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68"/>
  </p:handoutMasterIdLst>
  <p:sldIdLst>
    <p:sldId id="330" r:id="rId4"/>
    <p:sldId id="301" r:id="rId6"/>
    <p:sldId id="303" r:id="rId7"/>
    <p:sldId id="304" r:id="rId8"/>
    <p:sldId id="305" r:id="rId9"/>
    <p:sldId id="307" r:id="rId10"/>
    <p:sldId id="362" r:id="rId11"/>
    <p:sldId id="308" r:id="rId12"/>
    <p:sldId id="332" r:id="rId13"/>
    <p:sldId id="319" r:id="rId14"/>
    <p:sldId id="367" r:id="rId15"/>
    <p:sldId id="262" r:id="rId16"/>
    <p:sldId id="333" r:id="rId17"/>
    <p:sldId id="257" r:id="rId18"/>
    <p:sldId id="311" r:id="rId19"/>
    <p:sldId id="310" r:id="rId20"/>
    <p:sldId id="363" r:id="rId21"/>
    <p:sldId id="313" r:id="rId22"/>
    <p:sldId id="322" r:id="rId23"/>
    <p:sldId id="314" r:id="rId24"/>
    <p:sldId id="356" r:id="rId25"/>
    <p:sldId id="316" r:id="rId26"/>
    <p:sldId id="317" r:id="rId27"/>
    <p:sldId id="318" r:id="rId28"/>
    <p:sldId id="364" r:id="rId29"/>
    <p:sldId id="274" r:id="rId30"/>
    <p:sldId id="275" r:id="rId31"/>
    <p:sldId id="277" r:id="rId32"/>
    <p:sldId id="278" r:id="rId33"/>
    <p:sldId id="279" r:id="rId34"/>
    <p:sldId id="336" r:id="rId35"/>
    <p:sldId id="337" r:id="rId36"/>
    <p:sldId id="339" r:id="rId37"/>
    <p:sldId id="335" r:id="rId38"/>
    <p:sldId id="357" r:id="rId39"/>
    <p:sldId id="343" r:id="rId40"/>
    <p:sldId id="344" r:id="rId41"/>
    <p:sldId id="348" r:id="rId42"/>
    <p:sldId id="346" r:id="rId43"/>
    <p:sldId id="350" r:id="rId44"/>
    <p:sldId id="349" r:id="rId45"/>
    <p:sldId id="358" r:id="rId46"/>
    <p:sldId id="365" r:id="rId47"/>
    <p:sldId id="280" r:id="rId48"/>
    <p:sldId id="282" r:id="rId49"/>
    <p:sldId id="325" r:id="rId50"/>
    <p:sldId id="361" r:id="rId51"/>
    <p:sldId id="353" r:id="rId52"/>
    <p:sldId id="368" r:id="rId53"/>
    <p:sldId id="288" r:id="rId54"/>
    <p:sldId id="290" r:id="rId55"/>
    <p:sldId id="291" r:id="rId56"/>
    <p:sldId id="354" r:id="rId57"/>
    <p:sldId id="360" r:id="rId58"/>
    <p:sldId id="369" r:id="rId59"/>
    <p:sldId id="366" r:id="rId60"/>
    <p:sldId id="293" r:id="rId61"/>
    <p:sldId id="294" r:id="rId62"/>
    <p:sldId id="296" r:id="rId63"/>
    <p:sldId id="370" r:id="rId64"/>
    <p:sldId id="371" r:id="rId65"/>
    <p:sldId id="329" r:id="rId66"/>
    <p:sldId id="32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0099"/>
    <a:srgbClr val="3366FF"/>
    <a:srgbClr val="FF0066"/>
    <a:srgbClr val="2C2494"/>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322" autoAdjust="0"/>
  </p:normalViewPr>
  <p:slideViewPr>
    <p:cSldViewPr snapToGrid="0">
      <p:cViewPr varScale="1">
        <p:scale>
          <a:sx n="82" d="100"/>
          <a:sy n="82" d="100"/>
        </p:scale>
        <p:origin x="-720" y="-82"/>
      </p:cViewPr>
      <p:guideLst>
        <p:guide orient="horz" pos="2102"/>
        <p:guide pos="388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3.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0CF58B5-8E78-4C5A-967B-5AC223D96891}"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81BDC991-C2C3-4226-8709-7ED99AA56A12}">
      <dgm:prSet phldr="0" custT="1"/>
      <dgm:spPr/>
      <dgm:t>
        <a:bodyPr vert="horz" wrap="square"/>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需求的概念</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F2457AF8-1AD5-46B3-BF4B-54F5876E756E}" cxnId="{FB962095-ABD2-46FE-A517-E7A6D5D5866C}" type="parTrans">
      <dgm:prSet/>
      <dgm:spPr/>
      <dgm:t>
        <a:bodyPr/>
        <a:lstStyle/>
        <a:p>
          <a:pPr algn="ctr"/>
          <a:endParaRPr lang="zh-CN" altLang="en-US" sz="2000" b="0"/>
        </a:p>
      </dgm:t>
    </dgm:pt>
    <dgm:pt modelId="{0FBC3424-19EC-4A32-9DF4-33DCEAFEC7BD}" cxnId="{FB962095-ABD2-46FE-A517-E7A6D5D5866C}" type="sibTrans">
      <dgm:prSet/>
      <dgm:spPr/>
      <dgm:t>
        <a:bodyPr/>
        <a:lstStyle/>
        <a:p>
          <a:pPr algn="ctr"/>
          <a:endParaRPr lang="zh-CN" altLang="en-US" sz="2000" b="0"/>
        </a:p>
      </dgm:t>
    </dgm:pt>
    <dgm:pt modelId="{9BA21965-2C80-4D88-8A16-C7A6D87A1C32}">
      <dgm:prSet phldr="0" custT="1"/>
      <dgm:spPr/>
      <dgm:t>
        <a:bodyPr vert="horz" wrap="square"/>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需求规律</a:t>
          </a:r>
          <a:br>
            <a:rPr lang="zh-CN" altLang="en-US" sz="2400" b="0" dirty="0" smtClean="0"/>
          </a:br>
          <a:r>
            <a:rPr lang="zh-CN" altLang="en-US" sz="2400" b="0" dirty="0"/>
            <a:t/>
          </a:r>
          <a:endParaRPr lang="zh-CN" altLang="en-US" sz="2400" b="0" dirty="0"/>
        </a:p>
      </dgm:t>
    </dgm:pt>
    <dgm:pt modelId="{DEC48E01-6FC9-4251-AB8A-384FB12F4610}" cxnId="{8514E9BA-A141-4691-BB9C-7F9FBA740BE4}" type="parTrans">
      <dgm:prSet/>
      <dgm:spPr/>
      <dgm:t>
        <a:bodyPr/>
        <a:lstStyle/>
        <a:p>
          <a:pPr algn="ctr"/>
          <a:endParaRPr lang="zh-CN" altLang="en-US" sz="2000" b="0"/>
        </a:p>
      </dgm:t>
    </dgm:pt>
    <dgm:pt modelId="{18422ECF-F1FF-4578-B637-90056B7345BB}" cxnId="{8514E9BA-A141-4691-BB9C-7F9FBA740BE4}" type="sibTrans">
      <dgm:prSet/>
      <dgm:spPr/>
      <dgm:t>
        <a:bodyPr/>
        <a:lstStyle/>
        <a:p>
          <a:pPr algn="ctr"/>
          <a:endParaRPr lang="zh-CN" altLang="en-US" sz="2000" b="0"/>
        </a:p>
      </dgm:t>
    </dgm:pt>
    <dgm:pt modelId="{70450730-49AB-4EDB-B3B7-DE1415F2E00C}">
      <dgm:prSet phldr="0" custT="1"/>
      <dgm:spPr/>
      <dgm:t>
        <a:bodyPr vert="horz" wrap="square"/>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影响需求的其他因素</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15221A34-B331-4E02-B829-B74A116BDA9B}" cxnId="{3D9286AA-C12F-4CEF-B1D2-1F587139AD8E}" type="parTrans">
      <dgm:prSet/>
      <dgm:spPr/>
      <dgm:t>
        <a:bodyPr/>
        <a:lstStyle/>
        <a:p>
          <a:pPr algn="ctr"/>
          <a:endParaRPr lang="zh-CN" altLang="en-US" sz="2000" b="0"/>
        </a:p>
      </dgm:t>
    </dgm:pt>
    <dgm:pt modelId="{F8D25991-BEBB-44F6-B920-4B1E75DEA47B}" cxnId="{3D9286AA-C12F-4CEF-B1D2-1F587139AD8E}" type="sibTrans">
      <dgm:prSet/>
      <dgm:spPr/>
      <dgm:t>
        <a:bodyPr/>
        <a:lstStyle/>
        <a:p>
          <a:pPr algn="ctr"/>
          <a:endParaRPr lang="zh-CN" altLang="en-US" sz="2000" b="0"/>
        </a:p>
      </dgm:t>
    </dgm:pt>
    <dgm:pt modelId="{8BAC238D-C2C5-484D-9CBF-44C2437F88C3}">
      <dgm:prSet phldr="0" custT="1"/>
      <dgm:spPr/>
      <dgm:t>
        <a:bodyPr vert="horz" wrap="square"/>
        <a:p>
          <a:pPr algn="ct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需求量的变动和需求的变动</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2650387D-3C09-4B7E-8AE9-1296E2D966EB}" cxnId="{512794C8-2F61-4CD0-8DDA-99F017699511}" type="parTrans">
      <dgm:prSet/>
      <dgm:spPr/>
      <dgm:t>
        <a:bodyPr/>
        <a:lstStyle/>
        <a:p>
          <a:pPr algn="ctr"/>
          <a:endParaRPr lang="zh-CN" altLang="en-US" sz="2000" b="0"/>
        </a:p>
      </dgm:t>
    </dgm:pt>
    <dgm:pt modelId="{C35706E2-96BE-4C0D-9475-B19C97833E38}" cxnId="{512794C8-2F61-4CD0-8DDA-99F017699511}" type="sibTrans">
      <dgm:prSet/>
      <dgm:spPr/>
      <dgm:t>
        <a:bodyPr/>
        <a:lstStyle/>
        <a:p>
          <a:pPr algn="ctr"/>
          <a:endParaRPr lang="zh-CN" altLang="en-US" sz="2000" b="0"/>
        </a:p>
      </dgm:t>
    </dgm:pt>
    <dgm:pt modelId="{ECCC59D4-C3FA-4E0E-BEDC-46D9C96B4BA1}">
      <dgm:prSet phldr="0" custT="1"/>
      <dgm:spPr/>
      <dgm:t>
        <a:bodyPr vert="horz" wrap="square"/>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
          </a:r>
          <a:endParaRPr lang="zh-CN" altLang="en-US" sz="2400" b="0" dirty="0" smtClean="0">
            <a:latin typeface="微软雅黑" panose="020B0503020204020204" pitchFamily="34" charset="-122"/>
            <a:ea typeface="微软雅黑" panose="020B0503020204020204" pitchFamily="34" charset="-122"/>
          </a:endParaRPr>
        </a:p>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从单个消费者的需求到市场需求</a:t>
          </a:r>
          <a:br>
            <a:rPr lang="zh-CN" altLang="en-US" sz="2400" b="0" dirty="0" smtClean="0"/>
          </a:br>
          <a:r>
            <a:rPr lang="zh-CN" altLang="en-US" sz="2400" b="0" dirty="0"/>
            <a:t/>
          </a:r>
          <a:endParaRPr lang="zh-CN" altLang="en-US" sz="2400" b="0" dirty="0"/>
        </a:p>
      </dgm:t>
    </dgm:pt>
    <dgm:pt modelId="{0BC8A039-F3FD-4098-A224-8C87550E5DBD}" cxnId="{1A127C13-05A1-45AC-B9FF-2CB86C19BD84}" type="parTrans">
      <dgm:prSet/>
      <dgm:spPr/>
      <dgm:t>
        <a:bodyPr/>
        <a:lstStyle/>
        <a:p>
          <a:pPr algn="ctr"/>
          <a:endParaRPr lang="zh-CN" altLang="en-US" sz="2000" b="0"/>
        </a:p>
      </dgm:t>
    </dgm:pt>
    <dgm:pt modelId="{A2923BF9-D13D-4585-AE39-E0B779331959}" cxnId="{1A127C13-05A1-45AC-B9FF-2CB86C19BD84}" type="sibTrans">
      <dgm:prSet/>
      <dgm:spPr/>
      <dgm:t>
        <a:bodyPr/>
        <a:lstStyle/>
        <a:p>
          <a:pPr algn="ctr"/>
          <a:endParaRPr lang="zh-CN" altLang="en-US" sz="2000" b="0"/>
        </a:p>
      </dgm:t>
    </dgm:pt>
    <dgm:pt modelId="{D0FD420B-B9E2-4FFF-8043-6F786DF865F9}" type="pres">
      <dgm:prSet presAssocID="{50CF58B5-8E78-4C5A-967B-5AC223D96891}" presName="CompostProcess" presStyleCnt="0">
        <dgm:presLayoutVars>
          <dgm:dir/>
          <dgm:resizeHandles val="exact"/>
        </dgm:presLayoutVars>
      </dgm:prSet>
      <dgm:spPr/>
      <dgm:t>
        <a:bodyPr/>
        <a:lstStyle/>
        <a:p>
          <a:endParaRPr lang="zh-CN" altLang="en-US"/>
        </a:p>
      </dgm:t>
    </dgm:pt>
    <dgm:pt modelId="{D89A857D-370F-4A0D-A58E-8A797D658EE1}" type="pres">
      <dgm:prSet presAssocID="{50CF58B5-8E78-4C5A-967B-5AC223D96891}" presName="arrow" presStyleLbl="bgShp" presStyleIdx="0" presStyleCnt="1"/>
      <dgm:spPr/>
    </dgm:pt>
    <dgm:pt modelId="{2514253D-94B8-441F-865A-3072DE0B72C1}" type="pres">
      <dgm:prSet presAssocID="{50CF58B5-8E78-4C5A-967B-5AC223D96891}" presName="linearProcess" presStyleCnt="0"/>
      <dgm:spPr/>
    </dgm:pt>
    <dgm:pt modelId="{ED15FF70-07A1-4045-8069-7FD8F3B79DE7}" type="pres">
      <dgm:prSet presAssocID="{81BDC991-C2C3-4226-8709-7ED99AA56A12}" presName="textNode" presStyleLbl="node1" presStyleIdx="0" presStyleCnt="5">
        <dgm:presLayoutVars>
          <dgm:bulletEnabled val="1"/>
        </dgm:presLayoutVars>
      </dgm:prSet>
      <dgm:spPr/>
      <dgm:t>
        <a:bodyPr/>
        <a:lstStyle/>
        <a:p>
          <a:endParaRPr lang="zh-CN" altLang="en-US"/>
        </a:p>
      </dgm:t>
    </dgm:pt>
    <dgm:pt modelId="{84899F3D-5ED8-4037-90BB-5A542DA36660}" type="pres">
      <dgm:prSet presAssocID="{0FBC3424-19EC-4A32-9DF4-33DCEAFEC7BD}" presName="sibTrans" presStyleCnt="0"/>
      <dgm:spPr/>
    </dgm:pt>
    <dgm:pt modelId="{C0E33D1E-B20C-4322-BC8A-C6073ED926BB}" type="pres">
      <dgm:prSet presAssocID="{9BA21965-2C80-4D88-8A16-C7A6D87A1C32}" presName="textNode" presStyleLbl="node1" presStyleIdx="1" presStyleCnt="5">
        <dgm:presLayoutVars>
          <dgm:bulletEnabled val="1"/>
        </dgm:presLayoutVars>
      </dgm:prSet>
      <dgm:spPr/>
      <dgm:t>
        <a:bodyPr/>
        <a:lstStyle/>
        <a:p>
          <a:endParaRPr lang="zh-CN" altLang="en-US"/>
        </a:p>
      </dgm:t>
    </dgm:pt>
    <dgm:pt modelId="{988599F9-F6B0-44F1-8E31-2EE132ED9E86}" type="pres">
      <dgm:prSet presAssocID="{18422ECF-F1FF-4578-B637-90056B7345BB}" presName="sibTrans" presStyleCnt="0"/>
      <dgm:spPr/>
    </dgm:pt>
    <dgm:pt modelId="{9BB79D24-9EC0-4DD6-B835-96F10F7FE4DC}" type="pres">
      <dgm:prSet presAssocID="{70450730-49AB-4EDB-B3B7-DE1415F2E00C}" presName="textNode" presStyleLbl="node1" presStyleIdx="2" presStyleCnt="5">
        <dgm:presLayoutVars>
          <dgm:bulletEnabled val="1"/>
        </dgm:presLayoutVars>
      </dgm:prSet>
      <dgm:spPr/>
      <dgm:t>
        <a:bodyPr/>
        <a:lstStyle/>
        <a:p>
          <a:endParaRPr lang="zh-CN" altLang="en-US"/>
        </a:p>
      </dgm:t>
    </dgm:pt>
    <dgm:pt modelId="{0EA255B4-D4EB-4A96-8661-AB8F01580C07}" type="pres">
      <dgm:prSet presAssocID="{F8D25991-BEBB-44F6-B920-4B1E75DEA47B}" presName="sibTrans" presStyleCnt="0"/>
      <dgm:spPr/>
    </dgm:pt>
    <dgm:pt modelId="{5D4B366A-D598-4095-8DC3-E0EEE2D8C6C8}" type="pres">
      <dgm:prSet presAssocID="{8BAC238D-C2C5-484D-9CBF-44C2437F88C3}" presName="textNode" presStyleLbl="node1" presStyleIdx="3" presStyleCnt="5">
        <dgm:presLayoutVars>
          <dgm:bulletEnabled val="1"/>
        </dgm:presLayoutVars>
      </dgm:prSet>
      <dgm:spPr/>
      <dgm:t>
        <a:bodyPr/>
        <a:lstStyle/>
        <a:p>
          <a:endParaRPr lang="zh-CN" altLang="en-US"/>
        </a:p>
      </dgm:t>
    </dgm:pt>
    <dgm:pt modelId="{C0A616A4-04C6-408D-8506-B5E32905F592}" type="pres">
      <dgm:prSet presAssocID="{C35706E2-96BE-4C0D-9475-B19C97833E38}" presName="sibTrans" presStyleCnt="0"/>
      <dgm:spPr/>
    </dgm:pt>
    <dgm:pt modelId="{C2282A98-DA0D-437B-9B87-D7C0691963C1}" type="pres">
      <dgm:prSet presAssocID="{ECCC59D4-C3FA-4E0E-BEDC-46D9C96B4BA1}" presName="textNode" presStyleLbl="node1" presStyleIdx="4" presStyleCnt="5">
        <dgm:presLayoutVars>
          <dgm:bulletEnabled val="1"/>
        </dgm:presLayoutVars>
      </dgm:prSet>
      <dgm:spPr/>
      <dgm:t>
        <a:bodyPr/>
        <a:lstStyle/>
        <a:p>
          <a:endParaRPr lang="zh-CN" altLang="en-US"/>
        </a:p>
      </dgm:t>
    </dgm:pt>
  </dgm:ptLst>
  <dgm:cxnLst>
    <dgm:cxn modelId="{FB962095-ABD2-46FE-A517-E7A6D5D5866C}" srcId="{50CF58B5-8E78-4C5A-967B-5AC223D96891}" destId="{81BDC991-C2C3-4226-8709-7ED99AA56A12}" srcOrd="0" destOrd="0" parTransId="{F2457AF8-1AD5-46B3-BF4B-54F5876E756E}" sibTransId="{0FBC3424-19EC-4A32-9DF4-33DCEAFEC7BD}"/>
    <dgm:cxn modelId="{8514E9BA-A141-4691-BB9C-7F9FBA740BE4}" srcId="{50CF58B5-8E78-4C5A-967B-5AC223D96891}" destId="{9BA21965-2C80-4D88-8A16-C7A6D87A1C32}" srcOrd="1" destOrd="0" parTransId="{DEC48E01-6FC9-4251-AB8A-384FB12F4610}" sibTransId="{18422ECF-F1FF-4578-B637-90056B7345BB}"/>
    <dgm:cxn modelId="{3D9286AA-C12F-4CEF-B1D2-1F587139AD8E}" srcId="{50CF58B5-8E78-4C5A-967B-5AC223D96891}" destId="{70450730-49AB-4EDB-B3B7-DE1415F2E00C}" srcOrd="2" destOrd="0" parTransId="{15221A34-B331-4E02-B829-B74A116BDA9B}" sibTransId="{F8D25991-BEBB-44F6-B920-4B1E75DEA47B}"/>
    <dgm:cxn modelId="{512794C8-2F61-4CD0-8DDA-99F017699511}" srcId="{50CF58B5-8E78-4C5A-967B-5AC223D96891}" destId="{8BAC238D-C2C5-484D-9CBF-44C2437F88C3}" srcOrd="3" destOrd="0" parTransId="{2650387D-3C09-4B7E-8AE9-1296E2D966EB}" sibTransId="{C35706E2-96BE-4C0D-9475-B19C97833E38}"/>
    <dgm:cxn modelId="{1A127C13-05A1-45AC-B9FF-2CB86C19BD84}" srcId="{50CF58B5-8E78-4C5A-967B-5AC223D96891}" destId="{ECCC59D4-C3FA-4E0E-BEDC-46D9C96B4BA1}" srcOrd="4" destOrd="0" parTransId="{0BC8A039-F3FD-4098-A224-8C87550E5DBD}" sibTransId="{A2923BF9-D13D-4585-AE39-E0B779331959}"/>
    <dgm:cxn modelId="{1B558FDB-37BF-4561-9E89-B4926DBD29C8}" type="presOf" srcId="{50CF58B5-8E78-4C5A-967B-5AC223D96891}" destId="{D0FD420B-B9E2-4FFF-8043-6F786DF865F9}" srcOrd="0" destOrd="0" presId="urn:microsoft.com/office/officeart/2005/8/layout/hProcess9"/>
    <dgm:cxn modelId="{45516718-46EC-47DD-8EC4-8772790F7730}" type="presParOf" srcId="{D0FD420B-B9E2-4FFF-8043-6F786DF865F9}" destId="{D89A857D-370F-4A0D-A58E-8A797D658EE1}" srcOrd="0" destOrd="0" presId="urn:microsoft.com/office/officeart/2005/8/layout/hProcess9"/>
    <dgm:cxn modelId="{7317574C-D33D-46B5-95CB-01B113F2458E}" type="presParOf" srcId="{D0FD420B-B9E2-4FFF-8043-6F786DF865F9}" destId="{2514253D-94B8-441F-865A-3072DE0B72C1}" srcOrd="1" destOrd="0" presId="urn:microsoft.com/office/officeart/2005/8/layout/hProcess9"/>
    <dgm:cxn modelId="{47EA02FF-B822-4BF8-BB30-472583EA6D12}" type="presParOf" srcId="{2514253D-94B8-441F-865A-3072DE0B72C1}" destId="{ED15FF70-07A1-4045-8069-7FD8F3B79DE7}" srcOrd="0" destOrd="1" presId="urn:microsoft.com/office/officeart/2005/8/layout/hProcess9"/>
    <dgm:cxn modelId="{81D53F18-74F8-42D1-842C-D71603EC32ED}" type="presOf" srcId="{81BDC991-C2C3-4226-8709-7ED99AA56A12}" destId="{ED15FF70-07A1-4045-8069-7FD8F3B79DE7}" srcOrd="0" destOrd="0" presId="urn:microsoft.com/office/officeart/2005/8/layout/hProcess9"/>
    <dgm:cxn modelId="{F3640154-173C-4705-B11F-779BEA83F939}" type="presParOf" srcId="{2514253D-94B8-441F-865A-3072DE0B72C1}" destId="{84899F3D-5ED8-4037-90BB-5A542DA36660}" srcOrd="1" destOrd="1" presId="urn:microsoft.com/office/officeart/2005/8/layout/hProcess9"/>
    <dgm:cxn modelId="{5F185A98-E7AE-4ABD-AA66-FFE9617D5385}" type="presParOf" srcId="{2514253D-94B8-441F-865A-3072DE0B72C1}" destId="{C0E33D1E-B20C-4322-BC8A-C6073ED926BB}" srcOrd="2" destOrd="1" presId="urn:microsoft.com/office/officeart/2005/8/layout/hProcess9"/>
    <dgm:cxn modelId="{E9C88E2A-CDE4-4481-A19C-29B32C987346}" type="presOf" srcId="{9BA21965-2C80-4D88-8A16-C7A6D87A1C32}" destId="{C0E33D1E-B20C-4322-BC8A-C6073ED926BB}" srcOrd="0" destOrd="0" presId="urn:microsoft.com/office/officeart/2005/8/layout/hProcess9"/>
    <dgm:cxn modelId="{C06E8E16-B648-480B-84DA-739101CA6E83}" type="presParOf" srcId="{2514253D-94B8-441F-865A-3072DE0B72C1}" destId="{988599F9-F6B0-44F1-8E31-2EE132ED9E86}" srcOrd="3" destOrd="1" presId="urn:microsoft.com/office/officeart/2005/8/layout/hProcess9"/>
    <dgm:cxn modelId="{1CFB0F00-830D-47E2-81A3-5C6F0ACF3E73}" type="presParOf" srcId="{2514253D-94B8-441F-865A-3072DE0B72C1}" destId="{9BB79D24-9EC0-4DD6-B835-96F10F7FE4DC}" srcOrd="4" destOrd="1" presId="urn:microsoft.com/office/officeart/2005/8/layout/hProcess9"/>
    <dgm:cxn modelId="{34A2724B-A921-4577-9E83-80CCE97A2270}" type="presOf" srcId="{70450730-49AB-4EDB-B3B7-DE1415F2E00C}" destId="{9BB79D24-9EC0-4DD6-B835-96F10F7FE4DC}" srcOrd="0" destOrd="0" presId="urn:microsoft.com/office/officeart/2005/8/layout/hProcess9"/>
    <dgm:cxn modelId="{14B5FEFF-1508-4B90-95BD-154421EAEF79}" type="presParOf" srcId="{2514253D-94B8-441F-865A-3072DE0B72C1}" destId="{0EA255B4-D4EB-4A96-8661-AB8F01580C07}" srcOrd="5" destOrd="1" presId="urn:microsoft.com/office/officeart/2005/8/layout/hProcess9"/>
    <dgm:cxn modelId="{37FC96C5-64F9-4F92-846E-89B2CF2020AA}" type="presParOf" srcId="{2514253D-94B8-441F-865A-3072DE0B72C1}" destId="{5D4B366A-D598-4095-8DC3-E0EEE2D8C6C8}" srcOrd="6" destOrd="1" presId="urn:microsoft.com/office/officeart/2005/8/layout/hProcess9"/>
    <dgm:cxn modelId="{9FEBD62B-3697-486E-91C7-B46E76B0814C}" type="presOf" srcId="{8BAC238D-C2C5-484D-9CBF-44C2437F88C3}" destId="{5D4B366A-D598-4095-8DC3-E0EEE2D8C6C8}" srcOrd="0" destOrd="0" presId="urn:microsoft.com/office/officeart/2005/8/layout/hProcess9"/>
    <dgm:cxn modelId="{C601228E-9C19-413A-AD8A-E1E97E35947F}" type="presParOf" srcId="{2514253D-94B8-441F-865A-3072DE0B72C1}" destId="{C0A616A4-04C6-408D-8506-B5E32905F592}" srcOrd="7" destOrd="1" presId="urn:microsoft.com/office/officeart/2005/8/layout/hProcess9"/>
    <dgm:cxn modelId="{D3164BB3-6EF2-4C22-A23C-081CCCE033B3}" type="presParOf" srcId="{2514253D-94B8-441F-865A-3072DE0B72C1}" destId="{C2282A98-DA0D-437B-9B87-D7C0691963C1}" srcOrd="8" destOrd="1" presId="urn:microsoft.com/office/officeart/2005/8/layout/hProcess9"/>
    <dgm:cxn modelId="{CC817E96-1E2C-44B6-917A-BF0B477A690F}" type="presOf" srcId="{ECCC59D4-C3FA-4E0E-BEDC-46D9C96B4BA1}" destId="{C2282A98-DA0D-437B-9B87-D7C0691963C1}"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852298-7D59-48FB-BFE9-7DFA9502D4ED}"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D863402D-1D76-4320-B114-D806B18D932D}">
      <dgm:prSet phldr="0" custT="1"/>
      <dgm:spPr/>
      <dgm:t>
        <a:bodyPr vert="horz" wrap="squar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供给的概念</a:t>
          </a:r>
          <a:b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70C7D0DC-A128-4D51-B185-6ACD3A14FB5C}" cxnId="{E6CC54F6-EE00-49AA-913C-024401AA0F04}" type="parTrans">
      <dgm:prSet/>
      <dgm:spPr/>
      <dgm:t>
        <a:bodyPr/>
        <a:lstStyle/>
        <a:p>
          <a:endParaRPr lang="zh-CN" altLang="en-US"/>
        </a:p>
      </dgm:t>
    </dgm:pt>
    <dgm:pt modelId="{7950919A-E6B3-4127-B2B0-08B7E9D06B26}" cxnId="{E6CC54F6-EE00-49AA-913C-024401AA0F04}" type="sibTrans">
      <dgm:prSet/>
      <dgm:spPr/>
      <dgm:t>
        <a:bodyPr/>
        <a:lstStyle/>
        <a:p>
          <a:endParaRPr lang="zh-CN" altLang="en-US"/>
        </a:p>
      </dgm:t>
    </dgm:pt>
    <dgm:pt modelId="{26621838-08D5-48FF-8F1D-8E4D758C126F}">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供给规律</a:t>
          </a:r>
          <a:r>
            <a:rPr lang="en-US" sz="2400" dirty="0">
              <a:latin typeface="微软雅黑" panose="020B0503020204020204" pitchFamily="34" charset="-122"/>
              <a:ea typeface="微软雅黑" panose="020B0503020204020204" pitchFamily="34" charset="-122"/>
            </a:rPr>
            <a:t/>
          </a:r>
          <a:endParaRPr lang="en-US" sz="2400" dirty="0">
            <a:latin typeface="微软雅黑" panose="020B0503020204020204" pitchFamily="34" charset="-122"/>
            <a:ea typeface="微软雅黑" panose="020B0503020204020204" pitchFamily="34" charset="-122"/>
          </a:endParaRPr>
        </a:p>
      </dgm:t>
    </dgm:pt>
    <dgm:pt modelId="{10873580-C22B-4F81-9C7E-36B19A89B059}" cxnId="{9BB72DC3-D4D8-46C5-9813-3791AE81C70D}" type="parTrans">
      <dgm:prSet/>
      <dgm:spPr/>
      <dgm:t>
        <a:bodyPr/>
        <a:lstStyle/>
        <a:p>
          <a:endParaRPr lang="zh-CN" altLang="en-US"/>
        </a:p>
      </dgm:t>
    </dgm:pt>
    <dgm:pt modelId="{ECB79800-0DAC-4615-B6EF-D83699512E65}" cxnId="{9BB72DC3-D4D8-46C5-9813-3791AE81C70D}" type="sibTrans">
      <dgm:prSet/>
      <dgm:spPr/>
      <dgm:t>
        <a:bodyPr/>
        <a:lstStyle/>
        <a:p>
          <a:endParaRPr lang="zh-CN" altLang="en-US"/>
        </a:p>
      </dgm:t>
    </dgm:pt>
    <dgm:pt modelId="{89A50236-C4EA-4DFD-B9EE-53A51BDB9AFE}">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影响供给的其他因素</a:t>
          </a:r>
          <a:r>
            <a:rPr lang="en-US" sz="2400" dirty="0">
              <a:latin typeface="微软雅黑" panose="020B0503020204020204" pitchFamily="34" charset="-122"/>
              <a:ea typeface="微软雅黑" panose="020B0503020204020204" pitchFamily="34" charset="-122"/>
            </a:rPr>
            <a:t/>
          </a:r>
          <a:endParaRPr lang="en-US" sz="2400" dirty="0">
            <a:latin typeface="微软雅黑" panose="020B0503020204020204" pitchFamily="34" charset="-122"/>
            <a:ea typeface="微软雅黑" panose="020B0503020204020204" pitchFamily="34" charset="-122"/>
          </a:endParaRPr>
        </a:p>
      </dgm:t>
    </dgm:pt>
    <dgm:pt modelId="{ED25358F-CFDE-420D-B584-F1707B6E26B1}" cxnId="{3C16385C-C340-43D6-ADD9-C33A1249C3D5}" type="parTrans">
      <dgm:prSet/>
      <dgm:spPr/>
      <dgm:t>
        <a:bodyPr/>
        <a:lstStyle/>
        <a:p>
          <a:endParaRPr lang="zh-CN" altLang="en-US"/>
        </a:p>
      </dgm:t>
    </dgm:pt>
    <dgm:pt modelId="{E771D7E8-0A9A-46C9-B300-681B3F02BA92}" cxnId="{3C16385C-C340-43D6-ADD9-C33A1249C3D5}" type="sibTrans">
      <dgm:prSet/>
      <dgm:spPr/>
      <dgm:t>
        <a:bodyPr/>
        <a:lstStyle/>
        <a:p>
          <a:endParaRPr lang="zh-CN" altLang="en-US"/>
        </a:p>
      </dgm:t>
    </dgm:pt>
    <dgm:pt modelId="{CC052CD0-9529-4604-81A0-DEE8C0D3B88D}">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供给量的变动和供给的变动</a:t>
          </a:r>
          <a:b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D87E4040-A122-45B3-86EC-3A5A0F8CE026}" cxnId="{0B6818DD-F118-432E-9EB6-7CA13B151641}" type="parTrans">
      <dgm:prSet/>
      <dgm:spPr/>
      <dgm:t>
        <a:bodyPr/>
        <a:lstStyle/>
        <a:p>
          <a:endParaRPr lang="zh-CN" altLang="en-US"/>
        </a:p>
      </dgm:t>
    </dgm:pt>
    <dgm:pt modelId="{CEB20150-E93E-43B6-921B-3451CA9EDD47}" cxnId="{0B6818DD-F118-432E-9EB6-7CA13B151641}" type="sibTrans">
      <dgm:prSet/>
      <dgm:spPr/>
      <dgm:t>
        <a:bodyPr/>
        <a:lstStyle/>
        <a:p>
          <a:endParaRPr lang="zh-CN" altLang="en-US"/>
        </a:p>
      </dgm:t>
    </dgm:pt>
    <dgm:pt modelId="{9B7D2DE7-B782-4EF9-91DF-C3FB5E58514E}">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从单个生产者的供给到市场供给</a:t>
          </a:r>
          <a:r>
            <a:rPr lang="zh-CN" sz="2400" dirty="0">
              <a:latin typeface="微软雅黑" panose="020B0503020204020204" pitchFamily="34" charset="-122"/>
              <a:ea typeface="微软雅黑" panose="020B0503020204020204" pitchFamily="34" charset="-122"/>
            </a:rPr>
            <a:t/>
          </a:r>
          <a:endParaRPr lang="zh-CN" sz="2400" dirty="0">
            <a:latin typeface="微软雅黑" panose="020B0503020204020204" pitchFamily="34" charset="-122"/>
            <a:ea typeface="微软雅黑" panose="020B0503020204020204" pitchFamily="34" charset="-122"/>
          </a:endParaRPr>
        </a:p>
      </dgm:t>
    </dgm:pt>
    <dgm:pt modelId="{CEEF1380-A2C0-4E14-9230-218579D96F95}" cxnId="{D8135EB9-994B-4F3E-8306-B37ADB64CE3C}" type="parTrans">
      <dgm:prSet/>
      <dgm:spPr/>
      <dgm:t>
        <a:bodyPr/>
        <a:lstStyle/>
        <a:p>
          <a:endParaRPr lang="zh-CN" altLang="en-US"/>
        </a:p>
      </dgm:t>
    </dgm:pt>
    <dgm:pt modelId="{902C2596-B378-450C-A77C-616C7E43AF15}" cxnId="{D8135EB9-994B-4F3E-8306-B37ADB64CE3C}" type="sibTrans">
      <dgm:prSet/>
      <dgm:spPr/>
      <dgm:t>
        <a:bodyPr/>
        <a:lstStyle/>
        <a:p>
          <a:endParaRPr lang="zh-CN" altLang="en-US"/>
        </a:p>
      </dgm:t>
    </dgm:pt>
    <dgm:pt modelId="{7EE96902-FD8F-4A1E-AC19-4C8B5929AAEA}" type="pres">
      <dgm:prSet presAssocID="{7A852298-7D59-48FB-BFE9-7DFA9502D4ED}" presName="CompostProcess" presStyleCnt="0">
        <dgm:presLayoutVars>
          <dgm:dir/>
          <dgm:resizeHandles val="exact"/>
        </dgm:presLayoutVars>
      </dgm:prSet>
      <dgm:spPr/>
      <dgm:t>
        <a:bodyPr/>
        <a:lstStyle/>
        <a:p>
          <a:endParaRPr lang="zh-CN" altLang="en-US"/>
        </a:p>
      </dgm:t>
    </dgm:pt>
    <dgm:pt modelId="{80400745-2C43-452B-BC3A-3CC3EEE1F317}" type="pres">
      <dgm:prSet presAssocID="{7A852298-7D59-48FB-BFE9-7DFA9502D4ED}" presName="arrow" presStyleLbl="bgShp" presStyleIdx="0" presStyleCnt="1"/>
      <dgm:spPr/>
    </dgm:pt>
    <dgm:pt modelId="{59EA00D9-CC4A-423B-995D-3EEC869AAA6B}" type="pres">
      <dgm:prSet presAssocID="{7A852298-7D59-48FB-BFE9-7DFA9502D4ED}" presName="linearProcess" presStyleCnt="0"/>
      <dgm:spPr/>
    </dgm:pt>
    <dgm:pt modelId="{82A21E4F-CC12-4196-A1A2-43806F283AC1}" type="pres">
      <dgm:prSet presAssocID="{D863402D-1D76-4320-B114-D806B18D932D}" presName="textNode" presStyleLbl="node1" presStyleIdx="0" presStyleCnt="5">
        <dgm:presLayoutVars>
          <dgm:bulletEnabled val="1"/>
        </dgm:presLayoutVars>
      </dgm:prSet>
      <dgm:spPr/>
      <dgm:t>
        <a:bodyPr/>
        <a:lstStyle/>
        <a:p>
          <a:endParaRPr lang="zh-CN" altLang="en-US"/>
        </a:p>
      </dgm:t>
    </dgm:pt>
    <dgm:pt modelId="{BB435726-7DDA-4914-A65E-FE6AD26AE97D}" type="pres">
      <dgm:prSet presAssocID="{7950919A-E6B3-4127-B2B0-08B7E9D06B26}" presName="sibTrans" presStyleCnt="0"/>
      <dgm:spPr/>
    </dgm:pt>
    <dgm:pt modelId="{A3752F72-F79B-4955-8DAC-2844EBE5C69E}" type="pres">
      <dgm:prSet presAssocID="{26621838-08D5-48FF-8F1D-8E4D758C126F}" presName="textNode" presStyleLbl="node1" presStyleIdx="1" presStyleCnt="5">
        <dgm:presLayoutVars>
          <dgm:bulletEnabled val="1"/>
        </dgm:presLayoutVars>
      </dgm:prSet>
      <dgm:spPr/>
      <dgm:t>
        <a:bodyPr/>
        <a:lstStyle/>
        <a:p>
          <a:endParaRPr lang="zh-CN" altLang="en-US"/>
        </a:p>
      </dgm:t>
    </dgm:pt>
    <dgm:pt modelId="{0383583C-711C-4F61-A065-01880910F2D2}" type="pres">
      <dgm:prSet presAssocID="{ECB79800-0DAC-4615-B6EF-D83699512E65}" presName="sibTrans" presStyleCnt="0"/>
      <dgm:spPr/>
    </dgm:pt>
    <dgm:pt modelId="{0BEF26A1-413F-4802-A888-8E885619AF1F}" type="pres">
      <dgm:prSet presAssocID="{89A50236-C4EA-4DFD-B9EE-53A51BDB9AFE}" presName="textNode" presStyleLbl="node1" presStyleIdx="2" presStyleCnt="5">
        <dgm:presLayoutVars>
          <dgm:bulletEnabled val="1"/>
        </dgm:presLayoutVars>
      </dgm:prSet>
      <dgm:spPr/>
      <dgm:t>
        <a:bodyPr/>
        <a:lstStyle/>
        <a:p>
          <a:endParaRPr lang="zh-CN" altLang="en-US"/>
        </a:p>
      </dgm:t>
    </dgm:pt>
    <dgm:pt modelId="{BFE0C66B-3D5C-41EB-8B97-B45EE648259C}" type="pres">
      <dgm:prSet presAssocID="{E771D7E8-0A9A-46C9-B300-681B3F02BA92}" presName="sibTrans" presStyleCnt="0"/>
      <dgm:spPr/>
    </dgm:pt>
    <dgm:pt modelId="{90D2D9E4-8024-408B-BBA3-61ADA6A41539}" type="pres">
      <dgm:prSet presAssocID="{CC052CD0-9529-4604-81A0-DEE8C0D3B88D}" presName="textNode" presStyleLbl="node1" presStyleIdx="3" presStyleCnt="5">
        <dgm:presLayoutVars>
          <dgm:bulletEnabled val="1"/>
        </dgm:presLayoutVars>
      </dgm:prSet>
      <dgm:spPr/>
      <dgm:t>
        <a:bodyPr/>
        <a:lstStyle/>
        <a:p>
          <a:endParaRPr lang="zh-CN" altLang="en-US"/>
        </a:p>
      </dgm:t>
    </dgm:pt>
    <dgm:pt modelId="{DEB4EBBC-72A9-4EC4-8D39-F3B9FEE2CDD4}" type="pres">
      <dgm:prSet presAssocID="{CEB20150-E93E-43B6-921B-3451CA9EDD47}" presName="sibTrans" presStyleCnt="0"/>
      <dgm:spPr/>
    </dgm:pt>
    <dgm:pt modelId="{457ADFB6-872A-496D-9095-CE003B689203}" type="pres">
      <dgm:prSet presAssocID="{9B7D2DE7-B782-4EF9-91DF-C3FB5E58514E}" presName="textNode" presStyleLbl="node1" presStyleIdx="4" presStyleCnt="5">
        <dgm:presLayoutVars>
          <dgm:bulletEnabled val="1"/>
        </dgm:presLayoutVars>
      </dgm:prSet>
      <dgm:spPr/>
      <dgm:t>
        <a:bodyPr/>
        <a:lstStyle/>
        <a:p>
          <a:endParaRPr lang="zh-CN" altLang="en-US"/>
        </a:p>
      </dgm:t>
    </dgm:pt>
  </dgm:ptLst>
  <dgm:cxnLst>
    <dgm:cxn modelId="{E6CC54F6-EE00-49AA-913C-024401AA0F04}" srcId="{7A852298-7D59-48FB-BFE9-7DFA9502D4ED}" destId="{D863402D-1D76-4320-B114-D806B18D932D}" srcOrd="0" destOrd="0" parTransId="{70C7D0DC-A128-4D51-B185-6ACD3A14FB5C}" sibTransId="{7950919A-E6B3-4127-B2B0-08B7E9D06B26}"/>
    <dgm:cxn modelId="{9BB72DC3-D4D8-46C5-9813-3791AE81C70D}" srcId="{7A852298-7D59-48FB-BFE9-7DFA9502D4ED}" destId="{26621838-08D5-48FF-8F1D-8E4D758C126F}" srcOrd="1" destOrd="0" parTransId="{10873580-C22B-4F81-9C7E-36B19A89B059}" sibTransId="{ECB79800-0DAC-4615-B6EF-D83699512E65}"/>
    <dgm:cxn modelId="{3C16385C-C340-43D6-ADD9-C33A1249C3D5}" srcId="{7A852298-7D59-48FB-BFE9-7DFA9502D4ED}" destId="{89A50236-C4EA-4DFD-B9EE-53A51BDB9AFE}" srcOrd="2" destOrd="0" parTransId="{ED25358F-CFDE-420D-B584-F1707B6E26B1}" sibTransId="{E771D7E8-0A9A-46C9-B300-681B3F02BA92}"/>
    <dgm:cxn modelId="{0B6818DD-F118-432E-9EB6-7CA13B151641}" srcId="{7A852298-7D59-48FB-BFE9-7DFA9502D4ED}" destId="{CC052CD0-9529-4604-81A0-DEE8C0D3B88D}" srcOrd="3" destOrd="0" parTransId="{D87E4040-A122-45B3-86EC-3A5A0F8CE026}" sibTransId="{CEB20150-E93E-43B6-921B-3451CA9EDD47}"/>
    <dgm:cxn modelId="{D8135EB9-994B-4F3E-8306-B37ADB64CE3C}" srcId="{7A852298-7D59-48FB-BFE9-7DFA9502D4ED}" destId="{9B7D2DE7-B782-4EF9-91DF-C3FB5E58514E}" srcOrd="4" destOrd="0" parTransId="{CEEF1380-A2C0-4E14-9230-218579D96F95}" sibTransId="{902C2596-B378-450C-A77C-616C7E43AF15}"/>
    <dgm:cxn modelId="{2D9E5319-EE83-43F4-9FB2-C15E32064BD5}" type="presOf" srcId="{7A852298-7D59-48FB-BFE9-7DFA9502D4ED}" destId="{7EE96902-FD8F-4A1E-AC19-4C8B5929AAEA}" srcOrd="0" destOrd="0" presId="urn:microsoft.com/office/officeart/2005/8/layout/hProcess9"/>
    <dgm:cxn modelId="{831F6E28-A9B4-4D58-81E2-CFBB836BE1FD}" type="presParOf" srcId="{7EE96902-FD8F-4A1E-AC19-4C8B5929AAEA}" destId="{80400745-2C43-452B-BC3A-3CC3EEE1F317}" srcOrd="0" destOrd="0" presId="urn:microsoft.com/office/officeart/2005/8/layout/hProcess9"/>
    <dgm:cxn modelId="{E3FFCA3A-EF61-46A0-98B2-18D4DABA6F92}" type="presParOf" srcId="{7EE96902-FD8F-4A1E-AC19-4C8B5929AAEA}" destId="{59EA00D9-CC4A-423B-995D-3EEC869AAA6B}" srcOrd="1" destOrd="0" presId="urn:microsoft.com/office/officeart/2005/8/layout/hProcess9"/>
    <dgm:cxn modelId="{F6690BBA-A48A-4E7F-8924-8D6E10AEEBBC}" type="presParOf" srcId="{59EA00D9-CC4A-423B-995D-3EEC869AAA6B}" destId="{82A21E4F-CC12-4196-A1A2-43806F283AC1}" srcOrd="0" destOrd="1" presId="urn:microsoft.com/office/officeart/2005/8/layout/hProcess9"/>
    <dgm:cxn modelId="{D40F9F11-7F04-48E5-BA2E-475F8C42D3E6}" type="presOf" srcId="{D863402D-1D76-4320-B114-D806B18D932D}" destId="{82A21E4F-CC12-4196-A1A2-43806F283AC1}" srcOrd="0" destOrd="0" presId="urn:microsoft.com/office/officeart/2005/8/layout/hProcess9"/>
    <dgm:cxn modelId="{3AABDC49-1A93-45E1-BDEC-1B9DBE311EFD}" type="presParOf" srcId="{59EA00D9-CC4A-423B-995D-3EEC869AAA6B}" destId="{BB435726-7DDA-4914-A65E-FE6AD26AE97D}" srcOrd="1" destOrd="1" presId="urn:microsoft.com/office/officeart/2005/8/layout/hProcess9"/>
    <dgm:cxn modelId="{DB091536-534C-4449-B008-68A38C5EF756}" type="presParOf" srcId="{59EA00D9-CC4A-423B-995D-3EEC869AAA6B}" destId="{A3752F72-F79B-4955-8DAC-2844EBE5C69E}" srcOrd="2" destOrd="1" presId="urn:microsoft.com/office/officeart/2005/8/layout/hProcess9"/>
    <dgm:cxn modelId="{4CBCEABE-A8FA-4DF7-ABEF-7428BEE08C37}" type="presOf" srcId="{26621838-08D5-48FF-8F1D-8E4D758C126F}" destId="{A3752F72-F79B-4955-8DAC-2844EBE5C69E}" srcOrd="0" destOrd="0" presId="urn:microsoft.com/office/officeart/2005/8/layout/hProcess9"/>
    <dgm:cxn modelId="{710BDA26-C451-4C02-A6DD-D0B7CBD5612E}" type="presParOf" srcId="{59EA00D9-CC4A-423B-995D-3EEC869AAA6B}" destId="{0383583C-711C-4F61-A065-01880910F2D2}" srcOrd="3" destOrd="1" presId="urn:microsoft.com/office/officeart/2005/8/layout/hProcess9"/>
    <dgm:cxn modelId="{C052B529-A9D8-4E04-93E5-1D05FAC75A5A}" type="presParOf" srcId="{59EA00D9-CC4A-423B-995D-3EEC869AAA6B}" destId="{0BEF26A1-413F-4802-A888-8E885619AF1F}" srcOrd="4" destOrd="1" presId="urn:microsoft.com/office/officeart/2005/8/layout/hProcess9"/>
    <dgm:cxn modelId="{B9402963-1941-4AFA-95F8-D219894426CA}" type="presOf" srcId="{89A50236-C4EA-4DFD-B9EE-53A51BDB9AFE}" destId="{0BEF26A1-413F-4802-A888-8E885619AF1F}" srcOrd="0" destOrd="0" presId="urn:microsoft.com/office/officeart/2005/8/layout/hProcess9"/>
    <dgm:cxn modelId="{D7624558-9A7B-4B00-BC90-BCC727E1F12A}" type="presParOf" srcId="{59EA00D9-CC4A-423B-995D-3EEC869AAA6B}" destId="{BFE0C66B-3D5C-41EB-8B97-B45EE648259C}" srcOrd="5" destOrd="1" presId="urn:microsoft.com/office/officeart/2005/8/layout/hProcess9"/>
    <dgm:cxn modelId="{A7CDE50E-DCE0-4EE5-A24D-80F97879CD3C}" type="presParOf" srcId="{59EA00D9-CC4A-423B-995D-3EEC869AAA6B}" destId="{90D2D9E4-8024-408B-BBA3-61ADA6A41539}" srcOrd="6" destOrd="1" presId="urn:microsoft.com/office/officeart/2005/8/layout/hProcess9"/>
    <dgm:cxn modelId="{53EC4C1E-6B24-4AE6-AE64-C38590A49CD3}" type="presOf" srcId="{CC052CD0-9529-4604-81A0-DEE8C0D3B88D}" destId="{90D2D9E4-8024-408B-BBA3-61ADA6A41539}" srcOrd="0" destOrd="0" presId="urn:microsoft.com/office/officeart/2005/8/layout/hProcess9"/>
    <dgm:cxn modelId="{9B656653-4E26-4D9B-AEA3-DB03A0B8B31B}" type="presParOf" srcId="{59EA00D9-CC4A-423B-995D-3EEC869AAA6B}" destId="{DEB4EBBC-72A9-4EC4-8D39-F3B9FEE2CDD4}" srcOrd="7" destOrd="1" presId="urn:microsoft.com/office/officeart/2005/8/layout/hProcess9"/>
    <dgm:cxn modelId="{4C7FFACC-8885-4F5A-8D06-47B3D3CB21E5}" type="presParOf" srcId="{59EA00D9-CC4A-423B-995D-3EEC869AAA6B}" destId="{457ADFB6-872A-496D-9095-CE003B689203}" srcOrd="8" destOrd="1" presId="urn:microsoft.com/office/officeart/2005/8/layout/hProcess9"/>
    <dgm:cxn modelId="{B2D2DB2B-45CF-4CA6-A51D-6B8CA760DF58}" type="presOf" srcId="{9B7D2DE7-B782-4EF9-91DF-C3FB5E58514E}" destId="{457ADFB6-872A-496D-9095-CE003B689203}"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943EAB-DE60-41D0-BA2F-286891B846AC}"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7B07900A-4CB8-4D53-AB72-C0A699DCF4EF}">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均衡的含义</a:t>
          </a:r>
          <a:b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1"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ED6F2C2D-A9CC-4056-9764-CCFB3C9747C1}" cxnId="{6855903B-13E2-428E-A681-444372E49B78}" type="parTrans">
      <dgm:prSet/>
      <dgm:spPr/>
      <dgm:t>
        <a:bodyPr/>
        <a:lstStyle/>
        <a:p>
          <a:endParaRPr lang="zh-CN" altLang="en-US"/>
        </a:p>
      </dgm:t>
    </dgm:pt>
    <dgm:pt modelId="{1B67C3C3-FF8C-45DE-AD37-F9A28F9B7ACC}" cxnId="{6855903B-13E2-428E-A681-444372E49B78}" type="sibTrans">
      <dgm:prSet/>
      <dgm:spPr/>
      <dgm:t>
        <a:bodyPr/>
        <a:lstStyle/>
        <a:p>
          <a:endParaRPr lang="zh-CN" altLang="en-US"/>
        </a:p>
      </dgm:t>
    </dgm:pt>
    <dgm:pt modelId="{994A5F9E-4474-44AC-A969-4FEAA8FE0881}">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均衡价格和均衡数量</a:t>
          </a:r>
          <a:r>
            <a:rPr lang="en-US" sz="2400" dirty="0">
              <a:latin typeface="微软雅黑" panose="020B0503020204020204" pitchFamily="34" charset="-122"/>
              <a:ea typeface="微软雅黑" panose="020B0503020204020204" pitchFamily="34" charset="-122"/>
            </a:rPr>
            <a:t/>
          </a:r>
          <a:endParaRPr lang="en-US" sz="2400" dirty="0">
            <a:latin typeface="微软雅黑" panose="020B0503020204020204" pitchFamily="34" charset="-122"/>
            <a:ea typeface="微软雅黑" panose="020B0503020204020204" pitchFamily="34" charset="-122"/>
          </a:endParaRPr>
        </a:p>
      </dgm:t>
    </dgm:pt>
    <dgm:pt modelId="{52E2E112-2D32-4856-BBAD-0B40C7EDD5FD}" cxnId="{5A511A18-F755-4FA1-A7FC-10B6A8B02705}" type="parTrans">
      <dgm:prSet/>
      <dgm:spPr/>
      <dgm:t>
        <a:bodyPr/>
        <a:lstStyle/>
        <a:p>
          <a:endParaRPr lang="zh-CN" altLang="en-US"/>
        </a:p>
      </dgm:t>
    </dgm:pt>
    <dgm:pt modelId="{B380716D-E0C4-46AC-BBA4-84B233FEF793}" cxnId="{5A511A18-F755-4FA1-A7FC-10B6A8B02705}" type="sibTrans">
      <dgm:prSet/>
      <dgm:spPr/>
      <dgm:t>
        <a:bodyPr/>
        <a:lstStyle/>
        <a:p>
          <a:endParaRPr lang="zh-CN" altLang="en-US"/>
        </a:p>
      </dgm:t>
    </dgm:pt>
    <dgm:pt modelId="{A5E097E9-B23F-4246-9044-CB06E46D9E0B}">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市场均衡的变动</a:t>
          </a:r>
          <a:r>
            <a:rPr lang="en-US" sz="2400" dirty="0">
              <a:latin typeface="微软雅黑" panose="020B0503020204020204" pitchFamily="34" charset="-122"/>
              <a:ea typeface="微软雅黑" panose="020B0503020204020204" pitchFamily="34" charset="-122"/>
            </a:rPr>
            <a:t/>
          </a:r>
          <a:endParaRPr lang="en-US" sz="2400" dirty="0">
            <a:latin typeface="微软雅黑" panose="020B0503020204020204" pitchFamily="34" charset="-122"/>
            <a:ea typeface="微软雅黑" panose="020B0503020204020204" pitchFamily="34" charset="-122"/>
          </a:endParaRPr>
        </a:p>
      </dgm:t>
    </dgm:pt>
    <dgm:pt modelId="{43F1FDD6-D607-4E8C-867F-B0A1FE928B98}" cxnId="{FBC7E4DA-7924-44A3-BE78-5FD193FB83CA}" type="parTrans">
      <dgm:prSet/>
      <dgm:spPr/>
      <dgm:t>
        <a:bodyPr/>
        <a:lstStyle/>
        <a:p>
          <a:endParaRPr lang="zh-CN" altLang="en-US"/>
        </a:p>
      </dgm:t>
    </dgm:pt>
    <dgm:pt modelId="{B4AC82DA-E016-4252-AFA5-6DE8BA271A30}" cxnId="{FBC7E4DA-7924-44A3-BE78-5FD193FB83CA}" type="sibTrans">
      <dgm:prSet/>
      <dgm:spPr/>
      <dgm:t>
        <a:bodyPr/>
        <a:lstStyle/>
        <a:p>
          <a:endParaRPr lang="zh-CN" altLang="en-US"/>
        </a:p>
      </dgm:t>
    </dgm:pt>
    <dgm:pt modelId="{651F7D09-D628-4785-8637-05E8AC58828D}">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经济模型的结构</a:t>
          </a:r>
          <a:r>
            <a:rPr lang="en-US" sz="2400" dirty="0">
              <a:latin typeface="微软雅黑" panose="020B0503020204020204" pitchFamily="34" charset="-122"/>
              <a:ea typeface="微软雅黑" panose="020B0503020204020204" pitchFamily="34" charset="-122"/>
            </a:rPr>
            <a:t/>
          </a:r>
          <a:endParaRPr lang="en-US" sz="2400" dirty="0">
            <a:latin typeface="微软雅黑" panose="020B0503020204020204" pitchFamily="34" charset="-122"/>
            <a:ea typeface="微软雅黑" panose="020B0503020204020204" pitchFamily="34" charset="-122"/>
          </a:endParaRPr>
        </a:p>
      </dgm:t>
    </dgm:pt>
    <dgm:pt modelId="{B892DF46-60B7-4CD2-A148-D46DBD7AB521}" cxnId="{65A78E8F-2CB4-4E3E-B571-4CD5A6B8AB80}" type="parTrans">
      <dgm:prSet/>
      <dgm:spPr/>
      <dgm:t>
        <a:bodyPr/>
        <a:lstStyle/>
        <a:p>
          <a:endParaRPr lang="zh-CN" altLang="en-US"/>
        </a:p>
      </dgm:t>
    </dgm:pt>
    <dgm:pt modelId="{AB268E90-CA24-49CA-807C-592C2F5C801B}" cxnId="{65A78E8F-2CB4-4E3E-B571-4CD5A6B8AB80}" type="sibTrans">
      <dgm:prSet/>
      <dgm:spPr/>
      <dgm:t>
        <a:bodyPr/>
        <a:lstStyle/>
        <a:p>
          <a:endParaRPr lang="zh-CN" altLang="en-US"/>
        </a:p>
      </dgm:t>
    </dgm:pt>
    <dgm:pt modelId="{C255D101-8BC6-4D62-8A4C-D40DC5349C10}">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一个动态经济模型</a:t>
          </a:r>
          <a:b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1"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DE4C71EF-D0F9-49BF-8133-F779558FCEFA}" cxnId="{35C34410-EC26-44DC-A0E8-5DBADA4692D4}" type="parTrans">
      <dgm:prSet/>
      <dgm:spPr/>
      <dgm:t>
        <a:bodyPr/>
        <a:lstStyle/>
        <a:p>
          <a:endParaRPr lang="zh-CN" altLang="en-US"/>
        </a:p>
      </dgm:t>
    </dgm:pt>
    <dgm:pt modelId="{BAAFF29C-33DC-4ADE-B18F-9AB80AA31941}" cxnId="{35C34410-EC26-44DC-A0E8-5DBADA4692D4}" type="sibTrans">
      <dgm:prSet/>
      <dgm:spPr/>
      <dgm:t>
        <a:bodyPr/>
        <a:lstStyle/>
        <a:p>
          <a:endParaRPr lang="zh-CN" altLang="en-US"/>
        </a:p>
      </dgm:t>
    </dgm:pt>
    <dgm:pt modelId="{C04DCB27-77DA-43CA-9EF5-487C628E38AA}" type="pres">
      <dgm:prSet presAssocID="{A2943EAB-DE60-41D0-BA2F-286891B846AC}" presName="CompostProcess" presStyleCnt="0">
        <dgm:presLayoutVars>
          <dgm:dir/>
          <dgm:resizeHandles val="exact"/>
        </dgm:presLayoutVars>
      </dgm:prSet>
      <dgm:spPr/>
      <dgm:t>
        <a:bodyPr/>
        <a:lstStyle/>
        <a:p>
          <a:endParaRPr lang="zh-CN" altLang="en-US"/>
        </a:p>
      </dgm:t>
    </dgm:pt>
    <dgm:pt modelId="{765E001B-C11B-450F-87EA-18DC69501581}" type="pres">
      <dgm:prSet presAssocID="{A2943EAB-DE60-41D0-BA2F-286891B846AC}" presName="arrow" presStyleLbl="bgShp" presStyleIdx="0" presStyleCnt="1"/>
      <dgm:spPr/>
    </dgm:pt>
    <dgm:pt modelId="{54E27B35-082A-42F2-977C-5E064CEFFF16}" type="pres">
      <dgm:prSet presAssocID="{A2943EAB-DE60-41D0-BA2F-286891B846AC}" presName="linearProcess" presStyleCnt="0"/>
      <dgm:spPr/>
    </dgm:pt>
    <dgm:pt modelId="{C1569624-D584-4324-B624-1ABECD579575}" type="pres">
      <dgm:prSet presAssocID="{7B07900A-4CB8-4D53-AB72-C0A699DCF4EF}" presName="textNode" presStyleLbl="node1" presStyleIdx="0" presStyleCnt="5">
        <dgm:presLayoutVars>
          <dgm:bulletEnabled val="1"/>
        </dgm:presLayoutVars>
      </dgm:prSet>
      <dgm:spPr/>
      <dgm:t>
        <a:bodyPr/>
        <a:lstStyle/>
        <a:p>
          <a:endParaRPr lang="zh-CN" altLang="en-US"/>
        </a:p>
      </dgm:t>
    </dgm:pt>
    <dgm:pt modelId="{643EBD68-5C1A-48BB-917F-1520C3EA6166}" type="pres">
      <dgm:prSet presAssocID="{1B67C3C3-FF8C-45DE-AD37-F9A28F9B7ACC}" presName="sibTrans" presStyleCnt="0"/>
      <dgm:spPr/>
    </dgm:pt>
    <dgm:pt modelId="{A047DD47-2583-4DC5-8D7D-71FCD9EB58A2}" type="pres">
      <dgm:prSet presAssocID="{994A5F9E-4474-44AC-A969-4FEAA8FE0881}" presName="textNode" presStyleLbl="node1" presStyleIdx="1" presStyleCnt="5">
        <dgm:presLayoutVars>
          <dgm:bulletEnabled val="1"/>
        </dgm:presLayoutVars>
      </dgm:prSet>
      <dgm:spPr/>
      <dgm:t>
        <a:bodyPr/>
        <a:lstStyle/>
        <a:p>
          <a:endParaRPr lang="zh-CN" altLang="en-US"/>
        </a:p>
      </dgm:t>
    </dgm:pt>
    <dgm:pt modelId="{432DD7B2-C786-489C-82CC-9F3206641E3A}" type="pres">
      <dgm:prSet presAssocID="{B380716D-E0C4-46AC-BBA4-84B233FEF793}" presName="sibTrans" presStyleCnt="0"/>
      <dgm:spPr/>
    </dgm:pt>
    <dgm:pt modelId="{DE5EE435-CC4B-493E-BCF5-E92ACE6E5201}" type="pres">
      <dgm:prSet presAssocID="{A5E097E9-B23F-4246-9044-CB06E46D9E0B}" presName="textNode" presStyleLbl="node1" presStyleIdx="2" presStyleCnt="5">
        <dgm:presLayoutVars>
          <dgm:bulletEnabled val="1"/>
        </dgm:presLayoutVars>
      </dgm:prSet>
      <dgm:spPr/>
      <dgm:t>
        <a:bodyPr/>
        <a:lstStyle/>
        <a:p>
          <a:endParaRPr lang="zh-CN" altLang="en-US"/>
        </a:p>
      </dgm:t>
    </dgm:pt>
    <dgm:pt modelId="{BD956634-9C56-4BC2-A436-D4AC11452F7F}" type="pres">
      <dgm:prSet presAssocID="{B4AC82DA-E016-4252-AFA5-6DE8BA271A30}" presName="sibTrans" presStyleCnt="0"/>
      <dgm:spPr/>
    </dgm:pt>
    <dgm:pt modelId="{2F4EFD89-15D3-4B0C-97FE-3596B6FFBDBC}" type="pres">
      <dgm:prSet presAssocID="{651F7D09-D628-4785-8637-05E8AC58828D}" presName="textNode" presStyleLbl="node1" presStyleIdx="3" presStyleCnt="5">
        <dgm:presLayoutVars>
          <dgm:bulletEnabled val="1"/>
        </dgm:presLayoutVars>
      </dgm:prSet>
      <dgm:spPr/>
      <dgm:t>
        <a:bodyPr/>
        <a:lstStyle/>
        <a:p>
          <a:endParaRPr lang="zh-CN" altLang="en-US"/>
        </a:p>
      </dgm:t>
    </dgm:pt>
    <dgm:pt modelId="{36D18F78-A524-43B8-8859-F2F3B06EF377}" type="pres">
      <dgm:prSet presAssocID="{AB268E90-CA24-49CA-807C-592C2F5C801B}" presName="sibTrans" presStyleCnt="0"/>
      <dgm:spPr/>
    </dgm:pt>
    <dgm:pt modelId="{932AE568-9FDB-4C06-8E75-8A13AD0B3215}" type="pres">
      <dgm:prSet presAssocID="{C255D101-8BC6-4D62-8A4C-D40DC5349C10}" presName="textNode" presStyleLbl="node1" presStyleIdx="4" presStyleCnt="5">
        <dgm:presLayoutVars>
          <dgm:bulletEnabled val="1"/>
        </dgm:presLayoutVars>
      </dgm:prSet>
      <dgm:spPr/>
      <dgm:t>
        <a:bodyPr/>
        <a:lstStyle/>
        <a:p>
          <a:endParaRPr lang="zh-CN" altLang="en-US"/>
        </a:p>
      </dgm:t>
    </dgm:pt>
  </dgm:ptLst>
  <dgm:cxnLst>
    <dgm:cxn modelId="{6855903B-13E2-428E-A681-444372E49B78}" srcId="{A2943EAB-DE60-41D0-BA2F-286891B846AC}" destId="{7B07900A-4CB8-4D53-AB72-C0A699DCF4EF}" srcOrd="0" destOrd="0" parTransId="{ED6F2C2D-A9CC-4056-9764-CCFB3C9747C1}" sibTransId="{1B67C3C3-FF8C-45DE-AD37-F9A28F9B7ACC}"/>
    <dgm:cxn modelId="{5A511A18-F755-4FA1-A7FC-10B6A8B02705}" srcId="{A2943EAB-DE60-41D0-BA2F-286891B846AC}" destId="{994A5F9E-4474-44AC-A969-4FEAA8FE0881}" srcOrd="1" destOrd="0" parTransId="{52E2E112-2D32-4856-BBAD-0B40C7EDD5FD}" sibTransId="{B380716D-E0C4-46AC-BBA4-84B233FEF793}"/>
    <dgm:cxn modelId="{FBC7E4DA-7924-44A3-BE78-5FD193FB83CA}" srcId="{A2943EAB-DE60-41D0-BA2F-286891B846AC}" destId="{A5E097E9-B23F-4246-9044-CB06E46D9E0B}" srcOrd="2" destOrd="0" parTransId="{43F1FDD6-D607-4E8C-867F-B0A1FE928B98}" sibTransId="{B4AC82DA-E016-4252-AFA5-6DE8BA271A30}"/>
    <dgm:cxn modelId="{65A78E8F-2CB4-4E3E-B571-4CD5A6B8AB80}" srcId="{A2943EAB-DE60-41D0-BA2F-286891B846AC}" destId="{651F7D09-D628-4785-8637-05E8AC58828D}" srcOrd="3" destOrd="0" parTransId="{B892DF46-60B7-4CD2-A148-D46DBD7AB521}" sibTransId="{AB268E90-CA24-49CA-807C-592C2F5C801B}"/>
    <dgm:cxn modelId="{35C34410-EC26-44DC-A0E8-5DBADA4692D4}" srcId="{A2943EAB-DE60-41D0-BA2F-286891B846AC}" destId="{C255D101-8BC6-4D62-8A4C-D40DC5349C10}" srcOrd="4" destOrd="0" parTransId="{DE4C71EF-D0F9-49BF-8133-F779558FCEFA}" sibTransId="{BAAFF29C-33DC-4ADE-B18F-9AB80AA31941}"/>
    <dgm:cxn modelId="{A3471F19-FE12-4A27-B831-F0A35B8DCF92}" type="presOf" srcId="{A2943EAB-DE60-41D0-BA2F-286891B846AC}" destId="{C04DCB27-77DA-43CA-9EF5-487C628E38AA}" srcOrd="0" destOrd="0" presId="urn:microsoft.com/office/officeart/2005/8/layout/hProcess9"/>
    <dgm:cxn modelId="{F4AB4B9D-F7CE-4FF4-B1FD-A0F0BE199A89}" type="presParOf" srcId="{C04DCB27-77DA-43CA-9EF5-487C628E38AA}" destId="{765E001B-C11B-450F-87EA-18DC69501581}" srcOrd="0" destOrd="0" presId="urn:microsoft.com/office/officeart/2005/8/layout/hProcess9"/>
    <dgm:cxn modelId="{850143B4-8A7D-4388-9639-24C30B537AC3}" type="presParOf" srcId="{C04DCB27-77DA-43CA-9EF5-487C628E38AA}" destId="{54E27B35-082A-42F2-977C-5E064CEFFF16}" srcOrd="1" destOrd="0" presId="urn:microsoft.com/office/officeart/2005/8/layout/hProcess9"/>
    <dgm:cxn modelId="{8B3BF4BA-D403-4B77-B6BD-EBBB883E340C}" type="presParOf" srcId="{54E27B35-082A-42F2-977C-5E064CEFFF16}" destId="{C1569624-D584-4324-B624-1ABECD579575}" srcOrd="0" destOrd="1" presId="urn:microsoft.com/office/officeart/2005/8/layout/hProcess9"/>
    <dgm:cxn modelId="{4E0B648B-720D-4AC8-BE6E-3D709A2779AA}" type="presOf" srcId="{7B07900A-4CB8-4D53-AB72-C0A699DCF4EF}" destId="{C1569624-D584-4324-B624-1ABECD579575}" srcOrd="0" destOrd="0" presId="urn:microsoft.com/office/officeart/2005/8/layout/hProcess9"/>
    <dgm:cxn modelId="{C680EA17-590E-4C35-A00D-4EC0EA82C74F}" type="presParOf" srcId="{54E27B35-082A-42F2-977C-5E064CEFFF16}" destId="{643EBD68-5C1A-48BB-917F-1520C3EA6166}" srcOrd="1" destOrd="1" presId="urn:microsoft.com/office/officeart/2005/8/layout/hProcess9"/>
    <dgm:cxn modelId="{5FDBDFDE-C1C3-4DA2-B38E-294D533B38EC}" type="presParOf" srcId="{54E27B35-082A-42F2-977C-5E064CEFFF16}" destId="{A047DD47-2583-4DC5-8D7D-71FCD9EB58A2}" srcOrd="2" destOrd="1" presId="urn:microsoft.com/office/officeart/2005/8/layout/hProcess9"/>
    <dgm:cxn modelId="{4A80D5A3-0CC1-42D1-AF6D-0F711FC2FE46}" type="presOf" srcId="{994A5F9E-4474-44AC-A969-4FEAA8FE0881}" destId="{A047DD47-2583-4DC5-8D7D-71FCD9EB58A2}" srcOrd="0" destOrd="0" presId="urn:microsoft.com/office/officeart/2005/8/layout/hProcess9"/>
    <dgm:cxn modelId="{B3167D5A-AEB6-485A-B349-722074416CA0}" type="presParOf" srcId="{54E27B35-082A-42F2-977C-5E064CEFFF16}" destId="{432DD7B2-C786-489C-82CC-9F3206641E3A}" srcOrd="3" destOrd="1" presId="urn:microsoft.com/office/officeart/2005/8/layout/hProcess9"/>
    <dgm:cxn modelId="{032F4ED4-7AAF-41E5-9B12-C480E09D19DE}" type="presParOf" srcId="{54E27B35-082A-42F2-977C-5E064CEFFF16}" destId="{DE5EE435-CC4B-493E-BCF5-E92ACE6E5201}" srcOrd="4" destOrd="1" presId="urn:microsoft.com/office/officeart/2005/8/layout/hProcess9"/>
    <dgm:cxn modelId="{22FDBF6B-8D11-4057-8AFD-8C83CE95DAD0}" type="presOf" srcId="{A5E097E9-B23F-4246-9044-CB06E46D9E0B}" destId="{DE5EE435-CC4B-493E-BCF5-E92ACE6E5201}" srcOrd="0" destOrd="0" presId="urn:microsoft.com/office/officeart/2005/8/layout/hProcess9"/>
    <dgm:cxn modelId="{50E706A8-CBF1-4F49-96FB-0DE98569F9CB}" type="presParOf" srcId="{54E27B35-082A-42F2-977C-5E064CEFFF16}" destId="{BD956634-9C56-4BC2-A436-D4AC11452F7F}" srcOrd="5" destOrd="1" presId="urn:microsoft.com/office/officeart/2005/8/layout/hProcess9"/>
    <dgm:cxn modelId="{40C81AAA-672B-4BEB-9C6F-6018FBABB353}" type="presParOf" srcId="{54E27B35-082A-42F2-977C-5E064CEFFF16}" destId="{2F4EFD89-15D3-4B0C-97FE-3596B6FFBDBC}" srcOrd="6" destOrd="1" presId="urn:microsoft.com/office/officeart/2005/8/layout/hProcess9"/>
    <dgm:cxn modelId="{85EF3316-25ED-4C0E-AFF6-B798B3C108C3}" type="presOf" srcId="{651F7D09-D628-4785-8637-05E8AC58828D}" destId="{2F4EFD89-15D3-4B0C-97FE-3596B6FFBDBC}" srcOrd="0" destOrd="0" presId="urn:microsoft.com/office/officeart/2005/8/layout/hProcess9"/>
    <dgm:cxn modelId="{DBDAB674-5788-46AF-91A7-323DF533A17B}" type="presParOf" srcId="{54E27B35-082A-42F2-977C-5E064CEFFF16}" destId="{36D18F78-A524-43B8-8859-F2F3B06EF377}" srcOrd="7" destOrd="1" presId="urn:microsoft.com/office/officeart/2005/8/layout/hProcess9"/>
    <dgm:cxn modelId="{D2AD73D1-3F3D-45A4-B411-6964A2A5B050}" type="presParOf" srcId="{54E27B35-082A-42F2-977C-5E064CEFFF16}" destId="{932AE568-9FDB-4C06-8E75-8A13AD0B3215}" srcOrd="8" destOrd="1" presId="urn:microsoft.com/office/officeart/2005/8/layout/hProcess9"/>
    <dgm:cxn modelId="{571022A2-C90D-4FD6-83AC-A1E98FB91F79}" type="presOf" srcId="{C255D101-8BC6-4D62-8A4C-D40DC5349C10}" destId="{932AE568-9FDB-4C06-8E75-8A13AD0B3215}"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C8237-7DC6-4A40-ADE5-B1F811065B3B}"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8822476B-04DD-43AD-923E-709E64A918CB}">
      <dgm:prSet phldr="0" custT="1"/>
      <dgm:spPr/>
      <dgm:t>
        <a:bodyPr vert="horz" wrap="square"/>
        <a:p>
          <a:pPr algn="ct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弹性的概念</a:t>
          </a:r>
          <a:b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A982433E-6845-4C5C-8DFB-D337BE726F83}" cxnId="{6F36F8E4-3A87-4E81-A139-B483DE44C998}" type="parTrans">
      <dgm:prSet/>
      <dgm:spPr/>
      <dgm:t>
        <a:bodyPr/>
        <a:lstStyle/>
        <a:p>
          <a:endParaRPr lang="zh-CN" altLang="en-US" sz="1600"/>
        </a:p>
      </dgm:t>
    </dgm:pt>
    <dgm:pt modelId="{9030A467-DB70-4188-9950-D29A391D9A67}" cxnId="{6F36F8E4-3A87-4E81-A139-B483DE44C998}" type="sibTrans">
      <dgm:prSet/>
      <dgm:spPr/>
      <dgm:t>
        <a:bodyPr/>
        <a:lstStyle/>
        <a:p>
          <a:endParaRPr lang="zh-CN" altLang="en-US" sz="1600"/>
        </a:p>
      </dgm:t>
    </dgm:pt>
    <dgm:pt modelId="{DBA4761F-DED7-4D80-A78A-6AC7F6BD45E1}">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需求价格弹性</a:t>
          </a:r>
          <a:r>
            <a:rPr lang="en-US" sz="2400" dirty="0">
              <a:latin typeface="微软雅黑" panose="020B0503020204020204" pitchFamily="34" charset="-122"/>
              <a:ea typeface="微软雅黑" panose="020B0503020204020204" pitchFamily="34" charset="-122"/>
            </a:rPr>
            <a:t/>
          </a:r>
          <a:endParaRPr lang="en-US" sz="2400" dirty="0">
            <a:latin typeface="微软雅黑" panose="020B0503020204020204" pitchFamily="34" charset="-122"/>
            <a:ea typeface="微软雅黑" panose="020B0503020204020204" pitchFamily="34" charset="-122"/>
          </a:endParaRPr>
        </a:p>
      </dgm:t>
    </dgm:pt>
    <dgm:pt modelId="{78AF54FC-1110-4B7F-BF69-2BBA22E5FACD}" cxnId="{89040C0F-0F51-4129-8290-D1BB7C6ABA11}" type="parTrans">
      <dgm:prSet/>
      <dgm:spPr/>
      <dgm:t>
        <a:bodyPr/>
        <a:lstStyle/>
        <a:p>
          <a:endParaRPr lang="zh-CN" altLang="en-US" sz="1600"/>
        </a:p>
      </dgm:t>
    </dgm:pt>
    <dgm:pt modelId="{6B8D99A1-01D4-483A-A627-318CE4A9C7BF}" cxnId="{89040C0F-0F51-4129-8290-D1BB7C6ABA11}" type="sibTrans">
      <dgm:prSet/>
      <dgm:spPr/>
      <dgm:t>
        <a:bodyPr/>
        <a:lstStyle/>
        <a:p>
          <a:endParaRPr lang="zh-CN" altLang="en-US" sz="1600"/>
        </a:p>
      </dgm:t>
    </dgm:pt>
    <dgm:pt modelId="{B0D33962-2ADC-4328-BFA4-44134237F2AD}">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其他需求弹性</a:t>
          </a:r>
          <a:r>
            <a:rPr lang="en-US" sz="2400" dirty="0">
              <a:latin typeface="微软雅黑" panose="020B0503020204020204" pitchFamily="34" charset="-122"/>
              <a:ea typeface="微软雅黑" panose="020B0503020204020204" pitchFamily="34" charset="-122"/>
            </a:rPr>
            <a:t/>
          </a:r>
          <a:endParaRPr lang="en-US" sz="2400" dirty="0">
            <a:latin typeface="微软雅黑" panose="020B0503020204020204" pitchFamily="34" charset="-122"/>
            <a:ea typeface="微软雅黑" panose="020B0503020204020204" pitchFamily="34" charset="-122"/>
          </a:endParaRPr>
        </a:p>
      </dgm:t>
    </dgm:pt>
    <dgm:pt modelId="{64BF6A2B-3519-4B2A-A59D-161DA004A841}" cxnId="{B4F4DE40-D977-43BD-ABBE-E6A52E63AA13}" type="parTrans">
      <dgm:prSet/>
      <dgm:spPr/>
      <dgm:t>
        <a:bodyPr/>
        <a:lstStyle/>
        <a:p>
          <a:endParaRPr lang="zh-CN" altLang="en-US" sz="1600"/>
        </a:p>
      </dgm:t>
    </dgm:pt>
    <dgm:pt modelId="{8BCDA5A7-F10D-401B-B356-469F949F9897}" cxnId="{B4F4DE40-D977-43BD-ABBE-E6A52E63AA13}" type="sibTrans">
      <dgm:prSet/>
      <dgm:spPr/>
      <dgm:t>
        <a:bodyPr/>
        <a:lstStyle/>
        <a:p>
          <a:endParaRPr lang="zh-CN" altLang="en-US" sz="1600"/>
        </a:p>
      </dgm:t>
    </dgm:pt>
    <dgm:pt modelId="{74E3AC81-9122-4AB6-8684-10C8DFE3B8A7}">
      <dgm:prSet phldr="0" custT="1"/>
      <dgm:spPr/>
      <dgm:t>
        <a:bodyPr vert="horz" wrap="square"/>
        <a:p>
          <a:pPr algn="ct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供给弹性</a:t>
          </a:r>
          <a:b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2C0DC11F-C139-4B9F-B515-65192907F503}" cxnId="{F81FCD02-6058-4910-964D-211C3AA1C482}" type="parTrans">
      <dgm:prSet/>
      <dgm:spPr/>
      <dgm:t>
        <a:bodyPr/>
        <a:lstStyle/>
        <a:p>
          <a:endParaRPr lang="zh-CN" altLang="en-US" sz="1600"/>
        </a:p>
      </dgm:t>
    </dgm:pt>
    <dgm:pt modelId="{CDDE93A3-BDE2-428D-AE3C-50AE38CB205D}" cxnId="{F81FCD02-6058-4910-964D-211C3AA1C482}" type="sibTrans">
      <dgm:prSet/>
      <dgm:spPr/>
      <dgm:t>
        <a:bodyPr/>
        <a:lstStyle/>
        <a:p>
          <a:endParaRPr lang="zh-CN" altLang="en-US" sz="1600"/>
        </a:p>
      </dgm:t>
    </dgm:pt>
    <dgm:pt modelId="{7D14F5B4-B369-4FDF-9755-6D5643ABE147}" type="pres">
      <dgm:prSet presAssocID="{44DC8237-7DC6-4A40-ADE5-B1F811065B3B}" presName="CompostProcess" presStyleCnt="0">
        <dgm:presLayoutVars>
          <dgm:dir/>
          <dgm:resizeHandles val="exact"/>
        </dgm:presLayoutVars>
      </dgm:prSet>
      <dgm:spPr/>
      <dgm:t>
        <a:bodyPr/>
        <a:lstStyle/>
        <a:p>
          <a:endParaRPr lang="zh-CN" altLang="en-US"/>
        </a:p>
      </dgm:t>
    </dgm:pt>
    <dgm:pt modelId="{BE017607-9920-468E-A164-1073247AD28D}" type="pres">
      <dgm:prSet presAssocID="{44DC8237-7DC6-4A40-ADE5-B1F811065B3B}" presName="arrow" presStyleLbl="bgShp" presStyleIdx="0" presStyleCnt="1"/>
      <dgm:spPr/>
    </dgm:pt>
    <dgm:pt modelId="{7E26FF2F-9824-4130-B467-C37ED134BE32}" type="pres">
      <dgm:prSet presAssocID="{44DC8237-7DC6-4A40-ADE5-B1F811065B3B}" presName="linearProcess" presStyleCnt="0"/>
      <dgm:spPr/>
    </dgm:pt>
    <dgm:pt modelId="{C469EC2F-A1C5-4DBE-8CBD-7C4D641C0989}" type="pres">
      <dgm:prSet presAssocID="{8822476B-04DD-43AD-923E-709E64A918CB}" presName="textNode" presStyleLbl="node1" presStyleIdx="0" presStyleCnt="4">
        <dgm:presLayoutVars>
          <dgm:bulletEnabled val="1"/>
        </dgm:presLayoutVars>
      </dgm:prSet>
      <dgm:spPr/>
      <dgm:t>
        <a:bodyPr/>
        <a:lstStyle/>
        <a:p>
          <a:endParaRPr lang="zh-CN" altLang="en-US"/>
        </a:p>
      </dgm:t>
    </dgm:pt>
    <dgm:pt modelId="{3C3C740F-B26B-419E-8E18-7927AD39F519}" type="pres">
      <dgm:prSet presAssocID="{9030A467-DB70-4188-9950-D29A391D9A67}" presName="sibTrans" presStyleCnt="0"/>
      <dgm:spPr/>
    </dgm:pt>
    <dgm:pt modelId="{7AD4E5F1-68B3-4AFA-ABC9-74AFD043E7ED}" type="pres">
      <dgm:prSet presAssocID="{DBA4761F-DED7-4D80-A78A-6AC7F6BD45E1}" presName="textNode" presStyleLbl="node1" presStyleIdx="1" presStyleCnt="4">
        <dgm:presLayoutVars>
          <dgm:bulletEnabled val="1"/>
        </dgm:presLayoutVars>
      </dgm:prSet>
      <dgm:spPr/>
      <dgm:t>
        <a:bodyPr/>
        <a:lstStyle/>
        <a:p>
          <a:endParaRPr lang="zh-CN" altLang="en-US"/>
        </a:p>
      </dgm:t>
    </dgm:pt>
    <dgm:pt modelId="{CA62E475-B394-4E9F-934C-909E52B36510}" type="pres">
      <dgm:prSet presAssocID="{6B8D99A1-01D4-483A-A627-318CE4A9C7BF}" presName="sibTrans" presStyleCnt="0"/>
      <dgm:spPr/>
    </dgm:pt>
    <dgm:pt modelId="{25B3BAAD-E959-4C41-BCF3-D34032E33B84}" type="pres">
      <dgm:prSet presAssocID="{B0D33962-2ADC-4328-BFA4-44134237F2AD}" presName="textNode" presStyleLbl="node1" presStyleIdx="2" presStyleCnt="4">
        <dgm:presLayoutVars>
          <dgm:bulletEnabled val="1"/>
        </dgm:presLayoutVars>
      </dgm:prSet>
      <dgm:spPr/>
      <dgm:t>
        <a:bodyPr/>
        <a:lstStyle/>
        <a:p>
          <a:endParaRPr lang="zh-CN" altLang="en-US"/>
        </a:p>
      </dgm:t>
    </dgm:pt>
    <dgm:pt modelId="{3E606EFC-F3BE-4308-BF76-BA4343DA86DD}" type="pres">
      <dgm:prSet presAssocID="{8BCDA5A7-F10D-401B-B356-469F949F9897}" presName="sibTrans" presStyleCnt="0"/>
      <dgm:spPr/>
    </dgm:pt>
    <dgm:pt modelId="{619DA81C-7066-48F5-8497-795A6094D31B}" type="pres">
      <dgm:prSet presAssocID="{74E3AC81-9122-4AB6-8684-10C8DFE3B8A7}" presName="textNode" presStyleLbl="node1" presStyleIdx="3" presStyleCnt="4">
        <dgm:presLayoutVars>
          <dgm:bulletEnabled val="1"/>
        </dgm:presLayoutVars>
      </dgm:prSet>
      <dgm:spPr/>
      <dgm:t>
        <a:bodyPr/>
        <a:lstStyle/>
        <a:p>
          <a:endParaRPr lang="zh-CN" altLang="en-US"/>
        </a:p>
      </dgm:t>
    </dgm:pt>
  </dgm:ptLst>
  <dgm:cxnLst>
    <dgm:cxn modelId="{6F36F8E4-3A87-4E81-A139-B483DE44C998}" srcId="{44DC8237-7DC6-4A40-ADE5-B1F811065B3B}" destId="{8822476B-04DD-43AD-923E-709E64A918CB}" srcOrd="0" destOrd="0" parTransId="{A982433E-6845-4C5C-8DFB-D337BE726F83}" sibTransId="{9030A467-DB70-4188-9950-D29A391D9A67}"/>
    <dgm:cxn modelId="{89040C0F-0F51-4129-8290-D1BB7C6ABA11}" srcId="{44DC8237-7DC6-4A40-ADE5-B1F811065B3B}" destId="{DBA4761F-DED7-4D80-A78A-6AC7F6BD45E1}" srcOrd="1" destOrd="0" parTransId="{78AF54FC-1110-4B7F-BF69-2BBA22E5FACD}" sibTransId="{6B8D99A1-01D4-483A-A627-318CE4A9C7BF}"/>
    <dgm:cxn modelId="{B4F4DE40-D977-43BD-ABBE-E6A52E63AA13}" srcId="{44DC8237-7DC6-4A40-ADE5-B1F811065B3B}" destId="{B0D33962-2ADC-4328-BFA4-44134237F2AD}" srcOrd="2" destOrd="0" parTransId="{64BF6A2B-3519-4B2A-A59D-161DA004A841}" sibTransId="{8BCDA5A7-F10D-401B-B356-469F949F9897}"/>
    <dgm:cxn modelId="{F81FCD02-6058-4910-964D-211C3AA1C482}" srcId="{44DC8237-7DC6-4A40-ADE5-B1F811065B3B}" destId="{74E3AC81-9122-4AB6-8684-10C8DFE3B8A7}" srcOrd="3" destOrd="0" parTransId="{2C0DC11F-C139-4B9F-B515-65192907F503}" sibTransId="{CDDE93A3-BDE2-428D-AE3C-50AE38CB205D}"/>
    <dgm:cxn modelId="{80C7C1E1-59D8-4FED-9643-278FAB13D70E}" type="presOf" srcId="{44DC8237-7DC6-4A40-ADE5-B1F811065B3B}" destId="{7D14F5B4-B369-4FDF-9755-6D5643ABE147}" srcOrd="0" destOrd="0" presId="urn:microsoft.com/office/officeart/2005/8/layout/hProcess9"/>
    <dgm:cxn modelId="{14C8C176-026F-4DFD-B242-C2318F214901}" type="presParOf" srcId="{7D14F5B4-B369-4FDF-9755-6D5643ABE147}" destId="{BE017607-9920-468E-A164-1073247AD28D}" srcOrd="0" destOrd="0" presId="urn:microsoft.com/office/officeart/2005/8/layout/hProcess9"/>
    <dgm:cxn modelId="{19DD357B-C757-4879-B52F-D145FF86DE01}" type="presParOf" srcId="{7D14F5B4-B369-4FDF-9755-6D5643ABE147}" destId="{7E26FF2F-9824-4130-B467-C37ED134BE32}" srcOrd="1" destOrd="0" presId="urn:microsoft.com/office/officeart/2005/8/layout/hProcess9"/>
    <dgm:cxn modelId="{CE77D678-E3AA-4D9B-8F23-7379ECC4CCCA}" type="presParOf" srcId="{7E26FF2F-9824-4130-B467-C37ED134BE32}" destId="{C469EC2F-A1C5-4DBE-8CBD-7C4D641C0989}" srcOrd="0" destOrd="1" presId="urn:microsoft.com/office/officeart/2005/8/layout/hProcess9"/>
    <dgm:cxn modelId="{DAF47F47-1B61-47F8-A4FE-EDBA9BF6F3B4}" type="presOf" srcId="{8822476B-04DD-43AD-923E-709E64A918CB}" destId="{C469EC2F-A1C5-4DBE-8CBD-7C4D641C0989}" srcOrd="0" destOrd="0" presId="urn:microsoft.com/office/officeart/2005/8/layout/hProcess9"/>
    <dgm:cxn modelId="{635DEE19-1777-42BC-8AAF-2C758FA9AD28}" type="presParOf" srcId="{7E26FF2F-9824-4130-B467-C37ED134BE32}" destId="{3C3C740F-B26B-419E-8E18-7927AD39F519}" srcOrd="1" destOrd="1" presId="urn:microsoft.com/office/officeart/2005/8/layout/hProcess9"/>
    <dgm:cxn modelId="{363AA77F-9AD2-4F3B-A08D-70801783AEAB}" type="presParOf" srcId="{7E26FF2F-9824-4130-B467-C37ED134BE32}" destId="{7AD4E5F1-68B3-4AFA-ABC9-74AFD043E7ED}" srcOrd="2" destOrd="1" presId="urn:microsoft.com/office/officeart/2005/8/layout/hProcess9"/>
    <dgm:cxn modelId="{15047E29-80A9-4726-96D8-086DC089E5B4}" type="presOf" srcId="{DBA4761F-DED7-4D80-A78A-6AC7F6BD45E1}" destId="{7AD4E5F1-68B3-4AFA-ABC9-74AFD043E7ED}" srcOrd="0" destOrd="0" presId="urn:microsoft.com/office/officeart/2005/8/layout/hProcess9"/>
    <dgm:cxn modelId="{0FCA9DB9-76D0-42CF-BDE3-C36E73CD1AFC}" type="presParOf" srcId="{7E26FF2F-9824-4130-B467-C37ED134BE32}" destId="{CA62E475-B394-4E9F-934C-909E52B36510}" srcOrd="3" destOrd="1" presId="urn:microsoft.com/office/officeart/2005/8/layout/hProcess9"/>
    <dgm:cxn modelId="{D73A8E00-6251-4E46-A4BD-3960E45D5058}" type="presParOf" srcId="{7E26FF2F-9824-4130-B467-C37ED134BE32}" destId="{25B3BAAD-E959-4C41-BCF3-D34032E33B84}" srcOrd="4" destOrd="1" presId="urn:microsoft.com/office/officeart/2005/8/layout/hProcess9"/>
    <dgm:cxn modelId="{E5565226-B1CD-4A44-827B-8CC33745D639}" type="presOf" srcId="{B0D33962-2ADC-4328-BFA4-44134237F2AD}" destId="{25B3BAAD-E959-4C41-BCF3-D34032E33B84}" srcOrd="0" destOrd="0" presId="urn:microsoft.com/office/officeart/2005/8/layout/hProcess9"/>
    <dgm:cxn modelId="{6D991323-BF11-42BA-8EF3-9E584E684D7C}" type="presParOf" srcId="{7E26FF2F-9824-4130-B467-C37ED134BE32}" destId="{3E606EFC-F3BE-4308-BF76-BA4343DA86DD}" srcOrd="5" destOrd="1" presId="urn:microsoft.com/office/officeart/2005/8/layout/hProcess9"/>
    <dgm:cxn modelId="{45D3709C-C173-4888-AC9D-E5FA10DFDA1A}" type="presParOf" srcId="{7E26FF2F-9824-4130-B467-C37ED134BE32}" destId="{619DA81C-7066-48F5-8497-795A6094D31B}" srcOrd="6" destOrd="1" presId="urn:microsoft.com/office/officeart/2005/8/layout/hProcess9"/>
    <dgm:cxn modelId="{301C42C3-341E-40E0-B403-D1AE8CFEB3A5}" type="presOf" srcId="{74E3AC81-9122-4AB6-8684-10C8DFE3B8A7}" destId="{619DA81C-7066-48F5-8497-795A6094D31B}"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DAF033-DE28-407F-AFCF-A3B38AFEB068}"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516CCD71-4909-4698-ACB9-7CE854970D2C}">
      <dgm:prSet phldr="0" custT="1"/>
      <dgm:spPr/>
      <dgm:t>
        <a:bodyPr vert="horz" wrap="square"/>
        <a:p>
          <a:pP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支持价格和限制价格</a:t>
          </a:r>
          <a:b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CD4C45D5-96E6-4F24-8D6F-A014EBD3E2DF}" cxnId="{CDADA4F4-5C16-498E-AE21-B2E2A7485C9E}" type="parTrans">
      <dgm:prSet/>
      <dgm:spPr/>
      <dgm:t>
        <a:bodyPr/>
        <a:lstStyle/>
        <a:p>
          <a:endParaRPr lang="zh-CN" altLang="en-US" sz="1600"/>
        </a:p>
      </dgm:t>
    </dgm:pt>
    <dgm:pt modelId="{0C78DC54-9250-461C-9DE6-5BB00B6E0A41}" cxnId="{CDADA4F4-5C16-498E-AE21-B2E2A7485C9E}" type="sibTrans">
      <dgm:prSet/>
      <dgm:spPr/>
      <dgm:t>
        <a:bodyPr/>
        <a:lstStyle/>
        <a:p>
          <a:endParaRPr lang="zh-CN" altLang="en-US" sz="1600"/>
        </a:p>
      </dgm:t>
    </dgm:pt>
    <dgm:pt modelId="{ED31DB91-6FEB-42F8-B3BA-444051C5BE8E}">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税收效应分析</a:t>
          </a:r>
          <a:r>
            <a:rPr lang="en-US" sz="2400" dirty="0">
              <a:latin typeface="微软雅黑" panose="020B0503020204020204" pitchFamily="34" charset="-122"/>
              <a:ea typeface="微软雅黑" panose="020B0503020204020204" pitchFamily="34" charset="-122"/>
            </a:rPr>
            <a:t/>
          </a:r>
          <a:endParaRPr lang="en-US" sz="2400" dirty="0">
            <a:latin typeface="微软雅黑" panose="020B0503020204020204" pitchFamily="34" charset="-122"/>
            <a:ea typeface="微软雅黑" panose="020B0503020204020204" pitchFamily="34" charset="-122"/>
          </a:endParaRPr>
        </a:p>
      </dgm:t>
    </dgm:pt>
    <dgm:pt modelId="{5A15ADC0-83DE-40D0-9201-7F6A2C939BC1}" cxnId="{D7A24818-2732-4957-A4C1-2B2FEE23811F}" type="parTrans">
      <dgm:prSet/>
      <dgm:spPr/>
      <dgm:t>
        <a:bodyPr/>
        <a:lstStyle/>
        <a:p>
          <a:endParaRPr lang="zh-CN" altLang="en-US" sz="1600"/>
        </a:p>
      </dgm:t>
    </dgm:pt>
    <dgm:pt modelId="{A452A49C-CB2C-4328-AE4B-96AA2A906D4C}" cxnId="{D7A24818-2732-4957-A4C1-2B2FEE23811F}" type="sibTrans">
      <dgm:prSet/>
      <dgm:spPr/>
      <dgm:t>
        <a:bodyPr/>
        <a:lstStyle/>
        <a:p>
          <a:endParaRPr lang="zh-CN" altLang="en-US" sz="1600"/>
        </a:p>
      </dgm:t>
    </dgm:pt>
    <dgm:pt modelId="{433B3EBB-134E-46B2-9D8A-8CC8EDB0DF99}">
      <dgm:prSet phldr="0" custT="1"/>
      <dgm:spPr/>
      <dgm:t>
        <a:bodyPr vert="horz" wrap="square"/>
        <a:p>
          <a:pP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案例讨论</a:t>
          </a:r>
          <a:b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B394F7AC-B774-4339-8657-A2DF4A808EC4}" cxnId="{E986FED0-A9DD-44E0-B7F4-FE3FEB1DCB43}" type="parTrans">
      <dgm:prSet/>
      <dgm:spPr/>
      <dgm:t>
        <a:bodyPr/>
        <a:lstStyle/>
        <a:p>
          <a:endParaRPr lang="zh-CN" altLang="en-US" sz="1600"/>
        </a:p>
      </dgm:t>
    </dgm:pt>
    <dgm:pt modelId="{8CC0894C-8169-4B89-B5E9-FFA9C8D4FAC1}" cxnId="{E986FED0-A9DD-44E0-B7F4-FE3FEB1DCB43}" type="sibTrans">
      <dgm:prSet/>
      <dgm:spPr/>
      <dgm:t>
        <a:bodyPr/>
        <a:lstStyle/>
        <a:p>
          <a:endParaRPr lang="zh-CN" altLang="en-US" sz="1600"/>
        </a:p>
      </dgm:t>
    </dgm:pt>
    <dgm:pt modelId="{9F5CCD90-77B0-47AB-8E4C-71A527EF125D}" type="pres">
      <dgm:prSet presAssocID="{EFDAF033-DE28-407F-AFCF-A3B38AFEB068}" presName="CompostProcess" presStyleCnt="0">
        <dgm:presLayoutVars>
          <dgm:dir/>
          <dgm:resizeHandles val="exact"/>
        </dgm:presLayoutVars>
      </dgm:prSet>
      <dgm:spPr/>
      <dgm:t>
        <a:bodyPr/>
        <a:lstStyle/>
        <a:p>
          <a:endParaRPr lang="zh-CN" altLang="en-US"/>
        </a:p>
      </dgm:t>
    </dgm:pt>
    <dgm:pt modelId="{460C0818-10EA-437C-8973-F60E12602471}" type="pres">
      <dgm:prSet presAssocID="{EFDAF033-DE28-407F-AFCF-A3B38AFEB068}" presName="arrow" presStyleLbl="bgShp" presStyleIdx="0" presStyleCnt="1"/>
      <dgm:spPr/>
    </dgm:pt>
    <dgm:pt modelId="{FB3656FC-8014-4561-9E2A-01E3DD1374D7}" type="pres">
      <dgm:prSet presAssocID="{EFDAF033-DE28-407F-AFCF-A3B38AFEB068}" presName="linearProcess" presStyleCnt="0"/>
      <dgm:spPr/>
    </dgm:pt>
    <dgm:pt modelId="{C294B6B8-8139-4F62-AE57-4D9BF75FFC4E}" type="pres">
      <dgm:prSet presAssocID="{516CCD71-4909-4698-ACB9-7CE854970D2C}" presName="textNode" presStyleLbl="node1" presStyleIdx="0" presStyleCnt="3">
        <dgm:presLayoutVars>
          <dgm:bulletEnabled val="1"/>
        </dgm:presLayoutVars>
      </dgm:prSet>
      <dgm:spPr/>
      <dgm:t>
        <a:bodyPr/>
        <a:lstStyle/>
        <a:p>
          <a:endParaRPr lang="zh-CN" altLang="en-US"/>
        </a:p>
      </dgm:t>
    </dgm:pt>
    <dgm:pt modelId="{45CCD2F8-845B-4585-8282-3C088A3AFC1D}" type="pres">
      <dgm:prSet presAssocID="{0C78DC54-9250-461C-9DE6-5BB00B6E0A41}" presName="sibTrans" presStyleCnt="0"/>
      <dgm:spPr/>
    </dgm:pt>
    <dgm:pt modelId="{1ECCE471-3366-4265-B8F3-FF280D16FF6A}" type="pres">
      <dgm:prSet presAssocID="{ED31DB91-6FEB-42F8-B3BA-444051C5BE8E}" presName="textNode" presStyleLbl="node1" presStyleIdx="1" presStyleCnt="3">
        <dgm:presLayoutVars>
          <dgm:bulletEnabled val="1"/>
        </dgm:presLayoutVars>
      </dgm:prSet>
      <dgm:spPr/>
      <dgm:t>
        <a:bodyPr/>
        <a:lstStyle/>
        <a:p>
          <a:endParaRPr lang="zh-CN" altLang="en-US"/>
        </a:p>
      </dgm:t>
    </dgm:pt>
    <dgm:pt modelId="{09A08C2C-C8B0-4839-A00C-9D88A0EDC98D}" type="pres">
      <dgm:prSet presAssocID="{A452A49C-CB2C-4328-AE4B-96AA2A906D4C}" presName="sibTrans" presStyleCnt="0"/>
      <dgm:spPr/>
    </dgm:pt>
    <dgm:pt modelId="{3F945488-62CB-4E11-B018-A1A69FAE8F6D}" type="pres">
      <dgm:prSet presAssocID="{433B3EBB-134E-46B2-9D8A-8CC8EDB0DF99}" presName="textNode" presStyleLbl="node1" presStyleIdx="2" presStyleCnt="3">
        <dgm:presLayoutVars>
          <dgm:bulletEnabled val="1"/>
        </dgm:presLayoutVars>
      </dgm:prSet>
      <dgm:spPr/>
      <dgm:t>
        <a:bodyPr/>
        <a:lstStyle/>
        <a:p>
          <a:endParaRPr lang="zh-CN" altLang="en-US"/>
        </a:p>
      </dgm:t>
    </dgm:pt>
  </dgm:ptLst>
  <dgm:cxnLst>
    <dgm:cxn modelId="{CDADA4F4-5C16-498E-AE21-B2E2A7485C9E}" srcId="{EFDAF033-DE28-407F-AFCF-A3B38AFEB068}" destId="{516CCD71-4909-4698-ACB9-7CE854970D2C}" srcOrd="0" destOrd="0" parTransId="{CD4C45D5-96E6-4F24-8D6F-A014EBD3E2DF}" sibTransId="{0C78DC54-9250-461C-9DE6-5BB00B6E0A41}"/>
    <dgm:cxn modelId="{D7A24818-2732-4957-A4C1-2B2FEE23811F}" srcId="{EFDAF033-DE28-407F-AFCF-A3B38AFEB068}" destId="{ED31DB91-6FEB-42F8-B3BA-444051C5BE8E}" srcOrd="1" destOrd="0" parTransId="{5A15ADC0-83DE-40D0-9201-7F6A2C939BC1}" sibTransId="{A452A49C-CB2C-4328-AE4B-96AA2A906D4C}"/>
    <dgm:cxn modelId="{E986FED0-A9DD-44E0-B7F4-FE3FEB1DCB43}" srcId="{EFDAF033-DE28-407F-AFCF-A3B38AFEB068}" destId="{433B3EBB-134E-46B2-9D8A-8CC8EDB0DF99}" srcOrd="2" destOrd="0" parTransId="{B394F7AC-B774-4339-8657-A2DF4A808EC4}" sibTransId="{8CC0894C-8169-4B89-B5E9-FFA9C8D4FAC1}"/>
    <dgm:cxn modelId="{029B2D3D-D934-466B-88A5-4CF5077A8B2C}" type="presOf" srcId="{EFDAF033-DE28-407F-AFCF-A3B38AFEB068}" destId="{9F5CCD90-77B0-47AB-8E4C-71A527EF125D}" srcOrd="0" destOrd="0" presId="urn:microsoft.com/office/officeart/2005/8/layout/hProcess9"/>
    <dgm:cxn modelId="{8EEDA01F-FBFD-4903-823F-991AA12C8B81}" type="presParOf" srcId="{9F5CCD90-77B0-47AB-8E4C-71A527EF125D}" destId="{460C0818-10EA-437C-8973-F60E12602471}" srcOrd="0" destOrd="0" presId="urn:microsoft.com/office/officeart/2005/8/layout/hProcess9"/>
    <dgm:cxn modelId="{9BAC68AF-8717-4F87-B405-C50528F64A22}" type="presParOf" srcId="{9F5CCD90-77B0-47AB-8E4C-71A527EF125D}" destId="{FB3656FC-8014-4561-9E2A-01E3DD1374D7}" srcOrd="1" destOrd="0" presId="urn:microsoft.com/office/officeart/2005/8/layout/hProcess9"/>
    <dgm:cxn modelId="{90BAC667-78A4-40A1-A082-DE7441EF27F4}" type="presParOf" srcId="{FB3656FC-8014-4561-9E2A-01E3DD1374D7}" destId="{C294B6B8-8139-4F62-AE57-4D9BF75FFC4E}" srcOrd="0" destOrd="1" presId="urn:microsoft.com/office/officeart/2005/8/layout/hProcess9"/>
    <dgm:cxn modelId="{812A5F47-62B6-45A0-84FF-C26B9B6C9BEB}" type="presOf" srcId="{516CCD71-4909-4698-ACB9-7CE854970D2C}" destId="{C294B6B8-8139-4F62-AE57-4D9BF75FFC4E}" srcOrd="0" destOrd="0" presId="urn:microsoft.com/office/officeart/2005/8/layout/hProcess9"/>
    <dgm:cxn modelId="{1AF0DE4E-B17E-4EA2-91DA-2EF9AB4A87C1}" type="presParOf" srcId="{FB3656FC-8014-4561-9E2A-01E3DD1374D7}" destId="{45CCD2F8-845B-4585-8282-3C088A3AFC1D}" srcOrd="1" destOrd="1" presId="urn:microsoft.com/office/officeart/2005/8/layout/hProcess9"/>
    <dgm:cxn modelId="{7DCD31E7-A447-4E09-A363-B4A79F1F5173}" type="presParOf" srcId="{FB3656FC-8014-4561-9E2A-01E3DD1374D7}" destId="{1ECCE471-3366-4265-B8F3-FF280D16FF6A}" srcOrd="2" destOrd="1" presId="urn:microsoft.com/office/officeart/2005/8/layout/hProcess9"/>
    <dgm:cxn modelId="{528A4EDA-36BC-4071-A32C-416E9BE879BD}" type="presOf" srcId="{ED31DB91-6FEB-42F8-B3BA-444051C5BE8E}" destId="{1ECCE471-3366-4265-B8F3-FF280D16FF6A}" srcOrd="0" destOrd="0" presId="urn:microsoft.com/office/officeart/2005/8/layout/hProcess9"/>
    <dgm:cxn modelId="{9F4C256E-7BFA-4CDE-9DA0-C2E80C64D9E8}" type="presParOf" srcId="{FB3656FC-8014-4561-9E2A-01E3DD1374D7}" destId="{09A08C2C-C8B0-4839-A00C-9D88A0EDC98D}" srcOrd="3" destOrd="1" presId="urn:microsoft.com/office/officeart/2005/8/layout/hProcess9"/>
    <dgm:cxn modelId="{41086166-3E0A-4080-9CB1-2C58ABFA000A}" type="presParOf" srcId="{FB3656FC-8014-4561-9E2A-01E3DD1374D7}" destId="{3F945488-62CB-4E11-B018-A1A69FAE8F6D}" srcOrd="4" destOrd="1" presId="urn:microsoft.com/office/officeart/2005/8/layout/hProcess9"/>
    <dgm:cxn modelId="{098ACC7A-1762-46C5-924D-1F2CACC78D96}" type="presOf" srcId="{433B3EBB-134E-46B2-9D8A-8CC8EDB0DF99}" destId="{3F945488-62CB-4E11-B018-A1A69FAE8F6D}"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D89A857D-370F-4A0D-A58E-8A797D658EE1}">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ED15FF70-07A1-4045-8069-7FD8F3B79DE7}">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rtl="0">
            <a:lnSpc>
              <a:spcPct val="100000"/>
            </a:lnSpc>
            <a:spcBef>
              <a:spcPct val="0"/>
            </a:spcBef>
            <a:spcAft>
              <a:spcPct val="35000"/>
            </a:spcAft>
            <a:buNone/>
          </a:pPr>
          <a:endPar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lvl="0" algn="ctr" rtl="0">
            <a:lnSpc>
              <a:spcPct val="100000"/>
            </a:lnSpc>
            <a:spcBef>
              <a:spcPct val="0"/>
            </a:spcBef>
            <a:spcAft>
              <a:spcPct val="35000"/>
            </a:spcAft>
            <a:buNone/>
          </a:pP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需求的概念</a:t>
          </a:r>
          <a:b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0" y="1305401"/>
        <a:ext cx="1855694" cy="1740535"/>
      </dsp:txXfrm>
    </dsp:sp>
    <dsp:sp modelId="{C0E33D1E-B20C-4322-BC8A-C6073ED926BB}">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rtl="0">
            <a:lnSpc>
              <a:spcPct val="100000"/>
            </a:lnSpc>
            <a:spcBef>
              <a:spcPct val="0"/>
            </a:spcBef>
            <a:spcAft>
              <a:spcPct val="35000"/>
            </a:spcAft>
            <a:buNone/>
          </a:pPr>
          <a:r>
            <a:rPr lang="zh-CN" altLang="en-US" sz="2400" b="0" dirty="0" smtClean="0">
              <a:solidFill>
                <a:schemeClr val="dk1"/>
              </a:solidFill>
              <a:latin typeface="微软雅黑" panose="020B0503020204020204" pitchFamily="34" charset="-122"/>
              <a:ea typeface="微软雅黑" panose="020B0503020204020204" pitchFamily="34" charset="-122"/>
            </a:rPr>
            <a:t>需求规律</a:t>
          </a:r>
          <a:br>
            <a:rPr lang="zh-CN" altLang="en-US" sz="2400" b="0" dirty="0" smtClean="0">
              <a:solidFill>
                <a:schemeClr val="dk1"/>
              </a:solidFill>
            </a:rPr>
          </a:br>
          <a:endParaRPr lang="zh-CN" altLang="en-US" sz="2400" b="0" dirty="0">
            <a:solidFill>
              <a:schemeClr val="dk1"/>
            </a:solidFill>
          </a:endParaRPr>
        </a:p>
      </dsp:txBody>
      <dsp:txXfrm>
        <a:off x="2164976" y="1305401"/>
        <a:ext cx="1855694" cy="1740535"/>
      </dsp:txXfrm>
    </dsp:sp>
    <dsp:sp modelId="{9BB79D24-9EC0-4DD6-B835-96F10F7FE4DC}">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rtl="0">
            <a:lnSpc>
              <a:spcPct val="100000"/>
            </a:lnSpc>
            <a:spcBef>
              <a:spcPct val="0"/>
            </a:spcBef>
            <a:spcAft>
              <a:spcPct val="35000"/>
            </a:spcAft>
            <a:buNone/>
          </a:pPr>
          <a:endPar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lvl="0" algn="ctr" rtl="0">
            <a:lnSpc>
              <a:spcPct val="100000"/>
            </a:lnSpc>
            <a:spcBef>
              <a:spcPct val="0"/>
            </a:spcBef>
            <a:spcAft>
              <a:spcPct val="35000"/>
            </a:spcAft>
            <a:buNone/>
          </a:pP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影响需求的其他因素</a:t>
          </a:r>
          <a:b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4329953" y="1305401"/>
        <a:ext cx="1855694" cy="1740535"/>
      </dsp:txXfrm>
    </dsp:sp>
    <dsp:sp modelId="{5D4B366A-D598-4095-8DC3-E0EEE2D8C6C8}">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rtl="0">
            <a:lnSpc>
              <a:spcPct val="100000"/>
            </a:lnSpc>
            <a:spcBef>
              <a:spcPct val="0"/>
            </a:spcBef>
            <a:spcAft>
              <a:spcPct val="35000"/>
            </a:spcAft>
            <a:buNone/>
          </a:pPr>
          <a:r>
            <a:rPr lang="zh-CN" sz="2400" b="0" dirty="0" smtClean="0">
              <a:solidFill>
                <a:schemeClr val="dk1"/>
              </a:solidFill>
              <a:latin typeface="微软雅黑" panose="020B0503020204020204" pitchFamily="34" charset="-122"/>
              <a:ea typeface="微软雅黑" panose="020B0503020204020204" pitchFamily="34" charset="-122"/>
            </a:rPr>
            <a:t>需求量的变动和需求的变动</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6494929" y="1305401"/>
        <a:ext cx="1855694" cy="1740535"/>
      </dsp:txXfrm>
    </dsp:sp>
    <dsp:sp modelId="{C2282A98-DA0D-437B-9B87-D7C0691963C1}">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rtl="0">
            <a:lnSpc>
              <a:spcPct val="100000"/>
            </a:lnSpc>
            <a:spcBef>
              <a:spcPct val="0"/>
            </a:spcBef>
            <a:spcAft>
              <a:spcPct val="35000"/>
            </a:spcAft>
            <a:buNone/>
          </a:pPr>
          <a:endParaRPr lang="zh-CN" altLang="en-US" sz="2400" b="0" dirty="0" smtClean="0">
            <a:solidFill>
              <a:schemeClr val="dk1"/>
            </a:solidFill>
            <a:latin typeface="微软雅黑" panose="020B0503020204020204" pitchFamily="34" charset="-122"/>
            <a:ea typeface="微软雅黑" panose="020B0503020204020204" pitchFamily="34" charset="-122"/>
          </a:endParaRPr>
        </a:p>
        <a:p>
          <a:pPr lvl="0" algn="ctr" rtl="0">
            <a:lnSpc>
              <a:spcPct val="100000"/>
            </a:lnSpc>
            <a:spcBef>
              <a:spcPct val="0"/>
            </a:spcBef>
            <a:spcAft>
              <a:spcPct val="35000"/>
            </a:spcAft>
            <a:buNone/>
          </a:pPr>
          <a:r>
            <a:rPr lang="zh-CN" altLang="en-US" sz="2400" b="0" dirty="0" smtClean="0">
              <a:solidFill>
                <a:schemeClr val="dk1"/>
              </a:solidFill>
              <a:latin typeface="微软雅黑" panose="020B0503020204020204" pitchFamily="34" charset="-122"/>
              <a:ea typeface="微软雅黑" panose="020B0503020204020204" pitchFamily="34" charset="-122"/>
            </a:rPr>
            <a:t>从单个消费者的需求到市场需求</a:t>
          </a:r>
          <a:br>
            <a:rPr lang="zh-CN" altLang="en-US" sz="2400" b="0" dirty="0" smtClean="0">
              <a:solidFill>
                <a:schemeClr val="dk1"/>
              </a:solidFill>
            </a:rPr>
          </a:br>
          <a:endParaRPr lang="zh-CN" altLang="en-US" sz="2400" b="0" dirty="0">
            <a:solidFill>
              <a:schemeClr val="dk1"/>
            </a:solidFill>
          </a:endParaRPr>
        </a:p>
      </dsp:txBody>
      <dsp:txXfrm>
        <a:off x="8659906" y="1305401"/>
        <a:ext cx="1855694" cy="1740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80400745-2C43-452B-BC3A-3CC3EEE1F317}">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82A21E4F-CC12-4196-A1A2-43806F283AC1}">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rtl="0">
            <a:lnSpc>
              <a:spcPct val="100000"/>
            </a:lnSpc>
            <a:spcBef>
              <a:spcPct val="0"/>
            </a:spcBef>
            <a:spcAft>
              <a:spcPct val="35000"/>
            </a:spcAft>
            <a:buNone/>
          </a:pPr>
          <a: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供给的概念</a:t>
          </a:r>
          <a:b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0" y="1305401"/>
        <a:ext cx="1855694" cy="1740535"/>
      </dsp:txXfrm>
    </dsp:sp>
    <dsp:sp modelId="{A3752F72-F79B-4955-8DAC-2844EBE5C69E}">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sz="2400" dirty="0" smtClean="0">
              <a:solidFill>
                <a:schemeClr val="dk1"/>
              </a:solidFill>
              <a:latin typeface="微软雅黑" panose="020B0503020204020204" pitchFamily="34" charset="-122"/>
              <a:ea typeface="微软雅黑" panose="020B0503020204020204" pitchFamily="34" charset="-122"/>
            </a:rPr>
            <a:t>供给规律</a:t>
          </a:r>
          <a:endParaRPr lang="en-US" sz="2400" dirty="0">
            <a:solidFill>
              <a:schemeClr val="dk1"/>
            </a:solidFill>
            <a:latin typeface="微软雅黑" panose="020B0503020204020204" pitchFamily="34" charset="-122"/>
            <a:ea typeface="微软雅黑" panose="020B0503020204020204" pitchFamily="34" charset="-122"/>
          </a:endParaRPr>
        </a:p>
      </dsp:txBody>
      <dsp:txXfrm>
        <a:off x="2164976" y="1305401"/>
        <a:ext cx="1855694" cy="1740535"/>
      </dsp:txXfrm>
    </dsp:sp>
    <dsp:sp modelId="{0BEF26A1-413F-4802-A888-8E885619AF1F}">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sz="2400" dirty="0" smtClean="0">
              <a:solidFill>
                <a:schemeClr val="dk1"/>
              </a:solidFill>
              <a:latin typeface="微软雅黑" panose="020B0503020204020204" pitchFamily="34" charset="-122"/>
              <a:ea typeface="微软雅黑" panose="020B0503020204020204" pitchFamily="34" charset="-122"/>
            </a:rPr>
            <a:t>影响供给的其他因素</a:t>
          </a:r>
          <a:endParaRPr lang="en-US" sz="2400" dirty="0">
            <a:solidFill>
              <a:schemeClr val="dk1"/>
            </a:solidFill>
            <a:latin typeface="微软雅黑" panose="020B0503020204020204" pitchFamily="34" charset="-122"/>
            <a:ea typeface="微软雅黑" panose="020B0503020204020204" pitchFamily="34" charset="-122"/>
          </a:endParaRPr>
        </a:p>
      </dsp:txBody>
      <dsp:txXfrm>
        <a:off x="4329953" y="1305401"/>
        <a:ext cx="1855694" cy="1740535"/>
      </dsp:txXfrm>
    </dsp:sp>
    <dsp:sp modelId="{90D2D9E4-8024-408B-BBA3-61ADA6A41539}">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供给量的变动和供给的变动</a:t>
          </a:r>
          <a:b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6494929" y="1305401"/>
        <a:ext cx="1855694" cy="1740535"/>
      </dsp:txXfrm>
    </dsp:sp>
    <dsp:sp modelId="{457ADFB6-872A-496D-9095-CE003B689203}">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sz="2400" dirty="0" smtClean="0">
              <a:solidFill>
                <a:schemeClr val="dk1"/>
              </a:solidFill>
              <a:latin typeface="微软雅黑" panose="020B0503020204020204" pitchFamily="34" charset="-122"/>
              <a:ea typeface="微软雅黑" panose="020B0503020204020204" pitchFamily="34" charset="-122"/>
            </a:rPr>
            <a:t>从单个生产者的供给到市场供给</a:t>
          </a:r>
          <a:endParaRPr lang="zh-CN" sz="2400" dirty="0">
            <a:solidFill>
              <a:schemeClr val="dk1"/>
            </a:solidFill>
            <a:latin typeface="微软雅黑" panose="020B0503020204020204" pitchFamily="34" charset="-122"/>
            <a:ea typeface="微软雅黑" panose="020B0503020204020204" pitchFamily="34" charset="-122"/>
          </a:endParaRPr>
        </a:p>
      </dsp:txBody>
      <dsp:txXfrm>
        <a:off x="8659906" y="1305401"/>
        <a:ext cx="1855694" cy="1740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765E001B-C11B-450F-87EA-18DC69501581}">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1569624-D584-4324-B624-1ABECD579575}">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均衡的含义</a:t>
          </a:r>
          <a:br>
            <a:rPr lang="zh-CN" sz="2400" b="1"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sz="24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0" y="1305401"/>
        <a:ext cx="1855694" cy="1740535"/>
      </dsp:txXfrm>
    </dsp:sp>
    <dsp:sp modelId="{A047DD47-2583-4DC5-8D7D-71FCD9EB58A2}">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均衡价格和均衡数量</a:t>
          </a:r>
          <a:endParaRPr lang="en-US" sz="2400" dirty="0">
            <a:solidFill>
              <a:schemeClr val="dk1"/>
            </a:solidFill>
            <a:latin typeface="微软雅黑" panose="020B0503020204020204" pitchFamily="34" charset="-122"/>
            <a:ea typeface="微软雅黑" panose="020B0503020204020204" pitchFamily="34" charset="-122"/>
          </a:endParaRPr>
        </a:p>
      </dsp:txBody>
      <dsp:txXfrm>
        <a:off x="2164976" y="1305401"/>
        <a:ext cx="1855694" cy="1740535"/>
      </dsp:txXfrm>
    </dsp:sp>
    <dsp:sp modelId="{DE5EE435-CC4B-493E-BCF5-E92ACE6E5201}">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市场均衡的变动</a:t>
          </a:r>
          <a:endParaRPr lang="en-US" sz="2400" dirty="0">
            <a:solidFill>
              <a:schemeClr val="dk1"/>
            </a:solidFill>
            <a:latin typeface="微软雅黑" panose="020B0503020204020204" pitchFamily="34" charset="-122"/>
            <a:ea typeface="微软雅黑" panose="020B0503020204020204" pitchFamily="34" charset="-122"/>
          </a:endParaRPr>
        </a:p>
      </dsp:txBody>
      <dsp:txXfrm>
        <a:off x="4329953" y="1305401"/>
        <a:ext cx="1855694" cy="1740535"/>
      </dsp:txXfrm>
    </dsp:sp>
    <dsp:sp modelId="{2F4EFD89-15D3-4B0C-97FE-3596B6FFBDBC}">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经济模型的结构</a:t>
          </a:r>
          <a:endParaRPr lang="en-US" sz="2400" dirty="0">
            <a:solidFill>
              <a:schemeClr val="dk1"/>
            </a:solidFill>
            <a:latin typeface="微软雅黑" panose="020B0503020204020204" pitchFamily="34" charset="-122"/>
            <a:ea typeface="微软雅黑" panose="020B0503020204020204" pitchFamily="34" charset="-122"/>
          </a:endParaRPr>
        </a:p>
      </dsp:txBody>
      <dsp:txXfrm>
        <a:off x="6494929" y="1305401"/>
        <a:ext cx="1855694" cy="1740535"/>
      </dsp:txXfrm>
    </dsp:sp>
    <dsp:sp modelId="{932AE568-9FDB-4C06-8E75-8A13AD0B3215}">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一个动态经济模型</a:t>
          </a:r>
          <a:br>
            <a:rPr lang="zh-CN" sz="2400" b="1"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sz="24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8659906" y="1305401"/>
        <a:ext cx="1855694" cy="174053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BE017607-9920-468E-A164-1073247AD28D}">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469EC2F-A1C5-4DBE-8CBD-7C4D641C0989}">
      <dsp:nvSpPr>
        <dsp:cNvPr id="4" name="圆角矩形 3"/>
        <dsp:cNvSpPr/>
      </dsp:nvSpPr>
      <dsp:spPr bwMode="white">
        <a:xfrm>
          <a:off x="0" y="1305401"/>
          <a:ext cx="2336800"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rtl="0">
            <a:lnSpc>
              <a:spcPct val="100000"/>
            </a:lnSpc>
            <a:spcBef>
              <a:spcPct val="0"/>
            </a:spcBef>
            <a:spcAft>
              <a:spcPct val="35000"/>
            </a:spcAft>
            <a:buNone/>
          </a:pPr>
          <a:r>
            <a:rPr lang="zh-CN" altLang="en-US"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弹性的概念</a:t>
          </a:r>
          <a:br>
            <a:rPr lang="zh-CN" altLang="en-US"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0" y="1305401"/>
        <a:ext cx="2336800" cy="1740535"/>
      </dsp:txXfrm>
    </dsp:sp>
    <dsp:sp modelId="{7AD4E5F1-68B3-4AFA-ABC9-74AFD043E7ED}">
      <dsp:nvSpPr>
        <dsp:cNvPr id="5" name="圆角矩形 4"/>
        <dsp:cNvSpPr/>
      </dsp:nvSpPr>
      <dsp:spPr bwMode="white">
        <a:xfrm>
          <a:off x="2726267" y="1305401"/>
          <a:ext cx="2336800"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需求价格弹性</a:t>
          </a:r>
          <a:endParaRPr lang="en-US" sz="2400" dirty="0">
            <a:solidFill>
              <a:schemeClr val="dk1"/>
            </a:solidFill>
            <a:latin typeface="微软雅黑" panose="020B0503020204020204" pitchFamily="34" charset="-122"/>
            <a:ea typeface="微软雅黑" panose="020B0503020204020204" pitchFamily="34" charset="-122"/>
          </a:endParaRPr>
        </a:p>
      </dsp:txBody>
      <dsp:txXfrm>
        <a:off x="2726267" y="1305401"/>
        <a:ext cx="2336800" cy="1740535"/>
      </dsp:txXfrm>
    </dsp:sp>
    <dsp:sp modelId="{25B3BAAD-E959-4C41-BCF3-D34032E33B84}">
      <dsp:nvSpPr>
        <dsp:cNvPr id="6" name="圆角矩形 5"/>
        <dsp:cNvSpPr/>
      </dsp:nvSpPr>
      <dsp:spPr bwMode="white">
        <a:xfrm>
          <a:off x="5452533" y="1305401"/>
          <a:ext cx="2336800"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其他需求弹性</a:t>
          </a:r>
          <a:endParaRPr lang="en-US" sz="2400" dirty="0">
            <a:solidFill>
              <a:schemeClr val="dk1"/>
            </a:solidFill>
            <a:latin typeface="微软雅黑" panose="020B0503020204020204" pitchFamily="34" charset="-122"/>
            <a:ea typeface="微软雅黑" panose="020B0503020204020204" pitchFamily="34" charset="-122"/>
          </a:endParaRPr>
        </a:p>
      </dsp:txBody>
      <dsp:txXfrm>
        <a:off x="5452533" y="1305401"/>
        <a:ext cx="2336800" cy="1740535"/>
      </dsp:txXfrm>
    </dsp:sp>
    <dsp:sp modelId="{619DA81C-7066-48F5-8497-795A6094D31B}">
      <dsp:nvSpPr>
        <dsp:cNvPr id="7" name="圆角矩形 6"/>
        <dsp:cNvSpPr/>
      </dsp:nvSpPr>
      <dsp:spPr bwMode="white">
        <a:xfrm>
          <a:off x="8178800" y="1305401"/>
          <a:ext cx="2336800"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rtl="0">
            <a:lnSpc>
              <a:spcPct val="100000"/>
            </a:lnSpc>
            <a:spcBef>
              <a:spcPct val="0"/>
            </a:spcBef>
            <a:spcAft>
              <a:spcPct val="35000"/>
            </a:spcAft>
            <a:buNone/>
          </a:pPr>
          <a:r>
            <a:rPr lang="zh-CN" altLang="en-US"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供给弹性</a:t>
          </a:r>
          <a:br>
            <a:rPr lang="zh-CN" altLang="en-US" sz="2400" b="1"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8178800" y="1305401"/>
        <a:ext cx="2336800" cy="174053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609455" cy="3837940"/>
        <a:chOff x="0" y="0"/>
        <a:chExt cx="9609455" cy="3837940"/>
      </a:xfrm>
    </dsp:grpSpPr>
    <dsp:sp modelId="{460C0818-10EA-437C-8973-F60E12602471}">
      <dsp:nvSpPr>
        <dsp:cNvPr id="3" name="右箭头 2"/>
        <dsp:cNvSpPr/>
      </dsp:nvSpPr>
      <dsp:spPr bwMode="white">
        <a:xfrm>
          <a:off x="720709" y="0"/>
          <a:ext cx="8168037" cy="3837940"/>
        </a:xfrm>
        <a:prstGeom prst="rightArrow">
          <a:avLst/>
        </a:prstGeom>
      </dsp:spPr>
      <dsp:style>
        <a:lnRef idx="0">
          <a:schemeClr val="accent1"/>
        </a:lnRef>
        <a:fillRef idx="1">
          <a:schemeClr val="accent1">
            <a:tint val="40000"/>
          </a:schemeClr>
        </a:fillRef>
        <a:effectRef idx="0">
          <a:scrgbClr r="0" g="0" b="0"/>
        </a:effectRef>
        <a:fontRef idx="minor"/>
      </dsp:style>
      <dsp:txXfrm>
        <a:off x="720709" y="0"/>
        <a:ext cx="8168037" cy="3837940"/>
      </dsp:txXfrm>
    </dsp:sp>
    <dsp:sp modelId="{C294B6B8-8139-4F62-AE57-4D9BF75FFC4E}">
      <dsp:nvSpPr>
        <dsp:cNvPr id="4" name="圆角矩形 3"/>
        <dsp:cNvSpPr/>
      </dsp:nvSpPr>
      <dsp:spPr bwMode="white">
        <a:xfrm>
          <a:off x="0" y="1151382"/>
          <a:ext cx="2882837" cy="1535176"/>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支持价格和限制价格</a:t>
          </a:r>
          <a:br>
            <a:rPr lang="zh-CN" altLang="en-US"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0" y="1151382"/>
        <a:ext cx="2882837" cy="1535176"/>
      </dsp:txXfrm>
    </dsp:sp>
    <dsp:sp modelId="{1ECCE471-3366-4265-B8F3-FF280D16FF6A}">
      <dsp:nvSpPr>
        <dsp:cNvPr id="5" name="圆角矩形 4"/>
        <dsp:cNvSpPr/>
      </dsp:nvSpPr>
      <dsp:spPr bwMode="white">
        <a:xfrm>
          <a:off x="3363309" y="1151382"/>
          <a:ext cx="2882837" cy="1535176"/>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税收效应分析</a:t>
          </a:r>
          <a:endParaRPr lang="en-US" sz="2400" dirty="0">
            <a:solidFill>
              <a:schemeClr val="dk1"/>
            </a:solidFill>
            <a:latin typeface="微软雅黑" panose="020B0503020204020204" pitchFamily="34" charset="-122"/>
            <a:ea typeface="微软雅黑" panose="020B0503020204020204" pitchFamily="34" charset="-122"/>
          </a:endParaRPr>
        </a:p>
      </dsp:txBody>
      <dsp:txXfrm>
        <a:off x="3363309" y="1151382"/>
        <a:ext cx="2882837" cy="1535176"/>
      </dsp:txXfrm>
    </dsp:sp>
    <dsp:sp modelId="{3F945488-62CB-4E11-B018-A1A69FAE8F6D}">
      <dsp:nvSpPr>
        <dsp:cNvPr id="6" name="圆角矩形 5"/>
        <dsp:cNvSpPr/>
      </dsp:nvSpPr>
      <dsp:spPr bwMode="white">
        <a:xfrm>
          <a:off x="6726619" y="1151382"/>
          <a:ext cx="2882837" cy="1535176"/>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案例讨论</a:t>
          </a:r>
          <a:br>
            <a:rPr lang="zh-CN" altLang="en-US"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6726619" y="1151382"/>
        <a:ext cx="2882837" cy="15351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B79F4-5FEC-407E-89A7-206AF25EC50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86DCF2-FC6C-438D-B11E-D19BC80F27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矩形 6"/>
          <p:cNvSpPr/>
          <p:nvPr userDrawn="1"/>
        </p:nvSpPr>
        <p:spPr>
          <a:xfrm>
            <a:off x="-56882" y="6567586"/>
            <a:ext cx="485652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8" name="矩形 7"/>
          <p:cNvSpPr/>
          <p:nvPr userDrawn="1"/>
        </p:nvSpPr>
        <p:spPr>
          <a:xfrm>
            <a:off x="0" y="6567586"/>
            <a:ext cx="485652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通识课通识课</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NULL" TargetMode="External"/><Relationship Id="rId5" Type="http://schemas.openxmlformats.org/officeDocument/2006/relationships/image" Target="../media/image13.GIF"/><Relationship Id="rId4" Type="http://schemas.openxmlformats.org/officeDocument/2006/relationships/image" Target="../media/image12.wmf"/><Relationship Id="rId3" Type="http://schemas.openxmlformats.org/officeDocument/2006/relationships/oleObject" Target="../embeddings/oleObject3.bin"/><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NULL" TargetMode="External"/><Relationship Id="rId5" Type="http://schemas.openxmlformats.org/officeDocument/2006/relationships/image" Target="../media/image13.GIF"/><Relationship Id="rId4" Type="http://schemas.openxmlformats.org/officeDocument/2006/relationships/image" Target="../media/image19.wmf"/><Relationship Id="rId3" Type="http://schemas.openxmlformats.org/officeDocument/2006/relationships/oleObject" Target="../embeddings/oleObject5.bin"/><Relationship Id="rId2" Type="http://schemas.openxmlformats.org/officeDocument/2006/relationships/image" Target="../media/image18.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5.emf"/><Relationship Id="rId6" Type="http://schemas.openxmlformats.org/officeDocument/2006/relationships/image" Target="../media/image34.emf"/><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xml"/><Relationship Id="rId6" Type="http://schemas.openxmlformats.org/officeDocument/2006/relationships/image" Target="../media/image38.wmf"/><Relationship Id="rId5" Type="http://schemas.openxmlformats.org/officeDocument/2006/relationships/oleObject" Target="../embeddings/oleObject8.bin"/><Relationship Id="rId4" Type="http://schemas.openxmlformats.org/officeDocument/2006/relationships/image" Target="../media/image37.wmf"/><Relationship Id="rId3" Type="http://schemas.openxmlformats.org/officeDocument/2006/relationships/oleObject" Target="../embeddings/oleObject7.bin"/><Relationship Id="rId2" Type="http://schemas.openxmlformats.org/officeDocument/2006/relationships/image" Target="../media/image36.wmf"/><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58.xml"/><Relationship Id="rId3" Type="http://schemas.openxmlformats.org/officeDocument/2006/relationships/slide" Target="slide51.xml"/><Relationship Id="rId2" Type="http://schemas.openxmlformats.org/officeDocument/2006/relationships/image" Target="../media/image1.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39.wmf"/><Relationship Id="rId1"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41.wdp"/><Relationship Id="rId1"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47.wmf"/><Relationship Id="rId1"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2.emf"/><Relationship Id="rId7" Type="http://schemas.openxmlformats.org/officeDocument/2006/relationships/image" Target="../media/image51.wmf"/><Relationship Id="rId6" Type="http://schemas.openxmlformats.org/officeDocument/2006/relationships/oleObject" Target="../embeddings/oleObject13.bin"/><Relationship Id="rId5" Type="http://schemas.openxmlformats.org/officeDocument/2006/relationships/image" Target="../media/image50.emf"/><Relationship Id="rId4" Type="http://schemas.openxmlformats.org/officeDocument/2006/relationships/image" Target="../media/image49.wmf"/><Relationship Id="rId3" Type="http://schemas.openxmlformats.org/officeDocument/2006/relationships/oleObject" Target="../embeddings/oleObject12.bin"/><Relationship Id="rId2" Type="http://schemas.openxmlformats.org/officeDocument/2006/relationships/image" Target="../media/image48.wmf"/><Relationship Id="rId11" Type="http://schemas.openxmlformats.org/officeDocument/2006/relationships/notesSlide" Target="../notesSlides/notesSlide5.xml"/><Relationship Id="rId10" Type="http://schemas.openxmlformats.org/officeDocument/2006/relationships/vmlDrawing" Target="../drawings/vmlDrawing7.vml"/><Relationship Id="rId1"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NULL" TargetMode="External"/><Relationship Id="rId2" Type="http://schemas.openxmlformats.org/officeDocument/2006/relationships/image" Target="../media/image13.GIF"/><Relationship Id="rId1" Type="http://schemas.openxmlformats.org/officeDocument/2006/relationships/image" Target="../media/image5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1.png"/><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3.png"/></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4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image" Target="../media/image64.jpeg"/></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4.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55936" y="2212653"/>
            <a:ext cx="9144000" cy="1718476"/>
          </a:xfrm>
        </p:spPr>
        <p:txBody>
          <a:bodyPr>
            <a:normAutofit/>
          </a:bodyPr>
          <a:lstStyle/>
          <a:p>
            <a:r>
              <a:rPr lang="zh-CN" altLang="en-US" sz="4400" dirty="0">
                <a:solidFill>
                  <a:srgbClr val="002060"/>
                </a:solidFill>
                <a:latin typeface="华文行楷" panose="02010800040101010101" pitchFamily="2" charset="-122"/>
                <a:ea typeface="华文行楷" panose="02010800040101010101" pitchFamily="2" charset="-122"/>
              </a:rPr>
              <a:t>第一章   需求、供给和均衡价格</a:t>
            </a:r>
            <a:endParaRPr lang="zh-CN" altLang="en-US" sz="4400" dirty="0"/>
          </a:p>
        </p:txBody>
      </p:sp>
      <p:sp>
        <p:nvSpPr>
          <p:cNvPr id="3" name="文本框 2"/>
          <p:cNvSpPr txBox="1"/>
          <p:nvPr/>
        </p:nvSpPr>
        <p:spPr>
          <a:xfrm>
            <a:off x="9018927" y="561131"/>
            <a:ext cx="296672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91"/>
          <p:cNvSpPr>
            <a:spLocks noChangeArrowheads="1"/>
          </p:cNvSpPr>
          <p:nvPr/>
        </p:nvSpPr>
        <p:spPr bwMode="auto">
          <a:xfrm>
            <a:off x="4961494" y="2097302"/>
            <a:ext cx="5789634" cy="3798985"/>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1" name="Rectangle 89"/>
          <p:cNvSpPr>
            <a:spLocks noChangeArrowheads="1"/>
          </p:cNvSpPr>
          <p:nvPr/>
        </p:nvSpPr>
        <p:spPr bwMode="auto">
          <a:xfrm>
            <a:off x="856252" y="2119784"/>
            <a:ext cx="3990944" cy="3776503"/>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3200" dirty="0">
                <a:solidFill>
                  <a:srgbClr val="002060"/>
                </a:solidFill>
                <a:latin typeface="华文行楷" panose="02010800040101010101" pitchFamily="2" charset="-122"/>
                <a:ea typeface="华文行楷" panose="02010800040101010101" pitchFamily="2" charset="-122"/>
                <a:cs typeface="+mn-cs"/>
                <a:sym typeface="+mn-ea"/>
              </a:rPr>
              <a:t> </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3" name="Rectangle 5"/>
          <p:cNvSpPr>
            <a:spLocks noChangeArrowheads="1"/>
          </p:cNvSpPr>
          <p:nvPr/>
        </p:nvSpPr>
        <p:spPr bwMode="auto">
          <a:xfrm>
            <a:off x="6548489" y="5229619"/>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b="1" dirty="0">
              <a:effectLst>
                <a:outerShdw blurRad="38100" dist="38100" dir="2700000" algn="tl">
                  <a:srgbClr val="C0C0C0"/>
                </a:outerShdw>
              </a:effectLst>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38" name="Line 52"/>
          <p:cNvSpPr>
            <a:spLocks noChangeShapeType="1"/>
          </p:cNvSpPr>
          <p:nvPr/>
        </p:nvSpPr>
        <p:spPr bwMode="auto">
          <a:xfrm>
            <a:off x="6880551" y="2779329"/>
            <a:ext cx="21336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9" name="Line 5"/>
          <p:cNvSpPr>
            <a:spLocks noChangeShapeType="1"/>
          </p:cNvSpPr>
          <p:nvPr/>
        </p:nvSpPr>
        <p:spPr bwMode="auto">
          <a:xfrm flipH="1" flipV="1">
            <a:off x="6499551" y="2417379"/>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40" name="Line 6"/>
          <p:cNvSpPr>
            <a:spLocks noChangeShapeType="1"/>
          </p:cNvSpPr>
          <p:nvPr/>
        </p:nvSpPr>
        <p:spPr bwMode="auto">
          <a:xfrm flipV="1">
            <a:off x="6499551" y="4760529"/>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42" name="Rectangle 8" descr="5%"/>
          <p:cNvSpPr>
            <a:spLocks noChangeArrowheads="1"/>
          </p:cNvSpPr>
          <p:nvPr/>
        </p:nvSpPr>
        <p:spPr bwMode="auto">
          <a:xfrm>
            <a:off x="6194751" y="47795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43" name="Rectangle 9" descr="5%"/>
          <p:cNvSpPr>
            <a:spLocks noChangeArrowheads="1"/>
          </p:cNvSpPr>
          <p:nvPr/>
        </p:nvSpPr>
        <p:spPr bwMode="auto">
          <a:xfrm>
            <a:off x="9041639" y="4824157"/>
            <a:ext cx="658312" cy="31737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zh-CN" altLang="en-US" sz="1600" dirty="0"/>
              <a:t>需求量（千克）</a:t>
            </a:r>
            <a:endParaRPr lang="en-US" altLang="zh-CN" sz="1600" dirty="0"/>
          </a:p>
        </p:txBody>
      </p:sp>
      <p:sp>
        <p:nvSpPr>
          <p:cNvPr id="44" name="Rectangle 21" descr="5%"/>
          <p:cNvSpPr>
            <a:spLocks noChangeArrowheads="1"/>
          </p:cNvSpPr>
          <p:nvPr/>
        </p:nvSpPr>
        <p:spPr bwMode="auto">
          <a:xfrm>
            <a:off x="8175951" y="4189029"/>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b="1" dirty="0">
                <a:solidFill>
                  <a:srgbClr val="000000"/>
                </a:solidFill>
                <a:effectLst>
                  <a:outerShdw blurRad="38100" dist="38100" dir="2700000" algn="tl">
                    <a:srgbClr val="C0C0C0"/>
                  </a:outerShdw>
                </a:effectLst>
              </a:rPr>
              <a:t>D</a:t>
            </a:r>
            <a:endParaRPr lang="en-US" altLang="zh-CN" sz="1800" b="1" dirty="0">
              <a:solidFill>
                <a:srgbClr val="000000"/>
              </a:solidFill>
              <a:effectLst>
                <a:outerShdw blurRad="38100" dist="38100" dir="2700000" algn="tl">
                  <a:srgbClr val="C0C0C0"/>
                </a:outerShdw>
              </a:effectLst>
            </a:endParaRPr>
          </a:p>
        </p:txBody>
      </p:sp>
      <p:sp>
        <p:nvSpPr>
          <p:cNvPr id="52" name="Rectangle 44"/>
          <p:cNvSpPr>
            <a:spLocks noChangeArrowheads="1"/>
          </p:cNvSpPr>
          <p:nvPr/>
        </p:nvSpPr>
        <p:spPr bwMode="auto">
          <a:xfrm>
            <a:off x="8404551" y="4836729"/>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CC0000"/>
              </a:solidFill>
              <a:effectLst>
                <a:outerShdw blurRad="38100" dist="38100" dir="2700000" algn="tl">
                  <a:srgbClr val="C0C0C0"/>
                </a:outerShdw>
              </a:effectLst>
            </a:endParaRPr>
          </a:p>
        </p:txBody>
      </p:sp>
      <p:pic>
        <p:nvPicPr>
          <p:cNvPr id="53" name="Picture 37"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89482" y="3905348"/>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36214" y="3388929"/>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6603" y="3661093"/>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6702" y="4242766"/>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08383" y="3083919"/>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0550" y="2779329"/>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959758" y="2597390"/>
            <a:ext cx="696007" cy="369332"/>
          </a:xfrm>
          <a:prstGeom prst="rect">
            <a:avLst/>
          </a:prstGeom>
          <a:noFill/>
        </p:spPr>
        <p:txBody>
          <a:bodyPr wrap="square" rtlCol="0">
            <a:spAutoFit/>
          </a:bodyPr>
          <a:lstStyle/>
          <a:p>
            <a:r>
              <a:rPr lang="en-US" altLang="zh-CN" dirty="0"/>
              <a:t>A</a:t>
            </a:r>
            <a:endParaRPr lang="zh-CN" altLang="en-US" dirty="0"/>
          </a:p>
        </p:txBody>
      </p:sp>
      <p:sp>
        <p:nvSpPr>
          <p:cNvPr id="8" name="文本框 7"/>
          <p:cNvSpPr txBox="1"/>
          <p:nvPr/>
        </p:nvSpPr>
        <p:spPr>
          <a:xfrm>
            <a:off x="7440018" y="2931729"/>
            <a:ext cx="633667" cy="369332"/>
          </a:xfrm>
          <a:prstGeom prst="rect">
            <a:avLst/>
          </a:prstGeom>
          <a:noFill/>
        </p:spPr>
        <p:txBody>
          <a:bodyPr wrap="square" rtlCol="0">
            <a:spAutoFit/>
          </a:bodyPr>
          <a:lstStyle/>
          <a:p>
            <a:r>
              <a:rPr lang="en-US" altLang="zh-CN" dirty="0"/>
              <a:t>B</a:t>
            </a:r>
            <a:endParaRPr lang="zh-CN" altLang="en-US" dirty="0"/>
          </a:p>
        </p:txBody>
      </p:sp>
      <p:sp>
        <p:nvSpPr>
          <p:cNvPr id="10" name="文本框 9"/>
          <p:cNvSpPr txBox="1"/>
          <p:nvPr/>
        </p:nvSpPr>
        <p:spPr>
          <a:xfrm>
            <a:off x="7862420" y="3237523"/>
            <a:ext cx="542131" cy="369332"/>
          </a:xfrm>
          <a:prstGeom prst="rect">
            <a:avLst/>
          </a:prstGeom>
          <a:noFill/>
        </p:spPr>
        <p:txBody>
          <a:bodyPr wrap="square" rtlCol="0">
            <a:spAutoFit/>
          </a:bodyPr>
          <a:lstStyle/>
          <a:p>
            <a:r>
              <a:rPr lang="en-US" altLang="zh-CN" dirty="0"/>
              <a:t>C</a:t>
            </a:r>
            <a:endParaRPr lang="zh-CN" altLang="en-US" dirty="0"/>
          </a:p>
        </p:txBody>
      </p:sp>
      <p:sp>
        <p:nvSpPr>
          <p:cNvPr id="11" name="文本框 10"/>
          <p:cNvSpPr txBox="1"/>
          <p:nvPr/>
        </p:nvSpPr>
        <p:spPr>
          <a:xfrm>
            <a:off x="8192300" y="3531110"/>
            <a:ext cx="594363" cy="369332"/>
          </a:xfrm>
          <a:prstGeom prst="rect">
            <a:avLst/>
          </a:prstGeom>
          <a:noFill/>
        </p:spPr>
        <p:txBody>
          <a:bodyPr wrap="square" rtlCol="0">
            <a:spAutoFit/>
          </a:bodyPr>
          <a:lstStyle/>
          <a:p>
            <a:r>
              <a:rPr lang="en-US" altLang="zh-CN" dirty="0"/>
              <a:t>F</a:t>
            </a:r>
            <a:endParaRPr lang="zh-CN" altLang="en-US" dirty="0"/>
          </a:p>
        </p:txBody>
      </p:sp>
      <p:sp>
        <p:nvSpPr>
          <p:cNvPr id="12" name="文本框 11"/>
          <p:cNvSpPr txBox="1"/>
          <p:nvPr/>
        </p:nvSpPr>
        <p:spPr>
          <a:xfrm>
            <a:off x="8624420" y="3796031"/>
            <a:ext cx="389731" cy="369332"/>
          </a:xfrm>
          <a:prstGeom prst="rect">
            <a:avLst/>
          </a:prstGeom>
          <a:noFill/>
        </p:spPr>
        <p:txBody>
          <a:bodyPr wrap="square" rtlCol="0">
            <a:spAutoFit/>
          </a:bodyPr>
          <a:lstStyle/>
          <a:p>
            <a:r>
              <a:rPr lang="en-US" altLang="zh-CN" dirty="0"/>
              <a:t>G</a:t>
            </a:r>
            <a:endParaRPr lang="zh-CN" altLang="en-US" dirty="0"/>
          </a:p>
        </p:txBody>
      </p:sp>
      <p:sp>
        <p:nvSpPr>
          <p:cNvPr id="13" name="文本框 12"/>
          <p:cNvSpPr txBox="1"/>
          <p:nvPr/>
        </p:nvSpPr>
        <p:spPr>
          <a:xfrm>
            <a:off x="8998294" y="3997625"/>
            <a:ext cx="394415" cy="369332"/>
          </a:xfrm>
          <a:prstGeom prst="rect">
            <a:avLst/>
          </a:prstGeom>
          <a:noFill/>
        </p:spPr>
        <p:txBody>
          <a:bodyPr wrap="square" rtlCol="0">
            <a:spAutoFit/>
          </a:bodyPr>
          <a:lstStyle/>
          <a:p>
            <a:r>
              <a:rPr lang="en-US" altLang="zh-CN" dirty="0"/>
              <a:t>H</a:t>
            </a:r>
            <a:endParaRPr lang="zh-CN" altLang="en-US" dirty="0"/>
          </a:p>
        </p:txBody>
      </p:sp>
      <p:sp>
        <p:nvSpPr>
          <p:cNvPr id="14" name="文本框 13"/>
          <p:cNvSpPr txBox="1"/>
          <p:nvPr/>
        </p:nvSpPr>
        <p:spPr>
          <a:xfrm>
            <a:off x="4950225" y="2428113"/>
            <a:ext cx="1485680" cy="338554"/>
          </a:xfrm>
          <a:prstGeom prst="rect">
            <a:avLst/>
          </a:prstGeom>
          <a:noFill/>
        </p:spPr>
        <p:txBody>
          <a:bodyPr wrap="square" rtlCol="0">
            <a:spAutoFit/>
          </a:bodyPr>
          <a:lstStyle/>
          <a:p>
            <a:r>
              <a:rPr lang="zh-CN" altLang="en-US" sz="1600" dirty="0"/>
              <a:t>价格（元</a:t>
            </a:r>
            <a:r>
              <a:rPr lang="en-US" altLang="zh-CN" sz="1600" dirty="0"/>
              <a:t>/</a:t>
            </a:r>
            <a:r>
              <a:rPr lang="zh-CN" altLang="en-US" sz="1600" dirty="0"/>
              <a:t>千克）</a:t>
            </a:r>
            <a:endParaRPr lang="zh-CN" altLang="en-US" sz="1600" dirty="0"/>
          </a:p>
        </p:txBody>
      </p:sp>
      <p:sp>
        <p:nvSpPr>
          <p:cNvPr id="36" name="Rectangle 8" descr="5%"/>
          <p:cNvSpPr>
            <a:spLocks noChangeArrowheads="1"/>
          </p:cNvSpPr>
          <p:nvPr/>
        </p:nvSpPr>
        <p:spPr bwMode="auto">
          <a:xfrm>
            <a:off x="887604" y="52520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6" name="Rectangle 50"/>
          <p:cNvSpPr>
            <a:spLocks noChangeArrowheads="1"/>
          </p:cNvSpPr>
          <p:nvPr/>
        </p:nvSpPr>
        <p:spPr bwMode="auto">
          <a:xfrm>
            <a:off x="887603" y="2009910"/>
            <a:ext cx="3959593" cy="3699369"/>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67" name="Rectangle 8" descr="5%"/>
          <p:cNvSpPr>
            <a:spLocks noChangeArrowheads="1"/>
          </p:cNvSpPr>
          <p:nvPr/>
        </p:nvSpPr>
        <p:spPr bwMode="auto">
          <a:xfrm>
            <a:off x="1040004" y="54044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9" name="Rectangle 50"/>
          <p:cNvSpPr>
            <a:spLocks noChangeArrowheads="1"/>
          </p:cNvSpPr>
          <p:nvPr/>
        </p:nvSpPr>
        <p:spPr bwMode="auto">
          <a:xfrm>
            <a:off x="4951982" y="2083367"/>
            <a:ext cx="5799146" cy="363485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mc:AlternateContent xmlns:mc="http://schemas.openxmlformats.org/markup-compatibility/2006">
        <mc:Choice xmlns:a14="http://schemas.microsoft.com/office/drawing/2010/main" Requires="a14">
          <p:sp>
            <p:nvSpPr>
              <p:cNvPr id="19" name="文本框 18"/>
              <p:cNvSpPr txBox="1"/>
              <p:nvPr/>
            </p:nvSpPr>
            <p:spPr>
              <a:xfrm>
                <a:off x="1348825" y="3095708"/>
                <a:ext cx="2326640" cy="475579"/>
              </a:xfrm>
              <a:prstGeom prst="rect">
                <a:avLst/>
              </a:prstGeom>
              <a:noFill/>
            </p:spPr>
            <p:txBody>
              <a:bodyPr wrap="square" rtlCol="0">
                <a:spAutoFit/>
              </a:bodyPr>
              <a:lstStyle/>
              <a:p>
                <a14:m>
                  <m:oMath xmlns:m="http://schemas.openxmlformats.org/officeDocument/2006/math">
                    <m:sSup>
                      <m:sSupPr>
                        <m:ctrlPr>
                          <a:rPr lang="zh-CN" altLang="en-US" sz="2400" b="1" i="1" smtClean="0">
                            <a:solidFill>
                              <a:srgbClr val="FF0000"/>
                            </a:solidFill>
                            <a:latin typeface="Cambria Math" panose="02040503050406030204" pitchFamily="18" charset="0"/>
                          </a:rPr>
                        </m:ctrlPr>
                      </m:sSupPr>
                      <m:e>
                        <m:r>
                          <a:rPr lang="zh-CN" altLang="en-US" sz="2400" b="1" i="1">
                            <a:solidFill>
                              <a:srgbClr val="FF0000"/>
                            </a:solidFill>
                            <a:latin typeface="Cambria Math" panose="02040503050406030204" pitchFamily="18" charset="0"/>
                          </a:rPr>
                          <m:t>𝑸</m:t>
                        </m:r>
                      </m:e>
                      <m:sup>
                        <m:r>
                          <a:rPr lang="zh-CN" altLang="en-US" sz="2400" b="1" i="1">
                            <a:solidFill>
                              <a:srgbClr val="FF0000"/>
                            </a:solidFill>
                            <a:latin typeface="Cambria Math" panose="02040503050406030204" pitchFamily="18" charset="0"/>
                          </a:rPr>
                          <m:t>𝒅</m:t>
                        </m:r>
                      </m:sup>
                    </m:sSup>
                  </m:oMath>
                </a14:m>
                <a:r>
                  <a:rPr lang="en-US" altLang="zh-CN" sz="2400" b="1" dirty="0">
                    <a:solidFill>
                      <a:srgbClr val="FF0000"/>
                    </a:solidFill>
                  </a:rPr>
                  <a:t>=D(P)</a:t>
                </a:r>
                <a:endParaRPr lang="zh-CN" altLang="en-US" b="1" dirty="0"/>
              </a:p>
            </p:txBody>
          </p:sp>
        </mc:Choice>
        <mc:Fallback>
          <p:sp>
            <p:nvSpPr>
              <p:cNvPr id="19" name="文本框 18"/>
              <p:cNvSpPr txBox="1">
                <a:spLocks noRot="1" noChangeAspect="1" noMove="1" noResize="1" noEditPoints="1" noAdjustHandles="1" noChangeArrowheads="1" noChangeShapeType="1" noTextEdit="1"/>
              </p:cNvSpPr>
              <p:nvPr/>
            </p:nvSpPr>
            <p:spPr>
              <a:xfrm>
                <a:off x="1348825" y="3095708"/>
                <a:ext cx="2326640" cy="475579"/>
              </a:xfrm>
              <a:prstGeom prst="rect">
                <a:avLst/>
              </a:prstGeom>
              <a:blipFill rotWithShape="1">
                <a:blip r:embed="rId2"/>
                <a:stretch>
                  <a:fillRect l="-1832" t="-7692" b="-28205"/>
                </a:stretch>
              </a:blipFill>
            </p:spPr>
            <p:txBody>
              <a:bodyPr/>
              <a:lstStyle/>
              <a:p>
                <a:r>
                  <a:rPr lang="zh-CN" altLang="en-US">
                    <a:noFill/>
                  </a:rPr>
                  <a:t> </a:t>
                </a:r>
                <a:endParaRPr lang="zh-CN" altLang="en-US">
                  <a:noFill/>
                </a:endParaRPr>
              </a:p>
            </p:txBody>
          </p:sp>
        </mc:Fallback>
      </mc:AlternateContent>
      <p:sp>
        <p:nvSpPr>
          <p:cNvPr id="20" name="文本框 19"/>
          <p:cNvSpPr txBox="1"/>
          <p:nvPr/>
        </p:nvSpPr>
        <p:spPr>
          <a:xfrm>
            <a:off x="1117340" y="3639504"/>
            <a:ext cx="3456673"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作为一个特例，需求函数具有线性形式：</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p:cNvSpPr txBox="1"/>
              <p:nvPr/>
            </p:nvSpPr>
            <p:spPr>
              <a:xfrm>
                <a:off x="1044022" y="2046327"/>
                <a:ext cx="3556260" cy="967701"/>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用</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表示价格，</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a:rPr>
                          <m:t>𝑄</m:t>
                        </m:r>
                      </m:e>
                      <m:sup>
                        <m:r>
                          <a:rPr lang="zh-CN" altLang="en-US" i="1">
                            <a:latin typeface="Cambria Math"/>
                          </a:rPr>
                          <m:t>𝑑</m:t>
                        </m:r>
                      </m:sup>
                    </m:sSup>
                  </m:oMath>
                </a14:m>
                <a:r>
                  <a:rPr lang="zh-CN" altLang="en-US" dirty="0">
                    <a:latin typeface="微软雅黑" pitchFamily="34" charset="-122"/>
                    <a:ea typeface="微软雅黑" pitchFamily="34" charset="-122"/>
                  </a:rPr>
                  <a:t>表示需求量，需求函数可表</a:t>
                </a:r>
                <a:r>
                  <a:rPr lang="zh-CN" altLang="en-US" dirty="0" smtClean="0">
                    <a:latin typeface="微软雅黑" pitchFamily="34" charset="-122"/>
                    <a:ea typeface="微软雅黑" pitchFamily="34" charset="-122"/>
                  </a:rPr>
                  <a:t>示为：</a:t>
                </a:r>
                <a:endParaRPr lang="zh-CN" altLang="en-US" dirty="0">
                  <a:latin typeface="微软雅黑" pitchFamily="34" charset="-122"/>
                  <a:ea typeface="微软雅黑"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044022" y="2046327"/>
                <a:ext cx="3556260" cy="967701"/>
              </a:xfrm>
              <a:prstGeom prst="rect">
                <a:avLst/>
              </a:prstGeom>
              <a:blipFill rotWithShape="1">
                <a:blip r:embed="rId3"/>
                <a:stretch>
                  <a:fillRect l="-1370" b="-6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矩形 14"/>
              <p:cNvSpPr/>
              <p:nvPr/>
            </p:nvSpPr>
            <p:spPr>
              <a:xfrm>
                <a:off x="1406830" y="4816155"/>
                <a:ext cx="1468607" cy="584775"/>
              </a:xfrm>
              <a:prstGeom prst="rect">
                <a:avLst/>
              </a:prstGeom>
            </p:spPr>
            <p:txBody>
              <a:bodyPr wrap="none">
                <a:spAutoFit/>
              </a:bodyPr>
              <a:lstStyle/>
              <a:p>
                <a14:m>
                  <m:oMath xmlns:m="http://schemas.openxmlformats.org/officeDocument/2006/math">
                    <m:sSup>
                      <m:sSupPr>
                        <m:ctrlPr>
                          <a:rPr lang="zh-CN" altLang="en-US" sz="2400" b="1" i="1" smtClean="0">
                            <a:solidFill>
                              <a:srgbClr val="FF0000"/>
                            </a:solidFill>
                            <a:latin typeface="Cambria Math" panose="02040503050406030204" pitchFamily="18" charset="0"/>
                          </a:rPr>
                        </m:ctrlPr>
                      </m:sSupPr>
                      <m:e>
                        <m:r>
                          <a:rPr lang="zh-CN" altLang="en-US" sz="2400" b="1" i="1">
                            <a:solidFill>
                              <a:srgbClr val="FF0000"/>
                            </a:solidFill>
                            <a:latin typeface="Cambria Math" panose="02040503050406030204" pitchFamily="18" charset="0"/>
                          </a:rPr>
                          <m:t>𝑸</m:t>
                        </m:r>
                      </m:e>
                      <m:sup>
                        <m:r>
                          <a:rPr lang="zh-CN" altLang="en-US" sz="2400" b="1" i="1">
                            <a:solidFill>
                              <a:srgbClr val="FF0000"/>
                            </a:solidFill>
                            <a:latin typeface="Cambria Math" panose="02040503050406030204" pitchFamily="18" charset="0"/>
                          </a:rPr>
                          <m:t>𝒅</m:t>
                        </m:r>
                      </m:sup>
                    </m:sSup>
                  </m:oMath>
                </a14:m>
                <a:r>
                  <a:rPr lang="en-US" altLang="zh-CN" sz="2400" b="1" dirty="0">
                    <a:solidFill>
                      <a:srgbClr val="FF0000"/>
                    </a:solidFill>
                  </a:rPr>
                  <a:t>=</a:t>
                </a:r>
                <a:r>
                  <a:rPr lang="en-US" altLang="zh-CN" sz="3200" b="1" dirty="0">
                    <a:solidFill>
                      <a:srgbClr val="FF0000"/>
                    </a:solidFill>
                  </a:rPr>
                  <a:t>a-</a:t>
                </a:r>
                <a14:m>
                  <m:oMath xmlns:m="http://schemas.openxmlformats.org/officeDocument/2006/math">
                    <m:r>
                      <a:rPr lang="zh-CN" altLang="en-US" sz="2400" b="1" i="1" dirty="0" smtClean="0">
                        <a:solidFill>
                          <a:srgbClr val="FF0000"/>
                        </a:solidFill>
                        <a:latin typeface="Cambria Math" panose="02040503050406030204" pitchFamily="18" charset="0"/>
                      </a:rPr>
                      <m:t>𝜷</m:t>
                    </m:r>
                    <m:r>
                      <a:rPr lang="en-US" altLang="zh-CN" sz="2400" b="1" i="1" dirty="0" smtClean="0">
                        <a:solidFill>
                          <a:srgbClr val="FF0000"/>
                        </a:solidFill>
                        <a:latin typeface="Cambria Math" panose="02040503050406030204" pitchFamily="18" charset="0"/>
                      </a:rPr>
                      <m:t>𝑷</m:t>
                    </m:r>
                  </m:oMath>
                </a14:m>
                <a:endParaRPr lang="zh-CN" altLang="en-US" b="1" dirty="0"/>
              </a:p>
            </p:txBody>
          </p:sp>
        </mc:Choice>
        <mc:Fallback>
          <p:sp>
            <p:nvSpPr>
              <p:cNvPr id="15" name="矩形 14"/>
              <p:cNvSpPr>
                <a:spLocks noRot="1" noChangeAspect="1" noMove="1" noResize="1" noEditPoints="1" noAdjustHandles="1" noChangeArrowheads="1" noChangeShapeType="1" noTextEdit="1"/>
              </p:cNvSpPr>
              <p:nvPr/>
            </p:nvSpPr>
            <p:spPr>
              <a:xfrm>
                <a:off x="1406830" y="4816155"/>
                <a:ext cx="1468607" cy="584775"/>
              </a:xfrm>
              <a:prstGeom prst="rect">
                <a:avLst/>
              </a:prstGeom>
              <a:blipFill rotWithShape="1">
                <a:blip r:embed="rId4"/>
                <a:stretch>
                  <a:fillRect t="-13542" b="-33333"/>
                </a:stretch>
              </a:blipFill>
            </p:spPr>
            <p:txBody>
              <a:bodyPr/>
              <a:lstStyle/>
              <a:p>
                <a:r>
                  <a:rPr lang="zh-CN" altLang="en-US">
                    <a:noFill/>
                  </a:rPr>
                  <a:t> </a:t>
                </a:r>
                <a:endParaRPr lang="zh-CN" altLang="en-US">
                  <a:noFill/>
                </a:endParaRPr>
              </a:p>
            </p:txBody>
          </p:sp>
        </mc:Fallback>
      </mc:AlternateContent>
      <p:sp>
        <p:nvSpPr>
          <p:cNvPr id="46" name="Rectangle 48" descr="10%"/>
          <p:cNvSpPr>
            <a:spLocks noChangeArrowheads="1"/>
          </p:cNvSpPr>
          <p:nvPr/>
        </p:nvSpPr>
        <p:spPr bwMode="auto">
          <a:xfrm>
            <a:off x="856252" y="1568066"/>
            <a:ext cx="3990944" cy="540268"/>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需求</a:t>
            </a:r>
            <a:r>
              <a:rPr lang="zh-CN" altLang="en-US" sz="2400" dirty="0">
                <a:latin typeface="微软雅黑" panose="020B0503020204020204" pitchFamily="34" charset="-122"/>
                <a:ea typeface="微软雅黑" panose="020B0503020204020204" pitchFamily="34" charset="-122"/>
              </a:rPr>
              <a:t>函数</a:t>
            </a:r>
            <a:endParaRPr lang="zh-CN" altLang="en-US" sz="2400" dirty="0">
              <a:latin typeface="微软雅黑" panose="020B0503020204020204" pitchFamily="34" charset="-122"/>
              <a:ea typeface="微软雅黑" panose="020B0503020204020204" pitchFamily="34" charset="-122"/>
            </a:endParaRPr>
          </a:p>
        </p:txBody>
      </p:sp>
      <p:sp>
        <p:nvSpPr>
          <p:cNvPr id="47" name="Rectangle 48" descr="10%"/>
          <p:cNvSpPr>
            <a:spLocks noChangeArrowheads="1"/>
          </p:cNvSpPr>
          <p:nvPr/>
        </p:nvSpPr>
        <p:spPr bwMode="auto">
          <a:xfrm>
            <a:off x="4961494" y="1574934"/>
            <a:ext cx="5789634"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需</a:t>
            </a:r>
            <a:r>
              <a:rPr lang="zh-CN" altLang="en-US" sz="2400" dirty="0">
                <a:latin typeface="微软雅黑" panose="020B0503020204020204" pitchFamily="34" charset="-122"/>
                <a:ea typeface="微软雅黑" panose="020B0503020204020204" pitchFamily="34" charset="-122"/>
              </a:rPr>
              <a:t>求</a:t>
            </a:r>
            <a:r>
              <a:rPr lang="zh-CN" altLang="en-US" sz="2400" dirty="0" smtClean="0">
                <a:latin typeface="微软雅黑" panose="020B0503020204020204" pitchFamily="34" charset="-122"/>
                <a:ea typeface="微软雅黑" panose="020B0503020204020204" pitchFamily="34" charset="-122"/>
              </a:rPr>
              <a:t>量</a:t>
            </a:r>
            <a:r>
              <a:rPr lang="zh-CN" altLang="en-US" sz="2400" dirty="0">
                <a:latin typeface="微软雅黑" panose="020B0503020204020204" pitchFamily="34" charset="-122"/>
                <a:ea typeface="微软雅黑" panose="020B0503020204020204" pitchFamily="34" charset="-122"/>
              </a:rPr>
              <a:t>曲线</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6" name="Object 10"/>
          <p:cNvGraphicFramePr>
            <a:graphicFrameLocks noChangeAspect="1"/>
          </p:cNvGraphicFramePr>
          <p:nvPr/>
        </p:nvGraphicFramePr>
        <p:xfrm>
          <a:off x="3133725" y="4312202"/>
          <a:ext cx="2374900" cy="1525323"/>
        </p:xfrm>
        <a:graphic>
          <a:graphicData uri="http://schemas.openxmlformats.org/presentationml/2006/ole">
            <mc:AlternateContent xmlns:mc="http://schemas.openxmlformats.org/markup-compatibility/2006">
              <mc:Choice xmlns:v="urn:schemas-microsoft-com:vml" Requires="v">
                <p:oleObj spid="_x0000_s1025" name="剪辑" r:id="rId1" imgW="27241500" imgH="20983575" progId="">
                  <p:embed/>
                </p:oleObj>
              </mc:Choice>
              <mc:Fallback>
                <p:oleObj name="剪辑" r:id="rId1" imgW="27241500" imgH="20983575" progId="">
                  <p:embed/>
                  <p:pic>
                    <p:nvPicPr>
                      <p:cNvPr id="0" name="图片 1024"/>
                      <p:cNvPicPr>
                        <a:picLocks noChangeAspect="1"/>
                      </p:cNvPicPr>
                      <p:nvPr/>
                    </p:nvPicPr>
                    <p:blipFill>
                      <a:blip r:embed="rId2"/>
                      <a:stretch>
                        <a:fillRect/>
                      </a:stretch>
                    </p:blipFill>
                    <p:spPr>
                      <a:xfrm>
                        <a:off x="3133725" y="4312202"/>
                        <a:ext cx="2374900" cy="1525323"/>
                      </a:xfrm>
                      <a:prstGeom prst="rect">
                        <a:avLst/>
                      </a:prstGeom>
                      <a:noFill/>
                      <a:ln w="9525">
                        <a:noFill/>
                      </a:ln>
                    </p:spPr>
                  </p:pic>
                </p:oleObj>
              </mc:Fallback>
            </mc:AlternateContent>
          </a:graphicData>
        </a:graphic>
      </p:graphicFrame>
      <p:sp>
        <p:nvSpPr>
          <p:cNvPr id="7" name="云形标注 6"/>
          <p:cNvSpPr/>
          <p:nvPr/>
        </p:nvSpPr>
        <p:spPr>
          <a:xfrm>
            <a:off x="4906330" y="1840970"/>
            <a:ext cx="4143375" cy="1981647"/>
          </a:xfrm>
          <a:prstGeom prst="cloudCallout">
            <a:avLst>
              <a:gd name="adj1" fmla="val -42920"/>
              <a:gd name="adj2" fmla="val 79424"/>
            </a:avLst>
          </a:prstGeom>
          <a:solidFill>
            <a:srgbClr val="002060"/>
          </a:solidFill>
          <a:ln w="76200">
            <a:solidFill>
              <a:srgbClr val="FFFF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p>
            <a:pPr algn="ctr" eaLnBrk="0" hangingPunct="0">
              <a:defRPr/>
            </a:pPr>
            <a:r>
              <a:rPr lang="zh-CN" alt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新魏" panose="02010800040101010101" pitchFamily="2" charset="-122"/>
                <a:ea typeface="华文新魏" panose="02010800040101010101" pitchFamily="2" charset="-122"/>
              </a:rPr>
              <a:t>需求量与价格是什么关系？ </a:t>
            </a:r>
            <a:endParaRPr lang="zh-CN" altLang="en-US" sz="3600" b="1" kern="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41" name="Rectangle 89"/>
          <p:cNvSpPr>
            <a:spLocks noChangeArrowheads="1"/>
          </p:cNvSpPr>
          <p:nvPr/>
        </p:nvSpPr>
        <p:spPr bwMode="auto">
          <a:xfrm>
            <a:off x="5122207" y="3876791"/>
            <a:ext cx="2199949" cy="1833154"/>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0" name="Rectangle 89"/>
          <p:cNvSpPr>
            <a:spLocks noChangeArrowheads="1"/>
          </p:cNvSpPr>
          <p:nvPr/>
        </p:nvSpPr>
        <p:spPr bwMode="auto">
          <a:xfrm>
            <a:off x="8751188" y="3848001"/>
            <a:ext cx="2127975" cy="1892360"/>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 name="Rectangle 89"/>
          <p:cNvSpPr>
            <a:spLocks noChangeArrowheads="1"/>
          </p:cNvSpPr>
          <p:nvPr/>
        </p:nvSpPr>
        <p:spPr bwMode="auto">
          <a:xfrm>
            <a:off x="1866499" y="3876791"/>
            <a:ext cx="2127975" cy="1790548"/>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91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35760" y="375582"/>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需求规律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4" name="Rectangle 57"/>
          <p:cNvSpPr>
            <a:spLocks noChangeArrowheads="1"/>
          </p:cNvSpPr>
          <p:nvPr/>
        </p:nvSpPr>
        <p:spPr bwMode="auto">
          <a:xfrm>
            <a:off x="4058920" y="551443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5102" y="1286913"/>
            <a:ext cx="10211427" cy="1938992"/>
          </a:xfrm>
          <a:prstGeom prst="rect">
            <a:avLst/>
          </a:prstGeom>
          <a:noFill/>
        </p:spPr>
        <p:txBody>
          <a:bodyPr wrap="square" rtlCol="0">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       需</a:t>
            </a:r>
            <a:r>
              <a:rPr lang="zh-CN" altLang="en-US" sz="2000" b="1" dirty="0">
                <a:latin typeface="微软雅黑" panose="020B0503020204020204" pitchFamily="34" charset="-122"/>
                <a:ea typeface="微软雅黑" panose="020B0503020204020204" pitchFamily="34" charset="-122"/>
              </a:rPr>
              <a:t>求规</a:t>
            </a:r>
            <a:r>
              <a:rPr lang="zh-CN" altLang="en-US" sz="2000" b="1" dirty="0" smtClean="0">
                <a:latin typeface="微软雅黑" panose="020B0503020204020204" pitchFamily="34" charset="-122"/>
                <a:ea typeface="微软雅黑" panose="020B0503020204020204" pitchFamily="34" charset="-122"/>
              </a:rPr>
              <a:t>律的含义</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一</a:t>
            </a:r>
            <a:r>
              <a:rPr lang="zh-CN" altLang="en-US" sz="2000" dirty="0">
                <a:latin typeface="微软雅黑" panose="020B0503020204020204" pitchFamily="34" charset="-122"/>
                <a:ea typeface="微软雅黑" panose="020B0503020204020204" pitchFamily="34" charset="-122"/>
              </a:rPr>
              <a:t>般而言，某种商品的价格越高，消费者愿意并且能够购买的该商品数量就会越少；反之，价格越低，消费者愿意并且能够购买的该商品数量就越多。需求的这一特征被称为需求规律。 </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其他条件不变的情况下，需求量与价格之间</a:t>
            </a:r>
            <a:r>
              <a:rPr lang="zh-CN" altLang="en-US" sz="2000" dirty="0" smtClean="0">
                <a:latin typeface="微软雅黑" panose="020B0503020204020204" pitchFamily="34" charset="-122"/>
                <a:ea typeface="微软雅黑" panose="020B0503020204020204" pitchFamily="34" charset="-122"/>
              </a:rPr>
              <a:t>呈</a:t>
            </a:r>
            <a:r>
              <a:rPr lang="zh-CN" altLang="en-US" sz="2000" b="1" dirty="0" smtClean="0">
                <a:solidFill>
                  <a:srgbClr val="009900"/>
                </a:solidFill>
                <a:latin typeface="微软雅黑" panose="020B0503020204020204" pitchFamily="34" charset="-122"/>
                <a:ea typeface="微软雅黑" panose="020B0503020204020204" pitchFamily="34" charset="-122"/>
              </a:rPr>
              <a:t>反</a:t>
            </a:r>
            <a:r>
              <a:rPr lang="zh-CN" altLang="en-US" sz="2000" b="1" dirty="0">
                <a:solidFill>
                  <a:srgbClr val="009900"/>
                </a:solidFill>
                <a:latin typeface="微软雅黑" panose="020B0503020204020204" pitchFamily="34" charset="-122"/>
                <a:ea typeface="微软雅黑" panose="020B0503020204020204" pitchFamily="34" charset="-122"/>
              </a:rPr>
              <a:t>向变动</a:t>
            </a:r>
            <a:r>
              <a:rPr lang="zh-CN" altLang="en-US" sz="2000" dirty="0" smtClean="0">
                <a:latin typeface="微软雅黑" panose="020B0503020204020204" pitchFamily="34" charset="-122"/>
                <a:ea typeface="微软雅黑" panose="020B0503020204020204" pitchFamily="34" charset="-122"/>
              </a:rPr>
              <a:t>关</a:t>
            </a:r>
            <a:r>
              <a:rPr lang="zh-CN" altLang="en-US" sz="2000" dirty="0">
                <a:latin typeface="微软雅黑" panose="020B0503020204020204" pitchFamily="34" charset="-122"/>
                <a:ea typeface="微软雅黑" panose="020B0503020204020204" pitchFamily="34" charset="-122"/>
              </a:rPr>
              <a:t>系</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a:off x="5123588" y="4803374"/>
            <a:ext cx="1984557" cy="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2906677" y="3954821"/>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endParaRPr lang="en-US" altLang="zh-CN" b="1" dirty="0">
              <a:effectLst>
                <a:outerShdw blurRad="38100" dist="38100" dir="2700000" algn="tl">
                  <a:srgbClr val="C0C0C0"/>
                </a:outerShdw>
              </a:effectLst>
            </a:endParaRPr>
          </a:p>
        </p:txBody>
      </p:sp>
      <p:sp>
        <p:nvSpPr>
          <p:cNvPr id="64" name="Line 9"/>
          <p:cNvSpPr>
            <a:spLocks noChangeShapeType="1"/>
          </p:cNvSpPr>
          <p:nvPr/>
        </p:nvSpPr>
        <p:spPr bwMode="auto">
          <a:xfrm>
            <a:off x="1852696" y="5667273"/>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552939" y="575194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66" name="Rectangle 12"/>
          <p:cNvSpPr>
            <a:spLocks noChangeArrowheads="1"/>
          </p:cNvSpPr>
          <p:nvPr/>
        </p:nvSpPr>
        <p:spPr bwMode="auto">
          <a:xfrm>
            <a:off x="3843575" y="575194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endParaRPr lang="en-US" altLang="zh-CN" b="1" dirty="0">
              <a:effectLst>
                <a:outerShdw blurRad="38100" dist="38100" dir="2700000" algn="tl">
                  <a:srgbClr val="C0C0C0"/>
                </a:outerShdw>
              </a:effectLst>
            </a:endParaRPr>
          </a:p>
        </p:txBody>
      </p:sp>
      <p:sp>
        <p:nvSpPr>
          <p:cNvPr id="67" name="Rectangle 13"/>
          <p:cNvSpPr>
            <a:spLocks noChangeArrowheads="1"/>
          </p:cNvSpPr>
          <p:nvPr/>
        </p:nvSpPr>
        <p:spPr bwMode="auto">
          <a:xfrm>
            <a:off x="1469386" y="3876791"/>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sp>
        <p:nvSpPr>
          <p:cNvPr id="68" name="Line 8"/>
          <p:cNvSpPr>
            <a:spLocks noChangeShapeType="1"/>
          </p:cNvSpPr>
          <p:nvPr/>
        </p:nvSpPr>
        <p:spPr bwMode="auto">
          <a:xfrm flipH="1" flipV="1">
            <a:off x="1852696" y="3667357"/>
            <a:ext cx="5452" cy="197810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V="1">
            <a:off x="2859863" y="4166967"/>
            <a:ext cx="2297" cy="150712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4816873" y="3240623"/>
            <a:ext cx="2813784" cy="2896606"/>
            <a:chOff x="654" y="94"/>
            <a:chExt cx="1947" cy="1932"/>
          </a:xfrm>
        </p:grpSpPr>
        <p:sp>
          <p:nvSpPr>
            <p:cNvPr id="71" name="Rectangle 51"/>
            <p:cNvSpPr>
              <a:spLocks noChangeArrowheads="1"/>
            </p:cNvSpPr>
            <p:nvPr/>
          </p:nvSpPr>
          <p:spPr bwMode="auto">
            <a:xfrm>
              <a:off x="2409" y="183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endParaRPr lang="en-US" altLang="zh-CN" sz="1800" b="1" dirty="0">
                <a:effectLst>
                  <a:outerShdw blurRad="38100" dist="38100" dir="2700000" algn="tl">
                    <a:srgbClr val="C0C0C0"/>
                  </a:outerShdw>
                </a:effectLst>
              </a:endParaRPr>
            </a:p>
          </p:txBody>
        </p:sp>
        <p:sp>
          <p:nvSpPr>
            <p:cNvPr id="72" name="Rectangle 52"/>
            <p:cNvSpPr>
              <a:spLocks noChangeArrowheads="1"/>
            </p:cNvSpPr>
            <p:nvPr/>
          </p:nvSpPr>
          <p:spPr bwMode="auto">
            <a:xfrm>
              <a:off x="654" y="94"/>
              <a:ext cx="139" cy="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grpSp>
      <p:grpSp>
        <p:nvGrpSpPr>
          <p:cNvPr id="73" name="Group 95"/>
          <p:cNvGrpSpPr/>
          <p:nvPr/>
        </p:nvGrpSpPr>
        <p:grpSpPr bwMode="auto">
          <a:xfrm>
            <a:off x="8369041" y="3653674"/>
            <a:ext cx="2793585" cy="2321339"/>
            <a:chOff x="3045" y="2178"/>
            <a:chExt cx="2106" cy="2008"/>
          </a:xfrm>
        </p:grpSpPr>
        <p:sp>
          <p:nvSpPr>
            <p:cNvPr id="74" name="Rectangle 77"/>
            <p:cNvSpPr>
              <a:spLocks noChangeArrowheads="1"/>
            </p:cNvSpPr>
            <p:nvPr/>
          </p:nvSpPr>
          <p:spPr bwMode="auto">
            <a:xfrm>
              <a:off x="4313" y="2350"/>
              <a:ext cx="624"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endParaRPr lang="en-US" altLang="zh-CN" b="1" dirty="0">
                <a:effectLst>
                  <a:outerShdw blurRad="38100" dist="38100" dir="2700000" algn="tl">
                    <a:srgbClr val="C0C0C0"/>
                  </a:outerShdw>
                </a:effectLst>
              </a:endParaRPr>
            </a:p>
          </p:txBody>
        </p:sp>
        <p:sp>
          <p:nvSpPr>
            <p:cNvPr id="75" name="Rectangle 78"/>
            <p:cNvSpPr>
              <a:spLocks noChangeArrowheads="1"/>
            </p:cNvSpPr>
            <p:nvPr/>
          </p:nvSpPr>
          <p:spPr bwMode="auto">
            <a:xfrm>
              <a:off x="307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1839" cy="1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045" y="237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endParaRPr lang="en-US" altLang="zh-CN" b="1" dirty="0">
                <a:effectLst>
                  <a:outerShdw blurRad="38100" dist="38100" dir="2700000" algn="tl">
                    <a:srgbClr val="C0C0C0"/>
                  </a:outerShdw>
                </a:effectLst>
              </a:endParaRP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79" name="Rectangle 84"/>
            <p:cNvSpPr>
              <a:spLocks noChangeArrowheads="1"/>
            </p:cNvSpPr>
            <p:nvPr/>
          </p:nvSpPr>
          <p:spPr bwMode="auto">
            <a:xfrm>
              <a:off x="4800" y="3993"/>
              <a:ext cx="292"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endParaRPr lang="en-US" altLang="zh-CN" b="1" dirty="0">
                <a:effectLst>
                  <a:outerShdw blurRad="38100" dist="38100" dir="2700000" algn="tl">
                    <a:srgbClr val="C0C0C0"/>
                  </a:outerShdw>
                </a:effectLst>
              </a:endParaRPr>
            </a:p>
          </p:txBody>
        </p:sp>
        <p:sp>
          <p:nvSpPr>
            <p:cNvPr id="80" name="Rectangle 87"/>
            <p:cNvSpPr>
              <a:spLocks noChangeArrowheads="1"/>
            </p:cNvSpPr>
            <p:nvPr/>
          </p:nvSpPr>
          <p:spPr bwMode="auto">
            <a:xfrm>
              <a:off x="4176"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sp>
          <p:nvSpPr>
            <p:cNvPr id="81" name="Line 88"/>
            <p:cNvSpPr>
              <a:spLocks noChangeShapeType="1"/>
            </p:cNvSpPr>
            <p:nvPr/>
          </p:nvSpPr>
          <p:spPr bwMode="auto">
            <a:xfrm flipV="1">
              <a:off x="3312" y="2178"/>
              <a:ext cx="0" cy="181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sp>
        <p:nvSpPr>
          <p:cNvPr id="82" name="Line 58"/>
          <p:cNvSpPr>
            <a:spLocks noChangeShapeType="1"/>
          </p:cNvSpPr>
          <p:nvPr/>
        </p:nvSpPr>
        <p:spPr bwMode="auto">
          <a:xfrm flipH="1" flipV="1">
            <a:off x="5123588" y="3701752"/>
            <a:ext cx="3671" cy="204128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5123588" y="5740361"/>
            <a:ext cx="2726499" cy="267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6934026" y="4415121"/>
            <a:ext cx="407159" cy="369332"/>
          </a:xfrm>
          <a:prstGeom prst="rect">
            <a:avLst/>
          </a:prstGeom>
          <a:noFill/>
        </p:spPr>
        <p:txBody>
          <a:bodyPr wrap="square" rtlCol="0">
            <a:spAutoFit/>
          </a:bodyPr>
          <a:lstStyle/>
          <a:p>
            <a:r>
              <a:rPr lang="en-US" altLang="zh-CN" b="1" dirty="0"/>
              <a:t>D</a:t>
            </a:r>
            <a:endParaRPr lang="zh-CN" altLang="en-US" b="1" dirty="0"/>
          </a:p>
        </p:txBody>
      </p:sp>
      <p:sp>
        <p:nvSpPr>
          <p:cNvPr id="86" name="弧形 85"/>
          <p:cNvSpPr/>
          <p:nvPr/>
        </p:nvSpPr>
        <p:spPr>
          <a:xfrm rot="5400000">
            <a:off x="7982169" y="3401017"/>
            <a:ext cx="2263250" cy="1784214"/>
          </a:xfrm>
          <a:prstGeom prst="arc">
            <a:avLst>
              <a:gd name="adj1" fmla="val 16200000"/>
              <a:gd name="adj2" fmla="val 20637135"/>
            </a:avLst>
          </a:prstGeom>
          <a:ln w="28575" cmpd="sng"/>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dirty="0"/>
          </a:p>
        </p:txBody>
      </p:sp>
      <p:sp>
        <p:nvSpPr>
          <p:cNvPr id="7" name="文本框 6"/>
          <p:cNvSpPr txBox="1"/>
          <p:nvPr/>
        </p:nvSpPr>
        <p:spPr>
          <a:xfrm>
            <a:off x="6040672" y="6118174"/>
            <a:ext cx="841844" cy="369332"/>
          </a:xfrm>
          <a:prstGeom prst="rect">
            <a:avLst/>
          </a:prstGeom>
          <a:noFill/>
        </p:spPr>
        <p:txBody>
          <a:bodyPr wrap="square" rtlCol="0">
            <a:spAutoFit/>
          </a:bodyPr>
          <a:lstStyle/>
          <a:p>
            <a:r>
              <a:rPr lang="en-US" altLang="zh-CN" dirty="0"/>
              <a:t>(b)</a:t>
            </a:r>
            <a:endParaRPr lang="en-US" altLang="zh-CN" dirty="0"/>
          </a:p>
        </p:txBody>
      </p:sp>
      <p:sp>
        <p:nvSpPr>
          <p:cNvPr id="88" name="文本框 87"/>
          <p:cNvSpPr txBox="1"/>
          <p:nvPr/>
        </p:nvSpPr>
        <p:spPr>
          <a:xfrm>
            <a:off x="2721639" y="6097876"/>
            <a:ext cx="841844" cy="369332"/>
          </a:xfrm>
          <a:prstGeom prst="rect">
            <a:avLst/>
          </a:prstGeom>
          <a:noFill/>
        </p:spPr>
        <p:txBody>
          <a:bodyPr wrap="square" rtlCol="0">
            <a:spAutoFit/>
          </a:bodyPr>
          <a:lstStyle/>
          <a:p>
            <a:r>
              <a:rPr lang="en-US" altLang="zh-CN" dirty="0"/>
              <a:t>(a)</a:t>
            </a:r>
            <a:endParaRPr lang="en-US" altLang="zh-CN" dirty="0"/>
          </a:p>
        </p:txBody>
      </p:sp>
      <p:sp>
        <p:nvSpPr>
          <p:cNvPr id="89" name="文本框 88"/>
          <p:cNvSpPr txBox="1"/>
          <p:nvPr/>
        </p:nvSpPr>
        <p:spPr>
          <a:xfrm>
            <a:off x="9575722" y="6118174"/>
            <a:ext cx="841844" cy="369332"/>
          </a:xfrm>
          <a:prstGeom prst="rect">
            <a:avLst/>
          </a:prstGeom>
          <a:noFill/>
        </p:spPr>
        <p:txBody>
          <a:bodyPr wrap="square" rtlCol="0">
            <a:spAutoFit/>
          </a:bodyPr>
          <a:lstStyle/>
          <a:p>
            <a:r>
              <a:rPr lang="en-US" altLang="zh-CN" dirty="0"/>
              <a:t>(c)</a:t>
            </a:r>
            <a:endParaRPr lang="en-US" altLang="zh-CN" dirty="0"/>
          </a:p>
        </p:txBody>
      </p:sp>
      <p:sp>
        <p:nvSpPr>
          <p:cNvPr id="111" name="Rectangle 11"/>
          <p:cNvSpPr>
            <a:spLocks noChangeArrowheads="1"/>
          </p:cNvSpPr>
          <p:nvPr/>
        </p:nvSpPr>
        <p:spPr bwMode="auto">
          <a:xfrm>
            <a:off x="4814276" y="5740361"/>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2" name="文本框 1"/>
          <p:cNvSpPr txBox="1"/>
          <p:nvPr/>
        </p:nvSpPr>
        <p:spPr>
          <a:xfrm>
            <a:off x="738766" y="3848001"/>
            <a:ext cx="646331" cy="1941052"/>
          </a:xfrm>
          <a:prstGeom prst="rect">
            <a:avLst/>
          </a:prstGeom>
          <a:noFill/>
        </p:spPr>
        <p:txBody>
          <a:bodyPr vert="eaVert" wrap="square" rtlCol="0">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需求规律的特列</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8" name="Rectangle 50"/>
          <p:cNvSpPr>
            <a:spLocks noChangeArrowheads="1"/>
          </p:cNvSpPr>
          <p:nvPr/>
        </p:nvSpPr>
        <p:spPr bwMode="auto">
          <a:xfrm>
            <a:off x="705102" y="1318042"/>
            <a:ext cx="10211427" cy="1944341"/>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影响需求的其他因素</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nvGraphicFramePr>
        <p:xfrm>
          <a:off x="634482" y="1339697"/>
          <a:ext cx="10916815" cy="4134527"/>
        </p:xfrm>
        <a:graphic>
          <a:graphicData uri="http://schemas.openxmlformats.org/drawingml/2006/table">
            <a:tbl>
              <a:tblPr firstRow="1" bandRow="1">
                <a:tableStyleId>{BDBED569-4797-4DF1-A0F4-6AAB3CD982D8}</a:tableStyleId>
              </a:tblPr>
              <a:tblGrid>
                <a:gridCol w="3725776"/>
                <a:gridCol w="7191039"/>
              </a:tblGrid>
              <a:tr h="591735">
                <a:tc>
                  <a:txBody>
                    <a:bodyPr/>
                    <a:lstStyle/>
                    <a:p>
                      <a:pPr algn="ctr"/>
                      <a:r>
                        <a:rPr lang="en-US" altLang="zh-CN" sz="2000" baseline="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影响需求的其他因素</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lnSpc>
                          <a:spcPct val="150000"/>
                        </a:lnSpc>
                      </a:pPr>
                      <a:r>
                        <a:rPr lang="zh-CN" altLang="en-US" sz="2000" kern="1200" dirty="0" smtClean="0">
                          <a:latin typeface="微软雅黑" panose="020B0503020204020204" pitchFamily="34" charset="-122"/>
                          <a:ea typeface="微软雅黑" panose="020B0503020204020204" pitchFamily="34" charset="-122"/>
                        </a:rPr>
                        <a:t>具体情况</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 消费者的偏好</a:t>
                      </a: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与需求量呈同方向变动</a:t>
                      </a:r>
                      <a:endParaRPr lang="zh-CN" altLang="en-US" sz="2000" dirty="0" smtClean="0">
                        <a:latin typeface="微软雅黑" panose="020B0503020204020204" pitchFamily="34" charset="-122"/>
                        <a:ea typeface="微软雅黑" panose="020B0503020204020204" pitchFamily="34" charset="-122"/>
                      </a:endParaRPr>
                    </a:p>
                  </a:txBody>
                  <a:tcPr/>
                </a:tc>
              </a:tr>
              <a:tr h="182880">
                <a:tc>
                  <a:txBody>
                    <a:bodyPr/>
                    <a:lstStyle/>
                    <a:p>
                      <a:pPr algn="ct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algn="ctr"/>
                      <a:r>
                        <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rPr>
                        <a:t> </a:t>
                      </a: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消费者的收入水平 </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正常品：消费者随着收入水平提高而增加其需求量的商品</a:t>
                      </a: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algn="ctr">
                        <a:lnSpc>
                          <a:spcPct val="150000"/>
                        </a:lnSpc>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低档品：消费者需求量随消费者收入的增加而减少</a:t>
                      </a:r>
                      <a:endParaRPr lang="zh-CN" altLang="en-US" sz="2000" dirty="0" smtClean="0">
                        <a:latin typeface="微软雅黑" panose="020B0503020204020204" pitchFamily="34" charset="-122"/>
                        <a:ea typeface="微软雅黑" panose="020B0503020204020204" pitchFamily="34" charset="-122"/>
                      </a:endParaRPr>
                    </a:p>
                  </a:txBody>
                  <a:tcPr/>
                </a:tc>
              </a:tr>
              <a:tr h="718636">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其他相关商品的价格</a:t>
                      </a: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dirty="0" smtClean="0">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dirty="0" smtClean="0">
                          <a:latin typeface="微软雅黑" panose="020B0503020204020204" pitchFamily="34" charset="-122"/>
                          <a:ea typeface="微软雅黑" panose="020B0503020204020204" pitchFamily="34" charset="-122"/>
                        </a:rPr>
                        <a:t>取决于两种商品之间的关联程度及类型</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替代品</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互补品</a:t>
                      </a:r>
                      <a:endParaRPr lang="zh-CN" altLang="zh-CN" sz="2000" dirty="0" smtClean="0">
                        <a:latin typeface="微软雅黑" panose="020B0503020204020204" pitchFamily="34" charset="-122"/>
                        <a:ea typeface="微软雅黑" panose="020B0503020204020204" pitchFamily="34" charset="-122"/>
                      </a:endParaRPr>
                    </a:p>
                  </a:txBody>
                  <a:tcPr/>
                </a:tc>
              </a:tr>
              <a:tr h="182880">
                <a:tc>
                  <a:txBody>
                    <a:bodyPr/>
                    <a:lstStyle/>
                    <a:p>
                      <a:pPr algn="ctr"/>
                      <a:r>
                        <a:rPr lang="zh-CN" altLang="en-US" sz="2000" kern="1200" dirty="0" smtClean="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rPr>
                        <a:t>人口</a:t>
                      </a:r>
                      <a:endParaRPr lang="zh-CN" altLang="en-US" sz="2000" kern="1200" dirty="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人口越多，需求量越大</a:t>
                      </a:r>
                      <a:endParaRPr lang="zh-CN" altLang="zh-CN" sz="2000" kern="1200" dirty="0" smtClean="0">
                        <a:solidFill>
                          <a:schemeClr val="tx1"/>
                        </a:solidFill>
                        <a:latin typeface="微软雅黑" panose="020B0503020204020204" pitchFamily="34" charset="-122"/>
                        <a:ea typeface="微软雅黑" panose="020B0503020204020204" pitchFamily="34" charset="-122"/>
                        <a:cs typeface="+mn-cs"/>
                      </a:endParaRPr>
                    </a:p>
                  </a:txBody>
                  <a:tcPr/>
                </a:tc>
              </a:tr>
              <a:tr h="182880">
                <a:tc>
                  <a:txBody>
                    <a:bodyPr/>
                    <a:lstStyle/>
                    <a:p>
                      <a:pPr algn="ctr"/>
                      <a:r>
                        <a:rPr lang="zh-CN" altLang="en-US" sz="2000" kern="1200" dirty="0" smtClean="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rPr>
                        <a:t>消费者预期</a:t>
                      </a:r>
                      <a:endParaRPr lang="zh-CN" altLang="en-US" sz="2000" kern="1200" dirty="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预期价格上涨，现在需求量增加</a:t>
                      </a:r>
                      <a:endParaRPr lang="zh-CN" altLang="zh-CN" sz="2000" kern="1200" dirty="0" smtClean="0">
                        <a:solidFill>
                          <a:schemeClr val="tx1"/>
                        </a:solidFill>
                        <a:latin typeface="微软雅黑" panose="020B0503020204020204" pitchFamily="34" charset="-122"/>
                        <a:ea typeface="微软雅黑" panose="020B0503020204020204" pitchFamily="34" charset="-122"/>
                        <a:cs typeface="+mn-cs"/>
                      </a:endParaRPr>
                    </a:p>
                  </a:txBody>
                  <a:tcPr/>
                </a:tc>
              </a:tr>
              <a:tr h="182880">
                <a:tc>
                  <a:txBody>
                    <a:bodyPr/>
                    <a:lstStyle/>
                    <a:p>
                      <a:pPr algn="ctr"/>
                      <a:r>
                        <a:rPr lang="zh-CN" altLang="en-US" sz="2000" kern="1200" dirty="0" smtClean="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rPr>
                        <a:t>消费政策</a:t>
                      </a:r>
                      <a:endParaRPr lang="zh-CN" altLang="en-US" sz="2000" kern="1200" dirty="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鼓励消费需求量上升</a:t>
                      </a:r>
                      <a:endParaRPr lang="zh-CN" altLang="zh-CN" sz="2000" kern="1200" dirty="0" smtClean="0">
                        <a:solidFill>
                          <a:schemeClr val="tx1"/>
                        </a:solidFill>
                        <a:latin typeface="微软雅黑" panose="020B0503020204020204" pitchFamily="34" charset="-122"/>
                        <a:ea typeface="微软雅黑" panose="020B0503020204020204" pitchFamily="34" charset="-122"/>
                        <a:cs typeface="+mn-cs"/>
                      </a:endParaRPr>
                    </a:p>
                  </a:txBody>
                  <a:tcPr/>
                </a:tc>
              </a:tr>
            </a:tbl>
          </a:graphicData>
        </a:graphic>
      </p:graphicFrame>
      <p:sp>
        <p:nvSpPr>
          <p:cNvPr id="21" name="矩形 20"/>
          <p:cNvSpPr/>
          <p:nvPr/>
        </p:nvSpPr>
        <p:spPr>
          <a:xfrm rot="5400000">
            <a:off x="687423" y="2557120"/>
            <a:ext cx="601049" cy="31925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0" name="Picture 75" descr="r194"/>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9884069" y="5589588"/>
            <a:ext cx="2130657" cy="1268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5374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需求量的变动和需求的变动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Line 74"/>
          <p:cNvSpPr>
            <a:spLocks noChangeShapeType="1"/>
          </p:cNvSpPr>
          <p:nvPr/>
        </p:nvSpPr>
        <p:spPr bwMode="auto">
          <a:xfrm>
            <a:off x="7671542" y="3332466"/>
            <a:ext cx="19050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Line 52"/>
          <p:cNvSpPr>
            <a:spLocks noChangeShapeType="1"/>
          </p:cNvSpPr>
          <p:nvPr/>
        </p:nvSpPr>
        <p:spPr bwMode="auto">
          <a:xfrm>
            <a:off x="2707640" y="3408666"/>
            <a:ext cx="21336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 name="Line 5"/>
          <p:cNvSpPr>
            <a:spLocks noChangeShapeType="1"/>
          </p:cNvSpPr>
          <p:nvPr/>
        </p:nvSpPr>
        <p:spPr bwMode="auto">
          <a:xfrm flipH="1" flipV="1">
            <a:off x="2326640" y="3046716"/>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6" name="Line 6"/>
          <p:cNvSpPr>
            <a:spLocks noChangeShapeType="1"/>
          </p:cNvSpPr>
          <p:nvPr/>
        </p:nvSpPr>
        <p:spPr bwMode="auto">
          <a:xfrm flipV="1">
            <a:off x="2326640" y="5389866"/>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7" name="Rectangle 7" descr="5%"/>
          <p:cNvSpPr>
            <a:spLocks noChangeArrowheads="1"/>
          </p:cNvSpPr>
          <p:nvPr/>
        </p:nvSpPr>
        <p:spPr bwMode="auto">
          <a:xfrm>
            <a:off x="1945640" y="30467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endParaRPr lang="en-US" altLang="zh-CN" sz="2000" b="1">
              <a:solidFill>
                <a:srgbClr val="000000"/>
              </a:solidFill>
              <a:effectLst>
                <a:outerShdw blurRad="38100" dist="38100" dir="2700000" algn="tl">
                  <a:srgbClr val="C0C0C0"/>
                </a:outerShdw>
              </a:effectLst>
            </a:endParaRPr>
          </a:p>
        </p:txBody>
      </p:sp>
      <p:sp>
        <p:nvSpPr>
          <p:cNvPr id="18" name="Rectangle 8" descr="5%"/>
          <p:cNvSpPr>
            <a:spLocks noChangeArrowheads="1"/>
          </p:cNvSpPr>
          <p:nvPr/>
        </p:nvSpPr>
        <p:spPr bwMode="auto">
          <a:xfrm>
            <a:off x="2021840" y="54089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19" name="Rectangle 9" descr="5%"/>
          <p:cNvSpPr>
            <a:spLocks noChangeArrowheads="1"/>
          </p:cNvSpPr>
          <p:nvPr/>
        </p:nvSpPr>
        <p:spPr bwMode="auto">
          <a:xfrm>
            <a:off x="5146040" y="546606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endParaRPr lang="en-US" altLang="zh-CN" sz="2000" b="1">
              <a:solidFill>
                <a:srgbClr val="000000"/>
              </a:solidFill>
              <a:effectLst>
                <a:outerShdw blurRad="38100" dist="38100" dir="2700000" algn="tl">
                  <a:srgbClr val="C0C0C0"/>
                </a:outerShdw>
              </a:effectLst>
            </a:endParaRPr>
          </a:p>
        </p:txBody>
      </p:sp>
      <p:sp>
        <p:nvSpPr>
          <p:cNvPr id="20" name="Rectangle 21" descr="5%"/>
          <p:cNvSpPr>
            <a:spLocks noChangeArrowheads="1"/>
          </p:cNvSpPr>
          <p:nvPr/>
        </p:nvSpPr>
        <p:spPr bwMode="auto">
          <a:xfrm>
            <a:off x="4841240"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000000"/>
                </a:solidFill>
                <a:effectLst>
                  <a:outerShdw blurRad="38100" dist="38100" dir="2700000" algn="tl">
                    <a:srgbClr val="C0C0C0"/>
                  </a:outerShdw>
                </a:effectLst>
              </a:rPr>
              <a:t>Q</a:t>
            </a:r>
            <a:r>
              <a:rPr lang="en-US" altLang="zh-CN" sz="1800" b="1" baseline="-25000">
                <a:solidFill>
                  <a:srgbClr val="000000"/>
                </a:solidFill>
                <a:effectLst>
                  <a:outerShdw blurRad="38100" dist="38100" dir="2700000" algn="tl">
                    <a:srgbClr val="C0C0C0"/>
                  </a:outerShdw>
                </a:effectLst>
              </a:rPr>
              <a:t>d</a:t>
            </a:r>
            <a:endParaRPr lang="en-US" altLang="zh-CN" sz="1800" b="1">
              <a:solidFill>
                <a:srgbClr val="000000"/>
              </a:solidFill>
              <a:effectLst>
                <a:outerShdw blurRad="38100" dist="38100" dir="2700000" algn="tl">
                  <a:srgbClr val="C0C0C0"/>
                </a:outerShdw>
              </a:effectLst>
            </a:endParaRPr>
          </a:p>
        </p:txBody>
      </p:sp>
      <p:sp>
        <p:nvSpPr>
          <p:cNvPr id="21" name="Line 23"/>
          <p:cNvSpPr>
            <a:spLocks noChangeShapeType="1"/>
          </p:cNvSpPr>
          <p:nvPr/>
        </p:nvSpPr>
        <p:spPr bwMode="auto">
          <a:xfrm>
            <a:off x="2326640" y="4094466"/>
            <a:ext cx="1371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Rectangle 24"/>
          <p:cNvSpPr>
            <a:spLocks noChangeArrowheads="1"/>
          </p:cNvSpPr>
          <p:nvPr/>
        </p:nvSpPr>
        <p:spPr bwMode="auto">
          <a:xfrm>
            <a:off x="2021840" y="3942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3" name="Line 32"/>
          <p:cNvSpPr>
            <a:spLocks noChangeShapeType="1"/>
          </p:cNvSpPr>
          <p:nvPr/>
        </p:nvSpPr>
        <p:spPr bwMode="auto">
          <a:xfrm>
            <a:off x="4307840" y="4494516"/>
            <a:ext cx="0" cy="91440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Rectangle 34"/>
          <p:cNvSpPr>
            <a:spLocks noChangeArrowheads="1"/>
          </p:cNvSpPr>
          <p:nvPr/>
        </p:nvSpPr>
        <p:spPr bwMode="auto">
          <a:xfrm>
            <a:off x="3469640" y="548511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5" name="Line 35"/>
          <p:cNvSpPr>
            <a:spLocks noChangeShapeType="1"/>
          </p:cNvSpPr>
          <p:nvPr/>
        </p:nvSpPr>
        <p:spPr bwMode="auto">
          <a:xfrm flipV="1">
            <a:off x="3622040"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42"/>
          <p:cNvSpPr>
            <a:spLocks noChangeShapeType="1"/>
          </p:cNvSpPr>
          <p:nvPr/>
        </p:nvSpPr>
        <p:spPr bwMode="auto">
          <a:xfrm>
            <a:off x="2326640" y="4551666"/>
            <a:ext cx="19812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Rectangle 43"/>
          <p:cNvSpPr>
            <a:spLocks noChangeArrowheads="1"/>
          </p:cNvSpPr>
          <p:nvPr/>
        </p:nvSpPr>
        <p:spPr bwMode="auto">
          <a:xfrm>
            <a:off x="2021840" y="44754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sp>
        <p:nvSpPr>
          <p:cNvPr id="28" name="Rectangle 44"/>
          <p:cNvSpPr>
            <a:spLocks noChangeArrowheads="1"/>
          </p:cNvSpPr>
          <p:nvPr/>
        </p:nvSpPr>
        <p:spPr bwMode="auto">
          <a:xfrm>
            <a:off x="4231640" y="5466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29" name="Picture 37"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31640" y="4475466"/>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3303" y="4018266"/>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31" name="Line 46"/>
          <p:cNvSpPr>
            <a:spLocks noChangeShapeType="1"/>
          </p:cNvSpPr>
          <p:nvPr/>
        </p:nvSpPr>
        <p:spPr bwMode="auto">
          <a:xfrm>
            <a:off x="3698240" y="3789666"/>
            <a:ext cx="685800" cy="43815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48" descr="10%"/>
          <p:cNvSpPr>
            <a:spLocks noChangeArrowheads="1"/>
          </p:cNvSpPr>
          <p:nvPr/>
        </p:nvSpPr>
        <p:spPr bwMode="auto">
          <a:xfrm>
            <a:off x="1544320" y="1656066"/>
            <a:ext cx="4135120"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需</a:t>
            </a:r>
            <a:r>
              <a:rPr lang="zh-CN" altLang="en-US" sz="2400" dirty="0">
                <a:latin typeface="微软雅黑" panose="020B0503020204020204" pitchFamily="34" charset="-122"/>
                <a:ea typeface="微软雅黑" panose="020B0503020204020204" pitchFamily="34" charset="-122"/>
              </a:rPr>
              <a:t>求量的变动</a:t>
            </a:r>
            <a:endParaRPr lang="zh-CN" altLang="en-US" sz="2400" dirty="0">
              <a:latin typeface="微软雅黑" panose="020B0503020204020204" pitchFamily="34" charset="-122"/>
              <a:ea typeface="微软雅黑" panose="020B0503020204020204" pitchFamily="34" charset="-122"/>
            </a:endParaRPr>
          </a:p>
        </p:txBody>
      </p:sp>
      <p:sp>
        <p:nvSpPr>
          <p:cNvPr id="33" name="Rectangle 49"/>
          <p:cNvSpPr>
            <a:spLocks noChangeArrowheads="1"/>
          </p:cNvSpPr>
          <p:nvPr/>
        </p:nvSpPr>
        <p:spPr bwMode="auto">
          <a:xfrm>
            <a:off x="3563303" y="2418066"/>
            <a:ext cx="17351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lnSpc>
                <a:spcPct val="150000"/>
              </a:lnSpc>
            </a:pPr>
            <a:r>
              <a:rPr lang="zh-CN" altLang="en-US" sz="2000" b="1" dirty="0">
                <a:solidFill>
                  <a:srgbClr val="008000"/>
                </a:solidFill>
                <a:latin typeface="微软雅黑" panose="020B0503020204020204" pitchFamily="34" charset="-122"/>
                <a:ea typeface="微软雅黑" panose="020B0503020204020204" pitchFamily="34" charset="-122"/>
              </a:rPr>
              <a:t>商品自身价格变动引起的需求数量的变动</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34" name="Rectangle 50"/>
          <p:cNvSpPr>
            <a:spLocks noChangeArrowheads="1"/>
          </p:cNvSpPr>
          <p:nvPr/>
        </p:nvSpPr>
        <p:spPr bwMode="auto">
          <a:xfrm>
            <a:off x="1544320" y="2189465"/>
            <a:ext cx="4135120" cy="3972183"/>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Line 53"/>
          <p:cNvSpPr>
            <a:spLocks noChangeShapeType="1"/>
          </p:cNvSpPr>
          <p:nvPr/>
        </p:nvSpPr>
        <p:spPr bwMode="auto">
          <a:xfrm>
            <a:off x="7061942" y="3484866"/>
            <a:ext cx="1828800" cy="14478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54"/>
          <p:cNvSpPr>
            <a:spLocks noChangeShapeType="1"/>
          </p:cNvSpPr>
          <p:nvPr/>
        </p:nvSpPr>
        <p:spPr bwMode="auto">
          <a:xfrm flipH="1" flipV="1">
            <a:off x="6909542" y="3046716"/>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7" name="Line 55"/>
          <p:cNvSpPr>
            <a:spLocks noChangeShapeType="1"/>
          </p:cNvSpPr>
          <p:nvPr/>
        </p:nvSpPr>
        <p:spPr bwMode="auto">
          <a:xfrm flipV="1">
            <a:off x="6909542" y="5389866"/>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8" name="Rectangle 56" descr="5%"/>
          <p:cNvSpPr>
            <a:spLocks noChangeArrowheads="1"/>
          </p:cNvSpPr>
          <p:nvPr/>
        </p:nvSpPr>
        <p:spPr bwMode="auto">
          <a:xfrm>
            <a:off x="6528542" y="30467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endParaRPr lang="en-US" altLang="zh-CN" sz="2000" b="1">
              <a:solidFill>
                <a:srgbClr val="000000"/>
              </a:solidFill>
              <a:effectLst>
                <a:outerShdw blurRad="38100" dist="38100" dir="2700000" algn="tl">
                  <a:srgbClr val="C0C0C0"/>
                </a:outerShdw>
              </a:effectLst>
            </a:endParaRPr>
          </a:p>
        </p:txBody>
      </p:sp>
      <p:sp>
        <p:nvSpPr>
          <p:cNvPr id="39" name="Rectangle 57" descr="5%"/>
          <p:cNvSpPr>
            <a:spLocks noChangeArrowheads="1"/>
          </p:cNvSpPr>
          <p:nvPr/>
        </p:nvSpPr>
        <p:spPr bwMode="auto">
          <a:xfrm>
            <a:off x="6604742" y="54089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40" name="Rectangle 58" descr="5%"/>
          <p:cNvSpPr>
            <a:spLocks noChangeArrowheads="1"/>
          </p:cNvSpPr>
          <p:nvPr/>
        </p:nvSpPr>
        <p:spPr bwMode="auto">
          <a:xfrm>
            <a:off x="9728942" y="546606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endParaRPr lang="en-US" altLang="zh-CN" sz="2000" b="1">
              <a:solidFill>
                <a:srgbClr val="000000"/>
              </a:solidFill>
              <a:effectLst>
                <a:outerShdw blurRad="38100" dist="38100" dir="2700000" algn="tl">
                  <a:srgbClr val="C0C0C0"/>
                </a:outerShdw>
              </a:effectLst>
            </a:endParaRPr>
          </a:p>
        </p:txBody>
      </p:sp>
      <p:sp>
        <p:nvSpPr>
          <p:cNvPr id="41" name="Rectangle 59" descr="5%"/>
          <p:cNvSpPr>
            <a:spLocks noChangeArrowheads="1"/>
          </p:cNvSpPr>
          <p:nvPr/>
        </p:nvSpPr>
        <p:spPr bwMode="auto">
          <a:xfrm>
            <a:off x="8662142"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d1</a:t>
            </a:r>
            <a:endParaRPr lang="en-US" altLang="zh-CN" sz="1800" b="1">
              <a:solidFill>
                <a:srgbClr val="CC0000"/>
              </a:solidFill>
              <a:effectLst>
                <a:outerShdw blurRad="38100" dist="38100" dir="2700000" algn="tl">
                  <a:srgbClr val="C0C0C0"/>
                </a:outerShdw>
              </a:effectLst>
            </a:endParaRPr>
          </a:p>
        </p:txBody>
      </p:sp>
      <p:sp>
        <p:nvSpPr>
          <p:cNvPr id="42" name="Line 60"/>
          <p:cNvSpPr>
            <a:spLocks noChangeShapeType="1"/>
          </p:cNvSpPr>
          <p:nvPr/>
        </p:nvSpPr>
        <p:spPr bwMode="auto">
          <a:xfrm>
            <a:off x="6909542" y="4094466"/>
            <a:ext cx="1752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Rectangle 61"/>
          <p:cNvSpPr>
            <a:spLocks noChangeArrowheads="1"/>
          </p:cNvSpPr>
          <p:nvPr/>
        </p:nvSpPr>
        <p:spPr bwMode="auto">
          <a:xfrm>
            <a:off x="6604742" y="3942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000000"/>
                </a:solidFill>
                <a:effectLst>
                  <a:outerShdw blurRad="38100" dist="38100" dir="2700000" algn="tl">
                    <a:srgbClr val="C0C0C0"/>
                  </a:outerShdw>
                </a:effectLst>
              </a:rPr>
              <a:t>P</a:t>
            </a:r>
            <a:r>
              <a:rPr lang="en-US" altLang="zh-CN" sz="1800" b="1" baseline="-25000">
                <a:solidFill>
                  <a:srgbClr val="000000"/>
                </a:solidFill>
                <a:effectLst>
                  <a:outerShdw blurRad="38100" dist="38100" dir="2700000" algn="tl">
                    <a:srgbClr val="C0C0C0"/>
                  </a:outerShdw>
                </a:effectLst>
              </a:rPr>
              <a:t>1</a:t>
            </a:r>
            <a:endParaRPr lang="en-US" altLang="zh-CN" sz="1800" b="1">
              <a:solidFill>
                <a:srgbClr val="000000"/>
              </a:solidFill>
              <a:effectLst>
                <a:outerShdw blurRad="38100" dist="38100" dir="2700000" algn="tl">
                  <a:srgbClr val="C0C0C0"/>
                </a:outerShdw>
              </a:effectLst>
            </a:endParaRPr>
          </a:p>
        </p:txBody>
      </p:sp>
      <p:sp>
        <p:nvSpPr>
          <p:cNvPr id="44" name="Line 62"/>
          <p:cNvSpPr>
            <a:spLocks noChangeShapeType="1"/>
          </p:cNvSpPr>
          <p:nvPr/>
        </p:nvSpPr>
        <p:spPr bwMode="auto">
          <a:xfrm>
            <a:off x="8662142"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Rectangle 63"/>
          <p:cNvSpPr>
            <a:spLocks noChangeArrowheads="1"/>
          </p:cNvSpPr>
          <p:nvPr/>
        </p:nvSpPr>
        <p:spPr bwMode="auto">
          <a:xfrm>
            <a:off x="7747742" y="548511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46" name="Line 64"/>
          <p:cNvSpPr>
            <a:spLocks noChangeShapeType="1"/>
          </p:cNvSpPr>
          <p:nvPr/>
        </p:nvSpPr>
        <p:spPr bwMode="auto">
          <a:xfrm flipV="1">
            <a:off x="7823942"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Rectangle 67"/>
          <p:cNvSpPr>
            <a:spLocks noChangeArrowheads="1"/>
          </p:cNvSpPr>
          <p:nvPr/>
        </p:nvSpPr>
        <p:spPr bwMode="auto">
          <a:xfrm>
            <a:off x="8509742" y="5466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48" name="Picture 68"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85942" y="4018266"/>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9"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47742" y="4018266"/>
            <a:ext cx="134938" cy="134938"/>
          </a:xfrm>
          <a:prstGeom prst="rect">
            <a:avLst/>
          </a:prstGeom>
          <a:noFill/>
          <a:extLst>
            <a:ext uri="{909E8E84-426E-40DD-AFC4-6F175D3DCCD1}">
              <a14:hiddenFill xmlns:a14="http://schemas.microsoft.com/office/drawing/2010/main">
                <a:solidFill>
                  <a:srgbClr val="FFFFFF"/>
                </a:solidFill>
              </a14:hiddenFill>
            </a:ext>
          </a:extLst>
        </p:spPr>
      </p:pic>
      <p:sp>
        <p:nvSpPr>
          <p:cNvPr id="50" name="Line 70"/>
          <p:cNvSpPr>
            <a:spLocks noChangeShapeType="1"/>
          </p:cNvSpPr>
          <p:nvPr/>
        </p:nvSpPr>
        <p:spPr bwMode="auto">
          <a:xfrm>
            <a:off x="7519142" y="3713466"/>
            <a:ext cx="609600" cy="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Rectangle 71" descr="10%"/>
          <p:cNvSpPr>
            <a:spLocks noChangeArrowheads="1"/>
          </p:cNvSpPr>
          <p:nvPr/>
        </p:nvSpPr>
        <p:spPr bwMode="auto">
          <a:xfrm>
            <a:off x="6528542" y="1656066"/>
            <a:ext cx="4020234"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solidFill>
                  <a:srgbClr val="008000"/>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需</a:t>
            </a:r>
            <a:r>
              <a:rPr lang="zh-CN" altLang="en-US" sz="2400" dirty="0">
                <a:latin typeface="微软雅黑" panose="020B0503020204020204" pitchFamily="34" charset="-122"/>
                <a:ea typeface="微软雅黑" panose="020B0503020204020204" pitchFamily="34" charset="-122"/>
              </a:rPr>
              <a:t>求的变动</a:t>
            </a:r>
            <a:endParaRPr lang="zh-CN" altLang="en-US" sz="2400" dirty="0">
              <a:latin typeface="微软雅黑" panose="020B0503020204020204" pitchFamily="34" charset="-122"/>
              <a:ea typeface="微软雅黑" panose="020B0503020204020204" pitchFamily="34" charset="-122"/>
            </a:endParaRPr>
          </a:p>
        </p:txBody>
      </p:sp>
      <p:sp>
        <p:nvSpPr>
          <p:cNvPr id="52" name="Rectangle 72"/>
          <p:cNvSpPr>
            <a:spLocks noChangeArrowheads="1"/>
          </p:cNvSpPr>
          <p:nvPr/>
        </p:nvSpPr>
        <p:spPr bwMode="auto">
          <a:xfrm>
            <a:off x="8271546" y="2418066"/>
            <a:ext cx="1762196"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b="1" dirty="0">
                <a:solidFill>
                  <a:srgbClr val="008000"/>
                </a:solidFill>
                <a:latin typeface="微软雅黑" panose="020B0503020204020204" pitchFamily="34" charset="-122"/>
                <a:ea typeface="微软雅黑" panose="020B0503020204020204" pitchFamily="34" charset="-122"/>
              </a:rPr>
              <a:t>其他因</a:t>
            </a:r>
            <a:r>
              <a:rPr lang="zh-CN" altLang="en-US" sz="2000" b="1" dirty="0" smtClean="0">
                <a:solidFill>
                  <a:srgbClr val="008000"/>
                </a:solidFill>
                <a:latin typeface="微软雅黑" panose="020B0503020204020204" pitchFamily="34" charset="-122"/>
                <a:ea typeface="微软雅黑" panose="020B0503020204020204" pitchFamily="34" charset="-122"/>
              </a:rPr>
              <a:t>素变</a:t>
            </a:r>
            <a:r>
              <a:rPr lang="zh-CN" altLang="en-US" sz="2000" b="1" dirty="0">
                <a:solidFill>
                  <a:srgbClr val="008000"/>
                </a:solidFill>
                <a:latin typeface="微软雅黑" panose="020B0503020204020204" pitchFamily="34" charset="-122"/>
                <a:ea typeface="微软雅黑" panose="020B0503020204020204" pitchFamily="34" charset="-122"/>
              </a:rPr>
              <a:t>动引起的需求数量的变动</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53" name="Rectangle 73"/>
          <p:cNvSpPr>
            <a:spLocks noChangeArrowheads="1"/>
          </p:cNvSpPr>
          <p:nvPr/>
        </p:nvSpPr>
        <p:spPr bwMode="auto">
          <a:xfrm>
            <a:off x="6528542" y="2189466"/>
            <a:ext cx="4020234" cy="3972182"/>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 name="Rectangle 75" descr="5%"/>
          <p:cNvSpPr>
            <a:spLocks noChangeArrowheads="1"/>
          </p:cNvSpPr>
          <p:nvPr/>
        </p:nvSpPr>
        <p:spPr bwMode="auto">
          <a:xfrm>
            <a:off x="9347942"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d2</a:t>
            </a:r>
            <a:endParaRPr lang="en-US" altLang="zh-CN" sz="1800" b="1">
              <a:solidFill>
                <a:srgbClr val="CC0000"/>
              </a:solidFill>
              <a:effectLst>
                <a:outerShdw blurRad="38100" dist="38100" dir="2700000" algn="tl">
                  <a:srgbClr val="C0C0C0"/>
                </a:outerShdw>
              </a:effectLst>
            </a:endParaRPr>
          </a:p>
        </p:txBody>
      </p:sp>
      <p:sp>
        <p:nvSpPr>
          <p:cNvPr id="57" name="文本框 5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91"/>
          <p:cNvSpPr>
            <a:spLocks noChangeArrowheads="1"/>
          </p:cNvSpPr>
          <p:nvPr/>
        </p:nvSpPr>
        <p:spPr bwMode="auto">
          <a:xfrm>
            <a:off x="8230953" y="2221939"/>
            <a:ext cx="2499808"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53" name="Rectangle 91"/>
          <p:cNvSpPr>
            <a:spLocks noChangeArrowheads="1"/>
          </p:cNvSpPr>
          <p:nvPr/>
        </p:nvSpPr>
        <p:spPr bwMode="auto">
          <a:xfrm>
            <a:off x="4682820" y="2186019"/>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52" name="Rectangle 91"/>
          <p:cNvSpPr>
            <a:spLocks noChangeArrowheads="1"/>
          </p:cNvSpPr>
          <p:nvPr/>
        </p:nvSpPr>
        <p:spPr bwMode="auto">
          <a:xfrm>
            <a:off x="1437687" y="2153516"/>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7053"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从单个消费者的需求到市场需求</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4" name="Rectangle 57"/>
          <p:cNvSpPr>
            <a:spLocks noChangeArrowheads="1"/>
          </p:cNvSpPr>
          <p:nvPr/>
        </p:nvSpPr>
        <p:spPr bwMode="auto">
          <a:xfrm>
            <a:off x="3678060" y="3484851"/>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a:off x="1401173" y="2721602"/>
            <a:ext cx="1367510" cy="1469483"/>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2071014" y="307502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lvl="0"/>
            <a:r>
              <a:rPr lang="en-US" altLang="zh-CN" b="1" dirty="0" smtClean="0">
                <a:solidFill>
                  <a:prstClr val="black"/>
                </a:solidFill>
                <a:effectLst>
                  <a:outerShdw blurRad="38100" dist="38100" dir="2700000" algn="tl">
                    <a:srgbClr val="C0C0C0"/>
                  </a:outerShdw>
                </a:effectLst>
              </a:rPr>
              <a:t>D</a:t>
            </a:r>
            <a:r>
              <a:rPr lang="en-US" altLang="zh-CN" b="1" baseline="-25000" dirty="0" smtClean="0">
                <a:solidFill>
                  <a:prstClr val="black"/>
                </a:solidFill>
                <a:effectLst>
                  <a:outerShdw blurRad="38100" dist="38100" dir="2700000" algn="tl">
                    <a:srgbClr val="C0C0C0"/>
                  </a:outerShdw>
                </a:effectLst>
              </a:rPr>
              <a:t>1</a:t>
            </a:r>
            <a:endParaRPr lang="en-US" altLang="zh-CN" b="1" dirty="0">
              <a:solidFill>
                <a:prstClr val="black"/>
              </a:solidFill>
              <a:effectLst>
                <a:outerShdw blurRad="38100" dist="38100" dir="2700000" algn="tl">
                  <a:srgbClr val="C0C0C0"/>
                </a:outerShdw>
              </a:effectLst>
            </a:endParaRPr>
          </a:p>
        </p:txBody>
      </p:sp>
      <p:sp>
        <p:nvSpPr>
          <p:cNvPr id="64" name="Line 9"/>
          <p:cNvSpPr>
            <a:spLocks noChangeShapeType="1"/>
          </p:cNvSpPr>
          <p:nvPr/>
        </p:nvSpPr>
        <p:spPr bwMode="auto">
          <a:xfrm>
            <a:off x="1422095" y="4217249"/>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115721" y="419108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66" name="Rectangle 12"/>
          <p:cNvSpPr>
            <a:spLocks noChangeArrowheads="1"/>
          </p:cNvSpPr>
          <p:nvPr/>
        </p:nvSpPr>
        <p:spPr bwMode="auto">
          <a:xfrm>
            <a:off x="3444053" y="421724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lvl="0"/>
            <a:r>
              <a:rPr lang="en-US" altLang="zh-CN" b="1" dirty="0" smtClean="0">
                <a:solidFill>
                  <a:prstClr val="black"/>
                </a:solidFill>
                <a:effectLst>
                  <a:outerShdw blurRad="38100" dist="38100" dir="2700000" algn="tl">
                    <a:srgbClr val="C0C0C0"/>
                  </a:outerShdw>
                </a:effectLst>
              </a:rPr>
              <a:t>Q</a:t>
            </a:r>
            <a:r>
              <a:rPr lang="en-US" altLang="zh-CN" b="1" baseline="-25000" dirty="0" smtClean="0">
                <a:solidFill>
                  <a:prstClr val="black"/>
                </a:solidFill>
                <a:effectLst>
                  <a:outerShdw blurRad="38100" dist="38100" dir="2700000" algn="tl">
                    <a:srgbClr val="C0C0C0"/>
                  </a:outerShdw>
                </a:effectLst>
              </a:rPr>
              <a:t>1</a:t>
            </a:r>
            <a:endParaRPr lang="en-US" altLang="zh-CN" b="1" dirty="0">
              <a:solidFill>
                <a:prstClr val="black"/>
              </a:solidFill>
              <a:effectLst>
                <a:outerShdw blurRad="38100" dist="38100" dir="2700000" algn="tl">
                  <a:srgbClr val="C0C0C0"/>
                </a:outerShdw>
              </a:effectLst>
            </a:endParaRPr>
          </a:p>
        </p:txBody>
      </p:sp>
      <p:sp>
        <p:nvSpPr>
          <p:cNvPr id="67" name="Rectangle 13"/>
          <p:cNvSpPr>
            <a:spLocks noChangeArrowheads="1"/>
          </p:cNvSpPr>
          <p:nvPr/>
        </p:nvSpPr>
        <p:spPr bwMode="auto">
          <a:xfrm>
            <a:off x="1083138" y="179822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sp>
        <p:nvSpPr>
          <p:cNvPr id="68" name="Line 8"/>
          <p:cNvSpPr>
            <a:spLocks noChangeShapeType="1"/>
          </p:cNvSpPr>
          <p:nvPr/>
        </p:nvSpPr>
        <p:spPr bwMode="auto">
          <a:xfrm flipH="1" flipV="1">
            <a:off x="1410357" y="1976817"/>
            <a:ext cx="17190" cy="224043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H="1" flipV="1">
            <a:off x="4650878" y="2759451"/>
            <a:ext cx="1649159" cy="1458315"/>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4350079" y="1823405"/>
            <a:ext cx="3377742" cy="2745507"/>
            <a:chOff x="608" y="394"/>
            <a:chExt cx="1078" cy="1618"/>
          </a:xfrm>
        </p:grpSpPr>
        <p:sp>
          <p:nvSpPr>
            <p:cNvPr id="71" name="Rectangle 51"/>
            <p:cNvSpPr>
              <a:spLocks noChangeArrowheads="1"/>
            </p:cNvSpPr>
            <p:nvPr/>
          </p:nvSpPr>
          <p:spPr bwMode="auto">
            <a:xfrm>
              <a:off x="1494" y="18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lvl="0"/>
              <a:r>
                <a:rPr lang="en-US" altLang="zh-CN" b="1" dirty="0" smtClean="0">
                  <a:solidFill>
                    <a:prstClr val="black"/>
                  </a:solidFill>
                  <a:effectLst>
                    <a:outerShdw blurRad="38100" dist="38100" dir="2700000" algn="tl">
                      <a:srgbClr val="C0C0C0"/>
                    </a:outerShdw>
                  </a:effectLst>
                </a:rPr>
                <a:t>Q</a:t>
              </a:r>
              <a:r>
                <a:rPr lang="en-US" altLang="zh-CN" b="1" baseline="-25000" dirty="0">
                  <a:solidFill>
                    <a:prstClr val="black"/>
                  </a:solidFill>
                  <a:effectLst>
                    <a:outerShdw blurRad="38100" dist="38100" dir="2700000" algn="tl">
                      <a:srgbClr val="C0C0C0"/>
                    </a:outerShdw>
                  </a:effectLst>
                </a:rPr>
                <a:t>2</a:t>
              </a:r>
              <a:endParaRPr lang="en-US" altLang="zh-CN" b="1" dirty="0">
                <a:solidFill>
                  <a:prstClr val="black"/>
                </a:solidFill>
                <a:effectLst>
                  <a:outerShdw blurRad="38100" dist="38100" dir="2700000" algn="tl">
                    <a:srgbClr val="C0C0C0"/>
                  </a:outerShdw>
                </a:effectLst>
              </a:endParaRPr>
            </a:p>
          </p:txBody>
        </p:sp>
        <p:sp>
          <p:nvSpPr>
            <p:cNvPr id="72" name="Rectangle 52"/>
            <p:cNvSpPr>
              <a:spLocks noChangeArrowheads="1"/>
            </p:cNvSpPr>
            <p:nvPr/>
          </p:nvSpPr>
          <p:spPr bwMode="auto">
            <a:xfrm>
              <a:off x="608" y="39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grpSp>
      <p:grpSp>
        <p:nvGrpSpPr>
          <p:cNvPr id="73" name="Group 95"/>
          <p:cNvGrpSpPr/>
          <p:nvPr/>
        </p:nvGrpSpPr>
        <p:grpSpPr bwMode="auto">
          <a:xfrm>
            <a:off x="1034294" y="1923526"/>
            <a:ext cx="10133049" cy="2729423"/>
            <a:chOff x="-2103" y="1945"/>
            <a:chExt cx="7639" cy="2361"/>
          </a:xfrm>
        </p:grpSpPr>
        <p:sp>
          <p:nvSpPr>
            <p:cNvPr id="74" name="Rectangle 77"/>
            <p:cNvSpPr>
              <a:spLocks noChangeArrowheads="1"/>
            </p:cNvSpPr>
            <p:nvPr/>
          </p:nvSpPr>
          <p:spPr bwMode="auto">
            <a:xfrm>
              <a:off x="4344" y="30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endParaRPr lang="en-US" altLang="zh-CN" b="1" dirty="0">
                <a:effectLst>
                  <a:outerShdw blurRad="38100" dist="38100" dir="2700000" algn="tl">
                    <a:srgbClr val="C0C0C0"/>
                  </a:outerShdw>
                </a:effectLst>
              </a:endParaRPr>
            </a:p>
          </p:txBody>
        </p:sp>
        <p:sp>
          <p:nvSpPr>
            <p:cNvPr id="75" name="Rectangle 78"/>
            <p:cNvSpPr>
              <a:spLocks noChangeArrowheads="1"/>
            </p:cNvSpPr>
            <p:nvPr/>
          </p:nvSpPr>
          <p:spPr bwMode="auto">
            <a:xfrm>
              <a:off x="-2103" y="3040"/>
              <a:ext cx="342"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r>
                <a:rPr lang="en-US" altLang="zh-CN"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077" y="1945"/>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endParaRPr lang="en-US" altLang="zh-CN" b="1" dirty="0">
                <a:effectLst>
                  <a:outerShdw blurRad="38100" dist="38100" dir="2700000" algn="tl">
                    <a:srgbClr val="C0C0C0"/>
                  </a:outerShdw>
                </a:effectLst>
              </a:endParaRP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79" name="Rectangle 84"/>
            <p:cNvSpPr>
              <a:spLocks noChangeArrowheads="1"/>
            </p:cNvSpPr>
            <p:nvPr/>
          </p:nvSpPr>
          <p:spPr bwMode="auto">
            <a:xfrm>
              <a:off x="5088" y="3984"/>
              <a:ext cx="448"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lvl="0"/>
              <a:r>
                <a:rPr lang="en-US" altLang="zh-CN" b="1" dirty="0" smtClean="0">
                  <a:solidFill>
                    <a:prstClr val="black"/>
                  </a:solidFill>
                  <a:effectLst>
                    <a:outerShdw blurRad="38100" dist="38100" dir="2700000" algn="tl">
                      <a:srgbClr val="C0C0C0"/>
                    </a:outerShdw>
                  </a:effectLst>
                </a:rPr>
                <a:t>Q</a:t>
              </a:r>
              <a:endParaRPr lang="en-US" altLang="zh-CN" b="1" dirty="0">
                <a:solidFill>
                  <a:prstClr val="black"/>
                </a:solidFill>
                <a:effectLst>
                  <a:outerShdw blurRad="38100" dist="38100" dir="2700000" algn="tl">
                    <a:srgbClr val="C0C0C0"/>
                  </a:outerShdw>
                </a:effectLst>
              </a:endParaRPr>
            </a:p>
          </p:txBody>
        </p:sp>
        <p:sp>
          <p:nvSpPr>
            <p:cNvPr id="81" name="Line 88"/>
            <p:cNvSpPr>
              <a:spLocks noChangeShapeType="1"/>
            </p:cNvSpPr>
            <p:nvPr/>
          </p:nvSpPr>
          <p:spPr bwMode="auto">
            <a:xfrm flipV="1">
              <a:off x="3312" y="2063"/>
              <a:ext cx="0" cy="193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82" name="Line 58"/>
          <p:cNvSpPr>
            <a:spLocks noChangeShapeType="1"/>
          </p:cNvSpPr>
          <p:nvPr/>
        </p:nvSpPr>
        <p:spPr bwMode="auto">
          <a:xfrm flipV="1">
            <a:off x="4668453" y="1922766"/>
            <a:ext cx="17425" cy="230451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4657770" y="4255271"/>
            <a:ext cx="2982871"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5448304" y="3058272"/>
            <a:ext cx="407159" cy="369332"/>
          </a:xfrm>
          <a:prstGeom prst="rect">
            <a:avLst/>
          </a:prstGeom>
          <a:noFill/>
        </p:spPr>
        <p:txBody>
          <a:bodyPr wrap="square" rtlCol="0">
            <a:spAutoFit/>
          </a:bodyPr>
          <a:lstStyle/>
          <a:p>
            <a:pPr lvl="0"/>
            <a:r>
              <a:rPr lang="en-US" altLang="zh-CN" b="1" dirty="0" smtClean="0">
                <a:solidFill>
                  <a:prstClr val="black"/>
                </a:solidFill>
                <a:effectLst>
                  <a:outerShdw blurRad="38100" dist="38100" dir="2700000" algn="tl">
                    <a:srgbClr val="C0C0C0"/>
                  </a:outerShdw>
                </a:effectLst>
              </a:rPr>
              <a:t>D</a:t>
            </a:r>
            <a:r>
              <a:rPr lang="en-US" altLang="zh-CN" b="1" baseline="-25000" dirty="0">
                <a:solidFill>
                  <a:prstClr val="black"/>
                </a:solidFill>
                <a:effectLst>
                  <a:outerShdw blurRad="38100" dist="38100" dir="2700000" algn="tl">
                    <a:srgbClr val="C0C0C0"/>
                  </a:outerShdw>
                </a:effectLst>
              </a:rPr>
              <a:t>2</a:t>
            </a:r>
            <a:endParaRPr lang="en-US" altLang="zh-CN" b="1" dirty="0">
              <a:solidFill>
                <a:prstClr val="black"/>
              </a:solidFill>
              <a:effectLst>
                <a:outerShdw blurRad="38100" dist="38100" dir="2700000" algn="tl">
                  <a:srgbClr val="C0C0C0"/>
                </a:outerShdw>
              </a:effectLst>
            </a:endParaRPr>
          </a:p>
        </p:txBody>
      </p:sp>
      <p:sp>
        <p:nvSpPr>
          <p:cNvPr id="85" name="文本框 84"/>
          <p:cNvSpPr txBox="1"/>
          <p:nvPr/>
        </p:nvSpPr>
        <p:spPr>
          <a:xfrm>
            <a:off x="4337695" y="4253176"/>
            <a:ext cx="342734" cy="369332"/>
          </a:xfrm>
          <a:prstGeom prst="rect">
            <a:avLst/>
          </a:prstGeom>
          <a:noFill/>
        </p:spPr>
        <p:txBody>
          <a:bodyPr wrap="square" rtlCol="0">
            <a:spAutoFit/>
          </a:bodyPr>
          <a:lstStyle/>
          <a:p>
            <a:endParaRPr lang="zh-CN" altLang="en-US" dirty="0"/>
          </a:p>
        </p:txBody>
      </p:sp>
      <p:sp>
        <p:nvSpPr>
          <p:cNvPr id="7" name="文本框 6"/>
          <p:cNvSpPr txBox="1"/>
          <p:nvPr/>
        </p:nvSpPr>
        <p:spPr>
          <a:xfrm>
            <a:off x="5778666" y="4763094"/>
            <a:ext cx="841844" cy="369332"/>
          </a:xfrm>
          <a:prstGeom prst="rect">
            <a:avLst/>
          </a:prstGeom>
          <a:noFill/>
        </p:spPr>
        <p:txBody>
          <a:bodyPr wrap="square" rtlCol="0">
            <a:spAutoFit/>
          </a:bodyPr>
          <a:lstStyle/>
          <a:p>
            <a:r>
              <a:rPr lang="en-US" altLang="zh-CN" dirty="0"/>
              <a:t>(b)</a:t>
            </a:r>
            <a:endParaRPr lang="en-US" altLang="zh-CN" dirty="0"/>
          </a:p>
        </p:txBody>
      </p:sp>
      <p:sp>
        <p:nvSpPr>
          <p:cNvPr id="88" name="文本框 87"/>
          <p:cNvSpPr txBox="1"/>
          <p:nvPr/>
        </p:nvSpPr>
        <p:spPr>
          <a:xfrm>
            <a:off x="2139512" y="4761148"/>
            <a:ext cx="841844" cy="369332"/>
          </a:xfrm>
          <a:prstGeom prst="rect">
            <a:avLst/>
          </a:prstGeom>
          <a:noFill/>
        </p:spPr>
        <p:txBody>
          <a:bodyPr wrap="square" rtlCol="0">
            <a:spAutoFit/>
          </a:bodyPr>
          <a:lstStyle/>
          <a:p>
            <a:r>
              <a:rPr lang="en-US" altLang="zh-CN" dirty="0"/>
              <a:t>(a)</a:t>
            </a:r>
            <a:endParaRPr lang="en-US" altLang="zh-CN" dirty="0"/>
          </a:p>
        </p:txBody>
      </p:sp>
      <p:sp>
        <p:nvSpPr>
          <p:cNvPr id="89" name="文本框 88"/>
          <p:cNvSpPr txBox="1"/>
          <p:nvPr/>
        </p:nvSpPr>
        <p:spPr>
          <a:xfrm>
            <a:off x="9349203" y="4781288"/>
            <a:ext cx="841844" cy="369332"/>
          </a:xfrm>
          <a:prstGeom prst="rect">
            <a:avLst/>
          </a:prstGeom>
          <a:noFill/>
        </p:spPr>
        <p:txBody>
          <a:bodyPr wrap="square" rtlCol="0">
            <a:spAutoFit/>
          </a:bodyPr>
          <a:lstStyle/>
          <a:p>
            <a:r>
              <a:rPr lang="en-US" altLang="zh-CN" dirty="0"/>
              <a:t>(c)</a:t>
            </a:r>
            <a:endParaRPr lang="en-US" altLang="zh-CN" dirty="0"/>
          </a:p>
        </p:txBody>
      </p:sp>
      <p:sp>
        <p:nvSpPr>
          <p:cNvPr id="40" name="Line 49"/>
          <p:cNvSpPr>
            <a:spLocks noChangeShapeType="1"/>
          </p:cNvSpPr>
          <p:nvPr/>
        </p:nvSpPr>
        <p:spPr bwMode="auto">
          <a:xfrm flipH="1" flipV="1">
            <a:off x="8199807" y="2747769"/>
            <a:ext cx="2390992" cy="144331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1"/>
          <p:cNvSpPr>
            <a:spLocks noChangeArrowheads="1"/>
          </p:cNvSpPr>
          <p:nvPr/>
        </p:nvSpPr>
        <p:spPr bwMode="auto">
          <a:xfrm>
            <a:off x="4380746" y="4225213"/>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8" name="文本框 7"/>
          <p:cNvSpPr txBox="1"/>
          <p:nvPr/>
        </p:nvSpPr>
        <p:spPr>
          <a:xfrm>
            <a:off x="4337695" y="5193292"/>
            <a:ext cx="4235561"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从单个需求曲线到市场需求曲线</a:t>
            </a:r>
            <a:endParaRPr lang="zh-CN" altLang="en-US" sz="2000" dirty="0">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1410357" y="3411357"/>
            <a:ext cx="7938846" cy="10115"/>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cxnSp>
        <p:nvCxnSpPr>
          <p:cNvPr id="12" name="直接连接符 11"/>
          <p:cNvCxnSpPr/>
          <p:nvPr/>
        </p:nvCxnSpPr>
        <p:spPr>
          <a:xfrm>
            <a:off x="2084928" y="3456343"/>
            <a:ext cx="0" cy="734742"/>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cxnSp>
        <p:nvCxnSpPr>
          <p:cNvPr id="46" name="直接连接符 45"/>
          <p:cNvCxnSpPr>
            <a:endCxn id="49" idx="0"/>
          </p:cNvCxnSpPr>
          <p:nvPr/>
        </p:nvCxnSpPr>
        <p:spPr>
          <a:xfrm>
            <a:off x="5425265" y="3421472"/>
            <a:ext cx="11519" cy="871641"/>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cxnSp>
        <p:nvCxnSpPr>
          <p:cNvPr id="47" name="直接连接符 46"/>
          <p:cNvCxnSpPr/>
          <p:nvPr/>
        </p:nvCxnSpPr>
        <p:spPr>
          <a:xfrm>
            <a:off x="9349203" y="3421472"/>
            <a:ext cx="0" cy="859230"/>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sp>
        <p:nvSpPr>
          <p:cNvPr id="48" name="Rectangle 87"/>
          <p:cNvSpPr>
            <a:spLocks noChangeArrowheads="1"/>
          </p:cNvSpPr>
          <p:nvPr/>
        </p:nvSpPr>
        <p:spPr bwMode="auto">
          <a:xfrm>
            <a:off x="1888596" y="4335137"/>
            <a:ext cx="479311" cy="359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
        <p:nvSpPr>
          <p:cNvPr id="49" name="Rectangle 87"/>
          <p:cNvSpPr>
            <a:spLocks noChangeArrowheads="1"/>
          </p:cNvSpPr>
          <p:nvPr/>
        </p:nvSpPr>
        <p:spPr bwMode="auto">
          <a:xfrm>
            <a:off x="5197128" y="4293113"/>
            <a:ext cx="479311" cy="359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a:t>
            </a:r>
            <a:r>
              <a:rPr lang="en-US" altLang="zh-CN" sz="1800"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50" name="Rectangle 87"/>
          <p:cNvSpPr>
            <a:spLocks noChangeArrowheads="1"/>
          </p:cNvSpPr>
          <p:nvPr/>
        </p:nvSpPr>
        <p:spPr bwMode="auto">
          <a:xfrm>
            <a:off x="9106936" y="4293333"/>
            <a:ext cx="378579" cy="399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
        <p:nvSpPr>
          <p:cNvPr id="16" name="文本框 15"/>
          <p:cNvSpPr txBox="1"/>
          <p:nvPr/>
        </p:nvSpPr>
        <p:spPr>
          <a:xfrm>
            <a:off x="9490661" y="4325832"/>
            <a:ext cx="700386" cy="646331"/>
          </a:xfrm>
          <a:prstGeom prst="rect">
            <a:avLst/>
          </a:prstGeom>
          <a:noFill/>
        </p:spPr>
        <p:txBody>
          <a:bodyPr wrap="square" rtlCol="0">
            <a:spAutoFit/>
          </a:bodyPr>
          <a:lstStyle/>
          <a:p>
            <a:r>
              <a:rPr lang="en-US" altLang="zh-CN" dirty="0"/>
              <a:t>+ </a:t>
            </a:r>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21</a:t>
            </a:r>
            <a:endParaRPr lang="en-US" altLang="zh-CN" b="1" dirty="0">
              <a:effectLst>
                <a:outerShdw blurRad="38100" dist="38100" dir="2700000" algn="tl">
                  <a:srgbClr val="C0C0C0"/>
                </a:outerShdw>
              </a:effectLst>
            </a:endParaRPr>
          </a:p>
          <a:p>
            <a:endParaRPr lang="zh-CN" altLang="en-US" dirty="0"/>
          </a:p>
        </p:txBody>
      </p:sp>
      <p:sp>
        <p:nvSpPr>
          <p:cNvPr id="10" name="矩形 9"/>
          <p:cNvSpPr/>
          <p:nvPr/>
        </p:nvSpPr>
        <p:spPr>
          <a:xfrm>
            <a:off x="1048879" y="2483213"/>
            <a:ext cx="386644" cy="369332"/>
          </a:xfrm>
          <a:prstGeom prst="rect">
            <a:avLst/>
          </a:prstGeom>
        </p:spPr>
        <p:txBody>
          <a:bodyPr wrap="none">
            <a:spAutoFit/>
          </a:bodyPr>
          <a:lstStyle/>
          <a:p>
            <a:pPr lvl="0"/>
            <a:r>
              <a:rPr lang="en-US" altLang="zh-CN" b="1" dirty="0" smtClean="0">
                <a:solidFill>
                  <a:prstClr val="black"/>
                </a:solidFill>
                <a:effectLst>
                  <a:outerShdw blurRad="38100" dist="38100" dir="2700000" algn="tl">
                    <a:srgbClr val="C0C0C0"/>
                  </a:outerShdw>
                </a:effectLst>
              </a:rPr>
              <a:t>P</a:t>
            </a:r>
            <a:r>
              <a:rPr lang="en-US" altLang="zh-CN" b="1" baseline="-25000" dirty="0" smtClean="0">
                <a:solidFill>
                  <a:prstClr val="black"/>
                </a:solidFill>
                <a:effectLst>
                  <a:outerShdw blurRad="38100" dist="38100" dir="2700000" algn="tl">
                    <a:srgbClr val="C0C0C0"/>
                  </a:outerShdw>
                </a:effectLst>
              </a:rPr>
              <a:t>2</a:t>
            </a:r>
            <a:endParaRPr lang="en-US" altLang="zh-CN" b="1" dirty="0">
              <a:solidFill>
                <a:prstClr val="black"/>
              </a:solidFill>
              <a:effectLst>
                <a:outerShdw blurRad="38100" dist="38100" dir="2700000" algn="tl">
                  <a:srgbClr val="C0C0C0"/>
                </a:outerShdw>
              </a:effectLst>
            </a:endParaRPr>
          </a:p>
        </p:txBody>
      </p:sp>
      <p:cxnSp>
        <p:nvCxnSpPr>
          <p:cNvPr id="51" name="直接连接符 50"/>
          <p:cNvCxnSpPr/>
          <p:nvPr/>
        </p:nvCxnSpPr>
        <p:spPr>
          <a:xfrm>
            <a:off x="8880741" y="3385902"/>
            <a:ext cx="2664" cy="867274"/>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sp>
        <p:nvSpPr>
          <p:cNvPr id="11" name="矩形 10"/>
          <p:cNvSpPr/>
          <p:nvPr/>
        </p:nvSpPr>
        <p:spPr>
          <a:xfrm>
            <a:off x="8573257" y="4328409"/>
            <a:ext cx="500458" cy="369332"/>
          </a:xfrm>
          <a:prstGeom prst="rect">
            <a:avLst/>
          </a:prstGeom>
        </p:spPr>
        <p:txBody>
          <a:bodyPr wrap="none">
            <a:spAutoFit/>
          </a:bodyPr>
          <a:lstStyle/>
          <a:p>
            <a:pPr lvl="0"/>
            <a:r>
              <a:rPr lang="en-US" altLang="zh-CN" b="1" dirty="0">
                <a:solidFill>
                  <a:prstClr val="black"/>
                </a:solidFill>
                <a:effectLst>
                  <a:outerShdw blurRad="38100" dist="38100" dir="2700000" algn="tl">
                    <a:srgbClr val="C0C0C0"/>
                  </a:outerShdw>
                </a:effectLst>
              </a:rPr>
              <a:t>Q</a:t>
            </a:r>
            <a:r>
              <a:rPr lang="en-US" altLang="zh-CN" b="1" baseline="-25000" dirty="0">
                <a:solidFill>
                  <a:prstClr val="black"/>
                </a:solidFill>
                <a:effectLst>
                  <a:outerShdw blurRad="38100" dist="38100" dir="2700000" algn="tl">
                    <a:srgbClr val="C0C0C0"/>
                  </a:outerShdw>
                </a:effectLst>
              </a:rPr>
              <a:t>11</a:t>
            </a:r>
            <a:endParaRPr lang="en-US" altLang="zh-CN" b="1" dirty="0">
              <a:solidFill>
                <a:prstClr val="black"/>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1000"/>
                                        <p:tgtEl>
                                          <p:spTgt spid="84"/>
                                        </p:tgtEl>
                                      </p:cBhvr>
                                    </p:animEffect>
                                    <p:anim calcmode="lin" valueType="num">
                                      <p:cBhvr>
                                        <p:cTn id="38" dur="1000" fill="hold"/>
                                        <p:tgtEl>
                                          <p:spTgt spid="84"/>
                                        </p:tgtEl>
                                        <p:attrNameLst>
                                          <p:attrName>ppt_x</p:attrName>
                                        </p:attrNameLst>
                                      </p:cBhvr>
                                      <p:tavLst>
                                        <p:tav tm="0">
                                          <p:val>
                                            <p:strVal val="#ppt_x"/>
                                          </p:val>
                                        </p:tav>
                                        <p:tav tm="100000">
                                          <p:val>
                                            <p:strVal val="#ppt_x"/>
                                          </p:val>
                                        </p:tav>
                                      </p:tavLst>
                                    </p:anim>
                                    <p:anim calcmode="lin" valueType="num">
                                      <p:cBhvr>
                                        <p:cTn id="3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8" descr="10%"/>
          <p:cNvSpPr>
            <a:spLocks noChangeArrowheads="1"/>
          </p:cNvSpPr>
          <p:nvPr/>
        </p:nvSpPr>
        <p:spPr bwMode="auto">
          <a:xfrm>
            <a:off x="2325661" y="4618691"/>
            <a:ext cx="6388848" cy="1126325"/>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4" name="Rectangle 48" descr="10%"/>
          <p:cNvSpPr>
            <a:spLocks noChangeArrowheads="1"/>
          </p:cNvSpPr>
          <p:nvPr/>
        </p:nvSpPr>
        <p:spPr bwMode="auto">
          <a:xfrm>
            <a:off x="2325661" y="2560657"/>
            <a:ext cx="6388848" cy="1126325"/>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7022"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从单个消费者的需求到市场需求</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26391" y="1215472"/>
            <a:ext cx="9504206" cy="121655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如果对同一种商品有需求的消费者共有</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a:t>
            </a:r>
            <a:r>
              <a:rPr lang="zh-CN" altLang="en-US" sz="2400" b="1" dirty="0">
                <a:solidFill>
                  <a:srgbClr val="FF0000"/>
                </a:solidFill>
                <a:latin typeface="微软雅黑" panose="020B0503020204020204" pitchFamily="34" charset="-122"/>
                <a:ea typeface="微软雅黑" panose="020B0503020204020204" pitchFamily="34" charset="-122"/>
              </a:rPr>
              <a:t>每个消费者的需求函</a:t>
            </a:r>
            <a:r>
              <a:rPr lang="zh-CN" altLang="en-US" sz="2400" b="1" dirty="0" smtClean="0">
                <a:solidFill>
                  <a:srgbClr val="FF0000"/>
                </a:solidFill>
                <a:latin typeface="微软雅黑" panose="020B0503020204020204" pitchFamily="34" charset="-122"/>
                <a:ea typeface="微软雅黑" panose="020B0503020204020204" pitchFamily="34" charset="-122"/>
              </a:rPr>
              <a:t>数为：</a:t>
            </a:r>
            <a:r>
              <a:rPr lang="zh-CN" altLang="en-US"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graphicFrame>
        <p:nvGraphicFramePr>
          <p:cNvPr id="39" name="对象 38"/>
          <p:cNvGraphicFramePr>
            <a:graphicFrameLocks noChangeAspect="1"/>
          </p:cNvGraphicFramePr>
          <p:nvPr/>
        </p:nvGraphicFramePr>
        <p:xfrm>
          <a:off x="2445140" y="2774511"/>
          <a:ext cx="5498742" cy="739198"/>
        </p:xfrm>
        <a:graphic>
          <a:graphicData uri="http://schemas.openxmlformats.org/presentationml/2006/ole">
            <mc:AlternateContent xmlns:mc="http://schemas.openxmlformats.org/markup-compatibility/2006">
              <mc:Choice xmlns:v="urn:schemas-microsoft-com:vml" Requires="v">
                <p:oleObj spid="_x0000_s2049" name="公式" r:id="rId1" imgW="46634400" imgH="6705600" progId="Equation.3">
                  <p:embed/>
                </p:oleObj>
              </mc:Choice>
              <mc:Fallback>
                <p:oleObj name="公式" r:id="rId1" imgW="46634400" imgH="6705600" progId="Equation.3">
                  <p:embed/>
                  <p:pic>
                    <p:nvPicPr>
                      <p:cNvPr id="0" name="图片 2048"/>
                      <p:cNvPicPr>
                        <a:picLocks noChangeAspect="1"/>
                      </p:cNvPicPr>
                      <p:nvPr/>
                    </p:nvPicPr>
                    <p:blipFill>
                      <a:blip r:embed="rId2"/>
                      <a:stretch>
                        <a:fillRect/>
                      </a:stretch>
                    </p:blipFill>
                    <p:spPr>
                      <a:xfrm>
                        <a:off x="2445140" y="2774511"/>
                        <a:ext cx="5498742" cy="739198"/>
                      </a:xfrm>
                      <a:prstGeom prst="rect">
                        <a:avLst/>
                      </a:prstGeom>
                      <a:noFill/>
                      <a:ln w="9525">
                        <a:noFill/>
                      </a:ln>
                    </p:spPr>
                  </p:pic>
                </p:oleObj>
              </mc:Fallback>
            </mc:AlternateContent>
          </a:graphicData>
        </a:graphic>
      </p:graphicFrame>
      <p:sp>
        <p:nvSpPr>
          <p:cNvPr id="2" name="矩形 1"/>
          <p:cNvSpPr/>
          <p:nvPr/>
        </p:nvSpPr>
        <p:spPr>
          <a:xfrm>
            <a:off x="1426391" y="3723292"/>
            <a:ext cx="10134219" cy="110799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zh-CN" sz="2400" kern="100" dirty="0">
                <a:latin typeface="微软雅黑" panose="020B0503020204020204" pitchFamily="34" charset="-122"/>
                <a:ea typeface="微软雅黑" panose="020B0503020204020204" pitchFamily="34" charset="-122"/>
              </a:rPr>
              <a:t>与单个消费者的需求函数相对应</a:t>
            </a:r>
            <a:r>
              <a:rPr lang="zh-CN" altLang="zh-CN" sz="2400" kern="100" dirty="0" smtClean="0">
                <a:latin typeface="微软雅黑" panose="020B0503020204020204" pitchFamily="34" charset="-122"/>
                <a:ea typeface="微软雅黑" panose="020B0503020204020204" pitchFamily="34" charset="-122"/>
              </a:rPr>
              <a:t>，</a:t>
            </a:r>
            <a:r>
              <a:rPr lang="zh-CN" altLang="en-US" sz="2400" b="1" kern="100" dirty="0">
                <a:solidFill>
                  <a:srgbClr val="FF0000"/>
                </a:solidFill>
                <a:latin typeface="微软雅黑" panose="020B0503020204020204" pitchFamily="34" charset="-122"/>
                <a:ea typeface="微软雅黑" panose="020B0503020204020204" pitchFamily="34" charset="-122"/>
              </a:rPr>
              <a:t>整个市场的需求函数</a:t>
            </a:r>
            <a:r>
              <a:rPr lang="zh-CN" altLang="en-US" sz="2400" b="1" kern="100" dirty="0" smtClean="0">
                <a:solidFill>
                  <a:srgbClr val="FF0000"/>
                </a:solidFill>
                <a:latin typeface="微软雅黑" panose="020B0503020204020204" pitchFamily="34" charset="-122"/>
                <a:ea typeface="微软雅黑" panose="020B0503020204020204" pitchFamily="34" charset="-122"/>
              </a:rPr>
              <a:t>为</a:t>
            </a:r>
            <a:r>
              <a:rPr lang="zh-CN" altLang="zh-CN" sz="2400" b="1" kern="100" dirty="0" smtClean="0">
                <a:solidFill>
                  <a:srgbClr val="FF0000"/>
                </a:solidFill>
                <a:latin typeface="微软雅黑" panose="020B0503020204020204" pitchFamily="34" charset="-122"/>
                <a:ea typeface="微软雅黑" panose="020B0503020204020204" pitchFamily="34" charset="-122"/>
              </a:rPr>
              <a:t>：</a:t>
            </a:r>
            <a:endParaRPr lang="en-US" altLang="zh-CN" sz="2400" b="1" kern="100" dirty="0">
              <a:solidFill>
                <a:srgbClr val="FF0000"/>
              </a:solidFill>
              <a:latin typeface="微软雅黑" panose="020B0503020204020204" pitchFamily="34" charset="-122"/>
              <a:ea typeface="微软雅黑" panose="020B0503020204020204" pitchFamily="34" charset="-122"/>
            </a:endParaRPr>
          </a:p>
          <a:p>
            <a:pPr algn="just">
              <a:lnSpc>
                <a:spcPct val="150000"/>
              </a:lnSpc>
            </a:pPr>
            <a:endParaRPr lang="zh-CN" altLang="zh-CN" sz="2000" kern="100" dirty="0">
              <a:latin typeface="Times New Roman" panose="02020603050405020304" pitchFamily="18" charset="0"/>
              <a:ea typeface="宋体" panose="02010600030101010101" pitchFamily="2" charset="-122"/>
            </a:endParaRPr>
          </a:p>
        </p:txBody>
      </p:sp>
      <p:graphicFrame>
        <p:nvGraphicFramePr>
          <p:cNvPr id="11" name="对象 10"/>
          <p:cNvGraphicFramePr>
            <a:graphicFrameLocks noChangeAspect="1"/>
          </p:cNvGraphicFramePr>
          <p:nvPr/>
        </p:nvGraphicFramePr>
        <p:xfrm>
          <a:off x="2323321" y="4683967"/>
          <a:ext cx="6383697" cy="1007706"/>
        </p:xfrm>
        <a:graphic>
          <a:graphicData uri="http://schemas.openxmlformats.org/presentationml/2006/ole">
            <mc:AlternateContent xmlns:mc="http://schemas.openxmlformats.org/markup-compatibility/2006">
              <mc:Choice xmlns:v="urn:schemas-microsoft-com:vml" Requires="v">
                <p:oleObj spid="_x0000_s2050" name="公式" r:id="rId3" imgW="50596800" imgH="10363200" progId="Equation.3">
                  <p:embed/>
                </p:oleObj>
              </mc:Choice>
              <mc:Fallback>
                <p:oleObj name="公式" r:id="rId3" imgW="50596800" imgH="10363200" progId="Equation.3">
                  <p:embed/>
                  <p:pic>
                    <p:nvPicPr>
                      <p:cNvPr id="0" name="图片 2049"/>
                      <p:cNvPicPr>
                        <a:picLocks noChangeAspect="1"/>
                      </p:cNvPicPr>
                      <p:nvPr/>
                    </p:nvPicPr>
                    <p:blipFill>
                      <a:blip r:embed="rId4"/>
                      <a:stretch>
                        <a:fillRect/>
                      </a:stretch>
                    </p:blipFill>
                    <p:spPr>
                      <a:xfrm>
                        <a:off x="2323321" y="4683967"/>
                        <a:ext cx="6383697" cy="1007706"/>
                      </a:xfrm>
                      <a:prstGeom prst="rect">
                        <a:avLst/>
                      </a:prstGeom>
                      <a:noFill/>
                      <a:ln w="9525">
                        <a:noFill/>
                      </a:ln>
                    </p:spPr>
                  </p:pic>
                </p:oleObj>
              </mc:Fallback>
            </mc:AlternateContent>
          </a:graphicData>
        </a:graphic>
      </p:graphicFrame>
      <p:sp>
        <p:nvSpPr>
          <p:cNvPr id="12" name="Rectangle 50"/>
          <p:cNvSpPr>
            <a:spLocks noChangeArrowheads="1"/>
          </p:cNvSpPr>
          <p:nvPr/>
        </p:nvSpPr>
        <p:spPr bwMode="auto">
          <a:xfrm>
            <a:off x="2325661" y="2692229"/>
            <a:ext cx="6092520"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3" name="Rectangle 50"/>
          <p:cNvSpPr>
            <a:spLocks noChangeArrowheads="1"/>
          </p:cNvSpPr>
          <p:nvPr/>
        </p:nvSpPr>
        <p:spPr bwMode="auto">
          <a:xfrm>
            <a:off x="2325661" y="4683936"/>
            <a:ext cx="6092520" cy="1026596"/>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pic>
        <p:nvPicPr>
          <p:cNvPr id="17" name="Picture 7" descr="http://image.cn.tom.com/cntom/images/snail.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7522010" y="4773665"/>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3447" y="57202"/>
            <a:ext cx="10515600"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sym typeface="+mn-ea"/>
              </a:rPr>
              <a:t>第二节       供给</a:t>
            </a:r>
            <a:endParaRPr lang="zh-CN" altLang="en-US" dirty="0"/>
          </a:p>
        </p:txBody>
      </p:sp>
      <p:graphicFrame>
        <p:nvGraphicFramePr>
          <p:cNvPr id="4" name="内容占位符 3"/>
          <p:cNvGraphicFramePr>
            <a:graphicFrameLocks noGrp="1"/>
          </p:cNvGraphicFramePr>
          <p:nvPr>
            <p:ph idx="1"/>
          </p:nvPr>
        </p:nvGraphicFramePr>
        <p:xfrm>
          <a:off x="838200" y="1838960"/>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7" descr="5%"/>
          <p:cNvSpPr>
            <a:spLocks noChangeArrowheads="1"/>
          </p:cNvSpPr>
          <p:nvPr/>
        </p:nvSpPr>
        <p:spPr bwMode="auto">
          <a:xfrm>
            <a:off x="1036472" y="2182155"/>
            <a:ext cx="10085617" cy="2231225"/>
          </a:xfrm>
          <a:prstGeom prst="rect">
            <a:avLst/>
          </a:prstGeom>
          <a:pattFill prst="pct5">
            <a:fgClr>
              <a:srgbClr val="CC6600"/>
            </a:fgClr>
            <a:bgClr>
              <a:sysClr val="window" lastClr="FFFFFF"/>
            </a:bgClr>
          </a:pattFill>
          <a:ln w="3175">
            <a:solidFill>
              <a:srgbClr val="FF9966"/>
            </a:solidFill>
            <a:miter lim="800000"/>
          </a:ln>
          <a:effectLst/>
        </p:spPr>
        <p:txBody>
          <a:bodyPr lIns="90000" tIns="46800" rIns="90000" bIns="46800" anchor="ctr"/>
          <a:lstStyle/>
          <a:p>
            <a:pPr marL="0" marR="0" lvl="0" indent="0" defTabSz="914400" eaLnBrk="1" fontAlgn="auto" latinLnBrk="0" hangingPunct="1">
              <a:lnSpc>
                <a:spcPct val="150000"/>
              </a:lnSpc>
              <a:spcBef>
                <a:spcPts val="0"/>
              </a:spcBef>
              <a:spcAft>
                <a:spcPts val="0"/>
              </a:spcAft>
              <a:buClrTx/>
              <a:buSzTx/>
              <a:buFontTx/>
              <a:buNone/>
              <a:defRPr/>
            </a:pPr>
            <a:endParaRPr kumimoji="0" lang="zh-CN" altLang="en-US"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87826" y="2196193"/>
            <a:ext cx="9952925" cy="2308324"/>
          </a:xfrm>
          <a:prstGeom prst="rect">
            <a:avLst/>
          </a:prstGeom>
          <a:noFill/>
        </p:spPr>
        <p:txBody>
          <a:bodyPr wrap="square" rtlCol="0">
            <a:spAutoFit/>
          </a:bodyPr>
          <a:lstStyle/>
          <a:p>
            <a:pPr indent="457200">
              <a:lnSpc>
                <a:spcPct val="150000"/>
              </a:lnSpc>
            </a:pPr>
            <a:r>
              <a:rPr lang="zh-CN" altLang="en-US" sz="2400" dirty="0" smtClean="0">
                <a:latin typeface="微软雅黑" panose="020B0503020204020204" pitchFamily="34" charset="-122"/>
                <a:ea typeface="微软雅黑" panose="020B0503020204020204" pitchFamily="34" charset="-122"/>
                <a:sym typeface="黑体" panose="02010609060101010101" pitchFamily="49" charset="-122"/>
              </a:rPr>
              <a:t> 在</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某一特定时期内，对应于一个给定的价格，生产者愿意并且能够提供的商品数量被称为该价格下的供给量。供给反映了供给量与其影响因素之间的关系。在其他条件不变的情况下，生产者对某种商品的供给就是各种可能的价格对供给量的影响。</a:t>
            </a:r>
            <a:endParaRPr lang="zh-CN" altLang="en-US" sz="2400" dirty="0">
              <a:latin typeface="微软雅黑" panose="020B0503020204020204" pitchFamily="34" charset="-122"/>
              <a:ea typeface="微软雅黑" panose="020B0503020204020204" pitchFamily="34" charset="-122"/>
            </a:endParaRPr>
          </a:p>
        </p:txBody>
      </p:sp>
      <p:graphicFrame>
        <p:nvGraphicFramePr>
          <p:cNvPr id="109" name="表格 108"/>
          <p:cNvGraphicFramePr>
            <a:graphicFrameLocks noGrp="1"/>
          </p:cNvGraphicFramePr>
          <p:nvPr/>
        </p:nvGraphicFramePr>
        <p:xfrm>
          <a:off x="2357322" y="4907850"/>
          <a:ext cx="7260166" cy="1252099"/>
        </p:xfrm>
        <a:graphic>
          <a:graphicData uri="http://schemas.openxmlformats.org/drawingml/2006/table">
            <a:tbl>
              <a:tblPr firstRow="1" bandRow="1">
                <a:tableStyleId>{BDBED569-4797-4DF1-A0F4-6AAB3CD982D8}</a:tableStyleId>
              </a:tblPr>
              <a:tblGrid>
                <a:gridCol w="2477806"/>
                <a:gridCol w="956472"/>
                <a:gridCol w="956472"/>
                <a:gridCol w="956472"/>
                <a:gridCol w="956472"/>
                <a:gridCol w="956472"/>
              </a:tblGrid>
              <a:tr h="520579">
                <a:tc>
                  <a:txBody>
                    <a:bodyPr/>
                    <a:lstStyle/>
                    <a:p>
                      <a:pPr algn="ctr">
                        <a:lnSpc>
                          <a:spcPct val="150000"/>
                        </a:lnSpc>
                      </a:pPr>
                      <a:r>
                        <a:rPr lang="zh-CN" altLang="en-US" dirty="0"/>
                        <a:t>价格（元</a:t>
                      </a:r>
                      <a:r>
                        <a:rPr lang="en-US" altLang="zh-CN" dirty="0"/>
                        <a:t>/</a:t>
                      </a:r>
                      <a:r>
                        <a:rPr lang="zh-CN" altLang="en-US" dirty="0"/>
                        <a:t>袋）</a:t>
                      </a:r>
                      <a:endParaRPr lang="zh-CN" altLang="en-US" dirty="0"/>
                    </a:p>
                  </a:txBody>
                  <a:tcPr/>
                </a:tc>
                <a:tc>
                  <a:txBody>
                    <a:bodyPr/>
                    <a:lstStyle/>
                    <a:p>
                      <a:pPr marL="0" algn="ctr" defTabSz="914400" rtl="0" eaLnBrk="1" latinLnBrk="0" hangingPunct="1">
                        <a:lnSpc>
                          <a:spcPct val="150000"/>
                        </a:lnSpc>
                      </a:pPr>
                      <a:r>
                        <a:rPr lang="en-US" altLang="zh-CN" sz="1800" kern="1200" dirty="0"/>
                        <a:t>1</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2</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3</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4</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5</a:t>
                      </a:r>
                      <a:endParaRPr lang="zh-CN" altLang="en-US" sz="1800" b="1" kern="1200" dirty="0">
                        <a:solidFill>
                          <a:schemeClr val="lt1"/>
                        </a:solidFill>
                        <a:latin typeface="+mn-lt"/>
                        <a:ea typeface="+mn-ea"/>
                        <a:cs typeface="+mn-cs"/>
                      </a:endParaRPr>
                    </a:p>
                  </a:txBody>
                  <a:tcPr/>
                </a:tc>
              </a:tr>
              <a:tr h="365760">
                <a:tc>
                  <a:txBody>
                    <a:bodyPr/>
                    <a:lstStyle/>
                    <a:p>
                      <a:pPr algn="ctr"/>
                      <a:r>
                        <a:rPr lang="zh-CN" altLang="en-US" dirty="0"/>
                        <a:t>供给量（千克）</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17</a:t>
                      </a:r>
                      <a:endParaRPr lang="zh-CN" altLang="en-US" dirty="0"/>
                    </a:p>
                  </a:txBody>
                  <a:tcPr/>
                </a:tc>
              </a:tr>
              <a:tr h="365760">
                <a:tc>
                  <a:txBody>
                    <a:bodyPr/>
                    <a:lstStyle/>
                    <a:p>
                      <a:pPr algn="ctr"/>
                      <a:r>
                        <a:rPr lang="zh-CN" altLang="en-US" dirty="0"/>
                        <a:t>价格与供给量的组合点</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tr>
            </a:tbl>
          </a:graphicData>
        </a:graphic>
      </p:graphicFrame>
      <p:sp>
        <p:nvSpPr>
          <p:cNvPr id="111" name="文本框 110"/>
          <p:cNvSpPr txBox="1"/>
          <p:nvPr/>
        </p:nvSpPr>
        <p:spPr>
          <a:xfrm>
            <a:off x="1555652" y="4907850"/>
            <a:ext cx="492443" cy="1440772"/>
          </a:xfrm>
          <a:prstGeom prst="rect">
            <a:avLst/>
          </a:prstGeom>
          <a:noFill/>
          <a:ln>
            <a:noFill/>
          </a:ln>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面包供</a:t>
            </a:r>
            <a:r>
              <a:rPr lang="zh-CN" altLang="en-US" sz="2000" dirty="0">
                <a:latin typeface="微软雅黑" panose="020B0503020204020204" pitchFamily="34" charset="-122"/>
                <a:ea typeface="微软雅黑" panose="020B0503020204020204" pitchFamily="34" charset="-122"/>
              </a:rPr>
              <a:t>给表</a:t>
            </a:r>
            <a:endParaRPr lang="zh-CN" altLang="en-US" sz="20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993141" y="4432443"/>
            <a:ext cx="2993143"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供给的表示</a:t>
            </a:r>
            <a:endParaRPr lang="zh-CN" altLang="en-US" sz="20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338375" y="1621016"/>
            <a:ext cx="2994074" cy="46037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       供</a:t>
            </a:r>
            <a:r>
              <a:rPr lang="zh-CN" altLang="en-US" sz="2400" b="1" dirty="0">
                <a:latin typeface="微软雅黑" panose="020B0503020204020204" pitchFamily="34" charset="-122"/>
                <a:ea typeface="微软雅黑" panose="020B0503020204020204" pitchFamily="34" charset="-122"/>
              </a:rPr>
              <a:t>给的定义</a:t>
            </a:r>
            <a:endParaRPr lang="zh-CN" altLang="en-US" sz="2400" b="1" dirty="0">
              <a:latin typeface="微软雅黑" panose="020B0503020204020204" pitchFamily="34" charset="-122"/>
              <a:ea typeface="微软雅黑" panose="020B0503020204020204" pitchFamily="34" charset="-122"/>
            </a:endParaRPr>
          </a:p>
        </p:txBody>
      </p:sp>
      <p:sp>
        <p:nvSpPr>
          <p:cNvPr id="20" name="标题 3"/>
          <p:cNvSpPr txBox="1"/>
          <p:nvPr/>
        </p:nvSpPr>
        <p:spPr>
          <a:xfrm>
            <a:off x="167640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3" name="Rectangle 50"/>
          <p:cNvSpPr>
            <a:spLocks noChangeArrowheads="1"/>
          </p:cNvSpPr>
          <p:nvPr/>
        </p:nvSpPr>
        <p:spPr bwMode="auto">
          <a:xfrm>
            <a:off x="1036472" y="2200818"/>
            <a:ext cx="10085617" cy="2249885"/>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89"/>
          <p:cNvSpPr>
            <a:spLocks noChangeArrowheads="1"/>
          </p:cNvSpPr>
          <p:nvPr/>
        </p:nvSpPr>
        <p:spPr bwMode="auto">
          <a:xfrm>
            <a:off x="1356770" y="1984601"/>
            <a:ext cx="3960086" cy="3776503"/>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 name="Rectangle 91"/>
          <p:cNvSpPr>
            <a:spLocks noChangeArrowheads="1"/>
          </p:cNvSpPr>
          <p:nvPr/>
        </p:nvSpPr>
        <p:spPr bwMode="auto">
          <a:xfrm>
            <a:off x="5588207" y="1977829"/>
            <a:ext cx="5245241" cy="372343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5123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3" name="Rectangle 5"/>
          <p:cNvSpPr>
            <a:spLocks noChangeArrowheads="1"/>
          </p:cNvSpPr>
          <p:nvPr/>
        </p:nvSpPr>
        <p:spPr bwMode="auto">
          <a:xfrm>
            <a:off x="7173116" y="5197826"/>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b="1" dirty="0">
              <a:effectLst>
                <a:outerShdw blurRad="38100" dist="38100" dir="2700000" algn="tl">
                  <a:srgbClr val="C0C0C0"/>
                </a:outerShdw>
              </a:effectLst>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42" name="Rectangle 8" descr="5%"/>
          <p:cNvSpPr>
            <a:spLocks noChangeArrowheads="1"/>
          </p:cNvSpPr>
          <p:nvPr/>
        </p:nvSpPr>
        <p:spPr bwMode="auto">
          <a:xfrm>
            <a:off x="6018552" y="4976900"/>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dirty="0">
                <a:solidFill>
                  <a:srgbClr val="000000"/>
                </a:solidFill>
                <a:effectLst>
                  <a:outerShdw blurRad="38100" dist="38100" dir="2700000" algn="tl">
                    <a:srgbClr val="C0C0C0"/>
                  </a:outerShdw>
                </a:effectLst>
              </a:rPr>
              <a:t>O</a:t>
            </a:r>
            <a:endParaRPr lang="en-US" altLang="zh-CN" sz="2000" b="1" dirty="0">
              <a:solidFill>
                <a:srgbClr val="000000"/>
              </a:solidFill>
              <a:effectLst>
                <a:outerShdw blurRad="38100" dist="38100" dir="2700000" algn="tl">
                  <a:srgbClr val="C0C0C0"/>
                </a:outerShdw>
              </a:effectLst>
            </a:endParaRPr>
          </a:p>
        </p:txBody>
      </p:sp>
      <p:sp>
        <p:nvSpPr>
          <p:cNvPr id="43" name="Rectangle 9" descr="5%"/>
          <p:cNvSpPr>
            <a:spLocks noChangeArrowheads="1"/>
          </p:cNvSpPr>
          <p:nvPr/>
        </p:nvSpPr>
        <p:spPr bwMode="auto">
          <a:xfrm>
            <a:off x="9794420" y="4760550"/>
            <a:ext cx="658312" cy="31737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zh-CN" altLang="en-US" dirty="0">
                <a:latin typeface="微软雅黑" panose="020B0503020204020204" pitchFamily="34" charset="-122"/>
                <a:ea typeface="微软雅黑" panose="020B0503020204020204" pitchFamily="34" charset="-122"/>
              </a:rPr>
              <a:t>需求量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（万袋）</a:t>
            </a:r>
            <a:endParaRPr lang="en-US" altLang="zh-CN" dirty="0">
              <a:latin typeface="微软雅黑" panose="020B0503020204020204" pitchFamily="34" charset="-122"/>
              <a:ea typeface="微软雅黑" panose="020B0503020204020204" pitchFamily="34" charset="-122"/>
            </a:endParaRPr>
          </a:p>
        </p:txBody>
      </p:sp>
      <p:sp>
        <p:nvSpPr>
          <p:cNvPr id="52" name="Rectangle 44"/>
          <p:cNvSpPr>
            <a:spLocks noChangeArrowheads="1"/>
          </p:cNvSpPr>
          <p:nvPr/>
        </p:nvSpPr>
        <p:spPr bwMode="auto">
          <a:xfrm>
            <a:off x="9029178" y="480493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CC0000"/>
              </a:solidFill>
              <a:effectLst>
                <a:outerShdw blurRad="38100" dist="38100" dir="2700000" algn="tl">
                  <a:srgbClr val="C0C0C0"/>
                </a:outerShdw>
              </a:effectLst>
            </a:endParaRPr>
          </a:p>
        </p:txBody>
      </p:sp>
      <p:sp>
        <p:nvSpPr>
          <p:cNvPr id="14" name="文本框 13"/>
          <p:cNvSpPr txBox="1"/>
          <p:nvPr/>
        </p:nvSpPr>
        <p:spPr>
          <a:xfrm>
            <a:off x="5466772" y="2120942"/>
            <a:ext cx="1293302" cy="646331"/>
          </a:xfrm>
          <a:prstGeom prst="rect">
            <a:avLst/>
          </a:prstGeom>
          <a:noFill/>
        </p:spPr>
        <p:txBody>
          <a:bodyPr wrap="square" rtlCol="0">
            <a:spAutoFit/>
          </a:bodyPr>
          <a:lstStyle/>
          <a:p>
            <a:r>
              <a:rPr lang="zh-CN" altLang="en-US" sz="1600" dirty="0" smtClean="0"/>
              <a:t>     </a:t>
            </a:r>
            <a:r>
              <a:rPr lang="zh-CN" altLang="en-US" dirty="0" smtClean="0">
                <a:latin typeface="微软雅黑" panose="020B0503020204020204" pitchFamily="34" charset="-122"/>
                <a:ea typeface="微软雅黑" panose="020B0503020204020204" pitchFamily="34" charset="-122"/>
              </a:rPr>
              <a:t>价格</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袋）</a:t>
            </a:r>
            <a:endParaRPr lang="zh-CN" altLang="en-US" dirty="0">
              <a:latin typeface="微软雅黑" panose="020B0503020204020204" pitchFamily="34" charset="-122"/>
              <a:ea typeface="微软雅黑" panose="020B0503020204020204" pitchFamily="34" charset="-122"/>
            </a:endParaRPr>
          </a:p>
        </p:txBody>
      </p:sp>
      <p:sp>
        <p:nvSpPr>
          <p:cNvPr id="36" name="Rectangle 8" descr="5%"/>
          <p:cNvSpPr>
            <a:spLocks noChangeArrowheads="1"/>
          </p:cNvSpPr>
          <p:nvPr/>
        </p:nvSpPr>
        <p:spPr bwMode="auto">
          <a:xfrm>
            <a:off x="1385523" y="51959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6" name="Rectangle 50"/>
          <p:cNvSpPr>
            <a:spLocks noChangeArrowheads="1"/>
          </p:cNvSpPr>
          <p:nvPr/>
        </p:nvSpPr>
        <p:spPr bwMode="auto">
          <a:xfrm>
            <a:off x="1385522" y="1953738"/>
            <a:ext cx="3959593" cy="3737814"/>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67" name="Rectangle 8" descr="5%"/>
          <p:cNvSpPr>
            <a:spLocks noChangeArrowheads="1"/>
          </p:cNvSpPr>
          <p:nvPr/>
        </p:nvSpPr>
        <p:spPr bwMode="auto">
          <a:xfrm>
            <a:off x="1537923" y="5348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9" name="Rectangle 50"/>
          <p:cNvSpPr>
            <a:spLocks noChangeArrowheads="1"/>
          </p:cNvSpPr>
          <p:nvPr/>
        </p:nvSpPr>
        <p:spPr bwMode="auto">
          <a:xfrm>
            <a:off x="5576609" y="1986444"/>
            <a:ext cx="5256840" cy="369998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mc:AlternateContent xmlns:mc="http://schemas.openxmlformats.org/markup-compatibility/2006">
        <mc:Choice xmlns:a14="http://schemas.microsoft.com/office/drawing/2010/main" Requires="a14">
          <p:sp>
            <p:nvSpPr>
              <p:cNvPr id="19" name="文本框 18"/>
              <p:cNvSpPr txBox="1"/>
              <p:nvPr/>
            </p:nvSpPr>
            <p:spPr>
              <a:xfrm>
                <a:off x="1846744" y="3039536"/>
                <a:ext cx="2326640" cy="468205"/>
              </a:xfrm>
              <a:prstGeom prst="rect">
                <a:avLst/>
              </a:prstGeom>
              <a:noFill/>
            </p:spPr>
            <p:txBody>
              <a:bodyPr wrap="square" rtlCol="0">
                <a:spAutoFit/>
              </a:bodyPr>
              <a:lstStyle/>
              <a:p>
                <a14:m>
                  <m:oMath xmlns:m="http://schemas.openxmlformats.org/officeDocument/2006/math">
                    <m:sSup>
                      <m:sSupPr>
                        <m:ctrlPr>
                          <a:rPr lang="zh-CN" altLang="en-US" sz="2400" i="1" smtClean="0">
                            <a:latin typeface="Cambria Math" panose="02040503050406030204" pitchFamily="18" charset="0"/>
                          </a:rPr>
                        </m:ctrlPr>
                      </m:sSupPr>
                      <m:e>
                        <m:r>
                          <a:rPr lang="zh-CN" altLang="en-US" sz="2400" i="1">
                            <a:latin typeface="Cambria Math" panose="02040503050406030204" pitchFamily="18" charset="0"/>
                          </a:rPr>
                          <m:t>𝑄</m:t>
                        </m:r>
                      </m:e>
                      <m:sup>
                        <m:r>
                          <m:rPr>
                            <m:sty m:val="p"/>
                          </m:rPr>
                          <a:rPr lang="en-US" altLang="zh-CN" sz="2400" i="1">
                            <a:latin typeface="Cambria Math" panose="02040503050406030204" pitchFamily="18" charset="0"/>
                          </a:rPr>
                          <m:t>s</m:t>
                        </m:r>
                      </m:sup>
                    </m:sSup>
                  </m:oMath>
                </a14:m>
                <a:r>
                  <a:rPr lang="en-US" altLang="zh-CN" sz="2400" dirty="0"/>
                  <a:t>=S(P)</a:t>
                </a:r>
                <a:endParaRPr lang="zh-CN" altLang="en-US" dirty="0"/>
              </a:p>
            </p:txBody>
          </p:sp>
        </mc:Choice>
        <mc:Fallback>
          <p:sp>
            <p:nvSpPr>
              <p:cNvPr id="19" name="文本框 18"/>
              <p:cNvSpPr txBox="1">
                <a:spLocks noRot="1" noChangeAspect="1" noMove="1" noResize="1" noEditPoints="1" noAdjustHandles="1" noChangeArrowheads="1" noChangeShapeType="1" noTextEdit="1"/>
              </p:cNvSpPr>
              <p:nvPr/>
            </p:nvSpPr>
            <p:spPr>
              <a:xfrm>
                <a:off x="1846744" y="3039536"/>
                <a:ext cx="2326640" cy="468205"/>
              </a:xfrm>
              <a:prstGeom prst="rect">
                <a:avLst/>
              </a:prstGeom>
              <a:blipFill rotWithShape="1">
                <a:blip r:embed="rId1"/>
                <a:stretch>
                  <a:fillRect l="-1832" t="-10526" b="-28947"/>
                </a:stretch>
              </a:blipFill>
            </p:spPr>
            <p:txBody>
              <a:bodyPr/>
              <a:lstStyle/>
              <a:p>
                <a:r>
                  <a:rPr lang="zh-CN" altLang="en-US">
                    <a:noFill/>
                  </a:rPr>
                  <a:t> </a:t>
                </a:r>
                <a:endParaRPr lang="zh-CN" altLang="en-US">
                  <a:noFill/>
                </a:endParaRPr>
              </a:p>
            </p:txBody>
          </p:sp>
        </mc:Fallback>
      </mc:AlternateContent>
      <p:sp>
        <p:nvSpPr>
          <p:cNvPr id="20" name="文本框 19"/>
          <p:cNvSpPr txBox="1"/>
          <p:nvPr/>
        </p:nvSpPr>
        <p:spPr>
          <a:xfrm>
            <a:off x="1615259" y="3583332"/>
            <a:ext cx="3456673"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作为一个特例</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供给</a:t>
            </a:r>
            <a:r>
              <a:rPr lang="zh-CN" altLang="en-US" sz="2000" dirty="0" smtClean="0">
                <a:latin typeface="微软雅黑" panose="020B0503020204020204" pitchFamily="34" charset="-122"/>
                <a:ea typeface="微软雅黑" panose="020B0503020204020204" pitchFamily="34" charset="-122"/>
              </a:rPr>
              <a:t>函</a:t>
            </a:r>
            <a:r>
              <a:rPr lang="zh-CN" altLang="en-US" sz="2000" dirty="0">
                <a:latin typeface="微软雅黑" panose="020B0503020204020204" pitchFamily="34" charset="-122"/>
                <a:ea typeface="微软雅黑" panose="020B0503020204020204" pitchFamily="34" charset="-122"/>
              </a:rPr>
              <a:t>数具有线性形式：</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p:cNvSpPr txBox="1"/>
              <p:nvPr/>
            </p:nvSpPr>
            <p:spPr>
              <a:xfrm>
                <a:off x="1696940" y="1965706"/>
                <a:ext cx="3333216" cy="1015663"/>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用</a:t>
                </a:r>
                <a:r>
                  <a:rPr lang="en-US" altLang="zh-CN" sz="2000" dirty="0">
                    <a:latin typeface="微软雅黑" pitchFamily="34" charset="-122"/>
                    <a:ea typeface="微软雅黑" pitchFamily="34" charset="-122"/>
                  </a:rPr>
                  <a:t>P</a:t>
                </a:r>
                <a:r>
                  <a:rPr lang="zh-CN" altLang="en-US" sz="2000" dirty="0">
                    <a:latin typeface="微软雅黑" pitchFamily="34" charset="-122"/>
                    <a:ea typeface="微软雅黑" pitchFamily="34" charset="-122"/>
                  </a:rPr>
                  <a:t>表示价格， </a:t>
                </a:r>
                <a14:m>
                  <m:oMath xmlns:m="http://schemas.openxmlformats.org/officeDocument/2006/math">
                    <m:sSup>
                      <m:sSupPr>
                        <m:ctrlPr>
                          <a:rPr lang="zh-CN" altLang="en-US" sz="2000" i="1">
                            <a:latin typeface="Cambria Math" panose="02040503050406030204" pitchFamily="18" charset="0"/>
                          </a:rPr>
                        </m:ctrlPr>
                      </m:sSupPr>
                      <m:e>
                        <m:r>
                          <a:rPr lang="zh-CN" altLang="en-US" sz="2000" i="1">
                            <a:latin typeface="Cambria Math"/>
                          </a:rPr>
                          <m:t>𝑄</m:t>
                        </m:r>
                      </m:e>
                      <m:sup>
                        <m:r>
                          <m:rPr>
                            <m:sty m:val="p"/>
                          </m:rPr>
                          <a:rPr lang="en-US" altLang="zh-CN" sz="2000" i="1">
                            <a:latin typeface="Cambria Math"/>
                          </a:rPr>
                          <m:t>s</m:t>
                        </m:r>
                      </m:sup>
                    </m:sSup>
                  </m:oMath>
                </a14:m>
                <a:r>
                  <a:rPr lang="zh-CN" altLang="en-US" sz="2000" dirty="0">
                    <a:latin typeface="微软雅黑" pitchFamily="34" charset="-122"/>
                    <a:ea typeface="微软雅黑" pitchFamily="34" charset="-122"/>
                  </a:rPr>
                  <a:t>表示需求量，供给函数可表示：</a:t>
                </a:r>
              </a:p>
            </p:txBody>
          </p:sp>
        </mc:Choice>
        <mc:Fallback>
          <p:sp>
            <p:nvSpPr>
              <p:cNvPr id="3" name="文本框 2"/>
              <p:cNvSpPr txBox="1">
                <a:spLocks noRot="1" noChangeAspect="1" noMove="1" noResize="1" noEditPoints="1" noAdjustHandles="1" noChangeArrowheads="1" noChangeShapeType="1" noTextEdit="1"/>
              </p:cNvSpPr>
              <p:nvPr/>
            </p:nvSpPr>
            <p:spPr>
              <a:xfrm>
                <a:off x="1696940" y="1965706"/>
                <a:ext cx="3333216" cy="1015663"/>
              </a:xfrm>
              <a:prstGeom prst="rect">
                <a:avLst/>
              </a:prstGeom>
              <a:blipFill rotWithShape="1">
                <a:blip r:embed="rId2"/>
                <a:stretch>
                  <a:fillRect l="-1828" b="-419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矩形 14"/>
              <p:cNvSpPr/>
              <p:nvPr/>
            </p:nvSpPr>
            <p:spPr>
              <a:xfrm>
                <a:off x="1642238" y="4553669"/>
                <a:ext cx="3085829" cy="1128835"/>
              </a:xfrm>
              <a:prstGeom prst="rect">
                <a:avLst/>
              </a:prstGeom>
            </p:spPr>
            <p:txBody>
              <a:bodyPr wrap="square">
                <a:spAutoFit/>
              </a:bodyPr>
              <a:lstStyle/>
              <a:p>
                <a:r>
                  <a:rPr lang="zh-CN" altLang="en-US" sz="2400" dirty="0" smtClean="0">
                    <a:solidFill>
                      <a:prstClr val="black"/>
                    </a:solidFill>
                  </a:rPr>
                  <a:t/>
                </a:r>
                <a14:m>
                  <m:oMath xmlns:m="http://schemas.openxmlformats.org/officeDocument/2006/math">
                    <m:sSup>
                      <m:sSupPr>
                        <m:ctrlPr>
                          <a:rPr lang="zh-CN" altLang="en-US" sz="2400" i="1" smtClean="0">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𝑄</m:t>
                        </m:r>
                      </m:e>
                      <m:sup>
                        <m:r>
                          <a:rPr lang="en-US" altLang="zh-CN" sz="2400" b="0" i="1" smtClean="0">
                            <a:solidFill>
                              <a:prstClr val="black"/>
                            </a:solidFill>
                            <a:latin typeface="Cambria Math" panose="02040503050406030204" pitchFamily="18" charset="0"/>
                          </a:rPr>
                          <m:t>𝑠</m:t>
                        </m:r>
                      </m:sup>
                    </m:sSup>
                  </m:oMath>
                </a14:m>
                <a:r>
                  <a:rPr lang="en-US" altLang="zh-CN" sz="2400" dirty="0">
                    <a:solidFill>
                      <a:prstClr val="black"/>
                    </a:solidFill>
                  </a:rPr>
                  <a:t>=</a:t>
                </a:r>
                <a14:m>
                  <m:oMath xmlns:m="http://schemas.openxmlformats.org/officeDocument/2006/math">
                    <m:r>
                      <a:rPr lang="en-US" altLang="zh-CN" sz="2800" i="1" dirty="0" smtClean="0">
                        <a:solidFill>
                          <a:prstClr val="black"/>
                        </a:solidFill>
                        <a:latin typeface="Cambria Math" panose="02040503050406030204" pitchFamily="18" charset="0"/>
                      </a:rPr>
                      <m:t>𝛾</m:t>
                    </m:r>
                    <m:r>
                      <a:rPr lang="en-US" altLang="zh-CN" sz="2800" b="0" i="1" dirty="0" smtClean="0">
                        <a:solidFill>
                          <a:prstClr val="black"/>
                        </a:solidFill>
                        <a:latin typeface="Cambria Math" panose="02040503050406030204" pitchFamily="18" charset="0"/>
                      </a:rPr>
                      <m:t>+</m:t>
                    </m:r>
                    <m:r>
                      <a:rPr lang="zh-CN" altLang="en-US" sz="2000" i="1" dirty="0" smtClean="0">
                        <a:latin typeface="Cambria Math" panose="02040503050406030204" pitchFamily="18" charset="0"/>
                      </a:rPr>
                      <m:t>𝛿</m:t>
                    </m:r>
                    <m:r>
                      <a:rPr lang="en-US" altLang="zh-CN" sz="2000" b="0" i="1" dirty="0" smtClean="0">
                        <a:latin typeface="Cambria Math" panose="02040503050406030204" pitchFamily="18" charset="0"/>
                      </a:rPr>
                      <m:t>𝑃</m:t>
                    </m:r>
                  </m:oMath>
                </a14:m>
                <a:endParaRPr lang="en-US" altLang="zh-CN" sz="2000" b="0" dirty="0" smtClean="0"/>
              </a:p>
              <a:p>
                <a:endParaRPr lang="en-US" altLang="zh-CN" sz="2000" b="0" dirty="0" smtClean="0"/>
              </a:p>
              <a:p>
                <a:r>
                  <a:rPr lang="zh-CN" altLang="en-US" sz="2000" dirty="0" smtClean="0">
                    <a:latin typeface="微软雅黑" panose="020B0503020204020204" pitchFamily="34" charset="-122"/>
                    <a:ea typeface="微软雅黑" panose="020B0503020204020204" pitchFamily="34" charset="-122"/>
                  </a:rPr>
                  <a:t>𝛾和𝛿为常</a:t>
                </a:r>
                <a:r>
                  <a:rPr lang="zh-CN" altLang="en-US" sz="2000" dirty="0">
                    <a:latin typeface="微软雅黑" panose="020B0503020204020204" pitchFamily="34" charset="-122"/>
                    <a:ea typeface="微软雅黑" panose="020B0503020204020204" pitchFamily="34" charset="-122"/>
                  </a:rPr>
                  <a:t>数且</a:t>
                </a:r>
                <a:r>
                  <a:rPr lang="zh-CN" altLang="en-US" sz="2000" dirty="0" smtClean="0">
                    <a:latin typeface="微软雅黑" panose="020B0503020204020204" pitchFamily="34" charset="-122"/>
                    <a:ea typeface="微软雅黑" panose="020B0503020204020204" pitchFamily="34" charset="-122"/>
                  </a:rPr>
                  <a:t>𝛿</a:t>
                </a:r>
                <a:r>
                  <a:rPr lang="en-US" altLang="zh-CN" sz="2000" dirty="0" smtClean="0">
                    <a:latin typeface="微软雅黑" panose="020B0503020204020204" pitchFamily="34" charset="-122"/>
                    <a:ea typeface="微软雅黑" panose="020B0503020204020204" pitchFamily="34" charset="-122"/>
                  </a:rPr>
                  <a:t>&gt;0</a:t>
                </a:r>
                <a:endParaRPr lang="zh-CN" altLang="en-US" sz="2000" dirty="0">
                  <a:latin typeface="微软雅黑" panose="020B0503020204020204" pitchFamily="34" charset="-122"/>
                  <a:ea typeface="微软雅黑" panose="020B0503020204020204" pitchFamily="34" charset="-122"/>
                </a:endParaRPr>
              </a:p>
            </p:txBody>
          </p:sp>
        </mc:Choice>
        <mc:Fallback>
          <p:sp>
            <p:nvSpPr>
              <p:cNvPr id="15" name="矩形 14"/>
              <p:cNvSpPr>
                <a:spLocks noRot="1" noChangeAspect="1" noMove="1" noResize="1" noEditPoints="1" noAdjustHandles="1" noChangeArrowheads="1" noChangeShapeType="1" noTextEdit="1"/>
              </p:cNvSpPr>
              <p:nvPr/>
            </p:nvSpPr>
            <p:spPr>
              <a:xfrm>
                <a:off x="1642238" y="4553669"/>
                <a:ext cx="3085829" cy="1128835"/>
              </a:xfrm>
              <a:prstGeom prst="rect">
                <a:avLst/>
              </a:prstGeom>
              <a:blipFill rotWithShape="1">
                <a:blip r:embed="rId3"/>
                <a:stretch>
                  <a:fillRect l="-1972" b="-9189"/>
                </a:stretch>
              </a:blipFill>
            </p:spPr>
            <p:txBody>
              <a:bodyPr/>
              <a:lstStyle/>
              <a:p>
                <a:r>
                  <a:rPr lang="zh-CN" altLang="en-US">
                    <a:noFill/>
                  </a:rPr>
                  <a:t> </a:t>
                </a:r>
                <a:endParaRPr lang="zh-CN" altLang="en-US">
                  <a:noFill/>
                </a:endParaRPr>
              </a:p>
            </p:txBody>
          </p:sp>
        </mc:Fallback>
      </mc:AlternateContent>
      <p:grpSp>
        <p:nvGrpSpPr>
          <p:cNvPr id="127" name="Group 110"/>
          <p:cNvGrpSpPr/>
          <p:nvPr/>
        </p:nvGrpSpPr>
        <p:grpSpPr bwMode="auto">
          <a:xfrm>
            <a:off x="6441620" y="2612355"/>
            <a:ext cx="3733800" cy="2743200"/>
            <a:chOff x="576" y="1020"/>
            <a:chExt cx="2352" cy="1728"/>
          </a:xfrm>
        </p:grpSpPr>
        <p:sp>
          <p:nvSpPr>
            <p:cNvPr id="128" name="Line 68"/>
            <p:cNvSpPr>
              <a:spLocks noChangeShapeType="1"/>
            </p:cNvSpPr>
            <p:nvPr/>
          </p:nvSpPr>
          <p:spPr bwMode="auto">
            <a:xfrm flipH="1" flipV="1">
              <a:off x="576" y="1020"/>
              <a:ext cx="0" cy="1501"/>
            </a:xfrm>
            <a:prstGeom prst="line">
              <a:avLst/>
            </a:prstGeom>
            <a:noFill/>
            <a:ln w="38100">
              <a:solidFill>
                <a:srgbClr val="333399"/>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29" name="Line 69"/>
            <p:cNvSpPr>
              <a:spLocks noChangeShapeType="1"/>
            </p:cNvSpPr>
            <p:nvPr/>
          </p:nvSpPr>
          <p:spPr bwMode="auto">
            <a:xfrm>
              <a:off x="576" y="2508"/>
              <a:ext cx="2256" cy="0"/>
            </a:xfrm>
            <a:prstGeom prst="line">
              <a:avLst/>
            </a:prstGeom>
            <a:noFill/>
            <a:ln w="38100">
              <a:solidFill>
                <a:srgbClr val="333399"/>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32" name="Rectangle 72" descr="5%"/>
            <p:cNvSpPr>
              <a:spLocks noChangeArrowheads="1"/>
            </p:cNvSpPr>
            <p:nvPr/>
          </p:nvSpPr>
          <p:spPr bwMode="auto">
            <a:xfrm>
              <a:off x="2688" y="2556"/>
              <a:ext cx="240" cy="19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effectLst>
                  <a:outerShdw blurRad="38100" dist="38100" dir="2700000" algn="tl">
                    <a:srgbClr val="C0C0C0"/>
                  </a:outerShdw>
                </a:effectLst>
              </a:endParaRPr>
            </a:p>
          </p:txBody>
        </p:sp>
      </p:grpSp>
      <p:sp>
        <p:nvSpPr>
          <p:cNvPr id="145" name="Rectangle 85"/>
          <p:cNvSpPr>
            <a:spLocks noChangeArrowheads="1"/>
          </p:cNvSpPr>
          <p:nvPr/>
        </p:nvSpPr>
        <p:spPr bwMode="auto">
          <a:xfrm>
            <a:off x="9004648" y="474830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grpSp>
        <p:nvGrpSpPr>
          <p:cNvPr id="159" name="Group 109"/>
          <p:cNvGrpSpPr/>
          <p:nvPr/>
        </p:nvGrpSpPr>
        <p:grpSpPr bwMode="auto">
          <a:xfrm>
            <a:off x="6911444" y="2772872"/>
            <a:ext cx="2186442" cy="1479260"/>
            <a:chOff x="1303" y="1296"/>
            <a:chExt cx="1400" cy="820"/>
          </a:xfrm>
        </p:grpSpPr>
        <p:sp>
          <p:nvSpPr>
            <p:cNvPr id="160" name="Rectangle 100" descr="5%"/>
            <p:cNvSpPr>
              <a:spLocks noChangeArrowheads="1"/>
            </p:cNvSpPr>
            <p:nvPr/>
          </p:nvSpPr>
          <p:spPr bwMode="auto">
            <a:xfrm>
              <a:off x="2208" y="1296"/>
              <a:ext cx="495" cy="138"/>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b="1" dirty="0">
                  <a:effectLst>
                    <a:outerShdw blurRad="38100" dist="38100" dir="2700000" algn="tl">
                      <a:srgbClr val="C0C0C0"/>
                    </a:outerShdw>
                  </a:effectLst>
                </a:rPr>
                <a:t>S</a:t>
              </a:r>
              <a:endParaRPr lang="en-US" altLang="zh-CN" sz="1800" b="1" dirty="0">
                <a:effectLst>
                  <a:outerShdw blurRad="38100" dist="38100" dir="2700000" algn="tl">
                    <a:srgbClr val="C0C0C0"/>
                  </a:outerShdw>
                </a:effectLst>
              </a:endParaRPr>
            </a:p>
          </p:txBody>
        </p:sp>
        <p:sp>
          <p:nvSpPr>
            <p:cNvPr id="161" name="Line 101"/>
            <p:cNvSpPr>
              <a:spLocks noChangeShapeType="1"/>
            </p:cNvSpPr>
            <p:nvPr/>
          </p:nvSpPr>
          <p:spPr bwMode="auto">
            <a:xfrm flipH="1">
              <a:off x="1303" y="2024"/>
              <a:ext cx="391" cy="92"/>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pic>
        <p:nvPicPr>
          <p:cNvPr id="162" name="Picture 102"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2228" y="3720597"/>
            <a:ext cx="134938" cy="134937"/>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03"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6215" y="3996258"/>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04"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3558" y="4194433"/>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167" name="Line 101"/>
          <p:cNvSpPr>
            <a:spLocks noChangeShapeType="1"/>
          </p:cNvSpPr>
          <p:nvPr/>
        </p:nvSpPr>
        <p:spPr bwMode="auto">
          <a:xfrm flipH="1">
            <a:off x="8187280" y="3428643"/>
            <a:ext cx="396354" cy="327606"/>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8" name="Line 101"/>
          <p:cNvSpPr>
            <a:spLocks noChangeShapeType="1"/>
          </p:cNvSpPr>
          <p:nvPr/>
        </p:nvSpPr>
        <p:spPr bwMode="auto">
          <a:xfrm flipH="1">
            <a:off x="7519110" y="3800347"/>
            <a:ext cx="602419" cy="279166"/>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9" name="Line 101"/>
          <p:cNvSpPr>
            <a:spLocks noChangeShapeType="1"/>
          </p:cNvSpPr>
          <p:nvPr/>
        </p:nvSpPr>
        <p:spPr bwMode="auto">
          <a:xfrm flipH="1">
            <a:off x="8574523" y="2820724"/>
            <a:ext cx="494631" cy="607919"/>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170" name="Picture 104"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40994" y="2802483"/>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04"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8248" y="3384828"/>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6885962" y="4318768"/>
            <a:ext cx="360690" cy="369332"/>
          </a:xfrm>
          <a:prstGeom prst="rect">
            <a:avLst/>
          </a:prstGeom>
          <a:noFill/>
        </p:spPr>
        <p:txBody>
          <a:bodyPr wrap="square" rtlCol="0">
            <a:spAutoFit/>
          </a:bodyPr>
          <a:lstStyle/>
          <a:p>
            <a:r>
              <a:rPr lang="en-US" altLang="zh-CN" dirty="0"/>
              <a:t>A</a:t>
            </a:r>
            <a:endParaRPr lang="zh-CN" altLang="en-US" dirty="0"/>
          </a:p>
        </p:txBody>
      </p:sp>
      <p:sp>
        <p:nvSpPr>
          <p:cNvPr id="18" name="文本框 17"/>
          <p:cNvSpPr txBox="1"/>
          <p:nvPr/>
        </p:nvSpPr>
        <p:spPr>
          <a:xfrm>
            <a:off x="7527452" y="4085879"/>
            <a:ext cx="456767" cy="369332"/>
          </a:xfrm>
          <a:prstGeom prst="rect">
            <a:avLst/>
          </a:prstGeom>
          <a:noFill/>
        </p:spPr>
        <p:txBody>
          <a:bodyPr wrap="square" rtlCol="0">
            <a:spAutoFit/>
          </a:bodyPr>
          <a:lstStyle/>
          <a:p>
            <a:r>
              <a:rPr lang="en-US" altLang="zh-CN" dirty="0"/>
              <a:t>B</a:t>
            </a:r>
            <a:endParaRPr lang="zh-CN" altLang="en-US" dirty="0"/>
          </a:p>
        </p:txBody>
      </p:sp>
      <p:sp>
        <p:nvSpPr>
          <p:cNvPr id="172" name="文本框 171"/>
          <p:cNvSpPr txBox="1"/>
          <p:nvPr/>
        </p:nvSpPr>
        <p:spPr>
          <a:xfrm>
            <a:off x="8122407" y="3788066"/>
            <a:ext cx="456767" cy="369332"/>
          </a:xfrm>
          <a:prstGeom prst="rect">
            <a:avLst/>
          </a:prstGeom>
          <a:noFill/>
        </p:spPr>
        <p:txBody>
          <a:bodyPr wrap="square" rtlCol="0">
            <a:spAutoFit/>
          </a:bodyPr>
          <a:lstStyle/>
          <a:p>
            <a:r>
              <a:rPr lang="en-US" altLang="zh-CN" dirty="0"/>
              <a:t>C</a:t>
            </a:r>
            <a:endParaRPr lang="zh-CN" altLang="en-US" dirty="0"/>
          </a:p>
        </p:txBody>
      </p:sp>
      <p:sp>
        <p:nvSpPr>
          <p:cNvPr id="173" name="文本框 172"/>
          <p:cNvSpPr txBox="1"/>
          <p:nvPr/>
        </p:nvSpPr>
        <p:spPr>
          <a:xfrm>
            <a:off x="8583635" y="3354006"/>
            <a:ext cx="456767" cy="369332"/>
          </a:xfrm>
          <a:prstGeom prst="rect">
            <a:avLst/>
          </a:prstGeom>
          <a:noFill/>
        </p:spPr>
        <p:txBody>
          <a:bodyPr wrap="square" rtlCol="0">
            <a:spAutoFit/>
          </a:bodyPr>
          <a:lstStyle/>
          <a:p>
            <a:r>
              <a:rPr lang="en-US" altLang="zh-CN" dirty="0"/>
              <a:t>F</a:t>
            </a:r>
            <a:endParaRPr lang="zh-CN" altLang="en-US" dirty="0"/>
          </a:p>
        </p:txBody>
      </p:sp>
      <p:sp>
        <p:nvSpPr>
          <p:cNvPr id="174" name="文本框 173"/>
          <p:cNvSpPr txBox="1"/>
          <p:nvPr/>
        </p:nvSpPr>
        <p:spPr>
          <a:xfrm>
            <a:off x="9059335" y="2750540"/>
            <a:ext cx="456767" cy="369332"/>
          </a:xfrm>
          <a:prstGeom prst="rect">
            <a:avLst/>
          </a:prstGeom>
          <a:noFill/>
        </p:spPr>
        <p:txBody>
          <a:bodyPr wrap="square" rtlCol="0">
            <a:spAutoFit/>
          </a:bodyPr>
          <a:lstStyle/>
          <a:p>
            <a:r>
              <a:rPr lang="en-US" altLang="zh-CN" dirty="0"/>
              <a:t>G</a:t>
            </a:r>
            <a:endParaRPr lang="zh-CN" altLang="en-US" dirty="0"/>
          </a:p>
        </p:txBody>
      </p:sp>
      <p:sp>
        <p:nvSpPr>
          <p:cNvPr id="46" name="Rectangle 48" descr="10%"/>
          <p:cNvSpPr>
            <a:spLocks noChangeArrowheads="1"/>
          </p:cNvSpPr>
          <p:nvPr/>
        </p:nvSpPr>
        <p:spPr bwMode="auto">
          <a:xfrm>
            <a:off x="5576608" y="1451201"/>
            <a:ext cx="5256839"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供给曲线</a:t>
            </a:r>
            <a:endParaRPr lang="zh-CN" altLang="en-US" sz="2400" dirty="0">
              <a:latin typeface="微软雅黑" panose="020B0503020204020204" pitchFamily="34" charset="-122"/>
              <a:ea typeface="微软雅黑" panose="020B0503020204020204" pitchFamily="34" charset="-122"/>
            </a:endParaRPr>
          </a:p>
        </p:txBody>
      </p:sp>
      <p:sp>
        <p:nvSpPr>
          <p:cNvPr id="47" name="Rectangle 48" descr="10%"/>
          <p:cNvSpPr>
            <a:spLocks noChangeArrowheads="1"/>
          </p:cNvSpPr>
          <p:nvPr/>
        </p:nvSpPr>
        <p:spPr bwMode="auto">
          <a:xfrm>
            <a:off x="1356770" y="1431960"/>
            <a:ext cx="3960086" cy="533400"/>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供</a:t>
            </a:r>
            <a:r>
              <a:rPr lang="zh-CN" altLang="en-US" sz="2400" dirty="0" smtClean="0">
                <a:latin typeface="微软雅黑" panose="020B0503020204020204" pitchFamily="34" charset="-122"/>
                <a:ea typeface="微软雅黑" panose="020B0503020204020204" pitchFamily="34" charset="-122"/>
              </a:rPr>
              <a:t>给函数</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24294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065520" y="23776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需求的概念</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065520" y="28348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需求规律</a:t>
            </a:r>
            <a:endParaRPr lang="zh-CN" altLang="en-US" b="1" dirty="0">
              <a:effectLst>
                <a:outerShdw blurRad="38100" dist="38100" dir="2700000" algn="tl">
                  <a:srgbClr val="C0C0C0"/>
                </a:outerShdw>
              </a:effectLst>
            </a:endParaRPr>
          </a:p>
        </p:txBody>
      </p:sp>
      <p:sp>
        <p:nvSpPr>
          <p:cNvPr id="19" name="Rectangle 10" descr="浅色上对角线"/>
          <p:cNvSpPr>
            <a:spLocks noChangeArrowheads="1"/>
          </p:cNvSpPr>
          <p:nvPr/>
        </p:nvSpPr>
        <p:spPr bwMode="auto">
          <a:xfrm>
            <a:off x="6065520" y="3267600"/>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影响需求量的其他因素</a:t>
            </a:r>
            <a:endParaRPr lang="zh-CN" altLang="en-US" sz="1600" b="1" dirty="0">
              <a:effectLst>
                <a:outerShdw blurRad="38100" dist="38100" dir="2700000" algn="tl">
                  <a:srgbClr val="C0C0C0"/>
                </a:outerShdw>
              </a:effectLst>
            </a:endParaRPr>
          </a:p>
        </p:txBody>
      </p:sp>
      <p:sp>
        <p:nvSpPr>
          <p:cNvPr id="20" name="Rectangle 12" descr="浅色上对角线"/>
          <p:cNvSpPr>
            <a:spLocks noChangeArrowheads="1"/>
          </p:cNvSpPr>
          <p:nvPr/>
        </p:nvSpPr>
        <p:spPr bwMode="auto">
          <a:xfrm>
            <a:off x="6065520" y="3724800"/>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需求量的变动和需求的变动</a:t>
            </a:r>
            <a:endParaRPr lang="zh-CN" altLang="en-US" sz="1400"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28866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2" name="Picture 63"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33438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3" name="Picture 64"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38010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057640" y="2429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133840" y="28866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6" name="AutoShape 67">
            <a:hlinkClick r:id="" action="ppaction://noaction" highlightClick="1"/>
            <a:hlinkHover r:id="" action="ppaction://noaction"/>
          </p:cNvPr>
          <p:cNvSpPr>
            <a:spLocks noChangeArrowheads="1"/>
          </p:cNvSpPr>
          <p:nvPr/>
        </p:nvSpPr>
        <p:spPr bwMode="auto">
          <a:xfrm>
            <a:off x="9133840" y="33438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AutoShape 68">
            <a:hlinkClick r:id="" action="ppaction://noaction" highlightClick="1"/>
            <a:hlinkHover r:id="" action="ppaction://noaction"/>
          </p:cNvPr>
          <p:cNvSpPr>
            <a:spLocks noChangeArrowheads="1"/>
          </p:cNvSpPr>
          <p:nvPr/>
        </p:nvSpPr>
        <p:spPr bwMode="auto">
          <a:xfrm>
            <a:off x="9133840" y="38010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42940" y="214903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8" name="Rectangle 12" descr="浅色上对角线"/>
          <p:cNvSpPr>
            <a:spLocks noChangeArrowheads="1"/>
          </p:cNvSpPr>
          <p:nvPr/>
        </p:nvSpPr>
        <p:spPr bwMode="auto">
          <a:xfrm>
            <a:off x="6075680" y="4183020"/>
            <a:ext cx="2915920" cy="42839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从单个消费者的需求到市场需求</a:t>
            </a:r>
            <a:endParaRPr lang="zh-CN" altLang="en-US" sz="1400" b="1" dirty="0">
              <a:effectLst>
                <a:outerShdw blurRad="38100" dist="38100" dir="2700000" algn="tl">
                  <a:srgbClr val="C0C0C0"/>
                </a:outerShdw>
              </a:effectLst>
            </a:endParaRPr>
          </a:p>
        </p:txBody>
      </p:sp>
      <p:pic>
        <p:nvPicPr>
          <p:cNvPr id="32" name="Picture 64"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422939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3" name="AutoShape 68">
            <a:hlinkClick r:id="" action="ppaction://noaction" highlightClick="1"/>
            <a:hlinkHover r:id="" action="ppaction://noaction"/>
          </p:cNvPr>
          <p:cNvSpPr>
            <a:spLocks noChangeArrowheads="1"/>
          </p:cNvSpPr>
          <p:nvPr/>
        </p:nvSpPr>
        <p:spPr bwMode="auto">
          <a:xfrm>
            <a:off x="9133840" y="422939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89"/>
          <p:cNvSpPr>
            <a:spLocks noChangeArrowheads="1"/>
          </p:cNvSpPr>
          <p:nvPr/>
        </p:nvSpPr>
        <p:spPr bwMode="auto">
          <a:xfrm>
            <a:off x="7100047" y="3968208"/>
            <a:ext cx="2189603" cy="1817170"/>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1" name="Rectangle 89"/>
          <p:cNvSpPr>
            <a:spLocks noChangeArrowheads="1"/>
          </p:cNvSpPr>
          <p:nvPr/>
        </p:nvSpPr>
        <p:spPr bwMode="auto">
          <a:xfrm>
            <a:off x="2838156" y="3904500"/>
            <a:ext cx="2189603" cy="1817170"/>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5176"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供给规律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4" name="Rectangle 57"/>
          <p:cNvSpPr>
            <a:spLocks noChangeArrowheads="1"/>
          </p:cNvSpPr>
          <p:nvPr/>
        </p:nvSpPr>
        <p:spPr bwMode="auto">
          <a:xfrm>
            <a:off x="9359156" y="505033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0" y="921814"/>
            <a:ext cx="4865953" cy="1107996"/>
          </a:xfrm>
          <a:prstGeom prst="rect">
            <a:avLst/>
          </a:prstGeom>
          <a:noFill/>
        </p:spPr>
        <p:txBody>
          <a:bodyPr wrap="square" rtlCol="0">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供给规律的含义</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000" dirty="0">
                <a:effectLst>
                  <a:outerShdw blurRad="38100" dist="38100" dir="2700000" algn="tl">
                    <a:srgbClr val="C0C0C0"/>
                  </a:outerShdw>
                </a:effectLst>
              </a:rPr>
              <a:t>       </a:t>
            </a:r>
            <a:endParaRPr lang="zh-CN" altLang="en-US" sz="2000" dirty="0">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a:off x="7100047" y="4843019"/>
            <a:ext cx="1984557" cy="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8445244" y="437987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S</a:t>
            </a:r>
            <a:endParaRPr lang="en-US" altLang="zh-CN" b="1" dirty="0">
              <a:effectLst>
                <a:outerShdw blurRad="38100" dist="38100" dir="2700000" algn="tl">
                  <a:srgbClr val="C0C0C0"/>
                </a:outerShdw>
              </a:effectLst>
            </a:endParaRPr>
          </a:p>
        </p:txBody>
      </p:sp>
      <p:sp>
        <p:nvSpPr>
          <p:cNvPr id="64" name="Line 9"/>
          <p:cNvSpPr>
            <a:spLocks noChangeShapeType="1"/>
          </p:cNvSpPr>
          <p:nvPr/>
        </p:nvSpPr>
        <p:spPr bwMode="auto">
          <a:xfrm>
            <a:off x="7103191" y="5782728"/>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2579934" y="5745873"/>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66" name="Rectangle 12"/>
          <p:cNvSpPr>
            <a:spLocks noChangeArrowheads="1"/>
          </p:cNvSpPr>
          <p:nvPr/>
        </p:nvSpPr>
        <p:spPr bwMode="auto">
          <a:xfrm>
            <a:off x="9093200" y="581865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endParaRPr lang="en-US" altLang="zh-CN" b="1" dirty="0">
              <a:effectLst>
                <a:outerShdw blurRad="38100" dist="38100" dir="2700000" algn="tl">
                  <a:srgbClr val="C0C0C0"/>
                </a:outerShdw>
              </a:effectLst>
            </a:endParaRPr>
          </a:p>
        </p:txBody>
      </p:sp>
      <p:sp>
        <p:nvSpPr>
          <p:cNvPr id="67" name="Rectangle 13"/>
          <p:cNvSpPr>
            <a:spLocks noChangeArrowheads="1"/>
          </p:cNvSpPr>
          <p:nvPr/>
        </p:nvSpPr>
        <p:spPr bwMode="auto">
          <a:xfrm>
            <a:off x="6736099" y="3774150"/>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sp>
        <p:nvSpPr>
          <p:cNvPr id="68" name="Line 8"/>
          <p:cNvSpPr>
            <a:spLocks noChangeShapeType="1"/>
          </p:cNvSpPr>
          <p:nvPr/>
        </p:nvSpPr>
        <p:spPr bwMode="auto">
          <a:xfrm flipH="1" flipV="1">
            <a:off x="7100047" y="3636350"/>
            <a:ext cx="8595" cy="214637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V="1">
            <a:off x="3924574" y="4200486"/>
            <a:ext cx="2297" cy="150712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2441067" y="3640841"/>
            <a:ext cx="2702504" cy="2422834"/>
            <a:chOff x="591" y="530"/>
            <a:chExt cx="1870" cy="1616"/>
          </a:xfrm>
        </p:grpSpPr>
        <p:sp>
          <p:nvSpPr>
            <p:cNvPr id="71" name="Rectangle 51"/>
            <p:cNvSpPr>
              <a:spLocks noChangeArrowheads="1"/>
            </p:cNvSpPr>
            <p:nvPr/>
          </p:nvSpPr>
          <p:spPr bwMode="auto">
            <a:xfrm>
              <a:off x="2269" y="195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endParaRPr lang="en-US" altLang="zh-CN" sz="1800" b="1" dirty="0">
                <a:effectLst>
                  <a:outerShdw blurRad="38100" dist="38100" dir="2700000" algn="tl">
                    <a:srgbClr val="C0C0C0"/>
                  </a:outerShdw>
                </a:effectLst>
              </a:endParaRPr>
            </a:p>
          </p:txBody>
        </p:sp>
        <p:sp>
          <p:nvSpPr>
            <p:cNvPr id="72" name="Rectangle 52"/>
            <p:cNvSpPr>
              <a:spLocks noChangeArrowheads="1"/>
            </p:cNvSpPr>
            <p:nvPr/>
          </p:nvSpPr>
          <p:spPr bwMode="auto">
            <a:xfrm>
              <a:off x="591" y="53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grpSp>
      <p:sp>
        <p:nvSpPr>
          <p:cNvPr id="82" name="Line 58"/>
          <p:cNvSpPr>
            <a:spLocks noChangeShapeType="1"/>
          </p:cNvSpPr>
          <p:nvPr/>
        </p:nvSpPr>
        <p:spPr bwMode="auto">
          <a:xfrm flipV="1">
            <a:off x="2848699" y="3737825"/>
            <a:ext cx="0" cy="209725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2848698" y="5738097"/>
            <a:ext cx="2547781" cy="77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3443913" y="3938537"/>
            <a:ext cx="407159" cy="369332"/>
          </a:xfrm>
          <a:prstGeom prst="rect">
            <a:avLst/>
          </a:prstGeom>
          <a:noFill/>
        </p:spPr>
        <p:txBody>
          <a:bodyPr wrap="square" rtlCol="0">
            <a:spAutoFit/>
          </a:bodyPr>
          <a:lstStyle/>
          <a:p>
            <a:r>
              <a:rPr lang="en-US" altLang="zh-CN" dirty="0"/>
              <a:t>S</a:t>
            </a:r>
            <a:endParaRPr lang="zh-CN" altLang="en-US" dirty="0"/>
          </a:p>
        </p:txBody>
      </p:sp>
      <p:sp>
        <p:nvSpPr>
          <p:cNvPr id="87" name="文本框 86"/>
          <p:cNvSpPr txBox="1"/>
          <p:nvPr/>
        </p:nvSpPr>
        <p:spPr>
          <a:xfrm>
            <a:off x="647016" y="3113505"/>
            <a:ext cx="4348480" cy="49962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需求规律的</a:t>
            </a:r>
            <a:r>
              <a:rPr lang="zh-CN" altLang="en-US" sz="2000" b="1" dirty="0" smtClean="0">
                <a:latin typeface="微软雅黑" panose="020B0503020204020204" pitchFamily="34" charset="-122"/>
                <a:ea typeface="微软雅黑" panose="020B0503020204020204" pitchFamily="34" charset="-122"/>
              </a:rPr>
              <a:t>特例</a:t>
            </a:r>
            <a:endParaRPr lang="zh-CN" altLang="en-US"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092325" y="6145241"/>
            <a:ext cx="841844" cy="369332"/>
          </a:xfrm>
          <a:prstGeom prst="rect">
            <a:avLst/>
          </a:prstGeom>
          <a:noFill/>
        </p:spPr>
        <p:txBody>
          <a:bodyPr wrap="square" rtlCol="0">
            <a:spAutoFit/>
          </a:bodyPr>
          <a:lstStyle/>
          <a:p>
            <a:r>
              <a:rPr lang="en-US" altLang="zh-CN" dirty="0"/>
              <a:t>(b)</a:t>
            </a:r>
            <a:endParaRPr lang="en-US" altLang="zh-CN" dirty="0"/>
          </a:p>
        </p:txBody>
      </p:sp>
      <p:sp>
        <p:nvSpPr>
          <p:cNvPr id="88" name="文本框 87"/>
          <p:cNvSpPr txBox="1"/>
          <p:nvPr/>
        </p:nvSpPr>
        <p:spPr>
          <a:xfrm>
            <a:off x="3701666" y="6110026"/>
            <a:ext cx="841844" cy="369332"/>
          </a:xfrm>
          <a:prstGeom prst="rect">
            <a:avLst/>
          </a:prstGeom>
          <a:noFill/>
        </p:spPr>
        <p:txBody>
          <a:bodyPr wrap="square" rtlCol="0">
            <a:spAutoFit/>
          </a:bodyPr>
          <a:lstStyle/>
          <a:p>
            <a:r>
              <a:rPr lang="en-US" altLang="zh-CN" dirty="0"/>
              <a:t>(a)</a:t>
            </a:r>
            <a:endParaRPr lang="en-US" altLang="zh-CN" dirty="0"/>
          </a:p>
        </p:txBody>
      </p:sp>
      <p:sp>
        <p:nvSpPr>
          <p:cNvPr id="38" name="Rectangle 11"/>
          <p:cNvSpPr>
            <a:spLocks noChangeArrowheads="1"/>
          </p:cNvSpPr>
          <p:nvPr/>
        </p:nvSpPr>
        <p:spPr bwMode="auto">
          <a:xfrm>
            <a:off x="6822572" y="581865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2" name="文本框 1"/>
          <p:cNvSpPr txBox="1"/>
          <p:nvPr/>
        </p:nvSpPr>
        <p:spPr>
          <a:xfrm>
            <a:off x="3779894" y="5707614"/>
            <a:ext cx="488429" cy="461665"/>
          </a:xfrm>
          <a:prstGeom prst="rect">
            <a:avLst/>
          </a:prstGeom>
          <a:noFill/>
        </p:spPr>
        <p:txBody>
          <a:bodyPr wrap="square" rtlCol="0">
            <a:spAutoFit/>
          </a:bodyPr>
          <a:lstStyle/>
          <a:p>
            <a:r>
              <a:rPr lang="en-US" altLang="zh-CN" sz="2400" dirty="0"/>
              <a:t>ǭ</a:t>
            </a:r>
            <a:endParaRPr lang="zh-CN" altLang="en-US" sz="2400" dirty="0"/>
          </a:p>
        </p:txBody>
      </p:sp>
      <mc:AlternateContent xmlns:mc="http://schemas.openxmlformats.org/markup-compatibility/2006">
        <mc:Choice xmlns:a14="http://schemas.microsoft.com/office/drawing/2010/main" Requires="a14">
          <p:sp>
            <p:nvSpPr>
              <p:cNvPr id="8" name="文本框 7"/>
              <p:cNvSpPr txBox="1"/>
              <p:nvPr/>
            </p:nvSpPr>
            <p:spPr>
              <a:xfrm>
                <a:off x="6618054" y="4523808"/>
                <a:ext cx="612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zh-CN" altLang="en-US" sz="2400" i="1">
                              <a:latin typeface="Cambria Math" panose="02040503050406030204" pitchFamily="18" charset="0"/>
                            </a:rPr>
                            <m:t>𝑝</m:t>
                          </m:r>
                        </m:e>
                      </m:acc>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6618054" y="4523808"/>
                <a:ext cx="612775" cy="461665"/>
              </a:xfrm>
              <a:prstGeom prst="rect">
                <a:avLst/>
              </a:prstGeom>
              <a:blipFill rotWithShape="1">
                <a:blip r:embed="rId1"/>
                <a:stretch>
                  <a:fillRect r="-39000" b="-10526"/>
                </a:stretch>
              </a:blipFill>
            </p:spPr>
            <p:txBody>
              <a:bodyPr/>
              <a:lstStyle/>
              <a:p>
                <a:r>
                  <a:rPr lang="zh-CN" altLang="en-US">
                    <a:noFill/>
                  </a:rPr>
                  <a:t> </a:t>
                </a:r>
                <a:endParaRPr lang="zh-CN" altLang="en-US">
                  <a:noFill/>
                </a:endParaRPr>
              </a:p>
            </p:txBody>
          </p:sp>
        </mc:Fallback>
      </mc:AlternateContent>
      <p:sp>
        <p:nvSpPr>
          <p:cNvPr id="10" name="文本框 9"/>
          <p:cNvSpPr txBox="1"/>
          <p:nvPr/>
        </p:nvSpPr>
        <p:spPr>
          <a:xfrm>
            <a:off x="1150504" y="1464894"/>
            <a:ext cx="9581991" cy="1695336"/>
          </a:xfrm>
          <a:prstGeom prst="rect">
            <a:avLst/>
          </a:prstGeom>
          <a:noFill/>
        </p:spPr>
        <p:txBody>
          <a:bodyPr wrap="square" rtlCol="0">
            <a:spAutoFit/>
          </a:bodyPr>
          <a:lstStyle/>
          <a:p>
            <a:pPr>
              <a:lnSpc>
                <a:spcPct val="150000"/>
              </a:lnSpc>
            </a:pPr>
            <a:r>
              <a:rPr lang="zh-CN" altLang="en-US" sz="2400" dirty="0" smtClean="0">
                <a:solidFill>
                  <a:prstClr val="black"/>
                </a:solidFill>
                <a:latin typeface="微软雅黑" panose="020B0503020204020204" pitchFamily="34" charset="-122"/>
                <a:ea typeface="微软雅黑" panose="020B0503020204020204" pitchFamily="34" charset="-122"/>
              </a:rPr>
              <a:t>     一</a:t>
            </a:r>
            <a:r>
              <a:rPr lang="zh-CN" altLang="en-US" sz="2400" dirty="0">
                <a:solidFill>
                  <a:prstClr val="black"/>
                </a:solidFill>
                <a:latin typeface="微软雅黑" panose="020B0503020204020204" pitchFamily="34" charset="-122"/>
                <a:ea typeface="微软雅黑" panose="020B0503020204020204" pitchFamily="34" charset="-122"/>
              </a:rPr>
              <a:t>般而言，在其他条件不变的情况下，某种商品的价格越高，生产者对该商品的供给量就越大；反之，商品的价格越低，供给量就越小。这一特征在经济学中被称为供给规</a:t>
            </a:r>
            <a:r>
              <a:rPr lang="zh-CN" altLang="en-US" sz="2400" dirty="0" smtClean="0">
                <a:solidFill>
                  <a:prstClr val="black"/>
                </a:solidFill>
                <a:latin typeface="微软雅黑" panose="020B0503020204020204" pitchFamily="34" charset="-122"/>
                <a:ea typeface="微软雅黑" panose="020B0503020204020204" pitchFamily="34" charset="-122"/>
              </a:rPr>
              <a:t>律</a:t>
            </a:r>
            <a:r>
              <a:rPr lang="en-US" altLang="zh-CN" sz="2400" dirty="0">
                <a:solidFill>
                  <a:prstClr val="black"/>
                </a:solidFill>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正</a:t>
            </a:r>
            <a:r>
              <a:rPr lang="zh-CN" altLang="en-US" sz="2400" b="1" dirty="0">
                <a:solidFill>
                  <a:srgbClr val="FF0000"/>
                </a:solidFill>
                <a:latin typeface="微软雅黑" panose="020B0503020204020204" pitchFamily="34" charset="-122"/>
                <a:ea typeface="微软雅黑" panose="020B0503020204020204" pitchFamily="34" charset="-122"/>
              </a:rPr>
              <a:t>向变</a:t>
            </a:r>
            <a:r>
              <a:rPr lang="zh-CN" altLang="en-US" sz="2400" b="1" dirty="0" smtClean="0">
                <a:solidFill>
                  <a:srgbClr val="FF0000"/>
                </a:solidFill>
                <a:latin typeface="微软雅黑" panose="020B0503020204020204" pitchFamily="34" charset="-122"/>
                <a:ea typeface="微软雅黑" panose="020B0503020204020204" pitchFamily="34" charset="-122"/>
              </a:rPr>
              <a:t>动关系</a:t>
            </a:r>
            <a:endParaRPr lang="zh-CN" altLang="en-US" sz="2000" dirty="0"/>
          </a:p>
        </p:txBody>
      </p:sp>
      <p:sp>
        <p:nvSpPr>
          <p:cNvPr id="30" name="Rectangle 50"/>
          <p:cNvSpPr>
            <a:spLocks noChangeArrowheads="1"/>
          </p:cNvSpPr>
          <p:nvPr/>
        </p:nvSpPr>
        <p:spPr bwMode="auto">
          <a:xfrm>
            <a:off x="1036473" y="1587843"/>
            <a:ext cx="9696022" cy="1517887"/>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影</a:t>
            </a: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响供给的</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其他因素</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custDataLst>
              <p:tags r:id="rId1"/>
            </p:custDataLst>
          </p:nvPr>
        </p:nvGraphicFramePr>
        <p:xfrm>
          <a:off x="1390261" y="1315620"/>
          <a:ext cx="10179698" cy="5040920"/>
        </p:xfrm>
        <a:graphic>
          <a:graphicData uri="http://schemas.openxmlformats.org/drawingml/2006/table">
            <a:tbl>
              <a:tblPr firstRow="1" bandRow="1">
                <a:tableStyleId>{BDBED569-4797-4DF1-A0F4-6AAB3CD982D8}</a:tableStyleId>
              </a:tblPr>
              <a:tblGrid>
                <a:gridCol w="3474207"/>
                <a:gridCol w="6705491"/>
              </a:tblGrid>
              <a:tr h="475394">
                <a:tc>
                  <a:txBody>
                    <a:bodyPr/>
                    <a:lstStyle/>
                    <a:p>
                      <a:pPr algn="ctr"/>
                      <a:r>
                        <a:rPr lang="en-US" altLang="zh-CN" sz="2000" baseline="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影响供给的其他因素</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lnSpc>
                          <a:spcPct val="150000"/>
                        </a:lnSpc>
                      </a:pPr>
                      <a:r>
                        <a:rPr lang="zh-CN" altLang="en-US" sz="2000" kern="1200" dirty="0" smtClean="0">
                          <a:latin typeface="微软雅黑" panose="020B0503020204020204" pitchFamily="34" charset="-122"/>
                          <a:ea typeface="微软雅黑" panose="020B0503020204020204" pitchFamily="34" charset="-122"/>
                        </a:rPr>
                        <a:t>具体情况</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tc>
              </a:tr>
              <a:tr h="47539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rPr>
                        <a:t>生产者的目标</a:t>
                      </a:r>
                      <a:endParaRPr lang="en-US" altLang="zh-CN"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endParaRPr>
                    </a:p>
                  </a:txBody>
                  <a:tcPr anchor="ctr"/>
                </a:tc>
                <a:tc>
                  <a:txBody>
                    <a:bodyPr/>
                    <a:lstStyle/>
                    <a:p>
                      <a:pPr>
                        <a:lnSpc>
                          <a:spcPct val="150000"/>
                        </a:lnSpc>
                      </a:pPr>
                      <a:r>
                        <a:rPr lang="zh-CN" altLang="en-US" sz="2000" baseline="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利润最大化  </a:t>
                      </a:r>
                      <a:r>
                        <a:rPr lang="en-US" altLang="zh-CN" sz="2000" dirty="0" smtClean="0">
                          <a:latin typeface="微软雅黑" panose="020B0503020204020204" pitchFamily="34" charset="-122"/>
                          <a:ea typeface="微软雅黑" panose="020B0503020204020204" pitchFamily="34" charset="-122"/>
                        </a:rPr>
                        <a:t>OR   </a:t>
                      </a:r>
                      <a:r>
                        <a:rPr lang="zh-CN" altLang="en-US" sz="2000" dirty="0" smtClean="0">
                          <a:latin typeface="微软雅黑" panose="020B0503020204020204" pitchFamily="34" charset="-122"/>
                          <a:ea typeface="微软雅黑" panose="020B0503020204020204" pitchFamily="34" charset="-122"/>
                        </a:rPr>
                        <a:t>其它</a:t>
                      </a:r>
                      <a:endParaRPr lang="zh-CN" altLang="en-US" sz="2000" dirty="0">
                        <a:latin typeface="微软雅黑" panose="020B0503020204020204" pitchFamily="34" charset="-122"/>
                        <a:ea typeface="微软雅黑" panose="020B0503020204020204" pitchFamily="34" charset="-122"/>
                      </a:endParaRPr>
                    </a:p>
                  </a:txBody>
                  <a:tcPr/>
                </a:tc>
              </a:tr>
              <a:tr h="909545">
                <a:tc>
                  <a:txBody>
                    <a:bodyPr/>
                    <a:lstStyle/>
                    <a:p>
                      <a:pPr algn="ctr"/>
                      <a:r>
                        <a:rPr lang="zh-CN" altLang="en-US"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rPr>
                        <a:t>生产技术水平</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技术水平越高，生产者对产品的供给量就会越大</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正比关系</a:t>
                      </a:r>
                      <a:endParaRPr lang="zh-CN" altLang="en-US" sz="2000" b="1" dirty="0">
                        <a:solidFill>
                          <a:srgbClr val="00B050"/>
                        </a:solidFill>
                        <a:latin typeface="微软雅黑" panose="020B0503020204020204" pitchFamily="34" charset="-122"/>
                        <a:ea typeface="微软雅黑" panose="020B0503020204020204" pitchFamily="34" charset="-122"/>
                      </a:endParaRPr>
                    </a:p>
                  </a:txBody>
                  <a:tcPr/>
                </a:tc>
              </a:tr>
              <a:tr h="90954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rPr>
                        <a:t>生产成本</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生产要素价格提高会促使生产成本增加，进而使得生产者的供给量减少</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反比关系</a:t>
                      </a:r>
                      <a:endParaRPr lang="zh-CN" altLang="en-US" sz="2000" b="1" dirty="0">
                        <a:solidFill>
                          <a:srgbClr val="00B050"/>
                        </a:solidFill>
                        <a:latin typeface="微软雅黑" panose="020B0503020204020204" pitchFamily="34" charset="-122"/>
                        <a:ea typeface="微软雅黑" panose="020B0503020204020204" pitchFamily="34" charset="-122"/>
                      </a:endParaRPr>
                    </a:p>
                  </a:txBody>
                  <a:tcPr/>
                </a:tc>
              </a:tr>
              <a:tr h="58873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rPr>
                        <a:t>其他相关商品的价格</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zh-CN" altLang="zh-CN" sz="2000" dirty="0" smtClean="0">
                          <a:latin typeface="微软雅黑" panose="020B0503020204020204" pitchFamily="34" charset="-122"/>
                          <a:ea typeface="微软雅黑" panose="020B0503020204020204" pitchFamily="34" charset="-122"/>
                        </a:rPr>
                        <a:t>取决于两种商品之间的关联程度及类型</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替代品</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互补品</a:t>
                      </a:r>
                      <a:endParaRPr lang="zh-CN" altLang="zh-CN" sz="2000" dirty="0" smtClean="0">
                        <a:latin typeface="微软雅黑" panose="020B0503020204020204" pitchFamily="34" charset="-122"/>
                        <a:ea typeface="微软雅黑" panose="020B0503020204020204" pitchFamily="34" charset="-122"/>
                      </a:endParaRPr>
                    </a:p>
                  </a:txBody>
                  <a:tcPr/>
                </a:tc>
              </a:tr>
              <a:tr h="73480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rPr>
                        <a:t>生产者预期</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预期价格上涨，现在供给减少</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tc>
              </a:tr>
              <a:tr h="82381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rPr>
                        <a:t>政府政策</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鼓励生产，供给量增加</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tc>
              </a:tr>
            </a:tbl>
          </a:graphicData>
        </a:graphic>
      </p:graphicFrame>
      <p:sp>
        <p:nvSpPr>
          <p:cNvPr id="15" name="文本框 14"/>
          <p:cNvSpPr txBox="1"/>
          <p:nvPr/>
        </p:nvSpPr>
        <p:spPr>
          <a:xfrm>
            <a:off x="748701" y="2098704"/>
            <a:ext cx="492443" cy="2981713"/>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影响供给变动的其他因素</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2908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供给量的变动和供给的变动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Line 74"/>
          <p:cNvSpPr>
            <a:spLocks noChangeShapeType="1"/>
          </p:cNvSpPr>
          <p:nvPr/>
        </p:nvSpPr>
        <p:spPr bwMode="auto">
          <a:xfrm flipV="1">
            <a:off x="7091680" y="3447057"/>
            <a:ext cx="990600" cy="1440645"/>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Line 52"/>
          <p:cNvSpPr>
            <a:spLocks noChangeShapeType="1"/>
          </p:cNvSpPr>
          <p:nvPr/>
        </p:nvSpPr>
        <p:spPr bwMode="auto">
          <a:xfrm flipH="1">
            <a:off x="2824478" y="3464520"/>
            <a:ext cx="1905000" cy="143033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 name="Line 5"/>
          <p:cNvSpPr>
            <a:spLocks noChangeShapeType="1"/>
          </p:cNvSpPr>
          <p:nvPr/>
        </p:nvSpPr>
        <p:spPr bwMode="auto">
          <a:xfrm flipH="1" flipV="1">
            <a:off x="2519680" y="3085107"/>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6" name="Line 6"/>
          <p:cNvSpPr>
            <a:spLocks noChangeShapeType="1"/>
          </p:cNvSpPr>
          <p:nvPr/>
        </p:nvSpPr>
        <p:spPr bwMode="auto">
          <a:xfrm flipV="1">
            <a:off x="2519680" y="5428257"/>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7" name="Rectangle 7" descr="5%"/>
          <p:cNvSpPr>
            <a:spLocks noChangeArrowheads="1"/>
          </p:cNvSpPr>
          <p:nvPr/>
        </p:nvSpPr>
        <p:spPr bwMode="auto">
          <a:xfrm>
            <a:off x="2138680" y="31422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endParaRPr lang="en-US" altLang="zh-CN" sz="2000" b="1">
              <a:solidFill>
                <a:srgbClr val="000000"/>
              </a:solidFill>
              <a:effectLst>
                <a:outerShdw blurRad="38100" dist="38100" dir="2700000" algn="tl">
                  <a:srgbClr val="C0C0C0"/>
                </a:outerShdw>
              </a:effectLst>
            </a:endParaRPr>
          </a:p>
        </p:txBody>
      </p:sp>
      <p:sp>
        <p:nvSpPr>
          <p:cNvPr id="18" name="Rectangle 8" descr="5%"/>
          <p:cNvSpPr>
            <a:spLocks noChangeArrowheads="1"/>
          </p:cNvSpPr>
          <p:nvPr/>
        </p:nvSpPr>
        <p:spPr bwMode="auto">
          <a:xfrm>
            <a:off x="2214880" y="5447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19" name="Rectangle 9" descr="5%"/>
          <p:cNvSpPr>
            <a:spLocks noChangeArrowheads="1"/>
          </p:cNvSpPr>
          <p:nvPr/>
        </p:nvSpPr>
        <p:spPr bwMode="auto">
          <a:xfrm>
            <a:off x="5339080" y="55044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endParaRPr lang="en-US" altLang="zh-CN" sz="2000" b="1">
              <a:solidFill>
                <a:srgbClr val="000000"/>
              </a:solidFill>
              <a:effectLst>
                <a:outerShdw blurRad="38100" dist="38100" dir="2700000" algn="tl">
                  <a:srgbClr val="C0C0C0"/>
                </a:outerShdw>
              </a:effectLst>
            </a:endParaRPr>
          </a:p>
        </p:txBody>
      </p:sp>
      <p:sp>
        <p:nvSpPr>
          <p:cNvPr id="20" name="Rectangle 21" descr="5%"/>
          <p:cNvSpPr>
            <a:spLocks noChangeArrowheads="1"/>
          </p:cNvSpPr>
          <p:nvPr/>
        </p:nvSpPr>
        <p:spPr bwMode="auto">
          <a:xfrm>
            <a:off x="4467142" y="3653199"/>
            <a:ext cx="533401" cy="290831"/>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000000"/>
                </a:solidFill>
                <a:effectLst>
                  <a:outerShdw blurRad="38100" dist="38100" dir="2700000" algn="tl">
                    <a:srgbClr val="C0C0C0"/>
                  </a:outerShdw>
                </a:effectLst>
              </a:rPr>
              <a:t>Q</a:t>
            </a:r>
            <a:r>
              <a:rPr lang="en-US" altLang="zh-CN" b="1" baseline="-25000" dirty="0">
                <a:solidFill>
                  <a:srgbClr val="000000"/>
                </a:solidFill>
                <a:effectLst>
                  <a:outerShdw blurRad="38100" dist="38100" dir="2700000" algn="tl">
                    <a:srgbClr val="C0C0C0"/>
                  </a:outerShdw>
                </a:effectLst>
              </a:rPr>
              <a:t>s</a:t>
            </a:r>
            <a:endParaRPr lang="en-US" altLang="zh-CN" sz="1800" b="1" dirty="0">
              <a:solidFill>
                <a:srgbClr val="000000"/>
              </a:solidFill>
              <a:effectLst>
                <a:outerShdw blurRad="38100" dist="38100" dir="2700000" algn="tl">
                  <a:srgbClr val="C0C0C0"/>
                </a:outerShdw>
              </a:effectLst>
            </a:endParaRPr>
          </a:p>
        </p:txBody>
      </p:sp>
      <p:sp>
        <p:nvSpPr>
          <p:cNvPr id="21" name="Line 23"/>
          <p:cNvSpPr>
            <a:spLocks noChangeShapeType="1"/>
          </p:cNvSpPr>
          <p:nvPr/>
        </p:nvSpPr>
        <p:spPr bwMode="auto">
          <a:xfrm>
            <a:off x="2519680" y="4132857"/>
            <a:ext cx="1371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Rectangle 24"/>
          <p:cNvSpPr>
            <a:spLocks noChangeArrowheads="1"/>
          </p:cNvSpPr>
          <p:nvPr/>
        </p:nvSpPr>
        <p:spPr bwMode="auto">
          <a:xfrm>
            <a:off x="2214880" y="3980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3" name="Line 32"/>
          <p:cNvSpPr>
            <a:spLocks noChangeShapeType="1"/>
          </p:cNvSpPr>
          <p:nvPr/>
        </p:nvSpPr>
        <p:spPr bwMode="auto">
          <a:xfrm>
            <a:off x="4348480" y="3828057"/>
            <a:ext cx="0" cy="16192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Rectangle 34"/>
          <p:cNvSpPr>
            <a:spLocks noChangeArrowheads="1"/>
          </p:cNvSpPr>
          <p:nvPr/>
        </p:nvSpPr>
        <p:spPr bwMode="auto">
          <a:xfrm>
            <a:off x="3662680" y="552350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1</a:t>
            </a:r>
            <a:endParaRPr lang="en-US" altLang="zh-CN" sz="1800" b="1" dirty="0">
              <a:solidFill>
                <a:srgbClr val="CC0000"/>
              </a:solidFill>
              <a:effectLst>
                <a:outerShdw blurRad="38100" dist="38100" dir="2700000" algn="tl">
                  <a:srgbClr val="C0C0C0"/>
                </a:outerShdw>
              </a:effectLst>
            </a:endParaRPr>
          </a:p>
        </p:txBody>
      </p:sp>
      <p:sp>
        <p:nvSpPr>
          <p:cNvPr id="25" name="Line 35"/>
          <p:cNvSpPr>
            <a:spLocks noChangeShapeType="1"/>
          </p:cNvSpPr>
          <p:nvPr/>
        </p:nvSpPr>
        <p:spPr bwMode="auto">
          <a:xfrm flipV="1">
            <a:off x="3815080" y="4132856"/>
            <a:ext cx="0" cy="1295401"/>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42"/>
          <p:cNvSpPr>
            <a:spLocks noChangeShapeType="1"/>
          </p:cNvSpPr>
          <p:nvPr/>
        </p:nvSpPr>
        <p:spPr bwMode="auto">
          <a:xfrm flipV="1">
            <a:off x="2550160" y="3732808"/>
            <a:ext cx="1798320" cy="7504"/>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Rectangle 43"/>
          <p:cNvSpPr>
            <a:spLocks noChangeArrowheads="1"/>
          </p:cNvSpPr>
          <p:nvPr/>
        </p:nvSpPr>
        <p:spPr bwMode="auto">
          <a:xfrm>
            <a:off x="2214880" y="45138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sp>
        <p:nvSpPr>
          <p:cNvPr id="28" name="Rectangle 44"/>
          <p:cNvSpPr>
            <a:spLocks noChangeArrowheads="1"/>
          </p:cNvSpPr>
          <p:nvPr/>
        </p:nvSpPr>
        <p:spPr bwMode="auto">
          <a:xfrm>
            <a:off x="4196080" y="5535052"/>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2</a:t>
            </a:r>
            <a:endParaRPr lang="en-US" altLang="zh-CN" sz="1800" b="1" dirty="0">
              <a:solidFill>
                <a:srgbClr val="CC0000"/>
              </a:solidFill>
              <a:effectLst>
                <a:outerShdw blurRad="38100" dist="38100" dir="2700000" algn="tl">
                  <a:srgbClr val="C0C0C0"/>
                </a:outerShdw>
              </a:effectLst>
            </a:endParaRPr>
          </a:p>
        </p:txBody>
      </p:sp>
      <p:pic>
        <p:nvPicPr>
          <p:cNvPr id="29" name="Picture 37"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22272" y="3693119"/>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56343" y="4056657"/>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31" name="Line 46"/>
          <p:cNvSpPr>
            <a:spLocks noChangeShapeType="1"/>
          </p:cNvSpPr>
          <p:nvPr/>
        </p:nvSpPr>
        <p:spPr bwMode="auto">
          <a:xfrm flipV="1">
            <a:off x="3435664" y="3740312"/>
            <a:ext cx="487679" cy="382586"/>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48" descr="10%"/>
          <p:cNvSpPr>
            <a:spLocks noChangeArrowheads="1"/>
          </p:cNvSpPr>
          <p:nvPr/>
        </p:nvSpPr>
        <p:spPr bwMode="auto">
          <a:xfrm>
            <a:off x="1406769" y="1694457"/>
            <a:ext cx="4465711"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需</a:t>
            </a:r>
            <a:r>
              <a:rPr lang="zh-CN" altLang="en-US" sz="2400" dirty="0">
                <a:latin typeface="微软雅黑" panose="020B0503020204020204" pitchFamily="34" charset="-122"/>
                <a:ea typeface="微软雅黑" panose="020B0503020204020204" pitchFamily="34" charset="-122"/>
              </a:rPr>
              <a:t>求量的变动</a:t>
            </a:r>
            <a:endParaRPr lang="zh-CN" altLang="en-US" sz="2400" dirty="0">
              <a:latin typeface="微软雅黑" panose="020B0503020204020204" pitchFamily="34" charset="-122"/>
              <a:ea typeface="微软雅黑" panose="020B0503020204020204" pitchFamily="34" charset="-122"/>
            </a:endParaRPr>
          </a:p>
        </p:txBody>
      </p:sp>
      <p:sp>
        <p:nvSpPr>
          <p:cNvPr id="33" name="Rectangle 49"/>
          <p:cNvSpPr>
            <a:spLocks noChangeArrowheads="1"/>
          </p:cNvSpPr>
          <p:nvPr/>
        </p:nvSpPr>
        <p:spPr bwMode="auto">
          <a:xfrm>
            <a:off x="4102826" y="2397719"/>
            <a:ext cx="17351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b="1" dirty="0">
                <a:solidFill>
                  <a:srgbClr val="008000"/>
                </a:solidFill>
                <a:latin typeface="微软雅黑" panose="020B0503020204020204" pitchFamily="34" charset="-122"/>
                <a:ea typeface="微软雅黑" panose="020B0503020204020204" pitchFamily="34" charset="-122"/>
              </a:rPr>
              <a:t>商品自身价格变动引起的供给数量的变动</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34" name="Rectangle 50"/>
          <p:cNvSpPr>
            <a:spLocks noChangeArrowheads="1"/>
          </p:cNvSpPr>
          <p:nvPr/>
        </p:nvSpPr>
        <p:spPr bwMode="auto">
          <a:xfrm>
            <a:off x="1406769" y="2227857"/>
            <a:ext cx="4465711" cy="3733800"/>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Line 53"/>
          <p:cNvSpPr>
            <a:spLocks noChangeShapeType="1"/>
          </p:cNvSpPr>
          <p:nvPr/>
        </p:nvSpPr>
        <p:spPr bwMode="auto">
          <a:xfrm flipH="1">
            <a:off x="7929880" y="3599457"/>
            <a:ext cx="914399" cy="135944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54"/>
          <p:cNvSpPr>
            <a:spLocks noChangeShapeType="1"/>
          </p:cNvSpPr>
          <p:nvPr/>
        </p:nvSpPr>
        <p:spPr bwMode="auto">
          <a:xfrm flipH="1" flipV="1">
            <a:off x="6710680" y="3085107"/>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7" name="Line 55"/>
          <p:cNvSpPr>
            <a:spLocks noChangeShapeType="1"/>
          </p:cNvSpPr>
          <p:nvPr/>
        </p:nvSpPr>
        <p:spPr bwMode="auto">
          <a:xfrm flipV="1">
            <a:off x="6710680" y="5428257"/>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8" name="Rectangle 56" descr="5%"/>
          <p:cNvSpPr>
            <a:spLocks noChangeArrowheads="1"/>
          </p:cNvSpPr>
          <p:nvPr/>
        </p:nvSpPr>
        <p:spPr bwMode="auto">
          <a:xfrm>
            <a:off x="6329680" y="30851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endParaRPr lang="en-US" altLang="zh-CN" sz="2000" b="1">
              <a:solidFill>
                <a:srgbClr val="000000"/>
              </a:solidFill>
              <a:effectLst>
                <a:outerShdw blurRad="38100" dist="38100" dir="2700000" algn="tl">
                  <a:srgbClr val="C0C0C0"/>
                </a:outerShdw>
              </a:effectLst>
            </a:endParaRPr>
          </a:p>
        </p:txBody>
      </p:sp>
      <p:sp>
        <p:nvSpPr>
          <p:cNvPr id="39" name="Rectangle 57" descr="5%"/>
          <p:cNvSpPr>
            <a:spLocks noChangeArrowheads="1"/>
          </p:cNvSpPr>
          <p:nvPr/>
        </p:nvSpPr>
        <p:spPr bwMode="auto">
          <a:xfrm>
            <a:off x="6405880" y="5447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endParaRPr lang="en-US" altLang="zh-CN" sz="2000" b="1">
              <a:solidFill>
                <a:srgbClr val="000000"/>
              </a:solidFill>
              <a:effectLst>
                <a:outerShdw blurRad="38100" dist="38100" dir="2700000" algn="tl">
                  <a:srgbClr val="C0C0C0"/>
                </a:outerShdw>
              </a:effectLst>
            </a:endParaRPr>
          </a:p>
        </p:txBody>
      </p:sp>
      <p:sp>
        <p:nvSpPr>
          <p:cNvPr id="40" name="Rectangle 58" descr="5%"/>
          <p:cNvSpPr>
            <a:spLocks noChangeArrowheads="1"/>
          </p:cNvSpPr>
          <p:nvPr/>
        </p:nvSpPr>
        <p:spPr bwMode="auto">
          <a:xfrm>
            <a:off x="9530080" y="55044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endParaRPr lang="en-US" altLang="zh-CN" sz="2000" b="1">
              <a:solidFill>
                <a:srgbClr val="000000"/>
              </a:solidFill>
              <a:effectLst>
                <a:outerShdw blurRad="38100" dist="38100" dir="2700000" algn="tl">
                  <a:srgbClr val="C0C0C0"/>
                </a:outerShdw>
              </a:effectLst>
            </a:endParaRPr>
          </a:p>
        </p:txBody>
      </p:sp>
      <p:sp>
        <p:nvSpPr>
          <p:cNvPr id="41" name="Rectangle 59" descr="5%"/>
          <p:cNvSpPr>
            <a:spLocks noChangeArrowheads="1"/>
          </p:cNvSpPr>
          <p:nvPr/>
        </p:nvSpPr>
        <p:spPr bwMode="auto">
          <a:xfrm>
            <a:off x="7513320" y="3326132"/>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s1</a:t>
            </a:r>
            <a:endParaRPr lang="en-US" altLang="zh-CN" sz="1800" b="1" dirty="0">
              <a:solidFill>
                <a:srgbClr val="CC0000"/>
              </a:solidFill>
              <a:effectLst>
                <a:outerShdw blurRad="38100" dist="38100" dir="2700000" algn="tl">
                  <a:srgbClr val="C0C0C0"/>
                </a:outerShdw>
              </a:effectLst>
            </a:endParaRPr>
          </a:p>
        </p:txBody>
      </p:sp>
      <p:sp>
        <p:nvSpPr>
          <p:cNvPr id="42" name="Line 60"/>
          <p:cNvSpPr>
            <a:spLocks noChangeShapeType="1"/>
          </p:cNvSpPr>
          <p:nvPr/>
        </p:nvSpPr>
        <p:spPr bwMode="auto">
          <a:xfrm>
            <a:off x="6710680" y="4132857"/>
            <a:ext cx="1752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Rectangle 61"/>
          <p:cNvSpPr>
            <a:spLocks noChangeArrowheads="1"/>
          </p:cNvSpPr>
          <p:nvPr/>
        </p:nvSpPr>
        <p:spPr bwMode="auto">
          <a:xfrm>
            <a:off x="6405880" y="3980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000000"/>
                </a:solidFill>
                <a:effectLst>
                  <a:outerShdw blurRad="38100" dist="38100" dir="2700000" algn="tl">
                    <a:srgbClr val="C0C0C0"/>
                  </a:outerShdw>
                </a:effectLst>
              </a:rPr>
              <a:t>P</a:t>
            </a:r>
            <a:r>
              <a:rPr lang="en-US" altLang="zh-CN" sz="1800" b="1" baseline="-25000">
                <a:solidFill>
                  <a:srgbClr val="000000"/>
                </a:solidFill>
                <a:effectLst>
                  <a:outerShdw blurRad="38100" dist="38100" dir="2700000" algn="tl">
                    <a:srgbClr val="C0C0C0"/>
                  </a:outerShdw>
                </a:effectLst>
              </a:rPr>
              <a:t>1</a:t>
            </a:r>
            <a:endParaRPr lang="en-US" altLang="zh-CN" sz="1800" b="1">
              <a:solidFill>
                <a:srgbClr val="000000"/>
              </a:solidFill>
              <a:effectLst>
                <a:outerShdw blurRad="38100" dist="38100" dir="2700000" algn="tl">
                  <a:srgbClr val="C0C0C0"/>
                </a:outerShdw>
              </a:effectLst>
            </a:endParaRPr>
          </a:p>
        </p:txBody>
      </p:sp>
      <p:sp>
        <p:nvSpPr>
          <p:cNvPr id="44" name="Line 62"/>
          <p:cNvSpPr>
            <a:spLocks noChangeShapeType="1"/>
          </p:cNvSpPr>
          <p:nvPr/>
        </p:nvSpPr>
        <p:spPr bwMode="auto">
          <a:xfrm>
            <a:off x="8463280" y="4132857"/>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Rectangle 63"/>
          <p:cNvSpPr>
            <a:spLocks noChangeArrowheads="1"/>
          </p:cNvSpPr>
          <p:nvPr/>
        </p:nvSpPr>
        <p:spPr bwMode="auto">
          <a:xfrm>
            <a:off x="7548880" y="552350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46" name="Line 64"/>
          <p:cNvSpPr>
            <a:spLocks noChangeShapeType="1"/>
          </p:cNvSpPr>
          <p:nvPr/>
        </p:nvSpPr>
        <p:spPr bwMode="auto">
          <a:xfrm flipV="1">
            <a:off x="7625080" y="4132857"/>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Rectangle 67"/>
          <p:cNvSpPr>
            <a:spLocks noChangeArrowheads="1"/>
          </p:cNvSpPr>
          <p:nvPr/>
        </p:nvSpPr>
        <p:spPr bwMode="auto">
          <a:xfrm>
            <a:off x="8310880" y="5504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48" name="Picture 68"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87080" y="4056657"/>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9"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48880" y="4056657"/>
            <a:ext cx="134938" cy="134938"/>
          </a:xfrm>
          <a:prstGeom prst="rect">
            <a:avLst/>
          </a:prstGeom>
          <a:noFill/>
          <a:extLst>
            <a:ext uri="{909E8E84-426E-40DD-AFC4-6F175D3DCCD1}">
              <a14:hiddenFill xmlns:a14="http://schemas.microsoft.com/office/drawing/2010/main">
                <a:solidFill>
                  <a:srgbClr val="FFFFFF"/>
                </a:solidFill>
              </a14:hiddenFill>
            </a:ext>
          </a:extLst>
        </p:spPr>
      </p:pic>
      <p:sp>
        <p:nvSpPr>
          <p:cNvPr id="50" name="Line 70"/>
          <p:cNvSpPr>
            <a:spLocks noChangeShapeType="1"/>
          </p:cNvSpPr>
          <p:nvPr/>
        </p:nvSpPr>
        <p:spPr bwMode="auto">
          <a:xfrm>
            <a:off x="7929880" y="3828057"/>
            <a:ext cx="609600" cy="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Rectangle 71" descr="10%"/>
          <p:cNvSpPr>
            <a:spLocks noChangeArrowheads="1"/>
          </p:cNvSpPr>
          <p:nvPr/>
        </p:nvSpPr>
        <p:spPr bwMode="auto">
          <a:xfrm>
            <a:off x="6329680" y="1694457"/>
            <a:ext cx="4319562"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solidFill>
                  <a:srgbClr val="008000"/>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需</a:t>
            </a:r>
            <a:r>
              <a:rPr lang="zh-CN" altLang="en-US" sz="2400" dirty="0">
                <a:latin typeface="微软雅黑" panose="020B0503020204020204" pitchFamily="34" charset="-122"/>
                <a:ea typeface="微软雅黑" panose="020B0503020204020204" pitchFamily="34" charset="-122"/>
              </a:rPr>
              <a:t>求的变动</a:t>
            </a:r>
            <a:endParaRPr lang="zh-CN" altLang="en-US" sz="2400" dirty="0">
              <a:latin typeface="微软雅黑" panose="020B0503020204020204" pitchFamily="34" charset="-122"/>
              <a:ea typeface="微软雅黑" panose="020B0503020204020204" pitchFamily="34" charset="-122"/>
            </a:endParaRPr>
          </a:p>
        </p:txBody>
      </p:sp>
      <p:sp>
        <p:nvSpPr>
          <p:cNvPr id="52" name="Rectangle 72"/>
          <p:cNvSpPr>
            <a:spLocks noChangeArrowheads="1"/>
          </p:cNvSpPr>
          <p:nvPr/>
        </p:nvSpPr>
        <p:spPr bwMode="auto">
          <a:xfrm>
            <a:off x="8844278" y="2424612"/>
            <a:ext cx="18049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b="1" dirty="0">
                <a:solidFill>
                  <a:srgbClr val="008000"/>
                </a:solidFill>
                <a:latin typeface="微软雅黑" panose="020B0503020204020204" pitchFamily="34" charset="-122"/>
                <a:ea typeface="微软雅黑" panose="020B0503020204020204" pitchFamily="34" charset="-122"/>
              </a:rPr>
              <a:t>其他因</a:t>
            </a:r>
            <a:r>
              <a:rPr lang="zh-CN" altLang="en-US" sz="2000" b="1" dirty="0" smtClean="0">
                <a:solidFill>
                  <a:srgbClr val="008000"/>
                </a:solidFill>
                <a:latin typeface="微软雅黑" panose="020B0503020204020204" pitchFamily="34" charset="-122"/>
                <a:ea typeface="微软雅黑" panose="020B0503020204020204" pitchFamily="34" charset="-122"/>
              </a:rPr>
              <a:t>素变</a:t>
            </a:r>
            <a:r>
              <a:rPr lang="zh-CN" altLang="en-US" sz="2000" b="1" dirty="0">
                <a:solidFill>
                  <a:srgbClr val="008000"/>
                </a:solidFill>
                <a:latin typeface="微软雅黑" panose="020B0503020204020204" pitchFamily="34" charset="-122"/>
                <a:ea typeface="微软雅黑" panose="020B0503020204020204" pitchFamily="34" charset="-122"/>
              </a:rPr>
              <a:t>动引起的供给数量的变动</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53" name="Rectangle 73"/>
          <p:cNvSpPr>
            <a:spLocks noChangeArrowheads="1"/>
          </p:cNvSpPr>
          <p:nvPr/>
        </p:nvSpPr>
        <p:spPr bwMode="auto">
          <a:xfrm>
            <a:off x="6329679" y="2227857"/>
            <a:ext cx="4319563" cy="3733800"/>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 name="Rectangle 75" descr="5%"/>
          <p:cNvSpPr>
            <a:spLocks noChangeArrowheads="1"/>
          </p:cNvSpPr>
          <p:nvPr/>
        </p:nvSpPr>
        <p:spPr bwMode="auto">
          <a:xfrm>
            <a:off x="8305798" y="3387093"/>
            <a:ext cx="365761" cy="381001"/>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CC0000"/>
                </a:solidFill>
                <a:effectLst>
                  <a:outerShdw blurRad="38100" dist="38100" dir="2700000" algn="tl">
                    <a:srgbClr val="C0C0C0"/>
                  </a:outerShdw>
                </a:effectLst>
              </a:rPr>
              <a:t>Q</a:t>
            </a:r>
            <a:r>
              <a:rPr lang="en-US" altLang="zh-CN" b="1" baseline="-25000" dirty="0">
                <a:solidFill>
                  <a:srgbClr val="CC0000"/>
                </a:solidFill>
                <a:effectLst>
                  <a:outerShdw blurRad="38100" dist="38100" dir="2700000" algn="tl">
                    <a:srgbClr val="C0C0C0"/>
                  </a:outerShdw>
                </a:effectLst>
              </a:rPr>
              <a:t>s</a:t>
            </a:r>
            <a:r>
              <a:rPr lang="en-US" altLang="zh-CN" sz="1800" b="1" baseline="-25000" dirty="0">
                <a:solidFill>
                  <a:srgbClr val="CC0000"/>
                </a:solidFill>
                <a:effectLst>
                  <a:outerShdw blurRad="38100" dist="38100" dir="2700000" algn="tl">
                    <a:srgbClr val="C0C0C0"/>
                  </a:outerShdw>
                </a:effectLst>
              </a:rPr>
              <a:t>2</a:t>
            </a:r>
            <a:endParaRPr lang="en-US" altLang="zh-CN" sz="1800" b="1" dirty="0">
              <a:solidFill>
                <a:srgbClr val="CC0000"/>
              </a:solidFill>
              <a:effectLst>
                <a:outerShdw blurRad="38100" dist="38100" dir="2700000" algn="tl">
                  <a:srgbClr val="C0C0C0"/>
                </a:outerShdw>
              </a:effectLst>
            </a:endParaRPr>
          </a:p>
        </p:txBody>
      </p:sp>
      <p:sp>
        <p:nvSpPr>
          <p:cNvPr id="57" name="文本框 5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91"/>
          <p:cNvSpPr>
            <a:spLocks noChangeArrowheads="1"/>
          </p:cNvSpPr>
          <p:nvPr/>
        </p:nvSpPr>
        <p:spPr bwMode="auto">
          <a:xfrm>
            <a:off x="8241286" y="2211569"/>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7" name="Rectangle 91"/>
          <p:cNvSpPr>
            <a:spLocks noChangeArrowheads="1"/>
          </p:cNvSpPr>
          <p:nvPr/>
        </p:nvSpPr>
        <p:spPr bwMode="auto">
          <a:xfrm>
            <a:off x="4680063" y="2163526"/>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3" name="Rectangle 91"/>
          <p:cNvSpPr>
            <a:spLocks noChangeArrowheads="1"/>
          </p:cNvSpPr>
          <p:nvPr/>
        </p:nvSpPr>
        <p:spPr bwMode="auto">
          <a:xfrm>
            <a:off x="1437687" y="2153516"/>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431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从单个生产者的供给到市场供给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4" name="Rectangle 57"/>
          <p:cNvSpPr>
            <a:spLocks noChangeArrowheads="1"/>
          </p:cNvSpPr>
          <p:nvPr/>
        </p:nvSpPr>
        <p:spPr bwMode="auto">
          <a:xfrm>
            <a:off x="3678060" y="3484851"/>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flipV="1">
            <a:off x="1595812" y="2290621"/>
            <a:ext cx="1426202" cy="1366157"/>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2479259" y="224548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smtClean="0">
                <a:effectLst>
                  <a:outerShdw blurRad="38100" dist="38100" dir="2700000" algn="tl">
                    <a:srgbClr val="C0C0C0"/>
                  </a:outerShdw>
                </a:effectLst>
              </a:rPr>
              <a:t>S</a:t>
            </a:r>
            <a:r>
              <a:rPr lang="en-US" altLang="zh-CN" b="1" baseline="-25000" dirty="0" smtClean="0">
                <a:effectLst>
                  <a:outerShdw blurRad="38100" dist="38100" dir="2700000" algn="tl">
                    <a:srgbClr val="C0C0C0"/>
                  </a:outerShdw>
                </a:effectLst>
              </a:rPr>
              <a:t>1</a:t>
            </a:r>
            <a:endParaRPr lang="en-US" altLang="zh-CN" b="1" dirty="0">
              <a:effectLst>
                <a:outerShdw blurRad="38100" dist="38100" dir="2700000" algn="tl">
                  <a:srgbClr val="C0C0C0"/>
                </a:outerShdw>
              </a:effectLst>
            </a:endParaRPr>
          </a:p>
        </p:txBody>
      </p:sp>
      <p:sp>
        <p:nvSpPr>
          <p:cNvPr id="64" name="Line 9"/>
          <p:cNvSpPr>
            <a:spLocks noChangeShapeType="1"/>
          </p:cNvSpPr>
          <p:nvPr/>
        </p:nvSpPr>
        <p:spPr bwMode="auto">
          <a:xfrm>
            <a:off x="1422095" y="4217249"/>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115721" y="419108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66" name="Rectangle 12"/>
          <p:cNvSpPr>
            <a:spLocks noChangeArrowheads="1"/>
          </p:cNvSpPr>
          <p:nvPr/>
        </p:nvSpPr>
        <p:spPr bwMode="auto">
          <a:xfrm>
            <a:off x="3444053" y="421724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smtClean="0">
                <a:effectLst>
                  <a:outerShdw blurRad="38100" dist="38100" dir="2700000" algn="tl">
                    <a:srgbClr val="C0C0C0"/>
                  </a:outerShdw>
                </a:effectLst>
              </a:rPr>
              <a:t>Q</a:t>
            </a:r>
            <a:r>
              <a:rPr lang="en-US" altLang="zh-CN" b="1" baseline="-25000" dirty="0" smtClean="0">
                <a:effectLst>
                  <a:outerShdw blurRad="38100" dist="38100" dir="2700000" algn="tl">
                    <a:srgbClr val="C0C0C0"/>
                  </a:outerShdw>
                </a:effectLst>
              </a:rPr>
              <a:t>1</a:t>
            </a:r>
            <a:endParaRPr lang="en-US" altLang="zh-CN" b="1" dirty="0">
              <a:effectLst>
                <a:outerShdw blurRad="38100" dist="38100" dir="2700000" algn="tl">
                  <a:srgbClr val="C0C0C0"/>
                </a:outerShdw>
              </a:effectLst>
            </a:endParaRPr>
          </a:p>
        </p:txBody>
      </p:sp>
      <p:sp>
        <p:nvSpPr>
          <p:cNvPr id="67" name="Rectangle 13"/>
          <p:cNvSpPr>
            <a:spLocks noChangeArrowheads="1"/>
          </p:cNvSpPr>
          <p:nvPr/>
        </p:nvSpPr>
        <p:spPr bwMode="auto">
          <a:xfrm>
            <a:off x="1113337" y="1848958"/>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sp>
        <p:nvSpPr>
          <p:cNvPr id="68" name="Line 8"/>
          <p:cNvSpPr>
            <a:spLocks noChangeShapeType="1"/>
          </p:cNvSpPr>
          <p:nvPr/>
        </p:nvSpPr>
        <p:spPr bwMode="auto">
          <a:xfrm flipH="1" flipV="1">
            <a:off x="1410357" y="1976817"/>
            <a:ext cx="17190" cy="224043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H="1">
            <a:off x="4839126" y="2446992"/>
            <a:ext cx="1473827" cy="120146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2" name="Rectangle 52"/>
          <p:cNvSpPr>
            <a:spLocks noChangeArrowheads="1"/>
          </p:cNvSpPr>
          <p:nvPr/>
        </p:nvSpPr>
        <p:spPr bwMode="auto">
          <a:xfrm>
            <a:off x="4345474" y="1779794"/>
            <a:ext cx="601602" cy="325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endParaRPr lang="en-US" altLang="zh-CN" sz="1800" b="1" dirty="0">
              <a:effectLst>
                <a:outerShdw blurRad="38100" dist="38100" dir="2700000" algn="tl">
                  <a:srgbClr val="C0C0C0"/>
                </a:outerShdw>
              </a:effectLst>
            </a:endParaRPr>
          </a:p>
        </p:txBody>
      </p:sp>
      <p:grpSp>
        <p:nvGrpSpPr>
          <p:cNvPr id="73" name="Group 95"/>
          <p:cNvGrpSpPr/>
          <p:nvPr/>
        </p:nvGrpSpPr>
        <p:grpSpPr bwMode="auto">
          <a:xfrm>
            <a:off x="979907" y="1881909"/>
            <a:ext cx="9975198" cy="2620755"/>
            <a:chOff x="-2144" y="1909"/>
            <a:chExt cx="7520" cy="2267"/>
          </a:xfrm>
        </p:grpSpPr>
        <p:sp>
          <p:nvSpPr>
            <p:cNvPr id="74" name="Rectangle 77"/>
            <p:cNvSpPr>
              <a:spLocks noChangeArrowheads="1"/>
            </p:cNvSpPr>
            <p:nvPr/>
          </p:nvSpPr>
          <p:spPr bwMode="auto">
            <a:xfrm>
              <a:off x="4752" y="234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S</a:t>
              </a:r>
              <a:endParaRPr lang="en-US" altLang="zh-CN" b="1" dirty="0">
                <a:effectLst>
                  <a:outerShdw blurRad="38100" dist="38100" dir="2700000" algn="tl">
                    <a:srgbClr val="C0C0C0"/>
                  </a:outerShdw>
                </a:effectLst>
              </a:endParaRPr>
            </a:p>
          </p:txBody>
        </p:sp>
        <p:sp>
          <p:nvSpPr>
            <p:cNvPr id="75" name="Rectangle 78"/>
            <p:cNvSpPr>
              <a:spLocks noChangeArrowheads="1"/>
            </p:cNvSpPr>
            <p:nvPr/>
          </p:nvSpPr>
          <p:spPr bwMode="auto">
            <a:xfrm>
              <a:off x="-2144" y="2744"/>
              <a:ext cx="27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smtClean="0">
                  <a:effectLst>
                    <a:outerShdw blurRad="38100" dist="38100" dir="2700000" algn="tl">
                      <a:srgbClr val="C0C0C0"/>
                    </a:outerShdw>
                  </a:effectLst>
                </a:rPr>
                <a:t>P</a:t>
              </a:r>
              <a:r>
                <a:rPr lang="en-US" altLang="zh-CN"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111" y="1909"/>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endParaRPr lang="en-US" altLang="zh-CN" b="1" dirty="0">
                <a:effectLst>
                  <a:outerShdw blurRad="38100" dist="38100" dir="2700000" algn="tl">
                    <a:srgbClr val="C0C0C0"/>
                  </a:outerShdw>
                </a:effectLst>
              </a:endParaRP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79" name="Rectangle 84"/>
            <p:cNvSpPr>
              <a:spLocks noChangeArrowheads="1"/>
            </p:cNvSpPr>
            <p:nvPr/>
          </p:nvSpPr>
          <p:spPr bwMode="auto">
            <a:xfrm>
              <a:off x="5088"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endParaRPr lang="en-US" altLang="zh-CN" b="1">
                <a:effectLst>
                  <a:outerShdw blurRad="38100" dist="38100" dir="2700000" algn="tl">
                    <a:srgbClr val="C0C0C0"/>
                  </a:outerShdw>
                </a:effectLst>
              </a:endParaRPr>
            </a:p>
          </p:txBody>
        </p:sp>
        <p:sp>
          <p:nvSpPr>
            <p:cNvPr id="81" name="Line 88"/>
            <p:cNvSpPr>
              <a:spLocks noChangeShapeType="1"/>
            </p:cNvSpPr>
            <p:nvPr/>
          </p:nvSpPr>
          <p:spPr bwMode="auto">
            <a:xfrm flipV="1">
              <a:off x="3312" y="2063"/>
              <a:ext cx="0" cy="193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82" name="Line 58"/>
          <p:cNvSpPr>
            <a:spLocks noChangeShapeType="1"/>
          </p:cNvSpPr>
          <p:nvPr/>
        </p:nvSpPr>
        <p:spPr bwMode="auto">
          <a:xfrm flipV="1">
            <a:off x="4668453" y="1922766"/>
            <a:ext cx="17425" cy="230451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4657770" y="4255271"/>
            <a:ext cx="2982871"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5840594" y="2196294"/>
            <a:ext cx="407159" cy="369332"/>
          </a:xfrm>
          <a:prstGeom prst="rect">
            <a:avLst/>
          </a:prstGeom>
          <a:noFill/>
        </p:spPr>
        <p:txBody>
          <a:bodyPr wrap="square" rtlCol="0">
            <a:spAutoFit/>
          </a:bodyPr>
          <a:lstStyle/>
          <a:p>
            <a:r>
              <a:rPr lang="en-US" altLang="zh-CN" b="1" dirty="0" smtClean="0">
                <a:effectLst>
                  <a:outerShdw blurRad="38100" dist="38100" dir="2700000" algn="tl">
                    <a:srgbClr val="C0C0C0"/>
                  </a:outerShdw>
                </a:effectLst>
              </a:rPr>
              <a:t>S</a:t>
            </a:r>
            <a:r>
              <a:rPr lang="en-US" altLang="zh-CN" b="1" baseline="-25000" dirty="0" smtClean="0">
                <a:effectLst>
                  <a:outerShdw blurRad="38100" dist="38100" dir="2700000" algn="tl">
                    <a:srgbClr val="C0C0C0"/>
                  </a:outerShdw>
                </a:effectLst>
              </a:rPr>
              <a:t>2</a:t>
            </a:r>
            <a:endParaRPr lang="en-US" altLang="zh-CN" b="1" dirty="0">
              <a:effectLst>
                <a:outerShdw blurRad="38100" dist="38100" dir="2700000" algn="tl">
                  <a:srgbClr val="C0C0C0"/>
                </a:outerShdw>
              </a:effectLst>
            </a:endParaRPr>
          </a:p>
        </p:txBody>
      </p:sp>
      <p:sp>
        <p:nvSpPr>
          <p:cNvPr id="85" name="文本框 84"/>
          <p:cNvSpPr txBox="1"/>
          <p:nvPr/>
        </p:nvSpPr>
        <p:spPr>
          <a:xfrm>
            <a:off x="4337695" y="4253176"/>
            <a:ext cx="342734" cy="369332"/>
          </a:xfrm>
          <a:prstGeom prst="rect">
            <a:avLst/>
          </a:prstGeom>
          <a:noFill/>
        </p:spPr>
        <p:txBody>
          <a:bodyPr wrap="square" rtlCol="0">
            <a:spAutoFit/>
          </a:bodyPr>
          <a:lstStyle/>
          <a:p>
            <a:endParaRPr lang="zh-CN" altLang="en-US" dirty="0"/>
          </a:p>
        </p:txBody>
      </p:sp>
      <p:sp>
        <p:nvSpPr>
          <p:cNvPr id="7" name="文本框 6"/>
          <p:cNvSpPr txBox="1"/>
          <p:nvPr/>
        </p:nvSpPr>
        <p:spPr>
          <a:xfrm>
            <a:off x="6033551" y="4892262"/>
            <a:ext cx="841844" cy="369332"/>
          </a:xfrm>
          <a:prstGeom prst="rect">
            <a:avLst/>
          </a:prstGeom>
          <a:noFill/>
        </p:spPr>
        <p:txBody>
          <a:bodyPr wrap="square" rtlCol="0">
            <a:spAutoFit/>
          </a:bodyPr>
          <a:lstStyle/>
          <a:p>
            <a:r>
              <a:rPr lang="en-US" altLang="zh-CN" dirty="0"/>
              <a:t>(b)</a:t>
            </a:r>
            <a:endParaRPr lang="en-US" altLang="zh-CN" dirty="0"/>
          </a:p>
        </p:txBody>
      </p:sp>
      <p:sp>
        <p:nvSpPr>
          <p:cNvPr id="88" name="文本框 87"/>
          <p:cNvSpPr txBox="1"/>
          <p:nvPr/>
        </p:nvSpPr>
        <p:spPr>
          <a:xfrm>
            <a:off x="2058337" y="4892262"/>
            <a:ext cx="841844" cy="369332"/>
          </a:xfrm>
          <a:prstGeom prst="rect">
            <a:avLst/>
          </a:prstGeom>
          <a:noFill/>
        </p:spPr>
        <p:txBody>
          <a:bodyPr wrap="square" rtlCol="0">
            <a:spAutoFit/>
          </a:bodyPr>
          <a:lstStyle/>
          <a:p>
            <a:r>
              <a:rPr lang="en-US" altLang="zh-CN" dirty="0"/>
              <a:t>(a)</a:t>
            </a:r>
            <a:endParaRPr lang="en-US" altLang="zh-CN" dirty="0"/>
          </a:p>
        </p:txBody>
      </p:sp>
      <p:sp>
        <p:nvSpPr>
          <p:cNvPr id="89" name="文本框 88"/>
          <p:cNvSpPr txBox="1"/>
          <p:nvPr/>
        </p:nvSpPr>
        <p:spPr>
          <a:xfrm>
            <a:off x="8942396" y="4867421"/>
            <a:ext cx="841844" cy="369332"/>
          </a:xfrm>
          <a:prstGeom prst="rect">
            <a:avLst/>
          </a:prstGeom>
          <a:noFill/>
        </p:spPr>
        <p:txBody>
          <a:bodyPr wrap="square" rtlCol="0">
            <a:spAutoFit/>
          </a:bodyPr>
          <a:lstStyle/>
          <a:p>
            <a:r>
              <a:rPr lang="en-US" altLang="zh-CN" dirty="0"/>
              <a:t>(c)</a:t>
            </a:r>
            <a:endParaRPr lang="en-US" altLang="zh-CN" dirty="0"/>
          </a:p>
        </p:txBody>
      </p:sp>
      <p:sp>
        <p:nvSpPr>
          <p:cNvPr id="40" name="Line 49"/>
          <p:cNvSpPr>
            <a:spLocks noChangeShapeType="1"/>
          </p:cNvSpPr>
          <p:nvPr/>
        </p:nvSpPr>
        <p:spPr bwMode="auto">
          <a:xfrm flipH="1">
            <a:off x="8357742" y="2601776"/>
            <a:ext cx="2100806" cy="90150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1"/>
          <p:cNvSpPr>
            <a:spLocks noChangeArrowheads="1"/>
          </p:cNvSpPr>
          <p:nvPr/>
        </p:nvSpPr>
        <p:spPr bwMode="auto">
          <a:xfrm>
            <a:off x="4380746" y="4225213"/>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endParaRPr lang="en-US" altLang="zh-CN" b="1" dirty="0">
              <a:effectLst>
                <a:outerShdw blurRad="38100" dist="38100" dir="2700000" algn="tl">
                  <a:srgbClr val="C0C0C0"/>
                </a:outerShdw>
              </a:effectLst>
            </a:endParaRPr>
          </a:p>
        </p:txBody>
      </p:sp>
      <p:sp>
        <p:nvSpPr>
          <p:cNvPr id="8" name="文本框 7"/>
          <p:cNvSpPr txBox="1"/>
          <p:nvPr/>
        </p:nvSpPr>
        <p:spPr>
          <a:xfrm>
            <a:off x="4140143" y="5651309"/>
            <a:ext cx="645870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从单个供给曲线到市场供给曲线</a:t>
            </a:r>
            <a:endParaRPr lang="zh-CN" altLang="en-US" sz="2000" dirty="0">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1410357" y="2950207"/>
            <a:ext cx="8292443"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直接连接符 40"/>
          <p:cNvCxnSpPr/>
          <p:nvPr/>
        </p:nvCxnSpPr>
        <p:spPr>
          <a:xfrm flipH="1">
            <a:off x="2351560" y="2958592"/>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p:nvPr/>
        </p:nvCxnSpPr>
        <p:spPr>
          <a:xfrm flipH="1">
            <a:off x="5735060" y="2966540"/>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直接连接符 45"/>
          <p:cNvCxnSpPr/>
          <p:nvPr/>
        </p:nvCxnSpPr>
        <p:spPr>
          <a:xfrm flipH="1">
            <a:off x="9701273" y="2981952"/>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p:cNvSpPr txBox="1"/>
          <p:nvPr/>
        </p:nvSpPr>
        <p:spPr>
          <a:xfrm>
            <a:off x="9231238" y="4245100"/>
            <a:ext cx="1341837" cy="646331"/>
          </a:xfrm>
          <a:prstGeom prst="rect">
            <a:avLst/>
          </a:prstGeom>
          <a:noFill/>
        </p:spPr>
        <p:txBody>
          <a:bodyPr wrap="square" rtlCol="0">
            <a:spAutoFit/>
          </a:bodyPr>
          <a:lstStyle/>
          <a:p>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11</a:t>
            </a:r>
            <a:r>
              <a:rPr lang="en-US" altLang="zh-CN" dirty="0"/>
              <a:t>+ </a:t>
            </a:r>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21</a:t>
            </a:r>
            <a:endParaRPr lang="en-US" altLang="zh-CN" b="1" dirty="0">
              <a:effectLst>
                <a:outerShdw blurRad="38100" dist="38100" dir="2700000" algn="tl">
                  <a:srgbClr val="C0C0C0"/>
                </a:outerShdw>
              </a:effectLst>
            </a:endParaRPr>
          </a:p>
          <a:p>
            <a:endParaRPr lang="zh-CN" altLang="en-US" dirty="0"/>
          </a:p>
        </p:txBody>
      </p:sp>
      <p:sp>
        <p:nvSpPr>
          <p:cNvPr id="49" name="Rectangle 87"/>
          <p:cNvSpPr>
            <a:spLocks noChangeArrowheads="1"/>
          </p:cNvSpPr>
          <p:nvPr/>
        </p:nvSpPr>
        <p:spPr bwMode="auto">
          <a:xfrm>
            <a:off x="5539994" y="4314501"/>
            <a:ext cx="254686" cy="221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2</a:t>
            </a:r>
            <a:r>
              <a:rPr lang="en-US" altLang="zh-CN"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50" name="Rectangle 87"/>
          <p:cNvSpPr>
            <a:spLocks noChangeArrowheads="1"/>
          </p:cNvSpPr>
          <p:nvPr/>
        </p:nvSpPr>
        <p:spPr bwMode="auto">
          <a:xfrm>
            <a:off x="2125419" y="4278177"/>
            <a:ext cx="254686" cy="221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
        <p:nvSpPr>
          <p:cNvPr id="44" name="Rectangle 12"/>
          <p:cNvSpPr>
            <a:spLocks noChangeArrowheads="1"/>
          </p:cNvSpPr>
          <p:nvPr/>
        </p:nvSpPr>
        <p:spPr bwMode="auto">
          <a:xfrm>
            <a:off x="7239570" y="4240909"/>
            <a:ext cx="989777" cy="319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smtClean="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a:t>
            </a:r>
            <a:endParaRPr lang="en-US" altLang="zh-CN" b="1" dirty="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8" descr="10%"/>
          <p:cNvSpPr>
            <a:spLocks noChangeArrowheads="1"/>
          </p:cNvSpPr>
          <p:nvPr/>
        </p:nvSpPr>
        <p:spPr bwMode="auto">
          <a:xfrm>
            <a:off x="2181140" y="4387807"/>
            <a:ext cx="6388848" cy="1126325"/>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3" name="Rectangle 48" descr="10%"/>
          <p:cNvSpPr>
            <a:spLocks noChangeArrowheads="1"/>
          </p:cNvSpPr>
          <p:nvPr/>
        </p:nvSpPr>
        <p:spPr bwMode="auto">
          <a:xfrm>
            <a:off x="2181140" y="2228535"/>
            <a:ext cx="6388848" cy="1126325"/>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从单个消费者的需求到市场需求</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5522" y="1341712"/>
            <a:ext cx="8988742" cy="581057"/>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如果供给同一种商品的生产者有</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个，</a:t>
            </a:r>
            <a:r>
              <a:rPr lang="zh-CN" altLang="en-US" sz="2400" b="1" dirty="0">
                <a:solidFill>
                  <a:srgbClr val="FF0000"/>
                </a:solidFill>
                <a:latin typeface="微软雅黑" panose="020B0503020204020204" pitchFamily="34" charset="-122"/>
                <a:ea typeface="微软雅黑" panose="020B0503020204020204" pitchFamily="34" charset="-122"/>
              </a:rPr>
              <a:t>每个生产者的供给函数：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39" name="对象 38"/>
          <p:cNvGraphicFramePr>
            <a:graphicFrameLocks noChangeAspect="1"/>
          </p:cNvGraphicFramePr>
          <p:nvPr/>
        </p:nvGraphicFramePr>
        <p:xfrm>
          <a:off x="2622549" y="2415839"/>
          <a:ext cx="4720361" cy="663870"/>
        </p:xfrm>
        <a:graphic>
          <a:graphicData uri="http://schemas.openxmlformats.org/presentationml/2006/ole">
            <mc:AlternateContent xmlns:mc="http://schemas.openxmlformats.org/markup-compatibility/2006">
              <mc:Choice xmlns:v="urn:schemas-microsoft-com:vml" Requires="v">
                <p:oleObj spid="_x0000_s3073" name="公式" r:id="rId1" imgW="46634400" imgH="7010400" progId="Equation.3">
                  <p:embed/>
                </p:oleObj>
              </mc:Choice>
              <mc:Fallback>
                <p:oleObj name="公式" r:id="rId1" imgW="46634400" imgH="7010400" progId="Equation.3">
                  <p:embed/>
                  <p:pic>
                    <p:nvPicPr>
                      <p:cNvPr id="0" name="图片 3072"/>
                      <p:cNvPicPr>
                        <a:picLocks noChangeAspect="1"/>
                      </p:cNvPicPr>
                      <p:nvPr/>
                    </p:nvPicPr>
                    <p:blipFill>
                      <a:blip r:embed="rId2"/>
                      <a:stretch>
                        <a:fillRect/>
                      </a:stretch>
                    </p:blipFill>
                    <p:spPr>
                      <a:xfrm>
                        <a:off x="2622549" y="2415839"/>
                        <a:ext cx="4720361" cy="663870"/>
                      </a:xfrm>
                      <a:prstGeom prst="rect">
                        <a:avLst/>
                      </a:prstGeom>
                      <a:noFill/>
                      <a:ln w="9525">
                        <a:noFill/>
                      </a:ln>
                    </p:spPr>
                  </p:pic>
                </p:oleObj>
              </mc:Fallback>
            </mc:AlternateContent>
          </a:graphicData>
        </a:graphic>
      </p:graphicFrame>
      <p:sp>
        <p:nvSpPr>
          <p:cNvPr id="2" name="矩形 1"/>
          <p:cNvSpPr/>
          <p:nvPr/>
        </p:nvSpPr>
        <p:spPr>
          <a:xfrm>
            <a:off x="1385522" y="3480378"/>
            <a:ext cx="10134219" cy="1061829"/>
          </a:xfrm>
          <a:prstGeom prst="rect">
            <a:avLst/>
          </a:prstGeom>
        </p:spPr>
        <p:txBody>
          <a:bodyPr wrap="square">
            <a:spAutoFit/>
          </a:bodyPr>
          <a:lstStyle/>
          <a:p>
            <a:pPr algn="just">
              <a:lnSpc>
                <a:spcPct val="150000"/>
              </a:lnSpc>
            </a:pPr>
            <a:r>
              <a:rPr lang="zh-CN" altLang="zh-CN" sz="2400" kern="100" dirty="0">
                <a:latin typeface="微软雅黑" panose="020B0503020204020204" pitchFamily="34" charset="-122"/>
                <a:ea typeface="微软雅黑" panose="020B0503020204020204" pitchFamily="34" charset="-122"/>
              </a:rPr>
              <a:t>与单个</a:t>
            </a:r>
            <a:r>
              <a:rPr lang="zh-CN" altLang="en-US" sz="2400" kern="100" dirty="0">
                <a:latin typeface="微软雅黑" panose="020B0503020204020204" pitchFamily="34" charset="-122"/>
                <a:ea typeface="微软雅黑" panose="020B0503020204020204" pitchFamily="34" charset="-122"/>
              </a:rPr>
              <a:t>生产</a:t>
            </a:r>
            <a:r>
              <a:rPr lang="zh-CN" altLang="zh-CN" sz="2400" kern="100" dirty="0">
                <a:latin typeface="微软雅黑" panose="020B0503020204020204" pitchFamily="34" charset="-122"/>
                <a:ea typeface="微软雅黑" panose="020B0503020204020204" pitchFamily="34" charset="-122"/>
              </a:rPr>
              <a:t>者的</a:t>
            </a:r>
            <a:r>
              <a:rPr lang="zh-CN" altLang="en-US" sz="2400" kern="100" dirty="0">
                <a:latin typeface="微软雅黑" panose="020B0503020204020204" pitchFamily="34" charset="-122"/>
                <a:ea typeface="微软雅黑" panose="020B0503020204020204" pitchFamily="34" charset="-122"/>
              </a:rPr>
              <a:t>供给</a:t>
            </a:r>
            <a:r>
              <a:rPr lang="zh-CN" altLang="zh-CN" sz="2400" kern="100" dirty="0">
                <a:latin typeface="微软雅黑" panose="020B0503020204020204" pitchFamily="34" charset="-122"/>
                <a:ea typeface="微软雅黑" panose="020B0503020204020204" pitchFamily="34" charset="-122"/>
              </a:rPr>
              <a:t>函数相对应</a:t>
            </a:r>
            <a:r>
              <a:rPr lang="zh-CN" altLang="zh-CN" sz="2400" kern="100" dirty="0" smtClean="0">
                <a:latin typeface="微软雅黑" panose="020B0503020204020204" pitchFamily="34" charset="-122"/>
                <a:ea typeface="微软雅黑" panose="020B0503020204020204" pitchFamily="34" charset="-122"/>
              </a:rPr>
              <a:t>，</a:t>
            </a:r>
            <a:r>
              <a:rPr lang="zh-CN" altLang="en-US" sz="2400" b="1" kern="100" dirty="0">
                <a:solidFill>
                  <a:srgbClr val="FF0000"/>
                </a:solidFill>
                <a:latin typeface="微软雅黑" panose="020B0503020204020204" pitchFamily="34" charset="-122"/>
                <a:ea typeface="微软雅黑" panose="020B0503020204020204" pitchFamily="34" charset="-122"/>
              </a:rPr>
              <a:t>整个</a:t>
            </a:r>
            <a:r>
              <a:rPr lang="zh-CN" altLang="en-US" sz="2400" b="1" kern="100" dirty="0" smtClean="0">
                <a:solidFill>
                  <a:srgbClr val="FF0000"/>
                </a:solidFill>
                <a:latin typeface="微软雅黑" panose="020B0503020204020204" pitchFamily="34" charset="-122"/>
                <a:ea typeface="微软雅黑" panose="020B0503020204020204" pitchFamily="34" charset="-122"/>
              </a:rPr>
              <a:t>市场的供</a:t>
            </a:r>
            <a:r>
              <a:rPr lang="zh-CN" altLang="en-US" sz="2400" b="1" kern="100" dirty="0">
                <a:solidFill>
                  <a:srgbClr val="FF0000"/>
                </a:solidFill>
                <a:latin typeface="微软雅黑" panose="020B0503020204020204" pitchFamily="34" charset="-122"/>
                <a:ea typeface="微软雅黑" panose="020B0503020204020204" pitchFamily="34" charset="-122"/>
              </a:rPr>
              <a:t>给函数为：</a:t>
            </a:r>
            <a:endParaRPr lang="en-US" altLang="zh-CN" sz="2400" b="1" kern="100" dirty="0">
              <a:solidFill>
                <a:srgbClr val="FF0000"/>
              </a:solidFill>
              <a:latin typeface="微软雅黑" panose="020B0503020204020204" pitchFamily="34" charset="-122"/>
              <a:ea typeface="微软雅黑" panose="020B0503020204020204" pitchFamily="34" charset="-122"/>
            </a:endParaRPr>
          </a:p>
          <a:p>
            <a:pPr algn="just">
              <a:lnSpc>
                <a:spcPct val="150000"/>
              </a:lnSpc>
            </a:pPr>
            <a:endParaRPr lang="zh-CN" altLang="zh-CN" kern="100" dirty="0">
              <a:latin typeface="Times New Roman" panose="02020603050405020304" pitchFamily="18" charset="0"/>
              <a:ea typeface="宋体" panose="02010600030101010101" pitchFamily="2" charset="-122"/>
            </a:endParaRPr>
          </a:p>
        </p:txBody>
      </p:sp>
      <p:graphicFrame>
        <p:nvGraphicFramePr>
          <p:cNvPr id="41" name="对象 40"/>
          <p:cNvGraphicFramePr>
            <a:graphicFrameLocks noChangeAspect="1"/>
          </p:cNvGraphicFramePr>
          <p:nvPr/>
        </p:nvGraphicFramePr>
        <p:xfrm>
          <a:off x="2622549" y="4387807"/>
          <a:ext cx="4444134" cy="1069032"/>
        </p:xfrm>
        <a:graphic>
          <a:graphicData uri="http://schemas.openxmlformats.org/presentationml/2006/ole">
            <mc:AlternateContent xmlns:mc="http://schemas.openxmlformats.org/markup-compatibility/2006">
              <mc:Choice xmlns:v="urn:schemas-microsoft-com:vml" Requires="v">
                <p:oleObj spid="_x0000_s3074" name="公式" r:id="rId3" imgW="48158400" imgH="10972800" progId="Equation.3">
                  <p:embed/>
                </p:oleObj>
              </mc:Choice>
              <mc:Fallback>
                <p:oleObj name="公式" r:id="rId3" imgW="48158400" imgH="10972800" progId="Equation.3">
                  <p:embed/>
                  <p:pic>
                    <p:nvPicPr>
                      <p:cNvPr id="0" name="图片 3073"/>
                      <p:cNvPicPr>
                        <a:picLocks noChangeAspect="1"/>
                      </p:cNvPicPr>
                      <p:nvPr/>
                    </p:nvPicPr>
                    <p:blipFill>
                      <a:blip r:embed="rId4"/>
                      <a:stretch>
                        <a:fillRect/>
                      </a:stretch>
                    </p:blipFill>
                    <p:spPr>
                      <a:xfrm>
                        <a:off x="2622549" y="4387807"/>
                        <a:ext cx="4444134" cy="1069032"/>
                      </a:xfrm>
                      <a:prstGeom prst="rect">
                        <a:avLst/>
                      </a:prstGeom>
                      <a:noFill/>
                      <a:ln w="9525">
                        <a:noFill/>
                      </a:ln>
                    </p:spPr>
                  </p:pic>
                </p:oleObj>
              </mc:Fallback>
            </mc:AlternateContent>
          </a:graphicData>
        </a:graphic>
      </p:graphicFrame>
      <p:sp>
        <p:nvSpPr>
          <p:cNvPr id="11" name="Rectangle 50"/>
          <p:cNvSpPr>
            <a:spLocks noChangeArrowheads="1"/>
          </p:cNvSpPr>
          <p:nvPr/>
        </p:nvSpPr>
        <p:spPr bwMode="auto">
          <a:xfrm>
            <a:off x="2329304" y="2301464"/>
            <a:ext cx="6092520"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2" name="Rectangle 50"/>
          <p:cNvSpPr>
            <a:spLocks noChangeArrowheads="1"/>
          </p:cNvSpPr>
          <p:nvPr/>
        </p:nvSpPr>
        <p:spPr bwMode="auto">
          <a:xfrm>
            <a:off x="2329304" y="4484983"/>
            <a:ext cx="6092520"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pic>
        <p:nvPicPr>
          <p:cNvPr id="15" name="Picture 7" descr="http://image.cn.tom.com/cntom/images/snail.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7228259" y="4769958"/>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5616" y="365125"/>
            <a:ext cx="10038184"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sym typeface="+mn-ea"/>
              </a:rPr>
              <a:t>第三节     均衡价格的决定</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85104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93596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446920"/>
            <a:ext cx="1022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1944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均衡的含义</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Rectangle 40"/>
          <p:cNvSpPr>
            <a:spLocks noChangeArrowheads="1"/>
          </p:cNvSpPr>
          <p:nvPr/>
        </p:nvSpPr>
        <p:spPr bwMode="auto">
          <a:xfrm>
            <a:off x="1965568" y="3096025"/>
            <a:ext cx="8092831" cy="3337169"/>
          </a:xfrm>
          <a:prstGeom prst="rect">
            <a:avLst/>
          </a:prstGeom>
          <a:solidFill>
            <a:srgbClr val="FFECC5"/>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4" name="Rectangle 39"/>
          <p:cNvSpPr>
            <a:spLocks noChangeArrowheads="1"/>
          </p:cNvSpPr>
          <p:nvPr/>
        </p:nvSpPr>
        <p:spPr bwMode="auto">
          <a:xfrm>
            <a:off x="3881120" y="3629425"/>
            <a:ext cx="4267200" cy="2286000"/>
          </a:xfrm>
          <a:prstGeom prst="rect">
            <a:avLst/>
          </a:prstGeom>
          <a:solidFill>
            <a:schemeClr val="bg1"/>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38"/>
          <p:cNvSpPr>
            <a:spLocks noChangeArrowheads="1"/>
          </p:cNvSpPr>
          <p:nvPr/>
        </p:nvSpPr>
        <p:spPr bwMode="auto">
          <a:xfrm>
            <a:off x="7772399" y="1329377"/>
            <a:ext cx="2286000" cy="1600200"/>
          </a:xfrm>
          <a:prstGeom prst="rect">
            <a:avLst/>
          </a:prstGeom>
          <a:solidFill>
            <a:srgbClr val="FFF3F9"/>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37"/>
          <p:cNvSpPr>
            <a:spLocks noChangeArrowheads="1"/>
          </p:cNvSpPr>
          <p:nvPr/>
        </p:nvSpPr>
        <p:spPr bwMode="auto">
          <a:xfrm>
            <a:off x="4795520" y="1343425"/>
            <a:ext cx="2286000" cy="1600200"/>
          </a:xfrm>
          <a:prstGeom prst="rect">
            <a:avLst/>
          </a:prstGeom>
          <a:solidFill>
            <a:srgbClr val="FFF9F3"/>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36"/>
          <p:cNvSpPr>
            <a:spLocks noChangeArrowheads="1"/>
          </p:cNvSpPr>
          <p:nvPr/>
        </p:nvSpPr>
        <p:spPr bwMode="auto">
          <a:xfrm>
            <a:off x="1988820" y="1362475"/>
            <a:ext cx="2286000" cy="1600200"/>
          </a:xfrm>
          <a:prstGeom prst="rect">
            <a:avLst/>
          </a:prstGeom>
          <a:solidFill>
            <a:srgbClr val="F3FFFF"/>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18" name="Picture 15" descr="1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5742" y="214376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7" descr="栎木"/>
          <p:cNvSpPr>
            <a:spLocks noChangeArrowheads="1"/>
          </p:cNvSpPr>
          <p:nvPr/>
        </p:nvSpPr>
        <p:spPr bwMode="auto">
          <a:xfrm>
            <a:off x="2306188" y="2611120"/>
            <a:ext cx="1606550" cy="228600"/>
          </a:xfrm>
          <a:prstGeom prst="rect">
            <a:avLst/>
          </a:prstGeom>
          <a:blipFill dpi="0" rotWithShape="0">
            <a:blip r:embed="rId2"/>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3" name="Rectangle 17"/>
          <p:cNvSpPr>
            <a:spLocks noChangeArrowheads="1"/>
          </p:cNvSpPr>
          <p:nvPr/>
        </p:nvSpPr>
        <p:spPr bwMode="auto">
          <a:xfrm>
            <a:off x="4063076" y="3896125"/>
            <a:ext cx="4085244"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在一定条件下经济体系中一个特定的经济单位或者经济变量在一系列经济力量的相互制约下所达到的一种相对静止并保持不变的状态。</a:t>
            </a:r>
            <a:endPar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4" name="Rectangle 28" descr="栎木"/>
          <p:cNvSpPr>
            <a:spLocks noChangeArrowheads="1"/>
          </p:cNvSpPr>
          <p:nvPr/>
        </p:nvSpPr>
        <p:spPr bwMode="auto">
          <a:xfrm>
            <a:off x="5557520" y="2687320"/>
            <a:ext cx="762000" cy="152400"/>
          </a:xfrm>
          <a:prstGeom prst="rect">
            <a:avLst/>
          </a:prstGeom>
          <a:blipFill dpi="0" rotWithShape="0">
            <a:blip r:embed="rId2"/>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5" name="Picture 29" descr="2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320" y="1925320"/>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27" descr="栎木"/>
          <p:cNvSpPr>
            <a:spLocks noChangeArrowheads="1"/>
          </p:cNvSpPr>
          <p:nvPr/>
        </p:nvSpPr>
        <p:spPr bwMode="auto">
          <a:xfrm rot="10800000">
            <a:off x="5024120" y="934720"/>
            <a:ext cx="1828800" cy="1828800"/>
          </a:xfrm>
          <a:custGeom>
            <a:avLst/>
            <a:gdLst>
              <a:gd name="G0" fmla="+- 8813 0 0"/>
              <a:gd name="G1" fmla="+- -11740244 0 0"/>
              <a:gd name="G2" fmla="+- 0 0 -11740244"/>
              <a:gd name="T0" fmla="*/ 0 256 1"/>
              <a:gd name="T1" fmla="*/ 180 256 1"/>
              <a:gd name="G3" fmla="+- -11740244 T0 T1"/>
              <a:gd name="T2" fmla="*/ 0 256 1"/>
              <a:gd name="T3" fmla="*/ 90 256 1"/>
              <a:gd name="G4" fmla="+- -11740244 T2 T3"/>
              <a:gd name="G5" fmla="*/ G4 2 1"/>
              <a:gd name="T4" fmla="*/ 90 256 1"/>
              <a:gd name="T5" fmla="*/ 0 256 1"/>
              <a:gd name="G6" fmla="+- -11740244 T4 T5"/>
              <a:gd name="G7" fmla="*/ G6 2 1"/>
              <a:gd name="G8" fmla="abs -1174024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813"/>
              <a:gd name="G18" fmla="*/ 8813 1 2"/>
              <a:gd name="G19" fmla="+- G18 5400 0"/>
              <a:gd name="G20" fmla="cos G19 -11740244"/>
              <a:gd name="G21" fmla="sin G19 -11740244"/>
              <a:gd name="G22" fmla="+- G20 10800 0"/>
              <a:gd name="G23" fmla="+- G21 10800 0"/>
              <a:gd name="G24" fmla="+- 10800 0 G20"/>
              <a:gd name="G25" fmla="+- 8813 10800 0"/>
              <a:gd name="G26" fmla="?: G9 G17 G25"/>
              <a:gd name="G27" fmla="?: G9 0 21600"/>
              <a:gd name="G28" fmla="cos 10800 -11740244"/>
              <a:gd name="G29" fmla="sin 10800 -11740244"/>
              <a:gd name="G30" fmla="sin 8813 -11740244"/>
              <a:gd name="G31" fmla="+- G28 10800 0"/>
              <a:gd name="G32" fmla="+- G29 10800 0"/>
              <a:gd name="G33" fmla="+- G30 10800 0"/>
              <a:gd name="G34" fmla="?: G4 0 G31"/>
              <a:gd name="G35" fmla="?: -11740244 G34 0"/>
              <a:gd name="G36" fmla="?: G6 G35 G31"/>
              <a:gd name="G37" fmla="+- 21600 0 G36"/>
              <a:gd name="G38" fmla="?: G4 0 G33"/>
              <a:gd name="G39" fmla="?: -11740244 G38 G32"/>
              <a:gd name="G40" fmla="?: G6 G39 0"/>
              <a:gd name="G41" fmla="?: G4 G32 21600"/>
              <a:gd name="G42" fmla="?: G6 G41 G33"/>
              <a:gd name="T12" fmla="*/ 10800 w 21600"/>
              <a:gd name="T13" fmla="*/ 0 h 21600"/>
              <a:gd name="T14" fmla="*/ 994 w 21600"/>
              <a:gd name="T15" fmla="*/ 10653 h 21600"/>
              <a:gd name="T16" fmla="*/ 10800 w 21600"/>
              <a:gd name="T17" fmla="*/ 1987 h 21600"/>
              <a:gd name="T18" fmla="*/ 20606 w 21600"/>
              <a:gd name="T19" fmla="*/ 1065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987" y="10668"/>
                </a:moveTo>
                <a:cubicBezTo>
                  <a:pt x="2060" y="5852"/>
                  <a:pt x="5984" y="1987"/>
                  <a:pt x="10800" y="1987"/>
                </a:cubicBezTo>
                <a:cubicBezTo>
                  <a:pt x="15615" y="1987"/>
                  <a:pt x="19539" y="5852"/>
                  <a:pt x="19612" y="10668"/>
                </a:cubicBezTo>
                <a:lnTo>
                  <a:pt x="21598" y="10638"/>
                </a:lnTo>
                <a:cubicBezTo>
                  <a:pt x="21510" y="4737"/>
                  <a:pt x="16701" y="0"/>
                  <a:pt x="10799" y="0"/>
                </a:cubicBezTo>
                <a:cubicBezTo>
                  <a:pt x="4898" y="0"/>
                  <a:pt x="89" y="4737"/>
                  <a:pt x="1" y="10638"/>
                </a:cubicBezTo>
                <a:close/>
              </a:path>
            </a:pathLst>
          </a:custGeom>
          <a:blipFill dpi="0" rotWithShape="0">
            <a:blip r:embed="rId2"/>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Line 31"/>
          <p:cNvSpPr>
            <a:spLocks noChangeShapeType="1"/>
          </p:cNvSpPr>
          <p:nvPr/>
        </p:nvSpPr>
        <p:spPr bwMode="auto">
          <a:xfrm>
            <a:off x="4871720" y="283972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8" name="Line 32"/>
          <p:cNvSpPr>
            <a:spLocks noChangeShapeType="1"/>
          </p:cNvSpPr>
          <p:nvPr/>
        </p:nvSpPr>
        <p:spPr bwMode="auto">
          <a:xfrm>
            <a:off x="2052320" y="286004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Line 34"/>
          <p:cNvSpPr>
            <a:spLocks noChangeShapeType="1"/>
          </p:cNvSpPr>
          <p:nvPr/>
        </p:nvSpPr>
        <p:spPr bwMode="auto">
          <a:xfrm>
            <a:off x="7809806" y="286004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30" name="Picture 35" descr="0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8400" y="1746846"/>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33" descr="栎木"/>
          <p:cNvSpPr>
            <a:spLocks noChangeArrowheads="1"/>
          </p:cNvSpPr>
          <p:nvPr/>
        </p:nvSpPr>
        <p:spPr bwMode="auto">
          <a:xfrm>
            <a:off x="8389620" y="2077720"/>
            <a:ext cx="1066800" cy="762000"/>
          </a:xfrm>
          <a:prstGeom prst="triangle">
            <a:avLst>
              <a:gd name="adj" fmla="val 50000"/>
            </a:avLst>
          </a:prstGeom>
          <a:blipFill dpi="0" rotWithShape="0">
            <a:blip r:embed="rId2"/>
            <a:srcRect/>
            <a:tile tx="0" ty="0" sx="100000" sy="100000" flip="none" algn="tl"/>
          </a:blipFill>
          <a:ln w="19050">
            <a:solidFill>
              <a:schemeClr val="tx1"/>
            </a:solidFill>
            <a:miter lim="800000"/>
          </a:ln>
          <a:effectLst>
            <a:prstShdw prst="shdw17" dist="28398" dir="1593903">
              <a:schemeClr val="bg2"/>
            </a:prstShdw>
          </a:effectLst>
        </p:spPr>
        <p:txBody>
          <a:bodyPr wrap="none" lIns="90000" tIns="46800" rIns="90000" bIns="46800" anchor="ctr"/>
          <a:lstStyle/>
          <a:p>
            <a:endParaRPr lang="zh-CN" altLang="en-US"/>
          </a:p>
        </p:txBody>
      </p:sp>
      <p:sp>
        <p:nvSpPr>
          <p:cNvPr id="32" name="Rectangle 42"/>
          <p:cNvSpPr>
            <a:spLocks noChangeArrowheads="1"/>
          </p:cNvSpPr>
          <p:nvPr/>
        </p:nvSpPr>
        <p:spPr bwMode="auto">
          <a:xfrm>
            <a:off x="2855742" y="3629425"/>
            <a:ext cx="644378" cy="2286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力量</a:t>
            </a:r>
            <a:endPar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平衡</a:t>
            </a:r>
            <a:endPar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 name="Rectangle 43"/>
          <p:cNvSpPr>
            <a:spLocks noChangeArrowheads="1"/>
          </p:cNvSpPr>
          <p:nvPr/>
        </p:nvSpPr>
        <p:spPr bwMode="auto">
          <a:xfrm>
            <a:off x="8533706" y="3629425"/>
            <a:ext cx="685800" cy="2286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b="1"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状态</a:t>
            </a:r>
            <a:endPar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zh-CN" altLang="en-US" sz="2800" b="1"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均衡</a:t>
            </a:r>
            <a:endPar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4" name="文本框 33"/>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17" grpId="0" animBg="1"/>
      <p:bldP spid="22" grpId="0" animBg="1"/>
      <p:bldP spid="23" grpId="0"/>
      <p:bldP spid="24" grpId="0" animBg="1"/>
      <p:bldP spid="26" grpId="0" animBg="1"/>
      <p:bldP spid="27" grpId="0" animBg="1"/>
      <p:bldP spid="28" grpId="0" animBg="1"/>
      <p:bldP spid="29" grpId="0" animBg="1"/>
      <p:bldP spid="31" grpId="0" animBg="1"/>
      <p:bldP spid="32"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0020" y="36734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均衡价格和均衡数量</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grpSp>
        <p:nvGrpSpPr>
          <p:cNvPr id="61" name="Group 75"/>
          <p:cNvGrpSpPr/>
          <p:nvPr/>
        </p:nvGrpSpPr>
        <p:grpSpPr bwMode="auto">
          <a:xfrm>
            <a:off x="2572771" y="4238221"/>
            <a:ext cx="4191000" cy="304800"/>
            <a:chOff x="1104" y="3120"/>
            <a:chExt cx="2640" cy="192"/>
          </a:xfrm>
        </p:grpSpPr>
        <p:sp>
          <p:nvSpPr>
            <p:cNvPr id="62" name="Rectangle 62"/>
            <p:cNvSpPr>
              <a:spLocks noChangeArrowheads="1"/>
            </p:cNvSpPr>
            <p:nvPr/>
          </p:nvSpPr>
          <p:spPr bwMode="auto">
            <a:xfrm>
              <a:off x="1104" y="31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t>P</a:t>
              </a:r>
              <a:r>
                <a:rPr lang="en-US" altLang="zh-CN" sz="2600" b="1" baseline="-25000"/>
                <a:t>2</a:t>
              </a:r>
              <a:endParaRPr lang="en-US" altLang="zh-CN" sz="2600" b="1"/>
            </a:p>
          </p:txBody>
        </p:sp>
        <p:sp>
          <p:nvSpPr>
            <p:cNvPr id="63" name="Line 63"/>
            <p:cNvSpPr>
              <a:spLocks noChangeShapeType="1"/>
            </p:cNvSpPr>
            <p:nvPr/>
          </p:nvSpPr>
          <p:spPr bwMode="auto">
            <a:xfrm>
              <a:off x="1440" y="3312"/>
              <a:ext cx="2304" cy="0"/>
            </a:xfrm>
            <a:prstGeom prst="line">
              <a:avLst/>
            </a:prstGeom>
            <a:noFill/>
            <a:ln w="57150" cap="rnd">
              <a:solidFill>
                <a:srgbClr val="E0B5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73" name="Rectangle 6"/>
          <p:cNvSpPr>
            <a:spLocks noChangeArrowheads="1"/>
          </p:cNvSpPr>
          <p:nvPr/>
        </p:nvSpPr>
        <p:spPr bwMode="auto">
          <a:xfrm>
            <a:off x="2113030" y="1335701"/>
            <a:ext cx="729512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46800" rIns="18000" bIns="46800" anchor="ctr"/>
          <a:lstStyle/>
          <a:p>
            <a:pPr>
              <a:lnSpc>
                <a:spcPct val="150000"/>
              </a:lnSpc>
            </a:pPr>
            <a:r>
              <a:rPr lang="zh-CN" altLang="en-US" sz="2400" b="1" dirty="0">
                <a:solidFill>
                  <a:srgbClr val="000000"/>
                </a:solidFill>
                <a:latin typeface="微软雅黑" panose="020B0503020204020204" pitchFamily="34" charset="-122"/>
                <a:ea typeface="微软雅黑" panose="020B0503020204020204" pitchFamily="34" charset="-122"/>
              </a:rPr>
              <a:t>市场均衡是指市场供给等于市场均衡的一种状态</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77" name="Group 69"/>
          <p:cNvGrpSpPr/>
          <p:nvPr/>
        </p:nvGrpSpPr>
        <p:grpSpPr bwMode="auto">
          <a:xfrm>
            <a:off x="3334771" y="2257021"/>
            <a:ext cx="4648200" cy="2667000"/>
            <a:chOff x="1584" y="1872"/>
            <a:chExt cx="2928" cy="1680"/>
          </a:xfrm>
        </p:grpSpPr>
        <p:sp>
          <p:nvSpPr>
            <p:cNvPr id="78" name="Line 42"/>
            <p:cNvSpPr>
              <a:spLocks noChangeShapeType="1"/>
            </p:cNvSpPr>
            <p:nvPr/>
          </p:nvSpPr>
          <p:spPr bwMode="auto">
            <a:xfrm flipV="1">
              <a:off x="1584" y="1872"/>
              <a:ext cx="2496" cy="16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9" name="Rectangle 43"/>
            <p:cNvSpPr>
              <a:spLocks noChangeArrowheads="1"/>
            </p:cNvSpPr>
            <p:nvPr/>
          </p:nvSpPr>
          <p:spPr bwMode="auto">
            <a:xfrm>
              <a:off x="4320" y="19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endParaRPr lang="en-US" altLang="zh-CN" sz="2800" b="1">
                <a:effectLst>
                  <a:outerShdw blurRad="38100" dist="38100" dir="2700000" algn="tl">
                    <a:srgbClr val="C0C0C0"/>
                  </a:outerShdw>
                </a:effectLst>
              </a:endParaRPr>
            </a:p>
          </p:txBody>
        </p:sp>
      </p:grpSp>
      <p:grpSp>
        <p:nvGrpSpPr>
          <p:cNvPr id="80" name="Group 70"/>
          <p:cNvGrpSpPr/>
          <p:nvPr/>
        </p:nvGrpSpPr>
        <p:grpSpPr bwMode="auto">
          <a:xfrm>
            <a:off x="3791971" y="2561821"/>
            <a:ext cx="3733800" cy="2286000"/>
            <a:chOff x="1872" y="2064"/>
            <a:chExt cx="2352" cy="1440"/>
          </a:xfrm>
        </p:grpSpPr>
        <p:sp>
          <p:nvSpPr>
            <p:cNvPr id="81" name="Line 44"/>
            <p:cNvSpPr>
              <a:spLocks noChangeShapeType="1"/>
            </p:cNvSpPr>
            <p:nvPr/>
          </p:nvSpPr>
          <p:spPr bwMode="auto">
            <a:xfrm>
              <a:off x="1872" y="2064"/>
              <a:ext cx="2064" cy="1344"/>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2" name="Rectangle 45"/>
            <p:cNvSpPr>
              <a:spLocks noChangeArrowheads="1"/>
            </p:cNvSpPr>
            <p:nvPr/>
          </p:nvSpPr>
          <p:spPr bwMode="auto">
            <a:xfrm>
              <a:off x="4032" y="33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endParaRPr lang="en-US" altLang="zh-CN" sz="2800" b="1">
                <a:effectLst>
                  <a:outerShdw blurRad="38100" dist="38100" dir="2700000" algn="tl">
                    <a:srgbClr val="C0C0C0"/>
                  </a:outerShdw>
                </a:effectLst>
              </a:endParaRPr>
            </a:p>
          </p:txBody>
        </p:sp>
      </p:grpSp>
      <p:grpSp>
        <p:nvGrpSpPr>
          <p:cNvPr id="83" name="Group 73"/>
          <p:cNvGrpSpPr/>
          <p:nvPr/>
        </p:nvGrpSpPr>
        <p:grpSpPr bwMode="auto">
          <a:xfrm>
            <a:off x="2572771" y="2866621"/>
            <a:ext cx="3505200" cy="304800"/>
            <a:chOff x="1104" y="2256"/>
            <a:chExt cx="2208" cy="192"/>
          </a:xfrm>
        </p:grpSpPr>
        <p:sp>
          <p:nvSpPr>
            <p:cNvPr id="84" name="Rectangle 53"/>
            <p:cNvSpPr>
              <a:spLocks noChangeArrowheads="1"/>
            </p:cNvSpPr>
            <p:nvPr/>
          </p:nvSpPr>
          <p:spPr bwMode="auto">
            <a:xfrm>
              <a:off x="1104" y="225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t>P</a:t>
              </a:r>
              <a:r>
                <a:rPr lang="en-US" altLang="zh-CN" sz="2600" b="1" baseline="-25000"/>
                <a:t>1</a:t>
              </a:r>
              <a:endParaRPr lang="en-US" altLang="zh-CN" sz="2600" b="1"/>
            </a:p>
          </p:txBody>
        </p:sp>
        <p:sp>
          <p:nvSpPr>
            <p:cNvPr id="85" name="Line 54"/>
            <p:cNvSpPr>
              <a:spLocks noChangeShapeType="1"/>
            </p:cNvSpPr>
            <p:nvPr/>
          </p:nvSpPr>
          <p:spPr bwMode="auto">
            <a:xfrm>
              <a:off x="1440" y="2400"/>
              <a:ext cx="1872" cy="0"/>
            </a:xfrm>
            <a:prstGeom prst="line">
              <a:avLst/>
            </a:prstGeom>
            <a:noFill/>
            <a:ln w="57150" cap="rnd">
              <a:solidFill>
                <a:srgbClr val="E0B5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pic>
        <p:nvPicPr>
          <p:cNvPr id="90" name="Picture 61" descr="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39771" y="3476221"/>
            <a:ext cx="228600"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Group 46"/>
          <p:cNvGrpSpPr/>
          <p:nvPr/>
        </p:nvGrpSpPr>
        <p:grpSpPr bwMode="auto">
          <a:xfrm>
            <a:off x="2572771" y="1952221"/>
            <a:ext cx="5334000" cy="3886200"/>
            <a:chOff x="1104" y="1680"/>
            <a:chExt cx="3360" cy="2448"/>
          </a:xfrm>
        </p:grpSpPr>
        <p:sp>
          <p:nvSpPr>
            <p:cNvPr id="92" name="Line 36"/>
            <p:cNvSpPr>
              <a:spLocks noChangeShapeType="1"/>
            </p:cNvSpPr>
            <p:nvPr/>
          </p:nvSpPr>
          <p:spPr bwMode="auto">
            <a:xfrm flipV="1">
              <a:off x="1392" y="1728"/>
              <a:ext cx="0" cy="217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93" name="Line 38"/>
            <p:cNvSpPr>
              <a:spLocks noChangeShapeType="1"/>
            </p:cNvSpPr>
            <p:nvPr/>
          </p:nvSpPr>
          <p:spPr bwMode="auto">
            <a:xfrm>
              <a:off x="1392" y="3888"/>
              <a:ext cx="307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94" name="Rectangle 39"/>
            <p:cNvSpPr>
              <a:spLocks noChangeArrowheads="1"/>
            </p:cNvSpPr>
            <p:nvPr/>
          </p:nvSpPr>
          <p:spPr bwMode="auto">
            <a:xfrm>
              <a:off x="1104" y="168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95" name="Rectangle 40"/>
            <p:cNvSpPr>
              <a:spLocks noChangeArrowheads="1"/>
            </p:cNvSpPr>
            <p:nvPr/>
          </p:nvSpPr>
          <p:spPr bwMode="auto">
            <a:xfrm>
              <a:off x="1152" y="38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96" name="Rectangle 41"/>
            <p:cNvSpPr>
              <a:spLocks noChangeArrowheads="1"/>
            </p:cNvSpPr>
            <p:nvPr/>
          </p:nvSpPr>
          <p:spPr bwMode="auto">
            <a:xfrm>
              <a:off x="4176"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grpSp>
      <p:grpSp>
        <p:nvGrpSpPr>
          <p:cNvPr id="97" name="Group 71"/>
          <p:cNvGrpSpPr/>
          <p:nvPr/>
        </p:nvGrpSpPr>
        <p:grpSpPr bwMode="auto">
          <a:xfrm>
            <a:off x="2572771" y="3476221"/>
            <a:ext cx="2743200" cy="304800"/>
            <a:chOff x="1104" y="2640"/>
            <a:chExt cx="1728" cy="192"/>
          </a:xfrm>
        </p:grpSpPr>
        <p:sp>
          <p:nvSpPr>
            <p:cNvPr id="98" name="Rectangle 64"/>
            <p:cNvSpPr>
              <a:spLocks noChangeArrowheads="1"/>
            </p:cNvSpPr>
            <p:nvPr/>
          </p:nvSpPr>
          <p:spPr bwMode="auto">
            <a:xfrm>
              <a:off x="1104"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P</a:t>
              </a:r>
              <a:r>
                <a:rPr lang="en-US" altLang="zh-CN" sz="2600" b="1" baseline="-25000" dirty="0">
                  <a:solidFill>
                    <a:srgbClr val="FF0000"/>
                  </a:solidFill>
                  <a:effectLst>
                    <a:outerShdw blurRad="38100" dist="38100" dir="2700000" algn="tl">
                      <a:srgbClr val="C0C0C0"/>
                    </a:outerShdw>
                  </a:effectLst>
                </a:rPr>
                <a:t>0</a:t>
              </a:r>
              <a:endParaRPr lang="en-US" altLang="zh-CN" sz="2600" b="1" dirty="0">
                <a:solidFill>
                  <a:srgbClr val="FF0000"/>
                </a:solidFill>
                <a:effectLst>
                  <a:outerShdw blurRad="38100" dist="38100" dir="2700000" algn="tl">
                    <a:srgbClr val="C0C0C0"/>
                  </a:outerShdw>
                </a:effectLst>
              </a:endParaRPr>
            </a:p>
          </p:txBody>
        </p:sp>
        <p:sp>
          <p:nvSpPr>
            <p:cNvPr id="99" name="Line 66"/>
            <p:cNvSpPr>
              <a:spLocks noChangeShapeType="1"/>
            </p:cNvSpPr>
            <p:nvPr/>
          </p:nvSpPr>
          <p:spPr bwMode="auto">
            <a:xfrm>
              <a:off x="1392" y="2736"/>
              <a:ext cx="144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00" name="Group 72"/>
          <p:cNvGrpSpPr/>
          <p:nvPr/>
        </p:nvGrpSpPr>
        <p:grpSpPr bwMode="auto">
          <a:xfrm>
            <a:off x="5239771" y="3781021"/>
            <a:ext cx="304800" cy="1981200"/>
            <a:chOff x="2784" y="2832"/>
            <a:chExt cx="192" cy="1248"/>
          </a:xfrm>
        </p:grpSpPr>
        <p:sp>
          <p:nvSpPr>
            <p:cNvPr id="101" name="Line 67"/>
            <p:cNvSpPr>
              <a:spLocks noChangeShapeType="1"/>
            </p:cNvSpPr>
            <p:nvPr/>
          </p:nvSpPr>
          <p:spPr bwMode="auto">
            <a:xfrm>
              <a:off x="2880" y="2832"/>
              <a:ext cx="0" cy="1056"/>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02"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grpSp>
        <p:nvGrpSpPr>
          <p:cNvPr id="103" name="Group 80"/>
          <p:cNvGrpSpPr/>
          <p:nvPr/>
        </p:nvGrpSpPr>
        <p:grpSpPr bwMode="auto">
          <a:xfrm>
            <a:off x="4468246" y="3009496"/>
            <a:ext cx="1609725" cy="161925"/>
            <a:chOff x="2298" y="2250"/>
            <a:chExt cx="1014" cy="102"/>
          </a:xfrm>
        </p:grpSpPr>
        <p:pic>
          <p:nvPicPr>
            <p:cNvPr id="104" name="Picture 57" descr="2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 y="2256"/>
              <a:ext cx="96" cy="9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0"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8" y="2250"/>
              <a:ext cx="102" cy="102"/>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文本框 4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34771" y="5828897"/>
            <a:ext cx="4149532"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1-9 </a:t>
            </a:r>
            <a:r>
              <a:rPr lang="zh-CN" altLang="en-US" sz="2000" dirty="0">
                <a:latin typeface="微软雅黑" panose="020B0503020204020204" pitchFamily="34" charset="-122"/>
                <a:ea typeface="微软雅黑" panose="020B0503020204020204" pitchFamily="34" charset="-122"/>
              </a:rPr>
              <a:t>均衡价格和均衡数量的决定</a:t>
            </a:r>
            <a:endParaRPr lang="zh-CN" altLang="en-US" sz="2000" dirty="0">
              <a:latin typeface="微软雅黑" panose="020B0503020204020204" pitchFamily="34" charset="-122"/>
              <a:ea typeface="微软雅黑" panose="020B0503020204020204" pitchFamily="34" charset="-122"/>
            </a:endParaRPr>
          </a:p>
        </p:txBody>
      </p:sp>
      <p:grpSp>
        <p:nvGrpSpPr>
          <p:cNvPr id="51" name="Group 72"/>
          <p:cNvGrpSpPr/>
          <p:nvPr/>
        </p:nvGrpSpPr>
        <p:grpSpPr bwMode="auto">
          <a:xfrm>
            <a:off x="5991361" y="3257146"/>
            <a:ext cx="304800" cy="2524125"/>
            <a:chOff x="2784" y="2490"/>
            <a:chExt cx="192" cy="1590"/>
          </a:xfrm>
        </p:grpSpPr>
        <p:sp>
          <p:nvSpPr>
            <p:cNvPr id="52" name="Line 67"/>
            <p:cNvSpPr>
              <a:spLocks noChangeShapeType="1"/>
            </p:cNvSpPr>
            <p:nvPr/>
          </p:nvSpPr>
          <p:spPr bwMode="auto">
            <a:xfrm>
              <a:off x="2808" y="2490"/>
              <a:ext cx="31" cy="1386"/>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Q</a:t>
              </a:r>
              <a:r>
                <a:rPr lang="en-US" altLang="zh-CN" sz="2600" b="1" baseline="-25000" dirty="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grpSp>
      <p:grpSp>
        <p:nvGrpSpPr>
          <p:cNvPr id="54" name="Group 72"/>
          <p:cNvGrpSpPr/>
          <p:nvPr/>
        </p:nvGrpSpPr>
        <p:grpSpPr bwMode="auto">
          <a:xfrm>
            <a:off x="4396808" y="3171421"/>
            <a:ext cx="304800" cy="2628900"/>
            <a:chOff x="2784" y="2424"/>
            <a:chExt cx="192" cy="1656"/>
          </a:xfrm>
        </p:grpSpPr>
        <p:sp>
          <p:nvSpPr>
            <p:cNvPr id="55" name="Line 67"/>
            <p:cNvSpPr>
              <a:spLocks noChangeShapeType="1"/>
            </p:cNvSpPr>
            <p:nvPr/>
          </p:nvSpPr>
          <p:spPr bwMode="auto">
            <a:xfrm flipH="1">
              <a:off x="2880" y="2424"/>
              <a:ext cx="3" cy="1464"/>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Q</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grpSp>
      <p:sp>
        <p:nvSpPr>
          <p:cNvPr id="3" name="右箭头 2"/>
          <p:cNvSpPr/>
          <p:nvPr/>
        </p:nvSpPr>
        <p:spPr>
          <a:xfrm>
            <a:off x="7597797" y="3402222"/>
            <a:ext cx="738998" cy="457200"/>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72661" y="3235889"/>
            <a:ext cx="2962139" cy="1689052"/>
          </a:xfrm>
          <a:prstGeom prst="rect">
            <a:avLst/>
          </a:prstGeom>
          <a:noFill/>
        </p:spPr>
        <p:txBody>
          <a:bodyPr wrap="square" rtlCol="0">
            <a:spAutoFit/>
          </a:bodyPr>
          <a:lstStyle/>
          <a:p>
            <a:pPr lvl="0">
              <a:lnSpc>
                <a:spcPct val="150000"/>
              </a:lnSpc>
            </a:pPr>
            <a:r>
              <a:rPr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a:t>
            </a:r>
            <a:r>
              <a:rPr lang="en-US" altLang="zh-CN" sz="2400" b="1" baseline="-2500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为</a:t>
            </a:r>
            <a:r>
              <a:rPr lang="zh-CN" altLang="en-US" sz="2400" b="1" dirty="0" smtClean="0">
                <a:latin typeface="微软雅黑" panose="020B0503020204020204" pitchFamily="34" charset="-122"/>
                <a:ea typeface="微软雅黑" panose="020B0503020204020204" pitchFamily="34" charset="-122"/>
              </a:rPr>
              <a:t>均</a:t>
            </a:r>
            <a:r>
              <a:rPr lang="zh-CN" altLang="en-US" sz="2400" b="1" dirty="0">
                <a:latin typeface="微软雅黑" panose="020B0503020204020204" pitchFamily="34" charset="-122"/>
                <a:ea typeface="微软雅黑" panose="020B0503020204020204" pitchFamily="34" charset="-122"/>
              </a:rPr>
              <a:t>衡价</a:t>
            </a:r>
            <a:r>
              <a:rPr lang="zh-CN" altLang="en-US" sz="2400" b="1" dirty="0" smtClean="0">
                <a:latin typeface="微软雅黑" panose="020B0503020204020204" pitchFamily="34" charset="-122"/>
                <a:ea typeface="微软雅黑" panose="020B0503020204020204" pitchFamily="34" charset="-122"/>
              </a:rPr>
              <a:t>格：此时，市</a:t>
            </a:r>
            <a:r>
              <a:rPr lang="zh-CN" altLang="en-US" sz="2400" b="1" dirty="0">
                <a:latin typeface="微软雅黑" panose="020B0503020204020204" pitchFamily="34" charset="-122"/>
                <a:ea typeface="微软雅黑" panose="020B0503020204020204" pitchFamily="34" charset="-122"/>
              </a:rPr>
              <a:t>场需求</a:t>
            </a:r>
            <a:r>
              <a:rPr lang="zh-CN" altLang="en-US" sz="2400" b="1" dirty="0" smtClean="0">
                <a:latin typeface="微软雅黑" panose="020B0503020204020204" pitchFamily="34" charset="-122"/>
                <a:ea typeface="微软雅黑" panose="020B0503020204020204" pitchFamily="34" charset="-122"/>
              </a:rPr>
              <a:t>量</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市</a:t>
            </a:r>
            <a:r>
              <a:rPr lang="zh-CN" altLang="en-US" sz="2400" b="1" dirty="0">
                <a:latin typeface="微软雅黑" panose="020B0503020204020204" pitchFamily="34" charset="-122"/>
                <a:ea typeface="微软雅黑" panose="020B0503020204020204" pitchFamily="34" charset="-122"/>
              </a:rPr>
              <a:t>场供给</a:t>
            </a:r>
            <a:r>
              <a:rPr lang="zh-CN" altLang="en-US" sz="2400" b="1" dirty="0" smtClean="0">
                <a:latin typeface="微软雅黑" panose="020B0503020204020204" pitchFamily="34" charset="-122"/>
                <a:ea typeface="微软雅黑" panose="020B0503020204020204" pitchFamily="34" charset="-122"/>
              </a:rPr>
              <a:t>量</a:t>
            </a:r>
            <a:endParaRPr lang="zh-CN" altLang="en-US" sz="2400" b="1" dirty="0">
              <a:latin typeface="微软雅黑" panose="020B0503020204020204" pitchFamily="34" charset="-122"/>
              <a:ea typeface="微软雅黑" panose="020B0503020204020204" pitchFamily="34" charset="-122"/>
            </a:endParaRPr>
          </a:p>
        </p:txBody>
      </p:sp>
      <p:sp>
        <p:nvSpPr>
          <p:cNvPr id="45" name="Rectangle 50"/>
          <p:cNvSpPr>
            <a:spLocks noChangeArrowheads="1"/>
          </p:cNvSpPr>
          <p:nvPr/>
        </p:nvSpPr>
        <p:spPr bwMode="auto">
          <a:xfrm>
            <a:off x="8537306" y="3066249"/>
            <a:ext cx="3195483" cy="1860314"/>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strips(upRigh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down)">
                                      <p:cBhvr>
                                        <p:cTn id="12" dur="500"/>
                                        <p:tgtEl>
                                          <p:spTgt spid="7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up)">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ipe(left)">
                                      <p:cBhvr>
                                        <p:cTn id="21" dur="500"/>
                                        <p:tgtEl>
                                          <p:spTgt spid="97"/>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dissolve">
                                      <p:cBhvr>
                                        <p:cTn id="25" dur="500"/>
                                        <p:tgtEl>
                                          <p:spTgt spid="90"/>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wipe(up)">
                                      <p:cBhvr>
                                        <p:cTn id="29" dur="500"/>
                                        <p:tgtEl>
                                          <p:spTgt spid="10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dissolv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up)">
                                      <p:cBhvr>
                                        <p:cTn id="47" dur="500"/>
                                        <p:tgtEl>
                                          <p:spTgt spid="51"/>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up)">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anim calcmode="lin" valueType="num">
                                      <p:cBhvr>
                                        <p:cTn id="57" dur="1000" fill="hold"/>
                                        <p:tgtEl>
                                          <p:spTgt spid="3"/>
                                        </p:tgtEl>
                                        <p:attrNameLst>
                                          <p:attrName>ppt_x</p:attrName>
                                        </p:attrNameLst>
                                      </p:cBhvr>
                                      <p:tavLst>
                                        <p:tav tm="0">
                                          <p:val>
                                            <p:strVal val="#ppt_x"/>
                                          </p:val>
                                        </p:tav>
                                        <p:tav tm="100000">
                                          <p:val>
                                            <p:strVal val="#ppt_x"/>
                                          </p:val>
                                        </p:tav>
                                      </p:tavLst>
                                    </p:anim>
                                    <p:anim calcmode="lin" valueType="num">
                                      <p:cBhvr>
                                        <p:cTn id="58" dur="1000" fill="hold"/>
                                        <p:tgtEl>
                                          <p:spTgt spid="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1000"/>
                                        <p:tgtEl>
                                          <p:spTgt spid="45"/>
                                        </p:tgtEl>
                                      </p:cBhvr>
                                    </p:animEffect>
                                    <p:anim calcmode="lin" valueType="num">
                                      <p:cBhvr>
                                        <p:cTn id="67" dur="1000" fill="hold"/>
                                        <p:tgtEl>
                                          <p:spTgt spid="45"/>
                                        </p:tgtEl>
                                        <p:attrNameLst>
                                          <p:attrName>ppt_x</p:attrName>
                                        </p:attrNameLst>
                                      </p:cBhvr>
                                      <p:tavLst>
                                        <p:tav tm="0">
                                          <p:val>
                                            <p:strVal val="#ppt_x"/>
                                          </p:val>
                                        </p:tav>
                                        <p:tav tm="100000">
                                          <p:val>
                                            <p:strVal val="#ppt_x"/>
                                          </p:val>
                                        </p:tav>
                                      </p:tavLst>
                                    </p:anim>
                                    <p:anim calcmode="lin" valueType="num">
                                      <p:cBhvr>
                                        <p:cTn id="6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288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Line 1029"/>
          <p:cNvSpPr>
            <a:spLocks noChangeShapeType="1"/>
          </p:cNvSpPr>
          <p:nvPr/>
        </p:nvSpPr>
        <p:spPr bwMode="auto">
          <a:xfrm flipV="1">
            <a:off x="4119880" y="1860043"/>
            <a:ext cx="3962400" cy="2667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Rectangle 1030"/>
          <p:cNvSpPr>
            <a:spLocks noChangeArrowheads="1"/>
          </p:cNvSpPr>
          <p:nvPr/>
        </p:nvSpPr>
        <p:spPr bwMode="auto">
          <a:xfrm>
            <a:off x="8463280" y="1936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endParaRPr lang="en-US" altLang="zh-CN" sz="2800" b="1">
              <a:effectLst>
                <a:outerShdw blurRad="38100" dist="38100" dir="2700000" algn="tl">
                  <a:srgbClr val="C0C0C0"/>
                </a:outerShdw>
              </a:effectLst>
            </a:endParaRPr>
          </a:p>
        </p:txBody>
      </p:sp>
      <p:sp>
        <p:nvSpPr>
          <p:cNvPr id="15" name="Line 1031"/>
          <p:cNvSpPr>
            <a:spLocks noChangeShapeType="1"/>
          </p:cNvSpPr>
          <p:nvPr/>
        </p:nvSpPr>
        <p:spPr bwMode="auto">
          <a:xfrm>
            <a:off x="4577080" y="2164843"/>
            <a:ext cx="3048000" cy="198120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 name="Rectangle 1032"/>
          <p:cNvSpPr>
            <a:spLocks noChangeArrowheads="1"/>
          </p:cNvSpPr>
          <p:nvPr/>
        </p:nvSpPr>
        <p:spPr bwMode="auto">
          <a:xfrm>
            <a:off x="7853680" y="41460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008000"/>
                </a:solidFill>
                <a:effectLst>
                  <a:outerShdw blurRad="38100" dist="38100" dir="2700000" algn="tl">
                    <a:srgbClr val="C0C0C0"/>
                  </a:outerShdw>
                </a:effectLst>
              </a:rPr>
              <a:t>D</a:t>
            </a:r>
            <a:r>
              <a:rPr lang="en-US" altLang="zh-CN" sz="2800" b="1" baseline="-25000" dirty="0">
                <a:solidFill>
                  <a:srgbClr val="008000"/>
                </a:solidFill>
                <a:effectLst>
                  <a:outerShdw blurRad="38100" dist="38100" dir="2700000" algn="tl">
                    <a:srgbClr val="C0C0C0"/>
                  </a:outerShdw>
                </a:effectLst>
              </a:rPr>
              <a:t>0</a:t>
            </a:r>
            <a:endParaRPr lang="en-US" altLang="zh-CN" sz="2800" b="1" dirty="0">
              <a:solidFill>
                <a:srgbClr val="008000"/>
              </a:solidFill>
              <a:effectLst>
                <a:outerShdw blurRad="38100" dist="38100" dir="2700000" algn="tl">
                  <a:srgbClr val="C0C0C0"/>
                </a:outerShdw>
              </a:effectLst>
            </a:endParaRPr>
          </a:p>
        </p:txBody>
      </p:sp>
      <p:sp>
        <p:nvSpPr>
          <p:cNvPr id="17" name="Rectangle 1033"/>
          <p:cNvSpPr>
            <a:spLocks noChangeArrowheads="1"/>
          </p:cNvSpPr>
          <p:nvPr/>
        </p:nvSpPr>
        <p:spPr bwMode="auto">
          <a:xfrm>
            <a:off x="3357880" y="30030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P</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sp>
        <p:nvSpPr>
          <p:cNvPr id="18" name="Line 1034"/>
          <p:cNvSpPr>
            <a:spLocks noChangeShapeType="1"/>
          </p:cNvSpPr>
          <p:nvPr/>
        </p:nvSpPr>
        <p:spPr bwMode="auto">
          <a:xfrm>
            <a:off x="3815080" y="3231643"/>
            <a:ext cx="228600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 name="Line 1035"/>
          <p:cNvSpPr>
            <a:spLocks noChangeShapeType="1"/>
          </p:cNvSpPr>
          <p:nvPr/>
        </p:nvSpPr>
        <p:spPr bwMode="auto">
          <a:xfrm>
            <a:off x="6177280" y="3384043"/>
            <a:ext cx="0" cy="167640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Rectangle 1036"/>
          <p:cNvSpPr>
            <a:spLocks noChangeArrowheads="1"/>
          </p:cNvSpPr>
          <p:nvPr/>
        </p:nvSpPr>
        <p:spPr bwMode="auto">
          <a:xfrm>
            <a:off x="6024880" y="50604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nvGrpSpPr>
          <p:cNvPr id="21" name="Group 1037"/>
          <p:cNvGrpSpPr/>
          <p:nvPr/>
        </p:nvGrpSpPr>
        <p:grpSpPr bwMode="auto">
          <a:xfrm>
            <a:off x="5262880" y="1707643"/>
            <a:ext cx="3581400" cy="2209800"/>
            <a:chOff x="2112" y="864"/>
            <a:chExt cx="2256" cy="1392"/>
          </a:xfrm>
        </p:grpSpPr>
        <p:sp>
          <p:nvSpPr>
            <p:cNvPr id="22" name="Line 1038"/>
            <p:cNvSpPr>
              <a:spLocks noChangeShapeType="1"/>
            </p:cNvSpPr>
            <p:nvPr/>
          </p:nvSpPr>
          <p:spPr bwMode="auto">
            <a:xfrm>
              <a:off x="2112" y="864"/>
              <a:ext cx="1968" cy="1296"/>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3" name="Rectangle 1039"/>
            <p:cNvSpPr>
              <a:spLocks noChangeArrowheads="1"/>
            </p:cNvSpPr>
            <p:nvPr/>
          </p:nvSpPr>
          <p:spPr bwMode="auto">
            <a:xfrm>
              <a:off x="4176" y="206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chemeClr val="hlink"/>
                  </a:solidFill>
                  <a:effectLst>
                    <a:outerShdw blurRad="38100" dist="38100" dir="2700000" algn="tl">
                      <a:srgbClr val="C0C0C0"/>
                    </a:outerShdw>
                  </a:effectLst>
                </a:rPr>
                <a:t>D</a:t>
              </a:r>
              <a:r>
                <a:rPr lang="en-US" altLang="zh-CN" sz="2800" b="1" baseline="-25000">
                  <a:solidFill>
                    <a:schemeClr val="hlink"/>
                  </a:solidFill>
                  <a:effectLst>
                    <a:outerShdw blurRad="38100" dist="38100" dir="2700000" algn="tl">
                      <a:srgbClr val="C0C0C0"/>
                    </a:outerShdw>
                  </a:effectLst>
                </a:rPr>
                <a:t>1</a:t>
              </a:r>
              <a:endParaRPr lang="en-US" altLang="zh-CN" sz="2800" b="1">
                <a:solidFill>
                  <a:schemeClr val="hlink"/>
                </a:solidFill>
                <a:effectLst>
                  <a:outerShdw blurRad="38100" dist="38100" dir="2700000" algn="tl">
                    <a:srgbClr val="C0C0C0"/>
                  </a:outerShdw>
                </a:effectLst>
              </a:endParaRPr>
            </a:p>
          </p:txBody>
        </p:sp>
      </p:grpSp>
      <p:grpSp>
        <p:nvGrpSpPr>
          <p:cNvPr id="24" name="Group 1040"/>
          <p:cNvGrpSpPr/>
          <p:nvPr/>
        </p:nvGrpSpPr>
        <p:grpSpPr bwMode="auto">
          <a:xfrm>
            <a:off x="4272280" y="2850643"/>
            <a:ext cx="3276600" cy="1981200"/>
            <a:chOff x="1488" y="1584"/>
            <a:chExt cx="2064" cy="1248"/>
          </a:xfrm>
        </p:grpSpPr>
        <p:sp>
          <p:nvSpPr>
            <p:cNvPr id="25" name="Line 1041"/>
            <p:cNvSpPr>
              <a:spLocks noChangeShapeType="1"/>
            </p:cNvSpPr>
            <p:nvPr/>
          </p:nvSpPr>
          <p:spPr bwMode="auto">
            <a:xfrm>
              <a:off x="1488" y="1584"/>
              <a:ext cx="1776" cy="1152"/>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Rectangle 1042"/>
            <p:cNvSpPr>
              <a:spLocks noChangeArrowheads="1"/>
            </p:cNvSpPr>
            <p:nvPr/>
          </p:nvSpPr>
          <p:spPr bwMode="auto">
            <a:xfrm>
              <a:off x="3360"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grpSp>
      <p:grpSp>
        <p:nvGrpSpPr>
          <p:cNvPr id="27" name="Group 1043"/>
          <p:cNvGrpSpPr/>
          <p:nvPr/>
        </p:nvGrpSpPr>
        <p:grpSpPr bwMode="auto">
          <a:xfrm>
            <a:off x="3357880" y="3460243"/>
            <a:ext cx="2286000" cy="1905000"/>
            <a:chOff x="912" y="1968"/>
            <a:chExt cx="1440" cy="1200"/>
          </a:xfrm>
        </p:grpSpPr>
        <p:sp>
          <p:nvSpPr>
            <p:cNvPr id="28" name="Rectangle 1044"/>
            <p:cNvSpPr>
              <a:spLocks noChangeArrowheads="1"/>
            </p:cNvSpPr>
            <p:nvPr/>
          </p:nvSpPr>
          <p:spPr bwMode="auto">
            <a:xfrm>
              <a:off x="912" y="196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6600"/>
                  </a:solidFill>
                  <a:effectLst>
                    <a:outerShdw blurRad="38100" dist="38100" dir="2700000" algn="tl">
                      <a:srgbClr val="C0C0C0"/>
                    </a:outerShdw>
                  </a:effectLst>
                </a:rPr>
                <a:t>P</a:t>
              </a:r>
              <a:r>
                <a:rPr lang="en-US" altLang="zh-CN" sz="2600" b="1" baseline="-25000">
                  <a:solidFill>
                    <a:srgbClr val="FF6600"/>
                  </a:solidFill>
                  <a:effectLst>
                    <a:outerShdw blurRad="38100" dist="38100" dir="2700000" algn="tl">
                      <a:srgbClr val="C0C0C0"/>
                    </a:outerShdw>
                  </a:effectLst>
                </a:rPr>
                <a:t>2</a:t>
              </a:r>
              <a:endParaRPr lang="en-US" altLang="zh-CN" sz="2600" b="1">
                <a:solidFill>
                  <a:srgbClr val="FF6600"/>
                </a:solidFill>
                <a:effectLst>
                  <a:outerShdw blurRad="38100" dist="38100" dir="2700000" algn="tl">
                    <a:srgbClr val="C0C0C0"/>
                  </a:outerShdw>
                </a:effectLst>
              </a:endParaRPr>
            </a:p>
          </p:txBody>
        </p:sp>
        <p:sp>
          <p:nvSpPr>
            <p:cNvPr id="29" name="Line 1045"/>
            <p:cNvSpPr>
              <a:spLocks noChangeShapeType="1"/>
            </p:cNvSpPr>
            <p:nvPr/>
          </p:nvSpPr>
          <p:spPr bwMode="auto">
            <a:xfrm>
              <a:off x="1200" y="2064"/>
              <a:ext cx="1008" cy="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0" name="Line 1046"/>
            <p:cNvSpPr>
              <a:spLocks noChangeShapeType="1"/>
            </p:cNvSpPr>
            <p:nvPr/>
          </p:nvSpPr>
          <p:spPr bwMode="auto">
            <a:xfrm>
              <a:off x="2256" y="2016"/>
              <a:ext cx="0" cy="96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1" name="Rectangle 1047"/>
            <p:cNvSpPr>
              <a:spLocks noChangeArrowheads="1"/>
            </p:cNvSpPr>
            <p:nvPr/>
          </p:nvSpPr>
          <p:spPr bwMode="auto">
            <a:xfrm>
              <a:off x="2160" y="29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2</a:t>
              </a:r>
              <a:endParaRPr lang="en-US" altLang="zh-CN" sz="2600" b="1">
                <a:solidFill>
                  <a:srgbClr val="FF0000"/>
                </a:solidFill>
                <a:effectLst>
                  <a:outerShdw blurRad="38100" dist="38100" dir="2700000" algn="tl">
                    <a:srgbClr val="C0C0C0"/>
                  </a:outerShdw>
                </a:effectLst>
              </a:endParaRPr>
            </a:p>
          </p:txBody>
        </p:sp>
        <p:pic>
          <p:nvPicPr>
            <p:cNvPr id="32" name="Picture 1048" descr="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2160" y="2016"/>
              <a:ext cx="144" cy="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1049"/>
          <p:cNvGrpSpPr/>
          <p:nvPr/>
        </p:nvGrpSpPr>
        <p:grpSpPr bwMode="auto">
          <a:xfrm>
            <a:off x="3357880" y="2469643"/>
            <a:ext cx="3657600" cy="2895600"/>
            <a:chOff x="912" y="1344"/>
            <a:chExt cx="2304" cy="1824"/>
          </a:xfrm>
        </p:grpSpPr>
        <p:sp>
          <p:nvSpPr>
            <p:cNvPr id="34" name="Rectangle 1050"/>
            <p:cNvSpPr>
              <a:spLocks noChangeArrowheads="1"/>
            </p:cNvSpPr>
            <p:nvPr/>
          </p:nvSpPr>
          <p:spPr bwMode="auto">
            <a:xfrm>
              <a:off x="912" y="134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P</a:t>
              </a:r>
              <a:r>
                <a:rPr lang="en-US" altLang="zh-CN" sz="2600" b="1" baseline="-25000">
                  <a:effectLst>
                    <a:outerShdw blurRad="38100" dist="38100" dir="2700000" algn="tl">
                      <a:srgbClr val="C0C0C0"/>
                    </a:outerShdw>
                  </a:effectLst>
                </a:rPr>
                <a:t>1</a:t>
              </a:r>
              <a:endParaRPr lang="en-US" altLang="zh-CN" sz="2600" b="1">
                <a:effectLst>
                  <a:outerShdw blurRad="38100" dist="38100" dir="2700000" algn="tl">
                    <a:srgbClr val="C0C0C0"/>
                  </a:outerShdw>
                </a:effectLst>
              </a:endParaRPr>
            </a:p>
          </p:txBody>
        </p:sp>
        <p:sp>
          <p:nvSpPr>
            <p:cNvPr id="35" name="Line 1051"/>
            <p:cNvSpPr>
              <a:spLocks noChangeShapeType="1"/>
            </p:cNvSpPr>
            <p:nvPr/>
          </p:nvSpPr>
          <p:spPr bwMode="auto">
            <a:xfrm>
              <a:off x="1248" y="1488"/>
              <a:ext cx="1872" cy="0"/>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1052"/>
            <p:cNvSpPr>
              <a:spLocks noChangeShapeType="1"/>
            </p:cNvSpPr>
            <p:nvPr/>
          </p:nvSpPr>
          <p:spPr bwMode="auto">
            <a:xfrm>
              <a:off x="3120" y="1488"/>
              <a:ext cx="0" cy="1488"/>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1053"/>
            <p:cNvSpPr>
              <a:spLocks noChangeArrowheads="1"/>
            </p:cNvSpPr>
            <p:nvPr/>
          </p:nvSpPr>
          <p:spPr bwMode="auto">
            <a:xfrm>
              <a:off x="3024" y="29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chemeClr val="hlink"/>
                  </a:solidFill>
                  <a:effectLst>
                    <a:outerShdw blurRad="38100" dist="38100" dir="2700000" algn="tl">
                      <a:srgbClr val="C0C0C0"/>
                    </a:outerShdw>
                  </a:effectLst>
                </a:rPr>
                <a:t>Q</a:t>
              </a:r>
              <a:r>
                <a:rPr lang="en-US" altLang="zh-CN" sz="2600" b="1" baseline="-25000">
                  <a:solidFill>
                    <a:schemeClr val="hlink"/>
                  </a:solidFill>
                  <a:effectLst>
                    <a:outerShdw blurRad="38100" dist="38100" dir="2700000" algn="tl">
                      <a:srgbClr val="C0C0C0"/>
                    </a:outerShdw>
                  </a:effectLst>
                </a:rPr>
                <a:t>1</a:t>
              </a:r>
              <a:endParaRPr lang="en-US" altLang="zh-CN" sz="2600" b="1">
                <a:solidFill>
                  <a:schemeClr val="hlink"/>
                </a:solidFill>
                <a:effectLst>
                  <a:outerShdw blurRad="38100" dist="38100" dir="2700000" algn="tl">
                    <a:srgbClr val="C0C0C0"/>
                  </a:outerShdw>
                </a:effectLst>
              </a:endParaRPr>
            </a:p>
          </p:txBody>
        </p:sp>
        <p:pic>
          <p:nvPicPr>
            <p:cNvPr id="38" name="Picture 1054" descr="2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24" y="1440"/>
              <a:ext cx="144" cy="144"/>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1055"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101080" y="3079243"/>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0" name="Line 1056"/>
          <p:cNvSpPr>
            <a:spLocks noChangeShapeType="1"/>
          </p:cNvSpPr>
          <p:nvPr/>
        </p:nvSpPr>
        <p:spPr bwMode="auto">
          <a:xfrm flipV="1">
            <a:off x="3815080" y="1631443"/>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1" name="Line 1057"/>
          <p:cNvSpPr>
            <a:spLocks noChangeShapeType="1"/>
          </p:cNvSpPr>
          <p:nvPr/>
        </p:nvSpPr>
        <p:spPr bwMode="auto">
          <a:xfrm>
            <a:off x="3815080" y="5060443"/>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058"/>
          <p:cNvSpPr>
            <a:spLocks noChangeArrowheads="1"/>
          </p:cNvSpPr>
          <p:nvPr/>
        </p:nvSpPr>
        <p:spPr bwMode="auto">
          <a:xfrm>
            <a:off x="3357880" y="1555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43" name="Rectangle 1059"/>
          <p:cNvSpPr>
            <a:spLocks noChangeArrowheads="1"/>
          </p:cNvSpPr>
          <p:nvPr/>
        </p:nvSpPr>
        <p:spPr bwMode="auto">
          <a:xfrm>
            <a:off x="3434080" y="4984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44" name="Rectangle 1060"/>
          <p:cNvSpPr>
            <a:spLocks noChangeArrowheads="1"/>
          </p:cNvSpPr>
          <p:nvPr/>
        </p:nvSpPr>
        <p:spPr bwMode="auto">
          <a:xfrm>
            <a:off x="8844280" y="51366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46" name="Rectangle 1065"/>
          <p:cNvSpPr>
            <a:spLocks noChangeArrowheads="1"/>
          </p:cNvSpPr>
          <p:nvPr/>
        </p:nvSpPr>
        <p:spPr bwMode="auto">
          <a:xfrm>
            <a:off x="3586480" y="717043"/>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文本框 44"/>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38880" y="5822443"/>
            <a:ext cx="6553200"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1-10  </a:t>
            </a:r>
            <a:r>
              <a:rPr lang="zh-CN" altLang="en-US" sz="2000" dirty="0">
                <a:latin typeface="微软雅黑" panose="020B0503020204020204" pitchFamily="34" charset="-122"/>
                <a:ea typeface="微软雅黑" panose="020B0503020204020204" pitchFamily="34" charset="-122"/>
              </a:rPr>
              <a:t>需求变动对市场均衡的影响</a:t>
            </a:r>
            <a:endParaRPr lang="zh-CN" altLang="en-US" sz="2000"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5269718" y="2469643"/>
            <a:ext cx="748323"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1" name="直接箭头连接符 10"/>
          <p:cNvCxnSpPr/>
          <p:nvPr/>
        </p:nvCxnSpPr>
        <p:spPr>
          <a:xfrm flipH="1">
            <a:off x="4119880" y="2469643"/>
            <a:ext cx="747542" cy="0"/>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trips(down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481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4028440" y="2159530"/>
            <a:ext cx="3505200" cy="2362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Rectangle 11"/>
          <p:cNvSpPr>
            <a:spLocks noChangeArrowheads="1"/>
          </p:cNvSpPr>
          <p:nvPr/>
        </p:nvSpPr>
        <p:spPr bwMode="auto">
          <a:xfrm>
            <a:off x="7609840" y="45217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endParaRPr lang="en-US" altLang="zh-CN" sz="2800" b="1">
              <a:effectLst>
                <a:outerShdw blurRad="38100" dist="38100" dir="2700000" algn="tl">
                  <a:srgbClr val="C0C0C0"/>
                </a:outerShdw>
              </a:effectLst>
            </a:endParaRPr>
          </a:p>
        </p:txBody>
      </p:sp>
      <p:sp>
        <p:nvSpPr>
          <p:cNvPr id="21" name="Line 12"/>
          <p:cNvSpPr>
            <a:spLocks noChangeShapeType="1"/>
          </p:cNvSpPr>
          <p:nvPr/>
        </p:nvSpPr>
        <p:spPr bwMode="auto">
          <a:xfrm flipV="1">
            <a:off x="4866640" y="2311930"/>
            <a:ext cx="1981200" cy="198120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 name="Rectangle 13"/>
          <p:cNvSpPr>
            <a:spLocks noChangeArrowheads="1"/>
          </p:cNvSpPr>
          <p:nvPr/>
        </p:nvSpPr>
        <p:spPr bwMode="auto">
          <a:xfrm>
            <a:off x="6924040" y="2007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S</a:t>
            </a:r>
            <a:r>
              <a:rPr lang="en-US" altLang="zh-CN" sz="2800" b="1" baseline="-25000">
                <a:solidFill>
                  <a:srgbClr val="008000"/>
                </a:solidFill>
                <a:effectLst>
                  <a:outerShdw blurRad="38100" dist="38100" dir="2700000" algn="tl">
                    <a:srgbClr val="C0C0C0"/>
                  </a:outerShdw>
                </a:effectLst>
              </a:rPr>
              <a:t>0</a:t>
            </a:r>
            <a:endParaRPr lang="en-US" altLang="zh-CN" sz="2800" b="1">
              <a:solidFill>
                <a:srgbClr val="008000"/>
              </a:solidFill>
              <a:effectLst>
                <a:outerShdw blurRad="38100" dist="38100" dir="2700000" algn="tl">
                  <a:srgbClr val="C0C0C0"/>
                </a:outerShdw>
              </a:effectLst>
            </a:endParaRPr>
          </a:p>
        </p:txBody>
      </p:sp>
      <p:sp>
        <p:nvSpPr>
          <p:cNvPr id="23" name="Rectangle 14"/>
          <p:cNvSpPr>
            <a:spLocks noChangeArrowheads="1"/>
          </p:cNvSpPr>
          <p:nvPr/>
        </p:nvSpPr>
        <p:spPr bwMode="auto">
          <a:xfrm>
            <a:off x="3266440" y="3150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P</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sp>
        <p:nvSpPr>
          <p:cNvPr id="24" name="Line 15"/>
          <p:cNvSpPr>
            <a:spLocks noChangeShapeType="1"/>
          </p:cNvSpPr>
          <p:nvPr/>
        </p:nvSpPr>
        <p:spPr bwMode="auto">
          <a:xfrm>
            <a:off x="3723640" y="3302530"/>
            <a:ext cx="213360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5" name="Line 16"/>
          <p:cNvSpPr>
            <a:spLocks noChangeShapeType="1"/>
          </p:cNvSpPr>
          <p:nvPr/>
        </p:nvSpPr>
        <p:spPr bwMode="auto">
          <a:xfrm>
            <a:off x="5781040" y="3378730"/>
            <a:ext cx="0" cy="175260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Rectangle 17"/>
          <p:cNvSpPr>
            <a:spLocks noChangeArrowheads="1"/>
          </p:cNvSpPr>
          <p:nvPr/>
        </p:nvSpPr>
        <p:spPr bwMode="auto">
          <a:xfrm>
            <a:off x="5704840" y="51313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nvGrpSpPr>
          <p:cNvPr id="27" name="Group 43"/>
          <p:cNvGrpSpPr/>
          <p:nvPr/>
        </p:nvGrpSpPr>
        <p:grpSpPr bwMode="auto">
          <a:xfrm>
            <a:off x="5476240" y="2159530"/>
            <a:ext cx="2362200" cy="2514600"/>
            <a:chOff x="2592" y="1056"/>
            <a:chExt cx="1488" cy="1584"/>
          </a:xfrm>
        </p:grpSpPr>
        <p:sp>
          <p:nvSpPr>
            <p:cNvPr id="28" name="Line 19"/>
            <p:cNvSpPr>
              <a:spLocks noChangeShapeType="1"/>
            </p:cNvSpPr>
            <p:nvPr/>
          </p:nvSpPr>
          <p:spPr bwMode="auto">
            <a:xfrm flipV="1">
              <a:off x="2592" y="1344"/>
              <a:ext cx="1296" cy="1296"/>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Rectangle 20"/>
            <p:cNvSpPr>
              <a:spLocks noChangeArrowheads="1"/>
            </p:cNvSpPr>
            <p:nvPr/>
          </p:nvSpPr>
          <p:spPr bwMode="auto">
            <a:xfrm>
              <a:off x="3888" y="105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chemeClr val="hlink"/>
                  </a:solidFill>
                  <a:effectLst>
                    <a:outerShdw blurRad="38100" dist="38100" dir="2700000" algn="tl">
                      <a:srgbClr val="C0C0C0"/>
                    </a:outerShdw>
                  </a:effectLst>
                </a:rPr>
                <a:t>S</a:t>
              </a:r>
              <a:r>
                <a:rPr lang="en-US" altLang="zh-CN" sz="2800" b="1" baseline="-25000">
                  <a:solidFill>
                    <a:schemeClr val="hlink"/>
                  </a:solidFill>
                  <a:effectLst>
                    <a:outerShdw blurRad="38100" dist="38100" dir="2700000" algn="tl">
                      <a:srgbClr val="C0C0C0"/>
                    </a:outerShdw>
                  </a:effectLst>
                </a:rPr>
                <a:t>1</a:t>
              </a:r>
              <a:endParaRPr lang="en-US" altLang="zh-CN" sz="2800" b="1">
                <a:solidFill>
                  <a:schemeClr val="hlink"/>
                </a:solidFill>
                <a:effectLst>
                  <a:outerShdw blurRad="38100" dist="38100" dir="2700000" algn="tl">
                    <a:srgbClr val="C0C0C0"/>
                  </a:outerShdw>
                </a:effectLst>
              </a:endParaRPr>
            </a:p>
          </p:txBody>
        </p:sp>
      </p:grpSp>
      <p:grpSp>
        <p:nvGrpSpPr>
          <p:cNvPr id="30" name="Group 42"/>
          <p:cNvGrpSpPr/>
          <p:nvPr/>
        </p:nvGrpSpPr>
        <p:grpSpPr bwMode="auto">
          <a:xfrm>
            <a:off x="4104640" y="1778530"/>
            <a:ext cx="2362200" cy="2209800"/>
            <a:chOff x="1728" y="816"/>
            <a:chExt cx="1488" cy="1392"/>
          </a:xfrm>
        </p:grpSpPr>
        <p:sp>
          <p:nvSpPr>
            <p:cNvPr id="31" name="Line 22"/>
            <p:cNvSpPr>
              <a:spLocks noChangeShapeType="1"/>
            </p:cNvSpPr>
            <p:nvPr/>
          </p:nvSpPr>
          <p:spPr bwMode="auto">
            <a:xfrm flipV="1">
              <a:off x="1728" y="960"/>
              <a:ext cx="1248" cy="1248"/>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23"/>
            <p:cNvSpPr>
              <a:spLocks noChangeArrowheads="1"/>
            </p:cNvSpPr>
            <p:nvPr/>
          </p:nvSpPr>
          <p:spPr bwMode="auto">
            <a:xfrm>
              <a:off x="3024" y="81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FF6600"/>
                  </a:solidFill>
                  <a:effectLst>
                    <a:outerShdw blurRad="38100" dist="38100" dir="2700000" algn="tl">
                      <a:srgbClr val="C0C0C0"/>
                    </a:outerShdw>
                  </a:effectLst>
                </a:rPr>
                <a:t>S</a:t>
              </a:r>
              <a:r>
                <a:rPr lang="en-US" altLang="zh-CN" sz="2800" b="1" baseline="-25000">
                  <a:solidFill>
                    <a:srgbClr val="FF6600"/>
                  </a:solidFill>
                  <a:effectLst>
                    <a:outerShdw blurRad="38100" dist="38100" dir="2700000" algn="tl">
                      <a:srgbClr val="C0C0C0"/>
                    </a:outerShdw>
                  </a:effectLst>
                </a:rPr>
                <a:t>2</a:t>
              </a:r>
              <a:endParaRPr lang="en-US" altLang="zh-CN" sz="2800" b="1">
                <a:solidFill>
                  <a:srgbClr val="FF6600"/>
                </a:solidFill>
                <a:effectLst>
                  <a:outerShdw blurRad="38100" dist="38100" dir="2700000" algn="tl">
                    <a:srgbClr val="C0C0C0"/>
                  </a:outerShdw>
                </a:effectLst>
              </a:endParaRPr>
            </a:p>
          </p:txBody>
        </p:sp>
      </p:grpSp>
      <p:grpSp>
        <p:nvGrpSpPr>
          <p:cNvPr id="33" name="Group 46"/>
          <p:cNvGrpSpPr/>
          <p:nvPr/>
        </p:nvGrpSpPr>
        <p:grpSpPr bwMode="auto">
          <a:xfrm>
            <a:off x="3266440" y="2692930"/>
            <a:ext cx="2133600" cy="2743200"/>
            <a:chOff x="1200" y="1392"/>
            <a:chExt cx="1344" cy="1728"/>
          </a:xfrm>
        </p:grpSpPr>
        <p:sp>
          <p:nvSpPr>
            <p:cNvPr id="34" name="Rectangle 25"/>
            <p:cNvSpPr>
              <a:spLocks noChangeArrowheads="1"/>
            </p:cNvSpPr>
            <p:nvPr/>
          </p:nvSpPr>
          <p:spPr bwMode="auto">
            <a:xfrm>
              <a:off x="1200" y="139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35" name="Line 26"/>
            <p:cNvSpPr>
              <a:spLocks noChangeShapeType="1"/>
            </p:cNvSpPr>
            <p:nvPr/>
          </p:nvSpPr>
          <p:spPr bwMode="auto">
            <a:xfrm>
              <a:off x="1488" y="1536"/>
              <a:ext cx="912" cy="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27"/>
            <p:cNvSpPr>
              <a:spLocks noChangeShapeType="1"/>
            </p:cNvSpPr>
            <p:nvPr/>
          </p:nvSpPr>
          <p:spPr bwMode="auto">
            <a:xfrm>
              <a:off x="2400" y="1536"/>
              <a:ext cx="0" cy="1392"/>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28"/>
            <p:cNvSpPr>
              <a:spLocks noChangeArrowheads="1"/>
            </p:cNvSpPr>
            <p:nvPr/>
          </p:nvSpPr>
          <p:spPr bwMode="auto">
            <a:xfrm>
              <a:off x="235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Q</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pic>
          <p:nvPicPr>
            <p:cNvPr id="38" name="Picture 29" descr="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2352" y="1488"/>
              <a:ext cx="144" cy="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45"/>
          <p:cNvGrpSpPr/>
          <p:nvPr/>
        </p:nvGrpSpPr>
        <p:grpSpPr bwMode="auto">
          <a:xfrm>
            <a:off x="3266440" y="3607330"/>
            <a:ext cx="3352800" cy="1828800"/>
            <a:chOff x="1200" y="1968"/>
            <a:chExt cx="2112" cy="1152"/>
          </a:xfrm>
        </p:grpSpPr>
        <p:sp>
          <p:nvSpPr>
            <p:cNvPr id="40" name="Rectangle 31"/>
            <p:cNvSpPr>
              <a:spLocks noChangeArrowheads="1"/>
            </p:cNvSpPr>
            <p:nvPr/>
          </p:nvSpPr>
          <p:spPr bwMode="auto">
            <a:xfrm>
              <a:off x="1200" y="196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effectLst>
                    <a:outerShdw blurRad="38100" dist="38100" dir="2700000" algn="tl">
                      <a:srgbClr val="C0C0C0"/>
                    </a:outerShdw>
                  </a:effectLst>
                </a:rPr>
                <a:t>P</a:t>
              </a:r>
              <a:r>
                <a:rPr lang="en-US" altLang="zh-CN" sz="2600" b="1" baseline="-25000" dirty="0">
                  <a:effectLst>
                    <a:outerShdw blurRad="38100" dist="38100" dir="2700000" algn="tl">
                      <a:srgbClr val="C0C0C0"/>
                    </a:outerShdw>
                  </a:effectLst>
                </a:rPr>
                <a:t>1</a:t>
              </a:r>
              <a:endParaRPr lang="en-US" altLang="zh-CN" sz="2600" b="1" dirty="0">
                <a:effectLst>
                  <a:outerShdw blurRad="38100" dist="38100" dir="2700000" algn="tl">
                    <a:srgbClr val="C0C0C0"/>
                  </a:outerShdw>
                </a:effectLst>
              </a:endParaRPr>
            </a:p>
          </p:txBody>
        </p:sp>
        <p:sp>
          <p:nvSpPr>
            <p:cNvPr id="41" name="Line 32"/>
            <p:cNvSpPr>
              <a:spLocks noChangeShapeType="1"/>
            </p:cNvSpPr>
            <p:nvPr/>
          </p:nvSpPr>
          <p:spPr bwMode="auto">
            <a:xfrm>
              <a:off x="1488" y="2064"/>
              <a:ext cx="1680" cy="0"/>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Line 33"/>
            <p:cNvSpPr>
              <a:spLocks noChangeShapeType="1"/>
            </p:cNvSpPr>
            <p:nvPr/>
          </p:nvSpPr>
          <p:spPr bwMode="auto">
            <a:xfrm>
              <a:off x="3168" y="2112"/>
              <a:ext cx="0" cy="864"/>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3" name="Rectangle 34"/>
            <p:cNvSpPr>
              <a:spLocks noChangeArrowheads="1"/>
            </p:cNvSpPr>
            <p:nvPr/>
          </p:nvSpPr>
          <p:spPr bwMode="auto">
            <a:xfrm>
              <a:off x="3120"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chemeClr val="hlink"/>
                  </a:solidFill>
                  <a:effectLst>
                    <a:outerShdw blurRad="38100" dist="38100" dir="2700000" algn="tl">
                      <a:srgbClr val="C0C0C0"/>
                    </a:outerShdw>
                  </a:effectLst>
                </a:rPr>
                <a:t>Q</a:t>
              </a:r>
              <a:r>
                <a:rPr lang="en-US" altLang="zh-CN" sz="2600" b="1" baseline="-25000" dirty="0">
                  <a:solidFill>
                    <a:schemeClr val="hlink"/>
                  </a:solidFill>
                  <a:effectLst>
                    <a:outerShdw blurRad="38100" dist="38100" dir="2700000" algn="tl">
                      <a:srgbClr val="C0C0C0"/>
                    </a:outerShdw>
                  </a:effectLst>
                </a:rPr>
                <a:t>1</a:t>
              </a:r>
              <a:endParaRPr lang="en-US" altLang="zh-CN" sz="2600" b="1" dirty="0">
                <a:solidFill>
                  <a:schemeClr val="hlink"/>
                </a:solidFill>
                <a:effectLst>
                  <a:outerShdw blurRad="38100" dist="38100" dir="2700000" algn="tl">
                    <a:srgbClr val="C0C0C0"/>
                  </a:outerShdw>
                </a:effectLst>
              </a:endParaRPr>
            </a:p>
          </p:txBody>
        </p:sp>
        <p:pic>
          <p:nvPicPr>
            <p:cNvPr id="44" name="Picture 35" descr="2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120" y="1968"/>
              <a:ext cx="144" cy="144"/>
            </a:xfrm>
            <a:prstGeom prst="rect">
              <a:avLst/>
            </a:prstGeom>
            <a:noFill/>
            <a:extLst>
              <a:ext uri="{909E8E84-426E-40DD-AFC4-6F175D3DCCD1}">
                <a14:hiddenFill xmlns:a14="http://schemas.microsoft.com/office/drawing/2010/main">
                  <a:solidFill>
                    <a:srgbClr val="FFFFFF"/>
                  </a:solidFill>
                </a14:hiddenFill>
              </a:ext>
            </a:extLst>
          </p:spPr>
        </p:pic>
      </p:grpSp>
      <p:pic>
        <p:nvPicPr>
          <p:cNvPr id="45" name="Picture 36"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704840" y="322633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6" name="Line 37"/>
          <p:cNvSpPr>
            <a:spLocks noChangeShapeType="1"/>
          </p:cNvSpPr>
          <p:nvPr/>
        </p:nvSpPr>
        <p:spPr bwMode="auto">
          <a:xfrm flipV="1">
            <a:off x="3723640" y="1702330"/>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Line 38"/>
          <p:cNvSpPr>
            <a:spLocks noChangeShapeType="1"/>
          </p:cNvSpPr>
          <p:nvPr/>
        </p:nvSpPr>
        <p:spPr bwMode="auto">
          <a:xfrm>
            <a:off x="3723640" y="5131330"/>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39"/>
          <p:cNvSpPr>
            <a:spLocks noChangeArrowheads="1"/>
          </p:cNvSpPr>
          <p:nvPr/>
        </p:nvSpPr>
        <p:spPr bwMode="auto">
          <a:xfrm>
            <a:off x="3266440" y="1626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49" name="Rectangle 40"/>
          <p:cNvSpPr>
            <a:spLocks noChangeArrowheads="1"/>
          </p:cNvSpPr>
          <p:nvPr/>
        </p:nvSpPr>
        <p:spPr bwMode="auto">
          <a:xfrm>
            <a:off x="3342640" y="5055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0" name="Rectangle 41"/>
          <p:cNvSpPr>
            <a:spLocks noChangeArrowheads="1"/>
          </p:cNvSpPr>
          <p:nvPr/>
        </p:nvSpPr>
        <p:spPr bwMode="auto">
          <a:xfrm>
            <a:off x="8752840" y="52075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51" name="文本框 5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6745849" y="2656728"/>
            <a:ext cx="60960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5634892" y="2602802"/>
            <a:ext cx="679548" cy="13928"/>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3015" y="5605418"/>
            <a:ext cx="4232249" cy="499624"/>
          </a:xfrm>
          <a:prstGeom prst="rect">
            <a:avLst/>
          </a:prstGeom>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1-11  </a:t>
            </a:r>
            <a:r>
              <a:rPr lang="zh-CN" altLang="en-US" sz="2000" dirty="0">
                <a:latin typeface="微软雅黑" panose="020B0503020204020204" pitchFamily="34" charset="-122"/>
                <a:ea typeface="微软雅黑" panose="020B0503020204020204" pitchFamily="34" charset="-122"/>
              </a:rPr>
              <a:t>供给变动对市场均衡的影响</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strips(downLeft)">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strips(downLeft)">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0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29" name="Picture 46"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55640" y="2981926"/>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5963920" y="3154343"/>
            <a:ext cx="2915920" cy="4171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供给的概念</a:t>
            </a:r>
            <a:endParaRPr lang="zh-CN" altLang="en-US"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5963920" y="3647709"/>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供给规律</a:t>
            </a:r>
            <a:endParaRPr lang="zh-CN" altLang="en-US" b="1" dirty="0">
              <a:effectLst>
                <a:outerShdw blurRad="38100" dist="38100" dir="2700000" algn="tl">
                  <a:srgbClr val="C0C0C0"/>
                </a:outerShdw>
              </a:effectLst>
            </a:endParaRPr>
          </a:p>
        </p:txBody>
      </p:sp>
      <p:sp>
        <p:nvSpPr>
          <p:cNvPr id="31" name="Rectangle 10" descr="浅色上对角线"/>
          <p:cNvSpPr>
            <a:spLocks noChangeArrowheads="1"/>
          </p:cNvSpPr>
          <p:nvPr/>
        </p:nvSpPr>
        <p:spPr bwMode="auto">
          <a:xfrm>
            <a:off x="5963920" y="4104909"/>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影响供给量的其他因素</a:t>
            </a:r>
            <a:endParaRPr lang="zh-CN" altLang="en-US" b="1" dirty="0">
              <a:effectLst>
                <a:outerShdw blurRad="38100" dist="38100" dir="2700000" algn="tl">
                  <a:srgbClr val="C0C0C0"/>
                </a:outerShdw>
              </a:effectLst>
            </a:endParaRPr>
          </a:p>
        </p:txBody>
      </p:sp>
      <p:sp>
        <p:nvSpPr>
          <p:cNvPr id="32" name="Rectangle 11" descr="浅色上对角线"/>
          <p:cNvSpPr>
            <a:spLocks noChangeArrowheads="1"/>
          </p:cNvSpPr>
          <p:nvPr/>
        </p:nvSpPr>
        <p:spPr bwMode="auto">
          <a:xfrm>
            <a:off x="5963920" y="4562109"/>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供给量的变动和供给变动</a:t>
            </a:r>
            <a:endParaRPr lang="zh-CN" altLang="en-US" sz="1600" b="1" dirty="0">
              <a:effectLst>
                <a:outerShdw blurRad="38100" dist="38100" dir="2700000" algn="tl">
                  <a:srgbClr val="C0C0C0"/>
                </a:outerShdw>
              </a:effectLst>
            </a:endParaRPr>
          </a:p>
        </p:txBody>
      </p:sp>
      <p:pic>
        <p:nvPicPr>
          <p:cNvPr id="33" name="Picture 39"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326670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0"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37239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5" name="Picture 41"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41811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6" name="Picture 4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46383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7" name="AutoShape 43">
            <a:hlinkClick r:id="" action="ppaction://noaction" highlightClick="1"/>
            <a:hlinkHover r:id="" action="ppaction://noaction"/>
          </p:cNvPr>
          <p:cNvSpPr>
            <a:spLocks noChangeArrowheads="1"/>
          </p:cNvSpPr>
          <p:nvPr/>
        </p:nvSpPr>
        <p:spPr bwMode="auto">
          <a:xfrm>
            <a:off x="8956040" y="3342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8" name="AutoShape 44">
            <a:hlinkClick r:id="" action="ppaction://noaction" highlightClick="1"/>
            <a:hlinkHover r:id="" action="ppaction://noaction"/>
          </p:cNvPr>
          <p:cNvSpPr>
            <a:spLocks noChangeArrowheads="1"/>
          </p:cNvSpPr>
          <p:nvPr/>
        </p:nvSpPr>
        <p:spPr bwMode="auto">
          <a:xfrm>
            <a:off x="8956040" y="3723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9" name="AutoShape 45">
            <a:hlinkClick r:id="" action="ppaction://noaction" highlightClick="1"/>
            <a:hlinkHover r:id="" action="ppaction://noaction"/>
          </p:cNvPr>
          <p:cNvSpPr>
            <a:spLocks noChangeArrowheads="1"/>
          </p:cNvSpPr>
          <p:nvPr/>
        </p:nvSpPr>
        <p:spPr bwMode="auto">
          <a:xfrm>
            <a:off x="8956040" y="41811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0" name="AutoShape 46">
            <a:hlinkClick r:id="" action="ppaction://noaction" highlightClick="1"/>
            <a:hlinkHover r:id="" action="ppaction://noaction"/>
          </p:cNvPr>
          <p:cNvSpPr>
            <a:spLocks noChangeArrowheads="1"/>
          </p:cNvSpPr>
          <p:nvPr/>
        </p:nvSpPr>
        <p:spPr bwMode="auto">
          <a:xfrm>
            <a:off x="8956040" y="46383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 name="文本框 23"/>
          <p:cNvSpPr txBox="1"/>
          <p:nvPr/>
        </p:nvSpPr>
        <p:spPr>
          <a:xfrm>
            <a:off x="9093200" y="669738"/>
            <a:ext cx="2512646"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41" name="Rectangle 11" descr="浅色上对角线"/>
          <p:cNvSpPr>
            <a:spLocks noChangeArrowheads="1"/>
          </p:cNvSpPr>
          <p:nvPr/>
        </p:nvSpPr>
        <p:spPr bwMode="auto">
          <a:xfrm>
            <a:off x="5963920" y="5019308"/>
            <a:ext cx="2915920" cy="477317"/>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从单个生产者的供给和市场供给</a:t>
            </a:r>
            <a:endParaRPr lang="zh-CN" altLang="en-US" sz="1400" b="1" dirty="0">
              <a:effectLst>
                <a:outerShdw blurRad="38100" dist="38100" dir="2700000" algn="tl">
                  <a:srgbClr val="C0C0C0"/>
                </a:outerShdw>
              </a:effectLst>
            </a:endParaRPr>
          </a:p>
        </p:txBody>
      </p:sp>
      <p:pic>
        <p:nvPicPr>
          <p:cNvPr id="42" name="Picture 4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50955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3" name="AutoShape 46">
            <a:hlinkClick r:id="" action="ppaction://noaction" highlightClick="1"/>
            <a:hlinkHover r:id="" action="ppaction://noaction"/>
          </p:cNvPr>
          <p:cNvSpPr>
            <a:spLocks noChangeArrowheads="1"/>
          </p:cNvSpPr>
          <p:nvPr/>
        </p:nvSpPr>
        <p:spPr bwMode="auto">
          <a:xfrm>
            <a:off x="8956040" y="50955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Line 16"/>
          <p:cNvSpPr>
            <a:spLocks noChangeShapeType="1"/>
          </p:cNvSpPr>
          <p:nvPr/>
        </p:nvSpPr>
        <p:spPr bwMode="auto">
          <a:xfrm flipV="1">
            <a:off x="4049689" y="2083063"/>
            <a:ext cx="2109598" cy="2311511"/>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5647232" y="1778741"/>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chemeClr val="hlink"/>
                </a:solidFill>
                <a:effectLst>
                  <a:outerShdw blurRad="38100" dist="38100" dir="2700000" algn="tl">
                    <a:srgbClr val="C0C0C0"/>
                  </a:outerShdw>
                </a:effectLst>
              </a:rPr>
              <a:t>S</a:t>
            </a:r>
            <a:r>
              <a:rPr lang="en-US" altLang="zh-CN" sz="2800" b="1" baseline="-25000" dirty="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4896870" y="2618769"/>
            <a:ext cx="2114189" cy="2366911"/>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7144771" y="240251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S</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sp>
        <p:nvSpPr>
          <p:cNvPr id="50" name="Line 34"/>
          <p:cNvSpPr>
            <a:spLocks noChangeShapeType="1"/>
          </p:cNvSpPr>
          <p:nvPr/>
        </p:nvSpPr>
        <p:spPr bwMode="auto">
          <a:xfrm flipV="1">
            <a:off x="3258571" y="1899582"/>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328582"/>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8233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53" name="Rectangle 37"/>
          <p:cNvSpPr>
            <a:spLocks noChangeArrowheads="1"/>
          </p:cNvSpPr>
          <p:nvPr/>
        </p:nvSpPr>
        <p:spPr bwMode="auto">
          <a:xfrm>
            <a:off x="2877571" y="52523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4" name="Rectangle 38"/>
          <p:cNvSpPr>
            <a:spLocks noChangeArrowheads="1"/>
          </p:cNvSpPr>
          <p:nvPr/>
        </p:nvSpPr>
        <p:spPr bwMode="auto">
          <a:xfrm>
            <a:off x="8287771" y="5404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55" name="Line 40"/>
          <p:cNvSpPr>
            <a:spLocks noChangeShapeType="1"/>
          </p:cNvSpPr>
          <p:nvPr/>
        </p:nvSpPr>
        <p:spPr bwMode="auto">
          <a:xfrm>
            <a:off x="3644686" y="3154616"/>
            <a:ext cx="2514600" cy="176604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4361938" y="5413771"/>
            <a:ext cx="488964" cy="41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solidFill>
                  <a:schemeClr val="hlink"/>
                </a:solidFill>
                <a:effectLst>
                  <a:outerShdw blurRad="38100" dist="38100" dir="2700000" algn="tl">
                    <a:srgbClr val="C0C0C0"/>
                  </a:outerShdw>
                </a:effectLst>
              </a:rPr>
              <a:t>Q</a:t>
            </a:r>
            <a:r>
              <a:rPr lang="en-US" altLang="zh-CN" sz="2400" b="1" baseline="-25000" dirty="0" smtClean="0">
                <a:solidFill>
                  <a:schemeClr val="hlink"/>
                </a:solidFill>
                <a:effectLst>
                  <a:outerShdw blurRad="38100" dist="38100" dir="2700000" algn="tl">
                    <a:srgbClr val="C0C0C0"/>
                  </a:outerShdw>
                </a:effectLst>
              </a:rPr>
              <a:t>1</a:t>
            </a:r>
            <a:endParaRPr lang="en-US" altLang="zh-CN" sz="2400" b="1" dirty="0">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4588203" y="1941610"/>
            <a:ext cx="2727657" cy="1754867"/>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7259071" y="390239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6394740" y="304031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500469" y="3694519"/>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3234080" y="5857252"/>
            <a:ext cx="5589992" cy="499624"/>
          </a:xfrm>
          <a:prstGeom prst="rect">
            <a:avLst/>
          </a:prstGeom>
        </p:spPr>
        <p:txBody>
          <a:bodyPr wrap="none">
            <a:spAutoFit/>
          </a:bodyP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图</a:t>
            </a:r>
            <a:r>
              <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1-12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需求和供给同</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时增加对</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的影</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响</a:t>
            </a: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7" name="直接连接符 6"/>
          <p:cNvCxnSpPr>
            <a:stCxn id="59" idx="3"/>
          </p:cNvCxnSpPr>
          <p:nvPr/>
        </p:nvCxnSpPr>
        <p:spPr>
          <a:xfrm flipH="1">
            <a:off x="3258571" y="3154616"/>
            <a:ext cx="3136169" cy="13044"/>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0" idx="3"/>
          </p:cNvCxnSpPr>
          <p:nvPr/>
        </p:nvCxnSpPr>
        <p:spPr>
          <a:xfrm flipH="1">
            <a:off x="3258571" y="3808819"/>
            <a:ext cx="1241898" cy="29111"/>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a:off x="2773340" y="301526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12" name="矩形 11"/>
          <p:cNvSpPr/>
          <p:nvPr/>
        </p:nvSpPr>
        <p:spPr>
          <a:xfrm>
            <a:off x="2781712" y="3553787"/>
            <a:ext cx="452368" cy="461665"/>
          </a:xfrm>
          <a:prstGeom prst="rect">
            <a:avLst/>
          </a:prstGeom>
        </p:spPr>
        <p:txBody>
          <a:bodyPr wrap="none">
            <a:spAutoFit/>
          </a:bodyPr>
          <a:lstStyle/>
          <a:p>
            <a:r>
              <a:rPr lang="en-US" altLang="zh-CN" sz="2400" b="1" dirty="0">
                <a:solidFill>
                  <a:srgbClr val="0070C0"/>
                </a:solidFill>
                <a:effectLst>
                  <a:outerShdw blurRad="38100" dist="38100" dir="2700000" algn="tl">
                    <a:srgbClr val="C0C0C0"/>
                  </a:outerShdw>
                </a:effectLst>
              </a:rPr>
              <a:t>P</a:t>
            </a:r>
            <a:r>
              <a:rPr lang="en-US" altLang="zh-CN" sz="2400" b="1" baseline="-25000" dirty="0">
                <a:solidFill>
                  <a:srgbClr val="0070C0"/>
                </a:solidFill>
                <a:effectLst>
                  <a:outerShdw blurRad="38100" dist="38100" dir="2700000" algn="tl">
                    <a:srgbClr val="C0C0C0"/>
                  </a:outerShdw>
                </a:effectLst>
              </a:rPr>
              <a:t>1</a:t>
            </a:r>
            <a:endParaRPr lang="en-US" altLang="zh-CN" sz="2400" b="1" dirty="0">
              <a:solidFill>
                <a:srgbClr val="0070C0"/>
              </a:solidFill>
              <a:effectLst>
                <a:outerShdw blurRad="38100" dist="38100" dir="2700000" algn="tl">
                  <a:srgbClr val="C0C0C0"/>
                </a:outerShdw>
              </a:effectLst>
            </a:endParaRPr>
          </a:p>
        </p:txBody>
      </p:sp>
      <p:sp>
        <p:nvSpPr>
          <p:cNvPr id="37" name="Rectangle 34"/>
          <p:cNvSpPr>
            <a:spLocks noChangeArrowheads="1"/>
          </p:cNvSpPr>
          <p:nvPr/>
        </p:nvSpPr>
        <p:spPr bwMode="auto">
          <a:xfrm>
            <a:off x="6342377" y="5510439"/>
            <a:ext cx="668681" cy="32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chemeClr val="accent6"/>
                </a:solidFill>
                <a:effectLst>
                  <a:outerShdw blurRad="38100" dist="38100" dir="2700000" algn="tl">
                    <a:srgbClr val="C0C0C0"/>
                  </a:outerShdw>
                </a:effectLst>
              </a:rPr>
              <a:t>Q</a:t>
            </a:r>
            <a:r>
              <a:rPr lang="en-US" altLang="zh-CN" sz="2400" b="1" baseline="-25000" dirty="0">
                <a:solidFill>
                  <a:schemeClr val="accent6"/>
                </a:solidFill>
                <a:effectLst>
                  <a:outerShdw blurRad="38100" dist="38100" dir="2700000" algn="tl">
                    <a:srgbClr val="C0C0C0"/>
                  </a:outerShdw>
                </a:effectLst>
              </a:rPr>
              <a:t>2</a:t>
            </a:r>
            <a:endParaRPr lang="en-US" altLang="zh-CN" sz="2400" b="1" dirty="0">
              <a:solidFill>
                <a:schemeClr val="accent6"/>
              </a:solidFill>
              <a:effectLst>
                <a:outerShdw blurRad="38100" dist="38100" dir="2700000" algn="tl">
                  <a:srgbClr val="C0C0C0"/>
                </a:outerShdw>
              </a:effectLst>
            </a:endParaRPr>
          </a:p>
        </p:txBody>
      </p:sp>
      <p:cxnSp>
        <p:nvCxnSpPr>
          <p:cNvPr id="14" name="直接连接符 13"/>
          <p:cNvCxnSpPr>
            <a:stCxn id="59" idx="2"/>
          </p:cNvCxnSpPr>
          <p:nvPr/>
        </p:nvCxnSpPr>
        <p:spPr>
          <a:xfrm>
            <a:off x="6509040" y="3268916"/>
            <a:ext cx="4302" cy="2078716"/>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0" idx="2"/>
          </p:cNvCxnSpPr>
          <p:nvPr/>
        </p:nvCxnSpPr>
        <p:spPr>
          <a:xfrm>
            <a:off x="4614769" y="3923119"/>
            <a:ext cx="34089" cy="1405463"/>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34"/>
          <p:cNvSpPr>
            <a:spLocks noChangeArrowheads="1"/>
          </p:cNvSpPr>
          <p:nvPr/>
        </p:nvSpPr>
        <p:spPr bwMode="auto">
          <a:xfrm>
            <a:off x="4824681" y="359759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E</a:t>
            </a:r>
            <a:r>
              <a:rPr lang="en-US" altLang="zh-CN" sz="2600" b="1" baseline="-25000" dirty="0" smtClean="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sp>
        <p:nvSpPr>
          <p:cNvPr id="62" name="Rectangle 34"/>
          <p:cNvSpPr>
            <a:spLocks noChangeArrowheads="1"/>
          </p:cNvSpPr>
          <p:nvPr/>
        </p:nvSpPr>
        <p:spPr bwMode="auto">
          <a:xfrm>
            <a:off x="6876827" y="2987863"/>
            <a:ext cx="618059" cy="3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smtClean="0">
                <a:solidFill>
                  <a:srgbClr val="FF0000"/>
                </a:solidFill>
                <a:effectLst>
                  <a:outerShdw blurRad="38100" dist="38100" dir="2700000" algn="tl">
                    <a:srgbClr val="C0C0C0"/>
                  </a:outerShdw>
                </a:effectLst>
              </a:rPr>
              <a:t>E</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cxnSp>
        <p:nvCxnSpPr>
          <p:cNvPr id="23" name="直接箭头连接符 22"/>
          <p:cNvCxnSpPr/>
          <p:nvPr/>
        </p:nvCxnSpPr>
        <p:spPr>
          <a:xfrm flipV="1">
            <a:off x="5943393" y="4273583"/>
            <a:ext cx="927810" cy="3338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6" name="矩形 25"/>
          <p:cNvSpPr/>
          <p:nvPr/>
        </p:nvSpPr>
        <p:spPr>
          <a:xfrm>
            <a:off x="6036280" y="4441184"/>
            <a:ext cx="587060" cy="523220"/>
          </a:xfrm>
          <a:prstGeom prst="rect">
            <a:avLst/>
          </a:prstGeom>
        </p:spPr>
        <p:txBody>
          <a:bodyPr wrap="square">
            <a:spAutoFit/>
          </a:bodyPr>
          <a:lstStyle/>
          <a:p>
            <a:r>
              <a:rPr lang="en-US" altLang="zh-CN" sz="2800" b="1" dirty="0" smtClean="0">
                <a:solidFill>
                  <a:schemeClr val="hlink"/>
                </a:solidFill>
                <a:effectLst>
                  <a:outerShdw blurRad="38100" dist="38100" dir="2700000" algn="tl">
                    <a:srgbClr val="C0C0C0"/>
                  </a:outerShdw>
                </a:effectLst>
              </a:rPr>
              <a:t>D</a:t>
            </a:r>
            <a:r>
              <a:rPr lang="en-US" altLang="zh-CN" sz="2800" b="1" baseline="-25000" dirty="0" smtClean="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cxnSp>
        <p:nvCxnSpPr>
          <p:cNvPr id="64" name="直接箭头连接符 63"/>
          <p:cNvCxnSpPr/>
          <p:nvPr/>
        </p:nvCxnSpPr>
        <p:spPr>
          <a:xfrm flipV="1">
            <a:off x="5878472" y="2570465"/>
            <a:ext cx="927810" cy="3338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Line 16"/>
          <p:cNvSpPr>
            <a:spLocks noChangeShapeType="1"/>
          </p:cNvSpPr>
          <p:nvPr/>
        </p:nvSpPr>
        <p:spPr bwMode="auto">
          <a:xfrm flipV="1">
            <a:off x="4936064" y="1985015"/>
            <a:ext cx="1237930" cy="2669957"/>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6164801" y="1740934"/>
            <a:ext cx="512054" cy="313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chemeClr val="hlink"/>
                </a:solidFill>
                <a:effectLst>
                  <a:outerShdw blurRad="38100" dist="38100" dir="2700000" algn="tl">
                    <a:srgbClr val="C0C0C0"/>
                  </a:outerShdw>
                </a:effectLst>
              </a:rPr>
              <a:t>S</a:t>
            </a:r>
            <a:r>
              <a:rPr lang="en-US" altLang="zh-CN" sz="2800" b="1" baseline="-25000" dirty="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3771952" y="1420038"/>
            <a:ext cx="1262416" cy="2782905"/>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5056331" y="1158194"/>
            <a:ext cx="576550" cy="505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FF6600"/>
                </a:solidFill>
                <a:effectLst>
                  <a:outerShdw blurRad="38100" dist="38100" dir="2700000" algn="tl">
                    <a:srgbClr val="C0C0C0"/>
                  </a:outerShdw>
                </a:effectLst>
              </a:rPr>
              <a:t>S</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sp>
        <p:nvSpPr>
          <p:cNvPr id="50" name="Line 34"/>
          <p:cNvSpPr>
            <a:spLocks noChangeShapeType="1"/>
          </p:cNvSpPr>
          <p:nvPr/>
        </p:nvSpPr>
        <p:spPr bwMode="auto">
          <a:xfrm flipV="1">
            <a:off x="3258571" y="1636340"/>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065340"/>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56014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53" name="Rectangle 37"/>
          <p:cNvSpPr>
            <a:spLocks noChangeArrowheads="1"/>
          </p:cNvSpPr>
          <p:nvPr/>
        </p:nvSpPr>
        <p:spPr bwMode="auto">
          <a:xfrm>
            <a:off x="2877571" y="498914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4" name="Rectangle 38"/>
          <p:cNvSpPr>
            <a:spLocks noChangeArrowheads="1"/>
          </p:cNvSpPr>
          <p:nvPr/>
        </p:nvSpPr>
        <p:spPr bwMode="auto">
          <a:xfrm>
            <a:off x="8287771" y="514154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55" name="Line 40"/>
          <p:cNvSpPr>
            <a:spLocks noChangeShapeType="1"/>
          </p:cNvSpPr>
          <p:nvPr/>
        </p:nvSpPr>
        <p:spPr bwMode="auto">
          <a:xfrm>
            <a:off x="3687078" y="2603560"/>
            <a:ext cx="2579384" cy="1730188"/>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5005137" y="5204311"/>
            <a:ext cx="488964" cy="41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solidFill>
                  <a:schemeClr val="hlink"/>
                </a:solidFill>
                <a:effectLst>
                  <a:outerShdw blurRad="38100" dist="38100" dir="2700000" algn="tl">
                    <a:srgbClr val="C0C0C0"/>
                  </a:outerShdw>
                </a:effectLst>
              </a:rPr>
              <a:t>Q</a:t>
            </a:r>
            <a:r>
              <a:rPr lang="en-US" altLang="zh-CN" sz="2400" b="1" baseline="-25000" dirty="0" smtClean="0">
                <a:solidFill>
                  <a:schemeClr val="hlink"/>
                </a:solidFill>
                <a:effectLst>
                  <a:outerShdw blurRad="38100" dist="38100" dir="2700000" algn="tl">
                    <a:srgbClr val="C0C0C0"/>
                  </a:outerShdw>
                </a:effectLst>
              </a:rPr>
              <a:t>1</a:t>
            </a:r>
            <a:endParaRPr lang="en-US" altLang="zh-CN" sz="2400" b="1" dirty="0">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4021445" y="1824963"/>
            <a:ext cx="2962955" cy="1911002"/>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7049521" y="38341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555316" y="212901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246831" y="36272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3106171" y="5788583"/>
            <a:ext cx="6102953" cy="499624"/>
          </a:xfrm>
          <a:prstGeom prst="rect">
            <a:avLst/>
          </a:prstGeom>
        </p:spPr>
        <p:txBody>
          <a:bodyPr wrap="none">
            <a:spAutoFit/>
          </a:bodyP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图</a:t>
            </a: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1-13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需</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求增加而同时供给</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减</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少对</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的影</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响</a:t>
            </a: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7" name="直接连接符 6"/>
          <p:cNvCxnSpPr>
            <a:stCxn id="59" idx="3"/>
          </p:cNvCxnSpPr>
          <p:nvPr/>
        </p:nvCxnSpPr>
        <p:spPr>
          <a:xfrm flipH="1" flipV="1">
            <a:off x="3258571" y="2223925"/>
            <a:ext cx="1296745" cy="19385"/>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226993" y="3714216"/>
            <a:ext cx="2019838" cy="26257"/>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a:off x="2745288" y="2139274"/>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12" name="矩形 11"/>
          <p:cNvSpPr/>
          <p:nvPr/>
        </p:nvSpPr>
        <p:spPr>
          <a:xfrm>
            <a:off x="2809817" y="3872083"/>
            <a:ext cx="452368" cy="461665"/>
          </a:xfrm>
          <a:prstGeom prst="rect">
            <a:avLst/>
          </a:prstGeom>
        </p:spPr>
        <p:txBody>
          <a:bodyPr wrap="none">
            <a:spAutoFit/>
          </a:bodyPr>
          <a:lstStyle/>
          <a:p>
            <a:r>
              <a:rPr lang="en-US" altLang="zh-CN" sz="2400" b="1" dirty="0">
                <a:solidFill>
                  <a:srgbClr val="0070C0"/>
                </a:solidFill>
                <a:effectLst>
                  <a:outerShdw blurRad="38100" dist="38100" dir="2700000" algn="tl">
                    <a:srgbClr val="C0C0C0"/>
                  </a:outerShdw>
                </a:effectLst>
              </a:rPr>
              <a:t>P</a:t>
            </a:r>
            <a:r>
              <a:rPr lang="en-US" altLang="zh-CN" sz="2400" b="1" baseline="-25000" dirty="0">
                <a:solidFill>
                  <a:srgbClr val="0070C0"/>
                </a:solidFill>
                <a:effectLst>
                  <a:outerShdw blurRad="38100" dist="38100" dir="2700000" algn="tl">
                    <a:srgbClr val="C0C0C0"/>
                  </a:outerShdw>
                </a:effectLst>
              </a:rPr>
              <a:t>1</a:t>
            </a:r>
            <a:endParaRPr lang="en-US" altLang="zh-CN" sz="2400" b="1" dirty="0">
              <a:solidFill>
                <a:srgbClr val="0070C0"/>
              </a:solidFill>
              <a:effectLst>
                <a:outerShdw blurRad="38100" dist="38100" dir="2700000" algn="tl">
                  <a:srgbClr val="C0C0C0"/>
                </a:outerShdw>
              </a:effectLst>
            </a:endParaRPr>
          </a:p>
        </p:txBody>
      </p:sp>
      <p:sp>
        <p:nvSpPr>
          <p:cNvPr id="37" name="Rectangle 34"/>
          <p:cNvSpPr>
            <a:spLocks noChangeArrowheads="1"/>
          </p:cNvSpPr>
          <p:nvPr/>
        </p:nvSpPr>
        <p:spPr bwMode="auto">
          <a:xfrm>
            <a:off x="4397101" y="5286950"/>
            <a:ext cx="668681" cy="32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chemeClr val="accent6"/>
                </a:solidFill>
                <a:effectLst>
                  <a:outerShdw blurRad="38100" dist="38100" dir="2700000" algn="tl">
                    <a:srgbClr val="C0C0C0"/>
                  </a:outerShdw>
                </a:effectLst>
              </a:rPr>
              <a:t>Q</a:t>
            </a:r>
            <a:r>
              <a:rPr lang="en-US" altLang="zh-CN" sz="2400" b="1" baseline="-25000" dirty="0">
                <a:solidFill>
                  <a:schemeClr val="accent6"/>
                </a:solidFill>
                <a:effectLst>
                  <a:outerShdw blurRad="38100" dist="38100" dir="2700000" algn="tl">
                    <a:srgbClr val="C0C0C0"/>
                  </a:outerShdw>
                </a:effectLst>
              </a:rPr>
              <a:t>2</a:t>
            </a:r>
            <a:endParaRPr lang="en-US" altLang="zh-CN" sz="2400" b="1" dirty="0">
              <a:solidFill>
                <a:schemeClr val="accent6"/>
              </a:solidFill>
              <a:effectLst>
                <a:outerShdw blurRad="38100" dist="38100" dir="2700000" algn="tl">
                  <a:srgbClr val="C0C0C0"/>
                </a:outerShdw>
              </a:effectLst>
            </a:endParaRPr>
          </a:p>
        </p:txBody>
      </p:sp>
      <p:cxnSp>
        <p:nvCxnSpPr>
          <p:cNvPr id="14" name="直接连接符 13"/>
          <p:cNvCxnSpPr/>
          <p:nvPr/>
        </p:nvCxnSpPr>
        <p:spPr>
          <a:xfrm>
            <a:off x="4668950" y="2357734"/>
            <a:ext cx="5756" cy="2679576"/>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0" idx="2"/>
          </p:cNvCxnSpPr>
          <p:nvPr/>
        </p:nvCxnSpPr>
        <p:spPr>
          <a:xfrm flipH="1">
            <a:off x="5344163" y="3855800"/>
            <a:ext cx="16968" cy="1209540"/>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34"/>
          <p:cNvSpPr>
            <a:spLocks noChangeArrowheads="1"/>
          </p:cNvSpPr>
          <p:nvPr/>
        </p:nvSpPr>
        <p:spPr bwMode="auto">
          <a:xfrm>
            <a:off x="5078270" y="32189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E</a:t>
            </a:r>
            <a:r>
              <a:rPr lang="en-US" altLang="zh-CN" sz="2600" b="1" baseline="-25000" dirty="0" smtClean="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sp>
        <p:nvSpPr>
          <p:cNvPr id="62" name="Rectangle 34"/>
          <p:cNvSpPr>
            <a:spLocks noChangeArrowheads="1"/>
          </p:cNvSpPr>
          <p:nvPr/>
        </p:nvSpPr>
        <p:spPr bwMode="auto">
          <a:xfrm>
            <a:off x="4321141" y="1685585"/>
            <a:ext cx="618059" cy="3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smtClean="0">
                <a:solidFill>
                  <a:srgbClr val="FF0000"/>
                </a:solidFill>
                <a:effectLst>
                  <a:outerShdw blurRad="38100" dist="38100" dir="2700000" algn="tl">
                    <a:srgbClr val="C0C0C0"/>
                  </a:outerShdw>
                </a:effectLst>
              </a:rPr>
              <a:t>E</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cxnSp>
        <p:nvCxnSpPr>
          <p:cNvPr id="23" name="直接箭头连接符 22"/>
          <p:cNvCxnSpPr/>
          <p:nvPr/>
        </p:nvCxnSpPr>
        <p:spPr>
          <a:xfrm flipV="1">
            <a:off x="5632881" y="3812164"/>
            <a:ext cx="1182205" cy="2803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6" name="矩形 25"/>
          <p:cNvSpPr/>
          <p:nvPr/>
        </p:nvSpPr>
        <p:spPr>
          <a:xfrm>
            <a:off x="6089795" y="4318558"/>
            <a:ext cx="587060" cy="523220"/>
          </a:xfrm>
          <a:prstGeom prst="rect">
            <a:avLst/>
          </a:prstGeom>
        </p:spPr>
        <p:txBody>
          <a:bodyPr wrap="square">
            <a:spAutoFit/>
          </a:bodyPr>
          <a:lstStyle/>
          <a:p>
            <a:r>
              <a:rPr lang="en-US" altLang="zh-CN" sz="2800" b="1" dirty="0" smtClean="0">
                <a:solidFill>
                  <a:schemeClr val="hlink"/>
                </a:solidFill>
                <a:effectLst>
                  <a:outerShdw blurRad="38100" dist="38100" dir="2700000" algn="tl">
                    <a:srgbClr val="C0C0C0"/>
                  </a:outerShdw>
                </a:effectLst>
              </a:rPr>
              <a:t>D</a:t>
            </a:r>
            <a:r>
              <a:rPr lang="en-US" altLang="zh-CN" sz="2800" b="1" baseline="-25000" dirty="0" smtClean="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cxnSp>
        <p:nvCxnSpPr>
          <p:cNvPr id="38" name="直接箭头连接符 37"/>
          <p:cNvCxnSpPr/>
          <p:nvPr/>
        </p:nvCxnSpPr>
        <p:spPr>
          <a:xfrm flipH="1">
            <a:off x="4915916" y="2095037"/>
            <a:ext cx="1040824" cy="10685"/>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123652" y="500756"/>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Line 16"/>
          <p:cNvSpPr>
            <a:spLocks noChangeShapeType="1"/>
          </p:cNvSpPr>
          <p:nvPr/>
        </p:nvSpPr>
        <p:spPr bwMode="auto">
          <a:xfrm flipV="1">
            <a:off x="3824109" y="1393541"/>
            <a:ext cx="1237930" cy="2669957"/>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5014180" y="1150035"/>
            <a:ext cx="512054" cy="313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chemeClr val="hlink"/>
                </a:solidFill>
                <a:effectLst>
                  <a:outerShdw blurRad="38100" dist="38100" dir="2700000" algn="tl">
                    <a:srgbClr val="C0C0C0"/>
                  </a:outerShdw>
                </a:effectLst>
              </a:rPr>
              <a:t>S</a:t>
            </a:r>
            <a:r>
              <a:rPr lang="en-US" altLang="zh-CN" sz="2800" b="1" baseline="-25000" dirty="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4896871" y="1967239"/>
            <a:ext cx="1262416" cy="2782905"/>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6223983" y="1720399"/>
            <a:ext cx="419100" cy="3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FF6600"/>
                </a:solidFill>
                <a:effectLst>
                  <a:outerShdw blurRad="38100" dist="38100" dir="2700000" algn="tl">
                    <a:srgbClr val="C0C0C0"/>
                  </a:outerShdw>
                </a:effectLst>
              </a:rPr>
              <a:t>S</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sp>
        <p:nvSpPr>
          <p:cNvPr id="50" name="Line 34"/>
          <p:cNvSpPr>
            <a:spLocks noChangeShapeType="1"/>
          </p:cNvSpPr>
          <p:nvPr/>
        </p:nvSpPr>
        <p:spPr bwMode="auto">
          <a:xfrm flipV="1">
            <a:off x="3258571" y="1664047"/>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093047"/>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58784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53" name="Rectangle 37"/>
          <p:cNvSpPr>
            <a:spLocks noChangeArrowheads="1"/>
          </p:cNvSpPr>
          <p:nvPr/>
        </p:nvSpPr>
        <p:spPr bwMode="auto">
          <a:xfrm>
            <a:off x="2877571" y="501684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4" name="Rectangle 38"/>
          <p:cNvSpPr>
            <a:spLocks noChangeArrowheads="1"/>
          </p:cNvSpPr>
          <p:nvPr/>
        </p:nvSpPr>
        <p:spPr bwMode="auto">
          <a:xfrm>
            <a:off x="8287771" y="516924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55" name="Line 40"/>
          <p:cNvSpPr>
            <a:spLocks noChangeShapeType="1"/>
          </p:cNvSpPr>
          <p:nvPr/>
        </p:nvSpPr>
        <p:spPr bwMode="auto">
          <a:xfrm>
            <a:off x="4047961" y="1872226"/>
            <a:ext cx="2902841" cy="1895953"/>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4493224" y="5287225"/>
            <a:ext cx="488964" cy="41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solidFill>
                  <a:schemeClr val="hlink"/>
                </a:solidFill>
                <a:effectLst>
                  <a:outerShdw blurRad="38100" dist="38100" dir="2700000" algn="tl">
                    <a:srgbClr val="C0C0C0"/>
                  </a:outerShdw>
                </a:effectLst>
              </a:rPr>
              <a:t>Q</a:t>
            </a:r>
            <a:r>
              <a:rPr lang="en-US" altLang="zh-CN" sz="2400" b="1" baseline="-25000" dirty="0" smtClean="0">
                <a:solidFill>
                  <a:schemeClr val="hlink"/>
                </a:solidFill>
                <a:effectLst>
                  <a:outerShdw blurRad="38100" dist="38100" dir="2700000" algn="tl">
                    <a:srgbClr val="C0C0C0"/>
                  </a:outerShdw>
                </a:effectLst>
              </a:rPr>
              <a:t>1</a:t>
            </a:r>
            <a:endParaRPr lang="en-US" altLang="zh-CN" sz="2400" b="1" dirty="0">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3422311" y="2557043"/>
            <a:ext cx="2962955" cy="1911002"/>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6381452" y="4550791"/>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555316" y="215671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246831" y="3654907"/>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2953771" y="5762235"/>
            <a:ext cx="6102953" cy="499624"/>
          </a:xfrm>
          <a:prstGeom prst="rect">
            <a:avLst/>
          </a:prstGeom>
        </p:spPr>
        <p:txBody>
          <a:bodyPr wrap="none">
            <a:spAutoFit/>
          </a:bodyP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图</a:t>
            </a: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1-14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需</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求减少而同时供给</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增加</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对</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的影</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响</a:t>
            </a: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7" name="直接连接符 6"/>
          <p:cNvCxnSpPr>
            <a:stCxn id="60" idx="3"/>
          </p:cNvCxnSpPr>
          <p:nvPr/>
        </p:nvCxnSpPr>
        <p:spPr>
          <a:xfrm flipH="1">
            <a:off x="3287664" y="3769207"/>
            <a:ext cx="1959167" cy="1214"/>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9" idx="3"/>
          </p:cNvCxnSpPr>
          <p:nvPr/>
        </p:nvCxnSpPr>
        <p:spPr>
          <a:xfrm flipH="1">
            <a:off x="3258571" y="2271017"/>
            <a:ext cx="1296745" cy="21467"/>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a:off x="2735896" y="365490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12" name="矩形 11"/>
          <p:cNvSpPr/>
          <p:nvPr/>
        </p:nvSpPr>
        <p:spPr>
          <a:xfrm>
            <a:off x="2770766" y="2002481"/>
            <a:ext cx="452368" cy="461665"/>
          </a:xfrm>
          <a:prstGeom prst="rect">
            <a:avLst/>
          </a:prstGeom>
        </p:spPr>
        <p:txBody>
          <a:bodyPr wrap="none">
            <a:spAutoFit/>
          </a:bodyPr>
          <a:lstStyle/>
          <a:p>
            <a:r>
              <a:rPr lang="en-US" altLang="zh-CN" sz="2400" b="1" dirty="0">
                <a:solidFill>
                  <a:srgbClr val="0070C0"/>
                </a:solidFill>
                <a:effectLst>
                  <a:outerShdw blurRad="38100" dist="38100" dir="2700000" algn="tl">
                    <a:srgbClr val="C0C0C0"/>
                  </a:outerShdw>
                </a:effectLst>
              </a:rPr>
              <a:t>P</a:t>
            </a:r>
            <a:r>
              <a:rPr lang="en-US" altLang="zh-CN" sz="2400" b="1" baseline="-25000" dirty="0">
                <a:solidFill>
                  <a:srgbClr val="0070C0"/>
                </a:solidFill>
                <a:effectLst>
                  <a:outerShdw blurRad="38100" dist="38100" dir="2700000" algn="tl">
                    <a:srgbClr val="C0C0C0"/>
                  </a:outerShdw>
                </a:effectLst>
              </a:rPr>
              <a:t>1</a:t>
            </a:r>
            <a:endParaRPr lang="en-US" altLang="zh-CN" sz="2400" b="1" dirty="0">
              <a:solidFill>
                <a:srgbClr val="0070C0"/>
              </a:solidFill>
              <a:effectLst>
                <a:outerShdw blurRad="38100" dist="38100" dir="2700000" algn="tl">
                  <a:srgbClr val="C0C0C0"/>
                </a:outerShdw>
              </a:effectLst>
            </a:endParaRPr>
          </a:p>
        </p:txBody>
      </p:sp>
      <p:sp>
        <p:nvSpPr>
          <p:cNvPr id="37" name="Rectangle 34"/>
          <p:cNvSpPr>
            <a:spLocks noChangeArrowheads="1"/>
          </p:cNvSpPr>
          <p:nvPr/>
        </p:nvSpPr>
        <p:spPr bwMode="auto">
          <a:xfrm>
            <a:off x="5191893" y="5357301"/>
            <a:ext cx="668681" cy="32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chemeClr val="accent6"/>
                </a:solidFill>
                <a:effectLst>
                  <a:outerShdw blurRad="38100" dist="38100" dir="2700000" algn="tl">
                    <a:srgbClr val="C0C0C0"/>
                  </a:outerShdw>
                </a:effectLst>
              </a:rPr>
              <a:t>Q</a:t>
            </a:r>
            <a:r>
              <a:rPr lang="en-US" altLang="zh-CN" sz="2400" b="1" baseline="-25000" dirty="0">
                <a:solidFill>
                  <a:schemeClr val="accent6"/>
                </a:solidFill>
                <a:effectLst>
                  <a:outerShdw blurRad="38100" dist="38100" dir="2700000" algn="tl">
                    <a:srgbClr val="C0C0C0"/>
                  </a:outerShdw>
                </a:effectLst>
              </a:rPr>
              <a:t>2</a:t>
            </a:r>
            <a:endParaRPr lang="en-US" altLang="zh-CN" sz="2400" b="1" dirty="0">
              <a:solidFill>
                <a:schemeClr val="accent6"/>
              </a:solidFill>
              <a:effectLst>
                <a:outerShdw blurRad="38100" dist="38100" dir="2700000" algn="tl">
                  <a:srgbClr val="C0C0C0"/>
                </a:outerShdw>
              </a:effectLst>
            </a:endParaRPr>
          </a:p>
        </p:txBody>
      </p:sp>
      <p:cxnSp>
        <p:nvCxnSpPr>
          <p:cNvPr id="14" name="直接连接符 13"/>
          <p:cNvCxnSpPr/>
          <p:nvPr/>
        </p:nvCxnSpPr>
        <p:spPr>
          <a:xfrm>
            <a:off x="5375016" y="3908099"/>
            <a:ext cx="5756" cy="1200819"/>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9" idx="2"/>
          </p:cNvCxnSpPr>
          <p:nvPr/>
        </p:nvCxnSpPr>
        <p:spPr>
          <a:xfrm>
            <a:off x="4669616" y="2385317"/>
            <a:ext cx="25495" cy="2751916"/>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34"/>
          <p:cNvSpPr>
            <a:spLocks noChangeArrowheads="1"/>
          </p:cNvSpPr>
          <p:nvPr/>
        </p:nvSpPr>
        <p:spPr bwMode="auto">
          <a:xfrm>
            <a:off x="4323711" y="17557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E</a:t>
            </a:r>
            <a:r>
              <a:rPr lang="en-US" altLang="zh-CN" sz="2600" b="1" baseline="-25000" dirty="0" smtClean="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sp>
        <p:nvSpPr>
          <p:cNvPr id="62" name="Rectangle 34"/>
          <p:cNvSpPr>
            <a:spLocks noChangeArrowheads="1"/>
          </p:cNvSpPr>
          <p:nvPr/>
        </p:nvSpPr>
        <p:spPr bwMode="auto">
          <a:xfrm>
            <a:off x="5026721" y="3231263"/>
            <a:ext cx="618059" cy="3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smtClean="0">
                <a:solidFill>
                  <a:srgbClr val="FF0000"/>
                </a:solidFill>
                <a:effectLst>
                  <a:outerShdw blurRad="38100" dist="38100" dir="2700000" algn="tl">
                    <a:srgbClr val="C0C0C0"/>
                  </a:outerShdw>
                </a:effectLst>
              </a:rPr>
              <a:t>E</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cxnSp>
        <p:nvCxnSpPr>
          <p:cNvPr id="23" name="直接箭头连接符 22"/>
          <p:cNvCxnSpPr/>
          <p:nvPr/>
        </p:nvCxnSpPr>
        <p:spPr>
          <a:xfrm flipV="1">
            <a:off x="4958800" y="1967238"/>
            <a:ext cx="1033262" cy="2361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6" name="矩形 25"/>
          <p:cNvSpPr/>
          <p:nvPr/>
        </p:nvSpPr>
        <p:spPr>
          <a:xfrm>
            <a:off x="7045380" y="3512544"/>
            <a:ext cx="587060" cy="523220"/>
          </a:xfrm>
          <a:prstGeom prst="rect">
            <a:avLst/>
          </a:prstGeom>
        </p:spPr>
        <p:txBody>
          <a:bodyPr wrap="square">
            <a:spAutoFit/>
          </a:bodyPr>
          <a:lstStyle/>
          <a:p>
            <a:r>
              <a:rPr lang="en-US" altLang="zh-CN" sz="2800" b="1" dirty="0" smtClean="0">
                <a:solidFill>
                  <a:schemeClr val="hlink"/>
                </a:solidFill>
                <a:effectLst>
                  <a:outerShdw blurRad="38100" dist="38100" dir="2700000" algn="tl">
                    <a:srgbClr val="C0C0C0"/>
                  </a:outerShdw>
                </a:effectLst>
              </a:rPr>
              <a:t>D</a:t>
            </a:r>
            <a:r>
              <a:rPr lang="en-US" altLang="zh-CN" sz="2800" b="1" baseline="-25000" dirty="0" smtClean="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cxnSp>
        <p:nvCxnSpPr>
          <p:cNvPr id="38" name="直接箭头连接符 37"/>
          <p:cNvCxnSpPr/>
          <p:nvPr/>
        </p:nvCxnSpPr>
        <p:spPr>
          <a:xfrm flipH="1">
            <a:off x="5713795" y="3877012"/>
            <a:ext cx="742577" cy="1142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Line 16"/>
          <p:cNvSpPr>
            <a:spLocks noChangeShapeType="1"/>
          </p:cNvSpPr>
          <p:nvPr/>
        </p:nvSpPr>
        <p:spPr bwMode="auto">
          <a:xfrm flipV="1">
            <a:off x="4947201" y="1898593"/>
            <a:ext cx="1638339" cy="2532463"/>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6675031" y="163111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chemeClr val="hlink"/>
                </a:solidFill>
                <a:effectLst>
                  <a:outerShdw blurRad="38100" dist="38100" dir="2700000" algn="tl">
                    <a:srgbClr val="C0C0C0"/>
                  </a:outerShdw>
                </a:effectLst>
              </a:rPr>
              <a:t>S</a:t>
            </a:r>
            <a:r>
              <a:rPr lang="en-US" altLang="zh-CN" sz="2800" b="1" baseline="-25000" dirty="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3911308" y="1498254"/>
            <a:ext cx="1614953" cy="2594389"/>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5526261" y="119715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S</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sp>
        <p:nvSpPr>
          <p:cNvPr id="50" name="Line 34"/>
          <p:cNvSpPr>
            <a:spLocks noChangeShapeType="1"/>
          </p:cNvSpPr>
          <p:nvPr/>
        </p:nvSpPr>
        <p:spPr bwMode="auto">
          <a:xfrm flipV="1">
            <a:off x="3258571" y="1608627"/>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037627"/>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53242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53" name="Rectangle 37"/>
          <p:cNvSpPr>
            <a:spLocks noChangeArrowheads="1"/>
          </p:cNvSpPr>
          <p:nvPr/>
        </p:nvSpPr>
        <p:spPr bwMode="auto">
          <a:xfrm>
            <a:off x="2877571" y="496142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4" name="Rectangle 38"/>
          <p:cNvSpPr>
            <a:spLocks noChangeArrowheads="1"/>
          </p:cNvSpPr>
          <p:nvPr/>
        </p:nvSpPr>
        <p:spPr bwMode="auto">
          <a:xfrm>
            <a:off x="8287771" y="511382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sp>
        <p:nvSpPr>
          <p:cNvPr id="55" name="Line 40"/>
          <p:cNvSpPr>
            <a:spLocks noChangeShapeType="1"/>
          </p:cNvSpPr>
          <p:nvPr/>
        </p:nvSpPr>
        <p:spPr bwMode="auto">
          <a:xfrm>
            <a:off x="4274338" y="1485945"/>
            <a:ext cx="2736456" cy="1616986"/>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5945495" y="5191014"/>
            <a:ext cx="488964" cy="41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solidFill>
                  <a:schemeClr val="hlink"/>
                </a:solidFill>
                <a:effectLst>
                  <a:outerShdw blurRad="38100" dist="38100" dir="2700000" algn="tl">
                    <a:srgbClr val="C0C0C0"/>
                  </a:outerShdw>
                </a:effectLst>
              </a:rPr>
              <a:t>Q</a:t>
            </a:r>
            <a:r>
              <a:rPr lang="en-US" altLang="zh-CN" sz="2400" b="1" baseline="-25000" dirty="0" smtClean="0">
                <a:solidFill>
                  <a:schemeClr val="hlink"/>
                </a:solidFill>
                <a:effectLst>
                  <a:outerShdw blurRad="38100" dist="38100" dir="2700000" algn="tl">
                    <a:srgbClr val="C0C0C0"/>
                  </a:outerShdw>
                </a:effectLst>
              </a:rPr>
              <a:t>1</a:t>
            </a:r>
            <a:endParaRPr lang="en-US" altLang="zh-CN" sz="2400" b="1" dirty="0">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3505883" y="2395202"/>
            <a:ext cx="2727657" cy="1754867"/>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6405594" y="40916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6028085" y="250841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445476" y="29951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3136690" y="5761790"/>
            <a:ext cx="5589992" cy="499624"/>
          </a:xfrm>
          <a:prstGeom prst="rect">
            <a:avLst/>
          </a:prstGeom>
        </p:spPr>
        <p:txBody>
          <a:bodyPr wrap="none">
            <a:spAutoFit/>
          </a:bodyP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图</a:t>
            </a: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1-15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需求和供给同</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时减少对</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的影</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响</a:t>
            </a:r>
            <a:endPar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7" name="直接连接符 6"/>
          <p:cNvCxnSpPr>
            <a:stCxn id="60" idx="3"/>
          </p:cNvCxnSpPr>
          <p:nvPr/>
        </p:nvCxnSpPr>
        <p:spPr>
          <a:xfrm flipH="1" flipV="1">
            <a:off x="3310911" y="3099767"/>
            <a:ext cx="1134565" cy="9633"/>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258571" y="2616955"/>
            <a:ext cx="2761272" cy="5756"/>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a:off x="2787481" y="295928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12" name="矩形 11"/>
          <p:cNvSpPr/>
          <p:nvPr/>
        </p:nvSpPr>
        <p:spPr>
          <a:xfrm>
            <a:off x="2786497" y="2321908"/>
            <a:ext cx="452368" cy="461665"/>
          </a:xfrm>
          <a:prstGeom prst="rect">
            <a:avLst/>
          </a:prstGeom>
        </p:spPr>
        <p:txBody>
          <a:bodyPr wrap="none">
            <a:spAutoFit/>
          </a:bodyPr>
          <a:lstStyle/>
          <a:p>
            <a:r>
              <a:rPr lang="en-US" altLang="zh-CN" sz="2400" b="1" dirty="0">
                <a:solidFill>
                  <a:srgbClr val="0070C0"/>
                </a:solidFill>
                <a:effectLst>
                  <a:outerShdw blurRad="38100" dist="38100" dir="2700000" algn="tl">
                    <a:srgbClr val="C0C0C0"/>
                  </a:outerShdw>
                </a:effectLst>
              </a:rPr>
              <a:t>P</a:t>
            </a:r>
            <a:r>
              <a:rPr lang="en-US" altLang="zh-CN" sz="2400" b="1" baseline="-25000" dirty="0">
                <a:solidFill>
                  <a:srgbClr val="0070C0"/>
                </a:solidFill>
                <a:effectLst>
                  <a:outerShdw blurRad="38100" dist="38100" dir="2700000" algn="tl">
                    <a:srgbClr val="C0C0C0"/>
                  </a:outerShdw>
                </a:effectLst>
              </a:rPr>
              <a:t>1</a:t>
            </a:r>
            <a:endParaRPr lang="en-US" altLang="zh-CN" sz="2400" b="1" dirty="0">
              <a:solidFill>
                <a:srgbClr val="0070C0"/>
              </a:solidFill>
              <a:effectLst>
                <a:outerShdw blurRad="38100" dist="38100" dir="2700000" algn="tl">
                  <a:srgbClr val="C0C0C0"/>
                </a:outerShdw>
              </a:effectLst>
            </a:endParaRPr>
          </a:p>
        </p:txBody>
      </p:sp>
      <p:sp>
        <p:nvSpPr>
          <p:cNvPr id="37" name="Rectangle 34"/>
          <p:cNvSpPr>
            <a:spLocks noChangeArrowheads="1"/>
          </p:cNvSpPr>
          <p:nvPr/>
        </p:nvSpPr>
        <p:spPr bwMode="auto">
          <a:xfrm>
            <a:off x="4334370" y="5176939"/>
            <a:ext cx="668681" cy="32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chemeClr val="accent6"/>
                </a:solidFill>
                <a:effectLst>
                  <a:outerShdw blurRad="38100" dist="38100" dir="2700000" algn="tl">
                    <a:srgbClr val="C0C0C0"/>
                  </a:outerShdw>
                </a:effectLst>
              </a:rPr>
              <a:t>Q</a:t>
            </a:r>
            <a:r>
              <a:rPr lang="en-US" altLang="zh-CN" sz="2400" b="1" baseline="-25000" dirty="0">
                <a:solidFill>
                  <a:schemeClr val="accent6"/>
                </a:solidFill>
                <a:effectLst>
                  <a:outerShdw blurRad="38100" dist="38100" dir="2700000" algn="tl">
                    <a:srgbClr val="C0C0C0"/>
                  </a:outerShdw>
                </a:effectLst>
              </a:rPr>
              <a:t>2</a:t>
            </a:r>
            <a:endParaRPr lang="en-US" altLang="zh-CN" sz="2400" b="1" dirty="0">
              <a:solidFill>
                <a:schemeClr val="accent6"/>
              </a:solidFill>
              <a:effectLst>
                <a:outerShdw blurRad="38100" dist="38100" dir="2700000" algn="tl">
                  <a:srgbClr val="C0C0C0"/>
                </a:outerShdw>
              </a:effectLst>
            </a:endParaRPr>
          </a:p>
        </p:txBody>
      </p:sp>
      <p:cxnSp>
        <p:nvCxnSpPr>
          <p:cNvPr id="14" name="直接连接符 13"/>
          <p:cNvCxnSpPr>
            <a:stCxn id="60" idx="2"/>
          </p:cNvCxnSpPr>
          <p:nvPr/>
        </p:nvCxnSpPr>
        <p:spPr>
          <a:xfrm flipH="1">
            <a:off x="4544633" y="3223700"/>
            <a:ext cx="15143" cy="1776436"/>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9" idx="2"/>
          </p:cNvCxnSpPr>
          <p:nvPr/>
        </p:nvCxnSpPr>
        <p:spPr>
          <a:xfrm>
            <a:off x="6142385" y="2737011"/>
            <a:ext cx="22989" cy="2281567"/>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34"/>
          <p:cNvSpPr>
            <a:spLocks noChangeArrowheads="1"/>
          </p:cNvSpPr>
          <p:nvPr/>
        </p:nvSpPr>
        <p:spPr bwMode="auto">
          <a:xfrm>
            <a:off x="6273787" y="236172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E</a:t>
            </a:r>
            <a:r>
              <a:rPr lang="en-US" altLang="zh-CN" sz="2600" b="1" baseline="-25000" dirty="0" smtClean="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sp>
        <p:nvSpPr>
          <p:cNvPr id="62" name="Rectangle 34"/>
          <p:cNvSpPr>
            <a:spLocks noChangeArrowheads="1"/>
          </p:cNvSpPr>
          <p:nvPr/>
        </p:nvSpPr>
        <p:spPr bwMode="auto">
          <a:xfrm>
            <a:off x="4668051" y="2825631"/>
            <a:ext cx="618059" cy="3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smtClean="0">
                <a:solidFill>
                  <a:srgbClr val="FF0000"/>
                </a:solidFill>
                <a:effectLst>
                  <a:outerShdw blurRad="38100" dist="38100" dir="2700000" algn="tl">
                    <a:srgbClr val="C0C0C0"/>
                  </a:outerShdw>
                </a:effectLst>
              </a:rPr>
              <a:t>E</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cxnSp>
        <p:nvCxnSpPr>
          <p:cNvPr id="23" name="直接箭头连接符 22"/>
          <p:cNvCxnSpPr/>
          <p:nvPr/>
        </p:nvCxnSpPr>
        <p:spPr>
          <a:xfrm flipH="1">
            <a:off x="5812574" y="3606769"/>
            <a:ext cx="1002747" cy="2193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6" name="矩形 25"/>
          <p:cNvSpPr/>
          <p:nvPr/>
        </p:nvSpPr>
        <p:spPr>
          <a:xfrm>
            <a:off x="7061184" y="2929408"/>
            <a:ext cx="582935" cy="523220"/>
          </a:xfrm>
          <a:prstGeom prst="rect">
            <a:avLst/>
          </a:prstGeom>
        </p:spPr>
        <p:txBody>
          <a:bodyPr wrap="square">
            <a:spAutoFit/>
          </a:bodyPr>
          <a:lstStyle/>
          <a:p>
            <a:r>
              <a:rPr lang="en-US" altLang="zh-CN" sz="2800" b="1" dirty="0" smtClean="0">
                <a:solidFill>
                  <a:schemeClr val="hlink"/>
                </a:solidFill>
                <a:effectLst>
                  <a:outerShdw blurRad="38100" dist="38100" dir="2700000" algn="tl">
                    <a:srgbClr val="C0C0C0"/>
                  </a:outerShdw>
                </a:effectLst>
              </a:rPr>
              <a:t>D</a:t>
            </a:r>
            <a:r>
              <a:rPr lang="en-US" altLang="zh-CN" sz="2800" b="1" baseline="-25000" dirty="0" smtClean="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cxnSp>
        <p:nvCxnSpPr>
          <p:cNvPr id="64" name="直接箭头连接符 63"/>
          <p:cNvCxnSpPr/>
          <p:nvPr/>
        </p:nvCxnSpPr>
        <p:spPr>
          <a:xfrm flipH="1" flipV="1">
            <a:off x="5451275" y="1985959"/>
            <a:ext cx="960822" cy="1894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53" name="Rectangle 37"/>
          <p:cNvSpPr>
            <a:spLocks noChangeArrowheads="1"/>
          </p:cNvSpPr>
          <p:nvPr/>
        </p:nvSpPr>
        <p:spPr bwMode="auto">
          <a:xfrm>
            <a:off x="4544454" y="1193975"/>
            <a:ext cx="2510355" cy="360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zh-CN" sz="2000" b="1" dirty="0">
                <a:latin typeface="微软雅黑" panose="020B0503020204020204" pitchFamily="34" charset="-122"/>
                <a:ea typeface="微软雅黑" panose="020B0503020204020204" pitchFamily="34" charset="-122"/>
              </a:rPr>
              <a:t>表</a:t>
            </a:r>
            <a:r>
              <a:rPr lang="en-US" altLang="zh-CN" sz="2000" b="1" dirty="0">
                <a:latin typeface="微软雅黑" panose="020B0503020204020204" pitchFamily="34" charset="-122"/>
                <a:ea typeface="微软雅黑" panose="020B0503020204020204" pitchFamily="34" charset="-122"/>
              </a:rPr>
              <a:t>1-4</a:t>
            </a:r>
            <a:r>
              <a:rPr lang="zh-CN" altLang="zh-CN" sz="2000" b="1" dirty="0">
                <a:latin typeface="微软雅黑" panose="020B0503020204020204" pitchFamily="34" charset="-122"/>
                <a:ea typeface="微软雅黑" panose="020B0503020204020204" pitchFamily="34" charset="-122"/>
              </a:rPr>
              <a:t>　供 求 规 律</a:t>
            </a:r>
            <a:endParaRPr lang="zh-CN" altLang="zh-CN" sz="2000"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246370" y="1610995"/>
          <a:ext cx="9206002" cy="4661703"/>
        </p:xfrm>
        <a:graphic>
          <a:graphicData uri="http://schemas.openxmlformats.org/drawingml/2006/table">
            <a:tbl>
              <a:tblPr firstRow="1" firstCol="1" bandRow="1">
                <a:tableStyleId>{BDBED569-4797-4DF1-A0F4-6AAB3CD982D8}</a:tableStyleId>
              </a:tblPr>
              <a:tblGrid>
                <a:gridCol w="2399962"/>
                <a:gridCol w="2378701"/>
                <a:gridCol w="2378701"/>
                <a:gridCol w="2048638"/>
              </a:tblGrid>
              <a:tr h="518167">
                <a:tc>
                  <a:txBody>
                    <a:bodyPr/>
                    <a:lstStyle/>
                    <a:p>
                      <a:pPr indent="335280" algn="ctr" hangingPunct="0">
                        <a:lnSpc>
                          <a:spcPts val="2000"/>
                        </a:lnSpc>
                        <a:spcAft>
                          <a:spcPts val="0"/>
                        </a:spcAft>
                      </a:pPr>
                      <a:r>
                        <a:rPr lang="zh-CN" sz="2000" kern="100" dirty="0">
                          <a:effectLst/>
                        </a:rPr>
                        <a:t>需求（</a:t>
                      </a:r>
                      <a:r>
                        <a:rPr lang="en-US" sz="2000" kern="100" dirty="0">
                          <a:effectLst/>
                        </a:rPr>
                        <a:t>D</a:t>
                      </a:r>
                      <a:r>
                        <a:rPr lang="zh-CN"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供给（</a:t>
                      </a:r>
                      <a:r>
                        <a:rPr lang="en-US" sz="2000" kern="100" dirty="0">
                          <a:effectLst/>
                        </a:rPr>
                        <a:t>S</a:t>
                      </a:r>
                      <a:r>
                        <a:rPr lang="zh-CN"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均衡价格（</a:t>
                      </a:r>
                      <a:r>
                        <a:rPr lang="en-US" sz="2000" kern="100" dirty="0">
                          <a:effectLst/>
                        </a:rPr>
                        <a:t>P</a:t>
                      </a:r>
                      <a:r>
                        <a:rPr lang="zh-CN"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均衡数量（</a:t>
                      </a:r>
                      <a:r>
                        <a:rPr lang="en-US" sz="2000" kern="100" dirty="0">
                          <a:effectLst/>
                        </a:rPr>
                        <a:t>Q</a:t>
                      </a:r>
                      <a:r>
                        <a:rPr lang="zh-CN"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r h="517717">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rowSpan="2">
                  <a:txBody>
                    <a:bodyPr/>
                    <a:lstStyle/>
                    <a:p>
                      <a:pPr indent="335280" algn="ctr" hangingPunct="0">
                        <a:lnSpc>
                          <a:spcPts val="2000"/>
                        </a:lnSpc>
                        <a:spcAft>
                          <a:spcPts val="0"/>
                        </a:spcAft>
                      </a:pPr>
                      <a:r>
                        <a:rPr lang="zh-CN" sz="2000" kern="100" dirty="0">
                          <a:effectLst/>
                        </a:rPr>
                        <a:t>不变</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r h="517717">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vMerge="1">
                  <a:tcP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r h="517717">
                <a:tc rowSpan="2">
                  <a:txBody>
                    <a:bodyPr/>
                    <a:lstStyle/>
                    <a:p>
                      <a:pPr indent="335280" algn="ctr" hangingPunct="0">
                        <a:lnSpc>
                          <a:spcPts val="2000"/>
                        </a:lnSpc>
                        <a:spcAft>
                          <a:spcPts val="0"/>
                        </a:spcAft>
                      </a:pPr>
                      <a:r>
                        <a:rPr lang="zh-CN" sz="2000" kern="100" dirty="0">
                          <a:effectLst/>
                        </a:rPr>
                        <a:t>不变</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r h="517717">
                <a:tc vMerge="1">
                  <a:tcP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r h="518167">
                <a:tc rowSpan="2">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不确定</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r h="518167">
                <a:tc vMerge="1">
                  <a:tcP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不确定</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r h="518167">
                <a:tc rowSpan="2">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不确定</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r h="518167">
                <a:tc vMerge="1">
                  <a:tcP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不确定</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91"/>
          <p:cNvSpPr>
            <a:spLocks noChangeArrowheads="1"/>
          </p:cNvSpPr>
          <p:nvPr/>
        </p:nvSpPr>
        <p:spPr bwMode="auto">
          <a:xfrm>
            <a:off x="6355651" y="2014072"/>
            <a:ext cx="4129969" cy="4349406"/>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20" name="Rectangle 89"/>
          <p:cNvSpPr>
            <a:spLocks noChangeArrowheads="1"/>
          </p:cNvSpPr>
          <p:nvPr/>
        </p:nvSpPr>
        <p:spPr bwMode="auto">
          <a:xfrm>
            <a:off x="1477588" y="2014071"/>
            <a:ext cx="4113588" cy="4368068"/>
          </a:xfrm>
          <a:prstGeom prst="rect">
            <a:avLst/>
          </a:prstGeom>
          <a:solidFill>
            <a:srgbClr val="F7FCFF"/>
          </a:solidFill>
          <a:ln w="9525">
            <a:solidFill>
              <a:schemeClr val="accent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经济模型的结构</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7" name="Rectangle 50"/>
          <p:cNvSpPr>
            <a:spLocks noChangeArrowheads="1"/>
          </p:cNvSpPr>
          <p:nvPr/>
        </p:nvSpPr>
        <p:spPr bwMode="auto">
          <a:xfrm>
            <a:off x="1490421" y="2014072"/>
            <a:ext cx="4109980" cy="395479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19" name="文本框 18"/>
          <p:cNvSpPr txBox="1"/>
          <p:nvPr/>
        </p:nvSpPr>
        <p:spPr>
          <a:xfrm>
            <a:off x="1520890" y="1918104"/>
            <a:ext cx="4049486" cy="4524315"/>
          </a:xfrm>
          <a:prstGeom prst="rect">
            <a:avLst/>
          </a:prstGeom>
          <a:noFill/>
          <a:ln>
            <a:noFill/>
          </a:ln>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经济模型（特别是数学模型）常常被用来表示经济理论所研究的经济现象之间的依存关系及其结构。对供求机制运行基本原理的分析给出了西方经济学在理论构建过程中所采用的模型化方法及基本结构。</a:t>
            </a:r>
            <a:endParaRPr lang="zh-CN" altLang="en-US" sz="2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6643388" y="2647926"/>
            <a:ext cx="3935150" cy="3905043"/>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三步骤：</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2400" dirty="0" smtClean="0">
                <a:latin typeface="微软雅黑" panose="020B0503020204020204" pitchFamily="34" charset="-122"/>
                <a:ea typeface="微软雅黑" panose="020B0503020204020204" pitchFamily="34" charset="-122"/>
              </a:rPr>
              <a:t>模</a:t>
            </a:r>
            <a:r>
              <a:rPr lang="zh-CN" altLang="en-US" sz="2400" dirty="0">
                <a:latin typeface="微软雅黑" panose="020B0503020204020204" pitchFamily="34" charset="-122"/>
                <a:ea typeface="微软雅黑" panose="020B0503020204020204" pitchFamily="34" charset="-122"/>
              </a:rPr>
              <a:t>型构</a:t>
            </a:r>
            <a:r>
              <a:rPr lang="zh-CN" altLang="en-US" sz="2400" dirty="0" smtClean="0">
                <a:latin typeface="微软雅黑" panose="020B0503020204020204" pitchFamily="34" charset="-122"/>
                <a:ea typeface="微软雅黑" panose="020B0503020204020204" pitchFamily="34" charset="-122"/>
              </a:rPr>
              <a:t>建；</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2400" dirty="0" smtClean="0">
                <a:latin typeface="微软雅黑" panose="020B0503020204020204" pitchFamily="34" charset="-122"/>
                <a:ea typeface="微软雅黑" panose="020B0503020204020204" pitchFamily="34" charset="-122"/>
              </a:rPr>
              <a:t> 模</a:t>
            </a:r>
            <a:r>
              <a:rPr lang="zh-CN" altLang="en-US" sz="2400" dirty="0">
                <a:latin typeface="微软雅黑" panose="020B0503020204020204" pitchFamily="34" charset="-122"/>
                <a:ea typeface="微软雅黑" panose="020B0503020204020204" pitchFamily="34" charset="-122"/>
              </a:rPr>
              <a:t>型求解及对性质</a:t>
            </a:r>
            <a:r>
              <a:rPr lang="zh-CN" altLang="en-US" sz="2400" dirty="0" smtClean="0">
                <a:latin typeface="微软雅黑" panose="020B0503020204020204" pitchFamily="34" charset="-122"/>
                <a:ea typeface="微软雅黑" panose="020B0503020204020204" pitchFamily="34" charset="-122"/>
              </a:rPr>
              <a:t>的判断；</a:t>
            </a:r>
            <a:endParaRPr lang="zh-CN" altLang="en-US" sz="2400"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2400" dirty="0" smtClean="0">
                <a:latin typeface="微软雅黑" panose="020B0503020204020204" pitchFamily="34" charset="-122"/>
                <a:ea typeface="微软雅黑" panose="020B0503020204020204" pitchFamily="34" charset="-122"/>
              </a:rPr>
              <a:t>对均衡模型的比较分析</a:t>
            </a:r>
            <a:endParaRPr lang="zh-CN" altLang="en-US"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b="1" dirty="0" smtClean="0">
              <a:latin typeface="微软雅黑" panose="020B0503020204020204" pitchFamily="34" charset="-122"/>
              <a:ea typeface="微软雅黑" panose="020B0503020204020204" pitchFamily="34" charset="-122"/>
            </a:endParaRPr>
          </a:p>
          <a:p>
            <a:pPr>
              <a:lnSpc>
                <a:spcPct val="150000"/>
              </a:lnSpc>
            </a:pPr>
            <a:endParaRPr lang="zh-CN" altLang="en-US" sz="2400" b="1" dirty="0">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1607510" y="50680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1607510" y="5287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48" descr="10%"/>
          <p:cNvSpPr>
            <a:spLocks noChangeArrowheads="1"/>
          </p:cNvSpPr>
          <p:nvPr/>
        </p:nvSpPr>
        <p:spPr bwMode="auto">
          <a:xfrm>
            <a:off x="1490465" y="1462586"/>
            <a:ext cx="4113588" cy="533400"/>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静态模型</a:t>
            </a:r>
            <a:endParaRPr lang="zh-CN" altLang="en-US" sz="2400" dirty="0">
              <a:latin typeface="微软雅黑" panose="020B0503020204020204" pitchFamily="34" charset="-122"/>
              <a:ea typeface="微软雅黑" panose="020B0503020204020204" pitchFamily="34" charset="-122"/>
            </a:endParaRPr>
          </a:p>
        </p:txBody>
      </p:sp>
      <p:sp>
        <p:nvSpPr>
          <p:cNvPr id="23" name="Rectangle 48" descr="10%"/>
          <p:cNvSpPr>
            <a:spLocks noChangeArrowheads="1"/>
          </p:cNvSpPr>
          <p:nvPr/>
        </p:nvSpPr>
        <p:spPr bwMode="auto">
          <a:xfrm>
            <a:off x="6349273" y="1474271"/>
            <a:ext cx="4136347"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经济理论化模型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descr="10%"/>
          <p:cNvSpPr>
            <a:spLocks noChangeArrowheads="1"/>
          </p:cNvSpPr>
          <p:nvPr/>
        </p:nvSpPr>
        <p:spPr bwMode="auto">
          <a:xfrm>
            <a:off x="1560624" y="3738308"/>
            <a:ext cx="8650176" cy="2546485"/>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经济模型的结构</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505971" y="2170803"/>
            <a:ext cx="8704829"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经</a:t>
            </a:r>
            <a:r>
              <a:rPr lang="zh-CN" altLang="zh-CN" sz="2000" dirty="0">
                <a:latin typeface="微软雅黑" panose="020B0503020204020204" pitchFamily="34" charset="-122"/>
                <a:ea typeface="微软雅黑" panose="020B0503020204020204" pitchFamily="34" charset="-122"/>
              </a:rPr>
              <a:t>济模型通常由三种类型的基本关系式联系在一起，其中包括行为方程、</a:t>
            </a:r>
            <a:r>
              <a:rPr lang="zh-CN" altLang="zh-CN" sz="2000" dirty="0" smtClean="0">
                <a:latin typeface="微软雅黑" panose="020B0503020204020204" pitchFamily="34" charset="-122"/>
                <a:ea typeface="微软雅黑" panose="020B0503020204020204" pitchFamily="34" charset="-122"/>
              </a:rPr>
              <a:t>定义</a:t>
            </a:r>
            <a:r>
              <a:rPr lang="zh-CN" altLang="zh-CN" sz="2000" dirty="0">
                <a:latin typeface="微软雅黑" panose="020B0503020204020204" pitchFamily="34" charset="-122"/>
                <a:ea typeface="微软雅黑" panose="020B0503020204020204" pitchFamily="34" charset="-122"/>
              </a:rPr>
              <a:t>式和均衡条件。</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505971" y="3132092"/>
            <a:ext cx="2860512" cy="499624"/>
          </a:xfrm>
          <a:prstGeom prst="rect">
            <a:avLst/>
          </a:prstGeom>
          <a:noFill/>
        </p:spPr>
        <p:txBody>
          <a:bodyPr wrap="square" rtlCol="0">
            <a:spAutoFit/>
          </a:bodyPr>
          <a:lstStyle/>
          <a:p>
            <a:pPr>
              <a:lnSpc>
                <a:spcPct val="150000"/>
              </a:lnSpc>
            </a:pPr>
            <a:r>
              <a:rPr lang="zh-CN" altLang="zh-CN" sz="2000" b="1" dirty="0">
                <a:solidFill>
                  <a:srgbClr val="FF0000"/>
                </a:solidFill>
                <a:latin typeface="微软雅黑" panose="020B0503020204020204" pitchFamily="34" charset="-122"/>
                <a:ea typeface="微软雅黑" panose="020B0503020204020204" pitchFamily="34" charset="-122"/>
              </a:rPr>
              <a:t>以供求均衡模型为</a:t>
            </a:r>
            <a:r>
              <a:rPr lang="zh-CN" altLang="zh-CN" sz="2000" b="1" dirty="0" smtClean="0">
                <a:solidFill>
                  <a:srgbClr val="FF0000"/>
                </a:solidFill>
                <a:latin typeface="微软雅黑" panose="020B0503020204020204" pitchFamily="34" charset="-122"/>
                <a:ea typeface="微软雅黑" panose="020B0503020204020204" pitchFamily="34" charset="-122"/>
              </a:rPr>
              <a:t>例</a:t>
            </a:r>
            <a:r>
              <a:rPr lang="zh-CN" altLang="en-US" sz="2000" b="1" dirty="0" smtClean="0">
                <a:solidFill>
                  <a:srgbClr val="FF0000"/>
                </a:solidFill>
                <a:latin typeface="微软雅黑" panose="020B0503020204020204" pitchFamily="34" charset="-122"/>
                <a:ea typeface="微软雅黑" panose="020B0503020204020204" pitchFamily="34" charset="-122"/>
              </a:rPr>
              <a:t>：</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685922" y="3738308"/>
            <a:ext cx="8631697"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需</a:t>
            </a:r>
            <a:r>
              <a:rPr lang="zh-CN" altLang="en-US" sz="2000" dirty="0">
                <a:latin typeface="微软雅黑" panose="020B0503020204020204" pitchFamily="34" charset="-122"/>
                <a:ea typeface="微软雅黑" panose="020B0503020204020204" pitchFamily="34" charset="-122"/>
              </a:rPr>
              <a:t>求函数和供给函数分别表示了消费者和生产者对商品的</a:t>
            </a:r>
            <a:r>
              <a:rPr lang="zh-CN" altLang="en-US" sz="2000" dirty="0" smtClean="0">
                <a:latin typeface="微软雅黑" panose="020B0503020204020204" pitchFamily="34" charset="-122"/>
                <a:ea typeface="微软雅黑" panose="020B0503020204020204" pitchFamily="34" charset="-122"/>
              </a:rPr>
              <a:t>需求</a:t>
            </a:r>
            <a:r>
              <a:rPr lang="zh-CN" altLang="en-US" sz="2000" dirty="0">
                <a:latin typeface="微软雅黑" panose="020B0503020204020204" pitchFamily="34" charset="-122"/>
                <a:ea typeface="微软雅黑" panose="020B0503020204020204" pitchFamily="34" charset="-122"/>
              </a:rPr>
              <a:t>和供给行</a:t>
            </a:r>
            <a:r>
              <a:rPr lang="zh-CN" altLang="en-US" sz="2000" dirty="0" smtClean="0">
                <a:latin typeface="微软雅黑" panose="020B0503020204020204" pitchFamily="34" charset="-122"/>
                <a:ea typeface="微软雅黑" panose="020B0503020204020204" pitchFamily="34" charset="-122"/>
              </a:rPr>
              <a:t>为，所以，</a:t>
            </a:r>
            <a:r>
              <a:rPr lang="zh-CN" altLang="zh-CN" sz="2000" dirty="0">
                <a:latin typeface="微软雅黑" panose="020B0503020204020204" pitchFamily="34" charset="-122"/>
                <a:ea typeface="微软雅黑" panose="020B0503020204020204" pitchFamily="34" charset="-122"/>
              </a:rPr>
              <a:t>需求函</a:t>
            </a:r>
            <a:r>
              <a:rPr lang="zh-CN" altLang="zh-CN" sz="2000" dirty="0" smtClean="0">
                <a:latin typeface="微软雅黑" panose="020B0503020204020204" pitchFamily="34" charset="-122"/>
                <a:ea typeface="微软雅黑" panose="020B0503020204020204" pitchFamily="34" charset="-122"/>
              </a:rPr>
              <a:t>数</a:t>
            </a:r>
            <a:r>
              <a:rPr lang="zh-CN" altLang="en-US" sz="2000" dirty="0" smtClean="0">
                <a:latin typeface="微软雅黑" panose="020B0503020204020204" pitchFamily="34" charset="-122"/>
                <a:ea typeface="微软雅黑" panose="020B0503020204020204" pitchFamily="34" charset="-122"/>
              </a:rPr>
              <a:t>和供给函数都</a:t>
            </a:r>
            <a:r>
              <a:rPr lang="zh-CN" altLang="zh-CN" sz="2000" dirty="0" smtClean="0">
                <a:latin typeface="微软雅黑" panose="020B0503020204020204" pitchFamily="34" charset="-122"/>
                <a:ea typeface="微软雅黑" panose="020B0503020204020204" pitchFamily="34" charset="-122"/>
              </a:rPr>
              <a:t>是行</a:t>
            </a:r>
            <a:r>
              <a:rPr lang="zh-CN" altLang="zh-CN" sz="2000" dirty="0">
                <a:latin typeface="微软雅黑" panose="020B0503020204020204" pitchFamily="34" charset="-122"/>
                <a:ea typeface="微软雅黑" panose="020B0503020204020204" pitchFamily="34" charset="-122"/>
              </a:rPr>
              <a:t>为方</a:t>
            </a:r>
            <a:r>
              <a:rPr lang="zh-CN" altLang="zh-CN" sz="2000" dirty="0" smtClean="0">
                <a:latin typeface="微软雅黑" panose="020B0503020204020204" pitchFamily="34" charset="-122"/>
                <a:ea typeface="微软雅黑" panose="020B0503020204020204" pitchFamily="34" charset="-122"/>
              </a:rPr>
              <a:t>程</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市场需求等于所有单个消费者对一种商品或服务的需求之和，这是由定义规定的，是一个恒等式，因而它就是一个定义</a:t>
            </a:r>
            <a:r>
              <a:rPr lang="zh-CN" altLang="en-US" sz="2000" dirty="0" smtClean="0">
                <a:latin typeface="微软雅黑" panose="020B0503020204020204" pitchFamily="34" charset="-122"/>
                <a:ea typeface="微软雅黑" panose="020B0503020204020204" pitchFamily="34" charset="-122"/>
              </a:rPr>
              <a:t>式</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供求模型中，当需求量等于供给量时市场达到均衡状态</a:t>
            </a:r>
            <a:endParaRPr lang="zh-CN" altLang="en-US" sz="2000" dirty="0">
              <a:latin typeface="微软雅黑" panose="020B0503020204020204" pitchFamily="34" charset="-122"/>
              <a:ea typeface="微软雅黑" panose="020B0503020204020204" pitchFamily="34" charset="-122"/>
            </a:endParaRPr>
          </a:p>
        </p:txBody>
      </p:sp>
      <p:sp>
        <p:nvSpPr>
          <p:cNvPr id="14" name="Rectangle 50"/>
          <p:cNvSpPr>
            <a:spLocks noChangeArrowheads="1"/>
          </p:cNvSpPr>
          <p:nvPr/>
        </p:nvSpPr>
        <p:spPr bwMode="auto">
          <a:xfrm>
            <a:off x="1505971" y="3927451"/>
            <a:ext cx="8704829" cy="253745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5" name="Rectangle 48" descr="10%"/>
          <p:cNvSpPr>
            <a:spLocks noChangeArrowheads="1"/>
          </p:cNvSpPr>
          <p:nvPr/>
        </p:nvSpPr>
        <p:spPr bwMode="auto">
          <a:xfrm>
            <a:off x="1560624" y="1491980"/>
            <a:ext cx="4136347"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第一步：经济模型的构建</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descr="10%"/>
          <p:cNvSpPr>
            <a:spLocks noChangeArrowheads="1"/>
          </p:cNvSpPr>
          <p:nvPr/>
        </p:nvSpPr>
        <p:spPr bwMode="auto">
          <a:xfrm>
            <a:off x="914154" y="5308828"/>
            <a:ext cx="9676052" cy="98146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6" name="Rectangle 2" descr="10%"/>
          <p:cNvSpPr>
            <a:spLocks noChangeArrowheads="1"/>
          </p:cNvSpPr>
          <p:nvPr/>
        </p:nvSpPr>
        <p:spPr bwMode="auto">
          <a:xfrm>
            <a:off x="927801" y="1888844"/>
            <a:ext cx="9662405" cy="2459877"/>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经济模型的结构</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50504" y="1953989"/>
            <a:ext cx="9315502"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在供求均衡模型中，通过适当的限定，向右下方倾斜的需求曲线与向右上方倾斜的供给曲线在第一象限可以确定唯一的均衡解，从而均衡价格存在且唯</a:t>
            </a:r>
            <a:r>
              <a:rPr lang="zh-CN" altLang="en-US" sz="2000" dirty="0" smtClean="0">
                <a:latin typeface="微软雅黑" panose="020B0503020204020204" pitchFamily="34" charset="-122"/>
                <a:ea typeface="微软雅黑" panose="020B0503020204020204" pitchFamily="34" charset="-122"/>
              </a:rPr>
              <a:t>一</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均衡的稳定性分析</a:t>
            </a:r>
            <a:r>
              <a:rPr lang="zh-CN" altLang="en-US" sz="2000" dirty="0" smtClean="0">
                <a:latin typeface="微软雅黑" panose="020B0503020204020204" pitchFamily="34" charset="-122"/>
                <a:ea typeface="微软雅黑" panose="020B0503020204020204" pitchFamily="34" charset="-122"/>
              </a:rPr>
              <a:t>，当供</a:t>
            </a:r>
            <a:r>
              <a:rPr lang="zh-CN" altLang="en-US" sz="2000" dirty="0">
                <a:latin typeface="微软雅黑" panose="020B0503020204020204" pitchFamily="34" charset="-122"/>
                <a:ea typeface="微软雅黑" panose="020B0503020204020204" pitchFamily="34" charset="-122"/>
              </a:rPr>
              <a:t>大于（小于）</a:t>
            </a:r>
            <a:r>
              <a:rPr lang="zh-CN" altLang="en-US" sz="2000" dirty="0" smtClean="0">
                <a:latin typeface="微软雅黑" panose="020B0503020204020204" pitchFamily="34" charset="-122"/>
                <a:ea typeface="微软雅黑" panose="020B0503020204020204" pitchFamily="34" charset="-122"/>
              </a:rPr>
              <a:t>求时，会</a:t>
            </a:r>
            <a:r>
              <a:rPr lang="zh-CN" altLang="en-US" sz="2000" dirty="0">
                <a:latin typeface="微软雅黑" panose="020B0503020204020204" pitchFamily="34" charset="-122"/>
                <a:ea typeface="微软雅黑" panose="020B0503020204020204" pitchFamily="34" charset="-122"/>
              </a:rPr>
              <a:t>使得市场价格下降（上升）的机制决定了均衡的稳定性，从而也隐含地保证了均衡价格作为市场价格理论数值的合理</a:t>
            </a:r>
            <a:r>
              <a:rPr lang="zh-CN" altLang="en-US" sz="2000" dirty="0" smtClean="0">
                <a:latin typeface="微软雅黑" panose="020B0503020204020204" pitchFamily="34" charset="-122"/>
                <a:ea typeface="微软雅黑" panose="020B0503020204020204" pitchFamily="34" charset="-122"/>
              </a:rPr>
              <a:t>性</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50504" y="5275848"/>
            <a:ext cx="9315502"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借助于均衡条件，考察决定均衡的某些因素发生改变前后均衡的状态及其相应经济变量的变化情况</a:t>
            </a:r>
            <a:endParaRPr lang="zh-CN" altLang="en-US" sz="2000" dirty="0">
              <a:latin typeface="微软雅黑" panose="020B0503020204020204" pitchFamily="34" charset="-122"/>
              <a:ea typeface="微软雅黑" panose="020B0503020204020204" pitchFamily="34" charset="-122"/>
            </a:endParaRPr>
          </a:p>
        </p:txBody>
      </p:sp>
      <p:sp>
        <p:nvSpPr>
          <p:cNvPr id="14" name="Rectangle 50"/>
          <p:cNvSpPr>
            <a:spLocks noChangeArrowheads="1"/>
          </p:cNvSpPr>
          <p:nvPr/>
        </p:nvSpPr>
        <p:spPr bwMode="auto">
          <a:xfrm>
            <a:off x="927803" y="1994422"/>
            <a:ext cx="9648757" cy="238201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7" name="Rectangle 50"/>
          <p:cNvSpPr>
            <a:spLocks noChangeArrowheads="1"/>
          </p:cNvSpPr>
          <p:nvPr/>
        </p:nvSpPr>
        <p:spPr bwMode="auto">
          <a:xfrm>
            <a:off x="927802" y="5369927"/>
            <a:ext cx="9648757"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8" name="Rectangle 48" descr="10%"/>
          <p:cNvSpPr>
            <a:spLocks noChangeArrowheads="1"/>
          </p:cNvSpPr>
          <p:nvPr/>
        </p:nvSpPr>
        <p:spPr bwMode="auto">
          <a:xfrm>
            <a:off x="927802" y="1191850"/>
            <a:ext cx="4899792"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a:latin typeface="微软雅黑" panose="020B0503020204020204" pitchFamily="34" charset="-122"/>
                <a:ea typeface="微软雅黑" panose="020B0503020204020204" pitchFamily="34" charset="-122"/>
              </a:rPr>
              <a:t>第二步：模型求解及对性质的判断</a:t>
            </a:r>
            <a:endParaRPr lang="zh-CN" altLang="en-US" sz="2400" dirty="0">
              <a:latin typeface="微软雅黑" panose="020B0503020204020204" pitchFamily="34" charset="-122"/>
              <a:ea typeface="微软雅黑" panose="020B0503020204020204" pitchFamily="34" charset="-122"/>
            </a:endParaRPr>
          </a:p>
        </p:txBody>
      </p:sp>
      <p:sp>
        <p:nvSpPr>
          <p:cNvPr id="20" name="Rectangle 48" descr="10%"/>
          <p:cNvSpPr>
            <a:spLocks noChangeArrowheads="1"/>
          </p:cNvSpPr>
          <p:nvPr/>
        </p:nvSpPr>
        <p:spPr bwMode="auto">
          <a:xfrm>
            <a:off x="927802" y="4500255"/>
            <a:ext cx="6687649" cy="665972"/>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endParaRPr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14154" y="4602408"/>
            <a:ext cx="7024505" cy="461665"/>
          </a:xfrm>
          <a:prstGeom prst="rect">
            <a:avLst/>
          </a:prstGeom>
          <a:noFill/>
        </p:spPr>
        <p:txBody>
          <a:bodyPr wrap="square" rtlCol="0">
            <a:spAutoFit/>
          </a:bodyPr>
          <a:lstStyle/>
          <a:p>
            <a:pPr lvl="0"/>
            <a:r>
              <a:rPr lang="zh-CN" altLang="en-US" sz="2400" dirty="0">
                <a:solidFill>
                  <a:prstClr val="black"/>
                </a:solidFill>
                <a:latin typeface="微软雅黑" panose="020B0503020204020204" pitchFamily="34" charset="-122"/>
                <a:ea typeface="微软雅黑" panose="020B0503020204020204" pitchFamily="34" charset="-122"/>
              </a:rPr>
              <a:t>第三步：对均衡解的比较分析</a:t>
            </a:r>
            <a:r>
              <a:rPr lang="en-US" altLang="zh-CN" sz="2400" dirty="0">
                <a:solidFill>
                  <a:prstClr val="black"/>
                </a:solidFill>
                <a:latin typeface="微软雅黑" panose="020B0503020204020204" pitchFamily="34" charset="-122"/>
                <a:ea typeface="微软雅黑" panose="020B0503020204020204" pitchFamily="34" charset="-122"/>
              </a:rPr>
              <a:t>——</a:t>
            </a:r>
            <a:r>
              <a:rPr lang="zh-CN" altLang="en-US" sz="2400" dirty="0">
                <a:solidFill>
                  <a:prstClr val="black"/>
                </a:solidFill>
                <a:latin typeface="微软雅黑" panose="020B0503020204020204" pitchFamily="34" charset="-122"/>
                <a:ea typeface="微软雅黑" panose="020B0503020204020204" pitchFamily="34" charset="-122"/>
              </a:rPr>
              <a:t>比较静态分析</a:t>
            </a:r>
            <a:endParaRPr lang="en-US" altLang="zh-CN"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91"/>
          <p:cNvSpPr>
            <a:spLocks noChangeArrowheads="1"/>
          </p:cNvSpPr>
          <p:nvPr/>
        </p:nvSpPr>
        <p:spPr bwMode="auto">
          <a:xfrm>
            <a:off x="5903788" y="1995199"/>
            <a:ext cx="4344367" cy="399253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24" name="Rectangle 89"/>
          <p:cNvSpPr>
            <a:spLocks noChangeArrowheads="1"/>
          </p:cNvSpPr>
          <p:nvPr/>
        </p:nvSpPr>
        <p:spPr bwMode="auto">
          <a:xfrm>
            <a:off x="1135407" y="2031506"/>
            <a:ext cx="4113588" cy="3992539"/>
          </a:xfrm>
          <a:prstGeom prst="rect">
            <a:avLst/>
          </a:prstGeom>
          <a:solidFill>
            <a:srgbClr val="F7FCFF"/>
          </a:solidFill>
          <a:ln w="9525">
            <a:solidFill>
              <a:schemeClr val="accent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经济模型的结构</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7" name="Rectangle 50"/>
          <p:cNvSpPr>
            <a:spLocks noChangeArrowheads="1"/>
          </p:cNvSpPr>
          <p:nvPr/>
        </p:nvSpPr>
        <p:spPr bwMode="auto">
          <a:xfrm>
            <a:off x="1117340" y="2018034"/>
            <a:ext cx="4149726" cy="395479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18" name="Rectangle 50"/>
          <p:cNvSpPr>
            <a:spLocks noChangeArrowheads="1"/>
          </p:cNvSpPr>
          <p:nvPr/>
        </p:nvSpPr>
        <p:spPr bwMode="auto">
          <a:xfrm>
            <a:off x="5890110" y="2018237"/>
            <a:ext cx="4502119" cy="394646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mc:AlternateContent xmlns:mc="http://schemas.openxmlformats.org/markup-compatibility/2006">
        <mc:Choice xmlns:a14="http://schemas.microsoft.com/office/drawing/2010/main" Requires="a14">
          <p:sp>
            <p:nvSpPr>
              <p:cNvPr id="19" name="文本框 18"/>
              <p:cNvSpPr txBox="1"/>
              <p:nvPr/>
            </p:nvSpPr>
            <p:spPr>
              <a:xfrm>
                <a:off x="1268604" y="2065074"/>
                <a:ext cx="3715917" cy="969561"/>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用</a:t>
                </a:r>
                <a:r>
                  <a:rPr lang="en-US" altLang="zh-CN" sz="2000" dirty="0">
                    <a:latin typeface="微软雅黑" pitchFamily="34" charset="-122"/>
                    <a:ea typeface="微软雅黑" pitchFamily="34" charset="-122"/>
                  </a:rPr>
                  <a:t>P</a:t>
                </a:r>
                <a:r>
                  <a:rPr lang="zh-CN" altLang="en-US" sz="2000" dirty="0">
                    <a:latin typeface="微软雅黑" pitchFamily="34" charset="-122"/>
                    <a:ea typeface="微软雅黑" pitchFamily="34" charset="-122"/>
                  </a:rPr>
                  <a:t>表示价格，</a:t>
                </a:r>
                <a14:m>
                  <m:oMath xmlns:m="http://schemas.openxmlformats.org/officeDocument/2006/math">
                    <m:sSup>
                      <m:sSupPr>
                        <m:ctrlPr>
                          <a:rPr lang="zh-CN" altLang="en-US" sz="2000" i="1">
                            <a:latin typeface="Cambria Math" panose="02040503050406030204" pitchFamily="18" charset="0"/>
                          </a:rPr>
                        </m:ctrlPr>
                      </m:sSupPr>
                      <m:e>
                        <m:r>
                          <a:rPr lang="zh-CN" altLang="en-US" sz="2000" i="1">
                            <a:latin typeface="Cambria Math"/>
                          </a:rPr>
                          <m:t>𝑄</m:t>
                        </m:r>
                      </m:e>
                      <m:sup>
                        <m:r>
                          <a:rPr lang="zh-CN" altLang="en-US" sz="2000" i="1">
                            <a:latin typeface="Cambria Math"/>
                          </a:rPr>
                          <m:t>𝑑</m:t>
                        </m:r>
                      </m:sup>
                    </m:sSup>
                  </m:oMath>
                </a14:m>
                <a:r>
                  <a:rPr lang="zh-CN" altLang="en-US" sz="2000" dirty="0">
                    <a:latin typeface="微软雅黑" pitchFamily="34" charset="-122"/>
                    <a:ea typeface="微软雅黑" pitchFamily="34" charset="-122"/>
                  </a:rPr>
                  <a:t>表示需求量，需求函数可表示：</a:t>
                </a:r>
              </a:p>
            </p:txBody>
          </p:sp>
        </mc:Choice>
        <mc:Fallback>
          <p:sp>
            <p:nvSpPr>
              <p:cNvPr id="19" name="文本框 18"/>
              <p:cNvSpPr txBox="1">
                <a:spLocks noRot="1" noChangeAspect="1" noMove="1" noResize="1" noEditPoints="1" noAdjustHandles="1" noChangeArrowheads="1" noChangeShapeType="1" noTextEdit="1"/>
              </p:cNvSpPr>
              <p:nvPr/>
            </p:nvSpPr>
            <p:spPr>
              <a:xfrm>
                <a:off x="1268604" y="2065074"/>
                <a:ext cx="3715917" cy="969561"/>
              </a:xfrm>
              <a:prstGeom prst="rect">
                <a:avLst/>
              </a:prstGeom>
              <a:blipFill rotWithShape="1">
                <a:blip r:embed="rId1"/>
                <a:stretch>
                  <a:fillRect l="-1639" r="-1639" b="-10692"/>
                </a:stretch>
              </a:blipFill>
            </p:spPr>
            <p:txBody>
              <a:bodyPr/>
              <a:lstStyle/>
              <a:p>
                <a:r>
                  <a:rPr lang="zh-CN" altLang="en-US">
                    <a:noFill/>
                  </a:rPr>
                  <a:t> </a:t>
                </a:r>
                <a:endParaRPr lang="zh-CN" altLang="en-US">
                  <a:noFill/>
                </a:endParaRPr>
              </a:p>
            </p:txBody>
          </p:sp>
        </mc:Fallback>
      </mc:AlternateContent>
      <p:pic>
        <p:nvPicPr>
          <p:cNvPr id="20" name="图片 19"/>
          <p:cNvPicPr>
            <a:picLocks noChangeAspect="1"/>
          </p:cNvPicPr>
          <p:nvPr/>
        </p:nvPicPr>
        <p:blipFill>
          <a:blip r:embed="rId2"/>
          <a:stretch>
            <a:fillRect/>
          </a:stretch>
        </p:blipFill>
        <p:spPr>
          <a:xfrm>
            <a:off x="1790200" y="3152739"/>
            <a:ext cx="1910943" cy="394822"/>
          </a:xfrm>
          <a:prstGeom prst="rect">
            <a:avLst/>
          </a:prstGeom>
        </p:spPr>
      </p:pic>
      <p:sp>
        <p:nvSpPr>
          <p:cNvPr id="21" name="文本框 20"/>
          <p:cNvSpPr txBox="1"/>
          <p:nvPr/>
        </p:nvSpPr>
        <p:spPr>
          <a:xfrm>
            <a:off x="1268604" y="3783565"/>
            <a:ext cx="2093574"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供给函数可表</a:t>
            </a:r>
            <a:r>
              <a:rPr lang="zh-CN" altLang="en-US" sz="2000" dirty="0" smtClean="0">
                <a:latin typeface="微软雅黑" panose="020B0503020204020204" pitchFamily="34" charset="-122"/>
                <a:ea typeface="微软雅黑" panose="020B0503020204020204" pitchFamily="34" charset="-122"/>
              </a:rPr>
              <a:t>示：</a:t>
            </a:r>
            <a:endParaRPr lang="zh-CN" altLang="en-US" sz="2000"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a:stretch>
            <a:fillRect/>
          </a:stretch>
        </p:blipFill>
        <p:spPr>
          <a:xfrm>
            <a:off x="1751582" y="4381445"/>
            <a:ext cx="1570499" cy="426765"/>
          </a:xfrm>
          <a:prstGeom prst="rect">
            <a:avLst/>
          </a:prstGeom>
        </p:spPr>
      </p:pic>
      <p:sp>
        <p:nvSpPr>
          <p:cNvPr id="25" name="文本框 24"/>
          <p:cNvSpPr txBox="1"/>
          <p:nvPr/>
        </p:nvSpPr>
        <p:spPr>
          <a:xfrm>
            <a:off x="1283421" y="4860965"/>
            <a:ext cx="3524667" cy="961289"/>
          </a:xfrm>
          <a:prstGeom prst="rect">
            <a:avLst/>
          </a:prstGeom>
          <a:noFill/>
        </p:spPr>
        <p:txBody>
          <a:bodyPr wrap="square" rtlCol="0">
            <a:spAutoFit/>
          </a:bodyPr>
          <a:lstStyle/>
          <a:p>
            <a:pPr>
              <a:lnSpc>
                <a:spcPct val="150000"/>
              </a:lnSpc>
            </a:pPr>
            <a:r>
              <a:rPr lang="el-GR" altLang="zh-CN" sz="2000" dirty="0">
                <a:latin typeface="微软雅黑" panose="020B0503020204020204" pitchFamily="34" charset="-122"/>
                <a:ea typeface="微软雅黑" panose="020B0503020204020204" pitchFamily="34" charset="-122"/>
              </a:rPr>
              <a:t>α</a:t>
            </a:r>
            <a:r>
              <a:rPr lang="zh-CN" altLang="en-US" sz="2000" dirty="0" smtClean="0">
                <a:latin typeface="微软雅黑" panose="020B0503020204020204" pitchFamily="34" charset="-122"/>
                <a:ea typeface="微软雅黑" panose="020B0503020204020204" pitchFamily="34" charset="-122"/>
              </a:rPr>
              <a:t>、</a:t>
            </a:r>
            <a:r>
              <a:rPr lang="el-GR" altLang="zh-CN" sz="2000" dirty="0" smtClean="0">
                <a:latin typeface="微软雅黑" panose="020B0503020204020204" pitchFamily="34" charset="-122"/>
                <a:ea typeface="微软雅黑" panose="020B0503020204020204" pitchFamily="34" charset="-122"/>
              </a:rPr>
              <a:t>β</a:t>
            </a:r>
            <a:r>
              <a:rPr lang="zh-CN" altLang="en-US" sz="2000" dirty="0" smtClean="0">
                <a:latin typeface="微软雅黑" panose="020B0503020204020204" pitchFamily="34" charset="-122"/>
                <a:ea typeface="微软雅黑" panose="020B0503020204020204" pitchFamily="34" charset="-122"/>
              </a:rPr>
              <a:t>、</a:t>
            </a:r>
            <a:r>
              <a:rPr lang="el-GR" altLang="zh-CN" sz="2000" dirty="0" smtClean="0">
                <a:latin typeface="微软雅黑" panose="020B0503020204020204" pitchFamily="34" charset="-122"/>
                <a:ea typeface="微软雅黑" panose="020B0503020204020204" pitchFamily="34" charset="-122"/>
              </a:rPr>
              <a:t>η</a:t>
            </a:r>
            <a:r>
              <a:rPr lang="zh-CN" altLang="en-US" sz="2000" dirty="0" smtClean="0">
                <a:latin typeface="微软雅黑" panose="020B0503020204020204" pitchFamily="34" charset="-122"/>
                <a:ea typeface="微软雅黑" panose="020B0503020204020204" pitchFamily="34" charset="-122"/>
              </a:rPr>
              <a:t>、</a:t>
            </a:r>
            <a:r>
              <a:rPr lang="el-GR" altLang="zh-CN" sz="2000" dirty="0" smtClean="0">
                <a:latin typeface="微软雅黑" panose="020B0503020204020204" pitchFamily="34" charset="-122"/>
                <a:ea typeface="微软雅黑" panose="020B0503020204020204" pitchFamily="34" charset="-122"/>
              </a:rPr>
              <a:t>γ</a:t>
            </a:r>
            <a:r>
              <a:rPr lang="zh-CN" altLang="en-US" sz="2000" dirty="0" smtClean="0">
                <a:latin typeface="微软雅黑" panose="020B0503020204020204" pitchFamily="34" charset="-122"/>
                <a:ea typeface="微软雅黑" panose="020B0503020204020204" pitchFamily="34" charset="-122"/>
              </a:rPr>
              <a:t>和</a:t>
            </a:r>
            <a:r>
              <a:rPr lang="el-GR" altLang="zh-CN" sz="2000" dirty="0" smtClean="0">
                <a:latin typeface="微软雅黑" panose="020B0503020204020204" pitchFamily="34" charset="-122"/>
                <a:ea typeface="微软雅黑" panose="020B0503020204020204" pitchFamily="34" charset="-122"/>
              </a:rPr>
              <a:t>δ</a:t>
            </a: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表示需求和</a:t>
            </a:r>
            <a:r>
              <a:rPr lang="zh-CN" altLang="en-US" sz="2000" dirty="0" smtClean="0">
                <a:latin typeface="微软雅黑" panose="020B0503020204020204" pitchFamily="34" charset="-122"/>
                <a:ea typeface="微软雅黑" panose="020B0503020204020204" pitchFamily="34" charset="-122"/>
              </a:rPr>
              <a:t>供给</a:t>
            </a:r>
            <a:r>
              <a:rPr lang="zh-CN" altLang="en-US" sz="2000" dirty="0">
                <a:latin typeface="微软雅黑" panose="020B0503020204020204" pitchFamily="34" charset="-122"/>
                <a:ea typeface="微软雅黑" panose="020B0503020204020204" pitchFamily="34" charset="-122"/>
              </a:rPr>
              <a:t>行为的参</a:t>
            </a:r>
            <a:r>
              <a:rPr lang="zh-CN" altLang="en-US" sz="2000" dirty="0" smtClean="0">
                <a:latin typeface="微软雅黑" panose="020B0503020204020204" pitchFamily="34" charset="-122"/>
                <a:ea typeface="微软雅黑" panose="020B0503020204020204" pitchFamily="34" charset="-122"/>
              </a:rPr>
              <a:t>数且都大于</a:t>
            </a:r>
            <a:r>
              <a:rPr lang="en-US" altLang="zh-CN" sz="2000" dirty="0" smtClean="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6" name="文本框 25"/>
              <p:cNvSpPr txBox="1"/>
              <p:nvPr/>
            </p:nvSpPr>
            <p:spPr>
              <a:xfrm>
                <a:off x="6323269" y="2459910"/>
                <a:ext cx="3924886" cy="512000"/>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均衡条件：</a:t>
                </a:r>
                <a:r>
                  <a:rPr lang="zh-CN" altLang="en-US" sz="2000" b="1" dirty="0">
                    <a:solidFill>
                      <a:srgbClr val="FF0000"/>
                    </a:solidFill>
                    <a:latin typeface="微软雅黑" panose="020B0503020204020204" pitchFamily="34" charset="-122"/>
                    <a:ea typeface="微软雅黑" panose="020B0503020204020204" pitchFamily="34" charset="-122"/>
                  </a:rPr>
                  <a:t/>
                </a:r>
                <a14:m>
                  <m:oMath xmlns:m="http://schemas.openxmlformats.org/officeDocument/2006/math">
                    <m:sSup>
                      <m:sSupPr>
                        <m:ctrlPr>
                          <a:rPr lang="zh-CN" altLang="en-US" sz="2000" b="1" i="1">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𝑸</m:t>
                        </m:r>
                      </m:e>
                      <m:sup>
                        <m:r>
                          <a:rPr lang="zh-CN" altLang="en-US" sz="2000" b="1" i="1">
                            <a:solidFill>
                              <a:srgbClr val="FF0000"/>
                            </a:solidFill>
                            <a:latin typeface="Cambria Math" panose="02040503050406030204" pitchFamily="18" charset="0"/>
                          </a:rPr>
                          <m:t>𝒅</m:t>
                        </m:r>
                      </m:sup>
                    </m:sSup>
                  </m:oMath>
                </a14:m>
                <a:r>
                  <a:rPr lang="en-US" altLang="zh-CN" sz="2000" dirty="0" smtClean="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
                </a:r>
                <a14:m>
                  <m:oMath xmlns:m="http://schemas.openxmlformats.org/officeDocument/2006/math">
                    <m:sSup>
                      <m:sSupPr>
                        <m:ctrlPr>
                          <a:rPr lang="zh-CN" altLang="en-US" sz="2000" b="1" i="1" smtClean="0">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𝑸</m:t>
                        </m:r>
                      </m:e>
                      <m:sup>
                        <m:r>
                          <a:rPr lang="en-US" altLang="zh-CN" sz="2000" b="1" i="1" smtClean="0">
                            <a:solidFill>
                              <a:srgbClr val="FF0000"/>
                            </a:solidFill>
                            <a:latin typeface="Cambria Math" panose="02040503050406030204" pitchFamily="18" charset="0"/>
                          </a:rPr>
                          <m:t>𝒔</m:t>
                        </m:r>
                      </m:sup>
                    </m:sSup>
                  </m:oMath>
                </a14:m>
                <a:endParaRPr lang="zh-CN" altLang="en-US" sz="2000" dirty="0">
                  <a:latin typeface="微软雅黑" panose="020B0503020204020204" pitchFamily="34" charset="-122"/>
                  <a:ea typeface="微软雅黑" panose="020B0503020204020204" pitchFamily="34" charset="-122"/>
                </a:endParaRPr>
              </a:p>
            </p:txBody>
          </p:sp>
        </mc:Choice>
        <mc:Fallback>
          <p:sp>
            <p:nvSpPr>
              <p:cNvPr id="26" name="文本框 25"/>
              <p:cNvSpPr txBox="1">
                <a:spLocks noRot="1" noChangeAspect="1" noMove="1" noResize="1" noEditPoints="1" noAdjustHandles="1" noChangeArrowheads="1" noChangeShapeType="1" noTextEdit="1"/>
              </p:cNvSpPr>
              <p:nvPr/>
            </p:nvSpPr>
            <p:spPr>
              <a:xfrm>
                <a:off x="6323269" y="2459910"/>
                <a:ext cx="3924886" cy="512000"/>
              </a:xfrm>
              <a:prstGeom prst="rect">
                <a:avLst/>
              </a:prstGeom>
              <a:blipFill rotWithShape="1">
                <a:blip r:embed="rId4"/>
                <a:stretch>
                  <a:fillRect l="-1553" b="-2023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7" name="文本框 26"/>
              <p:cNvSpPr txBox="1"/>
              <p:nvPr/>
            </p:nvSpPr>
            <p:spPr>
              <a:xfrm>
                <a:off x="6313005" y="3279868"/>
                <a:ext cx="3935150" cy="1015663"/>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市场均衡的价格</a:t>
                </a:r>
                <a14:m>
                  <m:oMath xmlns:m="http://schemas.openxmlformats.org/officeDocument/2006/math">
                    <m:sSup>
                      <m:sSupPr>
                        <m:ctrlPr>
                          <a:rPr lang="zh-CN" altLang="en-US" sz="2000" b="1" i="1">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pitchFamily="18" charset="0"/>
                          </a:rPr>
                          <m:t>𝑷</m:t>
                        </m:r>
                      </m:e>
                      <m:sup>
                        <m:r>
                          <m:rPr>
                            <m:sty m:val="p"/>
                          </m:rPr>
                          <a:rPr lang="en-US" altLang="zh-CN" sz="2000" b="1" i="1">
                            <a:solidFill>
                              <a:srgbClr val="FF0000"/>
                            </a:solidFill>
                            <a:latin typeface="Cambria Math" panose="02040503050406030204" pitchFamily="18" charset="0"/>
                          </a:rPr>
                          <m:t>e</m:t>
                        </m:r>
                      </m:sup>
                    </m:sSup>
                  </m:oMath>
                </a14:m>
                <a:r>
                  <a:rPr lang="zh-CN" altLang="en-US" sz="2000" dirty="0" smtClean="0">
                    <a:latin typeface="微软雅黑" panose="020B0503020204020204" pitchFamily="34" charset="-122"/>
                    <a:ea typeface="微软雅黑" panose="020B0503020204020204" pitchFamily="34" charset="-122"/>
                  </a:rPr>
                  <a:t>应</a:t>
                </a:r>
                <a:r>
                  <a:rPr lang="zh-CN" altLang="en-US" sz="2000" dirty="0">
                    <a:latin typeface="微软雅黑" panose="020B0503020204020204" pitchFamily="34" charset="-122"/>
                    <a:ea typeface="微软雅黑" panose="020B0503020204020204" pitchFamily="34" charset="-122"/>
                  </a:rPr>
                  <a:t>该满足下列条件：</a:t>
                </a:r>
              </a:p>
            </p:txBody>
          </p:sp>
        </mc:Choice>
        <mc:Fallback>
          <p:sp>
            <p:nvSpPr>
              <p:cNvPr id="27" name="文本框 26"/>
              <p:cNvSpPr txBox="1">
                <a:spLocks noRot="1" noChangeAspect="1" noMove="1" noResize="1" noEditPoints="1" noAdjustHandles="1" noChangeArrowheads="1" noChangeShapeType="1" noTextEdit="1"/>
              </p:cNvSpPr>
              <p:nvPr/>
            </p:nvSpPr>
            <p:spPr>
              <a:xfrm>
                <a:off x="6313005" y="3279868"/>
                <a:ext cx="3935150" cy="1015663"/>
              </a:xfrm>
              <a:prstGeom prst="rect">
                <a:avLst/>
              </a:prstGeom>
              <a:blipFill rotWithShape="1">
                <a:blip r:embed="rId5"/>
                <a:stretch>
                  <a:fillRect l="-1705" b="-4192"/>
                </a:stretch>
              </a:blipFill>
            </p:spPr>
            <p:txBody>
              <a:bodyPr/>
              <a:lstStyle/>
              <a:p>
                <a:r>
                  <a:rPr lang="zh-CN" altLang="en-US">
                    <a:noFill/>
                  </a:rPr>
                  <a:t> </a:t>
                </a:r>
                <a:endParaRPr lang="zh-CN" altLang="en-US">
                  <a:noFill/>
                </a:endParaRPr>
              </a:p>
            </p:txBody>
          </p:sp>
        </mc:Fallback>
      </mc:AlternateContent>
      <p:pic>
        <p:nvPicPr>
          <p:cNvPr id="28" name="图片 27"/>
          <p:cNvPicPr>
            <a:picLocks noChangeAspect="1"/>
          </p:cNvPicPr>
          <p:nvPr/>
        </p:nvPicPr>
        <p:blipFill>
          <a:blip r:embed="rId6"/>
          <a:stretch>
            <a:fillRect/>
          </a:stretch>
        </p:blipFill>
        <p:spPr>
          <a:xfrm>
            <a:off x="7207425" y="4080505"/>
            <a:ext cx="7954021" cy="625578"/>
          </a:xfrm>
          <a:prstGeom prst="rect">
            <a:avLst/>
          </a:prstGeom>
        </p:spPr>
      </p:pic>
      <p:sp>
        <p:nvSpPr>
          <p:cNvPr id="30" name="文本框 29"/>
          <p:cNvSpPr txBox="1"/>
          <p:nvPr/>
        </p:nvSpPr>
        <p:spPr>
          <a:xfrm>
            <a:off x="6300015" y="4748499"/>
            <a:ext cx="1254916"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从中解得</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7"/>
          <a:stretch>
            <a:fillRect/>
          </a:stretch>
        </p:blipFill>
        <p:spPr>
          <a:xfrm>
            <a:off x="7207425" y="5299949"/>
            <a:ext cx="8991422" cy="707169"/>
          </a:xfrm>
          <a:prstGeom prst="rect">
            <a:avLst/>
          </a:prstGeom>
        </p:spPr>
      </p:pic>
      <p:sp>
        <p:nvSpPr>
          <p:cNvPr id="12" name="Rectangle 6"/>
          <p:cNvSpPr>
            <a:spLocks noChangeArrowheads="1"/>
          </p:cNvSpPr>
          <p:nvPr/>
        </p:nvSpPr>
        <p:spPr bwMode="auto">
          <a:xfrm>
            <a:off x="1607510" y="5287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48" descr="10%"/>
          <p:cNvSpPr>
            <a:spLocks noChangeArrowheads="1"/>
          </p:cNvSpPr>
          <p:nvPr/>
        </p:nvSpPr>
        <p:spPr bwMode="auto">
          <a:xfrm>
            <a:off x="1117338" y="1493117"/>
            <a:ext cx="4149727" cy="533400"/>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需求函数和供给函数</a:t>
            </a:r>
            <a:endParaRPr lang="zh-CN" altLang="en-US" sz="2400" dirty="0">
              <a:latin typeface="微软雅黑" panose="020B0503020204020204" pitchFamily="34" charset="-122"/>
              <a:ea typeface="微软雅黑" panose="020B0503020204020204" pitchFamily="34" charset="-122"/>
            </a:endParaRPr>
          </a:p>
        </p:txBody>
      </p:sp>
      <p:sp>
        <p:nvSpPr>
          <p:cNvPr id="34" name="Rectangle 48" descr="10%"/>
          <p:cNvSpPr>
            <a:spLocks noChangeArrowheads="1"/>
          </p:cNvSpPr>
          <p:nvPr/>
        </p:nvSpPr>
        <p:spPr bwMode="auto">
          <a:xfrm>
            <a:off x="5890110" y="1481179"/>
            <a:ext cx="4358045"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均衡条件</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descr="10%"/>
          <p:cNvSpPr>
            <a:spLocks noChangeArrowheads="1"/>
          </p:cNvSpPr>
          <p:nvPr/>
        </p:nvSpPr>
        <p:spPr bwMode="auto">
          <a:xfrm>
            <a:off x="4122056" y="3665477"/>
            <a:ext cx="4078515" cy="2825341"/>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一个动态经济模型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43226" y="1302421"/>
            <a:ext cx="9312812" cy="1477328"/>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动</a:t>
            </a:r>
            <a:r>
              <a:rPr lang="zh-CN" altLang="en-US" sz="2000" dirty="0">
                <a:latin typeface="微软雅黑" panose="020B0503020204020204" pitchFamily="34" charset="-122"/>
                <a:ea typeface="微软雅黑" panose="020B0503020204020204" pitchFamily="34" charset="-122"/>
              </a:rPr>
              <a:t>态经济模</a:t>
            </a:r>
            <a:r>
              <a:rPr lang="zh-CN" altLang="en-US" sz="2000" dirty="0" smtClean="0">
                <a:latin typeface="微软雅黑" panose="020B0503020204020204" pitchFamily="34" charset="-122"/>
                <a:ea typeface="微软雅黑" panose="020B0503020204020204" pitchFamily="34" charset="-122"/>
              </a:rPr>
              <a:t>型要</a:t>
            </a:r>
            <a:r>
              <a:rPr lang="zh-CN" altLang="en-US" sz="2000" dirty="0">
                <a:latin typeface="微软雅黑" panose="020B0503020204020204" pitchFamily="34" charset="-122"/>
                <a:ea typeface="微软雅黑" panose="020B0503020204020204" pitchFamily="34" charset="-122"/>
              </a:rPr>
              <a:t>进一步刻</a:t>
            </a:r>
            <a:r>
              <a:rPr lang="zh-CN" altLang="en-US" sz="2000" dirty="0" smtClean="0">
                <a:latin typeface="微软雅黑" panose="020B0503020204020204" pitchFamily="34" charset="-122"/>
                <a:ea typeface="微软雅黑" panose="020B0503020204020204" pitchFamily="34" charset="-122"/>
              </a:rPr>
              <a:t>画被静</a:t>
            </a:r>
            <a:r>
              <a:rPr lang="zh-CN" altLang="en-US" sz="2000" dirty="0">
                <a:latin typeface="微软雅黑" panose="020B0503020204020204" pitchFamily="34" charset="-122"/>
                <a:ea typeface="微软雅黑" panose="020B0503020204020204" pitchFamily="34" charset="-122"/>
              </a:rPr>
              <a:t>态模</a:t>
            </a:r>
            <a:r>
              <a:rPr lang="zh-CN" altLang="en-US" sz="2000" dirty="0" smtClean="0">
                <a:latin typeface="微软雅黑" panose="020B0503020204020204" pitchFamily="34" charset="-122"/>
                <a:ea typeface="微软雅黑" panose="020B0503020204020204" pitchFamily="34" charset="-122"/>
              </a:rPr>
              <a:t>型</a:t>
            </a:r>
            <a:r>
              <a:rPr lang="zh-CN" altLang="en-US" sz="2000" dirty="0">
                <a:latin typeface="微软雅黑" panose="020B0503020204020204" pitchFamily="34" charset="-122"/>
                <a:ea typeface="微软雅黑" panose="020B0503020204020204" pitchFamily="34" charset="-122"/>
              </a:rPr>
              <a:t>省略</a:t>
            </a:r>
            <a:r>
              <a:rPr lang="zh-CN" altLang="en-US" sz="2000" dirty="0" smtClean="0">
                <a:latin typeface="微软雅黑" panose="020B0503020204020204" pitchFamily="34" charset="-122"/>
                <a:ea typeface="微软雅黑" panose="020B0503020204020204" pitchFamily="34" charset="-122"/>
              </a:rPr>
              <a:t>了的经</a:t>
            </a:r>
            <a:r>
              <a:rPr lang="zh-CN" altLang="en-US" sz="2000" dirty="0">
                <a:latin typeface="微软雅黑" panose="020B0503020204020204" pitchFamily="34" charset="-122"/>
                <a:ea typeface="微软雅黑" panose="020B0503020204020204" pitchFamily="34" charset="-122"/>
              </a:rPr>
              <a:t>济变量随时间变动的轨迹，分析这些轨迹的变动趋势。本小节以</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蛛网模型</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为例简要说明经济模型从静态到动态的扩展，进而分析模型动态稳定性质。</a:t>
            </a:r>
            <a:endParaRPr lang="en-US" altLang="zh-CN" sz="20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263748" y="2762028"/>
            <a:ext cx="9312811" cy="961289"/>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蛛</a:t>
            </a:r>
            <a:r>
              <a:rPr lang="zh-CN" altLang="en-US" sz="2000" dirty="0">
                <a:latin typeface="微软雅黑" panose="020B0503020204020204" pitchFamily="34" charset="-122"/>
                <a:ea typeface="微软雅黑" panose="020B0503020204020204" pitchFamily="34" charset="-122"/>
              </a:rPr>
              <a:t>网模型假定生产者对未来价格的预期取决于预期时的实际价格，则在</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期市场均衡模型可以表示为：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17" name="对象 16"/>
          <p:cNvGraphicFramePr>
            <a:graphicFrameLocks noChangeAspect="1"/>
          </p:cNvGraphicFramePr>
          <p:nvPr/>
        </p:nvGraphicFramePr>
        <p:xfrm>
          <a:off x="5330039" y="3942454"/>
          <a:ext cx="1505243" cy="442719"/>
        </p:xfrm>
        <a:graphic>
          <a:graphicData uri="http://schemas.openxmlformats.org/presentationml/2006/ole">
            <mc:AlternateContent xmlns:mc="http://schemas.openxmlformats.org/markup-compatibility/2006">
              <mc:Choice xmlns:v="urn:schemas-microsoft-com:vml" Requires="v">
                <p:oleObj spid="_x0000_s4097" name="" r:id="rId1" imgW="19507200" imgH="5791200" progId="">
                  <p:embed/>
                </p:oleObj>
              </mc:Choice>
              <mc:Fallback>
                <p:oleObj name="" r:id="rId1" imgW="19507200" imgH="5791200" progId="">
                  <p:embed/>
                  <p:pic>
                    <p:nvPicPr>
                      <p:cNvPr id="0" name="图片 4096"/>
                      <p:cNvPicPr>
                        <a:picLocks noChangeAspect="1"/>
                      </p:cNvPicPr>
                      <p:nvPr/>
                    </p:nvPicPr>
                    <p:blipFill>
                      <a:blip r:embed="rId2"/>
                      <a:stretch>
                        <a:fillRect/>
                      </a:stretch>
                    </p:blipFill>
                    <p:spPr>
                      <a:xfrm>
                        <a:off x="5330039" y="3942454"/>
                        <a:ext cx="1505243" cy="442719"/>
                      </a:xfrm>
                      <a:prstGeom prst="rect">
                        <a:avLst/>
                      </a:prstGeom>
                      <a:noFill/>
                      <a:ln w="9525">
                        <a:noFill/>
                      </a:ln>
                    </p:spPr>
                  </p:pic>
                </p:oleObj>
              </mc:Fallback>
            </mc:AlternateContent>
          </a:graphicData>
        </a:graphic>
      </p:graphicFrame>
      <p:graphicFrame>
        <p:nvGraphicFramePr>
          <p:cNvPr id="19" name="对象 18"/>
          <p:cNvGraphicFramePr>
            <a:graphicFrameLocks noChangeAspect="1"/>
          </p:cNvGraphicFramePr>
          <p:nvPr/>
        </p:nvGraphicFramePr>
        <p:xfrm>
          <a:off x="5296940" y="4597306"/>
          <a:ext cx="1641662" cy="414561"/>
        </p:xfrm>
        <a:graphic>
          <a:graphicData uri="http://schemas.openxmlformats.org/presentationml/2006/ole">
            <mc:AlternateContent xmlns:mc="http://schemas.openxmlformats.org/markup-compatibility/2006">
              <mc:Choice xmlns:v="urn:schemas-microsoft-com:vml" Requires="v">
                <p:oleObj spid="_x0000_s4098" name="" r:id="rId3" imgW="22555200" imgH="5791200" progId="">
                  <p:embed/>
                </p:oleObj>
              </mc:Choice>
              <mc:Fallback>
                <p:oleObj name="" r:id="rId3" imgW="22555200" imgH="5791200" progId="">
                  <p:embed/>
                  <p:pic>
                    <p:nvPicPr>
                      <p:cNvPr id="0" name="图片 4097"/>
                      <p:cNvPicPr>
                        <a:picLocks noChangeAspect="1"/>
                      </p:cNvPicPr>
                      <p:nvPr/>
                    </p:nvPicPr>
                    <p:blipFill>
                      <a:blip r:embed="rId4"/>
                      <a:stretch>
                        <a:fillRect/>
                      </a:stretch>
                    </p:blipFill>
                    <p:spPr>
                      <a:xfrm>
                        <a:off x="5296940" y="4597306"/>
                        <a:ext cx="1641662" cy="414561"/>
                      </a:xfrm>
                      <a:prstGeom prst="rect">
                        <a:avLst/>
                      </a:prstGeom>
                      <a:noFill/>
                      <a:ln w="9525">
                        <a:noFill/>
                      </a:ln>
                    </p:spPr>
                  </p:pic>
                </p:oleObj>
              </mc:Fallback>
            </mc:AlternateContent>
          </a:graphicData>
        </a:graphic>
      </p:graphicFrame>
      <p:sp>
        <p:nvSpPr>
          <p:cNvPr id="20" name="Rectangle 6"/>
          <p:cNvSpPr>
            <a:spLocks noChangeArrowheads="1"/>
          </p:cNvSpPr>
          <p:nvPr/>
        </p:nvSpPr>
        <p:spPr bwMode="auto">
          <a:xfrm>
            <a:off x="4895556" y="5968403"/>
            <a:ext cx="186510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1" name="对象 20"/>
          <p:cNvGraphicFramePr>
            <a:graphicFrameLocks noChangeAspect="1"/>
          </p:cNvGraphicFramePr>
          <p:nvPr/>
        </p:nvGraphicFramePr>
        <p:xfrm>
          <a:off x="5450561" y="5185442"/>
          <a:ext cx="939186" cy="426903"/>
        </p:xfrm>
        <a:graphic>
          <a:graphicData uri="http://schemas.openxmlformats.org/presentationml/2006/ole">
            <mc:AlternateContent xmlns:mc="http://schemas.openxmlformats.org/markup-compatibility/2006">
              <mc:Choice xmlns:v="urn:schemas-microsoft-com:vml" Requires="v">
                <p:oleObj spid="_x0000_s4099" name="" r:id="rId5" imgW="12496800" imgH="5791200" progId="">
                  <p:embed/>
                </p:oleObj>
              </mc:Choice>
              <mc:Fallback>
                <p:oleObj name="" r:id="rId5" imgW="12496800" imgH="5791200" progId="">
                  <p:embed/>
                  <p:pic>
                    <p:nvPicPr>
                      <p:cNvPr id="0" name="图片 4098"/>
                      <p:cNvPicPr>
                        <a:picLocks noChangeAspect="1"/>
                      </p:cNvPicPr>
                      <p:nvPr/>
                    </p:nvPicPr>
                    <p:blipFill>
                      <a:blip r:embed="rId6"/>
                      <a:stretch>
                        <a:fillRect/>
                      </a:stretch>
                    </p:blipFill>
                    <p:spPr>
                      <a:xfrm>
                        <a:off x="5450561" y="5185442"/>
                        <a:ext cx="939186" cy="426903"/>
                      </a:xfrm>
                      <a:prstGeom prst="rect">
                        <a:avLst/>
                      </a:prstGeom>
                      <a:noFill/>
                      <a:ln w="9525">
                        <a:noFill/>
                      </a:ln>
                    </p:spPr>
                  </p:pic>
                </p:oleObj>
              </mc:Fallback>
            </mc:AlternateContent>
          </a:graphicData>
        </a:graphic>
      </p:graphicFrame>
      <p:sp>
        <p:nvSpPr>
          <p:cNvPr id="22" name="文本框 21"/>
          <p:cNvSpPr txBox="1"/>
          <p:nvPr/>
        </p:nvSpPr>
        <p:spPr>
          <a:xfrm>
            <a:off x="4585682" y="5903801"/>
            <a:ext cx="3223270" cy="498470"/>
          </a:xfrm>
          <a:prstGeom prst="rect">
            <a:avLst/>
          </a:prstGeom>
          <a:noFill/>
        </p:spPr>
        <p:txBody>
          <a:bodyPr wrap="square" rtlCol="0">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α</a:t>
            </a:r>
            <a:r>
              <a:rPr lang="zh-CN"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β</a:t>
            </a:r>
            <a:r>
              <a:rPr lang="zh-CN"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sym typeface="Symbol" panose="05050102010706020507" pitchFamily="18" charset="2"/>
              </a:rPr>
              <a:t></a:t>
            </a:r>
            <a:r>
              <a:rPr lang="zh-CN"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δ</a:t>
            </a:r>
            <a:r>
              <a:rPr lang="zh-CN" altLang="zh-CN" sz="2000" dirty="0">
                <a:latin typeface="微软雅黑" panose="020B0503020204020204" pitchFamily="34" charset="-122"/>
                <a:ea typeface="微软雅黑" panose="020B0503020204020204" pitchFamily="34" charset="-122"/>
              </a:rPr>
              <a:t>是大于</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的常</a:t>
            </a:r>
            <a:r>
              <a:rPr lang="zh-CN" altLang="zh-CN" sz="2000" dirty="0" smtClean="0">
                <a:latin typeface="微软雅黑" panose="020B0503020204020204" pitchFamily="34" charset="-122"/>
                <a:ea typeface="微软雅黑" panose="020B0503020204020204" pitchFamily="34" charset="-122"/>
              </a:rPr>
              <a:t>数</a:t>
            </a:r>
            <a:endParaRPr lang="zh-CN" altLang="en-US" sz="2000" dirty="0">
              <a:latin typeface="微软雅黑" panose="020B0503020204020204" pitchFamily="34" charset="-122"/>
              <a:ea typeface="微软雅黑" panose="020B0503020204020204" pitchFamily="34" charset="-122"/>
            </a:endParaRPr>
          </a:p>
        </p:txBody>
      </p:sp>
      <p:sp>
        <p:nvSpPr>
          <p:cNvPr id="23" name="Rectangle 50"/>
          <p:cNvSpPr>
            <a:spLocks noChangeArrowheads="1"/>
          </p:cNvSpPr>
          <p:nvPr/>
        </p:nvSpPr>
        <p:spPr bwMode="auto">
          <a:xfrm>
            <a:off x="4280140" y="3734926"/>
            <a:ext cx="3528812" cy="290103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29" name="Picture 46"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3758059"/>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6151876" y="39865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smtClean="0">
                <a:effectLst>
                  <a:outerShdw blurRad="38100" dist="38100" dir="2700000" algn="tl">
                    <a:srgbClr val="C0C0C0"/>
                  </a:outerShdw>
                </a:effectLst>
              </a:rPr>
              <a:t> 均     衡    的    含    义</a:t>
            </a:r>
            <a:endParaRPr lang="zh-CN" altLang="en-US" sz="1800"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6151876" y="44437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smtClean="0">
                <a:effectLst>
                  <a:outerShdw blurRad="38100" dist="38100" dir="2700000" algn="tl">
                    <a:srgbClr val="C0C0C0"/>
                  </a:outerShdw>
                </a:effectLst>
              </a:rPr>
              <a:t>均衡价格 和 均</a:t>
            </a:r>
            <a:r>
              <a:rPr lang="zh-CN" altLang="en-US" sz="1800" b="1" dirty="0">
                <a:effectLst>
                  <a:outerShdw blurRad="38100" dist="38100" dir="2700000" algn="tl">
                    <a:srgbClr val="C0C0C0"/>
                  </a:outerShdw>
                </a:effectLst>
              </a:rPr>
              <a:t>衡数量</a:t>
            </a:r>
            <a:endParaRPr lang="zh-CN" altLang="en-US" sz="1800" b="1" dirty="0">
              <a:effectLst>
                <a:outerShdw blurRad="38100" dist="38100" dir="2700000" algn="tl">
                  <a:srgbClr val="C0C0C0"/>
                </a:outerShdw>
              </a:effectLst>
            </a:endParaRPr>
          </a:p>
        </p:txBody>
      </p:sp>
      <p:sp>
        <p:nvSpPr>
          <p:cNvPr id="31" name="Rectangle 10" descr="浅色上对角线"/>
          <p:cNvSpPr>
            <a:spLocks noChangeArrowheads="1"/>
          </p:cNvSpPr>
          <p:nvPr/>
        </p:nvSpPr>
        <p:spPr bwMode="auto">
          <a:xfrm>
            <a:off x="6151876" y="49009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smtClean="0">
                <a:effectLst>
                  <a:outerShdw blurRad="38100" dist="38100" dir="2700000" algn="tl">
                    <a:srgbClr val="C0C0C0"/>
                  </a:outerShdw>
                </a:effectLst>
              </a:rPr>
              <a:t>市  场 均  衡  的  变  动</a:t>
            </a:r>
            <a:endParaRPr lang="zh-CN" altLang="en-US" sz="1800" b="1" dirty="0">
              <a:effectLst>
                <a:outerShdw blurRad="38100" dist="38100" dir="2700000" algn="tl">
                  <a:srgbClr val="C0C0C0"/>
                </a:outerShdw>
              </a:effectLst>
            </a:endParaRPr>
          </a:p>
        </p:txBody>
      </p:sp>
      <p:pic>
        <p:nvPicPr>
          <p:cNvPr id="32" name="Picture 43"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06272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4"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51992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5"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97712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5" name="AutoShape 47">
            <a:hlinkClick r:id="" action="ppaction://noaction" highlightClick="1"/>
            <a:hlinkHover r:id="rId3" action="ppaction://hlinksldjump"/>
          </p:cNvPr>
          <p:cNvSpPr>
            <a:spLocks noChangeArrowheads="1"/>
          </p:cNvSpPr>
          <p:nvPr/>
        </p:nvSpPr>
        <p:spPr bwMode="auto">
          <a:xfrm>
            <a:off x="8818876" y="41389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AutoShape 48">
            <a:hlinkClick r:id="" action="ppaction://noaction" highlightClick="1"/>
            <a:hlinkHover r:id="" action="ppaction://noaction"/>
          </p:cNvPr>
          <p:cNvSpPr>
            <a:spLocks noChangeArrowheads="1"/>
          </p:cNvSpPr>
          <p:nvPr/>
        </p:nvSpPr>
        <p:spPr bwMode="auto">
          <a:xfrm>
            <a:off x="8818876" y="45199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7" name="AutoShape 49">
            <a:hlinkClick r:id="" action="ppaction://noaction" highlightClick="1"/>
            <a:hlinkHover r:id="rId4" action="ppaction://hlinksldjump"/>
          </p:cNvPr>
          <p:cNvSpPr>
            <a:spLocks noChangeArrowheads="1"/>
          </p:cNvSpPr>
          <p:nvPr/>
        </p:nvSpPr>
        <p:spPr bwMode="auto">
          <a:xfrm>
            <a:off x="8818876" y="49771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1" name="文本框 20"/>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22" name="文本框 21"/>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3" name="Rectangle 10" descr="浅色上对角线"/>
          <p:cNvSpPr>
            <a:spLocks noChangeArrowheads="1"/>
          </p:cNvSpPr>
          <p:nvPr/>
        </p:nvSpPr>
        <p:spPr bwMode="auto">
          <a:xfrm>
            <a:off x="6151876" y="5379673"/>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b="1" dirty="0" smtClean="0">
                <a:effectLst>
                  <a:outerShdw blurRad="38100" dist="38100" dir="2700000" algn="tl">
                    <a:srgbClr val="C0C0C0"/>
                  </a:outerShdw>
                </a:effectLst>
              </a:rPr>
              <a:t>经  济  模  型  的  结 构</a:t>
            </a:r>
            <a:endParaRPr lang="zh-CN" altLang="en-US" sz="1800" b="1" dirty="0">
              <a:effectLst>
                <a:outerShdw blurRad="38100" dist="38100" dir="2700000" algn="tl">
                  <a:srgbClr val="C0C0C0"/>
                </a:outerShdw>
              </a:effectLst>
            </a:endParaRPr>
          </a:p>
        </p:txBody>
      </p:sp>
      <p:sp>
        <p:nvSpPr>
          <p:cNvPr id="24" name="Rectangle 10" descr="浅色上对角线"/>
          <p:cNvSpPr>
            <a:spLocks noChangeArrowheads="1"/>
          </p:cNvSpPr>
          <p:nvPr/>
        </p:nvSpPr>
        <p:spPr bwMode="auto">
          <a:xfrm>
            <a:off x="6151876" y="5858417"/>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smtClean="0">
                <a:effectLst>
                  <a:outerShdw blurRad="38100" dist="38100" dir="2700000" algn="tl">
                    <a:srgbClr val="C0C0C0"/>
                  </a:outerShdw>
                </a:effectLst>
              </a:rPr>
              <a:t>一 个 动 态 经 济 模型</a:t>
            </a:r>
            <a:endParaRPr lang="zh-CN" altLang="en-US" sz="1800" b="1" dirty="0">
              <a:effectLst>
                <a:outerShdw blurRad="38100" dist="38100" dir="2700000" algn="tl">
                  <a:srgbClr val="C0C0C0"/>
                </a:outerShdw>
              </a:effectLst>
            </a:endParaRPr>
          </a:p>
        </p:txBody>
      </p:sp>
      <p:pic>
        <p:nvPicPr>
          <p:cNvPr id="26" name="Picture 45"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539721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7" name="Picture 45"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8729" y="5896517"/>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descr="10%"/>
          <p:cNvSpPr>
            <a:spLocks noChangeArrowheads="1"/>
          </p:cNvSpPr>
          <p:nvPr/>
        </p:nvSpPr>
        <p:spPr bwMode="auto">
          <a:xfrm>
            <a:off x="4059382" y="3664915"/>
            <a:ext cx="3401995" cy="1288703"/>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一个动态经济模型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43005" y="1511243"/>
            <a:ext cx="9312812" cy="499624"/>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蛛网模型的市场均衡价格</a:t>
            </a:r>
            <a:endParaRPr lang="en-US" altLang="zh-CN" sz="2000" b="1" dirty="0" smtClean="0">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4796949" y="55228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1505970" y="2357247"/>
            <a:ext cx="9002372" cy="961289"/>
          </a:xfrm>
          <a:prstGeom prst="rect">
            <a:avLst/>
          </a:prstGeom>
          <a:noFill/>
        </p:spPr>
        <p:txBody>
          <a:bodyPr wrap="square" rtlCol="0">
            <a:spAutoFit/>
          </a:bodyPr>
          <a:lstStyle/>
          <a:p>
            <a:pPr>
              <a:lnSpc>
                <a:spcPct val="150000"/>
              </a:lnSpc>
            </a:pPr>
            <a:r>
              <a:rPr lang="zh-CN" altLang="en-US" dirty="0" smtClean="0"/>
              <a:t>           </a:t>
            </a:r>
            <a:r>
              <a:rPr lang="zh-CN" altLang="en-US" sz="2000" dirty="0" smtClean="0">
                <a:latin typeface="微软雅黑" panose="020B0503020204020204" pitchFamily="34" charset="-122"/>
                <a:ea typeface="微软雅黑" panose="020B0503020204020204" pitchFamily="34" charset="-122"/>
              </a:rPr>
              <a:t>对于蛛网模型而言其</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期的需求量取决于当期价格 ，而</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期的供给量则由上一期价格 所决定。对某一特定的</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期而言，市场均衡价格为：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4670474" y="3901779"/>
          <a:ext cx="2223720" cy="815364"/>
        </p:xfrm>
        <a:graphic>
          <a:graphicData uri="http://schemas.openxmlformats.org/presentationml/2006/ole">
            <mc:AlternateContent xmlns:mc="http://schemas.openxmlformats.org/markup-compatibility/2006">
              <mc:Choice xmlns:v="urn:schemas-microsoft-com:vml" Requires="v">
                <p:oleObj spid="_x0000_s5121" name="" r:id="rId1" imgW="27432000" imgH="10058400" progId="Equation.3">
                  <p:embed/>
                </p:oleObj>
              </mc:Choice>
              <mc:Fallback>
                <p:oleObj name="" r:id="rId1" imgW="27432000" imgH="10058400" progId="Equation.3">
                  <p:embed/>
                  <p:pic>
                    <p:nvPicPr>
                      <p:cNvPr id="0" name="图片 5120"/>
                      <p:cNvPicPr>
                        <a:picLocks noChangeAspect="1"/>
                      </p:cNvPicPr>
                      <p:nvPr/>
                    </p:nvPicPr>
                    <p:blipFill>
                      <a:blip r:embed="rId2"/>
                      <a:stretch>
                        <a:fillRect/>
                      </a:stretch>
                    </p:blipFill>
                    <p:spPr>
                      <a:xfrm>
                        <a:off x="4670474" y="3901779"/>
                        <a:ext cx="2223720" cy="815364"/>
                      </a:xfrm>
                      <a:prstGeom prst="rect">
                        <a:avLst/>
                      </a:prstGeom>
                      <a:noFill/>
                      <a:ln w="9525">
                        <a:noFill/>
                      </a:ln>
                    </p:spPr>
                  </p:pic>
                </p:oleObj>
              </mc:Fallback>
            </mc:AlternateContent>
          </a:graphicData>
        </a:graphic>
      </p:graphicFrame>
      <p:sp>
        <p:nvSpPr>
          <p:cNvPr id="11" name="文本框 10"/>
          <p:cNvSpPr txBox="1"/>
          <p:nvPr/>
        </p:nvSpPr>
        <p:spPr>
          <a:xfrm>
            <a:off x="8636000" y="4134626"/>
            <a:ext cx="2844800" cy="499624"/>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1.19</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505970" y="5522865"/>
            <a:ext cx="9263629"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由于在第</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期时上一期的价格 已经确定，则通过式（</a:t>
            </a:r>
            <a:r>
              <a:rPr lang="en-US" altLang="zh-CN" sz="2000" dirty="0">
                <a:latin typeface="微软雅黑" panose="020B0503020204020204" pitchFamily="34" charset="-122"/>
                <a:ea typeface="微软雅黑" panose="020B0503020204020204" pitchFamily="34" charset="-122"/>
              </a:rPr>
              <a:t>1.19</a:t>
            </a:r>
            <a:r>
              <a:rPr lang="zh-CN" altLang="en-US" sz="2000" dirty="0">
                <a:latin typeface="微软雅黑" panose="020B0503020204020204" pitchFamily="34" charset="-122"/>
                <a:ea typeface="微软雅黑" panose="020B0503020204020204" pitchFamily="34" charset="-122"/>
              </a:rPr>
              <a:t>）可以确定当期均衡价格。</a:t>
            </a:r>
            <a:endParaRPr lang="zh-CN" altLang="en-US" sz="2000" dirty="0">
              <a:latin typeface="微软雅黑" panose="020B0503020204020204" pitchFamily="34" charset="-122"/>
              <a:ea typeface="微软雅黑" panose="020B0503020204020204" pitchFamily="34" charset="-122"/>
            </a:endParaRPr>
          </a:p>
        </p:txBody>
      </p:sp>
      <p:sp>
        <p:nvSpPr>
          <p:cNvPr id="17" name="Rectangle 50"/>
          <p:cNvSpPr>
            <a:spLocks noChangeArrowheads="1"/>
          </p:cNvSpPr>
          <p:nvPr/>
        </p:nvSpPr>
        <p:spPr bwMode="auto">
          <a:xfrm>
            <a:off x="3932565" y="3665303"/>
            <a:ext cx="3528812" cy="1288316"/>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一个动态经济模型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13702" y="3702819"/>
            <a:ext cx="2280138" cy="499624"/>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4796949" y="55228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148" name="Picture 4" descr="1-16-1"/>
          <p:cNvPicPr>
            <a:picLocks noChangeAspect="1" noChangeArrowheads="1"/>
          </p:cNvPicPr>
          <p:nvPr/>
        </p:nvPicPr>
        <p:blipFill>
          <a:blip r:embed="rId1" cstate="print">
            <a:extLst>
              <a:ext uri="{BEBA8EAE-BF5A-486C-A8C5-ECC9F3942E4B}">
                <a14:imgProps xmlns:a14="http://schemas.microsoft.com/office/drawing/2010/main">
                  <a14:imgLayer r:embed="rId2">
                    <a14:imgEffect>
                      <a14:sharpenSoften amount="9000"/>
                    </a14:imgEffect>
                  </a14:imgLayer>
                </a14:imgProps>
              </a:ext>
              <a:ext uri="{28A0092B-C50C-407E-A947-70E740481C1C}">
                <a14:useLocalDpi xmlns:a14="http://schemas.microsoft.com/office/drawing/2010/main" val="0"/>
              </a:ext>
            </a:extLst>
          </a:blip>
          <a:srcRect/>
          <a:stretch>
            <a:fillRect/>
          </a:stretch>
        </p:blipFill>
        <p:spPr bwMode="auto">
          <a:xfrm>
            <a:off x="2732513" y="1805215"/>
            <a:ext cx="5928916" cy="461007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8" descr="10%"/>
          <p:cNvSpPr>
            <a:spLocks noChangeArrowheads="1"/>
          </p:cNvSpPr>
          <p:nvPr/>
        </p:nvSpPr>
        <p:spPr bwMode="auto">
          <a:xfrm>
            <a:off x="2732512" y="1233747"/>
            <a:ext cx="5928917"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蛛</a:t>
            </a:r>
            <a:r>
              <a:rPr lang="zh-CN" altLang="en-US" sz="2400" b="1" dirty="0">
                <a:solidFill>
                  <a:srgbClr val="FF0000"/>
                </a:solidFill>
                <a:latin typeface="微软雅黑" panose="020B0503020204020204" pitchFamily="34" charset="-122"/>
                <a:ea typeface="微软雅黑" panose="020B0503020204020204" pitchFamily="34" charset="-122"/>
              </a:rPr>
              <a:t>网模型</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noProof="0" dirty="0">
                <a:solidFill>
                  <a:srgbClr val="002060"/>
                </a:solidFill>
                <a:latin typeface="微软雅黑" panose="020B0503020204020204" pitchFamily="34" charset="-122"/>
                <a:ea typeface="华文行楷" panose="02010800040101010101" pitchFamily="2" charset="-122"/>
                <a:cs typeface="+mn-cs"/>
                <a:sym typeface="+mn-ea"/>
              </a:rPr>
              <a:t>一</a:t>
            </a: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个动态经济模型</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nvGraphicFramePr>
        <p:xfrm>
          <a:off x="1715312" y="2408746"/>
          <a:ext cx="9155888" cy="3671042"/>
        </p:xfrm>
        <a:graphic>
          <a:graphicData uri="http://schemas.openxmlformats.org/drawingml/2006/table">
            <a:tbl>
              <a:tblPr firstRow="1" bandRow="1">
                <a:tableStyleId>{BDBED569-4797-4DF1-A0F4-6AAB3CD982D8}</a:tableStyleId>
              </a:tblPr>
              <a:tblGrid>
                <a:gridCol w="3124793"/>
                <a:gridCol w="6031095"/>
              </a:tblGrid>
              <a:tr h="8071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t>    蛛网模型的优劣势</a:t>
                      </a:r>
                      <a:endParaRPr lang="en-US" altLang="zh-CN" sz="2000" dirty="0" smtClean="0"/>
                    </a:p>
                    <a:p>
                      <a:endParaRPr lang="zh-CN" altLang="en-US" sz="20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lnSpc>
                          <a:spcPct val="150000"/>
                        </a:lnSpc>
                      </a:pPr>
                      <a:r>
                        <a:rPr lang="zh-CN" altLang="en-US" sz="2000" kern="1200" dirty="0" smtClean="0"/>
                        <a:t>具体分析</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tc>
              </a:tr>
              <a:tr h="13121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sym typeface="黑体" panose="02010609060101010101" pitchFamily="49" charset="-122"/>
                        </a:rPr>
                        <a:t>                </a:t>
                      </a:r>
                      <a:endParaRPr lang="en-US" altLang="zh-CN" sz="2000" dirty="0" smtClean="0">
                        <a:sym typeface="黑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sym typeface="黑体" panose="02010609060101010101" pitchFamily="49" charset="-122"/>
                        </a:rPr>
                        <a:t>             </a:t>
                      </a:r>
                      <a:endParaRPr lang="en-US" altLang="zh-CN" sz="2000" dirty="0" smtClean="0">
                        <a:sym typeface="黑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sym typeface="黑体" panose="02010609060101010101" pitchFamily="49" charset="-122"/>
                        </a:rPr>
                        <a:t>               </a:t>
                      </a:r>
                      <a:r>
                        <a:rPr lang="zh-CN" altLang="en-US" sz="2000" dirty="0" smtClean="0">
                          <a:sym typeface="黑体" panose="02010609060101010101" pitchFamily="49" charset="-122"/>
                        </a:rPr>
                        <a:t>优势</a:t>
                      </a: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000" dirty="0" smtClean="0"/>
                        <a:t>较好地刻画了农产品等生产周期较长、供给量调整滞后的一类产品的市场均衡过程，反映了这类产品的市场上出现的价格持续波动</a:t>
                      </a:r>
                      <a:endParaRPr lang="zh-CN" altLang="en-US" sz="2000" dirty="0" smtClean="0"/>
                    </a:p>
                    <a:p>
                      <a:endParaRPr lang="zh-CN" altLang="en-US" sz="2000" dirty="0">
                        <a:latin typeface="微软雅黑" panose="020B0503020204020204" pitchFamily="34" charset="-122"/>
                        <a:ea typeface="微软雅黑" panose="020B0503020204020204" pitchFamily="34" charset="-122"/>
                      </a:endParaRPr>
                    </a:p>
                  </a:txBody>
                  <a:tcPr/>
                </a:tc>
              </a:tr>
              <a:tr h="109606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dirty="0" smtClean="0">
                        <a:sym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sym typeface="黑体" panose="02010609060101010101" pitchFamily="49" charset="-122"/>
                        </a:rPr>
                        <a:t>缺陷</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lvl="0">
                        <a:lnSpc>
                          <a:spcPct val="150000"/>
                        </a:lnSpc>
                      </a:pPr>
                      <a:r>
                        <a:rPr lang="zh-CN" altLang="en-US" sz="2000" dirty="0" smtClean="0"/>
                        <a:t>它假定生产者的供给量由上一期的价格所决定，这忽略了生产者对未来预期的修正</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sp>
        <p:nvSpPr>
          <p:cNvPr id="11" name="Rectangle 48" descr="10%"/>
          <p:cNvSpPr>
            <a:spLocks noChangeArrowheads="1"/>
          </p:cNvSpPr>
          <p:nvPr/>
        </p:nvSpPr>
        <p:spPr bwMode="auto">
          <a:xfrm>
            <a:off x="1913894" y="1650026"/>
            <a:ext cx="2444333"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蛛</a:t>
            </a:r>
            <a:r>
              <a:rPr lang="zh-CN" altLang="en-US" sz="2400" b="1" dirty="0">
                <a:solidFill>
                  <a:srgbClr val="FF0000"/>
                </a:solidFill>
                <a:latin typeface="微软雅黑" panose="020B0503020204020204" pitchFamily="34" charset="-122"/>
                <a:ea typeface="微软雅黑" panose="020B0503020204020204" pitchFamily="34" charset="-122"/>
              </a:rPr>
              <a:t>网模型</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49996" y="1207849"/>
            <a:ext cx="1201016" cy="112785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7624" y="365125"/>
            <a:ext cx="10066176" cy="1325563"/>
          </a:xfrm>
        </p:spPr>
        <p:txBody>
          <a:bodyPr>
            <a:normAutofit/>
          </a:bodyPr>
          <a:lstStyle/>
          <a:p>
            <a:pPr lvl="0"/>
            <a:r>
              <a:rPr lang="zh-CN" altLang="en-US" dirty="0" smtClean="0">
                <a:solidFill>
                  <a:srgbClr val="002060"/>
                </a:solidFill>
                <a:latin typeface="华文行楷" panose="02010800040101010101" pitchFamily="2" charset="-122"/>
                <a:ea typeface="华文行楷" panose="02010800040101010101" pitchFamily="2" charset="-122"/>
                <a:sym typeface="+mn-ea"/>
              </a:rPr>
              <a:t>第四节    弹性理论</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785729"/>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870645"/>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381603"/>
            <a:ext cx="1022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412878"/>
            <a:ext cx="10515600" cy="75565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grpSp>
        <p:nvGrpSpPr>
          <p:cNvPr id="10" name="Group 51"/>
          <p:cNvGrpSpPr/>
          <p:nvPr/>
        </p:nvGrpSpPr>
        <p:grpSpPr bwMode="auto">
          <a:xfrm>
            <a:off x="3164840" y="1376675"/>
            <a:ext cx="5791200" cy="1524000"/>
            <a:chOff x="1056" y="912"/>
            <a:chExt cx="3648" cy="960"/>
          </a:xfrm>
        </p:grpSpPr>
        <p:pic>
          <p:nvPicPr>
            <p:cNvPr id="14" name="Picture 8" descr="066"/>
            <p:cNvPicPr>
              <a:picLocks noChangeAspect="1" noChangeArrowheads="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0" y="936"/>
              <a:ext cx="3024" cy="9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6" descr="033"/>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056" y="912"/>
              <a:ext cx="576" cy="96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9"/>
            <p:cNvSpPr>
              <a:spLocks noChangeArrowheads="1"/>
            </p:cNvSpPr>
            <p:nvPr/>
          </p:nvSpPr>
          <p:spPr bwMode="auto">
            <a:xfrm>
              <a:off x="1152" y="1104"/>
              <a:ext cx="33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弹性</a:t>
              </a:r>
              <a:endPar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Rectangle 10"/>
            <p:cNvSpPr>
              <a:spLocks noChangeArrowheads="1"/>
            </p:cNvSpPr>
            <p:nvPr/>
          </p:nvSpPr>
          <p:spPr bwMode="auto">
            <a:xfrm>
              <a:off x="1920" y="1104"/>
              <a:ext cx="2448"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衡量一个经济变量相应于另外一个经济变量变动的</a:t>
              </a:r>
              <a:r>
                <a:rPr lang="zh-CN" altLang="en-US" sz="2000" b="1" dirty="0">
                  <a:solidFill>
                    <a:srgbClr val="CC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敏感程度</a:t>
              </a:r>
              <a:endParaRPr lang="zh-CN" altLang="en-US" sz="2000" b="1" dirty="0">
                <a:solidFill>
                  <a:srgbClr val="CC66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18" name="Group 56"/>
          <p:cNvGrpSpPr/>
          <p:nvPr/>
        </p:nvGrpSpPr>
        <p:grpSpPr bwMode="auto">
          <a:xfrm>
            <a:off x="2761297" y="4431229"/>
            <a:ext cx="6342063" cy="1928718"/>
            <a:chOff x="901" y="2862"/>
            <a:chExt cx="3899" cy="1193"/>
          </a:xfrm>
        </p:grpSpPr>
        <p:pic>
          <p:nvPicPr>
            <p:cNvPr id="19" name="Picture 45" descr="082"/>
            <p:cNvPicPr>
              <a:picLocks noChangeAspect="1" noChangeArrowheads="1"/>
            </p:cNvPicPr>
            <p:nvPr/>
          </p:nvPicPr>
          <p:blipFill>
            <a:blip r:embed="rId3">
              <a:clrChange>
                <a:clrFrom>
                  <a:srgbClr val="FCFCFC"/>
                </a:clrFrom>
                <a:clrTo>
                  <a:srgbClr val="FCFCFC">
                    <a:alpha val="0"/>
                  </a:srgbClr>
                </a:clrTo>
              </a:clrChange>
              <a:lum bright="46000" contrast="-58000"/>
              <a:extLst>
                <a:ext uri="{28A0092B-C50C-407E-A947-70E740481C1C}">
                  <a14:useLocalDpi xmlns:a14="http://schemas.microsoft.com/office/drawing/2010/main" val="0"/>
                </a:ext>
              </a:extLst>
            </a:blip>
            <a:srcRect/>
            <a:stretch>
              <a:fillRect/>
            </a:stretch>
          </p:blipFill>
          <p:spPr bwMode="auto">
            <a:xfrm>
              <a:off x="901" y="3095"/>
              <a:ext cx="3840" cy="96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0"/>
            <p:cNvSpPr>
              <a:spLocks noChangeArrowheads="1"/>
            </p:cNvSpPr>
            <p:nvPr/>
          </p:nvSpPr>
          <p:spPr bwMode="auto">
            <a:xfrm>
              <a:off x="2638" y="3375"/>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Y</a:t>
              </a:r>
              <a:endParaRPr lang="en-US" altLang="zh-CN" sz="2800" b="1" dirty="0">
                <a:effectLst>
                  <a:outerShdw blurRad="38100" dist="38100" dir="2700000" algn="tl">
                    <a:srgbClr val="C0C0C0"/>
                  </a:outerShdw>
                </a:effectLst>
              </a:endParaRPr>
            </a:p>
          </p:txBody>
        </p:sp>
        <p:sp>
          <p:nvSpPr>
            <p:cNvPr id="23" name="AutoShape 21"/>
            <p:cNvSpPr>
              <a:spLocks noChangeArrowheads="1"/>
            </p:cNvSpPr>
            <p:nvPr/>
          </p:nvSpPr>
          <p:spPr bwMode="auto">
            <a:xfrm>
              <a:off x="2438" y="3447"/>
              <a:ext cx="144" cy="96"/>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 name="Line 22"/>
            <p:cNvSpPr>
              <a:spLocks noChangeShapeType="1"/>
            </p:cNvSpPr>
            <p:nvPr/>
          </p:nvSpPr>
          <p:spPr bwMode="auto">
            <a:xfrm flipH="1">
              <a:off x="2786" y="3391"/>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5" name="Rectangle 23"/>
            <p:cNvSpPr>
              <a:spLocks noChangeArrowheads="1"/>
            </p:cNvSpPr>
            <p:nvPr/>
          </p:nvSpPr>
          <p:spPr bwMode="auto">
            <a:xfrm>
              <a:off x="2916" y="339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Y</a:t>
              </a:r>
              <a:endParaRPr lang="en-US" altLang="zh-CN" sz="2800" b="1" dirty="0">
                <a:effectLst>
                  <a:outerShdw blurRad="38100" dist="38100" dir="2700000" algn="tl">
                    <a:srgbClr val="C0C0C0"/>
                  </a:outerShdw>
                </a:effectLst>
              </a:endParaRPr>
            </a:p>
          </p:txBody>
        </p:sp>
        <p:sp>
          <p:nvSpPr>
            <p:cNvPr id="26" name="Line 24"/>
            <p:cNvSpPr>
              <a:spLocks noChangeShapeType="1"/>
            </p:cNvSpPr>
            <p:nvPr/>
          </p:nvSpPr>
          <p:spPr bwMode="auto">
            <a:xfrm>
              <a:off x="2389" y="3689"/>
              <a:ext cx="8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25"/>
            <p:cNvSpPr>
              <a:spLocks noChangeArrowheads="1"/>
            </p:cNvSpPr>
            <p:nvPr/>
          </p:nvSpPr>
          <p:spPr bwMode="auto">
            <a:xfrm>
              <a:off x="2548" y="3705"/>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X</a:t>
              </a:r>
              <a:endParaRPr lang="en-US" altLang="zh-CN" sz="2800" b="1" dirty="0">
                <a:effectLst>
                  <a:outerShdw blurRad="38100" dist="38100" dir="2700000" algn="tl">
                    <a:srgbClr val="C0C0C0"/>
                  </a:outerShdw>
                </a:effectLst>
              </a:endParaRPr>
            </a:p>
          </p:txBody>
        </p:sp>
        <p:sp>
          <p:nvSpPr>
            <p:cNvPr id="28" name="AutoShape 26"/>
            <p:cNvSpPr>
              <a:spLocks noChangeArrowheads="1"/>
            </p:cNvSpPr>
            <p:nvPr/>
          </p:nvSpPr>
          <p:spPr bwMode="auto">
            <a:xfrm>
              <a:off x="2412" y="3779"/>
              <a:ext cx="144" cy="96"/>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9" name="Line 27"/>
            <p:cNvSpPr>
              <a:spLocks noChangeShapeType="1"/>
            </p:cNvSpPr>
            <p:nvPr/>
          </p:nvSpPr>
          <p:spPr bwMode="auto">
            <a:xfrm flipH="1">
              <a:off x="2763" y="3721"/>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0" name="Rectangle 28"/>
            <p:cNvSpPr>
              <a:spLocks noChangeArrowheads="1"/>
            </p:cNvSpPr>
            <p:nvPr/>
          </p:nvSpPr>
          <p:spPr bwMode="auto">
            <a:xfrm>
              <a:off x="2916" y="3696"/>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X</a:t>
              </a:r>
              <a:endParaRPr lang="en-US" altLang="zh-CN" sz="2800" b="1" dirty="0">
                <a:effectLst>
                  <a:outerShdw blurRad="38100" dist="38100" dir="2700000" algn="tl">
                    <a:srgbClr val="C0C0C0"/>
                  </a:outerShdw>
                </a:effectLst>
              </a:endParaRPr>
            </a:p>
          </p:txBody>
        </p:sp>
        <p:sp>
          <p:nvSpPr>
            <p:cNvPr id="34" name="Rectangle 33"/>
            <p:cNvSpPr>
              <a:spLocks noChangeArrowheads="1"/>
            </p:cNvSpPr>
            <p:nvPr/>
          </p:nvSpPr>
          <p:spPr bwMode="auto">
            <a:xfrm>
              <a:off x="2304" y="3744"/>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cxnSp>
          <p:nvCxnSpPr>
            <p:cNvPr id="44" name="AutoShape 48"/>
            <p:cNvCxnSpPr>
              <a:cxnSpLocks noChangeShapeType="1"/>
            </p:cNvCxnSpPr>
            <p:nvPr/>
          </p:nvCxnSpPr>
          <p:spPr bwMode="auto">
            <a:xfrm flipH="1">
              <a:off x="4704" y="2862"/>
              <a:ext cx="96" cy="978"/>
            </a:xfrm>
            <a:prstGeom prst="bentConnector3">
              <a:avLst>
                <a:gd name="adj1" fmla="val -172917"/>
              </a:avLst>
            </a:prstGeom>
            <a:noFill/>
            <a:ln w="381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45" name="Group 52"/>
          <p:cNvGrpSpPr/>
          <p:nvPr/>
        </p:nvGrpSpPr>
        <p:grpSpPr bwMode="auto">
          <a:xfrm>
            <a:off x="2761297" y="2144388"/>
            <a:ext cx="6324600" cy="2584450"/>
            <a:chOff x="864" y="1492"/>
            <a:chExt cx="3984" cy="1628"/>
          </a:xfrm>
        </p:grpSpPr>
        <p:pic>
          <p:nvPicPr>
            <p:cNvPr id="46" name="Picture 7" descr="070"/>
            <p:cNvPicPr>
              <a:picLocks noChangeAspect="1" noChangeArrowheads="1"/>
            </p:cNvPicPr>
            <p:nvPr/>
          </p:nvPicPr>
          <p:blipFill>
            <a:blip r:embed="rId4">
              <a:clrChange>
                <a:clrFrom>
                  <a:srgbClr val="FBFCFB"/>
                </a:clrFrom>
                <a:clrTo>
                  <a:srgbClr val="FBFCFB">
                    <a:alpha val="0"/>
                  </a:srgbClr>
                </a:clrTo>
              </a:clrChange>
              <a:lum bright="52000" contrast="-52000"/>
              <a:extLst>
                <a:ext uri="{28A0092B-C50C-407E-A947-70E740481C1C}">
                  <a14:useLocalDpi xmlns:a14="http://schemas.microsoft.com/office/drawing/2010/main" val="0"/>
                </a:ext>
              </a:extLst>
            </a:blip>
            <a:srcRect/>
            <a:stretch>
              <a:fillRect/>
            </a:stretch>
          </p:blipFill>
          <p:spPr bwMode="auto">
            <a:xfrm>
              <a:off x="864" y="2124"/>
              <a:ext cx="3984" cy="996"/>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12"/>
            <p:cNvSpPr>
              <a:spLocks noChangeArrowheads="1"/>
            </p:cNvSpPr>
            <p:nvPr/>
          </p:nvSpPr>
          <p:spPr bwMode="auto">
            <a:xfrm>
              <a:off x="1200" y="2544"/>
              <a:ext cx="105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弹性系数</a:t>
              </a:r>
              <a:endPar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8" name="Rectangle 13"/>
            <p:cNvSpPr>
              <a:spLocks noChangeArrowheads="1"/>
            </p:cNvSpPr>
            <p:nvPr/>
          </p:nvSpPr>
          <p:spPr bwMode="auto">
            <a:xfrm>
              <a:off x="2400" y="2256"/>
              <a:ext cx="22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变量</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y</a:t>
              </a: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变动的百分比</a:t>
              </a:r>
              <a:endPar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9" name="Rectangle 14"/>
            <p:cNvSpPr>
              <a:spLocks noChangeArrowheads="1"/>
            </p:cNvSpPr>
            <p:nvPr/>
          </p:nvSpPr>
          <p:spPr bwMode="auto">
            <a:xfrm>
              <a:off x="2400" y="2592"/>
              <a:ext cx="22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变量</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x</a:t>
              </a: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变动的百分比</a:t>
              </a:r>
              <a:endPar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0" name="Rectangle 15"/>
            <p:cNvSpPr>
              <a:spLocks noChangeArrowheads="1"/>
            </p:cNvSpPr>
            <p:nvPr/>
          </p:nvSpPr>
          <p:spPr bwMode="auto">
            <a:xfrm>
              <a:off x="2160" y="249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a:t>
              </a:r>
              <a:endParaRPr lang="en-US" altLang="zh-CN" sz="2800" b="1">
                <a:effectLst>
                  <a:outerShdw blurRad="38100" dist="38100" dir="2700000" algn="tl">
                    <a:srgbClr val="C0C0C0"/>
                  </a:outerShdw>
                </a:effectLst>
              </a:endParaRPr>
            </a:p>
          </p:txBody>
        </p:sp>
        <p:sp>
          <p:nvSpPr>
            <p:cNvPr id="51" name="Line 16"/>
            <p:cNvSpPr>
              <a:spLocks noChangeShapeType="1"/>
            </p:cNvSpPr>
            <p:nvPr/>
          </p:nvSpPr>
          <p:spPr bwMode="auto">
            <a:xfrm>
              <a:off x="2496" y="2640"/>
              <a:ext cx="20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52" name="AutoShape 50"/>
            <p:cNvCxnSpPr>
              <a:cxnSpLocks noChangeShapeType="1"/>
              <a:stCxn id="14" idx="3"/>
              <a:endCxn id="46" idx="3"/>
            </p:cNvCxnSpPr>
            <p:nvPr/>
          </p:nvCxnSpPr>
          <p:spPr bwMode="auto">
            <a:xfrm>
              <a:off x="4766" y="1492"/>
              <a:ext cx="82" cy="1130"/>
            </a:xfrm>
            <a:prstGeom prst="bentConnector3">
              <a:avLst>
                <a:gd name="adj1" fmla="val 276040"/>
              </a:avLst>
            </a:prstGeom>
            <a:noFill/>
            <a:ln w="381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3" name="标题 3"/>
          <p:cNvSpPr txBox="1"/>
          <p:nvPr/>
        </p:nvSpPr>
        <p:spPr>
          <a:xfrm>
            <a:off x="1271491" y="430637"/>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弹性的概念</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2" name="文本框 1"/>
          <p:cNvSpPr txBox="1"/>
          <p:nvPr/>
        </p:nvSpPr>
        <p:spPr>
          <a:xfrm>
            <a:off x="3401114" y="5454597"/>
            <a:ext cx="2019300" cy="523220"/>
          </a:xfrm>
          <a:prstGeom prst="rect">
            <a:avLst/>
          </a:prstGeom>
          <a:noFill/>
        </p:spPr>
        <p:txBody>
          <a:bodyPr wrap="square" rtlCol="0">
            <a:spAutoFit/>
          </a:bodyP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弹性系数</a:t>
            </a: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5" name="文本框 34"/>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up)">
                                      <p:cBhvr>
                                        <p:cTn id="11" dur="500"/>
                                        <p:tgtEl>
                                          <p:spTgt spid="45"/>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46616" y="4893083"/>
            <a:ext cx="5346583" cy="1275092"/>
          </a:xfrm>
          <a:prstGeom prst="rect">
            <a:avLst/>
          </a:prstGeom>
          <a:solidFill>
            <a:schemeClr val="accent6">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07" descr="5%"/>
          <p:cNvSpPr>
            <a:spLocks noChangeArrowheads="1"/>
          </p:cNvSpPr>
          <p:nvPr/>
        </p:nvSpPr>
        <p:spPr bwMode="auto">
          <a:xfrm>
            <a:off x="3746616" y="3268174"/>
            <a:ext cx="5346583" cy="1428806"/>
          </a:xfrm>
          <a:prstGeom prst="rect">
            <a:avLst/>
          </a:prstGeom>
          <a:pattFill prst="pct5">
            <a:fgClr>
              <a:srgbClr val="FF9900"/>
            </a:fgClr>
            <a:bgClr>
              <a:schemeClr val="bg1"/>
            </a:bgClr>
          </a:pattFill>
          <a:ln w="19050">
            <a:solidFill>
              <a:schemeClr val="accent5"/>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70000"/>
              </a:lnSpc>
            </a:pPr>
            <a:endParaRPr lang="zh-CN" altLang="en-US" sz="3600" b="1" dirty="0">
              <a:effectLst>
                <a:outerShdw blurRad="38100" dist="38100" dir="2700000" algn="tl">
                  <a:srgbClr val="C0C0C0"/>
                </a:outerShdw>
              </a:effectLst>
              <a:ea typeface="华文新魏" panose="0201080004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需求价格弹性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Rectangle 12"/>
          <p:cNvSpPr>
            <a:spLocks noChangeArrowheads="1"/>
          </p:cNvSpPr>
          <p:nvPr/>
        </p:nvSpPr>
        <p:spPr bwMode="auto">
          <a:xfrm>
            <a:off x="1151057" y="1391634"/>
            <a:ext cx="9753533" cy="1024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需求的价格弹性：表示在一个特定的时期内，一种商品的需求量相</a:t>
            </a:r>
            <a:r>
              <a:rPr lang="zh-CN" altLang="en-US" sz="2000" dirty="0" smtClean="0">
                <a:latin typeface="微软雅黑" panose="020B0503020204020204" pitchFamily="34" charset="-122"/>
                <a:ea typeface="微软雅黑" panose="020B0503020204020204" pitchFamily="34" charset="-122"/>
              </a:rPr>
              <a:t>对变</a:t>
            </a:r>
            <a:r>
              <a:rPr lang="zh-CN" altLang="en-US" sz="2000" dirty="0">
                <a:latin typeface="微软雅黑" panose="020B0503020204020204" pitchFamily="34" charset="-122"/>
                <a:ea typeface="微软雅黑" panose="020B0503020204020204" pitchFamily="34" charset="-122"/>
              </a:rPr>
              <a:t>动相应于</a:t>
            </a:r>
            <a:r>
              <a:rPr lang="zh-CN" altLang="en-US" sz="2000" dirty="0" smtClean="0">
                <a:latin typeface="微软雅黑" panose="020B0503020204020204" pitchFamily="34" charset="-122"/>
                <a:ea typeface="微软雅黑" panose="020B0503020204020204" pitchFamily="34" charset="-122"/>
              </a:rPr>
              <a:t>该</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商</a:t>
            </a:r>
            <a:r>
              <a:rPr lang="zh-CN" altLang="en-US" sz="2000" dirty="0">
                <a:latin typeface="微软雅黑" panose="020B0503020204020204" pitchFamily="34" charset="-122"/>
                <a:ea typeface="微软雅黑" panose="020B0503020204020204" pitchFamily="34" charset="-122"/>
              </a:rPr>
              <a:t>品价格变动的反应程度。</a:t>
            </a:r>
            <a:endParaRPr lang="zh-CN" altLang="en-US" sz="20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2283" y="2600494"/>
            <a:ext cx="5514815"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通常由弹性系数加以衡量，定义</a:t>
            </a:r>
            <a:r>
              <a:rPr lang="zh-CN" altLang="en-US" sz="2000" dirty="0" smtClean="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680283" y="3872344"/>
            <a:ext cx="472965" cy="584775"/>
          </a:xfrm>
          <a:prstGeom prst="rect">
            <a:avLst/>
          </a:prstGeom>
          <a:noFill/>
        </p:spPr>
        <p:txBody>
          <a:bodyPr wrap="square" rtlCol="0">
            <a:spAutoFit/>
          </a:bodyPr>
          <a:lstStyle/>
          <a:p>
            <a:r>
              <a:rPr lang="en-US" altLang="zh-CN" sz="3200" b="1" dirty="0"/>
              <a:t>=</a:t>
            </a:r>
            <a:endParaRPr lang="zh-CN" altLang="en-US" sz="3200" b="1" dirty="0"/>
          </a:p>
        </p:txBody>
      </p:sp>
      <p:sp>
        <p:nvSpPr>
          <p:cNvPr id="8" name="文本框 7"/>
          <p:cNvSpPr txBox="1"/>
          <p:nvPr/>
        </p:nvSpPr>
        <p:spPr>
          <a:xfrm>
            <a:off x="5992067" y="3450824"/>
            <a:ext cx="348943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需求量变动的百分比</a:t>
            </a:r>
            <a:endParaRPr lang="en-US" altLang="zh-CN" sz="24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027823" y="4029931"/>
            <a:ext cx="2801319" cy="135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992067" y="3986269"/>
            <a:ext cx="3121573" cy="923330"/>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价格变动的百分比</a:t>
            </a:r>
            <a:endParaRPr lang="zh-CN" altLang="en-US" sz="2400" b="1" dirty="0">
              <a:latin typeface="微软雅黑" panose="020B0503020204020204" pitchFamily="34" charset="-122"/>
              <a:ea typeface="微软雅黑" panose="020B0503020204020204" pitchFamily="34" charset="-122"/>
            </a:endParaRPr>
          </a:p>
          <a:p>
            <a:endParaRPr lang="zh-CN" altLang="en-US" dirty="0"/>
          </a:p>
        </p:txBody>
      </p:sp>
      <p:sp>
        <p:nvSpPr>
          <p:cNvPr id="14" name="文本框 13"/>
          <p:cNvSpPr txBox="1"/>
          <p:nvPr/>
        </p:nvSpPr>
        <p:spPr>
          <a:xfrm flipH="1">
            <a:off x="3868631" y="3415981"/>
            <a:ext cx="2001421" cy="1143839"/>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需求的价格</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弹性系数</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31" name="对象 30"/>
          <p:cNvGraphicFramePr>
            <a:graphicFrameLocks noChangeAspect="1"/>
          </p:cNvGraphicFramePr>
          <p:nvPr/>
        </p:nvGraphicFramePr>
        <p:xfrm>
          <a:off x="4823190" y="4820396"/>
          <a:ext cx="2913594" cy="1347779"/>
        </p:xfrm>
        <a:graphic>
          <a:graphicData uri="http://schemas.openxmlformats.org/presentationml/2006/ole">
            <mc:AlternateContent xmlns:mc="http://schemas.openxmlformats.org/markup-compatibility/2006">
              <mc:Choice xmlns:v="urn:schemas-microsoft-com:vml" Requires="v">
                <p:oleObj spid="_x0000_s6145" name="公式" r:id="rId1" imgW="25908000" imgH="10058400" progId="Equation.3">
                  <p:embed/>
                </p:oleObj>
              </mc:Choice>
              <mc:Fallback>
                <p:oleObj name="公式" r:id="rId1" imgW="25908000" imgH="10058400" progId="Equation.3">
                  <p:embed/>
                  <p:pic>
                    <p:nvPicPr>
                      <p:cNvPr id="0" name="图片 6144"/>
                      <p:cNvPicPr>
                        <a:picLocks noChangeAspect="1"/>
                      </p:cNvPicPr>
                      <p:nvPr/>
                    </p:nvPicPr>
                    <p:blipFill>
                      <a:blip r:embed="rId2"/>
                      <a:stretch>
                        <a:fillRect/>
                      </a:stretch>
                    </p:blipFill>
                    <p:spPr>
                      <a:xfrm>
                        <a:off x="4823190" y="4820396"/>
                        <a:ext cx="2913594" cy="1347779"/>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需求</a:t>
            </a:r>
            <a:r>
              <a:rPr altLang="en-US" sz="3200" dirty="0" smtClean="0">
                <a:solidFill>
                  <a:srgbClr val="002060"/>
                </a:solidFill>
                <a:latin typeface="华文行楷" panose="02010800040101010101" pitchFamily="2" charset="-122"/>
                <a:ea typeface="华文行楷" panose="02010800040101010101" pitchFamily="2" charset="-122"/>
                <a:cs typeface="+mn-cs"/>
                <a:sym typeface="+mn-ea"/>
              </a:rPr>
              <a:t>价格</a:t>
            </a: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弹性</a:t>
            </a:r>
            <a:r>
              <a:rPr altLang="en-US" sz="3200" dirty="0" smtClean="0">
                <a:solidFill>
                  <a:srgbClr val="002060"/>
                </a:solidFill>
                <a:latin typeface="华文行楷" panose="02010800040101010101" pitchFamily="2" charset="-122"/>
                <a:ea typeface="华文行楷" panose="02010800040101010101" pitchFamily="2" charset="-122"/>
                <a:cs typeface="+mn-cs"/>
                <a:sym typeface="+mn-ea"/>
              </a:rPr>
              <a:t>的类型</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14" name="Rectangle 101"/>
          <p:cNvSpPr>
            <a:spLocks noChangeArrowheads="1"/>
          </p:cNvSpPr>
          <p:nvPr/>
        </p:nvSpPr>
        <p:spPr bwMode="auto">
          <a:xfrm>
            <a:off x="3465447" y="2140838"/>
            <a:ext cx="2057400" cy="1524000"/>
          </a:xfrm>
          <a:prstGeom prst="rect">
            <a:avLst/>
          </a:prstGeom>
          <a:solidFill>
            <a:srgbClr val="E7ED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93"/>
          <p:cNvSpPr>
            <a:spLocks noChangeArrowheads="1"/>
          </p:cNvSpPr>
          <p:nvPr/>
        </p:nvSpPr>
        <p:spPr bwMode="auto">
          <a:xfrm>
            <a:off x="7407341" y="4282090"/>
            <a:ext cx="2057400" cy="1524000"/>
          </a:xfrm>
          <a:prstGeom prst="rect">
            <a:avLst/>
          </a:prstGeom>
          <a:solidFill>
            <a:srgbClr val="DCF4E8"/>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85"/>
          <p:cNvSpPr>
            <a:spLocks noChangeArrowheads="1"/>
          </p:cNvSpPr>
          <p:nvPr/>
        </p:nvSpPr>
        <p:spPr bwMode="auto">
          <a:xfrm>
            <a:off x="2301941" y="4297505"/>
            <a:ext cx="2057400" cy="1524000"/>
          </a:xfrm>
          <a:prstGeom prst="rect">
            <a:avLst/>
          </a:prstGeom>
          <a:solidFill>
            <a:srgbClr val="EFF7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77"/>
          <p:cNvSpPr>
            <a:spLocks noChangeArrowheads="1"/>
          </p:cNvSpPr>
          <p:nvPr/>
        </p:nvSpPr>
        <p:spPr bwMode="auto">
          <a:xfrm>
            <a:off x="4816541" y="4297505"/>
            <a:ext cx="2057400" cy="1524000"/>
          </a:xfrm>
          <a:prstGeom prst="rect">
            <a:avLst/>
          </a:prstGeom>
          <a:solidFill>
            <a:srgbClr val="EFFF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8" name="Rectangle 69"/>
          <p:cNvSpPr>
            <a:spLocks noChangeArrowheads="1"/>
          </p:cNvSpPr>
          <p:nvPr/>
        </p:nvSpPr>
        <p:spPr bwMode="auto">
          <a:xfrm>
            <a:off x="6042388" y="2136300"/>
            <a:ext cx="2057400" cy="1524000"/>
          </a:xfrm>
          <a:prstGeom prst="rect">
            <a:avLst/>
          </a:prstGeom>
          <a:solidFill>
            <a:srgbClr val="FFFFE1"/>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5" name="Line 57"/>
          <p:cNvSpPr>
            <a:spLocks noChangeShapeType="1"/>
          </p:cNvSpPr>
          <p:nvPr/>
        </p:nvSpPr>
        <p:spPr bwMode="auto">
          <a:xfrm flipV="1">
            <a:off x="6376312" y="2281718"/>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Line 58"/>
          <p:cNvSpPr>
            <a:spLocks noChangeShapeType="1"/>
          </p:cNvSpPr>
          <p:nvPr/>
        </p:nvSpPr>
        <p:spPr bwMode="auto">
          <a:xfrm>
            <a:off x="6388789" y="3436609"/>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Rectangle 59"/>
          <p:cNvSpPr>
            <a:spLocks noChangeArrowheads="1"/>
          </p:cNvSpPr>
          <p:nvPr/>
        </p:nvSpPr>
        <p:spPr bwMode="auto">
          <a:xfrm>
            <a:off x="6042388" y="22543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endParaRPr lang="en-US" altLang="zh-CN" sz="2000" b="1" dirty="0">
              <a:effectLst>
                <a:outerShdw blurRad="38100" dist="38100" dir="2700000" algn="tl">
                  <a:srgbClr val="C0C0C0"/>
                </a:outerShdw>
              </a:effectLst>
            </a:endParaRPr>
          </a:p>
        </p:txBody>
      </p:sp>
      <p:sp>
        <p:nvSpPr>
          <p:cNvPr id="48" name="Rectangle 60"/>
          <p:cNvSpPr>
            <a:spLocks noChangeArrowheads="1"/>
          </p:cNvSpPr>
          <p:nvPr/>
        </p:nvSpPr>
        <p:spPr bwMode="auto">
          <a:xfrm>
            <a:off x="6042388" y="3370668"/>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O</a:t>
            </a:r>
            <a:endParaRPr lang="en-US" altLang="zh-CN" sz="2000" b="1" dirty="0">
              <a:effectLst>
                <a:outerShdw blurRad="38100" dist="38100" dir="2700000" algn="tl">
                  <a:srgbClr val="C0C0C0"/>
                </a:outerShdw>
              </a:effectLst>
            </a:endParaRPr>
          </a:p>
        </p:txBody>
      </p:sp>
      <p:sp>
        <p:nvSpPr>
          <p:cNvPr id="49" name="Rectangle 61"/>
          <p:cNvSpPr>
            <a:spLocks noChangeArrowheads="1"/>
          </p:cNvSpPr>
          <p:nvPr/>
        </p:nvSpPr>
        <p:spPr bwMode="auto">
          <a:xfrm>
            <a:off x="7752297" y="341691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Q</a:t>
            </a:r>
            <a:endParaRPr lang="en-US" altLang="zh-CN" sz="2000" b="1" dirty="0">
              <a:effectLst>
                <a:outerShdw blurRad="38100" dist="38100" dir="2700000" algn="tl">
                  <a:srgbClr val="C0C0C0"/>
                </a:outerShdw>
              </a:effectLst>
            </a:endParaRPr>
          </a:p>
        </p:txBody>
      </p:sp>
      <p:sp>
        <p:nvSpPr>
          <p:cNvPr id="50" name="Freeform 68"/>
          <p:cNvSpPr/>
          <p:nvPr/>
        </p:nvSpPr>
        <p:spPr bwMode="auto">
          <a:xfrm rot="21283238">
            <a:off x="6591183" y="2656729"/>
            <a:ext cx="1143000" cy="531813"/>
          </a:xfrm>
          <a:custGeom>
            <a:avLst/>
            <a:gdLst>
              <a:gd name="T0" fmla="*/ 0 w 768"/>
              <a:gd name="T1" fmla="*/ 0 h 492"/>
              <a:gd name="T2" fmla="*/ 192 w 768"/>
              <a:gd name="T3" fmla="*/ 192 h 492"/>
              <a:gd name="T4" fmla="*/ 444 w 768"/>
              <a:gd name="T5" fmla="*/ 360 h 492"/>
              <a:gd name="T6" fmla="*/ 768 w 768"/>
              <a:gd name="T7" fmla="*/ 492 h 492"/>
            </a:gdLst>
            <a:ahLst/>
            <a:cxnLst>
              <a:cxn ang="0">
                <a:pos x="T0" y="T1"/>
              </a:cxn>
              <a:cxn ang="0">
                <a:pos x="T2" y="T3"/>
              </a:cxn>
              <a:cxn ang="0">
                <a:pos x="T4" y="T5"/>
              </a:cxn>
              <a:cxn ang="0">
                <a:pos x="T6" y="T7"/>
              </a:cxn>
            </a:cxnLst>
            <a:rect l="0" t="0" r="r" b="b"/>
            <a:pathLst>
              <a:path w="768" h="492">
                <a:moveTo>
                  <a:pt x="0" y="0"/>
                </a:moveTo>
                <a:cubicBezTo>
                  <a:pt x="32" y="32"/>
                  <a:pt x="118" y="132"/>
                  <a:pt x="192" y="192"/>
                </a:cubicBezTo>
                <a:cubicBezTo>
                  <a:pt x="266" y="252"/>
                  <a:pt x="348" y="310"/>
                  <a:pt x="444" y="360"/>
                </a:cubicBezTo>
                <a:cubicBezTo>
                  <a:pt x="540" y="410"/>
                  <a:pt x="701" y="465"/>
                  <a:pt x="768" y="492"/>
                </a:cubicBezTo>
              </a:path>
            </a:pathLst>
          </a:custGeom>
          <a:noFill/>
          <a:ln w="38100" cap="flat" cmpd="sng">
            <a:solidFill>
              <a:srgbClr val="0033CC"/>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51" name="Rectangle 70"/>
          <p:cNvSpPr>
            <a:spLocks noChangeArrowheads="1"/>
          </p:cNvSpPr>
          <p:nvPr/>
        </p:nvSpPr>
        <p:spPr bwMode="auto">
          <a:xfrm>
            <a:off x="6042388" y="3674001"/>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0033CC"/>
                </a:solidFill>
                <a:effectLst>
                  <a:outerShdw blurRad="38100" dist="38100" dir="2700000" algn="tl">
                    <a:srgbClr val="C0C0C0"/>
                  </a:outerShdw>
                </a:effectLst>
                <a:ea typeface="华文新魏" panose="02010800040101010101" pitchFamily="2" charset="-122"/>
              </a:rPr>
              <a:t>                   富</a:t>
            </a:r>
            <a:r>
              <a:rPr lang="zh-CN" altLang="en-US" b="1" dirty="0">
                <a:solidFill>
                  <a:srgbClr val="0033CC"/>
                </a:solidFill>
                <a:effectLst>
                  <a:outerShdw blurRad="38100" dist="38100" dir="2700000" algn="tl">
                    <a:srgbClr val="C0C0C0"/>
                  </a:outerShdw>
                </a:effectLst>
                <a:ea typeface="华文新魏" panose="02010800040101010101" pitchFamily="2" charset="-122"/>
              </a:rPr>
              <a:t>有弹性</a:t>
            </a:r>
            <a:endParaRPr lang="zh-CN" altLang="en-US" b="1" dirty="0">
              <a:solidFill>
                <a:srgbClr val="0033CC"/>
              </a:solidFill>
              <a:effectLst>
                <a:outerShdw blurRad="38100" dist="38100" dir="2700000" algn="tl">
                  <a:srgbClr val="C0C0C0"/>
                </a:outerShdw>
              </a:effectLst>
              <a:ea typeface="华文新魏" panose="02010800040101010101" pitchFamily="2" charset="-122"/>
            </a:endParaRPr>
          </a:p>
        </p:txBody>
      </p:sp>
      <p:sp>
        <p:nvSpPr>
          <p:cNvPr id="52" name="Line 71"/>
          <p:cNvSpPr>
            <a:spLocks noChangeShapeType="1"/>
          </p:cNvSpPr>
          <p:nvPr/>
        </p:nvSpPr>
        <p:spPr bwMode="auto">
          <a:xfrm flipV="1">
            <a:off x="51975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Line 72"/>
          <p:cNvSpPr>
            <a:spLocks noChangeShapeType="1"/>
          </p:cNvSpPr>
          <p:nvPr/>
        </p:nvSpPr>
        <p:spPr bwMode="auto">
          <a:xfrm>
            <a:off x="51975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4" name="Rectangle 73"/>
          <p:cNvSpPr>
            <a:spLocks noChangeArrowheads="1"/>
          </p:cNvSpPr>
          <p:nvPr/>
        </p:nvSpPr>
        <p:spPr bwMode="auto">
          <a:xfrm>
            <a:off x="48927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endParaRPr lang="en-US" altLang="zh-CN" sz="2000" b="1" dirty="0">
              <a:effectLst>
                <a:outerShdw blurRad="38100" dist="38100" dir="2700000" algn="tl">
                  <a:srgbClr val="C0C0C0"/>
                </a:outerShdw>
              </a:effectLst>
            </a:endParaRPr>
          </a:p>
        </p:txBody>
      </p:sp>
      <p:sp>
        <p:nvSpPr>
          <p:cNvPr id="55" name="Rectangle 74"/>
          <p:cNvSpPr>
            <a:spLocks noChangeArrowheads="1"/>
          </p:cNvSpPr>
          <p:nvPr/>
        </p:nvSpPr>
        <p:spPr bwMode="auto">
          <a:xfrm>
            <a:off x="49689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56" name="Rectangle 75"/>
          <p:cNvSpPr>
            <a:spLocks noChangeArrowheads="1"/>
          </p:cNvSpPr>
          <p:nvPr/>
        </p:nvSpPr>
        <p:spPr bwMode="auto">
          <a:xfrm>
            <a:off x="65691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57" name="Freeform 76"/>
          <p:cNvSpPr/>
          <p:nvPr/>
        </p:nvSpPr>
        <p:spPr bwMode="auto">
          <a:xfrm rot="1203756">
            <a:off x="5578541" y="4602305"/>
            <a:ext cx="782638" cy="742950"/>
          </a:xfrm>
          <a:custGeom>
            <a:avLst/>
            <a:gdLst>
              <a:gd name="T0" fmla="*/ 0 w 768"/>
              <a:gd name="T1" fmla="*/ 0 h 492"/>
              <a:gd name="T2" fmla="*/ 192 w 768"/>
              <a:gd name="T3" fmla="*/ 192 h 492"/>
              <a:gd name="T4" fmla="*/ 444 w 768"/>
              <a:gd name="T5" fmla="*/ 360 h 492"/>
              <a:gd name="T6" fmla="*/ 768 w 768"/>
              <a:gd name="T7" fmla="*/ 492 h 492"/>
            </a:gdLst>
            <a:ahLst/>
            <a:cxnLst>
              <a:cxn ang="0">
                <a:pos x="T0" y="T1"/>
              </a:cxn>
              <a:cxn ang="0">
                <a:pos x="T2" y="T3"/>
              </a:cxn>
              <a:cxn ang="0">
                <a:pos x="T4" y="T5"/>
              </a:cxn>
              <a:cxn ang="0">
                <a:pos x="T6" y="T7"/>
              </a:cxn>
            </a:cxnLst>
            <a:rect l="0" t="0" r="r" b="b"/>
            <a:pathLst>
              <a:path w="768" h="492">
                <a:moveTo>
                  <a:pt x="0" y="0"/>
                </a:moveTo>
                <a:cubicBezTo>
                  <a:pt x="32" y="32"/>
                  <a:pt x="118" y="132"/>
                  <a:pt x="192" y="192"/>
                </a:cubicBezTo>
                <a:cubicBezTo>
                  <a:pt x="266" y="252"/>
                  <a:pt x="348" y="310"/>
                  <a:pt x="444" y="360"/>
                </a:cubicBezTo>
                <a:cubicBezTo>
                  <a:pt x="540" y="410"/>
                  <a:pt x="701" y="465"/>
                  <a:pt x="768" y="492"/>
                </a:cubicBezTo>
              </a:path>
            </a:pathLst>
          </a:custGeom>
          <a:noFill/>
          <a:ln w="38100" cap="flat" cmpd="sng">
            <a:solidFill>
              <a:srgbClr val="008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78"/>
          <p:cNvSpPr>
            <a:spLocks noChangeArrowheads="1"/>
          </p:cNvSpPr>
          <p:nvPr/>
        </p:nvSpPr>
        <p:spPr bwMode="auto">
          <a:xfrm>
            <a:off x="48165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008000"/>
                </a:solidFill>
                <a:effectLst>
                  <a:outerShdw blurRad="38100" dist="38100" dir="2700000" algn="tl">
                    <a:srgbClr val="C0C0C0"/>
                  </a:outerShdw>
                </a:effectLst>
                <a:ea typeface="华文新魏" panose="02010800040101010101" pitchFamily="2" charset="-122"/>
              </a:rPr>
              <a:t>                 缺</a:t>
            </a:r>
            <a:r>
              <a:rPr lang="zh-CN" altLang="en-US" b="1" dirty="0">
                <a:solidFill>
                  <a:srgbClr val="008000"/>
                </a:solidFill>
                <a:effectLst>
                  <a:outerShdw blurRad="38100" dist="38100" dir="2700000" algn="tl">
                    <a:srgbClr val="C0C0C0"/>
                  </a:outerShdw>
                </a:effectLst>
                <a:ea typeface="华文新魏" panose="02010800040101010101" pitchFamily="2" charset="-122"/>
              </a:rPr>
              <a:t>乏弹性</a:t>
            </a:r>
            <a:endParaRPr lang="zh-CN" altLang="en-US" b="1" dirty="0">
              <a:solidFill>
                <a:srgbClr val="008000"/>
              </a:solidFill>
              <a:effectLst>
                <a:outerShdw blurRad="38100" dist="38100" dir="2700000" algn="tl">
                  <a:srgbClr val="C0C0C0"/>
                </a:outerShdw>
              </a:effectLst>
              <a:ea typeface="华文新魏" panose="02010800040101010101" pitchFamily="2" charset="-122"/>
            </a:endParaRPr>
          </a:p>
        </p:txBody>
      </p:sp>
      <p:sp>
        <p:nvSpPr>
          <p:cNvPr id="59" name="Line 79"/>
          <p:cNvSpPr>
            <a:spLocks noChangeShapeType="1"/>
          </p:cNvSpPr>
          <p:nvPr/>
        </p:nvSpPr>
        <p:spPr bwMode="auto">
          <a:xfrm flipV="1">
            <a:off x="26829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0" name="Line 80"/>
          <p:cNvSpPr>
            <a:spLocks noChangeShapeType="1"/>
          </p:cNvSpPr>
          <p:nvPr/>
        </p:nvSpPr>
        <p:spPr bwMode="auto">
          <a:xfrm>
            <a:off x="26829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1" name="Rectangle 81"/>
          <p:cNvSpPr>
            <a:spLocks noChangeArrowheads="1"/>
          </p:cNvSpPr>
          <p:nvPr/>
        </p:nvSpPr>
        <p:spPr bwMode="auto">
          <a:xfrm>
            <a:off x="23781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62" name="Rectangle 82"/>
          <p:cNvSpPr>
            <a:spLocks noChangeArrowheads="1"/>
          </p:cNvSpPr>
          <p:nvPr/>
        </p:nvSpPr>
        <p:spPr bwMode="auto">
          <a:xfrm>
            <a:off x="24543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63" name="Rectangle 83"/>
          <p:cNvSpPr>
            <a:spLocks noChangeArrowheads="1"/>
          </p:cNvSpPr>
          <p:nvPr/>
        </p:nvSpPr>
        <p:spPr bwMode="auto">
          <a:xfrm>
            <a:off x="40545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64" name="Freeform 84"/>
          <p:cNvSpPr/>
          <p:nvPr/>
        </p:nvSpPr>
        <p:spPr bwMode="auto">
          <a:xfrm>
            <a:off x="3006791" y="4640405"/>
            <a:ext cx="838200" cy="704850"/>
          </a:xfrm>
          <a:custGeom>
            <a:avLst/>
            <a:gdLst>
              <a:gd name="T0" fmla="*/ 0 w 528"/>
              <a:gd name="T1" fmla="*/ 0 h 444"/>
              <a:gd name="T2" fmla="*/ 48 w 528"/>
              <a:gd name="T3" fmla="*/ 168 h 444"/>
              <a:gd name="T4" fmla="*/ 204 w 528"/>
              <a:gd name="T5" fmla="*/ 348 h 444"/>
              <a:gd name="T6" fmla="*/ 384 w 528"/>
              <a:gd name="T7" fmla="*/ 420 h 444"/>
              <a:gd name="T8" fmla="*/ 528 w 528"/>
              <a:gd name="T9" fmla="*/ 444 h 444"/>
            </a:gdLst>
            <a:ahLst/>
            <a:cxnLst>
              <a:cxn ang="0">
                <a:pos x="T0" y="T1"/>
              </a:cxn>
              <a:cxn ang="0">
                <a:pos x="T2" y="T3"/>
              </a:cxn>
              <a:cxn ang="0">
                <a:pos x="T4" y="T5"/>
              </a:cxn>
              <a:cxn ang="0">
                <a:pos x="T6" y="T7"/>
              </a:cxn>
              <a:cxn ang="0">
                <a:pos x="T8" y="T9"/>
              </a:cxn>
            </a:cxnLst>
            <a:rect l="0" t="0" r="r" b="b"/>
            <a:pathLst>
              <a:path w="528" h="444">
                <a:moveTo>
                  <a:pt x="0" y="0"/>
                </a:moveTo>
                <a:cubicBezTo>
                  <a:pt x="6" y="28"/>
                  <a:pt x="14" y="110"/>
                  <a:pt x="48" y="168"/>
                </a:cubicBezTo>
                <a:cubicBezTo>
                  <a:pt x="82" y="226"/>
                  <a:pt x="148" y="306"/>
                  <a:pt x="204" y="348"/>
                </a:cubicBezTo>
                <a:cubicBezTo>
                  <a:pt x="260" y="390"/>
                  <a:pt x="330" y="404"/>
                  <a:pt x="384" y="420"/>
                </a:cubicBezTo>
                <a:cubicBezTo>
                  <a:pt x="438" y="436"/>
                  <a:pt x="498" y="439"/>
                  <a:pt x="528" y="444"/>
                </a:cubicBezTo>
              </a:path>
            </a:pathLst>
          </a:custGeom>
          <a:noFill/>
          <a:ln w="38100" cap="flat" cmpd="sng">
            <a:solidFill>
              <a:srgbClr val="CC66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86"/>
          <p:cNvSpPr>
            <a:spLocks noChangeArrowheads="1"/>
          </p:cNvSpPr>
          <p:nvPr/>
        </p:nvSpPr>
        <p:spPr bwMode="auto">
          <a:xfrm>
            <a:off x="23019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CC6600"/>
                </a:solidFill>
                <a:effectLst>
                  <a:outerShdw blurRad="38100" dist="38100" dir="2700000" algn="tl">
                    <a:srgbClr val="C0C0C0"/>
                  </a:outerShdw>
                </a:effectLst>
                <a:ea typeface="华文新魏" panose="02010800040101010101" pitchFamily="2" charset="-122"/>
              </a:rPr>
              <a:t>              单位弹</a:t>
            </a:r>
            <a:r>
              <a:rPr lang="zh-CN" altLang="en-US" b="1" dirty="0">
                <a:solidFill>
                  <a:srgbClr val="CC6600"/>
                </a:solidFill>
                <a:effectLst>
                  <a:outerShdw blurRad="38100" dist="38100" dir="2700000" algn="tl">
                    <a:srgbClr val="C0C0C0"/>
                  </a:outerShdw>
                </a:effectLst>
                <a:ea typeface="华文新魏" panose="02010800040101010101" pitchFamily="2" charset="-122"/>
              </a:rPr>
              <a:t>性</a:t>
            </a:r>
            <a:endParaRPr lang="zh-CN" altLang="en-US" b="1" dirty="0">
              <a:solidFill>
                <a:srgbClr val="CC6600"/>
              </a:solidFill>
              <a:effectLst>
                <a:outerShdw blurRad="38100" dist="38100" dir="2700000" algn="tl">
                  <a:srgbClr val="C0C0C0"/>
                </a:outerShdw>
              </a:effectLst>
              <a:ea typeface="华文新魏" panose="02010800040101010101" pitchFamily="2" charset="-122"/>
            </a:endParaRPr>
          </a:p>
        </p:txBody>
      </p:sp>
      <p:sp>
        <p:nvSpPr>
          <p:cNvPr id="66" name="Line 87"/>
          <p:cNvSpPr>
            <a:spLocks noChangeShapeType="1"/>
          </p:cNvSpPr>
          <p:nvPr/>
        </p:nvSpPr>
        <p:spPr bwMode="auto">
          <a:xfrm flipV="1">
            <a:off x="7788341" y="4358290"/>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7" name="Line 88"/>
          <p:cNvSpPr>
            <a:spLocks noChangeShapeType="1"/>
          </p:cNvSpPr>
          <p:nvPr/>
        </p:nvSpPr>
        <p:spPr bwMode="auto">
          <a:xfrm>
            <a:off x="7788341" y="5499703"/>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89"/>
          <p:cNvSpPr>
            <a:spLocks noChangeArrowheads="1"/>
          </p:cNvSpPr>
          <p:nvPr/>
        </p:nvSpPr>
        <p:spPr bwMode="auto">
          <a:xfrm>
            <a:off x="7483541" y="4358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69" name="Rectangle 90"/>
          <p:cNvSpPr>
            <a:spLocks noChangeArrowheads="1"/>
          </p:cNvSpPr>
          <p:nvPr/>
        </p:nvSpPr>
        <p:spPr bwMode="auto">
          <a:xfrm>
            <a:off x="7559741" y="5501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71" name="Rectangle 94"/>
          <p:cNvSpPr>
            <a:spLocks noChangeArrowheads="1"/>
          </p:cNvSpPr>
          <p:nvPr/>
        </p:nvSpPr>
        <p:spPr bwMode="auto">
          <a:xfrm>
            <a:off x="7407341" y="5806090"/>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FF9900"/>
                </a:solidFill>
                <a:effectLst>
                  <a:outerShdw blurRad="38100" dist="38100" dir="2700000" algn="tl">
                    <a:srgbClr val="C0C0C0"/>
                  </a:outerShdw>
                </a:effectLst>
                <a:ea typeface="华文新魏" panose="02010800040101010101" pitchFamily="2" charset="-122"/>
              </a:rPr>
              <a:t>              完</a:t>
            </a:r>
            <a:r>
              <a:rPr lang="zh-CN" altLang="en-US" b="1" dirty="0">
                <a:solidFill>
                  <a:srgbClr val="FF9900"/>
                </a:solidFill>
                <a:effectLst>
                  <a:outerShdw blurRad="38100" dist="38100" dir="2700000" algn="tl">
                    <a:srgbClr val="C0C0C0"/>
                  </a:outerShdw>
                </a:effectLst>
                <a:ea typeface="华文新魏" panose="02010800040101010101" pitchFamily="2" charset="-122"/>
              </a:rPr>
              <a:t>全弹性</a:t>
            </a:r>
            <a:endParaRPr lang="zh-CN" altLang="en-US" b="1" dirty="0">
              <a:solidFill>
                <a:srgbClr val="FF9900"/>
              </a:solidFill>
              <a:effectLst>
                <a:outerShdw blurRad="38100" dist="38100" dir="2700000" algn="tl">
                  <a:srgbClr val="C0C0C0"/>
                </a:outerShdw>
              </a:effectLst>
              <a:ea typeface="华文新魏" panose="02010800040101010101" pitchFamily="2" charset="-122"/>
            </a:endParaRPr>
          </a:p>
        </p:txBody>
      </p:sp>
      <p:sp>
        <p:nvSpPr>
          <p:cNvPr id="72" name="Line 95"/>
          <p:cNvSpPr>
            <a:spLocks noChangeShapeType="1"/>
          </p:cNvSpPr>
          <p:nvPr/>
        </p:nvSpPr>
        <p:spPr bwMode="auto">
          <a:xfrm>
            <a:off x="7788341" y="4988210"/>
            <a:ext cx="990600"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3" name="Line 96"/>
          <p:cNvSpPr>
            <a:spLocks noChangeShapeType="1"/>
          </p:cNvSpPr>
          <p:nvPr/>
        </p:nvSpPr>
        <p:spPr bwMode="auto">
          <a:xfrm flipV="1">
            <a:off x="3894435" y="2269294"/>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4" name="Line 97"/>
          <p:cNvSpPr>
            <a:spLocks noChangeShapeType="1"/>
          </p:cNvSpPr>
          <p:nvPr/>
        </p:nvSpPr>
        <p:spPr bwMode="auto">
          <a:xfrm>
            <a:off x="3896959" y="3427882"/>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5" name="Rectangle 98"/>
          <p:cNvSpPr>
            <a:spLocks noChangeArrowheads="1"/>
          </p:cNvSpPr>
          <p:nvPr/>
        </p:nvSpPr>
        <p:spPr bwMode="auto">
          <a:xfrm>
            <a:off x="3573990" y="232362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endParaRPr lang="en-US" altLang="zh-CN" sz="2000" b="1" dirty="0">
              <a:effectLst>
                <a:outerShdw blurRad="38100" dist="38100" dir="2700000" algn="tl">
                  <a:srgbClr val="C0C0C0"/>
                </a:outerShdw>
              </a:effectLst>
            </a:endParaRPr>
          </a:p>
        </p:txBody>
      </p:sp>
      <p:sp>
        <p:nvSpPr>
          <p:cNvPr id="76" name="Rectangle 99"/>
          <p:cNvSpPr>
            <a:spLocks noChangeArrowheads="1"/>
          </p:cNvSpPr>
          <p:nvPr/>
        </p:nvSpPr>
        <p:spPr bwMode="auto">
          <a:xfrm>
            <a:off x="3571048" y="3344934"/>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O</a:t>
            </a:r>
            <a:endParaRPr lang="en-US" altLang="zh-CN" sz="2000" b="1" dirty="0">
              <a:effectLst>
                <a:outerShdw blurRad="38100" dist="38100" dir="2700000" algn="tl">
                  <a:srgbClr val="C0C0C0"/>
                </a:outerShdw>
              </a:effectLst>
            </a:endParaRPr>
          </a:p>
        </p:txBody>
      </p:sp>
      <p:sp>
        <p:nvSpPr>
          <p:cNvPr id="77" name="Rectangle 100"/>
          <p:cNvSpPr>
            <a:spLocks noChangeArrowheads="1"/>
          </p:cNvSpPr>
          <p:nvPr/>
        </p:nvSpPr>
        <p:spPr bwMode="auto">
          <a:xfrm>
            <a:off x="5210826" y="3381518"/>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Q</a:t>
            </a:r>
            <a:endParaRPr lang="en-US" altLang="zh-CN" sz="2000" b="1" dirty="0">
              <a:effectLst>
                <a:outerShdw blurRad="38100" dist="38100" dir="2700000" algn="tl">
                  <a:srgbClr val="C0C0C0"/>
                </a:outerShdw>
              </a:effectLst>
            </a:endParaRPr>
          </a:p>
        </p:txBody>
      </p:sp>
      <p:sp>
        <p:nvSpPr>
          <p:cNvPr id="78" name="Rectangle 102"/>
          <p:cNvSpPr>
            <a:spLocks noChangeArrowheads="1"/>
          </p:cNvSpPr>
          <p:nvPr/>
        </p:nvSpPr>
        <p:spPr bwMode="auto">
          <a:xfrm>
            <a:off x="3465447" y="3667439"/>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CC00CC"/>
                </a:solidFill>
                <a:effectLst>
                  <a:outerShdw blurRad="38100" dist="38100" dir="2700000" algn="tl">
                    <a:srgbClr val="C0C0C0"/>
                  </a:outerShdw>
                </a:effectLst>
                <a:ea typeface="华文新魏" panose="02010800040101010101" pitchFamily="2" charset="-122"/>
              </a:rPr>
              <a:t>             完</a:t>
            </a:r>
            <a:r>
              <a:rPr lang="zh-CN" altLang="en-US" b="1" dirty="0">
                <a:solidFill>
                  <a:srgbClr val="CC00CC"/>
                </a:solidFill>
                <a:effectLst>
                  <a:outerShdw blurRad="38100" dist="38100" dir="2700000" algn="tl">
                    <a:srgbClr val="C0C0C0"/>
                  </a:outerShdw>
                </a:effectLst>
                <a:ea typeface="华文新魏" panose="02010800040101010101" pitchFamily="2" charset="-122"/>
              </a:rPr>
              <a:t>全无弹性</a:t>
            </a:r>
            <a:endParaRPr lang="zh-CN" altLang="en-US" b="1" dirty="0">
              <a:solidFill>
                <a:srgbClr val="CC00CC"/>
              </a:solidFill>
              <a:effectLst>
                <a:outerShdw blurRad="38100" dist="38100" dir="2700000" algn="tl">
                  <a:srgbClr val="C0C0C0"/>
                </a:outerShdw>
              </a:effectLst>
              <a:ea typeface="华文新魏" panose="02010800040101010101" pitchFamily="2" charset="-122"/>
            </a:endParaRPr>
          </a:p>
        </p:txBody>
      </p:sp>
      <p:sp>
        <p:nvSpPr>
          <p:cNvPr id="79" name="Line 103"/>
          <p:cNvSpPr>
            <a:spLocks noChangeShapeType="1"/>
          </p:cNvSpPr>
          <p:nvPr/>
        </p:nvSpPr>
        <p:spPr bwMode="auto">
          <a:xfrm flipV="1">
            <a:off x="4478721" y="2497070"/>
            <a:ext cx="0" cy="900323"/>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通识课</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06543" y="1382357"/>
            <a:ext cx="8774687" cy="553998"/>
          </a:xfrm>
          <a:prstGeom prst="rect">
            <a:avLst/>
          </a:prstGeom>
          <a:noFill/>
          <a:ln>
            <a:solidFill>
              <a:schemeClr val="accent6">
                <a:lumMod val="60000"/>
                <a:lumOff val="40000"/>
              </a:schemeClr>
            </a:solidFill>
          </a:ln>
        </p:spPr>
        <p:txBody>
          <a:bodyPr wrap="square" rtlCol="0">
            <a:spAutoFit/>
          </a:bodyPr>
          <a:lstStyle/>
          <a:p>
            <a:pPr>
              <a:lnSpc>
                <a:spcPct val="150000"/>
              </a:lnSpc>
            </a:pP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               根</a:t>
            </a: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据价格弹性系数的大小，可以把商品划分为五种类型</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3685348" y="3725934"/>
          <a:ext cx="589489" cy="314394"/>
        </p:xfrm>
        <a:graphic>
          <a:graphicData uri="http://schemas.openxmlformats.org/presentationml/2006/ole">
            <mc:AlternateContent xmlns:mc="http://schemas.openxmlformats.org/markup-compatibility/2006">
              <mc:Choice xmlns:v="urn:schemas-microsoft-com:vml" Requires="v">
                <p:oleObj spid="_x0000_s7169" name="" r:id="rId1" imgW="10363200" imgH="5486400" progId="">
                  <p:embed/>
                </p:oleObj>
              </mc:Choice>
              <mc:Fallback>
                <p:oleObj name="" r:id="rId1" imgW="10363200" imgH="5486400" progId="">
                  <p:embed/>
                  <p:pic>
                    <p:nvPicPr>
                      <p:cNvPr id="0" name="图片 7168"/>
                      <p:cNvPicPr>
                        <a:picLocks noChangeAspect="1"/>
                      </p:cNvPicPr>
                      <p:nvPr/>
                    </p:nvPicPr>
                    <p:blipFill>
                      <a:blip r:embed="rId2"/>
                      <a:stretch>
                        <a:fillRect/>
                      </a:stretch>
                    </p:blipFill>
                    <p:spPr>
                      <a:xfrm>
                        <a:off x="3685348" y="3725934"/>
                        <a:ext cx="589489" cy="314394"/>
                      </a:xfrm>
                      <a:prstGeom prst="rect">
                        <a:avLst/>
                      </a:prstGeom>
                      <a:noFill/>
                      <a:ln w="9525">
                        <a:noFill/>
                      </a:ln>
                    </p:spPr>
                  </p:pic>
                </p:oleObj>
              </mc:Fallback>
            </mc:AlternateContent>
          </a:graphicData>
        </a:graphic>
      </p:graphicFrame>
      <p:sp>
        <p:nvSpPr>
          <p:cNvPr id="8" name="Rectangle 3"/>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5"/>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4892741" y="5892319"/>
          <a:ext cx="865936" cy="310186"/>
        </p:xfrm>
        <a:graphic>
          <a:graphicData uri="http://schemas.openxmlformats.org/presentationml/2006/ole">
            <mc:AlternateContent xmlns:mc="http://schemas.openxmlformats.org/markup-compatibility/2006">
              <mc:Choice xmlns:v="urn:schemas-microsoft-com:vml" Requires="v">
                <p:oleObj spid="_x0000_s7170" name="" r:id="rId3" imgW="15240000" imgH="5486400" progId="">
                  <p:embed/>
                </p:oleObj>
              </mc:Choice>
              <mc:Fallback>
                <p:oleObj name="" r:id="rId3" imgW="15240000" imgH="5486400" progId="">
                  <p:embed/>
                  <p:pic>
                    <p:nvPicPr>
                      <p:cNvPr id="0" name="图片 7169"/>
                      <p:cNvPicPr>
                        <a:picLocks noChangeAspect="1"/>
                      </p:cNvPicPr>
                      <p:nvPr/>
                    </p:nvPicPr>
                    <p:blipFill>
                      <a:blip r:embed="rId4"/>
                      <a:stretch>
                        <a:fillRect/>
                      </a:stretch>
                    </p:blipFill>
                    <p:spPr>
                      <a:xfrm>
                        <a:off x="4892741" y="5892319"/>
                        <a:ext cx="865936" cy="310186"/>
                      </a:xfrm>
                      <a:prstGeom prst="rect">
                        <a:avLst/>
                      </a:prstGeom>
                      <a:noFill/>
                      <a:ln w="9525">
                        <a:noFill/>
                      </a:ln>
                    </p:spPr>
                  </p:pic>
                </p:oleObj>
              </mc:Fallback>
            </mc:AlternateContent>
          </a:graphicData>
        </a:graphic>
      </p:graphicFrame>
      <p:sp>
        <p:nvSpPr>
          <p:cNvPr id="12" name="Rectangle 6"/>
          <p:cNvSpPr>
            <a:spLocks noChangeArrowheads="1"/>
          </p:cNvSpPr>
          <p:nvPr/>
        </p:nvSpPr>
        <p:spPr bwMode="auto">
          <a:xfrm>
            <a:off x="152400" y="381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1" name="图片 20"/>
          <p:cNvPicPr>
            <a:picLocks noChangeAspect="1"/>
          </p:cNvPicPr>
          <p:nvPr/>
        </p:nvPicPr>
        <p:blipFill>
          <a:blip r:embed="rId5"/>
          <a:stretch>
            <a:fillRect/>
          </a:stretch>
        </p:blipFill>
        <p:spPr>
          <a:xfrm>
            <a:off x="2477240" y="5782924"/>
            <a:ext cx="6987501" cy="549384"/>
          </a:xfrm>
          <a:prstGeom prst="rect">
            <a:avLst/>
          </a:prstGeom>
        </p:spPr>
      </p:pic>
      <p:sp>
        <p:nvSpPr>
          <p:cNvPr id="22" name="Rectangle 11"/>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3" name="对象 22"/>
          <p:cNvGraphicFramePr>
            <a:graphicFrameLocks noChangeAspect="1"/>
          </p:cNvGraphicFramePr>
          <p:nvPr/>
        </p:nvGraphicFramePr>
        <p:xfrm>
          <a:off x="6130656" y="3702828"/>
          <a:ext cx="991269" cy="301145"/>
        </p:xfrm>
        <a:graphic>
          <a:graphicData uri="http://schemas.openxmlformats.org/presentationml/2006/ole">
            <mc:AlternateContent xmlns:mc="http://schemas.openxmlformats.org/markup-compatibility/2006">
              <mc:Choice xmlns:v="urn:schemas-microsoft-com:vml" Requires="v">
                <p:oleObj spid="_x0000_s7171" name="" r:id="rId6" imgW="17983200" imgH="5486400" progId="">
                  <p:embed/>
                </p:oleObj>
              </mc:Choice>
              <mc:Fallback>
                <p:oleObj name="" r:id="rId6" imgW="17983200" imgH="5486400" progId="">
                  <p:embed/>
                  <p:pic>
                    <p:nvPicPr>
                      <p:cNvPr id="0" name="图片 7170"/>
                      <p:cNvPicPr>
                        <a:picLocks noChangeAspect="1"/>
                      </p:cNvPicPr>
                      <p:nvPr/>
                    </p:nvPicPr>
                    <p:blipFill>
                      <a:blip r:embed="rId7"/>
                      <a:stretch>
                        <a:fillRect/>
                      </a:stretch>
                    </p:blipFill>
                    <p:spPr>
                      <a:xfrm>
                        <a:off x="6130656" y="3702828"/>
                        <a:ext cx="991269" cy="301145"/>
                      </a:xfrm>
                      <a:prstGeom prst="rect">
                        <a:avLst/>
                      </a:prstGeom>
                      <a:noFill/>
                      <a:ln w="9525">
                        <a:noFill/>
                      </a:ln>
                    </p:spPr>
                  </p:pic>
                </p:oleObj>
              </mc:Fallback>
            </mc:AlternateContent>
          </a:graphicData>
        </a:graphic>
      </p:graphicFrame>
      <p:sp>
        <p:nvSpPr>
          <p:cNvPr id="24" name="Rectangle 12"/>
          <p:cNvSpPr>
            <a:spLocks noChangeArrowheads="1"/>
          </p:cNvSpPr>
          <p:nvPr/>
        </p:nvSpPr>
        <p:spPr bwMode="auto">
          <a:xfrm>
            <a:off x="304800"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5" name="图片 24"/>
          <p:cNvPicPr>
            <a:picLocks noChangeAspect="1"/>
          </p:cNvPicPr>
          <p:nvPr/>
        </p:nvPicPr>
        <p:blipFill>
          <a:blip r:embed="rId8"/>
          <a:stretch>
            <a:fillRect/>
          </a:stretch>
        </p:blipFill>
        <p:spPr>
          <a:xfrm>
            <a:off x="7444772" y="5758376"/>
            <a:ext cx="7110123" cy="55920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需求价格弹性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nvGraphicFramePr>
        <p:xfrm>
          <a:off x="1308946" y="1091107"/>
          <a:ext cx="9663854" cy="5519670"/>
        </p:xfrm>
        <a:graphic>
          <a:graphicData uri="http://schemas.openxmlformats.org/drawingml/2006/table">
            <a:tbl>
              <a:tblPr firstRow="1" bandRow="1">
                <a:tableStyleId>{E8B1032C-EA38-4F05-BA0D-38AFFFC7BED3}</a:tableStyleId>
              </a:tblPr>
              <a:tblGrid>
                <a:gridCol w="2870996"/>
                <a:gridCol w="6792858"/>
              </a:tblGrid>
              <a:tr h="536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t>          因素</a:t>
                      </a:r>
                      <a:endParaRPr lang="en-US" altLang="zh-CN" sz="2000" b="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lnSpc>
                          <a:spcPct val="150000"/>
                        </a:lnSpc>
                      </a:pPr>
                      <a:r>
                        <a:rPr lang="zh-CN" altLang="en-US" sz="2000" kern="1200" dirty="0" smtClean="0"/>
                        <a:t>具体情况</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tc>
              </a:tr>
              <a:tr h="149631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sym typeface="黑体" panose="02010609060101010101" pitchFamily="49" charset="-122"/>
                        </a:rPr>
                        <a:t>                </a:t>
                      </a:r>
                      <a:endParaRPr lang="en-US" altLang="zh-CN" sz="2000" dirty="0" smtClean="0">
                        <a:sym typeface="黑体" panose="02010609060101010101" pitchFamily="49" charset="-122"/>
                      </a:endParaRPr>
                    </a:p>
                    <a:p>
                      <a:pPr lvl="0">
                        <a:lnSpc>
                          <a:spcPct val="150000"/>
                        </a:lnSpc>
                      </a:pPr>
                      <a:r>
                        <a:rPr lang="en-US" altLang="zh-CN" sz="2000" kern="1200" dirty="0" smtClean="0">
                          <a:effectLst/>
                        </a:rPr>
                        <a:t>       </a:t>
                      </a:r>
                      <a:r>
                        <a:rPr lang="zh-CN" altLang="zh-CN" sz="2000" kern="1200" dirty="0" smtClean="0">
                          <a:effectLst/>
                        </a:rPr>
                        <a:t>商品的重要程度</a:t>
                      </a:r>
                      <a:endParaRPr lang="en-US" altLang="zh-CN" sz="2000" b="1" dirty="0" smtClean="0">
                        <a:solidFill>
                          <a:schemeClr val="tx1"/>
                        </a:solidFill>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zh-CN" sz="2000" kern="1200" dirty="0" smtClean="0">
                          <a:effectLst/>
                        </a:rPr>
                        <a:t>一种商品越重要，价格提高之后，消费者越不愿甚至不能调整对该商品的需求量，因而其需求的价格弹性系数就越小；相反，商品越无关紧要，其需求价格弹性系数就越大</a:t>
                      </a:r>
                      <a:endParaRPr lang="zh-CN" altLang="en-US" sz="2000" dirty="0" smtClean="0">
                        <a:latin typeface="微软雅黑" panose="020B0503020204020204" pitchFamily="34" charset="-122"/>
                        <a:ea typeface="微软雅黑" panose="020B0503020204020204" pitchFamily="34" charset="-122"/>
                      </a:endParaRPr>
                    </a:p>
                  </a:txBody>
                  <a:tcPr/>
                </a:tc>
              </a:tr>
              <a:tr h="984103">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zh-CN" altLang="zh-CN" sz="2000" kern="1200" dirty="0" smtClean="0">
                          <a:effectLst/>
                        </a:rPr>
                        <a:t>商品可替代的程度</a:t>
                      </a:r>
                      <a:endParaRPr lang="en-US" altLang="zh-CN" sz="2000" b="1" dirty="0" smtClean="0">
                        <a:solidFill>
                          <a:schemeClr val="tx1"/>
                        </a:solidFill>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a:lnSpc>
                          <a:spcPct val="150000"/>
                        </a:lnSpc>
                      </a:pPr>
                      <a:r>
                        <a:rPr lang="zh-CN" altLang="zh-CN" sz="2000" kern="1200" dirty="0" smtClean="0">
                          <a:effectLst/>
                        </a:rPr>
                        <a:t>一种商品的替代品越多，相近程度越高，就越容易被替代，则该商品的需求弹性系数就越大</a:t>
                      </a:r>
                      <a:endParaRPr lang="zh-CN" altLang="en-US" sz="2000" dirty="0">
                        <a:latin typeface="微软雅黑" panose="020B0503020204020204" pitchFamily="34" charset="-122"/>
                        <a:ea typeface="微软雅黑" panose="020B0503020204020204" pitchFamily="34" charset="-122"/>
                      </a:endParaRPr>
                    </a:p>
                  </a:txBody>
                  <a:tcPr/>
                </a:tc>
              </a:tr>
              <a:tr h="1431423">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kern="1200" dirty="0" smtClean="0">
                          <a:effectLst/>
                        </a:rPr>
                        <a:t>商品的消费支出在总支出中所占的比重</a:t>
                      </a:r>
                      <a:endParaRPr lang="en-US" altLang="zh-CN" sz="2000" b="1" dirty="0" smtClean="0">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marL="0" marR="0" indent="0" algn="l" defTabSz="914400" rtl="0" eaLnBrk="1" fontAlgn="auto" latinLnBrk="0" hangingPunct="0">
                        <a:lnSpc>
                          <a:spcPct val="150000"/>
                        </a:lnSpc>
                        <a:spcBef>
                          <a:spcPts val="0"/>
                        </a:spcBef>
                        <a:spcAft>
                          <a:spcPts val="0"/>
                        </a:spcAft>
                        <a:buClrTx/>
                        <a:buSzTx/>
                        <a:buFontTx/>
                        <a:buNone/>
                        <a:defRPr/>
                      </a:pPr>
                      <a:r>
                        <a:rPr lang="zh-CN" altLang="zh-CN" sz="2000" kern="1200" dirty="0" smtClean="0">
                          <a:effectLst/>
                        </a:rPr>
                        <a:t>就单个消费者而言，一种商品在其消费支出中所占的比重越小，他对该商品的需求价格弹性就越小；相反，商品在消费支出中所占的比重越大，需求价格弹性就越大</a:t>
                      </a:r>
                      <a:endParaRPr lang="zh-CN" altLang="zh-CN" sz="20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tc>
              </a:tr>
              <a:tr h="984103">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kern="1200" dirty="0" smtClean="0">
                          <a:effectLst/>
                        </a:rPr>
                        <a:t>调整时间的长短</a:t>
                      </a:r>
                      <a:endParaRPr lang="en-US" altLang="zh-CN" sz="2000" b="1" dirty="0" smtClean="0">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hangingPunct="0">
                        <a:lnSpc>
                          <a:spcPct val="150000"/>
                        </a:lnSpc>
                      </a:pPr>
                      <a:r>
                        <a:rPr lang="zh-CN" altLang="zh-CN" sz="2000" kern="1200" dirty="0" smtClean="0">
                          <a:effectLst/>
                        </a:rPr>
                        <a:t>消费者调整时间越短，需求价格弹性就越小；相反，调整时间越长，需求价格弹性就越大</a:t>
                      </a:r>
                      <a:endParaRPr lang="zh-CN" altLang="zh-CN" sz="2000" kern="1200" dirty="0">
                        <a:solidFill>
                          <a:schemeClr val="dk1"/>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15" name="文本框 14"/>
          <p:cNvSpPr txBox="1"/>
          <p:nvPr/>
        </p:nvSpPr>
        <p:spPr>
          <a:xfrm>
            <a:off x="604637" y="2523245"/>
            <a:ext cx="646331" cy="3137095"/>
          </a:xfrm>
          <a:prstGeom prst="rect">
            <a:avLst/>
          </a:prstGeom>
          <a:noFill/>
        </p:spPr>
        <p:txBody>
          <a:bodyPr vert="eaVert" wrap="square" rtlCol="0">
            <a:spAutoFit/>
          </a:bodyPr>
          <a:lstStyle/>
          <a:p>
            <a:pPr>
              <a:lnSpc>
                <a:spcPct val="150000"/>
              </a:lnSpc>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影</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响</a:t>
            </a: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需求</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弹</a:t>
            </a: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性系数的因素</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9"/>
          <p:cNvSpPr>
            <a:spLocks noChangeArrowheads="1"/>
          </p:cNvSpPr>
          <p:nvPr/>
        </p:nvSpPr>
        <p:spPr bwMode="auto">
          <a:xfrm>
            <a:off x="6803119" y="1335853"/>
            <a:ext cx="4053869" cy="3469561"/>
          </a:xfrm>
          <a:prstGeom prst="rect">
            <a:avLst/>
          </a:prstGeom>
          <a:solidFill>
            <a:srgbClr val="F7FCFF"/>
          </a:solidFill>
          <a:ln w="9525">
            <a:solidFill>
              <a:schemeClr val="accent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1" name="Rectangle 91"/>
          <p:cNvSpPr>
            <a:spLocks noChangeArrowheads="1"/>
          </p:cNvSpPr>
          <p:nvPr/>
        </p:nvSpPr>
        <p:spPr bwMode="auto">
          <a:xfrm>
            <a:off x="1128589" y="1332880"/>
            <a:ext cx="4967411" cy="4732818"/>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41839"/>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需求价格</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弹性</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55" name="Rectangle 74"/>
          <p:cNvSpPr>
            <a:spLocks noChangeArrowheads="1"/>
          </p:cNvSpPr>
          <p:nvPr/>
        </p:nvSpPr>
        <p:spPr bwMode="auto">
          <a:xfrm>
            <a:off x="49689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61" name="Rectangle 81"/>
          <p:cNvSpPr>
            <a:spLocks noChangeArrowheads="1"/>
          </p:cNvSpPr>
          <p:nvPr/>
        </p:nvSpPr>
        <p:spPr bwMode="auto">
          <a:xfrm>
            <a:off x="23781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62" name="Rectangle 82"/>
          <p:cNvSpPr>
            <a:spLocks noChangeArrowheads="1"/>
          </p:cNvSpPr>
          <p:nvPr/>
        </p:nvSpPr>
        <p:spPr bwMode="auto">
          <a:xfrm>
            <a:off x="24543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75" name="Rectangle 98"/>
          <p:cNvSpPr>
            <a:spLocks noChangeArrowheads="1"/>
          </p:cNvSpPr>
          <p:nvPr/>
        </p:nvSpPr>
        <p:spPr bwMode="auto">
          <a:xfrm>
            <a:off x="2383922" y="2240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76" name="Rectangle 99"/>
          <p:cNvSpPr>
            <a:spLocks noChangeArrowheads="1"/>
          </p:cNvSpPr>
          <p:nvPr/>
        </p:nvSpPr>
        <p:spPr bwMode="auto">
          <a:xfrm>
            <a:off x="2460122" y="3383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77" name="Rectangle 100"/>
          <p:cNvSpPr>
            <a:spLocks noChangeArrowheads="1"/>
          </p:cNvSpPr>
          <p:nvPr/>
        </p:nvSpPr>
        <p:spPr bwMode="auto">
          <a:xfrm>
            <a:off x="4060322" y="33069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128589" y="2016582"/>
            <a:ext cx="4842931" cy="3594470"/>
          </a:xfrm>
          <a:prstGeom prst="rect">
            <a:avLst/>
          </a:prstGeom>
        </p:spPr>
      </p:pic>
      <p:sp>
        <p:nvSpPr>
          <p:cNvPr id="10" name="文本框 9"/>
          <p:cNvSpPr txBox="1"/>
          <p:nvPr/>
        </p:nvSpPr>
        <p:spPr>
          <a:xfrm>
            <a:off x="1590758" y="5566074"/>
            <a:ext cx="4505242"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1-18</a:t>
            </a:r>
            <a:r>
              <a:rPr lang="zh-CN" altLang="en-US" sz="2000" dirty="0">
                <a:latin typeface="微软雅黑" panose="020B0503020204020204" pitchFamily="34" charset="-122"/>
                <a:ea typeface="微软雅黑" panose="020B0503020204020204" pitchFamily="34" charset="-122"/>
              </a:rPr>
              <a:t>　线性需求曲线上的弹性变化</a:t>
            </a:r>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907976" y="2162348"/>
            <a:ext cx="3688237" cy="86177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P</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越高，弹性值越</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大</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    P</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越低，弹性值越小</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6907976" y="3031734"/>
            <a:ext cx="3949012" cy="147732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当</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l-GR" altLang="zh-CN" sz="2000" b="1" dirty="0">
                <a:solidFill>
                  <a:schemeClr val="accent2">
                    <a:lumMod val="50000"/>
                  </a:schemeClr>
                </a:solidFill>
                <a:latin typeface="微软雅黑" panose="020B0503020204020204" pitchFamily="34" charset="-122"/>
                <a:ea typeface="微软雅黑" panose="020B0503020204020204" pitchFamily="34" charset="-122"/>
              </a:rPr>
              <a:t>α/2β</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时，点弹性系数为</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1</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，此时恰好为需求曲线的中</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点</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3"/>
          <p:cNvSpPr>
            <a:spLocks noChangeArrowheads="1"/>
          </p:cNvSpPr>
          <p:nvPr/>
        </p:nvSpPr>
        <p:spPr bwMode="auto">
          <a:xfrm>
            <a:off x="0" y="69220"/>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100" b="0" i="0" u="none" strike="noStrike" cap="none" normalizeH="0" baseline="0" dirty="0" smtClean="0">
                <a:ln>
                  <a:noFill/>
                </a:ln>
                <a:solidFill>
                  <a:schemeClr val="tx1"/>
                </a:solidFill>
                <a:effectLst/>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文本框 1"/>
          <p:cNvSpPr txBox="1"/>
          <p:nvPr/>
        </p:nvSpPr>
        <p:spPr>
          <a:xfrm>
            <a:off x="6921935" y="1591253"/>
            <a:ext cx="2209906" cy="400110"/>
          </a:xfrm>
          <a:prstGeom prst="rect">
            <a:avLst/>
          </a:prstGeom>
          <a:noFill/>
        </p:spPr>
        <p:txBody>
          <a:bodyPr wrap="square" rtlCol="0">
            <a:spAutoFit/>
          </a:bodyPr>
          <a:lstStyle/>
          <a:p>
            <a:pPr marL="342900" indent="-342900">
              <a:buFont typeface="Wingdings" panose="05000000000000000000" pitchFamily="2" charset="2"/>
              <a:buChar char="Ø"/>
            </a:pPr>
            <a:r>
              <a:rPr lang="el-GR" altLang="zh-CN" sz="2000" b="1" dirty="0" smtClean="0">
                <a:solidFill>
                  <a:schemeClr val="accent2">
                    <a:lumMod val="50000"/>
                  </a:schemeClr>
                </a:solidFill>
                <a:latin typeface="微软雅黑" panose="020B0503020204020204" pitchFamily="34" charset="-122"/>
                <a:ea typeface="微软雅黑" panose="020B0503020204020204" pitchFamily="34" charset="-122"/>
              </a:rPr>
              <a:t>α</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&gt;0   ,   </a:t>
            </a:r>
            <a:r>
              <a:rPr lang="el-GR" altLang="zh-CN" sz="2000" b="1" dirty="0" smtClean="0">
                <a:solidFill>
                  <a:schemeClr val="accent2">
                    <a:lumMod val="50000"/>
                  </a:schemeClr>
                </a:solidFill>
                <a:latin typeface="微软雅黑" panose="020B0503020204020204" pitchFamily="34" charset="-122"/>
                <a:ea typeface="微软雅黑" panose="020B0503020204020204" pitchFamily="34" charset="-122"/>
              </a:rPr>
              <a:t>β</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&gt;0</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pic>
        <p:nvPicPr>
          <p:cNvPr id="26" name="Picture 7" descr="http://image.cn.tom.com/cntom/images/snail.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204703" y="4472517"/>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76300" y="1444625"/>
            <a:ext cx="4941570" cy="819785"/>
          </a:xfrm>
          <a:prstGeom prst="rect">
            <a:avLst/>
          </a:prstGeom>
          <a:solidFill>
            <a:schemeClr val="accent3">
              <a:lumMod val="20000"/>
              <a:lumOff val="8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defRPr/>
            </a:pPr>
            <a:r>
              <a:rPr kumimoji="1" lang="zh-CN" altLang="en-US" sz="24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想一想：下面哪一点的需求弹性大？</a:t>
            </a:r>
            <a:endParaRPr kumimoji="1" lang="zh-CN" altLang="en-US" sz="24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3" name="Line 3"/>
          <p:cNvSpPr>
            <a:spLocks noChangeShapeType="1"/>
          </p:cNvSpPr>
          <p:nvPr/>
        </p:nvSpPr>
        <p:spPr bwMode="auto">
          <a:xfrm>
            <a:off x="3866341" y="2827340"/>
            <a:ext cx="0" cy="2456657"/>
          </a:xfrm>
          <a:prstGeom prst="line">
            <a:avLst/>
          </a:prstGeom>
          <a:noFill/>
          <a:ln w="19050">
            <a:solidFill>
              <a:schemeClr val="tx1"/>
            </a:solidFill>
            <a:miter lim="800000"/>
            <a:headEnd type="triangle" w="med" len="lg"/>
          </a:ln>
        </p:spPr>
        <p:txBody>
          <a:bodyPr wrap="none"/>
          <a:lstStyle/>
          <a:p>
            <a:endParaRPr lang="zh-CN" altLang="en-US"/>
          </a:p>
        </p:txBody>
      </p:sp>
      <p:sp>
        <p:nvSpPr>
          <p:cNvPr id="4" name="Line 4"/>
          <p:cNvSpPr>
            <a:spLocks noChangeShapeType="1"/>
          </p:cNvSpPr>
          <p:nvPr/>
        </p:nvSpPr>
        <p:spPr bwMode="auto">
          <a:xfrm>
            <a:off x="3866341" y="5283997"/>
            <a:ext cx="4389438" cy="1323"/>
          </a:xfrm>
          <a:prstGeom prst="line">
            <a:avLst/>
          </a:prstGeom>
          <a:noFill/>
          <a:ln w="19050">
            <a:solidFill>
              <a:schemeClr val="tx1"/>
            </a:solidFill>
            <a:miter lim="800000"/>
            <a:tailEnd type="triangle" w="med" len="lg"/>
          </a:ln>
        </p:spPr>
        <p:txBody>
          <a:bodyPr wrap="none"/>
          <a:lstStyle/>
          <a:p>
            <a:endParaRPr lang="zh-CN" altLang="en-US"/>
          </a:p>
        </p:txBody>
      </p:sp>
      <p:sp>
        <p:nvSpPr>
          <p:cNvPr id="5" name="Text Box 5"/>
          <p:cNvSpPr txBox="1">
            <a:spLocks noChangeArrowheads="1"/>
          </p:cNvSpPr>
          <p:nvPr/>
        </p:nvSpPr>
        <p:spPr bwMode="auto">
          <a:xfrm>
            <a:off x="7931931" y="5425548"/>
            <a:ext cx="541337" cy="523220"/>
          </a:xfrm>
          <a:prstGeom prst="rect">
            <a:avLst/>
          </a:prstGeom>
          <a:noFill/>
          <a:ln w="9525">
            <a:noFill/>
            <a:miter lim="800000"/>
          </a:ln>
          <a:effectLst/>
        </p:spPr>
        <p:txBody>
          <a:bodyP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Q</a:t>
            </a:r>
            <a:endPar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6" name="Text Box 6"/>
          <p:cNvSpPr txBox="1">
            <a:spLocks noChangeArrowheads="1"/>
          </p:cNvSpPr>
          <p:nvPr/>
        </p:nvSpPr>
        <p:spPr bwMode="auto">
          <a:xfrm>
            <a:off x="3364756" y="2761861"/>
            <a:ext cx="541338" cy="523220"/>
          </a:xfrm>
          <a:prstGeom prst="rect">
            <a:avLst/>
          </a:prstGeom>
          <a:noFill/>
          <a:ln w="9525">
            <a:noFill/>
            <a:miter lim="800000"/>
          </a:ln>
          <a:effectLst/>
        </p:spPr>
        <p:txBody>
          <a:bodyPr wrap="square">
            <a:spAutoFit/>
          </a:bodyPr>
          <a:lstStyle/>
          <a:p>
            <a:pPr algn="ctr">
              <a:spcBef>
                <a:spcPct val="50000"/>
              </a:spcBef>
              <a:defRPr/>
            </a:pPr>
            <a:r>
              <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rPr>
              <a:t>P</a:t>
            </a:r>
            <a:endPar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7" name="Line 7"/>
          <p:cNvSpPr>
            <a:spLocks noChangeShapeType="1"/>
          </p:cNvSpPr>
          <p:nvPr/>
        </p:nvSpPr>
        <p:spPr bwMode="auto">
          <a:xfrm flipH="1" flipV="1">
            <a:off x="3866343" y="3394871"/>
            <a:ext cx="3921125" cy="1908968"/>
          </a:xfrm>
          <a:prstGeom prst="line">
            <a:avLst/>
          </a:prstGeom>
          <a:noFill/>
          <a:ln w="38100">
            <a:solidFill>
              <a:schemeClr val="tx1"/>
            </a:solidFill>
            <a:miter lim="800000"/>
          </a:ln>
        </p:spPr>
        <p:txBody>
          <a:bodyPr wrap="none"/>
          <a:lstStyle/>
          <a:p>
            <a:endParaRPr lang="zh-CN" altLang="en-US"/>
          </a:p>
        </p:txBody>
      </p:sp>
      <p:sp>
        <p:nvSpPr>
          <p:cNvPr id="8" name="Text Box 8"/>
          <p:cNvSpPr txBox="1">
            <a:spLocks noChangeArrowheads="1"/>
          </p:cNvSpPr>
          <p:nvPr/>
        </p:nvSpPr>
        <p:spPr bwMode="auto">
          <a:xfrm>
            <a:off x="3377392" y="5379246"/>
            <a:ext cx="544513" cy="523220"/>
          </a:xfrm>
          <a:prstGeom prst="rect">
            <a:avLst/>
          </a:prstGeom>
          <a:noFill/>
          <a:ln w="9525">
            <a:noFill/>
            <a:miter lim="800000"/>
          </a:ln>
          <a:effectLst/>
        </p:spPr>
        <p:txBody>
          <a:bodyP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O</a:t>
            </a:r>
            <a:endPar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9" name="Text Box 9"/>
          <p:cNvSpPr txBox="1">
            <a:spLocks noChangeArrowheads="1"/>
          </p:cNvSpPr>
          <p:nvPr/>
        </p:nvSpPr>
        <p:spPr bwMode="auto">
          <a:xfrm>
            <a:off x="6034868" y="4034829"/>
            <a:ext cx="684213" cy="523220"/>
          </a:xfrm>
          <a:prstGeom prst="rect">
            <a:avLst/>
          </a:prstGeom>
          <a:noFill/>
          <a:ln w="9525">
            <a:noFill/>
            <a:miter lim="800000"/>
          </a:ln>
          <a:effectLst/>
        </p:spPr>
        <p:txBody>
          <a:bodyPr anchor="ctr">
            <a:spAutoFit/>
          </a:bodyPr>
          <a:lstStyle/>
          <a:p>
            <a:pPr algn="ctr">
              <a:spcBef>
                <a:spcPct val="50000"/>
              </a:spcBef>
              <a:defRPr/>
            </a:pPr>
            <a:r>
              <a:rPr kumimoji="1" lang="en-US" altLang="zh-CN" sz="2800" b="1">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endParaRPr kumimoji="1" lang="en-US" altLang="zh-CN" sz="2800" b="1">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0" name="Line 10"/>
          <p:cNvSpPr>
            <a:spLocks noChangeShapeType="1"/>
          </p:cNvSpPr>
          <p:nvPr/>
        </p:nvSpPr>
        <p:spPr bwMode="auto">
          <a:xfrm flipH="1">
            <a:off x="3901266" y="4478340"/>
            <a:ext cx="2133600" cy="1323"/>
          </a:xfrm>
          <a:prstGeom prst="line">
            <a:avLst/>
          </a:prstGeom>
          <a:noFill/>
          <a:ln w="9525">
            <a:solidFill>
              <a:schemeClr val="tx1"/>
            </a:solidFill>
            <a:prstDash val="dash"/>
            <a:miter lim="800000"/>
          </a:ln>
        </p:spPr>
        <p:txBody>
          <a:bodyPr wrap="none"/>
          <a:lstStyle/>
          <a:p>
            <a:endParaRPr lang="zh-CN" altLang="en-US"/>
          </a:p>
        </p:txBody>
      </p:sp>
      <p:sp>
        <p:nvSpPr>
          <p:cNvPr id="11" name="Text Box 12"/>
          <p:cNvSpPr txBox="1">
            <a:spLocks noChangeArrowheads="1"/>
          </p:cNvSpPr>
          <p:nvPr/>
        </p:nvSpPr>
        <p:spPr bwMode="auto">
          <a:xfrm>
            <a:off x="4405024" y="4080142"/>
            <a:ext cx="541338" cy="523220"/>
          </a:xfrm>
          <a:prstGeom prst="rect">
            <a:avLst/>
          </a:prstGeom>
          <a:noFill/>
          <a:ln w="9525">
            <a:noFill/>
            <a:miter lim="800000"/>
          </a:ln>
          <a:effectLst/>
        </p:spPr>
        <p:txBody>
          <a:bodyPr>
            <a:spAutoFit/>
          </a:bodyPr>
          <a:lstStyle/>
          <a:p>
            <a:pPr algn="ctr">
              <a:spcBef>
                <a:spcPct val="50000"/>
              </a:spcBef>
              <a:defRPr/>
            </a:pPr>
            <a:r>
              <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rPr>
              <a:t>A</a:t>
            </a:r>
            <a:endPar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2" name="Text Box 13"/>
          <p:cNvSpPr txBox="1">
            <a:spLocks noChangeArrowheads="1"/>
          </p:cNvSpPr>
          <p:nvPr/>
        </p:nvSpPr>
        <p:spPr bwMode="auto">
          <a:xfrm>
            <a:off x="5044266" y="4414840"/>
            <a:ext cx="541338" cy="523220"/>
          </a:xfrm>
          <a:prstGeom prst="rect">
            <a:avLst/>
          </a:prstGeom>
          <a:noFill/>
          <a:ln w="9525">
            <a:noFill/>
            <a:miter lim="800000"/>
          </a:ln>
          <a:effectLst/>
        </p:spPr>
        <p:txBody>
          <a:bodyPr>
            <a:spAutoFit/>
          </a:bodyPr>
          <a:lstStyle/>
          <a:p>
            <a:pPr algn="ctr">
              <a:spcBef>
                <a:spcPct val="50000"/>
              </a:spcBef>
              <a:defRPr/>
            </a:pPr>
            <a:r>
              <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endPar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3" name="Text Box 14"/>
          <p:cNvSpPr txBox="1">
            <a:spLocks noChangeArrowheads="1"/>
          </p:cNvSpPr>
          <p:nvPr/>
        </p:nvSpPr>
        <p:spPr bwMode="auto">
          <a:xfrm>
            <a:off x="3396345" y="4224340"/>
            <a:ext cx="483314" cy="523220"/>
          </a:xfrm>
          <a:prstGeom prst="rect">
            <a:avLst/>
          </a:prstGeom>
          <a:noFill/>
          <a:ln w="9525">
            <a:noFill/>
            <a:miter lim="800000"/>
          </a:ln>
          <a:effectLst/>
        </p:spPr>
        <p:txBody>
          <a:bodyPr wrap="square">
            <a:spAutoFit/>
          </a:bodyPr>
          <a:lstStyle/>
          <a:p>
            <a:pPr algn="ctr">
              <a:spcBef>
                <a:spcPct val="50000"/>
              </a:spcBef>
              <a:defRPr/>
            </a:pPr>
            <a:r>
              <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rPr>
              <a:t>F</a:t>
            </a:r>
            <a:endPar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 name="Line 18"/>
          <p:cNvSpPr>
            <a:spLocks noChangeShapeType="1"/>
          </p:cNvSpPr>
          <p:nvPr/>
        </p:nvSpPr>
        <p:spPr bwMode="auto">
          <a:xfrm flipH="1" flipV="1">
            <a:off x="3901266" y="3398839"/>
            <a:ext cx="1828800" cy="1905000"/>
          </a:xfrm>
          <a:prstGeom prst="line">
            <a:avLst/>
          </a:prstGeom>
          <a:noFill/>
          <a:ln w="38100">
            <a:solidFill>
              <a:schemeClr val="tx1"/>
            </a:solidFill>
            <a:miter lim="800000"/>
          </a:ln>
        </p:spPr>
        <p:txBody>
          <a:bodyPr wrap="none"/>
          <a:lstStyle/>
          <a:p>
            <a:endParaRPr lang="zh-CN" altLang="en-US"/>
          </a:p>
        </p:txBody>
      </p:sp>
      <p:sp>
        <p:nvSpPr>
          <p:cNvPr id="15" name="Line 19"/>
          <p:cNvSpPr>
            <a:spLocks noChangeShapeType="1"/>
          </p:cNvSpPr>
          <p:nvPr/>
        </p:nvSpPr>
        <p:spPr bwMode="auto">
          <a:xfrm flipH="1" flipV="1">
            <a:off x="3901266" y="3398839"/>
            <a:ext cx="2667000" cy="1905000"/>
          </a:xfrm>
          <a:prstGeom prst="line">
            <a:avLst/>
          </a:prstGeom>
          <a:noFill/>
          <a:ln w="38100">
            <a:solidFill>
              <a:schemeClr val="tx1"/>
            </a:solidFill>
            <a:miter lim="800000"/>
          </a:ln>
        </p:spPr>
        <p:txBody>
          <a:bodyPr wrap="none"/>
          <a:lstStyle/>
          <a:p>
            <a:endParaRPr lang="zh-CN" altLang="en-US"/>
          </a:p>
        </p:txBody>
      </p:sp>
      <p:sp>
        <p:nvSpPr>
          <p:cNvPr id="16" name="Oval 22"/>
          <p:cNvSpPr>
            <a:spLocks noChangeArrowheads="1"/>
          </p:cNvSpPr>
          <p:nvPr/>
        </p:nvSpPr>
        <p:spPr bwMode="auto">
          <a:xfrm>
            <a:off x="4899804" y="4397643"/>
            <a:ext cx="144462" cy="120385"/>
          </a:xfrm>
          <a:prstGeom prst="ellipse">
            <a:avLst/>
          </a:prstGeom>
          <a:solidFill>
            <a:srgbClr val="00FF00"/>
          </a:solidFill>
          <a:ln w="9525">
            <a:solidFill>
              <a:schemeClr val="tx1"/>
            </a:solidFill>
            <a:miter lim="800000"/>
          </a:ln>
        </p:spPr>
        <p:txBody>
          <a:bodyPr wrap="none" anchor="ctr"/>
          <a:lstStyle/>
          <a:p>
            <a:endParaRPr lang="zh-CN" altLang="en-US"/>
          </a:p>
        </p:txBody>
      </p:sp>
      <p:sp>
        <p:nvSpPr>
          <p:cNvPr id="17" name="Oval 23"/>
          <p:cNvSpPr>
            <a:spLocks noChangeArrowheads="1"/>
          </p:cNvSpPr>
          <p:nvPr/>
        </p:nvSpPr>
        <p:spPr bwMode="auto">
          <a:xfrm>
            <a:off x="5349068" y="4397643"/>
            <a:ext cx="144463" cy="120385"/>
          </a:xfrm>
          <a:prstGeom prst="ellipse">
            <a:avLst/>
          </a:prstGeom>
          <a:solidFill>
            <a:srgbClr val="FFFF66"/>
          </a:solidFill>
          <a:ln w="9525">
            <a:solidFill>
              <a:schemeClr val="tx1"/>
            </a:solidFill>
            <a:miter lim="800000"/>
          </a:ln>
        </p:spPr>
        <p:txBody>
          <a:bodyPr wrap="none" anchor="ctr"/>
          <a:lstStyle/>
          <a:p>
            <a:endParaRPr lang="zh-CN" altLang="en-US"/>
          </a:p>
        </p:txBody>
      </p:sp>
      <p:sp>
        <p:nvSpPr>
          <p:cNvPr id="18" name="Oval 24"/>
          <p:cNvSpPr>
            <a:spLocks noChangeArrowheads="1"/>
          </p:cNvSpPr>
          <p:nvPr/>
        </p:nvSpPr>
        <p:spPr bwMode="auto">
          <a:xfrm>
            <a:off x="5976129" y="4383090"/>
            <a:ext cx="144462" cy="120386"/>
          </a:xfrm>
          <a:prstGeom prst="ellipse">
            <a:avLst/>
          </a:prstGeom>
          <a:solidFill>
            <a:srgbClr val="FF0000"/>
          </a:solidFill>
          <a:ln w="9525">
            <a:solidFill>
              <a:schemeClr val="tx1"/>
            </a:solidFill>
            <a:miter lim="800000"/>
          </a:ln>
        </p:spPr>
        <p:txBody>
          <a:bodyPr wrap="none" anchor="ctr"/>
          <a:lstStyle/>
          <a:p>
            <a:endParaRPr lang="zh-CN" altLang="en-US"/>
          </a:p>
        </p:txBody>
      </p:sp>
      <p:grpSp>
        <p:nvGrpSpPr>
          <p:cNvPr id="19" name="Group 69"/>
          <p:cNvGrpSpPr/>
          <p:nvPr/>
        </p:nvGrpSpPr>
        <p:grpSpPr bwMode="auto">
          <a:xfrm>
            <a:off x="3901266" y="3652839"/>
            <a:ext cx="2209800" cy="1587500"/>
            <a:chOff x="4342" y="1635"/>
            <a:chExt cx="1392" cy="1200"/>
          </a:xfrm>
        </p:grpSpPr>
        <p:sp>
          <p:nvSpPr>
            <p:cNvPr id="20" name="Line 66"/>
            <p:cNvSpPr>
              <a:spLocks noChangeShapeType="1"/>
            </p:cNvSpPr>
            <p:nvPr/>
          </p:nvSpPr>
          <p:spPr bwMode="auto">
            <a:xfrm flipV="1">
              <a:off x="4342" y="1635"/>
              <a:ext cx="1392" cy="1200"/>
            </a:xfrm>
            <a:prstGeom prst="line">
              <a:avLst/>
            </a:prstGeom>
            <a:noFill/>
            <a:ln w="9525">
              <a:solidFill>
                <a:schemeClr val="tx1"/>
              </a:solidFill>
              <a:prstDash val="dash"/>
              <a:miter lim="800000"/>
            </a:ln>
          </p:spPr>
          <p:txBody>
            <a:bodyPr wrap="none"/>
            <a:lstStyle/>
            <a:p>
              <a:endParaRPr lang="zh-CN" altLang="en-US"/>
            </a:p>
          </p:txBody>
        </p:sp>
        <p:sp>
          <p:nvSpPr>
            <p:cNvPr id="21" name="Oval 63"/>
            <p:cNvSpPr>
              <a:spLocks noChangeArrowheads="1"/>
            </p:cNvSpPr>
            <p:nvPr/>
          </p:nvSpPr>
          <p:spPr bwMode="auto">
            <a:xfrm>
              <a:off x="4971" y="2198"/>
              <a:ext cx="91" cy="91"/>
            </a:xfrm>
            <a:prstGeom prst="ellipse">
              <a:avLst/>
            </a:prstGeom>
            <a:solidFill>
              <a:srgbClr val="00FF00"/>
            </a:solidFill>
            <a:ln w="9525">
              <a:solidFill>
                <a:schemeClr val="tx1"/>
              </a:solidFill>
              <a:miter lim="800000"/>
            </a:ln>
          </p:spPr>
          <p:txBody>
            <a:bodyPr wrap="none" anchor="ctr"/>
            <a:lstStyle/>
            <a:p>
              <a:endParaRPr lang="zh-CN" altLang="en-US"/>
            </a:p>
          </p:txBody>
        </p:sp>
        <p:sp>
          <p:nvSpPr>
            <p:cNvPr id="22" name="Oval 67"/>
            <p:cNvSpPr>
              <a:spLocks noChangeArrowheads="1"/>
            </p:cNvSpPr>
            <p:nvPr/>
          </p:nvSpPr>
          <p:spPr bwMode="auto">
            <a:xfrm>
              <a:off x="5115" y="2072"/>
              <a:ext cx="91" cy="91"/>
            </a:xfrm>
            <a:prstGeom prst="ellipse">
              <a:avLst/>
            </a:prstGeom>
            <a:solidFill>
              <a:srgbClr val="FFFF66"/>
            </a:solidFill>
            <a:ln w="9525">
              <a:solidFill>
                <a:schemeClr val="tx1"/>
              </a:solidFill>
              <a:miter lim="800000"/>
            </a:ln>
          </p:spPr>
          <p:txBody>
            <a:bodyPr wrap="none" anchor="ctr"/>
            <a:lstStyle/>
            <a:p>
              <a:endParaRPr lang="zh-CN" altLang="en-US"/>
            </a:p>
          </p:txBody>
        </p:sp>
        <p:sp>
          <p:nvSpPr>
            <p:cNvPr id="23" name="Oval 68"/>
            <p:cNvSpPr>
              <a:spLocks noChangeArrowheads="1"/>
            </p:cNvSpPr>
            <p:nvPr/>
          </p:nvSpPr>
          <p:spPr bwMode="auto">
            <a:xfrm>
              <a:off x="5254" y="1971"/>
              <a:ext cx="91" cy="91"/>
            </a:xfrm>
            <a:prstGeom prst="ellipse">
              <a:avLst/>
            </a:prstGeom>
            <a:solidFill>
              <a:srgbClr val="FF0000"/>
            </a:solidFill>
            <a:ln w="9525">
              <a:solidFill>
                <a:schemeClr val="tx1"/>
              </a:solidFill>
              <a:miter lim="800000"/>
            </a:ln>
          </p:spPr>
          <p:txBody>
            <a:bodyPr wrap="none" anchor="ctr"/>
            <a:lstStyle/>
            <a:p>
              <a:endParaRPr lang="zh-CN" altLang="en-US"/>
            </a:p>
          </p:txBody>
        </p:sp>
      </p:grpSp>
      <p:sp>
        <p:nvSpPr>
          <p:cNvPr id="24" name="Text Box 70"/>
          <p:cNvSpPr txBox="1">
            <a:spLocks noChangeArrowheads="1"/>
          </p:cNvSpPr>
          <p:nvPr/>
        </p:nvSpPr>
        <p:spPr bwMode="auto">
          <a:xfrm>
            <a:off x="6949266" y="4496527"/>
            <a:ext cx="687388" cy="523220"/>
          </a:xfrm>
          <a:prstGeom prst="rect">
            <a:avLst/>
          </a:prstGeom>
          <a:noFill/>
          <a:ln w="9525">
            <a:noFill/>
            <a:miter lim="800000"/>
          </a:ln>
          <a:effectLst/>
        </p:spPr>
        <p:txBody>
          <a:bodyPr anchor="ct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1" lang="en-US" altLang="zh-CN" sz="2800" b="1" baseline="-25000">
                <a:effectLst>
                  <a:outerShdw blurRad="38100" dist="38100" dir="2700000" algn="tl">
                    <a:srgbClr val="C0C0C0"/>
                  </a:outerShdw>
                </a:effectLst>
                <a:latin typeface="Times New Roman" panose="02020603050405020304" pitchFamily="18" charset="0"/>
                <a:ea typeface="宋体" panose="02010600030101010101" pitchFamily="2" charset="-122"/>
              </a:rPr>
              <a:t>3</a:t>
            </a:r>
            <a:endPar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5" name="Text Box 71"/>
          <p:cNvSpPr txBox="1">
            <a:spLocks noChangeArrowheads="1"/>
          </p:cNvSpPr>
          <p:nvPr/>
        </p:nvSpPr>
        <p:spPr bwMode="auto">
          <a:xfrm>
            <a:off x="6187266" y="4687027"/>
            <a:ext cx="685800" cy="523220"/>
          </a:xfrm>
          <a:prstGeom prst="rect">
            <a:avLst/>
          </a:prstGeom>
          <a:noFill/>
          <a:ln w="9525">
            <a:noFill/>
            <a:miter lim="800000"/>
          </a:ln>
          <a:effectLst/>
        </p:spPr>
        <p:txBody>
          <a:bodyPr anchor="ct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1" lang="en-US" altLang="zh-CN" sz="2800" b="1" baseline="-25000">
                <a:effectLst>
                  <a:outerShdw blurRad="38100" dist="38100" dir="2700000" algn="tl">
                    <a:srgbClr val="C0C0C0"/>
                  </a:outerShdw>
                </a:effectLst>
                <a:latin typeface="Times New Roman" panose="02020603050405020304" pitchFamily="18" charset="0"/>
                <a:ea typeface="宋体" panose="02010600030101010101" pitchFamily="2" charset="-122"/>
              </a:rPr>
              <a:t>2</a:t>
            </a:r>
            <a:endPar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6" name="Text Box 72"/>
          <p:cNvSpPr txBox="1">
            <a:spLocks noChangeArrowheads="1"/>
          </p:cNvSpPr>
          <p:nvPr/>
        </p:nvSpPr>
        <p:spPr bwMode="auto">
          <a:xfrm>
            <a:off x="5501466" y="4750527"/>
            <a:ext cx="685800" cy="523220"/>
          </a:xfrm>
          <a:prstGeom prst="rect">
            <a:avLst/>
          </a:prstGeom>
          <a:noFill/>
          <a:ln w="9525">
            <a:noFill/>
            <a:miter lim="800000"/>
          </a:ln>
          <a:effectLst/>
        </p:spPr>
        <p:txBody>
          <a:bodyPr anchor="ct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1" lang="en-US" altLang="zh-CN" sz="2800" b="1" baseline="-25000">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7" name="Tree"/>
          <p:cNvSpPr>
            <a:spLocks noEditPoints="1" noChangeArrowheads="1"/>
          </p:cNvSpPr>
          <p:nvPr/>
        </p:nvSpPr>
        <p:spPr bwMode="auto">
          <a:xfrm>
            <a:off x="8778065" y="3040328"/>
            <a:ext cx="2427999" cy="2623353"/>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ln>
          <a:effectLst>
            <a:outerShdw dist="107763" dir="2700000" algn="ctr" rotWithShape="0">
              <a:srgbClr val="808080"/>
            </a:outerShdw>
          </a:effectLst>
        </p:spPr>
        <p:txBody>
          <a:bodyPr/>
          <a:lstStyle/>
          <a:p>
            <a:pPr>
              <a:defRPr/>
            </a:pPr>
            <a:endParaRPr lang="zh-CN" altLang="en-US">
              <a:ea typeface="宋体" panose="02010600030101010101" pitchFamily="2" charset="-122"/>
            </a:endParaRPr>
          </a:p>
        </p:txBody>
      </p:sp>
      <p:sp>
        <p:nvSpPr>
          <p:cNvPr id="28" name="Text Box 74"/>
          <p:cNvSpPr txBox="1">
            <a:spLocks noChangeArrowheads="1"/>
          </p:cNvSpPr>
          <p:nvPr/>
        </p:nvSpPr>
        <p:spPr bwMode="auto">
          <a:xfrm>
            <a:off x="3455180" y="3284928"/>
            <a:ext cx="372218" cy="461665"/>
          </a:xfrm>
          <a:prstGeom prst="rect">
            <a:avLst/>
          </a:prstGeom>
          <a:noFill/>
          <a:ln w="9525">
            <a:noFill/>
            <a:miter lim="800000"/>
          </a:ln>
        </p:spPr>
        <p:txBody>
          <a:bodyPr wrap="none">
            <a:spAutoFit/>
          </a:bodyPr>
          <a:lstStyle/>
          <a:p>
            <a:r>
              <a:rPr kumimoji="1" lang="en-US" altLang="zh-CN" sz="2400" dirty="0">
                <a:latin typeface="Times New Roman" panose="02020603050405020304" pitchFamily="18" charset="0"/>
              </a:rPr>
              <a:t>E</a:t>
            </a:r>
            <a:endParaRPr kumimoji="1" lang="en-US" altLang="zh-CN" sz="2400" dirty="0">
              <a:latin typeface="Times New Roman" panose="02020603050405020304" pitchFamily="18" charset="0"/>
            </a:endParaRPr>
          </a:p>
        </p:txBody>
      </p:sp>
      <p:sp>
        <p:nvSpPr>
          <p:cNvPr id="29" name="Line 75"/>
          <p:cNvSpPr>
            <a:spLocks noChangeShapeType="1"/>
          </p:cNvSpPr>
          <p:nvPr/>
        </p:nvSpPr>
        <p:spPr bwMode="auto">
          <a:xfrm>
            <a:off x="4968066" y="3902872"/>
            <a:ext cx="0" cy="1381125"/>
          </a:xfrm>
          <a:prstGeom prst="line">
            <a:avLst/>
          </a:prstGeom>
          <a:noFill/>
          <a:ln w="9525">
            <a:solidFill>
              <a:schemeClr val="tx1"/>
            </a:solidFill>
            <a:miter lim="800000"/>
          </a:ln>
        </p:spPr>
        <p:txBody>
          <a:bodyPr wrap="none"/>
          <a:lstStyle/>
          <a:p>
            <a:endParaRPr lang="zh-CN" altLang="en-US"/>
          </a:p>
        </p:txBody>
      </p:sp>
      <p:sp>
        <p:nvSpPr>
          <p:cNvPr id="31" name="Text Box 13"/>
          <p:cNvSpPr txBox="1">
            <a:spLocks noChangeArrowheads="1"/>
          </p:cNvSpPr>
          <p:nvPr/>
        </p:nvSpPr>
        <p:spPr bwMode="auto">
          <a:xfrm>
            <a:off x="4874354" y="3777400"/>
            <a:ext cx="541338" cy="523220"/>
          </a:xfrm>
          <a:prstGeom prst="rect">
            <a:avLst/>
          </a:prstGeom>
          <a:noFill/>
          <a:ln w="9525">
            <a:noFill/>
            <a:miter lim="800000"/>
          </a:ln>
          <a:effectLst/>
        </p:spPr>
        <p:txBody>
          <a:bodyPr>
            <a:spAutoFit/>
          </a:bodyPr>
          <a:lstStyle/>
          <a:p>
            <a:pPr algn="ctr">
              <a:spcBef>
                <a:spcPct val="50000"/>
              </a:spcBef>
              <a:defRPr/>
            </a:pPr>
            <a:r>
              <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endPar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32" name="Text Box 13"/>
          <p:cNvSpPr txBox="1">
            <a:spLocks noChangeArrowheads="1"/>
          </p:cNvSpPr>
          <p:nvPr/>
        </p:nvSpPr>
        <p:spPr bwMode="auto">
          <a:xfrm>
            <a:off x="5162386" y="3614220"/>
            <a:ext cx="541338" cy="523220"/>
          </a:xfrm>
          <a:prstGeom prst="rect">
            <a:avLst/>
          </a:prstGeom>
          <a:noFill/>
          <a:ln w="9525">
            <a:noFill/>
            <a:miter lim="800000"/>
          </a:ln>
          <a:effectLst/>
        </p:spPr>
        <p:txBody>
          <a:bodyPr>
            <a:spAutoFit/>
          </a:bodyPr>
          <a:lstStyle/>
          <a:p>
            <a:pPr algn="ctr">
              <a:spcBef>
                <a:spcPct val="50000"/>
              </a:spcBef>
              <a:defRPr/>
            </a:pPr>
            <a:r>
              <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rPr>
              <a:t>E</a:t>
            </a:r>
            <a:endPar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33" name="矩形 32"/>
          <p:cNvSpPr/>
          <p:nvPr/>
        </p:nvSpPr>
        <p:spPr>
          <a:xfrm rot="18868453" flipV="1">
            <a:off x="440599" y="683088"/>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18868453">
            <a:off x="770323" y="768004"/>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687424" y="1278962"/>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374140" y="595630"/>
            <a:ext cx="2683510" cy="583565"/>
          </a:xfrm>
          <a:prstGeom prst="rect">
            <a:avLst/>
          </a:prstGeom>
          <a:noFill/>
        </p:spPr>
        <p:txBody>
          <a:bodyPr wrap="square" rtlCol="0">
            <a:spAutoFit/>
          </a:bodyPr>
          <a:p>
            <a:pPr>
              <a:defRPr/>
            </a:pPr>
            <a:r>
              <a:rPr lang="zh-CN" altLang="en-US" sz="3200" b="1" dirty="0">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课堂思考</a:t>
            </a:r>
            <a:endParaRPr lang="zh-CN" altLang="en-US" sz="3200" b="1" dirty="0">
              <a:ln/>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1"/>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12"/>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1"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80">
                                          <p:stCondLst>
                                            <p:cond delay="0"/>
                                          </p:stCondLst>
                                        </p:cTn>
                                        <p:tgtEl>
                                          <p:spTgt spid="31"/>
                                        </p:tgtEl>
                                      </p:cBhvr>
                                    </p:animEffect>
                                    <p:anim calcmode="lin" valueType="num">
                                      <p:cBhvr>
                                        <p:cTn id="21"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6" dur="26">
                                          <p:stCondLst>
                                            <p:cond delay="650"/>
                                          </p:stCondLst>
                                        </p:cTn>
                                        <p:tgtEl>
                                          <p:spTgt spid="31"/>
                                        </p:tgtEl>
                                      </p:cBhvr>
                                      <p:to x="100000" y="60000"/>
                                    </p:animScale>
                                    <p:animScale>
                                      <p:cBhvr>
                                        <p:cTn id="27" dur="166" decel="50000">
                                          <p:stCondLst>
                                            <p:cond delay="676"/>
                                          </p:stCondLst>
                                        </p:cTn>
                                        <p:tgtEl>
                                          <p:spTgt spid="31"/>
                                        </p:tgtEl>
                                      </p:cBhvr>
                                      <p:to x="100000" y="100000"/>
                                    </p:animScale>
                                    <p:animScale>
                                      <p:cBhvr>
                                        <p:cTn id="28" dur="26">
                                          <p:stCondLst>
                                            <p:cond delay="1312"/>
                                          </p:stCondLst>
                                        </p:cTn>
                                        <p:tgtEl>
                                          <p:spTgt spid="31"/>
                                        </p:tgtEl>
                                      </p:cBhvr>
                                      <p:to x="100000" y="80000"/>
                                    </p:animScale>
                                    <p:animScale>
                                      <p:cBhvr>
                                        <p:cTn id="29" dur="166" decel="50000">
                                          <p:stCondLst>
                                            <p:cond delay="1338"/>
                                          </p:stCondLst>
                                        </p:cTn>
                                        <p:tgtEl>
                                          <p:spTgt spid="31"/>
                                        </p:tgtEl>
                                      </p:cBhvr>
                                      <p:to x="100000" y="100000"/>
                                    </p:animScale>
                                    <p:animScale>
                                      <p:cBhvr>
                                        <p:cTn id="30" dur="26">
                                          <p:stCondLst>
                                            <p:cond delay="1642"/>
                                          </p:stCondLst>
                                        </p:cTn>
                                        <p:tgtEl>
                                          <p:spTgt spid="31"/>
                                        </p:tgtEl>
                                      </p:cBhvr>
                                      <p:to x="100000" y="90000"/>
                                    </p:animScale>
                                    <p:animScale>
                                      <p:cBhvr>
                                        <p:cTn id="31" dur="166" decel="50000">
                                          <p:stCondLst>
                                            <p:cond delay="1668"/>
                                          </p:stCondLst>
                                        </p:cTn>
                                        <p:tgtEl>
                                          <p:spTgt spid="31"/>
                                        </p:tgtEl>
                                      </p:cBhvr>
                                      <p:to x="100000" y="100000"/>
                                    </p:animScale>
                                    <p:animScale>
                                      <p:cBhvr>
                                        <p:cTn id="32" dur="26">
                                          <p:stCondLst>
                                            <p:cond delay="1808"/>
                                          </p:stCondLst>
                                        </p:cTn>
                                        <p:tgtEl>
                                          <p:spTgt spid="31"/>
                                        </p:tgtEl>
                                      </p:cBhvr>
                                      <p:to x="100000" y="95000"/>
                                    </p:animScale>
                                    <p:animScale>
                                      <p:cBhvr>
                                        <p:cTn id="33" dur="166" decel="50000">
                                          <p:stCondLst>
                                            <p:cond delay="1834"/>
                                          </p:stCondLst>
                                        </p:cTn>
                                        <p:tgtEl>
                                          <p:spTgt spid="31"/>
                                        </p:tgtEl>
                                      </p:cBhvr>
                                      <p:to x="100000" y="100000"/>
                                    </p:animScale>
                                  </p:childTnLst>
                                </p:cTn>
                              </p:par>
                              <p:par>
                                <p:cTn id="34" presetID="26"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80">
                                          <p:stCondLst>
                                            <p:cond delay="0"/>
                                          </p:stCondLst>
                                        </p:cTn>
                                        <p:tgtEl>
                                          <p:spTgt spid="32"/>
                                        </p:tgtEl>
                                      </p:cBhvr>
                                    </p:animEffect>
                                    <p:anim calcmode="lin" valueType="num">
                                      <p:cBhvr>
                                        <p:cTn id="37"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2" dur="26">
                                          <p:stCondLst>
                                            <p:cond delay="650"/>
                                          </p:stCondLst>
                                        </p:cTn>
                                        <p:tgtEl>
                                          <p:spTgt spid="32"/>
                                        </p:tgtEl>
                                      </p:cBhvr>
                                      <p:to x="100000" y="60000"/>
                                    </p:animScale>
                                    <p:animScale>
                                      <p:cBhvr>
                                        <p:cTn id="43" dur="166" decel="50000">
                                          <p:stCondLst>
                                            <p:cond delay="676"/>
                                          </p:stCondLst>
                                        </p:cTn>
                                        <p:tgtEl>
                                          <p:spTgt spid="32"/>
                                        </p:tgtEl>
                                      </p:cBhvr>
                                      <p:to x="100000" y="100000"/>
                                    </p:animScale>
                                    <p:animScale>
                                      <p:cBhvr>
                                        <p:cTn id="44" dur="26">
                                          <p:stCondLst>
                                            <p:cond delay="1312"/>
                                          </p:stCondLst>
                                        </p:cTn>
                                        <p:tgtEl>
                                          <p:spTgt spid="32"/>
                                        </p:tgtEl>
                                      </p:cBhvr>
                                      <p:to x="100000" y="80000"/>
                                    </p:animScale>
                                    <p:animScale>
                                      <p:cBhvr>
                                        <p:cTn id="45" dur="166" decel="50000">
                                          <p:stCondLst>
                                            <p:cond delay="1338"/>
                                          </p:stCondLst>
                                        </p:cTn>
                                        <p:tgtEl>
                                          <p:spTgt spid="32"/>
                                        </p:tgtEl>
                                      </p:cBhvr>
                                      <p:to x="100000" y="100000"/>
                                    </p:animScale>
                                    <p:animScale>
                                      <p:cBhvr>
                                        <p:cTn id="46" dur="26">
                                          <p:stCondLst>
                                            <p:cond delay="1642"/>
                                          </p:stCondLst>
                                        </p:cTn>
                                        <p:tgtEl>
                                          <p:spTgt spid="32"/>
                                        </p:tgtEl>
                                      </p:cBhvr>
                                      <p:to x="100000" y="90000"/>
                                    </p:animScale>
                                    <p:animScale>
                                      <p:cBhvr>
                                        <p:cTn id="47" dur="166" decel="50000">
                                          <p:stCondLst>
                                            <p:cond delay="1668"/>
                                          </p:stCondLst>
                                        </p:cTn>
                                        <p:tgtEl>
                                          <p:spTgt spid="32"/>
                                        </p:tgtEl>
                                      </p:cBhvr>
                                      <p:to x="100000" y="100000"/>
                                    </p:animScale>
                                    <p:animScale>
                                      <p:cBhvr>
                                        <p:cTn id="48" dur="26">
                                          <p:stCondLst>
                                            <p:cond delay="1808"/>
                                          </p:stCondLst>
                                        </p:cTn>
                                        <p:tgtEl>
                                          <p:spTgt spid="32"/>
                                        </p:tgtEl>
                                      </p:cBhvr>
                                      <p:to x="100000" y="95000"/>
                                    </p:animScale>
                                    <p:animScale>
                                      <p:cBhvr>
                                        <p:cTn id="49" dur="166" decel="50000">
                                          <p:stCondLst>
                                            <p:cond delay="1834"/>
                                          </p:stCondLst>
                                        </p:cTn>
                                        <p:tgtEl>
                                          <p:spTgt spid="32"/>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8" presetClass="emph" presetSubtype="0" fill="hold" grpId="1" nodeType="clickEffect">
                                  <p:stCondLst>
                                    <p:cond delay="0"/>
                                  </p:stCondLst>
                                  <p:childTnLst>
                                    <p:animRot by="21600000">
                                      <p:cBhvr>
                                        <p:cTn id="53" dur="2000" fill="hold"/>
                                        <p:tgtEl>
                                          <p:spTgt spid="11"/>
                                        </p:tgtEl>
                                        <p:attrNameLst>
                                          <p:attrName>r</p:attrName>
                                        </p:attrNameLst>
                                      </p:cBhvr>
                                    </p:animRot>
                                  </p:childTnLst>
                                </p:cTn>
                              </p:par>
                              <p:par>
                                <p:cTn id="54" presetID="8" presetClass="emph" presetSubtype="0" fill="hold" grpId="0" nodeType="withEffect">
                                  <p:stCondLst>
                                    <p:cond delay="0"/>
                                  </p:stCondLst>
                                  <p:childTnLst>
                                    <p:animRot by="21600000">
                                      <p:cBhvr>
                                        <p:cTn id="55" dur="2000" fill="hold"/>
                                        <p:tgtEl>
                                          <p:spTgt spid="31"/>
                                        </p:tgtEl>
                                        <p:attrNameLst>
                                          <p:attrName>r</p:attrName>
                                        </p:attrNameLst>
                                      </p:cBhvr>
                                    </p:animRot>
                                  </p:childTnLst>
                                </p:cTn>
                              </p:par>
                              <p:par>
                                <p:cTn id="56" presetID="8" presetClass="emph" presetSubtype="0" fill="hold" grpId="0" nodeType="withEffect">
                                  <p:stCondLst>
                                    <p:cond delay="0"/>
                                  </p:stCondLst>
                                  <p:childTnLst>
                                    <p:animRot by="21600000">
                                      <p:cBhvr>
                                        <p:cTn id="57" dur="2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1" grpId="1"/>
      <p:bldP spid="12" grpId="0"/>
      <p:bldP spid="31" grpId="0"/>
      <p:bldP spid="31" grpId="1"/>
      <p:bldP spid="32" grpId="0"/>
      <p:bldP spid="3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29" name="Picture 46"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4519320"/>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1033" descr="浅色上对角线"/>
          <p:cNvSpPr>
            <a:spLocks noChangeArrowheads="1"/>
          </p:cNvSpPr>
          <p:nvPr/>
        </p:nvSpPr>
        <p:spPr bwMode="auto">
          <a:xfrm>
            <a:off x="6151876" y="47517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弹性的概念</a:t>
            </a:r>
            <a:endParaRPr lang="zh-CN" altLang="en-US" b="1" dirty="0">
              <a:effectLst>
                <a:outerShdw blurRad="38100" dist="38100" dir="2700000" algn="tl">
                  <a:srgbClr val="C0C0C0"/>
                </a:outerShdw>
              </a:effectLst>
            </a:endParaRPr>
          </a:p>
        </p:txBody>
      </p:sp>
      <p:sp>
        <p:nvSpPr>
          <p:cNvPr id="38" name="Rectangle 1034" descr="浅色上对角线"/>
          <p:cNvSpPr>
            <a:spLocks noChangeArrowheads="1"/>
          </p:cNvSpPr>
          <p:nvPr/>
        </p:nvSpPr>
        <p:spPr bwMode="auto">
          <a:xfrm>
            <a:off x="6151876" y="52089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需求的价格弹性</a:t>
            </a:r>
            <a:endParaRPr lang="zh-CN" altLang="en-US" b="1" dirty="0">
              <a:effectLst>
                <a:outerShdw blurRad="38100" dist="38100" dir="2700000" algn="tl">
                  <a:srgbClr val="C0C0C0"/>
                </a:outerShdw>
              </a:effectLst>
            </a:endParaRPr>
          </a:p>
        </p:txBody>
      </p:sp>
      <p:pic>
        <p:nvPicPr>
          <p:cNvPr id="40" name="Picture 1063"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8279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41" name="Picture 1064"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52851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3" name="AutoShape 1066">
            <a:hlinkClick r:id="" action="ppaction://noaction" highlightClick="1"/>
            <a:hlinkHover r:id="" action="ppaction://noaction"/>
          </p:cNvPr>
          <p:cNvSpPr>
            <a:spLocks noChangeArrowheads="1"/>
          </p:cNvSpPr>
          <p:nvPr/>
        </p:nvSpPr>
        <p:spPr bwMode="auto">
          <a:xfrm>
            <a:off x="8818876" y="48279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4" name="AutoShape 1067">
            <a:hlinkClick r:id="" action="ppaction://noaction" highlightClick="1"/>
            <a:hlinkHover r:id="" action="ppaction://noaction"/>
          </p:cNvPr>
          <p:cNvSpPr>
            <a:spLocks noChangeArrowheads="1"/>
          </p:cNvSpPr>
          <p:nvPr/>
        </p:nvSpPr>
        <p:spPr bwMode="auto">
          <a:xfrm>
            <a:off x="8818876" y="52851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20" name="Rectangle 1033" descr="浅色上对角线"/>
          <p:cNvSpPr>
            <a:spLocks noChangeArrowheads="1"/>
          </p:cNvSpPr>
          <p:nvPr/>
        </p:nvSpPr>
        <p:spPr bwMode="auto">
          <a:xfrm>
            <a:off x="6151876" y="56661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其他需求弹性</a:t>
            </a:r>
            <a:endParaRPr lang="zh-CN" altLang="en-US" b="1" dirty="0">
              <a:effectLst>
                <a:outerShdw blurRad="38100" dist="38100" dir="2700000" algn="tl">
                  <a:srgbClr val="C0C0C0"/>
                </a:outerShdw>
              </a:effectLst>
            </a:endParaRPr>
          </a:p>
        </p:txBody>
      </p:sp>
      <p:sp>
        <p:nvSpPr>
          <p:cNvPr id="21" name="Rectangle 1034" descr="浅色上对角线"/>
          <p:cNvSpPr>
            <a:spLocks noChangeArrowheads="1"/>
          </p:cNvSpPr>
          <p:nvPr/>
        </p:nvSpPr>
        <p:spPr bwMode="auto">
          <a:xfrm>
            <a:off x="6151876" y="61233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供给弹性</a:t>
            </a:r>
            <a:endParaRPr lang="zh-CN" altLang="en-US" b="1" dirty="0">
              <a:effectLst>
                <a:outerShdw blurRad="38100" dist="38100" dir="2700000" algn="tl">
                  <a:srgbClr val="C0C0C0"/>
                </a:outerShdw>
              </a:effectLst>
            </a:endParaRPr>
          </a:p>
        </p:txBody>
      </p:sp>
      <p:pic>
        <p:nvPicPr>
          <p:cNvPr id="22" name="Picture 1063"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57423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3" name="Picture 1064"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61995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1066">
            <a:hlinkClick r:id="" action="ppaction://noaction" highlightClick="1"/>
            <a:hlinkHover r:id="" action="ppaction://noaction"/>
          </p:cNvPr>
          <p:cNvSpPr>
            <a:spLocks noChangeArrowheads="1"/>
          </p:cNvSpPr>
          <p:nvPr/>
        </p:nvSpPr>
        <p:spPr bwMode="auto">
          <a:xfrm>
            <a:off x="8818876" y="57423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1067">
            <a:hlinkClick r:id="" action="ppaction://noaction" highlightClick="1"/>
            <a:hlinkHover r:id="" action="ppaction://noaction"/>
          </p:cNvPr>
          <p:cNvSpPr>
            <a:spLocks noChangeArrowheads="1"/>
          </p:cNvSpPr>
          <p:nvPr/>
        </p:nvSpPr>
        <p:spPr bwMode="auto">
          <a:xfrm>
            <a:off x="8818876" y="61995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2824" cy="249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其他需求弹性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5" name="Rectangle 3"/>
          <p:cNvSpPr>
            <a:spLocks noChangeArrowheads="1"/>
          </p:cNvSpPr>
          <p:nvPr/>
        </p:nvSpPr>
        <p:spPr bwMode="auto">
          <a:xfrm>
            <a:off x="3027680" y="641478"/>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3200" b="1" dirty="0">
              <a:effectLst>
                <a:outerShdw blurRad="38100" dist="38100" dir="2700000" algn="tl">
                  <a:srgbClr val="C0C0C0"/>
                </a:outerShdw>
              </a:effectLst>
              <a:ea typeface="华文新魏" panose="02010800040101010101" pitchFamily="2" charset="-122"/>
            </a:endParaRPr>
          </a:p>
        </p:txBody>
      </p:sp>
      <p:sp>
        <p:nvSpPr>
          <p:cNvPr id="16" name="Rectangle 4"/>
          <p:cNvSpPr>
            <a:spLocks noChangeArrowheads="1"/>
          </p:cNvSpPr>
          <p:nvPr/>
        </p:nvSpPr>
        <p:spPr bwMode="auto">
          <a:xfrm>
            <a:off x="411402" y="1371142"/>
            <a:ext cx="123169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800" b="1" dirty="0">
                <a:solidFill>
                  <a:srgbClr val="336600"/>
                </a:solidFill>
                <a:effectLst>
                  <a:outerShdw blurRad="38100" dist="38100" dir="2700000" algn="tl">
                    <a:srgbClr val="C0C0C0"/>
                  </a:outerShdw>
                </a:effectLst>
                <a:ea typeface="楷体_GB2312" pitchFamily="49" charset="-122"/>
              </a:rPr>
              <a:t>        </a:t>
            </a:r>
            <a:r>
              <a:rPr lang="zh-CN" altLang="en-US" sz="2400" b="1" dirty="0" smtClean="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（一）</a:t>
            </a:r>
            <a:r>
              <a:rPr lang="zh-CN" altLang="en-US" sz="2400" b="1" dirty="0" smtClean="0">
                <a:solidFill>
                  <a:srgbClr val="336600"/>
                </a:solidFill>
                <a:latin typeface="微软雅黑" panose="020B0503020204020204" pitchFamily="34" charset="-122"/>
                <a:ea typeface="微软雅黑" panose="020B0503020204020204" pitchFamily="34" charset="-122"/>
              </a:rPr>
              <a:t>需</a:t>
            </a:r>
            <a:r>
              <a:rPr lang="zh-CN" altLang="en-US" sz="2400" b="1" dirty="0">
                <a:solidFill>
                  <a:srgbClr val="336600"/>
                </a:solidFill>
                <a:latin typeface="微软雅黑" panose="020B0503020204020204" pitchFamily="34" charset="-122"/>
                <a:ea typeface="微软雅黑" panose="020B0503020204020204" pitchFamily="34" charset="-122"/>
              </a:rPr>
              <a:t>求的收入弹性：一种商品的需求量对消费者收入变动</a:t>
            </a:r>
            <a:r>
              <a:rPr lang="zh-CN" altLang="en-US" sz="2400" b="1" dirty="0" smtClean="0">
                <a:solidFill>
                  <a:srgbClr val="336600"/>
                </a:solidFill>
                <a:latin typeface="微软雅黑" panose="020B0503020204020204" pitchFamily="34" charset="-122"/>
                <a:ea typeface="微软雅黑" panose="020B0503020204020204" pitchFamily="34" charset="-122"/>
              </a:rPr>
              <a:t>的反应程</a:t>
            </a:r>
            <a:r>
              <a:rPr lang="zh-CN" altLang="en-US" sz="2400" b="1" dirty="0">
                <a:solidFill>
                  <a:srgbClr val="336600"/>
                </a:solidFill>
                <a:latin typeface="微软雅黑" panose="020B0503020204020204" pitchFamily="34" charset="-122"/>
                <a:ea typeface="微软雅黑" panose="020B0503020204020204" pitchFamily="34" charset="-122"/>
              </a:rPr>
              <a:t>度</a:t>
            </a:r>
            <a:endParaRPr lang="zh-CN" altLang="en-US" sz="2400" b="1" dirty="0">
              <a:solidFill>
                <a:srgbClr val="336600"/>
              </a:solidFill>
              <a:latin typeface="微软雅黑" panose="020B0503020204020204" pitchFamily="34" charset="-122"/>
              <a:ea typeface="微软雅黑" panose="020B0503020204020204" pitchFamily="34" charset="-122"/>
            </a:endParaRPr>
          </a:p>
        </p:txBody>
      </p:sp>
      <p:sp>
        <p:nvSpPr>
          <p:cNvPr id="17" name="Rectangle 8"/>
          <p:cNvSpPr>
            <a:spLocks noChangeArrowheads="1"/>
          </p:cNvSpPr>
          <p:nvPr/>
        </p:nvSpPr>
        <p:spPr bwMode="auto">
          <a:xfrm>
            <a:off x="35788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endParaRPr lang="en-US" altLang="zh-CN" b="1">
              <a:solidFill>
                <a:srgbClr val="008000"/>
              </a:solidFill>
              <a:effectLst>
                <a:outerShdw blurRad="38100" dist="38100" dir="2700000" algn="tl">
                  <a:srgbClr val="C0C0C0"/>
                </a:outerShdw>
              </a:effectLst>
            </a:endParaRPr>
          </a:p>
        </p:txBody>
      </p:sp>
      <p:sp>
        <p:nvSpPr>
          <p:cNvPr id="18" name="Line 9"/>
          <p:cNvSpPr>
            <a:spLocks noChangeShapeType="1"/>
          </p:cNvSpPr>
          <p:nvPr/>
        </p:nvSpPr>
        <p:spPr bwMode="auto">
          <a:xfrm flipH="1">
            <a:off x="3959860" y="3708108"/>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 name="Rectangle 10"/>
          <p:cNvSpPr>
            <a:spLocks noChangeArrowheads="1"/>
          </p:cNvSpPr>
          <p:nvPr/>
        </p:nvSpPr>
        <p:spPr bwMode="auto">
          <a:xfrm>
            <a:off x="41122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endParaRPr lang="en-US" altLang="zh-CN" b="1">
              <a:solidFill>
                <a:srgbClr val="008000"/>
              </a:solidFill>
              <a:effectLst>
                <a:outerShdw blurRad="38100" dist="38100" dir="2700000" algn="tl">
                  <a:srgbClr val="C0C0C0"/>
                </a:outerShdw>
              </a:effectLst>
            </a:endParaRPr>
          </a:p>
        </p:txBody>
      </p:sp>
      <p:sp>
        <p:nvSpPr>
          <p:cNvPr id="20" name="Rectangle 19"/>
          <p:cNvSpPr>
            <a:spLocks noChangeArrowheads="1"/>
          </p:cNvSpPr>
          <p:nvPr/>
        </p:nvSpPr>
        <p:spPr bwMode="auto">
          <a:xfrm>
            <a:off x="52552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endParaRPr lang="en-US" altLang="zh-CN" b="1">
              <a:solidFill>
                <a:srgbClr val="008000"/>
              </a:solidFill>
              <a:effectLst>
                <a:outerShdw blurRad="38100" dist="38100" dir="2700000" algn="tl">
                  <a:srgbClr val="C0C0C0"/>
                </a:outerShdw>
              </a:effectLst>
            </a:endParaRPr>
          </a:p>
        </p:txBody>
      </p:sp>
      <p:sp>
        <p:nvSpPr>
          <p:cNvPr id="21" name="Rectangle 23"/>
          <p:cNvSpPr>
            <a:spLocks noChangeArrowheads="1"/>
          </p:cNvSpPr>
          <p:nvPr/>
        </p:nvSpPr>
        <p:spPr bwMode="auto">
          <a:xfrm>
            <a:off x="61696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m</a:t>
            </a:r>
            <a:endParaRPr lang="en-US" altLang="zh-CN" b="1" dirty="0">
              <a:solidFill>
                <a:srgbClr val="008000"/>
              </a:solidFill>
              <a:effectLst>
                <a:outerShdw blurRad="38100" dist="38100" dir="2700000" algn="tl">
                  <a:srgbClr val="C0C0C0"/>
                </a:outerShdw>
              </a:effectLst>
            </a:endParaRPr>
          </a:p>
        </p:txBody>
      </p:sp>
      <p:sp>
        <p:nvSpPr>
          <p:cNvPr id="22" name="Rectangle 40"/>
          <p:cNvSpPr>
            <a:spLocks noChangeArrowheads="1"/>
          </p:cNvSpPr>
          <p:nvPr/>
        </p:nvSpPr>
        <p:spPr bwMode="auto">
          <a:xfrm>
            <a:off x="84556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33CC"/>
                </a:solidFill>
                <a:effectLst>
                  <a:outerShdw blurRad="38100" dist="38100" dir="2700000" algn="tl">
                    <a:srgbClr val="C0C0C0"/>
                  </a:outerShdw>
                </a:effectLst>
              </a:rPr>
              <a:t>dQ</a:t>
            </a:r>
            <a:endParaRPr lang="en-US" altLang="zh-CN" b="1" dirty="0">
              <a:solidFill>
                <a:srgbClr val="0033CC"/>
              </a:solidFill>
              <a:effectLst>
                <a:outerShdw blurRad="38100" dist="38100" dir="2700000" algn="tl">
                  <a:srgbClr val="C0C0C0"/>
                </a:outerShdw>
              </a:effectLst>
            </a:endParaRPr>
          </a:p>
        </p:txBody>
      </p:sp>
      <p:sp>
        <p:nvSpPr>
          <p:cNvPr id="23" name="Rectangle 44"/>
          <p:cNvSpPr>
            <a:spLocks noChangeArrowheads="1"/>
          </p:cNvSpPr>
          <p:nvPr/>
        </p:nvSpPr>
        <p:spPr bwMode="auto">
          <a:xfrm>
            <a:off x="92938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33CC"/>
                </a:solidFill>
                <a:effectLst>
                  <a:outerShdw blurRad="38100" dist="38100" dir="2700000" algn="tl">
                    <a:srgbClr val="C0C0C0"/>
                  </a:outerShdw>
                </a:effectLst>
              </a:rPr>
              <a:t>m</a:t>
            </a:r>
            <a:endParaRPr lang="en-US" altLang="zh-CN" b="1" dirty="0">
              <a:solidFill>
                <a:srgbClr val="0033CC"/>
              </a:solidFill>
              <a:effectLst>
                <a:outerShdw blurRad="38100" dist="38100" dir="2700000" algn="tl">
                  <a:srgbClr val="C0C0C0"/>
                </a:outerShdw>
              </a:effectLst>
            </a:endParaRPr>
          </a:p>
        </p:txBody>
      </p:sp>
      <p:sp>
        <p:nvSpPr>
          <p:cNvPr id="24" name="Rectangle 6"/>
          <p:cNvSpPr>
            <a:spLocks noChangeArrowheads="1"/>
          </p:cNvSpPr>
          <p:nvPr/>
        </p:nvSpPr>
        <p:spPr bwMode="auto">
          <a:xfrm>
            <a:off x="2513623" y="3898608"/>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rgbClr val="008000"/>
                </a:solidFill>
                <a:effectLst>
                  <a:outerShdw blurRad="38100" dist="38100" dir="2700000" algn="tl">
                    <a:srgbClr val="C0C0C0"/>
                  </a:outerShdw>
                </a:effectLst>
              </a:rPr>
              <a:t>E</a:t>
            </a:r>
            <a:r>
              <a:rPr lang="en-US" altLang="zh-CN" sz="2400" b="1" baseline="-25000" dirty="0">
                <a:solidFill>
                  <a:srgbClr val="008000"/>
                </a:solidFill>
                <a:effectLst>
                  <a:outerShdw blurRad="38100" dist="38100" dir="2700000" algn="tl">
                    <a:srgbClr val="C0C0C0"/>
                  </a:outerShdw>
                </a:effectLst>
              </a:rPr>
              <a:t>m</a:t>
            </a:r>
            <a:endParaRPr lang="en-US" altLang="zh-CN" sz="2400" b="1" dirty="0">
              <a:solidFill>
                <a:srgbClr val="008000"/>
              </a:solidFill>
              <a:effectLst>
                <a:outerShdw blurRad="38100" dist="38100" dir="2700000" algn="tl">
                  <a:srgbClr val="C0C0C0"/>
                </a:outerShdw>
              </a:effectLst>
            </a:endParaRPr>
          </a:p>
        </p:txBody>
      </p:sp>
      <p:sp>
        <p:nvSpPr>
          <p:cNvPr id="25" name="Rectangle 7"/>
          <p:cNvSpPr>
            <a:spLocks noChangeArrowheads="1"/>
          </p:cNvSpPr>
          <p:nvPr/>
        </p:nvSpPr>
        <p:spPr bwMode="auto">
          <a:xfrm>
            <a:off x="30454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26" name="Line 11"/>
          <p:cNvSpPr>
            <a:spLocks noChangeShapeType="1"/>
          </p:cNvSpPr>
          <p:nvPr/>
        </p:nvSpPr>
        <p:spPr bwMode="auto">
          <a:xfrm>
            <a:off x="3350260" y="4165308"/>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12"/>
          <p:cNvSpPr>
            <a:spLocks noChangeArrowheads="1"/>
          </p:cNvSpPr>
          <p:nvPr/>
        </p:nvSpPr>
        <p:spPr bwMode="auto">
          <a:xfrm>
            <a:off x="35788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m</a:t>
            </a:r>
            <a:endParaRPr lang="en-US" altLang="zh-CN" b="1" dirty="0">
              <a:solidFill>
                <a:srgbClr val="008000"/>
              </a:solidFill>
              <a:effectLst>
                <a:outerShdw blurRad="38100" dist="38100" dir="2700000" algn="tl">
                  <a:srgbClr val="C0C0C0"/>
                </a:outerShdw>
              </a:effectLst>
            </a:endParaRPr>
          </a:p>
        </p:txBody>
      </p:sp>
      <p:sp>
        <p:nvSpPr>
          <p:cNvPr id="28" name="Line 13"/>
          <p:cNvSpPr>
            <a:spLocks noChangeShapeType="1"/>
          </p:cNvSpPr>
          <p:nvPr/>
        </p:nvSpPr>
        <p:spPr bwMode="auto">
          <a:xfrm flipH="1">
            <a:off x="3959860" y="4241508"/>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Rectangle 14"/>
          <p:cNvSpPr>
            <a:spLocks noChangeArrowheads="1"/>
          </p:cNvSpPr>
          <p:nvPr/>
        </p:nvSpPr>
        <p:spPr bwMode="auto">
          <a:xfrm>
            <a:off x="41122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m</a:t>
            </a:r>
            <a:endParaRPr lang="en-US" altLang="zh-CN" b="1" dirty="0">
              <a:solidFill>
                <a:srgbClr val="008000"/>
              </a:solidFill>
              <a:effectLst>
                <a:outerShdw blurRad="38100" dist="38100" dir="2700000" algn="tl">
                  <a:srgbClr val="C0C0C0"/>
                </a:outerShdw>
              </a:effectLst>
            </a:endParaRPr>
          </a:p>
        </p:txBody>
      </p:sp>
      <p:sp>
        <p:nvSpPr>
          <p:cNvPr id="30" name="Rectangle 15"/>
          <p:cNvSpPr>
            <a:spLocks noChangeArrowheads="1"/>
          </p:cNvSpPr>
          <p:nvPr/>
        </p:nvSpPr>
        <p:spPr bwMode="auto">
          <a:xfrm>
            <a:off x="46456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31" name="AutoShape 17"/>
          <p:cNvSpPr>
            <a:spLocks noChangeArrowheads="1"/>
          </p:cNvSpPr>
          <p:nvPr/>
        </p:nvSpPr>
        <p:spPr bwMode="auto">
          <a:xfrm>
            <a:off x="3426460" y="38605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2" name="AutoShape 18"/>
          <p:cNvSpPr>
            <a:spLocks noChangeArrowheads="1"/>
          </p:cNvSpPr>
          <p:nvPr/>
        </p:nvSpPr>
        <p:spPr bwMode="auto">
          <a:xfrm>
            <a:off x="3426460" y="43939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3" name="Rectangle 20"/>
          <p:cNvSpPr>
            <a:spLocks noChangeArrowheads="1"/>
          </p:cNvSpPr>
          <p:nvPr/>
        </p:nvSpPr>
        <p:spPr bwMode="auto">
          <a:xfrm>
            <a:off x="61696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endParaRPr lang="en-US" altLang="zh-CN" b="1">
              <a:solidFill>
                <a:srgbClr val="008000"/>
              </a:solidFill>
              <a:effectLst>
                <a:outerShdw blurRad="38100" dist="38100" dir="2700000" algn="tl">
                  <a:srgbClr val="C0C0C0"/>
                </a:outerShdw>
              </a:effectLst>
            </a:endParaRPr>
          </a:p>
        </p:txBody>
      </p:sp>
      <p:sp>
        <p:nvSpPr>
          <p:cNvPr id="34" name="Line 21"/>
          <p:cNvSpPr>
            <a:spLocks noChangeShapeType="1"/>
          </p:cNvSpPr>
          <p:nvPr/>
        </p:nvSpPr>
        <p:spPr bwMode="auto">
          <a:xfrm>
            <a:off x="5026660" y="4165308"/>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5" name="Rectangle 22"/>
          <p:cNvSpPr>
            <a:spLocks noChangeArrowheads="1"/>
          </p:cNvSpPr>
          <p:nvPr/>
        </p:nvSpPr>
        <p:spPr bwMode="auto">
          <a:xfrm>
            <a:off x="52552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m</a:t>
            </a:r>
            <a:endParaRPr lang="en-US" altLang="zh-CN" b="1" dirty="0">
              <a:solidFill>
                <a:srgbClr val="008000"/>
              </a:solidFill>
              <a:effectLst>
                <a:outerShdw blurRad="38100" dist="38100" dir="2700000" algn="tl">
                  <a:srgbClr val="C0C0C0"/>
                </a:outerShdw>
              </a:effectLst>
            </a:endParaRPr>
          </a:p>
        </p:txBody>
      </p:sp>
      <p:sp>
        <p:nvSpPr>
          <p:cNvPr id="36" name="AutoShape 25"/>
          <p:cNvSpPr>
            <a:spLocks noChangeArrowheads="1"/>
          </p:cNvSpPr>
          <p:nvPr/>
        </p:nvSpPr>
        <p:spPr bwMode="auto">
          <a:xfrm>
            <a:off x="5102860" y="38605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7" name="AutoShape 26"/>
          <p:cNvSpPr>
            <a:spLocks noChangeArrowheads="1"/>
          </p:cNvSpPr>
          <p:nvPr/>
        </p:nvSpPr>
        <p:spPr bwMode="auto">
          <a:xfrm>
            <a:off x="5102860" y="43939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8" name="Line 27"/>
          <p:cNvSpPr>
            <a:spLocks noChangeShapeType="1"/>
          </p:cNvSpPr>
          <p:nvPr/>
        </p:nvSpPr>
        <p:spPr bwMode="auto">
          <a:xfrm>
            <a:off x="6169660" y="4165308"/>
            <a:ext cx="533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9" name="Rectangle 28"/>
          <p:cNvSpPr>
            <a:spLocks noChangeArrowheads="1"/>
          </p:cNvSpPr>
          <p:nvPr/>
        </p:nvSpPr>
        <p:spPr bwMode="auto">
          <a:xfrm>
            <a:off x="5788660" y="3936708"/>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40" name="Rectangle 29"/>
          <p:cNvSpPr>
            <a:spLocks noChangeArrowheads="1"/>
          </p:cNvSpPr>
          <p:nvPr/>
        </p:nvSpPr>
        <p:spPr bwMode="auto">
          <a:xfrm>
            <a:off x="7388860" y="3936708"/>
            <a:ext cx="533400" cy="3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rgbClr val="0033CC"/>
                </a:solidFill>
                <a:effectLst>
                  <a:outerShdw blurRad="38100" dist="38100" dir="2700000" algn="tl">
                    <a:srgbClr val="C0C0C0"/>
                  </a:outerShdw>
                </a:effectLst>
              </a:rPr>
              <a:t>E</a:t>
            </a:r>
            <a:r>
              <a:rPr lang="en-US" altLang="zh-CN" sz="2400" b="1" baseline="-25000" dirty="0">
                <a:solidFill>
                  <a:srgbClr val="0033CC"/>
                </a:solidFill>
                <a:effectLst>
                  <a:outerShdw blurRad="38100" dist="38100" dir="2700000" algn="tl">
                    <a:srgbClr val="C0C0C0"/>
                  </a:outerShdw>
                </a:effectLst>
              </a:rPr>
              <a:t>m</a:t>
            </a:r>
            <a:endParaRPr lang="en-US" altLang="zh-CN" sz="2400" b="1" dirty="0">
              <a:solidFill>
                <a:srgbClr val="0033CC"/>
              </a:solidFill>
              <a:effectLst>
                <a:outerShdw blurRad="38100" dist="38100" dir="2700000" algn="tl">
                  <a:srgbClr val="C0C0C0"/>
                </a:outerShdw>
              </a:effectLst>
            </a:endParaRPr>
          </a:p>
        </p:txBody>
      </p:sp>
      <p:sp>
        <p:nvSpPr>
          <p:cNvPr id="41" name="Rectangle 30"/>
          <p:cNvSpPr>
            <a:spLocks noChangeArrowheads="1"/>
          </p:cNvSpPr>
          <p:nvPr/>
        </p:nvSpPr>
        <p:spPr bwMode="auto">
          <a:xfrm>
            <a:off x="79222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a:t>
            </a:r>
            <a:endParaRPr lang="en-US" altLang="zh-CN" b="1">
              <a:solidFill>
                <a:srgbClr val="0033CC"/>
              </a:solidFill>
              <a:effectLst>
                <a:outerShdw blurRad="38100" dist="38100" dir="2700000" algn="tl">
                  <a:srgbClr val="C0C0C0"/>
                </a:outerShdw>
              </a:effectLst>
            </a:endParaRPr>
          </a:p>
        </p:txBody>
      </p:sp>
      <p:sp>
        <p:nvSpPr>
          <p:cNvPr id="42" name="Rectangle 41"/>
          <p:cNvSpPr>
            <a:spLocks noChangeArrowheads="1"/>
          </p:cNvSpPr>
          <p:nvPr/>
        </p:nvSpPr>
        <p:spPr bwMode="auto">
          <a:xfrm>
            <a:off x="92938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Q</a:t>
            </a:r>
            <a:endParaRPr lang="en-US" altLang="zh-CN" b="1">
              <a:solidFill>
                <a:srgbClr val="0033CC"/>
              </a:solidFill>
              <a:effectLst>
                <a:outerShdw blurRad="38100" dist="38100" dir="2700000" algn="tl">
                  <a:srgbClr val="C0C0C0"/>
                </a:outerShdw>
              </a:effectLst>
            </a:endParaRPr>
          </a:p>
        </p:txBody>
      </p:sp>
      <p:sp>
        <p:nvSpPr>
          <p:cNvPr id="43" name="Line 42"/>
          <p:cNvSpPr>
            <a:spLocks noChangeShapeType="1"/>
          </p:cNvSpPr>
          <p:nvPr/>
        </p:nvSpPr>
        <p:spPr bwMode="auto">
          <a:xfrm>
            <a:off x="8379460" y="4165308"/>
            <a:ext cx="533400"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4" name="Rectangle 43"/>
          <p:cNvSpPr>
            <a:spLocks noChangeArrowheads="1"/>
          </p:cNvSpPr>
          <p:nvPr/>
        </p:nvSpPr>
        <p:spPr bwMode="auto">
          <a:xfrm>
            <a:off x="84556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smtClean="0">
                <a:solidFill>
                  <a:srgbClr val="0033CC"/>
                </a:solidFill>
                <a:effectLst>
                  <a:outerShdw blurRad="38100" dist="38100" dir="2700000" algn="tl">
                    <a:srgbClr val="C0C0C0"/>
                  </a:outerShdw>
                </a:effectLst>
              </a:rPr>
              <a:t>dm</a:t>
            </a:r>
            <a:endParaRPr lang="en-US" altLang="zh-CN" b="1" dirty="0">
              <a:solidFill>
                <a:srgbClr val="0033CC"/>
              </a:solidFill>
              <a:effectLst>
                <a:outerShdw blurRad="38100" dist="38100" dir="2700000" algn="tl">
                  <a:srgbClr val="C0C0C0"/>
                </a:outerShdw>
              </a:effectLst>
            </a:endParaRPr>
          </a:p>
        </p:txBody>
      </p:sp>
      <p:sp>
        <p:nvSpPr>
          <p:cNvPr id="45" name="Line 46"/>
          <p:cNvSpPr>
            <a:spLocks noChangeShapeType="1"/>
          </p:cNvSpPr>
          <p:nvPr/>
        </p:nvSpPr>
        <p:spPr bwMode="auto">
          <a:xfrm>
            <a:off x="9217660" y="4165308"/>
            <a:ext cx="533400"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47"/>
          <p:cNvSpPr>
            <a:spLocks noChangeArrowheads="1"/>
          </p:cNvSpPr>
          <p:nvPr/>
        </p:nvSpPr>
        <p:spPr bwMode="auto">
          <a:xfrm>
            <a:off x="8989060" y="3936708"/>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a:t>
            </a:r>
            <a:endParaRPr lang="en-US" altLang="zh-CN" b="1">
              <a:solidFill>
                <a:srgbClr val="0033CC"/>
              </a:solidFill>
              <a:effectLst>
                <a:outerShdw blurRad="38100" dist="38100" dir="2700000" algn="tl">
                  <a:srgbClr val="C0C0C0"/>
                </a:outerShdw>
              </a:effectLst>
            </a:endParaRPr>
          </a:p>
        </p:txBody>
      </p:sp>
      <p:grpSp>
        <p:nvGrpSpPr>
          <p:cNvPr id="47" name="Group 103"/>
          <p:cNvGrpSpPr/>
          <p:nvPr/>
        </p:nvGrpSpPr>
        <p:grpSpPr bwMode="auto">
          <a:xfrm>
            <a:off x="5618480" y="4992817"/>
            <a:ext cx="3730625" cy="1044576"/>
            <a:chOff x="2592" y="2101"/>
            <a:chExt cx="2350" cy="658"/>
          </a:xfrm>
        </p:grpSpPr>
        <p:sp>
          <p:nvSpPr>
            <p:cNvPr id="48" name="Rectangle 86" descr="30%"/>
            <p:cNvSpPr>
              <a:spLocks noChangeArrowheads="1"/>
            </p:cNvSpPr>
            <p:nvPr/>
          </p:nvSpPr>
          <p:spPr bwMode="auto">
            <a:xfrm>
              <a:off x="2592" y="2112"/>
              <a:ext cx="2350" cy="647"/>
            </a:xfrm>
            <a:prstGeom prst="rect">
              <a:avLst/>
            </a:prstGeom>
            <a:pattFill prst="pct30">
              <a:fgClr>
                <a:srgbClr val="ADEAFF"/>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9" name="Rectangle 87" descr="30%"/>
            <p:cNvSpPr>
              <a:spLocks noChangeArrowheads="1"/>
            </p:cNvSpPr>
            <p:nvPr/>
          </p:nvSpPr>
          <p:spPr bwMode="auto">
            <a:xfrm>
              <a:off x="2608" y="2101"/>
              <a:ext cx="1056" cy="624"/>
            </a:xfrm>
            <a:prstGeom prst="rect">
              <a:avLst/>
            </a:prstGeom>
            <a:pattFill prst="pct30">
              <a:fgClr>
                <a:srgbClr val="69D8FF"/>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0" name="Rectangle 94"/>
            <p:cNvSpPr>
              <a:spLocks noChangeArrowheads="1"/>
            </p:cNvSpPr>
            <p:nvPr/>
          </p:nvSpPr>
          <p:spPr bwMode="auto">
            <a:xfrm>
              <a:off x="3258" y="2131"/>
              <a:ext cx="1073" cy="4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正常商品</a:t>
              </a:r>
              <a:endParaRPr lang="zh-CN" altLang="en-US"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1" name="Rectangle 95"/>
            <p:cNvSpPr>
              <a:spLocks noChangeArrowheads="1"/>
            </p:cNvSpPr>
            <p:nvPr/>
          </p:nvSpPr>
          <p:spPr bwMode="auto">
            <a:xfrm>
              <a:off x="3802" y="2415"/>
              <a:ext cx="562" cy="2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solidFill>
                    <a:srgbClr val="F00078"/>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奢侈品</a:t>
              </a:r>
              <a:endParaRPr lang="zh-CN" altLang="en-US" sz="2000" b="1" dirty="0">
                <a:solidFill>
                  <a:srgbClr val="F00078"/>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2" name="Rectangle 96"/>
            <p:cNvSpPr>
              <a:spLocks noChangeArrowheads="1"/>
            </p:cNvSpPr>
            <p:nvPr/>
          </p:nvSpPr>
          <p:spPr bwMode="auto">
            <a:xfrm>
              <a:off x="2769" y="2426"/>
              <a:ext cx="562" cy="2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solidFill>
                    <a:srgbClr val="B66C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必需品</a:t>
              </a:r>
              <a:endParaRPr lang="zh-CN" altLang="en-US" sz="2000" b="1" dirty="0">
                <a:solidFill>
                  <a:srgbClr val="B66C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53" name="Group 101"/>
          <p:cNvGrpSpPr/>
          <p:nvPr/>
        </p:nvGrpSpPr>
        <p:grpSpPr bwMode="auto">
          <a:xfrm>
            <a:off x="2818130" y="5010278"/>
            <a:ext cx="2800350" cy="1027113"/>
            <a:chOff x="828" y="2112"/>
            <a:chExt cx="1764" cy="647"/>
          </a:xfrm>
        </p:grpSpPr>
        <p:sp>
          <p:nvSpPr>
            <p:cNvPr id="54" name="Rectangle 88" descr="30%"/>
            <p:cNvSpPr>
              <a:spLocks noChangeArrowheads="1"/>
            </p:cNvSpPr>
            <p:nvPr/>
          </p:nvSpPr>
          <p:spPr bwMode="auto">
            <a:xfrm>
              <a:off x="828" y="2112"/>
              <a:ext cx="1764" cy="647"/>
            </a:xfrm>
            <a:prstGeom prst="rect">
              <a:avLst/>
            </a:prstGeom>
            <a:pattFill prst="pct30">
              <a:fgClr>
                <a:srgbClr val="C8E4C8"/>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5" name="Rectangle 93"/>
            <p:cNvSpPr>
              <a:spLocks noChangeArrowheads="1"/>
            </p:cNvSpPr>
            <p:nvPr/>
          </p:nvSpPr>
          <p:spPr bwMode="auto">
            <a:xfrm>
              <a:off x="1544" y="2160"/>
              <a:ext cx="562"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劣等品</a:t>
              </a:r>
              <a:endPar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6" name="Line 97"/>
            <p:cNvSpPr>
              <a:spLocks noChangeShapeType="1"/>
            </p:cNvSpPr>
            <p:nvPr/>
          </p:nvSpPr>
          <p:spPr bwMode="auto">
            <a:xfrm flipV="1">
              <a:off x="2592" y="2112"/>
              <a:ext cx="0" cy="647"/>
            </a:xfrm>
            <a:prstGeom prst="line">
              <a:avLst/>
            </a:prstGeom>
            <a:noFill/>
            <a:ln w="38100">
              <a:solidFill>
                <a:srgbClr val="CC7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57" name="Group 100"/>
          <p:cNvGrpSpPr/>
          <p:nvPr/>
        </p:nvGrpSpPr>
        <p:grpSpPr bwMode="auto">
          <a:xfrm>
            <a:off x="2494280" y="6000878"/>
            <a:ext cx="7467600" cy="609600"/>
            <a:chOff x="624" y="2736"/>
            <a:chExt cx="4704" cy="384"/>
          </a:xfrm>
        </p:grpSpPr>
        <p:sp>
          <p:nvSpPr>
            <p:cNvPr id="58" name="Line 89"/>
            <p:cNvSpPr>
              <a:spLocks noChangeShapeType="1"/>
            </p:cNvSpPr>
            <p:nvPr/>
          </p:nvSpPr>
          <p:spPr bwMode="auto">
            <a:xfrm>
              <a:off x="624" y="2759"/>
              <a:ext cx="4701" cy="0"/>
            </a:xfrm>
            <a:prstGeom prst="line">
              <a:avLst/>
            </a:prstGeom>
            <a:noFill/>
            <a:ln w="5715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9" name="Rectangle 90"/>
            <p:cNvSpPr>
              <a:spLocks noChangeArrowheads="1"/>
            </p:cNvSpPr>
            <p:nvPr/>
          </p:nvSpPr>
          <p:spPr bwMode="auto">
            <a:xfrm>
              <a:off x="2496" y="2832"/>
              <a:ext cx="21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0</a:t>
              </a:r>
              <a:endParaRPr lang="en-US" altLang="zh-CN" sz="2800" b="1">
                <a:effectLst>
                  <a:outerShdw blurRad="38100" dist="38100" dir="2700000" algn="tl">
                    <a:srgbClr val="C0C0C0"/>
                  </a:outerShdw>
                </a:effectLst>
              </a:endParaRPr>
            </a:p>
          </p:txBody>
        </p:sp>
        <p:sp>
          <p:nvSpPr>
            <p:cNvPr id="60" name="Rectangle 91"/>
            <p:cNvSpPr>
              <a:spLocks noChangeArrowheads="1"/>
            </p:cNvSpPr>
            <p:nvPr/>
          </p:nvSpPr>
          <p:spPr bwMode="auto">
            <a:xfrm>
              <a:off x="3527" y="2832"/>
              <a:ext cx="2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1</a:t>
              </a:r>
              <a:endParaRPr lang="en-US" altLang="zh-CN" sz="2800" b="1">
                <a:effectLst>
                  <a:outerShdw blurRad="38100" dist="38100" dir="2700000" algn="tl">
                    <a:srgbClr val="C0C0C0"/>
                  </a:outerShdw>
                </a:effectLst>
              </a:endParaRPr>
            </a:p>
          </p:txBody>
        </p:sp>
        <p:pic>
          <p:nvPicPr>
            <p:cNvPr id="61" name="Picture 92" descr="26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00" y="2736"/>
              <a:ext cx="96" cy="96"/>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98"/>
            <p:cNvSpPr>
              <a:spLocks noChangeArrowheads="1"/>
            </p:cNvSpPr>
            <p:nvPr/>
          </p:nvSpPr>
          <p:spPr bwMode="auto">
            <a:xfrm>
              <a:off x="4964" y="2759"/>
              <a:ext cx="364"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008000"/>
                  </a:solidFill>
                  <a:effectLst>
                    <a:outerShdw blurRad="38100" dist="38100" dir="2700000" algn="tl">
                      <a:srgbClr val="C0C0C0"/>
                    </a:outerShdw>
                  </a:effectLst>
                </a:rPr>
                <a:t>E</a:t>
              </a:r>
              <a:r>
                <a:rPr lang="en-US" altLang="zh-CN" sz="2800" b="1" baseline="-25000" dirty="0" smtClean="0">
                  <a:solidFill>
                    <a:srgbClr val="008000"/>
                  </a:solidFill>
                  <a:effectLst>
                    <a:outerShdw blurRad="38100" dist="38100" dir="2700000" algn="tl">
                      <a:srgbClr val="C0C0C0"/>
                    </a:outerShdw>
                  </a:effectLst>
                </a:rPr>
                <a:t>m</a:t>
              </a:r>
              <a:endParaRPr lang="en-US" altLang="zh-CN" sz="2800" b="1" dirty="0">
                <a:solidFill>
                  <a:srgbClr val="008000"/>
                </a:solidFill>
                <a:effectLst>
                  <a:outerShdw blurRad="38100" dist="38100" dir="2700000" algn="tl">
                    <a:srgbClr val="C0C0C0"/>
                  </a:outerShdw>
                </a:effectLst>
              </a:endParaRPr>
            </a:p>
          </p:txBody>
        </p:sp>
        <p:pic>
          <p:nvPicPr>
            <p:cNvPr id="63" name="Picture 99" descr="26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44" y="2736"/>
              <a:ext cx="96" cy="96"/>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文本框 6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655569" y="2575081"/>
            <a:ext cx="4884566" cy="49962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需求的收</a:t>
            </a:r>
            <a:r>
              <a:rPr lang="zh-CN" altLang="en-US" sz="2000" b="1" dirty="0" smtClean="0">
                <a:latin typeface="微软雅黑" panose="020B0503020204020204" pitchFamily="34" charset="-122"/>
                <a:ea typeface="微软雅黑" panose="020B0503020204020204" pitchFamily="34" charset="-122"/>
              </a:rPr>
              <a:t>入弹</a:t>
            </a:r>
            <a:r>
              <a:rPr lang="zh-CN" altLang="en-US" sz="2000" b="1" dirty="0">
                <a:latin typeface="微软雅黑" panose="020B0503020204020204" pitchFamily="34" charset="-122"/>
                <a:ea typeface="微软雅黑" panose="020B0503020204020204" pitchFamily="34" charset="-122"/>
              </a:rPr>
              <a:t>性系数</a:t>
            </a:r>
            <a:endParaRPr lang="zh-CN" altLang="en-US" sz="20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205778" y="2618168"/>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7" name="文本框 6"/>
          <p:cNvSpPr txBox="1"/>
          <p:nvPr/>
        </p:nvSpPr>
        <p:spPr>
          <a:xfrm>
            <a:off x="5615691" y="2466227"/>
            <a:ext cx="306480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需求量变动的百分比</a:t>
            </a:r>
            <a:endParaRPr lang="zh-CN" altLang="en-US" sz="20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5624094" y="2927892"/>
            <a:ext cx="2881927" cy="0"/>
          </a:xfrm>
          <a:prstGeom prst="line">
            <a:avLst/>
          </a:prstGeom>
          <a:ln w="25400" cmpd="sng"/>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620078" y="2957380"/>
            <a:ext cx="285496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收入变动的百分比</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67778"/>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其他价格弹性</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10" name="Rectangle 3"/>
          <p:cNvSpPr>
            <a:spLocks noChangeArrowheads="1"/>
          </p:cNvSpPr>
          <p:nvPr/>
        </p:nvSpPr>
        <p:spPr bwMode="auto">
          <a:xfrm>
            <a:off x="3083560" y="863600"/>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3200" b="1" dirty="0">
              <a:effectLst>
                <a:outerShdw blurRad="38100" dist="38100" dir="2700000" algn="tl">
                  <a:srgbClr val="C0C0C0"/>
                </a:outerShdw>
              </a:effectLst>
              <a:ea typeface="华文新魏" panose="02010800040101010101" pitchFamily="2" charset="-122"/>
            </a:endParaRPr>
          </a:p>
        </p:txBody>
      </p:sp>
      <p:sp>
        <p:nvSpPr>
          <p:cNvPr id="14" name="Rectangle 5"/>
          <p:cNvSpPr>
            <a:spLocks noChangeArrowheads="1"/>
          </p:cNvSpPr>
          <p:nvPr/>
        </p:nvSpPr>
        <p:spPr bwMode="auto">
          <a:xfrm>
            <a:off x="602828" y="1491510"/>
            <a:ext cx="8631833" cy="896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800" b="1" dirty="0">
                <a:solidFill>
                  <a:srgbClr val="336600"/>
                </a:solidFill>
                <a:effectLst>
                  <a:outerShdw blurRad="38100" dist="38100" dir="2700000" algn="tl">
                    <a:srgbClr val="C0C0C0"/>
                  </a:outerShdw>
                </a:effectLst>
                <a:ea typeface="楷体_GB2312" pitchFamily="49" charset="-122"/>
              </a:rPr>
              <a:t>        </a:t>
            </a:r>
            <a:r>
              <a:rPr lang="zh-CN" altLang="en-US" sz="2400" b="1" dirty="0" smtClean="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a:t>
            </a:r>
            <a:r>
              <a:rPr lang="zh-CN" altLang="en-US" sz="2400" b="1" dirty="0" smtClean="0">
                <a:solidFill>
                  <a:srgbClr val="336600"/>
                </a:solidFill>
                <a:latin typeface="微软雅黑" panose="020B0503020204020204" pitchFamily="34" charset="-122"/>
                <a:ea typeface="微软雅黑" panose="020B0503020204020204" pitchFamily="34" charset="-122"/>
              </a:rPr>
              <a:t>需</a:t>
            </a:r>
            <a:r>
              <a:rPr lang="zh-CN" altLang="en-US" sz="2400" b="1" dirty="0">
                <a:solidFill>
                  <a:srgbClr val="336600"/>
                </a:solidFill>
                <a:latin typeface="微软雅黑" panose="020B0503020204020204" pitchFamily="34" charset="-122"/>
                <a:ea typeface="微软雅黑" panose="020B0503020204020204" pitchFamily="34" charset="-122"/>
              </a:rPr>
              <a:t>求的交叉价格弹性：一种商品的需求量对另一种商品价</a:t>
            </a:r>
            <a:r>
              <a:rPr lang="zh-CN" altLang="en-US" sz="2400" b="1" dirty="0" smtClean="0">
                <a:solidFill>
                  <a:srgbClr val="336600"/>
                </a:solidFill>
                <a:latin typeface="微软雅黑" panose="020B0503020204020204" pitchFamily="34" charset="-122"/>
                <a:ea typeface="微软雅黑" panose="020B0503020204020204" pitchFamily="34" charset="-122"/>
              </a:rPr>
              <a:t>格相</a:t>
            </a:r>
            <a:r>
              <a:rPr lang="zh-CN" altLang="en-US" sz="2400" b="1" dirty="0">
                <a:solidFill>
                  <a:srgbClr val="336600"/>
                </a:solidFill>
                <a:latin typeface="微软雅黑" panose="020B0503020204020204" pitchFamily="34" charset="-122"/>
                <a:ea typeface="微软雅黑" panose="020B0503020204020204" pitchFamily="34" charset="-122"/>
              </a:rPr>
              <a:t>对变</a:t>
            </a:r>
            <a:r>
              <a:rPr lang="zh-CN" altLang="en-US" sz="2400" b="1" dirty="0" smtClean="0">
                <a:solidFill>
                  <a:srgbClr val="336600"/>
                </a:solidFill>
                <a:latin typeface="微软雅黑" panose="020B0503020204020204" pitchFamily="34" charset="-122"/>
                <a:ea typeface="微软雅黑" panose="020B0503020204020204" pitchFamily="34" charset="-122"/>
              </a:rPr>
              <a:t>动</a:t>
            </a:r>
            <a:endParaRPr lang="en-US" altLang="zh-CN" sz="2400" b="1" dirty="0">
              <a:solidFill>
                <a:srgbClr val="336600"/>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rgbClr val="336600"/>
                </a:solidFill>
                <a:latin typeface="微软雅黑" panose="020B0503020204020204" pitchFamily="34" charset="-122"/>
                <a:ea typeface="微软雅黑" panose="020B0503020204020204" pitchFamily="34" charset="-122"/>
              </a:rPr>
              <a:t>的</a:t>
            </a:r>
            <a:r>
              <a:rPr lang="zh-CN" altLang="en-US" sz="2400" b="1" dirty="0">
                <a:solidFill>
                  <a:srgbClr val="336600"/>
                </a:solidFill>
                <a:latin typeface="微软雅黑" panose="020B0503020204020204" pitchFamily="34" charset="-122"/>
                <a:ea typeface="微软雅黑" panose="020B0503020204020204" pitchFamily="34" charset="-122"/>
              </a:rPr>
              <a:t>反应程度</a:t>
            </a:r>
            <a:endParaRPr lang="zh-CN" altLang="en-US" sz="2400" b="1" dirty="0">
              <a:solidFill>
                <a:srgbClr val="3366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5" name="Rectangle 6"/>
              <p:cNvSpPr>
                <a:spLocks noChangeArrowheads="1"/>
              </p:cNvSpPr>
              <p:nvPr/>
            </p:nvSpPr>
            <p:spPr bwMode="auto">
              <a:xfrm>
                <a:off x="49409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15" name="Rectangle 6"/>
              <p:cNvSpPr>
                <a:spLocks noRot="1" noChangeAspect="1" noMove="1" noResize="1" noEditPoints="1" noAdjustHandles="1" noChangeArrowheads="1" noChangeShapeType="1" noTextEdit="1"/>
              </p:cNvSpPr>
              <p:nvPr/>
            </p:nvSpPr>
            <p:spPr bwMode="auto">
              <a:xfrm>
                <a:off x="4940959" y="4652505"/>
                <a:ext cx="457200" cy="381000"/>
              </a:xfrm>
              <a:prstGeom prst="rect">
                <a:avLst/>
              </a:prstGeom>
              <a:blipFill rotWithShape="1">
                <a:blip r:embed="rId1"/>
                <a:stretch>
                  <a:fillRect l="-4000"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16" name="Line 7"/>
          <p:cNvSpPr>
            <a:spLocks noChangeShapeType="1"/>
          </p:cNvSpPr>
          <p:nvPr/>
        </p:nvSpPr>
        <p:spPr bwMode="auto">
          <a:xfrm flipH="1">
            <a:off x="5321959" y="4652505"/>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17" name="Rectangle 8"/>
              <p:cNvSpPr>
                <a:spLocks noChangeArrowheads="1"/>
              </p:cNvSpPr>
              <p:nvPr/>
            </p:nvSpPr>
            <p:spPr bwMode="auto">
              <a:xfrm>
                <a:off x="54743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17" name="Rectangle 8"/>
              <p:cNvSpPr>
                <a:spLocks noRot="1" noChangeAspect="1" noMove="1" noResize="1" noEditPoints="1" noAdjustHandles="1" noChangeArrowheads="1" noChangeShapeType="1" noTextEdit="1"/>
              </p:cNvSpPr>
              <p:nvPr/>
            </p:nvSpPr>
            <p:spPr bwMode="auto">
              <a:xfrm>
                <a:off x="5474359" y="4652505"/>
                <a:ext cx="457200" cy="381000"/>
              </a:xfrm>
              <a:prstGeom prst="rect">
                <a:avLst/>
              </a:prstGeom>
              <a:blipFill rotWithShape="1">
                <a:blip r:embed="rId2"/>
                <a:stretch>
                  <a:fillRect l="-4000" r="-1333"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Rectangle 9"/>
              <p:cNvSpPr>
                <a:spLocks noChangeArrowheads="1"/>
              </p:cNvSpPr>
              <p:nvPr/>
            </p:nvSpPr>
            <p:spPr bwMode="auto">
              <a:xfrm>
                <a:off x="66173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𝑨</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18" name="Rectangle 9"/>
              <p:cNvSpPr>
                <a:spLocks noRot="1" noChangeAspect="1" noMove="1" noResize="1" noEditPoints="1" noAdjustHandles="1" noChangeArrowheads="1" noChangeShapeType="1" noTextEdit="1"/>
              </p:cNvSpPr>
              <p:nvPr/>
            </p:nvSpPr>
            <p:spPr bwMode="auto">
              <a:xfrm>
                <a:off x="6617359" y="4652505"/>
                <a:ext cx="457200" cy="381000"/>
              </a:xfrm>
              <a:prstGeom prst="rect">
                <a:avLst/>
              </a:prstGeom>
              <a:blipFill rotWithShape="1">
                <a:blip r:embed="rId3"/>
                <a:stretch>
                  <a:fillRect l="-4000"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9" name="Rectangle 10"/>
              <p:cNvSpPr>
                <a:spLocks noChangeArrowheads="1"/>
              </p:cNvSpPr>
              <p:nvPr/>
            </p:nvSpPr>
            <p:spPr bwMode="auto">
              <a:xfrm>
                <a:off x="75317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19" name="Rectangle 10"/>
              <p:cNvSpPr>
                <a:spLocks noRot="1" noChangeAspect="1" noMove="1" noResize="1" noEditPoints="1" noAdjustHandles="1" noChangeArrowheads="1" noChangeShapeType="1" noTextEdit="1"/>
              </p:cNvSpPr>
              <p:nvPr/>
            </p:nvSpPr>
            <p:spPr bwMode="auto">
              <a:xfrm>
                <a:off x="7531759" y="4652505"/>
                <a:ext cx="457200" cy="381000"/>
              </a:xfrm>
              <a:prstGeom prst="rect">
                <a:avLst/>
              </a:prstGeom>
              <a:blipFill rotWithShape="1">
                <a:blip r:embed="rId4"/>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2" name="Rectangle 13"/>
          <p:cNvSpPr>
            <a:spLocks noChangeArrowheads="1"/>
          </p:cNvSpPr>
          <p:nvPr/>
        </p:nvSpPr>
        <p:spPr bwMode="auto">
          <a:xfrm>
            <a:off x="39503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err="1">
                <a:solidFill>
                  <a:srgbClr val="008000"/>
                </a:solidFill>
                <a:effectLst>
                  <a:outerShdw blurRad="38100" dist="38100" dir="2700000" algn="tl">
                    <a:srgbClr val="C0C0C0"/>
                  </a:outerShdw>
                </a:effectLst>
              </a:rPr>
              <a:t>E</a:t>
            </a:r>
            <a:r>
              <a:rPr lang="en-US" altLang="zh-CN" b="1" baseline="-25000" dirty="0" err="1">
                <a:solidFill>
                  <a:srgbClr val="008000"/>
                </a:solidFill>
                <a:effectLst>
                  <a:outerShdw blurRad="38100" dist="38100" dir="2700000" algn="tl">
                    <a:srgbClr val="C0C0C0"/>
                  </a:outerShdw>
                </a:effectLst>
              </a:rPr>
              <a:t>c</a:t>
            </a:r>
            <a:endParaRPr lang="en-US" altLang="zh-CN" b="1" dirty="0">
              <a:solidFill>
                <a:srgbClr val="008000"/>
              </a:solidFill>
              <a:effectLst>
                <a:outerShdw blurRad="38100" dist="38100" dir="2700000" algn="tl">
                  <a:srgbClr val="C0C0C0"/>
                </a:outerShdw>
              </a:effectLst>
            </a:endParaRPr>
          </a:p>
        </p:txBody>
      </p:sp>
      <p:sp>
        <p:nvSpPr>
          <p:cNvPr id="23" name="Rectangle 14"/>
          <p:cNvSpPr>
            <a:spLocks noChangeArrowheads="1"/>
          </p:cNvSpPr>
          <p:nvPr/>
        </p:nvSpPr>
        <p:spPr bwMode="auto">
          <a:xfrm>
            <a:off x="44075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24" name="Line 15"/>
          <p:cNvSpPr>
            <a:spLocks noChangeShapeType="1"/>
          </p:cNvSpPr>
          <p:nvPr/>
        </p:nvSpPr>
        <p:spPr bwMode="auto">
          <a:xfrm>
            <a:off x="4712359" y="5109705"/>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25" name="Rectangle 16"/>
              <p:cNvSpPr>
                <a:spLocks noChangeArrowheads="1"/>
              </p:cNvSpPr>
              <p:nvPr/>
            </p:nvSpPr>
            <p:spPr bwMode="auto">
              <a:xfrm>
                <a:off x="49409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25" name="Rectangle 16"/>
              <p:cNvSpPr>
                <a:spLocks noRot="1" noChangeAspect="1" noMove="1" noResize="1" noEditPoints="1" noAdjustHandles="1" noChangeArrowheads="1" noChangeShapeType="1" noTextEdit="1"/>
              </p:cNvSpPr>
              <p:nvPr/>
            </p:nvSpPr>
            <p:spPr bwMode="auto">
              <a:xfrm>
                <a:off x="4940959" y="5185905"/>
                <a:ext cx="457200" cy="381000"/>
              </a:xfrm>
              <a:prstGeom prst="rect">
                <a:avLst/>
              </a:prstGeom>
              <a:blipFill rotWithShape="1">
                <a:blip r:embed="rId5"/>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6" name="Line 17"/>
          <p:cNvSpPr>
            <a:spLocks noChangeShapeType="1"/>
          </p:cNvSpPr>
          <p:nvPr/>
        </p:nvSpPr>
        <p:spPr bwMode="auto">
          <a:xfrm flipH="1">
            <a:off x="5321959" y="5185905"/>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27" name="Rectangle 18"/>
              <p:cNvSpPr>
                <a:spLocks noChangeArrowheads="1"/>
              </p:cNvSpPr>
              <p:nvPr/>
            </p:nvSpPr>
            <p:spPr bwMode="auto">
              <a:xfrm>
                <a:off x="54743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27" name="Rectangle 18"/>
              <p:cNvSpPr>
                <a:spLocks noRot="1" noChangeAspect="1" noMove="1" noResize="1" noEditPoints="1" noAdjustHandles="1" noChangeArrowheads="1" noChangeShapeType="1" noTextEdit="1"/>
              </p:cNvSpPr>
              <p:nvPr/>
            </p:nvSpPr>
            <p:spPr bwMode="auto">
              <a:xfrm>
                <a:off x="5474359" y="5185905"/>
                <a:ext cx="457200" cy="381000"/>
              </a:xfrm>
              <a:prstGeom prst="rect">
                <a:avLst/>
              </a:prstGeom>
              <a:blipFill rotWithShape="1">
                <a:blip r:embed="rId6"/>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8" name="Rectangle 19"/>
          <p:cNvSpPr>
            <a:spLocks noChangeArrowheads="1"/>
          </p:cNvSpPr>
          <p:nvPr/>
        </p:nvSpPr>
        <p:spPr bwMode="auto">
          <a:xfrm>
            <a:off x="60077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endParaRPr lang="en-US" altLang="zh-CN" b="1">
              <a:solidFill>
                <a:srgbClr val="008000"/>
              </a:solidFill>
              <a:effectLst>
                <a:outerShdw blurRad="38100" dist="38100" dir="2700000" algn="tl">
                  <a:srgbClr val="C0C0C0"/>
                </a:outerShdw>
              </a:effectLst>
            </a:endParaRPr>
          </a:p>
        </p:txBody>
      </p:sp>
      <p:sp>
        <p:nvSpPr>
          <p:cNvPr id="29" name="AutoShape 20"/>
          <p:cNvSpPr>
            <a:spLocks noChangeArrowheads="1"/>
          </p:cNvSpPr>
          <p:nvPr/>
        </p:nvSpPr>
        <p:spPr bwMode="auto">
          <a:xfrm>
            <a:off x="4788559" y="48049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0" name="AutoShape 21"/>
          <p:cNvSpPr>
            <a:spLocks noChangeArrowheads="1"/>
          </p:cNvSpPr>
          <p:nvPr/>
        </p:nvSpPr>
        <p:spPr bwMode="auto">
          <a:xfrm>
            <a:off x="4788559" y="53383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31" name="Rectangle 22"/>
              <p:cNvSpPr>
                <a:spLocks noChangeArrowheads="1"/>
              </p:cNvSpPr>
              <p:nvPr/>
            </p:nvSpPr>
            <p:spPr bwMode="auto">
              <a:xfrm>
                <a:off x="75317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31" name="Rectangle 22"/>
              <p:cNvSpPr>
                <a:spLocks noRot="1" noChangeAspect="1" noMove="1" noResize="1" noEditPoints="1" noAdjustHandles="1" noChangeArrowheads="1" noChangeShapeType="1" noTextEdit="1"/>
              </p:cNvSpPr>
              <p:nvPr/>
            </p:nvSpPr>
            <p:spPr bwMode="auto">
              <a:xfrm>
                <a:off x="7531759" y="5185905"/>
                <a:ext cx="457200" cy="381000"/>
              </a:xfrm>
              <a:prstGeom prst="rect">
                <a:avLst/>
              </a:prstGeom>
              <a:blipFill rotWithShape="1">
                <a:blip r:embed="rId7"/>
                <a:stretch>
                  <a:fillRect l="-4000" b="-1774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32" name="Line 23"/>
          <p:cNvSpPr>
            <a:spLocks noChangeShapeType="1"/>
          </p:cNvSpPr>
          <p:nvPr/>
        </p:nvSpPr>
        <p:spPr bwMode="auto">
          <a:xfrm>
            <a:off x="6388759" y="5109705"/>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33" name="Rectangle 24"/>
              <p:cNvSpPr>
                <a:spLocks noChangeArrowheads="1"/>
              </p:cNvSpPr>
              <p:nvPr/>
            </p:nvSpPr>
            <p:spPr bwMode="auto">
              <a:xfrm>
                <a:off x="66173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p:sp>
            <p:nvSpPr>
              <p:cNvPr id="33" name="Rectangle 24"/>
              <p:cNvSpPr>
                <a:spLocks noRot="1" noChangeAspect="1" noMove="1" noResize="1" noEditPoints="1" noAdjustHandles="1" noChangeArrowheads="1" noChangeShapeType="1" noTextEdit="1"/>
              </p:cNvSpPr>
              <p:nvPr/>
            </p:nvSpPr>
            <p:spPr bwMode="auto">
              <a:xfrm>
                <a:off x="6617359" y="5185905"/>
                <a:ext cx="457200" cy="381000"/>
              </a:xfrm>
              <a:prstGeom prst="rect">
                <a:avLst/>
              </a:prstGeom>
              <a:blipFill rotWithShape="1">
                <a:blip r:embed="rId5"/>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34" name="AutoShape 25"/>
          <p:cNvSpPr>
            <a:spLocks noChangeArrowheads="1"/>
          </p:cNvSpPr>
          <p:nvPr/>
        </p:nvSpPr>
        <p:spPr bwMode="auto">
          <a:xfrm>
            <a:off x="6464959" y="48049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AutoShape 26"/>
          <p:cNvSpPr>
            <a:spLocks noChangeArrowheads="1"/>
          </p:cNvSpPr>
          <p:nvPr/>
        </p:nvSpPr>
        <p:spPr bwMode="auto">
          <a:xfrm>
            <a:off x="6464959" y="53383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Line 27"/>
          <p:cNvSpPr>
            <a:spLocks noChangeShapeType="1"/>
          </p:cNvSpPr>
          <p:nvPr/>
        </p:nvSpPr>
        <p:spPr bwMode="auto">
          <a:xfrm>
            <a:off x="7531759" y="5109705"/>
            <a:ext cx="533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28"/>
          <p:cNvSpPr>
            <a:spLocks noChangeArrowheads="1"/>
          </p:cNvSpPr>
          <p:nvPr/>
        </p:nvSpPr>
        <p:spPr bwMode="auto">
          <a:xfrm>
            <a:off x="7150759" y="4881105"/>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a:t>
            </a:r>
            <a:endParaRPr lang="en-US" altLang="zh-CN" b="1" dirty="0">
              <a:solidFill>
                <a:srgbClr val="008000"/>
              </a:solidFill>
              <a:effectLst>
                <a:outerShdw blurRad="38100" dist="38100" dir="2700000" algn="tl">
                  <a:srgbClr val="C0C0C0"/>
                </a:outerShdw>
              </a:effectLst>
            </a:endParaRPr>
          </a:p>
        </p:txBody>
      </p:sp>
      <p:sp>
        <p:nvSpPr>
          <p:cNvPr id="63" name="文本框 6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131060" y="2610511"/>
            <a:ext cx="2581299" cy="968598"/>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需求的交叉</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价格弹性</a:t>
            </a:r>
            <a:endParaRPr lang="zh-CN" altLang="en-US" sz="2000" b="1" dirty="0">
              <a:latin typeface="微软雅黑" panose="020B0503020204020204" pitchFamily="34" charset="-122"/>
              <a:ea typeface="微软雅黑" panose="020B0503020204020204" pitchFamily="34" charset="-122"/>
            </a:endParaRPr>
          </a:p>
        </p:txBody>
      </p:sp>
      <p:sp>
        <p:nvSpPr>
          <p:cNvPr id="65" name="文本框 64"/>
          <p:cNvSpPr txBox="1"/>
          <p:nvPr/>
        </p:nvSpPr>
        <p:spPr>
          <a:xfrm>
            <a:off x="3587405" y="2990173"/>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66" name="文本框 65"/>
          <p:cNvSpPr txBox="1"/>
          <p:nvPr/>
        </p:nvSpPr>
        <p:spPr>
          <a:xfrm>
            <a:off x="4230378" y="2703427"/>
            <a:ext cx="3064807" cy="49962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需求量变动的百分比</a:t>
            </a:r>
            <a:endParaRPr lang="zh-CN" altLang="en-US" sz="2000" b="1" dirty="0">
              <a:latin typeface="微软雅黑" panose="020B0503020204020204" pitchFamily="34" charset="-122"/>
              <a:ea typeface="微软雅黑" panose="020B0503020204020204" pitchFamily="34" charset="-122"/>
            </a:endParaRPr>
          </a:p>
        </p:txBody>
      </p:sp>
      <p:cxnSp>
        <p:nvCxnSpPr>
          <p:cNvPr id="67" name="直接连接符 66"/>
          <p:cNvCxnSpPr/>
          <p:nvPr/>
        </p:nvCxnSpPr>
        <p:spPr>
          <a:xfrm>
            <a:off x="3993805" y="3233526"/>
            <a:ext cx="3537954" cy="43689"/>
          </a:xfrm>
          <a:prstGeom prst="line">
            <a:avLst/>
          </a:prstGeom>
          <a:ln w="25400" cmpd="sng"/>
        </p:spPr>
        <p:style>
          <a:lnRef idx="1">
            <a:schemeClr val="dk1"/>
          </a:lnRef>
          <a:fillRef idx="0">
            <a:schemeClr val="dk1"/>
          </a:fillRef>
          <a:effectRef idx="0">
            <a:schemeClr val="dk1"/>
          </a:effectRef>
          <a:fontRef idx="minor">
            <a:schemeClr val="tx1"/>
          </a:fontRef>
        </p:style>
      </p:cxnSp>
      <p:sp>
        <p:nvSpPr>
          <p:cNvPr id="68" name="文本框 67"/>
          <p:cNvSpPr txBox="1"/>
          <p:nvPr/>
        </p:nvSpPr>
        <p:spPr>
          <a:xfrm>
            <a:off x="3854106" y="3200328"/>
            <a:ext cx="4535907" cy="49962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相关商品价格变动变动的百分比</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927802" y="3833177"/>
            <a:ext cx="10586174" cy="1200329"/>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     A</a:t>
            </a:r>
            <a:r>
              <a:rPr lang="zh-CN" altLang="en-US" sz="2400" dirty="0">
                <a:latin typeface="微软雅黑" panose="020B0503020204020204" pitchFamily="34" charset="-122"/>
                <a:ea typeface="微软雅黑" panose="020B0503020204020204" pitchFamily="34" charset="-122"/>
              </a:rPr>
              <a:t>商品需求量相应于</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商品价格变动的交叉弹性，则交叉价格弹性系数可以表示为：</a:t>
            </a:r>
            <a:endParaRPr lang="zh-CN" altLang="en-US" sz="2400" dirty="0">
              <a:latin typeface="微软雅黑" panose="020B0503020204020204" pitchFamily="34" charset="-122"/>
              <a:ea typeface="微软雅黑" panose="020B0503020204020204" pitchFamily="34" charset="-122"/>
            </a:endParaRPr>
          </a:p>
        </p:txBody>
      </p:sp>
      <p:grpSp>
        <p:nvGrpSpPr>
          <p:cNvPr id="38" name="Group 100"/>
          <p:cNvGrpSpPr/>
          <p:nvPr/>
        </p:nvGrpSpPr>
        <p:grpSpPr bwMode="auto">
          <a:xfrm>
            <a:off x="2741471" y="6348890"/>
            <a:ext cx="5465776" cy="408183"/>
            <a:chOff x="624" y="2759"/>
            <a:chExt cx="4704" cy="361"/>
          </a:xfrm>
        </p:grpSpPr>
        <p:sp>
          <p:nvSpPr>
            <p:cNvPr id="39" name="Line 89"/>
            <p:cNvSpPr>
              <a:spLocks noChangeShapeType="1"/>
            </p:cNvSpPr>
            <p:nvPr/>
          </p:nvSpPr>
          <p:spPr bwMode="auto">
            <a:xfrm>
              <a:off x="624" y="2759"/>
              <a:ext cx="4701" cy="0"/>
            </a:xfrm>
            <a:prstGeom prst="line">
              <a:avLst/>
            </a:prstGeom>
            <a:noFill/>
            <a:ln w="5715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0" name="Rectangle 90"/>
            <p:cNvSpPr>
              <a:spLocks noChangeArrowheads="1"/>
            </p:cNvSpPr>
            <p:nvPr/>
          </p:nvSpPr>
          <p:spPr bwMode="auto">
            <a:xfrm>
              <a:off x="2496" y="2832"/>
              <a:ext cx="21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0</a:t>
              </a:r>
              <a:endParaRPr lang="en-US" altLang="zh-CN" sz="2800" b="1">
                <a:effectLst>
                  <a:outerShdw blurRad="38100" dist="38100" dir="2700000" algn="tl">
                    <a:srgbClr val="C0C0C0"/>
                  </a:outerShdw>
                </a:effectLst>
              </a:endParaRPr>
            </a:p>
          </p:txBody>
        </p:sp>
        <p:sp>
          <p:nvSpPr>
            <p:cNvPr id="41" name="Rectangle 91"/>
            <p:cNvSpPr>
              <a:spLocks noChangeArrowheads="1"/>
            </p:cNvSpPr>
            <p:nvPr/>
          </p:nvSpPr>
          <p:spPr bwMode="auto">
            <a:xfrm>
              <a:off x="3527" y="2832"/>
              <a:ext cx="2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effectLst>
                  <a:outerShdw blurRad="38100" dist="38100" dir="2700000" algn="tl">
                    <a:srgbClr val="C0C0C0"/>
                  </a:outerShdw>
                </a:effectLst>
              </a:endParaRPr>
            </a:p>
          </p:txBody>
        </p:sp>
        <p:sp>
          <p:nvSpPr>
            <p:cNvPr id="43" name="Rectangle 98"/>
            <p:cNvSpPr>
              <a:spLocks noChangeArrowheads="1"/>
            </p:cNvSpPr>
            <p:nvPr/>
          </p:nvSpPr>
          <p:spPr bwMode="auto">
            <a:xfrm>
              <a:off x="4964" y="2759"/>
              <a:ext cx="364"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008000"/>
                  </a:solidFill>
                  <a:effectLst>
                    <a:outerShdw blurRad="38100" dist="38100" dir="2700000" algn="tl">
                      <a:srgbClr val="C0C0C0"/>
                    </a:outerShdw>
                  </a:effectLst>
                </a:rPr>
                <a:t>E</a:t>
              </a:r>
              <a:r>
                <a:rPr lang="en-US" altLang="zh-CN" sz="2800" b="1" baseline="-25000" dirty="0">
                  <a:solidFill>
                    <a:srgbClr val="008000"/>
                  </a:solidFill>
                  <a:effectLst>
                    <a:outerShdw blurRad="38100" dist="38100" dir="2700000" algn="tl">
                      <a:srgbClr val="C0C0C0"/>
                    </a:outerShdw>
                  </a:effectLst>
                </a:rPr>
                <a:t>c</a:t>
              </a:r>
              <a:endParaRPr lang="en-US" altLang="zh-CN" sz="2800" b="1" dirty="0">
                <a:solidFill>
                  <a:srgbClr val="008000"/>
                </a:solidFill>
                <a:effectLst>
                  <a:outerShdw blurRad="38100" dist="38100" dir="2700000" algn="tl">
                    <a:srgbClr val="C0C0C0"/>
                  </a:outerShdw>
                </a:effectLst>
              </a:endParaRPr>
            </a:p>
          </p:txBody>
        </p:sp>
      </p:grpSp>
      <p:grpSp>
        <p:nvGrpSpPr>
          <p:cNvPr id="45" name="Group 101"/>
          <p:cNvGrpSpPr/>
          <p:nvPr/>
        </p:nvGrpSpPr>
        <p:grpSpPr bwMode="auto">
          <a:xfrm>
            <a:off x="3316312" y="5719304"/>
            <a:ext cx="2091372" cy="568636"/>
            <a:chOff x="828" y="2112"/>
            <a:chExt cx="1764" cy="647"/>
          </a:xfrm>
        </p:grpSpPr>
        <p:sp>
          <p:nvSpPr>
            <p:cNvPr id="46" name="Rectangle 88" descr="30%"/>
            <p:cNvSpPr>
              <a:spLocks noChangeArrowheads="1"/>
            </p:cNvSpPr>
            <p:nvPr/>
          </p:nvSpPr>
          <p:spPr bwMode="auto">
            <a:xfrm>
              <a:off x="828" y="2112"/>
              <a:ext cx="1764" cy="647"/>
            </a:xfrm>
            <a:prstGeom prst="rect">
              <a:avLst/>
            </a:prstGeom>
            <a:pattFill prst="pct30">
              <a:fgClr>
                <a:srgbClr val="C8E4C8"/>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7" name="Rectangle 93"/>
            <p:cNvSpPr>
              <a:spLocks noChangeArrowheads="1"/>
            </p:cNvSpPr>
            <p:nvPr/>
          </p:nvSpPr>
          <p:spPr bwMode="auto">
            <a:xfrm>
              <a:off x="1141" y="2299"/>
              <a:ext cx="562"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替代关系</a:t>
              </a:r>
              <a:endPar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8" name="Line 97"/>
            <p:cNvSpPr>
              <a:spLocks noChangeShapeType="1"/>
            </p:cNvSpPr>
            <p:nvPr/>
          </p:nvSpPr>
          <p:spPr bwMode="auto">
            <a:xfrm flipV="1">
              <a:off x="2592" y="2112"/>
              <a:ext cx="0" cy="647"/>
            </a:xfrm>
            <a:prstGeom prst="line">
              <a:avLst/>
            </a:prstGeom>
            <a:noFill/>
            <a:ln w="38100">
              <a:solidFill>
                <a:srgbClr val="CC7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49" name="Rectangle 87" descr="30%"/>
          <p:cNvSpPr>
            <a:spLocks noChangeArrowheads="1"/>
          </p:cNvSpPr>
          <p:nvPr/>
        </p:nvSpPr>
        <p:spPr bwMode="auto">
          <a:xfrm>
            <a:off x="5407684" y="5742743"/>
            <a:ext cx="1743076" cy="550185"/>
          </a:xfrm>
          <a:prstGeom prst="rect">
            <a:avLst/>
          </a:prstGeom>
          <a:pattFill prst="pct30">
            <a:fgClr>
              <a:srgbClr val="69D8FF"/>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 name="流程图: 接点 6"/>
          <p:cNvSpPr/>
          <p:nvPr/>
        </p:nvSpPr>
        <p:spPr>
          <a:xfrm>
            <a:off x="5321959" y="6287940"/>
            <a:ext cx="152400" cy="152399"/>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8" name="文本框 7"/>
          <p:cNvSpPr txBox="1"/>
          <p:nvPr/>
        </p:nvSpPr>
        <p:spPr>
          <a:xfrm>
            <a:off x="5529859" y="5770765"/>
            <a:ext cx="1522048" cy="499624"/>
          </a:xfrm>
          <a:prstGeom prst="rect">
            <a:avLst/>
          </a:prstGeom>
          <a:noFill/>
        </p:spPr>
        <p:txBody>
          <a:bodyPr wrap="square" rtlCol="0">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互补关系</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89"/>
          <p:cNvSpPr>
            <a:spLocks noChangeArrowheads="1"/>
          </p:cNvSpPr>
          <p:nvPr/>
        </p:nvSpPr>
        <p:spPr bwMode="auto">
          <a:xfrm>
            <a:off x="1921134" y="2116128"/>
            <a:ext cx="7915485" cy="3993455"/>
          </a:xfrm>
          <a:prstGeom prst="rect">
            <a:avLst/>
          </a:prstGeom>
          <a:solidFill>
            <a:srgbClr val="F7FCFF"/>
          </a:solidFill>
          <a:ln w="9525">
            <a:solidFill>
              <a:schemeClr val="accent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供给弹性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0" name="Rectangle 7"/>
          <p:cNvSpPr>
            <a:spLocks noChangeArrowheads="1"/>
          </p:cNvSpPr>
          <p:nvPr/>
        </p:nvSpPr>
        <p:spPr bwMode="auto">
          <a:xfrm>
            <a:off x="1880656" y="1315805"/>
            <a:ext cx="8647666" cy="772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400" b="1" dirty="0">
                <a:solidFill>
                  <a:srgbClr val="336600"/>
                </a:solidFill>
                <a:latin typeface="微软雅黑" panose="020B0503020204020204" pitchFamily="34" charset="-122"/>
                <a:ea typeface="微软雅黑" panose="020B0503020204020204" pitchFamily="34" charset="-122"/>
              </a:rPr>
              <a:t>供给弹性：一种商品的供给量对其价格相对变动的反应程度</a:t>
            </a:r>
            <a:endParaRPr lang="zh-CN" altLang="en-US" sz="2400" b="1" dirty="0">
              <a:solidFill>
                <a:srgbClr val="336600"/>
              </a:solidFill>
              <a:latin typeface="微软雅黑" panose="020B0503020204020204" pitchFamily="34" charset="-122"/>
              <a:ea typeface="微软雅黑" panose="020B0503020204020204" pitchFamily="34" charset="-122"/>
            </a:endParaRPr>
          </a:p>
        </p:txBody>
      </p:sp>
      <p:sp>
        <p:nvSpPr>
          <p:cNvPr id="62" name="Rectangle 10"/>
          <p:cNvSpPr>
            <a:spLocks noChangeArrowheads="1"/>
          </p:cNvSpPr>
          <p:nvPr/>
        </p:nvSpPr>
        <p:spPr bwMode="auto">
          <a:xfrm>
            <a:off x="37452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E</a:t>
            </a:r>
            <a:r>
              <a:rPr lang="en-US" altLang="zh-CN" sz="2800" b="1" baseline="-25000">
                <a:solidFill>
                  <a:srgbClr val="008000"/>
                </a:solidFill>
                <a:effectLst>
                  <a:outerShdw blurRad="38100" dist="38100" dir="2700000" algn="tl">
                    <a:srgbClr val="C0C0C0"/>
                  </a:outerShdw>
                </a:effectLst>
              </a:rPr>
              <a:t>S</a:t>
            </a:r>
            <a:endParaRPr lang="en-US" altLang="zh-CN" sz="2800" b="1">
              <a:solidFill>
                <a:srgbClr val="008000"/>
              </a:solidFill>
              <a:effectLst>
                <a:outerShdw blurRad="38100" dist="38100" dir="2700000" algn="tl">
                  <a:srgbClr val="C0C0C0"/>
                </a:outerShdw>
              </a:effectLst>
            </a:endParaRPr>
          </a:p>
        </p:txBody>
      </p:sp>
      <p:sp>
        <p:nvSpPr>
          <p:cNvPr id="63" name="Rectangle 11"/>
          <p:cNvSpPr>
            <a:spLocks noChangeArrowheads="1"/>
          </p:cNvSpPr>
          <p:nvPr/>
        </p:nvSpPr>
        <p:spPr bwMode="auto">
          <a:xfrm>
            <a:off x="41262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a:t>
            </a:r>
            <a:endParaRPr lang="en-US" altLang="zh-CN" sz="2800" b="1">
              <a:solidFill>
                <a:srgbClr val="008000"/>
              </a:solidFill>
              <a:effectLst>
                <a:outerShdw blurRad="38100" dist="38100" dir="2700000" algn="tl">
                  <a:srgbClr val="C0C0C0"/>
                </a:outerShdw>
              </a:effectLst>
            </a:endParaRPr>
          </a:p>
        </p:txBody>
      </p:sp>
      <p:sp>
        <p:nvSpPr>
          <p:cNvPr id="64" name="Rectangle 12"/>
          <p:cNvSpPr>
            <a:spLocks noChangeArrowheads="1"/>
          </p:cNvSpPr>
          <p:nvPr/>
        </p:nvSpPr>
        <p:spPr bwMode="auto">
          <a:xfrm>
            <a:off x="47358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008000"/>
                </a:solidFill>
                <a:effectLst>
                  <a:outerShdw blurRad="38100" dist="38100" dir="2700000" algn="tl">
                    <a:srgbClr val="C0C0C0"/>
                  </a:outerShdw>
                </a:effectLst>
              </a:rPr>
              <a:t>Q</a:t>
            </a:r>
            <a:endParaRPr lang="en-US" altLang="zh-CN" sz="2800" b="1" dirty="0">
              <a:solidFill>
                <a:srgbClr val="008000"/>
              </a:solidFill>
              <a:effectLst>
                <a:outerShdw blurRad="38100" dist="38100" dir="2700000" algn="tl">
                  <a:srgbClr val="C0C0C0"/>
                </a:outerShdw>
              </a:effectLst>
            </a:endParaRPr>
          </a:p>
        </p:txBody>
      </p:sp>
      <p:sp>
        <p:nvSpPr>
          <p:cNvPr id="65" name="Line 13"/>
          <p:cNvSpPr>
            <a:spLocks noChangeShapeType="1"/>
          </p:cNvSpPr>
          <p:nvPr/>
        </p:nvSpPr>
        <p:spPr bwMode="auto">
          <a:xfrm flipH="1">
            <a:off x="5116877" y="4287289"/>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6" name="Rectangle 14"/>
          <p:cNvSpPr>
            <a:spLocks noChangeArrowheads="1"/>
          </p:cNvSpPr>
          <p:nvPr/>
        </p:nvSpPr>
        <p:spPr bwMode="auto">
          <a:xfrm>
            <a:off x="52692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endParaRPr lang="en-US" altLang="zh-CN" sz="2800" b="1">
              <a:solidFill>
                <a:srgbClr val="008000"/>
              </a:solidFill>
              <a:effectLst>
                <a:outerShdw blurRad="38100" dist="38100" dir="2700000" algn="tl">
                  <a:srgbClr val="C0C0C0"/>
                </a:outerShdw>
              </a:effectLst>
            </a:endParaRPr>
          </a:p>
        </p:txBody>
      </p:sp>
      <p:sp>
        <p:nvSpPr>
          <p:cNvPr id="67" name="Line 15"/>
          <p:cNvSpPr>
            <a:spLocks noChangeShapeType="1"/>
          </p:cNvSpPr>
          <p:nvPr/>
        </p:nvSpPr>
        <p:spPr bwMode="auto">
          <a:xfrm>
            <a:off x="4507277" y="4744489"/>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16"/>
          <p:cNvSpPr>
            <a:spLocks noChangeArrowheads="1"/>
          </p:cNvSpPr>
          <p:nvPr/>
        </p:nvSpPr>
        <p:spPr bwMode="auto">
          <a:xfrm>
            <a:off x="47358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endParaRPr lang="en-US" altLang="zh-CN" sz="2800" b="1">
              <a:solidFill>
                <a:srgbClr val="008000"/>
              </a:solidFill>
              <a:effectLst>
                <a:outerShdw blurRad="38100" dist="38100" dir="2700000" algn="tl">
                  <a:srgbClr val="C0C0C0"/>
                </a:outerShdw>
              </a:effectLst>
            </a:endParaRPr>
          </a:p>
        </p:txBody>
      </p:sp>
      <p:sp>
        <p:nvSpPr>
          <p:cNvPr id="69" name="Line 17"/>
          <p:cNvSpPr>
            <a:spLocks noChangeShapeType="1"/>
          </p:cNvSpPr>
          <p:nvPr/>
        </p:nvSpPr>
        <p:spPr bwMode="auto">
          <a:xfrm flipH="1">
            <a:off x="5116877" y="4820689"/>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0" name="Rectangle 18"/>
          <p:cNvSpPr>
            <a:spLocks noChangeArrowheads="1"/>
          </p:cNvSpPr>
          <p:nvPr/>
        </p:nvSpPr>
        <p:spPr bwMode="auto">
          <a:xfrm>
            <a:off x="52692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endParaRPr lang="en-US" altLang="zh-CN" sz="2800" b="1">
              <a:solidFill>
                <a:srgbClr val="008000"/>
              </a:solidFill>
              <a:effectLst>
                <a:outerShdw blurRad="38100" dist="38100" dir="2700000" algn="tl">
                  <a:srgbClr val="C0C0C0"/>
                </a:outerShdw>
              </a:effectLst>
            </a:endParaRPr>
          </a:p>
        </p:txBody>
      </p:sp>
      <p:sp>
        <p:nvSpPr>
          <p:cNvPr id="71" name="Rectangle 19"/>
          <p:cNvSpPr>
            <a:spLocks noChangeArrowheads="1"/>
          </p:cNvSpPr>
          <p:nvPr/>
        </p:nvSpPr>
        <p:spPr bwMode="auto">
          <a:xfrm>
            <a:off x="58788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a:t>
            </a:r>
            <a:endParaRPr lang="en-US" altLang="zh-CN" sz="2800" b="1">
              <a:solidFill>
                <a:srgbClr val="008000"/>
              </a:solidFill>
              <a:effectLst>
                <a:outerShdw blurRad="38100" dist="38100" dir="2700000" algn="tl">
                  <a:srgbClr val="C0C0C0"/>
                </a:outerShdw>
              </a:effectLst>
            </a:endParaRPr>
          </a:p>
        </p:txBody>
      </p:sp>
      <p:sp>
        <p:nvSpPr>
          <p:cNvPr id="72" name="AutoShape 21"/>
          <p:cNvSpPr>
            <a:spLocks noChangeArrowheads="1"/>
          </p:cNvSpPr>
          <p:nvPr/>
        </p:nvSpPr>
        <p:spPr bwMode="auto">
          <a:xfrm>
            <a:off x="4583477" y="44396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3" name="AutoShape 22"/>
          <p:cNvSpPr>
            <a:spLocks noChangeArrowheads="1"/>
          </p:cNvSpPr>
          <p:nvPr/>
        </p:nvSpPr>
        <p:spPr bwMode="auto">
          <a:xfrm>
            <a:off x="4583477" y="49730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4" name="Rectangle 23"/>
          <p:cNvSpPr>
            <a:spLocks noChangeArrowheads="1"/>
          </p:cNvSpPr>
          <p:nvPr/>
        </p:nvSpPr>
        <p:spPr bwMode="auto">
          <a:xfrm>
            <a:off x="65646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endParaRPr lang="en-US" altLang="zh-CN" sz="2800" b="1">
              <a:solidFill>
                <a:srgbClr val="008000"/>
              </a:solidFill>
              <a:effectLst>
                <a:outerShdw blurRad="38100" dist="38100" dir="2700000" algn="tl">
                  <a:srgbClr val="C0C0C0"/>
                </a:outerShdw>
              </a:effectLst>
            </a:endParaRPr>
          </a:p>
        </p:txBody>
      </p:sp>
      <p:sp>
        <p:nvSpPr>
          <p:cNvPr id="75" name="Rectangle 24"/>
          <p:cNvSpPr>
            <a:spLocks noChangeArrowheads="1"/>
          </p:cNvSpPr>
          <p:nvPr/>
        </p:nvSpPr>
        <p:spPr bwMode="auto">
          <a:xfrm>
            <a:off x="74790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endParaRPr lang="en-US" altLang="zh-CN" sz="2800" b="1">
              <a:solidFill>
                <a:srgbClr val="008000"/>
              </a:solidFill>
              <a:effectLst>
                <a:outerShdw blurRad="38100" dist="38100" dir="2700000" algn="tl">
                  <a:srgbClr val="C0C0C0"/>
                </a:outerShdw>
              </a:effectLst>
            </a:endParaRPr>
          </a:p>
        </p:txBody>
      </p:sp>
      <p:sp>
        <p:nvSpPr>
          <p:cNvPr id="76" name="Line 25"/>
          <p:cNvSpPr>
            <a:spLocks noChangeShapeType="1"/>
          </p:cNvSpPr>
          <p:nvPr/>
        </p:nvSpPr>
        <p:spPr bwMode="auto">
          <a:xfrm>
            <a:off x="6336077" y="4744489"/>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26"/>
          <p:cNvSpPr>
            <a:spLocks noChangeArrowheads="1"/>
          </p:cNvSpPr>
          <p:nvPr/>
        </p:nvSpPr>
        <p:spPr bwMode="auto">
          <a:xfrm>
            <a:off x="65646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endParaRPr lang="en-US" altLang="zh-CN" sz="2800" b="1">
              <a:solidFill>
                <a:srgbClr val="008000"/>
              </a:solidFill>
              <a:effectLst>
                <a:outerShdw blurRad="38100" dist="38100" dir="2700000" algn="tl">
                  <a:srgbClr val="C0C0C0"/>
                </a:outerShdw>
              </a:effectLst>
            </a:endParaRPr>
          </a:p>
        </p:txBody>
      </p:sp>
      <p:sp>
        <p:nvSpPr>
          <p:cNvPr id="78" name="Rectangle 27"/>
          <p:cNvSpPr>
            <a:spLocks noChangeArrowheads="1"/>
          </p:cNvSpPr>
          <p:nvPr/>
        </p:nvSpPr>
        <p:spPr bwMode="auto">
          <a:xfrm>
            <a:off x="74790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endParaRPr lang="en-US" altLang="zh-CN" sz="2800" b="1">
              <a:solidFill>
                <a:srgbClr val="008000"/>
              </a:solidFill>
              <a:effectLst>
                <a:outerShdw blurRad="38100" dist="38100" dir="2700000" algn="tl">
                  <a:srgbClr val="C0C0C0"/>
                </a:outerShdw>
              </a:effectLst>
            </a:endParaRPr>
          </a:p>
        </p:txBody>
      </p:sp>
      <p:sp>
        <p:nvSpPr>
          <p:cNvPr id="79" name="AutoShape 29"/>
          <p:cNvSpPr>
            <a:spLocks noChangeArrowheads="1"/>
          </p:cNvSpPr>
          <p:nvPr/>
        </p:nvSpPr>
        <p:spPr bwMode="auto">
          <a:xfrm>
            <a:off x="6412277" y="44396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80" name="AutoShape 30"/>
          <p:cNvSpPr>
            <a:spLocks noChangeArrowheads="1"/>
          </p:cNvSpPr>
          <p:nvPr/>
        </p:nvSpPr>
        <p:spPr bwMode="auto">
          <a:xfrm>
            <a:off x="6412277" y="49730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81" name="Line 31"/>
          <p:cNvSpPr>
            <a:spLocks noChangeShapeType="1"/>
          </p:cNvSpPr>
          <p:nvPr/>
        </p:nvSpPr>
        <p:spPr bwMode="auto">
          <a:xfrm>
            <a:off x="7402877" y="4744489"/>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2" name="Rectangle 32"/>
          <p:cNvSpPr>
            <a:spLocks noChangeArrowheads="1"/>
          </p:cNvSpPr>
          <p:nvPr/>
        </p:nvSpPr>
        <p:spPr bwMode="auto">
          <a:xfrm>
            <a:off x="7098077" y="4515889"/>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3200" b="1">
                <a:solidFill>
                  <a:srgbClr val="008000"/>
                </a:solidFill>
                <a:effectLst>
                  <a:outerShdw blurRad="38100" dist="38100" dir="2700000" algn="tl">
                    <a:srgbClr val="C0C0C0"/>
                  </a:outerShdw>
                </a:effectLst>
              </a:rPr>
              <a:t>.</a:t>
            </a:r>
            <a:endParaRPr lang="en-US" altLang="zh-CN" sz="3200" b="1">
              <a:solidFill>
                <a:srgbClr val="008000"/>
              </a:solidFill>
              <a:effectLst>
                <a:outerShdw blurRad="38100" dist="38100" dir="2700000" algn="tl">
                  <a:srgbClr val="C0C0C0"/>
                </a:outerShdw>
              </a:effectLst>
            </a:endParaRPr>
          </a:p>
        </p:txBody>
      </p:sp>
      <p:sp>
        <p:nvSpPr>
          <p:cNvPr id="45" name="文本框 44"/>
          <p:cNvSpPr txBox="1"/>
          <p:nvPr/>
        </p:nvSpPr>
        <p:spPr>
          <a:xfrm>
            <a:off x="3118038" y="2556956"/>
            <a:ext cx="3638598"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供给的价格</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弹性系数</a:t>
            </a:r>
            <a:endParaRPr lang="zh-CN" altLang="en-US" sz="2000"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4712154" y="2812272"/>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47" name="文本框 46"/>
          <p:cNvSpPr txBox="1"/>
          <p:nvPr/>
        </p:nvSpPr>
        <p:spPr>
          <a:xfrm>
            <a:off x="5232882" y="2499737"/>
            <a:ext cx="3064807"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供给量变动的百分比</a:t>
            </a:r>
            <a:endParaRPr lang="zh-CN" altLang="en-US" sz="2000" dirty="0">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5269277" y="3000327"/>
            <a:ext cx="2884452" cy="5745"/>
          </a:xfrm>
          <a:prstGeom prst="line">
            <a:avLst/>
          </a:prstGeom>
          <a:ln w="25400" cmpd="sng"/>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5162519" y="3096801"/>
            <a:ext cx="4535907"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价格变动变动的百分比</a:t>
            </a:r>
            <a:endParaRPr lang="zh-CN" altLang="en-US" sz="2000"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1"/>
          <a:stretch>
            <a:fillRect/>
          </a:stretch>
        </p:blipFill>
        <p:spPr>
          <a:xfrm>
            <a:off x="9844379" y="5417564"/>
            <a:ext cx="1464362" cy="138403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供给弹性</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14" name="Rectangle 101"/>
          <p:cNvSpPr>
            <a:spLocks noChangeArrowheads="1"/>
          </p:cNvSpPr>
          <p:nvPr/>
        </p:nvSpPr>
        <p:spPr bwMode="auto">
          <a:xfrm>
            <a:off x="3749741" y="2135834"/>
            <a:ext cx="2057400" cy="1524000"/>
          </a:xfrm>
          <a:prstGeom prst="rect">
            <a:avLst/>
          </a:prstGeom>
          <a:solidFill>
            <a:srgbClr val="E7ED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93"/>
          <p:cNvSpPr>
            <a:spLocks noChangeArrowheads="1"/>
          </p:cNvSpPr>
          <p:nvPr/>
        </p:nvSpPr>
        <p:spPr bwMode="auto">
          <a:xfrm>
            <a:off x="7407341" y="4282090"/>
            <a:ext cx="2057400" cy="1524000"/>
          </a:xfrm>
          <a:prstGeom prst="rect">
            <a:avLst/>
          </a:prstGeom>
          <a:solidFill>
            <a:srgbClr val="DCF4E8"/>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85"/>
          <p:cNvSpPr>
            <a:spLocks noChangeArrowheads="1"/>
          </p:cNvSpPr>
          <p:nvPr/>
        </p:nvSpPr>
        <p:spPr bwMode="auto">
          <a:xfrm>
            <a:off x="2301941" y="4297505"/>
            <a:ext cx="2057400" cy="1524000"/>
          </a:xfrm>
          <a:prstGeom prst="rect">
            <a:avLst/>
          </a:prstGeom>
          <a:solidFill>
            <a:srgbClr val="EFF7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77"/>
          <p:cNvSpPr>
            <a:spLocks noChangeArrowheads="1"/>
          </p:cNvSpPr>
          <p:nvPr/>
        </p:nvSpPr>
        <p:spPr bwMode="auto">
          <a:xfrm>
            <a:off x="4816541" y="4297505"/>
            <a:ext cx="2057400" cy="1524000"/>
          </a:xfrm>
          <a:prstGeom prst="rect">
            <a:avLst/>
          </a:prstGeom>
          <a:solidFill>
            <a:srgbClr val="EFFF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8" name="Rectangle 69"/>
          <p:cNvSpPr>
            <a:spLocks noChangeArrowheads="1"/>
          </p:cNvSpPr>
          <p:nvPr/>
        </p:nvSpPr>
        <p:spPr bwMode="auto">
          <a:xfrm>
            <a:off x="6226241" y="2145763"/>
            <a:ext cx="2057400" cy="1524000"/>
          </a:xfrm>
          <a:prstGeom prst="rect">
            <a:avLst/>
          </a:prstGeom>
          <a:solidFill>
            <a:srgbClr val="FFFFE1"/>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5" name="Line 57"/>
          <p:cNvSpPr>
            <a:spLocks noChangeShapeType="1"/>
          </p:cNvSpPr>
          <p:nvPr/>
        </p:nvSpPr>
        <p:spPr bwMode="auto">
          <a:xfrm flipV="1">
            <a:off x="6588013" y="2228854"/>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Line 58"/>
          <p:cNvSpPr>
            <a:spLocks noChangeShapeType="1"/>
          </p:cNvSpPr>
          <p:nvPr/>
        </p:nvSpPr>
        <p:spPr bwMode="auto">
          <a:xfrm>
            <a:off x="6549766" y="3423961"/>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Rectangle 59"/>
          <p:cNvSpPr>
            <a:spLocks noChangeArrowheads="1"/>
          </p:cNvSpPr>
          <p:nvPr/>
        </p:nvSpPr>
        <p:spPr bwMode="auto">
          <a:xfrm>
            <a:off x="6279518" y="2225584"/>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endParaRPr lang="en-US" altLang="zh-CN" sz="2000" b="1" dirty="0">
              <a:effectLst>
                <a:outerShdw blurRad="38100" dist="38100" dir="2700000" algn="tl">
                  <a:srgbClr val="C0C0C0"/>
                </a:outerShdw>
              </a:effectLst>
            </a:endParaRPr>
          </a:p>
        </p:txBody>
      </p:sp>
      <p:sp>
        <p:nvSpPr>
          <p:cNvPr id="48" name="Rectangle 60"/>
          <p:cNvSpPr>
            <a:spLocks noChangeArrowheads="1"/>
          </p:cNvSpPr>
          <p:nvPr/>
        </p:nvSpPr>
        <p:spPr bwMode="auto">
          <a:xfrm>
            <a:off x="6292916" y="3367909"/>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O</a:t>
            </a:r>
            <a:endParaRPr lang="en-US" altLang="zh-CN" sz="2000" b="1" dirty="0">
              <a:effectLst>
                <a:outerShdw blurRad="38100" dist="38100" dir="2700000" algn="tl">
                  <a:srgbClr val="C0C0C0"/>
                </a:outerShdw>
              </a:effectLst>
            </a:endParaRPr>
          </a:p>
        </p:txBody>
      </p:sp>
      <p:sp>
        <p:nvSpPr>
          <p:cNvPr id="49" name="Rectangle 61"/>
          <p:cNvSpPr>
            <a:spLocks noChangeArrowheads="1"/>
          </p:cNvSpPr>
          <p:nvPr/>
        </p:nvSpPr>
        <p:spPr bwMode="auto">
          <a:xfrm>
            <a:off x="7892466" y="3394666"/>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Q</a:t>
            </a:r>
            <a:endParaRPr lang="en-US" altLang="zh-CN" sz="2000" b="1" dirty="0">
              <a:effectLst>
                <a:outerShdw blurRad="38100" dist="38100" dir="2700000" algn="tl">
                  <a:srgbClr val="C0C0C0"/>
                </a:outerShdw>
              </a:effectLst>
            </a:endParaRPr>
          </a:p>
        </p:txBody>
      </p:sp>
      <p:sp>
        <p:nvSpPr>
          <p:cNvPr id="51" name="Rectangle 70"/>
          <p:cNvSpPr>
            <a:spLocks noChangeArrowheads="1"/>
          </p:cNvSpPr>
          <p:nvPr/>
        </p:nvSpPr>
        <p:spPr bwMode="auto">
          <a:xfrm>
            <a:off x="4801416" y="5862189"/>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0033CC"/>
                </a:solidFill>
                <a:effectLst>
                  <a:outerShdw blurRad="38100" dist="38100" dir="2700000" algn="tl">
                    <a:srgbClr val="C0C0C0"/>
                  </a:outerShdw>
                </a:effectLst>
                <a:ea typeface="华文新魏" panose="02010800040101010101" pitchFamily="2" charset="-122"/>
              </a:rPr>
              <a:t>           富</a:t>
            </a:r>
            <a:r>
              <a:rPr lang="zh-CN" altLang="en-US" b="1" dirty="0">
                <a:solidFill>
                  <a:srgbClr val="0033CC"/>
                </a:solidFill>
                <a:effectLst>
                  <a:outerShdw blurRad="38100" dist="38100" dir="2700000" algn="tl">
                    <a:srgbClr val="C0C0C0"/>
                  </a:outerShdw>
                </a:effectLst>
                <a:ea typeface="华文新魏" panose="02010800040101010101" pitchFamily="2" charset="-122"/>
              </a:rPr>
              <a:t>有弹性</a:t>
            </a:r>
            <a:endParaRPr lang="zh-CN" altLang="en-US" b="1" dirty="0">
              <a:solidFill>
                <a:srgbClr val="0033CC"/>
              </a:solidFill>
              <a:effectLst>
                <a:outerShdw blurRad="38100" dist="38100" dir="2700000" algn="tl">
                  <a:srgbClr val="C0C0C0"/>
                </a:outerShdw>
              </a:effectLst>
              <a:ea typeface="华文新魏" panose="02010800040101010101" pitchFamily="2" charset="-122"/>
            </a:endParaRPr>
          </a:p>
        </p:txBody>
      </p:sp>
      <p:sp>
        <p:nvSpPr>
          <p:cNvPr id="52" name="Line 71"/>
          <p:cNvSpPr>
            <a:spLocks noChangeShapeType="1"/>
          </p:cNvSpPr>
          <p:nvPr/>
        </p:nvSpPr>
        <p:spPr bwMode="auto">
          <a:xfrm flipV="1">
            <a:off x="51975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Line 72"/>
          <p:cNvSpPr>
            <a:spLocks noChangeShapeType="1"/>
          </p:cNvSpPr>
          <p:nvPr/>
        </p:nvSpPr>
        <p:spPr bwMode="auto">
          <a:xfrm>
            <a:off x="51975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4" name="Rectangle 73"/>
          <p:cNvSpPr>
            <a:spLocks noChangeArrowheads="1"/>
          </p:cNvSpPr>
          <p:nvPr/>
        </p:nvSpPr>
        <p:spPr bwMode="auto">
          <a:xfrm>
            <a:off x="48927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endParaRPr lang="en-US" altLang="zh-CN" sz="2000" b="1" dirty="0">
              <a:effectLst>
                <a:outerShdw blurRad="38100" dist="38100" dir="2700000" algn="tl">
                  <a:srgbClr val="C0C0C0"/>
                </a:outerShdw>
              </a:effectLst>
            </a:endParaRPr>
          </a:p>
        </p:txBody>
      </p:sp>
      <p:sp>
        <p:nvSpPr>
          <p:cNvPr id="55" name="Rectangle 74"/>
          <p:cNvSpPr>
            <a:spLocks noChangeArrowheads="1"/>
          </p:cNvSpPr>
          <p:nvPr/>
        </p:nvSpPr>
        <p:spPr bwMode="auto">
          <a:xfrm>
            <a:off x="49689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56" name="Rectangle 75"/>
          <p:cNvSpPr>
            <a:spLocks noChangeArrowheads="1"/>
          </p:cNvSpPr>
          <p:nvPr/>
        </p:nvSpPr>
        <p:spPr bwMode="auto">
          <a:xfrm>
            <a:off x="65691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58" name="Rectangle 78"/>
          <p:cNvSpPr>
            <a:spLocks noChangeArrowheads="1"/>
          </p:cNvSpPr>
          <p:nvPr/>
        </p:nvSpPr>
        <p:spPr bwMode="auto">
          <a:xfrm>
            <a:off x="6226241" y="3684051"/>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008000"/>
                </a:solidFill>
                <a:effectLst>
                  <a:outerShdw blurRad="38100" dist="38100" dir="2700000" algn="tl">
                    <a:srgbClr val="C0C0C0"/>
                  </a:outerShdw>
                </a:effectLst>
                <a:ea typeface="华文新魏" panose="02010800040101010101" pitchFamily="2" charset="-122"/>
              </a:rPr>
              <a:t>          缺</a:t>
            </a:r>
            <a:r>
              <a:rPr lang="zh-CN" altLang="en-US" b="1" dirty="0">
                <a:solidFill>
                  <a:srgbClr val="008000"/>
                </a:solidFill>
                <a:effectLst>
                  <a:outerShdw blurRad="38100" dist="38100" dir="2700000" algn="tl">
                    <a:srgbClr val="C0C0C0"/>
                  </a:outerShdw>
                </a:effectLst>
                <a:ea typeface="华文新魏" panose="02010800040101010101" pitchFamily="2" charset="-122"/>
              </a:rPr>
              <a:t>乏弹性</a:t>
            </a:r>
            <a:endParaRPr lang="zh-CN" altLang="en-US" b="1" dirty="0">
              <a:solidFill>
                <a:srgbClr val="008000"/>
              </a:solidFill>
              <a:effectLst>
                <a:outerShdw blurRad="38100" dist="38100" dir="2700000" algn="tl">
                  <a:srgbClr val="C0C0C0"/>
                </a:outerShdw>
              </a:effectLst>
              <a:ea typeface="华文新魏" panose="02010800040101010101" pitchFamily="2" charset="-122"/>
            </a:endParaRPr>
          </a:p>
        </p:txBody>
      </p:sp>
      <p:sp>
        <p:nvSpPr>
          <p:cNvPr id="59" name="Line 79"/>
          <p:cNvSpPr>
            <a:spLocks noChangeShapeType="1"/>
          </p:cNvSpPr>
          <p:nvPr/>
        </p:nvSpPr>
        <p:spPr bwMode="auto">
          <a:xfrm flipV="1">
            <a:off x="26829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0" name="Line 80"/>
          <p:cNvSpPr>
            <a:spLocks noChangeShapeType="1"/>
          </p:cNvSpPr>
          <p:nvPr/>
        </p:nvSpPr>
        <p:spPr bwMode="auto">
          <a:xfrm>
            <a:off x="26829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1" name="Rectangle 81"/>
          <p:cNvSpPr>
            <a:spLocks noChangeArrowheads="1"/>
          </p:cNvSpPr>
          <p:nvPr/>
        </p:nvSpPr>
        <p:spPr bwMode="auto">
          <a:xfrm>
            <a:off x="23781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62" name="Rectangle 82"/>
          <p:cNvSpPr>
            <a:spLocks noChangeArrowheads="1"/>
          </p:cNvSpPr>
          <p:nvPr/>
        </p:nvSpPr>
        <p:spPr bwMode="auto">
          <a:xfrm>
            <a:off x="24543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63" name="Rectangle 83"/>
          <p:cNvSpPr>
            <a:spLocks noChangeArrowheads="1"/>
          </p:cNvSpPr>
          <p:nvPr/>
        </p:nvSpPr>
        <p:spPr bwMode="auto">
          <a:xfrm>
            <a:off x="40545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endParaRPr lang="en-US" altLang="zh-CN" sz="2000" b="1">
              <a:effectLst>
                <a:outerShdw blurRad="38100" dist="38100" dir="2700000" algn="tl">
                  <a:srgbClr val="C0C0C0"/>
                </a:outerShdw>
              </a:effectLst>
            </a:endParaRPr>
          </a:p>
        </p:txBody>
      </p:sp>
      <p:sp>
        <p:nvSpPr>
          <p:cNvPr id="65" name="Rectangle 86"/>
          <p:cNvSpPr>
            <a:spLocks noChangeArrowheads="1"/>
          </p:cNvSpPr>
          <p:nvPr/>
        </p:nvSpPr>
        <p:spPr bwMode="auto">
          <a:xfrm>
            <a:off x="23019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CC6600"/>
                </a:solidFill>
                <a:effectLst>
                  <a:outerShdw blurRad="38100" dist="38100" dir="2700000" algn="tl">
                    <a:srgbClr val="C0C0C0"/>
                  </a:outerShdw>
                </a:effectLst>
                <a:ea typeface="华文新魏" panose="02010800040101010101" pitchFamily="2" charset="-122"/>
              </a:rPr>
              <a:t>         单位弹</a:t>
            </a:r>
            <a:r>
              <a:rPr lang="zh-CN" altLang="en-US" b="1" dirty="0">
                <a:solidFill>
                  <a:srgbClr val="CC6600"/>
                </a:solidFill>
                <a:effectLst>
                  <a:outerShdw blurRad="38100" dist="38100" dir="2700000" algn="tl">
                    <a:srgbClr val="C0C0C0"/>
                  </a:outerShdw>
                </a:effectLst>
                <a:ea typeface="华文新魏" panose="02010800040101010101" pitchFamily="2" charset="-122"/>
              </a:rPr>
              <a:t>性</a:t>
            </a:r>
            <a:endParaRPr lang="zh-CN" altLang="en-US" b="1" dirty="0">
              <a:solidFill>
                <a:srgbClr val="CC6600"/>
              </a:solidFill>
              <a:effectLst>
                <a:outerShdw blurRad="38100" dist="38100" dir="2700000" algn="tl">
                  <a:srgbClr val="C0C0C0"/>
                </a:outerShdw>
              </a:effectLst>
              <a:ea typeface="华文新魏" panose="02010800040101010101" pitchFamily="2" charset="-122"/>
            </a:endParaRPr>
          </a:p>
        </p:txBody>
      </p:sp>
      <p:sp>
        <p:nvSpPr>
          <p:cNvPr id="66" name="Line 87"/>
          <p:cNvSpPr>
            <a:spLocks noChangeShapeType="1"/>
          </p:cNvSpPr>
          <p:nvPr/>
        </p:nvSpPr>
        <p:spPr bwMode="auto">
          <a:xfrm flipV="1">
            <a:off x="7788341" y="4358290"/>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7" name="Line 88"/>
          <p:cNvSpPr>
            <a:spLocks noChangeShapeType="1"/>
          </p:cNvSpPr>
          <p:nvPr/>
        </p:nvSpPr>
        <p:spPr bwMode="auto">
          <a:xfrm>
            <a:off x="7788341" y="5499703"/>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89"/>
          <p:cNvSpPr>
            <a:spLocks noChangeArrowheads="1"/>
          </p:cNvSpPr>
          <p:nvPr/>
        </p:nvSpPr>
        <p:spPr bwMode="auto">
          <a:xfrm>
            <a:off x="7483541" y="4358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69" name="Rectangle 90"/>
          <p:cNvSpPr>
            <a:spLocks noChangeArrowheads="1"/>
          </p:cNvSpPr>
          <p:nvPr/>
        </p:nvSpPr>
        <p:spPr bwMode="auto">
          <a:xfrm>
            <a:off x="7559741" y="5501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endParaRPr lang="en-US" altLang="zh-CN" sz="2000" b="1">
              <a:effectLst>
                <a:outerShdw blurRad="38100" dist="38100" dir="2700000" algn="tl">
                  <a:srgbClr val="C0C0C0"/>
                </a:outerShdw>
              </a:effectLst>
            </a:endParaRPr>
          </a:p>
        </p:txBody>
      </p:sp>
      <p:sp>
        <p:nvSpPr>
          <p:cNvPr id="70" name="Rectangle 91"/>
          <p:cNvSpPr>
            <a:spLocks noChangeArrowheads="1"/>
          </p:cNvSpPr>
          <p:nvPr/>
        </p:nvSpPr>
        <p:spPr bwMode="auto">
          <a:xfrm>
            <a:off x="4854816" y="2858822"/>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71" name="Rectangle 94"/>
          <p:cNvSpPr>
            <a:spLocks noChangeArrowheads="1"/>
          </p:cNvSpPr>
          <p:nvPr/>
        </p:nvSpPr>
        <p:spPr bwMode="auto">
          <a:xfrm>
            <a:off x="7407341" y="5806090"/>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FF9900"/>
                </a:solidFill>
                <a:effectLst>
                  <a:outerShdw blurRad="38100" dist="38100" dir="2700000" algn="tl">
                    <a:srgbClr val="C0C0C0"/>
                  </a:outerShdw>
                </a:effectLst>
                <a:ea typeface="华文新魏" panose="02010800040101010101" pitchFamily="2" charset="-122"/>
              </a:rPr>
              <a:t>         无限弹</a:t>
            </a:r>
            <a:r>
              <a:rPr lang="zh-CN" altLang="en-US" b="1" dirty="0">
                <a:solidFill>
                  <a:srgbClr val="FF9900"/>
                </a:solidFill>
                <a:effectLst>
                  <a:outerShdw blurRad="38100" dist="38100" dir="2700000" algn="tl">
                    <a:srgbClr val="C0C0C0"/>
                  </a:outerShdw>
                </a:effectLst>
                <a:ea typeface="华文新魏" panose="02010800040101010101" pitchFamily="2" charset="-122"/>
              </a:rPr>
              <a:t>性</a:t>
            </a:r>
            <a:endParaRPr lang="zh-CN" altLang="en-US" b="1" dirty="0">
              <a:solidFill>
                <a:srgbClr val="FF9900"/>
              </a:solidFill>
              <a:effectLst>
                <a:outerShdw blurRad="38100" dist="38100" dir="2700000" algn="tl">
                  <a:srgbClr val="C0C0C0"/>
                </a:outerShdw>
              </a:effectLst>
              <a:ea typeface="华文新魏" panose="02010800040101010101" pitchFamily="2" charset="-122"/>
            </a:endParaRPr>
          </a:p>
        </p:txBody>
      </p:sp>
      <p:sp>
        <p:nvSpPr>
          <p:cNvPr id="72" name="Line 95"/>
          <p:cNvSpPr>
            <a:spLocks noChangeShapeType="1"/>
          </p:cNvSpPr>
          <p:nvPr/>
        </p:nvSpPr>
        <p:spPr bwMode="auto">
          <a:xfrm>
            <a:off x="7788341" y="4936934"/>
            <a:ext cx="990600"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3" name="Line 96"/>
          <p:cNvSpPr>
            <a:spLocks noChangeShapeType="1"/>
          </p:cNvSpPr>
          <p:nvPr/>
        </p:nvSpPr>
        <p:spPr bwMode="auto">
          <a:xfrm flipV="1">
            <a:off x="4122582" y="2269642"/>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4" name="Line 97"/>
          <p:cNvSpPr>
            <a:spLocks noChangeShapeType="1"/>
          </p:cNvSpPr>
          <p:nvPr/>
        </p:nvSpPr>
        <p:spPr bwMode="auto">
          <a:xfrm>
            <a:off x="4102166" y="3397714"/>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5" name="Rectangle 98"/>
          <p:cNvSpPr>
            <a:spLocks noChangeArrowheads="1"/>
          </p:cNvSpPr>
          <p:nvPr/>
        </p:nvSpPr>
        <p:spPr bwMode="auto">
          <a:xfrm>
            <a:off x="3800265" y="2222596"/>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endParaRPr lang="en-US" altLang="zh-CN" sz="2000" b="1">
              <a:effectLst>
                <a:outerShdw blurRad="38100" dist="38100" dir="2700000" algn="tl">
                  <a:srgbClr val="C0C0C0"/>
                </a:outerShdw>
              </a:effectLst>
            </a:endParaRPr>
          </a:p>
        </p:txBody>
      </p:sp>
      <p:sp>
        <p:nvSpPr>
          <p:cNvPr id="76" name="Rectangle 99"/>
          <p:cNvSpPr>
            <a:spLocks noChangeArrowheads="1"/>
          </p:cNvSpPr>
          <p:nvPr/>
        </p:nvSpPr>
        <p:spPr bwMode="auto">
          <a:xfrm>
            <a:off x="3825941" y="3397393"/>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O</a:t>
            </a:r>
            <a:endParaRPr lang="en-US" altLang="zh-CN" sz="2000" b="1" dirty="0">
              <a:effectLst>
                <a:outerShdw blurRad="38100" dist="38100" dir="2700000" algn="tl">
                  <a:srgbClr val="C0C0C0"/>
                </a:outerShdw>
              </a:effectLst>
            </a:endParaRPr>
          </a:p>
        </p:txBody>
      </p:sp>
      <p:sp>
        <p:nvSpPr>
          <p:cNvPr id="77" name="Rectangle 100"/>
          <p:cNvSpPr>
            <a:spLocks noChangeArrowheads="1"/>
          </p:cNvSpPr>
          <p:nvPr/>
        </p:nvSpPr>
        <p:spPr bwMode="auto">
          <a:xfrm>
            <a:off x="5416616" y="3408752"/>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Q</a:t>
            </a:r>
            <a:endParaRPr lang="en-US" altLang="zh-CN" sz="2000" b="1" dirty="0">
              <a:effectLst>
                <a:outerShdw blurRad="38100" dist="38100" dir="2700000" algn="tl">
                  <a:srgbClr val="C0C0C0"/>
                </a:outerShdw>
              </a:effectLst>
            </a:endParaRPr>
          </a:p>
        </p:txBody>
      </p:sp>
      <p:sp>
        <p:nvSpPr>
          <p:cNvPr id="78" name="Rectangle 102"/>
          <p:cNvSpPr>
            <a:spLocks noChangeArrowheads="1"/>
          </p:cNvSpPr>
          <p:nvPr/>
        </p:nvSpPr>
        <p:spPr bwMode="auto">
          <a:xfrm>
            <a:off x="3749741" y="3685321"/>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CC00CC"/>
                </a:solidFill>
                <a:effectLst>
                  <a:outerShdw blurRad="38100" dist="38100" dir="2700000" algn="tl">
                    <a:srgbClr val="C0C0C0"/>
                  </a:outerShdw>
                </a:effectLst>
                <a:ea typeface="华文新魏" panose="02010800040101010101" pitchFamily="2" charset="-122"/>
              </a:rPr>
              <a:t>       完</a:t>
            </a:r>
            <a:r>
              <a:rPr lang="zh-CN" altLang="en-US" b="1" dirty="0">
                <a:solidFill>
                  <a:srgbClr val="CC00CC"/>
                </a:solidFill>
                <a:effectLst>
                  <a:outerShdw blurRad="38100" dist="38100" dir="2700000" algn="tl">
                    <a:srgbClr val="C0C0C0"/>
                  </a:outerShdw>
                </a:effectLst>
                <a:ea typeface="华文新魏" panose="02010800040101010101" pitchFamily="2" charset="-122"/>
              </a:rPr>
              <a:t>全无弹性</a:t>
            </a:r>
            <a:endParaRPr lang="zh-CN" altLang="en-US" b="1" dirty="0">
              <a:solidFill>
                <a:srgbClr val="CC00CC"/>
              </a:solidFill>
              <a:effectLst>
                <a:outerShdw blurRad="38100" dist="38100" dir="2700000" algn="tl">
                  <a:srgbClr val="C0C0C0"/>
                </a:outerShdw>
              </a:effectLst>
              <a:ea typeface="华文新魏" panose="02010800040101010101" pitchFamily="2" charset="-122"/>
            </a:endParaRPr>
          </a:p>
        </p:txBody>
      </p:sp>
      <p:sp>
        <p:nvSpPr>
          <p:cNvPr id="79" name="Line 103"/>
          <p:cNvSpPr>
            <a:spLocks noChangeShapeType="1"/>
          </p:cNvSpPr>
          <p:nvPr/>
        </p:nvSpPr>
        <p:spPr bwMode="auto">
          <a:xfrm flipV="1">
            <a:off x="4778441" y="2497070"/>
            <a:ext cx="0" cy="900323"/>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06543" y="1382357"/>
            <a:ext cx="9491612" cy="646331"/>
          </a:xfrm>
          <a:prstGeom prst="rect">
            <a:avLst/>
          </a:prstGeom>
          <a:noFill/>
          <a:ln>
            <a:solidFill>
              <a:schemeClr val="accent6">
                <a:lumMod val="60000"/>
                <a:lumOff val="40000"/>
              </a:schemeClr>
            </a:solidFill>
          </a:ln>
        </p:spPr>
        <p:txBody>
          <a:bodyPr wrap="square" rtlCol="0">
            <a:spAutoFit/>
          </a:bodyPr>
          <a:lstStyle/>
          <a:p>
            <a:pPr>
              <a:lnSpc>
                <a:spcPct val="150000"/>
              </a:lnSpc>
            </a:pPr>
            <a:r>
              <a:rPr lang="zh-CN" altLang="en-US" sz="2400" b="1" dirty="0" smtClean="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b="1" dirty="0" smtClean="0">
                <a:solidFill>
                  <a:schemeClr val="accent5">
                    <a:lumMod val="75000"/>
                  </a:schemeClr>
                </a:solidFill>
                <a:latin typeface="微软雅黑" panose="020B0503020204020204" pitchFamily="34" charset="-122"/>
                <a:ea typeface="微软雅黑" panose="020B0503020204020204" pitchFamily="34" charset="-122"/>
              </a:rPr>
              <a:t>根据</a:t>
            </a:r>
            <a:r>
              <a:rPr lang="zh-CN" altLang="en-US" sz="2400" b="1" dirty="0" smtClean="0">
                <a:solidFill>
                  <a:schemeClr val="accent5">
                    <a:lumMod val="75000"/>
                  </a:schemeClr>
                </a:solidFill>
                <a:latin typeface="微软雅黑" panose="020B0503020204020204" pitchFamily="34" charset="-122"/>
                <a:ea typeface="微软雅黑" panose="020B0503020204020204" pitchFamily="34" charset="-122"/>
              </a:rPr>
              <a:t>供给价</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格弹性系数的大小，可以把商品划分为五种类型</a:t>
            </a:r>
            <a:endParaRPr lang="zh-CN" altLang="en-US" sz="24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3"/>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5"/>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152400" y="381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11"/>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2"/>
          <p:cNvSpPr>
            <a:spLocks noChangeArrowheads="1"/>
          </p:cNvSpPr>
          <p:nvPr/>
        </p:nvSpPr>
        <p:spPr bwMode="auto">
          <a:xfrm>
            <a:off x="304800"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cxnSp>
        <p:nvCxnSpPr>
          <p:cNvPr id="19" name="直接连接符 18"/>
          <p:cNvCxnSpPr/>
          <p:nvPr/>
        </p:nvCxnSpPr>
        <p:spPr>
          <a:xfrm flipV="1">
            <a:off x="2711888" y="4777440"/>
            <a:ext cx="931116" cy="725404"/>
          </a:xfrm>
          <a:prstGeom prst="line">
            <a:avLst/>
          </a:prstGeom>
          <a:ln w="412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5226845" y="4921748"/>
            <a:ext cx="1166973" cy="26867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994689" y="2585823"/>
            <a:ext cx="717452" cy="68714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微软雅黑" panose="020B0503020204020204" pitchFamily="34" charset="-122"/>
                <a:ea typeface="华文行楷" panose="02010800040101010101" pitchFamily="2" charset="-122"/>
                <a:cs typeface="+mn-cs"/>
                <a:sym typeface="+mn-ea"/>
              </a:rPr>
              <a:t>供</a:t>
            </a: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给弹性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custDataLst>
              <p:tags r:id="rId1"/>
            </p:custDataLst>
          </p:nvPr>
        </p:nvGraphicFramePr>
        <p:xfrm>
          <a:off x="1387919" y="1124899"/>
          <a:ext cx="9483281" cy="5394960"/>
        </p:xfrm>
        <a:graphic>
          <a:graphicData uri="http://schemas.openxmlformats.org/drawingml/2006/table">
            <a:tbl>
              <a:tblPr firstRow="1" bandRow="1">
                <a:tableStyleId>{E8B1032C-EA38-4F05-BA0D-38AFFFC7BED3}</a:tableStyleId>
              </a:tblPr>
              <a:tblGrid>
                <a:gridCol w="3012143"/>
                <a:gridCol w="6471138"/>
              </a:tblGrid>
              <a:tr h="46267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          因素</a:t>
                      </a:r>
                      <a:endParaRPr lang="zh-CN" altLang="en-US" sz="2000" b="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lstStyle/>
                    <a:p>
                      <a:pPr marL="0" algn="ctr" defTabSz="914400" rtl="0" eaLnBrk="1" latinLnBrk="0" hangingPunct="1">
                        <a:lnSpc>
                          <a:spcPct val="150000"/>
                        </a:lnSpc>
                      </a:pPr>
                      <a:r>
                        <a:rPr lang="zh-CN" altLang="en-US" sz="2000" kern="1200" dirty="0" smtClean="0">
                          <a:latin typeface="微软雅黑" panose="020B0503020204020204" pitchFamily="34" charset="-122"/>
                          <a:ea typeface="微软雅黑" panose="020B0503020204020204" pitchFamily="34" charset="-122"/>
                        </a:rPr>
                        <a:t>具体情况</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tc>
              </a:tr>
              <a:tr h="6560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rPr>
                        <a:t>                </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endParaRPr>
                    </a:p>
                    <a:p>
                      <a:pPr lvl="0">
                        <a:lnSpc>
                          <a:spcPct val="150000"/>
                        </a:lnSpc>
                      </a:pPr>
                      <a:r>
                        <a:rPr lang="en-US" altLang="zh-CN" sz="2000" baseline="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现有生产能力的</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             利用程度</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rPr>
                        <a:t>     </a:t>
                      </a:r>
                      <a:endPar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zh-CN" sz="2000" kern="1200" dirty="0" smtClean="0">
                          <a:effectLst/>
                          <a:latin typeface="微软雅黑" panose="020B0503020204020204" pitchFamily="34" charset="-122"/>
                          <a:ea typeface="微软雅黑" panose="020B0503020204020204" pitchFamily="34" charset="-122"/>
                        </a:rPr>
                        <a:t>当商品的价格发生变化时，生产者能够进行供给调整的时间越短，供给量变动就越小，因而供给弹性也就越小。相反，允许生产者调整供给的时间越长，供给弹性就会相对越大。</a:t>
                      </a:r>
                      <a:endParaRPr lang="zh-CN" altLang="zh-CN" sz="2000" kern="1200" dirty="0" smtClean="0">
                        <a:effectLst/>
                        <a:latin typeface="微软雅黑" panose="020B0503020204020204" pitchFamily="34" charset="-122"/>
                        <a:ea typeface="微软雅黑" panose="020B0503020204020204" pitchFamily="34" charset="-122"/>
                      </a:endParaRPr>
                    </a:p>
                  </a:txBody>
                  <a:tcPr/>
                </a:tc>
              </a:tr>
              <a:tr h="656090">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kern="1200" baseline="0" dirty="0" smtClean="0">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rPr>
                        <a:t>生产者所使用的</a:t>
                      </a:r>
                      <a:endParaRPr lang="en-US"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ctr" defTabSz="914400" rtl="0" eaLnBrk="1" fontAlgn="auto" latinLnBrk="0" hangingPunct="1">
                        <a:lnSpc>
                          <a:spcPct val="150000"/>
                        </a:lnSpc>
                        <a:spcBef>
                          <a:spcPts val="0"/>
                        </a:spcBef>
                        <a:spcAft>
                          <a:spcPts val="0"/>
                        </a:spcAft>
                        <a:buClrTx/>
                        <a:buSzTx/>
                        <a:buFontTx/>
                        <a:buNone/>
                        <a:defRPr/>
                      </a:pPr>
                      <a:r>
                        <a:rPr lang="en-US"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rPr>
                        <a:t>生产技术类型</a:t>
                      </a:r>
                      <a:endPar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endParaRPr>
                    </a:p>
                  </a:txBody>
                  <a:tcPr/>
                </a:tc>
                <a:tc>
                  <a:txBody>
                    <a:bodyPr/>
                    <a:lstStyle/>
                    <a:p>
                      <a:pPr>
                        <a:lnSpc>
                          <a:spcPct val="150000"/>
                        </a:lnSpc>
                      </a:pPr>
                      <a:r>
                        <a:rPr lang="zh-CN" altLang="zh-CN" sz="2000" kern="1200" dirty="0" smtClean="0">
                          <a:effectLst/>
                          <a:latin typeface="微软雅黑" panose="020B0503020204020204" pitchFamily="34" charset="-122"/>
                          <a:ea typeface="微软雅黑" panose="020B0503020204020204" pitchFamily="34" charset="-122"/>
                        </a:rPr>
                        <a:t>生产技术越复杂，技术越先进，机器设备占用越多，生产周期越长，相应于价格变动，生产者调整供给量的难度就越大，供给的价格弹性就越小。</a:t>
                      </a:r>
                      <a:endParaRPr lang="zh-CN" altLang="zh-CN" sz="2000" kern="1200" dirty="0" smtClean="0">
                        <a:effectLst/>
                        <a:latin typeface="微软雅黑" panose="020B0503020204020204" pitchFamily="34" charset="-122"/>
                        <a:ea typeface="微软雅黑" panose="020B0503020204020204" pitchFamily="34" charset="-122"/>
                      </a:endParaRPr>
                    </a:p>
                  </a:txBody>
                  <a:tcPr/>
                </a:tc>
              </a:tr>
              <a:tr h="109606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kern="1200" dirty="0" smtClean="0">
                          <a:effectLst/>
                          <a:latin typeface="微软雅黑" panose="020B0503020204020204" pitchFamily="34" charset="-122"/>
                          <a:ea typeface="微软雅黑" panose="020B0503020204020204" pitchFamily="34" charset="-122"/>
                        </a:rPr>
                        <a:t>现有生产能力的</a:t>
                      </a:r>
                      <a:endParaRPr lang="en-US" altLang="zh-CN" sz="2000" kern="1200" dirty="0" smtClean="0">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kern="1200" dirty="0" smtClean="0">
                          <a:effectLst/>
                          <a:latin typeface="微软雅黑" panose="020B0503020204020204" pitchFamily="34" charset="-122"/>
                          <a:ea typeface="微软雅黑" panose="020B0503020204020204" pitchFamily="34" charset="-122"/>
                        </a:rPr>
                        <a:t>利用程度</a:t>
                      </a:r>
                      <a:endParaRPr lang="zh-CN" altLang="en-US" sz="2000" b="1" dirty="0">
                        <a:latin typeface="微软雅黑" panose="020B0503020204020204" pitchFamily="34" charset="-122"/>
                        <a:ea typeface="微软雅黑" panose="020B0503020204020204" pitchFamily="34" charset="-122"/>
                      </a:endParaRPr>
                    </a:p>
                  </a:txBody>
                  <a:tcPr/>
                </a:tc>
                <a:tc>
                  <a:txBody>
                    <a:bodyPr/>
                    <a:lstStyle/>
                    <a:p>
                      <a:pPr hangingPunct="0">
                        <a:lnSpc>
                          <a:spcPct val="150000"/>
                        </a:lnSpc>
                      </a:pPr>
                      <a:r>
                        <a:rPr lang="zh-CN" altLang="zh-CN" sz="2000" kern="1200" dirty="0" smtClean="0">
                          <a:effectLst/>
                          <a:latin typeface="微软雅黑" panose="020B0503020204020204" pitchFamily="34" charset="-122"/>
                          <a:ea typeface="微软雅黑" panose="020B0503020204020204" pitchFamily="34" charset="-122"/>
                        </a:rPr>
                        <a:t>对一个生产者而言，如果拥有过剩的生产能力，那么面对价格的变动，特别是价格升高，调整供给量就更加容易，因而供给弹性就更大。</a:t>
                      </a:r>
                      <a:endParaRPr lang="zh-CN" altLang="zh-CN" sz="20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15" name="文本框 14"/>
          <p:cNvSpPr txBox="1"/>
          <p:nvPr/>
        </p:nvSpPr>
        <p:spPr>
          <a:xfrm>
            <a:off x="643242" y="2253831"/>
            <a:ext cx="646331" cy="3137095"/>
          </a:xfrm>
          <a:prstGeom prst="rect">
            <a:avLst/>
          </a:prstGeom>
          <a:noFill/>
        </p:spPr>
        <p:txBody>
          <a:bodyPr vert="eaVert"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影响供</a:t>
            </a:r>
            <a:r>
              <a:rPr lang="zh-CN" altLang="en-US" sz="2000" b="1" dirty="0" smtClean="0">
                <a:latin typeface="微软雅黑" panose="020B0503020204020204" pitchFamily="34" charset="-122"/>
                <a:ea typeface="微软雅黑" panose="020B0503020204020204" pitchFamily="34" charset="-122"/>
              </a:rPr>
              <a:t>给弹</a:t>
            </a:r>
            <a:r>
              <a:rPr lang="zh-CN" altLang="en-US" sz="2000" b="1" dirty="0">
                <a:latin typeface="微软雅黑" panose="020B0503020204020204" pitchFamily="34" charset="-122"/>
                <a:ea typeface="微软雅黑" panose="020B0503020204020204" pitchFamily="34" charset="-122"/>
              </a:rPr>
              <a:t>性系数的因素</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90460" y="190499"/>
            <a:ext cx="7958137" cy="621263"/>
          </a:xfrm>
          <a:prstGeom prst="rect">
            <a:avLst/>
          </a:prstGeom>
        </p:spPr>
        <p:txBody>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需求与供给的对比</a:t>
            </a:r>
            <a:endPar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pic>
        <p:nvPicPr>
          <p:cNvPr id="3" name="Picture 3"/>
          <p:cNvPicPr>
            <a:picLocks noChangeAspect="1" noChangeArrowheads="1"/>
          </p:cNvPicPr>
          <p:nvPr/>
        </p:nvPicPr>
        <p:blipFill>
          <a:blip r:embed="rId1" cstate="print"/>
          <a:srcRect/>
          <a:stretch>
            <a:fillRect/>
          </a:stretch>
        </p:blipFill>
        <p:spPr bwMode="auto">
          <a:xfrm>
            <a:off x="377825" y="790575"/>
            <a:ext cx="11769725" cy="57905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anim to="" calcmode="lin" valueType="num">
                                      <p:cBhvr>
                                        <p:cTn id="12"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4318" y="365125"/>
            <a:ext cx="10159482"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sym typeface="+mn-ea"/>
              </a:rPr>
              <a:t>第五节   供求分析的应用事例</a:t>
            </a:r>
            <a:endParaRPr lang="zh-CN" altLang="en-US" dirty="0"/>
          </a:p>
        </p:txBody>
      </p:sp>
      <p:graphicFrame>
        <p:nvGraphicFramePr>
          <p:cNvPr id="4" name="内容占位符 3"/>
          <p:cNvGraphicFramePr>
            <a:graphicFrameLocks noGrp="1"/>
          </p:cNvGraphicFramePr>
          <p:nvPr>
            <p:ph idx="1"/>
          </p:nvPr>
        </p:nvGraphicFramePr>
        <p:xfrm>
          <a:off x="838200" y="2339340"/>
          <a:ext cx="9609455" cy="38379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729743"/>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814659"/>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325617"/>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支持价格和限制价格</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10" name="Line 3"/>
          <p:cNvSpPr>
            <a:spLocks noChangeShapeType="1"/>
          </p:cNvSpPr>
          <p:nvPr/>
        </p:nvSpPr>
        <p:spPr bwMode="auto">
          <a:xfrm flipV="1">
            <a:off x="5811520" y="2347458"/>
            <a:ext cx="3962400" cy="2667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Rectangle 4"/>
          <p:cNvSpPr>
            <a:spLocks noChangeArrowheads="1"/>
          </p:cNvSpPr>
          <p:nvPr/>
        </p:nvSpPr>
        <p:spPr bwMode="auto">
          <a:xfrm>
            <a:off x="9697720" y="24236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endParaRPr lang="en-US" altLang="zh-CN" sz="2800" b="1">
              <a:effectLst>
                <a:outerShdw blurRad="38100" dist="38100" dir="2700000" algn="tl">
                  <a:srgbClr val="C0C0C0"/>
                </a:outerShdw>
              </a:effectLst>
            </a:endParaRPr>
          </a:p>
        </p:txBody>
      </p:sp>
      <p:sp>
        <p:nvSpPr>
          <p:cNvPr id="15" name="Line 6"/>
          <p:cNvSpPr>
            <a:spLocks noChangeShapeType="1"/>
          </p:cNvSpPr>
          <p:nvPr/>
        </p:nvSpPr>
        <p:spPr bwMode="auto">
          <a:xfrm>
            <a:off x="6268720" y="2652258"/>
            <a:ext cx="3276600" cy="2133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 name="Rectangle 7"/>
          <p:cNvSpPr>
            <a:spLocks noChangeArrowheads="1"/>
          </p:cNvSpPr>
          <p:nvPr/>
        </p:nvSpPr>
        <p:spPr bwMode="auto">
          <a:xfrm>
            <a:off x="9697720" y="46334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endParaRPr lang="en-US" altLang="zh-CN" sz="2800" b="1">
              <a:effectLst>
                <a:outerShdw blurRad="38100" dist="38100" dir="2700000" algn="tl">
                  <a:srgbClr val="C0C0C0"/>
                </a:outerShdw>
              </a:effectLst>
            </a:endParaRPr>
          </a:p>
        </p:txBody>
      </p:sp>
      <p:pic>
        <p:nvPicPr>
          <p:cNvPr id="17" name="Picture 15" descr="2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6520" y="3566658"/>
            <a:ext cx="228600"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9"/>
          <p:cNvGrpSpPr/>
          <p:nvPr/>
        </p:nvGrpSpPr>
        <p:grpSpPr bwMode="auto">
          <a:xfrm>
            <a:off x="5049520" y="2042658"/>
            <a:ext cx="5334000" cy="3886200"/>
            <a:chOff x="1104" y="1680"/>
            <a:chExt cx="3360" cy="2448"/>
          </a:xfrm>
        </p:grpSpPr>
        <p:sp>
          <p:nvSpPr>
            <p:cNvPr id="19" name="Line 20"/>
            <p:cNvSpPr>
              <a:spLocks noChangeShapeType="1"/>
            </p:cNvSpPr>
            <p:nvPr/>
          </p:nvSpPr>
          <p:spPr bwMode="auto">
            <a:xfrm flipV="1">
              <a:off x="1392" y="1728"/>
              <a:ext cx="0" cy="217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Line 21"/>
            <p:cNvSpPr>
              <a:spLocks noChangeShapeType="1"/>
            </p:cNvSpPr>
            <p:nvPr/>
          </p:nvSpPr>
          <p:spPr bwMode="auto">
            <a:xfrm>
              <a:off x="1392" y="3888"/>
              <a:ext cx="307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 name="Rectangle 22"/>
            <p:cNvSpPr>
              <a:spLocks noChangeArrowheads="1"/>
            </p:cNvSpPr>
            <p:nvPr/>
          </p:nvSpPr>
          <p:spPr bwMode="auto">
            <a:xfrm>
              <a:off x="1104" y="168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endParaRPr lang="en-US" altLang="zh-CN" sz="2800" b="1">
                <a:effectLst>
                  <a:outerShdw blurRad="38100" dist="38100" dir="2700000" algn="tl">
                    <a:srgbClr val="C0C0C0"/>
                  </a:outerShdw>
                </a:effectLst>
              </a:endParaRPr>
            </a:p>
          </p:txBody>
        </p:sp>
        <p:sp>
          <p:nvSpPr>
            <p:cNvPr id="22" name="Rectangle 23"/>
            <p:cNvSpPr>
              <a:spLocks noChangeArrowheads="1"/>
            </p:cNvSpPr>
            <p:nvPr/>
          </p:nvSpPr>
          <p:spPr bwMode="auto">
            <a:xfrm>
              <a:off x="1152" y="38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23" name="Rectangle 24"/>
            <p:cNvSpPr>
              <a:spLocks noChangeArrowheads="1"/>
            </p:cNvSpPr>
            <p:nvPr/>
          </p:nvSpPr>
          <p:spPr bwMode="auto">
            <a:xfrm>
              <a:off x="4176"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endParaRPr lang="en-US" altLang="zh-CN" sz="2800" b="1">
                <a:effectLst>
                  <a:outerShdw blurRad="38100" dist="38100" dir="2700000" algn="tl">
                    <a:srgbClr val="C0C0C0"/>
                  </a:outerShdw>
                </a:effectLst>
              </a:endParaRPr>
            </a:p>
          </p:txBody>
        </p:sp>
      </p:grpSp>
      <p:sp>
        <p:nvSpPr>
          <p:cNvPr id="24" name="Rectangle 26"/>
          <p:cNvSpPr>
            <a:spLocks noChangeArrowheads="1"/>
          </p:cNvSpPr>
          <p:nvPr/>
        </p:nvSpPr>
        <p:spPr bwMode="auto">
          <a:xfrm>
            <a:off x="5049520" y="35666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P</a:t>
            </a:r>
            <a:r>
              <a:rPr lang="en-US" altLang="zh-CN" sz="2600" b="1" baseline="-25000">
                <a:effectLst>
                  <a:outerShdw blurRad="38100" dist="38100" dir="2700000" algn="tl">
                    <a:srgbClr val="C0C0C0"/>
                  </a:outerShdw>
                </a:effectLst>
              </a:rPr>
              <a:t>0</a:t>
            </a:r>
            <a:endParaRPr lang="en-US" altLang="zh-CN" sz="2600" b="1">
              <a:effectLst>
                <a:outerShdw blurRad="38100" dist="38100" dir="2700000" algn="tl">
                  <a:srgbClr val="C0C0C0"/>
                </a:outerShdw>
              </a:effectLst>
            </a:endParaRPr>
          </a:p>
        </p:txBody>
      </p:sp>
      <p:sp>
        <p:nvSpPr>
          <p:cNvPr id="25" name="Line 27"/>
          <p:cNvSpPr>
            <a:spLocks noChangeShapeType="1"/>
          </p:cNvSpPr>
          <p:nvPr/>
        </p:nvSpPr>
        <p:spPr bwMode="auto">
          <a:xfrm>
            <a:off x="5506720" y="3719058"/>
            <a:ext cx="2286000" cy="0"/>
          </a:xfrm>
          <a:prstGeom prst="line">
            <a:avLst/>
          </a:prstGeom>
          <a:noFill/>
          <a:ln w="571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Line 29"/>
          <p:cNvSpPr>
            <a:spLocks noChangeShapeType="1"/>
          </p:cNvSpPr>
          <p:nvPr/>
        </p:nvSpPr>
        <p:spPr bwMode="auto">
          <a:xfrm>
            <a:off x="7868920" y="3871458"/>
            <a:ext cx="0" cy="1676400"/>
          </a:xfrm>
          <a:prstGeom prst="line">
            <a:avLst/>
          </a:prstGeom>
          <a:noFill/>
          <a:ln w="571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30"/>
          <p:cNvSpPr>
            <a:spLocks noChangeArrowheads="1"/>
          </p:cNvSpPr>
          <p:nvPr/>
        </p:nvSpPr>
        <p:spPr bwMode="auto">
          <a:xfrm>
            <a:off x="7716520" y="55478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Q</a:t>
            </a:r>
            <a:r>
              <a:rPr lang="en-US" altLang="zh-CN" sz="2600" b="1" baseline="-25000">
                <a:effectLst>
                  <a:outerShdw blurRad="38100" dist="38100" dir="2700000" algn="tl">
                    <a:srgbClr val="C0C0C0"/>
                  </a:outerShdw>
                </a:effectLst>
              </a:rPr>
              <a:t>0</a:t>
            </a:r>
            <a:endParaRPr lang="en-US" altLang="zh-CN" sz="2600" b="1">
              <a:effectLst>
                <a:outerShdw blurRad="38100" dist="38100" dir="2700000" algn="tl">
                  <a:srgbClr val="C0C0C0"/>
                </a:outerShdw>
              </a:effectLst>
            </a:endParaRPr>
          </a:p>
        </p:txBody>
      </p:sp>
      <p:grpSp>
        <p:nvGrpSpPr>
          <p:cNvPr id="28" name="Group 43"/>
          <p:cNvGrpSpPr/>
          <p:nvPr/>
        </p:nvGrpSpPr>
        <p:grpSpPr bwMode="auto">
          <a:xfrm>
            <a:off x="2725421" y="2693223"/>
            <a:ext cx="5867400" cy="650875"/>
            <a:chOff x="480" y="1558"/>
            <a:chExt cx="3696" cy="410"/>
          </a:xfrm>
        </p:grpSpPr>
        <p:sp>
          <p:nvSpPr>
            <p:cNvPr id="29" name="Rectangle 9"/>
            <p:cNvSpPr>
              <a:spLocks noChangeArrowheads="1"/>
            </p:cNvSpPr>
            <p:nvPr/>
          </p:nvSpPr>
          <p:spPr bwMode="auto">
            <a:xfrm>
              <a:off x="1920" y="17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0000FF"/>
                  </a:solidFill>
                </a:rPr>
                <a:t>P</a:t>
              </a:r>
              <a:r>
                <a:rPr lang="en-US" altLang="zh-CN" sz="2600" b="1" baseline="-25000">
                  <a:solidFill>
                    <a:srgbClr val="0000FF"/>
                  </a:solidFill>
                </a:rPr>
                <a:t>1</a:t>
              </a:r>
              <a:endParaRPr lang="en-US" altLang="zh-CN" sz="2600" b="1">
                <a:solidFill>
                  <a:srgbClr val="0000FF"/>
                </a:solidFill>
              </a:endParaRPr>
            </a:p>
          </p:txBody>
        </p:sp>
        <p:sp>
          <p:nvSpPr>
            <p:cNvPr id="30" name="Line 10"/>
            <p:cNvSpPr>
              <a:spLocks noChangeShapeType="1"/>
            </p:cNvSpPr>
            <p:nvPr/>
          </p:nvSpPr>
          <p:spPr bwMode="auto">
            <a:xfrm>
              <a:off x="2256" y="1872"/>
              <a:ext cx="1920" cy="0"/>
            </a:xfrm>
            <a:prstGeom prst="line">
              <a:avLst/>
            </a:prstGeom>
            <a:noFill/>
            <a:ln w="5715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31" name="AutoShape 39"/>
            <p:cNvCxnSpPr>
              <a:cxnSpLocks noChangeShapeType="1"/>
              <a:stCxn id="39" idx="2"/>
              <a:endCxn id="29" idx="1"/>
            </p:cNvCxnSpPr>
            <p:nvPr/>
          </p:nvCxnSpPr>
          <p:spPr bwMode="auto">
            <a:xfrm rot="16200000" flipH="1">
              <a:off x="1385" y="1337"/>
              <a:ext cx="314" cy="756"/>
            </a:xfrm>
            <a:prstGeom prst="bentConnector2">
              <a:avLst/>
            </a:prstGeom>
            <a:noFill/>
            <a:ln w="9525">
              <a:solidFill>
                <a:srgbClr val="0000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Line 42"/>
            <p:cNvSpPr>
              <a:spLocks noChangeShapeType="1"/>
            </p:cNvSpPr>
            <p:nvPr/>
          </p:nvSpPr>
          <p:spPr bwMode="auto">
            <a:xfrm>
              <a:off x="480" y="1632"/>
              <a:ext cx="1008" cy="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33" name="Group 45"/>
          <p:cNvGrpSpPr/>
          <p:nvPr/>
        </p:nvGrpSpPr>
        <p:grpSpPr bwMode="auto">
          <a:xfrm>
            <a:off x="2768600" y="4075783"/>
            <a:ext cx="6324600" cy="809625"/>
            <a:chOff x="528" y="2640"/>
            <a:chExt cx="3984" cy="510"/>
          </a:xfrm>
        </p:grpSpPr>
        <p:sp>
          <p:nvSpPr>
            <p:cNvPr id="34" name="Rectangle 17"/>
            <p:cNvSpPr>
              <a:spLocks noChangeArrowheads="1"/>
            </p:cNvSpPr>
            <p:nvPr/>
          </p:nvSpPr>
          <p:spPr bwMode="auto">
            <a:xfrm>
              <a:off x="1920"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CC0000"/>
                  </a:solidFill>
                </a:rPr>
                <a:t>P</a:t>
              </a:r>
              <a:r>
                <a:rPr lang="en-US" altLang="zh-CN" sz="2600" b="1" baseline="-25000">
                  <a:solidFill>
                    <a:srgbClr val="CC0000"/>
                  </a:solidFill>
                </a:rPr>
                <a:t>2</a:t>
              </a:r>
              <a:endParaRPr lang="en-US" altLang="zh-CN" sz="2600" b="1">
                <a:solidFill>
                  <a:srgbClr val="CC0000"/>
                </a:solidFill>
              </a:endParaRPr>
            </a:p>
          </p:txBody>
        </p:sp>
        <p:sp>
          <p:nvSpPr>
            <p:cNvPr id="35" name="Line 18"/>
            <p:cNvSpPr>
              <a:spLocks noChangeShapeType="1"/>
            </p:cNvSpPr>
            <p:nvPr/>
          </p:nvSpPr>
          <p:spPr bwMode="auto">
            <a:xfrm>
              <a:off x="2208" y="2736"/>
              <a:ext cx="2304" cy="0"/>
            </a:xfrm>
            <a:prstGeom prst="line">
              <a:avLst/>
            </a:prstGeom>
            <a:noFill/>
            <a:ln w="57150" cap="rnd">
              <a:solidFill>
                <a:srgbClr val="CC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36" name="AutoShape 40"/>
            <p:cNvCxnSpPr>
              <a:cxnSpLocks noChangeShapeType="1"/>
              <a:stCxn id="42" idx="0"/>
              <a:endCxn id="34" idx="1"/>
            </p:cNvCxnSpPr>
            <p:nvPr/>
          </p:nvCxnSpPr>
          <p:spPr bwMode="auto">
            <a:xfrm rot="5400000" flipH="1" flipV="1">
              <a:off x="1346" y="2575"/>
              <a:ext cx="414" cy="735"/>
            </a:xfrm>
            <a:prstGeom prst="bentConnector2">
              <a:avLst/>
            </a:prstGeom>
            <a:noFill/>
            <a:ln w="9525">
              <a:solidFill>
                <a:srgbClr val="CC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Line 44"/>
            <p:cNvSpPr>
              <a:spLocks noChangeShapeType="1"/>
            </p:cNvSpPr>
            <p:nvPr/>
          </p:nvSpPr>
          <p:spPr bwMode="auto">
            <a:xfrm flipV="1">
              <a:off x="528" y="3024"/>
              <a:ext cx="1235" cy="0"/>
            </a:xfrm>
            <a:prstGeom prst="line">
              <a:avLst/>
            </a:prstGeom>
            <a:noFill/>
            <a:ln w="952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38" name="Group 49"/>
          <p:cNvGrpSpPr/>
          <p:nvPr/>
        </p:nvGrpSpPr>
        <p:grpSpPr bwMode="auto">
          <a:xfrm>
            <a:off x="1880869" y="1169533"/>
            <a:ext cx="3321051" cy="1641475"/>
            <a:chOff x="224" y="684"/>
            <a:chExt cx="2092" cy="1034"/>
          </a:xfrm>
        </p:grpSpPr>
        <p:sp>
          <p:nvSpPr>
            <p:cNvPr id="39" name="Rectangle 35"/>
            <p:cNvSpPr>
              <a:spLocks noChangeArrowheads="1"/>
            </p:cNvSpPr>
            <p:nvPr/>
          </p:nvSpPr>
          <p:spPr bwMode="auto">
            <a:xfrm>
              <a:off x="564" y="684"/>
              <a:ext cx="1752"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政府为扶持某一产品的生产而对该产品的价格规定一个</a:t>
              </a:r>
              <a:r>
                <a:rPr lang="zh-CN" altLang="en-US"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高于</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市场均衡价</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格的</a:t>
              </a:r>
              <a:r>
                <a:rPr lang="zh-CN" altLang="en-US" sz="2000"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最</a:t>
              </a:r>
              <a:r>
                <a:rPr lang="zh-CN" altLang="en-US"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低价格</a:t>
              </a:r>
              <a:endParaRPr lang="zh-CN" altLang="en-US"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0" name="Rectangle 46"/>
            <p:cNvSpPr>
              <a:spLocks noChangeArrowheads="1"/>
            </p:cNvSpPr>
            <p:nvPr/>
          </p:nvSpPr>
          <p:spPr bwMode="auto">
            <a:xfrm>
              <a:off x="224" y="758"/>
              <a:ext cx="280" cy="960"/>
            </a:xfrm>
            <a:prstGeom prst="rect">
              <a:avLst/>
            </a:prstGeom>
            <a:solidFill>
              <a:srgbClr val="F5F5F9"/>
            </a:solidFill>
            <a:ln w="31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支持价格</a:t>
              </a:r>
              <a:endPar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41" name="Group 50"/>
          <p:cNvGrpSpPr/>
          <p:nvPr/>
        </p:nvGrpSpPr>
        <p:grpSpPr bwMode="auto">
          <a:xfrm>
            <a:off x="1948892" y="4687532"/>
            <a:ext cx="3107749" cy="1480451"/>
            <a:chOff x="274" y="3119"/>
            <a:chExt cx="1746" cy="1108"/>
          </a:xfrm>
        </p:grpSpPr>
        <p:sp>
          <p:nvSpPr>
            <p:cNvPr id="42" name="Rectangle 37"/>
            <p:cNvSpPr>
              <a:spLocks noChangeArrowheads="1"/>
            </p:cNvSpPr>
            <p:nvPr/>
          </p:nvSpPr>
          <p:spPr bwMode="auto">
            <a:xfrm>
              <a:off x="621" y="3267"/>
              <a:ext cx="1399"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46800" rIns="54000" bIns="46800" anchor="ct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政府为防止某种商品的市场定价过高而规定的</a:t>
              </a:r>
              <a:r>
                <a:rPr lang="zh-CN" altLang="en-US" sz="200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低于</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市场均衡价格的</a:t>
              </a:r>
              <a:r>
                <a:rPr lang="zh-CN" altLang="en-US" sz="200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最高价格</a:t>
              </a:r>
              <a:endParaRPr lang="zh-CN" altLang="en-US" sz="200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3" name="Rectangle 48"/>
            <p:cNvSpPr>
              <a:spLocks noChangeArrowheads="1"/>
            </p:cNvSpPr>
            <p:nvPr/>
          </p:nvSpPr>
          <p:spPr bwMode="auto">
            <a:xfrm>
              <a:off x="274" y="3119"/>
              <a:ext cx="288" cy="1045"/>
            </a:xfrm>
            <a:prstGeom prst="rect">
              <a:avLst/>
            </a:prstGeom>
            <a:solidFill>
              <a:srgbClr val="F5F5F9"/>
            </a:solidFill>
            <a:ln w="31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限制价格</a:t>
              </a:r>
              <a:endParaRPr lang="zh-CN" altLang="en-US" sz="24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110"/>
          <p:cNvSpPr>
            <a:spLocks noChangeArrowheads="1"/>
          </p:cNvSpPr>
          <p:nvPr/>
        </p:nvSpPr>
        <p:spPr bwMode="auto">
          <a:xfrm>
            <a:off x="6328566" y="1152990"/>
            <a:ext cx="4095400" cy="2184500"/>
          </a:xfrm>
          <a:prstGeom prst="rect">
            <a:avLst/>
          </a:prstGeom>
          <a:solidFill>
            <a:schemeClr val="bg1"/>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92" name="Rectangle 89"/>
          <p:cNvSpPr>
            <a:spLocks noChangeArrowheads="1"/>
          </p:cNvSpPr>
          <p:nvPr/>
        </p:nvSpPr>
        <p:spPr bwMode="auto">
          <a:xfrm>
            <a:off x="6333043" y="3334564"/>
            <a:ext cx="4095400" cy="3268134"/>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90" name="Rectangle 89"/>
          <p:cNvSpPr>
            <a:spLocks noChangeArrowheads="1"/>
          </p:cNvSpPr>
          <p:nvPr/>
        </p:nvSpPr>
        <p:spPr bwMode="auto">
          <a:xfrm>
            <a:off x="1539842" y="3338058"/>
            <a:ext cx="4095400" cy="3244485"/>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42979" y="40330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税收效应分析</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39" name="Rectangle 35"/>
          <p:cNvSpPr>
            <a:spLocks noChangeArrowheads="1"/>
          </p:cNvSpPr>
          <p:nvPr/>
        </p:nvSpPr>
        <p:spPr bwMode="auto">
          <a:xfrm>
            <a:off x="2687320" y="1204458"/>
            <a:ext cx="18288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endParaRPr lang="zh-CN" altLang="en-US" sz="1800" dirty="0">
              <a:solidFill>
                <a:srgbClr val="0000FF"/>
              </a:solidFill>
              <a:effectLst>
                <a:outerShdw blurRad="38100" dist="38100" dir="2700000" algn="tl">
                  <a:srgbClr val="C0C0C0"/>
                </a:outerShdw>
              </a:effectLst>
            </a:endParaRPr>
          </a:p>
        </p:txBody>
      </p:sp>
      <p:sp>
        <p:nvSpPr>
          <p:cNvPr id="44" name="AutoShape 56" descr="5%">
            <a:hlinkClick r:id="" action="ppaction://noaction" highlightClick="1"/>
            <a:hlinkHover r:id="rId1" action="ppaction://hlinksldjump"/>
          </p:cNvPr>
          <p:cNvSpPr>
            <a:spLocks noChangeArrowheads="1"/>
          </p:cNvSpPr>
          <p:nvPr/>
        </p:nvSpPr>
        <p:spPr bwMode="auto">
          <a:xfrm>
            <a:off x="2349993" y="6067893"/>
            <a:ext cx="3352800" cy="609600"/>
          </a:xfrm>
          <a:prstGeom prst="actionButtonBlank">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zh-CN" altLang="en-US"/>
          </a:p>
        </p:txBody>
      </p:sp>
      <p:sp>
        <p:nvSpPr>
          <p:cNvPr id="150" name="Rectangle 110"/>
          <p:cNvSpPr>
            <a:spLocks noChangeArrowheads="1"/>
          </p:cNvSpPr>
          <p:nvPr/>
        </p:nvSpPr>
        <p:spPr bwMode="auto">
          <a:xfrm>
            <a:off x="1545033" y="1149881"/>
            <a:ext cx="4095399" cy="2172231"/>
          </a:xfrm>
          <a:prstGeom prst="rect">
            <a:avLst/>
          </a:prstGeom>
          <a:solidFill>
            <a:schemeClr val="bg1"/>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1" name="Line 2"/>
          <p:cNvSpPr>
            <a:spLocks noChangeShapeType="1"/>
          </p:cNvSpPr>
          <p:nvPr/>
        </p:nvSpPr>
        <p:spPr bwMode="auto">
          <a:xfrm flipV="1">
            <a:off x="2743175" y="4052068"/>
            <a:ext cx="1447800" cy="19050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2" name="Rectangle 3"/>
          <p:cNvSpPr>
            <a:spLocks noChangeArrowheads="1"/>
          </p:cNvSpPr>
          <p:nvPr/>
        </p:nvSpPr>
        <p:spPr bwMode="auto">
          <a:xfrm>
            <a:off x="4190975" y="37472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S</a:t>
            </a:r>
            <a:endParaRPr lang="en-US" altLang="zh-CN" b="1">
              <a:solidFill>
                <a:srgbClr val="009900"/>
              </a:solidFill>
              <a:effectLst>
                <a:outerShdw blurRad="38100" dist="38100" dir="2700000" algn="tl">
                  <a:srgbClr val="C0C0C0"/>
                </a:outerShdw>
              </a:effectLst>
            </a:endParaRPr>
          </a:p>
        </p:txBody>
      </p:sp>
      <p:sp>
        <p:nvSpPr>
          <p:cNvPr id="153" name="Line 4"/>
          <p:cNvSpPr>
            <a:spLocks noChangeShapeType="1"/>
          </p:cNvSpPr>
          <p:nvPr/>
        </p:nvSpPr>
        <p:spPr bwMode="auto">
          <a:xfrm>
            <a:off x="2590775" y="4280668"/>
            <a:ext cx="2133600" cy="12954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4" name="Rectangle 5"/>
          <p:cNvSpPr>
            <a:spLocks noChangeArrowheads="1"/>
          </p:cNvSpPr>
          <p:nvPr/>
        </p:nvSpPr>
        <p:spPr bwMode="auto">
          <a:xfrm>
            <a:off x="4800575" y="55760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D</a:t>
            </a:r>
            <a:endParaRPr lang="en-US" altLang="zh-CN" b="1">
              <a:solidFill>
                <a:srgbClr val="009900"/>
              </a:solidFill>
              <a:effectLst>
                <a:outerShdw blurRad="38100" dist="38100" dir="2700000" algn="tl">
                  <a:srgbClr val="C0C0C0"/>
                </a:outerShdw>
              </a:effectLst>
            </a:endParaRPr>
          </a:p>
        </p:txBody>
      </p:sp>
      <p:sp>
        <p:nvSpPr>
          <p:cNvPr id="155" name="Line 9"/>
          <p:cNvSpPr>
            <a:spLocks noChangeShapeType="1"/>
          </p:cNvSpPr>
          <p:nvPr/>
        </p:nvSpPr>
        <p:spPr bwMode="auto">
          <a:xfrm>
            <a:off x="2057375" y="6338068"/>
            <a:ext cx="32766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6" name="Rectangle 10"/>
          <p:cNvSpPr>
            <a:spLocks noChangeArrowheads="1"/>
          </p:cNvSpPr>
          <p:nvPr/>
        </p:nvSpPr>
        <p:spPr bwMode="auto">
          <a:xfrm>
            <a:off x="1600175" y="35186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P</a:t>
            </a:r>
            <a:endParaRPr lang="en-US" altLang="zh-CN" b="1">
              <a:effectLst>
                <a:outerShdw blurRad="38100" dist="38100" dir="2700000" algn="tl">
                  <a:srgbClr val="C0C0C0"/>
                </a:outerShdw>
              </a:effectLst>
            </a:endParaRPr>
          </a:p>
        </p:txBody>
      </p:sp>
      <p:sp>
        <p:nvSpPr>
          <p:cNvPr id="157" name="Rectangle 11"/>
          <p:cNvSpPr>
            <a:spLocks noChangeArrowheads="1"/>
          </p:cNvSpPr>
          <p:nvPr/>
        </p:nvSpPr>
        <p:spPr bwMode="auto">
          <a:xfrm>
            <a:off x="1676375" y="62618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158" name="Rectangle 12"/>
          <p:cNvSpPr>
            <a:spLocks noChangeArrowheads="1"/>
          </p:cNvSpPr>
          <p:nvPr/>
        </p:nvSpPr>
        <p:spPr bwMode="auto">
          <a:xfrm>
            <a:off x="4876776" y="6278529"/>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endParaRPr lang="en-US" altLang="zh-CN" b="1" dirty="0">
              <a:effectLst>
                <a:outerShdw blurRad="38100" dist="38100" dir="2700000" algn="tl">
                  <a:srgbClr val="C0C0C0"/>
                </a:outerShdw>
              </a:effectLst>
            </a:endParaRPr>
          </a:p>
        </p:txBody>
      </p:sp>
      <p:sp>
        <p:nvSpPr>
          <p:cNvPr id="159" name="Rectangle 13"/>
          <p:cNvSpPr>
            <a:spLocks noChangeArrowheads="1"/>
          </p:cNvSpPr>
          <p:nvPr/>
        </p:nvSpPr>
        <p:spPr bwMode="auto">
          <a:xfrm>
            <a:off x="1676375" y="47378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P</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160" name="Line 14"/>
          <p:cNvSpPr>
            <a:spLocks noChangeShapeType="1"/>
          </p:cNvSpPr>
          <p:nvPr/>
        </p:nvSpPr>
        <p:spPr bwMode="auto">
          <a:xfrm>
            <a:off x="2057375" y="4890268"/>
            <a:ext cx="1524000" cy="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1" name="Line 15"/>
          <p:cNvSpPr>
            <a:spLocks noChangeShapeType="1"/>
          </p:cNvSpPr>
          <p:nvPr/>
        </p:nvSpPr>
        <p:spPr bwMode="auto">
          <a:xfrm>
            <a:off x="3581375" y="4890268"/>
            <a:ext cx="0" cy="144780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2" name="Rectangle 16"/>
          <p:cNvSpPr>
            <a:spLocks noChangeArrowheads="1"/>
          </p:cNvSpPr>
          <p:nvPr/>
        </p:nvSpPr>
        <p:spPr bwMode="auto">
          <a:xfrm>
            <a:off x="3467547" y="62777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0</a:t>
            </a:r>
            <a:endParaRPr lang="en-US" altLang="zh-CN" sz="1800" b="1" dirty="0">
              <a:effectLst>
                <a:outerShdw blurRad="38100" dist="38100" dir="2700000" algn="tl">
                  <a:srgbClr val="C0C0C0"/>
                </a:outerShdw>
              </a:effectLst>
            </a:endParaRPr>
          </a:p>
        </p:txBody>
      </p:sp>
      <p:sp>
        <p:nvSpPr>
          <p:cNvPr id="163" name="Line 18"/>
          <p:cNvSpPr>
            <a:spLocks noChangeShapeType="1"/>
          </p:cNvSpPr>
          <p:nvPr/>
        </p:nvSpPr>
        <p:spPr bwMode="auto">
          <a:xfrm flipV="1">
            <a:off x="2438375" y="3747268"/>
            <a:ext cx="1447800" cy="19050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64" name="Group 35"/>
          <p:cNvGrpSpPr/>
          <p:nvPr/>
        </p:nvGrpSpPr>
        <p:grpSpPr bwMode="auto">
          <a:xfrm>
            <a:off x="1676375" y="4433068"/>
            <a:ext cx="1628775" cy="2149475"/>
            <a:chOff x="624" y="720"/>
            <a:chExt cx="1026" cy="1354"/>
          </a:xfrm>
        </p:grpSpPr>
        <p:sp>
          <p:nvSpPr>
            <p:cNvPr id="165" name="Rectangle 19"/>
            <p:cNvSpPr>
              <a:spLocks noChangeArrowheads="1"/>
            </p:cNvSpPr>
            <p:nvPr/>
          </p:nvSpPr>
          <p:spPr bwMode="auto">
            <a:xfrm>
              <a:off x="1458" y="188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Q</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66" name="Rectangle 21"/>
            <p:cNvSpPr>
              <a:spLocks noChangeArrowheads="1"/>
            </p:cNvSpPr>
            <p:nvPr/>
          </p:nvSpPr>
          <p:spPr bwMode="auto">
            <a:xfrm>
              <a:off x="624" y="7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67" name="Line 22"/>
            <p:cNvSpPr>
              <a:spLocks noChangeShapeType="1"/>
            </p:cNvSpPr>
            <p:nvPr/>
          </p:nvSpPr>
          <p:spPr bwMode="auto">
            <a:xfrm>
              <a:off x="864" y="864"/>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8" name="Line 25"/>
            <p:cNvSpPr>
              <a:spLocks noChangeShapeType="1"/>
            </p:cNvSpPr>
            <p:nvPr/>
          </p:nvSpPr>
          <p:spPr bwMode="auto">
            <a:xfrm>
              <a:off x="1584" y="864"/>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69" name="Group 36"/>
          <p:cNvGrpSpPr/>
          <p:nvPr/>
        </p:nvGrpSpPr>
        <p:grpSpPr bwMode="auto">
          <a:xfrm>
            <a:off x="1676375" y="5195068"/>
            <a:ext cx="1524000" cy="304800"/>
            <a:chOff x="624" y="1200"/>
            <a:chExt cx="960" cy="192"/>
          </a:xfrm>
        </p:grpSpPr>
        <p:sp>
          <p:nvSpPr>
            <p:cNvPr id="170" name="Rectangle 20"/>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171" name="Line 26"/>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172" name="Line 8"/>
          <p:cNvSpPr>
            <a:spLocks noChangeShapeType="1"/>
          </p:cNvSpPr>
          <p:nvPr/>
        </p:nvSpPr>
        <p:spPr bwMode="auto">
          <a:xfrm flipV="1">
            <a:off x="2057375" y="3442468"/>
            <a:ext cx="0" cy="29146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3" name="Line 30"/>
          <p:cNvSpPr>
            <a:spLocks noChangeShapeType="1"/>
          </p:cNvSpPr>
          <p:nvPr/>
        </p:nvSpPr>
        <p:spPr bwMode="auto">
          <a:xfrm>
            <a:off x="3200375" y="4661668"/>
            <a:ext cx="0" cy="2286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4" name="Line 31"/>
          <p:cNvSpPr>
            <a:spLocks noChangeShapeType="1"/>
          </p:cNvSpPr>
          <p:nvPr/>
        </p:nvSpPr>
        <p:spPr bwMode="auto">
          <a:xfrm>
            <a:off x="3200375" y="4890268"/>
            <a:ext cx="0" cy="4572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75" name="Group 34"/>
          <p:cNvGrpSpPr/>
          <p:nvPr/>
        </p:nvGrpSpPr>
        <p:grpSpPr bwMode="auto">
          <a:xfrm>
            <a:off x="3581375" y="3899668"/>
            <a:ext cx="228600" cy="609600"/>
            <a:chOff x="1824" y="384"/>
            <a:chExt cx="144" cy="384"/>
          </a:xfrm>
        </p:grpSpPr>
        <p:sp>
          <p:nvSpPr>
            <p:cNvPr id="176" name="Line 27"/>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7" name="Rectangle 3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endParaRPr lang="en-US" altLang="zh-CN" sz="1800" b="1">
                <a:effectLst>
                  <a:outerShdw blurRad="38100" dist="38100" dir="2700000" algn="tl">
                    <a:srgbClr val="C0C0C0"/>
                  </a:outerShdw>
                </a:effectLst>
              </a:endParaRPr>
            </a:p>
          </p:txBody>
        </p:sp>
      </p:grpSp>
      <p:sp>
        <p:nvSpPr>
          <p:cNvPr id="178" name="Line 49"/>
          <p:cNvSpPr>
            <a:spLocks noChangeShapeType="1"/>
          </p:cNvSpPr>
          <p:nvPr/>
        </p:nvSpPr>
        <p:spPr bwMode="auto">
          <a:xfrm flipV="1">
            <a:off x="6954000" y="1273303"/>
            <a:ext cx="1404056" cy="200068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79" name="Group 50"/>
          <p:cNvGrpSpPr/>
          <p:nvPr/>
        </p:nvGrpSpPr>
        <p:grpSpPr bwMode="auto">
          <a:xfrm>
            <a:off x="6649202" y="1316453"/>
            <a:ext cx="1855788" cy="1933575"/>
            <a:chOff x="624" y="720"/>
            <a:chExt cx="1169" cy="1218"/>
          </a:xfrm>
        </p:grpSpPr>
        <p:sp>
          <p:nvSpPr>
            <p:cNvPr id="180" name="Rectangle 51"/>
            <p:cNvSpPr>
              <a:spLocks noChangeArrowheads="1"/>
            </p:cNvSpPr>
            <p:nvPr/>
          </p:nvSpPr>
          <p:spPr bwMode="auto">
            <a:xfrm>
              <a:off x="1601" y="174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Q</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81" name="Rectangle 52"/>
            <p:cNvSpPr>
              <a:spLocks noChangeArrowheads="1"/>
            </p:cNvSpPr>
            <p:nvPr/>
          </p:nvSpPr>
          <p:spPr bwMode="auto">
            <a:xfrm>
              <a:off x="624" y="7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82" name="Line 53"/>
            <p:cNvSpPr>
              <a:spLocks noChangeShapeType="1"/>
            </p:cNvSpPr>
            <p:nvPr/>
          </p:nvSpPr>
          <p:spPr bwMode="auto">
            <a:xfrm>
              <a:off x="864" y="864"/>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83" name="Line 54"/>
            <p:cNvSpPr>
              <a:spLocks noChangeShapeType="1"/>
            </p:cNvSpPr>
            <p:nvPr/>
          </p:nvSpPr>
          <p:spPr bwMode="auto">
            <a:xfrm>
              <a:off x="1584" y="864"/>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84" name="Group 55"/>
          <p:cNvGrpSpPr/>
          <p:nvPr/>
        </p:nvGrpSpPr>
        <p:grpSpPr bwMode="auto">
          <a:xfrm>
            <a:off x="6649202" y="2078453"/>
            <a:ext cx="1524000" cy="304800"/>
            <a:chOff x="624" y="1200"/>
            <a:chExt cx="960" cy="192"/>
          </a:xfrm>
        </p:grpSpPr>
        <p:sp>
          <p:nvSpPr>
            <p:cNvPr id="185" name="Rectangle 56"/>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186" name="Line 57"/>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187" name="Line 59"/>
          <p:cNvSpPr>
            <a:spLocks noChangeShapeType="1"/>
          </p:cNvSpPr>
          <p:nvPr/>
        </p:nvSpPr>
        <p:spPr bwMode="auto">
          <a:xfrm>
            <a:off x="8173202" y="1545053"/>
            <a:ext cx="0" cy="3810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88" name="Line 60"/>
          <p:cNvSpPr>
            <a:spLocks noChangeShapeType="1"/>
          </p:cNvSpPr>
          <p:nvPr/>
        </p:nvSpPr>
        <p:spPr bwMode="auto">
          <a:xfrm>
            <a:off x="8173202" y="1926053"/>
            <a:ext cx="0" cy="3048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89" name="Group 61"/>
          <p:cNvGrpSpPr/>
          <p:nvPr/>
        </p:nvGrpSpPr>
        <p:grpSpPr bwMode="auto">
          <a:xfrm>
            <a:off x="8592302" y="1382461"/>
            <a:ext cx="228600" cy="609600"/>
            <a:chOff x="1824" y="384"/>
            <a:chExt cx="144" cy="384"/>
          </a:xfrm>
        </p:grpSpPr>
        <p:sp>
          <p:nvSpPr>
            <p:cNvPr id="190" name="Line 62"/>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1" name="Rectangle 6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endParaRPr lang="en-US" altLang="zh-CN" sz="1800" b="1">
                <a:effectLst>
                  <a:outerShdw blurRad="38100" dist="38100" dir="2700000" algn="tl">
                    <a:srgbClr val="C0C0C0"/>
                  </a:outerShdw>
                </a:effectLst>
              </a:endParaRPr>
            </a:p>
          </p:txBody>
        </p:sp>
      </p:grpSp>
      <p:sp>
        <p:nvSpPr>
          <p:cNvPr id="192" name="Line 66"/>
          <p:cNvSpPr>
            <a:spLocks noChangeShapeType="1"/>
          </p:cNvSpPr>
          <p:nvPr/>
        </p:nvSpPr>
        <p:spPr bwMode="auto">
          <a:xfrm flipV="1">
            <a:off x="7792202" y="3519316"/>
            <a:ext cx="762000" cy="20574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93" name="Group 96"/>
          <p:cNvGrpSpPr/>
          <p:nvPr/>
        </p:nvGrpSpPr>
        <p:grpSpPr bwMode="auto">
          <a:xfrm>
            <a:off x="6649204" y="4357516"/>
            <a:ext cx="1589088" cy="2254250"/>
            <a:chOff x="3072" y="2784"/>
            <a:chExt cx="1001" cy="1420"/>
          </a:xfrm>
        </p:grpSpPr>
        <p:sp>
          <p:nvSpPr>
            <p:cNvPr id="194" name="Line 70"/>
            <p:cNvSpPr>
              <a:spLocks noChangeShapeType="1"/>
            </p:cNvSpPr>
            <p:nvPr/>
          </p:nvSpPr>
          <p:spPr bwMode="auto">
            <a:xfrm>
              <a:off x="3312" y="2928"/>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5" name="Rectangle 68"/>
            <p:cNvSpPr>
              <a:spLocks noChangeArrowheads="1"/>
            </p:cNvSpPr>
            <p:nvPr/>
          </p:nvSpPr>
          <p:spPr bwMode="auto">
            <a:xfrm>
              <a:off x="3881" y="40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Q</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96" name="Rectangle 69"/>
            <p:cNvSpPr>
              <a:spLocks noChangeArrowheads="1"/>
            </p:cNvSpPr>
            <p:nvPr/>
          </p:nvSpPr>
          <p:spPr bwMode="auto">
            <a:xfrm>
              <a:off x="3072" y="27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P</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97" name="Line 71"/>
            <p:cNvSpPr>
              <a:spLocks noChangeShapeType="1"/>
            </p:cNvSpPr>
            <p:nvPr/>
          </p:nvSpPr>
          <p:spPr bwMode="auto">
            <a:xfrm>
              <a:off x="4032" y="2928"/>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98" name="Group 72"/>
          <p:cNvGrpSpPr/>
          <p:nvPr/>
        </p:nvGrpSpPr>
        <p:grpSpPr bwMode="auto">
          <a:xfrm>
            <a:off x="6649202" y="5195716"/>
            <a:ext cx="1524000" cy="304800"/>
            <a:chOff x="624" y="1200"/>
            <a:chExt cx="960" cy="192"/>
          </a:xfrm>
        </p:grpSpPr>
        <p:sp>
          <p:nvSpPr>
            <p:cNvPr id="199" name="Rectangle 73"/>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200" name="Line 74"/>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201" name="Line 90"/>
          <p:cNvSpPr>
            <a:spLocks noChangeShapeType="1"/>
          </p:cNvSpPr>
          <p:nvPr/>
        </p:nvSpPr>
        <p:spPr bwMode="auto">
          <a:xfrm>
            <a:off x="8173202" y="4738516"/>
            <a:ext cx="0" cy="6096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202" name="Group 91"/>
          <p:cNvGrpSpPr/>
          <p:nvPr/>
        </p:nvGrpSpPr>
        <p:grpSpPr bwMode="auto">
          <a:xfrm>
            <a:off x="8249402" y="3824116"/>
            <a:ext cx="228600" cy="609600"/>
            <a:chOff x="1824" y="384"/>
            <a:chExt cx="144" cy="384"/>
          </a:xfrm>
        </p:grpSpPr>
        <p:sp>
          <p:nvSpPr>
            <p:cNvPr id="203" name="Line 92"/>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4" name="Rectangle 9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endParaRPr lang="en-US" altLang="zh-CN" sz="1800" b="1">
                <a:effectLst>
                  <a:outerShdw blurRad="38100" dist="38100" dir="2700000" algn="tl">
                    <a:srgbClr val="C0C0C0"/>
                  </a:outerShdw>
                </a:effectLst>
              </a:endParaRPr>
            </a:p>
          </p:txBody>
        </p:sp>
      </p:grpSp>
      <p:grpSp>
        <p:nvGrpSpPr>
          <p:cNvPr id="205" name="Group 95"/>
          <p:cNvGrpSpPr/>
          <p:nvPr/>
        </p:nvGrpSpPr>
        <p:grpSpPr bwMode="auto">
          <a:xfrm>
            <a:off x="6540993" y="3693899"/>
            <a:ext cx="3840998" cy="2908798"/>
            <a:chOff x="3024" y="2160"/>
            <a:chExt cx="2352" cy="2016"/>
          </a:xfrm>
        </p:grpSpPr>
        <p:sp>
          <p:nvSpPr>
            <p:cNvPr id="206" name="Line 85"/>
            <p:cNvSpPr>
              <a:spLocks noChangeShapeType="1"/>
            </p:cNvSpPr>
            <p:nvPr/>
          </p:nvSpPr>
          <p:spPr bwMode="auto">
            <a:xfrm>
              <a:off x="3312" y="3024"/>
              <a:ext cx="912" cy="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7" name="Rectangle 76"/>
            <p:cNvSpPr>
              <a:spLocks noChangeArrowheads="1"/>
            </p:cNvSpPr>
            <p:nvPr/>
          </p:nvSpPr>
          <p:spPr bwMode="auto">
            <a:xfrm>
              <a:off x="4416" y="24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S</a:t>
              </a:r>
              <a:endParaRPr lang="en-US" altLang="zh-CN" b="1">
                <a:solidFill>
                  <a:srgbClr val="009900"/>
                </a:solidFill>
                <a:effectLst>
                  <a:outerShdw blurRad="38100" dist="38100" dir="2700000" algn="tl">
                    <a:srgbClr val="C0C0C0"/>
                  </a:outerShdw>
                </a:effectLst>
              </a:endParaRPr>
            </a:p>
          </p:txBody>
        </p:sp>
        <p:sp>
          <p:nvSpPr>
            <p:cNvPr id="208" name="Rectangle 77"/>
            <p:cNvSpPr>
              <a:spLocks noChangeArrowheads="1"/>
            </p:cNvSpPr>
            <p:nvPr/>
          </p:nvSpPr>
          <p:spPr bwMode="auto">
            <a:xfrm>
              <a:off x="4800" y="33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D</a:t>
              </a:r>
              <a:endParaRPr lang="en-US" altLang="zh-CN" b="1">
                <a:solidFill>
                  <a:srgbClr val="009900"/>
                </a:solidFill>
                <a:effectLst>
                  <a:outerShdw blurRad="38100" dist="38100" dir="2700000" algn="tl">
                    <a:srgbClr val="C0C0C0"/>
                  </a:outerShdw>
                </a:effectLst>
              </a:endParaRPr>
            </a:p>
          </p:txBody>
        </p:sp>
        <p:sp>
          <p:nvSpPr>
            <p:cNvPr id="209" name="Rectangle 78"/>
            <p:cNvSpPr>
              <a:spLocks noChangeArrowheads="1"/>
            </p:cNvSpPr>
            <p:nvPr/>
          </p:nvSpPr>
          <p:spPr bwMode="auto">
            <a:xfrm>
              <a:off x="307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P</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210" name="Line 79"/>
            <p:cNvSpPr>
              <a:spLocks noChangeShapeType="1"/>
            </p:cNvSpPr>
            <p:nvPr/>
          </p:nvSpPr>
          <p:spPr bwMode="auto">
            <a:xfrm flipV="1">
              <a:off x="3888" y="2352"/>
              <a:ext cx="528" cy="148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1"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2" name="Rectangle 82"/>
            <p:cNvSpPr>
              <a:spLocks noChangeArrowheads="1"/>
            </p:cNvSpPr>
            <p:nvPr/>
          </p:nvSpPr>
          <p:spPr bwMode="auto">
            <a:xfrm>
              <a:off x="3024" y="220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P</a:t>
              </a:r>
              <a:endParaRPr lang="en-US" altLang="zh-CN" b="1">
                <a:effectLst>
                  <a:outerShdw blurRad="38100" dist="38100" dir="2700000" algn="tl">
                    <a:srgbClr val="C0C0C0"/>
                  </a:outerShdw>
                </a:effectLst>
              </a:endParaRPr>
            </a:p>
          </p:txBody>
        </p:sp>
        <p:sp>
          <p:nvSpPr>
            <p:cNvPr id="213"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endParaRPr lang="en-US" altLang="zh-CN" b="1">
                <a:effectLst>
                  <a:outerShdw blurRad="38100" dist="38100" dir="2700000" algn="tl">
                    <a:srgbClr val="C0C0C0"/>
                  </a:outerShdw>
                </a:effectLst>
              </a:endParaRPr>
            </a:p>
          </p:txBody>
        </p:sp>
        <p:sp>
          <p:nvSpPr>
            <p:cNvPr id="214" name="Rectangle 84"/>
            <p:cNvSpPr>
              <a:spLocks noChangeArrowheads="1"/>
            </p:cNvSpPr>
            <p:nvPr/>
          </p:nvSpPr>
          <p:spPr bwMode="auto">
            <a:xfrm>
              <a:off x="5088"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endParaRPr lang="en-US" altLang="zh-CN" b="1">
                <a:effectLst>
                  <a:outerShdw blurRad="38100" dist="38100" dir="2700000" algn="tl">
                    <a:srgbClr val="C0C0C0"/>
                  </a:outerShdw>
                </a:effectLst>
              </a:endParaRPr>
            </a:p>
          </p:txBody>
        </p:sp>
        <p:sp>
          <p:nvSpPr>
            <p:cNvPr id="215" name="Line 86"/>
            <p:cNvSpPr>
              <a:spLocks noChangeShapeType="1"/>
            </p:cNvSpPr>
            <p:nvPr/>
          </p:nvSpPr>
          <p:spPr bwMode="auto">
            <a:xfrm>
              <a:off x="4176" y="3072"/>
              <a:ext cx="0" cy="912"/>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6" name="Rectangle 87"/>
            <p:cNvSpPr>
              <a:spLocks noChangeArrowheads="1"/>
            </p:cNvSpPr>
            <p:nvPr/>
          </p:nvSpPr>
          <p:spPr bwMode="auto">
            <a:xfrm>
              <a:off x="4176"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Q</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217" name="Line 88"/>
            <p:cNvSpPr>
              <a:spLocks noChangeShapeType="1"/>
            </p:cNvSpPr>
            <p:nvPr/>
          </p:nvSpPr>
          <p:spPr bwMode="auto">
            <a:xfrm flipV="1">
              <a:off x="3312" y="2160"/>
              <a:ext cx="0" cy="183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8" name="Line 94"/>
            <p:cNvSpPr>
              <a:spLocks noChangeShapeType="1"/>
            </p:cNvSpPr>
            <p:nvPr/>
          </p:nvSpPr>
          <p:spPr bwMode="auto">
            <a:xfrm>
              <a:off x="3456" y="2592"/>
              <a:ext cx="1344" cy="81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219" name="Line 89"/>
          <p:cNvSpPr>
            <a:spLocks noChangeShapeType="1"/>
          </p:cNvSpPr>
          <p:nvPr/>
        </p:nvSpPr>
        <p:spPr bwMode="auto">
          <a:xfrm>
            <a:off x="8173202" y="4586116"/>
            <a:ext cx="0" cy="1524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0" name="Line 97"/>
          <p:cNvSpPr>
            <a:spLocks noChangeShapeType="1"/>
          </p:cNvSpPr>
          <p:nvPr/>
        </p:nvSpPr>
        <p:spPr bwMode="auto">
          <a:xfrm>
            <a:off x="2077202" y="2113093"/>
            <a:ext cx="0" cy="30480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1" name="Line 98"/>
          <p:cNvSpPr>
            <a:spLocks noChangeShapeType="1"/>
          </p:cNvSpPr>
          <p:nvPr/>
        </p:nvSpPr>
        <p:spPr bwMode="auto">
          <a:xfrm>
            <a:off x="2077202" y="2494093"/>
            <a:ext cx="0" cy="304800"/>
          </a:xfrm>
          <a:prstGeom prst="line">
            <a:avLst/>
          </a:prstGeom>
          <a:noFill/>
          <a:ln w="5715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2" name="Rectangle 99"/>
          <p:cNvSpPr>
            <a:spLocks noChangeArrowheads="1"/>
          </p:cNvSpPr>
          <p:nvPr/>
        </p:nvSpPr>
        <p:spPr bwMode="auto">
          <a:xfrm>
            <a:off x="2305802" y="2113093"/>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latin typeface="微软雅黑" panose="020B0503020204020204" pitchFamily="34" charset="-122"/>
                <a:ea typeface="微软雅黑" panose="020B0503020204020204" pitchFamily="34" charset="-122"/>
              </a:rPr>
              <a:t>消费者税收负担</a:t>
            </a:r>
            <a:endParaRPr lang="zh-CN" altLang="en-US" sz="2000" dirty="0">
              <a:latin typeface="微软雅黑" panose="020B0503020204020204" pitchFamily="34" charset="-122"/>
              <a:ea typeface="微软雅黑" panose="020B0503020204020204" pitchFamily="34" charset="-122"/>
            </a:endParaRPr>
          </a:p>
        </p:txBody>
      </p:sp>
      <p:sp>
        <p:nvSpPr>
          <p:cNvPr id="223" name="Rectangle 100"/>
          <p:cNvSpPr>
            <a:spLocks noChangeArrowheads="1"/>
          </p:cNvSpPr>
          <p:nvPr/>
        </p:nvSpPr>
        <p:spPr bwMode="auto">
          <a:xfrm>
            <a:off x="2229602" y="2494093"/>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latin typeface="微软雅黑" panose="020B0503020204020204" pitchFamily="34" charset="-122"/>
                <a:ea typeface="微软雅黑" panose="020B0503020204020204" pitchFamily="34" charset="-122"/>
              </a:rPr>
              <a:t>生产者税收负担</a:t>
            </a:r>
            <a:endParaRPr lang="zh-CN" altLang="en-US" sz="2000" dirty="0">
              <a:latin typeface="微软雅黑" panose="020B0503020204020204" pitchFamily="34" charset="-122"/>
              <a:ea typeface="微软雅黑" panose="020B0503020204020204" pitchFamily="34" charset="-122"/>
            </a:endParaRPr>
          </a:p>
        </p:txBody>
      </p:sp>
      <p:sp>
        <p:nvSpPr>
          <p:cNvPr id="224" name="Line 102"/>
          <p:cNvSpPr>
            <a:spLocks noChangeShapeType="1"/>
          </p:cNvSpPr>
          <p:nvPr/>
        </p:nvSpPr>
        <p:spPr bwMode="auto">
          <a:xfrm>
            <a:off x="2077202" y="1579693"/>
            <a:ext cx="0" cy="457200"/>
          </a:xfrm>
          <a:prstGeom prst="line">
            <a:avLst/>
          </a:prstGeom>
          <a:noFill/>
          <a:ln w="28575">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5" name="Rectangle 103"/>
          <p:cNvSpPr>
            <a:spLocks noChangeArrowheads="1"/>
          </p:cNvSpPr>
          <p:nvPr/>
        </p:nvSpPr>
        <p:spPr bwMode="auto">
          <a:xfrm>
            <a:off x="1848602" y="173209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t</a:t>
            </a:r>
            <a:endParaRPr lang="en-US" altLang="zh-CN" sz="2000" b="1" dirty="0">
              <a:effectLst>
                <a:outerShdw blurRad="38100" dist="38100" dir="2700000" algn="tl">
                  <a:srgbClr val="C0C0C0"/>
                </a:outerShdw>
              </a:effectLst>
            </a:endParaRPr>
          </a:p>
        </p:txBody>
      </p:sp>
      <p:sp>
        <p:nvSpPr>
          <p:cNvPr id="226" name="Rectangle 104"/>
          <p:cNvSpPr>
            <a:spLocks noChangeArrowheads="1"/>
          </p:cNvSpPr>
          <p:nvPr/>
        </p:nvSpPr>
        <p:spPr bwMode="auto">
          <a:xfrm>
            <a:off x="2305802" y="1732093"/>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r>
              <a:rPr lang="zh-CN" altLang="en-US" sz="2000" dirty="0">
                <a:latin typeface="微软雅黑" panose="020B0503020204020204" pitchFamily="34" charset="-122"/>
                <a:ea typeface="微软雅黑" panose="020B0503020204020204" pitchFamily="34" charset="-122"/>
              </a:rPr>
              <a:t>征收税额</a:t>
            </a:r>
            <a:endParaRPr lang="zh-CN" altLang="en-US" sz="2000" dirty="0">
              <a:latin typeface="微软雅黑" panose="020B0503020204020204" pitchFamily="34" charset="-122"/>
              <a:ea typeface="微软雅黑" panose="020B0503020204020204" pitchFamily="34" charset="-122"/>
            </a:endParaRPr>
          </a:p>
        </p:txBody>
      </p:sp>
      <p:sp>
        <p:nvSpPr>
          <p:cNvPr id="227" name="Rectangle 112"/>
          <p:cNvSpPr>
            <a:spLocks noChangeArrowheads="1"/>
          </p:cNvSpPr>
          <p:nvPr/>
        </p:nvSpPr>
        <p:spPr bwMode="auto">
          <a:xfrm>
            <a:off x="9087602" y="1697453"/>
            <a:ext cx="106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dirty="0">
                <a:latin typeface="微软雅黑" panose="020B0503020204020204" pitchFamily="34" charset="-122"/>
                <a:ea typeface="微软雅黑" panose="020B0503020204020204" pitchFamily="34" charset="-122"/>
              </a:rPr>
              <a:t>需求弹性小</a:t>
            </a:r>
            <a:endParaRPr lang="zh-CN" altLang="en-US" dirty="0">
              <a:latin typeface="微软雅黑" panose="020B0503020204020204" pitchFamily="34" charset="-122"/>
              <a:ea typeface="微软雅黑" panose="020B0503020204020204" pitchFamily="34" charset="-122"/>
            </a:endParaRPr>
          </a:p>
        </p:txBody>
      </p:sp>
      <p:sp>
        <p:nvSpPr>
          <p:cNvPr id="228" name="Rectangle 113"/>
          <p:cNvSpPr>
            <a:spLocks noChangeArrowheads="1"/>
          </p:cNvSpPr>
          <p:nvPr/>
        </p:nvSpPr>
        <p:spPr bwMode="auto">
          <a:xfrm>
            <a:off x="9087602" y="4433716"/>
            <a:ext cx="106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dirty="0">
                <a:latin typeface="微软雅黑" panose="020B0503020204020204" pitchFamily="34" charset="-122"/>
                <a:ea typeface="微软雅黑" panose="020B0503020204020204" pitchFamily="34" charset="-122"/>
              </a:rPr>
              <a:t>供给弹性小</a:t>
            </a:r>
            <a:endParaRPr lang="zh-CN" altLang="en-US" dirty="0">
              <a:latin typeface="微软雅黑" panose="020B0503020204020204" pitchFamily="34" charset="-122"/>
              <a:ea typeface="微软雅黑" panose="020B0503020204020204" pitchFamily="34" charset="-122"/>
            </a:endParaRPr>
          </a:p>
        </p:txBody>
      </p:sp>
      <p:sp>
        <p:nvSpPr>
          <p:cNvPr id="229" name="Line 58"/>
          <p:cNvSpPr>
            <a:spLocks noChangeShapeType="1"/>
          </p:cNvSpPr>
          <p:nvPr/>
        </p:nvSpPr>
        <p:spPr bwMode="auto">
          <a:xfrm flipH="1" flipV="1">
            <a:off x="6954001" y="1293963"/>
            <a:ext cx="2445" cy="195916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30" name="Line 41"/>
          <p:cNvSpPr>
            <a:spLocks noChangeShapeType="1"/>
          </p:cNvSpPr>
          <p:nvPr/>
        </p:nvSpPr>
        <p:spPr bwMode="auto">
          <a:xfrm>
            <a:off x="6954002" y="3247721"/>
            <a:ext cx="32766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9" name="文本框 8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469154" y="5222223"/>
            <a:ext cx="9725319" cy="1275092"/>
          </a:xfrm>
          <a:prstGeom prst="rect">
            <a:avLst/>
          </a:prstGeom>
          <a:solidFill>
            <a:schemeClr val="accent6">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107" descr="5%"/>
          <p:cNvSpPr>
            <a:spLocks noChangeArrowheads="1"/>
          </p:cNvSpPr>
          <p:nvPr/>
        </p:nvSpPr>
        <p:spPr bwMode="auto">
          <a:xfrm>
            <a:off x="6424154" y="1761853"/>
            <a:ext cx="4770320" cy="2739006"/>
          </a:xfrm>
          <a:prstGeom prst="rect">
            <a:avLst/>
          </a:prstGeom>
          <a:pattFill prst="pct5">
            <a:fgClr>
              <a:srgbClr val="FF9900"/>
            </a:fgClr>
            <a:bgClr>
              <a:schemeClr val="bg1"/>
            </a:bgClr>
          </a:pattFill>
          <a:ln w="19050">
            <a:solidFill>
              <a:schemeClr val="accent5"/>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70000"/>
              </a:lnSpc>
            </a:pPr>
            <a:endParaRPr lang="zh-CN" altLang="en-US" sz="3600" b="1" dirty="0">
              <a:effectLst>
                <a:outerShdw blurRad="38100" dist="38100" dir="2700000" algn="tl">
                  <a:srgbClr val="C0C0C0"/>
                </a:outerShdw>
              </a:effectLst>
              <a:ea typeface="华文新魏" panose="0201080004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447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19072"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税收效应分析</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47" name="Line 3"/>
          <p:cNvSpPr>
            <a:spLocks noChangeShapeType="1"/>
          </p:cNvSpPr>
          <p:nvPr/>
        </p:nvSpPr>
        <p:spPr bwMode="auto">
          <a:xfrm flipV="1">
            <a:off x="3935336" y="3590320"/>
            <a:ext cx="533400" cy="361950"/>
          </a:xfrm>
          <a:prstGeom prst="line">
            <a:avLst/>
          </a:prstGeom>
          <a:noFill/>
          <a:ln w="19050" cap="sq">
            <a:solidFill>
              <a:srgbClr val="0099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4"/>
          <p:cNvGrpSpPr/>
          <p:nvPr/>
        </p:nvGrpSpPr>
        <p:grpSpPr bwMode="auto">
          <a:xfrm>
            <a:off x="1562253" y="3114458"/>
            <a:ext cx="1835150" cy="1643063"/>
            <a:chOff x="1322" y="2388"/>
            <a:chExt cx="1156" cy="1035"/>
          </a:xfrm>
        </p:grpSpPr>
        <p:sp>
          <p:nvSpPr>
            <p:cNvPr id="49" name="Line 5"/>
            <p:cNvSpPr>
              <a:spLocks noChangeShapeType="1"/>
            </p:cNvSpPr>
            <p:nvPr/>
          </p:nvSpPr>
          <p:spPr bwMode="auto">
            <a:xfrm flipH="1">
              <a:off x="1584" y="2496"/>
              <a:ext cx="804" cy="0"/>
            </a:xfrm>
            <a:prstGeom prst="line">
              <a:avLst/>
            </a:prstGeom>
            <a:noFill/>
            <a:ln w="12700">
              <a:solidFill>
                <a:srgbClr val="0099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6"/>
            <p:cNvSpPr>
              <a:spLocks noChangeShapeType="1"/>
            </p:cNvSpPr>
            <p:nvPr/>
          </p:nvSpPr>
          <p:spPr bwMode="auto">
            <a:xfrm>
              <a:off x="2388" y="2496"/>
              <a:ext cx="0" cy="648"/>
            </a:xfrm>
            <a:prstGeom prst="line">
              <a:avLst/>
            </a:prstGeom>
            <a:noFill/>
            <a:ln w="12700">
              <a:solidFill>
                <a:srgbClr val="0099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Text Box 7"/>
            <p:cNvSpPr txBox="1">
              <a:spLocks noChangeArrowheads="1"/>
            </p:cNvSpPr>
            <p:nvPr/>
          </p:nvSpPr>
          <p:spPr bwMode="auto">
            <a:xfrm>
              <a:off x="1322" y="2388"/>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P</a:t>
              </a:r>
              <a:r>
                <a:rPr lang="en-US" altLang="zh-CN" sz="1800" baseline="-25000">
                  <a:solidFill>
                    <a:srgbClr val="009900"/>
                  </a:solidFill>
                </a:rPr>
                <a:t>2</a:t>
              </a:r>
              <a:endParaRPr lang="en-US" altLang="zh-CN" sz="1800"/>
            </a:p>
          </p:txBody>
        </p:sp>
        <p:sp>
          <p:nvSpPr>
            <p:cNvPr id="52" name="Text Box 8"/>
            <p:cNvSpPr txBox="1">
              <a:spLocks noChangeArrowheads="1"/>
            </p:cNvSpPr>
            <p:nvPr/>
          </p:nvSpPr>
          <p:spPr bwMode="auto">
            <a:xfrm>
              <a:off x="2210" y="319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Q</a:t>
              </a:r>
              <a:r>
                <a:rPr lang="en-US" altLang="zh-CN" sz="1800" baseline="-25000">
                  <a:solidFill>
                    <a:srgbClr val="009900"/>
                  </a:solidFill>
                </a:rPr>
                <a:t>2</a:t>
              </a:r>
              <a:endParaRPr lang="en-US" altLang="zh-CN" sz="1800">
                <a:solidFill>
                  <a:srgbClr val="009900"/>
                </a:solidFill>
              </a:endParaRPr>
            </a:p>
          </p:txBody>
        </p:sp>
      </p:grpSp>
      <p:grpSp>
        <p:nvGrpSpPr>
          <p:cNvPr id="53" name="Group 9"/>
          <p:cNvGrpSpPr/>
          <p:nvPr/>
        </p:nvGrpSpPr>
        <p:grpSpPr bwMode="auto">
          <a:xfrm>
            <a:off x="1524153" y="1704758"/>
            <a:ext cx="4319588" cy="3033713"/>
            <a:chOff x="1320" y="1512"/>
            <a:chExt cx="2721" cy="1911"/>
          </a:xfrm>
        </p:grpSpPr>
        <p:sp>
          <p:nvSpPr>
            <p:cNvPr id="54" name="Line 10"/>
            <p:cNvSpPr>
              <a:spLocks noChangeShapeType="1"/>
            </p:cNvSpPr>
            <p:nvPr/>
          </p:nvSpPr>
          <p:spPr bwMode="auto">
            <a:xfrm>
              <a:off x="1584" y="1536"/>
              <a:ext cx="0" cy="16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1"/>
            <p:cNvSpPr>
              <a:spLocks noChangeShapeType="1"/>
            </p:cNvSpPr>
            <p:nvPr/>
          </p:nvSpPr>
          <p:spPr bwMode="auto">
            <a:xfrm>
              <a:off x="1596" y="3144"/>
              <a:ext cx="229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 name="Group 12"/>
            <p:cNvGrpSpPr/>
            <p:nvPr/>
          </p:nvGrpSpPr>
          <p:grpSpPr bwMode="auto">
            <a:xfrm>
              <a:off x="1320" y="1512"/>
              <a:ext cx="2721" cy="1911"/>
              <a:chOff x="1320" y="1512"/>
              <a:chExt cx="2721" cy="1911"/>
            </a:xfrm>
          </p:grpSpPr>
          <p:sp>
            <p:nvSpPr>
              <p:cNvPr id="57" name="Line 13"/>
              <p:cNvSpPr>
                <a:spLocks noChangeShapeType="1"/>
              </p:cNvSpPr>
              <p:nvPr/>
            </p:nvSpPr>
            <p:spPr bwMode="auto">
              <a:xfrm>
                <a:off x="2328" y="1860"/>
                <a:ext cx="900" cy="9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14"/>
              <p:cNvSpPr txBox="1">
                <a:spLocks noChangeArrowheads="1"/>
              </p:cNvSpPr>
              <p:nvPr/>
            </p:nvSpPr>
            <p:spPr bwMode="auto">
              <a:xfrm>
                <a:off x="1320" y="1512"/>
                <a:ext cx="1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t>P</a:t>
                </a:r>
                <a:endParaRPr lang="en-US" altLang="zh-CN" sz="1800"/>
              </a:p>
            </p:txBody>
          </p:sp>
          <p:sp>
            <p:nvSpPr>
              <p:cNvPr id="59" name="Text Box 15"/>
              <p:cNvSpPr txBox="1">
                <a:spLocks noChangeArrowheads="1"/>
              </p:cNvSpPr>
              <p:nvPr/>
            </p:nvSpPr>
            <p:spPr bwMode="auto">
              <a:xfrm>
                <a:off x="3925" y="305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t>Q</a:t>
                </a:r>
                <a:endParaRPr lang="en-US" altLang="zh-CN" sz="1800"/>
              </a:p>
            </p:txBody>
          </p:sp>
          <p:sp>
            <p:nvSpPr>
              <p:cNvPr id="101" name="Text Box 16"/>
              <p:cNvSpPr txBox="1">
                <a:spLocks noChangeArrowheads="1"/>
              </p:cNvSpPr>
              <p:nvPr/>
            </p:nvSpPr>
            <p:spPr bwMode="auto">
              <a:xfrm>
                <a:off x="1322" y="303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a:t>O</a:t>
                </a:r>
                <a:endParaRPr lang="en-US" altLang="zh-CN" sz="1800"/>
              </a:p>
            </p:txBody>
          </p:sp>
          <p:sp>
            <p:nvSpPr>
              <p:cNvPr id="102" name="Line 17"/>
              <p:cNvSpPr>
                <a:spLocks noChangeShapeType="1"/>
              </p:cNvSpPr>
              <p:nvPr/>
            </p:nvSpPr>
            <p:spPr bwMode="auto">
              <a:xfrm flipV="1">
                <a:off x="2028" y="1692"/>
                <a:ext cx="1548" cy="105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Text Box 18"/>
              <p:cNvSpPr txBox="1">
                <a:spLocks noChangeArrowheads="1"/>
              </p:cNvSpPr>
              <p:nvPr/>
            </p:nvSpPr>
            <p:spPr bwMode="auto">
              <a:xfrm>
                <a:off x="3578" y="154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S</a:t>
                </a:r>
                <a:endParaRPr lang="en-US" altLang="zh-CN" sz="1800"/>
              </a:p>
            </p:txBody>
          </p:sp>
          <p:sp>
            <p:nvSpPr>
              <p:cNvPr id="104" name="Line 19"/>
              <p:cNvSpPr>
                <a:spLocks noChangeShapeType="1"/>
              </p:cNvSpPr>
              <p:nvPr/>
            </p:nvSpPr>
            <p:spPr bwMode="auto">
              <a:xfrm flipH="1">
                <a:off x="1584" y="2268"/>
                <a:ext cx="115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20"/>
              <p:cNvSpPr>
                <a:spLocks noChangeShapeType="1"/>
              </p:cNvSpPr>
              <p:nvPr/>
            </p:nvSpPr>
            <p:spPr bwMode="auto">
              <a:xfrm>
                <a:off x="2736" y="2280"/>
                <a:ext cx="0" cy="86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Text Box 21"/>
              <p:cNvSpPr txBox="1">
                <a:spLocks noChangeArrowheads="1"/>
              </p:cNvSpPr>
              <p:nvPr/>
            </p:nvSpPr>
            <p:spPr bwMode="auto">
              <a:xfrm>
                <a:off x="3254" y="2628"/>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D</a:t>
                </a:r>
                <a:r>
                  <a:rPr lang="en-US" altLang="zh-CN" sz="1800" baseline="-25000"/>
                  <a:t>0</a:t>
                </a:r>
                <a:endParaRPr lang="en-US" altLang="zh-CN" sz="1800"/>
              </a:p>
            </p:txBody>
          </p:sp>
          <p:sp>
            <p:nvSpPr>
              <p:cNvPr id="107" name="Text Box 22"/>
              <p:cNvSpPr txBox="1">
                <a:spLocks noChangeArrowheads="1"/>
              </p:cNvSpPr>
              <p:nvPr/>
            </p:nvSpPr>
            <p:spPr bwMode="auto">
              <a:xfrm>
                <a:off x="2750" y="2172"/>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E</a:t>
                </a:r>
                <a:r>
                  <a:rPr lang="en-US" altLang="zh-CN" sz="1800" baseline="-25000"/>
                  <a:t>0</a:t>
                </a:r>
                <a:endParaRPr lang="en-US" altLang="zh-CN" sz="1800"/>
              </a:p>
            </p:txBody>
          </p:sp>
          <p:sp>
            <p:nvSpPr>
              <p:cNvPr id="108" name="Text Box 23"/>
              <p:cNvSpPr txBox="1">
                <a:spLocks noChangeArrowheads="1"/>
              </p:cNvSpPr>
              <p:nvPr/>
            </p:nvSpPr>
            <p:spPr bwMode="auto">
              <a:xfrm>
                <a:off x="1322" y="2196"/>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P</a:t>
                </a:r>
                <a:r>
                  <a:rPr lang="en-US" altLang="zh-CN" sz="1800" baseline="-25000"/>
                  <a:t>0</a:t>
                </a:r>
                <a:endParaRPr lang="en-US" altLang="zh-CN" sz="1800"/>
              </a:p>
            </p:txBody>
          </p:sp>
          <p:sp>
            <p:nvSpPr>
              <p:cNvPr id="109" name="Text Box 24"/>
              <p:cNvSpPr txBox="1">
                <a:spLocks noChangeArrowheads="1"/>
              </p:cNvSpPr>
              <p:nvPr/>
            </p:nvSpPr>
            <p:spPr bwMode="auto">
              <a:xfrm>
                <a:off x="2570" y="319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Q</a:t>
                </a:r>
                <a:r>
                  <a:rPr lang="en-US" altLang="zh-CN" sz="1800" baseline="-25000"/>
                  <a:t>0</a:t>
                </a:r>
                <a:endParaRPr lang="en-US" altLang="zh-CN" sz="1800"/>
              </a:p>
            </p:txBody>
          </p:sp>
        </p:grpSp>
      </p:grpSp>
      <p:grpSp>
        <p:nvGrpSpPr>
          <p:cNvPr id="110" name="Group 25"/>
          <p:cNvGrpSpPr/>
          <p:nvPr/>
        </p:nvGrpSpPr>
        <p:grpSpPr bwMode="auto">
          <a:xfrm>
            <a:off x="2571903" y="2619159"/>
            <a:ext cx="3716338" cy="1603376"/>
            <a:chOff x="1980" y="2088"/>
            <a:chExt cx="2341" cy="1010"/>
          </a:xfrm>
        </p:grpSpPr>
        <p:sp>
          <p:nvSpPr>
            <p:cNvPr id="111" name="Line 26"/>
            <p:cNvSpPr>
              <a:spLocks noChangeShapeType="1"/>
            </p:cNvSpPr>
            <p:nvPr/>
          </p:nvSpPr>
          <p:spPr bwMode="auto">
            <a:xfrm>
              <a:off x="1980" y="2088"/>
              <a:ext cx="911" cy="900"/>
            </a:xfrm>
            <a:prstGeom prst="line">
              <a:avLst/>
            </a:prstGeom>
            <a:noFill/>
            <a:ln w="3810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Text Box 27"/>
            <p:cNvSpPr txBox="1">
              <a:spLocks noChangeArrowheads="1"/>
            </p:cNvSpPr>
            <p:nvPr/>
          </p:nvSpPr>
          <p:spPr bwMode="auto">
            <a:xfrm>
              <a:off x="2882" y="2856"/>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D</a:t>
              </a:r>
              <a:r>
                <a:rPr lang="en-US" altLang="zh-CN" sz="1800" baseline="-25000">
                  <a:solidFill>
                    <a:srgbClr val="009900"/>
                  </a:solidFill>
                </a:rPr>
                <a:t>1</a:t>
              </a:r>
              <a:endParaRPr lang="en-US" altLang="zh-CN" sz="1800"/>
            </a:p>
          </p:txBody>
        </p:sp>
        <p:sp>
          <p:nvSpPr>
            <p:cNvPr id="113" name="Text Box 28"/>
            <p:cNvSpPr txBox="1">
              <a:spLocks noChangeArrowheads="1"/>
            </p:cNvSpPr>
            <p:nvPr/>
          </p:nvSpPr>
          <p:spPr bwMode="auto">
            <a:xfrm>
              <a:off x="2438" y="2412"/>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339966"/>
                  </a:solidFill>
                </a:rPr>
                <a:t>E</a:t>
              </a:r>
              <a:r>
                <a:rPr lang="en-US" altLang="zh-CN" sz="1800" baseline="-25000">
                  <a:solidFill>
                    <a:srgbClr val="339966"/>
                  </a:solidFill>
                </a:rPr>
                <a:t>2</a:t>
              </a:r>
              <a:endParaRPr lang="en-US" altLang="zh-CN" sz="1800">
                <a:solidFill>
                  <a:srgbClr val="339966"/>
                </a:solidFill>
              </a:endParaRPr>
            </a:p>
          </p:txBody>
        </p:sp>
        <p:sp>
          <p:nvSpPr>
            <p:cNvPr id="114" name="Text Box 29"/>
            <p:cNvSpPr txBox="1">
              <a:spLocks noChangeArrowheads="1"/>
            </p:cNvSpPr>
            <p:nvPr/>
          </p:nvSpPr>
          <p:spPr bwMode="auto">
            <a:xfrm>
              <a:off x="3074" y="2846"/>
              <a:ext cx="12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009900"/>
                  </a:solidFill>
                  <a:latin typeface="微软雅黑" panose="020B0503020204020204" pitchFamily="34" charset="-122"/>
                  <a:ea typeface="微软雅黑" panose="020B0503020204020204" pitchFamily="34" charset="-122"/>
                </a:rPr>
                <a:t>（需求的减少）</a:t>
              </a:r>
              <a:endParaRPr lang="zh-CN" altLang="en-US" sz="2000" dirty="0">
                <a:solidFill>
                  <a:srgbClr val="F80825"/>
                </a:solidFill>
                <a:latin typeface="微软雅黑" panose="020B0503020204020204" pitchFamily="34" charset="-122"/>
                <a:ea typeface="微软雅黑" panose="020B0503020204020204" pitchFamily="34" charset="-122"/>
              </a:endParaRPr>
            </a:p>
          </p:txBody>
        </p:sp>
      </p:grpSp>
      <p:sp>
        <p:nvSpPr>
          <p:cNvPr id="115" name="Text Box 30"/>
          <p:cNvSpPr txBox="1">
            <a:spLocks noChangeArrowheads="1"/>
          </p:cNvSpPr>
          <p:nvPr/>
        </p:nvSpPr>
        <p:spPr bwMode="auto">
          <a:xfrm>
            <a:off x="1296634" y="4710849"/>
            <a:ext cx="5160387"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en-US" altLang="zh-CN" sz="2000" b="1" dirty="0">
                <a:solidFill>
                  <a:srgbClr val="F80825"/>
                </a:solidFill>
                <a:latin typeface="微软雅黑" panose="020B0503020204020204" pitchFamily="34" charset="-122"/>
                <a:ea typeface="微软雅黑" panose="020B0503020204020204" pitchFamily="34" charset="-122"/>
              </a:rPr>
              <a:t>P1</a:t>
            </a:r>
            <a:r>
              <a:rPr lang="zh-CN" altLang="en-US" sz="2000" b="1" dirty="0">
                <a:solidFill>
                  <a:srgbClr val="F80825"/>
                </a:solidFill>
                <a:latin typeface="微软雅黑" panose="020B0503020204020204" pitchFamily="34" charset="-122"/>
                <a:ea typeface="微软雅黑" panose="020B0503020204020204" pitchFamily="34" charset="-122"/>
              </a:rPr>
              <a:t>是买者支付的价格，</a:t>
            </a:r>
            <a:r>
              <a:rPr lang="en-US" altLang="zh-CN" sz="2000" b="1" dirty="0">
                <a:solidFill>
                  <a:srgbClr val="F80825"/>
                </a:solidFill>
                <a:latin typeface="微软雅黑" panose="020B0503020204020204" pitchFamily="34" charset="-122"/>
                <a:ea typeface="微软雅黑" panose="020B0503020204020204" pitchFamily="34" charset="-122"/>
              </a:rPr>
              <a:t>P2</a:t>
            </a:r>
            <a:r>
              <a:rPr lang="zh-CN" altLang="zh-CN" sz="2000" b="1" dirty="0">
                <a:solidFill>
                  <a:srgbClr val="F80825"/>
                </a:solidFill>
                <a:latin typeface="微软雅黑" panose="020B0503020204020204" pitchFamily="34" charset="-122"/>
                <a:ea typeface="微软雅黑" panose="020B0503020204020204" pitchFamily="34" charset="-122"/>
              </a:rPr>
              <a:t>是卖者得到的价格</a:t>
            </a:r>
            <a:endParaRPr lang="zh-CN" altLang="en-US" sz="2000" b="1" dirty="0">
              <a:solidFill>
                <a:srgbClr val="F80825"/>
              </a:solidFill>
              <a:latin typeface="微软雅黑" panose="020B0503020204020204" pitchFamily="34" charset="-122"/>
              <a:ea typeface="微软雅黑" panose="020B0503020204020204" pitchFamily="34" charset="-122"/>
            </a:endParaRPr>
          </a:p>
        </p:txBody>
      </p:sp>
      <p:sp>
        <p:nvSpPr>
          <p:cNvPr id="116" name="Text Box 32"/>
          <p:cNvSpPr txBox="1">
            <a:spLocks noChangeArrowheads="1"/>
          </p:cNvSpPr>
          <p:nvPr/>
        </p:nvSpPr>
        <p:spPr bwMode="auto">
          <a:xfrm>
            <a:off x="4515004" y="4314608"/>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dirty="0">
                <a:latin typeface="微软雅黑" panose="020B0503020204020204" pitchFamily="34" charset="-122"/>
                <a:ea typeface="微软雅黑" panose="020B0503020204020204" pitchFamily="34" charset="-122"/>
              </a:rPr>
              <a:t>卷烟数量</a:t>
            </a:r>
            <a:endParaRPr lang="zh-CN" altLang="en-US" sz="2000" b="1" dirty="0">
              <a:latin typeface="微软雅黑" panose="020B0503020204020204" pitchFamily="34" charset="-122"/>
              <a:ea typeface="微软雅黑" panose="020B0503020204020204" pitchFamily="34" charset="-122"/>
            </a:endParaRPr>
          </a:p>
        </p:txBody>
      </p:sp>
      <p:sp>
        <p:nvSpPr>
          <p:cNvPr id="117" name="Line 34"/>
          <p:cNvSpPr>
            <a:spLocks noChangeShapeType="1"/>
          </p:cNvSpPr>
          <p:nvPr/>
        </p:nvSpPr>
        <p:spPr bwMode="auto">
          <a:xfrm flipV="1">
            <a:off x="3238653" y="2276258"/>
            <a:ext cx="0" cy="20574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35"/>
          <p:cNvSpPr>
            <a:spLocks noChangeShapeType="1"/>
          </p:cNvSpPr>
          <p:nvPr/>
        </p:nvSpPr>
        <p:spPr bwMode="auto">
          <a:xfrm flipH="1">
            <a:off x="1943253" y="2352458"/>
            <a:ext cx="12954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Text Box 36"/>
          <p:cNvSpPr txBox="1">
            <a:spLocks noChangeArrowheads="1"/>
          </p:cNvSpPr>
          <p:nvPr/>
        </p:nvSpPr>
        <p:spPr bwMode="auto">
          <a:xfrm>
            <a:off x="1562253" y="220005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t>P</a:t>
            </a:r>
            <a:r>
              <a:rPr lang="en-US" altLang="zh-CN" sz="1800"/>
              <a:t>1</a:t>
            </a:r>
            <a:endParaRPr lang="en-US" altLang="zh-CN" sz="1800"/>
          </a:p>
        </p:txBody>
      </p:sp>
      <p:sp>
        <p:nvSpPr>
          <p:cNvPr id="120" name="Text Box 31"/>
          <p:cNvSpPr txBox="1">
            <a:spLocks noChangeArrowheads="1"/>
          </p:cNvSpPr>
          <p:nvPr/>
        </p:nvSpPr>
        <p:spPr bwMode="auto">
          <a:xfrm>
            <a:off x="1562253" y="5300070"/>
            <a:ext cx="8928129"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000" dirty="0">
                <a:latin typeface="微软雅黑" panose="020B0503020204020204" pitchFamily="34" charset="-122"/>
                <a:ea typeface="微软雅黑" panose="020B0503020204020204" pitchFamily="34" charset="-122"/>
              </a:rPr>
              <a:t>买者承担的税收是</a:t>
            </a:r>
            <a:r>
              <a:rPr lang="en-US" altLang="zh-CN" sz="2000" dirty="0">
                <a:latin typeface="微软雅黑" panose="020B0503020204020204" pitchFamily="34" charset="-122"/>
                <a:ea typeface="微软雅黑" panose="020B0503020204020204" pitchFamily="34" charset="-122"/>
              </a:rPr>
              <a:t>P1-P0</a:t>
            </a:r>
            <a:r>
              <a:rPr lang="zh-CN" altLang="en-US" sz="2000" dirty="0">
                <a:latin typeface="微软雅黑" panose="020B0503020204020204" pitchFamily="34" charset="-122"/>
                <a:ea typeface="微软雅黑" panose="020B0503020204020204" pitchFamily="34" charset="-122"/>
              </a:rPr>
              <a:t>，卖者承担的税收是</a:t>
            </a:r>
            <a:r>
              <a:rPr lang="en-US" altLang="zh-CN" sz="2000" dirty="0">
                <a:latin typeface="微软雅黑" panose="020B0503020204020204" pitchFamily="34" charset="-122"/>
                <a:ea typeface="微软雅黑" panose="020B0503020204020204" pitchFamily="34" charset="-122"/>
              </a:rPr>
              <a:t>P0-P2</a:t>
            </a:r>
            <a:r>
              <a:rPr lang="zh-CN" altLang="en-US" sz="2000" dirty="0">
                <a:latin typeface="微软雅黑" panose="020B0503020204020204" pitchFamily="34" charset="-122"/>
                <a:ea typeface="微软雅黑" panose="020B0503020204020204" pitchFamily="34" charset="-122"/>
              </a:rPr>
              <a:t>。当需求曲线缺乏弹性时，卖者承担的税收重；当需求曲线富有弹性时，卖者承担的税收重。</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6674638" y="2050034"/>
            <a:ext cx="4265201" cy="2400657"/>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向买者征税的结果：</a:t>
            </a:r>
            <a:r>
              <a:rPr lang="zh-CN" altLang="en-US" sz="2000" dirty="0">
                <a:latin typeface="微软雅黑" panose="020B0503020204020204" pitchFamily="34" charset="-122"/>
                <a:ea typeface="微软雅黑" panose="020B0503020204020204" pitchFamily="34" charset="-122"/>
              </a:rPr>
              <a:t>买者和卖者共同分摊税收负担。谁承担的税收重，取决于需求曲线的弹性。当需求曲线缺乏弹性时，买者承担的税收重；当需求富有弹性时，卖者承担的税收重</a:t>
            </a:r>
            <a:endParaRPr lang="zh-CN" altLang="en-US" sz="20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1" name="Rectangle 50"/>
          <p:cNvSpPr>
            <a:spLocks noChangeArrowheads="1"/>
          </p:cNvSpPr>
          <p:nvPr/>
        </p:nvSpPr>
        <p:spPr bwMode="auto">
          <a:xfrm>
            <a:off x="6435056" y="1771780"/>
            <a:ext cx="4774469" cy="2747616"/>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42" name="Rectangle 50"/>
          <p:cNvSpPr>
            <a:spLocks noChangeArrowheads="1"/>
          </p:cNvSpPr>
          <p:nvPr/>
        </p:nvSpPr>
        <p:spPr bwMode="auto">
          <a:xfrm>
            <a:off x="1506843" y="5498649"/>
            <a:ext cx="9687630"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circle(in)">
                                      <p:cBhvr>
                                        <p:cTn id="14" dur="2000"/>
                                        <p:tgtEl>
                                          <p:spTgt spid="120"/>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circle(in)">
                                      <p:cBhvr>
                                        <p:cTn id="17"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15" grpId="0"/>
      <p:bldP spid="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8" name="Rectangle 8" descr="浅色上对角线"/>
          <p:cNvSpPr>
            <a:spLocks noChangeArrowheads="1"/>
          </p:cNvSpPr>
          <p:nvPr/>
        </p:nvSpPr>
        <p:spPr bwMode="auto">
          <a:xfrm>
            <a:off x="6228076" y="5283200"/>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支持价格和限制价格</a:t>
            </a:r>
            <a:endParaRPr lang="zh-CN" altLang="en-US"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6228076" y="5740400"/>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税收效应分析</a:t>
            </a:r>
            <a:endParaRPr lang="zh-CN" altLang="en-US" b="1" dirty="0">
              <a:effectLst>
                <a:outerShdw blurRad="38100" dist="38100" dir="2700000" algn="tl">
                  <a:srgbClr val="C0C0C0"/>
                </a:outerShdw>
              </a:effectLst>
            </a:endParaRPr>
          </a:p>
        </p:txBody>
      </p:sp>
      <p:pic>
        <p:nvPicPr>
          <p:cNvPr id="31" name="Picture 31"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5207000"/>
            <a:ext cx="3581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1"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53594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58166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4" name="AutoShape 43">
            <a:hlinkClick r:id="" action="ppaction://noaction" highlightClick="1"/>
            <a:hlinkHover r:id="" action="ppaction://noaction"/>
          </p:cNvPr>
          <p:cNvSpPr>
            <a:spLocks noChangeArrowheads="1"/>
          </p:cNvSpPr>
          <p:nvPr/>
        </p:nvSpPr>
        <p:spPr bwMode="auto">
          <a:xfrm>
            <a:off x="8971276" y="5359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AutoShape 44">
            <a:hlinkClick r:id="" action="ppaction://noaction" highlightClick="1"/>
            <a:hlinkHover r:id="" action="ppaction://noaction"/>
          </p:cNvPr>
          <p:cNvSpPr>
            <a:spLocks noChangeArrowheads="1"/>
          </p:cNvSpPr>
          <p:nvPr/>
        </p:nvSpPr>
        <p:spPr bwMode="auto">
          <a:xfrm>
            <a:off x="8971276" y="58166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20" name="Rectangle 9" descr="浅色上对角线"/>
          <p:cNvSpPr>
            <a:spLocks noChangeArrowheads="1"/>
          </p:cNvSpPr>
          <p:nvPr/>
        </p:nvSpPr>
        <p:spPr bwMode="auto">
          <a:xfrm>
            <a:off x="6228076" y="622270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弹性和收入</a:t>
            </a:r>
            <a:endParaRPr lang="zh-CN" altLang="en-US" b="1" dirty="0">
              <a:effectLst>
                <a:outerShdw blurRad="38100" dist="38100" dir="2700000" algn="tl">
                  <a:srgbClr val="C0C0C0"/>
                </a:outerShdw>
              </a:effectLst>
            </a:endParaRPr>
          </a:p>
        </p:txBody>
      </p:sp>
      <p:pic>
        <p:nvPicPr>
          <p:cNvPr id="21" name="Picture 4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62989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2" name="AutoShape 44">
            <a:hlinkClick r:id="" action="ppaction://noaction" highlightClick="1"/>
            <a:hlinkHover r:id="" action="ppaction://noaction"/>
          </p:cNvPr>
          <p:cNvSpPr>
            <a:spLocks noChangeArrowheads="1"/>
          </p:cNvSpPr>
          <p:nvPr/>
        </p:nvSpPr>
        <p:spPr bwMode="auto">
          <a:xfrm>
            <a:off x="8971276" y="6298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6163945" y="1553210"/>
            <a:ext cx="4674235" cy="4682490"/>
          </a:xfrm>
          <a:prstGeom prst="rect">
            <a:avLst/>
          </a:prstGeom>
          <a:solidFill>
            <a:schemeClr val="accent2">
              <a:lumMod val="20000"/>
              <a:lumOff val="80000"/>
            </a:schemeClr>
          </a:solidFill>
          <a:ln w="9525">
            <a:noFill/>
            <a:miter lim="800000"/>
          </a:ln>
        </p:spPr>
        <p:txBody>
          <a:bodyPr/>
          <a:lstStyle/>
          <a:p>
            <a:pPr marL="342900" indent="-342900">
              <a:lnSpc>
                <a:spcPct val="90000"/>
              </a:lnSpc>
              <a:spcBef>
                <a:spcPct val="20000"/>
              </a:spcBef>
              <a:buClr>
                <a:schemeClr val="tx2"/>
              </a:buClr>
              <a:buFontTx/>
              <a:buChar char="•"/>
            </a:pPr>
            <a:r>
              <a:rPr lang="zh-CN" altLang="en-US" sz="2800" dirty="0">
                <a:ea typeface="隶书" panose="02010509060101010101" pitchFamily="49" charset="-122"/>
              </a:rPr>
              <a:t>税后</a:t>
            </a:r>
            <a:r>
              <a:rPr lang="zh-CN" altLang="en-US" sz="2800" dirty="0" smtClean="0">
                <a:ea typeface="隶书" panose="02010509060101010101" pitchFamily="49" charset="-122"/>
              </a:rPr>
              <a:t>：  </a:t>
            </a:r>
            <a:r>
              <a:rPr lang="en-US" altLang="zh-CN" sz="2800" b="1" dirty="0"/>
              <a:t>P</a:t>
            </a:r>
            <a:r>
              <a:rPr lang="en-US" altLang="zh-CN" sz="2800" b="1" baseline="-25000" dirty="0"/>
              <a:t>D</a:t>
            </a:r>
            <a:r>
              <a:rPr lang="en-US" altLang="zh-CN" sz="2800" b="1" dirty="0"/>
              <a:t>=160-2Q</a:t>
            </a:r>
            <a:r>
              <a:rPr lang="en-US" altLang="zh-CN" sz="2800" b="1" baseline="-25000" dirty="0"/>
              <a:t>D</a:t>
            </a:r>
            <a:endParaRPr lang="en-US" altLang="zh-CN" sz="2800" b="1" dirty="0"/>
          </a:p>
          <a:p>
            <a:pPr marL="342900" indent="-342900">
              <a:lnSpc>
                <a:spcPct val="90000"/>
              </a:lnSpc>
              <a:spcBef>
                <a:spcPct val="20000"/>
              </a:spcBef>
              <a:buClr>
                <a:schemeClr val="tx2"/>
              </a:buClr>
              <a:buFontTx/>
              <a:buChar char="•"/>
            </a:pPr>
            <a:r>
              <a:rPr lang="en-US" altLang="zh-CN" sz="2800" b="1" dirty="0"/>
              <a:t>            </a:t>
            </a:r>
            <a:r>
              <a:rPr lang="en-US" altLang="zh-CN" sz="2800" b="1" dirty="0" smtClean="0"/>
              <a:t>   P</a:t>
            </a:r>
            <a:r>
              <a:rPr lang="en-US" altLang="zh-CN" sz="2800" b="1" baseline="-25000" dirty="0" smtClean="0"/>
              <a:t>S</a:t>
            </a:r>
            <a:r>
              <a:rPr lang="en-US" altLang="zh-CN" sz="2800" b="1" dirty="0"/>
              <a:t>=-40+2Q</a:t>
            </a:r>
            <a:r>
              <a:rPr lang="en-US" altLang="zh-CN" sz="2800" b="1" baseline="-25000" dirty="0"/>
              <a:t>S</a:t>
            </a:r>
            <a:endParaRPr lang="en-US" altLang="zh-CN" sz="2800" b="1" dirty="0"/>
          </a:p>
          <a:p>
            <a:pPr marL="342900" indent="-342900">
              <a:lnSpc>
                <a:spcPct val="90000"/>
              </a:lnSpc>
              <a:spcBef>
                <a:spcPct val="20000"/>
              </a:spcBef>
              <a:buClr>
                <a:schemeClr val="tx2"/>
              </a:buClr>
              <a:buFontTx/>
              <a:buChar char="•"/>
            </a:pPr>
            <a:r>
              <a:rPr lang="en-US" altLang="zh-CN" sz="2800" b="1" dirty="0"/>
              <a:t>            </a:t>
            </a:r>
            <a:r>
              <a:rPr lang="en-US" altLang="zh-CN" sz="2800" b="1" dirty="0" smtClean="0"/>
              <a:t>   P</a:t>
            </a:r>
            <a:r>
              <a:rPr lang="en-US" altLang="zh-CN" sz="2800" b="1" baseline="-25000" dirty="0" smtClean="0"/>
              <a:t>T</a:t>
            </a:r>
            <a:r>
              <a:rPr lang="en-US" altLang="zh-CN" sz="2800" b="1" dirty="0"/>
              <a:t>= P</a:t>
            </a:r>
            <a:r>
              <a:rPr lang="en-US" altLang="zh-CN" sz="2800" b="1" baseline="-25000" dirty="0"/>
              <a:t>S</a:t>
            </a:r>
            <a:r>
              <a:rPr lang="en-US" altLang="zh-CN" sz="2800" b="1" dirty="0"/>
              <a:t> +T</a:t>
            </a:r>
            <a:endParaRPr lang="en-US" altLang="zh-CN" sz="2800" b="1" dirty="0"/>
          </a:p>
          <a:p>
            <a:pPr marL="342900" indent="-342900">
              <a:lnSpc>
                <a:spcPct val="90000"/>
              </a:lnSpc>
              <a:spcBef>
                <a:spcPct val="20000"/>
              </a:spcBef>
              <a:buClr>
                <a:schemeClr val="tx2"/>
              </a:buClr>
              <a:buFontTx/>
              <a:buChar char="•"/>
            </a:pPr>
            <a:r>
              <a:rPr lang="en-US" altLang="zh-CN" sz="2800" b="1" dirty="0"/>
              <a:t>          </a:t>
            </a:r>
            <a:r>
              <a:rPr lang="en-US" altLang="zh-CN" sz="2800" b="1" dirty="0" smtClean="0"/>
              <a:t>     </a:t>
            </a:r>
            <a:r>
              <a:rPr lang="en-US" altLang="zh-CN" sz="2800" b="1" dirty="0"/>
              <a:t>P</a:t>
            </a:r>
            <a:r>
              <a:rPr lang="en-US" altLang="zh-CN" sz="2800" b="1" baseline="-25000" dirty="0"/>
              <a:t>D</a:t>
            </a:r>
            <a:r>
              <a:rPr lang="en-US" altLang="zh-CN" sz="2800" b="1" dirty="0"/>
              <a:t> = P</a:t>
            </a:r>
            <a:r>
              <a:rPr lang="en-US" altLang="zh-CN" sz="2800" b="1" baseline="-25000" dirty="0"/>
              <a:t>T</a:t>
            </a:r>
            <a:endParaRPr lang="en-US" altLang="zh-CN" sz="2800" b="1" baseline="-25000" dirty="0"/>
          </a:p>
          <a:p>
            <a:pPr marL="342900" indent="-342900">
              <a:lnSpc>
                <a:spcPct val="90000"/>
              </a:lnSpc>
              <a:spcBef>
                <a:spcPct val="20000"/>
              </a:spcBef>
              <a:buClr>
                <a:schemeClr val="tx2"/>
              </a:buClr>
              <a:buFontTx/>
              <a:buChar char="•"/>
            </a:pPr>
            <a:r>
              <a:rPr lang="zh-CN" altLang="en-US" sz="2800" dirty="0">
                <a:latin typeface="隶书" panose="02010509060101010101" pitchFamily="49" charset="-122"/>
                <a:ea typeface="隶书" panose="02010509060101010101" pitchFamily="49" charset="-122"/>
              </a:rPr>
              <a:t>解得：</a:t>
            </a:r>
            <a:r>
              <a:rPr lang="en-US" altLang="zh-CN" sz="2800" dirty="0">
                <a:latin typeface="隶书" panose="02010509060101010101" pitchFamily="49" charset="-122"/>
                <a:ea typeface="隶书" panose="02010509060101010101" pitchFamily="49" charset="-122"/>
              </a:rPr>
              <a:t>Q=45</a:t>
            </a:r>
            <a:r>
              <a:rPr lang="zh-CN" altLang="en-US" sz="2800" dirty="0">
                <a:latin typeface="隶书" panose="02010509060101010101" pitchFamily="49" charset="-122"/>
                <a:ea typeface="隶书" panose="02010509060101010101" pitchFamily="49" charset="-122"/>
              </a:rPr>
              <a:t>； </a:t>
            </a:r>
            <a:r>
              <a:rPr lang="en-US" altLang="zh-CN" sz="2800" dirty="0">
                <a:latin typeface="隶书" panose="02010509060101010101" pitchFamily="49" charset="-122"/>
                <a:ea typeface="隶书" panose="02010509060101010101" pitchFamily="49" charset="-122"/>
              </a:rPr>
              <a:t>P=70</a:t>
            </a:r>
            <a:endParaRPr lang="en-US" altLang="zh-CN" sz="2800" dirty="0">
              <a:latin typeface="隶书" panose="02010509060101010101" pitchFamily="49" charset="-122"/>
              <a:ea typeface="隶书" panose="02010509060101010101" pitchFamily="49" charset="-122"/>
            </a:endParaRPr>
          </a:p>
          <a:p>
            <a:pPr marL="342900" indent="-342900">
              <a:lnSpc>
                <a:spcPct val="90000"/>
              </a:lnSpc>
              <a:spcBef>
                <a:spcPct val="20000"/>
              </a:spcBef>
              <a:buClr>
                <a:schemeClr val="tx2"/>
              </a:buClr>
              <a:buFontTx/>
              <a:buChar char="•"/>
            </a:pPr>
            <a:r>
              <a:rPr lang="zh-CN" altLang="en-US" sz="2400" b="1" dirty="0">
                <a:latin typeface="隶书" panose="02010509060101010101" pitchFamily="49" charset="-122"/>
                <a:ea typeface="隶书" panose="02010509060101010101" pitchFamily="49" charset="-122"/>
              </a:rPr>
              <a:t>生产者得到的净价格：</a:t>
            </a:r>
            <a:endParaRPr lang="zh-CN" altLang="en-US" sz="2800" b="1" dirty="0">
              <a:latin typeface="隶书" panose="02010509060101010101" pitchFamily="49" charset="-122"/>
              <a:ea typeface="隶书" panose="02010509060101010101" pitchFamily="49" charset="-122"/>
            </a:endParaRPr>
          </a:p>
          <a:p>
            <a:pPr marL="342900" indent="-342900">
              <a:lnSpc>
                <a:spcPct val="90000"/>
              </a:lnSpc>
              <a:spcBef>
                <a:spcPct val="20000"/>
              </a:spcBef>
              <a:buClr>
                <a:schemeClr val="tx2"/>
              </a:buClr>
              <a:buFontTx/>
              <a:buChar char="•"/>
            </a:pPr>
            <a:r>
              <a:rPr lang="en-US" altLang="zh-CN" sz="2800" dirty="0">
                <a:latin typeface="隶书" panose="02010509060101010101" pitchFamily="49" charset="-122"/>
                <a:ea typeface="隶书" panose="02010509060101010101" pitchFamily="49" charset="-122"/>
              </a:rPr>
              <a:t>70</a:t>
            </a:r>
            <a:r>
              <a:rPr lang="en-US" altLang="zh-CN" sz="2800" dirty="0">
                <a:ea typeface="隶书" panose="02010509060101010101" pitchFamily="49" charset="-122"/>
              </a:rPr>
              <a:t>–</a:t>
            </a:r>
            <a:r>
              <a:rPr lang="en-US" altLang="zh-CN" sz="2800" dirty="0">
                <a:latin typeface="隶书" panose="02010509060101010101" pitchFamily="49" charset="-122"/>
                <a:ea typeface="隶书" panose="02010509060101010101" pitchFamily="49" charset="-122"/>
              </a:rPr>
              <a:t>20=50</a:t>
            </a:r>
            <a:r>
              <a:rPr lang="zh-CN" altLang="en-US" sz="2800" dirty="0">
                <a:latin typeface="隶书" panose="02010509060101010101" pitchFamily="49" charset="-122"/>
                <a:ea typeface="隶书" panose="02010509060101010101" pitchFamily="49" charset="-122"/>
              </a:rPr>
              <a:t>美分</a:t>
            </a:r>
            <a:endParaRPr lang="zh-CN" altLang="en-US" sz="2800" dirty="0">
              <a:latin typeface="隶书" panose="02010509060101010101" pitchFamily="49" charset="-122"/>
              <a:ea typeface="隶书" panose="02010509060101010101" pitchFamily="49" charset="-122"/>
            </a:endParaRPr>
          </a:p>
          <a:p>
            <a:pPr marL="342900" indent="-342900">
              <a:lnSpc>
                <a:spcPct val="90000"/>
              </a:lnSpc>
              <a:spcBef>
                <a:spcPct val="20000"/>
              </a:spcBef>
              <a:buClr>
                <a:schemeClr val="tx2"/>
              </a:buClr>
              <a:buFontTx/>
              <a:buChar char="•"/>
            </a:pPr>
            <a:r>
              <a:rPr lang="zh-CN" altLang="en-US" sz="2400" b="1" dirty="0">
                <a:latin typeface="隶书" panose="02010509060101010101" pitchFamily="49" charset="-122"/>
                <a:ea typeface="隶书" panose="02010509060101010101" pitchFamily="49" charset="-122"/>
              </a:rPr>
              <a:t>生产者实际负担的税收：</a:t>
            </a:r>
            <a:endParaRPr lang="zh-CN" altLang="en-US" sz="2400" b="1" dirty="0">
              <a:latin typeface="隶书" panose="02010509060101010101" pitchFamily="49" charset="-122"/>
              <a:ea typeface="隶书" panose="02010509060101010101" pitchFamily="49" charset="-122"/>
            </a:endParaRPr>
          </a:p>
          <a:p>
            <a:pPr marL="342900" indent="-342900">
              <a:lnSpc>
                <a:spcPct val="90000"/>
              </a:lnSpc>
              <a:spcBef>
                <a:spcPct val="20000"/>
              </a:spcBef>
              <a:buClr>
                <a:schemeClr val="tx2"/>
              </a:buClr>
              <a:buFontTx/>
              <a:buChar char="•"/>
            </a:pPr>
            <a:r>
              <a:rPr lang="en-US" altLang="zh-CN" sz="2400" b="1" dirty="0">
                <a:latin typeface="隶书" panose="02010509060101010101" pitchFamily="49" charset="-122"/>
                <a:ea typeface="隶书" panose="02010509060101010101" pitchFamily="49" charset="-122"/>
              </a:rPr>
              <a:t>60</a:t>
            </a:r>
            <a:r>
              <a:rPr lang="en-US" altLang="zh-CN" sz="2400" b="1" dirty="0">
                <a:latin typeface="Arial Black" panose="020B0A04020102020204" pitchFamily="34" charset="0"/>
                <a:ea typeface="隶书" panose="02010509060101010101" pitchFamily="49" charset="-122"/>
              </a:rPr>
              <a:t>–</a:t>
            </a:r>
            <a:r>
              <a:rPr lang="en-US" altLang="zh-CN" sz="2400" b="1" dirty="0">
                <a:latin typeface="隶书" panose="02010509060101010101" pitchFamily="49" charset="-122"/>
                <a:ea typeface="隶书" panose="02010509060101010101" pitchFamily="49" charset="-122"/>
              </a:rPr>
              <a:t>50=10</a:t>
            </a:r>
            <a:r>
              <a:rPr lang="zh-CN" altLang="en-US" sz="2400" b="1" dirty="0">
                <a:latin typeface="隶书" panose="02010509060101010101" pitchFamily="49" charset="-122"/>
                <a:ea typeface="隶书" panose="02010509060101010101" pitchFamily="49" charset="-122"/>
              </a:rPr>
              <a:t>美分</a:t>
            </a:r>
            <a:endParaRPr lang="zh-CN" altLang="en-US" sz="2400" b="1" dirty="0">
              <a:latin typeface="隶书" panose="02010509060101010101" pitchFamily="49" charset="-122"/>
              <a:ea typeface="隶书" panose="02010509060101010101" pitchFamily="49" charset="-122"/>
            </a:endParaRPr>
          </a:p>
          <a:p>
            <a:pPr marL="342900" indent="-342900">
              <a:lnSpc>
                <a:spcPct val="90000"/>
              </a:lnSpc>
              <a:spcBef>
                <a:spcPct val="20000"/>
              </a:spcBef>
              <a:buClr>
                <a:schemeClr val="tx2"/>
              </a:buClr>
              <a:buFontTx/>
              <a:buChar char="•"/>
            </a:pPr>
            <a:r>
              <a:rPr lang="zh-CN" altLang="en-US" sz="2400" b="1" dirty="0">
                <a:latin typeface="隶书" panose="02010509060101010101" pitchFamily="49" charset="-122"/>
                <a:ea typeface="隶书" panose="02010509060101010101" pitchFamily="49" charset="-122"/>
              </a:rPr>
              <a:t>其余税收由消费者负担。</a:t>
            </a:r>
            <a:endParaRPr lang="zh-CN" altLang="en-US" sz="2400" b="1" baseline="-25000" dirty="0">
              <a:latin typeface="隶书" panose="02010509060101010101" pitchFamily="49" charset="-122"/>
              <a:ea typeface="隶书" panose="02010509060101010101" pitchFamily="49" charset="-122"/>
            </a:endParaRPr>
          </a:p>
        </p:txBody>
      </p:sp>
      <p:sp>
        <p:nvSpPr>
          <p:cNvPr id="4" name="Line 7"/>
          <p:cNvSpPr>
            <a:spLocks noChangeShapeType="1"/>
          </p:cNvSpPr>
          <p:nvPr/>
        </p:nvSpPr>
        <p:spPr bwMode="auto">
          <a:xfrm flipV="1">
            <a:off x="2582778" y="1762321"/>
            <a:ext cx="0" cy="1968500"/>
          </a:xfrm>
          <a:prstGeom prst="line">
            <a:avLst/>
          </a:prstGeom>
          <a:noFill/>
          <a:ln w="38100">
            <a:solidFill>
              <a:srgbClr val="00B0F0"/>
            </a:solidFill>
            <a:round/>
            <a:tailEnd type="triangle" w="med" len="med"/>
          </a:ln>
        </p:spPr>
        <p:txBody>
          <a:bodyPr wrap="none" anchor="ctr"/>
          <a:lstStyle/>
          <a:p>
            <a:endParaRPr lang="zh-CN" altLang="en-US" b="1"/>
          </a:p>
        </p:txBody>
      </p:sp>
      <p:sp>
        <p:nvSpPr>
          <p:cNvPr id="5" name="Line 8"/>
          <p:cNvSpPr>
            <a:spLocks noChangeShapeType="1"/>
          </p:cNvSpPr>
          <p:nvPr/>
        </p:nvSpPr>
        <p:spPr bwMode="auto">
          <a:xfrm>
            <a:off x="2582778" y="3730821"/>
            <a:ext cx="2971800" cy="0"/>
          </a:xfrm>
          <a:prstGeom prst="line">
            <a:avLst/>
          </a:prstGeom>
          <a:noFill/>
          <a:ln w="38100">
            <a:solidFill>
              <a:srgbClr val="00B0F0"/>
            </a:solidFill>
            <a:round/>
            <a:tailEnd type="triangle" w="med" len="med"/>
          </a:ln>
        </p:spPr>
        <p:txBody>
          <a:bodyPr wrap="none" anchor="ctr"/>
          <a:lstStyle/>
          <a:p>
            <a:endParaRPr lang="zh-CN" altLang="en-US" b="1"/>
          </a:p>
        </p:txBody>
      </p:sp>
      <p:sp>
        <p:nvSpPr>
          <p:cNvPr id="6" name="Line 9"/>
          <p:cNvSpPr>
            <a:spLocks noChangeShapeType="1"/>
          </p:cNvSpPr>
          <p:nvPr/>
        </p:nvSpPr>
        <p:spPr bwMode="auto">
          <a:xfrm>
            <a:off x="3116178" y="1889321"/>
            <a:ext cx="1905000" cy="1587500"/>
          </a:xfrm>
          <a:prstGeom prst="line">
            <a:avLst/>
          </a:prstGeom>
          <a:noFill/>
          <a:ln w="76200">
            <a:solidFill>
              <a:srgbClr val="FF0000"/>
            </a:solidFill>
            <a:round/>
          </a:ln>
        </p:spPr>
        <p:txBody>
          <a:bodyPr wrap="none" anchor="ctr"/>
          <a:lstStyle/>
          <a:p>
            <a:endParaRPr lang="zh-CN" altLang="en-US" b="1"/>
          </a:p>
        </p:txBody>
      </p:sp>
      <p:sp>
        <p:nvSpPr>
          <p:cNvPr id="7" name="Line 10"/>
          <p:cNvSpPr>
            <a:spLocks noChangeShapeType="1"/>
          </p:cNvSpPr>
          <p:nvPr/>
        </p:nvSpPr>
        <p:spPr bwMode="auto">
          <a:xfrm flipV="1">
            <a:off x="3116178" y="1825821"/>
            <a:ext cx="1447800" cy="1206500"/>
          </a:xfrm>
          <a:prstGeom prst="line">
            <a:avLst/>
          </a:prstGeom>
          <a:noFill/>
          <a:ln w="76200">
            <a:solidFill>
              <a:srgbClr val="00B0F0"/>
            </a:solidFill>
            <a:round/>
          </a:ln>
        </p:spPr>
        <p:txBody>
          <a:bodyPr wrap="none" anchor="ctr"/>
          <a:lstStyle/>
          <a:p>
            <a:endParaRPr lang="zh-CN" altLang="en-US" b="1"/>
          </a:p>
        </p:txBody>
      </p:sp>
      <p:sp>
        <p:nvSpPr>
          <p:cNvPr id="8" name="Line 11"/>
          <p:cNvSpPr>
            <a:spLocks noChangeShapeType="1"/>
          </p:cNvSpPr>
          <p:nvPr/>
        </p:nvSpPr>
        <p:spPr bwMode="auto">
          <a:xfrm flipV="1">
            <a:off x="3420978" y="2206821"/>
            <a:ext cx="1447800" cy="1206500"/>
          </a:xfrm>
          <a:prstGeom prst="line">
            <a:avLst/>
          </a:prstGeom>
          <a:noFill/>
          <a:ln w="76200">
            <a:solidFill>
              <a:srgbClr val="00B0F0"/>
            </a:solidFill>
            <a:round/>
          </a:ln>
        </p:spPr>
        <p:txBody>
          <a:bodyPr wrap="none" anchor="ctr"/>
          <a:lstStyle/>
          <a:p>
            <a:endParaRPr lang="zh-CN" altLang="en-US" b="1"/>
          </a:p>
        </p:txBody>
      </p:sp>
      <p:sp>
        <p:nvSpPr>
          <p:cNvPr id="9" name="Line 12"/>
          <p:cNvSpPr>
            <a:spLocks noChangeShapeType="1"/>
          </p:cNvSpPr>
          <p:nvPr/>
        </p:nvSpPr>
        <p:spPr bwMode="auto">
          <a:xfrm>
            <a:off x="2582778" y="2460821"/>
            <a:ext cx="1219200" cy="0"/>
          </a:xfrm>
          <a:prstGeom prst="line">
            <a:avLst/>
          </a:prstGeom>
          <a:noFill/>
          <a:ln w="38100">
            <a:solidFill>
              <a:srgbClr val="00B0F0"/>
            </a:solidFill>
            <a:prstDash val="sysDot"/>
            <a:round/>
          </a:ln>
        </p:spPr>
        <p:txBody>
          <a:bodyPr wrap="none" anchor="ctr"/>
          <a:lstStyle/>
          <a:p>
            <a:endParaRPr lang="zh-CN" altLang="en-US" b="1"/>
          </a:p>
        </p:txBody>
      </p:sp>
      <p:sp>
        <p:nvSpPr>
          <p:cNvPr id="10" name="Line 13"/>
          <p:cNvSpPr>
            <a:spLocks noChangeShapeType="1"/>
          </p:cNvSpPr>
          <p:nvPr/>
        </p:nvSpPr>
        <p:spPr bwMode="auto">
          <a:xfrm>
            <a:off x="3801978" y="2460821"/>
            <a:ext cx="0" cy="1270000"/>
          </a:xfrm>
          <a:prstGeom prst="line">
            <a:avLst/>
          </a:prstGeom>
          <a:noFill/>
          <a:ln w="38100">
            <a:solidFill>
              <a:srgbClr val="00B0F0"/>
            </a:solidFill>
            <a:prstDash val="sysDot"/>
            <a:round/>
          </a:ln>
        </p:spPr>
        <p:txBody>
          <a:bodyPr wrap="none" anchor="ctr"/>
          <a:lstStyle/>
          <a:p>
            <a:endParaRPr lang="zh-CN" altLang="en-US" b="1"/>
          </a:p>
        </p:txBody>
      </p:sp>
      <p:sp>
        <p:nvSpPr>
          <p:cNvPr id="11" name="Line 14"/>
          <p:cNvSpPr>
            <a:spLocks noChangeShapeType="1"/>
          </p:cNvSpPr>
          <p:nvPr/>
        </p:nvSpPr>
        <p:spPr bwMode="auto">
          <a:xfrm>
            <a:off x="2582778" y="2778321"/>
            <a:ext cx="1600200" cy="0"/>
          </a:xfrm>
          <a:prstGeom prst="line">
            <a:avLst/>
          </a:prstGeom>
          <a:noFill/>
          <a:ln w="38100">
            <a:solidFill>
              <a:srgbClr val="CC00CC"/>
            </a:solidFill>
            <a:prstDash val="sysDot"/>
            <a:round/>
          </a:ln>
        </p:spPr>
        <p:txBody>
          <a:bodyPr wrap="none" anchor="ctr"/>
          <a:lstStyle/>
          <a:p>
            <a:endParaRPr lang="zh-CN" altLang="en-US" b="1"/>
          </a:p>
        </p:txBody>
      </p:sp>
      <p:sp>
        <p:nvSpPr>
          <p:cNvPr id="12" name="Line 15"/>
          <p:cNvSpPr>
            <a:spLocks noChangeShapeType="1"/>
          </p:cNvSpPr>
          <p:nvPr/>
        </p:nvSpPr>
        <p:spPr bwMode="auto">
          <a:xfrm>
            <a:off x="4182978" y="2778321"/>
            <a:ext cx="0" cy="952500"/>
          </a:xfrm>
          <a:prstGeom prst="line">
            <a:avLst/>
          </a:prstGeom>
          <a:noFill/>
          <a:ln w="38100">
            <a:solidFill>
              <a:srgbClr val="CC00CC"/>
            </a:solidFill>
            <a:prstDash val="sysDot"/>
            <a:round/>
          </a:ln>
        </p:spPr>
        <p:txBody>
          <a:bodyPr wrap="none" anchor="ctr"/>
          <a:lstStyle/>
          <a:p>
            <a:endParaRPr lang="zh-CN" altLang="en-US" b="1"/>
          </a:p>
        </p:txBody>
      </p:sp>
      <p:sp>
        <p:nvSpPr>
          <p:cNvPr id="13" name="Line 16"/>
          <p:cNvSpPr>
            <a:spLocks noChangeShapeType="1"/>
          </p:cNvSpPr>
          <p:nvPr/>
        </p:nvSpPr>
        <p:spPr bwMode="auto">
          <a:xfrm flipH="1" flipV="1">
            <a:off x="4281403" y="2208144"/>
            <a:ext cx="0" cy="300302"/>
          </a:xfrm>
          <a:prstGeom prst="line">
            <a:avLst/>
          </a:prstGeom>
          <a:noFill/>
          <a:ln w="57150">
            <a:solidFill>
              <a:srgbClr val="CC00CC"/>
            </a:solidFill>
            <a:round/>
            <a:tailEnd type="triangle" w="med" len="med"/>
          </a:ln>
        </p:spPr>
        <p:txBody>
          <a:bodyPr wrap="none" anchor="ctr"/>
          <a:lstStyle/>
          <a:p>
            <a:endParaRPr lang="zh-CN" altLang="en-US" b="1"/>
          </a:p>
        </p:txBody>
      </p:sp>
      <p:sp>
        <p:nvSpPr>
          <p:cNvPr id="14" name="Rectangle 17"/>
          <p:cNvSpPr>
            <a:spLocks noChangeArrowheads="1"/>
          </p:cNvSpPr>
          <p:nvPr/>
        </p:nvSpPr>
        <p:spPr bwMode="auto">
          <a:xfrm>
            <a:off x="2049379" y="2263708"/>
            <a:ext cx="492443" cy="461665"/>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70</a:t>
            </a:r>
            <a:endParaRPr kumimoji="1" lang="en-US" altLang="zh-CN" sz="2400" b="1" dirty="0">
              <a:latin typeface="Times New Roman" panose="02020603050405020304" pitchFamily="18" charset="0"/>
            </a:endParaRPr>
          </a:p>
        </p:txBody>
      </p:sp>
      <p:sp>
        <p:nvSpPr>
          <p:cNvPr id="15" name="Rectangle 18"/>
          <p:cNvSpPr>
            <a:spLocks noChangeArrowheads="1"/>
          </p:cNvSpPr>
          <p:nvPr/>
        </p:nvSpPr>
        <p:spPr bwMode="auto">
          <a:xfrm>
            <a:off x="2049379" y="2542842"/>
            <a:ext cx="492443" cy="461665"/>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60</a:t>
            </a:r>
            <a:endParaRPr kumimoji="1" lang="en-US" altLang="zh-CN" sz="2400" b="1" dirty="0">
              <a:latin typeface="Times New Roman" panose="02020603050405020304" pitchFamily="18" charset="0"/>
            </a:endParaRPr>
          </a:p>
        </p:txBody>
      </p:sp>
      <p:sp>
        <p:nvSpPr>
          <p:cNvPr id="16" name="Rectangle 19"/>
          <p:cNvSpPr>
            <a:spLocks noChangeArrowheads="1"/>
          </p:cNvSpPr>
          <p:nvPr/>
        </p:nvSpPr>
        <p:spPr bwMode="auto">
          <a:xfrm>
            <a:off x="3954379" y="3667322"/>
            <a:ext cx="492443" cy="461665"/>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50</a:t>
            </a:r>
            <a:endParaRPr kumimoji="1" lang="en-US" altLang="zh-CN" sz="2400" b="1" dirty="0">
              <a:latin typeface="Times New Roman" panose="02020603050405020304" pitchFamily="18" charset="0"/>
            </a:endParaRPr>
          </a:p>
        </p:txBody>
      </p:sp>
      <p:sp>
        <p:nvSpPr>
          <p:cNvPr id="17" name="Rectangle 20"/>
          <p:cNvSpPr>
            <a:spLocks noChangeArrowheads="1"/>
          </p:cNvSpPr>
          <p:nvPr/>
        </p:nvSpPr>
        <p:spPr bwMode="auto">
          <a:xfrm>
            <a:off x="3573379" y="3667322"/>
            <a:ext cx="492443"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45</a:t>
            </a:r>
            <a:endParaRPr kumimoji="1" lang="en-US" altLang="zh-CN" sz="2400" b="1">
              <a:latin typeface="Times New Roman" panose="02020603050405020304" pitchFamily="18" charset="0"/>
            </a:endParaRPr>
          </a:p>
        </p:txBody>
      </p:sp>
      <p:sp>
        <p:nvSpPr>
          <p:cNvPr id="18" name="Rectangle 21"/>
          <p:cNvSpPr>
            <a:spLocks noChangeArrowheads="1"/>
          </p:cNvSpPr>
          <p:nvPr/>
        </p:nvSpPr>
        <p:spPr bwMode="auto">
          <a:xfrm>
            <a:off x="3100303" y="1587697"/>
            <a:ext cx="407484"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D</a:t>
            </a:r>
            <a:endParaRPr kumimoji="1" lang="en-US" altLang="zh-CN" sz="2400" b="1">
              <a:latin typeface="Times New Roman" panose="02020603050405020304" pitchFamily="18" charset="0"/>
            </a:endParaRPr>
          </a:p>
        </p:txBody>
      </p:sp>
      <p:sp>
        <p:nvSpPr>
          <p:cNvPr id="19" name="Rectangle 22"/>
          <p:cNvSpPr>
            <a:spLocks noChangeArrowheads="1"/>
          </p:cNvSpPr>
          <p:nvPr/>
        </p:nvSpPr>
        <p:spPr bwMode="auto">
          <a:xfrm>
            <a:off x="4868778" y="2016322"/>
            <a:ext cx="356188"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S</a:t>
            </a:r>
            <a:endParaRPr kumimoji="1" lang="en-US" altLang="zh-CN" sz="2400" b="1">
              <a:latin typeface="Times New Roman" panose="02020603050405020304" pitchFamily="18" charset="0"/>
            </a:endParaRPr>
          </a:p>
        </p:txBody>
      </p:sp>
      <p:sp>
        <p:nvSpPr>
          <p:cNvPr id="20" name="Rectangle 23"/>
          <p:cNvSpPr>
            <a:spLocks noChangeArrowheads="1"/>
          </p:cNvSpPr>
          <p:nvPr/>
        </p:nvSpPr>
        <p:spPr bwMode="auto">
          <a:xfrm>
            <a:off x="4529054" y="1513613"/>
            <a:ext cx="492443"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S</a:t>
            </a:r>
            <a:r>
              <a:rPr kumimoji="1" lang="en-US" altLang="zh-CN" sz="2400" b="1" baseline="-25000">
                <a:latin typeface="Times New Roman" panose="02020603050405020304" pitchFamily="18" charset="0"/>
              </a:rPr>
              <a:t>T</a:t>
            </a:r>
            <a:endParaRPr kumimoji="1" lang="en-US" altLang="zh-CN" sz="2400" b="1" baseline="-25000">
              <a:latin typeface="Times New Roman" panose="02020603050405020304" pitchFamily="18" charset="0"/>
            </a:endParaRPr>
          </a:p>
        </p:txBody>
      </p:sp>
      <p:sp>
        <p:nvSpPr>
          <p:cNvPr id="21" name="Rectangle 24"/>
          <p:cNvSpPr>
            <a:spLocks noChangeArrowheads="1"/>
          </p:cNvSpPr>
          <p:nvPr/>
        </p:nvSpPr>
        <p:spPr bwMode="auto">
          <a:xfrm>
            <a:off x="4494128" y="1790103"/>
            <a:ext cx="1107996" cy="461665"/>
          </a:xfrm>
          <a:prstGeom prst="rect">
            <a:avLst/>
          </a:prstGeom>
          <a:noFill/>
          <a:ln w="9525">
            <a:noFill/>
            <a:miter lim="800000"/>
          </a:ln>
        </p:spPr>
        <p:txBody>
          <a:bodyPr wrap="none">
            <a:spAutoFit/>
          </a:bodyPr>
          <a:lstStyle/>
          <a:p>
            <a:r>
              <a:rPr kumimoji="1" lang="en-US" altLang="zh-CN" sz="2400" b="1" dirty="0">
                <a:latin typeface="隶书" panose="02010509060101010101" pitchFamily="49" charset="-122"/>
                <a:ea typeface="隶书" panose="02010509060101010101" pitchFamily="49" charset="-122"/>
              </a:rPr>
              <a:t>20</a:t>
            </a:r>
            <a:r>
              <a:rPr kumimoji="1" lang="zh-CN" altLang="en-US" sz="2400" b="1" dirty="0">
                <a:latin typeface="隶书" panose="02010509060101010101" pitchFamily="49" charset="-122"/>
                <a:ea typeface="隶书" panose="02010509060101010101" pitchFamily="49" charset="-122"/>
              </a:rPr>
              <a:t>美分</a:t>
            </a:r>
            <a:endParaRPr kumimoji="1" lang="zh-CN" altLang="en-US" sz="2400" b="1" dirty="0">
              <a:latin typeface="隶书" panose="02010509060101010101" pitchFamily="49" charset="-122"/>
              <a:ea typeface="隶书" panose="02010509060101010101" pitchFamily="49" charset="-122"/>
            </a:endParaRPr>
          </a:p>
        </p:txBody>
      </p:sp>
      <p:sp>
        <p:nvSpPr>
          <p:cNvPr id="22" name="Rectangle 25"/>
          <p:cNvSpPr>
            <a:spLocks noChangeArrowheads="1"/>
          </p:cNvSpPr>
          <p:nvPr/>
        </p:nvSpPr>
        <p:spPr bwMode="auto">
          <a:xfrm>
            <a:off x="2376403" y="1395874"/>
            <a:ext cx="372218"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P</a:t>
            </a:r>
            <a:endParaRPr kumimoji="1" lang="en-US" altLang="zh-CN" sz="2400" b="1">
              <a:latin typeface="Times New Roman" panose="02020603050405020304" pitchFamily="18" charset="0"/>
            </a:endParaRPr>
          </a:p>
        </p:txBody>
      </p:sp>
      <p:sp>
        <p:nvSpPr>
          <p:cNvPr id="23" name="Rectangle 26"/>
          <p:cNvSpPr>
            <a:spLocks noChangeArrowheads="1"/>
          </p:cNvSpPr>
          <p:nvPr/>
        </p:nvSpPr>
        <p:spPr bwMode="auto">
          <a:xfrm>
            <a:off x="5568866" y="3556197"/>
            <a:ext cx="423514"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Q</a:t>
            </a:r>
            <a:endParaRPr kumimoji="1" lang="en-US" altLang="zh-CN" sz="2400" b="1">
              <a:latin typeface="Times New Roman" panose="02020603050405020304" pitchFamily="18" charset="0"/>
            </a:endParaRPr>
          </a:p>
        </p:txBody>
      </p:sp>
      <p:sp>
        <p:nvSpPr>
          <p:cNvPr id="24" name="Rectangle 27"/>
          <p:cNvSpPr>
            <a:spLocks noChangeArrowheads="1"/>
          </p:cNvSpPr>
          <p:nvPr/>
        </p:nvSpPr>
        <p:spPr bwMode="auto">
          <a:xfrm>
            <a:off x="2235116" y="3497988"/>
            <a:ext cx="423514"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O</a:t>
            </a:r>
            <a:endParaRPr kumimoji="1" lang="en-US" altLang="zh-CN" sz="2400" b="1">
              <a:latin typeface="Times New Roman" panose="02020603050405020304" pitchFamily="18" charset="0"/>
            </a:endParaRPr>
          </a:p>
        </p:txBody>
      </p:sp>
      <p:sp>
        <p:nvSpPr>
          <p:cNvPr id="25" name="AutoShape 28"/>
          <p:cNvSpPr/>
          <p:nvPr/>
        </p:nvSpPr>
        <p:spPr bwMode="auto">
          <a:xfrm>
            <a:off x="7572714" y="1690601"/>
            <a:ext cx="76200" cy="1206500"/>
          </a:xfrm>
          <a:prstGeom prst="leftBrace">
            <a:avLst>
              <a:gd name="adj1" fmla="val 158333"/>
              <a:gd name="adj2" fmla="val 50000"/>
            </a:avLst>
          </a:prstGeom>
          <a:noFill/>
          <a:ln w="28575">
            <a:solidFill>
              <a:srgbClr val="CC00CC"/>
            </a:solidFill>
            <a:round/>
          </a:ln>
        </p:spPr>
        <p:txBody>
          <a:bodyPr wrap="none" anchor="ctr"/>
          <a:lstStyle/>
          <a:p>
            <a:endParaRPr lang="zh-CN" altLang="en-US"/>
          </a:p>
        </p:txBody>
      </p:sp>
      <p:sp>
        <p:nvSpPr>
          <p:cNvPr id="26" name="Rectangle 30"/>
          <p:cNvSpPr>
            <a:spLocks noChangeArrowheads="1"/>
          </p:cNvSpPr>
          <p:nvPr/>
        </p:nvSpPr>
        <p:spPr bwMode="auto">
          <a:xfrm>
            <a:off x="2412365" y="4126865"/>
            <a:ext cx="2696845" cy="1917700"/>
          </a:xfrm>
          <a:prstGeom prst="rect">
            <a:avLst/>
          </a:prstGeom>
          <a:solidFill>
            <a:schemeClr val="accent2">
              <a:lumMod val="20000"/>
              <a:lumOff val="80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r>
              <a:rPr kumimoji="1" lang="zh-CN" altLang="en-US" sz="2400" b="1" dirty="0">
                <a:solidFill>
                  <a:srgbClr val="002060"/>
                </a:solidFill>
                <a:latin typeface="Arial Black" panose="020B0A04020102020204" pitchFamily="34" charset="0"/>
                <a:ea typeface="宋体" panose="02010600030101010101" pitchFamily="2" charset="-122"/>
              </a:rPr>
              <a:t>税前：</a:t>
            </a:r>
            <a:endParaRPr kumimoji="1" lang="zh-CN" altLang="en-US" sz="2400" b="1" dirty="0">
              <a:solidFill>
                <a:srgbClr val="002060"/>
              </a:solidFill>
              <a:latin typeface="Arial Black" panose="020B0A04020102020204" pitchFamily="34" charset="0"/>
              <a:ea typeface="宋体" panose="02010600030101010101" pitchFamily="2" charset="-122"/>
            </a:endParaRPr>
          </a:p>
          <a:p>
            <a:pPr>
              <a:defRPr/>
            </a:pPr>
            <a:r>
              <a:rPr kumimoji="1" lang="en-US" altLang="zh-CN" sz="2400" b="1" dirty="0">
                <a:solidFill>
                  <a:srgbClr val="002060"/>
                </a:solidFill>
                <a:latin typeface="Arial Black" panose="020B0A04020102020204" pitchFamily="34" charset="0"/>
                <a:ea typeface="宋体" panose="02010600030101010101" pitchFamily="2" charset="-122"/>
              </a:rPr>
              <a:t>P</a:t>
            </a:r>
            <a:r>
              <a:rPr kumimoji="1" lang="en-US" altLang="zh-CN" sz="2400" b="1" baseline="-25000" dirty="0">
                <a:solidFill>
                  <a:srgbClr val="002060"/>
                </a:solidFill>
                <a:latin typeface="Arial Black" panose="020B0A04020102020204" pitchFamily="34" charset="0"/>
                <a:ea typeface="宋体" panose="02010600030101010101" pitchFamily="2" charset="-122"/>
              </a:rPr>
              <a:t>D</a:t>
            </a:r>
            <a:r>
              <a:rPr kumimoji="1" lang="en-US" altLang="zh-CN" sz="2400" b="1" dirty="0">
                <a:solidFill>
                  <a:srgbClr val="002060"/>
                </a:solidFill>
                <a:latin typeface="Arial Black" panose="020B0A04020102020204" pitchFamily="34" charset="0"/>
                <a:ea typeface="宋体" panose="02010600030101010101" pitchFamily="2" charset="-122"/>
              </a:rPr>
              <a:t> =160-2Q</a:t>
            </a:r>
            <a:r>
              <a:rPr kumimoji="1" lang="en-US" altLang="zh-CN" sz="2400" b="1" baseline="-25000" dirty="0">
                <a:solidFill>
                  <a:srgbClr val="002060"/>
                </a:solidFill>
                <a:latin typeface="Arial Black" panose="020B0A04020102020204" pitchFamily="34" charset="0"/>
                <a:ea typeface="宋体" panose="02010600030101010101" pitchFamily="2" charset="-122"/>
              </a:rPr>
              <a:t>D</a:t>
            </a:r>
            <a:endParaRPr kumimoji="1" lang="en-US" altLang="zh-CN" sz="2400" b="1" dirty="0">
              <a:solidFill>
                <a:srgbClr val="002060"/>
              </a:solidFill>
              <a:latin typeface="Arial Black" panose="020B0A04020102020204" pitchFamily="34" charset="0"/>
              <a:ea typeface="宋体" panose="02010600030101010101" pitchFamily="2" charset="-122"/>
            </a:endParaRPr>
          </a:p>
          <a:p>
            <a:pPr>
              <a:defRPr/>
            </a:pPr>
            <a:r>
              <a:rPr kumimoji="1" lang="en-US" altLang="zh-CN" sz="2400" b="1" dirty="0">
                <a:solidFill>
                  <a:srgbClr val="002060"/>
                </a:solidFill>
                <a:latin typeface="Arial Black" panose="020B0A04020102020204" pitchFamily="34" charset="0"/>
                <a:ea typeface="宋体" panose="02010600030101010101" pitchFamily="2" charset="-122"/>
              </a:rPr>
              <a:t>P</a:t>
            </a:r>
            <a:r>
              <a:rPr kumimoji="1" lang="en-US" altLang="zh-CN" sz="2400" b="1" baseline="-25000" dirty="0">
                <a:solidFill>
                  <a:srgbClr val="002060"/>
                </a:solidFill>
                <a:latin typeface="Arial Black" panose="020B0A04020102020204" pitchFamily="34" charset="0"/>
                <a:ea typeface="宋体" panose="02010600030101010101" pitchFamily="2" charset="-122"/>
              </a:rPr>
              <a:t>S</a:t>
            </a:r>
            <a:r>
              <a:rPr kumimoji="1" lang="en-US" altLang="zh-CN" sz="2400" b="1" dirty="0">
                <a:solidFill>
                  <a:srgbClr val="002060"/>
                </a:solidFill>
                <a:latin typeface="Arial Black" panose="020B0A04020102020204" pitchFamily="34" charset="0"/>
                <a:ea typeface="宋体" panose="02010600030101010101" pitchFamily="2" charset="-122"/>
              </a:rPr>
              <a:t>= -40+2Q</a:t>
            </a:r>
            <a:r>
              <a:rPr kumimoji="1" lang="en-US" altLang="zh-CN" sz="2400" b="1" baseline="-25000" dirty="0">
                <a:solidFill>
                  <a:srgbClr val="002060"/>
                </a:solidFill>
                <a:latin typeface="Arial Black" panose="020B0A04020102020204" pitchFamily="34" charset="0"/>
                <a:ea typeface="宋体" panose="02010600030101010101" pitchFamily="2" charset="-122"/>
              </a:rPr>
              <a:t>S</a:t>
            </a:r>
            <a:endParaRPr kumimoji="1" lang="en-US" altLang="zh-CN" sz="2400" b="1" baseline="-25000" dirty="0">
              <a:solidFill>
                <a:srgbClr val="002060"/>
              </a:solidFill>
              <a:latin typeface="Arial Black" panose="020B0A04020102020204" pitchFamily="34" charset="0"/>
              <a:ea typeface="宋体" panose="02010600030101010101" pitchFamily="2" charset="-122"/>
            </a:endParaRPr>
          </a:p>
          <a:p>
            <a:pPr>
              <a:defRPr/>
            </a:pPr>
            <a:r>
              <a:rPr kumimoji="1" lang="zh-CN" altLang="en-US" sz="2400" b="1" dirty="0">
                <a:solidFill>
                  <a:srgbClr val="002060"/>
                </a:solidFill>
                <a:latin typeface="Arial Black" panose="020B0A04020102020204" pitchFamily="34" charset="0"/>
                <a:ea typeface="宋体" panose="02010600030101010101" pitchFamily="2" charset="-122"/>
              </a:rPr>
              <a:t>解得：</a:t>
            </a:r>
            <a:endParaRPr kumimoji="1" lang="zh-CN" altLang="en-US" sz="2400" b="1" dirty="0">
              <a:solidFill>
                <a:srgbClr val="002060"/>
              </a:solidFill>
              <a:latin typeface="Arial Black" panose="020B0A04020102020204" pitchFamily="34" charset="0"/>
              <a:ea typeface="宋体" panose="02010600030101010101" pitchFamily="2" charset="-122"/>
            </a:endParaRPr>
          </a:p>
          <a:p>
            <a:pPr>
              <a:defRPr/>
            </a:pPr>
            <a:r>
              <a:rPr kumimoji="1" lang="en-US" altLang="zh-CN" sz="2400" b="1" dirty="0">
                <a:solidFill>
                  <a:srgbClr val="002060"/>
                </a:solidFill>
                <a:latin typeface="Arial Black" panose="020B0A04020102020204" pitchFamily="34" charset="0"/>
                <a:ea typeface="宋体" panose="02010600030101010101" pitchFamily="2" charset="-122"/>
              </a:rPr>
              <a:t>Q=50 P=60</a:t>
            </a:r>
            <a:endParaRPr kumimoji="1" lang="en-US" altLang="zh-CN" sz="2400" b="1" dirty="0">
              <a:solidFill>
                <a:srgbClr val="002060"/>
              </a:solidFill>
              <a:latin typeface="Arial Black" panose="020B0A04020102020204" pitchFamily="34" charset="0"/>
              <a:ea typeface="宋体" panose="02010600030101010101" pitchFamily="2" charset="-122"/>
            </a:endParaRPr>
          </a:p>
        </p:txBody>
      </p:sp>
      <p:sp>
        <p:nvSpPr>
          <p:cNvPr id="27" name="Line 31"/>
          <p:cNvSpPr>
            <a:spLocks noChangeShapeType="1"/>
          </p:cNvSpPr>
          <p:nvPr/>
        </p:nvSpPr>
        <p:spPr bwMode="auto">
          <a:xfrm>
            <a:off x="2552615" y="3048196"/>
            <a:ext cx="1219200" cy="0"/>
          </a:xfrm>
          <a:prstGeom prst="line">
            <a:avLst/>
          </a:prstGeom>
          <a:noFill/>
          <a:ln w="38100">
            <a:solidFill>
              <a:srgbClr val="00B0F0"/>
            </a:solidFill>
            <a:prstDash val="sysDot"/>
            <a:round/>
          </a:ln>
        </p:spPr>
        <p:txBody>
          <a:bodyPr wrap="none" anchor="ctr"/>
          <a:lstStyle/>
          <a:p>
            <a:endParaRPr lang="zh-CN" altLang="en-US" b="1"/>
          </a:p>
        </p:txBody>
      </p:sp>
      <p:sp>
        <p:nvSpPr>
          <p:cNvPr id="28" name="Line 32"/>
          <p:cNvSpPr>
            <a:spLocks noChangeShapeType="1"/>
          </p:cNvSpPr>
          <p:nvPr/>
        </p:nvSpPr>
        <p:spPr bwMode="auto">
          <a:xfrm>
            <a:off x="2912978" y="2447592"/>
            <a:ext cx="0" cy="600604"/>
          </a:xfrm>
          <a:prstGeom prst="line">
            <a:avLst/>
          </a:prstGeom>
          <a:noFill/>
          <a:ln w="38100">
            <a:solidFill>
              <a:srgbClr val="D60093"/>
            </a:solidFill>
            <a:round/>
            <a:headEnd type="triangle" w="med" len="med"/>
            <a:tailEnd type="triangle" w="med" len="med"/>
          </a:ln>
        </p:spPr>
        <p:txBody>
          <a:bodyPr/>
          <a:lstStyle/>
          <a:p>
            <a:endParaRPr lang="zh-CN" altLang="en-US" b="1"/>
          </a:p>
        </p:txBody>
      </p:sp>
      <p:sp>
        <p:nvSpPr>
          <p:cNvPr id="29" name="Rectangle 34"/>
          <p:cNvSpPr>
            <a:spLocks noChangeArrowheads="1"/>
          </p:cNvSpPr>
          <p:nvPr/>
        </p:nvSpPr>
        <p:spPr bwMode="auto">
          <a:xfrm>
            <a:off x="3991104" y="2627509"/>
            <a:ext cx="415498" cy="369332"/>
          </a:xfrm>
          <a:prstGeom prst="rect">
            <a:avLst/>
          </a:prstGeom>
          <a:noFill/>
          <a:ln w="9525">
            <a:noFill/>
            <a:miter lim="800000"/>
          </a:ln>
        </p:spPr>
        <p:txBody>
          <a:bodyPr wrap="none">
            <a:spAutoFit/>
          </a:bodyPr>
          <a:lstStyle/>
          <a:p>
            <a:pPr marL="342900" indent="-342900" algn="just" eaLnBrk="0" hangingPunct="0"/>
            <a:r>
              <a:rPr kumimoji="1" lang="zh-CN" altLang="en-US" b="1" dirty="0">
                <a:latin typeface="宋体" panose="02010600030101010101" pitchFamily="2" charset="-122"/>
              </a:rPr>
              <a:t>●</a:t>
            </a:r>
            <a:endParaRPr kumimoji="1" lang="zh-CN" altLang="en-US" b="1" dirty="0">
              <a:latin typeface="宋体" panose="02010600030101010101" pitchFamily="2" charset="-122"/>
            </a:endParaRPr>
          </a:p>
        </p:txBody>
      </p:sp>
      <p:sp>
        <p:nvSpPr>
          <p:cNvPr id="30" name="Rectangle 35"/>
          <p:cNvSpPr>
            <a:spLocks noChangeArrowheads="1"/>
          </p:cNvSpPr>
          <p:nvPr/>
        </p:nvSpPr>
        <p:spPr bwMode="auto">
          <a:xfrm>
            <a:off x="3578354" y="2267675"/>
            <a:ext cx="415498" cy="369332"/>
          </a:xfrm>
          <a:prstGeom prst="rect">
            <a:avLst/>
          </a:prstGeom>
          <a:noFill/>
          <a:ln w="9525">
            <a:noFill/>
            <a:miter lim="800000"/>
          </a:ln>
        </p:spPr>
        <p:txBody>
          <a:bodyPr wrap="none">
            <a:spAutoFit/>
          </a:bodyPr>
          <a:lstStyle/>
          <a:p>
            <a:pPr marL="342900" indent="-342900" algn="just" eaLnBrk="0" hangingPunct="0"/>
            <a:r>
              <a:rPr kumimoji="1" lang="zh-CN" altLang="en-US" b="1" dirty="0">
                <a:latin typeface="宋体" panose="02010600030101010101" pitchFamily="2" charset="-122"/>
              </a:rPr>
              <a:t>●</a:t>
            </a:r>
            <a:endParaRPr kumimoji="1" lang="zh-CN" altLang="en-US" b="1" dirty="0">
              <a:latin typeface="宋体" panose="02010600030101010101" pitchFamily="2" charset="-122"/>
            </a:endParaRPr>
          </a:p>
        </p:txBody>
      </p:sp>
      <p:sp>
        <p:nvSpPr>
          <p:cNvPr id="31" name="Rectangle 34"/>
          <p:cNvSpPr>
            <a:spLocks noChangeArrowheads="1"/>
          </p:cNvSpPr>
          <p:nvPr/>
        </p:nvSpPr>
        <p:spPr bwMode="auto">
          <a:xfrm>
            <a:off x="3595816" y="2923842"/>
            <a:ext cx="415498" cy="369332"/>
          </a:xfrm>
          <a:prstGeom prst="rect">
            <a:avLst/>
          </a:prstGeom>
          <a:noFill/>
          <a:ln w="9525">
            <a:noFill/>
            <a:miter lim="800000"/>
          </a:ln>
        </p:spPr>
        <p:txBody>
          <a:bodyPr wrap="none">
            <a:spAutoFit/>
          </a:bodyPr>
          <a:lstStyle/>
          <a:p>
            <a:pPr marL="342900" indent="-342900" algn="just" eaLnBrk="0" hangingPunct="0"/>
            <a:r>
              <a:rPr kumimoji="1" lang="zh-CN" altLang="en-US" b="1" dirty="0">
                <a:latin typeface="宋体" panose="02010600030101010101" pitchFamily="2" charset="-122"/>
              </a:rPr>
              <a:t>●</a:t>
            </a:r>
            <a:endParaRPr kumimoji="1" lang="zh-CN" altLang="en-US" b="1" dirty="0">
              <a:latin typeface="宋体" panose="02010600030101010101" pitchFamily="2" charset="-122"/>
            </a:endParaRPr>
          </a:p>
        </p:txBody>
      </p:sp>
      <p:sp>
        <p:nvSpPr>
          <p:cNvPr id="32" name="Rectangle 18"/>
          <p:cNvSpPr>
            <a:spLocks noChangeArrowheads="1"/>
          </p:cNvSpPr>
          <p:nvPr/>
        </p:nvSpPr>
        <p:spPr bwMode="auto">
          <a:xfrm>
            <a:off x="2048610" y="2874357"/>
            <a:ext cx="492443" cy="461665"/>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50</a:t>
            </a:r>
            <a:endParaRPr kumimoji="1" lang="en-US" altLang="zh-CN" sz="2400" b="1" dirty="0">
              <a:latin typeface="Times New Roman" panose="02020603050405020304" pitchFamily="18" charset="0"/>
            </a:endParaRPr>
          </a:p>
        </p:txBody>
      </p:sp>
      <p:sp>
        <p:nvSpPr>
          <p:cNvPr id="33" name="矩形 32"/>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687424" y="1073680"/>
            <a:ext cx="102447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467485" y="403225"/>
            <a:ext cx="5473700" cy="583565"/>
          </a:xfrm>
          <a:prstGeom prst="rect">
            <a:avLst/>
          </a:prstGeom>
          <a:noFill/>
        </p:spPr>
        <p:txBody>
          <a:bodyPr wrap="square" rtlCol="0">
            <a:spAutoFit/>
          </a:bodyPr>
          <a:p>
            <a:r>
              <a:rPr lang="zh-CN" altLang="zh-CN" sz="3200" b="1">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例题：向卖者征税的情况</a:t>
            </a:r>
            <a:endParaRPr lang="zh-CN" altLang="zh-CN" sz="3200" b="1">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80">
                                          <p:stCondLst>
                                            <p:cond delay="0"/>
                                          </p:stCondLst>
                                        </p:cTn>
                                        <p:tgtEl>
                                          <p:spTgt spid="19"/>
                                        </p:tgtEl>
                                      </p:cBhvr>
                                    </p:animEffect>
                                    <p:anim calcmode="lin" valueType="num">
                                      <p:cBhvr>
                                        <p:cTn id="2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9" dur="26">
                                          <p:stCondLst>
                                            <p:cond delay="650"/>
                                          </p:stCondLst>
                                        </p:cTn>
                                        <p:tgtEl>
                                          <p:spTgt spid="19"/>
                                        </p:tgtEl>
                                      </p:cBhvr>
                                      <p:to x="100000" y="60000"/>
                                    </p:animScale>
                                    <p:animScale>
                                      <p:cBhvr>
                                        <p:cTn id="30" dur="166" decel="50000">
                                          <p:stCondLst>
                                            <p:cond delay="676"/>
                                          </p:stCondLst>
                                        </p:cTn>
                                        <p:tgtEl>
                                          <p:spTgt spid="19"/>
                                        </p:tgtEl>
                                      </p:cBhvr>
                                      <p:to x="100000" y="100000"/>
                                    </p:animScale>
                                    <p:animScale>
                                      <p:cBhvr>
                                        <p:cTn id="31" dur="26">
                                          <p:stCondLst>
                                            <p:cond delay="1312"/>
                                          </p:stCondLst>
                                        </p:cTn>
                                        <p:tgtEl>
                                          <p:spTgt spid="19"/>
                                        </p:tgtEl>
                                      </p:cBhvr>
                                      <p:to x="100000" y="80000"/>
                                    </p:animScale>
                                    <p:animScale>
                                      <p:cBhvr>
                                        <p:cTn id="32" dur="166" decel="50000">
                                          <p:stCondLst>
                                            <p:cond delay="1338"/>
                                          </p:stCondLst>
                                        </p:cTn>
                                        <p:tgtEl>
                                          <p:spTgt spid="19"/>
                                        </p:tgtEl>
                                      </p:cBhvr>
                                      <p:to x="100000" y="100000"/>
                                    </p:animScale>
                                    <p:animScale>
                                      <p:cBhvr>
                                        <p:cTn id="33" dur="26">
                                          <p:stCondLst>
                                            <p:cond delay="1642"/>
                                          </p:stCondLst>
                                        </p:cTn>
                                        <p:tgtEl>
                                          <p:spTgt spid="19"/>
                                        </p:tgtEl>
                                      </p:cBhvr>
                                      <p:to x="100000" y="90000"/>
                                    </p:animScale>
                                    <p:animScale>
                                      <p:cBhvr>
                                        <p:cTn id="34" dur="166" decel="50000">
                                          <p:stCondLst>
                                            <p:cond delay="1668"/>
                                          </p:stCondLst>
                                        </p:cTn>
                                        <p:tgtEl>
                                          <p:spTgt spid="19"/>
                                        </p:tgtEl>
                                      </p:cBhvr>
                                      <p:to x="100000" y="100000"/>
                                    </p:animScale>
                                    <p:animScale>
                                      <p:cBhvr>
                                        <p:cTn id="35" dur="26">
                                          <p:stCondLst>
                                            <p:cond delay="1808"/>
                                          </p:stCondLst>
                                        </p:cTn>
                                        <p:tgtEl>
                                          <p:spTgt spid="19"/>
                                        </p:tgtEl>
                                      </p:cBhvr>
                                      <p:to x="100000" y="95000"/>
                                    </p:animScale>
                                    <p:animScale>
                                      <p:cBhvr>
                                        <p:cTn id="36" dur="166" decel="50000">
                                          <p:stCondLst>
                                            <p:cond delay="1834"/>
                                          </p:stCondLst>
                                        </p:cTn>
                                        <p:tgtEl>
                                          <p:spTgt spid="19"/>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80">
                                          <p:stCondLst>
                                            <p:cond delay="0"/>
                                          </p:stCondLst>
                                        </p:cTn>
                                        <p:tgtEl>
                                          <p:spTgt spid="18"/>
                                        </p:tgtEl>
                                      </p:cBhvr>
                                    </p:animEffect>
                                    <p:anim calcmode="lin" valueType="num">
                                      <p:cBhvr>
                                        <p:cTn id="56"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1" dur="26">
                                          <p:stCondLst>
                                            <p:cond delay="650"/>
                                          </p:stCondLst>
                                        </p:cTn>
                                        <p:tgtEl>
                                          <p:spTgt spid="18"/>
                                        </p:tgtEl>
                                      </p:cBhvr>
                                      <p:to x="100000" y="60000"/>
                                    </p:animScale>
                                    <p:animScale>
                                      <p:cBhvr>
                                        <p:cTn id="62" dur="166" decel="50000">
                                          <p:stCondLst>
                                            <p:cond delay="676"/>
                                          </p:stCondLst>
                                        </p:cTn>
                                        <p:tgtEl>
                                          <p:spTgt spid="18"/>
                                        </p:tgtEl>
                                      </p:cBhvr>
                                      <p:to x="100000" y="100000"/>
                                    </p:animScale>
                                    <p:animScale>
                                      <p:cBhvr>
                                        <p:cTn id="63" dur="26">
                                          <p:stCondLst>
                                            <p:cond delay="1312"/>
                                          </p:stCondLst>
                                        </p:cTn>
                                        <p:tgtEl>
                                          <p:spTgt spid="18"/>
                                        </p:tgtEl>
                                      </p:cBhvr>
                                      <p:to x="100000" y="80000"/>
                                    </p:animScale>
                                    <p:animScale>
                                      <p:cBhvr>
                                        <p:cTn id="64" dur="166" decel="50000">
                                          <p:stCondLst>
                                            <p:cond delay="1338"/>
                                          </p:stCondLst>
                                        </p:cTn>
                                        <p:tgtEl>
                                          <p:spTgt spid="18"/>
                                        </p:tgtEl>
                                      </p:cBhvr>
                                      <p:to x="100000" y="100000"/>
                                    </p:animScale>
                                    <p:animScale>
                                      <p:cBhvr>
                                        <p:cTn id="65" dur="26">
                                          <p:stCondLst>
                                            <p:cond delay="1642"/>
                                          </p:stCondLst>
                                        </p:cTn>
                                        <p:tgtEl>
                                          <p:spTgt spid="18"/>
                                        </p:tgtEl>
                                      </p:cBhvr>
                                      <p:to x="100000" y="90000"/>
                                    </p:animScale>
                                    <p:animScale>
                                      <p:cBhvr>
                                        <p:cTn id="66" dur="166" decel="50000">
                                          <p:stCondLst>
                                            <p:cond delay="1668"/>
                                          </p:stCondLst>
                                        </p:cTn>
                                        <p:tgtEl>
                                          <p:spTgt spid="18"/>
                                        </p:tgtEl>
                                      </p:cBhvr>
                                      <p:to x="100000" y="100000"/>
                                    </p:animScale>
                                    <p:animScale>
                                      <p:cBhvr>
                                        <p:cTn id="67" dur="26">
                                          <p:stCondLst>
                                            <p:cond delay="1808"/>
                                          </p:stCondLst>
                                        </p:cTn>
                                        <p:tgtEl>
                                          <p:spTgt spid="18"/>
                                        </p:tgtEl>
                                      </p:cBhvr>
                                      <p:to x="100000" y="95000"/>
                                    </p:animScale>
                                    <p:animScale>
                                      <p:cBhvr>
                                        <p:cTn id="68" dur="166" decel="50000">
                                          <p:stCondLst>
                                            <p:cond delay="1834"/>
                                          </p:stCondLst>
                                        </p:cTn>
                                        <p:tgtEl>
                                          <p:spTgt spid="18"/>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down)">
                                      <p:cBhvr>
                                        <p:cTn id="73" dur="580">
                                          <p:stCondLst>
                                            <p:cond delay="0"/>
                                          </p:stCondLst>
                                        </p:cTn>
                                        <p:tgtEl>
                                          <p:spTgt spid="29"/>
                                        </p:tgtEl>
                                      </p:cBhvr>
                                    </p:animEffect>
                                    <p:anim calcmode="lin" valueType="num">
                                      <p:cBhvr>
                                        <p:cTn id="74"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79" dur="26">
                                          <p:stCondLst>
                                            <p:cond delay="650"/>
                                          </p:stCondLst>
                                        </p:cTn>
                                        <p:tgtEl>
                                          <p:spTgt spid="29"/>
                                        </p:tgtEl>
                                      </p:cBhvr>
                                      <p:to x="100000" y="60000"/>
                                    </p:animScale>
                                    <p:animScale>
                                      <p:cBhvr>
                                        <p:cTn id="80" dur="166" decel="50000">
                                          <p:stCondLst>
                                            <p:cond delay="676"/>
                                          </p:stCondLst>
                                        </p:cTn>
                                        <p:tgtEl>
                                          <p:spTgt spid="29"/>
                                        </p:tgtEl>
                                      </p:cBhvr>
                                      <p:to x="100000" y="100000"/>
                                    </p:animScale>
                                    <p:animScale>
                                      <p:cBhvr>
                                        <p:cTn id="81" dur="26">
                                          <p:stCondLst>
                                            <p:cond delay="1312"/>
                                          </p:stCondLst>
                                        </p:cTn>
                                        <p:tgtEl>
                                          <p:spTgt spid="29"/>
                                        </p:tgtEl>
                                      </p:cBhvr>
                                      <p:to x="100000" y="80000"/>
                                    </p:animScale>
                                    <p:animScale>
                                      <p:cBhvr>
                                        <p:cTn id="82" dur="166" decel="50000">
                                          <p:stCondLst>
                                            <p:cond delay="1338"/>
                                          </p:stCondLst>
                                        </p:cTn>
                                        <p:tgtEl>
                                          <p:spTgt spid="29"/>
                                        </p:tgtEl>
                                      </p:cBhvr>
                                      <p:to x="100000" y="100000"/>
                                    </p:animScale>
                                    <p:animScale>
                                      <p:cBhvr>
                                        <p:cTn id="83" dur="26">
                                          <p:stCondLst>
                                            <p:cond delay="1642"/>
                                          </p:stCondLst>
                                        </p:cTn>
                                        <p:tgtEl>
                                          <p:spTgt spid="29"/>
                                        </p:tgtEl>
                                      </p:cBhvr>
                                      <p:to x="100000" y="90000"/>
                                    </p:animScale>
                                    <p:animScale>
                                      <p:cBhvr>
                                        <p:cTn id="84" dur="166" decel="50000">
                                          <p:stCondLst>
                                            <p:cond delay="1668"/>
                                          </p:stCondLst>
                                        </p:cTn>
                                        <p:tgtEl>
                                          <p:spTgt spid="29"/>
                                        </p:tgtEl>
                                      </p:cBhvr>
                                      <p:to x="100000" y="100000"/>
                                    </p:animScale>
                                    <p:animScale>
                                      <p:cBhvr>
                                        <p:cTn id="85" dur="26">
                                          <p:stCondLst>
                                            <p:cond delay="1808"/>
                                          </p:stCondLst>
                                        </p:cTn>
                                        <p:tgtEl>
                                          <p:spTgt spid="29"/>
                                        </p:tgtEl>
                                      </p:cBhvr>
                                      <p:to x="100000" y="95000"/>
                                    </p:animScale>
                                    <p:animScale>
                                      <p:cBhvr>
                                        <p:cTn id="86" dur="166" decel="50000">
                                          <p:stCondLst>
                                            <p:cond delay="1834"/>
                                          </p:stCondLst>
                                        </p:cTn>
                                        <p:tgtEl>
                                          <p:spTgt spid="29"/>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4"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to="" calcmode="lin" valueType="num">
                                      <p:cBhvr>
                                        <p:cTn id="91" dur="1" fill="hold"/>
                                        <p:tgtEl>
                                          <p:spTgt spid="26"/>
                                        </p:tgtEl>
                                      </p:cBhvr>
                                    </p:anim>
                                  </p:childTnLst>
                                </p:cTn>
                              </p:par>
                            </p:childTnLst>
                          </p:cTn>
                        </p:par>
                      </p:childTnLst>
                    </p:cTn>
                  </p:par>
                  <p:par>
                    <p:cTn id="92" fill="hold">
                      <p:stCondLst>
                        <p:cond delay="indefinite"/>
                      </p:stCondLst>
                      <p:childTnLst>
                        <p:par>
                          <p:cTn id="93" fill="hold">
                            <p:stCondLst>
                              <p:cond delay="0"/>
                            </p:stCondLst>
                            <p:childTnLst>
                              <p:par>
                                <p:cTn id="94" presetID="24" presetClass="entr" presetSubtype="0" fill="hold" grpId="0" nodeType="clickEffect">
                                  <p:stCondLst>
                                    <p:cond delay="0"/>
                                  </p:stCondLst>
                                  <p:childTnLst>
                                    <p:set>
                                      <p:cBhvr>
                                        <p:cTn id="95" dur="1" fill="hold">
                                          <p:stCondLst>
                                            <p:cond delay="0"/>
                                          </p:stCondLst>
                                        </p:cTn>
                                        <p:tgtEl>
                                          <p:spTgt spid="12"/>
                                        </p:tgtEl>
                                        <p:attrNameLst>
                                          <p:attrName>style.visibility</p:attrName>
                                        </p:attrNameLst>
                                      </p:cBhvr>
                                      <p:to>
                                        <p:strVal val="visible"/>
                                      </p:to>
                                    </p:set>
                                    <p:anim to="" calcmode="lin" valueType="num">
                                      <p:cBhvr>
                                        <p:cTn id="96" dur="1" fill="hold"/>
                                        <p:tgtEl>
                                          <p:spTgt spid="12"/>
                                        </p:tgtEl>
                                      </p:cBhvr>
                                    </p:anim>
                                  </p:childTnLst>
                                </p:cTn>
                              </p:par>
                              <p:par>
                                <p:cTn id="97" presetID="24" presetClass="entr" presetSubtype="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to="" calcmode="lin" valueType="num">
                                      <p:cBhvr>
                                        <p:cTn id="99" dur="1" fill="hold"/>
                                        <p:tgtEl>
                                          <p:spTgt spid="11"/>
                                        </p:tgtEl>
                                      </p:cBhvr>
                                    </p:anim>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wipe(down)">
                                      <p:cBhvr>
                                        <p:cTn id="104" dur="580">
                                          <p:stCondLst>
                                            <p:cond delay="0"/>
                                          </p:stCondLst>
                                        </p:cTn>
                                        <p:tgtEl>
                                          <p:spTgt spid="15"/>
                                        </p:tgtEl>
                                      </p:cBhvr>
                                    </p:animEffect>
                                    <p:anim calcmode="lin" valueType="num">
                                      <p:cBhvr>
                                        <p:cTn id="10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10" dur="26">
                                          <p:stCondLst>
                                            <p:cond delay="650"/>
                                          </p:stCondLst>
                                        </p:cTn>
                                        <p:tgtEl>
                                          <p:spTgt spid="15"/>
                                        </p:tgtEl>
                                      </p:cBhvr>
                                      <p:to x="100000" y="60000"/>
                                    </p:animScale>
                                    <p:animScale>
                                      <p:cBhvr>
                                        <p:cTn id="111" dur="166" decel="50000">
                                          <p:stCondLst>
                                            <p:cond delay="676"/>
                                          </p:stCondLst>
                                        </p:cTn>
                                        <p:tgtEl>
                                          <p:spTgt spid="15"/>
                                        </p:tgtEl>
                                      </p:cBhvr>
                                      <p:to x="100000" y="100000"/>
                                    </p:animScale>
                                    <p:animScale>
                                      <p:cBhvr>
                                        <p:cTn id="112" dur="26">
                                          <p:stCondLst>
                                            <p:cond delay="1312"/>
                                          </p:stCondLst>
                                        </p:cTn>
                                        <p:tgtEl>
                                          <p:spTgt spid="15"/>
                                        </p:tgtEl>
                                      </p:cBhvr>
                                      <p:to x="100000" y="80000"/>
                                    </p:animScale>
                                    <p:animScale>
                                      <p:cBhvr>
                                        <p:cTn id="113" dur="166" decel="50000">
                                          <p:stCondLst>
                                            <p:cond delay="1338"/>
                                          </p:stCondLst>
                                        </p:cTn>
                                        <p:tgtEl>
                                          <p:spTgt spid="15"/>
                                        </p:tgtEl>
                                      </p:cBhvr>
                                      <p:to x="100000" y="100000"/>
                                    </p:animScale>
                                    <p:animScale>
                                      <p:cBhvr>
                                        <p:cTn id="114" dur="26">
                                          <p:stCondLst>
                                            <p:cond delay="1642"/>
                                          </p:stCondLst>
                                        </p:cTn>
                                        <p:tgtEl>
                                          <p:spTgt spid="15"/>
                                        </p:tgtEl>
                                      </p:cBhvr>
                                      <p:to x="100000" y="90000"/>
                                    </p:animScale>
                                    <p:animScale>
                                      <p:cBhvr>
                                        <p:cTn id="115" dur="166" decel="50000">
                                          <p:stCondLst>
                                            <p:cond delay="1668"/>
                                          </p:stCondLst>
                                        </p:cTn>
                                        <p:tgtEl>
                                          <p:spTgt spid="15"/>
                                        </p:tgtEl>
                                      </p:cBhvr>
                                      <p:to x="100000" y="100000"/>
                                    </p:animScale>
                                    <p:animScale>
                                      <p:cBhvr>
                                        <p:cTn id="116" dur="26">
                                          <p:stCondLst>
                                            <p:cond delay="1808"/>
                                          </p:stCondLst>
                                        </p:cTn>
                                        <p:tgtEl>
                                          <p:spTgt spid="15"/>
                                        </p:tgtEl>
                                      </p:cBhvr>
                                      <p:to x="100000" y="95000"/>
                                    </p:animScale>
                                    <p:animScale>
                                      <p:cBhvr>
                                        <p:cTn id="117" dur="166" decel="50000">
                                          <p:stCondLst>
                                            <p:cond delay="1834"/>
                                          </p:stCondLst>
                                        </p:cTn>
                                        <p:tgtEl>
                                          <p:spTgt spid="15"/>
                                        </p:tgtEl>
                                      </p:cBhvr>
                                      <p:to x="100000" y="100000"/>
                                    </p:animScale>
                                  </p:childTnLst>
                                </p:cTn>
                              </p:par>
                              <p:par>
                                <p:cTn id="118" presetID="26"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wipe(down)">
                                      <p:cBhvr>
                                        <p:cTn id="120" dur="580">
                                          <p:stCondLst>
                                            <p:cond delay="0"/>
                                          </p:stCondLst>
                                        </p:cTn>
                                        <p:tgtEl>
                                          <p:spTgt spid="16"/>
                                        </p:tgtEl>
                                      </p:cBhvr>
                                    </p:animEffect>
                                    <p:anim calcmode="lin" valueType="num">
                                      <p:cBhvr>
                                        <p:cTn id="12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26" dur="26">
                                          <p:stCondLst>
                                            <p:cond delay="650"/>
                                          </p:stCondLst>
                                        </p:cTn>
                                        <p:tgtEl>
                                          <p:spTgt spid="16"/>
                                        </p:tgtEl>
                                      </p:cBhvr>
                                      <p:to x="100000" y="60000"/>
                                    </p:animScale>
                                    <p:animScale>
                                      <p:cBhvr>
                                        <p:cTn id="127" dur="166" decel="50000">
                                          <p:stCondLst>
                                            <p:cond delay="676"/>
                                          </p:stCondLst>
                                        </p:cTn>
                                        <p:tgtEl>
                                          <p:spTgt spid="16"/>
                                        </p:tgtEl>
                                      </p:cBhvr>
                                      <p:to x="100000" y="100000"/>
                                    </p:animScale>
                                    <p:animScale>
                                      <p:cBhvr>
                                        <p:cTn id="128" dur="26">
                                          <p:stCondLst>
                                            <p:cond delay="1312"/>
                                          </p:stCondLst>
                                        </p:cTn>
                                        <p:tgtEl>
                                          <p:spTgt spid="16"/>
                                        </p:tgtEl>
                                      </p:cBhvr>
                                      <p:to x="100000" y="80000"/>
                                    </p:animScale>
                                    <p:animScale>
                                      <p:cBhvr>
                                        <p:cTn id="129" dur="166" decel="50000">
                                          <p:stCondLst>
                                            <p:cond delay="1338"/>
                                          </p:stCondLst>
                                        </p:cTn>
                                        <p:tgtEl>
                                          <p:spTgt spid="16"/>
                                        </p:tgtEl>
                                      </p:cBhvr>
                                      <p:to x="100000" y="100000"/>
                                    </p:animScale>
                                    <p:animScale>
                                      <p:cBhvr>
                                        <p:cTn id="130" dur="26">
                                          <p:stCondLst>
                                            <p:cond delay="1642"/>
                                          </p:stCondLst>
                                        </p:cTn>
                                        <p:tgtEl>
                                          <p:spTgt spid="16"/>
                                        </p:tgtEl>
                                      </p:cBhvr>
                                      <p:to x="100000" y="90000"/>
                                    </p:animScale>
                                    <p:animScale>
                                      <p:cBhvr>
                                        <p:cTn id="131" dur="166" decel="50000">
                                          <p:stCondLst>
                                            <p:cond delay="1668"/>
                                          </p:stCondLst>
                                        </p:cTn>
                                        <p:tgtEl>
                                          <p:spTgt spid="16"/>
                                        </p:tgtEl>
                                      </p:cBhvr>
                                      <p:to x="100000" y="100000"/>
                                    </p:animScale>
                                    <p:animScale>
                                      <p:cBhvr>
                                        <p:cTn id="132" dur="26">
                                          <p:stCondLst>
                                            <p:cond delay="1808"/>
                                          </p:stCondLst>
                                        </p:cTn>
                                        <p:tgtEl>
                                          <p:spTgt spid="16"/>
                                        </p:tgtEl>
                                      </p:cBhvr>
                                      <p:to x="100000" y="95000"/>
                                    </p:animScale>
                                    <p:animScale>
                                      <p:cBhvr>
                                        <p:cTn id="133" dur="166" decel="50000">
                                          <p:stCondLst>
                                            <p:cond delay="1834"/>
                                          </p:stCondLst>
                                        </p:cTn>
                                        <p:tgtEl>
                                          <p:spTgt spid="16"/>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8" presetClass="emph" presetSubtype="0" fill="hold" grpId="1" nodeType="clickEffect">
                                  <p:stCondLst>
                                    <p:cond delay="0"/>
                                  </p:stCondLst>
                                  <p:childTnLst>
                                    <p:animRot by="21600000">
                                      <p:cBhvr>
                                        <p:cTn id="137" dur="2000" fill="hold"/>
                                        <p:tgtEl>
                                          <p:spTgt spid="15"/>
                                        </p:tgtEl>
                                        <p:attrNameLst>
                                          <p:attrName>r</p:attrName>
                                        </p:attrNameLst>
                                      </p:cBhvr>
                                    </p:animRot>
                                  </p:childTnLst>
                                </p:cTn>
                              </p:par>
                              <p:par>
                                <p:cTn id="138" presetID="8" presetClass="emph" presetSubtype="0" fill="hold" grpId="1" nodeType="withEffect">
                                  <p:stCondLst>
                                    <p:cond delay="0"/>
                                  </p:stCondLst>
                                  <p:childTnLst>
                                    <p:animRot by="21600000">
                                      <p:cBhvr>
                                        <p:cTn id="139" dur="2000" fill="hold"/>
                                        <p:tgtEl>
                                          <p:spTgt spid="16"/>
                                        </p:tgtEl>
                                        <p:attrNameLst>
                                          <p:attrName>r</p:attrName>
                                        </p:attrNameLst>
                                      </p:cBhvr>
                                    </p:animRot>
                                  </p:childTnLst>
                                </p:cTn>
                              </p:par>
                            </p:childTnLst>
                          </p:cTn>
                        </p:par>
                      </p:childTnLst>
                    </p:cTn>
                  </p:par>
                  <p:par>
                    <p:cTn id="140" fill="hold">
                      <p:stCondLst>
                        <p:cond delay="indefinite"/>
                      </p:stCondLst>
                      <p:childTnLst>
                        <p:par>
                          <p:cTn id="141" fill="hold">
                            <p:stCondLst>
                              <p:cond delay="0"/>
                            </p:stCondLst>
                            <p:childTnLst>
                              <p:par>
                                <p:cTn id="142" presetID="26" presetClass="entr" presetSubtype="0" fill="hold" grpId="0" nodeType="click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wipe(down)">
                                      <p:cBhvr>
                                        <p:cTn id="144" dur="580">
                                          <p:stCondLst>
                                            <p:cond delay="0"/>
                                          </p:stCondLst>
                                        </p:cTn>
                                        <p:tgtEl>
                                          <p:spTgt spid="21"/>
                                        </p:tgtEl>
                                      </p:cBhvr>
                                    </p:animEffect>
                                    <p:anim calcmode="lin" valueType="num">
                                      <p:cBhvr>
                                        <p:cTn id="145"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46"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47"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48"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49"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50" dur="26">
                                          <p:stCondLst>
                                            <p:cond delay="650"/>
                                          </p:stCondLst>
                                        </p:cTn>
                                        <p:tgtEl>
                                          <p:spTgt spid="21"/>
                                        </p:tgtEl>
                                      </p:cBhvr>
                                      <p:to x="100000" y="60000"/>
                                    </p:animScale>
                                    <p:animScale>
                                      <p:cBhvr>
                                        <p:cTn id="151" dur="166" decel="50000">
                                          <p:stCondLst>
                                            <p:cond delay="676"/>
                                          </p:stCondLst>
                                        </p:cTn>
                                        <p:tgtEl>
                                          <p:spTgt spid="21"/>
                                        </p:tgtEl>
                                      </p:cBhvr>
                                      <p:to x="100000" y="100000"/>
                                    </p:animScale>
                                    <p:animScale>
                                      <p:cBhvr>
                                        <p:cTn id="152" dur="26">
                                          <p:stCondLst>
                                            <p:cond delay="1312"/>
                                          </p:stCondLst>
                                        </p:cTn>
                                        <p:tgtEl>
                                          <p:spTgt spid="21"/>
                                        </p:tgtEl>
                                      </p:cBhvr>
                                      <p:to x="100000" y="80000"/>
                                    </p:animScale>
                                    <p:animScale>
                                      <p:cBhvr>
                                        <p:cTn id="153" dur="166" decel="50000">
                                          <p:stCondLst>
                                            <p:cond delay="1338"/>
                                          </p:stCondLst>
                                        </p:cTn>
                                        <p:tgtEl>
                                          <p:spTgt spid="21"/>
                                        </p:tgtEl>
                                      </p:cBhvr>
                                      <p:to x="100000" y="100000"/>
                                    </p:animScale>
                                    <p:animScale>
                                      <p:cBhvr>
                                        <p:cTn id="154" dur="26">
                                          <p:stCondLst>
                                            <p:cond delay="1642"/>
                                          </p:stCondLst>
                                        </p:cTn>
                                        <p:tgtEl>
                                          <p:spTgt spid="21"/>
                                        </p:tgtEl>
                                      </p:cBhvr>
                                      <p:to x="100000" y="90000"/>
                                    </p:animScale>
                                    <p:animScale>
                                      <p:cBhvr>
                                        <p:cTn id="155" dur="166" decel="50000">
                                          <p:stCondLst>
                                            <p:cond delay="1668"/>
                                          </p:stCondLst>
                                        </p:cTn>
                                        <p:tgtEl>
                                          <p:spTgt spid="21"/>
                                        </p:tgtEl>
                                      </p:cBhvr>
                                      <p:to x="100000" y="100000"/>
                                    </p:animScale>
                                    <p:animScale>
                                      <p:cBhvr>
                                        <p:cTn id="156" dur="26">
                                          <p:stCondLst>
                                            <p:cond delay="1808"/>
                                          </p:stCondLst>
                                        </p:cTn>
                                        <p:tgtEl>
                                          <p:spTgt spid="21"/>
                                        </p:tgtEl>
                                      </p:cBhvr>
                                      <p:to x="100000" y="95000"/>
                                    </p:animScale>
                                    <p:animScale>
                                      <p:cBhvr>
                                        <p:cTn id="157" dur="166" decel="50000">
                                          <p:stCondLst>
                                            <p:cond delay="1834"/>
                                          </p:stCondLst>
                                        </p:cTn>
                                        <p:tgtEl>
                                          <p:spTgt spid="21"/>
                                        </p:tgtEl>
                                      </p:cBhvr>
                                      <p:to x="100000" y="100000"/>
                                    </p:animScale>
                                  </p:childTnLst>
                                </p:cTn>
                              </p:par>
                            </p:childTnLst>
                          </p:cTn>
                        </p:par>
                      </p:childTnLst>
                    </p:cTn>
                  </p:par>
                  <p:par>
                    <p:cTn id="158" fill="hold">
                      <p:stCondLst>
                        <p:cond delay="indefinite"/>
                      </p:stCondLst>
                      <p:childTnLst>
                        <p:par>
                          <p:cTn id="159" fill="hold">
                            <p:stCondLst>
                              <p:cond delay="0"/>
                            </p:stCondLst>
                            <p:childTnLst>
                              <p:par>
                                <p:cTn id="160" presetID="8" presetClass="emph" presetSubtype="0" fill="hold" grpId="1" nodeType="clickEffect">
                                  <p:stCondLst>
                                    <p:cond delay="0"/>
                                  </p:stCondLst>
                                  <p:childTnLst>
                                    <p:animRot by="21600000">
                                      <p:cBhvr>
                                        <p:cTn id="161" dur="2000" fill="hold"/>
                                        <p:tgtEl>
                                          <p:spTgt spid="21"/>
                                        </p:tgtEl>
                                        <p:attrNameLst>
                                          <p:attrName>r</p:attrName>
                                        </p:attrNameLst>
                                      </p:cBhvr>
                                    </p:animRot>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13"/>
                                        </p:tgtEl>
                                        <p:attrNameLst>
                                          <p:attrName>style.visibility</p:attrName>
                                        </p:attrNameLst>
                                      </p:cBhvr>
                                      <p:to>
                                        <p:strVal val="visible"/>
                                      </p:to>
                                    </p:set>
                                    <p:anim calcmode="lin" valueType="num">
                                      <p:cBhvr additive="base">
                                        <p:cTn id="166" dur="500" fill="hold"/>
                                        <p:tgtEl>
                                          <p:spTgt spid="13"/>
                                        </p:tgtEl>
                                        <p:attrNameLst>
                                          <p:attrName>ppt_x</p:attrName>
                                        </p:attrNameLst>
                                      </p:cBhvr>
                                      <p:tavLst>
                                        <p:tav tm="0">
                                          <p:val>
                                            <p:strVal val="#ppt_x"/>
                                          </p:val>
                                        </p:tav>
                                        <p:tav tm="100000">
                                          <p:val>
                                            <p:strVal val="#ppt_x"/>
                                          </p:val>
                                        </p:tav>
                                      </p:tavLst>
                                    </p:anim>
                                    <p:anim calcmode="lin" valueType="num">
                                      <p:cBhvr additive="base">
                                        <p:cTn id="1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7"/>
                                        </p:tgtEl>
                                        <p:attrNameLst>
                                          <p:attrName>style.visibility</p:attrName>
                                        </p:attrNameLst>
                                      </p:cBhvr>
                                      <p:to>
                                        <p:strVal val="visible"/>
                                      </p:to>
                                    </p:set>
                                    <p:anim calcmode="lin" valueType="num">
                                      <p:cBhvr additive="base">
                                        <p:cTn id="172" dur="500" fill="hold"/>
                                        <p:tgtEl>
                                          <p:spTgt spid="7"/>
                                        </p:tgtEl>
                                        <p:attrNameLst>
                                          <p:attrName>ppt_x</p:attrName>
                                        </p:attrNameLst>
                                      </p:cBhvr>
                                      <p:tavLst>
                                        <p:tav tm="0">
                                          <p:val>
                                            <p:strVal val="#ppt_x"/>
                                          </p:val>
                                        </p:tav>
                                        <p:tav tm="100000">
                                          <p:val>
                                            <p:strVal val="#ppt_x"/>
                                          </p:val>
                                        </p:tav>
                                      </p:tavLst>
                                    </p:anim>
                                    <p:anim calcmode="lin" valueType="num">
                                      <p:cBhvr additive="base">
                                        <p:cTn id="173" dur="500" fill="hold"/>
                                        <p:tgtEl>
                                          <p:spTgt spid="7"/>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20"/>
                                        </p:tgtEl>
                                        <p:attrNameLst>
                                          <p:attrName>style.visibility</p:attrName>
                                        </p:attrNameLst>
                                      </p:cBhvr>
                                      <p:to>
                                        <p:strVal val="visible"/>
                                      </p:to>
                                    </p:set>
                                    <p:anim calcmode="lin" valueType="num">
                                      <p:cBhvr additive="base">
                                        <p:cTn id="176" dur="500" fill="hold"/>
                                        <p:tgtEl>
                                          <p:spTgt spid="20"/>
                                        </p:tgtEl>
                                        <p:attrNameLst>
                                          <p:attrName>ppt_x</p:attrName>
                                        </p:attrNameLst>
                                      </p:cBhvr>
                                      <p:tavLst>
                                        <p:tav tm="0">
                                          <p:val>
                                            <p:strVal val="#ppt_x"/>
                                          </p:val>
                                        </p:tav>
                                        <p:tav tm="100000">
                                          <p:val>
                                            <p:strVal val="#ppt_x"/>
                                          </p:val>
                                        </p:tav>
                                      </p:tavLst>
                                    </p:anim>
                                    <p:anim calcmode="lin" valueType="num">
                                      <p:cBhvr additive="base">
                                        <p:cTn id="17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6" presetClass="entr" presetSubtype="0" fill="hold" grpId="0" nodeType="clickEffect">
                                  <p:stCondLst>
                                    <p:cond delay="0"/>
                                  </p:stCondLst>
                                  <p:childTnLst>
                                    <p:set>
                                      <p:cBhvr>
                                        <p:cTn id="181" dur="1" fill="hold">
                                          <p:stCondLst>
                                            <p:cond delay="0"/>
                                          </p:stCondLst>
                                        </p:cTn>
                                        <p:tgtEl>
                                          <p:spTgt spid="30"/>
                                        </p:tgtEl>
                                        <p:attrNameLst>
                                          <p:attrName>style.visibility</p:attrName>
                                        </p:attrNameLst>
                                      </p:cBhvr>
                                      <p:to>
                                        <p:strVal val="visible"/>
                                      </p:to>
                                    </p:set>
                                    <p:animEffect transition="in" filter="wipe(down)">
                                      <p:cBhvr>
                                        <p:cTn id="182" dur="580">
                                          <p:stCondLst>
                                            <p:cond delay="0"/>
                                          </p:stCondLst>
                                        </p:cTn>
                                        <p:tgtEl>
                                          <p:spTgt spid="30"/>
                                        </p:tgtEl>
                                      </p:cBhvr>
                                    </p:animEffect>
                                    <p:anim calcmode="lin" valueType="num">
                                      <p:cBhvr>
                                        <p:cTn id="183"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84"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85"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86"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87"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88" dur="26">
                                          <p:stCondLst>
                                            <p:cond delay="650"/>
                                          </p:stCondLst>
                                        </p:cTn>
                                        <p:tgtEl>
                                          <p:spTgt spid="30"/>
                                        </p:tgtEl>
                                      </p:cBhvr>
                                      <p:to x="100000" y="60000"/>
                                    </p:animScale>
                                    <p:animScale>
                                      <p:cBhvr>
                                        <p:cTn id="189" dur="166" decel="50000">
                                          <p:stCondLst>
                                            <p:cond delay="676"/>
                                          </p:stCondLst>
                                        </p:cTn>
                                        <p:tgtEl>
                                          <p:spTgt spid="30"/>
                                        </p:tgtEl>
                                      </p:cBhvr>
                                      <p:to x="100000" y="100000"/>
                                    </p:animScale>
                                    <p:animScale>
                                      <p:cBhvr>
                                        <p:cTn id="190" dur="26">
                                          <p:stCondLst>
                                            <p:cond delay="1312"/>
                                          </p:stCondLst>
                                        </p:cTn>
                                        <p:tgtEl>
                                          <p:spTgt spid="30"/>
                                        </p:tgtEl>
                                      </p:cBhvr>
                                      <p:to x="100000" y="80000"/>
                                    </p:animScale>
                                    <p:animScale>
                                      <p:cBhvr>
                                        <p:cTn id="191" dur="166" decel="50000">
                                          <p:stCondLst>
                                            <p:cond delay="1338"/>
                                          </p:stCondLst>
                                        </p:cTn>
                                        <p:tgtEl>
                                          <p:spTgt spid="30"/>
                                        </p:tgtEl>
                                      </p:cBhvr>
                                      <p:to x="100000" y="100000"/>
                                    </p:animScale>
                                    <p:animScale>
                                      <p:cBhvr>
                                        <p:cTn id="192" dur="26">
                                          <p:stCondLst>
                                            <p:cond delay="1642"/>
                                          </p:stCondLst>
                                        </p:cTn>
                                        <p:tgtEl>
                                          <p:spTgt spid="30"/>
                                        </p:tgtEl>
                                      </p:cBhvr>
                                      <p:to x="100000" y="90000"/>
                                    </p:animScale>
                                    <p:animScale>
                                      <p:cBhvr>
                                        <p:cTn id="193" dur="166" decel="50000">
                                          <p:stCondLst>
                                            <p:cond delay="1668"/>
                                          </p:stCondLst>
                                        </p:cTn>
                                        <p:tgtEl>
                                          <p:spTgt spid="30"/>
                                        </p:tgtEl>
                                      </p:cBhvr>
                                      <p:to x="100000" y="100000"/>
                                    </p:animScale>
                                    <p:animScale>
                                      <p:cBhvr>
                                        <p:cTn id="194" dur="26">
                                          <p:stCondLst>
                                            <p:cond delay="1808"/>
                                          </p:stCondLst>
                                        </p:cTn>
                                        <p:tgtEl>
                                          <p:spTgt spid="30"/>
                                        </p:tgtEl>
                                      </p:cBhvr>
                                      <p:to x="100000" y="95000"/>
                                    </p:animScale>
                                    <p:animScale>
                                      <p:cBhvr>
                                        <p:cTn id="195" dur="166" decel="50000">
                                          <p:stCondLst>
                                            <p:cond delay="1834"/>
                                          </p:stCondLst>
                                        </p:cTn>
                                        <p:tgtEl>
                                          <p:spTgt spid="30"/>
                                        </p:tgtEl>
                                      </p:cBhvr>
                                      <p:to x="100000" y="100000"/>
                                    </p:animScale>
                                  </p:childTnLst>
                                </p:cTn>
                              </p:par>
                            </p:childTnLst>
                          </p:cTn>
                        </p:par>
                      </p:childTnLst>
                    </p:cTn>
                  </p:par>
                  <p:par>
                    <p:cTn id="196" fill="hold">
                      <p:stCondLst>
                        <p:cond delay="indefinite"/>
                      </p:stCondLst>
                      <p:childTnLst>
                        <p:par>
                          <p:cTn id="197" fill="hold">
                            <p:stCondLst>
                              <p:cond delay="0"/>
                            </p:stCondLst>
                            <p:childTnLst>
                              <p:par>
                                <p:cTn id="198" presetID="26" presetClass="entr" presetSubtype="0" fill="hold" grpId="0" nodeType="clickEffect">
                                  <p:stCondLst>
                                    <p:cond delay="0"/>
                                  </p:stCondLst>
                                  <p:childTnLst>
                                    <p:set>
                                      <p:cBhvr>
                                        <p:cTn id="199" dur="1" fill="hold">
                                          <p:stCondLst>
                                            <p:cond delay="0"/>
                                          </p:stCondLst>
                                        </p:cTn>
                                        <p:tgtEl>
                                          <p:spTgt spid="10"/>
                                        </p:tgtEl>
                                        <p:attrNameLst>
                                          <p:attrName>style.visibility</p:attrName>
                                        </p:attrNameLst>
                                      </p:cBhvr>
                                      <p:to>
                                        <p:strVal val="visible"/>
                                      </p:to>
                                    </p:set>
                                    <p:animEffect transition="in" filter="wipe(down)">
                                      <p:cBhvr>
                                        <p:cTn id="200" dur="580">
                                          <p:stCondLst>
                                            <p:cond delay="0"/>
                                          </p:stCondLst>
                                        </p:cTn>
                                        <p:tgtEl>
                                          <p:spTgt spid="10"/>
                                        </p:tgtEl>
                                      </p:cBhvr>
                                    </p:animEffect>
                                    <p:anim calcmode="lin" valueType="num">
                                      <p:cBhvr>
                                        <p:cTn id="20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0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0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0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6" dur="26">
                                          <p:stCondLst>
                                            <p:cond delay="650"/>
                                          </p:stCondLst>
                                        </p:cTn>
                                        <p:tgtEl>
                                          <p:spTgt spid="10"/>
                                        </p:tgtEl>
                                      </p:cBhvr>
                                      <p:to x="100000" y="60000"/>
                                    </p:animScale>
                                    <p:animScale>
                                      <p:cBhvr>
                                        <p:cTn id="207" dur="166" decel="50000">
                                          <p:stCondLst>
                                            <p:cond delay="676"/>
                                          </p:stCondLst>
                                        </p:cTn>
                                        <p:tgtEl>
                                          <p:spTgt spid="10"/>
                                        </p:tgtEl>
                                      </p:cBhvr>
                                      <p:to x="100000" y="100000"/>
                                    </p:animScale>
                                    <p:animScale>
                                      <p:cBhvr>
                                        <p:cTn id="208" dur="26">
                                          <p:stCondLst>
                                            <p:cond delay="1312"/>
                                          </p:stCondLst>
                                        </p:cTn>
                                        <p:tgtEl>
                                          <p:spTgt spid="10"/>
                                        </p:tgtEl>
                                      </p:cBhvr>
                                      <p:to x="100000" y="80000"/>
                                    </p:animScale>
                                    <p:animScale>
                                      <p:cBhvr>
                                        <p:cTn id="209" dur="166" decel="50000">
                                          <p:stCondLst>
                                            <p:cond delay="1338"/>
                                          </p:stCondLst>
                                        </p:cTn>
                                        <p:tgtEl>
                                          <p:spTgt spid="10"/>
                                        </p:tgtEl>
                                      </p:cBhvr>
                                      <p:to x="100000" y="100000"/>
                                    </p:animScale>
                                    <p:animScale>
                                      <p:cBhvr>
                                        <p:cTn id="210" dur="26">
                                          <p:stCondLst>
                                            <p:cond delay="1642"/>
                                          </p:stCondLst>
                                        </p:cTn>
                                        <p:tgtEl>
                                          <p:spTgt spid="10"/>
                                        </p:tgtEl>
                                      </p:cBhvr>
                                      <p:to x="100000" y="90000"/>
                                    </p:animScale>
                                    <p:animScale>
                                      <p:cBhvr>
                                        <p:cTn id="211" dur="166" decel="50000">
                                          <p:stCondLst>
                                            <p:cond delay="1668"/>
                                          </p:stCondLst>
                                        </p:cTn>
                                        <p:tgtEl>
                                          <p:spTgt spid="10"/>
                                        </p:tgtEl>
                                      </p:cBhvr>
                                      <p:to x="100000" y="100000"/>
                                    </p:animScale>
                                    <p:animScale>
                                      <p:cBhvr>
                                        <p:cTn id="212" dur="26">
                                          <p:stCondLst>
                                            <p:cond delay="1808"/>
                                          </p:stCondLst>
                                        </p:cTn>
                                        <p:tgtEl>
                                          <p:spTgt spid="10"/>
                                        </p:tgtEl>
                                      </p:cBhvr>
                                      <p:to x="100000" y="95000"/>
                                    </p:animScale>
                                    <p:animScale>
                                      <p:cBhvr>
                                        <p:cTn id="213" dur="166" decel="50000">
                                          <p:stCondLst>
                                            <p:cond delay="1834"/>
                                          </p:stCondLst>
                                        </p:cTn>
                                        <p:tgtEl>
                                          <p:spTgt spid="10"/>
                                        </p:tgtEl>
                                      </p:cBhvr>
                                      <p:to x="100000" y="100000"/>
                                    </p:animScale>
                                  </p:childTnLst>
                                </p:cTn>
                              </p:par>
                              <p:par>
                                <p:cTn id="214" presetID="26" presetClass="entr" presetSubtype="0" fill="hold" grpId="0" nodeType="withEffect">
                                  <p:stCondLst>
                                    <p:cond delay="0"/>
                                  </p:stCondLst>
                                  <p:childTnLst>
                                    <p:set>
                                      <p:cBhvr>
                                        <p:cTn id="215" dur="1" fill="hold">
                                          <p:stCondLst>
                                            <p:cond delay="0"/>
                                          </p:stCondLst>
                                        </p:cTn>
                                        <p:tgtEl>
                                          <p:spTgt spid="9"/>
                                        </p:tgtEl>
                                        <p:attrNameLst>
                                          <p:attrName>style.visibility</p:attrName>
                                        </p:attrNameLst>
                                      </p:cBhvr>
                                      <p:to>
                                        <p:strVal val="visible"/>
                                      </p:to>
                                    </p:set>
                                    <p:animEffect transition="in" filter="wipe(down)">
                                      <p:cBhvr>
                                        <p:cTn id="216" dur="580">
                                          <p:stCondLst>
                                            <p:cond delay="0"/>
                                          </p:stCondLst>
                                        </p:cTn>
                                        <p:tgtEl>
                                          <p:spTgt spid="9"/>
                                        </p:tgtEl>
                                      </p:cBhvr>
                                    </p:animEffect>
                                    <p:anim calcmode="lin" valueType="num">
                                      <p:cBhvr>
                                        <p:cTn id="21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1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2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2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22" dur="26">
                                          <p:stCondLst>
                                            <p:cond delay="650"/>
                                          </p:stCondLst>
                                        </p:cTn>
                                        <p:tgtEl>
                                          <p:spTgt spid="9"/>
                                        </p:tgtEl>
                                      </p:cBhvr>
                                      <p:to x="100000" y="60000"/>
                                    </p:animScale>
                                    <p:animScale>
                                      <p:cBhvr>
                                        <p:cTn id="223" dur="166" decel="50000">
                                          <p:stCondLst>
                                            <p:cond delay="676"/>
                                          </p:stCondLst>
                                        </p:cTn>
                                        <p:tgtEl>
                                          <p:spTgt spid="9"/>
                                        </p:tgtEl>
                                      </p:cBhvr>
                                      <p:to x="100000" y="100000"/>
                                    </p:animScale>
                                    <p:animScale>
                                      <p:cBhvr>
                                        <p:cTn id="224" dur="26">
                                          <p:stCondLst>
                                            <p:cond delay="1312"/>
                                          </p:stCondLst>
                                        </p:cTn>
                                        <p:tgtEl>
                                          <p:spTgt spid="9"/>
                                        </p:tgtEl>
                                      </p:cBhvr>
                                      <p:to x="100000" y="80000"/>
                                    </p:animScale>
                                    <p:animScale>
                                      <p:cBhvr>
                                        <p:cTn id="225" dur="166" decel="50000">
                                          <p:stCondLst>
                                            <p:cond delay="1338"/>
                                          </p:stCondLst>
                                        </p:cTn>
                                        <p:tgtEl>
                                          <p:spTgt spid="9"/>
                                        </p:tgtEl>
                                      </p:cBhvr>
                                      <p:to x="100000" y="100000"/>
                                    </p:animScale>
                                    <p:animScale>
                                      <p:cBhvr>
                                        <p:cTn id="226" dur="26">
                                          <p:stCondLst>
                                            <p:cond delay="1642"/>
                                          </p:stCondLst>
                                        </p:cTn>
                                        <p:tgtEl>
                                          <p:spTgt spid="9"/>
                                        </p:tgtEl>
                                      </p:cBhvr>
                                      <p:to x="100000" y="90000"/>
                                    </p:animScale>
                                    <p:animScale>
                                      <p:cBhvr>
                                        <p:cTn id="227" dur="166" decel="50000">
                                          <p:stCondLst>
                                            <p:cond delay="1668"/>
                                          </p:stCondLst>
                                        </p:cTn>
                                        <p:tgtEl>
                                          <p:spTgt spid="9"/>
                                        </p:tgtEl>
                                      </p:cBhvr>
                                      <p:to x="100000" y="100000"/>
                                    </p:animScale>
                                    <p:animScale>
                                      <p:cBhvr>
                                        <p:cTn id="228" dur="26">
                                          <p:stCondLst>
                                            <p:cond delay="1808"/>
                                          </p:stCondLst>
                                        </p:cTn>
                                        <p:tgtEl>
                                          <p:spTgt spid="9"/>
                                        </p:tgtEl>
                                      </p:cBhvr>
                                      <p:to x="100000" y="95000"/>
                                    </p:animScale>
                                    <p:animScale>
                                      <p:cBhvr>
                                        <p:cTn id="229" dur="166" decel="50000">
                                          <p:stCondLst>
                                            <p:cond delay="1834"/>
                                          </p:stCondLst>
                                        </p:cTn>
                                        <p:tgtEl>
                                          <p:spTgt spid="9"/>
                                        </p:tgtEl>
                                      </p:cBhvr>
                                      <p:to x="100000" y="100000"/>
                                    </p:animScale>
                                  </p:childTnLst>
                                </p:cTn>
                              </p:par>
                              <p:par>
                                <p:cTn id="230" presetID="26" presetClass="entr" presetSubtype="0" fill="hold" grpId="0" nodeType="withEffect">
                                  <p:stCondLst>
                                    <p:cond delay="0"/>
                                  </p:stCondLst>
                                  <p:childTnLst>
                                    <p:set>
                                      <p:cBhvr>
                                        <p:cTn id="231" dur="1" fill="hold">
                                          <p:stCondLst>
                                            <p:cond delay="0"/>
                                          </p:stCondLst>
                                        </p:cTn>
                                        <p:tgtEl>
                                          <p:spTgt spid="14"/>
                                        </p:tgtEl>
                                        <p:attrNameLst>
                                          <p:attrName>style.visibility</p:attrName>
                                        </p:attrNameLst>
                                      </p:cBhvr>
                                      <p:to>
                                        <p:strVal val="visible"/>
                                      </p:to>
                                    </p:set>
                                    <p:animEffect transition="in" filter="wipe(down)">
                                      <p:cBhvr>
                                        <p:cTn id="232" dur="580">
                                          <p:stCondLst>
                                            <p:cond delay="0"/>
                                          </p:stCondLst>
                                        </p:cTn>
                                        <p:tgtEl>
                                          <p:spTgt spid="14"/>
                                        </p:tgtEl>
                                      </p:cBhvr>
                                    </p:animEffect>
                                    <p:anim calcmode="lin" valueType="num">
                                      <p:cBhvr>
                                        <p:cTn id="23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3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3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3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38" dur="26">
                                          <p:stCondLst>
                                            <p:cond delay="650"/>
                                          </p:stCondLst>
                                        </p:cTn>
                                        <p:tgtEl>
                                          <p:spTgt spid="14"/>
                                        </p:tgtEl>
                                      </p:cBhvr>
                                      <p:to x="100000" y="60000"/>
                                    </p:animScale>
                                    <p:animScale>
                                      <p:cBhvr>
                                        <p:cTn id="239" dur="166" decel="50000">
                                          <p:stCondLst>
                                            <p:cond delay="676"/>
                                          </p:stCondLst>
                                        </p:cTn>
                                        <p:tgtEl>
                                          <p:spTgt spid="14"/>
                                        </p:tgtEl>
                                      </p:cBhvr>
                                      <p:to x="100000" y="100000"/>
                                    </p:animScale>
                                    <p:animScale>
                                      <p:cBhvr>
                                        <p:cTn id="240" dur="26">
                                          <p:stCondLst>
                                            <p:cond delay="1312"/>
                                          </p:stCondLst>
                                        </p:cTn>
                                        <p:tgtEl>
                                          <p:spTgt spid="14"/>
                                        </p:tgtEl>
                                      </p:cBhvr>
                                      <p:to x="100000" y="80000"/>
                                    </p:animScale>
                                    <p:animScale>
                                      <p:cBhvr>
                                        <p:cTn id="241" dur="166" decel="50000">
                                          <p:stCondLst>
                                            <p:cond delay="1338"/>
                                          </p:stCondLst>
                                        </p:cTn>
                                        <p:tgtEl>
                                          <p:spTgt spid="14"/>
                                        </p:tgtEl>
                                      </p:cBhvr>
                                      <p:to x="100000" y="100000"/>
                                    </p:animScale>
                                    <p:animScale>
                                      <p:cBhvr>
                                        <p:cTn id="242" dur="26">
                                          <p:stCondLst>
                                            <p:cond delay="1642"/>
                                          </p:stCondLst>
                                        </p:cTn>
                                        <p:tgtEl>
                                          <p:spTgt spid="14"/>
                                        </p:tgtEl>
                                      </p:cBhvr>
                                      <p:to x="100000" y="90000"/>
                                    </p:animScale>
                                    <p:animScale>
                                      <p:cBhvr>
                                        <p:cTn id="243" dur="166" decel="50000">
                                          <p:stCondLst>
                                            <p:cond delay="1668"/>
                                          </p:stCondLst>
                                        </p:cTn>
                                        <p:tgtEl>
                                          <p:spTgt spid="14"/>
                                        </p:tgtEl>
                                      </p:cBhvr>
                                      <p:to x="100000" y="100000"/>
                                    </p:animScale>
                                    <p:animScale>
                                      <p:cBhvr>
                                        <p:cTn id="244" dur="26">
                                          <p:stCondLst>
                                            <p:cond delay="1808"/>
                                          </p:stCondLst>
                                        </p:cTn>
                                        <p:tgtEl>
                                          <p:spTgt spid="14"/>
                                        </p:tgtEl>
                                      </p:cBhvr>
                                      <p:to x="100000" y="95000"/>
                                    </p:animScale>
                                    <p:animScale>
                                      <p:cBhvr>
                                        <p:cTn id="245" dur="166" decel="50000">
                                          <p:stCondLst>
                                            <p:cond delay="1834"/>
                                          </p:stCondLst>
                                        </p:cTn>
                                        <p:tgtEl>
                                          <p:spTgt spid="14"/>
                                        </p:tgtEl>
                                      </p:cBhvr>
                                      <p:to x="100000" y="100000"/>
                                    </p:animScale>
                                  </p:childTnLst>
                                </p:cTn>
                              </p:par>
                              <p:par>
                                <p:cTn id="246" presetID="26" presetClass="entr" presetSubtype="0" fill="hold" grpId="0" nodeType="withEffect">
                                  <p:stCondLst>
                                    <p:cond delay="0"/>
                                  </p:stCondLst>
                                  <p:childTnLst>
                                    <p:set>
                                      <p:cBhvr>
                                        <p:cTn id="247" dur="1" fill="hold">
                                          <p:stCondLst>
                                            <p:cond delay="0"/>
                                          </p:stCondLst>
                                        </p:cTn>
                                        <p:tgtEl>
                                          <p:spTgt spid="17"/>
                                        </p:tgtEl>
                                        <p:attrNameLst>
                                          <p:attrName>style.visibility</p:attrName>
                                        </p:attrNameLst>
                                      </p:cBhvr>
                                      <p:to>
                                        <p:strVal val="visible"/>
                                      </p:to>
                                    </p:set>
                                    <p:animEffect transition="in" filter="wipe(down)">
                                      <p:cBhvr>
                                        <p:cTn id="248" dur="580">
                                          <p:stCondLst>
                                            <p:cond delay="0"/>
                                          </p:stCondLst>
                                        </p:cTn>
                                        <p:tgtEl>
                                          <p:spTgt spid="17"/>
                                        </p:tgtEl>
                                      </p:cBhvr>
                                    </p:animEffect>
                                    <p:anim calcmode="lin" valueType="num">
                                      <p:cBhvr>
                                        <p:cTn id="24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5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5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5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5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54" dur="26">
                                          <p:stCondLst>
                                            <p:cond delay="650"/>
                                          </p:stCondLst>
                                        </p:cTn>
                                        <p:tgtEl>
                                          <p:spTgt spid="17"/>
                                        </p:tgtEl>
                                      </p:cBhvr>
                                      <p:to x="100000" y="60000"/>
                                    </p:animScale>
                                    <p:animScale>
                                      <p:cBhvr>
                                        <p:cTn id="255" dur="166" decel="50000">
                                          <p:stCondLst>
                                            <p:cond delay="676"/>
                                          </p:stCondLst>
                                        </p:cTn>
                                        <p:tgtEl>
                                          <p:spTgt spid="17"/>
                                        </p:tgtEl>
                                      </p:cBhvr>
                                      <p:to x="100000" y="100000"/>
                                    </p:animScale>
                                    <p:animScale>
                                      <p:cBhvr>
                                        <p:cTn id="256" dur="26">
                                          <p:stCondLst>
                                            <p:cond delay="1312"/>
                                          </p:stCondLst>
                                        </p:cTn>
                                        <p:tgtEl>
                                          <p:spTgt spid="17"/>
                                        </p:tgtEl>
                                      </p:cBhvr>
                                      <p:to x="100000" y="80000"/>
                                    </p:animScale>
                                    <p:animScale>
                                      <p:cBhvr>
                                        <p:cTn id="257" dur="166" decel="50000">
                                          <p:stCondLst>
                                            <p:cond delay="1338"/>
                                          </p:stCondLst>
                                        </p:cTn>
                                        <p:tgtEl>
                                          <p:spTgt spid="17"/>
                                        </p:tgtEl>
                                      </p:cBhvr>
                                      <p:to x="100000" y="100000"/>
                                    </p:animScale>
                                    <p:animScale>
                                      <p:cBhvr>
                                        <p:cTn id="258" dur="26">
                                          <p:stCondLst>
                                            <p:cond delay="1642"/>
                                          </p:stCondLst>
                                        </p:cTn>
                                        <p:tgtEl>
                                          <p:spTgt spid="17"/>
                                        </p:tgtEl>
                                      </p:cBhvr>
                                      <p:to x="100000" y="90000"/>
                                    </p:animScale>
                                    <p:animScale>
                                      <p:cBhvr>
                                        <p:cTn id="259" dur="166" decel="50000">
                                          <p:stCondLst>
                                            <p:cond delay="1668"/>
                                          </p:stCondLst>
                                        </p:cTn>
                                        <p:tgtEl>
                                          <p:spTgt spid="17"/>
                                        </p:tgtEl>
                                      </p:cBhvr>
                                      <p:to x="100000" y="100000"/>
                                    </p:animScale>
                                    <p:animScale>
                                      <p:cBhvr>
                                        <p:cTn id="260" dur="26">
                                          <p:stCondLst>
                                            <p:cond delay="1808"/>
                                          </p:stCondLst>
                                        </p:cTn>
                                        <p:tgtEl>
                                          <p:spTgt spid="17"/>
                                        </p:tgtEl>
                                      </p:cBhvr>
                                      <p:to x="100000" y="95000"/>
                                    </p:animScale>
                                    <p:animScale>
                                      <p:cBhvr>
                                        <p:cTn id="261" dur="166" decel="50000">
                                          <p:stCondLst>
                                            <p:cond delay="1834"/>
                                          </p:stCondLst>
                                        </p:cTn>
                                        <p:tgtEl>
                                          <p:spTgt spid="17"/>
                                        </p:tgtEl>
                                      </p:cBhvr>
                                      <p:to x="100000" y="100000"/>
                                    </p:animScale>
                                  </p:childTnLst>
                                </p:cTn>
                              </p:par>
                            </p:childTnLst>
                          </p:cTn>
                        </p:par>
                      </p:childTnLst>
                    </p:cTn>
                  </p:par>
                  <p:par>
                    <p:cTn id="262" fill="hold">
                      <p:stCondLst>
                        <p:cond delay="indefinite"/>
                      </p:stCondLst>
                      <p:childTnLst>
                        <p:par>
                          <p:cTn id="263" fill="hold">
                            <p:stCondLst>
                              <p:cond delay="0"/>
                            </p:stCondLst>
                            <p:childTnLst>
                              <p:par>
                                <p:cTn id="264" presetID="24" presetClass="entr" presetSubtype="0" fill="hold" nodeType="clickEffect">
                                  <p:stCondLst>
                                    <p:cond delay="0"/>
                                  </p:stCondLst>
                                  <p:childTnLst>
                                    <p:set>
                                      <p:cBhvr>
                                        <p:cTn id="265" dur="1" fill="hold">
                                          <p:stCondLst>
                                            <p:cond delay="0"/>
                                          </p:stCondLst>
                                        </p:cTn>
                                        <p:tgtEl>
                                          <p:spTgt spid="3"/>
                                        </p:tgtEl>
                                        <p:attrNameLst>
                                          <p:attrName>style.visibility</p:attrName>
                                        </p:attrNameLst>
                                      </p:cBhvr>
                                      <p:to>
                                        <p:strVal val="visible"/>
                                      </p:to>
                                    </p:set>
                                    <p:anim to="" calcmode="lin" valueType="num">
                                      <p:cBhvr>
                                        <p:cTn id="266" dur="1" fill="hold"/>
                                        <p:tgtEl>
                                          <p:spTgt spid="3"/>
                                        </p:tgtEl>
                                      </p:cBhvr>
                                    </p:anim>
                                  </p:childTnLst>
                                </p:cTn>
                              </p:par>
                              <p:par>
                                <p:cTn id="267" presetID="24" presetClass="entr" presetSubtype="0" fill="hold" nodeType="withEffect">
                                  <p:stCondLst>
                                    <p:cond delay="0"/>
                                  </p:stCondLst>
                                  <p:childTnLst>
                                    <p:set>
                                      <p:cBhvr>
                                        <p:cTn id="268" dur="1" fill="hold">
                                          <p:stCondLst>
                                            <p:cond delay="0"/>
                                          </p:stCondLst>
                                        </p:cTn>
                                        <p:tgtEl>
                                          <p:spTgt spid="25"/>
                                        </p:tgtEl>
                                        <p:attrNameLst>
                                          <p:attrName>style.visibility</p:attrName>
                                        </p:attrNameLst>
                                      </p:cBhvr>
                                      <p:to>
                                        <p:strVal val="visible"/>
                                      </p:to>
                                    </p:set>
                                    <p:anim to="" calcmode="lin" valueType="num">
                                      <p:cBhvr>
                                        <p:cTn id="269" dur="1" fill="hold"/>
                                        <p:tgtEl>
                                          <p:spTgt spid="25"/>
                                        </p:tgtEl>
                                      </p:cBhvr>
                                    </p:anim>
                                  </p:childTnLst>
                                </p:cTn>
                              </p:par>
                            </p:childTnLst>
                          </p:cTn>
                        </p:par>
                      </p:childTnLst>
                    </p:cTn>
                  </p:par>
                  <p:par>
                    <p:cTn id="270" fill="hold">
                      <p:stCondLst>
                        <p:cond delay="indefinite"/>
                      </p:stCondLst>
                      <p:childTnLst>
                        <p:par>
                          <p:cTn id="271" fill="hold">
                            <p:stCondLst>
                              <p:cond delay="0"/>
                            </p:stCondLst>
                            <p:childTnLst>
                              <p:par>
                                <p:cTn id="272" presetID="8" presetClass="emph" presetSubtype="0" fill="hold" grpId="1" nodeType="clickEffect">
                                  <p:stCondLst>
                                    <p:cond delay="0"/>
                                  </p:stCondLst>
                                  <p:childTnLst>
                                    <p:animRot by="21600000">
                                      <p:cBhvr>
                                        <p:cTn id="273" dur="2000" fill="hold"/>
                                        <p:tgtEl>
                                          <p:spTgt spid="14"/>
                                        </p:tgtEl>
                                        <p:attrNameLst>
                                          <p:attrName>r</p:attrName>
                                        </p:attrNameLst>
                                      </p:cBhvr>
                                    </p:animRot>
                                  </p:childTnLst>
                                </p:cTn>
                              </p:par>
                              <p:par>
                                <p:cTn id="274" presetID="8" presetClass="emph" presetSubtype="0" fill="hold" grpId="1" nodeType="withEffect">
                                  <p:stCondLst>
                                    <p:cond delay="0"/>
                                  </p:stCondLst>
                                  <p:childTnLst>
                                    <p:animRot by="21600000">
                                      <p:cBhvr>
                                        <p:cTn id="275" dur="2000" fill="hold"/>
                                        <p:tgtEl>
                                          <p:spTgt spid="17"/>
                                        </p:tgtEl>
                                        <p:attrNameLst>
                                          <p:attrName>r</p:attrName>
                                        </p:attrNameLst>
                                      </p:cBhvr>
                                    </p:animRot>
                                  </p:childTnLst>
                                </p:cTn>
                              </p:par>
                            </p:childTnLst>
                          </p:cTn>
                        </p:par>
                      </p:childTnLst>
                    </p:cTn>
                  </p:par>
                  <p:par>
                    <p:cTn id="276" fill="hold">
                      <p:stCondLst>
                        <p:cond delay="indefinite"/>
                      </p:stCondLst>
                      <p:childTnLst>
                        <p:par>
                          <p:cTn id="277" fill="hold">
                            <p:stCondLst>
                              <p:cond delay="0"/>
                            </p:stCondLst>
                            <p:childTnLst>
                              <p:par>
                                <p:cTn id="278" presetID="26" presetClass="entr" presetSubtype="0" fill="hold" grpId="0" nodeType="clickEffect">
                                  <p:stCondLst>
                                    <p:cond delay="0"/>
                                  </p:stCondLst>
                                  <p:childTnLst>
                                    <p:set>
                                      <p:cBhvr>
                                        <p:cTn id="279" dur="1" fill="hold">
                                          <p:stCondLst>
                                            <p:cond delay="0"/>
                                          </p:stCondLst>
                                        </p:cTn>
                                        <p:tgtEl>
                                          <p:spTgt spid="31"/>
                                        </p:tgtEl>
                                        <p:attrNameLst>
                                          <p:attrName>style.visibility</p:attrName>
                                        </p:attrNameLst>
                                      </p:cBhvr>
                                      <p:to>
                                        <p:strVal val="visible"/>
                                      </p:to>
                                    </p:set>
                                    <p:animEffect transition="in" filter="wipe(down)">
                                      <p:cBhvr>
                                        <p:cTn id="280" dur="580">
                                          <p:stCondLst>
                                            <p:cond delay="0"/>
                                          </p:stCondLst>
                                        </p:cTn>
                                        <p:tgtEl>
                                          <p:spTgt spid="31"/>
                                        </p:tgtEl>
                                      </p:cBhvr>
                                    </p:animEffect>
                                    <p:anim calcmode="lin" valueType="num">
                                      <p:cBhvr>
                                        <p:cTn id="281"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82"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83"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84"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85"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86" dur="26">
                                          <p:stCondLst>
                                            <p:cond delay="650"/>
                                          </p:stCondLst>
                                        </p:cTn>
                                        <p:tgtEl>
                                          <p:spTgt spid="31"/>
                                        </p:tgtEl>
                                      </p:cBhvr>
                                      <p:to x="100000" y="60000"/>
                                    </p:animScale>
                                    <p:animScale>
                                      <p:cBhvr>
                                        <p:cTn id="287" dur="166" decel="50000">
                                          <p:stCondLst>
                                            <p:cond delay="676"/>
                                          </p:stCondLst>
                                        </p:cTn>
                                        <p:tgtEl>
                                          <p:spTgt spid="31"/>
                                        </p:tgtEl>
                                      </p:cBhvr>
                                      <p:to x="100000" y="100000"/>
                                    </p:animScale>
                                    <p:animScale>
                                      <p:cBhvr>
                                        <p:cTn id="288" dur="26">
                                          <p:stCondLst>
                                            <p:cond delay="1312"/>
                                          </p:stCondLst>
                                        </p:cTn>
                                        <p:tgtEl>
                                          <p:spTgt spid="31"/>
                                        </p:tgtEl>
                                      </p:cBhvr>
                                      <p:to x="100000" y="80000"/>
                                    </p:animScale>
                                    <p:animScale>
                                      <p:cBhvr>
                                        <p:cTn id="289" dur="166" decel="50000">
                                          <p:stCondLst>
                                            <p:cond delay="1338"/>
                                          </p:stCondLst>
                                        </p:cTn>
                                        <p:tgtEl>
                                          <p:spTgt spid="31"/>
                                        </p:tgtEl>
                                      </p:cBhvr>
                                      <p:to x="100000" y="100000"/>
                                    </p:animScale>
                                    <p:animScale>
                                      <p:cBhvr>
                                        <p:cTn id="290" dur="26">
                                          <p:stCondLst>
                                            <p:cond delay="1642"/>
                                          </p:stCondLst>
                                        </p:cTn>
                                        <p:tgtEl>
                                          <p:spTgt spid="31"/>
                                        </p:tgtEl>
                                      </p:cBhvr>
                                      <p:to x="100000" y="90000"/>
                                    </p:animScale>
                                    <p:animScale>
                                      <p:cBhvr>
                                        <p:cTn id="291" dur="166" decel="50000">
                                          <p:stCondLst>
                                            <p:cond delay="1668"/>
                                          </p:stCondLst>
                                        </p:cTn>
                                        <p:tgtEl>
                                          <p:spTgt spid="31"/>
                                        </p:tgtEl>
                                      </p:cBhvr>
                                      <p:to x="100000" y="100000"/>
                                    </p:animScale>
                                    <p:animScale>
                                      <p:cBhvr>
                                        <p:cTn id="292" dur="26">
                                          <p:stCondLst>
                                            <p:cond delay="1808"/>
                                          </p:stCondLst>
                                        </p:cTn>
                                        <p:tgtEl>
                                          <p:spTgt spid="31"/>
                                        </p:tgtEl>
                                      </p:cBhvr>
                                      <p:to x="100000" y="95000"/>
                                    </p:animScale>
                                    <p:animScale>
                                      <p:cBhvr>
                                        <p:cTn id="293" dur="166" decel="50000">
                                          <p:stCondLst>
                                            <p:cond delay="1834"/>
                                          </p:stCondLst>
                                        </p:cTn>
                                        <p:tgtEl>
                                          <p:spTgt spid="31"/>
                                        </p:tgtEl>
                                      </p:cBhvr>
                                      <p:to x="100000" y="100000"/>
                                    </p:animScale>
                                  </p:childTnLst>
                                </p:cTn>
                              </p:par>
                            </p:childTnLst>
                          </p:cTn>
                        </p:par>
                      </p:childTnLst>
                    </p:cTn>
                  </p:par>
                  <p:par>
                    <p:cTn id="294" fill="hold">
                      <p:stCondLst>
                        <p:cond delay="indefinite"/>
                      </p:stCondLst>
                      <p:childTnLst>
                        <p:par>
                          <p:cTn id="295" fill="hold">
                            <p:stCondLst>
                              <p:cond delay="0"/>
                            </p:stCondLst>
                            <p:childTnLst>
                              <p:par>
                                <p:cTn id="296" presetID="2" presetClass="entr" presetSubtype="2" fill="hold" grpId="0" nodeType="clickEffect">
                                  <p:stCondLst>
                                    <p:cond delay="0"/>
                                  </p:stCondLst>
                                  <p:childTnLst>
                                    <p:set>
                                      <p:cBhvr>
                                        <p:cTn id="297" dur="1" fill="hold">
                                          <p:stCondLst>
                                            <p:cond delay="0"/>
                                          </p:stCondLst>
                                        </p:cTn>
                                        <p:tgtEl>
                                          <p:spTgt spid="27"/>
                                        </p:tgtEl>
                                        <p:attrNameLst>
                                          <p:attrName>style.visibility</p:attrName>
                                        </p:attrNameLst>
                                      </p:cBhvr>
                                      <p:to>
                                        <p:strVal val="visible"/>
                                      </p:to>
                                    </p:set>
                                    <p:anim calcmode="lin" valueType="num">
                                      <p:cBhvr additive="base">
                                        <p:cTn id="298" dur="500" fill="hold"/>
                                        <p:tgtEl>
                                          <p:spTgt spid="27"/>
                                        </p:tgtEl>
                                        <p:attrNameLst>
                                          <p:attrName>ppt_x</p:attrName>
                                        </p:attrNameLst>
                                      </p:cBhvr>
                                      <p:tavLst>
                                        <p:tav tm="0">
                                          <p:val>
                                            <p:strVal val="1+#ppt_w/2"/>
                                          </p:val>
                                        </p:tav>
                                        <p:tav tm="100000">
                                          <p:val>
                                            <p:strVal val="#ppt_x"/>
                                          </p:val>
                                        </p:tav>
                                      </p:tavLst>
                                    </p:anim>
                                    <p:anim calcmode="lin" valueType="num">
                                      <p:cBhvr additive="base">
                                        <p:cTn id="299" dur="500" fill="hold"/>
                                        <p:tgtEl>
                                          <p:spTgt spid="27"/>
                                        </p:tgtEl>
                                        <p:attrNameLst>
                                          <p:attrName>ppt_y</p:attrName>
                                        </p:attrNameLst>
                                      </p:cBhvr>
                                      <p:tavLst>
                                        <p:tav tm="0">
                                          <p:val>
                                            <p:strVal val="#ppt_y"/>
                                          </p:val>
                                        </p:tav>
                                        <p:tav tm="100000">
                                          <p:val>
                                            <p:strVal val="#ppt_y"/>
                                          </p:val>
                                        </p:tav>
                                      </p:tavLst>
                                    </p:anim>
                                  </p:childTnLst>
                                </p:cTn>
                              </p:par>
                              <p:par>
                                <p:cTn id="300" presetID="2" presetClass="entr" presetSubtype="2" fill="hold" nodeType="withEffect">
                                  <p:stCondLst>
                                    <p:cond delay="0"/>
                                  </p:stCondLst>
                                  <p:childTnLst>
                                    <p:set>
                                      <p:cBhvr>
                                        <p:cTn id="301" dur="1" fill="hold">
                                          <p:stCondLst>
                                            <p:cond delay="0"/>
                                          </p:stCondLst>
                                        </p:cTn>
                                        <p:tgtEl>
                                          <p:spTgt spid="32"/>
                                        </p:tgtEl>
                                        <p:attrNameLst>
                                          <p:attrName>style.visibility</p:attrName>
                                        </p:attrNameLst>
                                      </p:cBhvr>
                                      <p:to>
                                        <p:strVal val="visible"/>
                                      </p:to>
                                    </p:set>
                                    <p:anim calcmode="lin" valueType="num">
                                      <p:cBhvr additive="base">
                                        <p:cTn id="302" dur="500" fill="hold"/>
                                        <p:tgtEl>
                                          <p:spTgt spid="32"/>
                                        </p:tgtEl>
                                        <p:attrNameLst>
                                          <p:attrName>ppt_x</p:attrName>
                                        </p:attrNameLst>
                                      </p:cBhvr>
                                      <p:tavLst>
                                        <p:tav tm="0">
                                          <p:val>
                                            <p:strVal val="1+#ppt_w/2"/>
                                          </p:val>
                                        </p:tav>
                                        <p:tav tm="100000">
                                          <p:val>
                                            <p:strVal val="#ppt_x"/>
                                          </p:val>
                                        </p:tav>
                                      </p:tavLst>
                                    </p:anim>
                                    <p:anim calcmode="lin" valueType="num">
                                      <p:cBhvr additive="base">
                                        <p:cTn id="303"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8" presetClass="emph" presetSubtype="0" fill="hold" nodeType="clickEffect">
                                  <p:stCondLst>
                                    <p:cond delay="0"/>
                                  </p:stCondLst>
                                  <p:childTnLst>
                                    <p:animRot by="21600000">
                                      <p:cBhvr>
                                        <p:cTn id="307" dur="2000" fill="hold"/>
                                        <p:tgtEl>
                                          <p:spTgt spid="32"/>
                                        </p:tgtEl>
                                        <p:attrNameLst>
                                          <p:attrName>r</p:attrName>
                                        </p:attrNameLst>
                                      </p:cBhvr>
                                    </p:animRot>
                                  </p:childTnLst>
                                </p:cTn>
                              </p:par>
                            </p:childTnLst>
                          </p:cTn>
                        </p:par>
                      </p:childTnLst>
                    </p:cTn>
                  </p:par>
                  <p:par>
                    <p:cTn id="308" fill="hold">
                      <p:stCondLst>
                        <p:cond delay="indefinite"/>
                      </p:stCondLst>
                      <p:childTnLst>
                        <p:par>
                          <p:cTn id="309" fill="hold">
                            <p:stCondLst>
                              <p:cond delay="0"/>
                            </p:stCondLst>
                            <p:childTnLst>
                              <p:par>
                                <p:cTn id="310" presetID="26" presetClass="entr" presetSubtype="0" fill="hold" nodeType="clickEffect">
                                  <p:stCondLst>
                                    <p:cond delay="0"/>
                                  </p:stCondLst>
                                  <p:childTnLst>
                                    <p:set>
                                      <p:cBhvr>
                                        <p:cTn id="311" dur="1" fill="hold">
                                          <p:stCondLst>
                                            <p:cond delay="0"/>
                                          </p:stCondLst>
                                        </p:cTn>
                                        <p:tgtEl>
                                          <p:spTgt spid="28"/>
                                        </p:tgtEl>
                                        <p:attrNameLst>
                                          <p:attrName>style.visibility</p:attrName>
                                        </p:attrNameLst>
                                      </p:cBhvr>
                                      <p:to>
                                        <p:strVal val="visible"/>
                                      </p:to>
                                    </p:set>
                                    <p:animEffect transition="in" filter="wipe(down)">
                                      <p:cBhvr>
                                        <p:cTn id="312" dur="580">
                                          <p:stCondLst>
                                            <p:cond delay="0"/>
                                          </p:stCondLst>
                                        </p:cTn>
                                        <p:tgtEl>
                                          <p:spTgt spid="28"/>
                                        </p:tgtEl>
                                      </p:cBhvr>
                                    </p:animEffect>
                                    <p:anim calcmode="lin" valueType="num">
                                      <p:cBhvr>
                                        <p:cTn id="313"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14"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15"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316"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317"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18" dur="26">
                                          <p:stCondLst>
                                            <p:cond delay="650"/>
                                          </p:stCondLst>
                                        </p:cTn>
                                        <p:tgtEl>
                                          <p:spTgt spid="28"/>
                                        </p:tgtEl>
                                      </p:cBhvr>
                                      <p:to x="100000" y="60000"/>
                                    </p:animScale>
                                    <p:animScale>
                                      <p:cBhvr>
                                        <p:cTn id="319" dur="166" decel="50000">
                                          <p:stCondLst>
                                            <p:cond delay="676"/>
                                          </p:stCondLst>
                                        </p:cTn>
                                        <p:tgtEl>
                                          <p:spTgt spid="28"/>
                                        </p:tgtEl>
                                      </p:cBhvr>
                                      <p:to x="100000" y="100000"/>
                                    </p:animScale>
                                    <p:animScale>
                                      <p:cBhvr>
                                        <p:cTn id="320" dur="26">
                                          <p:stCondLst>
                                            <p:cond delay="1312"/>
                                          </p:stCondLst>
                                        </p:cTn>
                                        <p:tgtEl>
                                          <p:spTgt spid="28"/>
                                        </p:tgtEl>
                                      </p:cBhvr>
                                      <p:to x="100000" y="80000"/>
                                    </p:animScale>
                                    <p:animScale>
                                      <p:cBhvr>
                                        <p:cTn id="321" dur="166" decel="50000">
                                          <p:stCondLst>
                                            <p:cond delay="1338"/>
                                          </p:stCondLst>
                                        </p:cTn>
                                        <p:tgtEl>
                                          <p:spTgt spid="28"/>
                                        </p:tgtEl>
                                      </p:cBhvr>
                                      <p:to x="100000" y="100000"/>
                                    </p:animScale>
                                    <p:animScale>
                                      <p:cBhvr>
                                        <p:cTn id="322" dur="26">
                                          <p:stCondLst>
                                            <p:cond delay="1642"/>
                                          </p:stCondLst>
                                        </p:cTn>
                                        <p:tgtEl>
                                          <p:spTgt spid="28"/>
                                        </p:tgtEl>
                                      </p:cBhvr>
                                      <p:to x="100000" y="90000"/>
                                    </p:animScale>
                                    <p:animScale>
                                      <p:cBhvr>
                                        <p:cTn id="323" dur="166" decel="50000">
                                          <p:stCondLst>
                                            <p:cond delay="1668"/>
                                          </p:stCondLst>
                                        </p:cTn>
                                        <p:tgtEl>
                                          <p:spTgt spid="28"/>
                                        </p:tgtEl>
                                      </p:cBhvr>
                                      <p:to x="100000" y="100000"/>
                                    </p:animScale>
                                    <p:animScale>
                                      <p:cBhvr>
                                        <p:cTn id="324" dur="26">
                                          <p:stCondLst>
                                            <p:cond delay="1808"/>
                                          </p:stCondLst>
                                        </p:cTn>
                                        <p:tgtEl>
                                          <p:spTgt spid="28"/>
                                        </p:tgtEl>
                                      </p:cBhvr>
                                      <p:to x="100000" y="95000"/>
                                    </p:animScale>
                                    <p:animScale>
                                      <p:cBhvr>
                                        <p:cTn id="325" dur="166" decel="50000">
                                          <p:stCondLst>
                                            <p:cond delay="1834"/>
                                          </p:stCondLst>
                                        </p:cTn>
                                        <p:tgtEl>
                                          <p:spTgt spid="28"/>
                                        </p:tgtEl>
                                      </p:cBhvr>
                                      <p:to x="100000" y="100000"/>
                                    </p:animScale>
                                  </p:childTnLst>
                                </p:cTn>
                              </p:par>
                            </p:childTnLst>
                          </p:cTn>
                        </p:par>
                      </p:childTnLst>
                    </p:cTn>
                  </p:par>
                  <p:par>
                    <p:cTn id="326" fill="hold">
                      <p:stCondLst>
                        <p:cond delay="indefinite"/>
                      </p:stCondLst>
                      <p:childTnLst>
                        <p:par>
                          <p:cTn id="327" fill="hold">
                            <p:stCondLst>
                              <p:cond delay="0"/>
                            </p:stCondLst>
                            <p:childTnLst>
                              <p:par>
                                <p:cTn id="328" presetID="8" presetClass="emph" presetSubtype="0" fill="hold" nodeType="clickEffect">
                                  <p:stCondLst>
                                    <p:cond delay="0"/>
                                  </p:stCondLst>
                                  <p:childTnLst>
                                    <p:animRot by="21600000">
                                      <p:cBhvr>
                                        <p:cTn id="329" dur="2000" fill="hold"/>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4" grpId="1"/>
      <p:bldP spid="15" grpId="0"/>
      <p:bldP spid="15" grpId="1"/>
      <p:bldP spid="16" grpId="0"/>
      <p:bldP spid="16" grpId="1"/>
      <p:bldP spid="17" grpId="0"/>
      <p:bldP spid="17" grpId="1"/>
      <p:bldP spid="18" grpId="0"/>
      <p:bldP spid="19" grpId="0"/>
      <p:bldP spid="20" grpId="0"/>
      <p:bldP spid="21" grpId="0"/>
      <p:bldP spid="21" grpId="1"/>
      <p:bldP spid="26" grpId="0" bldLvl="0" animBg="1"/>
      <p:bldP spid="27" grpId="0" animBg="1"/>
      <p:bldP spid="29" grpId="0"/>
      <p:bldP spid="30" grpId="0"/>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87424" y="1073680"/>
            <a:ext cx="102447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3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6" name="Group 87"/>
          <p:cNvGraphicFramePr>
            <a:graphicFrameLocks noGrp="1"/>
          </p:cNvGraphicFramePr>
          <p:nvPr>
            <p:custDataLst>
              <p:tags r:id="rId1"/>
            </p:custDataLst>
          </p:nvPr>
        </p:nvGraphicFramePr>
        <p:xfrm>
          <a:off x="933061" y="1380931"/>
          <a:ext cx="10375640" cy="5010537"/>
        </p:xfrm>
        <a:graphic>
          <a:graphicData uri="http://schemas.openxmlformats.org/drawingml/2006/table">
            <a:tbl>
              <a:tblPr/>
              <a:tblGrid>
                <a:gridCol w="2593975"/>
                <a:gridCol w="2593845"/>
                <a:gridCol w="2593910"/>
                <a:gridCol w="2593910"/>
              </a:tblGrid>
              <a:tr h="9765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价格弹性</a:t>
                      </a: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E</a:t>
                      </a:r>
                      <a:r>
                        <a:rPr kumimoji="1" lang="en-US" altLang="zh-CN"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P</a:t>
                      </a:r>
                      <a:endParaRPr kumimoji="1" lang="zh-CN" altLang="en-US"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价格变动 </a:t>
                      </a:r>
                      <a:endPar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endParaRP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需求量变动 </a:t>
                      </a:r>
                      <a:endPar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endParaRP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总收益变动 </a:t>
                      </a:r>
                      <a:endPar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endParaRP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15824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E</a:t>
                      </a:r>
                      <a:r>
                        <a:rPr kumimoji="1" lang="en-US" altLang="zh-CN"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P</a:t>
                      </a: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＞1 </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上升</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下降 </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下降更多</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上升更多 </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 </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474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E</a:t>
                      </a:r>
                      <a:r>
                        <a:rPr kumimoji="1" lang="en-US" altLang="zh-CN"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P</a:t>
                      </a: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＜1 </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 </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下降较少</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上升较少 </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 </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041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E</a:t>
                      </a:r>
                      <a:r>
                        <a:rPr kumimoji="1" lang="en-US" altLang="zh-CN"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P</a:t>
                      </a: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＝1 </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 </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同比例下降</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同比例上升 </a:t>
                      </a:r>
                      <a:endPar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不变</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不变 </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 name="Rectangle 2"/>
          <p:cNvSpPr txBox="1">
            <a:spLocks noChangeArrowheads="1"/>
          </p:cNvSpPr>
          <p:nvPr/>
        </p:nvSpPr>
        <p:spPr>
          <a:xfrm>
            <a:off x="-24979" y="407446"/>
            <a:ext cx="8497888" cy="73554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u="none" strike="noStrike" kern="0" cap="none" spc="0" normalizeH="0" baseline="0" noProof="0" dirty="0" smtClean="0">
                <a:ln>
                  <a:noFill/>
                </a:ln>
                <a:effectLst/>
                <a:uLnTx/>
                <a:uFillTx/>
                <a:latin typeface="华文行楷" panose="02010800040101010101" pitchFamily="2" charset="-122"/>
                <a:ea typeface="华文行楷" panose="02010800040101010101" pitchFamily="2" charset="-122"/>
                <a:cs typeface="+mj-cs"/>
              </a:rPr>
              <a:t>需求价格弹性与销售收入</a:t>
            </a:r>
            <a:endParaRPr kumimoji="0" lang="zh-CN" altLang="en-US" sz="4000" u="none" strike="noStrike" kern="0" cap="none" spc="0" normalizeH="0" baseline="0" noProof="0" dirty="0" smtClean="0">
              <a:ln>
                <a:noFill/>
              </a:ln>
              <a:effectLst/>
              <a:uLnTx/>
              <a:uFillTx/>
              <a:latin typeface="华文行楷" panose="02010800040101010101" pitchFamily="2" charset="-122"/>
              <a:ea typeface="华文行楷" panose="02010800040101010101" pitchFamily="2" charset="-122"/>
              <a:cs typeface="+mj-cs"/>
            </a:endParaRPr>
          </a:p>
        </p:txBody>
      </p:sp>
      <p:cxnSp>
        <p:nvCxnSpPr>
          <p:cNvPr id="8" name="直接连接符 7"/>
          <p:cNvCxnSpPr/>
          <p:nvPr/>
        </p:nvCxnSpPr>
        <p:spPr>
          <a:xfrm>
            <a:off x="3519170" y="3161665"/>
            <a:ext cx="778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503930" y="4600575"/>
            <a:ext cx="7802245" cy="2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33775" y="5801995"/>
            <a:ext cx="7787005" cy="444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案例讨论</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27420" y="1235710"/>
            <a:ext cx="3548380" cy="244221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910" y="3775276"/>
            <a:ext cx="4285031" cy="2647893"/>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941" y="3819726"/>
            <a:ext cx="4037054" cy="2517483"/>
          </a:xfrm>
          <a:prstGeom prst="rect">
            <a:avLst/>
          </a:prstGeom>
        </p:spPr>
      </p:pic>
      <p:sp>
        <p:nvSpPr>
          <p:cNvPr id="10" name="文本框 9"/>
          <p:cNvSpPr txBox="1"/>
          <p:nvPr/>
        </p:nvSpPr>
        <p:spPr>
          <a:xfrm>
            <a:off x="1539941" y="1462788"/>
            <a:ext cx="3634673" cy="1568450"/>
          </a:xfrm>
          <a:prstGeom prst="rect">
            <a:avLst/>
          </a:prstGeom>
          <a:noFill/>
        </p:spPr>
        <p:txBody>
          <a:bodyPr wrap="square" rtlCol="0">
            <a:spAutoFit/>
          </a:bodyPr>
          <a:lstStyle/>
          <a:p>
            <a:pPr algn="just">
              <a:lnSpc>
                <a:spcPct val="150000"/>
              </a:lnSpc>
            </a:pPr>
            <a:r>
              <a:rPr lang="zh-CN" altLang="zh-CN" sz="2400" b="1" dirty="0" smtClean="0">
                <a:latin typeface="微软雅黑" panose="020B0503020204020204" pitchFamily="34" charset="-122"/>
                <a:ea typeface="微软雅黑" panose="020B0503020204020204" pitchFamily="34" charset="-122"/>
              </a:rPr>
              <a:t>农</a:t>
            </a:r>
            <a:r>
              <a:rPr lang="zh-CN" altLang="zh-CN" sz="2400" b="1" dirty="0">
                <a:latin typeface="微软雅黑" panose="020B0503020204020204" pitchFamily="34" charset="-122"/>
                <a:ea typeface="微软雅黑" panose="020B0503020204020204" pitchFamily="34" charset="-122"/>
              </a:rPr>
              <a:t>产品缺乏弹性的后果</a:t>
            </a:r>
            <a:r>
              <a:rPr lang="zh-CN" altLang="zh-CN"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algn="just">
              <a:lnSpc>
                <a:spcPct val="150000"/>
              </a:lnSpc>
            </a:pPr>
            <a:r>
              <a:rPr lang="zh-CN" altLang="zh-CN" sz="2400" b="1" dirty="0" smtClean="0">
                <a:solidFill>
                  <a:srgbClr val="FF0000"/>
                </a:solidFill>
                <a:latin typeface="微软雅黑" panose="020B0503020204020204" pitchFamily="34" charset="-122"/>
                <a:ea typeface="微软雅黑" panose="020B0503020204020204" pitchFamily="34" charset="-122"/>
              </a:rPr>
              <a:t>         谷</a:t>
            </a:r>
            <a:r>
              <a:rPr lang="zh-CN" altLang="zh-CN" sz="2400" b="1" dirty="0">
                <a:solidFill>
                  <a:srgbClr val="FF0000"/>
                </a:solidFill>
                <a:latin typeface="微软雅黑" panose="020B0503020204020204" pitchFamily="34" charset="-122"/>
                <a:ea typeface="微软雅黑" panose="020B0503020204020204" pitchFamily="34" charset="-122"/>
              </a:rPr>
              <a:t>贱伤农</a:t>
            </a:r>
            <a:endParaRPr lang="zh-CN" altLang="zh-CN" sz="2400" dirty="0">
              <a:solidFill>
                <a:srgbClr val="FF0000"/>
              </a:solidFill>
              <a:latin typeface="微软雅黑" panose="020B0503020204020204" pitchFamily="34" charset="-122"/>
              <a:ea typeface="微软雅黑" panose="020B0503020204020204" pitchFamily="34" charset="-122"/>
            </a:endParaRPr>
          </a:p>
          <a:p>
            <a:pPr algn="just"/>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2"/>
            </p:custDataLst>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custDataLst>
              <p:tags r:id="rId3"/>
            </p:custDataLst>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custDataLst>
              <p:tags r:id="rId4"/>
            </p:custDataLst>
          </p:nvPr>
        </p:nvSpPr>
        <p:spPr>
          <a:xfrm>
            <a:off x="1385522" y="357633"/>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本章评析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custDataLst>
              <p:tags r:id="rId5"/>
            </p:custDataLst>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1258" y="1310994"/>
            <a:ext cx="11495314"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400" dirty="0"/>
              <a:t>需求表示在其他条件不变的情况下，某种商品的需求量与其价格之间的关系，通常满足需求规律，即在其他条件不变的情况下，需求量与价格呈反方向变动关系。</a:t>
            </a:r>
            <a:endParaRPr lang="en-US" altLang="zh-CN" sz="2400" dirty="0"/>
          </a:p>
          <a:p>
            <a:pPr marL="285750" indent="-285750">
              <a:lnSpc>
                <a:spcPct val="150000"/>
              </a:lnSpc>
              <a:buFont typeface="Wingdings" panose="05000000000000000000" pitchFamily="2" charset="2"/>
              <a:buChar char="p"/>
            </a:pPr>
            <a:r>
              <a:rPr lang="zh-CN" altLang="en-US" sz="2400" dirty="0"/>
              <a:t>供给表示在其他条件不变的情况下，某种商品的供给量与其价格之间的关系，满足供给规律，即在其他条件不变的情况下，某种商品的价格越高，生产者对该商品的供给量就越大。</a:t>
            </a:r>
            <a:endParaRPr lang="en-US" altLang="zh-CN" sz="2400" dirty="0"/>
          </a:p>
          <a:p>
            <a:pPr marL="285750" indent="-285750">
              <a:lnSpc>
                <a:spcPct val="150000"/>
              </a:lnSpc>
              <a:buFont typeface="Wingdings" panose="05000000000000000000" pitchFamily="2" charset="2"/>
              <a:buChar char="p"/>
            </a:pPr>
            <a:r>
              <a:rPr lang="zh-CN" altLang="en-US" sz="2400" dirty="0"/>
              <a:t>在竞争市场上某种商品的需求与供给相互作用使得市场处于均衡水平。市场需求或市场供给发生改变，均衡价格也会相应地发生变动。</a:t>
            </a:r>
            <a:endParaRPr lang="en-US" altLang="zh-CN" sz="2400" dirty="0"/>
          </a:p>
          <a:p>
            <a:pPr marL="285750" indent="-285750">
              <a:lnSpc>
                <a:spcPct val="150000"/>
              </a:lnSpc>
              <a:buFont typeface="Wingdings" panose="05000000000000000000" pitchFamily="2" charset="2"/>
              <a:buChar char="p"/>
            </a:pPr>
            <a:r>
              <a:rPr lang="zh-CN" altLang="en-US" sz="2400" dirty="0"/>
              <a:t>一个经济变量对另一个经济变量的影响程度可以由弹性来衡量。</a:t>
            </a:r>
            <a:endParaRPr lang="zh-CN" altLang="en-US" sz="2400" dirty="0"/>
          </a:p>
          <a:p>
            <a:pPr marL="285750" indent="-285750">
              <a:lnSpc>
                <a:spcPct val="150000"/>
              </a:lnSpc>
              <a:buFont typeface="Wingdings" panose="05000000000000000000" pitchFamily="2" charset="2"/>
              <a:buChar char="p"/>
            </a:pPr>
            <a:r>
              <a:rPr lang="en-US" altLang="zh-CN" sz="2400" dirty="0"/>
              <a:t>市场机制调节资源配置的优点在于其处理经济信息和协调利益关系的自发性。</a:t>
            </a:r>
            <a:endParaRPr lang="en-US"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252" y="47871"/>
            <a:ext cx="9935547"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第一节   需求</a:t>
            </a:r>
            <a:endParaRPr lang="zh-CN" altLang="en-US" dirty="0"/>
          </a:p>
        </p:txBody>
      </p:sp>
      <p:graphicFrame>
        <p:nvGraphicFramePr>
          <p:cNvPr id="4" name="内容占位符 3"/>
          <p:cNvGraphicFramePr>
            <a:graphicFrameLocks noGrp="1"/>
          </p:cNvGraphicFramePr>
          <p:nvPr>
            <p:ph idx="1"/>
          </p:nvPr>
        </p:nvGraphicFramePr>
        <p:xfrm>
          <a:off x="838200" y="1629674"/>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1"/>
          <p:cNvSpPr>
            <a:spLocks noChangeArrowheads="1"/>
          </p:cNvSpPr>
          <p:nvPr/>
        </p:nvSpPr>
        <p:spPr bwMode="auto">
          <a:xfrm>
            <a:off x="6309481" y="2194468"/>
            <a:ext cx="3959594" cy="3790346"/>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000" dirty="0" smtClean="0"/>
              <a:t>   </a:t>
            </a:r>
            <a:endParaRPr lang="en-US" altLang="zh-CN" sz="2000" dirty="0" smtClean="0"/>
          </a:p>
          <a:p>
            <a:endParaRPr lang="zh-CN" altLang="en-US" sz="2000" dirty="0"/>
          </a:p>
        </p:txBody>
      </p:sp>
      <p:sp>
        <p:nvSpPr>
          <p:cNvPr id="17" name="Rectangle 89"/>
          <p:cNvSpPr>
            <a:spLocks noChangeArrowheads="1"/>
          </p:cNvSpPr>
          <p:nvPr/>
        </p:nvSpPr>
        <p:spPr bwMode="auto">
          <a:xfrm>
            <a:off x="1809555" y="2192965"/>
            <a:ext cx="3959593" cy="3776503"/>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903445" y="2425514"/>
            <a:ext cx="3788228" cy="341632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      在</a:t>
            </a:r>
            <a:r>
              <a:rPr lang="zh-CN" altLang="en-US" sz="2400" dirty="0">
                <a:latin typeface="微软雅黑" panose="020B0503020204020204" pitchFamily="34" charset="-122"/>
                <a:ea typeface="微软雅黑" panose="020B0503020204020204" pitchFamily="34" charset="-122"/>
              </a:rPr>
              <a:t>某一特定时期内，对应于某种商品一个给定的价格，消费者愿意并且能够购买的该商品的数量，被称为这一价格下的需求量，简称为需求量。</a:t>
            </a:r>
            <a:endParaRPr lang="zh-CN" altLang="en-US" sz="2400" b="1" dirty="0">
              <a:effectLst>
                <a:outerShdw blurRad="38100" dist="38100" dir="2700000" algn="tl">
                  <a:srgbClr val="000000">
                    <a:alpha val="43137"/>
                  </a:srgbClr>
                </a:outerShdw>
              </a:effectLst>
            </a:endParaRPr>
          </a:p>
        </p:txBody>
      </p:sp>
      <p:sp>
        <p:nvSpPr>
          <p:cNvPr id="105" name="文本框 104"/>
          <p:cNvSpPr txBox="1"/>
          <p:nvPr/>
        </p:nvSpPr>
        <p:spPr>
          <a:xfrm>
            <a:off x="6309481" y="2146310"/>
            <a:ext cx="3954192" cy="397031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假定其他因素保持不</a:t>
            </a:r>
            <a:r>
              <a:rPr lang="zh-CN" altLang="en-US" sz="2400" dirty="0" smtClean="0">
                <a:latin typeface="微软雅黑" panose="020B0503020204020204" pitchFamily="34" charset="-122"/>
                <a:ea typeface="微软雅黑" panose="020B0503020204020204" pitchFamily="34" charset="-122"/>
              </a:rPr>
              <a:t>变</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针对一些列可能的价格，消费者根据自身意愿和条件制定的一个计</a:t>
            </a:r>
            <a:r>
              <a:rPr lang="zh-CN" altLang="en-US" sz="2400" dirty="0" smtClean="0">
                <a:latin typeface="微软雅黑" panose="020B0503020204020204" pitchFamily="34" charset="-122"/>
                <a:ea typeface="微软雅黑" panose="020B0503020204020204" pitchFamily="34" charset="-122"/>
              </a:rPr>
              <a:t>划</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需求强调购买意愿的有效</a:t>
            </a:r>
            <a:r>
              <a:rPr lang="zh-CN" altLang="en-US" sz="2400" dirty="0" smtClean="0">
                <a:latin typeface="微软雅黑" panose="020B0503020204020204" pitchFamily="34" charset="-122"/>
                <a:ea typeface="微软雅黑" panose="020B0503020204020204" pitchFamily="34" charset="-122"/>
              </a:rPr>
              <a:t>性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具</a:t>
            </a:r>
            <a:r>
              <a:rPr lang="zh-CN" altLang="en-US" sz="2400" dirty="0">
                <a:latin typeface="微软雅黑" panose="020B0503020204020204" pitchFamily="34" charset="-122"/>
                <a:ea typeface="微软雅黑" panose="020B0503020204020204" pitchFamily="34" charset="-122"/>
              </a:rPr>
              <a:t>备支付能力的有效需</a:t>
            </a:r>
            <a:r>
              <a:rPr lang="zh-CN" altLang="en-US" sz="2400" dirty="0" smtClean="0">
                <a:latin typeface="微软雅黑" panose="020B0503020204020204" pitchFamily="34" charset="-122"/>
                <a:ea typeface="微软雅黑" panose="020B0503020204020204" pitchFamily="34" charset="-122"/>
              </a:rPr>
              <a:t>求</a:t>
            </a:r>
            <a:endParaRPr lang="en-US" altLang="zh-CN" sz="2400" dirty="0">
              <a:latin typeface="微软雅黑" panose="020B0503020204020204" pitchFamily="34" charset="-122"/>
              <a:ea typeface="微软雅黑" panose="020B0503020204020204" pitchFamily="34" charset="-122"/>
            </a:endParaRPr>
          </a:p>
        </p:txBody>
      </p:sp>
      <p:sp>
        <p:nvSpPr>
          <p:cNvPr id="20" name="标题 3"/>
          <p:cNvSpPr txBox="1"/>
          <p:nvPr/>
        </p:nvSpPr>
        <p:spPr>
          <a:xfrm>
            <a:off x="156094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4" name="Rectangle 50"/>
          <p:cNvSpPr>
            <a:spLocks noChangeArrowheads="1"/>
          </p:cNvSpPr>
          <p:nvPr/>
        </p:nvSpPr>
        <p:spPr bwMode="auto">
          <a:xfrm>
            <a:off x="1809556" y="2212257"/>
            <a:ext cx="3959593" cy="353287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n>
                <a:solidFill>
                  <a:srgbClr val="FF0000"/>
                </a:solidFill>
              </a:ln>
            </a:endParaRPr>
          </a:p>
        </p:txBody>
      </p:sp>
      <p:sp>
        <p:nvSpPr>
          <p:cNvPr id="16" name="Rectangle 50"/>
          <p:cNvSpPr>
            <a:spLocks noChangeArrowheads="1"/>
          </p:cNvSpPr>
          <p:nvPr/>
        </p:nvSpPr>
        <p:spPr bwMode="auto">
          <a:xfrm>
            <a:off x="5963115" y="2208310"/>
            <a:ext cx="3959593" cy="3519244"/>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n>
                <a:solidFill>
                  <a:srgbClr val="FF0000"/>
                </a:solidFill>
              </a:ln>
            </a:endParaRPr>
          </a:p>
        </p:txBody>
      </p:sp>
      <p:sp>
        <p:nvSpPr>
          <p:cNvPr id="19" name="Rectangle 48" descr="10%"/>
          <p:cNvSpPr>
            <a:spLocks noChangeArrowheads="1"/>
          </p:cNvSpPr>
          <p:nvPr/>
        </p:nvSpPr>
        <p:spPr bwMode="auto">
          <a:xfrm>
            <a:off x="1809555" y="1652644"/>
            <a:ext cx="3959593" cy="533400"/>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pPr algn="ctr"/>
            <a:r>
              <a:rPr lang="zh-CN" altLang="en-US" sz="2800" dirty="0" smtClean="0">
                <a:latin typeface="微软雅黑" panose="020B0503020204020204" pitchFamily="34" charset="-122"/>
                <a:ea typeface="微软雅黑" panose="020B0503020204020204" pitchFamily="34" charset="-122"/>
              </a:rPr>
              <a:t>  需</a:t>
            </a:r>
            <a:r>
              <a:rPr lang="zh-CN" altLang="en-US" sz="2800" dirty="0">
                <a:latin typeface="微软雅黑" panose="020B0503020204020204" pitchFamily="34" charset="-122"/>
                <a:ea typeface="微软雅黑" panose="020B0503020204020204" pitchFamily="34" charset="-122"/>
              </a:rPr>
              <a:t>求量</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定义</a:t>
            </a:r>
            <a:endParaRPr lang="zh-CN" altLang="en-US" sz="2800" dirty="0">
              <a:latin typeface="微软雅黑" panose="020B0503020204020204" pitchFamily="34" charset="-122"/>
              <a:ea typeface="微软雅黑" panose="020B0503020204020204" pitchFamily="34" charset="-122"/>
            </a:endParaRPr>
          </a:p>
        </p:txBody>
      </p:sp>
      <p:sp>
        <p:nvSpPr>
          <p:cNvPr id="22" name="Rectangle 48" descr="10%"/>
          <p:cNvSpPr>
            <a:spLocks noChangeArrowheads="1"/>
          </p:cNvSpPr>
          <p:nvPr/>
        </p:nvSpPr>
        <p:spPr bwMode="auto">
          <a:xfrm>
            <a:off x="6309481" y="1652644"/>
            <a:ext cx="3959594"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800" dirty="0" smtClean="0">
                <a:latin typeface="微软雅黑" panose="020B0503020204020204" pitchFamily="34" charset="-122"/>
                <a:ea typeface="微软雅黑" panose="020B0503020204020204" pitchFamily="34" charset="-122"/>
              </a:rPr>
              <a:t>  需要注意的三个方面</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1"/>
          <p:cNvSpPr>
            <a:spLocks noChangeArrowheads="1"/>
          </p:cNvSpPr>
          <p:nvPr/>
        </p:nvSpPr>
        <p:spPr bwMode="auto">
          <a:xfrm>
            <a:off x="1914997" y="2133449"/>
            <a:ext cx="8196677" cy="1760875"/>
          </a:xfrm>
          <a:prstGeom prst="cloudCallou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09" name="表格 108"/>
          <p:cNvGraphicFramePr>
            <a:graphicFrameLocks noGrp="1"/>
          </p:cNvGraphicFramePr>
          <p:nvPr/>
        </p:nvGraphicFramePr>
        <p:xfrm>
          <a:off x="2022612" y="5071333"/>
          <a:ext cx="8216638" cy="1252220"/>
        </p:xfrm>
        <a:graphic>
          <a:graphicData uri="http://schemas.openxmlformats.org/drawingml/2006/table">
            <a:tbl>
              <a:tblPr firstRow="1" bandRow="1">
                <a:tableStyleId>{BDBED569-4797-4DF1-A0F4-6AAB3CD982D8}</a:tableStyleId>
              </a:tblPr>
              <a:tblGrid>
                <a:gridCol w="2477806"/>
                <a:gridCol w="956472"/>
                <a:gridCol w="956472"/>
                <a:gridCol w="956472"/>
                <a:gridCol w="956472"/>
                <a:gridCol w="956472"/>
                <a:gridCol w="956472"/>
              </a:tblGrid>
              <a:tr h="520700">
                <a:tc>
                  <a:txBody>
                    <a:bodyPr/>
                    <a:lstStyle/>
                    <a:p>
                      <a:pPr algn="ctr">
                        <a:lnSpc>
                          <a:spcPct val="150000"/>
                        </a:lnSpc>
                      </a:pPr>
                      <a:r>
                        <a:rPr lang="zh-CN" altLang="en-US" dirty="0"/>
                        <a:t>价格（元</a:t>
                      </a:r>
                      <a:r>
                        <a:rPr lang="en-US" altLang="zh-CN" dirty="0"/>
                        <a:t>/</a:t>
                      </a:r>
                      <a:r>
                        <a:rPr lang="zh-CN" altLang="en-US" dirty="0"/>
                        <a:t>千克）</a:t>
                      </a:r>
                      <a:endParaRPr lang="zh-CN" altLang="en-US" dirty="0"/>
                    </a:p>
                  </a:txBody>
                  <a:tcPr/>
                </a:tc>
                <a:tc>
                  <a:txBody>
                    <a:bodyPr/>
                    <a:lstStyle/>
                    <a:p>
                      <a:pPr marL="0" algn="ctr" defTabSz="914400" rtl="0" eaLnBrk="1" latinLnBrk="0" hangingPunct="1">
                        <a:lnSpc>
                          <a:spcPct val="150000"/>
                        </a:lnSpc>
                      </a:pPr>
                      <a:r>
                        <a:rPr lang="en-US" altLang="zh-CN" sz="1800" kern="1200" dirty="0"/>
                        <a:t>14</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12</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10</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8</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6</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4</a:t>
                      </a:r>
                      <a:endParaRPr lang="zh-CN" altLang="en-US" sz="1800" b="1" kern="1200" dirty="0">
                        <a:solidFill>
                          <a:schemeClr val="lt1"/>
                        </a:solidFill>
                        <a:latin typeface="+mn-lt"/>
                        <a:ea typeface="+mn-ea"/>
                        <a:cs typeface="+mn-cs"/>
                      </a:endParaRPr>
                    </a:p>
                  </a:txBody>
                  <a:tcPr/>
                </a:tc>
              </a:tr>
              <a:tr h="365760">
                <a:tc>
                  <a:txBody>
                    <a:bodyPr/>
                    <a:lstStyle/>
                    <a:p>
                      <a:pPr algn="ctr"/>
                      <a:r>
                        <a:rPr lang="zh-CN" altLang="en-US" dirty="0"/>
                        <a:t>需求量（千克）</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17</a:t>
                      </a:r>
                      <a:endParaRPr lang="zh-CN" altLang="en-US" dirty="0"/>
                    </a:p>
                  </a:txBody>
                  <a:tcPr/>
                </a:tc>
              </a:tr>
              <a:tr h="365760">
                <a:tc>
                  <a:txBody>
                    <a:bodyPr/>
                    <a:lstStyle/>
                    <a:p>
                      <a:pPr algn="ctr"/>
                      <a:r>
                        <a:rPr lang="zh-CN" altLang="en-US" dirty="0"/>
                        <a:t>价格与需求量的组合点</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tc>
                  <a:txBody>
                    <a:bodyPr/>
                    <a:lstStyle/>
                    <a:p>
                      <a:pPr algn="ctr"/>
                      <a:r>
                        <a:rPr lang="en-US" altLang="zh-CN" dirty="0"/>
                        <a:t>H</a:t>
                      </a:r>
                      <a:endParaRPr lang="zh-CN" altLang="en-US" dirty="0"/>
                    </a:p>
                  </a:txBody>
                  <a:tcPr/>
                </a:tc>
              </a:tr>
            </a:tbl>
          </a:graphicData>
        </a:graphic>
      </p:graphicFrame>
      <p:sp>
        <p:nvSpPr>
          <p:cNvPr id="111" name="文本框 110"/>
          <p:cNvSpPr txBox="1"/>
          <p:nvPr/>
        </p:nvSpPr>
        <p:spPr>
          <a:xfrm>
            <a:off x="1453332" y="5287697"/>
            <a:ext cx="461665" cy="1035856"/>
          </a:xfrm>
          <a:prstGeom prst="rect">
            <a:avLst/>
          </a:prstGeom>
          <a:noFill/>
        </p:spPr>
        <p:txBody>
          <a:bodyPr vert="eaVert" wrap="square" rtlCol="0">
            <a:spAutoFit/>
          </a:bodyPr>
          <a:lstStyle/>
          <a:p>
            <a:r>
              <a:rPr lang="zh-CN" altLang="en-US" b="1" dirty="0">
                <a:latin typeface="微软雅黑" panose="020B0503020204020204" pitchFamily="34" charset="-122"/>
                <a:ea typeface="微软雅黑" panose="020B0503020204020204" pitchFamily="34" charset="-122"/>
              </a:rPr>
              <a:t>需求表</a:t>
            </a:r>
            <a:endParaRPr lang="zh-CN" altLang="en-US" b="1" dirty="0">
              <a:latin typeface="微软雅黑" panose="020B0503020204020204" pitchFamily="34" charset="-122"/>
              <a:ea typeface="微软雅黑" panose="020B0503020204020204" pitchFamily="34" charset="-122"/>
            </a:endParaRPr>
          </a:p>
        </p:txBody>
      </p:sp>
      <p:sp>
        <p:nvSpPr>
          <p:cNvPr id="20" name="标题 3"/>
          <p:cNvSpPr txBox="1"/>
          <p:nvPr/>
        </p:nvSpPr>
        <p:spPr>
          <a:xfrm>
            <a:off x="156094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需求的概念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0504" y="974894"/>
            <a:ext cx="10512505" cy="1292662"/>
          </a:xfrm>
          <a:prstGeom prst="rect">
            <a:avLst/>
          </a:prstGeom>
          <a:noFill/>
        </p:spPr>
        <p:txBody>
          <a:bodyPr wrap="square" rtlCol="0">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需</a:t>
            </a:r>
            <a:r>
              <a:rPr lang="zh-CN" altLang="en-US" sz="2400" b="1" dirty="0">
                <a:latin typeface="微软雅黑" panose="020B0503020204020204" pitchFamily="34" charset="-122"/>
                <a:ea typeface="微软雅黑" panose="020B0503020204020204" pitchFamily="34" charset="-122"/>
              </a:rPr>
              <a:t>求的表</a:t>
            </a:r>
            <a:r>
              <a:rPr lang="zh-CN" altLang="en-US" sz="2400" b="1" dirty="0" smtClean="0">
                <a:latin typeface="微软雅黑" panose="020B0503020204020204" pitchFamily="34" charset="-122"/>
                <a:ea typeface="微软雅黑" panose="020B0503020204020204" pitchFamily="34" charset="-122"/>
              </a:rPr>
              <a:t>示</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消</a:t>
            </a:r>
            <a:r>
              <a:rPr lang="zh-CN" altLang="en-US" sz="2400" dirty="0">
                <a:latin typeface="微软雅黑" panose="020B0503020204020204" pitchFamily="34" charset="-122"/>
                <a:ea typeface="微软雅黑" panose="020B0503020204020204" pitchFamily="34" charset="-122"/>
              </a:rPr>
              <a:t>费者对某种商品的需求可以用</a:t>
            </a:r>
            <a:r>
              <a:rPr lang="zh-CN" altLang="en-US" sz="2400" u="sng" dirty="0">
                <a:latin typeface="微软雅黑" panose="020B0503020204020204" pitchFamily="34" charset="-122"/>
                <a:ea typeface="微软雅黑" panose="020B0503020204020204" pitchFamily="34" charset="-122"/>
              </a:rPr>
              <a:t>需求表</a:t>
            </a:r>
            <a:r>
              <a:rPr lang="zh-CN" altLang="en-US" sz="2400" dirty="0">
                <a:latin typeface="微软雅黑" panose="020B0503020204020204" pitchFamily="34" charset="-122"/>
                <a:ea typeface="微软雅黑" panose="020B0503020204020204" pitchFamily="34" charset="-122"/>
              </a:rPr>
              <a:t>、需求曲线和需求函数表</a:t>
            </a:r>
            <a:r>
              <a:rPr lang="zh-CN" altLang="en-US" sz="2400" dirty="0" smtClean="0">
                <a:latin typeface="微软雅黑" panose="020B0503020204020204" pitchFamily="34" charset="-122"/>
                <a:ea typeface="微软雅黑" panose="020B0503020204020204" pitchFamily="34" charset="-122"/>
              </a:rPr>
              <a:t>示</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233949" y="4272071"/>
            <a:ext cx="4563687"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表</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　某消费者本月对苹果的需求表</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2998067" y="2449951"/>
            <a:ext cx="6173925" cy="1015663"/>
          </a:xfrm>
          <a:prstGeom prst="rect">
            <a:avLst/>
          </a:prstGeom>
        </p:spPr>
        <p:txBody>
          <a:bodyPr wrap="square">
            <a:spAutoFit/>
          </a:bodyPr>
          <a:lstStyle/>
          <a:p>
            <a:pPr lvl="0">
              <a:lnSpc>
                <a:spcPct val="150000"/>
              </a:lnSpc>
            </a:pPr>
            <a:r>
              <a:rPr lang="zh-CN" altLang="zh-CN" sz="2000" dirty="0">
                <a:solidFill>
                  <a:prstClr val="black"/>
                </a:solidFill>
                <a:latin typeface="微软雅黑" panose="020B0503020204020204" pitchFamily="34" charset="-122"/>
                <a:ea typeface="微软雅黑" panose="020B0503020204020204" pitchFamily="34" charset="-122"/>
              </a:rPr>
              <a:t>一种商品的需求表，是一张反映该商品各种可能的价格水平与这些价格所对应的需求量之间关系的数表。</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ackgroundRemoval t="10000" b="90000" l="10000" r="90000"/>
                    </a14:imgEffect>
                  </a14:imgLayer>
                </a14:imgProps>
              </a:ext>
            </a:extLst>
          </a:blip>
          <a:stretch>
            <a:fillRect/>
          </a:stretch>
        </p:blipFill>
        <p:spPr>
          <a:xfrm>
            <a:off x="2022612" y="3320975"/>
            <a:ext cx="1591961" cy="1878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anim calcmode="lin" valueType="num">
                                      <p:cBhvr>
                                        <p:cTn id="13" dur="1000" fill="hold"/>
                                        <p:tgtEl>
                                          <p:spTgt spid="109"/>
                                        </p:tgtEl>
                                        <p:attrNameLst>
                                          <p:attrName>ppt_x</p:attrName>
                                        </p:attrNameLst>
                                      </p:cBhvr>
                                      <p:tavLst>
                                        <p:tav tm="0">
                                          <p:val>
                                            <p:strVal val="#ppt_x"/>
                                          </p:val>
                                        </p:tav>
                                        <p:tav tm="100000">
                                          <p:val>
                                            <p:strVal val="#ppt_x"/>
                                          </p:val>
                                        </p:tav>
                                      </p:tavLst>
                                    </p:anim>
                                    <p:anim calcmode="lin" valueType="num">
                                      <p:cBhvr>
                                        <p:cTn id="14" dur="1000" fill="hold"/>
                                        <p:tgtEl>
                                          <p:spTgt spid="10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1000"/>
                                        <p:tgtEl>
                                          <p:spTgt spid="111"/>
                                        </p:tgtEl>
                                      </p:cBhvr>
                                    </p:animEffect>
                                    <p:anim calcmode="lin" valueType="num">
                                      <p:cBhvr>
                                        <p:cTn id="18" dur="1000" fill="hold"/>
                                        <p:tgtEl>
                                          <p:spTgt spid="111"/>
                                        </p:tgtEl>
                                        <p:attrNameLst>
                                          <p:attrName>ppt_x</p:attrName>
                                        </p:attrNameLst>
                                      </p:cBhvr>
                                      <p:tavLst>
                                        <p:tav tm="0">
                                          <p:val>
                                            <p:strVal val="#ppt_x"/>
                                          </p:val>
                                        </p:tav>
                                        <p:tav tm="100000">
                                          <p:val>
                                            <p:strVal val="#ppt_x"/>
                                          </p:val>
                                        </p:tav>
                                      </p:tavLst>
                                    </p:anim>
                                    <p:anim calcmode="lin" valueType="num">
                                      <p:cBhvr>
                                        <p:cTn id="1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 grpId="0"/>
    </p:bldLst>
  </p:timing>
</p:sld>
</file>

<file path=ppt/tags/tag1.xml><?xml version="1.0" encoding="utf-8"?>
<p:tagLst xmlns:p="http://schemas.openxmlformats.org/presentationml/2006/main">
  <p:tag name="KSO_WM_UNIT_TABLE_BEAUTIFY" val="smartTable{39f7e9c1-9530-4a58-ad5f-e2865c3b8797}"/>
</p:tagLst>
</file>

<file path=ppt/tags/tag2.xml><?xml version="1.0" encoding="utf-8"?>
<p:tagLst xmlns:p="http://schemas.openxmlformats.org/presentationml/2006/main">
  <p:tag name="KSO_WM_UNIT_TABLE_BEAUTIFY" val="smartTable{81e98ec6-9cf6-4661-8abf-2feca4021fc3}"/>
</p:tagLst>
</file>

<file path=ppt/tags/tag3.xml><?xml version="1.0" encoding="utf-8"?>
<p:tagLst xmlns:p="http://schemas.openxmlformats.org/presentationml/2006/main">
  <p:tag name="KSO_WM_UNIT_TABLE_BEAUTIFY" val="smartTable{4e3ab5b6-bba4-4d6b-92c8-4f0d17acf192}"/>
</p:tagLst>
</file>

<file path=ppt/tags/tag4.xml><?xml version="1.0" encoding="utf-8"?>
<p:tagLst xmlns:p="http://schemas.openxmlformats.org/presentationml/2006/main">
  <p:tag name="REFSHAPE" val="152826988"/>
</p:tagLst>
</file>

<file path=ppt/tags/tag5.xml><?xml version="1.0" encoding="utf-8"?>
<p:tagLst xmlns:p="http://schemas.openxmlformats.org/presentationml/2006/main">
  <p:tag name="REFSHAPE" val="152826852"/>
</p:tagLst>
</file>

<file path=ppt/tags/tag6.xml><?xml version="1.0" encoding="utf-8"?>
<p:tagLst xmlns:p="http://schemas.openxmlformats.org/presentationml/2006/main">
  <p:tag name="REFSHAPE" val="152827668"/>
</p:tagLst>
</file>

<file path=ppt/tags/tag7.xml><?xml version="1.0" encoding="utf-8"?>
<p:tagLst xmlns:p="http://schemas.openxmlformats.org/presentationml/2006/main">
  <p:tag name="REFSHAPE" val="152827396"/>
</p:tagLst>
</file>

<file path=ppt/tags/tag8.xml><?xml version="1.0" encoding="utf-8"?>
<p:tagLst xmlns:p="http://schemas.openxmlformats.org/presentationml/2006/main">
  <p:tag name="REFSHAPE" val="152826444"/>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7543</Words>
  <Application>WPS 演示</Application>
  <PresentationFormat>自定义</PresentationFormat>
  <Paragraphs>1790</Paragraphs>
  <Slides>63</Slides>
  <Notes>10</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6</vt:i4>
      </vt:variant>
      <vt:variant>
        <vt:lpstr>幻灯片标题</vt:lpstr>
      </vt:variant>
      <vt:variant>
        <vt:i4>63</vt:i4>
      </vt:variant>
    </vt:vector>
  </HeadingPairs>
  <TitlesOfParts>
    <vt:vector size="94" baseType="lpstr">
      <vt:lpstr>Arial</vt:lpstr>
      <vt:lpstr>宋体</vt:lpstr>
      <vt:lpstr>Wingdings</vt:lpstr>
      <vt:lpstr>微软雅黑</vt:lpstr>
      <vt:lpstr>Calibri Light</vt:lpstr>
      <vt:lpstr>华文行楷</vt:lpstr>
      <vt:lpstr>等线</vt:lpstr>
      <vt:lpstr>等线</vt:lpstr>
      <vt:lpstr>Arial Unicode MS</vt:lpstr>
      <vt:lpstr>等线 Light</vt:lpstr>
      <vt:lpstr>Calibri</vt:lpstr>
      <vt:lpstr>华文新魏</vt:lpstr>
      <vt:lpstr>黑体</vt:lpstr>
      <vt:lpstr>Times New Roman</vt:lpstr>
      <vt:lpstr>Symbol</vt:lpstr>
      <vt:lpstr>楷体_GB2312</vt:lpstr>
      <vt:lpstr>新宋体</vt:lpstr>
      <vt:lpstr>隶书</vt:lpstr>
      <vt:lpstr>Arial Black</vt:lpstr>
      <vt:lpstr>Tahoma</vt:lpstr>
      <vt:lpstr>等线</vt:lpstr>
      <vt:lpstr>华文彩云</vt:lpstr>
      <vt:lpstr>华文琥珀</vt:lpstr>
      <vt:lpstr>Office Theme</vt:lpstr>
      <vt:lpstr>1_Office Theme</vt:lpstr>
      <vt:lpstr>Equation.3</vt:lpstr>
      <vt:lpstr>Equation.3</vt:lpstr>
      <vt:lpstr>Equation.3</vt:lpstr>
      <vt:lpstr>Equation.3</vt:lpstr>
      <vt:lpstr>Equation.3</vt:lpstr>
      <vt:lpstr>Equation.3</vt:lpstr>
      <vt:lpstr>第一章   需求、供给和均衡价格</vt:lpstr>
      <vt:lpstr>PowerPoint 演示文稿</vt:lpstr>
      <vt:lpstr>PowerPoint 演示文稿</vt:lpstr>
      <vt:lpstr>PowerPoint 演示文稿</vt:lpstr>
      <vt:lpstr>PowerPoint 演示文稿</vt:lpstr>
      <vt:lpstr>PowerPoint 演示文稿</vt:lpstr>
      <vt:lpstr>第一节   需求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供给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均衡价格的决定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弹性理论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第五节   供求分析的应用事例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Administrator</cp:lastModifiedBy>
  <cp:revision>218</cp:revision>
  <dcterms:created xsi:type="dcterms:W3CDTF">2017-11-11T03:10:00Z</dcterms:created>
  <dcterms:modified xsi:type="dcterms:W3CDTF">2019-12-13T05:39:04Z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