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90" r:id="rId3"/>
    <p:sldId id="301" r:id="rId5"/>
    <p:sldId id="303" r:id="rId6"/>
    <p:sldId id="304" r:id="rId7"/>
    <p:sldId id="404" r:id="rId8"/>
    <p:sldId id="364" r:id="rId9"/>
    <p:sldId id="393" r:id="rId10"/>
    <p:sldId id="394" r:id="rId11"/>
    <p:sldId id="370" r:id="rId12"/>
    <p:sldId id="396" r:id="rId13"/>
    <p:sldId id="397" r:id="rId14"/>
    <p:sldId id="395" r:id="rId15"/>
    <p:sldId id="405" r:id="rId16"/>
    <p:sldId id="371" r:id="rId17"/>
    <p:sldId id="365" r:id="rId18"/>
    <p:sldId id="398" r:id="rId19"/>
    <p:sldId id="399" r:id="rId20"/>
    <p:sldId id="400" r:id="rId21"/>
    <p:sldId id="380" r:id="rId22"/>
    <p:sldId id="402" r:id="rId23"/>
    <p:sldId id="403" r:id="rId24"/>
    <p:sldId id="401" r:id="rId25"/>
    <p:sldId id="406" r:id="rId26"/>
    <p:sldId id="385" r:id="rId27"/>
    <p:sldId id="382" r:id="rId28"/>
    <p:sldId id="3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AE4FD5A-8CD4-4883-9DD1-E5BDA929D9B9}">
          <p14:sldIdLst>
            <p14:sldId id="390"/>
            <p14:sldId id="301"/>
            <p14:sldId id="303"/>
            <p14:sldId id="304"/>
            <p14:sldId id="404"/>
            <p14:sldId id="364"/>
            <p14:sldId id="393"/>
            <p14:sldId id="394"/>
            <p14:sldId id="370"/>
            <p14:sldId id="396"/>
            <p14:sldId id="397"/>
            <p14:sldId id="395"/>
            <p14:sldId id="405"/>
            <p14:sldId id="371"/>
            <p14:sldId id="365"/>
            <p14:sldId id="398"/>
            <p14:sldId id="399"/>
            <p14:sldId id="400"/>
            <p14:sldId id="380"/>
            <p14:sldId id="402"/>
            <p14:sldId id="403"/>
            <p14:sldId id="401"/>
            <p14:sldId id="406"/>
            <p14:sldId id="385"/>
            <p14:sldId id="382"/>
            <p14:sldId id="389"/>
          </p14:sldIdLst>
        </p14:section>
        <p14:section name="无标题节" id="{3191150A-7045-47C0-934D-DBB6D02122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B7A"/>
    <a:srgbClr val="1D9A78"/>
    <a:srgbClr val="C9923B"/>
    <a:srgbClr val="FF00FF"/>
    <a:srgbClr val="9FCF10"/>
    <a:srgbClr val="2C2494"/>
    <a:srgbClr val="FF0066"/>
    <a:srgbClr val="F7FBEB"/>
    <a:srgbClr val="B7491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00" autoAdjust="0"/>
    <p:restoredTop sz="92193" autoAdjust="0"/>
  </p:normalViewPr>
  <p:slideViewPr>
    <p:cSldViewPr snapToGrid="0">
      <p:cViewPr varScale="1">
        <p:scale>
          <a:sx n="87" d="100"/>
          <a:sy n="87" d="100"/>
        </p:scale>
        <p:origin x="-298" y="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94E72D6-2436-4E1A-8ADD-EB571E6CA019}" type="doc">
      <dgm:prSet loTypeId="list" loCatId="list" qsTypeId="urn:microsoft.com/office/officeart/2005/8/quickstyle/simple3" qsCatId="3D" csTypeId="urn:microsoft.com/office/officeart/2005/8/colors/accent3_3" csCatId="accent1"/>
      <dgm:spPr/>
      <dgm:t>
        <a:bodyPr/>
        <a:lstStyle/>
        <a:p>
          <a:endParaRPr lang="zh-CN" altLang="en-US"/>
        </a:p>
      </dgm:t>
    </dgm:pt>
    <dgm:pt modelId="{3BCF3B84-2614-4514-8BC0-13608A872E2F}">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局部均衡和一般均衡</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6C2CDFA3-C697-4506-8BAC-8AECC59A69E7}" cxnId="{4E2D7B80-4CEA-4C50-8458-CEEC5B5D65F3}" type="parTrans">
      <dgm:prSet/>
      <dgm:spPr/>
      <dgm:t>
        <a:bodyPr/>
        <a:lstStyle/>
        <a:p>
          <a:endParaRPr lang="zh-CN" altLang="en-US" sz="1600" b="0"/>
        </a:p>
      </dgm:t>
    </dgm:pt>
    <dgm:pt modelId="{F6790C30-EC19-4EF0-8CD8-25B02C979B58}" cxnId="{4E2D7B80-4CEA-4C50-8458-CEEC5B5D65F3}" type="sibTrans">
      <dgm:prSet/>
      <dgm:spPr/>
      <dgm:t>
        <a:bodyPr/>
        <a:lstStyle/>
        <a:p>
          <a:endParaRPr lang="zh-CN" altLang="en-US" sz="1600" b="0"/>
        </a:p>
      </dgm:t>
    </dgm:pt>
    <dgm:pt modelId="{FA95A083-1ABA-4839-A8E3-B94F20B62E78}">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市场间的相互依存</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1C3020C0-FC87-455D-BAA8-9C19BB661E99}" cxnId="{2E158B32-A99D-41BE-8DCF-8B414A73ADEC}" type="parTrans">
      <dgm:prSet/>
      <dgm:spPr/>
      <dgm:t>
        <a:bodyPr/>
        <a:lstStyle/>
        <a:p>
          <a:endParaRPr lang="zh-CN" altLang="en-US" sz="1600" b="0"/>
        </a:p>
      </dgm:t>
    </dgm:pt>
    <dgm:pt modelId="{812E13FD-BDDC-47B4-B0EF-BE1EE30E4204}" cxnId="{2E158B32-A99D-41BE-8DCF-8B414A73ADEC}" type="sibTrans">
      <dgm:prSet/>
      <dgm:spPr/>
      <dgm:t>
        <a:bodyPr/>
        <a:lstStyle/>
        <a:p>
          <a:endParaRPr lang="zh-CN" altLang="en-US" sz="1600" b="0"/>
        </a:p>
      </dgm:t>
    </dgm:pt>
    <dgm:pt modelId="{3B9DDDF9-4A36-418B-A4C7-32F03AA9055D}">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瓦尔拉斯一般均衡的结构</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43F8C5C1-F1A8-4973-8C3A-9B735581ED23}" cxnId="{231C7E8D-C66A-4656-87A6-3D5CF59FB719}" type="parTrans">
      <dgm:prSet/>
      <dgm:spPr/>
      <dgm:t>
        <a:bodyPr/>
        <a:lstStyle/>
        <a:p>
          <a:endParaRPr lang="zh-CN" altLang="en-US" sz="1600" b="0"/>
        </a:p>
      </dgm:t>
    </dgm:pt>
    <dgm:pt modelId="{919448E9-34D3-4756-A492-8194B14D65DE}" cxnId="{231C7E8D-C66A-4656-87A6-3D5CF59FB719}" type="sibTrans">
      <dgm:prSet/>
      <dgm:spPr/>
      <dgm:t>
        <a:bodyPr/>
        <a:lstStyle/>
        <a:p>
          <a:endParaRPr lang="zh-CN" altLang="en-US" sz="1600" b="0"/>
        </a:p>
      </dgm:t>
    </dgm:pt>
    <dgm:pt modelId="{DAE4BC0C-576C-4AC3-B41B-6C14D638D31D}">
      <dgm:prSet phldr="0" custT="1"/>
      <dgm:spPr/>
      <dgm:t>
        <a:bodyPr vert="horz" wrap="square"/>
        <a:p>
          <a:pP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一般均衡的存在性</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F9916531-B669-4239-BFE0-FDFF77BC2E41}" cxnId="{A2ABE284-5856-423A-9BF8-84A5C5457427}" type="parTrans">
      <dgm:prSet/>
      <dgm:spPr/>
      <dgm:t>
        <a:bodyPr/>
        <a:lstStyle/>
        <a:p>
          <a:endParaRPr lang="zh-CN" altLang="en-US" sz="1600" b="0"/>
        </a:p>
      </dgm:t>
    </dgm:pt>
    <dgm:pt modelId="{31392AB2-9D36-46AB-96AC-674C3DC43C71}" cxnId="{A2ABE284-5856-423A-9BF8-84A5C5457427}" type="sibTrans">
      <dgm:prSet/>
      <dgm:spPr/>
      <dgm:t>
        <a:bodyPr/>
        <a:lstStyle/>
        <a:p>
          <a:endParaRPr lang="zh-CN" altLang="en-US" sz="1600" b="0"/>
        </a:p>
      </dgm:t>
    </dgm:pt>
    <dgm:pt modelId="{A40E9CA3-864C-4332-A783-8CE8AECFC0BA}" type="pres">
      <dgm:prSet presAssocID="{494E72D6-2436-4E1A-8ADD-EB571E6CA019}" presName="Name0" presStyleCnt="0">
        <dgm:presLayoutVars>
          <dgm:dir/>
          <dgm:resizeHandles val="exact"/>
        </dgm:presLayoutVars>
      </dgm:prSet>
      <dgm:spPr/>
      <dgm:t>
        <a:bodyPr/>
        <a:lstStyle/>
        <a:p>
          <a:endParaRPr lang="zh-CN" altLang="en-US"/>
        </a:p>
      </dgm:t>
    </dgm:pt>
    <dgm:pt modelId="{0CB828FA-6FD6-4E87-9D00-77F075426D76}" type="pres">
      <dgm:prSet presAssocID="{494E72D6-2436-4E1A-8ADD-EB571E6CA019}" presName="fgShape" presStyleLbl="fgShp" presStyleIdx="0" presStyleCnt="1"/>
      <dgm:spPr/>
    </dgm:pt>
    <dgm:pt modelId="{8D4D4F25-1301-4030-8158-37E4B5EF7433}" type="pres">
      <dgm:prSet presAssocID="{494E72D6-2436-4E1A-8ADD-EB571E6CA019}" presName="linComp" presStyleCnt="0"/>
      <dgm:spPr/>
    </dgm:pt>
    <dgm:pt modelId="{36D61590-E48D-44B9-A214-528F2AE531BA}" type="pres">
      <dgm:prSet presAssocID="{3BCF3B84-2614-4514-8BC0-13608A872E2F}" presName="compNode" presStyleCnt="0"/>
      <dgm:spPr/>
    </dgm:pt>
    <dgm:pt modelId="{49D5A76D-E2DF-4B3A-BF91-14315743643E}" type="pres">
      <dgm:prSet presAssocID="{3BCF3B84-2614-4514-8BC0-13608A872E2F}" presName="bkgdShape" presStyleLbl="node1" presStyleIdx="0" presStyleCnt="4"/>
      <dgm:spPr/>
      <dgm:t>
        <a:bodyPr/>
        <a:lstStyle/>
        <a:p>
          <a:endParaRPr lang="zh-CN" altLang="en-US"/>
        </a:p>
      </dgm:t>
    </dgm:pt>
    <dgm:pt modelId="{C7EE6241-579A-428E-9BDF-1C47FEEE8F99}" type="pres">
      <dgm:prSet presAssocID="{3BCF3B84-2614-4514-8BC0-13608A872E2F}" presName="nodeTx" presStyleCnt="0">
        <dgm:presLayoutVars>
          <dgm:bulletEnabled val="1"/>
        </dgm:presLayoutVars>
      </dgm:prSet>
      <dgm:spPr/>
      <dgm:t>
        <a:bodyPr/>
        <a:lstStyle/>
        <a:p>
          <a:endParaRPr lang="zh-CN" altLang="en-US"/>
        </a:p>
      </dgm:t>
    </dgm:pt>
    <dgm:pt modelId="{976DA375-AB50-4AA8-9A8C-8552736C0387}" type="pres">
      <dgm:prSet presAssocID="{3BCF3B84-2614-4514-8BC0-13608A872E2F}" presName="invisiNode" presStyleCnt="0"/>
      <dgm:spPr/>
    </dgm:pt>
    <dgm:pt modelId="{1901F775-7FAB-4BC1-8A53-193A71941682}" type="pres">
      <dgm:prSet presAssocID="{3BCF3B84-2614-4514-8BC0-13608A872E2F}" presName="imagNode" presStyleLbl="fgImgPlace1" presStyleIdx="0" presStyleCnt="4"/>
      <dgm:spPr/>
    </dgm:pt>
    <dgm:pt modelId="{2767CAA0-CBD0-4A9B-B091-D861F9A8AB52}" type="pres">
      <dgm:prSet presAssocID="{F6790C30-EC19-4EF0-8CD8-25B02C979B58}" presName="sibTrans" presStyleCnt="0"/>
      <dgm:spPr/>
      <dgm:t>
        <a:bodyPr/>
        <a:lstStyle/>
        <a:p>
          <a:endParaRPr lang="zh-CN" altLang="en-US"/>
        </a:p>
      </dgm:t>
    </dgm:pt>
    <dgm:pt modelId="{F310D9B7-BF5C-46B8-9CEA-5F9E55095F54}" type="pres">
      <dgm:prSet presAssocID="{FA95A083-1ABA-4839-A8E3-B94F20B62E78}" presName="compNode" presStyleCnt="0"/>
      <dgm:spPr/>
    </dgm:pt>
    <dgm:pt modelId="{DEC03CCE-E0CD-4829-860C-E98415DDAF44}" type="pres">
      <dgm:prSet presAssocID="{FA95A083-1ABA-4839-A8E3-B94F20B62E78}" presName="bkgdShape" presStyleLbl="node1" presStyleIdx="1" presStyleCnt="4"/>
      <dgm:spPr/>
      <dgm:t>
        <a:bodyPr/>
        <a:lstStyle/>
        <a:p>
          <a:endParaRPr lang="zh-CN" altLang="en-US"/>
        </a:p>
      </dgm:t>
    </dgm:pt>
    <dgm:pt modelId="{3E5E9B45-DB98-4DEC-A7BC-A35C76329F8B}" type="pres">
      <dgm:prSet presAssocID="{FA95A083-1ABA-4839-A8E3-B94F20B62E78}" presName="nodeTx" presStyleCnt="0">
        <dgm:presLayoutVars>
          <dgm:bulletEnabled val="1"/>
        </dgm:presLayoutVars>
      </dgm:prSet>
      <dgm:spPr/>
      <dgm:t>
        <a:bodyPr/>
        <a:lstStyle/>
        <a:p>
          <a:endParaRPr lang="zh-CN" altLang="en-US"/>
        </a:p>
      </dgm:t>
    </dgm:pt>
    <dgm:pt modelId="{5ACC6569-A5B4-472B-A5EF-18D70AB58744}" type="pres">
      <dgm:prSet presAssocID="{FA95A083-1ABA-4839-A8E3-B94F20B62E78}" presName="invisiNode" presStyleCnt="0"/>
      <dgm:spPr/>
    </dgm:pt>
    <dgm:pt modelId="{FFA3AD14-1C73-441A-BE53-50C1774C1B57}" type="pres">
      <dgm:prSet presAssocID="{FA95A083-1ABA-4839-A8E3-B94F20B62E78}" presName="imagNode" presStyleLbl="fgImgPlace1" presStyleIdx="1" presStyleCnt="4"/>
      <dgm:spPr/>
    </dgm:pt>
    <dgm:pt modelId="{18421BFA-F9FA-4F2A-87F7-D828C81F9F5F}" type="pres">
      <dgm:prSet presAssocID="{812E13FD-BDDC-47B4-B0EF-BE1EE30E4204}" presName="sibTrans" presStyleCnt="0"/>
      <dgm:spPr/>
      <dgm:t>
        <a:bodyPr/>
        <a:lstStyle/>
        <a:p>
          <a:endParaRPr lang="zh-CN" altLang="en-US"/>
        </a:p>
      </dgm:t>
    </dgm:pt>
    <dgm:pt modelId="{7F68EF34-2935-4C57-BADB-CCC95612CD10}" type="pres">
      <dgm:prSet presAssocID="{3B9DDDF9-4A36-418B-A4C7-32F03AA9055D}" presName="compNode" presStyleCnt="0"/>
      <dgm:spPr/>
    </dgm:pt>
    <dgm:pt modelId="{4FE8D2F6-4206-42D7-9002-B2BB08728854}" type="pres">
      <dgm:prSet presAssocID="{3B9DDDF9-4A36-418B-A4C7-32F03AA9055D}" presName="bkgdShape" presStyleLbl="node1" presStyleIdx="2" presStyleCnt="4"/>
      <dgm:spPr/>
      <dgm:t>
        <a:bodyPr/>
        <a:lstStyle/>
        <a:p>
          <a:endParaRPr lang="zh-CN" altLang="en-US"/>
        </a:p>
      </dgm:t>
    </dgm:pt>
    <dgm:pt modelId="{CD7392B7-82A5-4258-B83E-2886E4134EB6}" type="pres">
      <dgm:prSet presAssocID="{3B9DDDF9-4A36-418B-A4C7-32F03AA9055D}" presName="nodeTx" presStyleCnt="0">
        <dgm:presLayoutVars>
          <dgm:bulletEnabled val="1"/>
        </dgm:presLayoutVars>
      </dgm:prSet>
      <dgm:spPr/>
      <dgm:t>
        <a:bodyPr/>
        <a:lstStyle/>
        <a:p>
          <a:endParaRPr lang="zh-CN" altLang="en-US"/>
        </a:p>
      </dgm:t>
    </dgm:pt>
    <dgm:pt modelId="{BA562031-A251-44F8-B66C-E77201DA8A0D}" type="pres">
      <dgm:prSet presAssocID="{3B9DDDF9-4A36-418B-A4C7-32F03AA9055D}" presName="invisiNode" presStyleCnt="0"/>
      <dgm:spPr/>
    </dgm:pt>
    <dgm:pt modelId="{35750681-EC4F-41B6-9928-AC38912A197A}" type="pres">
      <dgm:prSet presAssocID="{3B9DDDF9-4A36-418B-A4C7-32F03AA9055D}" presName="imagNode" presStyleLbl="fgImgPlace1" presStyleIdx="2" presStyleCnt="4"/>
      <dgm:spPr/>
    </dgm:pt>
    <dgm:pt modelId="{1A6731FB-1107-4E3B-9BA7-E45175C64281}" type="pres">
      <dgm:prSet presAssocID="{919448E9-34D3-4756-A492-8194B14D65DE}" presName="sibTrans" presStyleCnt="0"/>
      <dgm:spPr/>
      <dgm:t>
        <a:bodyPr/>
        <a:lstStyle/>
        <a:p>
          <a:endParaRPr lang="zh-CN" altLang="en-US"/>
        </a:p>
      </dgm:t>
    </dgm:pt>
    <dgm:pt modelId="{DC37C1C1-371F-41E0-A3DA-A40CDA56966B}" type="pres">
      <dgm:prSet presAssocID="{DAE4BC0C-576C-4AC3-B41B-6C14D638D31D}" presName="compNode" presStyleCnt="0"/>
      <dgm:spPr/>
    </dgm:pt>
    <dgm:pt modelId="{CF61C886-5E7C-4B47-8A32-25D3986E3213}" type="pres">
      <dgm:prSet presAssocID="{DAE4BC0C-576C-4AC3-B41B-6C14D638D31D}" presName="bkgdShape" presStyleLbl="node1" presStyleIdx="3" presStyleCnt="4"/>
      <dgm:spPr/>
      <dgm:t>
        <a:bodyPr/>
        <a:lstStyle/>
        <a:p>
          <a:endParaRPr lang="zh-CN" altLang="en-US"/>
        </a:p>
      </dgm:t>
    </dgm:pt>
    <dgm:pt modelId="{0859763D-50B3-43C4-A96B-2C64E9F3828C}" type="pres">
      <dgm:prSet presAssocID="{DAE4BC0C-576C-4AC3-B41B-6C14D638D31D}" presName="nodeTx" presStyleCnt="0">
        <dgm:presLayoutVars>
          <dgm:bulletEnabled val="1"/>
        </dgm:presLayoutVars>
      </dgm:prSet>
      <dgm:spPr/>
      <dgm:t>
        <a:bodyPr/>
        <a:lstStyle/>
        <a:p>
          <a:endParaRPr lang="zh-CN" altLang="en-US"/>
        </a:p>
      </dgm:t>
    </dgm:pt>
    <dgm:pt modelId="{B2BB6F77-79A8-4A4B-BB3F-56ADE51681EF}" type="pres">
      <dgm:prSet presAssocID="{DAE4BC0C-576C-4AC3-B41B-6C14D638D31D}" presName="invisiNode" presStyleCnt="0"/>
      <dgm:spPr/>
    </dgm:pt>
    <dgm:pt modelId="{94856F1D-C8A7-448D-AD0F-23CBB99932AC}" type="pres">
      <dgm:prSet presAssocID="{DAE4BC0C-576C-4AC3-B41B-6C14D638D31D}" presName="imagNode" presStyleLbl="fgImgPlace1" presStyleIdx="3" presStyleCnt="4"/>
      <dgm:spPr/>
    </dgm:pt>
  </dgm:ptLst>
  <dgm:cxnLst>
    <dgm:cxn modelId="{4E2D7B80-4CEA-4C50-8458-CEEC5B5D65F3}" srcId="{494E72D6-2436-4E1A-8ADD-EB571E6CA019}" destId="{3BCF3B84-2614-4514-8BC0-13608A872E2F}" srcOrd="0" destOrd="0" parTransId="{6C2CDFA3-C697-4506-8BAC-8AECC59A69E7}" sibTransId="{F6790C30-EC19-4EF0-8CD8-25B02C979B58}"/>
    <dgm:cxn modelId="{2E158B32-A99D-41BE-8DCF-8B414A73ADEC}" srcId="{494E72D6-2436-4E1A-8ADD-EB571E6CA019}" destId="{FA95A083-1ABA-4839-A8E3-B94F20B62E78}" srcOrd="1" destOrd="0" parTransId="{1C3020C0-FC87-455D-BAA8-9C19BB661E99}" sibTransId="{812E13FD-BDDC-47B4-B0EF-BE1EE30E4204}"/>
    <dgm:cxn modelId="{231C7E8D-C66A-4656-87A6-3D5CF59FB719}" srcId="{494E72D6-2436-4E1A-8ADD-EB571E6CA019}" destId="{3B9DDDF9-4A36-418B-A4C7-32F03AA9055D}" srcOrd="2" destOrd="0" parTransId="{43F8C5C1-F1A8-4973-8C3A-9B735581ED23}" sibTransId="{919448E9-34D3-4756-A492-8194B14D65DE}"/>
    <dgm:cxn modelId="{A2ABE284-5856-423A-9BF8-84A5C5457427}" srcId="{494E72D6-2436-4E1A-8ADD-EB571E6CA019}" destId="{DAE4BC0C-576C-4AC3-B41B-6C14D638D31D}" srcOrd="3" destOrd="0" parTransId="{F9916531-B669-4239-BFE0-FDFF77BC2E41}" sibTransId="{31392AB2-9D36-46AB-96AC-674C3DC43C71}"/>
    <dgm:cxn modelId="{C840293E-CBC6-4A54-8C17-840674E3D19C}" type="presOf" srcId="{494E72D6-2436-4E1A-8ADD-EB571E6CA019}" destId="{A40E9CA3-864C-4332-A783-8CE8AECFC0BA}" srcOrd="0" destOrd="0" presId="urn:microsoft.com/office/officeart/2005/8/layout/hList7"/>
    <dgm:cxn modelId="{E00A9DCB-754F-47C0-B376-F4F07E588EB5}" type="presParOf" srcId="{A40E9CA3-864C-4332-A783-8CE8AECFC0BA}" destId="{0CB828FA-6FD6-4E87-9D00-77F075426D76}" srcOrd="0" destOrd="0" presId="urn:microsoft.com/office/officeart/2005/8/layout/hList7"/>
    <dgm:cxn modelId="{925354BC-D39F-4C0F-9063-B1FFB69581B8}" type="presParOf" srcId="{A40E9CA3-864C-4332-A783-8CE8AECFC0BA}" destId="{8D4D4F25-1301-4030-8158-37E4B5EF7433}" srcOrd="1" destOrd="0" presId="urn:microsoft.com/office/officeart/2005/8/layout/hList7"/>
    <dgm:cxn modelId="{B2126356-69C2-4C05-A112-7C143FDE0D34}" type="presParOf" srcId="{8D4D4F25-1301-4030-8158-37E4B5EF7433}" destId="{36D61590-E48D-44B9-A214-528F2AE531BA}" srcOrd="0" destOrd="1" presId="urn:microsoft.com/office/officeart/2005/8/layout/hList7"/>
    <dgm:cxn modelId="{C9591C85-BDD2-4C3A-A26A-E5E1C46062DF}" type="presParOf" srcId="{36D61590-E48D-44B9-A214-528F2AE531BA}" destId="{49D5A76D-E2DF-4B3A-BF91-14315743643E}" srcOrd="0" destOrd="0" presId="urn:microsoft.com/office/officeart/2005/8/layout/hList7"/>
    <dgm:cxn modelId="{22B126AD-65EC-4908-9543-106C7631C912}" type="presOf" srcId="{3BCF3B84-2614-4514-8BC0-13608A872E2F}" destId="{49D5A76D-E2DF-4B3A-BF91-14315743643E}" srcOrd="0" destOrd="0" presId="urn:microsoft.com/office/officeart/2005/8/layout/hList7"/>
    <dgm:cxn modelId="{2D73F911-33C9-4CCF-9475-8DEBAA646589}" type="presParOf" srcId="{36D61590-E48D-44B9-A214-528F2AE531BA}" destId="{C7EE6241-579A-428E-9BDF-1C47FEEE8F99}" srcOrd="1" destOrd="0" presId="urn:microsoft.com/office/officeart/2005/8/layout/hList7"/>
    <dgm:cxn modelId="{25265789-B4AD-4A94-8869-81C7CDE79DBA}" type="presOf" srcId="{3BCF3B84-2614-4514-8BC0-13608A872E2F}" destId="{C7EE6241-579A-428E-9BDF-1C47FEEE8F99}" srcOrd="1" destOrd="0" presId="urn:microsoft.com/office/officeart/2005/8/layout/hList7"/>
    <dgm:cxn modelId="{71C9DBE9-AE3C-41EC-8AAD-87C68793DB24}" type="presParOf" srcId="{36D61590-E48D-44B9-A214-528F2AE531BA}" destId="{976DA375-AB50-4AA8-9A8C-8552736C0387}" srcOrd="2" destOrd="0" presId="urn:microsoft.com/office/officeart/2005/8/layout/hList7"/>
    <dgm:cxn modelId="{A786E93F-1B17-430D-8BC2-72D1E48C822E}" type="presParOf" srcId="{36D61590-E48D-44B9-A214-528F2AE531BA}" destId="{1901F775-7FAB-4BC1-8A53-193A71941682}" srcOrd="3" destOrd="0" presId="urn:microsoft.com/office/officeart/2005/8/layout/hList7"/>
    <dgm:cxn modelId="{F9479E36-DAFB-4D2C-9A3B-660D0BBB18AF}" type="presParOf" srcId="{8D4D4F25-1301-4030-8158-37E4B5EF7433}" destId="{2767CAA0-CBD0-4A9B-B091-D861F9A8AB52}" srcOrd="1" destOrd="1" presId="urn:microsoft.com/office/officeart/2005/8/layout/hList7"/>
    <dgm:cxn modelId="{253FDC2F-90E1-4FBE-BE76-D49841A2D57B}" type="presOf" srcId="{F6790C30-EC19-4EF0-8CD8-25B02C979B58}" destId="{2767CAA0-CBD0-4A9B-B091-D861F9A8AB52}" srcOrd="0" destOrd="0" presId="urn:microsoft.com/office/officeart/2005/8/layout/hList7"/>
    <dgm:cxn modelId="{1348F1E8-1D4D-496B-AE4E-70BB612E8DDF}" type="presParOf" srcId="{8D4D4F25-1301-4030-8158-37E4B5EF7433}" destId="{F310D9B7-BF5C-46B8-9CEA-5F9E55095F54}" srcOrd="2" destOrd="1" presId="urn:microsoft.com/office/officeart/2005/8/layout/hList7"/>
    <dgm:cxn modelId="{03C13504-24E1-4849-9202-64920F321F67}" type="presParOf" srcId="{F310D9B7-BF5C-46B8-9CEA-5F9E55095F54}" destId="{DEC03CCE-E0CD-4829-860C-E98415DDAF44}" srcOrd="0" destOrd="2" presId="urn:microsoft.com/office/officeart/2005/8/layout/hList7"/>
    <dgm:cxn modelId="{DA7829CF-B77B-4E54-A2FB-D65D6F7FFA69}" type="presOf" srcId="{FA95A083-1ABA-4839-A8E3-B94F20B62E78}" destId="{DEC03CCE-E0CD-4829-860C-E98415DDAF44}" srcOrd="0" destOrd="0" presId="urn:microsoft.com/office/officeart/2005/8/layout/hList7"/>
    <dgm:cxn modelId="{9CBC81A3-303D-4A26-BC08-D85DF6A5FFC5}" type="presParOf" srcId="{F310D9B7-BF5C-46B8-9CEA-5F9E55095F54}" destId="{3E5E9B45-DB98-4DEC-A7BC-A35C76329F8B}" srcOrd="1" destOrd="2" presId="urn:microsoft.com/office/officeart/2005/8/layout/hList7"/>
    <dgm:cxn modelId="{4D7E69D4-CC6D-4266-A1CA-3C32766938C8}" type="presOf" srcId="{FA95A083-1ABA-4839-A8E3-B94F20B62E78}" destId="{3E5E9B45-DB98-4DEC-A7BC-A35C76329F8B}" srcOrd="1" destOrd="0" presId="urn:microsoft.com/office/officeart/2005/8/layout/hList7"/>
    <dgm:cxn modelId="{8E1201CD-D208-419C-87D6-63426D4218D1}" type="presParOf" srcId="{F310D9B7-BF5C-46B8-9CEA-5F9E55095F54}" destId="{5ACC6569-A5B4-472B-A5EF-18D70AB58744}" srcOrd="2" destOrd="2" presId="urn:microsoft.com/office/officeart/2005/8/layout/hList7"/>
    <dgm:cxn modelId="{96F1D6F3-6D9A-416A-8349-27ADDAA97E95}" type="presParOf" srcId="{F310D9B7-BF5C-46B8-9CEA-5F9E55095F54}" destId="{FFA3AD14-1C73-441A-BE53-50C1774C1B57}" srcOrd="3" destOrd="2" presId="urn:microsoft.com/office/officeart/2005/8/layout/hList7"/>
    <dgm:cxn modelId="{AA4D90B8-C918-44FF-BBB7-EDD1B2C8AECF}" type="presParOf" srcId="{8D4D4F25-1301-4030-8158-37E4B5EF7433}" destId="{18421BFA-F9FA-4F2A-87F7-D828C81F9F5F}" srcOrd="3" destOrd="1" presId="urn:microsoft.com/office/officeart/2005/8/layout/hList7"/>
    <dgm:cxn modelId="{FB4E3DAA-46A6-4F41-AF09-8948C7BD901D}" type="presOf" srcId="{812E13FD-BDDC-47B4-B0EF-BE1EE30E4204}" destId="{18421BFA-F9FA-4F2A-87F7-D828C81F9F5F}" srcOrd="0" destOrd="0" presId="urn:microsoft.com/office/officeart/2005/8/layout/hList7"/>
    <dgm:cxn modelId="{E1BC7C0F-32FF-4743-A962-C9937B862F5D}" type="presParOf" srcId="{8D4D4F25-1301-4030-8158-37E4B5EF7433}" destId="{7F68EF34-2935-4C57-BADB-CCC95612CD10}" srcOrd="4" destOrd="1" presId="urn:microsoft.com/office/officeart/2005/8/layout/hList7"/>
    <dgm:cxn modelId="{AB783EBD-0474-4AC4-8CA0-908FD86442B2}" type="presParOf" srcId="{7F68EF34-2935-4C57-BADB-CCC95612CD10}" destId="{4FE8D2F6-4206-42D7-9002-B2BB08728854}" srcOrd="0" destOrd="4" presId="urn:microsoft.com/office/officeart/2005/8/layout/hList7"/>
    <dgm:cxn modelId="{2ADA78AB-0E26-44D4-ACB4-E6B8603E77C5}" type="presOf" srcId="{3B9DDDF9-4A36-418B-A4C7-32F03AA9055D}" destId="{4FE8D2F6-4206-42D7-9002-B2BB08728854}" srcOrd="0" destOrd="0" presId="urn:microsoft.com/office/officeart/2005/8/layout/hList7"/>
    <dgm:cxn modelId="{9A2706FE-A075-4329-A2BD-D180D4722818}" type="presParOf" srcId="{7F68EF34-2935-4C57-BADB-CCC95612CD10}" destId="{CD7392B7-82A5-4258-B83E-2886E4134EB6}" srcOrd="1" destOrd="4" presId="urn:microsoft.com/office/officeart/2005/8/layout/hList7"/>
    <dgm:cxn modelId="{9DFB2028-36FE-4BB8-9587-B56E90156025}" type="presOf" srcId="{3B9DDDF9-4A36-418B-A4C7-32F03AA9055D}" destId="{CD7392B7-82A5-4258-B83E-2886E4134EB6}" srcOrd="1" destOrd="0" presId="urn:microsoft.com/office/officeart/2005/8/layout/hList7"/>
    <dgm:cxn modelId="{DE754FCE-B1B3-40BF-B11F-4BC854492496}" type="presParOf" srcId="{7F68EF34-2935-4C57-BADB-CCC95612CD10}" destId="{BA562031-A251-44F8-B66C-E77201DA8A0D}" srcOrd="2" destOrd="4" presId="urn:microsoft.com/office/officeart/2005/8/layout/hList7"/>
    <dgm:cxn modelId="{D13E76D4-4AA4-4944-A881-0702402E1519}" type="presParOf" srcId="{7F68EF34-2935-4C57-BADB-CCC95612CD10}" destId="{35750681-EC4F-41B6-9928-AC38912A197A}" srcOrd="3" destOrd="4" presId="urn:microsoft.com/office/officeart/2005/8/layout/hList7"/>
    <dgm:cxn modelId="{B644A135-A893-4C98-9262-B55F363EB7FA}" type="presParOf" srcId="{8D4D4F25-1301-4030-8158-37E4B5EF7433}" destId="{1A6731FB-1107-4E3B-9BA7-E45175C64281}" srcOrd="5" destOrd="1" presId="urn:microsoft.com/office/officeart/2005/8/layout/hList7"/>
    <dgm:cxn modelId="{59E1DB7C-71CD-4A0E-89AD-CF4BA78B9DDE}" type="presOf" srcId="{919448E9-34D3-4756-A492-8194B14D65DE}" destId="{1A6731FB-1107-4E3B-9BA7-E45175C64281}" srcOrd="0" destOrd="0" presId="urn:microsoft.com/office/officeart/2005/8/layout/hList7"/>
    <dgm:cxn modelId="{84520D43-F82F-4A40-B0D8-6970D24AA50D}" type="presParOf" srcId="{8D4D4F25-1301-4030-8158-37E4B5EF7433}" destId="{DC37C1C1-371F-41E0-A3DA-A40CDA56966B}" srcOrd="6" destOrd="1" presId="urn:microsoft.com/office/officeart/2005/8/layout/hList7"/>
    <dgm:cxn modelId="{748E85D7-DF9D-4CD9-AA18-9D41286B1DF0}" type="presParOf" srcId="{DC37C1C1-371F-41E0-A3DA-A40CDA56966B}" destId="{CF61C886-5E7C-4B47-8A32-25D3986E3213}" srcOrd="0" destOrd="6" presId="urn:microsoft.com/office/officeart/2005/8/layout/hList7"/>
    <dgm:cxn modelId="{46D52D2D-255B-45B7-9640-18246D2A9F55}" type="presOf" srcId="{DAE4BC0C-576C-4AC3-B41B-6C14D638D31D}" destId="{CF61C886-5E7C-4B47-8A32-25D3986E3213}" srcOrd="0" destOrd="0" presId="urn:microsoft.com/office/officeart/2005/8/layout/hList7"/>
    <dgm:cxn modelId="{C59BED4B-44DA-4C3E-93DB-82C8EF4B4939}" type="presParOf" srcId="{DC37C1C1-371F-41E0-A3DA-A40CDA56966B}" destId="{0859763D-50B3-43C4-A96B-2C64E9F3828C}" srcOrd="1" destOrd="6" presId="urn:microsoft.com/office/officeart/2005/8/layout/hList7"/>
    <dgm:cxn modelId="{8783AA5D-9504-4EFF-A0F4-60CC90462628}" type="presOf" srcId="{DAE4BC0C-576C-4AC3-B41B-6C14D638D31D}" destId="{0859763D-50B3-43C4-A96B-2C64E9F3828C}" srcOrd="1" destOrd="0" presId="urn:microsoft.com/office/officeart/2005/8/layout/hList7"/>
    <dgm:cxn modelId="{1CB69419-D10A-44FC-9D1E-7C1AA7B74000}" type="presParOf" srcId="{DC37C1C1-371F-41E0-A3DA-A40CDA56966B}" destId="{B2BB6F77-79A8-4A4B-BB3F-56ADE51681EF}" srcOrd="2" destOrd="6" presId="urn:microsoft.com/office/officeart/2005/8/layout/hList7"/>
    <dgm:cxn modelId="{D9DBE0D1-CB75-4B2B-987A-FC2495C52844}" type="presParOf" srcId="{DC37C1C1-371F-41E0-A3DA-A40CDA56966B}" destId="{94856F1D-C8A7-448D-AD0F-23CBB99932AC}" srcOrd="3" destOrd="6"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6D52CB-B22E-4AE1-A98E-07F3B71A8A5B}" type="doc">
      <dgm:prSet loTypeId="list" loCatId="list" qsTypeId="urn:microsoft.com/office/officeart/2005/8/quickstyle/simple3" qsCatId="simple" csTypeId="urn:microsoft.com/office/officeart/2005/8/colors/accent3_3" csCatId="accent1"/>
      <dgm:spPr/>
      <dgm:t>
        <a:bodyPr/>
        <a:lstStyle/>
        <a:p>
          <a:endParaRPr lang="zh-CN" altLang="en-US"/>
        </a:p>
      </dgm:t>
    </dgm:pt>
    <dgm:pt modelId="{7CAB874C-0C25-42C9-83D5-1B0E361AA290}">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经济效率标准：帕累托有效率配置</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8CCFDAA8-9823-460A-9D52-C45C73DC7662}" cxnId="{DFB1B1A3-846A-4B62-BE90-CEA692A3BEA6}" type="parTrans">
      <dgm:prSet/>
      <dgm:spPr/>
      <dgm:t>
        <a:bodyPr/>
        <a:lstStyle/>
        <a:p>
          <a:endParaRPr lang="zh-CN" altLang="en-US" b="0"/>
        </a:p>
      </dgm:t>
    </dgm:pt>
    <dgm:pt modelId="{D9899C13-969B-451D-9741-3D1D1E7C99B1}" cxnId="{DFB1B1A3-846A-4B62-BE90-CEA692A3BEA6}" type="sibTrans">
      <dgm:prSet/>
      <dgm:spPr/>
      <dgm:t>
        <a:bodyPr/>
        <a:lstStyle/>
        <a:p>
          <a:endParaRPr lang="zh-CN" altLang="en-US" b="0"/>
        </a:p>
      </dgm:t>
    </dgm:pt>
    <dgm:pt modelId="{F88E115A-6A9C-4FDE-99D3-2A3F2E0FB80B}">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竞争性均衡与交换的效率</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32BE784F-AA23-4D90-B66A-AF0A2BE69C68}" cxnId="{9ECAD58D-3D86-4573-A403-080743076E63}" type="parTrans">
      <dgm:prSet/>
      <dgm:spPr/>
      <dgm:t>
        <a:bodyPr/>
        <a:lstStyle/>
        <a:p>
          <a:endParaRPr lang="zh-CN" altLang="en-US" b="0"/>
        </a:p>
      </dgm:t>
    </dgm:pt>
    <dgm:pt modelId="{25FA16F6-1A21-41EA-B702-FA370D4B0778}" cxnId="{9ECAD58D-3D86-4573-A403-080743076E63}" type="sibTrans">
      <dgm:prSet/>
      <dgm:spPr/>
      <dgm:t>
        <a:bodyPr/>
        <a:lstStyle/>
        <a:p>
          <a:endParaRPr lang="zh-CN" altLang="en-US" b="0"/>
        </a:p>
      </dgm:t>
    </dgm:pt>
    <dgm:pt modelId="{98ED5F0F-0706-4430-AE9F-F38B0F2A6711}">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竞争性均衡与生产的效率</a:t>
          </a:r>
          <a:r>
            <a:rPr lang="zh-CN" sz="2400" b="0" dirty="0">
              <a:latin typeface="微软雅黑" panose="020B0503020204020204" pitchFamily="34" charset="-122"/>
              <a:ea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endParaRPr>
        </a:p>
      </dgm:t>
    </dgm:pt>
    <dgm:pt modelId="{2C667DB1-DD0B-4839-863B-7A98CE22339E}" cxnId="{8E2CA98C-6754-4DDC-9589-F4B723FFFB7E}" type="parTrans">
      <dgm:prSet/>
      <dgm:spPr/>
      <dgm:t>
        <a:bodyPr/>
        <a:lstStyle/>
        <a:p>
          <a:endParaRPr lang="zh-CN" altLang="en-US" b="0"/>
        </a:p>
      </dgm:t>
    </dgm:pt>
    <dgm:pt modelId="{0EC99B92-A97D-4996-93D8-CCA812C37B55}" cxnId="{8E2CA98C-6754-4DDC-9589-F4B723FFFB7E}" type="sibTrans">
      <dgm:prSet/>
      <dgm:spPr/>
      <dgm:t>
        <a:bodyPr/>
        <a:lstStyle/>
        <a:p>
          <a:endParaRPr lang="zh-CN" altLang="en-US" b="0"/>
        </a:p>
      </dgm:t>
    </dgm:pt>
    <dgm:pt modelId="{EB7DD58B-BC1B-41A0-A7AA-FC963F5C743E}">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竞争性均衡与社会的资源配置效率</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680019EB-233D-4249-B070-144BCC972343}" cxnId="{E63AFF51-9249-4973-8678-23038A44EBDE}" type="parTrans">
      <dgm:prSet/>
      <dgm:spPr/>
      <dgm:t>
        <a:bodyPr/>
        <a:lstStyle/>
        <a:p>
          <a:endParaRPr lang="zh-CN" altLang="en-US" b="0"/>
        </a:p>
      </dgm:t>
    </dgm:pt>
    <dgm:pt modelId="{04B96F8C-3260-4F2F-87B3-AFA36A531C76}" cxnId="{E63AFF51-9249-4973-8678-23038A44EBDE}" type="sibTrans">
      <dgm:prSet/>
      <dgm:spPr/>
      <dgm:t>
        <a:bodyPr/>
        <a:lstStyle/>
        <a:p>
          <a:endParaRPr lang="zh-CN" altLang="en-US" b="0"/>
        </a:p>
      </dgm:t>
    </dgm:pt>
    <dgm:pt modelId="{D005B2EB-C58F-4856-8F04-F31FCE8B9CE3}" type="pres">
      <dgm:prSet presAssocID="{F46D52CB-B22E-4AE1-A98E-07F3B71A8A5B}" presName="Name0" presStyleCnt="0">
        <dgm:presLayoutVars>
          <dgm:dir/>
          <dgm:resizeHandles val="exact"/>
        </dgm:presLayoutVars>
      </dgm:prSet>
      <dgm:spPr/>
      <dgm:t>
        <a:bodyPr/>
        <a:lstStyle/>
        <a:p>
          <a:endParaRPr lang="zh-CN" altLang="en-US"/>
        </a:p>
      </dgm:t>
    </dgm:pt>
    <dgm:pt modelId="{3B0F2B4F-9BB7-48FE-A8C6-50540E7F8560}" type="pres">
      <dgm:prSet presAssocID="{F46D52CB-B22E-4AE1-A98E-07F3B71A8A5B}" presName="fgShape" presStyleLbl="fgShp" presStyleIdx="0" presStyleCnt="1"/>
      <dgm:spPr/>
    </dgm:pt>
    <dgm:pt modelId="{DAAA0A8A-D233-48EF-BF7E-02EBCF4676AD}" type="pres">
      <dgm:prSet presAssocID="{F46D52CB-B22E-4AE1-A98E-07F3B71A8A5B}" presName="linComp" presStyleCnt="0"/>
      <dgm:spPr/>
    </dgm:pt>
    <dgm:pt modelId="{E38F943F-957A-4627-A284-7A16BDDA83C3}" type="pres">
      <dgm:prSet presAssocID="{7CAB874C-0C25-42C9-83D5-1B0E361AA290}" presName="compNode" presStyleCnt="0"/>
      <dgm:spPr/>
    </dgm:pt>
    <dgm:pt modelId="{0FF762F2-E0C1-413C-843C-F4664E2DB06B}" type="pres">
      <dgm:prSet presAssocID="{7CAB874C-0C25-42C9-83D5-1B0E361AA290}" presName="bkgdShape" presStyleLbl="node1" presStyleIdx="0" presStyleCnt="4"/>
      <dgm:spPr/>
      <dgm:t>
        <a:bodyPr/>
        <a:lstStyle/>
        <a:p>
          <a:endParaRPr lang="zh-CN" altLang="en-US"/>
        </a:p>
      </dgm:t>
    </dgm:pt>
    <dgm:pt modelId="{E130EBE1-63B4-4E05-8D32-B49D3E639015}" type="pres">
      <dgm:prSet presAssocID="{7CAB874C-0C25-42C9-83D5-1B0E361AA290}" presName="nodeTx" presStyleCnt="0">
        <dgm:presLayoutVars>
          <dgm:bulletEnabled val="1"/>
        </dgm:presLayoutVars>
      </dgm:prSet>
      <dgm:spPr/>
      <dgm:t>
        <a:bodyPr/>
        <a:lstStyle/>
        <a:p>
          <a:endParaRPr lang="zh-CN" altLang="en-US"/>
        </a:p>
      </dgm:t>
    </dgm:pt>
    <dgm:pt modelId="{A4C520BE-CC1F-4B23-834D-B808F17068A9}" type="pres">
      <dgm:prSet presAssocID="{7CAB874C-0C25-42C9-83D5-1B0E361AA290}" presName="invisiNode" presStyleCnt="0"/>
      <dgm:spPr/>
    </dgm:pt>
    <dgm:pt modelId="{373FE816-EB6A-437D-B629-49484CF48411}" type="pres">
      <dgm:prSet presAssocID="{7CAB874C-0C25-42C9-83D5-1B0E361AA290}" presName="imagNode" presStyleLbl="fgImgPlace1" presStyleIdx="0" presStyleCnt="4"/>
      <dgm:spPr/>
    </dgm:pt>
    <dgm:pt modelId="{F4F1273E-1C1E-44C3-BF17-66D314C5D46F}" type="pres">
      <dgm:prSet presAssocID="{D9899C13-969B-451D-9741-3D1D1E7C99B1}" presName="sibTrans" presStyleCnt="0"/>
      <dgm:spPr/>
      <dgm:t>
        <a:bodyPr/>
        <a:lstStyle/>
        <a:p>
          <a:endParaRPr lang="zh-CN" altLang="en-US"/>
        </a:p>
      </dgm:t>
    </dgm:pt>
    <dgm:pt modelId="{F6A6C787-5E06-4299-B304-F7C99696DBDD}" type="pres">
      <dgm:prSet presAssocID="{F88E115A-6A9C-4FDE-99D3-2A3F2E0FB80B}" presName="compNode" presStyleCnt="0"/>
      <dgm:spPr/>
    </dgm:pt>
    <dgm:pt modelId="{1CDCAB5A-DB0F-41A7-B7AE-0499F90D0F1F}" type="pres">
      <dgm:prSet presAssocID="{F88E115A-6A9C-4FDE-99D3-2A3F2E0FB80B}" presName="bkgdShape" presStyleLbl="node1" presStyleIdx="1" presStyleCnt="4"/>
      <dgm:spPr/>
      <dgm:t>
        <a:bodyPr/>
        <a:lstStyle/>
        <a:p>
          <a:endParaRPr lang="zh-CN" altLang="en-US"/>
        </a:p>
      </dgm:t>
    </dgm:pt>
    <dgm:pt modelId="{8190F572-2032-4F11-8244-315285C1EA15}" type="pres">
      <dgm:prSet presAssocID="{F88E115A-6A9C-4FDE-99D3-2A3F2E0FB80B}" presName="nodeTx" presStyleCnt="0">
        <dgm:presLayoutVars>
          <dgm:bulletEnabled val="1"/>
        </dgm:presLayoutVars>
      </dgm:prSet>
      <dgm:spPr/>
      <dgm:t>
        <a:bodyPr/>
        <a:lstStyle/>
        <a:p>
          <a:endParaRPr lang="zh-CN" altLang="en-US"/>
        </a:p>
      </dgm:t>
    </dgm:pt>
    <dgm:pt modelId="{4D68D9D9-6989-4196-8A55-1D44F367F5C1}" type="pres">
      <dgm:prSet presAssocID="{F88E115A-6A9C-4FDE-99D3-2A3F2E0FB80B}" presName="invisiNode" presStyleCnt="0"/>
      <dgm:spPr/>
    </dgm:pt>
    <dgm:pt modelId="{0D78E74A-2650-4000-BCEF-6D1621ED53D8}" type="pres">
      <dgm:prSet presAssocID="{F88E115A-6A9C-4FDE-99D3-2A3F2E0FB80B}" presName="imagNode" presStyleLbl="fgImgPlace1" presStyleIdx="1" presStyleCnt="4"/>
      <dgm:spPr/>
    </dgm:pt>
    <dgm:pt modelId="{BC2B6E92-2B4D-4695-AD8E-B9622979E441}" type="pres">
      <dgm:prSet presAssocID="{25FA16F6-1A21-41EA-B702-FA370D4B0778}" presName="sibTrans" presStyleCnt="0"/>
      <dgm:spPr/>
      <dgm:t>
        <a:bodyPr/>
        <a:lstStyle/>
        <a:p>
          <a:endParaRPr lang="zh-CN" altLang="en-US"/>
        </a:p>
      </dgm:t>
    </dgm:pt>
    <dgm:pt modelId="{FCB6C4AC-DA80-4206-9EE0-1529053847D1}" type="pres">
      <dgm:prSet presAssocID="{98ED5F0F-0706-4430-AE9F-F38B0F2A6711}" presName="compNode" presStyleCnt="0"/>
      <dgm:spPr/>
    </dgm:pt>
    <dgm:pt modelId="{7BA95B52-8F51-4478-842A-64D65CAF646F}" type="pres">
      <dgm:prSet presAssocID="{98ED5F0F-0706-4430-AE9F-F38B0F2A6711}" presName="bkgdShape" presStyleLbl="node1" presStyleIdx="2" presStyleCnt="4"/>
      <dgm:spPr/>
      <dgm:t>
        <a:bodyPr/>
        <a:lstStyle/>
        <a:p>
          <a:endParaRPr lang="zh-CN" altLang="en-US"/>
        </a:p>
      </dgm:t>
    </dgm:pt>
    <dgm:pt modelId="{6F04E2C9-AC2F-4F96-AB7A-C14833F22682}" type="pres">
      <dgm:prSet presAssocID="{98ED5F0F-0706-4430-AE9F-F38B0F2A6711}" presName="nodeTx" presStyleCnt="0">
        <dgm:presLayoutVars>
          <dgm:bulletEnabled val="1"/>
        </dgm:presLayoutVars>
      </dgm:prSet>
      <dgm:spPr/>
      <dgm:t>
        <a:bodyPr/>
        <a:lstStyle/>
        <a:p>
          <a:endParaRPr lang="zh-CN" altLang="en-US"/>
        </a:p>
      </dgm:t>
    </dgm:pt>
    <dgm:pt modelId="{4FD177B7-67E9-4848-86EF-106506B155D8}" type="pres">
      <dgm:prSet presAssocID="{98ED5F0F-0706-4430-AE9F-F38B0F2A6711}" presName="invisiNode" presStyleCnt="0"/>
      <dgm:spPr/>
    </dgm:pt>
    <dgm:pt modelId="{E9B3491D-78E2-4446-B35A-9F55D7AAFEC7}" type="pres">
      <dgm:prSet presAssocID="{98ED5F0F-0706-4430-AE9F-F38B0F2A6711}" presName="imagNode" presStyleLbl="fgImgPlace1" presStyleIdx="2" presStyleCnt="4"/>
      <dgm:spPr/>
    </dgm:pt>
    <dgm:pt modelId="{B708B8EC-CC92-4F68-B303-50D855EB5F3F}" type="pres">
      <dgm:prSet presAssocID="{0EC99B92-A97D-4996-93D8-CCA812C37B55}" presName="sibTrans" presStyleCnt="0"/>
      <dgm:spPr/>
      <dgm:t>
        <a:bodyPr/>
        <a:lstStyle/>
        <a:p>
          <a:endParaRPr lang="zh-CN" altLang="en-US"/>
        </a:p>
      </dgm:t>
    </dgm:pt>
    <dgm:pt modelId="{527723ED-9B2B-4228-B7ED-75A4C42C6835}" type="pres">
      <dgm:prSet presAssocID="{EB7DD58B-BC1B-41A0-A7AA-FC963F5C743E}" presName="compNode" presStyleCnt="0"/>
      <dgm:spPr/>
    </dgm:pt>
    <dgm:pt modelId="{F2693E9F-A194-46AF-829A-C81304CA4495}" type="pres">
      <dgm:prSet presAssocID="{EB7DD58B-BC1B-41A0-A7AA-FC963F5C743E}" presName="bkgdShape" presStyleLbl="node1" presStyleIdx="3" presStyleCnt="4"/>
      <dgm:spPr/>
      <dgm:t>
        <a:bodyPr/>
        <a:lstStyle/>
        <a:p>
          <a:endParaRPr lang="zh-CN" altLang="en-US"/>
        </a:p>
      </dgm:t>
    </dgm:pt>
    <dgm:pt modelId="{178A11CA-B7EF-40F6-A56D-7F5F9DDDC818}" type="pres">
      <dgm:prSet presAssocID="{EB7DD58B-BC1B-41A0-A7AA-FC963F5C743E}" presName="nodeTx" presStyleCnt="0">
        <dgm:presLayoutVars>
          <dgm:bulletEnabled val="1"/>
        </dgm:presLayoutVars>
      </dgm:prSet>
      <dgm:spPr/>
      <dgm:t>
        <a:bodyPr/>
        <a:lstStyle/>
        <a:p>
          <a:endParaRPr lang="zh-CN" altLang="en-US"/>
        </a:p>
      </dgm:t>
    </dgm:pt>
    <dgm:pt modelId="{643EC15F-D20E-4F9C-ADE9-0CF07CA2F707}" type="pres">
      <dgm:prSet presAssocID="{EB7DD58B-BC1B-41A0-A7AA-FC963F5C743E}" presName="invisiNode" presStyleCnt="0"/>
      <dgm:spPr/>
    </dgm:pt>
    <dgm:pt modelId="{6B47378C-FD4F-4BA1-BA97-75209BDCB0DB}" type="pres">
      <dgm:prSet presAssocID="{EB7DD58B-BC1B-41A0-A7AA-FC963F5C743E}" presName="imagNode" presStyleLbl="fgImgPlace1" presStyleIdx="3" presStyleCnt="4"/>
      <dgm:spPr/>
    </dgm:pt>
  </dgm:ptLst>
  <dgm:cxnLst>
    <dgm:cxn modelId="{DFB1B1A3-846A-4B62-BE90-CEA692A3BEA6}" srcId="{F46D52CB-B22E-4AE1-A98E-07F3B71A8A5B}" destId="{7CAB874C-0C25-42C9-83D5-1B0E361AA290}" srcOrd="0" destOrd="0" parTransId="{8CCFDAA8-9823-460A-9D52-C45C73DC7662}" sibTransId="{D9899C13-969B-451D-9741-3D1D1E7C99B1}"/>
    <dgm:cxn modelId="{9ECAD58D-3D86-4573-A403-080743076E63}" srcId="{F46D52CB-B22E-4AE1-A98E-07F3B71A8A5B}" destId="{F88E115A-6A9C-4FDE-99D3-2A3F2E0FB80B}" srcOrd="1" destOrd="0" parTransId="{32BE784F-AA23-4D90-B66A-AF0A2BE69C68}" sibTransId="{25FA16F6-1A21-41EA-B702-FA370D4B0778}"/>
    <dgm:cxn modelId="{8E2CA98C-6754-4DDC-9589-F4B723FFFB7E}" srcId="{F46D52CB-B22E-4AE1-A98E-07F3B71A8A5B}" destId="{98ED5F0F-0706-4430-AE9F-F38B0F2A6711}" srcOrd="2" destOrd="0" parTransId="{2C667DB1-DD0B-4839-863B-7A98CE22339E}" sibTransId="{0EC99B92-A97D-4996-93D8-CCA812C37B55}"/>
    <dgm:cxn modelId="{E63AFF51-9249-4973-8678-23038A44EBDE}" srcId="{F46D52CB-B22E-4AE1-A98E-07F3B71A8A5B}" destId="{EB7DD58B-BC1B-41A0-A7AA-FC963F5C743E}" srcOrd="3" destOrd="0" parTransId="{680019EB-233D-4249-B070-144BCC972343}" sibTransId="{04B96F8C-3260-4F2F-87B3-AFA36A531C76}"/>
    <dgm:cxn modelId="{709C6DD2-B5CB-4EEF-B906-F25542FEA8F1}" type="presOf" srcId="{F46D52CB-B22E-4AE1-A98E-07F3B71A8A5B}" destId="{D005B2EB-C58F-4856-8F04-F31FCE8B9CE3}" srcOrd="0" destOrd="0" presId="urn:microsoft.com/office/officeart/2005/8/layout/hList7"/>
    <dgm:cxn modelId="{854C03EE-4A62-4B74-B0B0-343651B394D1}" type="presParOf" srcId="{D005B2EB-C58F-4856-8F04-F31FCE8B9CE3}" destId="{3B0F2B4F-9BB7-48FE-A8C6-50540E7F8560}" srcOrd="0" destOrd="0" presId="urn:microsoft.com/office/officeart/2005/8/layout/hList7"/>
    <dgm:cxn modelId="{BD0AC808-F9F7-44B9-B438-F5BB40EFCF07}" type="presParOf" srcId="{D005B2EB-C58F-4856-8F04-F31FCE8B9CE3}" destId="{DAAA0A8A-D233-48EF-BF7E-02EBCF4676AD}" srcOrd="1" destOrd="0" presId="urn:microsoft.com/office/officeart/2005/8/layout/hList7"/>
    <dgm:cxn modelId="{B98FF7C0-7FFE-4CA4-A858-91111A61B6C9}" type="presParOf" srcId="{DAAA0A8A-D233-48EF-BF7E-02EBCF4676AD}" destId="{E38F943F-957A-4627-A284-7A16BDDA83C3}" srcOrd="0" destOrd="1" presId="urn:microsoft.com/office/officeart/2005/8/layout/hList7"/>
    <dgm:cxn modelId="{C3CFD41D-92C9-44F7-B266-06A2D4727585}" type="presParOf" srcId="{E38F943F-957A-4627-A284-7A16BDDA83C3}" destId="{0FF762F2-E0C1-413C-843C-F4664E2DB06B}" srcOrd="0" destOrd="0" presId="urn:microsoft.com/office/officeart/2005/8/layout/hList7"/>
    <dgm:cxn modelId="{45C0E04C-1A66-4D80-A8D7-F7ACBE959471}" type="presOf" srcId="{7CAB874C-0C25-42C9-83D5-1B0E361AA290}" destId="{0FF762F2-E0C1-413C-843C-F4664E2DB06B}" srcOrd="0" destOrd="0" presId="urn:microsoft.com/office/officeart/2005/8/layout/hList7"/>
    <dgm:cxn modelId="{F7BD0399-7B1E-481F-9130-3551B6A89AB4}" type="presParOf" srcId="{E38F943F-957A-4627-A284-7A16BDDA83C3}" destId="{E130EBE1-63B4-4E05-8D32-B49D3E639015}" srcOrd="1" destOrd="0" presId="urn:microsoft.com/office/officeart/2005/8/layout/hList7"/>
    <dgm:cxn modelId="{119BC532-96CC-41E3-B99A-2F15575E3F0E}" type="presOf" srcId="{7CAB874C-0C25-42C9-83D5-1B0E361AA290}" destId="{E130EBE1-63B4-4E05-8D32-B49D3E639015}" srcOrd="1" destOrd="0" presId="urn:microsoft.com/office/officeart/2005/8/layout/hList7"/>
    <dgm:cxn modelId="{C068B5CC-1D04-4CC6-97FC-4771A8473300}" type="presParOf" srcId="{E38F943F-957A-4627-A284-7A16BDDA83C3}" destId="{A4C520BE-CC1F-4B23-834D-B808F17068A9}" srcOrd="2" destOrd="0" presId="urn:microsoft.com/office/officeart/2005/8/layout/hList7"/>
    <dgm:cxn modelId="{1AC53CB2-E18A-4DF2-B092-B3BB5D7B6412}" type="presParOf" srcId="{E38F943F-957A-4627-A284-7A16BDDA83C3}" destId="{373FE816-EB6A-437D-B629-49484CF48411}" srcOrd="3" destOrd="0" presId="urn:microsoft.com/office/officeart/2005/8/layout/hList7"/>
    <dgm:cxn modelId="{62CC9BC9-954F-4131-8968-DDA210FA0581}" type="presParOf" srcId="{DAAA0A8A-D233-48EF-BF7E-02EBCF4676AD}" destId="{F4F1273E-1C1E-44C3-BF17-66D314C5D46F}" srcOrd="1" destOrd="1" presId="urn:microsoft.com/office/officeart/2005/8/layout/hList7"/>
    <dgm:cxn modelId="{E1E6F96A-70F8-4DB5-AFA3-34DF9BBBD1EF}" type="presOf" srcId="{D9899C13-969B-451D-9741-3D1D1E7C99B1}" destId="{F4F1273E-1C1E-44C3-BF17-66D314C5D46F}" srcOrd="0" destOrd="0" presId="urn:microsoft.com/office/officeart/2005/8/layout/hList7"/>
    <dgm:cxn modelId="{83CEE0CA-2E76-47E0-913C-BCD66E46AD76}" type="presParOf" srcId="{DAAA0A8A-D233-48EF-BF7E-02EBCF4676AD}" destId="{F6A6C787-5E06-4299-B304-F7C99696DBDD}" srcOrd="2" destOrd="1" presId="urn:microsoft.com/office/officeart/2005/8/layout/hList7"/>
    <dgm:cxn modelId="{273D0EB6-4849-4774-87B5-FEBDC0187E7E}" type="presParOf" srcId="{F6A6C787-5E06-4299-B304-F7C99696DBDD}" destId="{1CDCAB5A-DB0F-41A7-B7AE-0499F90D0F1F}" srcOrd="0" destOrd="2" presId="urn:microsoft.com/office/officeart/2005/8/layout/hList7"/>
    <dgm:cxn modelId="{F1030AEB-114B-4748-B7CA-5FC6F72E683E}" type="presOf" srcId="{F88E115A-6A9C-4FDE-99D3-2A3F2E0FB80B}" destId="{1CDCAB5A-DB0F-41A7-B7AE-0499F90D0F1F}" srcOrd="0" destOrd="0" presId="urn:microsoft.com/office/officeart/2005/8/layout/hList7"/>
    <dgm:cxn modelId="{01EE423F-567A-49CC-B89A-3E7E6F3724CF}" type="presParOf" srcId="{F6A6C787-5E06-4299-B304-F7C99696DBDD}" destId="{8190F572-2032-4F11-8244-315285C1EA15}" srcOrd="1" destOrd="2" presId="urn:microsoft.com/office/officeart/2005/8/layout/hList7"/>
    <dgm:cxn modelId="{A54A00C4-9409-4597-B157-9DA8C419DB99}" type="presOf" srcId="{F88E115A-6A9C-4FDE-99D3-2A3F2E0FB80B}" destId="{8190F572-2032-4F11-8244-315285C1EA15}" srcOrd="1" destOrd="0" presId="urn:microsoft.com/office/officeart/2005/8/layout/hList7"/>
    <dgm:cxn modelId="{BDE5B97A-8A12-4847-A082-98A6A1E699D8}" type="presParOf" srcId="{F6A6C787-5E06-4299-B304-F7C99696DBDD}" destId="{4D68D9D9-6989-4196-8A55-1D44F367F5C1}" srcOrd="2" destOrd="2" presId="urn:microsoft.com/office/officeart/2005/8/layout/hList7"/>
    <dgm:cxn modelId="{64850AC2-0A13-4C61-AD5C-EACCB4AEEB60}" type="presParOf" srcId="{F6A6C787-5E06-4299-B304-F7C99696DBDD}" destId="{0D78E74A-2650-4000-BCEF-6D1621ED53D8}" srcOrd="3" destOrd="2" presId="urn:microsoft.com/office/officeart/2005/8/layout/hList7"/>
    <dgm:cxn modelId="{A87D6EE1-B5CF-4C01-A725-7AB1615295E8}" type="presParOf" srcId="{DAAA0A8A-D233-48EF-BF7E-02EBCF4676AD}" destId="{BC2B6E92-2B4D-4695-AD8E-B9622979E441}" srcOrd="3" destOrd="1" presId="urn:microsoft.com/office/officeart/2005/8/layout/hList7"/>
    <dgm:cxn modelId="{A8C8C9DC-3BFD-4716-B17C-4A948CE32905}" type="presOf" srcId="{25FA16F6-1A21-41EA-B702-FA370D4B0778}" destId="{BC2B6E92-2B4D-4695-AD8E-B9622979E441}" srcOrd="0" destOrd="0" presId="urn:microsoft.com/office/officeart/2005/8/layout/hList7"/>
    <dgm:cxn modelId="{CD43B671-9D13-4A2A-9D51-95B947FA83C3}" type="presParOf" srcId="{DAAA0A8A-D233-48EF-BF7E-02EBCF4676AD}" destId="{FCB6C4AC-DA80-4206-9EE0-1529053847D1}" srcOrd="4" destOrd="1" presId="urn:microsoft.com/office/officeart/2005/8/layout/hList7"/>
    <dgm:cxn modelId="{EBFFCE89-5056-4989-ABC4-B928C72ED251}" type="presParOf" srcId="{FCB6C4AC-DA80-4206-9EE0-1529053847D1}" destId="{7BA95B52-8F51-4478-842A-64D65CAF646F}" srcOrd="0" destOrd="4" presId="urn:microsoft.com/office/officeart/2005/8/layout/hList7"/>
    <dgm:cxn modelId="{4B8027B1-AC94-433B-A12C-CCF589BD7786}" type="presOf" srcId="{98ED5F0F-0706-4430-AE9F-F38B0F2A6711}" destId="{7BA95B52-8F51-4478-842A-64D65CAF646F}" srcOrd="0" destOrd="0" presId="urn:microsoft.com/office/officeart/2005/8/layout/hList7"/>
    <dgm:cxn modelId="{155498CB-AC1C-4B5C-AD7C-B1026E470A0D}" type="presParOf" srcId="{FCB6C4AC-DA80-4206-9EE0-1529053847D1}" destId="{6F04E2C9-AC2F-4F96-AB7A-C14833F22682}" srcOrd="1" destOrd="4" presId="urn:microsoft.com/office/officeart/2005/8/layout/hList7"/>
    <dgm:cxn modelId="{E5DCA9E4-839E-4EB8-85C2-0CF821012891}" type="presOf" srcId="{98ED5F0F-0706-4430-AE9F-F38B0F2A6711}" destId="{6F04E2C9-AC2F-4F96-AB7A-C14833F22682}" srcOrd="1" destOrd="0" presId="urn:microsoft.com/office/officeart/2005/8/layout/hList7"/>
    <dgm:cxn modelId="{9A0666F9-EEFC-488C-965C-13FF5D7AFF43}" type="presParOf" srcId="{FCB6C4AC-DA80-4206-9EE0-1529053847D1}" destId="{4FD177B7-67E9-4848-86EF-106506B155D8}" srcOrd="2" destOrd="4" presId="urn:microsoft.com/office/officeart/2005/8/layout/hList7"/>
    <dgm:cxn modelId="{E5AF83A4-B0A7-408D-817D-DF8C2152551A}" type="presParOf" srcId="{FCB6C4AC-DA80-4206-9EE0-1529053847D1}" destId="{E9B3491D-78E2-4446-B35A-9F55D7AAFEC7}" srcOrd="3" destOrd="4" presId="urn:microsoft.com/office/officeart/2005/8/layout/hList7"/>
    <dgm:cxn modelId="{6D4AC05E-1B66-4453-87B5-E45FCC400245}" type="presParOf" srcId="{DAAA0A8A-D233-48EF-BF7E-02EBCF4676AD}" destId="{B708B8EC-CC92-4F68-B303-50D855EB5F3F}" srcOrd="5" destOrd="1" presId="urn:microsoft.com/office/officeart/2005/8/layout/hList7"/>
    <dgm:cxn modelId="{B8A67DA5-14A4-407A-8C5F-BECA4FB062A4}" type="presOf" srcId="{0EC99B92-A97D-4996-93D8-CCA812C37B55}" destId="{B708B8EC-CC92-4F68-B303-50D855EB5F3F}" srcOrd="0" destOrd="0" presId="urn:microsoft.com/office/officeart/2005/8/layout/hList7"/>
    <dgm:cxn modelId="{C480B560-1943-45B0-88DE-A8C640B45202}" type="presParOf" srcId="{DAAA0A8A-D233-48EF-BF7E-02EBCF4676AD}" destId="{527723ED-9B2B-4228-B7ED-75A4C42C6835}" srcOrd="6" destOrd="1" presId="urn:microsoft.com/office/officeart/2005/8/layout/hList7"/>
    <dgm:cxn modelId="{B29192E5-15FB-447E-A86E-0B0312B120B9}" type="presParOf" srcId="{527723ED-9B2B-4228-B7ED-75A4C42C6835}" destId="{F2693E9F-A194-46AF-829A-C81304CA4495}" srcOrd="0" destOrd="6" presId="urn:microsoft.com/office/officeart/2005/8/layout/hList7"/>
    <dgm:cxn modelId="{2250EE99-BD28-496F-BCE2-240E05C14C3F}" type="presOf" srcId="{EB7DD58B-BC1B-41A0-A7AA-FC963F5C743E}" destId="{F2693E9F-A194-46AF-829A-C81304CA4495}" srcOrd="0" destOrd="0" presId="urn:microsoft.com/office/officeart/2005/8/layout/hList7"/>
    <dgm:cxn modelId="{3D833E65-57E4-4B12-B816-7608DAF163DA}" type="presParOf" srcId="{527723ED-9B2B-4228-B7ED-75A4C42C6835}" destId="{178A11CA-B7EF-40F6-A56D-7F5F9DDDC818}" srcOrd="1" destOrd="6" presId="urn:microsoft.com/office/officeart/2005/8/layout/hList7"/>
    <dgm:cxn modelId="{0993658F-B989-4662-8B82-CC6A898ACBFC}" type="presOf" srcId="{EB7DD58B-BC1B-41A0-A7AA-FC963F5C743E}" destId="{178A11CA-B7EF-40F6-A56D-7F5F9DDDC818}" srcOrd="1" destOrd="0" presId="urn:microsoft.com/office/officeart/2005/8/layout/hList7"/>
    <dgm:cxn modelId="{E84B125F-10B5-4931-9F71-38B2D390AA72}" type="presParOf" srcId="{527723ED-9B2B-4228-B7ED-75A4C42C6835}" destId="{643EC15F-D20E-4F9C-ADE9-0CF07CA2F707}" srcOrd="2" destOrd="6" presId="urn:microsoft.com/office/officeart/2005/8/layout/hList7"/>
    <dgm:cxn modelId="{08E931EA-C403-425D-94D9-D62E04486817}" type="presParOf" srcId="{527723ED-9B2B-4228-B7ED-75A4C42C6835}" destId="{6B47378C-FD4F-4BA1-BA97-75209BDCB0DB}" srcOrd="3" destOrd="6"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4C9D80-311F-4E7E-B050-63729A9C8460}" type="doc">
      <dgm:prSet loTypeId="list" loCatId="list" qsTypeId="urn:microsoft.com/office/officeart/2005/8/quickstyle/simple3" qsCatId="3D" csTypeId="urn:microsoft.com/office/officeart/2005/8/colors/accent3_3" csCatId="accent1"/>
      <dgm:spPr/>
      <dgm:t>
        <a:bodyPr/>
        <a:lstStyle/>
        <a:p>
          <a:endParaRPr lang="zh-CN" altLang="en-US"/>
        </a:p>
      </dgm:t>
    </dgm:pt>
    <dgm:pt modelId="{03532700-BE1B-42A0-BC87-B1EF58161705}">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公平的社会标准</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336FB8E2-7A88-4422-91E8-B0C3FC50CB90}" cxnId="{8B53C97E-6889-4111-BD41-56B692B7C0B8}" type="parTrans">
      <dgm:prSet/>
      <dgm:spPr/>
      <dgm:t>
        <a:bodyPr/>
        <a:lstStyle/>
        <a:p>
          <a:endParaRPr lang="zh-CN" altLang="en-US" sz="1400" b="0"/>
        </a:p>
      </dgm:t>
    </dgm:pt>
    <dgm:pt modelId="{7C06DF6A-907A-434D-A485-253173A93C77}" cxnId="{8B53C97E-6889-4111-BD41-56B692B7C0B8}" type="sibTrans">
      <dgm:prSet/>
      <dgm:spPr/>
      <dgm:t>
        <a:bodyPr/>
        <a:lstStyle/>
        <a:p>
          <a:endParaRPr lang="zh-CN" altLang="en-US" sz="1400" b="0"/>
        </a:p>
      </dgm:t>
    </dgm:pt>
    <dgm:pt modelId="{8BE7A7C7-8AEF-46F1-88F2-43DDF8859709}">
      <dgm:prSet phldr="0" custT="1"/>
      <dgm:spPr/>
      <dgm:t>
        <a:bodyPr vert="horz" wrap="square"/>
        <a:p>
          <a:pP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公平与效率的权衡</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D837A282-831B-46C5-8A4F-A106EC693865}" cxnId="{2CEF8E61-3708-4EBE-9172-1E9C791B80C6}" type="parTrans">
      <dgm:prSet/>
      <dgm:spPr/>
      <dgm:t>
        <a:bodyPr/>
        <a:lstStyle/>
        <a:p>
          <a:endParaRPr lang="zh-CN" altLang="en-US" sz="1400" b="0"/>
        </a:p>
      </dgm:t>
    </dgm:pt>
    <dgm:pt modelId="{84771523-0E7A-414A-8F5A-F9AD2E571D92}" cxnId="{2CEF8E61-3708-4EBE-9172-1E9C791B80C6}" type="sibTrans">
      <dgm:prSet/>
      <dgm:spPr/>
      <dgm:t>
        <a:bodyPr/>
        <a:lstStyle/>
        <a:p>
          <a:endParaRPr lang="zh-CN" altLang="en-US" sz="1400" b="0"/>
        </a:p>
      </dgm:t>
    </dgm:pt>
    <dgm:pt modelId="{765AA62A-B270-4A27-AA68-DF109555D690}" type="pres">
      <dgm:prSet presAssocID="{C14C9D80-311F-4E7E-B050-63729A9C8460}" presName="Name0" presStyleCnt="0">
        <dgm:presLayoutVars>
          <dgm:dir/>
          <dgm:resizeHandles val="exact"/>
        </dgm:presLayoutVars>
      </dgm:prSet>
      <dgm:spPr/>
      <dgm:t>
        <a:bodyPr/>
        <a:lstStyle/>
        <a:p>
          <a:endParaRPr lang="zh-CN" altLang="en-US"/>
        </a:p>
      </dgm:t>
    </dgm:pt>
    <dgm:pt modelId="{91EE1503-0420-44E0-8446-26882B9FD3A1}" type="pres">
      <dgm:prSet presAssocID="{C14C9D80-311F-4E7E-B050-63729A9C8460}" presName="fgShape" presStyleLbl="fgShp" presStyleIdx="0" presStyleCnt="1"/>
      <dgm:spPr/>
    </dgm:pt>
    <dgm:pt modelId="{6D88F3F4-BD13-4CA0-9F37-9F2C3DFF515B}" type="pres">
      <dgm:prSet presAssocID="{C14C9D80-311F-4E7E-B050-63729A9C8460}" presName="linComp" presStyleCnt="0"/>
      <dgm:spPr/>
    </dgm:pt>
    <dgm:pt modelId="{71DB84BF-5B88-422C-8239-418B61705352}" type="pres">
      <dgm:prSet presAssocID="{03532700-BE1B-42A0-BC87-B1EF58161705}" presName="compNode" presStyleCnt="0"/>
      <dgm:spPr/>
    </dgm:pt>
    <dgm:pt modelId="{3CB35C6C-646B-4717-B15A-7FEEF40C0F46}" type="pres">
      <dgm:prSet presAssocID="{03532700-BE1B-42A0-BC87-B1EF58161705}" presName="bkgdShape" presStyleLbl="node1" presStyleIdx="0" presStyleCnt="2"/>
      <dgm:spPr/>
      <dgm:t>
        <a:bodyPr/>
        <a:lstStyle/>
        <a:p>
          <a:endParaRPr lang="zh-CN" altLang="en-US"/>
        </a:p>
      </dgm:t>
    </dgm:pt>
    <dgm:pt modelId="{9CC95BF5-784B-48E4-9BD2-F5867E17C2E6}" type="pres">
      <dgm:prSet presAssocID="{03532700-BE1B-42A0-BC87-B1EF58161705}" presName="nodeTx" presStyleCnt="0">
        <dgm:presLayoutVars>
          <dgm:bulletEnabled val="1"/>
        </dgm:presLayoutVars>
      </dgm:prSet>
      <dgm:spPr/>
      <dgm:t>
        <a:bodyPr/>
        <a:lstStyle/>
        <a:p>
          <a:endParaRPr lang="zh-CN" altLang="en-US"/>
        </a:p>
      </dgm:t>
    </dgm:pt>
    <dgm:pt modelId="{E063A8AF-7FE1-41B9-BD08-901B834E4C5D}" type="pres">
      <dgm:prSet presAssocID="{03532700-BE1B-42A0-BC87-B1EF58161705}" presName="invisiNode" presStyleCnt="0"/>
      <dgm:spPr/>
    </dgm:pt>
    <dgm:pt modelId="{F5F127AF-8037-4498-9C13-0FF3C82232D6}" type="pres">
      <dgm:prSet presAssocID="{03532700-BE1B-42A0-BC87-B1EF58161705}" presName="imagNode" presStyleLbl="fgImgPlace1" presStyleIdx="0" presStyleCnt="2"/>
      <dgm:spPr/>
    </dgm:pt>
    <dgm:pt modelId="{F41140A7-346E-4539-888B-D46AF48C84BD}" type="pres">
      <dgm:prSet presAssocID="{7C06DF6A-907A-434D-A485-253173A93C77}" presName="sibTrans" presStyleCnt="0"/>
      <dgm:spPr/>
      <dgm:t>
        <a:bodyPr/>
        <a:lstStyle/>
        <a:p>
          <a:endParaRPr lang="zh-CN" altLang="en-US"/>
        </a:p>
      </dgm:t>
    </dgm:pt>
    <dgm:pt modelId="{84B1E4D8-E0F6-49A6-ABAC-A63D47F6121F}" type="pres">
      <dgm:prSet presAssocID="{8BE7A7C7-8AEF-46F1-88F2-43DDF8859709}" presName="compNode" presStyleCnt="0"/>
      <dgm:spPr/>
    </dgm:pt>
    <dgm:pt modelId="{6BB51D95-0BB6-4AAA-9328-85213731245F}" type="pres">
      <dgm:prSet presAssocID="{8BE7A7C7-8AEF-46F1-88F2-43DDF8859709}" presName="bkgdShape" presStyleLbl="node1" presStyleIdx="1" presStyleCnt="2"/>
      <dgm:spPr/>
      <dgm:t>
        <a:bodyPr/>
        <a:lstStyle/>
        <a:p>
          <a:endParaRPr lang="zh-CN" altLang="en-US"/>
        </a:p>
      </dgm:t>
    </dgm:pt>
    <dgm:pt modelId="{1EF0419D-ACAD-4D3C-AB48-F9296E4CCD2D}" type="pres">
      <dgm:prSet presAssocID="{8BE7A7C7-8AEF-46F1-88F2-43DDF8859709}" presName="nodeTx" presStyleCnt="0">
        <dgm:presLayoutVars>
          <dgm:bulletEnabled val="1"/>
        </dgm:presLayoutVars>
      </dgm:prSet>
      <dgm:spPr/>
      <dgm:t>
        <a:bodyPr/>
        <a:lstStyle/>
        <a:p>
          <a:endParaRPr lang="zh-CN" altLang="en-US"/>
        </a:p>
      </dgm:t>
    </dgm:pt>
    <dgm:pt modelId="{88828C78-D89B-4181-8BCB-8E308CC4E5EA}" type="pres">
      <dgm:prSet presAssocID="{8BE7A7C7-8AEF-46F1-88F2-43DDF8859709}" presName="invisiNode" presStyleCnt="0"/>
      <dgm:spPr/>
    </dgm:pt>
    <dgm:pt modelId="{90668DEC-D418-43D6-9C46-6586B3C34A14}" type="pres">
      <dgm:prSet presAssocID="{8BE7A7C7-8AEF-46F1-88F2-43DDF8859709}" presName="imagNode" presStyleLbl="fgImgPlace1" presStyleIdx="1" presStyleCnt="2"/>
      <dgm:spPr/>
    </dgm:pt>
  </dgm:ptLst>
  <dgm:cxnLst>
    <dgm:cxn modelId="{8B53C97E-6889-4111-BD41-56B692B7C0B8}" srcId="{C14C9D80-311F-4E7E-B050-63729A9C8460}" destId="{03532700-BE1B-42A0-BC87-B1EF58161705}" srcOrd="0" destOrd="0" parTransId="{336FB8E2-7A88-4422-91E8-B0C3FC50CB90}" sibTransId="{7C06DF6A-907A-434D-A485-253173A93C77}"/>
    <dgm:cxn modelId="{2CEF8E61-3708-4EBE-9172-1E9C791B80C6}" srcId="{C14C9D80-311F-4E7E-B050-63729A9C8460}" destId="{8BE7A7C7-8AEF-46F1-88F2-43DDF8859709}" srcOrd="1" destOrd="0" parTransId="{D837A282-831B-46C5-8A4F-A106EC693865}" sibTransId="{84771523-0E7A-414A-8F5A-F9AD2E571D92}"/>
    <dgm:cxn modelId="{3FE16AA4-49EF-431D-B383-2001AE083D37}" type="presOf" srcId="{C14C9D80-311F-4E7E-B050-63729A9C8460}" destId="{765AA62A-B270-4A27-AA68-DF109555D690}" srcOrd="0" destOrd="0" presId="urn:microsoft.com/office/officeart/2005/8/layout/hList7"/>
    <dgm:cxn modelId="{31D5E1A3-D0F9-4A4F-8C0F-B8F8E4F230AC}" type="presParOf" srcId="{765AA62A-B270-4A27-AA68-DF109555D690}" destId="{91EE1503-0420-44E0-8446-26882B9FD3A1}" srcOrd="0" destOrd="0" presId="urn:microsoft.com/office/officeart/2005/8/layout/hList7"/>
    <dgm:cxn modelId="{80E9C3E7-DBCA-4E8E-A127-B5C1046F39DA}" type="presParOf" srcId="{765AA62A-B270-4A27-AA68-DF109555D690}" destId="{6D88F3F4-BD13-4CA0-9F37-9F2C3DFF515B}" srcOrd="1" destOrd="0" presId="urn:microsoft.com/office/officeart/2005/8/layout/hList7"/>
    <dgm:cxn modelId="{703CC638-89F1-4E35-B2F0-AF87EDE94DBA}" type="presParOf" srcId="{6D88F3F4-BD13-4CA0-9F37-9F2C3DFF515B}" destId="{71DB84BF-5B88-422C-8239-418B61705352}" srcOrd="0" destOrd="1" presId="urn:microsoft.com/office/officeart/2005/8/layout/hList7"/>
    <dgm:cxn modelId="{408CE3CE-9F5D-4725-9DBA-BAD71F91526E}" type="presParOf" srcId="{71DB84BF-5B88-422C-8239-418B61705352}" destId="{3CB35C6C-646B-4717-B15A-7FEEF40C0F46}" srcOrd="0" destOrd="0" presId="urn:microsoft.com/office/officeart/2005/8/layout/hList7"/>
    <dgm:cxn modelId="{E61288B0-EC3D-47A0-8B5C-8AE31CC30910}" type="presOf" srcId="{03532700-BE1B-42A0-BC87-B1EF58161705}" destId="{3CB35C6C-646B-4717-B15A-7FEEF40C0F46}" srcOrd="0" destOrd="0" presId="urn:microsoft.com/office/officeart/2005/8/layout/hList7"/>
    <dgm:cxn modelId="{D1DE2A50-CBEE-40B7-B948-4DABB4C50611}" type="presParOf" srcId="{71DB84BF-5B88-422C-8239-418B61705352}" destId="{9CC95BF5-784B-48E4-9BD2-F5867E17C2E6}" srcOrd="1" destOrd="0" presId="urn:microsoft.com/office/officeart/2005/8/layout/hList7"/>
    <dgm:cxn modelId="{CD133F8A-238B-403D-A46B-003422F1D81B}" type="presOf" srcId="{03532700-BE1B-42A0-BC87-B1EF58161705}" destId="{9CC95BF5-784B-48E4-9BD2-F5867E17C2E6}" srcOrd="1" destOrd="0" presId="urn:microsoft.com/office/officeart/2005/8/layout/hList7"/>
    <dgm:cxn modelId="{A50C0CD5-E8D3-4D07-A6CF-F36F39B47ECB}" type="presParOf" srcId="{71DB84BF-5B88-422C-8239-418B61705352}" destId="{E063A8AF-7FE1-41B9-BD08-901B834E4C5D}" srcOrd="2" destOrd="0" presId="urn:microsoft.com/office/officeart/2005/8/layout/hList7"/>
    <dgm:cxn modelId="{69A794C4-2BD1-4694-88D4-89FCDAF7B7E8}" type="presParOf" srcId="{71DB84BF-5B88-422C-8239-418B61705352}" destId="{F5F127AF-8037-4498-9C13-0FF3C82232D6}" srcOrd="3" destOrd="0" presId="urn:microsoft.com/office/officeart/2005/8/layout/hList7"/>
    <dgm:cxn modelId="{73F877A6-EE7B-4D42-B1E6-C6F7ABF77EDB}" type="presParOf" srcId="{6D88F3F4-BD13-4CA0-9F37-9F2C3DFF515B}" destId="{F41140A7-346E-4539-888B-D46AF48C84BD}" srcOrd="1" destOrd="1" presId="urn:microsoft.com/office/officeart/2005/8/layout/hList7"/>
    <dgm:cxn modelId="{6C22F685-5634-4E2C-807B-470186BE2FFC}" type="presOf" srcId="{7C06DF6A-907A-434D-A485-253173A93C77}" destId="{F41140A7-346E-4539-888B-D46AF48C84BD}" srcOrd="0" destOrd="0" presId="urn:microsoft.com/office/officeart/2005/8/layout/hList7"/>
    <dgm:cxn modelId="{91C60F66-F436-485F-8CB1-D48AE1BF277C}" type="presParOf" srcId="{6D88F3F4-BD13-4CA0-9F37-9F2C3DFF515B}" destId="{84B1E4D8-E0F6-49A6-ABAC-A63D47F6121F}" srcOrd="2" destOrd="1" presId="urn:microsoft.com/office/officeart/2005/8/layout/hList7"/>
    <dgm:cxn modelId="{87131276-2C4A-4D07-92B4-3282E495B063}" type="presParOf" srcId="{84B1E4D8-E0F6-49A6-ABAC-A63D47F6121F}" destId="{6BB51D95-0BB6-4AAA-9328-85213731245F}" srcOrd="0" destOrd="2" presId="urn:microsoft.com/office/officeart/2005/8/layout/hList7"/>
    <dgm:cxn modelId="{20327D20-802C-4D10-A6F8-1AB64842AED8}" type="presOf" srcId="{8BE7A7C7-8AEF-46F1-88F2-43DDF8859709}" destId="{6BB51D95-0BB6-4AAA-9328-85213731245F}" srcOrd="0" destOrd="0" presId="urn:microsoft.com/office/officeart/2005/8/layout/hList7"/>
    <dgm:cxn modelId="{9505580A-214A-4CA1-975A-8BCAA765E421}" type="presParOf" srcId="{84B1E4D8-E0F6-49A6-ABAC-A63D47F6121F}" destId="{1EF0419D-ACAD-4D3C-AB48-F9296E4CCD2D}" srcOrd="1" destOrd="2" presId="urn:microsoft.com/office/officeart/2005/8/layout/hList7"/>
    <dgm:cxn modelId="{9A7A8434-3EF5-4E83-87F6-46EA595CEA1A}" type="presOf" srcId="{8BE7A7C7-8AEF-46F1-88F2-43DDF8859709}" destId="{1EF0419D-ACAD-4D3C-AB48-F9296E4CCD2D}" srcOrd="1" destOrd="0" presId="urn:microsoft.com/office/officeart/2005/8/layout/hList7"/>
    <dgm:cxn modelId="{4C932F08-CC85-4C5A-8CBF-ADF02936F4E0}" type="presParOf" srcId="{84B1E4D8-E0F6-49A6-ABAC-A63D47F6121F}" destId="{88828C78-D89B-4181-8BCB-8E308CC4E5EA}" srcOrd="2" destOrd="2" presId="urn:microsoft.com/office/officeart/2005/8/layout/hList7"/>
    <dgm:cxn modelId="{9FA1C365-2D39-47A6-969E-A7200A7E0A3C}" type="presParOf" srcId="{84B1E4D8-E0F6-49A6-ABAC-A63D47F6121F}" destId="{90668DEC-D418-43D6-9C46-6586B3C34A14}" srcOrd="3" destOrd="2"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49D5A76D-E2DF-4B3A-BF91-14315743643E}">
      <dsp:nvSpPr>
        <dsp:cNvPr id="4" name="圆角矩形 3"/>
        <dsp:cNvSpPr/>
      </dsp:nvSpPr>
      <dsp:spPr bwMode="white">
        <a:xfrm>
          <a:off x="0" y="0"/>
          <a:ext cx="2571051" cy="4351338"/>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局部均衡和一般均衡</a:t>
          </a:r>
          <a:endParaRPr lang="en-US" sz="2400" b="0" dirty="0">
            <a:latin typeface="微软雅黑" panose="020B0503020204020204" pitchFamily="34" charset="-122"/>
            <a:ea typeface="微软雅黑" panose="020B0503020204020204" pitchFamily="34" charset="-122"/>
          </a:endParaRPr>
        </a:p>
      </dsp:txBody>
      <dsp:txXfrm>
        <a:off x="0" y="0"/>
        <a:ext cx="2571051" cy="4351338"/>
      </dsp:txXfrm>
    </dsp:sp>
    <dsp:sp modelId="{1901F775-7FAB-4BC1-8A53-193A71941682}">
      <dsp:nvSpPr>
        <dsp:cNvPr id="6" name="椭圆 5"/>
        <dsp:cNvSpPr/>
      </dsp:nvSpPr>
      <dsp:spPr bwMode="white">
        <a:xfrm>
          <a:off x="561028" y="261080"/>
          <a:ext cx="1448996" cy="1448996"/>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561028" y="261080"/>
        <a:ext cx="1448996" cy="1448996"/>
      </dsp:txXfrm>
    </dsp:sp>
    <dsp:sp modelId="{DEC03CCE-E0CD-4829-860C-E98415DDAF44}">
      <dsp:nvSpPr>
        <dsp:cNvPr id="8" name="圆角矩形 7"/>
        <dsp:cNvSpPr/>
      </dsp:nvSpPr>
      <dsp:spPr bwMode="white">
        <a:xfrm>
          <a:off x="2648183" y="0"/>
          <a:ext cx="2571051" cy="4351338"/>
        </a:xfrm>
        <a:prstGeom prst="roundRect">
          <a:avLst>
            <a:gd name="adj" fmla="val 10000"/>
          </a:avLst>
        </a:prstGeom>
        <a:sp3d prstMaterial="dkEdge">
          <a:bevelT w="8200" h="38100"/>
        </a:sp3d>
      </dsp:spPr>
      <dsp:style>
        <a:lnRef idx="0">
          <a:schemeClr val="lt1"/>
        </a:lnRef>
        <a:fillRef idx="2">
          <a:schemeClr val="accent3">
            <a:shade val="80000"/>
            <a:hueOff val="100000"/>
            <a:satOff val="-2875"/>
            <a:lumOff val="9412"/>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市场间的相互依存</a:t>
          </a:r>
          <a:endParaRPr lang="en-US" sz="2400" b="0" dirty="0">
            <a:latin typeface="微软雅黑" panose="020B0503020204020204" pitchFamily="34" charset="-122"/>
            <a:ea typeface="微软雅黑" panose="020B0503020204020204" pitchFamily="34" charset="-122"/>
          </a:endParaRPr>
        </a:p>
      </dsp:txBody>
      <dsp:txXfrm>
        <a:off x="2648183" y="0"/>
        <a:ext cx="2571051" cy="4351338"/>
      </dsp:txXfrm>
    </dsp:sp>
    <dsp:sp modelId="{FFA3AD14-1C73-441A-BE53-50C1774C1B57}">
      <dsp:nvSpPr>
        <dsp:cNvPr id="10" name="椭圆 9"/>
        <dsp:cNvSpPr/>
      </dsp:nvSpPr>
      <dsp:spPr bwMode="white">
        <a:xfrm>
          <a:off x="3209211" y="261080"/>
          <a:ext cx="1448996" cy="1448996"/>
        </a:xfrm>
        <a:prstGeom prst="ellipse">
          <a:avLst/>
        </a:prstGeom>
      </dsp:spPr>
      <dsp:style>
        <a:lnRef idx="1">
          <a:schemeClr val="lt1"/>
        </a:lnRef>
        <a:fillRef idx="1">
          <a:schemeClr val="accent3">
            <a:tint val="50000"/>
            <a:hueOff val="0"/>
            <a:satOff val="-1045"/>
            <a:lumOff val="3529"/>
            <a:alpha val="100000"/>
          </a:schemeClr>
        </a:fillRef>
        <a:effectRef idx="1">
          <a:scrgbClr r="0" g="0" b="0"/>
        </a:effectRef>
        <a:fontRef idx="minor"/>
      </dsp:style>
      <dsp:txXfrm>
        <a:off x="3209211" y="261080"/>
        <a:ext cx="1448996" cy="1448996"/>
      </dsp:txXfrm>
    </dsp:sp>
    <dsp:sp modelId="{4FE8D2F6-4206-42D7-9002-B2BB08728854}">
      <dsp:nvSpPr>
        <dsp:cNvPr id="12" name="圆角矩形 11"/>
        <dsp:cNvSpPr/>
      </dsp:nvSpPr>
      <dsp:spPr bwMode="white">
        <a:xfrm>
          <a:off x="5296366" y="0"/>
          <a:ext cx="2571051" cy="4351338"/>
        </a:xfrm>
        <a:prstGeom prst="roundRect">
          <a:avLst>
            <a:gd name="adj" fmla="val 10000"/>
          </a:avLst>
        </a:prstGeom>
        <a:sp3d prstMaterial="dkEdge">
          <a:bevelT w="8200" h="38100"/>
        </a:sp3d>
      </dsp:spPr>
      <dsp:style>
        <a:lnRef idx="0">
          <a:schemeClr val="lt1"/>
        </a:lnRef>
        <a:fillRef idx="2">
          <a:schemeClr val="accent3">
            <a:shade val="80000"/>
            <a:hueOff val="200000"/>
            <a:satOff val="-5751"/>
            <a:lumOff val="18824"/>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瓦尔拉斯一般均衡的结构</a:t>
          </a:r>
          <a:endParaRPr lang="en-US" sz="2400" b="0" dirty="0">
            <a:latin typeface="微软雅黑" panose="020B0503020204020204" pitchFamily="34" charset="-122"/>
            <a:ea typeface="微软雅黑" panose="020B0503020204020204" pitchFamily="34" charset="-122"/>
          </a:endParaRPr>
        </a:p>
      </dsp:txBody>
      <dsp:txXfrm>
        <a:off x="5296366" y="0"/>
        <a:ext cx="2571051" cy="4351338"/>
      </dsp:txXfrm>
    </dsp:sp>
    <dsp:sp modelId="{35750681-EC4F-41B6-9928-AC38912A197A}">
      <dsp:nvSpPr>
        <dsp:cNvPr id="14" name="椭圆 13"/>
        <dsp:cNvSpPr/>
      </dsp:nvSpPr>
      <dsp:spPr bwMode="white">
        <a:xfrm>
          <a:off x="5857394" y="261080"/>
          <a:ext cx="1448996" cy="1448996"/>
        </a:xfrm>
        <a:prstGeom prst="ellipse">
          <a:avLst/>
        </a:prstGeom>
      </dsp:spPr>
      <dsp:style>
        <a:lnRef idx="1">
          <a:schemeClr val="lt1"/>
        </a:lnRef>
        <a:fillRef idx="1">
          <a:schemeClr val="accent3">
            <a:tint val="50000"/>
            <a:hueOff val="0"/>
            <a:satOff val="-2091"/>
            <a:lumOff val="7059"/>
            <a:alpha val="100000"/>
          </a:schemeClr>
        </a:fillRef>
        <a:effectRef idx="1">
          <a:scrgbClr r="0" g="0" b="0"/>
        </a:effectRef>
        <a:fontRef idx="minor"/>
      </dsp:style>
      <dsp:txXfrm>
        <a:off x="5857394" y="261080"/>
        <a:ext cx="1448996" cy="1448996"/>
      </dsp:txXfrm>
    </dsp:sp>
    <dsp:sp modelId="{CF61C886-5E7C-4B47-8A32-25D3986E3213}">
      <dsp:nvSpPr>
        <dsp:cNvPr id="16" name="圆角矩形 15"/>
        <dsp:cNvSpPr/>
      </dsp:nvSpPr>
      <dsp:spPr bwMode="white">
        <a:xfrm>
          <a:off x="7944549" y="0"/>
          <a:ext cx="2571051" cy="4351338"/>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一般均衡的存在性</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7944549" y="0"/>
        <a:ext cx="2571051" cy="4351338"/>
      </dsp:txXfrm>
    </dsp:sp>
    <dsp:sp modelId="{94856F1D-C8A7-448D-AD0F-23CBB99932AC}">
      <dsp:nvSpPr>
        <dsp:cNvPr id="18" name="椭圆 17"/>
        <dsp:cNvSpPr/>
      </dsp:nvSpPr>
      <dsp:spPr bwMode="white">
        <a:xfrm>
          <a:off x="8505577" y="261080"/>
          <a:ext cx="1448996" cy="1448996"/>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505577" y="261080"/>
        <a:ext cx="1448996" cy="1448996"/>
      </dsp:txXfrm>
    </dsp:sp>
    <dsp:sp modelId="{0CB828FA-6FD6-4E87-9D00-77F075426D76}">
      <dsp:nvSpPr>
        <dsp:cNvPr id="3" name="左右箭头 2"/>
        <dsp:cNvSpPr/>
      </dsp:nvSpPr>
      <dsp:spPr bwMode="white">
        <a:xfrm>
          <a:off x="420624" y="3481070"/>
          <a:ext cx="9674352" cy="652701"/>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20624" y="3481070"/>
        <a:ext cx="9674352" cy="652701"/>
      </dsp:txXfrm>
    </dsp:sp>
    <dsp:sp modelId="{976DA375-AB50-4AA8-9A8C-8552736C0387}">
      <dsp:nvSpPr>
        <dsp:cNvPr id="5" name="圆角矩形 4" hidden="1"/>
        <dsp:cNvSpPr/>
      </dsp:nvSpPr>
      <dsp:spPr>
        <a:xfrm>
          <a:off x="1272670" y="0"/>
          <a:ext cx="25711" cy="261080"/>
        </a:xfrm>
        <a:prstGeom prst="roundRect">
          <a:avLst>
            <a:gd name="adj" fmla="val 10000"/>
          </a:avLst>
        </a:prstGeom>
      </dsp:spPr>
      <dsp:txXfrm>
        <a:off x="1272670" y="0"/>
        <a:ext cx="25711" cy="261080"/>
      </dsp:txXfrm>
    </dsp:sp>
    <dsp:sp modelId="{2767CAA0-CBD0-4A9B-B091-D861F9A8AB52}">
      <dsp:nvSpPr>
        <dsp:cNvPr id="7" name="矩形 6" hidden="1"/>
        <dsp:cNvSpPr/>
      </dsp:nvSpPr>
      <dsp:spPr>
        <a:xfrm>
          <a:off x="2571051" y="2175669"/>
          <a:ext cx="77132" cy="0"/>
        </a:xfrm>
        <a:prstGeom prst="rect">
          <a:avLst/>
        </a:prstGeom>
      </dsp:spPr>
      <dsp:txXfrm>
        <a:off x="2571051" y="2175669"/>
        <a:ext cx="77132" cy="0"/>
      </dsp:txXfrm>
    </dsp:sp>
    <dsp:sp modelId="{5ACC6569-A5B4-472B-A5EF-18D70AB58744}">
      <dsp:nvSpPr>
        <dsp:cNvPr id="9" name="圆角矩形 8" hidden="1"/>
        <dsp:cNvSpPr/>
      </dsp:nvSpPr>
      <dsp:spPr>
        <a:xfrm>
          <a:off x="3920853" y="0"/>
          <a:ext cx="25711" cy="261080"/>
        </a:xfrm>
        <a:prstGeom prst="roundRect">
          <a:avLst>
            <a:gd name="adj" fmla="val 10000"/>
          </a:avLst>
        </a:prstGeom>
      </dsp:spPr>
      <dsp:txXfrm>
        <a:off x="3920853" y="0"/>
        <a:ext cx="25711" cy="261080"/>
      </dsp:txXfrm>
    </dsp:sp>
    <dsp:sp modelId="{18421BFA-F9FA-4F2A-87F7-D828C81F9F5F}">
      <dsp:nvSpPr>
        <dsp:cNvPr id="11" name="矩形 10" hidden="1"/>
        <dsp:cNvSpPr/>
      </dsp:nvSpPr>
      <dsp:spPr>
        <a:xfrm>
          <a:off x="5219234" y="2175669"/>
          <a:ext cx="77132" cy="0"/>
        </a:xfrm>
        <a:prstGeom prst="rect">
          <a:avLst/>
        </a:prstGeom>
      </dsp:spPr>
      <dsp:txXfrm>
        <a:off x="5219234" y="2175669"/>
        <a:ext cx="77132" cy="0"/>
      </dsp:txXfrm>
    </dsp:sp>
    <dsp:sp modelId="{BA562031-A251-44F8-B66C-E77201DA8A0D}">
      <dsp:nvSpPr>
        <dsp:cNvPr id="13" name="圆角矩形 12" hidden="1"/>
        <dsp:cNvSpPr/>
      </dsp:nvSpPr>
      <dsp:spPr>
        <a:xfrm>
          <a:off x="6569036" y="0"/>
          <a:ext cx="25711" cy="261080"/>
        </a:xfrm>
        <a:prstGeom prst="roundRect">
          <a:avLst>
            <a:gd name="adj" fmla="val 10000"/>
          </a:avLst>
        </a:prstGeom>
      </dsp:spPr>
      <dsp:txXfrm>
        <a:off x="6569036" y="0"/>
        <a:ext cx="25711" cy="261080"/>
      </dsp:txXfrm>
    </dsp:sp>
    <dsp:sp modelId="{1A6731FB-1107-4E3B-9BA7-E45175C64281}">
      <dsp:nvSpPr>
        <dsp:cNvPr id="15" name="矩形 14" hidden="1"/>
        <dsp:cNvSpPr/>
      </dsp:nvSpPr>
      <dsp:spPr>
        <a:xfrm>
          <a:off x="7867417" y="2175669"/>
          <a:ext cx="77132" cy="0"/>
        </a:xfrm>
        <a:prstGeom prst="rect">
          <a:avLst/>
        </a:prstGeom>
      </dsp:spPr>
      <dsp:txXfrm>
        <a:off x="7867417" y="2175669"/>
        <a:ext cx="77132" cy="0"/>
      </dsp:txXfrm>
    </dsp:sp>
    <dsp:sp modelId="{B2BB6F77-79A8-4A4B-BB3F-56ADE51681EF}">
      <dsp:nvSpPr>
        <dsp:cNvPr id="17" name="圆角矩形 16" hidden="1"/>
        <dsp:cNvSpPr/>
      </dsp:nvSpPr>
      <dsp:spPr>
        <a:xfrm>
          <a:off x="9217219" y="0"/>
          <a:ext cx="25711" cy="261080"/>
        </a:xfrm>
        <a:prstGeom prst="roundRect">
          <a:avLst>
            <a:gd name="adj" fmla="val 10000"/>
          </a:avLst>
        </a:prstGeom>
      </dsp:spPr>
      <dsp:txXfrm>
        <a:off x="9217219" y="0"/>
        <a:ext cx="25711" cy="261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0FF762F2-E0C1-413C-843C-F4664E2DB06B}">
      <dsp:nvSpPr>
        <dsp:cNvPr id="4" name="圆角矩形 3"/>
        <dsp:cNvSpPr/>
      </dsp:nvSpPr>
      <dsp:spPr bwMode="white">
        <a:xfrm>
          <a:off x="0" y="0"/>
          <a:ext cx="2571051" cy="4351338"/>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经济效率标准：帕累托有效率配置</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0" y="0"/>
        <a:ext cx="2571051" cy="4351338"/>
      </dsp:txXfrm>
    </dsp:sp>
    <dsp:sp modelId="{373FE816-EB6A-437D-B629-49484CF48411}">
      <dsp:nvSpPr>
        <dsp:cNvPr id="6" name="椭圆 5"/>
        <dsp:cNvSpPr/>
      </dsp:nvSpPr>
      <dsp:spPr bwMode="white">
        <a:xfrm>
          <a:off x="561028" y="261080"/>
          <a:ext cx="1448996" cy="1448996"/>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561028" y="261080"/>
        <a:ext cx="1448996" cy="1448996"/>
      </dsp:txXfrm>
    </dsp:sp>
    <dsp:sp modelId="{1CDCAB5A-DB0F-41A7-B7AE-0499F90D0F1F}">
      <dsp:nvSpPr>
        <dsp:cNvPr id="8" name="圆角矩形 7"/>
        <dsp:cNvSpPr/>
      </dsp:nvSpPr>
      <dsp:spPr bwMode="white">
        <a:xfrm>
          <a:off x="2648183" y="0"/>
          <a:ext cx="2571051" cy="4351338"/>
        </a:xfrm>
        <a:prstGeom prst="roundRect">
          <a:avLst>
            <a:gd name="adj" fmla="val 10000"/>
          </a:avLst>
        </a:prstGeom>
        <a:sp3d prstMaterial="dkEdge">
          <a:bevelT w="8200" h="38100"/>
        </a:sp3d>
      </dsp:spPr>
      <dsp:style>
        <a:lnRef idx="0">
          <a:schemeClr val="lt1"/>
        </a:lnRef>
        <a:fillRef idx="2">
          <a:schemeClr val="accent3">
            <a:shade val="80000"/>
            <a:hueOff val="100000"/>
            <a:satOff val="-2875"/>
            <a:lumOff val="9412"/>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竞争性均衡与交换的效率</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2648183" y="0"/>
        <a:ext cx="2571051" cy="4351338"/>
      </dsp:txXfrm>
    </dsp:sp>
    <dsp:sp modelId="{0D78E74A-2650-4000-BCEF-6D1621ED53D8}">
      <dsp:nvSpPr>
        <dsp:cNvPr id="10" name="椭圆 9"/>
        <dsp:cNvSpPr/>
      </dsp:nvSpPr>
      <dsp:spPr bwMode="white">
        <a:xfrm>
          <a:off x="3209211" y="261080"/>
          <a:ext cx="1448996" cy="1448996"/>
        </a:xfrm>
        <a:prstGeom prst="ellipse">
          <a:avLst/>
        </a:prstGeom>
      </dsp:spPr>
      <dsp:style>
        <a:lnRef idx="1">
          <a:schemeClr val="lt1"/>
        </a:lnRef>
        <a:fillRef idx="1">
          <a:schemeClr val="accent3">
            <a:tint val="50000"/>
            <a:hueOff val="0"/>
            <a:satOff val="-1045"/>
            <a:lumOff val="3529"/>
            <a:alpha val="100000"/>
          </a:schemeClr>
        </a:fillRef>
        <a:effectRef idx="1">
          <a:scrgbClr r="0" g="0" b="0"/>
        </a:effectRef>
        <a:fontRef idx="minor"/>
      </dsp:style>
      <dsp:txXfrm>
        <a:off x="3209211" y="261080"/>
        <a:ext cx="1448996" cy="1448996"/>
      </dsp:txXfrm>
    </dsp:sp>
    <dsp:sp modelId="{7BA95B52-8F51-4478-842A-64D65CAF646F}">
      <dsp:nvSpPr>
        <dsp:cNvPr id="12" name="圆角矩形 11"/>
        <dsp:cNvSpPr/>
      </dsp:nvSpPr>
      <dsp:spPr bwMode="white">
        <a:xfrm>
          <a:off x="5296366" y="0"/>
          <a:ext cx="2571051" cy="4351338"/>
        </a:xfrm>
        <a:prstGeom prst="roundRect">
          <a:avLst>
            <a:gd name="adj" fmla="val 10000"/>
          </a:avLst>
        </a:prstGeom>
        <a:sp3d prstMaterial="dkEdge">
          <a:bevelT w="8200" h="38100"/>
        </a:sp3d>
      </dsp:spPr>
      <dsp:style>
        <a:lnRef idx="0">
          <a:schemeClr val="lt1"/>
        </a:lnRef>
        <a:fillRef idx="2">
          <a:schemeClr val="accent3">
            <a:shade val="80000"/>
            <a:hueOff val="200000"/>
            <a:satOff val="-5751"/>
            <a:lumOff val="18824"/>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竞争性均衡与生产的效率</a:t>
          </a:r>
          <a:endParaRPr lang="zh-CN" sz="2400" b="0" dirty="0">
            <a:latin typeface="微软雅黑" panose="020B0503020204020204" pitchFamily="34" charset="-122"/>
            <a:ea typeface="微软雅黑" panose="020B0503020204020204" pitchFamily="34" charset="-122"/>
          </a:endParaRPr>
        </a:p>
      </dsp:txBody>
      <dsp:txXfrm>
        <a:off x="5296366" y="0"/>
        <a:ext cx="2571051" cy="4351338"/>
      </dsp:txXfrm>
    </dsp:sp>
    <dsp:sp modelId="{E9B3491D-78E2-4446-B35A-9F55D7AAFEC7}">
      <dsp:nvSpPr>
        <dsp:cNvPr id="14" name="椭圆 13"/>
        <dsp:cNvSpPr/>
      </dsp:nvSpPr>
      <dsp:spPr bwMode="white">
        <a:xfrm>
          <a:off x="5857394" y="261080"/>
          <a:ext cx="1448996" cy="1448996"/>
        </a:xfrm>
        <a:prstGeom prst="ellipse">
          <a:avLst/>
        </a:prstGeom>
      </dsp:spPr>
      <dsp:style>
        <a:lnRef idx="1">
          <a:schemeClr val="lt1"/>
        </a:lnRef>
        <a:fillRef idx="1">
          <a:schemeClr val="accent3">
            <a:tint val="50000"/>
            <a:hueOff val="0"/>
            <a:satOff val="-2091"/>
            <a:lumOff val="7059"/>
            <a:alpha val="100000"/>
          </a:schemeClr>
        </a:fillRef>
        <a:effectRef idx="1">
          <a:scrgbClr r="0" g="0" b="0"/>
        </a:effectRef>
        <a:fontRef idx="minor"/>
      </dsp:style>
      <dsp:txXfrm>
        <a:off x="5857394" y="261080"/>
        <a:ext cx="1448996" cy="1448996"/>
      </dsp:txXfrm>
    </dsp:sp>
    <dsp:sp modelId="{F2693E9F-A194-46AF-829A-C81304CA4495}">
      <dsp:nvSpPr>
        <dsp:cNvPr id="16" name="圆角矩形 15"/>
        <dsp:cNvSpPr/>
      </dsp:nvSpPr>
      <dsp:spPr bwMode="white">
        <a:xfrm>
          <a:off x="7944549" y="0"/>
          <a:ext cx="2571051" cy="4351338"/>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竞争性均衡与社会的资源配置效率</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7944549" y="0"/>
        <a:ext cx="2571051" cy="4351338"/>
      </dsp:txXfrm>
    </dsp:sp>
    <dsp:sp modelId="{6B47378C-FD4F-4BA1-BA97-75209BDCB0DB}">
      <dsp:nvSpPr>
        <dsp:cNvPr id="18" name="椭圆 17"/>
        <dsp:cNvSpPr/>
      </dsp:nvSpPr>
      <dsp:spPr bwMode="white">
        <a:xfrm>
          <a:off x="8505577" y="261080"/>
          <a:ext cx="1448996" cy="1448996"/>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505577" y="261080"/>
        <a:ext cx="1448996" cy="1448996"/>
      </dsp:txXfrm>
    </dsp:sp>
    <dsp:sp modelId="{3B0F2B4F-9BB7-48FE-A8C6-50540E7F8560}">
      <dsp:nvSpPr>
        <dsp:cNvPr id="3" name="左右箭头 2"/>
        <dsp:cNvSpPr/>
      </dsp:nvSpPr>
      <dsp:spPr bwMode="white">
        <a:xfrm>
          <a:off x="420624" y="3481070"/>
          <a:ext cx="9674352" cy="652701"/>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20624" y="3481070"/>
        <a:ext cx="9674352" cy="652701"/>
      </dsp:txXfrm>
    </dsp:sp>
    <dsp:sp modelId="{A4C520BE-CC1F-4B23-834D-B808F17068A9}">
      <dsp:nvSpPr>
        <dsp:cNvPr id="5" name="圆角矩形 4" hidden="1"/>
        <dsp:cNvSpPr/>
      </dsp:nvSpPr>
      <dsp:spPr>
        <a:xfrm>
          <a:off x="1272670" y="0"/>
          <a:ext cx="25711" cy="261080"/>
        </a:xfrm>
        <a:prstGeom prst="roundRect">
          <a:avLst>
            <a:gd name="adj" fmla="val 10000"/>
          </a:avLst>
        </a:prstGeom>
      </dsp:spPr>
      <dsp:txXfrm>
        <a:off x="1272670" y="0"/>
        <a:ext cx="25711" cy="261080"/>
      </dsp:txXfrm>
    </dsp:sp>
    <dsp:sp modelId="{F4F1273E-1C1E-44C3-BF17-66D314C5D46F}">
      <dsp:nvSpPr>
        <dsp:cNvPr id="7" name="矩形 6" hidden="1"/>
        <dsp:cNvSpPr/>
      </dsp:nvSpPr>
      <dsp:spPr>
        <a:xfrm>
          <a:off x="2571051" y="2175669"/>
          <a:ext cx="77132" cy="0"/>
        </a:xfrm>
        <a:prstGeom prst="rect">
          <a:avLst/>
        </a:prstGeom>
      </dsp:spPr>
      <dsp:txXfrm>
        <a:off x="2571051" y="2175669"/>
        <a:ext cx="77132" cy="0"/>
      </dsp:txXfrm>
    </dsp:sp>
    <dsp:sp modelId="{4D68D9D9-6989-4196-8A55-1D44F367F5C1}">
      <dsp:nvSpPr>
        <dsp:cNvPr id="9" name="圆角矩形 8" hidden="1"/>
        <dsp:cNvSpPr/>
      </dsp:nvSpPr>
      <dsp:spPr>
        <a:xfrm>
          <a:off x="3920853" y="0"/>
          <a:ext cx="25711" cy="261080"/>
        </a:xfrm>
        <a:prstGeom prst="roundRect">
          <a:avLst>
            <a:gd name="adj" fmla="val 10000"/>
          </a:avLst>
        </a:prstGeom>
      </dsp:spPr>
      <dsp:txXfrm>
        <a:off x="3920853" y="0"/>
        <a:ext cx="25711" cy="261080"/>
      </dsp:txXfrm>
    </dsp:sp>
    <dsp:sp modelId="{BC2B6E92-2B4D-4695-AD8E-B9622979E441}">
      <dsp:nvSpPr>
        <dsp:cNvPr id="11" name="矩形 10" hidden="1"/>
        <dsp:cNvSpPr/>
      </dsp:nvSpPr>
      <dsp:spPr>
        <a:xfrm>
          <a:off x="5219234" y="2175669"/>
          <a:ext cx="77132" cy="0"/>
        </a:xfrm>
        <a:prstGeom prst="rect">
          <a:avLst/>
        </a:prstGeom>
      </dsp:spPr>
      <dsp:txXfrm>
        <a:off x="5219234" y="2175669"/>
        <a:ext cx="77132" cy="0"/>
      </dsp:txXfrm>
    </dsp:sp>
    <dsp:sp modelId="{4FD177B7-67E9-4848-86EF-106506B155D8}">
      <dsp:nvSpPr>
        <dsp:cNvPr id="13" name="圆角矩形 12" hidden="1"/>
        <dsp:cNvSpPr/>
      </dsp:nvSpPr>
      <dsp:spPr>
        <a:xfrm>
          <a:off x="6569036" y="0"/>
          <a:ext cx="25711" cy="261080"/>
        </a:xfrm>
        <a:prstGeom prst="roundRect">
          <a:avLst>
            <a:gd name="adj" fmla="val 10000"/>
          </a:avLst>
        </a:prstGeom>
      </dsp:spPr>
      <dsp:txXfrm>
        <a:off x="6569036" y="0"/>
        <a:ext cx="25711" cy="261080"/>
      </dsp:txXfrm>
    </dsp:sp>
    <dsp:sp modelId="{B708B8EC-CC92-4F68-B303-50D855EB5F3F}">
      <dsp:nvSpPr>
        <dsp:cNvPr id="15" name="矩形 14" hidden="1"/>
        <dsp:cNvSpPr/>
      </dsp:nvSpPr>
      <dsp:spPr>
        <a:xfrm>
          <a:off x="7867417" y="2175669"/>
          <a:ext cx="77132" cy="0"/>
        </a:xfrm>
        <a:prstGeom prst="rect">
          <a:avLst/>
        </a:prstGeom>
      </dsp:spPr>
      <dsp:txXfrm>
        <a:off x="7867417" y="2175669"/>
        <a:ext cx="77132" cy="0"/>
      </dsp:txXfrm>
    </dsp:sp>
    <dsp:sp modelId="{643EC15F-D20E-4F9C-ADE9-0CF07CA2F707}">
      <dsp:nvSpPr>
        <dsp:cNvPr id="17" name="圆角矩形 16" hidden="1"/>
        <dsp:cNvSpPr/>
      </dsp:nvSpPr>
      <dsp:spPr>
        <a:xfrm>
          <a:off x="9217219" y="0"/>
          <a:ext cx="25711" cy="261080"/>
        </a:xfrm>
        <a:prstGeom prst="roundRect">
          <a:avLst>
            <a:gd name="adj" fmla="val 10000"/>
          </a:avLst>
        </a:prstGeom>
      </dsp:spPr>
      <dsp:txXfrm>
        <a:off x="9217219" y="0"/>
        <a:ext cx="25711" cy="261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10750" cy="4224655"/>
        <a:chOff x="0" y="0"/>
        <a:chExt cx="9810750" cy="4224655"/>
      </a:xfrm>
    </dsp:grpSpPr>
    <dsp:sp modelId="{3CB35C6C-646B-4717-B15A-7FEEF40C0F46}">
      <dsp:nvSpPr>
        <dsp:cNvPr id="4" name="圆角矩形 3"/>
        <dsp:cNvSpPr/>
      </dsp:nvSpPr>
      <dsp:spPr bwMode="white">
        <a:xfrm>
          <a:off x="0" y="0"/>
          <a:ext cx="4832882" cy="4224655"/>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公平的社会标准</a:t>
          </a:r>
          <a:endParaRPr lang="en-US" sz="2400" b="0" dirty="0">
            <a:latin typeface="微软雅黑" panose="020B0503020204020204" pitchFamily="34" charset="-122"/>
            <a:ea typeface="微软雅黑" panose="020B0503020204020204" pitchFamily="34" charset="-122"/>
          </a:endParaRPr>
        </a:p>
      </dsp:txBody>
      <dsp:txXfrm>
        <a:off x="0" y="0"/>
        <a:ext cx="4832882" cy="4224655"/>
      </dsp:txXfrm>
    </dsp:sp>
    <dsp:sp modelId="{F5F127AF-8037-4498-9C13-0FF3C82232D6}">
      <dsp:nvSpPr>
        <dsp:cNvPr id="6" name="椭圆 5"/>
        <dsp:cNvSpPr/>
      </dsp:nvSpPr>
      <dsp:spPr bwMode="white">
        <a:xfrm>
          <a:off x="1713036" y="253479"/>
          <a:ext cx="1406810" cy="1406810"/>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1713036" y="253479"/>
        <a:ext cx="1406810" cy="1406810"/>
      </dsp:txXfrm>
    </dsp:sp>
    <dsp:sp modelId="{6BB51D95-0BB6-4AAA-9328-85213731245F}">
      <dsp:nvSpPr>
        <dsp:cNvPr id="8" name="圆角矩形 7"/>
        <dsp:cNvSpPr/>
      </dsp:nvSpPr>
      <dsp:spPr bwMode="white">
        <a:xfrm>
          <a:off x="4977868" y="0"/>
          <a:ext cx="4832882" cy="4224655"/>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公平与效率的权衡</a:t>
          </a:r>
          <a:endParaRPr lang="zh-CN" altLang="en-US" sz="2400" b="0" dirty="0">
            <a:latin typeface="微软雅黑" panose="020B0503020204020204" pitchFamily="34" charset="-122"/>
            <a:ea typeface="微软雅黑" panose="020B0503020204020204" pitchFamily="34" charset="-122"/>
          </a:endParaRPr>
        </a:p>
      </dsp:txBody>
      <dsp:txXfrm>
        <a:off x="4977868" y="0"/>
        <a:ext cx="4832882" cy="4224655"/>
      </dsp:txXfrm>
    </dsp:sp>
    <dsp:sp modelId="{90668DEC-D418-43D6-9C46-6586B3C34A14}">
      <dsp:nvSpPr>
        <dsp:cNvPr id="10" name="椭圆 9"/>
        <dsp:cNvSpPr/>
      </dsp:nvSpPr>
      <dsp:spPr bwMode="white">
        <a:xfrm>
          <a:off x="6690904" y="253479"/>
          <a:ext cx="1406810" cy="1406810"/>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6690904" y="253479"/>
        <a:ext cx="1406810" cy="1406810"/>
      </dsp:txXfrm>
    </dsp:sp>
    <dsp:sp modelId="{91EE1503-0420-44E0-8446-26882B9FD3A1}">
      <dsp:nvSpPr>
        <dsp:cNvPr id="3" name="左右箭头 2"/>
        <dsp:cNvSpPr/>
      </dsp:nvSpPr>
      <dsp:spPr bwMode="white">
        <a:xfrm>
          <a:off x="392430" y="3379724"/>
          <a:ext cx="9025890" cy="633698"/>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392430" y="3379724"/>
        <a:ext cx="9025890" cy="633698"/>
      </dsp:txXfrm>
    </dsp:sp>
    <dsp:sp modelId="{E063A8AF-7FE1-41B9-BD08-901B834E4C5D}">
      <dsp:nvSpPr>
        <dsp:cNvPr id="5" name="圆角矩形 4" hidden="1"/>
        <dsp:cNvSpPr/>
      </dsp:nvSpPr>
      <dsp:spPr>
        <a:xfrm>
          <a:off x="2392276" y="0"/>
          <a:ext cx="48329" cy="253479"/>
        </a:xfrm>
        <a:prstGeom prst="roundRect">
          <a:avLst>
            <a:gd name="adj" fmla="val 10000"/>
          </a:avLst>
        </a:prstGeom>
      </dsp:spPr>
      <dsp:txXfrm>
        <a:off x="2392276" y="0"/>
        <a:ext cx="48329" cy="253479"/>
      </dsp:txXfrm>
    </dsp:sp>
    <dsp:sp modelId="{F41140A7-346E-4539-888B-D46AF48C84BD}">
      <dsp:nvSpPr>
        <dsp:cNvPr id="7" name="矩形 6" hidden="1"/>
        <dsp:cNvSpPr/>
      </dsp:nvSpPr>
      <dsp:spPr>
        <a:xfrm>
          <a:off x="4832882" y="2112328"/>
          <a:ext cx="144986" cy="0"/>
        </a:xfrm>
        <a:prstGeom prst="rect">
          <a:avLst/>
        </a:prstGeom>
      </dsp:spPr>
      <dsp:txXfrm>
        <a:off x="4832882" y="2112328"/>
        <a:ext cx="144986" cy="0"/>
      </dsp:txXfrm>
    </dsp:sp>
    <dsp:sp modelId="{88828C78-D89B-4181-8BCB-8E308CC4E5EA}">
      <dsp:nvSpPr>
        <dsp:cNvPr id="9" name="圆角矩形 8" hidden="1"/>
        <dsp:cNvSpPr/>
      </dsp:nvSpPr>
      <dsp:spPr>
        <a:xfrm>
          <a:off x="7370145" y="0"/>
          <a:ext cx="48329" cy="253479"/>
        </a:xfrm>
        <a:prstGeom prst="roundRect">
          <a:avLst>
            <a:gd name="adj" fmla="val 10000"/>
          </a:avLst>
        </a:prstGeom>
      </dsp:spPr>
      <dsp:txXfrm>
        <a:off x="7370145" y="0"/>
        <a:ext cx="48329" cy="25347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8.wmf"/><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占位符 3"/>
          <p:cNvSpPr>
            <a:spLocks noGrp="1"/>
          </p:cNvSpPr>
          <p:nvPr userDrawn="1"/>
        </p:nvSpPr>
        <p:spPr>
          <a:xfrm>
            <a:off x="0" y="6538912"/>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457200">
              <a:lnSpc>
                <a:spcPct val="100000"/>
              </a:lnSpc>
              <a:spcBef>
                <a:spcPts val="0"/>
              </a:spcBef>
            </a:pPr>
            <a:r>
              <a:rPr lang="en-US" altLang="zh-CN" sz="1400" i="1" dirty="0">
                <a:solidFill>
                  <a:prstClr val="black"/>
                </a:solidFill>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lang="zh-CN" altLang="en-US" sz="1400" i="1" dirty="0">
              <a:solidFill>
                <a:prstClr val="black"/>
              </a:solidFill>
              <a:latin typeface="微软雅黑" panose="020B0503020204020204" pitchFamily="34" charset="-122"/>
              <a:ea typeface="微软雅黑" panose="020B0503020204020204" pitchFamily="34" charset="-122"/>
              <a:cs typeface="Calibri Light" panose="020F0302020204030204" pitchFamily="34" charset="0"/>
            </a:endParaRPr>
          </a:p>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通识课</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4.bin"/><Relationship Id="rId7" Type="http://schemas.openxmlformats.org/officeDocument/2006/relationships/image" Target="../media/image19.wmf"/><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 Id="rId3" Type="http://schemas.openxmlformats.org/officeDocument/2006/relationships/image" Target="../media/image17.wmf"/><Relationship Id="rId2" Type="http://schemas.openxmlformats.org/officeDocument/2006/relationships/oleObject" Target="../embeddings/oleObject1.bin"/><Relationship Id="rId13" Type="http://schemas.openxmlformats.org/officeDocument/2006/relationships/vmlDrawing" Target="../drawings/vmlDrawing1.vml"/><Relationship Id="rId12" Type="http://schemas.openxmlformats.org/officeDocument/2006/relationships/slideLayout" Target="../slideLayouts/slideLayout1.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6.wmf"/><Relationship Id="rId7" Type="http://schemas.openxmlformats.org/officeDocument/2006/relationships/oleObject" Target="../embeddings/oleObject8.bin"/><Relationship Id="rId6" Type="http://schemas.openxmlformats.org/officeDocument/2006/relationships/image" Target="../media/image25.wmf"/><Relationship Id="rId5" Type="http://schemas.openxmlformats.org/officeDocument/2006/relationships/oleObject" Target="../embeddings/oleObject7.bin"/><Relationship Id="rId4" Type="http://schemas.openxmlformats.org/officeDocument/2006/relationships/image" Target="../media/image24.wmf"/><Relationship Id="rId3" Type="http://schemas.openxmlformats.org/officeDocument/2006/relationships/oleObject" Target="../embeddings/oleObject6.bin"/><Relationship Id="rId2" Type="http://schemas.openxmlformats.org/officeDocument/2006/relationships/image" Target="../media/image23.wmf"/><Relationship Id="rId10" Type="http://schemas.openxmlformats.org/officeDocument/2006/relationships/vmlDrawing" Target="../drawings/vmlDrawing2.vml"/><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30.wdp"/><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wmf"/><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38.wmf"/><Relationship Id="rId3" Type="http://schemas.openxmlformats.org/officeDocument/2006/relationships/oleObject" Target="../embeddings/oleObject9.bin"/><Relationship Id="rId2" Type="http://schemas.openxmlformats.org/officeDocument/2006/relationships/slide" Target="slide24.xml"/><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wmf"/><Relationship Id="rId3" Type="http://schemas.openxmlformats.org/officeDocument/2006/relationships/oleObject" Target="../embeddings/oleObject10.bin"/><Relationship Id="rId2" Type="http://schemas.openxmlformats.org/officeDocument/2006/relationships/image" Target="../media/image3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41.wmf"/><Relationship Id="rId3" Type="http://schemas.openxmlformats.org/officeDocument/2006/relationships/oleObject" Target="../embeddings/oleObject11.bin"/><Relationship Id="rId2" Type="http://schemas.openxmlformats.org/officeDocument/2006/relationships/image" Target="../media/image3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1.xml"/><Relationship Id="rId7" Type="http://schemas.openxmlformats.org/officeDocument/2006/relationships/image" Target="../media/image44.wmf"/><Relationship Id="rId6" Type="http://schemas.openxmlformats.org/officeDocument/2006/relationships/oleObject" Target="../embeddings/oleObject13.bin"/><Relationship Id="rId5" Type="http://schemas.openxmlformats.org/officeDocument/2006/relationships/image" Target="../media/image43.wmf"/><Relationship Id="rId4" Type="http://schemas.openxmlformats.org/officeDocument/2006/relationships/oleObject" Target="../embeddings/oleObject12.bin"/><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49.png"/><Relationship Id="rId7" Type="http://schemas.openxmlformats.org/officeDocument/2006/relationships/image" Target="../media/image48.wmf"/><Relationship Id="rId6" Type="http://schemas.openxmlformats.org/officeDocument/2006/relationships/oleObject" Target="../embeddings/oleObject15.bin"/><Relationship Id="rId5" Type="http://schemas.openxmlformats.org/officeDocument/2006/relationships/image" Target="../media/image47.wmf"/><Relationship Id="rId4" Type="http://schemas.openxmlformats.org/officeDocument/2006/relationships/oleObject" Target="../embeddings/oleObject14.bin"/><Relationship Id="rId3" Type="http://schemas.openxmlformats.org/officeDocument/2006/relationships/image" Target="../media/image46.png"/><Relationship Id="rId2" Type="http://schemas.openxmlformats.org/officeDocument/2006/relationships/image" Target="../media/image45.png"/><Relationship Id="rId15" Type="http://schemas.openxmlformats.org/officeDocument/2006/relationships/notesSlide" Target="../notesSlides/notesSlide2.xml"/><Relationship Id="rId14" Type="http://schemas.openxmlformats.org/officeDocument/2006/relationships/vmlDrawing" Target="../drawings/vmlDrawing7.vml"/><Relationship Id="rId13" Type="http://schemas.openxmlformats.org/officeDocument/2006/relationships/slideLayout" Target="../slideLayouts/slideLayout1.xml"/><Relationship Id="rId12" Type="http://schemas.openxmlformats.org/officeDocument/2006/relationships/image" Target="../media/image51.wmf"/><Relationship Id="rId11" Type="http://schemas.openxmlformats.org/officeDocument/2006/relationships/oleObject" Target="../embeddings/oleObject17.bin"/><Relationship Id="rId10" Type="http://schemas.openxmlformats.org/officeDocument/2006/relationships/image" Target="../media/image50.wmf"/><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9" Type="http://schemas.microsoft.com/office/2007/relationships/hdphoto" Target="../media/image12.wdp"/><Relationship Id="rId8" Type="http://schemas.openxmlformats.org/officeDocument/2006/relationships/image" Target="../media/image11.png"/><Relationship Id="rId7" Type="http://schemas.microsoft.com/office/2007/relationships/hdphoto" Target="../media/image10.wdp"/><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microsoft.com/office/2007/relationships/hdphoto" Target="../media/image5.wdp"/><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45177" y="1960210"/>
            <a:ext cx="9144000" cy="2387600"/>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第七章   一般均</a:t>
            </a:r>
            <a:r>
              <a:rPr lang="zh-CN" altLang="en-US" sz="4400" dirty="0" smtClean="0">
                <a:solidFill>
                  <a:srgbClr val="002060"/>
                </a:solidFill>
                <a:latin typeface="华文行楷" panose="02010800040101010101" pitchFamily="2" charset="-122"/>
                <a:ea typeface="华文行楷" panose="02010800040101010101" pitchFamily="2" charset="-122"/>
              </a:rPr>
              <a:t>衡与效</a:t>
            </a:r>
            <a:r>
              <a:rPr lang="zh-CN" altLang="en-US" sz="4400" dirty="0">
                <a:solidFill>
                  <a:srgbClr val="002060"/>
                </a:solidFill>
                <a:latin typeface="华文行楷" panose="02010800040101010101" pitchFamily="2" charset="-122"/>
                <a:ea typeface="华文行楷" panose="02010800040101010101" pitchFamily="2" charset="-122"/>
              </a:rPr>
              <a:t>率</a:t>
            </a:r>
            <a:br>
              <a:rPr lang="zh-CN" altLang="en-US" sz="4400" dirty="0">
                <a:solidFill>
                  <a:srgbClr val="002060"/>
                </a:solidFill>
                <a:latin typeface="华文行楷" panose="02010800040101010101" pitchFamily="2" charset="-122"/>
                <a:ea typeface="华文行楷" panose="02010800040101010101" pitchFamily="2" charset="-122"/>
              </a:rPr>
            </a:br>
            <a:endParaRPr lang="zh-CN" altLang="en-US" sz="4400" dirty="0"/>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lang="zh-CN" altLang="en-US" sz="1400" i="1" dirty="0">
                <a:solidFill>
                  <a:prstClr val="black"/>
                </a:solidFill>
                <a:latin typeface="微软雅黑" panose="020B0503020204020204" pitchFamily="34" charset="-122"/>
                <a:ea typeface="微软雅黑" panose="020B0503020204020204" pitchFamily="34" charset="-122"/>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91"/>
          <p:cNvSpPr>
            <a:spLocks noChangeArrowheads="1"/>
          </p:cNvSpPr>
          <p:nvPr/>
        </p:nvSpPr>
        <p:spPr bwMode="auto">
          <a:xfrm>
            <a:off x="6165774" y="1563307"/>
            <a:ext cx="5268349" cy="4627835"/>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539857" y="1556750"/>
            <a:ext cx="5276613" cy="4648097"/>
          </a:xfrm>
          <a:prstGeom prst="rect">
            <a:avLst/>
          </a:prstGeom>
        </p:spPr>
      </p:pic>
      <p:sp>
        <p:nvSpPr>
          <p:cNvPr id="41" name="矩形 40"/>
          <p:cNvSpPr/>
          <p:nvPr/>
        </p:nvSpPr>
        <p:spPr>
          <a:xfrm>
            <a:off x="6161643" y="1569403"/>
            <a:ext cx="5276613" cy="4621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291609" y="38785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瓦尔拉</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斯一般均衡的结构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742717" y="1672804"/>
            <a:ext cx="5804269" cy="4616648"/>
          </a:xfrm>
          <a:prstGeom prst="rect">
            <a:avLst/>
          </a:prstGeom>
        </p:spPr>
        <p:txBody>
          <a:bodyPr wrap="square">
            <a:spAutoFit/>
          </a:bodyPr>
          <a:lstStyle/>
          <a:p>
            <a:pPr marL="342900" indent="-34290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先</a:t>
            </a:r>
            <a:r>
              <a:rPr lang="zh-CN" altLang="en-US" sz="2000" dirty="0">
                <a:latin typeface="微软雅黑" panose="020B0503020204020204" pitchFamily="34" charset="-122"/>
                <a:ea typeface="微软雅黑" panose="020B0503020204020204" pitchFamily="34" charset="-122"/>
              </a:rPr>
              <a:t>考察</a:t>
            </a:r>
            <a:r>
              <a:rPr lang="zh-CN" altLang="en-US" sz="2000" dirty="0">
                <a:solidFill>
                  <a:srgbClr val="FF0000"/>
                </a:solidFill>
                <a:latin typeface="微软雅黑" panose="020B0503020204020204" pitchFamily="34" charset="-122"/>
                <a:ea typeface="微软雅黑" panose="020B0503020204020204" pitchFamily="34" charset="-122"/>
              </a:rPr>
              <a:t>单个家庭（</a:t>
            </a:r>
            <a:r>
              <a:rPr lang="en-US" altLang="zh-CN" sz="2000" dirty="0">
                <a:solidFill>
                  <a:srgbClr val="FF0000"/>
                </a:solidFill>
                <a:latin typeface="微软雅黑" panose="020B0503020204020204" pitchFamily="34" charset="-122"/>
                <a:ea typeface="微软雅黑" panose="020B0503020204020204" pitchFamily="34" charset="-122"/>
              </a:rPr>
              <a:t>h</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的行</a:t>
            </a:r>
            <a:r>
              <a:rPr lang="zh-CN" altLang="en-US" sz="2000" dirty="0" smtClean="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效</a:t>
            </a:r>
            <a:r>
              <a:rPr lang="zh-CN" altLang="en-US" sz="2000" dirty="0">
                <a:latin typeface="微软雅黑" panose="020B0503020204020204" pitchFamily="34" charset="-122"/>
                <a:ea typeface="微软雅黑" panose="020B0503020204020204" pitchFamily="34" charset="-122"/>
              </a:rPr>
              <a:t>用函</a:t>
            </a:r>
            <a:r>
              <a:rPr lang="zh-CN" altLang="en-US" sz="2000" dirty="0" smtClean="0">
                <a:latin typeface="微软雅黑" panose="020B0503020204020204" pitchFamily="34" charset="-122"/>
                <a:ea typeface="微软雅黑" panose="020B0503020204020204" pitchFamily="34" charset="-122"/>
              </a:rPr>
              <a:t>数</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家</a:t>
            </a:r>
            <a:r>
              <a:rPr lang="zh-CN" altLang="en-US" sz="2000" dirty="0">
                <a:latin typeface="微软雅黑" panose="020B0503020204020204" pitchFamily="34" charset="-122"/>
                <a:ea typeface="微软雅黑" panose="020B0503020204020204" pitchFamily="34" charset="-122"/>
              </a:rPr>
              <a:t>庭</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对各种产品的需求函数为</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家庭</a:t>
            </a:r>
            <a:r>
              <a:rPr lang="en-US" altLang="zh-CN" sz="2000" i="1" dirty="0">
                <a:latin typeface="微软雅黑" panose="020B0503020204020204" pitchFamily="34" charset="-122"/>
                <a:ea typeface="微软雅黑" panose="020B0503020204020204" pitchFamily="34" charset="-122"/>
              </a:rPr>
              <a:t>h</a:t>
            </a:r>
            <a:r>
              <a:rPr lang="zh-CN" altLang="zh-CN" sz="2000" dirty="0">
                <a:latin typeface="微软雅黑" panose="020B0503020204020204" pitchFamily="34" charset="-122"/>
                <a:ea typeface="微软雅黑" panose="020B0503020204020204" pitchFamily="34" charset="-122"/>
              </a:rPr>
              <a:t>对各种要素的供给函数</a:t>
            </a:r>
            <a:r>
              <a:rPr lang="zh-CN" altLang="zh-CN" sz="2000" dirty="0" smtClean="0">
                <a:latin typeface="微软雅黑" panose="020B0503020204020204" pitchFamily="34" charset="-122"/>
                <a:ea typeface="微软雅黑" panose="020B0503020204020204" pitchFamily="34" charset="-122"/>
              </a:rPr>
              <a:t>为</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dirty="0" smtClean="0"/>
          </a:p>
          <a:p>
            <a:endParaRPr lang="en-US" altLang="zh-CN" dirty="0"/>
          </a:p>
          <a:p>
            <a:endParaRPr lang="en-US" altLang="zh-CN" dirty="0" smtClean="0"/>
          </a:p>
        </p:txBody>
      </p:sp>
      <p:sp>
        <p:nvSpPr>
          <p:cNvPr id="7" name="Rectangle 2"/>
          <p:cNvSpPr>
            <a:spLocks noChangeArrowheads="1"/>
          </p:cNvSpPr>
          <p:nvPr/>
        </p:nvSpPr>
        <p:spPr bwMode="auto">
          <a:xfrm>
            <a:off x="1116132" y="22152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116132" y="2448967"/>
          <a:ext cx="4394198" cy="413572"/>
        </p:xfrm>
        <a:graphic>
          <a:graphicData uri="http://schemas.openxmlformats.org/presentationml/2006/ole">
            <mc:AlternateContent xmlns:mc="http://schemas.openxmlformats.org/markup-compatibility/2006">
              <mc:Choice xmlns:v="urn:schemas-microsoft-com:vml" Requires="v">
                <p:oleObj spid="_x0000_s1025" name="" r:id="rId2" imgW="58216800" imgH="5486400" progId="">
                  <p:embed/>
                </p:oleObj>
              </mc:Choice>
              <mc:Fallback>
                <p:oleObj name="" r:id="rId2" imgW="58216800" imgH="5486400" progId="">
                  <p:embed/>
                  <p:pic>
                    <p:nvPicPr>
                      <p:cNvPr id="0" name="图片 1024"/>
                      <p:cNvPicPr>
                        <a:picLocks noChangeAspect="1"/>
                      </p:cNvPicPr>
                      <p:nvPr/>
                    </p:nvPicPr>
                    <p:blipFill>
                      <a:blip r:embed="rId3"/>
                      <a:stretch>
                        <a:fillRect/>
                      </a:stretch>
                    </p:blipFill>
                    <p:spPr>
                      <a:xfrm>
                        <a:off x="1116132" y="2448967"/>
                        <a:ext cx="4394198" cy="413572"/>
                      </a:xfrm>
                      <a:prstGeom prst="rect">
                        <a:avLst/>
                      </a:prstGeom>
                      <a:noFill/>
                      <a:ln w="9525">
                        <a:noFill/>
                      </a:ln>
                    </p:spPr>
                  </p:pic>
                </p:oleObj>
              </mc:Fallback>
            </mc:AlternateContent>
          </a:graphicData>
        </a:graphic>
      </p:graphicFrame>
      <p:sp>
        <p:nvSpPr>
          <p:cNvPr id="31" name="矩形 30"/>
          <p:cNvSpPr/>
          <p:nvPr/>
        </p:nvSpPr>
        <p:spPr>
          <a:xfrm>
            <a:off x="6741582" y="1650497"/>
            <a:ext cx="4004622" cy="3170099"/>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考</a:t>
            </a:r>
            <a:r>
              <a:rPr lang="zh-CN" altLang="en-US" sz="2000" dirty="0" smtClean="0">
                <a:latin typeface="微软雅黑" panose="020B0503020204020204" pitchFamily="34" charset="-122"/>
                <a:ea typeface="微软雅黑" panose="020B0503020204020204" pitchFamily="34" charset="-122"/>
              </a:rPr>
              <a:t>察</a:t>
            </a:r>
            <a:r>
              <a:rPr lang="zh-CN" altLang="en-US" sz="2000" dirty="0">
                <a:solidFill>
                  <a:srgbClr val="FF0000"/>
                </a:solidFill>
                <a:latin typeface="微软雅黑" panose="020B0503020204020204" pitchFamily="34" charset="-122"/>
                <a:ea typeface="微软雅黑" panose="020B0503020204020204" pitchFamily="34" charset="-122"/>
              </a:rPr>
              <a:t>单个</a:t>
            </a:r>
            <a:r>
              <a:rPr lang="zh-CN" altLang="en-US" sz="2000" dirty="0" smtClean="0">
                <a:solidFill>
                  <a:srgbClr val="FF0000"/>
                </a:solidFill>
                <a:latin typeface="微软雅黑" panose="020B0503020204020204" pitchFamily="34" charset="-122"/>
                <a:ea typeface="微软雅黑" panose="020B0503020204020204" pitchFamily="34" charset="-122"/>
              </a:rPr>
              <a:t>企业（</a:t>
            </a:r>
            <a:r>
              <a:rPr lang="en-US" altLang="zh-CN" sz="2000" dirty="0" smtClean="0">
                <a:solidFill>
                  <a:srgbClr val="FF0000"/>
                </a:solidFill>
                <a:latin typeface="微软雅黑" panose="020B0503020204020204" pitchFamily="34" charset="-122"/>
                <a:ea typeface="微软雅黑" panose="020B0503020204020204" pitchFamily="34" charset="-122"/>
              </a:rPr>
              <a:t>k)</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行</a:t>
            </a:r>
            <a:r>
              <a:rPr lang="zh-CN" altLang="en-US" sz="2000" dirty="0" smtClean="0">
                <a:latin typeface="微软雅黑" panose="020B0503020204020204" pitchFamily="34" charset="-122"/>
                <a:ea typeface="微软雅黑" panose="020B0503020204020204" pitchFamily="34" charset="-122"/>
              </a:rPr>
              <a:t>为</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企</a:t>
            </a:r>
            <a:r>
              <a:rPr lang="zh-CN" altLang="en-US" sz="2000" dirty="0">
                <a:latin typeface="微软雅黑" panose="020B0503020204020204" pitchFamily="34" charset="-122"/>
                <a:ea typeface="微软雅黑" panose="020B0503020204020204" pitchFamily="34" charset="-122"/>
              </a:rPr>
              <a:t>业的利润函</a:t>
            </a:r>
            <a:r>
              <a:rPr lang="zh-CN" altLang="en-US" sz="2000" dirty="0" smtClean="0">
                <a:latin typeface="微软雅黑" panose="020B0503020204020204" pitchFamily="34" charset="-122"/>
                <a:ea typeface="微软雅黑" panose="020B0503020204020204" pitchFamily="34" charset="-122"/>
              </a:rPr>
              <a:t>数：</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企</a:t>
            </a:r>
            <a:r>
              <a:rPr lang="zh-CN" altLang="en-US" sz="2000" dirty="0">
                <a:latin typeface="微软雅黑" panose="020B0503020204020204" pitchFamily="34" charset="-122"/>
                <a:ea typeface="微软雅黑" panose="020B0503020204020204" pitchFamily="34" charset="-122"/>
              </a:rPr>
              <a:t>业的生产函</a:t>
            </a:r>
            <a:r>
              <a:rPr lang="zh-CN" altLang="en-US" sz="2000" dirty="0" smtClean="0">
                <a:latin typeface="微软雅黑" panose="020B0503020204020204" pitchFamily="34" charset="-122"/>
                <a:ea typeface="微软雅黑" panose="020B0503020204020204" pitchFamily="34" charset="-122"/>
              </a:rPr>
              <a:t>数：</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企</a:t>
            </a:r>
            <a:r>
              <a:rPr lang="zh-CN" altLang="en-US" sz="2000" dirty="0">
                <a:latin typeface="微软雅黑" panose="020B0503020204020204" pitchFamily="34" charset="-122"/>
                <a:ea typeface="微软雅黑" panose="020B0503020204020204" pitchFamily="34" charset="-122"/>
              </a:rPr>
              <a:t>业</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对各种产品的供给函</a:t>
            </a:r>
            <a:r>
              <a:rPr lang="zh-CN" altLang="en-US" sz="2000" dirty="0" smtClean="0">
                <a:latin typeface="微软雅黑" panose="020B0503020204020204" pitchFamily="34" charset="-122"/>
                <a:ea typeface="微软雅黑" panose="020B0503020204020204" pitchFamily="34" charset="-122"/>
              </a:rPr>
              <a:t>数：</a:t>
            </a:r>
            <a:endParaRPr lang="zh-CN" altLang="en-US" sz="2000" dirty="0">
              <a:latin typeface="微软雅黑" panose="020B0503020204020204" pitchFamily="34" charset="-122"/>
              <a:ea typeface="微软雅黑" panose="020B0503020204020204" pitchFamily="34" charset="-122"/>
            </a:endParaRPr>
          </a:p>
        </p:txBody>
      </p:sp>
      <p:sp>
        <p:nvSpPr>
          <p:cNvPr id="32" name="Rectangle 17"/>
          <p:cNvSpPr>
            <a:spLocks noChangeArrowheads="1"/>
          </p:cNvSpPr>
          <p:nvPr/>
        </p:nvSpPr>
        <p:spPr bwMode="auto">
          <a:xfrm>
            <a:off x="7317857" y="2213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3" name="对象 32"/>
          <p:cNvGraphicFramePr>
            <a:graphicFrameLocks noChangeAspect="1"/>
          </p:cNvGraphicFramePr>
          <p:nvPr/>
        </p:nvGraphicFramePr>
        <p:xfrm>
          <a:off x="7203223" y="2292468"/>
          <a:ext cx="2478606" cy="672999"/>
        </p:xfrm>
        <a:graphic>
          <a:graphicData uri="http://schemas.openxmlformats.org/presentationml/2006/ole">
            <mc:AlternateContent xmlns:mc="http://schemas.openxmlformats.org/markup-compatibility/2006">
              <mc:Choice xmlns:v="urn:schemas-microsoft-com:vml" Requires="v">
                <p:oleObj spid="_x0000_s1247" name="" r:id="rId4" imgW="34442400" imgH="9448800" progId="">
                  <p:embed/>
                </p:oleObj>
              </mc:Choice>
              <mc:Fallback>
                <p:oleObj name="" r:id="rId4" imgW="34442400" imgH="9448800" progId="">
                  <p:embed/>
                  <p:pic>
                    <p:nvPicPr>
                      <p:cNvPr id="0" name="图片 1246"/>
                      <p:cNvPicPr>
                        <a:picLocks noChangeAspect="1"/>
                      </p:cNvPicPr>
                      <p:nvPr/>
                    </p:nvPicPr>
                    <p:blipFill>
                      <a:blip r:embed="rId5"/>
                      <a:stretch>
                        <a:fillRect/>
                      </a:stretch>
                    </p:blipFill>
                    <p:spPr>
                      <a:xfrm>
                        <a:off x="7203223" y="2292468"/>
                        <a:ext cx="2478606" cy="672999"/>
                      </a:xfrm>
                      <a:prstGeom prst="rect">
                        <a:avLst/>
                      </a:prstGeom>
                      <a:noFill/>
                      <a:ln w="9525">
                        <a:noFill/>
                      </a:ln>
                    </p:spPr>
                  </p:pic>
                </p:oleObj>
              </mc:Fallback>
            </mc:AlternateContent>
          </a:graphicData>
        </a:graphic>
      </p:graphicFrame>
      <p:sp>
        <p:nvSpPr>
          <p:cNvPr id="34" name="Rectangle 19"/>
          <p:cNvSpPr>
            <a:spLocks noChangeArrowheads="1"/>
          </p:cNvSpPr>
          <p:nvPr/>
        </p:nvSpPr>
        <p:spPr bwMode="auto">
          <a:xfrm>
            <a:off x="7512260" y="30119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5" name="对象 34"/>
          <p:cNvGraphicFramePr>
            <a:graphicFrameLocks noChangeAspect="1"/>
          </p:cNvGraphicFramePr>
          <p:nvPr/>
        </p:nvGraphicFramePr>
        <p:xfrm>
          <a:off x="7180253" y="3333563"/>
          <a:ext cx="2332847" cy="1011444"/>
        </p:xfrm>
        <a:graphic>
          <a:graphicData uri="http://schemas.openxmlformats.org/presentationml/2006/ole">
            <mc:AlternateContent xmlns:mc="http://schemas.openxmlformats.org/markup-compatibility/2006">
              <mc:Choice xmlns:v="urn:schemas-microsoft-com:vml" Requires="v">
                <p:oleObj spid="_x0000_s1248" name="" r:id="rId6" imgW="32613600" imgH="14325600" progId="">
                  <p:embed/>
                </p:oleObj>
              </mc:Choice>
              <mc:Fallback>
                <p:oleObj name="" r:id="rId6" imgW="32613600" imgH="14325600" progId="">
                  <p:embed/>
                  <p:pic>
                    <p:nvPicPr>
                      <p:cNvPr id="0" name="图片 1247"/>
                      <p:cNvPicPr>
                        <a:picLocks noChangeAspect="1"/>
                      </p:cNvPicPr>
                      <p:nvPr/>
                    </p:nvPicPr>
                    <p:blipFill>
                      <a:blip r:embed="rId7"/>
                      <a:stretch>
                        <a:fillRect/>
                      </a:stretch>
                    </p:blipFill>
                    <p:spPr>
                      <a:xfrm>
                        <a:off x="7180253" y="3333563"/>
                        <a:ext cx="2332847" cy="1011444"/>
                      </a:xfrm>
                      <a:prstGeom prst="rect">
                        <a:avLst/>
                      </a:prstGeom>
                      <a:noFill/>
                      <a:ln w="9525">
                        <a:noFill/>
                      </a:ln>
                    </p:spPr>
                  </p:pic>
                </p:oleObj>
              </mc:Fallback>
            </mc:AlternateContent>
          </a:graphicData>
        </a:graphic>
      </p:graphicFrame>
      <p:graphicFrame>
        <p:nvGraphicFramePr>
          <p:cNvPr id="37" name="对象 36"/>
          <p:cNvGraphicFramePr>
            <a:graphicFrameLocks noChangeAspect="1"/>
          </p:cNvGraphicFramePr>
          <p:nvPr/>
        </p:nvGraphicFramePr>
        <p:xfrm>
          <a:off x="7180253" y="4901000"/>
          <a:ext cx="2524547" cy="910011"/>
        </p:xfrm>
        <a:graphic>
          <a:graphicData uri="http://schemas.openxmlformats.org/presentationml/2006/ole">
            <mc:AlternateContent xmlns:mc="http://schemas.openxmlformats.org/markup-compatibility/2006">
              <mc:Choice xmlns:v="urn:schemas-microsoft-com:vml" Requires="v">
                <p:oleObj spid="_x0000_s1249" name="" r:id="rId8" imgW="39014400" imgH="14325600" progId="">
                  <p:embed/>
                </p:oleObj>
              </mc:Choice>
              <mc:Fallback>
                <p:oleObj name="" r:id="rId8" imgW="39014400" imgH="14325600" progId="">
                  <p:embed/>
                  <p:pic>
                    <p:nvPicPr>
                      <p:cNvPr id="0" name="图片 1248"/>
                      <p:cNvPicPr>
                        <a:picLocks noChangeAspect="1"/>
                      </p:cNvPicPr>
                      <p:nvPr/>
                    </p:nvPicPr>
                    <p:blipFill>
                      <a:blip r:embed="rId9"/>
                      <a:stretch>
                        <a:fillRect/>
                      </a:stretch>
                    </p:blipFill>
                    <p:spPr>
                      <a:xfrm>
                        <a:off x="7180253" y="4901000"/>
                        <a:ext cx="2524547" cy="910011"/>
                      </a:xfrm>
                      <a:prstGeom prst="rect">
                        <a:avLst/>
                      </a:prstGeom>
                      <a:noFill/>
                      <a:ln w="9525">
                        <a:noFill/>
                      </a:ln>
                    </p:spPr>
                  </p:pic>
                </p:oleObj>
              </mc:Fallback>
            </mc:AlternateContent>
          </a:graphicData>
        </a:graphic>
      </p:graphicFrame>
      <p:sp>
        <p:nvSpPr>
          <p:cNvPr id="38" name="矩形 37"/>
          <p:cNvSpPr/>
          <p:nvPr/>
        </p:nvSpPr>
        <p:spPr>
          <a:xfrm>
            <a:off x="6233023" y="6296279"/>
            <a:ext cx="5314275" cy="400110"/>
          </a:xfrm>
          <a:prstGeom prst="rect">
            <a:avLst/>
          </a:prstGeom>
        </p:spPr>
        <p:txBody>
          <a:bodyPr wrap="none">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最终推出整</a:t>
            </a:r>
            <a:r>
              <a:rPr lang="zh-CN" altLang="en-US" sz="2000" b="1" dirty="0">
                <a:solidFill>
                  <a:srgbClr val="FF0000"/>
                </a:solidFill>
                <a:latin typeface="微软雅黑" panose="020B0503020204020204" pitchFamily="34" charset="-122"/>
                <a:ea typeface="微软雅黑" panose="020B0503020204020204" pitchFamily="34" charset="-122"/>
              </a:rPr>
              <a:t>个市场价格体</a:t>
            </a:r>
            <a:r>
              <a:rPr lang="zh-CN" altLang="en-US" sz="2000" b="1" dirty="0" smtClean="0">
                <a:solidFill>
                  <a:srgbClr val="FF0000"/>
                </a:solidFill>
                <a:latin typeface="微软雅黑" panose="020B0503020204020204" pitchFamily="34" charset="-122"/>
                <a:ea typeface="微软雅黑" panose="020B0503020204020204" pitchFamily="34" charset="-122"/>
              </a:rPr>
              <a:t>系供给和需求的</a:t>
            </a:r>
            <a:r>
              <a:rPr lang="zh-CN" altLang="en-US" sz="2000" b="1" dirty="0">
                <a:solidFill>
                  <a:srgbClr val="FF0000"/>
                </a:solidFill>
                <a:latin typeface="微软雅黑" panose="020B0503020204020204" pitchFamily="34" charset="-122"/>
                <a:ea typeface="微软雅黑" panose="020B0503020204020204" pitchFamily="34" charset="-122"/>
              </a:rPr>
              <a:t>函数</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39" name="矩形 38"/>
          <p:cNvSpPr/>
          <p:nvPr/>
        </p:nvSpPr>
        <p:spPr>
          <a:xfrm>
            <a:off x="697068" y="1099570"/>
            <a:ext cx="7917552" cy="461665"/>
          </a:xfrm>
          <a:prstGeom prst="rect">
            <a:avLst/>
          </a:prstGeom>
        </p:spPr>
        <p:txBody>
          <a:bodyPr wrap="none">
            <a:spAutoFit/>
          </a:bodyPr>
          <a:lstStyle/>
          <a:p>
            <a:pPr marL="342900" indent="-342900" algn="ctr">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家庭和企业的行为：产品需求与供给和要素需求与供给</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a:spLocks noRot="1" noChangeAspect="1" noMove="1" noResize="1" noEditPoints="1" noAdjustHandles="1" noChangeArrowheads="1" noChangeShapeType="1" noTextEdit="1"/>
          </p:cNvSpPr>
          <p:nvPr/>
        </p:nvSpPr>
        <p:spPr>
          <a:xfrm>
            <a:off x="1116132" y="3237051"/>
            <a:ext cx="6087091" cy="1015663"/>
          </a:xfrm>
          <a:prstGeom prst="rect">
            <a:avLst/>
          </a:prstGeom>
          <a:blipFill rotWithShape="1">
            <a:blip r:embed="rId10"/>
            <a:stretch>
              <a:fillRect l="-300" t="-2994" b="-9581"/>
            </a:stretch>
          </a:blipFill>
        </p:spPr>
        <p:txBody>
          <a:bodyPr/>
          <a:lstStyle/>
          <a:p>
            <a:r>
              <a:rPr lang="zh-CN" altLang="en-US">
                <a:noFill/>
              </a:rPr>
              <a:t> </a:t>
            </a:r>
            <a:endParaRPr lang="zh-CN" altLang="en-US">
              <a:noFill/>
            </a:endParaRPr>
          </a:p>
        </p:txBody>
      </p:sp>
      <p:sp>
        <p:nvSpPr>
          <p:cNvPr id="9" name="矩形 8"/>
          <p:cNvSpPr>
            <a:spLocks noRot="1" noChangeAspect="1" noMove="1" noResize="1" noEditPoints="1" noAdjustHandles="1" noChangeArrowheads="1" noChangeShapeType="1" noTextEdit="1"/>
          </p:cNvSpPr>
          <p:nvPr/>
        </p:nvSpPr>
        <p:spPr>
          <a:xfrm>
            <a:off x="1111677" y="4774272"/>
            <a:ext cx="6096000" cy="1476110"/>
          </a:xfrm>
          <a:prstGeom prst="rect">
            <a:avLst/>
          </a:prstGeom>
          <a:blipFill rotWithShape="1">
            <a:blip r:embed="rId11"/>
            <a:stretch>
              <a:fillRect l="-300" t="-1653"/>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9"/>
          <p:cNvSpPr>
            <a:spLocks noChangeArrowheads="1"/>
          </p:cNvSpPr>
          <p:nvPr/>
        </p:nvSpPr>
        <p:spPr bwMode="auto">
          <a:xfrm>
            <a:off x="3951308" y="3730995"/>
            <a:ext cx="7567898" cy="2293645"/>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瓦尔拉</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斯一般均衡的结构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4218039" y="1453237"/>
            <a:ext cx="7145638" cy="1323439"/>
          </a:xfrm>
          <a:prstGeom prst="rect">
            <a:avLst/>
          </a:prstGeom>
        </p:spPr>
        <p:txBody>
          <a:bodyPr wrap="square">
            <a:spAutoFit/>
          </a:bodyPr>
          <a:lstStyle/>
          <a:p>
            <a:r>
              <a:rPr lang="zh-CN" altLang="en-US" sz="2000" dirty="0">
                <a:solidFill>
                  <a:srgbClr val="C9923B"/>
                </a:solidFill>
                <a:latin typeface="微软雅黑" panose="020B0503020204020204" pitchFamily="34" charset="-122"/>
                <a:ea typeface="微软雅黑" panose="020B0503020204020204" pitchFamily="34" charset="-122"/>
              </a:rPr>
              <a:t>从市场的需求方面看，包括产品市场的需求和要素市场的</a:t>
            </a:r>
            <a:r>
              <a:rPr lang="zh-CN" altLang="en-US" sz="2000" dirty="0" smtClean="0">
                <a:solidFill>
                  <a:srgbClr val="C9923B"/>
                </a:solidFill>
                <a:latin typeface="微软雅黑" panose="020B0503020204020204" pitchFamily="34" charset="-122"/>
                <a:ea typeface="微软雅黑" panose="020B0503020204020204" pitchFamily="34" charset="-122"/>
              </a:rPr>
              <a:t>需求：</a:t>
            </a:r>
            <a:endParaRPr lang="en-US" altLang="zh-CN" sz="2000" dirty="0" smtClean="0">
              <a:solidFill>
                <a:srgbClr val="C9923B"/>
              </a:solidFill>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a:solidFill>
                  <a:srgbClr val="C9923B"/>
                </a:solidFill>
                <a:latin typeface="微软雅黑" panose="020B0503020204020204" pitchFamily="34" charset="-122"/>
                <a:ea typeface="微软雅黑" panose="020B0503020204020204" pitchFamily="34" charset="-122"/>
              </a:rPr>
              <a:t>从市场的供给方面看，包括产品市场的供给和要素市场的</a:t>
            </a:r>
            <a:r>
              <a:rPr lang="zh-CN" altLang="en-US" sz="2000" dirty="0" smtClean="0">
                <a:solidFill>
                  <a:srgbClr val="C9923B"/>
                </a:solidFill>
                <a:latin typeface="微软雅黑" panose="020B0503020204020204" pitchFamily="34" charset="-122"/>
                <a:ea typeface="微软雅黑" panose="020B0503020204020204" pitchFamily="34" charset="-122"/>
              </a:rPr>
              <a:t>供给：</a:t>
            </a:r>
            <a:endParaRPr lang="zh-CN" altLang="en-US" sz="2000" dirty="0">
              <a:solidFill>
                <a:srgbClr val="C9923B"/>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3777916" y="24785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5305363" y="1962206"/>
          <a:ext cx="1927812" cy="400112"/>
        </p:xfrm>
        <a:graphic>
          <a:graphicData uri="http://schemas.openxmlformats.org/presentationml/2006/ole">
            <mc:AlternateContent xmlns:mc="http://schemas.openxmlformats.org/markup-compatibility/2006">
              <mc:Choice xmlns:v="urn:schemas-microsoft-com:vml" Requires="v">
                <p:oleObj spid="_x0000_s2049" name="" r:id="rId1" imgW="24384000" imgH="4876800" progId="">
                  <p:embed/>
                </p:oleObj>
              </mc:Choice>
              <mc:Fallback>
                <p:oleObj name="" r:id="rId1" imgW="24384000" imgH="4876800" progId="">
                  <p:embed/>
                  <p:pic>
                    <p:nvPicPr>
                      <p:cNvPr id="0" name="图片 2048"/>
                      <p:cNvPicPr>
                        <a:picLocks noChangeAspect="1"/>
                      </p:cNvPicPr>
                      <p:nvPr/>
                    </p:nvPicPr>
                    <p:blipFill>
                      <a:blip r:embed="rId2"/>
                      <a:stretch>
                        <a:fillRect/>
                      </a:stretch>
                    </p:blipFill>
                    <p:spPr>
                      <a:xfrm>
                        <a:off x="5305363" y="1962206"/>
                        <a:ext cx="1927812" cy="400112"/>
                      </a:xfrm>
                      <a:prstGeom prst="rect">
                        <a:avLst/>
                      </a:prstGeom>
                      <a:noFill/>
                      <a:ln w="9525">
                        <a:noFill/>
                      </a:ln>
                    </p:spPr>
                  </p:pic>
                </p:oleObj>
              </mc:Fallback>
            </mc:AlternateContent>
          </a:graphicData>
        </a:graphic>
      </p:graphicFrame>
      <p:sp>
        <p:nvSpPr>
          <p:cNvPr id="12" name="Rectangle 4"/>
          <p:cNvSpPr>
            <a:spLocks noChangeArrowheads="1"/>
          </p:cNvSpPr>
          <p:nvPr/>
        </p:nvSpPr>
        <p:spPr bwMode="auto">
          <a:xfrm>
            <a:off x="4941399" y="1926442"/>
            <a:ext cx="15800359" cy="118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7430855" y="1994363"/>
          <a:ext cx="1039376" cy="335799"/>
        </p:xfrm>
        <a:graphic>
          <a:graphicData uri="http://schemas.openxmlformats.org/presentationml/2006/ole">
            <mc:AlternateContent xmlns:mc="http://schemas.openxmlformats.org/markup-compatibility/2006">
              <mc:Choice xmlns:v="urn:schemas-microsoft-com:vml" Requires="v">
                <p:oleObj spid="_x0000_s2252" name="" r:id="rId3" imgW="14935200" imgH="4876800" progId="">
                  <p:embed/>
                </p:oleObj>
              </mc:Choice>
              <mc:Fallback>
                <p:oleObj name="" r:id="rId3" imgW="14935200" imgH="4876800" progId="">
                  <p:embed/>
                  <p:pic>
                    <p:nvPicPr>
                      <p:cNvPr id="0" name="图片 2251"/>
                      <p:cNvPicPr>
                        <a:picLocks noChangeAspect="1"/>
                      </p:cNvPicPr>
                      <p:nvPr/>
                    </p:nvPicPr>
                    <p:blipFill>
                      <a:blip r:embed="rId4"/>
                      <a:stretch>
                        <a:fillRect/>
                      </a:stretch>
                    </p:blipFill>
                    <p:spPr>
                      <a:xfrm>
                        <a:off x="7430855" y="1994363"/>
                        <a:ext cx="1039376" cy="335799"/>
                      </a:xfrm>
                      <a:prstGeom prst="rect">
                        <a:avLst/>
                      </a:prstGeom>
                      <a:noFill/>
                      <a:ln w="9525">
                        <a:noFill/>
                      </a:ln>
                    </p:spPr>
                  </p:pic>
                </p:oleObj>
              </mc:Fallback>
            </mc:AlternateContent>
          </a:graphicData>
        </a:graphic>
      </p:graphicFrame>
      <p:graphicFrame>
        <p:nvGraphicFramePr>
          <p:cNvPr id="16" name="对象 15"/>
          <p:cNvGraphicFramePr>
            <a:graphicFrameLocks noChangeAspect="1"/>
          </p:cNvGraphicFramePr>
          <p:nvPr/>
        </p:nvGraphicFramePr>
        <p:xfrm>
          <a:off x="5313095" y="2835448"/>
          <a:ext cx="3187400" cy="412487"/>
        </p:xfrm>
        <a:graphic>
          <a:graphicData uri="http://schemas.openxmlformats.org/presentationml/2006/ole">
            <mc:AlternateContent xmlns:mc="http://schemas.openxmlformats.org/markup-compatibility/2006">
              <mc:Choice xmlns:v="urn:schemas-microsoft-com:vml" Requires="v">
                <p:oleObj spid="_x0000_s2253" name="" r:id="rId5" imgW="39014400" imgH="4876800" progId="">
                  <p:embed/>
                </p:oleObj>
              </mc:Choice>
              <mc:Fallback>
                <p:oleObj name="" r:id="rId5" imgW="39014400" imgH="4876800" progId="">
                  <p:embed/>
                  <p:pic>
                    <p:nvPicPr>
                      <p:cNvPr id="0" name="图片 2252"/>
                      <p:cNvPicPr>
                        <a:picLocks noChangeAspect="1"/>
                      </p:cNvPicPr>
                      <p:nvPr/>
                    </p:nvPicPr>
                    <p:blipFill>
                      <a:blip r:embed="rId6"/>
                      <a:stretch>
                        <a:fillRect/>
                      </a:stretch>
                    </p:blipFill>
                    <p:spPr>
                      <a:xfrm>
                        <a:off x="5313095" y="2835448"/>
                        <a:ext cx="3187400" cy="412487"/>
                      </a:xfrm>
                      <a:prstGeom prst="rect">
                        <a:avLst/>
                      </a:prstGeom>
                      <a:noFill/>
                      <a:ln w="9525">
                        <a:noFill/>
                      </a:ln>
                    </p:spPr>
                  </p:pic>
                </p:oleObj>
              </mc:Fallback>
            </mc:AlternateContent>
          </a:graphicData>
        </a:graphic>
      </p:graphicFrame>
      <p:sp>
        <p:nvSpPr>
          <p:cNvPr id="17" name="矩形 16"/>
          <p:cNvSpPr/>
          <p:nvPr/>
        </p:nvSpPr>
        <p:spPr>
          <a:xfrm>
            <a:off x="487980" y="3730995"/>
            <a:ext cx="3181567" cy="400110"/>
          </a:xfrm>
          <a:prstGeom prst="rect">
            <a:avLst/>
          </a:prstGeom>
        </p:spPr>
        <p:txBody>
          <a:bodyPr wrap="square">
            <a:spAutoFit/>
          </a:bodyPr>
          <a:lstStyle/>
          <a:p>
            <a:r>
              <a:rPr lang="zh-CN" altLang="zh-CN" sz="20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市场体系的一般均衡条</a:t>
            </a:r>
            <a:r>
              <a:rPr lang="zh-CN" altLang="zh-CN" sz="2000" b="1" kern="1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件</a:t>
            </a:r>
            <a:r>
              <a:rPr lang="zh-CN" altLang="en-US" sz="2000" b="1" kern="100" dirty="0" smtClean="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18" name="Rectangle 8"/>
          <p:cNvSpPr>
            <a:spLocks noChangeArrowheads="1"/>
          </p:cNvSpPr>
          <p:nvPr/>
        </p:nvSpPr>
        <p:spPr bwMode="auto">
          <a:xfrm>
            <a:off x="1150504" y="54494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9" name="对象 18"/>
          <p:cNvGraphicFramePr>
            <a:graphicFrameLocks noChangeAspect="1"/>
          </p:cNvGraphicFramePr>
          <p:nvPr/>
        </p:nvGraphicFramePr>
        <p:xfrm>
          <a:off x="605362" y="4477693"/>
          <a:ext cx="3302961" cy="1279688"/>
        </p:xfrm>
        <a:graphic>
          <a:graphicData uri="http://schemas.openxmlformats.org/presentationml/2006/ole">
            <mc:AlternateContent xmlns:mc="http://schemas.openxmlformats.org/markup-compatibility/2006">
              <mc:Choice xmlns:v="urn:schemas-microsoft-com:vml" Requires="v">
                <p:oleObj spid="_x0000_s2254" name="" r:id="rId7" imgW="36880800" imgH="14630400" progId="">
                  <p:embed/>
                </p:oleObj>
              </mc:Choice>
              <mc:Fallback>
                <p:oleObj name="" r:id="rId7" imgW="36880800" imgH="14630400" progId="">
                  <p:embed/>
                  <p:pic>
                    <p:nvPicPr>
                      <p:cNvPr id="0" name="图片 2253"/>
                      <p:cNvPicPr>
                        <a:picLocks noChangeAspect="1"/>
                      </p:cNvPicPr>
                      <p:nvPr/>
                    </p:nvPicPr>
                    <p:blipFill>
                      <a:blip r:embed="rId8"/>
                      <a:stretch>
                        <a:fillRect/>
                      </a:stretch>
                    </p:blipFill>
                    <p:spPr>
                      <a:xfrm>
                        <a:off x="605362" y="4477693"/>
                        <a:ext cx="3302961" cy="1279688"/>
                      </a:xfrm>
                      <a:prstGeom prst="rect">
                        <a:avLst/>
                      </a:prstGeom>
                      <a:noFill/>
                      <a:ln w="9525">
                        <a:noFill/>
                      </a:ln>
                    </p:spPr>
                  </p:pic>
                </p:oleObj>
              </mc:Fallback>
            </mc:AlternateContent>
          </a:graphicData>
        </a:graphic>
      </p:graphicFrame>
      <p:sp>
        <p:nvSpPr>
          <p:cNvPr id="21" name="矩形 20"/>
          <p:cNvSpPr/>
          <p:nvPr/>
        </p:nvSpPr>
        <p:spPr>
          <a:xfrm>
            <a:off x="4056184" y="3600712"/>
            <a:ext cx="7463021" cy="2400657"/>
          </a:xfrm>
          <a:prstGeom prst="rect">
            <a:avLst/>
          </a:prstGeom>
          <a:noFill/>
          <a:ln>
            <a:noFill/>
          </a:ln>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这一市场机制</a:t>
            </a:r>
            <a:r>
              <a:rPr lang="zh-CN" altLang="en-US" sz="2000" dirty="0">
                <a:solidFill>
                  <a:srgbClr val="FF0000"/>
                </a:solidFill>
                <a:latin typeface="微软雅黑" panose="020B0503020204020204" pitchFamily="34" charset="-122"/>
                <a:ea typeface="微软雅黑" panose="020B0503020204020204" pitchFamily="34" charset="-122"/>
              </a:rPr>
              <a:t>强调了三个基本特征：</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：每</a:t>
            </a:r>
            <a:r>
              <a:rPr lang="zh-CN" altLang="en-US" sz="2000" dirty="0">
                <a:latin typeface="微软雅黑" panose="020B0503020204020204" pitchFamily="34" charset="-122"/>
                <a:ea typeface="微软雅黑" panose="020B0503020204020204" pitchFamily="34" charset="-122"/>
              </a:rPr>
              <a:t>个消费者和每个生产者为了达到各自的目标而进行独立的消费和生产决策，不存在中央计划者的统一资源</a:t>
            </a:r>
            <a:r>
              <a:rPr lang="zh-CN" altLang="en-US" sz="2000" dirty="0" smtClean="0">
                <a:latin typeface="微软雅黑" panose="020B0503020204020204" pitchFamily="34" charset="-122"/>
                <a:ea typeface="微软雅黑" panose="020B0503020204020204" pitchFamily="34" charset="-122"/>
              </a:rPr>
              <a:t>配置；</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这个私人化的资源配置过程中，价格体系这一信号的</a:t>
            </a:r>
            <a:r>
              <a:rPr lang="zh-CN" altLang="en-US" sz="2000" dirty="0" smtClean="0">
                <a:latin typeface="微软雅黑" panose="020B0503020204020204" pitchFamily="34" charset="-122"/>
                <a:ea typeface="微软雅黑" panose="020B0503020204020204" pitchFamily="34" charset="-122"/>
              </a:rPr>
              <a:t>重要性；</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个市场上的需求和供给要相等。</a:t>
            </a:r>
            <a:endParaRPr lang="zh-CN" altLang="en-US" sz="200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a:xfrm flipV="1">
            <a:off x="605362" y="3406635"/>
            <a:ext cx="10835120" cy="8957"/>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153337" y="1901185"/>
            <a:ext cx="2624579" cy="707886"/>
          </a:xfrm>
          <a:prstGeom prst="rect">
            <a:avLst/>
          </a:prstGeom>
        </p:spPr>
        <p:txBody>
          <a:bodyPr wrap="square">
            <a:spAutoFit/>
          </a:bodyPr>
          <a:lstStyle/>
          <a:p>
            <a:r>
              <a:rPr lang="zh-CN" altLang="en-US" sz="2000" dirty="0">
                <a:solidFill>
                  <a:srgbClr val="C9923B"/>
                </a:solidFill>
                <a:latin typeface="微软雅黑" panose="020B0503020204020204" pitchFamily="34" charset="-122"/>
                <a:ea typeface="微软雅黑" panose="020B0503020204020204" pitchFamily="34" charset="-122"/>
              </a:rPr>
              <a:t>产品市场和要素市场的一般均衡</a:t>
            </a:r>
            <a:endParaRPr lang="zh-CN" altLang="en-US" sz="2000" dirty="0">
              <a:solidFill>
                <a:srgbClr val="C9923B"/>
              </a:solidFill>
              <a:latin typeface="微软雅黑" panose="020B0503020204020204" pitchFamily="34" charset="-122"/>
              <a:ea typeface="微软雅黑" panose="020B0503020204020204" pitchFamily="34" charset="-122"/>
            </a:endParaRPr>
          </a:p>
        </p:txBody>
      </p:sp>
      <p:sp>
        <p:nvSpPr>
          <p:cNvPr id="25" name="左大括号 24"/>
          <p:cNvSpPr/>
          <p:nvPr/>
        </p:nvSpPr>
        <p:spPr>
          <a:xfrm>
            <a:off x="3908323" y="1650520"/>
            <a:ext cx="132735" cy="1017869"/>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538995" y="4213157"/>
            <a:ext cx="3345946" cy="1811484"/>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ircle(in)">
                                      <p:cBhvr>
                                        <p:cTn id="24" dur="2000"/>
                                        <p:tgtEl>
                                          <p:spTgt spid="21"/>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p:bldP spid="21" grpId="0"/>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一般均衡的存在性</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993021" y="3545605"/>
            <a:ext cx="902811" cy="523220"/>
          </a:xfrm>
          <a:prstGeom prst="rect">
            <a:avLst/>
          </a:prstGeom>
          <a:noFill/>
        </p:spPr>
        <p:txBody>
          <a:bodyPr wrap="none" rtlCol="0">
            <a:spAutoFit/>
          </a:bodyPr>
          <a:lstStyle/>
          <a:p>
            <a:r>
              <a:rPr lang="zh-CN" altLang="en-US" sz="2800" b="1" dirty="0">
                <a:solidFill>
                  <a:srgbClr val="7030A0"/>
                </a:solidFill>
                <a:latin typeface="微软雅黑" panose="020B0503020204020204" pitchFamily="34" charset="-122"/>
                <a:ea typeface="微软雅黑" panose="020B0503020204020204" pitchFamily="34" charset="-122"/>
              </a:rPr>
              <a:t>条件</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00425" y="3953869"/>
            <a:ext cx="9244645" cy="2243050"/>
          </a:xfrm>
          <a:prstGeom prst="rect">
            <a:avLst/>
          </a:prstGeom>
          <a:noFill/>
        </p:spPr>
        <p:txBody>
          <a:bodyPr wrap="square" rtlCol="0">
            <a:spAutoFit/>
          </a:bodyPr>
          <a:lstStyle/>
          <a:p>
            <a:pPr>
              <a:lnSpc>
                <a:spcPct val="150000"/>
              </a:lnSpc>
            </a:pPr>
            <a:r>
              <a:rPr lang="zh-CN" altLang="en-US" sz="2400" dirty="0">
                <a:solidFill>
                  <a:srgbClr val="C9923B"/>
                </a:solidFill>
                <a:latin typeface="微软雅黑" panose="020B0503020204020204" pitchFamily="34" charset="-122"/>
                <a:ea typeface="微软雅黑" panose="020B0503020204020204" pitchFamily="34" charset="-122"/>
              </a:rPr>
              <a:t>企业不存在规模报酬递增的情形；每一种产品都必须至少使用一种原始生产要素生产出来；每个消费者作为生产要素的提供者所提供的原始生产要素不得大于其原始存量；每个消费者的序数效用函数是连续的；消费者的欲望是无限的；无差异曲线是凸向原点的。</a:t>
            </a:r>
            <a:endParaRPr lang="zh-CN" altLang="en-US" sz="2400" dirty="0">
              <a:solidFill>
                <a:srgbClr val="C9923B"/>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901326" y="6193380"/>
            <a:ext cx="9442841" cy="0"/>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2229" y="3364338"/>
            <a:ext cx="9442841"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8958053" y="1381821"/>
            <a:ext cx="1386114" cy="1386114"/>
          </a:xfrm>
          <a:prstGeom prst="rect">
            <a:avLst/>
          </a:prstGeom>
        </p:spPr>
      </p:pic>
      <p:sp>
        <p:nvSpPr>
          <p:cNvPr id="14" name="文本框 13"/>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000425" y="1262615"/>
            <a:ext cx="7793471" cy="1689052"/>
          </a:xfrm>
          <a:prstGeom prst="rect">
            <a:avLst/>
          </a:prstGeom>
        </p:spPr>
        <p:txBody>
          <a:bodyPr wrap="square">
            <a:spAutoFit/>
          </a:bodyPr>
          <a:lstStyle/>
          <a:p>
            <a:pPr>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20</a:t>
            </a:r>
            <a:r>
              <a:rPr lang="zh-CN" altLang="en-US" sz="2400" dirty="0">
                <a:solidFill>
                  <a:srgbClr val="002060"/>
                </a:solidFill>
                <a:latin typeface="微软雅黑" panose="020B0503020204020204" pitchFamily="34" charset="-122"/>
                <a:ea typeface="微软雅黑" panose="020B0503020204020204" pitchFamily="34" charset="-122"/>
              </a:rPr>
              <a:t>世纪</a:t>
            </a:r>
            <a:r>
              <a:rPr lang="en-US" altLang="zh-CN" sz="2400" dirty="0">
                <a:solidFill>
                  <a:srgbClr val="002060"/>
                </a:solidFill>
                <a:latin typeface="微软雅黑" panose="020B0503020204020204" pitchFamily="34" charset="-122"/>
                <a:ea typeface="微软雅黑" panose="020B0503020204020204" pitchFamily="34" charset="-122"/>
              </a:rPr>
              <a:t>40</a:t>
            </a:r>
            <a:r>
              <a:rPr lang="zh-CN" altLang="en-US" sz="2400" dirty="0">
                <a:solidFill>
                  <a:srgbClr val="002060"/>
                </a:solidFill>
                <a:latin typeface="微软雅黑" panose="020B0503020204020204" pitchFamily="34" charset="-122"/>
                <a:ea typeface="微软雅黑" panose="020B0503020204020204" pitchFamily="34" charset="-122"/>
              </a:rPr>
              <a:t>年代，阿罗、德布鲁等人应用集合论、拓扑学和不动点定理等数学方法，严谨地证明了在一定的假设条件下，能够同时出清</a:t>
            </a:r>
            <a:r>
              <a:rPr lang="en-US" altLang="zh-CN" sz="2400" dirty="0">
                <a:solidFill>
                  <a:srgbClr val="002060"/>
                </a:solidFill>
                <a:latin typeface="微软雅黑" panose="020B0503020204020204" pitchFamily="34" charset="-122"/>
                <a:ea typeface="微软雅黑" panose="020B0503020204020204" pitchFamily="34" charset="-122"/>
              </a:rPr>
              <a:t>n</a:t>
            </a:r>
            <a:r>
              <a:rPr lang="zh-CN" altLang="en-US" sz="2400" dirty="0">
                <a:solidFill>
                  <a:srgbClr val="002060"/>
                </a:solidFill>
                <a:latin typeface="微软雅黑" panose="020B0503020204020204" pitchFamily="34" charset="-122"/>
                <a:ea typeface="微软雅黑" panose="020B0503020204020204" pitchFamily="34" charset="-122"/>
              </a:rPr>
              <a:t>个市场的价格体系是存在的。</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0584" y="118949"/>
            <a:ext cx="10193215"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竞争性均衡与经济效率</a:t>
            </a:r>
            <a:endParaRPr lang="zh-CN" altLang="en-US" dirty="0"/>
          </a:p>
        </p:txBody>
      </p:sp>
      <p:graphicFrame>
        <p:nvGraphicFramePr>
          <p:cNvPr id="4" name="内容占位符 3"/>
          <p:cNvGraphicFramePr>
            <a:graphicFrameLocks noGrp="1"/>
          </p:cNvGraphicFramePr>
          <p:nvPr>
            <p:ph idx="1"/>
          </p:nvPr>
        </p:nvGraphicFramePr>
        <p:xfrm>
          <a:off x="838200" y="181165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738"/>
            <a:ext cx="2966720" cy="523220"/>
          </a:xfrm>
          <a:prstGeom prst="rect">
            <a:avLst/>
          </a:prstGeom>
          <a:noFill/>
        </p:spPr>
        <p:txBody>
          <a:bodyPr wrap="square" rtlCol="0">
            <a:spAutoFit/>
          </a:bodyPr>
          <a:lstStyle/>
          <a:p>
            <a:r>
              <a:rPr lang="zh-CN" altLang="en-US" sz="1400" i="1" dirty="0" smtClean="0">
                <a:solidFill>
                  <a:srgbClr val="002060"/>
                </a:solidFill>
                <a:latin typeface="微软雅黑" panose="020B0503020204020204" pitchFamily="34" charset="-122"/>
                <a:ea typeface="微软雅黑" panose="020B0503020204020204" pitchFamily="34" charset="-122"/>
              </a:rPr>
              <a:t>马工程</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上凸带形 8"/>
          <p:cNvSpPr/>
          <p:nvPr/>
        </p:nvSpPr>
        <p:spPr>
          <a:xfrm>
            <a:off x="1796415" y="2680970"/>
            <a:ext cx="76136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4378325"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0" name="上凸带形 9"/>
          <p:cNvSpPr/>
          <p:nvPr/>
        </p:nvSpPr>
        <p:spPr>
          <a:xfrm>
            <a:off x="7087870" y="265303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1" name="上凸带形 10"/>
          <p:cNvSpPr/>
          <p:nvPr/>
        </p:nvSpPr>
        <p:spPr>
          <a:xfrm>
            <a:off x="9754870" y="265239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经济效率标准：帕累</a:t>
            </a: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托</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有效</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率配置</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pic>
        <p:nvPicPr>
          <p:cNvPr id="43"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5481" y="4414425"/>
            <a:ext cx="385127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le 10"/>
          <p:cNvSpPr>
            <a:spLocks noChangeArrowheads="1"/>
          </p:cNvSpPr>
          <p:nvPr/>
        </p:nvSpPr>
        <p:spPr bwMode="auto">
          <a:xfrm>
            <a:off x="945481" y="3066655"/>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1" dirty="0">
                <a:latin typeface="微软雅黑" panose="020B0503020204020204" pitchFamily="34" charset="-122"/>
                <a:ea typeface="微软雅黑" panose="020B0503020204020204" pitchFamily="34" charset="-122"/>
              </a:rPr>
              <a:t>帕累托改进</a:t>
            </a:r>
            <a:endParaRPr lang="zh-CN" altLang="en-US" sz="2000" b="1" dirty="0">
              <a:latin typeface="微软雅黑" panose="020B0503020204020204" pitchFamily="34" charset="-122"/>
              <a:ea typeface="微软雅黑" panose="020B0503020204020204" pitchFamily="34" charset="-122"/>
            </a:endParaRPr>
          </a:p>
        </p:txBody>
      </p:sp>
      <p:sp>
        <p:nvSpPr>
          <p:cNvPr id="45" name="Rectangle 11"/>
          <p:cNvSpPr>
            <a:spLocks noChangeArrowheads="1"/>
          </p:cNvSpPr>
          <p:nvPr/>
        </p:nvSpPr>
        <p:spPr bwMode="auto">
          <a:xfrm>
            <a:off x="2871117" y="2894244"/>
            <a:ext cx="8021639" cy="1207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nSpc>
                <a:spcPct val="150000"/>
              </a:lnSpc>
            </a:pPr>
            <a:r>
              <a:rPr lang="zh-CN" altLang="en-US" sz="2000" dirty="0">
                <a:latin typeface="微软雅黑" panose="020B0503020204020204" pitchFamily="34" charset="-122"/>
                <a:ea typeface="微软雅黑" panose="020B0503020204020204" pitchFamily="34" charset="-122"/>
              </a:rPr>
              <a:t>既定资源配置状态的改变使得至少一个人的状况变好，而没有使任何人的状况变坏。</a:t>
            </a:r>
            <a:endParaRPr lang="zh-CN" altLang="en-US" sz="2000" dirty="0">
              <a:latin typeface="微软雅黑" panose="020B0503020204020204" pitchFamily="34" charset="-122"/>
              <a:ea typeface="微软雅黑" panose="020B0503020204020204" pitchFamily="34" charset="-122"/>
            </a:endParaRPr>
          </a:p>
        </p:txBody>
      </p:sp>
      <p:sp>
        <p:nvSpPr>
          <p:cNvPr id="46" name="Rectangle 25"/>
          <p:cNvSpPr>
            <a:spLocks noChangeArrowheads="1"/>
          </p:cNvSpPr>
          <p:nvPr/>
        </p:nvSpPr>
        <p:spPr bwMode="auto">
          <a:xfrm>
            <a:off x="2871118" y="1422205"/>
            <a:ext cx="8021638" cy="104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nSpc>
                <a:spcPct val="150000"/>
              </a:lnSpc>
              <a:spcBef>
                <a:spcPct val="20000"/>
              </a:spcBef>
            </a:pPr>
            <a:r>
              <a:rPr lang="zh-CN" altLang="en-US" sz="2000" b="0" dirty="0">
                <a:solidFill>
                  <a:srgbClr val="FF5050"/>
                </a:solidFill>
                <a:latin typeface="微软雅黑" panose="020B0503020204020204" pitchFamily="34" charset="-122"/>
                <a:ea typeface="微软雅黑" panose="020B0503020204020204" pitchFamily="34" charset="-122"/>
              </a:rPr>
              <a:t>如果改变现有的资源配置，在不减少一方的福利的情况下，就不可能增加另一方福利时，这种状态就是具有帕累托效率的。</a:t>
            </a:r>
            <a:endParaRPr lang="zh-CN" altLang="en-US" sz="2000" b="0" dirty="0">
              <a:solidFill>
                <a:srgbClr val="FF5050"/>
              </a:solidFill>
              <a:latin typeface="微软雅黑" panose="020B0503020204020204" pitchFamily="34" charset="-122"/>
              <a:ea typeface="微软雅黑" panose="020B0503020204020204" pitchFamily="34" charset="-122"/>
            </a:endParaRPr>
          </a:p>
        </p:txBody>
      </p:sp>
      <p:sp>
        <p:nvSpPr>
          <p:cNvPr id="47" name="Rectangle 26"/>
          <p:cNvSpPr>
            <a:spLocks noChangeArrowheads="1"/>
          </p:cNvSpPr>
          <p:nvPr/>
        </p:nvSpPr>
        <p:spPr bwMode="auto">
          <a:xfrm>
            <a:off x="945481" y="1546474"/>
            <a:ext cx="3851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1" dirty="0">
                <a:latin typeface="微软雅黑" panose="020B0503020204020204" pitchFamily="34" charset="-122"/>
                <a:ea typeface="微软雅黑" panose="020B0503020204020204" pitchFamily="34" charset="-122"/>
              </a:rPr>
              <a:t>帕累托最优</a:t>
            </a:r>
            <a:endParaRPr lang="en-US" altLang="zh-CN"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4796756" y="4283080"/>
            <a:ext cx="6096000" cy="1422954"/>
          </a:xfrm>
          <a:prstGeom prst="rect">
            <a:avLst/>
          </a:prstGeom>
        </p:spPr>
        <p:txBody>
          <a:bodyPr>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西方经济学把帕累托有效率配置作为判断经济效率的标准。实现了帕累托有效率配置，就是达到了经济效率；反之，就是没有达到经济效率。</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70588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竞争性均衡与交换的效</a:t>
            </a: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113963" y="4254009"/>
          <a:ext cx="8657463" cy="1691814"/>
        </p:xfrm>
        <a:graphic>
          <a:graphicData uri="http://schemas.openxmlformats.org/drawingml/2006/table">
            <a:tbl>
              <a:tblPr firstRow="1" bandRow="1">
                <a:tableStyleId>{BDBED569-4797-4DF1-A0F4-6AAB3CD982D8}</a:tableStyleId>
              </a:tblPr>
              <a:tblGrid>
                <a:gridCol w="969093"/>
                <a:gridCol w="2562790"/>
                <a:gridCol w="2562790"/>
                <a:gridCol w="2562790"/>
              </a:tblGrid>
              <a:tr h="563938">
                <a:tc>
                  <a:txBody>
                    <a:bodyPr/>
                    <a:lstStyle/>
                    <a:p>
                      <a:pPr lvl="0" algn="ctr"/>
                      <a:r>
                        <a:rPr lang="zh-CN" altLang="en-US" dirty="0"/>
                        <a:t>个人</a:t>
                      </a:r>
                      <a:endParaRPr lang="zh-CN" altLang="en-US" dirty="0"/>
                    </a:p>
                  </a:txBody>
                  <a:tcPr/>
                </a:tc>
                <a:tc>
                  <a:txBody>
                    <a:bodyPr/>
                    <a:lstStyle/>
                    <a:p>
                      <a:pPr lvl="0" algn="ctr"/>
                      <a:r>
                        <a:rPr lang="zh-CN" altLang="en-US" dirty="0"/>
                        <a:t>初始分配</a:t>
                      </a:r>
                      <a:endParaRPr lang="zh-CN" altLang="en-US" dirty="0"/>
                    </a:p>
                  </a:txBody>
                  <a:tcPr/>
                </a:tc>
                <a:tc>
                  <a:txBody>
                    <a:bodyPr/>
                    <a:lstStyle/>
                    <a:p>
                      <a:pPr lvl="0" algn="ctr"/>
                      <a:r>
                        <a:rPr lang="zh-CN" altLang="en-US" dirty="0"/>
                        <a:t>交易</a:t>
                      </a:r>
                      <a:endParaRPr lang="zh-CN" altLang="en-US" dirty="0"/>
                    </a:p>
                  </a:txBody>
                  <a:tcPr/>
                </a:tc>
                <a:tc>
                  <a:txBody>
                    <a:bodyPr/>
                    <a:lstStyle/>
                    <a:p>
                      <a:pPr lvl="0" algn="ctr"/>
                      <a:r>
                        <a:rPr lang="zh-CN" altLang="en-US" dirty="0"/>
                        <a:t>最终分配</a:t>
                      </a:r>
                      <a:endParaRPr lang="zh-CN" altLang="en-US" dirty="0"/>
                    </a:p>
                  </a:txBody>
                  <a:tcPr/>
                </a:tc>
              </a:tr>
              <a:tr h="563938">
                <a:tc>
                  <a:txBody>
                    <a:bodyPr/>
                    <a:lstStyle/>
                    <a:p>
                      <a:pPr lvl="0" algn="ctr"/>
                      <a:r>
                        <a:rPr lang="zh-CN" altLang="en-US" dirty="0"/>
                        <a:t>甲</a:t>
                      </a:r>
                      <a:endParaRPr lang="zh-CN" altLang="en-US" dirty="0"/>
                    </a:p>
                  </a:txBody>
                  <a:tcPr/>
                </a:tc>
                <a:tc>
                  <a:txBody>
                    <a:bodyPr/>
                    <a:lstStyle/>
                    <a:p>
                      <a:pPr lvl="0" algn="ctr"/>
                      <a:r>
                        <a:rPr lang="en-US" altLang="zh-CN" dirty="0"/>
                        <a:t>7</a:t>
                      </a:r>
                      <a:r>
                        <a:rPr lang="zh-CN" altLang="en-US" dirty="0"/>
                        <a:t>单位食品，</a:t>
                      </a:r>
                      <a:r>
                        <a:rPr lang="en-US" altLang="zh-CN" dirty="0"/>
                        <a:t>1</a:t>
                      </a:r>
                      <a:r>
                        <a:rPr lang="zh-CN" altLang="en-US" dirty="0"/>
                        <a:t>单位布</a:t>
                      </a:r>
                      <a:endParaRPr lang="zh-CN" altLang="en-US" dirty="0"/>
                    </a:p>
                  </a:txBody>
                  <a:tcPr/>
                </a:tc>
                <a:tc>
                  <a:txBody>
                    <a:bodyPr/>
                    <a:lstStyle/>
                    <a:p>
                      <a:pPr lvl="0" algn="ctr"/>
                      <a:r>
                        <a:rPr lang="en-US" altLang="zh-CN" dirty="0"/>
                        <a:t>-1</a:t>
                      </a:r>
                      <a:r>
                        <a:rPr lang="zh-CN" altLang="en-US" dirty="0"/>
                        <a:t>单位食品，</a:t>
                      </a:r>
                      <a:r>
                        <a:rPr lang="en-US" altLang="zh-CN" dirty="0"/>
                        <a:t>+1</a:t>
                      </a:r>
                      <a:r>
                        <a:rPr lang="zh-CN" altLang="en-US" dirty="0"/>
                        <a:t>单位布</a:t>
                      </a:r>
                      <a:endParaRPr lang="zh-CN" altLang="en-US" dirty="0"/>
                    </a:p>
                  </a:txBody>
                  <a:tcPr/>
                </a:tc>
                <a:tc>
                  <a:txBody>
                    <a:bodyPr/>
                    <a:lstStyle/>
                    <a:p>
                      <a:pPr lvl="0" algn="ctr"/>
                      <a:r>
                        <a:rPr lang="en-US" altLang="zh-CN" dirty="0"/>
                        <a:t>6</a:t>
                      </a:r>
                      <a:r>
                        <a:rPr lang="zh-CN" altLang="en-US" dirty="0"/>
                        <a:t>单位食品，</a:t>
                      </a:r>
                      <a:r>
                        <a:rPr lang="en-US" altLang="zh-CN" dirty="0"/>
                        <a:t>2</a:t>
                      </a:r>
                      <a:r>
                        <a:rPr lang="zh-CN" altLang="en-US" dirty="0"/>
                        <a:t>单位布</a:t>
                      </a:r>
                      <a:endParaRPr lang="zh-CN" altLang="en-US" dirty="0"/>
                    </a:p>
                  </a:txBody>
                  <a:tcPr/>
                </a:tc>
              </a:tr>
              <a:tr h="563938">
                <a:tc>
                  <a:txBody>
                    <a:bodyPr/>
                    <a:lstStyle/>
                    <a:p>
                      <a:pPr lvl="0" algn="ctr"/>
                      <a:r>
                        <a:rPr lang="zh-CN" altLang="en-US" dirty="0"/>
                        <a:t>乙</a:t>
                      </a:r>
                      <a:endParaRPr lang="zh-CN" altLang="en-US" dirty="0"/>
                    </a:p>
                  </a:txBody>
                  <a:tcPr/>
                </a:tc>
                <a:tc>
                  <a:txBody>
                    <a:bodyPr/>
                    <a:lstStyle/>
                    <a:p>
                      <a:pPr lvl="0" algn="ctr"/>
                      <a:r>
                        <a:rPr lang="en-US" altLang="zh-CN" dirty="0"/>
                        <a:t>3</a:t>
                      </a:r>
                      <a:r>
                        <a:rPr lang="zh-CN" altLang="en-US" dirty="0"/>
                        <a:t>单位食品，</a:t>
                      </a:r>
                      <a:r>
                        <a:rPr lang="en-US" altLang="zh-CN" dirty="0"/>
                        <a:t>5</a:t>
                      </a:r>
                      <a:r>
                        <a:rPr lang="zh-CN" altLang="en-US" dirty="0"/>
                        <a:t>单位布</a:t>
                      </a:r>
                      <a:endParaRPr lang="zh-CN" altLang="en-US" dirty="0"/>
                    </a:p>
                  </a:txBody>
                  <a:tcPr/>
                </a:tc>
                <a:tc>
                  <a:txBody>
                    <a:bodyPr/>
                    <a:lstStyle/>
                    <a:p>
                      <a:pPr lvl="0" algn="ctr"/>
                      <a:r>
                        <a:rPr lang="en-US" altLang="zh-CN" dirty="0"/>
                        <a:t>+1</a:t>
                      </a:r>
                      <a:r>
                        <a:rPr lang="zh-CN" altLang="en-US" dirty="0"/>
                        <a:t>单位食品，</a:t>
                      </a:r>
                      <a:r>
                        <a:rPr lang="en-US" altLang="zh-CN" dirty="0"/>
                        <a:t>-1</a:t>
                      </a:r>
                      <a:r>
                        <a:rPr lang="zh-CN" altLang="en-US" dirty="0"/>
                        <a:t>单位布</a:t>
                      </a:r>
                      <a:endParaRPr lang="zh-CN" altLang="en-US" dirty="0"/>
                    </a:p>
                  </a:txBody>
                  <a:tcPr/>
                </a:tc>
                <a:tc>
                  <a:txBody>
                    <a:bodyPr/>
                    <a:lstStyle/>
                    <a:p>
                      <a:pPr lvl="0" algn="ctr"/>
                      <a:r>
                        <a:rPr lang="en-US" altLang="zh-CN" dirty="0"/>
                        <a:t>4</a:t>
                      </a:r>
                      <a:r>
                        <a:rPr lang="zh-CN" altLang="en-US" dirty="0"/>
                        <a:t>单位食品，</a:t>
                      </a:r>
                      <a:r>
                        <a:rPr lang="en-US" altLang="zh-CN" dirty="0"/>
                        <a:t>4</a:t>
                      </a:r>
                      <a:r>
                        <a:rPr lang="zh-CN" altLang="en-US" dirty="0"/>
                        <a:t>单位布</a:t>
                      </a:r>
                      <a:endParaRPr lang="zh-CN" altLang="en-US" dirty="0"/>
                    </a:p>
                  </a:txBody>
                  <a:tcPr/>
                </a:tc>
              </a:tr>
            </a:tbl>
          </a:graphicData>
        </a:graphic>
      </p:graphicFrame>
      <p:sp>
        <p:nvSpPr>
          <p:cNvPr id="9" name="文本框 8"/>
          <p:cNvSpPr txBox="1"/>
          <p:nvPr/>
        </p:nvSpPr>
        <p:spPr>
          <a:xfrm>
            <a:off x="1113963" y="2776681"/>
            <a:ext cx="4949990" cy="1349633"/>
          </a:xfrm>
          <a:prstGeom prst="horizontalScroll">
            <a:avLst/>
          </a:prstGeom>
          <a:noFill/>
          <a:ln>
            <a:noFill/>
          </a:ln>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以</a:t>
            </a:r>
            <a:r>
              <a:rPr lang="zh-CN" altLang="en-US" sz="2000" dirty="0" smtClean="0">
                <a:latin typeface="微软雅黑" panose="020B0503020204020204" pitchFamily="34" charset="-122"/>
                <a:ea typeface="微软雅黑" panose="020B0503020204020204" pitchFamily="34" charset="-122"/>
              </a:rPr>
              <a:t>两</a:t>
            </a:r>
            <a:r>
              <a:rPr lang="zh-CN" altLang="en-US" sz="2000" dirty="0">
                <a:latin typeface="微软雅黑" panose="020B0503020204020204" pitchFamily="34" charset="-122"/>
                <a:ea typeface="微软雅黑" panose="020B0503020204020204" pitchFamily="34" charset="-122"/>
              </a:rPr>
              <a:t>个人之间的交</a:t>
            </a:r>
            <a:r>
              <a:rPr lang="zh-CN" altLang="en-US" sz="2000" dirty="0" smtClean="0">
                <a:latin typeface="微软雅黑" panose="020B0503020204020204" pitchFamily="34" charset="-122"/>
                <a:ea typeface="微软雅黑" panose="020B0503020204020204" pitchFamily="34" charset="-122"/>
              </a:rPr>
              <a:t>换为例</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假</a:t>
            </a:r>
            <a:r>
              <a:rPr lang="zh-CN" altLang="en-US" sz="2000" dirty="0">
                <a:latin typeface="微软雅黑" panose="020B0503020204020204" pitchFamily="34" charset="-122"/>
                <a:ea typeface="微软雅黑" panose="020B0503020204020204" pitchFamily="34" charset="-122"/>
              </a:rPr>
              <a:t>定甲和乙共有</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单位食品和</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单位布</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1036473" y="1079839"/>
            <a:ext cx="10404009" cy="168905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互惠贸易的可能</a:t>
            </a:r>
            <a:r>
              <a:rPr lang="zh-CN" altLang="en-US" sz="2400" dirty="0" smtClean="0">
                <a:latin typeface="微软雅黑" panose="020B0503020204020204" pitchFamily="34" charset="-122"/>
                <a:ea typeface="微软雅黑" panose="020B0503020204020204" pitchFamily="34" charset="-122"/>
              </a:rPr>
              <a:t>性</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假定对于产品的最初分配，消费者可以通过交换使得每个人的状况有所改善。这意味着，最初的产品分配在经济上是缺乏效率的</a:t>
            </a:r>
            <a:endParaRPr lang="zh-CN" altLang="en-US" sz="2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extLst>
              <a:ext uri="{BEBA8EAE-BF5A-486C-A8C5-ECC9F3942E4B}">
                <a14:imgProps xmlns:a14="http://schemas.microsoft.com/office/drawing/2010/main">
                  <a14:imgLayer r:embed="rId2">
                    <a14:imgEffect>
                      <a14:backgroundRemoval t="10000" b="90000" l="10000" r="90000"/>
                    </a14:imgEffect>
                  </a14:imgLayer>
                </a14:imgProps>
              </a:ext>
            </a:extLst>
          </a:blip>
          <a:stretch>
            <a:fillRect/>
          </a:stretch>
        </p:blipFill>
        <p:spPr>
          <a:xfrm>
            <a:off x="9832577" y="3578067"/>
            <a:ext cx="2097490" cy="2475038"/>
          </a:xfrm>
          <a:prstGeom prst="rect">
            <a:avLst/>
          </a:prstGeom>
        </p:spPr>
      </p:pic>
      <p:sp>
        <p:nvSpPr>
          <p:cNvPr id="15" name="矩形 14"/>
          <p:cNvSpPr/>
          <p:nvPr/>
        </p:nvSpPr>
        <p:spPr>
          <a:xfrm>
            <a:off x="1113962" y="2970391"/>
            <a:ext cx="4601037" cy="975967"/>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Rectangle 91"/>
          <p:cNvSpPr>
            <a:spLocks noChangeArrowheads="1"/>
          </p:cNvSpPr>
          <p:nvPr/>
        </p:nvSpPr>
        <p:spPr bwMode="auto">
          <a:xfrm>
            <a:off x="8041690" y="2593388"/>
            <a:ext cx="3888377" cy="1147902"/>
          </a:xfrm>
          <a:prstGeom prst="cloudCallou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2" name="文本框 1"/>
          <p:cNvSpPr txBox="1"/>
          <p:nvPr/>
        </p:nvSpPr>
        <p:spPr>
          <a:xfrm>
            <a:off x="8690478" y="2813396"/>
            <a:ext cx="2590800" cy="707886"/>
          </a:xfrm>
          <a:prstGeom prst="rect">
            <a:avLst/>
          </a:prstGeom>
          <a:noFill/>
        </p:spPr>
        <p:txBody>
          <a:bodyPr wrap="square" rtlCol="0">
            <a:spAutoFit/>
          </a:bodyPr>
          <a:lstStyle/>
          <a:p>
            <a:pPr lvl="0"/>
            <a:r>
              <a:rPr lang="zh-CN" altLang="en-US" sz="2000" dirty="0">
                <a:solidFill>
                  <a:prstClr val="black"/>
                </a:solidFill>
                <a:latin typeface="微软雅黑" panose="020B0503020204020204" pitchFamily="34" charset="-122"/>
                <a:ea typeface="微软雅黑" panose="020B0503020204020204" pitchFamily="34" charset="-122"/>
              </a:rPr>
              <a:t>为什么交换会使人们的境况得到改善？</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ircle(in)">
                                      <p:cBhvr>
                                        <p:cTn id="3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P spid="16"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734840" y="2898263"/>
            <a:ext cx="8658225" cy="3592319"/>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70588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埃奇沃</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斯盒式图</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074" name="图片 1013" descr="E:\XXWWJJ\TL\西方经济学上册\转曲-西方经济学（上册）图稿-20180521-二改发排\7-3.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615" y="3206913"/>
            <a:ext cx="6215389" cy="3159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705887" y="957824"/>
            <a:ext cx="8620449" cy="193899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solidFill>
                  <a:srgbClr val="0070C0"/>
                </a:solidFill>
                <a:latin typeface="微软雅黑" panose="020B0503020204020204" pitchFamily="34" charset="-122"/>
                <a:ea typeface="微软雅黑" panose="020B0503020204020204" pitchFamily="34" charset="-122"/>
              </a:rPr>
              <a:t>应用埃奇沃斯盒式</a:t>
            </a:r>
            <a:r>
              <a:rPr lang="zh-CN" altLang="en-US" sz="2000" b="1" dirty="0" smtClean="0">
                <a:solidFill>
                  <a:srgbClr val="0070C0"/>
                </a:solidFill>
                <a:latin typeface="微软雅黑" panose="020B0503020204020204" pitchFamily="34" charset="-122"/>
                <a:ea typeface="微软雅黑" panose="020B0503020204020204" pitchFamily="34" charset="-122"/>
              </a:rPr>
              <a:t>图分</a:t>
            </a:r>
            <a:r>
              <a:rPr lang="zh-CN" altLang="en-US" sz="2000" b="1" dirty="0">
                <a:solidFill>
                  <a:srgbClr val="0070C0"/>
                </a:solidFill>
                <a:latin typeface="微软雅黑" panose="020B0503020204020204" pitchFamily="34" charset="-122"/>
                <a:ea typeface="微软雅黑" panose="020B0503020204020204" pitchFamily="34" charset="-122"/>
              </a:rPr>
              <a:t>析有效率交换问</a:t>
            </a:r>
            <a:r>
              <a:rPr lang="zh-CN" altLang="en-US" sz="2000" b="1" dirty="0" smtClean="0">
                <a:solidFill>
                  <a:srgbClr val="0070C0"/>
                </a:solidFill>
                <a:latin typeface="微软雅黑" panose="020B0503020204020204" pitchFamily="34" charset="-122"/>
                <a:ea typeface="微软雅黑" panose="020B0503020204020204" pitchFamily="34" charset="-122"/>
              </a:rPr>
              <a:t>题：</a:t>
            </a:r>
            <a:endParaRPr lang="en-US" altLang="zh-CN" sz="20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甲</a:t>
            </a:r>
            <a:r>
              <a:rPr lang="zh-CN" altLang="en-US" sz="2000" dirty="0">
                <a:latin typeface="微软雅黑" panose="020B0503020204020204" pitchFamily="34" charset="-122"/>
                <a:ea typeface="微软雅黑" panose="020B0503020204020204" pitchFamily="34" charset="-122"/>
              </a:rPr>
              <a:t>放弃</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单位食品以换取乙的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单位布，结果从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点移动到</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点；乙放弃</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单位布获得</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单位食品，结果也从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点移动到</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点。这样，</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点就代表甲和乙进行互利交换之后两人的产品组合。</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7985204" y="5530773"/>
            <a:ext cx="1107996" cy="369332"/>
          </a:xfrm>
          <a:prstGeom prst="rect">
            <a:avLst/>
          </a:prstGeom>
        </p:spPr>
        <p:txBody>
          <a:bodyPr wrap="none">
            <a:spAutoFit/>
          </a:bodyPr>
          <a:lstStyle/>
          <a:p>
            <a:r>
              <a:rPr lang="zh-CN" altLang="en-US" b="1" dirty="0">
                <a:solidFill>
                  <a:srgbClr val="FF0000"/>
                </a:solidFill>
              </a:rPr>
              <a:t>食品数量</a:t>
            </a:r>
            <a:endParaRPr lang="zh-CN" altLang="en-US" b="1" dirty="0">
              <a:solidFill>
                <a:srgbClr val="FF0000"/>
              </a:solidFill>
            </a:endParaRPr>
          </a:p>
        </p:txBody>
      </p:sp>
      <p:sp>
        <p:nvSpPr>
          <p:cNvPr id="11" name="矩形 10"/>
          <p:cNvSpPr/>
          <p:nvPr/>
        </p:nvSpPr>
        <p:spPr>
          <a:xfrm>
            <a:off x="2341602" y="3379434"/>
            <a:ext cx="1107996" cy="369332"/>
          </a:xfrm>
          <a:prstGeom prst="rect">
            <a:avLst/>
          </a:prstGeom>
        </p:spPr>
        <p:txBody>
          <a:bodyPr wrap="none">
            <a:spAutoFit/>
          </a:bodyPr>
          <a:lstStyle/>
          <a:p>
            <a:r>
              <a:rPr lang="zh-CN" altLang="en-US" b="1" dirty="0">
                <a:solidFill>
                  <a:srgbClr val="002060"/>
                </a:solidFill>
              </a:rPr>
              <a:t>布的数量</a:t>
            </a:r>
            <a:endParaRPr lang="zh-CN" altLang="en-US" b="1"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6236434" y="2667794"/>
            <a:ext cx="5681384" cy="3183810"/>
          </a:xfrm>
          <a:prstGeom prst="rect">
            <a:avLst/>
          </a:prstGeom>
        </p:spPr>
      </p:pic>
      <p:pic>
        <p:nvPicPr>
          <p:cNvPr id="15" name="图片 14"/>
          <p:cNvPicPr>
            <a:picLocks noChangeAspect="1"/>
          </p:cNvPicPr>
          <p:nvPr/>
        </p:nvPicPr>
        <p:blipFill>
          <a:blip r:embed="rId1"/>
          <a:stretch>
            <a:fillRect/>
          </a:stretch>
        </p:blipFill>
        <p:spPr>
          <a:xfrm>
            <a:off x="687424" y="2667794"/>
            <a:ext cx="5006741" cy="3183810"/>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70588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帕累</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托有效率配置</a:t>
            </a:r>
            <a:r>
              <a:rPr lang="en-US" altLang="zh-CN" sz="3200" noProof="0" dirty="0" smtClean="0">
                <a:solidFill>
                  <a:srgbClr val="002060"/>
                </a:solidFill>
                <a:latin typeface="微软雅黑" panose="020B0503020204020204" pitchFamily="34" charset="-122"/>
                <a:ea typeface="华文行楷" panose="02010800040101010101" pitchFamily="2" charset="-122"/>
                <a:cs typeface="+mn-cs"/>
                <a:sym typeface="+mn-ea"/>
              </a:rPr>
              <a:t>—</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交换契约线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4098" name="Picture 2" descr="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258" y="3090725"/>
            <a:ext cx="4018056" cy="255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3"/>
          <a:stretch>
            <a:fillRect/>
          </a:stretch>
        </p:blipFill>
        <p:spPr>
          <a:xfrm>
            <a:off x="6268581" y="2872609"/>
            <a:ext cx="5649237" cy="2774180"/>
          </a:xfrm>
          <a:prstGeom prst="rect">
            <a:avLst/>
          </a:prstGeom>
        </p:spPr>
      </p:pic>
      <p:sp>
        <p:nvSpPr>
          <p:cNvPr id="13" name="横卷形 12"/>
          <p:cNvSpPr/>
          <p:nvPr/>
        </p:nvSpPr>
        <p:spPr>
          <a:xfrm>
            <a:off x="5703895" y="6201714"/>
            <a:ext cx="6356025" cy="531674"/>
          </a:xfrm>
          <a:prstGeom prst="horizontalScroll">
            <a:avLst/>
          </a:prstGeom>
          <a:solidFill>
            <a:schemeClr val="accent3">
              <a:lumMod val="20000"/>
              <a:lumOff val="80000"/>
            </a:schemeClr>
          </a:solidFill>
        </p:spPr>
        <p:txBody>
          <a:bodyPr wrap="square">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交换契约线上的任何一个点都是帕累托有效率配置</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17" name="矩形 16"/>
          <p:cNvSpPr/>
          <p:nvPr/>
        </p:nvSpPr>
        <p:spPr>
          <a:xfrm>
            <a:off x="632084" y="1204956"/>
            <a:ext cx="5152773" cy="175432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在以埃</a:t>
            </a: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奇沃斯盒式</a:t>
            </a: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图表示交换的图中中加</a:t>
            </a: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入甲和乙的无差异曲</a:t>
            </a: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线</a:t>
            </a:r>
            <a:r>
              <a:rPr lang="en-US" altLang="zh-CN" sz="2000" dirty="0">
                <a:solidFill>
                  <a:schemeClr val="accent4">
                    <a:lumMod val="50000"/>
                  </a:schemeClr>
                </a:solidFill>
                <a:latin typeface="微软雅黑" panose="020B0503020204020204" pitchFamily="34" charset="-122"/>
                <a:ea typeface="微软雅黑" panose="020B0503020204020204" pitchFamily="34" charset="-122"/>
              </a:rPr>
              <a:t>,</a:t>
            </a: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分析帕累托有效率的产品分配：</a:t>
            </a:r>
            <a:endPar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endParaRPr>
          </a:p>
          <a:p>
            <a:endParaRPr lang="zh-CN" altLang="en-US" dirty="0"/>
          </a:p>
        </p:txBody>
      </p:sp>
      <p:sp>
        <p:nvSpPr>
          <p:cNvPr id="19" name="矩形 18"/>
          <p:cNvSpPr/>
          <p:nvPr/>
        </p:nvSpPr>
        <p:spPr>
          <a:xfrm>
            <a:off x="6033488" y="1269584"/>
            <a:ext cx="5884330"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观</a:t>
            </a: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察甲和乙各</a:t>
            </a: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自的无差异曲线所有可能的相切点</a:t>
            </a:r>
            <a:r>
              <a:rPr lang="zh-CN" altLang="en-US" sz="2000" dirty="0" smtClean="0">
                <a:solidFill>
                  <a:schemeClr val="accent4">
                    <a:lumMod val="50000"/>
                  </a:schemeClr>
                </a:solidFill>
                <a:latin typeface="微软雅黑" panose="020B0503020204020204" pitchFamily="34" charset="-122"/>
                <a:ea typeface="微软雅黑" panose="020B0503020204020204" pitchFamily="34" charset="-122"/>
              </a:rPr>
              <a:t>。描绘一</a:t>
            </a:r>
            <a:r>
              <a:rPr lang="zh-CN" altLang="en-US" sz="2000" dirty="0">
                <a:solidFill>
                  <a:schemeClr val="accent4">
                    <a:lumMod val="50000"/>
                  </a:schemeClr>
                </a:solidFill>
                <a:latin typeface="微软雅黑" panose="020B0503020204020204" pitchFamily="34" charset="-122"/>
                <a:ea typeface="微软雅黑" panose="020B0503020204020204" pitchFamily="34" charset="-122"/>
              </a:rPr>
              <a:t>条通过所有这些有效率产品配置点的曲线，该曲线被称作“交换契约线”。</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ircle(in)">
                                      <p:cBhvr>
                                        <p:cTn id="4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1"/>
          <p:cNvSpPr>
            <a:spLocks noChangeArrowheads="1"/>
          </p:cNvSpPr>
          <p:nvPr/>
        </p:nvSpPr>
        <p:spPr bwMode="auto">
          <a:xfrm>
            <a:off x="657648" y="5265001"/>
            <a:ext cx="10404010" cy="114748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14" name="Rectangle 91"/>
          <p:cNvSpPr>
            <a:spLocks noChangeArrowheads="1"/>
          </p:cNvSpPr>
          <p:nvPr/>
        </p:nvSpPr>
        <p:spPr bwMode="auto">
          <a:xfrm>
            <a:off x="6811205" y="1659009"/>
            <a:ext cx="3820277" cy="547094"/>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13" name="Rectangle 91"/>
          <p:cNvSpPr>
            <a:spLocks noChangeArrowheads="1"/>
          </p:cNvSpPr>
          <p:nvPr/>
        </p:nvSpPr>
        <p:spPr bwMode="auto">
          <a:xfrm>
            <a:off x="1073864" y="1656804"/>
            <a:ext cx="3820277" cy="547094"/>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85522" y="416303"/>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竞争性市场的一般均衡</a:t>
            </a:r>
            <a:r>
              <a:rPr lang="en-US" altLang="zh-CN" sz="3200" noProof="0" dirty="0" smtClean="0">
                <a:solidFill>
                  <a:srgbClr val="002060"/>
                </a:solidFill>
                <a:latin typeface="微软雅黑" panose="020B0503020204020204" pitchFamily="34" charset="-122"/>
                <a:ea typeface="华文行楷" panose="02010800040101010101" pitchFamily="2" charset="-122"/>
                <a:cs typeface="+mn-cs"/>
                <a:sym typeface="+mn-ea"/>
              </a:rPr>
              <a:t>—</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消费者均衡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687424" y="1117409"/>
            <a:ext cx="6686446" cy="499624"/>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消费者在竞争市场上是如何导致帕累托有效率的配</a:t>
            </a:r>
            <a:r>
              <a:rPr lang="zh-CN" altLang="en-US" sz="2000" b="1" dirty="0" smtClean="0">
                <a:solidFill>
                  <a:srgbClr val="FF0000"/>
                </a:solidFill>
                <a:latin typeface="微软雅黑" panose="020B0503020204020204" pitchFamily="34" charset="-122"/>
                <a:ea typeface="微软雅黑" panose="020B0503020204020204" pitchFamily="34" charset="-122"/>
              </a:rPr>
              <a:t>置：</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pic>
        <p:nvPicPr>
          <p:cNvPr id="5122" name="Picture 2" descr="7-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9788" y="2242829"/>
            <a:ext cx="4652711" cy="295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073863" y="1645943"/>
            <a:ext cx="3820277" cy="553998"/>
          </a:xfrm>
          <a:prstGeom prst="rect">
            <a:avLst/>
          </a:prstGeom>
          <a:noFill/>
          <a:ln>
            <a:noFill/>
          </a:ln>
        </p:spPr>
        <p:txBody>
          <a:bodyPr wrap="non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导</a:t>
            </a:r>
            <a:r>
              <a:rPr lang="zh-CN" altLang="en-US" sz="2000" dirty="0">
                <a:latin typeface="微软雅黑" panose="020B0503020204020204" pitchFamily="34" charset="-122"/>
                <a:ea typeface="微软雅黑" panose="020B0503020204020204" pitchFamily="34" charset="-122"/>
              </a:rPr>
              <a:t>致竞争性均衡的价格体</a:t>
            </a:r>
            <a:r>
              <a:rPr lang="zh-CN" altLang="en-US" sz="2000" dirty="0" smtClean="0">
                <a:latin typeface="微软雅黑" panose="020B0503020204020204" pitchFamily="34" charset="-122"/>
                <a:ea typeface="微软雅黑" panose="020B0503020204020204" pitchFamily="34" charset="-122"/>
              </a:rPr>
              <a:t>系：</a:t>
            </a:r>
            <a:endParaRPr lang="zh-CN" altLang="en-US" sz="2000" dirty="0">
              <a:latin typeface="微软雅黑" panose="020B0503020204020204" pitchFamily="34" charset="-122"/>
              <a:ea typeface="微软雅黑" panose="020B0503020204020204" pitchFamily="34" charset="-122"/>
            </a:endParaRPr>
          </a:p>
        </p:txBody>
      </p:sp>
      <p:pic>
        <p:nvPicPr>
          <p:cNvPr id="5123" name="Picture 3" descr="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1031" y="2248723"/>
            <a:ext cx="4680626" cy="295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811204" y="1688175"/>
            <a:ext cx="4031873" cy="553998"/>
          </a:xfrm>
          <a:prstGeom prst="rect">
            <a:avLst/>
          </a:prstGeom>
          <a:noFill/>
          <a:ln>
            <a:noFill/>
          </a:ln>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不能导致竞争性均衡的价格体</a:t>
            </a:r>
            <a:r>
              <a:rPr lang="zh-CN" altLang="en-US" sz="2000" dirty="0" smtClean="0">
                <a:latin typeface="微软雅黑" panose="020B0503020204020204" pitchFamily="34" charset="-122"/>
                <a:ea typeface="微软雅黑" panose="020B0503020204020204" pitchFamily="34" charset="-122"/>
              </a:rPr>
              <a:t>系：</a:t>
            </a:r>
            <a:endParaRPr lang="zh-CN" altLang="en-US" sz="2000" dirty="0">
              <a:latin typeface="微软雅黑" panose="020B0503020204020204" pitchFamily="34" charset="-122"/>
              <a:ea typeface="微软雅黑" panose="020B0503020204020204" pitchFamily="34" charset="-122"/>
            </a:endParaRPr>
          </a:p>
        </p:txBody>
      </p:sp>
      <p:sp>
        <p:nvSpPr>
          <p:cNvPr id="9" name="横卷形 8"/>
          <p:cNvSpPr/>
          <p:nvPr/>
        </p:nvSpPr>
        <p:spPr>
          <a:xfrm>
            <a:off x="548978" y="5163925"/>
            <a:ext cx="10716510" cy="1349633"/>
          </a:xfrm>
          <a:prstGeom prst="horizontalScroll">
            <a:avLst/>
          </a:prstGeom>
          <a:noFill/>
          <a:ln>
            <a:noFill/>
          </a:ln>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竞</a:t>
            </a:r>
            <a:r>
              <a:rPr lang="zh-CN" altLang="en-US" sz="2000" dirty="0">
                <a:latin typeface="微软雅黑" panose="020B0503020204020204" pitchFamily="34" charset="-122"/>
                <a:ea typeface="微软雅黑" panose="020B0503020204020204" pitchFamily="34" charset="-122"/>
              </a:rPr>
              <a:t>争性的市场机</a:t>
            </a:r>
            <a:r>
              <a:rPr lang="zh-CN" altLang="en-US" sz="2000" dirty="0" smtClean="0">
                <a:latin typeface="微软雅黑" panose="020B0503020204020204" pitchFamily="34" charset="-122"/>
                <a:ea typeface="微软雅黑" panose="020B0503020204020204" pitchFamily="34" charset="-122"/>
              </a:rPr>
              <a:t>制并不是</a:t>
            </a:r>
            <a:r>
              <a:rPr lang="zh-CN" altLang="en-US" sz="2000" dirty="0">
                <a:latin typeface="微软雅黑" panose="020B0503020204020204" pitchFamily="34" charset="-122"/>
                <a:ea typeface="微软雅黑" panose="020B0503020204020204" pitchFamily="34" charset="-122"/>
              </a:rPr>
              <a:t>保证出现帕累托有效率配置的唯一机制。理论上，也存在采用其他机制来实现帕累托有效率配置的</a:t>
            </a:r>
            <a:r>
              <a:rPr lang="zh-CN" altLang="en-US" sz="2000" dirty="0" smtClean="0">
                <a:latin typeface="微软雅黑" panose="020B0503020204020204" pitchFamily="34" charset="-122"/>
                <a:ea typeface="微软雅黑" panose="020B0503020204020204" pitchFamily="34" charset="-122"/>
              </a:rPr>
              <a:t>可能性。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7174362" y="2114811"/>
            <a:ext cx="4480941" cy="3657599"/>
          </a:xfrm>
          <a:prstGeom prst="rect">
            <a:avLst/>
          </a:prstGeom>
        </p:spPr>
      </p:pic>
      <p:sp>
        <p:nvSpPr>
          <p:cNvPr id="13" name="矩形 12"/>
          <p:cNvSpPr/>
          <p:nvPr/>
        </p:nvSpPr>
        <p:spPr>
          <a:xfrm>
            <a:off x="7245919" y="2104491"/>
            <a:ext cx="4494897" cy="3659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71913" y="471333"/>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生</a:t>
            </a: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产</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的埃奇沃斯盒式图</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8" name="Rectangle 107"/>
          <p:cNvSpPr>
            <a:spLocks noChangeArrowheads="1"/>
          </p:cNvSpPr>
          <p:nvPr/>
        </p:nvSpPr>
        <p:spPr bwMode="auto">
          <a:xfrm>
            <a:off x="1105513" y="2114810"/>
            <a:ext cx="5410200" cy="3657600"/>
          </a:xfrm>
          <a:prstGeom prst="rect">
            <a:avLst/>
          </a:prstGeom>
          <a:solidFill>
            <a:schemeClr val="accent5">
              <a:lumMod val="20000"/>
              <a:lumOff val="80000"/>
            </a:schemeClr>
          </a:solidFill>
          <a:ln w="6350">
            <a:solidFill>
              <a:srgbClr val="333399"/>
            </a:solidFill>
            <a:miter lim="800000"/>
          </a:ln>
          <a:effec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endParaRPr lang="zh-CN" altLang="en-US" dirty="0"/>
          </a:p>
        </p:txBody>
      </p:sp>
      <p:sp>
        <p:nvSpPr>
          <p:cNvPr id="9" name="Freeform 108"/>
          <p:cNvSpPr/>
          <p:nvPr/>
        </p:nvSpPr>
        <p:spPr bwMode="auto">
          <a:xfrm>
            <a:off x="1105513" y="2105463"/>
            <a:ext cx="5410200" cy="3657600"/>
          </a:xfrm>
          <a:custGeom>
            <a:avLst/>
            <a:gdLst>
              <a:gd name="T0" fmla="*/ 0 w 3408"/>
              <a:gd name="T1" fmla="*/ 3657600 h 2304"/>
              <a:gd name="T2" fmla="*/ 277813 w 3408"/>
              <a:gd name="T3" fmla="*/ 3333750 h 2304"/>
              <a:gd name="T4" fmla="*/ 788988 w 3408"/>
              <a:gd name="T5" fmla="*/ 2886075 h 2304"/>
              <a:gd name="T6" fmla="*/ 1511300 w 3408"/>
              <a:gd name="T7" fmla="*/ 2546350 h 2304"/>
              <a:gd name="T8" fmla="*/ 1936750 w 3408"/>
              <a:gd name="T9" fmla="*/ 2355850 h 2304"/>
              <a:gd name="T10" fmla="*/ 2724150 w 3408"/>
              <a:gd name="T11" fmla="*/ 1844675 h 2304"/>
              <a:gd name="T12" fmla="*/ 3297238 w 3408"/>
              <a:gd name="T13" fmla="*/ 1589088 h 2304"/>
              <a:gd name="T14" fmla="*/ 4127500 w 3408"/>
              <a:gd name="T15" fmla="*/ 1016000 h 2304"/>
              <a:gd name="T16" fmla="*/ 4510088 w 3408"/>
              <a:gd name="T17" fmla="*/ 654050 h 2304"/>
              <a:gd name="T18" fmla="*/ 5410200 w 3408"/>
              <a:gd name="T19" fmla="*/ 0 h 2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8" h="2304">
                <a:moveTo>
                  <a:pt x="0" y="2304"/>
                </a:moveTo>
                <a:cubicBezTo>
                  <a:pt x="29" y="2270"/>
                  <a:pt x="92" y="2181"/>
                  <a:pt x="175" y="2100"/>
                </a:cubicBezTo>
                <a:cubicBezTo>
                  <a:pt x="258" y="2019"/>
                  <a:pt x="368" y="1901"/>
                  <a:pt x="497" y="1818"/>
                </a:cubicBezTo>
                <a:cubicBezTo>
                  <a:pt x="626" y="1735"/>
                  <a:pt x="832" y="1660"/>
                  <a:pt x="952" y="1604"/>
                </a:cubicBezTo>
                <a:cubicBezTo>
                  <a:pt x="1072" y="1548"/>
                  <a:pt x="1093" y="1558"/>
                  <a:pt x="1220" y="1484"/>
                </a:cubicBezTo>
                <a:cubicBezTo>
                  <a:pt x="1347" y="1410"/>
                  <a:pt x="1573" y="1242"/>
                  <a:pt x="1716" y="1162"/>
                </a:cubicBezTo>
                <a:cubicBezTo>
                  <a:pt x="1859" y="1082"/>
                  <a:pt x="1930" y="1088"/>
                  <a:pt x="2077" y="1001"/>
                </a:cubicBezTo>
                <a:cubicBezTo>
                  <a:pt x="2224" y="914"/>
                  <a:pt x="2473" y="738"/>
                  <a:pt x="2600" y="640"/>
                </a:cubicBezTo>
                <a:cubicBezTo>
                  <a:pt x="2727" y="542"/>
                  <a:pt x="2706" y="519"/>
                  <a:pt x="2841" y="412"/>
                </a:cubicBezTo>
                <a:cubicBezTo>
                  <a:pt x="2976" y="305"/>
                  <a:pt x="3290" y="86"/>
                  <a:pt x="3408" y="0"/>
                </a:cubicBezTo>
              </a:path>
            </a:pathLst>
          </a:custGeom>
          <a:noFill/>
          <a:ln w="6350"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grpSp>
        <p:nvGrpSpPr>
          <p:cNvPr id="10" name="Group 109"/>
          <p:cNvGrpSpPr/>
          <p:nvPr/>
        </p:nvGrpSpPr>
        <p:grpSpPr bwMode="auto">
          <a:xfrm>
            <a:off x="694319" y="1800287"/>
            <a:ext cx="6294497" cy="4281912"/>
            <a:chOff x="576" y="911"/>
            <a:chExt cx="4425" cy="2689"/>
          </a:xfrm>
        </p:grpSpPr>
        <p:sp>
          <p:nvSpPr>
            <p:cNvPr id="11" name="Line 110"/>
            <p:cNvSpPr>
              <a:spLocks noChangeShapeType="1"/>
            </p:cNvSpPr>
            <p:nvPr/>
          </p:nvSpPr>
          <p:spPr bwMode="auto">
            <a:xfrm flipV="1">
              <a:off x="863" y="911"/>
              <a:ext cx="0" cy="2496"/>
            </a:xfrm>
            <a:prstGeom prst="line">
              <a:avLst/>
            </a:prstGeom>
            <a:noFill/>
            <a:ln w="635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11"/>
            <p:cNvSpPr>
              <a:spLocks noChangeShapeType="1"/>
            </p:cNvSpPr>
            <p:nvPr/>
          </p:nvSpPr>
          <p:spPr bwMode="auto">
            <a:xfrm>
              <a:off x="864" y="3408"/>
              <a:ext cx="3840" cy="0"/>
            </a:xfrm>
            <a:prstGeom prst="line">
              <a:avLst/>
            </a:prstGeom>
            <a:noFill/>
            <a:ln w="635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13"/>
            <p:cNvSpPr>
              <a:spLocks noChangeArrowheads="1"/>
            </p:cNvSpPr>
            <p:nvPr/>
          </p:nvSpPr>
          <p:spPr bwMode="auto">
            <a:xfrm>
              <a:off x="4713" y="3240"/>
              <a:ext cx="288" cy="240"/>
            </a:xfrm>
            <a:prstGeom prst="rect">
              <a:avLst/>
            </a:prstGeom>
            <a:noFill/>
            <a:ln w="635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chemeClr val="tx1"/>
                  </a:solidFill>
                  <a:effectLst>
                    <a:outerShdw blurRad="38100" dist="38100" dir="2700000" algn="tl">
                      <a:srgbClr val="C0C0C0"/>
                    </a:outerShdw>
                  </a:effectLst>
                </a:rPr>
                <a:t>L</a:t>
              </a:r>
              <a:r>
                <a:rPr lang="en-US" altLang="zh-CN" sz="1200" dirty="0">
                  <a:solidFill>
                    <a:schemeClr val="tx1"/>
                  </a:solidFill>
                  <a:effectLst>
                    <a:outerShdw blurRad="38100" dist="38100" dir="2700000" algn="tl">
                      <a:srgbClr val="C0C0C0"/>
                    </a:outerShdw>
                  </a:effectLst>
                </a:rPr>
                <a:t>X</a:t>
              </a:r>
              <a:endParaRPr lang="en-US" altLang="zh-CN" sz="1200" dirty="0">
                <a:solidFill>
                  <a:schemeClr val="tx1"/>
                </a:solidFill>
                <a:effectLst>
                  <a:outerShdw blurRad="38100" dist="38100" dir="2700000" algn="tl">
                    <a:srgbClr val="C0C0C0"/>
                  </a:outerShdw>
                </a:effectLst>
              </a:endParaRPr>
            </a:p>
          </p:txBody>
        </p:sp>
        <p:sp>
          <p:nvSpPr>
            <p:cNvPr id="15" name="Rectangle 114"/>
            <p:cNvSpPr>
              <a:spLocks noChangeArrowheads="1"/>
            </p:cNvSpPr>
            <p:nvPr/>
          </p:nvSpPr>
          <p:spPr bwMode="auto">
            <a:xfrm>
              <a:off x="576" y="3360"/>
              <a:ext cx="386" cy="240"/>
            </a:xfrm>
            <a:prstGeom prst="rect">
              <a:avLst/>
            </a:prstGeom>
            <a:noFill/>
            <a:ln w="635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effectLst>
                    <a:outerShdw blurRad="38100" dist="38100" dir="2700000" algn="tl">
                      <a:srgbClr val="C0C0C0"/>
                    </a:outerShdw>
                  </a:effectLst>
                </a:rPr>
                <a:t>O</a:t>
              </a:r>
              <a:r>
                <a:rPr lang="en-US" altLang="zh-CN" sz="1200" dirty="0">
                  <a:effectLst>
                    <a:outerShdw blurRad="38100" dist="38100" dir="2700000" algn="tl">
                      <a:srgbClr val="C0C0C0"/>
                    </a:outerShdw>
                  </a:effectLst>
                </a:rPr>
                <a:t>X(C)</a:t>
              </a:r>
              <a:endParaRPr lang="en-US" altLang="zh-CN" sz="1200" dirty="0">
                <a:effectLst>
                  <a:outerShdw blurRad="38100" dist="38100" dir="2700000" algn="tl">
                    <a:srgbClr val="C0C0C0"/>
                  </a:outerShdw>
                </a:effectLst>
              </a:endParaRPr>
            </a:p>
          </p:txBody>
        </p:sp>
      </p:grpSp>
      <p:grpSp>
        <p:nvGrpSpPr>
          <p:cNvPr id="16" name="Group 121"/>
          <p:cNvGrpSpPr/>
          <p:nvPr/>
        </p:nvGrpSpPr>
        <p:grpSpPr bwMode="auto">
          <a:xfrm>
            <a:off x="3183495" y="2608638"/>
            <a:ext cx="2978012" cy="1974088"/>
            <a:chOff x="847" y="1148"/>
            <a:chExt cx="2602" cy="1962"/>
          </a:xfrm>
        </p:grpSpPr>
        <p:sp>
          <p:nvSpPr>
            <p:cNvPr id="17" name="Rectangle 122"/>
            <p:cNvSpPr>
              <a:spLocks noChangeArrowheads="1"/>
            </p:cNvSpPr>
            <p:nvPr/>
          </p:nvSpPr>
          <p:spPr bwMode="auto">
            <a:xfrm>
              <a:off x="847" y="1148"/>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solidFill>
                    <a:srgbClr val="FF0000"/>
                  </a:solidFill>
                  <a:effectLst>
                    <a:outerShdw blurRad="38100" dist="38100" dir="2700000" algn="tl">
                      <a:srgbClr val="C0C0C0"/>
                    </a:outerShdw>
                  </a:effectLst>
                </a:rPr>
                <a:t>10C</a:t>
              </a:r>
              <a:endParaRPr lang="en-US" altLang="zh-CN" sz="1200" dirty="0">
                <a:solidFill>
                  <a:srgbClr val="FF0000"/>
                </a:solidFill>
                <a:effectLst>
                  <a:outerShdw blurRad="38100" dist="38100" dir="2700000" algn="tl">
                    <a:srgbClr val="C0C0C0"/>
                  </a:outerShdw>
                </a:effectLst>
              </a:endParaRPr>
            </a:p>
          </p:txBody>
        </p:sp>
        <p:sp>
          <p:nvSpPr>
            <p:cNvPr id="18" name="Freeform 123"/>
            <p:cNvSpPr/>
            <p:nvPr/>
          </p:nvSpPr>
          <p:spPr bwMode="auto">
            <a:xfrm>
              <a:off x="890" y="1583"/>
              <a:ext cx="2559" cy="1527"/>
            </a:xfrm>
            <a:custGeom>
              <a:avLst/>
              <a:gdLst>
                <a:gd name="T0" fmla="*/ 0 w 2559"/>
                <a:gd name="T1" fmla="*/ 0 h 1527"/>
                <a:gd name="T2" fmla="*/ 576 w 2559"/>
                <a:gd name="T3" fmla="*/ 81 h 1527"/>
                <a:gd name="T4" fmla="*/ 1246 w 2559"/>
                <a:gd name="T5" fmla="*/ 362 h 1527"/>
                <a:gd name="T6" fmla="*/ 1738 w 2559"/>
                <a:gd name="T7" fmla="*/ 678 h 1527"/>
                <a:gd name="T8" fmla="*/ 2184 w 2559"/>
                <a:gd name="T9" fmla="*/ 1032 h 1527"/>
                <a:gd name="T10" fmla="*/ 2559 w 2559"/>
                <a:gd name="T11" fmla="*/ 1527 h 15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9" h="1527">
                  <a:moveTo>
                    <a:pt x="0" y="0"/>
                  </a:moveTo>
                  <a:cubicBezTo>
                    <a:pt x="96" y="13"/>
                    <a:pt x="368" y="21"/>
                    <a:pt x="576" y="81"/>
                  </a:cubicBezTo>
                  <a:cubicBezTo>
                    <a:pt x="784" y="141"/>
                    <a:pt x="1053" y="263"/>
                    <a:pt x="1246" y="362"/>
                  </a:cubicBezTo>
                  <a:cubicBezTo>
                    <a:pt x="1439" y="461"/>
                    <a:pt x="1582" y="566"/>
                    <a:pt x="1738" y="678"/>
                  </a:cubicBezTo>
                  <a:cubicBezTo>
                    <a:pt x="1894" y="790"/>
                    <a:pt x="2047" y="891"/>
                    <a:pt x="2184" y="1032"/>
                  </a:cubicBezTo>
                  <a:cubicBezTo>
                    <a:pt x="2321" y="1173"/>
                    <a:pt x="2481" y="1424"/>
                    <a:pt x="2559" y="1527"/>
                  </a:cubicBezTo>
                </a:path>
              </a:pathLst>
            </a:custGeom>
            <a:noFill/>
            <a:ln w="63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grpSp>
      <p:grpSp>
        <p:nvGrpSpPr>
          <p:cNvPr id="19" name="Group 124"/>
          <p:cNvGrpSpPr/>
          <p:nvPr/>
        </p:nvGrpSpPr>
        <p:grpSpPr bwMode="auto">
          <a:xfrm>
            <a:off x="1379090" y="3132780"/>
            <a:ext cx="4443837" cy="2530423"/>
            <a:chOff x="1163" y="1340"/>
            <a:chExt cx="2102" cy="1826"/>
          </a:xfrm>
        </p:grpSpPr>
        <p:sp>
          <p:nvSpPr>
            <p:cNvPr id="22" name="Freeform 125"/>
            <p:cNvSpPr/>
            <p:nvPr/>
          </p:nvSpPr>
          <p:spPr bwMode="auto">
            <a:xfrm>
              <a:off x="1163" y="1340"/>
              <a:ext cx="1462" cy="1714"/>
            </a:xfrm>
            <a:custGeom>
              <a:avLst/>
              <a:gdLst>
                <a:gd name="T0" fmla="*/ 2 w 1462"/>
                <a:gd name="T1" fmla="*/ 0 h 1714"/>
                <a:gd name="T2" fmla="*/ 29 w 1462"/>
                <a:gd name="T3" fmla="*/ 294 h 1714"/>
                <a:gd name="T4" fmla="*/ 177 w 1462"/>
                <a:gd name="T5" fmla="*/ 723 h 1714"/>
                <a:gd name="T6" fmla="*/ 578 w 1462"/>
                <a:gd name="T7" fmla="*/ 1272 h 1714"/>
                <a:gd name="T8" fmla="*/ 1020 w 1462"/>
                <a:gd name="T9" fmla="*/ 1580 h 1714"/>
                <a:gd name="T10" fmla="*/ 1462 w 1462"/>
                <a:gd name="T11" fmla="*/ 1714 h 17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62" h="1714">
                  <a:moveTo>
                    <a:pt x="2" y="0"/>
                  </a:moveTo>
                  <a:cubicBezTo>
                    <a:pt x="6" y="49"/>
                    <a:pt x="0" y="174"/>
                    <a:pt x="29" y="294"/>
                  </a:cubicBezTo>
                  <a:cubicBezTo>
                    <a:pt x="58" y="414"/>
                    <a:pt x="86" y="560"/>
                    <a:pt x="177" y="723"/>
                  </a:cubicBezTo>
                  <a:cubicBezTo>
                    <a:pt x="268" y="886"/>
                    <a:pt x="437" y="1129"/>
                    <a:pt x="578" y="1272"/>
                  </a:cubicBezTo>
                  <a:cubicBezTo>
                    <a:pt x="719" y="1415"/>
                    <a:pt x="873" y="1506"/>
                    <a:pt x="1020" y="1580"/>
                  </a:cubicBezTo>
                  <a:cubicBezTo>
                    <a:pt x="1167" y="1654"/>
                    <a:pt x="1370" y="1686"/>
                    <a:pt x="1462" y="1714"/>
                  </a:cubicBezTo>
                </a:path>
              </a:pathLst>
            </a:custGeom>
            <a:noFill/>
            <a:ln w="63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126"/>
            <p:cNvSpPr>
              <a:spLocks noChangeArrowheads="1"/>
            </p:cNvSpPr>
            <p:nvPr/>
          </p:nvSpPr>
          <p:spPr bwMode="auto">
            <a:xfrm>
              <a:off x="2977" y="2926"/>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effectLst>
                    <a:outerShdw blurRad="38100" dist="38100" dir="2700000" algn="tl">
                      <a:srgbClr val="C0C0C0"/>
                    </a:outerShdw>
                  </a:effectLst>
                </a:rPr>
                <a:t>50F</a:t>
              </a:r>
              <a:r>
                <a:rPr lang="zh-CN" altLang="en-US" dirty="0" smtClean="0">
                  <a:effectLst>
                    <a:outerShdw blurRad="38100" dist="38100" dir="2700000" algn="tl">
                      <a:srgbClr val="C0C0C0"/>
                    </a:outerShdw>
                  </a:effectLst>
                </a:rPr>
                <a:t>（食品等产量线</a:t>
              </a:r>
              <a:r>
                <a:rPr lang="en-US" altLang="zh-CN" dirty="0" smtClean="0">
                  <a:effectLst>
                    <a:outerShdw blurRad="38100" dist="38100" dir="2700000" algn="tl">
                      <a:srgbClr val="C0C0C0"/>
                    </a:outerShdw>
                  </a:effectLst>
                </a:rPr>
                <a:t>)</a:t>
              </a:r>
              <a:endParaRPr lang="en-US" altLang="zh-CN" sz="1200" dirty="0">
                <a:solidFill>
                  <a:schemeClr val="tx1"/>
                </a:solidFill>
                <a:effectLst>
                  <a:outerShdw blurRad="38100" dist="38100" dir="2700000" algn="tl">
                    <a:srgbClr val="C0C0C0"/>
                  </a:outerShdw>
                </a:effectLst>
              </a:endParaRPr>
            </a:p>
          </p:txBody>
        </p:sp>
      </p:grpSp>
      <p:grpSp>
        <p:nvGrpSpPr>
          <p:cNvPr id="24" name="Group 127"/>
          <p:cNvGrpSpPr/>
          <p:nvPr/>
        </p:nvGrpSpPr>
        <p:grpSpPr bwMode="auto">
          <a:xfrm>
            <a:off x="2030745" y="2724563"/>
            <a:ext cx="2590800" cy="2466975"/>
            <a:chOff x="1728" y="1326"/>
            <a:chExt cx="1632" cy="1554"/>
          </a:xfrm>
        </p:grpSpPr>
        <p:sp>
          <p:nvSpPr>
            <p:cNvPr id="25" name="Freeform 128"/>
            <p:cNvSpPr/>
            <p:nvPr/>
          </p:nvSpPr>
          <p:spPr bwMode="auto">
            <a:xfrm>
              <a:off x="1728" y="1326"/>
              <a:ext cx="1337" cy="1389"/>
            </a:xfrm>
            <a:custGeom>
              <a:avLst/>
              <a:gdLst>
                <a:gd name="T0" fmla="*/ 0 w 1337"/>
                <a:gd name="T1" fmla="*/ 0 h 1389"/>
                <a:gd name="T2" fmla="*/ 121 w 1337"/>
                <a:gd name="T3" fmla="*/ 509 h 1389"/>
                <a:gd name="T4" fmla="*/ 507 w 1337"/>
                <a:gd name="T5" fmla="*/ 1054 h 1389"/>
                <a:gd name="T6" fmla="*/ 855 w 1337"/>
                <a:gd name="T7" fmla="*/ 1255 h 1389"/>
                <a:gd name="T8" fmla="*/ 1337 w 1337"/>
                <a:gd name="T9" fmla="*/ 1389 h 13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 h="1389">
                  <a:moveTo>
                    <a:pt x="0" y="0"/>
                  </a:moveTo>
                  <a:cubicBezTo>
                    <a:pt x="20" y="85"/>
                    <a:pt x="36" y="333"/>
                    <a:pt x="121" y="509"/>
                  </a:cubicBezTo>
                  <a:cubicBezTo>
                    <a:pt x="206" y="685"/>
                    <a:pt x="385" y="930"/>
                    <a:pt x="507" y="1054"/>
                  </a:cubicBezTo>
                  <a:cubicBezTo>
                    <a:pt x="629" y="1178"/>
                    <a:pt x="717" y="1199"/>
                    <a:pt x="855" y="1255"/>
                  </a:cubicBezTo>
                  <a:cubicBezTo>
                    <a:pt x="993" y="1311"/>
                    <a:pt x="1237" y="1361"/>
                    <a:pt x="1337" y="1389"/>
                  </a:cubicBezTo>
                </a:path>
              </a:pathLst>
            </a:custGeom>
            <a:noFill/>
            <a:ln w="63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129"/>
            <p:cNvSpPr>
              <a:spLocks noChangeArrowheads="1"/>
            </p:cNvSpPr>
            <p:nvPr/>
          </p:nvSpPr>
          <p:spPr bwMode="auto">
            <a:xfrm>
              <a:off x="3072" y="2640"/>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effectLst>
                    <a:outerShdw blurRad="38100" dist="38100" dir="2700000" algn="tl">
                      <a:srgbClr val="C0C0C0"/>
                    </a:outerShdw>
                  </a:effectLst>
                </a:rPr>
                <a:t>60F</a:t>
              </a:r>
              <a:endParaRPr lang="en-US" altLang="zh-CN" sz="1200" dirty="0">
                <a:solidFill>
                  <a:schemeClr val="tx1"/>
                </a:solidFill>
                <a:effectLst>
                  <a:outerShdw blurRad="38100" dist="38100" dir="2700000" algn="tl">
                    <a:srgbClr val="C0C0C0"/>
                  </a:outerShdw>
                </a:effectLst>
              </a:endParaRPr>
            </a:p>
          </p:txBody>
        </p:sp>
      </p:grpSp>
      <p:grpSp>
        <p:nvGrpSpPr>
          <p:cNvPr id="27" name="Group 130"/>
          <p:cNvGrpSpPr/>
          <p:nvPr/>
        </p:nvGrpSpPr>
        <p:grpSpPr bwMode="auto">
          <a:xfrm>
            <a:off x="3986501" y="2529588"/>
            <a:ext cx="2365286" cy="1392660"/>
            <a:chOff x="2237" y="1206"/>
            <a:chExt cx="1699" cy="1242"/>
          </a:xfrm>
        </p:grpSpPr>
        <p:sp>
          <p:nvSpPr>
            <p:cNvPr id="28" name="Freeform 131"/>
            <p:cNvSpPr/>
            <p:nvPr/>
          </p:nvSpPr>
          <p:spPr bwMode="auto">
            <a:xfrm>
              <a:off x="2237" y="1206"/>
              <a:ext cx="1407" cy="1165"/>
            </a:xfrm>
            <a:custGeom>
              <a:avLst/>
              <a:gdLst>
                <a:gd name="T0" fmla="*/ 0 w 1407"/>
                <a:gd name="T1" fmla="*/ 0 h 1165"/>
                <a:gd name="T2" fmla="*/ 161 w 1407"/>
                <a:gd name="T3" fmla="*/ 442 h 1165"/>
                <a:gd name="T4" fmla="*/ 574 w 1407"/>
                <a:gd name="T5" fmla="*/ 838 h 1165"/>
                <a:gd name="T6" fmla="*/ 922 w 1407"/>
                <a:gd name="T7" fmla="*/ 1039 h 1165"/>
                <a:gd name="T8" fmla="*/ 1407 w 1407"/>
                <a:gd name="T9" fmla="*/ 1165 h 11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7" h="1165">
                  <a:moveTo>
                    <a:pt x="0" y="0"/>
                  </a:moveTo>
                  <a:cubicBezTo>
                    <a:pt x="27" y="73"/>
                    <a:pt x="65" y="302"/>
                    <a:pt x="161" y="442"/>
                  </a:cubicBezTo>
                  <a:cubicBezTo>
                    <a:pt x="257" y="582"/>
                    <a:pt x="447" y="739"/>
                    <a:pt x="574" y="838"/>
                  </a:cubicBezTo>
                  <a:cubicBezTo>
                    <a:pt x="701" y="937"/>
                    <a:pt x="783" y="985"/>
                    <a:pt x="922" y="1039"/>
                  </a:cubicBezTo>
                  <a:cubicBezTo>
                    <a:pt x="1061" y="1093"/>
                    <a:pt x="1306" y="1139"/>
                    <a:pt x="1407" y="1165"/>
                  </a:cubicBezTo>
                </a:path>
              </a:pathLst>
            </a:custGeom>
            <a:noFill/>
            <a:ln w="6350"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Rectangle 132"/>
            <p:cNvSpPr>
              <a:spLocks noChangeArrowheads="1"/>
            </p:cNvSpPr>
            <p:nvPr/>
          </p:nvSpPr>
          <p:spPr bwMode="auto">
            <a:xfrm>
              <a:off x="3648" y="2208"/>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effectLst>
                    <a:outerShdw blurRad="38100" dist="38100" dir="2700000" algn="tl">
                      <a:srgbClr val="C0C0C0"/>
                    </a:outerShdw>
                  </a:effectLst>
                </a:rPr>
                <a:t>80F</a:t>
              </a:r>
              <a:endParaRPr lang="en-US" altLang="zh-CN" dirty="0">
                <a:solidFill>
                  <a:schemeClr val="tx1"/>
                </a:solidFill>
                <a:effectLst>
                  <a:outerShdw blurRad="38100" dist="38100" dir="2700000" algn="tl">
                    <a:srgbClr val="C0C0C0"/>
                  </a:outerShdw>
                </a:effectLst>
              </a:endParaRPr>
            </a:p>
          </p:txBody>
        </p:sp>
      </p:grpSp>
      <p:grpSp>
        <p:nvGrpSpPr>
          <p:cNvPr id="30" name="Group 133"/>
          <p:cNvGrpSpPr/>
          <p:nvPr/>
        </p:nvGrpSpPr>
        <p:grpSpPr bwMode="auto">
          <a:xfrm>
            <a:off x="1137978" y="3512102"/>
            <a:ext cx="3023916" cy="2096449"/>
            <a:chOff x="1246" y="1818"/>
            <a:chExt cx="1781" cy="1330"/>
          </a:xfrm>
        </p:grpSpPr>
        <p:sp>
          <p:nvSpPr>
            <p:cNvPr id="31" name="Rectangle 134"/>
            <p:cNvSpPr>
              <a:spLocks noChangeArrowheads="1"/>
            </p:cNvSpPr>
            <p:nvPr/>
          </p:nvSpPr>
          <p:spPr bwMode="auto">
            <a:xfrm>
              <a:off x="1989" y="1818"/>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solidFill>
                    <a:srgbClr val="FF0000"/>
                  </a:solidFill>
                  <a:effectLst>
                    <a:outerShdw blurRad="38100" dist="38100" dir="2700000" algn="tl">
                      <a:srgbClr val="C0C0C0"/>
                    </a:outerShdw>
                  </a:effectLst>
                </a:rPr>
                <a:t>25C(</a:t>
              </a:r>
              <a:r>
                <a:rPr lang="zh-CN" altLang="en-US" dirty="0" smtClean="0">
                  <a:solidFill>
                    <a:srgbClr val="FF0000"/>
                  </a:solidFill>
                  <a:effectLst>
                    <a:outerShdw blurRad="38100" dist="38100" dir="2700000" algn="tl">
                      <a:srgbClr val="C0C0C0"/>
                    </a:outerShdw>
                  </a:effectLst>
                </a:rPr>
                <a:t>布等产量线）</a:t>
              </a:r>
              <a:endParaRPr lang="en-US" altLang="zh-CN" sz="1200" dirty="0">
                <a:solidFill>
                  <a:srgbClr val="FF0000"/>
                </a:solidFill>
                <a:effectLst>
                  <a:outerShdw blurRad="38100" dist="38100" dir="2700000" algn="tl">
                    <a:srgbClr val="C0C0C0"/>
                  </a:outerShdw>
                </a:effectLst>
              </a:endParaRPr>
            </a:p>
          </p:txBody>
        </p:sp>
        <p:sp>
          <p:nvSpPr>
            <p:cNvPr id="32" name="Freeform 135"/>
            <p:cNvSpPr/>
            <p:nvPr/>
          </p:nvSpPr>
          <p:spPr bwMode="auto">
            <a:xfrm>
              <a:off x="1246" y="1902"/>
              <a:ext cx="1781" cy="1246"/>
            </a:xfrm>
            <a:custGeom>
              <a:avLst/>
              <a:gdLst>
                <a:gd name="T0" fmla="*/ 0 w 1781"/>
                <a:gd name="T1" fmla="*/ 0 h 1246"/>
                <a:gd name="T2" fmla="*/ 629 w 1781"/>
                <a:gd name="T3" fmla="*/ 241 h 1246"/>
                <a:gd name="T4" fmla="*/ 1212 w 1781"/>
                <a:gd name="T5" fmla="*/ 657 h 1246"/>
                <a:gd name="T6" fmla="*/ 1554 w 1781"/>
                <a:gd name="T7" fmla="*/ 938 h 1246"/>
                <a:gd name="T8" fmla="*/ 1781 w 1781"/>
                <a:gd name="T9" fmla="*/ 1246 h 1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1" h="1246">
                  <a:moveTo>
                    <a:pt x="0" y="0"/>
                  </a:moveTo>
                  <a:cubicBezTo>
                    <a:pt x="105" y="40"/>
                    <a:pt x="427" y="132"/>
                    <a:pt x="629" y="241"/>
                  </a:cubicBezTo>
                  <a:cubicBezTo>
                    <a:pt x="831" y="350"/>
                    <a:pt x="1058" y="541"/>
                    <a:pt x="1212" y="657"/>
                  </a:cubicBezTo>
                  <a:cubicBezTo>
                    <a:pt x="1366" y="773"/>
                    <a:pt x="1459" y="840"/>
                    <a:pt x="1554" y="938"/>
                  </a:cubicBezTo>
                  <a:cubicBezTo>
                    <a:pt x="1649" y="1036"/>
                    <a:pt x="1734" y="1182"/>
                    <a:pt x="1781" y="1246"/>
                  </a:cubicBezTo>
                </a:path>
              </a:pathLst>
            </a:custGeom>
            <a:noFill/>
            <a:ln w="63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136"/>
          <p:cNvGrpSpPr/>
          <p:nvPr/>
        </p:nvGrpSpPr>
        <p:grpSpPr bwMode="auto">
          <a:xfrm rot="21162911">
            <a:off x="1239685" y="3830200"/>
            <a:ext cx="1806808" cy="1711853"/>
            <a:chOff x="1140" y="2102"/>
            <a:chExt cx="1151" cy="1086"/>
          </a:xfrm>
        </p:grpSpPr>
        <p:sp>
          <p:nvSpPr>
            <p:cNvPr id="34" name="Rectangle 137"/>
            <p:cNvSpPr>
              <a:spLocks noChangeArrowheads="1"/>
            </p:cNvSpPr>
            <p:nvPr/>
          </p:nvSpPr>
          <p:spPr bwMode="auto">
            <a:xfrm>
              <a:off x="1140" y="2102"/>
              <a:ext cx="288"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smtClean="0">
                  <a:solidFill>
                    <a:srgbClr val="FF0000"/>
                  </a:solidFill>
                  <a:effectLst>
                    <a:outerShdw blurRad="38100" dist="38100" dir="2700000" algn="tl">
                      <a:srgbClr val="C0C0C0"/>
                    </a:outerShdw>
                  </a:effectLst>
                </a:rPr>
                <a:t>30C</a:t>
              </a:r>
              <a:endParaRPr lang="en-US" altLang="zh-CN" sz="1200" dirty="0">
                <a:solidFill>
                  <a:srgbClr val="FF0000"/>
                </a:solidFill>
                <a:effectLst>
                  <a:outerShdw blurRad="38100" dist="38100" dir="2700000" algn="tl">
                    <a:srgbClr val="C0C0C0"/>
                  </a:outerShdw>
                </a:effectLst>
              </a:endParaRPr>
            </a:p>
          </p:txBody>
        </p:sp>
        <p:sp>
          <p:nvSpPr>
            <p:cNvPr id="35" name="Freeform 138"/>
            <p:cNvSpPr/>
            <p:nvPr/>
          </p:nvSpPr>
          <p:spPr bwMode="auto">
            <a:xfrm>
              <a:off x="1219" y="2317"/>
              <a:ext cx="1072" cy="871"/>
            </a:xfrm>
            <a:custGeom>
              <a:avLst/>
              <a:gdLst>
                <a:gd name="T0" fmla="*/ 0 w 1072"/>
                <a:gd name="T1" fmla="*/ 0 h 871"/>
                <a:gd name="T2" fmla="*/ 281 w 1072"/>
                <a:gd name="T3" fmla="*/ 121 h 871"/>
                <a:gd name="T4" fmla="*/ 761 w 1072"/>
                <a:gd name="T5" fmla="*/ 500 h 871"/>
                <a:gd name="T6" fmla="*/ 1072 w 1072"/>
                <a:gd name="T7" fmla="*/ 871 h 8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2" h="871">
                  <a:moveTo>
                    <a:pt x="0" y="0"/>
                  </a:moveTo>
                  <a:cubicBezTo>
                    <a:pt x="47" y="20"/>
                    <a:pt x="154" y="38"/>
                    <a:pt x="281" y="121"/>
                  </a:cubicBezTo>
                  <a:cubicBezTo>
                    <a:pt x="408" y="204"/>
                    <a:pt x="629" y="375"/>
                    <a:pt x="761" y="500"/>
                  </a:cubicBezTo>
                  <a:cubicBezTo>
                    <a:pt x="893" y="625"/>
                    <a:pt x="1007" y="794"/>
                    <a:pt x="1072" y="871"/>
                  </a:cubicBezTo>
                </a:path>
              </a:pathLst>
            </a:custGeom>
            <a:noFill/>
            <a:ln w="63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 name="AutoShape 190">
            <a:hlinkClick r:id="rId2" action="ppaction://hlinksldjump" highlightClick="1"/>
          </p:cNvPr>
          <p:cNvSpPr>
            <a:spLocks noChangeArrowheads="1"/>
          </p:cNvSpPr>
          <p:nvPr/>
        </p:nvSpPr>
        <p:spPr bwMode="auto">
          <a:xfrm>
            <a:off x="1877708" y="5906970"/>
            <a:ext cx="2819400" cy="3048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r>
              <a:rPr lang="zh-CN" altLang="en-US" sz="1800" b="0" dirty="0" smtClean="0">
                <a:solidFill>
                  <a:schemeClr val="tx1"/>
                </a:solidFill>
                <a:latin typeface="微软雅黑" panose="020B0503020204020204" pitchFamily="34" charset="-122"/>
                <a:ea typeface="微软雅黑" panose="020B0503020204020204" pitchFamily="34" charset="-122"/>
              </a:rPr>
              <a:t>生产食品的劳动</a:t>
            </a:r>
            <a:endParaRPr lang="zh-CN" altLang="en-US" sz="1800" b="0" dirty="0">
              <a:solidFill>
                <a:schemeClr val="tx1"/>
              </a:solidFill>
              <a:latin typeface="微软雅黑" panose="020B0503020204020204" pitchFamily="34" charset="-122"/>
              <a:ea typeface="微软雅黑" panose="020B0503020204020204" pitchFamily="34" charset="-122"/>
            </a:endParaRPr>
          </a:p>
        </p:txBody>
      </p:sp>
      <p:cxnSp>
        <p:nvCxnSpPr>
          <p:cNvPr id="3" name="直接箭头连接符 2"/>
          <p:cNvCxnSpPr>
            <a:stCxn id="85" idx="2"/>
          </p:cNvCxnSpPr>
          <p:nvPr/>
        </p:nvCxnSpPr>
        <p:spPr>
          <a:xfrm>
            <a:off x="5523199" y="2002167"/>
            <a:ext cx="472317" cy="486279"/>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789665" y="1602057"/>
            <a:ext cx="1467068" cy="400110"/>
          </a:xfrm>
          <a:prstGeom prst="rect">
            <a:avLst/>
          </a:prstGeom>
          <a:pattFill prst="wdDnDiag">
            <a:fgClr>
              <a:srgbClr val="D5FFFF"/>
            </a:fgClr>
            <a:bgClr>
              <a:schemeClr val="bg1"/>
            </a:bgClr>
          </a:pattFill>
          <a:ln>
            <a:solidFill>
              <a:srgbClr val="FF0066"/>
            </a:solidFill>
          </a:ln>
          <a:effectLst>
            <a:outerShdw blurRad="50800" dist="63500" dir="6000000" algn="ctr" rotWithShape="0">
              <a:srgbClr val="FF0066">
                <a:alpha val="43000"/>
              </a:srgbClr>
            </a:outerShdw>
          </a:effectLst>
        </p:spPr>
        <p:txBody>
          <a:bodyPr wrap="none" rtlCol="0">
            <a:spAutoFit/>
          </a:bodyPr>
          <a:lstStyle/>
          <a:p>
            <a:r>
              <a:rPr lang="zh-CN" altLang="en-US" sz="2000" b="1" dirty="0"/>
              <a:t>生产契约线</a:t>
            </a:r>
            <a:endParaRPr lang="zh-CN" altLang="en-US" sz="2000" b="1" dirty="0"/>
          </a:p>
        </p:txBody>
      </p:sp>
      <p:sp>
        <p:nvSpPr>
          <p:cNvPr id="83" name="文本框 82"/>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22066" y="2450159"/>
            <a:ext cx="461665" cy="3295903"/>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生产布的资本</a:t>
            </a:r>
            <a:endParaRPr lang="zh-CN" altLang="en-US"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486471" y="3760145"/>
            <a:ext cx="461665" cy="2743200"/>
          </a:xfrm>
          <a:prstGeom prst="rect">
            <a:avLst/>
          </a:prstGeom>
          <a:noFill/>
        </p:spPr>
        <p:txBody>
          <a:bodyPr vert="eaVert" wrap="square" rtlCol="0">
            <a:spAutoFit/>
          </a:bodyPr>
          <a:lstStyle/>
          <a:p>
            <a:r>
              <a:rPr lang="zh-CN" altLang="en-US" dirty="0" smtClean="0">
                <a:latin typeface="微软雅黑" panose="020B0503020204020204" pitchFamily="34" charset="-122"/>
                <a:ea typeface="微软雅黑" panose="020B0503020204020204" pitchFamily="34" charset="-122"/>
              </a:rPr>
              <a:t>生产食品的资本</a:t>
            </a:r>
            <a:endParaRPr lang="zh-CN" altLang="en-US"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842752" y="1640390"/>
            <a:ext cx="262096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生产布的劳动</a:t>
            </a:r>
            <a:endParaRPr lang="zh-CN" altLang="en-US" dirty="0">
              <a:latin typeface="微软雅黑" panose="020B0503020204020204" pitchFamily="34" charset="-122"/>
              <a:ea typeface="微软雅黑" panose="020B0503020204020204" pitchFamily="34" charset="-122"/>
            </a:endParaRPr>
          </a:p>
        </p:txBody>
      </p:sp>
      <p:cxnSp>
        <p:nvCxnSpPr>
          <p:cNvPr id="86" name="直接箭头连接符 85"/>
          <p:cNvCxnSpPr/>
          <p:nvPr/>
        </p:nvCxnSpPr>
        <p:spPr>
          <a:xfrm>
            <a:off x="4124386" y="6050204"/>
            <a:ext cx="1394110" cy="6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p:nvPr/>
        </p:nvCxnSpPr>
        <p:spPr>
          <a:xfrm>
            <a:off x="6852898" y="3890409"/>
            <a:ext cx="0" cy="1036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38" idx="1"/>
          </p:cNvCxnSpPr>
          <p:nvPr/>
        </p:nvCxnSpPr>
        <p:spPr>
          <a:xfrm flipH="1">
            <a:off x="2078948" y="1825056"/>
            <a:ext cx="7638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p:nvPr/>
        </p:nvCxnSpPr>
        <p:spPr>
          <a:xfrm flipH="1" flipV="1">
            <a:off x="729132" y="2611480"/>
            <a:ext cx="1" cy="1149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流程图: 接点 96"/>
          <p:cNvSpPr/>
          <p:nvPr/>
        </p:nvSpPr>
        <p:spPr>
          <a:xfrm>
            <a:off x="2894251" y="4424524"/>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接点 99"/>
          <p:cNvSpPr/>
          <p:nvPr/>
        </p:nvSpPr>
        <p:spPr>
          <a:xfrm>
            <a:off x="4733984" y="3400681"/>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接点 100"/>
          <p:cNvSpPr/>
          <p:nvPr/>
        </p:nvSpPr>
        <p:spPr>
          <a:xfrm>
            <a:off x="3981675" y="5374365"/>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3488865" y="5362953"/>
            <a:ext cx="524184" cy="400110"/>
          </a:xfrm>
          <a:prstGeom prst="rect">
            <a:avLst/>
          </a:prstGeom>
          <a:noFill/>
        </p:spPr>
        <p:txBody>
          <a:bodyPr wrap="squar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A</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3" name="矩形 102"/>
          <p:cNvSpPr/>
          <p:nvPr/>
        </p:nvSpPr>
        <p:spPr>
          <a:xfrm>
            <a:off x="2184521" y="4800983"/>
            <a:ext cx="324127" cy="400110"/>
          </a:xfrm>
          <a:prstGeom prst="rect">
            <a:avLst/>
          </a:prstGeom>
          <a:noFill/>
        </p:spPr>
        <p:txBody>
          <a:bodyPr wrap="none" lIns="91440" tIns="45720" rIns="91440" bIns="45720">
            <a:spAutoFit/>
          </a:bodyPr>
          <a:lstStyle/>
          <a:p>
            <a:pPr algn="ctr"/>
            <a:r>
              <a:rPr lang="en-US" altLang="zh-CN" sz="2000" dirty="0" smtClean="0">
                <a:ln w="0"/>
                <a:effectLst>
                  <a:outerShdw blurRad="38100" dist="19050" dir="2700000" algn="tl" rotWithShape="0">
                    <a:schemeClr val="dk1">
                      <a:alpha val="40000"/>
                    </a:schemeClr>
                  </a:outerShdw>
                </a:effectLst>
              </a:rPr>
              <a:t>B</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4" name="矩形 103"/>
          <p:cNvSpPr/>
          <p:nvPr/>
        </p:nvSpPr>
        <p:spPr>
          <a:xfrm>
            <a:off x="2834590" y="4529715"/>
            <a:ext cx="320922"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5" name="矩形 104"/>
          <p:cNvSpPr/>
          <p:nvPr/>
        </p:nvSpPr>
        <p:spPr>
          <a:xfrm>
            <a:off x="4671104" y="3595366"/>
            <a:ext cx="341760"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D</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7" name="圆角矩形 106"/>
          <p:cNvSpPr/>
          <p:nvPr/>
        </p:nvSpPr>
        <p:spPr>
          <a:xfrm>
            <a:off x="7336550" y="5203400"/>
            <a:ext cx="4383451" cy="442674"/>
          </a:xfrm>
          <a:prstGeom prst="roundRect">
            <a:avLst/>
          </a:prstGeom>
          <a:noFill/>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B</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D</a:t>
            </a:r>
            <a:r>
              <a:rPr lang="zh-CN" altLang="en-US" sz="2000" dirty="0">
                <a:solidFill>
                  <a:srgbClr val="FF0000"/>
                </a:solidFill>
                <a:latin typeface="微软雅黑" panose="020B0503020204020204" pitchFamily="34" charset="-122"/>
                <a:ea typeface="微软雅黑" panose="020B0503020204020204" pitchFamily="34" charset="-122"/>
              </a:rPr>
              <a:t>点都是生产有效率的点</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09" name="Rectangle 2"/>
          <p:cNvSpPr>
            <a:spLocks noChangeArrowheads="1"/>
          </p:cNvSpPr>
          <p:nvPr/>
        </p:nvSpPr>
        <p:spPr bwMode="auto">
          <a:xfrm>
            <a:off x="7912100" y="2103521"/>
            <a:ext cx="137544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10" name="对象 109"/>
          <p:cNvGraphicFramePr>
            <a:graphicFrameLocks noChangeAspect="1"/>
          </p:cNvGraphicFramePr>
          <p:nvPr/>
        </p:nvGraphicFramePr>
        <p:xfrm>
          <a:off x="7236547" y="2710089"/>
          <a:ext cx="4391456" cy="690592"/>
        </p:xfrm>
        <a:graphic>
          <a:graphicData uri="http://schemas.openxmlformats.org/presentationml/2006/ole">
            <mc:AlternateContent xmlns:mc="http://schemas.openxmlformats.org/markup-compatibility/2006">
              <mc:Choice xmlns:v="urn:schemas-microsoft-com:vml" Requires="v">
                <p:oleObj spid="_x0000_s3073" name="" r:id="rId3" imgW="56692800" imgH="8534400" progId="">
                  <p:embed/>
                </p:oleObj>
              </mc:Choice>
              <mc:Fallback>
                <p:oleObj name="" r:id="rId3" imgW="56692800" imgH="8534400" progId="">
                  <p:embed/>
                  <p:pic>
                    <p:nvPicPr>
                      <p:cNvPr id="0" name="图片 3072"/>
                      <p:cNvPicPr>
                        <a:picLocks noChangeAspect="1"/>
                      </p:cNvPicPr>
                      <p:nvPr/>
                    </p:nvPicPr>
                    <p:blipFill>
                      <a:blip r:embed="rId4"/>
                      <a:stretch>
                        <a:fillRect/>
                      </a:stretch>
                    </p:blipFill>
                    <p:spPr>
                      <a:xfrm>
                        <a:off x="7236547" y="2710089"/>
                        <a:ext cx="4391456" cy="690592"/>
                      </a:xfrm>
                      <a:prstGeom prst="rect">
                        <a:avLst/>
                      </a:prstGeom>
                      <a:noFill/>
                      <a:ln w="9525">
                        <a:noFill/>
                      </a:ln>
                    </p:spPr>
                  </p:pic>
                </p:oleObj>
              </mc:Fallback>
            </mc:AlternateContent>
          </a:graphicData>
        </a:graphic>
      </p:graphicFrame>
      <p:sp>
        <p:nvSpPr>
          <p:cNvPr id="111" name="矩形 110"/>
          <p:cNvSpPr/>
          <p:nvPr/>
        </p:nvSpPr>
        <p:spPr>
          <a:xfrm>
            <a:off x="7339987" y="3306920"/>
            <a:ext cx="4391457" cy="1884618"/>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在生产的竞争性市场上，</a:t>
            </a:r>
            <a:r>
              <a:rPr lang="zh-CN" altLang="en-US" sz="2000" dirty="0">
                <a:solidFill>
                  <a:srgbClr val="FF0000"/>
                </a:solidFill>
                <a:latin typeface="微软雅黑" panose="020B0503020204020204" pitchFamily="34" charset="-122"/>
                <a:ea typeface="微软雅黑" panose="020B0503020204020204" pitchFamily="34" charset="-122"/>
              </a:rPr>
              <a:t>竞争性的要素市场机制最终会将社会中的所有要素配置到生产契约线上</a:t>
            </a:r>
            <a:r>
              <a:rPr lang="zh-CN" altLang="en-US" sz="2000" dirty="0">
                <a:latin typeface="微软雅黑" panose="020B0503020204020204" pitchFamily="34" charset="-122"/>
                <a:ea typeface="微软雅黑" panose="020B0503020204020204" pitchFamily="34" charset="-122"/>
              </a:rPr>
              <a:t>，即最终的要素配置是帕累托有效率配</a:t>
            </a:r>
            <a:r>
              <a:rPr lang="zh-CN" altLang="en-US" sz="2000" dirty="0" smtClean="0">
                <a:latin typeface="微软雅黑" panose="020B0503020204020204" pitchFamily="34" charset="-122"/>
                <a:ea typeface="微软雅黑" panose="020B0503020204020204" pitchFamily="34" charset="-122"/>
              </a:rPr>
              <a:t>置</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7306383" y="2357936"/>
            <a:ext cx="152958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生产者均</a:t>
            </a:r>
            <a:r>
              <a:rPr lang="zh-CN" altLang="en-US" sz="2000" dirty="0" smtClean="0">
                <a:latin typeface="微软雅黑" panose="020B0503020204020204" pitchFamily="34" charset="-122"/>
                <a:ea typeface="微软雅黑" panose="020B0503020204020204" pitchFamily="34" charset="-122"/>
              </a:rPr>
              <a:t>衡</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6" name="流程图: 接点 55"/>
          <p:cNvSpPr/>
          <p:nvPr/>
        </p:nvSpPr>
        <p:spPr>
          <a:xfrm>
            <a:off x="2311952" y="4697460"/>
            <a:ext cx="108000" cy="108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1000"/>
                                        <p:tgtEl>
                                          <p:spTgt spid="110"/>
                                        </p:tgtEl>
                                      </p:cBhvr>
                                    </p:animEffect>
                                    <p:anim calcmode="lin" valueType="num">
                                      <p:cBhvr>
                                        <p:cTn id="30" dur="1000" fill="hold"/>
                                        <p:tgtEl>
                                          <p:spTgt spid="110"/>
                                        </p:tgtEl>
                                        <p:attrNameLst>
                                          <p:attrName>ppt_x</p:attrName>
                                        </p:attrNameLst>
                                      </p:cBhvr>
                                      <p:tavLst>
                                        <p:tav tm="0">
                                          <p:val>
                                            <p:strVal val="#ppt_x"/>
                                          </p:val>
                                        </p:tav>
                                        <p:tav tm="100000">
                                          <p:val>
                                            <p:strVal val="#ppt_x"/>
                                          </p:val>
                                        </p:tav>
                                      </p:tavLst>
                                    </p:anim>
                                    <p:anim calcmode="lin" valueType="num">
                                      <p:cBhvr>
                                        <p:cTn id="31" dur="1000" fill="hold"/>
                                        <p:tgtEl>
                                          <p:spTgt spid="1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fade">
                                      <p:cBhvr>
                                        <p:cTn id="34" dur="1000"/>
                                        <p:tgtEl>
                                          <p:spTgt spid="111"/>
                                        </p:tgtEl>
                                      </p:cBhvr>
                                    </p:animEffect>
                                    <p:anim calcmode="lin" valueType="num">
                                      <p:cBhvr>
                                        <p:cTn id="35" dur="1000" fill="hold"/>
                                        <p:tgtEl>
                                          <p:spTgt spid="111"/>
                                        </p:tgtEl>
                                        <p:attrNameLst>
                                          <p:attrName>ppt_x</p:attrName>
                                        </p:attrNameLst>
                                      </p:cBhvr>
                                      <p:tavLst>
                                        <p:tav tm="0">
                                          <p:val>
                                            <p:strVal val="#ppt_x"/>
                                          </p:val>
                                        </p:tav>
                                        <p:tav tm="100000">
                                          <p:val>
                                            <p:strVal val="#ppt_x"/>
                                          </p:val>
                                        </p:tav>
                                      </p:tavLst>
                                    </p:anim>
                                    <p:anim calcmode="lin" valueType="num">
                                      <p:cBhvr>
                                        <p:cTn id="36"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fade">
                                      <p:cBhvr>
                                        <p:cTn id="41" dur="1000"/>
                                        <p:tgtEl>
                                          <p:spTgt spid="107"/>
                                        </p:tgtEl>
                                      </p:cBhvr>
                                    </p:animEffect>
                                    <p:anim calcmode="lin" valueType="num">
                                      <p:cBhvr>
                                        <p:cTn id="42" dur="1000" fill="hold"/>
                                        <p:tgtEl>
                                          <p:spTgt spid="107"/>
                                        </p:tgtEl>
                                        <p:attrNameLst>
                                          <p:attrName>ppt_x</p:attrName>
                                        </p:attrNameLst>
                                      </p:cBhvr>
                                      <p:tavLst>
                                        <p:tav tm="0">
                                          <p:val>
                                            <p:strVal val="#ppt_x"/>
                                          </p:val>
                                        </p:tav>
                                        <p:tav tm="100000">
                                          <p:val>
                                            <p:strVal val="#ppt_x"/>
                                          </p:val>
                                        </p:tav>
                                      </p:tavLst>
                                    </p:anim>
                                    <p:anim calcmode="lin" valueType="num">
                                      <p:cBhvr>
                                        <p:cTn id="43"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7" grpId="0"/>
      <p:bldP spid="111"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1639517" y="3447822"/>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公平与效率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1639518" y="2690533"/>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竞争性均衡与经济效率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1639517" y="1925299"/>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一般均衡</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0907" y="248738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5927145" y="2462834"/>
            <a:ext cx="3921393"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局部均</a:t>
            </a:r>
            <a:r>
              <a:rPr lang="zh-CN" altLang="en-US" sz="1600" b="1" dirty="0" smtClean="0">
                <a:effectLst>
                  <a:outerShdw blurRad="38100" dist="38100" dir="2700000" algn="tl">
                    <a:srgbClr val="C0C0C0"/>
                  </a:outerShdw>
                </a:effectLst>
              </a:rPr>
              <a:t>衡与一</a:t>
            </a:r>
            <a:r>
              <a:rPr lang="zh-CN" altLang="en-US" sz="1600" b="1" dirty="0">
                <a:effectLst>
                  <a:outerShdw blurRad="38100" dist="38100" dir="2700000" algn="tl">
                    <a:srgbClr val="C0C0C0"/>
                  </a:outerShdw>
                </a:effectLst>
              </a:rPr>
              <a:t>般均衡</a:t>
            </a:r>
            <a:endParaRPr lang="zh-CN" altLang="en-US" sz="1600"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5927146" y="2920034"/>
            <a:ext cx="3921392"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a:effectLst>
                  <a:outerShdw blurRad="38100" dist="38100" dir="2700000" algn="tl">
                    <a:srgbClr val="C0C0C0"/>
                  </a:outerShdw>
                </a:effectLst>
              </a:rPr>
              <a:t>瓦尔拉斯一般均衡的结构</a:t>
            </a:r>
            <a:endParaRPr lang="zh-CN" altLang="en-US" sz="16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0907" y="294458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947107" y="248738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10023307" y="294458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83306" y="2167656"/>
            <a:ext cx="4491208" cy="191115"/>
          </a:xfrm>
          <a:prstGeom prst="rect">
            <a:avLst/>
          </a:prstGeom>
          <a:noFill/>
          <a:extLst>
            <a:ext uri="{909E8E84-426E-40DD-AFC4-6F175D3DCCD1}">
              <a14:hiddenFill xmlns:a14="http://schemas.microsoft.com/office/drawing/2010/main">
                <a:solidFill>
                  <a:srgbClr val="FFFFFF"/>
                </a:solidFill>
              </a14:hiddenFill>
            </a:ext>
          </a:extLst>
        </p:spPr>
      </p:pic>
      <p:sp>
        <p:nvSpPr>
          <p:cNvPr id="31" name="文本框 30"/>
          <p:cNvSpPr txBox="1"/>
          <p:nvPr/>
        </p:nvSpPr>
        <p:spPr>
          <a:xfrm>
            <a:off x="9093200" y="669738"/>
            <a:ext cx="2966720" cy="523220"/>
          </a:xfrm>
          <a:prstGeom prst="rect">
            <a:avLst/>
          </a:prstGeom>
          <a:noFill/>
        </p:spPr>
        <p:txBody>
          <a:bodyPr wrap="square" rtlCol="0">
            <a:spAutoFit/>
          </a:bodyPr>
          <a:lstStyle/>
          <a:p>
            <a:r>
              <a:rPr lang="zh-CN" altLang="en-US" sz="1400" i="1" dirty="0" smtClean="0">
                <a:solidFill>
                  <a:srgbClr val="002060"/>
                </a:solidFill>
                <a:latin typeface="微软雅黑" panose="020B0503020204020204" pitchFamily="34" charset="-122"/>
                <a:ea typeface="微软雅黑" panose="020B0503020204020204" pitchFamily="34" charset="-122"/>
              </a:rPr>
              <a:t>马工程</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1"/>
          <a:stretch>
            <a:fillRect/>
          </a:stretch>
        </p:blipFill>
        <p:spPr>
          <a:xfrm>
            <a:off x="5994115" y="2162080"/>
            <a:ext cx="5387717" cy="2884188"/>
          </a:xfrm>
          <a:prstGeom prst="rect">
            <a:avLst/>
          </a:prstGeom>
        </p:spPr>
      </p:pic>
      <p:pic>
        <p:nvPicPr>
          <p:cNvPr id="16" name="图片 15"/>
          <p:cNvPicPr>
            <a:picLocks noChangeAspect="1"/>
          </p:cNvPicPr>
          <p:nvPr/>
        </p:nvPicPr>
        <p:blipFill>
          <a:blip r:embed="rId2"/>
          <a:stretch>
            <a:fillRect/>
          </a:stretch>
        </p:blipFill>
        <p:spPr>
          <a:xfrm>
            <a:off x="1326330" y="2168553"/>
            <a:ext cx="4152373" cy="3649491"/>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18304" y="39214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竞</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争性均衡与社会的资源配置效率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8" name="Freeform 86"/>
          <p:cNvSpPr/>
          <p:nvPr/>
        </p:nvSpPr>
        <p:spPr bwMode="auto">
          <a:xfrm>
            <a:off x="1318304" y="2528749"/>
            <a:ext cx="4151990" cy="3289295"/>
          </a:xfrm>
          <a:custGeom>
            <a:avLst/>
            <a:gdLst>
              <a:gd name="T0" fmla="*/ 0 w 2640"/>
              <a:gd name="T1" fmla="*/ 0 h 2064"/>
              <a:gd name="T2" fmla="*/ 679450 w 2640"/>
              <a:gd name="T3" fmla="*/ 261938 h 2064"/>
              <a:gd name="T4" fmla="*/ 1676400 w 2640"/>
              <a:gd name="T5" fmla="*/ 762000 h 2064"/>
              <a:gd name="T6" fmla="*/ 2336800 w 2640"/>
              <a:gd name="T7" fmla="*/ 1198563 h 2064"/>
              <a:gd name="T8" fmla="*/ 2932113 w 2640"/>
              <a:gd name="T9" fmla="*/ 1644650 h 2064"/>
              <a:gd name="T10" fmla="*/ 3505200 w 2640"/>
              <a:gd name="T11" fmla="*/ 2209800 h 2064"/>
              <a:gd name="T12" fmla="*/ 4038600 w 2640"/>
              <a:gd name="T13" fmla="*/ 2971800 h 2064"/>
              <a:gd name="T14" fmla="*/ 4191000 w 2640"/>
              <a:gd name="T15" fmla="*/ 3276600 h 20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0" h="2064">
                <a:moveTo>
                  <a:pt x="0" y="0"/>
                </a:moveTo>
                <a:cubicBezTo>
                  <a:pt x="71" y="28"/>
                  <a:pt x="252" y="85"/>
                  <a:pt x="428" y="165"/>
                </a:cubicBezTo>
                <a:cubicBezTo>
                  <a:pt x="604" y="245"/>
                  <a:pt x="882" y="382"/>
                  <a:pt x="1056" y="480"/>
                </a:cubicBezTo>
                <a:cubicBezTo>
                  <a:pt x="1230" y="578"/>
                  <a:pt x="1340" y="662"/>
                  <a:pt x="1472" y="755"/>
                </a:cubicBezTo>
                <a:cubicBezTo>
                  <a:pt x="1604" y="848"/>
                  <a:pt x="1724" y="930"/>
                  <a:pt x="1847" y="1036"/>
                </a:cubicBezTo>
                <a:cubicBezTo>
                  <a:pt x="1970" y="1142"/>
                  <a:pt x="2092" y="1253"/>
                  <a:pt x="2208" y="1392"/>
                </a:cubicBezTo>
                <a:cubicBezTo>
                  <a:pt x="2324" y="1531"/>
                  <a:pt x="2472" y="1760"/>
                  <a:pt x="2544" y="1872"/>
                </a:cubicBezTo>
                <a:cubicBezTo>
                  <a:pt x="2616" y="1984"/>
                  <a:pt x="2628" y="2024"/>
                  <a:pt x="2640" y="2064"/>
                </a:cubicBezTo>
              </a:path>
            </a:pathLst>
          </a:custGeom>
          <a:noFill/>
          <a:ln w="19050" cap="flat" cmpd="sng">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87">
            <a:hlinkClick r:id="" action="ppaction://hlinkshowjump?jump=previousslide"/>
          </p:cNvPr>
          <p:cNvSpPr>
            <a:spLocks noChangeArrowheads="1"/>
          </p:cNvSpPr>
          <p:nvPr/>
        </p:nvSpPr>
        <p:spPr bwMode="auto">
          <a:xfrm>
            <a:off x="1112404" y="1295097"/>
            <a:ext cx="3048000" cy="5334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571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90000" anchor="ctr"/>
          <a:lstStyle/>
          <a:p>
            <a:pPr marL="342900" indent="-342900" eaLnBrk="1" hangingPunct="1">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rPr>
              <a:t>生产可能</a:t>
            </a:r>
            <a:r>
              <a:rPr lang="zh-CN" altLang="en-US" sz="2400" b="1" dirty="0" smtClean="0">
                <a:latin typeface="微软雅黑" panose="020B0503020204020204" pitchFamily="34" charset="-122"/>
                <a:ea typeface="微软雅黑" panose="020B0503020204020204" pitchFamily="34" charset="-122"/>
              </a:rPr>
              <a:t>性</a:t>
            </a:r>
            <a:r>
              <a:rPr lang="zh-CN" altLang="en-US" sz="2400" b="1" dirty="0">
                <a:latin typeface="微软雅黑" panose="020B0503020204020204" pitchFamily="34" charset="-122"/>
                <a:ea typeface="微软雅黑" panose="020B0503020204020204" pitchFamily="34" charset="-122"/>
              </a:rPr>
              <a:t>边界</a:t>
            </a:r>
            <a:endParaRPr lang="zh-CN" altLang="en-US" sz="2400" b="1" dirty="0">
              <a:latin typeface="微软雅黑" panose="020B0503020204020204" pitchFamily="34" charset="-122"/>
              <a:ea typeface="微软雅黑" panose="020B0503020204020204" pitchFamily="34" charset="-122"/>
            </a:endParaRPr>
          </a:p>
        </p:txBody>
      </p:sp>
      <p:grpSp>
        <p:nvGrpSpPr>
          <p:cNvPr id="10" name="Group 88"/>
          <p:cNvGrpSpPr/>
          <p:nvPr/>
        </p:nvGrpSpPr>
        <p:grpSpPr bwMode="auto">
          <a:xfrm>
            <a:off x="705100" y="1941610"/>
            <a:ext cx="5602317" cy="4392543"/>
            <a:chOff x="182" y="1189"/>
            <a:chExt cx="3986" cy="2732"/>
          </a:xfrm>
        </p:grpSpPr>
        <p:sp>
          <p:nvSpPr>
            <p:cNvPr id="11" name="Line 89"/>
            <p:cNvSpPr>
              <a:spLocks noChangeShapeType="1"/>
            </p:cNvSpPr>
            <p:nvPr/>
          </p:nvSpPr>
          <p:spPr bwMode="auto">
            <a:xfrm flipV="1">
              <a:off x="624" y="1248"/>
              <a:ext cx="0" cy="2352"/>
            </a:xfrm>
            <a:prstGeom prst="line">
              <a:avLst/>
            </a:prstGeom>
            <a:noFill/>
            <a:ln w="1270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0"/>
            <p:cNvSpPr>
              <a:spLocks noChangeShapeType="1"/>
            </p:cNvSpPr>
            <p:nvPr/>
          </p:nvSpPr>
          <p:spPr bwMode="auto">
            <a:xfrm>
              <a:off x="624" y="3600"/>
              <a:ext cx="3236" cy="5"/>
            </a:xfrm>
            <a:prstGeom prst="line">
              <a:avLst/>
            </a:prstGeom>
            <a:noFill/>
            <a:ln w="635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91"/>
            <p:cNvSpPr>
              <a:spLocks noChangeArrowheads="1"/>
            </p:cNvSpPr>
            <p:nvPr/>
          </p:nvSpPr>
          <p:spPr bwMode="auto">
            <a:xfrm>
              <a:off x="182" y="1189"/>
              <a:ext cx="288" cy="288"/>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dirty="0">
                  <a:effectLst>
                    <a:outerShdw blurRad="38100" dist="38100" dir="2700000" algn="tl">
                      <a:srgbClr val="C0C0C0"/>
                    </a:outerShdw>
                  </a:effectLst>
                </a:rPr>
                <a:t>布（</a:t>
              </a:r>
              <a:r>
                <a:rPr lang="en-US" altLang="zh-CN" dirty="0">
                  <a:effectLst>
                    <a:outerShdw blurRad="38100" dist="38100" dir="2700000" algn="tl">
                      <a:srgbClr val="C0C0C0"/>
                    </a:outerShdw>
                  </a:effectLst>
                </a:rPr>
                <a:t>C</a:t>
              </a:r>
              <a:r>
                <a:rPr lang="zh-CN" altLang="en-US" dirty="0">
                  <a:effectLst>
                    <a:outerShdw blurRad="38100" dist="38100" dir="2700000" algn="tl">
                      <a:srgbClr val="C0C0C0"/>
                    </a:outerShdw>
                  </a:effectLst>
                </a:rPr>
                <a:t>）</a:t>
              </a:r>
              <a:endParaRPr lang="en-US" altLang="zh-CN" sz="1200" dirty="0">
                <a:solidFill>
                  <a:schemeClr val="tx1"/>
                </a:solidFill>
                <a:effectLst>
                  <a:outerShdw blurRad="38100" dist="38100" dir="2700000" algn="tl">
                    <a:srgbClr val="C0C0C0"/>
                  </a:outerShdw>
                </a:effectLst>
              </a:endParaRPr>
            </a:p>
          </p:txBody>
        </p:sp>
        <p:sp>
          <p:nvSpPr>
            <p:cNvPr id="14" name="Rectangle 92"/>
            <p:cNvSpPr>
              <a:spLocks noChangeArrowheads="1"/>
            </p:cNvSpPr>
            <p:nvPr/>
          </p:nvSpPr>
          <p:spPr bwMode="auto">
            <a:xfrm>
              <a:off x="3880" y="3681"/>
              <a:ext cx="288"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dirty="0">
                  <a:solidFill>
                    <a:schemeClr val="tx1"/>
                  </a:solidFill>
                  <a:effectLst>
                    <a:outerShdw blurRad="38100" dist="38100" dir="2700000" algn="tl">
                      <a:srgbClr val="C0C0C0"/>
                    </a:outerShdw>
                  </a:effectLst>
                </a:rPr>
                <a:t>食品（</a:t>
              </a:r>
              <a:r>
                <a:rPr lang="en-US" altLang="zh-CN" dirty="0">
                  <a:solidFill>
                    <a:schemeClr val="tx1"/>
                  </a:solidFill>
                  <a:effectLst>
                    <a:outerShdw blurRad="38100" dist="38100" dir="2700000" algn="tl">
                      <a:srgbClr val="C0C0C0"/>
                    </a:outerShdw>
                  </a:effectLst>
                </a:rPr>
                <a:t>F</a:t>
              </a:r>
              <a:r>
                <a:rPr lang="zh-CN" altLang="en-US" dirty="0">
                  <a:solidFill>
                    <a:schemeClr val="tx1"/>
                  </a:solidFill>
                  <a:effectLst>
                    <a:outerShdw blurRad="38100" dist="38100" dir="2700000" algn="tl">
                      <a:srgbClr val="C0C0C0"/>
                    </a:outerShdw>
                  </a:effectLst>
                </a:rPr>
                <a:t>）</a:t>
              </a:r>
              <a:endParaRPr lang="en-US" altLang="zh-CN" sz="1200" dirty="0">
                <a:solidFill>
                  <a:schemeClr val="tx1"/>
                </a:solidFill>
                <a:effectLst>
                  <a:outerShdw blurRad="38100" dist="38100" dir="2700000" algn="tl">
                    <a:srgbClr val="C0C0C0"/>
                  </a:outerShdw>
                </a:effectLst>
              </a:endParaRPr>
            </a:p>
          </p:txBody>
        </p:sp>
        <p:sp>
          <p:nvSpPr>
            <p:cNvPr id="15" name="Rectangle 93"/>
            <p:cNvSpPr>
              <a:spLocks noChangeArrowheads="1"/>
            </p:cNvSpPr>
            <p:nvPr/>
          </p:nvSpPr>
          <p:spPr bwMode="auto">
            <a:xfrm>
              <a:off x="336" y="3600"/>
              <a:ext cx="288"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chemeClr val="tx1"/>
                  </a:solidFill>
                  <a:effectLst>
                    <a:outerShdw blurRad="38100" dist="38100" dir="2700000" algn="tl">
                      <a:srgbClr val="C0C0C0"/>
                    </a:outerShdw>
                  </a:effectLst>
                </a:rPr>
                <a:t>O</a:t>
              </a:r>
              <a:endParaRPr lang="en-US" altLang="zh-CN" sz="1200" dirty="0">
                <a:solidFill>
                  <a:schemeClr val="tx1"/>
                </a:solidFill>
                <a:effectLst>
                  <a:outerShdw blurRad="38100" dist="38100" dir="2700000" algn="tl">
                    <a:srgbClr val="C0C0C0"/>
                  </a:outerShdw>
                </a:effectLst>
              </a:endParaRPr>
            </a:p>
          </p:txBody>
        </p:sp>
      </p:grpSp>
      <p:sp>
        <p:nvSpPr>
          <p:cNvPr id="23" name="Oval 99"/>
          <p:cNvSpPr>
            <a:spLocks noChangeArrowheads="1"/>
          </p:cNvSpPr>
          <p:nvPr/>
        </p:nvSpPr>
        <p:spPr bwMode="auto">
          <a:xfrm>
            <a:off x="2364521" y="2893477"/>
            <a:ext cx="152400" cy="152400"/>
          </a:xfrm>
          <a:prstGeom prst="ellipse">
            <a:avLst/>
          </a:prstGeom>
          <a:solidFill>
            <a:srgbClr val="FF00FF"/>
          </a:solidFill>
          <a:ln>
            <a:noFill/>
          </a:ln>
          <a:effectLst/>
          <a:extLst>
            <a:ext uri="{91240B29-F687-4F45-9708-019B960494DF}">
              <a14:hiddenLine xmlns:a14="http://schemas.microsoft.com/office/drawing/2010/main" w="6350">
                <a:solidFill>
                  <a:srgbClr val="3333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105"/>
          <p:cNvSpPr>
            <a:spLocks noChangeArrowheads="1"/>
          </p:cNvSpPr>
          <p:nvPr/>
        </p:nvSpPr>
        <p:spPr bwMode="auto">
          <a:xfrm>
            <a:off x="3126521" y="3357916"/>
            <a:ext cx="152400" cy="152400"/>
          </a:xfrm>
          <a:prstGeom prst="ellipse">
            <a:avLst/>
          </a:prstGeom>
          <a:solidFill>
            <a:srgbClr val="FF00FF"/>
          </a:solidFill>
          <a:ln>
            <a:noFill/>
          </a:ln>
          <a:effectLst/>
          <a:extLst>
            <a:ext uri="{91240B29-F687-4F45-9708-019B960494DF}">
              <a14:hiddenLine xmlns:a14="http://schemas.microsoft.com/office/drawing/2010/main" w="6350">
                <a:solidFill>
                  <a:srgbClr val="3333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0" name="Group 106"/>
          <p:cNvGrpSpPr/>
          <p:nvPr/>
        </p:nvGrpSpPr>
        <p:grpSpPr bwMode="auto">
          <a:xfrm>
            <a:off x="3937039" y="3965814"/>
            <a:ext cx="1708150" cy="2243138"/>
            <a:chOff x="2808" y="2593"/>
            <a:chExt cx="1076" cy="1413"/>
          </a:xfrm>
        </p:grpSpPr>
        <p:sp>
          <p:nvSpPr>
            <p:cNvPr id="31" name="Rectangle 107"/>
            <p:cNvSpPr>
              <a:spLocks noChangeArrowheads="1"/>
            </p:cNvSpPr>
            <p:nvPr/>
          </p:nvSpPr>
          <p:spPr bwMode="auto">
            <a:xfrm>
              <a:off x="3548" y="3766"/>
              <a:ext cx="336"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chemeClr val="tx1"/>
                  </a:solidFill>
                  <a:effectLst>
                    <a:outerShdw blurRad="38100" dist="38100" dir="2700000" algn="tl">
                      <a:srgbClr val="C0C0C0"/>
                    </a:outerShdw>
                  </a:effectLst>
                </a:rPr>
                <a:t>100</a:t>
              </a:r>
              <a:endParaRPr lang="en-US" altLang="zh-CN" sz="1200" dirty="0">
                <a:solidFill>
                  <a:schemeClr val="tx1"/>
                </a:solidFill>
                <a:effectLst>
                  <a:outerShdw blurRad="38100" dist="38100" dir="2700000" algn="tl">
                    <a:srgbClr val="C0C0C0"/>
                  </a:outerShdw>
                </a:effectLst>
              </a:endParaRPr>
            </a:p>
          </p:txBody>
        </p:sp>
        <p:sp>
          <p:nvSpPr>
            <p:cNvPr id="33" name="Oval 109"/>
            <p:cNvSpPr>
              <a:spLocks noChangeArrowheads="1"/>
            </p:cNvSpPr>
            <p:nvPr/>
          </p:nvSpPr>
          <p:spPr bwMode="auto">
            <a:xfrm>
              <a:off x="2808" y="2593"/>
              <a:ext cx="96" cy="96"/>
            </a:xfrm>
            <a:prstGeom prst="ellipse">
              <a:avLst/>
            </a:prstGeom>
            <a:solidFill>
              <a:srgbClr val="FF00FF"/>
            </a:solidFill>
            <a:ln>
              <a:noFill/>
            </a:ln>
            <a:effectLst/>
            <a:extLst>
              <a:ext uri="{91240B29-F687-4F45-9708-019B960494DF}">
                <a14:hiddenLine xmlns:a14="http://schemas.microsoft.com/office/drawing/2010/main" w="6350">
                  <a:solidFill>
                    <a:srgbClr val="3333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6" name="Group 112"/>
          <p:cNvGrpSpPr/>
          <p:nvPr/>
        </p:nvGrpSpPr>
        <p:grpSpPr bwMode="auto">
          <a:xfrm>
            <a:off x="1283854" y="2177118"/>
            <a:ext cx="4651375" cy="3638551"/>
            <a:chOff x="420" y="1320"/>
            <a:chExt cx="2930" cy="2292"/>
          </a:xfrm>
        </p:grpSpPr>
        <p:sp>
          <p:nvSpPr>
            <p:cNvPr id="39" name="Rectangle 114"/>
            <p:cNvSpPr>
              <a:spLocks noChangeArrowheads="1"/>
            </p:cNvSpPr>
            <p:nvPr/>
          </p:nvSpPr>
          <p:spPr bwMode="auto">
            <a:xfrm>
              <a:off x="420" y="1320"/>
              <a:ext cx="336" cy="240"/>
            </a:xfrm>
            <a:prstGeom prst="rect">
              <a:avLst/>
            </a:prstGeom>
            <a:solidFill>
              <a:schemeClr val="bg1">
                <a:alpha val="50000"/>
              </a:schemeClr>
            </a:solid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rgbClr val="FF0000"/>
                  </a:solidFill>
                  <a:effectLst>
                    <a:outerShdw blurRad="38100" dist="38100" dir="2700000" algn="tl">
                      <a:srgbClr val="C0C0C0"/>
                    </a:outerShdw>
                  </a:effectLst>
                </a:rPr>
                <a:t>O</a:t>
              </a:r>
              <a:r>
                <a:rPr lang="en-US" altLang="zh-CN" baseline="-25000" dirty="0">
                  <a:solidFill>
                    <a:srgbClr val="FF0000"/>
                  </a:solidFill>
                  <a:effectLst>
                    <a:outerShdw blurRad="38100" dist="38100" dir="2700000" algn="tl">
                      <a:srgbClr val="C0C0C0"/>
                    </a:outerShdw>
                  </a:effectLst>
                </a:rPr>
                <a:t>C</a:t>
              </a:r>
              <a:endParaRPr lang="en-US" altLang="zh-CN" baseline="-25000" dirty="0">
                <a:solidFill>
                  <a:srgbClr val="FF0000"/>
                </a:solidFill>
                <a:effectLst>
                  <a:outerShdw blurRad="38100" dist="38100" dir="2700000" algn="tl">
                    <a:srgbClr val="C0C0C0"/>
                  </a:outerShdw>
                </a:effectLst>
              </a:endParaRPr>
            </a:p>
          </p:txBody>
        </p:sp>
        <p:sp>
          <p:nvSpPr>
            <p:cNvPr id="38" name="Rectangle 116"/>
            <p:cNvSpPr>
              <a:spLocks noChangeArrowheads="1"/>
            </p:cNvSpPr>
            <p:nvPr/>
          </p:nvSpPr>
          <p:spPr bwMode="auto">
            <a:xfrm>
              <a:off x="3014" y="3372"/>
              <a:ext cx="336"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rgbClr val="FF0000"/>
                  </a:solidFill>
                  <a:effectLst>
                    <a:outerShdw blurRad="38100" dist="38100" dir="2700000" algn="tl">
                      <a:srgbClr val="C0C0C0"/>
                    </a:outerShdw>
                  </a:effectLst>
                </a:rPr>
                <a:t>O</a:t>
              </a:r>
              <a:r>
                <a:rPr lang="en-US" altLang="zh-CN" baseline="-25000" dirty="0">
                  <a:solidFill>
                    <a:srgbClr val="FF0000"/>
                  </a:solidFill>
                  <a:effectLst>
                    <a:outerShdw blurRad="38100" dist="38100" dir="2700000" algn="tl">
                      <a:srgbClr val="C0C0C0"/>
                    </a:outerShdw>
                  </a:effectLst>
                </a:rPr>
                <a:t>F</a:t>
              </a:r>
              <a:endParaRPr lang="en-US" altLang="zh-CN" baseline="-25000" dirty="0">
                <a:solidFill>
                  <a:srgbClr val="FF0000"/>
                </a:solidFill>
                <a:effectLst>
                  <a:outerShdw blurRad="38100" dist="38100" dir="2700000" algn="tl">
                    <a:srgbClr val="C0C0C0"/>
                  </a:outerShdw>
                </a:effectLst>
              </a:endParaRPr>
            </a:p>
          </p:txBody>
        </p:sp>
      </p:grpSp>
      <p:sp>
        <p:nvSpPr>
          <p:cNvPr id="37" name="文本框 36"/>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2530300" y="2606843"/>
            <a:ext cx="324127"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B</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253343" y="3100651"/>
            <a:ext cx="320922" cy="400110"/>
          </a:xfrm>
          <a:prstGeom prst="rect">
            <a:avLst/>
          </a:prstGeom>
          <a:noFill/>
        </p:spPr>
        <p:txBody>
          <a:bodyPr wrap="non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4206089" y="3699357"/>
            <a:ext cx="341760"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D</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25" name="直接连接符 24"/>
          <p:cNvCxnSpPr>
            <a:stCxn id="23" idx="4"/>
          </p:cNvCxnSpPr>
          <p:nvPr/>
        </p:nvCxnSpPr>
        <p:spPr>
          <a:xfrm>
            <a:off x="2440721" y="3045877"/>
            <a:ext cx="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9" idx="2"/>
          </p:cNvCxnSpPr>
          <p:nvPr/>
        </p:nvCxnSpPr>
        <p:spPr>
          <a:xfrm>
            <a:off x="2440721" y="3434116"/>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3" idx="4"/>
          </p:cNvCxnSpPr>
          <p:nvPr/>
        </p:nvCxnSpPr>
        <p:spPr>
          <a:xfrm>
            <a:off x="4013240" y="4118215"/>
            <a:ext cx="0" cy="770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013240" y="4888353"/>
            <a:ext cx="90517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29157" y="3006953"/>
            <a:ext cx="450764"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1C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48" name="矩形 47"/>
          <p:cNvSpPr/>
          <p:nvPr/>
        </p:nvSpPr>
        <p:spPr>
          <a:xfrm>
            <a:off x="2584602" y="3505579"/>
            <a:ext cx="433131"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1F</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49" name="矩形 48"/>
          <p:cNvSpPr/>
          <p:nvPr/>
        </p:nvSpPr>
        <p:spPr>
          <a:xfrm>
            <a:off x="3439722" y="4299713"/>
            <a:ext cx="450764"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2C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0" name="矩形 49"/>
          <p:cNvSpPr/>
          <p:nvPr/>
        </p:nvSpPr>
        <p:spPr>
          <a:xfrm>
            <a:off x="4160404" y="4888353"/>
            <a:ext cx="433131"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1F</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1" name="矩形 50"/>
          <p:cNvSpPr/>
          <p:nvPr/>
        </p:nvSpPr>
        <p:spPr>
          <a:xfrm>
            <a:off x="631465" y="2558756"/>
            <a:ext cx="444352"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60</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矩形 51"/>
          <p:cNvSpPr/>
          <p:nvPr/>
        </p:nvSpPr>
        <p:spPr>
          <a:xfrm>
            <a:off x="6006279" y="2593899"/>
            <a:ext cx="5479265" cy="1422954"/>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生产可能性边界斜率的负数被称为边际转换率（</a:t>
            </a:r>
            <a:r>
              <a:rPr lang="en-US" altLang="zh-CN" sz="2000" dirty="0">
                <a:latin typeface="微软雅黑" panose="020B0503020204020204" pitchFamily="34" charset="-122"/>
                <a:ea typeface="微软雅黑" panose="020B0503020204020204" pitchFamily="34" charset="-122"/>
              </a:rPr>
              <a:t>MRT</a:t>
            </a:r>
            <a:r>
              <a:rPr lang="zh-CN" altLang="en-US" sz="2000" dirty="0">
                <a:latin typeface="微软雅黑" panose="020B0503020204020204" pitchFamily="34" charset="-122"/>
                <a:ea typeface="微软雅黑" panose="020B0503020204020204" pitchFamily="34" charset="-122"/>
              </a:rPr>
              <a:t>），即：</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aphicFrame>
        <p:nvGraphicFramePr>
          <p:cNvPr id="54" name="对象 53"/>
          <p:cNvGraphicFramePr>
            <a:graphicFrameLocks noChangeAspect="1"/>
          </p:cNvGraphicFramePr>
          <p:nvPr/>
        </p:nvGraphicFramePr>
        <p:xfrm>
          <a:off x="6231119" y="3746623"/>
          <a:ext cx="4803846" cy="753145"/>
        </p:xfrm>
        <a:graphic>
          <a:graphicData uri="http://schemas.openxmlformats.org/presentationml/2006/ole">
            <mc:AlternateContent xmlns:mc="http://schemas.openxmlformats.org/markup-compatibility/2006">
              <mc:Choice xmlns:v="urn:schemas-microsoft-com:vml" Requires="v">
                <p:oleObj spid="_x0000_s4097" name="" r:id="rId3" imgW="54559200" imgH="8534400" progId="">
                  <p:embed/>
                </p:oleObj>
              </mc:Choice>
              <mc:Fallback>
                <p:oleObj name="" r:id="rId3" imgW="54559200" imgH="8534400" progId="">
                  <p:embed/>
                  <p:pic>
                    <p:nvPicPr>
                      <p:cNvPr id="0" name="图片 4096"/>
                      <p:cNvPicPr>
                        <a:picLocks noChangeAspect="1"/>
                      </p:cNvPicPr>
                      <p:nvPr/>
                    </p:nvPicPr>
                    <p:blipFill>
                      <a:blip r:embed="rId4"/>
                      <a:stretch>
                        <a:fillRect/>
                      </a:stretch>
                    </p:blipFill>
                    <p:spPr>
                      <a:xfrm>
                        <a:off x="6231119" y="3746623"/>
                        <a:ext cx="4803846" cy="753145"/>
                      </a:xfrm>
                      <a:prstGeom prst="rect">
                        <a:avLst/>
                      </a:prstGeom>
                      <a:noFill/>
                      <a:ln w="9525">
                        <a:noFill/>
                      </a:ln>
                    </p:spPr>
                  </p:pic>
                </p:oleObj>
              </mc:Fallback>
            </mc:AlternateContent>
          </a:graphicData>
        </a:graphic>
      </p:graphicFrame>
      <p:pic>
        <p:nvPicPr>
          <p:cNvPr id="18" name="图片 17"/>
          <p:cNvPicPr>
            <a:picLocks noChangeAspect="1"/>
          </p:cNvPicPr>
          <p:nvPr/>
        </p:nvPicPr>
        <p:blipFill>
          <a:blip r:embed="rId5"/>
          <a:stretch>
            <a:fillRect/>
          </a:stretch>
        </p:blipFill>
        <p:spPr>
          <a:xfrm>
            <a:off x="9922933" y="5088408"/>
            <a:ext cx="1517549" cy="1433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nodeType="clickEffect">
                                  <p:stCondLst>
                                    <p:cond delay="0"/>
                                  </p:stCondLst>
                                  <p:childTnLst>
                                    <p:animRot by="120000">
                                      <p:cBhvr>
                                        <p:cTn id="23" dur="100" fill="hold">
                                          <p:stCondLst>
                                            <p:cond delay="0"/>
                                          </p:stCondLst>
                                        </p:cTn>
                                        <p:tgtEl>
                                          <p:spTgt spid="18"/>
                                        </p:tgtEl>
                                        <p:attrNameLst>
                                          <p:attrName>r</p:attrName>
                                        </p:attrNameLst>
                                      </p:cBhvr>
                                    </p:animRot>
                                    <p:animRot by="-240000">
                                      <p:cBhvr>
                                        <p:cTn id="24" dur="200" fill="hold">
                                          <p:stCondLst>
                                            <p:cond delay="200"/>
                                          </p:stCondLst>
                                        </p:cTn>
                                        <p:tgtEl>
                                          <p:spTgt spid="18"/>
                                        </p:tgtEl>
                                        <p:attrNameLst>
                                          <p:attrName>r</p:attrName>
                                        </p:attrNameLst>
                                      </p:cBhvr>
                                    </p:animRot>
                                    <p:animRot by="240000">
                                      <p:cBhvr>
                                        <p:cTn id="25" dur="200" fill="hold">
                                          <p:stCondLst>
                                            <p:cond delay="400"/>
                                          </p:stCondLst>
                                        </p:cTn>
                                        <p:tgtEl>
                                          <p:spTgt spid="18"/>
                                        </p:tgtEl>
                                        <p:attrNameLst>
                                          <p:attrName>r</p:attrName>
                                        </p:attrNameLst>
                                      </p:cBhvr>
                                    </p:animRot>
                                    <p:animRot by="-240000">
                                      <p:cBhvr>
                                        <p:cTn id="26" dur="200" fill="hold">
                                          <p:stCondLst>
                                            <p:cond delay="600"/>
                                          </p:stCondLst>
                                        </p:cTn>
                                        <p:tgtEl>
                                          <p:spTgt spid="18"/>
                                        </p:tgtEl>
                                        <p:attrNameLst>
                                          <p:attrName>r</p:attrName>
                                        </p:attrNameLst>
                                      </p:cBhvr>
                                    </p:animRot>
                                    <p:animRot by="120000">
                                      <p:cBhvr>
                                        <p:cTn id="27"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1"/>
          <a:stretch>
            <a:fillRect/>
          </a:stretch>
        </p:blipFill>
        <p:spPr>
          <a:xfrm>
            <a:off x="6012584" y="2261937"/>
            <a:ext cx="5376529" cy="3556878"/>
          </a:xfrm>
          <a:prstGeom prst="rect">
            <a:avLst/>
          </a:prstGeom>
        </p:spPr>
      </p:pic>
      <p:pic>
        <p:nvPicPr>
          <p:cNvPr id="32" name="图片 31"/>
          <p:cNvPicPr>
            <a:picLocks noChangeAspect="1"/>
          </p:cNvPicPr>
          <p:nvPr/>
        </p:nvPicPr>
        <p:blipFill>
          <a:blip r:embed="rId2"/>
          <a:stretch>
            <a:fillRect/>
          </a:stretch>
        </p:blipFill>
        <p:spPr>
          <a:xfrm>
            <a:off x="1279917" y="2261937"/>
            <a:ext cx="4497551" cy="3574152"/>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150504" y="42466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竞</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争性均衡与社会的资源配置效率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8" name="Freeform 86"/>
          <p:cNvSpPr/>
          <p:nvPr/>
        </p:nvSpPr>
        <p:spPr bwMode="auto">
          <a:xfrm>
            <a:off x="1282118" y="3516271"/>
            <a:ext cx="3099382" cy="2319817"/>
          </a:xfrm>
          <a:custGeom>
            <a:avLst/>
            <a:gdLst>
              <a:gd name="T0" fmla="*/ 0 w 2640"/>
              <a:gd name="T1" fmla="*/ 0 h 2064"/>
              <a:gd name="T2" fmla="*/ 679450 w 2640"/>
              <a:gd name="T3" fmla="*/ 261938 h 2064"/>
              <a:gd name="T4" fmla="*/ 1676400 w 2640"/>
              <a:gd name="T5" fmla="*/ 762000 h 2064"/>
              <a:gd name="T6" fmla="*/ 2336800 w 2640"/>
              <a:gd name="T7" fmla="*/ 1198563 h 2064"/>
              <a:gd name="T8" fmla="*/ 2932113 w 2640"/>
              <a:gd name="T9" fmla="*/ 1644650 h 2064"/>
              <a:gd name="T10" fmla="*/ 3505200 w 2640"/>
              <a:gd name="T11" fmla="*/ 2209800 h 2064"/>
              <a:gd name="T12" fmla="*/ 4038600 w 2640"/>
              <a:gd name="T13" fmla="*/ 2971800 h 2064"/>
              <a:gd name="T14" fmla="*/ 4191000 w 2640"/>
              <a:gd name="T15" fmla="*/ 3276600 h 20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40" h="2064">
                <a:moveTo>
                  <a:pt x="0" y="0"/>
                </a:moveTo>
                <a:cubicBezTo>
                  <a:pt x="71" y="28"/>
                  <a:pt x="252" y="85"/>
                  <a:pt x="428" y="165"/>
                </a:cubicBezTo>
                <a:cubicBezTo>
                  <a:pt x="604" y="245"/>
                  <a:pt x="882" y="382"/>
                  <a:pt x="1056" y="480"/>
                </a:cubicBezTo>
                <a:cubicBezTo>
                  <a:pt x="1230" y="578"/>
                  <a:pt x="1340" y="662"/>
                  <a:pt x="1472" y="755"/>
                </a:cubicBezTo>
                <a:cubicBezTo>
                  <a:pt x="1604" y="848"/>
                  <a:pt x="1724" y="930"/>
                  <a:pt x="1847" y="1036"/>
                </a:cubicBezTo>
                <a:cubicBezTo>
                  <a:pt x="1970" y="1142"/>
                  <a:pt x="2092" y="1253"/>
                  <a:pt x="2208" y="1392"/>
                </a:cubicBezTo>
                <a:cubicBezTo>
                  <a:pt x="2324" y="1531"/>
                  <a:pt x="2472" y="1760"/>
                  <a:pt x="2544" y="1872"/>
                </a:cubicBezTo>
                <a:cubicBezTo>
                  <a:pt x="2616" y="1984"/>
                  <a:pt x="2628" y="2024"/>
                  <a:pt x="2640" y="2064"/>
                </a:cubicBezTo>
              </a:path>
            </a:pathLst>
          </a:custGeom>
          <a:noFill/>
          <a:ln w="19050" cap="flat" cmpd="sng">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87">
            <a:hlinkClick r:id="" action="ppaction://hlinkshowjump?jump=previousslide"/>
          </p:cNvPr>
          <p:cNvSpPr>
            <a:spLocks noChangeArrowheads="1"/>
          </p:cNvSpPr>
          <p:nvPr/>
        </p:nvSpPr>
        <p:spPr bwMode="auto">
          <a:xfrm>
            <a:off x="1112404" y="1295097"/>
            <a:ext cx="3048000" cy="5334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571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rIns="90000" anchor="ctr"/>
          <a:lstStyle/>
          <a:p>
            <a:pPr marL="342900" indent="-342900" eaLnBrk="1" hangingPunct="1">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换和生产的效率：</a:t>
            </a:r>
            <a:endParaRPr lang="zh-CN" altLang="en-US" sz="2400" b="1" dirty="0">
              <a:latin typeface="微软雅黑" panose="020B0503020204020204" pitchFamily="34" charset="-122"/>
              <a:ea typeface="微软雅黑" panose="020B0503020204020204" pitchFamily="34" charset="-122"/>
            </a:endParaRPr>
          </a:p>
        </p:txBody>
      </p:sp>
      <p:grpSp>
        <p:nvGrpSpPr>
          <p:cNvPr id="10" name="Group 88"/>
          <p:cNvGrpSpPr/>
          <p:nvPr/>
        </p:nvGrpSpPr>
        <p:grpSpPr bwMode="auto">
          <a:xfrm>
            <a:off x="759999" y="2049913"/>
            <a:ext cx="5196410" cy="4313822"/>
            <a:chOff x="182" y="1189"/>
            <a:chExt cx="4385" cy="2747"/>
          </a:xfrm>
        </p:grpSpPr>
        <p:sp>
          <p:nvSpPr>
            <p:cNvPr id="11" name="Line 89"/>
            <p:cNvSpPr>
              <a:spLocks noChangeShapeType="1"/>
            </p:cNvSpPr>
            <p:nvPr/>
          </p:nvSpPr>
          <p:spPr bwMode="auto">
            <a:xfrm flipV="1">
              <a:off x="624" y="1189"/>
              <a:ext cx="2" cy="2411"/>
            </a:xfrm>
            <a:prstGeom prst="line">
              <a:avLst/>
            </a:prstGeom>
            <a:noFill/>
            <a:ln w="1270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0"/>
            <p:cNvSpPr>
              <a:spLocks noChangeShapeType="1"/>
            </p:cNvSpPr>
            <p:nvPr/>
          </p:nvSpPr>
          <p:spPr bwMode="auto">
            <a:xfrm flipV="1">
              <a:off x="624" y="3589"/>
              <a:ext cx="3943" cy="11"/>
            </a:xfrm>
            <a:prstGeom prst="line">
              <a:avLst/>
            </a:prstGeom>
            <a:noFill/>
            <a:ln w="6350">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91"/>
            <p:cNvSpPr>
              <a:spLocks noChangeArrowheads="1"/>
            </p:cNvSpPr>
            <p:nvPr/>
          </p:nvSpPr>
          <p:spPr bwMode="auto">
            <a:xfrm>
              <a:off x="182" y="1189"/>
              <a:ext cx="288" cy="288"/>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dirty="0">
                  <a:effectLst>
                    <a:outerShdw blurRad="38100" dist="38100" dir="2700000" algn="tl">
                      <a:srgbClr val="C0C0C0"/>
                    </a:outerShdw>
                  </a:effectLst>
                </a:rPr>
                <a:t>布（</a:t>
              </a:r>
              <a:r>
                <a:rPr lang="en-US" altLang="zh-CN" dirty="0">
                  <a:effectLst>
                    <a:outerShdw blurRad="38100" dist="38100" dir="2700000" algn="tl">
                      <a:srgbClr val="C0C0C0"/>
                    </a:outerShdw>
                  </a:effectLst>
                </a:rPr>
                <a:t>C</a:t>
              </a:r>
              <a:r>
                <a:rPr lang="zh-CN" altLang="en-US" dirty="0">
                  <a:effectLst>
                    <a:outerShdw blurRad="38100" dist="38100" dir="2700000" algn="tl">
                      <a:srgbClr val="C0C0C0"/>
                    </a:outerShdw>
                  </a:effectLst>
                </a:rPr>
                <a:t>）</a:t>
              </a:r>
              <a:endParaRPr lang="en-US" altLang="zh-CN" sz="1200" dirty="0">
                <a:solidFill>
                  <a:schemeClr val="tx1"/>
                </a:solidFill>
                <a:effectLst>
                  <a:outerShdw blurRad="38100" dist="38100" dir="2700000" algn="tl">
                    <a:srgbClr val="C0C0C0"/>
                  </a:outerShdw>
                </a:effectLst>
              </a:endParaRPr>
            </a:p>
          </p:txBody>
        </p:sp>
        <p:sp>
          <p:nvSpPr>
            <p:cNvPr id="14" name="Rectangle 92"/>
            <p:cNvSpPr>
              <a:spLocks noChangeArrowheads="1"/>
            </p:cNvSpPr>
            <p:nvPr/>
          </p:nvSpPr>
          <p:spPr bwMode="auto">
            <a:xfrm>
              <a:off x="4128" y="3696"/>
              <a:ext cx="288"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dirty="0">
                  <a:solidFill>
                    <a:schemeClr val="tx1"/>
                  </a:solidFill>
                  <a:effectLst>
                    <a:outerShdw blurRad="38100" dist="38100" dir="2700000" algn="tl">
                      <a:srgbClr val="C0C0C0"/>
                    </a:outerShdw>
                  </a:effectLst>
                </a:rPr>
                <a:t>食品（</a:t>
              </a:r>
              <a:r>
                <a:rPr lang="en-US" altLang="zh-CN" dirty="0">
                  <a:solidFill>
                    <a:schemeClr val="tx1"/>
                  </a:solidFill>
                  <a:effectLst>
                    <a:outerShdw blurRad="38100" dist="38100" dir="2700000" algn="tl">
                      <a:srgbClr val="C0C0C0"/>
                    </a:outerShdw>
                  </a:effectLst>
                </a:rPr>
                <a:t>F</a:t>
              </a:r>
              <a:r>
                <a:rPr lang="zh-CN" altLang="en-US" dirty="0">
                  <a:solidFill>
                    <a:schemeClr val="tx1"/>
                  </a:solidFill>
                  <a:effectLst>
                    <a:outerShdw blurRad="38100" dist="38100" dir="2700000" algn="tl">
                      <a:srgbClr val="C0C0C0"/>
                    </a:outerShdw>
                  </a:effectLst>
                </a:rPr>
                <a:t>）</a:t>
              </a:r>
              <a:endParaRPr lang="en-US" altLang="zh-CN" sz="1200" dirty="0">
                <a:solidFill>
                  <a:schemeClr val="tx1"/>
                </a:solidFill>
                <a:effectLst>
                  <a:outerShdw blurRad="38100" dist="38100" dir="2700000" algn="tl">
                    <a:srgbClr val="C0C0C0"/>
                  </a:outerShdw>
                </a:effectLst>
              </a:endParaRPr>
            </a:p>
          </p:txBody>
        </p:sp>
        <p:sp>
          <p:nvSpPr>
            <p:cNvPr id="15" name="Rectangle 93"/>
            <p:cNvSpPr>
              <a:spLocks noChangeArrowheads="1"/>
            </p:cNvSpPr>
            <p:nvPr/>
          </p:nvSpPr>
          <p:spPr bwMode="auto">
            <a:xfrm>
              <a:off x="336" y="3600"/>
              <a:ext cx="288" cy="24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chemeClr val="tx1"/>
                  </a:solidFill>
                  <a:effectLst>
                    <a:outerShdw blurRad="38100" dist="38100" dir="2700000" algn="tl">
                      <a:srgbClr val="C0C0C0"/>
                    </a:outerShdw>
                  </a:effectLst>
                </a:rPr>
                <a:t>O</a:t>
              </a:r>
              <a:endParaRPr lang="en-US" altLang="zh-CN" sz="1200" dirty="0">
                <a:solidFill>
                  <a:schemeClr val="tx1"/>
                </a:solidFill>
                <a:effectLst>
                  <a:outerShdw blurRad="38100" dist="38100" dir="2700000" algn="tl">
                    <a:srgbClr val="C0C0C0"/>
                  </a:outerShdw>
                </a:effectLst>
              </a:endParaRPr>
            </a:p>
          </p:txBody>
        </p:sp>
      </p:grpSp>
      <p:sp>
        <p:nvSpPr>
          <p:cNvPr id="29" name="Oval 105"/>
          <p:cNvSpPr>
            <a:spLocks noChangeArrowheads="1"/>
          </p:cNvSpPr>
          <p:nvPr/>
        </p:nvSpPr>
        <p:spPr bwMode="auto">
          <a:xfrm>
            <a:off x="2922283" y="4260213"/>
            <a:ext cx="152400" cy="152400"/>
          </a:xfrm>
          <a:prstGeom prst="ellipse">
            <a:avLst/>
          </a:prstGeom>
          <a:solidFill>
            <a:srgbClr val="FF00FF"/>
          </a:solidFill>
          <a:ln>
            <a:noFill/>
          </a:ln>
          <a:effectLst/>
          <a:extLst>
            <a:ext uri="{91240B29-F687-4F45-9708-019B960494DF}">
              <a14:hiddenLine xmlns:a14="http://schemas.microsoft.com/office/drawing/2010/main" w="6350">
                <a:solidFill>
                  <a:srgbClr val="3333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107"/>
          <p:cNvSpPr>
            <a:spLocks noChangeArrowheads="1"/>
          </p:cNvSpPr>
          <p:nvPr/>
        </p:nvSpPr>
        <p:spPr bwMode="auto">
          <a:xfrm>
            <a:off x="4071274" y="5880015"/>
            <a:ext cx="533400" cy="381000"/>
          </a:xfrm>
          <a:prstGeom prst="rect">
            <a:avLst/>
          </a:prstGeom>
          <a:noFill/>
          <a:ln>
            <a:noFill/>
          </a:ln>
          <a:effectLst/>
          <a:extLst>
            <a:ext uri="{91240B29-F687-4F45-9708-019B960494DF}">
              <a14:hiddenLine xmlns:a14="http://schemas.microsoft.com/office/drawing/2010/main" w="635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solidFill>
                  <a:schemeClr val="tx1"/>
                </a:solidFill>
                <a:effectLst>
                  <a:outerShdw blurRad="38100" dist="38100" dir="2700000" algn="tl">
                    <a:srgbClr val="C0C0C0"/>
                  </a:outerShdw>
                </a:effectLst>
              </a:rPr>
              <a:t>100</a:t>
            </a:r>
            <a:endParaRPr lang="en-US" altLang="zh-CN" sz="1200" dirty="0">
              <a:solidFill>
                <a:schemeClr val="tx1"/>
              </a:solidFill>
              <a:effectLst>
                <a:outerShdw blurRad="38100" dist="38100" dir="2700000" algn="tl">
                  <a:srgbClr val="C0C0C0"/>
                </a:outerShdw>
              </a:effectLst>
            </a:endParaRPr>
          </a:p>
        </p:txBody>
      </p:sp>
      <p:sp>
        <p:nvSpPr>
          <p:cNvPr id="37" name="文本框 36"/>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3088746" y="3981678"/>
            <a:ext cx="320922" cy="400110"/>
          </a:xfrm>
          <a:prstGeom prst="rect">
            <a:avLst/>
          </a:prstGeom>
          <a:noFill/>
        </p:spPr>
        <p:txBody>
          <a:bodyPr wrap="non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rPr>
              <a:t>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1" name="矩形 50"/>
          <p:cNvSpPr/>
          <p:nvPr/>
        </p:nvSpPr>
        <p:spPr>
          <a:xfrm>
            <a:off x="837766" y="3313573"/>
            <a:ext cx="444352"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60</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2" name="矩形 51"/>
          <p:cNvSpPr/>
          <p:nvPr/>
        </p:nvSpPr>
        <p:spPr>
          <a:xfrm>
            <a:off x="5961217" y="2105458"/>
            <a:ext cx="5479265" cy="1015663"/>
          </a:xfrm>
          <a:prstGeom prst="rect">
            <a:avLst/>
          </a:prstGeom>
        </p:spPr>
        <p:txBody>
          <a:bodyPr wrap="square">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3" name="弧形 2"/>
          <p:cNvSpPr/>
          <p:nvPr/>
        </p:nvSpPr>
        <p:spPr>
          <a:xfrm rot="5400000" flipV="1">
            <a:off x="2475280" y="35380"/>
            <a:ext cx="4372821" cy="52539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连接符 17"/>
          <p:cNvCxnSpPr/>
          <p:nvPr/>
        </p:nvCxnSpPr>
        <p:spPr>
          <a:xfrm>
            <a:off x="1424866" y="3147413"/>
            <a:ext cx="3262157" cy="25055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623411" y="4859834"/>
            <a:ext cx="1371728" cy="707886"/>
          </a:xfrm>
          <a:prstGeom prst="rect">
            <a:avLst/>
          </a:prstGeom>
          <a:noFill/>
        </p:spPr>
        <p:txBody>
          <a:bodyPr wrap="square" lIns="91440" tIns="45720" rIns="91440" bIns="45720">
            <a:spAutoFit/>
          </a:bodyPr>
          <a:lstStyle/>
          <a:p>
            <a:pPr algn="ctr"/>
            <a:r>
              <a:rPr lang="zh-CN" altLang="en-US" sz="20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生产可能性边界</a:t>
            </a:r>
            <a:endParaRPr lang="zh-CN" altLang="en-US" sz="2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22" name="直接箭头连接符 21"/>
          <p:cNvCxnSpPr>
            <a:stCxn id="19" idx="3"/>
          </p:cNvCxnSpPr>
          <p:nvPr/>
        </p:nvCxnSpPr>
        <p:spPr>
          <a:xfrm>
            <a:off x="2995139" y="5213777"/>
            <a:ext cx="8583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246729" y="3110615"/>
            <a:ext cx="1496820"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MRS=MRT</a:t>
            </a:r>
            <a:endParaRPr lang="zh-CN" altLang="en-US" sz="2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35" name="直接箭头连接符 34"/>
          <p:cNvCxnSpPr>
            <a:stCxn id="27" idx="2"/>
          </p:cNvCxnSpPr>
          <p:nvPr/>
        </p:nvCxnSpPr>
        <p:spPr>
          <a:xfrm>
            <a:off x="2995139" y="3510725"/>
            <a:ext cx="0" cy="598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p:cNvSpPr/>
          <p:nvPr/>
        </p:nvSpPr>
        <p:spPr>
          <a:xfrm>
            <a:off x="3760373" y="3781623"/>
            <a:ext cx="1467068" cy="400110"/>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无差异曲线</a:t>
            </a:r>
            <a:endParaRPr lang="zh-CN" altLang="en-US" sz="20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45" name="直接箭头连接符 44"/>
          <p:cNvCxnSpPr>
            <a:stCxn id="42" idx="2"/>
          </p:cNvCxnSpPr>
          <p:nvPr/>
        </p:nvCxnSpPr>
        <p:spPr>
          <a:xfrm>
            <a:off x="4493907" y="4181733"/>
            <a:ext cx="0" cy="623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6063953" y="2772804"/>
            <a:ext cx="5479265" cy="961289"/>
          </a:xfrm>
          <a:prstGeom prst="rect">
            <a:avLst/>
          </a:prstGeom>
        </p:spPr>
        <p:txBody>
          <a:bodyPr wrap="square">
            <a:spAutoFit/>
          </a:bodyPr>
          <a:lstStyle/>
          <a:p>
            <a:pPr>
              <a:lnSpc>
                <a:spcPct val="150000"/>
              </a:lnSpc>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对每个消费者来说，只要满足下面等式的要求，这个经济就是有效率的：</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6" name="Rectangle 5"/>
          <p:cNvSpPr>
            <a:spLocks noChangeArrowheads="1"/>
          </p:cNvSpPr>
          <p:nvPr/>
        </p:nvSpPr>
        <p:spPr bwMode="auto">
          <a:xfrm>
            <a:off x="11902541" y="2500595"/>
            <a:ext cx="11066434" cy="18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7" name="对象 56"/>
          <p:cNvGraphicFramePr>
            <a:graphicFrameLocks noChangeAspect="1"/>
          </p:cNvGraphicFramePr>
          <p:nvPr/>
        </p:nvGraphicFramePr>
        <p:xfrm>
          <a:off x="7575126" y="4049700"/>
          <a:ext cx="1950012" cy="421026"/>
        </p:xfrm>
        <a:graphic>
          <a:graphicData uri="http://schemas.openxmlformats.org/presentationml/2006/ole">
            <mc:AlternateContent xmlns:mc="http://schemas.openxmlformats.org/markup-compatibility/2006">
              <mc:Choice xmlns:v="urn:schemas-microsoft-com:vml" Requires="v">
                <p:oleObj spid="_x0000_s5121" name="" r:id="rId3" imgW="20116800" imgH="4267200" progId="">
                  <p:embed/>
                </p:oleObj>
              </mc:Choice>
              <mc:Fallback>
                <p:oleObj name="" r:id="rId3" imgW="20116800" imgH="4267200" progId="">
                  <p:embed/>
                  <p:pic>
                    <p:nvPicPr>
                      <p:cNvPr id="0" name="图片 5120"/>
                      <p:cNvPicPr>
                        <a:picLocks noChangeAspect="1"/>
                      </p:cNvPicPr>
                      <p:nvPr/>
                    </p:nvPicPr>
                    <p:blipFill>
                      <a:blip r:embed="rId4"/>
                      <a:stretch>
                        <a:fillRect/>
                      </a:stretch>
                    </p:blipFill>
                    <p:spPr>
                      <a:xfrm>
                        <a:off x="7575126" y="4049700"/>
                        <a:ext cx="1950012" cy="421026"/>
                      </a:xfrm>
                      <a:prstGeom prst="rect">
                        <a:avLst/>
                      </a:prstGeom>
                      <a:solidFill>
                        <a:srgbClr val="FFFFFF"/>
                      </a:solidFill>
                      <a:ln w="9525">
                        <a:noFill/>
                      </a:ln>
                    </p:spPr>
                  </p:pic>
                </p:oleObj>
              </mc:Fallback>
            </mc:AlternateContent>
          </a:graphicData>
        </a:graphic>
      </p:graphicFrame>
      <p:pic>
        <p:nvPicPr>
          <p:cNvPr id="34" name="图片 33"/>
          <p:cNvPicPr>
            <a:picLocks noChangeAspect="1"/>
          </p:cNvPicPr>
          <p:nvPr/>
        </p:nvPicPr>
        <p:blipFill>
          <a:blip r:embed="rId5"/>
          <a:stretch>
            <a:fillRect/>
          </a:stretch>
        </p:blipFill>
        <p:spPr>
          <a:xfrm>
            <a:off x="9525138" y="3810091"/>
            <a:ext cx="1517549" cy="1433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down)">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34"/>
                                        </p:tgtEl>
                                        <p:attrNameLst>
                                          <p:attrName>r</p:attrName>
                                        </p:attrNameLst>
                                      </p:cBhvr>
                                    </p:animRot>
                                    <p:animRot by="-240000">
                                      <p:cBhvr>
                                        <p:cTn id="18" dur="200" fill="hold">
                                          <p:stCondLst>
                                            <p:cond delay="200"/>
                                          </p:stCondLst>
                                        </p:cTn>
                                        <p:tgtEl>
                                          <p:spTgt spid="34"/>
                                        </p:tgtEl>
                                        <p:attrNameLst>
                                          <p:attrName>r</p:attrName>
                                        </p:attrNameLst>
                                      </p:cBhvr>
                                    </p:animRot>
                                    <p:animRot by="240000">
                                      <p:cBhvr>
                                        <p:cTn id="19" dur="200" fill="hold">
                                          <p:stCondLst>
                                            <p:cond delay="400"/>
                                          </p:stCondLst>
                                        </p:cTn>
                                        <p:tgtEl>
                                          <p:spTgt spid="34"/>
                                        </p:tgtEl>
                                        <p:attrNameLst>
                                          <p:attrName>r</p:attrName>
                                        </p:attrNameLst>
                                      </p:cBhvr>
                                    </p:animRot>
                                    <p:animRot by="-240000">
                                      <p:cBhvr>
                                        <p:cTn id="20" dur="200" fill="hold">
                                          <p:stCondLst>
                                            <p:cond delay="600"/>
                                          </p:stCondLst>
                                        </p:cTn>
                                        <p:tgtEl>
                                          <p:spTgt spid="34"/>
                                        </p:tgtEl>
                                        <p:attrNameLst>
                                          <p:attrName>r</p:attrName>
                                        </p:attrNameLst>
                                      </p:cBhvr>
                                    </p:animRot>
                                    <p:animRot by="120000">
                                      <p:cBhvr>
                                        <p:cTn id="21"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6800735" y="3316698"/>
            <a:ext cx="4525765" cy="2867195"/>
          </a:xfrm>
          <a:prstGeom prst="rect">
            <a:avLst/>
          </a:prstGeom>
        </p:spPr>
      </p:pic>
      <p:pic>
        <p:nvPicPr>
          <p:cNvPr id="15" name="图片 14"/>
          <p:cNvPicPr>
            <a:picLocks noChangeAspect="1"/>
          </p:cNvPicPr>
          <p:nvPr/>
        </p:nvPicPr>
        <p:blipFill>
          <a:blip r:embed="rId1"/>
          <a:stretch>
            <a:fillRect/>
          </a:stretch>
        </p:blipFill>
        <p:spPr>
          <a:xfrm>
            <a:off x="6800735" y="1172654"/>
            <a:ext cx="4525765" cy="1826751"/>
          </a:xfrm>
          <a:prstGeom prst="rect">
            <a:avLst/>
          </a:prstGeom>
        </p:spPr>
      </p:pic>
      <p:pic>
        <p:nvPicPr>
          <p:cNvPr id="14" name="图片 13"/>
          <p:cNvPicPr>
            <a:picLocks noChangeAspect="1"/>
          </p:cNvPicPr>
          <p:nvPr/>
        </p:nvPicPr>
        <p:blipFill>
          <a:blip r:embed="rId2"/>
          <a:stretch>
            <a:fillRect/>
          </a:stretch>
        </p:blipFill>
        <p:spPr>
          <a:xfrm>
            <a:off x="1075859" y="1192958"/>
            <a:ext cx="4558523" cy="1826750"/>
          </a:xfrm>
          <a:prstGeom prst="rect">
            <a:avLst/>
          </a:prstGeom>
        </p:spPr>
      </p:pic>
      <p:sp>
        <p:nvSpPr>
          <p:cNvPr id="98" name="横卷形 97"/>
          <p:cNvSpPr/>
          <p:nvPr/>
        </p:nvSpPr>
        <p:spPr>
          <a:xfrm>
            <a:off x="6111455" y="3627142"/>
            <a:ext cx="5677301" cy="2683041"/>
          </a:xfrm>
          <a:prstGeom prst="horizontalScroll">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234601" y="42789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竞争</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性市场均衡与社会的帕累托有效率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83" name="文本框 82"/>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3"/>
          <a:stretch>
            <a:fillRect/>
          </a:stretch>
        </p:blipFill>
        <p:spPr>
          <a:xfrm>
            <a:off x="555196" y="3199390"/>
            <a:ext cx="5262999" cy="3401038"/>
          </a:xfrm>
          <a:prstGeom prst="rect">
            <a:avLst/>
          </a:prstGeom>
        </p:spPr>
      </p:pic>
      <p:sp>
        <p:nvSpPr>
          <p:cNvPr id="37" name="矩形 36"/>
          <p:cNvSpPr/>
          <p:nvPr/>
        </p:nvSpPr>
        <p:spPr>
          <a:xfrm>
            <a:off x="6970534" y="3468748"/>
            <a:ext cx="4414130" cy="2862322"/>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当价格比率为 </a:t>
            </a:r>
            <a:r>
              <a:rPr lang="zh-CN" altLang="en-US" sz="2000" dirty="0" smtClean="0">
                <a:latin typeface="微软雅黑" panose="020B0503020204020204" pitchFamily="34" charset="-122"/>
                <a:ea typeface="微软雅黑" panose="020B0503020204020204" pitchFamily="34" charset="-122"/>
              </a:rPr>
              <a:t>         的</a:t>
            </a:r>
            <a:r>
              <a:rPr lang="zh-CN" altLang="en-US" sz="2000" dirty="0">
                <a:latin typeface="微软雅黑" panose="020B0503020204020204" pitchFamily="34" charset="-122"/>
                <a:ea typeface="微软雅黑" panose="020B0503020204020204" pitchFamily="34" charset="-122"/>
              </a:rPr>
              <a:t>时候，便实现一个均</a:t>
            </a:r>
            <a:r>
              <a:rPr lang="zh-CN" altLang="en-US" sz="2000" dirty="0" smtClean="0">
                <a:latin typeface="微软雅黑" panose="020B0503020204020204" pitchFamily="34" charset="-122"/>
                <a:ea typeface="微软雅黑" panose="020B0503020204020204" pitchFamily="34" charset="-122"/>
              </a:rPr>
              <a:t>衡</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依赖于竞争性要素和产品市场机制，社会最终可以使资源配置实现帕累托有效</a:t>
            </a:r>
            <a:r>
              <a:rPr lang="zh-CN" altLang="en-US" sz="2000" dirty="0" smtClean="0">
                <a:latin typeface="微软雅黑" panose="020B0503020204020204" pitchFamily="34" charset="-122"/>
                <a:ea typeface="微软雅黑" panose="020B0503020204020204" pitchFamily="34" charset="-122"/>
              </a:rPr>
              <a:t>率</a:t>
            </a:r>
            <a:r>
              <a:rPr lang="zh-CN" altLang="en-US" sz="2000" dirty="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84" name="矩形 83"/>
          <p:cNvSpPr/>
          <p:nvPr/>
        </p:nvSpPr>
        <p:spPr>
          <a:xfrm>
            <a:off x="1070826" y="1113017"/>
            <a:ext cx="4231741" cy="1946027"/>
          </a:xfrm>
          <a:prstGeom prst="rect">
            <a:avLst/>
          </a:prstGeom>
          <a:noFill/>
          <a:ln>
            <a:noFill/>
          </a:ln>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两</a:t>
            </a:r>
            <a:r>
              <a:rPr lang="zh-CN" altLang="en-US" sz="2000" dirty="0">
                <a:latin typeface="微软雅黑" panose="020B0503020204020204" pitchFamily="34" charset="-122"/>
                <a:ea typeface="微软雅黑" panose="020B0503020204020204" pitchFamily="34" charset="-122"/>
              </a:rPr>
              <a:t>种产品的边际转换率等于两种产品生产的边际成本比率，并且消费者和生产者都面对相同的食品和布的价</a:t>
            </a:r>
            <a:r>
              <a:rPr lang="zh-CN" altLang="en-US" sz="2000" dirty="0" smtClean="0">
                <a:latin typeface="微软雅黑" panose="020B0503020204020204" pitchFamily="34" charset="-122"/>
                <a:ea typeface="微软雅黑" panose="020B0503020204020204" pitchFamily="34" charset="-122"/>
              </a:rPr>
              <a:t>格</a:t>
            </a:r>
            <a:endParaRPr lang="zh-CN" altLang="en-US" sz="2000" dirty="0">
              <a:latin typeface="微软雅黑" panose="020B0503020204020204" pitchFamily="34" charset="-122"/>
              <a:ea typeface="微软雅黑" panose="020B0503020204020204" pitchFamily="34" charset="-122"/>
            </a:endParaRPr>
          </a:p>
        </p:txBody>
      </p:sp>
      <p:graphicFrame>
        <p:nvGraphicFramePr>
          <p:cNvPr id="90" name="对象 89"/>
          <p:cNvGraphicFramePr>
            <a:graphicFrameLocks noChangeAspect="1"/>
          </p:cNvGraphicFramePr>
          <p:nvPr/>
        </p:nvGraphicFramePr>
        <p:xfrm>
          <a:off x="7466529" y="1600549"/>
          <a:ext cx="3110031" cy="818429"/>
        </p:xfrm>
        <a:graphic>
          <a:graphicData uri="http://schemas.openxmlformats.org/presentationml/2006/ole">
            <mc:AlternateContent xmlns:mc="http://schemas.openxmlformats.org/markup-compatibility/2006">
              <mc:Choice xmlns:v="urn:schemas-microsoft-com:vml" Requires="v">
                <p:oleObj spid="_x0000_s6145" name="" r:id="rId4" imgW="34747200" imgH="9144000" progId="">
                  <p:embed/>
                </p:oleObj>
              </mc:Choice>
              <mc:Fallback>
                <p:oleObj name="" r:id="rId4" imgW="34747200" imgH="9144000" progId="">
                  <p:embed/>
                  <p:pic>
                    <p:nvPicPr>
                      <p:cNvPr id="0" name="图片 6144"/>
                      <p:cNvPicPr>
                        <a:picLocks noChangeAspect="1"/>
                      </p:cNvPicPr>
                      <p:nvPr/>
                    </p:nvPicPr>
                    <p:blipFill>
                      <a:blip r:embed="rId5"/>
                      <a:stretch>
                        <a:fillRect/>
                      </a:stretch>
                    </p:blipFill>
                    <p:spPr>
                      <a:xfrm>
                        <a:off x="7466529" y="1600549"/>
                        <a:ext cx="3110031" cy="818429"/>
                      </a:xfrm>
                      <a:prstGeom prst="rect">
                        <a:avLst/>
                      </a:prstGeom>
                      <a:noFill/>
                      <a:ln w="9525">
                        <a:noFill/>
                      </a:ln>
                    </p:spPr>
                  </p:pic>
                </p:oleObj>
              </mc:Fallback>
            </mc:AlternateContent>
          </a:graphicData>
        </a:graphic>
      </p:graphicFrame>
      <p:graphicFrame>
        <p:nvGraphicFramePr>
          <p:cNvPr id="96" name="对象 95"/>
          <p:cNvGraphicFramePr>
            <a:graphicFrameLocks noChangeAspect="1"/>
          </p:cNvGraphicFramePr>
          <p:nvPr/>
        </p:nvGraphicFramePr>
        <p:xfrm>
          <a:off x="8581615" y="3602333"/>
          <a:ext cx="736980" cy="392011"/>
        </p:xfrm>
        <a:graphic>
          <a:graphicData uri="http://schemas.openxmlformats.org/presentationml/2006/ole">
            <mc:AlternateContent xmlns:mc="http://schemas.openxmlformats.org/markup-compatibility/2006">
              <mc:Choice xmlns:v="urn:schemas-microsoft-com:vml" Requires="v">
                <p:oleObj spid="_x0000_s6146" name="" r:id="rId6" imgW="10668000" imgH="5791200" progId="">
                  <p:embed/>
                </p:oleObj>
              </mc:Choice>
              <mc:Fallback>
                <p:oleObj name="" r:id="rId6" imgW="10668000" imgH="5791200" progId="">
                  <p:embed/>
                  <p:pic>
                    <p:nvPicPr>
                      <p:cNvPr id="0" name="图片 6145"/>
                      <p:cNvPicPr>
                        <a:picLocks noChangeAspect="1"/>
                      </p:cNvPicPr>
                      <p:nvPr/>
                    </p:nvPicPr>
                    <p:blipFill>
                      <a:blip r:embed="rId7"/>
                      <a:stretch>
                        <a:fillRect/>
                      </a:stretch>
                    </p:blipFill>
                    <p:spPr>
                      <a:xfrm>
                        <a:off x="8581615" y="3602333"/>
                        <a:ext cx="736980" cy="392011"/>
                      </a:xfrm>
                      <a:prstGeom prst="rect">
                        <a:avLst/>
                      </a:prstGeom>
                      <a:noFill/>
                      <a:ln w="9525">
                        <a:noFill/>
                      </a:ln>
                    </p:spPr>
                  </p:pic>
                </p:oleObj>
              </mc:Fallback>
            </mc:AlternateContent>
          </a:graphicData>
        </a:graphic>
      </p:graphicFrame>
      <p:sp>
        <p:nvSpPr>
          <p:cNvPr id="97" name="右箭头 96"/>
          <p:cNvSpPr/>
          <p:nvPr/>
        </p:nvSpPr>
        <p:spPr>
          <a:xfrm>
            <a:off x="5940282" y="1798205"/>
            <a:ext cx="662325" cy="391433"/>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par>
                                <p:cTn id="18" presetID="16" presetClass="entr" presetSubtype="21" fill="hold" nodeType="with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barn(inVertical)">
                                      <p:cBhvr>
                                        <p:cTn id="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584" y="127741"/>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公平与效率</a:t>
            </a:r>
            <a:endParaRPr lang="zh-CN" altLang="en-US" dirty="0"/>
          </a:p>
        </p:txBody>
      </p:sp>
      <p:graphicFrame>
        <p:nvGraphicFramePr>
          <p:cNvPr id="4" name="内容占位符 3"/>
          <p:cNvGraphicFramePr>
            <a:graphicFrameLocks noGrp="1"/>
          </p:cNvGraphicFramePr>
          <p:nvPr>
            <p:ph idx="1"/>
          </p:nvPr>
        </p:nvGraphicFramePr>
        <p:xfrm>
          <a:off x="1162685" y="1825625"/>
          <a:ext cx="9810750" cy="4224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738"/>
            <a:ext cx="2966720" cy="523220"/>
          </a:xfrm>
          <a:prstGeom prst="rect">
            <a:avLst/>
          </a:prstGeom>
          <a:noFill/>
        </p:spPr>
        <p:txBody>
          <a:bodyPr wrap="square" rtlCol="0">
            <a:spAutoFit/>
          </a:bodyPr>
          <a:lstStyle/>
          <a:p>
            <a:r>
              <a:rPr lang="zh-CN" altLang="en-US" sz="1400" i="1" dirty="0" smtClean="0">
                <a:solidFill>
                  <a:srgbClr val="002060"/>
                </a:solidFill>
                <a:latin typeface="微软雅黑" panose="020B0503020204020204" pitchFamily="34" charset="-122"/>
                <a:ea typeface="微软雅黑" panose="020B0503020204020204" pitchFamily="34" charset="-122"/>
              </a:rPr>
              <a:t>马工程</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上凸带形 8"/>
          <p:cNvSpPr/>
          <p:nvPr/>
        </p:nvSpPr>
        <p:spPr>
          <a:xfrm>
            <a:off x="3037205" y="259588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8427720"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p:cNvPicPr>
            <a:picLocks noChangeAspect="1"/>
          </p:cNvPicPr>
          <p:nvPr/>
        </p:nvPicPr>
        <p:blipFill>
          <a:blip r:embed="rId1"/>
          <a:stretch>
            <a:fillRect/>
          </a:stretch>
        </p:blipFill>
        <p:spPr>
          <a:xfrm>
            <a:off x="6382642" y="2146823"/>
            <a:ext cx="5074398" cy="3884598"/>
          </a:xfrm>
          <a:prstGeom prst="rect">
            <a:avLst/>
          </a:prstGeom>
        </p:spPr>
      </p:pic>
      <p:pic>
        <p:nvPicPr>
          <p:cNvPr id="59" name="图片 58"/>
          <p:cNvPicPr>
            <a:picLocks noChangeAspect="1"/>
          </p:cNvPicPr>
          <p:nvPr/>
        </p:nvPicPr>
        <p:blipFill>
          <a:blip r:embed="rId2" cstate="print"/>
          <a:stretch>
            <a:fillRect/>
          </a:stretch>
        </p:blipFill>
        <p:spPr>
          <a:xfrm>
            <a:off x="6585193" y="1166263"/>
            <a:ext cx="1288988" cy="590995"/>
          </a:xfrm>
          <a:prstGeom prst="rect">
            <a:avLst/>
          </a:prstGeom>
        </p:spPr>
      </p:pic>
      <p:pic>
        <p:nvPicPr>
          <p:cNvPr id="2" name="图片 1"/>
          <p:cNvPicPr>
            <a:picLocks noChangeAspect="1"/>
          </p:cNvPicPr>
          <p:nvPr/>
        </p:nvPicPr>
        <p:blipFill>
          <a:blip r:embed="rId3"/>
          <a:stretch>
            <a:fillRect/>
          </a:stretch>
        </p:blipFill>
        <p:spPr>
          <a:xfrm>
            <a:off x="948148" y="2147572"/>
            <a:ext cx="5002939" cy="3891131"/>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9"/>
          <p:cNvGrpSpPr/>
          <p:nvPr/>
        </p:nvGrpSpPr>
        <p:grpSpPr bwMode="auto">
          <a:xfrm>
            <a:off x="618571" y="1886352"/>
            <a:ext cx="5764070" cy="4671200"/>
            <a:chOff x="864" y="920"/>
            <a:chExt cx="4243" cy="3016"/>
          </a:xfrm>
        </p:grpSpPr>
        <p:sp>
          <p:nvSpPr>
            <p:cNvPr id="9" name="Line 10"/>
            <p:cNvSpPr>
              <a:spLocks noChangeShapeType="1"/>
            </p:cNvSpPr>
            <p:nvPr/>
          </p:nvSpPr>
          <p:spPr bwMode="auto">
            <a:xfrm flipV="1">
              <a:off x="1104" y="920"/>
              <a:ext cx="3" cy="2679"/>
            </a:xfrm>
            <a:prstGeom prst="line">
              <a:avLst/>
            </a:prstGeom>
            <a:noFill/>
            <a:ln w="9525">
              <a:solidFill>
                <a:srgbClr val="00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p:cNvSpPr>
              <a:spLocks noChangeShapeType="1"/>
            </p:cNvSpPr>
            <p:nvPr/>
          </p:nvSpPr>
          <p:spPr bwMode="auto">
            <a:xfrm flipV="1">
              <a:off x="1104" y="3593"/>
              <a:ext cx="4003" cy="7"/>
            </a:xfrm>
            <a:prstGeom prst="line">
              <a:avLst/>
            </a:prstGeom>
            <a:noFill/>
            <a:ln w="6350">
              <a:solidFill>
                <a:srgbClr val="00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3"/>
            <p:cNvSpPr>
              <a:spLocks noChangeArrowheads="1"/>
            </p:cNvSpPr>
            <p:nvPr/>
          </p:nvSpPr>
          <p:spPr bwMode="auto">
            <a:xfrm>
              <a:off x="4560" y="3696"/>
              <a:ext cx="240" cy="24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r>
                <a:rPr lang="zh-CN" altLang="en-US" sz="2000" b="0" dirty="0" smtClean="0">
                  <a:solidFill>
                    <a:schemeClr val="tx1"/>
                  </a:solidFill>
                  <a:latin typeface="微软雅黑" panose="020B0503020204020204" pitchFamily="34" charset="-122"/>
                  <a:ea typeface="微软雅黑" panose="020B0503020204020204" pitchFamily="34" charset="-122"/>
                </a:rPr>
                <a:t>甲的效用</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13" name="Rectangle 14"/>
            <p:cNvSpPr>
              <a:spLocks noChangeArrowheads="1"/>
            </p:cNvSpPr>
            <p:nvPr/>
          </p:nvSpPr>
          <p:spPr bwMode="auto">
            <a:xfrm>
              <a:off x="864" y="3600"/>
              <a:ext cx="240" cy="240"/>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b="1">
                  <a:solidFill>
                    <a:schemeClr val="hlink"/>
                  </a:solidFill>
                  <a:latin typeface="Times New Roman" panose="02020603050405020304" pitchFamily="18" charset="0"/>
                  <a:ea typeface="宋体" panose="02010600030101010101" pitchFamily="2" charset="-122"/>
                </a:defRPr>
              </a:lvl1pPr>
              <a:lvl2pPr marL="742950" indent="-285750" algn="ctr">
                <a:defRPr kumimoji="1" sz="2400" b="1">
                  <a:solidFill>
                    <a:schemeClr val="hlink"/>
                  </a:solidFill>
                  <a:latin typeface="Times New Roman" panose="02020603050405020304" pitchFamily="18" charset="0"/>
                  <a:ea typeface="宋体" panose="02010600030101010101" pitchFamily="2" charset="-122"/>
                </a:defRPr>
              </a:lvl2pPr>
              <a:lvl3pPr marL="1143000" indent="-228600" algn="ctr">
                <a:defRPr kumimoji="1" sz="2400" b="1">
                  <a:solidFill>
                    <a:schemeClr val="hlink"/>
                  </a:solidFill>
                  <a:latin typeface="Times New Roman" panose="02020603050405020304" pitchFamily="18" charset="0"/>
                  <a:ea typeface="宋体" panose="02010600030101010101" pitchFamily="2" charset="-122"/>
                </a:defRPr>
              </a:lvl3pPr>
              <a:lvl4pPr marL="1600200" indent="-228600" algn="ctr">
                <a:defRPr kumimoji="1" sz="2400" b="1">
                  <a:solidFill>
                    <a:schemeClr val="hlink"/>
                  </a:solidFill>
                  <a:latin typeface="Times New Roman" panose="02020603050405020304" pitchFamily="18" charset="0"/>
                  <a:ea typeface="宋体" panose="02010600030101010101" pitchFamily="2" charset="-122"/>
                </a:defRPr>
              </a:lvl4pPr>
              <a:lvl5pPr marL="2057400" indent="-228600" algn="ctr">
                <a:defRPr kumimoji="1" sz="2400" b="1">
                  <a:solidFill>
                    <a:schemeClr va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hlink"/>
                  </a:solidFill>
                  <a:latin typeface="Times New Roman" panose="02020603050405020304" pitchFamily="18" charset="0"/>
                  <a:ea typeface="宋体" panose="02010600030101010101" pitchFamily="2" charset="-122"/>
                </a:defRPr>
              </a:lvl9pPr>
            </a:lstStyle>
            <a:p>
              <a:pPr eaLnBrk="1" hangingPunct="1"/>
              <a:r>
                <a:rPr lang="en-US" altLang="zh-CN">
                  <a:solidFill>
                    <a:schemeClr val="tx1"/>
                  </a:solidFill>
                </a:rPr>
                <a:t>O</a:t>
              </a:r>
              <a:endParaRPr lang="en-US" altLang="zh-CN">
                <a:solidFill>
                  <a:schemeClr val="tx1"/>
                </a:solidFill>
              </a:endParaRPr>
            </a:p>
          </p:txBody>
        </p:sp>
      </p:grpSp>
      <p:grpSp>
        <p:nvGrpSpPr>
          <p:cNvPr id="14" name="Group 15"/>
          <p:cNvGrpSpPr/>
          <p:nvPr/>
        </p:nvGrpSpPr>
        <p:grpSpPr bwMode="auto">
          <a:xfrm>
            <a:off x="944607" y="3535121"/>
            <a:ext cx="3998654" cy="2501257"/>
            <a:chOff x="1104" y="1439"/>
            <a:chExt cx="2887" cy="2178"/>
          </a:xfrm>
        </p:grpSpPr>
        <p:sp>
          <p:nvSpPr>
            <p:cNvPr id="15" name="Freeform 16"/>
            <p:cNvSpPr/>
            <p:nvPr/>
          </p:nvSpPr>
          <p:spPr bwMode="auto">
            <a:xfrm>
              <a:off x="1104" y="1439"/>
              <a:ext cx="2553" cy="2178"/>
            </a:xfrm>
            <a:custGeom>
              <a:avLst/>
              <a:gdLst>
                <a:gd name="T0" fmla="*/ 0 w 2553"/>
                <a:gd name="T1" fmla="*/ 0 h 2178"/>
                <a:gd name="T2" fmla="*/ 691 w 2553"/>
                <a:gd name="T3" fmla="*/ 155 h 2178"/>
                <a:gd name="T4" fmla="*/ 1455 w 2553"/>
                <a:gd name="T5" fmla="*/ 503 h 2178"/>
                <a:gd name="T6" fmla="*/ 1964 w 2553"/>
                <a:gd name="T7" fmla="*/ 986 h 2178"/>
                <a:gd name="T8" fmla="*/ 2352 w 2553"/>
                <a:gd name="T9" fmla="*/ 1588 h 2178"/>
                <a:gd name="T10" fmla="*/ 2553 w 2553"/>
                <a:gd name="T11" fmla="*/ 2178 h 21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53" h="2178">
                  <a:moveTo>
                    <a:pt x="0" y="0"/>
                  </a:moveTo>
                  <a:cubicBezTo>
                    <a:pt x="115" y="26"/>
                    <a:pt x="449" y="71"/>
                    <a:pt x="691" y="155"/>
                  </a:cubicBezTo>
                  <a:cubicBezTo>
                    <a:pt x="933" y="239"/>
                    <a:pt x="1243" y="365"/>
                    <a:pt x="1455" y="503"/>
                  </a:cubicBezTo>
                  <a:cubicBezTo>
                    <a:pt x="1667" y="641"/>
                    <a:pt x="1815" y="805"/>
                    <a:pt x="1964" y="986"/>
                  </a:cubicBezTo>
                  <a:cubicBezTo>
                    <a:pt x="2113" y="1167"/>
                    <a:pt x="2254" y="1389"/>
                    <a:pt x="2352" y="1588"/>
                  </a:cubicBezTo>
                  <a:cubicBezTo>
                    <a:pt x="2450" y="1787"/>
                    <a:pt x="2511" y="2055"/>
                    <a:pt x="2553" y="2178"/>
                  </a:cubicBezTo>
                </a:path>
              </a:pathLst>
            </a:custGeom>
            <a:noFill/>
            <a:ln w="6350" cap="flat" cmpd="sng">
              <a:solidFill>
                <a:srgbClr val="003300"/>
              </a:solidFill>
              <a:prstDash val="solid"/>
              <a:round/>
              <a:headEnd type="none" w="med" len="med"/>
              <a:tailEnd type="none" w="med" len="med"/>
            </a:ln>
            <a:effectLst/>
            <a:extLst>
              <a:ext uri="{909E8E84-426E-40DD-AFC4-6F175D3DCCD1}">
                <a14:hiddenFill xmlns:a14="http://schemas.microsoft.com/office/drawing/2010/main">
                  <a:solidFill>
                    <a:schemeClr val="bg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18"/>
            <p:cNvSpPr>
              <a:spLocks noChangeArrowheads="1"/>
            </p:cNvSpPr>
            <p:nvPr/>
          </p:nvSpPr>
          <p:spPr bwMode="auto">
            <a:xfrm>
              <a:off x="3751" y="3346"/>
              <a:ext cx="240"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effectLst>
                    <a:outerShdw blurRad="38100" dist="38100" dir="2700000" algn="tl">
                      <a:srgbClr val="C0C0C0"/>
                    </a:outerShdw>
                  </a:effectLst>
                </a:rPr>
                <a:t>B</a:t>
              </a:r>
              <a:endParaRPr lang="en-US" altLang="zh-CN" dirty="0">
                <a:solidFill>
                  <a:schemeClr val="tx1"/>
                </a:solidFill>
                <a:effectLst>
                  <a:outerShdw blurRad="38100" dist="38100" dir="2700000" algn="tl">
                    <a:srgbClr val="C0C0C0"/>
                  </a:outerShdw>
                </a:effectLst>
              </a:endParaRPr>
            </a:p>
          </p:txBody>
        </p:sp>
      </p:grpSp>
      <p:grpSp>
        <p:nvGrpSpPr>
          <p:cNvPr id="18" name="Group 19"/>
          <p:cNvGrpSpPr/>
          <p:nvPr/>
        </p:nvGrpSpPr>
        <p:grpSpPr bwMode="auto">
          <a:xfrm flipH="1">
            <a:off x="944606" y="2159331"/>
            <a:ext cx="2976142" cy="3876272"/>
            <a:chOff x="2016" y="1368"/>
            <a:chExt cx="1488" cy="1224"/>
          </a:xfrm>
        </p:grpSpPr>
        <p:sp>
          <p:nvSpPr>
            <p:cNvPr id="19" name="Line 20"/>
            <p:cNvSpPr>
              <a:spLocks noChangeShapeType="1"/>
            </p:cNvSpPr>
            <p:nvPr/>
          </p:nvSpPr>
          <p:spPr bwMode="auto">
            <a:xfrm>
              <a:off x="2016" y="1536"/>
              <a:ext cx="1488" cy="1056"/>
            </a:xfrm>
            <a:prstGeom prst="line">
              <a:avLst/>
            </a:prstGeom>
            <a:noFill/>
            <a:ln w="6350">
              <a:solidFill>
                <a:srgbClr val="00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21"/>
            <p:cNvSpPr>
              <a:spLocks noChangeArrowheads="1"/>
            </p:cNvSpPr>
            <p:nvPr/>
          </p:nvSpPr>
          <p:spPr bwMode="auto">
            <a:xfrm>
              <a:off x="2865" y="1368"/>
              <a:ext cx="288"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dirty="0">
                  <a:effectLst>
                    <a:outerShdw blurRad="38100" dist="38100" dir="2700000" algn="tl">
                      <a:srgbClr val="C0C0C0"/>
                    </a:outerShdw>
                  </a:effectLst>
                </a:rPr>
                <a:t>A</a:t>
              </a:r>
              <a:endParaRPr lang="en-US" altLang="zh-CN" dirty="0">
                <a:solidFill>
                  <a:schemeClr val="tx1"/>
                </a:solidFill>
                <a:effectLst>
                  <a:outerShdw blurRad="38100" dist="38100" dir="2700000" algn="tl">
                    <a:srgbClr val="C0C0C0"/>
                  </a:outerShdw>
                </a:effectLst>
              </a:endParaRPr>
            </a:p>
          </p:txBody>
        </p:sp>
      </p:grpSp>
      <p:grpSp>
        <p:nvGrpSpPr>
          <p:cNvPr id="23" name="Group 22"/>
          <p:cNvGrpSpPr/>
          <p:nvPr/>
        </p:nvGrpSpPr>
        <p:grpSpPr bwMode="auto">
          <a:xfrm flipH="1" flipV="1">
            <a:off x="2432677" y="2240475"/>
            <a:ext cx="2284664" cy="1764525"/>
            <a:chOff x="1104" y="1968"/>
            <a:chExt cx="1731" cy="2165"/>
          </a:xfrm>
        </p:grpSpPr>
        <p:sp>
          <p:nvSpPr>
            <p:cNvPr id="24" name="Line 23"/>
            <p:cNvSpPr>
              <a:spLocks noChangeShapeType="1"/>
            </p:cNvSpPr>
            <p:nvPr/>
          </p:nvSpPr>
          <p:spPr bwMode="auto">
            <a:xfrm flipH="1">
              <a:off x="1104" y="1968"/>
              <a:ext cx="1488" cy="0"/>
            </a:xfrm>
            <a:prstGeom prst="line">
              <a:avLst/>
            </a:prstGeom>
            <a:noFill/>
            <a:ln w="6350">
              <a:solidFill>
                <a:srgbClr val="00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flipH="1">
              <a:off x="2592" y="1968"/>
              <a:ext cx="0" cy="1632"/>
            </a:xfrm>
            <a:prstGeom prst="line">
              <a:avLst/>
            </a:prstGeom>
            <a:noFill/>
            <a:ln w="6350">
              <a:solidFill>
                <a:srgbClr val="00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2595" y="3893"/>
              <a:ext cx="240"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en-US" altLang="zh-CN" sz="1200" dirty="0">
                <a:solidFill>
                  <a:schemeClr val="tx1"/>
                </a:solidFill>
                <a:effectLst>
                  <a:outerShdw blurRad="38100" dist="38100" dir="2700000" algn="tl">
                    <a:srgbClr val="C0C0C0"/>
                  </a:outerShdw>
                </a:effectLst>
              </a:endParaRPr>
            </a:p>
          </p:txBody>
        </p:sp>
      </p:grpSp>
      <p:grpSp>
        <p:nvGrpSpPr>
          <p:cNvPr id="44" name="Group 43"/>
          <p:cNvGrpSpPr/>
          <p:nvPr/>
        </p:nvGrpSpPr>
        <p:grpSpPr bwMode="auto">
          <a:xfrm>
            <a:off x="2106996" y="2675361"/>
            <a:ext cx="3844092" cy="3231246"/>
            <a:chOff x="2016" y="1536"/>
            <a:chExt cx="2223" cy="1056"/>
          </a:xfrm>
        </p:grpSpPr>
        <p:sp>
          <p:nvSpPr>
            <p:cNvPr id="45" name="Rectangle 44"/>
            <p:cNvSpPr>
              <a:spLocks noChangeArrowheads="1"/>
            </p:cNvSpPr>
            <p:nvPr/>
          </p:nvSpPr>
          <p:spPr bwMode="auto">
            <a:xfrm>
              <a:off x="3466" y="2328"/>
              <a:ext cx="773" cy="227"/>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1400" dirty="0">
                  <a:solidFill>
                    <a:srgbClr val="FF00FF"/>
                  </a:solidFill>
                  <a:effectLst>
                    <a:outerShdw blurRad="38100" dist="38100" dir="2700000" algn="tl">
                      <a:srgbClr val="C0C0C0"/>
                    </a:outerShdw>
                  </a:effectLst>
                </a:rPr>
                <a:t>功利主</a:t>
              </a:r>
              <a:r>
                <a:rPr lang="zh-CN" altLang="en-US" sz="1400" dirty="0" smtClean="0">
                  <a:solidFill>
                    <a:srgbClr val="FF00FF"/>
                  </a:solidFill>
                  <a:effectLst>
                    <a:outerShdw blurRad="38100" dist="38100" dir="2700000" algn="tl">
                      <a:srgbClr val="C0C0C0"/>
                    </a:outerShdw>
                  </a:effectLst>
                </a:rPr>
                <a:t>义社会福利</a:t>
              </a:r>
              <a:endParaRPr lang="en-US" altLang="zh-CN" sz="1400" dirty="0" smtClean="0">
                <a:solidFill>
                  <a:srgbClr val="FF00FF"/>
                </a:solidFill>
                <a:effectLst>
                  <a:outerShdw blurRad="38100" dist="38100" dir="2700000" algn="tl">
                    <a:srgbClr val="C0C0C0"/>
                  </a:outerShdw>
                </a:effectLst>
              </a:endParaRPr>
            </a:p>
            <a:p>
              <a:pPr algn="ctr" eaLnBrk="1" hangingPunct="1">
                <a:defRPr/>
              </a:pPr>
              <a:r>
                <a:rPr lang="zh-CN" altLang="en-US" sz="1400" dirty="0" smtClean="0">
                  <a:solidFill>
                    <a:srgbClr val="FF00FF"/>
                  </a:solidFill>
                  <a:effectLst>
                    <a:outerShdw blurRad="38100" dist="38100" dir="2700000" algn="tl">
                      <a:srgbClr val="C0C0C0"/>
                    </a:outerShdw>
                  </a:effectLst>
                </a:rPr>
                <a:t>函数的等福利线</a:t>
              </a:r>
              <a:endParaRPr lang="en-US" altLang="zh-CN" sz="1400" dirty="0">
                <a:solidFill>
                  <a:srgbClr val="FF00FF"/>
                </a:solidFill>
                <a:effectLst>
                  <a:outerShdw blurRad="38100" dist="38100" dir="2700000" algn="tl">
                    <a:srgbClr val="C0C0C0"/>
                  </a:outerShdw>
                </a:effectLst>
              </a:endParaRPr>
            </a:p>
          </p:txBody>
        </p:sp>
        <p:sp>
          <p:nvSpPr>
            <p:cNvPr id="46" name="Line 45"/>
            <p:cNvSpPr>
              <a:spLocks noChangeShapeType="1"/>
            </p:cNvSpPr>
            <p:nvPr/>
          </p:nvSpPr>
          <p:spPr bwMode="auto">
            <a:xfrm>
              <a:off x="2016" y="1536"/>
              <a:ext cx="1488" cy="1056"/>
            </a:xfrm>
            <a:prstGeom prst="line">
              <a:avLst/>
            </a:prstGeom>
            <a:noFill/>
            <a:ln w="635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grpSp>
      <p:sp>
        <p:nvSpPr>
          <p:cNvPr id="47" name="Rectangle 46"/>
          <p:cNvSpPr>
            <a:spLocks noChangeArrowheads="1"/>
          </p:cNvSpPr>
          <p:nvPr/>
        </p:nvSpPr>
        <p:spPr bwMode="auto">
          <a:xfrm>
            <a:off x="1345264" y="3191504"/>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E</a:t>
            </a:r>
            <a:endParaRPr lang="en-US" altLang="zh-CN" sz="2400" dirty="0">
              <a:solidFill>
                <a:srgbClr val="C00000"/>
              </a:solidFill>
              <a:effectLst>
                <a:outerShdw blurRad="38100" dist="38100" dir="2700000" algn="tl">
                  <a:srgbClr val="C0C0C0"/>
                </a:outerShdw>
              </a:effectLst>
            </a:endParaRPr>
          </a:p>
        </p:txBody>
      </p:sp>
      <p:sp>
        <p:nvSpPr>
          <p:cNvPr id="49" name="标题 3"/>
          <p:cNvSpPr txBox="1"/>
          <p:nvPr/>
        </p:nvSpPr>
        <p:spPr>
          <a:xfrm>
            <a:off x="1726264" y="416923"/>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公</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平的社会标准</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0" name="文本框 49"/>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nvGraphicFramePr>
        <p:xfrm>
          <a:off x="4324544" y="6092735"/>
          <a:ext cx="361756" cy="377485"/>
        </p:xfrm>
        <a:graphic>
          <a:graphicData uri="http://schemas.openxmlformats.org/presentationml/2006/ole">
            <mc:AlternateContent xmlns:mc="http://schemas.openxmlformats.org/markup-compatibility/2006">
              <mc:Choice xmlns:v="urn:schemas-microsoft-com:vml" Requires="v">
                <p:oleObj spid="_x0000_s7169" name="" r:id="rId4" imgW="5181600" imgH="5486400" progId="">
                  <p:embed/>
                </p:oleObj>
              </mc:Choice>
              <mc:Fallback>
                <p:oleObj name="" r:id="rId4" imgW="5181600" imgH="5486400" progId="">
                  <p:embed/>
                  <p:pic>
                    <p:nvPicPr>
                      <p:cNvPr id="0" name="图片 7168"/>
                      <p:cNvPicPr>
                        <a:picLocks noChangeAspect="1"/>
                      </p:cNvPicPr>
                      <p:nvPr/>
                    </p:nvPicPr>
                    <p:blipFill>
                      <a:blip r:embed="rId5"/>
                      <a:stretch>
                        <a:fillRect/>
                      </a:stretch>
                    </p:blipFill>
                    <p:spPr>
                      <a:xfrm>
                        <a:off x="4324544" y="6092735"/>
                        <a:ext cx="361756" cy="377485"/>
                      </a:xfrm>
                      <a:prstGeom prst="rect">
                        <a:avLst/>
                      </a:prstGeom>
                      <a:noFill/>
                      <a:ln w="9525">
                        <a:noFill/>
                      </a:ln>
                    </p:spPr>
                  </p:pic>
                </p:oleObj>
              </mc:Fallback>
            </mc:AlternateContent>
          </a:graphicData>
        </a:graphic>
      </p:graphicFrame>
      <p:sp>
        <p:nvSpPr>
          <p:cNvPr id="20" name="弧形 19"/>
          <p:cNvSpPr/>
          <p:nvPr/>
        </p:nvSpPr>
        <p:spPr>
          <a:xfrm>
            <a:off x="908389" y="5894391"/>
            <a:ext cx="325964" cy="27548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文本框 20"/>
          <p:cNvSpPr txBox="1"/>
          <p:nvPr/>
        </p:nvSpPr>
        <p:spPr>
          <a:xfrm>
            <a:off x="441963" y="2128864"/>
            <a:ext cx="492443" cy="1701341"/>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乙的效用</a:t>
            </a:r>
            <a:endParaRPr lang="zh-CN" altLang="en-US" sz="2000"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3633994" y="3356402"/>
            <a:ext cx="1729752" cy="523220"/>
          </a:xfrm>
          <a:prstGeom prst="rect">
            <a:avLst/>
          </a:prstGeom>
          <a:noFill/>
        </p:spPr>
        <p:txBody>
          <a:bodyPr wrap="square" rtlCol="0">
            <a:spAutoFit/>
          </a:bodyPr>
          <a:lstStyle/>
          <a:p>
            <a:r>
              <a:rPr lang="zh-CN" altLang="en-US" sz="1400" dirty="0" smtClean="0">
                <a:solidFill>
                  <a:srgbClr val="002060"/>
                </a:solidFill>
                <a:latin typeface="微软雅黑" panose="020B0503020204020204" pitchFamily="34" charset="-122"/>
                <a:ea typeface="微软雅黑" panose="020B0503020204020204" pitchFamily="34" charset="-122"/>
              </a:rPr>
              <a:t>罗尔斯福利社会福利函数的等福利线</a:t>
            </a:r>
            <a:endParaRPr lang="zh-CN" altLang="en-US" sz="1400" dirty="0">
              <a:solidFill>
                <a:srgbClr val="002060"/>
              </a:solidFill>
              <a:latin typeface="微软雅黑" panose="020B0503020204020204" pitchFamily="34" charset="-122"/>
              <a:ea typeface="微软雅黑" panose="020B0503020204020204" pitchFamily="34" charset="-122"/>
            </a:endParaRPr>
          </a:p>
        </p:txBody>
      </p:sp>
      <p:sp>
        <p:nvSpPr>
          <p:cNvPr id="52" name="矩形 51"/>
          <p:cNvSpPr/>
          <p:nvPr/>
        </p:nvSpPr>
        <p:spPr>
          <a:xfrm>
            <a:off x="2591059" y="2255157"/>
            <a:ext cx="320922"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C</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3" name="矩形 52"/>
          <p:cNvSpPr/>
          <p:nvPr/>
        </p:nvSpPr>
        <p:spPr>
          <a:xfrm>
            <a:off x="4698710" y="3779415"/>
            <a:ext cx="341760" cy="400110"/>
          </a:xfrm>
          <a:prstGeom prst="rect">
            <a:avLst/>
          </a:prstGeom>
          <a:noFill/>
        </p:spPr>
        <p:txBody>
          <a:bodyPr wrap="none" lIns="91440" tIns="45720" rIns="91440" bIns="45720">
            <a:spAutoFit/>
          </a:bodyPr>
          <a:lstStyle/>
          <a:p>
            <a:pPr algn="ctr"/>
            <a:r>
              <a:rPr lang="en-US" altLang="zh-CN" sz="2000" b="0" cap="none" spc="0" dirty="0" smtClean="0">
                <a:ln w="0"/>
                <a:solidFill>
                  <a:schemeClr val="tx1"/>
                </a:solidFill>
                <a:effectLst>
                  <a:outerShdw blurRad="38100" dist="19050" dir="2700000" algn="tl" rotWithShape="0">
                    <a:schemeClr val="dk1">
                      <a:alpha val="40000"/>
                    </a:schemeClr>
                  </a:outerShdw>
                </a:effectLst>
              </a:rPr>
              <a:t>D</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55" name="直接连接符 54"/>
          <p:cNvCxnSpPr/>
          <p:nvPr/>
        </p:nvCxnSpPr>
        <p:spPr>
          <a:xfrm>
            <a:off x="1422547" y="3611691"/>
            <a:ext cx="0" cy="302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422349" y="3908923"/>
            <a:ext cx="1005004" cy="6329"/>
          </a:xfrm>
          <a:prstGeom prst="line">
            <a:avLst/>
          </a:prstGeom>
        </p:spPr>
        <p:style>
          <a:lnRef idx="1">
            <a:schemeClr val="accent1"/>
          </a:lnRef>
          <a:fillRef idx="0">
            <a:schemeClr val="accent1"/>
          </a:fillRef>
          <a:effectRef idx="0">
            <a:schemeClr val="accent1"/>
          </a:effectRef>
          <a:fontRef idx="minor">
            <a:schemeClr val="tx1"/>
          </a:fontRef>
        </p:style>
      </p:cxnSp>
      <p:sp>
        <p:nvSpPr>
          <p:cNvPr id="65" name="流程图: 接点 64"/>
          <p:cNvSpPr/>
          <p:nvPr/>
        </p:nvSpPr>
        <p:spPr>
          <a:xfrm>
            <a:off x="1349633" y="3553038"/>
            <a:ext cx="110665" cy="11730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接点 65"/>
          <p:cNvSpPr/>
          <p:nvPr/>
        </p:nvSpPr>
        <p:spPr>
          <a:xfrm>
            <a:off x="2381820" y="3826178"/>
            <a:ext cx="110665" cy="11730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接点 66"/>
          <p:cNvSpPr/>
          <p:nvPr/>
        </p:nvSpPr>
        <p:spPr>
          <a:xfrm>
            <a:off x="2703539" y="3970471"/>
            <a:ext cx="110665" cy="11730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接点 67"/>
          <p:cNvSpPr/>
          <p:nvPr/>
        </p:nvSpPr>
        <p:spPr>
          <a:xfrm>
            <a:off x="3854473" y="4848754"/>
            <a:ext cx="110665" cy="11730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0" name="对象 69"/>
          <p:cNvGraphicFramePr>
            <a:graphicFrameLocks noChangeAspect="1"/>
          </p:cNvGraphicFramePr>
          <p:nvPr/>
        </p:nvGraphicFramePr>
        <p:xfrm>
          <a:off x="449352" y="3330378"/>
          <a:ext cx="338438" cy="406126"/>
        </p:xfrm>
        <a:graphic>
          <a:graphicData uri="http://schemas.openxmlformats.org/presentationml/2006/ole">
            <mc:AlternateContent xmlns:mc="http://schemas.openxmlformats.org/markup-compatibility/2006">
              <mc:Choice xmlns:v="urn:schemas-microsoft-com:vml" Requires="v">
                <p:oleObj spid="_x0000_s7170" name="" r:id="rId6" imgW="4572000" imgH="5486400" progId="">
                  <p:embed/>
                </p:oleObj>
              </mc:Choice>
              <mc:Fallback>
                <p:oleObj name="" r:id="rId6" imgW="4572000" imgH="5486400" progId="">
                  <p:embed/>
                  <p:pic>
                    <p:nvPicPr>
                      <p:cNvPr id="0" name="图片 7169"/>
                      <p:cNvPicPr>
                        <a:picLocks noChangeAspect="1"/>
                      </p:cNvPicPr>
                      <p:nvPr/>
                    </p:nvPicPr>
                    <p:blipFill>
                      <a:blip r:embed="rId7"/>
                      <a:stretch>
                        <a:fillRect/>
                      </a:stretch>
                    </p:blipFill>
                    <p:spPr>
                      <a:xfrm>
                        <a:off x="449352" y="3330378"/>
                        <a:ext cx="338438" cy="406126"/>
                      </a:xfrm>
                      <a:prstGeom prst="rect">
                        <a:avLst/>
                      </a:prstGeom>
                      <a:noFill/>
                      <a:ln w="9525">
                        <a:noFill/>
                      </a:ln>
                    </p:spPr>
                  </p:pic>
                </p:oleObj>
              </mc:Fallback>
            </mc:AlternateContent>
          </a:graphicData>
        </a:graphic>
      </p:graphicFrame>
      <p:sp>
        <p:nvSpPr>
          <p:cNvPr id="71" name="Rectangle 46"/>
          <p:cNvSpPr>
            <a:spLocks noChangeArrowheads="1"/>
          </p:cNvSpPr>
          <p:nvPr/>
        </p:nvSpPr>
        <p:spPr bwMode="auto">
          <a:xfrm>
            <a:off x="2349628" y="3456746"/>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I</a:t>
            </a:r>
            <a:endParaRPr lang="en-US" altLang="zh-CN" sz="2400" dirty="0">
              <a:solidFill>
                <a:srgbClr val="C00000"/>
              </a:solidFill>
              <a:effectLst>
                <a:outerShdw blurRad="38100" dist="38100" dir="2700000" algn="tl">
                  <a:srgbClr val="C0C0C0"/>
                </a:outerShdw>
              </a:effectLst>
            </a:endParaRPr>
          </a:p>
        </p:txBody>
      </p:sp>
      <p:sp>
        <p:nvSpPr>
          <p:cNvPr id="72" name="Rectangle 46"/>
          <p:cNvSpPr>
            <a:spLocks noChangeArrowheads="1"/>
          </p:cNvSpPr>
          <p:nvPr/>
        </p:nvSpPr>
        <p:spPr bwMode="auto">
          <a:xfrm>
            <a:off x="2623704" y="4191736"/>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F</a:t>
            </a:r>
            <a:endParaRPr lang="en-US" altLang="zh-CN" sz="2400" dirty="0">
              <a:solidFill>
                <a:srgbClr val="C00000"/>
              </a:solidFill>
              <a:effectLst>
                <a:outerShdw blurRad="38100" dist="38100" dir="2700000" algn="tl">
                  <a:srgbClr val="C0C0C0"/>
                </a:outerShdw>
              </a:effectLst>
            </a:endParaRPr>
          </a:p>
        </p:txBody>
      </p:sp>
      <p:sp>
        <p:nvSpPr>
          <p:cNvPr id="73" name="Rectangle 46"/>
          <p:cNvSpPr>
            <a:spLocks noChangeArrowheads="1"/>
          </p:cNvSpPr>
          <p:nvPr/>
        </p:nvSpPr>
        <p:spPr bwMode="auto">
          <a:xfrm>
            <a:off x="4094561" y="4717489"/>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G</a:t>
            </a:r>
            <a:endParaRPr lang="en-US" altLang="zh-CN" sz="2400" dirty="0">
              <a:solidFill>
                <a:srgbClr val="C00000"/>
              </a:solidFill>
              <a:effectLst>
                <a:outerShdw blurRad="38100" dist="38100" dir="2700000" algn="tl">
                  <a:srgbClr val="C0C0C0"/>
                </a:outerShdw>
              </a:effectLst>
            </a:endParaRPr>
          </a:p>
        </p:txBody>
      </p:sp>
      <p:sp>
        <p:nvSpPr>
          <p:cNvPr id="74" name="Rectangle 46"/>
          <p:cNvSpPr>
            <a:spLocks noChangeArrowheads="1"/>
          </p:cNvSpPr>
          <p:nvPr/>
        </p:nvSpPr>
        <p:spPr bwMode="auto">
          <a:xfrm>
            <a:off x="1205433" y="4021242"/>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H</a:t>
            </a:r>
            <a:endParaRPr lang="en-US" altLang="zh-CN" sz="2400" dirty="0">
              <a:solidFill>
                <a:srgbClr val="C00000"/>
              </a:solidFill>
              <a:effectLst>
                <a:outerShdw blurRad="38100" dist="38100" dir="2700000" algn="tl">
                  <a:srgbClr val="C0C0C0"/>
                </a:outerShdw>
              </a:effectLst>
            </a:endParaRPr>
          </a:p>
        </p:txBody>
      </p:sp>
      <p:sp>
        <p:nvSpPr>
          <p:cNvPr id="76" name="流程图: 接点 75"/>
          <p:cNvSpPr/>
          <p:nvPr/>
        </p:nvSpPr>
        <p:spPr>
          <a:xfrm>
            <a:off x="3389437" y="2632327"/>
            <a:ext cx="110665" cy="11730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Rectangle 46"/>
          <p:cNvSpPr>
            <a:spLocks noChangeArrowheads="1"/>
          </p:cNvSpPr>
          <p:nvPr/>
        </p:nvSpPr>
        <p:spPr bwMode="auto">
          <a:xfrm>
            <a:off x="3441183" y="2308123"/>
            <a:ext cx="381000" cy="3810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6350">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dirty="0">
                <a:solidFill>
                  <a:srgbClr val="C00000"/>
                </a:solidFill>
                <a:effectLst>
                  <a:outerShdw blurRad="38100" dist="38100" dir="2700000" algn="tl">
                    <a:srgbClr val="C0C0C0"/>
                  </a:outerShdw>
                </a:effectLst>
              </a:rPr>
              <a:t>L</a:t>
            </a:r>
            <a:endParaRPr lang="en-US" altLang="zh-CN" sz="2400" dirty="0">
              <a:solidFill>
                <a:srgbClr val="C00000"/>
              </a:solidFill>
              <a:effectLst>
                <a:outerShdw blurRad="38100" dist="38100" dir="2700000" algn="tl">
                  <a:srgbClr val="C0C0C0"/>
                </a:outerShdw>
              </a:effectLst>
            </a:endParaRPr>
          </a:p>
        </p:txBody>
      </p:sp>
      <mc:AlternateContent xmlns:mc="http://schemas.openxmlformats.org/markup-compatibility/2006">
        <mc:Choice xmlns:a14="http://schemas.microsoft.com/office/drawing/2010/main" Requires="a14">
          <p:sp>
            <p:nvSpPr>
              <p:cNvPr id="78" name="文本框 77"/>
              <p:cNvSpPr txBox="1"/>
              <p:nvPr/>
            </p:nvSpPr>
            <p:spPr>
              <a:xfrm>
                <a:off x="1316167" y="5755136"/>
                <a:ext cx="3959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45</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78" name="文本框 77"/>
              <p:cNvSpPr txBox="1">
                <a:spLocks noRot="1" noChangeAspect="1" noMove="1" noResize="1" noEditPoints="1" noAdjustHandles="1" noChangeArrowheads="1" noChangeShapeType="1" noTextEdit="1"/>
              </p:cNvSpPr>
              <p:nvPr/>
            </p:nvSpPr>
            <p:spPr>
              <a:xfrm>
                <a:off x="1316167" y="5755136"/>
                <a:ext cx="395942" cy="276999"/>
              </a:xfrm>
              <a:prstGeom prst="rect">
                <a:avLst/>
              </a:prstGeom>
              <a:blipFill rotWithShape="1">
                <a:blip r:embed="rId8"/>
                <a:stretch>
                  <a:fillRect l="-13846" r="-13846" b="-6522"/>
                </a:stretch>
              </a:blipFill>
            </p:spPr>
            <p:txBody>
              <a:bodyPr/>
              <a:lstStyle/>
              <a:p>
                <a:r>
                  <a:rPr lang="zh-CN" altLang="en-US">
                    <a:noFill/>
                  </a:rPr>
                  <a:t> </a:t>
                </a:r>
                <a:endParaRPr lang="zh-CN" altLang="en-US">
                  <a:noFill/>
                </a:endParaRPr>
              </a:p>
            </p:txBody>
          </p:sp>
        </mc:Fallback>
      </mc:AlternateContent>
      <p:sp>
        <p:nvSpPr>
          <p:cNvPr id="79" name="矩形 78"/>
          <p:cNvSpPr/>
          <p:nvPr/>
        </p:nvSpPr>
        <p:spPr>
          <a:xfrm>
            <a:off x="2094158" y="6192567"/>
            <a:ext cx="1980029" cy="400110"/>
          </a:xfrm>
          <a:prstGeom prst="rect">
            <a:avLst/>
          </a:prstGeom>
        </p:spPr>
        <p:txBody>
          <a:bodyPr wrap="none">
            <a:spAutoFit/>
          </a:bodyPr>
          <a:lstStyle/>
          <a:p>
            <a:r>
              <a:rPr lang="zh-CN" altLang="en-US" sz="2000" dirty="0">
                <a:solidFill>
                  <a:srgbClr val="002060"/>
                </a:solidFill>
              </a:rPr>
              <a:t>效用可能性边</a:t>
            </a:r>
            <a:r>
              <a:rPr lang="zh-CN" altLang="en-US" sz="2000" dirty="0" smtClean="0">
                <a:solidFill>
                  <a:srgbClr val="002060"/>
                </a:solidFill>
              </a:rPr>
              <a:t>界</a:t>
            </a:r>
            <a:endParaRPr lang="zh-CN" altLang="en-US" sz="2000" dirty="0">
              <a:solidFill>
                <a:srgbClr val="002060"/>
              </a:solidFill>
            </a:endParaRPr>
          </a:p>
        </p:txBody>
      </p:sp>
      <p:sp>
        <p:nvSpPr>
          <p:cNvPr id="81" name="矩形 80"/>
          <p:cNvSpPr/>
          <p:nvPr/>
        </p:nvSpPr>
        <p:spPr>
          <a:xfrm>
            <a:off x="562952" y="1156733"/>
            <a:ext cx="10495876"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竞争性市场均衡将导致最终的资源配置发生在效用可能性边界上的任何一点，而最终配置到哪里，很大程度取决于个体最初的资源禀赋配</a:t>
            </a:r>
            <a:r>
              <a:rPr lang="zh-CN" altLang="en-US" sz="2000" dirty="0" smtClean="0">
                <a:latin typeface="微软雅黑" panose="020B0503020204020204" pitchFamily="34" charset="-122"/>
                <a:ea typeface="微软雅黑" panose="020B0503020204020204" pitchFamily="34" charset="-122"/>
              </a:rPr>
              <a:t>置</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3" name="矩形 82"/>
          <p:cNvSpPr/>
          <p:nvPr/>
        </p:nvSpPr>
        <p:spPr>
          <a:xfrm>
            <a:off x="8476473" y="1752572"/>
            <a:ext cx="3005951" cy="400110"/>
          </a:xfrm>
          <a:prstGeom prst="rect">
            <a:avLst/>
          </a:prstGeom>
        </p:spPr>
        <p:txBody>
          <a:bodyPr wrap="none">
            <a:spAutoFit/>
          </a:bodyPr>
          <a:lstStyle/>
          <a:p>
            <a:r>
              <a:rPr lang="zh-CN" altLang="en-US" sz="2000" dirty="0">
                <a:ln w="0"/>
                <a:solidFill>
                  <a:srgbClr val="0070C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代表了所有有效率的配置</a:t>
            </a:r>
            <a:endParaRPr lang="zh-CN" altLang="en-US" sz="2000" dirty="0">
              <a:ln w="0"/>
              <a:solidFill>
                <a:srgbClr val="0070C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cxnSp>
        <p:nvCxnSpPr>
          <p:cNvPr id="87" name="直接箭头连接符 86"/>
          <p:cNvCxnSpPr/>
          <p:nvPr/>
        </p:nvCxnSpPr>
        <p:spPr>
          <a:xfrm>
            <a:off x="7874181" y="1730438"/>
            <a:ext cx="636241" cy="20431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8431470" y="2333229"/>
            <a:ext cx="4226105" cy="3477875"/>
          </a:xfrm>
          <a:prstGeom prst="rect">
            <a:avLst/>
          </a:prstGeom>
        </p:spPr>
        <p:txBody>
          <a:bodyPr wrap="square">
            <a:spAutoFit/>
          </a:bodyPr>
          <a:lstStyle/>
          <a:p>
            <a:pPr lvl="0"/>
            <a:r>
              <a:rPr lang="zh-CN" altLang="en-US" sz="2000" dirty="0">
                <a:solidFill>
                  <a:prstClr val="black"/>
                </a:solidFill>
                <a:latin typeface="微软雅黑" panose="020B0503020204020204" pitchFamily="34" charset="-122"/>
                <a:ea typeface="微软雅黑" panose="020B0503020204020204" pitchFamily="34" charset="-122"/>
              </a:rPr>
              <a:t>功利主义函</a:t>
            </a:r>
            <a:r>
              <a:rPr lang="zh-CN" altLang="en-US" sz="2000" dirty="0" smtClean="0">
                <a:solidFill>
                  <a:prstClr val="black"/>
                </a:solidFill>
                <a:latin typeface="微软雅黑" panose="020B0503020204020204" pitchFamily="34" charset="-122"/>
                <a:ea typeface="微软雅黑" panose="020B0503020204020204" pitchFamily="34" charset="-122"/>
              </a:rPr>
              <a:t>数  ：   </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0"/>
            <a:r>
              <a:rPr lang="en-US" altLang="zh-CN" sz="2000" b="1" dirty="0" smtClean="0">
                <a:solidFill>
                  <a:srgbClr val="FF0000"/>
                </a:solidFill>
                <a:latin typeface="微软雅黑" panose="020B0503020204020204" pitchFamily="34" charset="-122"/>
                <a:ea typeface="微软雅黑" panose="020B0503020204020204" pitchFamily="34" charset="-122"/>
              </a:rPr>
              <a:t>       </a:t>
            </a:r>
            <a:r>
              <a:rPr lang="zh-CN" altLang="en-US" sz="200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配</a:t>
            </a:r>
            <a:r>
              <a:rPr lang="zh-CN" altLang="en-US"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置</a:t>
            </a:r>
            <a:r>
              <a:rPr lang="en-US" altLang="zh-CN"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a:t>
            </a:r>
            <a:r>
              <a:rPr lang="zh-CN" altLang="en-US"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是最为公平的</a:t>
            </a:r>
            <a:endParaRPr lang="en-US" altLang="zh-CN"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0"/>
            <a:r>
              <a:rPr lang="zh-CN" altLang="en-US" sz="2000" dirty="0" smtClean="0">
                <a:solidFill>
                  <a:prstClr val="black"/>
                </a:solidFill>
                <a:latin typeface="微软雅黑" panose="020B0503020204020204" pitchFamily="34" charset="-122"/>
                <a:ea typeface="微软雅黑" panose="020B0503020204020204" pitchFamily="34" charset="-122"/>
              </a:rPr>
              <a:t>罗</a:t>
            </a:r>
            <a:r>
              <a:rPr lang="zh-CN" altLang="en-US" sz="2000" dirty="0">
                <a:solidFill>
                  <a:prstClr val="black"/>
                </a:solidFill>
                <a:latin typeface="微软雅黑" panose="020B0503020204020204" pitchFamily="34" charset="-122"/>
                <a:ea typeface="微软雅黑" panose="020B0503020204020204" pitchFamily="34" charset="-122"/>
              </a:rPr>
              <a:t>尔斯的社会福利函</a:t>
            </a:r>
            <a:r>
              <a:rPr lang="zh-CN" altLang="en-US" sz="2000" dirty="0" smtClean="0">
                <a:solidFill>
                  <a:prstClr val="black"/>
                </a:solidFill>
                <a:latin typeface="微软雅黑" panose="020B0503020204020204" pitchFamily="34" charset="-122"/>
                <a:ea typeface="微软雅黑" panose="020B0503020204020204" pitchFamily="34" charset="-122"/>
              </a:rPr>
              <a:t>数 ：   </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0"/>
            <a:endParaRPr lang="en-US" altLang="zh-CN" sz="2000" dirty="0">
              <a:solidFill>
                <a:prstClr val="black"/>
              </a:solidFill>
              <a:latin typeface="微软雅黑" panose="020B0503020204020204" pitchFamily="34" charset="-122"/>
              <a:ea typeface="微软雅黑" panose="020B0503020204020204" pitchFamily="34" charset="-122"/>
            </a:endParaRPr>
          </a:p>
          <a:p>
            <a:pPr lvl="0"/>
            <a:r>
              <a:rPr lang="en-US" altLang="zh-CN" sz="2000" dirty="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配置</a:t>
            </a:r>
            <a:r>
              <a:rPr lang="en-US" altLang="zh-CN" sz="200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a:t>
            </a:r>
            <a:r>
              <a:rPr lang="zh-CN" altLang="en-US"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a:t>
            </a:r>
            <a:r>
              <a:rPr lang="zh-CN" altLang="en-US" sz="200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a:t>
            </a:r>
            <a:r>
              <a:rPr lang="zh-CN" altLang="en-US"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为公平的</a:t>
            </a:r>
            <a:endParaRPr lang="en-US" altLang="zh-CN"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0" name="矩形 89"/>
          <p:cNvSpPr/>
          <p:nvPr/>
        </p:nvSpPr>
        <p:spPr>
          <a:xfrm>
            <a:off x="6382757" y="3270235"/>
            <a:ext cx="1723549" cy="400110"/>
          </a:xfrm>
          <a:prstGeom prst="rect">
            <a:avLst/>
          </a:prstGeom>
        </p:spPr>
        <p:txBody>
          <a:bodyPr wrap="none">
            <a:spAutoFit/>
          </a:bodyPr>
          <a:lstStyle/>
          <a:p>
            <a:pPr lvl="0"/>
            <a:r>
              <a:rPr lang="zh-CN" altLang="en-US" sz="2000" dirty="0">
                <a:solidFill>
                  <a:prstClr val="black"/>
                </a:solidFill>
                <a:latin typeface="微软雅黑" panose="020B0503020204020204" pitchFamily="34" charset="-122"/>
                <a:ea typeface="微软雅黑" panose="020B0503020204020204" pitchFamily="34" charset="-122"/>
              </a:rPr>
              <a:t>社会福利函数</a:t>
            </a:r>
            <a:endParaRPr lang="en-US" altLang="zh-CN"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92" name="对象 91"/>
          <p:cNvGraphicFramePr>
            <a:graphicFrameLocks noChangeAspect="1"/>
          </p:cNvGraphicFramePr>
          <p:nvPr/>
        </p:nvGraphicFramePr>
        <p:xfrm>
          <a:off x="8510422" y="2749526"/>
          <a:ext cx="2414018" cy="321869"/>
        </p:xfrm>
        <a:graphic>
          <a:graphicData uri="http://schemas.openxmlformats.org/presentationml/2006/ole">
            <mc:AlternateContent xmlns:mc="http://schemas.openxmlformats.org/markup-compatibility/2006">
              <mc:Choice xmlns:v="urn:schemas-microsoft-com:vml" Requires="v">
                <p:oleObj spid="_x0000_s7171" name="" r:id="rId9" imgW="37795200" imgH="4876800" progId="">
                  <p:embed/>
                </p:oleObj>
              </mc:Choice>
              <mc:Fallback>
                <p:oleObj name="" r:id="rId9" imgW="37795200" imgH="4876800" progId="">
                  <p:embed/>
                  <p:pic>
                    <p:nvPicPr>
                      <p:cNvPr id="0" name="图片 7170"/>
                      <p:cNvPicPr>
                        <a:picLocks noChangeAspect="1"/>
                      </p:cNvPicPr>
                      <p:nvPr/>
                    </p:nvPicPr>
                    <p:blipFill>
                      <a:blip r:embed="rId10"/>
                      <a:stretch>
                        <a:fillRect/>
                      </a:stretch>
                    </p:blipFill>
                    <p:spPr>
                      <a:xfrm>
                        <a:off x="8510422" y="2749526"/>
                        <a:ext cx="2414018" cy="321869"/>
                      </a:xfrm>
                      <a:prstGeom prst="rect">
                        <a:avLst/>
                      </a:prstGeom>
                      <a:noFill/>
                      <a:ln w="9525">
                        <a:noFill/>
                      </a:ln>
                    </p:spPr>
                  </p:pic>
                </p:oleObj>
              </mc:Fallback>
            </mc:AlternateContent>
          </a:graphicData>
        </a:graphic>
      </p:graphicFrame>
      <p:graphicFrame>
        <p:nvGraphicFramePr>
          <p:cNvPr id="94" name="对象 93"/>
          <p:cNvGraphicFramePr>
            <a:graphicFrameLocks noChangeAspect="1"/>
          </p:cNvGraphicFramePr>
          <p:nvPr/>
        </p:nvGraphicFramePr>
        <p:xfrm>
          <a:off x="8510422" y="4600659"/>
          <a:ext cx="2588772" cy="405046"/>
        </p:xfrm>
        <a:graphic>
          <a:graphicData uri="http://schemas.openxmlformats.org/presentationml/2006/ole">
            <mc:AlternateContent xmlns:mc="http://schemas.openxmlformats.org/markup-compatibility/2006">
              <mc:Choice xmlns:v="urn:schemas-microsoft-com:vml" Requires="v">
                <p:oleObj spid="_x0000_s7172" name="" r:id="rId11" imgW="33832800" imgH="5181600" progId="">
                  <p:embed/>
                </p:oleObj>
              </mc:Choice>
              <mc:Fallback>
                <p:oleObj name="" r:id="rId11" imgW="33832800" imgH="5181600" progId="">
                  <p:embed/>
                  <p:pic>
                    <p:nvPicPr>
                      <p:cNvPr id="0" name="图片 7171"/>
                      <p:cNvPicPr>
                        <a:picLocks noChangeAspect="1"/>
                      </p:cNvPicPr>
                      <p:nvPr/>
                    </p:nvPicPr>
                    <p:blipFill>
                      <a:blip r:embed="rId12"/>
                      <a:stretch>
                        <a:fillRect/>
                      </a:stretch>
                    </p:blipFill>
                    <p:spPr>
                      <a:xfrm>
                        <a:off x="8510422" y="4600659"/>
                        <a:ext cx="2588772" cy="405046"/>
                      </a:xfrm>
                      <a:prstGeom prst="rect">
                        <a:avLst/>
                      </a:prstGeom>
                      <a:noFill/>
                      <a:ln w="9525">
                        <a:noFill/>
                      </a:ln>
                    </p:spPr>
                  </p:pic>
                </p:oleObj>
              </mc:Fallback>
            </mc:AlternateContent>
          </a:graphicData>
        </a:graphic>
      </p:graphicFrame>
      <p:sp>
        <p:nvSpPr>
          <p:cNvPr id="97" name="左大括号 96"/>
          <p:cNvSpPr/>
          <p:nvPr/>
        </p:nvSpPr>
        <p:spPr>
          <a:xfrm>
            <a:off x="8207377" y="2500481"/>
            <a:ext cx="210351" cy="19573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anim calcmode="lin" valueType="num">
                                      <p:cBhvr>
                                        <p:cTn id="13" dur="1000" fill="hold"/>
                                        <p:tgtEl>
                                          <p:spTgt spid="87"/>
                                        </p:tgtEl>
                                        <p:attrNameLst>
                                          <p:attrName>ppt_x</p:attrName>
                                        </p:attrNameLst>
                                      </p:cBhvr>
                                      <p:tavLst>
                                        <p:tav tm="0">
                                          <p:val>
                                            <p:strVal val="#ppt_x"/>
                                          </p:val>
                                        </p:tav>
                                        <p:tav tm="100000">
                                          <p:val>
                                            <p:strVal val="#ppt_x"/>
                                          </p:val>
                                        </p:tav>
                                      </p:tavLst>
                                    </p:anim>
                                    <p:anim calcmode="lin" valueType="num">
                                      <p:cBhvr>
                                        <p:cTn id="14" dur="1000" fill="hold"/>
                                        <p:tgtEl>
                                          <p:spTgt spid="8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1000"/>
                                        <p:tgtEl>
                                          <p:spTgt spid="83"/>
                                        </p:tgtEl>
                                      </p:cBhvr>
                                    </p:animEffect>
                                    <p:anim calcmode="lin" valueType="num">
                                      <p:cBhvr>
                                        <p:cTn id="18" dur="1000" fill="hold"/>
                                        <p:tgtEl>
                                          <p:spTgt spid="83"/>
                                        </p:tgtEl>
                                        <p:attrNameLst>
                                          <p:attrName>ppt_x</p:attrName>
                                        </p:attrNameLst>
                                      </p:cBhvr>
                                      <p:tavLst>
                                        <p:tav tm="0">
                                          <p:val>
                                            <p:strVal val="#ppt_x"/>
                                          </p:val>
                                        </p:tav>
                                        <p:tav tm="100000">
                                          <p:val>
                                            <p:strVal val="#ppt_x"/>
                                          </p:val>
                                        </p:tav>
                                      </p:tavLst>
                                    </p:anim>
                                    <p:anim calcmode="lin" valueType="num">
                                      <p:cBhvr>
                                        <p:cTn id="19"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circle(in)">
                                      <p:cBhvr>
                                        <p:cTn id="24" dur="2000"/>
                                        <p:tgtEl>
                                          <p:spTgt spid="90"/>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circle(in)">
                                      <p:cBhvr>
                                        <p:cTn id="27" dur="2000"/>
                                        <p:tgtEl>
                                          <p:spTgt spid="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circle(in)">
                                      <p:cBhvr>
                                        <p:cTn id="30" dur="2000"/>
                                        <p:tgtEl>
                                          <p:spTgt spid="89"/>
                                        </p:tgtEl>
                                      </p:cBhvr>
                                    </p:animEffect>
                                  </p:childTnLst>
                                </p:cTn>
                              </p:par>
                              <p:par>
                                <p:cTn id="31" presetID="6" presetClass="entr" presetSubtype="16"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circle(in)">
                                      <p:cBhvr>
                                        <p:cTn id="33" dur="2000"/>
                                        <p:tgtEl>
                                          <p:spTgt spid="92"/>
                                        </p:tgtEl>
                                      </p:cBhvr>
                                    </p:animEffect>
                                  </p:childTnLst>
                                </p:cTn>
                              </p:par>
                              <p:par>
                                <p:cTn id="34" presetID="6" presetClass="entr" presetSubtype="16" fill="hold"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circle(in)">
                                      <p:cBhvr>
                                        <p:cTn id="36" dur="20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down)">
                                      <p:cBhvr>
                                        <p:cTn id="4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9" grpId="0"/>
      <p:bldP spid="90" grpId="0"/>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7" descr="5%"/>
          <p:cNvSpPr>
            <a:spLocks noChangeArrowheads="1"/>
          </p:cNvSpPr>
          <p:nvPr/>
        </p:nvSpPr>
        <p:spPr bwMode="auto">
          <a:xfrm>
            <a:off x="3876863" y="2927838"/>
            <a:ext cx="7509175" cy="3388741"/>
          </a:xfrm>
          <a:prstGeom prst="rect">
            <a:avLst/>
          </a:prstGeom>
          <a:pattFill prst="pct5">
            <a:fgClr>
              <a:srgbClr val="CC6600"/>
            </a:fgClr>
            <a:bgClr>
              <a:sysClr val="window" lastClr="FFFFFF"/>
            </a:bgClr>
          </a:pattFill>
          <a:ln w="3175">
            <a:solidFill>
              <a:srgbClr val="FF9966"/>
            </a:solidFill>
            <a:miter lim="800000"/>
          </a:ln>
          <a:effectLst/>
        </p:spPr>
        <p:txBody>
          <a:bodyPr lIns="90000" tIns="46800" rIns="90000" bIns="46800" anchor="ctr"/>
          <a:lstStyle/>
          <a:p>
            <a:pPr marL="0" marR="0" lvl="0" indent="0" defTabSz="914400" eaLnBrk="1" fontAlgn="auto" latinLnBrk="0" hangingPunct="1">
              <a:lnSpc>
                <a:spcPct val="150000"/>
              </a:lnSpc>
              <a:spcBef>
                <a:spcPts val="0"/>
              </a:spcBef>
              <a:spcAft>
                <a:spcPts val="0"/>
              </a:spcAft>
              <a:buClrTx/>
              <a:buSzTx/>
              <a:buFontTx/>
              <a:buNone/>
              <a:defRPr/>
            </a:pPr>
            <a:endParaRPr kumimoji="0" lang="zh-CN" altLang="en-US" sz="24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 name="Rectangle 89"/>
          <p:cNvSpPr>
            <a:spLocks noChangeArrowheads="1"/>
          </p:cNvSpPr>
          <p:nvPr/>
        </p:nvSpPr>
        <p:spPr bwMode="auto">
          <a:xfrm>
            <a:off x="687424" y="1477622"/>
            <a:ext cx="8089622" cy="1276046"/>
          </a:xfrm>
          <a:prstGeom prst="cloudCallou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403200" y="390217"/>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公</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平与效率的权衡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云形标注 1"/>
          <p:cNvSpPr/>
          <p:nvPr/>
        </p:nvSpPr>
        <p:spPr>
          <a:xfrm>
            <a:off x="927803" y="1626366"/>
            <a:ext cx="8089622" cy="843320"/>
          </a:xfrm>
          <a:prstGeom prst="cloudCallout">
            <a:avLst/>
          </a:prstGeom>
          <a:noFill/>
          <a:ln>
            <a:noFill/>
          </a:ln>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有没有一种既考虑效率也兼顾公平的措施呢？</a:t>
            </a:r>
            <a:endParaRPr lang="zh-CN" altLang="en-US" sz="2000" dirty="0">
              <a:latin typeface="微软雅黑" panose="020B0503020204020204" pitchFamily="34" charset="-122"/>
              <a:ea typeface="微软雅黑" panose="020B0503020204020204" pitchFamily="34" charset="-122"/>
            </a:endParaRPr>
          </a:p>
        </p:txBody>
      </p:sp>
      <p:sp>
        <p:nvSpPr>
          <p:cNvPr id="8" name="横卷形 7"/>
          <p:cNvSpPr/>
          <p:nvPr/>
        </p:nvSpPr>
        <p:spPr>
          <a:xfrm>
            <a:off x="3261946" y="2284009"/>
            <a:ext cx="8466991" cy="4539675"/>
          </a:xfrm>
          <a:prstGeom prst="horizontalScroll">
            <a:avLst/>
          </a:prstGeom>
          <a:noFill/>
          <a:ln>
            <a:noFill/>
          </a:ln>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福利经济学第二定理认为：在一定的条件下，任何帕累托有效率的资源配置都是可以通过竞争性市场获得的，我们要做的只是调整初始禀赋的位置。社会可以为了获得某种公正，进行人际财富转移，但是不应该针对市场分配的结果进行再分配，而应在市场机制发生之前针对每个人的资源禀赋进行调整。</a:t>
            </a:r>
            <a:endParaRPr lang="zh-CN" altLang="en-US" sz="2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931890" y="2554703"/>
            <a:ext cx="2700507" cy="31872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a:t>
            </a:r>
            <a:r>
              <a:rPr kumimoji="0" lang="zh-CN" altLang="en-US" sz="3200" b="1" i="0" u="none" strike="noStrike" kern="1200" cap="none" spc="0" normalizeH="0" baseline="0" noProof="0" dirty="0" smtClean="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章</a:t>
            </a:r>
            <a:r>
              <a:rPr lang="zh-CN" altLang="en-US" sz="3200" dirty="0">
                <a:solidFill>
                  <a:srgbClr val="002060"/>
                </a:solidFill>
                <a:latin typeface="华文行楷" panose="02010800040101010101" pitchFamily="2" charset="-122"/>
                <a:ea typeface="华文行楷" panose="02010800040101010101" pitchFamily="2" charset="-122"/>
                <a:sym typeface="+mn-ea"/>
              </a:rPr>
              <a:t>评析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863940" y="1477622"/>
            <a:ext cx="10011055" cy="4459041"/>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局部均衡由阿尔蒙弗雷德</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马歇尔提出。其特征</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其他情况不变”，孤立分析某种产品的市场价格和供求关系的变动。</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nSpc>
                <a:spcPct val="150000"/>
              </a:lnSpc>
              <a:buFont typeface="Wingdings" panose="05000000000000000000" pitchFamily="2" charset="2"/>
              <a:buChar char="p"/>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一般均衡由列昂</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瓦尔拉斯提出</a:t>
            </a:r>
            <a:r>
              <a:rPr lang="zh-CN" altLang="en-US" sz="2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，其特征是从</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整个市场体系的视角来分析商品价格和供求关系的变动。</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如果改变现有的资源配置，在不减少一方的福利的情况下，就不可能增加另一方福利时，这种状态就是具有帕累托效率的。</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西方经济学把帕累托最优标准作为判断经济效率的标准，实现了帕累托最优就是达到了经济效率，反之，就是没有达到经济效率。</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0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02300" y="297538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10580" y="3300066"/>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经济效率标准：帕累托最优</a:t>
            </a:r>
            <a:endParaRPr lang="zh-CN" altLang="en-US" sz="1600"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910580" y="3793432"/>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a:effectLst>
                  <a:outerShdw blurRad="38100" dist="38100" dir="2700000" algn="tl">
                    <a:srgbClr val="C0C0C0"/>
                  </a:outerShdw>
                </a:effectLst>
              </a:rPr>
              <a:t>竞争性均衡与交换的效率</a:t>
            </a:r>
            <a:endParaRPr lang="zh-CN" altLang="en-US" sz="1600" b="1" dirty="0">
              <a:effectLst>
                <a:outerShdw blurRad="38100" dist="38100" dir="2700000" algn="tl">
                  <a:srgbClr val="C0C0C0"/>
                </a:outerShdw>
              </a:effectLst>
            </a:endParaRPr>
          </a:p>
        </p:txBody>
      </p:sp>
      <p:pic>
        <p:nvPicPr>
          <p:cNvPr id="33" name="Picture 39"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3412432"/>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386963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7" name="AutoShape 43">
            <a:hlinkClick r:id="" action="ppaction://noaction" highlightClick="1"/>
            <a:hlinkHover r:id="" action="ppaction://noaction"/>
          </p:cNvPr>
          <p:cNvSpPr>
            <a:spLocks noChangeArrowheads="1"/>
          </p:cNvSpPr>
          <p:nvPr/>
        </p:nvSpPr>
        <p:spPr bwMode="auto">
          <a:xfrm>
            <a:off x="8902700" y="348863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AutoShape 44">
            <a:hlinkClick r:id="" action="ppaction://noaction" highlightClick="1"/>
            <a:hlinkHover r:id="" action="ppaction://noaction"/>
          </p:cNvPr>
          <p:cNvSpPr>
            <a:spLocks noChangeArrowheads="1"/>
          </p:cNvSpPr>
          <p:nvPr/>
        </p:nvSpPr>
        <p:spPr bwMode="auto">
          <a:xfrm>
            <a:off x="8902700" y="386963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文本框 23"/>
          <p:cNvSpPr txBox="1"/>
          <p:nvPr/>
        </p:nvSpPr>
        <p:spPr>
          <a:xfrm>
            <a:off x="9093200" y="669738"/>
            <a:ext cx="2636838"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矩形: 圆角 18"/>
          <p:cNvSpPr/>
          <p:nvPr/>
        </p:nvSpPr>
        <p:spPr>
          <a:xfrm>
            <a:off x="1639517" y="3447822"/>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公平与效率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7" name="矩形: 圆角 26"/>
          <p:cNvSpPr/>
          <p:nvPr/>
        </p:nvSpPr>
        <p:spPr>
          <a:xfrm>
            <a:off x="1639518" y="2690533"/>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竞争性均衡与经济效率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1" name="矩形: 圆角 30"/>
          <p:cNvSpPr/>
          <p:nvPr/>
        </p:nvSpPr>
        <p:spPr>
          <a:xfrm>
            <a:off x="1639517" y="1925299"/>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一般均衡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2" name="Rectangle 9" descr="浅色上对角线"/>
          <p:cNvSpPr>
            <a:spLocks noChangeArrowheads="1"/>
          </p:cNvSpPr>
          <p:nvPr/>
        </p:nvSpPr>
        <p:spPr bwMode="auto">
          <a:xfrm>
            <a:off x="5910580" y="4230516"/>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竞争性均衡与生产的效率</a:t>
            </a:r>
            <a:endParaRPr lang="zh-CN" altLang="en-US" sz="1600" b="1" dirty="0">
              <a:effectLst>
                <a:outerShdw blurRad="38100" dist="38100" dir="2700000" algn="tl">
                  <a:srgbClr val="C0C0C0"/>
                </a:outerShdw>
              </a:effectLst>
            </a:endParaRPr>
          </a:p>
        </p:txBody>
      </p:sp>
      <p:pic>
        <p:nvPicPr>
          <p:cNvPr id="35"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430671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6" name="AutoShape 44">
            <a:hlinkClick r:id="" action="ppaction://noaction" highlightClick="1"/>
            <a:hlinkHover r:id="" action="ppaction://noaction"/>
          </p:cNvPr>
          <p:cNvSpPr>
            <a:spLocks noChangeArrowheads="1"/>
          </p:cNvSpPr>
          <p:nvPr/>
        </p:nvSpPr>
        <p:spPr bwMode="auto">
          <a:xfrm>
            <a:off x="8902700" y="430671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9" name="Rectangle 9" descr="浅色上对角线"/>
          <p:cNvSpPr>
            <a:spLocks noChangeArrowheads="1"/>
          </p:cNvSpPr>
          <p:nvPr/>
        </p:nvSpPr>
        <p:spPr bwMode="auto">
          <a:xfrm>
            <a:off x="5910580" y="4687716"/>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endParaRPr lang="zh-CN" altLang="en-US" sz="1600" b="1" dirty="0">
              <a:effectLst>
                <a:outerShdw blurRad="38100" dist="38100" dir="2700000" algn="tl">
                  <a:srgbClr val="C0C0C0"/>
                </a:outerShdw>
              </a:effectLst>
            </a:endParaRPr>
          </a:p>
        </p:txBody>
      </p:sp>
      <p:pic>
        <p:nvPicPr>
          <p:cNvPr id="40" name="Picture 40"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476391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1" name="AutoShape 44">
            <a:hlinkClick r:id="" action="ppaction://noaction" highlightClick="1"/>
            <a:hlinkHover r:id="" action="ppaction://noaction"/>
          </p:cNvPr>
          <p:cNvSpPr>
            <a:spLocks noChangeArrowheads="1"/>
          </p:cNvSpPr>
          <p:nvPr/>
        </p:nvSpPr>
        <p:spPr bwMode="auto">
          <a:xfrm>
            <a:off x="8902700" y="476391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文本框 44"/>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2" name="矩形 1"/>
          <p:cNvSpPr/>
          <p:nvPr/>
        </p:nvSpPr>
        <p:spPr>
          <a:xfrm>
            <a:off x="5910580" y="4710046"/>
            <a:ext cx="3057247" cy="338554"/>
          </a:xfrm>
          <a:prstGeom prst="rect">
            <a:avLst/>
          </a:prstGeom>
        </p:spPr>
        <p:txBody>
          <a:bodyPr wrap="none">
            <a:spAutoFit/>
          </a:bodyPr>
          <a:lstStyle/>
          <a:p>
            <a:r>
              <a:rPr lang="zh-CN" altLang="en-US" sz="1600" b="1" dirty="0">
                <a:effectLst>
                  <a:outerShdw blurRad="38100" dist="38100" dir="2700000" algn="tl">
                    <a:srgbClr val="000000">
                      <a:alpha val="43137"/>
                    </a:srgbClr>
                  </a:outerShdw>
                </a:effectLst>
              </a:rPr>
              <a:t>竞争性均衡与社</a:t>
            </a:r>
            <a:r>
              <a:rPr lang="zh-CN" altLang="en-US" sz="1600" b="1" dirty="0" smtClean="0">
                <a:effectLst>
                  <a:outerShdw blurRad="38100" dist="38100" dir="2700000" algn="tl">
                    <a:srgbClr val="000000">
                      <a:alpha val="43137"/>
                    </a:srgbClr>
                  </a:outerShdw>
                </a:effectLst>
              </a:rPr>
              <a:t>会资</a:t>
            </a:r>
            <a:r>
              <a:rPr lang="zh-CN" altLang="en-US" sz="1600" b="1" dirty="0">
                <a:effectLst>
                  <a:outerShdw blurRad="38100" dist="38100" dir="2700000" algn="tl">
                    <a:srgbClr val="000000">
                      <a:alpha val="43137"/>
                    </a:srgbClr>
                  </a:outerShdw>
                </a:effectLst>
              </a:rPr>
              <a:t>源配置效率</a:t>
            </a:r>
            <a:endParaRPr lang="zh-CN" altLang="en-US" sz="1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46" descr="130"/>
          <p:cNvPicPr>
            <a:picLocks noChangeAspect="1" noChangeArrowheads="1"/>
          </p:cNvPicPr>
          <p:nvPr/>
        </p:nvPicPr>
        <p:blipFill>
          <a:blip r:embed="rId1">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18370" y="3759370"/>
            <a:ext cx="4155217" cy="9412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06124" y="3973735"/>
            <a:ext cx="3563752"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a:effectLst>
                  <a:outerShdw blurRad="38100" dist="38100" dir="2700000" algn="tl">
                    <a:srgbClr val="C0C0C0"/>
                  </a:outerShdw>
                </a:effectLst>
              </a:rPr>
              <a:t>公平的社会标准</a:t>
            </a:r>
            <a:endParaRPr lang="zh-CN" altLang="en-US" sz="1800"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5906124" y="4444937"/>
            <a:ext cx="3563753"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a:effectLst>
                  <a:outerShdw blurRad="38100" dist="38100" dir="2700000" algn="tl">
                    <a:srgbClr val="C0C0C0"/>
                  </a:outerShdw>
                </a:effectLst>
              </a:rPr>
              <a:t>公平与效率的权衡</a:t>
            </a:r>
            <a:endParaRPr lang="zh-CN" altLang="en-US" sz="1800" b="1" dirty="0">
              <a:effectLst>
                <a:outerShdw blurRad="38100" dist="38100" dir="2700000" algn="tl">
                  <a:srgbClr val="C0C0C0"/>
                </a:outerShdw>
              </a:effectLst>
            </a:endParaRPr>
          </a:p>
        </p:txBody>
      </p:sp>
      <p:pic>
        <p:nvPicPr>
          <p:cNvPr id="32" name="Picture 4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7973" y="4002413"/>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7973" y="4459613"/>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47">
            <a:hlinkClick r:id="" action="ppaction://noaction" highlightClick="1"/>
            <a:hlinkHover r:id="" action="ppaction://noaction"/>
          </p:cNvPr>
          <p:cNvSpPr>
            <a:spLocks noChangeArrowheads="1"/>
          </p:cNvSpPr>
          <p:nvPr/>
        </p:nvSpPr>
        <p:spPr bwMode="auto">
          <a:xfrm>
            <a:off x="9554173" y="407861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48">
            <a:hlinkClick r:id="" action="ppaction://noaction" highlightClick="1"/>
            <a:hlinkHover r:id="" action="ppaction://noaction"/>
          </p:cNvPr>
          <p:cNvSpPr>
            <a:spLocks noChangeArrowheads="1"/>
          </p:cNvSpPr>
          <p:nvPr/>
        </p:nvSpPr>
        <p:spPr bwMode="auto">
          <a:xfrm>
            <a:off x="9554173" y="4459613"/>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 name="文本框 21"/>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5" name="矩形: 圆角 24"/>
          <p:cNvSpPr/>
          <p:nvPr/>
        </p:nvSpPr>
        <p:spPr>
          <a:xfrm>
            <a:off x="1639517" y="3447822"/>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公平与效率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6" name="矩形: 圆角 25"/>
          <p:cNvSpPr/>
          <p:nvPr/>
        </p:nvSpPr>
        <p:spPr>
          <a:xfrm>
            <a:off x="1639518" y="2690533"/>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latin typeface="微软雅黑" panose="020B0503020204020204" pitchFamily="34" charset="-122"/>
                <a:ea typeface="微软雅黑" panose="020B0503020204020204" pitchFamily="34" charset="-122"/>
              </a:rPr>
              <a:t>竞争性均衡与经济效率</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7" name="矩形: 圆角 26"/>
          <p:cNvSpPr/>
          <p:nvPr/>
        </p:nvSpPr>
        <p:spPr>
          <a:xfrm>
            <a:off x="1639517" y="1925299"/>
            <a:ext cx="4043790"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一般均衡</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38" y="39821"/>
            <a:ext cx="1014046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一般均衡</a:t>
            </a:r>
            <a:endParaRPr lang="zh-CN" altLang="en-US" dirty="0"/>
          </a:p>
        </p:txBody>
      </p:sp>
      <p:graphicFrame>
        <p:nvGraphicFramePr>
          <p:cNvPr id="4" name="内容占位符 3"/>
          <p:cNvGraphicFramePr>
            <a:graphicFrameLocks noGrp="1"/>
          </p:cNvGraphicFramePr>
          <p:nvPr>
            <p:ph idx="1"/>
          </p:nvPr>
        </p:nvGraphicFramePr>
        <p:xfrm>
          <a:off x="852170" y="183959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738"/>
            <a:ext cx="2966720" cy="523220"/>
          </a:xfrm>
          <a:prstGeom prst="rect">
            <a:avLst/>
          </a:prstGeom>
          <a:noFill/>
        </p:spPr>
        <p:txBody>
          <a:bodyPr wrap="square" rtlCol="0">
            <a:spAutoFit/>
          </a:bodyPr>
          <a:lstStyle/>
          <a:p>
            <a:r>
              <a:rPr lang="zh-CN" altLang="en-US" sz="1400" i="1" dirty="0" smtClean="0">
                <a:solidFill>
                  <a:srgbClr val="002060"/>
                </a:solidFill>
                <a:latin typeface="微软雅黑" panose="020B0503020204020204" pitchFamily="34" charset="-122"/>
                <a:ea typeface="微软雅黑" panose="020B0503020204020204" pitchFamily="34" charset="-122"/>
              </a:rPr>
              <a:t>马工程</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上凸带形 2"/>
          <p:cNvSpPr/>
          <p:nvPr/>
        </p:nvSpPr>
        <p:spPr>
          <a:xfrm>
            <a:off x="1823720" y="2653665"/>
            <a:ext cx="705485" cy="381000"/>
          </a:xfrm>
          <a:prstGeom prst="ribbon2">
            <a:avLst>
              <a:gd name="adj1" fmla="val 0"/>
              <a:gd name="adj2" fmla="val 50000"/>
            </a:avLst>
          </a:prstGeom>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
        <p:nvSpPr>
          <p:cNvPr id="9" name="上凸带形 8"/>
          <p:cNvSpPr/>
          <p:nvPr/>
        </p:nvSpPr>
        <p:spPr>
          <a:xfrm>
            <a:off x="4378325"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0" name="上凸带形 9"/>
          <p:cNvSpPr/>
          <p:nvPr/>
        </p:nvSpPr>
        <p:spPr>
          <a:xfrm>
            <a:off x="7073265" y="262445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1" name="上凸带形 10"/>
          <p:cNvSpPr/>
          <p:nvPr/>
        </p:nvSpPr>
        <p:spPr>
          <a:xfrm>
            <a:off x="9726930" y="265303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1"/>
          <p:cNvSpPr>
            <a:spLocks noChangeArrowheads="1"/>
          </p:cNvSpPr>
          <p:nvPr/>
        </p:nvSpPr>
        <p:spPr bwMode="auto">
          <a:xfrm>
            <a:off x="1298456" y="1186651"/>
            <a:ext cx="6278001" cy="1624385"/>
          </a:xfrm>
          <a:prstGeom prst="rect">
            <a:avLst/>
          </a:prstGeom>
          <a:noFill/>
          <a:ln w="28575">
            <a:solidFill>
              <a:srgbClr val="3399FF"/>
            </a:solidFill>
            <a:miter lim="800000"/>
          </a:ln>
          <a:effec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15" name="Rectangle 91"/>
          <p:cNvSpPr>
            <a:spLocks noChangeArrowheads="1"/>
          </p:cNvSpPr>
          <p:nvPr/>
        </p:nvSpPr>
        <p:spPr bwMode="auto">
          <a:xfrm>
            <a:off x="1298455" y="2969840"/>
            <a:ext cx="9639175" cy="3309658"/>
          </a:xfrm>
          <a:prstGeom prst="rect">
            <a:avLst/>
          </a:prstGeom>
          <a:noFill/>
          <a:ln w="28575">
            <a:solidFill>
              <a:srgbClr val="3399FF"/>
            </a:solidFill>
            <a:miter lim="800000"/>
          </a:ln>
          <a:effec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局部均衡和一般均衡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298456" y="1713343"/>
            <a:ext cx="239354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均衡的分析方法</a:t>
            </a:r>
            <a:endParaRPr lang="zh-CN" altLang="en-US" sz="2400" b="1"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298456" y="2955139"/>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局部均衡</a:t>
            </a:r>
            <a:endParaRPr lang="zh-CN" altLang="en-US" sz="2400" b="1"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1298455" y="5197776"/>
            <a:ext cx="9595213" cy="1200329"/>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由列昂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瓦尔拉斯提出，从</a:t>
            </a:r>
            <a:r>
              <a:rPr lang="zh-CN" altLang="en-US" sz="2400" dirty="0">
                <a:solidFill>
                  <a:srgbClr val="FF0000"/>
                </a:solidFill>
                <a:latin typeface="微软雅黑" panose="020B0503020204020204" pitchFamily="34" charset="-122"/>
                <a:ea typeface="微软雅黑" panose="020B0503020204020204" pitchFamily="34" charset="-122"/>
              </a:rPr>
              <a:t>整个市场体系</a:t>
            </a:r>
            <a:r>
              <a:rPr lang="zh-CN" altLang="en-US" sz="2400" dirty="0">
                <a:latin typeface="微软雅黑" panose="020B0503020204020204" pitchFamily="34" charset="-122"/>
                <a:ea typeface="微软雅黑" panose="020B0503020204020204" pitchFamily="34" charset="-122"/>
              </a:rPr>
              <a:t>中各市场间的相互联系、相互影响的视角来分析和研究市场均衡问</a:t>
            </a:r>
            <a:r>
              <a:rPr lang="zh-CN" altLang="en-US" sz="2400" dirty="0" smtClean="0">
                <a:latin typeface="微软雅黑" panose="020B0503020204020204" pitchFamily="34" charset="-122"/>
                <a:ea typeface="微软雅黑" panose="020B0503020204020204" pitchFamily="34" charset="-122"/>
              </a:rPr>
              <a:t>题。</a:t>
            </a:r>
            <a:endParaRPr lang="zh-CN" altLang="en-US" sz="24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634633" y="1325282"/>
            <a:ext cx="2678237" cy="1200329"/>
          </a:xfrm>
          <a:prstGeom prst="rect">
            <a:avLst/>
          </a:prstGeom>
          <a:noFill/>
          <a:ln>
            <a:noFill/>
          </a:ln>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Arial" panose="020B0604020202020204" pitchFamily="34" charset="0"/>
                <a:ea typeface="微软雅黑" panose="020B0503020204020204" pitchFamily="34" charset="-122"/>
                <a:cs typeface="Arial" panose="020B0604020202020204" pitchFamily="34" charset="0"/>
              </a:rPr>
              <a:t>局部均衡分析</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150000"/>
              </a:lnSpc>
              <a:buFont typeface="Wingdings" panose="05000000000000000000" pitchFamily="2" charset="2"/>
              <a:buChar char="Ø"/>
            </a:pPr>
            <a:r>
              <a:rPr lang="zh-CN" altLang="en-US" sz="2400" dirty="0">
                <a:latin typeface="Arial" panose="020B0604020202020204" pitchFamily="34" charset="0"/>
                <a:ea typeface="微软雅黑" panose="020B0503020204020204" pitchFamily="34" charset="-122"/>
                <a:cs typeface="Arial" panose="020B0604020202020204" pitchFamily="34" charset="0"/>
              </a:rPr>
              <a:t>一般均衡分析</a:t>
            </a:r>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98456" y="3278717"/>
            <a:ext cx="9560044" cy="1754326"/>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由阿尔蒙弗雷德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马歇尔提出。其特征是，“</a:t>
            </a:r>
            <a:r>
              <a:rPr lang="zh-CN" altLang="en-US" sz="2400" dirty="0">
                <a:solidFill>
                  <a:srgbClr val="FF0000"/>
                </a:solidFill>
                <a:latin typeface="微软雅黑" panose="020B0503020204020204" pitchFamily="34" charset="-122"/>
                <a:ea typeface="微软雅黑" panose="020B0503020204020204" pitchFamily="34" charset="-122"/>
              </a:rPr>
              <a:t>其他情况不变</a:t>
            </a:r>
            <a:r>
              <a:rPr lang="zh-CN" altLang="en-US" sz="2400" dirty="0">
                <a:latin typeface="微软雅黑" panose="020B0503020204020204" pitchFamily="34" charset="-122"/>
                <a:ea typeface="微软雅黑" panose="020B0503020204020204" pitchFamily="34" charset="-122"/>
              </a:rPr>
              <a:t>”，孤立分析</a:t>
            </a:r>
            <a:r>
              <a:rPr lang="zh-CN" altLang="en-US" sz="2400" dirty="0">
                <a:solidFill>
                  <a:srgbClr val="FF0000"/>
                </a:solidFill>
                <a:latin typeface="微软雅黑" panose="020B0503020204020204" pitchFamily="34" charset="-122"/>
                <a:ea typeface="微软雅黑" panose="020B0503020204020204" pitchFamily="34" charset="-122"/>
              </a:rPr>
              <a:t>某种</a:t>
            </a:r>
            <a:r>
              <a:rPr lang="zh-CN" altLang="en-US" sz="2400" dirty="0">
                <a:latin typeface="微软雅黑" panose="020B0503020204020204" pitchFamily="34" charset="-122"/>
                <a:ea typeface="微软雅黑" panose="020B0503020204020204" pitchFamily="34" charset="-122"/>
              </a:rPr>
              <a:t>产品的市场价格和供求关系的变</a:t>
            </a:r>
            <a:r>
              <a:rPr lang="zh-CN" altLang="en-US" sz="2400" dirty="0" smtClean="0">
                <a:latin typeface="微软雅黑" panose="020B0503020204020204" pitchFamily="34" charset="-122"/>
                <a:ea typeface="微软雅黑" panose="020B0503020204020204" pitchFamily="34" charset="-122"/>
              </a:rPr>
              <a:t>动，待</a:t>
            </a:r>
            <a:r>
              <a:rPr lang="zh-CN" altLang="en-US" sz="2400" dirty="0">
                <a:latin typeface="微软雅黑" panose="020B0503020204020204" pitchFamily="34" charset="-122"/>
                <a:ea typeface="微软雅黑" panose="020B0503020204020204" pitchFamily="34" charset="-122"/>
              </a:rPr>
              <a:t>所有的商品价格和供求问题分析完之后，再进行综合分</a:t>
            </a:r>
            <a:r>
              <a:rPr lang="zh-CN" altLang="en-US" sz="2400" dirty="0" smtClean="0">
                <a:latin typeface="微软雅黑" panose="020B0503020204020204" pitchFamily="34" charset="-122"/>
                <a:ea typeface="微软雅黑" panose="020B0503020204020204" pitchFamily="34" charset="-122"/>
              </a:rPr>
              <a:t>析。</a:t>
            </a:r>
            <a:endParaRPr lang="zh-CN" altLang="en-US" sz="24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1298456" y="4923093"/>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一般均衡</a:t>
            </a:r>
            <a:endParaRPr lang="zh-CN"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81554" y="1197396"/>
            <a:ext cx="2538103" cy="16243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89"/>
          <p:cNvSpPr>
            <a:spLocks noChangeArrowheads="1"/>
          </p:cNvSpPr>
          <p:nvPr/>
        </p:nvSpPr>
        <p:spPr bwMode="auto">
          <a:xfrm>
            <a:off x="338375" y="1556229"/>
            <a:ext cx="5604753" cy="2707201"/>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18" name="Rectangle 91"/>
          <p:cNvSpPr>
            <a:spLocks noChangeArrowheads="1"/>
          </p:cNvSpPr>
          <p:nvPr/>
        </p:nvSpPr>
        <p:spPr bwMode="auto">
          <a:xfrm>
            <a:off x="6213820" y="1507877"/>
            <a:ext cx="5506792" cy="2734285"/>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8375" y="1556230"/>
            <a:ext cx="5601580" cy="2985433"/>
          </a:xfrm>
          <a:prstGeom prst="rect">
            <a:avLst/>
          </a:prstGeom>
          <a:noFill/>
        </p:spPr>
        <p:txBody>
          <a:bodyPr wrap="square">
            <a:spAutoFit/>
          </a:bodyPr>
          <a:lstStyle/>
          <a:p>
            <a:pPr algn="ctr"/>
            <a:r>
              <a:rPr lang="zh-CN" altLang="en-US" sz="2000" b="1" dirty="0" smtClean="0">
                <a:solidFill>
                  <a:srgbClr val="FF0000"/>
                </a:solidFill>
                <a:latin typeface="微软雅黑" panose="020B0503020204020204" pitchFamily="34" charset="-122"/>
                <a:ea typeface="微软雅黑" panose="020B0503020204020204" pitchFamily="34" charset="-122"/>
              </a:rPr>
              <a:t>局</a:t>
            </a:r>
            <a:r>
              <a:rPr lang="zh-CN" altLang="en-US" sz="2000" b="1" dirty="0">
                <a:solidFill>
                  <a:srgbClr val="FF0000"/>
                </a:solidFill>
                <a:latin typeface="微软雅黑" panose="020B0503020204020204" pitchFamily="34" charset="-122"/>
                <a:ea typeface="微软雅黑" panose="020B0503020204020204" pitchFamily="34" charset="-122"/>
              </a:rPr>
              <a:t>部均</a:t>
            </a:r>
            <a:r>
              <a:rPr lang="zh-CN" altLang="en-US" sz="2000" b="1" dirty="0" smtClean="0">
                <a:solidFill>
                  <a:srgbClr val="FF0000"/>
                </a:solidFill>
                <a:latin typeface="微软雅黑" panose="020B0503020204020204" pitchFamily="34" charset="-122"/>
                <a:ea typeface="微软雅黑" panose="020B0503020204020204" pitchFamily="34" charset="-122"/>
              </a:rPr>
              <a:t>衡</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某</a:t>
            </a:r>
            <a:r>
              <a:rPr lang="zh-CN" altLang="en-US" sz="2000" dirty="0">
                <a:latin typeface="微软雅黑" panose="020B0503020204020204" pitchFamily="34" charset="-122"/>
                <a:ea typeface="微软雅黑" panose="020B0503020204020204" pitchFamily="34" charset="-122"/>
              </a:rPr>
              <a:t>一市场商品的需求和供给仅仅被看做是它本身价格的函数，</a:t>
            </a:r>
            <a:r>
              <a:rPr lang="zh-CN" altLang="en-US" sz="2000" dirty="0">
                <a:solidFill>
                  <a:srgbClr val="FF0000"/>
                </a:solidFill>
                <a:latin typeface="微软雅黑" panose="020B0503020204020204" pitchFamily="34" charset="-122"/>
                <a:ea typeface="微软雅黑" panose="020B0503020204020204" pitchFamily="34" charset="-122"/>
              </a:rPr>
              <a:t>其他商品的价格</a:t>
            </a:r>
            <a:r>
              <a:rPr lang="zh-CN" altLang="en-US" sz="2000" dirty="0">
                <a:latin typeface="微软雅黑" panose="020B0503020204020204" pitchFamily="34" charset="-122"/>
                <a:ea typeface="微软雅黑" panose="020B0503020204020204" pitchFamily="34" charset="-122"/>
              </a:rPr>
              <a:t>则</a:t>
            </a:r>
            <a:r>
              <a:rPr lang="zh-CN" altLang="en-US" sz="2000" dirty="0">
                <a:solidFill>
                  <a:srgbClr val="FF0000"/>
                </a:solidFill>
                <a:latin typeface="微软雅黑" panose="020B0503020204020204" pitchFamily="34" charset="-122"/>
                <a:ea typeface="微软雅黑" panose="020B0503020204020204" pitchFamily="34" charset="-122"/>
              </a:rPr>
              <a:t>假定不</a:t>
            </a:r>
            <a:r>
              <a:rPr lang="zh-CN" altLang="en-US" sz="2000" dirty="0" smtClean="0">
                <a:solidFill>
                  <a:srgbClr val="FF0000"/>
                </a:solidFill>
                <a:latin typeface="微软雅黑" panose="020B0503020204020204" pitchFamily="34" charset="-122"/>
                <a:ea typeface="微软雅黑" panose="020B0503020204020204" pitchFamily="34" charset="-122"/>
              </a:rPr>
              <a:t>变</a:t>
            </a:r>
            <a:r>
              <a:rPr lang="zh-CN" altLang="en-US" sz="2000" dirty="0" smtClean="0">
                <a:latin typeface="微软雅黑" panose="020B0503020204020204" pitchFamily="34" charset="-122"/>
                <a:ea typeface="微软雅黑" panose="020B0503020204020204" pitchFamily="34" charset="-122"/>
              </a:rPr>
              <a:t>。需注意局</a:t>
            </a:r>
            <a:r>
              <a:rPr lang="zh-CN" altLang="en-US" sz="2000" dirty="0">
                <a:latin typeface="微软雅黑" panose="020B0503020204020204" pitchFamily="34" charset="-122"/>
                <a:ea typeface="微软雅黑" panose="020B0503020204020204" pitchFamily="34" charset="-122"/>
              </a:rPr>
              <a:t>部均衡分析不</a:t>
            </a:r>
            <a:r>
              <a:rPr lang="zh-CN" altLang="en-US" sz="2000" dirty="0" smtClean="0">
                <a:latin typeface="微软雅黑" panose="020B0503020204020204" pitchFamily="34" charset="-122"/>
                <a:ea typeface="微软雅黑" panose="020B0503020204020204" pitchFamily="34" charset="-122"/>
              </a:rPr>
              <a:t>能解决多</a:t>
            </a:r>
            <a:r>
              <a:rPr lang="zh-CN" altLang="en-US" sz="2000" dirty="0">
                <a:latin typeface="微软雅黑" panose="020B0503020204020204" pitchFamily="34" charset="-122"/>
                <a:ea typeface="微软雅黑" panose="020B0503020204020204" pitchFamily="34" charset="-122"/>
              </a:rPr>
              <a:t>个市场同时实现均衡时的价格和数量决定问题</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例</a:t>
            </a:r>
            <a:r>
              <a:rPr lang="zh-CN" altLang="en-US" sz="2000" dirty="0">
                <a:latin typeface="微软雅黑" panose="020B0503020204020204" pitchFamily="34" charset="-122"/>
                <a:ea typeface="微软雅黑" panose="020B0503020204020204" pitchFamily="34" charset="-122"/>
              </a:rPr>
              <a:t>如</a:t>
            </a:r>
            <a:r>
              <a:rPr lang="zh-CN" altLang="en-US" sz="2000" dirty="0" smtClean="0">
                <a:latin typeface="微软雅黑" panose="020B0503020204020204" pitchFamily="34" charset="-122"/>
                <a:ea typeface="微软雅黑" panose="020B0503020204020204" pitchFamily="34" charset="-122"/>
              </a:rPr>
              <a:t>，汽油价格升高     </a:t>
            </a:r>
            <a:r>
              <a:rPr lang="zh-CN" altLang="en-US" sz="2000" dirty="0">
                <a:latin typeface="微软雅黑" panose="020B0503020204020204" pitchFamily="34" charset="-122"/>
                <a:ea typeface="微软雅黑" panose="020B0503020204020204" pitchFamily="34" charset="-122"/>
              </a:rPr>
              <a:t>汽车市</a:t>
            </a:r>
            <a:r>
              <a:rPr lang="zh-CN" altLang="en-US" sz="2000" dirty="0" smtClean="0">
                <a:latin typeface="微软雅黑" panose="020B0503020204020204" pitchFamily="34" charset="-122"/>
                <a:ea typeface="微软雅黑" panose="020B0503020204020204" pitchFamily="34" charset="-122"/>
              </a:rPr>
              <a:t>场价格与</a:t>
            </a:r>
            <a:r>
              <a:rPr lang="zh-CN" altLang="en-US" sz="2000" dirty="0" smtClean="0">
                <a:latin typeface="微软雅黑" panose="020B0503020204020204" pitchFamily="34" charset="-122"/>
                <a:ea typeface="微软雅黑" panose="020B0503020204020204" pitchFamily="34" charset="-122"/>
              </a:rPr>
              <a:t>需求。</a:t>
            </a:r>
            <a:endParaRPr lang="zh-CN" altLang="en-US" sz="2000" dirty="0">
              <a:latin typeface="微软雅黑" panose="020B0503020204020204" pitchFamily="34" charset="-122"/>
              <a:ea typeface="微软雅黑" panose="020B0503020204020204" pitchFamily="34" charset="-122"/>
            </a:endParaRPr>
          </a:p>
          <a:p>
            <a:endParaRPr lang="zh-CN" altLang="en-US" dirty="0"/>
          </a:p>
        </p:txBody>
      </p: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局部均衡和一般均衡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3" name="文本框 12"/>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矩形 9"/>
          <p:cNvSpPr/>
          <p:nvPr/>
        </p:nvSpPr>
        <p:spPr>
          <a:xfrm>
            <a:off x="6159183" y="1499753"/>
            <a:ext cx="5506792" cy="2708434"/>
          </a:xfrm>
          <a:prstGeom prst="rect">
            <a:avLst/>
          </a:prstGeom>
          <a:noFill/>
          <a:ln>
            <a:noFill/>
          </a:ln>
        </p:spPr>
        <p:txBody>
          <a:bodyPr wrap="square">
            <a:spAutoFit/>
          </a:bodyPr>
          <a:lstStyle/>
          <a:p>
            <a:pPr algn="ctr"/>
            <a:r>
              <a:rPr lang="zh-CN" altLang="en-US" sz="2000" b="1" dirty="0">
                <a:solidFill>
                  <a:srgbClr val="FF0000"/>
                </a:solidFill>
                <a:latin typeface="微软雅黑" panose="020B0503020204020204" pitchFamily="34" charset="-122"/>
                <a:ea typeface="微软雅黑" panose="020B0503020204020204" pitchFamily="34" charset="-122"/>
              </a:rPr>
              <a:t>一般均衡</a:t>
            </a:r>
            <a:endParaRPr lang="zh-CN" altLang="en-US"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不同的商品市场会通过各种方式联系在一</a:t>
            </a:r>
            <a:r>
              <a:rPr lang="zh-CN" altLang="en-US" sz="2000" dirty="0" smtClean="0">
                <a:solidFill>
                  <a:srgbClr val="FF0000"/>
                </a:solidFill>
                <a:latin typeface="微软雅黑" panose="020B0503020204020204" pitchFamily="34" charset="-122"/>
                <a:ea typeface="微软雅黑" panose="020B0503020204020204" pitchFamily="34" charset="-122"/>
              </a:rPr>
              <a:t>起</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例如：咖</a:t>
            </a:r>
            <a:r>
              <a:rPr lang="zh-CN" altLang="en-US" sz="2000" dirty="0">
                <a:latin typeface="微软雅黑" panose="020B0503020204020204" pitchFamily="34" charset="-122"/>
                <a:ea typeface="微软雅黑" panose="020B0503020204020204" pitchFamily="34" charset="-122"/>
              </a:rPr>
              <a:t>啡价格上升，咖啡和茶</a:t>
            </a:r>
            <a:r>
              <a:rPr lang="zh-CN" altLang="en-US" sz="2000" dirty="0" smtClean="0">
                <a:latin typeface="微软雅黑" panose="020B0503020204020204" pitchFamily="34" charset="-122"/>
                <a:ea typeface="微软雅黑" panose="020B0503020204020204" pitchFamily="34" charset="-122"/>
              </a:rPr>
              <a:t>叶互</a:t>
            </a:r>
            <a:r>
              <a:rPr lang="zh-CN" altLang="en-US" sz="2000" dirty="0">
                <a:latin typeface="微软雅黑" panose="020B0503020204020204" pitchFamily="34" charset="-122"/>
                <a:ea typeface="微软雅黑" panose="020B0503020204020204" pitchFamily="34" charset="-122"/>
              </a:rPr>
              <a:t>为替</a:t>
            </a:r>
            <a:r>
              <a:rPr lang="zh-CN" altLang="en-US" sz="2000" dirty="0" smtClean="0">
                <a:latin typeface="微软雅黑" panose="020B0503020204020204" pitchFamily="34" charset="-122"/>
                <a:ea typeface="微软雅黑" panose="020B0503020204020204" pitchFamily="34" charset="-122"/>
              </a:rPr>
              <a:t>代      品</a:t>
            </a:r>
            <a:r>
              <a:rPr lang="zh-CN" altLang="en-US" sz="2000" dirty="0">
                <a:latin typeface="微软雅黑" panose="020B0503020204020204" pitchFamily="34" charset="-122"/>
                <a:ea typeface="微软雅黑" panose="020B0503020204020204" pitchFamily="34" charset="-122"/>
              </a:rPr>
              <a:t>，所</a:t>
            </a:r>
            <a:r>
              <a:rPr lang="zh-CN" altLang="en-US" sz="2000" dirty="0" smtClean="0">
                <a:latin typeface="微软雅黑" panose="020B0503020204020204" pitchFamily="34" charset="-122"/>
                <a:ea typeface="微软雅黑" panose="020B0503020204020204" pitchFamily="34" charset="-122"/>
              </a:rPr>
              <a:t>以茶</a:t>
            </a:r>
            <a:r>
              <a:rPr lang="zh-CN" altLang="en-US" sz="2000" dirty="0">
                <a:latin typeface="微软雅黑" panose="020B0503020204020204" pitchFamily="34" charset="-122"/>
                <a:ea typeface="微软雅黑" panose="020B0503020204020204" pitchFamily="34" charset="-122"/>
              </a:rPr>
              <a:t>叶的需求曲</a:t>
            </a:r>
            <a:r>
              <a:rPr lang="zh-CN" altLang="en-US" sz="2000" dirty="0" smtClean="0">
                <a:latin typeface="微软雅黑" panose="020B0503020204020204" pitchFamily="34" charset="-122"/>
                <a:ea typeface="微软雅黑" panose="020B0503020204020204" pitchFamily="34" charset="-122"/>
              </a:rPr>
              <a:t>线会向</a:t>
            </a:r>
            <a:r>
              <a:rPr lang="zh-CN" altLang="en-US" sz="2000" dirty="0">
                <a:latin typeface="微软雅黑" panose="020B0503020204020204" pitchFamily="34" charset="-122"/>
                <a:ea typeface="微软雅黑" panose="020B0503020204020204" pitchFamily="34" charset="-122"/>
              </a:rPr>
              <a:t>右移动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咖</a:t>
            </a:r>
            <a:r>
              <a:rPr lang="zh-CN" altLang="en-US" sz="2000" dirty="0">
                <a:latin typeface="微软雅黑" panose="020B0503020204020204" pitchFamily="34" charset="-122"/>
                <a:ea typeface="微软雅黑" panose="020B0503020204020204" pitchFamily="34" charset="-122"/>
              </a:rPr>
              <a:t>啡和奶油是互补</a:t>
            </a:r>
            <a:r>
              <a:rPr lang="zh-CN" altLang="en-US" sz="2000" dirty="0" smtClean="0">
                <a:latin typeface="微软雅黑" panose="020B0503020204020204" pitchFamily="34" charset="-122"/>
                <a:ea typeface="微软雅黑" panose="020B0503020204020204" pitchFamily="34" charset="-122"/>
              </a:rPr>
              <a:t>品，咖</a:t>
            </a:r>
            <a:r>
              <a:rPr lang="zh-CN" altLang="en-US" sz="2000" dirty="0">
                <a:latin typeface="微软雅黑" panose="020B0503020204020204" pitchFamily="34" charset="-122"/>
                <a:ea typeface="微软雅黑" panose="020B0503020204020204" pitchFamily="34" charset="-122"/>
              </a:rPr>
              <a:t>啡价</a:t>
            </a:r>
            <a:r>
              <a:rPr lang="zh-CN" altLang="en-US" sz="2000" dirty="0" smtClean="0">
                <a:latin typeface="微软雅黑" panose="020B0503020204020204" pitchFamily="34" charset="-122"/>
                <a:ea typeface="微软雅黑" panose="020B0503020204020204" pitchFamily="34" charset="-122"/>
              </a:rPr>
              <a:t>格上</a:t>
            </a:r>
            <a:r>
              <a:rPr lang="zh-CN" altLang="en-US" sz="2000" dirty="0">
                <a:latin typeface="微软雅黑" panose="020B0503020204020204" pitchFamily="34" charset="-122"/>
                <a:ea typeface="微软雅黑" panose="020B0503020204020204" pitchFamily="34" charset="-122"/>
              </a:rPr>
              <a:t>涨还造</a:t>
            </a:r>
            <a:r>
              <a:rPr lang="zh-CN" altLang="en-US" sz="2000" dirty="0" smtClean="0">
                <a:latin typeface="微软雅黑" panose="020B0503020204020204" pitchFamily="34" charset="-122"/>
                <a:ea typeface="微软雅黑" panose="020B0503020204020204" pitchFamily="34" charset="-122"/>
              </a:rPr>
              <a:t>成奶</a:t>
            </a:r>
            <a:r>
              <a:rPr lang="zh-CN" altLang="en-US" sz="2000" dirty="0">
                <a:latin typeface="微软雅黑" panose="020B0503020204020204" pitchFamily="34" charset="-122"/>
                <a:ea typeface="微软雅黑" panose="020B0503020204020204" pitchFamily="34" charset="-122"/>
              </a:rPr>
              <a:t>油的需求曲线向左移</a:t>
            </a:r>
            <a:r>
              <a:rPr lang="zh-CN" altLang="en-US" sz="2000" dirty="0" smtClean="0">
                <a:latin typeface="微软雅黑" panose="020B0503020204020204" pitchFamily="34" charset="-122"/>
                <a:ea typeface="微软雅黑" panose="020B0503020204020204" pitchFamily="34" charset="-122"/>
              </a:rPr>
              <a:t>动。</a:t>
            </a:r>
            <a:endParaRPr lang="zh-CN" altLang="en-US" dirty="0"/>
          </a:p>
        </p:txBody>
      </p:sp>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ackgroundRemoval t="10000" b="90000" l="10000" r="90000"/>
                    </a14:imgEffect>
                  </a14:imgLayer>
                </a14:imgProps>
              </a:ext>
            </a:extLst>
          </a:blip>
          <a:stretch>
            <a:fillRect/>
          </a:stretch>
        </p:blipFill>
        <p:spPr>
          <a:xfrm>
            <a:off x="724066" y="4661917"/>
            <a:ext cx="1722699" cy="1726144"/>
          </a:xfrm>
          <a:prstGeom prst="rect">
            <a:avLst/>
          </a:prstGeom>
        </p:spPr>
      </p:pic>
      <p:pic>
        <p:nvPicPr>
          <p:cNvPr id="15" name="图片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98077" y="4354026"/>
            <a:ext cx="2247412" cy="2247412"/>
          </a:xfrm>
          <a:prstGeom prst="rect">
            <a:avLst/>
          </a:prstGeom>
        </p:spPr>
      </p:pic>
      <p:pic>
        <p:nvPicPr>
          <p:cNvPr id="17" name="图片 16"/>
          <p:cNvPicPr>
            <a:picLocks noChangeAspect="1"/>
          </p:cNvPicPr>
          <p:nvPr/>
        </p:nvPicPr>
        <p:blipFill>
          <a:blip r:embed="rId5" cstate="print"/>
          <a:stretch>
            <a:fillRect/>
          </a:stretch>
        </p:blipFill>
        <p:spPr>
          <a:xfrm>
            <a:off x="6888059" y="4972990"/>
            <a:ext cx="1432259" cy="1332000"/>
          </a:xfrm>
          <a:prstGeom prst="rect">
            <a:avLst/>
          </a:prstGeom>
        </p:spPr>
      </p:pic>
      <p:pic>
        <p:nvPicPr>
          <p:cNvPr id="21" name="图片 20"/>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9665125" y="4387441"/>
            <a:ext cx="1507700" cy="1507700"/>
          </a:xfrm>
          <a:prstGeom prst="rect">
            <a:avLst/>
          </a:prstGeom>
        </p:spPr>
      </p:pic>
      <p:pic>
        <p:nvPicPr>
          <p:cNvPr id="22" name="图片 21"/>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30600" y1="32552" x2="41800" y2="23698"/>
                        <a14:foregroundMark x1="43600" y1="24479" x2="63800" y2="38281"/>
                        <a14:foregroundMark x1="61600" y1="33854" x2="50200" y2="22917"/>
                        <a14:foregroundMark x1="44600" y1="23698" x2="50800" y2="23698"/>
                        <a14:foregroundMark x1="23800" y1="39063" x2="40200" y2="20052"/>
                        <a14:foregroundMark x1="40600" y1="22135" x2="53600" y2="20573"/>
                        <a14:foregroundMark x1="44600" y1="18490" x2="52000" y2="19271"/>
                      </a14:backgroundRemoval>
                    </a14:imgEffect>
                  </a14:imgLayer>
                </a14:imgProps>
              </a:ext>
            </a:extLst>
          </a:blip>
          <a:stretch>
            <a:fillRect/>
          </a:stretch>
        </p:blipFill>
        <p:spPr>
          <a:xfrm>
            <a:off x="9313122" y="5401494"/>
            <a:ext cx="2352853" cy="1806991"/>
          </a:xfrm>
          <a:prstGeom prst="rect">
            <a:avLst/>
          </a:prstGeom>
        </p:spPr>
      </p:pic>
      <p:cxnSp>
        <p:nvCxnSpPr>
          <p:cNvPr id="25" name="直接箭头连接符 24"/>
          <p:cNvCxnSpPr/>
          <p:nvPr/>
        </p:nvCxnSpPr>
        <p:spPr>
          <a:xfrm flipV="1">
            <a:off x="3025806" y="3937819"/>
            <a:ext cx="383382"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7" name="右箭头 26"/>
          <p:cNvSpPr/>
          <p:nvPr/>
        </p:nvSpPr>
        <p:spPr>
          <a:xfrm>
            <a:off x="2561758" y="5393461"/>
            <a:ext cx="988142" cy="492002"/>
          </a:xfrm>
          <a:prstGeom prst="rightArrow">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2049654">
            <a:off x="8475916" y="5874449"/>
            <a:ext cx="988142" cy="492002"/>
          </a:xfrm>
          <a:prstGeom prst="rightArrow">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rot="19705145">
            <a:off x="8473145" y="5005125"/>
            <a:ext cx="988142" cy="492002"/>
          </a:xfrm>
          <a:prstGeom prst="rightArrow">
            <a:avLst/>
          </a:prstGeom>
          <a:solidFill>
            <a:schemeClr val="accent5">
              <a:lumMod val="40000"/>
              <a:lumOff val="6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1"/>
          <p:cNvSpPr>
            <a:spLocks noChangeArrowheads="1"/>
          </p:cNvSpPr>
          <p:nvPr/>
        </p:nvSpPr>
        <p:spPr bwMode="auto">
          <a:xfrm>
            <a:off x="683623" y="4106524"/>
            <a:ext cx="6374757" cy="2276412"/>
          </a:xfrm>
          <a:prstGeom prst="cloudCallou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市</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场</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间的相互依存</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3" name="文本框 12"/>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683623" y="1019458"/>
            <a:ext cx="6542052" cy="175432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具</a:t>
            </a:r>
            <a:r>
              <a:rPr lang="zh-CN" altLang="en-US" sz="2400" dirty="0">
                <a:latin typeface="微软雅黑" panose="020B0503020204020204" pitchFamily="34" charset="-122"/>
                <a:ea typeface="微软雅黑" panose="020B0503020204020204" pitchFamily="34" charset="-122"/>
              </a:rPr>
              <a:t>有</a:t>
            </a:r>
            <a:r>
              <a:rPr lang="zh-CN" altLang="en-US" sz="2400" dirty="0">
                <a:solidFill>
                  <a:srgbClr val="FF0000"/>
                </a:solidFill>
                <a:latin typeface="微软雅黑" panose="020B0503020204020204" pitchFamily="34" charset="-122"/>
                <a:ea typeface="微软雅黑" panose="020B0503020204020204" pitchFamily="34" charset="-122"/>
              </a:rPr>
              <a:t>替代关系</a:t>
            </a:r>
            <a:r>
              <a:rPr lang="zh-CN" altLang="en-US" sz="2400" dirty="0">
                <a:latin typeface="微软雅黑" panose="020B0503020204020204" pitchFamily="34" charset="-122"/>
                <a:ea typeface="微软雅黑" panose="020B0503020204020204" pitchFamily="34" charset="-122"/>
              </a:rPr>
              <a:t>的两种产</a:t>
            </a:r>
            <a:r>
              <a:rPr lang="zh-CN" altLang="en-US" sz="2400" dirty="0" smtClean="0">
                <a:latin typeface="微软雅黑" panose="020B0503020204020204" pitchFamily="34" charset="-122"/>
                <a:ea typeface="微软雅黑" panose="020B0503020204020204" pitchFamily="34" charset="-122"/>
              </a:rPr>
              <a:t>品在出现扰动（税收）的情况下其价</a:t>
            </a:r>
            <a:r>
              <a:rPr lang="zh-CN" altLang="en-US" sz="2400" dirty="0">
                <a:latin typeface="微软雅黑" panose="020B0503020204020204" pitchFamily="34" charset="-122"/>
                <a:ea typeface="微软雅黑" panose="020B0503020204020204" pitchFamily="34" charset="-122"/>
              </a:rPr>
              <a:t>格和供求变</a:t>
            </a:r>
            <a:r>
              <a:rPr lang="zh-CN" altLang="en-US" sz="2400" dirty="0" smtClean="0">
                <a:latin typeface="微软雅黑" panose="020B0503020204020204" pitchFamily="34" charset="-122"/>
                <a:ea typeface="微软雅黑" panose="020B0503020204020204" pitchFamily="34" charset="-122"/>
              </a:rPr>
              <a:t>动的相</a:t>
            </a:r>
            <a:r>
              <a:rPr lang="zh-CN" altLang="en-US" sz="2400" dirty="0">
                <a:latin typeface="微软雅黑" panose="020B0503020204020204" pitchFamily="34" charset="-122"/>
                <a:ea typeface="微软雅黑" panose="020B0503020204020204" pitchFamily="34" charset="-122"/>
              </a:rPr>
              <a:t>互</a:t>
            </a:r>
            <a:r>
              <a:rPr lang="zh-CN" altLang="en-US" sz="2400" dirty="0" smtClean="0">
                <a:latin typeface="微软雅黑" panose="020B0503020204020204" pitchFamily="34" charset="-122"/>
                <a:ea typeface="微软雅黑" panose="020B0503020204020204" pitchFamily="34" charset="-122"/>
              </a:rPr>
              <a:t>影响。</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smtClean="0">
                <a:latin typeface="微软雅黑" panose="020B0503020204020204" pitchFamily="34" charset="-122"/>
                <a:ea typeface="微软雅黑" panose="020B0503020204020204" pitchFamily="34" charset="-122"/>
              </a:rPr>
              <a:t>     案例：电</a:t>
            </a:r>
            <a:r>
              <a:rPr lang="zh-CN" altLang="en-US" sz="2400" dirty="0">
                <a:latin typeface="微软雅黑" panose="020B0503020204020204" pitchFamily="34" charset="-122"/>
                <a:ea typeface="微软雅黑" panose="020B0503020204020204" pitchFamily="34" charset="-122"/>
              </a:rPr>
              <a:t>影和影碟出</a:t>
            </a:r>
            <a:r>
              <a:rPr lang="zh-CN" altLang="en-US" sz="2400" dirty="0" smtClean="0">
                <a:latin typeface="微软雅黑" panose="020B0503020204020204" pitchFamily="34" charset="-122"/>
                <a:ea typeface="微软雅黑" panose="020B0503020204020204" pitchFamily="34" charset="-122"/>
              </a:rPr>
              <a:t>租相</a:t>
            </a:r>
            <a:r>
              <a:rPr lang="zh-CN" altLang="en-US" sz="2400" dirty="0">
                <a:latin typeface="微软雅黑" panose="020B0503020204020204" pitchFamily="34" charset="-122"/>
                <a:ea typeface="微软雅黑" panose="020B0503020204020204" pitchFamily="34" charset="-122"/>
              </a:rPr>
              <a:t>互影响的关</a:t>
            </a:r>
            <a:r>
              <a:rPr lang="zh-CN" altLang="en-US" sz="2400" dirty="0" smtClean="0">
                <a:latin typeface="微软雅黑" panose="020B0503020204020204" pitchFamily="34" charset="-122"/>
                <a:ea typeface="微软雅黑" panose="020B0503020204020204" pitchFamily="34" charset="-122"/>
              </a:rPr>
              <a:t>系</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09663" y="1250282"/>
            <a:ext cx="3659673" cy="5037992"/>
          </a:xfrm>
          <a:prstGeom prst="rect">
            <a:avLst/>
          </a:prstGeom>
        </p:spPr>
      </p:pic>
      <p:sp>
        <p:nvSpPr>
          <p:cNvPr id="8" name="云形标注 7"/>
          <p:cNvSpPr/>
          <p:nvPr/>
        </p:nvSpPr>
        <p:spPr>
          <a:xfrm>
            <a:off x="687424" y="3946659"/>
            <a:ext cx="6370956" cy="2571149"/>
          </a:xfrm>
          <a:prstGeom prst="cloudCallout">
            <a:avLst/>
          </a:prstGeom>
          <a:noFill/>
          <a:ln>
            <a:noFill/>
          </a:ln>
        </p:spPr>
        <p:txBody>
          <a:bodyPr wrap="square">
            <a:spAutoFit/>
          </a:bodyPr>
          <a:lstStyle/>
          <a:p>
            <a:pPr>
              <a:lnSpc>
                <a:spcPct val="150000"/>
              </a:lnSpc>
            </a:pPr>
            <a:r>
              <a:rPr lang="zh-CN" altLang="en-US" sz="2400" dirty="0" smtClean="0">
                <a:solidFill>
                  <a:srgbClr val="FF0000"/>
                </a:solidFill>
                <a:latin typeface="微软雅黑" panose="020B0503020204020204" pitchFamily="34" charset="-122"/>
                <a:ea typeface="微软雅黑" panose="020B0503020204020204" pitchFamily="34" charset="-122"/>
              </a:rPr>
              <a:t>讨论：如</a:t>
            </a:r>
            <a:r>
              <a:rPr lang="zh-CN" altLang="en-US" sz="2400" dirty="0">
                <a:solidFill>
                  <a:srgbClr val="FF0000"/>
                </a:solidFill>
                <a:latin typeface="微软雅黑" panose="020B0503020204020204" pitchFamily="34" charset="-122"/>
                <a:ea typeface="微软雅黑" panose="020B0503020204020204" pitchFamily="34" charset="-122"/>
              </a:rPr>
              <a:t>果两种产品是互补的关系，其价格和供求的变动将会如何相互影响呢</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stretch>
            <a:fillRect/>
          </a:stretch>
        </p:blipFill>
        <p:spPr>
          <a:xfrm>
            <a:off x="1036204" y="2626885"/>
            <a:ext cx="1513205" cy="1513205"/>
          </a:xfrm>
          <a:prstGeom prst="rect">
            <a:avLst/>
          </a:prstGeom>
        </p:spPr>
      </p:pic>
      <p:pic>
        <p:nvPicPr>
          <p:cNvPr id="12" name="图片 11"/>
          <p:cNvPicPr>
            <a:picLocks noChangeAspect="1"/>
          </p:cNvPicPr>
          <p:nvPr/>
        </p:nvPicPr>
        <p:blipFill>
          <a:blip r:embed="rId3" cstate="print"/>
          <a:stretch>
            <a:fillRect/>
          </a:stretch>
        </p:blipFill>
        <p:spPr>
          <a:xfrm>
            <a:off x="4953402" y="2662248"/>
            <a:ext cx="1553536" cy="1407503"/>
          </a:xfrm>
          <a:prstGeom prst="rect">
            <a:avLst/>
          </a:prstGeom>
        </p:spPr>
      </p:pic>
      <p:sp>
        <p:nvSpPr>
          <p:cNvPr id="16" name="矩形 15"/>
          <p:cNvSpPr/>
          <p:nvPr/>
        </p:nvSpPr>
        <p:spPr>
          <a:xfrm>
            <a:off x="3124197" y="2741627"/>
            <a:ext cx="915059" cy="923330"/>
          </a:xfrm>
          <a:prstGeom prst="rect">
            <a:avLst/>
          </a:prstGeom>
          <a:noFill/>
        </p:spPr>
        <p:txBody>
          <a:bodyPr wrap="none" lIns="91440" tIns="45720" rIns="91440" bIns="45720">
            <a:spAutoFit/>
          </a:bodyPr>
          <a:lstStyle/>
          <a:p>
            <a:pPr algn="ctr"/>
            <a:r>
              <a:rPr lang="en-US" alt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VS</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瓦尔拉</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斯一般均衡的结构</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055707" y="3615605"/>
            <a:ext cx="9442841" cy="0"/>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55707" y="5916537"/>
            <a:ext cx="9442841"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a:p>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150504" y="1302964"/>
            <a:ext cx="10341042"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瓦尔拉斯一般均衡模型的环境</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accent6">
                    <a:lumMod val="75000"/>
                  </a:schemeClr>
                </a:solidFill>
                <a:latin typeface="微软雅黑" panose="020B0503020204020204" pitchFamily="34" charset="-122"/>
                <a:ea typeface="微软雅黑" panose="020B0503020204020204" pitchFamily="34" charset="-122"/>
              </a:rPr>
              <a:t>     瓦</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尔拉斯一般均衡模型</a:t>
            </a:r>
            <a:r>
              <a:rPr lang="zh-CN" altLang="en-US" sz="2400" dirty="0">
                <a:solidFill>
                  <a:srgbClr val="002060"/>
                </a:solidFill>
                <a:latin typeface="微软雅黑" panose="020B0503020204020204" pitchFamily="34" charset="-122"/>
                <a:ea typeface="微软雅黑" panose="020B0503020204020204" pitchFamily="34" charset="-122"/>
              </a:rPr>
              <a:t>假定经济是由家庭和企业两组不同的经济活动者构成的</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。家庭代表对产品的需求方面，同时又是生产要素的供给者；企业则代表产品的供给方面，同时又是生产要素的需求者。</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150503" y="3649129"/>
            <a:ext cx="10200365" cy="2308324"/>
          </a:xfrm>
          <a:prstGeom prst="rect">
            <a:avLst/>
          </a:prstGeom>
        </p:spPr>
        <p:txBody>
          <a:bodyPr wrap="square">
            <a:spAutoFit/>
          </a:bodyPr>
          <a:lstStyle/>
          <a:p>
            <a:pPr>
              <a:lnSpc>
                <a:spcPct val="150000"/>
              </a:lnSpc>
            </a:pPr>
            <a:r>
              <a:rPr lang="zh-CN" altLang="en-US" sz="2400" dirty="0" smtClean="0">
                <a:solidFill>
                  <a:srgbClr val="002060"/>
                </a:solidFill>
                <a:latin typeface="微软雅黑" panose="020B0503020204020204" pitchFamily="34" charset="-122"/>
                <a:ea typeface="微软雅黑" panose="020B0503020204020204" pitchFamily="34" charset="-122"/>
              </a:rPr>
              <a:t>      经</a:t>
            </a:r>
            <a:r>
              <a:rPr lang="zh-CN" altLang="en-US" sz="2400" dirty="0">
                <a:solidFill>
                  <a:srgbClr val="002060"/>
                </a:solidFill>
                <a:latin typeface="微软雅黑" panose="020B0503020204020204" pitchFamily="34" charset="-122"/>
                <a:ea typeface="微软雅黑" panose="020B0503020204020204" pitchFamily="34" charset="-122"/>
              </a:rPr>
              <a:t>济中有</a:t>
            </a:r>
            <a:r>
              <a:rPr lang="en-US" altLang="zh-CN" sz="2400" dirty="0">
                <a:solidFill>
                  <a:srgbClr val="002060"/>
                </a:solidFill>
                <a:latin typeface="微软雅黑" panose="020B0503020204020204" pitchFamily="34" charset="-122"/>
                <a:ea typeface="微软雅黑" panose="020B0503020204020204" pitchFamily="34" charset="-122"/>
              </a:rPr>
              <a:t>r</a:t>
            </a:r>
            <a:r>
              <a:rPr lang="zh-CN" altLang="en-US" sz="2400" dirty="0">
                <a:solidFill>
                  <a:srgbClr val="002060"/>
                </a:solidFill>
                <a:latin typeface="微软雅黑" panose="020B0503020204020204" pitchFamily="34" charset="-122"/>
                <a:ea typeface="微软雅黑" panose="020B0503020204020204" pitchFamily="34" charset="-122"/>
              </a:rPr>
              <a:t>种产品</a:t>
            </a:r>
            <a:r>
              <a:rPr lang="zh-CN" altLang="en-US" sz="2400" dirty="0" smtClean="0">
                <a:solidFill>
                  <a:srgbClr val="002060"/>
                </a:solidFill>
                <a:latin typeface="微软雅黑" panose="020B0503020204020204" pitchFamily="34" charset="-122"/>
                <a:ea typeface="微软雅黑" panose="020B0503020204020204" pitchFamily="34" charset="-122"/>
              </a:rPr>
              <a:t>，</a:t>
            </a:r>
            <a:r>
              <a:rPr lang="en-US" altLang="zh-CN" sz="2400" dirty="0" smtClean="0">
                <a:solidFill>
                  <a:srgbClr val="002060"/>
                </a:solidFill>
                <a:latin typeface="微软雅黑" panose="020B0503020204020204" pitchFamily="34" charset="-122"/>
                <a:ea typeface="微软雅黑" panose="020B0503020204020204" pitchFamily="34" charset="-122"/>
              </a:rPr>
              <a:t>n-r</a:t>
            </a:r>
            <a:r>
              <a:rPr lang="zh-CN" altLang="en-US" sz="2400" dirty="0" smtClean="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种要素；</a:t>
            </a:r>
            <a:r>
              <a:rPr lang="zh-CN" altLang="en-US" sz="2400" dirty="0" smtClean="0">
                <a:solidFill>
                  <a:srgbClr val="002060"/>
                </a:solidFill>
                <a:latin typeface="微软雅黑" panose="020B0503020204020204" pitchFamily="34" charset="-122"/>
                <a:ea typeface="微软雅黑" panose="020B0503020204020204" pitchFamily="34" charset="-122"/>
              </a:rPr>
              <a:t>以</a:t>
            </a:r>
            <a:r>
              <a:rPr lang="en-US" altLang="zh-CN" sz="2400" dirty="0" smtClean="0">
                <a:solidFill>
                  <a:srgbClr val="002060"/>
                </a:solidFill>
                <a:latin typeface="微软雅黑" panose="020B0503020204020204" pitchFamily="34" charset="-122"/>
                <a:ea typeface="微软雅黑" panose="020B0503020204020204" pitchFamily="34" charset="-122"/>
              </a:rPr>
              <a:t>Q1</a:t>
            </a:r>
            <a:r>
              <a:rPr lang="zh-CN" altLang="en-US" sz="2400" dirty="0" smtClean="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Qr</a:t>
            </a:r>
            <a:r>
              <a:rPr lang="zh-CN" altLang="en-US" sz="2400" dirty="0">
                <a:solidFill>
                  <a:srgbClr val="002060"/>
                </a:solidFill>
                <a:latin typeface="微软雅黑" panose="020B0503020204020204" pitchFamily="34" charset="-122"/>
                <a:ea typeface="微软雅黑" panose="020B0503020204020204" pitchFamily="34" charset="-122"/>
              </a:rPr>
              <a:t>表示各种产品的数量，</a:t>
            </a:r>
            <a:r>
              <a:rPr lang="zh-CN" altLang="en-US" sz="2400" dirty="0" smtClean="0">
                <a:solidFill>
                  <a:srgbClr val="002060"/>
                </a:solidFill>
                <a:latin typeface="微软雅黑" panose="020B0503020204020204" pitchFamily="34" charset="-122"/>
                <a:ea typeface="微软雅黑" panose="020B0503020204020204" pitchFamily="34" charset="-122"/>
              </a:rPr>
              <a:t>以</a:t>
            </a:r>
            <a:r>
              <a:rPr lang="en-US" altLang="zh-CN" sz="2400" dirty="0" smtClean="0">
                <a:solidFill>
                  <a:srgbClr val="002060"/>
                </a:solidFill>
                <a:latin typeface="微软雅黑" panose="020B0503020204020204" pitchFamily="34" charset="-122"/>
                <a:ea typeface="微软雅黑" panose="020B0503020204020204" pitchFamily="34" charset="-122"/>
              </a:rPr>
              <a:t>P1</a:t>
            </a:r>
            <a:r>
              <a:rPr lang="zh-CN" altLang="en-US" sz="2400" dirty="0" smtClean="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Pr</a:t>
            </a:r>
            <a:r>
              <a:rPr lang="zh-CN" altLang="en-US" sz="2400" dirty="0">
                <a:solidFill>
                  <a:srgbClr val="002060"/>
                </a:solidFill>
                <a:latin typeface="微软雅黑" panose="020B0503020204020204" pitchFamily="34" charset="-122"/>
                <a:ea typeface="微软雅黑" panose="020B0503020204020204" pitchFamily="34" charset="-122"/>
              </a:rPr>
              <a:t>表示其价格；各种要素的数量为</a:t>
            </a:r>
            <a:r>
              <a:rPr lang="en-US" altLang="zh-CN" sz="2400" dirty="0">
                <a:solidFill>
                  <a:srgbClr val="002060"/>
                </a:solidFill>
                <a:latin typeface="微软雅黑" panose="020B0503020204020204" pitchFamily="34" charset="-122"/>
                <a:ea typeface="微软雅黑" panose="020B0503020204020204" pitchFamily="34" charset="-122"/>
              </a:rPr>
              <a:t>Qr+1</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Qn</a:t>
            </a:r>
            <a:r>
              <a:rPr lang="zh-CN" altLang="en-US" sz="2400" dirty="0">
                <a:solidFill>
                  <a:srgbClr val="002060"/>
                </a:solidFill>
                <a:latin typeface="微软雅黑" panose="020B0503020204020204" pitchFamily="34" charset="-122"/>
                <a:ea typeface="微软雅黑" panose="020B0503020204020204" pitchFamily="34" charset="-122"/>
              </a:rPr>
              <a:t>，其价格则分别为</a:t>
            </a:r>
            <a:r>
              <a:rPr lang="en-US" altLang="zh-CN" sz="2400" dirty="0">
                <a:solidFill>
                  <a:srgbClr val="002060"/>
                </a:solidFill>
                <a:latin typeface="微软雅黑" panose="020B0503020204020204" pitchFamily="34" charset="-122"/>
                <a:ea typeface="微软雅黑" panose="020B0503020204020204" pitchFamily="34" charset="-122"/>
              </a:rPr>
              <a:t>Pr+1</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Pn</a:t>
            </a:r>
            <a:r>
              <a:rPr lang="zh-CN" altLang="en-US" sz="2400" dirty="0">
                <a:solidFill>
                  <a:srgbClr val="002060"/>
                </a:solidFill>
                <a:latin typeface="微软雅黑" panose="020B0503020204020204" pitchFamily="34" charset="-122"/>
                <a:ea typeface="微软雅黑" panose="020B0503020204020204" pitchFamily="34" charset="-122"/>
              </a:rPr>
              <a:t>；所有产品市场和要素市场均为完全竞争市场，即单个企业和单个消费者都是价格的接受者。</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3693</Words>
  <Application>WPS 演示</Application>
  <PresentationFormat>自定义</PresentationFormat>
  <Paragraphs>509</Paragraphs>
  <Slides>26</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26</vt:i4>
      </vt:variant>
    </vt:vector>
  </HeadingPairs>
  <TitlesOfParts>
    <vt:vector size="42" baseType="lpstr">
      <vt:lpstr>Arial</vt:lpstr>
      <vt:lpstr>宋体</vt:lpstr>
      <vt:lpstr>Wingdings</vt:lpstr>
      <vt:lpstr>微软雅黑</vt:lpstr>
      <vt:lpstr>Calibri Light</vt:lpstr>
      <vt:lpstr>华文行楷</vt:lpstr>
      <vt:lpstr>等线</vt:lpstr>
      <vt:lpstr>等线</vt:lpstr>
      <vt:lpstr>Calibri</vt:lpstr>
      <vt:lpstr>Arial Unicode MS</vt:lpstr>
      <vt:lpstr>等线 Light</vt:lpstr>
      <vt:lpstr>Times New Roman</vt:lpstr>
      <vt:lpstr>Calibri</vt:lpstr>
      <vt:lpstr>等线</vt:lpstr>
      <vt:lpstr>华文新魏</vt:lpstr>
      <vt:lpstr>Office Theme</vt:lpstr>
      <vt:lpstr>第七章   一般均衡与效率 </vt:lpstr>
      <vt:lpstr>PowerPoint 演示文稿</vt:lpstr>
      <vt:lpstr>PowerPoint 演示文稿</vt:lpstr>
      <vt:lpstr>PowerPoint 演示文稿</vt:lpstr>
      <vt:lpstr>第一节   一般均衡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竞争性均衡与经济效率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公平与效率</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椰蓉</dc:creator>
  <cp:lastModifiedBy>Administrator</cp:lastModifiedBy>
  <cp:revision>436</cp:revision>
  <dcterms:created xsi:type="dcterms:W3CDTF">2017-11-11T03:10:00Z</dcterms:created>
  <dcterms:modified xsi:type="dcterms:W3CDTF">2019-12-13T07:27:21Z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