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45"/>
  </p:handoutMasterIdLst>
  <p:sldIdLst>
    <p:sldId id="354" r:id="rId6"/>
    <p:sldId id="337" r:id="rId8"/>
    <p:sldId id="338" r:id="rId9"/>
    <p:sldId id="339" r:id="rId10"/>
    <p:sldId id="340" r:id="rId11"/>
    <p:sldId id="381" r:id="rId12"/>
    <p:sldId id="393" r:id="rId13"/>
    <p:sldId id="333" r:id="rId14"/>
    <p:sldId id="308" r:id="rId15"/>
    <p:sldId id="319" r:id="rId16"/>
    <p:sldId id="344" r:id="rId17"/>
    <p:sldId id="263" r:id="rId18"/>
    <p:sldId id="345" r:id="rId19"/>
    <p:sldId id="382" r:id="rId20"/>
    <p:sldId id="383" r:id="rId21"/>
    <p:sldId id="384" r:id="rId22"/>
    <p:sldId id="394" r:id="rId23"/>
    <p:sldId id="346" r:id="rId24"/>
    <p:sldId id="311" r:id="rId25"/>
    <p:sldId id="347" r:id="rId26"/>
    <p:sldId id="348" r:id="rId27"/>
    <p:sldId id="395" r:id="rId28"/>
    <p:sldId id="349" r:id="rId29"/>
    <p:sldId id="350" r:id="rId30"/>
    <p:sldId id="386" r:id="rId31"/>
    <p:sldId id="385" r:id="rId32"/>
    <p:sldId id="387" r:id="rId33"/>
    <p:sldId id="322" r:id="rId34"/>
    <p:sldId id="314" r:id="rId35"/>
    <p:sldId id="351" r:id="rId36"/>
    <p:sldId id="396" r:id="rId37"/>
    <p:sldId id="390" r:id="rId38"/>
    <p:sldId id="391" r:id="rId39"/>
    <p:sldId id="392" r:id="rId40"/>
    <p:sldId id="397" r:id="rId41"/>
    <p:sldId id="352" r:id="rId42"/>
    <p:sldId id="398" r:id="rId43"/>
    <p:sldId id="353" r:id="rId44"/>
  </p:sldIdLst>
  <p:sldSz cx="12192000" cy="6858000"/>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DDF2F7"/>
    <a:srgbClr val="3366FF"/>
    <a:srgbClr val="FF6600"/>
    <a:srgbClr val="FF0066"/>
    <a:srgbClr val="2C2494"/>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p:restoredTop sz="93881"/>
  </p:normalViewPr>
  <p:slideViewPr>
    <p:cSldViewPr snapToGrid="0" showGuides="1">
      <p:cViewPr varScale="1">
        <p:scale>
          <a:sx n="81" d="100"/>
          <a:sy n="81" d="100"/>
        </p:scale>
        <p:origin x="-754" y="-86"/>
      </p:cViewPr>
      <p:guideLst>
        <p:guide orient="horz" pos="2218"/>
        <p:guide pos="3875"/>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2">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1">
  <dgm:title val=""/>
  <dgm:desc val=""/>
  <dgm:catLst>
    <dgm:cat type="accent5" pri="11300"/>
  </dgm:catLst>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A803B0B-D056-416C-8FA9-F6246E294EE6}"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5D0C22D4-AC95-49C9-8F0C-E726A68F6C81}">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垄断及其原因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0033B2B9-4734-4FA4-98A9-75B8A8CE7597}" cxnId="{14457DA5-DDD3-4873-B469-8EF701E3013D}" type="parTrans">
      <dgm:prSet/>
      <dgm:spPr/>
      <dgm:t>
        <a:bodyPr/>
        <a:lstStyle/>
        <a:p>
          <a:pPr algn="l"/>
          <a:endParaRPr lang="zh-CN" altLang="en-US" sz="2400" b="0"/>
        </a:p>
      </dgm:t>
    </dgm:pt>
    <dgm:pt modelId="{2EC96424-4719-4EFD-9E5C-3E3BE43CDD4D}" cxnId="{14457DA5-DDD3-4873-B469-8EF701E3013D}" type="sibTrans">
      <dgm:prSet/>
      <dgm:spPr/>
      <dgm:t>
        <a:bodyPr/>
        <a:lstStyle/>
        <a:p>
          <a:pPr algn="l"/>
          <a:endParaRPr lang="zh-CN" altLang="en-US" sz="2400" b="0"/>
        </a:p>
      </dgm:t>
    </dgm:pt>
    <dgm:pt modelId="{10871BDD-CB06-49AB-BBA2-EE6FFCD40F3D}">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垄断企业的需求曲线和收益曲线</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247D204C-4A3E-4C8D-A5A5-FEB7079FFEA5}" cxnId="{3749A4F6-DB3D-4FFA-B723-D87B4431DD3F}" type="parTrans">
      <dgm:prSet/>
      <dgm:spPr/>
      <dgm:t>
        <a:bodyPr/>
        <a:lstStyle/>
        <a:p>
          <a:pPr algn="l"/>
          <a:endParaRPr lang="zh-CN" altLang="en-US" sz="2400" b="0"/>
        </a:p>
      </dgm:t>
    </dgm:pt>
    <dgm:pt modelId="{8624B208-B9A7-4FB2-8BE1-58DADD017EEE}" cxnId="{3749A4F6-DB3D-4FFA-B723-D87B4431DD3F}" type="sibTrans">
      <dgm:prSet/>
      <dgm:spPr/>
      <dgm:t>
        <a:bodyPr/>
        <a:lstStyle/>
        <a:p>
          <a:pPr algn="l"/>
          <a:endParaRPr lang="zh-CN" altLang="en-US" sz="2400" b="0"/>
        </a:p>
      </dgm:t>
    </dgm:pt>
    <dgm:pt modelId="{499B725E-FD1C-4B07-A735-D8D5160F3019}">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垄断企业的短期均衡</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9AAA3F12-35DD-4590-90CB-BF4585C817BB}" cxnId="{C7AE1E69-658C-4A41-ACCE-A34847ACD8CD}" type="parTrans">
      <dgm:prSet/>
      <dgm:spPr/>
      <dgm:t>
        <a:bodyPr/>
        <a:lstStyle/>
        <a:p>
          <a:pPr algn="l"/>
          <a:endParaRPr lang="zh-CN" altLang="en-US" sz="2400" b="0"/>
        </a:p>
      </dgm:t>
    </dgm:pt>
    <dgm:pt modelId="{2F104C3E-CE5B-48B3-81F4-B4B6C2DAB6C8}" cxnId="{C7AE1E69-658C-4A41-ACCE-A34847ACD8CD}" type="sibTrans">
      <dgm:prSet/>
      <dgm:spPr/>
      <dgm:t>
        <a:bodyPr/>
        <a:lstStyle/>
        <a:p>
          <a:pPr algn="l"/>
          <a:endParaRPr lang="zh-CN" altLang="en-US" sz="2400" b="0"/>
        </a:p>
      </dgm:t>
    </dgm:pt>
    <dgm:pt modelId="{DF5377E6-391C-497F-B564-489E90465F18}">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垄断企业的长期均衡</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8185ED59-0EA3-4669-B593-C8A15F0CE2F1}" cxnId="{ECC258BE-1C7A-409C-B52A-95582819C2D5}" type="parTrans">
      <dgm:prSet/>
      <dgm:spPr/>
      <dgm:t>
        <a:bodyPr/>
        <a:lstStyle/>
        <a:p>
          <a:pPr algn="l"/>
          <a:endParaRPr lang="zh-CN" altLang="en-US" sz="2400" b="0"/>
        </a:p>
      </dgm:t>
    </dgm:pt>
    <dgm:pt modelId="{ED814F5E-72E8-4003-8FBF-7E73E6D9752C}" cxnId="{ECC258BE-1C7A-409C-B52A-95582819C2D5}" type="sibTrans">
      <dgm:prSet/>
      <dgm:spPr/>
      <dgm:t>
        <a:bodyPr/>
        <a:lstStyle/>
        <a:p>
          <a:pPr algn="l"/>
          <a:endParaRPr lang="zh-CN" altLang="en-US" sz="2400" b="0"/>
        </a:p>
      </dgm:t>
    </dgm:pt>
    <dgm:pt modelId="{BF00CB35-DF9E-41A6-87A8-427F931652CF}">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垄断和价格歧视</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8F1B8996-1233-4207-B760-10695849B3E3}" cxnId="{9ACA10B0-3CC1-4797-B21B-A982B1EB4C11}" type="parTrans">
      <dgm:prSet/>
      <dgm:spPr/>
      <dgm:t>
        <a:bodyPr/>
        <a:lstStyle/>
        <a:p>
          <a:pPr algn="l"/>
          <a:endParaRPr lang="zh-CN" altLang="en-US" sz="2400" b="0"/>
        </a:p>
      </dgm:t>
    </dgm:pt>
    <dgm:pt modelId="{4E2B94EE-E867-4C21-BC02-B4A3D2312A19}" cxnId="{9ACA10B0-3CC1-4797-B21B-A982B1EB4C11}" type="sibTrans">
      <dgm:prSet/>
      <dgm:spPr/>
      <dgm:t>
        <a:bodyPr/>
        <a:lstStyle/>
        <a:p>
          <a:pPr algn="l"/>
          <a:endParaRPr lang="zh-CN" altLang="en-US" sz="2400" b="0"/>
        </a:p>
      </dgm:t>
    </dgm:pt>
    <dgm:pt modelId="{BCEE16CF-3C98-427C-85F8-66E6F2F5C789}" type="pres">
      <dgm:prSet presAssocID="{7A803B0B-D056-416C-8FA9-F6246E294EE6}" presName="compositeShape" presStyleCnt="0">
        <dgm:presLayoutVars>
          <dgm:dir/>
          <dgm:resizeHandles/>
        </dgm:presLayoutVars>
      </dgm:prSet>
      <dgm:spPr/>
      <dgm:t>
        <a:bodyPr/>
        <a:lstStyle/>
        <a:p>
          <a:endParaRPr lang="zh-CN" altLang="en-US"/>
        </a:p>
      </dgm:t>
    </dgm:pt>
    <dgm:pt modelId="{67860705-E945-43AF-9066-2E5A41962014}" type="pres">
      <dgm:prSet presAssocID="{7A803B0B-D056-416C-8FA9-F6246E294EE6}" presName="pyramid" presStyleLbl="node1" presStyleIdx="0" presStyleCnt="1"/>
      <dgm:spPr/>
    </dgm:pt>
    <dgm:pt modelId="{EAB9EB38-5FC6-43F6-8AF5-F8D2C8288ADC}" type="pres">
      <dgm:prSet presAssocID="{7A803B0B-D056-416C-8FA9-F6246E294EE6}" presName="theList" presStyleCnt="0"/>
      <dgm:spPr/>
    </dgm:pt>
    <dgm:pt modelId="{24C50AFC-2444-4EF8-922D-CFA0F1D3A96B}" type="pres">
      <dgm:prSet presAssocID="{5D0C22D4-AC95-49C9-8F0C-E726A68F6C81}" presName="aNode" presStyleLbl="fgAcc1" presStyleIdx="0" presStyleCnt="5">
        <dgm:presLayoutVars>
          <dgm:bulletEnabled val="1"/>
        </dgm:presLayoutVars>
      </dgm:prSet>
      <dgm:spPr/>
      <dgm:t>
        <a:bodyPr/>
        <a:lstStyle/>
        <a:p>
          <a:endParaRPr lang="zh-CN" altLang="en-US"/>
        </a:p>
      </dgm:t>
    </dgm:pt>
    <dgm:pt modelId="{02895250-F58A-4254-9C46-2D5388B2DDCF}" type="pres">
      <dgm:prSet presAssocID="{5D0C22D4-AC95-49C9-8F0C-E726A68F6C81}" presName="aSpace" presStyleCnt="0"/>
      <dgm:spPr/>
    </dgm:pt>
    <dgm:pt modelId="{4063DB13-352E-4285-A5DE-1DB019829E27}" type="pres">
      <dgm:prSet presAssocID="{10871BDD-CB06-49AB-BBA2-EE6FFCD40F3D}" presName="aNode" presStyleLbl="fgAcc1" presStyleIdx="1" presStyleCnt="5">
        <dgm:presLayoutVars>
          <dgm:bulletEnabled val="1"/>
        </dgm:presLayoutVars>
      </dgm:prSet>
      <dgm:spPr/>
      <dgm:t>
        <a:bodyPr/>
        <a:lstStyle/>
        <a:p>
          <a:endParaRPr lang="zh-CN" altLang="en-US"/>
        </a:p>
      </dgm:t>
    </dgm:pt>
    <dgm:pt modelId="{FA99637A-4037-4407-A686-CD1A4F250D29}" type="pres">
      <dgm:prSet presAssocID="{10871BDD-CB06-49AB-BBA2-EE6FFCD40F3D}" presName="aSpace" presStyleCnt="0"/>
      <dgm:spPr/>
    </dgm:pt>
    <dgm:pt modelId="{9EFDBA38-0CD3-4641-BC4A-BAD9A53BC6F0}" type="pres">
      <dgm:prSet presAssocID="{499B725E-FD1C-4B07-A735-D8D5160F3019}" presName="aNode" presStyleLbl="fgAcc1" presStyleIdx="2" presStyleCnt="5">
        <dgm:presLayoutVars>
          <dgm:bulletEnabled val="1"/>
        </dgm:presLayoutVars>
      </dgm:prSet>
      <dgm:spPr/>
      <dgm:t>
        <a:bodyPr/>
        <a:lstStyle/>
        <a:p>
          <a:endParaRPr lang="zh-CN" altLang="en-US"/>
        </a:p>
      </dgm:t>
    </dgm:pt>
    <dgm:pt modelId="{71550A67-6DE8-451D-B399-F8C3059B12AB}" type="pres">
      <dgm:prSet presAssocID="{499B725E-FD1C-4B07-A735-D8D5160F3019}" presName="aSpace" presStyleCnt="0"/>
      <dgm:spPr/>
    </dgm:pt>
    <dgm:pt modelId="{16437374-B879-451C-AD0B-837B6A2484CF}" type="pres">
      <dgm:prSet presAssocID="{DF5377E6-391C-497F-B564-489E90465F18}" presName="aNode" presStyleLbl="fgAcc1" presStyleIdx="3" presStyleCnt="5">
        <dgm:presLayoutVars>
          <dgm:bulletEnabled val="1"/>
        </dgm:presLayoutVars>
      </dgm:prSet>
      <dgm:spPr/>
      <dgm:t>
        <a:bodyPr/>
        <a:lstStyle/>
        <a:p>
          <a:endParaRPr lang="zh-CN" altLang="en-US"/>
        </a:p>
      </dgm:t>
    </dgm:pt>
    <dgm:pt modelId="{BCA8FAEF-6DA7-46B4-825E-8128E2703316}" type="pres">
      <dgm:prSet presAssocID="{DF5377E6-391C-497F-B564-489E90465F18}" presName="aSpace" presStyleCnt="0"/>
      <dgm:spPr/>
    </dgm:pt>
    <dgm:pt modelId="{53DDA992-C59F-4416-ACF8-EBE42002C8E5}" type="pres">
      <dgm:prSet presAssocID="{BF00CB35-DF9E-41A6-87A8-427F931652CF}" presName="aNode" presStyleLbl="fgAcc1" presStyleIdx="4" presStyleCnt="5">
        <dgm:presLayoutVars>
          <dgm:bulletEnabled val="1"/>
        </dgm:presLayoutVars>
      </dgm:prSet>
      <dgm:spPr/>
      <dgm:t>
        <a:bodyPr/>
        <a:lstStyle/>
        <a:p>
          <a:endParaRPr lang="zh-CN" altLang="en-US"/>
        </a:p>
      </dgm:t>
    </dgm:pt>
    <dgm:pt modelId="{88D16CF8-AEFE-498B-BC7C-C90782AD05AA}" type="pres">
      <dgm:prSet presAssocID="{BF00CB35-DF9E-41A6-87A8-427F931652CF}" presName="aSpace" presStyleCnt="0"/>
      <dgm:spPr/>
    </dgm:pt>
  </dgm:ptLst>
  <dgm:cxnLst>
    <dgm:cxn modelId="{14457DA5-DDD3-4873-B469-8EF701E3013D}" srcId="{7A803B0B-D056-416C-8FA9-F6246E294EE6}" destId="{5D0C22D4-AC95-49C9-8F0C-E726A68F6C81}" srcOrd="0" destOrd="0" parTransId="{0033B2B9-4734-4FA4-98A9-75B8A8CE7597}" sibTransId="{2EC96424-4719-4EFD-9E5C-3E3BE43CDD4D}"/>
    <dgm:cxn modelId="{3749A4F6-DB3D-4FFA-B723-D87B4431DD3F}" srcId="{7A803B0B-D056-416C-8FA9-F6246E294EE6}" destId="{10871BDD-CB06-49AB-BBA2-EE6FFCD40F3D}" srcOrd="1" destOrd="0" parTransId="{247D204C-4A3E-4C8D-A5A5-FEB7079FFEA5}" sibTransId="{8624B208-B9A7-4FB2-8BE1-58DADD017EEE}"/>
    <dgm:cxn modelId="{C7AE1E69-658C-4A41-ACCE-A34847ACD8CD}" srcId="{7A803B0B-D056-416C-8FA9-F6246E294EE6}" destId="{499B725E-FD1C-4B07-A735-D8D5160F3019}" srcOrd="2" destOrd="0" parTransId="{9AAA3F12-35DD-4590-90CB-BF4585C817BB}" sibTransId="{2F104C3E-CE5B-48B3-81F4-B4B6C2DAB6C8}"/>
    <dgm:cxn modelId="{ECC258BE-1C7A-409C-B52A-95582819C2D5}" srcId="{7A803B0B-D056-416C-8FA9-F6246E294EE6}" destId="{DF5377E6-391C-497F-B564-489E90465F18}" srcOrd="3" destOrd="0" parTransId="{8185ED59-0EA3-4669-B593-C8A15F0CE2F1}" sibTransId="{ED814F5E-72E8-4003-8FBF-7E73E6D9752C}"/>
    <dgm:cxn modelId="{9ACA10B0-3CC1-4797-B21B-A982B1EB4C11}" srcId="{7A803B0B-D056-416C-8FA9-F6246E294EE6}" destId="{BF00CB35-DF9E-41A6-87A8-427F931652CF}" srcOrd="4" destOrd="0" parTransId="{8F1B8996-1233-4207-B760-10695849B3E3}" sibTransId="{4E2B94EE-E867-4C21-BC02-B4A3D2312A19}"/>
    <dgm:cxn modelId="{BC400169-65DF-480C-B625-BD510C6BEA73}" type="presOf" srcId="{7A803B0B-D056-416C-8FA9-F6246E294EE6}" destId="{BCEE16CF-3C98-427C-85F8-66E6F2F5C789}" srcOrd="0" destOrd="0" presId="urn:microsoft.com/office/officeart/2005/8/layout/pyramid2"/>
    <dgm:cxn modelId="{1127FD8C-CBA8-477B-A732-C52A811ADB3C}" type="presParOf" srcId="{BCEE16CF-3C98-427C-85F8-66E6F2F5C789}" destId="{67860705-E945-43AF-9066-2E5A41962014}" srcOrd="0" destOrd="0" presId="urn:microsoft.com/office/officeart/2005/8/layout/pyramid2"/>
    <dgm:cxn modelId="{FF31FB97-4351-4C02-9DC8-08F5EF605E3C}" type="presParOf" srcId="{BCEE16CF-3C98-427C-85F8-66E6F2F5C789}" destId="{EAB9EB38-5FC6-43F6-8AF5-F8D2C8288ADC}" srcOrd="1" destOrd="0" presId="urn:microsoft.com/office/officeart/2005/8/layout/pyramid2"/>
    <dgm:cxn modelId="{3A9E0D81-7F6E-4374-9833-B16C3EBE63EA}" type="presParOf" srcId="{EAB9EB38-5FC6-43F6-8AF5-F8D2C8288ADC}" destId="{24C50AFC-2444-4EF8-922D-CFA0F1D3A96B}" srcOrd="0" destOrd="1" presId="urn:microsoft.com/office/officeart/2005/8/layout/pyramid2"/>
    <dgm:cxn modelId="{9F4AB167-90CC-4F78-97B9-0EA7D95ADEBE}" type="presOf" srcId="{5D0C22D4-AC95-49C9-8F0C-E726A68F6C81}" destId="{24C50AFC-2444-4EF8-922D-CFA0F1D3A96B}" srcOrd="0" destOrd="0" presId="urn:microsoft.com/office/officeart/2005/8/layout/pyramid2"/>
    <dgm:cxn modelId="{BF509ADA-290A-4AE3-B250-718B83288765}" type="presParOf" srcId="{EAB9EB38-5FC6-43F6-8AF5-F8D2C8288ADC}" destId="{02895250-F58A-4254-9C46-2D5388B2DDCF}" srcOrd="1" destOrd="1" presId="urn:microsoft.com/office/officeart/2005/8/layout/pyramid2"/>
    <dgm:cxn modelId="{ABE06F99-EE79-4215-A809-DC77825C71F3}" type="presParOf" srcId="{EAB9EB38-5FC6-43F6-8AF5-F8D2C8288ADC}" destId="{4063DB13-352E-4285-A5DE-1DB019829E27}" srcOrd="2" destOrd="1" presId="urn:microsoft.com/office/officeart/2005/8/layout/pyramid2"/>
    <dgm:cxn modelId="{77C5E8DA-29F8-4D88-A6CA-B9D44530EE82}" type="presOf" srcId="{10871BDD-CB06-49AB-BBA2-EE6FFCD40F3D}" destId="{4063DB13-352E-4285-A5DE-1DB019829E27}" srcOrd="0" destOrd="0" presId="urn:microsoft.com/office/officeart/2005/8/layout/pyramid2"/>
    <dgm:cxn modelId="{79057E38-C998-4D68-821C-64DF9E1C57AE}" type="presParOf" srcId="{EAB9EB38-5FC6-43F6-8AF5-F8D2C8288ADC}" destId="{FA99637A-4037-4407-A686-CD1A4F250D29}" srcOrd="3" destOrd="1" presId="urn:microsoft.com/office/officeart/2005/8/layout/pyramid2"/>
    <dgm:cxn modelId="{18057B86-FDFA-4853-8487-FD1FE7503554}" type="presParOf" srcId="{EAB9EB38-5FC6-43F6-8AF5-F8D2C8288ADC}" destId="{9EFDBA38-0CD3-4641-BC4A-BAD9A53BC6F0}" srcOrd="4" destOrd="1" presId="urn:microsoft.com/office/officeart/2005/8/layout/pyramid2"/>
    <dgm:cxn modelId="{BAF9FE63-A1B9-4299-8FAE-07EF36F6DA16}" type="presOf" srcId="{499B725E-FD1C-4B07-A735-D8D5160F3019}" destId="{9EFDBA38-0CD3-4641-BC4A-BAD9A53BC6F0}" srcOrd="0" destOrd="0" presId="urn:microsoft.com/office/officeart/2005/8/layout/pyramid2"/>
    <dgm:cxn modelId="{74CC7575-DEA7-43A2-84A0-2CEA7ED4FFE5}" type="presParOf" srcId="{EAB9EB38-5FC6-43F6-8AF5-F8D2C8288ADC}" destId="{71550A67-6DE8-451D-B399-F8C3059B12AB}" srcOrd="5" destOrd="1" presId="urn:microsoft.com/office/officeart/2005/8/layout/pyramid2"/>
    <dgm:cxn modelId="{51506772-8826-4DE6-8C69-7CE0E09C467E}" type="presParOf" srcId="{EAB9EB38-5FC6-43F6-8AF5-F8D2C8288ADC}" destId="{16437374-B879-451C-AD0B-837B6A2484CF}" srcOrd="6" destOrd="1" presId="urn:microsoft.com/office/officeart/2005/8/layout/pyramid2"/>
    <dgm:cxn modelId="{96656DD0-75FA-4CB2-AE40-0B568AAB8272}" type="presOf" srcId="{DF5377E6-391C-497F-B564-489E90465F18}" destId="{16437374-B879-451C-AD0B-837B6A2484CF}" srcOrd="0" destOrd="0" presId="urn:microsoft.com/office/officeart/2005/8/layout/pyramid2"/>
    <dgm:cxn modelId="{478CCC7C-B6FA-444C-BC80-89E1A3F10D19}" type="presParOf" srcId="{EAB9EB38-5FC6-43F6-8AF5-F8D2C8288ADC}" destId="{BCA8FAEF-6DA7-46B4-825E-8128E2703316}" srcOrd="7" destOrd="1" presId="urn:microsoft.com/office/officeart/2005/8/layout/pyramid2"/>
    <dgm:cxn modelId="{FC3F7ABE-EDEB-4080-8C5E-D6DA5C57C2C2}" type="presParOf" srcId="{EAB9EB38-5FC6-43F6-8AF5-F8D2C8288ADC}" destId="{53DDA992-C59F-4416-ACF8-EBE42002C8E5}" srcOrd="8" destOrd="1" presId="urn:microsoft.com/office/officeart/2005/8/layout/pyramid2"/>
    <dgm:cxn modelId="{58B81026-640F-4876-9777-B575E7B77D60}" type="presOf" srcId="{BF00CB35-DF9E-41A6-87A8-427F931652CF}" destId="{53DDA992-C59F-4416-ACF8-EBE42002C8E5}" srcOrd="0" destOrd="0" presId="urn:microsoft.com/office/officeart/2005/8/layout/pyramid2"/>
    <dgm:cxn modelId="{C217094E-B51A-4951-B0A0-7A015D3C8CC3}" type="presParOf" srcId="{EAB9EB38-5FC6-43F6-8AF5-F8D2C8288ADC}" destId="{88D16CF8-AEFE-498B-BC7C-C90782AD05AA}" srcOrd="9"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2" loCatId="process" qsTypeId="urn:microsoft.com/office/officeart/2005/8/quickstyle/simple3#3" qsCatId="simple" csTypeId="urn:microsoft.com/office/officeart/2005/8/colors/accent6_5#2" csCatId="accent6" phldr="1"/>
      <dgm:spPr/>
      <dgm:t>
        <a:bodyPr/>
        <a:lstStyle/>
        <a:p>
          <a:endParaRPr lang="zh-CN" altLang="en-US"/>
        </a:p>
      </dgm:t>
    </dgm:pt>
    <dgm:pt modelId="{2556E02F-5887-46C7-97AC-0490B742FBA6}">
      <dgm:prSet phldrT="[文本]" phldr="0" custT="1"/>
      <dgm:spPr/>
      <dgm:t>
        <a:bodyPr vert="horz" wrap="square"/>
        <a:lstStyle/>
        <a:p>
          <a:pPr>
            <a:lnSpc>
              <a:spcPct val="100000"/>
            </a:lnSpc>
            <a:spcBef>
              <a:spcPct val="0"/>
            </a:spcBef>
            <a:spcAft>
              <a:spcPct val="35000"/>
            </a:spcAft>
          </a:pPr>
          <a:r>
            <a:rPr lang="zh-CN" altLang="en-US" sz="2400" b="0" dirty="0">
              <a:effectLst/>
              <a:latin typeface="微软雅黑" panose="020B0503020204020204" pitchFamily="34" charset="-122"/>
              <a:ea typeface="微软雅黑" panose="020B0503020204020204" pitchFamily="34" charset="-122"/>
            </a:rPr>
            <a:t>总收益函数</a:t>
          </a:r>
        </a:p>
      </dgm:t>
    </dgm:pt>
    <dgm:pt modelId="{D8D9EB5E-E44E-41A4-AA43-C8B09758EF10}" cxnId="{B3109CA1-9BDE-457E-BFC2-ECF30EF57A42}" type="parTrans">
      <dgm:prSet/>
      <dgm:spPr/>
      <dgm:t>
        <a:bodyPr/>
        <a:lstStyle/>
        <a:p>
          <a:endParaRPr lang="zh-CN" altLang="en-US"/>
        </a:p>
      </dgm:t>
    </dgm:pt>
    <dgm:pt modelId="{F194555C-4F2E-4BBD-B0D4-4DB2C90B8BCA}" cxnId="{B3109CA1-9BDE-457E-BFC2-ECF30EF57A42}" type="sibTrans">
      <dgm:prSet/>
      <dgm:spPr/>
      <dgm:t>
        <a:bodyPr/>
        <a:lstStyle/>
        <a:p>
          <a:endParaRPr lang="zh-CN" altLang="en-US"/>
        </a:p>
      </dgm:t>
    </dgm:pt>
    <dgm:pt modelId="{C7148962-91D2-46C3-A70F-8C66C2F00ED9}">
      <dgm:prSet phldrT="[文本]" custT="1"/>
      <dgm:spPr/>
      <dgm:t>
        <a:bodyPr/>
        <a:lstStyle/>
        <a:p>
          <a:r>
            <a:rPr lang="zh-CN" altLang="en-US" sz="2400" b="0" dirty="0">
              <a:latin typeface="微软雅黑" panose="020B0503020204020204" pitchFamily="34" charset="-122"/>
              <a:ea typeface="微软雅黑" panose="020B0503020204020204" pitchFamily="34" charset="-122"/>
            </a:rPr>
            <a:t>平均收益函数</a:t>
          </a:r>
        </a:p>
      </dgm:t>
    </dgm:pt>
    <dgm:pt modelId="{5F7B88BB-DB69-4C4B-840C-B09785E9B1E9}" cxnId="{8B2A3F09-1EB7-4E52-B7AE-E80DA96FDEFA}" type="parTrans">
      <dgm:prSet/>
      <dgm:spPr/>
      <dgm:t>
        <a:bodyPr/>
        <a:lstStyle/>
        <a:p>
          <a:endParaRPr lang="zh-CN" altLang="en-US"/>
        </a:p>
      </dgm:t>
    </dgm:pt>
    <dgm:pt modelId="{7311CCD1-CBC4-4062-AAD3-ACF9932BE81B}" cxnId="{8B2A3F09-1EB7-4E52-B7AE-E80DA96FDEFA}" type="sibTrans">
      <dgm:prSet/>
      <dgm:spPr/>
      <dgm:t>
        <a:bodyPr/>
        <a:lstStyle/>
        <a:p>
          <a:endParaRPr lang="zh-CN" altLang="en-US"/>
        </a:p>
      </dgm:t>
    </dgm:pt>
    <dgm:pt modelId="{82050D4E-65D5-4364-8661-5FF1938CFD4D}">
      <dgm:prSet phldrT="[文本]" custT="1"/>
      <dgm:spPr/>
      <dgm:t>
        <a:bodyPr/>
        <a:lstStyle/>
        <a:p>
          <a:r>
            <a:rPr lang="zh-CN" altLang="en-US" sz="2400" b="0" dirty="0">
              <a:latin typeface="微软雅黑" panose="020B0503020204020204" pitchFamily="34" charset="-122"/>
              <a:ea typeface="微软雅黑" panose="020B0503020204020204" pitchFamily="34" charset="-122"/>
            </a:rPr>
            <a:t>边际收益函数</a:t>
          </a:r>
        </a:p>
      </dgm:t>
    </dgm:pt>
    <dgm:pt modelId="{6D077D0E-B5E5-49DB-A13D-97C57F592305}" cxnId="{3220E25F-8ECA-43A7-964D-C1ED41DFC4B8}" type="parTrans">
      <dgm:prSet/>
      <dgm:spPr/>
      <dgm:t>
        <a:bodyPr/>
        <a:lstStyle/>
        <a:p>
          <a:endParaRPr lang="zh-CN" altLang="en-US"/>
        </a:p>
      </dgm:t>
    </dgm:pt>
    <dgm:pt modelId="{2F17A9E2-73BE-4742-9A22-876DDE143048}" cxnId="{3220E25F-8ECA-43A7-964D-C1ED41DFC4B8}" type="sibTrans">
      <dgm:prSet/>
      <dgm:spPr/>
      <dgm:t>
        <a:bodyPr/>
        <a:lstStyle/>
        <a:p>
          <a:endParaRPr lang="zh-CN" altLang="en-US"/>
        </a:p>
      </dgm:t>
    </dgm:pt>
    <dgm:pt modelId="{8EBAEAD2-01EB-4D1C-8DE4-786352430E04}" type="pres">
      <dgm:prSet presAssocID="{E377D9E2-2298-415D-891F-E29B735B9F60}" presName="linearFlow" presStyleCnt="0">
        <dgm:presLayoutVars>
          <dgm:resizeHandles val="exact"/>
        </dgm:presLayoutVars>
      </dgm:prSet>
      <dgm:spPr/>
      <dgm:t>
        <a:bodyPr/>
        <a:lstStyle/>
        <a:p>
          <a:endParaRPr lang="zh-CN" altLang="en-US"/>
        </a:p>
      </dgm:t>
    </dgm:pt>
    <dgm:pt modelId="{B48D4B6D-0FFE-419F-B4ED-ADAA4DE87FFD}" type="pres">
      <dgm:prSet presAssocID="{2556E02F-5887-46C7-97AC-0490B742FBA6}" presName="node" presStyleLbl="node1" presStyleIdx="0" presStyleCnt="3">
        <dgm:presLayoutVars>
          <dgm:bulletEnabled val="1"/>
        </dgm:presLayoutVars>
      </dgm:prSet>
      <dgm:spPr/>
      <dgm:t>
        <a:bodyPr/>
        <a:lstStyle/>
        <a:p>
          <a:endParaRPr lang="zh-CN" altLang="en-US"/>
        </a:p>
      </dgm:t>
    </dgm:pt>
    <dgm:pt modelId="{438AF820-D1C3-4602-A3A4-FB9BEFC7C355}" type="pres">
      <dgm:prSet presAssocID="{F194555C-4F2E-4BBD-B0D4-4DB2C90B8BCA}" presName="sibTrans" presStyleLbl="sibTrans2D1" presStyleIdx="0" presStyleCnt="2"/>
      <dgm:spPr/>
      <dgm:t>
        <a:bodyPr/>
        <a:lstStyle/>
        <a:p>
          <a:endParaRPr lang="zh-CN" altLang="en-US"/>
        </a:p>
      </dgm:t>
    </dgm:pt>
    <dgm:pt modelId="{1BFBDE8A-C96B-424F-88F2-FFE842715EED}" type="pres">
      <dgm:prSet presAssocID="{F194555C-4F2E-4BBD-B0D4-4DB2C90B8BCA}" presName="connectorText" presStyleLbl="sibTrans2D1" presStyleIdx="0" presStyleCnt="2"/>
      <dgm:spPr/>
      <dgm:t>
        <a:bodyPr/>
        <a:lstStyle/>
        <a:p>
          <a:endParaRPr lang="zh-CN" altLang="en-US"/>
        </a:p>
      </dgm:t>
    </dgm:pt>
    <dgm:pt modelId="{7C85803D-BDDC-4229-8E2F-22D08BAA2BE6}" type="pres">
      <dgm:prSet presAssocID="{C7148962-91D2-46C3-A70F-8C66C2F00ED9}" presName="node" presStyleLbl="node1" presStyleIdx="1" presStyleCnt="3">
        <dgm:presLayoutVars>
          <dgm:bulletEnabled val="1"/>
        </dgm:presLayoutVars>
      </dgm:prSet>
      <dgm:spPr/>
      <dgm:t>
        <a:bodyPr/>
        <a:lstStyle/>
        <a:p>
          <a:endParaRPr lang="zh-CN" altLang="en-US"/>
        </a:p>
      </dgm:t>
    </dgm:pt>
    <dgm:pt modelId="{DF3C2C5A-23BD-4535-B5E0-31DAE48EE4A6}" type="pres">
      <dgm:prSet presAssocID="{7311CCD1-CBC4-4062-AAD3-ACF9932BE81B}" presName="sibTrans" presStyleLbl="sibTrans2D1" presStyleIdx="1" presStyleCnt="2"/>
      <dgm:spPr/>
      <dgm:t>
        <a:bodyPr/>
        <a:lstStyle/>
        <a:p>
          <a:endParaRPr lang="zh-CN" altLang="en-US"/>
        </a:p>
      </dgm:t>
    </dgm:pt>
    <dgm:pt modelId="{3202DB1B-A38E-4298-9AD7-7573A5A75F1B}" type="pres">
      <dgm:prSet presAssocID="{7311CCD1-CBC4-4062-AAD3-ACF9932BE81B}" presName="connectorText" presStyleLbl="sibTrans2D1" presStyleIdx="1" presStyleCnt="2"/>
      <dgm:spPr/>
      <dgm:t>
        <a:bodyPr/>
        <a:lstStyle/>
        <a:p>
          <a:endParaRPr lang="zh-CN" altLang="en-US"/>
        </a:p>
      </dgm:t>
    </dgm:pt>
    <dgm:pt modelId="{60A684E5-65D1-41BB-9F15-55D849FF0B00}" type="pres">
      <dgm:prSet presAssocID="{82050D4E-65D5-4364-8661-5FF1938CFD4D}" presName="node" presStyleLbl="node1" presStyleIdx="2" presStyleCnt="3">
        <dgm:presLayoutVars>
          <dgm:bulletEnabled val="1"/>
        </dgm:presLayoutVars>
      </dgm:prSet>
      <dgm:spPr/>
      <dgm:t>
        <a:bodyPr/>
        <a:lstStyle/>
        <a:p>
          <a:endParaRPr lang="zh-CN" altLang="en-US"/>
        </a:p>
      </dgm:t>
    </dgm:pt>
  </dgm:ptLst>
  <dgm:cxnLst>
    <dgm:cxn modelId="{5DD070B4-1294-4EEE-8C6E-1BCB228F04CC}" type="presOf" srcId="{82050D4E-65D5-4364-8661-5FF1938CFD4D}" destId="{60A684E5-65D1-41BB-9F15-55D849FF0B00}" srcOrd="0" destOrd="0" presId="urn:microsoft.com/office/officeart/2005/8/layout/process2"/>
    <dgm:cxn modelId="{E000E26B-AAFD-41E3-A198-AF44A72D391D}" type="presOf" srcId="{C7148962-91D2-46C3-A70F-8C66C2F00ED9}" destId="{7C85803D-BDDC-4229-8E2F-22D08BAA2BE6}" srcOrd="0" destOrd="0" presId="urn:microsoft.com/office/officeart/2005/8/layout/process2"/>
    <dgm:cxn modelId="{CF452F2E-8B81-4C2B-9A82-F7D6C9209F60}" type="presOf" srcId="{F194555C-4F2E-4BBD-B0D4-4DB2C90B8BCA}" destId="{438AF820-D1C3-4602-A3A4-FB9BEFC7C355}" srcOrd="0" destOrd="0" presId="urn:microsoft.com/office/officeart/2005/8/layout/process2"/>
    <dgm:cxn modelId="{8B2A3F09-1EB7-4E52-B7AE-E80DA96FDEFA}" srcId="{E377D9E2-2298-415D-891F-E29B735B9F60}" destId="{C7148962-91D2-46C3-A70F-8C66C2F00ED9}" srcOrd="1" destOrd="0" parTransId="{5F7B88BB-DB69-4C4B-840C-B09785E9B1E9}" sibTransId="{7311CCD1-CBC4-4062-AAD3-ACF9932BE81B}"/>
    <dgm:cxn modelId="{5E398C65-568E-4DE4-A79C-547AD8E5C824}" type="presOf" srcId="{7311CCD1-CBC4-4062-AAD3-ACF9932BE81B}" destId="{DF3C2C5A-23BD-4535-B5E0-31DAE48EE4A6}" srcOrd="0" destOrd="0" presId="urn:microsoft.com/office/officeart/2005/8/layout/process2"/>
    <dgm:cxn modelId="{2F4C7089-322E-4C5D-B89D-98CB6FF3837A}" type="presOf" srcId="{F194555C-4F2E-4BBD-B0D4-4DB2C90B8BCA}" destId="{1BFBDE8A-C96B-424F-88F2-FFE842715EED}" srcOrd="1" destOrd="0" presId="urn:microsoft.com/office/officeart/2005/8/layout/process2"/>
    <dgm:cxn modelId="{2CACACBE-37ED-4162-B347-A102AD589411}" type="presOf" srcId="{2556E02F-5887-46C7-97AC-0490B742FBA6}" destId="{B48D4B6D-0FFE-419F-B4ED-ADAA4DE87FFD}" srcOrd="0" destOrd="0" presId="urn:microsoft.com/office/officeart/2005/8/layout/process2"/>
    <dgm:cxn modelId="{AD0C9F77-BF0F-4EFD-BFE7-0200FBDEC150}" type="presOf" srcId="{7311CCD1-CBC4-4062-AAD3-ACF9932BE81B}" destId="{3202DB1B-A38E-4298-9AD7-7573A5A75F1B}" srcOrd="1" destOrd="0" presId="urn:microsoft.com/office/officeart/2005/8/layout/process2"/>
    <dgm:cxn modelId="{B3109CA1-9BDE-457E-BFC2-ECF30EF57A42}" srcId="{E377D9E2-2298-415D-891F-E29B735B9F60}" destId="{2556E02F-5887-46C7-97AC-0490B742FBA6}" srcOrd="0" destOrd="0" parTransId="{D8D9EB5E-E44E-41A4-AA43-C8B09758EF10}" sibTransId="{F194555C-4F2E-4BBD-B0D4-4DB2C90B8BCA}"/>
    <dgm:cxn modelId="{63E13062-5A8C-4A11-9EDF-7246A13B0E14}" type="presOf" srcId="{E377D9E2-2298-415D-891F-E29B735B9F60}" destId="{8EBAEAD2-01EB-4D1C-8DE4-786352430E04}" srcOrd="0" destOrd="0" presId="urn:microsoft.com/office/officeart/2005/8/layout/process2"/>
    <dgm:cxn modelId="{3220E25F-8ECA-43A7-964D-C1ED41DFC4B8}" srcId="{E377D9E2-2298-415D-891F-E29B735B9F60}" destId="{82050D4E-65D5-4364-8661-5FF1938CFD4D}" srcOrd="2" destOrd="0" parTransId="{6D077D0E-B5E5-49DB-A13D-97C57F592305}" sibTransId="{2F17A9E2-73BE-4742-9A22-876DDE143048}"/>
    <dgm:cxn modelId="{C804F853-7E5E-44C8-9D91-308815DC0AF0}" type="presParOf" srcId="{8EBAEAD2-01EB-4D1C-8DE4-786352430E04}" destId="{B48D4B6D-0FFE-419F-B4ED-ADAA4DE87FFD}" srcOrd="0" destOrd="0" presId="urn:microsoft.com/office/officeart/2005/8/layout/process2"/>
    <dgm:cxn modelId="{6453BAEB-C3B8-4CC9-9C8B-68CE89E10380}" type="presParOf" srcId="{8EBAEAD2-01EB-4D1C-8DE4-786352430E04}" destId="{438AF820-D1C3-4602-A3A4-FB9BEFC7C355}" srcOrd="1" destOrd="0" presId="urn:microsoft.com/office/officeart/2005/8/layout/process2"/>
    <dgm:cxn modelId="{03ED1C0B-30E8-47D1-B13B-2874E103EC48}" type="presParOf" srcId="{438AF820-D1C3-4602-A3A4-FB9BEFC7C355}" destId="{1BFBDE8A-C96B-424F-88F2-FFE842715EED}" srcOrd="0" destOrd="0" presId="urn:microsoft.com/office/officeart/2005/8/layout/process2"/>
    <dgm:cxn modelId="{F84D7C5C-AA58-4822-A635-F0251B029447}" type="presParOf" srcId="{8EBAEAD2-01EB-4D1C-8DE4-786352430E04}" destId="{7C85803D-BDDC-4229-8E2F-22D08BAA2BE6}" srcOrd="2" destOrd="0" presId="urn:microsoft.com/office/officeart/2005/8/layout/process2"/>
    <dgm:cxn modelId="{45E1FFEF-846A-40F7-B023-60411866636F}" type="presParOf" srcId="{8EBAEAD2-01EB-4D1C-8DE4-786352430E04}" destId="{DF3C2C5A-23BD-4535-B5E0-31DAE48EE4A6}" srcOrd="3" destOrd="0" presId="urn:microsoft.com/office/officeart/2005/8/layout/process2"/>
    <dgm:cxn modelId="{D45FA524-BD17-4F9B-B159-28A4D2628117}" type="presParOf" srcId="{DF3C2C5A-23BD-4535-B5E0-31DAE48EE4A6}" destId="{3202DB1B-A38E-4298-9AD7-7573A5A75F1B}" srcOrd="0" destOrd="0" presId="urn:microsoft.com/office/officeart/2005/8/layout/process2"/>
    <dgm:cxn modelId="{F711684C-D57C-4EB4-8216-2EA53E93899C}" type="presParOf" srcId="{8EBAEAD2-01EB-4D1C-8DE4-786352430E04}" destId="{60A684E5-65D1-41BB-9F15-55D849FF0B0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2" loCatId="process" qsTypeId="urn:microsoft.com/office/officeart/2005/8/quickstyle/simple3#2" qsCatId="simple" csTypeId="urn:microsoft.com/office/officeart/2005/8/colors/accent5_3#1" csCatId="accent5" phldr="1"/>
      <dgm:spPr/>
      <dgm:t>
        <a:bodyPr/>
        <a:lstStyle/>
        <a:p>
          <a:endParaRPr lang="zh-CN" altLang="en-US"/>
        </a:p>
      </dgm:t>
    </dgm:pt>
    <dgm:pt modelId="{8EBAEAD2-01EB-4D1C-8DE4-786352430E04}" type="pres">
      <dgm:prSet presAssocID="{E377D9E2-2298-415D-891F-E29B735B9F60}" presName="linearFlow" presStyleCnt="0">
        <dgm:presLayoutVars>
          <dgm:resizeHandles val="exact"/>
        </dgm:presLayoutVars>
      </dgm:prSet>
      <dgm:spPr/>
      <dgm:t>
        <a:bodyPr/>
        <a:lstStyle/>
        <a:p>
          <a:endParaRPr lang="zh-CN" altLang="en-US"/>
        </a:p>
      </dgm:t>
    </dgm:pt>
  </dgm:ptLst>
  <dgm:cxnLst>
    <dgm:cxn modelId="{BEA46E27-8EF8-437C-9786-652D9F53CF6D}" type="presOf" srcId="{E377D9E2-2298-415D-891F-E29B735B9F60}" destId="{8EBAEAD2-01EB-4D1C-8DE4-786352430E04}" srcOrd="0"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041AEE-4673-45DF-8DE5-04D9229083D0}"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5F5C9DED-E2E9-4471-888C-B162D1BAD85B}">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垄断竞争的特点</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EA4575DF-BA48-4EDA-8B97-2547751566D2}" cxnId="{FF9AC8AC-9457-4A85-B2EB-20219B385E97}" type="parTrans">
      <dgm:prSet/>
      <dgm:spPr/>
      <dgm:t>
        <a:bodyPr/>
        <a:lstStyle/>
        <a:p>
          <a:pPr algn="l"/>
          <a:endParaRPr lang="zh-CN" altLang="en-US" sz="2400" b="0"/>
        </a:p>
      </dgm:t>
    </dgm:pt>
    <dgm:pt modelId="{3542170C-8DA6-450E-845A-F2375AB85A73}" cxnId="{FF9AC8AC-9457-4A85-B2EB-20219B385E97}" type="sibTrans">
      <dgm:prSet/>
      <dgm:spPr/>
      <dgm:t>
        <a:bodyPr/>
        <a:lstStyle/>
        <a:p>
          <a:pPr algn="l"/>
          <a:endParaRPr lang="zh-CN" altLang="en-US" sz="2400" b="0"/>
        </a:p>
      </dgm:t>
    </dgm:pt>
    <dgm:pt modelId="{8970925B-7E24-4069-B1AB-0B0530780EFC}">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垄断竞争企业的需求曲线和收益曲线</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A0FA2CC0-32DA-472D-9B19-00C1C7016897}" cxnId="{22E982AC-8107-4A5A-A61C-6200E9496087}" type="parTrans">
      <dgm:prSet/>
      <dgm:spPr/>
      <dgm:t>
        <a:bodyPr/>
        <a:lstStyle/>
        <a:p>
          <a:pPr algn="l"/>
          <a:endParaRPr lang="zh-CN" altLang="en-US" sz="2400" b="0"/>
        </a:p>
      </dgm:t>
    </dgm:pt>
    <dgm:pt modelId="{6387116F-32E8-4981-9497-679E74D906C4}" cxnId="{22E982AC-8107-4A5A-A61C-6200E9496087}" type="sibTrans">
      <dgm:prSet/>
      <dgm:spPr/>
      <dgm:t>
        <a:bodyPr/>
        <a:lstStyle/>
        <a:p>
          <a:pPr algn="l"/>
          <a:endParaRPr lang="zh-CN" altLang="en-US" sz="2400" b="0"/>
        </a:p>
      </dgm:t>
    </dgm:pt>
    <dgm:pt modelId="{11C0F527-6593-43CD-9C44-101A86C39D00}">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垄断竞争企业的短期均衡</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6893BCDE-BE6E-4DFF-8799-065C88D1CD39}" cxnId="{2B415FEB-38AF-4AB8-A968-8C7FE47C4591}" type="parTrans">
      <dgm:prSet/>
      <dgm:spPr/>
      <dgm:t>
        <a:bodyPr/>
        <a:lstStyle/>
        <a:p>
          <a:pPr algn="l"/>
          <a:endParaRPr lang="zh-CN" altLang="en-US" sz="2400" b="0"/>
        </a:p>
      </dgm:t>
    </dgm:pt>
    <dgm:pt modelId="{519580B7-1C7C-43FA-93C8-A9CE710858DD}" cxnId="{2B415FEB-38AF-4AB8-A968-8C7FE47C4591}" type="sibTrans">
      <dgm:prSet/>
      <dgm:spPr/>
      <dgm:t>
        <a:bodyPr/>
        <a:lstStyle/>
        <a:p>
          <a:pPr algn="l"/>
          <a:endParaRPr lang="zh-CN" altLang="en-US" sz="2400" b="0"/>
        </a:p>
      </dgm:t>
    </dgm:pt>
    <dgm:pt modelId="{4D63420A-D672-47D4-BB79-6952B104D021}">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垄断竞争企业的长期均衡</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AAFDC1BB-1F3E-4624-84B0-86A4E245B922}" cxnId="{863DEB22-DD3D-443E-B2DD-21547C957F3D}" type="parTrans">
      <dgm:prSet/>
      <dgm:spPr/>
      <dgm:t>
        <a:bodyPr/>
        <a:lstStyle/>
        <a:p>
          <a:pPr algn="l"/>
          <a:endParaRPr lang="zh-CN" altLang="en-US" sz="2400" b="0"/>
        </a:p>
      </dgm:t>
    </dgm:pt>
    <dgm:pt modelId="{6D5B9325-061B-478B-8536-4D97F1C46ADE}" cxnId="{863DEB22-DD3D-443E-B2DD-21547C957F3D}" type="sibTrans">
      <dgm:prSet/>
      <dgm:spPr/>
      <dgm:t>
        <a:bodyPr/>
        <a:lstStyle/>
        <a:p>
          <a:pPr algn="l"/>
          <a:endParaRPr lang="zh-CN" altLang="en-US" sz="2400" b="0"/>
        </a:p>
      </dgm:t>
    </dgm:pt>
    <dgm:pt modelId="{FBD190DF-926A-4A50-9B41-62F214698466}" type="pres">
      <dgm:prSet presAssocID="{62041AEE-4673-45DF-8DE5-04D9229083D0}" presName="compositeShape" presStyleCnt="0">
        <dgm:presLayoutVars>
          <dgm:dir/>
          <dgm:resizeHandles/>
        </dgm:presLayoutVars>
      </dgm:prSet>
      <dgm:spPr/>
      <dgm:t>
        <a:bodyPr/>
        <a:lstStyle/>
        <a:p>
          <a:endParaRPr lang="zh-CN" altLang="en-US"/>
        </a:p>
      </dgm:t>
    </dgm:pt>
    <dgm:pt modelId="{F2D6B933-5B6F-4793-B95D-74BF54579921}" type="pres">
      <dgm:prSet presAssocID="{62041AEE-4673-45DF-8DE5-04D9229083D0}" presName="pyramid" presStyleLbl="node1" presStyleIdx="0" presStyleCnt="1"/>
      <dgm:spPr/>
    </dgm:pt>
    <dgm:pt modelId="{72F94CB5-2570-4642-9393-8AFE7DB2FB93}" type="pres">
      <dgm:prSet presAssocID="{62041AEE-4673-45DF-8DE5-04D9229083D0}" presName="theList" presStyleCnt="0"/>
      <dgm:spPr/>
    </dgm:pt>
    <dgm:pt modelId="{DFDD46F5-E254-4BF2-81EF-DE781C734874}" type="pres">
      <dgm:prSet presAssocID="{5F5C9DED-E2E9-4471-888C-B162D1BAD85B}" presName="aNode" presStyleLbl="fgAcc1" presStyleIdx="0" presStyleCnt="4">
        <dgm:presLayoutVars>
          <dgm:bulletEnabled val="1"/>
        </dgm:presLayoutVars>
      </dgm:prSet>
      <dgm:spPr/>
      <dgm:t>
        <a:bodyPr/>
        <a:lstStyle/>
        <a:p>
          <a:endParaRPr lang="zh-CN" altLang="en-US"/>
        </a:p>
      </dgm:t>
    </dgm:pt>
    <dgm:pt modelId="{BD1E94CF-4A57-4A33-9EBE-35382608656E}" type="pres">
      <dgm:prSet presAssocID="{5F5C9DED-E2E9-4471-888C-B162D1BAD85B}" presName="aSpace" presStyleCnt="0"/>
      <dgm:spPr/>
    </dgm:pt>
    <dgm:pt modelId="{4ED1E407-6F75-46FF-8025-40227D280066}" type="pres">
      <dgm:prSet presAssocID="{8970925B-7E24-4069-B1AB-0B0530780EFC}" presName="aNode" presStyleLbl="fgAcc1" presStyleIdx="1" presStyleCnt="4">
        <dgm:presLayoutVars>
          <dgm:bulletEnabled val="1"/>
        </dgm:presLayoutVars>
      </dgm:prSet>
      <dgm:spPr/>
      <dgm:t>
        <a:bodyPr/>
        <a:lstStyle/>
        <a:p>
          <a:endParaRPr lang="zh-CN" altLang="en-US"/>
        </a:p>
      </dgm:t>
    </dgm:pt>
    <dgm:pt modelId="{38F46007-E0CE-47A9-A5BF-7728012889ED}" type="pres">
      <dgm:prSet presAssocID="{8970925B-7E24-4069-B1AB-0B0530780EFC}" presName="aSpace" presStyleCnt="0"/>
      <dgm:spPr/>
    </dgm:pt>
    <dgm:pt modelId="{25555E6F-06E8-4097-9FB7-24317A8E2C39}" type="pres">
      <dgm:prSet presAssocID="{11C0F527-6593-43CD-9C44-101A86C39D00}" presName="aNode" presStyleLbl="fgAcc1" presStyleIdx="2" presStyleCnt="4">
        <dgm:presLayoutVars>
          <dgm:bulletEnabled val="1"/>
        </dgm:presLayoutVars>
      </dgm:prSet>
      <dgm:spPr/>
      <dgm:t>
        <a:bodyPr/>
        <a:lstStyle/>
        <a:p>
          <a:endParaRPr lang="zh-CN" altLang="en-US"/>
        </a:p>
      </dgm:t>
    </dgm:pt>
    <dgm:pt modelId="{D7DDEDB0-B078-46A9-9D7F-8616DABB47F7}" type="pres">
      <dgm:prSet presAssocID="{11C0F527-6593-43CD-9C44-101A86C39D00}" presName="aSpace" presStyleCnt="0"/>
      <dgm:spPr/>
    </dgm:pt>
    <dgm:pt modelId="{120C79B6-5FC2-41E1-98F8-75D39B380974}" type="pres">
      <dgm:prSet presAssocID="{4D63420A-D672-47D4-BB79-6952B104D021}" presName="aNode" presStyleLbl="fgAcc1" presStyleIdx="3" presStyleCnt="4">
        <dgm:presLayoutVars>
          <dgm:bulletEnabled val="1"/>
        </dgm:presLayoutVars>
      </dgm:prSet>
      <dgm:spPr/>
      <dgm:t>
        <a:bodyPr/>
        <a:lstStyle/>
        <a:p>
          <a:endParaRPr lang="zh-CN" altLang="en-US"/>
        </a:p>
      </dgm:t>
    </dgm:pt>
    <dgm:pt modelId="{A3C1F50F-DC33-489A-827F-2B4FF33082C2}" type="pres">
      <dgm:prSet presAssocID="{4D63420A-D672-47D4-BB79-6952B104D021}" presName="aSpace" presStyleCnt="0"/>
      <dgm:spPr/>
    </dgm:pt>
  </dgm:ptLst>
  <dgm:cxnLst>
    <dgm:cxn modelId="{FF9AC8AC-9457-4A85-B2EB-20219B385E97}" srcId="{62041AEE-4673-45DF-8DE5-04D9229083D0}" destId="{5F5C9DED-E2E9-4471-888C-B162D1BAD85B}" srcOrd="0" destOrd="0" parTransId="{EA4575DF-BA48-4EDA-8B97-2547751566D2}" sibTransId="{3542170C-8DA6-450E-845A-F2375AB85A73}"/>
    <dgm:cxn modelId="{22E982AC-8107-4A5A-A61C-6200E9496087}" srcId="{62041AEE-4673-45DF-8DE5-04D9229083D0}" destId="{8970925B-7E24-4069-B1AB-0B0530780EFC}" srcOrd="1" destOrd="0" parTransId="{A0FA2CC0-32DA-472D-9B19-00C1C7016897}" sibTransId="{6387116F-32E8-4981-9497-679E74D906C4}"/>
    <dgm:cxn modelId="{2B415FEB-38AF-4AB8-A968-8C7FE47C4591}" srcId="{62041AEE-4673-45DF-8DE5-04D9229083D0}" destId="{11C0F527-6593-43CD-9C44-101A86C39D00}" srcOrd="2" destOrd="0" parTransId="{6893BCDE-BE6E-4DFF-8799-065C88D1CD39}" sibTransId="{519580B7-1C7C-43FA-93C8-A9CE710858DD}"/>
    <dgm:cxn modelId="{863DEB22-DD3D-443E-B2DD-21547C957F3D}" srcId="{62041AEE-4673-45DF-8DE5-04D9229083D0}" destId="{4D63420A-D672-47D4-BB79-6952B104D021}" srcOrd="3" destOrd="0" parTransId="{AAFDC1BB-1F3E-4624-84B0-86A4E245B922}" sibTransId="{6D5B9325-061B-478B-8536-4D97F1C46ADE}"/>
    <dgm:cxn modelId="{6EEE6C4D-DD30-4EE3-8AD5-9376F4BD883F}" type="presOf" srcId="{62041AEE-4673-45DF-8DE5-04D9229083D0}" destId="{FBD190DF-926A-4A50-9B41-62F214698466}" srcOrd="0" destOrd="0" presId="urn:microsoft.com/office/officeart/2005/8/layout/pyramid2"/>
    <dgm:cxn modelId="{268FA666-B623-46DF-A80E-EFB6151BCD46}" type="presParOf" srcId="{FBD190DF-926A-4A50-9B41-62F214698466}" destId="{F2D6B933-5B6F-4793-B95D-74BF54579921}" srcOrd="0" destOrd="0" presId="urn:microsoft.com/office/officeart/2005/8/layout/pyramid2"/>
    <dgm:cxn modelId="{6BA1D3CE-7DDF-4AC5-ADD8-5F30A2EB05B6}" type="presParOf" srcId="{FBD190DF-926A-4A50-9B41-62F214698466}" destId="{72F94CB5-2570-4642-9393-8AFE7DB2FB93}" srcOrd="1" destOrd="0" presId="urn:microsoft.com/office/officeart/2005/8/layout/pyramid2"/>
    <dgm:cxn modelId="{654CEA33-A2F9-4042-8810-496D8A035BB4}" type="presParOf" srcId="{72F94CB5-2570-4642-9393-8AFE7DB2FB93}" destId="{DFDD46F5-E254-4BF2-81EF-DE781C734874}" srcOrd="0" destOrd="1" presId="urn:microsoft.com/office/officeart/2005/8/layout/pyramid2"/>
    <dgm:cxn modelId="{AC8C70B6-812E-4CFF-A9C9-2A9CCD57DEE4}" type="presOf" srcId="{5F5C9DED-E2E9-4471-888C-B162D1BAD85B}" destId="{DFDD46F5-E254-4BF2-81EF-DE781C734874}" srcOrd="0" destOrd="0" presId="urn:microsoft.com/office/officeart/2005/8/layout/pyramid2"/>
    <dgm:cxn modelId="{2A203F4A-664A-4B93-9D47-EB911EB1F018}" type="presParOf" srcId="{72F94CB5-2570-4642-9393-8AFE7DB2FB93}" destId="{BD1E94CF-4A57-4A33-9EBE-35382608656E}" srcOrd="1" destOrd="1" presId="urn:microsoft.com/office/officeart/2005/8/layout/pyramid2"/>
    <dgm:cxn modelId="{68A7070B-BFCA-4C91-9D30-75C7C5711720}" type="presParOf" srcId="{72F94CB5-2570-4642-9393-8AFE7DB2FB93}" destId="{4ED1E407-6F75-46FF-8025-40227D280066}" srcOrd="2" destOrd="1" presId="urn:microsoft.com/office/officeart/2005/8/layout/pyramid2"/>
    <dgm:cxn modelId="{F7A0E7A5-2316-4084-B5DD-81D36739F11F}" type="presOf" srcId="{8970925B-7E24-4069-B1AB-0B0530780EFC}" destId="{4ED1E407-6F75-46FF-8025-40227D280066}" srcOrd="0" destOrd="0" presId="urn:microsoft.com/office/officeart/2005/8/layout/pyramid2"/>
    <dgm:cxn modelId="{C91D54DB-8B15-4C26-9B7D-2B5CAA05C6B4}" type="presParOf" srcId="{72F94CB5-2570-4642-9393-8AFE7DB2FB93}" destId="{38F46007-E0CE-47A9-A5BF-7728012889ED}" srcOrd="3" destOrd="1" presId="urn:microsoft.com/office/officeart/2005/8/layout/pyramid2"/>
    <dgm:cxn modelId="{9175C35C-F32C-404B-AEFC-E987867B6BCD}" type="presParOf" srcId="{72F94CB5-2570-4642-9393-8AFE7DB2FB93}" destId="{25555E6F-06E8-4097-9FB7-24317A8E2C39}" srcOrd="4" destOrd="1" presId="urn:microsoft.com/office/officeart/2005/8/layout/pyramid2"/>
    <dgm:cxn modelId="{01C017A5-77FF-445F-BC15-F369897F38F8}" type="presOf" srcId="{11C0F527-6593-43CD-9C44-101A86C39D00}" destId="{25555E6F-06E8-4097-9FB7-24317A8E2C39}" srcOrd="0" destOrd="0" presId="urn:microsoft.com/office/officeart/2005/8/layout/pyramid2"/>
    <dgm:cxn modelId="{CF565CD5-0AEE-4556-BC4E-B18A082A6E1F}" type="presParOf" srcId="{72F94CB5-2570-4642-9393-8AFE7DB2FB93}" destId="{D7DDEDB0-B078-46A9-9D7F-8616DABB47F7}" srcOrd="5" destOrd="1" presId="urn:microsoft.com/office/officeart/2005/8/layout/pyramid2"/>
    <dgm:cxn modelId="{1D25C3EC-6B44-4026-BFF6-89135D917F36}" type="presParOf" srcId="{72F94CB5-2570-4642-9393-8AFE7DB2FB93}" destId="{120C79B6-5FC2-41E1-98F8-75D39B380974}" srcOrd="6" destOrd="1" presId="urn:microsoft.com/office/officeart/2005/8/layout/pyramid2"/>
    <dgm:cxn modelId="{92CCEC81-EC66-444B-9785-11A24E02BC7B}" type="presOf" srcId="{4D63420A-D672-47D4-BB79-6952B104D021}" destId="{120C79B6-5FC2-41E1-98F8-75D39B380974}" srcOrd="0" destOrd="0" presId="urn:microsoft.com/office/officeart/2005/8/layout/pyramid2"/>
    <dgm:cxn modelId="{9D9742D5-03CF-40E2-B573-370C6EDA4627}" type="presParOf" srcId="{72F94CB5-2570-4642-9393-8AFE7DB2FB93}" destId="{A3C1F50F-DC33-489A-827F-2B4FF33082C2}" srcOrd="7"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81F538-5349-4E59-83D4-A9A146CA3B3C}"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D43CF5CC-5A8C-4EFE-A5C8-17817962BE89}">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寡头的含义及其原因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597BEBB7-DD6C-4310-94CF-E0AB54D19131}" cxnId="{ABC58F25-A23E-47C7-8D40-DEE8EAE62AAC}" type="parTrans">
      <dgm:prSet/>
      <dgm:spPr/>
      <dgm:t>
        <a:bodyPr/>
        <a:lstStyle/>
        <a:p>
          <a:pPr algn="l"/>
          <a:endParaRPr lang="zh-CN" altLang="en-US" sz="2800" b="0"/>
        </a:p>
      </dgm:t>
    </dgm:pt>
    <dgm:pt modelId="{8F42E839-D488-4EC9-B18D-A4A7ED100995}" cxnId="{ABC58F25-A23E-47C7-8D40-DEE8EAE62AAC}" type="sibTrans">
      <dgm:prSet/>
      <dgm:spPr/>
      <dgm:t>
        <a:bodyPr/>
        <a:lstStyle/>
        <a:p>
          <a:pPr algn="l"/>
          <a:endParaRPr lang="zh-CN" altLang="en-US" sz="2800" b="0"/>
        </a:p>
      </dgm:t>
    </dgm:pt>
    <dgm:pt modelId="{66E6FC4B-2758-4106-A0B0-1E45514F94A6}">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古诺模型</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3EC1EF14-DF44-4FE8-80FD-3736C71BD30D}" cxnId="{5C098240-99B3-47FD-9F31-0562C9AC59AC}" type="parTrans">
      <dgm:prSet/>
      <dgm:spPr/>
      <dgm:t>
        <a:bodyPr/>
        <a:lstStyle/>
        <a:p>
          <a:pPr algn="l"/>
          <a:endParaRPr lang="zh-CN" altLang="en-US" sz="2800" b="0"/>
        </a:p>
      </dgm:t>
    </dgm:pt>
    <dgm:pt modelId="{1DA33BFC-141B-4F9F-A01C-7F36DE57C779}" cxnId="{5C098240-99B3-47FD-9F31-0562C9AC59AC}" type="sibTrans">
      <dgm:prSet/>
      <dgm:spPr/>
      <dgm:t>
        <a:bodyPr/>
        <a:lstStyle/>
        <a:p>
          <a:pPr algn="l"/>
          <a:endParaRPr lang="zh-CN" altLang="en-US" sz="2800" b="0"/>
        </a:p>
      </dgm:t>
    </dgm:pt>
    <dgm:pt modelId="{E8B8A22B-CC55-445D-BA26-65B615DD10E1}">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价格领袖模型</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AE53EEDE-D95A-4772-A3E7-3DF4A5EC15FB}" cxnId="{7BA78498-00C9-4C1B-9BA5-977CDB48087E}" type="parTrans">
      <dgm:prSet/>
      <dgm:spPr/>
      <dgm:t>
        <a:bodyPr/>
        <a:lstStyle/>
        <a:p>
          <a:pPr algn="l"/>
          <a:endParaRPr lang="zh-CN" altLang="en-US" sz="2800" b="0"/>
        </a:p>
      </dgm:t>
    </dgm:pt>
    <dgm:pt modelId="{E71989AD-B7BE-48D2-86A4-A17248BBB15F}" cxnId="{7BA78498-00C9-4C1B-9BA5-977CDB48087E}" type="sibTrans">
      <dgm:prSet/>
      <dgm:spPr/>
      <dgm:t>
        <a:bodyPr/>
        <a:lstStyle/>
        <a:p>
          <a:pPr algn="l"/>
          <a:endParaRPr lang="zh-CN" altLang="en-US" sz="2800" b="0"/>
        </a:p>
      </dgm:t>
    </dgm:pt>
    <dgm:pt modelId="{7A27EBEF-A706-41E6-BD1D-4D101737C971}">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斯威齐模型</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A3E40DA1-6032-4862-A6A6-6BDBFAD4421C}" cxnId="{3199E506-F29E-49E2-9F9F-754AD2E0C374}" type="parTrans">
      <dgm:prSet/>
      <dgm:spPr/>
      <dgm:t>
        <a:bodyPr/>
        <a:lstStyle/>
        <a:p>
          <a:pPr algn="l"/>
          <a:endParaRPr lang="zh-CN" altLang="en-US" sz="2800" b="0"/>
        </a:p>
      </dgm:t>
    </dgm:pt>
    <dgm:pt modelId="{8E77851E-73A5-47D5-A1A2-6C94DB7046F7}" cxnId="{3199E506-F29E-49E2-9F9F-754AD2E0C374}" type="sibTrans">
      <dgm:prSet/>
      <dgm:spPr/>
      <dgm:t>
        <a:bodyPr/>
        <a:lstStyle/>
        <a:p>
          <a:pPr algn="l"/>
          <a:endParaRPr lang="zh-CN" altLang="en-US" sz="2800" b="0"/>
        </a:p>
      </dgm:t>
    </dgm:pt>
    <dgm:pt modelId="{7F7EE4CE-FAC5-4F9D-BC8D-9B7961A55DDF}">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rPr>
            <a:t>勾结和卡特尔</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340A9BCD-6E4F-4F7C-86B4-0A61656A27BE}" cxnId="{CA533624-BD30-40FF-A93D-45151F3EA165}" type="parTrans">
      <dgm:prSet/>
      <dgm:spPr/>
      <dgm:t>
        <a:bodyPr/>
        <a:lstStyle/>
        <a:p>
          <a:pPr algn="l"/>
          <a:endParaRPr lang="zh-CN" altLang="en-US" sz="2800" b="0"/>
        </a:p>
      </dgm:t>
    </dgm:pt>
    <dgm:pt modelId="{8BE6D6A8-F310-4BD8-846F-D0FB23FE37B1}" cxnId="{CA533624-BD30-40FF-A93D-45151F3EA165}" type="sibTrans">
      <dgm:prSet/>
      <dgm:spPr/>
      <dgm:t>
        <a:bodyPr/>
        <a:lstStyle/>
        <a:p>
          <a:pPr algn="l"/>
          <a:endParaRPr lang="zh-CN" altLang="en-US" sz="2800" b="0"/>
        </a:p>
      </dgm:t>
    </dgm:pt>
    <dgm:pt modelId="{080E19E5-887F-48A1-AEBB-DC8EC9D50FBA}" type="pres">
      <dgm:prSet presAssocID="{9681F538-5349-4E59-83D4-A9A146CA3B3C}" presName="compositeShape" presStyleCnt="0">
        <dgm:presLayoutVars>
          <dgm:dir/>
          <dgm:resizeHandles/>
        </dgm:presLayoutVars>
      </dgm:prSet>
      <dgm:spPr/>
      <dgm:t>
        <a:bodyPr/>
        <a:lstStyle/>
        <a:p>
          <a:endParaRPr lang="zh-CN" altLang="en-US"/>
        </a:p>
      </dgm:t>
    </dgm:pt>
    <dgm:pt modelId="{455CE164-C967-4788-A11D-34C5F47477DD}" type="pres">
      <dgm:prSet presAssocID="{9681F538-5349-4E59-83D4-A9A146CA3B3C}" presName="pyramid" presStyleLbl="node1" presStyleIdx="0" presStyleCnt="1"/>
      <dgm:spPr/>
    </dgm:pt>
    <dgm:pt modelId="{BCCFD4B4-B4E1-41DB-845F-D7222F520AF8}" type="pres">
      <dgm:prSet presAssocID="{9681F538-5349-4E59-83D4-A9A146CA3B3C}" presName="theList" presStyleCnt="0"/>
      <dgm:spPr/>
    </dgm:pt>
    <dgm:pt modelId="{3C6D83C6-BCA6-4AE6-8E70-ED35F984AB45}" type="pres">
      <dgm:prSet presAssocID="{D43CF5CC-5A8C-4EFE-A5C8-17817962BE89}" presName="aNode" presStyleLbl="fgAcc1" presStyleIdx="0" presStyleCnt="5">
        <dgm:presLayoutVars>
          <dgm:bulletEnabled val="1"/>
        </dgm:presLayoutVars>
      </dgm:prSet>
      <dgm:spPr/>
      <dgm:t>
        <a:bodyPr/>
        <a:lstStyle/>
        <a:p>
          <a:endParaRPr lang="zh-CN" altLang="en-US"/>
        </a:p>
      </dgm:t>
    </dgm:pt>
    <dgm:pt modelId="{76FFEEF3-F2D0-4CC0-A433-ECDA0D76C00D}" type="pres">
      <dgm:prSet presAssocID="{D43CF5CC-5A8C-4EFE-A5C8-17817962BE89}" presName="aSpace" presStyleCnt="0"/>
      <dgm:spPr/>
    </dgm:pt>
    <dgm:pt modelId="{28C28B94-361E-4766-933A-7FCD7CAC1BA1}" type="pres">
      <dgm:prSet presAssocID="{66E6FC4B-2758-4106-A0B0-1E45514F94A6}" presName="aNode" presStyleLbl="fgAcc1" presStyleIdx="1" presStyleCnt="5">
        <dgm:presLayoutVars>
          <dgm:bulletEnabled val="1"/>
        </dgm:presLayoutVars>
      </dgm:prSet>
      <dgm:spPr/>
      <dgm:t>
        <a:bodyPr/>
        <a:lstStyle/>
        <a:p>
          <a:endParaRPr lang="zh-CN" altLang="en-US"/>
        </a:p>
      </dgm:t>
    </dgm:pt>
    <dgm:pt modelId="{DDA2BB30-5E00-4BC5-8903-BC16844AAA02}" type="pres">
      <dgm:prSet presAssocID="{66E6FC4B-2758-4106-A0B0-1E45514F94A6}" presName="aSpace" presStyleCnt="0"/>
      <dgm:spPr/>
    </dgm:pt>
    <dgm:pt modelId="{DDA7EC93-5F2D-4A99-8FD9-CF40F7686136}" type="pres">
      <dgm:prSet presAssocID="{E8B8A22B-CC55-445D-BA26-65B615DD10E1}" presName="aNode" presStyleLbl="fgAcc1" presStyleIdx="2" presStyleCnt="5">
        <dgm:presLayoutVars>
          <dgm:bulletEnabled val="1"/>
        </dgm:presLayoutVars>
      </dgm:prSet>
      <dgm:spPr/>
      <dgm:t>
        <a:bodyPr/>
        <a:lstStyle/>
        <a:p>
          <a:endParaRPr lang="zh-CN" altLang="en-US"/>
        </a:p>
      </dgm:t>
    </dgm:pt>
    <dgm:pt modelId="{D7E7B241-52D4-4BC5-9810-4E6BC9D603E8}" type="pres">
      <dgm:prSet presAssocID="{E8B8A22B-CC55-445D-BA26-65B615DD10E1}" presName="aSpace" presStyleCnt="0"/>
      <dgm:spPr/>
    </dgm:pt>
    <dgm:pt modelId="{929EC7CC-A122-4C58-BD60-FD2BD3C4B9D0}" type="pres">
      <dgm:prSet presAssocID="{7A27EBEF-A706-41E6-BD1D-4D101737C971}" presName="aNode" presStyleLbl="fgAcc1" presStyleIdx="3" presStyleCnt="5">
        <dgm:presLayoutVars>
          <dgm:bulletEnabled val="1"/>
        </dgm:presLayoutVars>
      </dgm:prSet>
      <dgm:spPr/>
      <dgm:t>
        <a:bodyPr/>
        <a:lstStyle/>
        <a:p>
          <a:endParaRPr lang="zh-CN" altLang="en-US"/>
        </a:p>
      </dgm:t>
    </dgm:pt>
    <dgm:pt modelId="{C19310AF-A633-428E-9C9F-D9FAD39C63C8}" type="pres">
      <dgm:prSet presAssocID="{7A27EBEF-A706-41E6-BD1D-4D101737C971}" presName="aSpace" presStyleCnt="0"/>
      <dgm:spPr/>
    </dgm:pt>
    <dgm:pt modelId="{EBF13096-5C28-4DC2-B107-5445A971264D}" type="pres">
      <dgm:prSet presAssocID="{7F7EE4CE-FAC5-4F9D-BC8D-9B7961A55DDF}" presName="aNode" presStyleLbl="fgAcc1" presStyleIdx="4" presStyleCnt="5">
        <dgm:presLayoutVars>
          <dgm:bulletEnabled val="1"/>
        </dgm:presLayoutVars>
      </dgm:prSet>
      <dgm:spPr/>
      <dgm:t>
        <a:bodyPr/>
        <a:lstStyle/>
        <a:p>
          <a:endParaRPr lang="zh-CN" altLang="en-US"/>
        </a:p>
      </dgm:t>
    </dgm:pt>
    <dgm:pt modelId="{22AB98FF-E8E7-4034-83C0-522D25B7217C}" type="pres">
      <dgm:prSet presAssocID="{7F7EE4CE-FAC5-4F9D-BC8D-9B7961A55DDF}" presName="aSpace" presStyleCnt="0"/>
      <dgm:spPr/>
    </dgm:pt>
  </dgm:ptLst>
  <dgm:cxnLst>
    <dgm:cxn modelId="{ABC58F25-A23E-47C7-8D40-DEE8EAE62AAC}" srcId="{9681F538-5349-4E59-83D4-A9A146CA3B3C}" destId="{D43CF5CC-5A8C-4EFE-A5C8-17817962BE89}" srcOrd="0" destOrd="0" parTransId="{597BEBB7-DD6C-4310-94CF-E0AB54D19131}" sibTransId="{8F42E839-D488-4EC9-B18D-A4A7ED100995}"/>
    <dgm:cxn modelId="{5C098240-99B3-47FD-9F31-0562C9AC59AC}" srcId="{9681F538-5349-4E59-83D4-A9A146CA3B3C}" destId="{66E6FC4B-2758-4106-A0B0-1E45514F94A6}" srcOrd="1" destOrd="0" parTransId="{3EC1EF14-DF44-4FE8-80FD-3736C71BD30D}" sibTransId="{1DA33BFC-141B-4F9F-A01C-7F36DE57C779}"/>
    <dgm:cxn modelId="{7BA78498-00C9-4C1B-9BA5-977CDB48087E}" srcId="{9681F538-5349-4E59-83D4-A9A146CA3B3C}" destId="{E8B8A22B-CC55-445D-BA26-65B615DD10E1}" srcOrd="2" destOrd="0" parTransId="{AE53EEDE-D95A-4772-A3E7-3DF4A5EC15FB}" sibTransId="{E71989AD-B7BE-48D2-86A4-A17248BBB15F}"/>
    <dgm:cxn modelId="{3199E506-F29E-49E2-9F9F-754AD2E0C374}" srcId="{9681F538-5349-4E59-83D4-A9A146CA3B3C}" destId="{7A27EBEF-A706-41E6-BD1D-4D101737C971}" srcOrd="3" destOrd="0" parTransId="{A3E40DA1-6032-4862-A6A6-6BDBFAD4421C}" sibTransId="{8E77851E-73A5-47D5-A1A2-6C94DB7046F7}"/>
    <dgm:cxn modelId="{CA533624-BD30-40FF-A93D-45151F3EA165}" srcId="{9681F538-5349-4E59-83D4-A9A146CA3B3C}" destId="{7F7EE4CE-FAC5-4F9D-BC8D-9B7961A55DDF}" srcOrd="4" destOrd="0" parTransId="{340A9BCD-6E4F-4F7C-86B4-0A61656A27BE}" sibTransId="{8BE6D6A8-F310-4BD8-846F-D0FB23FE37B1}"/>
    <dgm:cxn modelId="{F19F1C84-AF97-44D6-AF14-06CBF0FCDFD4}" type="presOf" srcId="{9681F538-5349-4E59-83D4-A9A146CA3B3C}" destId="{080E19E5-887F-48A1-AEBB-DC8EC9D50FBA}" srcOrd="0" destOrd="0" presId="urn:microsoft.com/office/officeart/2005/8/layout/pyramid2"/>
    <dgm:cxn modelId="{97CBEF41-CA09-43E7-B105-D5FA0E0330FC}" type="presParOf" srcId="{080E19E5-887F-48A1-AEBB-DC8EC9D50FBA}" destId="{455CE164-C967-4788-A11D-34C5F47477DD}" srcOrd="0" destOrd="0" presId="urn:microsoft.com/office/officeart/2005/8/layout/pyramid2"/>
    <dgm:cxn modelId="{24E010AC-93FC-40DA-85D4-4B94265D79F1}" type="presParOf" srcId="{080E19E5-887F-48A1-AEBB-DC8EC9D50FBA}" destId="{BCCFD4B4-B4E1-41DB-845F-D7222F520AF8}" srcOrd="1" destOrd="0" presId="urn:microsoft.com/office/officeart/2005/8/layout/pyramid2"/>
    <dgm:cxn modelId="{C075A3DA-A0A4-42A0-91A8-4923184E9270}" type="presParOf" srcId="{BCCFD4B4-B4E1-41DB-845F-D7222F520AF8}" destId="{3C6D83C6-BCA6-4AE6-8E70-ED35F984AB45}" srcOrd="0" destOrd="1" presId="urn:microsoft.com/office/officeart/2005/8/layout/pyramid2"/>
    <dgm:cxn modelId="{081EF006-43BD-47BE-AF68-FB739F7FC40A}" type="presOf" srcId="{D43CF5CC-5A8C-4EFE-A5C8-17817962BE89}" destId="{3C6D83C6-BCA6-4AE6-8E70-ED35F984AB45}" srcOrd="0" destOrd="0" presId="urn:microsoft.com/office/officeart/2005/8/layout/pyramid2"/>
    <dgm:cxn modelId="{E8EFFFA2-A338-40E7-B7D4-BE071D32C276}" type="presParOf" srcId="{BCCFD4B4-B4E1-41DB-845F-D7222F520AF8}" destId="{76FFEEF3-F2D0-4CC0-A433-ECDA0D76C00D}" srcOrd="1" destOrd="1" presId="urn:microsoft.com/office/officeart/2005/8/layout/pyramid2"/>
    <dgm:cxn modelId="{EEB13C85-56DE-4C73-A0CF-C69859C54233}" type="presParOf" srcId="{BCCFD4B4-B4E1-41DB-845F-D7222F520AF8}" destId="{28C28B94-361E-4766-933A-7FCD7CAC1BA1}" srcOrd="2" destOrd="1" presId="urn:microsoft.com/office/officeart/2005/8/layout/pyramid2"/>
    <dgm:cxn modelId="{0F23AFC2-2E00-4F70-B972-58ACD6FE27EE}" type="presOf" srcId="{66E6FC4B-2758-4106-A0B0-1E45514F94A6}" destId="{28C28B94-361E-4766-933A-7FCD7CAC1BA1}" srcOrd="0" destOrd="0" presId="urn:microsoft.com/office/officeart/2005/8/layout/pyramid2"/>
    <dgm:cxn modelId="{CE6A239D-D59B-4574-BAA7-874E7955D3BF}" type="presParOf" srcId="{BCCFD4B4-B4E1-41DB-845F-D7222F520AF8}" destId="{DDA2BB30-5E00-4BC5-8903-BC16844AAA02}" srcOrd="3" destOrd="1" presId="urn:microsoft.com/office/officeart/2005/8/layout/pyramid2"/>
    <dgm:cxn modelId="{E2B378DF-39C8-49AC-B993-FB79862C1E84}" type="presParOf" srcId="{BCCFD4B4-B4E1-41DB-845F-D7222F520AF8}" destId="{DDA7EC93-5F2D-4A99-8FD9-CF40F7686136}" srcOrd="4" destOrd="1" presId="urn:microsoft.com/office/officeart/2005/8/layout/pyramid2"/>
    <dgm:cxn modelId="{CBAA4703-4855-4EA7-9955-2FC6677FF85F}" type="presOf" srcId="{E8B8A22B-CC55-445D-BA26-65B615DD10E1}" destId="{DDA7EC93-5F2D-4A99-8FD9-CF40F7686136}" srcOrd="0" destOrd="0" presId="urn:microsoft.com/office/officeart/2005/8/layout/pyramid2"/>
    <dgm:cxn modelId="{3A9DEFB9-46F8-4035-AD8B-5545234718CF}" type="presParOf" srcId="{BCCFD4B4-B4E1-41DB-845F-D7222F520AF8}" destId="{D7E7B241-52D4-4BC5-9810-4E6BC9D603E8}" srcOrd="5" destOrd="1" presId="urn:microsoft.com/office/officeart/2005/8/layout/pyramid2"/>
    <dgm:cxn modelId="{28ABC616-A12E-48E9-A250-EC4C39314B2E}" type="presParOf" srcId="{BCCFD4B4-B4E1-41DB-845F-D7222F520AF8}" destId="{929EC7CC-A122-4C58-BD60-FD2BD3C4B9D0}" srcOrd="6" destOrd="1" presId="urn:microsoft.com/office/officeart/2005/8/layout/pyramid2"/>
    <dgm:cxn modelId="{BDA4F5A5-F5E9-44E1-81C0-40EE44D7B541}" type="presOf" srcId="{7A27EBEF-A706-41E6-BD1D-4D101737C971}" destId="{929EC7CC-A122-4C58-BD60-FD2BD3C4B9D0}" srcOrd="0" destOrd="0" presId="urn:microsoft.com/office/officeart/2005/8/layout/pyramid2"/>
    <dgm:cxn modelId="{F1DDD191-A369-40B3-A347-7E91D714F25E}" type="presParOf" srcId="{BCCFD4B4-B4E1-41DB-845F-D7222F520AF8}" destId="{C19310AF-A633-428E-9C9F-D9FAD39C63C8}" srcOrd="7" destOrd="1" presId="urn:microsoft.com/office/officeart/2005/8/layout/pyramid2"/>
    <dgm:cxn modelId="{604E69F0-64A5-403C-9234-FF9F5DE20D3E}" type="presParOf" srcId="{BCCFD4B4-B4E1-41DB-845F-D7222F520AF8}" destId="{EBF13096-5C28-4DC2-B107-5445A971264D}" srcOrd="8" destOrd="1" presId="urn:microsoft.com/office/officeart/2005/8/layout/pyramid2"/>
    <dgm:cxn modelId="{862AE17F-FD19-454E-A203-87777782F820}" type="presOf" srcId="{7F7EE4CE-FAC5-4F9D-BC8D-9B7961A55DDF}" destId="{EBF13096-5C28-4DC2-B107-5445A971264D}" srcOrd="0" destOrd="0" presId="urn:microsoft.com/office/officeart/2005/8/layout/pyramid2"/>
    <dgm:cxn modelId="{6ECD0FEF-E0FF-49F5-AAF1-0781F3276B35}" type="presParOf" srcId="{BCCFD4B4-B4E1-41DB-845F-D7222F520AF8}" destId="{22AB98FF-E8E7-4034-83C0-522D25B7217C}" srcOrd="9"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0E0076-31AF-4107-ADE5-5D7550977FF9}"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F7BBB3B7-9FF4-4BDE-AB24-55161A297416}">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博弈模型</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9FD44803-95D7-4954-B72A-FE5F9E7010FA}" cxnId="{2B334399-4376-4A78-9E3C-CBECE3F3E7D5}" type="parTrans">
      <dgm:prSet/>
      <dgm:spPr/>
      <dgm:t>
        <a:bodyPr/>
        <a:lstStyle/>
        <a:p>
          <a:pPr algn="l"/>
          <a:endParaRPr lang="zh-CN" altLang="en-US" sz="2000" b="0"/>
        </a:p>
      </dgm:t>
    </dgm:pt>
    <dgm:pt modelId="{56848A49-54C7-4455-8DE4-0EB5A4C2BE31}" cxnId="{2B334399-4376-4A78-9E3C-CBECE3F3E7D5}" type="sibTrans">
      <dgm:prSet/>
      <dgm:spPr/>
      <dgm:t>
        <a:bodyPr/>
        <a:lstStyle/>
        <a:p>
          <a:pPr algn="l"/>
          <a:endParaRPr lang="zh-CN" altLang="en-US" sz="2000" b="0"/>
        </a:p>
      </dgm:t>
    </dgm:pt>
    <dgm:pt modelId="{AB6545BD-9879-4F9B-8CF9-550CDE870DA3}">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纳什均衡</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989D7871-295D-4991-A1EC-D49D437C1015}" cxnId="{C8EEFDCF-8522-4484-877B-5E14E43075DA}" type="parTrans">
      <dgm:prSet/>
      <dgm:spPr/>
      <dgm:t>
        <a:bodyPr/>
        <a:lstStyle/>
        <a:p>
          <a:pPr algn="l"/>
          <a:endParaRPr lang="zh-CN" altLang="en-US" sz="2000" b="0"/>
        </a:p>
      </dgm:t>
    </dgm:pt>
    <dgm:pt modelId="{36DE10C9-9160-447C-9B7C-9D407CBC0DDA}" cxnId="{C8EEFDCF-8522-4484-877B-5E14E43075DA}" type="sibTrans">
      <dgm:prSet/>
      <dgm:spPr/>
      <dgm:t>
        <a:bodyPr/>
        <a:lstStyle/>
        <a:p>
          <a:pPr algn="l"/>
          <a:endParaRPr lang="zh-CN" altLang="en-US" sz="2000" b="0"/>
        </a:p>
      </dgm:t>
    </dgm:pt>
    <dgm:pt modelId="{0D6E1E1D-0129-4EA5-8715-8341FF8CAFDD}">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博弈分析的简单应用</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746BFE64-749E-4902-AECA-130BBDC33663}" cxnId="{A73CA269-1A9D-41B6-B6CD-8E45123FDCE4}" type="parTrans">
      <dgm:prSet/>
      <dgm:spPr/>
      <dgm:t>
        <a:bodyPr/>
        <a:lstStyle/>
        <a:p>
          <a:pPr algn="l"/>
          <a:endParaRPr lang="zh-CN" altLang="en-US" sz="2000" b="0"/>
        </a:p>
      </dgm:t>
    </dgm:pt>
    <dgm:pt modelId="{7F71F964-ADC9-40FC-B6B0-B9F924F7CD09}" cxnId="{A73CA269-1A9D-41B6-B6CD-8E45123FDCE4}" type="sibTrans">
      <dgm:prSet/>
      <dgm:spPr/>
      <dgm:t>
        <a:bodyPr/>
        <a:lstStyle/>
        <a:p>
          <a:pPr algn="l"/>
          <a:endParaRPr lang="zh-CN" altLang="en-US" sz="2000" b="0"/>
        </a:p>
      </dgm:t>
    </dgm:pt>
    <dgm:pt modelId="{4B270B32-95FC-4F4B-8F52-D051810AF01C}" type="pres">
      <dgm:prSet presAssocID="{CE0E0076-31AF-4107-ADE5-5D7550977FF9}" presName="compositeShape" presStyleCnt="0">
        <dgm:presLayoutVars>
          <dgm:dir/>
          <dgm:resizeHandles/>
        </dgm:presLayoutVars>
      </dgm:prSet>
      <dgm:spPr/>
      <dgm:t>
        <a:bodyPr/>
        <a:lstStyle/>
        <a:p>
          <a:endParaRPr lang="zh-CN" altLang="en-US"/>
        </a:p>
      </dgm:t>
    </dgm:pt>
    <dgm:pt modelId="{D83F4F61-3F14-44B7-A279-25F17CA89473}" type="pres">
      <dgm:prSet presAssocID="{CE0E0076-31AF-4107-ADE5-5D7550977FF9}" presName="pyramid" presStyleLbl="node1" presStyleIdx="0" presStyleCnt="1"/>
      <dgm:spPr/>
    </dgm:pt>
    <dgm:pt modelId="{E44B031B-DFB4-463A-B1D7-3E166A01AF6E}" type="pres">
      <dgm:prSet presAssocID="{CE0E0076-31AF-4107-ADE5-5D7550977FF9}" presName="theList" presStyleCnt="0"/>
      <dgm:spPr/>
    </dgm:pt>
    <dgm:pt modelId="{B7534CFB-5F33-4202-B73C-7F914732475E}" type="pres">
      <dgm:prSet presAssocID="{F7BBB3B7-9FF4-4BDE-AB24-55161A297416}" presName="aNode" presStyleLbl="fgAcc1" presStyleIdx="0" presStyleCnt="3">
        <dgm:presLayoutVars>
          <dgm:bulletEnabled val="1"/>
        </dgm:presLayoutVars>
      </dgm:prSet>
      <dgm:spPr/>
      <dgm:t>
        <a:bodyPr/>
        <a:lstStyle/>
        <a:p>
          <a:endParaRPr lang="zh-CN" altLang="en-US"/>
        </a:p>
      </dgm:t>
    </dgm:pt>
    <dgm:pt modelId="{34FE4CED-18E3-45B3-93D4-568B45290DC7}" type="pres">
      <dgm:prSet presAssocID="{F7BBB3B7-9FF4-4BDE-AB24-55161A297416}" presName="aSpace" presStyleCnt="0"/>
      <dgm:spPr/>
    </dgm:pt>
    <dgm:pt modelId="{5A914CE6-39ED-4D93-BDCD-E0F955194118}" type="pres">
      <dgm:prSet presAssocID="{AB6545BD-9879-4F9B-8CF9-550CDE870DA3}" presName="aNode" presStyleLbl="fgAcc1" presStyleIdx="1" presStyleCnt="3">
        <dgm:presLayoutVars>
          <dgm:bulletEnabled val="1"/>
        </dgm:presLayoutVars>
      </dgm:prSet>
      <dgm:spPr/>
      <dgm:t>
        <a:bodyPr/>
        <a:lstStyle/>
        <a:p>
          <a:endParaRPr lang="zh-CN" altLang="en-US"/>
        </a:p>
      </dgm:t>
    </dgm:pt>
    <dgm:pt modelId="{A5032759-3699-4640-A007-CEE20E5A5A1B}" type="pres">
      <dgm:prSet presAssocID="{AB6545BD-9879-4F9B-8CF9-550CDE870DA3}" presName="aSpace" presStyleCnt="0"/>
      <dgm:spPr/>
    </dgm:pt>
    <dgm:pt modelId="{236B1EB9-BFA3-416C-8535-52782EF0423C}" type="pres">
      <dgm:prSet presAssocID="{0D6E1E1D-0129-4EA5-8715-8341FF8CAFDD}" presName="aNode" presStyleLbl="fgAcc1" presStyleIdx="2" presStyleCnt="3">
        <dgm:presLayoutVars>
          <dgm:bulletEnabled val="1"/>
        </dgm:presLayoutVars>
      </dgm:prSet>
      <dgm:spPr/>
      <dgm:t>
        <a:bodyPr/>
        <a:lstStyle/>
        <a:p>
          <a:endParaRPr lang="zh-CN" altLang="en-US"/>
        </a:p>
      </dgm:t>
    </dgm:pt>
    <dgm:pt modelId="{BB8EADA9-5408-428C-BD7B-51D3400879BE}" type="pres">
      <dgm:prSet presAssocID="{0D6E1E1D-0129-4EA5-8715-8341FF8CAFDD}" presName="aSpace" presStyleCnt="0"/>
      <dgm:spPr/>
    </dgm:pt>
  </dgm:ptLst>
  <dgm:cxnLst>
    <dgm:cxn modelId="{2B334399-4376-4A78-9E3C-CBECE3F3E7D5}" srcId="{CE0E0076-31AF-4107-ADE5-5D7550977FF9}" destId="{F7BBB3B7-9FF4-4BDE-AB24-55161A297416}" srcOrd="0" destOrd="0" parTransId="{9FD44803-95D7-4954-B72A-FE5F9E7010FA}" sibTransId="{56848A49-54C7-4455-8DE4-0EB5A4C2BE31}"/>
    <dgm:cxn modelId="{C8EEFDCF-8522-4484-877B-5E14E43075DA}" srcId="{CE0E0076-31AF-4107-ADE5-5D7550977FF9}" destId="{AB6545BD-9879-4F9B-8CF9-550CDE870DA3}" srcOrd="1" destOrd="0" parTransId="{989D7871-295D-4991-A1EC-D49D437C1015}" sibTransId="{36DE10C9-9160-447C-9B7C-9D407CBC0DDA}"/>
    <dgm:cxn modelId="{A73CA269-1A9D-41B6-B6CD-8E45123FDCE4}" srcId="{CE0E0076-31AF-4107-ADE5-5D7550977FF9}" destId="{0D6E1E1D-0129-4EA5-8715-8341FF8CAFDD}" srcOrd="2" destOrd="0" parTransId="{746BFE64-749E-4902-AECA-130BBDC33663}" sibTransId="{7F71F964-ADC9-40FC-B6B0-B9F924F7CD09}"/>
    <dgm:cxn modelId="{D72797E7-75FD-41A1-B5F9-B84C30C75CD9}" type="presOf" srcId="{CE0E0076-31AF-4107-ADE5-5D7550977FF9}" destId="{4B270B32-95FC-4F4B-8F52-D051810AF01C}" srcOrd="0" destOrd="0" presId="urn:microsoft.com/office/officeart/2005/8/layout/pyramid2"/>
    <dgm:cxn modelId="{C1E4CDB6-9C88-4AD0-BF9C-D0688EB62DEF}" type="presParOf" srcId="{4B270B32-95FC-4F4B-8F52-D051810AF01C}" destId="{D83F4F61-3F14-44B7-A279-25F17CA89473}" srcOrd="0" destOrd="0" presId="urn:microsoft.com/office/officeart/2005/8/layout/pyramid2"/>
    <dgm:cxn modelId="{83C3AF7A-5D3B-49CC-B815-3AC3A1C21CBA}" type="presParOf" srcId="{4B270B32-95FC-4F4B-8F52-D051810AF01C}" destId="{E44B031B-DFB4-463A-B1D7-3E166A01AF6E}" srcOrd="1" destOrd="0" presId="urn:microsoft.com/office/officeart/2005/8/layout/pyramid2"/>
    <dgm:cxn modelId="{7E908B7C-BA9C-4C34-98F4-950450E23D49}" type="presParOf" srcId="{E44B031B-DFB4-463A-B1D7-3E166A01AF6E}" destId="{B7534CFB-5F33-4202-B73C-7F914732475E}" srcOrd="0" destOrd="1" presId="urn:microsoft.com/office/officeart/2005/8/layout/pyramid2"/>
    <dgm:cxn modelId="{78EFEB4E-A0A7-49CF-AF89-395C6E1E04CA}" type="presOf" srcId="{F7BBB3B7-9FF4-4BDE-AB24-55161A297416}" destId="{B7534CFB-5F33-4202-B73C-7F914732475E}" srcOrd="0" destOrd="0" presId="urn:microsoft.com/office/officeart/2005/8/layout/pyramid2"/>
    <dgm:cxn modelId="{7BFBA10D-C79B-4CC0-9F6E-C324F3F14FAC}" type="presParOf" srcId="{E44B031B-DFB4-463A-B1D7-3E166A01AF6E}" destId="{34FE4CED-18E3-45B3-93D4-568B45290DC7}" srcOrd="1" destOrd="1" presId="urn:microsoft.com/office/officeart/2005/8/layout/pyramid2"/>
    <dgm:cxn modelId="{7BC4C677-E04F-4A71-96F9-617230CA21CF}" type="presParOf" srcId="{E44B031B-DFB4-463A-B1D7-3E166A01AF6E}" destId="{5A914CE6-39ED-4D93-BDCD-E0F955194118}" srcOrd="2" destOrd="1" presId="urn:microsoft.com/office/officeart/2005/8/layout/pyramid2"/>
    <dgm:cxn modelId="{EB4C71C1-3FDB-4210-899E-7AAD214C1F5F}" type="presOf" srcId="{AB6545BD-9879-4F9B-8CF9-550CDE870DA3}" destId="{5A914CE6-39ED-4D93-BDCD-E0F955194118}" srcOrd="0" destOrd="0" presId="urn:microsoft.com/office/officeart/2005/8/layout/pyramid2"/>
    <dgm:cxn modelId="{1C70272B-761A-42DA-B1CF-6F9C9798A1DD}" type="presParOf" srcId="{E44B031B-DFB4-463A-B1D7-3E166A01AF6E}" destId="{A5032759-3699-4640-A007-CEE20E5A5A1B}" srcOrd="3" destOrd="1" presId="urn:microsoft.com/office/officeart/2005/8/layout/pyramid2"/>
    <dgm:cxn modelId="{6D0E3ED6-F0A9-4D1F-B9CD-417B96DC13CC}" type="presParOf" srcId="{E44B031B-DFB4-463A-B1D7-3E166A01AF6E}" destId="{236B1EB9-BFA3-416C-8535-52782EF0423C}" srcOrd="4" destOrd="1" presId="urn:microsoft.com/office/officeart/2005/8/layout/pyramid2"/>
    <dgm:cxn modelId="{5B3E7BEA-C9C1-49CF-8038-79E3571F9F1C}" type="presOf" srcId="{0D6E1E1D-0129-4EA5-8715-8341FF8CAFDD}" destId="{236B1EB9-BFA3-416C-8535-52782EF0423C}" srcOrd="0" destOrd="0" presId="urn:microsoft.com/office/officeart/2005/8/layout/pyramid2"/>
    <dgm:cxn modelId="{C0B4B21E-56B7-4CBB-8EB4-7A600B6EEB7E}" type="presParOf" srcId="{E44B031B-DFB4-463A-B1D7-3E166A01AF6E}" destId="{BB8EADA9-5408-428C-BD7B-51D3400879BE}" srcOrd="5"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7F5151-2D5F-4E04-8BB0-0F36285B6522}" type="doc">
      <dgm:prSet loTypeId="pyramid" loCatId="pyramid" qsTypeId="urn:microsoft.com/office/officeart/2005/8/quickstyle/simple3" qsCatId="3D" csTypeId="urn:microsoft.com/office/officeart/2005/8/colors/accent3_3" csCatId="accent1" phldr="1"/>
      <dgm:spPr/>
      <dgm:t>
        <a:bodyPr/>
        <a:lstStyle/>
        <a:p>
          <a:endParaRPr lang="zh-CN" altLang="en-US"/>
        </a:p>
      </dgm:t>
    </dgm:pt>
    <dgm:pt modelId="{BB433440-3DD0-4D38-A1F3-87F57912A32B}">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静态效率的比较</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A8AD5295-9789-48D6-8C52-8ACF3AB447C9}" cxnId="{ED8FD300-F67F-4984-A3B9-9449F5BA9324}" type="parTrans">
      <dgm:prSet/>
      <dgm:spPr/>
      <dgm:t>
        <a:bodyPr/>
        <a:lstStyle/>
        <a:p>
          <a:pPr algn="l"/>
          <a:endParaRPr lang="zh-CN" altLang="en-US" sz="1400" b="0"/>
        </a:p>
      </dgm:t>
    </dgm:pt>
    <dgm:pt modelId="{5065147D-D661-4A8B-B20F-C048EA9C9893}" cxnId="{ED8FD300-F67F-4984-A3B9-9449F5BA9324}" type="sibTrans">
      <dgm:prSet/>
      <dgm:spPr/>
      <dgm:t>
        <a:bodyPr/>
        <a:lstStyle/>
        <a:p>
          <a:pPr algn="l"/>
          <a:endParaRPr lang="zh-CN" altLang="en-US" sz="1400" b="0"/>
        </a:p>
      </dgm:t>
    </dgm:pt>
    <dgm:pt modelId="{8AC58902-35EA-4173-880D-486440A8459A}">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动态因素的比较</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C361CF8D-539A-4EF9-B9F2-F1D22A88BE91}" cxnId="{2D5546DC-7F61-4F3D-8028-03CB61AF5B6D}" type="parTrans">
      <dgm:prSet/>
      <dgm:spPr/>
      <dgm:t>
        <a:bodyPr/>
        <a:lstStyle/>
        <a:p>
          <a:pPr algn="l"/>
          <a:endParaRPr lang="zh-CN" altLang="en-US" sz="1400" b="0"/>
        </a:p>
      </dgm:t>
    </dgm:pt>
    <dgm:pt modelId="{188D2FC9-33CB-48D2-A93B-3ACAB14DDECA}" cxnId="{2D5546DC-7F61-4F3D-8028-03CB61AF5B6D}" type="sibTrans">
      <dgm:prSet/>
      <dgm:spPr/>
      <dgm:t>
        <a:bodyPr/>
        <a:lstStyle/>
        <a:p>
          <a:pPr algn="l"/>
          <a:endParaRPr lang="zh-CN" altLang="en-US" sz="1400" b="0"/>
        </a:p>
      </dgm:t>
    </dgm:pt>
    <dgm:pt modelId="{037FF6F7-5C62-48CA-A1D6-F18000DD100E}" type="pres">
      <dgm:prSet presAssocID="{7C7F5151-2D5F-4E04-8BB0-0F36285B6522}" presName="compositeShape" presStyleCnt="0">
        <dgm:presLayoutVars>
          <dgm:dir/>
          <dgm:resizeHandles/>
        </dgm:presLayoutVars>
      </dgm:prSet>
      <dgm:spPr/>
      <dgm:t>
        <a:bodyPr/>
        <a:lstStyle/>
        <a:p>
          <a:endParaRPr lang="zh-CN" altLang="en-US"/>
        </a:p>
      </dgm:t>
    </dgm:pt>
    <dgm:pt modelId="{72E2458F-EC64-4946-8A22-F038EE556D97}" type="pres">
      <dgm:prSet presAssocID="{7C7F5151-2D5F-4E04-8BB0-0F36285B6522}" presName="pyramid" presStyleLbl="node1" presStyleIdx="0" presStyleCnt="1"/>
      <dgm:spPr/>
    </dgm:pt>
    <dgm:pt modelId="{8751D4A2-45E4-4EA3-A8E5-F7F61E9F57D9}" type="pres">
      <dgm:prSet presAssocID="{7C7F5151-2D5F-4E04-8BB0-0F36285B6522}" presName="theList" presStyleCnt="0"/>
      <dgm:spPr/>
    </dgm:pt>
    <dgm:pt modelId="{C9271014-489E-41CC-9321-DB001EC362DE}" type="pres">
      <dgm:prSet presAssocID="{BB433440-3DD0-4D38-A1F3-87F57912A32B}" presName="aNode" presStyleLbl="fgAcc1" presStyleIdx="0" presStyleCnt="2" custScaleX="113621">
        <dgm:presLayoutVars>
          <dgm:bulletEnabled val="1"/>
        </dgm:presLayoutVars>
      </dgm:prSet>
      <dgm:spPr/>
      <dgm:t>
        <a:bodyPr/>
        <a:lstStyle/>
        <a:p>
          <a:endParaRPr lang="zh-CN" altLang="en-US"/>
        </a:p>
      </dgm:t>
    </dgm:pt>
    <dgm:pt modelId="{42B9F4D1-8DF9-4A41-B762-766CFCFB1824}" type="pres">
      <dgm:prSet presAssocID="{BB433440-3DD0-4D38-A1F3-87F57912A32B}" presName="aSpace" presStyleCnt="0"/>
      <dgm:spPr/>
    </dgm:pt>
    <dgm:pt modelId="{F4E77C19-4F09-4845-90AC-DC72BD26F54B}" type="pres">
      <dgm:prSet presAssocID="{8AC58902-35EA-4173-880D-486440A8459A}" presName="aNode" presStyleLbl="fgAcc1" presStyleIdx="1" presStyleCnt="2" custScaleX="112629">
        <dgm:presLayoutVars>
          <dgm:bulletEnabled val="1"/>
        </dgm:presLayoutVars>
      </dgm:prSet>
      <dgm:spPr/>
      <dgm:t>
        <a:bodyPr/>
        <a:lstStyle/>
        <a:p>
          <a:endParaRPr lang="zh-CN" altLang="en-US"/>
        </a:p>
      </dgm:t>
    </dgm:pt>
    <dgm:pt modelId="{F06651D7-B822-45CD-BC40-1FCD27F1E061}" type="pres">
      <dgm:prSet presAssocID="{8AC58902-35EA-4173-880D-486440A8459A}" presName="aSpace" presStyleCnt="0"/>
      <dgm:spPr/>
    </dgm:pt>
  </dgm:ptLst>
  <dgm:cxnLst>
    <dgm:cxn modelId="{ED8FD300-F67F-4984-A3B9-9449F5BA9324}" srcId="{7C7F5151-2D5F-4E04-8BB0-0F36285B6522}" destId="{BB433440-3DD0-4D38-A1F3-87F57912A32B}" srcOrd="0" destOrd="0" parTransId="{A8AD5295-9789-48D6-8C52-8ACF3AB447C9}" sibTransId="{5065147D-D661-4A8B-B20F-C048EA9C9893}"/>
    <dgm:cxn modelId="{2D5546DC-7F61-4F3D-8028-03CB61AF5B6D}" srcId="{7C7F5151-2D5F-4E04-8BB0-0F36285B6522}" destId="{8AC58902-35EA-4173-880D-486440A8459A}" srcOrd="1" destOrd="0" parTransId="{C361CF8D-539A-4EF9-B9F2-F1D22A88BE91}" sibTransId="{188D2FC9-33CB-48D2-A93B-3ACAB14DDECA}"/>
    <dgm:cxn modelId="{05F48E05-3992-4B2D-B35A-AC31F3168776}" type="presOf" srcId="{7C7F5151-2D5F-4E04-8BB0-0F36285B6522}" destId="{037FF6F7-5C62-48CA-A1D6-F18000DD100E}" srcOrd="0" destOrd="0" presId="urn:microsoft.com/office/officeart/2005/8/layout/pyramid2"/>
    <dgm:cxn modelId="{D15B48EF-1577-4BBB-A269-CFD3043DD2F3}" type="presParOf" srcId="{037FF6F7-5C62-48CA-A1D6-F18000DD100E}" destId="{72E2458F-EC64-4946-8A22-F038EE556D97}" srcOrd="0" destOrd="0" presId="urn:microsoft.com/office/officeart/2005/8/layout/pyramid2"/>
    <dgm:cxn modelId="{450E6281-2B85-4A20-BCEC-4100CEAD0CF0}" type="presParOf" srcId="{037FF6F7-5C62-48CA-A1D6-F18000DD100E}" destId="{8751D4A2-45E4-4EA3-A8E5-F7F61E9F57D9}" srcOrd="1" destOrd="0" presId="urn:microsoft.com/office/officeart/2005/8/layout/pyramid2"/>
    <dgm:cxn modelId="{F0BDDEA1-0AEC-4A4D-B1D6-1E710275CCD0}" type="presParOf" srcId="{8751D4A2-45E4-4EA3-A8E5-F7F61E9F57D9}" destId="{C9271014-489E-41CC-9321-DB001EC362DE}" srcOrd="0" destOrd="1" presId="urn:microsoft.com/office/officeart/2005/8/layout/pyramid2"/>
    <dgm:cxn modelId="{4BDE39AE-882A-4412-943B-05D0F1EDA89C}" type="presOf" srcId="{BB433440-3DD0-4D38-A1F3-87F57912A32B}" destId="{C9271014-489E-41CC-9321-DB001EC362DE}" srcOrd="0" destOrd="0" presId="urn:microsoft.com/office/officeart/2005/8/layout/pyramid2"/>
    <dgm:cxn modelId="{92E93F9C-A9D5-497A-89EE-5CD4153CAEDD}" type="presParOf" srcId="{8751D4A2-45E4-4EA3-A8E5-F7F61E9F57D9}" destId="{42B9F4D1-8DF9-4A41-B762-766CFCFB1824}" srcOrd="1" destOrd="1" presId="urn:microsoft.com/office/officeart/2005/8/layout/pyramid2"/>
    <dgm:cxn modelId="{321889E6-0EE6-41E0-8C50-72A4C5B51D2D}" type="presParOf" srcId="{8751D4A2-45E4-4EA3-A8E5-F7F61E9F57D9}" destId="{F4E77C19-4F09-4845-90AC-DC72BD26F54B}" srcOrd="2" destOrd="1" presId="urn:microsoft.com/office/officeart/2005/8/layout/pyramid2"/>
    <dgm:cxn modelId="{61F618FC-AA8B-4348-81B3-C7F471C58F05}" type="presOf" srcId="{8AC58902-35EA-4173-880D-486440A8459A}" destId="{F4E77C19-4F09-4845-90AC-DC72BD26F54B}" srcOrd="0" destOrd="0" presId="urn:microsoft.com/office/officeart/2005/8/layout/pyramid2"/>
    <dgm:cxn modelId="{83690A50-BE72-4A71-8200-28BBA665EA6D}" type="presParOf" srcId="{8751D4A2-45E4-4EA3-A8E5-F7F61E9F57D9}" destId="{F06651D7-B822-45CD-BC40-1FCD27F1E061}" srcOrd="3"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D4B6D-0FFE-419F-B4ED-ADAA4DE87FFD}">
      <dsp:nvSpPr>
        <dsp:cNvPr id="0" name=""/>
        <dsp:cNvSpPr/>
      </dsp:nvSpPr>
      <dsp:spPr>
        <a:xfrm>
          <a:off x="1411138" y="0"/>
          <a:ext cx="2090887" cy="839108"/>
        </a:xfrm>
        <a:prstGeom prst="roundRect">
          <a:avLst>
            <a:gd name="adj" fmla="val 10000"/>
          </a:avLst>
        </a:prstGeom>
        <a:gradFill rotWithShape="0">
          <a:gsLst>
            <a:gs pos="0">
              <a:schemeClr val="accent6">
                <a:alpha val="90000"/>
                <a:hueOff val="0"/>
                <a:satOff val="0"/>
                <a:lumOff val="0"/>
                <a:alphaOff val="0"/>
                <a:lumMod val="110000"/>
                <a:satMod val="105000"/>
                <a:tint val="67000"/>
              </a:schemeClr>
            </a:gs>
            <a:gs pos="50000">
              <a:schemeClr val="accent6">
                <a:alpha val="90000"/>
                <a:hueOff val="0"/>
                <a:satOff val="0"/>
                <a:lumOff val="0"/>
                <a:alphaOff val="0"/>
                <a:lumMod val="105000"/>
                <a:satMod val="103000"/>
                <a:tint val="73000"/>
              </a:schemeClr>
            </a:gs>
            <a:gs pos="100000">
              <a:schemeClr val="accent6">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b="0" kern="1200" dirty="0">
              <a:effectLst/>
              <a:latin typeface="微软雅黑" panose="020B0503020204020204" pitchFamily="34" charset="-122"/>
              <a:ea typeface="微软雅黑" panose="020B0503020204020204" pitchFamily="34" charset="-122"/>
            </a:rPr>
            <a:t>总收益函数</a:t>
          </a:r>
        </a:p>
      </dsp:txBody>
      <dsp:txXfrm>
        <a:off x="1435715" y="24577"/>
        <a:ext cx="2041733" cy="789954"/>
      </dsp:txXfrm>
    </dsp:sp>
    <dsp:sp modelId="{438AF820-D1C3-4602-A3A4-FB9BEFC7C355}">
      <dsp:nvSpPr>
        <dsp:cNvPr id="0" name=""/>
        <dsp:cNvSpPr/>
      </dsp:nvSpPr>
      <dsp:spPr>
        <a:xfrm rot="5400000">
          <a:off x="2299249" y="860085"/>
          <a:ext cx="314665" cy="377598"/>
        </a:xfrm>
        <a:prstGeom prst="rightArrow">
          <a:avLst>
            <a:gd name="adj1" fmla="val 60000"/>
            <a:gd name="adj2" fmla="val 50000"/>
          </a:avLst>
        </a:prstGeom>
        <a:gradFill rotWithShape="0">
          <a:gsLst>
            <a:gs pos="0">
              <a:schemeClr val="accent6">
                <a:shade val="90000"/>
                <a:hueOff val="0"/>
                <a:satOff val="0"/>
                <a:lumOff val="0"/>
                <a:alphaOff val="0"/>
                <a:lumMod val="110000"/>
                <a:satMod val="105000"/>
                <a:tint val="67000"/>
              </a:schemeClr>
            </a:gs>
            <a:gs pos="50000">
              <a:schemeClr val="accent6">
                <a:shade val="90000"/>
                <a:hueOff val="0"/>
                <a:satOff val="0"/>
                <a:lumOff val="0"/>
                <a:alphaOff val="0"/>
                <a:lumMod val="105000"/>
                <a:satMod val="103000"/>
                <a:tint val="73000"/>
              </a:schemeClr>
            </a:gs>
            <a:gs pos="100000">
              <a:schemeClr val="accent6">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2343303" y="891552"/>
        <a:ext cx="226558" cy="220266"/>
      </dsp:txXfrm>
    </dsp:sp>
    <dsp:sp modelId="{7C85803D-BDDC-4229-8E2F-22D08BAA2BE6}">
      <dsp:nvSpPr>
        <dsp:cNvPr id="0" name=""/>
        <dsp:cNvSpPr/>
      </dsp:nvSpPr>
      <dsp:spPr>
        <a:xfrm>
          <a:off x="1411138" y="1258662"/>
          <a:ext cx="2090887" cy="839108"/>
        </a:xfrm>
        <a:prstGeom prst="roundRect">
          <a:avLst>
            <a:gd name="adj" fmla="val 10000"/>
          </a:avLst>
        </a:prstGeom>
        <a:gradFill rotWithShape="0">
          <a:gsLst>
            <a:gs pos="0">
              <a:schemeClr val="accent6">
                <a:alpha val="90000"/>
                <a:hueOff val="0"/>
                <a:satOff val="0"/>
                <a:lumOff val="0"/>
                <a:alphaOff val="-20000"/>
                <a:lumMod val="110000"/>
                <a:satMod val="105000"/>
                <a:tint val="67000"/>
              </a:schemeClr>
            </a:gs>
            <a:gs pos="50000">
              <a:schemeClr val="accent6">
                <a:alpha val="90000"/>
                <a:hueOff val="0"/>
                <a:satOff val="0"/>
                <a:lumOff val="0"/>
                <a:alphaOff val="-20000"/>
                <a:lumMod val="105000"/>
                <a:satMod val="103000"/>
                <a:tint val="73000"/>
              </a:schemeClr>
            </a:gs>
            <a:gs pos="100000">
              <a:schemeClr val="accent6">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0" kern="1200" dirty="0">
              <a:latin typeface="微软雅黑" panose="020B0503020204020204" pitchFamily="34" charset="-122"/>
              <a:ea typeface="微软雅黑" panose="020B0503020204020204" pitchFamily="34" charset="-122"/>
            </a:rPr>
            <a:t>平均收益函数</a:t>
          </a:r>
        </a:p>
      </dsp:txBody>
      <dsp:txXfrm>
        <a:off x="1435715" y="1283239"/>
        <a:ext cx="2041733" cy="789954"/>
      </dsp:txXfrm>
    </dsp:sp>
    <dsp:sp modelId="{DF3C2C5A-23BD-4535-B5E0-31DAE48EE4A6}">
      <dsp:nvSpPr>
        <dsp:cNvPr id="0" name=""/>
        <dsp:cNvSpPr/>
      </dsp:nvSpPr>
      <dsp:spPr>
        <a:xfrm rot="5400000">
          <a:off x="2299249" y="2118748"/>
          <a:ext cx="314665" cy="377598"/>
        </a:xfrm>
        <a:prstGeom prst="rightArrow">
          <a:avLst>
            <a:gd name="adj1" fmla="val 60000"/>
            <a:gd name="adj2" fmla="val 50000"/>
          </a:avLst>
        </a:prstGeom>
        <a:gradFill rotWithShape="0">
          <a:gsLst>
            <a:gs pos="0">
              <a:schemeClr val="accent6">
                <a:shade val="90000"/>
                <a:hueOff val="-687540"/>
                <a:satOff val="-270"/>
                <a:lumOff val="35900"/>
                <a:alphaOff val="0"/>
                <a:lumMod val="110000"/>
                <a:satMod val="105000"/>
                <a:tint val="67000"/>
              </a:schemeClr>
            </a:gs>
            <a:gs pos="50000">
              <a:schemeClr val="accent6">
                <a:shade val="90000"/>
                <a:hueOff val="-687540"/>
                <a:satOff val="-270"/>
                <a:lumOff val="35900"/>
                <a:alphaOff val="0"/>
                <a:lumMod val="105000"/>
                <a:satMod val="103000"/>
                <a:tint val="73000"/>
              </a:schemeClr>
            </a:gs>
            <a:gs pos="100000">
              <a:schemeClr val="accent6">
                <a:shade val="90000"/>
                <a:hueOff val="-687540"/>
                <a:satOff val="-270"/>
                <a:lumOff val="3590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2343303" y="2150215"/>
        <a:ext cx="226558" cy="220266"/>
      </dsp:txXfrm>
    </dsp:sp>
    <dsp:sp modelId="{60A684E5-65D1-41BB-9F15-55D849FF0B00}">
      <dsp:nvSpPr>
        <dsp:cNvPr id="0" name=""/>
        <dsp:cNvSpPr/>
      </dsp:nvSpPr>
      <dsp:spPr>
        <a:xfrm>
          <a:off x="1411138" y="2517324"/>
          <a:ext cx="2090887" cy="839108"/>
        </a:xfrm>
        <a:prstGeom prst="roundRect">
          <a:avLst>
            <a:gd name="adj" fmla="val 10000"/>
          </a:avLst>
        </a:prstGeom>
        <a:gradFill rotWithShape="0">
          <a:gsLst>
            <a:gs pos="0">
              <a:schemeClr val="accent6">
                <a:alpha val="90000"/>
                <a:hueOff val="0"/>
                <a:satOff val="0"/>
                <a:lumOff val="0"/>
                <a:alphaOff val="-40000"/>
                <a:lumMod val="110000"/>
                <a:satMod val="105000"/>
                <a:tint val="67000"/>
              </a:schemeClr>
            </a:gs>
            <a:gs pos="50000">
              <a:schemeClr val="accent6">
                <a:alpha val="90000"/>
                <a:hueOff val="0"/>
                <a:satOff val="0"/>
                <a:lumOff val="0"/>
                <a:alphaOff val="-40000"/>
                <a:lumMod val="105000"/>
                <a:satMod val="103000"/>
                <a:tint val="73000"/>
              </a:schemeClr>
            </a:gs>
            <a:gs pos="100000">
              <a:schemeClr val="accent6">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0" kern="1200" dirty="0">
              <a:latin typeface="微软雅黑" panose="020B0503020204020204" pitchFamily="34" charset="-122"/>
              <a:ea typeface="微软雅黑" panose="020B0503020204020204" pitchFamily="34" charset="-122"/>
            </a:rPr>
            <a:t>边际收益函数</a:t>
          </a:r>
        </a:p>
      </dsp:txBody>
      <dsp:txXfrm>
        <a:off x="1435715" y="2541901"/>
        <a:ext cx="2041733" cy="789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13164" cy="3356433"/>
        <a:chOff x="0" y="0"/>
        <a:chExt cx="4913164" cy="3356433"/>
      </a:xfrm>
    </dsp:grpSpPr>
    <dsp:sp modelId="{B48D4B6D-0FFE-419F-B4ED-ADAA4DE87FFD}">
      <dsp:nvSpPr>
        <dsp:cNvPr id="3" name="圆角矩形 2"/>
        <dsp:cNvSpPr/>
      </dsp:nvSpPr>
      <dsp:spPr bwMode="white">
        <a:xfrm>
          <a:off x="1701385" y="0"/>
          <a:ext cx="1510395" cy="839108"/>
        </a:xfrm>
        <a:prstGeom prst="roundRect">
          <a:avLst>
            <a:gd name="adj" fmla="val 10000"/>
          </a:avLst>
        </a:prstGeom>
        <a:sp3d prstMaterial="dkEdge">
          <a:bevelT w="8200" h="38100"/>
        </a:sp3d>
      </dsp:spPr>
      <dsp:style>
        <a:lnRef idx="0">
          <a:schemeClr val="lt1"/>
        </a:lnRef>
        <a:fillRef idx="2">
          <a:schemeClr val="accent6">
            <a:alpha val="90000"/>
            <a:hueOff val="0"/>
            <a:satOff val="0"/>
            <a:lumOff val="0"/>
            <a:alpha val="90196"/>
          </a:schemeClr>
        </a:fillRef>
        <a:effectRef idx="1">
          <a:scrgbClr r="0" g="0" b="0"/>
        </a:effectRef>
        <a:fontRef idx="minor">
          <a:schemeClr val="dk1"/>
        </a:fontRef>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b="0" dirty="0">
              <a:effectLst/>
              <a:latin typeface="微软雅黑" panose="020B0503020204020204" pitchFamily="34" charset="-122"/>
              <a:ea typeface="微软雅黑" panose="020B0503020204020204" pitchFamily="34" charset="-122"/>
            </a:rPr>
            <a:t>总收益函数</a:t>
          </a:r>
        </a:p>
      </dsp:txBody>
      <dsp:txXfrm>
        <a:off x="1701385" y="0"/>
        <a:ext cx="1510395" cy="839108"/>
      </dsp:txXfrm>
    </dsp:sp>
    <dsp:sp modelId="{438AF820-D1C3-4602-A3A4-FB9BEFC7C355}">
      <dsp:nvSpPr>
        <dsp:cNvPr id="4" name="右箭头 3"/>
        <dsp:cNvSpPr/>
      </dsp:nvSpPr>
      <dsp:spPr bwMode="white">
        <a:xfrm rot="5399999">
          <a:off x="2299249" y="860086"/>
          <a:ext cx="314666" cy="377599"/>
        </a:xfrm>
        <a:prstGeom prst="rightArrow">
          <a:avLst>
            <a:gd name="adj1" fmla="val 60000"/>
            <a:gd name="adj2" fmla="val 50000"/>
          </a:avLst>
        </a:prstGeom>
      </dsp:spPr>
      <dsp:style>
        <a:lnRef idx="0">
          <a:schemeClr val="accent6">
            <a:shade val="90000"/>
            <a:hueOff val="0"/>
            <a:satOff val="0"/>
            <a:lumOff val="0"/>
            <a:alpha val="100000"/>
          </a:schemeClr>
        </a:lnRef>
        <a:fillRef idx="2">
          <a:schemeClr val="accent6">
            <a:shade val="90000"/>
            <a:hueOff val="0"/>
            <a:satOff val="0"/>
            <a:lumOff val="0"/>
            <a:alpha val="100000"/>
          </a:schemeClr>
        </a:fillRef>
        <a:effectRef idx="1">
          <a:scrgbClr r="0" g="0" b="0"/>
        </a:effectRef>
        <a:fontRef idx="minor">
          <a:schemeClr val="dk1"/>
        </a:fontRef>
      </dsp:style>
      <dsp:txBody>
        <a:bodyPr rot="-5400000"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rot="5399999">
        <a:off x="2299249" y="860086"/>
        <a:ext cx="314666" cy="377599"/>
      </dsp:txXfrm>
    </dsp:sp>
    <dsp:sp modelId="{7C85803D-BDDC-4229-8E2F-22D08BAA2BE6}">
      <dsp:nvSpPr>
        <dsp:cNvPr id="5" name="圆角矩形 4"/>
        <dsp:cNvSpPr/>
      </dsp:nvSpPr>
      <dsp:spPr bwMode="white">
        <a:xfrm>
          <a:off x="1701385" y="1258662"/>
          <a:ext cx="1510395" cy="839108"/>
        </a:xfrm>
        <a:prstGeom prst="roundRect">
          <a:avLst>
            <a:gd name="adj" fmla="val 10000"/>
          </a:avLst>
        </a:prstGeom>
        <a:sp3d prstMaterial="dkEdge">
          <a:bevelT w="8200" h="38100"/>
        </a:sp3d>
      </dsp:spPr>
      <dsp:style>
        <a:lnRef idx="0">
          <a:schemeClr val="lt1"/>
        </a:lnRef>
        <a:fillRef idx="2">
          <a:schemeClr val="accent6">
            <a:alpha val="90000"/>
            <a:hueOff val="0"/>
            <a:satOff val="0"/>
            <a:lumOff val="0"/>
            <a:alpha val="70196"/>
          </a:schemeClr>
        </a:fillRef>
        <a:effectRef idx="1">
          <a:scrgbClr r="0" g="0" b="0"/>
        </a:effectRef>
        <a:fontRef idx="minor">
          <a:schemeClr val="dk1"/>
        </a:fontRef>
      </dsp:style>
      <dsp:txBody>
        <a:bodyPr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b="0" dirty="0">
              <a:latin typeface="微软雅黑" panose="020B0503020204020204" pitchFamily="34" charset="-122"/>
              <a:ea typeface="微软雅黑" panose="020B0503020204020204" pitchFamily="34" charset="-122"/>
            </a:rPr>
            <a:t>平均收益函数</a:t>
          </a:r>
        </a:p>
      </dsp:txBody>
      <dsp:txXfrm>
        <a:off x="1701385" y="1258662"/>
        <a:ext cx="1510395" cy="839108"/>
      </dsp:txXfrm>
    </dsp:sp>
    <dsp:sp modelId="{DF3C2C5A-23BD-4535-B5E0-31DAE48EE4A6}">
      <dsp:nvSpPr>
        <dsp:cNvPr id="6" name="右箭头 5"/>
        <dsp:cNvSpPr/>
      </dsp:nvSpPr>
      <dsp:spPr bwMode="white">
        <a:xfrm rot="5399999">
          <a:off x="2299249" y="2118748"/>
          <a:ext cx="314666" cy="377599"/>
        </a:xfrm>
        <a:prstGeom prst="rightArrow">
          <a:avLst>
            <a:gd name="adj1" fmla="val 60000"/>
            <a:gd name="adj2" fmla="val 50000"/>
          </a:avLst>
        </a:prstGeom>
      </dsp:spPr>
      <dsp:style>
        <a:lnRef idx="0">
          <a:schemeClr val="accent6">
            <a:shade val="90000"/>
            <a:hueOff val="-660000"/>
            <a:satOff val="-783"/>
            <a:lumOff val="36078"/>
            <a:alpha val="100000"/>
          </a:schemeClr>
        </a:lnRef>
        <a:fillRef idx="2">
          <a:schemeClr val="accent6">
            <a:shade val="90000"/>
            <a:hueOff val="-660000"/>
            <a:satOff val="-783"/>
            <a:lumOff val="36078"/>
            <a:alpha val="100000"/>
          </a:schemeClr>
        </a:fillRef>
        <a:effectRef idx="1">
          <a:scrgbClr r="0" g="0" b="0"/>
        </a:effectRef>
        <a:fontRef idx="minor">
          <a:schemeClr val="dk1"/>
        </a:fontRef>
      </dsp:style>
      <dsp:txBody>
        <a:bodyPr rot="-5400000"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p>
      </dsp:txBody>
      <dsp:txXfrm rot="5399999">
        <a:off x="2299249" y="2118748"/>
        <a:ext cx="314666" cy="377599"/>
      </dsp:txXfrm>
    </dsp:sp>
    <dsp:sp modelId="{60A684E5-65D1-41BB-9F15-55D849FF0B00}">
      <dsp:nvSpPr>
        <dsp:cNvPr id="7" name="圆角矩形 6"/>
        <dsp:cNvSpPr/>
      </dsp:nvSpPr>
      <dsp:spPr bwMode="white">
        <a:xfrm>
          <a:off x="1701385" y="2517325"/>
          <a:ext cx="1510395" cy="839108"/>
        </a:xfrm>
        <a:prstGeom prst="roundRect">
          <a:avLst>
            <a:gd name="adj" fmla="val 10000"/>
          </a:avLst>
        </a:prstGeom>
        <a:sp3d prstMaterial="dkEdge">
          <a:bevelT w="8200" h="38100"/>
        </a:sp3d>
      </dsp:spPr>
      <dsp:style>
        <a:lnRef idx="0">
          <a:schemeClr val="lt1"/>
        </a:lnRef>
        <a:fillRef idx="2">
          <a:schemeClr val="accent6">
            <a:alpha val="90000"/>
            <a:hueOff val="0"/>
            <a:satOff val="0"/>
            <a:lumOff val="0"/>
            <a:alpha val="50196"/>
          </a:schemeClr>
        </a:fillRef>
        <a:effectRef idx="1">
          <a:scrgbClr r="0" g="0" b="0"/>
        </a:effectRef>
        <a:fontRef idx="minor">
          <a:schemeClr val="dk1"/>
        </a:fontRef>
      </dsp:style>
      <dsp:txBody>
        <a:bodyPr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b="0" dirty="0">
              <a:latin typeface="微软雅黑" panose="020B0503020204020204" pitchFamily="34" charset="-122"/>
              <a:ea typeface="微软雅黑" panose="020B0503020204020204" pitchFamily="34" charset="-122"/>
            </a:rPr>
            <a:t>边际收益函数</a:t>
          </a:r>
        </a:p>
      </dsp:txBody>
      <dsp:txXfrm>
        <a:off x="1701385" y="2517325"/>
        <a:ext cx="1510395" cy="839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866637"/>
        <a:chOff x="0" y="0"/>
        <a:chExt cx="10515600" cy="4866637"/>
      </a:xfrm>
    </dsp:grpSpPr>
    <dsp:sp modelId="{F2D6B933-5B6F-4793-B95D-74BF54579921}">
      <dsp:nvSpPr>
        <dsp:cNvPr id="3" name="等腰三角形 2"/>
        <dsp:cNvSpPr/>
      </dsp:nvSpPr>
      <dsp:spPr bwMode="white">
        <a:xfrm>
          <a:off x="2459484" y="0"/>
          <a:ext cx="4866637" cy="4866637"/>
        </a:xfrm>
        <a:prstGeom prst="triangle">
          <a:avLst/>
        </a:prstGeom>
        <a:sp3d prstMaterial="dkEdge">
          <a:bevelT w="8200" h="38100"/>
        </a:sp3d>
      </dsp:spPr>
      <dsp:style>
        <a:lnRef idx="0">
          <a:schemeClr val="lt1"/>
        </a:lnRef>
        <a:fillRef idx="2">
          <a:schemeClr val="accent3">
            <a:shade val="80000"/>
          </a:schemeClr>
        </a:fillRef>
        <a:effectRef idx="1">
          <a:scrgbClr r="0" g="0" b="0"/>
        </a:effectRef>
        <a:fontRef idx="minor">
          <a:schemeClr val="dk1"/>
        </a:fontRef>
      </dsp:style>
      <dsp:txXfrm>
        <a:off x="2459484" y="0"/>
        <a:ext cx="4866637" cy="4866637"/>
      </dsp:txXfrm>
    </dsp:sp>
    <dsp:sp modelId="{DFDD46F5-E254-4BF2-81EF-DE781C734874}">
      <dsp:nvSpPr>
        <dsp:cNvPr id="4" name="圆角矩形 3"/>
        <dsp:cNvSpPr/>
      </dsp:nvSpPr>
      <dsp:spPr bwMode="white">
        <a:xfrm>
          <a:off x="4892802" y="486664"/>
          <a:ext cx="3163314" cy="865180"/>
        </a:xfrm>
        <a:prstGeom prst="roundRect">
          <a:avLst/>
        </a:prstGeom>
      </dsp:spPr>
      <dsp:style>
        <a:lnRef idx="1">
          <a:schemeClr val="accent3">
            <a:shade val="80000"/>
            <a:hueOff val="0"/>
            <a:satOff val="0"/>
            <a:lumOff val="0"/>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sz="2400" b="0" dirty="0" smtClean="0">
              <a:solidFill>
                <a:schemeClr val="dk1"/>
              </a:solidFill>
              <a:latin typeface="微软雅黑" panose="020B0503020204020204" pitchFamily="34" charset="-122"/>
              <a:ea typeface="微软雅黑" panose="020B0503020204020204" pitchFamily="34" charset="-122"/>
            </a:rPr>
            <a:t>垄断竞争的特点</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4892802" y="486664"/>
        <a:ext cx="3163314" cy="865180"/>
      </dsp:txXfrm>
    </dsp:sp>
    <dsp:sp modelId="{4ED1E407-6F75-46FF-8025-40227D280066}">
      <dsp:nvSpPr>
        <dsp:cNvPr id="5" name="圆角矩形 4"/>
        <dsp:cNvSpPr/>
      </dsp:nvSpPr>
      <dsp:spPr bwMode="white">
        <a:xfrm>
          <a:off x="4892802" y="1459991"/>
          <a:ext cx="3163314" cy="865180"/>
        </a:xfrm>
        <a:prstGeom prst="roundRect">
          <a:avLst/>
        </a:prstGeom>
      </dsp:spPr>
      <dsp:style>
        <a:lnRef idx="1">
          <a:schemeClr val="accent3">
            <a:shade val="80000"/>
            <a:hueOff val="100000"/>
            <a:satOff val="-2875"/>
            <a:lumOff val="9412"/>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sz="2400" b="0" dirty="0" smtClean="0">
              <a:solidFill>
                <a:schemeClr val="dk1"/>
              </a:solidFill>
              <a:latin typeface="微软雅黑" panose="020B0503020204020204" pitchFamily="34" charset="-122"/>
              <a:ea typeface="微软雅黑" panose="020B0503020204020204" pitchFamily="34" charset="-122"/>
            </a:rPr>
            <a:t>垄断竞争企业的需求曲线和收益曲线</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4892802" y="1459991"/>
        <a:ext cx="3163314" cy="865180"/>
      </dsp:txXfrm>
    </dsp:sp>
    <dsp:sp modelId="{25555E6F-06E8-4097-9FB7-24317A8E2C39}">
      <dsp:nvSpPr>
        <dsp:cNvPr id="6" name="圆角矩形 5"/>
        <dsp:cNvSpPr/>
      </dsp:nvSpPr>
      <dsp:spPr bwMode="white">
        <a:xfrm>
          <a:off x="4892802" y="2433319"/>
          <a:ext cx="3163314" cy="865180"/>
        </a:xfrm>
        <a:prstGeom prst="roundRect">
          <a:avLst/>
        </a:prstGeom>
      </dsp:spPr>
      <dsp:style>
        <a:lnRef idx="1">
          <a:schemeClr val="accent3">
            <a:shade val="80000"/>
            <a:hueOff val="200000"/>
            <a:satOff val="-5751"/>
            <a:lumOff val="18824"/>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sz="2400" b="0" dirty="0" smtClean="0">
              <a:solidFill>
                <a:schemeClr val="dk1"/>
              </a:solidFill>
              <a:latin typeface="微软雅黑" panose="020B0503020204020204" pitchFamily="34" charset="-122"/>
              <a:ea typeface="微软雅黑" panose="020B0503020204020204" pitchFamily="34" charset="-122"/>
            </a:rPr>
            <a:t>垄断竞争企业的短期均衡</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4892802" y="2433319"/>
        <a:ext cx="3163314" cy="865180"/>
      </dsp:txXfrm>
    </dsp:sp>
    <dsp:sp modelId="{120C79B6-5FC2-41E1-98F8-75D39B380974}">
      <dsp:nvSpPr>
        <dsp:cNvPr id="7" name="圆角矩形 6"/>
        <dsp:cNvSpPr/>
      </dsp:nvSpPr>
      <dsp:spPr bwMode="white">
        <a:xfrm>
          <a:off x="4892802" y="3406646"/>
          <a:ext cx="3163314" cy="865180"/>
        </a:xfrm>
        <a:prstGeom prst="roundRect">
          <a:avLst/>
        </a:prstGeom>
      </dsp:spPr>
      <dsp:style>
        <a:lnRef idx="1">
          <a:schemeClr val="accent3">
            <a:shade val="80000"/>
            <a:hueOff val="300000"/>
            <a:satOff val="-8626"/>
            <a:lumOff val="28235"/>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altLang="en-US" sz="2400" b="0" dirty="0" smtClean="0">
              <a:solidFill>
                <a:schemeClr val="dk1"/>
              </a:solidFill>
              <a:latin typeface="微软雅黑" panose="020B0503020204020204" pitchFamily="34" charset="-122"/>
              <a:ea typeface="微软雅黑" panose="020B0503020204020204" pitchFamily="34" charset="-122"/>
            </a:rPr>
            <a:t>垄断竞争企业的长期均衡</a:t>
          </a:r>
          <a:endParaRPr lang="zh-CN" altLang="en-US" sz="2400" b="0" dirty="0">
            <a:solidFill>
              <a:schemeClr val="dk1"/>
            </a:solidFill>
            <a:latin typeface="微软雅黑" panose="020B0503020204020204" pitchFamily="34" charset="-122"/>
            <a:ea typeface="微软雅黑" panose="020B0503020204020204" pitchFamily="34" charset="-122"/>
          </a:endParaRPr>
        </a:p>
      </dsp:txBody>
      <dsp:txXfrm>
        <a:off x="4892802" y="3406646"/>
        <a:ext cx="3163314" cy="865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838357"/>
        <a:chOff x="0" y="0"/>
        <a:chExt cx="10515600" cy="4838357"/>
      </a:xfrm>
    </dsp:grpSpPr>
    <dsp:sp modelId="{455CE164-C967-4788-A11D-34C5F47477DD}">
      <dsp:nvSpPr>
        <dsp:cNvPr id="3" name="等腰三角形 2"/>
        <dsp:cNvSpPr/>
      </dsp:nvSpPr>
      <dsp:spPr bwMode="white">
        <a:xfrm>
          <a:off x="2475745" y="0"/>
          <a:ext cx="4838357" cy="4838357"/>
        </a:xfrm>
        <a:prstGeom prst="triangle">
          <a:avLst/>
        </a:prstGeom>
        <a:sp3d prstMaterial="dkEdge">
          <a:bevelT w="8200" h="38100"/>
        </a:sp3d>
      </dsp:spPr>
      <dsp:style>
        <a:lnRef idx="0">
          <a:schemeClr val="lt1"/>
        </a:lnRef>
        <a:fillRef idx="2">
          <a:schemeClr val="accent3">
            <a:shade val="80000"/>
          </a:schemeClr>
        </a:fillRef>
        <a:effectRef idx="1">
          <a:scrgbClr r="0" g="0" b="0"/>
        </a:effectRef>
        <a:fontRef idx="minor">
          <a:schemeClr val="dk1"/>
        </a:fontRef>
      </dsp:style>
      <dsp:txXfrm>
        <a:off x="2475745" y="0"/>
        <a:ext cx="4838357" cy="4838357"/>
      </dsp:txXfrm>
    </dsp:sp>
    <dsp:sp modelId="{3C6D83C6-BCA6-4AE6-8E70-ED35F984AB45}">
      <dsp:nvSpPr>
        <dsp:cNvPr id="4" name="圆角矩形 3"/>
        <dsp:cNvSpPr/>
      </dsp:nvSpPr>
      <dsp:spPr bwMode="white">
        <a:xfrm>
          <a:off x="4894923" y="483836"/>
          <a:ext cx="3144932" cy="688122"/>
        </a:xfrm>
        <a:prstGeom prst="roundRect">
          <a:avLst/>
        </a:prstGeom>
      </dsp:spPr>
      <dsp:style>
        <a:lnRef idx="1">
          <a:schemeClr val="accent3">
            <a:shade val="80000"/>
            <a:hueOff val="0"/>
            <a:satOff val="0"/>
            <a:lumOff val="0"/>
            <a:alpha val="100000"/>
          </a:schemeClr>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endPar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寡头的含义及其原因</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894923" y="483836"/>
        <a:ext cx="3144932" cy="688122"/>
      </dsp:txXfrm>
    </dsp:sp>
    <dsp:sp modelId="{28C28B94-361E-4766-933A-7FCD7CAC1BA1}">
      <dsp:nvSpPr>
        <dsp:cNvPr id="5" name="圆角矩形 4"/>
        <dsp:cNvSpPr/>
      </dsp:nvSpPr>
      <dsp:spPr bwMode="white">
        <a:xfrm>
          <a:off x="4894923" y="1257973"/>
          <a:ext cx="3144932" cy="688122"/>
        </a:xfrm>
        <a:prstGeom prst="roundRect">
          <a:avLst/>
        </a:prstGeom>
      </dsp:spPr>
      <dsp:style>
        <a:lnRef idx="1">
          <a:schemeClr val="accent3">
            <a:shade val="80000"/>
            <a:hueOff val="75000"/>
            <a:satOff val="-2156"/>
            <a:lumOff val="7059"/>
            <a:alpha val="100000"/>
          </a:schemeClr>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endPar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古诺模型</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894923" y="1257973"/>
        <a:ext cx="3144932" cy="688122"/>
      </dsp:txXfrm>
    </dsp:sp>
    <dsp:sp modelId="{DDA7EC93-5F2D-4A99-8FD9-CF40F7686136}">
      <dsp:nvSpPr>
        <dsp:cNvPr id="6" name="圆角矩形 5"/>
        <dsp:cNvSpPr/>
      </dsp:nvSpPr>
      <dsp:spPr bwMode="white">
        <a:xfrm>
          <a:off x="4894923" y="2032110"/>
          <a:ext cx="3144932" cy="688122"/>
        </a:xfrm>
        <a:prstGeom prst="roundRect">
          <a:avLst/>
        </a:prstGeom>
      </dsp:spPr>
      <dsp:style>
        <a:lnRef idx="1">
          <a:schemeClr val="accent3">
            <a:shade val="80000"/>
            <a:hueOff val="150000"/>
            <a:satOff val="-4313"/>
            <a:lumOff val="14118"/>
            <a:alpha val="100000"/>
          </a:schemeClr>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sz="2400" b="0" dirty="0" smtClean="0">
              <a:solidFill>
                <a:schemeClr val="dk1"/>
              </a:solidFill>
              <a:latin typeface="微软雅黑" panose="020B0503020204020204" pitchFamily="34" charset="-122"/>
              <a:ea typeface="微软雅黑" panose="020B0503020204020204" pitchFamily="34" charset="-122"/>
            </a:rPr>
            <a:t>价格领袖模型</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4894923" y="2032110"/>
        <a:ext cx="3144932" cy="688122"/>
      </dsp:txXfrm>
    </dsp:sp>
    <dsp:sp modelId="{929EC7CC-A122-4C58-BD60-FD2BD3C4B9D0}">
      <dsp:nvSpPr>
        <dsp:cNvPr id="7" name="圆角矩形 6"/>
        <dsp:cNvSpPr/>
      </dsp:nvSpPr>
      <dsp:spPr bwMode="white">
        <a:xfrm>
          <a:off x="4894923" y="2806247"/>
          <a:ext cx="3144932" cy="688122"/>
        </a:xfrm>
        <a:prstGeom prst="roundRect">
          <a:avLst/>
        </a:prstGeom>
      </dsp:spPr>
      <dsp:style>
        <a:lnRef idx="1">
          <a:schemeClr val="accent3">
            <a:shade val="80000"/>
            <a:hueOff val="225000"/>
            <a:satOff val="-6470"/>
            <a:lumOff val="21176"/>
            <a:alpha val="100000"/>
          </a:schemeClr>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sz="2400" b="0" dirty="0" smtClean="0">
              <a:solidFill>
                <a:schemeClr val="dk1"/>
              </a:solidFill>
              <a:latin typeface="微软雅黑" panose="020B0503020204020204" pitchFamily="34" charset="-122"/>
              <a:ea typeface="微软雅黑" panose="020B0503020204020204" pitchFamily="34" charset="-122"/>
            </a:rPr>
            <a:t>斯威齐模型</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4894923" y="2806247"/>
        <a:ext cx="3144932" cy="688122"/>
      </dsp:txXfrm>
    </dsp:sp>
    <dsp:sp modelId="{EBF13096-5C28-4DC2-B107-5445A971264D}">
      <dsp:nvSpPr>
        <dsp:cNvPr id="8" name="圆角矩形 7"/>
        <dsp:cNvSpPr/>
      </dsp:nvSpPr>
      <dsp:spPr bwMode="white">
        <a:xfrm>
          <a:off x="4894923" y="3580384"/>
          <a:ext cx="3144932" cy="688122"/>
        </a:xfrm>
        <a:prstGeom prst="roundRect">
          <a:avLst/>
        </a:prstGeom>
      </dsp:spPr>
      <dsp:style>
        <a:lnRef idx="1">
          <a:schemeClr val="accent3">
            <a:shade val="80000"/>
            <a:hueOff val="300000"/>
            <a:satOff val="-8626"/>
            <a:lumOff val="28235"/>
            <a:alpha val="100000"/>
          </a:schemeClr>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altLang="en-US" sz="2400" b="0" dirty="0" smtClean="0">
              <a:solidFill>
                <a:schemeClr val="dk1"/>
              </a:solidFill>
              <a:latin typeface="微软雅黑" panose="020B0503020204020204" pitchFamily="34" charset="-122"/>
              <a:ea typeface="微软雅黑" panose="020B0503020204020204" pitchFamily="34" charset="-122"/>
            </a:rPr>
            <a:t>勾结和卡特尔</a:t>
          </a:r>
          <a:endParaRPr lang="zh-CN" altLang="en-US" sz="2400" b="0" dirty="0">
            <a:solidFill>
              <a:schemeClr val="dk1"/>
            </a:solidFill>
            <a:latin typeface="微软雅黑" panose="020B0503020204020204" pitchFamily="34" charset="-122"/>
            <a:ea typeface="微软雅黑" panose="020B0503020204020204" pitchFamily="34" charset="-122"/>
          </a:endParaRPr>
        </a:p>
      </dsp:txBody>
      <dsp:txXfrm>
        <a:off x="4894923" y="3580384"/>
        <a:ext cx="3144932" cy="688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857210"/>
        <a:chOff x="0" y="0"/>
        <a:chExt cx="10515600" cy="4857210"/>
      </a:xfrm>
    </dsp:grpSpPr>
    <dsp:sp modelId="{D83F4F61-3F14-44B7-A279-25F17CA89473}">
      <dsp:nvSpPr>
        <dsp:cNvPr id="3" name="等腰三角形 2"/>
        <dsp:cNvSpPr/>
      </dsp:nvSpPr>
      <dsp:spPr bwMode="white">
        <a:xfrm>
          <a:off x="2464904" y="0"/>
          <a:ext cx="4857210" cy="4857210"/>
        </a:xfrm>
        <a:prstGeom prst="triangle">
          <a:avLst/>
        </a:prstGeom>
        <a:sp3d prstMaterial="dkEdge">
          <a:bevelT w="8200" h="38100"/>
        </a:sp3d>
      </dsp:spPr>
      <dsp:style>
        <a:lnRef idx="0">
          <a:schemeClr val="lt1"/>
        </a:lnRef>
        <a:fillRef idx="2">
          <a:schemeClr val="accent3">
            <a:shade val="80000"/>
          </a:schemeClr>
        </a:fillRef>
        <a:effectRef idx="1">
          <a:scrgbClr r="0" g="0" b="0"/>
        </a:effectRef>
        <a:fontRef idx="minor">
          <a:schemeClr val="dk1"/>
        </a:fontRef>
      </dsp:style>
      <dsp:txXfrm>
        <a:off x="2464904" y="0"/>
        <a:ext cx="4857210" cy="4857210"/>
      </dsp:txXfrm>
    </dsp:sp>
    <dsp:sp modelId="{B7534CFB-5F33-4202-B73C-7F914732475E}">
      <dsp:nvSpPr>
        <dsp:cNvPr id="4" name="圆角矩形 3"/>
        <dsp:cNvSpPr/>
      </dsp:nvSpPr>
      <dsp:spPr bwMode="white">
        <a:xfrm>
          <a:off x="4893509" y="485721"/>
          <a:ext cx="3157187" cy="1151339"/>
        </a:xfrm>
        <a:prstGeom prst="roundRect">
          <a:avLst/>
        </a:prstGeom>
      </dsp:spPr>
      <dsp:style>
        <a:lnRef idx="1">
          <a:schemeClr val="accent3">
            <a:shade val="80000"/>
            <a:hueOff val="0"/>
            <a:satOff val="0"/>
            <a:lumOff val="0"/>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博弈模型</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893509" y="485721"/>
        <a:ext cx="3157187" cy="1151339"/>
      </dsp:txXfrm>
    </dsp:sp>
    <dsp:sp modelId="{5A914CE6-39ED-4D93-BDCD-E0F955194118}">
      <dsp:nvSpPr>
        <dsp:cNvPr id="5" name="圆角矩形 4"/>
        <dsp:cNvSpPr/>
      </dsp:nvSpPr>
      <dsp:spPr bwMode="white">
        <a:xfrm>
          <a:off x="4893509" y="1780977"/>
          <a:ext cx="3157187" cy="1151339"/>
        </a:xfrm>
        <a:prstGeom prst="roundRect">
          <a:avLst/>
        </a:prstGeom>
      </dsp:spPr>
      <dsp:style>
        <a:lnRef idx="1">
          <a:schemeClr val="accent3">
            <a:shade val="80000"/>
            <a:hueOff val="150000"/>
            <a:satOff val="-4313"/>
            <a:lumOff val="14118"/>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sz="2400" b="0" dirty="0" smtClean="0">
              <a:solidFill>
                <a:schemeClr val="dk1"/>
              </a:solidFill>
              <a:latin typeface="微软雅黑" panose="020B0503020204020204" pitchFamily="34" charset="-122"/>
              <a:ea typeface="微软雅黑" panose="020B0503020204020204" pitchFamily="34" charset="-122"/>
            </a:rPr>
            <a:t>纳什均衡</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4893509" y="1780977"/>
        <a:ext cx="3157187" cy="1151339"/>
      </dsp:txXfrm>
    </dsp:sp>
    <dsp:sp modelId="{236B1EB9-BFA3-416C-8535-52782EF0423C}">
      <dsp:nvSpPr>
        <dsp:cNvPr id="6" name="圆角矩形 5"/>
        <dsp:cNvSpPr/>
      </dsp:nvSpPr>
      <dsp:spPr bwMode="white">
        <a:xfrm>
          <a:off x="4893509" y="3076233"/>
          <a:ext cx="3157187" cy="1151339"/>
        </a:xfrm>
        <a:prstGeom prst="roundRect">
          <a:avLst/>
        </a:prstGeom>
      </dsp:spPr>
      <dsp:style>
        <a:lnRef idx="1">
          <a:schemeClr val="accent3">
            <a:shade val="80000"/>
            <a:hueOff val="300000"/>
            <a:satOff val="-8626"/>
            <a:lumOff val="28235"/>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博弈分析的简单应用</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893509" y="3076233"/>
        <a:ext cx="3157187" cy="1151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510127" cy="4904344"/>
        <a:chOff x="0" y="0"/>
        <a:chExt cx="11510127" cy="4904344"/>
      </a:xfrm>
    </dsp:grpSpPr>
    <dsp:sp modelId="{72E2458F-EC64-4946-8A22-F038EE556D97}">
      <dsp:nvSpPr>
        <dsp:cNvPr id="3" name="等腰三角形 2"/>
        <dsp:cNvSpPr/>
      </dsp:nvSpPr>
      <dsp:spPr bwMode="white">
        <a:xfrm>
          <a:off x="2935066" y="0"/>
          <a:ext cx="4904344" cy="4904344"/>
        </a:xfrm>
        <a:prstGeom prst="triangle">
          <a:avLst/>
        </a:prstGeom>
        <a:sp3d prstMaterial="dkEdge">
          <a:bevelT w="8200" h="38100"/>
        </a:sp3d>
      </dsp:spPr>
      <dsp:style>
        <a:lnRef idx="0">
          <a:schemeClr val="lt1"/>
        </a:lnRef>
        <a:fillRef idx="2">
          <a:schemeClr val="accent3">
            <a:shade val="80000"/>
          </a:schemeClr>
        </a:fillRef>
        <a:effectRef idx="1">
          <a:scrgbClr r="0" g="0" b="0"/>
        </a:effectRef>
        <a:fontRef idx="minor">
          <a:schemeClr val="dk1"/>
        </a:fontRef>
      </dsp:style>
      <dsp:txXfrm>
        <a:off x="2935066" y="0"/>
        <a:ext cx="4904344" cy="4904344"/>
      </dsp:txXfrm>
    </dsp:sp>
    <dsp:sp modelId="{C9271014-489E-41CC-9321-DB001EC362DE}">
      <dsp:nvSpPr>
        <dsp:cNvPr id="4" name="圆角矩形 3"/>
        <dsp:cNvSpPr/>
      </dsp:nvSpPr>
      <dsp:spPr bwMode="white">
        <a:xfrm>
          <a:off x="5387238" y="490434"/>
          <a:ext cx="3187824" cy="1743767"/>
        </a:xfrm>
        <a:prstGeom prst="roundRect">
          <a:avLst/>
        </a:prstGeom>
      </dsp:spPr>
      <dsp:style>
        <a:lnRef idx="1">
          <a:schemeClr val="accent3">
            <a:shade val="80000"/>
            <a:hueOff val="0"/>
            <a:satOff val="0"/>
            <a:lumOff val="0"/>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sz="2400" b="0" dirty="0" smtClean="0">
              <a:solidFill>
                <a:schemeClr val="dk1"/>
              </a:solidFill>
              <a:latin typeface="微软雅黑" panose="020B0503020204020204" pitchFamily="34" charset="-122"/>
              <a:ea typeface="微软雅黑" panose="020B0503020204020204" pitchFamily="34" charset="-122"/>
            </a:rPr>
            <a:t>静态效率的比较</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5387238" y="490434"/>
        <a:ext cx="3187824" cy="1743767"/>
      </dsp:txXfrm>
    </dsp:sp>
    <dsp:sp modelId="{F4E77C19-4F09-4845-90AC-DC72BD26F54B}">
      <dsp:nvSpPr>
        <dsp:cNvPr id="5" name="圆角矩形 4"/>
        <dsp:cNvSpPr/>
      </dsp:nvSpPr>
      <dsp:spPr bwMode="white">
        <a:xfrm>
          <a:off x="5387238" y="2452172"/>
          <a:ext cx="3187824" cy="1743767"/>
        </a:xfrm>
        <a:prstGeom prst="roundRect">
          <a:avLst/>
        </a:prstGeom>
      </dsp:spPr>
      <dsp:style>
        <a:lnRef idx="1">
          <a:schemeClr val="accent3">
            <a:shade val="80000"/>
            <a:hueOff val="300000"/>
            <a:satOff val="-8626"/>
            <a:lumOff val="28235"/>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CN" altLang="en-US" sz="2400" b="0" dirty="0" smtClean="0">
              <a:solidFill>
                <a:schemeClr val="dk1"/>
              </a:solidFill>
              <a:latin typeface="微软雅黑" panose="020B0503020204020204" pitchFamily="34" charset="-122"/>
              <a:ea typeface="微软雅黑" panose="020B0503020204020204" pitchFamily="34" charset="-122"/>
            </a:rPr>
            <a:t>动态因素的比较</a:t>
          </a:r>
          <a:endParaRPr lang="zh-CN" altLang="en-US" sz="2400" b="0" dirty="0">
            <a:solidFill>
              <a:schemeClr val="dk1"/>
            </a:solidFill>
            <a:latin typeface="微软雅黑" panose="020B0503020204020204" pitchFamily="34" charset="-122"/>
            <a:ea typeface="微软雅黑" panose="020B0503020204020204" pitchFamily="34" charset="-122"/>
          </a:endParaRPr>
        </a:p>
      </dsp:txBody>
      <dsp:txXfrm>
        <a:off x="5387238" y="2452172"/>
        <a:ext cx="3187824" cy="174376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221" name="备注占位符 4"/>
          <p:cNvSpPr>
            <a:spLocks noGrp="1"/>
          </p:cNvSpPr>
          <p:nvPr>
            <p:ph type="body" sz="quarter"/>
          </p:nvPr>
        </p:nvSpPr>
        <p:spPr>
          <a:xfrm>
            <a:off x="685800" y="4400550"/>
            <a:ext cx="5486400" cy="3600450"/>
          </a:xfrm>
          <a:prstGeom prst="rect">
            <a:avLst/>
          </a:prstGeom>
          <a:noFill/>
          <a:ln w="9525">
            <a:noFill/>
          </a:ln>
        </p:spPr>
        <p:txBody>
          <a:bodyPr vert="horz" wrap="square" lIns="91440" tIns="45720" rIns="91440" bIns="45720" anchor="t"/>
          <a:lstStyle/>
          <a:p>
            <a:pPr lvl="0"/>
            <a:r>
              <a:rPr lang="zh-CN" altLang="en-US" dirty="0"/>
              <a:t>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等线" pitchFamily="2" charset="-122"/>
                <a:ea typeface="等线" pitchFamily="2" charset="-122"/>
                <a:cs typeface="+mn-cs"/>
              </a:rPr>
            </a:fld>
            <a:endParaRPr lang="zh-CN" altLang="en-US" sz="1200" strike="noStrike" noProof="1">
              <a:latin typeface="等线" pitchFamily="2" charset="-122"/>
              <a:ea typeface="等线"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solidFill>
                  <a:srgbClr val="000000"/>
                </a:solidFill>
                <a:latin typeface="等线" pitchFamily="2" charset="-122"/>
                <a:ea typeface="等线" pitchFamily="2" charset="-122"/>
              </a:rPr>
            </a:fld>
            <a:endParaRPr lang="zh-CN" altLang="en-US" sz="1200" dirty="0">
              <a:solidFill>
                <a:srgbClr val="000000"/>
              </a:solidFill>
              <a:latin typeface="等线" pitchFamily="2" charset="-122"/>
              <a:ea typeface="等线"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4915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a:solidFill>
              <a:srgbClr val="000000"/>
            </a:solidFill>
            <a:miter/>
          </a:ln>
        </p:spPr>
      </p:sp>
      <p:sp>
        <p:nvSpPr>
          <p:cNvPr id="5120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5120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a:solidFill>
              <a:srgbClr val="000000"/>
            </a:solidFill>
            <a:miter/>
          </a:ln>
        </p:spPr>
      </p:sp>
      <p:sp>
        <p:nvSpPr>
          <p:cNvPr id="5529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5529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a:solidFill>
              <a:srgbClr val="000000"/>
            </a:solidFill>
            <a:miter/>
          </a:ln>
        </p:spPr>
      </p:sp>
      <p:sp>
        <p:nvSpPr>
          <p:cNvPr id="1331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1331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a:solidFill>
              <a:srgbClr val="000000"/>
            </a:solidFill>
            <a:miter/>
          </a:ln>
        </p:spPr>
      </p:sp>
      <p:sp>
        <p:nvSpPr>
          <p:cNvPr id="5734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573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a:ln>
            <a:solidFill>
              <a:srgbClr val="000000"/>
            </a:solidFill>
            <a:miter/>
          </a:ln>
        </p:spPr>
      </p:sp>
      <p:sp>
        <p:nvSpPr>
          <p:cNvPr id="5939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5939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a:ln>
            <a:solidFill>
              <a:srgbClr val="000000"/>
            </a:solidFill>
            <a:miter/>
          </a:ln>
        </p:spPr>
      </p:sp>
      <p:sp>
        <p:nvSpPr>
          <p:cNvPr id="6144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144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ln>
            <a:solidFill>
              <a:srgbClr val="000000"/>
            </a:solidFill>
            <a:miter/>
          </a:ln>
        </p:spPr>
      </p:sp>
      <p:sp>
        <p:nvSpPr>
          <p:cNvPr id="6349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349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a:ln>
            <a:solidFill>
              <a:srgbClr val="000000"/>
            </a:solidFill>
            <a:miter/>
          </a:ln>
        </p:spPr>
      </p:sp>
      <p:sp>
        <p:nvSpPr>
          <p:cNvPr id="6553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55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a:ln>
            <a:solidFill>
              <a:srgbClr val="000000"/>
            </a:solidFill>
            <a:miter/>
          </a:ln>
        </p:spPr>
      </p:sp>
      <p:sp>
        <p:nvSpPr>
          <p:cNvPr id="6758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75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a:ln>
            <a:solidFill>
              <a:srgbClr val="000000"/>
            </a:solidFill>
            <a:miter/>
          </a:ln>
        </p:spPr>
      </p:sp>
      <p:sp>
        <p:nvSpPr>
          <p:cNvPr id="6963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96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a:ln>
            <a:solidFill>
              <a:srgbClr val="000000"/>
            </a:solidFill>
            <a:miter/>
          </a:ln>
        </p:spPr>
      </p:sp>
      <p:sp>
        <p:nvSpPr>
          <p:cNvPr id="7373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7373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a:ln>
            <a:solidFill>
              <a:srgbClr val="000000"/>
            </a:solidFill>
            <a:miter/>
          </a:ln>
        </p:spPr>
      </p:sp>
      <p:sp>
        <p:nvSpPr>
          <p:cNvPr id="7577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7577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noTextEdit="1"/>
          </p:cNvSpPr>
          <p:nvPr>
            <p:ph type="sldImg"/>
          </p:nvPr>
        </p:nvSpPr>
        <p:spPr>
          <a:ln>
            <a:solidFill>
              <a:srgbClr val="000000"/>
            </a:solidFill>
            <a:miter/>
          </a:ln>
        </p:spPr>
      </p:sp>
      <p:sp>
        <p:nvSpPr>
          <p:cNvPr id="7782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7782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a:solidFill>
              <a:srgbClr val="000000"/>
            </a:solidFill>
            <a:miter/>
          </a:ln>
        </p:spPr>
      </p:sp>
      <p:sp>
        <p:nvSpPr>
          <p:cNvPr id="2150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2560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765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单击以编辑母版副标题样式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
        <p:nvSpPr>
          <p:cNvPr id="7" name="矩形 6"/>
          <p:cNvSpPr/>
          <p:nvPr userDrawn="1"/>
        </p:nvSpPr>
        <p:spPr>
          <a:xfrm>
            <a:off x="0" y="6567586"/>
            <a:ext cx="4856522" cy="307777"/>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ct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单击以编辑母版副标题样式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9093200" y="669925"/>
            <a:ext cx="2967038" cy="30670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98D98477-AB27-4C31-994F-29457294221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ea typeface="等线"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839788" y="2505075"/>
            <a:ext cx="5157787"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6172200" y="2505075"/>
            <a:ext cx="5183188"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9093200" y="669925"/>
            <a:ext cx="2967038" cy="306705"/>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ea typeface="等线"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单击以编辑母版副标题样式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
        <p:nvSpPr>
          <p:cNvPr id="7" name="矩形 6"/>
          <p:cNvSpPr/>
          <p:nvPr userDrawn="1"/>
        </p:nvSpPr>
        <p:spPr>
          <a:xfrm>
            <a:off x="0" y="6567586"/>
            <a:ext cx="4856522" cy="307777"/>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ct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9093200" y="669925"/>
            <a:ext cx="2967038" cy="521970"/>
          </a:xfrm>
          <a:prstGeom prst="rect">
            <a:avLst/>
          </a:prstGeom>
          <a:noFill/>
          <a:ln w="9525">
            <a:noFill/>
            <a:miter lim="800000"/>
          </a:ln>
        </p:spPr>
        <p:txBody>
          <a:bodyPr>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400" b="0" i="1" u="none" strike="noStrike" kern="120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cs typeface="+mn-cs"/>
              </a:rPr>
              <a:t>第二版第二版</a:t>
            </a:r>
            <a:endParaRPr kumimoji="0" lang="zh-CN" altLang="en-US" sz="1400" b="0" i="1" u="none" strike="noStrike" kern="120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4355E9DB-8A23-4345-8E47-CACCF225DDE1}"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ea typeface="等线" pitchFamily="2"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839788" y="2505075"/>
            <a:ext cx="5157787"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6172200" y="2505075"/>
            <a:ext cx="5183188"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单击以编辑母版副标题样式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
        <p:nvSpPr>
          <p:cNvPr id="7" name="矩形 6"/>
          <p:cNvSpPr/>
          <p:nvPr userDrawn="1"/>
        </p:nvSpPr>
        <p:spPr>
          <a:xfrm>
            <a:off x="-92892" y="6550223"/>
            <a:ext cx="4856522" cy="307777"/>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ct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9093200" y="669925"/>
            <a:ext cx="2967038" cy="306705"/>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ea typeface="等线" pitchFamily="2"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839788" y="2505075"/>
            <a:ext cx="5157787"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6172200" y="2505075"/>
            <a:ext cx="5183188"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Content Placeholder 3"/>
          <p:cNvSpPr>
            <a:spLocks noGrp="1"/>
          </p:cNvSpPr>
          <p:nvPr>
            <p:ph sz="half" idx="2" hasCustomPrompt="1"/>
          </p:nvPr>
        </p:nvSpPr>
        <p:spPr>
          <a:xfrm>
            <a:off x="839788" y="2505075"/>
            <a:ext cx="5157787"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Content Placeholder 5"/>
          <p:cNvSpPr>
            <a:spLocks noGrp="1"/>
          </p:cNvSpPr>
          <p:nvPr>
            <p:ph sz="quarter" idx="4" hasCustomPrompt="1"/>
          </p:nvPr>
        </p:nvSpPr>
        <p:spPr>
          <a:xfrm>
            <a:off x="6172200" y="2505075"/>
            <a:ext cx="5183188" cy="3684588"/>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itchFamily="2"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 typeface="Arial" panose="020B0604020202020204" pitchFamily="34" charset="0"/>
              <a:buNone/>
              <a:defRPr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fld id="{7740514C-5B1C-4612-B5E9-524B3642CE2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 typeface="Arial" panose="020B0604020202020204" pitchFamily="34" charset="0"/>
              <a:buNone/>
              <a:defRPr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buFont typeface="Arial" panose="020B0604020202020204" pitchFamily="34" charset="0"/>
              <a:defRPr sz="1200">
                <a:solidFill>
                  <a:srgbClr val="898989"/>
                </a:solidFill>
                <a:ea typeface="等线" pitchFamily="2"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3075"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A3A78755-4FEA-4D9B-BFE8-C2D761CBF860}" type="datetimeFigureOut">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itchFamily="2" charset="-122"/>
              </a:defRPr>
            </a:lvl1pPr>
          </a:lstStyle>
          <a:p>
            <a:pPr lvl="0" fontAlgn="base"/>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4099"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itchFamily="2"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等线" pitchFamily="2" charset="-122"/>
                <a:cs typeface="+mn-cs"/>
              </a:rPr>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8.GIF"/><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19.wm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1.vml"/><Relationship Id="rId4" Type="http://schemas.openxmlformats.org/officeDocument/2006/relationships/slideLayout" Target="../slideLayouts/slideLayout34.xml"/><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34.xml"/><Relationship Id="rId6" Type="http://schemas.openxmlformats.org/officeDocument/2006/relationships/image" Target="../media/image22.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8.wmf"/><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oleObject" Target="../embeddings/oleObject2.bin"/><Relationship Id="rId7" Type="http://schemas.openxmlformats.org/officeDocument/2006/relationships/image" Target="../media/image37.GIF"/><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26.png"/><Relationship Id="rId2" Type="http://schemas.openxmlformats.org/officeDocument/2006/relationships/image" Target="../media/image33.png"/><Relationship Id="rId12" Type="http://schemas.openxmlformats.org/officeDocument/2006/relationships/notesSlide" Target="../notesSlides/notesSlide21.xml"/><Relationship Id="rId11" Type="http://schemas.openxmlformats.org/officeDocument/2006/relationships/vmlDrawing" Target="../drawings/vmlDrawing2.vml"/><Relationship Id="rId10" Type="http://schemas.openxmlformats.org/officeDocument/2006/relationships/slideLayout" Target="../slideLayouts/slideLayout34.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4.xml"/><Relationship Id="rId2" Type="http://schemas.openxmlformats.org/officeDocument/2006/relationships/image" Target="../media/image39.wmf"/><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4.xml"/><Relationship Id="rId2" Type="http://schemas.openxmlformats.org/officeDocument/2006/relationships/image" Target="../media/image40.wmf"/><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42.wmf"/><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4.xml"/><Relationship Id="rId2" Type="http://schemas.openxmlformats.org/officeDocument/2006/relationships/image" Target="../media/image44.pn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4.xml"/><Relationship Id="rId2" Type="http://schemas.openxmlformats.org/officeDocument/2006/relationships/image" Target="../media/image44.png"/><Relationship Id="rId1" Type="http://schemas.openxmlformats.org/officeDocument/2006/relationships/image" Target="../media/image42.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4.xml"/><Relationship Id="rId1" Type="http://schemas.openxmlformats.org/officeDocument/2006/relationships/image" Target="../media/image42.wmf"/></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GI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1" Type="http://schemas.openxmlformats.org/officeDocument/2006/relationships/notesSlide" Target="../notesSlides/notesSlide8.xml"/><Relationship Id="rId10"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242" name="标题 1"/>
          <p:cNvSpPr>
            <a:spLocks noGrp="1"/>
          </p:cNvSpPr>
          <p:nvPr>
            <p:ph type="ctrTitle"/>
          </p:nvPr>
        </p:nvSpPr>
        <p:spPr>
          <a:xfrm>
            <a:off x="1358106" y="2152382"/>
            <a:ext cx="9144000" cy="2387600"/>
          </a:xfrm>
        </p:spPr>
        <p:txBody>
          <a:bodyPr vert="horz" wrap="square" lIns="91440" tIns="45720" rIns="91440" bIns="45720" anchor="b"/>
          <a:lstStyle/>
          <a:p>
            <a:pPr eaLnBrk="1" hangingPunct="1">
              <a:buClrTx/>
              <a:buSzTx/>
              <a:buFontTx/>
            </a:pPr>
            <a:r>
              <a:rPr lang="zh-CN" altLang="en-US" sz="4400" kern="1200" dirty="0">
                <a:solidFill>
                  <a:srgbClr val="002060"/>
                </a:solidFill>
                <a:latin typeface="华文行楷" panose="02010800040101010101" pitchFamily="2" charset="-122"/>
                <a:ea typeface="华文行楷" panose="02010800040101010101" pitchFamily="2" charset="-122"/>
                <a:cs typeface="+mj-cs"/>
              </a:rPr>
              <a:t>第五章   不完全竞争市场</a:t>
            </a:r>
            <a:br>
              <a:rPr lang="zh-CN" altLang="en-US" kern="1200" dirty="0">
                <a:solidFill>
                  <a:srgbClr val="002060"/>
                </a:solidFill>
                <a:latin typeface="华文行楷" panose="02010800040101010101" pitchFamily="2" charset="-122"/>
                <a:ea typeface="华文行楷" panose="02010800040101010101" pitchFamily="2" charset="-122"/>
                <a:cs typeface="+mj-cs"/>
              </a:rPr>
            </a:br>
            <a:endParaRPr lang="zh-CN" altLang="en-US" kern="1200" dirty="0">
              <a:latin typeface="+mj-lt"/>
              <a:ea typeface="等线 Light" pitchFamily="2" charset="-122"/>
              <a:cs typeface="+mj-cs"/>
            </a:endParaRPr>
          </a:p>
        </p:txBody>
      </p:sp>
      <p:sp>
        <p:nvSpPr>
          <p:cNvPr id="10243" name="文本框 2"/>
          <p:cNvSpPr txBox="1"/>
          <p:nvPr/>
        </p:nvSpPr>
        <p:spPr>
          <a:xfrm>
            <a:off x="9018588" y="560388"/>
            <a:ext cx="2967037" cy="306705"/>
          </a:xfrm>
          <a:prstGeom prst="rect">
            <a:avLst/>
          </a:prstGeom>
          <a:noFill/>
          <a:ln w="9525">
            <a:noFill/>
          </a:ln>
        </p:spPr>
        <p:txBody>
          <a:bodyPr anchor="t">
            <a:spAutoFit/>
          </a:bodyPr>
          <a:lstStyle/>
          <a:p>
            <a:r>
              <a:rPr lang="zh-CN" altLang="en-US" sz="1400" i="1" dirty="0">
                <a:solidFill>
                  <a:srgbClr val="000000"/>
                </a:solidFill>
                <a:latin typeface="微软雅黑" panose="020B0503020204020204" pitchFamily="34" charset="-122"/>
                <a:ea typeface="微软雅黑" panose="020B0503020204020204" pitchFamily="34" charset="-122"/>
              </a:rPr>
              <a:t>马工程</a:t>
            </a:r>
            <a:r>
              <a:rPr lang="en-US" altLang="zh-CN" sz="1400" i="1" dirty="0">
                <a:solidFill>
                  <a:srgbClr val="000000"/>
                </a:solidFill>
                <a:latin typeface="微软雅黑" panose="020B0503020204020204" pitchFamily="34" charset="-122"/>
                <a:ea typeface="微软雅黑" panose="020B0503020204020204" pitchFamily="34" charset="-122"/>
              </a:rPr>
              <a:t>《</a:t>
            </a:r>
            <a:r>
              <a:rPr lang="zh-CN" altLang="en-US" sz="1400" i="1" dirty="0">
                <a:solidFill>
                  <a:srgbClr val="000000"/>
                </a:solidFill>
                <a:latin typeface="微软雅黑" panose="020B0503020204020204" pitchFamily="34" charset="-122"/>
                <a:ea typeface="微软雅黑" panose="020B0503020204020204" pitchFamily="34" charset="-122"/>
              </a:rPr>
              <a:t>西方经济学</a:t>
            </a:r>
            <a:r>
              <a:rPr lang="en-US" altLang="zh-CN" sz="1400" i="1" dirty="0">
                <a:solidFill>
                  <a:srgbClr val="000000"/>
                </a:solidFill>
                <a:latin typeface="微软雅黑" panose="020B0503020204020204" pitchFamily="34" charset="-122"/>
                <a:ea typeface="微软雅黑" panose="020B0503020204020204" pitchFamily="34" charset="-122"/>
              </a:rPr>
              <a:t>》</a:t>
            </a:r>
            <a:r>
              <a:rPr lang="zh-CN" altLang="en-US" sz="1400" i="1" dirty="0">
                <a:solidFill>
                  <a:srgbClr val="000000"/>
                </a:solidFill>
                <a:latin typeface="微软雅黑" panose="020B0503020204020204" pitchFamily="34" charset="-122"/>
                <a:ea typeface="微软雅黑" panose="020B0503020204020204" pitchFamily="34" charset="-122"/>
              </a:rPr>
              <a:t>第二版</a:t>
            </a:r>
            <a:endParaRPr lang="zh-CN" altLang="en-US" sz="1400" i="1" dirty="0">
              <a:solidFill>
                <a:srgbClr val="000000"/>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nvSpPr>
        <p:spPr>
          <a:xfrm>
            <a:off x="231956" y="6227740"/>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91"/>
          <p:cNvSpPr>
            <a:spLocks noChangeArrowheads="1"/>
          </p:cNvSpPr>
          <p:nvPr/>
        </p:nvSpPr>
        <p:spPr bwMode="auto">
          <a:xfrm>
            <a:off x="1350593" y="2248903"/>
            <a:ext cx="4722863" cy="403680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30" name="Rectangle 2" descr="10%"/>
          <p:cNvSpPr>
            <a:spLocks noChangeArrowheads="1"/>
          </p:cNvSpPr>
          <p:nvPr/>
        </p:nvSpPr>
        <p:spPr bwMode="auto">
          <a:xfrm>
            <a:off x="6213156" y="2248903"/>
            <a:ext cx="4618965" cy="4036803"/>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111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垄断企业的需求曲线和收益曲线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8677"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4" name="Rectangle 3">
            <a:hlinkClick r:id="" action="ppaction://hlinkshowjump?jump=nextslide"/>
          </p:cNvPr>
          <p:cNvSpPr/>
          <p:nvPr/>
        </p:nvSpPr>
        <p:spPr>
          <a:xfrm>
            <a:off x="1449068" y="1094670"/>
            <a:ext cx="8739188" cy="838200"/>
          </a:xfrm>
          <a:prstGeom prst="rect">
            <a:avLst/>
          </a:prstGeom>
          <a:noFill/>
          <a:ln w="9525">
            <a:noFill/>
          </a:ln>
        </p:spPr>
        <p:txBody>
          <a:bodyPr lIns="90000" tIns="46800" rIns="90000" bIns="46800" anchor="t"/>
          <a:lstStyle/>
          <a:p>
            <a:pPr indent="457200" algn="just">
              <a:lnSpc>
                <a:spcPct val="150000"/>
              </a:lnSpc>
              <a:spcBef>
                <a:spcPct val="20000"/>
              </a:spcBef>
              <a:buFont typeface="Arial" panose="020B0604020202020204" pitchFamily="34" charset="0"/>
            </a:pPr>
            <a:r>
              <a:rPr lang="zh-CN" altLang="en-US" sz="2400" dirty="0">
                <a:solidFill>
                  <a:srgbClr val="C00000"/>
                </a:solidFill>
                <a:latin typeface="微软雅黑" panose="020B0503020204020204" pitchFamily="34" charset="-122"/>
                <a:ea typeface="微软雅黑" panose="020B0503020204020204" pitchFamily="34" charset="-122"/>
              </a:rPr>
              <a:t>当边际收益大于、小于或等于零时，或者，当产量</a:t>
            </a:r>
            <a:r>
              <a:rPr lang="en-US" altLang="zh-CN" sz="2400" dirty="0">
                <a:solidFill>
                  <a:srgbClr val="C00000"/>
                </a:solidFill>
                <a:latin typeface="微软雅黑" panose="020B0503020204020204" pitchFamily="34" charset="-122"/>
                <a:ea typeface="微软雅黑" panose="020B0503020204020204" pitchFamily="34" charset="-122"/>
              </a:rPr>
              <a:t>Q</a:t>
            </a:r>
            <a:r>
              <a:rPr lang="zh-CN" altLang="en-US" sz="2400" dirty="0">
                <a:solidFill>
                  <a:srgbClr val="C00000"/>
                </a:solidFill>
                <a:latin typeface="微软雅黑" panose="020B0503020204020204" pitchFamily="34" charset="-122"/>
                <a:ea typeface="微软雅黑" panose="020B0503020204020204" pitchFamily="34" charset="-122"/>
              </a:rPr>
              <a:t>小于、大于或等于</a:t>
            </a:r>
            <a:r>
              <a:rPr lang="en-US" altLang="zh-CN" sz="2400" dirty="0">
                <a:solidFill>
                  <a:srgbClr val="C00000"/>
                </a:solidFill>
                <a:latin typeface="微软雅黑" panose="020B0503020204020204" pitchFamily="34" charset="-122"/>
                <a:ea typeface="微软雅黑" panose="020B0503020204020204" pitchFamily="34" charset="-122"/>
              </a:rPr>
              <a:t>a/2</a:t>
            </a:r>
            <a:r>
              <a:rPr lang="zh-CN" altLang="en-US" sz="2400" dirty="0">
                <a:solidFill>
                  <a:srgbClr val="C00000"/>
                </a:solidFill>
                <a:latin typeface="微软雅黑" panose="020B0503020204020204" pitchFamily="34" charset="-122"/>
                <a:ea typeface="微软雅黑" panose="020B0503020204020204" pitchFamily="34" charset="-122"/>
              </a:rPr>
              <a:t>𝛽时，收益函数上升、下降或达到最大。</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5" name="Line 20"/>
          <p:cNvSpPr/>
          <p:nvPr/>
        </p:nvSpPr>
        <p:spPr>
          <a:xfrm flipV="1">
            <a:off x="1753868" y="2587625"/>
            <a:ext cx="0" cy="3038475"/>
          </a:xfrm>
          <a:prstGeom prst="line">
            <a:avLst/>
          </a:prstGeom>
          <a:ln w="25400" cap="flat" cmpd="sng">
            <a:solidFill>
              <a:schemeClr val="tx1"/>
            </a:solidFill>
            <a:prstDash val="solid"/>
            <a:miter/>
            <a:headEnd type="none" w="med" len="med"/>
            <a:tailEnd type="triangle" w="med" len="med"/>
          </a:ln>
        </p:spPr>
      </p:sp>
      <p:sp>
        <p:nvSpPr>
          <p:cNvPr id="26" name="Line 21"/>
          <p:cNvSpPr/>
          <p:nvPr/>
        </p:nvSpPr>
        <p:spPr>
          <a:xfrm>
            <a:off x="1753868" y="5624512"/>
            <a:ext cx="4035425" cy="34925"/>
          </a:xfrm>
          <a:prstGeom prst="line">
            <a:avLst/>
          </a:prstGeom>
          <a:ln w="25400" cap="flat" cmpd="sng">
            <a:solidFill>
              <a:schemeClr val="tx1"/>
            </a:solidFill>
            <a:prstDash val="solid"/>
            <a:miter/>
            <a:headEnd type="none" w="med" len="med"/>
            <a:tailEnd type="triangle" w="med" len="med"/>
          </a:ln>
        </p:spPr>
      </p:sp>
      <p:sp>
        <p:nvSpPr>
          <p:cNvPr id="27" name="Rectangle 22"/>
          <p:cNvSpPr/>
          <p:nvPr/>
        </p:nvSpPr>
        <p:spPr>
          <a:xfrm>
            <a:off x="1383981" y="2687638"/>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endParaRPr lang="en-US" altLang="zh-CN" dirty="0">
              <a:latin typeface="Calibri" panose="020F0502020204030204" pitchFamily="34" charset="0"/>
              <a:ea typeface="等线" pitchFamily="2" charset="-122"/>
            </a:endParaRPr>
          </a:p>
          <a:p>
            <a:pPr>
              <a:buFont typeface="Arial" panose="020B0604020202020204" pitchFamily="34" charset="0"/>
            </a:pPr>
            <a:r>
              <a:rPr lang="en-US" altLang="zh-CN" dirty="0">
                <a:latin typeface="Calibri" panose="020F0502020204030204" pitchFamily="34" charset="0"/>
                <a:ea typeface="等线" pitchFamily="2" charset="-122"/>
              </a:rPr>
              <a:t>a</a:t>
            </a:r>
            <a:endParaRPr lang="en-US" altLang="zh-CN" dirty="0">
              <a:latin typeface="Calibri" panose="020F0502020204030204" pitchFamily="34" charset="0"/>
              <a:ea typeface="等线" pitchFamily="2" charset="-122"/>
            </a:endParaRPr>
          </a:p>
        </p:txBody>
      </p:sp>
      <p:sp>
        <p:nvSpPr>
          <p:cNvPr id="28" name="Rectangle 23"/>
          <p:cNvSpPr/>
          <p:nvPr/>
        </p:nvSpPr>
        <p:spPr>
          <a:xfrm>
            <a:off x="5681343" y="5635625"/>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endParaRPr lang="en-US" altLang="zh-CN" dirty="0">
              <a:latin typeface="Calibri" panose="020F0502020204030204" pitchFamily="34" charset="0"/>
              <a:ea typeface="等线" pitchFamily="2" charset="-122"/>
            </a:endParaRPr>
          </a:p>
        </p:txBody>
      </p:sp>
      <p:sp>
        <p:nvSpPr>
          <p:cNvPr id="29" name="Rectangle 24"/>
          <p:cNvSpPr/>
          <p:nvPr/>
        </p:nvSpPr>
        <p:spPr>
          <a:xfrm>
            <a:off x="1449068" y="5534025"/>
            <a:ext cx="304800" cy="381000"/>
          </a:xfrm>
          <a:prstGeom prst="rect">
            <a:avLst/>
          </a:prstGeom>
          <a:noFill/>
          <a:ln w="19050">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O</a:t>
            </a:r>
            <a:endParaRPr lang="en-US" altLang="zh-CN" dirty="0">
              <a:latin typeface="Calibri" panose="020F0502020204030204" pitchFamily="34" charset="0"/>
              <a:ea typeface="等线" pitchFamily="2" charset="-122"/>
            </a:endParaRPr>
          </a:p>
        </p:txBody>
      </p:sp>
      <p:sp>
        <p:nvSpPr>
          <p:cNvPr id="35" name="Line 30"/>
          <p:cNvSpPr/>
          <p:nvPr/>
        </p:nvSpPr>
        <p:spPr>
          <a:xfrm>
            <a:off x="1753868" y="3044825"/>
            <a:ext cx="2989263" cy="2578100"/>
          </a:xfrm>
          <a:prstGeom prst="line">
            <a:avLst/>
          </a:prstGeom>
          <a:ln w="22225" cap="flat" cmpd="sng">
            <a:solidFill>
              <a:srgbClr val="5D63B5"/>
            </a:solidFill>
            <a:prstDash val="solid"/>
            <a:miter/>
            <a:headEnd type="none" w="med" len="med"/>
            <a:tailEnd type="none" w="med" len="med"/>
          </a:ln>
        </p:spPr>
      </p:sp>
      <p:sp>
        <p:nvSpPr>
          <p:cNvPr id="36" name="Line 31"/>
          <p:cNvSpPr/>
          <p:nvPr/>
        </p:nvSpPr>
        <p:spPr>
          <a:xfrm>
            <a:off x="1753868" y="3043238"/>
            <a:ext cx="1524000" cy="2579687"/>
          </a:xfrm>
          <a:prstGeom prst="line">
            <a:avLst/>
          </a:prstGeom>
          <a:ln w="22225" cap="flat" cmpd="sng">
            <a:solidFill>
              <a:srgbClr val="008000"/>
            </a:solidFill>
            <a:prstDash val="solid"/>
            <a:miter/>
            <a:headEnd type="none" w="med" len="med"/>
            <a:tailEnd type="none" w="med" len="med"/>
          </a:ln>
        </p:spPr>
      </p:sp>
      <p:sp>
        <p:nvSpPr>
          <p:cNvPr id="37" name="Rectangle 32"/>
          <p:cNvSpPr>
            <a:spLocks noChangeArrowheads="1"/>
          </p:cNvSpPr>
          <p:nvPr/>
        </p:nvSpPr>
        <p:spPr bwMode="auto">
          <a:xfrm>
            <a:off x="2190431" y="3092450"/>
            <a:ext cx="457200" cy="381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mn-lt"/>
                <a:ea typeface="+mn-ea"/>
                <a:cs typeface="+mn-cs"/>
                <a:sym typeface="+mn-ea"/>
              </a:rPr>
              <a:t>D=AR</a:t>
            </a:r>
            <a:endParaRPr kumimoji="0" lang="en-US" altLang="zh-CN" sz="1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mn-lt"/>
              <a:ea typeface="+mn-ea"/>
              <a:cs typeface="+mn-cs"/>
              <a:sym typeface="+mn-ea"/>
            </a:endParaRPr>
          </a:p>
        </p:txBody>
      </p:sp>
      <p:sp>
        <p:nvSpPr>
          <p:cNvPr id="38" name="Rectangle 33"/>
          <p:cNvSpPr>
            <a:spLocks noChangeArrowheads="1"/>
          </p:cNvSpPr>
          <p:nvPr/>
        </p:nvSpPr>
        <p:spPr bwMode="auto">
          <a:xfrm>
            <a:off x="2404743" y="4887913"/>
            <a:ext cx="457200" cy="381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mn-lt"/>
                <a:ea typeface="+mn-ea"/>
                <a:cs typeface="+mn-cs"/>
                <a:sym typeface="+mn-ea"/>
              </a:rPr>
              <a:t>MR</a:t>
            </a:r>
            <a:endParaRPr kumimoji="0" lang="en-US" altLang="zh-CN" sz="18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mn-lt"/>
              <a:ea typeface="+mn-ea"/>
              <a:cs typeface="+mn-cs"/>
              <a:sym typeface="+mn-ea"/>
            </a:endParaRPr>
          </a:p>
        </p:txBody>
      </p:sp>
      <p:sp>
        <p:nvSpPr>
          <p:cNvPr id="39" name="Freeform 35"/>
          <p:cNvSpPr/>
          <p:nvPr/>
        </p:nvSpPr>
        <p:spPr>
          <a:xfrm>
            <a:off x="1753868" y="3756025"/>
            <a:ext cx="2989263" cy="18684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566" h="1215">
                <a:moveTo>
                  <a:pt x="0" y="1215"/>
                </a:moveTo>
                <a:cubicBezTo>
                  <a:pt x="25" y="1132"/>
                  <a:pt x="90" y="877"/>
                  <a:pt x="150" y="717"/>
                </a:cubicBezTo>
                <a:cubicBezTo>
                  <a:pt x="210" y="557"/>
                  <a:pt x="294" y="364"/>
                  <a:pt x="359" y="257"/>
                </a:cubicBezTo>
                <a:cubicBezTo>
                  <a:pt x="424" y="150"/>
                  <a:pt x="473" y="117"/>
                  <a:pt x="540" y="75"/>
                </a:cubicBezTo>
                <a:cubicBezTo>
                  <a:pt x="607" y="33"/>
                  <a:pt x="685" y="6"/>
                  <a:pt x="762" y="3"/>
                </a:cubicBezTo>
                <a:cubicBezTo>
                  <a:pt x="839" y="0"/>
                  <a:pt x="929" y="13"/>
                  <a:pt x="1002" y="57"/>
                </a:cubicBezTo>
                <a:cubicBezTo>
                  <a:pt x="1075" y="101"/>
                  <a:pt x="1134" y="157"/>
                  <a:pt x="1201" y="268"/>
                </a:cubicBezTo>
                <a:cubicBezTo>
                  <a:pt x="1268" y="379"/>
                  <a:pt x="1341" y="566"/>
                  <a:pt x="1402" y="724"/>
                </a:cubicBezTo>
                <a:cubicBezTo>
                  <a:pt x="1463" y="882"/>
                  <a:pt x="1532" y="1113"/>
                  <a:pt x="1566" y="1215"/>
                </a:cubicBezTo>
              </a:path>
            </a:pathLst>
          </a:custGeom>
          <a:noFill/>
          <a:ln w="22225" cap="flat" cmpd="sng">
            <a:solidFill>
              <a:srgbClr val="FF0000"/>
            </a:solidFill>
            <a:prstDash val="solid"/>
            <a:miter/>
            <a:headEnd type="none" w="med" len="med"/>
            <a:tailEnd type="none" w="med" len="med"/>
          </a:ln>
        </p:spPr>
        <p:txBody>
          <a:bodyPr/>
          <a:lstStyle/>
          <a:p>
            <a:endParaRPr lang="zh-CN" altLang="en-US"/>
          </a:p>
        </p:txBody>
      </p:sp>
      <p:sp>
        <p:nvSpPr>
          <p:cNvPr id="66" name="Line 36"/>
          <p:cNvSpPr/>
          <p:nvPr/>
        </p:nvSpPr>
        <p:spPr>
          <a:xfrm>
            <a:off x="3277868" y="3795713"/>
            <a:ext cx="0" cy="1851025"/>
          </a:xfrm>
          <a:prstGeom prst="line">
            <a:avLst/>
          </a:prstGeom>
          <a:ln w="22225" cap="rnd" cmpd="sng">
            <a:solidFill>
              <a:schemeClr val="tx1"/>
            </a:solidFill>
            <a:prstDash val="sysDot"/>
            <a:miter/>
            <a:headEnd type="none" w="med" len="med"/>
            <a:tailEnd type="none" w="med" len="med"/>
          </a:ln>
        </p:spPr>
      </p:sp>
      <p:sp>
        <p:nvSpPr>
          <p:cNvPr id="67" name="Line 36"/>
          <p:cNvSpPr/>
          <p:nvPr/>
        </p:nvSpPr>
        <p:spPr>
          <a:xfrm flipH="1">
            <a:off x="1753868" y="3770313"/>
            <a:ext cx="1558925" cy="25400"/>
          </a:xfrm>
          <a:prstGeom prst="line">
            <a:avLst/>
          </a:prstGeom>
          <a:ln w="22225" cap="rnd" cmpd="sng">
            <a:solidFill>
              <a:schemeClr val="tx1"/>
            </a:solidFill>
            <a:prstDash val="sysDot"/>
            <a:miter/>
            <a:headEnd type="none" w="med" len="med"/>
            <a:tailEnd type="none" w="med" len="med"/>
          </a:ln>
        </p:spPr>
      </p:sp>
      <p:sp>
        <p:nvSpPr>
          <p:cNvPr id="68" name="Rectangle 42"/>
          <p:cNvSpPr>
            <a:spLocks noChangeArrowheads="1"/>
          </p:cNvSpPr>
          <p:nvPr/>
        </p:nvSpPr>
        <p:spPr bwMode="auto">
          <a:xfrm>
            <a:off x="4281168" y="4187825"/>
            <a:ext cx="457200" cy="381000"/>
          </a:xfrm>
          <a:prstGeom prst="rect">
            <a:avLst/>
          </a:prstGeom>
          <a:noFill/>
          <a:ln>
            <a:noFill/>
          </a:ln>
          <a:effectLst/>
        </p:spPr>
        <p:txBody>
          <a:bodyPr wrap="none" lIns="90000" tIns="46800" rIns="90000" bIns="46800" anchor="ctr"/>
          <a:lstStyle/>
          <a:p>
            <a:pPr marL="0" marR="0" indent="0" algn="l" defTabSz="457200" rtl="0" eaLnBrk="1" fontAlgn="base"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1">
                <a:solidFill>
                  <a:srgbClr val="CC0066"/>
                </a:solidFill>
                <a:effectLst>
                  <a:outerShdw blurRad="38100" dist="38100" dir="2700000">
                    <a:srgbClr val="000000"/>
                  </a:outerShdw>
                </a:effectLst>
                <a:latin typeface="Calibri" panose="020F0502020204030204" pitchFamily="34" charset="0"/>
                <a:ea typeface="等线" pitchFamily="2" charset="-122"/>
                <a:cs typeface="+mn-cs"/>
                <a:sym typeface="+mn-ea"/>
              </a:rPr>
              <a:t>R</a:t>
            </a:r>
            <a:endParaRPr kumimoji="0" lang="en-US" altLang="zh-CN" sz="1800" b="0" i="0" u="none" strike="noStrike" kern="1200" cap="none" spc="0" normalizeH="0" baseline="0" noProof="1">
              <a:solidFill>
                <a:srgbClr val="CC0066"/>
              </a:solidFill>
              <a:effectLst>
                <a:outerShdw blurRad="38100" dist="38100" dir="2700000">
                  <a:srgbClr val="000000"/>
                </a:outerShdw>
              </a:effectLst>
              <a:latin typeface="Calibri" panose="020F0502020204030204" pitchFamily="34" charset="0"/>
              <a:ea typeface="等线" pitchFamily="2" charset="-122"/>
              <a:cs typeface="+mn-cs"/>
              <a:sym typeface="+mn-ea"/>
            </a:endParaRPr>
          </a:p>
        </p:txBody>
      </p:sp>
      <p:pic>
        <p:nvPicPr>
          <p:cNvPr id="2" name="文本框 1"/>
          <p:cNvPicPr>
            <a:picLocks noGrp="1" noChangeAspect="1"/>
          </p:cNvPicPr>
          <p:nvPr/>
        </p:nvPicPr>
        <p:blipFill>
          <a:blip r:embed="rId1"/>
          <a:stretch>
            <a:fillRect/>
          </a:stretch>
        </p:blipFill>
        <p:spPr>
          <a:xfrm>
            <a:off x="3027043" y="5641975"/>
            <a:ext cx="1354138" cy="369888"/>
          </a:xfrm>
          <a:prstGeom prst="rect">
            <a:avLst/>
          </a:prstGeom>
          <a:noFill/>
          <a:ln w="9525">
            <a:noFill/>
          </a:ln>
        </p:spPr>
      </p:pic>
      <p:sp>
        <p:nvSpPr>
          <p:cNvPr id="3" name="文本框 2"/>
          <p:cNvSpPr txBox="1">
            <a:spLocks noRot="1" noChangeAspect="1" noEditPoints="1" noTextEdit="1"/>
          </p:cNvSpPr>
          <p:nvPr/>
        </p:nvSpPr>
        <p:spPr>
          <a:xfrm>
            <a:off x="1226818" y="3473450"/>
            <a:ext cx="581025" cy="693738"/>
          </a:xfrm>
          <a:prstGeom prst="rect">
            <a:avLst/>
          </a:prstGeom>
          <a:blipFill rotWithShape="1">
            <a:blip r:embed="rId2"/>
            <a:stretch>
              <a:fillRect/>
            </a:stretch>
          </a:blipFill>
          <a:ln w="9525">
            <a:noFill/>
          </a:ln>
        </p:spPr>
        <p:txBody>
          <a:bodyPr anchor="t"/>
          <a:lstStyle/>
          <a:p>
            <a:pPr eaLnBrk="0" hangingPunct="0"/>
            <a:endParaRPr lang="zh-CN" altLang="en-US">
              <a:latin typeface="Calibri" panose="020F0502020204030204" pitchFamily="34" charset="0"/>
            </a:endParaRPr>
          </a:p>
        </p:txBody>
      </p:sp>
      <p:pic>
        <p:nvPicPr>
          <p:cNvPr id="69" name="文本框 68"/>
          <p:cNvPicPr>
            <a:picLocks noGrp="1" noChangeAspect="1"/>
          </p:cNvPicPr>
          <p:nvPr/>
        </p:nvPicPr>
        <p:blipFill>
          <a:blip r:embed="rId3"/>
          <a:stretch>
            <a:fillRect/>
          </a:stretch>
        </p:blipFill>
        <p:spPr>
          <a:xfrm>
            <a:off x="4436743" y="5622925"/>
            <a:ext cx="1352550" cy="368300"/>
          </a:xfrm>
          <a:prstGeom prst="rect">
            <a:avLst/>
          </a:prstGeom>
          <a:noFill/>
          <a:ln w="9525">
            <a:noFill/>
          </a:ln>
        </p:spPr>
      </p:pic>
      <p:sp>
        <p:nvSpPr>
          <p:cNvPr id="70" name="Rectangle 43"/>
          <p:cNvSpPr>
            <a:spLocks noChangeArrowheads="1"/>
          </p:cNvSpPr>
          <p:nvPr/>
        </p:nvSpPr>
        <p:spPr bwMode="auto">
          <a:xfrm>
            <a:off x="6578281" y="2767013"/>
            <a:ext cx="3505200" cy="7620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5D63B5"/>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d = AR</a:t>
            </a:r>
            <a:endParaRPr kumimoji="0" lang="en-US" altLang="zh-CN" sz="2000" b="0" i="0" u="none" strike="noStrike" kern="1200" cap="none" spc="0" normalizeH="0" baseline="0" noProof="0" dirty="0">
              <a:ln>
                <a:noFill/>
              </a:ln>
              <a:solidFill>
                <a:srgbClr val="5D63B5"/>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厂商的需求曲线即市场的需求</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曲线。</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1" name="Rectangle 44"/>
          <p:cNvSpPr>
            <a:spLocks noChangeArrowheads="1"/>
          </p:cNvSpPr>
          <p:nvPr/>
        </p:nvSpPr>
        <p:spPr bwMode="auto">
          <a:xfrm>
            <a:off x="6578281" y="4062413"/>
            <a:ext cx="3505200" cy="685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MR</a:t>
            </a:r>
            <a:endParaRPr kumimoji="0" lang="en-US" altLang="zh-CN" sz="2000" b="0" i="0" u="none" strike="noStrike" kern="1200" cap="none" spc="0" normalizeH="0" baseline="0" noProof="0" dirty="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sym typeface="+mn-ea"/>
              </a:rPr>
              <a:t>边际收益小于平均</a:t>
            </a:r>
            <a:r>
              <a:rPr kumimoji="0" lang="zh-CN" altLang="en-US" sz="2000" b="0"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sym typeface="+mn-ea"/>
              </a:rPr>
              <a:t>收益。</a:t>
            </a:r>
            <a:endParaRPr kumimoji="0" lang="zh-CN" altLang="en-US" sz="2000" b="0"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2" name="Rectangle 45"/>
          <p:cNvSpPr>
            <a:spLocks noChangeArrowheads="1"/>
          </p:cNvSpPr>
          <p:nvPr/>
        </p:nvSpPr>
        <p:spPr bwMode="auto">
          <a:xfrm>
            <a:off x="6578281" y="5281613"/>
            <a:ext cx="3505200" cy="685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CC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TR</a:t>
            </a:r>
            <a:endParaRPr kumimoji="0" lang="en-US" altLang="zh-CN" sz="2000" b="0" i="0" u="none" strike="noStrike" kern="1200" cap="none" spc="0" normalizeH="0" baseline="0" noProof="0" dirty="0">
              <a:ln>
                <a:noFill/>
              </a:ln>
              <a:solidFill>
                <a:srgbClr val="CC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66"/>
                </a:solidFill>
                <a:effectLst/>
                <a:uLnTx/>
                <a:uFillTx/>
                <a:latin typeface="微软雅黑" panose="020B0503020204020204" pitchFamily="34" charset="-122"/>
                <a:ea typeface="微软雅黑" panose="020B0503020204020204" pitchFamily="34" charset="-122"/>
                <a:cs typeface="+mn-cs"/>
                <a:sym typeface="+mn-ea"/>
              </a:rPr>
              <a:t>总收益曲线是一条</a:t>
            </a:r>
            <a:r>
              <a:rPr kumimoji="0" lang="zh-CN" altLang="en-US" sz="2000" b="0" i="0" u="none" strike="noStrike" kern="1200" cap="none" spc="0" normalizeH="0" baseline="0" noProof="0" dirty="0" smtClean="0">
                <a:ln>
                  <a:noFill/>
                </a:ln>
                <a:solidFill>
                  <a:srgbClr val="CC0066"/>
                </a:solidFill>
                <a:effectLst/>
                <a:uLnTx/>
                <a:uFillTx/>
                <a:latin typeface="微软雅黑" panose="020B0503020204020204" pitchFamily="34" charset="-122"/>
                <a:ea typeface="微软雅黑" panose="020B0503020204020204" pitchFamily="34" charset="-122"/>
                <a:cs typeface="+mn-cs"/>
                <a:sym typeface="+mn-ea"/>
              </a:rPr>
              <a:t>抛物线。</a:t>
            </a:r>
            <a:endParaRPr kumimoji="0" lang="zh-CN" altLang="en-US" sz="2000" b="0" i="0" u="none" strike="noStrike" kern="1200" cap="none" spc="0" normalizeH="0" baseline="0" noProof="0" dirty="0">
              <a:ln>
                <a:noFill/>
              </a:ln>
              <a:solidFill>
                <a:srgbClr val="CC0066"/>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 name="矩形 6"/>
          <p:cNvSpPr/>
          <p:nvPr/>
        </p:nvSpPr>
        <p:spPr>
          <a:xfrm>
            <a:off x="1971356" y="6016625"/>
            <a:ext cx="3467100" cy="338138"/>
          </a:xfrm>
          <a:prstGeom prst="rect">
            <a:avLst/>
          </a:prstGeom>
          <a:noFill/>
          <a:ln w="9525">
            <a:noFill/>
          </a:ln>
        </p:spPr>
        <p:txBody>
          <a:bodyPr wrap="none" anchor="t">
            <a:spAutoFit/>
          </a:bodyPr>
          <a:lstStyle/>
          <a:p>
            <a:r>
              <a:rPr lang="zh-CN" altLang="en-US" sz="1600" dirty="0">
                <a:latin typeface="微软雅黑" panose="020B0503020204020204" pitchFamily="34" charset="-122"/>
                <a:ea typeface="微软雅黑" panose="020B0503020204020204" pitchFamily="34" charset="-122"/>
                <a:sym typeface="+mn-ea"/>
              </a:rPr>
              <a:t>垄断企业面临的需求曲线与收益曲线</a:t>
            </a:r>
            <a:endParaRPr lang="zh-CN" altLang="en-US" sz="16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91"/>
          <p:cNvSpPr>
            <a:spLocks noChangeArrowheads="1"/>
          </p:cNvSpPr>
          <p:nvPr/>
        </p:nvSpPr>
        <p:spPr bwMode="auto">
          <a:xfrm>
            <a:off x="2195925" y="2056611"/>
            <a:ext cx="4399786" cy="365188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80184" y="376235"/>
            <a:ext cx="1058037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垄断企业的短期均衡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0725"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0726" name="内容占位符 2"/>
          <p:cNvSpPr txBox="1"/>
          <p:nvPr/>
        </p:nvSpPr>
        <p:spPr>
          <a:xfrm>
            <a:off x="1266825" y="1974699"/>
            <a:ext cx="8251825" cy="4125913"/>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a:spLocks noChangeArrowheads="1"/>
          </p:cNvSpPr>
          <p:nvPr/>
        </p:nvSpPr>
        <p:spPr>
          <a:xfrm>
            <a:off x="927894" y="1034010"/>
            <a:ext cx="10629368" cy="1346200"/>
          </a:xfrm>
          <a:prstGeom prst="rect">
            <a:avLst/>
          </a:prstGeom>
        </p:spPr>
        <p:txBody>
          <a:bodyPr lIns="68580" tIns="34291" rIns="68580" bIns="3429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i="0" u="none" strike="noStrike" kern="1200" cap="none" spc="0" normalizeH="0" baseline="0" noProof="0" dirty="0">
                <a:ln>
                  <a:noFill/>
                </a:ln>
                <a:solidFill>
                  <a:srgbClr val="FF0000"/>
                </a:solidFill>
                <a:effectLst/>
                <a:uLnTx/>
                <a:uFillTx/>
                <a:cs typeface="+mn-cs"/>
                <a:sym typeface="黑体" panose="02010609060101010101" pitchFamily="49"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在短期中，企业无法改变规模，只在既定规模的限制下实现利润的最大化。</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endParaRPr>
          </a:p>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altLang="zh-CN" b="1" i="0" u="none" strike="noStrike" kern="1200" cap="none" spc="0" normalizeH="0" baseline="0" noProof="0" dirty="0">
              <a:ln>
                <a:noFill/>
              </a:ln>
              <a:solidFill>
                <a:schemeClr val="accent2">
                  <a:lumMod val="50000"/>
                </a:schemeClr>
              </a:solidFill>
              <a:effectLst/>
              <a:uLnTx/>
              <a:uFillTx/>
              <a:latin typeface="+mn-lt"/>
              <a:ea typeface="+mn-ea"/>
              <a:cs typeface="+mn-cs"/>
              <a:sym typeface="黑体" panose="02010609060101010101" pitchFamily="49" charset="-122"/>
            </a:endParaRPr>
          </a:p>
        </p:txBody>
      </p:sp>
      <p:pic>
        <p:nvPicPr>
          <p:cNvPr id="48" name="图片 47"/>
          <p:cNvPicPr>
            <a:picLocks noChangeAspect="1"/>
          </p:cNvPicPr>
          <p:nvPr/>
        </p:nvPicPr>
        <p:blipFill>
          <a:blip r:embed="rId1"/>
          <a:stretch>
            <a:fillRect/>
          </a:stretch>
        </p:blipFill>
        <p:spPr>
          <a:xfrm>
            <a:off x="7971187" y="4371916"/>
            <a:ext cx="2125848" cy="1239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ectangle 28" descr="60%"/>
          <p:cNvSpPr/>
          <p:nvPr/>
        </p:nvSpPr>
        <p:spPr>
          <a:xfrm>
            <a:off x="2195925" y="3498699"/>
            <a:ext cx="1905000" cy="457200"/>
          </a:xfrm>
          <a:prstGeom prst="rect">
            <a:avLst/>
          </a:prstGeom>
          <a:blipFill rotWithShape="0">
            <a:blip r:embed="rId2"/>
          </a:blip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30730" name="Line 32"/>
          <p:cNvSpPr/>
          <p:nvPr/>
        </p:nvSpPr>
        <p:spPr>
          <a:xfrm flipV="1">
            <a:off x="2195925" y="1746099"/>
            <a:ext cx="0" cy="3962400"/>
          </a:xfrm>
          <a:prstGeom prst="line">
            <a:avLst/>
          </a:prstGeom>
          <a:ln w="19050" cap="flat" cmpd="sng">
            <a:solidFill>
              <a:srgbClr val="333300"/>
            </a:solidFill>
            <a:prstDash val="solid"/>
            <a:miter/>
            <a:headEnd type="none" w="med" len="med"/>
            <a:tailEnd type="triangle" w="med" len="med"/>
          </a:ln>
        </p:spPr>
      </p:sp>
      <p:sp>
        <p:nvSpPr>
          <p:cNvPr id="30731" name="Line 33"/>
          <p:cNvSpPr/>
          <p:nvPr/>
        </p:nvSpPr>
        <p:spPr>
          <a:xfrm>
            <a:off x="2195925" y="5706912"/>
            <a:ext cx="4494213" cy="0"/>
          </a:xfrm>
          <a:prstGeom prst="line">
            <a:avLst/>
          </a:prstGeom>
          <a:ln w="22225" cap="flat" cmpd="sng">
            <a:solidFill>
              <a:srgbClr val="003300"/>
            </a:solidFill>
            <a:prstDash val="solid"/>
            <a:miter/>
            <a:headEnd type="none" w="med" len="med"/>
            <a:tailEnd type="triangle" w="med" len="med"/>
          </a:ln>
        </p:spPr>
      </p:sp>
      <p:sp>
        <p:nvSpPr>
          <p:cNvPr id="30732" name="Rectangle 34"/>
          <p:cNvSpPr/>
          <p:nvPr/>
        </p:nvSpPr>
        <p:spPr>
          <a:xfrm>
            <a:off x="1738725" y="1898499"/>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endParaRPr lang="en-US" altLang="zh-CN" sz="2000" dirty="0">
              <a:solidFill>
                <a:srgbClr val="000000"/>
              </a:solidFill>
              <a:latin typeface="Calibri" panose="020F0502020204030204" pitchFamily="34" charset="0"/>
              <a:ea typeface="等线" pitchFamily="2" charset="-122"/>
            </a:endParaRPr>
          </a:p>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C</a:t>
            </a:r>
            <a:endParaRPr lang="en-US" altLang="zh-CN" sz="2000" dirty="0">
              <a:solidFill>
                <a:srgbClr val="000000"/>
              </a:solidFill>
              <a:latin typeface="Calibri" panose="020F0502020204030204" pitchFamily="34" charset="0"/>
              <a:ea typeface="等线" pitchFamily="2" charset="-122"/>
            </a:endParaRPr>
          </a:p>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R</a:t>
            </a:r>
            <a:endParaRPr lang="en-US" altLang="zh-CN" sz="2000" dirty="0">
              <a:solidFill>
                <a:srgbClr val="000000"/>
              </a:solidFill>
              <a:latin typeface="Calibri" panose="020F0502020204030204" pitchFamily="34" charset="0"/>
              <a:ea typeface="等线" pitchFamily="2" charset="-122"/>
            </a:endParaRPr>
          </a:p>
        </p:txBody>
      </p:sp>
      <p:sp>
        <p:nvSpPr>
          <p:cNvPr id="30733" name="Rectangle 35"/>
          <p:cNvSpPr/>
          <p:nvPr/>
        </p:nvSpPr>
        <p:spPr>
          <a:xfrm>
            <a:off x="6691725" y="5556099"/>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endParaRPr lang="en-US" altLang="zh-CN" dirty="0">
              <a:solidFill>
                <a:srgbClr val="000000"/>
              </a:solidFill>
              <a:latin typeface="Calibri" panose="020F0502020204030204" pitchFamily="34" charset="0"/>
              <a:ea typeface="等线" pitchFamily="2" charset="-122"/>
            </a:endParaRPr>
          </a:p>
        </p:txBody>
      </p:sp>
      <p:sp>
        <p:nvSpPr>
          <p:cNvPr id="30734" name="Rectangle 36"/>
          <p:cNvSpPr/>
          <p:nvPr/>
        </p:nvSpPr>
        <p:spPr>
          <a:xfrm>
            <a:off x="1814925" y="5708499"/>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endParaRPr lang="en-US" altLang="zh-CN" dirty="0">
              <a:solidFill>
                <a:srgbClr val="000000"/>
              </a:solidFill>
              <a:latin typeface="Calibri" panose="020F0502020204030204" pitchFamily="34" charset="0"/>
              <a:ea typeface="等线" pitchFamily="2" charset="-122"/>
            </a:endParaRPr>
          </a:p>
        </p:txBody>
      </p:sp>
      <p:sp>
        <p:nvSpPr>
          <p:cNvPr id="34" name="Freeform 37"/>
          <p:cNvSpPr/>
          <p:nvPr/>
        </p:nvSpPr>
        <p:spPr>
          <a:xfrm>
            <a:off x="3224625" y="3031974"/>
            <a:ext cx="2514600" cy="1017588"/>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3110325" y="2393799"/>
            <a:ext cx="2047875" cy="27336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5701125" y="258429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mn-lt"/>
                <a:ea typeface="+mn-ea"/>
                <a:cs typeface="+mn-cs"/>
                <a:sym typeface="+mn-ea"/>
              </a:rPr>
              <a:t>AC</a:t>
            </a:r>
            <a:endPar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mn-lt"/>
              <a:ea typeface="+mn-ea"/>
              <a:cs typeface="+mn-cs"/>
              <a:sym typeface="+mn-ea"/>
            </a:endParaRPr>
          </a:p>
        </p:txBody>
      </p:sp>
      <p:sp>
        <p:nvSpPr>
          <p:cNvPr id="39" name="Rectangle 40"/>
          <p:cNvSpPr>
            <a:spLocks noChangeArrowheads="1"/>
          </p:cNvSpPr>
          <p:nvPr/>
        </p:nvSpPr>
        <p:spPr bwMode="auto">
          <a:xfrm>
            <a:off x="5091525" y="197469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46" name="Line 41"/>
          <p:cNvSpPr/>
          <p:nvPr/>
        </p:nvSpPr>
        <p:spPr>
          <a:xfrm>
            <a:off x="2195925" y="2736699"/>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6234525" y="4184499"/>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d ( AR )</a:t>
            </a:r>
            <a:endPar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50" name="Line 43"/>
          <p:cNvSpPr/>
          <p:nvPr/>
        </p:nvSpPr>
        <p:spPr>
          <a:xfrm>
            <a:off x="2195925" y="2736699"/>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4862925" y="5098899"/>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endParaRPr lang="en-US" altLang="zh-CN" dirty="0">
              <a:latin typeface="Calibri" panose="020F0502020204030204" pitchFamily="34" charset="0"/>
              <a:ea typeface="等线" pitchFamily="2" charset="-122"/>
            </a:endParaRPr>
          </a:p>
        </p:txBody>
      </p:sp>
      <p:sp>
        <p:nvSpPr>
          <p:cNvPr id="52" name="Line 45"/>
          <p:cNvSpPr/>
          <p:nvPr/>
        </p:nvSpPr>
        <p:spPr>
          <a:xfrm flipV="1">
            <a:off x="4100925" y="3498699"/>
            <a:ext cx="0" cy="2209800"/>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3948525" y="57846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4" name="Line 47"/>
          <p:cNvSpPr/>
          <p:nvPr/>
        </p:nvSpPr>
        <p:spPr>
          <a:xfrm flipH="1">
            <a:off x="2195925" y="3498699"/>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1738725" y="33462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endParaRPr>
          </a:p>
        </p:txBody>
      </p:sp>
      <p:pic>
        <p:nvPicPr>
          <p:cNvPr id="56" name="Picture 54" descr="265"/>
          <p:cNvPicPr>
            <a:picLocks noChangeAspect="1"/>
          </p:cNvPicPr>
          <p:nvPr/>
        </p:nvPicPr>
        <p:blipFill>
          <a:blip r:embed="rId3"/>
          <a:stretch>
            <a:fillRect/>
          </a:stretch>
        </p:blipFill>
        <p:spPr>
          <a:xfrm>
            <a:off x="4042188" y="4582962"/>
            <a:ext cx="134937" cy="134937"/>
          </a:xfrm>
          <a:prstGeom prst="rect">
            <a:avLst/>
          </a:prstGeom>
          <a:noFill/>
          <a:ln w="9525">
            <a:noFill/>
          </a:ln>
        </p:spPr>
      </p:pic>
      <p:pic>
        <p:nvPicPr>
          <p:cNvPr id="57" name="Picture 55" descr="268"/>
          <p:cNvPicPr>
            <a:picLocks noChangeAspect="1"/>
          </p:cNvPicPr>
          <p:nvPr/>
        </p:nvPicPr>
        <p:blipFill>
          <a:blip r:embed="rId4"/>
          <a:stretch>
            <a:fillRect/>
          </a:stretch>
        </p:blipFill>
        <p:spPr>
          <a:xfrm>
            <a:off x="4042188" y="3422499"/>
            <a:ext cx="134937" cy="134938"/>
          </a:xfrm>
          <a:prstGeom prst="rect">
            <a:avLst/>
          </a:prstGeom>
          <a:noFill/>
          <a:ln w="9525">
            <a:noFill/>
          </a:ln>
        </p:spPr>
      </p:pic>
      <p:sp>
        <p:nvSpPr>
          <p:cNvPr id="58" name="Rectangle 56"/>
          <p:cNvSpPr>
            <a:spLocks noChangeArrowheads="1"/>
          </p:cNvSpPr>
          <p:nvPr/>
        </p:nvSpPr>
        <p:spPr bwMode="auto">
          <a:xfrm>
            <a:off x="8036203" y="2377264"/>
            <a:ext cx="2744046" cy="1033462"/>
          </a:xfrm>
          <a:prstGeom prst="rect">
            <a:avLst/>
          </a:prstGeom>
          <a:noFill/>
          <a:ln w="9525">
            <a:noFill/>
            <a:miter lim="800000"/>
          </a:ln>
          <a:effectLst/>
        </p:spPr>
        <p:txBody>
          <a:bodyPr wrap="none" lIns="90000" tIns="46800" rIns="90000" bIns="46800" anchor="ctr"/>
          <a:lstStyle/>
          <a:p>
            <a:pPr marL="0" marR="0" lvl="0" indent="0" algn="l" defTabSz="457200" rtl="0" eaLnBrk="1" fontAlgn="auto" latinLnBrk="0" hangingPunct="1">
              <a:lnSpc>
                <a:spcPct val="12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mn-cs"/>
                <a:sym typeface="+mn-ea"/>
              </a:rPr>
              <a:t>均衡条件</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mn-cs"/>
              <a:sym typeface="+mn-ea"/>
            </a:endParaRPr>
          </a:p>
          <a:p>
            <a:pPr marL="0" marR="0" lvl="0" indent="0" algn="l" defTabSz="4572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MR = MC</a:t>
            </a:r>
            <a:endParaRPr kumimoji="0"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endParaRPr>
          </a:p>
        </p:txBody>
      </p:sp>
      <p:sp>
        <p:nvSpPr>
          <p:cNvPr id="85" name="Line 47"/>
          <p:cNvSpPr/>
          <p:nvPr/>
        </p:nvSpPr>
        <p:spPr>
          <a:xfrm flipH="1">
            <a:off x="2195925" y="4595662"/>
            <a:ext cx="1905000" cy="0"/>
          </a:xfrm>
          <a:prstGeom prst="line">
            <a:avLst/>
          </a:prstGeom>
          <a:ln w="22225" cap="rnd" cmpd="sng">
            <a:solidFill>
              <a:srgbClr val="003300"/>
            </a:solidFill>
            <a:prstDash val="sysDot"/>
            <a:miter/>
            <a:headEnd type="none" w="med" len="med"/>
            <a:tailEnd type="none" w="med" len="med"/>
          </a:ln>
        </p:spPr>
      </p:sp>
      <p:sp>
        <p:nvSpPr>
          <p:cNvPr id="86" name="Line 47"/>
          <p:cNvSpPr/>
          <p:nvPr/>
        </p:nvSpPr>
        <p:spPr>
          <a:xfrm flipH="1">
            <a:off x="2195925" y="3955899"/>
            <a:ext cx="1905000" cy="0"/>
          </a:xfrm>
          <a:prstGeom prst="line">
            <a:avLst/>
          </a:prstGeom>
          <a:ln w="19050" cap="rnd" cmpd="sng">
            <a:solidFill>
              <a:srgbClr val="003300"/>
            </a:solidFill>
            <a:prstDash val="sysDot"/>
            <a:miter/>
            <a:headEnd type="none" w="med" len="med"/>
            <a:tailEnd type="none" w="med" len="med"/>
          </a:ln>
        </p:spPr>
      </p:sp>
      <p:sp>
        <p:nvSpPr>
          <p:cNvPr id="36" name="Rectangle 48"/>
          <p:cNvSpPr>
            <a:spLocks noChangeArrowheads="1"/>
          </p:cNvSpPr>
          <p:nvPr/>
        </p:nvSpPr>
        <p:spPr bwMode="auto">
          <a:xfrm>
            <a:off x="1738725" y="380349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endPar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37" name="Rectangle 48"/>
          <p:cNvSpPr>
            <a:spLocks noChangeArrowheads="1"/>
          </p:cNvSpPr>
          <p:nvPr/>
        </p:nvSpPr>
        <p:spPr bwMode="auto">
          <a:xfrm>
            <a:off x="1778413" y="440357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2</a:t>
            </a:r>
            <a:endPar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30754" name="文本框 2"/>
          <p:cNvSpPr txBox="1"/>
          <p:nvPr/>
        </p:nvSpPr>
        <p:spPr>
          <a:xfrm>
            <a:off x="2726563" y="6113312"/>
            <a:ext cx="3341687" cy="646331"/>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垄断企业的短期利润最大化</a:t>
            </a:r>
            <a:endParaRPr lang="zh-CN" altLang="en-US" dirty="0">
              <a:latin typeface="微软雅黑" panose="020B0503020204020204" pitchFamily="34" charset="-122"/>
              <a:ea typeface="微软雅黑" panose="020B0503020204020204" pitchFamily="34" charset="-122"/>
            </a:endParaRP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40" name="棱台 39"/>
          <p:cNvSpPr/>
          <p:nvPr/>
        </p:nvSpPr>
        <p:spPr>
          <a:xfrm>
            <a:off x="6899688" y="2089410"/>
            <a:ext cx="3944096" cy="1637889"/>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91"/>
          <p:cNvSpPr>
            <a:spLocks noChangeArrowheads="1"/>
          </p:cNvSpPr>
          <p:nvPr/>
        </p:nvSpPr>
        <p:spPr bwMode="auto">
          <a:xfrm>
            <a:off x="5347649" y="2194243"/>
            <a:ext cx="4135438" cy="357258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pic>
        <p:nvPicPr>
          <p:cNvPr id="91" name="Picture 6"/>
          <p:cNvPicPr>
            <a:picLocks noChangeAspect="1" noChangeArrowheads="1"/>
          </p:cNvPicPr>
          <p:nvPr/>
        </p:nvPicPr>
        <p:blipFill>
          <a:blip r:embed="rId1" cstate="print"/>
          <a:srcRect/>
          <a:stretch>
            <a:fillRect/>
          </a:stretch>
        </p:blipFill>
        <p:spPr bwMode="auto">
          <a:xfrm>
            <a:off x="1828015" y="4247118"/>
            <a:ext cx="2630487" cy="2320925"/>
          </a:xfrm>
          <a:prstGeom prst="ellipse">
            <a:avLst/>
          </a:prstGeom>
          <a:ln>
            <a:noFill/>
          </a:ln>
          <a:effectLst>
            <a:softEdge rad="112500"/>
          </a:effectLst>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垄断企业的短期均衡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2774"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2775" name="内容占位符 2"/>
          <p:cNvSpPr txBox="1"/>
          <p:nvPr/>
        </p:nvSpPr>
        <p:spPr>
          <a:xfrm>
            <a:off x="1081077" y="3260725"/>
            <a:ext cx="8251825" cy="4125912"/>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p:nvPr/>
        </p:nvSpPr>
        <p:spPr>
          <a:xfrm>
            <a:off x="754144" y="1180644"/>
            <a:ext cx="10737130" cy="1346200"/>
          </a:xfrm>
          <a:prstGeom prst="rect">
            <a:avLst/>
          </a:prstGeom>
          <a:noFill/>
          <a:ln w="9525">
            <a:noFill/>
          </a:ln>
        </p:spPr>
        <p:txBody>
          <a:bodyPr lIns="68580" tIns="34291" rIns="68580" bIns="34291" anchor="t"/>
          <a:lstStyle/>
          <a:p>
            <a:pPr>
              <a:lnSpc>
                <a:spcPct val="150000"/>
              </a:lnSpc>
              <a:spcBef>
                <a:spcPts val="1000"/>
              </a:spcBef>
              <a:buFont typeface="Arial" panose="020B0604020202020204" pitchFamily="34" charset="0"/>
            </a:pPr>
            <a:r>
              <a:rPr lang="zh-CN" altLang="en-US" sz="2800" dirty="0">
                <a:solidFill>
                  <a:srgbClr val="FF0000"/>
                </a:solidFill>
                <a:ea typeface="等线" pitchFamily="2" charset="-122"/>
                <a:sym typeface="黑体" panose="02010609060101010101" pitchFamily="49" charset="-122"/>
              </a:rPr>
              <a:t>       </a:t>
            </a:r>
            <a:r>
              <a:rPr lang="zh-CN" altLang="en-US" sz="2400"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在给定的规模上成本过高，或者市场的需求过低时，整个市场的需求曲线</a:t>
            </a:r>
            <a:r>
              <a:rPr lang="en-US" altLang="zh-CN" sz="2400" dirty="0">
                <a:latin typeface="微软雅黑" panose="020B0503020204020204" pitchFamily="34" charset="-122"/>
                <a:ea typeface="微软雅黑" panose="020B0503020204020204" pitchFamily="34" charset="-122"/>
                <a:sym typeface="黑体" panose="02010609060101010101" pitchFamily="49" charset="-122"/>
              </a:rPr>
              <a:t>d</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低于平均成本</a:t>
            </a:r>
            <a:r>
              <a:rPr lang="en-US" altLang="zh-CN" sz="2400" dirty="0">
                <a:latin typeface="微软雅黑" panose="020B0503020204020204" pitchFamily="34" charset="-122"/>
                <a:ea typeface="微软雅黑" panose="020B0503020204020204" pitchFamily="34" charset="-122"/>
                <a:sym typeface="黑体" panose="02010609060101010101" pitchFamily="49" charset="-122"/>
              </a:rPr>
              <a:t>AC</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a:t>
            </a:r>
            <a:endParaRPr lang="en-US" altLang="zh-CN" sz="2400"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32777" name="Line 32"/>
          <p:cNvSpPr/>
          <p:nvPr/>
        </p:nvSpPr>
        <p:spPr>
          <a:xfrm flipV="1">
            <a:off x="5341298" y="2054225"/>
            <a:ext cx="0" cy="3733800"/>
          </a:xfrm>
          <a:prstGeom prst="line">
            <a:avLst/>
          </a:prstGeom>
          <a:ln w="19050" cap="flat" cmpd="sng">
            <a:solidFill>
              <a:srgbClr val="333300"/>
            </a:solidFill>
            <a:prstDash val="solid"/>
            <a:miter/>
            <a:headEnd type="none" w="med" len="med"/>
            <a:tailEnd type="triangle" w="med" len="med"/>
          </a:ln>
        </p:spPr>
      </p:sp>
      <p:sp>
        <p:nvSpPr>
          <p:cNvPr id="32778" name="Line 33"/>
          <p:cNvSpPr/>
          <p:nvPr/>
        </p:nvSpPr>
        <p:spPr>
          <a:xfrm>
            <a:off x="5341298" y="5786438"/>
            <a:ext cx="4494212" cy="0"/>
          </a:xfrm>
          <a:prstGeom prst="line">
            <a:avLst/>
          </a:prstGeom>
          <a:ln w="22225" cap="flat" cmpd="sng">
            <a:solidFill>
              <a:srgbClr val="003300"/>
            </a:solidFill>
            <a:prstDash val="solid"/>
            <a:miter/>
            <a:headEnd type="none" w="med" len="med"/>
            <a:tailEnd type="triangle" w="med" len="med"/>
          </a:ln>
        </p:spPr>
      </p:sp>
      <p:sp>
        <p:nvSpPr>
          <p:cNvPr id="32779" name="Rectangle 34"/>
          <p:cNvSpPr/>
          <p:nvPr/>
        </p:nvSpPr>
        <p:spPr>
          <a:xfrm>
            <a:off x="4960298" y="2246313"/>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endParaRPr lang="en-US" altLang="zh-CN" sz="2000" dirty="0">
              <a:solidFill>
                <a:srgbClr val="000000"/>
              </a:solidFill>
              <a:latin typeface="Calibri" panose="020F0502020204030204" pitchFamily="34" charset="0"/>
              <a:ea typeface="等线" pitchFamily="2" charset="-122"/>
            </a:endParaRPr>
          </a:p>
          <a:p>
            <a:pPr>
              <a:lnSpc>
                <a:spcPct val="80000"/>
              </a:lnSpc>
              <a:buFont typeface="Arial" panose="020B0604020202020204" pitchFamily="34" charset="0"/>
            </a:pPr>
            <a:endParaRPr lang="en-US" altLang="zh-CN" sz="2000" dirty="0">
              <a:solidFill>
                <a:srgbClr val="000000"/>
              </a:solidFill>
              <a:latin typeface="Calibri" panose="020F0502020204030204" pitchFamily="34" charset="0"/>
              <a:ea typeface="等线" pitchFamily="2" charset="-122"/>
            </a:endParaRPr>
          </a:p>
        </p:txBody>
      </p:sp>
      <p:sp>
        <p:nvSpPr>
          <p:cNvPr id="32780" name="Rectangle 35"/>
          <p:cNvSpPr/>
          <p:nvPr/>
        </p:nvSpPr>
        <p:spPr>
          <a:xfrm>
            <a:off x="9837098" y="563562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endParaRPr lang="en-US" altLang="zh-CN" dirty="0">
              <a:solidFill>
                <a:srgbClr val="000000"/>
              </a:solidFill>
              <a:latin typeface="Calibri" panose="020F0502020204030204" pitchFamily="34" charset="0"/>
              <a:ea typeface="等线" pitchFamily="2" charset="-122"/>
            </a:endParaRPr>
          </a:p>
        </p:txBody>
      </p:sp>
      <p:sp>
        <p:nvSpPr>
          <p:cNvPr id="32781" name="Rectangle 36"/>
          <p:cNvSpPr/>
          <p:nvPr/>
        </p:nvSpPr>
        <p:spPr>
          <a:xfrm>
            <a:off x="4960298" y="578802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endParaRPr lang="en-US" altLang="zh-CN" dirty="0">
              <a:solidFill>
                <a:srgbClr val="000000"/>
              </a:solidFill>
              <a:latin typeface="Calibri" panose="020F0502020204030204" pitchFamily="34" charset="0"/>
              <a:ea typeface="等线" pitchFamily="2" charset="-122"/>
            </a:endParaRPr>
          </a:p>
        </p:txBody>
      </p:sp>
      <p:sp>
        <p:nvSpPr>
          <p:cNvPr id="34" name="Freeform 37"/>
          <p:cNvSpPr/>
          <p:nvPr/>
        </p:nvSpPr>
        <p:spPr>
          <a:xfrm>
            <a:off x="6617648" y="2490788"/>
            <a:ext cx="2514600" cy="1017587"/>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6255698" y="2473325"/>
            <a:ext cx="2047875" cy="27336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9116373" y="2398713"/>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669900"/>
                </a:solidFill>
                <a:effectLst>
                  <a:outerShdw blurRad="38100" dist="38100" dir="2700000" algn="tl">
                    <a:srgbClr val="C0C0C0"/>
                  </a:outerShdw>
                </a:effectLst>
                <a:uLnTx/>
                <a:uFillTx/>
                <a:latin typeface="+mn-lt"/>
                <a:ea typeface="+mn-ea"/>
                <a:cs typeface="+mn-cs"/>
                <a:sym typeface="+mn-ea"/>
              </a:rPr>
              <a:t>AC</a:t>
            </a:r>
            <a:endParaRPr kumimoji="0" lang="en-US" altLang="zh-CN" sz="1800" b="0" i="0" u="none" strike="noStrike" kern="1200" cap="none" spc="0" normalizeH="0" baseline="0" noProof="0" dirty="0">
              <a:ln>
                <a:noFill/>
              </a:ln>
              <a:solidFill>
                <a:srgbClr val="669900"/>
              </a:solidFill>
              <a:effectLst>
                <a:outerShdw blurRad="38100" dist="38100" dir="2700000" algn="tl">
                  <a:srgbClr val="C0C0C0"/>
                </a:outerShdw>
              </a:effectLst>
              <a:uLnTx/>
              <a:uFillTx/>
              <a:latin typeface="+mn-lt"/>
              <a:ea typeface="+mn-ea"/>
              <a:cs typeface="+mn-cs"/>
              <a:sym typeface="+mn-ea"/>
            </a:endParaRPr>
          </a:p>
        </p:txBody>
      </p:sp>
      <p:sp>
        <p:nvSpPr>
          <p:cNvPr id="39" name="Rectangle 40"/>
          <p:cNvSpPr>
            <a:spLocks noChangeArrowheads="1"/>
          </p:cNvSpPr>
          <p:nvPr/>
        </p:nvSpPr>
        <p:spPr bwMode="auto">
          <a:xfrm>
            <a:off x="8236898" y="2054225"/>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46" name="Line 41"/>
          <p:cNvSpPr/>
          <p:nvPr/>
        </p:nvSpPr>
        <p:spPr>
          <a:xfrm>
            <a:off x="5341298" y="2816225"/>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9379898" y="4264025"/>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 d ( AR )</a:t>
            </a:r>
            <a:endPar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50" name="Line 43"/>
          <p:cNvSpPr/>
          <p:nvPr/>
        </p:nvSpPr>
        <p:spPr>
          <a:xfrm>
            <a:off x="5341298" y="2816225"/>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8008298" y="5178425"/>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endParaRPr lang="en-US" altLang="zh-CN" dirty="0">
              <a:latin typeface="Calibri" panose="020F0502020204030204" pitchFamily="34" charset="0"/>
              <a:ea typeface="等线" pitchFamily="2" charset="-122"/>
            </a:endParaRPr>
          </a:p>
        </p:txBody>
      </p:sp>
      <p:sp>
        <p:nvSpPr>
          <p:cNvPr id="52" name="Line 45"/>
          <p:cNvSpPr/>
          <p:nvPr/>
        </p:nvSpPr>
        <p:spPr>
          <a:xfrm flipV="1">
            <a:off x="7246298" y="3240088"/>
            <a:ext cx="0" cy="2547937"/>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7093898" y="58642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4" name="Line 47"/>
          <p:cNvSpPr/>
          <p:nvPr/>
        </p:nvSpPr>
        <p:spPr>
          <a:xfrm flipH="1">
            <a:off x="5341298" y="3578225"/>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4884098" y="34258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86" name="Line 47"/>
          <p:cNvSpPr/>
          <p:nvPr/>
        </p:nvSpPr>
        <p:spPr>
          <a:xfrm flipH="1" flipV="1">
            <a:off x="5314310" y="3260725"/>
            <a:ext cx="1898650" cy="11113"/>
          </a:xfrm>
          <a:prstGeom prst="line">
            <a:avLst/>
          </a:prstGeom>
          <a:ln w="19050" cap="rnd" cmpd="sng">
            <a:solidFill>
              <a:srgbClr val="003300"/>
            </a:solidFill>
            <a:prstDash val="sysDot"/>
            <a:miter/>
            <a:headEnd type="none" w="med" len="med"/>
            <a:tailEnd type="none" w="med" len="med"/>
          </a:ln>
        </p:spPr>
      </p:sp>
      <p:sp>
        <p:nvSpPr>
          <p:cNvPr id="88" name="Rectangle 48"/>
          <p:cNvSpPr>
            <a:spLocks noChangeArrowheads="1"/>
          </p:cNvSpPr>
          <p:nvPr/>
        </p:nvSpPr>
        <p:spPr bwMode="auto">
          <a:xfrm>
            <a:off x="4890448" y="3082925"/>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endPar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32796" name="文本框 88"/>
          <p:cNvSpPr txBox="1"/>
          <p:nvPr/>
        </p:nvSpPr>
        <p:spPr>
          <a:xfrm>
            <a:off x="6293798" y="6244877"/>
            <a:ext cx="3343275" cy="646331"/>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垄断企业的短期亏损</a:t>
            </a:r>
            <a:endParaRPr lang="zh-CN" altLang="en-US" dirty="0">
              <a:latin typeface="微软雅黑" panose="020B0503020204020204" pitchFamily="34" charset="-122"/>
              <a:ea typeface="微软雅黑" panose="020B0503020204020204" pitchFamily="34" charset="-122"/>
            </a:endParaRP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7" name="文本框 6"/>
          <p:cNvSpPr txBox="1"/>
          <p:nvPr/>
        </p:nvSpPr>
        <p:spPr>
          <a:xfrm>
            <a:off x="1863879" y="2453567"/>
            <a:ext cx="2274888" cy="398780"/>
          </a:xfrm>
          <a:prstGeom prst="rect">
            <a:avLst/>
          </a:prstGeom>
          <a:noFill/>
          <a:ln w="9525">
            <a:noFill/>
          </a:ln>
        </p:spPr>
        <p:txBody>
          <a:bodyPr anchor="t">
            <a:spAutoFit/>
          </a:bodyPr>
          <a:lstStyle/>
          <a:p>
            <a:pPr>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是否继续生产</a:t>
            </a:r>
            <a:endParaRPr lang="zh-CN" altLang="en-US" sz="2000" b="1" dirty="0">
              <a:latin typeface="微软雅黑" panose="020B0503020204020204" pitchFamily="34" charset="-122"/>
              <a:ea typeface="微软雅黑" panose="020B0503020204020204" pitchFamily="34" charset="-122"/>
            </a:endParaRPr>
          </a:p>
        </p:txBody>
      </p:sp>
      <p:pic>
        <p:nvPicPr>
          <p:cNvPr id="90" name="Picture 7"/>
          <p:cNvPicPr>
            <a:picLocks noChangeAspect="1" noChangeArrowheads="1" noCrop="1"/>
          </p:cNvPicPr>
          <p:nvPr/>
        </p:nvPicPr>
        <p:blipFill>
          <a:blip r:embed="rId2" cstate="print"/>
          <a:srcRect/>
          <a:stretch>
            <a:fillRect/>
          </a:stretch>
        </p:blipFill>
        <p:spPr bwMode="auto">
          <a:xfrm>
            <a:off x="1372542" y="3212556"/>
            <a:ext cx="1655763" cy="1619250"/>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dissolve">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right)">
                                      <p:cBhvr>
                                        <p:cTn id="48" dur="500"/>
                                        <p:tgtEl>
                                          <p:spTgt spid="8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dissolve">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childTnLst>
                          </p:cTn>
                        </p:par>
                        <p:par>
                          <p:cTn id="62" fill="hold">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dissolve">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24" presetClass="entr" presetSubtype="0" fill="hold" nodeType="clickEffect">
                                  <p:stCondLst>
                                    <p:cond delay="0"/>
                                  </p:stCondLst>
                                  <p:childTnLst>
                                    <p:set>
                                      <p:cBhvr>
                                        <p:cTn id="86" dur="1" fill="hold">
                                          <p:stCondLst>
                                            <p:cond delay="0"/>
                                          </p:stCondLst>
                                        </p:cTn>
                                        <p:tgtEl>
                                          <p:spTgt spid="91"/>
                                        </p:tgtEl>
                                        <p:attrNameLst>
                                          <p:attrName>style.visibility</p:attrName>
                                        </p:attrNameLst>
                                      </p:cBhvr>
                                      <p:to>
                                        <p:strVal val="visible"/>
                                      </p:to>
                                    </p:set>
                                    <p:anim calcmode="lin" valueType="num">
                                      <p:cBhvr>
                                        <p:cTn id="87" dur="1" fill="hold"/>
                                        <p:tgtEl>
                                          <p:spTgt spid="91"/>
                                        </p:tgtEl>
                                      </p:cBhvr>
                                    </p:anim>
                                  </p:childTnLst>
                                </p:cTn>
                              </p:par>
                              <p:par>
                                <p:cTn id="88" presetID="6" presetClass="entr" presetSubtype="16"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circle(in)">
                                      <p:cBhvr>
                                        <p:cTn id="9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6" grpId="0"/>
      <p:bldP spid="34" grpId="0" animBg="1"/>
      <p:bldP spid="35" grpId="0" animBg="1"/>
      <p:bldP spid="38" grpId="0"/>
      <p:bldP spid="39" grpId="0"/>
      <p:bldP spid="47" grpId="0"/>
      <p:bldP spid="51" grpId="0"/>
      <p:bldP spid="53" grpId="0"/>
      <p:bldP spid="55" grpId="0"/>
      <p:bldP spid="88"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91"/>
          <p:cNvSpPr>
            <a:spLocks noChangeArrowheads="1"/>
          </p:cNvSpPr>
          <p:nvPr/>
        </p:nvSpPr>
        <p:spPr bwMode="auto">
          <a:xfrm>
            <a:off x="3501975" y="1490768"/>
            <a:ext cx="6369100" cy="403680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垄断企业的长期均衡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4821"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4822" name="Line 12"/>
          <p:cNvSpPr/>
          <p:nvPr/>
        </p:nvSpPr>
        <p:spPr>
          <a:xfrm flipV="1">
            <a:off x="3500438" y="1371600"/>
            <a:ext cx="0" cy="4191000"/>
          </a:xfrm>
          <a:prstGeom prst="line">
            <a:avLst/>
          </a:prstGeom>
          <a:ln w="22225" cap="flat" cmpd="sng">
            <a:solidFill>
              <a:srgbClr val="333300"/>
            </a:solidFill>
            <a:prstDash val="solid"/>
            <a:miter/>
            <a:headEnd type="none" w="med" len="med"/>
            <a:tailEnd type="triangle" w="med" len="med"/>
          </a:ln>
        </p:spPr>
      </p:sp>
      <p:sp>
        <p:nvSpPr>
          <p:cNvPr id="34823" name="Line 13"/>
          <p:cNvSpPr/>
          <p:nvPr/>
        </p:nvSpPr>
        <p:spPr>
          <a:xfrm flipV="1">
            <a:off x="3500437" y="5527572"/>
            <a:ext cx="6979993" cy="33442"/>
          </a:xfrm>
          <a:prstGeom prst="line">
            <a:avLst/>
          </a:prstGeom>
          <a:ln w="22225" cap="flat" cmpd="sng">
            <a:solidFill>
              <a:srgbClr val="003300"/>
            </a:solidFill>
            <a:prstDash val="solid"/>
            <a:miter/>
            <a:headEnd type="none" w="med" len="med"/>
            <a:tailEnd type="triangle" w="med" len="med"/>
          </a:ln>
        </p:spPr>
      </p:sp>
      <p:sp>
        <p:nvSpPr>
          <p:cNvPr id="34824" name="Rectangle 14"/>
          <p:cNvSpPr/>
          <p:nvPr/>
        </p:nvSpPr>
        <p:spPr>
          <a:xfrm>
            <a:off x="3043238" y="1371600"/>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dirty="0">
                <a:solidFill>
                  <a:srgbClr val="000000"/>
                </a:solidFill>
                <a:latin typeface="Calibri" panose="020F0502020204030204" pitchFamily="34" charset="0"/>
                <a:ea typeface="等线" pitchFamily="2" charset="-122"/>
              </a:rPr>
              <a:t>P</a:t>
            </a:r>
            <a:endParaRPr lang="en-US" altLang="zh-CN" dirty="0">
              <a:solidFill>
                <a:srgbClr val="000000"/>
              </a:solidFill>
              <a:latin typeface="Calibri" panose="020F0502020204030204" pitchFamily="34" charset="0"/>
              <a:ea typeface="等线" pitchFamily="2" charset="-122"/>
            </a:endParaRPr>
          </a:p>
        </p:txBody>
      </p:sp>
      <p:sp>
        <p:nvSpPr>
          <p:cNvPr id="34825" name="Rectangle 15"/>
          <p:cNvSpPr/>
          <p:nvPr/>
        </p:nvSpPr>
        <p:spPr>
          <a:xfrm>
            <a:off x="9367838" y="55626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endParaRPr lang="en-US" altLang="zh-CN" dirty="0">
              <a:solidFill>
                <a:srgbClr val="000000"/>
              </a:solidFill>
              <a:latin typeface="Calibri" panose="020F0502020204030204" pitchFamily="34" charset="0"/>
              <a:ea typeface="等线" pitchFamily="2" charset="-122"/>
            </a:endParaRPr>
          </a:p>
        </p:txBody>
      </p:sp>
      <p:sp>
        <p:nvSpPr>
          <p:cNvPr id="34826" name="Rectangle 16"/>
          <p:cNvSpPr/>
          <p:nvPr/>
        </p:nvSpPr>
        <p:spPr>
          <a:xfrm>
            <a:off x="3119438" y="55626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endParaRPr lang="en-US" altLang="zh-CN" dirty="0">
              <a:solidFill>
                <a:srgbClr val="000000"/>
              </a:solidFill>
              <a:latin typeface="Calibri" panose="020F0502020204030204" pitchFamily="34" charset="0"/>
              <a:ea typeface="等线" pitchFamily="2" charset="-122"/>
            </a:endParaRPr>
          </a:p>
        </p:txBody>
      </p:sp>
      <p:sp>
        <p:nvSpPr>
          <p:cNvPr id="45" name="Freeform 17"/>
          <p:cNvSpPr/>
          <p:nvPr/>
        </p:nvSpPr>
        <p:spPr>
          <a:xfrm>
            <a:off x="4186238" y="2309813"/>
            <a:ext cx="1219200" cy="50800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768" h="320">
                <a:moveTo>
                  <a:pt x="0" y="3"/>
                </a:moveTo>
                <a:cubicBezTo>
                  <a:pt x="17" y="31"/>
                  <a:pt x="56" y="114"/>
                  <a:pt x="97" y="163"/>
                </a:cubicBezTo>
                <a:cubicBezTo>
                  <a:pt x="138" y="212"/>
                  <a:pt x="178" y="274"/>
                  <a:pt x="246" y="297"/>
                </a:cubicBezTo>
                <a:cubicBezTo>
                  <a:pt x="314" y="320"/>
                  <a:pt x="434" y="320"/>
                  <a:pt x="504" y="303"/>
                </a:cubicBezTo>
                <a:cubicBezTo>
                  <a:pt x="574" y="286"/>
                  <a:pt x="625" y="242"/>
                  <a:pt x="669" y="192"/>
                </a:cubicBezTo>
                <a:cubicBezTo>
                  <a:pt x="713" y="142"/>
                  <a:pt x="752" y="32"/>
                  <a:pt x="76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48" name="Freeform 18"/>
          <p:cNvSpPr/>
          <p:nvPr/>
        </p:nvSpPr>
        <p:spPr>
          <a:xfrm>
            <a:off x="3910013" y="2057400"/>
            <a:ext cx="1238250" cy="156051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780" h="983">
                <a:moveTo>
                  <a:pt x="0" y="978"/>
                </a:moveTo>
                <a:cubicBezTo>
                  <a:pt x="23" y="974"/>
                  <a:pt x="88" y="983"/>
                  <a:pt x="138" y="966"/>
                </a:cubicBezTo>
                <a:cubicBezTo>
                  <a:pt x="188" y="949"/>
                  <a:pt x="240" y="938"/>
                  <a:pt x="300" y="876"/>
                </a:cubicBezTo>
                <a:cubicBezTo>
                  <a:pt x="360" y="814"/>
                  <a:pt x="442" y="682"/>
                  <a:pt x="498" y="594"/>
                </a:cubicBezTo>
                <a:cubicBezTo>
                  <a:pt x="554" y="506"/>
                  <a:pt x="598" y="424"/>
                  <a:pt x="636" y="348"/>
                </a:cubicBezTo>
                <a:cubicBezTo>
                  <a:pt x="674" y="272"/>
                  <a:pt x="702" y="196"/>
                  <a:pt x="726" y="138"/>
                </a:cubicBezTo>
                <a:cubicBezTo>
                  <a:pt x="750" y="80"/>
                  <a:pt x="769" y="29"/>
                  <a:pt x="78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49" name="Rectangle 19"/>
          <p:cNvSpPr>
            <a:spLocks noChangeArrowheads="1"/>
          </p:cNvSpPr>
          <p:nvPr/>
        </p:nvSpPr>
        <p:spPr bwMode="auto">
          <a:xfrm>
            <a:off x="5405438" y="19050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6" name="Rectangle 20"/>
          <p:cNvSpPr>
            <a:spLocks noChangeArrowheads="1"/>
          </p:cNvSpPr>
          <p:nvPr/>
        </p:nvSpPr>
        <p:spPr bwMode="auto">
          <a:xfrm>
            <a:off x="4948238" y="16002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7" name="Line 21"/>
          <p:cNvSpPr/>
          <p:nvPr/>
        </p:nvSpPr>
        <p:spPr>
          <a:xfrm>
            <a:off x="3500438" y="2133600"/>
            <a:ext cx="5181600" cy="2133600"/>
          </a:xfrm>
          <a:prstGeom prst="line">
            <a:avLst/>
          </a:prstGeom>
          <a:ln w="22225" cap="flat" cmpd="sng">
            <a:solidFill>
              <a:schemeClr val="tx1"/>
            </a:solidFill>
            <a:prstDash val="solid"/>
            <a:miter/>
            <a:headEnd type="none" w="med" len="med"/>
            <a:tailEnd type="none" w="med" len="med"/>
          </a:ln>
        </p:spPr>
      </p:sp>
      <p:sp>
        <p:nvSpPr>
          <p:cNvPr id="58" name="Rectangle 22"/>
          <p:cNvSpPr>
            <a:spLocks noChangeArrowheads="1"/>
          </p:cNvSpPr>
          <p:nvPr/>
        </p:nvSpPr>
        <p:spPr bwMode="auto">
          <a:xfrm>
            <a:off x="8682038" y="4114800"/>
            <a:ext cx="3810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D=AR=LAR</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9" name="Line 23"/>
          <p:cNvSpPr/>
          <p:nvPr/>
        </p:nvSpPr>
        <p:spPr>
          <a:xfrm>
            <a:off x="3500438" y="2133600"/>
            <a:ext cx="3124200" cy="3124200"/>
          </a:xfrm>
          <a:prstGeom prst="line">
            <a:avLst/>
          </a:prstGeom>
          <a:ln w="22225" cap="flat" cmpd="sng">
            <a:solidFill>
              <a:srgbClr val="FF0000"/>
            </a:solidFill>
            <a:prstDash val="solid"/>
            <a:miter/>
            <a:headEnd type="none" w="med" len="med"/>
            <a:tailEnd type="none" w="med" len="med"/>
          </a:ln>
        </p:spPr>
      </p:sp>
      <p:sp>
        <p:nvSpPr>
          <p:cNvPr id="60" name="Rectangle 24"/>
          <p:cNvSpPr>
            <a:spLocks noChangeArrowheads="1"/>
          </p:cNvSpPr>
          <p:nvPr/>
        </p:nvSpPr>
        <p:spPr bwMode="auto">
          <a:xfrm>
            <a:off x="6777038" y="5029200"/>
            <a:ext cx="528638" cy="315913"/>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rPr>
              <a:t>MR=LMR</a:t>
            </a:r>
            <a:endPar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endParaRPr>
          </a:p>
        </p:txBody>
      </p:sp>
      <p:sp>
        <p:nvSpPr>
          <p:cNvPr id="61" name="Rectangle 25"/>
          <p:cNvSpPr>
            <a:spLocks noChangeArrowheads="1"/>
          </p:cNvSpPr>
          <p:nvPr/>
        </p:nvSpPr>
        <p:spPr bwMode="auto">
          <a:xfrm>
            <a:off x="4338638" y="5715000"/>
            <a:ext cx="4572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62" name="Line 26"/>
          <p:cNvSpPr/>
          <p:nvPr/>
        </p:nvSpPr>
        <p:spPr>
          <a:xfrm flipV="1">
            <a:off x="4567238" y="2590800"/>
            <a:ext cx="0" cy="2971800"/>
          </a:xfrm>
          <a:prstGeom prst="line">
            <a:avLst/>
          </a:prstGeom>
          <a:ln w="19050" cap="rnd" cmpd="sng">
            <a:solidFill>
              <a:schemeClr val="tx1"/>
            </a:solidFill>
            <a:prstDash val="sysDot"/>
            <a:miter/>
            <a:headEnd type="none" w="med" len="med"/>
            <a:tailEnd type="none" w="med" len="med"/>
          </a:ln>
        </p:spPr>
      </p:sp>
      <p:sp>
        <p:nvSpPr>
          <p:cNvPr id="63" name="Line 27"/>
          <p:cNvSpPr/>
          <p:nvPr/>
        </p:nvSpPr>
        <p:spPr>
          <a:xfrm flipH="1">
            <a:off x="3500438" y="2590800"/>
            <a:ext cx="1066800" cy="0"/>
          </a:xfrm>
          <a:prstGeom prst="line">
            <a:avLst/>
          </a:prstGeom>
          <a:ln w="19050" cap="rnd" cmpd="sng">
            <a:solidFill>
              <a:schemeClr val="tx1"/>
            </a:solidFill>
            <a:prstDash val="sysDot"/>
            <a:miter/>
            <a:headEnd type="none" w="med" len="med"/>
            <a:tailEnd type="none" w="med" len="med"/>
          </a:ln>
        </p:spPr>
      </p:sp>
      <p:sp>
        <p:nvSpPr>
          <p:cNvPr id="64" name="Rectangle 28"/>
          <p:cNvSpPr>
            <a:spLocks noChangeArrowheads="1"/>
          </p:cNvSpPr>
          <p:nvPr/>
        </p:nvSpPr>
        <p:spPr bwMode="auto">
          <a:xfrm>
            <a:off x="3108325" y="2620963"/>
            <a:ext cx="4572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1</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65" name="Freeform 29"/>
          <p:cNvSpPr/>
          <p:nvPr/>
        </p:nvSpPr>
        <p:spPr>
          <a:xfrm>
            <a:off x="5253038" y="2857500"/>
            <a:ext cx="1419225" cy="4826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94" h="304">
                <a:moveTo>
                  <a:pt x="0" y="0"/>
                </a:moveTo>
                <a:cubicBezTo>
                  <a:pt x="21" y="25"/>
                  <a:pt x="76" y="104"/>
                  <a:pt x="126" y="150"/>
                </a:cubicBezTo>
                <a:cubicBezTo>
                  <a:pt x="176" y="196"/>
                  <a:pt x="232" y="254"/>
                  <a:pt x="298" y="279"/>
                </a:cubicBezTo>
                <a:cubicBezTo>
                  <a:pt x="364" y="304"/>
                  <a:pt x="458" y="304"/>
                  <a:pt x="522" y="300"/>
                </a:cubicBezTo>
                <a:cubicBezTo>
                  <a:pt x="586" y="296"/>
                  <a:pt x="634" y="284"/>
                  <a:pt x="684" y="258"/>
                </a:cubicBezTo>
                <a:cubicBezTo>
                  <a:pt x="734" y="232"/>
                  <a:pt x="787" y="180"/>
                  <a:pt x="822" y="144"/>
                </a:cubicBezTo>
                <a:cubicBezTo>
                  <a:pt x="857" y="108"/>
                  <a:pt x="879" y="63"/>
                  <a:pt x="894" y="42"/>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6" name="Freeform 30"/>
          <p:cNvSpPr/>
          <p:nvPr/>
        </p:nvSpPr>
        <p:spPr>
          <a:xfrm>
            <a:off x="5243513" y="2657475"/>
            <a:ext cx="981075" cy="18938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618" h="1193">
                <a:moveTo>
                  <a:pt x="0" y="1140"/>
                </a:moveTo>
                <a:cubicBezTo>
                  <a:pt x="23" y="1146"/>
                  <a:pt x="94" y="1193"/>
                  <a:pt x="138" y="1188"/>
                </a:cubicBezTo>
                <a:cubicBezTo>
                  <a:pt x="182" y="1183"/>
                  <a:pt x="218" y="1177"/>
                  <a:pt x="264" y="1110"/>
                </a:cubicBezTo>
                <a:cubicBezTo>
                  <a:pt x="310" y="1043"/>
                  <a:pt x="367" y="918"/>
                  <a:pt x="414" y="786"/>
                </a:cubicBezTo>
                <a:cubicBezTo>
                  <a:pt x="461" y="654"/>
                  <a:pt x="512" y="449"/>
                  <a:pt x="546" y="318"/>
                </a:cubicBezTo>
                <a:cubicBezTo>
                  <a:pt x="580" y="187"/>
                  <a:pt x="603" y="66"/>
                  <a:pt x="61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8" name="Rectangle 32"/>
          <p:cNvSpPr>
            <a:spLocks noChangeArrowheads="1"/>
          </p:cNvSpPr>
          <p:nvPr/>
        </p:nvSpPr>
        <p:spPr bwMode="auto">
          <a:xfrm>
            <a:off x="6624638" y="2514600"/>
            <a:ext cx="609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69" name="Freeform 33"/>
          <p:cNvSpPr/>
          <p:nvPr/>
        </p:nvSpPr>
        <p:spPr>
          <a:xfrm>
            <a:off x="3941763" y="2106613"/>
            <a:ext cx="5538787" cy="135413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9" h="853">
                <a:moveTo>
                  <a:pt x="0" y="70"/>
                </a:moveTo>
                <a:cubicBezTo>
                  <a:pt x="67" y="131"/>
                  <a:pt x="217" y="321"/>
                  <a:pt x="404" y="435"/>
                </a:cubicBezTo>
                <a:cubicBezTo>
                  <a:pt x="591" y="549"/>
                  <a:pt x="915" y="687"/>
                  <a:pt x="1124" y="756"/>
                </a:cubicBezTo>
                <a:cubicBezTo>
                  <a:pt x="1333" y="825"/>
                  <a:pt x="1481" y="841"/>
                  <a:pt x="1656" y="847"/>
                </a:cubicBezTo>
                <a:cubicBezTo>
                  <a:pt x="1831" y="853"/>
                  <a:pt x="1983" y="849"/>
                  <a:pt x="2175" y="795"/>
                </a:cubicBezTo>
                <a:cubicBezTo>
                  <a:pt x="2367" y="741"/>
                  <a:pt x="2605" y="640"/>
                  <a:pt x="2806" y="522"/>
                </a:cubicBezTo>
                <a:cubicBezTo>
                  <a:pt x="3007" y="404"/>
                  <a:pt x="3275" y="168"/>
                  <a:pt x="3382" y="84"/>
                </a:cubicBezTo>
                <a:cubicBezTo>
                  <a:pt x="3489" y="0"/>
                  <a:pt x="3437" y="29"/>
                  <a:pt x="3451" y="15"/>
                </a:cubicBezTo>
              </a:path>
            </a:pathLst>
          </a:custGeom>
          <a:noFill/>
          <a:ln w="22225" cap="flat" cmpd="sng">
            <a:solidFill>
              <a:srgbClr val="000000"/>
            </a:solidFill>
            <a:prstDash val="solid"/>
            <a:miter/>
            <a:headEnd type="none" w="med" len="med"/>
            <a:tailEnd type="none" w="med" len="med"/>
          </a:ln>
        </p:spPr>
        <p:txBody>
          <a:bodyPr/>
          <a:lstStyle/>
          <a:p>
            <a:endParaRPr lang="zh-CN" altLang="en-US"/>
          </a:p>
        </p:txBody>
      </p:sp>
      <p:sp>
        <p:nvSpPr>
          <p:cNvPr id="70" name="Rectangle 34"/>
          <p:cNvSpPr>
            <a:spLocks noChangeArrowheads="1"/>
          </p:cNvSpPr>
          <p:nvPr/>
        </p:nvSpPr>
        <p:spPr bwMode="auto">
          <a:xfrm>
            <a:off x="6015038" y="22098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71" name="Line 35"/>
          <p:cNvSpPr/>
          <p:nvPr/>
        </p:nvSpPr>
        <p:spPr>
          <a:xfrm flipV="1">
            <a:off x="5710238" y="3048000"/>
            <a:ext cx="0" cy="2514600"/>
          </a:xfrm>
          <a:prstGeom prst="line">
            <a:avLst/>
          </a:prstGeom>
          <a:ln w="22225" cap="rnd" cmpd="sng">
            <a:solidFill>
              <a:schemeClr val="tx1"/>
            </a:solidFill>
            <a:prstDash val="sysDot"/>
            <a:miter/>
            <a:headEnd type="none" w="med" len="med"/>
            <a:tailEnd type="none" w="med" len="med"/>
          </a:ln>
        </p:spPr>
      </p:sp>
      <p:sp>
        <p:nvSpPr>
          <p:cNvPr id="72" name="Line 36"/>
          <p:cNvSpPr/>
          <p:nvPr/>
        </p:nvSpPr>
        <p:spPr>
          <a:xfrm flipH="1">
            <a:off x="3500438" y="3048000"/>
            <a:ext cx="2209800" cy="0"/>
          </a:xfrm>
          <a:prstGeom prst="line">
            <a:avLst/>
          </a:prstGeom>
          <a:ln w="22225" cap="rnd" cmpd="sng">
            <a:solidFill>
              <a:schemeClr val="tx1"/>
            </a:solidFill>
            <a:prstDash val="sysDot"/>
            <a:miter/>
            <a:headEnd type="none" w="med" len="med"/>
            <a:tailEnd type="none" w="med" len="med"/>
          </a:ln>
        </p:spPr>
      </p:sp>
      <p:sp>
        <p:nvSpPr>
          <p:cNvPr id="73" name="Rectangle 37"/>
          <p:cNvSpPr>
            <a:spLocks noChangeArrowheads="1"/>
          </p:cNvSpPr>
          <p:nvPr/>
        </p:nvSpPr>
        <p:spPr bwMode="auto">
          <a:xfrm>
            <a:off x="5557838" y="5715000"/>
            <a:ext cx="3810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4" name="Rectangle 38"/>
          <p:cNvSpPr>
            <a:spLocks noChangeArrowheads="1"/>
          </p:cNvSpPr>
          <p:nvPr/>
        </p:nvSpPr>
        <p:spPr bwMode="auto">
          <a:xfrm>
            <a:off x="3141663" y="3124200"/>
            <a:ext cx="3048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2</a:t>
            </a:r>
            <a:endPar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5" name="Rectangle 39"/>
          <p:cNvSpPr>
            <a:spLocks noChangeArrowheads="1"/>
          </p:cNvSpPr>
          <p:nvPr/>
        </p:nvSpPr>
        <p:spPr bwMode="auto">
          <a:xfrm>
            <a:off x="9185275" y="1687513"/>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rPr>
              <a:t>LAC</a:t>
            </a:r>
            <a:endParaRPr kumimoji="0" lang="en-US" altLang="zh-CN" sz="1200" b="0" i="0" u="none" strike="noStrike" kern="1200" cap="none" spc="0" normalizeH="0" baseline="0" noProof="0">
              <a:ln>
                <a:noFill/>
              </a:ln>
              <a:solidFill>
                <a:srgbClr val="000000"/>
              </a:solidFill>
              <a:effectLst>
                <a:outerShdw blurRad="38100" dist="38100" dir="2700000" algn="tl">
                  <a:srgbClr val="C0C0C0"/>
                </a:outerShdw>
              </a:effectLst>
              <a:uLnTx/>
              <a:uFillTx/>
              <a:latin typeface="+mn-lt"/>
              <a:ea typeface="+mn-ea"/>
              <a:cs typeface="+mn-cs"/>
              <a:sym typeface="+mn-ea"/>
            </a:endParaRPr>
          </a:p>
        </p:txBody>
      </p:sp>
      <p:sp>
        <p:nvSpPr>
          <p:cNvPr id="76" name="Freeform 40"/>
          <p:cNvSpPr/>
          <p:nvPr/>
        </p:nvSpPr>
        <p:spPr>
          <a:xfrm>
            <a:off x="4060825" y="1771650"/>
            <a:ext cx="4116388" cy="26701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2593" h="1682">
                <a:moveTo>
                  <a:pt x="0" y="1228"/>
                </a:moveTo>
                <a:cubicBezTo>
                  <a:pt x="31" y="1262"/>
                  <a:pt x="112" y="1374"/>
                  <a:pt x="187" y="1434"/>
                </a:cubicBezTo>
                <a:cubicBezTo>
                  <a:pt x="262" y="1494"/>
                  <a:pt x="333" y="1551"/>
                  <a:pt x="451" y="1590"/>
                </a:cubicBezTo>
                <a:cubicBezTo>
                  <a:pt x="569" y="1629"/>
                  <a:pt x="761" y="1682"/>
                  <a:pt x="895" y="1668"/>
                </a:cubicBezTo>
                <a:cubicBezTo>
                  <a:pt x="1029" y="1654"/>
                  <a:pt x="1133" y="1593"/>
                  <a:pt x="1255" y="1506"/>
                </a:cubicBezTo>
                <a:cubicBezTo>
                  <a:pt x="1377" y="1419"/>
                  <a:pt x="1441" y="1351"/>
                  <a:pt x="1627" y="1146"/>
                </a:cubicBezTo>
                <a:cubicBezTo>
                  <a:pt x="1813" y="941"/>
                  <a:pt x="2210" y="467"/>
                  <a:pt x="2371" y="276"/>
                </a:cubicBezTo>
                <a:cubicBezTo>
                  <a:pt x="2532" y="85"/>
                  <a:pt x="2547" y="57"/>
                  <a:pt x="2593" y="0"/>
                </a:cubicBezTo>
              </a:path>
            </a:pathLst>
          </a:custGeom>
          <a:noFill/>
          <a:ln w="22225" cap="flat" cmpd="sng">
            <a:solidFill>
              <a:schemeClr val="accent1"/>
            </a:solidFill>
            <a:prstDash val="solid"/>
            <a:miter/>
            <a:headEnd type="none" w="med" len="med"/>
            <a:tailEnd type="none" w="med" len="med"/>
          </a:ln>
        </p:spPr>
        <p:txBody>
          <a:bodyPr/>
          <a:lstStyle/>
          <a:p>
            <a:endParaRPr lang="zh-CN" altLang="en-US"/>
          </a:p>
        </p:txBody>
      </p:sp>
      <p:sp>
        <p:nvSpPr>
          <p:cNvPr id="77" name="Rectangle 41"/>
          <p:cNvSpPr>
            <a:spLocks noChangeArrowheads="1"/>
          </p:cNvSpPr>
          <p:nvPr/>
        </p:nvSpPr>
        <p:spPr bwMode="auto">
          <a:xfrm>
            <a:off x="8224838" y="1524000"/>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rPr>
              <a:t>LMC</a:t>
            </a:r>
            <a:endParaRPr kumimoji="0" lang="en-US" altLang="zh-CN" sz="12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endParaRPr>
          </a:p>
        </p:txBody>
      </p:sp>
      <p:sp>
        <p:nvSpPr>
          <p:cNvPr id="78" name="Rectangle 44"/>
          <p:cNvSpPr>
            <a:spLocks noChangeArrowheads="1"/>
          </p:cNvSpPr>
          <p:nvPr/>
        </p:nvSpPr>
        <p:spPr bwMode="auto">
          <a:xfrm>
            <a:off x="4889550" y="6262688"/>
            <a:ext cx="4800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均衡条件       </a:t>
            </a:r>
            <a:r>
              <a:rPr kumimoji="0" lang="en-US" altLang="zh-CN"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MR = LMC = SMC</a:t>
            </a:r>
            <a:endParaRPr kumimoji="0" lang="en-US" altLang="zh-CN" sz="24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endParaRPr>
          </a:p>
        </p:txBody>
      </p:sp>
      <p:pic>
        <p:nvPicPr>
          <p:cNvPr id="79" name="Picture 50" descr="268"/>
          <p:cNvPicPr>
            <a:picLocks noChangeAspect="1"/>
          </p:cNvPicPr>
          <p:nvPr/>
        </p:nvPicPr>
        <p:blipFill>
          <a:blip r:embed="rId1"/>
          <a:stretch>
            <a:fillRect/>
          </a:stretch>
        </p:blipFill>
        <p:spPr>
          <a:xfrm>
            <a:off x="4491038" y="3124200"/>
            <a:ext cx="134937" cy="134938"/>
          </a:xfrm>
          <a:prstGeom prst="rect">
            <a:avLst/>
          </a:prstGeom>
          <a:noFill/>
          <a:ln w="9525">
            <a:noFill/>
          </a:ln>
        </p:spPr>
      </p:pic>
      <p:pic>
        <p:nvPicPr>
          <p:cNvPr id="80" name="Picture 52" descr="265"/>
          <p:cNvPicPr>
            <a:picLocks noChangeAspect="1"/>
          </p:cNvPicPr>
          <p:nvPr/>
        </p:nvPicPr>
        <p:blipFill>
          <a:blip r:embed="rId2"/>
          <a:stretch>
            <a:fillRect/>
          </a:stretch>
        </p:blipFill>
        <p:spPr>
          <a:xfrm>
            <a:off x="5651500" y="4284663"/>
            <a:ext cx="134938" cy="134937"/>
          </a:xfrm>
          <a:prstGeom prst="rect">
            <a:avLst/>
          </a:prstGeom>
          <a:noFill/>
          <a:ln w="9525">
            <a:noFill/>
          </a:ln>
        </p:spPr>
      </p:pic>
      <p:sp>
        <p:nvSpPr>
          <p:cNvPr id="81" name="Line 53"/>
          <p:cNvSpPr>
            <a:spLocks noChangeShapeType="1"/>
          </p:cNvSpPr>
          <p:nvPr/>
        </p:nvSpPr>
        <p:spPr bwMode="auto">
          <a:xfrm>
            <a:off x="3348038" y="6019800"/>
            <a:ext cx="6858000" cy="0"/>
          </a:xfrm>
          <a:prstGeom prst="line">
            <a:avLst/>
          </a:prstGeom>
          <a:noFill/>
          <a:ln w="6350">
            <a:solidFill>
              <a:schemeClr val="hlink"/>
            </a:solidFill>
            <a:round/>
          </a:ln>
          <a:effectLst>
            <a:prstShdw prst="shdw17" dist="17961" dir="2700000">
              <a:schemeClr val="hlink">
                <a:gamma/>
                <a:shade val="60000"/>
                <a:invGamma/>
              </a:schemeClr>
            </a:prstShdw>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 name="Line 27"/>
          <p:cNvSpPr/>
          <p:nvPr/>
        </p:nvSpPr>
        <p:spPr>
          <a:xfrm flipH="1">
            <a:off x="3509963" y="2784475"/>
            <a:ext cx="1016000" cy="7938"/>
          </a:xfrm>
          <a:prstGeom prst="line">
            <a:avLst/>
          </a:prstGeom>
          <a:ln w="22225" cap="rnd" cmpd="sng">
            <a:solidFill>
              <a:schemeClr val="tx1"/>
            </a:solidFill>
            <a:prstDash val="sysDot"/>
            <a:miter/>
            <a:headEnd type="none" w="med" len="med"/>
            <a:tailEnd type="none" w="med" len="med"/>
          </a:ln>
        </p:spPr>
      </p:sp>
      <p:sp>
        <p:nvSpPr>
          <p:cNvPr id="83" name="Line 36"/>
          <p:cNvSpPr/>
          <p:nvPr/>
        </p:nvSpPr>
        <p:spPr>
          <a:xfrm flipH="1">
            <a:off x="3500438" y="3290888"/>
            <a:ext cx="2209800" cy="0"/>
          </a:xfrm>
          <a:prstGeom prst="line">
            <a:avLst/>
          </a:prstGeom>
          <a:ln w="22225" cap="rnd" cmpd="sng">
            <a:solidFill>
              <a:schemeClr val="tx1"/>
            </a:solidFill>
            <a:prstDash val="sysDot"/>
            <a:miter/>
            <a:headEnd type="none" w="med" len="med"/>
            <a:tailEnd type="none" w="med" len="med"/>
          </a:ln>
        </p:spPr>
      </p:sp>
      <p:sp>
        <p:nvSpPr>
          <p:cNvPr id="84" name="Rectangle 28"/>
          <p:cNvSpPr>
            <a:spLocks noChangeArrowheads="1"/>
          </p:cNvSpPr>
          <p:nvPr/>
        </p:nvSpPr>
        <p:spPr bwMode="auto">
          <a:xfrm>
            <a:off x="3108325" y="2373313"/>
            <a:ext cx="457200" cy="360363"/>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cxnSp>
        <p:nvCxnSpPr>
          <p:cNvPr id="3" name="直接箭头连接符 2"/>
          <p:cNvCxnSpPr/>
          <p:nvPr/>
        </p:nvCxnSpPr>
        <p:spPr>
          <a:xfrm>
            <a:off x="2874963" y="3048000"/>
            <a:ext cx="54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38"/>
          <p:cNvSpPr>
            <a:spLocks noChangeArrowheads="1"/>
          </p:cNvSpPr>
          <p:nvPr/>
        </p:nvSpPr>
        <p:spPr bwMode="auto">
          <a:xfrm>
            <a:off x="2490788" y="2887663"/>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mn-lt"/>
                <a:ea typeface="+mn-ea"/>
                <a:cs typeface="+mn-cs"/>
                <a:sym typeface="+mn-ea"/>
              </a:rPr>
              <a:t>P*</a:t>
            </a:r>
            <a:endParaRPr kumimoji="0" lang="en-US" altLang="zh-CN" sz="1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mn-lt"/>
              <a:ea typeface="+mn-ea"/>
              <a:cs typeface="+mn-cs"/>
              <a:sym typeface="+mn-ea"/>
            </a:endParaRPr>
          </a:p>
        </p:txBody>
      </p:sp>
      <p:sp>
        <p:nvSpPr>
          <p:cNvPr id="34860" name="文本框 7"/>
          <p:cNvSpPr txBox="1"/>
          <p:nvPr/>
        </p:nvSpPr>
        <p:spPr>
          <a:xfrm>
            <a:off x="1631950" y="2106613"/>
            <a:ext cx="492125" cy="3581400"/>
          </a:xfrm>
          <a:prstGeom prst="rect">
            <a:avLst/>
          </a:prstGeom>
          <a:noFill/>
          <a:ln w="9525">
            <a:noFill/>
          </a:ln>
        </p:spPr>
        <p:txBody>
          <a:bodyPr vert="eaVert" anchor="t">
            <a:spAutoFit/>
          </a:bodyPr>
          <a:lstStyle/>
          <a:p>
            <a:pPr>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垄断企业长期规模调整</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dissolv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up)">
                                      <p:cBhvr>
                                        <p:cTn id="16" dur="500"/>
                                        <p:tgtEl>
                                          <p:spTgt spid="5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dissolve">
                                      <p:cBhvr>
                                        <p:cTn id="43" dur="500"/>
                                        <p:tgtEl>
                                          <p:spTgt spid="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right)">
                                      <p:cBhvr>
                                        <p:cTn id="57" dur="500"/>
                                        <p:tgtEl>
                                          <p:spTgt spid="63"/>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dissolve">
                                      <p:cBhvr>
                                        <p:cTn id="61" dur="500"/>
                                        <p:tgtEl>
                                          <p:spTgt spid="6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wipe(left)">
                                      <p:cBhvr>
                                        <p:cTn id="66" dur="500"/>
                                        <p:tgtEl>
                                          <p:spTgt spid="65"/>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dissolve">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500"/>
                                        <p:tgtEl>
                                          <p:spTgt spid="69"/>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dissolve">
                                      <p:cBhvr>
                                        <p:cTn id="79" dur="500"/>
                                        <p:tgtEl>
                                          <p:spTgt spid="7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left)">
                                      <p:cBhvr>
                                        <p:cTn id="84" dur="500"/>
                                        <p:tgtEl>
                                          <p:spTgt spid="76"/>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childTnLst>
                          </p:cTn>
                        </p:par>
                        <p:par>
                          <p:cTn id="89" fill="hold">
                            <p:stCondLst>
                              <p:cond delay="1000"/>
                            </p:stCondLst>
                            <p:childTnLst>
                              <p:par>
                                <p:cTn id="90" presetID="9" presetClass="entr" presetSubtype="0" fill="hold"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dissolve">
                                      <p:cBhvr>
                                        <p:cTn id="92" dur="500"/>
                                        <p:tgtEl>
                                          <p:spTgt spid="8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up)">
                                      <p:cBhvr>
                                        <p:cTn id="97" dur="500"/>
                                        <p:tgtEl>
                                          <p:spTgt spid="71"/>
                                        </p:tgtEl>
                                      </p:cBhvr>
                                    </p:animEffect>
                                  </p:childTnLst>
                                </p:cTn>
                              </p:par>
                            </p:childTnLst>
                          </p:cTn>
                        </p:par>
                        <p:par>
                          <p:cTn id="98" fill="hold">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dissolve">
                                      <p:cBhvr>
                                        <p:cTn id="101" dur="500"/>
                                        <p:tgtEl>
                                          <p:spTgt spid="7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wipe(right)">
                                      <p:cBhvr>
                                        <p:cTn id="106" dur="500"/>
                                        <p:tgtEl>
                                          <p:spTgt spid="72"/>
                                        </p:tgtEl>
                                      </p:cBhvr>
                                    </p:animEffect>
                                  </p:childTnLst>
                                </p:cTn>
                              </p:par>
                            </p:childTnLst>
                          </p:cTn>
                        </p:par>
                        <p:par>
                          <p:cTn id="107" fill="hold">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dissolve">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left)">
                                      <p:cBhvr>
                                        <p:cTn id="115" dur="500"/>
                                        <p:tgtEl>
                                          <p:spTgt spid="66"/>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dissolve">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78"/>
                                        </p:tgtEl>
                                        <p:attrNameLst>
                                          <p:attrName>style.visibility</p:attrName>
                                        </p:attrNameLst>
                                      </p:cBhvr>
                                      <p:to>
                                        <p:strVal val="visible"/>
                                      </p:to>
                                    </p:set>
                                    <p:animEffect transition="in" filter="wipe(left)">
                                      <p:cBhvr>
                                        <p:cTn id="124" dur="500"/>
                                        <p:tgtEl>
                                          <p:spTgt spid="7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82"/>
                                        </p:tgtEl>
                                        <p:attrNameLst>
                                          <p:attrName>style.visibility</p:attrName>
                                        </p:attrNameLst>
                                      </p:cBhvr>
                                      <p:to>
                                        <p:strVal val="visible"/>
                                      </p:to>
                                    </p:set>
                                    <p:animEffect transition="in" filter="wipe(right)">
                                      <p:cBhvr>
                                        <p:cTn id="129" dur="500"/>
                                        <p:tgtEl>
                                          <p:spTgt spid="8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2" fill="hold" nodeType="clickEffect">
                                  <p:stCondLst>
                                    <p:cond delay="0"/>
                                  </p:stCondLst>
                                  <p:childTnLst>
                                    <p:set>
                                      <p:cBhvr>
                                        <p:cTn id="133" dur="1" fill="hold">
                                          <p:stCondLst>
                                            <p:cond delay="0"/>
                                          </p:stCondLst>
                                        </p:cTn>
                                        <p:tgtEl>
                                          <p:spTgt spid="83"/>
                                        </p:tgtEl>
                                        <p:attrNameLst>
                                          <p:attrName>style.visibility</p:attrName>
                                        </p:attrNameLst>
                                      </p:cBhvr>
                                      <p:to>
                                        <p:strVal val="visible"/>
                                      </p:to>
                                    </p:set>
                                    <p:animEffect transition="in" filter="wipe(right)">
                                      <p:cBhvr>
                                        <p:cTn id="134" dur="500"/>
                                        <p:tgtEl>
                                          <p:spTgt spid="83"/>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dissolve">
                                      <p:cBhvr>
                                        <p:cTn id="138" dur="500"/>
                                        <p:tgtEl>
                                          <p:spTgt spid="84"/>
                                        </p:tgtEl>
                                      </p:cBhvr>
                                    </p:animEffect>
                                  </p:childTnLst>
                                </p:cTn>
                              </p:par>
                            </p:childTnLst>
                          </p:cTn>
                        </p:par>
                        <p:par>
                          <p:cTn id="139" fill="hold">
                            <p:stCondLst>
                              <p:cond delay="1000"/>
                            </p:stCondLst>
                            <p:childTnLst>
                              <p:par>
                                <p:cTn id="140" presetID="9" presetClass="entr" presetSubtype="0" fill="hold" grpId="0" nodeType="after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dissolve">
                                      <p:cBhvr>
                                        <p:cTn id="142" dur="500"/>
                                        <p:tgtEl>
                                          <p:spTgt spid="85"/>
                                        </p:tgtEl>
                                      </p:cBhvr>
                                    </p:animEffect>
                                  </p:childTnLst>
                                </p:cTn>
                              </p:par>
                              <p:par>
                                <p:cTn id="143" presetID="6" presetClass="entr" presetSubtype="16"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circle(in)">
                                      <p:cBhvr>
                                        <p:cTn id="145"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8" grpId="0" animBg="1"/>
      <p:bldP spid="49" grpId="0"/>
      <p:bldP spid="56" grpId="0"/>
      <p:bldP spid="58" grpId="0"/>
      <p:bldP spid="60" grpId="0"/>
      <p:bldP spid="61" grpId="0"/>
      <p:bldP spid="64" grpId="0"/>
      <p:bldP spid="65" grpId="0" animBg="1"/>
      <p:bldP spid="66" grpId="0" animBg="1"/>
      <p:bldP spid="68" grpId="0"/>
      <p:bldP spid="69" grpId="0" animBg="1"/>
      <p:bldP spid="70" grpId="0"/>
      <p:bldP spid="73" grpId="0"/>
      <p:bldP spid="74" grpId="0"/>
      <p:bldP spid="75" grpId="0"/>
      <p:bldP spid="76" grpId="0" animBg="1"/>
      <p:bldP spid="77" grpId="0"/>
      <p:bldP spid="78" grpId="0"/>
      <p:bldP spid="84" grpId="0"/>
      <p:bldP spid="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1"/>
          <p:cNvSpPr>
            <a:spLocks noChangeArrowheads="1"/>
          </p:cNvSpPr>
          <p:nvPr/>
        </p:nvSpPr>
        <p:spPr bwMode="auto">
          <a:xfrm>
            <a:off x="4673894" y="1242188"/>
            <a:ext cx="6197307" cy="518674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6869"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36870" name="图片 886" descr="E:\XXWWJJ\TL\西方经济学上册\转曲-西方经济学（上册）图稿-20180521-二改发排\5-8.eps"/>
          <p:cNvPicPr>
            <a:picLocks noChangeAspect="1"/>
          </p:cNvPicPr>
          <p:nvPr/>
        </p:nvPicPr>
        <p:blipFill>
          <a:blip r:embed="rId1"/>
          <a:stretch>
            <a:fillRect/>
          </a:stretch>
        </p:blipFill>
        <p:spPr>
          <a:xfrm>
            <a:off x="5447010" y="1536066"/>
            <a:ext cx="4966367" cy="4259823"/>
          </a:xfrm>
          <a:prstGeom prst="rect">
            <a:avLst/>
          </a:prstGeom>
          <a:noFill/>
          <a:ln w="9525">
            <a:noFill/>
          </a:ln>
        </p:spPr>
      </p:pic>
      <p:sp>
        <p:nvSpPr>
          <p:cNvPr id="36871" name="文本框 99"/>
          <p:cNvSpPr txBox="1"/>
          <p:nvPr/>
        </p:nvSpPr>
        <p:spPr>
          <a:xfrm>
            <a:off x="5098892" y="5964926"/>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一级价格歧视</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rot="16200000">
            <a:off x="907420" y="1954913"/>
            <a:ext cx="3443379" cy="3511551"/>
          </a:xfrm>
          <a:prstGeom prst="rect">
            <a:avLst/>
          </a:prstGeom>
          <a:noFill/>
        </p:spPr>
        <p:txBody>
          <a:bodyPr vert="eaVert" wrap="square" rtlCol="0">
            <a:spAutoFit/>
          </a:bodyPr>
          <a:lstStyle/>
          <a:p>
            <a:pPr marR="0" defTabSz="457200" eaLnBrk="0" hangingPunct="0">
              <a:lnSpc>
                <a:spcPct val="150000"/>
              </a:lnSpc>
              <a:buClrTx/>
              <a:buSzTx/>
              <a:buFontTx/>
            </a:pPr>
            <a:r>
              <a:rPr kumimoji="0" lang="en-US" altLang="zh-CN" sz="2400" kern="1200" cap="none" spc="0" normalizeH="0" baseline="0" noProof="1">
                <a:latin typeface="微软雅黑" panose="020B0503020204020204" pitchFamily="34" charset="-122"/>
                <a:ea typeface="微软雅黑" panose="020B0503020204020204" pitchFamily="34" charset="-122"/>
                <a:cs typeface="+mn-cs"/>
              </a:rPr>
              <a:t>    </a:t>
            </a:r>
            <a:r>
              <a:rPr kumimoji="0" lang="zh-CN" altLang="en-US" sz="2400" kern="1200" cap="none" spc="0" normalizeH="0" baseline="0" noProof="1">
                <a:solidFill>
                  <a:schemeClr val="accent1"/>
                </a:solidFill>
                <a:latin typeface="微软雅黑" panose="020B0503020204020204" pitchFamily="34" charset="-122"/>
                <a:ea typeface="微软雅黑" panose="020B0503020204020204" pitchFamily="34" charset="-122"/>
                <a:cs typeface="+mn-cs"/>
              </a:rPr>
              <a:t>一级价格歧视</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：垄断企业对每一单位的产品都按照</a:t>
            </a:r>
            <a:r>
              <a:rPr kumimoji="0" lang="zh-CN" altLang="en-US" sz="2400" kern="1200" cap="none" spc="0" normalizeH="0" baseline="0" noProof="1">
                <a:solidFill>
                  <a:srgbClr val="FF0000"/>
                </a:solidFill>
                <a:latin typeface="微软雅黑" panose="020B0503020204020204" pitchFamily="34" charset="-122"/>
                <a:ea typeface="微软雅黑" panose="020B0503020204020204" pitchFamily="34" charset="-122"/>
                <a:cs typeface="+mn-cs"/>
              </a:rPr>
              <a:t>消费者</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愿意接受的最高价格来出售，即将价格总是定在消费者的</a:t>
            </a:r>
            <a:r>
              <a:rPr kumimoji="0" lang="zh-CN" altLang="en-US" sz="2400" kern="1200" cap="none" spc="0" normalizeH="0" baseline="0" noProof="1">
                <a:solidFill>
                  <a:srgbClr val="7030A0"/>
                </a:solidFill>
                <a:latin typeface="微软雅黑" panose="020B0503020204020204" pitchFamily="34" charset="-122"/>
                <a:ea typeface="微软雅黑" panose="020B0503020204020204" pitchFamily="34" charset="-122"/>
                <a:cs typeface="+mn-cs"/>
              </a:rPr>
              <a:t>意愿支付</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rPr>
              <a:t>水平上。</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1"/>
          <p:cNvSpPr>
            <a:spLocks noChangeArrowheads="1"/>
          </p:cNvSpPr>
          <p:nvPr/>
        </p:nvSpPr>
        <p:spPr bwMode="auto">
          <a:xfrm>
            <a:off x="4653879" y="1283576"/>
            <a:ext cx="6217322" cy="5187562"/>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smtClean="0">
                <a:solidFill>
                  <a:prstClr val="black"/>
                </a:solidFill>
                <a:latin typeface="Calibri" panose="020F0502020204030204"/>
                <a:ea typeface="宋体" panose="02010600030101010101" pitchFamily="2" charset="-122"/>
              </a:rPr>
              <a:t>   </a:t>
            </a:r>
            <a:endParaRPr lang="en-US" altLang="zh-CN" dirty="0" smtClean="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38917"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8918" name="文本框 99"/>
          <p:cNvSpPr txBox="1"/>
          <p:nvPr/>
        </p:nvSpPr>
        <p:spPr>
          <a:xfrm>
            <a:off x="5222540" y="6021798"/>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二级价格歧视</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8919" name="图片 887" descr="E:\XXWWJJ\TL\西方经济学上册\转曲-西方经济学（上册）图稿-20180521-二改发排\5-9.eps"/>
          <p:cNvPicPr>
            <a:picLocks noChangeAspect="1"/>
          </p:cNvPicPr>
          <p:nvPr/>
        </p:nvPicPr>
        <p:blipFill>
          <a:blip r:embed="rId1"/>
          <a:stretch>
            <a:fillRect/>
          </a:stretch>
        </p:blipFill>
        <p:spPr>
          <a:xfrm>
            <a:off x="5253205" y="1536066"/>
            <a:ext cx="5085739" cy="4349356"/>
          </a:xfrm>
          <a:prstGeom prst="rect">
            <a:avLst/>
          </a:prstGeom>
          <a:noFill/>
          <a:ln w="9525">
            <a:noFill/>
          </a:ln>
        </p:spPr>
      </p:pic>
      <p:graphicFrame>
        <p:nvGraphicFramePr>
          <p:cNvPr id="38920" name="对象 -2147481436"/>
          <p:cNvGraphicFramePr>
            <a:graphicFrameLocks noChangeAspect="1"/>
          </p:cNvGraphicFramePr>
          <p:nvPr/>
        </p:nvGraphicFramePr>
        <p:xfrm>
          <a:off x="1196567" y="3897886"/>
          <a:ext cx="2624137" cy="442912"/>
        </p:xfrm>
        <a:graphic>
          <a:graphicData uri="http://schemas.openxmlformats.org/presentationml/2006/ole">
            <mc:AlternateContent xmlns:mc="http://schemas.openxmlformats.org/markup-compatibility/2006">
              <mc:Choice xmlns:v="urn:schemas-microsoft-com:vml" Requires="v">
                <p:oleObj spid="_x0000_s1025" name="" r:id="rId2" imgW="28956000" imgH="4876800" progId="">
                  <p:embed/>
                </p:oleObj>
              </mc:Choice>
              <mc:Fallback>
                <p:oleObj name="" r:id="rId2" imgW="28956000" imgH="4876800" progId="">
                  <p:embed/>
                  <p:pic>
                    <p:nvPicPr>
                      <p:cNvPr id="0" name="图片 1024"/>
                      <p:cNvPicPr>
                        <a:picLocks noChangeAspect="1"/>
                      </p:cNvPicPr>
                      <p:nvPr/>
                    </p:nvPicPr>
                    <p:blipFill>
                      <a:blip r:embed="rId3"/>
                      <a:stretch>
                        <a:fillRect/>
                      </a:stretch>
                    </p:blipFill>
                    <p:spPr>
                      <a:xfrm>
                        <a:off x="1196567" y="3897886"/>
                        <a:ext cx="2624137" cy="442912"/>
                      </a:xfrm>
                      <a:prstGeom prst="rect">
                        <a:avLst/>
                      </a:prstGeom>
                      <a:noFill/>
                      <a:ln w="38100">
                        <a:noFill/>
                      </a:ln>
                    </p:spPr>
                  </p:pic>
                </p:oleObj>
              </mc:Fallback>
            </mc:AlternateContent>
          </a:graphicData>
        </a:graphic>
      </p:graphicFrame>
      <p:sp>
        <p:nvSpPr>
          <p:cNvPr id="38921" name="文本框 9"/>
          <p:cNvSpPr txBox="1"/>
          <p:nvPr/>
        </p:nvSpPr>
        <p:spPr>
          <a:xfrm>
            <a:off x="704519" y="3330069"/>
            <a:ext cx="4300538" cy="398780"/>
          </a:xfrm>
          <a:prstGeom prst="rect">
            <a:avLst/>
          </a:prstGeom>
          <a:noFill/>
          <a:ln w="9525">
            <a:noFill/>
          </a:ln>
        </p:spPr>
        <p:txBody>
          <a:bodyPr wrap="square" anchor="t">
            <a:spAutoFit/>
          </a:bodyPr>
          <a:lstStyle/>
          <a:p>
            <a:pPr eaLnBrk="0" hangingPunct="0"/>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zh-CN" sz="2000" b="1" dirty="0">
                <a:solidFill>
                  <a:srgbClr val="000000"/>
                </a:solidFill>
                <a:latin typeface="微软雅黑" panose="020B0503020204020204" pitchFamily="34" charset="-122"/>
                <a:ea typeface="微软雅黑" panose="020B0503020204020204" pitchFamily="34" charset="-122"/>
              </a:rPr>
              <a:t>垄断企业的全部收益：</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2" name="棱台 11"/>
          <p:cNvSpPr/>
          <p:nvPr/>
        </p:nvSpPr>
        <p:spPr>
          <a:xfrm>
            <a:off x="605065" y="3078941"/>
            <a:ext cx="3944096" cy="1637889"/>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a:off x="4572154" y="2747431"/>
            <a:ext cx="6278409" cy="337136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28775" y="542191"/>
            <a:ext cx="10515600" cy="534035"/>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垄断和价格歧视</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0965"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5" name="矩形 44"/>
          <p:cNvSpPr/>
          <p:nvPr/>
        </p:nvSpPr>
        <p:spPr>
          <a:xfrm>
            <a:off x="5534025" y="5051425"/>
            <a:ext cx="184150" cy="5857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graphicFrame>
        <p:nvGraphicFramePr>
          <p:cNvPr id="3" name="图示 2"/>
          <p:cNvGraphicFramePr/>
          <p:nvPr/>
        </p:nvGraphicFramePr>
        <p:xfrm>
          <a:off x="490527" y="2728577"/>
          <a:ext cx="4913164" cy="33564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0968" name="文本框 1"/>
          <p:cNvSpPr txBox="1"/>
          <p:nvPr/>
        </p:nvSpPr>
        <p:spPr>
          <a:xfrm>
            <a:off x="1150620" y="1302730"/>
            <a:ext cx="9768205" cy="1135054"/>
          </a:xfrm>
          <a:prstGeom prst="rect">
            <a:avLst/>
          </a:prstGeom>
          <a:noFill/>
          <a:ln w="9525">
            <a:noFill/>
          </a:ln>
        </p:spPr>
        <p:txBody>
          <a:bodyPr wrap="square" anchor="t">
            <a:spAutoFit/>
          </a:bodyPr>
          <a:lstStyle/>
          <a:p>
            <a:pPr eaLnBrk="0" hangingPunct="0">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三级价格歧视针对的是具有不同的需求价格弹性的消费群体，并根据这些不同的需求价格弹性对这些消费群体收取不同的</a:t>
            </a:r>
            <a:r>
              <a:rPr lang="zh-CN" altLang="zh-CN" sz="2400" dirty="0" smtClean="0">
                <a:solidFill>
                  <a:srgbClr val="000000"/>
                </a:solidFill>
                <a:latin typeface="微软雅黑" panose="020B0503020204020204" pitchFamily="34" charset="-122"/>
                <a:ea typeface="微软雅黑" panose="020B0503020204020204" pitchFamily="34" charset="-122"/>
              </a:rPr>
              <a:t>价格</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0969" name="文本框 6"/>
          <p:cNvSpPr txBox="1"/>
          <p:nvPr/>
        </p:nvSpPr>
        <p:spPr>
          <a:xfrm>
            <a:off x="4910137" y="3039479"/>
            <a:ext cx="3952875" cy="521970"/>
          </a:xfrm>
          <a:prstGeom prst="rect">
            <a:avLst/>
          </a:prstGeom>
          <a:noFill/>
          <a:ln w="9525">
            <a:noFill/>
          </a:ln>
        </p:spPr>
        <p:txBody>
          <a:bodyPr wrap="square" anchor="t">
            <a:spAutoFit/>
          </a:bodyPr>
          <a:lstStyle/>
          <a:p>
            <a:pPr eaLnBrk="0" hangingPunct="0"/>
            <a:r>
              <a:rPr lang="en-US" altLang="zh-CN" sz="2800" i="1" dirty="0">
                <a:solidFill>
                  <a:srgbClr val="000000"/>
                </a:solidFill>
                <a:latin typeface="微软雅黑" panose="020B0503020204020204" pitchFamily="34" charset="-122"/>
                <a:ea typeface="微软雅黑" panose="020B0503020204020204" pitchFamily="34" charset="-122"/>
              </a:rPr>
              <a:t>E</a:t>
            </a:r>
            <a:r>
              <a:rPr lang="en-US" altLang="zh-CN" sz="2800" baseline="-25000" dirty="0">
                <a:solidFill>
                  <a:srgbClr val="000000"/>
                </a:solidFill>
                <a:latin typeface="微软雅黑" panose="020B0503020204020204" pitchFamily="34" charset="-122"/>
                <a:ea typeface="微软雅黑" panose="020B0503020204020204" pitchFamily="34" charset="-122"/>
              </a:rPr>
              <a:t>a</a:t>
            </a:r>
            <a:r>
              <a:rPr lang="en-US" altLang="zh-CN" sz="2800" dirty="0">
                <a:solidFill>
                  <a:srgbClr val="000000"/>
                </a:solidFill>
                <a:latin typeface="微软雅黑" panose="020B0503020204020204" pitchFamily="34" charset="-122"/>
                <a:ea typeface="微软雅黑" panose="020B0503020204020204" pitchFamily="34" charset="-122"/>
              </a:rPr>
              <a:t>&gt;</a:t>
            </a:r>
            <a:r>
              <a:rPr lang="en-US" altLang="zh-CN" sz="2800" i="1" dirty="0">
                <a:solidFill>
                  <a:srgbClr val="000000"/>
                </a:solidFill>
                <a:latin typeface="微软雅黑" panose="020B0503020204020204" pitchFamily="34" charset="-122"/>
                <a:ea typeface="微软雅黑" panose="020B0503020204020204" pitchFamily="34" charset="-122"/>
              </a:rPr>
              <a:t>E</a:t>
            </a:r>
            <a:r>
              <a:rPr lang="en-US" altLang="zh-CN" sz="2800" baseline="-25000" dirty="0">
                <a:solidFill>
                  <a:srgbClr val="000000"/>
                </a:solidFill>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40970" name="文本框 7"/>
          <p:cNvSpPr txBox="1"/>
          <p:nvPr/>
        </p:nvSpPr>
        <p:spPr>
          <a:xfrm>
            <a:off x="4910137" y="5235092"/>
            <a:ext cx="5264150" cy="460375"/>
          </a:xfrm>
          <a:prstGeom prst="rect">
            <a:avLst/>
          </a:prstGeom>
          <a:noFill/>
          <a:ln w="9525">
            <a:noFill/>
          </a:ln>
        </p:spPr>
        <p:txBody>
          <a:bodyPr wrap="square" anchor="t">
            <a:spAutoFit/>
          </a:bodyPr>
          <a:lstStyle/>
          <a:p>
            <a:pPr eaLnBrk="0" hangingPunct="0"/>
            <a:r>
              <a:rPr lang="en-US" altLang="zh-CN" sz="2400" i="1" dirty="0">
                <a:solidFill>
                  <a:srgbClr val="000000"/>
                </a:solidFill>
                <a:latin typeface="微软雅黑" panose="020B0503020204020204" pitchFamily="34" charset="-122"/>
                <a:ea typeface="微软雅黑" panose="020B0503020204020204" pitchFamily="34" charset="-122"/>
              </a:rPr>
              <a:t>P</a:t>
            </a:r>
            <a:r>
              <a:rPr lang="en-US" altLang="zh-CN" sz="2400" baseline="-25000" dirty="0">
                <a:solidFill>
                  <a:srgbClr val="000000"/>
                </a:solidFill>
                <a:latin typeface="微软雅黑" panose="020B0503020204020204" pitchFamily="34" charset="-122"/>
                <a:ea typeface="微软雅黑" panose="020B0503020204020204" pitchFamily="34" charset="-122"/>
              </a:rPr>
              <a:t>a</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i="1" dirty="0">
                <a:solidFill>
                  <a:srgbClr val="000000"/>
                </a:solidFill>
                <a:latin typeface="微软雅黑" panose="020B0503020204020204" pitchFamily="34" charset="-122"/>
                <a:ea typeface="微软雅黑" panose="020B0503020204020204" pitchFamily="34" charset="-122"/>
              </a:rPr>
              <a:t>P</a:t>
            </a:r>
            <a:r>
              <a:rPr lang="en-US" altLang="zh-CN" sz="2400" baseline="-25000" dirty="0">
                <a:solidFill>
                  <a:srgbClr val="000000"/>
                </a:solidFill>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6494621" y="3250508"/>
            <a:ext cx="3810000" cy="2295525"/>
          </a:xfrm>
          <a:prstGeom prst="rect">
            <a:avLst/>
          </a:prstGeom>
        </p:spPr>
      </p:pic>
      <p:grpSp>
        <p:nvGrpSpPr>
          <p:cNvPr id="14" name="组合 13"/>
          <p:cNvGrpSpPr/>
          <p:nvPr/>
        </p:nvGrpSpPr>
        <p:grpSpPr>
          <a:xfrm>
            <a:off x="1728320" y="3039479"/>
            <a:ext cx="2090887" cy="839108"/>
            <a:chOff x="1411138" y="0"/>
            <a:chExt cx="2090887" cy="839108"/>
          </a:xfrm>
          <a:scene3d>
            <a:camera prst="orthographicFront"/>
            <a:lightRig rig="flat" dir="t"/>
          </a:scene3d>
        </p:grpSpPr>
        <p:sp>
          <p:nvSpPr>
            <p:cNvPr id="15" name="圆角矩形 14"/>
            <p:cNvSpPr/>
            <p:nvPr/>
          </p:nvSpPr>
          <p:spPr>
            <a:xfrm>
              <a:off x="1411138" y="0"/>
              <a:ext cx="2090887" cy="8391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alpha val="90000"/>
                <a:hueOff val="0"/>
                <a:satOff val="0"/>
                <a:lumOff val="0"/>
                <a:alphaOff val="0"/>
              </a:schemeClr>
            </a:fillRef>
            <a:effectRef idx="1">
              <a:schemeClr val="accent6">
                <a:alpha val="90000"/>
                <a:hueOff val="0"/>
                <a:satOff val="0"/>
                <a:lumOff val="0"/>
                <a:alphaOff val="0"/>
              </a:schemeClr>
            </a:effectRef>
            <a:fontRef idx="minor">
              <a:schemeClr val="dk1"/>
            </a:fontRef>
          </p:style>
        </p:sp>
        <p:sp>
          <p:nvSpPr>
            <p:cNvPr id="16" name="圆角矩形 4"/>
            <p:cNvSpPr txBox="1"/>
            <p:nvPr/>
          </p:nvSpPr>
          <p:spPr>
            <a:xfrm>
              <a:off x="1435715" y="24577"/>
              <a:ext cx="2041733" cy="7899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需求价</a:t>
              </a:r>
              <a:r>
                <a:rPr lang="zh-CN" altLang="en-US" sz="2400" dirty="0" smtClean="0">
                  <a:latin typeface="微软雅黑" panose="020B0503020204020204" pitchFamily="34" charset="-122"/>
                  <a:ea typeface="微软雅黑" panose="020B0503020204020204" pitchFamily="34" charset="-122"/>
                </a:rPr>
                <a:t>格弹性</a:t>
              </a:r>
              <a:endParaRPr lang="zh-CN" altLang="en-US" sz="2400" b="0" kern="1200" dirty="0">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04991" y="4924765"/>
            <a:ext cx="2090887" cy="839108"/>
            <a:chOff x="1411138" y="1258662"/>
            <a:chExt cx="2090887" cy="839108"/>
          </a:xfrm>
          <a:scene3d>
            <a:camera prst="orthographicFront"/>
            <a:lightRig rig="flat" dir="t"/>
          </a:scene3d>
        </p:grpSpPr>
        <p:sp>
          <p:nvSpPr>
            <p:cNvPr id="18" name="圆角矩形 17"/>
            <p:cNvSpPr/>
            <p:nvPr/>
          </p:nvSpPr>
          <p:spPr>
            <a:xfrm>
              <a:off x="1411138" y="1258662"/>
              <a:ext cx="2090887" cy="8391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alpha val="90000"/>
                <a:hueOff val="0"/>
                <a:satOff val="0"/>
                <a:lumOff val="0"/>
                <a:alphaOff val="-19998"/>
              </a:schemeClr>
            </a:fillRef>
            <a:effectRef idx="1">
              <a:schemeClr val="accent6">
                <a:alpha val="90000"/>
                <a:hueOff val="0"/>
                <a:satOff val="0"/>
                <a:lumOff val="0"/>
                <a:alphaOff val="-19998"/>
              </a:schemeClr>
            </a:effectRef>
            <a:fontRef idx="minor">
              <a:schemeClr val="dk1"/>
            </a:fontRef>
          </p:style>
        </p:sp>
        <p:sp>
          <p:nvSpPr>
            <p:cNvPr id="19" name="圆角矩形 4"/>
            <p:cNvSpPr txBox="1"/>
            <p:nvPr/>
          </p:nvSpPr>
          <p:spPr>
            <a:xfrm>
              <a:off x="1435715" y="1283239"/>
              <a:ext cx="2041733" cy="7899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价格</a:t>
              </a:r>
              <a:endParaRPr lang="zh-CN" altLang="en-US" sz="2400" b="0" kern="12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584964" y="4070408"/>
            <a:ext cx="377598" cy="710477"/>
            <a:chOff x="2267783" y="891551"/>
            <a:chExt cx="377598" cy="314665"/>
          </a:xfrm>
        </p:grpSpPr>
        <p:sp>
          <p:nvSpPr>
            <p:cNvPr id="22" name="右箭头 21"/>
            <p:cNvSpPr/>
            <p:nvPr/>
          </p:nvSpPr>
          <p:spPr>
            <a:xfrm rot="5400000">
              <a:off x="2299249" y="860085"/>
              <a:ext cx="314665" cy="377598"/>
            </a:xfrm>
            <a:prstGeom prst="rightArrow">
              <a:avLst>
                <a:gd name="adj1" fmla="val 60000"/>
                <a:gd name="adj2" fmla="val 50000"/>
              </a:avLst>
            </a:prstGeom>
          </p:spPr>
          <p:style>
            <a:lnRef idx="0">
              <a:schemeClr val="accent6">
                <a:shade val="90000"/>
                <a:hueOff val="0"/>
                <a:satOff val="0"/>
                <a:lumOff val="0"/>
                <a:alphaOff val="0"/>
              </a:schemeClr>
            </a:lnRef>
            <a:fillRef idx="2">
              <a:schemeClr val="accent6">
                <a:shade val="90000"/>
                <a:hueOff val="0"/>
                <a:satOff val="0"/>
                <a:lumOff val="0"/>
                <a:alphaOff val="0"/>
              </a:schemeClr>
            </a:fillRef>
            <a:effectRef idx="1">
              <a:schemeClr val="accent6">
                <a:shade val="90000"/>
                <a:hueOff val="0"/>
                <a:satOff val="0"/>
                <a:lumOff val="0"/>
                <a:alphaOff val="0"/>
              </a:schemeClr>
            </a:effectRef>
            <a:fontRef idx="minor">
              <a:schemeClr val="dk1"/>
            </a:fontRef>
          </p:style>
        </p:sp>
        <p:sp>
          <p:nvSpPr>
            <p:cNvPr id="23" name="右箭头 4"/>
            <p:cNvSpPr txBox="1"/>
            <p:nvPr/>
          </p:nvSpPr>
          <p:spPr>
            <a:xfrm>
              <a:off x="2343303" y="891552"/>
              <a:ext cx="226558" cy="22026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216" y="110596"/>
            <a:ext cx="10222584"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垄断竞争</a:t>
            </a:r>
            <a:endParaRPr lang="zh-CN" altLang="en-US" dirty="0"/>
          </a:p>
        </p:txBody>
      </p:sp>
      <p:graphicFrame>
        <p:nvGraphicFramePr>
          <p:cNvPr id="4" name="内容占位符 3"/>
          <p:cNvGraphicFramePr>
            <a:graphicFrameLocks noGrp="1"/>
          </p:cNvGraphicFramePr>
          <p:nvPr>
            <p:ph idx="1"/>
          </p:nvPr>
        </p:nvGraphicFramePr>
        <p:xfrm>
          <a:off x="838200" y="1310326"/>
          <a:ext cx="10515600" cy="4866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0" i="0" u="none" strike="noStrike" kern="1200" cap="none" spc="0" normalizeH="0" baseline="0" noProof="0" dirty="0" smtClean="0">
                <a:ln>
                  <a:noFill/>
                </a:ln>
                <a:solidFill>
                  <a:srgbClr val="002060"/>
                </a:solidFill>
                <a:effectLst/>
                <a:uLnTx/>
                <a:uFillTx/>
                <a:latin typeface="华文行楷" panose="02010800040101010101" pitchFamily="2" charset="-122"/>
                <a:ea typeface="华文行楷" panose="02010800040101010101" pitchFamily="2" charset="-122"/>
                <a:cs typeface="+mn-cs"/>
                <a:sym typeface="+mn-ea"/>
              </a:rPr>
              <a:t>垄断竞争的特点</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5061"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1348965" y="1184182"/>
            <a:ext cx="9072292" cy="1633652"/>
          </a:xfrm>
          <a:prstGeom prst="rect">
            <a:avLst/>
          </a:prstGeom>
          <a:ln>
            <a:solidFill>
              <a:schemeClr val="accent5">
                <a:lumMod val="60000"/>
                <a:lumOff val="40000"/>
              </a:schemeClr>
            </a:solidFill>
          </a:ln>
        </p:spPr>
        <p:txBody>
          <a:bodyPr wrap="square">
            <a:spAutoFit/>
          </a:bodyPr>
          <a:lstStyle/>
          <a:p>
            <a:pPr marL="342900" lvl="0" indent="-342900">
              <a:spcAft>
                <a:spcPct val="35000"/>
              </a:spcAft>
              <a:buFont typeface="Wingdings" panose="05000000000000000000" pitchFamily="2" charset="2"/>
              <a:buChar char="Ø"/>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企业数量很多</a:t>
            </a:r>
            <a:endParaRPr lang="zh-CN" altLang="en-US" sz="2400" dirty="0">
              <a:solidFill>
                <a:srgbClr val="FF0000"/>
              </a:solidFill>
              <a:latin typeface="微软雅黑" panose="020B0503020204020204" pitchFamily="34" charset="-122"/>
              <a:ea typeface="微软雅黑" panose="020B0503020204020204" pitchFamily="34" charset="-122"/>
            </a:endParaRPr>
          </a:p>
          <a:p>
            <a:pPr lvl="1" fontAlgn="auto">
              <a:lnSpc>
                <a:spcPct val="150000"/>
              </a:lnSpc>
              <a:spcAft>
                <a:spcPts val="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垄断竞争市场上，存在许多企业、其中每个企业所占的份额都微不足道，但这个很小的份额确是“独特”</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348965" y="2785274"/>
            <a:ext cx="9072292" cy="1633652"/>
          </a:xfrm>
          <a:prstGeom prst="rect">
            <a:avLst/>
          </a:prstGeom>
          <a:ln>
            <a:solidFill>
              <a:schemeClr val="accent5">
                <a:lumMod val="60000"/>
                <a:lumOff val="40000"/>
              </a:schemeClr>
            </a:solidFill>
          </a:ln>
        </p:spPr>
        <p:txBody>
          <a:bodyPr wrap="square">
            <a:spAutoFit/>
          </a:bodyPr>
          <a:lstStyle/>
          <a:p>
            <a:pPr marL="342900" lvl="0" indent="-342900">
              <a:spcAft>
                <a:spcPct val="35000"/>
              </a:spcAft>
              <a:buFont typeface="Wingdings" panose="05000000000000000000" pitchFamily="2" charset="2"/>
              <a:buChar char="Ø"/>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各厂商产品存在差异</a:t>
            </a:r>
            <a:endPar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lvl="1" fontAlgn="auto">
              <a:lnSpc>
                <a:spcPct val="150000"/>
              </a:lnSpc>
              <a:spcAft>
                <a:spcPts val="0"/>
              </a:spcAft>
            </a:pPr>
            <a:r>
              <a:rPr lang="zh-CN" altLang="en-US" sz="2400" dirty="0">
                <a:latin typeface="微软雅黑" panose="020B0503020204020204" pitchFamily="34" charset="-122"/>
                <a:ea typeface="微软雅黑" panose="020B0503020204020204" pitchFamily="34" charset="-122"/>
              </a:rPr>
              <a:t>这里所说的产品差异，不仅包括商品的质量、规格、品牌，还包括购物环境、售后服务</a:t>
            </a:r>
            <a:r>
              <a:rPr lang="zh-CN" altLang="en-US" sz="2400" dirty="0" smtClean="0">
                <a:latin typeface="微软雅黑" panose="020B0503020204020204" pitchFamily="34" charset="-122"/>
                <a:ea typeface="微软雅黑" panose="020B0503020204020204" pitchFamily="34" charset="-122"/>
              </a:rPr>
              <a:t>等。</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1348965" y="4384133"/>
            <a:ext cx="9072292" cy="1633652"/>
          </a:xfrm>
          <a:prstGeom prst="rect">
            <a:avLst/>
          </a:prstGeom>
          <a:ln>
            <a:solidFill>
              <a:schemeClr val="accent5">
                <a:lumMod val="60000"/>
                <a:lumOff val="40000"/>
              </a:schemeClr>
            </a:solidFill>
          </a:ln>
        </p:spPr>
        <p:txBody>
          <a:bodyPr wrap="square">
            <a:spAutoFit/>
          </a:bodyPr>
          <a:lstStyle/>
          <a:p>
            <a:pPr marL="342900" lvl="0" indent="-342900">
              <a:spcAft>
                <a:spcPct val="35000"/>
              </a:spcAft>
              <a:buFont typeface="Wingdings" panose="05000000000000000000" pitchFamily="2" charset="2"/>
              <a:buChar char="Ø"/>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对价格会产生影响</a:t>
            </a:r>
            <a:endParaRPr lang="zh-CN" altLang="en-US" sz="2400" dirty="0">
              <a:solidFill>
                <a:srgbClr val="FF0000"/>
              </a:solidFill>
              <a:latin typeface="微软雅黑" panose="020B0503020204020204" pitchFamily="34" charset="-122"/>
              <a:ea typeface="微软雅黑" panose="020B0503020204020204" pitchFamily="34" charset="-122"/>
            </a:endParaRPr>
          </a:p>
          <a:p>
            <a:pPr lvl="1" fontAlgn="auto">
              <a:lnSpc>
                <a:spcPct val="150000"/>
              </a:lnSpc>
              <a:spcAft>
                <a:spcPts val="0"/>
              </a:spcAft>
            </a:pPr>
            <a:r>
              <a:rPr lang="zh-CN" altLang="en-US" sz="2400" dirty="0">
                <a:latin typeface="微软雅黑" panose="020B0503020204020204" pitchFamily="34" charset="-122"/>
                <a:ea typeface="微软雅黑" panose="020B0503020204020204" pitchFamily="34" charset="-122"/>
              </a:rPr>
              <a:t>由于产品存在差异性，垄断竞争企业可以像垄断企业那样，对价格施加一定程度的</a:t>
            </a:r>
            <a:r>
              <a:rPr lang="zh-CN" altLang="en-US" sz="2400" dirty="0" smtClean="0">
                <a:latin typeface="微软雅黑" panose="020B0503020204020204" pitchFamily="34" charset="-122"/>
                <a:ea typeface="微软雅黑" panose="020B0503020204020204" pitchFamily="34" charset="-122"/>
              </a:rPr>
              <a:t>影响。</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934873" y="5914194"/>
            <a:ext cx="10388484" cy="6035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2" name="Rectangle 2" descr="10%"/>
          <p:cNvSpPr/>
          <p:nvPr/>
        </p:nvSpPr>
        <p:spPr>
          <a:xfrm rot="5400000">
            <a:off x="761603" y="1588538"/>
            <a:ext cx="4714081" cy="3851275"/>
          </a:xfrm>
          <a:prstGeom prst="rect">
            <a:avLst/>
          </a:prstGeom>
          <a:blipFill rotWithShape="0">
            <a:blip r:embed="rId1"/>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47106" name="Rectangle 2" descr="10%"/>
          <p:cNvSpPr/>
          <p:nvPr/>
        </p:nvSpPr>
        <p:spPr>
          <a:xfrm rot="5400000">
            <a:off x="5700713" y="611035"/>
            <a:ext cx="4714875" cy="5807075"/>
          </a:xfrm>
          <a:prstGeom prst="rect">
            <a:avLst/>
          </a:prstGeom>
          <a:blipFill rotWithShape="0">
            <a:blip r:embed="rId2"/>
          </a:blipFill>
          <a:ln w="9525" cap="flat" cmpd="sng">
            <a:solidFill>
              <a:srgbClr val="666699"/>
            </a:solidFill>
            <a:prstDash val="solid"/>
            <a:miter/>
            <a:headEnd type="none" w="med" len="med"/>
            <a:tailEnd type="none" w="med" len="med"/>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679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垄断竞争企业的需求曲线和收益曲线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7111"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7112" name="Line 19"/>
          <p:cNvSpPr/>
          <p:nvPr/>
        </p:nvSpPr>
        <p:spPr>
          <a:xfrm flipV="1">
            <a:off x="5788025" y="1341285"/>
            <a:ext cx="0" cy="3663950"/>
          </a:xfrm>
          <a:prstGeom prst="line">
            <a:avLst/>
          </a:prstGeom>
          <a:ln w="22225" cap="flat" cmpd="sng">
            <a:solidFill>
              <a:srgbClr val="003300"/>
            </a:solidFill>
            <a:prstDash val="solid"/>
            <a:miter/>
            <a:headEnd type="none" w="med" len="med"/>
            <a:tailEnd type="triangle" w="med" len="med"/>
          </a:ln>
        </p:spPr>
      </p:sp>
      <p:sp>
        <p:nvSpPr>
          <p:cNvPr id="47113" name="Line 20"/>
          <p:cNvSpPr/>
          <p:nvPr/>
        </p:nvSpPr>
        <p:spPr>
          <a:xfrm>
            <a:off x="5784850" y="5005235"/>
            <a:ext cx="4633913" cy="0"/>
          </a:xfrm>
          <a:prstGeom prst="line">
            <a:avLst/>
          </a:prstGeom>
          <a:ln w="22225" cap="flat" cmpd="sng">
            <a:solidFill>
              <a:srgbClr val="003300"/>
            </a:solidFill>
            <a:prstDash val="solid"/>
            <a:miter/>
            <a:headEnd type="none" w="med" len="med"/>
            <a:tailEnd type="triangle" w="med" len="med"/>
          </a:ln>
        </p:spPr>
      </p:sp>
      <p:sp>
        <p:nvSpPr>
          <p:cNvPr id="47114" name="Rectangle 21"/>
          <p:cNvSpPr/>
          <p:nvPr/>
        </p:nvSpPr>
        <p:spPr>
          <a:xfrm>
            <a:off x="5411788" y="1290485"/>
            <a:ext cx="463550" cy="4572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P</a:t>
            </a:r>
            <a:endParaRPr lang="en-US" altLang="zh-CN" dirty="0">
              <a:solidFill>
                <a:srgbClr val="000000"/>
              </a:solidFill>
              <a:latin typeface="Calibri" panose="020F0502020204030204" pitchFamily="34" charset="0"/>
              <a:ea typeface="等线" pitchFamily="2" charset="-122"/>
            </a:endParaRPr>
          </a:p>
        </p:txBody>
      </p:sp>
      <p:sp>
        <p:nvSpPr>
          <p:cNvPr id="47115" name="Rectangle 22"/>
          <p:cNvSpPr/>
          <p:nvPr/>
        </p:nvSpPr>
        <p:spPr>
          <a:xfrm>
            <a:off x="10260013" y="5005235"/>
            <a:ext cx="463550" cy="4572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endParaRPr lang="en-US" altLang="zh-CN" dirty="0">
              <a:solidFill>
                <a:srgbClr val="000000"/>
              </a:solidFill>
              <a:latin typeface="Calibri" panose="020F0502020204030204" pitchFamily="34" charset="0"/>
              <a:ea typeface="等线" pitchFamily="2" charset="-122"/>
            </a:endParaRPr>
          </a:p>
        </p:txBody>
      </p:sp>
      <p:sp>
        <p:nvSpPr>
          <p:cNvPr id="47116" name="Rectangle 23"/>
          <p:cNvSpPr/>
          <p:nvPr/>
        </p:nvSpPr>
        <p:spPr>
          <a:xfrm>
            <a:off x="5519738" y="4914747"/>
            <a:ext cx="463550" cy="458788"/>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endParaRPr lang="en-US" altLang="zh-CN" dirty="0">
              <a:solidFill>
                <a:srgbClr val="000000"/>
              </a:solidFill>
              <a:latin typeface="Calibri" panose="020F0502020204030204" pitchFamily="34" charset="0"/>
              <a:ea typeface="等线" pitchFamily="2" charset="-122"/>
            </a:endParaRPr>
          </a:p>
        </p:txBody>
      </p:sp>
      <p:sp>
        <p:nvSpPr>
          <p:cNvPr id="17" name="Rectangle 25"/>
          <p:cNvSpPr>
            <a:spLocks noChangeArrowheads="1"/>
          </p:cNvSpPr>
          <p:nvPr/>
        </p:nvSpPr>
        <p:spPr bwMode="auto">
          <a:xfrm>
            <a:off x="10263188" y="3466947"/>
            <a:ext cx="307975" cy="306388"/>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mn-cs"/>
                <a:sym typeface="+mn-ea"/>
              </a:rPr>
              <a:t>dd</a:t>
            </a: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18" name="Line 26"/>
          <p:cNvSpPr/>
          <p:nvPr/>
        </p:nvSpPr>
        <p:spPr>
          <a:xfrm flipH="1">
            <a:off x="5822950" y="2338235"/>
            <a:ext cx="1776413" cy="0"/>
          </a:xfrm>
          <a:prstGeom prst="line">
            <a:avLst/>
          </a:prstGeom>
          <a:ln w="19050" cap="rnd" cmpd="sng">
            <a:solidFill>
              <a:schemeClr val="tx1"/>
            </a:solidFill>
            <a:prstDash val="sysDot"/>
            <a:miter/>
            <a:headEnd type="none" w="med" len="med"/>
            <a:tailEnd type="none" w="med" len="med"/>
          </a:ln>
        </p:spPr>
      </p:sp>
      <p:sp>
        <p:nvSpPr>
          <p:cNvPr id="19" name="Rectangle 27"/>
          <p:cNvSpPr/>
          <p:nvPr/>
        </p:nvSpPr>
        <p:spPr>
          <a:xfrm>
            <a:off x="5402263" y="2516035"/>
            <a:ext cx="463550" cy="458787"/>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r>
              <a:rPr lang="en-US" altLang="zh-CN" sz="1200" dirty="0">
                <a:latin typeface="Calibri" panose="020F0502020204030204" pitchFamily="34" charset="0"/>
                <a:ea typeface="等线" pitchFamily="2" charset="-122"/>
              </a:rPr>
              <a:t>0</a:t>
            </a:r>
            <a:endParaRPr lang="en-US" altLang="zh-CN" sz="1200" dirty="0">
              <a:latin typeface="Calibri" panose="020F0502020204030204" pitchFamily="34" charset="0"/>
              <a:ea typeface="等线" pitchFamily="2" charset="-122"/>
            </a:endParaRPr>
          </a:p>
        </p:txBody>
      </p:sp>
      <p:sp>
        <p:nvSpPr>
          <p:cNvPr id="20" name="Line 28"/>
          <p:cNvSpPr/>
          <p:nvPr/>
        </p:nvSpPr>
        <p:spPr>
          <a:xfrm>
            <a:off x="7599363" y="2333472"/>
            <a:ext cx="0" cy="2671763"/>
          </a:xfrm>
          <a:prstGeom prst="line">
            <a:avLst/>
          </a:prstGeom>
          <a:ln w="19050" cap="rnd" cmpd="sng">
            <a:solidFill>
              <a:schemeClr val="tx1"/>
            </a:solidFill>
            <a:prstDash val="sysDot"/>
            <a:miter/>
            <a:headEnd type="none" w="med" len="med"/>
            <a:tailEnd type="none" w="med" len="med"/>
          </a:ln>
        </p:spPr>
      </p:sp>
      <p:sp>
        <p:nvSpPr>
          <p:cNvPr id="21" name="Rectangle 29"/>
          <p:cNvSpPr/>
          <p:nvPr/>
        </p:nvSpPr>
        <p:spPr>
          <a:xfrm>
            <a:off x="6653213" y="4927447"/>
            <a:ext cx="463550" cy="458788"/>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1</a:t>
            </a:r>
            <a:endParaRPr lang="en-US" altLang="zh-CN" sz="1200" dirty="0">
              <a:latin typeface="Calibri" panose="020F0502020204030204" pitchFamily="34" charset="0"/>
              <a:ea typeface="等线" pitchFamily="2" charset="-122"/>
            </a:endParaRPr>
          </a:p>
        </p:txBody>
      </p:sp>
      <p:sp>
        <p:nvSpPr>
          <p:cNvPr id="22" name="Rectangle 30"/>
          <p:cNvSpPr/>
          <p:nvPr/>
        </p:nvSpPr>
        <p:spPr>
          <a:xfrm>
            <a:off x="5383213" y="3017685"/>
            <a:ext cx="463550" cy="4572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r>
              <a:rPr lang="en-US" altLang="zh-CN" sz="1200" dirty="0">
                <a:latin typeface="Calibri" panose="020F0502020204030204" pitchFamily="34" charset="0"/>
                <a:ea typeface="等线" pitchFamily="2" charset="-122"/>
              </a:rPr>
              <a:t>4</a:t>
            </a:r>
            <a:endParaRPr lang="en-US" altLang="zh-CN" sz="1200" dirty="0">
              <a:latin typeface="Calibri" panose="020F0502020204030204" pitchFamily="34" charset="0"/>
              <a:ea typeface="等线" pitchFamily="2" charset="-122"/>
            </a:endParaRPr>
          </a:p>
        </p:txBody>
      </p:sp>
      <p:sp>
        <p:nvSpPr>
          <p:cNvPr id="23" name="Line 31"/>
          <p:cNvSpPr/>
          <p:nvPr/>
        </p:nvSpPr>
        <p:spPr>
          <a:xfrm flipH="1">
            <a:off x="5799138" y="3252635"/>
            <a:ext cx="3552825" cy="0"/>
          </a:xfrm>
          <a:prstGeom prst="line">
            <a:avLst/>
          </a:prstGeom>
          <a:ln w="19050" cap="rnd" cmpd="sng">
            <a:solidFill>
              <a:schemeClr val="tx1"/>
            </a:solidFill>
            <a:prstDash val="sysDot"/>
            <a:miter/>
            <a:headEnd type="none" w="med" len="med"/>
            <a:tailEnd type="none" w="med" len="med"/>
          </a:ln>
        </p:spPr>
      </p:sp>
      <p:sp>
        <p:nvSpPr>
          <p:cNvPr id="24" name="Line 32"/>
          <p:cNvSpPr/>
          <p:nvPr/>
        </p:nvSpPr>
        <p:spPr>
          <a:xfrm>
            <a:off x="9351963" y="3249460"/>
            <a:ext cx="0" cy="1755775"/>
          </a:xfrm>
          <a:prstGeom prst="line">
            <a:avLst/>
          </a:prstGeom>
          <a:ln w="19050" cap="rnd" cmpd="sng">
            <a:solidFill>
              <a:schemeClr val="tx1"/>
            </a:solidFill>
            <a:prstDash val="sysDot"/>
            <a:miter/>
            <a:headEnd type="none" w="med" len="med"/>
            <a:tailEnd type="none" w="med" len="med"/>
          </a:ln>
        </p:spPr>
      </p:sp>
      <p:sp>
        <p:nvSpPr>
          <p:cNvPr id="25" name="Rectangle 33"/>
          <p:cNvSpPr/>
          <p:nvPr/>
        </p:nvSpPr>
        <p:spPr>
          <a:xfrm>
            <a:off x="9140825" y="4943322"/>
            <a:ext cx="463550" cy="4572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2</a:t>
            </a:r>
            <a:endParaRPr lang="en-US" altLang="zh-CN" sz="1200" dirty="0">
              <a:latin typeface="Calibri" panose="020F0502020204030204" pitchFamily="34" charset="0"/>
              <a:ea typeface="等线" pitchFamily="2" charset="-122"/>
            </a:endParaRPr>
          </a:p>
        </p:txBody>
      </p:sp>
      <p:sp>
        <p:nvSpPr>
          <p:cNvPr id="26" name="Line 34"/>
          <p:cNvSpPr/>
          <p:nvPr/>
        </p:nvSpPr>
        <p:spPr>
          <a:xfrm>
            <a:off x="5826125" y="2822422"/>
            <a:ext cx="2322513" cy="0"/>
          </a:xfrm>
          <a:prstGeom prst="line">
            <a:avLst/>
          </a:prstGeom>
          <a:ln w="19050" cap="rnd" cmpd="sng">
            <a:solidFill>
              <a:schemeClr val="tx1"/>
            </a:solidFill>
            <a:prstDash val="sysDot"/>
            <a:miter/>
            <a:headEnd type="none" w="med" len="med"/>
            <a:tailEnd type="none" w="med" len="med"/>
          </a:ln>
        </p:spPr>
      </p:sp>
      <p:sp>
        <p:nvSpPr>
          <p:cNvPr id="27" name="Line 35"/>
          <p:cNvSpPr/>
          <p:nvPr/>
        </p:nvSpPr>
        <p:spPr>
          <a:xfrm>
            <a:off x="8123238" y="2819247"/>
            <a:ext cx="0" cy="2185988"/>
          </a:xfrm>
          <a:prstGeom prst="line">
            <a:avLst/>
          </a:prstGeom>
          <a:ln w="19050" cap="rnd" cmpd="sng">
            <a:solidFill>
              <a:schemeClr val="tx1"/>
            </a:solidFill>
            <a:prstDash val="sysDot"/>
            <a:miter/>
            <a:headEnd type="none" w="med" len="med"/>
            <a:tailEnd type="none" w="med" len="med"/>
          </a:ln>
        </p:spPr>
      </p:sp>
      <p:sp>
        <p:nvSpPr>
          <p:cNvPr id="28" name="Rectangle 36"/>
          <p:cNvSpPr/>
          <p:nvPr/>
        </p:nvSpPr>
        <p:spPr>
          <a:xfrm>
            <a:off x="7394575" y="4943322"/>
            <a:ext cx="463550" cy="4572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3</a:t>
            </a:r>
            <a:endParaRPr lang="en-US" altLang="zh-CN" sz="1200" dirty="0">
              <a:latin typeface="Calibri" panose="020F0502020204030204" pitchFamily="34" charset="0"/>
              <a:ea typeface="等线" pitchFamily="2" charset="-122"/>
            </a:endParaRPr>
          </a:p>
        </p:txBody>
      </p:sp>
      <p:sp>
        <p:nvSpPr>
          <p:cNvPr id="29" name="Line 38"/>
          <p:cNvSpPr/>
          <p:nvPr/>
        </p:nvSpPr>
        <p:spPr>
          <a:xfrm>
            <a:off x="6327775" y="2184247"/>
            <a:ext cx="3938588" cy="1373188"/>
          </a:xfrm>
          <a:prstGeom prst="line">
            <a:avLst/>
          </a:prstGeom>
          <a:ln w="22225" cap="flat" cmpd="sng">
            <a:solidFill>
              <a:srgbClr val="FF0000"/>
            </a:solidFill>
            <a:prstDash val="solid"/>
            <a:miter/>
            <a:headEnd type="none" w="med" len="med"/>
            <a:tailEnd type="none" w="med" len="med"/>
          </a:ln>
        </p:spPr>
      </p:sp>
      <p:sp>
        <p:nvSpPr>
          <p:cNvPr id="30" name="Line 39"/>
          <p:cNvSpPr/>
          <p:nvPr/>
        </p:nvSpPr>
        <p:spPr>
          <a:xfrm>
            <a:off x="7004050" y="1800072"/>
            <a:ext cx="2787650" cy="2519363"/>
          </a:xfrm>
          <a:prstGeom prst="line">
            <a:avLst/>
          </a:prstGeom>
          <a:ln w="22225" cap="flat" cmpd="sng">
            <a:solidFill>
              <a:schemeClr val="tx1"/>
            </a:solidFill>
            <a:prstDash val="solid"/>
            <a:miter/>
            <a:headEnd type="none" w="med" len="med"/>
            <a:tailEnd type="none" w="med" len="med"/>
          </a:ln>
        </p:spPr>
      </p:sp>
      <p:sp>
        <p:nvSpPr>
          <p:cNvPr id="31" name="Rectangle 40"/>
          <p:cNvSpPr>
            <a:spLocks noChangeArrowheads="1"/>
          </p:cNvSpPr>
          <p:nvPr/>
        </p:nvSpPr>
        <p:spPr bwMode="auto">
          <a:xfrm>
            <a:off x="9758363" y="4228947"/>
            <a:ext cx="965200" cy="471488"/>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DD'</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33" name="Rectangle 27"/>
          <p:cNvSpPr/>
          <p:nvPr/>
        </p:nvSpPr>
        <p:spPr>
          <a:xfrm>
            <a:off x="5411788" y="2065185"/>
            <a:ext cx="463550" cy="458787"/>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r>
              <a:rPr lang="en-US" altLang="zh-CN" sz="1200" dirty="0">
                <a:latin typeface="Calibri" panose="020F0502020204030204" pitchFamily="34" charset="0"/>
                <a:ea typeface="等线" pitchFamily="2" charset="-122"/>
              </a:rPr>
              <a:t>2</a:t>
            </a:r>
            <a:endParaRPr lang="en-US" altLang="zh-CN" sz="1200" dirty="0">
              <a:latin typeface="Calibri" panose="020F0502020204030204" pitchFamily="34" charset="0"/>
              <a:ea typeface="等线" pitchFamily="2" charset="-122"/>
            </a:endParaRPr>
          </a:p>
        </p:txBody>
      </p:sp>
      <p:sp>
        <p:nvSpPr>
          <p:cNvPr id="34" name="Line 28"/>
          <p:cNvSpPr/>
          <p:nvPr/>
        </p:nvSpPr>
        <p:spPr>
          <a:xfrm>
            <a:off x="6848475" y="2333472"/>
            <a:ext cx="0" cy="2671763"/>
          </a:xfrm>
          <a:prstGeom prst="line">
            <a:avLst/>
          </a:prstGeom>
          <a:ln w="19050" cap="rnd" cmpd="sng">
            <a:solidFill>
              <a:schemeClr val="tx1"/>
            </a:solidFill>
            <a:prstDash val="sysDot"/>
            <a:miter/>
            <a:headEnd type="none" w="med" len="med"/>
            <a:tailEnd type="none" w="med" len="med"/>
          </a:ln>
        </p:spPr>
      </p:sp>
      <p:sp>
        <p:nvSpPr>
          <p:cNvPr id="35" name="Rectangle 36"/>
          <p:cNvSpPr/>
          <p:nvPr/>
        </p:nvSpPr>
        <p:spPr>
          <a:xfrm>
            <a:off x="7931150" y="4932210"/>
            <a:ext cx="463550" cy="458787"/>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0</a:t>
            </a:r>
            <a:endParaRPr lang="en-US" altLang="zh-CN" sz="1200" dirty="0">
              <a:latin typeface="Calibri" panose="020F0502020204030204" pitchFamily="34" charset="0"/>
              <a:ea typeface="等线" pitchFamily="2" charset="-122"/>
            </a:endParaRPr>
          </a:p>
        </p:txBody>
      </p:sp>
      <p:sp>
        <p:nvSpPr>
          <p:cNvPr id="36" name="Line 32"/>
          <p:cNvSpPr/>
          <p:nvPr/>
        </p:nvSpPr>
        <p:spPr>
          <a:xfrm>
            <a:off x="8661400" y="3249460"/>
            <a:ext cx="0" cy="1755775"/>
          </a:xfrm>
          <a:prstGeom prst="line">
            <a:avLst/>
          </a:prstGeom>
          <a:ln w="19050" cap="rnd" cmpd="sng">
            <a:solidFill>
              <a:schemeClr val="tx1"/>
            </a:solidFill>
            <a:prstDash val="sysDot"/>
            <a:miter/>
            <a:headEnd type="none" w="med" len="med"/>
            <a:tailEnd type="none" w="med" len="med"/>
          </a:ln>
        </p:spPr>
      </p:sp>
      <p:sp>
        <p:nvSpPr>
          <p:cNvPr id="37" name="Rectangle 36"/>
          <p:cNvSpPr/>
          <p:nvPr/>
        </p:nvSpPr>
        <p:spPr>
          <a:xfrm>
            <a:off x="8459788" y="4943322"/>
            <a:ext cx="463550" cy="4572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4</a:t>
            </a:r>
            <a:endParaRPr lang="en-US" altLang="zh-CN" sz="1200" dirty="0">
              <a:latin typeface="Calibri" panose="020F0502020204030204" pitchFamily="34" charset="0"/>
              <a:ea typeface="等线" pitchFamily="2" charset="-122"/>
            </a:endParaRPr>
          </a:p>
        </p:txBody>
      </p:sp>
      <p:sp>
        <p:nvSpPr>
          <p:cNvPr id="47138" name="文本框 2"/>
          <p:cNvSpPr txBox="1"/>
          <p:nvPr/>
        </p:nvSpPr>
        <p:spPr>
          <a:xfrm>
            <a:off x="6634163" y="5462435"/>
            <a:ext cx="3527425" cy="369332"/>
          </a:xfrm>
          <a:prstGeom prst="rect">
            <a:avLst/>
          </a:prstGeom>
          <a:noFill/>
          <a:ln w="9525">
            <a:noFill/>
          </a:ln>
        </p:spPr>
        <p:txBody>
          <a:bodyPr anchor="t">
            <a:spAutoFit/>
          </a:bodyPr>
          <a:lstStyle/>
          <a:p>
            <a:pPr>
              <a:buFont typeface="Arial" panose="020B0604020202020204" pitchFamily="34" charset="0"/>
            </a:pPr>
            <a:r>
              <a:rPr lang="zh-CN" altLang="en-US" dirty="0">
                <a:latin typeface="微软雅黑" panose="020B0503020204020204" pitchFamily="34" charset="-122"/>
                <a:ea typeface="微软雅黑" panose="020B0503020204020204" pitchFamily="34" charset="-122"/>
              </a:rPr>
              <a:t>垄断竞争企业面临的需求曲线</a:t>
            </a:r>
            <a:endParaRPr lang="zh-CN" altLang="en-US" dirty="0">
              <a:latin typeface="微软雅黑" panose="020B0503020204020204" pitchFamily="34" charset="-122"/>
              <a:ea typeface="微软雅黑" panose="020B0503020204020204" pitchFamily="34" charset="-122"/>
            </a:endParaRPr>
          </a:p>
        </p:txBody>
      </p:sp>
      <p:sp>
        <p:nvSpPr>
          <p:cNvPr id="47139" name="文本框 6"/>
          <p:cNvSpPr txBox="1"/>
          <p:nvPr/>
        </p:nvSpPr>
        <p:spPr>
          <a:xfrm>
            <a:off x="1249363" y="1447721"/>
            <a:ext cx="3671888" cy="1938337"/>
          </a:xfrm>
          <a:prstGeom prst="rect">
            <a:avLst/>
          </a:prstGeom>
          <a:noFill/>
          <a:ln w="9525">
            <a:noFill/>
          </a:ln>
        </p:spPr>
        <p:txBody>
          <a:bodyPr anchor="t">
            <a:spAutoFit/>
          </a:bodyPr>
          <a:lstStyle/>
          <a:p>
            <a:pPr>
              <a:lnSpc>
                <a:spcPct val="150000"/>
              </a:lnSpc>
              <a:buFont typeface="Arial" panose="020B0604020202020204" pitchFamily="34" charset="0"/>
            </a:pPr>
            <a:r>
              <a:rPr lang="zh-CN" altLang="en-US" sz="2000" b="1" dirty="0">
                <a:solidFill>
                  <a:srgbClr val="FF0000"/>
                </a:solidFill>
                <a:latin typeface="微软雅黑" panose="020B0503020204020204" pitchFamily="34" charset="-122"/>
                <a:ea typeface="微软雅黑" panose="020B0503020204020204" pitchFamily="34" charset="-122"/>
              </a:rPr>
              <a:t>暗含的假定：</a:t>
            </a:r>
            <a:r>
              <a:rPr lang="zh-CN" altLang="en-US" sz="2000" dirty="0">
                <a:latin typeface="微软雅黑" panose="020B0503020204020204" pitchFamily="34" charset="-122"/>
                <a:ea typeface="微软雅黑" panose="020B0503020204020204" pitchFamily="34" charset="-122"/>
              </a:rPr>
              <a:t>垄断竞争企业改变价格（或产量）的行为不会引起其他企业同时也改变价格（或产量）。</a:t>
            </a:r>
            <a:endParaRPr lang="zh-CN" altLang="en-US" sz="2000" dirty="0">
              <a:latin typeface="微软雅黑" panose="020B0503020204020204" pitchFamily="34" charset="-122"/>
              <a:ea typeface="微软雅黑" panose="020B0503020204020204" pitchFamily="34" charset="-122"/>
            </a:endParaRPr>
          </a:p>
        </p:txBody>
      </p:sp>
      <p:sp>
        <p:nvSpPr>
          <p:cNvPr id="47140" name="文本框 38"/>
          <p:cNvSpPr txBox="1"/>
          <p:nvPr/>
        </p:nvSpPr>
        <p:spPr>
          <a:xfrm>
            <a:off x="1260474" y="3450278"/>
            <a:ext cx="3671888" cy="1014413"/>
          </a:xfrm>
          <a:prstGeom prst="rect">
            <a:avLst/>
          </a:prstGeom>
          <a:noFill/>
          <a:ln w="9525">
            <a:noFill/>
          </a:ln>
        </p:spPr>
        <p:txBody>
          <a:bodyPr anchor="t">
            <a:spAutoFit/>
          </a:bodyPr>
          <a:lstStyle/>
          <a:p>
            <a:pPr>
              <a:lnSpc>
                <a:spcPct val="150000"/>
              </a:lnSpc>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垄断竞争企业改变价格产生的影响：</a:t>
            </a:r>
            <a:endParaRPr lang="en-US" altLang="zh-CN" sz="2000" dirty="0">
              <a:latin typeface="微软雅黑" panose="020B0503020204020204" pitchFamily="34" charset="-122"/>
              <a:ea typeface="微软雅黑" panose="020B0503020204020204" pitchFamily="34" charset="-122"/>
            </a:endParaRPr>
          </a:p>
        </p:txBody>
      </p:sp>
      <p:sp>
        <p:nvSpPr>
          <p:cNvPr id="47141" name="文本框 7"/>
          <p:cNvSpPr txBox="1"/>
          <p:nvPr/>
        </p:nvSpPr>
        <p:spPr>
          <a:xfrm>
            <a:off x="1461807" y="4498028"/>
            <a:ext cx="3313113" cy="1014413"/>
          </a:xfrm>
          <a:prstGeom prst="rect">
            <a:avLst/>
          </a:prstGeom>
          <a:noFill/>
          <a:ln w="9525">
            <a:noFill/>
          </a:ln>
        </p:spPr>
        <p:txBody>
          <a:bodyPr anchor="t">
            <a:spAutoFit/>
          </a:bodyPr>
          <a:lstStyle/>
          <a:p>
            <a:pPr marL="285750" indent="-285750">
              <a:lnSpc>
                <a:spcPct val="15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改变原有顾客的购买量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改变购买其产品的顾客量</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927894" y="5933129"/>
            <a:ext cx="10388484" cy="6035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500"/>
                                        <p:tgtEl>
                                          <p:spTgt spid="26"/>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1500"/>
                            </p:stCondLst>
                            <p:childTnLst>
                              <p:par>
                                <p:cTn id="65" presetID="9"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dissolve">
                                      <p:cBhvr>
                                        <p:cTn id="71" dur="500"/>
                                        <p:tgtEl>
                                          <p:spTgt spid="33"/>
                                        </p:tgtEl>
                                      </p:cBhvr>
                                    </p:animEffect>
                                  </p:childTnLst>
                                </p:cTn>
                              </p:par>
                            </p:childTnLst>
                          </p:cTn>
                        </p:par>
                        <p:par>
                          <p:cTn id="72" fill="hold">
                            <p:stCondLst>
                              <p:cond delay="2500"/>
                            </p:stCondLst>
                            <p:childTnLst>
                              <p:par>
                                <p:cTn id="73" presetID="22" presetClass="entr" presetSubtype="1" fill="hold"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up)">
                                      <p:cBhvr>
                                        <p:cTn id="75" dur="500"/>
                                        <p:tgtEl>
                                          <p:spTgt spid="34"/>
                                        </p:tgtEl>
                                      </p:cBhvr>
                                    </p:animEffect>
                                  </p:childTnLst>
                                </p:cTn>
                              </p:par>
                            </p:childTnLst>
                          </p:cTn>
                        </p:par>
                        <p:par>
                          <p:cTn id="76" fill="hold">
                            <p:stCondLst>
                              <p:cond delay="3000"/>
                            </p:stCondLst>
                            <p:childTnLst>
                              <p:par>
                                <p:cTn id="77" presetID="9"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par>
                          <p:cTn id="80" fill="hold">
                            <p:stCondLst>
                              <p:cond delay="3500"/>
                            </p:stCondLst>
                            <p:childTnLst>
                              <p:par>
                                <p:cTn id="81" presetID="22" presetClass="entr" presetSubtype="1" fill="hold"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500"/>
                                        <p:tgtEl>
                                          <p:spTgt spid="36"/>
                                        </p:tgtEl>
                                      </p:cBhvr>
                                    </p:animEffect>
                                  </p:childTnLst>
                                </p:cTn>
                              </p:par>
                            </p:childTnLst>
                          </p:cTn>
                        </p:par>
                        <p:par>
                          <p:cTn id="84" fill="hold">
                            <p:stCondLst>
                              <p:cond delay="4000"/>
                            </p:stCondLst>
                            <p:childTnLst>
                              <p:par>
                                <p:cTn id="85" presetID="9" presetClass="entr" presetSubtype="0" fill="hold" grpId="0" nodeType="after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P spid="25" grpId="0"/>
      <p:bldP spid="28" grpId="0"/>
      <p:bldP spid="31" grpId="0"/>
      <p:bldP spid="33" grpId="0"/>
      <p:bldP spid="35"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博弈论和策略行为</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寡头</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垄断竞争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2296" name="Picture 57" descr="058"/>
          <p:cNvPicPr>
            <a:picLocks noChangeAspect="1"/>
          </p:cNvPicPr>
          <p:nvPr/>
        </p:nvPicPr>
        <p:blipFill>
          <a:blip r:embed="rId1">
            <a:clrChange>
              <a:clrFrom>
                <a:srgbClr val="FFFFFF"/>
              </a:clrFrom>
              <a:clrTo>
                <a:srgbClr val="FFFFFF">
                  <a:alpha val="0"/>
                </a:srgbClr>
              </a:clrTo>
            </a:clrChange>
          </a:blip>
          <a:stretch>
            <a:fillRect/>
          </a:stretch>
        </p:blipFill>
        <p:spPr>
          <a:xfrm>
            <a:off x="9555163" y="2479675"/>
            <a:ext cx="609600" cy="304800"/>
          </a:xfrm>
          <a:prstGeom prst="rect">
            <a:avLst/>
          </a:prstGeom>
          <a:noFill/>
          <a:ln w="9525">
            <a:noFill/>
          </a:ln>
          <a:effectLst>
            <a:outerShdw dist="40160" dir="1106123" algn="ctr" rotWithShape="0">
              <a:srgbClr val="808080"/>
            </a:outerShdw>
          </a:effectLst>
        </p:spPr>
      </p:pic>
      <p:sp>
        <p:nvSpPr>
          <p:cNvPr id="17" name="Rectangle 8" descr="浅色上对角线"/>
          <p:cNvSpPr>
            <a:spLocks noChangeArrowheads="1"/>
          </p:cNvSpPr>
          <p:nvPr/>
        </p:nvSpPr>
        <p:spPr bwMode="auto">
          <a:xfrm>
            <a:off x="6654800" y="2428875"/>
            <a:ext cx="2916238" cy="355600"/>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垄断及其原因</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12298" name="AutoShape 65"/>
          <p:cNvSpPr/>
          <p:nvPr/>
        </p:nvSpPr>
        <p:spPr>
          <a:xfrm>
            <a:off x="9555163" y="24796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12299" name="AutoShape 66"/>
          <p:cNvSpPr/>
          <p:nvPr/>
        </p:nvSpPr>
        <p:spPr>
          <a:xfrm>
            <a:off x="9555163" y="340042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pic>
        <p:nvPicPr>
          <p:cNvPr id="12300" name="Picture 46" descr="130"/>
          <p:cNvPicPr>
            <a:picLocks noChangeAspect="1"/>
          </p:cNvPicPr>
          <p:nvPr/>
        </p:nvPicPr>
        <p:blipFill>
          <a:blip r:embed="rId2">
            <a:clrChange>
              <a:clrFrom>
                <a:srgbClr val="FCFCFC"/>
              </a:clrFrom>
              <a:clrTo>
                <a:srgbClr val="FCFCFC">
                  <a:alpha val="0"/>
                </a:srgbClr>
              </a:clrTo>
            </a:clrChange>
          </a:blip>
          <a:stretch>
            <a:fillRect/>
          </a:stretch>
        </p:blipFill>
        <p:spPr>
          <a:xfrm>
            <a:off x="6332538" y="2200275"/>
            <a:ext cx="3581400" cy="152400"/>
          </a:xfrm>
          <a:prstGeom prst="rect">
            <a:avLst/>
          </a:prstGeom>
          <a:noFill/>
          <a:ln w="9525">
            <a:noFill/>
          </a:ln>
        </p:spPr>
      </p:pic>
      <p:sp>
        <p:nvSpPr>
          <p:cNvPr id="30" name="文本框 29"/>
          <p:cNvSpPr txBox="1"/>
          <p:nvPr/>
        </p:nvSpPr>
        <p:spPr>
          <a:xfrm>
            <a:off x="2062480" y="423514"/>
            <a:ext cx="4531360" cy="584775"/>
          </a:xfrm>
          <a:prstGeom prst="rect">
            <a:avLst/>
          </a:prstGeom>
          <a:noFill/>
          <a:scene3d>
            <a:camera prst="orthographicFront"/>
            <a:lightRig rig="threePt" dir="t"/>
          </a:scene3d>
          <a:sp3d>
            <a:bevelT/>
          </a:sp3d>
        </p:spPr>
        <p:txBody>
          <a:bodyPr>
            <a:spAutoFit/>
          </a:bodyPr>
          <a:lstStyle/>
          <a:p>
            <a:pPr marR="0" defTabSz="457200" fontAlgn="auto">
              <a:spcBef>
                <a:spcPts val="0"/>
              </a:spcBef>
              <a:spcAft>
                <a:spcPts val="0"/>
              </a:spcAft>
              <a:buClrTx/>
              <a:buSzTx/>
              <a:buFontTx/>
              <a:defRPr/>
            </a:pPr>
            <a:r>
              <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rPr>
              <a:t>主要内容</a:t>
            </a:r>
            <a:endPar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12302"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0" name="Rectangle 8" descr="浅色上对角线"/>
          <p:cNvSpPr>
            <a:spLocks noChangeArrowheads="1"/>
          </p:cNvSpPr>
          <p:nvPr/>
        </p:nvSpPr>
        <p:spPr bwMode="auto">
          <a:xfrm>
            <a:off x="6638925" y="3392488"/>
            <a:ext cx="2916238"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垄断企业的短期均衡</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22" name="Rectangle 8" descr="浅色上对角线"/>
          <p:cNvSpPr>
            <a:spLocks noChangeArrowheads="1"/>
          </p:cNvSpPr>
          <p:nvPr/>
        </p:nvSpPr>
        <p:spPr bwMode="auto">
          <a:xfrm>
            <a:off x="6654800" y="3767138"/>
            <a:ext cx="2916238"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垄断企业的长期均衡</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12305" name="AutoShape 65"/>
          <p:cNvSpPr/>
          <p:nvPr/>
        </p:nvSpPr>
        <p:spPr>
          <a:xfrm>
            <a:off x="9555163" y="26320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pic>
        <p:nvPicPr>
          <p:cNvPr id="12306"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55163" y="3362325"/>
            <a:ext cx="609600" cy="304800"/>
          </a:xfrm>
          <a:prstGeom prst="rect">
            <a:avLst/>
          </a:prstGeom>
          <a:noFill/>
          <a:ln w="9525">
            <a:noFill/>
          </a:ln>
          <a:effectLst>
            <a:outerShdw dist="52363" dir="842174" algn="ctr" rotWithShape="0">
              <a:srgbClr val="808080"/>
            </a:outerShdw>
          </a:effectLst>
        </p:spPr>
      </p:pic>
      <p:pic>
        <p:nvPicPr>
          <p:cNvPr id="12307"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82150" y="4222750"/>
            <a:ext cx="609600" cy="304800"/>
          </a:xfrm>
          <a:prstGeom prst="rect">
            <a:avLst/>
          </a:prstGeom>
          <a:noFill/>
          <a:ln w="9525">
            <a:noFill/>
          </a:ln>
          <a:effectLst>
            <a:outerShdw dist="52363" dir="842174" algn="ctr" rotWithShape="0">
              <a:srgbClr val="808080"/>
            </a:outerShdw>
          </a:effectLst>
        </p:spPr>
      </p:pic>
      <p:sp>
        <p:nvSpPr>
          <p:cNvPr id="26" name="Rectangle 8" descr="浅色上对角线"/>
          <p:cNvSpPr>
            <a:spLocks noChangeArrowheads="1"/>
          </p:cNvSpPr>
          <p:nvPr/>
        </p:nvSpPr>
        <p:spPr bwMode="auto">
          <a:xfrm>
            <a:off x="6654800" y="2870200"/>
            <a:ext cx="2901950" cy="530225"/>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垄断企业的需求曲线和收益曲线</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2309"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71038" y="2936875"/>
            <a:ext cx="609600" cy="304800"/>
          </a:xfrm>
          <a:prstGeom prst="rect">
            <a:avLst/>
          </a:prstGeom>
          <a:noFill/>
          <a:ln w="9525">
            <a:noFill/>
          </a:ln>
          <a:effectLst>
            <a:outerShdw dist="52363" dir="842174" algn="ctr" rotWithShape="0">
              <a:srgbClr val="808080"/>
            </a:outerShdw>
          </a:effectLst>
        </p:spPr>
      </p:pic>
      <p:sp>
        <p:nvSpPr>
          <p:cNvPr id="2" name="矩形: 圆角 11"/>
          <p:cNvSpPr/>
          <p:nvPr/>
        </p:nvSpPr>
        <p:spPr>
          <a:xfrm>
            <a:off x="2570480" y="5406232"/>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不同市场的比较</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 name="Rectangle 8" descr="浅色上对角线"/>
          <p:cNvSpPr>
            <a:spLocks noChangeArrowheads="1"/>
          </p:cNvSpPr>
          <p:nvPr/>
        </p:nvSpPr>
        <p:spPr bwMode="auto">
          <a:xfrm>
            <a:off x="6638925" y="4170363"/>
            <a:ext cx="2916238"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垄断和价格歧视</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2312"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82150" y="3767138"/>
            <a:ext cx="609600" cy="304800"/>
          </a:xfrm>
          <a:prstGeom prst="rect">
            <a:avLst/>
          </a:prstGeom>
          <a:noFill/>
          <a:ln w="9525">
            <a:noFill/>
          </a:ln>
          <a:effectLst>
            <a:outerShdw dist="52363" dir="842174" algn="ctr" rotWithShape="0">
              <a:srgbClr val="808080"/>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1102"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垄断竞争企业的短期均衡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48133"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8134" name="内容占位符 2"/>
          <p:cNvSpPr txBox="1"/>
          <p:nvPr/>
        </p:nvSpPr>
        <p:spPr>
          <a:xfrm>
            <a:off x="718179" y="2105582"/>
            <a:ext cx="8251825" cy="4125912"/>
          </a:xfrm>
          <a:prstGeom prst="rect">
            <a:avLst/>
          </a:prstGeom>
          <a:noFill/>
          <a:ln w="9525">
            <a:noFill/>
          </a:ln>
        </p:spPr>
        <p:txBody>
          <a:bodyPr anchor="t"/>
          <a:lstStyle/>
          <a:p>
            <a:pPr algn="ctr">
              <a:lnSpc>
                <a:spcPct val="90000"/>
              </a:lnSpc>
              <a:spcBef>
                <a:spcPts val="1000"/>
              </a:spcBef>
              <a:buFont typeface="Arial" panose="020B0604020202020204" pitchFamily="34" charset="0"/>
            </a:pPr>
            <a:endParaRPr lang="zh-CN" altLang="en-US" sz="2400" dirty="0">
              <a:latin typeface="Calibri" panose="020F0502020204030204" pitchFamily="34" charset="0"/>
              <a:ea typeface="等线" pitchFamily="2" charset="-122"/>
            </a:endParaRPr>
          </a:p>
        </p:txBody>
      </p:sp>
      <p:sp>
        <p:nvSpPr>
          <p:cNvPr id="26" name="内容占位符 2"/>
          <p:cNvSpPr txBox="1">
            <a:spLocks noChangeArrowheads="1"/>
          </p:cNvSpPr>
          <p:nvPr/>
        </p:nvSpPr>
        <p:spPr>
          <a:xfrm>
            <a:off x="695557" y="1023278"/>
            <a:ext cx="10260410" cy="1346200"/>
          </a:xfrm>
          <a:prstGeom prst="rect">
            <a:avLst/>
          </a:prstGeom>
        </p:spPr>
        <p:txBody>
          <a:bodyPr lIns="68580" tIns="34291" rIns="68580" bIns="3429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ts val="1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mn-lt"/>
                <a:ea typeface="+mn-ea"/>
                <a:cs typeface="+mn-cs"/>
                <a:sym typeface="黑体" panose="02010609060101010101" pitchFamily="49" charset="-122"/>
              </a:rPr>
              <a:t>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垄断竞争企业的短期均衡条件是：</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由</a:t>
            </a:r>
            <a:r>
              <a:rPr kumimoji="0" lang="en-US" altLang="zh-CN" sz="20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dd</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曲线与</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DD</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曲线的交点所决定的现实产量恰好等于由边际收益曲线</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MR</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与边际成本曲线</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MC</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rPr>
              <a:t>的交点所决定的利润最大化的产量。</a:t>
            </a:r>
            <a:endParaRPr kumimoji="0" lang="en-US" altLang="zh-CN" sz="2400" b="1" i="0" u="none" strike="noStrike" kern="1200" cap="none" spc="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n-cs"/>
              <a:sym typeface="黑体" panose="02010609060101010101" pitchFamily="49" charset="-122"/>
            </a:endParaRPr>
          </a:p>
        </p:txBody>
      </p:sp>
      <p:sp>
        <p:nvSpPr>
          <p:cNvPr id="48136" name="Line 32"/>
          <p:cNvSpPr/>
          <p:nvPr/>
        </p:nvSpPr>
        <p:spPr>
          <a:xfrm flipH="1" flipV="1">
            <a:off x="807079" y="2105582"/>
            <a:ext cx="30163" cy="3529012"/>
          </a:xfrm>
          <a:prstGeom prst="line">
            <a:avLst/>
          </a:prstGeom>
          <a:ln w="19050" cap="flat" cmpd="sng">
            <a:solidFill>
              <a:srgbClr val="333300"/>
            </a:solidFill>
            <a:prstDash val="solid"/>
            <a:miter/>
            <a:headEnd type="none" w="med" len="med"/>
            <a:tailEnd type="triangle" w="med" len="med"/>
          </a:ln>
        </p:spPr>
      </p:sp>
      <p:sp>
        <p:nvSpPr>
          <p:cNvPr id="48137" name="Line 33"/>
          <p:cNvSpPr/>
          <p:nvPr/>
        </p:nvSpPr>
        <p:spPr>
          <a:xfrm>
            <a:off x="837242" y="5633007"/>
            <a:ext cx="4494212" cy="0"/>
          </a:xfrm>
          <a:prstGeom prst="line">
            <a:avLst/>
          </a:prstGeom>
          <a:ln w="22225" cap="flat" cmpd="sng">
            <a:solidFill>
              <a:srgbClr val="003300"/>
            </a:solidFill>
            <a:prstDash val="solid"/>
            <a:miter/>
            <a:headEnd type="none" w="med" len="med"/>
            <a:tailEnd type="triangle" w="med" len="med"/>
          </a:ln>
        </p:spPr>
      </p:sp>
      <p:sp>
        <p:nvSpPr>
          <p:cNvPr id="48138" name="Rectangle 34"/>
          <p:cNvSpPr/>
          <p:nvPr/>
        </p:nvSpPr>
        <p:spPr>
          <a:xfrm>
            <a:off x="418142" y="2200832"/>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sz="2000" dirty="0">
                <a:solidFill>
                  <a:srgbClr val="000000"/>
                </a:solidFill>
                <a:latin typeface="Calibri" panose="020F0502020204030204" pitchFamily="34" charset="0"/>
                <a:ea typeface="等线" pitchFamily="2" charset="-122"/>
              </a:rPr>
              <a:t>P</a:t>
            </a:r>
            <a:endParaRPr lang="en-US" altLang="zh-CN" sz="2000" dirty="0">
              <a:solidFill>
                <a:srgbClr val="000000"/>
              </a:solidFill>
              <a:latin typeface="Calibri" panose="020F0502020204030204" pitchFamily="34" charset="0"/>
              <a:ea typeface="等线" pitchFamily="2" charset="-122"/>
            </a:endParaRPr>
          </a:p>
          <a:p>
            <a:pPr>
              <a:lnSpc>
                <a:spcPct val="80000"/>
              </a:lnSpc>
              <a:buFont typeface="Arial" panose="020B0604020202020204" pitchFamily="34" charset="0"/>
            </a:pPr>
            <a:endParaRPr lang="en-US" altLang="zh-CN" sz="2000" dirty="0">
              <a:solidFill>
                <a:srgbClr val="000000"/>
              </a:solidFill>
              <a:latin typeface="Calibri" panose="020F0502020204030204" pitchFamily="34" charset="0"/>
              <a:ea typeface="等线" pitchFamily="2" charset="-122"/>
            </a:endParaRPr>
          </a:p>
        </p:txBody>
      </p:sp>
      <p:sp>
        <p:nvSpPr>
          <p:cNvPr id="48139" name="Rectangle 35"/>
          <p:cNvSpPr/>
          <p:nvPr/>
        </p:nvSpPr>
        <p:spPr>
          <a:xfrm>
            <a:off x="5333042" y="5482194"/>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endParaRPr lang="en-US" altLang="zh-CN" dirty="0">
              <a:solidFill>
                <a:srgbClr val="000000"/>
              </a:solidFill>
              <a:latin typeface="Calibri" panose="020F0502020204030204" pitchFamily="34" charset="0"/>
              <a:ea typeface="等线" pitchFamily="2" charset="-122"/>
            </a:endParaRPr>
          </a:p>
        </p:txBody>
      </p:sp>
      <p:sp>
        <p:nvSpPr>
          <p:cNvPr id="48140" name="Rectangle 36"/>
          <p:cNvSpPr/>
          <p:nvPr/>
        </p:nvSpPr>
        <p:spPr>
          <a:xfrm>
            <a:off x="456242" y="5634594"/>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endParaRPr lang="en-US" altLang="zh-CN" dirty="0">
              <a:solidFill>
                <a:srgbClr val="000000"/>
              </a:solidFill>
              <a:latin typeface="Calibri" panose="020F0502020204030204" pitchFamily="34" charset="0"/>
              <a:ea typeface="等线" pitchFamily="2" charset="-122"/>
            </a:endParaRPr>
          </a:p>
        </p:txBody>
      </p:sp>
      <p:sp>
        <p:nvSpPr>
          <p:cNvPr id="34" name="Freeform 37"/>
          <p:cNvSpPr/>
          <p:nvPr/>
        </p:nvSpPr>
        <p:spPr>
          <a:xfrm>
            <a:off x="1865942" y="2958069"/>
            <a:ext cx="2514600" cy="1017588"/>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1584" h="641">
                <a:moveTo>
                  <a:pt x="0" y="0"/>
                </a:moveTo>
                <a:cubicBezTo>
                  <a:pt x="37" y="53"/>
                  <a:pt x="130" y="222"/>
                  <a:pt x="222" y="318"/>
                </a:cubicBezTo>
                <a:cubicBezTo>
                  <a:pt x="314" y="414"/>
                  <a:pt x="415" y="529"/>
                  <a:pt x="552" y="576"/>
                </a:cubicBezTo>
                <a:cubicBezTo>
                  <a:pt x="689" y="623"/>
                  <a:pt x="902" y="641"/>
                  <a:pt x="1044" y="600"/>
                </a:cubicBezTo>
                <a:cubicBezTo>
                  <a:pt x="1186" y="559"/>
                  <a:pt x="1314" y="427"/>
                  <a:pt x="1404" y="330"/>
                </a:cubicBezTo>
                <a:cubicBezTo>
                  <a:pt x="1494" y="233"/>
                  <a:pt x="1547" y="83"/>
                  <a:pt x="1584" y="18"/>
                </a:cubicBezTo>
              </a:path>
            </a:pathLst>
          </a:custGeom>
          <a:noFill/>
          <a:ln w="22225" cap="flat" cmpd="sng">
            <a:solidFill>
              <a:srgbClr val="669900"/>
            </a:solidFill>
            <a:prstDash val="solid"/>
            <a:miter/>
            <a:headEnd type="none" w="med" len="med"/>
            <a:tailEnd type="none" w="med" len="med"/>
          </a:ln>
        </p:spPr>
        <p:txBody>
          <a:bodyPr/>
          <a:lstStyle/>
          <a:p>
            <a:endParaRPr lang="zh-CN" altLang="en-US"/>
          </a:p>
        </p:txBody>
      </p:sp>
      <p:sp>
        <p:nvSpPr>
          <p:cNvPr id="35" name="Freeform 38"/>
          <p:cNvSpPr/>
          <p:nvPr/>
        </p:nvSpPr>
        <p:spPr>
          <a:xfrm>
            <a:off x="1742117" y="2616757"/>
            <a:ext cx="1905000" cy="240665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0" h="1722">
                <a:moveTo>
                  <a:pt x="0" y="1560"/>
                </a:moveTo>
                <a:cubicBezTo>
                  <a:pt x="16" y="1596"/>
                  <a:pt x="27" y="1632"/>
                  <a:pt x="48" y="1656"/>
                </a:cubicBezTo>
                <a:cubicBezTo>
                  <a:pt x="69" y="1680"/>
                  <a:pt x="89" y="1697"/>
                  <a:pt x="126" y="1704"/>
                </a:cubicBezTo>
                <a:cubicBezTo>
                  <a:pt x="163" y="1711"/>
                  <a:pt x="211" y="1722"/>
                  <a:pt x="270" y="1698"/>
                </a:cubicBezTo>
                <a:cubicBezTo>
                  <a:pt x="329" y="1674"/>
                  <a:pt x="401" y="1629"/>
                  <a:pt x="480" y="1560"/>
                </a:cubicBezTo>
                <a:cubicBezTo>
                  <a:pt x="559" y="1491"/>
                  <a:pt x="668" y="1384"/>
                  <a:pt x="744" y="1284"/>
                </a:cubicBezTo>
                <a:cubicBezTo>
                  <a:pt x="820" y="1184"/>
                  <a:pt x="873" y="1081"/>
                  <a:pt x="936" y="960"/>
                </a:cubicBezTo>
                <a:cubicBezTo>
                  <a:pt x="999" y="839"/>
                  <a:pt x="1070" y="690"/>
                  <a:pt x="1122" y="558"/>
                </a:cubicBezTo>
                <a:cubicBezTo>
                  <a:pt x="1174" y="426"/>
                  <a:pt x="1220" y="261"/>
                  <a:pt x="1248" y="168"/>
                </a:cubicBezTo>
                <a:cubicBezTo>
                  <a:pt x="1276" y="75"/>
                  <a:pt x="1281" y="35"/>
                  <a:pt x="1290"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38" name="Rectangle 39"/>
          <p:cNvSpPr>
            <a:spLocks noChangeArrowheads="1"/>
          </p:cNvSpPr>
          <p:nvPr/>
        </p:nvSpPr>
        <p:spPr bwMode="auto">
          <a:xfrm>
            <a:off x="4342442" y="2510394"/>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mn-lt"/>
                <a:ea typeface="+mn-ea"/>
                <a:cs typeface="+mn-cs"/>
                <a:sym typeface="+mn-ea"/>
              </a:rPr>
              <a:t>AC</a:t>
            </a:r>
            <a:endParaRPr kumimoji="0" lang="en-US" altLang="zh-CN" sz="1800" b="0" i="0" u="none" strike="noStrike" kern="1200" cap="none" spc="0" normalizeH="0" baseline="0" noProof="0">
              <a:ln>
                <a:noFill/>
              </a:ln>
              <a:solidFill>
                <a:srgbClr val="669900"/>
              </a:solidFill>
              <a:effectLst>
                <a:outerShdw blurRad="38100" dist="38100" dir="2700000" algn="tl">
                  <a:srgbClr val="C0C0C0"/>
                </a:outerShdw>
              </a:effectLst>
              <a:uLnTx/>
              <a:uFillTx/>
              <a:latin typeface="+mn-lt"/>
              <a:ea typeface="+mn-ea"/>
              <a:cs typeface="+mn-cs"/>
              <a:sym typeface="+mn-ea"/>
            </a:endParaRPr>
          </a:p>
        </p:txBody>
      </p:sp>
      <p:sp>
        <p:nvSpPr>
          <p:cNvPr id="39" name="Rectangle 40"/>
          <p:cNvSpPr>
            <a:spLocks noChangeArrowheads="1"/>
          </p:cNvSpPr>
          <p:nvPr/>
        </p:nvSpPr>
        <p:spPr bwMode="auto">
          <a:xfrm>
            <a:off x="3647117" y="2348469"/>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SC</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46" name="Line 41"/>
          <p:cNvSpPr/>
          <p:nvPr/>
        </p:nvSpPr>
        <p:spPr>
          <a:xfrm>
            <a:off x="837242" y="2662794"/>
            <a:ext cx="3886200" cy="1600200"/>
          </a:xfrm>
          <a:prstGeom prst="line">
            <a:avLst/>
          </a:prstGeom>
          <a:ln w="22225" cap="flat" cmpd="sng">
            <a:solidFill>
              <a:srgbClr val="FF0000"/>
            </a:solidFill>
            <a:prstDash val="solid"/>
            <a:miter/>
            <a:headEnd type="none" w="med" len="med"/>
            <a:tailEnd type="none" w="med" len="med"/>
          </a:ln>
        </p:spPr>
      </p:sp>
      <p:sp>
        <p:nvSpPr>
          <p:cNvPr id="47" name="Rectangle 42"/>
          <p:cNvSpPr>
            <a:spLocks noChangeArrowheads="1"/>
          </p:cNvSpPr>
          <p:nvPr/>
        </p:nvSpPr>
        <p:spPr bwMode="auto">
          <a:xfrm>
            <a:off x="4875842" y="4110594"/>
            <a:ext cx="8382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 d ( AR )</a:t>
            </a:r>
            <a:endPar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50" name="Line 43"/>
          <p:cNvSpPr/>
          <p:nvPr/>
        </p:nvSpPr>
        <p:spPr>
          <a:xfrm>
            <a:off x="837242" y="2662794"/>
            <a:ext cx="2590800" cy="2590800"/>
          </a:xfrm>
          <a:prstGeom prst="line">
            <a:avLst/>
          </a:prstGeom>
          <a:ln w="22225" cap="flat" cmpd="sng">
            <a:solidFill>
              <a:schemeClr val="tx1"/>
            </a:solidFill>
            <a:prstDash val="solid"/>
            <a:miter/>
            <a:headEnd type="none" w="med" len="med"/>
            <a:tailEnd type="none" w="med" len="med"/>
          </a:ln>
        </p:spPr>
      </p:sp>
      <p:sp>
        <p:nvSpPr>
          <p:cNvPr id="51" name="Rectangle 44"/>
          <p:cNvSpPr/>
          <p:nvPr/>
        </p:nvSpPr>
        <p:spPr>
          <a:xfrm>
            <a:off x="3504242" y="5024994"/>
            <a:ext cx="6096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MR</a:t>
            </a:r>
            <a:endParaRPr lang="en-US" altLang="zh-CN" dirty="0">
              <a:latin typeface="Calibri" panose="020F0502020204030204" pitchFamily="34" charset="0"/>
              <a:ea typeface="等线" pitchFamily="2" charset="-122"/>
            </a:endParaRPr>
          </a:p>
        </p:txBody>
      </p:sp>
      <p:sp>
        <p:nvSpPr>
          <p:cNvPr id="52" name="Line 45"/>
          <p:cNvSpPr/>
          <p:nvPr/>
        </p:nvSpPr>
        <p:spPr>
          <a:xfrm flipV="1">
            <a:off x="2742242" y="3424794"/>
            <a:ext cx="0" cy="2209800"/>
          </a:xfrm>
          <a:prstGeom prst="line">
            <a:avLst/>
          </a:prstGeom>
          <a:ln w="22225" cap="rnd" cmpd="sng">
            <a:solidFill>
              <a:schemeClr val="tx1"/>
            </a:solidFill>
            <a:prstDash val="sysDot"/>
            <a:miter/>
            <a:headEnd type="none" w="med" len="med"/>
            <a:tailEnd type="none" w="med" len="med"/>
          </a:ln>
        </p:spPr>
      </p:sp>
      <p:sp>
        <p:nvSpPr>
          <p:cNvPr id="53" name="Rectangle 46"/>
          <p:cNvSpPr>
            <a:spLocks noChangeArrowheads="1"/>
          </p:cNvSpPr>
          <p:nvPr/>
        </p:nvSpPr>
        <p:spPr bwMode="auto">
          <a:xfrm>
            <a:off x="2589842" y="571079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Q</a:t>
            </a:r>
            <a:r>
              <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4" name="Line 47"/>
          <p:cNvSpPr/>
          <p:nvPr/>
        </p:nvSpPr>
        <p:spPr>
          <a:xfrm flipH="1">
            <a:off x="837242" y="3424794"/>
            <a:ext cx="1905000" cy="0"/>
          </a:xfrm>
          <a:prstGeom prst="line">
            <a:avLst/>
          </a:prstGeom>
          <a:ln w="19050" cap="rnd" cmpd="sng">
            <a:solidFill>
              <a:srgbClr val="003300"/>
            </a:solidFill>
            <a:prstDash val="sysDot"/>
            <a:miter/>
            <a:headEnd type="none" w="med" len="med"/>
            <a:tailEnd type="none" w="med" len="med"/>
          </a:ln>
        </p:spPr>
      </p:sp>
      <p:sp>
        <p:nvSpPr>
          <p:cNvPr id="55" name="Rectangle 48"/>
          <p:cNvSpPr>
            <a:spLocks noChangeArrowheads="1"/>
          </p:cNvSpPr>
          <p:nvPr/>
        </p:nvSpPr>
        <p:spPr bwMode="auto">
          <a:xfrm>
            <a:off x="380042" y="327239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rPr>
              <a:t>0</a:t>
            </a:r>
            <a:endParaRPr kumimoji="0" lang="en-US" altLang="zh-CN" sz="1200" b="0" i="0" u="none" strike="noStrike" kern="1200" cap="none" spc="0" normalizeH="0" baseline="0" noProof="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85" name="Line 47"/>
          <p:cNvSpPr/>
          <p:nvPr/>
        </p:nvSpPr>
        <p:spPr>
          <a:xfrm flipH="1">
            <a:off x="837242" y="4521757"/>
            <a:ext cx="1905000" cy="0"/>
          </a:xfrm>
          <a:prstGeom prst="line">
            <a:avLst/>
          </a:prstGeom>
          <a:ln w="22225" cap="rnd" cmpd="sng">
            <a:solidFill>
              <a:srgbClr val="003300"/>
            </a:solidFill>
            <a:prstDash val="sysDot"/>
            <a:miter/>
            <a:headEnd type="none" w="med" len="med"/>
            <a:tailEnd type="none" w="med" len="med"/>
          </a:ln>
        </p:spPr>
      </p:sp>
      <p:sp>
        <p:nvSpPr>
          <p:cNvPr id="86" name="Line 47"/>
          <p:cNvSpPr/>
          <p:nvPr/>
        </p:nvSpPr>
        <p:spPr>
          <a:xfrm flipH="1">
            <a:off x="837242" y="3881994"/>
            <a:ext cx="1905000" cy="0"/>
          </a:xfrm>
          <a:prstGeom prst="line">
            <a:avLst/>
          </a:prstGeom>
          <a:ln w="19050" cap="rnd" cmpd="sng">
            <a:solidFill>
              <a:srgbClr val="003300"/>
            </a:solidFill>
            <a:prstDash val="sysDot"/>
            <a:miter/>
            <a:headEnd type="none" w="med" len="med"/>
            <a:tailEnd type="none" w="med" len="med"/>
          </a:ln>
        </p:spPr>
      </p:sp>
      <p:sp>
        <p:nvSpPr>
          <p:cNvPr id="36" name="Rectangle 48"/>
          <p:cNvSpPr>
            <a:spLocks noChangeArrowheads="1"/>
          </p:cNvSpPr>
          <p:nvPr/>
        </p:nvSpPr>
        <p:spPr bwMode="auto">
          <a:xfrm>
            <a:off x="380042" y="3729594"/>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1</a:t>
            </a:r>
            <a:endPar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37" name="Rectangle 48"/>
          <p:cNvSpPr>
            <a:spLocks noChangeArrowheads="1"/>
          </p:cNvSpPr>
          <p:nvPr/>
        </p:nvSpPr>
        <p:spPr bwMode="auto">
          <a:xfrm>
            <a:off x="418142" y="4329669"/>
            <a:ext cx="3048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P</a:t>
            </a:r>
            <a:r>
              <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rPr>
              <a:t>2</a:t>
            </a:r>
            <a:endParaRPr kumimoji="0" lang="en-US" altLang="zh-CN" sz="1200" b="0" i="0" u="none" strike="noStrike" kern="1200" cap="none" spc="0" normalizeH="0" baseline="0" noProof="0" dirty="0">
              <a:ln>
                <a:noFill/>
              </a:ln>
              <a:solidFill>
                <a:srgbClr val="CC3300"/>
              </a:solidFill>
              <a:effectLst>
                <a:outerShdw blurRad="38100" dist="38100" dir="2700000" algn="tl">
                  <a:srgbClr val="C0C0C0"/>
                </a:outerShdw>
              </a:effectLst>
              <a:uLnTx/>
              <a:uFillTx/>
              <a:latin typeface="+mn-lt"/>
              <a:ea typeface="+mn-ea"/>
              <a:cs typeface="+mn-cs"/>
              <a:sym typeface="+mn-ea"/>
            </a:endParaRPr>
          </a:p>
        </p:txBody>
      </p:sp>
      <p:sp>
        <p:nvSpPr>
          <p:cNvPr id="48157" name="文本框 2"/>
          <p:cNvSpPr txBox="1"/>
          <p:nvPr/>
        </p:nvSpPr>
        <p:spPr>
          <a:xfrm>
            <a:off x="1137719" y="6148041"/>
            <a:ext cx="3644900" cy="646331"/>
          </a:xfrm>
          <a:prstGeom prst="rect">
            <a:avLst/>
          </a:prstGeom>
          <a:noFill/>
          <a:ln w="9525">
            <a:noFill/>
          </a:ln>
        </p:spPr>
        <p:txBody>
          <a:bodyPr wrap="square" anchor="t">
            <a:spAutoFit/>
          </a:bodyPr>
          <a:lstStyle/>
          <a:p>
            <a:pPr>
              <a:buFont typeface="Arial" panose="020B0604020202020204" pitchFamily="34" charset="0"/>
            </a:pP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垄断竞争企业的短期利润最大化</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48158" name="Line 3"/>
          <p:cNvSpPr/>
          <p:nvPr/>
        </p:nvSpPr>
        <p:spPr>
          <a:xfrm flipH="1" flipV="1">
            <a:off x="6472867" y="2105582"/>
            <a:ext cx="26987" cy="3525837"/>
          </a:xfrm>
          <a:prstGeom prst="line">
            <a:avLst/>
          </a:prstGeom>
          <a:ln w="22225" cap="flat" cmpd="sng">
            <a:solidFill>
              <a:schemeClr val="tx1"/>
            </a:solidFill>
            <a:prstDash val="solid"/>
            <a:miter/>
            <a:headEnd type="none" w="med" len="med"/>
            <a:tailEnd type="triangle" w="med" len="med"/>
          </a:ln>
        </p:spPr>
      </p:sp>
      <p:sp>
        <p:nvSpPr>
          <p:cNvPr id="48159" name="Line 4"/>
          <p:cNvSpPr/>
          <p:nvPr/>
        </p:nvSpPr>
        <p:spPr>
          <a:xfrm>
            <a:off x="6499854" y="5631419"/>
            <a:ext cx="4419600" cy="0"/>
          </a:xfrm>
          <a:prstGeom prst="line">
            <a:avLst/>
          </a:prstGeom>
          <a:ln w="22225" cap="flat" cmpd="sng">
            <a:solidFill>
              <a:schemeClr val="tx1"/>
            </a:solidFill>
            <a:prstDash val="solid"/>
            <a:miter/>
            <a:headEnd type="none" w="med" len="med"/>
            <a:tailEnd type="triangle" w="med" len="med"/>
          </a:ln>
        </p:spPr>
      </p:sp>
      <p:sp>
        <p:nvSpPr>
          <p:cNvPr id="48160" name="Rectangle 5"/>
          <p:cNvSpPr/>
          <p:nvPr/>
        </p:nvSpPr>
        <p:spPr>
          <a:xfrm>
            <a:off x="6131554" y="2081769"/>
            <a:ext cx="4572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endParaRPr lang="en-US" altLang="zh-CN" dirty="0">
              <a:latin typeface="Calibri" panose="020F0502020204030204" pitchFamily="34" charset="0"/>
              <a:ea typeface="等线" pitchFamily="2" charset="-122"/>
            </a:endParaRPr>
          </a:p>
        </p:txBody>
      </p:sp>
      <p:sp>
        <p:nvSpPr>
          <p:cNvPr id="48161" name="Rectangle 6"/>
          <p:cNvSpPr/>
          <p:nvPr/>
        </p:nvSpPr>
        <p:spPr>
          <a:xfrm>
            <a:off x="10570204" y="5623482"/>
            <a:ext cx="4572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endParaRPr lang="en-US" altLang="zh-CN" dirty="0">
              <a:latin typeface="Calibri" panose="020F0502020204030204" pitchFamily="34" charset="0"/>
              <a:ea typeface="等线" pitchFamily="2" charset="-122"/>
            </a:endParaRPr>
          </a:p>
        </p:txBody>
      </p:sp>
      <p:sp>
        <p:nvSpPr>
          <p:cNvPr id="48162" name="Rectangle 7"/>
          <p:cNvSpPr/>
          <p:nvPr/>
        </p:nvSpPr>
        <p:spPr>
          <a:xfrm>
            <a:off x="6155367" y="5564744"/>
            <a:ext cx="4572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O</a:t>
            </a:r>
            <a:endParaRPr lang="en-US" altLang="zh-CN" dirty="0">
              <a:latin typeface="Calibri" panose="020F0502020204030204" pitchFamily="34" charset="0"/>
              <a:ea typeface="等线" pitchFamily="2" charset="-122"/>
            </a:endParaRPr>
          </a:p>
        </p:txBody>
      </p:sp>
      <p:grpSp>
        <p:nvGrpSpPr>
          <p:cNvPr id="2" name="Group 8"/>
          <p:cNvGrpSpPr/>
          <p:nvPr/>
        </p:nvGrpSpPr>
        <p:grpSpPr>
          <a:xfrm>
            <a:off x="7011029" y="2599294"/>
            <a:ext cx="4016375" cy="1177925"/>
            <a:chOff x="1292" y="1166"/>
            <a:chExt cx="2726" cy="761"/>
          </a:xfrm>
        </p:grpSpPr>
        <p:sp>
          <p:nvSpPr>
            <p:cNvPr id="48164" name="Line 9"/>
            <p:cNvSpPr/>
            <p:nvPr/>
          </p:nvSpPr>
          <p:spPr>
            <a:xfrm>
              <a:off x="1292" y="1166"/>
              <a:ext cx="2548" cy="761"/>
            </a:xfrm>
            <a:prstGeom prst="line">
              <a:avLst/>
            </a:prstGeom>
            <a:ln w="22225" cap="flat" cmpd="sng">
              <a:solidFill>
                <a:srgbClr val="FF0000"/>
              </a:solidFill>
              <a:prstDash val="solid"/>
              <a:miter/>
              <a:headEnd type="none" w="med" len="med"/>
              <a:tailEnd type="none" w="med" len="med"/>
            </a:ln>
          </p:spPr>
        </p:sp>
        <p:sp>
          <p:nvSpPr>
            <p:cNvPr id="59" name="Rectangle 10"/>
            <p:cNvSpPr>
              <a:spLocks noChangeArrowheads="1"/>
            </p:cNvSpPr>
            <p:nvPr/>
          </p:nvSpPr>
          <p:spPr bwMode="auto">
            <a:xfrm>
              <a:off x="3778" y="1681"/>
              <a:ext cx="240" cy="24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mn-lt"/>
                  <a:ea typeface="+mn-ea"/>
                  <a:cs typeface="+mn-cs"/>
                  <a:sym typeface="+mn-ea"/>
                </a:rPr>
                <a:t>dd</a:t>
              </a:r>
              <a:endParaRPr kumimoji="0" lang="en-US" altLang="zh-CN"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endParaRPr>
            </a:p>
          </p:txBody>
        </p:sp>
      </p:grpSp>
      <p:grpSp>
        <p:nvGrpSpPr>
          <p:cNvPr id="3" name="Group 17"/>
          <p:cNvGrpSpPr/>
          <p:nvPr/>
        </p:nvGrpSpPr>
        <p:grpSpPr>
          <a:xfrm>
            <a:off x="7490454" y="2278619"/>
            <a:ext cx="2957513" cy="2551113"/>
            <a:chOff x="2016" y="1008"/>
            <a:chExt cx="2256" cy="2160"/>
          </a:xfrm>
        </p:grpSpPr>
        <p:sp>
          <p:nvSpPr>
            <p:cNvPr id="48167" name="Freeform 18"/>
            <p:cNvSpPr/>
            <p:nvPr/>
          </p:nvSpPr>
          <p:spPr>
            <a:xfrm>
              <a:off x="2016" y="1227"/>
              <a:ext cx="2016" cy="1941"/>
            </a:xfrm>
            <a:custGeom>
              <a:avLst/>
              <a:gdLst/>
              <a:ahLst/>
              <a:cxnLst>
                <a:cxn ang="0">
                  <a:pos x="0" y="1941"/>
                </a:cxn>
                <a:cxn ang="0">
                  <a:pos x="494" y="1808"/>
                </a:cxn>
                <a:cxn ang="0">
                  <a:pos x="1066" y="1481"/>
                </a:cxn>
                <a:cxn ang="0">
                  <a:pos x="1462" y="1092"/>
                </a:cxn>
                <a:cxn ang="0">
                  <a:pos x="1717" y="755"/>
                </a:cxn>
                <a:cxn ang="0">
                  <a:pos x="1941" y="277"/>
                </a:cxn>
                <a:cxn ang="0">
                  <a:pos x="2016" y="0"/>
                </a:cxn>
              </a:cxnLst>
              <a:rect l="0" t="0" r="0" b="0"/>
              <a:pathLst>
                <a:path w="2016" h="1941">
                  <a:moveTo>
                    <a:pt x="0" y="1941"/>
                  </a:moveTo>
                  <a:cubicBezTo>
                    <a:pt x="82" y="1919"/>
                    <a:pt x="316" y="1885"/>
                    <a:pt x="494" y="1808"/>
                  </a:cubicBezTo>
                  <a:cubicBezTo>
                    <a:pt x="672" y="1731"/>
                    <a:pt x="905" y="1600"/>
                    <a:pt x="1066" y="1481"/>
                  </a:cubicBezTo>
                  <a:cubicBezTo>
                    <a:pt x="1227" y="1362"/>
                    <a:pt x="1353" y="1213"/>
                    <a:pt x="1462" y="1092"/>
                  </a:cubicBezTo>
                  <a:cubicBezTo>
                    <a:pt x="1571" y="971"/>
                    <a:pt x="1637" y="891"/>
                    <a:pt x="1717" y="755"/>
                  </a:cubicBezTo>
                  <a:cubicBezTo>
                    <a:pt x="1797" y="619"/>
                    <a:pt x="1891" y="403"/>
                    <a:pt x="1941" y="277"/>
                  </a:cubicBezTo>
                  <a:cubicBezTo>
                    <a:pt x="1991" y="151"/>
                    <a:pt x="2001" y="58"/>
                    <a:pt x="2016" y="0"/>
                  </a:cubicBezTo>
                </a:path>
              </a:pathLst>
            </a:custGeom>
            <a:noFill/>
            <a:ln w="15875" cap="flat" cmpd="sng">
              <a:solidFill>
                <a:schemeClr val="hlink"/>
              </a:solidFill>
              <a:prstDash val="solid"/>
              <a:miter/>
              <a:headEnd type="none" w="med" len="med"/>
              <a:tailEnd type="none" w="med" len="med"/>
            </a:ln>
          </p:spPr>
          <p:txBody>
            <a:bodyPr/>
            <a:lstStyle/>
            <a:p>
              <a:endParaRPr lang="zh-CN" altLang="en-US"/>
            </a:p>
          </p:txBody>
        </p:sp>
        <p:sp>
          <p:nvSpPr>
            <p:cNvPr id="62" name="Rectangle 19"/>
            <p:cNvSpPr>
              <a:spLocks noChangeArrowheads="1"/>
            </p:cNvSpPr>
            <p:nvPr/>
          </p:nvSpPr>
          <p:spPr bwMode="auto">
            <a:xfrm>
              <a:off x="3888" y="1008"/>
              <a:ext cx="384" cy="241"/>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mn-lt"/>
                  <a:ea typeface="+mn-ea"/>
                  <a:cs typeface="+mn-cs"/>
                  <a:sym typeface="+mn-ea"/>
                </a:rPr>
                <a:t>MC</a:t>
              </a:r>
              <a:endParaRPr kumimoji="0" lang="en-US" altLang="zh-CN" sz="1800" b="0" i="0" u="none" strike="noStrike" kern="1200" cap="none" spc="0" normalizeH="0" baseline="0" noProof="0">
                <a:ln>
                  <a:noFill/>
                </a:ln>
                <a:solidFill>
                  <a:schemeClr val="hlink"/>
                </a:solidFill>
                <a:effectLst>
                  <a:outerShdw blurRad="38100" dist="38100" dir="2700000" algn="tl">
                    <a:srgbClr val="C0C0C0"/>
                  </a:outerShdw>
                </a:effectLst>
                <a:uLnTx/>
                <a:uFillTx/>
                <a:latin typeface="+mn-lt"/>
                <a:ea typeface="+mn-ea"/>
                <a:cs typeface="+mn-cs"/>
                <a:sym typeface="+mn-ea"/>
              </a:endParaRPr>
            </a:p>
          </p:txBody>
        </p:sp>
      </p:grpSp>
      <p:grpSp>
        <p:nvGrpSpPr>
          <p:cNvPr id="7" name="Group 20"/>
          <p:cNvGrpSpPr/>
          <p:nvPr/>
        </p:nvGrpSpPr>
        <p:grpSpPr>
          <a:xfrm>
            <a:off x="6936417" y="2770744"/>
            <a:ext cx="4329112" cy="2268538"/>
            <a:chOff x="1571" y="1809"/>
            <a:chExt cx="2727" cy="1429"/>
          </a:xfrm>
        </p:grpSpPr>
        <p:sp>
          <p:nvSpPr>
            <p:cNvPr id="48170" name="Line 21"/>
            <p:cNvSpPr/>
            <p:nvPr/>
          </p:nvSpPr>
          <p:spPr>
            <a:xfrm>
              <a:off x="1571" y="1809"/>
              <a:ext cx="2122" cy="1273"/>
            </a:xfrm>
            <a:prstGeom prst="line">
              <a:avLst/>
            </a:prstGeom>
            <a:ln w="22225" cap="flat" cmpd="sng">
              <a:solidFill>
                <a:schemeClr val="accent1"/>
              </a:solidFill>
              <a:prstDash val="solid"/>
              <a:miter/>
              <a:headEnd type="none" w="med" len="med"/>
              <a:tailEnd type="none" w="med" len="med"/>
            </a:ln>
          </p:spPr>
        </p:sp>
        <p:sp>
          <p:nvSpPr>
            <p:cNvPr id="65" name="Rectangle 22"/>
            <p:cNvSpPr>
              <a:spLocks noChangeArrowheads="1"/>
            </p:cNvSpPr>
            <p:nvPr/>
          </p:nvSpPr>
          <p:spPr bwMode="auto">
            <a:xfrm>
              <a:off x="3693" y="2964"/>
              <a:ext cx="605" cy="274"/>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rPr>
                <a:t>MR</a:t>
              </a:r>
              <a:endParaRPr kumimoji="0" lang="en-US" altLang="zh-CN" sz="12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endParaRPr>
            </a:p>
          </p:txBody>
        </p:sp>
      </p:grpSp>
      <p:grpSp>
        <p:nvGrpSpPr>
          <p:cNvPr id="8" name="Group 23"/>
          <p:cNvGrpSpPr/>
          <p:nvPr/>
        </p:nvGrpSpPr>
        <p:grpSpPr>
          <a:xfrm>
            <a:off x="9589129" y="3458132"/>
            <a:ext cx="304800" cy="2478087"/>
            <a:chOff x="3276" y="2016"/>
            <a:chExt cx="192" cy="1561"/>
          </a:xfrm>
        </p:grpSpPr>
        <p:sp>
          <p:nvSpPr>
            <p:cNvPr id="48173" name="Rectangle 24"/>
            <p:cNvSpPr/>
            <p:nvPr/>
          </p:nvSpPr>
          <p:spPr>
            <a:xfrm>
              <a:off x="3276" y="3433"/>
              <a:ext cx="192" cy="144"/>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endParaRPr lang="en-US" altLang="zh-CN" sz="1200" dirty="0">
                <a:latin typeface="Calibri" panose="020F0502020204030204" pitchFamily="34" charset="0"/>
                <a:ea typeface="等线" pitchFamily="2" charset="-122"/>
              </a:endParaRPr>
            </a:p>
          </p:txBody>
        </p:sp>
        <p:sp>
          <p:nvSpPr>
            <p:cNvPr id="48174" name="Line 25"/>
            <p:cNvSpPr/>
            <p:nvPr/>
          </p:nvSpPr>
          <p:spPr>
            <a:xfrm flipH="1" flipV="1">
              <a:off x="3362" y="2016"/>
              <a:ext cx="20" cy="1369"/>
            </a:xfrm>
            <a:prstGeom prst="line">
              <a:avLst/>
            </a:prstGeom>
            <a:ln w="19050" cap="rnd" cmpd="sng">
              <a:solidFill>
                <a:schemeClr val="tx1"/>
              </a:solidFill>
              <a:prstDash val="sysDot"/>
              <a:miter/>
              <a:headEnd type="none" w="med" len="med"/>
              <a:tailEnd type="none" w="med" len="med"/>
            </a:ln>
          </p:spPr>
        </p:sp>
      </p:grpSp>
      <p:grpSp>
        <p:nvGrpSpPr>
          <p:cNvPr id="10" name="Group 26"/>
          <p:cNvGrpSpPr/>
          <p:nvPr/>
        </p:nvGrpSpPr>
        <p:grpSpPr>
          <a:xfrm>
            <a:off x="6099803" y="2693878"/>
            <a:ext cx="1856419" cy="381000"/>
            <a:chOff x="1085" y="1635"/>
            <a:chExt cx="1049" cy="240"/>
          </a:xfrm>
        </p:grpSpPr>
        <p:sp>
          <p:nvSpPr>
            <p:cNvPr id="48176" name="Line 27"/>
            <p:cNvSpPr/>
            <p:nvPr/>
          </p:nvSpPr>
          <p:spPr>
            <a:xfrm flipH="1" flipV="1">
              <a:off x="1338" y="1771"/>
              <a:ext cx="796" cy="14"/>
            </a:xfrm>
            <a:prstGeom prst="line">
              <a:avLst/>
            </a:prstGeom>
            <a:ln w="19050" cap="rnd" cmpd="sng">
              <a:solidFill>
                <a:schemeClr val="tx1"/>
              </a:solidFill>
              <a:prstDash val="sysDot"/>
              <a:miter/>
              <a:headEnd type="none" w="med" len="med"/>
              <a:tailEnd type="none" w="med" len="med"/>
            </a:ln>
          </p:spPr>
        </p:sp>
        <p:sp>
          <p:nvSpPr>
            <p:cNvPr id="48177" name="Rectangle 28"/>
            <p:cNvSpPr/>
            <p:nvPr/>
          </p:nvSpPr>
          <p:spPr>
            <a:xfrm>
              <a:off x="1085" y="1635"/>
              <a:ext cx="240" cy="24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r>
                <a:rPr lang="en-US" altLang="zh-CN" sz="1200" dirty="0">
                  <a:latin typeface="Calibri" panose="020F0502020204030204" pitchFamily="34" charset="0"/>
                  <a:ea typeface="等线" pitchFamily="2" charset="-122"/>
                </a:rPr>
                <a:t>0</a:t>
              </a:r>
              <a:endParaRPr lang="en-US" altLang="zh-CN" sz="1200" dirty="0">
                <a:latin typeface="Calibri" panose="020F0502020204030204" pitchFamily="34" charset="0"/>
                <a:ea typeface="等线" pitchFamily="2" charset="-122"/>
              </a:endParaRPr>
            </a:p>
          </p:txBody>
        </p:sp>
      </p:grpSp>
      <p:grpSp>
        <p:nvGrpSpPr>
          <p:cNvPr id="11" name="Group 29"/>
          <p:cNvGrpSpPr/>
          <p:nvPr/>
        </p:nvGrpSpPr>
        <p:grpSpPr>
          <a:xfrm>
            <a:off x="7720269" y="2912882"/>
            <a:ext cx="457200" cy="3013812"/>
            <a:chOff x="2544" y="1862"/>
            <a:chExt cx="288" cy="2033"/>
          </a:xfrm>
        </p:grpSpPr>
        <p:sp>
          <p:nvSpPr>
            <p:cNvPr id="48179" name="Line 30"/>
            <p:cNvSpPr/>
            <p:nvPr/>
          </p:nvSpPr>
          <p:spPr>
            <a:xfrm>
              <a:off x="2685" y="1862"/>
              <a:ext cx="3" cy="1834"/>
            </a:xfrm>
            <a:prstGeom prst="line">
              <a:avLst/>
            </a:prstGeom>
            <a:ln w="19050" cap="rnd" cmpd="sng">
              <a:solidFill>
                <a:schemeClr val="tx1"/>
              </a:solidFill>
              <a:prstDash val="sysDot"/>
              <a:miter/>
              <a:headEnd type="none" w="med" len="med"/>
              <a:tailEnd type="none" w="med" len="med"/>
            </a:ln>
          </p:spPr>
        </p:sp>
        <p:sp>
          <p:nvSpPr>
            <p:cNvPr id="48180" name="Rectangle 31"/>
            <p:cNvSpPr/>
            <p:nvPr/>
          </p:nvSpPr>
          <p:spPr>
            <a:xfrm>
              <a:off x="2544" y="3744"/>
              <a:ext cx="288" cy="151"/>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0</a:t>
              </a:r>
              <a:endParaRPr lang="en-US" altLang="zh-CN" sz="1200" dirty="0">
                <a:latin typeface="Calibri" panose="020F0502020204030204" pitchFamily="34" charset="0"/>
                <a:ea typeface="等线" pitchFamily="2" charset="-122"/>
              </a:endParaRPr>
            </a:p>
          </p:txBody>
        </p:sp>
      </p:grpSp>
      <p:grpSp>
        <p:nvGrpSpPr>
          <p:cNvPr id="12" name="Group 35"/>
          <p:cNvGrpSpPr/>
          <p:nvPr/>
        </p:nvGrpSpPr>
        <p:grpSpPr>
          <a:xfrm>
            <a:off x="7374567" y="2242107"/>
            <a:ext cx="2992438" cy="2971800"/>
            <a:chOff x="1799" y="1561"/>
            <a:chExt cx="1885" cy="1872"/>
          </a:xfrm>
        </p:grpSpPr>
        <p:sp>
          <p:nvSpPr>
            <p:cNvPr id="48182" name="Line 36"/>
            <p:cNvSpPr/>
            <p:nvPr/>
          </p:nvSpPr>
          <p:spPr>
            <a:xfrm>
              <a:off x="1799" y="1561"/>
              <a:ext cx="1640" cy="1870"/>
            </a:xfrm>
            <a:prstGeom prst="line">
              <a:avLst/>
            </a:prstGeom>
            <a:ln w="22225" cap="flat" cmpd="sng">
              <a:solidFill>
                <a:schemeClr val="tx1"/>
              </a:solidFill>
              <a:prstDash val="solid"/>
              <a:miter/>
              <a:headEnd type="none" w="med" len="med"/>
              <a:tailEnd type="none" w="med" len="med"/>
            </a:ln>
          </p:spPr>
        </p:sp>
        <p:sp>
          <p:nvSpPr>
            <p:cNvPr id="77" name="Rectangle 37"/>
            <p:cNvSpPr>
              <a:spLocks noChangeArrowheads="1"/>
            </p:cNvSpPr>
            <p:nvPr/>
          </p:nvSpPr>
          <p:spPr bwMode="auto">
            <a:xfrm>
              <a:off x="3300" y="3193"/>
              <a:ext cx="384" cy="24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DD</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grpSp>
      <p:grpSp>
        <p:nvGrpSpPr>
          <p:cNvPr id="13" name="Group 38"/>
          <p:cNvGrpSpPr/>
          <p:nvPr/>
        </p:nvGrpSpPr>
        <p:grpSpPr>
          <a:xfrm>
            <a:off x="6114092" y="3283507"/>
            <a:ext cx="3643312" cy="304800"/>
            <a:chOff x="996" y="1872"/>
            <a:chExt cx="2295" cy="192"/>
          </a:xfrm>
        </p:grpSpPr>
        <p:sp>
          <p:nvSpPr>
            <p:cNvPr id="48185" name="Line 39"/>
            <p:cNvSpPr/>
            <p:nvPr/>
          </p:nvSpPr>
          <p:spPr>
            <a:xfrm flipH="1" flipV="1">
              <a:off x="1239" y="1950"/>
              <a:ext cx="2052" cy="32"/>
            </a:xfrm>
            <a:prstGeom prst="line">
              <a:avLst/>
            </a:prstGeom>
            <a:ln w="19050" cap="rnd" cmpd="sng">
              <a:solidFill>
                <a:schemeClr val="tx1"/>
              </a:solidFill>
              <a:prstDash val="sysDot"/>
              <a:miter/>
              <a:headEnd type="none" w="med" len="med"/>
              <a:tailEnd type="none" w="med" len="med"/>
            </a:ln>
          </p:spPr>
        </p:sp>
        <p:sp>
          <p:nvSpPr>
            <p:cNvPr id="48186" name="Rectangle 40"/>
            <p:cNvSpPr/>
            <p:nvPr/>
          </p:nvSpPr>
          <p:spPr>
            <a:xfrm>
              <a:off x="996" y="1872"/>
              <a:ext cx="240" cy="192"/>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P</a:t>
              </a:r>
              <a:r>
                <a:rPr lang="en-US" altLang="zh-CN" sz="1200" dirty="0">
                  <a:latin typeface="Calibri" panose="020F0502020204030204" pitchFamily="34" charset="0"/>
                  <a:ea typeface="等线" pitchFamily="2" charset="-122"/>
                </a:rPr>
                <a:t>1</a:t>
              </a:r>
              <a:endParaRPr lang="en-US" altLang="zh-CN" sz="1200" dirty="0">
                <a:latin typeface="Calibri" panose="020F0502020204030204" pitchFamily="34" charset="0"/>
                <a:ea typeface="等线" pitchFamily="2" charset="-122"/>
              </a:endParaRPr>
            </a:p>
          </p:txBody>
        </p:sp>
      </p:grpSp>
      <p:grpSp>
        <p:nvGrpSpPr>
          <p:cNvPr id="14" name="Group 41"/>
          <p:cNvGrpSpPr/>
          <p:nvPr/>
        </p:nvGrpSpPr>
        <p:grpSpPr>
          <a:xfrm>
            <a:off x="6812592" y="2900429"/>
            <a:ext cx="4143375" cy="1420813"/>
            <a:chOff x="1074" y="1517"/>
            <a:chExt cx="2800" cy="910"/>
          </a:xfrm>
        </p:grpSpPr>
        <p:sp>
          <p:nvSpPr>
            <p:cNvPr id="48188" name="Line 42"/>
            <p:cNvSpPr/>
            <p:nvPr/>
          </p:nvSpPr>
          <p:spPr>
            <a:xfrm>
              <a:off x="1074" y="1517"/>
              <a:ext cx="2600" cy="814"/>
            </a:xfrm>
            <a:prstGeom prst="line">
              <a:avLst/>
            </a:prstGeom>
            <a:ln w="22225" cap="flat" cmpd="sng">
              <a:solidFill>
                <a:srgbClr val="FF0000"/>
              </a:solidFill>
              <a:prstDash val="sysDash"/>
              <a:miter/>
              <a:headEnd type="none" w="med" len="med"/>
              <a:tailEnd type="none" w="med" len="med"/>
            </a:ln>
          </p:spPr>
        </p:sp>
        <p:sp>
          <p:nvSpPr>
            <p:cNvPr id="83" name="Rectangle 43"/>
            <p:cNvSpPr>
              <a:spLocks noChangeArrowheads="1"/>
            </p:cNvSpPr>
            <p:nvPr/>
          </p:nvSpPr>
          <p:spPr bwMode="auto">
            <a:xfrm>
              <a:off x="3682" y="2235"/>
              <a:ext cx="192" cy="192"/>
            </a:xfrm>
            <a:prstGeom prst="rect">
              <a:avLst/>
            </a:prstGeom>
            <a:noFill/>
            <a:ln w="9525">
              <a:noFill/>
              <a:prstDash val="sysDash"/>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mn-lt"/>
                  <a:ea typeface="+mn-ea"/>
                  <a:cs typeface="+mn-cs"/>
                  <a:sym typeface="+mn-ea"/>
                </a:rPr>
                <a:t>dd</a:t>
              </a:r>
              <a:r>
                <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rPr>
                <a:t>'</a:t>
              </a:r>
              <a:endParaRPr kumimoji="0" lang="en-US" altLang="zh-CN"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endParaRPr>
            </a:p>
          </p:txBody>
        </p:sp>
      </p:grpSp>
      <p:grpSp>
        <p:nvGrpSpPr>
          <p:cNvPr id="15" name="Group 44"/>
          <p:cNvGrpSpPr/>
          <p:nvPr/>
        </p:nvGrpSpPr>
        <p:grpSpPr>
          <a:xfrm>
            <a:off x="8174667" y="3361294"/>
            <a:ext cx="471487" cy="2663825"/>
            <a:chOff x="3039" y="1920"/>
            <a:chExt cx="297" cy="1678"/>
          </a:xfrm>
        </p:grpSpPr>
        <p:sp>
          <p:nvSpPr>
            <p:cNvPr id="48191" name="Line 45"/>
            <p:cNvSpPr/>
            <p:nvPr/>
          </p:nvSpPr>
          <p:spPr>
            <a:xfrm flipH="1" flipV="1">
              <a:off x="3168" y="1920"/>
              <a:ext cx="4" cy="1430"/>
            </a:xfrm>
            <a:prstGeom prst="line">
              <a:avLst/>
            </a:prstGeom>
            <a:ln w="19050" cap="flat" cmpd="sng">
              <a:solidFill>
                <a:schemeClr val="tx1"/>
              </a:solidFill>
              <a:prstDash val="sysDot"/>
              <a:miter/>
              <a:headEnd type="none" w="med" len="med"/>
              <a:tailEnd type="none" w="med" len="med"/>
            </a:ln>
          </p:spPr>
        </p:sp>
        <p:sp>
          <p:nvSpPr>
            <p:cNvPr id="48192" name="Rectangle 46"/>
            <p:cNvSpPr/>
            <p:nvPr/>
          </p:nvSpPr>
          <p:spPr>
            <a:xfrm>
              <a:off x="3039" y="3332"/>
              <a:ext cx="297" cy="266"/>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latin typeface="Calibri" panose="020F0502020204030204" pitchFamily="34" charset="0"/>
                  <a:ea typeface="等线" pitchFamily="2" charset="-122"/>
                </a:rPr>
                <a:t>Q</a:t>
              </a:r>
              <a:r>
                <a:rPr lang="en-US" altLang="zh-CN" sz="1200" dirty="0">
                  <a:latin typeface="Calibri" panose="020F0502020204030204" pitchFamily="34" charset="0"/>
                  <a:ea typeface="等线" pitchFamily="2" charset="-122"/>
                </a:rPr>
                <a:t>1</a:t>
              </a:r>
              <a:endParaRPr lang="en-US" altLang="zh-CN" sz="1200" dirty="0">
                <a:latin typeface="Calibri" panose="020F0502020204030204" pitchFamily="34" charset="0"/>
                <a:ea typeface="等线" pitchFamily="2" charset="-122"/>
              </a:endParaRPr>
            </a:p>
          </p:txBody>
        </p:sp>
      </p:grpSp>
      <p:pic>
        <p:nvPicPr>
          <p:cNvPr id="48193" name="Picture 52" descr="0448">
            <a:hlinkClick r:id="" action="ppaction://hlinkshowjump?jump=nextslide"/>
          </p:cNvPr>
          <p:cNvPicPr>
            <a:picLocks noChangeAspect="1"/>
          </p:cNvPicPr>
          <p:nvPr/>
        </p:nvPicPr>
        <p:blipFill>
          <a:blip r:embed="rId1">
            <a:lum bright="6000"/>
          </a:blip>
          <a:stretch>
            <a:fillRect/>
          </a:stretch>
        </p:blipFill>
        <p:spPr>
          <a:xfrm>
            <a:off x="5293355" y="3083750"/>
            <a:ext cx="685800" cy="685800"/>
          </a:xfrm>
          <a:prstGeom prst="rect">
            <a:avLst/>
          </a:prstGeom>
          <a:noFill/>
          <a:ln w="9525">
            <a:noFill/>
          </a:ln>
        </p:spPr>
      </p:pic>
      <p:sp>
        <p:nvSpPr>
          <p:cNvPr id="48194" name="文本框 89"/>
          <p:cNvSpPr txBox="1"/>
          <p:nvPr/>
        </p:nvSpPr>
        <p:spPr>
          <a:xfrm>
            <a:off x="6713792" y="6127403"/>
            <a:ext cx="3813923" cy="646331"/>
          </a:xfrm>
          <a:prstGeom prst="rect">
            <a:avLst/>
          </a:prstGeom>
          <a:noFill/>
          <a:ln w="9525">
            <a:noFill/>
          </a:ln>
        </p:spPr>
        <p:txBody>
          <a:bodyPr wrap="square" anchor="t">
            <a:spAutoFit/>
          </a:bodyPr>
          <a:lstStyle/>
          <a:p>
            <a:pPr>
              <a:buFont typeface="Arial" panose="020B0604020202020204" pitchFamily="34" charset="0"/>
            </a:pP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垄断竞争企业短期均衡的调整过程</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68" name="Line 21"/>
          <p:cNvSpPr/>
          <p:nvPr/>
        </p:nvSpPr>
        <p:spPr>
          <a:xfrm>
            <a:off x="6664608" y="3498181"/>
            <a:ext cx="3368675" cy="2020888"/>
          </a:xfrm>
          <a:prstGeom prst="line">
            <a:avLst/>
          </a:prstGeom>
          <a:ln w="22225" cap="flat" cmpd="sng">
            <a:solidFill>
              <a:schemeClr val="accent1"/>
            </a:solidFill>
            <a:prstDash val="solid"/>
            <a:miter/>
            <a:headEnd type="none" w="med" len="med"/>
            <a:tailEnd type="none" w="med" len="med"/>
          </a:ln>
        </p:spPr>
      </p:sp>
      <p:sp>
        <p:nvSpPr>
          <p:cNvPr id="69" name="Rectangle 22"/>
          <p:cNvSpPr>
            <a:spLocks noChangeArrowheads="1"/>
          </p:cNvSpPr>
          <p:nvPr/>
        </p:nvSpPr>
        <p:spPr bwMode="auto">
          <a:xfrm>
            <a:off x="9967288" y="5218630"/>
            <a:ext cx="960437" cy="434975"/>
          </a:xfrm>
          <a:prstGeom prst="rect">
            <a:avLst/>
          </a:prstGeom>
          <a:noFill/>
          <a:ln>
            <a:noFill/>
          </a:ln>
          <a:effectLst/>
        </p:spPr>
        <p:txBody>
          <a:bodyPr wrap="none" lIns="90000" tIns="46800" rIns="90000" bIns="46800" anchor="ctr"/>
          <a:lstStyle/>
          <a:p>
            <a:pPr fontAlgn="auto">
              <a:spcBef>
                <a:spcPts val="0"/>
              </a:spcBef>
              <a:spcAft>
                <a:spcPts val="0"/>
              </a:spcAft>
              <a:defRPr/>
            </a:pPr>
            <a:r>
              <a:rPr kumimoji="0" lang="en-US" altLang="zh-CN" sz="1800" b="0" i="0" u="none" strike="noStrike" kern="1200" cap="none" spc="0" normalizeH="0" baseline="0" noProof="0" dirty="0" smtClean="0">
                <a:ln>
                  <a:noFill/>
                </a:ln>
                <a:solidFill>
                  <a:schemeClr val="accent1"/>
                </a:solidFill>
                <a:effectLst>
                  <a:outerShdw blurRad="38100" dist="38100" dir="2700000" algn="tl">
                    <a:srgbClr val="C0C0C0"/>
                  </a:outerShdw>
                </a:effectLst>
                <a:uLnTx/>
                <a:uFillTx/>
                <a:latin typeface="+mn-lt"/>
                <a:ea typeface="+mn-ea"/>
                <a:cs typeface="+mn-cs"/>
                <a:sym typeface="+mn-ea"/>
              </a:rPr>
              <a:t>MR</a:t>
            </a:r>
            <a:r>
              <a:rPr lang="en-US" altLang="zh-CN" sz="1600" dirty="0" smtClean="0">
                <a:solidFill>
                  <a:srgbClr val="00B050"/>
                </a:solidFill>
                <a:effectLst>
                  <a:outerShdw blurRad="38100" dist="38100" dir="2700000" algn="tl">
                    <a:srgbClr val="C0C0C0"/>
                  </a:outerShdw>
                </a:effectLst>
                <a:sym typeface="+mn-ea"/>
              </a:rPr>
              <a:t>'</a:t>
            </a:r>
            <a:endParaRPr lang="en-US" altLang="zh-CN" sz="1000" dirty="0" smtClean="0">
              <a:solidFill>
                <a:srgbClr val="00B050"/>
              </a:solidFill>
              <a:effectLst>
                <a:outerShdw blurRad="38100" dist="38100" dir="2700000" algn="tl">
                  <a:srgbClr val="C0C0C0"/>
                </a:outerShdw>
              </a:effectLst>
              <a:sym typeface="+mn-ea"/>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dissolve">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right)">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right)">
                                      <p:cBhvr>
                                        <p:cTn id="53" dur="500"/>
                                        <p:tgtEl>
                                          <p:spTgt spid="85"/>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dissolve">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dissolve">
                                      <p:cBhvr>
                                        <p:cTn id="70" dur="500"/>
                                        <p:tgtEl>
                                          <p:spTgt spid="36"/>
                                        </p:tgtEl>
                                      </p:cBhvr>
                                    </p:animEffect>
                                  </p:childTnLst>
                                </p:cTn>
                              </p:par>
                            </p:childTnLst>
                          </p:cTn>
                        </p:par>
                        <p:par>
                          <p:cTn id="71" fill="hold">
                            <p:stCondLst>
                              <p:cond delay="1500"/>
                            </p:stCondLst>
                            <p:childTnLst>
                              <p:par>
                                <p:cTn id="72" presetID="9"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500"/>
                                        <p:tgtEl>
                                          <p:spTgt spid="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up)">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wipe(down)">
                                      <p:cBhvr>
                                        <p:cTn id="94" dur="500"/>
                                        <p:tgtEl>
                                          <p:spTgt spid="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right)">
                                      <p:cBhvr>
                                        <p:cTn id="99" dur="500"/>
                                        <p:tgtEl>
                                          <p:spTgt spid="1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up)">
                                      <p:cBhvr>
                                        <p:cTn id="104" dur="500"/>
                                        <p:tgtEl>
                                          <p:spTgt spid="1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up)">
                                      <p:cBhvr>
                                        <p:cTn id="109" dur="500"/>
                                        <p:tgtEl>
                                          <p:spTgt spid="1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5"/>
                                        </p:tgtEl>
                                        <p:attrNameLst>
                                          <p:attrName>style.visibility</p:attrName>
                                        </p:attrNameLst>
                                      </p:cBhvr>
                                      <p:to>
                                        <p:strVal val="visible"/>
                                      </p:to>
                                    </p:set>
                                    <p:animEffect transition="in" filter="wipe(down)">
                                      <p:cBhvr>
                                        <p:cTn id="114" dur="500"/>
                                        <p:tgtEl>
                                          <p:spTgt spid="1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nodeType="click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right)">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wipe(up)">
                                      <p:cBhvr>
                                        <p:cTn id="1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p:bldP spid="47" grpId="0"/>
      <p:bldP spid="51" grpId="0"/>
      <p:bldP spid="53" grpId="0"/>
      <p:bldP spid="55" grpId="0"/>
      <p:bldP spid="36"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60000" y="1545612"/>
            <a:ext cx="5599650" cy="4010182"/>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垄断竞争企业的长期均衡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50181"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0182" name="Line 12"/>
          <p:cNvSpPr/>
          <p:nvPr/>
        </p:nvSpPr>
        <p:spPr>
          <a:xfrm flipV="1">
            <a:off x="1766888" y="1379875"/>
            <a:ext cx="0" cy="4191000"/>
          </a:xfrm>
          <a:prstGeom prst="line">
            <a:avLst/>
          </a:prstGeom>
          <a:ln w="22225" cap="flat" cmpd="sng">
            <a:solidFill>
              <a:srgbClr val="333300"/>
            </a:solidFill>
            <a:prstDash val="solid"/>
            <a:miter/>
            <a:headEnd type="none" w="med" len="med"/>
            <a:tailEnd type="triangle" w="med" len="med"/>
          </a:ln>
        </p:spPr>
      </p:sp>
      <p:sp>
        <p:nvSpPr>
          <p:cNvPr id="50183" name="Line 13"/>
          <p:cNvSpPr/>
          <p:nvPr/>
        </p:nvSpPr>
        <p:spPr>
          <a:xfrm>
            <a:off x="1766888" y="5569287"/>
            <a:ext cx="5943600" cy="1588"/>
          </a:xfrm>
          <a:prstGeom prst="line">
            <a:avLst/>
          </a:prstGeom>
          <a:ln w="22225" cap="flat" cmpd="sng">
            <a:solidFill>
              <a:srgbClr val="003300"/>
            </a:solidFill>
            <a:prstDash val="solid"/>
            <a:miter/>
            <a:headEnd type="none" w="med" len="med"/>
            <a:tailEnd type="triangle" w="med" len="med"/>
          </a:ln>
        </p:spPr>
      </p:sp>
      <p:sp>
        <p:nvSpPr>
          <p:cNvPr id="50184" name="Rectangle 14"/>
          <p:cNvSpPr/>
          <p:nvPr/>
        </p:nvSpPr>
        <p:spPr>
          <a:xfrm>
            <a:off x="1385888" y="1416387"/>
            <a:ext cx="304800" cy="381000"/>
          </a:xfrm>
          <a:prstGeom prst="rect">
            <a:avLst/>
          </a:prstGeom>
          <a:noFill/>
          <a:ln w="9525">
            <a:noFill/>
          </a:ln>
        </p:spPr>
        <p:txBody>
          <a:bodyPr wrap="none" lIns="90000" tIns="46800" rIns="90000" bIns="46800" anchor="ctr"/>
          <a:lstStyle/>
          <a:p>
            <a:pPr>
              <a:lnSpc>
                <a:spcPct val="80000"/>
              </a:lnSpc>
              <a:buFont typeface="Arial" panose="020B0604020202020204" pitchFamily="34" charset="0"/>
            </a:pPr>
            <a:r>
              <a:rPr lang="en-US" altLang="zh-CN" dirty="0">
                <a:solidFill>
                  <a:srgbClr val="000000"/>
                </a:solidFill>
                <a:latin typeface="Calibri" panose="020F0502020204030204" pitchFamily="34" charset="0"/>
                <a:ea typeface="等线" pitchFamily="2" charset="-122"/>
              </a:rPr>
              <a:t>P</a:t>
            </a:r>
            <a:endParaRPr lang="en-US" altLang="zh-CN" dirty="0">
              <a:solidFill>
                <a:srgbClr val="000000"/>
              </a:solidFill>
              <a:latin typeface="Calibri" panose="020F0502020204030204" pitchFamily="34" charset="0"/>
              <a:ea typeface="等线" pitchFamily="2" charset="-122"/>
            </a:endParaRPr>
          </a:p>
        </p:txBody>
      </p:sp>
      <p:sp>
        <p:nvSpPr>
          <p:cNvPr id="50185" name="Rectangle 15"/>
          <p:cNvSpPr/>
          <p:nvPr/>
        </p:nvSpPr>
        <p:spPr>
          <a:xfrm>
            <a:off x="7359650" y="5542300"/>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Q</a:t>
            </a:r>
            <a:endParaRPr lang="en-US" altLang="zh-CN" dirty="0">
              <a:solidFill>
                <a:srgbClr val="000000"/>
              </a:solidFill>
              <a:latin typeface="Calibri" panose="020F0502020204030204" pitchFamily="34" charset="0"/>
              <a:ea typeface="等线" pitchFamily="2" charset="-122"/>
            </a:endParaRPr>
          </a:p>
        </p:txBody>
      </p:sp>
      <p:sp>
        <p:nvSpPr>
          <p:cNvPr id="50186" name="Rectangle 16"/>
          <p:cNvSpPr/>
          <p:nvPr/>
        </p:nvSpPr>
        <p:spPr>
          <a:xfrm>
            <a:off x="1385888" y="5570875"/>
            <a:ext cx="304800" cy="381000"/>
          </a:xfrm>
          <a:prstGeom prst="rect">
            <a:avLst/>
          </a:prstGeom>
          <a:noFill/>
          <a:ln w="9525">
            <a:noFill/>
          </a:ln>
        </p:spPr>
        <p:txBody>
          <a:bodyPr wrap="none" lIns="90000" tIns="46800" rIns="90000" bIns="46800" anchor="ctr"/>
          <a:lstStyle/>
          <a:p>
            <a:pPr>
              <a:buFont typeface="Arial" panose="020B0604020202020204" pitchFamily="34" charset="0"/>
            </a:pPr>
            <a:r>
              <a:rPr lang="en-US" altLang="zh-CN" dirty="0">
                <a:solidFill>
                  <a:srgbClr val="000000"/>
                </a:solidFill>
                <a:latin typeface="Calibri" panose="020F0502020204030204" pitchFamily="34" charset="0"/>
                <a:ea typeface="等线" pitchFamily="2" charset="-122"/>
              </a:rPr>
              <a:t>O</a:t>
            </a:r>
            <a:endParaRPr lang="en-US" altLang="zh-CN" dirty="0">
              <a:solidFill>
                <a:srgbClr val="000000"/>
              </a:solidFill>
              <a:latin typeface="Calibri" panose="020F0502020204030204" pitchFamily="34" charset="0"/>
              <a:ea typeface="等线" pitchFamily="2" charset="-122"/>
            </a:endParaRPr>
          </a:p>
        </p:txBody>
      </p:sp>
      <p:sp>
        <p:nvSpPr>
          <p:cNvPr id="57" name="Line 21"/>
          <p:cNvSpPr/>
          <p:nvPr/>
        </p:nvSpPr>
        <p:spPr>
          <a:xfrm>
            <a:off x="1766888" y="2141875"/>
            <a:ext cx="4292600" cy="2119312"/>
          </a:xfrm>
          <a:prstGeom prst="line">
            <a:avLst/>
          </a:prstGeom>
          <a:ln w="22225" cap="flat" cmpd="sng">
            <a:solidFill>
              <a:schemeClr val="tx1"/>
            </a:solidFill>
            <a:prstDash val="solid"/>
            <a:miter/>
            <a:headEnd type="none" w="med" len="med"/>
            <a:tailEnd type="none" w="med" len="med"/>
          </a:ln>
        </p:spPr>
      </p:sp>
      <p:sp>
        <p:nvSpPr>
          <p:cNvPr id="58" name="Rectangle 22"/>
          <p:cNvSpPr>
            <a:spLocks noChangeArrowheads="1"/>
          </p:cNvSpPr>
          <p:nvPr/>
        </p:nvSpPr>
        <p:spPr bwMode="auto">
          <a:xfrm>
            <a:off x="5727700" y="4262775"/>
            <a:ext cx="381000" cy="3048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D=AR=LAR</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59" name="Line 23"/>
          <p:cNvSpPr/>
          <p:nvPr/>
        </p:nvSpPr>
        <p:spPr>
          <a:xfrm>
            <a:off x="1766888" y="2141875"/>
            <a:ext cx="2965450" cy="2994025"/>
          </a:xfrm>
          <a:prstGeom prst="line">
            <a:avLst/>
          </a:prstGeom>
          <a:ln w="22225" cap="flat" cmpd="sng">
            <a:solidFill>
              <a:schemeClr val="tx1"/>
            </a:solidFill>
            <a:prstDash val="solid"/>
            <a:miter/>
            <a:headEnd type="none" w="med" len="med"/>
            <a:tailEnd type="none" w="med" len="med"/>
          </a:ln>
        </p:spPr>
      </p:sp>
      <p:sp>
        <p:nvSpPr>
          <p:cNvPr id="60" name="Rectangle 24"/>
          <p:cNvSpPr>
            <a:spLocks noChangeArrowheads="1"/>
          </p:cNvSpPr>
          <p:nvPr/>
        </p:nvSpPr>
        <p:spPr bwMode="auto">
          <a:xfrm>
            <a:off x="4791075" y="5061287"/>
            <a:ext cx="528638" cy="315913"/>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MR=LMR</a:t>
            </a:r>
            <a:endPar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65" name="Freeform 29"/>
          <p:cNvSpPr/>
          <p:nvPr/>
        </p:nvSpPr>
        <p:spPr>
          <a:xfrm>
            <a:off x="3490913" y="2768937"/>
            <a:ext cx="1419225" cy="4826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94" h="304">
                <a:moveTo>
                  <a:pt x="0" y="0"/>
                </a:moveTo>
                <a:cubicBezTo>
                  <a:pt x="21" y="25"/>
                  <a:pt x="76" y="104"/>
                  <a:pt x="126" y="150"/>
                </a:cubicBezTo>
                <a:cubicBezTo>
                  <a:pt x="176" y="196"/>
                  <a:pt x="232" y="254"/>
                  <a:pt x="298" y="279"/>
                </a:cubicBezTo>
                <a:cubicBezTo>
                  <a:pt x="364" y="304"/>
                  <a:pt x="458" y="304"/>
                  <a:pt x="522" y="300"/>
                </a:cubicBezTo>
                <a:cubicBezTo>
                  <a:pt x="586" y="296"/>
                  <a:pt x="634" y="284"/>
                  <a:pt x="684" y="258"/>
                </a:cubicBezTo>
                <a:cubicBezTo>
                  <a:pt x="734" y="232"/>
                  <a:pt x="787" y="180"/>
                  <a:pt x="822" y="144"/>
                </a:cubicBezTo>
                <a:cubicBezTo>
                  <a:pt x="857" y="108"/>
                  <a:pt x="879" y="63"/>
                  <a:pt x="894" y="42"/>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6" name="Freeform 30"/>
          <p:cNvSpPr/>
          <p:nvPr/>
        </p:nvSpPr>
        <p:spPr>
          <a:xfrm>
            <a:off x="3162300" y="2489537"/>
            <a:ext cx="981075" cy="18938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0" t="0" r="0" b="0"/>
            <a:pathLst>
              <a:path w="618" h="1193">
                <a:moveTo>
                  <a:pt x="0" y="1140"/>
                </a:moveTo>
                <a:cubicBezTo>
                  <a:pt x="23" y="1146"/>
                  <a:pt x="94" y="1193"/>
                  <a:pt x="138" y="1188"/>
                </a:cubicBezTo>
                <a:cubicBezTo>
                  <a:pt x="182" y="1183"/>
                  <a:pt x="218" y="1177"/>
                  <a:pt x="264" y="1110"/>
                </a:cubicBezTo>
                <a:cubicBezTo>
                  <a:pt x="310" y="1043"/>
                  <a:pt x="367" y="918"/>
                  <a:pt x="414" y="786"/>
                </a:cubicBezTo>
                <a:cubicBezTo>
                  <a:pt x="461" y="654"/>
                  <a:pt x="512" y="449"/>
                  <a:pt x="546" y="318"/>
                </a:cubicBezTo>
                <a:cubicBezTo>
                  <a:pt x="580" y="187"/>
                  <a:pt x="603" y="66"/>
                  <a:pt x="618" y="0"/>
                </a:cubicBezTo>
              </a:path>
            </a:pathLst>
          </a:custGeom>
          <a:noFill/>
          <a:ln w="22225" cap="flat" cmpd="sng">
            <a:solidFill>
              <a:schemeClr val="tx1"/>
            </a:solidFill>
            <a:prstDash val="solid"/>
            <a:miter/>
            <a:headEnd type="none" w="med" len="med"/>
            <a:tailEnd type="none" w="med" len="med"/>
          </a:ln>
        </p:spPr>
        <p:txBody>
          <a:bodyPr/>
          <a:lstStyle/>
          <a:p>
            <a:endParaRPr lang="zh-CN" altLang="en-US"/>
          </a:p>
        </p:txBody>
      </p:sp>
      <p:sp>
        <p:nvSpPr>
          <p:cNvPr id="68" name="Rectangle 32"/>
          <p:cNvSpPr>
            <a:spLocks noChangeArrowheads="1"/>
          </p:cNvSpPr>
          <p:nvPr/>
        </p:nvSpPr>
        <p:spPr bwMode="auto">
          <a:xfrm>
            <a:off x="4760913" y="2465725"/>
            <a:ext cx="6096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AC*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69" name="Freeform 33"/>
          <p:cNvSpPr/>
          <p:nvPr/>
        </p:nvSpPr>
        <p:spPr>
          <a:xfrm rot="467423">
            <a:off x="2489200" y="2314912"/>
            <a:ext cx="4279900" cy="105727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9" h="853">
                <a:moveTo>
                  <a:pt x="0" y="70"/>
                </a:moveTo>
                <a:cubicBezTo>
                  <a:pt x="67" y="131"/>
                  <a:pt x="217" y="321"/>
                  <a:pt x="404" y="435"/>
                </a:cubicBezTo>
                <a:cubicBezTo>
                  <a:pt x="591" y="549"/>
                  <a:pt x="915" y="687"/>
                  <a:pt x="1124" y="756"/>
                </a:cubicBezTo>
                <a:cubicBezTo>
                  <a:pt x="1333" y="825"/>
                  <a:pt x="1481" y="841"/>
                  <a:pt x="1656" y="847"/>
                </a:cubicBezTo>
                <a:cubicBezTo>
                  <a:pt x="1831" y="853"/>
                  <a:pt x="1983" y="849"/>
                  <a:pt x="2175" y="795"/>
                </a:cubicBezTo>
                <a:cubicBezTo>
                  <a:pt x="2367" y="741"/>
                  <a:pt x="2605" y="640"/>
                  <a:pt x="2806" y="522"/>
                </a:cubicBezTo>
                <a:cubicBezTo>
                  <a:pt x="3007" y="404"/>
                  <a:pt x="3275" y="168"/>
                  <a:pt x="3382" y="84"/>
                </a:cubicBezTo>
                <a:cubicBezTo>
                  <a:pt x="3489" y="0"/>
                  <a:pt x="3437" y="29"/>
                  <a:pt x="3451" y="15"/>
                </a:cubicBezTo>
              </a:path>
            </a:pathLst>
          </a:custGeom>
          <a:noFill/>
          <a:ln w="22225" cap="flat" cmpd="sng">
            <a:solidFill>
              <a:srgbClr val="FF0000"/>
            </a:solidFill>
            <a:prstDash val="solid"/>
            <a:miter/>
            <a:headEnd type="none" w="med" len="med"/>
            <a:tailEnd type="none" w="med" len="med"/>
          </a:ln>
        </p:spPr>
        <p:txBody>
          <a:bodyPr/>
          <a:lstStyle/>
          <a:p>
            <a:endParaRPr lang="zh-CN" altLang="en-US"/>
          </a:p>
        </p:txBody>
      </p:sp>
      <p:sp>
        <p:nvSpPr>
          <p:cNvPr id="70" name="Rectangle 34"/>
          <p:cNvSpPr>
            <a:spLocks noChangeArrowheads="1"/>
          </p:cNvSpPr>
          <p:nvPr/>
        </p:nvSpPr>
        <p:spPr bwMode="auto">
          <a:xfrm>
            <a:off x="4281488" y="2218075"/>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MC*</a:t>
            </a:r>
            <a:endParaRPr kumimoji="0" lang="en-US" altLang="zh-CN" sz="1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71" name="Line 35"/>
          <p:cNvSpPr/>
          <p:nvPr/>
        </p:nvSpPr>
        <p:spPr>
          <a:xfrm flipV="1">
            <a:off x="3976688" y="3132475"/>
            <a:ext cx="0" cy="2436812"/>
          </a:xfrm>
          <a:prstGeom prst="line">
            <a:avLst/>
          </a:prstGeom>
          <a:ln w="22225" cap="rnd" cmpd="sng">
            <a:solidFill>
              <a:schemeClr val="tx1"/>
            </a:solidFill>
            <a:prstDash val="sysDot"/>
            <a:miter/>
            <a:headEnd type="none" w="med" len="med"/>
            <a:tailEnd type="none" w="med" len="med"/>
          </a:ln>
        </p:spPr>
      </p:sp>
      <p:sp>
        <p:nvSpPr>
          <p:cNvPr id="72" name="Line 36"/>
          <p:cNvSpPr/>
          <p:nvPr/>
        </p:nvSpPr>
        <p:spPr>
          <a:xfrm flipH="1">
            <a:off x="1766888" y="3199150"/>
            <a:ext cx="2209800" cy="0"/>
          </a:xfrm>
          <a:prstGeom prst="line">
            <a:avLst/>
          </a:prstGeom>
          <a:ln w="22225" cap="rnd" cmpd="sng">
            <a:solidFill>
              <a:schemeClr val="tx1"/>
            </a:solidFill>
            <a:prstDash val="sysDot"/>
            <a:miter/>
            <a:headEnd type="none" w="med" len="med"/>
            <a:tailEnd type="none" w="med" len="med"/>
          </a:ln>
        </p:spPr>
      </p:sp>
      <p:sp>
        <p:nvSpPr>
          <p:cNvPr id="73" name="Rectangle 37"/>
          <p:cNvSpPr>
            <a:spLocks noChangeArrowheads="1"/>
          </p:cNvSpPr>
          <p:nvPr/>
        </p:nvSpPr>
        <p:spPr bwMode="auto">
          <a:xfrm>
            <a:off x="3797300" y="5607387"/>
            <a:ext cx="381000" cy="304800"/>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Q</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75" name="Rectangle 39"/>
          <p:cNvSpPr>
            <a:spLocks noChangeArrowheads="1"/>
          </p:cNvSpPr>
          <p:nvPr/>
        </p:nvSpPr>
        <p:spPr bwMode="auto">
          <a:xfrm>
            <a:off x="6821488" y="2324437"/>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rPr>
              <a:t>LAC</a:t>
            </a:r>
            <a:endParaRPr kumimoji="0" lang="en-US" altLang="zh-CN"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sym typeface="+mn-ea"/>
            </a:endParaRPr>
          </a:p>
        </p:txBody>
      </p:sp>
      <p:sp>
        <p:nvSpPr>
          <p:cNvPr id="76" name="Freeform 40"/>
          <p:cNvSpPr/>
          <p:nvPr/>
        </p:nvSpPr>
        <p:spPr>
          <a:xfrm>
            <a:off x="2438400" y="1922800"/>
            <a:ext cx="3479800" cy="220503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2593" h="1682">
                <a:moveTo>
                  <a:pt x="0" y="1228"/>
                </a:moveTo>
                <a:cubicBezTo>
                  <a:pt x="31" y="1262"/>
                  <a:pt x="112" y="1374"/>
                  <a:pt x="187" y="1434"/>
                </a:cubicBezTo>
                <a:cubicBezTo>
                  <a:pt x="262" y="1494"/>
                  <a:pt x="333" y="1551"/>
                  <a:pt x="451" y="1590"/>
                </a:cubicBezTo>
                <a:cubicBezTo>
                  <a:pt x="569" y="1629"/>
                  <a:pt x="761" y="1682"/>
                  <a:pt x="895" y="1668"/>
                </a:cubicBezTo>
                <a:cubicBezTo>
                  <a:pt x="1029" y="1654"/>
                  <a:pt x="1133" y="1593"/>
                  <a:pt x="1255" y="1506"/>
                </a:cubicBezTo>
                <a:cubicBezTo>
                  <a:pt x="1377" y="1419"/>
                  <a:pt x="1441" y="1351"/>
                  <a:pt x="1627" y="1146"/>
                </a:cubicBezTo>
                <a:cubicBezTo>
                  <a:pt x="1813" y="941"/>
                  <a:pt x="2210" y="467"/>
                  <a:pt x="2371" y="276"/>
                </a:cubicBezTo>
                <a:cubicBezTo>
                  <a:pt x="2532" y="85"/>
                  <a:pt x="2547" y="57"/>
                  <a:pt x="2593" y="0"/>
                </a:cubicBezTo>
              </a:path>
            </a:pathLst>
          </a:custGeom>
          <a:noFill/>
          <a:ln w="22225" cap="flat" cmpd="sng">
            <a:solidFill>
              <a:schemeClr val="accent1"/>
            </a:solidFill>
            <a:prstDash val="solid"/>
            <a:miter/>
            <a:headEnd type="none" w="med" len="med"/>
            <a:tailEnd type="none" w="med" len="med"/>
          </a:ln>
        </p:spPr>
        <p:txBody>
          <a:bodyPr/>
          <a:lstStyle/>
          <a:p>
            <a:endParaRPr lang="zh-CN" altLang="en-US"/>
          </a:p>
        </p:txBody>
      </p:sp>
      <p:sp>
        <p:nvSpPr>
          <p:cNvPr id="77" name="Rectangle 41"/>
          <p:cNvSpPr>
            <a:spLocks noChangeArrowheads="1"/>
          </p:cNvSpPr>
          <p:nvPr/>
        </p:nvSpPr>
        <p:spPr bwMode="auto">
          <a:xfrm>
            <a:off x="5918200" y="1724362"/>
            <a:ext cx="685800" cy="4572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rPr>
              <a:t>LMC</a:t>
            </a:r>
            <a:endParaRPr kumimoji="0" lang="en-US" altLang="zh-CN" sz="12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mn-lt"/>
              <a:ea typeface="+mn-ea"/>
              <a:cs typeface="+mn-cs"/>
              <a:sym typeface="+mn-ea"/>
            </a:endParaRPr>
          </a:p>
        </p:txBody>
      </p:sp>
      <p:sp>
        <p:nvSpPr>
          <p:cNvPr id="78" name="Rectangle 44"/>
          <p:cNvSpPr>
            <a:spLocks noChangeArrowheads="1"/>
          </p:cNvSpPr>
          <p:nvPr/>
        </p:nvSpPr>
        <p:spPr bwMode="auto">
          <a:xfrm>
            <a:off x="8037513" y="1962150"/>
            <a:ext cx="3200400" cy="444500"/>
          </a:xfrm>
          <a:prstGeom prst="rect">
            <a:avLst/>
          </a:prstGeom>
          <a:noFill/>
          <a:ln>
            <a:noFill/>
          </a:ln>
          <a:effectLst/>
        </p:spPr>
        <p:txBody>
          <a:bodyPr wrap="none" lIns="90000" tIns="46800" rIns="90000" bIns="46800" anchor="ct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均衡条件       </a:t>
            </a:r>
            <a:endParaRPr kumimoji="0" lang="en-US" altLang="zh-CN" sz="2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MR = LMC = MC</a:t>
            </a:r>
            <a:r>
              <a:rPr kumimoji="0" lang="en-US" altLang="zh-CN" sz="2800" b="0" i="0" u="none" strike="noStrike" kern="1200" cap="none" spc="0" normalizeH="0" baseline="0" noProof="0" dirty="0">
                <a:ln>
                  <a:noFill/>
                </a:ln>
                <a:solidFill>
                  <a:schemeClr val="accent4"/>
                </a:solidFill>
                <a:effectLst>
                  <a:outerShdw blurRad="38100" dist="38100" dir="2700000" algn="tl">
                    <a:srgbClr val="C0C0C0"/>
                  </a:outerShdw>
                </a:effectLst>
                <a:uLnTx/>
                <a:uFillTx/>
                <a:latin typeface="+mn-lt"/>
                <a:ea typeface="+mn-ea"/>
                <a:cs typeface="+mn-cs"/>
                <a:sym typeface="+mn-ea"/>
              </a:rPr>
              <a:t>*</a:t>
            </a:r>
            <a:endParaRPr kumimoji="0" lang="en-US" altLang="zh-CN" sz="2800" b="0" i="0" u="none" strike="noStrike" kern="1200" cap="none" spc="0" normalizeH="0" baseline="0" noProof="0" dirty="0">
              <a:ln>
                <a:noFill/>
              </a:ln>
              <a:solidFill>
                <a:schemeClr val="accent4"/>
              </a:solidFill>
              <a:effectLst>
                <a:outerShdw blurRad="38100" dist="38100" dir="2700000" algn="tl">
                  <a:srgbClr val="C0C0C0"/>
                </a:outerShdw>
              </a:effectLst>
              <a:uLnTx/>
              <a:uFillTx/>
              <a:latin typeface="+mn-lt"/>
              <a:ea typeface="华文新魏" panose="02010800040101010101" pitchFamily="2" charset="-122"/>
              <a:cs typeface="+mn-cs"/>
              <a:sym typeface="+mn-ea"/>
            </a:endParaRPr>
          </a:p>
        </p:txBody>
      </p:sp>
      <p:sp>
        <p:nvSpPr>
          <p:cNvPr id="84" name="Rectangle 28"/>
          <p:cNvSpPr>
            <a:spLocks noChangeArrowheads="1"/>
          </p:cNvSpPr>
          <p:nvPr/>
        </p:nvSpPr>
        <p:spPr bwMode="auto">
          <a:xfrm>
            <a:off x="1414463" y="3003887"/>
            <a:ext cx="457200" cy="360363"/>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P</a:t>
            </a:r>
            <a:r>
              <a:rPr kumimoji="0" lang="en-US" altLang="zh-CN" sz="1800" b="0" i="0" u="none" strike="noStrike" kern="1200" cap="none" spc="0" normalizeH="0" baseline="-2500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rPr>
              <a:t>0</a:t>
            </a:r>
            <a:endParaRPr kumimoji="0" lang="en-US" altLang="zh-CN" sz="1800" b="0" i="0" u="none" strike="noStrike" kern="1200" cap="none" spc="0" normalizeH="0" baseline="0" noProof="0">
              <a:ln>
                <a:noFill/>
              </a:ln>
              <a:solidFill>
                <a:schemeClr val="tx1"/>
              </a:solidFill>
              <a:effectLst>
                <a:outerShdw blurRad="38100" dist="38100" dir="2700000" algn="tl">
                  <a:srgbClr val="C0C0C0"/>
                </a:outerShdw>
              </a:effectLst>
              <a:uLnTx/>
              <a:uFillTx/>
              <a:latin typeface="Calibri" panose="020F0502020204030204" pitchFamily="34" charset="0"/>
              <a:ea typeface="宋体" panose="02010600030101010101" pitchFamily="2" charset="-122"/>
              <a:cs typeface="+mn-cs"/>
            </a:endParaRPr>
          </a:p>
        </p:txBody>
      </p:sp>
      <p:sp>
        <p:nvSpPr>
          <p:cNvPr id="50204" name="文本框 1"/>
          <p:cNvSpPr txBox="1"/>
          <p:nvPr/>
        </p:nvSpPr>
        <p:spPr>
          <a:xfrm>
            <a:off x="2995613" y="6031250"/>
            <a:ext cx="3257550" cy="615553"/>
          </a:xfrm>
          <a:prstGeom prst="rect">
            <a:avLst/>
          </a:prstGeom>
          <a:noFill/>
          <a:ln w="9525">
            <a:noFill/>
          </a:ln>
        </p:spPr>
        <p:txBody>
          <a:bodyPr anchor="t">
            <a:spAutoFit/>
          </a:bodyPr>
          <a:lstStyle/>
          <a:p>
            <a:pPr>
              <a:buFont typeface="Arial" panose="020B0604020202020204" pitchFamily="34" charset="0"/>
            </a:pPr>
            <a:r>
              <a:rPr lang="zh-CN" altLang="en-US" dirty="0">
                <a:solidFill>
                  <a:srgbClr val="000000"/>
                </a:solidFill>
                <a:latin typeface="微软雅黑" panose="020B0503020204020204" pitchFamily="34" charset="-122"/>
                <a:ea typeface="微软雅黑" panose="020B0503020204020204" pitchFamily="34" charset="-122"/>
              </a:rPr>
              <a:t>垄断竞争企业长期规模调整</a:t>
            </a:r>
            <a:endParaRPr lang="zh-CN" altLang="en-US" dirty="0">
              <a:solidFill>
                <a:srgbClr val="000000"/>
              </a:solidFill>
              <a:latin typeface="微软雅黑" panose="020B0503020204020204" pitchFamily="34" charset="-122"/>
              <a:ea typeface="微软雅黑" panose="020B0503020204020204" pitchFamily="34" charset="-122"/>
            </a:endParaRPr>
          </a:p>
          <a:p>
            <a:pPr>
              <a:buFont typeface="Arial" panose="020B0604020202020204" pitchFamily="34" charset="0"/>
            </a:pPr>
            <a:endParaRPr lang="zh-CN" altLang="en-US" sz="1600" dirty="0">
              <a:solidFill>
                <a:srgbClr val="000000"/>
              </a:solidFill>
              <a:latin typeface="微软雅黑" panose="020B0503020204020204" pitchFamily="34" charset="-122"/>
              <a:ea typeface="微软雅黑" panose="020B0503020204020204" pitchFamily="34" charset="-122"/>
            </a:endParaRPr>
          </a:p>
        </p:txBody>
      </p:sp>
      <p:pic>
        <p:nvPicPr>
          <p:cNvPr id="50205" name="Picture 26" descr="j0234266"/>
          <p:cNvPicPr>
            <a:picLocks noChangeAspect="1"/>
          </p:cNvPicPr>
          <p:nvPr/>
        </p:nvPicPr>
        <p:blipFill>
          <a:blip r:embed="rId2"/>
          <a:stretch>
            <a:fillRect/>
          </a:stretch>
        </p:blipFill>
        <p:spPr>
          <a:xfrm>
            <a:off x="8485188" y="3332500"/>
            <a:ext cx="2319337" cy="2260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dissolv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up)">
                                      <p:cBhvr>
                                        <p:cTn id="16" dur="500"/>
                                        <p:tgtEl>
                                          <p:spTgt spid="5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500"/>
                                        <p:tgtEl>
                                          <p:spTgt spid="6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wipe(left)">
                                      <p:cBhvr>
                                        <p:cTn id="34" dur="500"/>
                                        <p:tgtEl>
                                          <p:spTgt spid="6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dissolve">
                                      <p:cBhvr>
                                        <p:cTn id="38" dur="500"/>
                                        <p:tgtEl>
                                          <p:spTgt spid="7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dissolve">
                                      <p:cBhvr>
                                        <p:cTn id="47" dur="500"/>
                                        <p:tgtEl>
                                          <p:spTgt spid="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up)">
                                      <p:cBhvr>
                                        <p:cTn id="52" dur="500"/>
                                        <p:tgtEl>
                                          <p:spTgt spid="71"/>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dissolve">
                                      <p:cBhvr>
                                        <p:cTn id="56" dur="500"/>
                                        <p:tgtEl>
                                          <p:spTgt spid="7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right)">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left)">
                                      <p:cBhvr>
                                        <p:cTn id="66" dur="500"/>
                                        <p:tgtEl>
                                          <p:spTgt spid="66"/>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dissolve">
                                      <p:cBhvr>
                                        <p:cTn id="70" dur="500"/>
                                        <p:tgtEl>
                                          <p:spTgt spid="7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wipe(left)">
                                      <p:cBhvr>
                                        <p:cTn id="75" dur="500"/>
                                        <p:tgtEl>
                                          <p:spTgt spid="78"/>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dissolve">
                                      <p:cBhvr>
                                        <p:cTn id="7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0" grpId="0"/>
      <p:bldP spid="65" grpId="0" animBg="1"/>
      <p:bldP spid="66" grpId="0" animBg="1"/>
      <p:bldP spid="68" grpId="0"/>
      <p:bldP spid="69" grpId="0" animBg="1"/>
      <p:bldP spid="70" grpId="0"/>
      <p:bldP spid="73" grpId="0"/>
      <p:bldP spid="75" grpId="0"/>
      <p:bldP spid="76" grpId="0" animBg="1"/>
      <p:bldP spid="77" grpId="0"/>
      <p:bldP spid="78" grpId="0" bldLvl="0" animBg="1"/>
      <p:bldP spid="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6058" y="91742"/>
            <a:ext cx="10137742"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第三节   寡头</a:t>
            </a:r>
            <a:endParaRPr lang="zh-CN" altLang="en-US" dirty="0"/>
          </a:p>
        </p:txBody>
      </p:sp>
      <p:graphicFrame>
        <p:nvGraphicFramePr>
          <p:cNvPr id="4" name="内容占位符 3"/>
          <p:cNvGraphicFramePr>
            <a:graphicFrameLocks noGrp="1"/>
          </p:cNvGraphicFramePr>
          <p:nvPr>
            <p:ph idx="1"/>
          </p:nvPr>
        </p:nvGraphicFramePr>
        <p:xfrm>
          <a:off x="838200" y="1338606"/>
          <a:ext cx="10515600" cy="48383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descr="10%"/>
          <p:cNvSpPr>
            <a:spLocks noChangeArrowheads="1"/>
          </p:cNvSpPr>
          <p:nvPr/>
        </p:nvSpPr>
        <p:spPr bwMode="auto">
          <a:xfrm>
            <a:off x="1687513" y="2606675"/>
            <a:ext cx="4415715" cy="3428365"/>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寡头的含义及其原因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54277"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4278" name="文本框 87"/>
          <p:cNvSpPr txBox="1"/>
          <p:nvPr/>
        </p:nvSpPr>
        <p:spPr>
          <a:xfrm>
            <a:off x="2366963" y="6511925"/>
            <a:ext cx="841375" cy="369888"/>
          </a:xfrm>
          <a:prstGeom prst="rect">
            <a:avLst/>
          </a:prstGeom>
          <a:noFill/>
          <a:ln w="9525">
            <a:noFill/>
          </a:ln>
        </p:spPr>
        <p:txBody>
          <a:bodyPr anchor="t">
            <a:spAutoFit/>
          </a:bodyPr>
          <a:lstStyle/>
          <a:p>
            <a:pPr>
              <a:buFont typeface="Arial" panose="020B0604020202020204" pitchFamily="34" charset="0"/>
            </a:pPr>
            <a:endParaRPr lang="en-US" altLang="zh-CN" dirty="0">
              <a:latin typeface="Calibri" panose="020F0502020204030204" pitchFamily="34" charset="0"/>
              <a:ea typeface="等线" pitchFamily="2" charset="-122"/>
            </a:endParaRPr>
          </a:p>
        </p:txBody>
      </p:sp>
      <p:sp>
        <p:nvSpPr>
          <p:cNvPr id="3" name="文本框 2"/>
          <p:cNvSpPr txBox="1"/>
          <p:nvPr/>
        </p:nvSpPr>
        <p:spPr>
          <a:xfrm>
            <a:off x="763571" y="1252538"/>
            <a:ext cx="10737130" cy="1200329"/>
          </a:xfrm>
          <a:prstGeom prst="rect">
            <a:avLst/>
          </a:prstGeom>
          <a:noFill/>
          <a:ln w="9525">
            <a:noFill/>
          </a:ln>
        </p:spPr>
        <p:txBody>
          <a:bodyPr wrap="square" anchor="t">
            <a:spAutoFit/>
          </a:bodyPr>
          <a:lstStyle/>
          <a:p>
            <a:pPr indent="457200">
              <a:lnSpc>
                <a:spcPct val="150000"/>
              </a:lnSpc>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在寡头市场中，少数几个大的企业控制着全部或者大部分产品的生产和销售。其形成原因包括资源控制、政府特许、专利技术和规模经济等。</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1954799" y="3109863"/>
            <a:ext cx="2316480" cy="4603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9003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寡头市场的特征</a:t>
            </a:r>
            <a:endParaRPr kumimoji="0" lang="zh-CN" altLang="en-US" sz="2400" b="0" i="0" u="none" strike="noStrike" kern="1200" cap="none" spc="0" normalizeH="0" baseline="0" noProof="0" dirty="0">
              <a:ln>
                <a:noFill/>
              </a:ln>
              <a:solidFill>
                <a:srgbClr val="99003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1954799" y="3740101"/>
            <a:ext cx="6096000" cy="1692771"/>
          </a:xfrm>
          <a:prstGeom prst="rect">
            <a:avLst/>
          </a:prstGeom>
        </p:spPr>
        <p:txBody>
          <a:bodyPr>
            <a:spAutoFit/>
          </a:bodyPr>
          <a:lstStyle/>
          <a:p>
            <a:pPr marL="342900" lvl="0" indent="-342900">
              <a:lnSpc>
                <a:spcPct val="150000"/>
              </a:lnSpc>
              <a:spcAft>
                <a:spcPct val="35000"/>
              </a:spcAft>
              <a:buFont typeface="Wingdings" panose="05000000000000000000" pitchFamily="2" charset="2"/>
              <a:buChar char="Ø"/>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厂商规模巨大而数量极</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少；</a:t>
            </a:r>
            <a:endParaRPr lang="zh-CN" altLang="en-US" sz="2000" dirty="0">
              <a:latin typeface="微软雅黑" panose="020B0503020204020204" pitchFamily="34" charset="-122"/>
              <a:ea typeface="微软雅黑" panose="020B0503020204020204" pitchFamily="34" charset="-122"/>
            </a:endParaRPr>
          </a:p>
          <a:p>
            <a:pPr marL="342900" lvl="0" indent="-342900">
              <a:lnSpc>
                <a:spcPct val="150000"/>
              </a:lnSpc>
              <a:spcAft>
                <a:spcPct val="35000"/>
              </a:spcAft>
              <a:buFont typeface="Wingdings" panose="05000000000000000000" pitchFamily="2" charset="2"/>
              <a:buChar char="Ø"/>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厂商的产品相同或存在</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差别；</a:t>
            </a:r>
            <a:endParaRPr lang="zh-CN" altLang="en-US" sz="2000" dirty="0">
              <a:latin typeface="微软雅黑" panose="020B0503020204020204" pitchFamily="34" charset="-122"/>
              <a:ea typeface="微软雅黑" panose="020B0503020204020204" pitchFamily="34" charset="-122"/>
            </a:endParaRPr>
          </a:p>
          <a:p>
            <a:pPr marL="342900" lvl="0" indent="-342900">
              <a:lnSpc>
                <a:spcPct val="150000"/>
              </a:lnSpc>
              <a:spcAft>
                <a:spcPct val="35000"/>
              </a:spcAft>
              <a:buFont typeface="Wingdings" panose="05000000000000000000" pitchFamily="2" charset="2"/>
              <a:buChar char="Ø"/>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厂商的行为相互</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影响。</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6714137" y="2929254"/>
            <a:ext cx="3710976" cy="244924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descr="10%"/>
          <p:cNvSpPr>
            <a:spLocks noChangeArrowheads="1"/>
          </p:cNvSpPr>
          <p:nvPr/>
        </p:nvSpPr>
        <p:spPr bwMode="auto">
          <a:xfrm>
            <a:off x="1696720" y="4292356"/>
            <a:ext cx="8671169" cy="195370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pic>
        <p:nvPicPr>
          <p:cNvPr id="13" name="图片 12"/>
          <p:cNvPicPr>
            <a:picLocks noChangeAspect="1"/>
          </p:cNvPicPr>
          <p:nvPr/>
        </p:nvPicPr>
        <p:blipFill>
          <a:blip r:embed="rId1"/>
          <a:stretch>
            <a:fillRect/>
          </a:stretch>
        </p:blipFill>
        <p:spPr>
          <a:xfrm>
            <a:off x="1696720" y="1225801"/>
            <a:ext cx="9078117" cy="2853830"/>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243"/>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古诺模型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56325"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6326" name="文本框 6"/>
          <p:cNvSpPr txBox="1"/>
          <p:nvPr/>
        </p:nvSpPr>
        <p:spPr>
          <a:xfrm>
            <a:off x="1349375" y="1285875"/>
            <a:ext cx="3948113" cy="581057"/>
          </a:xfrm>
          <a:prstGeom prst="rect">
            <a:avLst/>
          </a:prstGeom>
          <a:noFill/>
          <a:ln w="9525">
            <a:noFill/>
          </a:ln>
        </p:spPr>
        <p:txBody>
          <a:bodyPr anchor="t">
            <a:spAutoFit/>
          </a:bodyPr>
          <a:lstStyle/>
          <a:p>
            <a:pPr indent="457200">
              <a:lnSpc>
                <a:spcPct val="150000"/>
              </a:lnSpc>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古诺模型的假设包括</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56328" name="文本框 1"/>
          <p:cNvSpPr txBox="1"/>
          <p:nvPr/>
        </p:nvSpPr>
        <p:spPr>
          <a:xfrm>
            <a:off x="3468688" y="1856846"/>
            <a:ext cx="7254875" cy="2616101"/>
          </a:xfrm>
          <a:prstGeom prst="rect">
            <a:avLst/>
          </a:prstGeom>
          <a:noFill/>
          <a:ln w="9525">
            <a:noFill/>
          </a:ln>
        </p:spPr>
        <p:txBody>
          <a:bodyPr anchor="t">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其他企业的产量或价格不随寡头企业的改变而</a:t>
            </a:r>
            <a:r>
              <a:rPr lang="zh-CN" altLang="en-US" sz="2400" dirty="0" smtClean="0">
                <a:latin typeface="微软雅黑" panose="020B0503020204020204" pitchFamily="34" charset="-122"/>
                <a:ea typeface="微软雅黑" panose="020B0503020204020204" pitchFamily="34" charset="-122"/>
              </a:rPr>
              <a:t>改变；</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市场上只有两个企业，两个企业生产的产品完全</a:t>
            </a:r>
            <a:r>
              <a:rPr lang="zh-CN" altLang="en-US" sz="2400" dirty="0" smtClean="0">
                <a:latin typeface="微软雅黑" panose="020B0503020204020204" pitchFamily="34" charset="-122"/>
                <a:ea typeface="微软雅黑" panose="020B0503020204020204" pitchFamily="34" charset="-122"/>
              </a:rPr>
              <a:t>相同；</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设它们的成本为零，且面临的都是线性的需求</a:t>
            </a:r>
            <a:r>
              <a:rPr lang="zh-CN" altLang="en-US" sz="2400" dirty="0" smtClean="0">
                <a:latin typeface="微软雅黑" panose="020B0503020204020204" pitchFamily="34" charset="-122"/>
                <a:ea typeface="微软雅黑" panose="020B0503020204020204" pitchFamily="34" charset="-122"/>
              </a:rPr>
              <a:t>曲线。</a:t>
            </a:r>
            <a:endParaRPr lang="zh-CN" altLang="en-US" sz="24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pPr>
            <a:endParaRPr lang="zh-CN" altLang="en-US" sz="2000" dirty="0">
              <a:latin typeface="微软雅黑" panose="020B0503020204020204" pitchFamily="34" charset="-122"/>
              <a:ea typeface="微软雅黑" panose="020B0503020204020204" pitchFamily="34" charset="-122"/>
            </a:endParaRPr>
          </a:p>
        </p:txBody>
      </p:sp>
      <p:sp>
        <p:nvSpPr>
          <p:cNvPr id="56329" name="文本框 7"/>
          <p:cNvSpPr txBox="1"/>
          <p:nvPr/>
        </p:nvSpPr>
        <p:spPr>
          <a:xfrm>
            <a:off x="1870075" y="4570887"/>
            <a:ext cx="7578725" cy="461665"/>
          </a:xfrm>
          <a:prstGeom prst="rect">
            <a:avLst/>
          </a:prstGeom>
          <a:noFill/>
          <a:ln w="9525">
            <a:noFill/>
          </a:ln>
        </p:spPr>
        <p:txBody>
          <a:bodyPr anchor="t">
            <a:spAutoFit/>
          </a:bodyPr>
          <a:lstStyle/>
          <a:p>
            <a:pPr>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设市场的需求曲线为</a:t>
            </a:r>
            <a:endParaRPr lang="en-US" altLang="zh-CN" sz="2400" dirty="0">
              <a:latin typeface="微软雅黑" panose="020B0503020204020204" pitchFamily="34" charset="-122"/>
              <a:ea typeface="微软雅黑" panose="020B0503020204020204" pitchFamily="34" charset="-122"/>
            </a:endParaRPr>
          </a:p>
        </p:txBody>
      </p:sp>
      <p:pic>
        <p:nvPicPr>
          <p:cNvPr id="56330" name="Picture 26" descr="j0285698"/>
          <p:cNvPicPr>
            <a:picLocks noChangeAspect="1"/>
          </p:cNvPicPr>
          <p:nvPr/>
        </p:nvPicPr>
        <p:blipFill>
          <a:blip r:embed="rId2"/>
          <a:stretch>
            <a:fillRect/>
          </a:stretch>
        </p:blipFill>
        <p:spPr>
          <a:xfrm>
            <a:off x="1870075" y="2078038"/>
            <a:ext cx="1706563" cy="1824037"/>
          </a:xfrm>
          <a:prstGeom prst="rect">
            <a:avLst/>
          </a:prstGeom>
          <a:noFill/>
          <a:ln w="9525">
            <a:noFill/>
          </a:ln>
        </p:spPr>
      </p:pic>
      <p:pic>
        <p:nvPicPr>
          <p:cNvPr id="56331" name="文本框 8"/>
          <p:cNvPicPr>
            <a:picLocks noGrp="1" noChangeAspect="1"/>
          </p:cNvPicPr>
          <p:nvPr/>
        </p:nvPicPr>
        <p:blipFill>
          <a:blip r:embed="rId3"/>
          <a:stretch>
            <a:fillRect/>
          </a:stretch>
        </p:blipFill>
        <p:spPr>
          <a:xfrm>
            <a:off x="3576638" y="5371858"/>
            <a:ext cx="5203825" cy="522287"/>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descr="10%"/>
          <p:cNvSpPr>
            <a:spLocks noChangeArrowheads="1"/>
          </p:cNvSpPr>
          <p:nvPr/>
        </p:nvSpPr>
        <p:spPr bwMode="auto">
          <a:xfrm>
            <a:off x="1842965" y="2622842"/>
            <a:ext cx="8671169" cy="277915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949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3"/>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古诺模型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58373"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58374" name="文本框 56"/>
          <p:cNvPicPr>
            <a:picLocks noGrp="1" noChangeAspect="1"/>
          </p:cNvPicPr>
          <p:nvPr/>
        </p:nvPicPr>
        <p:blipFill>
          <a:blip r:embed="rId1"/>
          <a:stretch>
            <a:fillRect/>
          </a:stretch>
        </p:blipFill>
        <p:spPr>
          <a:xfrm>
            <a:off x="4856163" y="3448050"/>
            <a:ext cx="5230812" cy="523875"/>
          </a:xfrm>
          <a:prstGeom prst="rect">
            <a:avLst/>
          </a:prstGeom>
          <a:noFill/>
          <a:ln w="9525">
            <a:noFill/>
          </a:ln>
        </p:spPr>
      </p:pic>
      <p:sp>
        <p:nvSpPr>
          <p:cNvPr id="58375" name="文本框 74"/>
          <p:cNvSpPr txBox="1"/>
          <p:nvPr/>
        </p:nvSpPr>
        <p:spPr>
          <a:xfrm>
            <a:off x="4794250" y="4060825"/>
            <a:ext cx="860425" cy="523875"/>
          </a:xfrm>
          <a:prstGeom prst="rect">
            <a:avLst/>
          </a:prstGeom>
          <a:noFill/>
          <a:ln w="9525">
            <a:noFill/>
          </a:ln>
        </p:spPr>
        <p:txBody>
          <a:bodyPr anchor="t">
            <a:spAutoFit/>
          </a:bodyPr>
          <a:lstStyle/>
          <a:p>
            <a:pPr>
              <a:buFont typeface="Arial" panose="020B0604020202020204" pitchFamily="34" charset="0"/>
            </a:pPr>
            <a:r>
              <a:rPr lang="en-US" altLang="zh-CN" sz="2800" dirty="0">
                <a:solidFill>
                  <a:srgbClr val="FF0000"/>
                </a:solidFill>
                <a:latin typeface="Calibri" panose="020F0502020204030204" pitchFamily="34" charset="0"/>
                <a:ea typeface="等线" pitchFamily="2" charset="-122"/>
              </a:rPr>
              <a:t>MR</a:t>
            </a:r>
            <a:r>
              <a:rPr lang="en-US" altLang="zh-CN" sz="1400" dirty="0">
                <a:solidFill>
                  <a:srgbClr val="FF0000"/>
                </a:solidFill>
                <a:latin typeface="Calibri" panose="020F0502020204030204" pitchFamily="34" charset="0"/>
                <a:ea typeface="等线" pitchFamily="2" charset="-122"/>
              </a:rPr>
              <a:t>1</a:t>
            </a:r>
            <a:endParaRPr lang="zh-CN" altLang="en-US" sz="2800" dirty="0">
              <a:solidFill>
                <a:srgbClr val="FF0000"/>
              </a:solidFill>
              <a:latin typeface="Calibri" panose="020F0502020204030204" pitchFamily="34" charset="0"/>
              <a:ea typeface="等线" pitchFamily="2" charset="-122"/>
            </a:endParaRPr>
          </a:p>
        </p:txBody>
      </p:sp>
      <p:sp>
        <p:nvSpPr>
          <p:cNvPr id="58376" name="文本框 76"/>
          <p:cNvSpPr txBox="1"/>
          <p:nvPr/>
        </p:nvSpPr>
        <p:spPr>
          <a:xfrm>
            <a:off x="5459413" y="4017963"/>
            <a:ext cx="412750" cy="584200"/>
          </a:xfrm>
          <a:prstGeom prst="rect">
            <a:avLst/>
          </a:prstGeom>
          <a:noFill/>
          <a:ln w="9525">
            <a:noFill/>
          </a:ln>
        </p:spPr>
        <p:txBody>
          <a:bodyPr anchor="t">
            <a:spAutoFit/>
          </a:bodyPr>
          <a:lstStyle/>
          <a:p>
            <a:pPr>
              <a:buFont typeface="Arial" panose="020B0604020202020204" pitchFamily="34" charset="0"/>
            </a:pPr>
            <a:r>
              <a:rPr lang="en-US" altLang="zh-CN" sz="3200" dirty="0">
                <a:solidFill>
                  <a:srgbClr val="FF0000"/>
                </a:solidFill>
                <a:latin typeface="Calibri" panose="020F0502020204030204" pitchFamily="34" charset="0"/>
                <a:ea typeface="等线" pitchFamily="2" charset="-122"/>
              </a:rPr>
              <a:t>=</a:t>
            </a:r>
            <a:endParaRPr lang="zh-CN" altLang="en-US" sz="3200" dirty="0">
              <a:solidFill>
                <a:srgbClr val="FF0000"/>
              </a:solidFill>
              <a:latin typeface="Calibri" panose="020F0502020204030204" pitchFamily="34" charset="0"/>
              <a:ea typeface="等线" pitchFamily="2" charset="-122"/>
            </a:endParaRPr>
          </a:p>
        </p:txBody>
      </p:sp>
      <p:pic>
        <p:nvPicPr>
          <p:cNvPr id="58377" name="矩形 88"/>
          <p:cNvPicPr>
            <a:picLocks noGrp="1" noChangeAspect="1"/>
          </p:cNvPicPr>
          <p:nvPr/>
        </p:nvPicPr>
        <p:blipFill>
          <a:blip r:embed="rId2"/>
          <a:stretch>
            <a:fillRect/>
          </a:stretch>
        </p:blipFill>
        <p:spPr>
          <a:xfrm>
            <a:off x="5765800" y="4017963"/>
            <a:ext cx="1917700" cy="522287"/>
          </a:xfrm>
          <a:prstGeom prst="rect">
            <a:avLst/>
          </a:prstGeom>
          <a:noFill/>
          <a:ln w="9525">
            <a:noFill/>
          </a:ln>
        </p:spPr>
      </p:pic>
      <p:pic>
        <p:nvPicPr>
          <p:cNvPr id="58379" name="Picture 52" descr="0448">
            <a:hlinkClick r:id="" action="ppaction://hlinkshowjump?jump=nextslide"/>
          </p:cNvPr>
          <p:cNvPicPr>
            <a:picLocks noChangeAspect="1"/>
          </p:cNvPicPr>
          <p:nvPr/>
        </p:nvPicPr>
        <p:blipFill>
          <a:blip r:embed="rId3">
            <a:lum bright="6000"/>
          </a:blip>
          <a:stretch>
            <a:fillRect/>
          </a:stretch>
        </p:blipFill>
        <p:spPr>
          <a:xfrm>
            <a:off x="2230535" y="2670968"/>
            <a:ext cx="588010" cy="588010"/>
          </a:xfrm>
          <a:prstGeom prst="rect">
            <a:avLst/>
          </a:prstGeom>
          <a:noFill/>
          <a:ln w="9525">
            <a:noFill/>
          </a:ln>
        </p:spPr>
      </p:pic>
      <p:sp>
        <p:nvSpPr>
          <p:cNvPr id="2" name="矩形 1"/>
          <p:cNvSpPr/>
          <p:nvPr/>
        </p:nvSpPr>
        <p:spPr>
          <a:xfrm>
            <a:off x="2150428" y="3510280"/>
            <a:ext cx="2117725" cy="39878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企业</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总收益函数</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nvSpPr>
        <p:spPr>
          <a:xfrm>
            <a:off x="2277527" y="4123372"/>
            <a:ext cx="1706880" cy="39878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边际收益函数</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8382" name="文本框 6"/>
          <p:cNvSpPr txBox="1"/>
          <p:nvPr/>
        </p:nvSpPr>
        <p:spPr>
          <a:xfrm>
            <a:off x="2963862" y="2776855"/>
            <a:ext cx="4521200" cy="398780"/>
          </a:xfrm>
          <a:prstGeom prst="rect">
            <a:avLst/>
          </a:prstGeom>
          <a:noFill/>
          <a:ln w="9525">
            <a:noFill/>
          </a:ln>
        </p:spPr>
        <p:txBody>
          <a:bodyPr anchor="t">
            <a:spAutoFit/>
          </a:bodyPr>
          <a:lstStyle/>
          <a:p>
            <a:pPr>
              <a:buFont typeface="Arial" panose="020B0604020202020204" pitchFamily="34" charset="0"/>
            </a:pPr>
            <a:r>
              <a:rPr lang="zh-CN" altLang="en-US" sz="2000" b="1" dirty="0">
                <a:latin typeface="微软雅黑" panose="020B0503020204020204" pitchFamily="34" charset="-122"/>
                <a:ea typeface="微软雅黑" panose="020B0503020204020204" pitchFamily="34" charset="-122"/>
              </a:rPr>
              <a:t>双寡头情</a:t>
            </a:r>
            <a:r>
              <a:rPr lang="zh-CN" altLang="en-US" sz="2000" b="1" dirty="0" smtClean="0">
                <a:latin typeface="微软雅黑" panose="020B0503020204020204" pitchFamily="34" charset="-122"/>
                <a:ea typeface="微软雅黑" panose="020B0503020204020204" pitchFamily="34" charset="-122"/>
              </a:rPr>
              <a:t>况</a:t>
            </a:r>
            <a:r>
              <a:rPr lang="en-US" altLang="zh-CN"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5" name="矩形 94"/>
          <p:cNvSpPr/>
          <p:nvPr/>
        </p:nvSpPr>
        <p:spPr>
          <a:xfrm>
            <a:off x="2251222" y="4731287"/>
            <a:ext cx="1960880" cy="39878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利润最大化产量</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8384" name="矩形 95"/>
          <p:cNvPicPr>
            <a:picLocks noGrp="1" noChangeAspect="1"/>
          </p:cNvPicPr>
          <p:nvPr/>
        </p:nvPicPr>
        <p:blipFill>
          <a:blip r:embed="rId4"/>
          <a:stretch>
            <a:fillRect/>
          </a:stretch>
        </p:blipFill>
        <p:spPr>
          <a:xfrm>
            <a:off x="4806950" y="4560888"/>
            <a:ext cx="1879600" cy="722312"/>
          </a:xfrm>
          <a:prstGeom prst="rect">
            <a:avLst/>
          </a:prstGeom>
          <a:noFill/>
          <a:ln w="9525">
            <a:noFill/>
          </a:ln>
        </p:spPr>
      </p:pic>
      <p:pic>
        <p:nvPicPr>
          <p:cNvPr id="58385" name="矩形 97"/>
          <p:cNvPicPr>
            <a:picLocks noGrp="1" noChangeAspect="1"/>
          </p:cNvPicPr>
          <p:nvPr/>
        </p:nvPicPr>
        <p:blipFill>
          <a:blip r:embed="rId5"/>
          <a:stretch>
            <a:fillRect/>
          </a:stretch>
        </p:blipFill>
        <p:spPr>
          <a:xfrm>
            <a:off x="8036072" y="4556759"/>
            <a:ext cx="1879600" cy="720725"/>
          </a:xfrm>
          <a:prstGeom prst="rect">
            <a:avLst/>
          </a:prstGeom>
          <a:noFill/>
          <a:ln w="9525">
            <a:noFill/>
          </a:ln>
        </p:spPr>
      </p:pic>
      <p:sp>
        <p:nvSpPr>
          <p:cNvPr id="58386" name="矩形 12"/>
          <p:cNvSpPr/>
          <p:nvPr/>
        </p:nvSpPr>
        <p:spPr>
          <a:xfrm>
            <a:off x="7039122" y="4686935"/>
            <a:ext cx="996950" cy="460375"/>
          </a:xfrm>
          <a:prstGeom prst="rect">
            <a:avLst/>
          </a:prstGeom>
          <a:noFill/>
          <a:ln w="9525">
            <a:noFill/>
          </a:ln>
        </p:spPr>
        <p:txBody>
          <a:bodyPr wrap="none" anchor="t">
            <a:spAutoFit/>
          </a:bodyPr>
          <a:lstStyle/>
          <a:p>
            <a:pPr>
              <a:buFont typeface="Arial" panose="020B0604020202020204" pitchFamily="34" charset="0"/>
            </a:pPr>
            <a:r>
              <a:rPr lang="zh-CN" altLang="en-US" sz="2000" b="1" dirty="0">
                <a:solidFill>
                  <a:srgbClr val="000000"/>
                </a:solidFill>
                <a:latin typeface="微软雅黑" panose="020B0503020204020204" pitchFamily="34" charset="-122"/>
                <a:ea typeface="微软雅黑" panose="020B0503020204020204" pitchFamily="34" charset="-122"/>
              </a:rPr>
              <a:t>同理</a:t>
            </a:r>
            <a:r>
              <a:rPr lang="zh-CN" altLang="en-US" sz="2400" b="1" dirty="0">
                <a:solidFill>
                  <a:srgbClr val="000000"/>
                </a:solidFill>
                <a:latin typeface="等线" pitchFamily="2" charset="-122"/>
                <a:ea typeface="等线" pitchFamily="2" charset="-122"/>
              </a:rPr>
              <a:t>，</a:t>
            </a:r>
            <a:endParaRPr lang="zh-CN" altLang="en-US" dirty="0">
              <a:latin typeface="Calibri" panose="020F0502020204030204" pitchFamily="34" charset="0"/>
              <a:ea typeface="等线" pitchFamily="2" charset="-122"/>
            </a:endParaRPr>
          </a:p>
        </p:txBody>
      </p:sp>
      <p:pic>
        <p:nvPicPr>
          <p:cNvPr id="58387" name="文本框 13"/>
          <p:cNvPicPr>
            <a:picLocks noGrp="1" noChangeAspect="1"/>
          </p:cNvPicPr>
          <p:nvPr/>
        </p:nvPicPr>
        <p:blipFill>
          <a:blip r:embed="rId6"/>
          <a:srcRect l="25344" t="14458" r="56584" b="-11829"/>
          <a:stretch>
            <a:fillRect/>
          </a:stretch>
        </p:blipFill>
        <p:spPr>
          <a:xfrm>
            <a:off x="4659799" y="5766759"/>
            <a:ext cx="1226820" cy="525145"/>
          </a:xfrm>
          <a:prstGeom prst="rect">
            <a:avLst/>
          </a:prstGeom>
          <a:noFill/>
          <a:ln w="9525">
            <a:noFill/>
          </a:ln>
        </p:spPr>
      </p:pic>
      <p:pic>
        <p:nvPicPr>
          <p:cNvPr id="99" name="Picture 40" descr="r007"/>
          <p:cNvPicPr>
            <a:picLocks noChangeAspect="1"/>
          </p:cNvPicPr>
          <p:nvPr/>
        </p:nvPicPr>
        <p:blipFill>
          <a:blip r:embed="rId7"/>
          <a:stretch>
            <a:fillRect/>
          </a:stretch>
        </p:blipFill>
        <p:spPr>
          <a:xfrm>
            <a:off x="1645590" y="5232362"/>
            <a:ext cx="1211263" cy="1439863"/>
          </a:xfrm>
          <a:prstGeom prst="rect">
            <a:avLst/>
          </a:prstGeom>
          <a:noFill/>
          <a:ln w="9525">
            <a:noFill/>
          </a:ln>
        </p:spPr>
      </p:pic>
      <p:sp>
        <p:nvSpPr>
          <p:cNvPr id="8" name="文本框 7"/>
          <p:cNvSpPr txBox="1"/>
          <p:nvPr/>
        </p:nvSpPr>
        <p:spPr>
          <a:xfrm>
            <a:off x="1723793" y="975220"/>
            <a:ext cx="8902700" cy="1689052"/>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如果市场是完全竞争的，即市场中所有的企业都是完全竞争的，则这些完全竞争企业的利润最大化产量之和恰好等于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α/β</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。如果只有一个企业，利润最大化的产量等于</a:t>
            </a: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α/2β</a:t>
            </a: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 name="对象 9">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8" imgW="2743200" imgH="5181600" progId="Equation.3">
                  <p:embed/>
                </p:oleObj>
              </mc:Choice>
              <mc:Fallback>
                <p:oleObj name="" r:id="rId8" imgW="2743200" imgH="5181600" progId="Equation.3">
                  <p:embed/>
                  <p:pic>
                    <p:nvPicPr>
                      <p:cNvPr id="0" name="图片 2048"/>
                      <p:cNvPicPr>
                        <a:picLocks noChangeAspect="1"/>
                      </p:cNvPicPr>
                      <p:nvPr/>
                    </p:nvPicPr>
                    <p:blipFill>
                      <a:blip r:embed="rId9"/>
                      <a:stretch>
                        <a:fillRect/>
                      </a:stretch>
                    </p:blipFill>
                    <p:spPr>
                      <a:xfrm>
                        <a:off x="5638800" y="3321050"/>
                        <a:ext cx="914400" cy="215900"/>
                      </a:xfrm>
                      <a:prstGeom prst="rect">
                        <a:avLst/>
                      </a:prstGeom>
                      <a:noFill/>
                      <a:ln w="9525">
                        <a:noFill/>
                      </a:ln>
                    </p:spPr>
                  </p:pic>
                </p:oleObj>
              </mc:Fallback>
            </mc:AlternateContent>
          </a:graphicData>
        </a:graphic>
      </p:graphicFrame>
      <p:sp>
        <p:nvSpPr>
          <p:cNvPr id="11" name="文本框 10"/>
          <p:cNvSpPr txBox="1"/>
          <p:nvPr/>
        </p:nvSpPr>
        <p:spPr>
          <a:xfrm>
            <a:off x="2856853" y="5749564"/>
            <a:ext cx="588625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联立可求解得 </a:t>
            </a:r>
            <a:r>
              <a:rPr lang="zh-CN" altLang="en-US" sz="2000" dirty="0"/>
              <a:t>：                 </a:t>
            </a:r>
            <a:r>
              <a:rPr lang="zh-CN" altLang="en-US" dirty="0"/>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整个寡头市场的总产量</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文本框 13"/>
          <p:cNvPicPr>
            <a:picLocks noGrp="1" noChangeAspect="1"/>
          </p:cNvPicPr>
          <p:nvPr/>
        </p:nvPicPr>
        <p:blipFill>
          <a:blip r:embed="rId6"/>
          <a:srcRect l="85050" t="-2377" r="3732" b="292"/>
          <a:stretch>
            <a:fillRect/>
          </a:stretch>
        </p:blipFill>
        <p:spPr>
          <a:xfrm>
            <a:off x="8743108" y="5594258"/>
            <a:ext cx="854075" cy="6172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8387"/>
                                        </p:tgtEl>
                                        <p:attrNameLst>
                                          <p:attrName>style.visibility</p:attrName>
                                        </p:attrNameLst>
                                      </p:cBhvr>
                                      <p:to>
                                        <p:strVal val="visible"/>
                                      </p:to>
                                    </p:set>
                                    <p:animEffect transition="in" filter="circle(in)">
                                      <p:cBhvr>
                                        <p:cTn id="7" dur="2000"/>
                                        <p:tgtEl>
                                          <p:spTgt spid="5838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par>
                                <p:cTn id="11" presetID="6" presetClass="entr" presetSubtype="16"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circle(in)">
                                      <p:cBhvr>
                                        <p:cTn id="13" dur="2000"/>
                                        <p:tgtEl>
                                          <p:spTgt spid="99"/>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5102666" y="1628022"/>
            <a:ext cx="5745218" cy="4779881"/>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6138"/>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价格领袖模型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0421"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60423" name="文本框 7"/>
          <p:cNvSpPr txBox="1"/>
          <p:nvPr/>
        </p:nvSpPr>
        <p:spPr>
          <a:xfrm>
            <a:off x="886276" y="2489154"/>
            <a:ext cx="4610443" cy="830997"/>
          </a:xfrm>
          <a:prstGeom prst="rect">
            <a:avLst/>
          </a:prstGeom>
          <a:noFill/>
          <a:ln w="9525">
            <a:noFill/>
          </a:ln>
        </p:spPr>
        <p:txBody>
          <a:bodyPr wrap="square" anchor="t">
            <a:spAutoFit/>
          </a:bodyPr>
          <a:lstStyle/>
          <a:p>
            <a:pPr>
              <a:buFont typeface="Arial" panose="020B0604020202020204" pitchFamily="34" charset="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支配性企业的利润最大化产量 </a:t>
            </a:r>
            <a:r>
              <a:rPr lang="en-US" altLang="zh-CN"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400" dirty="0">
                <a:solidFill>
                  <a:schemeClr val="accent1"/>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60424" name="图片 897" descr="E:\XXWWJJ\TL\西方经济学上册\转曲-西方经济学（上册）图稿-20180521-二改发排\5-18.eps"/>
          <p:cNvPicPr>
            <a:picLocks noChangeAspect="1"/>
          </p:cNvPicPr>
          <p:nvPr/>
        </p:nvPicPr>
        <p:blipFill>
          <a:blip r:embed="rId2"/>
          <a:stretch>
            <a:fillRect/>
          </a:stretch>
        </p:blipFill>
        <p:spPr>
          <a:xfrm>
            <a:off x="5315293" y="1939291"/>
            <a:ext cx="5029145" cy="4187927"/>
          </a:xfrm>
          <a:prstGeom prst="rect">
            <a:avLst/>
          </a:prstGeom>
          <a:noFill/>
          <a:ln w="9525">
            <a:noFill/>
          </a:ln>
        </p:spPr>
      </p:pic>
      <p:sp>
        <p:nvSpPr>
          <p:cNvPr id="60427" name="文本框 99"/>
          <p:cNvSpPr txBox="1"/>
          <p:nvPr/>
        </p:nvSpPr>
        <p:spPr>
          <a:xfrm>
            <a:off x="5496719" y="6488668"/>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价格领袖模型</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60428" name="文本框 8"/>
          <p:cNvSpPr txBox="1"/>
          <p:nvPr/>
        </p:nvSpPr>
        <p:spPr>
          <a:xfrm>
            <a:off x="2027237" y="4052511"/>
            <a:ext cx="3741738" cy="460375"/>
          </a:xfrm>
          <a:prstGeom prst="rect">
            <a:avLst/>
          </a:prstGeom>
          <a:noFill/>
          <a:ln w="9525">
            <a:noFill/>
          </a:ln>
        </p:spPr>
        <p:txBody>
          <a:bodyPr wrap="square" anchor="t">
            <a:spAutoFit/>
          </a:bodyPr>
          <a:lstStyle/>
          <a:p>
            <a:pPr eaLnBrk="0" hangingPunct="0"/>
            <a:r>
              <a:rPr lang="en-US" altLang="zh-CN" sz="2400" dirty="0">
                <a:solidFill>
                  <a:srgbClr val="FF0000"/>
                </a:solidFill>
                <a:latin typeface="微软雅黑" panose="020B0503020204020204" pitchFamily="34" charset="-122"/>
                <a:ea typeface="微软雅黑" panose="020B0503020204020204" pitchFamily="34" charset="-122"/>
              </a:rPr>
              <a:t>MR=MC</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5" name="棱台 14"/>
          <p:cNvSpPr/>
          <p:nvPr/>
        </p:nvSpPr>
        <p:spPr>
          <a:xfrm>
            <a:off x="927894" y="3463753"/>
            <a:ext cx="3671326" cy="1429643"/>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a:off x="968198" y="1264328"/>
            <a:ext cx="4192765" cy="4812915"/>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pic>
        <p:nvPicPr>
          <p:cNvPr id="11" name="图片 10"/>
          <p:cNvPicPr>
            <a:picLocks noChangeAspect="1"/>
          </p:cNvPicPr>
          <p:nvPr/>
        </p:nvPicPr>
        <p:blipFill>
          <a:blip r:embed="rId1"/>
          <a:stretch>
            <a:fillRect/>
          </a:stretch>
        </p:blipFill>
        <p:spPr>
          <a:xfrm>
            <a:off x="5376856" y="1267404"/>
            <a:ext cx="5486302" cy="4809840"/>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542191"/>
            <a:ext cx="10515600" cy="534035"/>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斯威齐模型</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2469"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62471" name="文本框 7"/>
          <p:cNvSpPr txBox="1"/>
          <p:nvPr/>
        </p:nvSpPr>
        <p:spPr>
          <a:xfrm>
            <a:off x="1055802" y="1918121"/>
            <a:ext cx="4025245" cy="3416320"/>
          </a:xfrm>
          <a:prstGeom prst="rect">
            <a:avLst/>
          </a:prstGeom>
          <a:noFill/>
          <a:ln w="9525">
            <a:noFill/>
          </a:ln>
        </p:spPr>
        <p:txBody>
          <a:bodyPr wrap="square" anchor="t">
            <a:spAutoFit/>
          </a:bodyPr>
          <a:lstStyle/>
          <a:p>
            <a:pPr>
              <a:lnSpc>
                <a:spcPct val="150000"/>
              </a:lnSpc>
              <a:buFont typeface="Arial" panose="020B0604020202020204" pitchFamily="34" charset="0"/>
            </a:pPr>
            <a:r>
              <a:rPr lang="en-US" altLang="zh-CN" sz="2400" dirty="0">
                <a:latin typeface="微软雅黑" panose="020B0503020204020204" pitchFamily="34" charset="-122"/>
                <a:ea typeface="微软雅黑" panose="020B0503020204020204" pitchFamily="34" charset="-122"/>
              </a:rPr>
              <a:t>   </a:t>
            </a:r>
            <a:r>
              <a:rPr lang="zh-CN" sz="2400" dirty="0">
                <a:latin typeface="微软雅黑" panose="020B0503020204020204" pitchFamily="34" charset="-122"/>
                <a:ea typeface="微软雅黑" panose="020B0503020204020204" pitchFamily="34" charset="-122"/>
              </a:rPr>
              <a:t>如果寡头企业</a:t>
            </a:r>
            <a:r>
              <a:rPr lang="zh-CN" sz="2400" dirty="0">
                <a:solidFill>
                  <a:srgbClr val="FF0000"/>
                </a:solidFill>
                <a:latin typeface="微软雅黑" panose="020B0503020204020204" pitchFamily="34" charset="-122"/>
                <a:ea typeface="微软雅黑" panose="020B0503020204020204" pitchFamily="34" charset="-122"/>
              </a:rPr>
              <a:t>降低价格</a:t>
            </a:r>
            <a:r>
              <a:rPr lang="zh-CN" sz="2400" dirty="0">
                <a:latin typeface="微软雅黑" panose="020B0503020204020204" pitchFamily="34" charset="-122"/>
                <a:ea typeface="微软雅黑" panose="020B0503020204020204" pitchFamily="34" charset="-122"/>
              </a:rPr>
              <a:t>，其他企业也会同样降低价格，但是，</a:t>
            </a:r>
            <a:r>
              <a:rPr lang="zh-CN" sz="2400" dirty="0">
                <a:solidFill>
                  <a:srgbClr val="7030A0"/>
                </a:solidFill>
                <a:latin typeface="微软雅黑" panose="020B0503020204020204" pitchFamily="34" charset="-122"/>
                <a:ea typeface="微软雅黑" panose="020B0503020204020204" pitchFamily="34" charset="-122"/>
              </a:rPr>
              <a:t>如果</a:t>
            </a:r>
            <a:r>
              <a:rPr lang="zh-CN" sz="2400" dirty="0">
                <a:latin typeface="微软雅黑" panose="020B0503020204020204" pitchFamily="34" charset="-122"/>
                <a:ea typeface="微软雅黑" panose="020B0503020204020204" pitchFamily="34" charset="-122"/>
              </a:rPr>
              <a:t>寡头企业提高价格，其他企业却不会同样提高价格，而往往是维持原来的</a:t>
            </a:r>
            <a:r>
              <a:rPr lang="zh-CN" sz="2400" dirty="0">
                <a:solidFill>
                  <a:srgbClr val="FF0000"/>
                </a:solidFill>
                <a:latin typeface="微软雅黑" panose="020B0503020204020204" pitchFamily="34" charset="-122"/>
                <a:ea typeface="微软雅黑" panose="020B0503020204020204" pitchFamily="34" charset="-122"/>
              </a:rPr>
              <a:t>价格不变</a:t>
            </a:r>
            <a:r>
              <a:rPr lang="zh-CN" sz="2400" dirty="0">
                <a:latin typeface="微软雅黑" panose="020B0503020204020204" pitchFamily="34" charset="-122"/>
                <a:ea typeface="微软雅黑" panose="020B0503020204020204" pitchFamily="34" charset="-122"/>
              </a:rPr>
              <a:t>。</a:t>
            </a:r>
            <a:endParaRPr lang="zh-CN" sz="2400" dirty="0">
              <a:latin typeface="微软雅黑" panose="020B0503020204020204" pitchFamily="34" charset="-122"/>
              <a:ea typeface="微软雅黑" panose="020B0503020204020204" pitchFamily="34" charset="-122"/>
            </a:endParaRPr>
          </a:p>
        </p:txBody>
      </p:sp>
      <p:pic>
        <p:nvPicPr>
          <p:cNvPr id="62472" name="图片 899" descr="E:\XXWWJJ\TL\西方经济学上册\转曲-西方经济学（上册）图稿-20180521-二改发排\5-20.eps"/>
          <p:cNvPicPr>
            <a:picLocks noChangeAspect="1"/>
          </p:cNvPicPr>
          <p:nvPr/>
        </p:nvPicPr>
        <p:blipFill>
          <a:blip r:embed="rId2"/>
          <a:stretch>
            <a:fillRect/>
          </a:stretch>
        </p:blipFill>
        <p:spPr>
          <a:xfrm>
            <a:off x="6091489" y="1557955"/>
            <a:ext cx="3747546" cy="3952628"/>
          </a:xfrm>
          <a:prstGeom prst="rect">
            <a:avLst/>
          </a:prstGeom>
          <a:noFill/>
          <a:ln w="9525">
            <a:noFill/>
          </a:ln>
        </p:spPr>
      </p:pic>
      <p:sp>
        <p:nvSpPr>
          <p:cNvPr id="62473" name="文本框 6"/>
          <p:cNvSpPr txBox="1"/>
          <p:nvPr/>
        </p:nvSpPr>
        <p:spPr>
          <a:xfrm>
            <a:off x="5698645" y="5701761"/>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斯威齐模型和价格刚性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2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勾结和卡特尔</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4517"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4518" name="文本框 87"/>
          <p:cNvSpPr txBox="1"/>
          <p:nvPr/>
        </p:nvSpPr>
        <p:spPr>
          <a:xfrm>
            <a:off x="2366963" y="6258701"/>
            <a:ext cx="841375" cy="369888"/>
          </a:xfrm>
          <a:prstGeom prst="rect">
            <a:avLst/>
          </a:prstGeom>
          <a:noFill/>
          <a:ln w="9525">
            <a:noFill/>
          </a:ln>
        </p:spPr>
        <p:txBody>
          <a:bodyPr anchor="t">
            <a:spAutoFit/>
          </a:bodyPr>
          <a:lstStyle/>
          <a:p>
            <a:pPr>
              <a:buFont typeface="Arial" panose="020B0604020202020204" pitchFamily="34" charset="0"/>
            </a:pPr>
            <a:endParaRPr lang="en-US" altLang="zh-CN" dirty="0">
              <a:latin typeface="Calibri" panose="020F0502020204030204" pitchFamily="34" charset="0"/>
              <a:ea typeface="等线" pitchFamily="2" charset="-122"/>
            </a:endParaRPr>
          </a:p>
        </p:txBody>
      </p:sp>
      <p:sp>
        <p:nvSpPr>
          <p:cNvPr id="17" name="Rectangle 9" descr="5%"/>
          <p:cNvSpPr>
            <a:spLocks noChangeArrowheads="1"/>
          </p:cNvSpPr>
          <p:nvPr/>
        </p:nvSpPr>
        <p:spPr bwMode="auto">
          <a:xfrm>
            <a:off x="1544907" y="1037703"/>
            <a:ext cx="3119438" cy="550863"/>
          </a:xfrm>
          <a:prstGeom prst="rect">
            <a:avLst/>
          </a:prstGeom>
          <a:noFill/>
          <a:ln>
            <a:noFill/>
          </a:ln>
          <a:effectLst>
            <a:prstShdw prst="shdw17" dist="17961" dir="2700000">
              <a:srgbClr val="CC0000"/>
            </a:prstShdw>
          </a:effectLst>
        </p:spPr>
        <p:txBody>
          <a:bodyPr lIns="18000" tIns="46800" rIns="1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9003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勾结性寡头市场模型</a:t>
            </a:r>
            <a:endParaRPr kumimoji="0" lang="zh-CN" altLang="en-US" sz="2400" b="0" i="0" u="none" strike="noStrike" kern="1200" cap="none" spc="0" normalizeH="0" baseline="0" noProof="0" dirty="0">
              <a:ln>
                <a:noFill/>
              </a:ln>
              <a:solidFill>
                <a:srgbClr val="99003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nvGrpSpPr>
          <p:cNvPr id="2" name="Group 22"/>
          <p:cNvGrpSpPr/>
          <p:nvPr/>
        </p:nvGrpSpPr>
        <p:grpSpPr>
          <a:xfrm>
            <a:off x="2387600" y="1829745"/>
            <a:ext cx="6591300" cy="2106613"/>
            <a:chOff x="576" y="816"/>
            <a:chExt cx="4152" cy="1327"/>
          </a:xfrm>
        </p:grpSpPr>
        <p:sp>
          <p:nvSpPr>
            <p:cNvPr id="64521" name="Rectangle 10"/>
            <p:cNvSpPr/>
            <p:nvPr/>
          </p:nvSpPr>
          <p:spPr>
            <a:xfrm>
              <a:off x="606" y="873"/>
              <a:ext cx="1104" cy="336"/>
            </a:xfrm>
            <a:prstGeom prst="rect">
              <a:avLst/>
            </a:prstGeom>
            <a:noFill/>
            <a:ln w="9525">
              <a:noFill/>
            </a:ln>
          </p:spPr>
          <p:txBody>
            <a:bodyPr lIns="90000" tIns="46800" rIns="90000" bIns="46800" anchor="ctr"/>
            <a:lstStyle/>
            <a:p>
              <a:pPr>
                <a:buFont typeface="Arial" panose="020B0604020202020204" pitchFamily="34" charset="0"/>
              </a:pPr>
              <a:r>
                <a:rPr lang="zh-CN" altLang="en-US" sz="2000" dirty="0">
                  <a:latin typeface="微软雅黑" panose="020B0503020204020204" pitchFamily="34" charset="-122"/>
                  <a:ea typeface="微软雅黑" panose="020B0503020204020204" pitchFamily="34" charset="-122"/>
                </a:rPr>
                <a:t>公开勾结</a:t>
              </a:r>
              <a:endParaRPr lang="zh-CN" altLang="en-US" sz="2000" dirty="0">
                <a:latin typeface="微软雅黑" panose="020B0503020204020204" pitchFamily="34" charset="-122"/>
                <a:ea typeface="微软雅黑" panose="020B0503020204020204" pitchFamily="34" charset="-122"/>
              </a:endParaRPr>
            </a:p>
          </p:txBody>
        </p:sp>
        <p:sp>
          <p:nvSpPr>
            <p:cNvPr id="20" name="Rectangle 11"/>
            <p:cNvSpPr>
              <a:spLocks noChangeArrowheads="1"/>
            </p:cNvSpPr>
            <p:nvPr/>
          </p:nvSpPr>
          <p:spPr bwMode="auto">
            <a:xfrm>
              <a:off x="624" y="1296"/>
              <a:ext cx="816" cy="336"/>
            </a:xfrm>
            <a:prstGeom prst="rect">
              <a:avLst/>
            </a:prstGeom>
            <a:noFill/>
            <a:ln>
              <a:noFill/>
            </a:ln>
            <a:effectLst/>
          </p:spPr>
          <p:txBody>
            <a:bodyPr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卡特尔</a:t>
              </a:r>
              <a:endPar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1" name="Rectangle 12"/>
            <p:cNvSpPr>
              <a:spLocks noChangeArrowheads="1"/>
            </p:cNvSpPr>
            <p:nvPr/>
          </p:nvSpPr>
          <p:spPr bwMode="auto">
            <a:xfrm>
              <a:off x="1776" y="816"/>
              <a:ext cx="2640" cy="960"/>
            </a:xfrm>
            <a:prstGeom prst="rect">
              <a:avLst/>
            </a:prstGeom>
            <a:noFill/>
            <a:ln>
              <a:noFill/>
            </a:ln>
            <a:effec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381000" algn="l" defTabSz="457200" rtl="0" eaLnBrk="1" fontAlgn="auto" latinLnBrk="0" hangingPunct="1">
                <a:lnSpc>
                  <a:spcPct val="150000"/>
                </a:lnSpc>
                <a:spcBef>
                  <a:spcPts val="0"/>
                </a:spcBef>
                <a:spcAft>
                  <a:spcPts val="0"/>
                </a:spcAft>
                <a:buClrTx/>
                <a:buSzTx/>
                <a:buFontTx/>
                <a:buNone/>
                <a:defRPr/>
              </a:pPr>
              <a:r>
                <a:rPr kumimoji="1" lang="zh-CN" altLang="en-US" sz="20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  为了</a:t>
              </a:r>
              <a:r>
                <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维持较高价格通过明确协议正式勾结在一起的一群</a:t>
              </a:r>
              <a:r>
                <a:rPr kumimoji="1" lang="zh-CN" altLang="en-US" sz="20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厂商。</a:t>
              </a:r>
              <a:endPar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 typeface="Wingdings" panose="05000000000000000000" pitchFamily="2" charset="2"/>
                <a:buChar char="q"/>
                <a:defRPr/>
              </a:pPr>
              <a:r>
                <a:rPr kumimoji="1" lang="zh-CN" altLang="en-US"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制定统一的价格</a:t>
              </a:r>
              <a:endParaRPr kumimoji="1" lang="zh-CN" altLang="en-US"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 typeface="Wingdings" panose="05000000000000000000" pitchFamily="2" charset="2"/>
                <a:buChar char="q"/>
                <a:defRPr/>
              </a:pPr>
              <a:r>
                <a:rPr kumimoji="1" lang="zh-CN" altLang="en-US"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分配产量</a:t>
              </a:r>
              <a:endParaRPr kumimoji="1" lang="zh-CN" altLang="en-US"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2" name="Rectangle 14"/>
            <p:cNvSpPr>
              <a:spLocks noChangeArrowheads="1"/>
            </p:cNvSpPr>
            <p:nvPr/>
          </p:nvSpPr>
          <p:spPr bwMode="auto">
            <a:xfrm>
              <a:off x="1752" y="1951"/>
              <a:ext cx="2976" cy="192"/>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MC</a:t>
              </a:r>
              <a:r>
                <a:rPr kumimoji="0" lang="en-US" altLang="zh-CN" sz="2000" b="0" i="0" u="none" strike="noStrike" kern="1200" cap="none" spc="0" normalizeH="0" baseline="-2500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MC</a:t>
              </a:r>
              <a:r>
                <a:rPr kumimoji="0" lang="en-US" altLang="zh-CN" sz="2000" b="0" i="0" u="none" strike="noStrike" kern="1200" cap="none" spc="0" normalizeH="0" baseline="-2500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Calibri" panose="020F0502020204030204" pitchFamily="34" charset="0"/>
                  <a:ea typeface="华文新魏" panose="02010800040101010101" pitchFamily="2" charset="-122"/>
                  <a:cs typeface="+mn-cs"/>
                </a:rPr>
                <a:t>……</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MC</a:t>
              </a:r>
              <a:r>
                <a:rPr kumimoji="0" lang="en-US" altLang="zh-CN" sz="2000" b="0" i="0" u="none" strike="noStrike" kern="1200" cap="none" spc="0" normalizeH="0" baseline="-2500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N</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MC = MR</a:t>
              </a:r>
              <a:endPar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3" name="Line 16"/>
            <p:cNvSpPr>
              <a:spLocks noChangeShapeType="1"/>
            </p:cNvSpPr>
            <p:nvPr/>
          </p:nvSpPr>
          <p:spPr bwMode="auto">
            <a:xfrm>
              <a:off x="576" y="1296"/>
              <a:ext cx="912" cy="0"/>
            </a:xfrm>
            <a:prstGeom prst="line">
              <a:avLst/>
            </a:prstGeom>
            <a:noFill/>
            <a:ln w="9525">
              <a:solidFill>
                <a:schemeClr val="tx1"/>
              </a:solidFill>
              <a:round/>
            </a:ln>
            <a:effectLst>
              <a:prstShdw prst="shdw17" dist="17961" dir="2700000">
                <a:schemeClr val="tx1">
                  <a:gamma/>
                  <a:shade val="60000"/>
                  <a:invGamma/>
                </a:schemeClr>
              </a:prstShdw>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 name="Group 24"/>
          <p:cNvGrpSpPr/>
          <p:nvPr/>
        </p:nvGrpSpPr>
        <p:grpSpPr>
          <a:xfrm>
            <a:off x="2235200" y="4412177"/>
            <a:ext cx="6477000" cy="1828800"/>
            <a:chOff x="816" y="2640"/>
            <a:chExt cx="4080" cy="1152"/>
          </a:xfrm>
        </p:grpSpPr>
        <p:sp>
          <p:nvSpPr>
            <p:cNvPr id="64527" name="Rectangle 17"/>
            <p:cNvSpPr/>
            <p:nvPr/>
          </p:nvSpPr>
          <p:spPr>
            <a:xfrm>
              <a:off x="816" y="2736"/>
              <a:ext cx="1248" cy="336"/>
            </a:xfrm>
            <a:prstGeom prst="rect">
              <a:avLst/>
            </a:prstGeom>
            <a:noFill/>
            <a:ln w="9525">
              <a:noFill/>
            </a:ln>
          </p:spPr>
          <p:txBody>
            <a:bodyPr lIns="90000" tIns="46800" rIns="90000" bIns="46800" anchor="ctr"/>
            <a:lstStyle/>
            <a:p>
              <a:pPr>
                <a:buFont typeface="Arial" panose="020B0604020202020204" pitchFamily="34" charset="0"/>
              </a:pPr>
              <a:r>
                <a:rPr lang="zh-CN" altLang="en-US" sz="2000" dirty="0">
                  <a:solidFill>
                    <a:srgbClr val="009900"/>
                  </a:solidFill>
                  <a:latin typeface="微软雅黑" panose="020B0503020204020204" pitchFamily="34" charset="-122"/>
                  <a:ea typeface="微软雅黑" panose="020B0503020204020204" pitchFamily="34" charset="-122"/>
                </a:rPr>
                <a:t>非公开勾结</a:t>
              </a:r>
              <a:endParaRPr lang="zh-CN" altLang="en-US" sz="2000" dirty="0">
                <a:solidFill>
                  <a:srgbClr val="009900"/>
                </a:solidFill>
                <a:latin typeface="微软雅黑" panose="020B0503020204020204" pitchFamily="34" charset="-122"/>
                <a:ea typeface="微软雅黑" panose="020B0503020204020204" pitchFamily="34" charset="-122"/>
              </a:endParaRPr>
            </a:p>
          </p:txBody>
        </p:sp>
        <p:sp>
          <p:nvSpPr>
            <p:cNvPr id="26" name="Rectangle 18"/>
            <p:cNvSpPr>
              <a:spLocks noChangeArrowheads="1"/>
            </p:cNvSpPr>
            <p:nvPr/>
          </p:nvSpPr>
          <p:spPr bwMode="auto">
            <a:xfrm>
              <a:off x="816" y="3222"/>
              <a:ext cx="1008" cy="336"/>
            </a:xfrm>
            <a:prstGeom prst="rect">
              <a:avLst/>
            </a:prstGeom>
            <a:noFill/>
            <a:ln>
              <a:noFill/>
            </a:ln>
            <a:effectLst/>
          </p:spPr>
          <p:txBody>
            <a:bodyPr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价格领导</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4529" name="Line 19"/>
            <p:cNvSpPr/>
            <p:nvPr/>
          </p:nvSpPr>
          <p:spPr>
            <a:xfrm>
              <a:off x="849" y="3141"/>
              <a:ext cx="912" cy="0"/>
            </a:xfrm>
            <a:prstGeom prst="line">
              <a:avLst/>
            </a:prstGeom>
            <a:ln w="9525" cap="flat" cmpd="sng">
              <a:solidFill>
                <a:srgbClr val="009900"/>
              </a:solidFill>
              <a:prstDash val="solid"/>
              <a:round/>
              <a:headEnd type="none" w="med" len="med"/>
              <a:tailEnd type="none" w="med" len="med"/>
            </a:ln>
            <a:effectLst>
              <a:prstShdw prst="shdw17" dist="17961" dir="2699999">
                <a:srgbClr val="005C00"/>
              </a:prstShdw>
            </a:effectLst>
          </p:spPr>
        </p:sp>
        <p:sp>
          <p:nvSpPr>
            <p:cNvPr id="28" name="Rectangle 20"/>
            <p:cNvSpPr>
              <a:spLocks noChangeArrowheads="1"/>
            </p:cNvSpPr>
            <p:nvPr/>
          </p:nvSpPr>
          <p:spPr bwMode="auto">
            <a:xfrm>
              <a:off x="2256" y="2640"/>
              <a:ext cx="2640" cy="1152"/>
            </a:xfrm>
            <a:prstGeom prst="rect">
              <a:avLst/>
            </a:prstGeom>
            <a:noFill/>
            <a:ln>
              <a:noFill/>
            </a:ln>
            <a:effec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381000" algn="l" defTabSz="457200" rtl="0" eaLnBrk="1" fontAlgn="auto" latinLnBrk="0" hangingPunct="1">
                <a:lnSpc>
                  <a:spcPct val="150000"/>
                </a:lnSpc>
                <a:spcBef>
                  <a:spcPts val="0"/>
                </a:spcBef>
                <a:spcAft>
                  <a:spcPts val="0"/>
                </a:spcAft>
                <a:buClrTx/>
                <a:buSzTx/>
                <a:buFontTx/>
                <a:buNone/>
                <a:defRPr/>
              </a:pPr>
              <a:r>
                <a:rPr kumimoji="1" lang="zh-CN" altLang="en-US" sz="2000" b="0" i="0" u="none" strike="noStrike" kern="1200" cap="none" spc="0" normalizeH="0" baseline="0" noProof="0" dirty="0" smtClean="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  由</a:t>
              </a:r>
              <a:r>
                <a:rPr kumimoji="1" lang="zh-CN" altLang="en-US" sz="2000" b="0" i="0" u="none" strike="noStrike" kern="1200" cap="none" spc="0" normalizeH="0" baseline="0" noProof="0" dirty="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一家厂商制定价格，其他厂商均按照此价格</a:t>
              </a:r>
              <a:r>
                <a:rPr kumimoji="1" lang="zh-CN" altLang="en-US" sz="2000" b="0" i="0" u="none" strike="noStrike" kern="1200" cap="none" spc="0" normalizeH="0" baseline="0" noProof="0" dirty="0" smtClean="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销售。</a:t>
              </a:r>
              <a:endParaRPr kumimoji="1" lang="zh-CN" altLang="en-US" sz="2000" b="0" i="0" u="none" strike="noStrike" kern="1200" cap="none" spc="0" normalizeH="0" baseline="0" noProof="0" dirty="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Tx/>
                <a:buChar char="•"/>
                <a:defRPr/>
              </a:pPr>
              <a:r>
                <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支配型价格领先制</a:t>
              </a:r>
              <a:endPar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Tx/>
                <a:buChar char="•"/>
                <a:defRPr/>
              </a:pPr>
              <a:r>
                <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晴雨表型价格领先制</a:t>
              </a:r>
              <a:endPar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Tx/>
                <a:buChar char="•"/>
                <a:defRPr/>
              </a:pPr>
              <a:r>
                <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低成本型价格领先制 </a:t>
              </a:r>
              <a:endParaRPr kumimoji="1"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pic>
        <p:nvPicPr>
          <p:cNvPr id="64531" name="Picture 38" descr="j0298653"/>
          <p:cNvPicPr>
            <a:picLocks noChangeAspect="1"/>
          </p:cNvPicPr>
          <p:nvPr/>
        </p:nvPicPr>
        <p:blipFill>
          <a:blip r:embed="rId1"/>
          <a:stretch>
            <a:fillRect/>
          </a:stretch>
        </p:blipFill>
        <p:spPr>
          <a:xfrm>
            <a:off x="301625" y="3158906"/>
            <a:ext cx="1781175" cy="2441575"/>
          </a:xfrm>
          <a:prstGeom prst="rect">
            <a:avLst/>
          </a:prstGeom>
          <a:noFill/>
          <a:ln w="9525">
            <a:noFill/>
          </a:ln>
        </p:spPr>
      </p:pic>
      <p:cxnSp>
        <p:nvCxnSpPr>
          <p:cNvPr id="24" name="直接连接符 23"/>
          <p:cNvCxnSpPr/>
          <p:nvPr/>
        </p:nvCxnSpPr>
        <p:spPr>
          <a:xfrm>
            <a:off x="1336431" y="4097453"/>
            <a:ext cx="8862646" cy="29017"/>
          </a:xfrm>
          <a:prstGeom prst="line">
            <a:avLst/>
          </a:prstGeom>
          <a:ln w="28575">
            <a:solidFill>
              <a:srgbClr val="C9923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1"/>
          </p:cNvPicPr>
          <p:nvPr/>
        </p:nvPicPr>
        <p:blipFill>
          <a:blip r:embed="rId1"/>
          <a:stretch>
            <a:fillRect/>
          </a:stretch>
        </p:blipFill>
        <p:spPr>
          <a:xfrm>
            <a:off x="1324690" y="2587013"/>
            <a:ext cx="9637869" cy="3754311"/>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勾结和卡特尔</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6565"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6566" name="Rectangle 2"/>
          <p:cNvSpPr txBox="1"/>
          <p:nvPr/>
        </p:nvSpPr>
        <p:spPr>
          <a:xfrm>
            <a:off x="1932076" y="1347147"/>
            <a:ext cx="8229600" cy="838200"/>
          </a:xfrm>
          <a:prstGeom prst="rect">
            <a:avLst/>
          </a:prstGeom>
          <a:solidFill>
            <a:srgbClr val="FFFFFF"/>
          </a:solidFill>
          <a:ln w="9525" cap="flat" cmpd="sng">
            <a:noFill/>
            <a:prstDash val="solid"/>
            <a:miter/>
            <a:headEnd type="none" w="med" len="med"/>
            <a:tailEnd type="none" w="med" len="med"/>
          </a:ln>
        </p:spPr>
        <p:txBody>
          <a:bodyPr anchor="t"/>
          <a:lstStyle/>
          <a:p>
            <a:pPr algn="ctr" defTabSz="914400">
              <a:lnSpc>
                <a:spcPct val="90000"/>
              </a:lnSpc>
              <a:buFont typeface="Arial" panose="020B0604020202020204" pitchFamily="34" charset="0"/>
            </a:pPr>
            <a:endParaRPr lang="zh-CN" altLang="en-US" sz="2400" kern="2000" dirty="0">
              <a:solidFill>
                <a:schemeClr val="tx1"/>
              </a:solidFill>
              <a:uFillTx/>
              <a:latin typeface="微软雅黑" panose="020B0503020204020204" pitchFamily="34" charset="-122"/>
              <a:ea typeface="微软雅黑" panose="020B0503020204020204" pitchFamily="34" charset="-122"/>
            </a:endParaRPr>
          </a:p>
          <a:p>
            <a:pPr algn="ctr" defTabSz="914400">
              <a:lnSpc>
                <a:spcPct val="90000"/>
              </a:lnSpc>
              <a:buFont typeface="Arial" panose="020B0604020202020204" pitchFamily="34" charset="0"/>
            </a:pPr>
            <a:r>
              <a:rPr lang="zh-CN" altLang="en-US" sz="2400" kern="2000" dirty="0">
                <a:solidFill>
                  <a:schemeClr val="tx1"/>
                </a:solidFill>
                <a:uFillTx/>
                <a:latin typeface="微软雅黑" panose="020B0503020204020204" pitchFamily="34" charset="-122"/>
                <a:ea typeface="微软雅黑" panose="020B0503020204020204" pitchFamily="34" charset="-122"/>
              </a:rPr>
              <a:t>卡特尔的利润最大化</a:t>
            </a:r>
            <a:endParaRPr lang="zh-CN" altLang="en-US" sz="2400" kern="2000" dirty="0">
              <a:solidFill>
                <a:schemeClr val="tx1"/>
              </a:solidFill>
              <a:uFillTx/>
              <a:latin typeface="微软雅黑" panose="020B0503020204020204" pitchFamily="34" charset="-122"/>
              <a:ea typeface="微软雅黑" panose="020B0503020204020204" pitchFamily="34" charset="-122"/>
            </a:endParaRPr>
          </a:p>
        </p:txBody>
      </p:sp>
      <p:grpSp>
        <p:nvGrpSpPr>
          <p:cNvPr id="66568" name="Group 4"/>
          <p:cNvGrpSpPr/>
          <p:nvPr/>
        </p:nvGrpSpPr>
        <p:grpSpPr>
          <a:xfrm>
            <a:off x="2614613" y="2911424"/>
            <a:ext cx="7086600" cy="3048000"/>
            <a:chOff x="2520" y="3673"/>
            <a:chExt cx="6983" cy="2559"/>
          </a:xfrm>
        </p:grpSpPr>
        <p:sp>
          <p:nvSpPr>
            <p:cNvPr id="66569" name="Line 5"/>
            <p:cNvSpPr/>
            <p:nvPr/>
          </p:nvSpPr>
          <p:spPr>
            <a:xfrm>
              <a:off x="7740" y="3673"/>
              <a:ext cx="0" cy="2447"/>
            </a:xfrm>
            <a:prstGeom prst="line">
              <a:avLst/>
            </a:prstGeom>
            <a:ln w="38100" cap="flat" cmpd="sng">
              <a:solidFill>
                <a:schemeClr val="tx1"/>
              </a:solidFill>
              <a:prstDash val="solid"/>
              <a:round/>
              <a:headEnd type="none" w="med" len="med"/>
              <a:tailEnd type="none" w="med" len="med"/>
            </a:ln>
          </p:spPr>
        </p:sp>
        <p:sp>
          <p:nvSpPr>
            <p:cNvPr id="66570" name="Line 6"/>
            <p:cNvSpPr/>
            <p:nvPr/>
          </p:nvSpPr>
          <p:spPr>
            <a:xfrm>
              <a:off x="7740" y="6120"/>
              <a:ext cx="1763" cy="0"/>
            </a:xfrm>
            <a:prstGeom prst="line">
              <a:avLst/>
            </a:prstGeom>
            <a:ln w="38100" cap="flat" cmpd="sng">
              <a:solidFill>
                <a:schemeClr val="tx1"/>
              </a:solidFill>
              <a:prstDash val="solid"/>
              <a:round/>
              <a:headEnd type="none" w="med" len="med"/>
              <a:tailEnd type="none" w="med" len="med"/>
            </a:ln>
          </p:spPr>
        </p:sp>
        <p:sp>
          <p:nvSpPr>
            <p:cNvPr id="66571" name="Line 7"/>
            <p:cNvSpPr/>
            <p:nvPr/>
          </p:nvSpPr>
          <p:spPr>
            <a:xfrm>
              <a:off x="8460" y="4726"/>
              <a:ext cx="0" cy="1394"/>
            </a:xfrm>
            <a:prstGeom prst="line">
              <a:avLst/>
            </a:prstGeom>
            <a:ln w="38100" cap="flat" cmpd="sng">
              <a:solidFill>
                <a:schemeClr val="tx1"/>
              </a:solidFill>
              <a:prstDash val="dash"/>
              <a:round/>
              <a:headEnd type="none" w="med" len="med"/>
              <a:tailEnd type="none" w="med" len="med"/>
            </a:ln>
          </p:spPr>
        </p:sp>
        <p:sp>
          <p:nvSpPr>
            <p:cNvPr id="66572" name="Line 8"/>
            <p:cNvSpPr/>
            <p:nvPr/>
          </p:nvSpPr>
          <p:spPr>
            <a:xfrm rot="-338691">
              <a:off x="7810" y="3780"/>
              <a:ext cx="1175" cy="1672"/>
            </a:xfrm>
            <a:prstGeom prst="line">
              <a:avLst/>
            </a:prstGeom>
            <a:ln w="76200" cap="flat" cmpd="sng">
              <a:solidFill>
                <a:schemeClr val="tx1"/>
              </a:solidFill>
              <a:prstDash val="solid"/>
              <a:round/>
              <a:headEnd type="none" w="med" len="med"/>
              <a:tailEnd type="none" w="med" len="med"/>
            </a:ln>
          </p:spPr>
        </p:sp>
        <p:sp>
          <p:nvSpPr>
            <p:cNvPr id="66573" name="Line 9"/>
            <p:cNvSpPr/>
            <p:nvPr/>
          </p:nvSpPr>
          <p:spPr>
            <a:xfrm rot="-189134">
              <a:off x="7810" y="3863"/>
              <a:ext cx="881" cy="2369"/>
            </a:xfrm>
            <a:prstGeom prst="line">
              <a:avLst/>
            </a:prstGeom>
            <a:ln w="76200" cap="flat" cmpd="sng">
              <a:solidFill>
                <a:schemeClr val="tx1"/>
              </a:solidFill>
              <a:prstDash val="solid"/>
              <a:round/>
              <a:headEnd type="none" w="med" len="med"/>
              <a:tailEnd type="none" w="med" len="med"/>
            </a:ln>
          </p:spPr>
        </p:sp>
        <p:sp>
          <p:nvSpPr>
            <p:cNvPr id="66574" name="Freeform 10"/>
            <p:cNvSpPr/>
            <p:nvPr/>
          </p:nvSpPr>
          <p:spPr>
            <a:xfrm rot="336984">
              <a:off x="8070" y="4560"/>
              <a:ext cx="930" cy="1144"/>
            </a:xfrm>
            <a:custGeom>
              <a:avLst/>
              <a:gdLst/>
              <a:ahLst/>
              <a:cxnLst>
                <a:cxn ang="0">
                  <a:pos x="505" y="0"/>
                </a:cxn>
                <a:cxn ang="0">
                  <a:pos x="425" y="306"/>
                </a:cxn>
                <a:cxn ang="0">
                  <a:pos x="310" y="549"/>
                </a:cxn>
                <a:cxn ang="0">
                  <a:pos x="160" y="715"/>
                </a:cxn>
                <a:cxn ang="0">
                  <a:pos x="0" y="816"/>
                </a:cxn>
              </a:cxnLst>
              <a:rect l="0" t="0" r="0" b="0"/>
              <a:pathLst>
                <a:path w="1140" h="1280">
                  <a:moveTo>
                    <a:pt x="1140" y="0"/>
                  </a:moveTo>
                  <a:cubicBezTo>
                    <a:pt x="1110" y="80"/>
                    <a:pt x="1033" y="337"/>
                    <a:pt x="960" y="480"/>
                  </a:cubicBezTo>
                  <a:cubicBezTo>
                    <a:pt x="887" y="623"/>
                    <a:pt x="800" y="753"/>
                    <a:pt x="700" y="860"/>
                  </a:cubicBezTo>
                  <a:cubicBezTo>
                    <a:pt x="600" y="967"/>
                    <a:pt x="477" y="1050"/>
                    <a:pt x="360" y="1120"/>
                  </a:cubicBezTo>
                  <a:cubicBezTo>
                    <a:pt x="243" y="1190"/>
                    <a:pt x="75" y="1247"/>
                    <a:pt x="0" y="1280"/>
                  </a:cubicBezTo>
                </a:path>
              </a:pathLst>
            </a:custGeom>
            <a:noFill/>
            <a:ln w="76200" cap="flat" cmpd="sng">
              <a:solidFill>
                <a:srgbClr val="FF0000"/>
              </a:solidFill>
              <a:prstDash val="solid"/>
              <a:round/>
              <a:headEnd type="none" w="med" len="med"/>
              <a:tailEnd type="none" w="med" len="med"/>
            </a:ln>
          </p:spPr>
          <p:txBody>
            <a:bodyPr/>
            <a:lstStyle/>
            <a:p>
              <a:endParaRPr lang="zh-CN" altLang="en-US"/>
            </a:p>
          </p:txBody>
        </p:sp>
        <p:sp>
          <p:nvSpPr>
            <p:cNvPr id="66575" name="Line 11"/>
            <p:cNvSpPr/>
            <p:nvPr/>
          </p:nvSpPr>
          <p:spPr>
            <a:xfrm>
              <a:off x="7740" y="4716"/>
              <a:ext cx="720" cy="0"/>
            </a:xfrm>
            <a:prstGeom prst="line">
              <a:avLst/>
            </a:prstGeom>
            <a:ln w="38100" cap="flat" cmpd="sng">
              <a:solidFill>
                <a:schemeClr val="tx1"/>
              </a:solidFill>
              <a:prstDash val="dash"/>
              <a:round/>
              <a:headEnd type="none" w="med" len="med"/>
              <a:tailEnd type="none" w="med" len="med"/>
            </a:ln>
          </p:spPr>
        </p:sp>
        <p:grpSp>
          <p:nvGrpSpPr>
            <p:cNvPr id="66576" name="Group 12"/>
            <p:cNvGrpSpPr/>
            <p:nvPr/>
          </p:nvGrpSpPr>
          <p:grpSpPr>
            <a:xfrm>
              <a:off x="2520" y="4145"/>
              <a:ext cx="6300" cy="1975"/>
              <a:chOff x="2520" y="4145"/>
              <a:chExt cx="6300" cy="1975"/>
            </a:xfrm>
          </p:grpSpPr>
          <p:sp>
            <p:nvSpPr>
              <p:cNvPr id="66577" name="Line 13"/>
              <p:cNvSpPr/>
              <p:nvPr/>
            </p:nvSpPr>
            <p:spPr>
              <a:xfrm>
                <a:off x="5220" y="4145"/>
                <a:ext cx="0" cy="1950"/>
              </a:xfrm>
              <a:prstGeom prst="line">
                <a:avLst/>
              </a:prstGeom>
              <a:ln w="38100" cap="flat" cmpd="sng">
                <a:solidFill>
                  <a:schemeClr val="tx1"/>
                </a:solidFill>
                <a:prstDash val="solid"/>
                <a:round/>
                <a:headEnd type="none" w="med" len="med"/>
                <a:tailEnd type="none" w="med" len="med"/>
              </a:ln>
            </p:spPr>
          </p:sp>
          <p:sp>
            <p:nvSpPr>
              <p:cNvPr id="66578" name="Line 14"/>
              <p:cNvSpPr/>
              <p:nvPr/>
            </p:nvSpPr>
            <p:spPr>
              <a:xfrm>
                <a:off x="5220" y="6120"/>
                <a:ext cx="1763" cy="0"/>
              </a:xfrm>
              <a:prstGeom prst="line">
                <a:avLst/>
              </a:prstGeom>
              <a:ln w="38100" cap="flat" cmpd="sng">
                <a:solidFill>
                  <a:schemeClr val="tx1"/>
                </a:solidFill>
                <a:prstDash val="solid"/>
                <a:round/>
                <a:headEnd type="none" w="med" len="med"/>
                <a:tailEnd type="none" w="med" len="med"/>
              </a:ln>
            </p:spPr>
          </p:sp>
          <p:sp>
            <p:nvSpPr>
              <p:cNvPr id="66579" name="Line 15"/>
              <p:cNvSpPr/>
              <p:nvPr/>
            </p:nvSpPr>
            <p:spPr>
              <a:xfrm>
                <a:off x="5220" y="4702"/>
                <a:ext cx="1910" cy="0"/>
              </a:xfrm>
              <a:prstGeom prst="line">
                <a:avLst/>
              </a:prstGeom>
              <a:ln w="38100" cap="flat" cmpd="sng">
                <a:solidFill>
                  <a:schemeClr val="tx1"/>
                </a:solidFill>
                <a:prstDash val="dash"/>
                <a:round/>
                <a:headEnd type="none" w="med" len="med"/>
                <a:tailEnd type="none" w="med" len="med"/>
              </a:ln>
            </p:spPr>
          </p:sp>
          <p:sp>
            <p:nvSpPr>
              <p:cNvPr id="66580" name="Line 16"/>
              <p:cNvSpPr/>
              <p:nvPr/>
            </p:nvSpPr>
            <p:spPr>
              <a:xfrm>
                <a:off x="5580" y="4716"/>
                <a:ext cx="0" cy="1394"/>
              </a:xfrm>
              <a:prstGeom prst="line">
                <a:avLst/>
              </a:prstGeom>
              <a:ln w="38100" cap="flat" cmpd="sng">
                <a:solidFill>
                  <a:schemeClr val="tx1"/>
                </a:solidFill>
                <a:prstDash val="dash"/>
                <a:round/>
                <a:headEnd type="none" w="med" len="med"/>
                <a:tailEnd type="none" w="med" len="med"/>
              </a:ln>
            </p:spPr>
          </p:sp>
          <p:sp>
            <p:nvSpPr>
              <p:cNvPr id="66581" name="Line 17"/>
              <p:cNvSpPr/>
              <p:nvPr/>
            </p:nvSpPr>
            <p:spPr>
              <a:xfrm>
                <a:off x="5220" y="5028"/>
                <a:ext cx="360" cy="0"/>
              </a:xfrm>
              <a:prstGeom prst="line">
                <a:avLst/>
              </a:prstGeom>
              <a:ln w="38100" cap="flat" cmpd="sng">
                <a:solidFill>
                  <a:schemeClr val="tx1"/>
                </a:solidFill>
                <a:prstDash val="sysDot"/>
                <a:round/>
                <a:headEnd type="none" w="med" len="med"/>
                <a:tailEnd type="none" w="med" len="med"/>
              </a:ln>
            </p:spPr>
          </p:sp>
          <p:sp>
            <p:nvSpPr>
              <p:cNvPr id="66582" name="Freeform 18"/>
              <p:cNvSpPr/>
              <p:nvPr/>
            </p:nvSpPr>
            <p:spPr>
              <a:xfrm>
                <a:off x="5220" y="4872"/>
                <a:ext cx="1620" cy="302"/>
              </a:xfrm>
              <a:custGeom>
                <a:avLst/>
                <a:gdLst/>
                <a:ahLst/>
                <a:cxnLst>
                  <a:cxn ang="0">
                    <a:pos x="0" y="0"/>
                  </a:cxn>
                  <a:cxn ang="0">
                    <a:pos x="322" y="198"/>
                  </a:cxn>
                  <a:cxn ang="0">
                    <a:pos x="887" y="99"/>
                  </a:cxn>
                </a:cxnLst>
                <a:rect l="0" t="0" r="0" b="0"/>
                <a:pathLst>
                  <a:path w="1980" h="338">
                    <a:moveTo>
                      <a:pt x="0" y="0"/>
                    </a:moveTo>
                    <a:cubicBezTo>
                      <a:pt x="195" y="143"/>
                      <a:pt x="390" y="286"/>
                      <a:pt x="720" y="312"/>
                    </a:cubicBezTo>
                    <a:cubicBezTo>
                      <a:pt x="1050" y="338"/>
                      <a:pt x="1515" y="247"/>
                      <a:pt x="1980" y="156"/>
                    </a:cubicBezTo>
                  </a:path>
                </a:pathLst>
              </a:custGeom>
              <a:noFill/>
              <a:ln w="38100" cap="flat" cmpd="sng">
                <a:solidFill>
                  <a:srgbClr val="FF0000"/>
                </a:solidFill>
                <a:prstDash val="solid"/>
                <a:round/>
                <a:headEnd type="none" w="med" len="med"/>
                <a:tailEnd type="none" w="med" len="med"/>
              </a:ln>
            </p:spPr>
            <p:txBody>
              <a:bodyPr/>
              <a:lstStyle/>
              <a:p>
                <a:endParaRPr lang="zh-CN" altLang="en-US"/>
              </a:p>
            </p:txBody>
          </p:sp>
          <p:sp>
            <p:nvSpPr>
              <p:cNvPr id="66583" name="Freeform 19"/>
              <p:cNvSpPr/>
              <p:nvPr/>
            </p:nvSpPr>
            <p:spPr>
              <a:xfrm>
                <a:off x="5220" y="4508"/>
                <a:ext cx="930" cy="1144"/>
              </a:xfrm>
              <a:custGeom>
                <a:avLst/>
                <a:gdLst/>
                <a:ahLst/>
                <a:cxnLst>
                  <a:cxn ang="0">
                    <a:pos x="505" y="0"/>
                  </a:cxn>
                  <a:cxn ang="0">
                    <a:pos x="425" y="306"/>
                  </a:cxn>
                  <a:cxn ang="0">
                    <a:pos x="310" y="549"/>
                  </a:cxn>
                  <a:cxn ang="0">
                    <a:pos x="160" y="715"/>
                  </a:cxn>
                  <a:cxn ang="0">
                    <a:pos x="0" y="816"/>
                  </a:cxn>
                </a:cxnLst>
                <a:rect l="0" t="0" r="0" b="0"/>
                <a:pathLst>
                  <a:path w="1140" h="1280">
                    <a:moveTo>
                      <a:pt x="1140" y="0"/>
                    </a:moveTo>
                    <a:cubicBezTo>
                      <a:pt x="1110" y="80"/>
                      <a:pt x="1033" y="337"/>
                      <a:pt x="960" y="480"/>
                    </a:cubicBezTo>
                    <a:cubicBezTo>
                      <a:pt x="887" y="623"/>
                      <a:pt x="800" y="753"/>
                      <a:pt x="700" y="860"/>
                    </a:cubicBezTo>
                    <a:cubicBezTo>
                      <a:pt x="600" y="967"/>
                      <a:pt x="477" y="1050"/>
                      <a:pt x="360" y="1120"/>
                    </a:cubicBezTo>
                    <a:cubicBezTo>
                      <a:pt x="243" y="1190"/>
                      <a:pt x="75" y="1247"/>
                      <a:pt x="0" y="1280"/>
                    </a:cubicBez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66584" name="Line 20"/>
              <p:cNvSpPr/>
              <p:nvPr/>
            </p:nvSpPr>
            <p:spPr>
              <a:xfrm flipH="1">
                <a:off x="5220" y="4716"/>
                <a:ext cx="180" cy="156"/>
              </a:xfrm>
              <a:prstGeom prst="line">
                <a:avLst/>
              </a:prstGeom>
              <a:ln w="38100" cap="rnd" cmpd="sng">
                <a:solidFill>
                  <a:schemeClr val="tx1"/>
                </a:solidFill>
                <a:prstDash val="sysDot"/>
                <a:round/>
                <a:headEnd type="none" w="med" len="med"/>
                <a:tailEnd type="none" w="med" len="med"/>
              </a:ln>
            </p:spPr>
          </p:sp>
          <p:sp>
            <p:nvSpPr>
              <p:cNvPr id="66585" name="Line 21"/>
              <p:cNvSpPr/>
              <p:nvPr/>
            </p:nvSpPr>
            <p:spPr>
              <a:xfrm flipH="1">
                <a:off x="5220" y="4716"/>
                <a:ext cx="360" cy="312"/>
              </a:xfrm>
              <a:prstGeom prst="line">
                <a:avLst/>
              </a:prstGeom>
              <a:ln w="38100" cap="rnd" cmpd="sng">
                <a:solidFill>
                  <a:schemeClr val="tx1"/>
                </a:solidFill>
                <a:prstDash val="sysDot"/>
                <a:round/>
                <a:headEnd type="none" w="med" len="med"/>
                <a:tailEnd type="none" w="med" len="med"/>
              </a:ln>
            </p:spPr>
          </p:sp>
          <p:grpSp>
            <p:nvGrpSpPr>
              <p:cNvPr id="66586" name="Group 22"/>
              <p:cNvGrpSpPr/>
              <p:nvPr/>
            </p:nvGrpSpPr>
            <p:grpSpPr>
              <a:xfrm>
                <a:off x="2520" y="4145"/>
                <a:ext cx="6300" cy="1950"/>
                <a:chOff x="2520" y="4145"/>
                <a:chExt cx="6300" cy="1950"/>
              </a:xfrm>
            </p:grpSpPr>
            <p:sp>
              <p:nvSpPr>
                <p:cNvPr id="66587" name="Line 23"/>
                <p:cNvSpPr/>
                <p:nvPr/>
              </p:nvSpPr>
              <p:spPr>
                <a:xfrm>
                  <a:off x="2522" y="4145"/>
                  <a:ext cx="0" cy="1950"/>
                </a:xfrm>
                <a:prstGeom prst="line">
                  <a:avLst/>
                </a:prstGeom>
                <a:ln w="38100" cap="flat" cmpd="sng">
                  <a:solidFill>
                    <a:schemeClr val="tx1"/>
                  </a:solidFill>
                  <a:prstDash val="solid"/>
                  <a:round/>
                  <a:headEnd type="none" w="med" len="med"/>
                  <a:tailEnd type="none" w="med" len="med"/>
                </a:ln>
              </p:spPr>
            </p:sp>
            <p:sp>
              <p:nvSpPr>
                <p:cNvPr id="66588" name="Line 24"/>
                <p:cNvSpPr/>
                <p:nvPr/>
              </p:nvSpPr>
              <p:spPr>
                <a:xfrm>
                  <a:off x="2522" y="6095"/>
                  <a:ext cx="1763" cy="0"/>
                </a:xfrm>
                <a:prstGeom prst="line">
                  <a:avLst/>
                </a:prstGeom>
                <a:ln w="38100" cap="flat" cmpd="sng">
                  <a:solidFill>
                    <a:schemeClr val="tx1"/>
                  </a:solidFill>
                  <a:prstDash val="solid"/>
                  <a:round/>
                  <a:headEnd type="none" w="med" len="med"/>
                  <a:tailEnd type="none" w="med" len="med"/>
                </a:ln>
              </p:spPr>
            </p:sp>
            <p:sp>
              <p:nvSpPr>
                <p:cNvPr id="66589" name="Line 25"/>
                <p:cNvSpPr/>
                <p:nvPr/>
              </p:nvSpPr>
              <p:spPr>
                <a:xfrm>
                  <a:off x="2522" y="4702"/>
                  <a:ext cx="1910" cy="0"/>
                </a:xfrm>
                <a:prstGeom prst="line">
                  <a:avLst/>
                </a:prstGeom>
                <a:ln w="38100" cap="flat" cmpd="sng">
                  <a:solidFill>
                    <a:schemeClr val="tx1"/>
                  </a:solidFill>
                  <a:prstDash val="dash"/>
                  <a:round/>
                  <a:headEnd type="none" w="med" len="med"/>
                  <a:tailEnd type="none" w="med" len="med"/>
                </a:ln>
              </p:spPr>
            </p:sp>
            <p:sp>
              <p:nvSpPr>
                <p:cNvPr id="66590" name="Line 26"/>
                <p:cNvSpPr/>
                <p:nvPr/>
              </p:nvSpPr>
              <p:spPr>
                <a:xfrm>
                  <a:off x="2963" y="4702"/>
                  <a:ext cx="0" cy="1393"/>
                </a:xfrm>
                <a:prstGeom prst="line">
                  <a:avLst/>
                </a:prstGeom>
                <a:ln w="38100" cap="flat" cmpd="sng">
                  <a:solidFill>
                    <a:schemeClr val="tx1"/>
                  </a:solidFill>
                  <a:prstDash val="dash"/>
                  <a:round/>
                  <a:headEnd type="none" w="med" len="med"/>
                  <a:tailEnd type="none" w="med" len="med"/>
                </a:ln>
              </p:spPr>
            </p:sp>
            <p:sp>
              <p:nvSpPr>
                <p:cNvPr id="66591" name="Line 27"/>
                <p:cNvSpPr/>
                <p:nvPr/>
              </p:nvSpPr>
              <p:spPr>
                <a:xfrm>
                  <a:off x="2520" y="4981"/>
                  <a:ext cx="441" cy="0"/>
                </a:xfrm>
                <a:prstGeom prst="line">
                  <a:avLst/>
                </a:prstGeom>
                <a:ln w="38100" cap="flat" cmpd="sng">
                  <a:solidFill>
                    <a:schemeClr val="tx1"/>
                  </a:solidFill>
                  <a:prstDash val="dash"/>
                  <a:round/>
                  <a:headEnd type="none" w="med" len="med"/>
                  <a:tailEnd type="none" w="med" len="med"/>
                </a:ln>
              </p:spPr>
            </p:sp>
            <p:sp>
              <p:nvSpPr>
                <p:cNvPr id="66592" name="Freeform 28"/>
                <p:cNvSpPr/>
                <p:nvPr/>
              </p:nvSpPr>
              <p:spPr>
                <a:xfrm>
                  <a:off x="2704" y="4726"/>
                  <a:ext cx="1616" cy="458"/>
                </a:xfrm>
                <a:custGeom>
                  <a:avLst/>
                  <a:gdLst/>
                  <a:ahLst/>
                  <a:cxnLst>
                    <a:cxn ang="0">
                      <a:pos x="0" y="0"/>
                    </a:cxn>
                    <a:cxn ang="0">
                      <a:pos x="320" y="1052"/>
                    </a:cxn>
                    <a:cxn ang="0">
                      <a:pos x="879" y="526"/>
                    </a:cxn>
                  </a:cxnLst>
                  <a:rect l="0" t="0" r="0" b="0"/>
                  <a:pathLst>
                    <a:path w="1980" h="338">
                      <a:moveTo>
                        <a:pt x="0" y="0"/>
                      </a:moveTo>
                      <a:cubicBezTo>
                        <a:pt x="195" y="143"/>
                        <a:pt x="390" y="286"/>
                        <a:pt x="720" y="312"/>
                      </a:cubicBezTo>
                      <a:cubicBezTo>
                        <a:pt x="1050" y="338"/>
                        <a:pt x="1515" y="247"/>
                        <a:pt x="1980" y="156"/>
                      </a:cubicBezTo>
                    </a:path>
                  </a:pathLst>
                </a:custGeom>
                <a:noFill/>
                <a:ln w="38100" cap="flat" cmpd="sng">
                  <a:solidFill>
                    <a:srgbClr val="FF0000"/>
                  </a:solidFill>
                  <a:prstDash val="solid"/>
                  <a:round/>
                  <a:headEnd type="none" w="med" len="med"/>
                  <a:tailEnd type="none" w="med" len="med"/>
                </a:ln>
              </p:spPr>
              <p:txBody>
                <a:bodyPr/>
                <a:lstStyle/>
                <a:p>
                  <a:endParaRPr lang="zh-CN" altLang="en-US"/>
                </a:p>
              </p:txBody>
            </p:sp>
            <p:sp>
              <p:nvSpPr>
                <p:cNvPr id="66593" name="Freeform 29"/>
                <p:cNvSpPr/>
                <p:nvPr/>
              </p:nvSpPr>
              <p:spPr>
                <a:xfrm>
                  <a:off x="2669" y="4508"/>
                  <a:ext cx="931" cy="1144"/>
                </a:xfrm>
                <a:custGeom>
                  <a:avLst/>
                  <a:gdLst/>
                  <a:ahLst/>
                  <a:cxnLst>
                    <a:cxn ang="0">
                      <a:pos x="507" y="0"/>
                    </a:cxn>
                    <a:cxn ang="0">
                      <a:pos x="427" y="306"/>
                    </a:cxn>
                    <a:cxn ang="0">
                      <a:pos x="311" y="549"/>
                    </a:cxn>
                    <a:cxn ang="0">
                      <a:pos x="160" y="715"/>
                    </a:cxn>
                    <a:cxn ang="0">
                      <a:pos x="0" y="816"/>
                    </a:cxn>
                  </a:cxnLst>
                  <a:rect l="0" t="0" r="0" b="0"/>
                  <a:pathLst>
                    <a:path w="1140" h="1280">
                      <a:moveTo>
                        <a:pt x="1140" y="0"/>
                      </a:moveTo>
                      <a:cubicBezTo>
                        <a:pt x="1110" y="80"/>
                        <a:pt x="1033" y="337"/>
                        <a:pt x="960" y="480"/>
                      </a:cubicBezTo>
                      <a:cubicBezTo>
                        <a:pt x="887" y="623"/>
                        <a:pt x="800" y="753"/>
                        <a:pt x="700" y="860"/>
                      </a:cubicBezTo>
                      <a:cubicBezTo>
                        <a:pt x="600" y="967"/>
                        <a:pt x="477" y="1050"/>
                        <a:pt x="360" y="1120"/>
                      </a:cubicBezTo>
                      <a:cubicBezTo>
                        <a:pt x="243" y="1190"/>
                        <a:pt x="75" y="1247"/>
                        <a:pt x="0" y="1280"/>
                      </a:cubicBez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66594" name="Line 30"/>
                <p:cNvSpPr/>
                <p:nvPr/>
              </p:nvSpPr>
              <p:spPr>
                <a:xfrm flipH="1">
                  <a:off x="2520" y="4716"/>
                  <a:ext cx="180" cy="156"/>
                </a:xfrm>
                <a:prstGeom prst="line">
                  <a:avLst/>
                </a:prstGeom>
                <a:ln w="38100" cap="rnd" cmpd="sng">
                  <a:solidFill>
                    <a:schemeClr val="tx1"/>
                  </a:solidFill>
                  <a:prstDash val="sysDot"/>
                  <a:round/>
                  <a:headEnd type="none" w="med" len="med"/>
                  <a:tailEnd type="none" w="med" len="med"/>
                </a:ln>
              </p:spPr>
            </p:sp>
            <p:sp>
              <p:nvSpPr>
                <p:cNvPr id="66595" name="Line 31"/>
                <p:cNvSpPr/>
                <p:nvPr/>
              </p:nvSpPr>
              <p:spPr>
                <a:xfrm flipH="1">
                  <a:off x="2520" y="4716"/>
                  <a:ext cx="360" cy="312"/>
                </a:xfrm>
                <a:prstGeom prst="line">
                  <a:avLst/>
                </a:prstGeom>
                <a:ln w="38100" cap="rnd" cmpd="sng">
                  <a:solidFill>
                    <a:schemeClr val="tx1"/>
                  </a:solidFill>
                  <a:prstDash val="sysDot"/>
                  <a:round/>
                  <a:headEnd type="none" w="med" len="med"/>
                  <a:tailEnd type="none" w="med" len="med"/>
                </a:ln>
              </p:spPr>
            </p:sp>
            <p:sp>
              <p:nvSpPr>
                <p:cNvPr id="66596" name="Line 32"/>
                <p:cNvSpPr/>
                <p:nvPr/>
              </p:nvSpPr>
              <p:spPr>
                <a:xfrm flipH="1">
                  <a:off x="2700" y="4872"/>
                  <a:ext cx="180" cy="156"/>
                </a:xfrm>
                <a:prstGeom prst="line">
                  <a:avLst/>
                </a:prstGeom>
                <a:ln w="38100" cap="rnd" cmpd="sng">
                  <a:solidFill>
                    <a:schemeClr val="tx1"/>
                  </a:solidFill>
                  <a:prstDash val="sysDot"/>
                  <a:round/>
                  <a:headEnd type="none" w="med" len="med"/>
                  <a:tailEnd type="none" w="med" len="med"/>
                </a:ln>
              </p:spPr>
            </p:sp>
            <p:sp>
              <p:nvSpPr>
                <p:cNvPr id="66597" name="Line 33"/>
                <p:cNvSpPr/>
                <p:nvPr/>
              </p:nvSpPr>
              <p:spPr>
                <a:xfrm>
                  <a:off x="2520" y="5496"/>
                  <a:ext cx="6300" cy="0"/>
                </a:xfrm>
                <a:prstGeom prst="line">
                  <a:avLst/>
                </a:prstGeom>
                <a:ln w="38100" cap="flat" cmpd="sng">
                  <a:solidFill>
                    <a:schemeClr val="tx1"/>
                  </a:solidFill>
                  <a:prstDash val="dash"/>
                  <a:round/>
                  <a:headEnd type="none" w="med" len="med"/>
                  <a:tailEnd type="none" w="med" len="med"/>
                </a:ln>
              </p:spPr>
            </p:sp>
          </p:grpSp>
        </p:grpSp>
      </p:grpSp>
      <p:sp>
        <p:nvSpPr>
          <p:cNvPr id="66598" name="Text Box 34"/>
          <p:cNvSpPr txBox="1"/>
          <p:nvPr/>
        </p:nvSpPr>
        <p:spPr>
          <a:xfrm>
            <a:off x="2333625" y="30527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P,C </a:t>
            </a:r>
            <a:endParaRPr lang="en-US" altLang="zh-CN" dirty="0">
              <a:latin typeface="Calibri" panose="020F0502020204030204" pitchFamily="34" charset="0"/>
              <a:ea typeface="等线" pitchFamily="2" charset="-122"/>
            </a:endParaRPr>
          </a:p>
        </p:txBody>
      </p:sp>
      <p:sp>
        <p:nvSpPr>
          <p:cNvPr id="66599" name="Text Box 35"/>
          <p:cNvSpPr txBox="1"/>
          <p:nvPr/>
        </p:nvSpPr>
        <p:spPr>
          <a:xfrm>
            <a:off x="2105025" y="38147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P* </a:t>
            </a:r>
            <a:endParaRPr lang="en-US" altLang="zh-CN" dirty="0">
              <a:latin typeface="Calibri" panose="020F0502020204030204" pitchFamily="34" charset="0"/>
              <a:ea typeface="等线" pitchFamily="2" charset="-122"/>
            </a:endParaRPr>
          </a:p>
        </p:txBody>
      </p:sp>
      <p:sp>
        <p:nvSpPr>
          <p:cNvPr id="66600" name="Text Box 36"/>
          <p:cNvSpPr txBox="1"/>
          <p:nvPr/>
        </p:nvSpPr>
        <p:spPr>
          <a:xfrm>
            <a:off x="2333625" y="5643512"/>
            <a:ext cx="381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0</a:t>
            </a:r>
            <a:endParaRPr lang="en-US" altLang="zh-CN" dirty="0">
              <a:latin typeface="Calibri" panose="020F0502020204030204" pitchFamily="34" charset="0"/>
              <a:ea typeface="等线" pitchFamily="2" charset="-122"/>
            </a:endParaRPr>
          </a:p>
        </p:txBody>
      </p:sp>
      <p:sp>
        <p:nvSpPr>
          <p:cNvPr id="66601" name="Text Box 37"/>
          <p:cNvSpPr txBox="1"/>
          <p:nvPr/>
        </p:nvSpPr>
        <p:spPr>
          <a:xfrm>
            <a:off x="8277225" y="5872112"/>
            <a:ext cx="6858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Q* </a:t>
            </a:r>
            <a:endParaRPr lang="en-US" altLang="zh-CN" dirty="0">
              <a:latin typeface="Calibri" panose="020F0502020204030204" pitchFamily="34" charset="0"/>
              <a:ea typeface="等线" pitchFamily="2" charset="-122"/>
            </a:endParaRPr>
          </a:p>
        </p:txBody>
      </p:sp>
      <p:sp>
        <p:nvSpPr>
          <p:cNvPr id="66602" name="Text Box 38"/>
          <p:cNvSpPr txBox="1"/>
          <p:nvPr/>
        </p:nvSpPr>
        <p:spPr>
          <a:xfrm>
            <a:off x="2790825" y="58721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Q</a:t>
            </a:r>
            <a:r>
              <a:rPr lang="en-US" altLang="zh-CN" baseline="-25000" dirty="0">
                <a:latin typeface="Calibri" panose="020F0502020204030204" pitchFamily="34" charset="0"/>
                <a:ea typeface="等线" pitchFamily="2" charset="-122"/>
              </a:rPr>
              <a:t>1</a:t>
            </a:r>
            <a:endParaRPr lang="en-US" altLang="zh-CN" baseline="-25000" dirty="0">
              <a:latin typeface="Calibri" panose="020F0502020204030204" pitchFamily="34" charset="0"/>
              <a:ea typeface="等线" pitchFamily="2" charset="-122"/>
            </a:endParaRPr>
          </a:p>
        </p:txBody>
      </p:sp>
      <p:sp>
        <p:nvSpPr>
          <p:cNvPr id="66603" name="Text Box 39"/>
          <p:cNvSpPr txBox="1"/>
          <p:nvPr/>
        </p:nvSpPr>
        <p:spPr>
          <a:xfrm>
            <a:off x="4391025" y="5643512"/>
            <a:ext cx="457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Q</a:t>
            </a:r>
            <a:endParaRPr lang="en-US" altLang="zh-CN" dirty="0">
              <a:latin typeface="Calibri" panose="020F0502020204030204" pitchFamily="34" charset="0"/>
              <a:ea typeface="等线" pitchFamily="2" charset="-122"/>
            </a:endParaRPr>
          </a:p>
        </p:txBody>
      </p:sp>
      <p:sp>
        <p:nvSpPr>
          <p:cNvPr id="66604" name="Text Box 40"/>
          <p:cNvSpPr txBox="1"/>
          <p:nvPr/>
        </p:nvSpPr>
        <p:spPr>
          <a:xfrm>
            <a:off x="4924425" y="30527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P,C </a:t>
            </a:r>
            <a:endParaRPr lang="en-US" altLang="zh-CN" dirty="0">
              <a:latin typeface="Calibri" panose="020F0502020204030204" pitchFamily="34" charset="0"/>
              <a:ea typeface="等线" pitchFamily="2" charset="-122"/>
            </a:endParaRPr>
          </a:p>
        </p:txBody>
      </p:sp>
      <p:sp>
        <p:nvSpPr>
          <p:cNvPr id="66605" name="Text Box 41"/>
          <p:cNvSpPr txBox="1"/>
          <p:nvPr/>
        </p:nvSpPr>
        <p:spPr>
          <a:xfrm>
            <a:off x="7248525" y="2987496"/>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P,C </a:t>
            </a:r>
            <a:endParaRPr lang="en-US" altLang="zh-CN" dirty="0">
              <a:latin typeface="Calibri" panose="020F0502020204030204" pitchFamily="34" charset="0"/>
              <a:ea typeface="等线" pitchFamily="2" charset="-122"/>
            </a:endParaRPr>
          </a:p>
        </p:txBody>
      </p:sp>
      <p:sp>
        <p:nvSpPr>
          <p:cNvPr id="66606" name="Text Box 42"/>
          <p:cNvSpPr txBox="1"/>
          <p:nvPr/>
        </p:nvSpPr>
        <p:spPr>
          <a:xfrm>
            <a:off x="4848225" y="38147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P* </a:t>
            </a:r>
            <a:endParaRPr lang="en-US" altLang="zh-CN" dirty="0">
              <a:latin typeface="Calibri" panose="020F0502020204030204" pitchFamily="34" charset="0"/>
              <a:ea typeface="等线" pitchFamily="2" charset="-122"/>
            </a:endParaRPr>
          </a:p>
        </p:txBody>
      </p:sp>
      <p:sp>
        <p:nvSpPr>
          <p:cNvPr id="66607" name="Text Box 43"/>
          <p:cNvSpPr txBox="1"/>
          <p:nvPr/>
        </p:nvSpPr>
        <p:spPr>
          <a:xfrm>
            <a:off x="7367588" y="38147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P* </a:t>
            </a:r>
            <a:endParaRPr lang="en-US" altLang="zh-CN" dirty="0">
              <a:latin typeface="Calibri" panose="020F0502020204030204" pitchFamily="34" charset="0"/>
              <a:ea typeface="等线" pitchFamily="2" charset="-122"/>
            </a:endParaRPr>
          </a:p>
        </p:txBody>
      </p:sp>
      <p:sp>
        <p:nvSpPr>
          <p:cNvPr id="66608" name="Text Box 44"/>
          <p:cNvSpPr txBox="1"/>
          <p:nvPr/>
        </p:nvSpPr>
        <p:spPr>
          <a:xfrm>
            <a:off x="5076825" y="5643512"/>
            <a:ext cx="381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0</a:t>
            </a:r>
            <a:endParaRPr lang="en-US" altLang="zh-CN" dirty="0">
              <a:latin typeface="Calibri" panose="020F0502020204030204" pitchFamily="34" charset="0"/>
              <a:ea typeface="等线" pitchFamily="2" charset="-122"/>
            </a:endParaRPr>
          </a:p>
        </p:txBody>
      </p:sp>
      <p:sp>
        <p:nvSpPr>
          <p:cNvPr id="66609" name="Text Box 45"/>
          <p:cNvSpPr txBox="1"/>
          <p:nvPr/>
        </p:nvSpPr>
        <p:spPr>
          <a:xfrm>
            <a:off x="7591425" y="5643512"/>
            <a:ext cx="381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0</a:t>
            </a:r>
            <a:endParaRPr lang="en-US" altLang="zh-CN" dirty="0">
              <a:latin typeface="Calibri" panose="020F0502020204030204" pitchFamily="34" charset="0"/>
              <a:ea typeface="等线" pitchFamily="2" charset="-122"/>
            </a:endParaRPr>
          </a:p>
        </p:txBody>
      </p:sp>
      <p:sp>
        <p:nvSpPr>
          <p:cNvPr id="66610" name="Text Box 46"/>
          <p:cNvSpPr txBox="1"/>
          <p:nvPr/>
        </p:nvSpPr>
        <p:spPr>
          <a:xfrm>
            <a:off x="9725025" y="5567312"/>
            <a:ext cx="457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Q</a:t>
            </a:r>
            <a:endParaRPr lang="en-US" altLang="zh-CN" dirty="0">
              <a:latin typeface="Calibri" panose="020F0502020204030204" pitchFamily="34" charset="0"/>
              <a:ea typeface="等线" pitchFamily="2" charset="-122"/>
            </a:endParaRPr>
          </a:p>
        </p:txBody>
      </p:sp>
      <p:sp>
        <p:nvSpPr>
          <p:cNvPr id="66611" name="Text Box 47"/>
          <p:cNvSpPr txBox="1"/>
          <p:nvPr/>
        </p:nvSpPr>
        <p:spPr>
          <a:xfrm>
            <a:off x="7134225" y="5643512"/>
            <a:ext cx="457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Q</a:t>
            </a:r>
            <a:endParaRPr lang="en-US" altLang="zh-CN" dirty="0">
              <a:latin typeface="Calibri" panose="020F0502020204030204" pitchFamily="34" charset="0"/>
              <a:ea typeface="等线" pitchFamily="2" charset="-122"/>
            </a:endParaRPr>
          </a:p>
        </p:txBody>
      </p:sp>
      <p:sp>
        <p:nvSpPr>
          <p:cNvPr id="66612" name="Text Box 48"/>
          <p:cNvSpPr txBox="1"/>
          <p:nvPr/>
        </p:nvSpPr>
        <p:spPr>
          <a:xfrm>
            <a:off x="5457825" y="5872112"/>
            <a:ext cx="838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 Q</a:t>
            </a:r>
            <a:r>
              <a:rPr lang="en-US" altLang="zh-CN" baseline="-25000" dirty="0">
                <a:latin typeface="Calibri" panose="020F0502020204030204" pitchFamily="34" charset="0"/>
                <a:ea typeface="等线" pitchFamily="2" charset="-122"/>
              </a:rPr>
              <a:t>2</a:t>
            </a:r>
            <a:endParaRPr lang="en-US" altLang="zh-CN" baseline="-25000" dirty="0">
              <a:latin typeface="Calibri" panose="020F0502020204030204" pitchFamily="34" charset="0"/>
              <a:ea typeface="等线" pitchFamily="2" charset="-122"/>
            </a:endParaRPr>
          </a:p>
        </p:txBody>
      </p:sp>
      <p:sp>
        <p:nvSpPr>
          <p:cNvPr id="66613" name="Text Box 49"/>
          <p:cNvSpPr txBox="1"/>
          <p:nvPr/>
        </p:nvSpPr>
        <p:spPr>
          <a:xfrm>
            <a:off x="8810625" y="5948312"/>
            <a:ext cx="6858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MR</a:t>
            </a:r>
            <a:endParaRPr lang="en-US" altLang="zh-CN" dirty="0">
              <a:latin typeface="Calibri" panose="020F0502020204030204" pitchFamily="34" charset="0"/>
              <a:ea typeface="等线" pitchFamily="2" charset="-122"/>
            </a:endParaRPr>
          </a:p>
        </p:txBody>
      </p:sp>
      <p:sp>
        <p:nvSpPr>
          <p:cNvPr id="66614" name="Text Box 50"/>
          <p:cNvSpPr txBox="1"/>
          <p:nvPr/>
        </p:nvSpPr>
        <p:spPr>
          <a:xfrm>
            <a:off x="6905625" y="4424312"/>
            <a:ext cx="762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AC</a:t>
            </a:r>
            <a:r>
              <a:rPr lang="en-US" altLang="zh-CN" baseline="-30000" dirty="0">
                <a:latin typeface="Calibri" panose="020F0502020204030204" pitchFamily="34" charset="0"/>
                <a:ea typeface="等线" pitchFamily="2" charset="-122"/>
              </a:rPr>
              <a:t>2</a:t>
            </a:r>
            <a:r>
              <a:rPr lang="en-US" altLang="zh-CN" dirty="0">
                <a:latin typeface="Calibri" panose="020F0502020204030204" pitchFamily="34" charset="0"/>
                <a:ea typeface="等线" pitchFamily="2" charset="-122"/>
              </a:rPr>
              <a:t> </a:t>
            </a:r>
            <a:endParaRPr lang="en-US" altLang="zh-CN" dirty="0">
              <a:latin typeface="Calibri" panose="020F0502020204030204" pitchFamily="34" charset="0"/>
              <a:ea typeface="等线" pitchFamily="2" charset="-122"/>
            </a:endParaRPr>
          </a:p>
        </p:txBody>
      </p:sp>
      <p:sp>
        <p:nvSpPr>
          <p:cNvPr id="66615" name="Text Box 51"/>
          <p:cNvSpPr txBox="1"/>
          <p:nvPr/>
        </p:nvSpPr>
        <p:spPr>
          <a:xfrm>
            <a:off x="4086225" y="4424312"/>
            <a:ext cx="762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AC</a:t>
            </a:r>
            <a:r>
              <a:rPr lang="en-US" altLang="zh-CN" baseline="-30000" dirty="0">
                <a:latin typeface="Calibri" panose="020F0502020204030204" pitchFamily="34" charset="0"/>
                <a:ea typeface="等线" pitchFamily="2" charset="-122"/>
              </a:rPr>
              <a:t>1</a:t>
            </a:r>
            <a:r>
              <a:rPr lang="en-US" altLang="zh-CN" dirty="0">
                <a:latin typeface="Calibri" panose="020F0502020204030204" pitchFamily="34" charset="0"/>
                <a:ea typeface="等线" pitchFamily="2" charset="-122"/>
              </a:rPr>
              <a:t> </a:t>
            </a:r>
            <a:endParaRPr lang="en-US" altLang="zh-CN" dirty="0">
              <a:latin typeface="Calibri" panose="020F0502020204030204" pitchFamily="34" charset="0"/>
              <a:ea typeface="等线" pitchFamily="2" charset="-122"/>
            </a:endParaRPr>
          </a:p>
        </p:txBody>
      </p:sp>
      <p:sp>
        <p:nvSpPr>
          <p:cNvPr id="66616" name="Text Box 52"/>
          <p:cNvSpPr txBox="1"/>
          <p:nvPr/>
        </p:nvSpPr>
        <p:spPr>
          <a:xfrm>
            <a:off x="6143625" y="3509912"/>
            <a:ext cx="762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MC</a:t>
            </a:r>
            <a:r>
              <a:rPr lang="en-US" altLang="zh-CN" baseline="-30000" dirty="0">
                <a:latin typeface="Calibri" panose="020F0502020204030204" pitchFamily="34" charset="0"/>
                <a:ea typeface="等线" pitchFamily="2" charset="-122"/>
              </a:rPr>
              <a:t>2</a:t>
            </a:r>
            <a:r>
              <a:rPr lang="en-US" altLang="zh-CN" dirty="0">
                <a:latin typeface="Calibri" panose="020F0502020204030204" pitchFamily="34" charset="0"/>
                <a:ea typeface="等线" pitchFamily="2" charset="-122"/>
              </a:rPr>
              <a:t> </a:t>
            </a:r>
            <a:endParaRPr lang="en-US" altLang="zh-CN" dirty="0">
              <a:latin typeface="Calibri" panose="020F0502020204030204" pitchFamily="34" charset="0"/>
              <a:ea typeface="等线" pitchFamily="2" charset="-122"/>
            </a:endParaRPr>
          </a:p>
        </p:txBody>
      </p:sp>
      <p:sp>
        <p:nvSpPr>
          <p:cNvPr id="66617" name="Text Box 53"/>
          <p:cNvSpPr txBox="1"/>
          <p:nvPr/>
        </p:nvSpPr>
        <p:spPr>
          <a:xfrm>
            <a:off x="3552825" y="3509912"/>
            <a:ext cx="762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MC</a:t>
            </a:r>
            <a:r>
              <a:rPr lang="en-US" altLang="zh-CN" baseline="-30000" dirty="0">
                <a:latin typeface="Calibri" panose="020F0502020204030204" pitchFamily="34" charset="0"/>
                <a:ea typeface="等线" pitchFamily="2" charset="-122"/>
              </a:rPr>
              <a:t>1</a:t>
            </a:r>
            <a:r>
              <a:rPr lang="en-US" altLang="zh-CN" dirty="0">
                <a:latin typeface="Calibri" panose="020F0502020204030204" pitchFamily="34" charset="0"/>
                <a:ea typeface="等线" pitchFamily="2" charset="-122"/>
              </a:rPr>
              <a:t> </a:t>
            </a:r>
            <a:endParaRPr lang="en-US" altLang="zh-CN" dirty="0">
              <a:latin typeface="Calibri" panose="020F0502020204030204" pitchFamily="34" charset="0"/>
              <a:ea typeface="等线" pitchFamily="2" charset="-122"/>
            </a:endParaRPr>
          </a:p>
        </p:txBody>
      </p:sp>
      <p:sp>
        <p:nvSpPr>
          <p:cNvPr id="66618" name="Text Box 54"/>
          <p:cNvSpPr txBox="1"/>
          <p:nvPr/>
        </p:nvSpPr>
        <p:spPr>
          <a:xfrm>
            <a:off x="9039225" y="3586112"/>
            <a:ext cx="7620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MC</a:t>
            </a:r>
            <a:r>
              <a:rPr lang="en-US" altLang="zh-CN" baseline="-30000" dirty="0">
                <a:latin typeface="Calibri" panose="020F0502020204030204" pitchFamily="34" charset="0"/>
                <a:ea typeface="等线" pitchFamily="2" charset="-122"/>
              </a:rPr>
              <a:t> </a:t>
            </a:r>
            <a:r>
              <a:rPr lang="en-US" altLang="zh-CN" dirty="0">
                <a:latin typeface="Calibri" panose="020F0502020204030204" pitchFamily="34" charset="0"/>
                <a:ea typeface="等线" pitchFamily="2" charset="-122"/>
              </a:rPr>
              <a:t> </a:t>
            </a:r>
            <a:endParaRPr lang="en-US" altLang="zh-CN" dirty="0">
              <a:latin typeface="Calibri" panose="020F0502020204030204" pitchFamily="34" charset="0"/>
              <a:ea typeface="等线" pitchFamily="2" charset="-122"/>
            </a:endParaRPr>
          </a:p>
        </p:txBody>
      </p:sp>
      <p:sp>
        <p:nvSpPr>
          <p:cNvPr id="66619" name="Text Box 55"/>
          <p:cNvSpPr txBox="1"/>
          <p:nvPr/>
        </p:nvSpPr>
        <p:spPr>
          <a:xfrm>
            <a:off x="9267825" y="4729112"/>
            <a:ext cx="457200" cy="369887"/>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D</a:t>
            </a:r>
            <a:endParaRPr lang="en-US" altLang="zh-CN" dirty="0">
              <a:latin typeface="Calibri" panose="020F0502020204030204" pitchFamily="34" charset="0"/>
              <a:ea typeface="等线" pitchFamily="2" charset="-122"/>
            </a:endParaRPr>
          </a:p>
        </p:txBody>
      </p:sp>
      <p:sp>
        <p:nvSpPr>
          <p:cNvPr id="66620" name="Oval 56"/>
          <p:cNvSpPr/>
          <p:nvPr/>
        </p:nvSpPr>
        <p:spPr>
          <a:xfrm>
            <a:off x="8583613" y="4063949"/>
            <a:ext cx="152400" cy="1524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66621" name="Oval 57"/>
          <p:cNvSpPr/>
          <p:nvPr/>
        </p:nvSpPr>
        <p:spPr>
          <a:xfrm>
            <a:off x="8583613" y="5000574"/>
            <a:ext cx="152400" cy="1524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63" name="棱台 62"/>
          <p:cNvSpPr/>
          <p:nvPr/>
        </p:nvSpPr>
        <p:spPr>
          <a:xfrm>
            <a:off x="3511221" y="1275636"/>
            <a:ext cx="5064871" cy="1183153"/>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博弈论和策略行为</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寡头</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垄断竞争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0" name="文本框 29"/>
          <p:cNvSpPr txBox="1"/>
          <p:nvPr/>
        </p:nvSpPr>
        <p:spPr>
          <a:xfrm>
            <a:off x="2062480" y="423514"/>
            <a:ext cx="4531360" cy="584775"/>
          </a:xfrm>
          <a:prstGeom prst="rect">
            <a:avLst/>
          </a:prstGeom>
          <a:noFill/>
          <a:scene3d>
            <a:camera prst="orthographicFront"/>
            <a:lightRig rig="threePt" dir="t"/>
          </a:scene3d>
          <a:sp3d>
            <a:bevelT/>
          </a:sp3d>
        </p:spPr>
        <p:txBody>
          <a:bodyPr>
            <a:spAutoFit/>
          </a:bodyPr>
          <a:lstStyle/>
          <a:p>
            <a:pPr marR="0" defTabSz="457200" fontAlgn="auto">
              <a:spcBef>
                <a:spcPts val="0"/>
              </a:spcBef>
              <a:spcAft>
                <a:spcPts val="0"/>
              </a:spcAft>
              <a:buClrTx/>
              <a:buSzTx/>
              <a:buFontTx/>
              <a:defRPr/>
            </a:pPr>
            <a:r>
              <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rPr>
              <a:t>主要内容</a:t>
            </a:r>
            <a:endPar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14345"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4346" name="Picture 57"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3241675"/>
            <a:ext cx="609600" cy="304800"/>
          </a:xfrm>
          <a:prstGeom prst="rect">
            <a:avLst/>
          </a:prstGeom>
          <a:noFill/>
          <a:ln w="9525">
            <a:noFill/>
          </a:ln>
          <a:effectLst>
            <a:outerShdw dist="40160" dir="1106123" algn="ctr" rotWithShape="0">
              <a:srgbClr val="808080"/>
            </a:outerShdw>
          </a:effectLst>
        </p:spPr>
      </p:pic>
      <p:sp>
        <p:nvSpPr>
          <p:cNvPr id="32" name="Rectangle 8" descr="浅色上对角线"/>
          <p:cNvSpPr>
            <a:spLocks noChangeArrowheads="1"/>
          </p:cNvSpPr>
          <p:nvPr/>
        </p:nvSpPr>
        <p:spPr bwMode="auto">
          <a:xfrm>
            <a:off x="6683375" y="3190875"/>
            <a:ext cx="2914650" cy="355600"/>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垄断竞争的特点</a:t>
            </a:r>
            <a:endPar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14348" name="AutoShape 65"/>
          <p:cNvSpPr/>
          <p:nvPr/>
        </p:nvSpPr>
        <p:spPr>
          <a:xfrm>
            <a:off x="9598025" y="32416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14349" name="AutoShape 66"/>
          <p:cNvSpPr/>
          <p:nvPr/>
        </p:nvSpPr>
        <p:spPr>
          <a:xfrm>
            <a:off x="9598025" y="38131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pic>
        <p:nvPicPr>
          <p:cNvPr id="14350" name="Picture 46" descr="130"/>
          <p:cNvPicPr>
            <a:picLocks noChangeAspect="1"/>
          </p:cNvPicPr>
          <p:nvPr/>
        </p:nvPicPr>
        <p:blipFill>
          <a:blip r:embed="rId2">
            <a:clrChange>
              <a:clrFrom>
                <a:srgbClr val="FCFCFC"/>
              </a:clrFrom>
              <a:clrTo>
                <a:srgbClr val="FCFCFC">
                  <a:alpha val="0"/>
                </a:srgbClr>
              </a:clrTo>
            </a:clrChange>
          </a:blip>
          <a:stretch>
            <a:fillRect/>
          </a:stretch>
        </p:blipFill>
        <p:spPr>
          <a:xfrm>
            <a:off x="6359525" y="2962275"/>
            <a:ext cx="3581400" cy="152400"/>
          </a:xfrm>
          <a:prstGeom prst="rect">
            <a:avLst/>
          </a:prstGeom>
          <a:noFill/>
          <a:ln w="9525">
            <a:noFill/>
          </a:ln>
        </p:spPr>
      </p:pic>
      <p:sp>
        <p:nvSpPr>
          <p:cNvPr id="40" name="Rectangle 8" descr="浅色上对角线"/>
          <p:cNvSpPr>
            <a:spLocks noChangeArrowheads="1"/>
          </p:cNvSpPr>
          <p:nvPr/>
        </p:nvSpPr>
        <p:spPr bwMode="auto">
          <a:xfrm>
            <a:off x="6683375" y="4117975"/>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垄断竞争企业的短期均衡</a:t>
            </a:r>
            <a:endPar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41" name="Rectangle 8" descr="浅色上对角线"/>
          <p:cNvSpPr>
            <a:spLocks noChangeArrowheads="1"/>
          </p:cNvSpPr>
          <p:nvPr/>
        </p:nvSpPr>
        <p:spPr bwMode="auto">
          <a:xfrm>
            <a:off x="6683375" y="4578350"/>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垄断竞争企业的长期均衡</a:t>
            </a:r>
            <a:endPar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4353"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88500" y="4146550"/>
            <a:ext cx="609600" cy="304800"/>
          </a:xfrm>
          <a:prstGeom prst="rect">
            <a:avLst/>
          </a:prstGeom>
          <a:noFill/>
          <a:ln w="9525">
            <a:noFill/>
          </a:ln>
          <a:effectLst>
            <a:outerShdw dist="52363" dir="842174" algn="ctr" rotWithShape="0">
              <a:srgbClr val="808080"/>
            </a:outerShdw>
          </a:effectLst>
        </p:spPr>
      </p:pic>
      <p:pic>
        <p:nvPicPr>
          <p:cNvPr id="14354"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4578350"/>
            <a:ext cx="609600" cy="304800"/>
          </a:xfrm>
          <a:prstGeom prst="rect">
            <a:avLst/>
          </a:prstGeom>
          <a:noFill/>
          <a:ln w="9525">
            <a:noFill/>
          </a:ln>
          <a:effectLst>
            <a:outerShdw dist="52363" dir="842174" algn="ctr" rotWithShape="0">
              <a:srgbClr val="808080"/>
            </a:outerShdw>
          </a:effectLst>
        </p:spPr>
      </p:pic>
      <p:sp>
        <p:nvSpPr>
          <p:cNvPr id="44" name="Rectangle 8" descr="浅色上对角线"/>
          <p:cNvSpPr>
            <a:spLocks noChangeArrowheads="1"/>
          </p:cNvSpPr>
          <p:nvPr/>
        </p:nvSpPr>
        <p:spPr bwMode="auto">
          <a:xfrm>
            <a:off x="6683375" y="3656013"/>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垄断竞争企业的需求、收益曲线</a:t>
            </a:r>
            <a:endParaRPr kumimoji="0" lang="zh-CN" altLang="en-US" sz="1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4356"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3656013"/>
            <a:ext cx="609600" cy="304800"/>
          </a:xfrm>
          <a:prstGeom prst="rect">
            <a:avLst/>
          </a:prstGeom>
          <a:noFill/>
          <a:ln w="9525">
            <a:noFill/>
          </a:ln>
          <a:effectLst>
            <a:outerShdw dist="52363" dir="842174" algn="ctr" rotWithShape="0">
              <a:srgbClr val="808080"/>
            </a:outerShdw>
          </a:effectLst>
        </p:spPr>
      </p:pic>
      <p:sp>
        <p:nvSpPr>
          <p:cNvPr id="2" name="矩形: 圆角 11"/>
          <p:cNvSpPr/>
          <p:nvPr/>
        </p:nvSpPr>
        <p:spPr>
          <a:xfrm>
            <a:off x="2569845" y="5338922"/>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不同市场的比较</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descr="10%"/>
          <p:cNvSpPr>
            <a:spLocks noChangeArrowheads="1"/>
          </p:cNvSpPr>
          <p:nvPr/>
        </p:nvSpPr>
        <p:spPr bwMode="auto">
          <a:xfrm>
            <a:off x="5624334" y="2042014"/>
            <a:ext cx="4853166" cy="4218109"/>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pic>
        <p:nvPicPr>
          <p:cNvPr id="29" name="图片 28"/>
          <p:cNvPicPr>
            <a:picLocks noChangeAspect="1"/>
          </p:cNvPicPr>
          <p:nvPr/>
        </p:nvPicPr>
        <p:blipFill>
          <a:blip r:embed="rId1"/>
          <a:stretch>
            <a:fillRect/>
          </a:stretch>
        </p:blipFill>
        <p:spPr>
          <a:xfrm>
            <a:off x="1544907" y="2042722"/>
            <a:ext cx="3955240" cy="4217401"/>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勾结和卡特尔</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8613"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pSp>
        <p:nvGrpSpPr>
          <p:cNvPr id="68614" name="Group 3"/>
          <p:cNvGrpSpPr/>
          <p:nvPr/>
        </p:nvGrpSpPr>
        <p:grpSpPr>
          <a:xfrm>
            <a:off x="2108200" y="2624138"/>
            <a:ext cx="3048000" cy="2590800"/>
            <a:chOff x="4500" y="3156"/>
            <a:chExt cx="2700" cy="2028"/>
          </a:xfrm>
        </p:grpSpPr>
        <p:sp>
          <p:nvSpPr>
            <p:cNvPr id="68615" name="Line 4"/>
            <p:cNvSpPr/>
            <p:nvPr/>
          </p:nvSpPr>
          <p:spPr>
            <a:xfrm>
              <a:off x="4500" y="5184"/>
              <a:ext cx="2700" cy="0"/>
            </a:xfrm>
            <a:prstGeom prst="line">
              <a:avLst/>
            </a:prstGeom>
            <a:ln w="28575" cap="flat" cmpd="sng">
              <a:solidFill>
                <a:schemeClr val="tx1"/>
              </a:solidFill>
              <a:prstDash val="solid"/>
              <a:round/>
              <a:headEnd type="none" w="med" len="med"/>
              <a:tailEnd type="none" w="med" len="med"/>
            </a:ln>
          </p:spPr>
        </p:sp>
        <p:sp>
          <p:nvSpPr>
            <p:cNvPr id="68616" name="Line 5"/>
            <p:cNvSpPr/>
            <p:nvPr/>
          </p:nvSpPr>
          <p:spPr>
            <a:xfrm>
              <a:off x="4500" y="4114"/>
              <a:ext cx="1688" cy="0"/>
            </a:xfrm>
            <a:prstGeom prst="line">
              <a:avLst/>
            </a:prstGeom>
            <a:ln w="28575" cap="flat" cmpd="sng">
              <a:solidFill>
                <a:schemeClr val="tx1"/>
              </a:solidFill>
              <a:prstDash val="sysDot"/>
              <a:round/>
              <a:headEnd type="none" w="med" len="med"/>
              <a:tailEnd type="none" w="med" len="med"/>
            </a:ln>
          </p:spPr>
        </p:sp>
        <p:sp>
          <p:nvSpPr>
            <p:cNvPr id="68617" name="Line 6"/>
            <p:cNvSpPr/>
            <p:nvPr/>
          </p:nvSpPr>
          <p:spPr>
            <a:xfrm>
              <a:off x="4500" y="3936"/>
              <a:ext cx="1013" cy="0"/>
            </a:xfrm>
            <a:prstGeom prst="line">
              <a:avLst/>
            </a:prstGeom>
            <a:ln w="28575" cap="flat" cmpd="sng">
              <a:solidFill>
                <a:schemeClr val="tx1"/>
              </a:solidFill>
              <a:prstDash val="sysDot"/>
              <a:round/>
              <a:headEnd type="none" w="med" len="med"/>
              <a:tailEnd type="none" w="med" len="med"/>
            </a:ln>
          </p:spPr>
        </p:sp>
        <p:sp>
          <p:nvSpPr>
            <p:cNvPr id="68618" name="Line 7"/>
            <p:cNvSpPr/>
            <p:nvPr/>
          </p:nvSpPr>
          <p:spPr>
            <a:xfrm>
              <a:off x="5580" y="3936"/>
              <a:ext cx="0" cy="1248"/>
            </a:xfrm>
            <a:prstGeom prst="line">
              <a:avLst/>
            </a:prstGeom>
            <a:ln w="28575" cap="rnd" cmpd="sng">
              <a:solidFill>
                <a:schemeClr val="tx1"/>
              </a:solidFill>
              <a:prstDash val="sysDot"/>
              <a:round/>
              <a:headEnd type="none" w="med" len="med"/>
              <a:tailEnd type="none" w="med" len="med"/>
            </a:ln>
          </p:spPr>
        </p:sp>
        <p:sp>
          <p:nvSpPr>
            <p:cNvPr id="68619" name="Line 8"/>
            <p:cNvSpPr/>
            <p:nvPr/>
          </p:nvSpPr>
          <p:spPr>
            <a:xfrm>
              <a:off x="4680" y="3624"/>
              <a:ext cx="2340" cy="780"/>
            </a:xfrm>
            <a:prstGeom prst="line">
              <a:avLst/>
            </a:prstGeom>
            <a:ln w="76200" cap="flat" cmpd="sng">
              <a:solidFill>
                <a:schemeClr val="tx1"/>
              </a:solidFill>
              <a:prstDash val="solid"/>
              <a:round/>
              <a:headEnd type="none" w="med" len="med"/>
              <a:tailEnd type="none" w="med" len="med"/>
            </a:ln>
          </p:spPr>
        </p:sp>
        <p:sp>
          <p:nvSpPr>
            <p:cNvPr id="68620" name="Line 9"/>
            <p:cNvSpPr/>
            <p:nvPr/>
          </p:nvSpPr>
          <p:spPr>
            <a:xfrm>
              <a:off x="4500" y="3156"/>
              <a:ext cx="0" cy="2028"/>
            </a:xfrm>
            <a:prstGeom prst="line">
              <a:avLst/>
            </a:prstGeom>
            <a:ln w="28575" cap="flat" cmpd="sng">
              <a:solidFill>
                <a:schemeClr val="tx1"/>
              </a:solidFill>
              <a:prstDash val="solid"/>
              <a:round/>
              <a:headEnd type="none" w="med" len="med"/>
              <a:tailEnd type="none" w="med" len="med"/>
            </a:ln>
          </p:spPr>
        </p:sp>
        <p:sp>
          <p:nvSpPr>
            <p:cNvPr id="68621" name="Line 10"/>
            <p:cNvSpPr/>
            <p:nvPr/>
          </p:nvSpPr>
          <p:spPr>
            <a:xfrm>
              <a:off x="6120" y="4092"/>
              <a:ext cx="0" cy="1092"/>
            </a:xfrm>
            <a:prstGeom prst="line">
              <a:avLst/>
            </a:prstGeom>
            <a:ln w="28575" cap="rnd" cmpd="sng">
              <a:solidFill>
                <a:schemeClr val="tx1"/>
              </a:solidFill>
              <a:prstDash val="sysDot"/>
              <a:round/>
              <a:headEnd type="none" w="med" len="med"/>
              <a:tailEnd type="none" w="med" len="med"/>
            </a:ln>
          </p:spPr>
        </p:sp>
      </p:grpSp>
      <p:sp>
        <p:nvSpPr>
          <p:cNvPr id="68622" name="Text Box 11"/>
          <p:cNvSpPr txBox="1"/>
          <p:nvPr/>
        </p:nvSpPr>
        <p:spPr>
          <a:xfrm>
            <a:off x="1651000" y="3309938"/>
            <a:ext cx="4572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P</a:t>
            </a:r>
            <a:r>
              <a:rPr lang="en-US" altLang="zh-CN" baseline="-25000" dirty="0">
                <a:latin typeface="Calibri" panose="020F0502020204030204" pitchFamily="34" charset="0"/>
                <a:ea typeface="等线" pitchFamily="2" charset="-122"/>
              </a:rPr>
              <a:t>0</a:t>
            </a:r>
            <a:endParaRPr lang="en-US" altLang="zh-CN" baseline="-25000" dirty="0">
              <a:latin typeface="Calibri" panose="020F0502020204030204" pitchFamily="34" charset="0"/>
              <a:ea typeface="等线" pitchFamily="2" charset="-122"/>
            </a:endParaRPr>
          </a:p>
        </p:txBody>
      </p:sp>
      <p:sp>
        <p:nvSpPr>
          <p:cNvPr id="68623" name="Text Box 12"/>
          <p:cNvSpPr txBox="1"/>
          <p:nvPr/>
        </p:nvSpPr>
        <p:spPr>
          <a:xfrm>
            <a:off x="1651000" y="3614738"/>
            <a:ext cx="4572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P</a:t>
            </a:r>
            <a:r>
              <a:rPr lang="en-US" altLang="zh-CN" baseline="-25000" dirty="0">
                <a:latin typeface="Calibri" panose="020F0502020204030204" pitchFamily="34" charset="0"/>
                <a:ea typeface="等线" pitchFamily="2" charset="-122"/>
              </a:rPr>
              <a:t>1</a:t>
            </a:r>
            <a:endParaRPr lang="en-US" altLang="zh-CN" baseline="-25000" dirty="0">
              <a:latin typeface="Calibri" panose="020F0502020204030204" pitchFamily="34" charset="0"/>
              <a:ea typeface="等线" pitchFamily="2" charset="-122"/>
            </a:endParaRPr>
          </a:p>
        </p:txBody>
      </p:sp>
      <p:sp>
        <p:nvSpPr>
          <p:cNvPr id="68624" name="Text Box 13"/>
          <p:cNvSpPr txBox="1"/>
          <p:nvPr/>
        </p:nvSpPr>
        <p:spPr>
          <a:xfrm>
            <a:off x="1803400" y="2360613"/>
            <a:ext cx="4572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P</a:t>
            </a:r>
            <a:r>
              <a:rPr lang="en-US" altLang="zh-CN" baseline="-25000" dirty="0">
                <a:latin typeface="Calibri" panose="020F0502020204030204" pitchFamily="34" charset="0"/>
                <a:ea typeface="等线" pitchFamily="2" charset="-122"/>
              </a:rPr>
              <a:t> </a:t>
            </a:r>
            <a:endParaRPr lang="en-US" altLang="zh-CN" baseline="-25000" dirty="0">
              <a:latin typeface="Calibri" panose="020F0502020204030204" pitchFamily="34" charset="0"/>
              <a:ea typeface="等线" pitchFamily="2" charset="-122"/>
            </a:endParaRPr>
          </a:p>
        </p:txBody>
      </p:sp>
      <p:sp>
        <p:nvSpPr>
          <p:cNvPr id="68625" name="Text Box 14"/>
          <p:cNvSpPr txBox="1"/>
          <p:nvPr/>
        </p:nvSpPr>
        <p:spPr>
          <a:xfrm>
            <a:off x="3098800" y="5214938"/>
            <a:ext cx="6096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Q</a:t>
            </a:r>
            <a:r>
              <a:rPr lang="en-US" altLang="zh-CN" baseline="-25000" dirty="0">
                <a:latin typeface="Calibri" panose="020F0502020204030204" pitchFamily="34" charset="0"/>
                <a:ea typeface="等线" pitchFamily="2" charset="-122"/>
              </a:rPr>
              <a:t>0</a:t>
            </a:r>
            <a:endParaRPr lang="en-US" altLang="zh-CN" baseline="-25000" dirty="0">
              <a:latin typeface="Calibri" panose="020F0502020204030204" pitchFamily="34" charset="0"/>
              <a:ea typeface="等线" pitchFamily="2" charset="-122"/>
            </a:endParaRPr>
          </a:p>
        </p:txBody>
      </p:sp>
      <p:sp>
        <p:nvSpPr>
          <p:cNvPr id="68626" name="Text Box 15"/>
          <p:cNvSpPr txBox="1"/>
          <p:nvPr/>
        </p:nvSpPr>
        <p:spPr>
          <a:xfrm>
            <a:off x="3556000" y="5214938"/>
            <a:ext cx="6096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Q</a:t>
            </a:r>
            <a:r>
              <a:rPr lang="en-US" altLang="zh-CN" baseline="-25000" dirty="0">
                <a:latin typeface="Calibri" panose="020F0502020204030204" pitchFamily="34" charset="0"/>
                <a:ea typeface="等线" pitchFamily="2" charset="-122"/>
              </a:rPr>
              <a:t>1</a:t>
            </a:r>
            <a:endParaRPr lang="en-US" altLang="zh-CN" baseline="-25000" dirty="0">
              <a:latin typeface="Calibri" panose="020F0502020204030204" pitchFamily="34" charset="0"/>
              <a:ea typeface="等线" pitchFamily="2" charset="-122"/>
            </a:endParaRPr>
          </a:p>
        </p:txBody>
      </p:sp>
      <p:sp>
        <p:nvSpPr>
          <p:cNvPr id="68627" name="Text Box 16"/>
          <p:cNvSpPr txBox="1"/>
          <p:nvPr/>
        </p:nvSpPr>
        <p:spPr>
          <a:xfrm>
            <a:off x="4927600" y="5214938"/>
            <a:ext cx="6096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Q</a:t>
            </a:r>
            <a:r>
              <a:rPr lang="en-US" altLang="zh-CN" baseline="-25000" dirty="0">
                <a:latin typeface="Calibri" panose="020F0502020204030204" pitchFamily="34" charset="0"/>
                <a:ea typeface="等线" pitchFamily="2" charset="-122"/>
              </a:rPr>
              <a:t> </a:t>
            </a:r>
            <a:endParaRPr lang="en-US" altLang="zh-CN" baseline="-25000" dirty="0">
              <a:latin typeface="Calibri" panose="020F0502020204030204" pitchFamily="34" charset="0"/>
              <a:ea typeface="等线" pitchFamily="2" charset="-122"/>
            </a:endParaRPr>
          </a:p>
        </p:txBody>
      </p:sp>
      <p:sp>
        <p:nvSpPr>
          <p:cNvPr id="68628" name="Text Box 17"/>
          <p:cNvSpPr txBox="1"/>
          <p:nvPr/>
        </p:nvSpPr>
        <p:spPr>
          <a:xfrm>
            <a:off x="1803400" y="5138738"/>
            <a:ext cx="6096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0</a:t>
            </a:r>
            <a:endParaRPr lang="en-US" altLang="zh-CN" baseline="-25000" dirty="0">
              <a:latin typeface="Calibri" panose="020F0502020204030204" pitchFamily="34" charset="0"/>
              <a:ea typeface="等线" pitchFamily="2" charset="-122"/>
            </a:endParaRPr>
          </a:p>
        </p:txBody>
      </p:sp>
      <p:sp>
        <p:nvSpPr>
          <p:cNvPr id="68629" name="Text Box 18"/>
          <p:cNvSpPr txBox="1"/>
          <p:nvPr/>
        </p:nvSpPr>
        <p:spPr>
          <a:xfrm>
            <a:off x="4927600" y="3995738"/>
            <a:ext cx="609600" cy="368300"/>
          </a:xfrm>
          <a:prstGeom prst="rect">
            <a:avLst/>
          </a:prstGeom>
          <a:noFill/>
          <a:ln w="9525">
            <a:noFill/>
          </a:ln>
        </p:spPr>
        <p:txBody>
          <a:bodyPr anchor="t">
            <a:spAutoFit/>
          </a:bodyPr>
          <a:lstStyle/>
          <a:p>
            <a:pPr>
              <a:spcBef>
                <a:spcPct val="50000"/>
              </a:spcBef>
              <a:buFont typeface="Arial" panose="020B0604020202020204" pitchFamily="34" charset="0"/>
            </a:pPr>
            <a:r>
              <a:rPr lang="en-US" altLang="zh-CN" dirty="0">
                <a:latin typeface="Calibri" panose="020F0502020204030204" pitchFamily="34" charset="0"/>
                <a:ea typeface="等线" pitchFamily="2" charset="-122"/>
              </a:rPr>
              <a:t>d</a:t>
            </a:r>
            <a:r>
              <a:rPr lang="en-US" altLang="zh-CN" baseline="-25000" dirty="0">
                <a:latin typeface="Calibri" panose="020F0502020204030204" pitchFamily="34" charset="0"/>
                <a:ea typeface="等线" pitchFamily="2" charset="-122"/>
              </a:rPr>
              <a:t> </a:t>
            </a:r>
            <a:endParaRPr lang="en-US" altLang="zh-CN" baseline="-25000" dirty="0">
              <a:latin typeface="Calibri" panose="020F0502020204030204" pitchFamily="34" charset="0"/>
              <a:ea typeface="等线" pitchFamily="2" charset="-122"/>
            </a:endParaRPr>
          </a:p>
        </p:txBody>
      </p:sp>
      <p:sp>
        <p:nvSpPr>
          <p:cNvPr id="68630" name="Oval 21"/>
          <p:cNvSpPr/>
          <p:nvPr/>
        </p:nvSpPr>
        <p:spPr>
          <a:xfrm>
            <a:off x="3835400" y="3768725"/>
            <a:ext cx="152400" cy="1524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68631" name="Oval 22"/>
          <p:cNvSpPr/>
          <p:nvPr/>
        </p:nvSpPr>
        <p:spPr>
          <a:xfrm>
            <a:off x="3251200" y="3560763"/>
            <a:ext cx="152400" cy="1524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2" name="矩形 1"/>
          <p:cNvSpPr/>
          <p:nvPr/>
        </p:nvSpPr>
        <p:spPr>
          <a:xfrm>
            <a:off x="5638800" y="2744944"/>
            <a:ext cx="4756150" cy="3351046"/>
          </a:xfrm>
          <a:prstGeom prst="rect">
            <a:avLst/>
          </a:prstGeom>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假定其他企业均坚持卡特尔价格，则某个企业改变价格时，则某个企业改变价格时其需求曲线将有相当大的弹性，因此，该企业稍微降低价格就可以大大增加销售量，从而获得更多的利润。</a:t>
            </a:r>
            <a:endPar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a:spLocks noChangeArrowheads="1"/>
          </p:cNvSpPr>
          <p:nvPr/>
        </p:nvSpPr>
        <p:spPr bwMode="auto">
          <a:xfrm>
            <a:off x="1485900" y="1266685"/>
            <a:ext cx="8305800" cy="769441"/>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卡特尔的不稳定性 ：</a:t>
            </a: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卡特尔最大问题就是它的不稳定性。</a:t>
            </a:r>
            <a:endParaRPr kumimoji="0" lang="en-US" altLang="zh-CN"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pic>
        <p:nvPicPr>
          <p:cNvPr id="68634" name="Picture 11" descr="PE01832_"/>
          <p:cNvPicPr>
            <a:picLocks noChangeAspect="1"/>
          </p:cNvPicPr>
          <p:nvPr/>
        </p:nvPicPr>
        <p:blipFill>
          <a:blip r:embed="rId2"/>
          <a:stretch>
            <a:fillRect/>
          </a:stretch>
        </p:blipFill>
        <p:spPr>
          <a:xfrm>
            <a:off x="9909809" y="4984578"/>
            <a:ext cx="2058988" cy="1881188"/>
          </a:xfrm>
          <a:prstGeom prst="rect">
            <a:avLst/>
          </a:prstGeom>
          <a:noFill/>
          <a:ln w="9525">
            <a:noFill/>
          </a:ln>
        </p:spPr>
      </p:pic>
      <p:sp>
        <p:nvSpPr>
          <p:cNvPr id="7" name="文本框 6"/>
          <p:cNvSpPr txBox="1">
            <a:spLocks noChangeArrowheads="1"/>
          </p:cNvSpPr>
          <p:nvPr/>
        </p:nvSpPr>
        <p:spPr bwMode="auto">
          <a:xfrm>
            <a:off x="5537200" y="2008559"/>
            <a:ext cx="3303588" cy="954107"/>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不稳定性根源在于：</a:t>
            </a:r>
            <a:endParaRPr kumimoji="0"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204" y="129450"/>
            <a:ext cx="10156596" cy="1325563"/>
          </a:xfrm>
        </p:spPr>
        <p:txBody>
          <a:bodyPr/>
          <a:lstStyle/>
          <a:p>
            <a:pPr lvl="0"/>
            <a:r>
              <a:rPr lang="zh-CN" altLang="en-US"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sym typeface="+mn-ea"/>
              </a:rPr>
              <a:t>第四节   </a:t>
            </a:r>
            <a:r>
              <a:rPr lang="zh-CN" altLang="en-US"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sym typeface="+mn-ea"/>
              </a:rPr>
              <a:t>博弈论和策略行为</a:t>
            </a:r>
            <a:endParaRPr lang="zh-CN" altLang="en-US" dirty="0"/>
          </a:p>
        </p:txBody>
      </p:sp>
      <p:graphicFrame>
        <p:nvGraphicFramePr>
          <p:cNvPr id="4" name="内容占位符 3"/>
          <p:cNvGraphicFramePr>
            <a:graphicFrameLocks noGrp="1"/>
          </p:cNvGraphicFramePr>
          <p:nvPr>
            <p:ph idx="1"/>
          </p:nvPr>
        </p:nvGraphicFramePr>
        <p:xfrm>
          <a:off x="838200" y="1319753"/>
          <a:ext cx="10515600" cy="48572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1826386" y="1242188"/>
            <a:ext cx="8794722" cy="1915589"/>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博弈模型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72709"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436880" y="1479119"/>
            <a:ext cx="8305800" cy="1689052"/>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1"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博弈三要素</a:t>
            </a:r>
            <a:r>
              <a:rPr kumimoji="0" lang="zh-CN" altLang="en-US" sz="2400" b="0"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0"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参与人</a:t>
            </a:r>
            <a:endPar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参与人的策略</a:t>
            </a:r>
            <a:endPar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参与人的支付</a:t>
            </a:r>
            <a:endPar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
        <p:nvSpPr>
          <p:cNvPr id="72712" name="文本框 99"/>
          <p:cNvSpPr txBox="1"/>
          <p:nvPr/>
        </p:nvSpPr>
        <p:spPr>
          <a:xfrm>
            <a:off x="2531159" y="3371137"/>
            <a:ext cx="7026275" cy="461665"/>
          </a:xfrm>
          <a:prstGeom prst="rect">
            <a:avLst/>
          </a:prstGeom>
          <a:noFill/>
          <a:ln w="9525">
            <a:noFill/>
          </a:ln>
        </p:spPr>
        <p:txBody>
          <a:bodyPr wrap="square"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寡头博弈：合作和不合作</a:t>
            </a:r>
            <a:endParaRPr lang="zh-CN" altLang="en-US" sz="2400" dirty="0">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1826388" y="3852545"/>
          <a:ext cx="8794721" cy="1834515"/>
        </p:xfrm>
        <a:graphic>
          <a:graphicData uri="http://schemas.openxmlformats.org/drawingml/2006/table">
            <a:tbl>
              <a:tblPr firstRow="1" bandRow="1">
                <a:tableStyleId>{BDBED569-4797-4DF1-A0F4-6AAB3CD982D8}</a:tableStyleId>
              </a:tblPr>
              <a:tblGrid>
                <a:gridCol w="2633174"/>
                <a:gridCol w="2992846"/>
                <a:gridCol w="3168701"/>
              </a:tblGrid>
              <a:tr h="611505">
                <a:tc>
                  <a:txBody>
                    <a:bodyPr/>
                    <a:lstStyle/>
                    <a:p>
                      <a:pPr indent="0" algn="ctr">
                        <a:buNone/>
                      </a:pPr>
                      <a:r>
                        <a:rPr lang="en-US" altLang="zh-CN" sz="2000"/>
                        <a:t>                      </a:t>
                      </a:r>
                      <a:endParaRPr lang="en-US" alt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6675" marR="66675" marT="36195" marB="0" anchor="ctr"/>
                </a:tc>
                <a:tc>
                  <a:txBody>
                    <a:bodyPr/>
                    <a:lstStyle/>
                    <a:p>
                      <a:pPr indent="0" algn="ctr">
                        <a:buNone/>
                      </a:pPr>
                      <a:r>
                        <a:rPr lang="en-US" sz="2000" dirty="0"/>
                        <a:t>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36195" marB="0" anchor="ctr"/>
                </a:tc>
                <a:tc>
                  <a:txBody>
                    <a:bodyPr/>
                    <a:lstStyle/>
                    <a:p>
                      <a:pPr indent="0" algn="ctr">
                        <a:buNone/>
                      </a:pPr>
                      <a:r>
                        <a:rPr lang="en-US" sz="2000"/>
                        <a:t>不合作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6675" marR="215900" marT="36195" marB="0" anchor="ctr"/>
                </a:tc>
              </a:tr>
              <a:tr h="611505">
                <a:tc>
                  <a:txBody>
                    <a:bodyPr/>
                    <a:lstStyle/>
                    <a:p>
                      <a:pPr indent="0" algn="ctr">
                        <a:buNone/>
                      </a:pPr>
                      <a:r>
                        <a:rPr lang="en-US" sz="2000"/>
                        <a:t>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36195" marB="0" anchor="ctr"/>
                </a:tc>
                <a:tc>
                  <a:txBody>
                    <a:bodyPr/>
                    <a:lstStyle/>
                    <a:p>
                      <a:pPr indent="0" algn="ctr">
                        <a:buNone/>
                      </a:pPr>
                      <a:r>
                        <a:rPr lang="en-US" sz="2000" u="sng">
                          <a:uFill>
                            <a:solidFill>
                              <a:srgbClr val="000000"/>
                            </a:solidFill>
                          </a:uFill>
                        </a:rPr>
                        <a:t>7</a:t>
                      </a:r>
                      <a:r>
                        <a:rPr lang="en-US" sz="2000"/>
                        <a:t>，</a:t>
                      </a:r>
                      <a:r>
                        <a:rPr lang="en-US" sz="2000" u="sng">
                          <a:uFill>
                            <a:solidFill>
                              <a:srgbClr val="000000"/>
                            </a:solidFill>
                          </a:uFill>
                        </a:rPr>
                        <a:t>8</a:t>
                      </a:r>
                      <a:endParaRPr lang="en-US" altLang="en-US" sz="2000" b="0" u="sng">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36195" marB="0" anchor="ctr"/>
                </a:tc>
                <a:tc>
                  <a:txBody>
                    <a:bodyPr/>
                    <a:lstStyle/>
                    <a:p>
                      <a:pPr indent="0" algn="ctr">
                        <a:buNone/>
                      </a:pPr>
                      <a:r>
                        <a:rPr lang="en-US" sz="2000"/>
                        <a:t>1，4</a:t>
                      </a:r>
                      <a:endParaRPr lang="en-US"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215900" marT="36195" marB="0" anchor="ctr"/>
                </a:tc>
              </a:tr>
              <a:tr h="611505">
                <a:tc>
                  <a:txBody>
                    <a:bodyPr/>
                    <a:lstStyle/>
                    <a:p>
                      <a:pPr indent="0" algn="ctr">
                        <a:buNone/>
                      </a:pPr>
                      <a:r>
                        <a:rPr lang="en-US" sz="2000"/>
                        <a:t>不合作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36195" marB="0" anchor="ctr"/>
                </a:tc>
                <a:tc>
                  <a:txBody>
                    <a:bodyPr/>
                    <a:lstStyle/>
                    <a:p>
                      <a:pPr indent="0" algn="ctr">
                        <a:buNone/>
                      </a:pPr>
                      <a:r>
                        <a:rPr lang="en-US" sz="2000"/>
                        <a:t>4，1</a:t>
                      </a:r>
                      <a:endParaRPr lang="en-US"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36195" marB="0" anchor="ctr"/>
                </a:tc>
                <a:tc>
                  <a:txBody>
                    <a:bodyPr/>
                    <a:lstStyle/>
                    <a:p>
                      <a:pPr indent="0" algn="ctr">
                        <a:buNone/>
                      </a:pPr>
                      <a:r>
                        <a:rPr lang="en-US" sz="2000" u="sng" dirty="0">
                          <a:uFill>
                            <a:solidFill>
                              <a:srgbClr val="000000"/>
                            </a:solidFill>
                          </a:uFill>
                        </a:rPr>
                        <a:t>2</a:t>
                      </a:r>
                      <a:r>
                        <a:rPr lang="en-US" sz="2000" dirty="0"/>
                        <a:t>，</a:t>
                      </a:r>
                      <a:r>
                        <a:rPr lang="en-US" sz="2000" u="sng" dirty="0">
                          <a:uFill>
                            <a:solidFill>
                              <a:srgbClr val="000000"/>
                            </a:solidFill>
                          </a:uFill>
                        </a:rPr>
                        <a:t>3</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215900" marT="36195" marB="0" anchor="ctr"/>
                </a:tc>
              </a:tr>
            </a:tbl>
          </a:graphicData>
        </a:graphic>
      </p:graphicFrame>
      <p:pic>
        <p:nvPicPr>
          <p:cNvPr id="74760" name="图片 9"/>
          <p:cNvPicPr>
            <a:picLocks noGrp="1" noChangeAspect="1"/>
          </p:cNvPicPr>
          <p:nvPr/>
        </p:nvPicPr>
        <p:blipFill>
          <a:blip r:embed="rId2"/>
          <a:stretch>
            <a:fillRect/>
          </a:stretch>
        </p:blipFill>
        <p:spPr>
          <a:xfrm>
            <a:off x="4343987" y="1467802"/>
            <a:ext cx="566738" cy="566738"/>
          </a:xfrm>
          <a:prstGeom prst="rect">
            <a:avLst/>
          </a:prstGeom>
          <a:noFill/>
          <a:ln w="9525">
            <a:noFill/>
          </a:ln>
        </p:spPr>
      </p:pic>
      <p:pic>
        <p:nvPicPr>
          <p:cNvPr id="2" name="图片 9"/>
          <p:cNvPicPr>
            <a:picLocks noGrp="1" noChangeAspect="1"/>
          </p:cNvPicPr>
          <p:nvPr/>
        </p:nvPicPr>
        <p:blipFill>
          <a:blip r:embed="rId2"/>
          <a:stretch>
            <a:fillRect/>
          </a:stretch>
        </p:blipFill>
        <p:spPr>
          <a:xfrm>
            <a:off x="4271453" y="1997551"/>
            <a:ext cx="592137" cy="592137"/>
          </a:xfrm>
          <a:prstGeom prst="rect">
            <a:avLst/>
          </a:prstGeom>
          <a:noFill/>
          <a:ln w="9525">
            <a:noFill/>
          </a:ln>
        </p:spPr>
      </p:pic>
      <p:pic>
        <p:nvPicPr>
          <p:cNvPr id="7" name="图片 9"/>
          <p:cNvPicPr>
            <a:picLocks noGrp="1" noChangeAspect="1"/>
          </p:cNvPicPr>
          <p:nvPr/>
        </p:nvPicPr>
        <p:blipFill>
          <a:blip r:embed="rId2"/>
          <a:stretch>
            <a:fillRect/>
          </a:stretch>
        </p:blipFill>
        <p:spPr>
          <a:xfrm>
            <a:off x="4224318" y="2518600"/>
            <a:ext cx="566738" cy="566738"/>
          </a:xfrm>
          <a:prstGeom prst="rect">
            <a:avLst/>
          </a:prstGeom>
          <a:noFill/>
          <a:ln w="9525">
            <a:noFill/>
          </a:ln>
        </p:spPr>
      </p:pic>
      <p:cxnSp>
        <p:nvCxnSpPr>
          <p:cNvPr id="10" name="直接连接符 9"/>
          <p:cNvCxnSpPr/>
          <p:nvPr/>
        </p:nvCxnSpPr>
        <p:spPr>
          <a:xfrm>
            <a:off x="2066925" y="3852545"/>
            <a:ext cx="2522855" cy="61214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426936" y="3852545"/>
            <a:ext cx="986790" cy="39878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企业</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2169160" y="4047490"/>
            <a:ext cx="1057275" cy="39878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企业</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纳什均衡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74757"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1718151" y="1557973"/>
            <a:ext cx="8443913" cy="2154436"/>
          </a:xfrm>
          <a:prstGeom prst="rect">
            <a:avLst/>
          </a:prstGeom>
          <a:noFill/>
          <a:ln>
            <a:noFill/>
          </a:ln>
        </p:spPr>
        <p:txBody>
          <a:bodyPr wrap="square">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寻找纳什均衡</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确定参与人A的所有的相对优势</a:t>
            </a:r>
            <a:r>
              <a:rPr kumimoji="0" lang="zh-CN" altLang="en-US" sz="24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策略</a:t>
            </a:r>
            <a:endPar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确定参与人B的所有的相对优势策略</a:t>
            </a:r>
            <a:endPar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确定纳什</a:t>
            </a:r>
            <a:r>
              <a:rPr kumimoji="0" lang="zh-CN" altLang="en-US" sz="24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均衡策略</a:t>
            </a:r>
            <a:endParaRPr kumimoji="0"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pic>
        <p:nvPicPr>
          <p:cNvPr id="74759" name="Picture 11" descr="PE01832_"/>
          <p:cNvPicPr>
            <a:picLocks noChangeAspect="1"/>
          </p:cNvPicPr>
          <p:nvPr/>
        </p:nvPicPr>
        <p:blipFill>
          <a:blip r:embed="rId1"/>
          <a:stretch>
            <a:fillRect/>
          </a:stretch>
        </p:blipFill>
        <p:spPr>
          <a:xfrm>
            <a:off x="9547225" y="1540034"/>
            <a:ext cx="2058988" cy="1881188"/>
          </a:xfrm>
          <a:prstGeom prst="rect">
            <a:avLst/>
          </a:prstGeom>
          <a:noFill/>
          <a:ln w="9525">
            <a:noFill/>
          </a:ln>
        </p:spPr>
      </p:pic>
      <p:pic>
        <p:nvPicPr>
          <p:cNvPr id="74760" name="图片 9"/>
          <p:cNvPicPr>
            <a:picLocks noGrp="1" noChangeAspect="1"/>
          </p:cNvPicPr>
          <p:nvPr/>
        </p:nvPicPr>
        <p:blipFill>
          <a:blip r:embed="rId2"/>
          <a:stretch>
            <a:fillRect/>
          </a:stretch>
        </p:blipFill>
        <p:spPr>
          <a:xfrm>
            <a:off x="4125775" y="1745415"/>
            <a:ext cx="566738" cy="566738"/>
          </a:xfrm>
          <a:prstGeom prst="rect">
            <a:avLst/>
          </a:prstGeom>
          <a:noFill/>
          <a:ln w="9525">
            <a:noFill/>
          </a:ln>
        </p:spPr>
      </p:pic>
      <p:pic>
        <p:nvPicPr>
          <p:cNvPr id="74761" name="图片 10"/>
          <p:cNvPicPr>
            <a:picLocks noGrp="1" noChangeAspect="1"/>
          </p:cNvPicPr>
          <p:nvPr/>
        </p:nvPicPr>
        <p:blipFill>
          <a:blip r:embed="rId2"/>
          <a:stretch>
            <a:fillRect/>
          </a:stretch>
        </p:blipFill>
        <p:spPr>
          <a:xfrm>
            <a:off x="4125775" y="2706805"/>
            <a:ext cx="566738" cy="566738"/>
          </a:xfrm>
          <a:prstGeom prst="rect">
            <a:avLst/>
          </a:prstGeom>
          <a:noFill/>
          <a:ln w="9525">
            <a:noFill/>
          </a:ln>
        </p:spPr>
      </p:pic>
      <p:pic>
        <p:nvPicPr>
          <p:cNvPr id="74762" name="图片 11"/>
          <p:cNvPicPr>
            <a:picLocks noGrp="1" noChangeAspect="1"/>
          </p:cNvPicPr>
          <p:nvPr/>
        </p:nvPicPr>
        <p:blipFill>
          <a:blip r:embed="rId2"/>
          <a:stretch>
            <a:fillRect/>
          </a:stretch>
        </p:blipFill>
        <p:spPr>
          <a:xfrm>
            <a:off x="4125775" y="2231825"/>
            <a:ext cx="566738" cy="566738"/>
          </a:xfrm>
          <a:prstGeom prst="rect">
            <a:avLst/>
          </a:prstGeom>
          <a:noFill/>
          <a:ln w="9525">
            <a:noFill/>
          </a:ln>
        </p:spPr>
      </p:pic>
      <p:sp>
        <p:nvSpPr>
          <p:cNvPr id="74763" name="文本框 99"/>
          <p:cNvSpPr txBox="1"/>
          <p:nvPr/>
        </p:nvSpPr>
        <p:spPr>
          <a:xfrm>
            <a:off x="3834130" y="3403283"/>
            <a:ext cx="5080000" cy="400110"/>
          </a:xfrm>
          <a:prstGeom prst="rect">
            <a:avLst/>
          </a:prstGeom>
          <a:noFill/>
          <a:ln w="9525">
            <a:noFill/>
          </a:ln>
        </p:spPr>
        <p:txBody>
          <a:bodyPr anchor="t">
            <a:spAutoFit/>
          </a:bodyPr>
          <a:lstStyle/>
          <a:p>
            <a:pPr algn="ctr" eaLnBrk="0" hangingPunct="0"/>
            <a:r>
              <a:rPr lang="zh-CN" altLang="zh-CN" sz="16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不存在纳什均衡的博弈</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13" name="表格 12"/>
          <p:cNvGraphicFramePr/>
          <p:nvPr/>
        </p:nvGraphicFramePr>
        <p:xfrm>
          <a:off x="2066400" y="3848400"/>
          <a:ext cx="8127365" cy="1901190"/>
        </p:xfrm>
        <a:graphic>
          <a:graphicData uri="http://schemas.openxmlformats.org/drawingml/2006/table">
            <a:tbl>
              <a:tblPr firstRow="1" bandRow="1">
                <a:tableStyleId>{BDBED569-4797-4DF1-A0F4-6AAB3CD982D8}</a:tableStyleId>
              </a:tblPr>
              <a:tblGrid>
                <a:gridCol w="2593975"/>
                <a:gridCol w="2544445"/>
                <a:gridCol w="2988945"/>
              </a:tblGrid>
              <a:tr h="633730">
                <a:tc>
                  <a:txBody>
                    <a:bodyPr/>
                    <a:lstStyle/>
                    <a:p>
                      <a:pPr indent="0" algn="ctr">
                        <a:buNone/>
                      </a:pPr>
                      <a:endParaRPr lang="en-US"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6675" marR="66675" marT="0" marB="0" anchor="ctr"/>
                </a:tc>
                <a:tc>
                  <a:txBody>
                    <a:bodyPr/>
                    <a:lstStyle/>
                    <a:p>
                      <a:pPr indent="0" algn="ctr">
                        <a:buNone/>
                      </a:pPr>
                      <a:r>
                        <a:rPr lang="en-US" sz="2000" dirty="0"/>
                        <a:t>左</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a:t>右</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6675" marR="66675" marT="0" marB="0" anchor="ctr"/>
                </a:tc>
              </a:tr>
              <a:tr h="633730">
                <a:tc>
                  <a:txBody>
                    <a:bodyPr/>
                    <a:lstStyle/>
                    <a:p>
                      <a:pPr indent="0" algn="ctr">
                        <a:buNone/>
                      </a:pPr>
                      <a:r>
                        <a:rPr lang="en-US" sz="2000"/>
                        <a:t>上</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a:t>5，</a:t>
                      </a:r>
                      <a:r>
                        <a:rPr lang="en-US" sz="2000" u="sng">
                          <a:uFill>
                            <a:solidFill>
                              <a:srgbClr val="000000"/>
                            </a:solidFill>
                          </a:uFill>
                        </a:rPr>
                        <a:t>6</a:t>
                      </a:r>
                      <a:endParaRPr lang="en-US"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sz="2000" u="sng">
                          <a:uFill>
                            <a:solidFill>
                              <a:srgbClr val="000000"/>
                            </a:solidFill>
                          </a:uFill>
                        </a:rPr>
                        <a:t>9</a:t>
                      </a:r>
                      <a:r>
                        <a:rPr lang="en-US" sz="2000"/>
                        <a:t>，1</a:t>
                      </a:r>
                      <a:endParaRPr lang="en-US" altLang="en-US" sz="2000" b="0" u="sng">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r>
              <a:tr h="633730">
                <a:tc>
                  <a:txBody>
                    <a:bodyPr/>
                    <a:lstStyle/>
                    <a:p>
                      <a:pPr indent="0" algn="ctr">
                        <a:buNone/>
                      </a:pPr>
                      <a:r>
                        <a:rPr lang="en-US" sz="2000"/>
                        <a:t>下</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u="sng">
                          <a:uFill>
                            <a:solidFill>
                              <a:srgbClr val="000000"/>
                            </a:solidFill>
                          </a:uFill>
                        </a:rPr>
                        <a:t>7</a:t>
                      </a:r>
                      <a:r>
                        <a:rPr lang="en-US" sz="2000"/>
                        <a:t>，4</a:t>
                      </a:r>
                      <a:endParaRPr lang="en-US" altLang="en-US" sz="2000" b="0" u="sng">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sz="2000" dirty="0"/>
                        <a:t>2，</a:t>
                      </a:r>
                      <a:r>
                        <a:rPr lang="en-US" sz="2000" u="sng" dirty="0">
                          <a:uFill>
                            <a:solidFill>
                              <a:srgbClr val="000000"/>
                            </a:solidFill>
                          </a:uFill>
                        </a:rPr>
                        <a:t>8</a:t>
                      </a:r>
                      <a:endParaRPr lang="en-US"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r>
            </a:tbl>
          </a:graphicData>
        </a:graphic>
      </p:graphicFrame>
      <p:cxnSp>
        <p:nvCxnSpPr>
          <p:cNvPr id="2" name="直接连接符 1"/>
          <p:cNvCxnSpPr/>
          <p:nvPr/>
        </p:nvCxnSpPr>
        <p:spPr>
          <a:xfrm>
            <a:off x="2169160" y="3848100"/>
            <a:ext cx="2429510" cy="648970"/>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331085" y="4098290"/>
            <a:ext cx="998220" cy="39878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企业</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3834130" y="3947795"/>
            <a:ext cx="973455" cy="39878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企业</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博弈分析的简单应用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76805"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a:spLocks noChangeArrowheads="1"/>
          </p:cNvSpPr>
          <p:nvPr/>
        </p:nvSpPr>
        <p:spPr bwMode="auto">
          <a:xfrm>
            <a:off x="1873568" y="2672080"/>
            <a:ext cx="8443913" cy="523220"/>
          </a:xfrm>
          <a:prstGeom prst="rect">
            <a:avLst/>
          </a:prstGeom>
          <a:noFill/>
          <a:ln>
            <a:noFill/>
          </a:ln>
        </p:spPr>
        <p:txBody>
          <a:bodyPr wrap="square">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卡特尔的不稳定性</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 </a:t>
            </a:r>
            <a:endParaRPr kumimoji="0" lang="zh-CN" altLang="en-US" sz="20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pic>
        <p:nvPicPr>
          <p:cNvPr id="76807" name="Picture 11" descr="PE01832_"/>
          <p:cNvPicPr>
            <a:picLocks noChangeAspect="1"/>
          </p:cNvPicPr>
          <p:nvPr/>
        </p:nvPicPr>
        <p:blipFill>
          <a:blip r:embed="rId1"/>
          <a:stretch>
            <a:fillRect/>
          </a:stretch>
        </p:blipFill>
        <p:spPr>
          <a:xfrm>
            <a:off x="9374969" y="1882946"/>
            <a:ext cx="2058988" cy="1881188"/>
          </a:xfrm>
          <a:prstGeom prst="rect">
            <a:avLst/>
          </a:prstGeom>
          <a:noFill/>
          <a:ln w="9525">
            <a:noFill/>
          </a:ln>
        </p:spPr>
      </p:pic>
      <p:sp>
        <p:nvSpPr>
          <p:cNvPr id="76808" name="文本框 99"/>
          <p:cNvSpPr txBox="1"/>
          <p:nvPr/>
        </p:nvSpPr>
        <p:spPr>
          <a:xfrm>
            <a:off x="3555524" y="3433634"/>
            <a:ext cx="5080000" cy="461665"/>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寡头博弈：合作的不稳定性</a:t>
            </a:r>
            <a:endParaRPr lang="zh-CN" altLang="en-US" sz="2400" dirty="0">
              <a:solidFill>
                <a:srgbClr val="000000"/>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068194" y="4129539"/>
            <a:ext cx="2599056" cy="623436"/>
          </a:xfrm>
          <a:prstGeom prst="line">
            <a:avLst/>
          </a:prstGeom>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964220" y="1680277"/>
            <a:ext cx="2933816" cy="523220"/>
          </a:xfrm>
          <a:prstGeom prst="rect">
            <a:avLst/>
          </a:prstGeom>
          <a:noFill/>
        </p:spPr>
        <p:txBody>
          <a:bodyPr wrap="none" rtlCol="0" anchor="t">
            <a:spAutoFit/>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noProof="0" dirty="0">
                <a:ln>
                  <a:noFill/>
                </a:ln>
                <a:effectLst/>
                <a:uLnTx/>
                <a:uFillTx/>
                <a:latin typeface="微软雅黑" panose="020B0503020204020204" pitchFamily="34" charset="-122"/>
                <a:ea typeface="微软雅黑" panose="020B0503020204020204" pitchFamily="34" charset="-122"/>
                <a:sym typeface="+mn-ea"/>
              </a:rPr>
              <a:t>策略性贸易政策</a:t>
            </a:r>
            <a:r>
              <a:rPr lang="en-US" altLang="zh-CN" sz="2800" noProof="0" dirty="0">
                <a:ln>
                  <a:noFill/>
                </a:ln>
                <a:effectLst/>
                <a:uLnTx/>
                <a:uFillTx/>
                <a:latin typeface="微软雅黑" panose="020B0503020204020204" pitchFamily="34" charset="-122"/>
                <a:ea typeface="微软雅黑" panose="020B0503020204020204" pitchFamily="34" charset="-122"/>
                <a:sym typeface="+mn-ea"/>
              </a:rPr>
              <a:t> :  </a:t>
            </a:r>
            <a:r>
              <a:rPr lang="zh-CN" altLang="en-US" sz="2000" noProof="0" dirty="0">
                <a:ln>
                  <a:noFill/>
                </a:ln>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effectLst/>
                <a:uLnTx/>
                <a:uFillTx/>
                <a:sym typeface="+mn-ea"/>
              </a:rPr>
              <a:t> </a:t>
            </a:r>
            <a:endParaRPr lang="zh-CN" altLang="en-US" sz="2000" dirty="0"/>
          </a:p>
        </p:txBody>
      </p:sp>
      <p:sp>
        <p:nvSpPr>
          <p:cNvPr id="10" name="文本框 9"/>
          <p:cNvSpPr txBox="1"/>
          <p:nvPr/>
        </p:nvSpPr>
        <p:spPr>
          <a:xfrm>
            <a:off x="4746784" y="2125464"/>
            <a:ext cx="3570208" cy="581057"/>
          </a:xfrm>
          <a:prstGeom prst="rect">
            <a:avLst/>
          </a:prstGeom>
          <a:noFill/>
        </p:spPr>
        <p:txBody>
          <a:bodyPr wrap="none" rtlCol="0" anchor="t">
            <a:spAutoFit/>
          </a:bodyPr>
          <a:lstStyle/>
          <a:p>
            <a:pPr algn="l">
              <a:lnSpc>
                <a:spcPct val="150000"/>
              </a:lnSpc>
              <a:buClrTx/>
              <a:buSzTx/>
              <a:buFont typeface="Arial" panose="020B0604020202020204" pitchFamily="34" charset="0"/>
              <a:defRPr/>
            </a:pPr>
            <a:r>
              <a:rPr lang="zh-CN" altLang="en-US" sz="240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分析国际分工和贸易问题</a:t>
            </a:r>
            <a:endParaRPr lang="zh-CN" altLang="en-US" sz="240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2201075" y="4384675"/>
            <a:ext cx="825500" cy="368300"/>
          </a:xfrm>
          <a:prstGeom prst="rect">
            <a:avLst/>
          </a:prstGeom>
          <a:noFill/>
        </p:spPr>
        <p:txBody>
          <a:bodyPr wrap="square" rtlCol="0">
            <a:spAutoFit/>
          </a:bodyPr>
          <a:lstStyle/>
          <a:p>
            <a:r>
              <a:rPr 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企业A</a:t>
            </a:r>
            <a:endParaRPr lang="zh-CN" altLang="en-US" dirty="0"/>
          </a:p>
        </p:txBody>
      </p:sp>
      <p:sp>
        <p:nvSpPr>
          <p:cNvPr id="13" name="文本框 12"/>
          <p:cNvSpPr txBox="1"/>
          <p:nvPr/>
        </p:nvSpPr>
        <p:spPr>
          <a:xfrm>
            <a:off x="3757930" y="4185285"/>
            <a:ext cx="869950" cy="368300"/>
          </a:xfrm>
          <a:prstGeom prst="rect">
            <a:avLst/>
          </a:prstGeom>
          <a:noFill/>
        </p:spPr>
        <p:txBody>
          <a:bodyPr wrap="square" rtlCol="0">
            <a:spAutoFit/>
          </a:bodyPr>
          <a:lstStyle/>
          <a:p>
            <a:r>
              <a:rPr 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企业B</a:t>
            </a:r>
            <a:endParaRPr lang="zh-CN" altLang="en-US" dirty="0"/>
          </a:p>
        </p:txBody>
      </p:sp>
      <p:graphicFrame>
        <p:nvGraphicFramePr>
          <p:cNvPr id="15" name="表格 14"/>
          <p:cNvGraphicFramePr/>
          <p:nvPr/>
        </p:nvGraphicFramePr>
        <p:xfrm>
          <a:off x="2068194" y="4123887"/>
          <a:ext cx="8672593" cy="1922070"/>
        </p:xfrm>
        <a:graphic>
          <a:graphicData uri="http://schemas.openxmlformats.org/drawingml/2006/table">
            <a:tbl>
              <a:tblPr firstRow="1" bandRow="1">
                <a:tableStyleId>{BDBED569-4797-4DF1-A0F4-6AAB3CD982D8}</a:tableStyleId>
              </a:tblPr>
              <a:tblGrid>
                <a:gridCol w="2596608"/>
                <a:gridCol w="2951286"/>
                <a:gridCol w="3124699"/>
              </a:tblGrid>
              <a:tr h="640690">
                <a:tc>
                  <a:txBody>
                    <a:bodyPr/>
                    <a:lstStyle/>
                    <a:p>
                      <a:pPr indent="0" algn="ctr">
                        <a:buNone/>
                      </a:pPr>
                      <a:r>
                        <a:rPr lang="en-US" altLang="zh-CN" sz="2000" dirty="0"/>
                        <a:t>                      </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6675" marR="66675" marT="0" marB="0" anchor="ctr"/>
                </a:tc>
                <a:tc>
                  <a:txBody>
                    <a:bodyPr/>
                    <a:lstStyle/>
                    <a:p>
                      <a:pPr indent="0" algn="ctr">
                        <a:buNone/>
                      </a:pPr>
                      <a:r>
                        <a:rPr lang="en-US" sz="2000"/>
                        <a:t>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a:t>不合作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6675" marR="66675" marT="0" marB="0" anchor="ctr"/>
                </a:tc>
              </a:tr>
              <a:tr h="640690">
                <a:tc>
                  <a:txBody>
                    <a:bodyPr/>
                    <a:lstStyle/>
                    <a:p>
                      <a:pPr indent="0" algn="ctr">
                        <a:buNone/>
                      </a:pPr>
                      <a:r>
                        <a:rPr lang="en-US" sz="2000"/>
                        <a:t>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u="sng" dirty="0">
                          <a:uFill>
                            <a:solidFill>
                              <a:srgbClr val="000000"/>
                            </a:solidFill>
                          </a:uFill>
                        </a:rPr>
                        <a:t>5</a:t>
                      </a:r>
                      <a:r>
                        <a:rPr lang="en-US" sz="2000" dirty="0"/>
                        <a:t>，</a:t>
                      </a:r>
                      <a:r>
                        <a:rPr lang="en-US" sz="2000" u="sng" dirty="0">
                          <a:uFill>
                            <a:solidFill>
                              <a:srgbClr val="000000"/>
                            </a:solidFill>
                          </a:uFill>
                        </a:rPr>
                        <a:t>6</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sz="2000"/>
                        <a:t>1，7</a:t>
                      </a:r>
                      <a:endParaRPr lang="en-US"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r>
              <a:tr h="640690">
                <a:tc>
                  <a:txBody>
                    <a:bodyPr/>
                    <a:lstStyle/>
                    <a:p>
                      <a:pPr indent="0" algn="ctr">
                        <a:buNone/>
                      </a:pPr>
                      <a:r>
                        <a:rPr lang="en-US" sz="2000"/>
                        <a:t>不合作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a:t>7，1</a:t>
                      </a:r>
                      <a:endParaRPr lang="en-US"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sz="2000" u="sng" dirty="0">
                          <a:uFill>
                            <a:solidFill>
                              <a:srgbClr val="000000"/>
                            </a:solidFill>
                          </a:uFill>
                        </a:rPr>
                        <a:t>2</a:t>
                      </a:r>
                      <a:r>
                        <a:rPr lang="en-US" sz="2000" dirty="0"/>
                        <a:t>，</a:t>
                      </a:r>
                      <a:r>
                        <a:rPr lang="en-US" sz="2000" u="sng" dirty="0">
                          <a:uFill>
                            <a:solidFill>
                              <a:srgbClr val="000000"/>
                            </a:solidFill>
                          </a:uFill>
                        </a:rPr>
                        <a:t>3</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1790" y="120023"/>
            <a:ext cx="10232010" cy="1325563"/>
          </a:xfrm>
        </p:spPr>
        <p:txBody>
          <a:bodyPr/>
          <a:lstStyle/>
          <a:p>
            <a:r>
              <a:rPr lang="zh-CN" altLang="en-US"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sym typeface="+mn-ea"/>
              </a:rPr>
              <a:t>第五节   </a:t>
            </a:r>
            <a:r>
              <a:rPr lang="zh-CN" altLang="en-US"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sym typeface="+mn-ea"/>
              </a:rPr>
              <a:t>不同市场的比较</a:t>
            </a:r>
            <a:endParaRPr lang="zh-CN" altLang="en-US" dirty="0"/>
          </a:p>
        </p:txBody>
      </p:sp>
      <p:graphicFrame>
        <p:nvGraphicFramePr>
          <p:cNvPr id="4" name="内容占位符 3"/>
          <p:cNvGraphicFramePr>
            <a:graphicFrameLocks noGrp="1"/>
          </p:cNvGraphicFramePr>
          <p:nvPr>
            <p:ph idx="1"/>
          </p:nvPr>
        </p:nvGraphicFramePr>
        <p:xfrm>
          <a:off x="311085" y="1272619"/>
          <a:ext cx="11510127" cy="49043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679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47776"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不同市场的比较</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80901"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8" name="Rectangle 2"/>
          <p:cNvSpPr txBox="1">
            <a:spLocks noChangeArrowheads="1"/>
          </p:cNvSpPr>
          <p:nvPr/>
        </p:nvSpPr>
        <p:spPr>
          <a:xfrm>
            <a:off x="1271588" y="995186"/>
            <a:ext cx="9334500" cy="1423988"/>
          </a:xfrm>
          <a:prstGeom prst="rect">
            <a:avLst/>
          </a:prstGeom>
          <a:noFill/>
        </p:spPr>
        <p:txBody>
          <a:bodyPr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sym typeface="+mn-ea"/>
              </a:rPr>
              <a:t>静态效率的比较</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marL="0" marR="0" lvl="0" indent="457200" algn="l" defTabSz="914400" rtl="0" eaLnBrk="1" fontAlgn="auto" latinLnBrk="0" hangingPunct="1">
              <a:lnSpc>
                <a:spcPct val="15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比较成本、比较价格、比较产量、比较利润、比较价格与长期边际成本的</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关系。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9" name="Rectangle 3"/>
          <p:cNvSpPr txBox="1">
            <a:spLocks noChangeArrowheads="1"/>
          </p:cNvSpPr>
          <p:nvPr/>
        </p:nvSpPr>
        <p:spPr>
          <a:xfrm>
            <a:off x="2130424" y="3019425"/>
            <a:ext cx="8475663" cy="2119313"/>
          </a:xfrm>
          <a:prstGeom prst="rect">
            <a:avLst/>
          </a:prstGeom>
          <a:noFill/>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914400" rtl="0" eaLnBrk="1" fontAlgn="auto" latinLnBrk="0" hangingPunct="1">
              <a:lnSpc>
                <a:spcPct val="160000"/>
              </a:lnSpc>
              <a:spcBef>
                <a:spcPts val="1000"/>
              </a:spcBef>
              <a:spcAft>
                <a:spcPts val="0"/>
              </a:spcAft>
              <a:buClrTx/>
              <a:buSzTx/>
              <a:buFont typeface="Wingdings" panose="05000000000000000000" pitchFamily="2" charset="2"/>
              <a:buChar char="Ø"/>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相对于完全竞争企业，不完全竞争企业的技术进步可能要更快一些，可以从创新的成本和收益方面说明。</a:t>
            </a:r>
            <a:endPar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342900" marR="0" lvl="0" indent="-342900" algn="l" defTabSz="914400" rtl="0" eaLnBrk="1" fontAlgn="auto" latinLnBrk="0" hangingPunct="1">
              <a:lnSpc>
                <a:spcPct val="160000"/>
              </a:lnSpc>
              <a:spcBef>
                <a:spcPts val="1000"/>
              </a:spcBef>
              <a:spcAft>
                <a:spcPts val="0"/>
              </a:spcAft>
              <a:buClrTx/>
              <a:buSzTx/>
              <a:buFont typeface="Wingdings" panose="05000000000000000000" pitchFamily="2" charset="2"/>
              <a:buChar char="Ø"/>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不完全竞争企业的更快的技术进步可能会抵消掉静态的低效率，从而使它的综合的效率超过完全竞争</a:t>
            </a:r>
            <a:r>
              <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企业。</a:t>
            </a:r>
            <a:endPar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0904" name="Rectangle 2"/>
          <p:cNvSpPr txBox="1"/>
          <p:nvPr/>
        </p:nvSpPr>
        <p:spPr>
          <a:xfrm>
            <a:off x="1335088" y="2205038"/>
            <a:ext cx="9918700" cy="742950"/>
          </a:xfrm>
          <a:prstGeom prst="rect">
            <a:avLst/>
          </a:prstGeom>
          <a:noFill/>
          <a:ln w="9525">
            <a:noFill/>
          </a:ln>
        </p:spPr>
        <p:txBody>
          <a:bodyPr anchor="b"/>
          <a:lstStyle/>
          <a:p>
            <a:pPr defTabSz="914400">
              <a:lnSpc>
                <a:spcPct val="160000"/>
              </a:lnSpc>
              <a:buFont typeface="Arial" panose="020B0604020202020204" pitchFamily="34" charset="0"/>
            </a:pPr>
            <a:r>
              <a:rPr lang="zh-CN" altLang="en-US" sz="2400" b="1" dirty="0">
                <a:solidFill>
                  <a:srgbClr val="FF0000"/>
                </a:solidFill>
                <a:latin typeface="微软雅黑" panose="020B0503020204020204" pitchFamily="34" charset="-122"/>
                <a:ea typeface="微软雅黑" panose="020B0503020204020204" pitchFamily="34" charset="-122"/>
              </a:rPr>
              <a:t>动态因素的比较</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80905" name="Text Box 34" descr="花岗岩"/>
          <p:cNvSpPr txBox="1"/>
          <p:nvPr/>
        </p:nvSpPr>
        <p:spPr>
          <a:xfrm>
            <a:off x="10428288" y="4876800"/>
            <a:ext cx="177800" cy="261938"/>
          </a:xfrm>
          <a:prstGeom prst="rect">
            <a:avLst/>
          </a:prstGeom>
          <a:noFill/>
          <a:ln w="19050">
            <a:noFill/>
          </a:ln>
        </p:spPr>
        <p:txBody>
          <a:bodyPr wrap="none" anchor="ctr">
            <a:spAutoFit/>
          </a:bodyPr>
          <a:lstStyle/>
          <a:p>
            <a:pPr eaLnBrk="0" hangingPunct="0">
              <a:spcBef>
                <a:spcPct val="50000"/>
              </a:spcBef>
              <a:buFont typeface="Arial" panose="020B0604020202020204" pitchFamily="34" charset="0"/>
            </a:pPr>
            <a:endParaRPr lang="zh-CN" altLang="zh-CN" sz="800" dirty="0">
              <a:latin typeface="宋体" panose="02010600030101010101" pitchFamily="2" charset="-122"/>
              <a:ea typeface="等线" pitchFamily="2" charset="-122"/>
            </a:endParaRPr>
          </a:p>
        </p:txBody>
      </p:sp>
      <p:pic>
        <p:nvPicPr>
          <p:cNvPr id="14" name="Picture 39"/>
          <p:cNvPicPr>
            <a:picLocks noChangeAspect="1" noChangeArrowheads="1" noCrop="1"/>
          </p:cNvPicPr>
          <p:nvPr/>
        </p:nvPicPr>
        <p:blipFill>
          <a:blip r:embed="rId1">
            <a:duotone>
              <a:prstClr val="black"/>
              <a:schemeClr val="accent4">
                <a:tint val="45000"/>
                <a:satMod val="400000"/>
              </a:schemeClr>
            </a:duotone>
          </a:blip>
          <a:srcRect/>
          <a:stretch>
            <a:fillRect/>
          </a:stretch>
        </p:blipFill>
        <p:spPr bwMode="auto">
          <a:xfrm>
            <a:off x="8805863" y="4590196"/>
            <a:ext cx="2447925" cy="1836738"/>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323076" y="212908"/>
            <a:ext cx="9428051" cy="579194"/>
          </a:xfrm>
          <a:prstGeom prst="rect">
            <a:avLst/>
          </a:prstGeom>
        </p:spPr>
        <p:txBody>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2400" i="0" u="none" strike="noStrike" kern="120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cs typeface="+mj-cs"/>
              </a:rPr>
              <a:t>四种</a:t>
            </a:r>
            <a:r>
              <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基本的市场</a:t>
            </a:r>
            <a:r>
              <a:rPr kumimoji="0" lang="zh-CN" altLang="en-US" sz="2400" i="0" u="none" strike="noStrike" kern="120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mj-cs"/>
              </a:rPr>
              <a:t>类型</a:t>
            </a:r>
            <a:r>
              <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rPr>
              <a:t>之比较</a:t>
            </a: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3" name="Group 11"/>
          <p:cNvGraphicFramePr>
            <a:graphicFrameLocks noGrp="1"/>
          </p:cNvGraphicFramePr>
          <p:nvPr>
            <p:custDataLst>
              <p:tags r:id="rId1"/>
            </p:custDataLst>
          </p:nvPr>
        </p:nvGraphicFramePr>
        <p:xfrm>
          <a:off x="439390" y="749621"/>
          <a:ext cx="11424285" cy="5977890"/>
        </p:xfrm>
        <a:graphic>
          <a:graphicData uri="http://schemas.openxmlformats.org/drawingml/2006/table">
            <a:tbl>
              <a:tblPr/>
              <a:tblGrid>
                <a:gridCol w="2284438"/>
                <a:gridCol w="2047743"/>
                <a:gridCol w="2388033"/>
                <a:gridCol w="2304073"/>
                <a:gridCol w="2400079"/>
              </a:tblGrid>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市场类型</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完全竞争</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垄断竞争</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寡头垄断</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完全垄断</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9657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现实存在</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极   少</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常   见</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较常见</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较少   </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2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行业举例 </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农 业</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接近</a:t>
                      </a:r>
                      <a:r>
                        <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家电、餐饮等 </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钢铁等</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供电、供水等 </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厂商数量</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很   多</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   多</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   少</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一   个</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产品特性</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同   质</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异   质</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同质或异质</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同   质</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进出产业</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容   易</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较   易</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不   易</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不   能</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市场价格</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接受者</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影响者</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寻求者</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制定者</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45008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需求曲线</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水   平</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略   斜</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较斜或很斜</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最   斜</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均衡价格</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最   低</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   低</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更高</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最   高</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超额利润</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无</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无</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通常有</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通常有</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1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规模经济</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缺   乏</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缺乏或弱存在 </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存   在</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存   在</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技术进步</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   快</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最   快</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较快或较慢</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较   慢</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0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经济效率</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最   高</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   高</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较低或很低</a:t>
                      </a:r>
                      <a:endParaRPr kumimoji="0"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   低</a:t>
                      </a:r>
                      <a:endPar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01600" marR="101600" marT="42333" marB="423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 name="直接连接符 5"/>
          <p:cNvCxnSpPr/>
          <p:nvPr/>
        </p:nvCxnSpPr>
        <p:spPr>
          <a:xfrm>
            <a:off x="687388" y="1073150"/>
            <a:ext cx="101933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7633"/>
            <a:ext cx="10515600" cy="86614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本章评析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endParaRPr>
          </a:p>
        </p:txBody>
      </p:sp>
      <p:sp>
        <p:nvSpPr>
          <p:cNvPr id="81925" name="文本框 22"/>
          <p:cNvSpPr txBox="1"/>
          <p:nvPr/>
        </p:nvSpPr>
        <p:spPr>
          <a:xfrm>
            <a:off x="9093200" y="669925"/>
            <a:ext cx="2967038" cy="306705"/>
          </a:xfrm>
          <a:prstGeom prst="rect">
            <a:avLst/>
          </a:prstGeom>
          <a:noFill/>
          <a:ln w="9525">
            <a:noFill/>
          </a:ln>
        </p:spPr>
        <p:txBody>
          <a:bodyPr anchor="t">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1926" name="文本框 2"/>
          <p:cNvSpPr txBox="1"/>
          <p:nvPr/>
        </p:nvSpPr>
        <p:spPr>
          <a:xfrm>
            <a:off x="329941" y="1386080"/>
            <a:ext cx="11510128" cy="4524315"/>
          </a:xfrm>
          <a:prstGeom prst="rect">
            <a:avLst/>
          </a:prstGeom>
          <a:noFill/>
          <a:ln w="9525">
            <a:noFill/>
          </a:ln>
        </p:spPr>
        <p:txBody>
          <a:bodyPr wrap="square" anchor="t">
            <a:spAutoFit/>
          </a:bodyPr>
          <a:lstStyle/>
          <a:p>
            <a:pPr marL="285750" indent="-285750" algn="just">
              <a:lnSpc>
                <a:spcPct val="150000"/>
              </a:lnSpc>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竞争常常会引起资本的积累和集中，而资本的积累和集中发展到一定的程度，可能就会形成垄断。</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p"/>
            </a:pPr>
            <a:r>
              <a:rPr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在垄断企业达到均衡（即边际收益曲线与边际成本曲线相交）时，相应的价格（它由需求曲线的高度决定）通常大于平均成本，从而可以得到超额的垄断利润。</a:t>
            </a:r>
            <a:endParaRPr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垄断厂商的短期均衡条件为：</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MR=MC</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垄断厂商的均衡价格与均衡产量就是垄断市场的均衡价格和均衡产量。</a:t>
            </a:r>
            <a:endPar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p"/>
            </a:pPr>
            <a:r>
              <a:rPr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在进入价格之上，垄断企业面临的需求曲线还可以再分为若干个部分，因为对于不同的潜在竞争者，存在不同的进入价格。</a:t>
            </a:r>
            <a:r>
              <a:rPr 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a:t>
            </a:r>
            <a:r>
              <a:rPr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垄断企业的需求曲线会发生多次扭折</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博弈论和策略行为</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寡头</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垄断竞争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0" name="文本框 29"/>
          <p:cNvSpPr txBox="1"/>
          <p:nvPr/>
        </p:nvSpPr>
        <p:spPr>
          <a:xfrm>
            <a:off x="2062480" y="423514"/>
            <a:ext cx="4531360" cy="584775"/>
          </a:xfrm>
          <a:prstGeom prst="rect">
            <a:avLst/>
          </a:prstGeom>
          <a:noFill/>
          <a:scene3d>
            <a:camera prst="orthographicFront"/>
            <a:lightRig rig="threePt" dir="t"/>
          </a:scene3d>
          <a:sp3d>
            <a:bevelT/>
          </a:sp3d>
        </p:spPr>
        <p:txBody>
          <a:bodyPr>
            <a:spAutoFit/>
          </a:bodyPr>
          <a:lstStyle/>
          <a:p>
            <a:pPr marR="0" defTabSz="457200" fontAlgn="auto">
              <a:spcBef>
                <a:spcPts val="0"/>
              </a:spcBef>
              <a:spcAft>
                <a:spcPts val="0"/>
              </a:spcAft>
              <a:buClrTx/>
              <a:buSzTx/>
              <a:buFontTx/>
              <a:defRPr/>
            </a:pPr>
            <a:r>
              <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rPr>
              <a:t>主要内容</a:t>
            </a:r>
            <a:endPar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16393"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6394" name="Picture 57"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4137025"/>
            <a:ext cx="609600" cy="304800"/>
          </a:xfrm>
          <a:prstGeom prst="rect">
            <a:avLst/>
          </a:prstGeom>
          <a:noFill/>
          <a:ln w="9525">
            <a:noFill/>
          </a:ln>
          <a:effectLst>
            <a:outerShdw dist="40160" dir="1106123" algn="ctr" rotWithShape="0">
              <a:srgbClr val="808080"/>
            </a:outerShdw>
          </a:effectLst>
        </p:spPr>
      </p:pic>
      <p:sp>
        <p:nvSpPr>
          <p:cNvPr id="32" name="Rectangle 8" descr="浅色上对角线"/>
          <p:cNvSpPr>
            <a:spLocks noChangeArrowheads="1"/>
          </p:cNvSpPr>
          <p:nvPr/>
        </p:nvSpPr>
        <p:spPr bwMode="auto">
          <a:xfrm>
            <a:off x="6683375" y="4084638"/>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寡头的含义和特征</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33" name="Rectangle 9" descr="浅色上对角线"/>
          <p:cNvSpPr>
            <a:spLocks noChangeArrowheads="1"/>
          </p:cNvSpPr>
          <p:nvPr/>
        </p:nvSpPr>
        <p:spPr bwMode="auto">
          <a:xfrm>
            <a:off x="6683375" y="4541838"/>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古诺模型</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34" name="Rectangle 10" descr="浅色上对角线"/>
          <p:cNvSpPr>
            <a:spLocks noChangeArrowheads="1"/>
          </p:cNvSpPr>
          <p:nvPr/>
        </p:nvSpPr>
        <p:spPr bwMode="auto">
          <a:xfrm>
            <a:off x="6683375" y="4975225"/>
            <a:ext cx="2914650" cy="381000"/>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价格领袖模型</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6398"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4594225"/>
            <a:ext cx="609600" cy="304800"/>
          </a:xfrm>
          <a:prstGeom prst="rect">
            <a:avLst/>
          </a:prstGeom>
          <a:noFill/>
          <a:ln w="9525">
            <a:noFill/>
          </a:ln>
          <a:effectLst>
            <a:outerShdw dist="52363" dir="842174" algn="ctr" rotWithShape="0">
              <a:srgbClr val="808080"/>
            </a:outerShdw>
          </a:effectLst>
        </p:spPr>
      </p:pic>
      <p:pic>
        <p:nvPicPr>
          <p:cNvPr id="16399" name="Picture 63"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5051425"/>
            <a:ext cx="609600" cy="304800"/>
          </a:xfrm>
          <a:prstGeom prst="rect">
            <a:avLst/>
          </a:prstGeom>
          <a:noFill/>
          <a:ln w="9525">
            <a:noFill/>
          </a:ln>
          <a:effectLst>
            <a:outerShdw dist="52363" dir="842174" algn="ctr" rotWithShape="0">
              <a:srgbClr val="808080"/>
            </a:outerShdw>
          </a:effectLst>
        </p:spPr>
      </p:pic>
      <p:sp>
        <p:nvSpPr>
          <p:cNvPr id="16400" name="AutoShape 65"/>
          <p:cNvSpPr/>
          <p:nvPr/>
        </p:nvSpPr>
        <p:spPr>
          <a:xfrm>
            <a:off x="9674225" y="413702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16401" name="AutoShape 66"/>
          <p:cNvSpPr/>
          <p:nvPr/>
        </p:nvSpPr>
        <p:spPr>
          <a:xfrm>
            <a:off x="9750425" y="459422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16402" name="AutoShape 67"/>
          <p:cNvSpPr/>
          <p:nvPr/>
        </p:nvSpPr>
        <p:spPr>
          <a:xfrm>
            <a:off x="9750425" y="505142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16403" name="AutoShape 68"/>
          <p:cNvSpPr/>
          <p:nvPr/>
        </p:nvSpPr>
        <p:spPr>
          <a:xfrm>
            <a:off x="9750425" y="550862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pic>
        <p:nvPicPr>
          <p:cNvPr id="16404" name="Picture 46" descr="130"/>
          <p:cNvPicPr>
            <a:picLocks noChangeAspect="1"/>
          </p:cNvPicPr>
          <p:nvPr/>
        </p:nvPicPr>
        <p:blipFill>
          <a:blip r:embed="rId2">
            <a:clrChange>
              <a:clrFrom>
                <a:srgbClr val="FCFCFC"/>
              </a:clrFrom>
              <a:clrTo>
                <a:srgbClr val="FCFCFC">
                  <a:alpha val="0"/>
                </a:srgbClr>
              </a:clrTo>
            </a:clrChange>
          </a:blip>
          <a:stretch>
            <a:fillRect/>
          </a:stretch>
        </p:blipFill>
        <p:spPr>
          <a:xfrm>
            <a:off x="6359525" y="3856038"/>
            <a:ext cx="3581400" cy="152400"/>
          </a:xfrm>
          <a:prstGeom prst="rect">
            <a:avLst/>
          </a:prstGeom>
          <a:noFill/>
          <a:ln w="9525">
            <a:noFill/>
          </a:ln>
        </p:spPr>
      </p:pic>
      <p:sp>
        <p:nvSpPr>
          <p:cNvPr id="16405" name="AutoShape 68"/>
          <p:cNvSpPr/>
          <p:nvPr/>
        </p:nvSpPr>
        <p:spPr>
          <a:xfrm>
            <a:off x="9750425" y="5935663"/>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2" name="矩形: 圆角 11"/>
          <p:cNvSpPr/>
          <p:nvPr/>
        </p:nvSpPr>
        <p:spPr>
          <a:xfrm>
            <a:off x="2570480" y="5294472"/>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不同市场的比较</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 name="Rectangle 10" descr="浅色上对角线"/>
          <p:cNvSpPr>
            <a:spLocks noChangeArrowheads="1"/>
          </p:cNvSpPr>
          <p:nvPr/>
        </p:nvSpPr>
        <p:spPr bwMode="auto">
          <a:xfrm>
            <a:off x="6692900" y="5402263"/>
            <a:ext cx="2914650" cy="381000"/>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斯威齐模型</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7" name="Rectangle 10" descr="浅色上对角线"/>
          <p:cNvSpPr>
            <a:spLocks noChangeArrowheads="1"/>
          </p:cNvSpPr>
          <p:nvPr/>
        </p:nvSpPr>
        <p:spPr bwMode="auto">
          <a:xfrm>
            <a:off x="6692900" y="5859463"/>
            <a:ext cx="2914650" cy="381000"/>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勾结和卡特尔</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6409" name="Picture 63" descr="058"/>
          <p:cNvPicPr>
            <a:picLocks noChangeAspect="1"/>
          </p:cNvPicPr>
          <p:nvPr/>
        </p:nvPicPr>
        <p:blipFill>
          <a:blip r:embed="rId1">
            <a:clrChange>
              <a:clrFrom>
                <a:srgbClr val="FFFFFF"/>
              </a:clrFrom>
              <a:clrTo>
                <a:srgbClr val="FFFFFF">
                  <a:alpha val="0"/>
                </a:srgbClr>
              </a:clrTo>
            </a:clrChange>
          </a:blip>
          <a:stretch>
            <a:fillRect/>
          </a:stretch>
        </p:blipFill>
        <p:spPr>
          <a:xfrm>
            <a:off x="9607550" y="5508625"/>
            <a:ext cx="609600" cy="350838"/>
          </a:xfrm>
          <a:prstGeom prst="rect">
            <a:avLst/>
          </a:prstGeom>
          <a:noFill/>
          <a:ln w="9525">
            <a:noFill/>
          </a:ln>
          <a:effectLst>
            <a:outerShdw dist="52363" dir="842174" algn="ctr" rotWithShape="0">
              <a:srgbClr val="808080"/>
            </a:outerShdw>
          </a:effectLst>
        </p:spPr>
      </p:pic>
      <p:pic>
        <p:nvPicPr>
          <p:cNvPr id="16410" name="Picture 63"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5897563"/>
            <a:ext cx="609600" cy="304800"/>
          </a:xfrm>
          <a:prstGeom prst="rect">
            <a:avLst/>
          </a:prstGeom>
          <a:noFill/>
          <a:ln w="9525">
            <a:noFill/>
          </a:ln>
          <a:effectLst>
            <a:outerShdw dist="52363" dir="842174" algn="ctr" rotWithShape="0">
              <a:srgbClr val="808080"/>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博弈论和策略行为</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寡头</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垄断竞争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0" name="文本框 29"/>
          <p:cNvSpPr txBox="1"/>
          <p:nvPr/>
        </p:nvSpPr>
        <p:spPr>
          <a:xfrm>
            <a:off x="2062480" y="423514"/>
            <a:ext cx="4531360" cy="584775"/>
          </a:xfrm>
          <a:prstGeom prst="rect">
            <a:avLst/>
          </a:prstGeom>
          <a:noFill/>
          <a:scene3d>
            <a:camera prst="orthographicFront"/>
            <a:lightRig rig="threePt" dir="t"/>
          </a:scene3d>
          <a:sp3d>
            <a:bevelT/>
          </a:sp3d>
        </p:spPr>
        <p:txBody>
          <a:bodyPr>
            <a:spAutoFit/>
          </a:bodyPr>
          <a:lstStyle/>
          <a:p>
            <a:pPr marR="0" defTabSz="457200" fontAlgn="auto">
              <a:spcBef>
                <a:spcPts val="0"/>
              </a:spcBef>
              <a:spcAft>
                <a:spcPts val="0"/>
              </a:spcAft>
              <a:buClrTx/>
              <a:buSzTx/>
              <a:buFontTx/>
              <a:defRPr/>
            </a:pPr>
            <a:r>
              <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rPr>
              <a:t>主要内容</a:t>
            </a:r>
            <a:endPar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18441"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8442" name="Picture 57"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4968875"/>
            <a:ext cx="609600" cy="304800"/>
          </a:xfrm>
          <a:prstGeom prst="rect">
            <a:avLst/>
          </a:prstGeom>
          <a:noFill/>
          <a:ln w="9525">
            <a:noFill/>
          </a:ln>
          <a:effectLst>
            <a:outerShdw dist="40160" dir="1106123" algn="ctr" rotWithShape="0">
              <a:srgbClr val="808080"/>
            </a:outerShdw>
          </a:effectLst>
        </p:spPr>
      </p:pic>
      <p:sp>
        <p:nvSpPr>
          <p:cNvPr id="32" name="Rectangle 8" descr="浅色上对角线"/>
          <p:cNvSpPr>
            <a:spLocks noChangeArrowheads="1"/>
          </p:cNvSpPr>
          <p:nvPr/>
        </p:nvSpPr>
        <p:spPr bwMode="auto">
          <a:xfrm>
            <a:off x="6683375" y="4916488"/>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博弈模型</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33" name="Rectangle 9" descr="浅色上对角线"/>
          <p:cNvSpPr>
            <a:spLocks noChangeArrowheads="1"/>
          </p:cNvSpPr>
          <p:nvPr/>
        </p:nvSpPr>
        <p:spPr bwMode="auto">
          <a:xfrm>
            <a:off x="6683375" y="5373688"/>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纳什均衡</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8445"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5426075"/>
            <a:ext cx="609600" cy="304800"/>
          </a:xfrm>
          <a:prstGeom prst="rect">
            <a:avLst/>
          </a:prstGeom>
          <a:noFill/>
          <a:ln w="9525">
            <a:noFill/>
          </a:ln>
          <a:effectLst>
            <a:outerShdw dist="52363" dir="842174" algn="ctr" rotWithShape="0">
              <a:srgbClr val="808080"/>
            </a:outerShdw>
          </a:effectLst>
        </p:spPr>
      </p:pic>
      <p:sp>
        <p:nvSpPr>
          <p:cNvPr id="18446" name="AutoShape 65"/>
          <p:cNvSpPr/>
          <p:nvPr/>
        </p:nvSpPr>
        <p:spPr>
          <a:xfrm>
            <a:off x="9674225" y="49688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18447" name="AutoShape 66"/>
          <p:cNvSpPr/>
          <p:nvPr/>
        </p:nvSpPr>
        <p:spPr>
          <a:xfrm>
            <a:off x="9750425" y="54260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pic>
        <p:nvPicPr>
          <p:cNvPr id="18448" name="Picture 46" descr="130"/>
          <p:cNvPicPr>
            <a:picLocks noChangeAspect="1"/>
          </p:cNvPicPr>
          <p:nvPr/>
        </p:nvPicPr>
        <p:blipFill>
          <a:blip r:embed="rId2">
            <a:clrChange>
              <a:clrFrom>
                <a:srgbClr val="FCFCFC"/>
              </a:clrFrom>
              <a:clrTo>
                <a:srgbClr val="FCFCFC">
                  <a:alpha val="0"/>
                </a:srgbClr>
              </a:clrTo>
            </a:clrChange>
          </a:blip>
          <a:stretch>
            <a:fillRect/>
          </a:stretch>
        </p:blipFill>
        <p:spPr>
          <a:xfrm>
            <a:off x="6359525" y="4687888"/>
            <a:ext cx="3581400" cy="152400"/>
          </a:xfrm>
          <a:prstGeom prst="rect">
            <a:avLst/>
          </a:prstGeom>
          <a:noFill/>
          <a:ln w="9525">
            <a:noFill/>
          </a:ln>
        </p:spPr>
      </p:pic>
      <p:sp>
        <p:nvSpPr>
          <p:cNvPr id="2" name="矩形: 圆角 11"/>
          <p:cNvSpPr/>
          <p:nvPr/>
        </p:nvSpPr>
        <p:spPr>
          <a:xfrm>
            <a:off x="2570480" y="537384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不同市场的比较</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 name="Rectangle 9" descr="浅色上对角线"/>
          <p:cNvSpPr>
            <a:spLocks noChangeArrowheads="1"/>
          </p:cNvSpPr>
          <p:nvPr/>
        </p:nvSpPr>
        <p:spPr bwMode="auto">
          <a:xfrm>
            <a:off x="6683375" y="5821363"/>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博弈分析的简单应用</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18451"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5873750"/>
            <a:ext cx="609600" cy="304800"/>
          </a:xfrm>
          <a:prstGeom prst="rect">
            <a:avLst/>
          </a:prstGeom>
          <a:noFill/>
          <a:ln w="9525">
            <a:noFill/>
          </a:ln>
          <a:effectLst>
            <a:outerShdw dist="52363" dir="842174" algn="ctr" rotWithShape="0">
              <a:srgbClr val="808080"/>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570480" y="447468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博弈论和策略行为</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矩形: 圆角 12"/>
          <p:cNvSpPr/>
          <p:nvPr/>
        </p:nvSpPr>
        <p:spPr>
          <a:xfrm>
            <a:off x="2570480" y="3617944"/>
            <a:ext cx="3789681"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寡头</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矩形: 圆角 13"/>
          <p:cNvSpPr/>
          <p:nvPr/>
        </p:nvSpPr>
        <p:spPr>
          <a:xfrm>
            <a:off x="2570480" y="2761200"/>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垄断竞争</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 name="矩形: 圆角 14"/>
          <p:cNvSpPr/>
          <p:nvPr/>
        </p:nvSpPr>
        <p:spPr>
          <a:xfrm>
            <a:off x="2570480" y="1930425"/>
            <a:ext cx="3789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垄断</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0" name="文本框 29"/>
          <p:cNvSpPr txBox="1"/>
          <p:nvPr/>
        </p:nvSpPr>
        <p:spPr>
          <a:xfrm>
            <a:off x="2062480" y="423515"/>
            <a:ext cx="4531360" cy="584775"/>
          </a:xfrm>
          <a:prstGeom prst="rect">
            <a:avLst/>
          </a:prstGeom>
          <a:noFill/>
          <a:scene3d>
            <a:camera prst="orthographicFront"/>
            <a:lightRig rig="threePt" dir="t"/>
          </a:scene3d>
          <a:sp3d>
            <a:bevelT/>
          </a:sp3d>
        </p:spPr>
        <p:txBody>
          <a:bodyPr>
            <a:spAutoFit/>
          </a:bodyPr>
          <a:lstStyle/>
          <a:p>
            <a:pPr marR="0" defTabSz="457200" fontAlgn="auto">
              <a:spcBef>
                <a:spcPts val="0"/>
              </a:spcBef>
              <a:spcAft>
                <a:spcPts val="0"/>
              </a:spcAft>
              <a:buClrTx/>
              <a:buSzTx/>
              <a:buFontTx/>
              <a:defRPr/>
            </a:pPr>
            <a:r>
              <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rPr>
              <a:t>主要内容</a:t>
            </a:r>
            <a:endParaRPr kumimoji="0" lang="zh-CN" altLang="en-US" sz="3200" kern="1200" cap="none" spc="0" normalizeH="0" baseline="0" noProof="0" dirty="0">
              <a:solidFill>
                <a:srgbClr val="002060"/>
              </a:solidFill>
              <a:latin typeface="华文行楷" panose="02010800040101010101" pitchFamily="2" charset="-122"/>
              <a:ea typeface="华文行楷" panose="02010800040101010101" pitchFamily="2" charset="-122"/>
              <a:cs typeface="+mn-cs"/>
              <a:sym typeface="+mn-ea"/>
            </a:endParaRPr>
          </a:p>
        </p:txBody>
      </p:sp>
      <p:sp>
        <p:nvSpPr>
          <p:cNvPr id="20489"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20490" name="Picture 57"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6213475"/>
            <a:ext cx="609600" cy="304800"/>
          </a:xfrm>
          <a:prstGeom prst="rect">
            <a:avLst/>
          </a:prstGeom>
          <a:noFill/>
          <a:ln w="9525">
            <a:noFill/>
          </a:ln>
          <a:effectLst>
            <a:outerShdw dist="40160" dir="1106123" algn="ctr" rotWithShape="0">
              <a:srgbClr val="808080"/>
            </a:outerShdw>
          </a:effectLst>
        </p:spPr>
      </p:pic>
      <p:sp>
        <p:nvSpPr>
          <p:cNvPr id="32" name="Rectangle 8" descr="浅色上对角线"/>
          <p:cNvSpPr>
            <a:spLocks noChangeArrowheads="1"/>
          </p:cNvSpPr>
          <p:nvPr/>
        </p:nvSpPr>
        <p:spPr bwMode="auto">
          <a:xfrm>
            <a:off x="6594475" y="5738813"/>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静态效率的比较</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sp>
        <p:nvSpPr>
          <p:cNvPr id="33" name="Rectangle 9" descr="浅色上对角线"/>
          <p:cNvSpPr>
            <a:spLocks noChangeArrowheads="1"/>
          </p:cNvSpPr>
          <p:nvPr/>
        </p:nvSpPr>
        <p:spPr bwMode="auto">
          <a:xfrm>
            <a:off x="6594475" y="6159500"/>
            <a:ext cx="2914650" cy="357188"/>
          </a:xfrm>
          <a:prstGeom prst="rect">
            <a:avLst/>
          </a:prstGeom>
          <a:pattFill prst="ltUpDiag">
            <a:fgClr>
              <a:srgbClr val="CCFFCC"/>
            </a:fgClr>
            <a:bgClr>
              <a:schemeClr val="bg1"/>
            </a:bgClr>
          </a:pattFill>
          <a:ln>
            <a:noFill/>
          </a:ln>
          <a:effectLst>
            <a:prstShdw prst="shdw17" dist="17961" dir="2700000">
              <a:srgbClr val="336699"/>
            </a:prstShdw>
          </a:effectLst>
        </p:spPr>
        <p:txBody>
          <a:bodyPr lIns="198000" tIns="46800" rIns="198000" bIns="46800" anchor="ct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rPr>
              <a:t>动态因素的比较</a:t>
            </a:r>
            <a:endParaRPr kumimoji="0" lang="zh-CN" altLang="en-US"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sym typeface="+mn-ea"/>
            </a:endParaRPr>
          </a:p>
        </p:txBody>
      </p:sp>
      <p:pic>
        <p:nvPicPr>
          <p:cNvPr id="20493" name="Picture 62" descr="058"/>
          <p:cNvPicPr>
            <a:picLocks noChangeAspect="1"/>
          </p:cNvPicPr>
          <p:nvPr/>
        </p:nvPicPr>
        <p:blipFill>
          <a:blip r:embed="rId1">
            <a:clrChange>
              <a:clrFrom>
                <a:srgbClr val="FFFFFF"/>
              </a:clrFrom>
              <a:clrTo>
                <a:srgbClr val="FFFFFF">
                  <a:alpha val="0"/>
                </a:srgbClr>
              </a:clrTo>
            </a:clrChange>
          </a:blip>
          <a:stretch>
            <a:fillRect/>
          </a:stretch>
        </p:blipFill>
        <p:spPr>
          <a:xfrm>
            <a:off x="9598025" y="5791200"/>
            <a:ext cx="609600" cy="304800"/>
          </a:xfrm>
          <a:prstGeom prst="rect">
            <a:avLst/>
          </a:prstGeom>
          <a:noFill/>
          <a:ln w="9525">
            <a:noFill/>
          </a:ln>
          <a:effectLst>
            <a:outerShdw dist="52363" dir="842174" algn="ctr" rotWithShape="0">
              <a:srgbClr val="808080"/>
            </a:outerShdw>
          </a:effectLst>
        </p:spPr>
      </p:pic>
      <p:sp>
        <p:nvSpPr>
          <p:cNvPr id="20494" name="AutoShape 65"/>
          <p:cNvSpPr/>
          <p:nvPr/>
        </p:nvSpPr>
        <p:spPr>
          <a:xfrm>
            <a:off x="9712325" y="6159500"/>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sp>
        <p:nvSpPr>
          <p:cNvPr id="20495" name="AutoShape 66"/>
          <p:cNvSpPr/>
          <p:nvPr/>
        </p:nvSpPr>
        <p:spPr>
          <a:xfrm>
            <a:off x="9826625" y="6518275"/>
            <a:ext cx="381000" cy="228600"/>
          </a:xfrm>
          <a:prstGeom prst="actionButtonBlank">
            <a:avLst/>
          </a:prstGeom>
          <a:noFill/>
          <a:ln w="9525">
            <a:noFill/>
          </a:ln>
        </p:spPr>
        <p:txBody>
          <a:bodyPr wrap="none" lIns="90000" tIns="46800" rIns="90000" bIns="46800" anchor="ctr"/>
          <a:lstStyle/>
          <a:p>
            <a:pPr>
              <a:buFont typeface="Arial" panose="020B0604020202020204" pitchFamily="34" charset="0"/>
            </a:pPr>
            <a:endParaRPr lang="zh-CN" altLang="en-US" dirty="0">
              <a:latin typeface="Calibri" panose="020F0502020204030204" pitchFamily="34" charset="0"/>
              <a:ea typeface="等线" pitchFamily="2" charset="-122"/>
            </a:endParaRPr>
          </a:p>
        </p:txBody>
      </p:sp>
      <p:pic>
        <p:nvPicPr>
          <p:cNvPr id="20496" name="Picture 46" descr="130"/>
          <p:cNvPicPr>
            <a:picLocks noChangeAspect="1"/>
          </p:cNvPicPr>
          <p:nvPr/>
        </p:nvPicPr>
        <p:blipFill>
          <a:blip r:embed="rId2">
            <a:clrChange>
              <a:clrFrom>
                <a:srgbClr val="FCFCFC"/>
              </a:clrFrom>
              <a:clrTo>
                <a:srgbClr val="FCFCFC">
                  <a:alpha val="0"/>
                </a:srgbClr>
              </a:clrTo>
            </a:clrChange>
          </a:blip>
          <a:stretch>
            <a:fillRect/>
          </a:stretch>
        </p:blipFill>
        <p:spPr>
          <a:xfrm>
            <a:off x="6169025" y="5626100"/>
            <a:ext cx="3581400" cy="152400"/>
          </a:xfrm>
          <a:prstGeom prst="rect">
            <a:avLst/>
          </a:prstGeom>
          <a:noFill/>
          <a:ln w="9525">
            <a:noFill/>
          </a:ln>
        </p:spPr>
      </p:pic>
      <p:sp>
        <p:nvSpPr>
          <p:cNvPr id="2" name="矩形: 圆角 11"/>
          <p:cNvSpPr/>
          <p:nvPr/>
        </p:nvSpPr>
        <p:spPr>
          <a:xfrm>
            <a:off x="2570480" y="5373847"/>
            <a:ext cx="3789678"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不同市场的比较</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2362" y="72888"/>
            <a:ext cx="10241437"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垄断</a:t>
            </a:r>
            <a:endParaRPr lang="zh-CN" altLang="en-US" dirty="0"/>
          </a:p>
        </p:txBody>
      </p:sp>
      <p:graphicFrame>
        <p:nvGraphicFramePr>
          <p:cNvPr id="4" name="内容占位符 3"/>
          <p:cNvGraphicFramePr>
            <a:graphicFrameLocks noGrp="1"/>
          </p:cNvGraphicFramePr>
          <p:nvPr>
            <p:ph idx="1"/>
          </p:nvPr>
        </p:nvGraphicFramePr>
        <p:xfrm>
          <a:off x="838200" y="1348105"/>
          <a:ext cx="10727055" cy="511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2139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3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a:off x="1751806" y="2971006"/>
            <a:ext cx="4094163" cy="3307246"/>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8"/>
            <a:ext cx="10515600" cy="86613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垄断及其原因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4583"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4584" name="文本框 87"/>
          <p:cNvSpPr txBox="1"/>
          <p:nvPr/>
        </p:nvSpPr>
        <p:spPr>
          <a:xfrm>
            <a:off x="2366963" y="6511925"/>
            <a:ext cx="841375" cy="369888"/>
          </a:xfrm>
          <a:prstGeom prst="rect">
            <a:avLst/>
          </a:prstGeom>
          <a:noFill/>
          <a:ln w="9525">
            <a:noFill/>
          </a:ln>
        </p:spPr>
        <p:txBody>
          <a:bodyPr anchor="t">
            <a:spAutoFit/>
          </a:bodyPr>
          <a:lstStyle/>
          <a:p>
            <a:pPr>
              <a:buFont typeface="Arial" panose="020B0604020202020204" pitchFamily="34" charset="0"/>
            </a:pPr>
            <a:endParaRPr lang="en-US" altLang="zh-CN" dirty="0">
              <a:latin typeface="Calibri" panose="020F0502020204030204" pitchFamily="34" charset="0"/>
              <a:ea typeface="等线" pitchFamily="2" charset="-122"/>
            </a:endParaRPr>
          </a:p>
        </p:txBody>
      </p:sp>
      <p:sp>
        <p:nvSpPr>
          <p:cNvPr id="12" name="Rectangle 2" descr="10%"/>
          <p:cNvSpPr>
            <a:spLocks noChangeArrowheads="1"/>
          </p:cNvSpPr>
          <p:nvPr/>
        </p:nvSpPr>
        <p:spPr bwMode="auto">
          <a:xfrm>
            <a:off x="1291814" y="1423035"/>
            <a:ext cx="9624766" cy="1123950"/>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文本框 2"/>
          <p:cNvSpPr txBox="1"/>
          <p:nvPr/>
        </p:nvSpPr>
        <p:spPr>
          <a:xfrm>
            <a:off x="1395166" y="1354138"/>
            <a:ext cx="9436231" cy="1200329"/>
          </a:xfrm>
          <a:prstGeom prst="rect">
            <a:avLst/>
          </a:prstGeom>
          <a:noFill/>
          <a:ln w="9525">
            <a:noFill/>
          </a:ln>
        </p:spPr>
        <p:txBody>
          <a:bodyPr wrap="square" anchor="t">
            <a:spAutoFit/>
          </a:bodyPr>
          <a:lstStyle/>
          <a:p>
            <a:pPr indent="457200">
              <a:lnSpc>
                <a:spcPct val="150000"/>
              </a:lnSpc>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垄断意味着在整个市场上“只此一家”。由于垄断企业是市场上独一无二的生产者，故它生产的产量在市场上的占有率为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995487" y="2953784"/>
            <a:ext cx="3606800" cy="1508105"/>
          </a:xfrm>
          <a:prstGeom prst="rect">
            <a:avLst/>
          </a:prstGeom>
          <a:noFill/>
          <a:ln w="9525">
            <a:noFill/>
          </a:ln>
        </p:spPr>
        <p:txBody>
          <a:bodyPr anchor="t">
            <a:spAutoFit/>
          </a:bodyPr>
          <a:lstStyle/>
          <a:p>
            <a:pPr indent="457200">
              <a:lnSpc>
                <a:spcPct val="150000"/>
              </a:lnSpc>
              <a:buSzPct val="90000"/>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根据垄断形成的原因，可以把垄断分为以下四类：</a:t>
            </a:r>
            <a:endParaRPr lang="en-US" altLang="zh-CN" sz="2000" dirty="0">
              <a:latin typeface="微软雅黑" panose="020B0503020204020204" pitchFamily="34" charset="-122"/>
              <a:ea typeface="微软雅黑" panose="020B0503020204020204" pitchFamily="34" charset="-122"/>
            </a:endParaRPr>
          </a:p>
          <a:p>
            <a:pPr indent="457200">
              <a:buFont typeface="Arial" panose="020B0604020202020204" pitchFamily="34" charset="0"/>
            </a:pP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049463" y="4035821"/>
            <a:ext cx="2317750" cy="2616101"/>
          </a:xfrm>
          <a:prstGeom prst="rect">
            <a:avLst/>
          </a:prstGeom>
          <a:noFill/>
          <a:ln w="9525">
            <a:noFill/>
          </a:ln>
        </p:spPr>
        <p:txBody>
          <a:bodyPr anchor="t">
            <a:spAutoFit/>
          </a:bodyPr>
          <a:lstStyle/>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资源垄断</a:t>
            </a:r>
            <a:endParaRPr lang="zh-CN" altLang="en-US" sz="2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特许垄断</a:t>
            </a:r>
            <a:endParaRPr lang="zh-CN" altLang="en-US" sz="2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专利垄断</a:t>
            </a:r>
            <a:endParaRPr lang="zh-CN" altLang="en-US" sz="2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自然垄断</a:t>
            </a:r>
            <a:endParaRPr lang="zh-CN" altLang="en-US" sz="2400" b="1"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pPr>
            <a:endParaRPr lang="zh-CN" altLang="en-US" sz="2000" dirty="0">
              <a:latin typeface="Calibri" panose="020F0502020204030204" pitchFamily="34" charset="0"/>
              <a:ea typeface="等线" pitchFamily="2" charset="-122"/>
            </a:endParaRPr>
          </a:p>
        </p:txBody>
      </p:sp>
      <p:pic>
        <p:nvPicPr>
          <p:cNvPr id="2" name="图片 1"/>
          <p:cNvPicPr>
            <a:picLocks noChangeAspect="1"/>
          </p:cNvPicPr>
          <p:nvPr/>
        </p:nvPicPr>
        <p:blipFill>
          <a:blip r:embed="rId1"/>
          <a:stretch>
            <a:fillRect/>
          </a:stretch>
        </p:blipFill>
        <p:spPr>
          <a:xfrm>
            <a:off x="6286572" y="2971006"/>
            <a:ext cx="4289353" cy="30178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2" grpId="0" bldLvl="0" animBg="1"/>
      <p:bldP spid="3"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descr="10%"/>
          <p:cNvSpPr>
            <a:spLocks noChangeArrowheads="1"/>
          </p:cNvSpPr>
          <p:nvPr/>
        </p:nvSpPr>
        <p:spPr bwMode="auto">
          <a:xfrm>
            <a:off x="5086998" y="2510557"/>
            <a:ext cx="5315902" cy="390525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28775" y="375243"/>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垄断企业的需求曲线和收益曲线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6629"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26631" name="文本框 9"/>
          <p:cNvPicPr>
            <a:picLocks noGrp="1" noChangeAspect="1"/>
          </p:cNvPicPr>
          <p:nvPr/>
        </p:nvPicPr>
        <p:blipFill>
          <a:blip r:embed="rId1"/>
          <a:stretch>
            <a:fillRect/>
          </a:stretch>
        </p:blipFill>
        <p:spPr>
          <a:xfrm>
            <a:off x="5489112" y="3399869"/>
            <a:ext cx="4040187" cy="584200"/>
          </a:xfrm>
          <a:prstGeom prst="rect">
            <a:avLst/>
          </a:prstGeom>
          <a:noFill/>
          <a:ln w="9525">
            <a:noFill/>
          </a:ln>
        </p:spPr>
      </p:pic>
      <p:sp>
        <p:nvSpPr>
          <p:cNvPr id="26632" name="文本框 10"/>
          <p:cNvSpPr txBox="1"/>
          <p:nvPr/>
        </p:nvSpPr>
        <p:spPr>
          <a:xfrm>
            <a:off x="5489112" y="4652406"/>
            <a:ext cx="808037" cy="523875"/>
          </a:xfrm>
          <a:prstGeom prst="rect">
            <a:avLst/>
          </a:prstGeom>
          <a:noFill/>
          <a:ln w="9525">
            <a:noFill/>
          </a:ln>
        </p:spPr>
        <p:txBody>
          <a:bodyPr anchor="t">
            <a:spAutoFit/>
          </a:bodyPr>
          <a:lstStyle/>
          <a:p>
            <a:pPr>
              <a:buFont typeface="Arial" panose="020B0604020202020204" pitchFamily="34" charset="0"/>
            </a:pPr>
            <a:r>
              <a:rPr lang="en-US" altLang="zh-CN" sz="2800" dirty="0">
                <a:latin typeface="Calibri" panose="020F0502020204030204" pitchFamily="34" charset="0"/>
                <a:ea typeface="等线" pitchFamily="2" charset="-122"/>
              </a:rPr>
              <a:t>AR=</a:t>
            </a:r>
            <a:endParaRPr lang="zh-CN" altLang="en-US" sz="2800" dirty="0">
              <a:latin typeface="Calibri" panose="020F0502020204030204" pitchFamily="34" charset="0"/>
              <a:ea typeface="等线" pitchFamily="2" charset="-122"/>
            </a:endParaRPr>
          </a:p>
        </p:txBody>
      </p:sp>
      <p:sp>
        <p:nvSpPr>
          <p:cNvPr id="26633" name="文本框 11"/>
          <p:cNvSpPr txBox="1"/>
          <p:nvPr/>
        </p:nvSpPr>
        <p:spPr>
          <a:xfrm>
            <a:off x="6244762" y="4409519"/>
            <a:ext cx="996950"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R</a:t>
            </a:r>
            <a:endParaRPr lang="zh-CN" altLang="en-US" sz="3200" dirty="0">
              <a:latin typeface="Calibri" panose="020F0502020204030204" pitchFamily="34" charset="0"/>
              <a:ea typeface="等线" pitchFamily="2" charset="-122"/>
            </a:endParaRPr>
          </a:p>
        </p:txBody>
      </p:sp>
      <p:cxnSp>
        <p:nvCxnSpPr>
          <p:cNvPr id="14" name="直接连接符 13"/>
          <p:cNvCxnSpPr/>
          <p:nvPr/>
        </p:nvCxnSpPr>
        <p:spPr>
          <a:xfrm>
            <a:off x="6297149" y="4934981"/>
            <a:ext cx="350838" cy="0"/>
          </a:xfrm>
          <a:prstGeom prst="line">
            <a:avLst/>
          </a:prstGeom>
          <a:ln w="22225"/>
        </p:spPr>
        <p:style>
          <a:lnRef idx="1">
            <a:schemeClr val="dk1"/>
          </a:lnRef>
          <a:fillRef idx="0">
            <a:schemeClr val="dk1"/>
          </a:fillRef>
          <a:effectRef idx="0">
            <a:schemeClr val="dk1"/>
          </a:effectRef>
          <a:fontRef idx="minor">
            <a:schemeClr val="tx1"/>
          </a:fontRef>
        </p:style>
      </p:cxnSp>
      <p:sp>
        <p:nvSpPr>
          <p:cNvPr id="26635" name="文本框 38"/>
          <p:cNvSpPr txBox="1"/>
          <p:nvPr/>
        </p:nvSpPr>
        <p:spPr>
          <a:xfrm>
            <a:off x="6238412" y="4833381"/>
            <a:ext cx="517525" cy="585788"/>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Q</a:t>
            </a:r>
            <a:endParaRPr lang="zh-CN" altLang="en-US" sz="3200" dirty="0">
              <a:latin typeface="Calibri" panose="020F0502020204030204" pitchFamily="34" charset="0"/>
              <a:ea typeface="等线" pitchFamily="2" charset="-122"/>
            </a:endParaRPr>
          </a:p>
        </p:txBody>
      </p:sp>
      <p:sp>
        <p:nvSpPr>
          <p:cNvPr id="26636" name="文本框 39"/>
          <p:cNvSpPr txBox="1"/>
          <p:nvPr/>
        </p:nvSpPr>
        <p:spPr>
          <a:xfrm>
            <a:off x="7024224" y="4422219"/>
            <a:ext cx="1817688" cy="585787"/>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PQ</a:t>
            </a:r>
            <a:endParaRPr lang="zh-CN" altLang="en-US" sz="3200" dirty="0">
              <a:latin typeface="Calibri" panose="020F0502020204030204" pitchFamily="34" charset="0"/>
              <a:ea typeface="等线" pitchFamily="2" charset="-122"/>
            </a:endParaRPr>
          </a:p>
        </p:txBody>
      </p:sp>
      <p:sp>
        <p:nvSpPr>
          <p:cNvPr id="26637" name="文本框 40"/>
          <p:cNvSpPr txBox="1"/>
          <p:nvPr/>
        </p:nvSpPr>
        <p:spPr>
          <a:xfrm>
            <a:off x="6654337" y="4642881"/>
            <a:ext cx="369887"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a:t>
            </a:r>
            <a:endParaRPr lang="zh-CN" altLang="en-US" sz="3200" dirty="0">
              <a:latin typeface="Calibri" panose="020F0502020204030204" pitchFamily="34" charset="0"/>
              <a:ea typeface="等线" pitchFamily="2" charset="-122"/>
            </a:endParaRPr>
          </a:p>
        </p:txBody>
      </p:sp>
      <p:cxnSp>
        <p:nvCxnSpPr>
          <p:cNvPr id="43" name="直接连接符 42"/>
          <p:cNvCxnSpPr/>
          <p:nvPr/>
        </p:nvCxnSpPr>
        <p:spPr>
          <a:xfrm flipV="1">
            <a:off x="7040099" y="4942919"/>
            <a:ext cx="704850" cy="9525"/>
          </a:xfrm>
          <a:prstGeom prst="line">
            <a:avLst/>
          </a:prstGeom>
          <a:ln w="22225"/>
        </p:spPr>
        <p:style>
          <a:lnRef idx="1">
            <a:schemeClr val="dk1"/>
          </a:lnRef>
          <a:fillRef idx="0">
            <a:schemeClr val="dk1"/>
          </a:fillRef>
          <a:effectRef idx="0">
            <a:schemeClr val="dk1"/>
          </a:effectRef>
          <a:fontRef idx="minor">
            <a:schemeClr val="tx1"/>
          </a:fontRef>
        </p:style>
      </p:cxnSp>
      <p:sp>
        <p:nvSpPr>
          <p:cNvPr id="26639" name="文本框 47"/>
          <p:cNvSpPr txBox="1"/>
          <p:nvPr/>
        </p:nvSpPr>
        <p:spPr>
          <a:xfrm>
            <a:off x="7143287" y="4896881"/>
            <a:ext cx="528637"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Q</a:t>
            </a:r>
            <a:endParaRPr lang="zh-CN" altLang="en-US" sz="3200" dirty="0">
              <a:latin typeface="Calibri" panose="020F0502020204030204" pitchFamily="34" charset="0"/>
              <a:ea typeface="等线" pitchFamily="2" charset="-122"/>
            </a:endParaRPr>
          </a:p>
        </p:txBody>
      </p:sp>
      <p:sp>
        <p:nvSpPr>
          <p:cNvPr id="26640" name="文本框 43"/>
          <p:cNvSpPr txBox="1"/>
          <p:nvPr/>
        </p:nvSpPr>
        <p:spPr>
          <a:xfrm>
            <a:off x="7752887" y="4619069"/>
            <a:ext cx="830262"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=P</a:t>
            </a:r>
            <a:endParaRPr lang="zh-CN" altLang="en-US" sz="3200" dirty="0">
              <a:latin typeface="Calibri" panose="020F0502020204030204" pitchFamily="34" charset="0"/>
              <a:ea typeface="等线" pitchFamily="2" charset="-122"/>
            </a:endParaRPr>
          </a:p>
        </p:txBody>
      </p:sp>
      <p:sp>
        <p:nvSpPr>
          <p:cNvPr id="45" name="矩形 44"/>
          <p:cNvSpPr/>
          <p:nvPr/>
        </p:nvSpPr>
        <p:spPr>
          <a:xfrm>
            <a:off x="5970124" y="5290581"/>
            <a:ext cx="184150" cy="5857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26642" name="文本框 50"/>
          <p:cNvSpPr txBox="1"/>
          <p:nvPr/>
        </p:nvSpPr>
        <p:spPr>
          <a:xfrm>
            <a:off x="5597062" y="5876369"/>
            <a:ext cx="860425" cy="522287"/>
          </a:xfrm>
          <a:prstGeom prst="rect">
            <a:avLst/>
          </a:prstGeom>
          <a:noFill/>
          <a:ln w="9525">
            <a:noFill/>
          </a:ln>
        </p:spPr>
        <p:txBody>
          <a:bodyPr anchor="t">
            <a:spAutoFit/>
          </a:bodyPr>
          <a:lstStyle/>
          <a:p>
            <a:pPr>
              <a:buFont typeface="Arial" panose="020B0604020202020204" pitchFamily="34" charset="0"/>
            </a:pPr>
            <a:r>
              <a:rPr lang="en-US" altLang="zh-CN" sz="2800" dirty="0">
                <a:latin typeface="Calibri" panose="020F0502020204030204" pitchFamily="34" charset="0"/>
                <a:ea typeface="等线" pitchFamily="2" charset="-122"/>
              </a:rPr>
              <a:t>MR</a:t>
            </a:r>
            <a:endParaRPr lang="zh-CN" altLang="en-US" sz="2800" dirty="0">
              <a:latin typeface="Calibri" panose="020F0502020204030204" pitchFamily="34" charset="0"/>
              <a:ea typeface="等线" pitchFamily="2" charset="-122"/>
            </a:endParaRPr>
          </a:p>
        </p:txBody>
      </p:sp>
      <p:sp>
        <p:nvSpPr>
          <p:cNvPr id="26643" name="文本框 55"/>
          <p:cNvSpPr txBox="1"/>
          <p:nvPr/>
        </p:nvSpPr>
        <p:spPr>
          <a:xfrm>
            <a:off x="6189199" y="5828744"/>
            <a:ext cx="412750" cy="584200"/>
          </a:xfrm>
          <a:prstGeom prst="rect">
            <a:avLst/>
          </a:prstGeom>
          <a:noFill/>
          <a:ln w="9525">
            <a:noFill/>
          </a:ln>
        </p:spPr>
        <p:txBody>
          <a:bodyPr anchor="t">
            <a:spAutoFit/>
          </a:bodyPr>
          <a:lstStyle/>
          <a:p>
            <a:pPr>
              <a:buFont typeface="Arial" panose="020B0604020202020204" pitchFamily="34" charset="0"/>
            </a:pPr>
            <a:r>
              <a:rPr lang="en-US" altLang="zh-CN" sz="3200" dirty="0">
                <a:latin typeface="Calibri" panose="020F0502020204030204" pitchFamily="34" charset="0"/>
                <a:ea typeface="等线" pitchFamily="2" charset="-122"/>
              </a:rPr>
              <a:t>=</a:t>
            </a:r>
            <a:endParaRPr lang="zh-CN" altLang="en-US" sz="3200" dirty="0">
              <a:latin typeface="Calibri" panose="020F0502020204030204" pitchFamily="34" charset="0"/>
              <a:ea typeface="等线" pitchFamily="2" charset="-122"/>
            </a:endParaRP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graphicFrame>
        <p:nvGraphicFramePr>
          <p:cNvPr id="3" name="图示 2"/>
          <p:cNvGraphicFramePr/>
          <p:nvPr/>
        </p:nvGraphicFramePr>
        <p:xfrm>
          <a:off x="718823" y="2712173"/>
          <a:ext cx="4913164" cy="335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646" name="矩形 18"/>
          <p:cNvPicPr>
            <a:picLocks noGrp="1" noChangeAspect="1"/>
          </p:cNvPicPr>
          <p:nvPr/>
        </p:nvPicPr>
        <p:blipFill>
          <a:blip r:embed="rId7"/>
          <a:stretch>
            <a:fillRect/>
          </a:stretch>
        </p:blipFill>
        <p:spPr>
          <a:xfrm>
            <a:off x="8297399" y="4604781"/>
            <a:ext cx="1250950" cy="584200"/>
          </a:xfrm>
          <a:prstGeom prst="rect">
            <a:avLst/>
          </a:prstGeom>
          <a:noFill/>
          <a:ln w="9525">
            <a:noFill/>
          </a:ln>
        </p:spPr>
      </p:pic>
      <p:pic>
        <p:nvPicPr>
          <p:cNvPr id="26647" name="矩形 21"/>
          <p:cNvPicPr>
            <a:picLocks noGrp="1" noChangeAspect="1"/>
          </p:cNvPicPr>
          <p:nvPr/>
        </p:nvPicPr>
        <p:blipFill>
          <a:blip r:embed="rId8"/>
          <a:stretch>
            <a:fillRect/>
          </a:stretch>
        </p:blipFill>
        <p:spPr>
          <a:xfrm>
            <a:off x="6540037" y="5819219"/>
            <a:ext cx="1565275" cy="523875"/>
          </a:xfrm>
          <a:prstGeom prst="rect">
            <a:avLst/>
          </a:prstGeom>
          <a:noFill/>
          <a:ln w="9525">
            <a:noFill/>
          </a:ln>
        </p:spPr>
      </p:pic>
      <p:pic>
        <p:nvPicPr>
          <p:cNvPr id="26648" name="矩形 41"/>
          <p:cNvPicPr>
            <a:picLocks noGrp="1" noChangeAspect="1"/>
          </p:cNvPicPr>
          <p:nvPr/>
        </p:nvPicPr>
        <p:blipFill>
          <a:blip r:embed="rId9"/>
          <a:stretch>
            <a:fillRect/>
          </a:stretch>
        </p:blipFill>
        <p:spPr>
          <a:xfrm>
            <a:off x="7970374" y="5800169"/>
            <a:ext cx="1476375" cy="585787"/>
          </a:xfrm>
          <a:prstGeom prst="rect">
            <a:avLst/>
          </a:prstGeom>
          <a:noFill/>
          <a:ln w="9525">
            <a:noFill/>
          </a:ln>
        </p:spPr>
      </p:pic>
      <p:sp>
        <p:nvSpPr>
          <p:cNvPr id="2" name="文本框 1"/>
          <p:cNvSpPr txBox="1"/>
          <p:nvPr/>
        </p:nvSpPr>
        <p:spPr>
          <a:xfrm>
            <a:off x="669303" y="1304660"/>
            <a:ext cx="10916239" cy="1200329"/>
          </a:xfrm>
          <a:prstGeom prst="rect">
            <a:avLst/>
          </a:prstGeom>
          <a:noFill/>
        </p:spPr>
        <p:txBody>
          <a:bodyPr wrap="square" rtlCol="0">
            <a:spAutoFit/>
          </a:bodyPr>
          <a:lstStyle/>
          <a:p>
            <a:pPr indent="457200" algn="just">
              <a:lnSpc>
                <a:spcPct val="150000"/>
              </a:lnSpc>
              <a:spcBef>
                <a:spcPct val="20000"/>
              </a:spcBef>
            </a:pP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zh-CN" sz="2400" dirty="0">
                <a:solidFill>
                  <a:srgbClr val="C00000"/>
                </a:solidFill>
                <a:latin typeface="微软雅黑" panose="020B0503020204020204" pitchFamily="34" charset="-122"/>
                <a:ea typeface="微软雅黑" panose="020B0503020204020204" pitchFamily="34" charset="-122"/>
              </a:rPr>
              <a:t>对垄断企业的产品需求就是整个市场的需求，垄断企业所面临的需求函数就是整个市场的需求函数，假定垄断企业面临的需求函数是线性的，</a:t>
            </a:r>
            <a:r>
              <a:rPr lang="zh-CN" altLang="zh-CN" sz="2400" dirty="0" smtClean="0">
                <a:solidFill>
                  <a:srgbClr val="C00000"/>
                </a:solidFill>
                <a:latin typeface="微软雅黑" panose="020B0503020204020204" pitchFamily="34" charset="-122"/>
                <a:ea typeface="微软雅黑" panose="020B0503020204020204" pitchFamily="34" charset="-122"/>
              </a:rPr>
              <a:t>即</a:t>
            </a:r>
            <a:r>
              <a:rPr lang="zh-CN" altLang="en-US" sz="2400" dirty="0" smtClean="0">
                <a:solidFill>
                  <a:srgbClr val="C00000"/>
                </a:solidFill>
                <a:latin typeface="微软雅黑" panose="020B0503020204020204" pitchFamily="34" charset="-122"/>
                <a:ea typeface="微软雅黑" panose="020B0503020204020204" pitchFamily="34" charset="-122"/>
              </a:rPr>
              <a:t>：</a:t>
            </a:r>
            <a:endParaRPr lang="zh-CN" altLang="zh-CN" sz="2400" dirty="0">
              <a:solidFill>
                <a:srgbClr val="C00000"/>
              </a:solidFill>
              <a:latin typeface="微软雅黑" panose="020B0503020204020204" pitchFamily="34" charset="-122"/>
              <a:ea typeface="微软雅黑" panose="020B0503020204020204" pitchFamily="34" charset="-122"/>
            </a:endParaRPr>
          </a:p>
        </p:txBody>
      </p:sp>
      <p:pic>
        <p:nvPicPr>
          <p:cNvPr id="7" name="矩形 18"/>
          <p:cNvPicPr>
            <a:picLocks noGrp="1" noChangeAspect="1"/>
          </p:cNvPicPr>
          <p:nvPr/>
        </p:nvPicPr>
        <p:blipFill>
          <a:blip r:embed="rId7"/>
          <a:stretch>
            <a:fillRect/>
          </a:stretch>
        </p:blipFill>
        <p:spPr>
          <a:xfrm>
            <a:off x="5790579" y="2634694"/>
            <a:ext cx="1250950" cy="584200"/>
          </a:xfrm>
          <a:prstGeom prst="rect">
            <a:avLst/>
          </a:prstGeom>
          <a:noFill/>
          <a:ln w="9525">
            <a:noFill/>
          </a:ln>
        </p:spPr>
      </p:pic>
      <p:sp>
        <p:nvSpPr>
          <p:cNvPr id="8" name="文本框 43"/>
          <p:cNvSpPr txBox="1"/>
          <p:nvPr/>
        </p:nvSpPr>
        <p:spPr>
          <a:xfrm>
            <a:off x="5484815" y="2664697"/>
            <a:ext cx="968375" cy="583565"/>
          </a:xfrm>
          <a:prstGeom prst="rect">
            <a:avLst/>
          </a:prstGeom>
          <a:noFill/>
          <a:ln w="9525">
            <a:noFill/>
          </a:ln>
        </p:spPr>
        <p:txBody>
          <a:bodyPr wrap="square" anchor="t">
            <a:spAutoFit/>
          </a:bodyPr>
          <a:lstStyle/>
          <a:p>
            <a:pPr>
              <a:buFont typeface="Arial" panose="020B0604020202020204" pitchFamily="34" charset="0"/>
            </a:pPr>
            <a:r>
              <a:rPr lang="en-US" altLang="zh-CN" sz="3200" dirty="0">
                <a:solidFill>
                  <a:srgbClr val="FF0000"/>
                </a:solidFill>
                <a:latin typeface="Calibri" panose="020F0502020204030204" pitchFamily="34" charset="0"/>
                <a:ea typeface="等线" pitchFamily="2" charset="-122"/>
              </a:rPr>
              <a:t>P</a:t>
            </a:r>
            <a:endParaRPr lang="en-US" altLang="zh-CN" sz="3200" dirty="0">
              <a:solidFill>
                <a:srgbClr val="FF0000"/>
              </a:solidFill>
              <a:latin typeface="Calibri" panose="020F0502020204030204" pitchFamily="34" charset="0"/>
              <a:ea typeface="等线"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eb8c21dd-d3d3-4f5d-8ef8-f6a04de34532}"/>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4289</Words>
  <Application>WPS 演示</Application>
  <PresentationFormat>自定义</PresentationFormat>
  <Paragraphs>929</Paragraphs>
  <Slides>38</Slides>
  <Notes>29</Notes>
  <HiddenSlides>0</HiddenSlides>
  <MMClips>0</MMClips>
  <ScaleCrop>false</ScaleCrop>
  <HeadingPairs>
    <vt:vector size="8" baseType="variant">
      <vt:variant>
        <vt:lpstr>已用的字体</vt:lpstr>
      </vt:variant>
      <vt:variant>
        <vt:i4>18</vt:i4>
      </vt:variant>
      <vt:variant>
        <vt:lpstr>主题</vt:lpstr>
      </vt:variant>
      <vt:variant>
        <vt:i4>4</vt:i4>
      </vt:variant>
      <vt:variant>
        <vt:lpstr>嵌入 OLE 服务器</vt:lpstr>
      </vt:variant>
      <vt:variant>
        <vt:i4>1</vt:i4>
      </vt:variant>
      <vt:variant>
        <vt:lpstr>幻灯片标题</vt:lpstr>
      </vt:variant>
      <vt:variant>
        <vt:i4>38</vt:i4>
      </vt:variant>
    </vt:vector>
  </HeadingPairs>
  <TitlesOfParts>
    <vt:vector size="61" baseType="lpstr">
      <vt:lpstr>Arial</vt:lpstr>
      <vt:lpstr>宋体</vt:lpstr>
      <vt:lpstr>Wingdings</vt:lpstr>
      <vt:lpstr>Calibri</vt:lpstr>
      <vt:lpstr>等线</vt:lpstr>
      <vt:lpstr>Calibri Light</vt:lpstr>
      <vt:lpstr>微软雅黑</vt:lpstr>
      <vt:lpstr>华文行楷</vt:lpstr>
      <vt:lpstr>等线 Light</vt:lpstr>
      <vt:lpstr>华文中宋</vt:lpstr>
      <vt:lpstr>Calibri</vt:lpstr>
      <vt:lpstr>Arial Unicode MS</vt:lpstr>
      <vt:lpstr>黑体</vt:lpstr>
      <vt:lpstr>华文新魏</vt:lpstr>
      <vt:lpstr>Times New Roman</vt:lpstr>
      <vt:lpstr>等线</vt:lpstr>
      <vt:lpstr>等线 Light</vt:lpstr>
      <vt:lpstr>BatangChe</vt:lpstr>
      <vt:lpstr>Office Theme</vt:lpstr>
      <vt:lpstr>1_Office Theme</vt:lpstr>
      <vt:lpstr>2_Office Theme</vt:lpstr>
      <vt:lpstr>3_Office Theme</vt:lpstr>
      <vt:lpstr>Equation.3</vt:lpstr>
      <vt:lpstr>第五章   不完全竞争市场 </vt:lpstr>
      <vt:lpstr>PowerPoint 演示文稿</vt:lpstr>
      <vt:lpstr>PowerPoint 演示文稿</vt:lpstr>
      <vt:lpstr>PowerPoint 演示文稿</vt:lpstr>
      <vt:lpstr>PowerPoint 演示文稿</vt:lpstr>
      <vt:lpstr>PowerPoint 演示文稿</vt:lpstr>
      <vt:lpstr>第一节   垄断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垄断竞争</vt:lpstr>
      <vt:lpstr>PowerPoint 演示文稿</vt:lpstr>
      <vt:lpstr>PowerPoint 演示文稿</vt:lpstr>
      <vt:lpstr>PowerPoint 演示文稿</vt:lpstr>
      <vt:lpstr>PowerPoint 演示文稿</vt:lpstr>
      <vt:lpstr>第三节   寡头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博弈论和策略行为</vt:lpstr>
      <vt:lpstr>PowerPoint 演示文稿</vt:lpstr>
      <vt:lpstr>PowerPoint 演示文稿</vt:lpstr>
      <vt:lpstr>PowerPoint 演示文稿</vt:lpstr>
      <vt:lpstr>第五节   不同市场的比较</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Administrator</cp:lastModifiedBy>
  <cp:revision>251</cp:revision>
  <dcterms:created xsi:type="dcterms:W3CDTF">2017-11-11T03:10:00Z</dcterms:created>
  <dcterms:modified xsi:type="dcterms:W3CDTF">2019-12-13T07:01:20Z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