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345" r:id="rId3"/>
    <p:sldId id="301" r:id="rId5"/>
    <p:sldId id="334" r:id="rId6"/>
    <p:sldId id="335" r:id="rId7"/>
    <p:sldId id="336" r:id="rId8"/>
    <p:sldId id="338" r:id="rId9"/>
    <p:sldId id="410" r:id="rId10"/>
    <p:sldId id="333" r:id="rId11"/>
    <p:sldId id="375" r:id="rId12"/>
    <p:sldId id="341" r:id="rId13"/>
    <p:sldId id="378" r:id="rId14"/>
    <p:sldId id="343" r:id="rId15"/>
    <p:sldId id="411" r:id="rId16"/>
    <p:sldId id="340" r:id="rId17"/>
    <p:sldId id="308" r:id="rId18"/>
    <p:sldId id="379" r:id="rId19"/>
    <p:sldId id="402" r:id="rId20"/>
    <p:sldId id="262" r:id="rId21"/>
    <p:sldId id="412" r:id="rId22"/>
    <p:sldId id="257" r:id="rId23"/>
    <p:sldId id="403" r:id="rId24"/>
    <p:sldId id="263" r:id="rId25"/>
    <p:sldId id="404" r:id="rId26"/>
    <p:sldId id="405" r:id="rId27"/>
    <p:sldId id="413" r:id="rId28"/>
    <p:sldId id="313" r:id="rId29"/>
    <p:sldId id="408" r:id="rId30"/>
    <p:sldId id="314" r:id="rId31"/>
    <p:sldId id="322" r:id="rId32"/>
    <p:sldId id="414" r:id="rId33"/>
    <p:sldId id="278" r:id="rId34"/>
    <p:sldId id="280" r:id="rId35"/>
    <p:sldId id="409" r:id="rId36"/>
    <p:sldId id="282" r:id="rId37"/>
    <p:sldId id="34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智莲" initials="陈智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6600"/>
    <a:srgbClr val="FF0066"/>
    <a:srgbClr val="2C2494"/>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3672" autoAdjust="0"/>
    <p:restoredTop sz="93883" autoAdjust="0"/>
  </p:normalViewPr>
  <p:slideViewPr>
    <p:cSldViewPr snapToGrid="0">
      <p:cViewPr varScale="1">
        <p:scale>
          <a:sx n="87" d="100"/>
          <a:sy n="87" d="100"/>
        </p:scale>
        <p:origin x="-130" y="-82"/>
      </p:cViewPr>
      <p:guideLst>
        <p:guide orient="horz" pos="2308"/>
        <p:guide pos="381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7654E5C-767A-4F87-98E9-A23F74D48BB1}" type="doc">
      <dgm:prSet loTypeId="urn:microsoft.com/office/officeart/2005/8/layout/hList7" loCatId="list" qsTypeId="urn:microsoft.com/office/officeart/2005/8/quickstyle/simple3" qsCatId="3D" csTypeId="urn:microsoft.com/office/officeart/2005/8/colors/accent3_3" csCatId="accent1"/>
      <dgm:spPr/>
      <dgm:t>
        <a:bodyPr/>
        <a:lstStyle/>
        <a:p>
          <a:endParaRPr lang="zh-CN" altLang="en-US"/>
        </a:p>
      </dgm:t>
    </dgm:pt>
    <dgm:pt modelId="{C365027D-FC40-47B8-A7F4-6234504227A7}">
      <dgm:prSet phldr="0" custT="0"/>
      <dgm:spPr/>
      <dgm:t>
        <a:bodyPr vert="horz" wrap="square"/>
        <a:p>
          <a:pPr rtl="0">
            <a:lnSpc>
              <a:spcPct val="100000"/>
            </a:lnSpc>
            <a:spcBef>
              <a:spcPct val="0"/>
            </a:spcBef>
            <a:spcAft>
              <a:spcPct val="35000"/>
            </a:spcAft>
          </a:pPr>
          <a:r>
            <a:rPr lang="zh-CN" b="0" dirty="0" smtClean="0"/>
            <a:t>垄断与低效率</a:t>
          </a:r>
          <a:r>
            <a:rPr lang="en-US" b="0" dirty="0"/>
            <a:t/>
          </a:r>
          <a:endParaRPr lang="en-US" b="0" dirty="0"/>
        </a:p>
      </dgm:t>
    </dgm:pt>
    <dgm:pt modelId="{02F57B7F-E11B-471B-8B0E-28F88165ABCA}" cxnId="{09EC0B20-BCB3-41FA-8167-A7117898D8D8}" type="parTrans">
      <dgm:prSet/>
      <dgm:spPr/>
      <dgm:t>
        <a:bodyPr/>
        <a:lstStyle/>
        <a:p>
          <a:endParaRPr lang="zh-CN" altLang="en-US" b="0"/>
        </a:p>
      </dgm:t>
    </dgm:pt>
    <dgm:pt modelId="{8546D66F-2C39-4F80-8942-CEF53D229356}" cxnId="{09EC0B20-BCB3-41FA-8167-A7117898D8D8}" type="sibTrans">
      <dgm:prSet/>
      <dgm:spPr/>
      <dgm:t>
        <a:bodyPr/>
        <a:lstStyle/>
        <a:p>
          <a:endParaRPr lang="zh-CN" altLang="en-US" b="0"/>
        </a:p>
      </dgm:t>
    </dgm:pt>
    <dgm:pt modelId="{9AE99074-9899-4B37-9FBD-81292364CEF8}">
      <dgm:prSet phldr="0" custT="0"/>
      <dgm:spPr/>
      <dgm:t>
        <a:bodyPr vert="horz" wrap="square"/>
        <a:p>
          <a:pPr rtl="0">
            <a:lnSpc>
              <a:spcPct val="100000"/>
            </a:lnSpc>
            <a:spcBef>
              <a:spcPct val="0"/>
            </a:spcBef>
            <a:spcAft>
              <a:spcPct val="35000"/>
            </a:spcAft>
          </a:pPr>
          <a:r>
            <a:rPr lang="zh-CN" b="0" dirty="0" smtClean="0"/>
            <a:t>寻租</a:t>
          </a:r>
          <a:r>
            <a:rPr lang="en-US" b="0" dirty="0" smtClean="0"/>
            <a:t>——</a:t>
          </a:r>
          <a:r>
            <a:rPr lang="zh-CN" b="0" dirty="0" smtClean="0"/>
            <a:t>垄断低效率的进一步解释</a:t>
          </a:r>
          <a:r>
            <a:rPr lang="en-US" b="0" dirty="0"/>
            <a:t/>
          </a:r>
          <a:endParaRPr lang="en-US" b="0" dirty="0"/>
        </a:p>
      </dgm:t>
    </dgm:pt>
    <dgm:pt modelId="{90CB9D67-EBC9-4371-93F1-D3666A782170}" cxnId="{E1CF74B1-334A-4FFA-92CF-9CC4C6B3EB4E}" type="parTrans">
      <dgm:prSet/>
      <dgm:spPr/>
      <dgm:t>
        <a:bodyPr/>
        <a:lstStyle/>
        <a:p>
          <a:endParaRPr lang="zh-CN" altLang="en-US" b="0"/>
        </a:p>
      </dgm:t>
    </dgm:pt>
    <dgm:pt modelId="{F388185C-53E4-4DA0-9B33-D0CDC318F455}" cxnId="{E1CF74B1-334A-4FFA-92CF-9CC4C6B3EB4E}" type="sibTrans">
      <dgm:prSet/>
      <dgm:spPr/>
      <dgm:t>
        <a:bodyPr/>
        <a:lstStyle/>
        <a:p>
          <a:endParaRPr lang="zh-CN" altLang="en-US" b="0"/>
        </a:p>
      </dgm:t>
    </dgm:pt>
    <dgm:pt modelId="{8B63C561-0729-4FFD-9A5A-0B157EA8B5F3}">
      <dgm:prSet phldr="0" custT="0"/>
      <dgm:spPr/>
      <dgm:t>
        <a:bodyPr vert="horz" wrap="square"/>
        <a:p>
          <a:pPr rtl="0">
            <a:lnSpc>
              <a:spcPct val="100000"/>
            </a:lnSpc>
            <a:spcBef>
              <a:spcPct val="0"/>
            </a:spcBef>
            <a:spcAft>
              <a:spcPct val="35000"/>
            </a:spcAft>
          </a:pPr>
          <a:r>
            <a:rPr lang="zh-CN" b="0" dirty="0" smtClean="0"/>
            <a:t>对垄断的公共管制</a:t>
          </a:r>
          <a:r>
            <a:rPr lang="en-US" b="0" dirty="0"/>
            <a:t/>
          </a:r>
          <a:endParaRPr lang="en-US" b="0" dirty="0"/>
        </a:p>
      </dgm:t>
    </dgm:pt>
    <dgm:pt modelId="{06FD0A80-6A73-4A92-8CC3-A72F109DA352}" cxnId="{329A077D-4A27-4D45-8710-17604A8593AD}" type="parTrans">
      <dgm:prSet/>
      <dgm:spPr/>
      <dgm:t>
        <a:bodyPr/>
        <a:lstStyle/>
        <a:p>
          <a:endParaRPr lang="zh-CN" altLang="en-US" b="0"/>
        </a:p>
      </dgm:t>
    </dgm:pt>
    <dgm:pt modelId="{2150991C-CC37-4923-B396-BC48F9178758}" cxnId="{329A077D-4A27-4D45-8710-17604A8593AD}" type="sibTrans">
      <dgm:prSet/>
      <dgm:spPr/>
      <dgm:t>
        <a:bodyPr/>
        <a:lstStyle/>
        <a:p>
          <a:endParaRPr lang="zh-CN" altLang="en-US" b="0"/>
        </a:p>
      </dgm:t>
    </dgm:pt>
    <dgm:pt modelId="{ED4E61D3-F531-4A24-9273-1CF29CB6D8B6}">
      <dgm:prSet phldr="0" custT="0"/>
      <dgm:spPr/>
      <dgm:t>
        <a:bodyPr vert="horz" wrap="square"/>
        <a:p>
          <a:pPr rtl="0">
            <a:lnSpc>
              <a:spcPct val="100000"/>
            </a:lnSpc>
            <a:spcBef>
              <a:spcPct val="0"/>
            </a:spcBef>
            <a:spcAft>
              <a:spcPct val="35000"/>
            </a:spcAft>
          </a:pPr>
          <a:r>
            <a:rPr lang="zh-CN" b="0" dirty="0" smtClean="0"/>
            <a:t>反垄断法</a:t>
          </a:r>
          <a:br>
            <a:rPr lang="zh-CN" b="0" dirty="0" smtClean="0"/>
          </a:br>
          <a:r>
            <a:rPr lang="zh-CN" b="0" dirty="0"/>
            <a:t/>
          </a:r>
          <a:endParaRPr lang="zh-CN" b="0" dirty="0"/>
        </a:p>
      </dgm:t>
    </dgm:pt>
    <dgm:pt modelId="{50504C9E-469F-4838-8F74-62738EBA4412}" cxnId="{4EAA62CC-C763-443C-80DC-555770699315}" type="parTrans">
      <dgm:prSet/>
      <dgm:spPr/>
      <dgm:t>
        <a:bodyPr/>
        <a:lstStyle/>
        <a:p>
          <a:endParaRPr lang="zh-CN" altLang="en-US" b="0"/>
        </a:p>
      </dgm:t>
    </dgm:pt>
    <dgm:pt modelId="{C98A8AC6-977C-44E2-AD23-EEE33650E41D}" cxnId="{4EAA62CC-C763-443C-80DC-555770699315}" type="sibTrans">
      <dgm:prSet/>
      <dgm:spPr/>
      <dgm:t>
        <a:bodyPr/>
        <a:lstStyle/>
        <a:p>
          <a:endParaRPr lang="zh-CN" altLang="en-US" b="0"/>
        </a:p>
      </dgm:t>
    </dgm:pt>
    <dgm:pt modelId="{9BF18D9A-339D-4997-A77F-660325CC7E92}" type="pres">
      <dgm:prSet presAssocID="{37654E5C-767A-4F87-98E9-A23F74D48BB1}" presName="Name0" presStyleCnt="0">
        <dgm:presLayoutVars>
          <dgm:dir/>
          <dgm:resizeHandles val="exact"/>
        </dgm:presLayoutVars>
      </dgm:prSet>
      <dgm:spPr/>
      <dgm:t>
        <a:bodyPr/>
        <a:lstStyle/>
        <a:p>
          <a:endParaRPr lang="zh-CN" altLang="en-US"/>
        </a:p>
      </dgm:t>
    </dgm:pt>
    <dgm:pt modelId="{04AB34FC-1C0F-47F1-BD12-0AE0B542312B}" type="pres">
      <dgm:prSet presAssocID="{37654E5C-767A-4F87-98E9-A23F74D48BB1}" presName="fgShape" presStyleLbl="fgShp" presStyleIdx="0" presStyleCnt="1"/>
      <dgm:spPr/>
    </dgm:pt>
    <dgm:pt modelId="{2595F0E9-53E5-4A57-907E-BBDF60A84C9C}" type="pres">
      <dgm:prSet presAssocID="{37654E5C-767A-4F87-98E9-A23F74D48BB1}" presName="linComp" presStyleCnt="0"/>
      <dgm:spPr/>
    </dgm:pt>
    <dgm:pt modelId="{4ACB5673-67BF-487F-8D66-B81836A63739}" type="pres">
      <dgm:prSet presAssocID="{C365027D-FC40-47B8-A7F4-6234504227A7}" presName="compNode" presStyleCnt="0"/>
      <dgm:spPr/>
    </dgm:pt>
    <dgm:pt modelId="{4AF6C199-11C8-47F0-8661-335323F35426}" type="pres">
      <dgm:prSet presAssocID="{C365027D-FC40-47B8-A7F4-6234504227A7}" presName="bkgdShape" presStyleLbl="node1" presStyleIdx="0" presStyleCnt="4"/>
      <dgm:spPr/>
      <dgm:t>
        <a:bodyPr/>
        <a:lstStyle/>
        <a:p>
          <a:endParaRPr lang="zh-CN" altLang="en-US"/>
        </a:p>
      </dgm:t>
    </dgm:pt>
    <dgm:pt modelId="{4A789FA3-62F0-4B44-A14C-BBFC905810E8}" type="pres">
      <dgm:prSet presAssocID="{C365027D-FC40-47B8-A7F4-6234504227A7}" presName="nodeTx" presStyleCnt="0">
        <dgm:presLayoutVars>
          <dgm:bulletEnabled val="1"/>
        </dgm:presLayoutVars>
      </dgm:prSet>
      <dgm:spPr/>
      <dgm:t>
        <a:bodyPr/>
        <a:lstStyle/>
        <a:p>
          <a:endParaRPr lang="zh-CN" altLang="en-US"/>
        </a:p>
      </dgm:t>
    </dgm:pt>
    <dgm:pt modelId="{6BBA72B0-4DDE-4F40-81F8-37D6E2EA571B}" type="pres">
      <dgm:prSet presAssocID="{C365027D-FC40-47B8-A7F4-6234504227A7}" presName="invisiNode" presStyleCnt="0"/>
      <dgm:spPr/>
    </dgm:pt>
    <dgm:pt modelId="{208FC9D5-AA83-471B-A10E-05B83DC53B05}" type="pres">
      <dgm:prSet presAssocID="{C365027D-FC40-47B8-A7F4-6234504227A7}" presName="imagNode" presStyleLbl="fgImgPlace1" presStyleIdx="0" presStyleCnt="4"/>
      <dgm:spPr/>
    </dgm:pt>
    <dgm:pt modelId="{A6E967DE-00DA-4B53-8BCE-4194A14C04E5}" type="pres">
      <dgm:prSet presAssocID="{8546D66F-2C39-4F80-8942-CEF53D229356}" presName="sibTrans" presStyleCnt="0"/>
      <dgm:spPr/>
      <dgm:t>
        <a:bodyPr/>
        <a:lstStyle/>
        <a:p>
          <a:endParaRPr lang="zh-CN" altLang="en-US"/>
        </a:p>
      </dgm:t>
    </dgm:pt>
    <dgm:pt modelId="{698CCB9E-143C-42E3-B806-3D4740C46929}" type="pres">
      <dgm:prSet presAssocID="{9AE99074-9899-4B37-9FBD-81292364CEF8}" presName="compNode" presStyleCnt="0"/>
      <dgm:spPr/>
    </dgm:pt>
    <dgm:pt modelId="{FBB8D175-CB10-476B-98E2-1C2BF54EF85A}" type="pres">
      <dgm:prSet presAssocID="{9AE99074-9899-4B37-9FBD-81292364CEF8}" presName="bkgdShape" presStyleLbl="node1" presStyleIdx="1" presStyleCnt="4"/>
      <dgm:spPr/>
      <dgm:t>
        <a:bodyPr/>
        <a:lstStyle/>
        <a:p>
          <a:endParaRPr lang="zh-CN" altLang="en-US"/>
        </a:p>
      </dgm:t>
    </dgm:pt>
    <dgm:pt modelId="{6D362ECB-77A6-416B-8FD3-1113E1E6921C}" type="pres">
      <dgm:prSet presAssocID="{9AE99074-9899-4B37-9FBD-81292364CEF8}" presName="nodeTx" presStyleCnt="0">
        <dgm:presLayoutVars>
          <dgm:bulletEnabled val="1"/>
        </dgm:presLayoutVars>
      </dgm:prSet>
      <dgm:spPr/>
      <dgm:t>
        <a:bodyPr/>
        <a:lstStyle/>
        <a:p>
          <a:endParaRPr lang="zh-CN" altLang="en-US"/>
        </a:p>
      </dgm:t>
    </dgm:pt>
    <dgm:pt modelId="{23FA1EC7-0D1D-4270-9D83-97B5D8353248}" type="pres">
      <dgm:prSet presAssocID="{9AE99074-9899-4B37-9FBD-81292364CEF8}" presName="invisiNode" presStyleCnt="0"/>
      <dgm:spPr/>
    </dgm:pt>
    <dgm:pt modelId="{848A3CBE-0EFD-4E6F-AB8C-96B84C9B7D81}" type="pres">
      <dgm:prSet presAssocID="{9AE99074-9899-4B37-9FBD-81292364CEF8}" presName="imagNode" presStyleLbl="fgImgPlace1" presStyleIdx="1" presStyleCnt="4"/>
      <dgm:spPr/>
    </dgm:pt>
    <dgm:pt modelId="{76FC9A97-D471-4306-84E4-2D3F52A9A6A1}" type="pres">
      <dgm:prSet presAssocID="{F388185C-53E4-4DA0-9B33-D0CDC318F455}" presName="sibTrans" presStyleCnt="0"/>
      <dgm:spPr/>
      <dgm:t>
        <a:bodyPr/>
        <a:lstStyle/>
        <a:p>
          <a:endParaRPr lang="zh-CN" altLang="en-US"/>
        </a:p>
      </dgm:t>
    </dgm:pt>
    <dgm:pt modelId="{B59D9B0A-DCCE-47AA-8A3C-76C017679B5F}" type="pres">
      <dgm:prSet presAssocID="{8B63C561-0729-4FFD-9A5A-0B157EA8B5F3}" presName="compNode" presStyleCnt="0"/>
      <dgm:spPr/>
    </dgm:pt>
    <dgm:pt modelId="{2675CD9A-B1CC-4F54-940B-827AFD3752DD}" type="pres">
      <dgm:prSet presAssocID="{8B63C561-0729-4FFD-9A5A-0B157EA8B5F3}" presName="bkgdShape" presStyleLbl="node1" presStyleIdx="2" presStyleCnt="4"/>
      <dgm:spPr/>
      <dgm:t>
        <a:bodyPr/>
        <a:lstStyle/>
        <a:p>
          <a:endParaRPr lang="zh-CN" altLang="en-US"/>
        </a:p>
      </dgm:t>
    </dgm:pt>
    <dgm:pt modelId="{EC9C5425-A562-41EB-B56B-86CD8B557413}" type="pres">
      <dgm:prSet presAssocID="{8B63C561-0729-4FFD-9A5A-0B157EA8B5F3}" presName="nodeTx" presStyleCnt="0">
        <dgm:presLayoutVars>
          <dgm:bulletEnabled val="1"/>
        </dgm:presLayoutVars>
      </dgm:prSet>
      <dgm:spPr/>
      <dgm:t>
        <a:bodyPr/>
        <a:lstStyle/>
        <a:p>
          <a:endParaRPr lang="zh-CN" altLang="en-US"/>
        </a:p>
      </dgm:t>
    </dgm:pt>
    <dgm:pt modelId="{1BD68833-6CCA-46E3-8E10-5E70A6C773B8}" type="pres">
      <dgm:prSet presAssocID="{8B63C561-0729-4FFD-9A5A-0B157EA8B5F3}" presName="invisiNode" presStyleCnt="0"/>
      <dgm:spPr/>
    </dgm:pt>
    <dgm:pt modelId="{4A00B60A-30AE-412A-B8F6-DDB347F8A332}" type="pres">
      <dgm:prSet presAssocID="{8B63C561-0729-4FFD-9A5A-0B157EA8B5F3}" presName="imagNode" presStyleLbl="fgImgPlace1" presStyleIdx="2" presStyleCnt="4"/>
      <dgm:spPr/>
    </dgm:pt>
    <dgm:pt modelId="{32CDCD5D-043C-41EC-A118-3D102F84E9CE}" type="pres">
      <dgm:prSet presAssocID="{2150991C-CC37-4923-B396-BC48F9178758}" presName="sibTrans" presStyleCnt="0"/>
      <dgm:spPr/>
      <dgm:t>
        <a:bodyPr/>
        <a:lstStyle/>
        <a:p>
          <a:endParaRPr lang="zh-CN" altLang="en-US"/>
        </a:p>
      </dgm:t>
    </dgm:pt>
    <dgm:pt modelId="{05B254E9-3309-4271-BB29-1D76B1E9BBBA}" type="pres">
      <dgm:prSet presAssocID="{ED4E61D3-F531-4A24-9273-1CF29CB6D8B6}" presName="compNode" presStyleCnt="0"/>
      <dgm:spPr/>
    </dgm:pt>
    <dgm:pt modelId="{529244D9-752D-41CD-AC8E-10C756DE4F3A}" type="pres">
      <dgm:prSet presAssocID="{ED4E61D3-F531-4A24-9273-1CF29CB6D8B6}" presName="bkgdShape" presStyleLbl="node1" presStyleIdx="3" presStyleCnt="4"/>
      <dgm:spPr/>
      <dgm:t>
        <a:bodyPr/>
        <a:lstStyle/>
        <a:p>
          <a:endParaRPr lang="zh-CN" altLang="en-US"/>
        </a:p>
      </dgm:t>
    </dgm:pt>
    <dgm:pt modelId="{B6205904-0331-4C70-BED8-E84624A200EC}" type="pres">
      <dgm:prSet presAssocID="{ED4E61D3-F531-4A24-9273-1CF29CB6D8B6}" presName="nodeTx" presStyleCnt="0">
        <dgm:presLayoutVars>
          <dgm:bulletEnabled val="1"/>
        </dgm:presLayoutVars>
      </dgm:prSet>
      <dgm:spPr/>
      <dgm:t>
        <a:bodyPr/>
        <a:lstStyle/>
        <a:p>
          <a:endParaRPr lang="zh-CN" altLang="en-US"/>
        </a:p>
      </dgm:t>
    </dgm:pt>
    <dgm:pt modelId="{29AF5913-DBC6-4819-B431-A2D173731AF3}" type="pres">
      <dgm:prSet presAssocID="{ED4E61D3-F531-4A24-9273-1CF29CB6D8B6}" presName="invisiNode" presStyleCnt="0"/>
      <dgm:spPr/>
    </dgm:pt>
    <dgm:pt modelId="{A97EB910-C74B-41BC-8BEB-FD564A6CE6E9}" type="pres">
      <dgm:prSet presAssocID="{ED4E61D3-F531-4A24-9273-1CF29CB6D8B6}" presName="imagNode" presStyleLbl="fgImgPlace1" presStyleIdx="3" presStyleCnt="4"/>
      <dgm:spPr/>
    </dgm:pt>
  </dgm:ptLst>
  <dgm:cxnLst>
    <dgm:cxn modelId="{09EC0B20-BCB3-41FA-8167-A7117898D8D8}" srcId="{37654E5C-767A-4F87-98E9-A23F74D48BB1}" destId="{C365027D-FC40-47B8-A7F4-6234504227A7}" srcOrd="0" destOrd="0" parTransId="{02F57B7F-E11B-471B-8B0E-28F88165ABCA}" sibTransId="{8546D66F-2C39-4F80-8942-CEF53D229356}"/>
    <dgm:cxn modelId="{E1CF74B1-334A-4FFA-92CF-9CC4C6B3EB4E}" srcId="{37654E5C-767A-4F87-98E9-A23F74D48BB1}" destId="{9AE99074-9899-4B37-9FBD-81292364CEF8}" srcOrd="1" destOrd="0" parTransId="{90CB9D67-EBC9-4371-93F1-D3666A782170}" sibTransId="{F388185C-53E4-4DA0-9B33-D0CDC318F455}"/>
    <dgm:cxn modelId="{329A077D-4A27-4D45-8710-17604A8593AD}" srcId="{37654E5C-767A-4F87-98E9-A23F74D48BB1}" destId="{8B63C561-0729-4FFD-9A5A-0B157EA8B5F3}" srcOrd="2" destOrd="0" parTransId="{06FD0A80-6A73-4A92-8CC3-A72F109DA352}" sibTransId="{2150991C-CC37-4923-B396-BC48F9178758}"/>
    <dgm:cxn modelId="{4EAA62CC-C763-443C-80DC-555770699315}" srcId="{37654E5C-767A-4F87-98E9-A23F74D48BB1}" destId="{ED4E61D3-F531-4A24-9273-1CF29CB6D8B6}" srcOrd="3" destOrd="0" parTransId="{50504C9E-469F-4838-8F74-62738EBA4412}" sibTransId="{C98A8AC6-977C-44E2-AD23-EEE33650E41D}"/>
    <dgm:cxn modelId="{C88E623B-8C1A-4958-841F-1A701657892E}" type="presOf" srcId="{37654E5C-767A-4F87-98E9-A23F74D48BB1}" destId="{9BF18D9A-339D-4997-A77F-660325CC7E92}" srcOrd="0" destOrd="0" presId="urn:microsoft.com/office/officeart/2005/8/layout/hList7"/>
    <dgm:cxn modelId="{5DFAEF09-9779-4C94-8AB6-FE0560A515F2}" type="presParOf" srcId="{9BF18D9A-339D-4997-A77F-660325CC7E92}" destId="{04AB34FC-1C0F-47F1-BD12-0AE0B542312B}" srcOrd="0" destOrd="0" presId="urn:microsoft.com/office/officeart/2005/8/layout/hList7"/>
    <dgm:cxn modelId="{38C76E9C-EB19-4074-B40A-BCF71D6A7307}" type="presParOf" srcId="{9BF18D9A-339D-4997-A77F-660325CC7E92}" destId="{2595F0E9-53E5-4A57-907E-BBDF60A84C9C}" srcOrd="1" destOrd="0" presId="urn:microsoft.com/office/officeart/2005/8/layout/hList7"/>
    <dgm:cxn modelId="{1C9B5F23-89FC-4AED-B3BA-0997AD5E8018}" type="presParOf" srcId="{2595F0E9-53E5-4A57-907E-BBDF60A84C9C}" destId="{4ACB5673-67BF-487F-8D66-B81836A63739}" srcOrd="0" destOrd="1" presId="urn:microsoft.com/office/officeart/2005/8/layout/hList7"/>
    <dgm:cxn modelId="{49B2CFD7-E632-4DB6-95E6-80A75EB8D561}" type="presParOf" srcId="{4ACB5673-67BF-487F-8D66-B81836A63739}" destId="{4AF6C199-11C8-47F0-8661-335323F35426}" srcOrd="0" destOrd="0" presId="urn:microsoft.com/office/officeart/2005/8/layout/hList7"/>
    <dgm:cxn modelId="{9DA9BAE2-7B6E-4831-B5E3-59FDDC071410}" type="presOf" srcId="{C365027D-FC40-47B8-A7F4-6234504227A7}" destId="{4AF6C199-11C8-47F0-8661-335323F35426}" srcOrd="0" destOrd="0" presId="urn:microsoft.com/office/officeart/2005/8/layout/hList7"/>
    <dgm:cxn modelId="{06F7E8B1-7E5C-42AE-A7C7-D320FF251B0F}" type="presParOf" srcId="{4ACB5673-67BF-487F-8D66-B81836A63739}" destId="{4A789FA3-62F0-4B44-A14C-BBFC905810E8}" srcOrd="1" destOrd="0" presId="urn:microsoft.com/office/officeart/2005/8/layout/hList7"/>
    <dgm:cxn modelId="{ED8F3C22-8433-4A46-B0CA-8C01D296F0F5}" type="presOf" srcId="{C365027D-FC40-47B8-A7F4-6234504227A7}" destId="{4A789FA3-62F0-4B44-A14C-BBFC905810E8}" srcOrd="1" destOrd="0" presId="urn:microsoft.com/office/officeart/2005/8/layout/hList7"/>
    <dgm:cxn modelId="{D6311E4D-B4C2-4AF9-BFE3-59FBF21130A5}" type="presParOf" srcId="{4ACB5673-67BF-487F-8D66-B81836A63739}" destId="{6BBA72B0-4DDE-4F40-81F8-37D6E2EA571B}" srcOrd="2" destOrd="0" presId="urn:microsoft.com/office/officeart/2005/8/layout/hList7"/>
    <dgm:cxn modelId="{47FBE186-100F-4CD0-B5ED-173E7430E32A}" type="presParOf" srcId="{4ACB5673-67BF-487F-8D66-B81836A63739}" destId="{208FC9D5-AA83-471B-A10E-05B83DC53B05}" srcOrd="3" destOrd="0" presId="urn:microsoft.com/office/officeart/2005/8/layout/hList7"/>
    <dgm:cxn modelId="{3366486D-EB09-4B03-BB89-CDB292304C03}" type="presParOf" srcId="{2595F0E9-53E5-4A57-907E-BBDF60A84C9C}" destId="{A6E967DE-00DA-4B53-8BCE-4194A14C04E5}" srcOrd="1" destOrd="1" presId="urn:microsoft.com/office/officeart/2005/8/layout/hList7"/>
    <dgm:cxn modelId="{B24D5909-FD1F-4770-83E1-9376D28A2D53}" type="presOf" srcId="{8546D66F-2C39-4F80-8942-CEF53D229356}" destId="{A6E967DE-00DA-4B53-8BCE-4194A14C04E5}" srcOrd="0" destOrd="0" presId="urn:microsoft.com/office/officeart/2005/8/layout/hList7"/>
    <dgm:cxn modelId="{5B1F0B09-BFEA-40FE-8568-4A48622533E5}" type="presParOf" srcId="{2595F0E9-53E5-4A57-907E-BBDF60A84C9C}" destId="{698CCB9E-143C-42E3-B806-3D4740C46929}" srcOrd="2" destOrd="1" presId="urn:microsoft.com/office/officeart/2005/8/layout/hList7"/>
    <dgm:cxn modelId="{0A6F0534-6A47-462E-B5E4-DDCC41DA8B99}" type="presParOf" srcId="{698CCB9E-143C-42E3-B806-3D4740C46929}" destId="{FBB8D175-CB10-476B-98E2-1C2BF54EF85A}" srcOrd="0" destOrd="2" presId="urn:microsoft.com/office/officeart/2005/8/layout/hList7"/>
    <dgm:cxn modelId="{6B4BB8A5-47FE-45F8-969A-9B5C40F81B71}" type="presOf" srcId="{9AE99074-9899-4B37-9FBD-81292364CEF8}" destId="{FBB8D175-CB10-476B-98E2-1C2BF54EF85A}" srcOrd="0" destOrd="0" presId="urn:microsoft.com/office/officeart/2005/8/layout/hList7"/>
    <dgm:cxn modelId="{614A1A78-9943-4734-93F6-0B9C03DD52E2}" type="presParOf" srcId="{698CCB9E-143C-42E3-B806-3D4740C46929}" destId="{6D362ECB-77A6-416B-8FD3-1113E1E6921C}" srcOrd="1" destOrd="2" presId="urn:microsoft.com/office/officeart/2005/8/layout/hList7"/>
    <dgm:cxn modelId="{D9200670-0D1C-4BFB-B40B-2E822AB7091A}" type="presOf" srcId="{9AE99074-9899-4B37-9FBD-81292364CEF8}" destId="{6D362ECB-77A6-416B-8FD3-1113E1E6921C}" srcOrd="1" destOrd="0" presId="urn:microsoft.com/office/officeart/2005/8/layout/hList7"/>
    <dgm:cxn modelId="{A76DC608-6E4E-4F6E-8610-2E03F869D950}" type="presParOf" srcId="{698CCB9E-143C-42E3-B806-3D4740C46929}" destId="{23FA1EC7-0D1D-4270-9D83-97B5D8353248}" srcOrd="2" destOrd="2" presId="urn:microsoft.com/office/officeart/2005/8/layout/hList7"/>
    <dgm:cxn modelId="{835C575B-0AE3-46BD-A816-F1D9F2230AFD}" type="presParOf" srcId="{698CCB9E-143C-42E3-B806-3D4740C46929}" destId="{848A3CBE-0EFD-4E6F-AB8C-96B84C9B7D81}" srcOrd="3" destOrd="2" presId="urn:microsoft.com/office/officeart/2005/8/layout/hList7"/>
    <dgm:cxn modelId="{D3CB4593-A9D0-432F-817A-687ED07D133A}" type="presParOf" srcId="{2595F0E9-53E5-4A57-907E-BBDF60A84C9C}" destId="{76FC9A97-D471-4306-84E4-2D3F52A9A6A1}" srcOrd="3" destOrd="1" presId="urn:microsoft.com/office/officeart/2005/8/layout/hList7"/>
    <dgm:cxn modelId="{9EC180A3-B653-483E-8171-DEBC92599431}" type="presOf" srcId="{F388185C-53E4-4DA0-9B33-D0CDC318F455}" destId="{76FC9A97-D471-4306-84E4-2D3F52A9A6A1}" srcOrd="0" destOrd="0" presId="urn:microsoft.com/office/officeart/2005/8/layout/hList7"/>
    <dgm:cxn modelId="{29A5C56F-4085-4308-A853-70E022027F22}" type="presParOf" srcId="{2595F0E9-53E5-4A57-907E-BBDF60A84C9C}" destId="{B59D9B0A-DCCE-47AA-8A3C-76C017679B5F}" srcOrd="4" destOrd="1" presId="urn:microsoft.com/office/officeart/2005/8/layout/hList7"/>
    <dgm:cxn modelId="{4FEDDF0C-CEE4-4B44-975C-663919F0AFB3}" type="presParOf" srcId="{B59D9B0A-DCCE-47AA-8A3C-76C017679B5F}" destId="{2675CD9A-B1CC-4F54-940B-827AFD3752DD}" srcOrd="0" destOrd="4" presId="urn:microsoft.com/office/officeart/2005/8/layout/hList7"/>
    <dgm:cxn modelId="{89E961DC-BB1E-4EFC-8773-8AA6C2AB616E}" type="presOf" srcId="{8B63C561-0729-4FFD-9A5A-0B157EA8B5F3}" destId="{2675CD9A-B1CC-4F54-940B-827AFD3752DD}" srcOrd="0" destOrd="0" presId="urn:microsoft.com/office/officeart/2005/8/layout/hList7"/>
    <dgm:cxn modelId="{FE6B6886-39F2-4D5C-8D1C-06B25CA1ED92}" type="presParOf" srcId="{B59D9B0A-DCCE-47AA-8A3C-76C017679B5F}" destId="{EC9C5425-A562-41EB-B56B-86CD8B557413}" srcOrd="1" destOrd="4" presId="urn:microsoft.com/office/officeart/2005/8/layout/hList7"/>
    <dgm:cxn modelId="{850753D5-5A66-4B15-80E3-0E5A8C844D95}" type="presOf" srcId="{8B63C561-0729-4FFD-9A5A-0B157EA8B5F3}" destId="{EC9C5425-A562-41EB-B56B-86CD8B557413}" srcOrd="1" destOrd="0" presId="urn:microsoft.com/office/officeart/2005/8/layout/hList7"/>
    <dgm:cxn modelId="{C0EBB455-958E-46B5-931E-C89FF305448A}" type="presParOf" srcId="{B59D9B0A-DCCE-47AA-8A3C-76C017679B5F}" destId="{1BD68833-6CCA-46E3-8E10-5E70A6C773B8}" srcOrd="2" destOrd="4" presId="urn:microsoft.com/office/officeart/2005/8/layout/hList7"/>
    <dgm:cxn modelId="{42D276BF-8BB8-4BD8-98E6-57A282CC9B8F}" type="presParOf" srcId="{B59D9B0A-DCCE-47AA-8A3C-76C017679B5F}" destId="{4A00B60A-30AE-412A-B8F6-DDB347F8A332}" srcOrd="3" destOrd="4" presId="urn:microsoft.com/office/officeart/2005/8/layout/hList7"/>
    <dgm:cxn modelId="{1490F769-3D46-42AA-8E24-E8F0B8F8C53E}" type="presParOf" srcId="{2595F0E9-53E5-4A57-907E-BBDF60A84C9C}" destId="{32CDCD5D-043C-41EC-A118-3D102F84E9CE}" srcOrd="5" destOrd="1" presId="urn:microsoft.com/office/officeart/2005/8/layout/hList7"/>
    <dgm:cxn modelId="{4B310624-5853-4094-9198-C22AC71595F1}" type="presOf" srcId="{2150991C-CC37-4923-B396-BC48F9178758}" destId="{32CDCD5D-043C-41EC-A118-3D102F84E9CE}" srcOrd="0" destOrd="0" presId="urn:microsoft.com/office/officeart/2005/8/layout/hList7"/>
    <dgm:cxn modelId="{721E3ECF-8339-449A-A7DD-0D904B2FD256}" type="presParOf" srcId="{2595F0E9-53E5-4A57-907E-BBDF60A84C9C}" destId="{05B254E9-3309-4271-BB29-1D76B1E9BBBA}" srcOrd="6" destOrd="1" presId="urn:microsoft.com/office/officeart/2005/8/layout/hList7"/>
    <dgm:cxn modelId="{17E9EA97-5153-4E90-BEBB-6CAF62879C33}" type="presParOf" srcId="{05B254E9-3309-4271-BB29-1D76B1E9BBBA}" destId="{529244D9-752D-41CD-AC8E-10C756DE4F3A}" srcOrd="0" destOrd="6" presId="urn:microsoft.com/office/officeart/2005/8/layout/hList7"/>
    <dgm:cxn modelId="{3A4FE777-B6DA-4C00-B764-226A51BD0981}" type="presOf" srcId="{ED4E61D3-F531-4A24-9273-1CF29CB6D8B6}" destId="{529244D9-752D-41CD-AC8E-10C756DE4F3A}" srcOrd="0" destOrd="0" presId="urn:microsoft.com/office/officeart/2005/8/layout/hList7"/>
    <dgm:cxn modelId="{49EB47F6-090C-42D4-BE10-10183AA8CBB1}" type="presParOf" srcId="{05B254E9-3309-4271-BB29-1D76B1E9BBBA}" destId="{B6205904-0331-4C70-BED8-E84624A200EC}" srcOrd="1" destOrd="6" presId="urn:microsoft.com/office/officeart/2005/8/layout/hList7"/>
    <dgm:cxn modelId="{220C1545-0145-4F34-8079-362B0D7A9E64}" type="presOf" srcId="{ED4E61D3-F531-4A24-9273-1CF29CB6D8B6}" destId="{B6205904-0331-4C70-BED8-E84624A200EC}" srcOrd="1" destOrd="0" presId="urn:microsoft.com/office/officeart/2005/8/layout/hList7"/>
    <dgm:cxn modelId="{2034EBE4-C2EF-495E-9693-757CD88E031F}" type="presParOf" srcId="{05B254E9-3309-4271-BB29-1D76B1E9BBBA}" destId="{29AF5913-DBC6-4819-B431-A2D173731AF3}" srcOrd="2" destOrd="6" presId="urn:microsoft.com/office/officeart/2005/8/layout/hList7"/>
    <dgm:cxn modelId="{F05703DB-40E5-4105-B0F6-8D7BF822B06E}" type="presParOf" srcId="{05B254E9-3309-4271-BB29-1D76B1E9BBBA}" destId="{A97EB910-C74B-41BC-8BEB-FD564A6CE6E9}" srcOrd="3" destOrd="6"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E96147-5586-4775-942C-EC58E7141C65}" type="doc">
      <dgm:prSet loTypeId="urn:microsoft.com/office/officeart/2005/8/layout/hList7" loCatId="list" qsTypeId="urn:microsoft.com/office/officeart/2005/8/quickstyle/simple3" qsCatId="3D" csTypeId="urn:microsoft.com/office/officeart/2005/8/colors/accent3_3" csCatId="accent1"/>
      <dgm:spPr/>
      <dgm:t>
        <a:bodyPr/>
        <a:lstStyle/>
        <a:p>
          <a:endParaRPr lang="zh-CN" altLang="en-US"/>
        </a:p>
      </dgm:t>
    </dgm:pt>
    <dgm:pt modelId="{EBF9FAAC-B743-4D90-875F-DBF272CD9FAB}">
      <dgm:prSet phldr="0" custT="0"/>
      <dgm:spPr/>
      <dgm:t>
        <a:bodyPr vert="horz" wrap="square"/>
        <a:p>
          <a:pPr rtl="0">
            <a:lnSpc>
              <a:spcPct val="100000"/>
            </a:lnSpc>
            <a:spcBef>
              <a:spcPct val="0"/>
            </a:spcBef>
            <a:spcAft>
              <a:spcPct val="35000"/>
            </a:spcAft>
          </a:pPr>
          <a:r>
            <a:rPr lang="zh-CN" b="0" dirty="0" smtClean="0"/>
            <a:t>外部影响及其分类</a:t>
          </a:r>
          <a:r>
            <a:rPr lang="en-US" b="0" dirty="0"/>
            <a:t/>
          </a:r>
          <a:endParaRPr lang="en-US" b="0" dirty="0"/>
        </a:p>
      </dgm:t>
    </dgm:pt>
    <dgm:pt modelId="{5A602D72-BFCB-40DE-A8E2-D5FA491C9240}" cxnId="{C11E0403-6C6C-4D91-8F7B-9693ACD132AC}" type="parTrans">
      <dgm:prSet/>
      <dgm:spPr/>
      <dgm:t>
        <a:bodyPr/>
        <a:lstStyle/>
        <a:p>
          <a:endParaRPr lang="zh-CN" altLang="en-US" b="0"/>
        </a:p>
      </dgm:t>
    </dgm:pt>
    <dgm:pt modelId="{52D4602F-3635-4080-B1C2-19678525E0BB}" cxnId="{C11E0403-6C6C-4D91-8F7B-9693ACD132AC}" type="sibTrans">
      <dgm:prSet/>
      <dgm:spPr/>
      <dgm:t>
        <a:bodyPr/>
        <a:lstStyle/>
        <a:p>
          <a:endParaRPr lang="zh-CN" altLang="en-US" b="0"/>
        </a:p>
      </dgm:t>
    </dgm:pt>
    <dgm:pt modelId="{52FA0CE9-9DF9-438F-91E9-894DEC53326A}">
      <dgm:prSet phldr="0" custT="0"/>
      <dgm:spPr/>
      <dgm:t>
        <a:bodyPr vert="horz" wrap="square"/>
        <a:p>
          <a:pPr rtl="0">
            <a:lnSpc>
              <a:spcPct val="100000"/>
            </a:lnSpc>
            <a:spcBef>
              <a:spcPct val="0"/>
            </a:spcBef>
            <a:spcAft>
              <a:spcPct val="35000"/>
            </a:spcAft>
          </a:pPr>
          <a:r>
            <a:rPr lang="zh-CN" b="0" dirty="0" smtClean="0"/>
            <a:t>外部性条件下市场机制的资源配置失灵</a:t>
          </a:r>
          <a:r>
            <a:rPr lang="en-US" b="0" dirty="0"/>
            <a:t/>
          </a:r>
          <a:endParaRPr lang="en-US" b="0" dirty="0"/>
        </a:p>
      </dgm:t>
    </dgm:pt>
    <dgm:pt modelId="{E6A6F323-06A2-46C2-8FC4-2A9AF0867ECA}" cxnId="{E6856444-4974-4195-9A9E-9FE0770A1BF1}" type="parTrans">
      <dgm:prSet/>
      <dgm:spPr/>
      <dgm:t>
        <a:bodyPr/>
        <a:lstStyle/>
        <a:p>
          <a:endParaRPr lang="zh-CN" altLang="en-US" b="0"/>
        </a:p>
      </dgm:t>
    </dgm:pt>
    <dgm:pt modelId="{D85884B8-1C1F-4DF4-9370-842A993E4BC6}" cxnId="{E6856444-4974-4195-9A9E-9FE0770A1BF1}" type="sibTrans">
      <dgm:prSet/>
      <dgm:spPr/>
      <dgm:t>
        <a:bodyPr/>
        <a:lstStyle/>
        <a:p>
          <a:endParaRPr lang="zh-CN" altLang="en-US" b="0"/>
        </a:p>
      </dgm:t>
    </dgm:pt>
    <dgm:pt modelId="{7160624C-28C4-4961-9EA9-D4D5FE45F834}">
      <dgm:prSet phldr="0" custT="0"/>
      <dgm:spPr/>
      <dgm:t>
        <a:bodyPr vert="horz" wrap="square"/>
        <a:p>
          <a:pPr rtl="0">
            <a:lnSpc>
              <a:spcPct val="100000"/>
            </a:lnSpc>
            <a:spcBef>
              <a:spcPct val="0"/>
            </a:spcBef>
            <a:spcAft>
              <a:spcPct val="35000"/>
            </a:spcAft>
          </a:pPr>
          <a:r>
            <a:rPr lang="zh-CN" b="0" dirty="0" smtClean="0"/>
            <a:t>外部影响和不适当的资源配置</a:t>
          </a:r>
          <a:br>
            <a:rPr lang="zh-CN" b="0" dirty="0" smtClean="0"/>
          </a:br>
          <a:r>
            <a:rPr lang="zh-CN" b="0" dirty="0"/>
            <a:t/>
          </a:r>
          <a:endParaRPr lang="zh-CN" b="0" dirty="0"/>
        </a:p>
      </dgm:t>
    </dgm:pt>
    <dgm:pt modelId="{4FB7643A-2144-4851-A76B-E0AF3EA656FF}" cxnId="{D0CD7544-FE8A-48D9-ABEA-2C205B2F68AA}" type="parTrans">
      <dgm:prSet/>
      <dgm:spPr/>
      <dgm:t>
        <a:bodyPr/>
        <a:lstStyle/>
        <a:p>
          <a:endParaRPr lang="zh-CN" altLang="en-US" b="0"/>
        </a:p>
      </dgm:t>
    </dgm:pt>
    <dgm:pt modelId="{0817F399-FE7D-49FF-B94B-06FFA2AA82D5}" cxnId="{D0CD7544-FE8A-48D9-ABEA-2C205B2F68AA}" type="sibTrans">
      <dgm:prSet/>
      <dgm:spPr/>
      <dgm:t>
        <a:bodyPr/>
        <a:lstStyle/>
        <a:p>
          <a:endParaRPr lang="zh-CN" altLang="en-US" b="0"/>
        </a:p>
      </dgm:t>
    </dgm:pt>
    <dgm:pt modelId="{223B77B1-6702-4EDF-99A2-6D055168D039}">
      <dgm:prSet phldr="0" custT="0"/>
      <dgm:spPr/>
      <dgm:t>
        <a:bodyPr vert="horz" wrap="square"/>
        <a:p>
          <a:pPr rtl="0">
            <a:lnSpc>
              <a:spcPct val="100000"/>
            </a:lnSpc>
            <a:spcBef>
              <a:spcPct val="0"/>
            </a:spcBef>
            <a:spcAft>
              <a:spcPct val="35000"/>
            </a:spcAft>
          </a:pPr>
          <a:r>
            <a:rPr lang="zh-CN" b="0" dirty="0" smtClean="0"/>
            <a:t>针对外部性的微观政策</a:t>
          </a:r>
          <a:r>
            <a:rPr lang="en-US" b="0" dirty="0"/>
            <a:t/>
          </a:r>
          <a:endParaRPr lang="en-US" b="0" dirty="0"/>
        </a:p>
      </dgm:t>
    </dgm:pt>
    <dgm:pt modelId="{4355D61A-3130-4C7D-B1AB-10478E370D08}" cxnId="{B750E26F-9EF6-4CE5-9549-8AC75987DD0F}" type="parTrans">
      <dgm:prSet/>
      <dgm:spPr/>
      <dgm:t>
        <a:bodyPr/>
        <a:lstStyle/>
        <a:p>
          <a:endParaRPr lang="zh-CN" altLang="en-US" b="0"/>
        </a:p>
      </dgm:t>
    </dgm:pt>
    <dgm:pt modelId="{CB8467F7-E023-4DC1-A973-2F3525660FF2}" cxnId="{B750E26F-9EF6-4CE5-9549-8AC75987DD0F}" type="sibTrans">
      <dgm:prSet/>
      <dgm:spPr/>
      <dgm:t>
        <a:bodyPr/>
        <a:lstStyle/>
        <a:p>
          <a:endParaRPr lang="zh-CN" altLang="en-US" b="0"/>
        </a:p>
      </dgm:t>
    </dgm:pt>
    <dgm:pt modelId="{B28017E3-6599-41B5-B47C-F438C4DCA390}">
      <dgm:prSet phldr="0" custT="0"/>
      <dgm:spPr/>
      <dgm:t>
        <a:bodyPr vert="horz" wrap="square"/>
        <a:p>
          <a:pPr rtl="0">
            <a:lnSpc>
              <a:spcPct val="100000"/>
            </a:lnSpc>
            <a:spcBef>
              <a:spcPct val="0"/>
            </a:spcBef>
            <a:spcAft>
              <a:spcPct val="35000"/>
            </a:spcAft>
          </a:pPr>
          <a:r>
            <a:rPr lang="zh-CN" b="0" dirty="0" smtClean="0"/>
            <a:t>科斯定理</a:t>
          </a:r>
          <a:br>
            <a:rPr lang="zh-CN" b="0" dirty="0" smtClean="0"/>
          </a:br>
          <a:r>
            <a:rPr lang="zh-CN" b="0" dirty="0"/>
            <a:t/>
          </a:r>
          <a:endParaRPr lang="zh-CN" b="0" dirty="0"/>
        </a:p>
      </dgm:t>
    </dgm:pt>
    <dgm:pt modelId="{D11D75F3-8E28-4F5D-97DC-B05DC3C88CAB}" cxnId="{EA73ADC6-9688-40B0-B36D-4FC4B134487C}" type="parTrans">
      <dgm:prSet/>
      <dgm:spPr/>
      <dgm:t>
        <a:bodyPr/>
        <a:lstStyle/>
        <a:p>
          <a:endParaRPr lang="zh-CN" altLang="en-US" b="0"/>
        </a:p>
      </dgm:t>
    </dgm:pt>
    <dgm:pt modelId="{97A06FC5-28A4-4698-B936-D96CD4AC8206}" cxnId="{EA73ADC6-9688-40B0-B36D-4FC4B134487C}" type="sibTrans">
      <dgm:prSet/>
      <dgm:spPr/>
      <dgm:t>
        <a:bodyPr/>
        <a:lstStyle/>
        <a:p>
          <a:endParaRPr lang="zh-CN" altLang="en-US" b="0"/>
        </a:p>
      </dgm:t>
    </dgm:pt>
    <dgm:pt modelId="{4EDA05E6-3D31-4C61-9B52-64AA976E8DA5}" type="pres">
      <dgm:prSet presAssocID="{89E96147-5586-4775-942C-EC58E7141C65}" presName="Name0" presStyleCnt="0">
        <dgm:presLayoutVars>
          <dgm:dir/>
          <dgm:resizeHandles val="exact"/>
        </dgm:presLayoutVars>
      </dgm:prSet>
      <dgm:spPr/>
      <dgm:t>
        <a:bodyPr/>
        <a:lstStyle/>
        <a:p>
          <a:endParaRPr lang="zh-CN" altLang="en-US"/>
        </a:p>
      </dgm:t>
    </dgm:pt>
    <dgm:pt modelId="{BC0D5031-DA45-46EB-89BF-7236F6FF98D9}" type="pres">
      <dgm:prSet presAssocID="{89E96147-5586-4775-942C-EC58E7141C65}" presName="fgShape" presStyleLbl="fgShp" presStyleIdx="0" presStyleCnt="1"/>
      <dgm:spPr/>
    </dgm:pt>
    <dgm:pt modelId="{40701291-6804-4131-96F7-E407A93D7E64}" type="pres">
      <dgm:prSet presAssocID="{89E96147-5586-4775-942C-EC58E7141C65}" presName="linComp" presStyleCnt="0"/>
      <dgm:spPr/>
    </dgm:pt>
    <dgm:pt modelId="{52F7EC8A-779D-4C64-89AC-B4D82944F231}" type="pres">
      <dgm:prSet presAssocID="{EBF9FAAC-B743-4D90-875F-DBF272CD9FAB}" presName="compNode" presStyleCnt="0"/>
      <dgm:spPr/>
    </dgm:pt>
    <dgm:pt modelId="{A6C0B93D-2594-4664-BFB3-423994F068A7}" type="pres">
      <dgm:prSet presAssocID="{EBF9FAAC-B743-4D90-875F-DBF272CD9FAB}" presName="bkgdShape" presStyleLbl="node1" presStyleIdx="0" presStyleCnt="5"/>
      <dgm:spPr/>
      <dgm:t>
        <a:bodyPr/>
        <a:lstStyle/>
        <a:p>
          <a:endParaRPr lang="zh-CN" altLang="en-US"/>
        </a:p>
      </dgm:t>
    </dgm:pt>
    <dgm:pt modelId="{F562BA84-7C06-4A2E-B513-6BFC2A3A7250}" type="pres">
      <dgm:prSet presAssocID="{EBF9FAAC-B743-4D90-875F-DBF272CD9FAB}" presName="nodeTx" presStyleCnt="0">
        <dgm:presLayoutVars>
          <dgm:bulletEnabled val="1"/>
        </dgm:presLayoutVars>
      </dgm:prSet>
      <dgm:spPr/>
      <dgm:t>
        <a:bodyPr/>
        <a:lstStyle/>
        <a:p>
          <a:endParaRPr lang="zh-CN" altLang="en-US"/>
        </a:p>
      </dgm:t>
    </dgm:pt>
    <dgm:pt modelId="{7E62ACBA-39D0-461E-954D-26B5F320CB27}" type="pres">
      <dgm:prSet presAssocID="{EBF9FAAC-B743-4D90-875F-DBF272CD9FAB}" presName="invisiNode" presStyleCnt="0"/>
      <dgm:spPr/>
    </dgm:pt>
    <dgm:pt modelId="{8101AD24-8FC0-4584-931A-8CA691C4F0FD}" type="pres">
      <dgm:prSet presAssocID="{EBF9FAAC-B743-4D90-875F-DBF272CD9FAB}" presName="imagNode" presStyleLbl="fgImgPlace1" presStyleIdx="0" presStyleCnt="5"/>
      <dgm:spPr/>
    </dgm:pt>
    <dgm:pt modelId="{68D90A94-20CF-4C6E-8940-0A302672D01C}" type="pres">
      <dgm:prSet presAssocID="{52D4602F-3635-4080-B1C2-19678525E0BB}" presName="sibTrans" presStyleCnt="0"/>
      <dgm:spPr/>
      <dgm:t>
        <a:bodyPr/>
        <a:lstStyle/>
        <a:p>
          <a:endParaRPr lang="zh-CN" altLang="en-US"/>
        </a:p>
      </dgm:t>
    </dgm:pt>
    <dgm:pt modelId="{81E13D7A-C625-4F61-9B37-1186C2714D21}" type="pres">
      <dgm:prSet presAssocID="{52FA0CE9-9DF9-438F-91E9-894DEC53326A}" presName="compNode" presStyleCnt="0"/>
      <dgm:spPr/>
    </dgm:pt>
    <dgm:pt modelId="{E0E2C7C8-7648-4135-A576-42D04814BFB2}" type="pres">
      <dgm:prSet presAssocID="{52FA0CE9-9DF9-438F-91E9-894DEC53326A}" presName="bkgdShape" presStyleLbl="node1" presStyleIdx="1" presStyleCnt="5"/>
      <dgm:spPr/>
      <dgm:t>
        <a:bodyPr/>
        <a:lstStyle/>
        <a:p>
          <a:endParaRPr lang="zh-CN" altLang="en-US"/>
        </a:p>
      </dgm:t>
    </dgm:pt>
    <dgm:pt modelId="{7B2152A3-E3AF-4B7A-822D-9C03F6D3E8D4}" type="pres">
      <dgm:prSet presAssocID="{52FA0CE9-9DF9-438F-91E9-894DEC53326A}" presName="nodeTx" presStyleCnt="0">
        <dgm:presLayoutVars>
          <dgm:bulletEnabled val="1"/>
        </dgm:presLayoutVars>
      </dgm:prSet>
      <dgm:spPr/>
      <dgm:t>
        <a:bodyPr/>
        <a:lstStyle/>
        <a:p>
          <a:endParaRPr lang="zh-CN" altLang="en-US"/>
        </a:p>
      </dgm:t>
    </dgm:pt>
    <dgm:pt modelId="{936386BD-13F9-4B36-99BF-FBBB47D63C57}" type="pres">
      <dgm:prSet presAssocID="{52FA0CE9-9DF9-438F-91E9-894DEC53326A}" presName="invisiNode" presStyleCnt="0"/>
      <dgm:spPr/>
    </dgm:pt>
    <dgm:pt modelId="{49A015CD-3544-4086-8111-46E4AD112C72}" type="pres">
      <dgm:prSet presAssocID="{52FA0CE9-9DF9-438F-91E9-894DEC53326A}" presName="imagNode" presStyleLbl="fgImgPlace1" presStyleIdx="1" presStyleCnt="5"/>
      <dgm:spPr/>
    </dgm:pt>
    <dgm:pt modelId="{4EEAD22E-DC42-4831-9773-CC3C91A8CDFF}" type="pres">
      <dgm:prSet presAssocID="{D85884B8-1C1F-4DF4-9370-842A993E4BC6}" presName="sibTrans" presStyleCnt="0"/>
      <dgm:spPr/>
      <dgm:t>
        <a:bodyPr/>
        <a:lstStyle/>
        <a:p>
          <a:endParaRPr lang="zh-CN" altLang="en-US"/>
        </a:p>
      </dgm:t>
    </dgm:pt>
    <dgm:pt modelId="{C8EEDE08-6625-46C2-9021-5D3CB590C863}" type="pres">
      <dgm:prSet presAssocID="{7160624C-28C4-4961-9EA9-D4D5FE45F834}" presName="compNode" presStyleCnt="0"/>
      <dgm:spPr/>
    </dgm:pt>
    <dgm:pt modelId="{F192B609-AE30-4BD3-A77E-1A893234CDD0}" type="pres">
      <dgm:prSet presAssocID="{7160624C-28C4-4961-9EA9-D4D5FE45F834}" presName="bkgdShape" presStyleLbl="node1" presStyleIdx="2" presStyleCnt="5"/>
      <dgm:spPr/>
      <dgm:t>
        <a:bodyPr/>
        <a:lstStyle/>
        <a:p>
          <a:endParaRPr lang="zh-CN" altLang="en-US"/>
        </a:p>
      </dgm:t>
    </dgm:pt>
    <dgm:pt modelId="{17BDEFB4-B0F5-4C11-859C-A49F7D7CF11A}" type="pres">
      <dgm:prSet presAssocID="{7160624C-28C4-4961-9EA9-D4D5FE45F834}" presName="nodeTx" presStyleCnt="0">
        <dgm:presLayoutVars>
          <dgm:bulletEnabled val="1"/>
        </dgm:presLayoutVars>
      </dgm:prSet>
      <dgm:spPr/>
      <dgm:t>
        <a:bodyPr/>
        <a:lstStyle/>
        <a:p>
          <a:endParaRPr lang="zh-CN" altLang="en-US"/>
        </a:p>
      </dgm:t>
    </dgm:pt>
    <dgm:pt modelId="{1462BAAD-298A-4D0C-A2CC-39E4A33F7033}" type="pres">
      <dgm:prSet presAssocID="{7160624C-28C4-4961-9EA9-D4D5FE45F834}" presName="invisiNode" presStyleCnt="0"/>
      <dgm:spPr/>
    </dgm:pt>
    <dgm:pt modelId="{2A0CF832-BE99-408A-BA7C-C529268D5674}" type="pres">
      <dgm:prSet presAssocID="{7160624C-28C4-4961-9EA9-D4D5FE45F834}" presName="imagNode" presStyleLbl="fgImgPlace1" presStyleIdx="2" presStyleCnt="5"/>
      <dgm:spPr/>
    </dgm:pt>
    <dgm:pt modelId="{5237D8E5-1BA3-499D-AD39-1815B2B0D011}" type="pres">
      <dgm:prSet presAssocID="{0817F399-FE7D-49FF-B94B-06FFA2AA82D5}" presName="sibTrans" presStyleCnt="0"/>
      <dgm:spPr/>
      <dgm:t>
        <a:bodyPr/>
        <a:lstStyle/>
        <a:p>
          <a:endParaRPr lang="zh-CN" altLang="en-US"/>
        </a:p>
      </dgm:t>
    </dgm:pt>
    <dgm:pt modelId="{A006EB9D-2F61-4302-8A8C-9E85DB11CB5B}" type="pres">
      <dgm:prSet presAssocID="{223B77B1-6702-4EDF-99A2-6D055168D039}" presName="compNode" presStyleCnt="0"/>
      <dgm:spPr/>
    </dgm:pt>
    <dgm:pt modelId="{C8015393-D8ED-46AC-9FA0-DBAF89FC10A0}" type="pres">
      <dgm:prSet presAssocID="{223B77B1-6702-4EDF-99A2-6D055168D039}" presName="bkgdShape" presStyleLbl="node1" presStyleIdx="3" presStyleCnt="5"/>
      <dgm:spPr/>
      <dgm:t>
        <a:bodyPr/>
        <a:lstStyle/>
        <a:p>
          <a:endParaRPr lang="zh-CN" altLang="en-US"/>
        </a:p>
      </dgm:t>
    </dgm:pt>
    <dgm:pt modelId="{3128CE07-BBF9-42A5-AAA9-1D39CE35E12F}" type="pres">
      <dgm:prSet presAssocID="{223B77B1-6702-4EDF-99A2-6D055168D039}" presName="nodeTx" presStyleCnt="0">
        <dgm:presLayoutVars>
          <dgm:bulletEnabled val="1"/>
        </dgm:presLayoutVars>
      </dgm:prSet>
      <dgm:spPr/>
      <dgm:t>
        <a:bodyPr/>
        <a:lstStyle/>
        <a:p>
          <a:endParaRPr lang="zh-CN" altLang="en-US"/>
        </a:p>
      </dgm:t>
    </dgm:pt>
    <dgm:pt modelId="{FF29B832-DB1A-4919-954B-44636F722E43}" type="pres">
      <dgm:prSet presAssocID="{223B77B1-6702-4EDF-99A2-6D055168D039}" presName="invisiNode" presStyleCnt="0"/>
      <dgm:spPr/>
    </dgm:pt>
    <dgm:pt modelId="{A673F317-D9D6-4050-877B-9CFF011833F3}" type="pres">
      <dgm:prSet presAssocID="{223B77B1-6702-4EDF-99A2-6D055168D039}" presName="imagNode" presStyleLbl="fgImgPlace1" presStyleIdx="3" presStyleCnt="5"/>
      <dgm:spPr/>
    </dgm:pt>
    <dgm:pt modelId="{FD736C1A-6A68-40FA-956F-45BA3D17E359}" type="pres">
      <dgm:prSet presAssocID="{CB8467F7-E023-4DC1-A973-2F3525660FF2}" presName="sibTrans" presStyleCnt="0"/>
      <dgm:spPr/>
      <dgm:t>
        <a:bodyPr/>
        <a:lstStyle/>
        <a:p>
          <a:endParaRPr lang="zh-CN" altLang="en-US"/>
        </a:p>
      </dgm:t>
    </dgm:pt>
    <dgm:pt modelId="{D467809D-41D8-40CC-B939-2D7A734384A7}" type="pres">
      <dgm:prSet presAssocID="{B28017E3-6599-41B5-B47C-F438C4DCA390}" presName="compNode" presStyleCnt="0"/>
      <dgm:spPr/>
    </dgm:pt>
    <dgm:pt modelId="{8F817FD6-6810-4A14-B778-2B56AE174ECC}" type="pres">
      <dgm:prSet presAssocID="{B28017E3-6599-41B5-B47C-F438C4DCA390}" presName="bkgdShape" presStyleLbl="node1" presStyleIdx="4" presStyleCnt="5"/>
      <dgm:spPr/>
      <dgm:t>
        <a:bodyPr/>
        <a:lstStyle/>
        <a:p>
          <a:endParaRPr lang="zh-CN" altLang="en-US"/>
        </a:p>
      </dgm:t>
    </dgm:pt>
    <dgm:pt modelId="{F5497149-76B9-4C29-93EE-52C35F385458}" type="pres">
      <dgm:prSet presAssocID="{B28017E3-6599-41B5-B47C-F438C4DCA390}" presName="nodeTx" presStyleCnt="0">
        <dgm:presLayoutVars>
          <dgm:bulletEnabled val="1"/>
        </dgm:presLayoutVars>
      </dgm:prSet>
      <dgm:spPr/>
      <dgm:t>
        <a:bodyPr/>
        <a:lstStyle/>
        <a:p>
          <a:endParaRPr lang="zh-CN" altLang="en-US"/>
        </a:p>
      </dgm:t>
    </dgm:pt>
    <dgm:pt modelId="{36BA416F-9AC5-40E9-8C22-F50C90803CE7}" type="pres">
      <dgm:prSet presAssocID="{B28017E3-6599-41B5-B47C-F438C4DCA390}" presName="invisiNode" presStyleCnt="0"/>
      <dgm:spPr/>
    </dgm:pt>
    <dgm:pt modelId="{C91B9745-574B-4915-9214-BD5D5E0AD2BD}" type="pres">
      <dgm:prSet presAssocID="{B28017E3-6599-41B5-B47C-F438C4DCA390}" presName="imagNode" presStyleLbl="fgImgPlace1" presStyleIdx="4" presStyleCnt="5"/>
      <dgm:spPr/>
    </dgm:pt>
  </dgm:ptLst>
  <dgm:cxnLst>
    <dgm:cxn modelId="{C11E0403-6C6C-4D91-8F7B-9693ACD132AC}" srcId="{89E96147-5586-4775-942C-EC58E7141C65}" destId="{EBF9FAAC-B743-4D90-875F-DBF272CD9FAB}" srcOrd="0" destOrd="0" parTransId="{5A602D72-BFCB-40DE-A8E2-D5FA491C9240}" sibTransId="{52D4602F-3635-4080-B1C2-19678525E0BB}"/>
    <dgm:cxn modelId="{E6856444-4974-4195-9A9E-9FE0770A1BF1}" srcId="{89E96147-5586-4775-942C-EC58E7141C65}" destId="{52FA0CE9-9DF9-438F-91E9-894DEC53326A}" srcOrd="1" destOrd="0" parTransId="{E6A6F323-06A2-46C2-8FC4-2A9AF0867ECA}" sibTransId="{D85884B8-1C1F-4DF4-9370-842A993E4BC6}"/>
    <dgm:cxn modelId="{D0CD7544-FE8A-48D9-ABEA-2C205B2F68AA}" srcId="{89E96147-5586-4775-942C-EC58E7141C65}" destId="{7160624C-28C4-4961-9EA9-D4D5FE45F834}" srcOrd="2" destOrd="0" parTransId="{4FB7643A-2144-4851-A76B-E0AF3EA656FF}" sibTransId="{0817F399-FE7D-49FF-B94B-06FFA2AA82D5}"/>
    <dgm:cxn modelId="{B750E26F-9EF6-4CE5-9549-8AC75987DD0F}" srcId="{89E96147-5586-4775-942C-EC58E7141C65}" destId="{223B77B1-6702-4EDF-99A2-6D055168D039}" srcOrd="3" destOrd="0" parTransId="{4355D61A-3130-4C7D-B1AB-10478E370D08}" sibTransId="{CB8467F7-E023-4DC1-A973-2F3525660FF2}"/>
    <dgm:cxn modelId="{EA73ADC6-9688-40B0-B36D-4FC4B134487C}" srcId="{89E96147-5586-4775-942C-EC58E7141C65}" destId="{B28017E3-6599-41B5-B47C-F438C4DCA390}" srcOrd="4" destOrd="0" parTransId="{D11D75F3-8E28-4F5D-97DC-B05DC3C88CAB}" sibTransId="{97A06FC5-28A4-4698-B936-D96CD4AC8206}"/>
    <dgm:cxn modelId="{374F0C64-4C9F-49AE-9383-13775B0CF0B5}" type="presOf" srcId="{89E96147-5586-4775-942C-EC58E7141C65}" destId="{4EDA05E6-3D31-4C61-9B52-64AA976E8DA5}" srcOrd="0" destOrd="0" presId="urn:microsoft.com/office/officeart/2005/8/layout/hList7"/>
    <dgm:cxn modelId="{D6B37171-0002-4230-8498-BC4BF9DBAE9E}" type="presParOf" srcId="{4EDA05E6-3D31-4C61-9B52-64AA976E8DA5}" destId="{BC0D5031-DA45-46EB-89BF-7236F6FF98D9}" srcOrd="0" destOrd="0" presId="urn:microsoft.com/office/officeart/2005/8/layout/hList7"/>
    <dgm:cxn modelId="{A86E09D4-F504-41DE-BC80-99E8AA6EB39B}" type="presParOf" srcId="{4EDA05E6-3D31-4C61-9B52-64AA976E8DA5}" destId="{40701291-6804-4131-96F7-E407A93D7E64}" srcOrd="1" destOrd="0" presId="urn:microsoft.com/office/officeart/2005/8/layout/hList7"/>
    <dgm:cxn modelId="{61565D11-5E94-4AD6-BC2C-92D3D15C4E08}" type="presParOf" srcId="{40701291-6804-4131-96F7-E407A93D7E64}" destId="{52F7EC8A-779D-4C64-89AC-B4D82944F231}" srcOrd="0" destOrd="1" presId="urn:microsoft.com/office/officeart/2005/8/layout/hList7"/>
    <dgm:cxn modelId="{15BE188B-757F-4E58-8FE8-729B587FCF59}" type="presParOf" srcId="{52F7EC8A-779D-4C64-89AC-B4D82944F231}" destId="{A6C0B93D-2594-4664-BFB3-423994F068A7}" srcOrd="0" destOrd="0" presId="urn:microsoft.com/office/officeart/2005/8/layout/hList7"/>
    <dgm:cxn modelId="{F7A20D6C-F061-42EC-87BE-0FFC52A93200}" type="presOf" srcId="{EBF9FAAC-B743-4D90-875F-DBF272CD9FAB}" destId="{A6C0B93D-2594-4664-BFB3-423994F068A7}" srcOrd="0" destOrd="0" presId="urn:microsoft.com/office/officeart/2005/8/layout/hList7"/>
    <dgm:cxn modelId="{DF788245-8323-4C77-BC41-6824448FC99F}" type="presParOf" srcId="{52F7EC8A-779D-4C64-89AC-B4D82944F231}" destId="{F562BA84-7C06-4A2E-B513-6BFC2A3A7250}" srcOrd="1" destOrd="0" presId="urn:microsoft.com/office/officeart/2005/8/layout/hList7"/>
    <dgm:cxn modelId="{1814E7E5-2350-45FE-A038-90D8ABFDF8D9}" type="presOf" srcId="{EBF9FAAC-B743-4D90-875F-DBF272CD9FAB}" destId="{F562BA84-7C06-4A2E-B513-6BFC2A3A7250}" srcOrd="1" destOrd="0" presId="urn:microsoft.com/office/officeart/2005/8/layout/hList7"/>
    <dgm:cxn modelId="{41E54C96-2BF2-4CF3-9C25-525C919D5892}" type="presParOf" srcId="{52F7EC8A-779D-4C64-89AC-B4D82944F231}" destId="{7E62ACBA-39D0-461E-954D-26B5F320CB27}" srcOrd="2" destOrd="0" presId="urn:microsoft.com/office/officeart/2005/8/layout/hList7"/>
    <dgm:cxn modelId="{1A779520-9C95-43DD-80ED-8D6184C24543}" type="presParOf" srcId="{52F7EC8A-779D-4C64-89AC-B4D82944F231}" destId="{8101AD24-8FC0-4584-931A-8CA691C4F0FD}" srcOrd="3" destOrd="0" presId="urn:microsoft.com/office/officeart/2005/8/layout/hList7"/>
    <dgm:cxn modelId="{1394A07A-CC14-44C7-ABAB-4F767A795CDC}" type="presParOf" srcId="{40701291-6804-4131-96F7-E407A93D7E64}" destId="{68D90A94-20CF-4C6E-8940-0A302672D01C}" srcOrd="1" destOrd="1" presId="urn:microsoft.com/office/officeart/2005/8/layout/hList7"/>
    <dgm:cxn modelId="{A20B5011-3EBA-498E-BC6E-73D7B769B854}" type="presOf" srcId="{52D4602F-3635-4080-B1C2-19678525E0BB}" destId="{68D90A94-20CF-4C6E-8940-0A302672D01C}" srcOrd="0" destOrd="0" presId="urn:microsoft.com/office/officeart/2005/8/layout/hList7"/>
    <dgm:cxn modelId="{8FC3BE23-5D9F-4CBC-84FB-938E1C46C1E1}" type="presParOf" srcId="{40701291-6804-4131-96F7-E407A93D7E64}" destId="{81E13D7A-C625-4F61-9B37-1186C2714D21}" srcOrd="2" destOrd="1" presId="urn:microsoft.com/office/officeart/2005/8/layout/hList7"/>
    <dgm:cxn modelId="{586504E1-CD4D-429C-BCC2-225245EFA952}" type="presParOf" srcId="{81E13D7A-C625-4F61-9B37-1186C2714D21}" destId="{E0E2C7C8-7648-4135-A576-42D04814BFB2}" srcOrd="0" destOrd="2" presId="urn:microsoft.com/office/officeart/2005/8/layout/hList7"/>
    <dgm:cxn modelId="{A1F30ADD-1206-4C6F-8887-9F114957839C}" type="presOf" srcId="{52FA0CE9-9DF9-438F-91E9-894DEC53326A}" destId="{E0E2C7C8-7648-4135-A576-42D04814BFB2}" srcOrd="0" destOrd="0" presId="urn:microsoft.com/office/officeart/2005/8/layout/hList7"/>
    <dgm:cxn modelId="{C851AFE3-5742-4221-A21D-28396EBD1CAF}" type="presParOf" srcId="{81E13D7A-C625-4F61-9B37-1186C2714D21}" destId="{7B2152A3-E3AF-4B7A-822D-9C03F6D3E8D4}" srcOrd="1" destOrd="2" presId="urn:microsoft.com/office/officeart/2005/8/layout/hList7"/>
    <dgm:cxn modelId="{E65FC92E-1CCC-4333-8915-109B5BF0F625}" type="presOf" srcId="{52FA0CE9-9DF9-438F-91E9-894DEC53326A}" destId="{7B2152A3-E3AF-4B7A-822D-9C03F6D3E8D4}" srcOrd="1" destOrd="0" presId="urn:microsoft.com/office/officeart/2005/8/layout/hList7"/>
    <dgm:cxn modelId="{B6A66F52-9324-475A-BA91-FF3172496240}" type="presParOf" srcId="{81E13D7A-C625-4F61-9B37-1186C2714D21}" destId="{936386BD-13F9-4B36-99BF-FBBB47D63C57}" srcOrd="2" destOrd="2" presId="urn:microsoft.com/office/officeart/2005/8/layout/hList7"/>
    <dgm:cxn modelId="{6DCEF77A-D558-4A47-961B-BC10A7E40B05}" type="presParOf" srcId="{81E13D7A-C625-4F61-9B37-1186C2714D21}" destId="{49A015CD-3544-4086-8111-46E4AD112C72}" srcOrd="3" destOrd="2" presId="urn:microsoft.com/office/officeart/2005/8/layout/hList7"/>
    <dgm:cxn modelId="{471DC282-0046-46D4-BB46-C611ED4BFD5B}" type="presParOf" srcId="{40701291-6804-4131-96F7-E407A93D7E64}" destId="{4EEAD22E-DC42-4831-9773-CC3C91A8CDFF}" srcOrd="3" destOrd="1" presId="urn:microsoft.com/office/officeart/2005/8/layout/hList7"/>
    <dgm:cxn modelId="{B8DBF792-9D41-4F3C-BBBB-96D8B68B8F5F}" type="presOf" srcId="{D85884B8-1C1F-4DF4-9370-842A993E4BC6}" destId="{4EEAD22E-DC42-4831-9773-CC3C91A8CDFF}" srcOrd="0" destOrd="0" presId="urn:microsoft.com/office/officeart/2005/8/layout/hList7"/>
    <dgm:cxn modelId="{D9921A46-4F92-4B08-BDFC-9E74161BF4FA}" type="presParOf" srcId="{40701291-6804-4131-96F7-E407A93D7E64}" destId="{C8EEDE08-6625-46C2-9021-5D3CB590C863}" srcOrd="4" destOrd="1" presId="urn:microsoft.com/office/officeart/2005/8/layout/hList7"/>
    <dgm:cxn modelId="{099162D5-0351-4604-A287-25D34042413F}" type="presParOf" srcId="{C8EEDE08-6625-46C2-9021-5D3CB590C863}" destId="{F192B609-AE30-4BD3-A77E-1A893234CDD0}" srcOrd="0" destOrd="4" presId="urn:microsoft.com/office/officeart/2005/8/layout/hList7"/>
    <dgm:cxn modelId="{1D77DC34-222E-4DC1-ADB0-BA477CAB3726}" type="presOf" srcId="{7160624C-28C4-4961-9EA9-D4D5FE45F834}" destId="{F192B609-AE30-4BD3-A77E-1A893234CDD0}" srcOrd="0" destOrd="0" presId="urn:microsoft.com/office/officeart/2005/8/layout/hList7"/>
    <dgm:cxn modelId="{13226507-C3FA-4C33-9650-21A00AF49AED}" type="presParOf" srcId="{C8EEDE08-6625-46C2-9021-5D3CB590C863}" destId="{17BDEFB4-B0F5-4C11-859C-A49F7D7CF11A}" srcOrd="1" destOrd="4" presId="urn:microsoft.com/office/officeart/2005/8/layout/hList7"/>
    <dgm:cxn modelId="{F05DCF6C-FA8C-4EEA-BDFD-1D728F33AE9F}" type="presOf" srcId="{7160624C-28C4-4961-9EA9-D4D5FE45F834}" destId="{17BDEFB4-B0F5-4C11-859C-A49F7D7CF11A}" srcOrd="1" destOrd="0" presId="urn:microsoft.com/office/officeart/2005/8/layout/hList7"/>
    <dgm:cxn modelId="{12D0B5E0-0D3C-4555-9C02-64A2557E3171}" type="presParOf" srcId="{C8EEDE08-6625-46C2-9021-5D3CB590C863}" destId="{1462BAAD-298A-4D0C-A2CC-39E4A33F7033}" srcOrd="2" destOrd="4" presId="urn:microsoft.com/office/officeart/2005/8/layout/hList7"/>
    <dgm:cxn modelId="{843892FD-C127-4A08-B3DA-7183AEDF2102}" type="presParOf" srcId="{C8EEDE08-6625-46C2-9021-5D3CB590C863}" destId="{2A0CF832-BE99-408A-BA7C-C529268D5674}" srcOrd="3" destOrd="4" presId="urn:microsoft.com/office/officeart/2005/8/layout/hList7"/>
    <dgm:cxn modelId="{0F6C62B2-4ADD-4C3D-8207-36EEB8DDD180}" type="presParOf" srcId="{40701291-6804-4131-96F7-E407A93D7E64}" destId="{5237D8E5-1BA3-499D-AD39-1815B2B0D011}" srcOrd="5" destOrd="1" presId="urn:microsoft.com/office/officeart/2005/8/layout/hList7"/>
    <dgm:cxn modelId="{5BF68262-97C0-4F2C-B059-59A4660CC451}" type="presOf" srcId="{0817F399-FE7D-49FF-B94B-06FFA2AA82D5}" destId="{5237D8E5-1BA3-499D-AD39-1815B2B0D011}" srcOrd="0" destOrd="0" presId="urn:microsoft.com/office/officeart/2005/8/layout/hList7"/>
    <dgm:cxn modelId="{7FC3915F-4ABB-44AD-BC11-31C876686746}" type="presParOf" srcId="{40701291-6804-4131-96F7-E407A93D7E64}" destId="{A006EB9D-2F61-4302-8A8C-9E85DB11CB5B}" srcOrd="6" destOrd="1" presId="urn:microsoft.com/office/officeart/2005/8/layout/hList7"/>
    <dgm:cxn modelId="{B1BBDF33-8622-47A1-9E93-9082841AB7C8}" type="presParOf" srcId="{A006EB9D-2F61-4302-8A8C-9E85DB11CB5B}" destId="{C8015393-D8ED-46AC-9FA0-DBAF89FC10A0}" srcOrd="0" destOrd="6" presId="urn:microsoft.com/office/officeart/2005/8/layout/hList7"/>
    <dgm:cxn modelId="{8BF14594-8626-4B95-AFBE-F4DCE9A84D36}" type="presOf" srcId="{223B77B1-6702-4EDF-99A2-6D055168D039}" destId="{C8015393-D8ED-46AC-9FA0-DBAF89FC10A0}" srcOrd="0" destOrd="0" presId="urn:microsoft.com/office/officeart/2005/8/layout/hList7"/>
    <dgm:cxn modelId="{D5BA9804-EB0E-4937-B995-3624EA93D16E}" type="presParOf" srcId="{A006EB9D-2F61-4302-8A8C-9E85DB11CB5B}" destId="{3128CE07-BBF9-42A5-AAA9-1D39CE35E12F}" srcOrd="1" destOrd="6" presId="urn:microsoft.com/office/officeart/2005/8/layout/hList7"/>
    <dgm:cxn modelId="{BCA53572-5362-4F63-8929-1DD98B6168FE}" type="presOf" srcId="{223B77B1-6702-4EDF-99A2-6D055168D039}" destId="{3128CE07-BBF9-42A5-AAA9-1D39CE35E12F}" srcOrd="1" destOrd="0" presId="urn:microsoft.com/office/officeart/2005/8/layout/hList7"/>
    <dgm:cxn modelId="{E053BE5A-5C99-4ADC-BE67-05E10D690666}" type="presParOf" srcId="{A006EB9D-2F61-4302-8A8C-9E85DB11CB5B}" destId="{FF29B832-DB1A-4919-954B-44636F722E43}" srcOrd="2" destOrd="6" presId="urn:microsoft.com/office/officeart/2005/8/layout/hList7"/>
    <dgm:cxn modelId="{0BE59723-57E9-4258-8067-D25EE38BBD30}" type="presParOf" srcId="{A006EB9D-2F61-4302-8A8C-9E85DB11CB5B}" destId="{A673F317-D9D6-4050-877B-9CFF011833F3}" srcOrd="3" destOrd="6" presId="urn:microsoft.com/office/officeart/2005/8/layout/hList7"/>
    <dgm:cxn modelId="{A4F18E82-C576-4743-8E5E-0D88960DC648}" type="presParOf" srcId="{40701291-6804-4131-96F7-E407A93D7E64}" destId="{FD736C1A-6A68-40FA-956F-45BA3D17E359}" srcOrd="7" destOrd="1" presId="urn:microsoft.com/office/officeart/2005/8/layout/hList7"/>
    <dgm:cxn modelId="{7403A7DA-19A1-40B9-ADA1-87363667A2B2}" type="presOf" srcId="{CB8467F7-E023-4DC1-A973-2F3525660FF2}" destId="{FD736C1A-6A68-40FA-956F-45BA3D17E359}" srcOrd="0" destOrd="0" presId="urn:microsoft.com/office/officeart/2005/8/layout/hList7"/>
    <dgm:cxn modelId="{0EE19AB8-CC48-46D9-A4AC-E217068DE420}" type="presParOf" srcId="{40701291-6804-4131-96F7-E407A93D7E64}" destId="{D467809D-41D8-40CC-B939-2D7A734384A7}" srcOrd="8" destOrd="1" presId="urn:microsoft.com/office/officeart/2005/8/layout/hList7"/>
    <dgm:cxn modelId="{7269529C-00B3-4E18-9A59-535033A6D2DC}" type="presParOf" srcId="{D467809D-41D8-40CC-B939-2D7A734384A7}" destId="{8F817FD6-6810-4A14-B778-2B56AE174ECC}" srcOrd="0" destOrd="8" presId="urn:microsoft.com/office/officeart/2005/8/layout/hList7"/>
    <dgm:cxn modelId="{2FB4F750-29B1-412C-B7A0-118486183F58}" type="presOf" srcId="{B28017E3-6599-41B5-B47C-F438C4DCA390}" destId="{8F817FD6-6810-4A14-B778-2B56AE174ECC}" srcOrd="0" destOrd="0" presId="urn:microsoft.com/office/officeart/2005/8/layout/hList7"/>
    <dgm:cxn modelId="{F647CB01-6989-40D2-86A6-DB9F537A0FE6}" type="presParOf" srcId="{D467809D-41D8-40CC-B939-2D7A734384A7}" destId="{F5497149-76B9-4C29-93EE-52C35F385458}" srcOrd="1" destOrd="8" presId="urn:microsoft.com/office/officeart/2005/8/layout/hList7"/>
    <dgm:cxn modelId="{846D2B30-CA6C-4A60-9DC5-ABD48E3A7B69}" type="presOf" srcId="{B28017E3-6599-41B5-B47C-F438C4DCA390}" destId="{F5497149-76B9-4C29-93EE-52C35F385458}" srcOrd="1" destOrd="0" presId="urn:microsoft.com/office/officeart/2005/8/layout/hList7"/>
    <dgm:cxn modelId="{762358D2-0F83-4549-AAA3-6AAFF0015D74}" type="presParOf" srcId="{D467809D-41D8-40CC-B939-2D7A734384A7}" destId="{36BA416F-9AC5-40E9-8C22-F50C90803CE7}" srcOrd="2" destOrd="8" presId="urn:microsoft.com/office/officeart/2005/8/layout/hList7"/>
    <dgm:cxn modelId="{374A1580-9498-4E76-9EE9-7E23D4C2C95E}" type="presParOf" srcId="{D467809D-41D8-40CC-B939-2D7A734384A7}" destId="{C91B9745-574B-4915-9214-BD5D5E0AD2BD}" srcOrd="3" destOrd="8"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E3A79D-43AE-464A-8919-6351AA22BF26}" type="doc">
      <dgm:prSet loTypeId="urn:microsoft.com/office/officeart/2005/8/layout/hList7" loCatId="list" qsTypeId="urn:microsoft.com/office/officeart/2005/8/quickstyle/simple3" qsCatId="3D" csTypeId="urn:microsoft.com/office/officeart/2005/8/colors/accent3_3" csCatId="accent1"/>
      <dgm:spPr/>
      <dgm:t>
        <a:bodyPr/>
        <a:lstStyle/>
        <a:p>
          <a:endParaRPr lang="zh-CN" altLang="en-US"/>
        </a:p>
      </dgm:t>
    </dgm:pt>
    <dgm:pt modelId="{A6F5675E-116C-49F0-A515-5FCBE2C79FBE}">
      <dgm:prSet phldr="0" custT="1"/>
      <dgm:spPr/>
      <dgm:t>
        <a:bodyPr vert="horz" wrap="square"/>
        <a:p>
          <a:pPr rtl="0">
            <a:lnSpc>
              <a:spcPct val="100000"/>
            </a:lnSpc>
            <a:spcBef>
              <a:spcPct val="0"/>
            </a:spcBef>
            <a:spcAft>
              <a:spcPct val="35000"/>
            </a:spcAft>
          </a:pPr>
          <a:r>
            <a:rPr lang="zh-CN" altLang="en-US" sz="2800" b="0" dirty="0" smtClean="0"/>
            <a:t>公共物品与市场失灵</a:t>
          </a:r>
          <a:r>
            <a:rPr lang="zh-CN" altLang="en-US" sz="2800" b="0" dirty="0"/>
            <a:t/>
          </a:r>
          <a:endParaRPr lang="zh-CN" altLang="en-US" sz="2800" b="0" dirty="0"/>
        </a:p>
      </dgm:t>
    </dgm:pt>
    <dgm:pt modelId="{B570E836-70BF-43A1-852D-72B238E37351}" cxnId="{A03ECF87-6379-4D74-B1C8-A71342FE3BF5}" type="parTrans">
      <dgm:prSet/>
      <dgm:spPr/>
      <dgm:t>
        <a:bodyPr/>
        <a:lstStyle/>
        <a:p>
          <a:endParaRPr lang="zh-CN" altLang="en-US" sz="1600" b="0"/>
        </a:p>
      </dgm:t>
    </dgm:pt>
    <dgm:pt modelId="{6995F2CC-4B1F-4533-8883-8407D00F4B92}" cxnId="{A03ECF87-6379-4D74-B1C8-A71342FE3BF5}" type="sibTrans">
      <dgm:prSet/>
      <dgm:spPr/>
      <dgm:t>
        <a:bodyPr/>
        <a:lstStyle/>
        <a:p>
          <a:endParaRPr lang="zh-CN" altLang="en-US" sz="1600" b="0"/>
        </a:p>
      </dgm:t>
    </dgm:pt>
    <dgm:pt modelId="{058D0A56-8123-4152-9745-C313448DB8E4}">
      <dgm:prSet phldr="0" custT="1"/>
      <dgm:spPr/>
      <dgm:t>
        <a:bodyPr vert="horz" wrap="square"/>
        <a:p>
          <a:pPr rtl="0">
            <a:lnSpc>
              <a:spcPct val="100000"/>
            </a:lnSpc>
            <a:spcBef>
              <a:spcPct val="0"/>
            </a:spcBef>
            <a:spcAft>
              <a:spcPct val="35000"/>
            </a:spcAft>
          </a:pPr>
          <a:r>
            <a:rPr lang="zh-CN" altLang="en-US" sz="2800" b="0" dirty="0" smtClean="0"/>
            <a:t>公共物品的市场供给及其失灵</a:t>
          </a:r>
          <a:r>
            <a:rPr lang="zh-CN" altLang="en-US" sz="2800" b="0" dirty="0"/>
            <a:t/>
          </a:r>
          <a:endParaRPr lang="zh-CN" altLang="en-US" sz="2800" b="0" dirty="0"/>
        </a:p>
      </dgm:t>
    </dgm:pt>
    <dgm:pt modelId="{EBD57D62-051D-4C7A-B926-2585B649FC20}" cxnId="{635D2755-939D-41B7-9AB6-E39814660AAF}" type="parTrans">
      <dgm:prSet/>
      <dgm:spPr/>
      <dgm:t>
        <a:bodyPr/>
        <a:lstStyle/>
        <a:p>
          <a:endParaRPr lang="zh-CN" altLang="en-US" sz="1600" b="0"/>
        </a:p>
      </dgm:t>
    </dgm:pt>
    <dgm:pt modelId="{3C875669-9818-491C-947C-68721A8A495E}" cxnId="{635D2755-939D-41B7-9AB6-E39814660AAF}" type="sibTrans">
      <dgm:prSet/>
      <dgm:spPr/>
      <dgm:t>
        <a:bodyPr/>
        <a:lstStyle/>
        <a:p>
          <a:endParaRPr lang="zh-CN" altLang="en-US" sz="1600" b="0"/>
        </a:p>
      </dgm:t>
    </dgm:pt>
    <dgm:pt modelId="{2EDF72FF-515C-4E99-9851-070EB8BCCC63}">
      <dgm:prSet phldr="0" custT="1"/>
      <dgm:spPr/>
      <dgm:t>
        <a:bodyPr vert="horz" wrap="square"/>
        <a:p>
          <a:pPr rtl="0">
            <a:lnSpc>
              <a:spcPct val="100000"/>
            </a:lnSpc>
            <a:spcBef>
              <a:spcPct val="0"/>
            </a:spcBef>
            <a:spcAft>
              <a:spcPct val="35000"/>
            </a:spcAft>
          </a:pPr>
          <a:r>
            <a:rPr lang="zh-CN" altLang="en-US" sz="2800" b="0" dirty="0" smtClean="0"/>
            <a:t>针对公共物品供给的微观政策</a:t>
          </a:r>
          <a:r>
            <a:rPr lang="zh-CN" altLang="en-US" sz="2800" b="0" dirty="0"/>
            <a:t/>
          </a:r>
          <a:endParaRPr lang="zh-CN" altLang="en-US" sz="2800" b="0" dirty="0"/>
        </a:p>
      </dgm:t>
    </dgm:pt>
    <dgm:pt modelId="{86BF4808-3FEB-4B65-AAE5-701678D043CB}" cxnId="{97C781C5-0729-4A74-A145-191768B46327}" type="parTrans">
      <dgm:prSet/>
      <dgm:spPr/>
      <dgm:t>
        <a:bodyPr/>
        <a:lstStyle/>
        <a:p>
          <a:endParaRPr lang="zh-CN" altLang="en-US" sz="1600" b="0"/>
        </a:p>
      </dgm:t>
    </dgm:pt>
    <dgm:pt modelId="{CB088811-B25D-4B68-8CCF-FC3098AAC47A}" cxnId="{97C781C5-0729-4A74-A145-191768B46327}" type="sibTrans">
      <dgm:prSet/>
      <dgm:spPr/>
      <dgm:t>
        <a:bodyPr/>
        <a:lstStyle/>
        <a:p>
          <a:endParaRPr lang="zh-CN" altLang="en-US" sz="1600" b="0"/>
        </a:p>
      </dgm:t>
    </dgm:pt>
    <dgm:pt modelId="{0F2A814F-3DDE-447E-839D-37DADEED7947}" type="pres">
      <dgm:prSet presAssocID="{CAE3A79D-43AE-464A-8919-6351AA22BF26}" presName="Name0" presStyleCnt="0">
        <dgm:presLayoutVars>
          <dgm:dir/>
          <dgm:resizeHandles val="exact"/>
        </dgm:presLayoutVars>
      </dgm:prSet>
      <dgm:spPr/>
      <dgm:t>
        <a:bodyPr/>
        <a:lstStyle/>
        <a:p>
          <a:endParaRPr lang="zh-CN" altLang="en-US"/>
        </a:p>
      </dgm:t>
    </dgm:pt>
    <dgm:pt modelId="{6F372AAD-0F6F-47F0-945C-BF638B2744E5}" type="pres">
      <dgm:prSet presAssocID="{CAE3A79D-43AE-464A-8919-6351AA22BF26}" presName="fgShape" presStyleLbl="fgShp" presStyleIdx="0" presStyleCnt="1"/>
      <dgm:spPr/>
    </dgm:pt>
    <dgm:pt modelId="{DCA52B44-84D7-490C-BC00-D48977E10283}" type="pres">
      <dgm:prSet presAssocID="{CAE3A79D-43AE-464A-8919-6351AA22BF26}" presName="linComp" presStyleCnt="0"/>
      <dgm:spPr/>
    </dgm:pt>
    <dgm:pt modelId="{85C38D55-CA2C-4C3D-94EE-94E92B62BEB2}" type="pres">
      <dgm:prSet presAssocID="{A6F5675E-116C-49F0-A515-5FCBE2C79FBE}" presName="compNode" presStyleCnt="0"/>
      <dgm:spPr/>
    </dgm:pt>
    <dgm:pt modelId="{BA6B19DA-AA37-4D51-B846-76117D977241}" type="pres">
      <dgm:prSet presAssocID="{A6F5675E-116C-49F0-A515-5FCBE2C79FBE}" presName="bkgdShape" presStyleLbl="node1" presStyleIdx="0" presStyleCnt="3"/>
      <dgm:spPr/>
      <dgm:t>
        <a:bodyPr/>
        <a:lstStyle/>
        <a:p>
          <a:endParaRPr lang="zh-CN" altLang="en-US"/>
        </a:p>
      </dgm:t>
    </dgm:pt>
    <dgm:pt modelId="{C31C4B18-D3C9-4541-8728-B808C5508259}" type="pres">
      <dgm:prSet presAssocID="{A6F5675E-116C-49F0-A515-5FCBE2C79FBE}" presName="nodeTx" presStyleCnt="0">
        <dgm:presLayoutVars>
          <dgm:bulletEnabled val="1"/>
        </dgm:presLayoutVars>
      </dgm:prSet>
      <dgm:spPr/>
      <dgm:t>
        <a:bodyPr/>
        <a:lstStyle/>
        <a:p>
          <a:endParaRPr lang="zh-CN" altLang="en-US"/>
        </a:p>
      </dgm:t>
    </dgm:pt>
    <dgm:pt modelId="{D6563A28-6ED9-4003-94BC-BD9F3E2488E4}" type="pres">
      <dgm:prSet presAssocID="{A6F5675E-116C-49F0-A515-5FCBE2C79FBE}" presName="invisiNode" presStyleCnt="0"/>
      <dgm:spPr/>
    </dgm:pt>
    <dgm:pt modelId="{B2ECA652-F306-4172-A654-0D499E139552}" type="pres">
      <dgm:prSet presAssocID="{A6F5675E-116C-49F0-A515-5FCBE2C79FBE}" presName="imagNode" presStyleLbl="fgImgPlace1" presStyleIdx="0" presStyleCnt="3"/>
      <dgm:spPr/>
    </dgm:pt>
    <dgm:pt modelId="{C9B87446-7B82-4B39-BCA9-EFA13F5593C5}" type="pres">
      <dgm:prSet presAssocID="{6995F2CC-4B1F-4533-8883-8407D00F4B92}" presName="sibTrans" presStyleCnt="0"/>
      <dgm:spPr/>
      <dgm:t>
        <a:bodyPr/>
        <a:lstStyle/>
        <a:p>
          <a:endParaRPr lang="zh-CN" altLang="en-US"/>
        </a:p>
      </dgm:t>
    </dgm:pt>
    <dgm:pt modelId="{6E7E9457-1157-482D-BF3D-EB222E8CBCA6}" type="pres">
      <dgm:prSet presAssocID="{058D0A56-8123-4152-9745-C313448DB8E4}" presName="compNode" presStyleCnt="0"/>
      <dgm:spPr/>
    </dgm:pt>
    <dgm:pt modelId="{DD4AA482-E723-4700-B549-E9554479B59F}" type="pres">
      <dgm:prSet presAssocID="{058D0A56-8123-4152-9745-C313448DB8E4}" presName="bkgdShape" presStyleLbl="node1" presStyleIdx="1" presStyleCnt="3"/>
      <dgm:spPr/>
      <dgm:t>
        <a:bodyPr/>
        <a:lstStyle/>
        <a:p>
          <a:endParaRPr lang="zh-CN" altLang="en-US"/>
        </a:p>
      </dgm:t>
    </dgm:pt>
    <dgm:pt modelId="{98C64913-EB0B-479B-A2B9-1A8A6E1BD680}" type="pres">
      <dgm:prSet presAssocID="{058D0A56-8123-4152-9745-C313448DB8E4}" presName="nodeTx" presStyleCnt="0">
        <dgm:presLayoutVars>
          <dgm:bulletEnabled val="1"/>
        </dgm:presLayoutVars>
      </dgm:prSet>
      <dgm:spPr/>
      <dgm:t>
        <a:bodyPr/>
        <a:lstStyle/>
        <a:p>
          <a:endParaRPr lang="zh-CN" altLang="en-US"/>
        </a:p>
      </dgm:t>
    </dgm:pt>
    <dgm:pt modelId="{2B6BED8E-1CAE-4E20-A613-49C5FD529E05}" type="pres">
      <dgm:prSet presAssocID="{058D0A56-8123-4152-9745-C313448DB8E4}" presName="invisiNode" presStyleCnt="0"/>
      <dgm:spPr/>
    </dgm:pt>
    <dgm:pt modelId="{B0F4D103-1CF7-4CE2-924E-59C145C353C6}" type="pres">
      <dgm:prSet presAssocID="{058D0A56-8123-4152-9745-C313448DB8E4}" presName="imagNode" presStyleLbl="fgImgPlace1" presStyleIdx="1" presStyleCnt="3"/>
      <dgm:spPr/>
    </dgm:pt>
    <dgm:pt modelId="{F2CB5967-14A7-44CF-AD5D-A0C1EEBC00F7}" type="pres">
      <dgm:prSet presAssocID="{3C875669-9818-491C-947C-68721A8A495E}" presName="sibTrans" presStyleCnt="0"/>
      <dgm:spPr/>
      <dgm:t>
        <a:bodyPr/>
        <a:lstStyle/>
        <a:p>
          <a:endParaRPr lang="zh-CN" altLang="en-US"/>
        </a:p>
      </dgm:t>
    </dgm:pt>
    <dgm:pt modelId="{6BB7CA7A-1CD4-48EB-B2AE-1D0DC90FA5CE}" type="pres">
      <dgm:prSet presAssocID="{2EDF72FF-515C-4E99-9851-070EB8BCCC63}" presName="compNode" presStyleCnt="0"/>
      <dgm:spPr/>
    </dgm:pt>
    <dgm:pt modelId="{A4105A37-322C-4AE9-AB3F-FA7B2DC6C850}" type="pres">
      <dgm:prSet presAssocID="{2EDF72FF-515C-4E99-9851-070EB8BCCC63}" presName="bkgdShape" presStyleLbl="node1" presStyleIdx="2" presStyleCnt="3"/>
      <dgm:spPr/>
      <dgm:t>
        <a:bodyPr/>
        <a:lstStyle/>
        <a:p>
          <a:endParaRPr lang="zh-CN" altLang="en-US"/>
        </a:p>
      </dgm:t>
    </dgm:pt>
    <dgm:pt modelId="{28CA99DC-94D0-4F0C-8CC2-8FFA70FBBCE7}" type="pres">
      <dgm:prSet presAssocID="{2EDF72FF-515C-4E99-9851-070EB8BCCC63}" presName="nodeTx" presStyleCnt="0">
        <dgm:presLayoutVars>
          <dgm:bulletEnabled val="1"/>
        </dgm:presLayoutVars>
      </dgm:prSet>
      <dgm:spPr/>
      <dgm:t>
        <a:bodyPr/>
        <a:lstStyle/>
        <a:p>
          <a:endParaRPr lang="zh-CN" altLang="en-US"/>
        </a:p>
      </dgm:t>
    </dgm:pt>
    <dgm:pt modelId="{14EFF120-8D76-4A2A-8658-602FFA737428}" type="pres">
      <dgm:prSet presAssocID="{2EDF72FF-515C-4E99-9851-070EB8BCCC63}" presName="invisiNode" presStyleCnt="0"/>
      <dgm:spPr/>
    </dgm:pt>
    <dgm:pt modelId="{7CF39149-C1A3-43D2-AC70-0C130ECB0CA3}" type="pres">
      <dgm:prSet presAssocID="{2EDF72FF-515C-4E99-9851-070EB8BCCC63}" presName="imagNode" presStyleLbl="fgImgPlace1" presStyleIdx="2" presStyleCnt="3"/>
      <dgm:spPr/>
    </dgm:pt>
  </dgm:ptLst>
  <dgm:cxnLst>
    <dgm:cxn modelId="{A03ECF87-6379-4D74-B1C8-A71342FE3BF5}" srcId="{CAE3A79D-43AE-464A-8919-6351AA22BF26}" destId="{A6F5675E-116C-49F0-A515-5FCBE2C79FBE}" srcOrd="0" destOrd="0" parTransId="{B570E836-70BF-43A1-852D-72B238E37351}" sibTransId="{6995F2CC-4B1F-4533-8883-8407D00F4B92}"/>
    <dgm:cxn modelId="{635D2755-939D-41B7-9AB6-E39814660AAF}" srcId="{CAE3A79D-43AE-464A-8919-6351AA22BF26}" destId="{058D0A56-8123-4152-9745-C313448DB8E4}" srcOrd="1" destOrd="0" parTransId="{EBD57D62-051D-4C7A-B926-2585B649FC20}" sibTransId="{3C875669-9818-491C-947C-68721A8A495E}"/>
    <dgm:cxn modelId="{97C781C5-0729-4A74-A145-191768B46327}" srcId="{CAE3A79D-43AE-464A-8919-6351AA22BF26}" destId="{2EDF72FF-515C-4E99-9851-070EB8BCCC63}" srcOrd="2" destOrd="0" parTransId="{86BF4808-3FEB-4B65-AAE5-701678D043CB}" sibTransId="{CB088811-B25D-4B68-8CCF-FC3098AAC47A}"/>
    <dgm:cxn modelId="{D48EEED7-3162-429A-91BC-14BAB1F10440}" type="presOf" srcId="{CAE3A79D-43AE-464A-8919-6351AA22BF26}" destId="{0F2A814F-3DDE-447E-839D-37DADEED7947}" srcOrd="0" destOrd="0" presId="urn:microsoft.com/office/officeart/2005/8/layout/hList7"/>
    <dgm:cxn modelId="{E2603761-4FC2-46E9-AA47-DA11A82B8EB9}" type="presParOf" srcId="{0F2A814F-3DDE-447E-839D-37DADEED7947}" destId="{6F372AAD-0F6F-47F0-945C-BF638B2744E5}" srcOrd="0" destOrd="0" presId="urn:microsoft.com/office/officeart/2005/8/layout/hList7"/>
    <dgm:cxn modelId="{32193386-4BAC-48CA-824C-4C3D90537822}" type="presParOf" srcId="{0F2A814F-3DDE-447E-839D-37DADEED7947}" destId="{DCA52B44-84D7-490C-BC00-D48977E10283}" srcOrd="1" destOrd="0" presId="urn:microsoft.com/office/officeart/2005/8/layout/hList7"/>
    <dgm:cxn modelId="{10CC915E-8B2B-49BA-B258-66458ECED4B9}" type="presParOf" srcId="{DCA52B44-84D7-490C-BC00-D48977E10283}" destId="{85C38D55-CA2C-4C3D-94EE-94E92B62BEB2}" srcOrd="0" destOrd="1" presId="urn:microsoft.com/office/officeart/2005/8/layout/hList7"/>
    <dgm:cxn modelId="{BF67BB32-3572-4956-84FC-1C6CE923D93C}" type="presParOf" srcId="{85C38D55-CA2C-4C3D-94EE-94E92B62BEB2}" destId="{BA6B19DA-AA37-4D51-B846-76117D977241}" srcOrd="0" destOrd="0" presId="urn:microsoft.com/office/officeart/2005/8/layout/hList7"/>
    <dgm:cxn modelId="{A252EE29-5752-4C1A-953B-758698884F39}" type="presOf" srcId="{A6F5675E-116C-49F0-A515-5FCBE2C79FBE}" destId="{BA6B19DA-AA37-4D51-B846-76117D977241}" srcOrd="0" destOrd="0" presId="urn:microsoft.com/office/officeart/2005/8/layout/hList7"/>
    <dgm:cxn modelId="{AAC86EF4-A6CD-4B17-A708-5489E6EE1617}" type="presParOf" srcId="{85C38D55-CA2C-4C3D-94EE-94E92B62BEB2}" destId="{C31C4B18-D3C9-4541-8728-B808C5508259}" srcOrd="1" destOrd="0" presId="urn:microsoft.com/office/officeart/2005/8/layout/hList7"/>
    <dgm:cxn modelId="{BAE61C74-6409-4D7A-8CDA-B2E05A5E5CF2}" type="presOf" srcId="{A6F5675E-116C-49F0-A515-5FCBE2C79FBE}" destId="{C31C4B18-D3C9-4541-8728-B808C5508259}" srcOrd="1" destOrd="0" presId="urn:microsoft.com/office/officeart/2005/8/layout/hList7"/>
    <dgm:cxn modelId="{DCA38677-5C28-4DE8-86FD-4E9263DF0E85}" type="presParOf" srcId="{85C38D55-CA2C-4C3D-94EE-94E92B62BEB2}" destId="{D6563A28-6ED9-4003-94BC-BD9F3E2488E4}" srcOrd="2" destOrd="0" presId="urn:microsoft.com/office/officeart/2005/8/layout/hList7"/>
    <dgm:cxn modelId="{A8283314-FA4A-49E9-898F-C73A8A9C0D02}" type="presParOf" srcId="{85C38D55-CA2C-4C3D-94EE-94E92B62BEB2}" destId="{B2ECA652-F306-4172-A654-0D499E139552}" srcOrd="3" destOrd="0" presId="urn:microsoft.com/office/officeart/2005/8/layout/hList7"/>
    <dgm:cxn modelId="{5B7E8B44-E38A-4249-8AA2-87D9010BB443}" type="presParOf" srcId="{DCA52B44-84D7-490C-BC00-D48977E10283}" destId="{C9B87446-7B82-4B39-BCA9-EFA13F5593C5}" srcOrd="1" destOrd="1" presId="urn:microsoft.com/office/officeart/2005/8/layout/hList7"/>
    <dgm:cxn modelId="{9970D15E-FAEE-46A8-969F-88D4B40E4639}" type="presOf" srcId="{6995F2CC-4B1F-4533-8883-8407D00F4B92}" destId="{C9B87446-7B82-4B39-BCA9-EFA13F5593C5}" srcOrd="0" destOrd="0" presId="urn:microsoft.com/office/officeart/2005/8/layout/hList7"/>
    <dgm:cxn modelId="{9CCD7183-00E0-43E9-A130-58CB6B89F1CC}" type="presParOf" srcId="{DCA52B44-84D7-490C-BC00-D48977E10283}" destId="{6E7E9457-1157-482D-BF3D-EB222E8CBCA6}" srcOrd="2" destOrd="1" presId="urn:microsoft.com/office/officeart/2005/8/layout/hList7"/>
    <dgm:cxn modelId="{4AE98585-7E38-493D-86FB-A658D2A0D1FA}" type="presParOf" srcId="{6E7E9457-1157-482D-BF3D-EB222E8CBCA6}" destId="{DD4AA482-E723-4700-B549-E9554479B59F}" srcOrd="0" destOrd="2" presId="urn:microsoft.com/office/officeart/2005/8/layout/hList7"/>
    <dgm:cxn modelId="{1C61213F-7E19-4096-9531-D3F66536FEA4}" type="presOf" srcId="{058D0A56-8123-4152-9745-C313448DB8E4}" destId="{DD4AA482-E723-4700-B549-E9554479B59F}" srcOrd="0" destOrd="0" presId="urn:microsoft.com/office/officeart/2005/8/layout/hList7"/>
    <dgm:cxn modelId="{5AADB989-3C30-4525-9BCD-02E334809AB7}" type="presParOf" srcId="{6E7E9457-1157-482D-BF3D-EB222E8CBCA6}" destId="{98C64913-EB0B-479B-A2B9-1A8A6E1BD680}" srcOrd="1" destOrd="2" presId="urn:microsoft.com/office/officeart/2005/8/layout/hList7"/>
    <dgm:cxn modelId="{C9F1602E-421B-45FF-AF02-39DB87F22C2E}" type="presOf" srcId="{058D0A56-8123-4152-9745-C313448DB8E4}" destId="{98C64913-EB0B-479B-A2B9-1A8A6E1BD680}" srcOrd="1" destOrd="0" presId="urn:microsoft.com/office/officeart/2005/8/layout/hList7"/>
    <dgm:cxn modelId="{E4D72CB9-E3B5-40CF-9F35-98DD5769207F}" type="presParOf" srcId="{6E7E9457-1157-482D-BF3D-EB222E8CBCA6}" destId="{2B6BED8E-1CAE-4E20-A613-49C5FD529E05}" srcOrd="2" destOrd="2" presId="urn:microsoft.com/office/officeart/2005/8/layout/hList7"/>
    <dgm:cxn modelId="{6341EBEA-A792-45AC-8043-AE5CF2AC1271}" type="presParOf" srcId="{6E7E9457-1157-482D-BF3D-EB222E8CBCA6}" destId="{B0F4D103-1CF7-4CE2-924E-59C145C353C6}" srcOrd="3" destOrd="2" presId="urn:microsoft.com/office/officeart/2005/8/layout/hList7"/>
    <dgm:cxn modelId="{27C77516-A2CC-49D6-A59B-90A6668AE595}" type="presParOf" srcId="{DCA52B44-84D7-490C-BC00-D48977E10283}" destId="{F2CB5967-14A7-44CF-AD5D-A0C1EEBC00F7}" srcOrd="3" destOrd="1" presId="urn:microsoft.com/office/officeart/2005/8/layout/hList7"/>
    <dgm:cxn modelId="{F6F24A87-F305-4046-8255-476AEEA6773A}" type="presOf" srcId="{3C875669-9818-491C-947C-68721A8A495E}" destId="{F2CB5967-14A7-44CF-AD5D-A0C1EEBC00F7}" srcOrd="0" destOrd="0" presId="urn:microsoft.com/office/officeart/2005/8/layout/hList7"/>
    <dgm:cxn modelId="{5D55E35C-0FC6-49AC-9AF5-0F2B008FC843}" type="presParOf" srcId="{DCA52B44-84D7-490C-BC00-D48977E10283}" destId="{6BB7CA7A-1CD4-48EB-B2AE-1D0DC90FA5CE}" srcOrd="4" destOrd="1" presId="urn:microsoft.com/office/officeart/2005/8/layout/hList7"/>
    <dgm:cxn modelId="{769CF3DE-E330-4575-89A8-12B6D912F6F3}" type="presParOf" srcId="{6BB7CA7A-1CD4-48EB-B2AE-1D0DC90FA5CE}" destId="{A4105A37-322C-4AE9-AB3F-FA7B2DC6C850}" srcOrd="0" destOrd="4" presId="urn:microsoft.com/office/officeart/2005/8/layout/hList7"/>
    <dgm:cxn modelId="{A8D28176-70C7-455D-A1AB-4185ADB12365}" type="presOf" srcId="{2EDF72FF-515C-4E99-9851-070EB8BCCC63}" destId="{A4105A37-322C-4AE9-AB3F-FA7B2DC6C850}" srcOrd="0" destOrd="0" presId="urn:microsoft.com/office/officeart/2005/8/layout/hList7"/>
    <dgm:cxn modelId="{CA7543D3-C916-40FE-B2BB-FF830A2F012E}" type="presParOf" srcId="{6BB7CA7A-1CD4-48EB-B2AE-1D0DC90FA5CE}" destId="{28CA99DC-94D0-4F0C-8CC2-8FFA70FBBCE7}" srcOrd="1" destOrd="4" presId="urn:microsoft.com/office/officeart/2005/8/layout/hList7"/>
    <dgm:cxn modelId="{83D3E521-D0FC-43A4-BEA7-ED06AED5F00A}" type="presOf" srcId="{2EDF72FF-515C-4E99-9851-070EB8BCCC63}" destId="{28CA99DC-94D0-4F0C-8CC2-8FFA70FBBCE7}" srcOrd="1" destOrd="0" presId="urn:microsoft.com/office/officeart/2005/8/layout/hList7"/>
    <dgm:cxn modelId="{5FABD6E5-7687-49D4-A905-02F2C182F1E7}" type="presParOf" srcId="{6BB7CA7A-1CD4-48EB-B2AE-1D0DC90FA5CE}" destId="{14EFF120-8D76-4A2A-8658-602FFA737428}" srcOrd="2" destOrd="4" presId="urn:microsoft.com/office/officeart/2005/8/layout/hList7"/>
    <dgm:cxn modelId="{78389122-1E43-4453-AF10-D039DB03EEBD}" type="presParOf" srcId="{6BB7CA7A-1CD4-48EB-B2AE-1D0DC90FA5CE}" destId="{7CF39149-C1A3-43D2-AC70-0C130ECB0CA3}" srcOrd="3" destOrd="4"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A7D097-211A-42C9-852D-CB315B08569E}" type="doc">
      <dgm:prSet loTypeId="list" loCatId="list" qsTypeId="urn:microsoft.com/office/officeart/2005/8/quickstyle/simple3" qsCatId="3D" csTypeId="urn:microsoft.com/office/officeart/2005/8/colors/accent3_3" csCatId="accent1"/>
      <dgm:spPr/>
      <dgm:t>
        <a:bodyPr/>
        <a:lstStyle/>
        <a:p>
          <a:endParaRPr lang="zh-CN" altLang="en-US"/>
        </a:p>
      </dgm:t>
    </dgm:pt>
    <dgm:pt modelId="{85859F48-0674-4748-B749-16AC35AF0A4B}">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信息不完全与市场失灵</a:t>
          </a:r>
          <a:r>
            <a:rPr lang="zh-CN" sz="2400" b="0" dirty="0">
              <a:latin typeface="微软雅黑" panose="020B0503020204020204" pitchFamily="34" charset="-122"/>
              <a:ea typeface="微软雅黑" panose="020B0503020204020204" pitchFamily="34" charset="-122"/>
            </a:rPr>
            <a:t/>
          </a:r>
          <a:endParaRPr lang="zh-CN" sz="2400" b="0" dirty="0">
            <a:latin typeface="微软雅黑" panose="020B0503020204020204" pitchFamily="34" charset="-122"/>
            <a:ea typeface="微软雅黑" panose="020B0503020204020204" pitchFamily="34" charset="-122"/>
          </a:endParaRPr>
        </a:p>
      </dgm:t>
    </dgm:pt>
    <dgm:pt modelId="{C75A0BCE-453F-4C32-A3E5-99162CAA4E98}" cxnId="{DAE125F1-0978-4CD9-9309-179EB23D9FFC}" type="parTrans">
      <dgm:prSet/>
      <dgm:spPr/>
      <dgm:t>
        <a:bodyPr/>
        <a:lstStyle/>
        <a:p>
          <a:endParaRPr lang="zh-CN" altLang="en-US" b="0"/>
        </a:p>
      </dgm:t>
    </dgm:pt>
    <dgm:pt modelId="{5D10C67E-4B2F-4F85-B4B9-08942A2EEFD7}" cxnId="{DAE125F1-0978-4CD9-9309-179EB23D9FFC}" type="sibTrans">
      <dgm:prSet/>
      <dgm:spPr/>
      <dgm:t>
        <a:bodyPr/>
        <a:lstStyle/>
        <a:p>
          <a:endParaRPr lang="zh-CN" altLang="en-US" b="0"/>
        </a:p>
      </dgm:t>
    </dgm:pt>
    <dgm:pt modelId="{8750F0D9-626F-4B24-ACEE-D895A7BEE7FF}">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逆向选择</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9E38653D-6CDB-4760-8268-017833F1C786}" cxnId="{6E5E7B88-070D-4A9E-AECD-65C5D41F250B}" type="parTrans">
      <dgm:prSet/>
      <dgm:spPr/>
      <dgm:t>
        <a:bodyPr/>
        <a:lstStyle/>
        <a:p>
          <a:endParaRPr lang="zh-CN" altLang="en-US" b="0"/>
        </a:p>
      </dgm:t>
    </dgm:pt>
    <dgm:pt modelId="{25E4651B-793D-4A41-BD10-2A080D986485}" cxnId="{6E5E7B88-070D-4A9E-AECD-65C5D41F250B}" type="sibTrans">
      <dgm:prSet/>
      <dgm:spPr/>
      <dgm:t>
        <a:bodyPr/>
        <a:lstStyle/>
        <a:p>
          <a:endParaRPr lang="zh-CN" altLang="en-US" b="0"/>
        </a:p>
      </dgm:t>
    </dgm:pt>
    <dgm:pt modelId="{F67D39DB-13FC-4AA4-8532-B85DBF237679}">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道德风险</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A8B3D252-4113-464C-B328-99D2DEF85499}" cxnId="{D191722A-1EDC-48FB-B404-A098283DFA8D}" type="parTrans">
      <dgm:prSet/>
      <dgm:spPr/>
      <dgm:t>
        <a:bodyPr/>
        <a:lstStyle/>
        <a:p>
          <a:endParaRPr lang="zh-CN" altLang="en-US" b="0"/>
        </a:p>
      </dgm:t>
    </dgm:pt>
    <dgm:pt modelId="{1665C682-5286-4897-82DD-02AA65E9CC93}" cxnId="{D191722A-1EDC-48FB-B404-A098283DFA8D}" type="sibTrans">
      <dgm:prSet/>
      <dgm:spPr/>
      <dgm:t>
        <a:bodyPr/>
        <a:lstStyle/>
        <a:p>
          <a:endParaRPr lang="zh-CN" altLang="en-US" b="0"/>
        </a:p>
      </dgm:t>
    </dgm:pt>
    <dgm:pt modelId="{E9D15417-E5D8-47C9-9BF5-31D56E4C78AD}">
      <dgm:prSet phldr="0" custT="1"/>
      <dgm:spPr/>
      <dgm:t>
        <a:bodyPr vert="horz" wrap="square"/>
        <a:p>
          <a:pP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针对信息不完全和不对称的微观政策</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CD58C8D5-5FC0-4B61-BCF0-97C55D4D05BB}" cxnId="{FDE09575-051A-4830-8416-81D19F3DAE2A}" type="parTrans">
      <dgm:prSet/>
      <dgm:spPr/>
      <dgm:t>
        <a:bodyPr/>
        <a:lstStyle/>
        <a:p>
          <a:endParaRPr lang="zh-CN" altLang="en-US" b="0"/>
        </a:p>
      </dgm:t>
    </dgm:pt>
    <dgm:pt modelId="{A9DB3D0B-6722-422F-9D34-7C7F65CC5926}" cxnId="{FDE09575-051A-4830-8416-81D19F3DAE2A}" type="sibTrans">
      <dgm:prSet/>
      <dgm:spPr/>
      <dgm:t>
        <a:bodyPr/>
        <a:lstStyle/>
        <a:p>
          <a:endParaRPr lang="zh-CN" altLang="en-US" b="0"/>
        </a:p>
      </dgm:t>
    </dgm:pt>
    <dgm:pt modelId="{B8D0652E-84F0-4CD6-9548-25CDF0B67F6A}" type="pres">
      <dgm:prSet presAssocID="{F7A7D097-211A-42C9-852D-CB315B08569E}" presName="Name0" presStyleCnt="0">
        <dgm:presLayoutVars>
          <dgm:dir/>
          <dgm:resizeHandles val="exact"/>
        </dgm:presLayoutVars>
      </dgm:prSet>
      <dgm:spPr/>
      <dgm:t>
        <a:bodyPr/>
        <a:lstStyle/>
        <a:p>
          <a:endParaRPr lang="zh-CN" altLang="en-US"/>
        </a:p>
      </dgm:t>
    </dgm:pt>
    <dgm:pt modelId="{D2BD251E-B051-4157-B56F-FA3B890DC401}" type="pres">
      <dgm:prSet presAssocID="{F7A7D097-211A-42C9-852D-CB315B08569E}" presName="fgShape" presStyleLbl="fgShp" presStyleIdx="0" presStyleCnt="1"/>
      <dgm:spPr/>
    </dgm:pt>
    <dgm:pt modelId="{4793F660-67E1-4396-B6FC-5E9D02C3D87D}" type="pres">
      <dgm:prSet presAssocID="{F7A7D097-211A-42C9-852D-CB315B08569E}" presName="linComp" presStyleCnt="0"/>
      <dgm:spPr/>
    </dgm:pt>
    <dgm:pt modelId="{E24DD075-7ADD-462A-ACE7-BDA0B7FDB727}" type="pres">
      <dgm:prSet presAssocID="{85859F48-0674-4748-B749-16AC35AF0A4B}" presName="compNode" presStyleCnt="0"/>
      <dgm:spPr/>
    </dgm:pt>
    <dgm:pt modelId="{86314EF2-AA91-4310-8C8B-FB71DBB04796}" type="pres">
      <dgm:prSet presAssocID="{85859F48-0674-4748-B749-16AC35AF0A4B}" presName="bkgdShape" presStyleLbl="node1" presStyleIdx="0" presStyleCnt="4"/>
      <dgm:spPr/>
      <dgm:t>
        <a:bodyPr/>
        <a:lstStyle/>
        <a:p>
          <a:endParaRPr lang="zh-CN" altLang="en-US"/>
        </a:p>
      </dgm:t>
    </dgm:pt>
    <dgm:pt modelId="{C14D2FC9-1B27-47F1-AADC-DBB8195100CD}" type="pres">
      <dgm:prSet presAssocID="{85859F48-0674-4748-B749-16AC35AF0A4B}" presName="nodeTx" presStyleCnt="0">
        <dgm:presLayoutVars>
          <dgm:bulletEnabled val="1"/>
        </dgm:presLayoutVars>
      </dgm:prSet>
      <dgm:spPr/>
      <dgm:t>
        <a:bodyPr/>
        <a:lstStyle/>
        <a:p>
          <a:endParaRPr lang="zh-CN" altLang="en-US"/>
        </a:p>
      </dgm:t>
    </dgm:pt>
    <dgm:pt modelId="{749C0FF1-8A70-4043-B756-2AB56FB06469}" type="pres">
      <dgm:prSet presAssocID="{85859F48-0674-4748-B749-16AC35AF0A4B}" presName="invisiNode" presStyleCnt="0"/>
      <dgm:spPr/>
    </dgm:pt>
    <dgm:pt modelId="{284C83A6-B9AA-445B-B906-C6B432EA918D}" type="pres">
      <dgm:prSet presAssocID="{85859F48-0674-4748-B749-16AC35AF0A4B}" presName="imagNode" presStyleLbl="fgImgPlace1" presStyleIdx="0" presStyleCnt="4"/>
      <dgm:spPr/>
    </dgm:pt>
    <dgm:pt modelId="{85563D90-3512-4776-BB3E-010DE29F8BC6}" type="pres">
      <dgm:prSet presAssocID="{5D10C67E-4B2F-4F85-B4B9-08942A2EEFD7}" presName="sibTrans" presStyleCnt="0"/>
      <dgm:spPr/>
      <dgm:t>
        <a:bodyPr/>
        <a:lstStyle/>
        <a:p>
          <a:endParaRPr lang="zh-CN" altLang="en-US"/>
        </a:p>
      </dgm:t>
    </dgm:pt>
    <dgm:pt modelId="{E20EB8BA-840F-42F2-8A2C-92813085AE48}" type="pres">
      <dgm:prSet presAssocID="{8750F0D9-626F-4B24-ACEE-D895A7BEE7FF}" presName="compNode" presStyleCnt="0"/>
      <dgm:spPr/>
    </dgm:pt>
    <dgm:pt modelId="{81731008-EC17-4128-B812-85095D78F261}" type="pres">
      <dgm:prSet presAssocID="{8750F0D9-626F-4B24-ACEE-D895A7BEE7FF}" presName="bkgdShape" presStyleLbl="node1" presStyleIdx="1" presStyleCnt="4"/>
      <dgm:spPr/>
      <dgm:t>
        <a:bodyPr/>
        <a:lstStyle/>
        <a:p>
          <a:endParaRPr lang="zh-CN" altLang="en-US"/>
        </a:p>
      </dgm:t>
    </dgm:pt>
    <dgm:pt modelId="{974660B2-35F6-4D06-8C60-3EC477BAD6A7}" type="pres">
      <dgm:prSet presAssocID="{8750F0D9-626F-4B24-ACEE-D895A7BEE7FF}" presName="nodeTx" presStyleCnt="0">
        <dgm:presLayoutVars>
          <dgm:bulletEnabled val="1"/>
        </dgm:presLayoutVars>
      </dgm:prSet>
      <dgm:spPr/>
      <dgm:t>
        <a:bodyPr/>
        <a:lstStyle/>
        <a:p>
          <a:endParaRPr lang="zh-CN" altLang="en-US"/>
        </a:p>
      </dgm:t>
    </dgm:pt>
    <dgm:pt modelId="{A44F563C-FA95-4CB3-8BEB-359386D8795C}" type="pres">
      <dgm:prSet presAssocID="{8750F0D9-626F-4B24-ACEE-D895A7BEE7FF}" presName="invisiNode" presStyleCnt="0"/>
      <dgm:spPr/>
    </dgm:pt>
    <dgm:pt modelId="{314D39A8-FED4-4540-BF71-6E8A56946A25}" type="pres">
      <dgm:prSet presAssocID="{8750F0D9-626F-4B24-ACEE-D895A7BEE7FF}" presName="imagNode" presStyleLbl="fgImgPlace1" presStyleIdx="1" presStyleCnt="4"/>
      <dgm:spPr/>
    </dgm:pt>
    <dgm:pt modelId="{5A59B006-CACE-43FF-86D7-568F7EC5A813}" type="pres">
      <dgm:prSet presAssocID="{25E4651B-793D-4A41-BD10-2A080D986485}" presName="sibTrans" presStyleCnt="0"/>
      <dgm:spPr/>
      <dgm:t>
        <a:bodyPr/>
        <a:lstStyle/>
        <a:p>
          <a:endParaRPr lang="zh-CN" altLang="en-US"/>
        </a:p>
      </dgm:t>
    </dgm:pt>
    <dgm:pt modelId="{939D2F5A-0BF3-469C-8DB8-0CFE0D6AF245}" type="pres">
      <dgm:prSet presAssocID="{F67D39DB-13FC-4AA4-8532-B85DBF237679}" presName="compNode" presStyleCnt="0"/>
      <dgm:spPr/>
    </dgm:pt>
    <dgm:pt modelId="{325EDECC-7B54-4809-96BA-08F515350A36}" type="pres">
      <dgm:prSet presAssocID="{F67D39DB-13FC-4AA4-8532-B85DBF237679}" presName="bkgdShape" presStyleLbl="node1" presStyleIdx="2" presStyleCnt="4"/>
      <dgm:spPr/>
      <dgm:t>
        <a:bodyPr/>
        <a:lstStyle/>
        <a:p>
          <a:endParaRPr lang="zh-CN" altLang="en-US"/>
        </a:p>
      </dgm:t>
    </dgm:pt>
    <dgm:pt modelId="{853782E0-D9C3-4DCF-8935-F961AC8A8388}" type="pres">
      <dgm:prSet presAssocID="{F67D39DB-13FC-4AA4-8532-B85DBF237679}" presName="nodeTx" presStyleCnt="0">
        <dgm:presLayoutVars>
          <dgm:bulletEnabled val="1"/>
        </dgm:presLayoutVars>
      </dgm:prSet>
      <dgm:spPr/>
      <dgm:t>
        <a:bodyPr/>
        <a:lstStyle/>
        <a:p>
          <a:endParaRPr lang="zh-CN" altLang="en-US"/>
        </a:p>
      </dgm:t>
    </dgm:pt>
    <dgm:pt modelId="{E5CE00F5-2EF2-4AED-9563-636EC4DB56EA}" type="pres">
      <dgm:prSet presAssocID="{F67D39DB-13FC-4AA4-8532-B85DBF237679}" presName="invisiNode" presStyleCnt="0"/>
      <dgm:spPr/>
    </dgm:pt>
    <dgm:pt modelId="{EADBE1CD-A32F-4B51-8ACB-8E6454C71A2A}" type="pres">
      <dgm:prSet presAssocID="{F67D39DB-13FC-4AA4-8532-B85DBF237679}" presName="imagNode" presStyleLbl="fgImgPlace1" presStyleIdx="2" presStyleCnt="4"/>
      <dgm:spPr/>
    </dgm:pt>
    <dgm:pt modelId="{A291AA46-F42D-46B7-9655-1F2FA1006667}" type="pres">
      <dgm:prSet presAssocID="{1665C682-5286-4897-82DD-02AA65E9CC93}" presName="sibTrans" presStyleCnt="0"/>
      <dgm:spPr/>
      <dgm:t>
        <a:bodyPr/>
        <a:lstStyle/>
        <a:p>
          <a:endParaRPr lang="zh-CN" altLang="en-US"/>
        </a:p>
      </dgm:t>
    </dgm:pt>
    <dgm:pt modelId="{2178DB5D-3F98-4CA7-84B9-674AC2D9A5E7}" type="pres">
      <dgm:prSet presAssocID="{E9D15417-E5D8-47C9-9BF5-31D56E4C78AD}" presName="compNode" presStyleCnt="0"/>
      <dgm:spPr/>
    </dgm:pt>
    <dgm:pt modelId="{009AB2F2-A3E0-4CAC-A9B0-F58CE13284C9}" type="pres">
      <dgm:prSet presAssocID="{E9D15417-E5D8-47C9-9BF5-31D56E4C78AD}" presName="bkgdShape" presStyleLbl="node1" presStyleIdx="3" presStyleCnt="4"/>
      <dgm:spPr/>
      <dgm:t>
        <a:bodyPr/>
        <a:lstStyle/>
        <a:p>
          <a:endParaRPr lang="zh-CN" altLang="en-US"/>
        </a:p>
      </dgm:t>
    </dgm:pt>
    <dgm:pt modelId="{799F8229-AE1D-4507-A61E-72C36A87634D}" type="pres">
      <dgm:prSet presAssocID="{E9D15417-E5D8-47C9-9BF5-31D56E4C78AD}" presName="nodeTx" presStyleCnt="0">
        <dgm:presLayoutVars>
          <dgm:bulletEnabled val="1"/>
        </dgm:presLayoutVars>
      </dgm:prSet>
      <dgm:spPr/>
      <dgm:t>
        <a:bodyPr/>
        <a:lstStyle/>
        <a:p>
          <a:endParaRPr lang="zh-CN" altLang="en-US"/>
        </a:p>
      </dgm:t>
    </dgm:pt>
    <dgm:pt modelId="{F9506132-4B35-4783-88CC-17422DD88547}" type="pres">
      <dgm:prSet presAssocID="{E9D15417-E5D8-47C9-9BF5-31D56E4C78AD}" presName="invisiNode" presStyleCnt="0"/>
      <dgm:spPr/>
    </dgm:pt>
    <dgm:pt modelId="{099CC5D9-8CDD-4020-AADF-517616AE2B9C}" type="pres">
      <dgm:prSet presAssocID="{E9D15417-E5D8-47C9-9BF5-31D56E4C78AD}" presName="imagNode" presStyleLbl="fgImgPlace1" presStyleIdx="3" presStyleCnt="4"/>
      <dgm:spPr/>
    </dgm:pt>
  </dgm:ptLst>
  <dgm:cxnLst>
    <dgm:cxn modelId="{DAE125F1-0978-4CD9-9309-179EB23D9FFC}" srcId="{F7A7D097-211A-42C9-852D-CB315B08569E}" destId="{85859F48-0674-4748-B749-16AC35AF0A4B}" srcOrd="0" destOrd="0" parTransId="{C75A0BCE-453F-4C32-A3E5-99162CAA4E98}" sibTransId="{5D10C67E-4B2F-4F85-B4B9-08942A2EEFD7}"/>
    <dgm:cxn modelId="{6E5E7B88-070D-4A9E-AECD-65C5D41F250B}" srcId="{F7A7D097-211A-42C9-852D-CB315B08569E}" destId="{8750F0D9-626F-4B24-ACEE-D895A7BEE7FF}" srcOrd="1" destOrd="0" parTransId="{9E38653D-6CDB-4760-8268-017833F1C786}" sibTransId="{25E4651B-793D-4A41-BD10-2A080D986485}"/>
    <dgm:cxn modelId="{D191722A-1EDC-48FB-B404-A098283DFA8D}" srcId="{F7A7D097-211A-42C9-852D-CB315B08569E}" destId="{F67D39DB-13FC-4AA4-8532-B85DBF237679}" srcOrd="2" destOrd="0" parTransId="{A8B3D252-4113-464C-B328-99D2DEF85499}" sibTransId="{1665C682-5286-4897-82DD-02AA65E9CC93}"/>
    <dgm:cxn modelId="{FDE09575-051A-4830-8416-81D19F3DAE2A}" srcId="{F7A7D097-211A-42C9-852D-CB315B08569E}" destId="{E9D15417-E5D8-47C9-9BF5-31D56E4C78AD}" srcOrd="3" destOrd="0" parTransId="{CD58C8D5-5FC0-4B61-BCF0-97C55D4D05BB}" sibTransId="{A9DB3D0B-6722-422F-9D34-7C7F65CC5926}"/>
    <dgm:cxn modelId="{B47CAD58-D77C-4520-9621-9E43695AFAE1}" type="presOf" srcId="{F7A7D097-211A-42C9-852D-CB315B08569E}" destId="{B8D0652E-84F0-4CD6-9548-25CDF0B67F6A}" srcOrd="0" destOrd="0" presId="urn:microsoft.com/office/officeart/2005/8/layout/hList7"/>
    <dgm:cxn modelId="{190077CB-3EE5-4835-A402-7610E6750BBD}" type="presParOf" srcId="{B8D0652E-84F0-4CD6-9548-25CDF0B67F6A}" destId="{D2BD251E-B051-4157-B56F-FA3B890DC401}" srcOrd="0" destOrd="0" presId="urn:microsoft.com/office/officeart/2005/8/layout/hList7"/>
    <dgm:cxn modelId="{643B0E1B-D083-4BEF-A370-A967C52EEE2B}" type="presParOf" srcId="{B8D0652E-84F0-4CD6-9548-25CDF0B67F6A}" destId="{4793F660-67E1-4396-B6FC-5E9D02C3D87D}" srcOrd="1" destOrd="0" presId="urn:microsoft.com/office/officeart/2005/8/layout/hList7"/>
    <dgm:cxn modelId="{81F16932-AB33-43EF-940D-2CC99998718C}" type="presParOf" srcId="{4793F660-67E1-4396-B6FC-5E9D02C3D87D}" destId="{E24DD075-7ADD-462A-ACE7-BDA0B7FDB727}" srcOrd="0" destOrd="1" presId="urn:microsoft.com/office/officeart/2005/8/layout/hList7"/>
    <dgm:cxn modelId="{4B09B1C8-1904-4B0F-A935-2E5BCFB79C9E}" type="presParOf" srcId="{E24DD075-7ADD-462A-ACE7-BDA0B7FDB727}" destId="{86314EF2-AA91-4310-8C8B-FB71DBB04796}" srcOrd="0" destOrd="0" presId="urn:microsoft.com/office/officeart/2005/8/layout/hList7"/>
    <dgm:cxn modelId="{C07AADF6-32C8-4179-A960-2768C613CFD4}" type="presOf" srcId="{85859F48-0674-4748-B749-16AC35AF0A4B}" destId="{86314EF2-AA91-4310-8C8B-FB71DBB04796}" srcOrd="0" destOrd="0" presId="urn:microsoft.com/office/officeart/2005/8/layout/hList7"/>
    <dgm:cxn modelId="{38139B3F-0A09-485B-85DD-B7F53494C18A}" type="presParOf" srcId="{E24DD075-7ADD-462A-ACE7-BDA0B7FDB727}" destId="{C14D2FC9-1B27-47F1-AADC-DBB8195100CD}" srcOrd="1" destOrd="0" presId="urn:microsoft.com/office/officeart/2005/8/layout/hList7"/>
    <dgm:cxn modelId="{CF180A84-ECE8-45FC-A7BC-7331C52D26B5}" type="presOf" srcId="{85859F48-0674-4748-B749-16AC35AF0A4B}" destId="{C14D2FC9-1B27-47F1-AADC-DBB8195100CD}" srcOrd="1" destOrd="0" presId="urn:microsoft.com/office/officeart/2005/8/layout/hList7"/>
    <dgm:cxn modelId="{6FFEE9CF-1466-455D-ABE7-815EE191F67B}" type="presParOf" srcId="{E24DD075-7ADD-462A-ACE7-BDA0B7FDB727}" destId="{749C0FF1-8A70-4043-B756-2AB56FB06469}" srcOrd="2" destOrd="0" presId="urn:microsoft.com/office/officeart/2005/8/layout/hList7"/>
    <dgm:cxn modelId="{808EDD87-DE01-4A7F-8F7D-4790E6720CC7}" type="presParOf" srcId="{E24DD075-7ADD-462A-ACE7-BDA0B7FDB727}" destId="{284C83A6-B9AA-445B-B906-C6B432EA918D}" srcOrd="3" destOrd="0" presId="urn:microsoft.com/office/officeart/2005/8/layout/hList7"/>
    <dgm:cxn modelId="{E18EEFB5-08BF-448E-AE02-A7FDBC53216C}" type="presParOf" srcId="{4793F660-67E1-4396-B6FC-5E9D02C3D87D}" destId="{85563D90-3512-4776-BB3E-010DE29F8BC6}" srcOrd="1" destOrd="1" presId="urn:microsoft.com/office/officeart/2005/8/layout/hList7"/>
    <dgm:cxn modelId="{81C8976E-DDE6-4898-87E6-3E63EEDDA02F}" type="presOf" srcId="{5D10C67E-4B2F-4F85-B4B9-08942A2EEFD7}" destId="{85563D90-3512-4776-BB3E-010DE29F8BC6}" srcOrd="0" destOrd="0" presId="urn:microsoft.com/office/officeart/2005/8/layout/hList7"/>
    <dgm:cxn modelId="{BE8131BC-4772-4B59-8D18-334A2647ABBD}" type="presParOf" srcId="{4793F660-67E1-4396-B6FC-5E9D02C3D87D}" destId="{E20EB8BA-840F-42F2-8A2C-92813085AE48}" srcOrd="2" destOrd="1" presId="urn:microsoft.com/office/officeart/2005/8/layout/hList7"/>
    <dgm:cxn modelId="{E3177D66-D0D0-4953-A076-4BCE2E488716}" type="presParOf" srcId="{E20EB8BA-840F-42F2-8A2C-92813085AE48}" destId="{81731008-EC17-4128-B812-85095D78F261}" srcOrd="0" destOrd="2" presId="urn:microsoft.com/office/officeart/2005/8/layout/hList7"/>
    <dgm:cxn modelId="{080F8BD3-1C9E-4042-8290-A386B8BE7833}" type="presOf" srcId="{8750F0D9-626F-4B24-ACEE-D895A7BEE7FF}" destId="{81731008-EC17-4128-B812-85095D78F261}" srcOrd="0" destOrd="0" presId="urn:microsoft.com/office/officeart/2005/8/layout/hList7"/>
    <dgm:cxn modelId="{C92829C6-0B82-4402-8428-277D0DA99F0F}" type="presParOf" srcId="{E20EB8BA-840F-42F2-8A2C-92813085AE48}" destId="{974660B2-35F6-4D06-8C60-3EC477BAD6A7}" srcOrd="1" destOrd="2" presId="urn:microsoft.com/office/officeart/2005/8/layout/hList7"/>
    <dgm:cxn modelId="{60C36F7C-354D-4781-BE4F-5D63C4863D4D}" type="presOf" srcId="{8750F0D9-626F-4B24-ACEE-D895A7BEE7FF}" destId="{974660B2-35F6-4D06-8C60-3EC477BAD6A7}" srcOrd="1" destOrd="0" presId="urn:microsoft.com/office/officeart/2005/8/layout/hList7"/>
    <dgm:cxn modelId="{A4032464-5220-45EC-B781-8DD9D050FE0A}" type="presParOf" srcId="{E20EB8BA-840F-42F2-8A2C-92813085AE48}" destId="{A44F563C-FA95-4CB3-8BEB-359386D8795C}" srcOrd="2" destOrd="2" presId="urn:microsoft.com/office/officeart/2005/8/layout/hList7"/>
    <dgm:cxn modelId="{2F6D472E-8ADD-4DBF-9B33-7948449D5B53}" type="presParOf" srcId="{E20EB8BA-840F-42F2-8A2C-92813085AE48}" destId="{314D39A8-FED4-4540-BF71-6E8A56946A25}" srcOrd="3" destOrd="2" presId="urn:microsoft.com/office/officeart/2005/8/layout/hList7"/>
    <dgm:cxn modelId="{87171BD4-4D1F-48DB-91A4-5CD10A190F4D}" type="presParOf" srcId="{4793F660-67E1-4396-B6FC-5E9D02C3D87D}" destId="{5A59B006-CACE-43FF-86D7-568F7EC5A813}" srcOrd="3" destOrd="1" presId="urn:microsoft.com/office/officeart/2005/8/layout/hList7"/>
    <dgm:cxn modelId="{321C8ED8-0715-4E1E-80B4-E4FF2ACB76EA}" type="presOf" srcId="{25E4651B-793D-4A41-BD10-2A080D986485}" destId="{5A59B006-CACE-43FF-86D7-568F7EC5A813}" srcOrd="0" destOrd="0" presId="urn:microsoft.com/office/officeart/2005/8/layout/hList7"/>
    <dgm:cxn modelId="{1E496870-22ED-4C3F-9194-40D01C06B0F4}" type="presParOf" srcId="{4793F660-67E1-4396-B6FC-5E9D02C3D87D}" destId="{939D2F5A-0BF3-469C-8DB8-0CFE0D6AF245}" srcOrd="4" destOrd="1" presId="urn:microsoft.com/office/officeart/2005/8/layout/hList7"/>
    <dgm:cxn modelId="{A88C6EF1-C9D1-4963-BAD1-0139DBE8913F}" type="presParOf" srcId="{939D2F5A-0BF3-469C-8DB8-0CFE0D6AF245}" destId="{325EDECC-7B54-4809-96BA-08F515350A36}" srcOrd="0" destOrd="4" presId="urn:microsoft.com/office/officeart/2005/8/layout/hList7"/>
    <dgm:cxn modelId="{45A5D908-3E58-4BD2-B5D3-36CFB00EBC69}" type="presOf" srcId="{F67D39DB-13FC-4AA4-8532-B85DBF237679}" destId="{325EDECC-7B54-4809-96BA-08F515350A36}" srcOrd="0" destOrd="0" presId="urn:microsoft.com/office/officeart/2005/8/layout/hList7"/>
    <dgm:cxn modelId="{0D2C332F-826F-45D0-9E0A-4B7CFA0AAA0E}" type="presParOf" srcId="{939D2F5A-0BF3-469C-8DB8-0CFE0D6AF245}" destId="{853782E0-D9C3-4DCF-8935-F961AC8A8388}" srcOrd="1" destOrd="4" presId="urn:microsoft.com/office/officeart/2005/8/layout/hList7"/>
    <dgm:cxn modelId="{05F066C5-2E88-4EF4-8EF5-52236D901E34}" type="presOf" srcId="{F67D39DB-13FC-4AA4-8532-B85DBF237679}" destId="{853782E0-D9C3-4DCF-8935-F961AC8A8388}" srcOrd="1" destOrd="0" presId="urn:microsoft.com/office/officeart/2005/8/layout/hList7"/>
    <dgm:cxn modelId="{A43A4DDF-F7EF-48B0-8B99-E88749A15997}" type="presParOf" srcId="{939D2F5A-0BF3-469C-8DB8-0CFE0D6AF245}" destId="{E5CE00F5-2EF2-4AED-9563-636EC4DB56EA}" srcOrd="2" destOrd="4" presId="urn:microsoft.com/office/officeart/2005/8/layout/hList7"/>
    <dgm:cxn modelId="{DB8102D4-21A7-4839-8995-972FD3943419}" type="presParOf" srcId="{939D2F5A-0BF3-469C-8DB8-0CFE0D6AF245}" destId="{EADBE1CD-A32F-4B51-8ACB-8E6454C71A2A}" srcOrd="3" destOrd="4" presId="urn:microsoft.com/office/officeart/2005/8/layout/hList7"/>
    <dgm:cxn modelId="{29AFC790-6C22-4A22-B05D-76B37FD8D7AE}" type="presParOf" srcId="{4793F660-67E1-4396-B6FC-5E9D02C3D87D}" destId="{A291AA46-F42D-46B7-9655-1F2FA1006667}" srcOrd="5" destOrd="1" presId="urn:microsoft.com/office/officeart/2005/8/layout/hList7"/>
    <dgm:cxn modelId="{07153468-DAB2-4ADE-9EFE-5CD70C47B383}" type="presOf" srcId="{1665C682-5286-4897-82DD-02AA65E9CC93}" destId="{A291AA46-F42D-46B7-9655-1F2FA1006667}" srcOrd="0" destOrd="0" presId="urn:microsoft.com/office/officeart/2005/8/layout/hList7"/>
    <dgm:cxn modelId="{DB653FBE-A8F3-4201-B8C5-4DF98A257B84}" type="presParOf" srcId="{4793F660-67E1-4396-B6FC-5E9D02C3D87D}" destId="{2178DB5D-3F98-4CA7-84B9-674AC2D9A5E7}" srcOrd="6" destOrd="1" presId="urn:microsoft.com/office/officeart/2005/8/layout/hList7"/>
    <dgm:cxn modelId="{F63C54F9-0B8F-449F-8D84-572192BA336F}" type="presParOf" srcId="{2178DB5D-3F98-4CA7-84B9-674AC2D9A5E7}" destId="{009AB2F2-A3E0-4CAC-A9B0-F58CE13284C9}" srcOrd="0" destOrd="6" presId="urn:microsoft.com/office/officeart/2005/8/layout/hList7"/>
    <dgm:cxn modelId="{9EB3C656-6979-4CD2-8DE0-3D5AED2678FE}" type="presOf" srcId="{E9D15417-E5D8-47C9-9BF5-31D56E4C78AD}" destId="{009AB2F2-A3E0-4CAC-A9B0-F58CE13284C9}" srcOrd="0" destOrd="0" presId="urn:microsoft.com/office/officeart/2005/8/layout/hList7"/>
    <dgm:cxn modelId="{17065482-9364-4C52-90FA-D0328E446C18}" type="presParOf" srcId="{2178DB5D-3F98-4CA7-84B9-674AC2D9A5E7}" destId="{799F8229-AE1D-4507-A61E-72C36A87634D}" srcOrd="1" destOrd="6" presId="urn:microsoft.com/office/officeart/2005/8/layout/hList7"/>
    <dgm:cxn modelId="{72D9023C-265E-4B07-BAC8-6B20F9101C8B}" type="presOf" srcId="{E9D15417-E5D8-47C9-9BF5-31D56E4C78AD}" destId="{799F8229-AE1D-4507-A61E-72C36A87634D}" srcOrd="1" destOrd="0" presId="urn:microsoft.com/office/officeart/2005/8/layout/hList7"/>
    <dgm:cxn modelId="{D8DE62EF-45B8-45A8-AFEA-27A89B36113B}" type="presParOf" srcId="{2178DB5D-3F98-4CA7-84B9-674AC2D9A5E7}" destId="{F9506132-4B35-4783-88CC-17422DD88547}" srcOrd="2" destOrd="6" presId="urn:microsoft.com/office/officeart/2005/8/layout/hList7"/>
    <dgm:cxn modelId="{C878B309-48FB-4ACF-90FA-6FBF8A42F89F}" type="presParOf" srcId="{2178DB5D-3F98-4CA7-84B9-674AC2D9A5E7}" destId="{099CC5D9-8CDD-4020-AADF-517616AE2B9C}" srcOrd="3" destOrd="6"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57DB84-4ADE-452D-92BA-ACDD04833439}" type="doc">
      <dgm:prSet loTypeId="list" loCatId="list" qsTypeId="urn:microsoft.com/office/officeart/2005/8/quickstyle/simple3" qsCatId="3D" csTypeId="urn:microsoft.com/office/officeart/2005/8/colors/accent3_3" csCatId="accent1"/>
      <dgm:spPr/>
      <dgm:t>
        <a:bodyPr/>
        <a:lstStyle/>
        <a:p>
          <a:endParaRPr lang="zh-CN" altLang="en-US"/>
        </a:p>
      </dgm:t>
    </dgm:pt>
    <dgm:pt modelId="{71439289-0B47-499A-BBE5-5E184012A371}">
      <dgm:prSet phldr="0" custT="1"/>
      <dgm:spPr/>
      <dgm:t>
        <a:bodyPr vert="horz" wrap="square"/>
        <a:p>
          <a:pP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收入不平等的度量</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6D8A947E-39BB-4B8E-9334-1429EBF3C6CE}" cxnId="{F473DD42-E3FD-41AB-9849-3664182613C7}" type="parTrans">
      <dgm:prSet/>
      <dgm:spPr/>
      <dgm:t>
        <a:bodyPr/>
        <a:lstStyle/>
        <a:p>
          <a:endParaRPr lang="zh-CN" altLang="en-US" sz="1600" b="0"/>
        </a:p>
      </dgm:t>
    </dgm:pt>
    <dgm:pt modelId="{F87D6EB1-1F16-49B5-8E41-39108A6092BD}" cxnId="{F473DD42-E3FD-41AB-9849-3664182613C7}" type="sibTrans">
      <dgm:prSet/>
      <dgm:spPr/>
      <dgm:t>
        <a:bodyPr/>
        <a:lstStyle/>
        <a:p>
          <a:endParaRPr lang="zh-CN" altLang="en-US" sz="1600" b="0"/>
        </a:p>
      </dgm:t>
    </dgm:pt>
    <dgm:pt modelId="{E15027D7-4C1B-4B75-9826-8239AEB14268}">
      <dgm:prSet phldr="0" custT="1"/>
      <dgm:spPr/>
      <dgm:t>
        <a:bodyPr vert="horz" wrap="square"/>
        <a:p>
          <a:pP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收入再分配</a:t>
          </a:r>
          <a:r>
            <a:rPr lang="zh-CN" altLang="en-US" sz="2400" b="0" dirty="0">
              <a:latin typeface="微软雅黑" panose="020B0503020204020204" pitchFamily="34" charset="-122"/>
              <a:ea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endParaRPr>
        </a:p>
      </dgm:t>
    </dgm:pt>
    <dgm:pt modelId="{06EFEF28-9698-4023-BC73-40921B1CA885}" cxnId="{C7CFC152-3C0B-4ACA-9A62-B7E2CEECC675}" type="parTrans">
      <dgm:prSet/>
      <dgm:spPr/>
      <dgm:t>
        <a:bodyPr/>
        <a:lstStyle/>
        <a:p>
          <a:endParaRPr lang="zh-CN" altLang="en-US" sz="1600" b="0"/>
        </a:p>
      </dgm:t>
    </dgm:pt>
    <dgm:pt modelId="{A36BF2F6-D0C4-415E-BF55-55CB0A9B6E62}" cxnId="{C7CFC152-3C0B-4ACA-9A62-B7E2CEECC675}" type="sibTrans">
      <dgm:prSet/>
      <dgm:spPr/>
      <dgm:t>
        <a:bodyPr/>
        <a:lstStyle/>
        <a:p>
          <a:endParaRPr lang="zh-CN" altLang="en-US" sz="1600" b="0"/>
        </a:p>
      </dgm:t>
    </dgm:pt>
    <dgm:pt modelId="{A04A37A1-83BD-4D7D-8DB4-06F55EBE4661}" type="pres">
      <dgm:prSet presAssocID="{3B57DB84-4ADE-452D-92BA-ACDD04833439}" presName="Name0" presStyleCnt="0">
        <dgm:presLayoutVars>
          <dgm:dir/>
          <dgm:resizeHandles val="exact"/>
        </dgm:presLayoutVars>
      </dgm:prSet>
      <dgm:spPr/>
      <dgm:t>
        <a:bodyPr/>
        <a:lstStyle/>
        <a:p>
          <a:endParaRPr lang="zh-CN" altLang="en-US"/>
        </a:p>
      </dgm:t>
    </dgm:pt>
    <dgm:pt modelId="{4D7150FF-5BA1-4821-ACD6-705606C67D4F}" type="pres">
      <dgm:prSet presAssocID="{3B57DB84-4ADE-452D-92BA-ACDD04833439}" presName="fgShape" presStyleLbl="fgShp" presStyleIdx="0" presStyleCnt="1"/>
      <dgm:spPr/>
    </dgm:pt>
    <dgm:pt modelId="{6DD0B2D7-E9F3-43A8-B695-16CA6E8A5102}" type="pres">
      <dgm:prSet presAssocID="{3B57DB84-4ADE-452D-92BA-ACDD04833439}" presName="linComp" presStyleCnt="0"/>
      <dgm:spPr/>
    </dgm:pt>
    <dgm:pt modelId="{50E06383-05A0-48FF-9446-0678E89B74AB}" type="pres">
      <dgm:prSet presAssocID="{71439289-0B47-499A-BBE5-5E184012A371}" presName="compNode" presStyleCnt="0"/>
      <dgm:spPr/>
    </dgm:pt>
    <dgm:pt modelId="{27971BE7-BC08-4E19-8502-D99F414D0B48}" type="pres">
      <dgm:prSet presAssocID="{71439289-0B47-499A-BBE5-5E184012A371}" presName="bkgdShape" presStyleLbl="node1" presStyleIdx="0" presStyleCnt="2"/>
      <dgm:spPr/>
      <dgm:t>
        <a:bodyPr/>
        <a:lstStyle/>
        <a:p>
          <a:endParaRPr lang="zh-CN" altLang="en-US"/>
        </a:p>
      </dgm:t>
    </dgm:pt>
    <dgm:pt modelId="{FDB39438-53D4-445C-9F0B-C510033EDCC7}" type="pres">
      <dgm:prSet presAssocID="{71439289-0B47-499A-BBE5-5E184012A371}" presName="nodeTx" presStyleCnt="0">
        <dgm:presLayoutVars>
          <dgm:bulletEnabled val="1"/>
        </dgm:presLayoutVars>
      </dgm:prSet>
      <dgm:spPr/>
      <dgm:t>
        <a:bodyPr/>
        <a:lstStyle/>
        <a:p>
          <a:endParaRPr lang="zh-CN" altLang="en-US"/>
        </a:p>
      </dgm:t>
    </dgm:pt>
    <dgm:pt modelId="{C49D6F7E-0827-4306-8274-2FEC68EAA0BA}" type="pres">
      <dgm:prSet presAssocID="{71439289-0B47-499A-BBE5-5E184012A371}" presName="invisiNode" presStyleCnt="0"/>
      <dgm:spPr/>
    </dgm:pt>
    <dgm:pt modelId="{5FCCC09E-3561-428C-BC22-420BB201085E}" type="pres">
      <dgm:prSet presAssocID="{71439289-0B47-499A-BBE5-5E184012A371}" presName="imagNode" presStyleLbl="fgImgPlace1" presStyleIdx="0" presStyleCnt="2"/>
      <dgm:spPr/>
    </dgm:pt>
    <dgm:pt modelId="{46A1004A-96D1-4FE0-9AF6-A37190FEFAD5}" type="pres">
      <dgm:prSet presAssocID="{F87D6EB1-1F16-49B5-8E41-39108A6092BD}" presName="sibTrans" presStyleCnt="0"/>
      <dgm:spPr/>
      <dgm:t>
        <a:bodyPr/>
        <a:lstStyle/>
        <a:p>
          <a:endParaRPr lang="zh-CN" altLang="en-US"/>
        </a:p>
      </dgm:t>
    </dgm:pt>
    <dgm:pt modelId="{790F44F3-EFA4-458A-8A0A-BA3E523EFF8D}" type="pres">
      <dgm:prSet presAssocID="{E15027D7-4C1B-4B75-9826-8239AEB14268}" presName="compNode" presStyleCnt="0"/>
      <dgm:spPr/>
    </dgm:pt>
    <dgm:pt modelId="{688FCB15-C0F3-4891-B38D-F158BA482E20}" type="pres">
      <dgm:prSet presAssocID="{E15027D7-4C1B-4B75-9826-8239AEB14268}" presName="bkgdShape" presStyleLbl="node1" presStyleIdx="1" presStyleCnt="2"/>
      <dgm:spPr/>
      <dgm:t>
        <a:bodyPr/>
        <a:lstStyle/>
        <a:p>
          <a:endParaRPr lang="zh-CN" altLang="en-US"/>
        </a:p>
      </dgm:t>
    </dgm:pt>
    <dgm:pt modelId="{228F5FD1-6B96-4225-987D-544116E1E04C}" type="pres">
      <dgm:prSet presAssocID="{E15027D7-4C1B-4B75-9826-8239AEB14268}" presName="nodeTx" presStyleCnt="0">
        <dgm:presLayoutVars>
          <dgm:bulletEnabled val="1"/>
        </dgm:presLayoutVars>
      </dgm:prSet>
      <dgm:spPr/>
      <dgm:t>
        <a:bodyPr/>
        <a:lstStyle/>
        <a:p>
          <a:endParaRPr lang="zh-CN" altLang="en-US"/>
        </a:p>
      </dgm:t>
    </dgm:pt>
    <dgm:pt modelId="{E7A7AD4C-4A7F-4B95-8444-55F504A75D2B}" type="pres">
      <dgm:prSet presAssocID="{E15027D7-4C1B-4B75-9826-8239AEB14268}" presName="invisiNode" presStyleCnt="0"/>
      <dgm:spPr/>
    </dgm:pt>
    <dgm:pt modelId="{7505572A-79A6-475D-9981-2DC2A388A548}" type="pres">
      <dgm:prSet presAssocID="{E15027D7-4C1B-4B75-9826-8239AEB14268}" presName="imagNode" presStyleLbl="fgImgPlace1" presStyleIdx="1" presStyleCnt="2"/>
      <dgm:spPr/>
    </dgm:pt>
  </dgm:ptLst>
  <dgm:cxnLst>
    <dgm:cxn modelId="{F473DD42-E3FD-41AB-9849-3664182613C7}" srcId="{3B57DB84-4ADE-452D-92BA-ACDD04833439}" destId="{71439289-0B47-499A-BBE5-5E184012A371}" srcOrd="0" destOrd="0" parTransId="{6D8A947E-39BB-4B8E-9334-1429EBF3C6CE}" sibTransId="{F87D6EB1-1F16-49B5-8E41-39108A6092BD}"/>
    <dgm:cxn modelId="{C7CFC152-3C0B-4ACA-9A62-B7E2CEECC675}" srcId="{3B57DB84-4ADE-452D-92BA-ACDD04833439}" destId="{E15027D7-4C1B-4B75-9826-8239AEB14268}" srcOrd="1" destOrd="0" parTransId="{06EFEF28-9698-4023-BC73-40921B1CA885}" sibTransId="{A36BF2F6-D0C4-415E-BF55-55CB0A9B6E62}"/>
    <dgm:cxn modelId="{2847BC27-CEF7-4822-877E-660929E7B517}" type="presOf" srcId="{3B57DB84-4ADE-452D-92BA-ACDD04833439}" destId="{A04A37A1-83BD-4D7D-8DB4-06F55EBE4661}" srcOrd="0" destOrd="0" presId="urn:microsoft.com/office/officeart/2005/8/layout/hList7"/>
    <dgm:cxn modelId="{A26E7196-9BA8-4B5E-8FC9-7F2A896D1B95}" type="presParOf" srcId="{A04A37A1-83BD-4D7D-8DB4-06F55EBE4661}" destId="{4D7150FF-5BA1-4821-ACD6-705606C67D4F}" srcOrd="0" destOrd="0" presId="urn:microsoft.com/office/officeart/2005/8/layout/hList7"/>
    <dgm:cxn modelId="{3A3C7136-C32D-4A41-820E-40A0F9FE2863}" type="presParOf" srcId="{A04A37A1-83BD-4D7D-8DB4-06F55EBE4661}" destId="{6DD0B2D7-E9F3-43A8-B695-16CA6E8A5102}" srcOrd="1" destOrd="0" presId="urn:microsoft.com/office/officeart/2005/8/layout/hList7"/>
    <dgm:cxn modelId="{372EA44C-DCC8-40F9-9E3C-1F1471F867B6}" type="presParOf" srcId="{6DD0B2D7-E9F3-43A8-B695-16CA6E8A5102}" destId="{50E06383-05A0-48FF-9446-0678E89B74AB}" srcOrd="0" destOrd="1" presId="urn:microsoft.com/office/officeart/2005/8/layout/hList7"/>
    <dgm:cxn modelId="{588261F6-97D6-452C-8813-330FD242A3A4}" type="presParOf" srcId="{50E06383-05A0-48FF-9446-0678E89B74AB}" destId="{27971BE7-BC08-4E19-8502-D99F414D0B48}" srcOrd="0" destOrd="0" presId="urn:microsoft.com/office/officeart/2005/8/layout/hList7"/>
    <dgm:cxn modelId="{0DED2B32-B361-4EE8-9080-9F6DCC374BE9}" type="presOf" srcId="{71439289-0B47-499A-BBE5-5E184012A371}" destId="{27971BE7-BC08-4E19-8502-D99F414D0B48}" srcOrd="0" destOrd="0" presId="urn:microsoft.com/office/officeart/2005/8/layout/hList7"/>
    <dgm:cxn modelId="{C91CD9A3-4726-4A67-982B-73225A8C4EF9}" type="presParOf" srcId="{50E06383-05A0-48FF-9446-0678E89B74AB}" destId="{FDB39438-53D4-445C-9F0B-C510033EDCC7}" srcOrd="1" destOrd="0" presId="urn:microsoft.com/office/officeart/2005/8/layout/hList7"/>
    <dgm:cxn modelId="{ED094CB3-9963-4B21-95F0-FF2969B6C2E4}" type="presOf" srcId="{71439289-0B47-499A-BBE5-5E184012A371}" destId="{FDB39438-53D4-445C-9F0B-C510033EDCC7}" srcOrd="1" destOrd="0" presId="urn:microsoft.com/office/officeart/2005/8/layout/hList7"/>
    <dgm:cxn modelId="{6A844F32-5337-4046-BB36-405575724F66}" type="presParOf" srcId="{50E06383-05A0-48FF-9446-0678E89B74AB}" destId="{C49D6F7E-0827-4306-8274-2FEC68EAA0BA}" srcOrd="2" destOrd="0" presId="urn:microsoft.com/office/officeart/2005/8/layout/hList7"/>
    <dgm:cxn modelId="{B10D437B-DFF6-4DCA-8F4A-D9E1A675D7C4}" type="presParOf" srcId="{50E06383-05A0-48FF-9446-0678E89B74AB}" destId="{5FCCC09E-3561-428C-BC22-420BB201085E}" srcOrd="3" destOrd="0" presId="urn:microsoft.com/office/officeart/2005/8/layout/hList7"/>
    <dgm:cxn modelId="{37604ABE-B4D1-4A07-B189-3334114D7B93}" type="presParOf" srcId="{6DD0B2D7-E9F3-43A8-B695-16CA6E8A5102}" destId="{46A1004A-96D1-4FE0-9AF6-A37190FEFAD5}" srcOrd="1" destOrd="1" presId="urn:microsoft.com/office/officeart/2005/8/layout/hList7"/>
    <dgm:cxn modelId="{29297617-D194-42EA-8F46-89426DB81289}" type="presOf" srcId="{F87D6EB1-1F16-49B5-8E41-39108A6092BD}" destId="{46A1004A-96D1-4FE0-9AF6-A37190FEFAD5}" srcOrd="0" destOrd="0" presId="urn:microsoft.com/office/officeart/2005/8/layout/hList7"/>
    <dgm:cxn modelId="{EFA79D5D-31B4-433B-AEE6-3D14E23B9EA6}" type="presParOf" srcId="{6DD0B2D7-E9F3-43A8-B695-16CA6E8A5102}" destId="{790F44F3-EFA4-458A-8A0A-BA3E523EFF8D}" srcOrd="2" destOrd="1" presId="urn:microsoft.com/office/officeart/2005/8/layout/hList7"/>
    <dgm:cxn modelId="{FE71BBD3-739B-4E20-9462-E96032D93FF0}" type="presParOf" srcId="{790F44F3-EFA4-458A-8A0A-BA3E523EFF8D}" destId="{688FCB15-C0F3-4891-B38D-F158BA482E20}" srcOrd="0" destOrd="2" presId="urn:microsoft.com/office/officeart/2005/8/layout/hList7"/>
    <dgm:cxn modelId="{E747AEFD-D96E-4BE9-9A5A-1C7670038B4D}" type="presOf" srcId="{E15027D7-4C1B-4B75-9826-8239AEB14268}" destId="{688FCB15-C0F3-4891-B38D-F158BA482E20}" srcOrd="0" destOrd="0" presId="urn:microsoft.com/office/officeart/2005/8/layout/hList7"/>
    <dgm:cxn modelId="{A5F1806E-CAD1-449B-8928-EC09C96513A3}" type="presParOf" srcId="{790F44F3-EFA4-458A-8A0A-BA3E523EFF8D}" destId="{228F5FD1-6B96-4225-987D-544116E1E04C}" srcOrd="1" destOrd="2" presId="urn:microsoft.com/office/officeart/2005/8/layout/hList7"/>
    <dgm:cxn modelId="{2715702B-E9F0-4A4F-AF4A-D7BB46E566F3}" type="presOf" srcId="{E15027D7-4C1B-4B75-9826-8239AEB14268}" destId="{228F5FD1-6B96-4225-987D-544116E1E04C}" srcOrd="1" destOrd="0" presId="urn:microsoft.com/office/officeart/2005/8/layout/hList7"/>
    <dgm:cxn modelId="{1A18BF12-6E25-457E-9358-DC2663265840}" type="presParOf" srcId="{790F44F3-EFA4-458A-8A0A-BA3E523EFF8D}" destId="{E7A7AD4C-4A7F-4B95-8444-55F504A75D2B}" srcOrd="2" destOrd="2" presId="urn:microsoft.com/office/officeart/2005/8/layout/hList7"/>
    <dgm:cxn modelId="{587479B3-BEC0-4392-B3BE-D15CA53E9E55}" type="presParOf" srcId="{790F44F3-EFA4-458A-8A0A-BA3E523EFF8D}" destId="{7505572A-79A6-475D-9981-2DC2A388A548}" srcOrd="3" destOrd="2"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431780" cy="4041140"/>
        <a:chOff x="0" y="0"/>
        <a:chExt cx="10431780" cy="4041140"/>
      </a:xfrm>
    </dsp:grpSpPr>
    <dsp:sp modelId="{4AF6C199-11C8-47F0-8661-335323F35426}">
      <dsp:nvSpPr>
        <dsp:cNvPr id="4" name="圆角矩形 3"/>
        <dsp:cNvSpPr/>
      </dsp:nvSpPr>
      <dsp:spPr bwMode="white">
        <a:xfrm>
          <a:off x="0" y="0"/>
          <a:ext cx="2550557" cy="4041140"/>
        </a:xfrm>
        <a:prstGeom prst="roundRect">
          <a:avLst>
            <a:gd name="adj" fmla="val 10000"/>
          </a:avLst>
        </a:prstGeom>
        <a:sp3d prstMaterial="dkEdge">
          <a:bevelT w="8200" h="38100"/>
        </a:sp3d>
      </dsp:spPr>
      <dsp:style>
        <a:lnRef idx="0">
          <a:schemeClr val="lt1"/>
        </a:lnRef>
        <a:fillRef idx="2">
          <a:schemeClr val="accent3">
            <a:shade val="80000"/>
            <a:hueOff val="0"/>
            <a:satOff val="0"/>
            <a:lumOff val="0"/>
            <a:alpha val="100000"/>
          </a:schemeClr>
        </a:fillRef>
        <a:effectRef idx="1">
          <a:scrgbClr r="0" g="0" b="0"/>
        </a:effectRef>
        <a:fontRef idx="minor">
          <a:schemeClr val="dk1"/>
        </a:fontRef>
      </dsp:style>
      <dsp:txBody>
        <a:bodyPr vert="horz" wrap="square"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rtl="0">
            <a:lnSpc>
              <a:spcPct val="100000"/>
            </a:lnSpc>
            <a:spcBef>
              <a:spcPct val="0"/>
            </a:spcBef>
            <a:spcAft>
              <a:spcPct val="35000"/>
            </a:spcAft>
          </a:pPr>
          <a:r>
            <a:rPr lang="zh-CN" b="0" dirty="0" smtClean="0"/>
            <a:t>垄断与低效率</a:t>
          </a:r>
          <a:endParaRPr lang="en-US" b="0" dirty="0"/>
        </a:p>
      </dsp:txBody>
      <dsp:txXfrm>
        <a:off x="0" y="0"/>
        <a:ext cx="2550557" cy="4041140"/>
      </dsp:txXfrm>
    </dsp:sp>
    <dsp:sp modelId="{208FC9D5-AA83-471B-A10E-05B83DC53B05}">
      <dsp:nvSpPr>
        <dsp:cNvPr id="6" name="椭圆 5"/>
        <dsp:cNvSpPr/>
      </dsp:nvSpPr>
      <dsp:spPr bwMode="white">
        <a:xfrm>
          <a:off x="602429" y="242468"/>
          <a:ext cx="1345700" cy="1345700"/>
        </a:xfrm>
        <a:prstGeom prst="ellipse">
          <a:avLst/>
        </a:prstGeom>
      </dsp:spPr>
      <dsp:style>
        <a:lnRef idx="1">
          <a:schemeClr val="lt1"/>
        </a:lnRef>
        <a:fillRef idx="1">
          <a:schemeClr val="accent3">
            <a:tint val="50000"/>
            <a:hueOff val="0"/>
            <a:satOff val="0"/>
            <a:lumOff val="0"/>
            <a:alpha val="100000"/>
          </a:schemeClr>
        </a:fillRef>
        <a:effectRef idx="1">
          <a:scrgbClr r="0" g="0" b="0"/>
        </a:effectRef>
        <a:fontRef idx="minor"/>
      </dsp:style>
      <dsp:txXfrm>
        <a:off x="602429" y="242468"/>
        <a:ext cx="1345700" cy="1345700"/>
      </dsp:txXfrm>
    </dsp:sp>
    <dsp:sp modelId="{FBB8D175-CB10-476B-98E2-1C2BF54EF85A}">
      <dsp:nvSpPr>
        <dsp:cNvPr id="8" name="圆角矩形 7"/>
        <dsp:cNvSpPr/>
      </dsp:nvSpPr>
      <dsp:spPr bwMode="white">
        <a:xfrm>
          <a:off x="2627074" y="0"/>
          <a:ext cx="2550557" cy="4041140"/>
        </a:xfrm>
        <a:prstGeom prst="roundRect">
          <a:avLst>
            <a:gd name="adj" fmla="val 10000"/>
          </a:avLst>
        </a:prstGeom>
        <a:sp3d prstMaterial="dkEdge">
          <a:bevelT w="8200" h="38100"/>
        </a:sp3d>
      </dsp:spPr>
      <dsp:style>
        <a:lnRef idx="0">
          <a:schemeClr val="lt1"/>
        </a:lnRef>
        <a:fillRef idx="2">
          <a:schemeClr val="accent3">
            <a:shade val="80000"/>
            <a:hueOff val="100000"/>
            <a:satOff val="-2875"/>
            <a:lumOff val="9412"/>
            <a:alpha val="100000"/>
          </a:schemeClr>
        </a:fillRef>
        <a:effectRef idx="1">
          <a:scrgbClr r="0" g="0" b="0"/>
        </a:effectRef>
        <a:fontRef idx="minor">
          <a:schemeClr val="dk1"/>
        </a:fontRef>
      </dsp:style>
      <dsp:txBody>
        <a:bodyPr vert="horz" wrap="square"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rtl="0">
            <a:lnSpc>
              <a:spcPct val="100000"/>
            </a:lnSpc>
            <a:spcBef>
              <a:spcPct val="0"/>
            </a:spcBef>
            <a:spcAft>
              <a:spcPct val="35000"/>
            </a:spcAft>
          </a:pPr>
          <a:r>
            <a:rPr lang="zh-CN" b="0" dirty="0" smtClean="0"/>
            <a:t>寻租</a:t>
          </a:r>
          <a:r>
            <a:rPr lang="en-US" b="0" dirty="0" smtClean="0"/>
            <a:t>——</a:t>
          </a:r>
          <a:r>
            <a:rPr lang="zh-CN" b="0" dirty="0" smtClean="0"/>
            <a:t>垄断低效率的进一步解释</a:t>
          </a:r>
          <a:endParaRPr lang="en-US" b="0" dirty="0"/>
        </a:p>
      </dsp:txBody>
      <dsp:txXfrm>
        <a:off x="2627074" y="0"/>
        <a:ext cx="2550557" cy="4041140"/>
      </dsp:txXfrm>
    </dsp:sp>
    <dsp:sp modelId="{848A3CBE-0EFD-4E6F-AB8C-96B84C9B7D81}">
      <dsp:nvSpPr>
        <dsp:cNvPr id="10" name="椭圆 9"/>
        <dsp:cNvSpPr/>
      </dsp:nvSpPr>
      <dsp:spPr bwMode="white">
        <a:xfrm>
          <a:off x="3229503" y="242468"/>
          <a:ext cx="1345700" cy="1345700"/>
        </a:xfrm>
        <a:prstGeom prst="ellipse">
          <a:avLst/>
        </a:prstGeom>
      </dsp:spPr>
      <dsp:style>
        <a:lnRef idx="1">
          <a:schemeClr val="lt1"/>
        </a:lnRef>
        <a:fillRef idx="1">
          <a:schemeClr val="accent3">
            <a:tint val="50000"/>
            <a:hueOff val="0"/>
            <a:satOff val="-1045"/>
            <a:lumOff val="3529"/>
            <a:alpha val="100000"/>
          </a:schemeClr>
        </a:fillRef>
        <a:effectRef idx="1">
          <a:scrgbClr r="0" g="0" b="0"/>
        </a:effectRef>
        <a:fontRef idx="minor"/>
      </dsp:style>
      <dsp:txXfrm>
        <a:off x="3229503" y="242468"/>
        <a:ext cx="1345700" cy="1345700"/>
      </dsp:txXfrm>
    </dsp:sp>
    <dsp:sp modelId="{2675CD9A-B1CC-4F54-940B-827AFD3752DD}">
      <dsp:nvSpPr>
        <dsp:cNvPr id="12" name="圆角矩形 11"/>
        <dsp:cNvSpPr/>
      </dsp:nvSpPr>
      <dsp:spPr bwMode="white">
        <a:xfrm>
          <a:off x="5254148" y="0"/>
          <a:ext cx="2550557" cy="4041140"/>
        </a:xfrm>
        <a:prstGeom prst="roundRect">
          <a:avLst>
            <a:gd name="adj" fmla="val 10000"/>
          </a:avLst>
        </a:prstGeom>
        <a:sp3d prstMaterial="dkEdge">
          <a:bevelT w="8200" h="38100"/>
        </a:sp3d>
      </dsp:spPr>
      <dsp:style>
        <a:lnRef idx="0">
          <a:schemeClr val="lt1"/>
        </a:lnRef>
        <a:fillRef idx="2">
          <a:schemeClr val="accent3">
            <a:shade val="80000"/>
            <a:hueOff val="200000"/>
            <a:satOff val="-5751"/>
            <a:lumOff val="18824"/>
            <a:alpha val="100000"/>
          </a:schemeClr>
        </a:fillRef>
        <a:effectRef idx="1">
          <a:scrgbClr r="0" g="0" b="0"/>
        </a:effectRef>
        <a:fontRef idx="minor">
          <a:schemeClr val="dk1"/>
        </a:fontRef>
      </dsp:style>
      <dsp:txBody>
        <a:bodyPr vert="horz" wrap="square"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rtl="0">
            <a:lnSpc>
              <a:spcPct val="100000"/>
            </a:lnSpc>
            <a:spcBef>
              <a:spcPct val="0"/>
            </a:spcBef>
            <a:spcAft>
              <a:spcPct val="35000"/>
            </a:spcAft>
          </a:pPr>
          <a:r>
            <a:rPr lang="zh-CN" b="0" dirty="0" smtClean="0"/>
            <a:t>对垄断的公共管制</a:t>
          </a:r>
          <a:endParaRPr lang="en-US" b="0" dirty="0"/>
        </a:p>
      </dsp:txBody>
      <dsp:txXfrm>
        <a:off x="5254148" y="0"/>
        <a:ext cx="2550557" cy="4041140"/>
      </dsp:txXfrm>
    </dsp:sp>
    <dsp:sp modelId="{4A00B60A-30AE-412A-B8F6-DDB347F8A332}">
      <dsp:nvSpPr>
        <dsp:cNvPr id="14" name="椭圆 13"/>
        <dsp:cNvSpPr/>
      </dsp:nvSpPr>
      <dsp:spPr bwMode="white">
        <a:xfrm>
          <a:off x="5856577" y="242468"/>
          <a:ext cx="1345700" cy="1345700"/>
        </a:xfrm>
        <a:prstGeom prst="ellipse">
          <a:avLst/>
        </a:prstGeom>
      </dsp:spPr>
      <dsp:style>
        <a:lnRef idx="1">
          <a:schemeClr val="lt1"/>
        </a:lnRef>
        <a:fillRef idx="1">
          <a:schemeClr val="accent3">
            <a:tint val="50000"/>
            <a:hueOff val="0"/>
            <a:satOff val="-2091"/>
            <a:lumOff val="7059"/>
            <a:alpha val="100000"/>
          </a:schemeClr>
        </a:fillRef>
        <a:effectRef idx="1">
          <a:scrgbClr r="0" g="0" b="0"/>
        </a:effectRef>
        <a:fontRef idx="minor"/>
      </dsp:style>
      <dsp:txXfrm>
        <a:off x="5856577" y="242468"/>
        <a:ext cx="1345700" cy="1345700"/>
      </dsp:txXfrm>
    </dsp:sp>
    <dsp:sp modelId="{529244D9-752D-41CD-AC8E-10C756DE4F3A}">
      <dsp:nvSpPr>
        <dsp:cNvPr id="16" name="圆角矩形 15"/>
        <dsp:cNvSpPr/>
      </dsp:nvSpPr>
      <dsp:spPr bwMode="white">
        <a:xfrm>
          <a:off x="7881223" y="0"/>
          <a:ext cx="2550557" cy="4041140"/>
        </a:xfrm>
        <a:prstGeom prst="roundRect">
          <a:avLst>
            <a:gd name="adj" fmla="val 10000"/>
          </a:avLst>
        </a:prstGeom>
        <a:sp3d prstMaterial="dkEdge">
          <a:bevelT w="8200" h="38100"/>
        </a:sp3d>
      </dsp:spPr>
      <dsp:style>
        <a:lnRef idx="0">
          <a:schemeClr val="lt1"/>
        </a:lnRef>
        <a:fillRef idx="2">
          <a:schemeClr val="accent3">
            <a:shade val="80000"/>
            <a:hueOff val="300000"/>
            <a:satOff val="-8626"/>
            <a:lumOff val="28235"/>
            <a:alpha val="100000"/>
          </a:schemeClr>
        </a:fillRef>
        <a:effectRef idx="1">
          <a:scrgbClr r="0" g="0" b="0"/>
        </a:effectRef>
        <a:fontRef idx="minor">
          <a:schemeClr val="dk1"/>
        </a:fontRef>
      </dsp:style>
      <dsp:txBody>
        <a:bodyPr vert="horz" wrap="square" lIns="184912" tIns="184912" rIns="184912" bIns="18491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rtl="0">
            <a:lnSpc>
              <a:spcPct val="100000"/>
            </a:lnSpc>
            <a:spcBef>
              <a:spcPct val="0"/>
            </a:spcBef>
            <a:spcAft>
              <a:spcPct val="35000"/>
            </a:spcAft>
          </a:pPr>
          <a:r>
            <a:rPr lang="zh-CN" b="0" dirty="0" smtClean="0"/>
            <a:t>反垄断法</a:t>
          </a:r>
          <a:br>
            <a:rPr lang="zh-CN" b="0" dirty="0" smtClean="0"/>
          </a:br>
          <a:endParaRPr lang="zh-CN" b="0" dirty="0"/>
        </a:p>
      </dsp:txBody>
      <dsp:txXfrm>
        <a:off x="7881223" y="0"/>
        <a:ext cx="2550557" cy="4041140"/>
      </dsp:txXfrm>
    </dsp:sp>
    <dsp:sp modelId="{A97EB910-C74B-41BC-8BEB-FD564A6CE6E9}">
      <dsp:nvSpPr>
        <dsp:cNvPr id="18" name="椭圆 17"/>
        <dsp:cNvSpPr/>
      </dsp:nvSpPr>
      <dsp:spPr bwMode="white">
        <a:xfrm>
          <a:off x="8483651" y="242468"/>
          <a:ext cx="1345700" cy="1345700"/>
        </a:xfrm>
        <a:prstGeom prst="ellipse">
          <a:avLst/>
        </a:prstGeom>
      </dsp:spPr>
      <dsp:style>
        <a:lnRef idx="1">
          <a:schemeClr val="lt1"/>
        </a:lnRef>
        <a:fillRef idx="1">
          <a:schemeClr val="accent3">
            <a:tint val="50000"/>
            <a:hueOff val="0"/>
            <a:satOff val="-3136"/>
            <a:lumOff val="10588"/>
            <a:alpha val="100000"/>
          </a:schemeClr>
        </a:fillRef>
        <a:effectRef idx="1">
          <a:scrgbClr r="0" g="0" b="0"/>
        </a:effectRef>
        <a:fontRef idx="minor"/>
      </dsp:style>
      <dsp:txXfrm>
        <a:off x="8483651" y="242468"/>
        <a:ext cx="1345700" cy="1345700"/>
      </dsp:txXfrm>
    </dsp:sp>
    <dsp:sp modelId="{04AB34FC-1C0F-47F1-BD12-0AE0B542312B}">
      <dsp:nvSpPr>
        <dsp:cNvPr id="3" name="左右箭头 2"/>
        <dsp:cNvSpPr/>
      </dsp:nvSpPr>
      <dsp:spPr bwMode="white">
        <a:xfrm>
          <a:off x="417271" y="3232912"/>
          <a:ext cx="9597238" cy="606171"/>
        </a:xfrm>
        <a:prstGeom prst="leftRightArrow">
          <a:avLst/>
        </a:prstGeom>
        <a:sp3d prstMaterial="dkEdge">
          <a:bevelT w="8200" h="38100"/>
        </a:sp3d>
      </dsp:spPr>
      <dsp:style>
        <a:lnRef idx="1">
          <a:schemeClr val="lt1"/>
        </a:lnRef>
        <a:fillRef idx="2">
          <a:schemeClr val="accent3">
            <a:tint val="40000"/>
          </a:schemeClr>
        </a:fillRef>
        <a:effectRef idx="1">
          <a:scrgbClr r="0" g="0" b="0"/>
        </a:effectRef>
        <a:fontRef idx="minor"/>
      </dsp:style>
      <dsp:txXfrm>
        <a:off x="417271" y="3232912"/>
        <a:ext cx="9597238" cy="606171"/>
      </dsp:txXfrm>
    </dsp:sp>
    <dsp:sp modelId="{6BBA72B0-4DDE-4F40-81F8-37D6E2EA571B}">
      <dsp:nvSpPr>
        <dsp:cNvPr id="5" name="圆角矩形 4" hidden="1"/>
        <dsp:cNvSpPr/>
      </dsp:nvSpPr>
      <dsp:spPr>
        <a:xfrm>
          <a:off x="1262526" y="0"/>
          <a:ext cx="25506" cy="242468"/>
        </a:xfrm>
        <a:prstGeom prst="roundRect">
          <a:avLst>
            <a:gd name="adj" fmla="val 10000"/>
          </a:avLst>
        </a:prstGeom>
      </dsp:spPr>
      <dsp:txXfrm>
        <a:off x="1262526" y="0"/>
        <a:ext cx="25506" cy="242468"/>
      </dsp:txXfrm>
    </dsp:sp>
    <dsp:sp modelId="{A6E967DE-00DA-4B53-8BCE-4194A14C04E5}">
      <dsp:nvSpPr>
        <dsp:cNvPr id="7" name="矩形 6" hidden="1"/>
        <dsp:cNvSpPr/>
      </dsp:nvSpPr>
      <dsp:spPr>
        <a:xfrm>
          <a:off x="2550557" y="2020570"/>
          <a:ext cx="76517" cy="0"/>
        </a:xfrm>
        <a:prstGeom prst="rect">
          <a:avLst/>
        </a:prstGeom>
      </dsp:spPr>
      <dsp:txXfrm>
        <a:off x="2550557" y="2020570"/>
        <a:ext cx="76517" cy="0"/>
      </dsp:txXfrm>
    </dsp:sp>
    <dsp:sp modelId="{23FA1EC7-0D1D-4270-9D83-97B5D8353248}">
      <dsp:nvSpPr>
        <dsp:cNvPr id="9" name="圆角矩形 8" hidden="1"/>
        <dsp:cNvSpPr/>
      </dsp:nvSpPr>
      <dsp:spPr>
        <a:xfrm>
          <a:off x="3889600" y="0"/>
          <a:ext cx="25506" cy="242468"/>
        </a:xfrm>
        <a:prstGeom prst="roundRect">
          <a:avLst>
            <a:gd name="adj" fmla="val 10000"/>
          </a:avLst>
        </a:prstGeom>
      </dsp:spPr>
      <dsp:txXfrm>
        <a:off x="3889600" y="0"/>
        <a:ext cx="25506" cy="242468"/>
      </dsp:txXfrm>
    </dsp:sp>
    <dsp:sp modelId="{76FC9A97-D471-4306-84E4-2D3F52A9A6A1}">
      <dsp:nvSpPr>
        <dsp:cNvPr id="11" name="矩形 10" hidden="1"/>
        <dsp:cNvSpPr/>
      </dsp:nvSpPr>
      <dsp:spPr>
        <a:xfrm>
          <a:off x="5177632" y="2020570"/>
          <a:ext cx="76517" cy="0"/>
        </a:xfrm>
        <a:prstGeom prst="rect">
          <a:avLst/>
        </a:prstGeom>
      </dsp:spPr>
      <dsp:txXfrm>
        <a:off x="5177632" y="2020570"/>
        <a:ext cx="76517" cy="0"/>
      </dsp:txXfrm>
    </dsp:sp>
    <dsp:sp modelId="{1BD68833-6CCA-46E3-8E10-5E70A6C773B8}">
      <dsp:nvSpPr>
        <dsp:cNvPr id="13" name="圆角矩形 12" hidden="1"/>
        <dsp:cNvSpPr/>
      </dsp:nvSpPr>
      <dsp:spPr>
        <a:xfrm>
          <a:off x="6516674" y="0"/>
          <a:ext cx="25506" cy="242468"/>
        </a:xfrm>
        <a:prstGeom prst="roundRect">
          <a:avLst>
            <a:gd name="adj" fmla="val 10000"/>
          </a:avLst>
        </a:prstGeom>
      </dsp:spPr>
      <dsp:txXfrm>
        <a:off x="6516674" y="0"/>
        <a:ext cx="25506" cy="242468"/>
      </dsp:txXfrm>
    </dsp:sp>
    <dsp:sp modelId="{32CDCD5D-043C-41EC-A118-3D102F84E9CE}">
      <dsp:nvSpPr>
        <dsp:cNvPr id="15" name="矩形 14" hidden="1"/>
        <dsp:cNvSpPr/>
      </dsp:nvSpPr>
      <dsp:spPr>
        <a:xfrm>
          <a:off x="7804706" y="2020570"/>
          <a:ext cx="76517" cy="0"/>
        </a:xfrm>
        <a:prstGeom prst="rect">
          <a:avLst/>
        </a:prstGeom>
      </dsp:spPr>
      <dsp:txXfrm>
        <a:off x="7804706" y="2020570"/>
        <a:ext cx="76517" cy="0"/>
      </dsp:txXfrm>
    </dsp:sp>
    <dsp:sp modelId="{29AF5913-DBC6-4819-B431-A2D173731AF3}">
      <dsp:nvSpPr>
        <dsp:cNvPr id="17" name="圆角矩形 16" hidden="1"/>
        <dsp:cNvSpPr/>
      </dsp:nvSpPr>
      <dsp:spPr>
        <a:xfrm>
          <a:off x="9143748" y="0"/>
          <a:ext cx="25506" cy="242468"/>
        </a:xfrm>
        <a:prstGeom prst="roundRect">
          <a:avLst>
            <a:gd name="adj" fmla="val 10000"/>
          </a:avLst>
        </a:prstGeom>
      </dsp:spPr>
      <dsp:txXfrm>
        <a:off x="9143748" y="0"/>
        <a:ext cx="25506" cy="242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A6C0B93D-2594-4664-BFB3-423994F068A7}">
      <dsp:nvSpPr>
        <dsp:cNvPr id="4" name="圆角矩形 3"/>
        <dsp:cNvSpPr/>
      </dsp:nvSpPr>
      <dsp:spPr bwMode="white">
        <a:xfrm>
          <a:off x="0" y="0"/>
          <a:ext cx="2053828" cy="4351338"/>
        </a:xfrm>
        <a:prstGeom prst="roundRect">
          <a:avLst>
            <a:gd name="adj" fmla="val 10000"/>
          </a:avLst>
        </a:prstGeom>
        <a:sp3d prstMaterial="dkEdge">
          <a:bevelT w="8200" h="38100"/>
        </a:sp3d>
      </dsp:spPr>
      <dsp:style>
        <a:lnRef idx="0">
          <a:schemeClr val="lt1"/>
        </a:lnRef>
        <a:fillRef idx="2">
          <a:schemeClr val="accent3">
            <a:shade val="80000"/>
            <a:hueOff val="0"/>
            <a:satOff val="0"/>
            <a:lumOff val="0"/>
            <a:alpha val="100000"/>
          </a:schemeClr>
        </a:fillRef>
        <a:effectRef idx="1">
          <a:scrgbClr r="0" g="0" b="0"/>
        </a:effectRef>
        <a:fontRef idx="minor">
          <a:schemeClr val="dk1"/>
        </a:fontRef>
      </dsp:style>
      <dsp:txBody>
        <a:bodyPr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rtl="0">
            <a:lnSpc>
              <a:spcPct val="100000"/>
            </a:lnSpc>
            <a:spcBef>
              <a:spcPct val="0"/>
            </a:spcBef>
            <a:spcAft>
              <a:spcPct val="35000"/>
            </a:spcAft>
            <a:buNone/>
          </a:pPr>
          <a:r>
            <a:rPr lang="zh-CN" b="0" dirty="0" smtClean="0"/>
            <a:t>外部影响及其分类</a:t>
          </a:r>
          <a:endParaRPr lang="en-US" b="0" dirty="0"/>
        </a:p>
      </dsp:txBody>
      <dsp:txXfrm>
        <a:off x="0" y="0"/>
        <a:ext cx="2053828" cy="4351338"/>
      </dsp:txXfrm>
    </dsp:sp>
    <dsp:sp modelId="{8101AD24-8FC0-4584-931A-8CA691C4F0FD}">
      <dsp:nvSpPr>
        <dsp:cNvPr id="6" name="椭圆 5"/>
        <dsp:cNvSpPr/>
      </dsp:nvSpPr>
      <dsp:spPr bwMode="white">
        <a:xfrm>
          <a:off x="302416" y="261080"/>
          <a:ext cx="1448996" cy="1448996"/>
        </a:xfrm>
        <a:prstGeom prst="ellipse">
          <a:avLst/>
        </a:prstGeom>
      </dsp:spPr>
      <dsp:style>
        <a:lnRef idx="1">
          <a:schemeClr val="lt1"/>
        </a:lnRef>
        <a:fillRef idx="1">
          <a:schemeClr val="accent3">
            <a:tint val="50000"/>
            <a:hueOff val="0"/>
            <a:satOff val="0"/>
            <a:lumOff val="0"/>
            <a:alpha val="100000"/>
          </a:schemeClr>
        </a:fillRef>
        <a:effectRef idx="1">
          <a:scrgbClr r="0" g="0" b="0"/>
        </a:effectRef>
        <a:fontRef idx="minor"/>
      </dsp:style>
      <dsp:txXfrm>
        <a:off x="302416" y="261080"/>
        <a:ext cx="1448996" cy="1448996"/>
      </dsp:txXfrm>
    </dsp:sp>
    <dsp:sp modelId="{E0E2C7C8-7648-4135-A576-42D04814BFB2}">
      <dsp:nvSpPr>
        <dsp:cNvPr id="8" name="圆角矩形 7"/>
        <dsp:cNvSpPr/>
      </dsp:nvSpPr>
      <dsp:spPr bwMode="white">
        <a:xfrm>
          <a:off x="2115443" y="0"/>
          <a:ext cx="2053828" cy="4351338"/>
        </a:xfrm>
        <a:prstGeom prst="roundRect">
          <a:avLst>
            <a:gd name="adj" fmla="val 10000"/>
          </a:avLst>
        </a:prstGeom>
        <a:sp3d prstMaterial="dkEdge">
          <a:bevelT w="8200" h="38100"/>
        </a:sp3d>
      </dsp:spPr>
      <dsp:style>
        <a:lnRef idx="0">
          <a:schemeClr val="lt1"/>
        </a:lnRef>
        <a:fillRef idx="2">
          <a:schemeClr val="accent3">
            <a:shade val="80000"/>
            <a:hueOff val="75000"/>
            <a:satOff val="-2156"/>
            <a:lumOff val="7059"/>
            <a:alpha val="100000"/>
          </a:schemeClr>
        </a:fillRef>
        <a:effectRef idx="1">
          <a:scrgbClr r="0" g="0" b="0"/>
        </a:effectRef>
        <a:fontRef idx="minor">
          <a:schemeClr val="dk1"/>
        </a:fontRef>
      </dsp:style>
      <dsp:txBody>
        <a:bodyPr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rtl="0">
            <a:lnSpc>
              <a:spcPct val="100000"/>
            </a:lnSpc>
            <a:spcBef>
              <a:spcPct val="0"/>
            </a:spcBef>
            <a:spcAft>
              <a:spcPct val="35000"/>
            </a:spcAft>
            <a:buNone/>
          </a:pPr>
          <a:r>
            <a:rPr lang="zh-CN" b="0" dirty="0" smtClean="0"/>
            <a:t>外部性条件下市场机制的资源配置失灵</a:t>
          </a:r>
          <a:endParaRPr lang="en-US" b="0" dirty="0"/>
        </a:p>
      </dsp:txBody>
      <dsp:txXfrm>
        <a:off x="2115443" y="0"/>
        <a:ext cx="2053828" cy="4351338"/>
      </dsp:txXfrm>
    </dsp:sp>
    <dsp:sp modelId="{49A015CD-3544-4086-8111-46E4AD112C72}">
      <dsp:nvSpPr>
        <dsp:cNvPr id="10" name="椭圆 9"/>
        <dsp:cNvSpPr/>
      </dsp:nvSpPr>
      <dsp:spPr bwMode="white">
        <a:xfrm>
          <a:off x="2417859" y="261080"/>
          <a:ext cx="1448996" cy="1448996"/>
        </a:xfrm>
        <a:prstGeom prst="ellipse">
          <a:avLst/>
        </a:prstGeom>
      </dsp:spPr>
      <dsp:style>
        <a:lnRef idx="1">
          <a:schemeClr val="lt1"/>
        </a:lnRef>
        <a:fillRef idx="1">
          <a:schemeClr val="accent3">
            <a:tint val="50000"/>
            <a:hueOff val="0"/>
            <a:satOff val="-783"/>
            <a:lumOff val="2647"/>
            <a:alpha val="100000"/>
          </a:schemeClr>
        </a:fillRef>
        <a:effectRef idx="1">
          <a:scrgbClr r="0" g="0" b="0"/>
        </a:effectRef>
        <a:fontRef idx="minor"/>
      </dsp:style>
      <dsp:txXfrm>
        <a:off x="2417859" y="261080"/>
        <a:ext cx="1448996" cy="1448996"/>
      </dsp:txXfrm>
    </dsp:sp>
    <dsp:sp modelId="{F192B609-AE30-4BD3-A77E-1A893234CDD0}">
      <dsp:nvSpPr>
        <dsp:cNvPr id="12" name="圆角矩形 11"/>
        <dsp:cNvSpPr/>
      </dsp:nvSpPr>
      <dsp:spPr bwMode="white">
        <a:xfrm>
          <a:off x="4230886" y="0"/>
          <a:ext cx="2053828" cy="4351338"/>
        </a:xfrm>
        <a:prstGeom prst="roundRect">
          <a:avLst>
            <a:gd name="adj" fmla="val 10000"/>
          </a:avLst>
        </a:prstGeom>
        <a:sp3d prstMaterial="dkEdge">
          <a:bevelT w="8200" h="38100"/>
        </a:sp3d>
      </dsp:spPr>
      <dsp:style>
        <a:lnRef idx="0">
          <a:schemeClr val="lt1"/>
        </a:lnRef>
        <a:fillRef idx="2">
          <a:schemeClr val="accent3">
            <a:shade val="80000"/>
            <a:hueOff val="150000"/>
            <a:satOff val="-4313"/>
            <a:lumOff val="14118"/>
            <a:alpha val="100000"/>
          </a:schemeClr>
        </a:fillRef>
        <a:effectRef idx="1">
          <a:scrgbClr r="0" g="0" b="0"/>
        </a:effectRef>
        <a:fontRef idx="minor">
          <a:schemeClr val="dk1"/>
        </a:fontRef>
      </dsp:style>
      <dsp:txBody>
        <a:bodyPr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rtl="0">
            <a:lnSpc>
              <a:spcPct val="100000"/>
            </a:lnSpc>
            <a:spcBef>
              <a:spcPct val="0"/>
            </a:spcBef>
            <a:spcAft>
              <a:spcPct val="35000"/>
            </a:spcAft>
            <a:buNone/>
          </a:pPr>
          <a:r>
            <a:rPr lang="zh-CN" b="0" dirty="0" smtClean="0"/>
            <a:t>外部影响和不适当的资源配置</a:t>
          </a:r>
          <a:br>
            <a:rPr lang="zh-CN" b="0" dirty="0" smtClean="0"/>
          </a:br>
          <a:endParaRPr lang="zh-CN" b="0" dirty="0"/>
        </a:p>
      </dsp:txBody>
      <dsp:txXfrm>
        <a:off x="4230886" y="0"/>
        <a:ext cx="2053828" cy="4351338"/>
      </dsp:txXfrm>
    </dsp:sp>
    <dsp:sp modelId="{2A0CF832-BE99-408A-BA7C-C529268D5674}">
      <dsp:nvSpPr>
        <dsp:cNvPr id="14" name="椭圆 13"/>
        <dsp:cNvSpPr/>
      </dsp:nvSpPr>
      <dsp:spPr bwMode="white">
        <a:xfrm>
          <a:off x="4533302" y="261080"/>
          <a:ext cx="1448996" cy="1448996"/>
        </a:xfrm>
        <a:prstGeom prst="ellipse">
          <a:avLst/>
        </a:prstGeom>
      </dsp:spPr>
      <dsp:style>
        <a:lnRef idx="1">
          <a:schemeClr val="lt1"/>
        </a:lnRef>
        <a:fillRef idx="1">
          <a:schemeClr val="accent3">
            <a:tint val="50000"/>
            <a:hueOff val="0"/>
            <a:satOff val="-1568"/>
            <a:lumOff val="5294"/>
            <a:alpha val="100000"/>
          </a:schemeClr>
        </a:fillRef>
        <a:effectRef idx="1">
          <a:scrgbClr r="0" g="0" b="0"/>
        </a:effectRef>
        <a:fontRef idx="minor"/>
      </dsp:style>
      <dsp:txXfrm>
        <a:off x="4533302" y="261080"/>
        <a:ext cx="1448996" cy="1448996"/>
      </dsp:txXfrm>
    </dsp:sp>
    <dsp:sp modelId="{C8015393-D8ED-46AC-9FA0-DBAF89FC10A0}">
      <dsp:nvSpPr>
        <dsp:cNvPr id="16" name="圆角矩形 15"/>
        <dsp:cNvSpPr/>
      </dsp:nvSpPr>
      <dsp:spPr bwMode="white">
        <a:xfrm>
          <a:off x="6346329" y="0"/>
          <a:ext cx="2053828" cy="4351338"/>
        </a:xfrm>
        <a:prstGeom prst="roundRect">
          <a:avLst>
            <a:gd name="adj" fmla="val 10000"/>
          </a:avLst>
        </a:prstGeom>
        <a:sp3d prstMaterial="dkEdge">
          <a:bevelT w="8200" h="38100"/>
        </a:sp3d>
      </dsp:spPr>
      <dsp:style>
        <a:lnRef idx="0">
          <a:schemeClr val="lt1"/>
        </a:lnRef>
        <a:fillRef idx="2">
          <a:schemeClr val="accent3">
            <a:shade val="80000"/>
            <a:hueOff val="225000"/>
            <a:satOff val="-6470"/>
            <a:lumOff val="21176"/>
            <a:alpha val="100000"/>
          </a:schemeClr>
        </a:fillRef>
        <a:effectRef idx="1">
          <a:scrgbClr r="0" g="0" b="0"/>
        </a:effectRef>
        <a:fontRef idx="minor">
          <a:schemeClr val="dk1"/>
        </a:fontRef>
      </dsp:style>
      <dsp:txBody>
        <a:bodyPr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rtl="0">
            <a:lnSpc>
              <a:spcPct val="100000"/>
            </a:lnSpc>
            <a:spcBef>
              <a:spcPct val="0"/>
            </a:spcBef>
            <a:spcAft>
              <a:spcPct val="35000"/>
            </a:spcAft>
            <a:buNone/>
          </a:pPr>
          <a:r>
            <a:rPr lang="zh-CN" b="0" dirty="0" smtClean="0"/>
            <a:t>针对外部性的微观政策</a:t>
          </a:r>
          <a:endParaRPr lang="en-US" b="0" dirty="0"/>
        </a:p>
      </dsp:txBody>
      <dsp:txXfrm>
        <a:off x="6346329" y="0"/>
        <a:ext cx="2053828" cy="4351338"/>
      </dsp:txXfrm>
    </dsp:sp>
    <dsp:sp modelId="{A673F317-D9D6-4050-877B-9CFF011833F3}">
      <dsp:nvSpPr>
        <dsp:cNvPr id="18" name="椭圆 17"/>
        <dsp:cNvSpPr/>
      </dsp:nvSpPr>
      <dsp:spPr bwMode="white">
        <a:xfrm>
          <a:off x="6648745" y="261080"/>
          <a:ext cx="1448996" cy="1448996"/>
        </a:xfrm>
        <a:prstGeom prst="ellipse">
          <a:avLst/>
        </a:prstGeom>
      </dsp:spPr>
      <dsp:style>
        <a:lnRef idx="1">
          <a:schemeClr val="lt1"/>
        </a:lnRef>
        <a:fillRef idx="1">
          <a:schemeClr val="accent3">
            <a:tint val="50000"/>
            <a:hueOff val="0"/>
            <a:satOff val="-2352"/>
            <a:lumOff val="7941"/>
            <a:alpha val="100000"/>
          </a:schemeClr>
        </a:fillRef>
        <a:effectRef idx="1">
          <a:scrgbClr r="0" g="0" b="0"/>
        </a:effectRef>
        <a:fontRef idx="minor"/>
      </dsp:style>
      <dsp:txXfrm>
        <a:off x="6648745" y="261080"/>
        <a:ext cx="1448996" cy="1448996"/>
      </dsp:txXfrm>
    </dsp:sp>
    <dsp:sp modelId="{8F817FD6-6810-4A14-B778-2B56AE174ECC}">
      <dsp:nvSpPr>
        <dsp:cNvPr id="20" name="圆角矩形 19"/>
        <dsp:cNvSpPr/>
      </dsp:nvSpPr>
      <dsp:spPr bwMode="white">
        <a:xfrm>
          <a:off x="8461772" y="0"/>
          <a:ext cx="2053828" cy="4351338"/>
        </a:xfrm>
        <a:prstGeom prst="roundRect">
          <a:avLst>
            <a:gd name="adj" fmla="val 10000"/>
          </a:avLst>
        </a:prstGeom>
        <a:sp3d prstMaterial="dkEdge">
          <a:bevelT w="8200" h="38100"/>
        </a:sp3d>
      </dsp:spPr>
      <dsp:style>
        <a:lnRef idx="0">
          <a:schemeClr val="lt1"/>
        </a:lnRef>
        <a:fillRef idx="2">
          <a:schemeClr val="accent3">
            <a:shade val="80000"/>
            <a:hueOff val="300000"/>
            <a:satOff val="-8626"/>
            <a:lumOff val="28235"/>
            <a:alpha val="100000"/>
          </a:schemeClr>
        </a:fillRef>
        <a:effectRef idx="1">
          <a:scrgbClr r="0" g="0" b="0"/>
        </a:effectRef>
        <a:fontRef idx="minor">
          <a:schemeClr val="dk1"/>
        </a:fontRef>
      </dsp:style>
      <dsp:txBody>
        <a:bodyPr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rtl="0">
            <a:lnSpc>
              <a:spcPct val="100000"/>
            </a:lnSpc>
            <a:spcBef>
              <a:spcPct val="0"/>
            </a:spcBef>
            <a:spcAft>
              <a:spcPct val="35000"/>
            </a:spcAft>
            <a:buNone/>
          </a:pPr>
          <a:r>
            <a:rPr lang="zh-CN" b="0" dirty="0" smtClean="0"/>
            <a:t>科斯定理</a:t>
          </a:r>
          <a:br>
            <a:rPr lang="zh-CN" b="0" dirty="0" smtClean="0"/>
          </a:br>
          <a:endParaRPr lang="zh-CN" b="0" dirty="0"/>
        </a:p>
      </dsp:txBody>
      <dsp:txXfrm>
        <a:off x="8461772" y="0"/>
        <a:ext cx="2053828" cy="4351338"/>
      </dsp:txXfrm>
    </dsp:sp>
    <dsp:sp modelId="{C91B9745-574B-4915-9214-BD5D5E0AD2BD}">
      <dsp:nvSpPr>
        <dsp:cNvPr id="22" name="椭圆 21"/>
        <dsp:cNvSpPr/>
      </dsp:nvSpPr>
      <dsp:spPr bwMode="white">
        <a:xfrm>
          <a:off x="8764188" y="261080"/>
          <a:ext cx="1448996" cy="1448996"/>
        </a:xfrm>
        <a:prstGeom prst="ellipse">
          <a:avLst/>
        </a:prstGeom>
      </dsp:spPr>
      <dsp:style>
        <a:lnRef idx="1">
          <a:schemeClr val="lt1"/>
        </a:lnRef>
        <a:fillRef idx="1">
          <a:schemeClr val="accent3">
            <a:tint val="50000"/>
            <a:hueOff val="0"/>
            <a:satOff val="-3136"/>
            <a:lumOff val="10588"/>
            <a:alpha val="100000"/>
          </a:schemeClr>
        </a:fillRef>
        <a:effectRef idx="1">
          <a:scrgbClr r="0" g="0" b="0"/>
        </a:effectRef>
        <a:fontRef idx="minor"/>
      </dsp:style>
      <dsp:txXfrm>
        <a:off x="8764188" y="261080"/>
        <a:ext cx="1448996" cy="1448996"/>
      </dsp:txXfrm>
    </dsp:sp>
    <dsp:sp modelId="{BC0D5031-DA45-46EB-89BF-7236F6FF98D9}">
      <dsp:nvSpPr>
        <dsp:cNvPr id="3" name="左右箭头 2"/>
        <dsp:cNvSpPr/>
      </dsp:nvSpPr>
      <dsp:spPr bwMode="white">
        <a:xfrm>
          <a:off x="420624" y="3481070"/>
          <a:ext cx="9674352" cy="652701"/>
        </a:xfrm>
        <a:prstGeom prst="leftRightArrow">
          <a:avLst/>
        </a:prstGeom>
        <a:sp3d prstMaterial="dkEdge">
          <a:bevelT w="8200" h="38100"/>
        </a:sp3d>
      </dsp:spPr>
      <dsp:style>
        <a:lnRef idx="1">
          <a:schemeClr val="lt1"/>
        </a:lnRef>
        <a:fillRef idx="2">
          <a:schemeClr val="accent3">
            <a:tint val="40000"/>
          </a:schemeClr>
        </a:fillRef>
        <a:effectRef idx="1">
          <a:scrgbClr r="0" g="0" b="0"/>
        </a:effectRef>
        <a:fontRef idx="minor"/>
      </dsp:style>
      <dsp:txXfrm>
        <a:off x="420624" y="3481070"/>
        <a:ext cx="9674352" cy="652701"/>
      </dsp:txXfrm>
    </dsp:sp>
    <dsp:sp modelId="{7E62ACBA-39D0-461E-954D-26B5F320CB27}">
      <dsp:nvSpPr>
        <dsp:cNvPr id="5" name="圆角矩形 4" hidden="1"/>
        <dsp:cNvSpPr/>
      </dsp:nvSpPr>
      <dsp:spPr>
        <a:xfrm>
          <a:off x="1016645" y="0"/>
          <a:ext cx="20538" cy="261080"/>
        </a:xfrm>
        <a:prstGeom prst="roundRect">
          <a:avLst>
            <a:gd name="adj" fmla="val 10000"/>
          </a:avLst>
        </a:prstGeom>
      </dsp:spPr>
      <dsp:txXfrm>
        <a:off x="1016645" y="0"/>
        <a:ext cx="20538" cy="261080"/>
      </dsp:txXfrm>
    </dsp:sp>
    <dsp:sp modelId="{68D90A94-20CF-4C6E-8940-0A302672D01C}">
      <dsp:nvSpPr>
        <dsp:cNvPr id="7" name="矩形 6" hidden="1"/>
        <dsp:cNvSpPr/>
      </dsp:nvSpPr>
      <dsp:spPr>
        <a:xfrm>
          <a:off x="2053828" y="2175669"/>
          <a:ext cx="61615" cy="0"/>
        </a:xfrm>
        <a:prstGeom prst="rect">
          <a:avLst/>
        </a:prstGeom>
      </dsp:spPr>
      <dsp:txXfrm>
        <a:off x="2053828" y="2175669"/>
        <a:ext cx="61615" cy="0"/>
      </dsp:txXfrm>
    </dsp:sp>
    <dsp:sp modelId="{936386BD-13F9-4B36-99BF-FBBB47D63C57}">
      <dsp:nvSpPr>
        <dsp:cNvPr id="9" name="圆角矩形 8" hidden="1"/>
        <dsp:cNvSpPr/>
      </dsp:nvSpPr>
      <dsp:spPr>
        <a:xfrm>
          <a:off x="3132088" y="0"/>
          <a:ext cx="20538" cy="261080"/>
        </a:xfrm>
        <a:prstGeom prst="roundRect">
          <a:avLst>
            <a:gd name="adj" fmla="val 10000"/>
          </a:avLst>
        </a:prstGeom>
      </dsp:spPr>
      <dsp:txXfrm>
        <a:off x="3132088" y="0"/>
        <a:ext cx="20538" cy="261080"/>
      </dsp:txXfrm>
    </dsp:sp>
    <dsp:sp modelId="{4EEAD22E-DC42-4831-9773-CC3C91A8CDFF}">
      <dsp:nvSpPr>
        <dsp:cNvPr id="11" name="矩形 10" hidden="1"/>
        <dsp:cNvSpPr/>
      </dsp:nvSpPr>
      <dsp:spPr>
        <a:xfrm>
          <a:off x="4169271" y="2175669"/>
          <a:ext cx="61615" cy="0"/>
        </a:xfrm>
        <a:prstGeom prst="rect">
          <a:avLst/>
        </a:prstGeom>
      </dsp:spPr>
      <dsp:txXfrm>
        <a:off x="4169271" y="2175669"/>
        <a:ext cx="61615" cy="0"/>
      </dsp:txXfrm>
    </dsp:sp>
    <dsp:sp modelId="{1462BAAD-298A-4D0C-A2CC-39E4A33F7033}">
      <dsp:nvSpPr>
        <dsp:cNvPr id="13" name="圆角矩形 12" hidden="1"/>
        <dsp:cNvSpPr/>
      </dsp:nvSpPr>
      <dsp:spPr>
        <a:xfrm>
          <a:off x="5247531" y="0"/>
          <a:ext cx="20538" cy="261080"/>
        </a:xfrm>
        <a:prstGeom prst="roundRect">
          <a:avLst>
            <a:gd name="adj" fmla="val 10000"/>
          </a:avLst>
        </a:prstGeom>
      </dsp:spPr>
      <dsp:txXfrm>
        <a:off x="5247531" y="0"/>
        <a:ext cx="20538" cy="261080"/>
      </dsp:txXfrm>
    </dsp:sp>
    <dsp:sp modelId="{5237D8E5-1BA3-499D-AD39-1815B2B0D011}">
      <dsp:nvSpPr>
        <dsp:cNvPr id="15" name="矩形 14" hidden="1"/>
        <dsp:cNvSpPr/>
      </dsp:nvSpPr>
      <dsp:spPr>
        <a:xfrm>
          <a:off x="6284714" y="2175669"/>
          <a:ext cx="61615" cy="0"/>
        </a:xfrm>
        <a:prstGeom prst="rect">
          <a:avLst/>
        </a:prstGeom>
      </dsp:spPr>
      <dsp:txXfrm>
        <a:off x="6284714" y="2175669"/>
        <a:ext cx="61615" cy="0"/>
      </dsp:txXfrm>
    </dsp:sp>
    <dsp:sp modelId="{FF29B832-DB1A-4919-954B-44636F722E43}">
      <dsp:nvSpPr>
        <dsp:cNvPr id="17" name="圆角矩形 16" hidden="1"/>
        <dsp:cNvSpPr/>
      </dsp:nvSpPr>
      <dsp:spPr>
        <a:xfrm>
          <a:off x="7362974" y="0"/>
          <a:ext cx="20538" cy="261080"/>
        </a:xfrm>
        <a:prstGeom prst="roundRect">
          <a:avLst>
            <a:gd name="adj" fmla="val 10000"/>
          </a:avLst>
        </a:prstGeom>
      </dsp:spPr>
      <dsp:txXfrm>
        <a:off x="7362974" y="0"/>
        <a:ext cx="20538" cy="261080"/>
      </dsp:txXfrm>
    </dsp:sp>
    <dsp:sp modelId="{FD736C1A-6A68-40FA-956F-45BA3D17E359}">
      <dsp:nvSpPr>
        <dsp:cNvPr id="19" name="矩形 18" hidden="1"/>
        <dsp:cNvSpPr/>
      </dsp:nvSpPr>
      <dsp:spPr>
        <a:xfrm>
          <a:off x="8400157" y="2175669"/>
          <a:ext cx="61615" cy="0"/>
        </a:xfrm>
        <a:prstGeom prst="rect">
          <a:avLst/>
        </a:prstGeom>
      </dsp:spPr>
      <dsp:txXfrm>
        <a:off x="8400157" y="2175669"/>
        <a:ext cx="61615" cy="0"/>
      </dsp:txXfrm>
    </dsp:sp>
    <dsp:sp modelId="{36BA416F-9AC5-40E9-8C22-F50C90803CE7}">
      <dsp:nvSpPr>
        <dsp:cNvPr id="21" name="圆角矩形 20" hidden="1"/>
        <dsp:cNvSpPr/>
      </dsp:nvSpPr>
      <dsp:spPr>
        <a:xfrm>
          <a:off x="9478417" y="0"/>
          <a:ext cx="20538" cy="261080"/>
        </a:xfrm>
        <a:prstGeom prst="roundRect">
          <a:avLst>
            <a:gd name="adj" fmla="val 10000"/>
          </a:avLst>
        </a:prstGeom>
      </dsp:spPr>
      <dsp:txXfrm>
        <a:off x="9478417" y="0"/>
        <a:ext cx="20538" cy="261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BA6B19DA-AA37-4D51-B846-76117D977241}">
      <dsp:nvSpPr>
        <dsp:cNvPr id="4" name="圆角矩形 3"/>
        <dsp:cNvSpPr/>
      </dsp:nvSpPr>
      <dsp:spPr bwMode="white">
        <a:xfrm>
          <a:off x="0" y="0"/>
          <a:ext cx="3436471" cy="4351338"/>
        </a:xfrm>
        <a:prstGeom prst="roundRect">
          <a:avLst>
            <a:gd name="adj" fmla="val 10000"/>
          </a:avLst>
        </a:prstGeom>
        <a:sp3d prstMaterial="dkEdge">
          <a:bevelT w="8200" h="38100"/>
        </a:sp3d>
      </dsp:spPr>
      <dsp:style>
        <a:lnRef idx="0">
          <a:schemeClr val="lt1"/>
        </a:lnRef>
        <a:fillRef idx="2">
          <a:schemeClr val="accent3">
            <a:shade val="80000"/>
            <a:hueOff val="0"/>
            <a:satOff val="0"/>
            <a:lumOff val="0"/>
            <a:alpha val="100000"/>
          </a:schemeClr>
        </a:fillRef>
        <a:effectRef idx="1">
          <a:scrgbClr r="0" g="0" b="0"/>
        </a:effectRef>
        <a:fontRef idx="minor">
          <a:schemeClr val="dk1"/>
        </a:fontRef>
      </dsp:style>
      <dsp:txBody>
        <a:bodyPr vert="horz" wrap="square" lIns="199136" tIns="199136" rIns="199136" bIns="1991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800" b="0" dirty="0" smtClean="0"/>
            <a:t>公共物品与市场失灵</a:t>
          </a:r>
          <a:endParaRPr lang="zh-CN" altLang="en-US" sz="2800" b="0" dirty="0"/>
        </a:p>
      </dsp:txBody>
      <dsp:txXfrm>
        <a:off x="0" y="0"/>
        <a:ext cx="3436471" cy="4351338"/>
      </dsp:txXfrm>
    </dsp:sp>
    <dsp:sp modelId="{B2ECA652-F306-4172-A654-0D499E139552}">
      <dsp:nvSpPr>
        <dsp:cNvPr id="6" name="椭圆 5"/>
        <dsp:cNvSpPr/>
      </dsp:nvSpPr>
      <dsp:spPr bwMode="white">
        <a:xfrm>
          <a:off x="993738" y="261080"/>
          <a:ext cx="1448996" cy="1448996"/>
        </a:xfrm>
        <a:prstGeom prst="ellipse">
          <a:avLst/>
        </a:prstGeom>
      </dsp:spPr>
      <dsp:style>
        <a:lnRef idx="1">
          <a:schemeClr val="lt1"/>
        </a:lnRef>
        <a:fillRef idx="1">
          <a:schemeClr val="accent3">
            <a:tint val="50000"/>
            <a:hueOff val="0"/>
            <a:satOff val="0"/>
            <a:lumOff val="0"/>
            <a:alpha val="100000"/>
          </a:schemeClr>
        </a:fillRef>
        <a:effectRef idx="1">
          <a:scrgbClr r="0" g="0" b="0"/>
        </a:effectRef>
        <a:fontRef idx="minor"/>
      </dsp:style>
      <dsp:txXfrm>
        <a:off x="993738" y="261080"/>
        <a:ext cx="1448996" cy="1448996"/>
      </dsp:txXfrm>
    </dsp:sp>
    <dsp:sp modelId="{DD4AA482-E723-4700-B549-E9554479B59F}">
      <dsp:nvSpPr>
        <dsp:cNvPr id="8" name="圆角矩形 7"/>
        <dsp:cNvSpPr/>
      </dsp:nvSpPr>
      <dsp:spPr bwMode="white">
        <a:xfrm>
          <a:off x="3539565" y="0"/>
          <a:ext cx="3436471" cy="4351338"/>
        </a:xfrm>
        <a:prstGeom prst="roundRect">
          <a:avLst>
            <a:gd name="adj" fmla="val 10000"/>
          </a:avLst>
        </a:prstGeom>
        <a:sp3d prstMaterial="dkEdge">
          <a:bevelT w="8200" h="38100"/>
        </a:sp3d>
      </dsp:spPr>
      <dsp:style>
        <a:lnRef idx="0">
          <a:schemeClr val="lt1"/>
        </a:lnRef>
        <a:fillRef idx="2">
          <a:schemeClr val="accent3">
            <a:shade val="80000"/>
            <a:hueOff val="150000"/>
            <a:satOff val="-4313"/>
            <a:lumOff val="14118"/>
            <a:alpha val="100000"/>
          </a:schemeClr>
        </a:fillRef>
        <a:effectRef idx="1">
          <a:scrgbClr r="0" g="0" b="0"/>
        </a:effectRef>
        <a:fontRef idx="minor">
          <a:schemeClr val="dk1"/>
        </a:fontRef>
      </dsp:style>
      <dsp:txBody>
        <a:bodyPr vert="horz" wrap="square" lIns="199136" tIns="199136" rIns="199136" bIns="1991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800" b="0" dirty="0" smtClean="0"/>
            <a:t>公共物品的市场供给及其失灵</a:t>
          </a:r>
          <a:endParaRPr lang="zh-CN" altLang="en-US" sz="2800" b="0" dirty="0"/>
        </a:p>
      </dsp:txBody>
      <dsp:txXfrm>
        <a:off x="3539565" y="0"/>
        <a:ext cx="3436471" cy="4351338"/>
      </dsp:txXfrm>
    </dsp:sp>
    <dsp:sp modelId="{B0F4D103-1CF7-4CE2-924E-59C145C353C6}">
      <dsp:nvSpPr>
        <dsp:cNvPr id="10" name="椭圆 9"/>
        <dsp:cNvSpPr/>
      </dsp:nvSpPr>
      <dsp:spPr bwMode="white">
        <a:xfrm>
          <a:off x="4533302" y="261080"/>
          <a:ext cx="1448996" cy="1448996"/>
        </a:xfrm>
        <a:prstGeom prst="ellipse">
          <a:avLst/>
        </a:prstGeom>
      </dsp:spPr>
      <dsp:style>
        <a:lnRef idx="1">
          <a:schemeClr val="lt1"/>
        </a:lnRef>
        <a:fillRef idx="1">
          <a:schemeClr val="accent3">
            <a:tint val="50000"/>
            <a:hueOff val="0"/>
            <a:satOff val="-1568"/>
            <a:lumOff val="5294"/>
            <a:alpha val="100000"/>
          </a:schemeClr>
        </a:fillRef>
        <a:effectRef idx="1">
          <a:scrgbClr r="0" g="0" b="0"/>
        </a:effectRef>
        <a:fontRef idx="minor"/>
      </dsp:style>
      <dsp:txXfrm>
        <a:off x="4533302" y="261080"/>
        <a:ext cx="1448996" cy="1448996"/>
      </dsp:txXfrm>
    </dsp:sp>
    <dsp:sp modelId="{A4105A37-322C-4AE9-AB3F-FA7B2DC6C850}">
      <dsp:nvSpPr>
        <dsp:cNvPr id="12" name="圆角矩形 11"/>
        <dsp:cNvSpPr/>
      </dsp:nvSpPr>
      <dsp:spPr bwMode="white">
        <a:xfrm>
          <a:off x="7079129" y="0"/>
          <a:ext cx="3436471" cy="4351338"/>
        </a:xfrm>
        <a:prstGeom prst="roundRect">
          <a:avLst>
            <a:gd name="adj" fmla="val 10000"/>
          </a:avLst>
        </a:prstGeom>
        <a:sp3d prstMaterial="dkEdge">
          <a:bevelT w="8200" h="38100"/>
        </a:sp3d>
      </dsp:spPr>
      <dsp:style>
        <a:lnRef idx="0">
          <a:schemeClr val="lt1"/>
        </a:lnRef>
        <a:fillRef idx="2">
          <a:schemeClr val="accent3">
            <a:shade val="80000"/>
            <a:hueOff val="300000"/>
            <a:satOff val="-8626"/>
            <a:lumOff val="28235"/>
            <a:alpha val="100000"/>
          </a:schemeClr>
        </a:fillRef>
        <a:effectRef idx="1">
          <a:scrgbClr r="0" g="0" b="0"/>
        </a:effectRef>
        <a:fontRef idx="minor">
          <a:schemeClr val="dk1"/>
        </a:fontRef>
      </dsp:style>
      <dsp:txBody>
        <a:bodyPr vert="horz" wrap="square" lIns="199136" tIns="199136" rIns="199136" bIns="1991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800" b="0" dirty="0" smtClean="0"/>
            <a:t>针对公共物品供给的微观政策</a:t>
          </a:r>
          <a:endParaRPr lang="zh-CN" altLang="en-US" sz="2800" b="0" dirty="0"/>
        </a:p>
      </dsp:txBody>
      <dsp:txXfrm>
        <a:off x="7079129" y="0"/>
        <a:ext cx="3436471" cy="4351338"/>
      </dsp:txXfrm>
    </dsp:sp>
    <dsp:sp modelId="{7CF39149-C1A3-43D2-AC70-0C130ECB0CA3}">
      <dsp:nvSpPr>
        <dsp:cNvPr id="14" name="椭圆 13"/>
        <dsp:cNvSpPr/>
      </dsp:nvSpPr>
      <dsp:spPr bwMode="white">
        <a:xfrm>
          <a:off x="8072867" y="261080"/>
          <a:ext cx="1448996" cy="1448996"/>
        </a:xfrm>
        <a:prstGeom prst="ellipse">
          <a:avLst/>
        </a:prstGeom>
      </dsp:spPr>
      <dsp:style>
        <a:lnRef idx="1">
          <a:schemeClr val="lt1"/>
        </a:lnRef>
        <a:fillRef idx="1">
          <a:schemeClr val="accent3">
            <a:tint val="50000"/>
            <a:hueOff val="0"/>
            <a:satOff val="-3136"/>
            <a:lumOff val="10588"/>
            <a:alpha val="100000"/>
          </a:schemeClr>
        </a:fillRef>
        <a:effectRef idx="1">
          <a:scrgbClr r="0" g="0" b="0"/>
        </a:effectRef>
        <a:fontRef idx="minor"/>
      </dsp:style>
      <dsp:txXfrm>
        <a:off x="8072867" y="261080"/>
        <a:ext cx="1448996" cy="1448996"/>
      </dsp:txXfrm>
    </dsp:sp>
    <dsp:sp modelId="{6F372AAD-0F6F-47F0-945C-BF638B2744E5}">
      <dsp:nvSpPr>
        <dsp:cNvPr id="3" name="左右箭头 2"/>
        <dsp:cNvSpPr/>
      </dsp:nvSpPr>
      <dsp:spPr bwMode="white">
        <a:xfrm>
          <a:off x="420624" y="3481070"/>
          <a:ext cx="9674352" cy="652701"/>
        </a:xfrm>
        <a:prstGeom prst="leftRightArrow">
          <a:avLst/>
        </a:prstGeom>
        <a:sp3d prstMaterial="dkEdge">
          <a:bevelT w="8200" h="38100"/>
        </a:sp3d>
      </dsp:spPr>
      <dsp:style>
        <a:lnRef idx="1">
          <a:schemeClr val="lt1"/>
        </a:lnRef>
        <a:fillRef idx="2">
          <a:schemeClr val="accent3">
            <a:tint val="40000"/>
          </a:schemeClr>
        </a:fillRef>
        <a:effectRef idx="1">
          <a:scrgbClr r="0" g="0" b="0"/>
        </a:effectRef>
        <a:fontRef idx="minor"/>
      </dsp:style>
      <dsp:txXfrm>
        <a:off x="420624" y="3481070"/>
        <a:ext cx="9674352" cy="652701"/>
      </dsp:txXfrm>
    </dsp:sp>
    <dsp:sp modelId="{D6563A28-6ED9-4003-94BC-BD9F3E2488E4}">
      <dsp:nvSpPr>
        <dsp:cNvPr id="5" name="圆角矩形 4" hidden="1"/>
        <dsp:cNvSpPr/>
      </dsp:nvSpPr>
      <dsp:spPr>
        <a:xfrm>
          <a:off x="1701053" y="0"/>
          <a:ext cx="34365" cy="261080"/>
        </a:xfrm>
        <a:prstGeom prst="roundRect">
          <a:avLst>
            <a:gd name="adj" fmla="val 10000"/>
          </a:avLst>
        </a:prstGeom>
      </dsp:spPr>
      <dsp:txXfrm>
        <a:off x="1701053" y="0"/>
        <a:ext cx="34365" cy="261080"/>
      </dsp:txXfrm>
    </dsp:sp>
    <dsp:sp modelId="{C9B87446-7B82-4B39-BCA9-EFA13F5593C5}">
      <dsp:nvSpPr>
        <dsp:cNvPr id="7" name="矩形 6" hidden="1"/>
        <dsp:cNvSpPr/>
      </dsp:nvSpPr>
      <dsp:spPr>
        <a:xfrm>
          <a:off x="3436471" y="2175669"/>
          <a:ext cx="103094" cy="0"/>
        </a:xfrm>
        <a:prstGeom prst="rect">
          <a:avLst/>
        </a:prstGeom>
      </dsp:spPr>
      <dsp:txXfrm>
        <a:off x="3436471" y="2175669"/>
        <a:ext cx="103094" cy="0"/>
      </dsp:txXfrm>
    </dsp:sp>
    <dsp:sp modelId="{2B6BED8E-1CAE-4E20-A613-49C5FD529E05}">
      <dsp:nvSpPr>
        <dsp:cNvPr id="9" name="圆角矩形 8" hidden="1"/>
        <dsp:cNvSpPr/>
      </dsp:nvSpPr>
      <dsp:spPr>
        <a:xfrm>
          <a:off x="5240618" y="0"/>
          <a:ext cx="34365" cy="261080"/>
        </a:xfrm>
        <a:prstGeom prst="roundRect">
          <a:avLst>
            <a:gd name="adj" fmla="val 10000"/>
          </a:avLst>
        </a:prstGeom>
      </dsp:spPr>
      <dsp:txXfrm>
        <a:off x="5240618" y="0"/>
        <a:ext cx="34365" cy="261080"/>
      </dsp:txXfrm>
    </dsp:sp>
    <dsp:sp modelId="{F2CB5967-14A7-44CF-AD5D-A0C1EEBC00F7}">
      <dsp:nvSpPr>
        <dsp:cNvPr id="11" name="矩形 10" hidden="1"/>
        <dsp:cNvSpPr/>
      </dsp:nvSpPr>
      <dsp:spPr>
        <a:xfrm>
          <a:off x="6976035" y="2175669"/>
          <a:ext cx="103094" cy="0"/>
        </a:xfrm>
        <a:prstGeom prst="rect">
          <a:avLst/>
        </a:prstGeom>
      </dsp:spPr>
      <dsp:txXfrm>
        <a:off x="6976035" y="2175669"/>
        <a:ext cx="103094" cy="0"/>
      </dsp:txXfrm>
    </dsp:sp>
    <dsp:sp modelId="{14EFF120-8D76-4A2A-8658-602FFA737428}">
      <dsp:nvSpPr>
        <dsp:cNvPr id="13" name="圆角矩形 12" hidden="1"/>
        <dsp:cNvSpPr/>
      </dsp:nvSpPr>
      <dsp:spPr>
        <a:xfrm>
          <a:off x="8780182" y="0"/>
          <a:ext cx="34365" cy="261080"/>
        </a:xfrm>
        <a:prstGeom prst="roundRect">
          <a:avLst>
            <a:gd name="adj" fmla="val 10000"/>
          </a:avLst>
        </a:prstGeom>
      </dsp:spPr>
      <dsp:txXfrm>
        <a:off x="8780182" y="0"/>
        <a:ext cx="34365" cy="261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332720" cy="4239260"/>
        <a:chOff x="0" y="0"/>
        <a:chExt cx="10332720" cy="4239260"/>
      </a:xfrm>
    </dsp:grpSpPr>
    <dsp:sp modelId="{86314EF2-AA91-4310-8C8B-FB71DBB04796}">
      <dsp:nvSpPr>
        <dsp:cNvPr id="4" name="圆角矩形 3"/>
        <dsp:cNvSpPr/>
      </dsp:nvSpPr>
      <dsp:spPr bwMode="white">
        <a:xfrm>
          <a:off x="0" y="0"/>
          <a:ext cx="2526337" cy="4239260"/>
        </a:xfrm>
        <a:prstGeom prst="roundRect">
          <a:avLst>
            <a:gd name="adj" fmla="val 10000"/>
          </a:avLst>
        </a:prstGeom>
        <a:sp3d prstMaterial="dkEdge">
          <a:bevelT w="8200" h="38100"/>
        </a:sp3d>
      </dsp:spPr>
      <dsp:style>
        <a:lnRef idx="0">
          <a:schemeClr val="lt1"/>
        </a:lnRef>
        <a:fillRef idx="2">
          <a:schemeClr val="accent3">
            <a:shade val="80000"/>
            <a:hueOff val="0"/>
            <a:satOff val="0"/>
            <a:lumOff val="0"/>
            <a:alpha val="100000"/>
          </a:schemeClr>
        </a:fillRef>
        <a:effectRef idx="1">
          <a:scrgbClr r="0" g="0" b="0"/>
        </a:effectRef>
        <a:fontRef idx="minor">
          <a:schemeClr val="dk1"/>
        </a:fontRef>
      </dsp:style>
      <dsp:txBody>
        <a:bodyPr vert="horz" wrap="square" lIns="462280" tIns="462280" rIns="462280" bIns="462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sz="2400" b="0" dirty="0" smtClean="0">
              <a:latin typeface="微软雅黑" panose="020B0503020204020204" pitchFamily="34" charset="-122"/>
              <a:ea typeface="微软雅黑" panose="020B0503020204020204" pitchFamily="34" charset="-122"/>
            </a:rPr>
            <a:t>信息不完全与市场失灵</a:t>
          </a:r>
          <a:endParaRPr lang="zh-CN" sz="2400" b="0" dirty="0">
            <a:latin typeface="微软雅黑" panose="020B0503020204020204" pitchFamily="34" charset="-122"/>
            <a:ea typeface="微软雅黑" panose="020B0503020204020204" pitchFamily="34" charset="-122"/>
          </a:endParaRPr>
        </a:p>
      </dsp:txBody>
      <dsp:txXfrm>
        <a:off x="0" y="0"/>
        <a:ext cx="2526337" cy="4239260"/>
      </dsp:txXfrm>
    </dsp:sp>
    <dsp:sp modelId="{284C83A6-B9AA-445B-B906-C6B432EA918D}">
      <dsp:nvSpPr>
        <dsp:cNvPr id="6" name="椭圆 5"/>
        <dsp:cNvSpPr/>
      </dsp:nvSpPr>
      <dsp:spPr bwMode="white">
        <a:xfrm>
          <a:off x="557332" y="254356"/>
          <a:ext cx="1411674" cy="1411674"/>
        </a:xfrm>
        <a:prstGeom prst="ellipse">
          <a:avLst/>
        </a:prstGeom>
      </dsp:spPr>
      <dsp:style>
        <a:lnRef idx="1">
          <a:schemeClr val="lt1"/>
        </a:lnRef>
        <a:fillRef idx="1">
          <a:schemeClr val="accent3">
            <a:tint val="50000"/>
            <a:hueOff val="0"/>
            <a:satOff val="0"/>
            <a:lumOff val="0"/>
            <a:alpha val="100000"/>
          </a:schemeClr>
        </a:fillRef>
        <a:effectRef idx="1">
          <a:scrgbClr r="0" g="0" b="0"/>
        </a:effectRef>
        <a:fontRef idx="minor"/>
      </dsp:style>
      <dsp:txXfrm>
        <a:off x="557332" y="254356"/>
        <a:ext cx="1411674" cy="1411674"/>
      </dsp:txXfrm>
    </dsp:sp>
    <dsp:sp modelId="{81731008-EC17-4128-B812-85095D78F261}">
      <dsp:nvSpPr>
        <dsp:cNvPr id="8" name="圆角矩形 7"/>
        <dsp:cNvSpPr/>
      </dsp:nvSpPr>
      <dsp:spPr bwMode="white">
        <a:xfrm>
          <a:off x="2602128" y="0"/>
          <a:ext cx="2526337" cy="4239260"/>
        </a:xfrm>
        <a:prstGeom prst="roundRect">
          <a:avLst>
            <a:gd name="adj" fmla="val 10000"/>
          </a:avLst>
        </a:prstGeom>
        <a:sp3d prstMaterial="dkEdge">
          <a:bevelT w="8200" h="38100"/>
        </a:sp3d>
      </dsp:spPr>
      <dsp:style>
        <a:lnRef idx="0">
          <a:schemeClr val="lt1"/>
        </a:lnRef>
        <a:fillRef idx="2">
          <a:schemeClr val="accent3">
            <a:shade val="80000"/>
            <a:hueOff val="100000"/>
            <a:satOff val="-2875"/>
            <a:lumOff val="9412"/>
            <a:alpha val="100000"/>
          </a:schemeClr>
        </a:fillRef>
        <a:effectRef idx="1">
          <a:scrgbClr r="0" g="0" b="0"/>
        </a:effectRef>
        <a:fontRef idx="minor">
          <a:schemeClr val="dk1"/>
        </a:fontRef>
      </dsp:style>
      <dsp:txBody>
        <a:bodyPr vert="horz" wrap="square" lIns="462280" tIns="462280" rIns="462280" bIns="462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逆向选择</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2602128" y="0"/>
        <a:ext cx="2526337" cy="4239260"/>
      </dsp:txXfrm>
    </dsp:sp>
    <dsp:sp modelId="{314D39A8-FED4-4540-BF71-6E8A56946A25}">
      <dsp:nvSpPr>
        <dsp:cNvPr id="10" name="椭圆 9"/>
        <dsp:cNvSpPr/>
      </dsp:nvSpPr>
      <dsp:spPr bwMode="white">
        <a:xfrm>
          <a:off x="3159459" y="254356"/>
          <a:ext cx="1411674" cy="1411674"/>
        </a:xfrm>
        <a:prstGeom prst="ellipse">
          <a:avLst/>
        </a:prstGeom>
      </dsp:spPr>
      <dsp:style>
        <a:lnRef idx="1">
          <a:schemeClr val="lt1"/>
        </a:lnRef>
        <a:fillRef idx="1">
          <a:schemeClr val="accent3">
            <a:tint val="50000"/>
            <a:hueOff val="0"/>
            <a:satOff val="-1045"/>
            <a:lumOff val="3529"/>
            <a:alpha val="100000"/>
          </a:schemeClr>
        </a:fillRef>
        <a:effectRef idx="1">
          <a:scrgbClr r="0" g="0" b="0"/>
        </a:effectRef>
        <a:fontRef idx="minor"/>
      </dsp:style>
      <dsp:txXfrm>
        <a:off x="3159459" y="254356"/>
        <a:ext cx="1411674" cy="1411674"/>
      </dsp:txXfrm>
    </dsp:sp>
    <dsp:sp modelId="{325EDECC-7B54-4809-96BA-08F515350A36}">
      <dsp:nvSpPr>
        <dsp:cNvPr id="12" name="圆角矩形 11"/>
        <dsp:cNvSpPr/>
      </dsp:nvSpPr>
      <dsp:spPr bwMode="white">
        <a:xfrm>
          <a:off x="5204255" y="0"/>
          <a:ext cx="2526337" cy="4239260"/>
        </a:xfrm>
        <a:prstGeom prst="roundRect">
          <a:avLst>
            <a:gd name="adj" fmla="val 10000"/>
          </a:avLst>
        </a:prstGeom>
        <a:sp3d prstMaterial="dkEdge">
          <a:bevelT w="8200" h="38100"/>
        </a:sp3d>
      </dsp:spPr>
      <dsp:style>
        <a:lnRef idx="0">
          <a:schemeClr val="lt1"/>
        </a:lnRef>
        <a:fillRef idx="2">
          <a:schemeClr val="accent3">
            <a:shade val="80000"/>
            <a:hueOff val="200000"/>
            <a:satOff val="-5751"/>
            <a:lumOff val="18824"/>
            <a:alpha val="100000"/>
          </a:schemeClr>
        </a:fillRef>
        <a:effectRef idx="1">
          <a:scrgbClr r="0" g="0" b="0"/>
        </a:effectRef>
        <a:fontRef idx="minor">
          <a:schemeClr val="dk1"/>
        </a:fontRef>
      </dsp:style>
      <dsp:txBody>
        <a:bodyPr vert="horz" wrap="square" lIns="462280" tIns="462280" rIns="462280" bIns="462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sz="2400" b="0" dirty="0" smtClean="0">
              <a:latin typeface="微软雅黑" panose="020B0503020204020204" pitchFamily="34" charset="-122"/>
              <a:ea typeface="微软雅黑" panose="020B0503020204020204" pitchFamily="34" charset="-122"/>
            </a:rPr>
            <a:t>道德风险</a:t>
          </a:r>
          <a:endParaRPr lang="en-US" sz="2400" b="0" dirty="0">
            <a:latin typeface="微软雅黑" panose="020B0503020204020204" pitchFamily="34" charset="-122"/>
            <a:ea typeface="微软雅黑" panose="020B0503020204020204" pitchFamily="34" charset="-122"/>
          </a:endParaRPr>
        </a:p>
      </dsp:txBody>
      <dsp:txXfrm>
        <a:off x="5204255" y="0"/>
        <a:ext cx="2526337" cy="4239260"/>
      </dsp:txXfrm>
    </dsp:sp>
    <dsp:sp modelId="{EADBE1CD-A32F-4B51-8ACB-8E6454C71A2A}">
      <dsp:nvSpPr>
        <dsp:cNvPr id="14" name="椭圆 13"/>
        <dsp:cNvSpPr/>
      </dsp:nvSpPr>
      <dsp:spPr bwMode="white">
        <a:xfrm>
          <a:off x="5761587" y="254356"/>
          <a:ext cx="1411674" cy="1411674"/>
        </a:xfrm>
        <a:prstGeom prst="ellipse">
          <a:avLst/>
        </a:prstGeom>
      </dsp:spPr>
      <dsp:style>
        <a:lnRef idx="1">
          <a:schemeClr val="lt1"/>
        </a:lnRef>
        <a:fillRef idx="1">
          <a:schemeClr val="accent3">
            <a:tint val="50000"/>
            <a:hueOff val="0"/>
            <a:satOff val="-2091"/>
            <a:lumOff val="7059"/>
            <a:alpha val="100000"/>
          </a:schemeClr>
        </a:fillRef>
        <a:effectRef idx="1">
          <a:scrgbClr r="0" g="0" b="0"/>
        </a:effectRef>
        <a:fontRef idx="minor"/>
      </dsp:style>
      <dsp:txXfrm>
        <a:off x="5761587" y="254356"/>
        <a:ext cx="1411674" cy="1411674"/>
      </dsp:txXfrm>
    </dsp:sp>
    <dsp:sp modelId="{009AB2F2-A3E0-4CAC-A9B0-F58CE13284C9}">
      <dsp:nvSpPr>
        <dsp:cNvPr id="16" name="圆角矩形 15"/>
        <dsp:cNvSpPr/>
      </dsp:nvSpPr>
      <dsp:spPr bwMode="white">
        <a:xfrm>
          <a:off x="7806383" y="0"/>
          <a:ext cx="2526337" cy="4239260"/>
        </a:xfrm>
        <a:prstGeom prst="roundRect">
          <a:avLst>
            <a:gd name="adj" fmla="val 10000"/>
          </a:avLst>
        </a:prstGeom>
        <a:sp3d prstMaterial="dkEdge">
          <a:bevelT w="8200" h="38100"/>
        </a:sp3d>
      </dsp:spPr>
      <dsp:style>
        <a:lnRef idx="0">
          <a:schemeClr val="lt1"/>
        </a:lnRef>
        <a:fillRef idx="2">
          <a:schemeClr val="accent3">
            <a:shade val="80000"/>
            <a:hueOff val="300000"/>
            <a:satOff val="-8626"/>
            <a:lumOff val="28235"/>
            <a:alpha val="100000"/>
          </a:schemeClr>
        </a:fillRef>
        <a:effectRef idx="1">
          <a:scrgbClr r="0" g="0" b="0"/>
        </a:effectRef>
        <a:fontRef idx="minor">
          <a:schemeClr val="dk1"/>
        </a:fontRef>
      </dsp:style>
      <dsp:txBody>
        <a:bodyPr vert="horz" wrap="square" lIns="462280" tIns="462280" rIns="462280" bIns="4622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buNone/>
          </a:pPr>
          <a: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t>针对信息不完全和不对称的微观政策</a:t>
          </a:r>
          <a:br>
            <a:rPr lang="zh-CN"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b="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7806383" y="0"/>
        <a:ext cx="2526337" cy="4239260"/>
      </dsp:txXfrm>
    </dsp:sp>
    <dsp:sp modelId="{099CC5D9-8CDD-4020-AADF-517616AE2B9C}">
      <dsp:nvSpPr>
        <dsp:cNvPr id="18" name="椭圆 17"/>
        <dsp:cNvSpPr/>
      </dsp:nvSpPr>
      <dsp:spPr bwMode="white">
        <a:xfrm>
          <a:off x="8363715" y="254356"/>
          <a:ext cx="1411674" cy="1411674"/>
        </a:xfrm>
        <a:prstGeom prst="ellipse">
          <a:avLst/>
        </a:prstGeom>
      </dsp:spPr>
      <dsp:style>
        <a:lnRef idx="1">
          <a:schemeClr val="lt1"/>
        </a:lnRef>
        <a:fillRef idx="1">
          <a:schemeClr val="accent3">
            <a:tint val="50000"/>
            <a:hueOff val="0"/>
            <a:satOff val="-3136"/>
            <a:lumOff val="10588"/>
            <a:alpha val="100000"/>
          </a:schemeClr>
        </a:fillRef>
        <a:effectRef idx="1">
          <a:scrgbClr r="0" g="0" b="0"/>
        </a:effectRef>
        <a:fontRef idx="minor"/>
      </dsp:style>
      <dsp:txXfrm>
        <a:off x="8363715" y="254356"/>
        <a:ext cx="1411674" cy="1411674"/>
      </dsp:txXfrm>
    </dsp:sp>
    <dsp:sp modelId="{D2BD251E-B051-4157-B56F-FA3B890DC401}">
      <dsp:nvSpPr>
        <dsp:cNvPr id="3" name="左右箭头 2"/>
        <dsp:cNvSpPr/>
      </dsp:nvSpPr>
      <dsp:spPr bwMode="white">
        <a:xfrm>
          <a:off x="413309" y="3391408"/>
          <a:ext cx="9506102" cy="635889"/>
        </a:xfrm>
        <a:prstGeom prst="leftRightArrow">
          <a:avLst/>
        </a:prstGeom>
        <a:sp3d prstMaterial="dkEdge">
          <a:bevelT w="8200" h="38100"/>
        </a:sp3d>
      </dsp:spPr>
      <dsp:style>
        <a:lnRef idx="1">
          <a:schemeClr val="lt1"/>
        </a:lnRef>
        <a:fillRef idx="2">
          <a:schemeClr val="accent3">
            <a:tint val="40000"/>
          </a:schemeClr>
        </a:fillRef>
        <a:effectRef idx="1">
          <a:scrgbClr r="0" g="0" b="0"/>
        </a:effectRef>
        <a:fontRef idx="minor"/>
      </dsp:style>
      <dsp:txXfrm>
        <a:off x="413309" y="3391408"/>
        <a:ext cx="9506102" cy="635889"/>
      </dsp:txXfrm>
    </dsp:sp>
    <dsp:sp modelId="{749C0FF1-8A70-4043-B756-2AB56FB06469}">
      <dsp:nvSpPr>
        <dsp:cNvPr id="5" name="圆角矩形 4" hidden="1"/>
        <dsp:cNvSpPr/>
      </dsp:nvSpPr>
      <dsp:spPr>
        <a:xfrm>
          <a:off x="1250537" y="0"/>
          <a:ext cx="25263" cy="254356"/>
        </a:xfrm>
        <a:prstGeom prst="roundRect">
          <a:avLst>
            <a:gd name="adj" fmla="val 10000"/>
          </a:avLst>
        </a:prstGeom>
      </dsp:spPr>
      <dsp:txXfrm>
        <a:off x="1250537" y="0"/>
        <a:ext cx="25263" cy="254356"/>
      </dsp:txXfrm>
    </dsp:sp>
    <dsp:sp modelId="{85563D90-3512-4776-BB3E-010DE29F8BC6}">
      <dsp:nvSpPr>
        <dsp:cNvPr id="7" name="矩形 6" hidden="1"/>
        <dsp:cNvSpPr/>
      </dsp:nvSpPr>
      <dsp:spPr>
        <a:xfrm>
          <a:off x="2526337" y="2119630"/>
          <a:ext cx="75790" cy="0"/>
        </a:xfrm>
        <a:prstGeom prst="rect">
          <a:avLst/>
        </a:prstGeom>
      </dsp:spPr>
      <dsp:txXfrm>
        <a:off x="2526337" y="2119630"/>
        <a:ext cx="75790" cy="0"/>
      </dsp:txXfrm>
    </dsp:sp>
    <dsp:sp modelId="{A44F563C-FA95-4CB3-8BEB-359386D8795C}">
      <dsp:nvSpPr>
        <dsp:cNvPr id="9" name="圆角矩形 8" hidden="1"/>
        <dsp:cNvSpPr/>
      </dsp:nvSpPr>
      <dsp:spPr>
        <a:xfrm>
          <a:off x="3852665" y="0"/>
          <a:ext cx="25263" cy="254356"/>
        </a:xfrm>
        <a:prstGeom prst="roundRect">
          <a:avLst>
            <a:gd name="adj" fmla="val 10000"/>
          </a:avLst>
        </a:prstGeom>
      </dsp:spPr>
      <dsp:txXfrm>
        <a:off x="3852665" y="0"/>
        <a:ext cx="25263" cy="254356"/>
      </dsp:txXfrm>
    </dsp:sp>
    <dsp:sp modelId="{5A59B006-CACE-43FF-86D7-568F7EC5A813}">
      <dsp:nvSpPr>
        <dsp:cNvPr id="11" name="矩形 10" hidden="1"/>
        <dsp:cNvSpPr/>
      </dsp:nvSpPr>
      <dsp:spPr>
        <a:xfrm>
          <a:off x="5128465" y="2119630"/>
          <a:ext cx="75790" cy="0"/>
        </a:xfrm>
        <a:prstGeom prst="rect">
          <a:avLst/>
        </a:prstGeom>
      </dsp:spPr>
      <dsp:txXfrm>
        <a:off x="5128465" y="2119630"/>
        <a:ext cx="75790" cy="0"/>
      </dsp:txXfrm>
    </dsp:sp>
    <dsp:sp modelId="{E5CE00F5-2EF2-4AED-9563-636EC4DB56EA}">
      <dsp:nvSpPr>
        <dsp:cNvPr id="13" name="圆角矩形 12" hidden="1"/>
        <dsp:cNvSpPr/>
      </dsp:nvSpPr>
      <dsp:spPr>
        <a:xfrm>
          <a:off x="6454792" y="0"/>
          <a:ext cx="25263" cy="254356"/>
        </a:xfrm>
        <a:prstGeom prst="roundRect">
          <a:avLst>
            <a:gd name="adj" fmla="val 10000"/>
          </a:avLst>
        </a:prstGeom>
      </dsp:spPr>
      <dsp:txXfrm>
        <a:off x="6454792" y="0"/>
        <a:ext cx="25263" cy="254356"/>
      </dsp:txXfrm>
    </dsp:sp>
    <dsp:sp modelId="{A291AA46-F42D-46B7-9655-1F2FA1006667}">
      <dsp:nvSpPr>
        <dsp:cNvPr id="15" name="矩形 14" hidden="1"/>
        <dsp:cNvSpPr/>
      </dsp:nvSpPr>
      <dsp:spPr>
        <a:xfrm>
          <a:off x="7730592" y="2119630"/>
          <a:ext cx="75790" cy="0"/>
        </a:xfrm>
        <a:prstGeom prst="rect">
          <a:avLst/>
        </a:prstGeom>
      </dsp:spPr>
      <dsp:txXfrm>
        <a:off x="7730592" y="2119630"/>
        <a:ext cx="75790" cy="0"/>
      </dsp:txXfrm>
    </dsp:sp>
    <dsp:sp modelId="{F9506132-4B35-4783-88CC-17422DD88547}">
      <dsp:nvSpPr>
        <dsp:cNvPr id="17" name="圆角矩形 16" hidden="1"/>
        <dsp:cNvSpPr/>
      </dsp:nvSpPr>
      <dsp:spPr>
        <a:xfrm>
          <a:off x="9056920" y="0"/>
          <a:ext cx="25263" cy="254356"/>
        </a:xfrm>
        <a:prstGeom prst="roundRect">
          <a:avLst>
            <a:gd name="adj" fmla="val 10000"/>
          </a:avLst>
        </a:prstGeom>
      </dsp:spPr>
      <dsp:txXfrm>
        <a:off x="9056920" y="0"/>
        <a:ext cx="25263" cy="254356"/>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782175" cy="4182745"/>
        <a:chOff x="0" y="0"/>
        <a:chExt cx="9782175" cy="4182745"/>
      </a:xfrm>
    </dsp:grpSpPr>
    <dsp:sp modelId="{27971BE7-BC08-4E19-8502-D99F414D0B48}">
      <dsp:nvSpPr>
        <dsp:cNvPr id="4" name="圆角矩形 3"/>
        <dsp:cNvSpPr/>
      </dsp:nvSpPr>
      <dsp:spPr bwMode="white">
        <a:xfrm>
          <a:off x="0" y="0"/>
          <a:ext cx="4818805" cy="4182745"/>
        </a:xfrm>
        <a:prstGeom prst="roundRect">
          <a:avLst>
            <a:gd name="adj" fmla="val 10000"/>
          </a:avLst>
        </a:prstGeom>
        <a:sp3d prstMaterial="dkEdge">
          <a:bevelT w="8200" h="38100"/>
        </a:sp3d>
      </dsp:spPr>
      <dsp:style>
        <a:lnRef idx="0">
          <a:schemeClr val="lt1"/>
        </a:lnRef>
        <a:fillRef idx="2">
          <a:schemeClr val="accent3">
            <a:shade val="80000"/>
            <a:hueOff val="0"/>
            <a:satOff val="0"/>
            <a:lumOff val="0"/>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收入不平等的度量</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0" y="0"/>
        <a:ext cx="4818805" cy="4182745"/>
      </dsp:txXfrm>
    </dsp:sp>
    <dsp:sp modelId="{5FCCC09E-3561-428C-BC22-420BB201085E}">
      <dsp:nvSpPr>
        <dsp:cNvPr id="6" name="椭圆 5"/>
        <dsp:cNvSpPr/>
      </dsp:nvSpPr>
      <dsp:spPr bwMode="white">
        <a:xfrm>
          <a:off x="1712976" y="250965"/>
          <a:ext cx="1392854" cy="1392854"/>
        </a:xfrm>
        <a:prstGeom prst="ellipse">
          <a:avLst/>
        </a:prstGeom>
      </dsp:spPr>
      <dsp:style>
        <a:lnRef idx="1">
          <a:schemeClr val="lt1"/>
        </a:lnRef>
        <a:fillRef idx="1">
          <a:schemeClr val="accent3">
            <a:tint val="50000"/>
            <a:hueOff val="0"/>
            <a:satOff val="0"/>
            <a:lumOff val="0"/>
            <a:alpha val="100000"/>
          </a:schemeClr>
        </a:fillRef>
        <a:effectRef idx="1">
          <a:scrgbClr r="0" g="0" b="0"/>
        </a:effectRef>
        <a:fontRef idx="minor"/>
      </dsp:style>
      <dsp:txXfrm>
        <a:off x="1712976" y="250965"/>
        <a:ext cx="1392854" cy="1392854"/>
      </dsp:txXfrm>
    </dsp:sp>
    <dsp:sp modelId="{688FCB15-C0F3-4891-B38D-F158BA482E20}">
      <dsp:nvSpPr>
        <dsp:cNvPr id="8" name="圆角矩形 7"/>
        <dsp:cNvSpPr/>
      </dsp:nvSpPr>
      <dsp:spPr bwMode="white">
        <a:xfrm>
          <a:off x="4963370" y="0"/>
          <a:ext cx="4818805" cy="4182745"/>
        </a:xfrm>
        <a:prstGeom prst="roundRect">
          <a:avLst>
            <a:gd name="adj" fmla="val 10000"/>
          </a:avLst>
        </a:prstGeom>
        <a:sp3d prstMaterial="dkEdge">
          <a:bevelT w="8200" h="38100"/>
        </a:sp3d>
      </dsp:spPr>
      <dsp:style>
        <a:lnRef idx="0">
          <a:schemeClr val="lt1"/>
        </a:lnRef>
        <a:fillRef idx="2">
          <a:schemeClr val="accent3">
            <a:shade val="80000"/>
            <a:hueOff val="300000"/>
            <a:satOff val="-8626"/>
            <a:lumOff val="28235"/>
            <a:alpha val="100000"/>
          </a:schemeClr>
        </a:fillRef>
        <a:effectRef idx="1">
          <a:scrgbClr r="0" g="0" b="0"/>
        </a:effectRef>
        <a:fontRef idx="minor">
          <a:schemeClr val="dk1"/>
        </a:fontRef>
      </dsp:style>
      <dsp:txBody>
        <a:bodyPr vert="horz" wrap="square"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收入再分配</a:t>
          </a:r>
          <a:endParaRPr lang="zh-CN" altLang="en-US" sz="2400" b="0" dirty="0">
            <a:latin typeface="微软雅黑" panose="020B0503020204020204" pitchFamily="34" charset="-122"/>
            <a:ea typeface="微软雅黑" panose="020B0503020204020204" pitchFamily="34" charset="-122"/>
          </a:endParaRPr>
        </a:p>
      </dsp:txBody>
      <dsp:txXfrm>
        <a:off x="4963370" y="0"/>
        <a:ext cx="4818805" cy="4182745"/>
      </dsp:txXfrm>
    </dsp:sp>
    <dsp:sp modelId="{7505572A-79A6-475D-9981-2DC2A388A548}">
      <dsp:nvSpPr>
        <dsp:cNvPr id="10" name="椭圆 9"/>
        <dsp:cNvSpPr/>
      </dsp:nvSpPr>
      <dsp:spPr bwMode="white">
        <a:xfrm>
          <a:off x="6676345" y="250965"/>
          <a:ext cx="1392854" cy="1392854"/>
        </a:xfrm>
        <a:prstGeom prst="ellipse">
          <a:avLst/>
        </a:prstGeom>
      </dsp:spPr>
      <dsp:style>
        <a:lnRef idx="1">
          <a:schemeClr val="lt1"/>
        </a:lnRef>
        <a:fillRef idx="1">
          <a:schemeClr val="accent3">
            <a:tint val="50000"/>
            <a:hueOff val="0"/>
            <a:satOff val="-3136"/>
            <a:lumOff val="10588"/>
            <a:alpha val="100000"/>
          </a:schemeClr>
        </a:fillRef>
        <a:effectRef idx="1">
          <a:scrgbClr r="0" g="0" b="0"/>
        </a:effectRef>
        <a:fontRef idx="minor"/>
      </dsp:style>
      <dsp:txXfrm>
        <a:off x="6676345" y="250965"/>
        <a:ext cx="1392854" cy="1392854"/>
      </dsp:txXfrm>
    </dsp:sp>
    <dsp:sp modelId="{4D7150FF-5BA1-4821-ACD6-705606C67D4F}">
      <dsp:nvSpPr>
        <dsp:cNvPr id="3" name="左右箭头 2"/>
        <dsp:cNvSpPr/>
      </dsp:nvSpPr>
      <dsp:spPr bwMode="white">
        <a:xfrm>
          <a:off x="391287" y="3346196"/>
          <a:ext cx="8999601" cy="627412"/>
        </a:xfrm>
        <a:prstGeom prst="leftRightArrow">
          <a:avLst/>
        </a:prstGeom>
        <a:sp3d prstMaterial="dkEdge">
          <a:bevelT w="8200" h="38100"/>
        </a:sp3d>
      </dsp:spPr>
      <dsp:style>
        <a:lnRef idx="1">
          <a:schemeClr val="lt1"/>
        </a:lnRef>
        <a:fillRef idx="2">
          <a:schemeClr val="accent3">
            <a:tint val="40000"/>
          </a:schemeClr>
        </a:fillRef>
        <a:effectRef idx="1">
          <a:scrgbClr r="0" g="0" b="0"/>
        </a:effectRef>
        <a:fontRef idx="minor"/>
      </dsp:style>
      <dsp:txXfrm>
        <a:off x="391287" y="3346196"/>
        <a:ext cx="8999601" cy="627412"/>
      </dsp:txXfrm>
    </dsp:sp>
    <dsp:sp modelId="{C49D6F7E-0827-4306-8274-2FEC68EAA0BA}">
      <dsp:nvSpPr>
        <dsp:cNvPr id="5" name="圆角矩形 4" hidden="1"/>
        <dsp:cNvSpPr/>
      </dsp:nvSpPr>
      <dsp:spPr>
        <a:xfrm>
          <a:off x="2385309" y="0"/>
          <a:ext cx="48188" cy="250965"/>
        </a:xfrm>
        <a:prstGeom prst="roundRect">
          <a:avLst>
            <a:gd name="adj" fmla="val 10000"/>
          </a:avLst>
        </a:prstGeom>
      </dsp:spPr>
      <dsp:txXfrm>
        <a:off x="2385309" y="0"/>
        <a:ext cx="48188" cy="250965"/>
      </dsp:txXfrm>
    </dsp:sp>
    <dsp:sp modelId="{46A1004A-96D1-4FE0-9AF6-A37190FEFAD5}">
      <dsp:nvSpPr>
        <dsp:cNvPr id="7" name="矩形 6" hidden="1"/>
        <dsp:cNvSpPr/>
      </dsp:nvSpPr>
      <dsp:spPr>
        <a:xfrm>
          <a:off x="4818805" y="2091373"/>
          <a:ext cx="144564" cy="0"/>
        </a:xfrm>
        <a:prstGeom prst="rect">
          <a:avLst/>
        </a:prstGeom>
      </dsp:spPr>
      <dsp:txXfrm>
        <a:off x="4818805" y="2091373"/>
        <a:ext cx="144564" cy="0"/>
      </dsp:txXfrm>
    </dsp:sp>
    <dsp:sp modelId="{E7A7AD4C-4A7F-4B95-8444-55F504A75D2B}">
      <dsp:nvSpPr>
        <dsp:cNvPr id="9" name="圆角矩形 8" hidden="1"/>
        <dsp:cNvSpPr/>
      </dsp:nvSpPr>
      <dsp:spPr>
        <a:xfrm>
          <a:off x="7348678" y="0"/>
          <a:ext cx="48188" cy="250965"/>
        </a:xfrm>
        <a:prstGeom prst="roundRect">
          <a:avLst>
            <a:gd name="adj" fmla="val 10000"/>
          </a:avLst>
        </a:prstGeom>
      </dsp:spPr>
      <dsp:txXfrm>
        <a:off x="7348678" y="0"/>
        <a:ext cx="48188" cy="250965"/>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矩形 6"/>
          <p:cNvSpPr/>
          <p:nvPr userDrawn="1"/>
        </p:nvSpPr>
        <p:spPr>
          <a:xfrm>
            <a:off x="0" y="6565612"/>
            <a:ext cx="6096000" cy="58477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NULL" TargetMode="External"/><Relationship Id="rId2" Type="http://schemas.openxmlformats.org/officeDocument/2006/relationships/image" Target="../media/image4.GIF"/><Relationship Id="rId1" Type="http://schemas.openxmlformats.org/officeDocument/2006/relationships/image" Target="../media/image3.wmf"/></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2.wmf"/><Relationship Id="rId7" Type="http://schemas.openxmlformats.org/officeDocument/2006/relationships/oleObject" Target="../embeddings/oleObject6.bin"/><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 Id="rId3" Type="http://schemas.openxmlformats.org/officeDocument/2006/relationships/oleObject" Target="../embeddings/oleObject4.bin"/><Relationship Id="rId2" Type="http://schemas.openxmlformats.org/officeDocument/2006/relationships/image" Target="../media/image9.wmf"/><Relationship Id="rId15" Type="http://schemas.openxmlformats.org/officeDocument/2006/relationships/notesSlide" Target="../notesSlides/notesSlide12.xml"/><Relationship Id="rId14" Type="http://schemas.openxmlformats.org/officeDocument/2006/relationships/vmlDrawing" Target="../drawings/vmlDrawing2.vml"/><Relationship Id="rId13" Type="http://schemas.openxmlformats.org/officeDocument/2006/relationships/slideLayout" Target="../slideLayouts/slideLayout1.xml"/><Relationship Id="rId12" Type="http://schemas.openxmlformats.org/officeDocument/2006/relationships/oleObject" Target="../embeddings/oleObject10.bin"/><Relationship Id="rId11" Type="http://schemas.openxmlformats.org/officeDocument/2006/relationships/oleObject" Target="../embeddings/oleObject9.bin"/><Relationship Id="rId10" Type="http://schemas.openxmlformats.org/officeDocument/2006/relationships/oleObject" Target="../embeddings/oleObject8.bin"/><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w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wmf"/></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4.GI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w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24.wmf"/><Relationship Id="rId1"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62435" y="1733333"/>
            <a:ext cx="10447192" cy="2387600"/>
          </a:xfrm>
        </p:spPr>
        <p:txBody>
          <a:bodyPr>
            <a:normAutofit/>
          </a:bodyPr>
          <a:lstStyle/>
          <a:p>
            <a:r>
              <a:rPr lang="zh-CN" altLang="en-US" sz="4400" dirty="0">
                <a:solidFill>
                  <a:srgbClr val="002060"/>
                </a:solidFill>
                <a:latin typeface="华文行楷" panose="02010800040101010101" pitchFamily="2" charset="-122"/>
                <a:ea typeface="华文行楷" panose="02010800040101010101" pitchFamily="2" charset="-122"/>
              </a:rPr>
              <a:t>第八章   市场失灵和微观经济政策</a:t>
            </a:r>
            <a:br>
              <a:rPr lang="zh-CN" altLang="en-US" sz="4400" dirty="0">
                <a:solidFill>
                  <a:srgbClr val="002060"/>
                </a:solidFill>
                <a:latin typeface="华文行楷" panose="02010800040101010101" pitchFamily="2" charset="-122"/>
                <a:ea typeface="华文行楷" panose="02010800040101010101" pitchFamily="2" charset="-122"/>
              </a:rPr>
            </a:br>
            <a:endParaRPr lang="zh-CN" altLang="en-US" sz="4400" dirty="0"/>
          </a:p>
        </p:txBody>
      </p:sp>
      <p:sp>
        <p:nvSpPr>
          <p:cNvPr id="3" name="文本框 2"/>
          <p:cNvSpPr txBox="1"/>
          <p:nvPr/>
        </p:nvSpPr>
        <p:spPr>
          <a:xfrm>
            <a:off x="9018927" y="561131"/>
            <a:ext cx="2966720" cy="30670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nvSpPr>
        <p:spPr>
          <a:xfrm>
            <a:off x="231956" y="6227740"/>
            <a:ext cx="5797550" cy="5159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1"/>
          <p:cNvSpPr>
            <a:spLocks noChangeArrowheads="1"/>
          </p:cNvSpPr>
          <p:nvPr/>
        </p:nvSpPr>
        <p:spPr bwMode="auto">
          <a:xfrm>
            <a:off x="5539890" y="1352458"/>
            <a:ext cx="5291455" cy="5365750"/>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76" name="Rectangle 2" descr="10%"/>
          <p:cNvSpPr>
            <a:spLocks noChangeArrowheads="1"/>
          </p:cNvSpPr>
          <p:nvPr/>
        </p:nvSpPr>
        <p:spPr bwMode="auto">
          <a:xfrm rot="16200000">
            <a:off x="1813876" y="1808017"/>
            <a:ext cx="2413000" cy="4309110"/>
          </a:xfrm>
          <a:prstGeom prst="rect">
            <a:avLst/>
          </a:prstGeom>
          <a:pattFill prst="pct3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3" name="标题 3"/>
          <p:cNvSpPr txBox="1"/>
          <p:nvPr/>
        </p:nvSpPr>
        <p:spPr>
          <a:xfrm>
            <a:off x="1544320" y="355541"/>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对垄断的公共管制</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4" name="Rectangle 2" descr="10%"/>
          <p:cNvSpPr>
            <a:spLocks noChangeArrowheads="1"/>
          </p:cNvSpPr>
          <p:nvPr/>
        </p:nvSpPr>
        <p:spPr bwMode="auto">
          <a:xfrm rot="16200000">
            <a:off x="2488349" y="-202283"/>
            <a:ext cx="1084526" cy="4288638"/>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55" name="文本框 54"/>
          <p:cNvSpPr txBox="1"/>
          <p:nvPr/>
        </p:nvSpPr>
        <p:spPr>
          <a:xfrm>
            <a:off x="6802120" y="6164340"/>
            <a:ext cx="321836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对垄断的管制：递增成本</a:t>
            </a:r>
            <a:endParaRPr lang="zh-CN" altLang="en-US"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079332" y="1399772"/>
            <a:ext cx="3972101" cy="1014730"/>
          </a:xfrm>
          <a:prstGeom prst="rect">
            <a:avLst/>
          </a:prstGeom>
          <a:noFill/>
        </p:spPr>
        <p:txBody>
          <a:bodyPr wrap="square" rtlCol="0">
            <a:spAutoFit/>
          </a:bodyPr>
          <a:lstStyle/>
          <a:p>
            <a:pPr>
              <a:lnSpc>
                <a:spcPct val="150000"/>
              </a:lnSpc>
            </a:pPr>
            <a:r>
              <a:rPr kumimoji="1" sz="200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政府对垄断的管制，</a:t>
            </a:r>
            <a:r>
              <a:rPr kumimoji="1" sz="2000"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首先是对垄断价格和产量的管制</a:t>
            </a:r>
            <a:r>
              <a:rPr kumimoji="1" lang="zh-CN" altLang="en-US" sz="2000"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kumimoji="1" sz="200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4" name="文本框 73"/>
          <p:cNvSpPr txBox="1"/>
          <p:nvPr/>
        </p:nvSpPr>
        <p:spPr>
          <a:xfrm>
            <a:off x="1128403" y="2968735"/>
            <a:ext cx="3923030" cy="2399665"/>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D是需求曲线，AR是平均收益曲线（与D重合），MR是边际收益曲线，AC和MC分别是平均成本和边际成本</a:t>
            </a:r>
            <a:r>
              <a:rPr lang="zh-CN" altLang="en-US" sz="2000" dirty="0" smtClean="0">
                <a:latin typeface="微软雅黑" panose="020B0503020204020204" pitchFamily="34" charset="-122"/>
                <a:ea typeface="微软雅黑" panose="020B0503020204020204" pitchFamily="34" charset="-122"/>
              </a:rPr>
              <a:t>曲线。</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pic>
        <p:nvPicPr>
          <p:cNvPr id="3" name="图片 -2147480738" descr="8-2"/>
          <p:cNvPicPr>
            <a:picLocks noChangeAspect="1"/>
          </p:cNvPicPr>
          <p:nvPr/>
        </p:nvPicPr>
        <p:blipFill>
          <a:blip r:embed="rId1"/>
          <a:stretch>
            <a:fillRect/>
          </a:stretch>
        </p:blipFill>
        <p:spPr>
          <a:xfrm>
            <a:off x="5610374" y="1828787"/>
            <a:ext cx="5150485" cy="3977005"/>
          </a:xfrm>
          <a:prstGeom prst="rect">
            <a:avLst/>
          </a:prstGeom>
          <a:noFill/>
          <a:ln w="9525">
            <a:noFill/>
          </a:ln>
        </p:spPr>
      </p:pic>
      <p:pic>
        <p:nvPicPr>
          <p:cNvPr id="16" name="Picture 7" descr="http://image.cn.tom.com/cntom/images/snail.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flipH="1">
            <a:off x="338375" y="5006883"/>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1000"/>
                                        <p:tgtEl>
                                          <p:spTgt spid="76"/>
                                        </p:tgtEl>
                                      </p:cBhvr>
                                    </p:animEffect>
                                    <p:anim calcmode="lin" valueType="num">
                                      <p:cBhvr>
                                        <p:cTn id="22" dur="1000" fill="hold"/>
                                        <p:tgtEl>
                                          <p:spTgt spid="76"/>
                                        </p:tgtEl>
                                        <p:attrNameLst>
                                          <p:attrName>ppt_x</p:attrName>
                                        </p:attrNameLst>
                                      </p:cBhvr>
                                      <p:tavLst>
                                        <p:tav tm="0">
                                          <p:val>
                                            <p:strVal val="#ppt_x"/>
                                          </p:val>
                                        </p:tav>
                                        <p:tav tm="100000">
                                          <p:val>
                                            <p:strVal val="#ppt_x"/>
                                          </p:val>
                                        </p:tav>
                                      </p:tavLst>
                                    </p:anim>
                                    <p:anim calcmode="lin" valueType="num">
                                      <p:cBhvr>
                                        <p:cTn id="2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4"/>
                                        </p:tgtEl>
                                        <p:attrNameLst>
                                          <p:attrName>style.visibility</p:attrName>
                                        </p:attrNameLst>
                                      </p:cBhvr>
                                      <p:to>
                                        <p:strVal val="visible"/>
                                      </p:to>
                                    </p:set>
                                    <p:anim calcmode="lin" valueType="num">
                                      <p:cBhvr additive="base">
                                        <p:cTn id="28" dur="500" fill="hold"/>
                                        <p:tgtEl>
                                          <p:spTgt spid="74"/>
                                        </p:tgtEl>
                                        <p:attrNameLst>
                                          <p:attrName>ppt_x</p:attrName>
                                        </p:attrNameLst>
                                      </p:cBhvr>
                                      <p:tavLst>
                                        <p:tav tm="0">
                                          <p:val>
                                            <p:strVal val="#ppt_x"/>
                                          </p:val>
                                        </p:tav>
                                        <p:tav tm="100000">
                                          <p:val>
                                            <p:strVal val="#ppt_x"/>
                                          </p:val>
                                        </p:tav>
                                      </p:tavLst>
                                    </p:anim>
                                    <p:anim calcmode="lin" valueType="num">
                                      <p:cBhvr additive="base">
                                        <p:cTn id="29"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14" grpId="0" bldLvl="0" animBg="1"/>
      <p:bldP spid="7" grpId="0"/>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descr="10%"/>
          <p:cNvSpPr>
            <a:spLocks noChangeArrowheads="1"/>
          </p:cNvSpPr>
          <p:nvPr/>
        </p:nvSpPr>
        <p:spPr bwMode="auto">
          <a:xfrm rot="16200000">
            <a:off x="2476649" y="-87076"/>
            <a:ext cx="1636348" cy="4288638"/>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14" name="Rectangle 91"/>
          <p:cNvSpPr>
            <a:spLocks noChangeArrowheads="1"/>
          </p:cNvSpPr>
          <p:nvPr/>
        </p:nvSpPr>
        <p:spPr bwMode="auto">
          <a:xfrm>
            <a:off x="5666152" y="1221422"/>
            <a:ext cx="5115580" cy="5216526"/>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76" name="Rectangle 2" descr="10%"/>
          <p:cNvSpPr>
            <a:spLocks noChangeArrowheads="1"/>
          </p:cNvSpPr>
          <p:nvPr/>
        </p:nvSpPr>
        <p:spPr bwMode="auto">
          <a:xfrm rot="16200000">
            <a:off x="1556266" y="2588853"/>
            <a:ext cx="3443333" cy="4254856"/>
          </a:xfrm>
          <a:prstGeom prst="rect">
            <a:avLst/>
          </a:prstGeom>
          <a:pattFill prst="pct3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3" name="标题 3"/>
          <p:cNvSpPr txBox="1"/>
          <p:nvPr/>
        </p:nvSpPr>
        <p:spPr>
          <a:xfrm>
            <a:off x="1544320" y="355541"/>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对垄断的公共管制</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5" name="文本框 54"/>
          <p:cNvSpPr txBox="1"/>
          <p:nvPr/>
        </p:nvSpPr>
        <p:spPr>
          <a:xfrm>
            <a:off x="6582509" y="5770280"/>
            <a:ext cx="328286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对垄断的管制：递减成本</a:t>
            </a:r>
            <a:endParaRPr lang="zh-CN" altLang="en-US" sz="2000" dirty="0">
              <a:latin typeface="微软雅黑" panose="020B0503020204020204" pitchFamily="34" charset="-122"/>
              <a:ea typeface="微软雅黑" panose="020B0503020204020204" pitchFamily="34" charset="-122"/>
            </a:endParaRPr>
          </a:p>
        </p:txBody>
      </p:sp>
      <p:sp>
        <p:nvSpPr>
          <p:cNvPr id="74" name="文本框 73"/>
          <p:cNvSpPr txBox="1"/>
          <p:nvPr/>
        </p:nvSpPr>
        <p:spPr>
          <a:xfrm>
            <a:off x="1392555" y="1358265"/>
            <a:ext cx="3923030" cy="1477328"/>
          </a:xfrm>
          <a:prstGeom prst="rect">
            <a:avLst/>
          </a:prstGeom>
          <a:noFill/>
        </p:spPr>
        <p:txBody>
          <a:bodyPr wrap="square" rtlCol="0">
            <a:spAutoFit/>
          </a:bodyPr>
          <a:lstStyle/>
          <a:p>
            <a:pPr>
              <a:lnSpc>
                <a:spcPct val="150000"/>
              </a:lnSpc>
            </a:pPr>
            <a:r>
              <a:rPr kumimoji="1" sz="2000"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如果平均成本不具有递增部分</a:t>
            </a:r>
            <a:r>
              <a:rPr kumimoji="1" sz="200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，而是持续下降的所谓自然垄断情况，</a:t>
            </a:r>
            <a:r>
              <a:rPr kumimoji="1" sz="2000"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其管制价格的制定又有不同</a:t>
            </a:r>
            <a:r>
              <a:rPr kumimoji="1" lang="zh-CN" altLang="en-US" sz="2000"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kumimoji="1" sz="200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2" name="图片 87" descr="E:\XXWWJJ\TL\西方经济学上册\转曲-西方经济学（上册）图稿-20180521-二改发排\8-3.eps"/>
          <p:cNvPicPr>
            <a:picLocks noChangeAspect="1"/>
          </p:cNvPicPr>
          <p:nvPr/>
        </p:nvPicPr>
        <p:blipFill>
          <a:blip r:embed="rId1"/>
          <a:stretch>
            <a:fillRect/>
          </a:stretch>
        </p:blipFill>
        <p:spPr>
          <a:xfrm>
            <a:off x="5747229" y="1517276"/>
            <a:ext cx="4727077" cy="3996420"/>
          </a:xfrm>
          <a:prstGeom prst="rect">
            <a:avLst/>
          </a:prstGeom>
          <a:noFill/>
          <a:ln w="9525">
            <a:noFill/>
          </a:ln>
        </p:spPr>
      </p:pic>
      <p:sp>
        <p:nvSpPr>
          <p:cNvPr id="12" name="文本框 11"/>
          <p:cNvSpPr txBox="1"/>
          <p:nvPr/>
        </p:nvSpPr>
        <p:spPr>
          <a:xfrm>
            <a:off x="1276993" y="3199063"/>
            <a:ext cx="4038592" cy="2862322"/>
          </a:xfrm>
          <a:prstGeom prst="rect">
            <a:avLst/>
          </a:prstGeom>
          <a:noFill/>
        </p:spPr>
        <p:txBody>
          <a:bodyPr wrap="square" rtlCol="0">
            <a:spAutoFit/>
          </a:bodyPr>
          <a:lstStyle/>
          <a:p>
            <a:pPr fontAlgn="auto">
              <a:lnSpc>
                <a:spcPct val="150000"/>
              </a:lnSpc>
            </a:pPr>
            <a:r>
              <a:rPr lang="zh-CN" altLang="en-US" sz="2000" dirty="0">
                <a:latin typeface="微软雅黑" panose="020B0503020204020204" pitchFamily="34" charset="-122"/>
                <a:ea typeface="微软雅黑" panose="020B0503020204020204" pitchFamily="34" charset="-122"/>
              </a:rPr>
              <a:t>当管制价格</a:t>
            </a:r>
            <a:r>
              <a:rPr lang="zh-CN" altLang="en-US" sz="2000" dirty="0" smtClean="0">
                <a:latin typeface="微软雅黑" panose="020B0503020204020204" pitchFamily="34" charset="-122"/>
                <a:ea typeface="微软雅黑" panose="020B0503020204020204" pitchFamily="34" charset="-122"/>
              </a:rPr>
              <a:t>为    时</a:t>
            </a:r>
            <a:r>
              <a:rPr lang="zh-CN" altLang="en-US" sz="2000" dirty="0">
                <a:latin typeface="微软雅黑" panose="020B0503020204020204" pitchFamily="34" charset="-122"/>
                <a:ea typeface="微软雅黑" panose="020B0503020204020204" pitchFamily="34" charset="-122"/>
              </a:rPr>
              <a:t>，达到帕累托有效率，但此时垄断企业出现亏损，需要政府给予一定的补贴。如果管制价格</a:t>
            </a:r>
            <a:r>
              <a:rPr lang="zh-CN" altLang="en-US" sz="2000" dirty="0" smtClean="0">
                <a:latin typeface="微软雅黑" panose="020B0503020204020204" pitchFamily="34" charset="-122"/>
                <a:ea typeface="微软雅黑" panose="020B0503020204020204" pitchFamily="34" charset="-122"/>
              </a:rPr>
              <a:t>为    ，</a:t>
            </a:r>
            <a:r>
              <a:rPr lang="zh-CN" altLang="en-US" sz="2000" dirty="0">
                <a:latin typeface="微软雅黑" panose="020B0503020204020204" pitchFamily="34" charset="-122"/>
                <a:ea typeface="微软雅黑" panose="020B0503020204020204" pitchFamily="34" charset="-122"/>
              </a:rPr>
              <a:t>刚好为零经济利润，此时边际成本小于边际社会收益，不符合帕累托有效率</a:t>
            </a:r>
            <a:r>
              <a:rPr lang="zh-CN" altLang="en-US" sz="2000" dirty="0" smtClean="0">
                <a:latin typeface="微软雅黑" panose="020B0503020204020204" pitchFamily="34" charset="-122"/>
                <a:ea typeface="微软雅黑" panose="020B0503020204020204" pitchFamily="34" charset="-122"/>
              </a:rPr>
              <a:t>标准。</a:t>
            </a:r>
            <a:endParaRPr lang="zh-CN" altLang="en-US" sz="2000" dirty="0">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2855495" y="3576509"/>
            <a:ext cx="206247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855495" y="3312947"/>
          <a:ext cx="338375" cy="386714"/>
        </p:xfrm>
        <a:graphic>
          <a:graphicData uri="http://schemas.openxmlformats.org/presentationml/2006/ole">
            <mc:AlternateContent xmlns:mc="http://schemas.openxmlformats.org/markup-compatibility/2006">
              <mc:Choice xmlns:v="urn:schemas-microsoft-com:vml" Requires="v">
                <p:oleObj spid="_x0000_s1025" name="" r:id="rId2" imgW="4876800" imgH="5486400" progId="">
                  <p:embed/>
                </p:oleObj>
              </mc:Choice>
              <mc:Fallback>
                <p:oleObj name="" r:id="rId2" imgW="4876800" imgH="5486400" progId="">
                  <p:embed/>
                  <p:pic>
                    <p:nvPicPr>
                      <p:cNvPr id="0" name="图片 1024"/>
                      <p:cNvPicPr>
                        <a:picLocks noChangeAspect="1"/>
                      </p:cNvPicPr>
                      <p:nvPr/>
                    </p:nvPicPr>
                    <p:blipFill>
                      <a:blip r:embed="rId3"/>
                      <a:stretch>
                        <a:fillRect/>
                      </a:stretch>
                    </p:blipFill>
                    <p:spPr>
                      <a:xfrm>
                        <a:off x="2855495" y="3312947"/>
                        <a:ext cx="338375" cy="386714"/>
                      </a:xfrm>
                      <a:prstGeom prst="rect">
                        <a:avLst/>
                      </a:prstGeom>
                      <a:noFill/>
                      <a:ln w="9525">
                        <a:noFill/>
                      </a:ln>
                    </p:spPr>
                  </p:pic>
                </p:oleObj>
              </mc:Fallback>
            </mc:AlternateContent>
          </a:graphicData>
        </a:graphic>
      </p:graphicFrame>
      <p:sp>
        <p:nvSpPr>
          <p:cNvPr id="8" name="Rectangle 4"/>
          <p:cNvSpPr>
            <a:spLocks noChangeArrowheads="1"/>
          </p:cNvSpPr>
          <p:nvPr/>
        </p:nvSpPr>
        <p:spPr bwMode="auto">
          <a:xfrm>
            <a:off x="1150504" y="497500"/>
            <a:ext cx="234705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2364449" y="4630224"/>
          <a:ext cx="366727" cy="440072"/>
        </p:xfrm>
        <a:graphic>
          <a:graphicData uri="http://schemas.openxmlformats.org/presentationml/2006/ole">
            <mc:AlternateContent xmlns:mc="http://schemas.openxmlformats.org/markup-compatibility/2006">
              <mc:Choice xmlns:v="urn:schemas-microsoft-com:vml" Requires="v">
                <p:oleObj spid="_x0000_s1026" name="" r:id="rId4" imgW="4572000" imgH="5486400" progId="">
                  <p:embed/>
                </p:oleObj>
              </mc:Choice>
              <mc:Fallback>
                <p:oleObj name="" r:id="rId4" imgW="4572000" imgH="5486400" progId="">
                  <p:embed/>
                  <p:pic>
                    <p:nvPicPr>
                      <p:cNvPr id="0" name="图片 1025"/>
                      <p:cNvPicPr>
                        <a:picLocks noChangeAspect="1"/>
                      </p:cNvPicPr>
                      <p:nvPr/>
                    </p:nvPicPr>
                    <p:blipFill>
                      <a:blip r:embed="rId5"/>
                      <a:stretch>
                        <a:fillRect/>
                      </a:stretch>
                    </p:blipFill>
                    <p:spPr>
                      <a:xfrm>
                        <a:off x="2364449" y="4630224"/>
                        <a:ext cx="366727" cy="440072"/>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489277" y="376477"/>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反垄断法</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057268" y="1441940"/>
            <a:ext cx="9301575" cy="1135054"/>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en-US" sz="2400" dirty="0">
                <a:solidFill>
                  <a:schemeClr val="accent6">
                    <a:lumMod val="75000"/>
                  </a:schemeClr>
                </a:solidFill>
                <a:latin typeface="微软雅黑" panose="020B0503020204020204" pitchFamily="34" charset="-122"/>
                <a:ea typeface="微软雅黑" panose="020B0503020204020204" pitchFamily="34" charset="-122"/>
              </a:rPr>
              <a:t>  </a:t>
            </a:r>
            <a:r>
              <a:rPr sz="2400" dirty="0">
                <a:solidFill>
                  <a:schemeClr val="accent6">
                    <a:lumMod val="75000"/>
                  </a:schemeClr>
                </a:solidFill>
                <a:latin typeface="微软雅黑" panose="020B0503020204020204" pitchFamily="34" charset="-122"/>
                <a:ea typeface="微软雅黑" panose="020B0503020204020204" pitchFamily="34" charset="-122"/>
              </a:rPr>
              <a:t>反托拉斯法遵循这样两个途径：① 以促进形成竞争的市场结构为目标；② 以管理市场传导从而减少或消除垄断行为为目标。</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1057268" y="2979746"/>
            <a:ext cx="9157884" cy="3351046"/>
          </a:xfrm>
          <a:prstGeom prst="rect">
            <a:avLst/>
          </a:prstGeom>
        </p:spPr>
        <p:txBody>
          <a:bodyPr wrap="square">
            <a:spAutoFit/>
          </a:bodyPr>
          <a:lstStyle/>
          <a:p>
            <a:pPr marL="342900" indent="-342900">
              <a:lnSpc>
                <a:spcPct val="150000"/>
              </a:lnSpc>
              <a:spcAft>
                <a:spcPts val="0"/>
              </a:spcAft>
              <a:buFont typeface="Wingdings" panose="05000000000000000000" pitchFamily="2" charset="2"/>
              <a:buChar char="Ø"/>
            </a:pPr>
            <a:r>
              <a:rPr lang="en-US" sz="2400" b="1" kern="100" dirty="0">
                <a:latin typeface="Calibri" panose="020F0502020204030204" charset="0"/>
                <a:ea typeface="宋体" panose="02010600030101010101" pitchFamily="2" charset="-122"/>
                <a:cs typeface="宋体" panose="02010600030101010101" pitchFamily="2" charset="-122"/>
              </a:rPr>
              <a:t>    </a:t>
            </a:r>
            <a:r>
              <a:rPr sz="2400" dirty="0">
                <a:solidFill>
                  <a:srgbClr val="002060"/>
                </a:solidFill>
                <a:latin typeface="微软雅黑" panose="020B0503020204020204" pitchFamily="34" charset="-122"/>
                <a:ea typeface="微软雅黑" panose="020B0503020204020204" pitchFamily="34" charset="-122"/>
              </a:rPr>
              <a:t>从19世纪90年代到20世纪50年代初，美国国会通过了一系列反托拉斯的法案，如“</a:t>
            </a:r>
            <a:r>
              <a:rPr sz="2400" dirty="0">
                <a:solidFill>
                  <a:srgbClr val="FF0000"/>
                </a:solidFill>
                <a:latin typeface="微软雅黑" panose="020B0503020204020204" pitchFamily="34" charset="-122"/>
                <a:ea typeface="微软雅黑" panose="020B0503020204020204" pitchFamily="34" charset="-122"/>
              </a:rPr>
              <a:t>谢尔曼法</a:t>
            </a:r>
            <a:r>
              <a:rPr sz="2400" dirty="0">
                <a:solidFill>
                  <a:srgbClr val="002060"/>
                </a:solidFill>
                <a:latin typeface="微软雅黑" panose="020B0503020204020204" pitchFamily="34" charset="-122"/>
                <a:ea typeface="微软雅黑" panose="020B0503020204020204" pitchFamily="34" charset="-122"/>
              </a:rPr>
              <a:t>”（1890年）、“</a:t>
            </a:r>
            <a:r>
              <a:rPr sz="2400" dirty="0">
                <a:solidFill>
                  <a:srgbClr val="FF0000"/>
                </a:solidFill>
                <a:latin typeface="微软雅黑" panose="020B0503020204020204" pitchFamily="34" charset="-122"/>
                <a:ea typeface="微软雅黑" panose="020B0503020204020204" pitchFamily="34" charset="-122"/>
              </a:rPr>
              <a:t>克莱顿法</a:t>
            </a:r>
            <a:r>
              <a:rPr sz="2400" dirty="0">
                <a:solidFill>
                  <a:srgbClr val="002060"/>
                </a:solidFill>
                <a:latin typeface="微软雅黑" panose="020B0503020204020204" pitchFamily="34" charset="-122"/>
                <a:ea typeface="微软雅黑" panose="020B0503020204020204" pitchFamily="34" charset="-122"/>
              </a:rPr>
              <a:t>”（1914年）、“</a:t>
            </a:r>
            <a:r>
              <a:rPr sz="2400" dirty="0">
                <a:solidFill>
                  <a:srgbClr val="FF0000"/>
                </a:solidFill>
                <a:latin typeface="微软雅黑" panose="020B0503020204020204" pitchFamily="34" charset="-122"/>
                <a:ea typeface="微软雅黑" panose="020B0503020204020204" pitchFamily="34" charset="-122"/>
              </a:rPr>
              <a:t>联邦贸易委员会法</a:t>
            </a:r>
            <a:r>
              <a:rPr sz="2400" dirty="0">
                <a:solidFill>
                  <a:srgbClr val="002060"/>
                </a:solidFill>
                <a:latin typeface="微软雅黑" panose="020B0503020204020204" pitchFamily="34" charset="-122"/>
                <a:ea typeface="微软雅黑" panose="020B0503020204020204" pitchFamily="34" charset="-122"/>
              </a:rPr>
              <a:t>”（1914年）、“</a:t>
            </a:r>
            <a:r>
              <a:rPr sz="2400" dirty="0">
                <a:solidFill>
                  <a:srgbClr val="FF0000"/>
                </a:solidFill>
                <a:latin typeface="微软雅黑" panose="020B0503020204020204" pitchFamily="34" charset="-122"/>
                <a:ea typeface="微软雅黑" panose="020B0503020204020204" pitchFamily="34" charset="-122"/>
              </a:rPr>
              <a:t>罗宾逊-帕特曼法</a:t>
            </a:r>
            <a:r>
              <a:rPr sz="2400" dirty="0">
                <a:solidFill>
                  <a:srgbClr val="002060"/>
                </a:solidFill>
                <a:latin typeface="微软雅黑" panose="020B0503020204020204" pitchFamily="34" charset="-122"/>
                <a:ea typeface="微软雅黑" panose="020B0503020204020204" pitchFamily="34" charset="-122"/>
              </a:rPr>
              <a:t>”（1936年）、“</a:t>
            </a:r>
            <a:r>
              <a:rPr sz="2400" dirty="0">
                <a:solidFill>
                  <a:srgbClr val="FF0000"/>
                </a:solidFill>
                <a:latin typeface="微软雅黑" panose="020B0503020204020204" pitchFamily="34" charset="-122"/>
                <a:ea typeface="微软雅黑" panose="020B0503020204020204" pitchFamily="34" charset="-122"/>
              </a:rPr>
              <a:t>惠特-李法</a:t>
            </a:r>
            <a:r>
              <a:rPr sz="2400" dirty="0">
                <a:solidFill>
                  <a:srgbClr val="002060"/>
                </a:solidFill>
                <a:latin typeface="微软雅黑" panose="020B0503020204020204" pitchFamily="34" charset="-122"/>
                <a:ea typeface="微软雅黑" panose="020B0503020204020204" pitchFamily="34" charset="-122"/>
              </a:rPr>
              <a:t>”（1938年）以及“</a:t>
            </a:r>
            <a:r>
              <a:rPr sz="2400" dirty="0">
                <a:solidFill>
                  <a:srgbClr val="FF0000"/>
                </a:solidFill>
                <a:latin typeface="微软雅黑" panose="020B0503020204020204" pitchFamily="34" charset="-122"/>
                <a:ea typeface="微软雅黑" panose="020B0503020204020204" pitchFamily="34" charset="-122"/>
              </a:rPr>
              <a:t>塞勒-凯弗尔法</a:t>
            </a:r>
            <a:r>
              <a:rPr sz="2400" dirty="0">
                <a:solidFill>
                  <a:srgbClr val="002060"/>
                </a:solidFill>
                <a:latin typeface="微软雅黑" panose="020B0503020204020204" pitchFamily="34" charset="-122"/>
                <a:ea typeface="微软雅黑" panose="020B0503020204020204" pitchFamily="34" charset="-122"/>
              </a:rPr>
              <a:t>”（1950年）。其他西方国家也先后通过和出台了类似的法律。</a:t>
            </a:r>
            <a:endParaRPr sz="2400" dirty="0">
              <a:solidFill>
                <a:srgbClr val="00206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976460" y="2831831"/>
            <a:ext cx="9442841" cy="0"/>
          </a:xfrm>
          <a:prstGeom prst="line">
            <a:avLst/>
          </a:prstGeom>
          <a:ln w="28575">
            <a:solidFill>
              <a:srgbClr val="C9923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9376" y="136533"/>
            <a:ext cx="10184423"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第二节   外部性</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4596" y="48657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矩形 5"/>
          <p:cNvSpPr/>
          <p:nvPr/>
        </p:nvSpPr>
        <p:spPr>
          <a:xfrm rot="18868453">
            <a:off x="774320" y="57149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 name="直接连接符 6"/>
          <p:cNvCxnSpPr/>
          <p:nvPr/>
        </p:nvCxnSpPr>
        <p:spPr>
          <a:xfrm>
            <a:off x="691421" y="108245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上凸带形 8"/>
          <p:cNvSpPr/>
          <p:nvPr/>
        </p:nvSpPr>
        <p:spPr>
          <a:xfrm>
            <a:off x="1513840" y="2595880"/>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 name="上凸带形 2"/>
          <p:cNvSpPr/>
          <p:nvPr/>
        </p:nvSpPr>
        <p:spPr>
          <a:xfrm>
            <a:off x="3700780" y="259651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8" name="上凸带形 7"/>
          <p:cNvSpPr/>
          <p:nvPr/>
        </p:nvSpPr>
        <p:spPr>
          <a:xfrm>
            <a:off x="5803900" y="2623820"/>
            <a:ext cx="705485" cy="381000"/>
          </a:xfrm>
          <a:prstGeom prst="ribbon2">
            <a:avLst>
              <a:gd name="adj1" fmla="val 31500"/>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10" name="上凸带形 9"/>
          <p:cNvSpPr/>
          <p:nvPr/>
        </p:nvSpPr>
        <p:spPr>
          <a:xfrm>
            <a:off x="7877810" y="263842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11" name="上凸带形 10"/>
          <p:cNvSpPr/>
          <p:nvPr/>
        </p:nvSpPr>
        <p:spPr>
          <a:xfrm>
            <a:off x="10008870" y="262445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descr="10%"/>
          <p:cNvSpPr>
            <a:spLocks noChangeArrowheads="1"/>
          </p:cNvSpPr>
          <p:nvPr/>
        </p:nvSpPr>
        <p:spPr bwMode="auto">
          <a:xfrm>
            <a:off x="705102" y="3229435"/>
            <a:ext cx="10166098" cy="3210554"/>
          </a:xfrm>
          <a:prstGeom prst="rect">
            <a:avLst/>
          </a:prstGeom>
          <a:pattFill prst="smConfetti">
            <a:fgClr>
              <a:srgbClr val="FFCC66"/>
            </a:fgClr>
            <a:bgClr>
              <a:srgbClr val="FFFFFF"/>
            </a:bgClr>
          </a:pattFill>
          <a:ln w="22225">
            <a:solidFill>
              <a:srgbClr val="00B050"/>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外部影响及其分类</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010302" y="1139690"/>
            <a:ext cx="7821832" cy="1754326"/>
          </a:xfrm>
          <a:prstGeom prst="rect">
            <a:avLst/>
          </a:prstGeom>
          <a:noFill/>
        </p:spPr>
        <p:txBody>
          <a:bodyPr wrap="square" rtlCol="0">
            <a:spAutoFit/>
          </a:bodyPr>
          <a:lstStyle/>
          <a:p>
            <a:pPr>
              <a:lnSpc>
                <a:spcPct val="150000"/>
              </a:lnSpc>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外部性：指某一经济主体（生产者或消费者）的经济行为对社会其他人或单位的福利所造成的影响，但却并为此承担后果或获得利益。外部性又称外在效应或邻居效应。</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20403" y="1374289"/>
            <a:ext cx="1836454" cy="15776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60" name="Group 25"/>
          <p:cNvGrpSpPr/>
          <p:nvPr/>
        </p:nvGrpSpPr>
        <p:grpSpPr bwMode="auto">
          <a:xfrm>
            <a:off x="705102" y="4232366"/>
            <a:ext cx="9404917" cy="2476409"/>
            <a:chOff x="625" y="1440"/>
            <a:chExt cx="4839" cy="1401"/>
          </a:xfrm>
        </p:grpSpPr>
        <p:sp>
          <p:nvSpPr>
            <p:cNvPr id="62" name="Rectangle 11"/>
            <p:cNvSpPr>
              <a:spLocks noChangeArrowheads="1"/>
            </p:cNvSpPr>
            <p:nvPr/>
          </p:nvSpPr>
          <p:spPr bwMode="auto">
            <a:xfrm>
              <a:off x="625" y="1440"/>
              <a:ext cx="4839" cy="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marL="685800" indent="-342900" algn="just" fontAlgn="auto">
                <a:lnSpc>
                  <a:spcPct val="150000"/>
                </a:lnSpc>
                <a:buFont typeface="Wingdings" panose="05000000000000000000" pitchFamily="2" charset="2"/>
                <a:buChar char="Ø"/>
              </a:pPr>
              <a:r>
                <a:rPr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根据</a:t>
              </a:r>
              <a:r>
                <a:rPr sz="2000" b="0" dirty="0">
                  <a:solidFill>
                    <a:srgbClr val="00B05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影响</a:t>
              </a:r>
              <a:r>
                <a:rPr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a:t>
              </a:r>
              <a:r>
                <a:rPr lang="zh-CN"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正负</a:t>
              </a:r>
              <a:r>
                <a:rPr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效果分为</a:t>
              </a:r>
              <a:r>
                <a:rPr sz="2000" b="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正外部性</a:t>
              </a:r>
              <a:r>
                <a:rPr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和</a:t>
              </a:r>
              <a:r>
                <a:rPr sz="2000" b="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负外部性</a:t>
              </a:r>
              <a:r>
                <a:rPr lang="zh-CN"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indent="0" algn="just" fontAlgn="auto">
                <a:lnSpc>
                  <a:spcPct val="150000"/>
                </a:lnSpc>
              </a:pPr>
              <a:r>
                <a:rPr lang="en-US" sz="2000" b="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sz="2000" b="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正外部性</a:t>
              </a:r>
              <a:r>
                <a:rPr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（又称积极的外部性）</a:t>
              </a:r>
              <a:r>
                <a:rPr sz="2000" b="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指的是经济行为主体的生产和消费行为给他人带</a:t>
              </a:r>
              <a:r>
                <a:rPr lang="en-US" sz="2000" b="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sz="2000" b="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来利益</a:t>
              </a:r>
              <a:r>
                <a:rPr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，又未获得补偿。</a:t>
              </a:r>
              <a:endParaRPr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indent="0" algn="l" fontAlgn="auto">
                <a:lnSpc>
                  <a:spcPct val="150000"/>
                </a:lnSpc>
              </a:pPr>
              <a:r>
                <a:rPr lang="en-US" sz="2000" b="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负外部性</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（又称消极的外部性）</a:t>
              </a:r>
              <a:r>
                <a:rPr lang="en-US" sz="2000" b="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指的是经济行为主体的生产和消费行为给他人带  来损失</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，又未支付抵偿损失的成本。 </a:t>
              </a:r>
              <a:endPar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algn="l" fontAlgn="auto">
                <a:lnSpc>
                  <a:spcPct val="150000"/>
                </a:lnSpc>
                <a:buFont typeface="Arial" panose="020B0604020202020204" pitchFamily="34" charset="0"/>
                <a:buChar char="•"/>
              </a:pPr>
              <a:r>
                <a:rPr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根据</a:t>
              </a:r>
              <a:r>
                <a:rPr sz="2000" dirty="0" smtClean="0">
                  <a:solidFill>
                    <a:srgbClr val="00B05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行为主体的类型</a:t>
              </a:r>
              <a:r>
                <a:rPr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分为</a:t>
              </a:r>
              <a:r>
                <a:rPr sz="200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生产</a:t>
              </a:r>
              <a:r>
                <a:rPr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的外部性和</a:t>
              </a:r>
              <a:r>
                <a:rPr sz="200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消费</a:t>
              </a:r>
              <a:r>
                <a:rPr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的外部性</a:t>
              </a:r>
              <a:endParaRPr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a:p>
              <a:pPr marL="342900" indent="-342900" algn="l" fontAlgn="auto">
                <a:lnSpc>
                  <a:spcPct val="150000"/>
                </a:lnSpc>
                <a:buFont typeface="Arial" panose="020B0604020202020204" pitchFamily="34" charset="0"/>
                <a:buChar char="•"/>
              </a:pPr>
              <a:r>
                <a:rPr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在现实生活中</a:t>
              </a:r>
              <a:r>
                <a:rPr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，外部性无所不在，无时不在</a:t>
              </a:r>
              <a:endParaRPr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indent="0" algn="l" fontAlgn="auto">
                <a:lnSpc>
                  <a:spcPct val="150000"/>
                </a:lnSpc>
              </a:pPr>
              <a:endParaRPr sz="20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a:p>
              <a:pPr indent="0" algn="l" fontAlgn="auto">
                <a:lnSpc>
                  <a:spcPct val="150000"/>
                </a:lnSpc>
              </a:pPr>
              <a:endParaRPr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indent="0" algn="l" fontAlgn="auto">
                <a:lnSpc>
                  <a:spcPct val="150000"/>
                </a:lnSpc>
              </a:pPr>
              <a:endPar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66" name="Rectangle 15"/>
            <p:cNvSpPr>
              <a:spLocks noChangeArrowheads="1"/>
            </p:cNvSpPr>
            <p:nvPr/>
          </p:nvSpPr>
          <p:spPr bwMode="auto">
            <a:xfrm>
              <a:off x="3120" y="1440"/>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cxnSp>
        <p:nvCxnSpPr>
          <p:cNvPr id="12" name="直接连接符 11"/>
          <p:cNvCxnSpPr/>
          <p:nvPr/>
        </p:nvCxnSpPr>
        <p:spPr>
          <a:xfrm flipV="1">
            <a:off x="2749159" y="3056709"/>
            <a:ext cx="8122041" cy="1025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descr="10%"/>
          <p:cNvSpPr>
            <a:spLocks noChangeArrowheads="1"/>
          </p:cNvSpPr>
          <p:nvPr/>
        </p:nvSpPr>
        <p:spPr bwMode="auto">
          <a:xfrm rot="16200000">
            <a:off x="6120722" y="1566138"/>
            <a:ext cx="5009473" cy="4450848"/>
          </a:xfrm>
          <a:prstGeom prst="rect">
            <a:avLst/>
          </a:prstGeom>
          <a:pattFill prst="pct3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35" name="Rectangle 2" descr="10%"/>
          <p:cNvSpPr>
            <a:spLocks noChangeArrowheads="1"/>
          </p:cNvSpPr>
          <p:nvPr/>
        </p:nvSpPr>
        <p:spPr bwMode="auto">
          <a:xfrm>
            <a:off x="988060" y="3734436"/>
            <a:ext cx="5346065" cy="2561862"/>
          </a:xfrm>
          <a:prstGeom prst="rect">
            <a:avLst/>
          </a:prstGeom>
          <a:pattFill prst="smConfetti">
            <a:fgClr>
              <a:srgbClr val="FFCC66"/>
            </a:fgClr>
            <a:bgClr>
              <a:srgbClr val="FFFFFF"/>
            </a:bgClr>
          </a:pattFill>
          <a:ln w="22225">
            <a:solidFill>
              <a:srgbClr val="00B050"/>
            </a:solidFill>
            <a:miter lim="800000"/>
          </a:ln>
          <a:effectLst/>
        </p:spPr>
        <p:txBody>
          <a:bodyPr wrap="none" lIns="90000" tIns="46800" rIns="90000" bIns="46800" anchor="ctr"/>
          <a:lstStyle/>
          <a:p>
            <a:endParaRPr lang="zh-CN" altLang="en-US" dirty="0"/>
          </a:p>
        </p:txBody>
      </p:sp>
      <p:sp>
        <p:nvSpPr>
          <p:cNvPr id="111" name="Rectangle 2" descr="10%"/>
          <p:cNvSpPr>
            <a:spLocks noChangeArrowheads="1"/>
          </p:cNvSpPr>
          <p:nvPr/>
        </p:nvSpPr>
        <p:spPr bwMode="auto">
          <a:xfrm rot="16200000">
            <a:off x="2478881" y="-202725"/>
            <a:ext cx="2382204" cy="5361305"/>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65150" y="420687"/>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外部性条件下市场机制的资源配置失灵</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87120" y="4065032"/>
            <a:ext cx="5434177" cy="1938992"/>
          </a:xfrm>
          <a:prstGeom prst="rect">
            <a:avLst/>
          </a:prstGeom>
          <a:noFill/>
        </p:spPr>
        <p:txBody>
          <a:bodyPr wrap="square" rtlCol="0">
            <a:spAutoFit/>
          </a:bodyPr>
          <a:lstStyle/>
          <a:p>
            <a:pPr algn="l">
              <a:lnSpc>
                <a:spcPct val="150000"/>
              </a:lnSpc>
              <a:buClrTx/>
              <a:buSzTx/>
              <a:buFontTx/>
            </a:pPr>
            <a:r>
              <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私人成本形成的供给曲线与需求曲线决定均衡数量是Q市场、均衡价格是P市场，社会成本形成的供给曲线与需求曲线决定的均衡数量是Q最优、均衡价格是P最优</a:t>
            </a:r>
            <a:r>
              <a:rPr 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988060" y="1231265"/>
            <a:ext cx="5264150" cy="2399665"/>
          </a:xfrm>
          <a:prstGeom prst="rect">
            <a:avLst/>
          </a:prstGeom>
          <a:noFill/>
          <a:ln w="9525">
            <a:noFill/>
          </a:ln>
        </p:spPr>
        <p:txBody>
          <a:bodyPr wrap="square">
            <a:spAutoFit/>
          </a:bodyPr>
          <a:lstStyle/>
          <a:p>
            <a:pPr algn="l">
              <a:lnSpc>
                <a:spcPct val="150000"/>
              </a:lnSpc>
              <a:buClrTx/>
              <a:buSzTx/>
              <a:buFontTx/>
            </a:pP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当出现负外部性时，市场机制的结果不再有效率，这是因为负外部性给社会带来了一个额外成本（外部成本），市场上的生产者和消费者没有明确承认这一成本，导致市场机制配置的资源偏离了社会最优而失灵。</a:t>
            </a:r>
            <a:endPar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6085458" y="5878469"/>
            <a:ext cx="5080000" cy="369332"/>
          </a:xfrm>
          <a:prstGeom prst="rect">
            <a:avLst/>
          </a:prstGeom>
          <a:noFill/>
          <a:ln w="9525">
            <a:noFill/>
          </a:ln>
        </p:spPr>
        <p:txBody>
          <a:bodyPr>
            <a:spAutoFit/>
          </a:bodyPr>
          <a:lstStyle/>
          <a:p>
            <a:pPr indent="0"/>
            <a:r>
              <a:rPr lang="en-US" sz="16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负外部性导致的市场失灵</a:t>
            </a:r>
            <a:endParaRPr lang="zh-CN" altLang="en-US"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箭头连接符 10"/>
          <p:cNvCxnSpPr/>
          <p:nvPr/>
        </p:nvCxnSpPr>
        <p:spPr>
          <a:xfrm>
            <a:off x="7106561" y="5292090"/>
            <a:ext cx="3565525" cy="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flipV="1">
            <a:off x="7625179" y="5306060"/>
            <a:ext cx="0"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7079256" y="1972310"/>
            <a:ext cx="13970" cy="3333750"/>
          </a:xfrm>
          <a:prstGeom prst="straightConnector1">
            <a:avLst/>
          </a:prstGeom>
          <a:ln w="28575">
            <a:tailEnd type="arrow" w="med" len="med"/>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7855226" y="2611755"/>
            <a:ext cx="1755140" cy="10344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8208921" y="3265170"/>
            <a:ext cx="1755140" cy="993140"/>
          </a:xfrm>
          <a:prstGeom prst="line">
            <a:avLst/>
          </a:prstGeom>
          <a:ln w="28575"/>
        </p:spPr>
        <p:style>
          <a:lnRef idx="3">
            <a:schemeClr val="accent5"/>
          </a:lnRef>
          <a:fillRef idx="0">
            <a:schemeClr val="accent5"/>
          </a:fillRef>
          <a:effectRef idx="2">
            <a:schemeClr val="accent5"/>
          </a:effectRef>
          <a:fontRef idx="minor">
            <a:schemeClr val="tx1"/>
          </a:fontRef>
        </p:style>
      </p:cxnSp>
      <p:cxnSp>
        <p:nvCxnSpPr>
          <p:cNvPr id="19" name="直接连接符 18"/>
          <p:cNvCxnSpPr/>
          <p:nvPr/>
        </p:nvCxnSpPr>
        <p:spPr>
          <a:xfrm>
            <a:off x="7827921" y="2611755"/>
            <a:ext cx="2040890" cy="2013585"/>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7106561" y="3271520"/>
            <a:ext cx="1428750" cy="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494671" y="3271520"/>
            <a:ext cx="13335" cy="2027555"/>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120531" y="3802380"/>
            <a:ext cx="1905000" cy="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998226" y="3788410"/>
            <a:ext cx="40640" cy="1497330"/>
          </a:xfrm>
          <a:prstGeom prst="line">
            <a:avLst/>
          </a:prstGeom>
          <a:ln w="2857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9978031" y="4672965"/>
            <a:ext cx="625475" cy="461665"/>
          </a:xfrm>
          <a:prstGeom prst="rect">
            <a:avLst/>
          </a:prstGeom>
          <a:noFill/>
        </p:spPr>
        <p:txBody>
          <a:bodyPr wrap="square" rtlCol="0">
            <a:spAutoFit/>
          </a:bodyPr>
          <a:lstStyle/>
          <a:p>
            <a:r>
              <a:rPr lang="en-US" altLang="zh-CN" sz="2400"/>
              <a:t>D</a:t>
            </a:r>
            <a:endParaRPr lang="en-US" altLang="zh-CN" sz="2400"/>
          </a:p>
        </p:txBody>
      </p:sp>
      <p:sp>
        <p:nvSpPr>
          <p:cNvPr id="28" name="文本框 27"/>
          <p:cNvSpPr txBox="1"/>
          <p:nvPr/>
        </p:nvSpPr>
        <p:spPr>
          <a:xfrm>
            <a:off x="8902976" y="5353685"/>
            <a:ext cx="819876" cy="461665"/>
          </a:xfrm>
          <a:prstGeom prst="rect">
            <a:avLst/>
          </a:prstGeom>
          <a:noFill/>
        </p:spPr>
        <p:txBody>
          <a:bodyPr wrap="square" rtlCol="0">
            <a:spAutoFit/>
          </a:bodyPr>
          <a:lstStyle/>
          <a:p>
            <a:r>
              <a:rPr lang="en-US" altLang="zh-CN" sz="2400" dirty="0"/>
              <a:t>Q</a:t>
            </a:r>
            <a:r>
              <a:rPr lang="zh-CN" altLang="en-US" sz="1100" dirty="0">
                <a:latin typeface="Tahoma" panose="020B0604030504040204" charset="0"/>
              </a:rPr>
              <a:t>市场</a:t>
            </a:r>
            <a:endParaRPr lang="zh-CN" altLang="en-US" sz="1100" dirty="0">
              <a:latin typeface="Tahoma" panose="020B0604030504040204" charset="0"/>
            </a:endParaRPr>
          </a:p>
        </p:txBody>
      </p:sp>
      <p:sp>
        <p:nvSpPr>
          <p:cNvPr id="29" name="文本框 28"/>
          <p:cNvSpPr txBox="1"/>
          <p:nvPr/>
        </p:nvSpPr>
        <p:spPr>
          <a:xfrm>
            <a:off x="8093169" y="5349618"/>
            <a:ext cx="884283" cy="461665"/>
          </a:xfrm>
          <a:prstGeom prst="rect">
            <a:avLst/>
          </a:prstGeom>
          <a:noFill/>
        </p:spPr>
        <p:txBody>
          <a:bodyPr wrap="square" rtlCol="0">
            <a:spAutoFit/>
          </a:bodyPr>
          <a:lstStyle/>
          <a:p>
            <a:r>
              <a:rPr lang="en-US" altLang="zh-CN" sz="2400" dirty="0"/>
              <a:t>Q</a:t>
            </a:r>
            <a:r>
              <a:rPr lang="zh-CN" altLang="en-US" sz="1100" dirty="0">
                <a:latin typeface="Tahoma" panose="020B0604030504040204" charset="0"/>
              </a:rPr>
              <a:t>最优</a:t>
            </a:r>
            <a:endParaRPr lang="zh-CN" altLang="en-US" sz="1100" dirty="0">
              <a:latin typeface="Tahoma" panose="020B0604030504040204" charset="0"/>
            </a:endParaRPr>
          </a:p>
        </p:txBody>
      </p:sp>
      <p:sp>
        <p:nvSpPr>
          <p:cNvPr id="30" name="文本框 29"/>
          <p:cNvSpPr txBox="1"/>
          <p:nvPr/>
        </p:nvSpPr>
        <p:spPr>
          <a:xfrm>
            <a:off x="10454281" y="5407660"/>
            <a:ext cx="584835" cy="461665"/>
          </a:xfrm>
          <a:prstGeom prst="rect">
            <a:avLst/>
          </a:prstGeom>
          <a:noFill/>
        </p:spPr>
        <p:txBody>
          <a:bodyPr wrap="square" rtlCol="0">
            <a:spAutoFit/>
          </a:bodyPr>
          <a:lstStyle/>
          <a:p>
            <a:r>
              <a:rPr lang="en-US" altLang="zh-CN" sz="2400"/>
              <a:t>Q</a:t>
            </a:r>
            <a:endParaRPr lang="en-US" altLang="zh-CN" sz="2400"/>
          </a:p>
        </p:txBody>
      </p:sp>
      <p:sp>
        <p:nvSpPr>
          <p:cNvPr id="31" name="文本框 30"/>
          <p:cNvSpPr txBox="1"/>
          <p:nvPr/>
        </p:nvSpPr>
        <p:spPr>
          <a:xfrm>
            <a:off x="6779536" y="5312410"/>
            <a:ext cx="503555" cy="461665"/>
          </a:xfrm>
          <a:prstGeom prst="rect">
            <a:avLst/>
          </a:prstGeom>
          <a:noFill/>
        </p:spPr>
        <p:txBody>
          <a:bodyPr wrap="square" rtlCol="0">
            <a:spAutoFit/>
          </a:bodyPr>
          <a:lstStyle/>
          <a:p>
            <a:r>
              <a:rPr lang="en-US" altLang="zh-CN" sz="2400"/>
              <a:t>0</a:t>
            </a:r>
            <a:endParaRPr lang="en-US" altLang="zh-CN" sz="2400"/>
          </a:p>
        </p:txBody>
      </p:sp>
      <p:sp>
        <p:nvSpPr>
          <p:cNvPr id="32" name="文本框 31"/>
          <p:cNvSpPr txBox="1"/>
          <p:nvPr/>
        </p:nvSpPr>
        <p:spPr>
          <a:xfrm>
            <a:off x="6684286" y="1924685"/>
            <a:ext cx="422275" cy="461665"/>
          </a:xfrm>
          <a:prstGeom prst="rect">
            <a:avLst/>
          </a:prstGeom>
          <a:noFill/>
        </p:spPr>
        <p:txBody>
          <a:bodyPr wrap="square" rtlCol="0">
            <a:spAutoFit/>
          </a:bodyPr>
          <a:lstStyle/>
          <a:p>
            <a:r>
              <a:rPr lang="en-US" altLang="zh-CN" sz="2400"/>
              <a:t>P</a:t>
            </a:r>
            <a:endParaRPr lang="en-US" altLang="zh-CN" sz="2400"/>
          </a:p>
        </p:txBody>
      </p:sp>
      <p:sp>
        <p:nvSpPr>
          <p:cNvPr id="33" name="文本框 32"/>
          <p:cNvSpPr txBox="1"/>
          <p:nvPr/>
        </p:nvSpPr>
        <p:spPr>
          <a:xfrm>
            <a:off x="6399806" y="3204210"/>
            <a:ext cx="734060" cy="523220"/>
          </a:xfrm>
          <a:prstGeom prst="rect">
            <a:avLst/>
          </a:prstGeom>
          <a:noFill/>
        </p:spPr>
        <p:txBody>
          <a:bodyPr wrap="square" rtlCol="0">
            <a:spAutoFit/>
          </a:bodyPr>
          <a:lstStyle/>
          <a:p>
            <a:r>
              <a:rPr lang="en-US" altLang="zh-CN" sz="2800"/>
              <a:t>P</a:t>
            </a:r>
            <a:r>
              <a:rPr lang="zh-CN" altLang="en-US" sz="1100"/>
              <a:t>最优</a:t>
            </a:r>
            <a:endParaRPr lang="zh-CN" altLang="en-US" sz="1100"/>
          </a:p>
        </p:txBody>
      </p:sp>
      <p:sp>
        <p:nvSpPr>
          <p:cNvPr id="34" name="文本框 33"/>
          <p:cNvSpPr txBox="1"/>
          <p:nvPr/>
        </p:nvSpPr>
        <p:spPr>
          <a:xfrm>
            <a:off x="6454416" y="3734435"/>
            <a:ext cx="678815" cy="523220"/>
          </a:xfrm>
          <a:prstGeom prst="rect">
            <a:avLst/>
          </a:prstGeom>
          <a:noFill/>
        </p:spPr>
        <p:txBody>
          <a:bodyPr wrap="square" rtlCol="0">
            <a:spAutoFit/>
          </a:bodyPr>
          <a:lstStyle/>
          <a:p>
            <a:r>
              <a:rPr lang="en-US" altLang="zh-CN" sz="2800"/>
              <a:t>P</a:t>
            </a:r>
            <a:r>
              <a:rPr lang="zh-CN" altLang="en-US" sz="1100">
                <a:latin typeface="Tahoma" panose="020B0604030504040204" charset="0"/>
              </a:rPr>
              <a:t>市场</a:t>
            </a:r>
            <a:endParaRPr lang="zh-CN" altLang="en-US" sz="110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2" descr="10%"/>
          <p:cNvSpPr>
            <a:spLocks noChangeArrowheads="1"/>
          </p:cNvSpPr>
          <p:nvPr/>
        </p:nvSpPr>
        <p:spPr bwMode="auto">
          <a:xfrm rot="16200000">
            <a:off x="1088206" y="1033160"/>
            <a:ext cx="4399911" cy="5201473"/>
          </a:xfrm>
          <a:prstGeom prst="rect">
            <a:avLst/>
          </a:prstGeom>
          <a:pattFill prst="pct3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1" name="Rectangle 2" descr="10%"/>
          <p:cNvSpPr>
            <a:spLocks noChangeArrowheads="1"/>
          </p:cNvSpPr>
          <p:nvPr/>
        </p:nvSpPr>
        <p:spPr bwMode="auto">
          <a:xfrm rot="16200000">
            <a:off x="7129017" y="2111840"/>
            <a:ext cx="2642790" cy="4801235"/>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111" name="Rectangle 2" descr="10%"/>
          <p:cNvSpPr>
            <a:spLocks noChangeArrowheads="1"/>
          </p:cNvSpPr>
          <p:nvPr/>
        </p:nvSpPr>
        <p:spPr bwMode="auto">
          <a:xfrm rot="16200000">
            <a:off x="7605282" y="-121548"/>
            <a:ext cx="1690260" cy="4801235"/>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67180" y="418720"/>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外部影响和不适当的资源配置</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1" name="Line 5"/>
          <p:cNvSpPr>
            <a:spLocks noChangeShapeType="1"/>
          </p:cNvSpPr>
          <p:nvPr/>
        </p:nvSpPr>
        <p:spPr bwMode="auto">
          <a:xfrm flipV="1">
            <a:off x="1069506" y="1843395"/>
            <a:ext cx="0" cy="32220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32" name="Line 6"/>
          <p:cNvSpPr>
            <a:spLocks noChangeShapeType="1"/>
          </p:cNvSpPr>
          <p:nvPr/>
        </p:nvSpPr>
        <p:spPr bwMode="auto">
          <a:xfrm flipV="1">
            <a:off x="1069506" y="5052808"/>
            <a:ext cx="4221766" cy="3943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34" name="Rectangle 8"/>
          <p:cNvSpPr>
            <a:spLocks noChangeArrowheads="1"/>
          </p:cNvSpPr>
          <p:nvPr/>
        </p:nvSpPr>
        <p:spPr bwMode="auto">
          <a:xfrm>
            <a:off x="4115015" y="5099049"/>
            <a:ext cx="1115898" cy="413201"/>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                 Q</a:t>
            </a:r>
            <a:endParaRPr lang="en-US" altLang="zh-CN" dirty="0">
              <a:effectLst>
                <a:outerShdw blurRad="38100" dist="38100" dir="2700000" algn="tl">
                  <a:srgbClr val="C0C0C0"/>
                </a:outerShdw>
              </a:effectLst>
            </a:endParaRPr>
          </a:p>
        </p:txBody>
      </p:sp>
      <p:sp>
        <p:nvSpPr>
          <p:cNvPr id="35" name="Rectangle 9"/>
          <p:cNvSpPr>
            <a:spLocks noChangeArrowheads="1"/>
          </p:cNvSpPr>
          <p:nvPr/>
        </p:nvSpPr>
        <p:spPr bwMode="auto">
          <a:xfrm>
            <a:off x="739493" y="5019965"/>
            <a:ext cx="381000" cy="3048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dirty="0">
                <a:solidFill>
                  <a:schemeClr val="tx1"/>
                </a:solidFill>
                <a:effectLst>
                  <a:outerShdw blurRad="38100" dist="38100" dir="2700000" algn="tl">
                    <a:srgbClr val="C0C0C0"/>
                  </a:outerShdw>
                </a:effectLst>
              </a:rPr>
              <a:t>O</a:t>
            </a:r>
            <a:endParaRPr lang="en-US" altLang="zh-CN" b="0" dirty="0">
              <a:solidFill>
                <a:schemeClr val="tx1"/>
              </a:solidFill>
              <a:effectLst>
                <a:outerShdw blurRad="38100" dist="38100" dir="2700000" algn="tl">
                  <a:srgbClr val="C0C0C0"/>
                </a:outerShdw>
              </a:effectLst>
            </a:endParaRPr>
          </a:p>
        </p:txBody>
      </p:sp>
      <p:sp>
        <p:nvSpPr>
          <p:cNvPr id="36" name="Line 28"/>
          <p:cNvSpPr>
            <a:spLocks noChangeShapeType="1"/>
          </p:cNvSpPr>
          <p:nvPr/>
        </p:nvSpPr>
        <p:spPr bwMode="auto">
          <a:xfrm flipV="1">
            <a:off x="1445601" y="2442164"/>
            <a:ext cx="2342027" cy="1661425"/>
          </a:xfrm>
          <a:prstGeom prst="line">
            <a:avLst/>
          </a:prstGeom>
          <a:noFill/>
          <a:ln w="28575">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7" name="Rectangle 29"/>
          <p:cNvSpPr>
            <a:spLocks noChangeArrowheads="1"/>
          </p:cNvSpPr>
          <p:nvPr/>
        </p:nvSpPr>
        <p:spPr bwMode="auto">
          <a:xfrm>
            <a:off x="3796539" y="216973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FF5050"/>
                </a:solidFill>
                <a:effectLst>
                  <a:outerShdw blurRad="38100" dist="38100" dir="2700000" algn="tl">
                    <a:srgbClr val="C0C0C0"/>
                  </a:outerShdw>
                </a:effectLst>
              </a:rPr>
              <a:t>S</a:t>
            </a:r>
            <a:endParaRPr lang="en-US" altLang="zh-CN" dirty="0">
              <a:solidFill>
                <a:srgbClr val="FF5050"/>
              </a:solidFill>
              <a:effectLst>
                <a:outerShdw blurRad="38100" dist="38100" dir="2700000" algn="tl">
                  <a:srgbClr val="C0C0C0"/>
                </a:outerShdw>
              </a:effectLst>
            </a:endParaRPr>
          </a:p>
        </p:txBody>
      </p:sp>
      <p:sp>
        <p:nvSpPr>
          <p:cNvPr id="38" name="Rectangle 30"/>
          <p:cNvSpPr>
            <a:spLocks noChangeArrowheads="1"/>
          </p:cNvSpPr>
          <p:nvPr/>
        </p:nvSpPr>
        <p:spPr bwMode="auto">
          <a:xfrm>
            <a:off x="3996832" y="4187824"/>
            <a:ext cx="182505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a:effectLst>
                  <a:outerShdw blurRad="38100" dist="38100" dir="2700000" algn="tl">
                    <a:srgbClr val="C0C0C0"/>
                  </a:outerShdw>
                </a:effectLst>
              </a:rPr>
              <a:t>边际私人收益</a:t>
            </a:r>
            <a:endParaRPr lang="en-US" altLang="zh-CN" dirty="0">
              <a:effectLst>
                <a:outerShdw blurRad="38100" dist="38100" dir="2700000" algn="tl">
                  <a:srgbClr val="C0C0C0"/>
                </a:outerShdw>
              </a:effectLst>
            </a:endParaRPr>
          </a:p>
        </p:txBody>
      </p:sp>
      <p:sp>
        <p:nvSpPr>
          <p:cNvPr id="42" name="Line 31"/>
          <p:cNvSpPr>
            <a:spLocks noChangeShapeType="1"/>
          </p:cNvSpPr>
          <p:nvPr/>
        </p:nvSpPr>
        <p:spPr bwMode="auto">
          <a:xfrm flipH="1" flipV="1">
            <a:off x="1745960" y="2119314"/>
            <a:ext cx="2421150" cy="144812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6" name="Line 32"/>
          <p:cNvSpPr>
            <a:spLocks noChangeShapeType="1"/>
          </p:cNvSpPr>
          <p:nvPr/>
        </p:nvSpPr>
        <p:spPr bwMode="auto">
          <a:xfrm>
            <a:off x="1577458" y="2967237"/>
            <a:ext cx="2389709" cy="159074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 name="Rectangle 33"/>
          <p:cNvSpPr>
            <a:spLocks noChangeArrowheads="1"/>
          </p:cNvSpPr>
          <p:nvPr/>
        </p:nvSpPr>
        <p:spPr bwMode="auto">
          <a:xfrm>
            <a:off x="2195232" y="2067475"/>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000" dirty="0">
                <a:effectLst>
                  <a:outerShdw blurRad="38100" dist="38100" dir="2700000" algn="tl">
                    <a:srgbClr val="C0C0C0"/>
                  </a:outerShdw>
                </a:effectLst>
              </a:rPr>
              <a:t>F</a:t>
            </a:r>
            <a:endParaRPr lang="en-US" altLang="zh-CN" sz="2000" dirty="0">
              <a:effectLst>
                <a:outerShdw blurRad="38100" dist="38100" dir="2700000" algn="tl">
                  <a:srgbClr val="C0C0C0"/>
                </a:outerShdw>
              </a:effectLst>
            </a:endParaRPr>
          </a:p>
        </p:txBody>
      </p:sp>
      <p:sp>
        <p:nvSpPr>
          <p:cNvPr id="61" name="Rectangle 38"/>
          <p:cNvSpPr>
            <a:spLocks noChangeArrowheads="1"/>
          </p:cNvSpPr>
          <p:nvPr/>
        </p:nvSpPr>
        <p:spPr bwMode="auto">
          <a:xfrm>
            <a:off x="4051861" y="3472677"/>
            <a:ext cx="42693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a:effectLst>
                  <a:outerShdw blurRad="38100" dist="38100" dir="2700000" algn="tl">
                    <a:srgbClr val="C0C0C0"/>
                  </a:outerShdw>
                </a:effectLst>
              </a:rPr>
              <a:t>边际社会收益</a:t>
            </a:r>
            <a:endParaRPr lang="en-US" altLang="zh-CN" dirty="0">
              <a:effectLst>
                <a:outerShdw blurRad="38100" dist="38100" dir="2700000" algn="tl">
                  <a:srgbClr val="C0C0C0"/>
                </a:outerShdw>
              </a:effectLst>
            </a:endParaRPr>
          </a:p>
        </p:txBody>
      </p:sp>
      <p:grpSp>
        <p:nvGrpSpPr>
          <p:cNvPr id="62" name="Group 43"/>
          <p:cNvGrpSpPr/>
          <p:nvPr/>
        </p:nvGrpSpPr>
        <p:grpSpPr bwMode="auto">
          <a:xfrm>
            <a:off x="3084353" y="2927963"/>
            <a:ext cx="2146301" cy="4023748"/>
            <a:chOff x="2684" y="2042"/>
            <a:chExt cx="1352" cy="2142"/>
          </a:xfrm>
        </p:grpSpPr>
        <p:sp>
          <p:nvSpPr>
            <p:cNvPr id="63" name="Line 39"/>
            <p:cNvSpPr>
              <a:spLocks noChangeShapeType="1"/>
            </p:cNvSpPr>
            <p:nvPr/>
          </p:nvSpPr>
          <p:spPr bwMode="auto">
            <a:xfrm flipH="1">
              <a:off x="2684" y="2042"/>
              <a:ext cx="0" cy="113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65" name="Rectangle 40"/>
            <p:cNvSpPr>
              <a:spLocks noChangeArrowheads="1"/>
            </p:cNvSpPr>
            <p:nvPr/>
          </p:nvSpPr>
          <p:spPr bwMode="auto">
            <a:xfrm>
              <a:off x="3429" y="3865"/>
              <a:ext cx="607" cy="319"/>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ltLang="zh-CN" dirty="0">
                <a:solidFill>
                  <a:srgbClr val="FF5050"/>
                </a:solidFill>
                <a:effectLst>
                  <a:outerShdw blurRad="38100" dist="38100" dir="2700000" algn="tl">
                    <a:srgbClr val="C0C0C0"/>
                  </a:outerShdw>
                </a:effectLst>
              </a:endParaRPr>
            </a:p>
          </p:txBody>
        </p:sp>
      </p:grpSp>
      <p:sp>
        <p:nvSpPr>
          <p:cNvPr id="67" name="Line 42"/>
          <p:cNvSpPr>
            <a:spLocks noChangeShapeType="1"/>
          </p:cNvSpPr>
          <p:nvPr/>
        </p:nvSpPr>
        <p:spPr bwMode="auto">
          <a:xfrm flipH="1">
            <a:off x="2286973" y="2437694"/>
            <a:ext cx="18799" cy="2627765"/>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2" name="文本框 1"/>
          <p:cNvSpPr txBox="1"/>
          <p:nvPr/>
        </p:nvSpPr>
        <p:spPr>
          <a:xfrm>
            <a:off x="2364583" y="3012755"/>
            <a:ext cx="408087" cy="400110"/>
          </a:xfrm>
          <a:prstGeom prst="rect">
            <a:avLst/>
          </a:prstGeom>
          <a:noFill/>
        </p:spPr>
        <p:txBody>
          <a:bodyPr wrap="square" rtlCol="0">
            <a:spAutoFit/>
          </a:bodyPr>
          <a:lstStyle/>
          <a:p>
            <a:r>
              <a:rPr lang="en-US" altLang="zh-CN" sz="2000" dirty="0"/>
              <a:t>E</a:t>
            </a:r>
            <a:endParaRPr lang="zh-CN" altLang="en-US" sz="2000" dirty="0"/>
          </a:p>
        </p:txBody>
      </p:sp>
      <p:sp>
        <p:nvSpPr>
          <p:cNvPr id="39" name="矩形 38"/>
          <p:cNvSpPr/>
          <p:nvPr/>
        </p:nvSpPr>
        <p:spPr>
          <a:xfrm>
            <a:off x="3278855" y="2716836"/>
            <a:ext cx="688054" cy="400110"/>
          </a:xfrm>
          <a:prstGeom prst="rect">
            <a:avLst/>
          </a:prstGeom>
        </p:spPr>
        <p:txBody>
          <a:bodyPr wrap="square">
            <a:spAutoFit/>
          </a:bodyPr>
          <a:lstStyle/>
          <a:p>
            <a:r>
              <a:rPr lang="en-US" altLang="zh-CN" sz="2000" dirty="0"/>
              <a:t>E</a:t>
            </a:r>
            <a:r>
              <a:rPr lang="en-US" altLang="zh-CN" sz="2000" baseline="30000" dirty="0"/>
              <a:t>'</a:t>
            </a:r>
            <a:endParaRPr lang="en-US" altLang="zh-CN" sz="2000" dirty="0"/>
          </a:p>
        </p:txBody>
      </p:sp>
      <p:sp>
        <p:nvSpPr>
          <p:cNvPr id="40" name="Rectangle 41"/>
          <p:cNvSpPr>
            <a:spLocks noChangeArrowheads="1"/>
          </p:cNvSpPr>
          <p:nvPr/>
        </p:nvSpPr>
        <p:spPr bwMode="auto">
          <a:xfrm>
            <a:off x="2901774" y="4502378"/>
            <a:ext cx="762000" cy="505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ltLang="zh-CN" dirty="0">
              <a:effectLst>
                <a:outerShdw blurRad="38100" dist="38100" dir="2700000" algn="tl">
                  <a:srgbClr val="C0C0C0"/>
                </a:outerShdw>
              </a:effectLst>
            </a:endParaRPr>
          </a:p>
        </p:txBody>
      </p:sp>
      <p:sp>
        <p:nvSpPr>
          <p:cNvPr id="3" name="文本框 2"/>
          <p:cNvSpPr txBox="1"/>
          <p:nvPr/>
        </p:nvSpPr>
        <p:spPr>
          <a:xfrm rot="16200000">
            <a:off x="806554" y="1670981"/>
            <a:ext cx="492443" cy="559368"/>
          </a:xfrm>
          <a:prstGeom prst="rect">
            <a:avLst/>
          </a:prstGeom>
          <a:noFill/>
        </p:spPr>
        <p:txBody>
          <a:bodyPr vert="eaVert" wrap="square" rtlCol="0">
            <a:spAutoFit/>
          </a:bodyPr>
          <a:lstStyle/>
          <a:p>
            <a:r>
              <a:rPr lang="en-US" altLang="zh-CN" sz="2000" dirty="0"/>
              <a:t>P</a:t>
            </a:r>
            <a:endParaRPr lang="en-US" altLang="zh-CN" sz="2000" dirty="0"/>
          </a:p>
        </p:txBody>
      </p:sp>
      <p:sp>
        <p:nvSpPr>
          <p:cNvPr id="9" name="文本框 8"/>
          <p:cNvSpPr txBox="1"/>
          <p:nvPr/>
        </p:nvSpPr>
        <p:spPr>
          <a:xfrm>
            <a:off x="2002103" y="5468020"/>
            <a:ext cx="332146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正外部性导致的市场失灵</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6120423" y="1433942"/>
            <a:ext cx="4812030" cy="1938020"/>
          </a:xfrm>
          <a:prstGeom prst="rect">
            <a:avLst/>
          </a:prstGeom>
          <a:noFill/>
        </p:spPr>
        <p:txBody>
          <a:bodyPr wrap="square" rtlCol="0">
            <a:spAutoFit/>
          </a:bodyPr>
          <a:lstStyle/>
          <a:p>
            <a:pPr algn="l">
              <a:lnSpc>
                <a:spcPct val="150000"/>
              </a:lnSpc>
              <a:buClrTx/>
              <a:buSzTx/>
              <a:buFontTx/>
            </a:pPr>
            <a:r>
              <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在没有外部性的情况下，市场机制推动市场达到均衡，此时均衡数量为        、均衡价格为</a:t>
            </a:r>
            <a:endPar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150000"/>
              </a:lnSpc>
            </a:pPr>
            <a:r>
              <a:rPr lang="zh-CN" altLang="en-US" sz="2000" dirty="0"/>
              <a:t>           </a:t>
            </a:r>
            <a:endParaRPr lang="zh-CN" altLang="en-US" sz="2000" dirty="0"/>
          </a:p>
        </p:txBody>
      </p:sp>
      <p:graphicFrame>
        <p:nvGraphicFramePr>
          <p:cNvPr id="7" name="对象 -2147480713"/>
          <p:cNvGraphicFramePr>
            <a:graphicFrameLocks noChangeAspect="1"/>
          </p:cNvGraphicFramePr>
          <p:nvPr/>
        </p:nvGraphicFramePr>
        <p:xfrm>
          <a:off x="2024224" y="5059264"/>
          <a:ext cx="595550" cy="447320"/>
        </p:xfrm>
        <a:graphic>
          <a:graphicData uri="http://schemas.openxmlformats.org/presentationml/2006/ole">
            <mc:AlternateContent xmlns:mc="http://schemas.openxmlformats.org/markup-compatibility/2006">
              <mc:Choice xmlns:v="urn:schemas-microsoft-com:vml" Requires="v">
                <p:oleObj spid="_x0000_s2049" name="" r:id="rId1" imgW="7315200" imgH="5486400" progId="">
                  <p:embed/>
                </p:oleObj>
              </mc:Choice>
              <mc:Fallback>
                <p:oleObj name="" r:id="rId1" imgW="7315200" imgH="5486400" progId="">
                  <p:embed/>
                  <p:pic>
                    <p:nvPicPr>
                      <p:cNvPr id="0" name="图片 2048"/>
                      <p:cNvPicPr>
                        <a:picLocks noChangeAspect="1"/>
                      </p:cNvPicPr>
                      <p:nvPr/>
                    </p:nvPicPr>
                    <p:blipFill>
                      <a:blip r:embed="rId2"/>
                      <a:stretch>
                        <a:fillRect/>
                      </a:stretch>
                    </p:blipFill>
                    <p:spPr>
                      <a:xfrm>
                        <a:off x="2024224" y="5059264"/>
                        <a:ext cx="595550" cy="447320"/>
                      </a:xfrm>
                      <a:prstGeom prst="rect">
                        <a:avLst/>
                      </a:prstGeom>
                      <a:noFill/>
                      <a:ln w="38100">
                        <a:noFill/>
                      </a:ln>
                    </p:spPr>
                  </p:pic>
                </p:oleObj>
              </mc:Fallback>
            </mc:AlternateContent>
          </a:graphicData>
        </a:graphic>
      </p:graphicFrame>
      <p:graphicFrame>
        <p:nvGraphicFramePr>
          <p:cNvPr id="8" name="对象 -2147480714"/>
          <p:cNvGraphicFramePr>
            <a:graphicFrameLocks noChangeAspect="1"/>
          </p:cNvGraphicFramePr>
          <p:nvPr/>
        </p:nvGraphicFramePr>
        <p:xfrm>
          <a:off x="2889409" y="5105712"/>
          <a:ext cx="557351" cy="402621"/>
        </p:xfrm>
        <a:graphic>
          <a:graphicData uri="http://schemas.openxmlformats.org/presentationml/2006/ole">
            <mc:AlternateContent xmlns:mc="http://schemas.openxmlformats.org/markup-compatibility/2006">
              <mc:Choice xmlns:v="urn:schemas-microsoft-com:vml" Requires="v">
                <p:oleObj spid="_x0000_s2050" name="" r:id="rId3" imgW="7620000" imgH="5486400" progId="">
                  <p:embed/>
                </p:oleObj>
              </mc:Choice>
              <mc:Fallback>
                <p:oleObj name="" r:id="rId3" imgW="7620000" imgH="5486400" progId="">
                  <p:embed/>
                  <p:pic>
                    <p:nvPicPr>
                      <p:cNvPr id="0" name="图片 2049"/>
                      <p:cNvPicPr>
                        <a:picLocks noChangeAspect="1"/>
                      </p:cNvPicPr>
                      <p:nvPr/>
                    </p:nvPicPr>
                    <p:blipFill>
                      <a:blip r:embed="rId4"/>
                      <a:stretch>
                        <a:fillRect/>
                      </a:stretch>
                    </p:blipFill>
                    <p:spPr>
                      <a:xfrm>
                        <a:off x="2889409" y="5105712"/>
                        <a:ext cx="557351" cy="402621"/>
                      </a:xfrm>
                      <a:prstGeom prst="rect">
                        <a:avLst/>
                      </a:prstGeom>
                      <a:noFill/>
                      <a:ln w="38100">
                        <a:noFill/>
                      </a:ln>
                    </p:spPr>
                  </p:pic>
                </p:oleObj>
              </mc:Fallback>
            </mc:AlternateContent>
          </a:graphicData>
        </a:graphic>
      </p:graphicFrame>
      <p:sp>
        <p:nvSpPr>
          <p:cNvPr id="16" name="Line 42"/>
          <p:cNvSpPr>
            <a:spLocks noChangeShapeType="1"/>
          </p:cNvSpPr>
          <p:nvPr/>
        </p:nvSpPr>
        <p:spPr bwMode="auto">
          <a:xfrm rot="16980000">
            <a:off x="1583820" y="2870817"/>
            <a:ext cx="252277" cy="1167217"/>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graphicFrame>
        <p:nvGraphicFramePr>
          <p:cNvPr id="10" name="对象 -2147480553"/>
          <p:cNvGraphicFramePr>
            <a:graphicFrameLocks noChangeAspect="1"/>
          </p:cNvGraphicFramePr>
          <p:nvPr/>
        </p:nvGraphicFramePr>
        <p:xfrm>
          <a:off x="687423" y="3313905"/>
          <a:ext cx="433070" cy="354330"/>
        </p:xfrm>
        <a:graphic>
          <a:graphicData uri="http://schemas.openxmlformats.org/presentationml/2006/ole">
            <mc:AlternateContent xmlns:mc="http://schemas.openxmlformats.org/markup-compatibility/2006">
              <mc:Choice xmlns:v="urn:schemas-microsoft-com:vml" Requires="v">
                <p:oleObj spid="_x0000_s2051" name="" r:id="rId5" imgW="6705600" imgH="5486400" progId="">
                  <p:embed/>
                </p:oleObj>
              </mc:Choice>
              <mc:Fallback>
                <p:oleObj name="" r:id="rId5" imgW="6705600" imgH="5486400" progId="">
                  <p:embed/>
                  <p:pic>
                    <p:nvPicPr>
                      <p:cNvPr id="0" name="图片 2050"/>
                      <p:cNvPicPr>
                        <a:picLocks noChangeAspect="1"/>
                      </p:cNvPicPr>
                      <p:nvPr/>
                    </p:nvPicPr>
                    <p:blipFill>
                      <a:blip r:embed="rId6"/>
                      <a:stretch>
                        <a:fillRect/>
                      </a:stretch>
                    </p:blipFill>
                    <p:spPr>
                      <a:xfrm>
                        <a:off x="687423" y="3313905"/>
                        <a:ext cx="433070" cy="354330"/>
                      </a:xfrm>
                      <a:prstGeom prst="rect">
                        <a:avLst/>
                      </a:prstGeom>
                      <a:noFill/>
                      <a:ln w="38100">
                        <a:noFill/>
                      </a:ln>
                    </p:spPr>
                  </p:pic>
                </p:oleObj>
              </mc:Fallback>
            </mc:AlternateContent>
          </a:graphicData>
        </a:graphic>
      </p:graphicFrame>
      <p:sp>
        <p:nvSpPr>
          <p:cNvPr id="18" name="文本框 17"/>
          <p:cNvSpPr txBox="1"/>
          <p:nvPr/>
        </p:nvSpPr>
        <p:spPr>
          <a:xfrm>
            <a:off x="4093448" y="4008755"/>
            <a:ext cx="711835" cy="368300"/>
          </a:xfrm>
          <a:prstGeom prst="rect">
            <a:avLst/>
          </a:prstGeom>
          <a:noFill/>
          <a:ln w="9525">
            <a:noFill/>
          </a:ln>
        </p:spPr>
        <p:txBody>
          <a:bodyPr wrap="square">
            <a:spAutoFit/>
          </a:bodyPr>
          <a:lstStyle/>
          <a:p>
            <a:pPr indent="0"/>
            <a:r>
              <a:rPr lang="en-US" b="0" i="1" dirty="0">
                <a:solidFill>
                  <a:srgbClr val="000000"/>
                </a:solidFill>
                <a:ea typeface="微软雅黑" panose="020B0503020204020204" pitchFamily="34" charset="-122"/>
                <a:cs typeface="+mn-lt"/>
              </a:rPr>
              <a:t>MSB</a:t>
            </a:r>
            <a:endParaRPr lang="en-US" altLang="en-US" b="0" i="1" dirty="0">
              <a:solidFill>
                <a:srgbClr val="000000"/>
              </a:solidFill>
              <a:ea typeface="微软雅黑" panose="020B0503020204020204" pitchFamily="34" charset="-122"/>
              <a:cs typeface="+mn-lt"/>
            </a:endParaRPr>
          </a:p>
        </p:txBody>
      </p:sp>
      <p:graphicFrame>
        <p:nvGraphicFramePr>
          <p:cNvPr id="11" name="对象 -2147480552"/>
          <p:cNvGraphicFramePr>
            <a:graphicFrameLocks noChangeAspect="1"/>
          </p:cNvGraphicFramePr>
          <p:nvPr/>
        </p:nvGraphicFramePr>
        <p:xfrm>
          <a:off x="7286059" y="2445832"/>
          <a:ext cx="821243" cy="406588"/>
        </p:xfrm>
        <a:graphic>
          <a:graphicData uri="http://schemas.openxmlformats.org/presentationml/2006/ole">
            <mc:AlternateContent xmlns:mc="http://schemas.openxmlformats.org/markup-compatibility/2006">
              <mc:Choice xmlns:v="urn:schemas-microsoft-com:vml" Requires="v">
                <p:oleObj spid="_x0000_s2052" name="" r:id="rId7" imgW="7315200" imgH="5486400" progId="">
                  <p:embed/>
                </p:oleObj>
              </mc:Choice>
              <mc:Fallback>
                <p:oleObj name="" r:id="rId7" imgW="7315200" imgH="5486400" progId="">
                  <p:embed/>
                  <p:pic>
                    <p:nvPicPr>
                      <p:cNvPr id="0" name="图片 2051"/>
                      <p:cNvPicPr>
                        <a:picLocks noChangeAspect="1"/>
                      </p:cNvPicPr>
                      <p:nvPr/>
                    </p:nvPicPr>
                    <p:blipFill>
                      <a:blip r:embed="rId8"/>
                      <a:stretch>
                        <a:fillRect/>
                      </a:stretch>
                    </p:blipFill>
                    <p:spPr>
                      <a:xfrm>
                        <a:off x="7286059" y="2445832"/>
                        <a:ext cx="821243" cy="406588"/>
                      </a:xfrm>
                      <a:prstGeom prst="rect">
                        <a:avLst/>
                      </a:prstGeom>
                      <a:noFill/>
                      <a:ln w="38100">
                        <a:noFill/>
                      </a:ln>
                    </p:spPr>
                  </p:pic>
                </p:oleObj>
              </mc:Fallback>
            </mc:AlternateContent>
          </a:graphicData>
        </a:graphic>
      </p:graphicFrame>
      <p:graphicFrame>
        <p:nvGraphicFramePr>
          <p:cNvPr id="26" name="对象 25"/>
          <p:cNvGraphicFramePr>
            <a:graphicFrameLocks noChangeAspect="1"/>
          </p:cNvGraphicFramePr>
          <p:nvPr/>
        </p:nvGraphicFramePr>
        <p:xfrm>
          <a:off x="9525784" y="1946275"/>
          <a:ext cx="603250" cy="478790"/>
        </p:xfrm>
        <a:graphic>
          <a:graphicData uri="http://schemas.openxmlformats.org/presentationml/2006/ole">
            <mc:AlternateContent xmlns:mc="http://schemas.openxmlformats.org/markup-compatibility/2006">
              <mc:Choice xmlns:v="urn:schemas-microsoft-com:vml" Requires="v">
                <p:oleObj spid="_x0000_s2053" name="" r:id="rId9" imgW="6705600" imgH="5486400" progId="">
                  <p:embed/>
                </p:oleObj>
              </mc:Choice>
              <mc:Fallback>
                <p:oleObj name="" r:id="rId9" imgW="6705600" imgH="5486400" progId="">
                  <p:embed/>
                  <p:pic>
                    <p:nvPicPr>
                      <p:cNvPr id="0" name="图片 2052"/>
                      <p:cNvPicPr>
                        <a:picLocks noChangeAspect="1"/>
                      </p:cNvPicPr>
                      <p:nvPr/>
                    </p:nvPicPr>
                    <p:blipFill>
                      <a:blip r:embed="rId6"/>
                      <a:stretch>
                        <a:fillRect/>
                      </a:stretch>
                    </p:blipFill>
                    <p:spPr>
                      <a:xfrm>
                        <a:off x="9525784" y="1946275"/>
                        <a:ext cx="603250" cy="478790"/>
                      </a:xfrm>
                      <a:prstGeom prst="rect">
                        <a:avLst/>
                      </a:prstGeom>
                      <a:noFill/>
                      <a:ln w="38100">
                        <a:noFill/>
                      </a:ln>
                    </p:spPr>
                  </p:pic>
                </p:oleObj>
              </mc:Fallback>
            </mc:AlternateContent>
          </a:graphicData>
        </a:graphic>
      </p:graphicFrame>
      <p:sp>
        <p:nvSpPr>
          <p:cNvPr id="45" name="文本框 44"/>
          <p:cNvSpPr txBox="1"/>
          <p:nvPr/>
        </p:nvSpPr>
        <p:spPr>
          <a:xfrm>
            <a:off x="6049794" y="3289069"/>
            <a:ext cx="4801235" cy="2400657"/>
          </a:xfrm>
          <a:prstGeom prst="rect">
            <a:avLst/>
          </a:prstGeom>
          <a:noFill/>
          <a:ln w="9525">
            <a:noFill/>
          </a:ln>
        </p:spPr>
        <p:txBody>
          <a:bodyPr wrap="square">
            <a:spAutoFit/>
          </a:bodyPr>
          <a:lstStyle/>
          <a:p>
            <a:pPr algn="l" fontAlgn="auto">
              <a:lnSpc>
                <a:spcPct val="150000"/>
              </a:lnSpc>
              <a:buClrTx/>
              <a:buSzTx/>
              <a:buFontTx/>
            </a:pP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由于教育具有正外部性，社会最优应是边际社会收益与边际成本供给曲线的交点，最优数量应是       。     显然大于        ，说明市场机制配置的教育数量偏少了，市场机制配置资源失灵了。</a:t>
            </a:r>
            <a:endPar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56" name="对象 55"/>
          <p:cNvGraphicFramePr>
            <a:graphicFrameLocks noChangeAspect="1"/>
          </p:cNvGraphicFramePr>
          <p:nvPr/>
        </p:nvGraphicFramePr>
        <p:xfrm>
          <a:off x="7712859" y="4318000"/>
          <a:ext cx="441325" cy="318135"/>
        </p:xfrm>
        <a:graphic>
          <a:graphicData uri="http://schemas.openxmlformats.org/presentationml/2006/ole">
            <mc:AlternateContent xmlns:mc="http://schemas.openxmlformats.org/markup-compatibility/2006">
              <mc:Choice xmlns:v="urn:schemas-microsoft-com:vml" Requires="v">
                <p:oleObj spid="_x0000_s2054" name="" r:id="rId10" imgW="7620000" imgH="5486400" progId="">
                  <p:embed/>
                </p:oleObj>
              </mc:Choice>
              <mc:Fallback>
                <p:oleObj name="" r:id="rId10" imgW="7620000" imgH="5486400" progId="">
                  <p:embed/>
                  <p:pic>
                    <p:nvPicPr>
                      <p:cNvPr id="0" name="图片 2053"/>
                      <p:cNvPicPr>
                        <a:picLocks noChangeAspect="1"/>
                      </p:cNvPicPr>
                      <p:nvPr/>
                    </p:nvPicPr>
                    <p:blipFill>
                      <a:blip r:embed="rId4"/>
                      <a:stretch>
                        <a:fillRect/>
                      </a:stretch>
                    </p:blipFill>
                    <p:spPr>
                      <a:xfrm>
                        <a:off x="7712859" y="4318000"/>
                        <a:ext cx="441325" cy="318135"/>
                      </a:xfrm>
                      <a:prstGeom prst="rect">
                        <a:avLst/>
                      </a:prstGeom>
                      <a:noFill/>
                      <a:ln w="38100">
                        <a:noFill/>
                      </a:ln>
                    </p:spPr>
                  </p:pic>
                </p:oleObj>
              </mc:Fallback>
            </mc:AlternateContent>
          </a:graphicData>
        </a:graphic>
      </p:graphicFrame>
      <p:graphicFrame>
        <p:nvGraphicFramePr>
          <p:cNvPr id="58" name="对象 57"/>
          <p:cNvGraphicFramePr>
            <a:graphicFrameLocks noChangeAspect="1"/>
          </p:cNvGraphicFramePr>
          <p:nvPr/>
        </p:nvGraphicFramePr>
        <p:xfrm>
          <a:off x="8373122" y="4285706"/>
          <a:ext cx="442595" cy="363855"/>
        </p:xfrm>
        <a:graphic>
          <a:graphicData uri="http://schemas.openxmlformats.org/presentationml/2006/ole">
            <mc:AlternateContent xmlns:mc="http://schemas.openxmlformats.org/markup-compatibility/2006">
              <mc:Choice xmlns:v="urn:schemas-microsoft-com:vml" Requires="v">
                <p:oleObj spid="_x0000_s2055" name="" r:id="rId11" imgW="7620000" imgH="5486400" progId="">
                  <p:embed/>
                </p:oleObj>
              </mc:Choice>
              <mc:Fallback>
                <p:oleObj name="" r:id="rId11" imgW="7620000" imgH="5486400" progId="">
                  <p:embed/>
                  <p:pic>
                    <p:nvPicPr>
                      <p:cNvPr id="0" name="图片 2054"/>
                      <p:cNvPicPr>
                        <a:picLocks noChangeAspect="1"/>
                      </p:cNvPicPr>
                      <p:nvPr/>
                    </p:nvPicPr>
                    <p:blipFill>
                      <a:blip r:embed="rId4"/>
                      <a:stretch>
                        <a:fillRect/>
                      </a:stretch>
                    </p:blipFill>
                    <p:spPr>
                      <a:xfrm>
                        <a:off x="8373122" y="4285706"/>
                        <a:ext cx="442595" cy="363855"/>
                      </a:xfrm>
                      <a:prstGeom prst="rect">
                        <a:avLst/>
                      </a:prstGeom>
                      <a:noFill/>
                      <a:ln w="38100">
                        <a:noFill/>
                      </a:ln>
                    </p:spPr>
                  </p:pic>
                </p:oleObj>
              </mc:Fallback>
            </mc:AlternateContent>
          </a:graphicData>
        </a:graphic>
      </p:graphicFrame>
      <p:graphicFrame>
        <p:nvGraphicFramePr>
          <p:cNvPr id="64" name="对象 63"/>
          <p:cNvGraphicFramePr>
            <a:graphicFrameLocks noChangeAspect="1"/>
          </p:cNvGraphicFramePr>
          <p:nvPr/>
        </p:nvGraphicFramePr>
        <p:xfrm>
          <a:off x="9925834" y="4278630"/>
          <a:ext cx="488315" cy="366395"/>
        </p:xfrm>
        <a:graphic>
          <a:graphicData uri="http://schemas.openxmlformats.org/presentationml/2006/ole">
            <mc:AlternateContent xmlns:mc="http://schemas.openxmlformats.org/markup-compatibility/2006">
              <mc:Choice xmlns:v="urn:schemas-microsoft-com:vml" Requires="v">
                <p:oleObj spid="_x0000_s2056" name="" r:id="rId12" imgW="7315200" imgH="5486400" progId="">
                  <p:embed/>
                </p:oleObj>
              </mc:Choice>
              <mc:Fallback>
                <p:oleObj name="" r:id="rId12" imgW="7315200" imgH="5486400" progId="">
                  <p:embed/>
                  <p:pic>
                    <p:nvPicPr>
                      <p:cNvPr id="0" name="图片 2055"/>
                      <p:cNvPicPr>
                        <a:picLocks noChangeAspect="1"/>
                      </p:cNvPicPr>
                      <p:nvPr/>
                    </p:nvPicPr>
                    <p:blipFill>
                      <a:blip r:embed="rId2"/>
                      <a:stretch>
                        <a:fillRect/>
                      </a:stretch>
                    </p:blipFill>
                    <p:spPr>
                      <a:xfrm>
                        <a:off x="9925834" y="4278630"/>
                        <a:ext cx="488315" cy="366395"/>
                      </a:xfrm>
                      <a:prstGeom prst="rect">
                        <a:avLst/>
                      </a:prstGeom>
                      <a:noFill/>
                      <a:ln w="381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alpha val="97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11" name="Rectangle 33"/>
          <p:cNvSpPr>
            <a:spLocks noChangeArrowheads="1"/>
          </p:cNvSpPr>
          <p:nvPr/>
        </p:nvSpPr>
        <p:spPr bwMode="auto">
          <a:xfrm>
            <a:off x="1374911" y="1670595"/>
            <a:ext cx="8818962" cy="3457567"/>
          </a:xfrm>
          <a:prstGeom prst="rect">
            <a:avLst/>
          </a:prstGeom>
          <a:noFill/>
          <a:ln w="28575">
            <a:solidFill>
              <a:srgbClr val="FF5050"/>
            </a:solidFill>
            <a:miter lim="800000"/>
          </a:ln>
          <a:effectLst/>
        </p:spPr>
        <p:txBody>
          <a:bodyPr lIns="198000" tIns="46800" rIns="198000" bIns="46800" anchor="ctr"/>
          <a:lstStyle>
            <a:lvl1pPr indent="762000" algn="l">
              <a:defRPr kumimoji="1" sz="2400">
                <a:solidFill>
                  <a:schemeClr val="tx1"/>
                </a:solidFill>
                <a:latin typeface="Times New Roman" panose="02020603050405020304" pitchFamily="18" charset="0"/>
                <a:ea typeface="宋体" panose="02010600030101010101" pitchFamily="2" charset="-122"/>
              </a:defRPr>
            </a:lvl1pPr>
            <a:lvl2pPr marL="952500" algn="l">
              <a:defRPr kumimoji="1" sz="2400">
                <a:solidFill>
                  <a:schemeClr val="tx1"/>
                </a:solidFill>
                <a:latin typeface="Times New Roman" panose="02020603050405020304" pitchFamily="18" charset="0"/>
                <a:ea typeface="宋体" panose="02010600030101010101" pitchFamily="2" charset="-122"/>
              </a:defRPr>
            </a:lvl2pPr>
            <a:lvl3pPr marL="114300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0">
              <a:lnSpc>
                <a:spcPct val="150000"/>
              </a:lnSpc>
            </a:pPr>
            <a:endParaRPr kumimoji="0"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0825" y="376764"/>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针对外部性的微观政策</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16" name="Picture 8" descr="PE01832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316861" y="4709851"/>
            <a:ext cx="1851923" cy="169200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776204" y="1643834"/>
            <a:ext cx="8319770" cy="4459041"/>
          </a:xfrm>
          <a:prstGeom prst="rect">
            <a:avLst/>
          </a:prstGeom>
          <a:noFill/>
        </p:spPr>
        <p:txBody>
          <a:bodyPr wrap="square" rtlCol="0">
            <a:spAutoFit/>
          </a:bodyPr>
          <a:lstStyle/>
          <a:p>
            <a:pPr marL="342900" indent="-342900" fontAlgn="auto">
              <a:lnSpc>
                <a:spcPct val="150000"/>
              </a:lnSpc>
              <a:buFont typeface="Wingdings" panose="05000000000000000000" pitchFamily="2" charset="2"/>
              <a:buChar char="Ø"/>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非</a:t>
            </a:r>
            <a:r>
              <a:rPr 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市场</a:t>
            </a: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方式的命令与控制政策——政府</a:t>
            </a:r>
            <a:r>
              <a:rPr lang="en-US" sz="2400"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直接管制</a:t>
            </a: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资源的配置</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pitchFamily="2" charset="2"/>
              <a:buChar char="Ø"/>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以</a:t>
            </a:r>
            <a:r>
              <a:rPr 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市场</a:t>
            </a: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为基础的规制方式——政府为私人机构提供</a:t>
            </a:r>
            <a:r>
              <a:rPr lang="en-US" sz="240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激励</a:t>
            </a: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内在化外部性（如纠正性税收和补贴）</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pitchFamily="2" charset="2"/>
              <a:buChar char="Ø"/>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科斯定理——交易费用为</a:t>
            </a:r>
            <a:r>
              <a:rPr 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零或较低</a:t>
            </a: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条件下的谈判</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pitchFamily="2" charset="2"/>
              <a:buChar char="Ø"/>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科斯定理——交易费用</a:t>
            </a:r>
            <a:r>
              <a:rPr 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较高</a:t>
            </a: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条件下的产权界定。</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285750" indent="-285750" fontAlgn="auto">
              <a:lnSpc>
                <a:spcPct val="150000"/>
              </a:lnSpc>
              <a:buFont typeface="Wingdings" panose="05000000000000000000" charset="0"/>
              <a:buChar char="l"/>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buFont typeface="Wingdings" panose="05000000000000000000" charset="0"/>
              <a:buChar char="l"/>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alpha val="97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0825" y="375869"/>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科斯定理</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4" name="Rectangle 33"/>
          <p:cNvSpPr>
            <a:spLocks noChangeArrowheads="1"/>
          </p:cNvSpPr>
          <p:nvPr/>
        </p:nvSpPr>
        <p:spPr bwMode="auto">
          <a:xfrm>
            <a:off x="1287732" y="1537668"/>
            <a:ext cx="8818962" cy="2477754"/>
          </a:xfrm>
          <a:prstGeom prst="rect">
            <a:avLst/>
          </a:prstGeom>
          <a:solidFill>
            <a:schemeClr val="bg1">
              <a:alpha val="50000"/>
            </a:schemeClr>
          </a:solidFill>
          <a:ln w="127">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lvl1pPr indent="762000" algn="l">
              <a:defRPr kumimoji="1" sz="2400">
                <a:solidFill>
                  <a:schemeClr val="tx1"/>
                </a:solidFill>
                <a:latin typeface="Times New Roman" panose="02020603050405020304" pitchFamily="18" charset="0"/>
                <a:ea typeface="宋体" panose="02010600030101010101" pitchFamily="2" charset="-122"/>
              </a:defRPr>
            </a:lvl1pPr>
            <a:lvl2pPr marL="952500" algn="l">
              <a:defRPr kumimoji="1" sz="2400">
                <a:solidFill>
                  <a:schemeClr val="tx1"/>
                </a:solidFill>
                <a:latin typeface="Times New Roman" panose="02020603050405020304" pitchFamily="18" charset="0"/>
                <a:ea typeface="宋体" panose="02010600030101010101" pitchFamily="2" charset="-122"/>
              </a:defRPr>
            </a:lvl2pPr>
            <a:lvl3pPr marL="114300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nSpc>
                <a:spcPct val="150000"/>
              </a:lnSpc>
              <a:buFont typeface="Wingdings" panose="05000000000000000000" pitchFamily="2" charset="2"/>
              <a:buChar char="l"/>
            </a:pPr>
            <a:r>
              <a:rPr lang="zh-CN" altLang="en-US" dirty="0">
                <a:solidFill>
                  <a:srgbClr val="A50021"/>
                </a:solidFill>
                <a:latin typeface="微软雅黑" panose="020B0503020204020204" pitchFamily="34" charset="-122"/>
                <a:ea typeface="微软雅黑" panose="020B0503020204020204" pitchFamily="34" charset="-122"/>
              </a:rPr>
              <a:t>科斯定理：</a:t>
            </a:r>
            <a:r>
              <a:rPr kumimoji="0" lang="en-US" b="0" dirty="0">
                <a:effectLst>
                  <a:outerShdw blurRad="38100" dist="38100" dir="2700000" algn="tl">
                    <a:srgbClr val="C0C0C0"/>
                  </a:outerShdw>
                </a:effectLst>
                <a:latin typeface="微软雅黑" panose="020B0503020204020204" pitchFamily="34" charset="-122"/>
                <a:ea typeface="微软雅黑" panose="020B0503020204020204" pitchFamily="34" charset="-122"/>
              </a:rPr>
              <a:t>在市场交易成本为零的条件下，有关损害的任何决策，对资源配置毫无影响。</a:t>
            </a:r>
            <a:endParaRPr kumimoji="0" lang="en-US"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kumimoji="0" 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科斯进一步证明，如果交易成本不为零而是正数，只要产权明确界定，双方也会通过契约寻找到成本最低的制度安排</a:t>
            </a:r>
            <a:endParaRPr kumimoji="0" lang="en-US"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5" name="Rectangle 33"/>
          <p:cNvSpPr>
            <a:spLocks noChangeArrowheads="1"/>
          </p:cNvSpPr>
          <p:nvPr/>
        </p:nvSpPr>
        <p:spPr bwMode="auto">
          <a:xfrm>
            <a:off x="1273762" y="4247304"/>
            <a:ext cx="8818962" cy="2024602"/>
          </a:xfrm>
          <a:prstGeom prst="rect">
            <a:avLst/>
          </a:prstGeom>
          <a:solidFill>
            <a:schemeClr val="bg1">
              <a:alpha val="50000"/>
            </a:schemeClr>
          </a:solidFill>
          <a:ln w="127">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lvl1pPr indent="762000" algn="l">
              <a:defRPr kumimoji="1" sz="2400">
                <a:solidFill>
                  <a:schemeClr val="tx1"/>
                </a:solidFill>
                <a:latin typeface="Times New Roman" panose="02020603050405020304" pitchFamily="18" charset="0"/>
                <a:ea typeface="宋体" panose="02010600030101010101" pitchFamily="2" charset="-122"/>
              </a:defRPr>
            </a:lvl1pPr>
            <a:lvl2pPr marL="952500" algn="l">
              <a:defRPr kumimoji="1" sz="2400">
                <a:solidFill>
                  <a:schemeClr val="tx1"/>
                </a:solidFill>
                <a:latin typeface="Times New Roman" panose="02020603050405020304" pitchFamily="18" charset="0"/>
                <a:ea typeface="宋体" panose="02010600030101010101" pitchFamily="2" charset="-122"/>
              </a:defRPr>
            </a:lvl2pPr>
            <a:lvl3pPr marL="114300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kumimoji="0" 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科斯定理的出现进一步加强了亚当·斯密的“看不见的手”原理的作用，按照这个道理，只要产权明确界定，则外部影响也不能导致不适当的资源配置。</a:t>
            </a:r>
            <a:endParaRPr kumimoji="0" 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16" name="Picture 8" descr="PE01832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207997" y="5043333"/>
            <a:ext cx="1851923" cy="1692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1288" y="127741"/>
            <a:ext cx="10515600"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第三节   公共物品和公共资源</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上凸带形 8"/>
          <p:cNvSpPr/>
          <p:nvPr/>
        </p:nvSpPr>
        <p:spPr>
          <a:xfrm>
            <a:off x="2247900" y="2680970"/>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 name="上凸带形 2"/>
          <p:cNvSpPr/>
          <p:nvPr/>
        </p:nvSpPr>
        <p:spPr>
          <a:xfrm>
            <a:off x="5704840" y="2609850"/>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8" name="上凸带形 7"/>
          <p:cNvSpPr/>
          <p:nvPr/>
        </p:nvSpPr>
        <p:spPr>
          <a:xfrm>
            <a:off x="9302750" y="266636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9" y="398744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信息不完全和不对称</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062482" y="313069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公共物品和公共资源</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062479" y="227395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外部性</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062480" y="1443179"/>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垄断</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85023" y="1966318"/>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54803" y="1941188"/>
            <a:ext cx="3030216"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垄断和低效率</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654799" y="2398395"/>
            <a:ext cx="3030223" cy="35687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85023" y="245987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5" name="AutoShape 66">
            <a:hlinkClick r:id="" action="ppaction://noaction" highlightClick="1"/>
            <a:hlinkHover r:id="" action="ppaction://noaction"/>
          </p:cNvPr>
          <p:cNvSpPr>
            <a:spLocks noChangeArrowheads="1"/>
          </p:cNvSpPr>
          <p:nvPr/>
        </p:nvSpPr>
        <p:spPr bwMode="auto">
          <a:xfrm>
            <a:off x="9949821" y="245015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32223" y="1712588"/>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82600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19"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85023" y="290735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0" name="Rectangle 8" descr="浅色上对角线"/>
          <p:cNvSpPr>
            <a:spLocks noChangeArrowheads="1"/>
          </p:cNvSpPr>
          <p:nvPr/>
        </p:nvSpPr>
        <p:spPr bwMode="auto">
          <a:xfrm>
            <a:off x="6654802" y="2855588"/>
            <a:ext cx="3030217"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对垄断的公共管制</a:t>
            </a:r>
            <a:endParaRPr lang="zh-CN" altLang="en-US" b="1" dirty="0">
              <a:effectLst>
                <a:outerShdw blurRad="38100" dist="38100" dir="2700000" algn="tl">
                  <a:srgbClr val="C0C0C0"/>
                </a:outerShdw>
              </a:effectLst>
            </a:endParaRPr>
          </a:p>
        </p:txBody>
      </p:sp>
      <p:sp>
        <p:nvSpPr>
          <p:cNvPr id="22" name="Rectangle 9" descr="浅色上对角线">
            <a:hlinkClick r:id="" action="ppaction://noaction"/>
          </p:cNvPr>
          <p:cNvSpPr>
            <a:spLocks noChangeArrowheads="1"/>
          </p:cNvSpPr>
          <p:nvPr/>
        </p:nvSpPr>
        <p:spPr bwMode="auto">
          <a:xfrm>
            <a:off x="6654803" y="3312788"/>
            <a:ext cx="3030216"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反垄断法</a:t>
            </a:r>
            <a:endParaRPr lang="zh-CN" altLang="en-US" b="1" dirty="0">
              <a:effectLst>
                <a:outerShdw blurRad="38100" dist="38100" dir="2700000" algn="tl">
                  <a:srgbClr val="C0C0C0"/>
                </a:outerShdw>
              </a:effectLst>
            </a:endParaRPr>
          </a:p>
        </p:txBody>
      </p:sp>
      <p:pic>
        <p:nvPicPr>
          <p:cNvPr id="23"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85023" y="334893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6" name="AutoShape 65">
            <a:hlinkClick r:id="" action="ppaction://noaction" highlightClick="1"/>
            <a:hlinkHover r:id="" action="ppaction://noaction"/>
          </p:cNvPr>
          <p:cNvSpPr>
            <a:spLocks noChangeArrowheads="1"/>
          </p:cNvSpPr>
          <p:nvPr/>
        </p:nvSpPr>
        <p:spPr bwMode="auto">
          <a:xfrm>
            <a:off x="9835521" y="2902098"/>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AutoShape 66">
            <a:hlinkClick r:id="" action="ppaction://noaction" highlightClick="1"/>
            <a:hlinkHover r:id="" action="ppaction://noaction"/>
          </p:cNvPr>
          <p:cNvSpPr>
            <a:spLocks noChangeArrowheads="1"/>
          </p:cNvSpPr>
          <p:nvPr/>
        </p:nvSpPr>
        <p:spPr bwMode="auto">
          <a:xfrm>
            <a:off x="9902196" y="334893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8" name="矩形: 圆角 27"/>
          <p:cNvSpPr/>
          <p:nvPr/>
        </p:nvSpPr>
        <p:spPr>
          <a:xfrm>
            <a:off x="2062478" y="4783576"/>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收入分配中的不平等</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573526" y="2421418"/>
            <a:ext cx="4109079" cy="338554"/>
          </a:xfrm>
          <a:prstGeom prst="rect">
            <a:avLst/>
          </a:prstGeom>
          <a:noFill/>
        </p:spPr>
        <p:txBody>
          <a:bodyPr wrap="square" rtlCol="0">
            <a:spAutoFit/>
          </a:bodyPr>
          <a:lstStyle/>
          <a:p>
            <a:pPr lvl="0"/>
            <a:r>
              <a:rPr lang="zh-CN" altLang="en-US" sz="1600" b="1" dirty="0">
                <a:solidFill>
                  <a:prstClr val="black"/>
                </a:solidFill>
                <a:effectLst>
                  <a:outerShdw blurRad="38100" dist="38100" dir="2700000" algn="tl">
                    <a:srgbClr val="C0C0C0"/>
                  </a:outerShdw>
                </a:effectLst>
              </a:rPr>
              <a:t>寻租——垄断低效</a:t>
            </a:r>
            <a:r>
              <a:rPr lang="zh-CN" altLang="en-US" sz="1600" b="1" dirty="0" smtClean="0">
                <a:solidFill>
                  <a:prstClr val="black"/>
                </a:solidFill>
                <a:effectLst>
                  <a:outerShdw blurRad="38100" dist="38100" dir="2700000" algn="tl">
                    <a:srgbClr val="C0C0C0"/>
                  </a:outerShdw>
                </a:effectLst>
              </a:rPr>
              <a:t>率的</a:t>
            </a:r>
            <a:r>
              <a:rPr lang="zh-CN" altLang="en-US" sz="1600" b="1" dirty="0">
                <a:solidFill>
                  <a:prstClr val="black"/>
                </a:solidFill>
                <a:effectLst>
                  <a:outerShdw blurRad="38100" dist="38100" dir="2700000" algn="tl">
                    <a:srgbClr val="C0C0C0"/>
                  </a:outerShdw>
                </a:effectLst>
              </a:rPr>
              <a:t>进一步解释</a:t>
            </a:r>
            <a:endParaRPr lang="zh-CN" altLang="en-US" sz="1600" b="1" dirty="0">
              <a:solidFill>
                <a:prstClr val="blac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descr="10%"/>
          <p:cNvSpPr>
            <a:spLocks noChangeArrowheads="1"/>
          </p:cNvSpPr>
          <p:nvPr/>
        </p:nvSpPr>
        <p:spPr bwMode="auto">
          <a:xfrm rot="16200000">
            <a:off x="4552718" y="1173086"/>
            <a:ext cx="2884805" cy="7486479"/>
          </a:xfrm>
          <a:prstGeom prst="rect">
            <a:avLst/>
          </a:prstGeom>
          <a:pattFill prst="pct30">
            <a:fgClr>
              <a:srgbClr val="FFCC66"/>
            </a:fgClr>
            <a:bgClr>
              <a:srgbClr val="FFFFFF"/>
            </a:bgClr>
          </a:pattFill>
          <a:ln w="22225">
            <a:noFill/>
            <a:miter lim="800000"/>
          </a:ln>
          <a:effectLst/>
        </p:spPr>
        <p:txBody>
          <a:bodyPr wrap="none" lIns="90000" tIns="46800" rIns="90000" bIns="46800" anchor="ctr"/>
          <a:lstStyle/>
          <a:p>
            <a:endParaRPr lang="zh-CN" altLang="en-US" dirty="0"/>
          </a:p>
        </p:txBody>
      </p:sp>
      <p:sp>
        <p:nvSpPr>
          <p:cNvPr id="32" name="Rectangle 2" descr="10%"/>
          <p:cNvSpPr>
            <a:spLocks noChangeArrowheads="1"/>
          </p:cNvSpPr>
          <p:nvPr/>
        </p:nvSpPr>
        <p:spPr bwMode="auto">
          <a:xfrm rot="16200000">
            <a:off x="4971604" y="-1371203"/>
            <a:ext cx="2047030" cy="7486478"/>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74" name="矩形 73"/>
          <p:cNvSpPr/>
          <p:nvPr/>
        </p:nvSpPr>
        <p:spPr>
          <a:xfrm>
            <a:off x="6166236" y="5403374"/>
            <a:ext cx="3484384" cy="60587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166236" y="4410013"/>
            <a:ext cx="1724544" cy="539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07273" y="4410013"/>
            <a:ext cx="1724544" cy="575475"/>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9884" y="542530"/>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公共物品与市场失灵</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7" name="文本框 56"/>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51" name="Rectangle 3"/>
          <p:cNvSpPr>
            <a:spLocks noChangeArrowheads="1"/>
          </p:cNvSpPr>
          <p:nvPr/>
        </p:nvSpPr>
        <p:spPr bwMode="auto">
          <a:xfrm>
            <a:off x="5059060" y="1453969"/>
            <a:ext cx="1828800" cy="533400"/>
          </a:xfrm>
          <a:prstGeom prst="rect">
            <a:avLst/>
          </a:prstGeom>
          <a:noFill/>
          <a:ln w="28575">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b="0" dirty="0" smtClean="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私</a:t>
            </a:r>
            <a:r>
              <a:rPr lang="zh-CN" altLang="en-US" sz="2000" b="0"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人物品</a:t>
            </a:r>
            <a:endParaRPr lang="zh-CN" altLang="en-US" sz="2000" b="0"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2" name="Rectangle 5"/>
          <p:cNvSpPr>
            <a:spLocks noChangeArrowheads="1"/>
          </p:cNvSpPr>
          <p:nvPr/>
        </p:nvSpPr>
        <p:spPr bwMode="auto">
          <a:xfrm>
            <a:off x="7604760" y="2336039"/>
            <a:ext cx="2133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b="1" dirty="0" smtClean="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排</a:t>
            </a:r>
            <a:r>
              <a:rPr lang="zh-CN" altLang="en-US" sz="2000" b="1"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他性</a:t>
            </a:r>
            <a:endParaRPr lang="zh-CN" altLang="en-US" sz="2000" b="0"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zh-CN" altLang="en-US" sz="2000" b="0" dirty="0" smtClean="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不</a:t>
            </a:r>
            <a:r>
              <a:rPr lang="zh-CN" altLang="en-US" sz="2000" b="0"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能免费消费</a:t>
            </a:r>
            <a:endParaRPr lang="zh-CN" altLang="en-US" sz="2000" b="0"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53" name="AutoShape 6"/>
          <p:cNvCxnSpPr>
            <a:cxnSpLocks noChangeShapeType="1"/>
            <a:stCxn id="51" idx="1"/>
          </p:cNvCxnSpPr>
          <p:nvPr/>
        </p:nvCxnSpPr>
        <p:spPr bwMode="auto">
          <a:xfrm rot="10800000" flipV="1">
            <a:off x="3382660" y="1720669"/>
            <a:ext cx="1676400" cy="571500"/>
          </a:xfrm>
          <a:prstGeom prst="bentConnector2">
            <a:avLst/>
          </a:prstGeom>
          <a:noFill/>
          <a:ln w="28575">
            <a:solidFill>
              <a:srgbClr val="FF505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7"/>
          <p:cNvCxnSpPr>
            <a:cxnSpLocks noChangeShapeType="1"/>
            <a:stCxn id="51" idx="3"/>
            <a:endCxn id="52" idx="0"/>
          </p:cNvCxnSpPr>
          <p:nvPr/>
        </p:nvCxnSpPr>
        <p:spPr bwMode="auto">
          <a:xfrm>
            <a:off x="6887860" y="1720669"/>
            <a:ext cx="1783700" cy="615370"/>
          </a:xfrm>
          <a:prstGeom prst="bentConnector2">
            <a:avLst/>
          </a:prstGeom>
          <a:noFill/>
          <a:ln w="28575">
            <a:solidFill>
              <a:srgbClr val="FF505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Group 18"/>
          <p:cNvGrpSpPr/>
          <p:nvPr/>
        </p:nvGrpSpPr>
        <p:grpSpPr bwMode="auto">
          <a:xfrm>
            <a:off x="4307273" y="4326386"/>
            <a:ext cx="3514725" cy="652463"/>
            <a:chOff x="1667" y="2260"/>
            <a:chExt cx="2214" cy="411"/>
          </a:xfrm>
        </p:grpSpPr>
        <p:sp>
          <p:nvSpPr>
            <p:cNvPr id="78" name="Rectangle 10"/>
            <p:cNvSpPr>
              <a:spLocks noChangeArrowheads="1"/>
            </p:cNvSpPr>
            <p:nvPr/>
          </p:nvSpPr>
          <p:spPr bwMode="auto">
            <a:xfrm>
              <a:off x="1667" y="2304"/>
              <a:ext cx="1018" cy="367"/>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b="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非</a:t>
              </a:r>
              <a:r>
                <a:rPr lang="zh-CN" alt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排他性</a:t>
              </a:r>
              <a:endParaRPr lang="zh-CN" alt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79" name="Rectangle 11"/>
            <p:cNvSpPr>
              <a:spLocks noChangeArrowheads="1"/>
            </p:cNvSpPr>
            <p:nvPr/>
          </p:nvSpPr>
          <p:spPr bwMode="auto">
            <a:xfrm>
              <a:off x="2838" y="2260"/>
              <a:ext cx="1043" cy="403"/>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b="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非</a:t>
              </a:r>
              <a:r>
                <a:rPr lang="zh-CN" alt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竞用性</a:t>
              </a:r>
              <a:endParaRPr lang="zh-CN" alt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sp>
        <p:nvSpPr>
          <p:cNvPr id="22" name="Rectangle 4"/>
          <p:cNvSpPr>
            <a:spLocks noChangeArrowheads="1"/>
          </p:cNvSpPr>
          <p:nvPr/>
        </p:nvSpPr>
        <p:spPr bwMode="auto">
          <a:xfrm>
            <a:off x="2519781" y="2292169"/>
            <a:ext cx="2286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b="1" dirty="0" smtClean="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竞</a:t>
            </a:r>
            <a:r>
              <a:rPr lang="zh-CN" altLang="en-US" sz="2000" b="1"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争性</a:t>
            </a:r>
            <a:endParaRPr lang="zh-CN" altLang="en-US" sz="2000" b="0"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zh-CN" altLang="en-US" sz="2000" b="0"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只能一人消费</a:t>
            </a:r>
            <a:endParaRPr lang="zh-CN" altLang="en-US" sz="2000" b="0"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flipH="1">
            <a:off x="5202128" y="4039606"/>
            <a:ext cx="771332" cy="3258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139630" y="4050599"/>
            <a:ext cx="772407" cy="3188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189901" y="4988901"/>
            <a:ext cx="12227" cy="4476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89076" y="5408945"/>
            <a:ext cx="3484384" cy="605878"/>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642326" y="5525616"/>
            <a:ext cx="3177884"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海鱼、矿山、原始森林</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文本框 40"/>
          <p:cNvSpPr txBox="1"/>
          <p:nvPr/>
        </p:nvSpPr>
        <p:spPr>
          <a:xfrm>
            <a:off x="7890780" y="5046765"/>
            <a:ext cx="1847580"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典型公共物品</a:t>
            </a:r>
            <a:endParaRPr lang="zh-CN" altLang="en-US" sz="2000" dirty="0">
              <a:latin typeface="微软雅黑" panose="020B0503020204020204" pitchFamily="34" charset="-122"/>
              <a:ea typeface="微软雅黑" panose="020B0503020204020204" pitchFamily="34" charset="-122"/>
            </a:endParaRPr>
          </a:p>
        </p:txBody>
      </p:sp>
      <p:cxnSp>
        <p:nvCxnSpPr>
          <p:cNvPr id="68" name="直接箭头连接符 67"/>
          <p:cNvCxnSpPr/>
          <p:nvPr/>
        </p:nvCxnSpPr>
        <p:spPr>
          <a:xfrm>
            <a:off x="5973460" y="4992626"/>
            <a:ext cx="744224" cy="374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6595493" y="4954476"/>
            <a:ext cx="186848" cy="4128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226810" y="5543550"/>
            <a:ext cx="3743960" cy="675640"/>
          </a:xfrm>
          <a:prstGeom prst="rect">
            <a:avLst/>
          </a:prstGeom>
          <a:noFill/>
        </p:spPr>
        <p:txBody>
          <a:bodyPr wrap="square" rtlCol="0">
            <a:spAutoFit/>
          </a:bodyPr>
          <a:lstStyle/>
          <a:p>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国防、路灯、道路、电视广播</a:t>
            </a:r>
            <a:endParaRPr lang="zh-CN" altLang="en-US" dirty="0">
              <a:effectLst>
                <a:outerShdw blurRad="38100" dist="38100" dir="2700000" algn="tl">
                  <a:srgbClr val="C0C0C0"/>
                </a:outerShdw>
              </a:effectLst>
              <a:ea typeface="楷体_GB2312" pitchFamily="49" charset="-122"/>
            </a:endParaRPr>
          </a:p>
          <a:p>
            <a:endParaRPr lang="zh-CN" altLang="en-US" dirty="0"/>
          </a:p>
        </p:txBody>
      </p:sp>
      <p:sp>
        <p:nvSpPr>
          <p:cNvPr id="87" name="文本框 86"/>
          <p:cNvSpPr txBox="1"/>
          <p:nvPr/>
        </p:nvSpPr>
        <p:spPr>
          <a:xfrm>
            <a:off x="2729398" y="5046765"/>
            <a:ext cx="1847580" cy="39878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公共资源</a:t>
            </a:r>
            <a:endParaRPr lang="zh-CN" altLang="en-US" sz="2000" dirty="0">
              <a:latin typeface="微软雅黑" panose="020B0503020204020204" pitchFamily="34" charset="-122"/>
              <a:ea typeface="微软雅黑" panose="020B0503020204020204" pitchFamily="34" charset="-122"/>
            </a:endParaRPr>
          </a:p>
        </p:txBody>
      </p:sp>
      <p:sp>
        <p:nvSpPr>
          <p:cNvPr id="44" name="Rectangle 3"/>
          <p:cNvSpPr>
            <a:spLocks noChangeArrowheads="1"/>
          </p:cNvSpPr>
          <p:nvPr/>
        </p:nvSpPr>
        <p:spPr bwMode="auto">
          <a:xfrm>
            <a:off x="5165317" y="3519398"/>
            <a:ext cx="1828800" cy="533400"/>
          </a:xfrm>
          <a:prstGeom prst="rect">
            <a:avLst/>
          </a:prstGeom>
          <a:noFill/>
          <a:ln w="28575">
            <a:solidFill>
              <a:srgbClr val="FF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b="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公</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共物品</a:t>
            </a:r>
            <a:endParaRPr lang="zh-CN" alt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36" name="Picture 11" descr="angel_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10234167" y="3784658"/>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1" descr="angel_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4186" y="3784658"/>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descr="10%"/>
          <p:cNvSpPr>
            <a:spLocks noChangeArrowheads="1"/>
          </p:cNvSpPr>
          <p:nvPr/>
        </p:nvSpPr>
        <p:spPr bwMode="auto">
          <a:xfrm rot="16200000">
            <a:off x="5810842" y="456598"/>
            <a:ext cx="699240" cy="3224463"/>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9884" y="542530"/>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公共物品与市场失灵</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7" name="文本框 56"/>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 name="表格 1"/>
          <p:cNvGraphicFramePr/>
          <p:nvPr>
            <p:custDataLst>
              <p:tags r:id="rId1"/>
            </p:custDataLst>
          </p:nvPr>
        </p:nvGraphicFramePr>
        <p:xfrm>
          <a:off x="1459884" y="2721433"/>
          <a:ext cx="9401156" cy="3166020"/>
        </p:xfrm>
        <a:graphic>
          <a:graphicData uri="http://schemas.openxmlformats.org/drawingml/2006/table">
            <a:tbl>
              <a:tblPr firstRow="1" bandRow="1">
                <a:tableStyleId>{BDBED569-4797-4DF1-A0F4-6AAB3CD982D8}</a:tableStyleId>
              </a:tblPr>
              <a:tblGrid>
                <a:gridCol w="940116"/>
                <a:gridCol w="618026"/>
                <a:gridCol w="3612494"/>
                <a:gridCol w="4230520"/>
              </a:tblGrid>
              <a:tr h="632788">
                <a:tc rowSpan="2" gridSpan="2">
                  <a:txBody>
                    <a:bodyPr/>
                    <a:lstStyle/>
                    <a:p>
                      <a:pPr indent="0" algn="ctr">
                        <a:buNone/>
                      </a:pPr>
                      <a:r>
                        <a:rPr lang="en-US" sz="2400" dirty="0">
                          <a:latin typeface="微软雅黑" panose="020B0503020204020204" pitchFamily="34" charset="-122"/>
                          <a:ea typeface="微软雅黑" panose="020B0503020204020204" pitchFamily="34" charset="-122"/>
                        </a:rPr>
                        <a:t> </a:t>
                      </a:r>
                      <a:endParaRPr lang="en-US"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rowSpan="2"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tcPr>
                </a:tc>
                <a:tc gridSpan="2">
                  <a:txBody>
                    <a:bodyPr/>
                    <a:lstStyle/>
                    <a:p>
                      <a:pPr indent="0" algn="ctr">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排他性</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c hMerge="1">
                  <a:tcPr>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06112">
                <a:tc vMerge="1" gridSpan="2">
                  <a:tcPr>
                    <a:lnB w="12700" cap="flat" cmpd="sng">
                      <a:solidFill>
                        <a:srgbClr val="080000"/>
                      </a:solidFill>
                      <a:prstDash val="solid"/>
                      <a:headEnd type="none" w="med" len="med"/>
                      <a:tailEnd type="none" w="med" len="med"/>
                    </a:lnB>
                  </a:tcPr>
                </a:tc>
                <a:tc vMerge="1" h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有</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indent="0" algn="ctr">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无</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r>
              <a:tr h="1014228">
                <a:tc rowSpan="2">
                  <a:txBody>
                    <a:bodyPr/>
                    <a:lstStyle/>
                    <a:p>
                      <a:pPr indent="0" algn="ctr">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竞争性</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indent="0" algn="ctr">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有</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indent="0">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私人物品（衣服、食物、家具、拥挤的收费道路）</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indent="0">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公共资源（公海中的鱼、环境、拥挤不收费的道路）</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r>
              <a:tr h="1012892">
                <a:tc vMerge="1">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无</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indent="0">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俱乐部物品（有线电视、无线网络、不拥挤的收费道路）</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indent="0">
                        <a:buNone/>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公共物品（国防、预警系统、不拥挤的不收费道路）</a:t>
                      </a:r>
                      <a:endParaRPr 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
        <p:nvSpPr>
          <p:cNvPr id="106" name="文本框 105"/>
          <p:cNvSpPr txBox="1"/>
          <p:nvPr/>
        </p:nvSpPr>
        <p:spPr>
          <a:xfrm>
            <a:off x="5074438" y="1869439"/>
            <a:ext cx="2486947" cy="461665"/>
          </a:xfrm>
          <a:prstGeom prst="rect">
            <a:avLst/>
          </a:prstGeom>
          <a:noFill/>
          <a:ln w="9525">
            <a:noFill/>
          </a:ln>
        </p:spPr>
        <p:txBody>
          <a:bodyPr wrap="square">
            <a:spAutoFit/>
          </a:bodyPr>
          <a:lstStyle/>
          <a:p>
            <a:pPr indent="0"/>
            <a:r>
              <a:rPr lang="en-US" sz="24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四种类型的物品</a:t>
            </a:r>
            <a:endParaRPr lang="en-US" sz="24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556609"/>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anose="02010800040101010101" pitchFamily="2" charset="-122"/>
                <a:ea typeface="华文行楷" panose="02010800040101010101" pitchFamily="2" charset="-122"/>
                <a:sym typeface="+mn-ea"/>
              </a:rPr>
              <a:t>公共物品的市场供给及其失灵</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7" name="Line 25"/>
          <p:cNvSpPr>
            <a:spLocks noChangeShapeType="1"/>
          </p:cNvSpPr>
          <p:nvPr/>
        </p:nvSpPr>
        <p:spPr bwMode="auto">
          <a:xfrm flipV="1">
            <a:off x="6769100" y="3743702"/>
            <a:ext cx="3276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0" name="Line 26"/>
          <p:cNvSpPr>
            <a:spLocks noChangeShapeType="1"/>
          </p:cNvSpPr>
          <p:nvPr/>
        </p:nvSpPr>
        <p:spPr bwMode="auto">
          <a:xfrm flipV="1">
            <a:off x="6540500" y="1457702"/>
            <a:ext cx="0" cy="27432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 name="Line 28"/>
          <p:cNvSpPr>
            <a:spLocks noChangeShapeType="1"/>
          </p:cNvSpPr>
          <p:nvPr/>
        </p:nvSpPr>
        <p:spPr bwMode="auto">
          <a:xfrm flipV="1">
            <a:off x="6540500" y="4200902"/>
            <a:ext cx="3505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 name="Rectangle 29"/>
          <p:cNvSpPr>
            <a:spLocks noChangeArrowheads="1"/>
          </p:cNvSpPr>
          <p:nvPr/>
        </p:nvSpPr>
        <p:spPr bwMode="auto">
          <a:xfrm>
            <a:off x="6007100" y="145770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a:solidFill>
                  <a:schemeClr val="tx1"/>
                </a:solidFill>
                <a:effectLst/>
              </a:rPr>
              <a:t>P</a:t>
            </a:r>
            <a:endParaRPr lang="en-US" altLang="zh-CN" sz="2200">
              <a:solidFill>
                <a:schemeClr val="tx1"/>
              </a:solidFill>
              <a:effectLst/>
            </a:endParaRPr>
          </a:p>
        </p:txBody>
      </p:sp>
      <p:sp>
        <p:nvSpPr>
          <p:cNvPr id="43" name="Rectangle 30"/>
          <p:cNvSpPr>
            <a:spLocks noChangeArrowheads="1"/>
          </p:cNvSpPr>
          <p:nvPr/>
        </p:nvSpPr>
        <p:spPr bwMode="auto">
          <a:xfrm>
            <a:off x="10198100" y="397230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a:solidFill>
                  <a:schemeClr val="tx1"/>
                </a:solidFill>
                <a:effectLst/>
              </a:rPr>
              <a:t>Q</a:t>
            </a:r>
            <a:endParaRPr lang="en-US" altLang="zh-CN" sz="2200">
              <a:solidFill>
                <a:schemeClr val="tx1"/>
              </a:solidFill>
              <a:effectLst/>
            </a:endParaRPr>
          </a:p>
        </p:txBody>
      </p:sp>
      <p:sp>
        <p:nvSpPr>
          <p:cNvPr id="44" name="Rectangle 31"/>
          <p:cNvSpPr>
            <a:spLocks noChangeArrowheads="1"/>
          </p:cNvSpPr>
          <p:nvPr/>
        </p:nvSpPr>
        <p:spPr bwMode="auto">
          <a:xfrm>
            <a:off x="6159500" y="404850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a:solidFill>
                  <a:schemeClr val="tx1"/>
                </a:solidFill>
                <a:effectLst/>
              </a:rPr>
              <a:t>O</a:t>
            </a:r>
            <a:endParaRPr lang="en-US" altLang="zh-CN" sz="2200">
              <a:solidFill>
                <a:schemeClr val="tx1"/>
              </a:solidFill>
              <a:effectLst/>
            </a:endParaRPr>
          </a:p>
        </p:txBody>
      </p:sp>
      <p:sp>
        <p:nvSpPr>
          <p:cNvPr id="45" name="Line 32"/>
          <p:cNvSpPr>
            <a:spLocks noChangeShapeType="1"/>
          </p:cNvSpPr>
          <p:nvPr/>
        </p:nvSpPr>
        <p:spPr bwMode="auto">
          <a:xfrm>
            <a:off x="6704669" y="2425080"/>
            <a:ext cx="2655227" cy="1383122"/>
          </a:xfrm>
          <a:prstGeom prst="line">
            <a:avLst/>
          </a:prstGeom>
          <a:noFill/>
          <a:ln w="25400">
            <a:solidFill>
              <a:srgbClr val="33CC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 name="Line 33"/>
          <p:cNvSpPr>
            <a:spLocks noChangeShapeType="1"/>
          </p:cNvSpPr>
          <p:nvPr/>
        </p:nvSpPr>
        <p:spPr bwMode="auto">
          <a:xfrm>
            <a:off x="7182931" y="2139955"/>
            <a:ext cx="2047407" cy="1146548"/>
          </a:xfrm>
          <a:prstGeom prst="line">
            <a:avLst/>
          </a:prstGeom>
          <a:noFill/>
          <a:ln w="22225">
            <a:solidFill>
              <a:srgbClr val="FF66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9" name="Line 34"/>
          <p:cNvSpPr>
            <a:spLocks noChangeShapeType="1"/>
          </p:cNvSpPr>
          <p:nvPr/>
        </p:nvSpPr>
        <p:spPr bwMode="auto">
          <a:xfrm>
            <a:off x="7835898" y="1532490"/>
            <a:ext cx="1600201" cy="1472248"/>
          </a:xfrm>
          <a:prstGeom prst="line">
            <a:avLst/>
          </a:prstGeom>
          <a:noFill/>
          <a:ln w="222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5" name="Line 35"/>
          <p:cNvSpPr>
            <a:spLocks noChangeShapeType="1"/>
          </p:cNvSpPr>
          <p:nvPr/>
        </p:nvSpPr>
        <p:spPr bwMode="auto">
          <a:xfrm flipV="1">
            <a:off x="6845299" y="2318936"/>
            <a:ext cx="2671337" cy="1348565"/>
          </a:xfrm>
          <a:prstGeom prst="line">
            <a:avLst/>
          </a:prstGeom>
          <a:noFill/>
          <a:ln w="222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6" name="Rectangle 36"/>
          <p:cNvSpPr>
            <a:spLocks noChangeArrowheads="1"/>
          </p:cNvSpPr>
          <p:nvPr/>
        </p:nvSpPr>
        <p:spPr bwMode="auto">
          <a:xfrm>
            <a:off x="6785516" y="2084483"/>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33CC33"/>
                </a:solidFill>
                <a:effectLst>
                  <a:outerShdw blurRad="38100" dist="38100" dir="2700000" algn="tl">
                    <a:srgbClr val="C0C0C0"/>
                  </a:outerShdw>
                </a:effectLst>
              </a:rPr>
              <a:t>D</a:t>
            </a:r>
            <a:r>
              <a:rPr lang="en-US" altLang="zh-CN" baseline="-25000" dirty="0">
                <a:solidFill>
                  <a:srgbClr val="33CC33"/>
                </a:solidFill>
                <a:effectLst>
                  <a:outerShdw blurRad="38100" dist="38100" dir="2700000" algn="tl">
                    <a:srgbClr val="C0C0C0"/>
                  </a:outerShdw>
                </a:effectLst>
              </a:rPr>
              <a:t>A</a:t>
            </a:r>
            <a:endParaRPr lang="en-US" altLang="zh-CN" dirty="0">
              <a:solidFill>
                <a:srgbClr val="33CC33"/>
              </a:solidFill>
              <a:effectLst>
                <a:outerShdw blurRad="38100" dist="38100" dir="2700000" algn="tl">
                  <a:srgbClr val="C0C0C0"/>
                </a:outerShdw>
              </a:effectLst>
            </a:endParaRPr>
          </a:p>
        </p:txBody>
      </p:sp>
      <p:sp>
        <p:nvSpPr>
          <p:cNvPr id="67" name="Rectangle 37"/>
          <p:cNvSpPr>
            <a:spLocks noChangeArrowheads="1"/>
          </p:cNvSpPr>
          <p:nvPr/>
        </p:nvSpPr>
        <p:spPr bwMode="auto">
          <a:xfrm>
            <a:off x="7298162" y="1822225"/>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FF6699"/>
                </a:solidFill>
                <a:effectLst>
                  <a:outerShdw blurRad="38100" dist="38100" dir="2700000" algn="tl">
                    <a:srgbClr val="C0C0C0"/>
                  </a:outerShdw>
                </a:effectLst>
              </a:rPr>
              <a:t>D</a:t>
            </a:r>
            <a:r>
              <a:rPr lang="en-US" altLang="zh-CN" baseline="-25000" dirty="0">
                <a:solidFill>
                  <a:srgbClr val="FF6699"/>
                </a:solidFill>
                <a:effectLst>
                  <a:outerShdw blurRad="38100" dist="38100" dir="2700000" algn="tl">
                    <a:srgbClr val="C0C0C0"/>
                  </a:outerShdw>
                </a:effectLst>
              </a:rPr>
              <a:t>B</a:t>
            </a:r>
            <a:endParaRPr lang="en-US" altLang="zh-CN" dirty="0">
              <a:solidFill>
                <a:srgbClr val="FF6699"/>
              </a:solidFill>
              <a:effectLst>
                <a:outerShdw blurRad="38100" dist="38100" dir="2700000" algn="tl">
                  <a:srgbClr val="C0C0C0"/>
                </a:outerShdw>
              </a:effectLst>
            </a:endParaRPr>
          </a:p>
        </p:txBody>
      </p:sp>
      <p:sp>
        <p:nvSpPr>
          <p:cNvPr id="68" name="Rectangle 38"/>
          <p:cNvSpPr>
            <a:spLocks noChangeArrowheads="1"/>
          </p:cNvSpPr>
          <p:nvPr/>
        </p:nvSpPr>
        <p:spPr bwMode="auto">
          <a:xfrm>
            <a:off x="8064500" y="1382682"/>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D</a:t>
            </a:r>
            <a:endParaRPr lang="en-US" altLang="zh-CN" dirty="0">
              <a:effectLst>
                <a:outerShdw blurRad="38100" dist="38100" dir="2700000" algn="tl">
                  <a:srgbClr val="C0C0C0"/>
                </a:outerShdw>
              </a:effectLst>
            </a:endParaRPr>
          </a:p>
        </p:txBody>
      </p:sp>
      <p:sp>
        <p:nvSpPr>
          <p:cNvPr id="69" name="Rectangle 39"/>
          <p:cNvSpPr>
            <a:spLocks noChangeArrowheads="1"/>
          </p:cNvSpPr>
          <p:nvPr/>
        </p:nvSpPr>
        <p:spPr bwMode="auto">
          <a:xfrm>
            <a:off x="9436100" y="1914902"/>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S</a:t>
            </a:r>
            <a:endParaRPr lang="en-US" altLang="zh-CN" dirty="0">
              <a:effectLst>
                <a:outerShdw blurRad="38100" dist="38100" dir="2700000" algn="tl">
                  <a:srgbClr val="C0C0C0"/>
                </a:outerShdw>
              </a:effectLst>
            </a:endParaRPr>
          </a:p>
        </p:txBody>
      </p:sp>
      <p:sp>
        <p:nvSpPr>
          <p:cNvPr id="70" name="Line 40"/>
          <p:cNvSpPr>
            <a:spLocks noChangeShapeType="1"/>
          </p:cNvSpPr>
          <p:nvPr/>
        </p:nvSpPr>
        <p:spPr bwMode="auto">
          <a:xfrm>
            <a:off x="8970842" y="2676902"/>
            <a:ext cx="8054" cy="1524000"/>
          </a:xfrm>
          <a:prstGeom prst="line">
            <a:avLst/>
          </a:prstGeom>
          <a:noFill/>
          <a:ln w="222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 name="Line 42"/>
          <p:cNvSpPr>
            <a:spLocks noChangeShapeType="1"/>
          </p:cNvSpPr>
          <p:nvPr/>
        </p:nvSpPr>
        <p:spPr bwMode="auto">
          <a:xfrm flipH="1" flipV="1">
            <a:off x="6526869" y="2580489"/>
            <a:ext cx="2452027" cy="22290"/>
          </a:xfrm>
          <a:prstGeom prst="line">
            <a:avLst/>
          </a:prstGeom>
          <a:noFill/>
          <a:ln w="222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4" name="Rectangle 53"/>
          <p:cNvSpPr>
            <a:spLocks noChangeArrowheads="1"/>
          </p:cNvSpPr>
          <p:nvPr/>
        </p:nvSpPr>
        <p:spPr bwMode="auto">
          <a:xfrm>
            <a:off x="1221926" y="4582337"/>
            <a:ext cx="9354634" cy="1771390"/>
          </a:xfrm>
          <a:prstGeom prst="rect">
            <a:avLst/>
          </a:prstGeom>
          <a:noFill/>
          <a:ln w="28575">
            <a:solidFill>
              <a:srgbClr val="FF505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5" name="Line 42"/>
          <p:cNvSpPr>
            <a:spLocks noChangeShapeType="1"/>
          </p:cNvSpPr>
          <p:nvPr/>
        </p:nvSpPr>
        <p:spPr bwMode="auto">
          <a:xfrm flipH="1" flipV="1">
            <a:off x="6518815" y="3088592"/>
            <a:ext cx="2452027" cy="22290"/>
          </a:xfrm>
          <a:prstGeom prst="line">
            <a:avLst/>
          </a:prstGeom>
          <a:noFill/>
          <a:ln w="222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6" name="Line 42"/>
          <p:cNvSpPr>
            <a:spLocks noChangeShapeType="1"/>
          </p:cNvSpPr>
          <p:nvPr/>
        </p:nvSpPr>
        <p:spPr bwMode="auto">
          <a:xfrm flipH="1" flipV="1">
            <a:off x="6540500" y="3580157"/>
            <a:ext cx="2452027" cy="22290"/>
          </a:xfrm>
          <a:prstGeom prst="line">
            <a:avLst/>
          </a:prstGeom>
          <a:noFill/>
          <a:ln w="222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 name="文本框 1"/>
          <p:cNvSpPr txBox="1"/>
          <p:nvPr/>
        </p:nvSpPr>
        <p:spPr>
          <a:xfrm>
            <a:off x="8841759" y="4204827"/>
            <a:ext cx="594340" cy="400110"/>
          </a:xfrm>
          <a:prstGeom prst="rect">
            <a:avLst/>
          </a:prstGeom>
          <a:noFill/>
        </p:spPr>
        <p:txBody>
          <a:bodyPr wrap="square" rtlCol="0">
            <a:spAutoFit/>
          </a:bodyPr>
          <a:lstStyle/>
          <a:p>
            <a:r>
              <a:rPr lang="en-US" altLang="zh-CN" sz="2000" dirty="0"/>
              <a:t>R</a:t>
            </a:r>
            <a:endParaRPr lang="zh-CN" altLang="en-US" sz="2000" dirty="0"/>
          </a:p>
        </p:txBody>
      </p:sp>
      <p:sp>
        <p:nvSpPr>
          <p:cNvPr id="3" name="文本框 2"/>
          <p:cNvSpPr txBox="1"/>
          <p:nvPr/>
        </p:nvSpPr>
        <p:spPr>
          <a:xfrm>
            <a:off x="6183193" y="2436854"/>
            <a:ext cx="457200" cy="400110"/>
          </a:xfrm>
          <a:prstGeom prst="rect">
            <a:avLst/>
          </a:prstGeom>
          <a:noFill/>
        </p:spPr>
        <p:txBody>
          <a:bodyPr wrap="square" rtlCol="0">
            <a:spAutoFit/>
          </a:bodyPr>
          <a:lstStyle/>
          <a:p>
            <a:r>
              <a:rPr lang="en-US" altLang="zh-CN" sz="2000" dirty="0"/>
              <a:t>T</a:t>
            </a:r>
            <a:endParaRPr lang="zh-CN" altLang="en-US" sz="2000" dirty="0"/>
          </a:p>
        </p:txBody>
      </p:sp>
      <p:sp>
        <p:nvSpPr>
          <p:cNvPr id="87" name="文本框 86"/>
          <p:cNvSpPr txBox="1"/>
          <p:nvPr/>
        </p:nvSpPr>
        <p:spPr>
          <a:xfrm>
            <a:off x="6201627" y="2913164"/>
            <a:ext cx="457200" cy="400110"/>
          </a:xfrm>
          <a:prstGeom prst="rect">
            <a:avLst/>
          </a:prstGeom>
          <a:noFill/>
        </p:spPr>
        <p:txBody>
          <a:bodyPr wrap="square" rtlCol="0">
            <a:spAutoFit/>
          </a:bodyPr>
          <a:lstStyle/>
          <a:p>
            <a:r>
              <a:rPr lang="en-US" altLang="zh-CN" sz="2000" dirty="0"/>
              <a:t>N</a:t>
            </a:r>
            <a:endParaRPr lang="zh-CN" altLang="en-US" sz="2000" dirty="0"/>
          </a:p>
        </p:txBody>
      </p:sp>
      <p:sp>
        <p:nvSpPr>
          <p:cNvPr id="88" name="文本框 87"/>
          <p:cNvSpPr txBox="1"/>
          <p:nvPr/>
        </p:nvSpPr>
        <p:spPr>
          <a:xfrm>
            <a:off x="6183193" y="3375874"/>
            <a:ext cx="457200" cy="400110"/>
          </a:xfrm>
          <a:prstGeom prst="rect">
            <a:avLst/>
          </a:prstGeom>
          <a:noFill/>
        </p:spPr>
        <p:txBody>
          <a:bodyPr wrap="square" rtlCol="0">
            <a:spAutoFit/>
          </a:bodyPr>
          <a:lstStyle/>
          <a:p>
            <a:r>
              <a:rPr lang="en-US" altLang="zh-CN" sz="2000" dirty="0"/>
              <a:t>L</a:t>
            </a:r>
            <a:endParaRPr lang="zh-CN" altLang="en-US" sz="2000" dirty="0"/>
          </a:p>
        </p:txBody>
      </p:sp>
      <p:sp>
        <p:nvSpPr>
          <p:cNvPr id="7" name="文本框 6"/>
          <p:cNvSpPr txBox="1"/>
          <p:nvPr/>
        </p:nvSpPr>
        <p:spPr>
          <a:xfrm>
            <a:off x="1325757" y="4575936"/>
            <a:ext cx="9329543" cy="1689052"/>
          </a:xfrm>
          <a:prstGeom prst="rect">
            <a:avLst/>
          </a:prstGeom>
          <a:noFill/>
        </p:spPr>
        <p:txBody>
          <a:bodyPr wrap="square" rtlCol="0">
            <a:spAutoFit/>
          </a:bodyPr>
          <a:lstStyle/>
          <a:p>
            <a:pPr>
              <a:lnSpc>
                <a:spcPct val="150000"/>
              </a:lnSpc>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     公共物品不是通过市场调节提供的——这正是它使市场失灵的原因——而是由政府或公共部门提供，或是政府采取有效措施激励私人部门生产和提供，已解决公共物品短缺问题</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8" name="图片 -2147480549" descr="E:\XXWWJJ\TL\西方经济学上册\转曲-西方经济学（上册）图稿-20180521-二改发排\8-6.eps"/>
          <p:cNvPicPr>
            <a:picLocks noChangeAspect="1"/>
          </p:cNvPicPr>
          <p:nvPr/>
        </p:nvPicPr>
        <p:blipFill>
          <a:blip r:embed="rId1"/>
          <a:srcRect r="53247" b="7207"/>
          <a:stretch>
            <a:fillRect/>
          </a:stretch>
        </p:blipFill>
        <p:spPr>
          <a:xfrm>
            <a:off x="1149350" y="1180465"/>
            <a:ext cx="3659505" cy="3435350"/>
          </a:xfrm>
          <a:prstGeom prst="rect">
            <a:avLst/>
          </a:prstGeom>
          <a:noFill/>
          <a:ln w="9525">
            <a:noFill/>
          </a:ln>
        </p:spPr>
      </p:pic>
      <p:sp>
        <p:nvSpPr>
          <p:cNvPr id="106" name="文本框 105"/>
          <p:cNvSpPr txBox="1"/>
          <p:nvPr/>
        </p:nvSpPr>
        <p:spPr>
          <a:xfrm flipH="1">
            <a:off x="730885" y="1457960"/>
            <a:ext cx="305435" cy="2585323"/>
          </a:xfrm>
          <a:prstGeom prst="rect">
            <a:avLst/>
          </a:prstGeom>
          <a:noFill/>
          <a:ln w="9525">
            <a:noFill/>
          </a:ln>
        </p:spPr>
        <p:txBody>
          <a:bodyPr wrap="square">
            <a:spAutoFit/>
          </a:bodyPr>
          <a:lstStyle/>
          <a:p>
            <a:pPr indent="0"/>
            <a:r>
              <a:rPr lang="zh-CN" b="0" dirty="0">
                <a:solidFill>
                  <a:srgbClr val="FF0000"/>
                </a:solidFill>
                <a:latin typeface="微软雅黑" panose="020B0503020204020204" pitchFamily="34" charset="-122"/>
                <a:ea typeface="微软雅黑" panose="020B0503020204020204" pitchFamily="34" charset="-122"/>
                <a:cs typeface="汉仪中宋简" charset="0"/>
              </a:rPr>
              <a:t>私人物品</a:t>
            </a:r>
            <a:r>
              <a:rPr lang="zh-CN" b="0" dirty="0">
                <a:latin typeface="微软雅黑" panose="020B0503020204020204" pitchFamily="34" charset="-122"/>
                <a:ea typeface="微软雅黑" panose="020B0503020204020204" pitchFamily="34" charset="-122"/>
                <a:cs typeface="汉仪中宋简" charset="0"/>
              </a:rPr>
              <a:t>的最优数量</a:t>
            </a:r>
            <a:endParaRPr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0130790" y="1391285"/>
            <a:ext cx="541020" cy="2800767"/>
          </a:xfrm>
          <a:prstGeom prst="rect">
            <a:avLst/>
          </a:prstGeom>
          <a:noFill/>
          <a:ln w="9525">
            <a:noFill/>
          </a:ln>
        </p:spPr>
        <p:txBody>
          <a:bodyPr wrap="square">
            <a:spAutoFit/>
          </a:bodyPr>
          <a:lstStyle/>
          <a:p>
            <a:pPr indent="0"/>
            <a:r>
              <a:rPr lang="zh-CN" b="0" dirty="0">
                <a:solidFill>
                  <a:srgbClr val="FF0000"/>
                </a:solidFill>
                <a:latin typeface="微软雅黑" panose="020B0503020204020204" pitchFamily="34" charset="-122"/>
                <a:ea typeface="微软雅黑" panose="020B0503020204020204" pitchFamily="34" charset="-122"/>
                <a:cs typeface="汉仪中宋简" charset="0"/>
              </a:rPr>
              <a:t>公共</a:t>
            </a:r>
            <a:r>
              <a:rPr lang="zh-CN" sz="2000" b="0" dirty="0">
                <a:solidFill>
                  <a:srgbClr val="FF0000"/>
                </a:solidFill>
                <a:cs typeface="汉仪中宋简" charset="0"/>
              </a:rPr>
              <a:t>物品</a:t>
            </a:r>
            <a:r>
              <a:rPr lang="zh-CN" sz="2000" b="0" dirty="0">
                <a:cs typeface="汉仪中宋简" charset="0"/>
              </a:rPr>
              <a:t>的最优数量</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9"/>
          <p:cNvSpPr>
            <a:spLocks noChangeArrowheads="1"/>
          </p:cNvSpPr>
          <p:nvPr/>
        </p:nvSpPr>
        <p:spPr bwMode="auto">
          <a:xfrm>
            <a:off x="6040496" y="2046311"/>
            <a:ext cx="4830704" cy="4017937"/>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4" name="矩形 33"/>
          <p:cNvSpPr/>
          <p:nvPr/>
        </p:nvSpPr>
        <p:spPr>
          <a:xfrm>
            <a:off x="998220" y="2492590"/>
            <a:ext cx="5112385" cy="3029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538829"/>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anose="02010800040101010101" pitchFamily="2" charset="-122"/>
                <a:ea typeface="华文行楷" panose="02010800040101010101" pitchFamily="2" charset="-122"/>
                <a:sym typeface="+mn-ea"/>
              </a:rPr>
              <a:t>针对公共物品供给的微观政策</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8" name="Rectangle 38"/>
          <p:cNvSpPr>
            <a:spLocks noChangeArrowheads="1"/>
          </p:cNvSpPr>
          <p:nvPr/>
        </p:nvSpPr>
        <p:spPr bwMode="auto">
          <a:xfrm>
            <a:off x="8064500" y="1382682"/>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ltLang="zh-CN" dirty="0">
              <a:effectLst>
                <a:outerShdw blurRad="38100" dist="38100" dir="2700000" algn="tl">
                  <a:srgbClr val="C0C0C0"/>
                </a:outerShdw>
              </a:effectLst>
            </a:endParaRPr>
          </a:p>
        </p:txBody>
      </p:sp>
      <p:sp>
        <p:nvSpPr>
          <p:cNvPr id="84" name="Rectangle 53"/>
          <p:cNvSpPr>
            <a:spLocks noChangeArrowheads="1"/>
          </p:cNvSpPr>
          <p:nvPr/>
        </p:nvSpPr>
        <p:spPr bwMode="auto">
          <a:xfrm>
            <a:off x="998220" y="2046312"/>
            <a:ext cx="4863208" cy="4017937"/>
          </a:xfrm>
          <a:prstGeom prst="rect">
            <a:avLst/>
          </a:prstGeom>
          <a:noFill/>
          <a:ln w="28575">
            <a:solidFill>
              <a:srgbClr val="FF505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 name="文本框 6"/>
          <p:cNvSpPr txBox="1"/>
          <p:nvPr/>
        </p:nvSpPr>
        <p:spPr>
          <a:xfrm>
            <a:off x="1175435" y="2079366"/>
            <a:ext cx="4603877" cy="3905043"/>
          </a:xfrm>
          <a:prstGeom prst="rect">
            <a:avLst/>
          </a:prstGeom>
          <a:noFill/>
        </p:spPr>
        <p:txBody>
          <a:bodyPr wrap="square" rtlCol="0">
            <a:spAutoFit/>
          </a:bodyPr>
          <a:lstStyle/>
          <a:p>
            <a:pPr>
              <a:lnSpc>
                <a:spcPct val="150000"/>
              </a:lnSpc>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如果政府的计划所获得的边际收益小于同量资源在私人应用的情况下所获得的边际收益，那么就可以提议不要从事这项公共计划。但是，如果收益超过成本，那么，不在该项政府计划上支出，便是“不经济”或是“浪费”。</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2" name="图片 722" descr="E:\XXWWJJ\TL\西方经济学上册\转曲-西方经济学（上册）图稿-20180521-二改发排\8-7.eps"/>
          <p:cNvPicPr>
            <a:picLocks noChangeAspect="1"/>
          </p:cNvPicPr>
          <p:nvPr/>
        </p:nvPicPr>
        <p:blipFill>
          <a:blip r:embed="rId1"/>
          <a:stretch>
            <a:fillRect/>
          </a:stretch>
        </p:blipFill>
        <p:spPr>
          <a:xfrm>
            <a:off x="6248319" y="2693095"/>
            <a:ext cx="4482152" cy="2565978"/>
          </a:xfrm>
          <a:prstGeom prst="rect">
            <a:avLst/>
          </a:prstGeom>
          <a:noFill/>
          <a:ln w="9525">
            <a:noFill/>
          </a:ln>
        </p:spPr>
      </p:pic>
      <p:sp>
        <p:nvSpPr>
          <p:cNvPr id="11" name="文本框 10"/>
          <p:cNvSpPr txBox="1"/>
          <p:nvPr/>
        </p:nvSpPr>
        <p:spPr>
          <a:xfrm>
            <a:off x="5981700" y="5541702"/>
            <a:ext cx="5080000" cy="400110"/>
          </a:xfrm>
          <a:prstGeom prst="rect">
            <a:avLst/>
          </a:prstGeom>
          <a:noFill/>
          <a:ln w="9525">
            <a:noFill/>
          </a:ln>
        </p:spPr>
        <p:txBody>
          <a:bodyPr>
            <a:spAutoFit/>
          </a:bodyPr>
          <a:lstStyle/>
          <a:p>
            <a:pPr indent="0" algn="ctr"/>
            <a:r>
              <a:rPr lang="zh-CN" sz="2000" b="0" dirty="0">
                <a:solidFill>
                  <a:schemeClr val="tx1"/>
                </a:solidFill>
                <a:latin typeface="微软雅黑" panose="020B0503020204020204" pitchFamily="34" charset="-122"/>
                <a:ea typeface="微软雅黑" panose="020B0503020204020204" pitchFamily="34" charset="-122"/>
              </a:rPr>
              <a:t>政府对公共物品的最优供给数量</a:t>
            </a:r>
            <a:endParaRPr lang="zh-CN" altLang="en-US" sz="2000" b="0" dirty="0">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98219" y="1297861"/>
            <a:ext cx="7240173" cy="461665"/>
          </a:xfrm>
          <a:prstGeom prst="rect">
            <a:avLst/>
          </a:prstGeom>
          <a:noFill/>
        </p:spPr>
        <p:txBody>
          <a:bodyPr wrap="square" rtlCol="0" anchor="t">
            <a:spAutoFit/>
          </a:bodyPr>
          <a:lstStyle/>
          <a:p>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政府提供公共物品也要按照经济学的成本收益原则</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down)">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nodePh="1">
                                  <p:stCondLst>
                                    <p:cond delay="0"/>
                                  </p:stCondLst>
                                  <p:endCondLst>
                                    <p:cond evt="begin" delay="0">
                                      <p:tn val="22"/>
                                    </p:cond>
                                  </p:end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bldLvl="0"/>
      <p:bldP spid="68" grpId="0" bldLvl="0" animBg="1" autoUpdateAnimBg="0"/>
      <p:bldP spid="84" grpId="0" bldLvl="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descr="10%"/>
          <p:cNvSpPr>
            <a:spLocks noChangeArrowheads="1"/>
          </p:cNvSpPr>
          <p:nvPr/>
        </p:nvSpPr>
        <p:spPr bwMode="auto">
          <a:xfrm rot="16200000">
            <a:off x="2199590" y="2804903"/>
            <a:ext cx="2326107" cy="4426589"/>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14" name="Rectangle 2" descr="10%"/>
          <p:cNvSpPr>
            <a:spLocks noChangeArrowheads="1"/>
          </p:cNvSpPr>
          <p:nvPr/>
        </p:nvSpPr>
        <p:spPr bwMode="auto">
          <a:xfrm rot="16200000">
            <a:off x="2136431" y="287302"/>
            <a:ext cx="2452424" cy="4426588"/>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sz="2000"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538829"/>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anose="02010800040101010101" pitchFamily="2" charset="-122"/>
                <a:ea typeface="华文行楷" panose="02010800040101010101" pitchFamily="2" charset="-122"/>
                <a:sym typeface="+mn-ea"/>
              </a:rPr>
              <a:t>公共资源的过度使用及其政策</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8" name="Rectangle 38"/>
          <p:cNvSpPr>
            <a:spLocks noChangeArrowheads="1"/>
          </p:cNvSpPr>
          <p:nvPr/>
        </p:nvSpPr>
        <p:spPr bwMode="auto">
          <a:xfrm>
            <a:off x="8064500" y="938543"/>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ltLang="zh-CN" dirty="0">
              <a:effectLst>
                <a:outerShdw blurRad="38100" dist="38100" dir="2700000" algn="tl">
                  <a:srgbClr val="C0C0C0"/>
                </a:outerShdw>
              </a:effectLst>
            </a:endParaRPr>
          </a:p>
        </p:txBody>
      </p:sp>
      <p:sp>
        <p:nvSpPr>
          <p:cNvPr id="12" name="文本框 11"/>
          <p:cNvSpPr txBox="1"/>
          <p:nvPr/>
        </p:nvSpPr>
        <p:spPr>
          <a:xfrm>
            <a:off x="1149985" y="1514201"/>
            <a:ext cx="4073551" cy="400110"/>
          </a:xfrm>
          <a:prstGeom prst="rect">
            <a:avLst/>
          </a:prstGeom>
          <a:noFill/>
          <a:ln>
            <a:noFill/>
          </a:ln>
        </p:spPr>
        <p:txBody>
          <a:bodyPr wrap="none" rtlCol="0" anchor="t">
            <a:spAutoFit/>
          </a:bodyPr>
          <a:lstStyle/>
          <a:p>
            <a:r>
              <a:rPr sz="2000" b="1" dirty="0">
                <a:latin typeface="微软雅黑" panose="020B0503020204020204" pitchFamily="34" charset="-122"/>
                <a:ea typeface="微软雅黑" panose="020B0503020204020204" pitchFamily="34" charset="-122"/>
                <a:sym typeface="+mn-ea"/>
              </a:rPr>
              <a:t>公共资源的过度使用——公地悲剧</a:t>
            </a:r>
            <a:endParaRPr sz="2000" b="1" dirty="0">
              <a:latin typeface="微软雅黑" panose="020B0503020204020204" pitchFamily="34" charset="-122"/>
              <a:ea typeface="微软雅黑" panose="020B0503020204020204" pitchFamily="34" charset="-122"/>
              <a:sym typeface="+mn-ea"/>
            </a:endParaRPr>
          </a:p>
        </p:txBody>
      </p:sp>
      <p:sp>
        <p:nvSpPr>
          <p:cNvPr id="106" name="文本框 105"/>
          <p:cNvSpPr txBox="1"/>
          <p:nvPr/>
        </p:nvSpPr>
        <p:spPr>
          <a:xfrm>
            <a:off x="1149985" y="2133326"/>
            <a:ext cx="5079365" cy="1476375"/>
          </a:xfrm>
          <a:prstGeom prst="rect">
            <a:avLst/>
          </a:prstGeom>
          <a:noFill/>
          <a:ln w="9525">
            <a:noFill/>
          </a:ln>
        </p:spPr>
        <p:txBody>
          <a:bodyPr wrap="square">
            <a:spAutoFit/>
          </a:bodyPr>
          <a:lstStyle/>
          <a:p>
            <a:pPr marL="342900" indent="-342900" fontAlgn="auto">
              <a:lnSpc>
                <a:spcPct val="150000"/>
              </a:lnSpc>
              <a:buFont typeface="Wingdings" panose="05000000000000000000" charset="0"/>
              <a:buChar char="l"/>
            </a:pP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租金耗散理论</a:t>
            </a:r>
            <a:endPar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charset="0"/>
              <a:buChar char="l"/>
            </a:pP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博弈论</a:t>
            </a:r>
            <a:endPar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charset="0"/>
              <a:buChar char="l"/>
            </a:pP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简单的边际方法</a:t>
            </a:r>
            <a:endParaRPr lang="zh-CN" altLang="en-US" sz="2000" b="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875020" y="1343317"/>
            <a:ext cx="5511018" cy="1754326"/>
          </a:xfrm>
          <a:prstGeom prst="rect">
            <a:avLst/>
          </a:prstGeom>
          <a:noFill/>
          <a:ln w="9525">
            <a:solidFill>
              <a:srgbClr val="92D050"/>
            </a:solidFill>
          </a:ln>
        </p:spPr>
        <p:txBody>
          <a:bodyPr wrap="square">
            <a:spAutoFit/>
          </a:bodyPr>
          <a:lstStyle/>
          <a:p>
            <a:pPr indent="0" fontAlgn="auto">
              <a:lnSpc>
                <a:spcPct val="150000"/>
              </a:lnSpc>
            </a:pPr>
            <a:r>
              <a:rPr lang="zh-CN" sz="2400" b="0">
                <a:solidFill>
                  <a:srgbClr val="FF0000"/>
                </a:solidFill>
                <a:latin typeface="微软雅黑" panose="020B0503020204020204" pitchFamily="34" charset="-122"/>
                <a:ea typeface="微软雅黑" panose="020B0503020204020204" pitchFamily="34" charset="-122"/>
              </a:rPr>
              <a:t>案例分析 </a:t>
            </a:r>
            <a:r>
              <a:rPr lang="en-US" altLang="zh-CN" sz="2400" b="0">
                <a:solidFill>
                  <a:srgbClr val="000000"/>
                </a:solidFill>
                <a:latin typeface="微软雅黑" panose="020B0503020204020204" pitchFamily="34" charset="-122"/>
                <a:ea typeface="微软雅黑" panose="020B0503020204020204" pitchFamily="34" charset="-122"/>
              </a:rPr>
              <a:t>:</a:t>
            </a:r>
            <a:endParaRPr lang="zh-CN" sz="2400" b="0">
              <a:solidFill>
                <a:srgbClr val="000000"/>
              </a:solidFill>
              <a:latin typeface="微软雅黑" panose="020B0503020204020204" pitchFamily="34" charset="-122"/>
              <a:ea typeface="微软雅黑" panose="020B0503020204020204" pitchFamily="34" charset="-122"/>
            </a:endParaRPr>
          </a:p>
          <a:p>
            <a:pPr indent="0" fontAlgn="auto">
              <a:lnSpc>
                <a:spcPct val="150000"/>
              </a:lnSpc>
            </a:pPr>
            <a:r>
              <a:rPr lang="zh-CN" sz="2400" b="0">
                <a:solidFill>
                  <a:srgbClr val="000000"/>
                </a:solidFill>
                <a:latin typeface="微软雅黑" panose="020B0503020204020204" pitchFamily="34" charset="-122"/>
                <a:ea typeface="微软雅黑" panose="020B0503020204020204" pitchFamily="34" charset="-122"/>
              </a:rPr>
              <a:t>教材</a:t>
            </a:r>
            <a:r>
              <a:rPr lang="en-US" altLang="zh-CN" sz="2400" b="0">
                <a:solidFill>
                  <a:srgbClr val="000000"/>
                </a:solidFill>
                <a:latin typeface="微软雅黑" panose="020B0503020204020204" pitchFamily="34" charset="-122"/>
                <a:ea typeface="微软雅黑" panose="020B0503020204020204" pitchFamily="34" charset="-122"/>
              </a:rPr>
              <a:t>8.3</a:t>
            </a:r>
            <a:r>
              <a:rPr lang="zh-CN" sz="2400" b="0">
                <a:solidFill>
                  <a:srgbClr val="000000"/>
                </a:solidFill>
                <a:latin typeface="微软雅黑" panose="020B0503020204020204" pitchFamily="34" charset="-122"/>
                <a:ea typeface="微软雅黑" panose="020B0503020204020204" pitchFamily="34" charset="-122"/>
              </a:rPr>
              <a:t>公地悲剧：</a:t>
            </a:r>
            <a:r>
              <a:rPr lang="zh-CN" sz="2400" b="1">
                <a:solidFill>
                  <a:srgbClr val="000000"/>
                </a:solidFill>
                <a:latin typeface="微软雅黑" panose="020B0503020204020204" pitchFamily="34" charset="-122"/>
                <a:ea typeface="微软雅黑" panose="020B0503020204020204" pitchFamily="34" charset="-122"/>
              </a:rPr>
              <a:t>公共土地</a:t>
            </a:r>
            <a:r>
              <a:rPr lang="zh-CN" sz="2400" b="0">
                <a:solidFill>
                  <a:srgbClr val="000000"/>
                </a:solidFill>
                <a:latin typeface="微软雅黑" panose="020B0503020204020204" pitchFamily="34" charset="-122"/>
                <a:ea typeface="微软雅黑" panose="020B0503020204020204" pitchFamily="34" charset="-122"/>
              </a:rPr>
              <a:t>上</a:t>
            </a:r>
            <a:r>
              <a:rPr lang="zh-CN" sz="2400" b="0">
                <a:solidFill>
                  <a:srgbClr val="FF0000"/>
                </a:solidFill>
                <a:latin typeface="微软雅黑" panose="020B0503020204020204" pitchFamily="34" charset="-122"/>
                <a:ea typeface="微软雅黑" panose="020B0503020204020204" pitchFamily="34" charset="-122"/>
              </a:rPr>
              <a:t>最优</a:t>
            </a:r>
            <a:r>
              <a:rPr lang="zh-CN" sz="2400" b="0">
                <a:solidFill>
                  <a:srgbClr val="000000"/>
                </a:solidFill>
                <a:latin typeface="微软雅黑" panose="020B0503020204020204" pitchFamily="34" charset="-122"/>
                <a:ea typeface="微软雅黑" panose="020B0503020204020204" pitchFamily="34" charset="-122"/>
              </a:rPr>
              <a:t>放养的羊群数量和</a:t>
            </a:r>
            <a:r>
              <a:rPr lang="zh-CN" sz="2400" b="1">
                <a:solidFill>
                  <a:srgbClr val="000000"/>
                </a:solidFill>
                <a:latin typeface="微软雅黑" panose="020B0503020204020204" pitchFamily="34" charset="-122"/>
                <a:ea typeface="微软雅黑" panose="020B0503020204020204" pitchFamily="34" charset="-122"/>
              </a:rPr>
              <a:t>实际</a:t>
            </a:r>
            <a:r>
              <a:rPr lang="zh-CN" sz="2400" b="0">
                <a:solidFill>
                  <a:srgbClr val="000000"/>
                </a:solidFill>
                <a:latin typeface="微软雅黑" panose="020B0503020204020204" pitchFamily="34" charset="-122"/>
                <a:ea typeface="微软雅黑" panose="020B0503020204020204" pitchFamily="34" charset="-122"/>
              </a:rPr>
              <a:t>放养的羊群数量。</a:t>
            </a:r>
            <a:endParaRPr lang="zh-CN" altLang="en-US" sz="2400" b="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49348" y="4038009"/>
            <a:ext cx="4224020" cy="398780"/>
          </a:xfrm>
          <a:prstGeom prst="rect">
            <a:avLst/>
          </a:prstGeom>
          <a:noFill/>
          <a:ln w="9525">
            <a:noFill/>
          </a:ln>
        </p:spPr>
        <p:txBody>
          <a:bodyPr wrap="square">
            <a:spAutoFit/>
          </a:bodyPr>
          <a:lstStyle/>
          <a:p>
            <a:pPr indent="0"/>
            <a:r>
              <a:rPr lang="zh-CN" sz="2000" b="1" dirty="0">
                <a:solidFill>
                  <a:schemeClr val="tx1"/>
                </a:solidFill>
                <a:latin typeface="微软雅黑" panose="020B0503020204020204" pitchFamily="34" charset="-122"/>
                <a:ea typeface="微软雅黑" panose="020B0503020204020204" pitchFamily="34" charset="-122"/>
              </a:rPr>
              <a:t>解决公共资源过度使用的微观政策：</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49350" y="4724761"/>
            <a:ext cx="5080000" cy="398780"/>
          </a:xfrm>
          <a:prstGeom prst="rect">
            <a:avLst/>
          </a:prstGeom>
          <a:noFill/>
          <a:ln w="9525">
            <a:noFill/>
          </a:ln>
        </p:spPr>
        <p:txBody>
          <a:bodyPr>
            <a:spAutoFit/>
          </a:bodyPr>
          <a:lstStyle/>
          <a:p>
            <a:pPr marL="342900" indent="-342900">
              <a:buFont typeface="Wingdings" panose="05000000000000000000" charset="0"/>
              <a:buChar char="l"/>
            </a:pPr>
            <a:r>
              <a:rPr lang="en-US" sz="20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管制和征收庇古税</a:t>
            </a:r>
            <a:endParaRPr lang="zh-CN" altLang="en-US" sz="20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1149985" y="5263876"/>
            <a:ext cx="5080000" cy="398780"/>
          </a:xfrm>
          <a:prstGeom prst="rect">
            <a:avLst/>
          </a:prstGeom>
          <a:noFill/>
          <a:ln w="9525">
            <a:noFill/>
          </a:ln>
        </p:spPr>
        <p:txBody>
          <a:bodyPr>
            <a:spAutoFit/>
          </a:bodyPr>
          <a:lstStyle/>
          <a:p>
            <a:pPr marL="342900" indent="-342900">
              <a:buFont typeface="Wingdings" panose="05000000000000000000" charset="0"/>
              <a:buChar char="l"/>
            </a:pPr>
            <a:r>
              <a:rPr lang="en-US" sz="2000" b="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界定产权</a:t>
            </a:r>
            <a:endPar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55581" y="3355431"/>
            <a:ext cx="3075038" cy="25149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1454" y="101365"/>
            <a:ext cx="10272346"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sym typeface="+mn-ea"/>
              </a:rPr>
              <a:t>第四节   信息不完全和不对称</a:t>
            </a:r>
            <a:endParaRPr lang="zh-CN" altLang="en-US" dirty="0"/>
          </a:p>
        </p:txBody>
      </p:sp>
      <p:graphicFrame>
        <p:nvGraphicFramePr>
          <p:cNvPr id="4" name="内容占位符 3"/>
          <p:cNvGraphicFramePr>
            <a:graphicFrameLocks noGrp="1"/>
          </p:cNvGraphicFramePr>
          <p:nvPr>
            <p:ph idx="1"/>
          </p:nvPr>
        </p:nvGraphicFramePr>
        <p:xfrm>
          <a:off x="838200" y="1825625"/>
          <a:ext cx="10332720" cy="42392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9" name="上凸带形 8"/>
          <p:cNvSpPr/>
          <p:nvPr/>
        </p:nvSpPr>
        <p:spPr>
          <a:xfrm>
            <a:off x="4378325" y="263842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 name="上凸带形 2"/>
          <p:cNvSpPr/>
          <p:nvPr/>
        </p:nvSpPr>
        <p:spPr>
          <a:xfrm>
            <a:off x="1795780" y="2653030"/>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10" name="上凸带形 9"/>
          <p:cNvSpPr/>
          <p:nvPr/>
        </p:nvSpPr>
        <p:spPr>
          <a:xfrm>
            <a:off x="6946265" y="263842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11" name="上凸带形 10"/>
          <p:cNvSpPr/>
          <p:nvPr/>
        </p:nvSpPr>
        <p:spPr>
          <a:xfrm>
            <a:off x="9528175" y="266636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descr="10%"/>
          <p:cNvSpPr>
            <a:spLocks noChangeArrowheads="1"/>
          </p:cNvSpPr>
          <p:nvPr/>
        </p:nvSpPr>
        <p:spPr bwMode="auto">
          <a:xfrm rot="16200000">
            <a:off x="6370096" y="1393586"/>
            <a:ext cx="2333660" cy="6948748"/>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582831"/>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信息不完全与市场失灵</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780430" y="1118692"/>
            <a:ext cx="10502197" cy="2243050"/>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a:t>
            </a: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 信息是一种很有价值的资源，也是一种商品，和普通商品不同，信息在“质”和“量”上又有其独特的性质。</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150000"/>
              </a:lnSpc>
            </a:pPr>
            <a:r>
              <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        在现实经济中，信息常常是不完全的，甚至是很不完全的。在信息不完全的情况下，市场机制有时就不能很好地起作用。</a:t>
            </a:r>
            <a:endParaRPr 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 name="矩形 2"/>
          <p:cNvSpPr/>
          <p:nvPr/>
        </p:nvSpPr>
        <p:spPr>
          <a:xfrm>
            <a:off x="4283695" y="4377393"/>
            <a:ext cx="7467599" cy="1422954"/>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医生比患者知道的医疗服务知识更多。</a:t>
            </a:r>
            <a:endPar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卖保险的人比买保险的人对该产品的风险了解得更多。</a:t>
            </a:r>
            <a:endPar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一个二手车的车主比潜在的购买者对车的了解更多。</a:t>
            </a:r>
            <a:endParaRPr 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4283695" y="3839871"/>
            <a:ext cx="6124353"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生活中的信息不完全和不对称</a:t>
            </a:r>
            <a:endParaRPr lang="zh-CN" altLang="en-US" sz="2000" b="1"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927803" y="3701129"/>
            <a:ext cx="2839608" cy="233366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89"/>
          <p:cNvSpPr>
            <a:spLocks noChangeArrowheads="1"/>
          </p:cNvSpPr>
          <p:nvPr/>
        </p:nvSpPr>
        <p:spPr bwMode="auto">
          <a:xfrm>
            <a:off x="4151740" y="1766394"/>
            <a:ext cx="6760099" cy="4655714"/>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 name="Rectangle 2" descr="10%"/>
          <p:cNvSpPr>
            <a:spLocks noChangeArrowheads="1"/>
          </p:cNvSpPr>
          <p:nvPr/>
        </p:nvSpPr>
        <p:spPr bwMode="auto">
          <a:xfrm rot="16200000">
            <a:off x="36968" y="2419336"/>
            <a:ext cx="4653228" cy="3352315"/>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795"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逆向选择</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29" name="文本框 28"/>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2" name="图片 -2147480607" descr="8-10"/>
          <p:cNvPicPr>
            <a:picLocks noChangeAspect="1"/>
          </p:cNvPicPr>
          <p:nvPr/>
        </p:nvPicPr>
        <p:blipFill rotWithShape="1">
          <a:blip r:embed="rId1" cstate="print"/>
          <a:srcRect l="51446"/>
          <a:stretch>
            <a:fillRect/>
          </a:stretch>
        </p:blipFill>
        <p:spPr>
          <a:xfrm>
            <a:off x="7574506" y="2208853"/>
            <a:ext cx="3214275" cy="2891619"/>
          </a:xfrm>
          <a:prstGeom prst="rect">
            <a:avLst/>
          </a:prstGeom>
          <a:noFill/>
          <a:ln w="9525">
            <a:noFill/>
          </a:ln>
        </p:spPr>
      </p:pic>
      <p:sp>
        <p:nvSpPr>
          <p:cNvPr id="106" name="文本框 105"/>
          <p:cNvSpPr txBox="1"/>
          <p:nvPr/>
        </p:nvSpPr>
        <p:spPr>
          <a:xfrm>
            <a:off x="639330" y="1195599"/>
            <a:ext cx="7599062" cy="461665"/>
          </a:xfrm>
          <a:prstGeom prst="rect">
            <a:avLst/>
          </a:prstGeom>
          <a:noFill/>
          <a:ln w="9525">
            <a:noFill/>
          </a:ln>
        </p:spPr>
        <p:txBody>
          <a:bodyPr wrap="square">
            <a:spAutoFit/>
          </a:bodyPr>
          <a:lstStyle/>
          <a:p>
            <a:pPr indent="0"/>
            <a:r>
              <a:rPr lang="zh-CN" altLang="en-US" sz="2400" dirty="0" smtClean="0">
                <a:latin typeface="微软雅黑" panose="020B0503020204020204" pitchFamily="34" charset="-122"/>
                <a:ea typeface="微软雅黑" panose="020B0503020204020204" pitchFamily="34" charset="-122"/>
              </a:rPr>
              <a:t>以</a:t>
            </a:r>
            <a:r>
              <a:rPr lang="zh-CN" sz="2400" dirty="0" smtClean="0">
                <a:latin typeface="微软雅黑" panose="020B0503020204020204" pitchFamily="34" charset="-122"/>
                <a:ea typeface="微软雅黑" panose="020B0503020204020204" pitchFamily="34" charset="-122"/>
              </a:rPr>
              <a:t>二</a:t>
            </a:r>
            <a:r>
              <a:rPr lang="zh-CN" sz="2400" dirty="0">
                <a:latin typeface="微软雅黑" panose="020B0503020204020204" pitchFamily="34" charset="-122"/>
                <a:ea typeface="微软雅黑" panose="020B0503020204020204" pitchFamily="34" charset="-122"/>
              </a:rPr>
              <a:t>手车</a:t>
            </a:r>
            <a:r>
              <a:rPr lang="en-US" sz="2400" b="0" dirty="0">
                <a:latin typeface="微软雅黑" panose="020B0503020204020204" pitchFamily="34" charset="-122"/>
                <a:ea typeface="微软雅黑" panose="020B0503020204020204" pitchFamily="34" charset="-122"/>
              </a:rPr>
              <a:t>市场的逆向选择为例分析第一类信息不对称。</a:t>
            </a:r>
            <a:endParaRPr lang="en-US" sz="2400" b="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970243" y="5842897"/>
            <a:ext cx="5080000" cy="400110"/>
          </a:xfrm>
          <a:prstGeom prst="rect">
            <a:avLst/>
          </a:prstGeom>
          <a:noFill/>
          <a:ln w="9525">
            <a:noFill/>
          </a:ln>
        </p:spPr>
        <p:txBody>
          <a:bodyPr>
            <a:spAutoFit/>
          </a:bodyPr>
          <a:lstStyle/>
          <a:p>
            <a:pPr indent="0"/>
            <a:r>
              <a:rPr lang="zh-CN" sz="2000" b="0" dirty="0">
                <a:latin typeface="微软雅黑" panose="020B0503020204020204" pitchFamily="34" charset="-122"/>
                <a:ea typeface="微软雅黑" panose="020B0503020204020204" pitchFamily="34" charset="-122"/>
              </a:rPr>
              <a:t>信息不对称中的逆向选择问题</a:t>
            </a:r>
            <a:endParaRPr lang="zh-CN" altLang="en-US" sz="2000" b="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224685" y="5263687"/>
            <a:ext cx="5080000" cy="400110"/>
          </a:xfrm>
          <a:prstGeom prst="rect">
            <a:avLst/>
          </a:prstGeom>
          <a:noFill/>
          <a:ln w="9525">
            <a:noFill/>
          </a:ln>
        </p:spPr>
        <p:txBody>
          <a:bodyPr>
            <a:spAutoFit/>
          </a:bodyPr>
          <a:lstStyle/>
          <a:p>
            <a:pPr indent="0"/>
            <a:r>
              <a:rPr lang="zh-CN" sz="2000" b="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汉仪中宋简" charset="0"/>
              </a:rPr>
              <a:t>高质量二手车</a:t>
            </a:r>
            <a:endParaRPr lang="zh-CN" altLang="en-US" sz="200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8373229" y="5263687"/>
            <a:ext cx="1729740" cy="400110"/>
          </a:xfrm>
          <a:prstGeom prst="rect">
            <a:avLst/>
          </a:prstGeom>
          <a:noFill/>
          <a:ln w="9525">
            <a:noFill/>
          </a:ln>
        </p:spPr>
        <p:txBody>
          <a:bodyPr wrap="square">
            <a:spAutoFit/>
          </a:bodyPr>
          <a:lstStyle/>
          <a:p>
            <a:pPr indent="0"/>
            <a:r>
              <a:rPr lang="zh-CN" sz="2000" b="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汉仪中宋简" charset="0"/>
              </a:rPr>
              <a:t>低质量二手车</a:t>
            </a:r>
            <a:endParaRPr lang="zh-CN" altLang="en-US" sz="2000" b="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汉仪中宋简" charset="0"/>
            </a:endParaRPr>
          </a:p>
        </p:txBody>
      </p:sp>
      <p:sp>
        <p:nvSpPr>
          <p:cNvPr id="11" name="文本框 10"/>
          <p:cNvSpPr txBox="1"/>
          <p:nvPr/>
        </p:nvSpPr>
        <p:spPr>
          <a:xfrm>
            <a:off x="809342" y="1912474"/>
            <a:ext cx="3138705" cy="2400657"/>
          </a:xfrm>
          <a:prstGeom prst="rect">
            <a:avLst/>
          </a:prstGeom>
          <a:noFill/>
          <a:ln w="9525">
            <a:noFill/>
          </a:ln>
        </p:spPr>
        <p:txBody>
          <a:bodyPr wrap="square">
            <a:spAutoFit/>
          </a:bodyPr>
          <a:lstStyle/>
          <a:p>
            <a:pPr indent="0" fontAlgn="auto">
              <a:lnSpc>
                <a:spcPct val="150000"/>
              </a:lnSpc>
            </a:pPr>
            <a:r>
              <a:rPr lang="en-US" altLang="zh-CN" sz="2000" b="0" dirty="0">
                <a:solidFill>
                  <a:schemeClr val="tx1"/>
                </a:solidFill>
                <a:latin typeface="微软雅黑" panose="020B0503020204020204" pitchFamily="34" charset="-122"/>
                <a:ea typeface="微软雅黑" panose="020B0503020204020204" pitchFamily="34" charset="-122"/>
              </a:rPr>
              <a:t>    </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二手车市场的</a:t>
            </a: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逆向选择</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是卖主拥有的私人信息多于买主。</a:t>
            </a:r>
            <a:r>
              <a:rPr lang="en-US" sz="2000" b="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也存在买主的私人信息多于卖主的逆向选择的情况</a:t>
            </a:r>
            <a:r>
              <a:rPr lang="zh-CN" altLang="en-US" sz="2000" b="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1150504" y="4297902"/>
            <a:ext cx="2538157" cy="1937460"/>
          </a:xfrm>
          <a:prstGeom prst="rect">
            <a:avLst/>
          </a:prstGeom>
        </p:spPr>
      </p:pic>
      <p:pic>
        <p:nvPicPr>
          <p:cNvPr id="17" name="图片 -2147480607" descr="8-10"/>
          <p:cNvPicPr>
            <a:picLocks noChangeAspect="1"/>
          </p:cNvPicPr>
          <p:nvPr/>
        </p:nvPicPr>
        <p:blipFill rotWithShape="1">
          <a:blip r:embed="rId1" cstate="print"/>
          <a:srcRect r="48759"/>
          <a:stretch>
            <a:fillRect/>
          </a:stretch>
        </p:blipFill>
        <p:spPr>
          <a:xfrm>
            <a:off x="4247764" y="2207735"/>
            <a:ext cx="3392150" cy="2891619"/>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anose="02010800040101010101" pitchFamily="2" charset="-122"/>
                <a:ea typeface="华文行楷" panose="02010800040101010101" pitchFamily="2" charset="-122"/>
                <a:sym typeface="+mn-ea"/>
              </a:rPr>
              <a:t>道德风险</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9" name="Rectangle 3"/>
          <p:cNvSpPr txBox="1">
            <a:spLocks noChangeArrowheads="1"/>
          </p:cNvSpPr>
          <p:nvPr/>
        </p:nvSpPr>
        <p:spPr>
          <a:xfrm>
            <a:off x="1675133" y="1986771"/>
            <a:ext cx="8841765" cy="4565650"/>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Ø"/>
            </a:pPr>
            <a:r>
              <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一方</a:t>
            </a:r>
            <a:r>
              <a:rPr lang="en-US" dirty="0">
                <a:gradFill>
                  <a:gsLst>
                    <a:gs pos="0">
                      <a:srgbClr val="14CD68"/>
                    </a:gs>
                    <a:gs pos="100000">
                      <a:srgbClr val="035C7D"/>
                    </a:gs>
                  </a:gsLst>
                  <a:lin scaled="0"/>
                </a:gradFill>
                <a:effectLst>
                  <a:outerShdw blurRad="38100" dist="38100" dir="2700000" algn="tl">
                    <a:srgbClr val="C0C0C0"/>
                  </a:outerShdw>
                </a:effectLst>
                <a:latin typeface="微软雅黑" panose="020B0503020204020204" pitchFamily="34" charset="-122"/>
                <a:ea typeface="微软雅黑" panose="020B0503020204020204" pitchFamily="34" charset="-122"/>
              </a:rPr>
              <a:t>隐蔽</a:t>
            </a:r>
            <a:r>
              <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的行为影响另一方的</a:t>
            </a:r>
            <a:r>
              <a:rPr lang="en-US" dirty="0">
                <a:solidFill>
                  <a:schemeClr val="accent5"/>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回报</a:t>
            </a:r>
            <a:endParaRPr lang="en-US" dirty="0">
              <a:solidFill>
                <a:schemeClr val="accent5"/>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457200" indent="-457200" algn="l">
              <a:lnSpc>
                <a:spcPct val="150000"/>
              </a:lnSpc>
              <a:buFont typeface="Wingdings" panose="05000000000000000000" pitchFamily="2" charset="2"/>
              <a:buChar char="Ø"/>
            </a:pPr>
            <a:r>
              <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如果人们</a:t>
            </a:r>
            <a:r>
              <a:rPr lang="en-US"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不需要</a:t>
            </a:r>
            <a:r>
              <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承担自己行为的成本，那么他们就倾向于</a:t>
            </a:r>
            <a:r>
              <a:rPr lang="en-US" dirty="0">
                <a:solidFill>
                  <a:schemeClr val="accent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冒更多的风险</a:t>
            </a:r>
            <a:endPar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a:p>
            <a:pPr marL="457200" indent="-457200" algn="l">
              <a:lnSpc>
                <a:spcPct val="150000"/>
              </a:lnSpc>
              <a:buFont typeface="Wingdings" panose="05000000000000000000" pitchFamily="2" charset="2"/>
              <a:buChar char="Ø"/>
            </a:pPr>
            <a:r>
              <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道德风险远远不止存在于</a:t>
            </a:r>
            <a:r>
              <a:rPr lang="en-US"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保险</a:t>
            </a:r>
            <a:r>
              <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a:t>
            </a:r>
            <a:r>
              <a:rPr lang="en-US" dirty="0">
                <a:gradFill>
                  <a:gsLst>
                    <a:gs pos="0">
                      <a:srgbClr val="14CD68"/>
                    </a:gs>
                    <a:gs pos="100000">
                      <a:srgbClr val="0B6E38"/>
                    </a:gs>
                  </a:gsLst>
                  <a:lin scaled="0"/>
                </a:gradFill>
                <a:effectLst>
                  <a:outerShdw blurRad="38100" dist="38100" dir="2700000" algn="tl">
                    <a:srgbClr val="C0C0C0"/>
                  </a:outerShdw>
                </a:effectLst>
                <a:latin typeface="微软雅黑" panose="020B0503020204020204" pitchFamily="34" charset="-122"/>
                <a:ea typeface="微软雅黑" panose="020B0503020204020204" pitchFamily="34" charset="-122"/>
              </a:rPr>
              <a:t>员工偷懒</a:t>
            </a:r>
            <a:r>
              <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是工作中最明显的道德风险的例子</a:t>
            </a:r>
            <a:endPar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902656" y="5692579"/>
            <a:ext cx="10386718" cy="601548"/>
          </a:xfrm>
          <a:prstGeom prst="rect">
            <a:avLst/>
          </a:prstGeom>
        </p:spPr>
      </p:pic>
      <p:sp>
        <p:nvSpPr>
          <p:cNvPr id="10" name="文本框 9"/>
          <p:cNvSpPr txBox="1"/>
          <p:nvPr/>
        </p:nvSpPr>
        <p:spPr>
          <a:xfrm>
            <a:off x="1245827" y="1752961"/>
            <a:ext cx="9700376" cy="3600000"/>
          </a:xfrm>
          <a:prstGeom prst="rect">
            <a:avLst/>
          </a:prstGeom>
          <a:noFill/>
          <a:ln w="28575">
            <a:solidFill>
              <a:srgbClr val="92D050"/>
            </a:solidFill>
          </a:ln>
        </p:spPr>
        <p:txBody>
          <a:bodyPr wrap="square">
            <a:spAutoFit/>
          </a:bodyPr>
          <a:lstStyle/>
          <a:p>
            <a:pPr indent="0" fontAlgn="auto">
              <a:lnSpc>
                <a:spcPct val="150000"/>
              </a:lnSpc>
            </a:pPr>
            <a:endParaRPr lang="zh-CN" altLang="en-US" sz="2000" b="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descr="10%"/>
          <p:cNvSpPr>
            <a:spLocks noChangeArrowheads="1"/>
          </p:cNvSpPr>
          <p:nvPr/>
        </p:nvSpPr>
        <p:spPr bwMode="auto">
          <a:xfrm rot="16200000">
            <a:off x="5727746" y="1213579"/>
            <a:ext cx="723899" cy="7773635"/>
          </a:xfrm>
          <a:prstGeom prst="rect">
            <a:avLst/>
          </a:prstGeom>
          <a:pattFill prst="pct30">
            <a:fgClr>
              <a:srgbClr val="FFCC66"/>
            </a:fgClr>
            <a:bgClr>
              <a:srgbClr val="FFFFFF"/>
            </a:bgClr>
          </a:pattFill>
          <a:ln w="22225">
            <a:noFill/>
            <a:miter lim="800000"/>
          </a:ln>
          <a:effectLst/>
        </p:spPr>
        <p:txBody>
          <a:bodyPr wrap="none" lIns="90000" tIns="46800" rIns="90000" bIns="46800" anchor="ctr"/>
          <a:lstStyle/>
          <a:p>
            <a:endParaRPr lang="zh-CN" altLang="en-US" sz="2800" dirty="0"/>
          </a:p>
        </p:txBody>
      </p:sp>
      <p:sp>
        <p:nvSpPr>
          <p:cNvPr id="20" name="Rectangle 2" descr="10%"/>
          <p:cNvSpPr>
            <a:spLocks noChangeArrowheads="1"/>
          </p:cNvSpPr>
          <p:nvPr/>
        </p:nvSpPr>
        <p:spPr bwMode="auto">
          <a:xfrm rot="16200000">
            <a:off x="4787137" y="-1269972"/>
            <a:ext cx="3155445" cy="8266311"/>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179533" y="409720"/>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针对信息不完全和不对称的微观政策</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2366391" y="6172151"/>
            <a:ext cx="841844" cy="369332"/>
          </a:xfrm>
          <a:prstGeom prst="rect">
            <a:avLst/>
          </a:prstGeom>
          <a:noFill/>
        </p:spPr>
        <p:txBody>
          <a:bodyPr wrap="square" rtlCol="0">
            <a:spAutoFit/>
          </a:bodyPr>
          <a:lstStyle/>
          <a:p>
            <a:endParaRPr lang="en-US" altLang="zh-CN" dirty="0"/>
          </a:p>
        </p:txBody>
      </p:sp>
      <p:sp>
        <p:nvSpPr>
          <p:cNvPr id="13" name="Rectangle 6"/>
          <p:cNvSpPr>
            <a:spLocks noChangeArrowheads="1"/>
          </p:cNvSpPr>
          <p:nvPr/>
        </p:nvSpPr>
        <p:spPr bwMode="auto">
          <a:xfrm>
            <a:off x="2303092" y="1732084"/>
            <a:ext cx="6315710" cy="232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marL="487680" indent="-487680" algn="l">
              <a:defRPr kumimoji="1" sz="2400">
                <a:solidFill>
                  <a:schemeClr val="tx1"/>
                </a:solidFill>
                <a:latin typeface="Times New Roman" panose="02020603050405020304" pitchFamily="18" charset="0"/>
                <a:ea typeface="宋体" panose="02010600030101010101" pitchFamily="2" charset="-122"/>
              </a:defRPr>
            </a:lvl1pPr>
            <a:lvl2pPr marL="868680" algn="l">
              <a:defRPr kumimoji="1" sz="2400">
                <a:solidFill>
                  <a:schemeClr val="tx1"/>
                </a:solidFill>
                <a:latin typeface="Times New Roman" panose="02020603050405020304" pitchFamily="18" charset="0"/>
                <a:ea typeface="宋体" panose="02010600030101010101" pitchFamily="2" charset="-122"/>
              </a:defRPr>
            </a:lvl2pPr>
            <a:lvl3pPr marL="105918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50000"/>
              </a:lnSpc>
              <a:buFont typeface="Wingdings" panose="05000000000000000000" pitchFamily="2" charset="2"/>
              <a:buChar char="v"/>
            </a:pPr>
            <a:r>
              <a:rPr kumimoji="0" lang="en-US" dirty="0" err="1"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信号传递</a:t>
            </a:r>
            <a:r>
              <a:rPr kumimoji="0" lang="en-US" b="0" dirty="0" err="1" smtClean="0">
                <a:effectLst>
                  <a:outerShdw blurRad="38100" dist="38100" dir="2700000" algn="tl">
                    <a:srgbClr val="C0C0C0"/>
                  </a:outerShdw>
                </a:effectLst>
                <a:latin typeface="微软雅黑" panose="020B0503020204020204" pitchFamily="34" charset="-122"/>
                <a:ea typeface="微软雅黑" panose="020B0503020204020204" pitchFamily="34" charset="-122"/>
              </a:rPr>
              <a:t>一</a:t>
            </a:r>
            <a:r>
              <a:rPr kumimoji="0" lang="en-US" dirty="0" err="1"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减轻市场失灵的程度</a:t>
            </a:r>
            <a:endParaRPr kumimoji="0" lang="en-US"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a:lnSpc>
                <a:spcPct val="150000"/>
              </a:lnSpc>
              <a:buFont typeface="Wingdings" panose="05000000000000000000" pitchFamily="2" charset="2"/>
              <a:buChar char="v"/>
            </a:pPr>
            <a:r>
              <a:rPr kumimoji="0" lang="en-US" dirty="0">
                <a:solidFill>
                  <a:srgbClr val="92D050"/>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效率工资</a:t>
            </a:r>
            <a:r>
              <a:rPr kumimoji="0" lang="en-US"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一激励机制</a:t>
            </a:r>
            <a:endParaRPr kumimoji="0" lang="en-US"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a:lnSpc>
                <a:spcPct val="150000"/>
              </a:lnSpc>
              <a:buFont typeface="Wingdings" panose="05000000000000000000" pitchFamily="2" charset="2"/>
              <a:buChar char="v"/>
            </a:pPr>
            <a:r>
              <a:rPr kumimoji="0" lang="en-US" b="0" dirty="0">
                <a:gradFill>
                  <a:gsLst>
                    <a:gs pos="0">
                      <a:srgbClr val="7B32B2"/>
                    </a:gs>
                    <a:gs pos="100000">
                      <a:srgbClr val="401A5D"/>
                    </a:gs>
                  </a:gsLst>
                  <a:lin scaled="0"/>
                </a:gradFill>
                <a:effectLst>
                  <a:outerShdw blurRad="38100" dist="38100" dir="2700000" algn="tl">
                    <a:srgbClr val="C0C0C0"/>
                  </a:outerShdw>
                </a:effectLst>
                <a:latin typeface="微软雅黑" panose="020B0503020204020204" pitchFamily="34" charset="-122"/>
                <a:ea typeface="微软雅黑" panose="020B0503020204020204" pitchFamily="34" charset="-122"/>
              </a:rPr>
              <a:t>风险共担</a:t>
            </a:r>
            <a:r>
              <a:rPr kumimoji="0" lang="en-US" dirty="0">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rPr>
              <a:t>一</a:t>
            </a:r>
            <a:r>
              <a:rPr kumimoji="0" lang="en-US" b="0" dirty="0">
                <a:effectLst>
                  <a:outerShdw blurRad="38100" dist="38100" dir="2700000" algn="tl">
                    <a:srgbClr val="C0C0C0"/>
                  </a:outerShdw>
                </a:effectLst>
                <a:latin typeface="微软雅黑" panose="020B0503020204020204" pitchFamily="34" charset="-122"/>
                <a:ea typeface="微软雅黑" panose="020B0503020204020204" pitchFamily="34" charset="-122"/>
              </a:rPr>
              <a:t>主体行为影响多方收益</a:t>
            </a:r>
            <a:endParaRPr kumimoji="0" lang="en-US"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l">
              <a:lnSpc>
                <a:spcPct val="150000"/>
              </a:lnSpc>
              <a:buFont typeface="Wingdings" panose="05000000000000000000" pitchFamily="2" charset="2"/>
              <a:buChar char="v"/>
            </a:pPr>
            <a:endParaRPr lang="zh-CN" altLang="en-US"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14" name="Group 12"/>
          <p:cNvGrpSpPr/>
          <p:nvPr/>
        </p:nvGrpSpPr>
        <p:grpSpPr bwMode="auto">
          <a:xfrm>
            <a:off x="2478932" y="4738448"/>
            <a:ext cx="7210425" cy="723900"/>
            <a:chOff x="786" y="2832"/>
            <a:chExt cx="4542" cy="456"/>
          </a:xfrm>
        </p:grpSpPr>
        <p:sp>
          <p:nvSpPr>
            <p:cNvPr id="15" name="Rectangle 7"/>
            <p:cNvSpPr>
              <a:spLocks noChangeArrowheads="1"/>
            </p:cNvSpPr>
            <p:nvPr/>
          </p:nvSpPr>
          <p:spPr bwMode="auto">
            <a:xfrm>
              <a:off x="3792" y="2832"/>
              <a:ext cx="153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400" dirty="0">
                  <a:solidFill>
                    <a:srgbClr val="FF505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激励机制设计</a:t>
              </a:r>
              <a:endParaRPr lang="zh-CN" altLang="en-US" sz="2400" dirty="0">
                <a:solidFill>
                  <a:srgbClr val="FF505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6" name="Rectangle 8"/>
            <p:cNvSpPr>
              <a:spLocks noChangeArrowheads="1"/>
            </p:cNvSpPr>
            <p:nvPr/>
          </p:nvSpPr>
          <p:spPr bwMode="auto">
            <a:xfrm>
              <a:off x="786" y="2832"/>
              <a:ext cx="124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400" b="0" dirty="0">
                  <a:solidFill>
                    <a:srgbClr val="33CC3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目标冲突</a:t>
              </a:r>
              <a:endParaRPr lang="zh-CN" altLang="en-US" sz="2400" b="0" dirty="0">
                <a:solidFill>
                  <a:srgbClr val="33CC3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7" name="Rectangle 9"/>
            <p:cNvSpPr>
              <a:spLocks noChangeArrowheads="1"/>
            </p:cNvSpPr>
            <p:nvPr/>
          </p:nvSpPr>
          <p:spPr bwMode="auto">
            <a:xfrm>
              <a:off x="2355" y="2856"/>
              <a:ext cx="110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400" b="0" dirty="0">
                  <a:solidFill>
                    <a:srgbClr val="FF99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利益协调</a:t>
              </a:r>
              <a:endParaRPr lang="zh-CN" altLang="en-US" sz="2400" b="0" dirty="0">
                <a:solidFill>
                  <a:srgbClr val="FF99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8" name="Line 10"/>
            <p:cNvSpPr>
              <a:spLocks noChangeShapeType="1"/>
            </p:cNvSpPr>
            <p:nvPr/>
          </p:nvSpPr>
          <p:spPr bwMode="auto">
            <a:xfrm>
              <a:off x="1728" y="3072"/>
              <a:ext cx="432" cy="0"/>
            </a:xfrm>
            <a:prstGeom prst="line">
              <a:avLst/>
            </a:prstGeom>
            <a:noFill/>
            <a:ln w="9525">
              <a:solidFill>
                <a:srgbClr val="33CC33"/>
              </a:solidFill>
              <a:round/>
              <a:tailEnd type="triangle" w="med" len="med"/>
            </a:ln>
            <a:effectLst>
              <a:prstShdw prst="shdw17" dist="17961" dir="2700000">
                <a:srgbClr val="33CC33">
                  <a:gamma/>
                  <a:shade val="60000"/>
                  <a:invGamma/>
                </a:srgbClr>
              </a:prstShdw>
            </a:effectLst>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11"/>
            <p:cNvSpPr>
              <a:spLocks noChangeShapeType="1"/>
            </p:cNvSpPr>
            <p:nvPr/>
          </p:nvSpPr>
          <p:spPr bwMode="auto">
            <a:xfrm>
              <a:off x="3312" y="3072"/>
              <a:ext cx="432" cy="0"/>
            </a:xfrm>
            <a:prstGeom prst="line">
              <a:avLst/>
            </a:prstGeom>
            <a:noFill/>
            <a:ln w="9525">
              <a:solidFill>
                <a:srgbClr val="FF9966"/>
              </a:solidFill>
              <a:round/>
              <a:tailEnd type="triangle" w="med" len="med"/>
            </a:ln>
            <a:effectLst>
              <a:prstShdw prst="shdw17" dist="17961" dir="2700000">
                <a:srgbClr val="FF9966">
                  <a:gamma/>
                  <a:shade val="60000"/>
                  <a:invGamma/>
                </a:srgbClr>
              </a:prstShdw>
            </a:effectLst>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11552" y="1715845"/>
            <a:ext cx="2895380" cy="2235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81" y="398744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信息不完全和不对称</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062484" y="313069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公共物品和公共资源</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062481" y="226887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外部性</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062482" y="1468579"/>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垄断</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2801669"/>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82739" y="2749903"/>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外部性的含义及其分类</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682740" y="3207385"/>
            <a:ext cx="2926080" cy="50927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外部性条件下市场机制的资源配置失灵</a:t>
            </a:r>
            <a:endParaRPr lang="zh-CN" altLang="en-US" sz="1600"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325886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74859" y="280166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12959" y="331474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9" y="2521303"/>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86664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19"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9" y="3716069"/>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0" name="Rectangle 8" descr="浅色上对角线"/>
          <p:cNvSpPr>
            <a:spLocks noChangeArrowheads="1"/>
          </p:cNvSpPr>
          <p:nvPr/>
        </p:nvSpPr>
        <p:spPr bwMode="auto">
          <a:xfrm>
            <a:off x="6692899" y="3787493"/>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针对外部性的微观政策</a:t>
            </a:r>
            <a:endParaRPr lang="zh-CN" altLang="en-US" b="1" dirty="0">
              <a:effectLst>
                <a:outerShdw blurRad="38100" dist="38100" dir="2700000" algn="tl">
                  <a:srgbClr val="C0C0C0"/>
                </a:outerShdw>
              </a:effectLst>
            </a:endParaRPr>
          </a:p>
        </p:txBody>
      </p:sp>
      <p:sp>
        <p:nvSpPr>
          <p:cNvPr id="26" name="AutoShape 65">
            <a:hlinkClick r:id="" action="ppaction://noaction" highlightClick="1"/>
            <a:hlinkHover r:id="" action="ppaction://noaction"/>
          </p:cNvPr>
          <p:cNvSpPr>
            <a:spLocks noChangeArrowheads="1"/>
          </p:cNvSpPr>
          <p:nvPr/>
        </p:nvSpPr>
        <p:spPr bwMode="auto">
          <a:xfrm>
            <a:off x="9674859" y="385195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8" name="矩形: 圆角 27"/>
          <p:cNvSpPr/>
          <p:nvPr/>
        </p:nvSpPr>
        <p:spPr>
          <a:xfrm>
            <a:off x="2062480" y="4783576"/>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收入分配中的不平等</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6622" y="83781"/>
            <a:ext cx="10237177" cy="1325563"/>
          </a:xfrm>
        </p:spPr>
        <p:txBody>
          <a:bodyPr>
            <a:normAutofit/>
          </a:bodyPr>
          <a:lstStyle/>
          <a:p>
            <a:pPr lvl="0"/>
            <a:r>
              <a:rPr lang="zh-CN" altLang="en-US" dirty="0" smtClean="0">
                <a:solidFill>
                  <a:srgbClr val="002060"/>
                </a:solidFill>
                <a:latin typeface="华文行楷" panose="02010800040101010101" pitchFamily="2" charset="-122"/>
                <a:ea typeface="华文行楷" panose="02010800040101010101" pitchFamily="2" charset="-122"/>
                <a:sym typeface="+mn-ea"/>
              </a:rPr>
              <a:t>第五节   收入分配中的不平等</a:t>
            </a:r>
            <a:endParaRPr lang="zh-CN" altLang="en-US" dirty="0"/>
          </a:p>
        </p:txBody>
      </p:sp>
      <p:graphicFrame>
        <p:nvGraphicFramePr>
          <p:cNvPr id="4" name="内容占位符 3"/>
          <p:cNvGraphicFramePr>
            <a:graphicFrameLocks noGrp="1"/>
          </p:cNvGraphicFramePr>
          <p:nvPr>
            <p:ph idx="1"/>
          </p:nvPr>
        </p:nvGraphicFramePr>
        <p:xfrm>
          <a:off x="1120140" y="1825625"/>
          <a:ext cx="9782175" cy="41827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9" name="上凸带形 8"/>
          <p:cNvSpPr/>
          <p:nvPr/>
        </p:nvSpPr>
        <p:spPr>
          <a:xfrm>
            <a:off x="3150870" y="263842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 name="上凸带形 2"/>
          <p:cNvSpPr/>
          <p:nvPr/>
        </p:nvSpPr>
        <p:spPr>
          <a:xfrm>
            <a:off x="8160385" y="265239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82746" y="376477"/>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收入不平等的度量</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1" name="文本框 5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85521" y="1371669"/>
            <a:ext cx="5384555"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不同收入级别家庭占总收入的百分比</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custDataLst>
              <p:tags r:id="rId1"/>
            </p:custDataLst>
          </p:nvPr>
        </p:nvGraphicFramePr>
        <p:xfrm>
          <a:off x="1711056" y="2726038"/>
          <a:ext cx="8623788" cy="3474720"/>
        </p:xfrm>
        <a:graphic>
          <a:graphicData uri="http://schemas.openxmlformats.org/drawingml/2006/table">
            <a:tbl>
              <a:tblPr firstRow="1" bandRow="1">
                <a:tableStyleId>{BDBED569-4797-4DF1-A0F4-6AAB3CD982D8}</a:tableStyleId>
              </a:tblPr>
              <a:tblGrid>
                <a:gridCol w="1437298"/>
                <a:gridCol w="1437298"/>
                <a:gridCol w="1437298"/>
                <a:gridCol w="1437298"/>
                <a:gridCol w="1437298"/>
                <a:gridCol w="1437298"/>
              </a:tblGrid>
              <a:tr h="0">
                <a:tc>
                  <a:txBody>
                    <a:bodyPr/>
                    <a:lstStyle/>
                    <a:p>
                      <a:pPr algn="ctr"/>
                      <a:r>
                        <a:rPr lang="zh-CN" altLang="en-US" dirty="0"/>
                        <a:t>年份</a:t>
                      </a:r>
                      <a:endParaRPr lang="zh-CN" altLang="en-US" dirty="0"/>
                    </a:p>
                  </a:txBody>
                  <a:tcPr/>
                </a:tc>
                <a:tc>
                  <a:txBody>
                    <a:bodyPr/>
                    <a:lstStyle/>
                    <a:p>
                      <a:pPr algn="ctr"/>
                      <a:r>
                        <a:rPr lang="zh-CN" altLang="en-US" dirty="0"/>
                        <a:t>最低收入家庭（</a:t>
                      </a:r>
                      <a:r>
                        <a:rPr lang="en-US" altLang="zh-CN" dirty="0"/>
                        <a:t>1/5</a:t>
                      </a: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最低收入家庭（</a:t>
                      </a:r>
                      <a:r>
                        <a:rPr lang="en-US" altLang="zh-CN" dirty="0"/>
                        <a:t>1/5</a:t>
                      </a:r>
                      <a:r>
                        <a:rPr lang="zh-CN" altLang="en-US" dirty="0"/>
                        <a:t>）</a:t>
                      </a:r>
                      <a:endParaRPr lang="zh-CN" altLang="en-US" dirty="0"/>
                    </a:p>
                    <a:p>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最低收入家庭（</a:t>
                      </a:r>
                      <a:r>
                        <a:rPr lang="en-US" altLang="zh-CN" dirty="0"/>
                        <a:t>1/5</a:t>
                      </a:r>
                      <a:r>
                        <a:rPr lang="zh-CN" altLang="en-US" dirty="0"/>
                        <a:t>）</a:t>
                      </a:r>
                      <a:endParaRPr lang="zh-CN" altLang="en-US" dirty="0"/>
                    </a:p>
                    <a:p>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最低收入家庭（</a:t>
                      </a:r>
                      <a:r>
                        <a:rPr lang="en-US" altLang="zh-CN" dirty="0"/>
                        <a:t>1/5</a:t>
                      </a: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最低收入家庭（</a:t>
                      </a:r>
                      <a:r>
                        <a:rPr lang="en-US" altLang="zh-CN" dirty="0"/>
                        <a:t>1/5</a:t>
                      </a:r>
                      <a:r>
                        <a:rPr lang="zh-CN" altLang="en-US" dirty="0"/>
                        <a:t>）</a:t>
                      </a:r>
                      <a:endParaRPr lang="zh-CN" altLang="en-US" dirty="0"/>
                    </a:p>
                  </a:txBody>
                  <a:tcPr/>
                </a:tc>
              </a:tr>
              <a:tr h="340391">
                <a:tc>
                  <a:txBody>
                    <a:bodyPr/>
                    <a:lstStyle/>
                    <a:p>
                      <a:pPr algn="ctr"/>
                      <a:r>
                        <a:rPr lang="en-US" altLang="zh-CN" dirty="0"/>
                        <a:t>1929</a:t>
                      </a:r>
                      <a:endParaRPr lang="zh-CN" altLang="en-US" dirty="0"/>
                    </a:p>
                  </a:txBody>
                  <a:tcPr/>
                </a:tc>
                <a:tc>
                  <a:txBody>
                    <a:bodyPr/>
                    <a:lstStyle/>
                    <a:p>
                      <a:pPr algn="ctr"/>
                      <a:r>
                        <a:rPr lang="en-US" altLang="zh-CN" dirty="0"/>
                        <a:t>3.5</a:t>
                      </a:r>
                      <a:endParaRPr lang="zh-CN" altLang="en-US" dirty="0"/>
                    </a:p>
                  </a:txBody>
                  <a:tcPr/>
                </a:tc>
                <a:tc>
                  <a:txBody>
                    <a:bodyPr/>
                    <a:lstStyle/>
                    <a:p>
                      <a:pPr algn="ctr"/>
                      <a:r>
                        <a:rPr lang="en-US" altLang="zh-CN" dirty="0"/>
                        <a:t>9.0</a:t>
                      </a:r>
                      <a:endParaRPr lang="zh-CN" altLang="en-US" dirty="0"/>
                    </a:p>
                  </a:txBody>
                  <a:tcPr/>
                </a:tc>
                <a:tc>
                  <a:txBody>
                    <a:bodyPr/>
                    <a:lstStyle/>
                    <a:p>
                      <a:pPr algn="ctr"/>
                      <a:r>
                        <a:rPr lang="en-US" altLang="zh-CN" dirty="0"/>
                        <a:t>13.8</a:t>
                      </a:r>
                      <a:endParaRPr lang="zh-CN" altLang="en-US" dirty="0"/>
                    </a:p>
                  </a:txBody>
                  <a:tcPr/>
                </a:tc>
                <a:tc>
                  <a:txBody>
                    <a:bodyPr/>
                    <a:lstStyle/>
                    <a:p>
                      <a:pPr algn="ctr"/>
                      <a:r>
                        <a:rPr lang="en-US" altLang="zh-CN" dirty="0"/>
                        <a:t>19.3</a:t>
                      </a:r>
                      <a:endParaRPr lang="zh-CN" altLang="en-US" dirty="0"/>
                    </a:p>
                  </a:txBody>
                  <a:tcPr/>
                </a:tc>
                <a:tc>
                  <a:txBody>
                    <a:bodyPr/>
                    <a:lstStyle/>
                    <a:p>
                      <a:pPr algn="ctr"/>
                      <a:r>
                        <a:rPr lang="en-US" altLang="zh-CN" dirty="0"/>
                        <a:t>54.4</a:t>
                      </a:r>
                      <a:endParaRPr lang="zh-CN" altLang="en-US" dirty="0"/>
                    </a:p>
                  </a:txBody>
                  <a:tcPr/>
                </a:tc>
              </a:tr>
              <a:tr h="340391">
                <a:tc>
                  <a:txBody>
                    <a:bodyPr/>
                    <a:lstStyle/>
                    <a:p>
                      <a:pPr algn="ctr"/>
                      <a:r>
                        <a:rPr lang="en-US" altLang="zh-CN" dirty="0"/>
                        <a:t>1947</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11.9</a:t>
                      </a:r>
                      <a:endParaRPr lang="zh-CN" altLang="en-US" dirty="0"/>
                    </a:p>
                  </a:txBody>
                  <a:tcPr/>
                </a:tc>
                <a:tc>
                  <a:txBody>
                    <a:bodyPr/>
                    <a:lstStyle/>
                    <a:p>
                      <a:pPr algn="ctr"/>
                      <a:r>
                        <a:rPr lang="en-US" altLang="zh-CN" dirty="0"/>
                        <a:t>17.0</a:t>
                      </a:r>
                      <a:endParaRPr lang="zh-CN" altLang="en-US" dirty="0"/>
                    </a:p>
                  </a:txBody>
                  <a:tcPr/>
                </a:tc>
                <a:tc>
                  <a:txBody>
                    <a:bodyPr/>
                    <a:lstStyle/>
                    <a:p>
                      <a:pPr algn="ctr"/>
                      <a:r>
                        <a:rPr lang="en-US" altLang="zh-CN" dirty="0"/>
                        <a:t>23.1</a:t>
                      </a:r>
                      <a:endParaRPr lang="zh-CN" altLang="en-US" dirty="0"/>
                    </a:p>
                  </a:txBody>
                  <a:tcPr/>
                </a:tc>
                <a:tc>
                  <a:txBody>
                    <a:bodyPr/>
                    <a:lstStyle/>
                    <a:p>
                      <a:pPr algn="ctr"/>
                      <a:r>
                        <a:rPr lang="en-US" altLang="zh-CN" dirty="0"/>
                        <a:t>43.0</a:t>
                      </a:r>
                      <a:endParaRPr lang="zh-CN" altLang="en-US" dirty="0"/>
                    </a:p>
                  </a:txBody>
                  <a:tcPr/>
                </a:tc>
              </a:tr>
              <a:tr h="340391">
                <a:tc>
                  <a:txBody>
                    <a:bodyPr/>
                    <a:lstStyle/>
                    <a:p>
                      <a:pPr algn="ctr"/>
                      <a:r>
                        <a:rPr lang="en-US" altLang="zh-CN" dirty="0"/>
                        <a:t>1957</a:t>
                      </a:r>
                      <a:endParaRPr lang="zh-CN" altLang="en-US" dirty="0"/>
                    </a:p>
                  </a:txBody>
                  <a:tcPr/>
                </a:tc>
                <a:tc>
                  <a:txBody>
                    <a:bodyPr/>
                    <a:lstStyle/>
                    <a:p>
                      <a:pPr algn="ctr"/>
                      <a:r>
                        <a:rPr lang="en-US" altLang="zh-CN" dirty="0"/>
                        <a:t>5.1</a:t>
                      </a:r>
                      <a:endParaRPr lang="zh-CN" altLang="en-US" dirty="0"/>
                    </a:p>
                  </a:txBody>
                  <a:tcPr/>
                </a:tc>
                <a:tc>
                  <a:txBody>
                    <a:bodyPr/>
                    <a:lstStyle/>
                    <a:p>
                      <a:pPr algn="ctr"/>
                      <a:r>
                        <a:rPr lang="en-US" altLang="zh-CN" dirty="0"/>
                        <a:t>12.7</a:t>
                      </a:r>
                      <a:endParaRPr lang="zh-CN" altLang="en-US" dirty="0"/>
                    </a:p>
                  </a:txBody>
                  <a:tcPr/>
                </a:tc>
                <a:tc>
                  <a:txBody>
                    <a:bodyPr/>
                    <a:lstStyle/>
                    <a:p>
                      <a:pPr algn="ctr"/>
                      <a:r>
                        <a:rPr lang="en-US" altLang="zh-CN" dirty="0"/>
                        <a:t>18.1</a:t>
                      </a:r>
                      <a:endParaRPr lang="zh-CN" altLang="en-US" dirty="0"/>
                    </a:p>
                  </a:txBody>
                  <a:tcPr/>
                </a:tc>
                <a:tc>
                  <a:txBody>
                    <a:bodyPr/>
                    <a:lstStyle/>
                    <a:p>
                      <a:pPr algn="ctr"/>
                      <a:r>
                        <a:rPr lang="en-US" altLang="zh-CN" dirty="0"/>
                        <a:t>23.8</a:t>
                      </a:r>
                      <a:endParaRPr lang="zh-CN" altLang="en-US" dirty="0"/>
                    </a:p>
                  </a:txBody>
                  <a:tcPr/>
                </a:tc>
                <a:tc>
                  <a:txBody>
                    <a:bodyPr/>
                    <a:lstStyle/>
                    <a:p>
                      <a:pPr algn="ctr"/>
                      <a:r>
                        <a:rPr lang="en-US" altLang="zh-CN" dirty="0"/>
                        <a:t>40.4</a:t>
                      </a:r>
                      <a:endParaRPr lang="zh-CN" altLang="en-US" dirty="0"/>
                    </a:p>
                  </a:txBody>
                  <a:tcPr/>
                </a:tc>
              </a:tr>
              <a:tr h="340391">
                <a:tc>
                  <a:txBody>
                    <a:bodyPr/>
                    <a:lstStyle/>
                    <a:p>
                      <a:pPr algn="ctr"/>
                      <a:r>
                        <a:rPr lang="en-US" altLang="zh-CN" dirty="0"/>
                        <a:t>1967</a:t>
                      </a:r>
                      <a:endParaRPr lang="zh-CN" altLang="en-US" dirty="0"/>
                    </a:p>
                  </a:txBody>
                  <a:tcPr/>
                </a:tc>
                <a:tc>
                  <a:txBody>
                    <a:bodyPr/>
                    <a:lstStyle/>
                    <a:p>
                      <a:pPr algn="ctr"/>
                      <a:r>
                        <a:rPr lang="en-US" altLang="zh-CN" dirty="0"/>
                        <a:t>5.5</a:t>
                      </a:r>
                      <a:endParaRPr lang="zh-CN" altLang="en-US" dirty="0"/>
                    </a:p>
                  </a:txBody>
                  <a:tcPr/>
                </a:tc>
                <a:tc>
                  <a:txBody>
                    <a:bodyPr/>
                    <a:lstStyle/>
                    <a:p>
                      <a:pPr algn="ctr"/>
                      <a:r>
                        <a:rPr lang="en-US" altLang="zh-CN" dirty="0"/>
                        <a:t>12.4</a:t>
                      </a:r>
                      <a:endParaRPr lang="zh-CN" altLang="en-US" dirty="0"/>
                    </a:p>
                  </a:txBody>
                  <a:tcPr/>
                </a:tc>
                <a:tc>
                  <a:txBody>
                    <a:bodyPr/>
                    <a:lstStyle/>
                    <a:p>
                      <a:pPr algn="ctr"/>
                      <a:r>
                        <a:rPr lang="en-US" altLang="zh-CN" dirty="0"/>
                        <a:t>17.9</a:t>
                      </a:r>
                      <a:endParaRPr lang="zh-CN" altLang="en-US" dirty="0"/>
                    </a:p>
                  </a:txBody>
                  <a:tcPr/>
                </a:tc>
                <a:tc>
                  <a:txBody>
                    <a:bodyPr/>
                    <a:lstStyle/>
                    <a:p>
                      <a:pPr algn="ctr"/>
                      <a:r>
                        <a:rPr lang="en-US" altLang="zh-CN" dirty="0"/>
                        <a:t>23.9</a:t>
                      </a:r>
                      <a:endParaRPr lang="zh-CN" altLang="en-US" dirty="0"/>
                    </a:p>
                  </a:txBody>
                  <a:tcPr/>
                </a:tc>
                <a:tc>
                  <a:txBody>
                    <a:bodyPr/>
                    <a:lstStyle/>
                    <a:p>
                      <a:pPr algn="ctr"/>
                      <a:r>
                        <a:rPr lang="en-US" altLang="zh-CN" dirty="0"/>
                        <a:t>40.4</a:t>
                      </a:r>
                      <a:endParaRPr lang="zh-CN" altLang="en-US" dirty="0"/>
                    </a:p>
                  </a:txBody>
                  <a:tcPr/>
                </a:tc>
              </a:tr>
              <a:tr h="340391">
                <a:tc>
                  <a:txBody>
                    <a:bodyPr/>
                    <a:lstStyle/>
                    <a:p>
                      <a:pPr algn="ctr"/>
                      <a:r>
                        <a:rPr lang="en-US" altLang="zh-CN" dirty="0"/>
                        <a:t>1977</a:t>
                      </a:r>
                      <a:endParaRPr lang="zh-CN" altLang="en-US" dirty="0"/>
                    </a:p>
                  </a:txBody>
                  <a:tcPr/>
                </a:tc>
                <a:tc>
                  <a:txBody>
                    <a:bodyPr/>
                    <a:lstStyle/>
                    <a:p>
                      <a:pPr algn="ctr"/>
                      <a:r>
                        <a:rPr lang="en-US" altLang="zh-CN" dirty="0"/>
                        <a:t>5.2</a:t>
                      </a:r>
                      <a:endParaRPr lang="zh-CN" altLang="en-US" dirty="0"/>
                    </a:p>
                  </a:txBody>
                  <a:tcPr/>
                </a:tc>
                <a:tc>
                  <a:txBody>
                    <a:bodyPr/>
                    <a:lstStyle/>
                    <a:p>
                      <a:pPr algn="ctr"/>
                      <a:r>
                        <a:rPr lang="en-US" altLang="zh-CN" dirty="0"/>
                        <a:t>11.6</a:t>
                      </a:r>
                      <a:endParaRPr lang="zh-CN" altLang="en-US" dirty="0"/>
                    </a:p>
                  </a:txBody>
                  <a:tcPr/>
                </a:tc>
                <a:tc>
                  <a:txBody>
                    <a:bodyPr/>
                    <a:lstStyle/>
                    <a:p>
                      <a:pPr algn="ctr"/>
                      <a:r>
                        <a:rPr lang="en-US" altLang="zh-CN" dirty="0"/>
                        <a:t>17.5</a:t>
                      </a:r>
                      <a:endParaRPr lang="zh-CN" altLang="en-US" dirty="0"/>
                    </a:p>
                  </a:txBody>
                  <a:tcPr/>
                </a:tc>
                <a:tc>
                  <a:txBody>
                    <a:bodyPr/>
                    <a:lstStyle/>
                    <a:p>
                      <a:pPr algn="ctr"/>
                      <a:r>
                        <a:rPr lang="en-US" altLang="zh-CN" dirty="0"/>
                        <a:t>24.2</a:t>
                      </a:r>
                      <a:endParaRPr lang="zh-CN" altLang="en-US" dirty="0"/>
                    </a:p>
                  </a:txBody>
                  <a:tcPr/>
                </a:tc>
                <a:tc>
                  <a:txBody>
                    <a:bodyPr/>
                    <a:lstStyle/>
                    <a:p>
                      <a:pPr algn="ctr"/>
                      <a:r>
                        <a:rPr lang="en-US" altLang="zh-CN" dirty="0"/>
                        <a:t>41.5</a:t>
                      </a:r>
                      <a:endParaRPr lang="zh-CN" altLang="en-US" dirty="0"/>
                    </a:p>
                  </a:txBody>
                  <a:tcPr/>
                </a:tc>
              </a:tr>
              <a:tr h="340391">
                <a:tc>
                  <a:txBody>
                    <a:bodyPr/>
                    <a:lstStyle/>
                    <a:p>
                      <a:pPr algn="ctr"/>
                      <a:r>
                        <a:rPr lang="en-US" altLang="zh-CN" dirty="0"/>
                        <a:t>1987</a:t>
                      </a:r>
                      <a:endParaRPr lang="zh-CN" altLang="en-US" dirty="0"/>
                    </a:p>
                  </a:txBody>
                  <a:tcPr/>
                </a:tc>
                <a:tc>
                  <a:txBody>
                    <a:bodyPr/>
                    <a:lstStyle/>
                    <a:p>
                      <a:pPr algn="ctr"/>
                      <a:r>
                        <a:rPr lang="en-US" altLang="zh-CN" dirty="0"/>
                        <a:t>4.6</a:t>
                      </a:r>
                      <a:endParaRPr lang="zh-CN" altLang="en-US" dirty="0"/>
                    </a:p>
                  </a:txBody>
                  <a:tcPr/>
                </a:tc>
                <a:tc>
                  <a:txBody>
                    <a:bodyPr/>
                    <a:lstStyle/>
                    <a:p>
                      <a:pPr algn="ctr"/>
                      <a:r>
                        <a:rPr lang="en-US" altLang="zh-CN" dirty="0"/>
                        <a:t>10.8</a:t>
                      </a:r>
                      <a:endParaRPr lang="zh-CN" altLang="en-US" dirty="0"/>
                    </a:p>
                  </a:txBody>
                  <a:tcPr/>
                </a:tc>
                <a:tc>
                  <a:txBody>
                    <a:bodyPr/>
                    <a:lstStyle/>
                    <a:p>
                      <a:pPr algn="ctr"/>
                      <a:r>
                        <a:rPr lang="en-US" altLang="zh-CN" dirty="0"/>
                        <a:t>16.9</a:t>
                      </a:r>
                      <a:endParaRPr lang="zh-CN" altLang="en-US" dirty="0"/>
                    </a:p>
                  </a:txBody>
                  <a:tcPr/>
                </a:tc>
                <a:tc>
                  <a:txBody>
                    <a:bodyPr/>
                    <a:lstStyle/>
                    <a:p>
                      <a:pPr algn="ctr"/>
                      <a:r>
                        <a:rPr lang="en-US" altLang="zh-CN" dirty="0"/>
                        <a:t>24.1</a:t>
                      </a:r>
                      <a:endParaRPr lang="zh-CN" altLang="en-US" dirty="0"/>
                    </a:p>
                  </a:txBody>
                  <a:tcPr/>
                </a:tc>
                <a:tc>
                  <a:txBody>
                    <a:bodyPr/>
                    <a:lstStyle/>
                    <a:p>
                      <a:pPr algn="ctr"/>
                      <a:r>
                        <a:rPr lang="en-US" altLang="zh-CN" dirty="0"/>
                        <a:t>43.7</a:t>
                      </a:r>
                      <a:endParaRPr lang="zh-CN" altLang="en-US" dirty="0"/>
                    </a:p>
                  </a:txBody>
                  <a:tcPr/>
                </a:tc>
              </a:tr>
              <a:tr h="340391">
                <a:tc>
                  <a:txBody>
                    <a:bodyPr/>
                    <a:lstStyle/>
                    <a:p>
                      <a:pPr algn="ctr"/>
                      <a:r>
                        <a:rPr lang="en-US" altLang="zh-CN" dirty="0"/>
                        <a:t>991</a:t>
                      </a:r>
                      <a:endParaRPr lang="zh-CN" altLang="en-US" dirty="0"/>
                    </a:p>
                  </a:txBody>
                  <a:tcPr/>
                </a:tc>
                <a:tc>
                  <a:txBody>
                    <a:bodyPr/>
                    <a:lstStyle/>
                    <a:p>
                      <a:pPr algn="ctr"/>
                      <a:r>
                        <a:rPr lang="en-US" altLang="zh-CN" dirty="0"/>
                        <a:t>4.5</a:t>
                      </a:r>
                      <a:endParaRPr lang="zh-CN" altLang="en-US" dirty="0"/>
                    </a:p>
                  </a:txBody>
                  <a:tcPr/>
                </a:tc>
                <a:tc>
                  <a:txBody>
                    <a:bodyPr/>
                    <a:lstStyle/>
                    <a:p>
                      <a:pPr algn="ctr"/>
                      <a:r>
                        <a:rPr lang="en-US" altLang="zh-CN" dirty="0"/>
                        <a:t>10.7</a:t>
                      </a:r>
                      <a:endParaRPr lang="zh-CN" altLang="en-US" dirty="0"/>
                    </a:p>
                  </a:txBody>
                  <a:tcPr/>
                </a:tc>
                <a:tc>
                  <a:txBody>
                    <a:bodyPr/>
                    <a:lstStyle/>
                    <a:p>
                      <a:pPr algn="ctr"/>
                      <a:r>
                        <a:rPr lang="en-US" altLang="zh-CN" dirty="0"/>
                        <a:t>16.6</a:t>
                      </a:r>
                      <a:endParaRPr lang="zh-CN" altLang="en-US" dirty="0"/>
                    </a:p>
                  </a:txBody>
                  <a:tcPr/>
                </a:tc>
                <a:tc>
                  <a:txBody>
                    <a:bodyPr/>
                    <a:lstStyle/>
                    <a:p>
                      <a:pPr algn="ctr"/>
                      <a:r>
                        <a:rPr lang="en-US" altLang="zh-CN" dirty="0"/>
                        <a:t>24.1</a:t>
                      </a:r>
                      <a:endParaRPr lang="zh-CN" altLang="en-US" dirty="0"/>
                    </a:p>
                  </a:txBody>
                  <a:tcPr/>
                </a:tc>
                <a:tc>
                  <a:txBody>
                    <a:bodyPr/>
                    <a:lstStyle/>
                    <a:p>
                      <a:pPr algn="ctr"/>
                      <a:r>
                        <a:rPr lang="en-US" altLang="zh-CN" dirty="0"/>
                        <a:t>44.2</a:t>
                      </a:r>
                      <a:endParaRPr lang="zh-CN" altLang="en-US" dirty="0"/>
                    </a:p>
                  </a:txBody>
                  <a:tcPr/>
                </a:tc>
              </a:tr>
            </a:tbl>
          </a:graphicData>
        </a:graphic>
      </p:graphicFrame>
      <p:sp>
        <p:nvSpPr>
          <p:cNvPr id="38" name="文本框 37"/>
          <p:cNvSpPr txBox="1"/>
          <p:nvPr/>
        </p:nvSpPr>
        <p:spPr>
          <a:xfrm>
            <a:off x="2620108" y="2141417"/>
            <a:ext cx="713056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1929——1991</a:t>
            </a:r>
            <a:r>
              <a:rPr lang="zh-CN" altLang="en-US" sz="2000" dirty="0">
                <a:latin typeface="微软雅黑" panose="020B0503020204020204" pitchFamily="34" charset="-122"/>
                <a:ea typeface="微软雅黑" panose="020B0503020204020204" pitchFamily="34" charset="-122"/>
              </a:rPr>
              <a:t>年所选年份美国各类家庭收入占总收入百分比</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descr="10%"/>
          <p:cNvSpPr>
            <a:spLocks noChangeArrowheads="1"/>
          </p:cNvSpPr>
          <p:nvPr/>
        </p:nvSpPr>
        <p:spPr bwMode="auto">
          <a:xfrm rot="16200000">
            <a:off x="1846248" y="1836582"/>
            <a:ext cx="3576387" cy="4056842"/>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412878"/>
            <a:ext cx="10515600" cy="75565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3" name="标题 3"/>
          <p:cNvSpPr txBox="1"/>
          <p:nvPr/>
        </p:nvSpPr>
        <p:spPr>
          <a:xfrm>
            <a:off x="1606021" y="295183"/>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收入分配不平等的度量</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35" name="文本框 34"/>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0" name="内容占位符 4"/>
          <p:cNvSpPr txBox="1"/>
          <p:nvPr/>
        </p:nvSpPr>
        <p:spPr>
          <a:xfrm>
            <a:off x="906868" y="1475339"/>
            <a:ext cx="5713095" cy="6057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rPr>
              <a:t>收入</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分配</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rPr>
              <a:t>差距的测算</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rPr>
              <a:t>洛伦兹曲线</a:t>
            </a:r>
            <a:endParaRPr lang="en-US"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defRPr/>
            </a:pPr>
            <a:endParaRPr lang="en-US" altLang="zh-CN" sz="2800" dirty="0"/>
          </a:p>
          <a:p>
            <a:pPr>
              <a:defRPr/>
            </a:pPr>
            <a:endParaRPr lang="zh-CN" altLang="en-US" sz="2800" dirty="0"/>
          </a:p>
        </p:txBody>
      </p:sp>
      <p:sp>
        <p:nvSpPr>
          <p:cNvPr id="11" name="Rectangle 57"/>
          <p:cNvSpPr>
            <a:spLocks noChangeArrowheads="1"/>
          </p:cNvSpPr>
          <p:nvPr/>
        </p:nvSpPr>
        <p:spPr bwMode="auto">
          <a:xfrm>
            <a:off x="1606021" y="189214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endParaRPr lang="zh-CN" altLang="en-US" sz="1800"/>
          </a:p>
        </p:txBody>
      </p:sp>
      <p:sp>
        <p:nvSpPr>
          <p:cNvPr id="12" name="矩形 11"/>
          <p:cNvSpPr/>
          <p:nvPr/>
        </p:nvSpPr>
        <p:spPr>
          <a:xfrm>
            <a:off x="8100358" y="5765865"/>
            <a:ext cx="1467068" cy="400110"/>
          </a:xfrm>
          <a:prstGeom prst="rect">
            <a:avLst/>
          </a:prstGeom>
        </p:spPr>
        <p:txBody>
          <a:bodyPr wrap="none">
            <a:spAutoFit/>
          </a:bodyPr>
          <a:lstStyle/>
          <a:p>
            <a:pPr>
              <a:defRPr/>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洛伦兹曲线</a:t>
            </a:r>
            <a:endParaRPr lang="zh-CN" altLang="en-US" sz="2000" dirty="0">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1"/>
          <a:stretch>
            <a:fillRect/>
          </a:stretch>
        </p:blipFill>
        <p:spPr>
          <a:xfrm>
            <a:off x="6177454" y="2076809"/>
            <a:ext cx="4685566" cy="3487696"/>
          </a:xfrm>
          <a:prstGeom prst="rect">
            <a:avLst/>
          </a:prstGeom>
          <a:noFill/>
          <a:ln w="9525">
            <a:noFill/>
          </a:ln>
        </p:spPr>
      </p:pic>
      <p:sp>
        <p:nvSpPr>
          <p:cNvPr id="106" name="文本框 105"/>
          <p:cNvSpPr txBox="1"/>
          <p:nvPr/>
        </p:nvSpPr>
        <p:spPr>
          <a:xfrm>
            <a:off x="1801710" y="2368660"/>
            <a:ext cx="3711690" cy="2797048"/>
          </a:xfrm>
          <a:prstGeom prst="rect">
            <a:avLst/>
          </a:prstGeom>
          <a:noFill/>
          <a:ln w="9525">
            <a:noFill/>
          </a:ln>
        </p:spPr>
        <p:txBody>
          <a:bodyPr wrap="square">
            <a:spAutoFit/>
          </a:bodyPr>
          <a:lstStyle/>
          <a:p>
            <a:pPr indent="0" fontAlgn="auto">
              <a:lnSpc>
                <a:spcPct val="150000"/>
              </a:lnSpc>
            </a:pPr>
            <a:r>
              <a:rPr lang="en-US" sz="24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在收入不平等的情况下，洛伦兹曲线是一条向右远离</a:t>
            </a:r>
            <a:r>
              <a:rPr lang="en-US" sz="2400" b="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平等分配线</a:t>
            </a:r>
            <a:r>
              <a:rPr lang="en-US" sz="24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的曲线，距离平等分配线越</a:t>
            </a:r>
            <a:r>
              <a:rPr lang="en-US" sz="2400" b="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远</a:t>
            </a:r>
            <a:r>
              <a:rPr lang="en-US" sz="24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，收入分配越</a:t>
            </a:r>
            <a:r>
              <a:rPr lang="en-US" sz="2400" b="0" dirty="0">
                <a:solidFill>
                  <a:srgbClr val="00B05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不平等</a:t>
            </a:r>
            <a:r>
              <a:rPr lang="en-US" sz="24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sz="24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descr="10%"/>
          <p:cNvSpPr>
            <a:spLocks noChangeArrowheads="1"/>
          </p:cNvSpPr>
          <p:nvPr/>
        </p:nvSpPr>
        <p:spPr bwMode="auto">
          <a:xfrm rot="16200000">
            <a:off x="1135815" y="1533368"/>
            <a:ext cx="4606846" cy="5131555"/>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412878"/>
            <a:ext cx="10515600" cy="75565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3" name="标题 3"/>
          <p:cNvSpPr txBox="1"/>
          <p:nvPr/>
        </p:nvSpPr>
        <p:spPr>
          <a:xfrm>
            <a:off x="1234122" y="418664"/>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收入分配不平等的度量</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35" name="文本框 34"/>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0" name="内容占位符 4"/>
          <p:cNvSpPr txBox="1"/>
          <p:nvPr/>
        </p:nvSpPr>
        <p:spPr>
          <a:xfrm>
            <a:off x="52942" y="1285939"/>
            <a:ext cx="5713095" cy="6057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rPr>
              <a:t>收入</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分配</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rPr>
              <a:t>差距的测算</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：基尼系数</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defRPr/>
            </a:pPr>
            <a:endParaRPr lang="en-US" altLang="zh-CN" sz="2800" dirty="0"/>
          </a:p>
          <a:p>
            <a:pPr>
              <a:defRPr/>
            </a:pPr>
            <a:endParaRPr lang="zh-CN" altLang="en-US" sz="2800" dirty="0"/>
          </a:p>
        </p:txBody>
      </p:sp>
      <p:sp>
        <p:nvSpPr>
          <p:cNvPr id="11" name="Rectangle 57"/>
          <p:cNvSpPr>
            <a:spLocks noChangeArrowheads="1"/>
          </p:cNvSpPr>
          <p:nvPr/>
        </p:nvSpPr>
        <p:spPr bwMode="auto">
          <a:xfrm>
            <a:off x="1606021" y="189214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endParaRPr lang="zh-CN" altLang="en-US" sz="1800"/>
          </a:p>
        </p:txBody>
      </p:sp>
      <p:sp>
        <p:nvSpPr>
          <p:cNvPr id="12" name="矩形 11"/>
          <p:cNvSpPr/>
          <p:nvPr/>
        </p:nvSpPr>
        <p:spPr>
          <a:xfrm>
            <a:off x="8337419" y="6019849"/>
            <a:ext cx="1210588" cy="646331"/>
          </a:xfrm>
          <a:prstGeom prst="rect">
            <a:avLst/>
          </a:prstGeom>
        </p:spPr>
        <p:txBody>
          <a:bodyPr wrap="none">
            <a:spAutoFit/>
          </a:bodyPr>
          <a:lstStyle/>
          <a:p>
            <a:pPr algn="l">
              <a:defRPr/>
            </a:pPr>
            <a:r>
              <a:rPr lang="zh-CN" altLang="en-US" sz="2000" dirty="0">
                <a:latin typeface="微软雅黑" panose="020B0503020204020204" pitchFamily="34" charset="-122"/>
                <a:ea typeface="微软雅黑" panose="020B0503020204020204" pitchFamily="34" charset="-122"/>
                <a:sym typeface="+mn-ea"/>
              </a:rPr>
              <a:t>基尼系数</a:t>
            </a:r>
            <a:endParaRPr lang="en-US" altLang="zh-CN" sz="2000" dirty="0">
              <a:latin typeface="微软雅黑" panose="020B0503020204020204" pitchFamily="34" charset="-122"/>
              <a:ea typeface="微软雅黑" panose="020B0503020204020204" pitchFamily="34" charset="-122"/>
            </a:endParaRPr>
          </a:p>
          <a:p>
            <a:pPr algn="l">
              <a:defRPr/>
            </a:pPr>
            <a:endParaRPr lang="zh-CN" altLang="en-US" sz="1600" dirty="0">
              <a:latin typeface="微软雅黑" panose="020B0503020204020204" pitchFamily="34" charset="-122"/>
              <a:ea typeface="微软雅黑" panose="020B0503020204020204" pitchFamily="34" charset="-122"/>
            </a:endParaRPr>
          </a:p>
        </p:txBody>
      </p:sp>
      <p:sp>
        <p:nvSpPr>
          <p:cNvPr id="106" name="文本框 105"/>
          <p:cNvSpPr txBox="1"/>
          <p:nvPr/>
        </p:nvSpPr>
        <p:spPr>
          <a:xfrm>
            <a:off x="999857" y="1941249"/>
            <a:ext cx="4794250" cy="1476375"/>
          </a:xfrm>
          <a:prstGeom prst="rect">
            <a:avLst/>
          </a:prstGeom>
          <a:noFill/>
          <a:ln w="9525">
            <a:noFill/>
          </a:ln>
        </p:spPr>
        <p:txBody>
          <a:bodyPr wrap="square">
            <a:spAutoFit/>
          </a:bodyPr>
          <a:lstStyle/>
          <a:p>
            <a:pPr indent="0" fontAlgn="auto">
              <a:lnSpc>
                <a:spcPct val="150000"/>
              </a:lnSpc>
            </a:pPr>
            <a:r>
              <a:rPr lang="en-US" altLang="zh-CN" sz="2000" b="0" dirty="0">
                <a:latin typeface="微软雅黑" panose="020B0503020204020204" pitchFamily="34" charset="-122"/>
                <a:ea typeface="微软雅黑" panose="020B0503020204020204" pitchFamily="34" charset="-122"/>
              </a:rPr>
              <a:t>   </a:t>
            </a: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基尼系数是根据洛伦兹曲线推导出来的表示社会中收入分配</a:t>
            </a:r>
            <a:r>
              <a:rPr lang="en-US" sz="2000" b="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不平等程度</a:t>
            </a: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的系数。其计算公式为：</a:t>
            </a:r>
            <a:endPar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2" name="对象 -2147480600"/>
          <p:cNvGraphicFramePr>
            <a:graphicFrameLocks noChangeAspect="1"/>
          </p:cNvGraphicFramePr>
          <p:nvPr/>
        </p:nvGraphicFramePr>
        <p:xfrm>
          <a:off x="2900412" y="3046149"/>
          <a:ext cx="1342390" cy="867410"/>
        </p:xfrm>
        <a:graphic>
          <a:graphicData uri="http://schemas.openxmlformats.org/presentationml/2006/ole">
            <mc:AlternateContent xmlns:mc="http://schemas.openxmlformats.org/markup-compatibility/2006">
              <mc:Choice xmlns:v="urn:schemas-microsoft-com:vml" Requires="v">
                <p:oleObj spid="_x0000_s3073" name="" r:id="rId1" imgW="15849600" imgH="8534400" progId="">
                  <p:embed/>
                </p:oleObj>
              </mc:Choice>
              <mc:Fallback>
                <p:oleObj name="" r:id="rId1" imgW="15849600" imgH="8534400" progId="">
                  <p:embed/>
                  <p:pic>
                    <p:nvPicPr>
                      <p:cNvPr id="0" name="图片 3072"/>
                      <p:cNvPicPr>
                        <a:picLocks noChangeAspect="1"/>
                      </p:cNvPicPr>
                      <p:nvPr/>
                    </p:nvPicPr>
                    <p:blipFill>
                      <a:blip r:embed="rId2"/>
                      <a:stretch>
                        <a:fillRect/>
                      </a:stretch>
                    </p:blipFill>
                    <p:spPr>
                      <a:xfrm>
                        <a:off x="2900412" y="3046149"/>
                        <a:ext cx="1342390" cy="867410"/>
                      </a:xfrm>
                      <a:prstGeom prst="rect">
                        <a:avLst/>
                      </a:prstGeom>
                      <a:noFill/>
                      <a:ln w="38100">
                        <a:noFill/>
                      </a:ln>
                    </p:spPr>
                  </p:pic>
                </p:oleObj>
              </mc:Fallback>
            </mc:AlternateContent>
          </a:graphicData>
        </a:graphic>
      </p:graphicFrame>
      <p:sp>
        <p:nvSpPr>
          <p:cNvPr id="3" name="文本框 2"/>
          <p:cNvSpPr txBox="1"/>
          <p:nvPr/>
        </p:nvSpPr>
        <p:spPr>
          <a:xfrm>
            <a:off x="1110347" y="3913559"/>
            <a:ext cx="4796790" cy="2399665"/>
          </a:xfrm>
          <a:prstGeom prst="rect">
            <a:avLst/>
          </a:prstGeom>
          <a:noFill/>
          <a:ln w="9525">
            <a:noFill/>
          </a:ln>
        </p:spPr>
        <p:txBody>
          <a:bodyPr wrap="square">
            <a:spAutoFit/>
          </a:bodyPr>
          <a:lstStyle/>
          <a:p>
            <a:pPr indent="304800" fontAlgn="auto">
              <a:lnSpc>
                <a:spcPct val="150000"/>
              </a:lnSpc>
            </a:pP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一国基尼系数的一般情形是</a:t>
            </a:r>
            <a:r>
              <a:rPr lang="en-US" sz="2000" b="0" dirty="0">
                <a:solidFill>
                  <a:srgbClr val="00B05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介于0和1</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之间。如果其基尼系数越</a:t>
            </a: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接近于</a:t>
            </a:r>
            <a:r>
              <a:rPr lang="en-US" sz="2000" b="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，就说明该国的收入分配越趋向于</a:t>
            </a:r>
            <a:r>
              <a:rPr lang="en-US" sz="2000" b="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不平等</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；如果其基尼系数越</a:t>
            </a:r>
            <a:r>
              <a:rPr lang="en-US" sz="20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接近于</a:t>
            </a:r>
            <a:r>
              <a:rPr lang="en-US" sz="2000" b="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0</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，就说明该国的收入分配越趋向于</a:t>
            </a:r>
            <a:r>
              <a:rPr lang="en-US" sz="2000" b="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平等</a:t>
            </a:r>
            <a:r>
              <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en-US" sz="2000" b="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6759762" y="2016760"/>
            <a:ext cx="4118610" cy="35464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3" name="直接连接符 12"/>
          <p:cNvCxnSpPr/>
          <p:nvPr/>
        </p:nvCxnSpPr>
        <p:spPr>
          <a:xfrm flipV="1">
            <a:off x="6815007" y="2002790"/>
            <a:ext cx="4076065" cy="3533140"/>
          </a:xfrm>
          <a:prstGeom prst="line">
            <a:avLst/>
          </a:prstGeom>
        </p:spPr>
        <p:style>
          <a:lnRef idx="3">
            <a:schemeClr val="dk1"/>
          </a:lnRef>
          <a:fillRef idx="0">
            <a:schemeClr val="dk1"/>
          </a:fillRef>
          <a:effectRef idx="2">
            <a:schemeClr val="dk1"/>
          </a:effectRef>
          <a:fontRef idx="minor">
            <a:schemeClr val="tx1"/>
          </a:fontRef>
        </p:style>
      </p:cxnSp>
      <p:sp>
        <p:nvSpPr>
          <p:cNvPr id="17" name="任意多边形 16"/>
          <p:cNvSpPr/>
          <p:nvPr/>
        </p:nvSpPr>
        <p:spPr>
          <a:xfrm>
            <a:off x="6801037" y="2002790"/>
            <a:ext cx="4090035" cy="3561080"/>
          </a:xfrm>
          <a:custGeom>
            <a:avLst/>
            <a:gdLst>
              <a:gd name="connisteX0" fmla="*/ 0 w 4090035"/>
              <a:gd name="connsiteY0" fmla="*/ 3561080 h 3561080"/>
              <a:gd name="connisteX1" fmla="*/ 2921000 w 4090035"/>
              <a:gd name="connsiteY1" fmla="*/ 2266950 h 3561080"/>
              <a:gd name="connisteX2" fmla="*/ 4090035 w 4090035"/>
              <a:gd name="connsiteY2" fmla="*/ 0 h 3561080"/>
            </a:gdLst>
            <a:ahLst/>
            <a:cxnLst>
              <a:cxn ang="0">
                <a:pos x="connisteX0" y="connsiteY0"/>
              </a:cxn>
              <a:cxn ang="0">
                <a:pos x="connisteX1" y="connsiteY1"/>
              </a:cxn>
              <a:cxn ang="0">
                <a:pos x="connisteX2" y="connsiteY2"/>
              </a:cxn>
            </a:cxnLst>
            <a:rect l="l" t="t" r="r" b="b"/>
            <a:pathLst>
              <a:path w="4090035" h="3561080">
                <a:moveTo>
                  <a:pt x="0" y="3561080"/>
                </a:moveTo>
                <a:cubicBezTo>
                  <a:pt x="560705" y="3347720"/>
                  <a:pt x="2103120" y="2979420"/>
                  <a:pt x="2921000" y="2266950"/>
                </a:cubicBezTo>
                <a:cubicBezTo>
                  <a:pt x="3738880" y="1554480"/>
                  <a:pt x="3914775" y="427355"/>
                  <a:pt x="4090035"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8" name="文本框 17"/>
          <p:cNvSpPr txBox="1"/>
          <p:nvPr/>
        </p:nvSpPr>
        <p:spPr>
          <a:xfrm>
            <a:off x="7662732" y="3059430"/>
            <a:ext cx="1349375" cy="368300"/>
          </a:xfrm>
          <a:prstGeom prst="rect">
            <a:avLst/>
          </a:prstGeom>
          <a:noFill/>
        </p:spPr>
        <p:txBody>
          <a:bodyPr wrap="square" rtlCol="0">
            <a:spAutoFit/>
          </a:bodyPr>
          <a:lstStyle/>
          <a:p>
            <a:r>
              <a:rPr lang="zh-CN" altLang="zh-CN"/>
              <a:t>平等分配线</a:t>
            </a:r>
            <a:endParaRPr lang="en-US" altLang="zh-CN"/>
          </a:p>
        </p:txBody>
      </p:sp>
      <p:sp>
        <p:nvSpPr>
          <p:cNvPr id="19" name="文本框 18"/>
          <p:cNvSpPr txBox="1"/>
          <p:nvPr/>
        </p:nvSpPr>
        <p:spPr>
          <a:xfrm>
            <a:off x="8720007" y="3960431"/>
            <a:ext cx="584200" cy="368300"/>
          </a:xfrm>
          <a:prstGeom prst="rect">
            <a:avLst/>
          </a:prstGeom>
          <a:noFill/>
        </p:spPr>
        <p:txBody>
          <a:bodyPr wrap="square" rtlCol="0">
            <a:spAutoFit/>
          </a:bodyPr>
          <a:lstStyle/>
          <a:p>
            <a:r>
              <a:rPr lang="en-US" altLang="zh-CN"/>
              <a:t>A</a:t>
            </a:r>
            <a:endParaRPr lang="en-US" altLang="zh-CN"/>
          </a:p>
        </p:txBody>
      </p:sp>
      <p:sp>
        <p:nvSpPr>
          <p:cNvPr id="20" name="文本框 19"/>
          <p:cNvSpPr txBox="1"/>
          <p:nvPr/>
        </p:nvSpPr>
        <p:spPr>
          <a:xfrm>
            <a:off x="9889042" y="4381500"/>
            <a:ext cx="501015" cy="368300"/>
          </a:xfrm>
          <a:prstGeom prst="rect">
            <a:avLst/>
          </a:prstGeom>
          <a:noFill/>
        </p:spPr>
        <p:txBody>
          <a:bodyPr wrap="square" rtlCol="0">
            <a:spAutoFit/>
          </a:bodyPr>
          <a:lstStyle/>
          <a:p>
            <a:r>
              <a:rPr lang="en-US" altLang="zh-CN"/>
              <a:t>B</a:t>
            </a:r>
            <a:endParaRPr lang="en-US" altLang="zh-CN"/>
          </a:p>
        </p:txBody>
      </p:sp>
      <p:sp>
        <p:nvSpPr>
          <p:cNvPr id="21" name="文本框 20"/>
          <p:cNvSpPr txBox="1"/>
          <p:nvPr/>
        </p:nvSpPr>
        <p:spPr>
          <a:xfrm>
            <a:off x="6217472" y="1682750"/>
            <a:ext cx="708025" cy="368300"/>
          </a:xfrm>
          <a:prstGeom prst="rect">
            <a:avLst/>
          </a:prstGeom>
          <a:noFill/>
        </p:spPr>
        <p:txBody>
          <a:bodyPr wrap="square" rtlCol="0">
            <a:spAutoFit/>
          </a:bodyPr>
          <a:lstStyle/>
          <a:p>
            <a:r>
              <a:rPr lang="en-US" altLang="zh-CN"/>
              <a:t>100</a:t>
            </a:r>
            <a:endParaRPr lang="en-US" altLang="zh-CN"/>
          </a:p>
        </p:txBody>
      </p:sp>
      <p:sp>
        <p:nvSpPr>
          <p:cNvPr id="22" name="文本框 21"/>
          <p:cNvSpPr txBox="1"/>
          <p:nvPr/>
        </p:nvSpPr>
        <p:spPr>
          <a:xfrm>
            <a:off x="6425752" y="5549265"/>
            <a:ext cx="542290" cy="368300"/>
          </a:xfrm>
          <a:prstGeom prst="rect">
            <a:avLst/>
          </a:prstGeom>
          <a:noFill/>
        </p:spPr>
        <p:txBody>
          <a:bodyPr wrap="square" rtlCol="0">
            <a:spAutoFit/>
          </a:bodyPr>
          <a:lstStyle/>
          <a:p>
            <a:r>
              <a:rPr lang="en-US" altLang="zh-CN"/>
              <a:t>0</a:t>
            </a:r>
            <a:endParaRPr lang="en-US" altLang="zh-CN"/>
          </a:p>
        </p:txBody>
      </p:sp>
      <p:sp>
        <p:nvSpPr>
          <p:cNvPr id="23" name="文本框 22"/>
          <p:cNvSpPr txBox="1"/>
          <p:nvPr/>
        </p:nvSpPr>
        <p:spPr>
          <a:xfrm>
            <a:off x="10515152" y="5619115"/>
            <a:ext cx="584200" cy="368300"/>
          </a:xfrm>
          <a:prstGeom prst="rect">
            <a:avLst/>
          </a:prstGeom>
          <a:noFill/>
        </p:spPr>
        <p:txBody>
          <a:bodyPr wrap="square" rtlCol="0">
            <a:spAutoFit/>
          </a:bodyPr>
          <a:lstStyle/>
          <a:p>
            <a:r>
              <a:rPr lang="en-US" altLang="zh-CN"/>
              <a:t>100</a:t>
            </a:r>
            <a:endParaRPr lang="en-US" altLang="zh-CN"/>
          </a:p>
        </p:txBody>
      </p:sp>
      <p:sp>
        <p:nvSpPr>
          <p:cNvPr id="24" name="文本框 23"/>
          <p:cNvSpPr txBox="1"/>
          <p:nvPr/>
        </p:nvSpPr>
        <p:spPr>
          <a:xfrm>
            <a:off x="10974257" y="1737995"/>
            <a:ext cx="459105" cy="368300"/>
          </a:xfrm>
          <a:prstGeom prst="rect">
            <a:avLst/>
          </a:prstGeom>
          <a:noFill/>
        </p:spPr>
        <p:txBody>
          <a:bodyPr wrap="square" rtlCol="0">
            <a:spAutoFit/>
          </a:bodyPr>
          <a:lstStyle/>
          <a:p>
            <a:r>
              <a:rPr lang="en-US" altLang="zh-CN"/>
              <a:t>X</a:t>
            </a:r>
            <a:endParaRPr lang="en-US" altLang="zh-CN"/>
          </a:p>
        </p:txBody>
      </p:sp>
      <p:sp>
        <p:nvSpPr>
          <p:cNvPr id="25" name="文本框 24"/>
          <p:cNvSpPr txBox="1"/>
          <p:nvPr/>
        </p:nvSpPr>
        <p:spPr>
          <a:xfrm>
            <a:off x="8720007" y="5646420"/>
            <a:ext cx="2211705" cy="61404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总人口百分比</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a:p>
          <a:p>
            <a:endParaRPr lang="zh-CN" altLang="en-US"/>
          </a:p>
        </p:txBody>
      </p:sp>
      <p:sp>
        <p:nvSpPr>
          <p:cNvPr id="26" name="文本框 25"/>
          <p:cNvSpPr txBox="1"/>
          <p:nvPr/>
        </p:nvSpPr>
        <p:spPr>
          <a:xfrm>
            <a:off x="6247317" y="2350135"/>
            <a:ext cx="428625" cy="2085340"/>
          </a:xfrm>
          <a:prstGeom prst="rect">
            <a:avLst/>
          </a:prstGeom>
          <a:noFill/>
        </p:spPr>
        <p:txBody>
          <a:bodyPr vert="eaVert" wrap="square" rtlCol="0">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总收入百分比（</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 descr="10%"/>
          <p:cNvSpPr>
            <a:spLocks noChangeArrowheads="1"/>
          </p:cNvSpPr>
          <p:nvPr/>
        </p:nvSpPr>
        <p:spPr bwMode="auto">
          <a:xfrm rot="16200000">
            <a:off x="4854880" y="574617"/>
            <a:ext cx="3678982" cy="7764378"/>
          </a:xfrm>
          <a:prstGeom prst="rect">
            <a:avLst/>
          </a:prstGeom>
          <a:pattFill prst="pct20">
            <a:fgClr>
              <a:srgbClr val="FFCC66"/>
            </a:fgClr>
            <a:bgClr>
              <a:srgbClr val="FFFFFF"/>
            </a:bgClr>
          </a:pattFill>
          <a:ln w="22225">
            <a:solidFill>
              <a:srgbClr val="666699"/>
            </a:solidFill>
            <a:miter lim="800000"/>
          </a:ln>
          <a:effectLst/>
        </p:spPr>
        <p:txBody>
          <a:bodyPr wrap="none" lIns="90000" tIns="46800" rIns="90000" bIns="46800" anchor="ctr"/>
          <a:lstStyle/>
          <a:p>
            <a:endParaRPr lang="zh-CN" altLang="en-US" dirty="0"/>
          </a:p>
        </p:txBody>
      </p:sp>
      <p:sp>
        <p:nvSpPr>
          <p:cNvPr id="31" name="Rectangle 89"/>
          <p:cNvSpPr>
            <a:spLocks noChangeArrowheads="1"/>
          </p:cNvSpPr>
          <p:nvPr/>
        </p:nvSpPr>
        <p:spPr bwMode="auto">
          <a:xfrm>
            <a:off x="588770" y="1216304"/>
            <a:ext cx="8057925" cy="1154465"/>
          </a:xfrm>
          <a:prstGeom prst="cloudCallou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01348"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收入再分配</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7" name="文本框 26"/>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2344779" y="1600665"/>
            <a:ext cx="4493538"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有没</a:t>
            </a:r>
            <a:r>
              <a:rPr lang="zh-CN" altLang="en-US" sz="2400" b="1" dirty="0" smtClean="0">
                <a:latin typeface="微软雅黑" panose="020B0503020204020204" pitchFamily="34" charset="-122"/>
                <a:ea typeface="微软雅黑" panose="020B0503020204020204" pitchFamily="34" charset="-122"/>
              </a:rPr>
              <a:t>有解决不</a:t>
            </a:r>
            <a:r>
              <a:rPr lang="zh-CN" altLang="en-US" sz="2400" b="1" dirty="0">
                <a:latin typeface="微软雅黑" panose="020B0503020204020204" pitchFamily="34" charset="-122"/>
                <a:ea typeface="微软雅黑" panose="020B0503020204020204" pitchFamily="34" charset="-122"/>
              </a:rPr>
              <a:t>平等问题</a:t>
            </a:r>
            <a:r>
              <a:rPr lang="zh-CN" altLang="en-US" sz="2400" b="1" dirty="0" smtClean="0">
                <a:latin typeface="微软雅黑" panose="020B0503020204020204" pitchFamily="34" charset="-122"/>
                <a:ea typeface="微软雅黑" panose="020B0503020204020204" pitchFamily="34" charset="-122"/>
              </a:rPr>
              <a:t>的方</a:t>
            </a:r>
            <a:r>
              <a:rPr lang="zh-CN" altLang="en-US" sz="2400" b="1" dirty="0">
                <a:latin typeface="微软雅黑" panose="020B0503020204020204" pitchFamily="34" charset="-122"/>
                <a:ea typeface="微软雅黑" panose="020B0503020204020204" pitchFamily="34" charset="-122"/>
              </a:rPr>
              <a:t>法？</a:t>
            </a:r>
            <a:endParaRPr lang="en-US" altLang="zh-CN" sz="2400" b="1" dirty="0">
              <a:latin typeface="微软雅黑" panose="020B0503020204020204" pitchFamily="34" charset="-122"/>
              <a:ea typeface="微软雅黑" panose="020B0503020204020204" pitchFamily="34" charset="-122"/>
            </a:endParaRPr>
          </a:p>
        </p:txBody>
      </p:sp>
      <p:sp>
        <p:nvSpPr>
          <p:cNvPr id="11" name="Rectangle 8" descr="再生纸"/>
          <p:cNvSpPr>
            <a:spLocks noChangeArrowheads="1"/>
          </p:cNvSpPr>
          <p:nvPr/>
        </p:nvSpPr>
        <p:spPr bwMode="auto">
          <a:xfrm>
            <a:off x="4329883" y="3196499"/>
            <a:ext cx="1600200" cy="38100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400" b="0" dirty="0">
                <a:solidFill>
                  <a:srgbClr val="0099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社会保障制度</a:t>
            </a:r>
            <a:endParaRPr lang="zh-CN" altLang="en-US" sz="2400" b="0" dirty="0">
              <a:solidFill>
                <a:srgbClr val="0099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14" name="Rectangle 11" descr="再生纸"/>
          <p:cNvSpPr>
            <a:spLocks noChangeArrowheads="1"/>
          </p:cNvSpPr>
          <p:nvPr/>
        </p:nvSpPr>
        <p:spPr bwMode="auto">
          <a:xfrm>
            <a:off x="4344132" y="4994930"/>
            <a:ext cx="1600200" cy="38100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400" b="0" dirty="0">
                <a:solidFill>
                  <a:srgbClr val="8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收入援助计划</a:t>
            </a:r>
            <a:endParaRPr lang="zh-CN" altLang="en-US" sz="2400" b="0" dirty="0">
              <a:solidFill>
                <a:srgbClr val="8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Line 25"/>
          <p:cNvSpPr>
            <a:spLocks noChangeShapeType="1"/>
          </p:cNvSpPr>
          <p:nvPr/>
        </p:nvSpPr>
        <p:spPr bwMode="auto">
          <a:xfrm flipH="1" flipV="1">
            <a:off x="4056271" y="3696170"/>
            <a:ext cx="2662569" cy="782"/>
          </a:xfrm>
          <a:prstGeom prst="line">
            <a:avLst/>
          </a:prstGeom>
          <a:noFill/>
          <a:ln w="57150">
            <a:pattFill prst="pct30">
              <a:fgClr>
                <a:srgbClr val="009900"/>
              </a:fgClr>
              <a:bgClr>
                <a:srgbClr val="FFFFFF"/>
              </a:bgClr>
            </a:patt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2" name="Line 26"/>
          <p:cNvSpPr>
            <a:spLocks noChangeShapeType="1"/>
          </p:cNvSpPr>
          <p:nvPr/>
        </p:nvSpPr>
        <p:spPr bwMode="auto">
          <a:xfrm flipH="1">
            <a:off x="4067910" y="5511663"/>
            <a:ext cx="2650930" cy="27387"/>
          </a:xfrm>
          <a:prstGeom prst="line">
            <a:avLst/>
          </a:prstGeom>
          <a:noFill/>
          <a:ln w="57150">
            <a:pattFill prst="pct30">
              <a:fgClr>
                <a:srgbClr val="996600"/>
              </a:fgClr>
              <a:bgClr>
                <a:srgbClr val="FFFFFF"/>
              </a:bgClr>
            </a:patt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 name="Rectangle 27"/>
          <p:cNvSpPr>
            <a:spLocks noChangeArrowheads="1"/>
          </p:cNvSpPr>
          <p:nvPr/>
        </p:nvSpPr>
        <p:spPr bwMode="auto">
          <a:xfrm>
            <a:off x="2976976" y="3261054"/>
            <a:ext cx="685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nSpc>
                <a:spcPts val="2600"/>
              </a:lnSpc>
            </a:pPr>
            <a:r>
              <a:rPr lang="zh-CN" altLang="en-US" sz="2400" b="1" dirty="0">
                <a:solidFill>
                  <a:srgbClr val="FF0000"/>
                </a:solidFill>
                <a:latin typeface="微软雅黑" panose="020B0503020204020204" pitchFamily="34" charset="-122"/>
                <a:ea typeface="微软雅黑" panose="020B0503020204020204" pitchFamily="34" charset="-122"/>
              </a:rPr>
              <a:t>收入再分配的政策</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24" name="AutoShape 28"/>
          <p:cNvSpPr/>
          <p:nvPr/>
        </p:nvSpPr>
        <p:spPr bwMode="auto">
          <a:xfrm>
            <a:off x="3649635" y="3403679"/>
            <a:ext cx="210819" cy="2135371"/>
          </a:xfrm>
          <a:prstGeom prst="leftBrace">
            <a:avLst>
              <a:gd name="adj1" fmla="val 154167"/>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lIns="90000" tIns="46800" rIns="90000" bIns="46800" anchor="ctr"/>
          <a:lstStyle/>
          <a:p>
            <a:endParaRPr lang="zh-CN" altLang="en-US"/>
          </a:p>
        </p:txBody>
      </p:sp>
      <p:sp>
        <p:nvSpPr>
          <p:cNvPr id="25" name="AutoShape 28"/>
          <p:cNvSpPr/>
          <p:nvPr/>
        </p:nvSpPr>
        <p:spPr bwMode="auto">
          <a:xfrm>
            <a:off x="6739895" y="3016288"/>
            <a:ext cx="261385" cy="1047604"/>
          </a:xfrm>
          <a:prstGeom prst="leftBrace">
            <a:avLst>
              <a:gd name="adj1" fmla="val 154167"/>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lIns="90000" tIns="46800" rIns="90000" bIns="46800" anchor="ctr"/>
          <a:lstStyle/>
          <a:p>
            <a:endParaRPr lang="zh-CN" altLang="en-US"/>
          </a:p>
        </p:txBody>
      </p:sp>
      <p:sp>
        <p:nvSpPr>
          <p:cNvPr id="7" name="文本框 6"/>
          <p:cNvSpPr txBox="1"/>
          <p:nvPr/>
        </p:nvSpPr>
        <p:spPr>
          <a:xfrm>
            <a:off x="7020108" y="2797719"/>
            <a:ext cx="253487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提供退休收入</a:t>
            </a:r>
            <a:endParaRPr lang="zh-CN" altLang="en-US" sz="24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36664" y="3802077"/>
            <a:ext cx="253487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医疗保险</a:t>
            </a:r>
            <a:endParaRPr lang="zh-CN" altLang="en-US" sz="2400" dirty="0">
              <a:latin typeface="微软雅黑" panose="020B0503020204020204" pitchFamily="34" charset="-122"/>
              <a:ea typeface="微软雅黑" panose="020B0503020204020204" pitchFamily="34" charset="-122"/>
            </a:endParaRPr>
          </a:p>
        </p:txBody>
      </p:sp>
      <p:sp>
        <p:nvSpPr>
          <p:cNvPr id="28" name="AutoShape 28"/>
          <p:cNvSpPr/>
          <p:nvPr/>
        </p:nvSpPr>
        <p:spPr bwMode="auto">
          <a:xfrm>
            <a:off x="6875279" y="4724603"/>
            <a:ext cx="417721" cy="1146617"/>
          </a:xfrm>
          <a:prstGeom prst="leftBrace">
            <a:avLst>
              <a:gd name="adj1" fmla="val 100197"/>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lIns="90000" tIns="46800" rIns="90000" bIns="46800" anchor="ctr"/>
          <a:lstStyle/>
          <a:p>
            <a:endParaRPr lang="zh-CN" altLang="en-US"/>
          </a:p>
        </p:txBody>
      </p:sp>
      <p:sp>
        <p:nvSpPr>
          <p:cNvPr id="29" name="文本框 28"/>
          <p:cNvSpPr txBox="1"/>
          <p:nvPr/>
        </p:nvSpPr>
        <p:spPr>
          <a:xfrm>
            <a:off x="7293000" y="4505505"/>
            <a:ext cx="385961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对养育孩子的贫困家庭</a:t>
            </a:r>
            <a:endParaRPr lang="zh-CN" altLang="en-US" sz="24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7449439" y="5539050"/>
            <a:ext cx="385961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补偿保障收入计划</a:t>
            </a:r>
            <a:endParaRPr lang="zh-CN" altLang="en-US" sz="2400" dirty="0">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stretch>
            <a:fillRect/>
          </a:stretch>
        </p:blipFill>
        <p:spPr>
          <a:xfrm>
            <a:off x="760646" y="2308738"/>
            <a:ext cx="1913792" cy="225872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523685"/>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本章评析</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670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613875" y="1219733"/>
            <a:ext cx="10341033" cy="5169535"/>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断企业的产量大大低于完全竞争企业，造成其效率远远低于竞争企业</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，进而</a:t>
            </a:r>
            <a:r>
              <a:rPr lang="zh-CN" altLang="en-US" sz="2000" dirty="0" smtClean="0">
                <a:solidFill>
                  <a:prstClr val="black"/>
                </a:solidFill>
                <a:latin typeface="微软雅黑" panose="020B0503020204020204" pitchFamily="34" charset="-122"/>
                <a:ea typeface="微软雅黑" panose="020B0503020204020204" pitchFamily="34" charset="-122"/>
              </a:rPr>
              <a:t>会</a:t>
            </a:r>
            <a:r>
              <a:rPr lang="zh-CN" altLang="en-US" sz="2000" dirty="0">
                <a:solidFill>
                  <a:prstClr val="black"/>
                </a:solidFill>
                <a:latin typeface="微软雅黑" panose="020B0503020204020204" pitchFamily="34" charset="-122"/>
                <a:ea typeface="微软雅黑" panose="020B0503020204020204" pitchFamily="34" charset="-122"/>
              </a:rPr>
              <a:t>给</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给</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社会造成了净福利损失。</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市场失灵是指市场机制不能有效发挥作用，难以实现帕累托最优状况的情形，主要原因包括外部性、公共物品和市场的不完全性。</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科斯定理认为，只要产权是明晰的，且在交易成本很低或交易成本为零时，任何产权的初始界定，最终的结果都是富有效率的，资源配置是最优的。</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科斯定理的实践意义为：如果产权界定是明确的，那么通过市场交易解决外部性问题是可行的。</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在信息不对称的条件下，会导致资源配置不当，降低市场效率，并且还会产生道德风险和逆向选择。</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洛伦兹曲线的弯曲程度，反映了一个国家收入分配的平等或不平等程度。</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81" y="398744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信息不完全和不对称</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062484" y="313069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公共物品和公共资源</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062481" y="227395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外部性</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062482" y="1443179"/>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垄断</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9159" y="3623736"/>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82739" y="3580678"/>
            <a:ext cx="30302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公共物品与市场失灵</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674756" y="4013200"/>
            <a:ext cx="3038203" cy="419979"/>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针对公共物品供给的微观政策</a:t>
            </a:r>
            <a:endParaRPr lang="zh-CN" altLang="en-US" sz="1600"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81175" y="409874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74859" y="363244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12959" y="412774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9" y="3352078"/>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97840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19"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73191" y="4547088"/>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0" name="Rectangle 8" descr="浅色上对角线"/>
          <p:cNvSpPr>
            <a:spLocks noChangeArrowheads="1"/>
          </p:cNvSpPr>
          <p:nvPr/>
        </p:nvSpPr>
        <p:spPr bwMode="auto">
          <a:xfrm>
            <a:off x="6674756" y="4539105"/>
            <a:ext cx="3038203" cy="456809"/>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公共资源的过度使用及其政策</a:t>
            </a:r>
            <a:endParaRPr lang="zh-CN" altLang="en-US" sz="1600" b="1" dirty="0">
              <a:effectLst>
                <a:outerShdw blurRad="38100" dist="38100" dir="2700000" algn="tl">
                  <a:srgbClr val="C0C0C0"/>
                </a:outerShdw>
              </a:effectLst>
            </a:endParaRPr>
          </a:p>
        </p:txBody>
      </p:sp>
      <p:sp>
        <p:nvSpPr>
          <p:cNvPr id="26" name="AutoShape 65">
            <a:hlinkClick r:id="" action="ppaction://noaction" highlightClick="1"/>
            <a:hlinkHover r:id="" action="ppaction://noaction"/>
          </p:cNvPr>
          <p:cNvSpPr>
            <a:spLocks noChangeArrowheads="1"/>
          </p:cNvSpPr>
          <p:nvPr/>
        </p:nvSpPr>
        <p:spPr bwMode="auto">
          <a:xfrm>
            <a:off x="9674859" y="47367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8" name="矩形: 圆角 27"/>
          <p:cNvSpPr/>
          <p:nvPr/>
        </p:nvSpPr>
        <p:spPr>
          <a:xfrm>
            <a:off x="2062480" y="4783576"/>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收入分配中的不平等</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8" y="372677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信息不完全和不对称</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062483" y="2925563"/>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公共物品和公共资源</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062479" y="216072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外部性</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062478" y="1377789"/>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垄断</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09760" y="4204911"/>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593840" y="4153145"/>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信息与信息的价值</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593840" y="4610345"/>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信息不完全与市场失灵</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09760" y="466211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585960" y="420491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662160" y="466211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7" y="3904975"/>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89712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19"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09760" y="5119311"/>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0" name="Rectangle 8" descr="浅色上对角线"/>
          <p:cNvSpPr>
            <a:spLocks noChangeArrowheads="1"/>
          </p:cNvSpPr>
          <p:nvPr/>
        </p:nvSpPr>
        <p:spPr bwMode="auto">
          <a:xfrm>
            <a:off x="6593840" y="5067545"/>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信息不对称与市场失灵</a:t>
            </a:r>
            <a:endParaRPr lang="zh-CN" altLang="en-US" b="1" dirty="0">
              <a:effectLst>
                <a:outerShdw blurRad="38100" dist="38100" dir="2700000" algn="tl">
                  <a:srgbClr val="C0C0C0"/>
                </a:outerShdw>
              </a:effectLst>
            </a:endParaRPr>
          </a:p>
        </p:txBody>
      </p:sp>
      <p:sp>
        <p:nvSpPr>
          <p:cNvPr id="22" name="Rectangle 9" descr="浅色上对角线">
            <a:hlinkClick r:id="" action="ppaction://noaction"/>
          </p:cNvPr>
          <p:cNvSpPr>
            <a:spLocks noChangeArrowheads="1"/>
          </p:cNvSpPr>
          <p:nvPr/>
        </p:nvSpPr>
        <p:spPr bwMode="auto">
          <a:xfrm>
            <a:off x="6593840" y="5524745"/>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反垄断法</a:t>
            </a:r>
            <a:endParaRPr lang="zh-CN" altLang="en-US" b="1" dirty="0">
              <a:effectLst>
                <a:outerShdw blurRad="38100" dist="38100" dir="2700000" algn="tl">
                  <a:srgbClr val="C0C0C0"/>
                </a:outerShdw>
              </a:effectLst>
            </a:endParaRPr>
          </a:p>
        </p:txBody>
      </p:sp>
      <p:pic>
        <p:nvPicPr>
          <p:cNvPr id="23"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09760" y="557651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6" name="AutoShape 65">
            <a:hlinkClick r:id="" action="ppaction://noaction" highlightClick="1"/>
            <a:hlinkHover r:id="" action="ppaction://noaction"/>
          </p:cNvPr>
          <p:cNvSpPr>
            <a:spLocks noChangeArrowheads="1"/>
          </p:cNvSpPr>
          <p:nvPr/>
        </p:nvSpPr>
        <p:spPr bwMode="auto">
          <a:xfrm>
            <a:off x="9585960" y="511931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AutoShape 66">
            <a:hlinkClick r:id="" action="ppaction://noaction" highlightClick="1"/>
            <a:hlinkHover r:id="" action="ppaction://noaction"/>
          </p:cNvPr>
          <p:cNvSpPr>
            <a:spLocks noChangeArrowheads="1"/>
          </p:cNvSpPr>
          <p:nvPr/>
        </p:nvSpPr>
        <p:spPr bwMode="auto">
          <a:xfrm>
            <a:off x="9662160" y="557651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8" name="矩形: 圆角 27"/>
          <p:cNvSpPr/>
          <p:nvPr/>
        </p:nvSpPr>
        <p:spPr>
          <a:xfrm>
            <a:off x="2062478" y="4509711"/>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收入分配中的不平等</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38"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09760" y="6009277"/>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9" name="Rectangle 8" descr="浅色上对角线"/>
          <p:cNvSpPr>
            <a:spLocks noChangeArrowheads="1"/>
          </p:cNvSpPr>
          <p:nvPr/>
        </p:nvSpPr>
        <p:spPr bwMode="auto">
          <a:xfrm>
            <a:off x="6593840" y="5957570"/>
            <a:ext cx="2916555" cy="46736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针对信息不完全和不对称的微观政策</a:t>
            </a:r>
            <a:endParaRPr lang="zh-CN" altLang="en-US" b="1" dirty="0">
              <a:effectLst>
                <a:outerShdw blurRad="38100" dist="38100" dir="2700000" algn="tl">
                  <a:srgbClr val="C0C0C0"/>
                </a:outerShdw>
              </a:effectLst>
            </a:endParaRPr>
          </a:p>
        </p:txBody>
      </p:sp>
      <p:sp>
        <p:nvSpPr>
          <p:cNvPr id="42" name="AutoShape 65">
            <a:hlinkClick r:id="" action="ppaction://noaction" highlightClick="1"/>
            <a:hlinkHover r:id="" action="ppaction://noaction"/>
          </p:cNvPr>
          <p:cNvSpPr>
            <a:spLocks noChangeArrowheads="1"/>
          </p:cNvSpPr>
          <p:nvPr/>
        </p:nvSpPr>
        <p:spPr bwMode="auto">
          <a:xfrm>
            <a:off x="9585960" y="6047377"/>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8" y="3726772"/>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信息不完全和不对称</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062483" y="2925563"/>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公共物品和公共资源</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062479" y="216072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外部性</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062478" y="1377789"/>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垄断</a:t>
            </a:r>
            <a:endParaRPr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09760" y="504039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593840" y="4881245"/>
            <a:ext cx="2915920" cy="464185"/>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初次收入分配及其不平等</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593840" y="544582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收入不平等的度量</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09760" y="5497594"/>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585960" y="504039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662160" y="549759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7" y="4728800"/>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5242560" cy="584775"/>
          </a:xfrm>
          <a:prstGeom prst="rect">
            <a:avLst/>
          </a:prstGeom>
          <a:noFill/>
          <a:scene3d>
            <a:camera prst="orthographicFront"/>
            <a:lightRig rig="threePt" dir="t"/>
          </a:scene3d>
          <a:sp3d>
            <a:bevelT/>
          </a:sp3d>
        </p:spPr>
        <p:txBody>
          <a:bodyPr wrap="square" rtlCol="0">
            <a:spAutoFit/>
          </a:bodyPr>
          <a:lstStyle/>
          <a:p>
            <a:r>
              <a:rPr lang="zh-CN" altLang="en-US" sz="320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19"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09760" y="5954794"/>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0" name="Rectangle 8" descr="浅色上对角线"/>
          <p:cNvSpPr>
            <a:spLocks noChangeArrowheads="1"/>
          </p:cNvSpPr>
          <p:nvPr/>
        </p:nvSpPr>
        <p:spPr bwMode="auto">
          <a:xfrm>
            <a:off x="6593840" y="5903028"/>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收入再分配政策</a:t>
            </a:r>
            <a:endParaRPr lang="en-US" altLang="zh-CN" b="1" dirty="0">
              <a:effectLst>
                <a:outerShdw blurRad="38100" dist="38100" dir="2700000" algn="tl">
                  <a:srgbClr val="C0C0C0"/>
                </a:outerShdw>
              </a:effectLst>
            </a:endParaRPr>
          </a:p>
        </p:txBody>
      </p:sp>
      <p:sp>
        <p:nvSpPr>
          <p:cNvPr id="26" name="AutoShape 65">
            <a:hlinkClick r:id="" action="ppaction://noaction" highlightClick="1"/>
            <a:hlinkHover r:id="" action="ppaction://noaction"/>
          </p:cNvPr>
          <p:cNvSpPr>
            <a:spLocks noChangeArrowheads="1"/>
          </p:cNvSpPr>
          <p:nvPr/>
        </p:nvSpPr>
        <p:spPr bwMode="auto">
          <a:xfrm>
            <a:off x="9585960" y="595479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8" name="矩形: 圆角 27"/>
          <p:cNvSpPr/>
          <p:nvPr/>
        </p:nvSpPr>
        <p:spPr>
          <a:xfrm>
            <a:off x="2062478" y="4509711"/>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收入分配中的不平等</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5414" y="110157"/>
            <a:ext cx="10228385"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第一节   垄断</a:t>
            </a:r>
            <a:endParaRPr lang="zh-CN" altLang="en-US" dirty="0"/>
          </a:p>
        </p:txBody>
      </p:sp>
      <p:graphicFrame>
        <p:nvGraphicFramePr>
          <p:cNvPr id="4" name="内容占位符 3"/>
          <p:cNvGraphicFramePr>
            <a:graphicFrameLocks noGrp="1"/>
          </p:cNvGraphicFramePr>
          <p:nvPr>
            <p:ph idx="1"/>
          </p:nvPr>
        </p:nvGraphicFramePr>
        <p:xfrm>
          <a:off x="922020" y="1825625"/>
          <a:ext cx="10431780" cy="40411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35804" y="477784"/>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矩形 5"/>
          <p:cNvSpPr/>
          <p:nvPr/>
        </p:nvSpPr>
        <p:spPr>
          <a:xfrm rot="18868453">
            <a:off x="765528" y="562700"/>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 name="直接连接符 6"/>
          <p:cNvCxnSpPr/>
          <p:nvPr/>
        </p:nvCxnSpPr>
        <p:spPr>
          <a:xfrm>
            <a:off x="682629" y="1073658"/>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上凸带形 8"/>
          <p:cNvSpPr/>
          <p:nvPr/>
        </p:nvSpPr>
        <p:spPr>
          <a:xfrm>
            <a:off x="1761490" y="263842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 name="上凸带形 2"/>
          <p:cNvSpPr/>
          <p:nvPr/>
        </p:nvSpPr>
        <p:spPr>
          <a:xfrm>
            <a:off x="4378325" y="263842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8" name="上凸带形 7"/>
          <p:cNvSpPr/>
          <p:nvPr/>
        </p:nvSpPr>
        <p:spPr>
          <a:xfrm>
            <a:off x="7062470" y="2645410"/>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10" name="上凸带形 9"/>
          <p:cNvSpPr/>
          <p:nvPr/>
        </p:nvSpPr>
        <p:spPr>
          <a:xfrm>
            <a:off x="9678670" y="2660015"/>
            <a:ext cx="705485" cy="381000"/>
          </a:xfrm>
          <a:prstGeom prst="ribbon2">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91"/>
          <p:cNvSpPr>
            <a:spLocks noChangeArrowheads="1"/>
          </p:cNvSpPr>
          <p:nvPr/>
        </p:nvSpPr>
        <p:spPr bwMode="auto">
          <a:xfrm>
            <a:off x="6021230" y="1245935"/>
            <a:ext cx="4938216" cy="517921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53" name="Rectangle 2" descr="10%"/>
          <p:cNvSpPr>
            <a:spLocks noChangeArrowheads="1"/>
          </p:cNvSpPr>
          <p:nvPr/>
        </p:nvSpPr>
        <p:spPr bwMode="auto">
          <a:xfrm>
            <a:off x="689867" y="1230205"/>
            <a:ext cx="5076068" cy="2206024"/>
          </a:xfrm>
          <a:prstGeom prst="rect">
            <a:avLst/>
          </a:prstGeom>
          <a:pattFill prst="pct10">
            <a:fgClr>
              <a:srgbClr val="FFCC66"/>
            </a:fgClr>
            <a:bgClr>
              <a:srgbClr val="FFFFFF"/>
            </a:bgClr>
          </a:pattFill>
          <a:ln w="22225">
            <a:solidFill>
              <a:srgbClr val="00B050"/>
            </a:solidFill>
            <a:miter lim="800000"/>
          </a:ln>
          <a:effectLst/>
        </p:spPr>
        <p:txBody>
          <a:bodyPr wrap="none" lIns="90000" tIns="46800" rIns="90000" bIns="46800" anchor="ctr"/>
          <a:lstStyle/>
          <a:p>
            <a:endParaRPr lang="zh-CN" altLang="en-US" dirty="0"/>
          </a:p>
        </p:txBody>
      </p:sp>
      <p:sp>
        <p:nvSpPr>
          <p:cNvPr id="47" name="Rectangle 2" descr="10%"/>
          <p:cNvSpPr>
            <a:spLocks noChangeArrowheads="1"/>
          </p:cNvSpPr>
          <p:nvPr/>
        </p:nvSpPr>
        <p:spPr bwMode="auto">
          <a:xfrm>
            <a:off x="667200" y="3511536"/>
            <a:ext cx="5121402" cy="2913612"/>
          </a:xfrm>
          <a:prstGeom prst="rect">
            <a:avLst/>
          </a:prstGeom>
          <a:pattFill prst="dotDmnd">
            <a:fgClr>
              <a:srgbClr val="FFCC66"/>
            </a:fgClr>
            <a:bgClr>
              <a:srgbClr val="FFFFFF"/>
            </a:bgClr>
          </a:pattFill>
          <a:ln w="22225">
            <a:solidFill>
              <a:srgbClr val="00B050"/>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05102" y="1057578"/>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37187"/>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垄断和低效率</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1986310" y="6444030"/>
            <a:ext cx="841844" cy="369332"/>
          </a:xfrm>
          <a:prstGeom prst="rect">
            <a:avLst/>
          </a:prstGeom>
          <a:noFill/>
        </p:spPr>
        <p:txBody>
          <a:bodyPr wrap="square" rtlCol="0">
            <a:spAutoFit/>
          </a:bodyPr>
          <a:lstStyle/>
          <a:p>
            <a:endParaRPr lang="en-US" altLang="zh-CN" dirty="0"/>
          </a:p>
        </p:txBody>
      </p:sp>
      <p:sp>
        <p:nvSpPr>
          <p:cNvPr id="45" name="Rectangle 50"/>
          <p:cNvSpPr>
            <a:spLocks noChangeArrowheads="1"/>
          </p:cNvSpPr>
          <p:nvPr/>
        </p:nvSpPr>
        <p:spPr bwMode="auto">
          <a:xfrm>
            <a:off x="903741" y="1753857"/>
            <a:ext cx="509797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487680" indent="-487680" algn="l">
              <a:defRPr kumimoji="1" sz="2400">
                <a:solidFill>
                  <a:schemeClr val="tx1"/>
                </a:solidFill>
                <a:latin typeface="Times New Roman" panose="02020603050405020304" pitchFamily="18" charset="0"/>
                <a:ea typeface="宋体" panose="02010600030101010101" pitchFamily="2" charset="-122"/>
              </a:defRPr>
            </a:lvl1pPr>
            <a:lvl2pPr marL="67818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q"/>
            </a:pPr>
            <a:r>
              <a:rPr lang="en-US" altLang="zh-CN"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a:t>
            </a:r>
            <a:r>
              <a:rPr lang="en-US" altLang="zh-CN" b="0" baseline="-2500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m</a:t>
            </a:r>
            <a:r>
              <a:rPr lang="en-US" altLang="zh-CN"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&gt; MC</a:t>
            </a:r>
            <a:r>
              <a:rPr lang="zh-CN" altLang="en-US"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时未达到帕累托最优</a:t>
            </a:r>
            <a:endParaRPr lang="zh-CN" altLang="en-US"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q"/>
            </a:pPr>
            <a:r>
              <a:rPr lang="zh-CN" altLang="en-US"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BEC</a:t>
            </a:r>
            <a:r>
              <a:rPr lang="zh-CN" altLang="en-US"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代表了福利增加的余地</a:t>
            </a:r>
            <a:endParaRPr lang="zh-CN" altLang="en-US"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q"/>
            </a:pPr>
            <a:r>
              <a:rPr lang="zh-CN" altLang="en-US"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垄断条件下产生福利损失</a:t>
            </a:r>
            <a:endParaRPr lang="zh-CN" altLang="en-US"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925979" y="3677907"/>
            <a:ext cx="4720973" cy="2399665"/>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只要市场不完全竞争，企业面临的需求曲线向右下方倾斜，企业的利润最大化原则就是边际收益等于边际成本，而不是价格等于边际成本，当价格大于边际成本时，就出现低效率的资源配置状态。</a:t>
            </a:r>
            <a:endParaRPr lang="zh-CN" altLang="en-US" sz="2000" dirty="0">
              <a:latin typeface="微软雅黑" panose="020B0503020204020204" pitchFamily="34" charset="-122"/>
              <a:ea typeface="微软雅黑" panose="020B0503020204020204" pitchFamily="34" charset="-122"/>
            </a:endParaRPr>
          </a:p>
        </p:txBody>
      </p:sp>
      <p:sp>
        <p:nvSpPr>
          <p:cNvPr id="55" name="Line 12"/>
          <p:cNvSpPr>
            <a:spLocks noChangeShapeType="1"/>
          </p:cNvSpPr>
          <p:nvPr/>
        </p:nvSpPr>
        <p:spPr bwMode="auto">
          <a:xfrm flipV="1">
            <a:off x="6513355" y="1531607"/>
            <a:ext cx="0" cy="38862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 name="Line 13"/>
          <p:cNvSpPr>
            <a:spLocks noChangeShapeType="1"/>
          </p:cNvSpPr>
          <p:nvPr/>
        </p:nvSpPr>
        <p:spPr bwMode="auto">
          <a:xfrm flipV="1">
            <a:off x="6513355" y="5417807"/>
            <a:ext cx="426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 name="Rectangle 15"/>
          <p:cNvSpPr>
            <a:spLocks noChangeArrowheads="1"/>
          </p:cNvSpPr>
          <p:nvPr/>
        </p:nvSpPr>
        <p:spPr bwMode="auto">
          <a:xfrm>
            <a:off x="10452736" y="538447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rPr>
              <a:t>Q</a:t>
            </a:r>
            <a:endParaRPr lang="en-US" altLang="zh-CN" dirty="0">
              <a:effectLst/>
            </a:endParaRPr>
          </a:p>
        </p:txBody>
      </p:sp>
      <p:sp>
        <p:nvSpPr>
          <p:cNvPr id="58" name="Rectangle 16"/>
          <p:cNvSpPr>
            <a:spLocks noChangeArrowheads="1"/>
          </p:cNvSpPr>
          <p:nvPr/>
        </p:nvSpPr>
        <p:spPr bwMode="auto">
          <a:xfrm>
            <a:off x="6056155" y="5265407"/>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rPr>
              <a:t>O</a:t>
            </a:r>
            <a:endParaRPr lang="en-US" altLang="zh-CN" dirty="0">
              <a:effectLst/>
            </a:endParaRPr>
          </a:p>
        </p:txBody>
      </p:sp>
      <p:sp>
        <p:nvSpPr>
          <p:cNvPr id="59" name="Line 17"/>
          <p:cNvSpPr>
            <a:spLocks noChangeShapeType="1"/>
          </p:cNvSpPr>
          <p:nvPr/>
        </p:nvSpPr>
        <p:spPr bwMode="auto">
          <a:xfrm>
            <a:off x="6513355" y="1988807"/>
            <a:ext cx="3276600" cy="281940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0" name="Line 19"/>
          <p:cNvSpPr>
            <a:spLocks noChangeShapeType="1"/>
          </p:cNvSpPr>
          <p:nvPr/>
        </p:nvSpPr>
        <p:spPr bwMode="auto">
          <a:xfrm>
            <a:off x="6513355" y="1988807"/>
            <a:ext cx="1600200" cy="304800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2" name="Line 21"/>
          <p:cNvSpPr>
            <a:spLocks noChangeShapeType="1"/>
          </p:cNvSpPr>
          <p:nvPr/>
        </p:nvSpPr>
        <p:spPr bwMode="auto">
          <a:xfrm>
            <a:off x="6513355" y="3436607"/>
            <a:ext cx="320040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 name="Rectangle 22"/>
          <p:cNvSpPr>
            <a:spLocks noChangeArrowheads="1"/>
          </p:cNvSpPr>
          <p:nvPr/>
        </p:nvSpPr>
        <p:spPr bwMode="auto">
          <a:xfrm>
            <a:off x="9726418" y="3208007"/>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MC=AC</a:t>
            </a:r>
            <a:endParaRPr lang="en-US" altLang="zh-CN" dirty="0">
              <a:effectLst>
                <a:outerShdw blurRad="38100" dist="38100" dir="2700000" algn="tl">
                  <a:srgbClr val="C0C0C0"/>
                </a:outerShdw>
              </a:effectLst>
            </a:endParaRPr>
          </a:p>
        </p:txBody>
      </p:sp>
      <p:grpSp>
        <p:nvGrpSpPr>
          <p:cNvPr id="64" name="Group 29"/>
          <p:cNvGrpSpPr/>
          <p:nvPr/>
        </p:nvGrpSpPr>
        <p:grpSpPr bwMode="auto">
          <a:xfrm>
            <a:off x="6021230" y="2439657"/>
            <a:ext cx="1254125" cy="457200"/>
            <a:chOff x="362" y="1628"/>
            <a:chExt cx="790" cy="288"/>
          </a:xfrm>
        </p:grpSpPr>
        <p:sp>
          <p:nvSpPr>
            <p:cNvPr id="65" name="Rectangle 25"/>
            <p:cNvSpPr>
              <a:spLocks noChangeArrowheads="1"/>
            </p:cNvSpPr>
            <p:nvPr/>
          </p:nvSpPr>
          <p:spPr bwMode="auto">
            <a:xfrm>
              <a:off x="362" y="16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m</a:t>
              </a:r>
              <a:endParaRPr lang="en-US" altLang="zh-CN" dirty="0">
                <a:effectLst>
                  <a:outerShdw blurRad="38100" dist="38100" dir="2700000" algn="tl">
                    <a:srgbClr val="C0C0C0"/>
                  </a:outerShdw>
                </a:effectLst>
              </a:endParaRPr>
            </a:p>
          </p:txBody>
        </p:sp>
        <p:sp>
          <p:nvSpPr>
            <p:cNvPr id="66" name="Line 26"/>
            <p:cNvSpPr>
              <a:spLocks noChangeShapeType="1"/>
            </p:cNvSpPr>
            <p:nvPr/>
          </p:nvSpPr>
          <p:spPr bwMode="auto">
            <a:xfrm flipV="1">
              <a:off x="672" y="1776"/>
              <a:ext cx="480" cy="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grpSp>
      <p:grpSp>
        <p:nvGrpSpPr>
          <p:cNvPr id="67" name="Group 28"/>
          <p:cNvGrpSpPr/>
          <p:nvPr/>
        </p:nvGrpSpPr>
        <p:grpSpPr bwMode="auto">
          <a:xfrm>
            <a:off x="7078505" y="2674607"/>
            <a:ext cx="533400" cy="3167063"/>
            <a:chOff x="1028" y="1776"/>
            <a:chExt cx="336" cy="1995"/>
          </a:xfrm>
        </p:grpSpPr>
        <p:sp>
          <p:nvSpPr>
            <p:cNvPr id="68" name="Line 23"/>
            <p:cNvSpPr>
              <a:spLocks noChangeShapeType="1"/>
            </p:cNvSpPr>
            <p:nvPr/>
          </p:nvSpPr>
          <p:spPr bwMode="auto">
            <a:xfrm flipH="1" flipV="1">
              <a:off x="1152" y="1776"/>
              <a:ext cx="0" cy="1728"/>
            </a:xfrm>
            <a:prstGeom prst="line">
              <a:avLst/>
            </a:prstGeom>
            <a:noFill/>
            <a:ln w="158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69" name="Rectangle 24"/>
            <p:cNvSpPr>
              <a:spLocks noChangeArrowheads="1"/>
            </p:cNvSpPr>
            <p:nvPr/>
          </p:nvSpPr>
          <p:spPr bwMode="auto">
            <a:xfrm>
              <a:off x="1028" y="348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effectLst>
                    <a:outerShdw blurRad="38100" dist="38100" dir="2700000" algn="tl">
                      <a:srgbClr val="C0C0C0"/>
                    </a:outerShdw>
                  </a:effectLst>
                </a:rPr>
                <a:t>Q</a:t>
              </a:r>
              <a:r>
                <a:rPr lang="en-US" altLang="zh-CN" baseline="-25000" dirty="0" err="1">
                  <a:effectLst>
                    <a:outerShdw blurRad="38100" dist="38100" dir="2700000" algn="tl">
                      <a:srgbClr val="C0C0C0"/>
                    </a:outerShdw>
                  </a:effectLst>
                </a:rPr>
                <a:t>m</a:t>
              </a:r>
              <a:endParaRPr lang="en-US" altLang="zh-CN" dirty="0">
                <a:effectLst>
                  <a:outerShdw blurRad="38100" dist="38100" dir="2700000" algn="tl">
                    <a:srgbClr val="C0C0C0"/>
                  </a:outerShdw>
                </a:effectLst>
              </a:endParaRPr>
            </a:p>
          </p:txBody>
        </p:sp>
      </p:grpSp>
      <p:grpSp>
        <p:nvGrpSpPr>
          <p:cNvPr id="70" name="Group 41"/>
          <p:cNvGrpSpPr/>
          <p:nvPr/>
        </p:nvGrpSpPr>
        <p:grpSpPr bwMode="auto">
          <a:xfrm>
            <a:off x="6021230" y="3220707"/>
            <a:ext cx="2168525" cy="457200"/>
            <a:chOff x="362" y="2120"/>
            <a:chExt cx="1366" cy="288"/>
          </a:xfrm>
        </p:grpSpPr>
        <p:sp>
          <p:nvSpPr>
            <p:cNvPr id="71" name="Line 37"/>
            <p:cNvSpPr>
              <a:spLocks noChangeShapeType="1"/>
            </p:cNvSpPr>
            <p:nvPr/>
          </p:nvSpPr>
          <p:spPr bwMode="auto">
            <a:xfrm flipV="1">
              <a:off x="672" y="2256"/>
              <a:ext cx="1056" cy="0"/>
            </a:xfrm>
            <a:prstGeom prst="line">
              <a:avLst/>
            </a:prstGeom>
            <a:noFill/>
            <a:ln w="9525">
              <a:solidFill>
                <a:srgbClr val="FF99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 name="Rectangle 39"/>
            <p:cNvSpPr>
              <a:spLocks noChangeArrowheads="1"/>
            </p:cNvSpPr>
            <p:nvPr/>
          </p:nvSpPr>
          <p:spPr bwMode="auto">
            <a:xfrm>
              <a:off x="362" y="21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baseline="30000" dirty="0">
                  <a:effectLst>
                    <a:outerShdw blurRad="38100" dist="38100" dir="2700000" algn="tl">
                      <a:srgbClr val="C0C0C0"/>
                    </a:outerShdw>
                  </a:effectLst>
                </a:rPr>
                <a:t>*</a:t>
              </a:r>
              <a:endParaRPr lang="en-US" altLang="zh-CN" dirty="0">
                <a:effectLst>
                  <a:outerShdw blurRad="38100" dist="38100" dir="2700000" algn="tl">
                    <a:srgbClr val="C0C0C0"/>
                  </a:outerShdw>
                </a:effectLst>
              </a:endParaRPr>
            </a:p>
          </p:txBody>
        </p:sp>
      </p:grpSp>
      <p:grpSp>
        <p:nvGrpSpPr>
          <p:cNvPr id="73" name="Group 40"/>
          <p:cNvGrpSpPr/>
          <p:nvPr/>
        </p:nvGrpSpPr>
        <p:grpSpPr bwMode="auto">
          <a:xfrm>
            <a:off x="8067518" y="3436607"/>
            <a:ext cx="533400" cy="2438400"/>
            <a:chOff x="1651" y="2256"/>
            <a:chExt cx="336" cy="1536"/>
          </a:xfrm>
        </p:grpSpPr>
        <p:sp>
          <p:nvSpPr>
            <p:cNvPr id="74" name="Line 33"/>
            <p:cNvSpPr>
              <a:spLocks noChangeShapeType="1"/>
            </p:cNvSpPr>
            <p:nvPr/>
          </p:nvSpPr>
          <p:spPr bwMode="auto">
            <a:xfrm flipH="1" flipV="1">
              <a:off x="1728" y="2256"/>
              <a:ext cx="0" cy="1248"/>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5" name="Rectangle 34"/>
            <p:cNvSpPr>
              <a:spLocks noChangeArrowheads="1"/>
            </p:cNvSpPr>
            <p:nvPr/>
          </p:nvSpPr>
          <p:spPr bwMode="auto">
            <a:xfrm>
              <a:off x="1651" y="35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Q</a:t>
              </a:r>
              <a:r>
                <a:rPr lang="en-US" altLang="zh-CN" baseline="30000" dirty="0">
                  <a:effectLst>
                    <a:outerShdw blurRad="38100" dist="38100" dir="2700000" algn="tl">
                      <a:srgbClr val="C0C0C0"/>
                    </a:outerShdw>
                  </a:effectLst>
                </a:rPr>
                <a:t>*</a:t>
              </a:r>
              <a:endParaRPr lang="en-US" altLang="zh-CN" dirty="0">
                <a:effectLst>
                  <a:outerShdw blurRad="38100" dist="38100" dir="2700000" algn="tl">
                    <a:srgbClr val="C0C0C0"/>
                  </a:outerShdw>
                </a:effectLst>
              </a:endParaRPr>
            </a:p>
          </p:txBody>
        </p:sp>
      </p:grpSp>
      <p:sp>
        <p:nvSpPr>
          <p:cNvPr id="76" name="Rectangle 43"/>
          <p:cNvSpPr>
            <a:spLocks noChangeArrowheads="1"/>
          </p:cNvSpPr>
          <p:nvPr/>
        </p:nvSpPr>
        <p:spPr bwMode="auto">
          <a:xfrm>
            <a:off x="6056155" y="1836407"/>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D</a:t>
            </a:r>
            <a:endParaRPr lang="en-US" altLang="zh-CN" dirty="0">
              <a:effectLst>
                <a:outerShdw blurRad="38100" dist="38100" dir="2700000" algn="tl">
                  <a:srgbClr val="C0C0C0"/>
                </a:outerShdw>
              </a:effectLst>
            </a:endParaRPr>
          </a:p>
        </p:txBody>
      </p:sp>
      <p:sp>
        <p:nvSpPr>
          <p:cNvPr id="77" name="Rectangle 44"/>
          <p:cNvSpPr>
            <a:spLocks noChangeArrowheads="1"/>
          </p:cNvSpPr>
          <p:nvPr/>
        </p:nvSpPr>
        <p:spPr bwMode="auto">
          <a:xfrm>
            <a:off x="7351555" y="2369807"/>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B</a:t>
            </a:r>
            <a:endParaRPr lang="en-US" altLang="zh-CN" dirty="0">
              <a:effectLst>
                <a:outerShdw blurRad="38100" dist="38100" dir="2700000" algn="tl">
                  <a:srgbClr val="C0C0C0"/>
                </a:outerShdw>
              </a:effectLst>
            </a:endParaRPr>
          </a:p>
        </p:txBody>
      </p:sp>
      <p:sp>
        <p:nvSpPr>
          <p:cNvPr id="78" name="Rectangle 45"/>
          <p:cNvSpPr>
            <a:spLocks noChangeArrowheads="1"/>
          </p:cNvSpPr>
          <p:nvPr/>
        </p:nvSpPr>
        <p:spPr bwMode="auto">
          <a:xfrm>
            <a:off x="7177086" y="3081006"/>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C</a:t>
            </a:r>
            <a:endParaRPr lang="en-US" altLang="zh-CN" dirty="0">
              <a:effectLst>
                <a:outerShdw blurRad="38100" dist="38100" dir="2700000" algn="tl">
                  <a:srgbClr val="C0C0C0"/>
                </a:outerShdw>
              </a:effectLst>
            </a:endParaRPr>
          </a:p>
        </p:txBody>
      </p:sp>
      <p:sp>
        <p:nvSpPr>
          <p:cNvPr id="79" name="Rectangle 46"/>
          <p:cNvSpPr>
            <a:spLocks noChangeArrowheads="1"/>
          </p:cNvSpPr>
          <p:nvPr/>
        </p:nvSpPr>
        <p:spPr bwMode="auto">
          <a:xfrm>
            <a:off x="8189755" y="2979407"/>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E</a:t>
            </a:r>
            <a:endParaRPr lang="en-US" altLang="zh-CN" dirty="0">
              <a:effectLst>
                <a:outerShdw blurRad="38100" dist="38100" dir="2700000" algn="tl">
                  <a:srgbClr val="C0C0C0"/>
                </a:outerShdw>
              </a:effectLst>
            </a:endParaRPr>
          </a:p>
        </p:txBody>
      </p:sp>
      <p:sp>
        <p:nvSpPr>
          <p:cNvPr id="80" name="Freeform 44"/>
          <p:cNvSpPr/>
          <p:nvPr/>
        </p:nvSpPr>
        <p:spPr bwMode="auto">
          <a:xfrm>
            <a:off x="6697817" y="2468117"/>
            <a:ext cx="1932220" cy="952996"/>
          </a:xfrm>
          <a:custGeom>
            <a:avLst/>
            <a:gdLst>
              <a:gd name="T0" fmla="*/ 0 w 2047"/>
              <a:gd name="T1" fmla="*/ 530 h 926"/>
              <a:gd name="T2" fmla="*/ 192 w 2047"/>
              <a:gd name="T3" fmla="*/ 770 h 926"/>
              <a:gd name="T4" fmla="*/ 595 w 2047"/>
              <a:gd name="T5" fmla="*/ 911 h 926"/>
              <a:gd name="T6" fmla="*/ 1041 w 2047"/>
              <a:gd name="T7" fmla="*/ 861 h 926"/>
              <a:gd name="T8" fmla="*/ 1551 w 2047"/>
              <a:gd name="T9" fmla="*/ 626 h 926"/>
              <a:gd name="T10" fmla="*/ 1920 w 2047"/>
              <a:gd name="T11" fmla="*/ 242 h 926"/>
              <a:gd name="T12" fmla="*/ 2047 w 2047"/>
              <a:gd name="T13" fmla="*/ 0 h 926"/>
            </a:gdLst>
            <a:ahLst/>
            <a:cxnLst>
              <a:cxn ang="0">
                <a:pos x="T0" y="T1"/>
              </a:cxn>
              <a:cxn ang="0">
                <a:pos x="T2" y="T3"/>
              </a:cxn>
              <a:cxn ang="0">
                <a:pos x="T4" y="T5"/>
              </a:cxn>
              <a:cxn ang="0">
                <a:pos x="T6" y="T7"/>
              </a:cxn>
              <a:cxn ang="0">
                <a:pos x="T8" y="T9"/>
              </a:cxn>
              <a:cxn ang="0">
                <a:pos x="T10" y="T11"/>
              </a:cxn>
              <a:cxn ang="0">
                <a:pos x="T12" y="T13"/>
              </a:cxn>
            </a:cxnLst>
            <a:rect l="0" t="0" r="r" b="b"/>
            <a:pathLst>
              <a:path w="2047" h="926">
                <a:moveTo>
                  <a:pt x="0" y="530"/>
                </a:moveTo>
                <a:cubicBezTo>
                  <a:pt x="40" y="618"/>
                  <a:pt x="93" y="707"/>
                  <a:pt x="192" y="770"/>
                </a:cubicBezTo>
                <a:cubicBezTo>
                  <a:pt x="291" y="833"/>
                  <a:pt x="454" y="896"/>
                  <a:pt x="595" y="911"/>
                </a:cubicBezTo>
                <a:cubicBezTo>
                  <a:pt x="736" y="926"/>
                  <a:pt x="882" y="908"/>
                  <a:pt x="1041" y="861"/>
                </a:cubicBezTo>
                <a:cubicBezTo>
                  <a:pt x="1200" y="814"/>
                  <a:pt x="1404" y="729"/>
                  <a:pt x="1551" y="626"/>
                </a:cubicBezTo>
                <a:cubicBezTo>
                  <a:pt x="1698" y="523"/>
                  <a:pt x="1837" y="346"/>
                  <a:pt x="1920" y="242"/>
                </a:cubicBezTo>
                <a:cubicBezTo>
                  <a:pt x="2003" y="138"/>
                  <a:pt x="2021" y="50"/>
                  <a:pt x="2047" y="0"/>
                </a:cubicBezTo>
              </a:path>
            </a:pathLst>
          </a:custGeom>
          <a:noFill/>
          <a:ln w="25400" cap="flat"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81" name="弧形 80"/>
          <p:cNvSpPr/>
          <p:nvPr/>
        </p:nvSpPr>
        <p:spPr>
          <a:xfrm rot="4793890">
            <a:off x="5913759" y="1317504"/>
            <a:ext cx="2286000" cy="2456686"/>
          </a:xfrm>
          <a:prstGeom prst="arc">
            <a:avLst/>
          </a:prstGeom>
          <a:ln w="2222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82" name="Rectangle 24"/>
          <p:cNvSpPr>
            <a:spLocks noChangeArrowheads="1"/>
          </p:cNvSpPr>
          <p:nvPr/>
        </p:nvSpPr>
        <p:spPr bwMode="auto">
          <a:xfrm>
            <a:off x="7717974" y="193079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effectLst>
                  <a:outerShdw blurRad="38100" dist="38100" dir="2700000" algn="tl">
                    <a:srgbClr val="C0C0C0"/>
                  </a:outerShdw>
                </a:effectLst>
              </a:rPr>
              <a:t>MC</a:t>
            </a:r>
            <a:r>
              <a:rPr lang="en-US" altLang="zh-CN" baseline="-25000" dirty="0" err="1">
                <a:effectLst>
                  <a:outerShdw blurRad="38100" dist="38100" dir="2700000" algn="tl">
                    <a:srgbClr val="C0C0C0"/>
                  </a:outerShdw>
                </a:effectLst>
              </a:rPr>
              <a:t>m</a:t>
            </a:r>
            <a:endParaRPr lang="en-US" altLang="zh-CN" dirty="0">
              <a:effectLst>
                <a:outerShdw blurRad="38100" dist="38100" dir="2700000" algn="tl">
                  <a:srgbClr val="C0C0C0"/>
                </a:outerShdw>
              </a:effectLst>
            </a:endParaRPr>
          </a:p>
        </p:txBody>
      </p:sp>
      <p:sp>
        <p:nvSpPr>
          <p:cNvPr id="83" name="Rectangle 24"/>
          <p:cNvSpPr>
            <a:spLocks noChangeArrowheads="1"/>
          </p:cNvSpPr>
          <p:nvPr/>
        </p:nvSpPr>
        <p:spPr bwMode="auto">
          <a:xfrm>
            <a:off x="8630037" y="220953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solidFill>
                  <a:schemeClr val="accent1"/>
                </a:solidFill>
                <a:effectLst>
                  <a:outerShdw blurRad="38100" dist="38100" dir="2700000" algn="tl">
                    <a:srgbClr val="C0C0C0"/>
                  </a:outerShdw>
                </a:effectLst>
              </a:rPr>
              <a:t>AC</a:t>
            </a:r>
            <a:r>
              <a:rPr lang="en-US" altLang="zh-CN" baseline="-25000" dirty="0" err="1">
                <a:solidFill>
                  <a:schemeClr val="accent1"/>
                </a:solidFill>
                <a:effectLst>
                  <a:outerShdw blurRad="38100" dist="38100" dir="2700000" algn="tl">
                    <a:srgbClr val="C0C0C0"/>
                  </a:outerShdw>
                </a:effectLst>
              </a:rPr>
              <a:t>m</a:t>
            </a:r>
            <a:endParaRPr lang="en-US" altLang="zh-CN" dirty="0">
              <a:solidFill>
                <a:schemeClr val="accent1"/>
              </a:solidFill>
              <a:effectLst>
                <a:outerShdw blurRad="38100" dist="38100" dir="2700000" algn="tl">
                  <a:srgbClr val="C0C0C0"/>
                </a:outerShdw>
              </a:effectLst>
            </a:endParaRPr>
          </a:p>
        </p:txBody>
      </p:sp>
      <p:sp>
        <p:nvSpPr>
          <p:cNvPr id="84" name="文本框 83"/>
          <p:cNvSpPr txBox="1"/>
          <p:nvPr/>
        </p:nvSpPr>
        <p:spPr>
          <a:xfrm>
            <a:off x="7611905" y="5933070"/>
            <a:ext cx="233557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垄断和低效率</a:t>
            </a:r>
            <a:endParaRPr lang="zh-CN" altLang="en-US" sz="2000" dirty="0">
              <a:latin typeface="微软雅黑" panose="020B0503020204020204" pitchFamily="34" charset="-122"/>
              <a:ea typeface="微软雅黑" panose="020B0503020204020204" pitchFamily="34" charset="-122"/>
            </a:endParaRPr>
          </a:p>
        </p:txBody>
      </p:sp>
      <p:sp>
        <p:nvSpPr>
          <p:cNvPr id="85" name="Rectangle 24"/>
          <p:cNvSpPr>
            <a:spLocks noChangeArrowheads="1"/>
          </p:cNvSpPr>
          <p:nvPr/>
        </p:nvSpPr>
        <p:spPr bwMode="auto">
          <a:xfrm>
            <a:off x="7484099" y="4828735"/>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solidFill>
                  <a:srgbClr val="FF0000"/>
                </a:solidFill>
                <a:effectLst>
                  <a:outerShdw blurRad="38100" dist="38100" dir="2700000" algn="tl">
                    <a:srgbClr val="C0C0C0"/>
                  </a:outerShdw>
                </a:effectLst>
              </a:rPr>
              <a:t>MR</a:t>
            </a:r>
            <a:r>
              <a:rPr lang="en-US" altLang="zh-CN" baseline="-25000" dirty="0" err="1">
                <a:solidFill>
                  <a:srgbClr val="FF0000"/>
                </a:solidFill>
                <a:effectLst>
                  <a:outerShdw blurRad="38100" dist="38100" dir="2700000" algn="tl">
                    <a:srgbClr val="C0C0C0"/>
                  </a:outerShdw>
                </a:effectLst>
              </a:rPr>
              <a:t>m</a:t>
            </a:r>
            <a:endParaRPr lang="en-US" altLang="zh-CN" dirty="0">
              <a:solidFill>
                <a:srgbClr val="FF0000"/>
              </a:solidFill>
              <a:effectLst>
                <a:outerShdw blurRad="38100" dist="38100" dir="2700000" algn="tl">
                  <a:srgbClr val="C0C0C0"/>
                </a:outerShdw>
              </a:effectLst>
            </a:endParaRPr>
          </a:p>
        </p:txBody>
      </p:sp>
      <p:sp>
        <p:nvSpPr>
          <p:cNvPr id="86" name="Rectangle 25"/>
          <p:cNvSpPr>
            <a:spLocks noChangeArrowheads="1"/>
          </p:cNvSpPr>
          <p:nvPr/>
        </p:nvSpPr>
        <p:spPr bwMode="auto">
          <a:xfrm>
            <a:off x="9789955" y="4589689"/>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solidFill>
                  <a:srgbClr val="FF0000"/>
                </a:solidFill>
                <a:effectLst>
                  <a:outerShdw blurRad="38100" dist="38100" dir="2700000" algn="tl">
                    <a:srgbClr val="C0C0C0"/>
                  </a:outerShdw>
                </a:effectLst>
              </a:rPr>
              <a:t>D</a:t>
            </a:r>
            <a:r>
              <a:rPr lang="en-US" altLang="zh-CN" baseline="-25000" dirty="0" err="1">
                <a:solidFill>
                  <a:srgbClr val="FF0000"/>
                </a:solidFill>
                <a:effectLst>
                  <a:outerShdw blurRad="38100" dist="38100" dir="2700000" algn="tl">
                    <a:srgbClr val="C0C0C0"/>
                  </a:outerShdw>
                </a:effectLst>
              </a:rPr>
              <a:t>m</a:t>
            </a:r>
            <a:endParaRPr lang="en-US" altLang="zh-CN" dirty="0">
              <a:solidFill>
                <a:srgbClr val="FF0000"/>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wipe(left)">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wipe(left)">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wipe(left)">
                                      <p:cBhvr>
                                        <p:cTn id="17" dur="500"/>
                                        <p:tgtEl>
                                          <p:spTgt spid="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anim calcmode="lin" valueType="num">
                                      <p:cBhvr>
                                        <p:cTn id="23" dur="1000" fill="hold"/>
                                        <p:tgtEl>
                                          <p:spTgt spid="47"/>
                                        </p:tgtEl>
                                        <p:attrNameLst>
                                          <p:attrName>ppt_x</p:attrName>
                                        </p:attrNameLst>
                                      </p:cBhvr>
                                      <p:tavLst>
                                        <p:tav tm="0">
                                          <p:val>
                                            <p:strVal val="#ppt_x"/>
                                          </p:val>
                                        </p:tav>
                                        <p:tav tm="100000">
                                          <p:val>
                                            <p:strVal val="#ppt_x"/>
                                          </p:val>
                                        </p:tav>
                                      </p:tavLst>
                                    </p:anim>
                                    <p:anim calcmode="lin" valueType="num">
                                      <p:cBhvr>
                                        <p:cTn id="2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5" grpId="0" autoUpdateAnimBg="0" uiExpand="1" build="p"/>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91"/>
          <p:cNvSpPr>
            <a:spLocks noChangeArrowheads="1"/>
          </p:cNvSpPr>
          <p:nvPr/>
        </p:nvSpPr>
        <p:spPr bwMode="auto">
          <a:xfrm>
            <a:off x="6007768" y="1256030"/>
            <a:ext cx="4835096" cy="5281284"/>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53" name="Rectangle 2" descr="10%"/>
          <p:cNvSpPr>
            <a:spLocks noChangeArrowheads="1"/>
          </p:cNvSpPr>
          <p:nvPr/>
        </p:nvSpPr>
        <p:spPr bwMode="auto">
          <a:xfrm>
            <a:off x="871309" y="1256030"/>
            <a:ext cx="5098415" cy="1932305"/>
          </a:xfrm>
          <a:prstGeom prst="rect">
            <a:avLst/>
          </a:prstGeom>
          <a:pattFill prst="pct10">
            <a:fgClr>
              <a:srgbClr val="FFCC66"/>
            </a:fgClr>
            <a:bgClr>
              <a:srgbClr val="FFFFFF"/>
            </a:bgClr>
          </a:pattFill>
          <a:ln w="22225">
            <a:solidFill>
              <a:srgbClr val="00B050"/>
            </a:solidFill>
            <a:miter lim="800000"/>
          </a:ln>
          <a:effectLst/>
        </p:spPr>
        <p:txBody>
          <a:bodyPr wrap="none" lIns="90000" tIns="46800" rIns="90000" bIns="46800" anchor="ctr"/>
          <a:lstStyle/>
          <a:p>
            <a:endParaRPr lang="zh-CN" altLang="en-US" dirty="0"/>
          </a:p>
        </p:txBody>
      </p:sp>
      <p:sp>
        <p:nvSpPr>
          <p:cNvPr id="47" name="Rectangle 2" descr="10%"/>
          <p:cNvSpPr>
            <a:spLocks noChangeArrowheads="1"/>
          </p:cNvSpPr>
          <p:nvPr/>
        </p:nvSpPr>
        <p:spPr bwMode="auto">
          <a:xfrm>
            <a:off x="862419" y="3284220"/>
            <a:ext cx="5107305" cy="3243580"/>
          </a:xfrm>
          <a:prstGeom prst="rect">
            <a:avLst/>
          </a:prstGeom>
          <a:pattFill prst="dotDmnd">
            <a:fgClr>
              <a:srgbClr val="FFCC66"/>
            </a:fgClr>
            <a:bgClr>
              <a:srgbClr val="FFFFFF"/>
            </a:bgClr>
          </a:pattFill>
          <a:ln w="22225">
            <a:solidFill>
              <a:srgbClr val="00B050"/>
            </a:solidFill>
            <a:miter lim="800000"/>
          </a:ln>
          <a:effec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05102" y="1057578"/>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38082"/>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寻租——垄断低效率的进一步解释</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1829554" y="6444030"/>
            <a:ext cx="841844" cy="369332"/>
          </a:xfrm>
          <a:prstGeom prst="rect">
            <a:avLst/>
          </a:prstGeom>
          <a:noFill/>
        </p:spPr>
        <p:txBody>
          <a:bodyPr wrap="square" rtlCol="0">
            <a:spAutoFit/>
          </a:bodyPr>
          <a:lstStyle/>
          <a:p>
            <a:endParaRPr lang="en-US" altLang="zh-CN" dirty="0"/>
          </a:p>
        </p:txBody>
      </p:sp>
      <p:sp>
        <p:nvSpPr>
          <p:cNvPr id="45" name="Rectangle 50"/>
          <p:cNvSpPr>
            <a:spLocks noChangeArrowheads="1"/>
          </p:cNvSpPr>
          <p:nvPr/>
        </p:nvSpPr>
        <p:spPr bwMode="auto">
          <a:xfrm>
            <a:off x="810604" y="1662399"/>
            <a:ext cx="509797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487680" indent="-487680" algn="l">
              <a:defRPr kumimoji="1" sz="2400">
                <a:solidFill>
                  <a:schemeClr val="tx1"/>
                </a:solidFill>
                <a:latin typeface="Times New Roman" panose="02020603050405020304" pitchFamily="18" charset="0"/>
                <a:ea typeface="宋体" panose="02010600030101010101" pitchFamily="2" charset="-122"/>
              </a:defRPr>
            </a:lvl1pPr>
            <a:lvl2pPr marL="67818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a:lnSpc>
                <a:spcPct val="150000"/>
              </a:lnSpc>
              <a:buFont typeface="Wingdings" panose="05000000000000000000" pitchFamily="2" charset="2"/>
              <a:buChar char="Ø"/>
            </a:pPr>
            <a:r>
              <a:rPr sz="2000"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寻租，是指试图获得一种可以赚取经济利润的垄断的活动。</a:t>
            </a:r>
            <a:endParaRPr sz="2000"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sz="2000"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寻租者以两种形式追求其目标：</a:t>
            </a:r>
            <a:r>
              <a:rPr sz="2000" b="0"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购买垄断和创造垄断</a:t>
            </a:r>
            <a:r>
              <a:rPr lang="zh-CN" altLang="en-US" sz="2000" b="0"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sz="2000"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921439" y="3273542"/>
            <a:ext cx="4777105" cy="3322955"/>
          </a:xfrm>
          <a:prstGeom prst="rect">
            <a:avLst/>
          </a:prstGeom>
          <a:noFill/>
        </p:spPr>
        <p:txBody>
          <a:bodyPr wrap="square" rtlCol="0">
            <a:spAutoFit/>
          </a:bodyPr>
          <a:lstStyle/>
          <a:p>
            <a:pPr indent="0" fontAlgn="auto">
              <a:lnSpc>
                <a:spcPct val="150000"/>
              </a:lnSpc>
            </a:pPr>
            <a:r>
              <a:rPr lang="zh-CN" altLang="en-US" sz="2000" dirty="0">
                <a:latin typeface="微软雅黑" panose="020B0503020204020204" pitchFamily="34" charset="-122"/>
                <a:ea typeface="微软雅黑" panose="020B0503020204020204" pitchFamily="34" charset="-122"/>
              </a:rPr>
              <a:t>寻租活动的经济损失表现如下几个方面：</a:t>
            </a:r>
            <a:endParaRPr lang="zh-CN" altLang="en-US" sz="2000" dirty="0">
              <a:latin typeface="微软雅黑" panose="020B0503020204020204" pitchFamily="34" charset="-122"/>
              <a:ea typeface="微软雅黑" panose="020B0503020204020204" pitchFamily="34" charset="-122"/>
            </a:endParaRPr>
          </a:p>
          <a:p>
            <a:pPr marL="685800" indent="-342900" fontAlgn="auto">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寻租造成经济资源配置的扭曲，阻止了更有效的生产方式的实施。</a:t>
            </a:r>
            <a:endParaRPr lang="zh-CN" altLang="en-US" sz="2000" dirty="0">
              <a:latin typeface="微软雅黑" panose="020B0503020204020204" pitchFamily="34" charset="-122"/>
              <a:ea typeface="微软雅黑" panose="020B0503020204020204" pitchFamily="34" charset="-122"/>
            </a:endParaRPr>
          </a:p>
          <a:p>
            <a:pPr marL="685800" indent="-342900" fontAlgn="auto">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寻租本身白白耗费社会的经济资源，使本来可以用于生产性活动的资源浪费在这些于社会无益的活动上。</a:t>
            </a:r>
            <a:endParaRPr lang="zh-CN" altLang="en-US" sz="2000" dirty="0">
              <a:latin typeface="微软雅黑" panose="020B0503020204020204" pitchFamily="34" charset="-122"/>
              <a:ea typeface="微软雅黑" panose="020B0503020204020204" pitchFamily="34" charset="-122"/>
            </a:endParaRPr>
          </a:p>
          <a:p>
            <a:pPr marL="685800" indent="-342900" fontAlgn="auto">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导致其他层次的寻租活动。</a:t>
            </a:r>
            <a:endParaRPr lang="zh-CN" altLang="en-US" sz="2000" dirty="0">
              <a:latin typeface="微软雅黑" panose="020B0503020204020204" pitchFamily="34" charset="-122"/>
              <a:ea typeface="微软雅黑" panose="020B0503020204020204" pitchFamily="34" charset="-122"/>
            </a:endParaRPr>
          </a:p>
        </p:txBody>
      </p:sp>
      <p:sp>
        <p:nvSpPr>
          <p:cNvPr id="55" name="Line 12"/>
          <p:cNvSpPr>
            <a:spLocks noChangeShapeType="1"/>
          </p:cNvSpPr>
          <p:nvPr/>
        </p:nvSpPr>
        <p:spPr bwMode="auto">
          <a:xfrm flipV="1">
            <a:off x="6499893" y="1709031"/>
            <a:ext cx="0" cy="388620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 name="Line 13"/>
          <p:cNvSpPr>
            <a:spLocks noChangeShapeType="1"/>
          </p:cNvSpPr>
          <p:nvPr/>
        </p:nvSpPr>
        <p:spPr bwMode="auto">
          <a:xfrm flipV="1">
            <a:off x="6499893" y="5595231"/>
            <a:ext cx="4267200" cy="0"/>
          </a:xfrm>
          <a:prstGeom prst="line">
            <a:avLst/>
          </a:prstGeom>
          <a:noFill/>
          <a:ln w="222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 name="Rectangle 15"/>
          <p:cNvSpPr>
            <a:spLocks noChangeArrowheads="1"/>
          </p:cNvSpPr>
          <p:nvPr/>
        </p:nvSpPr>
        <p:spPr bwMode="auto">
          <a:xfrm>
            <a:off x="10439274" y="5561894"/>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rPr>
              <a:t>Q</a:t>
            </a:r>
            <a:endParaRPr lang="en-US" altLang="zh-CN" dirty="0">
              <a:effectLst/>
            </a:endParaRPr>
          </a:p>
        </p:txBody>
      </p:sp>
      <p:sp>
        <p:nvSpPr>
          <p:cNvPr id="58" name="Rectangle 16"/>
          <p:cNvSpPr>
            <a:spLocks noChangeArrowheads="1"/>
          </p:cNvSpPr>
          <p:nvPr/>
        </p:nvSpPr>
        <p:spPr bwMode="auto">
          <a:xfrm>
            <a:off x="6042693" y="544283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rPr>
              <a:t>O</a:t>
            </a:r>
            <a:endParaRPr lang="en-US" altLang="zh-CN" dirty="0">
              <a:effectLst/>
            </a:endParaRPr>
          </a:p>
        </p:txBody>
      </p:sp>
      <p:sp>
        <p:nvSpPr>
          <p:cNvPr id="59" name="Line 17"/>
          <p:cNvSpPr>
            <a:spLocks noChangeShapeType="1"/>
          </p:cNvSpPr>
          <p:nvPr/>
        </p:nvSpPr>
        <p:spPr bwMode="auto">
          <a:xfrm>
            <a:off x="6499893" y="2166231"/>
            <a:ext cx="3276600" cy="281940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0" name="Line 19"/>
          <p:cNvSpPr>
            <a:spLocks noChangeShapeType="1"/>
          </p:cNvSpPr>
          <p:nvPr/>
        </p:nvSpPr>
        <p:spPr bwMode="auto">
          <a:xfrm>
            <a:off x="6499893" y="2166231"/>
            <a:ext cx="1600200" cy="3048000"/>
          </a:xfrm>
          <a:prstGeom prst="line">
            <a:avLst/>
          </a:prstGeom>
          <a:noFill/>
          <a:ln w="952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2" name="Line 21"/>
          <p:cNvSpPr>
            <a:spLocks noChangeShapeType="1"/>
          </p:cNvSpPr>
          <p:nvPr/>
        </p:nvSpPr>
        <p:spPr bwMode="auto">
          <a:xfrm>
            <a:off x="6499893" y="3614031"/>
            <a:ext cx="320040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 name="Rectangle 22"/>
          <p:cNvSpPr>
            <a:spLocks noChangeArrowheads="1"/>
          </p:cNvSpPr>
          <p:nvPr/>
        </p:nvSpPr>
        <p:spPr bwMode="auto">
          <a:xfrm>
            <a:off x="9712956" y="338543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MC=AC</a:t>
            </a:r>
            <a:endParaRPr lang="en-US" altLang="zh-CN" dirty="0">
              <a:effectLst>
                <a:outerShdw blurRad="38100" dist="38100" dir="2700000" algn="tl">
                  <a:srgbClr val="C0C0C0"/>
                </a:outerShdw>
              </a:effectLst>
            </a:endParaRPr>
          </a:p>
        </p:txBody>
      </p:sp>
      <p:grpSp>
        <p:nvGrpSpPr>
          <p:cNvPr id="64" name="Group 29"/>
          <p:cNvGrpSpPr/>
          <p:nvPr/>
        </p:nvGrpSpPr>
        <p:grpSpPr bwMode="auto">
          <a:xfrm>
            <a:off x="6007768" y="2617081"/>
            <a:ext cx="1254125" cy="457200"/>
            <a:chOff x="362" y="1628"/>
            <a:chExt cx="790" cy="288"/>
          </a:xfrm>
        </p:grpSpPr>
        <p:sp>
          <p:nvSpPr>
            <p:cNvPr id="65" name="Rectangle 25"/>
            <p:cNvSpPr>
              <a:spLocks noChangeArrowheads="1"/>
            </p:cNvSpPr>
            <p:nvPr/>
          </p:nvSpPr>
          <p:spPr bwMode="auto">
            <a:xfrm>
              <a:off x="362" y="162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m</a:t>
              </a:r>
              <a:endParaRPr lang="en-US" altLang="zh-CN" dirty="0">
                <a:effectLst>
                  <a:outerShdw blurRad="38100" dist="38100" dir="2700000" algn="tl">
                    <a:srgbClr val="C0C0C0"/>
                  </a:outerShdw>
                </a:effectLst>
              </a:endParaRPr>
            </a:p>
          </p:txBody>
        </p:sp>
        <p:sp>
          <p:nvSpPr>
            <p:cNvPr id="66" name="Line 26"/>
            <p:cNvSpPr>
              <a:spLocks noChangeShapeType="1"/>
            </p:cNvSpPr>
            <p:nvPr/>
          </p:nvSpPr>
          <p:spPr bwMode="auto">
            <a:xfrm flipV="1">
              <a:off x="672" y="1776"/>
              <a:ext cx="480" cy="0"/>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grpSp>
      <p:grpSp>
        <p:nvGrpSpPr>
          <p:cNvPr id="67" name="Group 28"/>
          <p:cNvGrpSpPr/>
          <p:nvPr/>
        </p:nvGrpSpPr>
        <p:grpSpPr bwMode="auto">
          <a:xfrm>
            <a:off x="7065043" y="2852031"/>
            <a:ext cx="533400" cy="3167063"/>
            <a:chOff x="1028" y="1776"/>
            <a:chExt cx="336" cy="1995"/>
          </a:xfrm>
        </p:grpSpPr>
        <p:sp>
          <p:nvSpPr>
            <p:cNvPr id="68" name="Line 23"/>
            <p:cNvSpPr>
              <a:spLocks noChangeShapeType="1"/>
            </p:cNvSpPr>
            <p:nvPr/>
          </p:nvSpPr>
          <p:spPr bwMode="auto">
            <a:xfrm flipH="1" flipV="1">
              <a:off x="1152" y="1776"/>
              <a:ext cx="0" cy="1728"/>
            </a:xfrm>
            <a:prstGeom prst="line">
              <a:avLst/>
            </a:prstGeom>
            <a:noFill/>
            <a:ln w="158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69" name="Rectangle 24"/>
            <p:cNvSpPr>
              <a:spLocks noChangeArrowheads="1"/>
            </p:cNvSpPr>
            <p:nvPr/>
          </p:nvSpPr>
          <p:spPr bwMode="auto">
            <a:xfrm>
              <a:off x="1028" y="3483"/>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effectLst>
                    <a:outerShdw blurRad="38100" dist="38100" dir="2700000" algn="tl">
                      <a:srgbClr val="C0C0C0"/>
                    </a:outerShdw>
                  </a:effectLst>
                </a:rPr>
                <a:t>Q</a:t>
              </a:r>
              <a:r>
                <a:rPr lang="en-US" altLang="zh-CN" baseline="-25000" dirty="0" err="1">
                  <a:effectLst>
                    <a:outerShdw blurRad="38100" dist="38100" dir="2700000" algn="tl">
                      <a:srgbClr val="C0C0C0"/>
                    </a:outerShdw>
                  </a:effectLst>
                </a:rPr>
                <a:t>m</a:t>
              </a:r>
              <a:endParaRPr lang="en-US" altLang="zh-CN" dirty="0">
                <a:effectLst>
                  <a:outerShdw blurRad="38100" dist="38100" dir="2700000" algn="tl">
                    <a:srgbClr val="C0C0C0"/>
                  </a:outerShdw>
                </a:effectLst>
              </a:endParaRPr>
            </a:p>
          </p:txBody>
        </p:sp>
      </p:grpSp>
      <p:grpSp>
        <p:nvGrpSpPr>
          <p:cNvPr id="70" name="Group 41"/>
          <p:cNvGrpSpPr/>
          <p:nvPr/>
        </p:nvGrpSpPr>
        <p:grpSpPr bwMode="auto">
          <a:xfrm>
            <a:off x="6007768" y="3398131"/>
            <a:ext cx="2168525" cy="457200"/>
            <a:chOff x="362" y="2120"/>
            <a:chExt cx="1366" cy="288"/>
          </a:xfrm>
        </p:grpSpPr>
        <p:sp>
          <p:nvSpPr>
            <p:cNvPr id="71" name="Line 37"/>
            <p:cNvSpPr>
              <a:spLocks noChangeShapeType="1"/>
            </p:cNvSpPr>
            <p:nvPr/>
          </p:nvSpPr>
          <p:spPr bwMode="auto">
            <a:xfrm flipV="1">
              <a:off x="672" y="2256"/>
              <a:ext cx="1056" cy="0"/>
            </a:xfrm>
            <a:prstGeom prst="line">
              <a:avLst/>
            </a:prstGeom>
            <a:noFill/>
            <a:ln w="9525">
              <a:solidFill>
                <a:srgbClr val="FF99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2" name="Rectangle 39"/>
            <p:cNvSpPr>
              <a:spLocks noChangeArrowheads="1"/>
            </p:cNvSpPr>
            <p:nvPr/>
          </p:nvSpPr>
          <p:spPr bwMode="auto">
            <a:xfrm>
              <a:off x="362" y="21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baseline="30000" dirty="0">
                  <a:effectLst>
                    <a:outerShdw blurRad="38100" dist="38100" dir="2700000" algn="tl">
                      <a:srgbClr val="C0C0C0"/>
                    </a:outerShdw>
                  </a:effectLst>
                </a:rPr>
                <a:t>*</a:t>
              </a:r>
              <a:endParaRPr lang="en-US" altLang="zh-CN" dirty="0">
                <a:effectLst>
                  <a:outerShdw blurRad="38100" dist="38100" dir="2700000" algn="tl">
                    <a:srgbClr val="C0C0C0"/>
                  </a:outerShdw>
                </a:effectLst>
              </a:endParaRPr>
            </a:p>
          </p:txBody>
        </p:sp>
      </p:grpSp>
      <p:grpSp>
        <p:nvGrpSpPr>
          <p:cNvPr id="73" name="Group 40"/>
          <p:cNvGrpSpPr/>
          <p:nvPr/>
        </p:nvGrpSpPr>
        <p:grpSpPr bwMode="auto">
          <a:xfrm>
            <a:off x="8054056" y="3614031"/>
            <a:ext cx="533400" cy="2438400"/>
            <a:chOff x="1651" y="2256"/>
            <a:chExt cx="336" cy="1536"/>
          </a:xfrm>
        </p:grpSpPr>
        <p:sp>
          <p:nvSpPr>
            <p:cNvPr id="74" name="Line 33"/>
            <p:cNvSpPr>
              <a:spLocks noChangeShapeType="1"/>
            </p:cNvSpPr>
            <p:nvPr/>
          </p:nvSpPr>
          <p:spPr bwMode="auto">
            <a:xfrm flipH="1" flipV="1">
              <a:off x="1728" y="2256"/>
              <a:ext cx="0" cy="1248"/>
            </a:xfrm>
            <a:prstGeom prst="line">
              <a:avLst/>
            </a:prstGeom>
            <a:noFill/>
            <a:ln w="190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5" name="Rectangle 34"/>
            <p:cNvSpPr>
              <a:spLocks noChangeArrowheads="1"/>
            </p:cNvSpPr>
            <p:nvPr/>
          </p:nvSpPr>
          <p:spPr bwMode="auto">
            <a:xfrm>
              <a:off x="1651" y="35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Q</a:t>
              </a:r>
              <a:r>
                <a:rPr lang="en-US" altLang="zh-CN" baseline="30000" dirty="0">
                  <a:effectLst>
                    <a:outerShdw blurRad="38100" dist="38100" dir="2700000" algn="tl">
                      <a:srgbClr val="C0C0C0"/>
                    </a:outerShdw>
                  </a:effectLst>
                </a:rPr>
                <a:t>*</a:t>
              </a:r>
              <a:endParaRPr lang="en-US" altLang="zh-CN" dirty="0">
                <a:effectLst>
                  <a:outerShdw blurRad="38100" dist="38100" dir="2700000" algn="tl">
                    <a:srgbClr val="C0C0C0"/>
                  </a:outerShdw>
                </a:effectLst>
              </a:endParaRPr>
            </a:p>
          </p:txBody>
        </p:sp>
      </p:grpSp>
      <p:sp>
        <p:nvSpPr>
          <p:cNvPr id="76" name="Rectangle 43"/>
          <p:cNvSpPr>
            <a:spLocks noChangeArrowheads="1"/>
          </p:cNvSpPr>
          <p:nvPr/>
        </p:nvSpPr>
        <p:spPr bwMode="auto">
          <a:xfrm>
            <a:off x="6042693" y="2013831"/>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D</a:t>
            </a:r>
            <a:endParaRPr lang="en-US" altLang="zh-CN" dirty="0">
              <a:effectLst>
                <a:outerShdw blurRad="38100" dist="38100" dir="2700000" algn="tl">
                  <a:srgbClr val="C0C0C0"/>
                </a:outerShdw>
              </a:effectLst>
            </a:endParaRPr>
          </a:p>
        </p:txBody>
      </p:sp>
      <p:sp>
        <p:nvSpPr>
          <p:cNvPr id="77" name="Rectangle 44"/>
          <p:cNvSpPr>
            <a:spLocks noChangeArrowheads="1"/>
          </p:cNvSpPr>
          <p:nvPr/>
        </p:nvSpPr>
        <p:spPr bwMode="auto">
          <a:xfrm>
            <a:off x="7338093" y="2547231"/>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B</a:t>
            </a:r>
            <a:endParaRPr lang="en-US" altLang="zh-CN" dirty="0">
              <a:effectLst>
                <a:outerShdw blurRad="38100" dist="38100" dir="2700000" algn="tl">
                  <a:srgbClr val="C0C0C0"/>
                </a:outerShdw>
              </a:effectLst>
            </a:endParaRPr>
          </a:p>
        </p:txBody>
      </p:sp>
      <p:sp>
        <p:nvSpPr>
          <p:cNvPr id="78" name="Rectangle 45"/>
          <p:cNvSpPr>
            <a:spLocks noChangeArrowheads="1"/>
          </p:cNvSpPr>
          <p:nvPr/>
        </p:nvSpPr>
        <p:spPr bwMode="auto">
          <a:xfrm>
            <a:off x="7163624" y="325843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C</a:t>
            </a:r>
            <a:endParaRPr lang="en-US" altLang="zh-CN" dirty="0">
              <a:effectLst>
                <a:outerShdw blurRad="38100" dist="38100" dir="2700000" algn="tl">
                  <a:srgbClr val="C0C0C0"/>
                </a:outerShdw>
              </a:effectLst>
            </a:endParaRPr>
          </a:p>
        </p:txBody>
      </p:sp>
      <p:sp>
        <p:nvSpPr>
          <p:cNvPr id="79" name="Rectangle 46"/>
          <p:cNvSpPr>
            <a:spLocks noChangeArrowheads="1"/>
          </p:cNvSpPr>
          <p:nvPr/>
        </p:nvSpPr>
        <p:spPr bwMode="auto">
          <a:xfrm>
            <a:off x="8176293" y="3156831"/>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E</a:t>
            </a:r>
            <a:endParaRPr lang="en-US" altLang="zh-CN" dirty="0">
              <a:effectLst>
                <a:outerShdw blurRad="38100" dist="38100" dir="2700000" algn="tl">
                  <a:srgbClr val="C0C0C0"/>
                </a:outerShdw>
              </a:effectLst>
            </a:endParaRPr>
          </a:p>
        </p:txBody>
      </p:sp>
      <p:sp>
        <p:nvSpPr>
          <p:cNvPr id="80" name="Freeform 44"/>
          <p:cNvSpPr/>
          <p:nvPr/>
        </p:nvSpPr>
        <p:spPr bwMode="auto">
          <a:xfrm>
            <a:off x="6684355" y="2645541"/>
            <a:ext cx="1932220" cy="952996"/>
          </a:xfrm>
          <a:custGeom>
            <a:avLst/>
            <a:gdLst>
              <a:gd name="T0" fmla="*/ 0 w 2047"/>
              <a:gd name="T1" fmla="*/ 530 h 926"/>
              <a:gd name="T2" fmla="*/ 192 w 2047"/>
              <a:gd name="T3" fmla="*/ 770 h 926"/>
              <a:gd name="T4" fmla="*/ 595 w 2047"/>
              <a:gd name="T5" fmla="*/ 911 h 926"/>
              <a:gd name="T6" fmla="*/ 1041 w 2047"/>
              <a:gd name="T7" fmla="*/ 861 h 926"/>
              <a:gd name="T8" fmla="*/ 1551 w 2047"/>
              <a:gd name="T9" fmla="*/ 626 h 926"/>
              <a:gd name="T10" fmla="*/ 1920 w 2047"/>
              <a:gd name="T11" fmla="*/ 242 h 926"/>
              <a:gd name="T12" fmla="*/ 2047 w 2047"/>
              <a:gd name="T13" fmla="*/ 0 h 926"/>
            </a:gdLst>
            <a:ahLst/>
            <a:cxnLst>
              <a:cxn ang="0">
                <a:pos x="T0" y="T1"/>
              </a:cxn>
              <a:cxn ang="0">
                <a:pos x="T2" y="T3"/>
              </a:cxn>
              <a:cxn ang="0">
                <a:pos x="T4" y="T5"/>
              </a:cxn>
              <a:cxn ang="0">
                <a:pos x="T6" y="T7"/>
              </a:cxn>
              <a:cxn ang="0">
                <a:pos x="T8" y="T9"/>
              </a:cxn>
              <a:cxn ang="0">
                <a:pos x="T10" y="T11"/>
              </a:cxn>
              <a:cxn ang="0">
                <a:pos x="T12" y="T13"/>
              </a:cxn>
            </a:cxnLst>
            <a:rect l="0" t="0" r="r" b="b"/>
            <a:pathLst>
              <a:path w="2047" h="926">
                <a:moveTo>
                  <a:pt x="0" y="530"/>
                </a:moveTo>
                <a:cubicBezTo>
                  <a:pt x="40" y="618"/>
                  <a:pt x="93" y="707"/>
                  <a:pt x="192" y="770"/>
                </a:cubicBezTo>
                <a:cubicBezTo>
                  <a:pt x="291" y="833"/>
                  <a:pt x="454" y="896"/>
                  <a:pt x="595" y="911"/>
                </a:cubicBezTo>
                <a:cubicBezTo>
                  <a:pt x="736" y="926"/>
                  <a:pt x="882" y="908"/>
                  <a:pt x="1041" y="861"/>
                </a:cubicBezTo>
                <a:cubicBezTo>
                  <a:pt x="1200" y="814"/>
                  <a:pt x="1404" y="729"/>
                  <a:pt x="1551" y="626"/>
                </a:cubicBezTo>
                <a:cubicBezTo>
                  <a:pt x="1698" y="523"/>
                  <a:pt x="1837" y="346"/>
                  <a:pt x="1920" y="242"/>
                </a:cubicBezTo>
                <a:cubicBezTo>
                  <a:pt x="2003" y="138"/>
                  <a:pt x="2021" y="50"/>
                  <a:pt x="2047" y="0"/>
                </a:cubicBezTo>
              </a:path>
            </a:pathLst>
          </a:custGeom>
          <a:noFill/>
          <a:ln w="25400" cap="flat"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81" name="弧形 80"/>
          <p:cNvSpPr/>
          <p:nvPr/>
        </p:nvSpPr>
        <p:spPr>
          <a:xfrm rot="4793890">
            <a:off x="5900297" y="1494928"/>
            <a:ext cx="2286000" cy="2456686"/>
          </a:xfrm>
          <a:prstGeom prst="arc">
            <a:avLst/>
          </a:prstGeom>
          <a:ln w="2222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82" name="Rectangle 24"/>
          <p:cNvSpPr>
            <a:spLocks noChangeArrowheads="1"/>
          </p:cNvSpPr>
          <p:nvPr/>
        </p:nvSpPr>
        <p:spPr bwMode="auto">
          <a:xfrm>
            <a:off x="7704512" y="2108217"/>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effectLst>
                  <a:outerShdw blurRad="38100" dist="38100" dir="2700000" algn="tl">
                    <a:srgbClr val="C0C0C0"/>
                  </a:outerShdw>
                </a:effectLst>
              </a:rPr>
              <a:t>MC</a:t>
            </a:r>
            <a:r>
              <a:rPr lang="en-US" altLang="zh-CN" baseline="-25000" dirty="0" err="1">
                <a:effectLst>
                  <a:outerShdw blurRad="38100" dist="38100" dir="2700000" algn="tl">
                    <a:srgbClr val="C0C0C0"/>
                  </a:outerShdw>
                </a:effectLst>
              </a:rPr>
              <a:t>m</a:t>
            </a:r>
            <a:endParaRPr lang="en-US" altLang="zh-CN" dirty="0">
              <a:effectLst>
                <a:outerShdw blurRad="38100" dist="38100" dir="2700000" algn="tl">
                  <a:srgbClr val="C0C0C0"/>
                </a:outerShdw>
              </a:effectLst>
            </a:endParaRPr>
          </a:p>
        </p:txBody>
      </p:sp>
      <p:sp>
        <p:nvSpPr>
          <p:cNvPr id="83" name="Rectangle 24"/>
          <p:cNvSpPr>
            <a:spLocks noChangeArrowheads="1"/>
          </p:cNvSpPr>
          <p:nvPr/>
        </p:nvSpPr>
        <p:spPr bwMode="auto">
          <a:xfrm>
            <a:off x="8616575" y="2386957"/>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solidFill>
                  <a:schemeClr val="accent1"/>
                </a:solidFill>
                <a:effectLst>
                  <a:outerShdw blurRad="38100" dist="38100" dir="2700000" algn="tl">
                    <a:srgbClr val="C0C0C0"/>
                  </a:outerShdw>
                </a:effectLst>
              </a:rPr>
              <a:t>AC</a:t>
            </a:r>
            <a:r>
              <a:rPr lang="en-US" altLang="zh-CN" baseline="-25000" dirty="0" err="1">
                <a:solidFill>
                  <a:schemeClr val="accent1"/>
                </a:solidFill>
                <a:effectLst>
                  <a:outerShdw blurRad="38100" dist="38100" dir="2700000" algn="tl">
                    <a:srgbClr val="C0C0C0"/>
                  </a:outerShdw>
                </a:effectLst>
              </a:rPr>
              <a:t>m</a:t>
            </a:r>
            <a:endParaRPr lang="en-US" altLang="zh-CN" dirty="0">
              <a:solidFill>
                <a:schemeClr val="accent1"/>
              </a:solidFill>
              <a:effectLst>
                <a:outerShdw blurRad="38100" dist="38100" dir="2700000" algn="tl">
                  <a:srgbClr val="C0C0C0"/>
                </a:outerShdw>
              </a:effectLst>
            </a:endParaRPr>
          </a:p>
        </p:txBody>
      </p:sp>
      <p:sp>
        <p:nvSpPr>
          <p:cNvPr id="84" name="文本框 83"/>
          <p:cNvSpPr txBox="1"/>
          <p:nvPr/>
        </p:nvSpPr>
        <p:spPr>
          <a:xfrm>
            <a:off x="7598396" y="6033321"/>
            <a:ext cx="233557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垄断和低效率</a:t>
            </a:r>
            <a:endParaRPr lang="zh-CN" altLang="en-US" sz="2000" dirty="0">
              <a:latin typeface="微软雅黑" panose="020B0503020204020204" pitchFamily="34" charset="-122"/>
              <a:ea typeface="微软雅黑" panose="020B0503020204020204" pitchFamily="34" charset="-122"/>
            </a:endParaRPr>
          </a:p>
        </p:txBody>
      </p:sp>
      <p:sp>
        <p:nvSpPr>
          <p:cNvPr id="85" name="Rectangle 24"/>
          <p:cNvSpPr>
            <a:spLocks noChangeArrowheads="1"/>
          </p:cNvSpPr>
          <p:nvPr/>
        </p:nvSpPr>
        <p:spPr bwMode="auto">
          <a:xfrm>
            <a:off x="7470637" y="5006159"/>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solidFill>
                  <a:srgbClr val="FF0000"/>
                </a:solidFill>
                <a:effectLst>
                  <a:outerShdw blurRad="38100" dist="38100" dir="2700000" algn="tl">
                    <a:srgbClr val="C0C0C0"/>
                  </a:outerShdw>
                </a:effectLst>
              </a:rPr>
              <a:t>MR</a:t>
            </a:r>
            <a:r>
              <a:rPr lang="en-US" altLang="zh-CN" baseline="-25000" dirty="0" err="1">
                <a:solidFill>
                  <a:srgbClr val="FF0000"/>
                </a:solidFill>
                <a:effectLst>
                  <a:outerShdw blurRad="38100" dist="38100" dir="2700000" algn="tl">
                    <a:srgbClr val="C0C0C0"/>
                  </a:outerShdw>
                </a:effectLst>
              </a:rPr>
              <a:t>m</a:t>
            </a:r>
            <a:endParaRPr lang="en-US" altLang="zh-CN" dirty="0">
              <a:solidFill>
                <a:srgbClr val="FF0000"/>
              </a:solidFill>
              <a:effectLst>
                <a:outerShdw blurRad="38100" dist="38100" dir="2700000" algn="tl">
                  <a:srgbClr val="C0C0C0"/>
                </a:outerShdw>
              </a:effectLst>
            </a:endParaRPr>
          </a:p>
        </p:txBody>
      </p:sp>
      <p:sp>
        <p:nvSpPr>
          <p:cNvPr id="86" name="Rectangle 25"/>
          <p:cNvSpPr>
            <a:spLocks noChangeArrowheads="1"/>
          </p:cNvSpPr>
          <p:nvPr/>
        </p:nvSpPr>
        <p:spPr bwMode="auto">
          <a:xfrm>
            <a:off x="9776493" y="476711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err="1">
                <a:solidFill>
                  <a:srgbClr val="FF0000"/>
                </a:solidFill>
                <a:effectLst>
                  <a:outerShdw blurRad="38100" dist="38100" dir="2700000" algn="tl">
                    <a:srgbClr val="C0C0C0"/>
                  </a:outerShdw>
                </a:effectLst>
              </a:rPr>
              <a:t>D</a:t>
            </a:r>
            <a:r>
              <a:rPr lang="en-US" altLang="zh-CN" baseline="-25000" dirty="0" err="1">
                <a:solidFill>
                  <a:srgbClr val="FF0000"/>
                </a:solidFill>
                <a:effectLst>
                  <a:outerShdw blurRad="38100" dist="38100" dir="2700000" algn="tl">
                    <a:srgbClr val="C0C0C0"/>
                  </a:outerShdw>
                </a:effectLst>
              </a:rPr>
              <a:t>m</a:t>
            </a:r>
            <a:endParaRPr lang="en-US" altLang="zh-CN" dirty="0">
              <a:solidFill>
                <a:srgbClr val="FF0000"/>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wipe(left)">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wipe(left)">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5" grpId="0" autoUpdateAnimBg="0" build="p"/>
      <p:bldP spid="8" grpId="0"/>
    </p:bldLst>
  </p:timing>
</p:sld>
</file>

<file path=ppt/tags/tag1.xml><?xml version="1.0" encoding="utf-8"?>
<p:tagLst xmlns:p="http://schemas.openxmlformats.org/presentationml/2006/main">
  <p:tag name="KSO_WM_UNIT_TABLE_BEAUTIFY" val="smartTable{c0826b0d-4ca3-4c7d-9fd4-4418dc9cf375}"/>
</p:tagLst>
</file>

<file path=ppt/tags/tag2.xml><?xml version="1.0" encoding="utf-8"?>
<p:tagLst xmlns:p="http://schemas.openxmlformats.org/presentationml/2006/main">
  <p:tag name="KSO_WM_UNIT_TABLE_BEAUTIFY" val="smartTable{b8c4e245-bfc6-40c4-90a2-7c31830957c2}"/>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4706</Words>
  <Application>WPS 演示</Application>
  <PresentationFormat>自定义</PresentationFormat>
  <Paragraphs>706</Paragraphs>
  <Slides>35</Slides>
  <Notes>17</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0</vt:i4>
      </vt:variant>
      <vt:variant>
        <vt:lpstr>幻灯片标题</vt:lpstr>
      </vt:variant>
      <vt:variant>
        <vt:i4>35</vt:i4>
      </vt:variant>
    </vt:vector>
  </HeadingPairs>
  <TitlesOfParts>
    <vt:vector size="57" baseType="lpstr">
      <vt:lpstr>Arial</vt:lpstr>
      <vt:lpstr>宋体</vt:lpstr>
      <vt:lpstr>Wingdings</vt:lpstr>
      <vt:lpstr>微软雅黑</vt:lpstr>
      <vt:lpstr>Calibri Light</vt:lpstr>
      <vt:lpstr>华文行楷</vt:lpstr>
      <vt:lpstr>等线</vt:lpstr>
      <vt:lpstr>等线</vt:lpstr>
      <vt:lpstr>Times New Roman</vt:lpstr>
      <vt:lpstr>Calibri</vt:lpstr>
      <vt:lpstr>Arial Unicode MS</vt:lpstr>
      <vt:lpstr>等线 Light</vt:lpstr>
      <vt:lpstr>Tahoma</vt:lpstr>
      <vt:lpstr>Wingdings</vt:lpstr>
      <vt:lpstr>楷体_GB2312</vt:lpstr>
      <vt:lpstr>新宋体</vt:lpstr>
      <vt:lpstr>汉仪中宋简</vt:lpstr>
      <vt:lpstr>华文新魏</vt:lpstr>
      <vt:lpstr>Calibri</vt:lpstr>
      <vt:lpstr>等线</vt:lpstr>
      <vt:lpstr>华文琥珀</vt:lpstr>
      <vt:lpstr>Office Theme</vt:lpstr>
      <vt:lpstr>第八章   市场失灵和微观经济政策 </vt:lpstr>
      <vt:lpstr>PowerPoint 演示文稿</vt:lpstr>
      <vt:lpstr>PowerPoint 演示文稿</vt:lpstr>
      <vt:lpstr>PowerPoint 演示文稿</vt:lpstr>
      <vt:lpstr>PowerPoint 演示文稿</vt:lpstr>
      <vt:lpstr>PowerPoint 演示文稿</vt:lpstr>
      <vt:lpstr>第一节   垄断</vt:lpstr>
      <vt:lpstr>PowerPoint 演示文稿</vt:lpstr>
      <vt:lpstr>PowerPoint 演示文稿</vt:lpstr>
      <vt:lpstr>PowerPoint 演示文稿</vt:lpstr>
      <vt:lpstr>PowerPoint 演示文稿</vt:lpstr>
      <vt:lpstr>PowerPoint 演示文稿</vt:lpstr>
      <vt:lpstr>第二节   外部性</vt:lpstr>
      <vt:lpstr>PowerPoint 演示文稿</vt:lpstr>
      <vt:lpstr>PowerPoint 演示文稿</vt:lpstr>
      <vt:lpstr>PowerPoint 演示文稿</vt:lpstr>
      <vt:lpstr>PowerPoint 演示文稿</vt:lpstr>
      <vt:lpstr>PowerPoint 演示文稿</vt:lpstr>
      <vt:lpstr>第三节   公共物品和公共资源</vt:lpstr>
      <vt:lpstr>PowerPoint 演示文稿</vt:lpstr>
      <vt:lpstr>PowerPoint 演示文稿</vt:lpstr>
      <vt:lpstr>PowerPoint 演示文稿</vt:lpstr>
      <vt:lpstr>PowerPoint 演示文稿</vt:lpstr>
      <vt:lpstr>PowerPoint 演示文稿</vt:lpstr>
      <vt:lpstr>第四节   信息不完全和不对称</vt:lpstr>
      <vt:lpstr>PowerPoint 演示文稿</vt:lpstr>
      <vt:lpstr>PowerPoint 演示文稿</vt:lpstr>
      <vt:lpstr>PowerPoint 演示文稿</vt:lpstr>
      <vt:lpstr>PowerPoint 演示文稿</vt:lpstr>
      <vt:lpstr>第五节   收入分配中的不平等</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Administrator</cp:lastModifiedBy>
  <cp:revision>253</cp:revision>
  <dcterms:created xsi:type="dcterms:W3CDTF">2017-11-11T03:10:00Z</dcterms:created>
  <dcterms:modified xsi:type="dcterms:W3CDTF">2019-12-13T07:33:45Z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