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9" r:id="rId3"/>
    <p:sldId id="301" r:id="rId5"/>
    <p:sldId id="303" r:id="rId6"/>
    <p:sldId id="304" r:id="rId7"/>
    <p:sldId id="305" r:id="rId8"/>
    <p:sldId id="307" r:id="rId9"/>
    <p:sldId id="380" r:id="rId10"/>
    <p:sldId id="395" r:id="rId11"/>
    <p:sldId id="364" r:id="rId12"/>
    <p:sldId id="370" r:id="rId13"/>
    <p:sldId id="371" r:id="rId14"/>
    <p:sldId id="391" r:id="rId15"/>
    <p:sldId id="396" r:id="rId16"/>
    <p:sldId id="366" r:id="rId17"/>
    <p:sldId id="367" r:id="rId18"/>
    <p:sldId id="381" r:id="rId19"/>
    <p:sldId id="382" r:id="rId20"/>
    <p:sldId id="397" r:id="rId21"/>
    <p:sldId id="369" r:id="rId22"/>
    <p:sldId id="383" r:id="rId23"/>
    <p:sldId id="392" r:id="rId24"/>
    <p:sldId id="384" r:id="rId25"/>
    <p:sldId id="385" r:id="rId26"/>
    <p:sldId id="387" r:id="rId27"/>
    <p:sldId id="398" r:id="rId28"/>
    <p:sldId id="313" r:id="rId29"/>
    <p:sldId id="374" r:id="rId30"/>
    <p:sldId id="399" r:id="rId31"/>
    <p:sldId id="340" r:id="rId32"/>
    <p:sldId id="338" r:id="rId33"/>
    <p:sldId id="386" r:id="rId34"/>
    <p:sldId id="400" r:id="rId35"/>
    <p:sldId id="394" r:id="rId36"/>
    <p:sldId id="389" r:id="rId37"/>
    <p:sldId id="390" r:id="rId38"/>
    <p:sldId id="37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919"/>
    <a:srgbClr val="C9923B"/>
    <a:srgbClr val="2C2494"/>
    <a:srgbClr val="FF0066"/>
    <a:srgbClr val="209B7A"/>
    <a:srgbClr val="3366FF"/>
    <a:srgbClr val="1975D1"/>
    <a:srgbClr val="095729"/>
    <a:srgbClr val="292929"/>
    <a:srgbClr val="FE76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809" autoAdjust="0"/>
    <p:restoredTop sz="94322" autoAdjust="0"/>
  </p:normalViewPr>
  <p:slideViewPr>
    <p:cSldViewPr snapToGrid="0">
      <p:cViewPr>
        <p:scale>
          <a:sx n="70" d="100"/>
          <a:sy n="70" d="100"/>
        </p:scale>
        <p:origin x="-1358" y="-331"/>
      </p:cViewPr>
      <p:guideLst>
        <p:guide orient="horz" pos="2155"/>
        <p:guide pos="3840"/>
      </p:guideLst>
    </p:cSldViewPr>
  </p:slideViewPr>
  <p:outlineViewPr>
    <p:cViewPr>
      <p:scale>
        <a:sx n="33" d="100"/>
        <a:sy n="33" d="100"/>
      </p:scale>
      <p:origin x="0" y="-148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sym typeface="+mn-ea"/>
            </a:rPr>
            <a:t>完全竞争企业的要素使用原则</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69A76DE8-6CAB-4845-96E7-DC3409A0268C}" cxnId="{AA3DD53E-07E3-4353-A6EC-EB8977CD22FC}" type="parTrans">
      <dgm:prSet/>
      <dgm:spPr/>
      <dgm:t>
        <a:bodyPr/>
        <a:lstStyle/>
        <a:p>
          <a:pPr algn="ctr"/>
          <a:endParaRPr lang="zh-CN" altLang="en-US" b="0"/>
        </a:p>
      </dgm:t>
    </dgm:pt>
    <dgm:pt modelId="{05F2D6A7-6300-44D8-8798-991104000CE8}" cxnId="{AA3DD53E-07E3-4353-A6EC-EB8977CD22FC}" type="sibTrans">
      <dgm:prSet/>
      <dgm:spPr/>
      <dgm:t>
        <a:bodyPr/>
        <a:lstStyle/>
        <a:p>
          <a:pPr algn="ctr"/>
          <a:endParaRPr lang="zh-CN" altLang="en-US" b="0"/>
        </a:p>
      </dgm:t>
    </dgm:pt>
    <dgm:pt modelId="{0B0AF3AF-DE31-4547-A0F7-D36212DD2E17}">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sym typeface="+mn-ea"/>
            </a:rPr>
            <a:t>完全竞争企业的要素需求曲线</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E226BCAC-F6FD-4D76-A9D8-A7A8AF0AD4C6}" cxnId="{282C4A7F-8849-4E9D-8536-1A8552D919FB}" type="parTrans">
      <dgm:prSet/>
      <dgm:spPr/>
      <dgm:t>
        <a:bodyPr/>
        <a:lstStyle/>
        <a:p>
          <a:pPr algn="ctr"/>
          <a:endParaRPr lang="zh-CN" altLang="en-US" b="0"/>
        </a:p>
      </dgm:t>
    </dgm:pt>
    <dgm:pt modelId="{BD5F7B2F-23A5-4B51-A499-08EE39BDAB74}" cxnId="{282C4A7F-8849-4E9D-8536-1A8552D919FB}" type="sibTrans">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2">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2">
        <dgm:presLayoutVars>
          <dgm:bulletEnabled val="1"/>
        </dgm:presLayoutVars>
      </dgm:prSet>
      <dgm:spPr/>
      <dgm:t>
        <a:bodyPr/>
        <a:lstStyle/>
        <a:p>
          <a:endParaRPr lang="zh-CN" altLang="en-US"/>
        </a:p>
      </dgm:t>
    </dgm:pt>
  </dgm:ptLst>
  <dgm:cxnLst>
    <dgm:cxn modelId="{AA3DD53E-07E3-4353-A6EC-EB8977CD22FC}" srcId="{6F88C065-003F-4790-BF43-4CB5B649DF45}" destId="{ED0D2717-DB6C-4D7D-B6AA-99D482C782ED}" srcOrd="0" destOrd="0" parTransId="{69A76DE8-6CAB-4845-96E7-DC3409A0268C}" sibTransId="{05F2D6A7-6300-44D8-8798-991104000CE8}"/>
    <dgm:cxn modelId="{282C4A7F-8849-4E9D-8536-1A8552D919FB}" srcId="{6F88C065-003F-4790-BF43-4CB5B649DF45}" destId="{0B0AF3AF-DE31-4547-A0F7-D36212DD2E17}" srcOrd="1" destOrd="0" parTransId="{E226BCAC-F6FD-4D76-A9D8-A7A8AF0AD4C6}" sibTransId="{BD5F7B2F-23A5-4B51-A499-08EE39BDAB74}"/>
    <dgm:cxn modelId="{E8B5F1A1-BAC5-42CA-831D-1B5393C7A6E8}" type="presOf" srcId="{6F88C065-003F-4790-BF43-4CB5B649DF45}" destId="{5DD264B3-6856-4C5C-8263-9C21106FF5A2}" srcOrd="0" destOrd="0" presId="urn:microsoft.com/office/officeart/2005/8/layout/hProcess9"/>
    <dgm:cxn modelId="{3732AB17-8D59-4C96-9A2D-FD93BB3E9A89}" type="presParOf" srcId="{5DD264B3-6856-4C5C-8263-9C21106FF5A2}" destId="{3237A41F-B002-448E-968F-D3500FEE4354}" srcOrd="0" destOrd="0" presId="urn:microsoft.com/office/officeart/2005/8/layout/hProcess9"/>
    <dgm:cxn modelId="{7995A599-DEB3-4595-B99F-338CF66F5473}" type="presParOf" srcId="{5DD264B3-6856-4C5C-8263-9C21106FF5A2}" destId="{3654A4F6-7CD3-41AE-810B-82A46383B383}" srcOrd="1" destOrd="0" presId="urn:microsoft.com/office/officeart/2005/8/layout/hProcess9"/>
    <dgm:cxn modelId="{AEB63E97-EC19-4DFB-939F-394884452DD9}" type="presParOf" srcId="{3654A4F6-7CD3-41AE-810B-82A46383B383}" destId="{C4168185-FE0D-47D1-A741-C7BB169928DD}" srcOrd="0" destOrd="1" presId="urn:microsoft.com/office/officeart/2005/8/layout/hProcess9"/>
    <dgm:cxn modelId="{64BF3DDA-EDF5-4326-95B6-D8A446977490}" type="presOf" srcId="{ED0D2717-DB6C-4D7D-B6AA-99D482C782ED}" destId="{C4168185-FE0D-47D1-A741-C7BB169928DD}" srcOrd="0" destOrd="0" presId="urn:microsoft.com/office/officeart/2005/8/layout/hProcess9"/>
    <dgm:cxn modelId="{E58E4B30-A93A-46AA-8D7A-77433D68FCB1}" type="presParOf" srcId="{3654A4F6-7CD3-41AE-810B-82A46383B383}" destId="{8FB4CDBA-14B6-43F9-AF4B-4E7D9E81B55A}" srcOrd="1" destOrd="1" presId="urn:microsoft.com/office/officeart/2005/8/layout/hProcess9"/>
    <dgm:cxn modelId="{7CF8EAB2-6C0B-45B2-AA5D-D1EEBA11F40E}" type="presParOf" srcId="{3654A4F6-7CD3-41AE-810B-82A46383B383}" destId="{373DD85F-74CC-4633-8056-FEF497171B75}" srcOrd="2" destOrd="1" presId="urn:microsoft.com/office/officeart/2005/8/layout/hProcess9"/>
    <dgm:cxn modelId="{76967E70-2F1F-4A08-B62D-64F423C4A9CB}" type="presOf" srcId="{0B0AF3AF-DE31-4547-A0F7-D36212DD2E17}" destId="{373DD85F-74CC-4633-8056-FEF497171B75}"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5EA0BA-FF60-42C1-B142-AB25112ED4ED}" type="doc">
      <dgm:prSet loTypeId="urn:microsoft.com/office/officeart/2005/8/layout/target3" loCatId="relationship" qsTypeId="urn:microsoft.com/office/officeart/2005/8/quickstyle/simple5" qsCatId="simple" csTypeId="urn:microsoft.com/office/officeart/2005/8/colors/accent6_1" csCatId="accent1"/>
      <dgm:spPr/>
      <dgm:t>
        <a:bodyPr/>
        <a:lstStyle/>
        <a:p>
          <a:endParaRPr lang="zh-CN" altLang="en-US"/>
        </a:p>
      </dgm:t>
    </dgm:pt>
    <dgm:pt modelId="{F9E878DF-E796-45AD-A865-F349964393CE}" type="pres">
      <dgm:prSet presAssocID="{B05EA0BA-FF60-42C1-B142-AB25112ED4ED}" presName="Name0" presStyleCnt="0">
        <dgm:presLayoutVars>
          <dgm:chMax val="7"/>
          <dgm:dir/>
          <dgm:animLvl val="lvl"/>
          <dgm:resizeHandles val="exact"/>
        </dgm:presLayoutVars>
      </dgm:prSet>
      <dgm:spPr/>
      <dgm:t>
        <a:bodyPr/>
        <a:lstStyle/>
        <a:p>
          <a:endParaRPr lang="zh-CN" altLang="en-US"/>
        </a:p>
      </dgm:t>
    </dgm:pt>
  </dgm:ptLst>
  <dgm:cxnLst>
    <dgm:cxn modelId="{3A73A080-F70B-4257-B83B-D42B974D768D}" type="presOf" srcId="{B05EA0BA-FF60-42C1-B142-AB25112ED4ED}" destId="{F9E878DF-E796-45AD-A865-F349964393CE}" srcOrd="0" destOrd="0" presId="urn:microsoft.com/office/officeart/2005/8/layout/targe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phldr="0" custT="1"/>
      <dgm:spPr/>
      <dgm:t>
        <a:bodyPr vert="horz" wrap="square"/>
        <a:p>
          <a:pPr algn="ct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要素供给问题</a:t>
          </a:r>
          <a:r>
            <a:rPr lang="en-US" altLang="zh-CN" sz="2400" b="0" dirty="0" smtClean="0">
              <a:latin typeface="微软雅黑" panose="020B0503020204020204" pitchFamily="34" charset="-122"/>
              <a:ea typeface="微软雅黑" panose="020B0503020204020204" pitchFamily="34" charset="-122"/>
            </a:rPr>
            <a:t/>
          </a:r>
          <a:endParaRPr lang="en-US" altLang="zh-CN" sz="2400" b="0" dirty="0" smtClean="0">
            <a:latin typeface="微软雅黑" panose="020B0503020204020204" pitchFamily="34" charset="-122"/>
            <a:ea typeface="微软雅黑" panose="020B0503020204020204" pitchFamily="34" charset="-122"/>
          </a:endParaRPr>
        </a:p>
      </dgm:t>
    </dgm:pt>
    <dgm:pt modelId="{69A76DE8-6CAB-4845-96E7-DC3409A0268C}" cxnId="{9C11CC37-1DF1-4267-8FAF-4E08361EF243}" type="parTrans">
      <dgm:prSet/>
      <dgm:spPr/>
      <dgm:t>
        <a:bodyPr/>
        <a:lstStyle/>
        <a:p>
          <a:pPr algn="ctr"/>
          <a:endParaRPr lang="zh-CN" altLang="en-US" b="0"/>
        </a:p>
      </dgm:t>
    </dgm:pt>
    <dgm:pt modelId="{05F2D6A7-6300-44D8-8798-991104000CE8}" cxnId="{9C11CC37-1DF1-4267-8FAF-4E08361EF243}" type="sibTrans">
      <dgm:prSet/>
      <dgm:spPr/>
      <dgm:t>
        <a:bodyPr/>
        <a:lstStyle/>
        <a:p>
          <a:pPr algn="ctr"/>
          <a:endParaRPr lang="zh-CN" altLang="en-US" b="0"/>
        </a:p>
      </dgm:t>
    </dgm:pt>
    <dgm:pt modelId="{0B0AF3AF-DE31-4547-A0F7-D36212DD2E17}">
      <dgm:prSet phldr="0" custT="1"/>
      <dgm:spPr/>
      <dgm:t>
        <a:bodyPr vert="horz" wrap="square"/>
        <a:p>
          <a:pPr algn="ct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要素供给原则</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E226BCAC-F6FD-4D76-A9D8-A7A8AF0AD4C6}" cxnId="{E08C6251-65CC-4F08-85E1-A90F4412D705}" type="parTrans">
      <dgm:prSet/>
      <dgm:spPr/>
      <dgm:t>
        <a:bodyPr/>
        <a:lstStyle/>
        <a:p>
          <a:pPr algn="ctr"/>
          <a:endParaRPr lang="zh-CN" altLang="en-US" b="0"/>
        </a:p>
      </dgm:t>
    </dgm:pt>
    <dgm:pt modelId="{BD5F7B2F-23A5-4B51-A499-08EE39BDAB74}" cxnId="{E08C6251-65CC-4F08-85E1-A90F4412D705}" type="sibTrans">
      <dgm:prSet/>
      <dgm:spPr/>
      <dgm:t>
        <a:bodyPr/>
        <a:lstStyle/>
        <a:p>
          <a:pPr algn="ctr"/>
          <a:endParaRPr lang="zh-CN" altLang="en-US" b="0"/>
        </a:p>
      </dgm:t>
    </dgm:pt>
    <dgm:pt modelId="{7433E9F9-088F-4D76-B7B2-621DAABF9CB5}">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预算线</a:t>
          </a:r>
          <a:r>
            <a:rPr 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无差异曲线分析</a:t>
          </a:r>
          <a:r>
            <a:rPr 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FF7C1FDA-F389-426C-88D0-0CD684748EC3}" cxnId="{E76F9438-13E6-48FD-B9FF-E2096E09E656}" type="parTrans">
      <dgm:prSet/>
      <dgm:spPr/>
      <dgm:t>
        <a:bodyPr/>
        <a:lstStyle/>
        <a:p>
          <a:pPr algn="ctr"/>
          <a:endParaRPr lang="zh-CN" altLang="en-US" b="0"/>
        </a:p>
      </dgm:t>
    </dgm:pt>
    <dgm:pt modelId="{63CFB2A0-A54E-4B24-AE9A-A2A91D9E379A}" cxnId="{E76F9438-13E6-48FD-B9FF-E2096E09E656}" type="sibTrans">
      <dgm:prSet/>
      <dgm:spPr/>
      <dgm:t>
        <a:bodyPr/>
        <a:lstStyle/>
        <a:p>
          <a:pPr algn="ctr"/>
          <a:endParaRPr lang="zh-CN" altLang="en-US" b="0"/>
        </a:p>
      </dgm:t>
    </dgm:pt>
    <dgm:pt modelId="{F0F01969-D9B4-4868-AAAB-428DB35D5650}">
      <dgm:prSet phldr="0" custT="1"/>
      <dgm:spPr/>
      <dgm:t>
        <a:bodyPr vert="horz" wrap="square"/>
        <a:p>
          <a:pPr algn="ct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要素供给曲线</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FB930270-07D8-42AD-B56E-2AC97B0A12A8}" cxnId="{1E158B65-B9BB-462A-AF15-6DB5B6B0C9F1}" type="parTrans">
      <dgm:prSet/>
      <dgm:spPr/>
      <dgm:t>
        <a:bodyPr/>
        <a:lstStyle/>
        <a:p>
          <a:pPr algn="ctr"/>
          <a:endParaRPr lang="zh-CN" altLang="en-US" b="0"/>
        </a:p>
      </dgm:t>
    </dgm:pt>
    <dgm:pt modelId="{6534D698-E277-42F5-BF18-6F87DDA5BB3F}" cxnId="{1E158B65-B9BB-462A-AF15-6DB5B6B0C9F1}" type="sibTrans">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4">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4">
        <dgm:presLayoutVars>
          <dgm:bulletEnabled val="1"/>
        </dgm:presLayoutVars>
      </dgm:prSet>
      <dgm:spPr/>
      <dgm:t>
        <a:bodyPr/>
        <a:lstStyle/>
        <a:p>
          <a:endParaRPr lang="zh-CN" altLang="en-US"/>
        </a:p>
      </dgm:t>
    </dgm:pt>
    <dgm:pt modelId="{C17694D2-A105-4856-B16E-B260BAF00031}" type="pres">
      <dgm:prSet presAssocID="{BD5F7B2F-23A5-4B51-A499-08EE39BDAB74}" presName="sibTrans" presStyleCnt="0"/>
      <dgm:spPr/>
      <dgm:t>
        <a:bodyPr/>
        <a:lstStyle/>
        <a:p>
          <a:endParaRPr lang="zh-CN" altLang="en-US"/>
        </a:p>
      </dgm:t>
    </dgm:pt>
    <dgm:pt modelId="{85402E09-C3A8-45D3-9868-DCBCC6734990}" type="pres">
      <dgm:prSet presAssocID="{7433E9F9-088F-4D76-B7B2-621DAABF9CB5}" presName="textNode" presStyleLbl="node1" presStyleIdx="2" presStyleCnt="4">
        <dgm:presLayoutVars>
          <dgm:bulletEnabled val="1"/>
        </dgm:presLayoutVars>
      </dgm:prSet>
      <dgm:spPr/>
      <dgm:t>
        <a:bodyPr/>
        <a:lstStyle/>
        <a:p>
          <a:endParaRPr lang="zh-CN" altLang="en-US"/>
        </a:p>
      </dgm:t>
    </dgm:pt>
    <dgm:pt modelId="{E6FBB0E9-053B-40B7-A3AE-1DC455CA9DD8}" type="pres">
      <dgm:prSet presAssocID="{63CFB2A0-A54E-4B24-AE9A-A2A91D9E379A}" presName="sibTrans" presStyleCnt="0"/>
      <dgm:spPr/>
      <dgm:t>
        <a:bodyPr/>
        <a:lstStyle/>
        <a:p>
          <a:endParaRPr lang="zh-CN" altLang="en-US"/>
        </a:p>
      </dgm:t>
    </dgm:pt>
    <dgm:pt modelId="{08571B65-ED19-45F4-98FC-86B87C4F9276}" type="pres">
      <dgm:prSet presAssocID="{F0F01969-D9B4-4868-AAAB-428DB35D5650}" presName="textNode" presStyleLbl="node1" presStyleIdx="3" presStyleCnt="4">
        <dgm:presLayoutVars>
          <dgm:bulletEnabled val="1"/>
        </dgm:presLayoutVars>
      </dgm:prSet>
      <dgm:spPr/>
      <dgm:t>
        <a:bodyPr/>
        <a:lstStyle/>
        <a:p>
          <a:endParaRPr lang="zh-CN" altLang="en-US"/>
        </a:p>
      </dgm:t>
    </dgm:pt>
  </dgm:ptLst>
  <dgm:cxnLst>
    <dgm:cxn modelId="{9C11CC37-1DF1-4267-8FAF-4E08361EF243}" srcId="{6F88C065-003F-4790-BF43-4CB5B649DF45}" destId="{ED0D2717-DB6C-4D7D-B6AA-99D482C782ED}" srcOrd="0" destOrd="0" parTransId="{69A76DE8-6CAB-4845-96E7-DC3409A0268C}" sibTransId="{05F2D6A7-6300-44D8-8798-991104000CE8}"/>
    <dgm:cxn modelId="{E08C6251-65CC-4F08-85E1-A90F4412D705}" srcId="{6F88C065-003F-4790-BF43-4CB5B649DF45}" destId="{0B0AF3AF-DE31-4547-A0F7-D36212DD2E17}" srcOrd="1" destOrd="0" parTransId="{E226BCAC-F6FD-4D76-A9D8-A7A8AF0AD4C6}" sibTransId="{BD5F7B2F-23A5-4B51-A499-08EE39BDAB74}"/>
    <dgm:cxn modelId="{E76F9438-13E6-48FD-B9FF-E2096E09E656}" srcId="{6F88C065-003F-4790-BF43-4CB5B649DF45}" destId="{7433E9F9-088F-4D76-B7B2-621DAABF9CB5}" srcOrd="2" destOrd="0" parTransId="{FF7C1FDA-F389-426C-88D0-0CD684748EC3}" sibTransId="{63CFB2A0-A54E-4B24-AE9A-A2A91D9E379A}"/>
    <dgm:cxn modelId="{1E158B65-B9BB-462A-AF15-6DB5B6B0C9F1}" srcId="{6F88C065-003F-4790-BF43-4CB5B649DF45}" destId="{F0F01969-D9B4-4868-AAAB-428DB35D5650}" srcOrd="3" destOrd="0" parTransId="{FB930270-07D8-42AD-B56E-2AC97B0A12A8}" sibTransId="{6534D698-E277-42F5-BF18-6F87DDA5BB3F}"/>
    <dgm:cxn modelId="{359C4AB5-8E96-4BA5-8E94-3F2AA7E859B0}" type="presOf" srcId="{6F88C065-003F-4790-BF43-4CB5B649DF45}" destId="{5DD264B3-6856-4C5C-8263-9C21106FF5A2}" srcOrd="0" destOrd="0" presId="urn:microsoft.com/office/officeart/2005/8/layout/hProcess9"/>
    <dgm:cxn modelId="{1C469C26-4C4B-41AB-A274-34FE6480B67D}" type="presParOf" srcId="{5DD264B3-6856-4C5C-8263-9C21106FF5A2}" destId="{3237A41F-B002-448E-968F-D3500FEE4354}" srcOrd="0" destOrd="0" presId="urn:microsoft.com/office/officeart/2005/8/layout/hProcess9"/>
    <dgm:cxn modelId="{DBFA0255-05C3-4E37-9472-FFF233630C68}" type="presParOf" srcId="{5DD264B3-6856-4C5C-8263-9C21106FF5A2}" destId="{3654A4F6-7CD3-41AE-810B-82A46383B383}" srcOrd="1" destOrd="0" presId="urn:microsoft.com/office/officeart/2005/8/layout/hProcess9"/>
    <dgm:cxn modelId="{5E36DE56-EBDF-4556-9692-2177B1169837}" type="presParOf" srcId="{3654A4F6-7CD3-41AE-810B-82A46383B383}" destId="{C4168185-FE0D-47D1-A741-C7BB169928DD}" srcOrd="0" destOrd="1" presId="urn:microsoft.com/office/officeart/2005/8/layout/hProcess9"/>
    <dgm:cxn modelId="{4EF62408-CBE0-40E1-A45D-2AB3F1ABC86C}" type="presOf" srcId="{ED0D2717-DB6C-4D7D-B6AA-99D482C782ED}" destId="{C4168185-FE0D-47D1-A741-C7BB169928DD}" srcOrd="0" destOrd="0" presId="urn:microsoft.com/office/officeart/2005/8/layout/hProcess9"/>
    <dgm:cxn modelId="{891AD96F-71B1-4B4E-B916-C61BBAF53D1B}" type="presParOf" srcId="{3654A4F6-7CD3-41AE-810B-82A46383B383}" destId="{8FB4CDBA-14B6-43F9-AF4B-4E7D9E81B55A}" srcOrd="1" destOrd="1" presId="urn:microsoft.com/office/officeart/2005/8/layout/hProcess9"/>
    <dgm:cxn modelId="{74511A96-9F85-4B8A-BC42-E513452EFE97}" type="presParOf" srcId="{3654A4F6-7CD3-41AE-810B-82A46383B383}" destId="{373DD85F-74CC-4633-8056-FEF497171B75}" srcOrd="2" destOrd="1" presId="urn:microsoft.com/office/officeart/2005/8/layout/hProcess9"/>
    <dgm:cxn modelId="{E1337BED-DF5F-47F8-8249-7BAA0C462D37}" type="presOf" srcId="{0B0AF3AF-DE31-4547-A0F7-D36212DD2E17}" destId="{373DD85F-74CC-4633-8056-FEF497171B75}" srcOrd="0" destOrd="0" presId="urn:microsoft.com/office/officeart/2005/8/layout/hProcess9"/>
    <dgm:cxn modelId="{436F82EB-A561-4C72-BF74-5CE3B02114CC}" type="presParOf" srcId="{3654A4F6-7CD3-41AE-810B-82A46383B383}" destId="{C17694D2-A105-4856-B16E-B260BAF00031}" srcOrd="3" destOrd="1" presId="urn:microsoft.com/office/officeart/2005/8/layout/hProcess9"/>
    <dgm:cxn modelId="{70CC2358-BDB8-4D41-9B0D-E75B6772EF8C}" type="presParOf" srcId="{3654A4F6-7CD3-41AE-810B-82A46383B383}" destId="{85402E09-C3A8-45D3-9868-DCBCC6734990}" srcOrd="4" destOrd="1" presId="urn:microsoft.com/office/officeart/2005/8/layout/hProcess9"/>
    <dgm:cxn modelId="{127D2EF0-2825-42A9-AEB7-11DE02839018}" type="presOf" srcId="{7433E9F9-088F-4D76-B7B2-621DAABF9CB5}" destId="{85402E09-C3A8-45D3-9868-DCBCC6734990}" srcOrd="0" destOrd="0" presId="urn:microsoft.com/office/officeart/2005/8/layout/hProcess9"/>
    <dgm:cxn modelId="{A2A9F3EC-019B-4000-8402-EA783BADFF6E}" type="presParOf" srcId="{3654A4F6-7CD3-41AE-810B-82A46383B383}" destId="{E6FBB0E9-053B-40B7-A3AE-1DC455CA9DD8}" srcOrd="5" destOrd="1" presId="urn:microsoft.com/office/officeart/2005/8/layout/hProcess9"/>
    <dgm:cxn modelId="{F21E532B-C42E-493E-A2DE-362753974963}" type="presParOf" srcId="{3654A4F6-7CD3-41AE-810B-82A46383B383}" destId="{08571B65-ED19-45F4-98FC-86B87C4F9276}" srcOrd="6" destOrd="1" presId="urn:microsoft.com/office/officeart/2005/8/layout/hProcess9"/>
    <dgm:cxn modelId="{7806950B-EF6E-40CC-A534-B4BC389FEC5F}" type="presOf" srcId="{F0F01969-D9B4-4868-AAAB-428DB35D5650}" destId="{08571B65-ED19-45F4-98FC-86B87C4F9276}"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8EC480-6E56-48F7-92B4-47EF7A40935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122165FE-A89A-4C87-A3A5-94580DEDD745}" type="pres">
      <dgm:prSet presAssocID="{A38EC480-6E56-48F7-92B4-47EF7A40935E}" presName="Name0" presStyleCnt="0">
        <dgm:presLayoutVars>
          <dgm:chMax val="7"/>
          <dgm:dir/>
          <dgm:animLvl val="lvl"/>
          <dgm:resizeHandles val="exact"/>
        </dgm:presLayoutVars>
      </dgm:prSet>
      <dgm:spPr/>
      <dgm:t>
        <a:bodyPr/>
        <a:lstStyle/>
        <a:p>
          <a:endParaRPr lang="zh-CN" altLang="en-US"/>
        </a:p>
      </dgm:t>
    </dgm:pt>
  </dgm:ptLst>
  <dgm:cxnLst>
    <dgm:cxn modelId="{C20B248B-90EF-42E5-8E33-D7338BD619BB}" type="presOf" srcId="{A38EC480-6E56-48F7-92B4-47EF7A40935E}" destId="{122165FE-A89A-4C87-A3A5-94580DEDD745}" srcOrd="0"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phldr="0" custT="1"/>
      <dgm:spPr/>
      <dgm:t>
        <a:bodyPr vert="horz" wrap="square"/>
        <a:p>
          <a:pPr algn="ctr" rtl="0">
            <a:lnSpc>
              <a:spcPct val="100000"/>
            </a:lnSpc>
            <a:spcBef>
              <a:spcPct val="0"/>
            </a:spcBef>
            <a:spcAft>
              <a:spcPct val="35000"/>
            </a:spcAft>
          </a:pPr>
          <a:r>
            <a:rPr lang="zh-CN" altLang="en-US" sz="2000" dirty="0" smtClean="0">
              <a:latin typeface="微软雅黑" panose="020B0503020204020204" pitchFamily="34" charset="-122"/>
              <a:ea typeface="微软雅黑" panose="020B0503020204020204" pitchFamily="34" charset="-122"/>
              <a:sym typeface="+mn-ea"/>
            </a:rPr>
            <a:t>劳动供给和闲暇需求</a:t>
          </a:r>
          <a:r>
            <a:rPr lang="en-US" sz="2000" b="0" dirty="0">
              <a:latin typeface="微软雅黑" panose="020B0503020204020204" pitchFamily="34" charset="-122"/>
              <a:ea typeface="微软雅黑" panose="020B0503020204020204" pitchFamily="34" charset="-122"/>
            </a:rPr>
            <a:t/>
          </a:r>
          <a:endParaRPr lang="en-US" sz="2000" b="0" dirty="0">
            <a:latin typeface="微软雅黑" panose="020B0503020204020204" pitchFamily="34" charset="-122"/>
            <a:ea typeface="微软雅黑" panose="020B0503020204020204" pitchFamily="34" charset="-122"/>
          </a:endParaRPr>
        </a:p>
      </dgm:t>
    </dgm:pt>
    <dgm:pt modelId="{69A76DE8-6CAB-4845-96E7-DC3409A0268C}" cxnId="{531E37A1-828C-469E-A773-00A5524AC1EE}" type="parTrans">
      <dgm:prSet/>
      <dgm:spPr/>
      <dgm:t>
        <a:bodyPr/>
        <a:lstStyle/>
        <a:p>
          <a:pPr algn="ctr"/>
          <a:endParaRPr lang="zh-CN" altLang="en-US" b="0"/>
        </a:p>
      </dgm:t>
    </dgm:pt>
    <dgm:pt modelId="{05F2D6A7-6300-44D8-8798-991104000CE8}" cxnId="{531E37A1-828C-469E-A773-00A5524AC1EE}" type="sibTrans">
      <dgm:prSet/>
      <dgm:spPr/>
      <dgm:t>
        <a:bodyPr/>
        <a:lstStyle/>
        <a:p>
          <a:pPr algn="ctr"/>
          <a:endParaRPr lang="zh-CN" altLang="en-US" b="0"/>
        </a:p>
      </dgm:t>
    </dgm:pt>
    <dgm:pt modelId="{0B0AF3AF-DE31-4547-A0F7-D36212DD2E17}">
      <dgm:prSet phldr="0" custT="1"/>
      <dgm:spPr/>
      <dgm:t>
        <a:bodyPr vert="horz" wrap="square"/>
        <a:p>
          <a:pPr algn="ctr" rtl="0">
            <a:lnSpc>
              <a:spcPct val="100000"/>
            </a:lnSpc>
            <a:spcBef>
              <a:spcPct val="0"/>
            </a:spcBef>
            <a:spcAft>
              <a:spcPct val="35000"/>
            </a:spcAft>
          </a:pPr>
          <a:r>
            <a:rPr lang="zh-CN" sz="2000" dirty="0" smtClean="0">
              <a:latin typeface="微软雅黑" panose="020B0503020204020204" pitchFamily="34" charset="-122"/>
              <a:ea typeface="微软雅黑" panose="020B0503020204020204" pitchFamily="34" charset="-122"/>
              <a:sym typeface="+mn-ea"/>
            </a:rPr>
            <a:t>劳动供给均衡</a:t>
          </a:r>
          <a:r>
            <a:rPr lang="en-US" sz="2000" b="0" dirty="0">
              <a:latin typeface="微软雅黑" panose="020B0503020204020204" pitchFamily="34" charset="-122"/>
              <a:ea typeface="微软雅黑" panose="020B0503020204020204" pitchFamily="34" charset="-122"/>
            </a:rPr>
            <a:t/>
          </a:r>
          <a:endParaRPr lang="en-US" sz="2000" b="0" dirty="0">
            <a:latin typeface="微软雅黑" panose="020B0503020204020204" pitchFamily="34" charset="-122"/>
            <a:ea typeface="微软雅黑" panose="020B0503020204020204" pitchFamily="34" charset="-122"/>
          </a:endParaRPr>
        </a:p>
      </dgm:t>
    </dgm:pt>
    <dgm:pt modelId="{E226BCAC-F6FD-4D76-A9D8-A7A8AF0AD4C6}" cxnId="{6ACE0D6D-7C7E-4435-BEB1-CEE2F88718A1}" type="parTrans">
      <dgm:prSet/>
      <dgm:spPr/>
      <dgm:t>
        <a:bodyPr/>
        <a:lstStyle/>
        <a:p>
          <a:pPr algn="ctr"/>
          <a:endParaRPr lang="zh-CN" altLang="en-US" b="0"/>
        </a:p>
      </dgm:t>
    </dgm:pt>
    <dgm:pt modelId="{BD5F7B2F-23A5-4B51-A499-08EE39BDAB74}" cxnId="{6ACE0D6D-7C7E-4435-BEB1-CEE2F88718A1}" type="sibTrans">
      <dgm:prSet/>
      <dgm:spPr/>
      <dgm:t>
        <a:bodyPr/>
        <a:lstStyle/>
        <a:p>
          <a:pPr algn="ctr"/>
          <a:endParaRPr lang="zh-CN" altLang="en-US" b="0"/>
        </a:p>
      </dgm:t>
    </dgm:pt>
    <dgm:pt modelId="{7433E9F9-088F-4D76-B7B2-621DAABF9CB5}">
      <dgm:prSet phldr="0" custT="1"/>
      <dgm:spPr/>
      <dgm:t>
        <a:bodyPr vert="horz" wrap="square"/>
        <a:p>
          <a:pPr algn="ctr" rtl="0">
            <a:lnSpc>
              <a:spcPct val="100000"/>
            </a:lnSpc>
            <a:spcBef>
              <a:spcPct val="0"/>
            </a:spcBef>
            <a:spcAft>
              <a:spcPct val="35000"/>
            </a:spcAft>
          </a:pPr>
          <a:r>
            <a:rPr lang="zh-CN" sz="2000" dirty="0" smtClean="0">
              <a:latin typeface="微软雅黑" panose="020B0503020204020204" pitchFamily="34" charset="-122"/>
              <a:ea typeface="微软雅黑" panose="020B0503020204020204" pitchFamily="34" charset="-122"/>
              <a:sym typeface="+mn-ea"/>
            </a:rPr>
            <a:t>劳动供给曲线</a:t>
          </a:r>
          <a:r>
            <a:rPr lang="en-US" sz="2000" b="0" dirty="0">
              <a:latin typeface="微软雅黑" panose="020B0503020204020204" pitchFamily="34" charset="-122"/>
              <a:ea typeface="微软雅黑" panose="020B0503020204020204" pitchFamily="34" charset="-122"/>
            </a:rPr>
            <a:t/>
          </a:r>
          <a:endParaRPr lang="en-US" sz="2000" b="0" dirty="0">
            <a:latin typeface="微软雅黑" panose="020B0503020204020204" pitchFamily="34" charset="-122"/>
            <a:ea typeface="微软雅黑" panose="020B0503020204020204" pitchFamily="34" charset="-122"/>
          </a:endParaRPr>
        </a:p>
      </dgm:t>
    </dgm:pt>
    <dgm:pt modelId="{FF7C1FDA-F389-426C-88D0-0CD684748EC3}" cxnId="{29F6EF59-6956-4EF5-943B-C04E7F9B5F99}" type="parTrans">
      <dgm:prSet/>
      <dgm:spPr/>
      <dgm:t>
        <a:bodyPr/>
        <a:lstStyle/>
        <a:p>
          <a:pPr algn="ctr"/>
          <a:endParaRPr lang="zh-CN" altLang="en-US" b="0"/>
        </a:p>
      </dgm:t>
    </dgm:pt>
    <dgm:pt modelId="{63CFB2A0-A54E-4B24-AE9A-A2A91D9E379A}" cxnId="{29F6EF59-6956-4EF5-943B-C04E7F9B5F99}" type="sibTrans">
      <dgm:prSet/>
      <dgm:spPr/>
      <dgm:t>
        <a:bodyPr/>
        <a:lstStyle/>
        <a:p>
          <a:pPr algn="ctr"/>
          <a:endParaRPr lang="zh-CN" altLang="en-US" b="0"/>
        </a:p>
      </dgm:t>
    </dgm:pt>
    <dgm:pt modelId="{F0F01969-D9B4-4868-AAAB-428DB35D5650}">
      <dgm:prSet phldr="0" custT="1"/>
      <dgm:spPr/>
      <dgm:t>
        <a:bodyPr vert="horz" wrap="square"/>
        <a:p>
          <a:pPr algn="ctr" rtl="0">
            <a:lnSpc>
              <a:spcPct val="100000"/>
            </a:lnSpc>
            <a:spcBef>
              <a:spcPct val="0"/>
            </a:spcBef>
            <a:spcAft>
              <a:spcPct val="35000"/>
            </a:spcAft>
          </a:pPr>
          <a:r>
            <a:rPr lang="zh-CN" altLang="en-US" sz="2000" b="0" dirty="0">
              <a:latin typeface="微软雅黑" panose="020B0503020204020204" pitchFamily="34" charset="-122"/>
              <a:ea typeface="微软雅黑" panose="020B0503020204020204" pitchFamily="34" charset="-122"/>
            </a:rPr>
            <a:t>替代效应和收入效应</a:t>
          </a:r>
          <a:r>
            <a:rPr lang="zh-CN" altLang="en-US" sz="2000" b="0" dirty="0">
              <a:latin typeface="微软雅黑" panose="020B0503020204020204" pitchFamily="34" charset="-122"/>
              <a:ea typeface="微软雅黑" panose="020B0503020204020204" pitchFamily="34" charset="-122"/>
            </a:rPr>
            <a:t/>
          </a:r>
          <a:endParaRPr lang="zh-CN" altLang="en-US" sz="2000" b="0" dirty="0">
            <a:latin typeface="微软雅黑" panose="020B0503020204020204" pitchFamily="34" charset="-122"/>
            <a:ea typeface="微软雅黑" panose="020B0503020204020204" pitchFamily="34" charset="-122"/>
          </a:endParaRPr>
        </a:p>
      </dgm:t>
    </dgm:pt>
    <dgm:pt modelId="{FB930270-07D8-42AD-B56E-2AC97B0A12A8}" cxnId="{3608AD48-66B7-4EBE-A989-F897595F68C8}" type="parTrans">
      <dgm:prSet/>
      <dgm:spPr/>
      <dgm:t>
        <a:bodyPr/>
        <a:lstStyle/>
        <a:p>
          <a:pPr algn="ctr"/>
          <a:endParaRPr lang="zh-CN" altLang="en-US" b="0"/>
        </a:p>
      </dgm:t>
    </dgm:pt>
    <dgm:pt modelId="{6534D698-E277-42F5-BF18-6F87DDA5BB3F}" cxnId="{3608AD48-66B7-4EBE-A989-F897595F68C8}" type="sibTrans">
      <dgm:prSet/>
      <dgm:spPr/>
      <dgm:t>
        <a:bodyPr/>
        <a:lstStyle/>
        <a:p>
          <a:pPr algn="ctr"/>
          <a:endParaRPr lang="zh-CN" altLang="en-US" b="0"/>
        </a:p>
      </dgm:t>
    </dgm:pt>
    <dgm:pt modelId="{85642FC3-C322-43D3-895E-86B2355C2457}">
      <dgm:prSet phldr="0" custT="1"/>
      <dgm:spPr/>
      <dgm:t>
        <a:bodyPr vert="horz" wrap="square"/>
        <a:p>
          <a:pPr algn="ctr" rtl="0">
            <a:lnSpc>
              <a:spcPct val="100000"/>
            </a:lnSpc>
            <a:spcBef>
              <a:spcPct val="0"/>
            </a:spcBef>
            <a:spcAft>
              <a:spcPct val="35000"/>
            </a:spcAft>
          </a:pP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劳动市场的供求均衡和工资的决定</a:t>
          </a:r>
          <a:b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000" b="0" dirty="0">
              <a:latin typeface="微软雅黑" panose="020B0503020204020204" pitchFamily="34" charset="-122"/>
              <a:ea typeface="微软雅黑" panose="020B0503020204020204" pitchFamily="34" charset="-122"/>
              <a:cs typeface="微软雅黑" panose="020B0503020204020204" pitchFamily="34" charset="-122"/>
            </a:rPr>
            <a:t/>
          </a:r>
          <a:endParaRPr lang="zh-CN" sz="20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BD065912-A604-4DB4-BF7E-C6F3D8B9255E}" cxnId="{CCBC254C-82D7-49E9-ACDB-1D7A2D176019}" type="parTrans">
      <dgm:prSet/>
      <dgm:spPr/>
      <dgm:t>
        <a:bodyPr/>
        <a:lstStyle/>
        <a:p>
          <a:pPr algn="ctr"/>
          <a:endParaRPr lang="zh-CN" altLang="en-US" b="0"/>
        </a:p>
      </dgm:t>
    </dgm:pt>
    <dgm:pt modelId="{633A99D4-FCEA-4932-9209-C80BEEB6AE83}" cxnId="{CCBC254C-82D7-49E9-ACDB-1D7A2D176019}" type="sibTrans">
      <dgm:prSet/>
      <dgm:spPr/>
      <dgm:t>
        <a:bodyPr/>
        <a:lstStyle/>
        <a:p>
          <a:pPr algn="ctr"/>
          <a:endParaRPr lang="zh-CN" altLang="en-US" b="0"/>
        </a:p>
      </dgm:t>
    </dgm:pt>
    <dgm:pt modelId="{C054028E-EAAD-444B-B2CB-78578DBB38FE}">
      <dgm:prSet phldr="0" custT="1"/>
      <dgm:spPr/>
      <dgm:t>
        <a:bodyPr vert="horz" wrap="square"/>
        <a:p>
          <a:pPr>
            <a:lnSpc>
              <a:spcPct val="100000"/>
            </a:lnSpc>
            <a:spcBef>
              <a:spcPct val="0"/>
            </a:spcBef>
            <a:spcAft>
              <a:spcPct val="35000"/>
            </a:spcAft>
          </a:pPr>
          <a:r>
            <a:rPr altLang="en-US" sz="2000">
              <a:latin typeface="微软雅黑" panose="020B0503020204020204" pitchFamily="34" charset="-122"/>
              <a:ea typeface="微软雅黑" panose="020B0503020204020204" pitchFamily="34" charset="-122"/>
            </a:rPr>
            <a:t/>
          </a:r>
          <a:endParaRPr altLang="en-US" sz="2000">
            <a:latin typeface="微软雅黑" panose="020B0503020204020204" pitchFamily="34" charset="-122"/>
            <a:ea typeface="微软雅黑" panose="020B0503020204020204" pitchFamily="34" charset="-122"/>
          </a:endParaRPr>
        </a:p>
      </dgm:t>
    </dgm:pt>
    <dgm:pt modelId="{0BD3667E-C08D-4062-BE17-ED8FB521C191}" cxnId="{D6AA8296-5C81-4C51-B8F1-21BF7A78B6A2}" type="parTrans">
      <dgm:prSet/>
      <dgm:spPr/>
    </dgm:pt>
    <dgm:pt modelId="{0D9E665F-AE59-4B0A-8F59-877ABE730971}" cxnId="{D6AA8296-5C81-4C51-B8F1-21BF7A78B6A2}" type="sibTrans">
      <dgm:prSet/>
      <dgm:spPr/>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6">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6">
        <dgm:presLayoutVars>
          <dgm:bulletEnabled val="1"/>
        </dgm:presLayoutVars>
      </dgm:prSet>
      <dgm:spPr/>
      <dgm:t>
        <a:bodyPr/>
        <a:lstStyle/>
        <a:p>
          <a:endParaRPr lang="zh-CN" altLang="en-US"/>
        </a:p>
      </dgm:t>
    </dgm:pt>
    <dgm:pt modelId="{C17694D2-A105-4856-B16E-B260BAF00031}" type="pres">
      <dgm:prSet presAssocID="{BD5F7B2F-23A5-4B51-A499-08EE39BDAB74}" presName="sibTrans" presStyleCnt="0"/>
      <dgm:spPr/>
      <dgm:t>
        <a:bodyPr/>
        <a:lstStyle/>
        <a:p>
          <a:endParaRPr lang="zh-CN" altLang="en-US"/>
        </a:p>
      </dgm:t>
    </dgm:pt>
    <dgm:pt modelId="{85402E09-C3A8-45D3-9868-DCBCC6734990}" type="pres">
      <dgm:prSet presAssocID="{7433E9F9-088F-4D76-B7B2-621DAABF9CB5}" presName="textNode" presStyleLbl="node1" presStyleIdx="2" presStyleCnt="6">
        <dgm:presLayoutVars>
          <dgm:bulletEnabled val="1"/>
        </dgm:presLayoutVars>
      </dgm:prSet>
      <dgm:spPr/>
      <dgm:t>
        <a:bodyPr/>
        <a:lstStyle/>
        <a:p>
          <a:endParaRPr lang="zh-CN" altLang="en-US"/>
        </a:p>
      </dgm:t>
    </dgm:pt>
    <dgm:pt modelId="{E6FBB0E9-053B-40B7-A3AE-1DC455CA9DD8}" type="pres">
      <dgm:prSet presAssocID="{63CFB2A0-A54E-4B24-AE9A-A2A91D9E379A}" presName="sibTrans" presStyleCnt="0"/>
      <dgm:spPr/>
      <dgm:t>
        <a:bodyPr/>
        <a:lstStyle/>
        <a:p>
          <a:endParaRPr lang="zh-CN" altLang="en-US"/>
        </a:p>
      </dgm:t>
    </dgm:pt>
    <dgm:pt modelId="{08571B65-ED19-45F4-98FC-86B87C4F9276}" type="pres">
      <dgm:prSet presAssocID="{F0F01969-D9B4-4868-AAAB-428DB35D5650}" presName="textNode" presStyleLbl="node1" presStyleIdx="3" presStyleCnt="6">
        <dgm:presLayoutVars>
          <dgm:bulletEnabled val="1"/>
        </dgm:presLayoutVars>
      </dgm:prSet>
      <dgm:spPr/>
      <dgm:t>
        <a:bodyPr/>
        <a:lstStyle/>
        <a:p>
          <a:endParaRPr lang="zh-CN" altLang="en-US"/>
        </a:p>
      </dgm:t>
    </dgm:pt>
    <dgm:pt modelId="{95813412-8066-4F57-853E-C9218C3B33A5}" type="pres">
      <dgm:prSet presAssocID="{6534D698-E277-42F5-BF18-6F87DDA5BB3F}" presName="sibTrans" presStyleCnt="0"/>
      <dgm:spPr/>
      <dgm:t>
        <a:bodyPr/>
        <a:lstStyle/>
        <a:p>
          <a:endParaRPr lang="zh-CN" altLang="en-US"/>
        </a:p>
      </dgm:t>
    </dgm:pt>
    <dgm:pt modelId="{891DEFD3-5709-4F64-8954-39317A548FC1}" type="pres">
      <dgm:prSet presAssocID="{85642FC3-C322-43D3-895E-86B2355C2457}" presName="textNode" presStyleLbl="node1" presStyleIdx="4" presStyleCnt="6">
        <dgm:presLayoutVars>
          <dgm:bulletEnabled val="1"/>
        </dgm:presLayoutVars>
      </dgm:prSet>
      <dgm:spPr/>
      <dgm:t>
        <a:bodyPr/>
        <a:lstStyle/>
        <a:p>
          <a:endParaRPr lang="zh-CN" altLang="en-US"/>
        </a:p>
      </dgm:t>
    </dgm:pt>
    <dgm:pt modelId="{8E334177-2E24-4633-B2C8-20869D2CBC55}" type="pres">
      <dgm:prSet presAssocID="{633A99D4-FCEA-4932-9209-C80BEEB6AE83}" presName="sibTrans" presStyleCnt="0"/>
      <dgm:spPr/>
    </dgm:pt>
    <dgm:pt modelId="{F6F2B901-096D-499F-854F-3F10A60836B1}" type="pres">
      <dgm:prSet presAssocID="{C054028E-EAAD-444B-B2CB-78578DBB38FE}" presName="textNode" presStyleLbl="node1" presStyleIdx="5" presStyleCnt="6">
        <dgm:presLayoutVars>
          <dgm:bulletEnabled val="1"/>
        </dgm:presLayoutVars>
      </dgm:prSet>
      <dgm:spPr/>
    </dgm:pt>
  </dgm:ptLst>
  <dgm:cxnLst>
    <dgm:cxn modelId="{531E37A1-828C-469E-A773-00A5524AC1EE}" srcId="{6F88C065-003F-4790-BF43-4CB5B649DF45}" destId="{ED0D2717-DB6C-4D7D-B6AA-99D482C782ED}" srcOrd="0" destOrd="0" parTransId="{69A76DE8-6CAB-4845-96E7-DC3409A0268C}" sibTransId="{05F2D6A7-6300-44D8-8798-991104000CE8}"/>
    <dgm:cxn modelId="{6ACE0D6D-7C7E-4435-BEB1-CEE2F88718A1}" srcId="{6F88C065-003F-4790-BF43-4CB5B649DF45}" destId="{0B0AF3AF-DE31-4547-A0F7-D36212DD2E17}" srcOrd="1" destOrd="0" parTransId="{E226BCAC-F6FD-4D76-A9D8-A7A8AF0AD4C6}" sibTransId="{BD5F7B2F-23A5-4B51-A499-08EE39BDAB74}"/>
    <dgm:cxn modelId="{29F6EF59-6956-4EF5-943B-C04E7F9B5F99}" srcId="{6F88C065-003F-4790-BF43-4CB5B649DF45}" destId="{7433E9F9-088F-4D76-B7B2-621DAABF9CB5}" srcOrd="2" destOrd="0" parTransId="{FF7C1FDA-F389-426C-88D0-0CD684748EC3}" sibTransId="{63CFB2A0-A54E-4B24-AE9A-A2A91D9E379A}"/>
    <dgm:cxn modelId="{3608AD48-66B7-4EBE-A989-F897595F68C8}" srcId="{6F88C065-003F-4790-BF43-4CB5B649DF45}" destId="{F0F01969-D9B4-4868-AAAB-428DB35D5650}" srcOrd="3" destOrd="0" parTransId="{FB930270-07D8-42AD-B56E-2AC97B0A12A8}" sibTransId="{6534D698-E277-42F5-BF18-6F87DDA5BB3F}"/>
    <dgm:cxn modelId="{CCBC254C-82D7-49E9-ACDB-1D7A2D176019}" srcId="{6F88C065-003F-4790-BF43-4CB5B649DF45}" destId="{85642FC3-C322-43D3-895E-86B2355C2457}" srcOrd="4" destOrd="0" parTransId="{BD065912-A604-4DB4-BF7E-C6F3D8B9255E}" sibTransId="{633A99D4-FCEA-4932-9209-C80BEEB6AE83}"/>
    <dgm:cxn modelId="{D6AA8296-5C81-4C51-B8F1-21BF7A78B6A2}" srcId="{6F88C065-003F-4790-BF43-4CB5B649DF45}" destId="{C054028E-EAAD-444B-B2CB-78578DBB38FE}" srcOrd="5" destOrd="0" parTransId="{0BD3667E-C08D-4062-BE17-ED8FB521C191}" sibTransId="{0D9E665F-AE59-4B0A-8F59-877ABE730971}"/>
    <dgm:cxn modelId="{6865BC17-C691-476A-9429-B968B8F8E0B0}" type="presOf" srcId="{6F88C065-003F-4790-BF43-4CB5B649DF45}" destId="{5DD264B3-6856-4C5C-8263-9C21106FF5A2}" srcOrd="0" destOrd="0" presId="urn:microsoft.com/office/officeart/2005/8/layout/hProcess9"/>
    <dgm:cxn modelId="{D820023A-3C25-4EB8-8479-9B9485CA58B1}" type="presParOf" srcId="{5DD264B3-6856-4C5C-8263-9C21106FF5A2}" destId="{3237A41F-B002-448E-968F-D3500FEE4354}" srcOrd="0" destOrd="0" presId="urn:microsoft.com/office/officeart/2005/8/layout/hProcess9"/>
    <dgm:cxn modelId="{0D0BAF6B-EA5B-407B-B1D4-E8A8DD0E58BF}" type="presParOf" srcId="{5DD264B3-6856-4C5C-8263-9C21106FF5A2}" destId="{3654A4F6-7CD3-41AE-810B-82A46383B383}" srcOrd="1" destOrd="0" presId="urn:microsoft.com/office/officeart/2005/8/layout/hProcess9"/>
    <dgm:cxn modelId="{EF737EF2-A977-409B-AC27-7AD2EAC5532B}" type="presParOf" srcId="{3654A4F6-7CD3-41AE-810B-82A46383B383}" destId="{C4168185-FE0D-47D1-A741-C7BB169928DD}" srcOrd="0" destOrd="1" presId="urn:microsoft.com/office/officeart/2005/8/layout/hProcess9"/>
    <dgm:cxn modelId="{51B3B27B-ED1C-4D32-9C98-12CBE537958C}" type="presOf" srcId="{ED0D2717-DB6C-4D7D-B6AA-99D482C782ED}" destId="{C4168185-FE0D-47D1-A741-C7BB169928DD}" srcOrd="0" destOrd="0" presId="urn:microsoft.com/office/officeart/2005/8/layout/hProcess9"/>
    <dgm:cxn modelId="{F2D7BFFE-387C-41AA-8BC5-9A1EEE7514BE}" type="presParOf" srcId="{3654A4F6-7CD3-41AE-810B-82A46383B383}" destId="{8FB4CDBA-14B6-43F9-AF4B-4E7D9E81B55A}" srcOrd="1" destOrd="1" presId="urn:microsoft.com/office/officeart/2005/8/layout/hProcess9"/>
    <dgm:cxn modelId="{8EAB8636-EAC7-4CFF-8F06-EF3B58C820DE}" type="presParOf" srcId="{3654A4F6-7CD3-41AE-810B-82A46383B383}" destId="{373DD85F-74CC-4633-8056-FEF497171B75}" srcOrd="2" destOrd="1" presId="urn:microsoft.com/office/officeart/2005/8/layout/hProcess9"/>
    <dgm:cxn modelId="{25C6429C-2205-4CDE-A35A-6ABC8652EF9A}" type="presOf" srcId="{0B0AF3AF-DE31-4547-A0F7-D36212DD2E17}" destId="{373DD85F-74CC-4633-8056-FEF497171B75}" srcOrd="0" destOrd="0" presId="urn:microsoft.com/office/officeart/2005/8/layout/hProcess9"/>
    <dgm:cxn modelId="{75C814C7-9B95-40F4-A930-23DD188CDF69}" type="presParOf" srcId="{3654A4F6-7CD3-41AE-810B-82A46383B383}" destId="{C17694D2-A105-4856-B16E-B260BAF00031}" srcOrd="3" destOrd="1" presId="urn:microsoft.com/office/officeart/2005/8/layout/hProcess9"/>
    <dgm:cxn modelId="{1EE13A45-4A1C-4227-BB21-00F79C90960F}" type="presParOf" srcId="{3654A4F6-7CD3-41AE-810B-82A46383B383}" destId="{85402E09-C3A8-45D3-9868-DCBCC6734990}" srcOrd="4" destOrd="1" presId="urn:microsoft.com/office/officeart/2005/8/layout/hProcess9"/>
    <dgm:cxn modelId="{9F681C33-1492-4680-A305-7DD4068E1DAE}" type="presOf" srcId="{7433E9F9-088F-4D76-B7B2-621DAABF9CB5}" destId="{85402E09-C3A8-45D3-9868-DCBCC6734990}" srcOrd="0" destOrd="0" presId="urn:microsoft.com/office/officeart/2005/8/layout/hProcess9"/>
    <dgm:cxn modelId="{3810F154-86F8-4459-9FC7-770F13EB7DC2}" type="presParOf" srcId="{3654A4F6-7CD3-41AE-810B-82A46383B383}" destId="{E6FBB0E9-053B-40B7-A3AE-1DC455CA9DD8}" srcOrd="5" destOrd="1" presId="urn:microsoft.com/office/officeart/2005/8/layout/hProcess9"/>
    <dgm:cxn modelId="{77B83229-6527-423A-8DC3-FB58EF7BB3C2}" type="presParOf" srcId="{3654A4F6-7CD3-41AE-810B-82A46383B383}" destId="{08571B65-ED19-45F4-98FC-86B87C4F9276}" srcOrd="6" destOrd="1" presId="urn:microsoft.com/office/officeart/2005/8/layout/hProcess9"/>
    <dgm:cxn modelId="{E39D2913-E3AE-47D2-B7A9-68F2BF3EADC8}" type="presOf" srcId="{F0F01969-D9B4-4868-AAAB-428DB35D5650}" destId="{08571B65-ED19-45F4-98FC-86B87C4F9276}" srcOrd="0" destOrd="0" presId="urn:microsoft.com/office/officeart/2005/8/layout/hProcess9"/>
    <dgm:cxn modelId="{8077BFA1-78E5-46E1-9AB6-13DB6A747053}" type="presParOf" srcId="{3654A4F6-7CD3-41AE-810B-82A46383B383}" destId="{95813412-8066-4F57-853E-C9218C3B33A5}" srcOrd="7" destOrd="1" presId="urn:microsoft.com/office/officeart/2005/8/layout/hProcess9"/>
    <dgm:cxn modelId="{C5D1EFC3-864F-4789-BFA3-6BBC39DFF557}" type="presParOf" srcId="{3654A4F6-7CD3-41AE-810B-82A46383B383}" destId="{891DEFD3-5709-4F64-8954-39317A548FC1}" srcOrd="8" destOrd="1" presId="urn:microsoft.com/office/officeart/2005/8/layout/hProcess9"/>
    <dgm:cxn modelId="{0DEFD2D2-6D35-4872-BD81-DB2F2966FB38}" type="presOf" srcId="{85642FC3-C322-43D3-895E-86B2355C2457}" destId="{891DEFD3-5709-4F64-8954-39317A548FC1}" srcOrd="0" destOrd="0" presId="urn:microsoft.com/office/officeart/2005/8/layout/hProcess9"/>
    <dgm:cxn modelId="{55D229F6-347F-49D9-9BCF-B10B981B44A9}" type="presParOf" srcId="{3654A4F6-7CD3-41AE-810B-82A46383B383}" destId="{8E334177-2E24-4633-B2C8-20869D2CBC55}" srcOrd="9" destOrd="1" presId="urn:microsoft.com/office/officeart/2005/8/layout/hProcess9"/>
    <dgm:cxn modelId="{80EA35E6-3113-4B73-A4B7-9C167B2CEAB6}" type="presParOf" srcId="{3654A4F6-7CD3-41AE-810B-82A46383B383}" destId="{F6F2B901-096D-499F-854F-3F10A60836B1}" srcOrd="10" destOrd="1" presId="urn:microsoft.com/office/officeart/2005/8/layout/hProcess9"/>
    <dgm:cxn modelId="{2DB1F327-43CC-4656-938C-69E559269769}" type="presOf" srcId="{C054028E-EAAD-444B-B2CB-78578DBB38FE}" destId="{F6F2B901-096D-499F-854F-3F10A60836B1}" srcOrd="0"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C755E6-6F8F-47D3-95D1-710AFDB600B8}" type="doc">
      <dgm:prSet loTypeId="urn:microsoft.com/office/officeart/2005/8/layout/target3" loCatId="relationship" qsTypeId="urn:microsoft.com/office/officeart/2005/8/quickstyle/3d2" qsCatId="3D" csTypeId="urn:microsoft.com/office/officeart/2005/8/colors/accent1_2" csCatId="accent1"/>
      <dgm:spPr/>
      <dgm:t>
        <a:bodyPr/>
        <a:lstStyle/>
        <a:p>
          <a:endParaRPr lang="zh-CN" altLang="en-US"/>
        </a:p>
      </dgm:t>
    </dgm:pt>
    <dgm:pt modelId="{0F52B30D-0748-4DFE-9877-AEF0C1F93F85}" type="pres">
      <dgm:prSet presAssocID="{A6C755E6-6F8F-47D3-95D1-710AFDB600B8}" presName="Name0" presStyleCnt="0">
        <dgm:presLayoutVars>
          <dgm:chMax val="7"/>
          <dgm:dir/>
          <dgm:animLvl val="lvl"/>
          <dgm:resizeHandles val="exact"/>
        </dgm:presLayoutVars>
      </dgm:prSet>
      <dgm:spPr/>
      <dgm:t>
        <a:bodyPr/>
        <a:lstStyle/>
        <a:p>
          <a:endParaRPr lang="zh-CN" altLang="en-US"/>
        </a:p>
      </dgm:t>
    </dgm:pt>
  </dgm:ptLst>
  <dgm:cxnLst>
    <dgm:cxn modelId="{F7765D2F-491A-4A22-B001-62582D4C1691}" type="presOf" srcId="{A6C755E6-6F8F-47D3-95D1-710AFDB600B8}" destId="{0F52B30D-0748-4DFE-9877-AEF0C1F93F85}" srcOrd="0"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sym typeface="+mn-ea"/>
            </a:rPr>
            <a:t>土地的供给曲线</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69A76DE8-6CAB-4845-96E7-DC3409A0268C}" cxnId="{32A3B04A-DA26-4AA2-A53C-3D4292534F7C}" type="parTrans">
      <dgm:prSet/>
      <dgm:spPr/>
      <dgm:t>
        <a:bodyPr/>
        <a:lstStyle/>
        <a:p>
          <a:pPr algn="ctr"/>
          <a:endParaRPr lang="zh-CN" altLang="en-US" b="0"/>
        </a:p>
      </dgm:t>
    </dgm:pt>
    <dgm:pt modelId="{05F2D6A7-6300-44D8-8798-991104000CE8}" cxnId="{32A3B04A-DA26-4AA2-A53C-3D4292534F7C}" type="sibTrans">
      <dgm:prSet/>
      <dgm:spPr/>
      <dgm:t>
        <a:bodyPr/>
        <a:lstStyle/>
        <a:p>
          <a:pPr algn="ctr"/>
          <a:endParaRPr lang="zh-CN" altLang="en-US" b="0"/>
        </a:p>
      </dgm:t>
    </dgm:pt>
    <dgm:pt modelId="{0B0AF3AF-DE31-4547-A0F7-D36212DD2E17}">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sym typeface="+mn-ea"/>
            </a:rPr>
            <a:t>使用土地的价格和地租</a:t>
          </a:r>
          <a:r>
            <a:rPr lang="zh-CN" sz="2400" b="0" dirty="0" smtClean="0">
              <a:latin typeface="微软雅黑" panose="020B0503020204020204" pitchFamily="34" charset="-122"/>
              <a:ea typeface="微软雅黑" panose="020B0503020204020204" pitchFamily="34" charset="-122"/>
              <a:sym typeface="+mn-ea"/>
            </a:rPr>
            <a:t/>
          </a:r>
          <a:endParaRPr lang="zh-CN" sz="2400" b="0" dirty="0" smtClean="0">
            <a:latin typeface="微软雅黑" panose="020B0503020204020204" pitchFamily="34" charset="-122"/>
            <a:ea typeface="微软雅黑" panose="020B0503020204020204" pitchFamily="34" charset="-122"/>
            <a:sym typeface="+mn-ea"/>
          </a:endParaRPr>
        </a:p>
      </dgm:t>
    </dgm:pt>
    <dgm:pt modelId="{E226BCAC-F6FD-4D76-A9D8-A7A8AF0AD4C6}" cxnId="{55E48B57-6A3F-4C61-A17E-3EDC7DF2B5C3}" type="parTrans">
      <dgm:prSet/>
      <dgm:spPr/>
      <dgm:t>
        <a:bodyPr/>
        <a:lstStyle/>
        <a:p>
          <a:pPr algn="ctr"/>
          <a:endParaRPr lang="zh-CN" altLang="en-US" b="0"/>
        </a:p>
      </dgm:t>
    </dgm:pt>
    <dgm:pt modelId="{BD5F7B2F-23A5-4B51-A499-08EE39BDAB74}" cxnId="{55E48B57-6A3F-4C61-A17E-3EDC7DF2B5C3}" type="sibTrans">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2">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2">
        <dgm:presLayoutVars>
          <dgm:bulletEnabled val="1"/>
        </dgm:presLayoutVars>
      </dgm:prSet>
      <dgm:spPr/>
      <dgm:t>
        <a:bodyPr/>
        <a:lstStyle/>
        <a:p>
          <a:endParaRPr lang="zh-CN" altLang="en-US"/>
        </a:p>
      </dgm:t>
    </dgm:pt>
  </dgm:ptLst>
  <dgm:cxnLst>
    <dgm:cxn modelId="{32A3B04A-DA26-4AA2-A53C-3D4292534F7C}" srcId="{6F88C065-003F-4790-BF43-4CB5B649DF45}" destId="{ED0D2717-DB6C-4D7D-B6AA-99D482C782ED}" srcOrd="0" destOrd="0" parTransId="{69A76DE8-6CAB-4845-96E7-DC3409A0268C}" sibTransId="{05F2D6A7-6300-44D8-8798-991104000CE8}"/>
    <dgm:cxn modelId="{55E48B57-6A3F-4C61-A17E-3EDC7DF2B5C3}" srcId="{6F88C065-003F-4790-BF43-4CB5B649DF45}" destId="{0B0AF3AF-DE31-4547-A0F7-D36212DD2E17}" srcOrd="1" destOrd="0" parTransId="{E226BCAC-F6FD-4D76-A9D8-A7A8AF0AD4C6}" sibTransId="{BD5F7B2F-23A5-4B51-A499-08EE39BDAB74}"/>
    <dgm:cxn modelId="{E1BA0BC9-EEF9-452D-B8C8-C03F11A6D567}" type="presOf" srcId="{6F88C065-003F-4790-BF43-4CB5B649DF45}" destId="{5DD264B3-6856-4C5C-8263-9C21106FF5A2}" srcOrd="0" destOrd="0" presId="urn:microsoft.com/office/officeart/2005/8/layout/hProcess9"/>
    <dgm:cxn modelId="{33475680-9610-4612-A78E-AC3A7E9A3198}" type="presParOf" srcId="{5DD264B3-6856-4C5C-8263-9C21106FF5A2}" destId="{3237A41F-B002-448E-968F-D3500FEE4354}" srcOrd="0" destOrd="0" presId="urn:microsoft.com/office/officeart/2005/8/layout/hProcess9"/>
    <dgm:cxn modelId="{FA1FB892-9029-46EB-9017-2700707C9D15}" type="presParOf" srcId="{5DD264B3-6856-4C5C-8263-9C21106FF5A2}" destId="{3654A4F6-7CD3-41AE-810B-82A46383B383}" srcOrd="1" destOrd="0" presId="urn:microsoft.com/office/officeart/2005/8/layout/hProcess9"/>
    <dgm:cxn modelId="{2BF77898-EB03-4F91-8E3D-F8775480BE9E}" type="presParOf" srcId="{3654A4F6-7CD3-41AE-810B-82A46383B383}" destId="{C4168185-FE0D-47D1-A741-C7BB169928DD}" srcOrd="0" destOrd="1" presId="urn:microsoft.com/office/officeart/2005/8/layout/hProcess9"/>
    <dgm:cxn modelId="{ABC23763-A9F3-4DBB-A218-A0FB598FED91}" type="presOf" srcId="{ED0D2717-DB6C-4D7D-B6AA-99D482C782ED}" destId="{C4168185-FE0D-47D1-A741-C7BB169928DD}" srcOrd="0" destOrd="0" presId="urn:microsoft.com/office/officeart/2005/8/layout/hProcess9"/>
    <dgm:cxn modelId="{5C0FDB07-D399-4870-90DD-1502963A5271}" type="presParOf" srcId="{3654A4F6-7CD3-41AE-810B-82A46383B383}" destId="{8FB4CDBA-14B6-43F9-AF4B-4E7D9E81B55A}" srcOrd="1" destOrd="1" presId="urn:microsoft.com/office/officeart/2005/8/layout/hProcess9"/>
    <dgm:cxn modelId="{92EBB55F-8A70-4F6D-AE80-A1086836C892}" type="presParOf" srcId="{3654A4F6-7CD3-41AE-810B-82A46383B383}" destId="{373DD85F-74CC-4633-8056-FEF497171B75}" srcOrd="2" destOrd="1" presId="urn:microsoft.com/office/officeart/2005/8/layout/hProcess9"/>
    <dgm:cxn modelId="{BA2111D5-8DDC-4CD6-BA67-334525BEDC9F}" type="presOf" srcId="{0B0AF3AF-DE31-4547-A0F7-D36212DD2E17}" destId="{373DD85F-74CC-4633-8056-FEF497171B75}" srcOrd="0"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sym typeface="+mn-ea"/>
            </a:rPr>
            <a:t>资本和利息的含义</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69A76DE8-6CAB-4845-96E7-DC3409A0268C}" cxnId="{194F180C-9FFB-4A74-9E7A-FCE62DB463E1}" type="parTrans">
      <dgm:prSet/>
      <dgm:spPr/>
      <dgm:t>
        <a:bodyPr/>
        <a:lstStyle/>
        <a:p>
          <a:pPr algn="ctr"/>
          <a:endParaRPr lang="zh-CN" altLang="en-US" b="0"/>
        </a:p>
      </dgm:t>
    </dgm:pt>
    <dgm:pt modelId="{05F2D6A7-6300-44D8-8798-991104000CE8}" cxnId="{194F180C-9FFB-4A74-9E7A-FCE62DB463E1}" type="sibTrans">
      <dgm:prSet/>
      <dgm:spPr/>
      <dgm:t>
        <a:bodyPr/>
        <a:lstStyle/>
        <a:p>
          <a:pPr algn="ctr"/>
          <a:endParaRPr lang="zh-CN" altLang="en-US" b="0"/>
        </a:p>
      </dgm:t>
    </dgm:pt>
    <dgm:pt modelId="{0B0AF3AF-DE31-4547-A0F7-D36212DD2E17}">
      <dgm:prSet phldr="0" custT="1"/>
      <dgm:spPr/>
      <dgm:t>
        <a:bodyPr vert="horz" wrap="square"/>
        <a:p>
          <a:pPr algn="ctr" rtl="0">
            <a:lnSpc>
              <a:spcPct val="100000"/>
            </a:lnSpc>
            <a:spcBef>
              <a:spcPct val="0"/>
            </a:spcBef>
            <a:spcAft>
              <a:spcPct val="35000"/>
            </a:spcAft>
          </a:pPr>
          <a:r>
            <a:rPr lang="zh-CN" altLang="en-US" sz="2400" b="0" dirty="0">
              <a:latin typeface="微软雅黑" panose="020B0503020204020204" pitchFamily="34" charset="-122"/>
              <a:ea typeface="微软雅黑" panose="020B0503020204020204" pitchFamily="34" charset="-122"/>
            </a:rPr>
            <a:t>资本的供给</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E226BCAC-F6FD-4D76-A9D8-A7A8AF0AD4C6}" cxnId="{B187944A-A4C8-4065-8C6E-AB386FFCE520}" type="parTrans">
      <dgm:prSet/>
      <dgm:spPr/>
      <dgm:t>
        <a:bodyPr/>
        <a:lstStyle/>
        <a:p>
          <a:pPr algn="ctr"/>
          <a:endParaRPr lang="zh-CN" altLang="en-US" b="0"/>
        </a:p>
      </dgm:t>
    </dgm:pt>
    <dgm:pt modelId="{BD5F7B2F-23A5-4B51-A499-08EE39BDAB74}" cxnId="{B187944A-A4C8-4065-8C6E-AB386FFCE520}" type="sibTrans">
      <dgm:prSet/>
      <dgm:spPr/>
      <dgm:t>
        <a:bodyPr/>
        <a:lstStyle/>
        <a:p>
          <a:pPr algn="ctr"/>
          <a:endParaRPr lang="zh-CN" altLang="en-US" b="0"/>
        </a:p>
      </dgm:t>
    </dgm:pt>
    <dgm:pt modelId="{7433E9F9-088F-4D76-B7B2-621DAABF9CB5}">
      <dgm:prSet phldr="0" custT="1"/>
      <dgm:spPr/>
      <dgm:t>
        <a:bodyPr vert="horz" wrap="square"/>
        <a:p>
          <a:pPr algn="ctr" rtl="0">
            <a:lnSpc>
              <a:spcPct val="100000"/>
            </a:lnSpc>
            <a:spcBef>
              <a:spcPct val="0"/>
            </a:spcBef>
            <a:spcAft>
              <a:spcPct val="35000"/>
            </a:spcAft>
          </a:pPr>
          <a:r>
            <a:rPr lang="zh-CN" altLang="en-US" sz="2400" b="0" dirty="0">
              <a:latin typeface="微软雅黑" panose="020B0503020204020204" pitchFamily="34" charset="-122"/>
              <a:ea typeface="微软雅黑" panose="020B0503020204020204" pitchFamily="34" charset="-122"/>
            </a:rPr>
            <a:t>资本市场的均衡</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FF7C1FDA-F389-426C-88D0-0CD684748EC3}" cxnId="{B6BDBC46-8967-4CF9-94F5-1260EE7D6F49}" type="parTrans">
      <dgm:prSet/>
      <dgm:spPr/>
      <dgm:t>
        <a:bodyPr/>
        <a:lstStyle/>
        <a:p>
          <a:pPr algn="ctr"/>
          <a:endParaRPr lang="zh-CN" altLang="en-US" b="0"/>
        </a:p>
      </dgm:t>
    </dgm:pt>
    <dgm:pt modelId="{63CFB2A0-A54E-4B24-AE9A-A2A91D9E379A}" cxnId="{B6BDBC46-8967-4CF9-94F5-1260EE7D6F49}" type="sibTrans">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3">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3">
        <dgm:presLayoutVars>
          <dgm:bulletEnabled val="1"/>
        </dgm:presLayoutVars>
      </dgm:prSet>
      <dgm:spPr/>
      <dgm:t>
        <a:bodyPr/>
        <a:lstStyle/>
        <a:p>
          <a:endParaRPr lang="zh-CN" altLang="en-US"/>
        </a:p>
      </dgm:t>
    </dgm:pt>
    <dgm:pt modelId="{C17694D2-A105-4856-B16E-B260BAF00031}" type="pres">
      <dgm:prSet presAssocID="{BD5F7B2F-23A5-4B51-A499-08EE39BDAB74}" presName="sibTrans" presStyleCnt="0"/>
      <dgm:spPr/>
      <dgm:t>
        <a:bodyPr/>
        <a:lstStyle/>
        <a:p>
          <a:endParaRPr lang="zh-CN" altLang="en-US"/>
        </a:p>
      </dgm:t>
    </dgm:pt>
    <dgm:pt modelId="{85402E09-C3A8-45D3-9868-DCBCC6734990}" type="pres">
      <dgm:prSet presAssocID="{7433E9F9-088F-4D76-B7B2-621DAABF9CB5}" presName="textNode" presStyleLbl="node1" presStyleIdx="2" presStyleCnt="3">
        <dgm:presLayoutVars>
          <dgm:bulletEnabled val="1"/>
        </dgm:presLayoutVars>
      </dgm:prSet>
      <dgm:spPr/>
      <dgm:t>
        <a:bodyPr/>
        <a:lstStyle/>
        <a:p>
          <a:endParaRPr lang="zh-CN" altLang="en-US"/>
        </a:p>
      </dgm:t>
    </dgm:pt>
  </dgm:ptLst>
  <dgm:cxnLst>
    <dgm:cxn modelId="{194F180C-9FFB-4A74-9E7A-FCE62DB463E1}" srcId="{6F88C065-003F-4790-BF43-4CB5B649DF45}" destId="{ED0D2717-DB6C-4D7D-B6AA-99D482C782ED}" srcOrd="0" destOrd="0" parTransId="{69A76DE8-6CAB-4845-96E7-DC3409A0268C}" sibTransId="{05F2D6A7-6300-44D8-8798-991104000CE8}"/>
    <dgm:cxn modelId="{B187944A-A4C8-4065-8C6E-AB386FFCE520}" srcId="{6F88C065-003F-4790-BF43-4CB5B649DF45}" destId="{0B0AF3AF-DE31-4547-A0F7-D36212DD2E17}" srcOrd="1" destOrd="0" parTransId="{E226BCAC-F6FD-4D76-A9D8-A7A8AF0AD4C6}" sibTransId="{BD5F7B2F-23A5-4B51-A499-08EE39BDAB74}"/>
    <dgm:cxn modelId="{B6BDBC46-8967-4CF9-94F5-1260EE7D6F49}" srcId="{6F88C065-003F-4790-BF43-4CB5B649DF45}" destId="{7433E9F9-088F-4D76-B7B2-621DAABF9CB5}" srcOrd="2" destOrd="0" parTransId="{FF7C1FDA-F389-426C-88D0-0CD684748EC3}" sibTransId="{63CFB2A0-A54E-4B24-AE9A-A2A91D9E379A}"/>
    <dgm:cxn modelId="{42FDA526-51E5-4B98-A236-5BB0A6469353}" type="presOf" srcId="{6F88C065-003F-4790-BF43-4CB5B649DF45}" destId="{5DD264B3-6856-4C5C-8263-9C21106FF5A2}" srcOrd="0" destOrd="0" presId="urn:microsoft.com/office/officeart/2005/8/layout/hProcess9"/>
    <dgm:cxn modelId="{FF3D4297-96AE-4425-A976-C2035B683D9C}" type="presParOf" srcId="{5DD264B3-6856-4C5C-8263-9C21106FF5A2}" destId="{3237A41F-B002-448E-968F-D3500FEE4354}" srcOrd="0" destOrd="0" presId="urn:microsoft.com/office/officeart/2005/8/layout/hProcess9"/>
    <dgm:cxn modelId="{9EDDC867-7872-4206-BCDC-9C33593BC0BD}" type="presParOf" srcId="{5DD264B3-6856-4C5C-8263-9C21106FF5A2}" destId="{3654A4F6-7CD3-41AE-810B-82A46383B383}" srcOrd="1" destOrd="0" presId="urn:microsoft.com/office/officeart/2005/8/layout/hProcess9"/>
    <dgm:cxn modelId="{429E91F0-6CEF-40A7-91B0-35D07317D67E}" type="presParOf" srcId="{3654A4F6-7CD3-41AE-810B-82A46383B383}" destId="{C4168185-FE0D-47D1-A741-C7BB169928DD}" srcOrd="0" destOrd="1" presId="urn:microsoft.com/office/officeart/2005/8/layout/hProcess9"/>
    <dgm:cxn modelId="{0A6CDD36-6805-4202-BDE0-410C3450CBDF}" type="presOf" srcId="{ED0D2717-DB6C-4D7D-B6AA-99D482C782ED}" destId="{C4168185-FE0D-47D1-A741-C7BB169928DD}" srcOrd="0" destOrd="0" presId="urn:microsoft.com/office/officeart/2005/8/layout/hProcess9"/>
    <dgm:cxn modelId="{EA184737-D871-485E-9C1B-C52120E59ECC}" type="presParOf" srcId="{3654A4F6-7CD3-41AE-810B-82A46383B383}" destId="{8FB4CDBA-14B6-43F9-AF4B-4E7D9E81B55A}" srcOrd="1" destOrd="1" presId="urn:microsoft.com/office/officeart/2005/8/layout/hProcess9"/>
    <dgm:cxn modelId="{0D456575-8886-4330-B79D-298160F5C98C}" type="presParOf" srcId="{3654A4F6-7CD3-41AE-810B-82A46383B383}" destId="{373DD85F-74CC-4633-8056-FEF497171B75}" srcOrd="2" destOrd="1" presId="urn:microsoft.com/office/officeart/2005/8/layout/hProcess9"/>
    <dgm:cxn modelId="{31EB9F46-8A81-404A-9266-41784574705E}" type="presOf" srcId="{0B0AF3AF-DE31-4547-A0F7-D36212DD2E17}" destId="{373DD85F-74CC-4633-8056-FEF497171B75}" srcOrd="0" destOrd="0" presId="urn:microsoft.com/office/officeart/2005/8/layout/hProcess9"/>
    <dgm:cxn modelId="{4C2460A4-EA26-424C-965F-9B82705E3A5A}" type="presParOf" srcId="{3654A4F6-7CD3-41AE-810B-82A46383B383}" destId="{C17694D2-A105-4856-B16E-B260BAF00031}" srcOrd="3" destOrd="1" presId="urn:microsoft.com/office/officeart/2005/8/layout/hProcess9"/>
    <dgm:cxn modelId="{33C809D5-F00D-4ACA-88F1-2DC008780A67}" type="presParOf" srcId="{3654A4F6-7CD3-41AE-810B-82A46383B383}" destId="{85402E09-C3A8-45D3-9868-DCBCC6734990}" srcOrd="4" destOrd="1" presId="urn:microsoft.com/office/officeart/2005/8/layout/hProcess9"/>
    <dgm:cxn modelId="{0AE789CD-3649-4DF9-A07A-0A54CCABEE4A}" type="presOf" srcId="{7433E9F9-088F-4D76-B7B2-621DAABF9CB5}" destId="{85402E09-C3A8-45D3-9868-DCBCC6734990}"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F88C065-003F-4790-BF43-4CB5B649DF45}" type="doc">
      <dgm:prSet loTypeId="process" loCatId="process" qsTypeId="urn:microsoft.com/office/officeart/2005/8/quickstyle/simple2" qsCatId="3D" csTypeId="urn:microsoft.com/office/officeart/2005/8/colors/accent1_1" csCatId="accent1"/>
      <dgm:spPr/>
      <dgm:t>
        <a:bodyPr/>
        <a:lstStyle/>
        <a:p>
          <a:endParaRPr lang="zh-CN" altLang="en-US"/>
        </a:p>
      </dgm:t>
    </dgm:pt>
    <dgm:pt modelId="{ED0D2717-DB6C-4D7D-B6AA-99D482C782ED}">
      <dgm:prSet phldr="0" custT="1"/>
      <dgm:spPr/>
      <dgm:t>
        <a:bodyPr vert="horz" wrap="squar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sym typeface="+mn-ea"/>
            </a:rPr>
            <a:t>产品卖方垄断条件下的要素价格决定</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69A76DE8-6CAB-4845-96E7-DC3409A0268C}" cxnId="{2E9D58BD-28DD-4093-8D56-E470A5004ECD}" type="parTrans">
      <dgm:prSet/>
      <dgm:spPr/>
      <dgm:t>
        <a:bodyPr/>
        <a:lstStyle/>
        <a:p>
          <a:pPr algn="ctr"/>
          <a:endParaRPr lang="zh-CN" altLang="en-US" b="0"/>
        </a:p>
      </dgm:t>
    </dgm:pt>
    <dgm:pt modelId="{05F2D6A7-6300-44D8-8798-991104000CE8}" cxnId="{2E9D58BD-28DD-4093-8D56-E470A5004ECD}" type="sibTrans">
      <dgm:prSet/>
      <dgm:spPr/>
      <dgm:t>
        <a:bodyPr/>
        <a:lstStyle/>
        <a:p>
          <a:pPr algn="ctr"/>
          <a:endParaRPr lang="zh-CN" altLang="en-US" b="0"/>
        </a:p>
      </dgm:t>
    </dgm:pt>
    <dgm:pt modelId="{0B0AF3AF-DE31-4547-A0F7-D36212DD2E17}">
      <dgm:prSet phldr="0" custT="1"/>
      <dgm:spPr/>
      <dgm:t>
        <a:bodyPr vert="horz" wrap="square"/>
        <a:p>
          <a:pPr algn="ct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sym typeface="+mn-ea"/>
            </a:rPr>
            <a:t>要素买方垄断条件下的要素价格决定</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E226BCAC-F6FD-4D76-A9D8-A7A8AF0AD4C6}" cxnId="{CE7F5A54-28F6-4A9E-BE32-47D8C789E24D}" type="parTrans">
      <dgm:prSet/>
      <dgm:spPr/>
      <dgm:t>
        <a:bodyPr/>
        <a:lstStyle/>
        <a:p>
          <a:pPr algn="ctr"/>
          <a:endParaRPr lang="zh-CN" altLang="en-US" b="0"/>
        </a:p>
      </dgm:t>
    </dgm:pt>
    <dgm:pt modelId="{BD5F7B2F-23A5-4B51-A499-08EE39BDAB74}" cxnId="{CE7F5A54-28F6-4A9E-BE32-47D8C789E24D}" type="sibTrans">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t>
        <a:bodyPr/>
        <a:lstStyle/>
        <a:p>
          <a:endParaRPr lang="zh-CN" altLang="en-US"/>
        </a:p>
      </dgm:t>
    </dgm:pt>
    <dgm:pt modelId="{3237A41F-B002-448E-968F-D3500FEE4354}" type="pres">
      <dgm:prSet presAssocID="{6F88C065-003F-4790-BF43-4CB5B649DF45}" presName="arrow" presStyleLbl="bgShp" presStyleIdx="0" presStyleCnt="1"/>
      <dgm:spPr/>
      <dgm:t>
        <a:bodyPr/>
        <a:lstStyle/>
        <a:p>
          <a:endParaRPr lang="zh-CN" altLang="en-US"/>
        </a:p>
      </dgm:t>
    </dgm:pt>
    <dgm:pt modelId="{3654A4F6-7CD3-41AE-810B-82A46383B383}" type="pres">
      <dgm:prSet presAssocID="{6F88C065-003F-4790-BF43-4CB5B649DF45}" presName="linearProcess" presStyleCnt="0"/>
      <dgm:spPr/>
      <dgm:t>
        <a:bodyPr/>
        <a:lstStyle/>
        <a:p>
          <a:endParaRPr lang="zh-CN" altLang="en-US"/>
        </a:p>
      </dgm:t>
    </dgm:pt>
    <dgm:pt modelId="{C4168185-FE0D-47D1-A741-C7BB169928DD}" type="pres">
      <dgm:prSet presAssocID="{ED0D2717-DB6C-4D7D-B6AA-99D482C782ED}" presName="textNode" presStyleLbl="node1" presStyleIdx="0" presStyleCnt="2">
        <dgm:presLayoutVars>
          <dgm:bulletEnabled val="1"/>
        </dgm:presLayoutVars>
      </dgm:prSet>
      <dgm:spPr/>
      <dgm:t>
        <a:bodyPr/>
        <a:lstStyle/>
        <a:p>
          <a:endParaRPr lang="zh-CN" altLang="en-US"/>
        </a:p>
      </dgm:t>
    </dgm:pt>
    <dgm:pt modelId="{8FB4CDBA-14B6-43F9-AF4B-4E7D9E81B55A}" type="pres">
      <dgm:prSet presAssocID="{05F2D6A7-6300-44D8-8798-991104000CE8}" presName="sibTrans" presStyleCnt="0"/>
      <dgm:spPr/>
      <dgm:t>
        <a:bodyPr/>
        <a:lstStyle/>
        <a:p>
          <a:endParaRPr lang="zh-CN" altLang="en-US"/>
        </a:p>
      </dgm:t>
    </dgm:pt>
    <dgm:pt modelId="{373DD85F-74CC-4633-8056-FEF497171B75}" type="pres">
      <dgm:prSet presAssocID="{0B0AF3AF-DE31-4547-A0F7-D36212DD2E17}" presName="textNode" presStyleLbl="node1" presStyleIdx="1" presStyleCnt="2">
        <dgm:presLayoutVars>
          <dgm:bulletEnabled val="1"/>
        </dgm:presLayoutVars>
      </dgm:prSet>
      <dgm:spPr/>
      <dgm:t>
        <a:bodyPr/>
        <a:lstStyle/>
        <a:p>
          <a:endParaRPr lang="zh-CN" altLang="en-US"/>
        </a:p>
      </dgm:t>
    </dgm:pt>
  </dgm:ptLst>
  <dgm:cxnLst>
    <dgm:cxn modelId="{2E9D58BD-28DD-4093-8D56-E470A5004ECD}" srcId="{6F88C065-003F-4790-BF43-4CB5B649DF45}" destId="{ED0D2717-DB6C-4D7D-B6AA-99D482C782ED}" srcOrd="0" destOrd="0" parTransId="{69A76DE8-6CAB-4845-96E7-DC3409A0268C}" sibTransId="{05F2D6A7-6300-44D8-8798-991104000CE8}"/>
    <dgm:cxn modelId="{CE7F5A54-28F6-4A9E-BE32-47D8C789E24D}" srcId="{6F88C065-003F-4790-BF43-4CB5B649DF45}" destId="{0B0AF3AF-DE31-4547-A0F7-D36212DD2E17}" srcOrd="1" destOrd="0" parTransId="{E226BCAC-F6FD-4D76-A9D8-A7A8AF0AD4C6}" sibTransId="{BD5F7B2F-23A5-4B51-A499-08EE39BDAB74}"/>
    <dgm:cxn modelId="{6498598E-837E-492A-9E1F-0D84363BC754}" type="presOf" srcId="{6F88C065-003F-4790-BF43-4CB5B649DF45}" destId="{5DD264B3-6856-4C5C-8263-9C21106FF5A2}" srcOrd="0" destOrd="0" presId="urn:microsoft.com/office/officeart/2005/8/layout/hProcess9"/>
    <dgm:cxn modelId="{255D315E-E4C0-479F-A408-F73F260658C8}" type="presParOf" srcId="{5DD264B3-6856-4C5C-8263-9C21106FF5A2}" destId="{3237A41F-B002-448E-968F-D3500FEE4354}" srcOrd="0" destOrd="0" presId="urn:microsoft.com/office/officeart/2005/8/layout/hProcess9"/>
    <dgm:cxn modelId="{8C457DF0-8CDE-4BB1-B7B3-A3FF458B0A88}" type="presParOf" srcId="{5DD264B3-6856-4C5C-8263-9C21106FF5A2}" destId="{3654A4F6-7CD3-41AE-810B-82A46383B383}" srcOrd="1" destOrd="0" presId="urn:microsoft.com/office/officeart/2005/8/layout/hProcess9"/>
    <dgm:cxn modelId="{8AD9E6D4-3DF6-45D1-92E4-F36E6683E9FF}" type="presParOf" srcId="{3654A4F6-7CD3-41AE-810B-82A46383B383}" destId="{C4168185-FE0D-47D1-A741-C7BB169928DD}" srcOrd="0" destOrd="1" presId="urn:microsoft.com/office/officeart/2005/8/layout/hProcess9"/>
    <dgm:cxn modelId="{C48E7BB3-EB00-49F3-8DCE-CBCFB0C35559}" type="presOf" srcId="{ED0D2717-DB6C-4D7D-B6AA-99D482C782ED}" destId="{C4168185-FE0D-47D1-A741-C7BB169928DD}" srcOrd="0" destOrd="0" presId="urn:microsoft.com/office/officeart/2005/8/layout/hProcess9"/>
    <dgm:cxn modelId="{385B0886-6714-462C-953F-27A9319AE68B}" type="presParOf" srcId="{3654A4F6-7CD3-41AE-810B-82A46383B383}" destId="{8FB4CDBA-14B6-43F9-AF4B-4E7D9E81B55A}" srcOrd="1" destOrd="1" presId="urn:microsoft.com/office/officeart/2005/8/layout/hProcess9"/>
    <dgm:cxn modelId="{5EBC4E78-3D31-4818-B132-46FE6BB8E065}" type="presParOf" srcId="{3654A4F6-7CD3-41AE-810B-82A46383B383}" destId="{373DD85F-74CC-4633-8056-FEF497171B75}" srcOrd="2" destOrd="1" presId="urn:microsoft.com/office/officeart/2005/8/layout/hProcess9"/>
    <dgm:cxn modelId="{A7979F00-1CA7-4D90-81BE-92AFC925B1FF}" type="presOf" srcId="{0B0AF3AF-DE31-4547-A0F7-D36212DD2E17}" destId="{373DD85F-74CC-4633-8056-FEF497171B75}"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3237A41F-B002-448E-968F-D3500FEE4354}">
      <dsp:nvSpPr>
        <dsp:cNvPr id="3" name="右箭头 2"/>
        <dsp:cNvSpPr/>
      </dsp:nvSpPr>
      <dsp:spPr bwMode="white">
        <a:xfrm>
          <a:off x="788670" y="0"/>
          <a:ext cx="8938260" cy="4351338"/>
        </a:xfrm>
        <a:prstGeom prst="rightArrow">
          <a:avLst/>
        </a:prstGeom>
      </dsp:spPr>
      <dsp:style>
        <a:lnRef idx="0">
          <a:schemeClr val="accent1"/>
        </a:lnRef>
        <a:fillRef idx="1">
          <a:schemeClr val="accent1">
            <a:tint val="40000"/>
          </a:schemeClr>
        </a:fillRef>
        <a:effectRef idx="0">
          <a:scrgbClr r="0" g="0" b="0"/>
        </a:effectRef>
        <a:fontRef idx="minor"/>
      </dsp:style>
      <dsp:txXfrm>
        <a:off x="788670" y="0"/>
        <a:ext cx="8938260" cy="4351338"/>
      </dsp:txXfrm>
    </dsp:sp>
    <dsp:sp modelId="{C4168185-FE0D-47D1-A741-C7BB169928DD}">
      <dsp:nvSpPr>
        <dsp:cNvPr id="4" name="圆角矩形 3"/>
        <dsp:cNvSpPr/>
      </dsp:nvSpPr>
      <dsp:spPr bwMode="white">
        <a:xfrm>
          <a:off x="0"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一、实证经济学与规范经济学</a:t>
          </a:r>
          <a:endParaRPr lang="en-US" b="0" dirty="0">
            <a:solidFill>
              <a:schemeClr val="dk1"/>
            </a:solidFill>
          </a:endParaRPr>
        </a:p>
      </dsp:txBody>
      <dsp:txXfrm>
        <a:off x="0" y="1305401"/>
        <a:ext cx="1855694" cy="1740535"/>
      </dsp:txXfrm>
    </dsp:sp>
    <dsp:sp modelId="{373DD85F-74CC-4633-8056-FEF497171B75}">
      <dsp:nvSpPr>
        <dsp:cNvPr id="5" name="圆角矩形 4"/>
        <dsp:cNvSpPr/>
      </dsp:nvSpPr>
      <dsp:spPr bwMode="white">
        <a:xfrm>
          <a:off x="216497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二、个量分析与总量分析</a:t>
          </a:r>
          <a:endParaRPr lang="en-US" b="0" dirty="0">
            <a:solidFill>
              <a:schemeClr val="dk1"/>
            </a:solidFill>
          </a:endParaRPr>
        </a:p>
      </dsp:txBody>
      <dsp:txXfrm>
        <a:off x="2164976" y="1305401"/>
        <a:ext cx="1855694" cy="1740535"/>
      </dsp:txXfrm>
    </dsp:sp>
    <dsp:sp modelId="{85402E09-C3A8-45D3-9868-DCBCC6734990}">
      <dsp:nvSpPr>
        <dsp:cNvPr id="6" name="圆角矩形 5"/>
        <dsp:cNvSpPr/>
      </dsp:nvSpPr>
      <dsp:spPr bwMode="white">
        <a:xfrm>
          <a:off x="4329953"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三、局部均衡分析与一般均衡分析</a:t>
          </a:r>
          <a:endParaRPr lang="en-US" b="0" dirty="0">
            <a:solidFill>
              <a:schemeClr val="dk1"/>
            </a:solidFill>
          </a:endParaRPr>
        </a:p>
      </dsp:txBody>
      <dsp:txXfrm>
        <a:off x="4329953" y="1305401"/>
        <a:ext cx="1855694" cy="1740535"/>
      </dsp:txXfrm>
    </dsp:sp>
    <dsp:sp modelId="{08571B65-ED19-45F4-98FC-86B87C4F9276}">
      <dsp:nvSpPr>
        <dsp:cNvPr id="7" name="圆角矩形 6"/>
        <dsp:cNvSpPr/>
      </dsp:nvSpPr>
      <dsp:spPr bwMode="white">
        <a:xfrm>
          <a:off x="6494929"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四、静态、比较静态与动态分析</a:t>
          </a:r>
          <a:endParaRPr lang="en-US" b="0" dirty="0">
            <a:solidFill>
              <a:schemeClr val="dk1"/>
            </a:solidFill>
          </a:endParaRPr>
        </a:p>
      </dsp:txBody>
      <dsp:txXfrm>
        <a:off x="6494929" y="1305401"/>
        <a:ext cx="1855694" cy="1740535"/>
      </dsp:txXfrm>
    </dsp:sp>
    <dsp:sp modelId="{891DEFD3-5709-4F64-8954-39317A548FC1}">
      <dsp:nvSpPr>
        <dsp:cNvPr id="8" name="圆角矩形 7"/>
        <dsp:cNvSpPr/>
      </dsp:nvSpPr>
      <dsp:spPr bwMode="white">
        <a:xfrm>
          <a:off x="8659906" y="1305401"/>
          <a:ext cx="1855694" cy="17405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rtl="0">
            <a:lnSpc>
              <a:spcPct val="100000"/>
            </a:lnSpc>
            <a:spcBef>
              <a:spcPct val="0"/>
            </a:spcBef>
            <a:spcAft>
              <a:spcPct val="35000"/>
            </a:spcAft>
          </a:pPr>
          <a:r>
            <a:rPr lang="zh-CN" b="0" dirty="0" smtClean="0">
              <a:solidFill>
                <a:schemeClr val="dk1"/>
              </a:solidFill>
            </a:rPr>
            <a:t>五、经济模型分析</a:t>
          </a:r>
          <a:br>
            <a:rPr lang="zh-CN" b="0" dirty="0" smtClean="0">
              <a:solidFill>
                <a:schemeClr val="dk1"/>
              </a:solidFill>
            </a:rPr>
          </a:br>
          <a:endParaRPr lang="zh-CN" b="0" dirty="0">
            <a:solidFill>
              <a:schemeClr val="dk1"/>
            </a:solidFill>
          </a:endParaRPr>
        </a:p>
      </dsp:txBody>
      <dsp:txXfrm>
        <a:off x="8659906" y="1305401"/>
        <a:ext cx="1855694" cy="17405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rSet csTypeId="urn:microsoft.com/office/officeart/2005/8/colors/accent6_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rSet csTypeId="urn:microsoft.com/office/officeart/2005/8/colors/accent6_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rSet csTypeId="urn:microsoft.com/office/officeart/2005/8/colors/accent6_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矩形 6"/>
          <p:cNvSpPr/>
          <p:nvPr userDrawn="1"/>
        </p:nvSpPr>
        <p:spPr>
          <a:xfrm>
            <a:off x="0"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GIF"/><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12.wmf"/><Relationship Id="rId4" Type="http://schemas.openxmlformats.org/officeDocument/2006/relationships/oleObject" Target="../embeddings/oleObject1.bin"/><Relationship Id="rId3" Type="http://schemas.openxmlformats.org/officeDocument/2006/relationships/image" Target="NULL" TargetMode="External"/><Relationship Id="rId2" Type="http://schemas.openxmlformats.org/officeDocument/2006/relationships/image" Target="../media/image11.GIF"/><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wmf"/><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1" Type="http://schemas.openxmlformats.org/officeDocument/2006/relationships/slideLayout" Target="../slideLayouts/slideLayout2.xml"/><Relationship Id="rId10" Type="http://schemas.microsoft.com/office/2007/relationships/diagramDrawing" Target="../diagrams/drawing5.xml"/><Relationship Id="rId1"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NULL" TargetMode="External"/><Relationship Id="rId3" Type="http://schemas.openxmlformats.org/officeDocument/2006/relationships/image" Target="../media/image11.GIF"/><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GIF"/><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GIF"/><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diagramColors" Target="../diagrams/colors7.xml"/><Relationship Id="rId8" Type="http://schemas.openxmlformats.org/officeDocument/2006/relationships/diagramQuickStyle" Target="../diagrams/quickStyle7.xml"/><Relationship Id="rId7" Type="http://schemas.openxmlformats.org/officeDocument/2006/relationships/diagramLayout" Target="../diagrams/layout7.xml"/><Relationship Id="rId6" Type="http://schemas.openxmlformats.org/officeDocument/2006/relationships/diagramData" Target="../diagrams/data7.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1" Type="http://schemas.openxmlformats.org/officeDocument/2006/relationships/slideLayout" Target="../slideLayouts/slideLayout2.xml"/><Relationship Id="rId10" Type="http://schemas.microsoft.com/office/2007/relationships/diagramDrawing" Target="../diagrams/drawing7.xml"/><Relationship Id="rId1"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27.wmf"/><Relationship Id="rId2" Type="http://schemas.openxmlformats.org/officeDocument/2006/relationships/oleObject" Target="../embeddings/oleObject4.bin"/><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microsoft.com/office/2007/relationships/hdphoto" Target="../media/image31.wdp"/><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4.GIF"/><Relationship Id="rId1" Type="http://schemas.openxmlformats.org/officeDocument/2006/relationships/image" Target="../media/image33.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4.GIF"/></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5.vml"/><Relationship Id="rId4" Type="http://schemas.openxmlformats.org/officeDocument/2006/relationships/slideLayout" Target="../slideLayouts/slideLayout1.xml"/><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21271" y="2015373"/>
            <a:ext cx="9144000" cy="2387600"/>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第六章   生产要素市场和收入分配</a:t>
            </a:r>
            <a:br>
              <a:rPr lang="zh-CN" altLang="en-US" sz="4400" dirty="0">
                <a:solidFill>
                  <a:srgbClr val="002060"/>
                </a:solidFill>
                <a:latin typeface="华文行楷" panose="02010800040101010101" pitchFamily="2" charset="-122"/>
                <a:ea typeface="华文行楷" panose="02010800040101010101" pitchFamily="2" charset="-122"/>
              </a:rPr>
            </a:br>
            <a:endParaRPr lang="zh-CN" altLang="en-US" sz="4400" dirty="0"/>
          </a:p>
        </p:txBody>
      </p:sp>
      <p:sp>
        <p:nvSpPr>
          <p:cNvPr id="3" name="文本框 2"/>
          <p:cNvSpPr txBox="1"/>
          <p:nvPr/>
        </p:nvSpPr>
        <p:spPr>
          <a:xfrm>
            <a:off x="9018927" y="561131"/>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nvSpPr>
        <p:spPr>
          <a:xfrm>
            <a:off x="231956" y="6227740"/>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完全竞争企业的要素使用原则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8">
                <a:extLst/>
              </p:cNvPr>
              <p:cNvSpPr txBox="1"/>
              <p:nvPr/>
            </p:nvSpPr>
            <p:spPr>
              <a:xfrm>
                <a:off x="6196965" y="2074075"/>
                <a:ext cx="1868557" cy="6914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FF0000"/>
                              </a:solidFill>
                              <a:latin typeface="Cambria Math" panose="02040503050406030204" pitchFamily="18" charset="0"/>
                              <a:ea typeface="微软雅黑" panose="020B0503020204020204" pitchFamily="34" charset="-122"/>
                            </a:rPr>
                          </m:ctrlPr>
                        </m:fPr>
                        <m:num>
                          <m:r>
                            <a:rPr lang="en-US" altLang="zh-CN" sz="2000" b="1" i="1" dirty="0" smtClean="0">
                              <a:solidFill>
                                <a:srgbClr val="FF0000"/>
                              </a:solidFill>
                              <a:latin typeface="Cambria Math" panose="02040503050406030204" pitchFamily="18" charset="0"/>
                              <a:ea typeface="微软雅黑" panose="020B0503020204020204" pitchFamily="34" charset="-122"/>
                            </a:rPr>
                            <m:t>𝒅𝑪</m:t>
                          </m:r>
                          <m:r>
                            <a:rPr lang="en-US" altLang="zh-CN" sz="2000" b="1" i="1" dirty="0" smtClean="0">
                              <a:solidFill>
                                <a:srgbClr val="FF0000"/>
                              </a:solidFill>
                              <a:latin typeface="Cambria Math"/>
                              <a:ea typeface="微软雅黑" panose="020B0503020204020204" pitchFamily="34" charset="-122"/>
                            </a:rPr>
                            <m:t>(</m:t>
                          </m:r>
                          <m:r>
                            <a:rPr lang="en-US" altLang="zh-CN" sz="2000" b="1" i="1" dirty="0" smtClean="0">
                              <a:solidFill>
                                <a:srgbClr val="FF0000"/>
                              </a:solidFill>
                              <a:latin typeface="Cambria Math" panose="02040503050406030204" pitchFamily="18" charset="0"/>
                              <a:ea typeface="微软雅黑" panose="020B0503020204020204" pitchFamily="34" charset="-122"/>
                            </a:rPr>
                            <m:t>𝑳</m:t>
                          </m:r>
                          <m:r>
                            <a:rPr lang="en-US" altLang="zh-CN" sz="2000" b="1" i="1" dirty="0" smtClean="0">
                              <a:solidFill>
                                <a:srgbClr val="FF0000"/>
                              </a:solidFill>
                              <a:latin typeface="Cambria Math"/>
                              <a:ea typeface="微软雅黑" panose="020B0503020204020204" pitchFamily="34" charset="-122"/>
                            </a:rPr>
                            <m:t>)</m:t>
                          </m:r>
                        </m:num>
                        <m:den>
                          <m:r>
                            <a:rPr lang="en-US" altLang="zh-CN" sz="2000" b="1" i="1" dirty="0" smtClean="0">
                              <a:solidFill>
                                <a:srgbClr val="FF0000"/>
                              </a:solidFill>
                              <a:latin typeface="Cambria Math" panose="02040503050406030204" pitchFamily="18" charset="0"/>
                              <a:ea typeface="微软雅黑" panose="020B0503020204020204" pitchFamily="34" charset="-122"/>
                            </a:rPr>
                            <m:t>𝒅𝑳</m:t>
                          </m:r>
                        </m:den>
                      </m:f>
                      <m:r>
                        <a:rPr lang="en-US" altLang="zh-CN" sz="2000" b="1" i="1" dirty="0" smtClean="0">
                          <a:solidFill>
                            <a:srgbClr val="FF0000"/>
                          </a:solidFill>
                          <a:latin typeface="Cambria Math" panose="02040503050406030204" pitchFamily="18" charset="0"/>
                          <a:ea typeface="微软雅黑" panose="020B0503020204020204" pitchFamily="34" charset="-122"/>
                        </a:rPr>
                        <m:t>=</m:t>
                      </m:r>
                      <m:r>
                        <a:rPr lang="en-US" altLang="zh-CN" sz="2000" b="1" i="1" dirty="0" smtClean="0">
                          <a:solidFill>
                            <a:srgbClr val="FF0000"/>
                          </a:solidFill>
                          <a:latin typeface="Cambria Math"/>
                          <a:ea typeface="微软雅黑" panose="020B0503020204020204" pitchFamily="34" charset="-122"/>
                        </a:rPr>
                        <m:t>𝑾</m:t>
                      </m:r>
                    </m:oMath>
                  </m:oMathPara>
                </a14:m>
                <a:endParaRPr lang="zh-CN" altLang="en-US" sz="2000" b="1" dirty="0">
                  <a:solidFill>
                    <a:srgbClr val="FF0000"/>
                  </a:solidFill>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6196965" y="2074075"/>
                <a:ext cx="1868557" cy="691408"/>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2" name="文本框 11"/>
          <p:cNvSpPr txBox="1"/>
          <p:nvPr/>
        </p:nvSpPr>
        <p:spPr>
          <a:xfrm>
            <a:off x="1150504" y="1261527"/>
            <a:ext cx="9572455"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完全竞争企业使用要素的边际成本：要素价格</a:t>
            </a:r>
            <a:endParaRPr lang="zh-CN" altLang="en-US"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4030682" y="2272633"/>
            <a:ext cx="1534394" cy="461665"/>
          </a:xfrm>
          <a:prstGeom prst="rect">
            <a:avLst/>
          </a:prstGeom>
        </p:spPr>
        <p:txBody>
          <a:bodyPr wrap="none">
            <a:spAutoFit/>
          </a:bodyPr>
          <a:lstStyle/>
          <a:p>
            <a:pPr algn="ctr"/>
            <a:r>
              <a:rPr lang="en-US" altLang="zh-CN" sz="2400" b="1" dirty="0">
                <a:solidFill>
                  <a:srgbClr val="FF0000"/>
                </a:solidFill>
                <a:latin typeface="微软雅黑" panose="020B0503020204020204" pitchFamily="34" charset="-122"/>
                <a:ea typeface="微软雅黑" panose="020B0503020204020204" pitchFamily="34" charset="-122"/>
              </a:rPr>
              <a:t>C(L)=WL</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4" name="箭头: 右 13"/>
          <p:cNvSpPr/>
          <p:nvPr/>
        </p:nvSpPr>
        <p:spPr>
          <a:xfrm>
            <a:off x="5626003" y="2368785"/>
            <a:ext cx="570962" cy="2731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9" name="文本框 18"/>
          <p:cNvSpPr txBox="1"/>
          <p:nvPr/>
        </p:nvSpPr>
        <p:spPr>
          <a:xfrm>
            <a:off x="1245939" y="4366594"/>
            <a:ext cx="9572455"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完全竞争企业使用的要素使用原则：边际产品价值</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要素价格</a:t>
            </a:r>
            <a:endParaRPr lang="zh-CN" altLang="en-US" sz="24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657977" y="5133564"/>
            <a:ext cx="3855543" cy="461665"/>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VMP=W   </a:t>
            </a:r>
            <a:r>
              <a:rPr lang="zh-CN" altLang="en-US" sz="2400" dirty="0">
                <a:latin typeface="微软雅黑" panose="020B0503020204020204" pitchFamily="34" charset="-122"/>
                <a:ea typeface="微软雅黑" panose="020B0503020204020204" pitchFamily="34" charset="-122"/>
              </a:rPr>
              <a:t>或</a:t>
            </a: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P·MP=W</a:t>
            </a:r>
            <a:endParaRPr lang="zh-CN" altLang="en-US" sz="2400" dirty="0"/>
          </a:p>
        </p:txBody>
      </p:sp>
      <p:sp>
        <p:nvSpPr>
          <p:cNvPr id="15" name="Rectangle 47" descr="5%"/>
          <p:cNvSpPr>
            <a:spLocks noChangeArrowheads="1"/>
          </p:cNvSpPr>
          <p:nvPr/>
        </p:nvSpPr>
        <p:spPr bwMode="auto">
          <a:xfrm>
            <a:off x="2076130" y="3132343"/>
            <a:ext cx="8742264" cy="571991"/>
          </a:xfrm>
          <a:prstGeom prst="rect">
            <a:avLst/>
          </a:prstGeom>
          <a:pattFill prst="pct5">
            <a:fgClr>
              <a:srgbClr val="CC6600"/>
            </a:fgClr>
            <a:bgClr>
              <a:sysClr val="window" lastClr="FFFFFF"/>
            </a:bgClr>
          </a:pattFill>
          <a:ln w="3175">
            <a:solidFill>
              <a:srgbClr val="FF9966"/>
            </a:solidFill>
            <a:miter lim="800000"/>
          </a:ln>
          <a:effectLst/>
        </p:spPr>
        <p:txBody>
          <a:bodyPr lIns="90000" tIns="46800" rIns="90000" bIns="46800" anchor="ctr"/>
          <a:lstStyle/>
          <a:p>
            <a:pPr lvl="0" defTabSz="914400">
              <a:lnSpc>
                <a:spcPct val="150000"/>
              </a:lnSpc>
            </a:pPr>
            <a:r>
              <a:rPr lang="zh-CN" altLang="en-US" sz="2400" kern="0" dirty="0">
                <a:solidFill>
                  <a:prstClr val="black"/>
                </a:solidFill>
                <a:latin typeface="微软雅黑" panose="020B0503020204020204" pitchFamily="34" charset="-122"/>
                <a:ea typeface="微软雅黑" panose="020B0503020204020204" pitchFamily="34" charset="-122"/>
              </a:rPr>
              <a:t>在完全竞争条件下，企业使用要素的边际成本等于固定不变的要素</a:t>
            </a:r>
            <a:r>
              <a:rPr lang="zh-CN" altLang="en-US" sz="2400" kern="0" dirty="0" smtClean="0">
                <a:solidFill>
                  <a:prstClr val="black"/>
                </a:solidFill>
                <a:latin typeface="微软雅黑" panose="020B0503020204020204" pitchFamily="34" charset="-122"/>
                <a:ea typeface="微软雅黑" panose="020B0503020204020204" pitchFamily="34" charset="-122"/>
              </a:rPr>
              <a:t>价格。</a:t>
            </a:r>
            <a:endParaRPr lang="zh-CN" altLang="en-US" sz="2400"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P spid="14" grpId="0" animBg="1"/>
      <p:bldP spid="19" grpId="0"/>
      <p:bldP spid="17"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91"/>
          <p:cNvSpPr>
            <a:spLocks noChangeArrowheads="1"/>
          </p:cNvSpPr>
          <p:nvPr/>
        </p:nvSpPr>
        <p:spPr bwMode="auto">
          <a:xfrm>
            <a:off x="6129784" y="2533281"/>
            <a:ext cx="5007338" cy="389167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smtClean="0">
                <a:solidFill>
                  <a:prstClr val="black"/>
                </a:solidFill>
                <a:ea typeface="宋体" panose="02010600030101010101" pitchFamily="2" charset="-122"/>
              </a:rPr>
              <a:t>   </a:t>
            </a:r>
            <a:endParaRPr lang="en-US" altLang="zh-CN"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39" name="Rectangle 2" descr="10%"/>
          <p:cNvSpPr>
            <a:spLocks noChangeArrowheads="1"/>
          </p:cNvSpPr>
          <p:nvPr/>
        </p:nvSpPr>
        <p:spPr bwMode="auto">
          <a:xfrm>
            <a:off x="1007770" y="1231299"/>
            <a:ext cx="10129353" cy="122838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400" dirty="0"/>
          </a:p>
        </p:txBody>
      </p:sp>
      <p:sp>
        <p:nvSpPr>
          <p:cNvPr id="36" name="Rectangle 89"/>
          <p:cNvSpPr>
            <a:spLocks noChangeArrowheads="1"/>
          </p:cNvSpPr>
          <p:nvPr/>
        </p:nvSpPr>
        <p:spPr bwMode="auto">
          <a:xfrm>
            <a:off x="1007769" y="2533281"/>
            <a:ext cx="5072877" cy="3891677"/>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完全竞争企业的要素需求曲线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39414" y="1347543"/>
            <a:ext cx="31205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要素需求曲线</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1728656"/>
            <a:ext cx="10159812" cy="719556"/>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完全竞争企业对要素的需求曲线与要素的边际产品价值曲线恰好重合。</a:t>
            </a:r>
            <a:endParaRPr lang="zh-CN" altLang="en-US" sz="2400" dirty="0">
              <a:latin typeface="微软雅黑" panose="020B0503020204020204" pitchFamily="34" charset="-122"/>
              <a:ea typeface="微软雅黑" panose="020B0503020204020204" pitchFamily="34" charset="-122"/>
            </a:endParaRPr>
          </a:p>
        </p:txBody>
      </p:sp>
      <p:grpSp>
        <p:nvGrpSpPr>
          <p:cNvPr id="9" name="Group 15"/>
          <p:cNvGrpSpPr/>
          <p:nvPr/>
        </p:nvGrpSpPr>
        <p:grpSpPr bwMode="auto">
          <a:xfrm>
            <a:off x="1087014" y="2583858"/>
            <a:ext cx="4579495" cy="3915147"/>
            <a:chOff x="432" y="816"/>
            <a:chExt cx="2826" cy="2572"/>
          </a:xfrm>
        </p:grpSpPr>
        <p:sp>
          <p:nvSpPr>
            <p:cNvPr id="10" name="Line 16"/>
            <p:cNvSpPr>
              <a:spLocks noChangeShapeType="1"/>
            </p:cNvSpPr>
            <p:nvPr/>
          </p:nvSpPr>
          <p:spPr bwMode="auto">
            <a:xfrm flipV="1">
              <a:off x="767" y="958"/>
              <a:ext cx="0" cy="2160"/>
            </a:xfrm>
            <a:prstGeom prst="line">
              <a:avLst/>
            </a:prstGeom>
            <a:noFill/>
            <a:ln w="22225" cap="sq">
              <a:solidFill>
                <a:srgbClr val="00206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11" name="Line 17"/>
            <p:cNvSpPr>
              <a:spLocks noChangeShapeType="1"/>
            </p:cNvSpPr>
            <p:nvPr/>
          </p:nvSpPr>
          <p:spPr bwMode="auto">
            <a:xfrm>
              <a:off x="768" y="3120"/>
              <a:ext cx="2490" cy="8"/>
            </a:xfrm>
            <a:prstGeom prst="line">
              <a:avLst/>
            </a:prstGeom>
            <a:noFill/>
            <a:ln w="22225" cap="sq">
              <a:solidFill>
                <a:srgbClr val="00206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12" name="Rectangle 18"/>
            <p:cNvSpPr>
              <a:spLocks noChangeArrowheads="1"/>
            </p:cNvSpPr>
            <p:nvPr/>
          </p:nvSpPr>
          <p:spPr bwMode="auto">
            <a:xfrm>
              <a:off x="432" y="816"/>
              <a:ext cx="672" cy="33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endParaRPr lang="en-US" altLang="zh-CN" sz="1200" dirty="0">
                <a:solidFill>
                  <a:schemeClr val="tx1"/>
                </a:solidFill>
              </a:endParaRPr>
            </a:p>
          </p:txBody>
        </p:sp>
        <p:sp>
          <p:nvSpPr>
            <p:cNvPr id="13" name="Rectangle 19"/>
            <p:cNvSpPr>
              <a:spLocks noChangeArrowheads="1"/>
            </p:cNvSpPr>
            <p:nvPr/>
          </p:nvSpPr>
          <p:spPr bwMode="auto">
            <a:xfrm>
              <a:off x="2967" y="3052"/>
              <a:ext cx="240" cy="33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L</a:t>
              </a:r>
              <a:endParaRPr lang="en-US" altLang="zh-CN" sz="1200" dirty="0">
                <a:solidFill>
                  <a:schemeClr val="tx1"/>
                </a:solidFill>
              </a:endParaRPr>
            </a:p>
          </p:txBody>
        </p:sp>
        <p:sp>
          <p:nvSpPr>
            <p:cNvPr id="14" name="Rectangle 20"/>
            <p:cNvSpPr>
              <a:spLocks noChangeArrowheads="1"/>
            </p:cNvSpPr>
            <p:nvPr/>
          </p:nvSpPr>
          <p:spPr bwMode="auto">
            <a:xfrm>
              <a:off x="528" y="3022"/>
              <a:ext cx="240" cy="33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O</a:t>
              </a:r>
              <a:endParaRPr lang="en-US" altLang="zh-CN" sz="1200" dirty="0">
                <a:solidFill>
                  <a:schemeClr val="tx1"/>
                </a:solidFill>
              </a:endParaRPr>
            </a:p>
          </p:txBody>
        </p:sp>
      </p:grpSp>
      <p:grpSp>
        <p:nvGrpSpPr>
          <p:cNvPr id="15" name="Group 29"/>
          <p:cNvGrpSpPr/>
          <p:nvPr/>
        </p:nvGrpSpPr>
        <p:grpSpPr bwMode="auto">
          <a:xfrm>
            <a:off x="985357" y="3499526"/>
            <a:ext cx="3213664" cy="442605"/>
            <a:chOff x="3020" y="1366"/>
            <a:chExt cx="1012" cy="192"/>
          </a:xfrm>
        </p:grpSpPr>
        <p:sp>
          <p:nvSpPr>
            <p:cNvPr id="16" name="Rectangle 30"/>
            <p:cNvSpPr>
              <a:spLocks noChangeArrowheads="1"/>
            </p:cNvSpPr>
            <p:nvPr/>
          </p:nvSpPr>
          <p:spPr bwMode="auto">
            <a:xfrm>
              <a:off x="3020" y="1366"/>
              <a:ext cx="194" cy="19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0</a:t>
              </a:r>
              <a:endParaRPr lang="en-US" altLang="zh-CN" sz="1200" dirty="0">
                <a:solidFill>
                  <a:schemeClr val="tx1"/>
                </a:solidFill>
              </a:endParaRPr>
            </a:p>
          </p:txBody>
        </p:sp>
        <p:sp>
          <p:nvSpPr>
            <p:cNvPr id="17" name="Line 31"/>
            <p:cNvSpPr>
              <a:spLocks noChangeShapeType="1"/>
            </p:cNvSpPr>
            <p:nvPr/>
          </p:nvSpPr>
          <p:spPr bwMode="auto">
            <a:xfrm>
              <a:off x="3219" y="1484"/>
              <a:ext cx="813" cy="4"/>
            </a:xfrm>
            <a:prstGeom prst="line">
              <a:avLst/>
            </a:prstGeom>
            <a:noFill/>
            <a:ln w="22225" cap="rnd">
              <a:solidFill>
                <a:srgbClr val="00206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grpSp>
      <p:grpSp>
        <p:nvGrpSpPr>
          <p:cNvPr id="18" name="Group 32"/>
          <p:cNvGrpSpPr/>
          <p:nvPr/>
        </p:nvGrpSpPr>
        <p:grpSpPr bwMode="auto">
          <a:xfrm>
            <a:off x="2601486" y="3742935"/>
            <a:ext cx="347160" cy="2682024"/>
            <a:chOff x="3868" y="1488"/>
            <a:chExt cx="192" cy="1774"/>
          </a:xfrm>
        </p:grpSpPr>
        <p:sp>
          <p:nvSpPr>
            <p:cNvPr id="19" name="Line 33"/>
            <p:cNvSpPr>
              <a:spLocks noChangeShapeType="1"/>
            </p:cNvSpPr>
            <p:nvPr/>
          </p:nvSpPr>
          <p:spPr bwMode="auto">
            <a:xfrm>
              <a:off x="4032" y="1488"/>
              <a:ext cx="14" cy="1539"/>
            </a:xfrm>
            <a:prstGeom prst="line">
              <a:avLst/>
            </a:prstGeom>
            <a:noFill/>
            <a:ln w="22225" cap="rnd">
              <a:solidFill>
                <a:srgbClr val="0033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22" name="Rectangle 34"/>
            <p:cNvSpPr>
              <a:spLocks noChangeArrowheads="1"/>
            </p:cNvSpPr>
            <p:nvPr/>
          </p:nvSpPr>
          <p:spPr bwMode="auto">
            <a:xfrm>
              <a:off x="3868" y="3022"/>
              <a:ext cx="192"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ea typeface="楷体_GB2312" pitchFamily="49" charset="-122"/>
                </a:rPr>
                <a:t>L</a:t>
              </a:r>
              <a:r>
                <a:rPr lang="en-US" altLang="zh-CN" sz="1200" dirty="0">
                  <a:solidFill>
                    <a:schemeClr val="tx1"/>
                  </a:solidFill>
                </a:rPr>
                <a:t>0</a:t>
              </a:r>
              <a:endParaRPr lang="en-US" altLang="zh-CN" sz="1200" dirty="0">
                <a:solidFill>
                  <a:schemeClr val="tx1"/>
                </a:solidFill>
              </a:endParaRPr>
            </a:p>
          </p:txBody>
        </p:sp>
      </p:grpSp>
      <p:sp>
        <p:nvSpPr>
          <p:cNvPr id="23" name="Oval 35"/>
          <p:cNvSpPr>
            <a:spLocks noChangeArrowheads="1"/>
          </p:cNvSpPr>
          <p:nvPr/>
        </p:nvSpPr>
        <p:spPr bwMode="auto">
          <a:xfrm>
            <a:off x="2790056" y="3666734"/>
            <a:ext cx="152400" cy="152400"/>
          </a:xfrm>
          <a:prstGeom prst="ellipse">
            <a:avLst/>
          </a:prstGeom>
          <a:solidFill>
            <a:schemeClr val="tx1"/>
          </a:solidFill>
          <a:ln>
            <a:noFill/>
          </a:ln>
          <a:effectLst/>
          <a:extLst>
            <a:ext uri="{91240B29-F687-4F45-9708-019B960494DF}">
              <a14:hiddenLine xmlns:a14="http://schemas.microsoft.com/office/drawing/2010/main" w="22225">
                <a:solidFill>
                  <a:srgbClr val="008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a:p>
        </p:txBody>
      </p:sp>
      <p:grpSp>
        <p:nvGrpSpPr>
          <p:cNvPr id="24" name="Group 43"/>
          <p:cNvGrpSpPr/>
          <p:nvPr/>
        </p:nvGrpSpPr>
        <p:grpSpPr bwMode="auto">
          <a:xfrm>
            <a:off x="1007771" y="4619235"/>
            <a:ext cx="3191249" cy="332454"/>
            <a:chOff x="2981" y="2043"/>
            <a:chExt cx="1531" cy="192"/>
          </a:xfrm>
        </p:grpSpPr>
        <p:sp>
          <p:nvSpPr>
            <p:cNvPr id="25" name="Rectangle 44"/>
            <p:cNvSpPr>
              <a:spLocks noChangeArrowheads="1"/>
            </p:cNvSpPr>
            <p:nvPr/>
          </p:nvSpPr>
          <p:spPr bwMode="auto">
            <a:xfrm>
              <a:off x="2981" y="2043"/>
              <a:ext cx="336" cy="19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1</a:t>
              </a:r>
              <a:endParaRPr lang="en-US" altLang="zh-CN" sz="1200" dirty="0">
                <a:solidFill>
                  <a:schemeClr val="tx1"/>
                </a:solidFill>
              </a:endParaRPr>
            </a:p>
          </p:txBody>
        </p:sp>
        <p:sp>
          <p:nvSpPr>
            <p:cNvPr id="26" name="Line 45"/>
            <p:cNvSpPr>
              <a:spLocks noChangeShapeType="1"/>
            </p:cNvSpPr>
            <p:nvPr/>
          </p:nvSpPr>
          <p:spPr bwMode="auto">
            <a:xfrm>
              <a:off x="3312" y="2160"/>
              <a:ext cx="1200" cy="0"/>
            </a:xfrm>
            <a:prstGeom prst="line">
              <a:avLst/>
            </a:prstGeom>
            <a:noFill/>
            <a:ln w="22225" cap="rnd">
              <a:solidFill>
                <a:srgbClr val="00206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grpSp>
      <p:grpSp>
        <p:nvGrpSpPr>
          <p:cNvPr id="27" name="Group 46"/>
          <p:cNvGrpSpPr/>
          <p:nvPr/>
        </p:nvGrpSpPr>
        <p:grpSpPr bwMode="auto">
          <a:xfrm>
            <a:off x="2957040" y="4809734"/>
            <a:ext cx="466700" cy="1608197"/>
            <a:chOff x="4374" y="2112"/>
            <a:chExt cx="192" cy="1141"/>
          </a:xfrm>
        </p:grpSpPr>
        <p:sp>
          <p:nvSpPr>
            <p:cNvPr id="28" name="Line 47"/>
            <p:cNvSpPr>
              <a:spLocks noChangeShapeType="1"/>
            </p:cNvSpPr>
            <p:nvPr/>
          </p:nvSpPr>
          <p:spPr bwMode="auto">
            <a:xfrm flipH="1">
              <a:off x="4463" y="2112"/>
              <a:ext cx="1" cy="906"/>
            </a:xfrm>
            <a:prstGeom prst="line">
              <a:avLst/>
            </a:prstGeom>
            <a:noFill/>
            <a:ln w="22225" cap="rnd">
              <a:solidFill>
                <a:srgbClr val="0033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29" name="Rectangle 48"/>
            <p:cNvSpPr>
              <a:spLocks noChangeArrowheads="1"/>
            </p:cNvSpPr>
            <p:nvPr/>
          </p:nvSpPr>
          <p:spPr bwMode="auto">
            <a:xfrm>
              <a:off x="4374" y="3013"/>
              <a:ext cx="192"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ea typeface="楷体_GB2312" pitchFamily="49" charset="-122"/>
                </a:rPr>
                <a:t>L</a:t>
              </a:r>
              <a:r>
                <a:rPr lang="en-US" altLang="zh-CN" sz="1200" dirty="0">
                  <a:ea typeface="楷体_GB2312" pitchFamily="49" charset="-122"/>
                </a:rPr>
                <a:t>1</a:t>
              </a:r>
              <a:endParaRPr lang="en-US" altLang="zh-CN" sz="1200" dirty="0">
                <a:solidFill>
                  <a:schemeClr val="tx1"/>
                </a:solidFill>
              </a:endParaRPr>
            </a:p>
          </p:txBody>
        </p:sp>
      </p:grpSp>
      <p:sp>
        <p:nvSpPr>
          <p:cNvPr id="30" name="Oval 49"/>
          <p:cNvSpPr>
            <a:spLocks noChangeArrowheads="1"/>
          </p:cNvSpPr>
          <p:nvPr/>
        </p:nvSpPr>
        <p:spPr bwMode="auto">
          <a:xfrm>
            <a:off x="3094856" y="4733534"/>
            <a:ext cx="152400" cy="152400"/>
          </a:xfrm>
          <a:prstGeom prst="ellipse">
            <a:avLst/>
          </a:prstGeom>
          <a:solidFill>
            <a:schemeClr val="tx1"/>
          </a:solidFill>
          <a:ln>
            <a:noFill/>
          </a:ln>
          <a:effectLst/>
          <a:extLst>
            <a:ext uri="{91240B29-F687-4F45-9708-019B960494DF}">
              <a14:hiddenLine xmlns:a14="http://schemas.microsoft.com/office/drawing/2010/main" w="22225">
                <a:solidFill>
                  <a:srgbClr val="008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a:p>
        </p:txBody>
      </p:sp>
      <p:sp>
        <p:nvSpPr>
          <p:cNvPr id="31" name="Line 50"/>
          <p:cNvSpPr>
            <a:spLocks noChangeShapeType="1"/>
          </p:cNvSpPr>
          <p:nvPr/>
        </p:nvSpPr>
        <p:spPr bwMode="auto">
          <a:xfrm>
            <a:off x="2637656" y="3057134"/>
            <a:ext cx="914400" cy="2971800"/>
          </a:xfrm>
          <a:prstGeom prst="line">
            <a:avLst/>
          </a:prstGeom>
          <a:ln w="28575"/>
        </p:spPr>
        <p:style>
          <a:lnRef idx="1">
            <a:schemeClr val="accent1"/>
          </a:lnRef>
          <a:fillRef idx="0">
            <a:schemeClr val="accent1"/>
          </a:fillRef>
          <a:effectRef idx="0">
            <a:schemeClr val="accent1"/>
          </a:effectRef>
          <a:fontRef idx="minor">
            <a:schemeClr val="tx1"/>
          </a:fontRef>
        </p:style>
        <p:txBody>
          <a:bodyPr wrap="none" lIns="306000" tIns="46800" rIns="306000" bIns="46800" anchor="ctr"/>
          <a:lstStyle/>
          <a:p>
            <a:endParaRPr lang="zh-CN" altLang="en-US" dirty="0"/>
          </a:p>
        </p:txBody>
      </p:sp>
      <p:sp>
        <p:nvSpPr>
          <p:cNvPr id="32" name="Rectangle 51"/>
          <p:cNvSpPr>
            <a:spLocks noChangeArrowheads="1"/>
          </p:cNvSpPr>
          <p:nvPr/>
        </p:nvSpPr>
        <p:spPr bwMode="auto">
          <a:xfrm>
            <a:off x="3552056" y="5647934"/>
            <a:ext cx="4572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effectLst>
                  <a:outerShdw blurRad="38100" dist="38100" dir="2700000" algn="tl">
                    <a:srgbClr val="C0C0C0"/>
                  </a:outerShdw>
                </a:effectLst>
              </a:rPr>
              <a:t>VMP=d</a:t>
            </a:r>
            <a:endParaRPr lang="en-US" altLang="zh-CN" dirty="0">
              <a:solidFill>
                <a:schemeClr val="tx1"/>
              </a:solidFill>
              <a:effectLst>
                <a:outerShdw blurRad="38100" dist="38100" dir="2700000" algn="tl">
                  <a:srgbClr val="C0C0C0"/>
                </a:outerShdw>
              </a:effectLst>
            </a:endParaRPr>
          </a:p>
        </p:txBody>
      </p:sp>
      <p:sp>
        <p:nvSpPr>
          <p:cNvPr id="33" name="Rectangle 30"/>
          <p:cNvSpPr>
            <a:spLocks noChangeArrowheads="1"/>
          </p:cNvSpPr>
          <p:nvPr/>
        </p:nvSpPr>
        <p:spPr bwMode="auto">
          <a:xfrm>
            <a:off x="3982084" y="3622841"/>
            <a:ext cx="621306"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0</a:t>
            </a:r>
            <a:endParaRPr lang="en-US" altLang="zh-CN" sz="1200" dirty="0">
              <a:solidFill>
                <a:schemeClr val="tx1"/>
              </a:solidFill>
            </a:endParaRPr>
          </a:p>
        </p:txBody>
      </p:sp>
      <p:sp>
        <p:nvSpPr>
          <p:cNvPr id="35" name="Rectangle 44"/>
          <p:cNvSpPr>
            <a:spLocks noChangeArrowheads="1"/>
          </p:cNvSpPr>
          <p:nvPr/>
        </p:nvSpPr>
        <p:spPr bwMode="auto">
          <a:xfrm>
            <a:off x="3948294" y="4635387"/>
            <a:ext cx="649520"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1</a:t>
            </a:r>
            <a:endParaRPr lang="en-US" altLang="zh-CN" sz="1200" dirty="0">
              <a:solidFill>
                <a:schemeClr val="tx1"/>
              </a:solidFill>
            </a:endParaRPr>
          </a:p>
        </p:txBody>
      </p:sp>
      <p:sp>
        <p:nvSpPr>
          <p:cNvPr id="50" name="Rectangle 51"/>
          <p:cNvSpPr>
            <a:spLocks noChangeArrowheads="1"/>
          </p:cNvSpPr>
          <p:nvPr/>
        </p:nvSpPr>
        <p:spPr bwMode="auto">
          <a:xfrm>
            <a:off x="2692924" y="3211389"/>
            <a:ext cx="706732" cy="4931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effectLst>
                  <a:outerShdw blurRad="38100" dist="38100" dir="2700000" algn="tl">
                    <a:srgbClr val="C0C0C0"/>
                  </a:outerShdw>
                </a:effectLst>
              </a:rPr>
              <a:t>A</a:t>
            </a:r>
            <a:endParaRPr lang="en-US" altLang="zh-CN" dirty="0">
              <a:solidFill>
                <a:schemeClr val="tx1"/>
              </a:solidFill>
              <a:effectLst>
                <a:outerShdw blurRad="38100" dist="38100" dir="2700000" algn="tl">
                  <a:srgbClr val="C0C0C0"/>
                </a:outerShdw>
              </a:effectLst>
            </a:endParaRPr>
          </a:p>
        </p:txBody>
      </p:sp>
      <p:sp>
        <p:nvSpPr>
          <p:cNvPr id="51" name="Rectangle 51"/>
          <p:cNvSpPr>
            <a:spLocks noChangeArrowheads="1"/>
          </p:cNvSpPr>
          <p:nvPr/>
        </p:nvSpPr>
        <p:spPr bwMode="auto">
          <a:xfrm>
            <a:off x="3016802" y="4360285"/>
            <a:ext cx="706732" cy="4931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effectLst>
                  <a:outerShdw blurRad="38100" dist="38100" dir="2700000" algn="tl">
                    <a:srgbClr val="C0C0C0"/>
                  </a:outerShdw>
                </a:effectLst>
              </a:rPr>
              <a:t>B</a:t>
            </a:r>
            <a:endParaRPr lang="en-US" altLang="zh-CN" dirty="0">
              <a:solidFill>
                <a:schemeClr val="tx1"/>
              </a:solidFill>
              <a:effectLst>
                <a:outerShdw blurRad="38100" dist="38100" dir="2700000" algn="tl">
                  <a:srgbClr val="C0C0C0"/>
                </a:outerShdw>
              </a:effectLst>
            </a:endParaRPr>
          </a:p>
        </p:txBody>
      </p:sp>
      <p:sp>
        <p:nvSpPr>
          <p:cNvPr id="8" name="矩形 7"/>
          <p:cNvSpPr/>
          <p:nvPr/>
        </p:nvSpPr>
        <p:spPr>
          <a:xfrm>
            <a:off x="6237747" y="3283800"/>
            <a:ext cx="4899377" cy="2243050"/>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点</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表明，当要素价格为</a:t>
            </a:r>
            <a:r>
              <a:rPr lang="en-US" altLang="zh-CN" sz="2400" dirty="0">
                <a:latin typeface="微软雅黑" panose="020B0503020204020204" pitchFamily="34" charset="-122"/>
                <a:ea typeface="微软雅黑" panose="020B0503020204020204" pitchFamily="34" charset="-122"/>
              </a:rPr>
              <a:t>W0</a:t>
            </a:r>
            <a:r>
              <a:rPr lang="zh-CN" altLang="en-US" sz="2400" dirty="0">
                <a:latin typeface="微软雅黑" panose="020B0503020204020204" pitchFamily="34" charset="-122"/>
                <a:ea typeface="微软雅黑" panose="020B0503020204020204" pitchFamily="34" charset="-122"/>
              </a:rPr>
              <a:t>时，要素需求量为</a:t>
            </a:r>
            <a:r>
              <a:rPr lang="en-US" altLang="zh-CN" sz="2400" dirty="0" smtClean="0">
                <a:latin typeface="微软雅黑" panose="020B0503020204020204" pitchFamily="34" charset="-122"/>
                <a:ea typeface="微软雅黑" panose="020B0503020204020204" pitchFamily="34" charset="-122"/>
              </a:rPr>
              <a:t>L0</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点</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表明，当要素价格为</a:t>
            </a:r>
            <a:r>
              <a:rPr lang="en-US" altLang="zh-CN" sz="2400" dirty="0">
                <a:latin typeface="微软雅黑" panose="020B0503020204020204" pitchFamily="34" charset="-122"/>
                <a:ea typeface="微软雅黑" panose="020B0503020204020204" pitchFamily="34" charset="-122"/>
              </a:rPr>
              <a:t>W1</a:t>
            </a:r>
            <a:r>
              <a:rPr lang="zh-CN" altLang="en-US" sz="2400" dirty="0">
                <a:latin typeface="微软雅黑" panose="020B0503020204020204" pitchFamily="34" charset="-122"/>
                <a:ea typeface="微软雅黑" panose="020B0503020204020204" pitchFamily="34" charset="-122"/>
              </a:rPr>
              <a:t>时，要素需求量为</a:t>
            </a:r>
            <a:r>
              <a:rPr lang="en-US" altLang="zh-CN" sz="2400" dirty="0" smtClean="0">
                <a:latin typeface="微软雅黑" panose="020B0503020204020204" pitchFamily="34" charset="-122"/>
                <a:ea typeface="微软雅黑" panose="020B0503020204020204" pitchFamily="34" charset="-122"/>
              </a:rPr>
              <a:t>L1</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91"/>
          <p:cNvSpPr>
            <a:spLocks noChangeArrowheads="1"/>
          </p:cNvSpPr>
          <p:nvPr/>
        </p:nvSpPr>
        <p:spPr bwMode="auto">
          <a:xfrm>
            <a:off x="579649" y="2196890"/>
            <a:ext cx="5384272" cy="4194750"/>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smtClean="0">
                <a:solidFill>
                  <a:prstClr val="black"/>
                </a:solidFill>
                <a:ea typeface="宋体" panose="02010600030101010101" pitchFamily="2" charset="-122"/>
              </a:rPr>
              <a:t>   </a:t>
            </a:r>
            <a:endParaRPr lang="en-US" altLang="zh-CN"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3" name="Rectangle 89"/>
          <p:cNvSpPr>
            <a:spLocks noChangeArrowheads="1"/>
          </p:cNvSpPr>
          <p:nvPr/>
        </p:nvSpPr>
        <p:spPr bwMode="auto">
          <a:xfrm>
            <a:off x="6199750" y="2196890"/>
            <a:ext cx="4850598" cy="4194750"/>
          </a:xfrm>
          <a:prstGeom prst="rect">
            <a:avLst/>
          </a:prstGeom>
          <a:solidFill>
            <a:srgbClr val="F7FCFF"/>
          </a:solidFill>
          <a:ln w="19050">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70809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完全竞争市场的要素需求曲线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5102" y="1003414"/>
            <a:ext cx="10311314" cy="1135054"/>
          </a:xfrm>
          <a:prstGeom prst="rect">
            <a:avLst/>
          </a:prstGeom>
          <a:noFill/>
        </p:spPr>
        <p:txBody>
          <a:bodyPr wrap="square" rtlCol="0">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整个完全竞争市场的要素需求曲线</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就是所有这些完全竞争企业的行业调整曲线的简单水平相</a:t>
            </a:r>
            <a:r>
              <a:rPr lang="zh-CN" altLang="en-US" sz="2400" dirty="0" smtClean="0">
                <a:latin typeface="微软雅黑" panose="020B0503020204020204" pitchFamily="34" charset="-122"/>
                <a:ea typeface="微软雅黑" panose="020B0503020204020204" pitchFamily="34" charset="-122"/>
              </a:rPr>
              <a:t>加。</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4" name="文本框 33">
                <a:extLst/>
              </p:cNvPr>
              <p:cNvSpPr txBox="1"/>
              <p:nvPr/>
            </p:nvSpPr>
            <p:spPr>
              <a:xfrm>
                <a:off x="4169147" y="3708760"/>
                <a:ext cx="2106952" cy="461665"/>
              </a:xfrm>
              <a:prstGeom prst="rect">
                <a:avLst/>
              </a:prstGeom>
              <a:noFill/>
            </p:spPr>
            <p:txBody>
              <a:bodyPr wrap="square" rtlCol="0">
                <a:spAutoFit/>
              </a:bodyPr>
              <a:lstStyle/>
              <a:p>
                <a:r>
                  <a:rPr lang="en-US" altLang="zh-CN" sz="2400" b="1" i="1" dirty="0">
                    <a:solidFill>
                      <a:schemeClr val="tx1"/>
                    </a:solidFill>
                  </a:rPr>
                  <a:t>D</a:t>
                </a:r>
                <a14:m>
                  <m:oMath xmlns:m="http://schemas.openxmlformats.org/officeDocument/2006/math">
                    <m:r>
                      <a:rPr lang="pt-BR" altLang="zh-CN" sz="2400" b="1" i="1" smtClean="0">
                        <a:solidFill>
                          <a:schemeClr val="tx1"/>
                        </a:solidFill>
                        <a:latin typeface="Cambria Math" panose="02040503050406030204" pitchFamily="18" charset="0"/>
                      </a:rPr>
                      <m:t>=</m:t>
                    </m:r>
                    <m:nary>
                      <m:naryPr>
                        <m:chr m:val="∑"/>
                        <m:ctrlPr>
                          <a:rPr lang="pt-BR" altLang="zh-CN" sz="2400" b="1" i="1" smtClean="0">
                            <a:solidFill>
                              <a:schemeClr val="tx1"/>
                            </a:solidFill>
                            <a:latin typeface="Cambria Math" panose="02040503050406030204" pitchFamily="18" charset="0"/>
                          </a:rPr>
                        </m:ctrlPr>
                      </m:naryPr>
                      <m:sub>
                        <m:r>
                          <m:rPr>
                            <m:brk m:alnAt="23"/>
                          </m:rPr>
                          <a:rPr lang="en-US" altLang="zh-CN" sz="2400" b="1" i="1" smtClean="0">
                            <a:solidFill>
                              <a:schemeClr val="tx1"/>
                            </a:solidFill>
                            <a:latin typeface="Cambria Math" panose="02040503050406030204" pitchFamily="18" charset="0"/>
                          </a:rPr>
                          <m:t>𝒊</m:t>
                        </m:r>
                        <m:r>
                          <a:rPr lang="pt-BR"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sub>
                      <m:sup>
                        <m:r>
                          <a:rPr lang="pt-BR" altLang="zh-CN" sz="2400" b="1" i="1" smtClean="0">
                            <a:solidFill>
                              <a:schemeClr val="tx1"/>
                            </a:solidFill>
                            <a:latin typeface="Cambria Math" panose="02040503050406030204" pitchFamily="18" charset="0"/>
                          </a:rPr>
                          <m:t>𝒏</m:t>
                        </m:r>
                      </m:sup>
                      <m:e>
                        <m:r>
                          <a:rPr lang="en-US" altLang="zh-CN" sz="2400" b="1" i="1" smtClean="0">
                            <a:solidFill>
                              <a:schemeClr val="tx1"/>
                            </a:solidFill>
                            <a:latin typeface="Cambria Math" panose="02040503050406030204" pitchFamily="18" charset="0"/>
                          </a:rPr>
                          <m:t>𝒅</m:t>
                        </m:r>
                        <m:r>
                          <a:rPr lang="en-US" altLang="zh-CN" sz="2400" b="1" i="1" baseline="-25000" smtClean="0">
                            <a:solidFill>
                              <a:schemeClr val="tx1"/>
                            </a:solidFill>
                            <a:latin typeface="Cambria Math" panose="02040503050406030204" pitchFamily="18" charset="0"/>
                          </a:rPr>
                          <m:t>𝒊</m:t>
                        </m:r>
                      </m:e>
                    </m:nary>
                  </m:oMath>
                </a14:m>
                <a:endParaRPr lang="zh-CN" altLang="en-US" sz="2000" b="1" i="1" dirty="0">
                  <a:solidFill>
                    <a:schemeClr val="tx1"/>
                  </a:solidFill>
                </a:endParaRPr>
              </a:p>
            </p:txBody>
          </p:sp>
        </mc:Choice>
        <mc:Fallback>
          <p:sp>
            <p:nvSpPr>
              <p:cNvPr id="34" name="文本框 33"/>
              <p:cNvSpPr txBox="1">
                <a:spLocks noRot="1" noChangeAspect="1" noMove="1" noResize="1" noEditPoints="1" noAdjustHandles="1" noChangeArrowheads="1" noChangeShapeType="1" noTextEdit="1"/>
              </p:cNvSpPr>
              <p:nvPr/>
            </p:nvSpPr>
            <p:spPr>
              <a:xfrm>
                <a:off x="4169147" y="3708760"/>
                <a:ext cx="2106952" cy="461665"/>
              </a:xfrm>
              <a:prstGeom prst="rect">
                <a:avLst/>
              </a:prstGeom>
              <a:blipFill rotWithShape="1">
                <a:blip r:embed="rId1"/>
                <a:stretch>
                  <a:fillRect l="-4624" t="-130263" b="-194737"/>
                </a:stretch>
              </a:blipFill>
            </p:spPr>
            <p:txBody>
              <a:bodyPr/>
              <a:lstStyle/>
              <a:p>
                <a:r>
                  <a:rPr lang="zh-CN" altLang="en-US">
                    <a:noFill/>
                  </a:rPr>
                  <a:t> </a:t>
                </a:r>
                <a:endParaRPr lang="zh-CN" altLang="en-US">
                  <a:noFill/>
                </a:endParaRPr>
              </a:p>
            </p:txBody>
          </p:sp>
        </mc:Fallback>
      </mc:AlternateContent>
      <p:grpSp>
        <p:nvGrpSpPr>
          <p:cNvPr id="35" name="Group 73"/>
          <p:cNvGrpSpPr/>
          <p:nvPr/>
        </p:nvGrpSpPr>
        <p:grpSpPr bwMode="auto">
          <a:xfrm>
            <a:off x="6916227" y="2859577"/>
            <a:ext cx="3810000" cy="2286000"/>
            <a:chOff x="1296" y="1200"/>
            <a:chExt cx="2400" cy="1440"/>
          </a:xfrm>
        </p:grpSpPr>
        <p:sp>
          <p:nvSpPr>
            <p:cNvPr id="36" name="Line 71"/>
            <p:cNvSpPr>
              <a:spLocks noChangeShapeType="1"/>
            </p:cNvSpPr>
            <p:nvPr/>
          </p:nvSpPr>
          <p:spPr bwMode="auto">
            <a:xfrm>
              <a:off x="1296" y="1200"/>
              <a:ext cx="2112" cy="1296"/>
            </a:xfrm>
            <a:prstGeom prst="line">
              <a:avLst/>
            </a:prstGeom>
            <a:noFill/>
            <a:ln w="19050">
              <a:solidFill>
                <a:srgbClr val="09572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7" name="Rectangle 72"/>
            <p:cNvSpPr>
              <a:spLocks noChangeArrowheads="1"/>
            </p:cNvSpPr>
            <p:nvPr/>
          </p:nvSpPr>
          <p:spPr bwMode="auto">
            <a:xfrm>
              <a:off x="3408" y="2352"/>
              <a:ext cx="288"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085728"/>
                  </a:solidFill>
                  <a:effectLst>
                    <a:outerShdw blurRad="38100" dist="38100" dir="2700000" algn="tl">
                      <a:srgbClr val="C0C0C0"/>
                    </a:outerShdw>
                  </a:effectLst>
                </a:rPr>
                <a:t>P</a:t>
              </a:r>
              <a:r>
                <a:rPr lang="en-US" altLang="zh-CN" baseline="-25000" dirty="0">
                  <a:solidFill>
                    <a:srgbClr val="085728"/>
                  </a:solidFill>
                  <a:effectLst>
                    <a:outerShdw blurRad="38100" dist="38100" dir="2700000" algn="tl">
                      <a:srgbClr val="C0C0C0"/>
                    </a:outerShdw>
                  </a:effectLst>
                </a:rPr>
                <a:t>0</a:t>
              </a:r>
              <a:r>
                <a:rPr lang="en-US" altLang="zh-CN" dirty="0">
                  <a:solidFill>
                    <a:srgbClr val="085728"/>
                  </a:solidFill>
                  <a:effectLst>
                    <a:outerShdw blurRad="38100" dist="38100" dir="2700000" algn="tl">
                      <a:srgbClr val="C0C0C0"/>
                    </a:outerShdw>
                  </a:effectLst>
                </a:rPr>
                <a:t>·MP</a:t>
              </a:r>
              <a:endParaRPr lang="en-US" altLang="zh-CN" dirty="0">
                <a:solidFill>
                  <a:srgbClr val="085728"/>
                </a:solidFill>
                <a:effectLst>
                  <a:outerShdw blurRad="38100" dist="38100" dir="2700000" algn="tl">
                    <a:srgbClr val="C0C0C0"/>
                  </a:outerShdw>
                </a:effectLst>
              </a:endParaRPr>
            </a:p>
          </p:txBody>
        </p:sp>
      </p:grpSp>
      <p:sp>
        <p:nvSpPr>
          <p:cNvPr id="38" name="Line 48"/>
          <p:cNvSpPr>
            <a:spLocks noChangeShapeType="1"/>
          </p:cNvSpPr>
          <p:nvPr/>
        </p:nvSpPr>
        <p:spPr bwMode="auto">
          <a:xfrm flipH="1" flipV="1">
            <a:off x="6687626" y="2607335"/>
            <a:ext cx="25" cy="30716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 name="Line 49"/>
          <p:cNvSpPr>
            <a:spLocks noChangeShapeType="1"/>
          </p:cNvSpPr>
          <p:nvPr/>
        </p:nvSpPr>
        <p:spPr bwMode="auto">
          <a:xfrm flipV="1">
            <a:off x="6687627" y="5673251"/>
            <a:ext cx="4328789" cy="572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0" name="Rectangle 50"/>
          <p:cNvSpPr>
            <a:spLocks noChangeArrowheads="1"/>
          </p:cNvSpPr>
          <p:nvPr/>
        </p:nvSpPr>
        <p:spPr bwMode="auto">
          <a:xfrm>
            <a:off x="6154590" y="243615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000" dirty="0"/>
              <a:t>W</a:t>
            </a:r>
            <a:endParaRPr lang="en-US" altLang="zh-CN" sz="2000" dirty="0"/>
          </a:p>
        </p:txBody>
      </p:sp>
      <p:sp>
        <p:nvSpPr>
          <p:cNvPr id="41" name="Rectangle 51"/>
          <p:cNvSpPr>
            <a:spLocks noChangeArrowheads="1"/>
          </p:cNvSpPr>
          <p:nvPr/>
        </p:nvSpPr>
        <p:spPr bwMode="auto">
          <a:xfrm>
            <a:off x="10657633" y="5664293"/>
            <a:ext cx="392716" cy="39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t>L</a:t>
            </a:r>
            <a:endParaRPr lang="en-US" altLang="zh-CN" sz="2200" dirty="0"/>
          </a:p>
        </p:txBody>
      </p:sp>
      <p:sp>
        <p:nvSpPr>
          <p:cNvPr id="42" name="Rectangle 52"/>
          <p:cNvSpPr>
            <a:spLocks noChangeArrowheads="1"/>
          </p:cNvSpPr>
          <p:nvPr/>
        </p:nvSpPr>
        <p:spPr bwMode="auto">
          <a:xfrm>
            <a:off x="6306627" y="5526577"/>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t>O</a:t>
            </a:r>
            <a:endParaRPr lang="en-US" altLang="zh-CN" sz="2200" dirty="0"/>
          </a:p>
        </p:txBody>
      </p:sp>
      <p:sp>
        <p:nvSpPr>
          <p:cNvPr id="44" name="Line 53"/>
          <p:cNvSpPr>
            <a:spLocks noChangeShapeType="1"/>
          </p:cNvSpPr>
          <p:nvPr/>
        </p:nvSpPr>
        <p:spPr bwMode="auto">
          <a:xfrm>
            <a:off x="6975224" y="2630977"/>
            <a:ext cx="1828800" cy="2286000"/>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6" name="Group 62"/>
          <p:cNvGrpSpPr/>
          <p:nvPr/>
        </p:nvGrpSpPr>
        <p:grpSpPr bwMode="auto">
          <a:xfrm>
            <a:off x="6154227" y="2935777"/>
            <a:ext cx="1447800" cy="3124200"/>
            <a:chOff x="816" y="1248"/>
            <a:chExt cx="912" cy="1968"/>
          </a:xfrm>
        </p:grpSpPr>
        <p:sp>
          <p:nvSpPr>
            <p:cNvPr id="47" name="Line 55"/>
            <p:cNvSpPr>
              <a:spLocks noChangeShapeType="1"/>
            </p:cNvSpPr>
            <p:nvPr/>
          </p:nvSpPr>
          <p:spPr bwMode="auto">
            <a:xfrm flipH="1">
              <a:off x="1152" y="1392"/>
              <a:ext cx="432" cy="0"/>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 name="Line 56"/>
            <p:cNvSpPr>
              <a:spLocks noChangeShapeType="1"/>
            </p:cNvSpPr>
            <p:nvPr/>
          </p:nvSpPr>
          <p:spPr bwMode="auto">
            <a:xfrm flipH="1">
              <a:off x="1584" y="1392"/>
              <a:ext cx="0" cy="1584"/>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 name="Rectangle 57"/>
            <p:cNvSpPr>
              <a:spLocks noChangeArrowheads="1"/>
            </p:cNvSpPr>
            <p:nvPr/>
          </p:nvSpPr>
          <p:spPr bwMode="auto">
            <a:xfrm>
              <a:off x="816" y="124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W</a:t>
              </a:r>
              <a:r>
                <a:rPr lang="en-US" altLang="zh-CN" sz="2200" baseline="-25000" dirty="0">
                  <a:solidFill>
                    <a:srgbClr val="FE761B"/>
                  </a:solidFill>
                  <a:effectLst>
                    <a:outerShdw blurRad="38100" dist="38100" dir="2700000" algn="tl">
                      <a:srgbClr val="C0C0C0"/>
                    </a:outerShdw>
                  </a:effectLst>
                </a:rPr>
                <a:t>1</a:t>
              </a:r>
              <a:endParaRPr lang="en-US" altLang="zh-CN" sz="2200" dirty="0">
                <a:solidFill>
                  <a:srgbClr val="FE761B"/>
                </a:solidFill>
                <a:effectLst>
                  <a:outerShdw blurRad="38100" dist="38100" dir="2700000" algn="tl">
                    <a:srgbClr val="C0C0C0"/>
                  </a:outerShdw>
                </a:effectLst>
              </a:endParaRPr>
            </a:p>
          </p:txBody>
        </p:sp>
        <p:sp>
          <p:nvSpPr>
            <p:cNvPr id="50" name="Rectangle 58"/>
            <p:cNvSpPr>
              <a:spLocks noChangeArrowheads="1"/>
            </p:cNvSpPr>
            <p:nvPr/>
          </p:nvSpPr>
          <p:spPr bwMode="auto">
            <a:xfrm>
              <a:off x="1440" y="2976"/>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L</a:t>
              </a:r>
              <a:r>
                <a:rPr lang="en-US" altLang="zh-CN" sz="2200" baseline="-25000" dirty="0">
                  <a:solidFill>
                    <a:srgbClr val="FE761B"/>
                  </a:solidFill>
                  <a:effectLst>
                    <a:outerShdw blurRad="38100" dist="38100" dir="2700000" algn="tl">
                      <a:srgbClr val="C0C0C0"/>
                    </a:outerShdw>
                  </a:effectLst>
                </a:rPr>
                <a:t>1</a:t>
              </a:r>
              <a:endParaRPr lang="en-US" altLang="zh-CN" sz="2200" dirty="0">
                <a:solidFill>
                  <a:srgbClr val="FE761B"/>
                </a:solidFill>
                <a:effectLst>
                  <a:outerShdw blurRad="38100" dist="38100" dir="2700000" algn="tl">
                    <a:srgbClr val="C0C0C0"/>
                  </a:outerShdw>
                </a:effectLst>
              </a:endParaRPr>
            </a:p>
          </p:txBody>
        </p:sp>
        <p:pic>
          <p:nvPicPr>
            <p:cNvPr id="51" name="Picture 59"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6" y="1355"/>
              <a:ext cx="85" cy="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69"/>
          <p:cNvGrpSpPr/>
          <p:nvPr/>
        </p:nvGrpSpPr>
        <p:grpSpPr bwMode="auto">
          <a:xfrm>
            <a:off x="6199749" y="4091478"/>
            <a:ext cx="2095562" cy="381000"/>
            <a:chOff x="1139" y="1976"/>
            <a:chExt cx="1645" cy="240"/>
          </a:xfrm>
        </p:grpSpPr>
        <p:sp>
          <p:nvSpPr>
            <p:cNvPr id="53" name="Line 64"/>
            <p:cNvSpPr>
              <a:spLocks noChangeShapeType="1"/>
            </p:cNvSpPr>
            <p:nvPr/>
          </p:nvSpPr>
          <p:spPr bwMode="auto">
            <a:xfrm flipH="1">
              <a:off x="1522" y="2112"/>
              <a:ext cx="1262" cy="0"/>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54" name="Rectangle 66"/>
            <p:cNvSpPr>
              <a:spLocks noChangeArrowheads="1"/>
            </p:cNvSpPr>
            <p:nvPr/>
          </p:nvSpPr>
          <p:spPr bwMode="auto">
            <a:xfrm>
              <a:off x="1139" y="1976"/>
              <a:ext cx="288" cy="2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W</a:t>
              </a:r>
              <a:r>
                <a:rPr lang="en-US" altLang="zh-CN" sz="2200" baseline="-25000" dirty="0">
                  <a:solidFill>
                    <a:srgbClr val="FE761B"/>
                  </a:solidFill>
                  <a:effectLst>
                    <a:outerShdw blurRad="38100" dist="38100" dir="2700000" algn="tl">
                      <a:srgbClr val="C0C0C0"/>
                    </a:outerShdw>
                  </a:effectLst>
                </a:rPr>
                <a:t>2</a:t>
              </a:r>
              <a:endParaRPr lang="en-US" altLang="zh-CN" sz="2200" dirty="0">
                <a:solidFill>
                  <a:srgbClr val="FE761B"/>
                </a:solidFill>
                <a:effectLst>
                  <a:outerShdw blurRad="38100" dist="38100" dir="2700000" algn="tl">
                    <a:srgbClr val="C0C0C0"/>
                  </a:outerShdw>
                </a:effectLst>
              </a:endParaRPr>
            </a:p>
          </p:txBody>
        </p:sp>
      </p:grpSp>
      <p:grpSp>
        <p:nvGrpSpPr>
          <p:cNvPr id="55" name="Group 70"/>
          <p:cNvGrpSpPr/>
          <p:nvPr/>
        </p:nvGrpSpPr>
        <p:grpSpPr bwMode="auto">
          <a:xfrm>
            <a:off x="8077616" y="4231177"/>
            <a:ext cx="457200" cy="1828800"/>
            <a:chOff x="2640" y="2064"/>
            <a:chExt cx="288" cy="1152"/>
          </a:xfrm>
        </p:grpSpPr>
        <p:sp>
          <p:nvSpPr>
            <p:cNvPr id="56" name="Line 65"/>
            <p:cNvSpPr>
              <a:spLocks noChangeShapeType="1"/>
            </p:cNvSpPr>
            <p:nvPr/>
          </p:nvSpPr>
          <p:spPr bwMode="auto">
            <a:xfrm flipH="1">
              <a:off x="2784" y="2112"/>
              <a:ext cx="0" cy="888"/>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Rectangle 67"/>
            <p:cNvSpPr>
              <a:spLocks noChangeArrowheads="1"/>
            </p:cNvSpPr>
            <p:nvPr/>
          </p:nvSpPr>
          <p:spPr bwMode="auto">
            <a:xfrm>
              <a:off x="2640" y="2976"/>
              <a:ext cx="288" cy="2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L</a:t>
              </a:r>
              <a:r>
                <a:rPr lang="en-US" altLang="zh-CN" sz="2200" baseline="-25000" dirty="0">
                  <a:solidFill>
                    <a:srgbClr val="FE761B"/>
                  </a:solidFill>
                  <a:effectLst>
                    <a:outerShdw blurRad="38100" dist="38100" dir="2700000" algn="tl">
                      <a:srgbClr val="C0C0C0"/>
                    </a:outerShdw>
                  </a:effectLst>
                </a:rPr>
                <a:t>2</a:t>
              </a:r>
              <a:endParaRPr lang="en-US" altLang="zh-CN" sz="2200" dirty="0">
                <a:solidFill>
                  <a:srgbClr val="FE761B"/>
                </a:solidFill>
                <a:effectLst>
                  <a:outerShdw blurRad="38100" dist="38100" dir="2700000" algn="tl">
                    <a:srgbClr val="C0C0C0"/>
                  </a:outerShdw>
                </a:effectLst>
              </a:endParaRPr>
            </a:p>
          </p:txBody>
        </p:sp>
        <p:pic>
          <p:nvPicPr>
            <p:cNvPr id="58" name="Picture 60"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7" y="2064"/>
              <a:ext cx="85" cy="85"/>
            </a:xfrm>
            <a:prstGeom prst="rect">
              <a:avLst/>
            </a:prstGeom>
            <a:noFill/>
            <a:ln>
              <a:noFill/>
              <a:prstDash val="dash"/>
            </a:ln>
            <a:extLst>
              <a:ext uri="{909E8E84-426E-40DD-AFC4-6F175D3DCCD1}">
                <a14:hiddenFill xmlns:a14="http://schemas.microsoft.com/office/drawing/2010/main">
                  <a:solidFill>
                    <a:srgbClr val="FFFFFF"/>
                  </a:solidFill>
                </a14:hiddenFill>
              </a:ext>
            </a:extLst>
          </p:spPr>
        </p:pic>
      </p:grpSp>
      <p:sp>
        <p:nvSpPr>
          <p:cNvPr id="84" name="Line 71"/>
          <p:cNvSpPr>
            <a:spLocks noChangeShapeType="1"/>
          </p:cNvSpPr>
          <p:nvPr/>
        </p:nvSpPr>
        <p:spPr bwMode="auto">
          <a:xfrm>
            <a:off x="3830321" y="3363609"/>
            <a:ext cx="3352800" cy="2057400"/>
          </a:xfrm>
          <a:prstGeom prst="line">
            <a:avLst/>
          </a:prstGeom>
          <a:noFill/>
          <a:ln w="9525">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grpSp>
        <p:nvGrpSpPr>
          <p:cNvPr id="86" name="Group 73"/>
          <p:cNvGrpSpPr/>
          <p:nvPr/>
        </p:nvGrpSpPr>
        <p:grpSpPr bwMode="auto">
          <a:xfrm>
            <a:off x="6840027" y="3378293"/>
            <a:ext cx="3810000" cy="2286000"/>
            <a:chOff x="1296" y="1200"/>
            <a:chExt cx="2400" cy="1440"/>
          </a:xfrm>
        </p:grpSpPr>
        <p:sp>
          <p:nvSpPr>
            <p:cNvPr id="87" name="Line 71"/>
            <p:cNvSpPr>
              <a:spLocks noChangeShapeType="1"/>
            </p:cNvSpPr>
            <p:nvPr/>
          </p:nvSpPr>
          <p:spPr bwMode="auto">
            <a:xfrm>
              <a:off x="1296" y="1200"/>
              <a:ext cx="2112" cy="1296"/>
            </a:xfrm>
            <a:prstGeom prst="line">
              <a:avLst/>
            </a:prstGeom>
            <a:noFill/>
            <a:ln w="19050">
              <a:solidFill>
                <a:srgbClr val="09572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88" name="Rectangle 72"/>
            <p:cNvSpPr>
              <a:spLocks noChangeArrowheads="1"/>
            </p:cNvSpPr>
            <p:nvPr/>
          </p:nvSpPr>
          <p:spPr bwMode="auto">
            <a:xfrm>
              <a:off x="3408" y="2352"/>
              <a:ext cx="288"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085728"/>
                  </a:solidFill>
                  <a:effectLst>
                    <a:outerShdw blurRad="38100" dist="38100" dir="2700000" algn="tl">
                      <a:srgbClr val="C0C0C0"/>
                    </a:outerShdw>
                  </a:effectLst>
                </a:rPr>
                <a:t>P</a:t>
              </a:r>
              <a:r>
                <a:rPr lang="en-US" altLang="zh-CN" baseline="-25000" dirty="0">
                  <a:solidFill>
                    <a:srgbClr val="085728"/>
                  </a:solidFill>
                  <a:effectLst>
                    <a:outerShdw blurRad="38100" dist="38100" dir="2700000" algn="tl">
                      <a:srgbClr val="C0C0C0"/>
                    </a:outerShdw>
                  </a:effectLst>
                </a:rPr>
                <a:t>1</a:t>
              </a:r>
              <a:r>
                <a:rPr lang="en-US" altLang="zh-CN" dirty="0">
                  <a:solidFill>
                    <a:srgbClr val="085728"/>
                  </a:solidFill>
                  <a:effectLst>
                    <a:outerShdw blurRad="38100" dist="38100" dir="2700000" algn="tl">
                      <a:srgbClr val="C0C0C0"/>
                    </a:outerShdw>
                  </a:effectLst>
                </a:rPr>
                <a:t>·MP</a:t>
              </a:r>
              <a:endParaRPr lang="en-US" altLang="zh-CN" dirty="0">
                <a:solidFill>
                  <a:srgbClr val="085728"/>
                </a:solidFill>
                <a:effectLst>
                  <a:outerShdw blurRad="38100" dist="38100" dir="2700000" algn="tl">
                    <a:srgbClr val="C0C0C0"/>
                  </a:outerShdw>
                </a:effectLst>
              </a:endParaRPr>
            </a:p>
          </p:txBody>
        </p:sp>
      </p:grpSp>
      <p:sp>
        <p:nvSpPr>
          <p:cNvPr id="90" name="文本框 89"/>
          <p:cNvSpPr txBox="1"/>
          <p:nvPr/>
        </p:nvSpPr>
        <p:spPr>
          <a:xfrm>
            <a:off x="8315042" y="3966567"/>
            <a:ext cx="914400" cy="369332"/>
          </a:xfrm>
          <a:prstGeom prst="rect">
            <a:avLst/>
          </a:prstGeom>
          <a:noFill/>
        </p:spPr>
        <p:txBody>
          <a:bodyPr wrap="square" rtlCol="0">
            <a:spAutoFit/>
          </a:bodyPr>
          <a:lstStyle/>
          <a:p>
            <a:r>
              <a:rPr lang="en-US" altLang="zh-CN" dirty="0">
                <a:solidFill>
                  <a:srgbClr val="085728"/>
                </a:solidFill>
              </a:rPr>
              <a:t>B</a:t>
            </a:r>
            <a:endParaRPr lang="zh-CN" altLang="en-US" dirty="0">
              <a:solidFill>
                <a:srgbClr val="085728"/>
              </a:solidFill>
            </a:endParaRPr>
          </a:p>
        </p:txBody>
      </p:sp>
      <p:sp>
        <p:nvSpPr>
          <p:cNvPr id="91" name="文本框 90"/>
          <p:cNvSpPr txBox="1"/>
          <p:nvPr/>
        </p:nvSpPr>
        <p:spPr>
          <a:xfrm>
            <a:off x="7428121" y="2889141"/>
            <a:ext cx="897709" cy="369332"/>
          </a:xfrm>
          <a:prstGeom prst="rect">
            <a:avLst/>
          </a:prstGeom>
          <a:noFill/>
        </p:spPr>
        <p:txBody>
          <a:bodyPr wrap="square" rtlCol="0">
            <a:spAutoFit/>
          </a:bodyPr>
          <a:lstStyle/>
          <a:p>
            <a:r>
              <a:rPr lang="en-US" altLang="zh-CN" dirty="0">
                <a:solidFill>
                  <a:srgbClr val="085728"/>
                </a:solidFill>
              </a:rPr>
              <a:t>A</a:t>
            </a:r>
            <a:endParaRPr lang="zh-CN" altLang="en-US" dirty="0">
              <a:solidFill>
                <a:srgbClr val="085728"/>
              </a:solidFill>
            </a:endParaRPr>
          </a:p>
        </p:txBody>
      </p:sp>
      <p:sp>
        <p:nvSpPr>
          <p:cNvPr id="95" name="文本框 94"/>
          <p:cNvSpPr txBox="1"/>
          <p:nvPr/>
        </p:nvSpPr>
        <p:spPr>
          <a:xfrm>
            <a:off x="7183121" y="2586924"/>
            <a:ext cx="341760" cy="369332"/>
          </a:xfrm>
          <a:prstGeom prst="rect">
            <a:avLst/>
          </a:prstGeom>
          <a:noFill/>
        </p:spPr>
        <p:txBody>
          <a:bodyPr wrap="none" rtlCol="0">
            <a:spAutoFit/>
          </a:bodyPr>
          <a:lstStyle/>
          <a:p>
            <a:r>
              <a:rPr lang="en-US" altLang="zh-CN" dirty="0">
                <a:solidFill>
                  <a:srgbClr val="085728"/>
                </a:solidFill>
              </a:rPr>
              <a:t>d</a:t>
            </a:r>
            <a:r>
              <a:rPr lang="en-US" altLang="zh-CN" baseline="-25000" dirty="0">
                <a:solidFill>
                  <a:srgbClr val="085728"/>
                </a:solidFill>
              </a:rPr>
              <a:t>i</a:t>
            </a:r>
            <a:endParaRPr lang="zh-CN" altLang="en-US" baseline="-25000" dirty="0">
              <a:solidFill>
                <a:srgbClr val="085728"/>
              </a:solidFill>
            </a:endParaRPr>
          </a:p>
        </p:txBody>
      </p:sp>
      <mc:AlternateContent xmlns:mc="http://schemas.openxmlformats.org/markup-compatibility/2006">
        <mc:Choice xmlns:a14="http://schemas.microsoft.com/office/drawing/2010/main" Requires="a14">
          <p:sp>
            <p:nvSpPr>
              <p:cNvPr id="2" name="TextBox 1"/>
              <p:cNvSpPr txBox="1"/>
              <p:nvPr/>
            </p:nvSpPr>
            <p:spPr>
              <a:xfrm>
                <a:off x="477522" y="3484946"/>
                <a:ext cx="1466189" cy="936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a:rPr>
                        <m:t>𝑫</m:t>
                      </m:r>
                      <m:r>
                        <a:rPr lang="en-US" altLang="zh-CN" sz="2000" b="1" i="1" smtClean="0">
                          <a:latin typeface="Cambria Math"/>
                        </a:rPr>
                        <m:t>=</m:t>
                      </m:r>
                      <m:nary>
                        <m:naryPr>
                          <m:chr m:val="∑"/>
                          <m:ctrlPr>
                            <a:rPr lang="en-US" altLang="zh-CN" sz="2000" b="1" i="1" smtClean="0">
                              <a:latin typeface="Cambria Math" panose="02040503050406030204" pitchFamily="18" charset="0"/>
                            </a:rPr>
                          </m:ctrlPr>
                        </m:naryPr>
                        <m:sub/>
                        <m:sup>
                          <m:r>
                            <a:rPr lang="en-US" altLang="zh-CN" sz="2000" b="1" i="1" smtClean="0">
                              <a:latin typeface="Cambria Math"/>
                            </a:rPr>
                            <m:t>𝒏</m:t>
                          </m:r>
                        </m:sup>
                        <m:e>
                          <m:sSub>
                            <m:sSubPr>
                              <m:ctrlPr>
                                <a:rPr lang="en-US" altLang="zh-CN" sz="2000" b="1" i="1" smtClean="0">
                                  <a:latin typeface="Cambria Math" panose="02040503050406030204" pitchFamily="18" charset="0"/>
                                </a:rPr>
                              </m:ctrlPr>
                            </m:sSubPr>
                            <m:e>
                              <m:r>
                                <a:rPr lang="en-US" altLang="zh-CN" sz="2000" b="1" i="1" smtClean="0">
                                  <a:latin typeface="Cambria Math"/>
                                </a:rPr>
                                <m:t>𝒅</m:t>
                              </m:r>
                            </m:e>
                            <m:sub>
                              <m:r>
                                <a:rPr lang="en-US" altLang="zh-CN" sz="2000" b="1" i="1" smtClean="0">
                                  <a:latin typeface="Cambria Math"/>
                                </a:rPr>
                                <m:t>𝒊</m:t>
                              </m:r>
                            </m:sub>
                          </m:sSub>
                        </m:e>
                      </m:nary>
                    </m:oMath>
                  </m:oMathPara>
                </a14:m>
                <a:endParaRPr lang="zh-CN" altLang="en-US" sz="2000" b="1" dirty="0"/>
              </a:p>
            </p:txBody>
          </p:sp>
        </mc:Choice>
        <mc:Fallback>
          <p:sp>
            <p:nvSpPr>
              <p:cNvPr id="2" name="TextBox 1"/>
              <p:cNvSpPr txBox="1">
                <a:spLocks noRot="1" noChangeAspect="1" noMove="1" noResize="1" noEditPoints="1" noAdjustHandles="1" noChangeArrowheads="1" noChangeShapeType="1" noTextEdit="1"/>
              </p:cNvSpPr>
              <p:nvPr/>
            </p:nvSpPr>
            <p:spPr>
              <a:xfrm>
                <a:off x="477522" y="3484946"/>
                <a:ext cx="1466189" cy="936731"/>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7" name="右箭头 6"/>
          <p:cNvSpPr/>
          <p:nvPr/>
        </p:nvSpPr>
        <p:spPr>
          <a:xfrm>
            <a:off x="2002448" y="3967314"/>
            <a:ext cx="1846942" cy="351684"/>
          </a:xfrm>
          <a:prstGeom prst="rightArrow">
            <a:avLst/>
          </a:prstGeom>
          <a:solidFill>
            <a:srgbClr val="FFFF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711" y="3484946"/>
            <a:ext cx="1951662" cy="44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9" descr="023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91745" y="2293461"/>
            <a:ext cx="1074737" cy="101758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737731" y="2802255"/>
            <a:ext cx="1784039"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公式：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a:graphicFrameLocks noGrp="1"/>
          </p:cNvGraphicFramePr>
          <p:nvPr/>
        </p:nvGraphicFramePr>
        <p:xfrm>
          <a:off x="747395" y="181102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121228" y="103861"/>
            <a:ext cx="10232571"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要素供给的一般理论</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91"/>
          <p:cNvSpPr>
            <a:spLocks noChangeArrowheads="1"/>
          </p:cNvSpPr>
          <p:nvPr/>
        </p:nvSpPr>
        <p:spPr bwMode="auto">
          <a:xfrm>
            <a:off x="368374" y="1842128"/>
            <a:ext cx="5433015" cy="448543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smtClean="0">
                <a:solidFill>
                  <a:prstClr val="black"/>
                </a:solidFill>
                <a:ea typeface="宋体" panose="02010600030101010101" pitchFamily="2" charset="-122"/>
              </a:rPr>
              <a:t>   </a:t>
            </a:r>
            <a:endParaRPr lang="en-US" altLang="zh-CN"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3" name="Rectangle 89"/>
          <p:cNvSpPr>
            <a:spLocks noChangeArrowheads="1"/>
          </p:cNvSpPr>
          <p:nvPr/>
        </p:nvSpPr>
        <p:spPr bwMode="auto">
          <a:xfrm>
            <a:off x="6146003" y="1889183"/>
            <a:ext cx="5527833" cy="4514862"/>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00258"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211350" y="432097"/>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要素供给问题</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pSp>
        <p:nvGrpSpPr>
          <p:cNvPr id="52" name="Group 21"/>
          <p:cNvGrpSpPr/>
          <p:nvPr/>
        </p:nvGrpSpPr>
        <p:grpSpPr bwMode="auto">
          <a:xfrm>
            <a:off x="6503418" y="1874786"/>
            <a:ext cx="5067669" cy="4529259"/>
            <a:chOff x="747" y="3061"/>
            <a:chExt cx="4701" cy="1079"/>
          </a:xfrm>
        </p:grpSpPr>
        <p:sp>
          <p:nvSpPr>
            <p:cNvPr id="53" name="Rectangle 5"/>
            <p:cNvSpPr>
              <a:spLocks noChangeArrowheads="1"/>
            </p:cNvSpPr>
            <p:nvPr/>
          </p:nvSpPr>
          <p:spPr bwMode="auto">
            <a:xfrm>
              <a:off x="747" y="3061"/>
              <a:ext cx="4701" cy="29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p>
              <a:r>
                <a:rPr lang="zh-CN" altLang="en-US" sz="2200" b="0" dirty="0">
                  <a:solidFill>
                    <a:srgbClr val="FF0000"/>
                  </a:solidFill>
                  <a:effectLst>
                    <a:outerShdw blurRad="38100" dist="38100" dir="2700000" algn="tl">
                      <a:srgbClr val="C0C0C0"/>
                    </a:outerShdw>
                  </a:effectLst>
                  <a:ea typeface="华文新魏" panose="02010800040101010101" pitchFamily="2" charset="-122"/>
                </a:rPr>
                <a:t>要素供给曲线一般特征是向右上方倾斜</a:t>
              </a:r>
              <a:endParaRPr lang="zh-CN" altLang="en-US" sz="2200" b="0" dirty="0">
                <a:solidFill>
                  <a:srgbClr val="FF0000"/>
                </a:solidFill>
                <a:effectLst>
                  <a:outerShdw blurRad="38100" dist="38100" dir="2700000" algn="tl">
                    <a:srgbClr val="C0C0C0"/>
                  </a:outerShdw>
                </a:effectLst>
                <a:ea typeface="华文新魏" panose="02010800040101010101" pitchFamily="2" charset="-122"/>
              </a:endParaRPr>
            </a:p>
          </p:txBody>
        </p:sp>
        <p:sp>
          <p:nvSpPr>
            <p:cNvPr id="54" name="Line 8"/>
            <p:cNvSpPr>
              <a:spLocks noChangeShapeType="1"/>
            </p:cNvSpPr>
            <p:nvPr/>
          </p:nvSpPr>
          <p:spPr bwMode="auto">
            <a:xfrm flipV="1">
              <a:off x="1680" y="3367"/>
              <a:ext cx="0" cy="672"/>
            </a:xfrm>
            <a:prstGeom prst="line">
              <a:avLst/>
            </a:prstGeom>
            <a:noFill/>
            <a:ln w="19050"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55" name="Line 9"/>
            <p:cNvSpPr>
              <a:spLocks noChangeShapeType="1"/>
            </p:cNvSpPr>
            <p:nvPr/>
          </p:nvSpPr>
          <p:spPr bwMode="auto">
            <a:xfrm flipV="1">
              <a:off x="1680" y="4032"/>
              <a:ext cx="2835" cy="7"/>
            </a:xfrm>
            <a:prstGeom prst="line">
              <a:avLst/>
            </a:prstGeom>
            <a:noFill/>
            <a:ln w="19050"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56" name="Rectangle 10"/>
            <p:cNvSpPr>
              <a:spLocks noChangeArrowheads="1"/>
            </p:cNvSpPr>
            <p:nvPr/>
          </p:nvSpPr>
          <p:spPr bwMode="auto">
            <a:xfrm>
              <a:off x="1090" y="3352"/>
              <a:ext cx="289" cy="14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zh-CN" altLang="en-US" sz="1600" dirty="0">
                  <a:effectLst>
                    <a:outerShdw blurRad="38100" dist="38100" dir="2700000" algn="tl">
                      <a:srgbClr val="C0C0C0"/>
                    </a:outerShdw>
                  </a:effectLst>
                  <a:ea typeface="楷体_GB2312" pitchFamily="49" charset="-122"/>
                </a:rPr>
                <a:t>价</a:t>
              </a:r>
              <a:endParaRPr lang="zh-CN" altLang="en-US" sz="1600" dirty="0">
                <a:effectLst>
                  <a:outerShdw blurRad="38100" dist="38100" dir="2700000" algn="tl">
                    <a:srgbClr val="C0C0C0"/>
                  </a:outerShdw>
                </a:effectLst>
                <a:ea typeface="楷体_GB2312" pitchFamily="49" charset="-122"/>
              </a:endParaRPr>
            </a:p>
            <a:p>
              <a:r>
                <a:rPr lang="zh-CN" altLang="en-US" sz="1600" dirty="0">
                  <a:effectLst>
                    <a:outerShdw blurRad="38100" dist="38100" dir="2700000" algn="tl">
                      <a:srgbClr val="C0C0C0"/>
                    </a:outerShdw>
                  </a:effectLst>
                  <a:ea typeface="楷体_GB2312" pitchFamily="49" charset="-122"/>
                </a:rPr>
                <a:t>格</a:t>
              </a:r>
              <a:endParaRPr lang="zh-CN" altLang="en-US" sz="1600" dirty="0">
                <a:effectLst>
                  <a:outerShdw blurRad="38100" dist="38100" dir="2700000" algn="tl">
                    <a:srgbClr val="C0C0C0"/>
                  </a:outerShdw>
                </a:effectLst>
                <a:ea typeface="楷体_GB2312" pitchFamily="49" charset="-122"/>
              </a:endParaRPr>
            </a:p>
          </p:txBody>
        </p:sp>
        <p:sp>
          <p:nvSpPr>
            <p:cNvPr id="57" name="Rectangle 11"/>
            <p:cNvSpPr>
              <a:spLocks noChangeArrowheads="1"/>
            </p:cNvSpPr>
            <p:nvPr/>
          </p:nvSpPr>
          <p:spPr bwMode="auto">
            <a:xfrm>
              <a:off x="4504" y="3996"/>
              <a:ext cx="192" cy="14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zh-CN" altLang="en-US" sz="1600" dirty="0">
                  <a:effectLst>
                    <a:outerShdw blurRad="38100" dist="38100" dir="2700000" algn="tl">
                      <a:srgbClr val="C0C0C0"/>
                    </a:outerShdw>
                  </a:effectLst>
                  <a:ea typeface="楷体_GB2312" pitchFamily="49" charset="-122"/>
                </a:rPr>
                <a:t>数量</a:t>
              </a:r>
              <a:endParaRPr lang="zh-CN" altLang="en-US" sz="1600" dirty="0">
                <a:effectLst>
                  <a:outerShdw blurRad="38100" dist="38100" dir="2700000" algn="tl">
                    <a:srgbClr val="C0C0C0"/>
                  </a:outerShdw>
                </a:effectLst>
                <a:ea typeface="楷体_GB2312" pitchFamily="49" charset="-122"/>
              </a:endParaRPr>
            </a:p>
          </p:txBody>
        </p:sp>
        <p:sp>
          <p:nvSpPr>
            <p:cNvPr id="58" name="Rectangle 12"/>
            <p:cNvSpPr>
              <a:spLocks noChangeArrowheads="1"/>
            </p:cNvSpPr>
            <p:nvPr/>
          </p:nvSpPr>
          <p:spPr bwMode="auto">
            <a:xfrm>
              <a:off x="1450" y="3996"/>
              <a:ext cx="96" cy="14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O</a:t>
              </a:r>
              <a:endParaRPr lang="en-US" altLang="zh-CN" sz="1600" dirty="0">
                <a:effectLst>
                  <a:outerShdw blurRad="38100" dist="38100" dir="2700000" algn="tl">
                    <a:srgbClr val="C0C0C0"/>
                  </a:outerShdw>
                </a:effectLst>
              </a:endParaRPr>
            </a:p>
          </p:txBody>
        </p:sp>
        <p:sp>
          <p:nvSpPr>
            <p:cNvPr id="59" name="Line 13"/>
            <p:cNvSpPr>
              <a:spLocks noChangeShapeType="1"/>
            </p:cNvSpPr>
            <p:nvPr/>
          </p:nvSpPr>
          <p:spPr bwMode="auto">
            <a:xfrm flipV="1">
              <a:off x="2180" y="3586"/>
              <a:ext cx="1615" cy="373"/>
            </a:xfrm>
            <a:prstGeom prst="line">
              <a:avLst/>
            </a:prstGeom>
            <a:noFill/>
            <a:ln w="19050" cap="sq">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grpSp>
      <p:grpSp>
        <p:nvGrpSpPr>
          <p:cNvPr id="23" name="组合 22"/>
          <p:cNvGrpSpPr/>
          <p:nvPr/>
        </p:nvGrpSpPr>
        <p:grpSpPr>
          <a:xfrm>
            <a:off x="588645" y="2290952"/>
            <a:ext cx="3454898" cy="2462023"/>
            <a:chOff x="644" y="864"/>
            <a:chExt cx="8416" cy="1622"/>
          </a:xfrm>
        </p:grpSpPr>
        <p:sp>
          <p:nvSpPr>
            <p:cNvPr id="24" name="矩形 23"/>
            <p:cNvSpPr/>
            <p:nvPr/>
          </p:nvSpPr>
          <p:spPr>
            <a:xfrm>
              <a:off x="644" y="1932"/>
              <a:ext cx="1305" cy="554"/>
            </a:xfrm>
            <a:prstGeom prst="rect">
              <a:avLst/>
            </a:prstGeom>
            <a:noFill/>
            <a:ln w="9525">
              <a:noFill/>
            </a:ln>
          </p:spPr>
          <p:txBody>
            <a:bodyPr wrap="none" lIns="90000" tIns="46800" rIns="90000" bIns="46800" anchor="ctr"/>
            <a:lstStyle/>
            <a:p>
              <a:pPr lvl="0" algn="ctr"/>
              <a:endParaRPr lang="zh-CN" altLang="en-US" sz="3200" b="1" dirty="0">
                <a:solidFill>
                  <a:schemeClr val="tx1"/>
                </a:solidFill>
                <a:effectLst>
                  <a:outerShdw blurRad="38100" dist="38100" dir="2700000">
                    <a:srgbClr val="C0C0C0"/>
                  </a:outerShdw>
                </a:effectLst>
                <a:latin typeface="Times New Roman" panose="02020603050405020304" pitchFamily="18" charset="0"/>
                <a:ea typeface="华文新魏" panose="02010800040101010101" pitchFamily="2" charset="-122"/>
              </a:endParaRPr>
            </a:p>
          </p:txBody>
        </p:sp>
        <p:sp>
          <p:nvSpPr>
            <p:cNvPr id="26" name="矩形 25"/>
            <p:cNvSpPr/>
            <p:nvPr/>
          </p:nvSpPr>
          <p:spPr>
            <a:xfrm>
              <a:off x="7764" y="1161"/>
              <a:ext cx="1296" cy="336"/>
            </a:xfrm>
            <a:prstGeom prst="rect">
              <a:avLst/>
            </a:prstGeom>
            <a:noFill/>
            <a:ln w="9525">
              <a:noFill/>
            </a:ln>
          </p:spPr>
          <p:txBody>
            <a:bodyPr wrap="none" lIns="90000" tIns="46800" rIns="90000" bIns="46800" anchor="ctr"/>
            <a:lstStyle/>
            <a:p>
              <a:pPr lvl="0" algn="ctr"/>
              <a:r>
                <a:rPr lang="zh-CN" altLang="en-US" sz="2400" b="1" dirty="0">
                  <a:effectLst>
                    <a:outerShdw blurRad="38100" dist="38100" dir="2700000">
                      <a:srgbClr val="C0C0C0"/>
                    </a:outerShdw>
                  </a:effectLst>
                  <a:latin typeface="微软雅黑" panose="020B0503020204020204" pitchFamily="34" charset="-122"/>
                  <a:ea typeface="微软雅黑" panose="020B0503020204020204" pitchFamily="34" charset="-122"/>
                </a:rPr>
                <a:t>利润最大化</a:t>
              </a:r>
              <a:endParaRPr lang="zh-CN" altLang="en-US" sz="2400" b="1" dirty="0">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3648" y="864"/>
              <a:ext cx="1440" cy="480"/>
            </a:xfrm>
            <a:prstGeom prst="rect">
              <a:avLst/>
            </a:prstGeom>
            <a:noFill/>
            <a:ln w="9525">
              <a:noFill/>
            </a:ln>
          </p:spPr>
          <p:txBody>
            <a:bodyPr wrap="none" lIns="90000" tIns="46800" rIns="90000" bIns="46800" anchor="ctr"/>
            <a:lstStyle/>
            <a:p>
              <a:pPr lvl="0" algn="ctr"/>
              <a:endParaRPr lang="zh-CN" altLang="en-US" sz="4000" b="1" dirty="0">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cxnSp>
        <p:nvCxnSpPr>
          <p:cNvPr id="32" name="肘形连接符 31"/>
          <p:cNvCxnSpPr/>
          <p:nvPr/>
        </p:nvCxnSpPr>
        <p:spPr>
          <a:xfrm rot="5400000">
            <a:off x="944244" y="3465159"/>
            <a:ext cx="952501" cy="912813"/>
          </a:xfrm>
          <a:prstGeom prst="bentConnector3">
            <a:avLst>
              <a:gd name="adj1" fmla="val 50000"/>
            </a:avLst>
          </a:prstGeom>
          <a:ln w="38100" cap="flat" cmpd="sng">
            <a:solidFill>
              <a:sysClr val="windowText" lastClr="000000"/>
            </a:solidFill>
            <a:prstDash val="sysDot"/>
            <a:miter/>
            <a:headEnd type="none" w="med" len="med"/>
            <a:tailEnd type="triangle" w="med" len="med"/>
          </a:ln>
        </p:spPr>
      </p:cxnSp>
      <p:cxnSp>
        <p:nvCxnSpPr>
          <p:cNvPr id="33" name="肘形连接符 32"/>
          <p:cNvCxnSpPr/>
          <p:nvPr/>
        </p:nvCxnSpPr>
        <p:spPr>
          <a:xfrm rot="5400000" flipV="1">
            <a:off x="3557050" y="3531823"/>
            <a:ext cx="1048354" cy="900419"/>
          </a:xfrm>
          <a:prstGeom prst="bentConnector3">
            <a:avLst>
              <a:gd name="adj1" fmla="val 50000"/>
            </a:avLst>
          </a:prstGeom>
          <a:ln w="38100" cap="flat" cmpd="sng">
            <a:solidFill>
              <a:sysClr val="windowText" lastClr="000000"/>
            </a:solidFill>
            <a:prstDash val="sysDot"/>
            <a:miter/>
            <a:headEnd type="none" w="med" len="med"/>
            <a:tailEnd type="triangle" w="med" len="med"/>
          </a:ln>
        </p:spPr>
      </p:cxnSp>
      <p:sp>
        <p:nvSpPr>
          <p:cNvPr id="3" name="文本框 2"/>
          <p:cNvSpPr txBox="1"/>
          <p:nvPr/>
        </p:nvSpPr>
        <p:spPr>
          <a:xfrm>
            <a:off x="2381498" y="2720962"/>
            <a:ext cx="381000"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5" name="Rectangle 17"/>
          <p:cNvSpPr>
            <a:spLocks noChangeArrowheads="1"/>
          </p:cNvSpPr>
          <p:nvPr/>
        </p:nvSpPr>
        <p:spPr bwMode="auto">
          <a:xfrm>
            <a:off x="3536091" y="4436252"/>
            <a:ext cx="2288201" cy="1317074"/>
          </a:xfrm>
          <a:prstGeom prst="rect">
            <a:avLst/>
          </a:prstGeom>
          <a:noFill/>
          <a:ln w="3175"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r>
              <a:rPr lang="zh-CN" altLang="en-US" sz="2000" dirty="0">
                <a:solidFill>
                  <a:srgbClr val="FF0000"/>
                </a:solidFill>
                <a:effectLst>
                  <a:outerShdw blurRad="38100" dist="38100" dir="2700000" algn="tl">
                    <a:srgbClr val="C0C0C0"/>
                  </a:outerShdw>
                </a:effectLst>
                <a:ea typeface="华文行楷" panose="02010800040101010101" pitchFamily="2" charset="-122"/>
              </a:rPr>
              <a:t>资本品和中间产品供给</a:t>
            </a:r>
            <a:endParaRPr lang="zh-CN" altLang="en-US" sz="2000" dirty="0">
              <a:solidFill>
                <a:srgbClr val="FF0000"/>
              </a:solidFill>
              <a:effectLst>
                <a:outerShdw blurRad="38100" dist="38100" dir="2700000" algn="tl">
                  <a:srgbClr val="C0C0C0"/>
                </a:outerShdw>
              </a:effectLst>
              <a:ea typeface="华文行楷" panose="02010800040101010101" pitchFamily="2" charset="-122"/>
            </a:endParaRPr>
          </a:p>
          <a:p>
            <a:pPr algn="dist">
              <a:lnSpc>
                <a:spcPct val="130000"/>
              </a:lnSpc>
            </a:pPr>
            <a:r>
              <a:rPr lang="zh-CN" altLang="en-US" sz="1800" b="0" dirty="0">
                <a:solidFill>
                  <a:schemeClr val="tx1"/>
                </a:solidFill>
                <a:effectLst>
                  <a:outerShdw blurRad="38100" dist="38100" dir="2700000" algn="tl">
                    <a:srgbClr val="C0C0C0"/>
                  </a:outerShdw>
                </a:effectLst>
                <a:ea typeface="楷体_GB2312" pitchFamily="49" charset="-122"/>
              </a:rPr>
              <a:t>利润最大化</a:t>
            </a:r>
            <a:endParaRPr lang="zh-CN" altLang="en-US" sz="1800" b="0" dirty="0">
              <a:solidFill>
                <a:schemeClr val="tx1"/>
              </a:solidFill>
              <a:effectLst>
                <a:outerShdw blurRad="38100" dist="38100" dir="2700000" algn="tl">
                  <a:srgbClr val="C0C0C0"/>
                </a:outerShdw>
              </a:effectLst>
              <a:ea typeface="楷体_GB2312" pitchFamily="49" charset="-122"/>
            </a:endParaRPr>
          </a:p>
        </p:txBody>
      </p:sp>
      <p:sp>
        <p:nvSpPr>
          <p:cNvPr id="37" name="Rectangle 3"/>
          <p:cNvSpPr>
            <a:spLocks noChangeArrowheads="1"/>
          </p:cNvSpPr>
          <p:nvPr/>
        </p:nvSpPr>
        <p:spPr bwMode="auto">
          <a:xfrm>
            <a:off x="494955" y="4422647"/>
            <a:ext cx="2993673" cy="1893309"/>
          </a:xfrm>
          <a:prstGeom prst="rect">
            <a:avLst/>
          </a:prstGeom>
          <a:noFill/>
          <a:ln w="3175"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dirty="0">
                <a:solidFill>
                  <a:srgbClr val="FF0000"/>
                </a:solidFill>
                <a:effectLst>
                  <a:outerShdw blurRad="38100" dist="38100" dir="2700000" algn="tl">
                    <a:srgbClr val="C0C0C0"/>
                  </a:outerShdw>
                </a:effectLst>
                <a:ea typeface="华文行楷" panose="02010800040101010101" pitchFamily="2" charset="-122"/>
              </a:rPr>
              <a:t>原始要素供给</a:t>
            </a:r>
            <a:endParaRPr lang="zh-CN" altLang="en-US" sz="2000" dirty="0">
              <a:solidFill>
                <a:srgbClr val="FF0000"/>
              </a:solidFill>
              <a:effectLst>
                <a:outerShdw blurRad="38100" dist="38100" dir="2700000" algn="tl">
                  <a:srgbClr val="C0C0C0"/>
                </a:outerShdw>
              </a:effectLst>
              <a:ea typeface="华文行楷" panose="02010800040101010101" pitchFamily="2" charset="-122"/>
            </a:endParaRPr>
          </a:p>
          <a:p>
            <a:pPr algn="dist">
              <a:lnSpc>
                <a:spcPct val="130000"/>
              </a:lnSpc>
            </a:pPr>
            <a:r>
              <a:rPr lang="zh-CN" altLang="en-US" sz="1800" b="0" dirty="0">
                <a:solidFill>
                  <a:schemeClr val="tx1"/>
                </a:solidFill>
                <a:effectLst>
                  <a:outerShdw blurRad="38100" dist="38100" dir="2700000" algn="tl">
                    <a:srgbClr val="C0C0C0"/>
                  </a:outerShdw>
                </a:effectLst>
                <a:ea typeface="楷体_GB2312" pitchFamily="49" charset="-122"/>
              </a:rPr>
              <a:t>消费者在一定的要素价格水平下将全部资源在要素供给和保留自用两种用途上进行分配以获得最大效用</a:t>
            </a:r>
            <a:endParaRPr lang="zh-CN" altLang="en-US" sz="1800" b="0" dirty="0">
              <a:solidFill>
                <a:schemeClr val="tx1"/>
              </a:solidFill>
              <a:effectLst>
                <a:outerShdw blurRad="38100" dist="38100" dir="2700000" algn="tl">
                  <a:srgbClr val="C0C0C0"/>
                </a:outerShdw>
              </a:effectLst>
              <a:ea typeface="楷体_GB2312" pitchFamily="49" charset="-122"/>
            </a:endParaRPr>
          </a:p>
        </p:txBody>
      </p:sp>
      <p:sp>
        <p:nvSpPr>
          <p:cNvPr id="39" name="矩形 38"/>
          <p:cNvSpPr/>
          <p:nvPr/>
        </p:nvSpPr>
        <p:spPr>
          <a:xfrm>
            <a:off x="722297" y="2148035"/>
            <a:ext cx="3570208" cy="461665"/>
          </a:xfrm>
          <a:prstGeom prst="rect">
            <a:avLst/>
          </a:prstGeom>
        </p:spPr>
        <p:txBody>
          <a:bodyPr wrap="none">
            <a:spAutoFit/>
          </a:bodyPr>
          <a:lstStyle/>
          <a:p>
            <a:pPr lvl="0" algn="dist"/>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要素所有者的行为目</a:t>
            </a:r>
            <a:r>
              <a:rPr lang="zh-CN" altLang="en-US" sz="240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a:t>
            </a:r>
            <a:endPar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2" name="矩形 41"/>
          <p:cNvSpPr/>
          <p:nvPr/>
        </p:nvSpPr>
        <p:spPr>
          <a:xfrm>
            <a:off x="920992" y="2420616"/>
            <a:ext cx="1216727" cy="1000802"/>
          </a:xfrm>
          <a:prstGeom prst="rect">
            <a:avLst/>
          </a:prstGeom>
          <a:noFill/>
          <a:ln w="9525">
            <a:noFill/>
          </a:ln>
        </p:spPr>
        <p:txBody>
          <a:bodyPr wrap="none" lIns="90000" tIns="46800" rIns="90000" bIns="46800" anchor="ctr"/>
          <a:lstStyle/>
          <a:p>
            <a:pPr lvl="0" algn="ctr"/>
            <a:r>
              <a:rPr lang="zh-CN" altLang="en-US" sz="2400" b="1" dirty="0">
                <a:effectLst>
                  <a:outerShdw blurRad="38100" dist="38100" dir="2700000">
                    <a:srgbClr val="C0C0C0"/>
                  </a:outerShdw>
                </a:effectLst>
                <a:latin typeface="微软雅黑" panose="020B0503020204020204" pitchFamily="34" charset="-122"/>
                <a:ea typeface="微软雅黑" panose="020B0503020204020204" pitchFamily="34" charset="-122"/>
              </a:rPr>
              <a:t>效用最大化</a:t>
            </a:r>
            <a:endParaRPr lang="zh-CN" altLang="en-US" sz="2400" b="1" dirty="0">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7" descr="5%"/>
          <p:cNvSpPr>
            <a:spLocks noChangeArrowheads="1"/>
          </p:cNvSpPr>
          <p:nvPr/>
        </p:nvSpPr>
        <p:spPr bwMode="auto">
          <a:xfrm>
            <a:off x="1183161" y="2356089"/>
            <a:ext cx="9111027" cy="3322816"/>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r>
              <a:rPr lang="zh-CN" altLang="en-US" sz="2000" dirty="0" smtClean="0"/>
              <a:t>                                                                   </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要素供给原则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98719" y="1677951"/>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要素供给原则</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696720" y="2743886"/>
            <a:ext cx="941796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自用资源的边际效用与消费的边际效用的比率必须等于要素的</a:t>
            </a:r>
            <a:r>
              <a:rPr lang="zh-CN" altLang="en-US" sz="2400" dirty="0" smtClean="0">
                <a:latin typeface="微软雅黑" panose="020B0503020204020204" pitchFamily="34" charset="-122"/>
                <a:ea typeface="微软雅黑" panose="020B0503020204020204" pitchFamily="34" charset="-122"/>
              </a:rPr>
              <a:t>价格。</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a:extLst/>
              </p:cNvPr>
              <p:cNvSpPr txBox="1"/>
              <p:nvPr/>
            </p:nvSpPr>
            <p:spPr>
              <a:xfrm>
                <a:off x="4872154" y="4482664"/>
                <a:ext cx="2308486" cy="676724"/>
              </a:xfrm>
              <a:prstGeom prst="rect">
                <a:avLst/>
              </a:prstGeom>
              <a:noFill/>
            </p:spPr>
            <p:txBody>
              <a:bodyPr wrap="square" rtlCol="0">
                <a:spAutoFit/>
              </a:bodyPr>
              <a:lstStyle/>
              <a:p>
                <a:r>
                  <a:rPr lang="en-US" altLang="zh-CN" sz="2400" b="1" dirty="0">
                    <a:solidFill>
                      <a:srgbClr val="FF0000"/>
                    </a:solidFill>
                  </a:rPr>
                  <a:t>MRS</a:t>
                </a:r>
                <a:r>
                  <a:rPr lang="en-US" altLang="zh-CN" sz="2400" b="1" baseline="-25000" dirty="0">
                    <a:solidFill>
                      <a:srgbClr val="FF0000"/>
                    </a:solidFill>
                  </a:rPr>
                  <a:t>H,C</a:t>
                </a:r>
                <a:r>
                  <a:rPr lang="en-US" altLang="zh-CN" sz="2400" b="1" dirty="0">
                    <a:solidFill>
                      <a:srgbClr val="FF0000"/>
                    </a:solidFill>
                  </a:rPr>
                  <a:t>=</a:t>
                </a:r>
                <a14:m>
                  <m:oMath xmlns:m="http://schemas.openxmlformats.org/officeDocument/2006/math">
                    <m:f>
                      <m:fPr>
                        <m:ctrlPr>
                          <a:rPr lang="en-US" altLang="zh-CN" sz="2400" b="1" i="1" smtClean="0">
                            <a:solidFill>
                              <a:srgbClr val="FF0000"/>
                            </a:solidFill>
                            <a:latin typeface="Cambria Math" panose="02040503050406030204" pitchFamily="18" charset="0"/>
                          </a:rPr>
                        </m:ctrlPr>
                      </m:fPr>
                      <m:num>
                        <m:r>
                          <a:rPr lang="en-US" altLang="zh-CN" sz="2400" b="1" i="1">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𝑼</m:t>
                        </m:r>
                        <m:r>
                          <a:rPr lang="en-US" altLang="zh-CN" sz="2400" b="1" i="1" smtClean="0">
                            <a:solidFill>
                              <a:srgbClr val="FF0000"/>
                            </a:solidFill>
                            <a:latin typeface="Cambria Math" panose="02040503050406030204" pitchFamily="18" charset="0"/>
                            <a:ea typeface="Cambria Math" panose="02040503050406030204" pitchFamily="18" charset="0"/>
                          </a:rPr>
                          <m:t>/</m:t>
                        </m:r>
                        <m:r>
                          <a:rPr lang="zh-CN" altLang="en-US" sz="2400" b="1" i="1" smtClean="0">
                            <a:solidFill>
                              <a:srgbClr val="FF0000"/>
                            </a:solidFill>
                            <a:latin typeface="Cambria Math"/>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𝑯</m:t>
                        </m:r>
                      </m:num>
                      <m:den>
                        <m:r>
                          <a:rPr lang="en-US" altLang="zh-CN" sz="2400" b="1" i="1">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𝑼</m:t>
                        </m:r>
                        <m:r>
                          <a:rPr lang="en-US" altLang="zh-CN" sz="2400" b="1" i="1" smtClean="0">
                            <a:solidFill>
                              <a:srgbClr val="FF0000"/>
                            </a:solidFill>
                            <a:latin typeface="Cambria Math" panose="02040503050406030204" pitchFamily="18" charset="0"/>
                            <a:ea typeface="Cambria Math" panose="02040503050406030204" pitchFamily="18" charset="0"/>
                          </a:rPr>
                          <m:t>/</m:t>
                        </m:r>
                        <m:r>
                          <a:rPr lang="zh-CN" altLang="en-US" sz="2400" b="1" i="1" smtClean="0">
                            <a:solidFill>
                              <a:srgbClr val="FF0000"/>
                            </a:solidFill>
                            <a:latin typeface="Cambria Math"/>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𝑪</m:t>
                        </m:r>
                      </m:den>
                    </m:f>
                  </m:oMath>
                </a14:m>
                <a:endParaRPr lang="zh-CN" altLang="en-US" sz="2400" b="1" dirty="0">
                  <a:solidFill>
                    <a:srgbClr val="FF0000"/>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4872154" y="4482664"/>
                <a:ext cx="2308486" cy="676724"/>
              </a:xfrm>
              <a:prstGeom prst="rect">
                <a:avLst/>
              </a:prstGeom>
              <a:blipFill rotWithShape="1">
                <a:blip r:embed="rId1"/>
                <a:stretch>
                  <a:fillRect l="-3958" b="-1802"/>
                </a:stretch>
              </a:blipFill>
            </p:spPr>
            <p:txBody>
              <a:bodyPr/>
              <a:lstStyle/>
              <a:p>
                <a:r>
                  <a:rPr lang="zh-CN" altLang="en-US">
                    <a:noFill/>
                  </a:rPr>
                  <a:t> </a:t>
                </a:r>
                <a:endParaRPr lang="zh-CN" altLang="en-US">
                  <a:noFill/>
                </a:endParaRPr>
              </a:p>
            </p:txBody>
          </p:sp>
        </mc:Fallback>
      </mc:AlternateContent>
      <p:sp>
        <p:nvSpPr>
          <p:cNvPr id="8" name="文本框 7"/>
          <p:cNvSpPr txBox="1"/>
          <p:nvPr/>
        </p:nvSpPr>
        <p:spPr>
          <a:xfrm>
            <a:off x="1700138" y="3591503"/>
            <a:ext cx="6083147" cy="5232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效用函数：</a:t>
            </a:r>
            <a:r>
              <a:rPr lang="en-US" altLang="zh-CN" sz="2400" dirty="0">
                <a:latin typeface="微软雅黑" panose="020B0503020204020204" pitchFamily="34" charset="-122"/>
                <a:ea typeface="微软雅黑" panose="020B0503020204020204" pitchFamily="34" charset="-122"/>
              </a:rPr>
              <a:t>U=U</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zh-CN" altLang="en-US"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约束条件</a:t>
            </a:r>
            <a:r>
              <a:rPr lang="zh-CN" altLang="en-US" sz="2800" dirty="0" smtClean="0"/>
              <a:t>：</a:t>
            </a:r>
            <a:r>
              <a:rPr lang="zh-CN" altLang="en-US" sz="2400" dirty="0" smtClean="0"/>
              <a:t> </a:t>
            </a:r>
            <a:endParaRPr lang="zh-CN" altLang="en-US" sz="2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685834" y="4566541"/>
            <a:ext cx="3318888"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约束条件下效用最大化：</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4" name="Picture 7" descr="http://image.cn.tom.com/cntom/images/snail.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831320" y="4735049"/>
            <a:ext cx="4038600" cy="1711325"/>
          </a:xfrm>
          <a:prstGeom prst="rect">
            <a:avLst/>
          </a:prstGeom>
          <a:noFill/>
          <a:extLst>
            <a:ext uri="{909E8E84-426E-40DD-AFC4-6F175D3DCCD1}">
              <a14:hiddenFill xmlns:a14="http://schemas.microsoft.com/office/drawing/2010/main">
                <a:solidFill>
                  <a:srgbClr val="FFFFFF"/>
                </a:solidFill>
              </a14:hiddenFill>
            </a:ext>
          </a:extLst>
        </p:spPr>
      </p:pic>
      <p:sp>
        <p:nvSpPr>
          <p:cNvPr id="4505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5057" name="Object 1"/>
          <p:cNvGraphicFramePr>
            <a:graphicFrameLocks noChangeAspect="1"/>
          </p:cNvGraphicFramePr>
          <p:nvPr/>
        </p:nvGraphicFramePr>
        <p:xfrm>
          <a:off x="7249891" y="3624939"/>
          <a:ext cx="1802856" cy="413657"/>
        </p:xfrm>
        <a:graphic>
          <a:graphicData uri="http://schemas.openxmlformats.org/presentationml/2006/ole">
            <mc:AlternateContent xmlns:mc="http://schemas.openxmlformats.org/markup-compatibility/2006">
              <mc:Choice xmlns:v="urn:schemas-microsoft-com:vml" Requires="v">
                <p:oleObj spid="_x0000_s1025" name="" r:id="rId4" imgW="19812000" imgH="4572000" progId="Equation.DSMT4">
                  <p:embed/>
                </p:oleObj>
              </mc:Choice>
              <mc:Fallback>
                <p:oleObj name="" r:id="rId4" imgW="19812000" imgH="4572000" progId="Equation.DSMT4">
                  <p:embed/>
                  <p:pic>
                    <p:nvPicPr>
                      <p:cNvPr id="0" name="图片 1024"/>
                      <p:cNvPicPr>
                        <a:picLocks noChangeAspect="1"/>
                      </p:cNvPicPr>
                      <p:nvPr/>
                    </p:nvPicPr>
                    <p:blipFill>
                      <a:blip r:embed="rId5"/>
                      <a:stretch>
                        <a:fillRect/>
                      </a:stretch>
                    </p:blipFill>
                    <p:spPr>
                      <a:xfrm>
                        <a:off x="7249891" y="3624939"/>
                        <a:ext cx="1802856" cy="41365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p:cNvSpPr>
            <a:spLocks noChangeArrowheads="1"/>
          </p:cNvSpPr>
          <p:nvPr/>
        </p:nvSpPr>
        <p:spPr bwMode="auto">
          <a:xfrm>
            <a:off x="6063953" y="1874621"/>
            <a:ext cx="5376529" cy="2267888"/>
          </a:xfrm>
          <a:prstGeom prst="wedgeRectCallout">
            <a:avLst/>
          </a:prstGeom>
          <a:solidFill>
            <a:srgbClr val="F7FCFF"/>
          </a:solidFill>
          <a:ln w="19050">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10" name="Rectangle 91"/>
          <p:cNvSpPr>
            <a:spLocks noChangeArrowheads="1"/>
          </p:cNvSpPr>
          <p:nvPr/>
        </p:nvSpPr>
        <p:spPr bwMode="auto">
          <a:xfrm>
            <a:off x="705102" y="1874621"/>
            <a:ext cx="5016825" cy="4194750"/>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smtClean="0">
                <a:solidFill>
                  <a:prstClr val="black"/>
                </a:solidFill>
                <a:ea typeface="宋体" panose="02010600030101010101" pitchFamily="2" charset="-122"/>
              </a:rPr>
              <a:t>   </a:t>
            </a:r>
            <a:endParaRPr lang="en-US" altLang="zh-CN"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预算线</a:t>
            </a:r>
            <a:r>
              <a:rPr lang="en-US" altLang="zh-CN" sz="3200" dirty="0">
                <a:solidFill>
                  <a:srgbClr val="002060"/>
                </a:solidFill>
                <a:latin typeface="华文行楷" panose="02010800040101010101" pitchFamily="2" charset="-122"/>
                <a:ea typeface="华文行楷" panose="02010800040101010101" pitchFamily="2" charset="-122"/>
                <a:cs typeface="+mn-cs"/>
                <a:sym typeface="+mn-ea"/>
              </a:rPr>
              <a:t>-</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无差异曲线分析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63953" y="1902316"/>
            <a:ext cx="5376529"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同一条曲线上，不同的点代表着相同的效用水平。</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较高的无差异曲线代表较高的效用</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U</a:t>
            </a:r>
            <a:r>
              <a:rPr lang="en-US" altLang="zh-CN" sz="16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a:t>
            </a:r>
            <a:r>
              <a:rPr lang="en-US" altLang="zh-CN" sz="16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1026" name="图片 924" descr="E:\XXWWJJ\TL\西方经济学上册\转曲-西方经济学（上册）图稿-20180521-二改发排\6-6.eps"/>
          <p:cNvPicPr>
            <a:picLocks noChangeAspect="1" noChangeArrowheads="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473" y="2131149"/>
            <a:ext cx="3732969" cy="334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46303" y="5587414"/>
            <a:ext cx="342313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要素供给原则：无差异曲线分析</a:t>
            </a:r>
            <a:endParaRPr lang="zh-CN" altLang="en-US" dirty="0">
              <a:latin typeface="微软雅黑" panose="020B0503020204020204" pitchFamily="34" charset="-122"/>
              <a:ea typeface="微软雅黑" panose="020B0503020204020204" pitchFamily="34" charset="-122"/>
            </a:endParaRPr>
          </a:p>
        </p:txBody>
      </p:sp>
      <p:graphicFrame>
        <p:nvGraphicFramePr>
          <p:cNvPr id="11" name="Object 140"/>
          <p:cNvGraphicFramePr>
            <a:graphicFrameLocks noChangeAspect="1"/>
          </p:cNvGraphicFramePr>
          <p:nvPr/>
        </p:nvGraphicFramePr>
        <p:xfrm>
          <a:off x="8703925" y="4413609"/>
          <a:ext cx="1619250" cy="1655762"/>
        </p:xfrm>
        <a:graphic>
          <a:graphicData uri="http://schemas.openxmlformats.org/presentationml/2006/ole">
            <mc:AlternateContent xmlns:mc="http://schemas.openxmlformats.org/markup-compatibility/2006">
              <mc:Choice xmlns:v="urn:schemas-microsoft-com:vml" Requires="v">
                <p:oleObj spid="_x0000_s2049" name="Clip" r:id="rId2" imgW="19516725" imgH="20602575" progId="">
                  <p:embed/>
                </p:oleObj>
              </mc:Choice>
              <mc:Fallback>
                <p:oleObj name="Clip" r:id="rId2" imgW="19516725" imgH="20602575" progId="">
                  <p:embed/>
                  <p:pic>
                    <p:nvPicPr>
                      <p:cNvPr id="0" name="图片 2048"/>
                      <p:cNvPicPr>
                        <a:picLocks noChangeAspect="1"/>
                      </p:cNvPicPr>
                      <p:nvPr/>
                    </p:nvPicPr>
                    <p:blipFill>
                      <a:blip r:embed="rId3"/>
                      <a:stretch>
                        <a:fillRect/>
                      </a:stretch>
                    </p:blipFill>
                    <p:spPr>
                      <a:xfrm>
                        <a:off x="8703925" y="4413609"/>
                        <a:ext cx="1619250" cy="16557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7" descr="5%"/>
          <p:cNvSpPr>
            <a:spLocks noChangeArrowheads="1"/>
          </p:cNvSpPr>
          <p:nvPr/>
        </p:nvSpPr>
        <p:spPr bwMode="auto">
          <a:xfrm>
            <a:off x="1668173" y="1204458"/>
            <a:ext cx="9111027" cy="737152"/>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9" name="Rectangle 89"/>
          <p:cNvSpPr>
            <a:spLocks noChangeArrowheads="1"/>
          </p:cNvSpPr>
          <p:nvPr/>
        </p:nvSpPr>
        <p:spPr bwMode="auto">
          <a:xfrm>
            <a:off x="3466823" y="2291887"/>
            <a:ext cx="5448577" cy="412660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要素供给曲线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a:spLocks noRot="1" noChangeAspect="1" noMove="1" noResize="1" noEditPoints="1" noAdjustHandles="1" noChangeArrowheads="1" noChangeShapeType="1" noTextEdit="1"/>
          </p:cNvSpPr>
          <p:nvPr/>
        </p:nvSpPr>
        <p:spPr>
          <a:xfrm>
            <a:off x="1513526" y="1043078"/>
            <a:ext cx="9420319" cy="913199"/>
          </a:xfrm>
          <a:prstGeom prst="rect">
            <a:avLst/>
          </a:prstGeom>
          <a:blipFill rotWithShape="1">
            <a:blip r:embed="rId1"/>
            <a:stretch>
              <a:fillRect/>
            </a:stretch>
          </a:blipFill>
        </p:spPr>
        <p:txBody>
          <a:bodyPr/>
          <a:lstStyle/>
          <a:p>
            <a:r>
              <a:rPr lang="zh-CN" altLang="en-US" sz="2400">
                <a:noFill/>
              </a:rPr>
              <a:t> </a:t>
            </a:r>
            <a:endParaRPr lang="zh-CN" altLang="en-US" sz="2400">
              <a:noFill/>
            </a:endParaRPr>
          </a:p>
        </p:txBody>
      </p:sp>
      <p:pic>
        <p:nvPicPr>
          <p:cNvPr id="2051" name="图片 941" descr="E:\XXWWJJ\TL\西方经济学上册\转曲-西方经济学（上册）图稿-20180521-二改发排\6-8.eps"/>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8800" y="2596729"/>
            <a:ext cx="3760725" cy="351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4148" y="92975"/>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第三节   劳动和工资</a:t>
            </a:r>
            <a:endParaRPr lang="zh-CN" altLang="en-US" dirty="0"/>
          </a:p>
        </p:txBody>
      </p:sp>
      <p:graphicFrame>
        <p:nvGraphicFramePr>
          <p:cNvPr id="6" name="内容占位符 5"/>
          <p:cNvGraphicFramePr>
            <a:graphicFrameLocks noGrp="1"/>
          </p:cNvGraphicFramePr>
          <p:nvPr>
            <p:ph idx="1"/>
          </p:nvPr>
        </p:nvGraphicFramePr>
        <p:xfrm>
          <a:off x="838200" y="1349828"/>
          <a:ext cx="10515600" cy="50509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图示 2"/>
          <p:cNvGraphicFramePr>
            <a:graphicFrameLocks noGrp="1"/>
          </p:cNvGraphicFramePr>
          <p:nvPr/>
        </p:nvGraphicFramePr>
        <p:xfrm>
          <a:off x="648335" y="1642110"/>
          <a:ext cx="105156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文本框 8"/>
          <p:cNvSpPr txBox="1"/>
          <p:nvPr/>
        </p:nvSpPr>
        <p:spPr>
          <a:xfrm>
            <a:off x="9796145" y="3061335"/>
            <a:ext cx="1270000" cy="1630045"/>
          </a:xfrm>
          <a:prstGeom prst="rect">
            <a:avLst/>
          </a:prstGeom>
          <a:noFill/>
        </p:spPr>
        <p:txBody>
          <a:bodyPr wrap="square" rtlCol="0">
            <a:spAutoFit/>
          </a:bodyPr>
          <a:p>
            <a:pPr lvl="0" algn="l" rtl="0">
              <a:lnSpc>
                <a:spcPct val="100000"/>
              </a:lnSpc>
              <a:spcBef>
                <a:spcPct val="0"/>
              </a:spcBef>
              <a:spcAft>
                <a:spcPct val="35000"/>
              </a:spcAft>
            </a:pPr>
            <a:r>
              <a:rPr lang="zh-CN" altLang="en-US" sz="20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产品卖方垄断条件下的要素价格决定</a:t>
            </a:r>
            <a:br>
              <a:rPr lang="zh-CN" altLang="en-US" sz="20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br>
            <a:endParaRPr lang="zh-CN" altLang="en-US" sz="20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劳动供给和闲暇需求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93437" y="1216593"/>
            <a:ext cx="9420319" cy="1754326"/>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劳动供给问题可以看做是消费者如何决定其固定的时间资源中闲暇所占的部分，或者如何决定其全部资源在闲暇和劳动供给两种用途上的</a:t>
            </a:r>
            <a:r>
              <a:rPr lang="zh-CN" altLang="en-US" sz="2400" dirty="0" smtClean="0">
                <a:solidFill>
                  <a:srgbClr val="002060"/>
                </a:solidFill>
                <a:latin typeface="微软雅黑" panose="020B0503020204020204" pitchFamily="34" charset="-122"/>
                <a:ea typeface="微软雅黑" panose="020B0503020204020204" pitchFamily="34" charset="-122"/>
              </a:rPr>
              <a:t>分配。</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3437" y="3870380"/>
            <a:ext cx="9420318" cy="2196883"/>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C9923B"/>
                </a:solidFill>
                <a:latin typeface="微软雅黑" panose="020B0503020204020204" pitchFamily="34" charset="-122"/>
                <a:ea typeface="微软雅黑" panose="020B0503020204020204" pitchFamily="34" charset="-122"/>
              </a:rPr>
              <a:t>从实质上说，消费者并非是在闲暇和劳动二者之间进行选择，而在</a:t>
            </a:r>
            <a:r>
              <a:rPr lang="zh-CN" altLang="en-US" sz="2400" dirty="0">
                <a:solidFill>
                  <a:srgbClr val="FF0000"/>
                </a:solidFill>
                <a:latin typeface="微软雅黑" panose="020B0503020204020204" pitchFamily="34" charset="-122"/>
                <a:ea typeface="微软雅黑" panose="020B0503020204020204" pitchFamily="34" charset="-122"/>
              </a:rPr>
              <a:t>闲暇</a:t>
            </a:r>
            <a:r>
              <a:rPr lang="zh-CN" altLang="en-US" sz="2400" dirty="0">
                <a:solidFill>
                  <a:srgbClr val="C9923B"/>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消费</a:t>
            </a:r>
            <a:r>
              <a:rPr lang="zh-CN" altLang="en-US" sz="2400" dirty="0">
                <a:solidFill>
                  <a:srgbClr val="C9923B"/>
                </a:solidFill>
                <a:latin typeface="微软雅黑" panose="020B0503020204020204" pitchFamily="34" charset="-122"/>
                <a:ea typeface="微软雅黑" panose="020B0503020204020204" pitchFamily="34" charset="-122"/>
              </a:rPr>
              <a:t>之间进行选择，或者说，是在</a:t>
            </a:r>
            <a:r>
              <a:rPr lang="zh-CN" altLang="en-US" sz="2400" dirty="0">
                <a:solidFill>
                  <a:srgbClr val="FF0000"/>
                </a:solidFill>
                <a:latin typeface="微软雅黑" panose="020B0503020204020204" pitchFamily="34" charset="-122"/>
                <a:ea typeface="微软雅黑" panose="020B0503020204020204" pitchFamily="34" charset="-122"/>
              </a:rPr>
              <a:t>自用资源</a:t>
            </a:r>
            <a:r>
              <a:rPr lang="zh-CN" altLang="en-US" sz="2400" dirty="0">
                <a:solidFill>
                  <a:srgbClr val="C9923B"/>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消费</a:t>
            </a:r>
            <a:r>
              <a:rPr lang="zh-CN" altLang="en-US" sz="2400" dirty="0">
                <a:solidFill>
                  <a:srgbClr val="C9923B"/>
                </a:solidFill>
                <a:latin typeface="微软雅黑" panose="020B0503020204020204" pitchFamily="34" charset="-122"/>
                <a:ea typeface="微软雅黑" panose="020B0503020204020204" pitchFamily="34" charset="-122"/>
              </a:rPr>
              <a:t>之间进行</a:t>
            </a:r>
            <a:r>
              <a:rPr lang="zh-CN" altLang="en-US" sz="2400" dirty="0" smtClean="0">
                <a:solidFill>
                  <a:srgbClr val="C9923B"/>
                </a:solidFill>
                <a:latin typeface="微软雅黑" panose="020B0503020204020204" pitchFamily="34" charset="-122"/>
                <a:ea typeface="微软雅黑" panose="020B0503020204020204" pitchFamily="34" charset="-122"/>
              </a:rPr>
              <a:t>选择。</a:t>
            </a:r>
            <a:endParaRPr lang="zh-CN" altLang="en-US" sz="2400" dirty="0">
              <a:solidFill>
                <a:srgbClr val="C9923B"/>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93437" y="3404602"/>
            <a:ext cx="9442841"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9820745" y="2368324"/>
            <a:ext cx="893011" cy="89301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39223" y="467764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资本和利息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2" name="矩形: 圆角 11"/>
          <p:cNvSpPr/>
          <p:nvPr/>
        </p:nvSpPr>
        <p:spPr>
          <a:xfrm>
            <a:off x="2239222" y="3896908"/>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土地和地租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239219" y="313128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劳动和工资</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239220" y="2350548"/>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要素供给的一般理论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239219" y="149153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完全竞争和要素需求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19380" y="2041573"/>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5927145" y="2005619"/>
            <a:ext cx="3444087"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完全竞争企业的要素使用原则</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5927146" y="2462819"/>
            <a:ext cx="3444086"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完全竞争企业的要素需求曲线</a:t>
            </a:r>
            <a:endParaRPr lang="zh-CN" altLang="en-US" b="1" dirty="0">
              <a:effectLst>
                <a:outerShdw blurRad="38100" dist="38100" dir="2700000" algn="tl">
                  <a:srgbClr val="C0C0C0"/>
                </a:outerShdw>
              </a:effectLst>
            </a:endParaRPr>
          </a:p>
        </p:txBody>
      </p:sp>
      <p:sp>
        <p:nvSpPr>
          <p:cNvPr id="19" name="Rectangle 10" descr="浅色上对角线"/>
          <p:cNvSpPr>
            <a:spLocks noChangeArrowheads="1"/>
          </p:cNvSpPr>
          <p:nvPr/>
        </p:nvSpPr>
        <p:spPr bwMode="auto">
          <a:xfrm>
            <a:off x="5927146" y="2895585"/>
            <a:ext cx="3444086"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完全竞争市场的要素需求曲线</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19380" y="2498773"/>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2" name="Picture 63"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19380" y="2955973"/>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495580" y="2041573"/>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571780" y="2498773"/>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6" name="AutoShape 67">
            <a:hlinkClick r:id="" action="ppaction://noaction" highlightClick="1"/>
            <a:hlinkHover r:id="" action="ppaction://noaction"/>
          </p:cNvPr>
          <p:cNvSpPr>
            <a:spLocks noChangeArrowheads="1"/>
          </p:cNvSpPr>
          <p:nvPr/>
        </p:nvSpPr>
        <p:spPr bwMode="auto">
          <a:xfrm>
            <a:off x="9571780" y="2955973"/>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83306" y="1729480"/>
            <a:ext cx="4043790" cy="172076"/>
          </a:xfrm>
          <a:prstGeom prst="rect">
            <a:avLst/>
          </a:prstGeom>
          <a:noFill/>
          <a:extLst>
            <a:ext uri="{909E8E84-426E-40DD-AFC4-6F175D3DCCD1}">
              <a14:hiddenFill xmlns:a14="http://schemas.microsoft.com/office/drawing/2010/main">
                <a:solidFill>
                  <a:srgbClr val="FFFFFF"/>
                </a:solidFill>
              </a14:hiddenFill>
            </a:ext>
          </a:extLst>
        </p:spPr>
      </p:pic>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7" name="矩形: 圆角 10"/>
          <p:cNvSpPr/>
          <p:nvPr/>
        </p:nvSpPr>
        <p:spPr>
          <a:xfrm>
            <a:off x="2239218" y="546829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垄断条件下要素使用量和价格的决定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劳动供给均衡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a:extLst/>
              </p:cNvPr>
              <p:cNvSpPr txBox="1"/>
              <p:nvPr/>
            </p:nvSpPr>
            <p:spPr>
              <a:xfrm>
                <a:off x="1949136" y="1695306"/>
                <a:ext cx="6938872" cy="4346575"/>
              </a:xfrm>
              <a:prstGeom prst="rect">
                <a:avLst/>
              </a:prstGeom>
              <a:noFill/>
            </p:spPr>
            <p:txBody>
              <a:bodyPr wrap="square" rtlCol="0">
                <a:spAutoFit/>
              </a:bodyPr>
              <a:lstStyle/>
              <a:p>
                <a:pPr marL="342900" lvl="0" indent="-342900" defTabSz="914400">
                  <a:lnSpc>
                    <a:spcPct val="200000"/>
                  </a:lnSpc>
                  <a:buFont typeface="Wingdings" panose="05000000000000000000" pitchFamily="2" charset="2"/>
                  <a:buChar char="ü"/>
                </a:pPr>
                <a:r>
                  <a:rPr lang="zh-CN" altLang="en-US" sz="20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建立拉格朗日函数：</a:t>
                </a:r>
                <a:endPar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lnSpc>
                    <a:spcPct val="200000"/>
                  </a:lnSpc>
                </a:pPr>
                <a:r>
                  <a:rPr lang="en-US" altLang="zh-CN" sz="2000" b="1" dirty="0">
                    <a:solidFill>
                      <a:srgbClr val="FF0000"/>
                    </a:solidFill>
                    <a:latin typeface="微软雅黑" panose="020B0503020204020204" pitchFamily="34" charset="-122"/>
                    <a:ea typeface="微软雅黑" panose="020B0503020204020204" pitchFamily="34" charset="-122"/>
                  </a:rPr>
                  <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200000"/>
                  </a:lnSpc>
                  <a:buFont typeface="Wingdings" panose="05000000000000000000" pitchFamily="2" charset="2"/>
                  <a:buChar char="ü"/>
                </a:pPr>
                <a:r>
                  <a:rPr lang="zh-CN" altLang="en-US" sz="20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效用最大化的必要条件：</a:t>
                </a:r>
                <a:endParaRPr lang="en-US" altLang="zh-CN" sz="20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200000"/>
                  </a:lnSpc>
                </a:pPr>
                <a:r>
                  <a:rPr lang="en-US" altLang="zh-CN" sz="2000" dirty="0" smtClean="0">
                    <a:latin typeface="微软雅黑" panose="020B0503020204020204" pitchFamily="34" charset="-122"/>
                    <a:ea typeface="微软雅黑" panose="020B0503020204020204" pitchFamily="34" charset="-122"/>
                  </a:rPr>
                  <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得出</a:t>
                </a:r>
                <a:r>
                  <a:rPr lang="zh-CN" altLang="zh-CN" sz="20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动供给的均衡条件</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14:m>
                  <m:oMath xmlns:m="http://schemas.openxmlformats.org/officeDocument/2006/math">
                    <m:r>
                      <a:rPr lang="en-US" altLang="zh-CN" sz="2400" i="1" smtClean="0">
                        <a:latin typeface="Cambria Math"/>
                        <a:ea typeface="Cambria Math"/>
                      </a:rPr>
                      <m:t>−</m:t>
                    </m:r>
                    <m:f>
                      <m:fPr>
                        <m:ctrlPr>
                          <a:rPr lang="en-US" altLang="zh-CN" sz="2400" i="1" smtClean="0">
                            <a:latin typeface="Cambria Math" panose="02040503050406030204" pitchFamily="18" charset="0"/>
                            <a:ea typeface="微软雅黑" panose="020B0503020204020204" pitchFamily="34" charset="-122"/>
                          </a:rPr>
                        </m:ctrlPr>
                      </m:fPr>
                      <m:num>
                        <m:r>
                          <a:rPr lang="zh-CN" altLang="en-US" sz="240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𝑈</m:t>
                        </m:r>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𝐿</m:t>
                        </m:r>
                      </m:num>
                      <m:den>
                        <m:r>
                          <a:rPr lang="zh-CN" altLang="en-US" sz="240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𝑈</m:t>
                        </m:r>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𝐶</m:t>
                        </m:r>
                      </m:den>
                    </m:f>
                  </m:oMath>
                </a14:m>
                <a:r>
                  <a:rPr lang="zh-CN" altLang="en-US" sz="2000" dirty="0">
                    <a:latin typeface="微软雅黑" panose="020B0503020204020204" pitchFamily="34" charset="-122"/>
                    <a:ea typeface="微软雅黑" panose="020B0503020204020204" pitchFamily="34" charset="-122"/>
                  </a:rPr>
                  <a:t/>
                </a:r>
                <a:r>
                  <a:rPr lang="en-US" altLang="zh-CN" sz="2000" dirty="0">
                    <a:latin typeface="微软雅黑" panose="020B0503020204020204" pitchFamily="34" charset="-122"/>
                    <a:ea typeface="微软雅黑" panose="020B0503020204020204" pitchFamily="34" charset="-122"/>
                  </a:rPr>
                  <a:t>=W</a:t>
                </a:r>
              </a:p>
              <a:p>
                <a:pPr>
                  <a:lnSpc>
                    <a:spcPct val="200000"/>
                  </a:lnSpc>
                </a:pPr>
                <a:r>
                  <a:rPr lang="zh-CN" altLang="en-US" sz="2000" dirty="0">
                    <a:latin typeface="微软雅黑" panose="020B0503020204020204" pitchFamily="34" charset="-122"/>
                    <a:ea typeface="微软雅黑" panose="020B0503020204020204" pitchFamily="34" charset="-122"/>
                  </a:rPr>
                  <a:t/>
                </a:r>
              </a:p>
            </p:txBody>
          </p:sp>
        </mc:Choice>
        <mc:Fallback>
          <p:sp>
            <p:nvSpPr>
              <p:cNvPr id="2" name="文本框 1"/>
              <p:cNvSpPr txBox="1">
                <a:spLocks noRot="1" noChangeAspect="1" noMove="1" noResize="1" noEditPoints="1" noAdjustHandles="1" noChangeArrowheads="1" noChangeShapeType="1" noTextEdit="1"/>
              </p:cNvSpPr>
              <p:nvPr/>
            </p:nvSpPr>
            <p:spPr>
              <a:xfrm>
                <a:off x="1949136" y="1695306"/>
                <a:ext cx="6938872" cy="4346575"/>
              </a:xfrm>
              <a:prstGeom prst="rect">
                <a:avLst/>
              </a:prstGeom>
              <a:blipFill rotWithShape="1">
                <a:blip r:embed="rId1"/>
                <a:stretch>
                  <a:fillRect l="-879"/>
                </a:stretch>
              </a:blipFill>
            </p:spPr>
            <p:txBody>
              <a:bodyPr/>
              <a:lstStyle/>
              <a:p>
                <a:r>
                  <a:rPr lang="zh-CN" altLang="en-US" sz="2000">
                    <a:noFill/>
                    <a:latin typeface="微软雅黑" panose="020B0503020204020204" pitchFamily="34" charset="-122"/>
                    <a:ea typeface="微软雅黑" panose="020B0503020204020204" pitchFamily="34" charset="-122"/>
                  </a:rPr>
                  <a:t> </a:t>
                </a:r>
                <a:endParaRPr lang="zh-CN" altLang="en-US" sz="2000">
                  <a:noFill/>
                  <a:latin typeface="微软雅黑" panose="020B0503020204020204" pitchFamily="34" charset="-122"/>
                  <a:ea typeface="微软雅黑" panose="020B0503020204020204" pitchFamily="34" charset="-122"/>
                </a:endParaRPr>
              </a:p>
            </p:txBody>
          </p:sp>
        </mc:Fallback>
      </mc:AlternateContent>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826" y="1891553"/>
            <a:ext cx="3184668" cy="38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057400" y="1743075"/>
            <a:ext cx="7122795" cy="690245"/>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013984" y="2703695"/>
            <a:ext cx="7079215" cy="1311675"/>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013983" y="4619252"/>
            <a:ext cx="7079215" cy="560044"/>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7" descr="http://image.cn.tom.com/cntom/images/snail.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50847" y="4168096"/>
            <a:ext cx="4038600" cy="1711325"/>
          </a:xfrm>
          <a:prstGeom prst="rect">
            <a:avLst/>
          </a:prstGeom>
          <a:noFill/>
          <a:extLst>
            <a:ext uri="{909E8E84-426E-40DD-AFC4-6F175D3DCCD1}">
              <a14:hiddenFill xmlns:a14="http://schemas.microsoft.com/office/drawing/2010/main">
                <a:solidFill>
                  <a:srgbClr val="FFFFFF"/>
                </a:solidFill>
              </a14:hiddenFill>
            </a:ext>
          </a:extLst>
        </p:spPr>
      </p:pic>
      <p:sp>
        <p:nvSpPr>
          <p:cNvPr id="16" name="左大括号 15"/>
          <p:cNvSpPr/>
          <p:nvPr/>
        </p:nvSpPr>
        <p:spPr>
          <a:xfrm>
            <a:off x="1239520" y="1910080"/>
            <a:ext cx="584200" cy="30905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Rectangle 2"/>
          <p:cNvSpPr>
            <a:spLocks noChangeArrowheads="1"/>
          </p:cNvSpPr>
          <p:nvPr/>
        </p:nvSpPr>
        <p:spPr bwMode="auto">
          <a:xfrm>
            <a:off x="3394595" y="2598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553590" y="2715112"/>
          <a:ext cx="1872422" cy="1270572"/>
        </p:xfrm>
        <a:graphic>
          <a:graphicData uri="http://schemas.openxmlformats.org/presentationml/2006/ole">
            <mc:AlternateContent xmlns:mc="http://schemas.openxmlformats.org/markup-compatibility/2006">
              <mc:Choice xmlns:v="urn:schemas-microsoft-com:vml" Requires="v">
                <p:oleObj spid="_x0000_s3073" name="" r:id="rId5" imgW="25603200" imgH="17373600" progId="">
                  <p:embed/>
                </p:oleObj>
              </mc:Choice>
              <mc:Fallback>
                <p:oleObj name="" r:id="rId5" imgW="25603200" imgH="17373600" progId="">
                  <p:embed/>
                  <p:pic>
                    <p:nvPicPr>
                      <p:cNvPr id="0" name="图片 3072"/>
                      <p:cNvPicPr>
                        <a:picLocks noChangeAspect="1"/>
                      </p:cNvPicPr>
                      <p:nvPr/>
                    </p:nvPicPr>
                    <p:blipFill>
                      <a:blip r:embed="rId6"/>
                      <a:stretch>
                        <a:fillRect/>
                      </a:stretch>
                    </p:blipFill>
                    <p:spPr>
                      <a:xfrm>
                        <a:off x="5553590" y="2715112"/>
                        <a:ext cx="1872422" cy="127057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animBg="1"/>
      <p:bldP spid="14" grpId="0" animBg="1"/>
      <p:bldP spid="1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91"/>
          <p:cNvSpPr>
            <a:spLocks noChangeArrowheads="1"/>
          </p:cNvSpPr>
          <p:nvPr/>
        </p:nvSpPr>
        <p:spPr bwMode="auto">
          <a:xfrm>
            <a:off x="1140452" y="1353917"/>
            <a:ext cx="4816021" cy="412660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32" name="Rectangle 89"/>
          <p:cNvSpPr>
            <a:spLocks noChangeArrowheads="1"/>
          </p:cNvSpPr>
          <p:nvPr/>
        </p:nvSpPr>
        <p:spPr bwMode="auto">
          <a:xfrm>
            <a:off x="6177052" y="1353916"/>
            <a:ext cx="4874885" cy="412660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407295" cy="317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03200" y="453593"/>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劳动供给曲线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6503775" y="2924575"/>
            <a:ext cx="524323" cy="369332"/>
          </a:xfrm>
          <a:prstGeom prst="rect">
            <a:avLst/>
          </a:prstGeom>
          <a:noFill/>
        </p:spPr>
        <p:txBody>
          <a:bodyPr wrap="square" rtlCol="0">
            <a:spAutoFit/>
          </a:bodyPr>
          <a:lstStyle/>
          <a:p>
            <a:r>
              <a:rPr lang="en-US" altLang="zh-CN" dirty="0"/>
              <a:t>w</a:t>
            </a:r>
            <a:r>
              <a:rPr lang="en-US" altLang="zh-CN" baseline="-25000" dirty="0"/>
              <a:t>1</a:t>
            </a:r>
            <a:endParaRPr lang="en-US" altLang="zh-CN" baseline="-25000" dirty="0"/>
          </a:p>
        </p:txBody>
      </p:sp>
      <p:sp>
        <p:nvSpPr>
          <p:cNvPr id="2" name="文本框 1"/>
          <p:cNvSpPr txBox="1"/>
          <p:nvPr/>
        </p:nvSpPr>
        <p:spPr>
          <a:xfrm>
            <a:off x="1485922" y="2093578"/>
            <a:ext cx="4191408"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一般而言，工资水平的提高会提高消费者的劳动供给量，但是，当工资水平已经非常高时，它的进一步提高反而可能会使消费者减少其劳动</a:t>
            </a:r>
            <a:r>
              <a:rPr lang="zh-CN" altLang="en-US" sz="2400" dirty="0" smtClean="0">
                <a:latin typeface="微软雅黑" panose="020B0503020204020204" pitchFamily="34" charset="-122"/>
                <a:ea typeface="微软雅黑" panose="020B0503020204020204" pitchFamily="34" charset="-122"/>
              </a:rPr>
              <a:t>供给量。</a:t>
            </a:r>
            <a:endParaRPr lang="zh-CN" altLang="en-US" sz="2400" dirty="0">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6905419" y="4616375"/>
            <a:ext cx="3927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905419" y="1708284"/>
            <a:ext cx="0" cy="2908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任意多边形: 形状 16"/>
          <p:cNvSpPr/>
          <p:nvPr/>
        </p:nvSpPr>
        <p:spPr>
          <a:xfrm>
            <a:off x="8269525" y="2033417"/>
            <a:ext cx="1499019" cy="2158583"/>
          </a:xfrm>
          <a:custGeom>
            <a:avLst/>
            <a:gdLst>
              <a:gd name="connsiteX0" fmla="*/ 0 w 1499019"/>
              <a:gd name="connsiteY0" fmla="*/ 0 h 2158583"/>
              <a:gd name="connsiteX1" fmla="*/ 1499016 w 1499019"/>
              <a:gd name="connsiteY1" fmla="*/ 1094282 h 2158583"/>
              <a:gd name="connsiteX2" fmla="*/ 14990 w 1499019"/>
              <a:gd name="connsiteY2" fmla="*/ 2158583 h 2158583"/>
              <a:gd name="connsiteX3" fmla="*/ 14990 w 1499019"/>
              <a:gd name="connsiteY3" fmla="*/ 2158583 h 2158583"/>
            </a:gdLst>
            <a:ahLst/>
            <a:cxnLst>
              <a:cxn ang="0">
                <a:pos x="connsiteX0" y="connsiteY0"/>
              </a:cxn>
              <a:cxn ang="0">
                <a:pos x="connsiteX1" y="connsiteY1"/>
              </a:cxn>
              <a:cxn ang="0">
                <a:pos x="connsiteX2" y="connsiteY2"/>
              </a:cxn>
              <a:cxn ang="0">
                <a:pos x="connsiteX3" y="connsiteY3"/>
              </a:cxn>
            </a:cxnLst>
            <a:rect l="l" t="t" r="r" b="b"/>
            <a:pathLst>
              <a:path w="1499019" h="2158583">
                <a:moveTo>
                  <a:pt x="0" y="0"/>
                </a:moveTo>
                <a:cubicBezTo>
                  <a:pt x="748259" y="367259"/>
                  <a:pt x="1496518" y="734518"/>
                  <a:pt x="1499016" y="1094282"/>
                </a:cubicBezTo>
                <a:cubicBezTo>
                  <a:pt x="1501514" y="1454046"/>
                  <a:pt x="14990" y="2158583"/>
                  <a:pt x="14990" y="2158583"/>
                </a:cubicBezTo>
                <a:lnTo>
                  <a:pt x="14990" y="2158583"/>
                </a:lnTo>
              </a:path>
            </a:pathLst>
          </a:custGeom>
          <a:noFill/>
          <a:ln w="1905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979061" y="1708284"/>
            <a:ext cx="290464" cy="369332"/>
          </a:xfrm>
          <a:prstGeom prst="rect">
            <a:avLst/>
          </a:prstGeom>
          <a:noFill/>
        </p:spPr>
        <p:txBody>
          <a:bodyPr wrap="none" rtlCol="0">
            <a:spAutoFit/>
          </a:bodyPr>
          <a:lstStyle/>
          <a:p>
            <a:r>
              <a:rPr lang="en-US" altLang="zh-CN" dirty="0">
                <a:solidFill>
                  <a:srgbClr val="3366FF"/>
                </a:solidFill>
              </a:rPr>
              <a:t>S</a:t>
            </a:r>
            <a:endParaRPr lang="zh-CN" altLang="en-US" dirty="0">
              <a:solidFill>
                <a:srgbClr val="3366FF"/>
              </a:solidFill>
            </a:endParaRPr>
          </a:p>
        </p:txBody>
      </p:sp>
      <p:sp>
        <p:nvSpPr>
          <p:cNvPr id="19" name="文本框 18"/>
          <p:cNvSpPr txBox="1"/>
          <p:nvPr/>
        </p:nvSpPr>
        <p:spPr>
          <a:xfrm>
            <a:off x="9903388" y="2928042"/>
            <a:ext cx="309700" cy="369332"/>
          </a:xfrm>
          <a:prstGeom prst="rect">
            <a:avLst/>
          </a:prstGeom>
          <a:noFill/>
        </p:spPr>
        <p:txBody>
          <a:bodyPr wrap="none" rtlCol="0">
            <a:spAutoFit/>
          </a:bodyPr>
          <a:lstStyle/>
          <a:p>
            <a:r>
              <a:rPr lang="en-US" altLang="zh-CN" dirty="0">
                <a:solidFill>
                  <a:srgbClr val="FF0066"/>
                </a:solidFill>
              </a:rPr>
              <a:t>B</a:t>
            </a:r>
            <a:endParaRPr lang="zh-CN" altLang="en-US" dirty="0">
              <a:solidFill>
                <a:srgbClr val="FF0066"/>
              </a:solidFill>
            </a:endParaRPr>
          </a:p>
        </p:txBody>
      </p:sp>
      <p:sp>
        <p:nvSpPr>
          <p:cNvPr id="20" name="文本框 19"/>
          <p:cNvSpPr txBox="1"/>
          <p:nvPr/>
        </p:nvSpPr>
        <p:spPr>
          <a:xfrm>
            <a:off x="8656888" y="3645746"/>
            <a:ext cx="317716" cy="369332"/>
          </a:xfrm>
          <a:prstGeom prst="rect">
            <a:avLst/>
          </a:prstGeom>
          <a:noFill/>
        </p:spPr>
        <p:txBody>
          <a:bodyPr wrap="none" rtlCol="0">
            <a:spAutoFit/>
          </a:bodyPr>
          <a:lstStyle/>
          <a:p>
            <a:r>
              <a:rPr lang="en-US" altLang="zh-CN" dirty="0">
                <a:solidFill>
                  <a:srgbClr val="FF0066"/>
                </a:solidFill>
              </a:rPr>
              <a:t>A</a:t>
            </a:r>
            <a:endParaRPr lang="zh-CN" altLang="en-US" dirty="0">
              <a:solidFill>
                <a:srgbClr val="FF0066"/>
              </a:solidFill>
            </a:endParaRPr>
          </a:p>
        </p:txBody>
      </p:sp>
      <mc:AlternateContent xmlns:mc="http://schemas.openxmlformats.org/markup-compatibility/2006">
        <mc:Choice xmlns:a14="http://schemas.microsoft.com/office/drawing/2010/main" Requires="a14">
          <p:sp>
            <p:nvSpPr>
              <p:cNvPr id="21" name="文本框 20">
                <a:extLst/>
              </p:cNvPr>
              <p:cNvSpPr txBox="1"/>
              <p:nvPr/>
            </p:nvSpPr>
            <p:spPr>
              <a:xfrm>
                <a:off x="8391810" y="4616363"/>
                <a:ext cx="744050" cy="369332"/>
              </a:xfrm>
              <a:prstGeom prst="rect">
                <a:avLst/>
              </a:prstGeom>
              <a:noFill/>
            </p:spPr>
            <p:txBody>
              <a:bodyPr wrap="none" rtlCol="0">
                <a:spAutoFit/>
              </a:bodyPr>
              <a:lstStyle/>
              <a:p>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𝐿</m:t>
                        </m:r>
                      </m:e>
                    </m:acc>
                  </m:oMath>
                </a14:m>
                <a:r>
                  <a:rPr lang="en-US" altLang="zh-CN" dirty="0"/>
                  <a:t>—H</a:t>
                </a:r>
                <a:r>
                  <a:rPr lang="en-US" altLang="zh-CN" baseline="-25000" dirty="0"/>
                  <a:t>0</a:t>
                </a:r>
                <a:endParaRPr lang="zh-CN" altLang="en-US" baseline="-25000" dirty="0"/>
              </a:p>
            </p:txBody>
          </p:sp>
        </mc:Choice>
        <mc:Fallback>
          <p:sp>
            <p:nvSpPr>
              <p:cNvPr id="21" name="文本框 20"/>
              <p:cNvSpPr txBox="1">
                <a:spLocks noRot="1" noChangeAspect="1" noMove="1" noResize="1" noEditPoints="1" noAdjustHandles="1" noChangeArrowheads="1" noChangeShapeType="1" noTextEdit="1"/>
              </p:cNvSpPr>
              <p:nvPr/>
            </p:nvSpPr>
            <p:spPr>
              <a:xfrm>
                <a:off x="8391810" y="4616363"/>
                <a:ext cx="744050" cy="369332"/>
              </a:xfrm>
              <a:prstGeom prst="rect">
                <a:avLst/>
              </a:prstGeom>
              <a:blipFill rotWithShape="1">
                <a:blip r:embed="rId1"/>
                <a:stretch>
                  <a:fillRect t="-8197" b="-2459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3" name="文本框 22">
                <a:extLst/>
              </p:cNvPr>
              <p:cNvSpPr txBox="1"/>
              <p:nvPr/>
            </p:nvSpPr>
            <p:spPr>
              <a:xfrm>
                <a:off x="9988075" y="3755909"/>
                <a:ext cx="744050" cy="369332"/>
              </a:xfrm>
              <a:prstGeom prst="rect">
                <a:avLst/>
              </a:prstGeom>
              <a:noFill/>
            </p:spPr>
            <p:txBody>
              <a:bodyPr wrap="none" rtlCol="0">
                <a:spAutoFit/>
              </a:body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𝐿</m:t>
                        </m:r>
                      </m:e>
                    </m:acc>
                  </m:oMath>
                </a14:m>
                <a:r>
                  <a:rPr lang="en-US" altLang="zh-CN" dirty="0"/>
                  <a:t>—H</a:t>
                </a:r>
                <a:r>
                  <a:rPr lang="en-US" altLang="zh-CN" baseline="-25000" dirty="0"/>
                  <a:t>1</a:t>
                </a:r>
                <a:endParaRPr lang="zh-CN" altLang="en-US" baseline="-25000" dirty="0"/>
              </a:p>
            </p:txBody>
          </p:sp>
        </mc:Choice>
        <mc:Fallback>
          <p:sp>
            <p:nvSpPr>
              <p:cNvPr id="23" name="文本框 22"/>
              <p:cNvSpPr txBox="1">
                <a:spLocks noRot="1" noChangeAspect="1" noMove="1" noResize="1" noEditPoints="1" noAdjustHandles="1" noChangeArrowheads="1" noChangeShapeType="1" noTextEdit="1"/>
              </p:cNvSpPr>
              <p:nvPr/>
            </p:nvSpPr>
            <p:spPr>
              <a:xfrm>
                <a:off x="9988075" y="3755909"/>
                <a:ext cx="744050" cy="369332"/>
              </a:xfrm>
              <a:prstGeom prst="rect">
                <a:avLst/>
              </a:prstGeom>
              <a:blipFill rotWithShape="1">
                <a:blip r:embed="rId2"/>
                <a:stretch>
                  <a:fillRect t="-8197" b="-2459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8" name="文本框 27">
                <a:extLst/>
              </p:cNvPr>
              <p:cNvSpPr txBox="1"/>
              <p:nvPr/>
            </p:nvSpPr>
            <p:spPr>
              <a:xfrm>
                <a:off x="9396519" y="4650114"/>
                <a:ext cx="744050" cy="369332"/>
              </a:xfrm>
              <a:prstGeom prst="rect">
                <a:avLst/>
              </a:prstGeom>
              <a:noFill/>
            </p:spPr>
            <p:txBody>
              <a:bodyPr wrap="none" rtlCol="0">
                <a:spAutoFit/>
              </a:bodyPr>
              <a:lstStyle/>
              <a:p>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𝐿</m:t>
                        </m:r>
                      </m:e>
                    </m:acc>
                  </m:oMath>
                </a14:m>
                <a:r>
                  <a:rPr lang="en-US" altLang="zh-CN" dirty="0"/>
                  <a:t>—H</a:t>
                </a:r>
                <a:r>
                  <a:rPr lang="en-US" altLang="zh-CN" baseline="-25000" dirty="0"/>
                  <a:t>2</a:t>
                </a:r>
                <a:endParaRPr lang="zh-CN" altLang="en-US" baseline="-25000" dirty="0"/>
              </a:p>
            </p:txBody>
          </p:sp>
        </mc:Choice>
        <mc:Fallback>
          <p:sp>
            <p:nvSpPr>
              <p:cNvPr id="28" name="文本框 27"/>
              <p:cNvSpPr txBox="1">
                <a:spLocks noRot="1" noChangeAspect="1" noMove="1" noResize="1" noEditPoints="1" noAdjustHandles="1" noChangeArrowheads="1" noChangeShapeType="1" noTextEdit="1"/>
              </p:cNvSpPr>
              <p:nvPr/>
            </p:nvSpPr>
            <p:spPr>
              <a:xfrm>
                <a:off x="9396519" y="4650114"/>
                <a:ext cx="744050" cy="369332"/>
              </a:xfrm>
              <a:prstGeom prst="rect">
                <a:avLst/>
              </a:prstGeom>
              <a:blipFill rotWithShape="1">
                <a:blip r:embed="rId3"/>
                <a:stretch>
                  <a:fillRect t="-10000" r="-820" b="-26667"/>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9273866" y="2094856"/>
            <a:ext cx="308098" cy="369332"/>
          </a:xfrm>
          <a:prstGeom prst="rect">
            <a:avLst/>
          </a:prstGeom>
          <a:noFill/>
        </p:spPr>
        <p:txBody>
          <a:bodyPr wrap="none" rtlCol="0">
            <a:spAutoFit/>
          </a:bodyPr>
          <a:lstStyle/>
          <a:p>
            <a:r>
              <a:rPr lang="en-US" altLang="zh-CN" dirty="0">
                <a:solidFill>
                  <a:srgbClr val="FF0066"/>
                </a:solidFill>
              </a:rPr>
              <a:t>C</a:t>
            </a:r>
            <a:endParaRPr lang="zh-CN" altLang="en-US" dirty="0">
              <a:solidFill>
                <a:srgbClr val="FF0066"/>
              </a:solidFill>
            </a:endParaRPr>
          </a:p>
        </p:txBody>
      </p:sp>
      <p:cxnSp>
        <p:nvCxnSpPr>
          <p:cNvPr id="10" name="直接连接符 9"/>
          <p:cNvCxnSpPr/>
          <p:nvPr/>
        </p:nvCxnSpPr>
        <p:spPr>
          <a:xfrm>
            <a:off x="9135860" y="2464188"/>
            <a:ext cx="0" cy="2152187"/>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768544" y="3184663"/>
            <a:ext cx="0" cy="1431712"/>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763835" y="4015078"/>
            <a:ext cx="0" cy="591553"/>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6905419" y="2464188"/>
            <a:ext cx="2230441" cy="0"/>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05419" y="3112708"/>
            <a:ext cx="2822425" cy="0"/>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905419" y="3940575"/>
            <a:ext cx="1866063" cy="0"/>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3" idx="1"/>
          </p:cNvCxnSpPr>
          <p:nvPr/>
        </p:nvCxnSpPr>
        <p:spPr>
          <a:xfrm flipH="1">
            <a:off x="9273866" y="3940575"/>
            <a:ext cx="714209" cy="603846"/>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09757" y="4554664"/>
            <a:ext cx="336952" cy="369332"/>
          </a:xfrm>
          <a:prstGeom prst="rect">
            <a:avLst/>
          </a:prstGeom>
          <a:noFill/>
        </p:spPr>
        <p:txBody>
          <a:bodyPr wrap="none" rtlCol="0">
            <a:spAutoFit/>
          </a:bodyPr>
          <a:lstStyle/>
          <a:p>
            <a:r>
              <a:rPr lang="en-US" altLang="zh-CN" dirty="0"/>
              <a:t>O</a:t>
            </a:r>
            <a:endParaRPr lang="zh-CN" altLang="en-US" dirty="0"/>
          </a:p>
        </p:txBody>
      </p:sp>
      <p:sp>
        <p:nvSpPr>
          <p:cNvPr id="38" name="文本框 37"/>
          <p:cNvSpPr txBox="1"/>
          <p:nvPr/>
        </p:nvSpPr>
        <p:spPr>
          <a:xfrm>
            <a:off x="10811051" y="4616363"/>
            <a:ext cx="282450" cy="369332"/>
          </a:xfrm>
          <a:prstGeom prst="rect">
            <a:avLst/>
          </a:prstGeom>
          <a:noFill/>
        </p:spPr>
        <p:txBody>
          <a:bodyPr wrap="none" rtlCol="0">
            <a:spAutoFit/>
          </a:bodyPr>
          <a:lstStyle/>
          <a:p>
            <a:r>
              <a:rPr lang="en-US" altLang="zh-CN" dirty="0"/>
              <a:t>L</a:t>
            </a:r>
            <a:endParaRPr lang="zh-CN" altLang="en-US" dirty="0"/>
          </a:p>
        </p:txBody>
      </p:sp>
      <p:sp>
        <p:nvSpPr>
          <p:cNvPr id="39" name="文本框 38"/>
          <p:cNvSpPr txBox="1"/>
          <p:nvPr/>
        </p:nvSpPr>
        <p:spPr>
          <a:xfrm>
            <a:off x="6503775" y="1590024"/>
            <a:ext cx="342934" cy="369332"/>
          </a:xfrm>
          <a:prstGeom prst="rect">
            <a:avLst/>
          </a:prstGeom>
          <a:noFill/>
        </p:spPr>
        <p:txBody>
          <a:bodyPr wrap="square" rtlCol="0">
            <a:spAutoFit/>
          </a:bodyPr>
          <a:lstStyle/>
          <a:p>
            <a:r>
              <a:rPr lang="en-US" altLang="zh-CN" dirty="0"/>
              <a:t>w</a:t>
            </a:r>
            <a:endParaRPr lang="en-US" altLang="zh-CN" dirty="0"/>
          </a:p>
        </p:txBody>
      </p:sp>
      <p:sp>
        <p:nvSpPr>
          <p:cNvPr id="42" name="文本框 41"/>
          <p:cNvSpPr txBox="1"/>
          <p:nvPr/>
        </p:nvSpPr>
        <p:spPr>
          <a:xfrm>
            <a:off x="6492204" y="3706759"/>
            <a:ext cx="491183" cy="369332"/>
          </a:xfrm>
          <a:prstGeom prst="rect">
            <a:avLst/>
          </a:prstGeom>
          <a:noFill/>
        </p:spPr>
        <p:txBody>
          <a:bodyPr wrap="square" rtlCol="0">
            <a:spAutoFit/>
          </a:bodyPr>
          <a:lstStyle/>
          <a:p>
            <a:r>
              <a:rPr lang="en-US" altLang="zh-CN" dirty="0"/>
              <a:t>w</a:t>
            </a:r>
            <a:r>
              <a:rPr lang="en-US" altLang="zh-CN" baseline="-25000" dirty="0"/>
              <a:t>0</a:t>
            </a:r>
            <a:endParaRPr lang="en-US" altLang="zh-CN" baseline="-25000" dirty="0"/>
          </a:p>
        </p:txBody>
      </p:sp>
      <p:sp>
        <p:nvSpPr>
          <p:cNvPr id="43" name="文本框 42"/>
          <p:cNvSpPr txBox="1"/>
          <p:nvPr/>
        </p:nvSpPr>
        <p:spPr>
          <a:xfrm>
            <a:off x="6503774" y="2261336"/>
            <a:ext cx="524323" cy="369332"/>
          </a:xfrm>
          <a:prstGeom prst="rect">
            <a:avLst/>
          </a:prstGeom>
          <a:noFill/>
        </p:spPr>
        <p:txBody>
          <a:bodyPr wrap="square" rtlCol="0">
            <a:spAutoFit/>
          </a:bodyPr>
          <a:lstStyle/>
          <a:p>
            <a:r>
              <a:rPr lang="en-US" altLang="zh-CN" dirty="0"/>
              <a:t>w</a:t>
            </a:r>
            <a:r>
              <a:rPr lang="en-US" altLang="zh-CN" baseline="-25000" dirty="0"/>
              <a:t>2</a:t>
            </a:r>
            <a:endParaRPr lang="en-US" altLang="zh-CN" baseline="-25000" dirty="0"/>
          </a:p>
        </p:txBody>
      </p:sp>
      <p:sp>
        <p:nvSpPr>
          <p:cNvPr id="36" name="文本框 35"/>
          <p:cNvSpPr txBox="1"/>
          <p:nvPr/>
        </p:nvSpPr>
        <p:spPr>
          <a:xfrm>
            <a:off x="7299197" y="5038389"/>
            <a:ext cx="2749471"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消</a:t>
            </a:r>
            <a:r>
              <a:rPr lang="zh-CN" altLang="en-US" sz="2000" dirty="0">
                <a:latin typeface="微软雅黑" panose="020B0503020204020204" pitchFamily="34" charset="-122"/>
                <a:ea typeface="微软雅黑" panose="020B0503020204020204" pitchFamily="34" charset="-122"/>
              </a:rPr>
              <a:t>费者的劳动供给曲线</a:t>
            </a:r>
            <a:endParaRPr lang="zh-CN" altLang="en-US" sz="2000" dirty="0">
              <a:latin typeface="微软雅黑" panose="020B0503020204020204" pitchFamily="34" charset="-122"/>
              <a:ea typeface="微软雅黑" panose="020B0503020204020204" pitchFamily="34" charset="-122"/>
            </a:endParaRPr>
          </a:p>
        </p:txBody>
      </p:sp>
      <p:pic>
        <p:nvPicPr>
          <p:cNvPr id="40" name="Picture 39" descr="023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9342" y="1845124"/>
            <a:ext cx="904051" cy="855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替代效应和收入效应</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86738" y="1733609"/>
            <a:ext cx="9420319" cy="1135054"/>
          </a:xfrm>
          <a:prstGeom prst="rect">
            <a:avLst/>
          </a:prstGeom>
          <a:noFill/>
        </p:spPr>
        <p:txBody>
          <a:bodyPr wrap="square" rtlCol="0">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       劳动供给随工资的上升而先增后减就可以等价地表示为闲暇需求随</a:t>
            </a:r>
            <a:r>
              <a:rPr lang="zh-CN" altLang="en-US" sz="2400" dirty="0">
                <a:solidFill>
                  <a:srgbClr val="FF0000"/>
                </a:solidFill>
                <a:latin typeface="微软雅黑" panose="020B0503020204020204" pitchFamily="34" charset="-122"/>
                <a:ea typeface="微软雅黑" panose="020B0503020204020204" pitchFamily="34" charset="-122"/>
              </a:rPr>
              <a:t>闲暇价格</a:t>
            </a:r>
            <a:r>
              <a:rPr lang="zh-CN" altLang="en-US" sz="2400" dirty="0">
                <a:solidFill>
                  <a:srgbClr val="002060"/>
                </a:solidFill>
                <a:latin typeface="微软雅黑" panose="020B0503020204020204" pitchFamily="34" charset="-122"/>
                <a:ea typeface="微软雅黑" panose="020B0503020204020204" pitchFamily="34" charset="-122"/>
              </a:rPr>
              <a:t>的上升而先减后增。</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86738" y="3905817"/>
            <a:ext cx="6373226" cy="2243050"/>
          </a:xfrm>
          <a:prstGeom prst="rect">
            <a:avLst/>
          </a:prstGeom>
          <a:noFill/>
        </p:spPr>
        <p:txBody>
          <a:bodyPr wrap="square" rtlCol="0">
            <a:spAutoFit/>
          </a:bodyPr>
          <a:lstStyle/>
          <a:p>
            <a:pPr>
              <a:lnSpc>
                <a:spcPct val="150000"/>
              </a:lnSpc>
            </a:pPr>
            <a:r>
              <a:rPr lang="zh-CN" altLang="en-US" sz="2400" dirty="0">
                <a:solidFill>
                  <a:srgbClr val="C9923B"/>
                </a:solidFill>
                <a:latin typeface="微软雅黑" panose="020B0503020204020204" pitchFamily="34" charset="-122"/>
                <a:ea typeface="微软雅黑" panose="020B0503020204020204" pitchFamily="34" charset="-122"/>
              </a:rPr>
              <a:t>      闲暇商品的需求受到</a:t>
            </a:r>
            <a:r>
              <a:rPr lang="zh-CN" altLang="en-US" sz="2400" dirty="0">
                <a:solidFill>
                  <a:srgbClr val="FF0000"/>
                </a:solidFill>
                <a:latin typeface="微软雅黑" panose="020B0503020204020204" pitchFamily="34" charset="-122"/>
                <a:ea typeface="微软雅黑" panose="020B0503020204020204" pitchFamily="34" charset="-122"/>
              </a:rPr>
              <a:t>替代效应</a:t>
            </a:r>
            <a:r>
              <a:rPr lang="zh-CN" altLang="en-US" sz="2400" dirty="0">
                <a:solidFill>
                  <a:srgbClr val="C9923B"/>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收入效应的</a:t>
            </a:r>
            <a:r>
              <a:rPr lang="zh-CN" altLang="en-US" sz="2400" dirty="0">
                <a:solidFill>
                  <a:srgbClr val="C9923B"/>
                </a:solidFill>
                <a:latin typeface="微软雅黑" panose="020B0503020204020204" pitchFamily="34" charset="-122"/>
                <a:ea typeface="微软雅黑" panose="020B0503020204020204" pitchFamily="34" charset="-122"/>
              </a:rPr>
              <a:t>影响。如果替代效应大于收入效应，则闲暇需求量随其价格上升而减少；反之，则随其价格的上升而增加。</a:t>
            </a:r>
            <a:endParaRPr lang="zh-CN" altLang="en-US" sz="2400" dirty="0">
              <a:solidFill>
                <a:srgbClr val="C9923B"/>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342532" y="3185716"/>
            <a:ext cx="9442841" cy="53653"/>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8154660" y="3927589"/>
            <a:ext cx="2630713" cy="167238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9"/>
          <p:cNvSpPr>
            <a:spLocks noChangeArrowheads="1"/>
          </p:cNvSpPr>
          <p:nvPr/>
        </p:nvSpPr>
        <p:spPr bwMode="auto">
          <a:xfrm>
            <a:off x="6447223" y="1466832"/>
            <a:ext cx="5309348" cy="4095148"/>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black"/>
              </a:solidFill>
              <a:effectLst/>
              <a:uLnTx/>
              <a:uFillTx/>
              <a:ea typeface="宋体" panose="02010600030101010101" pitchFamily="2" charset="-122"/>
            </a:endParaRPr>
          </a:p>
        </p:txBody>
      </p:sp>
      <p:sp>
        <p:nvSpPr>
          <p:cNvPr id="10" name="Rectangle 91"/>
          <p:cNvSpPr>
            <a:spLocks noChangeArrowheads="1"/>
          </p:cNvSpPr>
          <p:nvPr/>
        </p:nvSpPr>
        <p:spPr bwMode="auto">
          <a:xfrm>
            <a:off x="446314" y="1466832"/>
            <a:ext cx="5911021" cy="406368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华文行楷" panose="02010800040101010101" pitchFamily="2" charset="-122"/>
                <a:ea typeface="华文行楷" panose="02010800040101010101" pitchFamily="2" charset="-122"/>
                <a:cs typeface="+mn-cs"/>
                <a:sym typeface="+mn-ea"/>
              </a:rPr>
              <a:t>劳动市场的供求均衡和工资的决定</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44286" y="1226588"/>
            <a:ext cx="5813048" cy="4524315"/>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       市场的劳动供给曲线是所有单个消费者的劳动供给曲线的水平</a:t>
            </a:r>
            <a:r>
              <a:rPr lang="zh-CN" altLang="en-US" sz="2400" dirty="0">
                <a:solidFill>
                  <a:srgbClr val="FF0000"/>
                </a:solidFill>
                <a:latin typeface="微软雅黑" panose="020B0503020204020204" pitchFamily="34" charset="-122"/>
                <a:ea typeface="微软雅黑" panose="020B0503020204020204" pitchFamily="34" charset="-122"/>
              </a:rPr>
              <a:t>相加</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       均衡的工资水平由劳动市场的供求曲线决定，且随这两条曲线的变化而变化，特别是，它随劳动</a:t>
            </a:r>
            <a:r>
              <a:rPr lang="zh-CN" altLang="en-US" sz="2400" dirty="0">
                <a:solidFill>
                  <a:srgbClr val="FF0000"/>
                </a:solidFill>
                <a:latin typeface="微软雅黑" panose="020B0503020204020204" pitchFamily="34" charset="-122"/>
                <a:ea typeface="微软雅黑" panose="020B0503020204020204" pitchFamily="34" charset="-122"/>
              </a:rPr>
              <a:t>供给</a:t>
            </a:r>
            <a:r>
              <a:rPr lang="zh-CN" altLang="en-US" sz="2400" dirty="0">
                <a:latin typeface="微软雅黑" panose="020B0503020204020204" pitchFamily="34" charset="-122"/>
                <a:ea typeface="微软雅黑" panose="020B0503020204020204" pitchFamily="34" charset="-122"/>
              </a:rPr>
              <a:t>曲线的右移而</a:t>
            </a:r>
            <a:r>
              <a:rPr lang="zh-CN" altLang="en-US" sz="2400" dirty="0">
                <a:solidFill>
                  <a:srgbClr val="FF0000"/>
                </a:solidFill>
                <a:latin typeface="微软雅黑" panose="020B0503020204020204" pitchFamily="34" charset="-122"/>
                <a:ea typeface="微软雅黑" panose="020B0503020204020204" pitchFamily="34" charset="-122"/>
              </a:rPr>
              <a:t>下降</a:t>
            </a:r>
            <a:r>
              <a:rPr lang="zh-CN" altLang="en-US" sz="2400" dirty="0">
                <a:latin typeface="微软雅黑" panose="020B0503020204020204" pitchFamily="34" charset="-122"/>
                <a:ea typeface="微软雅黑" panose="020B0503020204020204" pitchFamily="34" charset="-122"/>
              </a:rPr>
              <a:t>，随劳动</a:t>
            </a:r>
            <a:r>
              <a:rPr lang="zh-CN" altLang="en-US" sz="2400" dirty="0">
                <a:solidFill>
                  <a:srgbClr val="FF0000"/>
                </a:solidFill>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曲线的右移而</a:t>
            </a:r>
            <a:r>
              <a:rPr lang="zh-CN" altLang="en-US" sz="2400" dirty="0">
                <a:solidFill>
                  <a:srgbClr val="FF0000"/>
                </a:solidFill>
                <a:latin typeface="微软雅黑" panose="020B0503020204020204" pitchFamily="34" charset="-122"/>
                <a:ea typeface="微软雅黑" panose="020B0503020204020204" pitchFamily="34" charset="-122"/>
              </a:rPr>
              <a:t>上升</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980416" y="5074068"/>
            <a:ext cx="3849293" cy="400110"/>
          </a:xfrm>
          <a:prstGeom prst="rect">
            <a:avLst/>
          </a:prstGeom>
          <a:noFill/>
        </p:spPr>
        <p:txBody>
          <a:bodyPr wrap="square" rtlCol="0">
            <a:spAutoFit/>
          </a:bodyPr>
          <a:lstStyle/>
          <a:p>
            <a:pPr algn="ctr"/>
            <a:r>
              <a:rPr lang="zh-CN" altLang="zh-CN" sz="2000" dirty="0" smtClean="0">
                <a:latin typeface="微软雅黑" panose="020B0503020204020204" pitchFamily="34" charset="-122"/>
                <a:ea typeface="微软雅黑" panose="020B0503020204020204" pitchFamily="34" charset="-122"/>
              </a:rPr>
              <a:t>均衡工资的决定</a:t>
            </a:r>
            <a:endParaRPr lang="zh-CN" altLang="en-US" sz="2000" dirty="0">
              <a:latin typeface="微软雅黑" panose="020B0503020204020204" pitchFamily="34" charset="-122"/>
              <a:ea typeface="微软雅黑" panose="020B0503020204020204" pitchFamily="34" charset="-122"/>
            </a:endParaRPr>
          </a:p>
        </p:txBody>
      </p:sp>
      <p:grpSp>
        <p:nvGrpSpPr>
          <p:cNvPr id="11" name="Group 18"/>
          <p:cNvGrpSpPr/>
          <p:nvPr/>
        </p:nvGrpSpPr>
        <p:grpSpPr bwMode="auto">
          <a:xfrm>
            <a:off x="6447224" y="1447920"/>
            <a:ext cx="4887931" cy="3943350"/>
            <a:chOff x="1108" y="912"/>
            <a:chExt cx="3501" cy="2484"/>
          </a:xfrm>
        </p:grpSpPr>
        <p:sp>
          <p:nvSpPr>
            <p:cNvPr id="12"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3"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4" name="Rectangle 21"/>
            <p:cNvSpPr>
              <a:spLocks noChangeArrowheads="1"/>
            </p:cNvSpPr>
            <p:nvPr/>
          </p:nvSpPr>
          <p:spPr bwMode="auto">
            <a:xfrm>
              <a:off x="1108"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W</a:t>
              </a:r>
              <a:endParaRPr lang="en-US" altLang="zh-CN" sz="2000" dirty="0">
                <a:solidFill>
                  <a:schemeClr val="tx1"/>
                </a:solidFill>
              </a:endParaRPr>
            </a:p>
          </p:txBody>
        </p:sp>
        <p:sp>
          <p:nvSpPr>
            <p:cNvPr id="15" name="Rectangle 22"/>
            <p:cNvSpPr>
              <a:spLocks noChangeArrowheads="1"/>
            </p:cNvSpPr>
            <p:nvPr/>
          </p:nvSpPr>
          <p:spPr bwMode="auto">
            <a:xfrm>
              <a:off x="4369" y="3108"/>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endParaRPr lang="en-US" altLang="zh-CN" dirty="0">
                <a:solidFill>
                  <a:schemeClr val="tx1"/>
                </a:solidFill>
              </a:endParaRPr>
            </a:p>
          </p:txBody>
        </p:sp>
        <p:sp>
          <p:nvSpPr>
            <p:cNvPr id="16"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endParaRPr lang="en-US" altLang="zh-CN">
                <a:solidFill>
                  <a:schemeClr val="tx1"/>
                </a:solidFill>
              </a:endParaRPr>
            </a:p>
          </p:txBody>
        </p:sp>
      </p:grpSp>
      <p:grpSp>
        <p:nvGrpSpPr>
          <p:cNvPr id="17" name="Group 24"/>
          <p:cNvGrpSpPr/>
          <p:nvPr/>
        </p:nvGrpSpPr>
        <p:grpSpPr bwMode="auto">
          <a:xfrm>
            <a:off x="7298274" y="2585355"/>
            <a:ext cx="3607382" cy="1866255"/>
            <a:chOff x="1920" y="2016"/>
            <a:chExt cx="2011" cy="766"/>
          </a:xfrm>
        </p:grpSpPr>
        <p:sp>
          <p:nvSpPr>
            <p:cNvPr id="18"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9" name="Rectangle 26"/>
            <p:cNvSpPr>
              <a:spLocks noChangeArrowheads="1"/>
            </p:cNvSpPr>
            <p:nvPr/>
          </p:nvSpPr>
          <p:spPr bwMode="auto">
            <a:xfrm>
              <a:off x="3691" y="2590"/>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D</a:t>
              </a:r>
              <a:endParaRPr lang="en-US" altLang="zh-CN" sz="1200" dirty="0">
                <a:solidFill>
                  <a:schemeClr val="tx1"/>
                </a:solidFill>
              </a:endParaRPr>
            </a:p>
          </p:txBody>
        </p:sp>
      </p:grpSp>
      <p:sp>
        <p:nvSpPr>
          <p:cNvPr id="3" name="弧形 2"/>
          <p:cNvSpPr/>
          <p:nvPr/>
        </p:nvSpPr>
        <p:spPr>
          <a:xfrm flipV="1">
            <a:off x="5610724" y="587563"/>
            <a:ext cx="3551001" cy="3494075"/>
          </a:xfrm>
          <a:prstGeom prst="arc">
            <a:avLst>
              <a:gd name="adj1" fmla="val 16200000"/>
              <a:gd name="adj2" fmla="val 3696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Rectangle 26"/>
          <p:cNvSpPr>
            <a:spLocks noChangeArrowheads="1"/>
          </p:cNvSpPr>
          <p:nvPr/>
        </p:nvSpPr>
        <p:spPr bwMode="auto">
          <a:xfrm>
            <a:off x="8858515" y="1859295"/>
            <a:ext cx="430518" cy="46778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S</a:t>
            </a:r>
            <a:endParaRPr lang="en-US" altLang="zh-CN" sz="1200" dirty="0">
              <a:solidFill>
                <a:schemeClr val="tx1"/>
              </a:solidFill>
            </a:endParaRPr>
          </a:p>
        </p:txBody>
      </p:sp>
      <p:grpSp>
        <p:nvGrpSpPr>
          <p:cNvPr id="23" name="Group 27"/>
          <p:cNvGrpSpPr/>
          <p:nvPr/>
        </p:nvGrpSpPr>
        <p:grpSpPr bwMode="auto">
          <a:xfrm>
            <a:off x="6276469" y="3156819"/>
            <a:ext cx="2541903" cy="217320"/>
            <a:chOff x="1540" y="2189"/>
            <a:chExt cx="1340" cy="192"/>
          </a:xfrm>
        </p:grpSpPr>
        <p:sp>
          <p:nvSpPr>
            <p:cNvPr id="24"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5"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sp>
        <p:nvSpPr>
          <p:cNvPr id="26" name="矩形 25"/>
          <p:cNvSpPr/>
          <p:nvPr/>
        </p:nvSpPr>
        <p:spPr>
          <a:xfrm>
            <a:off x="6536292" y="3130278"/>
            <a:ext cx="468398" cy="369332"/>
          </a:xfrm>
          <a:prstGeom prst="rect">
            <a:avLst/>
          </a:prstGeom>
        </p:spPr>
        <p:txBody>
          <a:bodyPr wrap="none">
            <a:spAutoFit/>
          </a:bodyPr>
          <a:lstStyle/>
          <a:p>
            <a:pPr lvl="0"/>
            <a:r>
              <a:rPr lang="en-US" altLang="zh-CN" dirty="0" smtClean="0">
                <a:solidFill>
                  <a:prstClr val="black"/>
                </a:solidFill>
              </a:rPr>
              <a:t>W</a:t>
            </a:r>
            <a:r>
              <a:rPr lang="en-US" altLang="zh-CN" sz="1200" dirty="0" smtClean="0">
                <a:solidFill>
                  <a:prstClr val="black"/>
                </a:solidFill>
              </a:rPr>
              <a:t>0</a:t>
            </a:r>
            <a:endParaRPr lang="en-US" altLang="zh-CN" sz="1200" dirty="0">
              <a:solidFill>
                <a:prstClr val="black"/>
              </a:solidFill>
            </a:endParaRPr>
          </a:p>
        </p:txBody>
      </p:sp>
      <p:grpSp>
        <p:nvGrpSpPr>
          <p:cNvPr id="27" name="Group 27"/>
          <p:cNvGrpSpPr/>
          <p:nvPr/>
        </p:nvGrpSpPr>
        <p:grpSpPr bwMode="auto">
          <a:xfrm rot="16200000">
            <a:off x="7675598" y="4425246"/>
            <a:ext cx="2270324" cy="88219"/>
            <a:chOff x="1540" y="2189"/>
            <a:chExt cx="1340" cy="192"/>
          </a:xfrm>
        </p:grpSpPr>
        <p:sp>
          <p:nvSpPr>
            <p:cNvPr id="28"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9"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sp>
        <p:nvSpPr>
          <p:cNvPr id="30" name="Rectangle 29"/>
          <p:cNvSpPr>
            <a:spLocks noChangeArrowheads="1"/>
          </p:cNvSpPr>
          <p:nvPr/>
        </p:nvSpPr>
        <p:spPr bwMode="auto">
          <a:xfrm>
            <a:off x="8724301" y="4451610"/>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L</a:t>
            </a:r>
            <a:r>
              <a:rPr lang="en-US" altLang="zh-CN" sz="1200" dirty="0"/>
              <a:t>0</a:t>
            </a:r>
            <a:endParaRPr lang="en-US" altLang="zh-CN" sz="1200" dirty="0">
              <a:solidFill>
                <a:schemeClr val="tx1"/>
              </a:solidFill>
            </a:endParaRPr>
          </a:p>
        </p:txBody>
      </p:sp>
      <p:pic>
        <p:nvPicPr>
          <p:cNvPr id="32" name="图片 31"/>
          <p:cNvPicPr>
            <a:picLocks noChangeAspect="1"/>
          </p:cNvPicPr>
          <p:nvPr/>
        </p:nvPicPr>
        <p:blipFill>
          <a:blip r:embed="rId1"/>
          <a:stretch>
            <a:fillRect/>
          </a:stretch>
        </p:blipFill>
        <p:spPr>
          <a:xfrm>
            <a:off x="807231" y="5759150"/>
            <a:ext cx="10386718" cy="601548"/>
          </a:xfrm>
          <a:prstGeom prst="rect">
            <a:avLst/>
          </a:prstGeom>
        </p:spPr>
      </p:pic>
      <p:pic>
        <p:nvPicPr>
          <p:cNvPr id="33" name="Picture 39" descr="023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0375" y="1423287"/>
            <a:ext cx="865517" cy="819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circle(in)">
                                      <p:cBhvr>
                                        <p:cTn id="54" dur="20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2" grpId="0"/>
      <p:bldP spid="7" grpId="0"/>
      <p:bldP spid="3" grpId="0" animBg="1"/>
      <p:bldP spid="22" grpId="0"/>
      <p:bldP spid="26"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91"/>
          <p:cNvSpPr>
            <a:spLocks noChangeArrowheads="1"/>
          </p:cNvSpPr>
          <p:nvPr/>
        </p:nvSpPr>
        <p:spPr bwMode="auto">
          <a:xfrm>
            <a:off x="2874708" y="2395539"/>
            <a:ext cx="5276128" cy="4121261"/>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华文行楷" panose="02010800040101010101" pitchFamily="2" charset="-122"/>
                <a:ea typeface="华文行楷" panose="02010800040101010101" pitchFamily="2" charset="-122"/>
                <a:cs typeface="+mn-cs"/>
                <a:sym typeface="+mn-ea"/>
              </a:rPr>
              <a:t>产品卖方垄断条件下的要素价格决定</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73164" y="1190551"/>
            <a:ext cx="6373450" cy="961289"/>
          </a:xfrm>
          <a:prstGeom prst="rect">
            <a:avLst/>
          </a:prstGeom>
          <a:noFill/>
        </p:spPr>
        <p:txBody>
          <a:bodyPr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使用原则：  </a:t>
            </a:r>
            <a:r>
              <a:rPr lang="en-US" altLang="zh-CN" sz="2000" dirty="0">
                <a:latin typeface="微软雅黑" panose="020B0503020204020204" pitchFamily="34" charset="-122"/>
                <a:ea typeface="微软雅黑" panose="020B0503020204020204" pitchFamily="34" charset="-122"/>
              </a:rPr>
              <a:t>MRP=W  </a:t>
            </a: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MR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MP=W</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1973164" y="1885679"/>
            <a:ext cx="4416750" cy="461665"/>
          </a:xfrm>
          <a:prstGeom prst="rect">
            <a:avLst/>
          </a:prstGeom>
          <a:noFill/>
        </p:spPr>
        <p:txBody>
          <a:bodyPr wrap="square" rtlCol="0">
            <a:spAutoFit/>
          </a:bodyPr>
          <a:lstStyle/>
          <a:p>
            <a:pPr algn="ctr"/>
            <a:r>
              <a:rPr lang="zh-CN" altLang="zh-CN" sz="2400" b="1" dirty="0">
                <a:solidFill>
                  <a:srgbClr val="FF0000"/>
                </a:solidFill>
                <a:latin typeface="微软雅黑" panose="020B0503020204020204" pitchFamily="34" charset="-122"/>
                <a:ea typeface="微软雅黑" panose="020B0503020204020204" pitchFamily="34" charset="-122"/>
              </a:rPr>
              <a:t>卖方垄断企业的要素需求曲线</a:t>
            </a:r>
            <a:r>
              <a:rPr lang="zh-CN" altLang="en-US"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nvGrpSpPr>
          <p:cNvPr id="10" name="Group 18"/>
          <p:cNvGrpSpPr/>
          <p:nvPr/>
        </p:nvGrpSpPr>
        <p:grpSpPr bwMode="auto">
          <a:xfrm>
            <a:off x="2880855" y="2693934"/>
            <a:ext cx="4887931" cy="3943350"/>
            <a:chOff x="1108" y="912"/>
            <a:chExt cx="3501" cy="2484"/>
          </a:xfrm>
        </p:grpSpPr>
        <p:sp>
          <p:nvSpPr>
            <p:cNvPr id="11"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2"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3" name="Rectangle 21"/>
            <p:cNvSpPr>
              <a:spLocks noChangeArrowheads="1"/>
            </p:cNvSpPr>
            <p:nvPr/>
          </p:nvSpPr>
          <p:spPr bwMode="auto">
            <a:xfrm>
              <a:off x="1108"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W</a:t>
              </a:r>
              <a:endParaRPr lang="en-US" altLang="zh-CN" sz="2000" dirty="0">
                <a:solidFill>
                  <a:schemeClr val="tx1"/>
                </a:solidFill>
              </a:endParaRPr>
            </a:p>
          </p:txBody>
        </p:sp>
        <p:sp>
          <p:nvSpPr>
            <p:cNvPr id="14" name="Rectangle 22"/>
            <p:cNvSpPr>
              <a:spLocks noChangeArrowheads="1"/>
            </p:cNvSpPr>
            <p:nvPr/>
          </p:nvSpPr>
          <p:spPr bwMode="auto">
            <a:xfrm>
              <a:off x="4369" y="3108"/>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endParaRPr lang="en-US" altLang="zh-CN" dirty="0">
                <a:solidFill>
                  <a:schemeClr val="tx1"/>
                </a:solidFill>
              </a:endParaRPr>
            </a:p>
          </p:txBody>
        </p:sp>
        <p:sp>
          <p:nvSpPr>
            <p:cNvPr id="15"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endParaRPr lang="en-US" altLang="zh-CN">
                <a:solidFill>
                  <a:schemeClr val="tx1"/>
                </a:solidFill>
              </a:endParaRPr>
            </a:p>
          </p:txBody>
        </p:sp>
      </p:grpSp>
      <p:grpSp>
        <p:nvGrpSpPr>
          <p:cNvPr id="16" name="Group 24"/>
          <p:cNvGrpSpPr/>
          <p:nvPr/>
        </p:nvGrpSpPr>
        <p:grpSpPr bwMode="auto">
          <a:xfrm>
            <a:off x="3844801" y="3494939"/>
            <a:ext cx="3788558" cy="1871128"/>
            <a:chOff x="1920" y="2016"/>
            <a:chExt cx="2112" cy="768"/>
          </a:xfrm>
        </p:grpSpPr>
        <p:sp>
          <p:nvSpPr>
            <p:cNvPr id="17"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8" name="Rectangle 26"/>
            <p:cNvSpPr>
              <a:spLocks noChangeArrowheads="1"/>
            </p:cNvSpPr>
            <p:nvPr/>
          </p:nvSpPr>
          <p:spPr bwMode="auto">
            <a:xfrm>
              <a:off x="3792" y="259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D</a:t>
              </a:r>
              <a:endParaRPr lang="en-US" altLang="zh-CN" sz="1200">
                <a:solidFill>
                  <a:schemeClr val="tx1"/>
                </a:solidFill>
              </a:endParaRPr>
            </a:p>
          </p:txBody>
        </p:sp>
      </p:grpSp>
      <p:grpSp>
        <p:nvGrpSpPr>
          <p:cNvPr id="19" name="Group 27"/>
          <p:cNvGrpSpPr/>
          <p:nvPr/>
        </p:nvGrpSpPr>
        <p:grpSpPr bwMode="auto">
          <a:xfrm>
            <a:off x="3009301" y="3639224"/>
            <a:ext cx="1514263" cy="216969"/>
            <a:chOff x="1540" y="2189"/>
            <a:chExt cx="1340" cy="192"/>
          </a:xfrm>
        </p:grpSpPr>
        <p:sp>
          <p:nvSpPr>
            <p:cNvPr id="22"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3"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grpSp>
        <p:nvGrpSpPr>
          <p:cNvPr id="24" name="Group 27"/>
          <p:cNvGrpSpPr/>
          <p:nvPr/>
        </p:nvGrpSpPr>
        <p:grpSpPr bwMode="auto">
          <a:xfrm rot="16200000">
            <a:off x="2758861" y="5527707"/>
            <a:ext cx="3506751" cy="98181"/>
            <a:chOff x="1540" y="2189"/>
            <a:chExt cx="1340" cy="192"/>
          </a:xfrm>
        </p:grpSpPr>
        <p:sp>
          <p:nvSpPr>
            <p:cNvPr id="25"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6"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grpSp>
        <p:nvGrpSpPr>
          <p:cNvPr id="27" name="Group 27"/>
          <p:cNvGrpSpPr/>
          <p:nvPr/>
        </p:nvGrpSpPr>
        <p:grpSpPr bwMode="auto">
          <a:xfrm>
            <a:off x="2726102" y="4160032"/>
            <a:ext cx="3065099" cy="553439"/>
            <a:chOff x="1680" y="2250"/>
            <a:chExt cx="1200" cy="192"/>
          </a:xfrm>
        </p:grpSpPr>
        <p:sp>
          <p:nvSpPr>
            <p:cNvPr id="28"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9" name="Rectangle 29"/>
            <p:cNvSpPr>
              <a:spLocks noChangeArrowheads="1"/>
            </p:cNvSpPr>
            <p:nvPr/>
          </p:nvSpPr>
          <p:spPr bwMode="auto">
            <a:xfrm>
              <a:off x="1680" y="2250"/>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W</a:t>
              </a:r>
              <a:r>
                <a:rPr lang="en-US" altLang="zh-CN" sz="1200" dirty="0" smtClean="0">
                  <a:solidFill>
                    <a:schemeClr val="tx1"/>
                  </a:solidFill>
                </a:rPr>
                <a:t>1</a:t>
              </a:r>
              <a:endParaRPr lang="en-US" altLang="zh-CN" sz="1200" dirty="0">
                <a:solidFill>
                  <a:schemeClr val="tx1"/>
                </a:solidFill>
              </a:endParaRPr>
            </a:p>
          </p:txBody>
        </p:sp>
      </p:grpSp>
      <p:sp>
        <p:nvSpPr>
          <p:cNvPr id="31" name="Line 28"/>
          <p:cNvSpPr>
            <a:spLocks noChangeShapeType="1"/>
          </p:cNvSpPr>
          <p:nvPr/>
        </p:nvSpPr>
        <p:spPr bwMode="auto">
          <a:xfrm rot="16200000" flipH="1">
            <a:off x="4918179" y="5344938"/>
            <a:ext cx="1746041"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 name="矩形 2"/>
          <p:cNvSpPr/>
          <p:nvPr/>
        </p:nvSpPr>
        <p:spPr>
          <a:xfrm>
            <a:off x="2937233" y="3596611"/>
            <a:ext cx="468398" cy="369332"/>
          </a:xfrm>
          <a:prstGeom prst="rect">
            <a:avLst/>
          </a:prstGeom>
        </p:spPr>
        <p:txBody>
          <a:bodyPr wrap="none">
            <a:spAutoFit/>
          </a:bodyPr>
          <a:lstStyle/>
          <a:p>
            <a:pPr lvl="0"/>
            <a:r>
              <a:rPr lang="en-US" altLang="zh-CN" dirty="0" smtClean="0">
                <a:solidFill>
                  <a:prstClr val="black"/>
                </a:solidFill>
              </a:rPr>
              <a:t>W</a:t>
            </a:r>
            <a:r>
              <a:rPr lang="en-US" altLang="zh-CN" sz="1200" dirty="0" smtClean="0">
                <a:solidFill>
                  <a:prstClr val="black"/>
                </a:solidFill>
              </a:rPr>
              <a:t>0</a:t>
            </a:r>
            <a:endParaRPr lang="en-US" altLang="zh-CN" sz="1200" dirty="0">
              <a:solidFill>
                <a:prstClr val="black"/>
              </a:solidFill>
            </a:endParaRPr>
          </a:p>
        </p:txBody>
      </p:sp>
      <p:sp>
        <p:nvSpPr>
          <p:cNvPr id="33" name="Rectangle 29"/>
          <p:cNvSpPr>
            <a:spLocks noChangeArrowheads="1"/>
          </p:cNvSpPr>
          <p:nvPr/>
        </p:nvSpPr>
        <p:spPr bwMode="auto">
          <a:xfrm>
            <a:off x="4094375" y="6141134"/>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L</a:t>
            </a:r>
            <a:r>
              <a:rPr lang="en-US" altLang="zh-CN" sz="1200" dirty="0"/>
              <a:t>0</a:t>
            </a:r>
            <a:endParaRPr lang="en-US" altLang="zh-CN" sz="1200" dirty="0">
              <a:solidFill>
                <a:schemeClr val="tx1"/>
              </a:solidFill>
            </a:endParaRPr>
          </a:p>
        </p:txBody>
      </p:sp>
      <p:sp>
        <p:nvSpPr>
          <p:cNvPr id="34" name="Rectangle 29"/>
          <p:cNvSpPr>
            <a:spLocks noChangeArrowheads="1"/>
          </p:cNvSpPr>
          <p:nvPr/>
        </p:nvSpPr>
        <p:spPr bwMode="auto">
          <a:xfrm>
            <a:off x="5390377" y="6141134"/>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r>
              <a:rPr lang="en-US" altLang="zh-CN" sz="1200" dirty="0" smtClean="0">
                <a:solidFill>
                  <a:schemeClr val="tx1"/>
                </a:solidFill>
              </a:rPr>
              <a:t>1</a:t>
            </a:r>
            <a:endParaRPr lang="en-US" altLang="zh-CN" sz="1200" dirty="0">
              <a:solidFill>
                <a:schemeClr val="tx1"/>
              </a:solidFill>
            </a:endParaRPr>
          </a:p>
        </p:txBody>
      </p:sp>
      <p:sp>
        <p:nvSpPr>
          <p:cNvPr id="9" name="文本框 8"/>
          <p:cNvSpPr txBox="1"/>
          <p:nvPr/>
        </p:nvSpPr>
        <p:spPr>
          <a:xfrm>
            <a:off x="4006567" y="3151134"/>
            <a:ext cx="1549316" cy="369332"/>
          </a:xfrm>
          <a:prstGeom prst="rect">
            <a:avLst/>
          </a:prstGeom>
          <a:noFill/>
        </p:spPr>
        <p:txBody>
          <a:bodyPr wrap="square" rtlCol="0">
            <a:spAutoFit/>
          </a:bodyPr>
          <a:lstStyle/>
          <a:p>
            <a:r>
              <a:rPr lang="en-US" altLang="zh-CN" dirty="0" smtClean="0"/>
              <a:t>MRP=MR*MP</a:t>
            </a:r>
            <a:endParaRPr lang="zh-CN" altLang="en-US" dirty="0"/>
          </a:p>
        </p:txBody>
      </p:sp>
      <p:sp>
        <p:nvSpPr>
          <p:cNvPr id="35" name="矩形 34"/>
          <p:cNvSpPr/>
          <p:nvPr/>
        </p:nvSpPr>
        <p:spPr>
          <a:xfrm>
            <a:off x="1973164" y="1209823"/>
            <a:ext cx="7079215" cy="560044"/>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anim calcmode="lin" valueType="num">
                                      <p:cBhvr>
                                        <p:cTn id="40" dur="1000" fill="hold"/>
                                        <p:tgtEl>
                                          <p:spTgt spid="27"/>
                                        </p:tgtEl>
                                        <p:attrNameLst>
                                          <p:attrName>ppt_x</p:attrName>
                                        </p:attrNameLst>
                                      </p:cBhvr>
                                      <p:tavLst>
                                        <p:tav tm="0">
                                          <p:val>
                                            <p:strVal val="#ppt_x"/>
                                          </p:val>
                                        </p:tav>
                                        <p:tav tm="100000">
                                          <p:val>
                                            <p:strVal val="#ppt_x"/>
                                          </p:val>
                                        </p:tav>
                                      </p:tavLst>
                                    </p:anim>
                                    <p:anim calcmode="lin" valueType="num">
                                      <p:cBhvr>
                                        <p:cTn id="41" dur="1000" fill="hold"/>
                                        <p:tgtEl>
                                          <p:spTgt spid="2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anim calcmode="lin" valueType="num">
                                      <p:cBhvr>
                                        <p:cTn id="45" dur="1000" fill="hold"/>
                                        <p:tgtEl>
                                          <p:spTgt spid="24"/>
                                        </p:tgtEl>
                                        <p:attrNameLst>
                                          <p:attrName>ppt_x</p:attrName>
                                        </p:attrNameLst>
                                      </p:cBhvr>
                                      <p:tavLst>
                                        <p:tav tm="0">
                                          <p:val>
                                            <p:strVal val="#ppt_x"/>
                                          </p:val>
                                        </p:tav>
                                        <p:tav tm="100000">
                                          <p:val>
                                            <p:strVal val="#ppt_x"/>
                                          </p:val>
                                        </p:tav>
                                      </p:tavLst>
                                    </p:anim>
                                    <p:anim calcmode="lin" valueType="num">
                                      <p:cBhvr>
                                        <p:cTn id="46" dur="10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1000" fill="hold"/>
                                        <p:tgtEl>
                                          <p:spTgt spid="3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1000"/>
                                        <p:tgtEl>
                                          <p:spTgt spid="36"/>
                                        </p:tgtEl>
                                      </p:cBhvr>
                                    </p:animEffect>
                                    <p:anim calcmode="lin" valueType="num">
                                      <p:cBhvr>
                                        <p:cTn id="55" dur="1000" fill="hold"/>
                                        <p:tgtEl>
                                          <p:spTgt spid="36"/>
                                        </p:tgtEl>
                                        <p:attrNameLst>
                                          <p:attrName>ppt_x</p:attrName>
                                        </p:attrNameLst>
                                      </p:cBhvr>
                                      <p:tavLst>
                                        <p:tav tm="0">
                                          <p:val>
                                            <p:strVal val="#ppt_x"/>
                                          </p:val>
                                        </p:tav>
                                        <p:tav tm="100000">
                                          <p:val>
                                            <p:strVal val="#ppt_x"/>
                                          </p:val>
                                        </p:tav>
                                      </p:tavLst>
                                    </p:anim>
                                    <p:anim calcmode="lin" valueType="num">
                                      <p:cBhvr>
                                        <p:cTn id="56" dur="10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0"/>
                                        <p:tgtEl>
                                          <p:spTgt spid="9"/>
                                        </p:tgtEl>
                                      </p:cBhvr>
                                    </p:animEffect>
                                    <p:anim calcmode="lin" valueType="num">
                                      <p:cBhvr>
                                        <p:cTn id="75" dur="1000" fill="hold"/>
                                        <p:tgtEl>
                                          <p:spTgt spid="9"/>
                                        </p:tgtEl>
                                        <p:attrNameLst>
                                          <p:attrName>ppt_x</p:attrName>
                                        </p:attrNameLst>
                                      </p:cBhvr>
                                      <p:tavLst>
                                        <p:tav tm="0">
                                          <p:val>
                                            <p:strVal val="#ppt_x"/>
                                          </p:val>
                                        </p:tav>
                                        <p:tav tm="100000">
                                          <p:val>
                                            <p:strVal val="#ppt_x"/>
                                          </p:val>
                                        </p:tav>
                                      </p:tavLst>
                                    </p:anim>
                                    <p:anim calcmode="lin" valueType="num">
                                      <p:cBhvr>
                                        <p:cTn id="7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P spid="7" grpId="0"/>
      <p:bldP spid="31" grpId="0" animBg="1"/>
      <p:bldP spid="3" grpId="0"/>
      <p:bldP spid="33" grpId="0"/>
      <p:bldP spid="34" grpId="0"/>
      <p:bldP spid="9"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6" y="125633"/>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第四节   土地和地租</a:t>
            </a:r>
            <a:endParaRPr lang="zh-CN" altLang="en-US" dirty="0"/>
          </a:p>
        </p:txBody>
      </p:sp>
      <p:graphicFrame>
        <p:nvGraphicFramePr>
          <p:cNvPr id="4" name="内容占位符 3"/>
          <p:cNvGraphicFramePr>
            <a:graphicFrameLocks noGrp="1"/>
          </p:cNvGraphicFramePr>
          <p:nvPr>
            <p:ph idx="1"/>
          </p:nvPr>
        </p:nvGraphicFramePr>
        <p:xfrm>
          <a:off x="838200" y="1349829"/>
          <a:ext cx="10515600" cy="48271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图示 2"/>
          <p:cNvGraphicFramePr>
            <a:graphicFrameLocks noGrp="1"/>
          </p:cNvGraphicFramePr>
          <p:nvPr/>
        </p:nvGraphicFramePr>
        <p:xfrm>
          <a:off x="860425" y="1655445"/>
          <a:ext cx="10515600" cy="38157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descr="10%"/>
          <p:cNvSpPr>
            <a:spLocks noChangeArrowheads="1"/>
          </p:cNvSpPr>
          <p:nvPr/>
        </p:nvSpPr>
        <p:spPr bwMode="auto">
          <a:xfrm>
            <a:off x="1150504" y="1431454"/>
            <a:ext cx="10062928" cy="1302087"/>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Rectangle 89"/>
          <p:cNvSpPr>
            <a:spLocks noChangeArrowheads="1"/>
          </p:cNvSpPr>
          <p:nvPr/>
        </p:nvSpPr>
        <p:spPr bwMode="auto">
          <a:xfrm>
            <a:off x="6431447" y="2939573"/>
            <a:ext cx="4781985" cy="3474873"/>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24" name="Rectangle 91"/>
          <p:cNvSpPr>
            <a:spLocks noChangeArrowheads="1"/>
          </p:cNvSpPr>
          <p:nvPr/>
        </p:nvSpPr>
        <p:spPr bwMode="auto">
          <a:xfrm>
            <a:off x="1179263" y="2939573"/>
            <a:ext cx="5059065" cy="347487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sz="2800" dirty="0" smtClean="0">
                <a:solidFill>
                  <a:prstClr val="black"/>
                </a:solidFill>
                <a:ea typeface="宋体" panose="02010600030101010101" pitchFamily="2" charset="-122"/>
              </a:rPr>
              <a:t>   </a:t>
            </a:r>
            <a:endParaRPr lang="en-US" altLang="zh-CN" sz="2800" dirty="0" smtClean="0">
              <a:solidFill>
                <a:prstClr val="black"/>
              </a:solidFill>
              <a:ea typeface="宋体" panose="02010600030101010101" pitchFamily="2" charset="-122"/>
            </a:endParaRPr>
          </a:p>
          <a:p>
            <a:pPr defTabSz="914400"/>
            <a:endParaRPr lang="zh-CN" altLang="en-US" sz="2800"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土地的供给曲线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a:extLst/>
              </p:cNvPr>
              <p:cNvSpPr txBox="1"/>
              <p:nvPr/>
            </p:nvSpPr>
            <p:spPr>
              <a:xfrm>
                <a:off x="1293782" y="4261448"/>
                <a:ext cx="4944546" cy="960776"/>
              </a:xfrm>
              <a:prstGeom prst="rect">
                <a:avLst/>
              </a:prstGeom>
              <a:noFill/>
            </p:spPr>
            <p:txBody>
              <a:bodyPr wrap="square" rtlCol="0">
                <a:spAutoFit/>
              </a:bodyPr>
              <a:lstStyle/>
              <a:p>
                <a:pPr>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土地所有者拥有的土地为既定的</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r>
                          <a:rPr lang="en-US" altLang="zh-CN" sz="2000" b="0" i="1" smtClean="0">
                            <a:solidFill>
                              <a:schemeClr val="tx1"/>
                            </a:solidFill>
                            <a:latin typeface="Cambria Math" panose="02040503050406030204" pitchFamily="18" charset="0"/>
                          </a:rPr>
                          <m:t>𝑀</m:t>
                        </m:r>
                      </m:e>
                    </m:acc>
                  </m:oMath>
                </a14:m>
                <a:r>
                  <a:rPr lang="zh-CN" altLang="en-US" sz="2000" dirty="0">
                    <a:solidFill>
                      <a:schemeClr val="tx1"/>
                    </a:solidFill>
                    <a:latin typeface="微软雅黑" panose="020B0503020204020204" pitchFamily="34" charset="-122"/>
                    <a:ea typeface="微软雅黑" panose="020B0503020204020204" pitchFamily="34" charset="-122"/>
                  </a:rPr>
                  <a:t>，故土地的供给曲线将在</a:t>
                </a:r>
                <a14:m>
                  <m:oMath xmlns:m="http://schemas.openxmlformats.org/officeDocument/2006/math">
                    <m:acc>
                      <m:accPr>
                        <m:chr m:val="̅"/>
                        <m:ctrlPr>
                          <a:rPr lang="zh-CN" altLang="en-US"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𝑀</m:t>
                        </m:r>
                      </m:e>
                    </m:acc>
                  </m:oMath>
                </a14:m>
                <a:r>
                  <a:rPr lang="zh-CN" altLang="en-US" sz="2000" dirty="0">
                    <a:solidFill>
                      <a:schemeClr val="tx1"/>
                    </a:solidFill>
                    <a:latin typeface="微软雅黑" panose="020B0503020204020204" pitchFamily="34" charset="-122"/>
                    <a:ea typeface="微软雅黑" panose="020B0503020204020204" pitchFamily="34" charset="-122"/>
                  </a:rPr>
                  <a:t>的位置上是垂直的</a:t>
                </a:r>
              </a:p>
            </p:txBody>
          </p:sp>
        </mc:Choice>
        <mc:Fallback>
          <p:sp>
            <p:nvSpPr>
              <p:cNvPr id="2" name="文本框 1"/>
              <p:cNvSpPr txBox="1">
                <a:spLocks noRot="1" noChangeAspect="1" noMove="1" noResize="1" noEditPoints="1" noAdjustHandles="1" noChangeArrowheads="1" noChangeShapeType="1" noTextEdit="1"/>
              </p:cNvSpPr>
              <p:nvPr/>
            </p:nvSpPr>
            <p:spPr>
              <a:xfrm>
                <a:off x="1293782" y="4261448"/>
                <a:ext cx="4944546" cy="960776"/>
              </a:xfrm>
              <a:prstGeom prst="rect">
                <a:avLst/>
              </a:prstGeom>
              <a:blipFill rotWithShape="1">
                <a:blip r:embed="rId1"/>
                <a:stretch>
                  <a:fillRect l="-1233" b="-10127"/>
                </a:stretch>
              </a:blipFill>
            </p:spPr>
            <p:txBody>
              <a:bodyPr/>
              <a:lstStyle/>
              <a:p>
                <a:r>
                  <a:rPr lang="zh-CN" altLang="en-US">
                    <a:noFill/>
                  </a:rPr>
                  <a:t> </a:t>
                </a:r>
                <a:endParaRPr lang="zh-CN" altLang="en-US">
                  <a:noFill/>
                </a:endParaRPr>
              </a:p>
            </p:txBody>
          </p:sp>
        </mc:Fallback>
      </mc:AlternateContent>
      <p:sp>
        <p:nvSpPr>
          <p:cNvPr id="8" name="文本框 7"/>
          <p:cNvSpPr txBox="1"/>
          <p:nvPr/>
        </p:nvSpPr>
        <p:spPr>
          <a:xfrm>
            <a:off x="1336280" y="3602565"/>
            <a:ext cx="233910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土地的供给曲线</a:t>
            </a:r>
            <a:endParaRPr lang="zh-CN" altLang="en-US" sz="2400" b="1" dirty="0">
              <a:latin typeface="微软雅黑" panose="020B0503020204020204" pitchFamily="34" charset="-122"/>
              <a:ea typeface="微软雅黑" panose="020B0503020204020204" pitchFamily="34" charset="-122"/>
            </a:endParaRPr>
          </a:p>
        </p:txBody>
      </p:sp>
      <p:sp>
        <p:nvSpPr>
          <p:cNvPr id="17" name="文本框 7"/>
          <p:cNvSpPr txBox="1"/>
          <p:nvPr/>
        </p:nvSpPr>
        <p:spPr>
          <a:xfrm>
            <a:off x="1179263" y="1619093"/>
            <a:ext cx="3350597" cy="461665"/>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土地所有者的效用函</a:t>
            </a:r>
            <a:r>
              <a:rPr lang="zh-CN" altLang="en-US" sz="2400" b="1" dirty="0" smtClean="0">
                <a:solidFill>
                  <a:srgbClr val="FF0000"/>
                </a:solidFill>
                <a:latin typeface="微软雅黑" panose="020B0503020204020204" pitchFamily="34" charset="-122"/>
                <a:ea typeface="微软雅黑" panose="020B0503020204020204" pitchFamily="34" charset="-122"/>
              </a:rPr>
              <a:t>数</a:t>
            </a:r>
            <a:r>
              <a:rPr lang="en-US" altLang="zh-CN" sz="2400" b="1" dirty="0" smtClean="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335600" y="2106864"/>
          <a:ext cx="1902728" cy="372699"/>
        </p:xfrm>
        <a:graphic>
          <a:graphicData uri="http://schemas.openxmlformats.org/presentationml/2006/ole">
            <mc:AlternateContent xmlns:mc="http://schemas.openxmlformats.org/markup-compatibility/2006">
              <mc:Choice xmlns:v="urn:schemas-microsoft-com:vml" Requires="v">
                <p:oleObj spid="_x0000_s4097" name="" r:id="rId2" imgW="22250400" imgH="4267200" progId="">
                  <p:embed/>
                </p:oleObj>
              </mc:Choice>
              <mc:Fallback>
                <p:oleObj name="" r:id="rId2" imgW="22250400" imgH="4267200" progId="">
                  <p:embed/>
                  <p:pic>
                    <p:nvPicPr>
                      <p:cNvPr id="0" name="图片 4096"/>
                      <p:cNvPicPr>
                        <a:picLocks noChangeAspect="1"/>
                      </p:cNvPicPr>
                      <p:nvPr/>
                    </p:nvPicPr>
                    <p:blipFill>
                      <a:blip r:embed="rId3"/>
                      <a:stretch>
                        <a:fillRect/>
                      </a:stretch>
                    </p:blipFill>
                    <p:spPr>
                      <a:xfrm>
                        <a:off x="4335600" y="2106864"/>
                        <a:ext cx="1902728" cy="372699"/>
                      </a:xfrm>
                      <a:prstGeom prst="rect">
                        <a:avLst/>
                      </a:prstGeom>
                      <a:noFill/>
                      <a:ln w="9525">
                        <a:noFill/>
                      </a:ln>
                    </p:spPr>
                  </p:pic>
                </p:oleObj>
              </mc:Fallback>
            </mc:AlternateContent>
          </a:graphicData>
        </a:graphic>
      </p:graphicFrame>
      <p:sp>
        <p:nvSpPr>
          <p:cNvPr id="14" name="Line 8"/>
          <p:cNvSpPr>
            <a:spLocks noChangeShapeType="1"/>
          </p:cNvSpPr>
          <p:nvPr/>
        </p:nvSpPr>
        <p:spPr bwMode="auto">
          <a:xfrm flipV="1">
            <a:off x="7112155" y="3428124"/>
            <a:ext cx="0" cy="2820817"/>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5" name="Line 9"/>
          <p:cNvSpPr>
            <a:spLocks noChangeShapeType="1"/>
          </p:cNvSpPr>
          <p:nvPr/>
        </p:nvSpPr>
        <p:spPr bwMode="auto">
          <a:xfrm flipV="1">
            <a:off x="7112155" y="6231278"/>
            <a:ext cx="3066568" cy="17663"/>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6" name="Rectangle 12"/>
          <p:cNvSpPr>
            <a:spLocks noChangeArrowheads="1"/>
          </p:cNvSpPr>
          <p:nvPr/>
        </p:nvSpPr>
        <p:spPr bwMode="auto">
          <a:xfrm>
            <a:off x="6691939" y="5946710"/>
            <a:ext cx="103488" cy="604461"/>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O</a:t>
            </a:r>
            <a:endParaRPr lang="en-US" altLang="zh-CN" sz="1600" dirty="0">
              <a:effectLst>
                <a:outerShdw blurRad="38100" dist="38100" dir="2700000" algn="tl">
                  <a:srgbClr val="C0C0C0"/>
                </a:outerShdw>
              </a:effectLst>
            </a:endParaRPr>
          </a:p>
        </p:txBody>
      </p:sp>
      <p:sp>
        <p:nvSpPr>
          <p:cNvPr id="18" name="Rectangle 12"/>
          <p:cNvSpPr>
            <a:spLocks noChangeArrowheads="1"/>
          </p:cNvSpPr>
          <p:nvPr/>
        </p:nvSpPr>
        <p:spPr bwMode="auto">
          <a:xfrm>
            <a:off x="6513127" y="3217370"/>
            <a:ext cx="357624" cy="56660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R</a:t>
            </a:r>
            <a:endParaRPr lang="en-US" altLang="zh-CN" sz="1600" dirty="0">
              <a:effectLst>
                <a:outerShdw blurRad="38100" dist="38100" dir="2700000" algn="tl">
                  <a:srgbClr val="C0C0C0"/>
                </a:outerShdw>
              </a:effectLst>
            </a:endParaRPr>
          </a:p>
        </p:txBody>
      </p:sp>
      <p:sp>
        <p:nvSpPr>
          <p:cNvPr id="19" name="Rectangle 12"/>
          <p:cNvSpPr>
            <a:spLocks noChangeArrowheads="1"/>
          </p:cNvSpPr>
          <p:nvPr/>
        </p:nvSpPr>
        <p:spPr bwMode="auto">
          <a:xfrm>
            <a:off x="10044886" y="5993705"/>
            <a:ext cx="460349" cy="62677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M</a:t>
            </a:r>
            <a:endParaRPr lang="en-US" altLang="zh-CN" sz="1600" dirty="0">
              <a:effectLst>
                <a:outerShdw blurRad="38100" dist="38100" dir="2700000" algn="tl">
                  <a:srgbClr val="C0C0C0"/>
                </a:outerShdw>
              </a:effectLst>
            </a:endParaRPr>
          </a:p>
        </p:txBody>
      </p:sp>
      <p:sp>
        <p:nvSpPr>
          <p:cNvPr id="22" name="Line 13"/>
          <p:cNvSpPr>
            <a:spLocks noChangeShapeType="1"/>
          </p:cNvSpPr>
          <p:nvPr/>
        </p:nvSpPr>
        <p:spPr bwMode="auto">
          <a:xfrm flipV="1">
            <a:off x="8578519" y="3911123"/>
            <a:ext cx="4" cy="2308977"/>
          </a:xfrm>
          <a:prstGeom prst="line">
            <a:avLst/>
          </a:prstGeom>
          <a:noFill/>
          <a:ln w="28575" cap="sq">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3" name="Rectangle 12"/>
          <p:cNvSpPr>
            <a:spLocks noChangeArrowheads="1"/>
          </p:cNvSpPr>
          <p:nvPr/>
        </p:nvSpPr>
        <p:spPr bwMode="auto">
          <a:xfrm>
            <a:off x="8681801" y="3519316"/>
            <a:ext cx="357624" cy="56660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S</a:t>
            </a:r>
            <a:endParaRPr lang="en-US" altLang="zh-CN" sz="1600" dirty="0">
              <a:effectLst>
                <a:outerShdw blurRad="38100" dist="38100" dir="2700000" algn="tl">
                  <a:srgbClr val="C0C0C0"/>
                </a:outerShdw>
              </a:effectLst>
            </a:endParaRPr>
          </a:p>
        </p:txBody>
      </p:sp>
      <mc:AlternateContent xmlns:mc="http://schemas.openxmlformats.org/markup-compatibility/2006">
        <mc:Choice xmlns:a14="http://schemas.microsoft.com/office/drawing/2010/main" Requires="a14">
          <p:sp>
            <p:nvSpPr>
              <p:cNvPr id="9" name="文本框 8"/>
              <p:cNvSpPr txBox="1"/>
              <p:nvPr/>
            </p:nvSpPr>
            <p:spPr>
              <a:xfrm>
                <a:off x="8758509" y="5967347"/>
                <a:ext cx="280916" cy="2815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a:latin typeface="Cambria Math" panose="02040503050406030204" pitchFamily="18" charset="0"/>
                            </a:rPr>
                            <m:t>𝑀</m:t>
                          </m:r>
                        </m:e>
                      </m:acc>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8758509" y="5967347"/>
                <a:ext cx="280916" cy="281593"/>
              </a:xfrm>
              <a:prstGeom prst="rect">
                <a:avLst/>
              </a:prstGeom>
              <a:blipFill rotWithShape="1">
                <a:blip r:embed="rId4"/>
                <a:stretch>
                  <a:fillRect l="-17391" t="-6522" r="-39130" b="-434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20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20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2000"/>
                                        <p:tgtEl>
                                          <p:spTgt spid="2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2000"/>
                                        <p:tgtEl>
                                          <p:spTgt spid="9"/>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ircle(in)">
                                      <p:cBhvr>
                                        <p:cTn id="42" dur="2000"/>
                                        <p:tgtEl>
                                          <p:spTgt spid="19"/>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circle(in)">
                                      <p:cBhvr>
                                        <p:cTn id="48" dur="2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5" grpId="0" animBg="1"/>
      <p:bldP spid="24" grpId="0" animBg="1"/>
      <p:bldP spid="2" grpId="0" animBg="1"/>
      <p:bldP spid="8" grpId="0"/>
      <p:bldP spid="14" grpId="0" animBg="1"/>
      <p:bldP spid="15" grpId="0" animBg="1"/>
      <p:bldP spid="16" grpId="0"/>
      <p:bldP spid="18" grpId="0"/>
      <p:bldP spid="19" grpId="0"/>
      <p:bldP spid="22" grpId="0" animBg="1"/>
      <p:bldP spid="23"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89"/>
          <p:cNvSpPr>
            <a:spLocks noChangeArrowheads="1"/>
          </p:cNvSpPr>
          <p:nvPr/>
        </p:nvSpPr>
        <p:spPr bwMode="auto">
          <a:xfrm>
            <a:off x="6324494" y="1152106"/>
            <a:ext cx="4554603" cy="5366862"/>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35" name="Rectangle 91"/>
          <p:cNvSpPr>
            <a:spLocks noChangeArrowheads="1"/>
          </p:cNvSpPr>
          <p:nvPr/>
        </p:nvSpPr>
        <p:spPr bwMode="auto">
          <a:xfrm>
            <a:off x="859214" y="1142461"/>
            <a:ext cx="5208211" cy="395264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555221" y="1099004"/>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使用土地的价格和地租</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1310779" y="4754989"/>
            <a:ext cx="45549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1310779" y="1243512"/>
            <a:ext cx="0" cy="3511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84600" y="3705677"/>
            <a:ext cx="1389433" cy="1389433"/>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122747" y="1797102"/>
            <a:ext cx="2385935" cy="2385935"/>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634255" y="2206661"/>
            <a:ext cx="0" cy="2548328"/>
          </a:xfrm>
          <a:prstGeom prst="line">
            <a:avLst/>
          </a:prstGeom>
          <a:ln w="28575">
            <a:solidFill>
              <a:srgbClr val="2C249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310779" y="3300943"/>
            <a:ext cx="2323476" cy="0"/>
          </a:xfrm>
          <a:prstGeom prst="line">
            <a:avLst/>
          </a:prstGeom>
          <a:ln w="28575">
            <a:solidFill>
              <a:srgbClr val="C9923B"/>
            </a:solidFill>
            <a:prstDash val="lg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59215" y="1427770"/>
            <a:ext cx="309700" cy="369332"/>
          </a:xfrm>
          <a:prstGeom prst="rect">
            <a:avLst/>
          </a:prstGeom>
          <a:noFill/>
        </p:spPr>
        <p:txBody>
          <a:bodyPr wrap="none" rtlCol="0">
            <a:spAutoFit/>
          </a:bodyPr>
          <a:lstStyle/>
          <a:p>
            <a:r>
              <a:rPr lang="en-US" altLang="zh-CN" dirty="0"/>
              <a:t>R</a:t>
            </a:r>
            <a:endParaRPr lang="zh-CN" altLang="en-US" dirty="0"/>
          </a:p>
        </p:txBody>
      </p:sp>
      <p:sp>
        <p:nvSpPr>
          <p:cNvPr id="25" name="文本框 24"/>
          <p:cNvSpPr txBox="1"/>
          <p:nvPr/>
        </p:nvSpPr>
        <p:spPr>
          <a:xfrm>
            <a:off x="859987" y="3081799"/>
            <a:ext cx="388248" cy="369332"/>
          </a:xfrm>
          <a:prstGeom prst="rect">
            <a:avLst/>
          </a:prstGeom>
          <a:noFill/>
        </p:spPr>
        <p:txBody>
          <a:bodyPr wrap="none" rtlCol="0">
            <a:spAutoFit/>
          </a:bodyPr>
          <a:lstStyle/>
          <a:p>
            <a:r>
              <a:rPr lang="en-US" altLang="zh-CN" dirty="0">
                <a:solidFill>
                  <a:srgbClr val="C9923B"/>
                </a:solidFill>
              </a:rPr>
              <a:t>R</a:t>
            </a:r>
            <a:r>
              <a:rPr lang="en-US" altLang="zh-CN" baseline="-25000" dirty="0">
                <a:solidFill>
                  <a:srgbClr val="C9923B"/>
                </a:solidFill>
              </a:rPr>
              <a:t>0</a:t>
            </a:r>
            <a:endParaRPr lang="zh-CN" altLang="en-US" baseline="-25000" dirty="0">
              <a:solidFill>
                <a:srgbClr val="C9923B"/>
              </a:solidFill>
            </a:endParaRPr>
          </a:p>
        </p:txBody>
      </p:sp>
      <p:sp>
        <p:nvSpPr>
          <p:cNvPr id="26" name="文本框 25"/>
          <p:cNvSpPr txBox="1"/>
          <p:nvPr/>
        </p:nvSpPr>
        <p:spPr>
          <a:xfrm>
            <a:off x="865147" y="4681192"/>
            <a:ext cx="336952" cy="369332"/>
          </a:xfrm>
          <a:prstGeom prst="rect">
            <a:avLst/>
          </a:prstGeom>
          <a:noFill/>
        </p:spPr>
        <p:txBody>
          <a:bodyPr wrap="none" rtlCol="0">
            <a:spAutoFit/>
          </a:bodyPr>
          <a:lstStyle/>
          <a:p>
            <a:r>
              <a:rPr lang="en-US" altLang="zh-CN" dirty="0"/>
              <a:t>O</a:t>
            </a:r>
            <a:endParaRPr lang="zh-CN" altLang="en-US" dirty="0"/>
          </a:p>
        </p:txBody>
      </p:sp>
      <p:sp>
        <p:nvSpPr>
          <p:cNvPr id="27" name="文本框 26"/>
          <p:cNvSpPr txBox="1"/>
          <p:nvPr/>
        </p:nvSpPr>
        <p:spPr>
          <a:xfrm>
            <a:off x="5069972" y="4765066"/>
            <a:ext cx="381836" cy="369332"/>
          </a:xfrm>
          <a:prstGeom prst="rect">
            <a:avLst/>
          </a:prstGeom>
          <a:noFill/>
        </p:spPr>
        <p:txBody>
          <a:bodyPr wrap="none" rtlCol="0">
            <a:spAutoFit/>
          </a:bodyPr>
          <a:lstStyle/>
          <a:p>
            <a:r>
              <a:rPr lang="en-US" altLang="zh-CN" dirty="0"/>
              <a:t>M</a:t>
            </a:r>
            <a:endParaRPr lang="zh-CN" altLang="en-US" dirty="0"/>
          </a:p>
        </p:txBody>
      </p:sp>
      <p:sp>
        <p:nvSpPr>
          <p:cNvPr id="29" name="文本框 28"/>
          <p:cNvSpPr txBox="1"/>
          <p:nvPr/>
        </p:nvSpPr>
        <p:spPr>
          <a:xfrm>
            <a:off x="3709211" y="1912488"/>
            <a:ext cx="290464" cy="369332"/>
          </a:xfrm>
          <a:prstGeom prst="rect">
            <a:avLst/>
          </a:prstGeom>
          <a:noFill/>
        </p:spPr>
        <p:txBody>
          <a:bodyPr wrap="none" rtlCol="0">
            <a:spAutoFit/>
          </a:bodyPr>
          <a:lstStyle/>
          <a:p>
            <a:r>
              <a:rPr lang="en-US" altLang="zh-CN" dirty="0">
                <a:solidFill>
                  <a:srgbClr val="2C2494"/>
                </a:solidFill>
              </a:rPr>
              <a:t>S</a:t>
            </a:r>
            <a:endParaRPr lang="zh-CN" altLang="en-US" dirty="0">
              <a:solidFill>
                <a:srgbClr val="2C2494"/>
              </a:solidFill>
            </a:endParaRPr>
          </a:p>
        </p:txBody>
      </p:sp>
      <p:sp>
        <p:nvSpPr>
          <p:cNvPr id="30" name="文本框 29"/>
          <p:cNvSpPr txBox="1"/>
          <p:nvPr/>
        </p:nvSpPr>
        <p:spPr>
          <a:xfrm>
            <a:off x="1769513" y="1772027"/>
            <a:ext cx="163479" cy="369332"/>
          </a:xfrm>
          <a:prstGeom prst="rect">
            <a:avLst/>
          </a:prstGeom>
          <a:noFill/>
        </p:spPr>
        <p:txBody>
          <a:bodyPr wrap="square" rtlCol="0">
            <a:spAutoFit/>
          </a:bodyPr>
          <a:lstStyle/>
          <a:p>
            <a:r>
              <a:rPr lang="en-US" altLang="zh-CN" dirty="0">
                <a:solidFill>
                  <a:srgbClr val="FF0066"/>
                </a:solidFill>
              </a:rPr>
              <a:t>D</a:t>
            </a:r>
            <a:endParaRPr lang="zh-CN" altLang="en-US" dirty="0">
              <a:solidFill>
                <a:srgbClr val="FF0066"/>
              </a:solidFill>
            </a:endParaRPr>
          </a:p>
        </p:txBody>
      </p:sp>
      <p:sp>
        <p:nvSpPr>
          <p:cNvPr id="31" name="文本框 30"/>
          <p:cNvSpPr txBox="1"/>
          <p:nvPr/>
        </p:nvSpPr>
        <p:spPr>
          <a:xfrm>
            <a:off x="2199238" y="3625942"/>
            <a:ext cx="385362" cy="369332"/>
          </a:xfrm>
          <a:prstGeom prst="rect">
            <a:avLst/>
          </a:prstGeom>
          <a:noFill/>
        </p:spPr>
        <p:txBody>
          <a:bodyPr wrap="none" rtlCol="0">
            <a:spAutoFit/>
          </a:bodyPr>
          <a:lstStyle/>
          <a:p>
            <a:r>
              <a:rPr lang="en-US" altLang="zh-CN" dirty="0">
                <a:solidFill>
                  <a:srgbClr val="FF0066"/>
                </a:solidFill>
              </a:rPr>
              <a:t>D’</a:t>
            </a:r>
            <a:endParaRPr lang="zh-CN" altLang="en-US" dirty="0">
              <a:solidFill>
                <a:srgbClr val="FF0066"/>
              </a:solidFill>
            </a:endParaRPr>
          </a:p>
        </p:txBody>
      </p:sp>
      <mc:AlternateContent xmlns:mc="http://schemas.openxmlformats.org/markup-compatibility/2006">
        <mc:Choice xmlns:a14="http://schemas.microsoft.com/office/drawing/2010/main" Requires="a14">
          <p:sp>
            <p:nvSpPr>
              <p:cNvPr id="32" name="文本框 31">
                <a:extLst/>
              </p:cNvPr>
              <p:cNvSpPr txBox="1"/>
              <p:nvPr/>
            </p:nvSpPr>
            <p:spPr>
              <a:xfrm>
                <a:off x="3460076" y="4765066"/>
                <a:ext cx="4403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p:sp>
            <p:nvSpPr>
              <p:cNvPr id="32" name="文本框 31"/>
              <p:cNvSpPr txBox="1">
                <a:spLocks noRot="1" noChangeAspect="1" noMove="1" noResize="1" noEditPoints="1" noAdjustHandles="1" noChangeArrowheads="1" noChangeShapeType="1" noTextEdit="1"/>
              </p:cNvSpPr>
              <p:nvPr/>
            </p:nvSpPr>
            <p:spPr>
              <a:xfrm>
                <a:off x="3460076" y="4765066"/>
                <a:ext cx="440377" cy="369332"/>
              </a:xfrm>
              <a:prstGeom prst="rect">
                <a:avLst/>
              </a:prstGeom>
              <a:blipFill rotWithShape="1">
                <a:blip r:embed="rId1"/>
                <a:stretch>
                  <a:fillRect r="-2778"/>
                </a:stretch>
              </a:blipFill>
            </p:spPr>
            <p:txBody>
              <a:bodyPr/>
              <a:lstStyle/>
              <a:p>
                <a:r>
                  <a:rPr lang="zh-CN" altLang="en-US">
                    <a:noFill/>
                  </a:rPr>
                  <a:t> </a:t>
                </a:r>
                <a:endParaRPr lang="zh-CN" altLang="en-US">
                  <a:noFill/>
                </a:endParaRPr>
              </a:p>
            </p:txBody>
          </p:sp>
        </mc:Fallback>
      </mc:AlternateContent>
      <p:sp>
        <p:nvSpPr>
          <p:cNvPr id="28" name="矩形 27"/>
          <p:cNvSpPr/>
          <p:nvPr/>
        </p:nvSpPr>
        <p:spPr>
          <a:xfrm>
            <a:off x="6764297" y="2307899"/>
            <a:ext cx="4114800" cy="1781385"/>
          </a:xfrm>
          <a:prstGeom prst="rect">
            <a:avLst/>
          </a:prstGeom>
        </p:spPr>
        <p:txBody>
          <a:bodyPr>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结论：</a:t>
            </a:r>
            <a:r>
              <a:rPr lang="zh-CN" altLang="en-US" sz="2400" dirty="0">
                <a:latin typeface="微软雅黑" panose="020B0503020204020204" pitchFamily="34" charset="-122"/>
                <a:ea typeface="微软雅黑" panose="020B0503020204020204" pitchFamily="34" charset="-122"/>
              </a:rPr>
              <a:t>随着土地需求曲线的上升，地租将同比例上升；反之亦然。</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890072" y="4697680"/>
            <a:ext cx="3385071" cy="1626211"/>
          </a:xfrm>
          <a:prstGeom prst="rect">
            <a:avLst/>
          </a:prstGeom>
        </p:spPr>
      </p:pic>
      <p:sp>
        <p:nvSpPr>
          <p:cNvPr id="33" name="Rectangle 47" descr="5%"/>
          <p:cNvSpPr>
            <a:spLocks noChangeArrowheads="1"/>
          </p:cNvSpPr>
          <p:nvPr/>
        </p:nvSpPr>
        <p:spPr bwMode="auto">
          <a:xfrm>
            <a:off x="859214" y="5149447"/>
            <a:ext cx="5208211" cy="1369520"/>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由于土地的供给曲线是垂直的且固定不变，故地租的大小与土地的供给曲线没有关系，而完全由土地的需求曲线决定。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6" y="92975"/>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第五节   资本和利息</a:t>
            </a:r>
            <a:endParaRPr lang="zh-CN" altLang="en-US" dirty="0"/>
          </a:p>
        </p:txBody>
      </p:sp>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图示 2"/>
          <p:cNvGraphicFramePr>
            <a:graphicFrameLocks noGrp="1"/>
          </p:cNvGraphicFramePr>
          <p:nvPr/>
        </p:nvGraphicFramePr>
        <p:xfrm>
          <a:off x="902335" y="155702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7" descr="5%"/>
          <p:cNvSpPr>
            <a:spLocks noChangeArrowheads="1"/>
          </p:cNvSpPr>
          <p:nvPr/>
        </p:nvSpPr>
        <p:spPr bwMode="auto">
          <a:xfrm>
            <a:off x="2372125" y="3903987"/>
            <a:ext cx="8527579" cy="1757072"/>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57764"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资本和利息的含义</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35154" y="2128825"/>
            <a:ext cx="1740412" cy="461665"/>
          </a:xfrm>
          <a:prstGeom prst="rect">
            <a:avLst/>
          </a:prstGeom>
          <a:noFill/>
        </p:spPr>
        <p:txBody>
          <a:bodyPr wrap="square" rtlCol="0">
            <a:spAutoFit/>
          </a:bodyPr>
          <a:lstStyle/>
          <a:p>
            <a:r>
              <a:rPr lang="zh-CN" altLang="en-US" sz="2400" b="1" dirty="0">
                <a:solidFill>
                  <a:srgbClr val="B74919"/>
                </a:solidFill>
                <a:latin typeface="微软雅黑" panose="020B0503020204020204" pitchFamily="34" charset="-122"/>
                <a:ea typeface="微软雅黑" panose="020B0503020204020204" pitchFamily="34" charset="-122"/>
              </a:rPr>
              <a:t>资本的特点</a:t>
            </a:r>
            <a:endParaRPr lang="zh-CN" altLang="en-US" sz="2400" b="1" dirty="0">
              <a:solidFill>
                <a:srgbClr val="B74919"/>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372126" y="1573463"/>
            <a:ext cx="8527579" cy="1754326"/>
          </a:xfrm>
          <a:prstGeom prst="rect">
            <a:avLst/>
          </a:prstGeom>
          <a:pattFill prst="pct10">
            <a:fgClr>
              <a:schemeClr val="accent4">
                <a:lumMod val="20000"/>
                <a:lumOff val="80000"/>
              </a:schemeClr>
            </a:fgClr>
            <a:bgClr>
              <a:schemeClr val="bg1"/>
            </a:bgClr>
          </a:pattFill>
          <a:ln>
            <a:solidFill>
              <a:srgbClr val="002060"/>
            </a:solidFill>
          </a:ln>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rgbClr val="B74919"/>
                </a:solidFill>
                <a:latin typeface="Arial" panose="020B0604020202020204" pitchFamily="34" charset="0"/>
                <a:ea typeface="微软雅黑" panose="020B0503020204020204" pitchFamily="34" charset="-122"/>
                <a:cs typeface="Arial" panose="020B0604020202020204" pitchFamily="34" charset="0"/>
              </a:rPr>
              <a:t>数量</a:t>
            </a:r>
            <a:r>
              <a:rPr lang="zh-CN" altLang="en-US" sz="2400" dirty="0" smtClean="0">
                <a:solidFill>
                  <a:srgbClr val="B74919"/>
                </a:solidFill>
                <a:latin typeface="Arial" panose="020B0604020202020204" pitchFamily="34" charset="0"/>
                <a:ea typeface="微软雅黑" panose="020B0503020204020204" pitchFamily="34" charset="-122"/>
                <a:cs typeface="Arial" panose="020B0604020202020204" pitchFamily="34" charset="0"/>
              </a:rPr>
              <a:t>可变；</a:t>
            </a:r>
            <a:endParaRPr lang="en-US" altLang="zh-CN" sz="2400" dirty="0">
              <a:solidFill>
                <a:srgbClr val="B74919"/>
              </a:solidFill>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150000"/>
              </a:lnSpc>
              <a:buFont typeface="Arial" panose="020B0604020202020204" pitchFamily="34" charset="0"/>
              <a:buChar char="•"/>
            </a:pPr>
            <a:r>
              <a:rPr lang="zh-CN" altLang="en-US" sz="2400" dirty="0">
                <a:solidFill>
                  <a:srgbClr val="B74919"/>
                </a:solidFill>
                <a:latin typeface="Arial" panose="020B0604020202020204" pitchFamily="34" charset="0"/>
                <a:ea typeface="微软雅黑" panose="020B0503020204020204" pitchFamily="34" charset="-122"/>
                <a:cs typeface="Arial" panose="020B0604020202020204" pitchFamily="34" charset="0"/>
              </a:rPr>
              <a:t>被生产出来的目的是为了以此作为投入要素用于生产过程中生产出更多的商品和</a:t>
            </a:r>
            <a:r>
              <a:rPr lang="zh-CN" altLang="en-US" sz="2400" dirty="0" smtClean="0">
                <a:solidFill>
                  <a:srgbClr val="B74919"/>
                </a:solidFill>
                <a:latin typeface="Arial" panose="020B0604020202020204" pitchFamily="34" charset="0"/>
                <a:ea typeface="微软雅黑" panose="020B0503020204020204" pitchFamily="34" charset="-122"/>
                <a:cs typeface="Arial" panose="020B0604020202020204" pitchFamily="34" charset="0"/>
              </a:rPr>
              <a:t>服务。</a:t>
            </a:r>
            <a:endParaRPr lang="zh-CN" altLang="en-US" sz="2400" dirty="0">
              <a:solidFill>
                <a:srgbClr val="B74919"/>
              </a:solidFill>
              <a:latin typeface="微软雅黑" panose="020B0503020204020204" pitchFamily="34" charset="-122"/>
              <a:ea typeface="微软雅黑" panose="020B0503020204020204" pitchFamily="34" charset="-122"/>
            </a:endParaRPr>
          </a:p>
        </p:txBody>
      </p:sp>
      <p:sp>
        <p:nvSpPr>
          <p:cNvPr id="13" name="Rectangle 45"/>
          <p:cNvSpPr>
            <a:spLocks noChangeArrowheads="1"/>
          </p:cNvSpPr>
          <p:nvPr/>
        </p:nvSpPr>
        <p:spPr bwMode="auto">
          <a:xfrm>
            <a:off x="1251235" y="4021544"/>
            <a:ext cx="7591587" cy="1521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lnSpc>
                <a:spcPct val="150000"/>
              </a:lnSpc>
            </a:pPr>
            <a:r>
              <a:rPr lang="zh-CN" altLang="en-US" sz="2800" b="1" dirty="0">
                <a:solidFill>
                  <a:srgbClr val="2C2494"/>
                </a:solidFill>
                <a:latin typeface="微软雅黑" panose="020B0503020204020204" pitchFamily="34" charset="-122"/>
                <a:ea typeface="微软雅黑" panose="020B0503020204020204" pitchFamily="34" charset="-122"/>
              </a:rPr>
              <a:t>资本    </a:t>
            </a:r>
            <a:r>
              <a:rPr lang="zh-CN" altLang="en-US" sz="2800" b="1" dirty="0" smtClean="0">
                <a:solidFill>
                  <a:srgbClr val="2C2494"/>
                </a:solidFill>
                <a:latin typeface="微软雅黑" panose="020B0503020204020204" pitchFamily="34" charset="-122"/>
                <a:ea typeface="微软雅黑" panose="020B0503020204020204" pitchFamily="34" charset="-122"/>
              </a:rPr>
              <a:t> </a:t>
            </a:r>
            <a:r>
              <a:rPr lang="zh-CN" altLang="en-US" sz="2400" dirty="0" smtClean="0">
                <a:solidFill>
                  <a:srgbClr val="2C2494"/>
                </a:solidFill>
                <a:latin typeface="微软雅黑" panose="020B0503020204020204" pitchFamily="34" charset="-122"/>
                <a:ea typeface="微软雅黑" panose="020B0503020204020204" pitchFamily="34" charset="-122"/>
              </a:rPr>
              <a:t>由</a:t>
            </a:r>
            <a:r>
              <a:rPr lang="zh-CN" altLang="en-US" sz="2400" dirty="0">
                <a:solidFill>
                  <a:srgbClr val="2C2494"/>
                </a:solidFill>
                <a:latin typeface="微软雅黑" panose="020B0503020204020204" pitchFamily="34" charset="-122"/>
                <a:ea typeface="微软雅黑" panose="020B0503020204020204" pitchFamily="34" charset="-122"/>
              </a:rPr>
              <a:t>经济制度本身生产出来并被用作投入要素以便进一步生</a:t>
            </a:r>
            <a:endParaRPr lang="en-US" altLang="zh-CN" sz="2400" dirty="0">
              <a:solidFill>
                <a:srgbClr val="2C2494"/>
              </a:solidFill>
              <a:latin typeface="微软雅黑" panose="020B0503020204020204" pitchFamily="34" charset="-122"/>
              <a:ea typeface="微软雅黑" panose="020B0503020204020204" pitchFamily="34" charset="-122"/>
            </a:endParaRPr>
          </a:p>
          <a:p>
            <a:pPr algn="l">
              <a:lnSpc>
                <a:spcPct val="150000"/>
              </a:lnSpc>
            </a:pPr>
            <a:r>
              <a:rPr lang="zh-CN" altLang="en-US" sz="2400" dirty="0">
                <a:solidFill>
                  <a:srgbClr val="2C2494"/>
                </a:solidFill>
                <a:latin typeface="微软雅黑" panose="020B0503020204020204" pitchFamily="34" charset="-122"/>
                <a:ea typeface="微软雅黑" panose="020B0503020204020204" pitchFamily="34" charset="-122"/>
              </a:rPr>
              <a:t>              产更多的商品和服务的</a:t>
            </a:r>
            <a:r>
              <a:rPr lang="zh-CN" altLang="en-US" sz="2400" dirty="0" smtClean="0">
                <a:solidFill>
                  <a:srgbClr val="2C2494"/>
                </a:solidFill>
                <a:latin typeface="微软雅黑" panose="020B0503020204020204" pitchFamily="34" charset="-122"/>
                <a:ea typeface="微软雅黑" panose="020B0503020204020204" pitchFamily="34" charset="-122"/>
              </a:rPr>
              <a:t>物品。</a:t>
            </a:r>
            <a:endParaRPr lang="en-US" altLang="zh-CN" sz="2800" dirty="0">
              <a:solidFill>
                <a:srgbClr val="2C2494"/>
              </a:solidFill>
              <a:latin typeface="微软雅黑" panose="020B0503020204020204" pitchFamily="34" charset="-122"/>
              <a:ea typeface="微软雅黑" panose="020B0503020204020204" pitchFamily="34" charset="-122"/>
            </a:endParaRPr>
          </a:p>
          <a:p>
            <a:pPr algn="l">
              <a:lnSpc>
                <a:spcPct val="150000"/>
              </a:lnSpc>
            </a:pPr>
            <a:r>
              <a:rPr lang="zh-CN" altLang="en-US" sz="2800" b="1" dirty="0">
                <a:solidFill>
                  <a:schemeClr val="accent4">
                    <a:lumMod val="75000"/>
                  </a:schemeClr>
                </a:solidFill>
                <a:latin typeface="微软雅黑" panose="020B0503020204020204" pitchFamily="34" charset="-122"/>
                <a:ea typeface="微软雅黑" panose="020B0503020204020204" pitchFamily="34" charset="-122"/>
              </a:rPr>
              <a:t>利息    </a:t>
            </a:r>
            <a:r>
              <a:rPr lang="zh-CN" altLang="en-US" sz="2400" b="0" dirty="0">
                <a:solidFill>
                  <a:schemeClr val="accent4">
                    <a:lumMod val="75000"/>
                  </a:schemeClr>
                </a:solidFill>
                <a:latin typeface="微软雅黑" panose="020B0503020204020204" pitchFamily="34" charset="-122"/>
                <a:ea typeface="微软雅黑" panose="020B0503020204020204" pitchFamily="34" charset="-122"/>
              </a:rPr>
              <a:t>资本品的效用和</a:t>
            </a:r>
            <a:r>
              <a:rPr lang="zh-CN" altLang="en-US" sz="2400" b="0" dirty="0" smtClean="0">
                <a:solidFill>
                  <a:schemeClr val="accent4">
                    <a:lumMod val="75000"/>
                  </a:schemeClr>
                </a:solidFill>
                <a:latin typeface="微软雅黑" panose="020B0503020204020204" pitchFamily="34" charset="-122"/>
                <a:ea typeface="微软雅黑" panose="020B0503020204020204" pitchFamily="34" charset="-122"/>
              </a:rPr>
              <a:t>成本。</a:t>
            </a:r>
            <a:endParaRPr lang="zh-CN" altLang="en-US" sz="2400" b="0"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787558" y="3343701"/>
            <a:ext cx="10223742" cy="13649"/>
          </a:xfrm>
          <a:prstGeom prst="line">
            <a:avLst/>
          </a:prstGeom>
          <a:ln w="28575">
            <a:solidFill>
              <a:srgbClr val="B74919">
                <a:alpha val="99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7558" y="5964072"/>
            <a:ext cx="10223742" cy="27295"/>
          </a:xfrm>
          <a:prstGeom prst="line">
            <a:avLst/>
          </a:prstGeom>
          <a:ln w="28575">
            <a:solidFill>
              <a:srgbClr val="2C2494">
                <a:alpha val="99000"/>
              </a:srgb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b="3685"/>
          <a:stretch>
            <a:fillRect/>
          </a:stretch>
        </p:blipFill>
        <p:spPr>
          <a:xfrm>
            <a:off x="10009080" y="4939498"/>
            <a:ext cx="867371" cy="6766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0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02300" y="2504316"/>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910580" y="2828996"/>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要素供给问题</a:t>
            </a:r>
            <a:endParaRPr lang="zh-CN" altLang="en-US"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5910580" y="3322362"/>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要素供给原则</a:t>
            </a:r>
            <a:endParaRPr lang="zh-CN" altLang="en-US" b="1" dirty="0">
              <a:effectLst>
                <a:outerShdw blurRad="38100" dist="38100" dir="2700000" algn="tl">
                  <a:srgbClr val="C0C0C0"/>
                </a:outerShdw>
              </a:effectLst>
            </a:endParaRPr>
          </a:p>
        </p:txBody>
      </p:sp>
      <p:pic>
        <p:nvPicPr>
          <p:cNvPr id="33" name="Picture 39"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2941362"/>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33985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7" name="AutoShape 43">
            <a:hlinkClick r:id="" action="ppaction://noaction" highlightClick="1"/>
            <a:hlinkHover r:id="" action="ppaction://noaction"/>
          </p:cNvPr>
          <p:cNvSpPr>
            <a:spLocks noChangeArrowheads="1"/>
          </p:cNvSpPr>
          <p:nvPr/>
        </p:nvSpPr>
        <p:spPr bwMode="auto">
          <a:xfrm>
            <a:off x="8902700" y="30175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文本框 23"/>
          <p:cNvSpPr txBox="1"/>
          <p:nvPr/>
        </p:nvSpPr>
        <p:spPr>
          <a:xfrm>
            <a:off x="9093200" y="669738"/>
            <a:ext cx="2559538"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0" name="矩形: 圆角 19"/>
          <p:cNvSpPr/>
          <p:nvPr/>
        </p:nvSpPr>
        <p:spPr>
          <a:xfrm>
            <a:off x="2239223" y="4523112"/>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资本和利息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1" name="矩形: 圆角 20"/>
          <p:cNvSpPr/>
          <p:nvPr/>
        </p:nvSpPr>
        <p:spPr>
          <a:xfrm>
            <a:off x="2239222" y="376582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土地和地租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2" name="矩形: 圆角 21"/>
          <p:cNvSpPr/>
          <p:nvPr/>
        </p:nvSpPr>
        <p:spPr>
          <a:xfrm>
            <a:off x="2239219" y="2976752"/>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劳动和工资</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3" name="矩形: 圆角 22"/>
          <p:cNvSpPr/>
          <p:nvPr/>
        </p:nvSpPr>
        <p:spPr>
          <a:xfrm>
            <a:off x="2239220" y="221946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要素供给的一般理论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5" name="矩形: 圆角 24"/>
          <p:cNvSpPr/>
          <p:nvPr/>
        </p:nvSpPr>
        <p:spPr>
          <a:xfrm>
            <a:off x="2239219" y="145422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完全竞争和要素需求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19" name="Rectangle 8" descr="浅色上对角线"/>
          <p:cNvSpPr>
            <a:spLocks noChangeArrowheads="1"/>
          </p:cNvSpPr>
          <p:nvPr/>
        </p:nvSpPr>
        <p:spPr bwMode="auto">
          <a:xfrm>
            <a:off x="5910580" y="3812715"/>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预算线</a:t>
            </a:r>
            <a:r>
              <a:rPr lang="en-US" altLang="zh-CN" b="1" dirty="0">
                <a:effectLst>
                  <a:outerShdw blurRad="38100" dist="38100" dir="2700000" algn="tl">
                    <a:srgbClr val="C0C0C0"/>
                  </a:outerShdw>
                </a:effectLst>
              </a:rPr>
              <a:t>-</a:t>
            </a:r>
            <a:r>
              <a:rPr lang="zh-CN" altLang="en-US" b="1" dirty="0">
                <a:effectLst>
                  <a:outerShdw blurRad="38100" dist="38100" dir="2700000" algn="tl">
                    <a:srgbClr val="C0C0C0"/>
                  </a:outerShdw>
                </a:effectLst>
              </a:rPr>
              <a:t>无差异曲线分析</a:t>
            </a:r>
            <a:endParaRPr lang="zh-CN" altLang="en-US" b="1" dirty="0">
              <a:effectLst>
                <a:outerShdw blurRad="38100" dist="38100" dir="2700000" algn="tl">
                  <a:srgbClr val="C0C0C0"/>
                </a:outerShdw>
              </a:effectLst>
            </a:endParaRPr>
          </a:p>
        </p:txBody>
      </p:sp>
      <p:sp>
        <p:nvSpPr>
          <p:cNvPr id="27" name="Rectangle 8" descr="浅色上对角线"/>
          <p:cNvSpPr>
            <a:spLocks noChangeArrowheads="1"/>
          </p:cNvSpPr>
          <p:nvPr/>
        </p:nvSpPr>
        <p:spPr bwMode="auto">
          <a:xfrm>
            <a:off x="5916442" y="4314529"/>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要素供给曲线</a:t>
            </a:r>
            <a:endParaRPr lang="zh-CN" altLang="en-US" b="1" dirty="0">
              <a:effectLst>
                <a:outerShdw blurRad="38100" dist="38100" dir="2700000" algn="tl">
                  <a:srgbClr val="C0C0C0"/>
                </a:outerShdw>
              </a:effectLst>
            </a:endParaRPr>
          </a:p>
        </p:txBody>
      </p:sp>
      <p:pic>
        <p:nvPicPr>
          <p:cNvPr id="36"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2362" y="385205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9"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1670" y="432468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0" name="矩形: 圆角 10"/>
          <p:cNvSpPr/>
          <p:nvPr/>
        </p:nvSpPr>
        <p:spPr>
          <a:xfrm>
            <a:off x="2258213" y="5302507"/>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垄断条件下要素使用量和价格的决定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7" descr="5%"/>
          <p:cNvSpPr>
            <a:spLocks noChangeArrowheads="1"/>
          </p:cNvSpPr>
          <p:nvPr/>
        </p:nvSpPr>
        <p:spPr bwMode="auto">
          <a:xfrm>
            <a:off x="1150504" y="1114242"/>
            <a:ext cx="9507503" cy="1059068"/>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10" name="Rectangle 91"/>
          <p:cNvSpPr>
            <a:spLocks noChangeArrowheads="1"/>
          </p:cNvSpPr>
          <p:nvPr/>
        </p:nvSpPr>
        <p:spPr bwMode="auto">
          <a:xfrm>
            <a:off x="2745533" y="2377381"/>
            <a:ext cx="5898962" cy="4121261"/>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资本的供给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1004818"/>
            <a:ext cx="9507503"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资本所有者的资本供给问题可以看成是如何将既定收入在</a:t>
            </a:r>
            <a:r>
              <a:rPr lang="zh-CN" altLang="en-US" sz="2400" dirty="0">
                <a:solidFill>
                  <a:srgbClr val="FF0000"/>
                </a:solidFill>
                <a:latin typeface="微软雅黑" panose="020B0503020204020204" pitchFamily="34" charset="-122"/>
                <a:ea typeface="微软雅黑" panose="020B0503020204020204" pitchFamily="34" charset="-122"/>
              </a:rPr>
              <a:t>消费</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储蓄</a:t>
            </a:r>
            <a:r>
              <a:rPr lang="zh-CN" altLang="en-US" sz="2400" dirty="0">
                <a:latin typeface="微软雅黑" panose="020B0503020204020204" pitchFamily="34" charset="-122"/>
                <a:ea typeface="微软雅黑" panose="020B0503020204020204" pitchFamily="34" charset="-122"/>
              </a:rPr>
              <a:t>两方面进行分配的</a:t>
            </a:r>
            <a:r>
              <a:rPr lang="zh-CN" altLang="en-US" sz="2400" dirty="0" smtClean="0">
                <a:latin typeface="微软雅黑" panose="020B0503020204020204" pitchFamily="34" charset="-122"/>
                <a:ea typeface="微软雅黑" panose="020B0503020204020204" pitchFamily="34" charset="-122"/>
              </a:rPr>
              <a:t>问题。</a:t>
            </a:r>
            <a:endParaRPr lang="zh-CN" altLang="en-US" sz="2400" dirty="0">
              <a:latin typeface="微软雅黑" panose="020B0503020204020204" pitchFamily="34" charset="-122"/>
              <a:ea typeface="微软雅黑" panose="020B0503020204020204" pitchFamily="34" charset="-122"/>
            </a:endParaRPr>
          </a:p>
        </p:txBody>
      </p:sp>
      <p:pic>
        <p:nvPicPr>
          <p:cNvPr id="6146" name="图片 966" descr="E:\XXWWJJ\TL\西方经济学上册\转曲-西方经济学（上册）图稿-20180521-二改发排\6-14.eps"/>
          <p:cNvPicPr>
            <a:picLocks noChangeAspect="1" noChangeArrowheads="1"/>
          </p:cNvPicPr>
          <p:nvPr/>
        </p:nvPicPr>
        <p:blipFill>
          <a:blip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2692" y="2455497"/>
            <a:ext cx="4324644" cy="348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886996" y="6073351"/>
            <a:ext cx="361603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长期消费决策</a:t>
            </a:r>
            <a:endParaRPr lang="zh-CN" altLang="en-US" dirty="0">
              <a:latin typeface="微软雅黑" panose="020B0503020204020204" pitchFamily="34" charset="-122"/>
              <a:ea typeface="微软雅黑" panose="020B0503020204020204" pitchFamily="34" charset="-122"/>
            </a:endParaRPr>
          </a:p>
        </p:txBody>
      </p:sp>
      <p:pic>
        <p:nvPicPr>
          <p:cNvPr id="13" name="Picture 11" descr="angel_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070135" y="4186941"/>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angel_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630" y="4195804"/>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descr="5%"/>
          <p:cNvSpPr>
            <a:spLocks noChangeArrowheads="1"/>
          </p:cNvSpPr>
          <p:nvPr/>
        </p:nvSpPr>
        <p:spPr bwMode="auto">
          <a:xfrm>
            <a:off x="1326624" y="1114765"/>
            <a:ext cx="9507503" cy="1059068"/>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36" name="Rectangle 89"/>
          <p:cNvSpPr>
            <a:spLocks noChangeArrowheads="1"/>
          </p:cNvSpPr>
          <p:nvPr/>
        </p:nvSpPr>
        <p:spPr bwMode="auto">
          <a:xfrm>
            <a:off x="2914483" y="2316576"/>
            <a:ext cx="6331783" cy="4115484"/>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资本市场的均衡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pSp>
        <p:nvGrpSpPr>
          <p:cNvPr id="16" name="Group 18"/>
          <p:cNvGrpSpPr/>
          <p:nvPr/>
        </p:nvGrpSpPr>
        <p:grpSpPr bwMode="auto">
          <a:xfrm>
            <a:off x="3390900" y="2464555"/>
            <a:ext cx="5338763" cy="3886200"/>
            <a:chOff x="1200" y="912"/>
            <a:chExt cx="3363" cy="2448"/>
          </a:xfrm>
        </p:grpSpPr>
        <p:sp>
          <p:nvSpPr>
            <p:cNvPr id="17"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8"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9" name="Rectangle 21"/>
            <p:cNvSpPr>
              <a:spLocks noChangeArrowheads="1"/>
            </p:cNvSpPr>
            <p:nvPr/>
          </p:nvSpPr>
          <p:spPr bwMode="auto">
            <a:xfrm>
              <a:off x="1200"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solidFill>
                    <a:schemeClr val="tx1"/>
                  </a:solidFill>
                </a:rPr>
                <a:t>r</a:t>
              </a:r>
              <a:endParaRPr lang="en-US" altLang="zh-CN" sz="2000" dirty="0">
                <a:solidFill>
                  <a:schemeClr val="tx1"/>
                </a:solidFill>
              </a:endParaRPr>
            </a:p>
          </p:txBody>
        </p:sp>
        <p:sp>
          <p:nvSpPr>
            <p:cNvPr id="22" name="Rectangle 22"/>
            <p:cNvSpPr>
              <a:spLocks noChangeArrowheads="1"/>
            </p:cNvSpPr>
            <p:nvPr/>
          </p:nvSpPr>
          <p:spPr bwMode="auto">
            <a:xfrm>
              <a:off x="4323" y="3056"/>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endParaRPr lang="en-US" altLang="zh-CN" dirty="0">
                <a:solidFill>
                  <a:schemeClr val="tx1"/>
                </a:solidFill>
              </a:endParaRPr>
            </a:p>
          </p:txBody>
        </p:sp>
        <p:sp>
          <p:nvSpPr>
            <p:cNvPr id="23"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endParaRPr lang="en-US" altLang="zh-CN">
                <a:solidFill>
                  <a:schemeClr val="tx1"/>
                </a:solidFill>
              </a:endParaRPr>
            </a:p>
          </p:txBody>
        </p:sp>
      </p:grpSp>
      <p:grpSp>
        <p:nvGrpSpPr>
          <p:cNvPr id="24" name="Group 24"/>
          <p:cNvGrpSpPr/>
          <p:nvPr/>
        </p:nvGrpSpPr>
        <p:grpSpPr bwMode="auto">
          <a:xfrm>
            <a:off x="4675187" y="3753605"/>
            <a:ext cx="3352800" cy="1219200"/>
            <a:chOff x="1920" y="2016"/>
            <a:chExt cx="2112" cy="768"/>
          </a:xfrm>
        </p:grpSpPr>
        <p:sp>
          <p:nvSpPr>
            <p:cNvPr id="25"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6" name="Rectangle 26"/>
            <p:cNvSpPr>
              <a:spLocks noChangeArrowheads="1"/>
            </p:cNvSpPr>
            <p:nvPr/>
          </p:nvSpPr>
          <p:spPr bwMode="auto">
            <a:xfrm>
              <a:off x="3792" y="259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D</a:t>
              </a:r>
              <a:endParaRPr lang="en-US" altLang="zh-CN" sz="1200">
                <a:solidFill>
                  <a:schemeClr val="tx1"/>
                </a:solidFill>
              </a:endParaRPr>
            </a:p>
          </p:txBody>
        </p:sp>
      </p:grpSp>
      <p:grpSp>
        <p:nvGrpSpPr>
          <p:cNvPr id="27" name="Group 27"/>
          <p:cNvGrpSpPr/>
          <p:nvPr/>
        </p:nvGrpSpPr>
        <p:grpSpPr bwMode="auto">
          <a:xfrm>
            <a:off x="3532187" y="4069518"/>
            <a:ext cx="2667000" cy="304800"/>
            <a:chOff x="1200" y="2215"/>
            <a:chExt cx="1680" cy="192"/>
          </a:xfrm>
        </p:grpSpPr>
        <p:sp>
          <p:nvSpPr>
            <p:cNvPr id="28" name="Line 28"/>
            <p:cNvSpPr>
              <a:spLocks noChangeShapeType="1"/>
            </p:cNvSpPr>
            <p:nvPr/>
          </p:nvSpPr>
          <p:spPr bwMode="auto">
            <a:xfrm flipH="1">
              <a:off x="1536" y="2352"/>
              <a:ext cx="1344"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9" name="Rectangle 29"/>
            <p:cNvSpPr>
              <a:spLocks noChangeArrowheads="1"/>
            </p:cNvSpPr>
            <p:nvPr/>
          </p:nvSpPr>
          <p:spPr bwMode="auto">
            <a:xfrm>
              <a:off x="1200" y="2215"/>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r</a:t>
              </a:r>
              <a:r>
                <a:rPr lang="en-US" altLang="zh-CN" sz="1200" dirty="0">
                  <a:solidFill>
                    <a:schemeClr val="tx1"/>
                  </a:solidFill>
                </a:rPr>
                <a:t>0</a:t>
              </a:r>
              <a:endParaRPr lang="en-US" altLang="zh-CN" sz="1200" dirty="0">
                <a:solidFill>
                  <a:schemeClr val="tx1"/>
                </a:solidFill>
              </a:endParaRPr>
            </a:p>
          </p:txBody>
        </p:sp>
      </p:grpSp>
      <p:sp>
        <p:nvSpPr>
          <p:cNvPr id="31" name="Rectangle 31"/>
          <p:cNvSpPr>
            <a:spLocks noChangeArrowheads="1"/>
          </p:cNvSpPr>
          <p:nvPr/>
        </p:nvSpPr>
        <p:spPr bwMode="auto">
          <a:xfrm>
            <a:off x="5829300" y="5860573"/>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r>
              <a:rPr lang="en-US" altLang="zh-CN" sz="1200" dirty="0">
                <a:solidFill>
                  <a:schemeClr val="tx1"/>
                </a:solidFill>
              </a:rPr>
              <a:t>0</a:t>
            </a:r>
            <a:endParaRPr lang="en-US" altLang="zh-CN" sz="1200" dirty="0">
              <a:solidFill>
                <a:schemeClr val="tx1"/>
              </a:solidFill>
            </a:endParaRPr>
          </a:p>
        </p:txBody>
      </p:sp>
      <p:sp>
        <p:nvSpPr>
          <p:cNvPr id="35" name="Rectangle 35"/>
          <p:cNvSpPr>
            <a:spLocks noChangeArrowheads="1"/>
          </p:cNvSpPr>
          <p:nvPr/>
        </p:nvSpPr>
        <p:spPr bwMode="auto">
          <a:xfrm>
            <a:off x="7113587" y="2962173"/>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S</a:t>
            </a:r>
            <a:endParaRPr lang="en-US" altLang="zh-CN" sz="1200" dirty="0">
              <a:solidFill>
                <a:schemeClr val="tx1"/>
              </a:solidFill>
            </a:endParaRPr>
          </a:p>
        </p:txBody>
      </p:sp>
      <p:cxnSp>
        <p:nvCxnSpPr>
          <p:cNvPr id="15" name="直接连接符 14"/>
          <p:cNvCxnSpPr/>
          <p:nvPr/>
        </p:nvCxnSpPr>
        <p:spPr>
          <a:xfrm flipV="1">
            <a:off x="5132387" y="2686805"/>
            <a:ext cx="0" cy="3273425"/>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199187" y="2686805"/>
            <a:ext cx="1" cy="3276600"/>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7222790" y="2693155"/>
            <a:ext cx="0" cy="3273425"/>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grpSp>
        <p:nvGrpSpPr>
          <p:cNvPr id="40" name="Group 27"/>
          <p:cNvGrpSpPr/>
          <p:nvPr/>
        </p:nvGrpSpPr>
        <p:grpSpPr bwMode="auto">
          <a:xfrm>
            <a:off x="3438099" y="4459970"/>
            <a:ext cx="3784691" cy="446901"/>
            <a:chOff x="1254" y="2227"/>
            <a:chExt cx="1626" cy="192"/>
          </a:xfrm>
        </p:grpSpPr>
        <p:sp>
          <p:nvSpPr>
            <p:cNvPr id="41" name="Line 28"/>
            <p:cNvSpPr>
              <a:spLocks noChangeShapeType="1"/>
            </p:cNvSpPr>
            <p:nvPr/>
          </p:nvSpPr>
          <p:spPr bwMode="auto">
            <a:xfrm flipH="1">
              <a:off x="1524" y="2323"/>
              <a:ext cx="1356"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42" name="Rectangle 29"/>
            <p:cNvSpPr>
              <a:spLocks noChangeArrowheads="1"/>
            </p:cNvSpPr>
            <p:nvPr/>
          </p:nvSpPr>
          <p:spPr bwMode="auto">
            <a:xfrm>
              <a:off x="1254" y="2227"/>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r</a:t>
              </a:r>
              <a:r>
                <a:rPr lang="en-US" altLang="zh-CN" sz="1200" dirty="0">
                  <a:solidFill>
                    <a:schemeClr val="tx1"/>
                  </a:solidFill>
                </a:rPr>
                <a:t>2</a:t>
              </a:r>
              <a:endParaRPr lang="en-US" altLang="zh-CN" sz="1200" dirty="0">
                <a:solidFill>
                  <a:schemeClr val="tx1"/>
                </a:solidFill>
              </a:endParaRPr>
            </a:p>
          </p:txBody>
        </p:sp>
      </p:grpSp>
      <p:grpSp>
        <p:nvGrpSpPr>
          <p:cNvPr id="43" name="Group 27"/>
          <p:cNvGrpSpPr/>
          <p:nvPr/>
        </p:nvGrpSpPr>
        <p:grpSpPr bwMode="auto">
          <a:xfrm>
            <a:off x="3585432" y="3744379"/>
            <a:ext cx="1514263" cy="216969"/>
            <a:chOff x="1540" y="2189"/>
            <a:chExt cx="1340" cy="192"/>
          </a:xfrm>
        </p:grpSpPr>
        <p:sp>
          <p:nvSpPr>
            <p:cNvPr id="44"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45"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r</a:t>
              </a:r>
              <a:r>
                <a:rPr lang="en-US" altLang="zh-CN" sz="1200" dirty="0">
                  <a:solidFill>
                    <a:schemeClr val="tx1"/>
                  </a:solidFill>
                </a:rPr>
                <a:t>1</a:t>
              </a:r>
              <a:endParaRPr lang="en-US" altLang="zh-CN" sz="1200" dirty="0">
                <a:solidFill>
                  <a:schemeClr val="tx1"/>
                </a:solidFill>
              </a:endParaRPr>
            </a:p>
          </p:txBody>
        </p:sp>
      </p:grpSp>
      <p:sp>
        <p:nvSpPr>
          <p:cNvPr id="46" name="Rectangle 31"/>
          <p:cNvSpPr>
            <a:spLocks noChangeArrowheads="1"/>
          </p:cNvSpPr>
          <p:nvPr/>
        </p:nvSpPr>
        <p:spPr bwMode="auto">
          <a:xfrm>
            <a:off x="6705601" y="5857398"/>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r>
              <a:rPr lang="en-US" altLang="zh-CN" sz="1200" dirty="0">
                <a:solidFill>
                  <a:schemeClr val="tx1"/>
                </a:solidFill>
              </a:rPr>
              <a:t>2</a:t>
            </a:r>
            <a:endParaRPr lang="en-US" altLang="zh-CN" sz="1200" dirty="0">
              <a:solidFill>
                <a:schemeClr val="tx1"/>
              </a:solidFill>
            </a:endParaRPr>
          </a:p>
        </p:txBody>
      </p:sp>
      <p:sp>
        <p:nvSpPr>
          <p:cNvPr id="47" name="Rectangle 31"/>
          <p:cNvSpPr>
            <a:spLocks noChangeArrowheads="1"/>
          </p:cNvSpPr>
          <p:nvPr/>
        </p:nvSpPr>
        <p:spPr bwMode="auto">
          <a:xfrm>
            <a:off x="4724401" y="5857398"/>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r>
              <a:rPr lang="en-US" altLang="zh-CN" sz="1200" dirty="0">
                <a:solidFill>
                  <a:schemeClr val="tx1"/>
                </a:solidFill>
              </a:rPr>
              <a:t>1</a:t>
            </a:r>
            <a:endParaRPr lang="en-US" altLang="zh-CN" sz="1200" dirty="0">
              <a:solidFill>
                <a:schemeClr val="tx1"/>
              </a:solidFill>
            </a:endParaRPr>
          </a:p>
        </p:txBody>
      </p:sp>
      <p:sp>
        <p:nvSpPr>
          <p:cNvPr id="7" name="矩形 6"/>
          <p:cNvSpPr/>
          <p:nvPr/>
        </p:nvSpPr>
        <p:spPr>
          <a:xfrm>
            <a:off x="1358580" y="971759"/>
            <a:ext cx="9681212" cy="1135054"/>
          </a:xfrm>
          <a:prstGeom prst="rect">
            <a:avLst/>
          </a:prstGeom>
        </p:spPr>
        <p:txBody>
          <a:bodyPr wrap="square">
            <a:spAutoFit/>
          </a:bodyPr>
          <a:lstStyle/>
          <a:p>
            <a:pPr>
              <a:lnSpc>
                <a:spcPct val="150000"/>
              </a:lnSpc>
            </a:pPr>
            <a:r>
              <a:rPr lang="en-US" altLang="zh-CN" sz="2400" kern="100" spc="-30" dirty="0">
                <a:solidFill>
                  <a:srgbClr val="000000"/>
                </a:solidFill>
                <a:latin typeface="微软雅黑" panose="020B0503020204020204" pitchFamily="34" charset="-122"/>
                <a:ea typeface="微软雅黑" panose="020B0503020204020204" pitchFamily="34" charset="-122"/>
                <a:cs typeface="Times New Roman" panose="02020603050405020304"/>
              </a:rPr>
              <a:t>       </a:t>
            </a:r>
            <a:r>
              <a:rPr lang="zh-CN" altLang="zh-CN" sz="2400" kern="100" spc="-30" dirty="0">
                <a:solidFill>
                  <a:srgbClr val="000000"/>
                </a:solidFill>
                <a:latin typeface="微软雅黑" panose="020B0503020204020204" pitchFamily="34" charset="-122"/>
                <a:ea typeface="微软雅黑" panose="020B0503020204020204" pitchFamily="34" charset="-122"/>
                <a:cs typeface="Times New Roman" panose="02020603050405020304"/>
              </a:rPr>
              <a:t>由于在短期中资本的数量不变，且不存在自用价值，故资本的短期供给曲线和土地一样，是一条垂直的直线。</a:t>
            </a:r>
            <a:endParaRPr lang="zh-CN" altLang="en-US" sz="2400" dirty="0">
              <a:latin typeface="微软雅黑" panose="020B0503020204020204" pitchFamily="34" charset="-122"/>
              <a:ea typeface="微软雅黑" panose="020B0503020204020204" pitchFamily="34" charset="-122"/>
            </a:endParaRPr>
          </a:p>
        </p:txBody>
      </p:sp>
      <p:pic>
        <p:nvPicPr>
          <p:cNvPr id="48" name="Picture 11" descr="angel_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9652623" y="4044098"/>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1" descr="angel_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4321" y="4044098"/>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in)">
                                      <p:cBhvr>
                                        <p:cTn id="14" dur="2000"/>
                                        <p:tgtEl>
                                          <p:spTgt spid="16"/>
                                        </p:tgtEl>
                                      </p:cBhvr>
                                    </p:animEffect>
                                  </p:childTnLst>
                                </p:cTn>
                              </p:par>
                              <p:par>
                                <p:cTn id="15" presetID="6"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ircle(in)">
                                      <p:cBhvr>
                                        <p:cTn id="17" dur="2000"/>
                                        <p:tgtEl>
                                          <p:spTgt spid="27"/>
                                        </p:tgtEl>
                                      </p:cBhvr>
                                    </p:animEffect>
                                  </p:childTnLst>
                                </p:cTn>
                              </p:par>
                              <p:par>
                                <p:cTn id="18" presetID="6" presetClass="entr" presetSubtype="16"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ircle(in)">
                                      <p:cBhvr>
                                        <p:cTn id="20" dur="2000"/>
                                        <p:tgtEl>
                                          <p:spTgt spid="43"/>
                                        </p:tgtEl>
                                      </p:cBhvr>
                                    </p:animEffect>
                                  </p:childTnLst>
                                </p:cTn>
                              </p:par>
                              <p:par>
                                <p:cTn id="21" presetID="6" presetClass="entr" presetSubtype="16"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ircle(in)">
                                      <p:cBhvr>
                                        <p:cTn id="23" dur="2000"/>
                                        <p:tgtEl>
                                          <p:spTgt spid="40"/>
                                        </p:tgtEl>
                                      </p:cBhvr>
                                    </p:animEffect>
                                  </p:childTnLst>
                                </p:cTn>
                              </p:par>
                              <p:par>
                                <p:cTn id="24" presetID="6" presetClass="entr" presetSubtype="16"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circle(in)">
                                      <p:cBhvr>
                                        <p:cTn id="26" dur="2000"/>
                                        <p:tgtEl>
                                          <p:spTgt spid="15"/>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circle(in)">
                                      <p:cBhvr>
                                        <p:cTn id="29" dur="2000"/>
                                        <p:tgtEl>
                                          <p:spTgt spid="47"/>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circle(in)">
                                      <p:cBhvr>
                                        <p:cTn id="32" dur="2000"/>
                                        <p:tgtEl>
                                          <p:spTgt spid="3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circle(in)">
                                      <p:cBhvr>
                                        <p:cTn id="35" dur="2000"/>
                                        <p:tgtEl>
                                          <p:spTgt spid="46"/>
                                        </p:tgtEl>
                                      </p:cBhvr>
                                    </p:animEffect>
                                  </p:childTnLst>
                                </p:cTn>
                              </p:par>
                              <p:par>
                                <p:cTn id="36" presetID="6" presetClass="entr" presetSubtype="16"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circle(in)">
                                      <p:cBhvr>
                                        <p:cTn id="38" dur="2000"/>
                                        <p:tgtEl>
                                          <p:spTgt spid="39"/>
                                        </p:tgtEl>
                                      </p:cBhvr>
                                    </p:animEffect>
                                  </p:childTnLst>
                                </p:cTn>
                              </p:par>
                              <p:par>
                                <p:cTn id="39" presetID="6" presetClass="entr" presetSubtype="16"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circle(in)">
                                      <p:cBhvr>
                                        <p:cTn id="41" dur="2000"/>
                                        <p:tgtEl>
                                          <p:spTgt spid="37"/>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circle(in)">
                                      <p:cBhvr>
                                        <p:cTn id="44" dur="2000"/>
                                        <p:tgtEl>
                                          <p:spTgt spid="36"/>
                                        </p:tgtEl>
                                      </p:cBhvr>
                                    </p:animEffect>
                                  </p:childTnLst>
                                </p:cTn>
                              </p:par>
                              <p:par>
                                <p:cTn id="45" presetID="6" presetClass="entr" presetSubtype="16"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ircle(in)">
                                      <p:cBhvr>
                                        <p:cTn id="47" dur="2000"/>
                                        <p:tgtEl>
                                          <p:spTgt spid="24"/>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circle(in)">
                                      <p:cBhvr>
                                        <p:cTn id="5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1" grpId="0"/>
      <p:bldP spid="35" grpId="0"/>
      <p:bldP spid="46" grpId="0"/>
      <p:bldP spid="47"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920" y="212721"/>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第六节   垄断条件下要素使用量</a:t>
            </a:r>
            <a:br>
              <a:rPr lang="en-US" altLang="zh-CN" dirty="0" smtClean="0">
                <a:solidFill>
                  <a:srgbClr val="002060"/>
                </a:solidFill>
                <a:latin typeface="华文行楷" panose="02010800040101010101" pitchFamily="2" charset="-122"/>
                <a:ea typeface="华文行楷" panose="02010800040101010101" pitchFamily="2" charset="-122"/>
              </a:rPr>
            </a:br>
            <a:r>
              <a:rPr lang="en-US" altLang="zh-CN" dirty="0" smtClean="0">
                <a:solidFill>
                  <a:srgbClr val="002060"/>
                </a:solidFill>
                <a:latin typeface="华文行楷" panose="02010800040101010101" pitchFamily="2" charset="-122"/>
                <a:ea typeface="华文行楷" panose="02010800040101010101" pitchFamily="2" charset="-122"/>
              </a:rPr>
              <a:t>               </a:t>
            </a:r>
            <a:r>
              <a:rPr lang="zh-CN" altLang="en-US" dirty="0" smtClean="0">
                <a:solidFill>
                  <a:srgbClr val="002060"/>
                </a:solidFill>
                <a:latin typeface="华文行楷" panose="02010800040101010101" pitchFamily="2" charset="-122"/>
                <a:ea typeface="华文行楷" panose="02010800040101010101" pitchFamily="2" charset="-122"/>
              </a:rPr>
              <a:t>和价格的决定</a:t>
            </a:r>
            <a:endParaRPr lang="zh-CN" altLang="en-US" dirty="0"/>
          </a:p>
        </p:txBody>
      </p:sp>
      <p:sp>
        <p:nvSpPr>
          <p:cNvPr id="5" name="矩形 4"/>
          <p:cNvSpPr/>
          <p:nvPr/>
        </p:nvSpPr>
        <p:spPr>
          <a:xfrm rot="18868453" flipV="1">
            <a:off x="440599" y="924132"/>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1009048"/>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520006"/>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a:graphicFrameLocks noGrp="1"/>
          </p:cNvGraphicFramePr>
          <p:nvPr/>
        </p:nvGraphicFramePr>
        <p:xfrm>
          <a:off x="959485" y="1895475"/>
          <a:ext cx="10219690" cy="38157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91"/>
          <p:cNvSpPr>
            <a:spLocks noChangeArrowheads="1"/>
          </p:cNvSpPr>
          <p:nvPr/>
        </p:nvSpPr>
        <p:spPr bwMode="auto">
          <a:xfrm>
            <a:off x="2105891" y="2300003"/>
            <a:ext cx="6816435" cy="4121261"/>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华文行楷" panose="02010800040101010101" pitchFamily="2" charset="-122"/>
                <a:ea typeface="华文行楷" panose="02010800040101010101" pitchFamily="2" charset="-122"/>
                <a:cs typeface="+mn-cs"/>
                <a:sym typeface="+mn-ea"/>
              </a:rPr>
              <a:t>产品卖方垄断条件下的要素价格决定</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20670" y="1067798"/>
            <a:ext cx="6373450" cy="1135054"/>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使用原则：  </a:t>
            </a:r>
            <a:r>
              <a:rPr lang="en-US" altLang="zh-CN" sz="2400" dirty="0">
                <a:latin typeface="微软雅黑" panose="020B0503020204020204" pitchFamily="34" charset="-122"/>
                <a:ea typeface="微软雅黑" panose="020B0503020204020204" pitchFamily="34" charset="-122"/>
              </a:rPr>
              <a:t>MRP=W  </a:t>
            </a:r>
            <a:r>
              <a:rPr lang="zh-CN" altLang="en-US" sz="2400" dirty="0">
                <a:latin typeface="微软雅黑" panose="020B0503020204020204" pitchFamily="34" charset="-122"/>
                <a:ea typeface="微软雅黑" panose="020B0503020204020204" pitchFamily="34" charset="-122"/>
              </a:rPr>
              <a:t>或   </a:t>
            </a:r>
            <a:r>
              <a:rPr lang="en-US" altLang="zh-CN" sz="2400" dirty="0">
                <a:latin typeface="微软雅黑" panose="020B0503020204020204" pitchFamily="34" charset="-122"/>
                <a:ea typeface="微软雅黑" panose="020B0503020204020204" pitchFamily="34" charset="-122"/>
              </a:rPr>
              <a:t>MR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MP=W</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zh-CN" altLang="en-US" sz="24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1597612" y="1711954"/>
            <a:ext cx="4226245" cy="461665"/>
          </a:xfrm>
          <a:prstGeom prst="rect">
            <a:avLst/>
          </a:prstGeom>
          <a:noFill/>
        </p:spPr>
        <p:txBody>
          <a:bodyPr wrap="square" rtlCol="0">
            <a:spAutoFit/>
          </a:bodyPr>
          <a:lstStyle/>
          <a:p>
            <a:pPr algn="ctr"/>
            <a:r>
              <a:rPr lang="zh-CN" altLang="zh-CN" sz="2400" b="1" dirty="0">
                <a:solidFill>
                  <a:srgbClr val="FF0000"/>
                </a:solidFill>
                <a:latin typeface="微软雅黑" panose="020B0503020204020204" pitchFamily="34" charset="-122"/>
                <a:ea typeface="微软雅黑" panose="020B0503020204020204" pitchFamily="34" charset="-122"/>
              </a:rPr>
              <a:t>卖方垄断企业的要素需求曲线</a:t>
            </a:r>
            <a:r>
              <a:rPr lang="zh-CN" altLang="en-US"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nvGrpSpPr>
          <p:cNvPr id="10" name="Group 18"/>
          <p:cNvGrpSpPr/>
          <p:nvPr/>
        </p:nvGrpSpPr>
        <p:grpSpPr bwMode="auto">
          <a:xfrm>
            <a:off x="2880855" y="2598398"/>
            <a:ext cx="4887931" cy="3943350"/>
            <a:chOff x="1108" y="912"/>
            <a:chExt cx="3501" cy="2484"/>
          </a:xfrm>
        </p:grpSpPr>
        <p:sp>
          <p:nvSpPr>
            <p:cNvPr id="11"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2"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3" name="Rectangle 21"/>
            <p:cNvSpPr>
              <a:spLocks noChangeArrowheads="1"/>
            </p:cNvSpPr>
            <p:nvPr/>
          </p:nvSpPr>
          <p:spPr bwMode="auto">
            <a:xfrm>
              <a:off x="1108"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W</a:t>
              </a:r>
              <a:endParaRPr lang="en-US" altLang="zh-CN" sz="2000" dirty="0">
                <a:solidFill>
                  <a:schemeClr val="tx1"/>
                </a:solidFill>
              </a:endParaRPr>
            </a:p>
          </p:txBody>
        </p:sp>
        <p:sp>
          <p:nvSpPr>
            <p:cNvPr id="14" name="Rectangle 22"/>
            <p:cNvSpPr>
              <a:spLocks noChangeArrowheads="1"/>
            </p:cNvSpPr>
            <p:nvPr/>
          </p:nvSpPr>
          <p:spPr bwMode="auto">
            <a:xfrm>
              <a:off x="4369" y="3108"/>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endParaRPr lang="en-US" altLang="zh-CN" dirty="0">
                <a:solidFill>
                  <a:schemeClr val="tx1"/>
                </a:solidFill>
              </a:endParaRPr>
            </a:p>
          </p:txBody>
        </p:sp>
        <p:sp>
          <p:nvSpPr>
            <p:cNvPr id="15"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endParaRPr lang="en-US" altLang="zh-CN">
                <a:solidFill>
                  <a:schemeClr val="tx1"/>
                </a:solidFill>
              </a:endParaRPr>
            </a:p>
          </p:txBody>
        </p:sp>
      </p:grpSp>
      <p:grpSp>
        <p:nvGrpSpPr>
          <p:cNvPr id="16" name="Group 24"/>
          <p:cNvGrpSpPr/>
          <p:nvPr/>
        </p:nvGrpSpPr>
        <p:grpSpPr bwMode="auto">
          <a:xfrm>
            <a:off x="3844801" y="3399403"/>
            <a:ext cx="3788558" cy="1871128"/>
            <a:chOff x="1920" y="2016"/>
            <a:chExt cx="2112" cy="768"/>
          </a:xfrm>
        </p:grpSpPr>
        <p:sp>
          <p:nvSpPr>
            <p:cNvPr id="17"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8" name="Rectangle 26"/>
            <p:cNvSpPr>
              <a:spLocks noChangeArrowheads="1"/>
            </p:cNvSpPr>
            <p:nvPr/>
          </p:nvSpPr>
          <p:spPr bwMode="auto">
            <a:xfrm>
              <a:off x="3792" y="259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D</a:t>
              </a:r>
              <a:endParaRPr lang="en-US" altLang="zh-CN" sz="1200">
                <a:solidFill>
                  <a:schemeClr val="tx1"/>
                </a:solidFill>
              </a:endParaRPr>
            </a:p>
          </p:txBody>
        </p:sp>
      </p:grpSp>
      <p:grpSp>
        <p:nvGrpSpPr>
          <p:cNvPr id="19" name="Group 27"/>
          <p:cNvGrpSpPr/>
          <p:nvPr/>
        </p:nvGrpSpPr>
        <p:grpSpPr bwMode="auto">
          <a:xfrm>
            <a:off x="3009301" y="3543688"/>
            <a:ext cx="1514263" cy="216969"/>
            <a:chOff x="1540" y="2189"/>
            <a:chExt cx="1340" cy="192"/>
          </a:xfrm>
        </p:grpSpPr>
        <p:sp>
          <p:nvSpPr>
            <p:cNvPr id="22"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3"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grpSp>
        <p:nvGrpSpPr>
          <p:cNvPr id="24" name="Group 27"/>
          <p:cNvGrpSpPr/>
          <p:nvPr/>
        </p:nvGrpSpPr>
        <p:grpSpPr bwMode="auto">
          <a:xfrm rot="16200000">
            <a:off x="2743182" y="5462556"/>
            <a:ext cx="3506751" cy="98181"/>
            <a:chOff x="1540" y="2189"/>
            <a:chExt cx="1340" cy="192"/>
          </a:xfrm>
        </p:grpSpPr>
        <p:sp>
          <p:nvSpPr>
            <p:cNvPr id="25"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6"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grpSp>
        <p:nvGrpSpPr>
          <p:cNvPr id="27" name="Group 27"/>
          <p:cNvGrpSpPr/>
          <p:nvPr/>
        </p:nvGrpSpPr>
        <p:grpSpPr bwMode="auto">
          <a:xfrm>
            <a:off x="2726102" y="4064496"/>
            <a:ext cx="3065099" cy="553439"/>
            <a:chOff x="1680" y="2250"/>
            <a:chExt cx="1200" cy="192"/>
          </a:xfrm>
        </p:grpSpPr>
        <p:sp>
          <p:nvSpPr>
            <p:cNvPr id="28"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9" name="Rectangle 29"/>
            <p:cNvSpPr>
              <a:spLocks noChangeArrowheads="1"/>
            </p:cNvSpPr>
            <p:nvPr/>
          </p:nvSpPr>
          <p:spPr bwMode="auto">
            <a:xfrm>
              <a:off x="1680" y="2250"/>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W</a:t>
              </a:r>
              <a:r>
                <a:rPr lang="en-US" altLang="zh-CN" sz="1200" dirty="0" smtClean="0">
                  <a:solidFill>
                    <a:schemeClr val="tx1"/>
                  </a:solidFill>
                </a:rPr>
                <a:t>1</a:t>
              </a:r>
              <a:endParaRPr lang="en-US" altLang="zh-CN" sz="1200" dirty="0">
                <a:solidFill>
                  <a:schemeClr val="tx1"/>
                </a:solidFill>
              </a:endParaRPr>
            </a:p>
          </p:txBody>
        </p:sp>
      </p:grpSp>
      <p:sp>
        <p:nvSpPr>
          <p:cNvPr id="31" name="Line 28"/>
          <p:cNvSpPr>
            <a:spLocks noChangeShapeType="1"/>
          </p:cNvSpPr>
          <p:nvPr/>
        </p:nvSpPr>
        <p:spPr bwMode="auto">
          <a:xfrm rot="16200000" flipH="1">
            <a:off x="4918179" y="5249402"/>
            <a:ext cx="1746041"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 name="矩形 2"/>
          <p:cNvSpPr/>
          <p:nvPr/>
        </p:nvSpPr>
        <p:spPr>
          <a:xfrm>
            <a:off x="2937233" y="3501075"/>
            <a:ext cx="468398" cy="369332"/>
          </a:xfrm>
          <a:prstGeom prst="rect">
            <a:avLst/>
          </a:prstGeom>
        </p:spPr>
        <p:txBody>
          <a:bodyPr wrap="none">
            <a:spAutoFit/>
          </a:bodyPr>
          <a:lstStyle/>
          <a:p>
            <a:pPr lvl="0"/>
            <a:r>
              <a:rPr lang="en-US" altLang="zh-CN" dirty="0" smtClean="0">
                <a:solidFill>
                  <a:prstClr val="black"/>
                </a:solidFill>
              </a:rPr>
              <a:t>W</a:t>
            </a:r>
            <a:r>
              <a:rPr lang="en-US" altLang="zh-CN" sz="1200" dirty="0" smtClean="0">
                <a:solidFill>
                  <a:prstClr val="black"/>
                </a:solidFill>
              </a:rPr>
              <a:t>0</a:t>
            </a:r>
            <a:endParaRPr lang="en-US" altLang="zh-CN" sz="1200" dirty="0">
              <a:solidFill>
                <a:prstClr val="black"/>
              </a:solidFill>
            </a:endParaRPr>
          </a:p>
        </p:txBody>
      </p:sp>
      <p:sp>
        <p:nvSpPr>
          <p:cNvPr id="33" name="Rectangle 29"/>
          <p:cNvSpPr>
            <a:spLocks noChangeArrowheads="1"/>
          </p:cNvSpPr>
          <p:nvPr/>
        </p:nvSpPr>
        <p:spPr bwMode="auto">
          <a:xfrm>
            <a:off x="4094375" y="6045598"/>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L</a:t>
            </a:r>
            <a:r>
              <a:rPr lang="en-US" altLang="zh-CN" sz="1200" dirty="0"/>
              <a:t>0</a:t>
            </a:r>
            <a:endParaRPr lang="en-US" altLang="zh-CN" sz="1200" dirty="0">
              <a:solidFill>
                <a:schemeClr val="tx1"/>
              </a:solidFill>
            </a:endParaRPr>
          </a:p>
        </p:txBody>
      </p:sp>
      <p:sp>
        <p:nvSpPr>
          <p:cNvPr id="34" name="Rectangle 29"/>
          <p:cNvSpPr>
            <a:spLocks noChangeArrowheads="1"/>
          </p:cNvSpPr>
          <p:nvPr/>
        </p:nvSpPr>
        <p:spPr bwMode="auto">
          <a:xfrm>
            <a:off x="5390377" y="6045598"/>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r>
              <a:rPr lang="en-US" altLang="zh-CN" sz="1200" dirty="0" smtClean="0">
                <a:solidFill>
                  <a:schemeClr val="tx1"/>
                </a:solidFill>
              </a:rPr>
              <a:t>1</a:t>
            </a:r>
            <a:endParaRPr lang="en-US" altLang="zh-CN" sz="1200" dirty="0">
              <a:solidFill>
                <a:schemeClr val="tx1"/>
              </a:solidFill>
            </a:endParaRPr>
          </a:p>
        </p:txBody>
      </p:sp>
      <p:sp>
        <p:nvSpPr>
          <p:cNvPr id="9" name="文本框 8"/>
          <p:cNvSpPr txBox="1"/>
          <p:nvPr/>
        </p:nvSpPr>
        <p:spPr>
          <a:xfrm>
            <a:off x="4006567" y="3055598"/>
            <a:ext cx="1549316" cy="369332"/>
          </a:xfrm>
          <a:prstGeom prst="rect">
            <a:avLst/>
          </a:prstGeom>
          <a:noFill/>
        </p:spPr>
        <p:txBody>
          <a:bodyPr wrap="square" rtlCol="0">
            <a:spAutoFit/>
          </a:bodyPr>
          <a:lstStyle/>
          <a:p>
            <a:r>
              <a:rPr lang="en-US" altLang="zh-CN" dirty="0" smtClean="0"/>
              <a:t>MRP=MR*MP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circle(in)">
                                      <p:cBhvr>
                                        <p:cTn id="17" dur="2000"/>
                                        <p:tgtEl>
                                          <p:spTgt spid="36"/>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par>
                                <p:cTn id="21" presetID="6" presetClass="entr" presetSubtype="16"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circle(in)">
                                      <p:cBhvr>
                                        <p:cTn id="23" dur="2000"/>
                                        <p:tgtEl>
                                          <p:spTgt spid="27"/>
                                        </p:tgtEl>
                                      </p:cBhvr>
                                    </p:animEffect>
                                  </p:childTnLst>
                                </p:cTn>
                              </p:par>
                              <p:par>
                                <p:cTn id="24" presetID="6" presetClass="entr" presetSubtype="16"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circle(in)">
                                      <p:cBhvr>
                                        <p:cTn id="26" dur="2000"/>
                                        <p:tgtEl>
                                          <p:spTgt spid="24"/>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circle(in)">
                                      <p:cBhvr>
                                        <p:cTn id="29" dur="2000"/>
                                        <p:tgtEl>
                                          <p:spTgt spid="31"/>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circle(in)">
                                      <p:cBhvr>
                                        <p:cTn id="32" dur="2000"/>
                                        <p:tgtEl>
                                          <p:spTgt spid="34"/>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ircle(in)">
                                      <p:cBhvr>
                                        <p:cTn id="35" dur="2000"/>
                                        <p:tgtEl>
                                          <p:spTgt spid="33"/>
                                        </p:tgtEl>
                                      </p:cBhvr>
                                    </p:animEffect>
                                  </p:childTnLst>
                                </p:cTn>
                              </p:par>
                              <p:par>
                                <p:cTn id="36" presetID="6" presetClass="entr" presetSubtype="16"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ircle(in)">
                                      <p:cBhvr>
                                        <p:cTn id="38" dur="2000"/>
                                        <p:tgtEl>
                                          <p:spTgt spid="10"/>
                                        </p:tgtEl>
                                      </p:cBhvr>
                                    </p:animEffect>
                                  </p:childTnLst>
                                </p:cTn>
                              </p:par>
                              <p:par>
                                <p:cTn id="39" presetID="6" presetClass="entr" presetSubtype="16"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ircle(in)">
                                      <p:cBhvr>
                                        <p:cTn id="41" dur="2000"/>
                                        <p:tgtEl>
                                          <p:spTgt spid="16"/>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circle(in)">
                                      <p:cBhvr>
                                        <p:cTn id="44" dur="2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ircle(in)">
                                      <p:cBhvr>
                                        <p:cTn id="4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 grpId="0"/>
      <p:bldP spid="7" grpId="0"/>
      <p:bldP spid="31" grpId="0" animBg="1"/>
      <p:bldP spid="3" grpId="0"/>
      <p:bldP spid="33" grpId="0"/>
      <p:bldP spid="34"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89"/>
          <p:cNvSpPr>
            <a:spLocks noChangeArrowheads="1"/>
          </p:cNvSpPr>
          <p:nvPr/>
        </p:nvSpPr>
        <p:spPr bwMode="auto">
          <a:xfrm>
            <a:off x="6381045" y="1310579"/>
            <a:ext cx="4837416" cy="4967388"/>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4" name="Rectangle 91"/>
          <p:cNvSpPr>
            <a:spLocks noChangeArrowheads="1"/>
          </p:cNvSpPr>
          <p:nvPr/>
        </p:nvSpPr>
        <p:spPr bwMode="auto">
          <a:xfrm>
            <a:off x="578752" y="1277954"/>
            <a:ext cx="5617331" cy="500001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411142"/>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要素买方垄断条件下的要素价格决定</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23354" y="1773352"/>
            <a:ext cx="1323466" cy="400110"/>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边际成本</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21972" y="3508211"/>
            <a:ext cx="4668541"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使</a:t>
            </a:r>
            <a:r>
              <a:rPr lang="zh-CN" altLang="en-US" sz="2400" b="1" dirty="0">
                <a:solidFill>
                  <a:srgbClr val="FF0000"/>
                </a:solidFill>
                <a:latin typeface="微软雅黑" panose="020B0503020204020204" pitchFamily="34" charset="-122"/>
                <a:ea typeface="微软雅黑" panose="020B0503020204020204" pitchFamily="34" charset="-122"/>
              </a:rPr>
              <a:t>用原则</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买方垄断条件下，企业使</a:t>
            </a:r>
            <a:r>
              <a:rPr lang="zh-CN" altLang="en-US" sz="2400" dirty="0" smtClean="0">
                <a:latin typeface="微软雅黑" panose="020B0503020204020204" pitchFamily="34" charset="-122"/>
                <a:ea typeface="微软雅黑" panose="020B0503020204020204" pitchFamily="34" charset="-122"/>
              </a:rPr>
              <a:t>用 要</a:t>
            </a:r>
            <a:r>
              <a:rPr lang="zh-CN" altLang="en-US" sz="2400" dirty="0">
                <a:latin typeface="微软雅黑" panose="020B0503020204020204" pitchFamily="34" charset="-122"/>
                <a:ea typeface="微软雅黑" panose="020B0503020204020204" pitchFamily="34" charset="-122"/>
              </a:rPr>
              <a:t>素的边际收益和边际成本分别等于要素的边际产品价值和边际要素成本。</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sz="2400" i="1" dirty="0" smtClean="0">
                <a:solidFill>
                  <a:srgbClr val="FF0000"/>
                </a:solidFill>
                <a:latin typeface="微软雅黑" panose="020B0503020204020204" pitchFamily="34" charset="-122"/>
                <a:ea typeface="微软雅黑" panose="020B0503020204020204" pitchFamily="34" charset="-122"/>
              </a:rPr>
              <a:t>VMP=MFC</a:t>
            </a:r>
            <a:r>
              <a:rPr lang="zh-CN" altLang="en-US" sz="2400" b="1" dirty="0" smtClean="0">
                <a:solidFill>
                  <a:srgbClr val="FF0000"/>
                </a:solidFill>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7" name="TextBox 6"/>
          <p:cNvSpPr txBox="1"/>
          <p:nvPr/>
        </p:nvSpPr>
        <p:spPr>
          <a:xfrm>
            <a:off x="1555942" y="5814530"/>
            <a:ext cx="3616037" cy="338554"/>
          </a:xfrm>
          <a:prstGeom prst="rect">
            <a:avLst/>
          </a:prstGeom>
          <a:noFill/>
        </p:spPr>
        <p:txBody>
          <a:bodyPr wrap="square" rtlCol="0">
            <a:spAutoFit/>
          </a:bodyPr>
          <a:lstStyle/>
          <a:p>
            <a:pPr algn="ctr"/>
            <a:r>
              <a:rPr lang="zh-CN" altLang="zh-CN" sz="1600" dirty="0">
                <a:latin typeface="微软雅黑" panose="020B0503020204020204" pitchFamily="34" charset="-122"/>
                <a:ea typeface="微软雅黑" panose="020B0503020204020204" pitchFamily="34" charset="-122"/>
              </a:rPr>
              <a:t>既定要素价格下的多种需求量</a:t>
            </a:r>
            <a:endParaRPr lang="zh-CN" altLang="en-US" sz="16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6594348" y="2296887"/>
          <a:ext cx="4178461" cy="728134"/>
        </p:xfrm>
        <a:graphic>
          <a:graphicData uri="http://schemas.openxmlformats.org/presentationml/2006/ole">
            <mc:AlternateContent xmlns:mc="http://schemas.openxmlformats.org/markup-compatibility/2006">
              <mc:Choice xmlns:v="urn:schemas-microsoft-com:vml" Requires="v">
                <p:oleObj spid="_x0000_s5121" name="" r:id="rId1" imgW="59131200" imgH="8534400" progId="">
                  <p:embed/>
                </p:oleObj>
              </mc:Choice>
              <mc:Fallback>
                <p:oleObj name="" r:id="rId1" imgW="59131200" imgH="8534400" progId="">
                  <p:embed/>
                  <p:pic>
                    <p:nvPicPr>
                      <p:cNvPr id="0" name="图片 5120"/>
                      <p:cNvPicPr>
                        <a:picLocks noChangeAspect="1"/>
                      </p:cNvPicPr>
                      <p:nvPr/>
                    </p:nvPicPr>
                    <p:blipFill>
                      <a:blip r:embed="rId2"/>
                      <a:stretch>
                        <a:fillRect/>
                      </a:stretch>
                    </p:blipFill>
                    <p:spPr>
                      <a:xfrm>
                        <a:off x="6594348" y="2296887"/>
                        <a:ext cx="4178461" cy="728134"/>
                      </a:xfrm>
                      <a:prstGeom prst="rect">
                        <a:avLst/>
                      </a:prstGeom>
                      <a:noFill/>
                      <a:ln w="9525">
                        <a:noFill/>
                      </a:ln>
                    </p:spPr>
                  </p:pic>
                </p:oleObj>
              </mc:Fallback>
            </mc:AlternateContent>
          </a:graphicData>
        </a:graphic>
      </p:graphicFrame>
      <p:grpSp>
        <p:nvGrpSpPr>
          <p:cNvPr id="13" name="Group 18"/>
          <p:cNvGrpSpPr/>
          <p:nvPr/>
        </p:nvGrpSpPr>
        <p:grpSpPr bwMode="auto">
          <a:xfrm>
            <a:off x="705102" y="1773352"/>
            <a:ext cx="4887931" cy="3943350"/>
            <a:chOff x="1108" y="912"/>
            <a:chExt cx="3501" cy="2484"/>
          </a:xfrm>
        </p:grpSpPr>
        <p:sp>
          <p:nvSpPr>
            <p:cNvPr id="14"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5"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6" name="Rectangle 21"/>
            <p:cNvSpPr>
              <a:spLocks noChangeArrowheads="1"/>
            </p:cNvSpPr>
            <p:nvPr/>
          </p:nvSpPr>
          <p:spPr bwMode="auto">
            <a:xfrm>
              <a:off x="1108"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W</a:t>
              </a:r>
              <a:endParaRPr lang="en-US" altLang="zh-CN" sz="2000" dirty="0">
                <a:solidFill>
                  <a:schemeClr val="tx1"/>
                </a:solidFill>
              </a:endParaRPr>
            </a:p>
          </p:txBody>
        </p:sp>
        <p:sp>
          <p:nvSpPr>
            <p:cNvPr id="17" name="Rectangle 22"/>
            <p:cNvSpPr>
              <a:spLocks noChangeArrowheads="1"/>
            </p:cNvSpPr>
            <p:nvPr/>
          </p:nvSpPr>
          <p:spPr bwMode="auto">
            <a:xfrm>
              <a:off x="4369" y="3108"/>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endParaRPr lang="en-US" altLang="zh-CN" dirty="0">
                <a:solidFill>
                  <a:schemeClr val="tx1"/>
                </a:solidFill>
              </a:endParaRPr>
            </a:p>
          </p:txBody>
        </p:sp>
        <p:sp>
          <p:nvSpPr>
            <p:cNvPr id="18"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endParaRPr lang="en-US" altLang="zh-CN">
                <a:solidFill>
                  <a:schemeClr val="tx1"/>
                </a:solidFill>
              </a:endParaRPr>
            </a:p>
          </p:txBody>
        </p:sp>
      </p:grpSp>
      <p:grpSp>
        <p:nvGrpSpPr>
          <p:cNvPr id="19" name="Group 24"/>
          <p:cNvGrpSpPr/>
          <p:nvPr/>
        </p:nvGrpSpPr>
        <p:grpSpPr bwMode="auto">
          <a:xfrm>
            <a:off x="1766933" y="2625313"/>
            <a:ext cx="3650433" cy="1871128"/>
            <a:chOff x="1920" y="2016"/>
            <a:chExt cx="2035" cy="768"/>
          </a:xfrm>
        </p:grpSpPr>
        <p:sp>
          <p:nvSpPr>
            <p:cNvPr id="22"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3" name="Rectangle 26"/>
            <p:cNvSpPr>
              <a:spLocks noChangeArrowheads="1"/>
            </p:cNvSpPr>
            <p:nvPr/>
          </p:nvSpPr>
          <p:spPr bwMode="auto">
            <a:xfrm>
              <a:off x="3715" y="259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VMP</a:t>
              </a:r>
              <a:endParaRPr lang="en-US" altLang="zh-CN" sz="1200" dirty="0">
                <a:solidFill>
                  <a:schemeClr val="tx1"/>
                </a:solidFill>
              </a:endParaRPr>
            </a:p>
          </p:txBody>
        </p:sp>
      </p:grpSp>
      <p:grpSp>
        <p:nvGrpSpPr>
          <p:cNvPr id="24" name="Group 24"/>
          <p:cNvGrpSpPr/>
          <p:nvPr/>
        </p:nvGrpSpPr>
        <p:grpSpPr bwMode="auto">
          <a:xfrm flipV="1">
            <a:off x="1302655" y="1773352"/>
            <a:ext cx="3971819" cy="2164061"/>
            <a:chOff x="1920" y="2016"/>
            <a:chExt cx="2022" cy="768"/>
          </a:xfrm>
        </p:grpSpPr>
        <p:sp>
          <p:nvSpPr>
            <p:cNvPr id="25"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6" name="Rectangle 26"/>
            <p:cNvSpPr>
              <a:spLocks noChangeArrowheads="1"/>
            </p:cNvSpPr>
            <p:nvPr/>
          </p:nvSpPr>
          <p:spPr bwMode="auto">
            <a:xfrm rot="10800000">
              <a:off x="3702" y="259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MFC</a:t>
              </a:r>
              <a:endParaRPr lang="en-US" altLang="zh-CN" sz="1200" dirty="0">
                <a:solidFill>
                  <a:schemeClr val="tx1"/>
                </a:solidFill>
              </a:endParaRPr>
            </a:p>
          </p:txBody>
        </p:sp>
      </p:grpSp>
      <p:grpSp>
        <p:nvGrpSpPr>
          <p:cNvPr id="27" name="Group 24"/>
          <p:cNvGrpSpPr/>
          <p:nvPr/>
        </p:nvGrpSpPr>
        <p:grpSpPr bwMode="auto">
          <a:xfrm flipV="1">
            <a:off x="1310720" y="2975109"/>
            <a:ext cx="4117988" cy="978924"/>
            <a:chOff x="1915" y="1990"/>
            <a:chExt cx="1984" cy="778"/>
          </a:xfrm>
        </p:grpSpPr>
        <p:sp>
          <p:nvSpPr>
            <p:cNvPr id="28" name="Line 25"/>
            <p:cNvSpPr>
              <a:spLocks noChangeShapeType="1"/>
            </p:cNvSpPr>
            <p:nvPr/>
          </p:nvSpPr>
          <p:spPr bwMode="auto">
            <a:xfrm>
              <a:off x="1915" y="1990"/>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9" name="Rectangle 26"/>
            <p:cNvSpPr>
              <a:spLocks noChangeArrowheads="1"/>
            </p:cNvSpPr>
            <p:nvPr/>
          </p:nvSpPr>
          <p:spPr bwMode="auto">
            <a:xfrm rot="10800000">
              <a:off x="3659" y="2576"/>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W(L)</a:t>
              </a:r>
              <a:endParaRPr lang="en-US" altLang="zh-CN" sz="1200" dirty="0">
                <a:solidFill>
                  <a:schemeClr val="tx1"/>
                </a:solidFill>
              </a:endParaRPr>
            </a:p>
          </p:txBody>
        </p:sp>
      </p:grpSp>
      <p:grpSp>
        <p:nvGrpSpPr>
          <p:cNvPr id="30" name="Group 27"/>
          <p:cNvGrpSpPr/>
          <p:nvPr/>
        </p:nvGrpSpPr>
        <p:grpSpPr bwMode="auto">
          <a:xfrm>
            <a:off x="707710" y="2961315"/>
            <a:ext cx="2083961" cy="204391"/>
            <a:chOff x="1540" y="2189"/>
            <a:chExt cx="1340" cy="192"/>
          </a:xfrm>
        </p:grpSpPr>
        <p:sp>
          <p:nvSpPr>
            <p:cNvPr id="31"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2"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grpSp>
        <p:nvGrpSpPr>
          <p:cNvPr id="33" name="Group 27"/>
          <p:cNvGrpSpPr/>
          <p:nvPr/>
        </p:nvGrpSpPr>
        <p:grpSpPr bwMode="auto">
          <a:xfrm rot="5400000">
            <a:off x="1350444" y="3488709"/>
            <a:ext cx="3218688" cy="322899"/>
            <a:chOff x="1540" y="2189"/>
            <a:chExt cx="1340" cy="192"/>
          </a:xfrm>
        </p:grpSpPr>
        <p:sp>
          <p:nvSpPr>
            <p:cNvPr id="34"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5"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grpSp>
        <p:nvGrpSpPr>
          <p:cNvPr id="36" name="Group 27"/>
          <p:cNvGrpSpPr/>
          <p:nvPr/>
        </p:nvGrpSpPr>
        <p:grpSpPr bwMode="auto">
          <a:xfrm>
            <a:off x="525674" y="3338585"/>
            <a:ext cx="2279255" cy="339253"/>
            <a:chOff x="1540" y="2189"/>
            <a:chExt cx="1340" cy="192"/>
          </a:xfrm>
        </p:grpSpPr>
        <p:sp>
          <p:nvSpPr>
            <p:cNvPr id="37"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8"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sp>
        <p:nvSpPr>
          <p:cNvPr id="39" name="矩形 38"/>
          <p:cNvSpPr/>
          <p:nvPr/>
        </p:nvSpPr>
        <p:spPr>
          <a:xfrm>
            <a:off x="723408" y="3481385"/>
            <a:ext cx="468398" cy="369332"/>
          </a:xfrm>
          <a:prstGeom prst="rect">
            <a:avLst/>
          </a:prstGeom>
        </p:spPr>
        <p:txBody>
          <a:bodyPr wrap="none">
            <a:spAutoFit/>
          </a:bodyPr>
          <a:lstStyle/>
          <a:p>
            <a:pPr lvl="0"/>
            <a:r>
              <a:rPr lang="en-US" altLang="zh-CN" dirty="0" smtClean="0">
                <a:solidFill>
                  <a:prstClr val="black"/>
                </a:solidFill>
              </a:rPr>
              <a:t>W</a:t>
            </a:r>
            <a:r>
              <a:rPr lang="en-US" altLang="zh-CN" sz="1200" dirty="0" smtClean="0">
                <a:solidFill>
                  <a:prstClr val="black"/>
                </a:solidFill>
              </a:rPr>
              <a:t>0</a:t>
            </a:r>
            <a:endParaRPr lang="en-US" altLang="zh-CN" sz="1200" dirty="0">
              <a:solidFill>
                <a:prstClr val="black"/>
              </a:solidFill>
            </a:endParaRPr>
          </a:p>
        </p:txBody>
      </p:sp>
      <p:sp>
        <p:nvSpPr>
          <p:cNvPr id="40" name="矩形 39"/>
          <p:cNvSpPr/>
          <p:nvPr/>
        </p:nvSpPr>
        <p:spPr>
          <a:xfrm>
            <a:off x="705287" y="2950168"/>
            <a:ext cx="468398" cy="369332"/>
          </a:xfrm>
          <a:prstGeom prst="rect">
            <a:avLst/>
          </a:prstGeom>
        </p:spPr>
        <p:txBody>
          <a:bodyPr wrap="none">
            <a:spAutoFit/>
          </a:bodyPr>
          <a:lstStyle/>
          <a:p>
            <a:pPr lvl="0"/>
            <a:r>
              <a:rPr lang="en-US" altLang="zh-CN" dirty="0" smtClean="0">
                <a:solidFill>
                  <a:prstClr val="black"/>
                </a:solidFill>
              </a:rPr>
              <a:t>W</a:t>
            </a:r>
            <a:r>
              <a:rPr lang="en-US" altLang="zh-CN" sz="1200" dirty="0">
                <a:solidFill>
                  <a:prstClr val="black"/>
                </a:solidFill>
              </a:rPr>
              <a:t>1</a:t>
            </a:r>
            <a:endParaRPr lang="en-US" altLang="zh-CN" sz="1200" dirty="0">
              <a:solidFill>
                <a:prstClr val="black"/>
              </a:solidFill>
            </a:endParaRPr>
          </a:p>
        </p:txBody>
      </p:sp>
      <p:sp>
        <p:nvSpPr>
          <p:cNvPr id="41" name="矩形 40"/>
          <p:cNvSpPr/>
          <p:nvPr/>
        </p:nvSpPr>
        <p:spPr>
          <a:xfrm>
            <a:off x="2612910" y="5347370"/>
            <a:ext cx="360996" cy="369332"/>
          </a:xfrm>
          <a:prstGeom prst="rect">
            <a:avLst/>
          </a:prstGeom>
        </p:spPr>
        <p:txBody>
          <a:bodyPr wrap="none">
            <a:spAutoFit/>
          </a:bodyPr>
          <a:lstStyle/>
          <a:p>
            <a:pPr lvl="0"/>
            <a:r>
              <a:rPr lang="en-US" altLang="zh-CN" dirty="0">
                <a:solidFill>
                  <a:prstClr val="black"/>
                </a:solidFill>
              </a:rPr>
              <a:t>L</a:t>
            </a:r>
            <a:r>
              <a:rPr lang="en-US" altLang="zh-CN" sz="1200" dirty="0" smtClean="0">
                <a:solidFill>
                  <a:prstClr val="black"/>
                </a:solidFill>
              </a:rPr>
              <a:t>0</a:t>
            </a:r>
            <a:endParaRPr lang="en-US" altLang="zh-CN" sz="1200" dirty="0">
              <a:solidFill>
                <a:prstClr val="black"/>
              </a:solidFill>
            </a:endParaRPr>
          </a:p>
        </p:txBody>
      </p:sp>
      <p:pic>
        <p:nvPicPr>
          <p:cNvPr id="42" name="Picture 125"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0700" y="307105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21"/>
          <p:cNvSpPr>
            <a:spLocks noChangeArrowheads="1"/>
          </p:cNvSpPr>
          <p:nvPr/>
        </p:nvSpPr>
        <p:spPr bwMode="auto">
          <a:xfrm>
            <a:off x="2484260" y="2479893"/>
            <a:ext cx="685405" cy="49333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E</a:t>
            </a:r>
            <a:endParaRPr lang="en-US" altLang="zh-CN"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91"/>
          <p:cNvSpPr>
            <a:spLocks noChangeArrowheads="1"/>
          </p:cNvSpPr>
          <p:nvPr/>
        </p:nvSpPr>
        <p:spPr bwMode="auto">
          <a:xfrm>
            <a:off x="805261" y="1222037"/>
            <a:ext cx="5617331" cy="5330515"/>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411142"/>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要素买方垄断条件下的要素价格决定</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09325" y="1160399"/>
            <a:ext cx="6406371" cy="553998"/>
          </a:xfrm>
          <a:prstGeom prst="rect">
            <a:avLst/>
          </a:prstGeom>
          <a:noFill/>
        </p:spPr>
        <p:txBody>
          <a:bodyPr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买方垄断企业的要素需求曲线：</a:t>
            </a:r>
            <a:r>
              <a:rPr lang="zh-CN" altLang="en-US" sz="2000" dirty="0">
                <a:latin typeface="微软雅黑" panose="020B0503020204020204" pitchFamily="34" charset="-122"/>
                <a:ea typeface="微软雅黑" panose="020B0503020204020204" pitchFamily="34" charset="-122"/>
              </a:rPr>
              <a:t>不存在</a:t>
            </a:r>
            <a:endParaRPr lang="zh-CN" altLang="en-US" sz="2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1870390" y="6213998"/>
            <a:ext cx="3616037" cy="338554"/>
          </a:xfrm>
          <a:prstGeom prst="rect">
            <a:avLst/>
          </a:prstGeom>
          <a:noFill/>
        </p:spPr>
        <p:txBody>
          <a:bodyPr wrap="square" rtlCol="0">
            <a:spAutoFit/>
          </a:bodyPr>
          <a:lstStyle/>
          <a:p>
            <a:pPr algn="ctr"/>
            <a:r>
              <a:rPr lang="zh-CN" altLang="zh-CN" sz="1600" dirty="0">
                <a:latin typeface="微软雅黑" panose="020B0503020204020204" pitchFamily="34" charset="-122"/>
                <a:ea typeface="微软雅黑" panose="020B0503020204020204" pitchFamily="34" charset="-122"/>
              </a:rPr>
              <a:t>既定要素价格下的多种需求量</a:t>
            </a:r>
            <a:endParaRPr lang="zh-CN" altLang="en-US" sz="16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2" descr="10%"/>
          <p:cNvSpPr>
            <a:spLocks noChangeArrowheads="1"/>
          </p:cNvSpPr>
          <p:nvPr/>
        </p:nvSpPr>
        <p:spPr bwMode="auto">
          <a:xfrm>
            <a:off x="6754878" y="1260455"/>
            <a:ext cx="4290272" cy="2277402"/>
          </a:xfrm>
          <a:prstGeom prst="wedgeRectCallou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eaLnBrk="1" fontAlgn="auto" hangingPunct="1">
              <a:spcBef>
                <a:spcPts val="0"/>
              </a:spcBef>
              <a:spcAft>
                <a:spcPts val="0"/>
              </a:spcAft>
              <a:defRPr/>
            </a:pPr>
            <a:endParaRPr lang="zh-CN" altLang="en-US" dirty="0">
              <a:latin typeface="+mn-lt"/>
            </a:endParaRPr>
          </a:p>
        </p:txBody>
      </p:sp>
      <p:sp>
        <p:nvSpPr>
          <p:cNvPr id="10" name="TextBox 9"/>
          <p:cNvSpPr txBox="1"/>
          <p:nvPr/>
        </p:nvSpPr>
        <p:spPr>
          <a:xfrm>
            <a:off x="6754878" y="1198642"/>
            <a:ext cx="4290272" cy="2306955"/>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结论：</a:t>
            </a:r>
            <a:r>
              <a:rPr lang="zh-CN" altLang="en-US" sz="2400" dirty="0">
                <a:latin typeface="微软雅黑" panose="020B0503020204020204" pitchFamily="34" charset="-122"/>
                <a:ea typeface="微软雅黑" panose="020B0503020204020204" pitchFamily="34" charset="-122"/>
              </a:rPr>
              <a:t>所有的不完全竞争情况，即在要素市场上，所有的不完全竞争企业的要素需求曲线都不存在。</a:t>
            </a:r>
            <a:endParaRPr lang="zh-CN" altLang="en-US" sz="2400" dirty="0">
              <a:latin typeface="微软雅黑" panose="020B0503020204020204" pitchFamily="34" charset="-122"/>
              <a:ea typeface="微软雅黑" panose="020B0503020204020204" pitchFamily="34" charset="-122"/>
            </a:endParaRPr>
          </a:p>
        </p:txBody>
      </p:sp>
      <p:grpSp>
        <p:nvGrpSpPr>
          <p:cNvPr id="14" name="Group 18"/>
          <p:cNvGrpSpPr/>
          <p:nvPr/>
        </p:nvGrpSpPr>
        <p:grpSpPr bwMode="auto">
          <a:xfrm>
            <a:off x="1015534" y="2270648"/>
            <a:ext cx="4887931" cy="3943350"/>
            <a:chOff x="1108" y="912"/>
            <a:chExt cx="3501" cy="2484"/>
          </a:xfrm>
        </p:grpSpPr>
        <p:sp>
          <p:nvSpPr>
            <p:cNvPr id="15"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6"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7" name="Rectangle 21"/>
            <p:cNvSpPr>
              <a:spLocks noChangeArrowheads="1"/>
            </p:cNvSpPr>
            <p:nvPr/>
          </p:nvSpPr>
          <p:spPr bwMode="auto">
            <a:xfrm>
              <a:off x="1108"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W</a:t>
              </a:r>
              <a:endParaRPr lang="en-US" altLang="zh-CN" sz="2000" dirty="0">
                <a:solidFill>
                  <a:schemeClr val="tx1"/>
                </a:solidFill>
              </a:endParaRPr>
            </a:p>
          </p:txBody>
        </p:sp>
        <p:sp>
          <p:nvSpPr>
            <p:cNvPr id="18" name="Rectangle 22"/>
            <p:cNvSpPr>
              <a:spLocks noChangeArrowheads="1"/>
            </p:cNvSpPr>
            <p:nvPr/>
          </p:nvSpPr>
          <p:spPr bwMode="auto">
            <a:xfrm>
              <a:off x="4369" y="3108"/>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endParaRPr lang="en-US" altLang="zh-CN" dirty="0">
                <a:solidFill>
                  <a:schemeClr val="tx1"/>
                </a:solidFill>
              </a:endParaRPr>
            </a:p>
          </p:txBody>
        </p:sp>
        <p:sp>
          <p:nvSpPr>
            <p:cNvPr id="19"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endParaRPr lang="en-US" altLang="zh-CN">
                <a:solidFill>
                  <a:schemeClr val="tx1"/>
                </a:solidFill>
              </a:endParaRPr>
            </a:p>
          </p:txBody>
        </p:sp>
      </p:grpSp>
      <p:grpSp>
        <p:nvGrpSpPr>
          <p:cNvPr id="22" name="Group 24"/>
          <p:cNvGrpSpPr/>
          <p:nvPr/>
        </p:nvGrpSpPr>
        <p:grpSpPr bwMode="auto">
          <a:xfrm>
            <a:off x="2085493" y="3178705"/>
            <a:ext cx="3472844" cy="1846764"/>
            <a:chOff x="1920" y="2016"/>
            <a:chExt cx="1936" cy="758"/>
          </a:xfrm>
        </p:grpSpPr>
        <p:sp>
          <p:nvSpPr>
            <p:cNvPr id="23"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4" name="Rectangle 26"/>
            <p:cNvSpPr>
              <a:spLocks noChangeArrowheads="1"/>
            </p:cNvSpPr>
            <p:nvPr/>
          </p:nvSpPr>
          <p:spPr bwMode="auto">
            <a:xfrm>
              <a:off x="3616" y="258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VMP</a:t>
              </a:r>
              <a:endParaRPr lang="en-US" altLang="zh-CN" sz="1200" dirty="0">
                <a:solidFill>
                  <a:schemeClr val="tx1"/>
                </a:solidFill>
              </a:endParaRPr>
            </a:p>
          </p:txBody>
        </p:sp>
      </p:grpSp>
      <p:sp>
        <p:nvSpPr>
          <p:cNvPr id="26" name="Line 25"/>
          <p:cNvSpPr>
            <a:spLocks noChangeShapeType="1"/>
          </p:cNvSpPr>
          <p:nvPr/>
        </p:nvSpPr>
        <p:spPr bwMode="auto">
          <a:xfrm flipV="1">
            <a:off x="1659467" y="2232724"/>
            <a:ext cx="2072391" cy="2817109"/>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8" name="矩形 27"/>
          <p:cNvSpPr/>
          <p:nvPr/>
        </p:nvSpPr>
        <p:spPr>
          <a:xfrm>
            <a:off x="3766396" y="1942292"/>
            <a:ext cx="687561" cy="369332"/>
          </a:xfrm>
          <a:prstGeom prst="rect">
            <a:avLst/>
          </a:prstGeom>
        </p:spPr>
        <p:txBody>
          <a:bodyPr wrap="none">
            <a:spAutoFit/>
          </a:bodyPr>
          <a:lstStyle/>
          <a:p>
            <a:pPr lvl="0"/>
            <a:r>
              <a:rPr lang="en-US" altLang="zh-CN" dirty="0" smtClean="0">
                <a:solidFill>
                  <a:prstClr val="black"/>
                </a:solidFill>
              </a:rPr>
              <a:t>MFC</a:t>
            </a:r>
            <a:r>
              <a:rPr lang="en-US" altLang="zh-CN" sz="1200" dirty="0" smtClean="0">
                <a:solidFill>
                  <a:prstClr val="black"/>
                </a:solidFill>
              </a:rPr>
              <a:t>1</a:t>
            </a:r>
            <a:endParaRPr lang="en-US" altLang="zh-CN" sz="1200" dirty="0">
              <a:solidFill>
                <a:prstClr val="black"/>
              </a:solidFill>
            </a:endParaRPr>
          </a:p>
        </p:txBody>
      </p:sp>
      <p:sp>
        <p:nvSpPr>
          <p:cNvPr id="29" name="矩形 28"/>
          <p:cNvSpPr/>
          <p:nvPr/>
        </p:nvSpPr>
        <p:spPr>
          <a:xfrm>
            <a:off x="4466446" y="2487371"/>
            <a:ext cx="777157" cy="369332"/>
          </a:xfrm>
          <a:prstGeom prst="rect">
            <a:avLst/>
          </a:prstGeom>
        </p:spPr>
        <p:txBody>
          <a:bodyPr wrap="square">
            <a:spAutoFit/>
          </a:bodyPr>
          <a:lstStyle/>
          <a:p>
            <a:pPr lvl="0"/>
            <a:r>
              <a:rPr lang="en-US" altLang="zh-CN" dirty="0" smtClean="0">
                <a:solidFill>
                  <a:prstClr val="black"/>
                </a:solidFill>
              </a:rPr>
              <a:t>W</a:t>
            </a:r>
            <a:r>
              <a:rPr lang="en-US" altLang="zh-CN" dirty="0">
                <a:solidFill>
                  <a:prstClr val="black"/>
                </a:solidFill>
              </a:rPr>
              <a:t>1 </a:t>
            </a:r>
            <a:r>
              <a:rPr lang="en-US" altLang="zh-CN" dirty="0" smtClean="0">
                <a:solidFill>
                  <a:prstClr val="black"/>
                </a:solidFill>
              </a:rPr>
              <a:t>(L)</a:t>
            </a:r>
            <a:r>
              <a:rPr lang="en-US" altLang="zh-CN" sz="1200" dirty="0" smtClean="0">
                <a:solidFill>
                  <a:prstClr val="black"/>
                </a:solidFill>
              </a:rPr>
              <a:t> </a:t>
            </a:r>
            <a:endParaRPr lang="en-US" altLang="zh-CN" sz="1200" dirty="0">
              <a:solidFill>
                <a:prstClr val="black"/>
              </a:solidFill>
            </a:endParaRPr>
          </a:p>
        </p:txBody>
      </p:sp>
      <p:sp>
        <p:nvSpPr>
          <p:cNvPr id="30" name="Line 25"/>
          <p:cNvSpPr>
            <a:spLocks noChangeShapeType="1"/>
          </p:cNvSpPr>
          <p:nvPr/>
        </p:nvSpPr>
        <p:spPr bwMode="auto">
          <a:xfrm flipV="1">
            <a:off x="1648568" y="2908195"/>
            <a:ext cx="2907406" cy="2137868"/>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31" name="Line 28"/>
          <p:cNvSpPr>
            <a:spLocks noChangeShapeType="1"/>
          </p:cNvSpPr>
          <p:nvPr/>
        </p:nvSpPr>
        <p:spPr bwMode="auto">
          <a:xfrm rot="5400000" flipH="1" flipV="1">
            <a:off x="3241777" y="2443738"/>
            <a:ext cx="556001" cy="3720623"/>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2" name="Line 28"/>
          <p:cNvSpPr>
            <a:spLocks noChangeShapeType="1"/>
          </p:cNvSpPr>
          <p:nvPr/>
        </p:nvSpPr>
        <p:spPr bwMode="auto">
          <a:xfrm rot="5400000" flipH="1" flipV="1">
            <a:off x="2580864" y="2086847"/>
            <a:ext cx="1562905" cy="3427497"/>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3" name="矩形 32"/>
          <p:cNvSpPr/>
          <p:nvPr/>
        </p:nvSpPr>
        <p:spPr>
          <a:xfrm>
            <a:off x="5077341" y="2973827"/>
            <a:ext cx="777157" cy="369332"/>
          </a:xfrm>
          <a:prstGeom prst="rect">
            <a:avLst/>
          </a:prstGeom>
        </p:spPr>
        <p:txBody>
          <a:bodyPr wrap="square">
            <a:spAutoFit/>
          </a:bodyPr>
          <a:lstStyle/>
          <a:p>
            <a:pPr lvl="0"/>
            <a:r>
              <a:rPr lang="en-US" altLang="zh-CN" dirty="0" smtClean="0">
                <a:solidFill>
                  <a:prstClr val="black"/>
                </a:solidFill>
              </a:rPr>
              <a:t>MFC</a:t>
            </a:r>
            <a:r>
              <a:rPr lang="en-US" altLang="zh-CN" sz="1200" dirty="0" smtClean="0">
                <a:solidFill>
                  <a:prstClr val="black"/>
                </a:solidFill>
              </a:rPr>
              <a:t> </a:t>
            </a:r>
            <a:endParaRPr lang="en-US" altLang="zh-CN" sz="1200" dirty="0">
              <a:solidFill>
                <a:prstClr val="black"/>
              </a:solidFill>
            </a:endParaRPr>
          </a:p>
        </p:txBody>
      </p:sp>
      <p:sp>
        <p:nvSpPr>
          <p:cNvPr id="34" name="矩形 33"/>
          <p:cNvSpPr/>
          <p:nvPr/>
        </p:nvSpPr>
        <p:spPr>
          <a:xfrm>
            <a:off x="5390988" y="3825548"/>
            <a:ext cx="777157" cy="369332"/>
          </a:xfrm>
          <a:prstGeom prst="rect">
            <a:avLst/>
          </a:prstGeom>
        </p:spPr>
        <p:txBody>
          <a:bodyPr wrap="square">
            <a:spAutoFit/>
          </a:bodyPr>
          <a:lstStyle/>
          <a:p>
            <a:pPr lvl="0"/>
            <a:r>
              <a:rPr lang="en-US" altLang="zh-CN" dirty="0" smtClean="0">
                <a:solidFill>
                  <a:prstClr val="black"/>
                </a:solidFill>
              </a:rPr>
              <a:t>W (L)</a:t>
            </a:r>
            <a:r>
              <a:rPr lang="en-US" altLang="zh-CN" sz="1200" dirty="0" smtClean="0">
                <a:solidFill>
                  <a:prstClr val="black"/>
                </a:solidFill>
              </a:rPr>
              <a:t> </a:t>
            </a:r>
            <a:endParaRPr lang="en-US" altLang="zh-CN" sz="1200" dirty="0">
              <a:solidFill>
                <a:prstClr val="black"/>
              </a:solidFill>
            </a:endParaRPr>
          </a:p>
        </p:txBody>
      </p:sp>
      <p:sp>
        <p:nvSpPr>
          <p:cNvPr id="35" name="Line 28"/>
          <p:cNvSpPr>
            <a:spLocks noChangeShapeType="1"/>
          </p:cNvSpPr>
          <p:nvPr/>
        </p:nvSpPr>
        <p:spPr bwMode="auto">
          <a:xfrm rot="5400000" flipH="1" flipV="1">
            <a:off x="1660177" y="4634989"/>
            <a:ext cx="2254812" cy="19364"/>
          </a:xfrm>
          <a:prstGeom prst="line">
            <a:avLst/>
          </a:prstGeom>
          <a:noFill/>
          <a:ln w="28575" cap="rnd">
            <a:solidFill>
              <a:schemeClr val="accent3">
                <a:lumMod val="50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6" name="Line 28"/>
          <p:cNvSpPr>
            <a:spLocks noChangeShapeType="1"/>
          </p:cNvSpPr>
          <p:nvPr/>
        </p:nvSpPr>
        <p:spPr bwMode="auto">
          <a:xfrm rot="5400000" flipH="1">
            <a:off x="2375622" y="4785796"/>
            <a:ext cx="1977589" cy="8866"/>
          </a:xfrm>
          <a:prstGeom prst="line">
            <a:avLst/>
          </a:prstGeom>
          <a:noFill/>
          <a:ln w="28575" cap="rnd">
            <a:solidFill>
              <a:schemeClr val="accent3">
                <a:lumMod val="50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7" name="Line 28"/>
          <p:cNvSpPr>
            <a:spLocks noChangeShapeType="1"/>
          </p:cNvSpPr>
          <p:nvPr/>
        </p:nvSpPr>
        <p:spPr bwMode="auto">
          <a:xfrm rot="5400000" flipH="1" flipV="1">
            <a:off x="2499902" y="3430941"/>
            <a:ext cx="18469" cy="1783152"/>
          </a:xfrm>
          <a:prstGeom prst="line">
            <a:avLst/>
          </a:prstGeom>
          <a:noFill/>
          <a:ln w="28575" cap="rnd">
            <a:solidFill>
              <a:schemeClr val="accent3">
                <a:lumMod val="50000"/>
              </a:schemeClr>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38" name="Rectangle 29"/>
          <p:cNvSpPr>
            <a:spLocks noChangeArrowheads="1"/>
          </p:cNvSpPr>
          <p:nvPr/>
        </p:nvSpPr>
        <p:spPr bwMode="auto">
          <a:xfrm>
            <a:off x="3000907" y="5733240"/>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L</a:t>
            </a:r>
            <a:r>
              <a:rPr lang="en-US" altLang="zh-CN" sz="1200" dirty="0"/>
              <a:t>0</a:t>
            </a:r>
            <a:endParaRPr lang="en-US" altLang="zh-CN" sz="1200" dirty="0">
              <a:solidFill>
                <a:schemeClr val="tx1"/>
              </a:solidFill>
            </a:endParaRPr>
          </a:p>
        </p:txBody>
      </p:sp>
      <p:sp>
        <p:nvSpPr>
          <p:cNvPr id="39" name="Rectangle 29"/>
          <p:cNvSpPr>
            <a:spLocks noChangeArrowheads="1"/>
          </p:cNvSpPr>
          <p:nvPr/>
        </p:nvSpPr>
        <p:spPr bwMode="auto">
          <a:xfrm>
            <a:off x="2383955" y="5708679"/>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smtClean="0"/>
              <a:t>L</a:t>
            </a:r>
            <a:r>
              <a:rPr lang="en-US" altLang="zh-CN" sz="1200" dirty="0"/>
              <a:t>1</a:t>
            </a:r>
            <a:endParaRPr lang="en-US" altLang="zh-CN" sz="1200" dirty="0">
              <a:solidFill>
                <a:schemeClr val="tx1"/>
              </a:solidFill>
            </a:endParaRPr>
          </a:p>
        </p:txBody>
      </p:sp>
      <p:sp>
        <p:nvSpPr>
          <p:cNvPr id="40" name="矩形 39"/>
          <p:cNvSpPr/>
          <p:nvPr/>
        </p:nvSpPr>
        <p:spPr>
          <a:xfrm>
            <a:off x="1057878" y="4128616"/>
            <a:ext cx="468398" cy="369332"/>
          </a:xfrm>
          <a:prstGeom prst="rect">
            <a:avLst/>
          </a:prstGeom>
        </p:spPr>
        <p:txBody>
          <a:bodyPr wrap="none">
            <a:spAutoFit/>
          </a:bodyPr>
          <a:lstStyle/>
          <a:p>
            <a:pPr lvl="0"/>
            <a:r>
              <a:rPr lang="en-US" altLang="zh-CN" dirty="0" smtClean="0">
                <a:solidFill>
                  <a:prstClr val="black"/>
                </a:solidFill>
              </a:rPr>
              <a:t>W</a:t>
            </a:r>
            <a:r>
              <a:rPr lang="en-US" altLang="zh-CN" sz="1200" dirty="0" smtClean="0">
                <a:solidFill>
                  <a:prstClr val="black"/>
                </a:solidFill>
              </a:rPr>
              <a:t>0</a:t>
            </a:r>
            <a:endParaRPr lang="en-US" altLang="zh-CN" sz="1200" dirty="0">
              <a:solidFill>
                <a:prstClr val="black"/>
              </a:solidFill>
            </a:endParaRPr>
          </a:p>
        </p:txBody>
      </p:sp>
      <p:pic>
        <p:nvPicPr>
          <p:cNvPr id="42" name="图片 41"/>
          <p:cNvPicPr>
            <a:picLocks noChangeAspect="1"/>
          </p:cNvPicPr>
          <p:nvPr/>
        </p:nvPicPr>
        <p:blipFill>
          <a:blip r:embed="rId1"/>
          <a:stretch>
            <a:fillRect/>
          </a:stretch>
        </p:blipFill>
        <p:spPr>
          <a:xfrm>
            <a:off x="7915696" y="3824074"/>
            <a:ext cx="2097206" cy="24751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本章</a:t>
            </a:r>
            <a:r>
              <a:rPr lang="zh-CN" altLang="en-US" sz="3200" dirty="0">
                <a:solidFill>
                  <a:schemeClr val="tx1"/>
                </a:solidFill>
                <a:latin typeface="华文行楷" panose="02010800040101010101" pitchFamily="2" charset="-122"/>
                <a:ea typeface="华文行楷" panose="02010800040101010101" pitchFamily="2" charset="-122"/>
                <a:sym typeface="+mn-ea"/>
              </a:rPr>
              <a:t>评析</a:t>
            </a:r>
            <a:br>
              <a:rPr kumimoji="0" lang="zh-CN" altLang="en-US" sz="24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solidFill>
                <a:srgbClr val="FF0000"/>
              </a:soli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05103" y="1441628"/>
            <a:ext cx="10768440" cy="5078313"/>
          </a:xfrm>
          <a:prstGeom prst="rect">
            <a:avLst/>
          </a:prstGeom>
          <a:noFill/>
        </p:spPr>
        <p:txBody>
          <a:bodyPr wrap="square" rtlCol="0">
            <a:spAutoFit/>
          </a:bodyPr>
          <a:lstStyle/>
          <a:p>
            <a:pPr marL="285750" lvl="0" indent="-285750">
              <a:lnSpc>
                <a:spcPct val="150000"/>
              </a:lnSpc>
              <a:buFont typeface="Wingdings" panose="05000000000000000000" pitchFamily="2" charset="2"/>
              <a:buChar char="p"/>
              <a:defRPr/>
            </a:pPr>
            <a:r>
              <a:rPr lang="zh-CN" altLang="en-US" sz="2400" dirty="0" smtClean="0">
                <a:solidFill>
                  <a:prstClr val="black"/>
                </a:solidFill>
                <a:latin typeface="微软雅黑" panose="020B0503020204020204" pitchFamily="34" charset="-122"/>
                <a:ea typeface="微软雅黑" panose="020B0503020204020204" pitchFamily="34" charset="-122"/>
              </a:rPr>
              <a:t>在</a:t>
            </a:r>
            <a:r>
              <a:rPr lang="zh-CN" altLang="en-US" sz="2400" dirty="0">
                <a:solidFill>
                  <a:prstClr val="black"/>
                </a:solidFill>
                <a:latin typeface="微软雅黑" panose="020B0503020204020204" pitchFamily="34" charset="-122"/>
                <a:ea typeface="微软雅黑" panose="020B0503020204020204" pitchFamily="34" charset="-122"/>
              </a:rPr>
              <a:t>完全竞争条件下，企业雇用要素的原则是使用要素的边际产品价值等于要素的价格。</a:t>
            </a:r>
            <a:endParaRPr lang="en-US" altLang="zh-CN" sz="2400" dirty="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p"/>
              <a:defRPr/>
            </a:pPr>
            <a:r>
              <a:rPr lang="zh-CN" altLang="zh-CN" sz="2400" dirty="0" smtClean="0">
                <a:latin typeface="微软雅黑" panose="020B0503020204020204" pitchFamily="34" charset="-122"/>
                <a:ea typeface="微软雅黑" panose="020B0503020204020204" pitchFamily="34" charset="-122"/>
              </a:rPr>
              <a:t>在</a:t>
            </a:r>
            <a:r>
              <a:rPr lang="zh-CN" altLang="zh-CN" sz="2400" dirty="0">
                <a:latin typeface="微软雅黑" panose="020B0503020204020204" pitchFamily="34" charset="-122"/>
                <a:ea typeface="微软雅黑" panose="020B0503020204020204" pitchFamily="34" charset="-122"/>
              </a:rPr>
              <a:t>完全竞争条件下，要素的价格（及使用量）由相应的需求曲线和供给曲线的交点决定。</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均衡的工资水平由劳动市场的供求曲线决定，且随着供求曲线的变化而变化，随劳动供给曲线的右移而下降，随劳动需求曲线的右移而上升。</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lvl="0" indent="-285750">
              <a:lnSpc>
                <a:spcPct val="150000"/>
              </a:lnSpc>
              <a:buFont typeface="Wingdings" panose="05000000000000000000" pitchFamily="2" charset="2"/>
              <a:buChar char="p"/>
              <a:defRPr/>
            </a:pPr>
            <a:r>
              <a:rPr lang="zh-CN" altLang="zh-CN" sz="2400" dirty="0">
                <a:latin typeface="微软雅黑" panose="020B0503020204020204" pitchFamily="34" charset="-122"/>
                <a:ea typeface="微软雅黑" panose="020B0503020204020204" pitchFamily="34" charset="-122"/>
              </a:rPr>
              <a:t>当要素的实际价格恰好等于均衡价格时，要素的需求和供给才会恰好相等，所有的要素才既不会过剩，也不会短缺</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lvl="0" indent="-285750">
              <a:lnSpc>
                <a:spcPct val="150000"/>
              </a:lnSpc>
              <a:buFont typeface="Wingdings" panose="05000000000000000000" pitchFamily="2" charset="2"/>
              <a:buChar char="p"/>
              <a:defRPr/>
            </a:pPr>
            <a:r>
              <a:rPr lang="zh-CN" altLang="zh-CN" sz="2400" dirty="0">
                <a:latin typeface="微软雅黑" panose="020B0503020204020204" pitchFamily="34" charset="-122"/>
                <a:ea typeface="微软雅黑" panose="020B0503020204020204" pitchFamily="34" charset="-122"/>
              </a:rPr>
              <a:t>收入的分配归根到底是取决于要素所有权的分配。</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18370" y="3268584"/>
            <a:ext cx="5025689" cy="11384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843977" y="3532648"/>
            <a:ext cx="452531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800" b="1" dirty="0">
                <a:effectLst>
                  <a:outerShdw blurRad="38100" dist="38100" dir="2700000" algn="tl">
                    <a:srgbClr val="C0C0C0"/>
                  </a:outerShdw>
                </a:effectLst>
              </a:rPr>
              <a:t>劳动供给和闲暇需求</a:t>
            </a:r>
            <a:endParaRPr lang="zh-CN" altLang="en-US" sz="1800"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5859208" y="4003850"/>
            <a:ext cx="4510079"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800" b="1" dirty="0">
                <a:effectLst>
                  <a:outerShdw blurRad="38100" dist="38100" dir="2700000" algn="tl">
                    <a:srgbClr val="C0C0C0"/>
                  </a:outerShdw>
                </a:effectLst>
              </a:rPr>
              <a:t>劳动供给均衡</a:t>
            </a:r>
            <a:endParaRPr lang="zh-CN" altLang="en-US" sz="1800" b="1" dirty="0">
              <a:effectLst>
                <a:outerShdw blurRad="38100" dist="38100" dir="2700000" algn="tl">
                  <a:srgbClr val="C0C0C0"/>
                </a:outerShdw>
              </a:effectLst>
            </a:endParaRPr>
          </a:p>
        </p:txBody>
      </p:sp>
      <p:sp>
        <p:nvSpPr>
          <p:cNvPr id="31" name="Rectangle 10" descr="浅色上对角线"/>
          <p:cNvSpPr>
            <a:spLocks noChangeArrowheads="1"/>
          </p:cNvSpPr>
          <p:nvPr/>
        </p:nvSpPr>
        <p:spPr bwMode="auto">
          <a:xfrm>
            <a:off x="5843976" y="4475052"/>
            <a:ext cx="4525312"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800" b="1" dirty="0">
                <a:effectLst>
                  <a:outerShdw blurRad="38100" dist="38100" dir="2700000" algn="tl">
                    <a:srgbClr val="C0C0C0"/>
                  </a:outerShdw>
                </a:effectLst>
              </a:rPr>
              <a:t>劳动供给曲线</a:t>
            </a:r>
            <a:endParaRPr lang="zh-CN" altLang="en-US" sz="1800" b="1" dirty="0">
              <a:effectLst>
                <a:outerShdw blurRad="38100" dist="38100" dir="2700000" algn="tl">
                  <a:srgbClr val="C0C0C0"/>
                </a:outerShdw>
              </a:effectLst>
            </a:endParaRPr>
          </a:p>
        </p:txBody>
      </p:sp>
      <p:pic>
        <p:nvPicPr>
          <p:cNvPr id="32" name="Picture 43"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383" y="3561326"/>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383" y="401852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5"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383" y="447572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47">
            <a:hlinkClick r:id="" action="ppaction://noaction" highlightClick="1"/>
            <a:hlinkHover r:id="" action="ppaction://noaction"/>
          </p:cNvPr>
          <p:cNvSpPr>
            <a:spLocks noChangeArrowheads="1"/>
          </p:cNvSpPr>
          <p:nvPr/>
        </p:nvSpPr>
        <p:spPr bwMode="auto">
          <a:xfrm>
            <a:off x="10453583" y="363752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48">
            <a:hlinkClick r:id="" action="ppaction://noaction" highlightClick="1"/>
            <a:hlinkHover r:id="" action="ppaction://noaction"/>
          </p:cNvPr>
          <p:cNvSpPr>
            <a:spLocks noChangeArrowheads="1"/>
          </p:cNvSpPr>
          <p:nvPr/>
        </p:nvSpPr>
        <p:spPr bwMode="auto">
          <a:xfrm>
            <a:off x="10453583" y="401852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49">
            <a:hlinkClick r:id="" action="ppaction://noaction" highlightClick="1"/>
            <a:hlinkHover r:id="" action="ppaction://noaction"/>
          </p:cNvPr>
          <p:cNvSpPr>
            <a:spLocks noChangeArrowheads="1"/>
          </p:cNvSpPr>
          <p:nvPr/>
        </p:nvSpPr>
        <p:spPr bwMode="auto">
          <a:xfrm>
            <a:off x="10453583" y="447572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 name="文本框 2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9" name="Rectangle 10" descr="浅色上对角线"/>
          <p:cNvSpPr>
            <a:spLocks noChangeArrowheads="1"/>
          </p:cNvSpPr>
          <p:nvPr/>
        </p:nvSpPr>
        <p:spPr bwMode="auto">
          <a:xfrm>
            <a:off x="5843977" y="4932252"/>
            <a:ext cx="452531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800" b="1" dirty="0">
                <a:effectLst>
                  <a:outerShdw blurRad="38100" dist="38100" dir="2700000" algn="tl">
                    <a:srgbClr val="C0C0C0"/>
                  </a:outerShdw>
                </a:effectLst>
              </a:rPr>
              <a:t>替代效应和收入效应</a:t>
            </a:r>
            <a:endParaRPr lang="zh-CN" altLang="en-US" sz="1800" b="1" dirty="0">
              <a:effectLst>
                <a:outerShdw blurRad="38100" dist="38100" dir="2700000" algn="tl">
                  <a:srgbClr val="C0C0C0"/>
                </a:outerShdw>
              </a:effectLst>
            </a:endParaRPr>
          </a:p>
        </p:txBody>
      </p:sp>
      <p:pic>
        <p:nvPicPr>
          <p:cNvPr id="40" name="Picture 45"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77383" y="493292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1" name="AutoShape 49">
            <a:hlinkClick r:id="" action="ppaction://noaction" highlightClick="1"/>
            <a:hlinkHover r:id="" action="ppaction://noaction"/>
          </p:cNvPr>
          <p:cNvSpPr>
            <a:spLocks noChangeArrowheads="1"/>
          </p:cNvSpPr>
          <p:nvPr/>
        </p:nvSpPr>
        <p:spPr bwMode="auto">
          <a:xfrm>
            <a:off x="10453583" y="493292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3" name="矩形: 圆角 42"/>
          <p:cNvSpPr/>
          <p:nvPr/>
        </p:nvSpPr>
        <p:spPr>
          <a:xfrm>
            <a:off x="2239223" y="4523114"/>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资本和利息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4" name="矩形: 圆角 43"/>
          <p:cNvSpPr/>
          <p:nvPr/>
        </p:nvSpPr>
        <p:spPr>
          <a:xfrm>
            <a:off x="2239222" y="3765825"/>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土地和地租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5" name="矩形: 圆角 44"/>
          <p:cNvSpPr/>
          <p:nvPr/>
        </p:nvSpPr>
        <p:spPr>
          <a:xfrm>
            <a:off x="2239219" y="2976754"/>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劳动和工资</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6" name="矩形: 圆角 45"/>
          <p:cNvSpPr/>
          <p:nvPr/>
        </p:nvSpPr>
        <p:spPr>
          <a:xfrm>
            <a:off x="2239220" y="2219465"/>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要素供给的一般理论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7" name="矩形: 圆角 46"/>
          <p:cNvSpPr/>
          <p:nvPr/>
        </p:nvSpPr>
        <p:spPr>
          <a:xfrm>
            <a:off x="2239219" y="1454231"/>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完全竞争和要素需求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5" name="Rectangle 10" descr="浅色上对角线"/>
          <p:cNvSpPr>
            <a:spLocks noChangeArrowheads="1"/>
          </p:cNvSpPr>
          <p:nvPr/>
        </p:nvSpPr>
        <p:spPr bwMode="auto">
          <a:xfrm>
            <a:off x="5848478" y="5418760"/>
            <a:ext cx="452531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800" b="1" dirty="0">
                <a:effectLst>
                  <a:outerShdw blurRad="38100" dist="38100" dir="2700000" algn="tl">
                    <a:srgbClr val="C0C0C0"/>
                  </a:outerShdw>
                </a:effectLst>
              </a:rPr>
              <a:t>劳动市场的供求均衡和工资的决定</a:t>
            </a:r>
            <a:endParaRPr lang="zh-CN" altLang="en-US" sz="1800" b="1" dirty="0">
              <a:effectLst>
                <a:outerShdw blurRad="38100" dist="38100" dir="2700000" algn="tl">
                  <a:srgbClr val="C0C0C0"/>
                </a:outerShdw>
              </a:effectLst>
            </a:endParaRPr>
          </a:p>
        </p:txBody>
      </p:sp>
      <p:pic>
        <p:nvPicPr>
          <p:cNvPr id="26" name="Picture 45"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12553" y="543701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7" name="矩形: 圆角 10"/>
          <p:cNvSpPr/>
          <p:nvPr/>
        </p:nvSpPr>
        <p:spPr>
          <a:xfrm>
            <a:off x="2258213" y="530250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垄断条件下要素使用量和价格的决定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83306" y="3931264"/>
            <a:ext cx="4090489" cy="17406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1033" descr="浅色上对角线"/>
          <p:cNvSpPr>
            <a:spLocks noChangeArrowheads="1"/>
          </p:cNvSpPr>
          <p:nvPr/>
        </p:nvSpPr>
        <p:spPr bwMode="auto">
          <a:xfrm>
            <a:off x="5941918" y="4205371"/>
            <a:ext cx="3444086" cy="38100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土地的供给曲线</a:t>
            </a:r>
            <a:endParaRPr lang="zh-CN" altLang="en-US" b="1" dirty="0">
              <a:effectLst>
                <a:outerShdw blurRad="38100" dist="38100" dir="2700000" algn="tl">
                  <a:srgbClr val="C0C0C0"/>
                </a:outerShdw>
              </a:effectLst>
            </a:endParaRPr>
          </a:p>
        </p:txBody>
      </p:sp>
      <p:sp>
        <p:nvSpPr>
          <p:cNvPr id="38" name="Rectangle 1034" descr="浅色上对角线"/>
          <p:cNvSpPr>
            <a:spLocks noChangeArrowheads="1"/>
          </p:cNvSpPr>
          <p:nvPr/>
        </p:nvSpPr>
        <p:spPr bwMode="auto">
          <a:xfrm>
            <a:off x="5941918" y="4635041"/>
            <a:ext cx="3444086" cy="36575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使用土地的价格和地租</a:t>
            </a:r>
            <a:endParaRPr lang="zh-CN" altLang="en-US" b="1" dirty="0">
              <a:effectLst>
                <a:outerShdw blurRad="38100" dist="38100" dir="2700000" algn="tl">
                  <a:srgbClr val="C0C0C0"/>
                </a:outerShdw>
              </a:effectLst>
            </a:endParaRPr>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52" name="Picture 41"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45716" y="4234168"/>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54" name="AutoShape 43">
            <a:hlinkClick r:id="" action="ppaction://noaction" highlightClick="1"/>
            <a:hlinkHover r:id="" action="ppaction://noaction"/>
          </p:cNvPr>
          <p:cNvSpPr>
            <a:spLocks noChangeArrowheads="1"/>
          </p:cNvSpPr>
          <p:nvPr/>
        </p:nvSpPr>
        <p:spPr bwMode="auto">
          <a:xfrm>
            <a:off x="9521916" y="4234168"/>
            <a:ext cx="381000" cy="317842"/>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62" name="Picture 41"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45716" y="468295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63" name="AutoShape 43">
            <a:hlinkClick r:id="" action="ppaction://noaction" highlightClick="1"/>
            <a:hlinkHover r:id="" action="ppaction://noaction"/>
          </p:cNvPr>
          <p:cNvSpPr>
            <a:spLocks noChangeArrowheads="1"/>
          </p:cNvSpPr>
          <p:nvPr/>
        </p:nvSpPr>
        <p:spPr bwMode="auto">
          <a:xfrm>
            <a:off x="9521916" y="4682950"/>
            <a:ext cx="381000" cy="317842"/>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1" name="矩形: 圆角 30"/>
          <p:cNvSpPr/>
          <p:nvPr/>
        </p:nvSpPr>
        <p:spPr>
          <a:xfrm>
            <a:off x="2239223" y="4467692"/>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资本和利息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2" name="矩形: 圆角 31"/>
          <p:cNvSpPr/>
          <p:nvPr/>
        </p:nvSpPr>
        <p:spPr>
          <a:xfrm>
            <a:off x="2239222" y="371040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土地和地租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4" name="矩形: 圆角 33"/>
          <p:cNvSpPr/>
          <p:nvPr/>
        </p:nvSpPr>
        <p:spPr>
          <a:xfrm>
            <a:off x="2239219" y="2921332"/>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劳动和工资</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5" name="矩形: 圆角 34"/>
          <p:cNvSpPr/>
          <p:nvPr/>
        </p:nvSpPr>
        <p:spPr>
          <a:xfrm>
            <a:off x="2239220" y="216404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要素供给的一般理论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0" name="矩形: 圆角 39"/>
          <p:cNvSpPr/>
          <p:nvPr/>
        </p:nvSpPr>
        <p:spPr>
          <a:xfrm>
            <a:off x="2239219" y="139880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完全竞争和要素需求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19" name="矩形: 圆角 10"/>
          <p:cNvSpPr/>
          <p:nvPr/>
        </p:nvSpPr>
        <p:spPr>
          <a:xfrm>
            <a:off x="2258213" y="5247087"/>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垄断条件下要素使用量和价格的决定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Rectangle 8" descr="浅色上对角线"/>
          <p:cNvSpPr>
            <a:spLocks noChangeArrowheads="1"/>
          </p:cNvSpPr>
          <p:nvPr/>
        </p:nvSpPr>
        <p:spPr bwMode="auto">
          <a:xfrm>
            <a:off x="6818510" y="4280970"/>
            <a:ext cx="291374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资本和利息的含义</a:t>
            </a:r>
            <a:endParaRPr lang="zh-CN" altLang="en-US"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6818509" y="4738170"/>
            <a:ext cx="2913741"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资本的供给</a:t>
            </a:r>
            <a:endParaRPr lang="zh-CN" altLang="en-US" b="1" dirty="0">
              <a:effectLst>
                <a:outerShdw blurRad="38100" dist="38100" dir="2700000" algn="tl">
                  <a:srgbClr val="C0C0C0"/>
                </a:outerShdw>
              </a:effectLst>
            </a:endParaRPr>
          </a:p>
        </p:txBody>
      </p:sp>
      <p:pic>
        <p:nvPicPr>
          <p:cNvPr id="31" name="Picture 31"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flipV="1">
            <a:off x="5695646" y="4803235"/>
            <a:ext cx="1074397" cy="18484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1"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586" y="4346035"/>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586" y="4803235"/>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4" name="AutoShape 43">
            <a:hlinkClick r:id="" action="ppaction://noaction" highlightClick="1"/>
            <a:hlinkHover r:id="" action="ppaction://noaction"/>
          </p:cNvPr>
          <p:cNvSpPr>
            <a:spLocks noChangeArrowheads="1"/>
          </p:cNvSpPr>
          <p:nvPr/>
        </p:nvSpPr>
        <p:spPr bwMode="auto">
          <a:xfrm>
            <a:off x="9820786" y="4346035"/>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44">
            <a:hlinkClick r:id="" action="ppaction://noaction" highlightClick="1"/>
            <a:hlinkHover r:id="" action="ppaction://noaction"/>
          </p:cNvPr>
          <p:cNvSpPr>
            <a:spLocks noChangeArrowheads="1"/>
          </p:cNvSpPr>
          <p:nvPr/>
        </p:nvSpPr>
        <p:spPr bwMode="auto">
          <a:xfrm>
            <a:off x="9820786" y="4803235"/>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0" name="Rectangle 9" descr="浅色上对角线"/>
          <p:cNvSpPr>
            <a:spLocks noChangeArrowheads="1"/>
          </p:cNvSpPr>
          <p:nvPr/>
        </p:nvSpPr>
        <p:spPr bwMode="auto">
          <a:xfrm>
            <a:off x="6818510" y="5220479"/>
            <a:ext cx="2913742"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资本市场的均衡</a:t>
            </a:r>
            <a:endParaRPr lang="zh-CN" altLang="en-US" b="1" dirty="0">
              <a:effectLst>
                <a:outerShdw blurRad="38100" dist="38100" dir="2700000" algn="tl">
                  <a:srgbClr val="C0C0C0"/>
                </a:outerShdw>
              </a:effectLst>
            </a:endParaRPr>
          </a:p>
        </p:txBody>
      </p:sp>
      <p:pic>
        <p:nvPicPr>
          <p:cNvPr id="21"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586" y="528554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 name="AutoShape 44">
            <a:hlinkClick r:id="" action="ppaction://noaction" highlightClick="1"/>
            <a:hlinkHover r:id="" action="ppaction://noaction"/>
          </p:cNvPr>
          <p:cNvSpPr>
            <a:spLocks noChangeArrowheads="1"/>
          </p:cNvSpPr>
          <p:nvPr/>
        </p:nvSpPr>
        <p:spPr bwMode="auto">
          <a:xfrm>
            <a:off x="9820786" y="528554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27" name="矩形: 圆角 26"/>
          <p:cNvSpPr/>
          <p:nvPr/>
        </p:nvSpPr>
        <p:spPr>
          <a:xfrm>
            <a:off x="2239223" y="449540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资本和利息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9" name="矩形: 圆角 28"/>
          <p:cNvSpPr/>
          <p:nvPr/>
        </p:nvSpPr>
        <p:spPr>
          <a:xfrm>
            <a:off x="2239222" y="3738117"/>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土地和地租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5" name="矩形: 圆角 44"/>
          <p:cNvSpPr/>
          <p:nvPr/>
        </p:nvSpPr>
        <p:spPr>
          <a:xfrm>
            <a:off x="2239219" y="294904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劳动和工资</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6" name="矩形: 圆角 45"/>
          <p:cNvSpPr/>
          <p:nvPr/>
        </p:nvSpPr>
        <p:spPr>
          <a:xfrm>
            <a:off x="2239220" y="2191757"/>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要素供给的一般理论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7" name="矩形: 圆角 46"/>
          <p:cNvSpPr/>
          <p:nvPr/>
        </p:nvSpPr>
        <p:spPr>
          <a:xfrm>
            <a:off x="2239219" y="1426523"/>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完全竞争和要素需求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3" name="矩形: 圆角 10"/>
          <p:cNvSpPr/>
          <p:nvPr/>
        </p:nvSpPr>
        <p:spPr>
          <a:xfrm>
            <a:off x="2258213" y="5274801"/>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垄断条件下要素使用量和价格的决定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Rectangle 9" descr="浅色上对角线"/>
          <p:cNvSpPr>
            <a:spLocks noChangeArrowheads="1"/>
          </p:cNvSpPr>
          <p:nvPr/>
        </p:nvSpPr>
        <p:spPr bwMode="auto">
          <a:xfrm>
            <a:off x="6818509" y="5395727"/>
            <a:ext cx="4215607" cy="369865"/>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产品卖方垄断条件下的要素价格决定</a:t>
            </a:r>
            <a:endParaRPr lang="zh-CN" altLang="en-US" b="1" dirty="0">
              <a:effectLst>
                <a:outerShdw blurRad="38100" dist="38100" dir="2700000" algn="tl">
                  <a:srgbClr val="C0C0C0"/>
                </a:outerShdw>
              </a:effectLst>
            </a:endParaRPr>
          </a:p>
        </p:txBody>
      </p:sp>
      <p:pic>
        <p:nvPicPr>
          <p:cNvPr id="31" name="Picture 31"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flipV="1">
            <a:off x="5695646" y="5460792"/>
            <a:ext cx="1074397" cy="18484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34116" y="546079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4" name="AutoShape 43">
            <a:hlinkClick r:id="" action="ppaction://noaction" highlightClick="1"/>
            <a:hlinkHover r:id="" action="ppaction://noaction"/>
          </p:cNvPr>
          <p:cNvSpPr>
            <a:spLocks noChangeArrowheads="1"/>
          </p:cNvSpPr>
          <p:nvPr/>
        </p:nvSpPr>
        <p:spPr bwMode="auto">
          <a:xfrm>
            <a:off x="9820786" y="427676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0" name="Rectangle 9" descr="浅色上对角线"/>
          <p:cNvSpPr>
            <a:spLocks noChangeArrowheads="1"/>
          </p:cNvSpPr>
          <p:nvPr/>
        </p:nvSpPr>
        <p:spPr bwMode="auto">
          <a:xfrm>
            <a:off x="6818510" y="5831144"/>
            <a:ext cx="4215606" cy="402002"/>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要素买方垄断条件下的要素价格决定</a:t>
            </a:r>
            <a:endParaRPr lang="zh-CN" altLang="en-US" b="1" dirty="0">
              <a:effectLst>
                <a:outerShdw blurRad="38100" dist="38100" dir="2700000" algn="tl">
                  <a:srgbClr val="C0C0C0"/>
                </a:outerShdw>
              </a:effectLst>
            </a:endParaRPr>
          </a:p>
        </p:txBody>
      </p:sp>
      <p:pic>
        <p:nvPicPr>
          <p:cNvPr id="21" name="Picture 4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57562" y="58962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7" name="矩形: 圆角 26"/>
          <p:cNvSpPr/>
          <p:nvPr/>
        </p:nvSpPr>
        <p:spPr>
          <a:xfrm>
            <a:off x="2239223" y="4426137"/>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资本和利息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9" name="矩形: 圆角 28"/>
          <p:cNvSpPr/>
          <p:nvPr/>
        </p:nvSpPr>
        <p:spPr>
          <a:xfrm>
            <a:off x="2239222" y="3668848"/>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土地和地租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5" name="矩形: 圆角 44"/>
          <p:cNvSpPr/>
          <p:nvPr/>
        </p:nvSpPr>
        <p:spPr>
          <a:xfrm>
            <a:off x="2239219" y="2879777"/>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劳动和工资</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6" name="矩形: 圆角 45"/>
          <p:cNvSpPr/>
          <p:nvPr/>
        </p:nvSpPr>
        <p:spPr>
          <a:xfrm>
            <a:off x="2239220" y="2122488"/>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要素供给的一般理论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7" name="矩形: 圆角 46"/>
          <p:cNvSpPr/>
          <p:nvPr/>
        </p:nvSpPr>
        <p:spPr>
          <a:xfrm>
            <a:off x="2239219" y="1357254"/>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完全竞争和要素需求</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3" name="矩形: 圆角 10"/>
          <p:cNvSpPr/>
          <p:nvPr/>
        </p:nvSpPr>
        <p:spPr>
          <a:xfrm>
            <a:off x="2258213" y="5205532"/>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垄断条件下要素使用量和价格的决定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a:graphicFrameLocks noGrp="1"/>
          </p:cNvGraphicFramePr>
          <p:nvPr/>
        </p:nvGraphicFramePr>
        <p:xfrm>
          <a:off x="747395" y="1797050"/>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a:spLocks noGrp="1"/>
          </p:cNvSpPr>
          <p:nvPr>
            <p:ph type="title"/>
          </p:nvPr>
        </p:nvSpPr>
        <p:spPr>
          <a:xfrm>
            <a:off x="1088570" y="365125"/>
            <a:ext cx="10265229"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完全竞争和要素需求</a:t>
            </a:r>
            <a:br>
              <a:rPr lang="zh-CN" altLang="en-US" dirty="0" smtClean="0">
                <a:solidFill>
                  <a:srgbClr val="002060"/>
                </a:solidFill>
                <a:latin typeface="华文行楷" panose="02010800040101010101" pitchFamily="2" charset="-122"/>
                <a:ea typeface="华文行楷" panose="02010800040101010101" pitchFamily="2" charset="-122"/>
              </a:rPr>
            </a:br>
            <a:endParaRPr lang="zh-CN" altLang="en-US" dirty="0"/>
          </a:p>
        </p:txBody>
      </p:sp>
      <p:graphicFrame>
        <p:nvGraphicFramePr>
          <p:cNvPr id="4" name="内容占位符 3"/>
          <p:cNvGraphicFramePr>
            <a:graphicFrameLocks noGrp="1"/>
          </p:cNvGraphicFramePr>
          <p:nvPr>
            <p:ph idx="1"/>
          </p:nvPr>
        </p:nvGraphicFramePr>
        <p:xfrm>
          <a:off x="2559050" y="3854450"/>
          <a:ext cx="8724265" cy="5130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67475"/>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完全竞争企业的要素使用原则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7803" y="1048363"/>
            <a:ext cx="9572455" cy="581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完全竞争企业使用要素的边际收益：边际产品价值（</a:t>
            </a:r>
            <a:r>
              <a:rPr lang="en-US" altLang="zh-CN" sz="2400" b="1" dirty="0">
                <a:latin typeface="微软雅黑" panose="020B0503020204020204" pitchFamily="34" charset="-122"/>
                <a:ea typeface="微软雅黑" panose="020B0503020204020204" pitchFamily="34" charset="-122"/>
              </a:rPr>
              <a:t>VMP</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037947" y="5464150"/>
            <a:ext cx="2297539"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VMP=P·MP</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36473" y="1538652"/>
            <a:ext cx="10404009" cy="1689052"/>
          </a:xfrm>
          <a:prstGeom prst="rect">
            <a:avLst/>
          </a:prstGeom>
          <a:noFill/>
        </p:spPr>
        <p:txBody>
          <a:bodyPr wrap="square" rtlCol="0">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在完全竞争的条件下，由于企业的数量很多且产品毫无差别，故任何一家企业单独增加或减少其产量都不会影响产品价格，从而产品价格是一个固定不变的</a:t>
            </a:r>
            <a:r>
              <a:rPr lang="zh-CN" altLang="en-US" sz="2400" dirty="0" smtClean="0">
                <a:latin typeface="微软雅黑" panose="020B0503020204020204" pitchFamily="34" charset="-122"/>
                <a:ea typeface="微软雅黑" panose="020B0503020204020204" pitchFamily="34" charset="-122"/>
              </a:rPr>
              <a:t>参数。</a:t>
            </a:r>
            <a:endParaRPr lang="zh-CN" altLang="en-US" sz="2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183407" y="3265661"/>
            <a:ext cx="2182506"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R(Q(L))=P·Q</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L</a:t>
            </a:r>
            <a:r>
              <a:rPr lang="zh-CN" altLang="en-US"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文本框 16">
                <a:extLst/>
              </p:cNvPr>
              <p:cNvSpPr txBox="1"/>
              <p:nvPr/>
            </p:nvSpPr>
            <p:spPr>
              <a:xfrm>
                <a:off x="7860674" y="3187482"/>
                <a:ext cx="3450427" cy="575157"/>
              </a:xfrm>
              <a:prstGeom prst="rect">
                <a:avLst/>
              </a:prstGeom>
              <a:noFill/>
            </p:spPr>
            <p:txBody>
              <a:bodyPr wrap="square" rtlCol="0">
                <a:spAutoFit/>
              </a:bodyPr>
              <a:lstStyle/>
              <a:p>
                <a14:m>
                  <m:oMath xmlns:m="http://schemas.openxmlformats.org/officeDocument/2006/math">
                    <m:f>
                      <m:fPr>
                        <m:ctrlPr>
                          <a:rPr lang="en-US" altLang="zh-CN" sz="2000" b="1" i="1">
                            <a:solidFill>
                              <a:srgbClr val="FF0000"/>
                            </a:solidFill>
                            <a:latin typeface="Cambria Math" panose="02040503050406030204" pitchFamily="18" charset="0"/>
                            <a:ea typeface="微软雅黑" panose="020B0503020204020204" pitchFamily="34" charset="-122"/>
                          </a:rPr>
                        </m:ctrlPr>
                      </m:fPr>
                      <m:num>
                        <m:r>
                          <a:rPr lang="en-US" altLang="zh-CN" sz="2000" b="1">
                            <a:solidFill>
                              <a:srgbClr val="FF0000"/>
                            </a:solidFill>
                            <a:latin typeface="Cambria Math"/>
                            <a:ea typeface="微软雅黑" panose="020B0503020204020204" pitchFamily="34" charset="-122"/>
                          </a:rPr>
                          <m:t>𝒅𝑹</m:t>
                        </m:r>
                      </m:num>
                      <m:den>
                        <m:r>
                          <a:rPr lang="en-US" altLang="zh-CN" sz="2000" b="1">
                            <a:solidFill>
                              <a:srgbClr val="FF0000"/>
                            </a:solidFill>
                            <a:latin typeface="Cambria Math"/>
                            <a:ea typeface="微软雅黑" panose="020B0503020204020204" pitchFamily="34" charset="-122"/>
                          </a:rPr>
                          <m:t>𝒅𝑳</m:t>
                        </m:r>
                      </m:den>
                    </m:f>
                  </m:oMath>
                </a14:m>
                <a:r>
                  <a:rPr lang="en-US" altLang="zh-CN" sz="2000" b="1" dirty="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2000" b="1" i="1" dirty="0">
                            <a:solidFill>
                              <a:srgbClr val="FF0000"/>
                            </a:solidFill>
                            <a:latin typeface="Cambria Math" panose="02040503050406030204" pitchFamily="18" charset="0"/>
                            <a:ea typeface="微软雅黑" panose="020B0503020204020204" pitchFamily="34" charset="-122"/>
                          </a:rPr>
                        </m:ctrlPr>
                      </m:fPr>
                      <m:num>
                        <m:r>
                          <a:rPr lang="en-US" altLang="zh-CN" sz="2000" b="1" dirty="0">
                            <a:solidFill>
                              <a:srgbClr val="FF0000"/>
                            </a:solidFill>
                            <a:latin typeface="Cambria Math"/>
                            <a:ea typeface="微软雅黑" panose="020B0503020204020204" pitchFamily="34" charset="-122"/>
                          </a:rPr>
                          <m:t>𝒅𝑹</m:t>
                        </m:r>
                      </m:num>
                      <m:den>
                        <m:r>
                          <a:rPr lang="en-US" altLang="zh-CN" sz="2000" b="1" dirty="0">
                            <a:solidFill>
                              <a:srgbClr val="FF0000"/>
                            </a:solidFill>
                            <a:latin typeface="Cambria Math"/>
                            <a:ea typeface="微软雅黑" panose="020B0503020204020204" pitchFamily="34" charset="-122"/>
                          </a:rPr>
                          <m:t>𝒅𝑸</m:t>
                        </m:r>
                      </m:den>
                    </m:f>
                    <m:f>
                      <m:fPr>
                        <m:ctrlPr>
                          <a:rPr lang="en-US" altLang="zh-CN" sz="2000" b="1" i="1" dirty="0">
                            <a:solidFill>
                              <a:srgbClr val="FF0000"/>
                            </a:solidFill>
                            <a:latin typeface="Cambria Math" panose="02040503050406030204" pitchFamily="18" charset="0"/>
                            <a:ea typeface="微软雅黑" panose="020B0503020204020204" pitchFamily="34" charset="-122"/>
                          </a:rPr>
                        </m:ctrlPr>
                      </m:fPr>
                      <m:num>
                        <m:r>
                          <a:rPr lang="en-US" altLang="zh-CN" sz="2000" b="1" dirty="0">
                            <a:solidFill>
                              <a:srgbClr val="FF0000"/>
                            </a:solidFill>
                            <a:latin typeface="Cambria Math"/>
                            <a:ea typeface="微软雅黑" panose="020B0503020204020204" pitchFamily="34" charset="-122"/>
                          </a:rPr>
                          <m:t>𝒅𝑸</m:t>
                        </m:r>
                      </m:num>
                      <m:den>
                        <m:r>
                          <a:rPr lang="en-US" altLang="zh-CN" sz="2000" b="1" dirty="0">
                            <a:solidFill>
                              <a:srgbClr val="FF0000"/>
                            </a:solidFill>
                            <a:latin typeface="Cambria Math"/>
                            <a:ea typeface="微软雅黑" panose="020B0503020204020204" pitchFamily="34" charset="-122"/>
                          </a:rPr>
                          <m:t>𝒅𝑳</m:t>
                        </m:r>
                      </m:den>
                    </m:f>
                  </m:oMath>
                </a14:m>
                <a:r>
                  <a:rPr lang="en-US" altLang="zh-CN" sz="2000" b="1" dirty="0">
                    <a:solidFill>
                      <a:srgbClr val="FF0000"/>
                    </a:solidFill>
                    <a:latin typeface="微软雅黑" panose="020B0503020204020204" pitchFamily="34" charset="-122"/>
                    <a:ea typeface="微软雅黑" panose="020B0503020204020204" pitchFamily="34" charset="-122"/>
                  </a:rPr>
                  <a:t>=P </a:t>
                </a:r>
                <a14:m>
                  <m:oMath xmlns:m="http://schemas.openxmlformats.org/officeDocument/2006/math">
                    <m:f>
                      <m:fPr>
                        <m:ctrlPr>
                          <a:rPr lang="en-US" altLang="zh-CN" sz="2000" b="1" i="1" dirty="0">
                            <a:solidFill>
                              <a:srgbClr val="FF0000"/>
                            </a:solidFill>
                            <a:latin typeface="Cambria Math" panose="02040503050406030204" pitchFamily="18" charset="0"/>
                            <a:ea typeface="微软雅黑" panose="020B0503020204020204" pitchFamily="34" charset="-122"/>
                          </a:rPr>
                        </m:ctrlPr>
                      </m:fPr>
                      <m:num>
                        <m:r>
                          <a:rPr lang="en-US" altLang="zh-CN" sz="2000" b="1" dirty="0">
                            <a:solidFill>
                              <a:srgbClr val="FF0000"/>
                            </a:solidFill>
                            <a:latin typeface="Cambria Math"/>
                            <a:ea typeface="微软雅黑" panose="020B0503020204020204" pitchFamily="34" charset="-122"/>
                          </a:rPr>
                          <m:t>𝒅𝑸</m:t>
                        </m:r>
                      </m:num>
                      <m:den>
                        <m:r>
                          <a:rPr lang="en-US" altLang="zh-CN" sz="2000" b="1" dirty="0">
                            <a:solidFill>
                              <a:srgbClr val="FF0000"/>
                            </a:solidFill>
                            <a:latin typeface="Cambria Math"/>
                            <a:ea typeface="微软雅黑" panose="020B0503020204020204" pitchFamily="34" charset="-122"/>
                          </a:rPr>
                          <m:t>𝒅𝑳</m:t>
                        </m:r>
                      </m:den>
                    </m:f>
                  </m:oMath>
                </a14:m>
                <a:r>
                  <a:rPr lang="en-US" altLang="zh-CN" sz="2000" b="1" dirty="0">
                    <a:solidFill>
                      <a:srgbClr val="FF0000"/>
                    </a:solidFill>
                    <a:latin typeface="微软雅黑" panose="020B0503020204020204" pitchFamily="34" charset="-122"/>
                    <a:ea typeface="微软雅黑" panose="020B0503020204020204" pitchFamily="34" charset="-122"/>
                  </a:rPr>
                  <a:t>=P·MP</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7860674" y="3187482"/>
                <a:ext cx="3450427" cy="575157"/>
              </a:xfrm>
              <a:prstGeom prst="rect">
                <a:avLst/>
              </a:prstGeom>
              <a:blipFill rotWithShape="1">
                <a:blip r:embed="rId1"/>
                <a:stretch>
                  <a:fillRect b="-1064"/>
                </a:stretch>
              </a:blipFill>
            </p:spPr>
            <p:txBody>
              <a:bodyPr/>
              <a:lstStyle/>
              <a:p>
                <a:r>
                  <a:rPr lang="zh-CN" altLang="en-US">
                    <a:noFill/>
                  </a:rPr>
                  <a:t> </a:t>
                </a:r>
                <a:endParaRPr lang="zh-CN" altLang="en-US">
                  <a:noFill/>
                </a:endParaRPr>
              </a:p>
            </p:txBody>
          </p:sp>
        </mc:Fallback>
      </mc:AlternateContent>
      <p:sp>
        <p:nvSpPr>
          <p:cNvPr id="18" name="文本框 17"/>
          <p:cNvSpPr txBox="1"/>
          <p:nvPr/>
        </p:nvSpPr>
        <p:spPr>
          <a:xfrm>
            <a:off x="927803" y="4231395"/>
            <a:ext cx="246894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边际产品价值 </a:t>
            </a:r>
            <a:endParaRPr lang="zh-CN" altLang="en-US" sz="24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2059023" y="4826422"/>
            <a:ext cx="913262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完全竞争企业增加使用一单位要素所带来的收益的增加量 </a:t>
            </a:r>
            <a:r>
              <a:rPr lang="en-US" altLang="zh-CN" sz="2400" b="1" dirty="0" smtClean="0">
                <a:solidFill>
                  <a:srgbClr val="FF0000"/>
                </a:solidFill>
                <a:latin typeface="微软雅黑" panose="020B0503020204020204" pitchFamily="34" charset="-122"/>
                <a:ea typeface="微软雅黑" panose="020B0503020204020204" pitchFamily="34" charset="-122"/>
              </a:rPr>
              <a:t>P·MP</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 name="右箭头 1"/>
          <p:cNvSpPr/>
          <p:nvPr/>
        </p:nvSpPr>
        <p:spPr>
          <a:xfrm>
            <a:off x="6659990" y="3265661"/>
            <a:ext cx="790019" cy="400110"/>
          </a:xfrm>
          <a:prstGeom prst="rightArrow">
            <a:avLst/>
          </a:prstGeom>
          <a:solidFill>
            <a:srgbClr val="FFFF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TextBox 6"/>
          <p:cNvSpPr txBox="1"/>
          <p:nvPr/>
        </p:nvSpPr>
        <p:spPr>
          <a:xfrm>
            <a:off x="1535406" y="3249895"/>
            <a:ext cx="1796636"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R(Q)=PQ</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6" name="右箭头 15"/>
          <p:cNvSpPr/>
          <p:nvPr/>
        </p:nvSpPr>
        <p:spPr>
          <a:xfrm>
            <a:off x="3131694" y="3275005"/>
            <a:ext cx="790019" cy="400110"/>
          </a:xfrm>
          <a:prstGeom prst="rightArrow">
            <a:avLst/>
          </a:prstGeom>
          <a:solidFill>
            <a:srgbClr val="FFFF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3526</Words>
  <Application>WPS 演示</Application>
  <PresentationFormat>自定义</PresentationFormat>
  <Paragraphs>661</Paragraphs>
  <Slides>36</Slides>
  <Notes>10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6" baseType="lpstr">
      <vt:lpstr>Arial</vt:lpstr>
      <vt:lpstr>宋体</vt:lpstr>
      <vt:lpstr>Wingdings</vt:lpstr>
      <vt:lpstr>微软雅黑</vt:lpstr>
      <vt:lpstr>Calibri Light</vt:lpstr>
      <vt:lpstr>华文行楷</vt:lpstr>
      <vt:lpstr>等线</vt:lpstr>
      <vt:lpstr>等线</vt:lpstr>
      <vt:lpstr>Calibri</vt:lpstr>
      <vt:lpstr>Arial Unicode MS</vt:lpstr>
      <vt:lpstr>等线 Light</vt:lpstr>
      <vt:lpstr>楷体_GB2312</vt:lpstr>
      <vt:lpstr>新宋体</vt:lpstr>
      <vt:lpstr>华文新魏</vt:lpstr>
      <vt:lpstr>Times New Roman</vt:lpstr>
      <vt:lpstr>Times New Roman</vt:lpstr>
      <vt:lpstr>Calibri</vt:lpstr>
      <vt:lpstr>等线</vt:lpstr>
      <vt:lpstr>Office Theme</vt:lpstr>
      <vt:lpstr>Equation.DSMT4</vt:lpstr>
      <vt:lpstr>第六章   生产要素市场和收入分配 </vt:lpstr>
      <vt:lpstr>PowerPoint 演示文稿</vt:lpstr>
      <vt:lpstr>PowerPoint 演示文稿</vt:lpstr>
      <vt:lpstr>PowerPoint 演示文稿</vt:lpstr>
      <vt:lpstr>PowerPoint 演示文稿</vt:lpstr>
      <vt:lpstr>PowerPoint 演示文稿</vt:lpstr>
      <vt:lpstr>PowerPoint 演示文稿</vt:lpstr>
      <vt:lpstr>第一节   完全竞争和要素需求 </vt:lpstr>
      <vt:lpstr>PowerPoint 演示文稿</vt:lpstr>
      <vt:lpstr>PowerPoint 演示文稿</vt:lpstr>
      <vt:lpstr>PowerPoint 演示文稿</vt:lpstr>
      <vt:lpstr>PowerPoint 演示文稿</vt:lpstr>
      <vt:lpstr>第二节   要素供给的一般理论</vt:lpstr>
      <vt:lpstr>PowerPoint 演示文稿</vt:lpstr>
      <vt:lpstr>PowerPoint 演示文稿</vt:lpstr>
      <vt:lpstr>PowerPoint 演示文稿</vt:lpstr>
      <vt:lpstr>PowerPoint 演示文稿</vt:lpstr>
      <vt:lpstr>第三节   劳动和工资</vt:lpstr>
      <vt:lpstr>PowerPoint 演示文稿</vt:lpstr>
      <vt:lpstr>PowerPoint 演示文稿</vt:lpstr>
      <vt:lpstr>PowerPoint 演示文稿</vt:lpstr>
      <vt:lpstr>PowerPoint 演示文稿</vt:lpstr>
      <vt:lpstr>PowerPoint 演示文稿</vt:lpstr>
      <vt:lpstr>PowerPoint 演示文稿</vt:lpstr>
      <vt:lpstr>第四节   土地和地租</vt:lpstr>
      <vt:lpstr>PowerPoint 演示文稿</vt:lpstr>
      <vt:lpstr>PowerPoint 演示文稿</vt:lpstr>
      <vt:lpstr>第五节   资本和利息</vt:lpstr>
      <vt:lpstr>PowerPoint 演示文稿</vt:lpstr>
      <vt:lpstr>PowerPoint 演示文稿</vt:lpstr>
      <vt:lpstr>PowerPoint 演示文稿</vt:lpstr>
      <vt:lpstr>第六节   垄断条件下要素使用量                和价格的决定</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椰蓉</dc:creator>
  <cp:lastModifiedBy>Administrator</cp:lastModifiedBy>
  <cp:revision>354</cp:revision>
  <dcterms:created xsi:type="dcterms:W3CDTF">2017-11-11T03:10:00Z</dcterms:created>
  <dcterms:modified xsi:type="dcterms:W3CDTF">2019-12-13T07:19:34Z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