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6" r:id="rId3"/>
    <p:sldId id="301" r:id="rId5"/>
    <p:sldId id="327" r:id="rId6"/>
    <p:sldId id="328" r:id="rId7"/>
    <p:sldId id="329" r:id="rId8"/>
    <p:sldId id="341" r:id="rId9"/>
    <p:sldId id="308" r:id="rId10"/>
    <p:sldId id="319" r:id="rId11"/>
    <p:sldId id="337" r:id="rId12"/>
    <p:sldId id="342" r:id="rId13"/>
    <p:sldId id="262" r:id="rId14"/>
    <p:sldId id="340" r:id="rId15"/>
    <p:sldId id="343" r:id="rId16"/>
    <p:sldId id="263" r:id="rId17"/>
    <p:sldId id="257" r:id="rId18"/>
    <p:sldId id="311" r:id="rId19"/>
    <p:sldId id="310" r:id="rId20"/>
    <p:sldId id="332" r:id="rId21"/>
    <p:sldId id="345" r:id="rId22"/>
    <p:sldId id="338" r:id="rId23"/>
    <p:sldId id="344" r:id="rId24"/>
    <p:sldId id="313" r:id="rId25"/>
    <p:sldId id="322" r:id="rId26"/>
    <p:sldId id="346" r:id="rId27"/>
    <p:sldId id="339" r:id="rId28"/>
    <p:sldId id="314" r:id="rId29"/>
    <p:sldId id="278" r:id="rId30"/>
    <p:sldId id="33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6600"/>
    <a:srgbClr val="FF0066"/>
    <a:srgbClr val="2C2494"/>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3850" autoAdjust="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1">
  <dgm:title val=""/>
  <dgm:desc val=""/>
  <dgm:catLst>
    <dgm:cat type="accent6" pri="11500"/>
  </dgm:catLst>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node0">
    <dgm:fillClrLst meth="cycle">
      <a:schemeClr val="accent6">
        <a:alpha val="80000"/>
      </a:schemeClr>
    </dgm:fillClrLst>
    <dgm:linClrLst meth="repeat">
      <a:schemeClr val="lt1"/>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736AAD1-701E-4AE1-A2B2-03DA8D0E620C}"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68E57C80-983F-444D-9A6D-E5E7A3358720}">
      <dgm:prSet phldr="0" custT="0"/>
      <dgm:spPr/>
      <dgm:t>
        <a:bodyPr vert="horz" wrap="square"/>
        <a:p>
          <a:pPr algn="l" rtl="0">
            <a:lnSpc>
              <a:spcPct val="100000"/>
            </a:lnSpc>
            <a:spcBef>
              <a:spcPct val="0"/>
            </a:spcBef>
            <a:spcAft>
              <a:spcPct val="35000"/>
            </a:spcAft>
          </a:pPr>
          <a:r>
            <a:rPr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dirty="0" smtClean="0">
              <a:latin typeface="微软雅黑" panose="020B0503020204020204" pitchFamily="34" charset="-122"/>
              <a:ea typeface="微软雅黑" panose="020B0503020204020204" pitchFamily="34" charset="-122"/>
              <a:cs typeface="微软雅黑" panose="020B0503020204020204" pitchFamily="34" charset="-122"/>
            </a:rPr>
            <a:t>企业收益</a:t>
          </a:r>
          <a:br>
            <a:rPr lang="zh-CN"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b="1" dirty="0">
              <a:latin typeface="微软雅黑" panose="020B0503020204020204" pitchFamily="34" charset="-122"/>
              <a:ea typeface="微软雅黑" panose="020B0503020204020204" pitchFamily="34" charset="-122"/>
              <a:cs typeface="微软雅黑" panose="020B0503020204020204" pitchFamily="34" charset="-122"/>
            </a:rPr>
            <a:t/>
          </a:r>
          <a:endParaRPr lang="zh-CN"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7C7DD612-1C62-423D-B447-B955A8982FC5}" cxnId="{E034DE42-BFBA-43A8-A061-121B906847C5}" type="parTrans">
      <dgm:prSet/>
      <dgm:spPr/>
      <dgm:t>
        <a:bodyPr/>
        <a:lstStyle/>
        <a:p>
          <a:pPr algn="l"/>
          <a:endParaRPr lang="zh-CN" altLang="en-US"/>
        </a:p>
      </dgm:t>
    </dgm:pt>
    <dgm:pt modelId="{A1509F78-A73A-49F0-A063-22AE7F5D168D}" cxnId="{E034DE42-BFBA-43A8-A061-121B906847C5}" type="sibTrans">
      <dgm:prSet/>
      <dgm:spPr/>
      <dgm:t>
        <a:bodyPr/>
        <a:lstStyle/>
        <a:p>
          <a:pPr algn="l"/>
          <a:endParaRPr lang="zh-CN" altLang="en-US"/>
        </a:p>
      </dgm:t>
    </dgm:pt>
    <dgm:pt modelId="{D90C1DA9-D334-4934-97BD-692409D4B5DC}">
      <dgm:prSet phldr="0" custT="1"/>
      <dgm:spPr/>
      <dgm:t>
        <a:bodyPr vert="horz" wrap="square"/>
        <a:p>
          <a:pPr algn="l" rtl="0">
            <a:lnSpc>
              <a:spcPct val="100000"/>
            </a:lnSpc>
            <a:spcBef>
              <a:spcPct val="0"/>
            </a:spcBef>
            <a:spcAft>
              <a:spcPct val="35000"/>
            </a:spcAft>
          </a:pPr>
          <a:r>
            <a:rPr lang="zh-CN" sz="2300" dirty="0" smtClean="0">
              <a:latin typeface="微软雅黑" panose="020B0503020204020204" pitchFamily="34" charset="-122"/>
              <a:ea typeface="微软雅黑" panose="020B0503020204020204" pitchFamily="34" charset="-122"/>
            </a:rPr>
            <a:t>市场结构及划分依据</a:t>
          </a:r>
          <a:r>
            <a:rPr lang="en-US" sz="2300" dirty="0">
              <a:latin typeface="微软雅黑" panose="020B0503020204020204" pitchFamily="34" charset="-122"/>
              <a:ea typeface="微软雅黑" panose="020B0503020204020204" pitchFamily="34" charset="-122"/>
            </a:rPr>
            <a:t/>
          </a:r>
          <a:endParaRPr lang="en-US" sz="2300" dirty="0">
            <a:latin typeface="微软雅黑" panose="020B0503020204020204" pitchFamily="34" charset="-122"/>
            <a:ea typeface="微软雅黑" panose="020B0503020204020204" pitchFamily="34" charset="-122"/>
          </a:endParaRPr>
        </a:p>
      </dgm:t>
    </dgm:pt>
    <dgm:pt modelId="{7E3BF562-6F80-4084-930F-2CEA73724A4A}" cxnId="{C7B4B4E1-3664-460D-907A-F35076A95376}" type="parTrans">
      <dgm:prSet/>
      <dgm:spPr/>
      <dgm:t>
        <a:bodyPr/>
        <a:lstStyle/>
        <a:p>
          <a:pPr algn="l"/>
          <a:endParaRPr lang="zh-CN" altLang="en-US"/>
        </a:p>
      </dgm:t>
    </dgm:pt>
    <dgm:pt modelId="{16CE551F-BC53-4ECC-B462-0D094CE17E76}" cxnId="{C7B4B4E1-3664-460D-907A-F35076A95376}" type="sibTrans">
      <dgm:prSet/>
      <dgm:spPr/>
      <dgm:t>
        <a:bodyPr/>
        <a:lstStyle/>
        <a:p>
          <a:pPr algn="l"/>
          <a:endParaRPr lang="zh-CN" altLang="en-US"/>
        </a:p>
      </dgm:t>
    </dgm:pt>
    <dgm:pt modelId="{4FE74503-D8B4-4590-9C28-92F069EBD7D8}">
      <dgm:prSet phldr="0" custT="0"/>
      <dgm:spPr/>
      <dgm:t>
        <a:bodyPr vert="horz" wrap="square"/>
        <a:p>
          <a:pPr algn="l" rtl="0">
            <a:lnSpc>
              <a:spcPct val="100000"/>
            </a:lnSpc>
            <a:spcBef>
              <a:spcPct val="0"/>
            </a:spcBef>
            <a:spcAft>
              <a:spcPct val="35000"/>
            </a:spcAft>
          </a:pPr>
          <a:r>
            <a:rPr lang="zh-CN" dirty="0" smtClean="0">
              <a:latin typeface="微软雅黑" panose="020B0503020204020204" pitchFamily="34" charset="-122"/>
              <a:ea typeface="微软雅黑" panose="020B0503020204020204" pitchFamily="34" charset="-122"/>
            </a:rPr>
            <a:t>企业的利润最大化原则</a:t>
          </a:r>
          <a:r>
            <a:rPr lang="zh-CN" dirty="0">
              <a:latin typeface="微软雅黑" panose="020B0503020204020204" pitchFamily="34" charset="-122"/>
              <a:ea typeface="微软雅黑" panose="020B0503020204020204" pitchFamily="34" charset="-122"/>
            </a:rPr>
            <a:t/>
          </a:r>
          <a:endParaRPr lang="zh-CN" dirty="0">
            <a:latin typeface="微软雅黑" panose="020B0503020204020204" pitchFamily="34" charset="-122"/>
            <a:ea typeface="微软雅黑" panose="020B0503020204020204" pitchFamily="34" charset="-122"/>
          </a:endParaRPr>
        </a:p>
      </dgm:t>
    </dgm:pt>
    <dgm:pt modelId="{AB22DD1A-033F-442F-9411-628A12F84130}" cxnId="{83AB5D95-4685-446B-AC79-9EBFFFA28A26}" type="parTrans">
      <dgm:prSet/>
      <dgm:spPr/>
      <dgm:t>
        <a:bodyPr/>
        <a:lstStyle/>
        <a:p>
          <a:pPr algn="l"/>
          <a:endParaRPr lang="zh-CN" altLang="en-US"/>
        </a:p>
      </dgm:t>
    </dgm:pt>
    <dgm:pt modelId="{44EF6746-D2B7-4BAB-8CD4-7FFB200D7B6D}" cxnId="{83AB5D95-4685-446B-AC79-9EBFFFA28A26}" type="sibTrans">
      <dgm:prSet/>
      <dgm:spPr/>
      <dgm:t>
        <a:bodyPr/>
        <a:lstStyle/>
        <a:p>
          <a:pPr algn="l"/>
          <a:endParaRPr lang="zh-CN" altLang="en-US"/>
        </a:p>
      </dgm:t>
    </dgm:pt>
    <dgm:pt modelId="{F01C7E7B-444D-48AD-9FBC-501079352CF8}" type="pres">
      <dgm:prSet presAssocID="{9736AAD1-701E-4AE1-A2B2-03DA8D0E620C}" presName="compositeShape" presStyleCnt="0">
        <dgm:presLayoutVars>
          <dgm:dir/>
          <dgm:resizeHandles/>
        </dgm:presLayoutVars>
      </dgm:prSet>
      <dgm:spPr/>
      <dgm:t>
        <a:bodyPr/>
        <a:lstStyle/>
        <a:p>
          <a:endParaRPr lang="zh-CN" altLang="en-US"/>
        </a:p>
      </dgm:t>
    </dgm:pt>
    <dgm:pt modelId="{462A7718-E7ED-41FD-8232-EC29CA779B3B}" type="pres">
      <dgm:prSet presAssocID="{9736AAD1-701E-4AE1-A2B2-03DA8D0E620C}" presName="pyramid" presStyleLbl="node1" presStyleIdx="0" presStyleCnt="1"/>
      <dgm:spPr/>
    </dgm:pt>
    <dgm:pt modelId="{73666B7D-DD3F-4A6B-91D3-587F8F0F7197}" type="pres">
      <dgm:prSet presAssocID="{9736AAD1-701E-4AE1-A2B2-03DA8D0E620C}" presName="theList" presStyleCnt="0"/>
      <dgm:spPr/>
    </dgm:pt>
    <dgm:pt modelId="{84D02E33-93C0-447D-907F-E288B66EEF5E}" type="pres">
      <dgm:prSet presAssocID="{68E57C80-983F-444D-9A6D-E5E7A3358720}" presName="aNode" presStyleLbl="fgAcc1" presStyleIdx="0" presStyleCnt="3">
        <dgm:presLayoutVars>
          <dgm:bulletEnabled val="1"/>
        </dgm:presLayoutVars>
      </dgm:prSet>
      <dgm:spPr/>
      <dgm:t>
        <a:bodyPr/>
        <a:lstStyle/>
        <a:p>
          <a:endParaRPr lang="zh-CN" altLang="en-US"/>
        </a:p>
      </dgm:t>
    </dgm:pt>
    <dgm:pt modelId="{FF5D3EF2-126A-437C-927B-882BE96FD36E}" type="pres">
      <dgm:prSet presAssocID="{68E57C80-983F-444D-9A6D-E5E7A3358720}" presName="aSpace" presStyleCnt="0"/>
      <dgm:spPr/>
    </dgm:pt>
    <dgm:pt modelId="{7C6EB28F-D6BF-481A-BDF3-8678701FC2F8}" type="pres">
      <dgm:prSet presAssocID="{D90C1DA9-D334-4934-97BD-692409D4B5DC}" presName="aNode" presStyleLbl="fgAcc1" presStyleIdx="1" presStyleCnt="3">
        <dgm:presLayoutVars>
          <dgm:bulletEnabled val="1"/>
        </dgm:presLayoutVars>
      </dgm:prSet>
      <dgm:spPr/>
      <dgm:t>
        <a:bodyPr/>
        <a:lstStyle/>
        <a:p>
          <a:endParaRPr lang="zh-CN" altLang="en-US"/>
        </a:p>
      </dgm:t>
    </dgm:pt>
    <dgm:pt modelId="{1DF3AEB9-B7CB-4327-9E1D-0110CF903A06}" type="pres">
      <dgm:prSet presAssocID="{D90C1DA9-D334-4934-97BD-692409D4B5DC}" presName="aSpace" presStyleCnt="0"/>
      <dgm:spPr/>
    </dgm:pt>
    <dgm:pt modelId="{FA1EA2CD-6717-4C2F-BF1A-94E0C9B8055B}" type="pres">
      <dgm:prSet presAssocID="{4FE74503-D8B4-4590-9C28-92F069EBD7D8}" presName="aNode" presStyleLbl="fgAcc1" presStyleIdx="2" presStyleCnt="3">
        <dgm:presLayoutVars>
          <dgm:bulletEnabled val="1"/>
        </dgm:presLayoutVars>
      </dgm:prSet>
      <dgm:spPr/>
      <dgm:t>
        <a:bodyPr/>
        <a:lstStyle/>
        <a:p>
          <a:endParaRPr lang="zh-CN" altLang="en-US"/>
        </a:p>
      </dgm:t>
    </dgm:pt>
    <dgm:pt modelId="{45476AD7-2C41-4B2F-B68B-7171237FB4B2}" type="pres">
      <dgm:prSet presAssocID="{4FE74503-D8B4-4590-9C28-92F069EBD7D8}" presName="aSpace" presStyleCnt="0"/>
      <dgm:spPr/>
    </dgm:pt>
  </dgm:ptLst>
  <dgm:cxnLst>
    <dgm:cxn modelId="{E034DE42-BFBA-43A8-A061-121B906847C5}" srcId="{9736AAD1-701E-4AE1-A2B2-03DA8D0E620C}" destId="{68E57C80-983F-444D-9A6D-E5E7A3358720}" srcOrd="0" destOrd="0" parTransId="{7C7DD612-1C62-423D-B447-B955A8982FC5}" sibTransId="{A1509F78-A73A-49F0-A063-22AE7F5D168D}"/>
    <dgm:cxn modelId="{C7B4B4E1-3664-460D-907A-F35076A95376}" srcId="{9736AAD1-701E-4AE1-A2B2-03DA8D0E620C}" destId="{D90C1DA9-D334-4934-97BD-692409D4B5DC}" srcOrd="1" destOrd="0" parTransId="{7E3BF562-6F80-4084-930F-2CEA73724A4A}" sibTransId="{16CE551F-BC53-4ECC-B462-0D094CE17E76}"/>
    <dgm:cxn modelId="{83AB5D95-4685-446B-AC79-9EBFFFA28A26}" srcId="{9736AAD1-701E-4AE1-A2B2-03DA8D0E620C}" destId="{4FE74503-D8B4-4590-9C28-92F069EBD7D8}" srcOrd="2" destOrd="0" parTransId="{AB22DD1A-033F-442F-9411-628A12F84130}" sibTransId="{44EF6746-D2B7-4BAB-8CD4-7FFB200D7B6D}"/>
    <dgm:cxn modelId="{ED1A0045-E31A-4B70-A6BB-EF8811BB3373}" type="presOf" srcId="{9736AAD1-701E-4AE1-A2B2-03DA8D0E620C}" destId="{F01C7E7B-444D-48AD-9FBC-501079352CF8}" srcOrd="0" destOrd="0" presId="urn:microsoft.com/office/officeart/2005/8/layout/pyramid2"/>
    <dgm:cxn modelId="{665696B3-4F73-47AA-9BCF-A01D434560C0}" type="presParOf" srcId="{F01C7E7B-444D-48AD-9FBC-501079352CF8}" destId="{462A7718-E7ED-41FD-8232-EC29CA779B3B}" srcOrd="0" destOrd="0" presId="urn:microsoft.com/office/officeart/2005/8/layout/pyramid2"/>
    <dgm:cxn modelId="{88A6FF59-D076-4AAB-A70B-4572B16180B6}" type="presParOf" srcId="{F01C7E7B-444D-48AD-9FBC-501079352CF8}" destId="{73666B7D-DD3F-4A6B-91D3-587F8F0F7197}" srcOrd="1" destOrd="0" presId="urn:microsoft.com/office/officeart/2005/8/layout/pyramid2"/>
    <dgm:cxn modelId="{19C1F55A-B6B5-4689-8E3E-5B50064FEF87}" type="presParOf" srcId="{73666B7D-DD3F-4A6B-91D3-587F8F0F7197}" destId="{84D02E33-93C0-447D-907F-E288B66EEF5E}" srcOrd="0" destOrd="1" presId="urn:microsoft.com/office/officeart/2005/8/layout/pyramid2"/>
    <dgm:cxn modelId="{D3681B50-B279-449F-83CA-70BFB88519E1}" type="presOf" srcId="{68E57C80-983F-444D-9A6D-E5E7A3358720}" destId="{84D02E33-93C0-447D-907F-E288B66EEF5E}" srcOrd="0" destOrd="0" presId="urn:microsoft.com/office/officeart/2005/8/layout/pyramid2"/>
    <dgm:cxn modelId="{3E7E8147-4601-4BF3-8587-BFB66B75C06D}" type="presParOf" srcId="{73666B7D-DD3F-4A6B-91D3-587F8F0F7197}" destId="{FF5D3EF2-126A-437C-927B-882BE96FD36E}" srcOrd="1" destOrd="1" presId="urn:microsoft.com/office/officeart/2005/8/layout/pyramid2"/>
    <dgm:cxn modelId="{72F35CA2-E4E3-4B5D-9622-9E93D64838CC}" type="presParOf" srcId="{73666B7D-DD3F-4A6B-91D3-587F8F0F7197}" destId="{7C6EB28F-D6BF-481A-BDF3-8678701FC2F8}" srcOrd="2" destOrd="1" presId="urn:microsoft.com/office/officeart/2005/8/layout/pyramid2"/>
    <dgm:cxn modelId="{15EA37D4-0E55-4DE7-97E1-A55E8EB92590}" type="presOf" srcId="{D90C1DA9-D334-4934-97BD-692409D4B5DC}" destId="{7C6EB28F-D6BF-481A-BDF3-8678701FC2F8}" srcOrd="0" destOrd="0" presId="urn:microsoft.com/office/officeart/2005/8/layout/pyramid2"/>
    <dgm:cxn modelId="{443B2FAD-4278-445E-A932-91CDE5F03032}" type="presParOf" srcId="{73666B7D-DD3F-4A6B-91D3-587F8F0F7197}" destId="{1DF3AEB9-B7CB-4327-9E1D-0110CF903A06}" srcOrd="3" destOrd="1" presId="urn:microsoft.com/office/officeart/2005/8/layout/pyramid2"/>
    <dgm:cxn modelId="{5E698ADD-549E-4857-B5D9-F04D33902305}" type="presParOf" srcId="{73666B7D-DD3F-4A6B-91D3-587F8F0F7197}" destId="{FA1EA2CD-6717-4C2F-BF1A-94E0C9B8055B}" srcOrd="4" destOrd="1" presId="urn:microsoft.com/office/officeart/2005/8/layout/pyramid2"/>
    <dgm:cxn modelId="{8C586FA1-C624-4F7C-BCC0-CE9763EB633A}" type="presOf" srcId="{4FE74503-D8B4-4590-9C28-92F069EBD7D8}" destId="{FA1EA2CD-6717-4C2F-BF1A-94E0C9B8055B}" srcOrd="0" destOrd="0" presId="urn:microsoft.com/office/officeart/2005/8/layout/pyramid2"/>
    <dgm:cxn modelId="{AE98F05D-0503-4E38-99DF-B8CF77D95C9A}" type="presParOf" srcId="{73666B7D-DD3F-4A6B-91D3-587F8F0F7197}" destId="{45476AD7-2C41-4B2F-B68B-7171237FB4B2}" srcOrd="5"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8D8A5-6A79-452F-824E-099512970224}"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0A007B62-7C9F-47DD-A811-29AAA4BCC26E}">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rPr>
            <a:t>完全竞争企业面临的需求曲线</a:t>
          </a:r>
          <a:r>
            <a:rPr lang="zh-CN" sz="2400" b="1" dirty="0">
              <a:latin typeface="微软雅黑" panose="020B0503020204020204" pitchFamily="34" charset="-122"/>
              <a:ea typeface="微软雅黑" panose="020B0503020204020204" pitchFamily="34" charset="-122"/>
            </a:rPr>
            <a:t/>
          </a:r>
          <a:endParaRPr lang="zh-CN" sz="2400" b="1" dirty="0">
            <a:latin typeface="微软雅黑" panose="020B0503020204020204" pitchFamily="34" charset="-122"/>
            <a:ea typeface="微软雅黑" panose="020B0503020204020204" pitchFamily="34" charset="-122"/>
          </a:endParaRPr>
        </a:p>
      </dgm:t>
    </dgm:pt>
    <dgm:pt modelId="{4A43866D-029C-410B-B2EB-AD6F2A0C49D0}" cxnId="{651A80B0-0949-44C5-9945-62F910609688}" type="parTrans">
      <dgm:prSet/>
      <dgm:spPr/>
      <dgm:t>
        <a:bodyPr/>
        <a:lstStyle/>
        <a:p>
          <a:endParaRPr lang="zh-CN" altLang="en-US"/>
        </a:p>
      </dgm:t>
    </dgm:pt>
    <dgm:pt modelId="{94A924A8-A169-4289-A329-6DF7A3801DB7}" cxnId="{651A80B0-0949-44C5-9945-62F910609688}" type="sibTrans">
      <dgm:prSet/>
      <dgm:spPr/>
      <dgm:t>
        <a:bodyPr/>
        <a:lstStyle/>
        <a:p>
          <a:endParaRPr lang="zh-CN" altLang="en-US"/>
        </a:p>
      </dgm:t>
    </dgm:pt>
    <dgm:pt modelId="{41F010A0-34FE-44A4-8208-A0C6C0E67343}">
      <dgm:prSet phldr="0" custT="1"/>
      <dgm:spPr/>
      <dgm:t>
        <a:bodyPr vert="horz" wrap="square"/>
        <a:p>
          <a:pPr rtl="0">
            <a:lnSpc>
              <a:spcPct val="100000"/>
            </a:lnSpc>
            <a:spcBef>
              <a:spcPct val="0"/>
            </a:spcBef>
            <a:spcAft>
              <a:spcPct val="35000"/>
            </a:spcAft>
          </a:pP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完全竞争企业的收益曲线</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1"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1602EC22-CCFD-41DD-87C9-AC1805324BD0}" cxnId="{436986CD-F6A3-4E1A-B7D8-AAF939BC2E17}" type="parTrans">
      <dgm:prSet/>
      <dgm:spPr/>
      <dgm:t>
        <a:bodyPr/>
        <a:lstStyle/>
        <a:p>
          <a:endParaRPr lang="zh-CN" altLang="en-US"/>
        </a:p>
      </dgm:t>
    </dgm:pt>
    <dgm:pt modelId="{674D6688-5E5F-4812-93AD-EF777B508203}" cxnId="{436986CD-F6A3-4E1A-B7D8-AAF939BC2E17}" type="sibTrans">
      <dgm:prSet/>
      <dgm:spPr/>
      <dgm:t>
        <a:bodyPr/>
        <a:lstStyle/>
        <a:p>
          <a:endParaRPr lang="zh-CN" altLang="en-US"/>
        </a:p>
      </dgm:t>
    </dgm:pt>
    <dgm:pt modelId="{3C73281D-95C1-4C3D-9D83-D63D328F44D0}" type="pres">
      <dgm:prSet presAssocID="{EFF8D8A5-6A79-452F-824E-099512970224}" presName="compositeShape" presStyleCnt="0">
        <dgm:presLayoutVars>
          <dgm:dir/>
          <dgm:resizeHandles/>
        </dgm:presLayoutVars>
      </dgm:prSet>
      <dgm:spPr/>
      <dgm:t>
        <a:bodyPr/>
        <a:lstStyle/>
        <a:p>
          <a:endParaRPr lang="zh-CN" altLang="en-US"/>
        </a:p>
      </dgm:t>
    </dgm:pt>
    <dgm:pt modelId="{49AAB168-2FDA-4934-92A3-9D7AAF088EA3}" type="pres">
      <dgm:prSet presAssocID="{EFF8D8A5-6A79-452F-824E-099512970224}" presName="pyramid" presStyleLbl="node1" presStyleIdx="0" presStyleCnt="1"/>
      <dgm:spPr/>
    </dgm:pt>
    <dgm:pt modelId="{EEE3364B-7BBC-4606-B73A-71A72CC6FCD1}" type="pres">
      <dgm:prSet presAssocID="{EFF8D8A5-6A79-452F-824E-099512970224}" presName="theList" presStyleCnt="0"/>
      <dgm:spPr/>
    </dgm:pt>
    <dgm:pt modelId="{C1615E96-FB00-451A-B2B5-31E169FC4240}" type="pres">
      <dgm:prSet presAssocID="{0A007B62-7C9F-47DD-A811-29AAA4BCC26E}" presName="aNode" presStyleLbl="fgAcc1" presStyleIdx="0" presStyleCnt="2">
        <dgm:presLayoutVars>
          <dgm:bulletEnabled val="1"/>
        </dgm:presLayoutVars>
      </dgm:prSet>
      <dgm:spPr/>
      <dgm:t>
        <a:bodyPr/>
        <a:lstStyle/>
        <a:p>
          <a:endParaRPr lang="zh-CN" altLang="en-US"/>
        </a:p>
      </dgm:t>
    </dgm:pt>
    <dgm:pt modelId="{AED4E5C4-1228-4E14-B49F-1AFD18867981}" type="pres">
      <dgm:prSet presAssocID="{0A007B62-7C9F-47DD-A811-29AAA4BCC26E}" presName="aSpace" presStyleCnt="0"/>
      <dgm:spPr/>
    </dgm:pt>
    <dgm:pt modelId="{B62C8144-C23B-4B4D-9629-4D976736EEBF}" type="pres">
      <dgm:prSet presAssocID="{41F010A0-34FE-44A4-8208-A0C6C0E67343}" presName="aNode" presStyleLbl="fgAcc1" presStyleIdx="1" presStyleCnt="2">
        <dgm:presLayoutVars>
          <dgm:bulletEnabled val="1"/>
        </dgm:presLayoutVars>
      </dgm:prSet>
      <dgm:spPr/>
      <dgm:t>
        <a:bodyPr/>
        <a:lstStyle/>
        <a:p>
          <a:endParaRPr lang="zh-CN" altLang="en-US"/>
        </a:p>
      </dgm:t>
    </dgm:pt>
    <dgm:pt modelId="{3CC2668F-69F5-4706-B8C7-7C7835528F9E}" type="pres">
      <dgm:prSet presAssocID="{41F010A0-34FE-44A4-8208-A0C6C0E67343}" presName="aSpace" presStyleCnt="0"/>
      <dgm:spPr/>
    </dgm:pt>
  </dgm:ptLst>
  <dgm:cxnLst>
    <dgm:cxn modelId="{651A80B0-0949-44C5-9945-62F910609688}" srcId="{EFF8D8A5-6A79-452F-824E-099512970224}" destId="{0A007B62-7C9F-47DD-A811-29AAA4BCC26E}" srcOrd="0" destOrd="0" parTransId="{4A43866D-029C-410B-B2EB-AD6F2A0C49D0}" sibTransId="{94A924A8-A169-4289-A329-6DF7A3801DB7}"/>
    <dgm:cxn modelId="{436986CD-F6A3-4E1A-B7D8-AAF939BC2E17}" srcId="{EFF8D8A5-6A79-452F-824E-099512970224}" destId="{41F010A0-34FE-44A4-8208-A0C6C0E67343}" srcOrd="1" destOrd="0" parTransId="{1602EC22-CCFD-41DD-87C9-AC1805324BD0}" sibTransId="{674D6688-5E5F-4812-93AD-EF777B508203}"/>
    <dgm:cxn modelId="{6F4B3F7A-3955-45D8-9F59-60AD08035AA9}" type="presOf" srcId="{EFF8D8A5-6A79-452F-824E-099512970224}" destId="{3C73281D-95C1-4C3D-9D83-D63D328F44D0}" srcOrd="0" destOrd="0" presId="urn:microsoft.com/office/officeart/2005/8/layout/pyramid2"/>
    <dgm:cxn modelId="{6DF230AB-34D0-4592-B66C-FAFDFB6BBA3E}" type="presParOf" srcId="{3C73281D-95C1-4C3D-9D83-D63D328F44D0}" destId="{49AAB168-2FDA-4934-92A3-9D7AAF088EA3}" srcOrd="0" destOrd="0" presId="urn:microsoft.com/office/officeart/2005/8/layout/pyramid2"/>
    <dgm:cxn modelId="{F69CDEE2-FC7E-4015-B703-4191F16A3D7B}" type="presParOf" srcId="{3C73281D-95C1-4C3D-9D83-D63D328F44D0}" destId="{EEE3364B-7BBC-4606-B73A-71A72CC6FCD1}" srcOrd="1" destOrd="0" presId="urn:microsoft.com/office/officeart/2005/8/layout/pyramid2"/>
    <dgm:cxn modelId="{CF23D72C-C6F7-4036-B668-E2141F4155AF}" type="presParOf" srcId="{EEE3364B-7BBC-4606-B73A-71A72CC6FCD1}" destId="{C1615E96-FB00-451A-B2B5-31E169FC4240}" srcOrd="0" destOrd="1" presId="urn:microsoft.com/office/officeart/2005/8/layout/pyramid2"/>
    <dgm:cxn modelId="{F2398370-05A3-41BE-9000-AFE8C14EACFA}" type="presOf" srcId="{0A007B62-7C9F-47DD-A811-29AAA4BCC26E}" destId="{C1615E96-FB00-451A-B2B5-31E169FC4240}" srcOrd="0" destOrd="0" presId="urn:microsoft.com/office/officeart/2005/8/layout/pyramid2"/>
    <dgm:cxn modelId="{8C02A937-4E86-49EF-88B7-932B54704837}" type="presParOf" srcId="{EEE3364B-7BBC-4606-B73A-71A72CC6FCD1}" destId="{AED4E5C4-1228-4E14-B49F-1AFD18867981}" srcOrd="1" destOrd="1" presId="urn:microsoft.com/office/officeart/2005/8/layout/pyramid2"/>
    <dgm:cxn modelId="{E220F480-479A-4498-BF11-2B042E71B19A}" type="presParOf" srcId="{EEE3364B-7BBC-4606-B73A-71A72CC6FCD1}" destId="{B62C8144-C23B-4B4D-9629-4D976736EEBF}" srcOrd="2" destOrd="1" presId="urn:microsoft.com/office/officeart/2005/8/layout/pyramid2"/>
    <dgm:cxn modelId="{8E2BA11E-0081-47F4-83C7-DBC172E1C244}" type="presOf" srcId="{41F010A0-34FE-44A4-8208-A0C6C0E67343}" destId="{B62C8144-C23B-4B4D-9629-4D976736EEBF}" srcOrd="0" destOrd="0" presId="urn:microsoft.com/office/officeart/2005/8/layout/pyramid2"/>
    <dgm:cxn modelId="{23D7FB7A-16BE-4F05-A4F1-C0570927AB38}" type="presParOf" srcId="{EEE3364B-7BBC-4606-B73A-71A72CC6FCD1}" destId="{3CC2668F-69F5-4706-B8C7-7C7835528F9E}" srcOrd="3"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537017-06B7-4993-AF2A-5EC0B81A87A1}" type="doc">
      <dgm:prSet loTypeId="pyramid" loCatId="pyramid" qsTypeId="urn:microsoft.com/office/officeart/2005/8/quickstyle/simple3" qsCatId="3D" csTypeId="urn:microsoft.com/office/officeart/2005/8/colors/accent3_3" csCatId="accent1"/>
      <dgm:spPr/>
      <dgm:t>
        <a:bodyPr/>
        <a:lstStyle/>
        <a:p>
          <a:endParaRPr lang="zh-CN" altLang="en-US"/>
        </a:p>
      </dgm:t>
    </dgm:pt>
    <dgm:pt modelId="{9FE7ACA4-64E9-417E-9C01-CE5DC5D1C5DC}">
      <dgm:prSet phldr="0" custT="1"/>
      <dgm:spPr/>
      <dgm:t>
        <a:bodyPr vert="horz" wrap="square"/>
        <a:p>
          <a:pPr algn="l" rtl="0">
            <a:lnSpc>
              <a:spcPct val="100000"/>
            </a:lnSpc>
            <a:spcBef>
              <a:spcPct val="0"/>
            </a:spcBef>
            <a:spcAft>
              <a:spcPct val="35000"/>
            </a:spcAft>
          </a:pPr>
          <a:r>
            <a:rPr lang="zh-CN" sz="2400" b="0" dirty="0" smtClean="0">
              <a:latin typeface="微软雅黑" panose="020B0503020204020204" pitchFamily="34" charset="-122"/>
              <a:ea typeface="微软雅黑" panose="020B0503020204020204" pitchFamily="34" charset="-122"/>
            </a:rPr>
            <a:t>利润最大化产量的决定</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A669155D-3E85-4473-A7B2-FFDB756CA15C}" cxnId="{4B1F7770-D2BD-43F8-9A97-44E94C44845D}" type="parTrans">
      <dgm:prSet/>
      <dgm:spPr/>
      <dgm:t>
        <a:bodyPr/>
        <a:lstStyle/>
        <a:p>
          <a:pPr algn="l"/>
          <a:endParaRPr lang="zh-CN" altLang="en-US" sz="2000" b="0"/>
        </a:p>
      </dgm:t>
    </dgm:pt>
    <dgm:pt modelId="{F3F5168C-7EF8-4B1E-8270-AD8DD0143F98}" cxnId="{4B1F7770-D2BD-43F8-9A97-44E94C44845D}" type="sibTrans">
      <dgm:prSet/>
      <dgm:spPr/>
      <dgm:t>
        <a:bodyPr/>
        <a:lstStyle/>
        <a:p>
          <a:pPr algn="l"/>
          <a:endParaRPr lang="zh-CN" altLang="en-US" sz="2000" b="0"/>
        </a:p>
      </dgm:t>
    </dgm:pt>
    <dgm:pt modelId="{6DCB8753-9CAB-48E6-869A-CBA86395847F}">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利润最大化和盈亏</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3B5B4E1F-0E9F-4A68-B4EC-0F931A5DB085}" cxnId="{7B1A12F3-B59A-49F7-9D7A-ED588910C8AB}" type="parTrans">
      <dgm:prSet/>
      <dgm:spPr/>
      <dgm:t>
        <a:bodyPr/>
        <a:lstStyle/>
        <a:p>
          <a:pPr algn="l"/>
          <a:endParaRPr lang="zh-CN" altLang="en-US" sz="2000" b="0"/>
        </a:p>
      </dgm:t>
    </dgm:pt>
    <dgm:pt modelId="{05EEA1A4-8AFD-465A-BB6F-BAAE9D2ED08C}" cxnId="{7B1A12F3-B59A-49F7-9D7A-ED588910C8AB}" type="sibTrans">
      <dgm:prSet/>
      <dgm:spPr/>
      <dgm:t>
        <a:bodyPr/>
        <a:lstStyle/>
        <a:p>
          <a:pPr algn="l"/>
          <a:endParaRPr lang="zh-CN" altLang="en-US" sz="2000" b="0"/>
        </a:p>
      </dgm:t>
    </dgm:pt>
    <dgm:pt modelId="{BF730B8B-A7B9-44C6-A858-95C975076D01}">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亏损时的决策</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53861AB0-4E24-4E08-87AF-F1D1B4653F39}" cxnId="{7AF13ABD-5817-475D-BBF1-65DC89BA8961}" type="parTrans">
      <dgm:prSet/>
      <dgm:spPr/>
      <dgm:t>
        <a:bodyPr/>
        <a:lstStyle/>
        <a:p>
          <a:pPr algn="l"/>
          <a:endParaRPr lang="zh-CN" altLang="en-US" sz="2000" b="0"/>
        </a:p>
      </dgm:t>
    </dgm:pt>
    <dgm:pt modelId="{2365C400-AF86-4111-9038-AF878CF7DAE7}" cxnId="{7AF13ABD-5817-475D-BBF1-65DC89BA8961}" type="sibTrans">
      <dgm:prSet/>
      <dgm:spPr/>
      <dgm:t>
        <a:bodyPr/>
        <a:lstStyle/>
        <a:p>
          <a:pPr algn="l"/>
          <a:endParaRPr lang="zh-CN" altLang="en-US" sz="2000" b="0"/>
        </a:p>
      </dgm:t>
    </dgm:pt>
    <dgm:pt modelId="{05B83DA6-FA15-4222-A22D-AF91A5DD52BE}">
      <dgm:prSet phldr="0" custT="1"/>
      <dgm:spPr/>
      <dgm:t>
        <a:bodyPr vert="horz" wrap="square"/>
        <a:p>
          <a:pPr algn="l" rtl="0">
            <a:lnSpc>
              <a:spcPct val="100000"/>
            </a:lnSpc>
            <a:spcBef>
              <a:spcPct val="0"/>
            </a:spcBef>
            <a:spcAft>
              <a:spcPct val="35000"/>
            </a:spcAft>
          </a:pPr>
          <a:r>
            <a:rPr lang="en-US" altLang="zh-CN" sz="2400" b="0" dirty="0" smtClean="0">
              <a:latin typeface="微软雅黑" panose="020B0503020204020204" pitchFamily="34" charset="-122"/>
              <a:ea typeface="微软雅黑" panose="020B0503020204020204" pitchFamily="34" charset="-122"/>
            </a:rPr>
            <a:t> </a:t>
          </a:r>
          <a:r>
            <a:rPr lang="zh-CN" sz="2400" b="0" dirty="0" smtClean="0">
              <a:latin typeface="微软雅黑" panose="020B0503020204020204" pitchFamily="34" charset="-122"/>
              <a:ea typeface="微软雅黑" panose="020B0503020204020204" pitchFamily="34" charset="-122"/>
            </a:rPr>
            <a:t>企业和市场的短期供给曲线</a:t>
          </a:r>
          <a:r>
            <a:rPr lang="en-US" sz="2400" b="0" dirty="0">
              <a:latin typeface="微软雅黑" panose="020B0503020204020204" pitchFamily="34" charset="-122"/>
              <a:ea typeface="微软雅黑" panose="020B0503020204020204" pitchFamily="34" charset="-122"/>
            </a:rPr>
            <a:t/>
          </a:r>
          <a:endParaRPr lang="en-US" sz="2400" b="0" dirty="0">
            <a:latin typeface="微软雅黑" panose="020B0503020204020204" pitchFamily="34" charset="-122"/>
            <a:ea typeface="微软雅黑" panose="020B0503020204020204" pitchFamily="34" charset="-122"/>
          </a:endParaRPr>
        </a:p>
      </dgm:t>
    </dgm:pt>
    <dgm:pt modelId="{3A5D2F15-B744-4821-AF2C-97C095D357D3}" cxnId="{4468012B-22D0-46DB-AB5C-846F395E9388}" type="parTrans">
      <dgm:prSet/>
      <dgm:spPr/>
      <dgm:t>
        <a:bodyPr/>
        <a:lstStyle/>
        <a:p>
          <a:pPr algn="l"/>
          <a:endParaRPr lang="zh-CN" altLang="en-US" sz="2000" b="0"/>
        </a:p>
      </dgm:t>
    </dgm:pt>
    <dgm:pt modelId="{74A2ADD2-5859-4871-9E7A-771FBE8FABDB}" cxnId="{4468012B-22D0-46DB-AB5C-846F395E9388}" type="sibTrans">
      <dgm:prSet/>
      <dgm:spPr/>
      <dgm:t>
        <a:bodyPr/>
        <a:lstStyle/>
        <a:p>
          <a:pPr algn="l"/>
          <a:endParaRPr lang="zh-CN" altLang="en-US" sz="2000" b="0"/>
        </a:p>
      </dgm:t>
    </dgm:pt>
    <dgm:pt modelId="{98658055-9C84-4C8B-B493-A096FCF5DDB1}">
      <dgm:prSet phldr="0" custT="1"/>
      <dgm:spPr/>
      <dgm:t>
        <a:bodyPr vert="horz" wrap="square"/>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t>生产者剩余和消费者剩余</a:t>
          </a:r>
          <a:br>
            <a:rPr lang="zh-CN" altLang="en-US" sz="2400" b="0" dirty="0" smtClean="0">
              <a:latin typeface="微软雅黑" panose="020B0503020204020204" pitchFamily="34" charset="-122"/>
              <a:ea typeface="微软雅黑" panose="020B0503020204020204" pitchFamily="34" charset="-122"/>
              <a:cs typeface="微软雅黑" panose="020B0503020204020204" pitchFamily="34" charset="-122"/>
            </a:rPr>
          </a:b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rPr>
            <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D60249C9-65EC-4D6B-B2C6-DC0DF32D76C1}" cxnId="{CE2F2415-BC66-4BB4-B3D7-366A55D88C98}" type="parTrans">
      <dgm:prSet/>
      <dgm:spPr/>
      <dgm:t>
        <a:bodyPr/>
        <a:lstStyle/>
        <a:p>
          <a:pPr algn="l"/>
          <a:endParaRPr lang="zh-CN" altLang="en-US" sz="2000" b="0"/>
        </a:p>
      </dgm:t>
    </dgm:pt>
    <dgm:pt modelId="{72638A84-5A39-436B-83BE-16CE0FFBCCA9}" cxnId="{CE2F2415-BC66-4BB4-B3D7-366A55D88C98}" type="sibTrans">
      <dgm:prSet/>
      <dgm:spPr/>
      <dgm:t>
        <a:bodyPr/>
        <a:lstStyle/>
        <a:p>
          <a:pPr algn="l"/>
          <a:endParaRPr lang="zh-CN" altLang="en-US" sz="2000" b="0"/>
        </a:p>
      </dgm:t>
    </dgm:pt>
    <dgm:pt modelId="{F1273CE9-7749-4012-ABB0-5B7F476A0448}" type="pres">
      <dgm:prSet presAssocID="{BA537017-06B7-4993-AF2A-5EC0B81A87A1}" presName="compositeShape" presStyleCnt="0">
        <dgm:presLayoutVars>
          <dgm:dir/>
          <dgm:resizeHandles/>
        </dgm:presLayoutVars>
      </dgm:prSet>
      <dgm:spPr/>
      <dgm:t>
        <a:bodyPr/>
        <a:lstStyle/>
        <a:p>
          <a:endParaRPr lang="zh-CN" altLang="en-US"/>
        </a:p>
      </dgm:t>
    </dgm:pt>
    <dgm:pt modelId="{DA95EE10-B862-46E5-BD5E-E78674495AA7}" type="pres">
      <dgm:prSet presAssocID="{BA537017-06B7-4993-AF2A-5EC0B81A87A1}" presName="pyramid" presStyleLbl="node1" presStyleIdx="0" presStyleCnt="1"/>
      <dgm:spPr/>
    </dgm:pt>
    <dgm:pt modelId="{96EF10E5-EC99-440B-B2C4-F4756B47EB8C}" type="pres">
      <dgm:prSet presAssocID="{BA537017-06B7-4993-AF2A-5EC0B81A87A1}" presName="theList" presStyleCnt="0"/>
      <dgm:spPr/>
    </dgm:pt>
    <dgm:pt modelId="{8A4DDE8F-F68C-40E3-9A87-6FA13739A032}" type="pres">
      <dgm:prSet presAssocID="{9FE7ACA4-64E9-417E-9C01-CE5DC5D1C5DC}" presName="aNode" presStyleLbl="fgAcc1" presStyleIdx="0" presStyleCnt="5">
        <dgm:presLayoutVars>
          <dgm:bulletEnabled val="1"/>
        </dgm:presLayoutVars>
      </dgm:prSet>
      <dgm:spPr/>
      <dgm:t>
        <a:bodyPr/>
        <a:lstStyle/>
        <a:p>
          <a:endParaRPr lang="zh-CN" altLang="en-US"/>
        </a:p>
      </dgm:t>
    </dgm:pt>
    <dgm:pt modelId="{836D89D1-9FE4-490E-B9AA-9A5177AFD577}" type="pres">
      <dgm:prSet presAssocID="{9FE7ACA4-64E9-417E-9C01-CE5DC5D1C5DC}" presName="aSpace" presStyleCnt="0"/>
      <dgm:spPr/>
    </dgm:pt>
    <dgm:pt modelId="{F9A2574D-8902-4407-9608-7181D6E55D82}" type="pres">
      <dgm:prSet presAssocID="{6DCB8753-9CAB-48E6-869A-CBA86395847F}" presName="aNode" presStyleLbl="fgAcc1" presStyleIdx="1" presStyleCnt="5">
        <dgm:presLayoutVars>
          <dgm:bulletEnabled val="1"/>
        </dgm:presLayoutVars>
      </dgm:prSet>
      <dgm:spPr/>
      <dgm:t>
        <a:bodyPr/>
        <a:lstStyle/>
        <a:p>
          <a:endParaRPr lang="zh-CN" altLang="en-US"/>
        </a:p>
      </dgm:t>
    </dgm:pt>
    <dgm:pt modelId="{BEACE131-EDDC-424B-BEE4-C0FCCACCC2F8}" type="pres">
      <dgm:prSet presAssocID="{6DCB8753-9CAB-48E6-869A-CBA86395847F}" presName="aSpace" presStyleCnt="0"/>
      <dgm:spPr/>
    </dgm:pt>
    <dgm:pt modelId="{45D7314C-9659-421F-A502-0BF5F4631652}" type="pres">
      <dgm:prSet presAssocID="{BF730B8B-A7B9-44C6-A858-95C975076D01}" presName="aNode" presStyleLbl="fgAcc1" presStyleIdx="2" presStyleCnt="5">
        <dgm:presLayoutVars>
          <dgm:bulletEnabled val="1"/>
        </dgm:presLayoutVars>
      </dgm:prSet>
      <dgm:spPr/>
      <dgm:t>
        <a:bodyPr/>
        <a:lstStyle/>
        <a:p>
          <a:endParaRPr lang="zh-CN" altLang="en-US"/>
        </a:p>
      </dgm:t>
    </dgm:pt>
    <dgm:pt modelId="{305124F4-A670-44D5-9C8A-3B03D471F099}" type="pres">
      <dgm:prSet presAssocID="{BF730B8B-A7B9-44C6-A858-95C975076D01}" presName="aSpace" presStyleCnt="0"/>
      <dgm:spPr/>
    </dgm:pt>
    <dgm:pt modelId="{EE047D2B-23AA-4652-8D25-5EBF7155A3AD}" type="pres">
      <dgm:prSet presAssocID="{05B83DA6-FA15-4222-A22D-AF91A5DD52BE}" presName="aNode" presStyleLbl="fgAcc1" presStyleIdx="3" presStyleCnt="5">
        <dgm:presLayoutVars>
          <dgm:bulletEnabled val="1"/>
        </dgm:presLayoutVars>
      </dgm:prSet>
      <dgm:spPr/>
      <dgm:t>
        <a:bodyPr/>
        <a:lstStyle/>
        <a:p>
          <a:endParaRPr lang="zh-CN" altLang="en-US"/>
        </a:p>
      </dgm:t>
    </dgm:pt>
    <dgm:pt modelId="{79AB5AB9-A142-4BF9-B1C4-8EA441A1458B}" type="pres">
      <dgm:prSet presAssocID="{05B83DA6-FA15-4222-A22D-AF91A5DD52BE}" presName="aSpace" presStyleCnt="0"/>
      <dgm:spPr/>
    </dgm:pt>
    <dgm:pt modelId="{42B801C3-5DC7-458C-AD49-EE3610D4E98F}" type="pres">
      <dgm:prSet presAssocID="{98658055-9C84-4C8B-B493-A096FCF5DDB1}" presName="aNode" presStyleLbl="fgAcc1" presStyleIdx="4" presStyleCnt="5">
        <dgm:presLayoutVars>
          <dgm:bulletEnabled val="1"/>
        </dgm:presLayoutVars>
      </dgm:prSet>
      <dgm:spPr/>
      <dgm:t>
        <a:bodyPr/>
        <a:lstStyle/>
        <a:p>
          <a:endParaRPr lang="zh-CN" altLang="en-US"/>
        </a:p>
      </dgm:t>
    </dgm:pt>
    <dgm:pt modelId="{CE2FF083-AE41-4523-A78E-76653BC6DF37}" type="pres">
      <dgm:prSet presAssocID="{98658055-9C84-4C8B-B493-A096FCF5DDB1}" presName="aSpace" presStyleCnt="0"/>
      <dgm:spPr/>
    </dgm:pt>
  </dgm:ptLst>
  <dgm:cxnLst>
    <dgm:cxn modelId="{4B1F7770-D2BD-43F8-9A97-44E94C44845D}" srcId="{BA537017-06B7-4993-AF2A-5EC0B81A87A1}" destId="{9FE7ACA4-64E9-417E-9C01-CE5DC5D1C5DC}" srcOrd="0" destOrd="0" parTransId="{A669155D-3E85-4473-A7B2-FFDB756CA15C}" sibTransId="{F3F5168C-7EF8-4B1E-8270-AD8DD0143F98}"/>
    <dgm:cxn modelId="{7B1A12F3-B59A-49F7-9D7A-ED588910C8AB}" srcId="{BA537017-06B7-4993-AF2A-5EC0B81A87A1}" destId="{6DCB8753-9CAB-48E6-869A-CBA86395847F}" srcOrd="1" destOrd="0" parTransId="{3B5B4E1F-0E9F-4A68-B4EC-0F931A5DB085}" sibTransId="{05EEA1A4-8AFD-465A-BB6F-BAAE9D2ED08C}"/>
    <dgm:cxn modelId="{7AF13ABD-5817-475D-BBF1-65DC89BA8961}" srcId="{BA537017-06B7-4993-AF2A-5EC0B81A87A1}" destId="{BF730B8B-A7B9-44C6-A858-95C975076D01}" srcOrd="2" destOrd="0" parTransId="{53861AB0-4E24-4E08-87AF-F1D1B4653F39}" sibTransId="{2365C400-AF86-4111-9038-AF878CF7DAE7}"/>
    <dgm:cxn modelId="{4468012B-22D0-46DB-AB5C-846F395E9388}" srcId="{BA537017-06B7-4993-AF2A-5EC0B81A87A1}" destId="{05B83DA6-FA15-4222-A22D-AF91A5DD52BE}" srcOrd="3" destOrd="0" parTransId="{3A5D2F15-B744-4821-AF2C-97C095D357D3}" sibTransId="{74A2ADD2-5859-4871-9E7A-771FBE8FABDB}"/>
    <dgm:cxn modelId="{CE2F2415-BC66-4BB4-B3D7-366A55D88C98}" srcId="{BA537017-06B7-4993-AF2A-5EC0B81A87A1}" destId="{98658055-9C84-4C8B-B493-A096FCF5DDB1}" srcOrd="4" destOrd="0" parTransId="{D60249C9-65EC-4D6B-B2C6-DC0DF32D76C1}" sibTransId="{72638A84-5A39-436B-83BE-16CE0FFBCCA9}"/>
    <dgm:cxn modelId="{4C849372-C9AC-4260-B51F-68924623ACD8}" type="presOf" srcId="{BA537017-06B7-4993-AF2A-5EC0B81A87A1}" destId="{F1273CE9-7749-4012-ABB0-5B7F476A0448}" srcOrd="0" destOrd="0" presId="urn:microsoft.com/office/officeart/2005/8/layout/pyramid2"/>
    <dgm:cxn modelId="{545FD2B7-AA9A-409B-B5F7-52FC54A2AC29}" type="presParOf" srcId="{F1273CE9-7749-4012-ABB0-5B7F476A0448}" destId="{DA95EE10-B862-46E5-BD5E-E78674495AA7}" srcOrd="0" destOrd="0" presId="urn:microsoft.com/office/officeart/2005/8/layout/pyramid2"/>
    <dgm:cxn modelId="{78862235-ED38-4C1F-A437-E908096C1DCA}" type="presParOf" srcId="{F1273CE9-7749-4012-ABB0-5B7F476A0448}" destId="{96EF10E5-EC99-440B-B2C4-F4756B47EB8C}" srcOrd="1" destOrd="0" presId="urn:microsoft.com/office/officeart/2005/8/layout/pyramid2"/>
    <dgm:cxn modelId="{AEADE14B-6B7D-4301-8901-AC83CB0FD5B6}" type="presParOf" srcId="{96EF10E5-EC99-440B-B2C4-F4756B47EB8C}" destId="{8A4DDE8F-F68C-40E3-9A87-6FA13739A032}" srcOrd="0" destOrd="1" presId="urn:microsoft.com/office/officeart/2005/8/layout/pyramid2"/>
    <dgm:cxn modelId="{930206EE-71EA-40C8-93ED-A1AEC9D8A807}" type="presOf" srcId="{9FE7ACA4-64E9-417E-9C01-CE5DC5D1C5DC}" destId="{8A4DDE8F-F68C-40E3-9A87-6FA13739A032}" srcOrd="0" destOrd="0" presId="urn:microsoft.com/office/officeart/2005/8/layout/pyramid2"/>
    <dgm:cxn modelId="{8A2941FD-5F8D-48FD-A1B8-1F726DC52681}" type="presParOf" srcId="{96EF10E5-EC99-440B-B2C4-F4756B47EB8C}" destId="{836D89D1-9FE4-490E-B9AA-9A5177AFD577}" srcOrd="1" destOrd="1" presId="urn:microsoft.com/office/officeart/2005/8/layout/pyramid2"/>
    <dgm:cxn modelId="{00AA190E-7887-44F6-B323-F8646CA52858}" type="presParOf" srcId="{96EF10E5-EC99-440B-B2C4-F4756B47EB8C}" destId="{F9A2574D-8902-4407-9608-7181D6E55D82}" srcOrd="2" destOrd="1" presId="urn:microsoft.com/office/officeart/2005/8/layout/pyramid2"/>
    <dgm:cxn modelId="{CE5CAF01-1465-4869-87F8-804879AA26EA}" type="presOf" srcId="{6DCB8753-9CAB-48E6-869A-CBA86395847F}" destId="{F9A2574D-8902-4407-9608-7181D6E55D82}" srcOrd="0" destOrd="0" presId="urn:microsoft.com/office/officeart/2005/8/layout/pyramid2"/>
    <dgm:cxn modelId="{E84AB313-71F5-4E9D-ADC5-DE66811550D8}" type="presParOf" srcId="{96EF10E5-EC99-440B-B2C4-F4756B47EB8C}" destId="{BEACE131-EDDC-424B-BEE4-C0FCCACCC2F8}" srcOrd="3" destOrd="1" presId="urn:microsoft.com/office/officeart/2005/8/layout/pyramid2"/>
    <dgm:cxn modelId="{1F481E23-472C-4E03-9882-78A1CBD3C124}" type="presParOf" srcId="{96EF10E5-EC99-440B-B2C4-F4756B47EB8C}" destId="{45D7314C-9659-421F-A502-0BF5F4631652}" srcOrd="4" destOrd="1" presId="urn:microsoft.com/office/officeart/2005/8/layout/pyramid2"/>
    <dgm:cxn modelId="{D36F7A6B-E415-4E3D-9301-B8A78734BE8A}" type="presOf" srcId="{BF730B8B-A7B9-44C6-A858-95C975076D01}" destId="{45D7314C-9659-421F-A502-0BF5F4631652}" srcOrd="0" destOrd="0" presId="urn:microsoft.com/office/officeart/2005/8/layout/pyramid2"/>
    <dgm:cxn modelId="{C6170F06-04F2-48B0-8341-D318394730F8}" type="presParOf" srcId="{96EF10E5-EC99-440B-B2C4-F4756B47EB8C}" destId="{305124F4-A670-44D5-9C8A-3B03D471F099}" srcOrd="5" destOrd="1" presId="urn:microsoft.com/office/officeart/2005/8/layout/pyramid2"/>
    <dgm:cxn modelId="{CE19FB5D-D21A-408F-BD16-38FE1DCF3BA7}" type="presParOf" srcId="{96EF10E5-EC99-440B-B2C4-F4756B47EB8C}" destId="{EE047D2B-23AA-4652-8D25-5EBF7155A3AD}" srcOrd="6" destOrd="1" presId="urn:microsoft.com/office/officeart/2005/8/layout/pyramid2"/>
    <dgm:cxn modelId="{8E30D6F8-E69B-45C5-95C9-0CE139813DF3}" type="presOf" srcId="{05B83DA6-FA15-4222-A22D-AF91A5DD52BE}" destId="{EE047D2B-23AA-4652-8D25-5EBF7155A3AD}" srcOrd="0" destOrd="0" presId="urn:microsoft.com/office/officeart/2005/8/layout/pyramid2"/>
    <dgm:cxn modelId="{E1D82779-7C86-4C64-8E36-ED9D1939ED99}" type="presParOf" srcId="{96EF10E5-EC99-440B-B2C4-F4756B47EB8C}" destId="{79AB5AB9-A142-4BF9-B1C4-8EA441A1458B}" srcOrd="7" destOrd="1" presId="urn:microsoft.com/office/officeart/2005/8/layout/pyramid2"/>
    <dgm:cxn modelId="{6A0CF406-201C-4126-BF77-2C4F1D435519}" type="presParOf" srcId="{96EF10E5-EC99-440B-B2C4-F4756B47EB8C}" destId="{42B801C3-5DC7-458C-AD49-EE3610D4E98F}" srcOrd="8" destOrd="1" presId="urn:microsoft.com/office/officeart/2005/8/layout/pyramid2"/>
    <dgm:cxn modelId="{45F74651-B1A9-4FA4-99BC-9B85B58C2AFA}" type="presOf" srcId="{98658055-9C84-4C8B-B493-A096FCF5DDB1}" destId="{42B801C3-5DC7-458C-AD49-EE3610D4E98F}" srcOrd="0" destOrd="0" presId="urn:microsoft.com/office/officeart/2005/8/layout/pyramid2"/>
    <dgm:cxn modelId="{000F2330-65A9-447D-89BF-0A127D836899}" type="presParOf" srcId="{96EF10E5-EC99-440B-B2C4-F4756B47EB8C}" destId="{CE2FF083-AE41-4523-A78E-76653BC6DF37}" srcOrd="9"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7D9E2-2298-415D-891F-E29B735B9F60}" type="doc">
      <dgm:prSet loTypeId="urn:microsoft.com/office/officeart/2005/8/layout/process3#1" loCatId="process" qsTypeId="urn:microsoft.com/office/officeart/2005/8/quickstyle/simple1#1" qsCatId="simple" csTypeId="urn:microsoft.com/office/officeart/2005/8/colors/accent6_5#1" csCatId="accent6" phldr="1"/>
      <dgm:spPr/>
      <dgm:t>
        <a:bodyPr/>
        <a:lstStyle/>
        <a:p>
          <a:endParaRPr lang="zh-CN" altLang="en-US"/>
        </a:p>
      </dgm:t>
    </dgm:pt>
    <dgm:pt modelId="{2556E02F-5887-46C7-97AC-0490B742FBA6}">
      <dgm:prSet phldrT="[文本]" custT="1"/>
      <dgm:spPr/>
      <dgm:t>
        <a:bodyPr/>
        <a:lstStyle/>
        <a:p>
          <a:pPr>
            <a:lnSpc>
              <a:spcPct val="100000"/>
            </a:lnSpc>
          </a:pPr>
          <a:endParaRPr lang="zh-CN" altLang="en-US" sz="2400" dirty="0">
            <a:effectLst/>
            <a:latin typeface="微软雅黑" panose="020B0503020204020204" pitchFamily="34" charset="-122"/>
            <a:ea typeface="微软雅黑" panose="020B0503020204020204" pitchFamily="34" charset="-122"/>
          </a:endParaRPr>
        </a:p>
      </dgm:t>
    </dgm:pt>
    <dgm:pt modelId="{D8D9EB5E-E44E-41A4-AA43-C8B09758EF10}" cxnId="{A9995A30-2A7A-485D-8050-D1AB1C55B8EA}" type="parTrans">
      <dgm:prSet/>
      <dgm:spPr/>
      <dgm:t>
        <a:bodyPr/>
        <a:lstStyle/>
        <a:p>
          <a:endParaRPr lang="zh-CN" altLang="en-US"/>
        </a:p>
      </dgm:t>
    </dgm:pt>
    <dgm:pt modelId="{F194555C-4F2E-4BBD-B0D4-4DB2C90B8BCA}" cxnId="{A9995A30-2A7A-485D-8050-D1AB1C55B8EA}" type="sibTrans">
      <dgm:prSet/>
      <dgm:spPr/>
      <dgm:t>
        <a:bodyPr/>
        <a:lstStyle/>
        <a:p>
          <a:endParaRPr lang="zh-CN" altLang="en-US"/>
        </a:p>
      </dgm:t>
    </dgm:pt>
    <dgm:pt modelId="{C7148962-91D2-46C3-A70F-8C66C2F00ED9}">
      <dgm:prSet phldrT="[文本]" custT="1"/>
      <dgm:spPr/>
      <dgm:t>
        <a:bodyPr/>
        <a:lstStyle/>
        <a:p>
          <a:endParaRPr lang="zh-CN" altLang="en-US" sz="2400" b="1" dirty="0">
            <a:latin typeface="微软雅黑" panose="020B0503020204020204" pitchFamily="34" charset="-122"/>
            <a:ea typeface="微软雅黑" panose="020B0503020204020204" pitchFamily="34" charset="-122"/>
          </a:endParaRPr>
        </a:p>
      </dgm:t>
    </dgm:pt>
    <dgm:pt modelId="{5F7B88BB-DB69-4C4B-840C-B09785E9B1E9}" cxnId="{D9A6D59B-5D8E-419C-8B48-09095170C9AD}" type="parTrans">
      <dgm:prSet/>
      <dgm:spPr/>
      <dgm:t>
        <a:bodyPr/>
        <a:lstStyle/>
        <a:p>
          <a:endParaRPr lang="zh-CN" altLang="en-US"/>
        </a:p>
      </dgm:t>
    </dgm:pt>
    <dgm:pt modelId="{7311CCD1-CBC4-4062-AAD3-ACF9932BE81B}" cxnId="{D9A6D59B-5D8E-419C-8B48-09095170C9AD}" type="sibTrans">
      <dgm:prSet/>
      <dgm:spPr/>
      <dgm:t>
        <a:bodyPr/>
        <a:lstStyle/>
        <a:p>
          <a:endParaRPr lang="zh-CN" altLang="en-US"/>
        </a:p>
      </dgm:t>
    </dgm:pt>
    <dgm:pt modelId="{82050D4E-65D5-4364-8661-5FF1938CFD4D}">
      <dgm:prSet phldrT="[文本]" custT="1"/>
      <dgm:spPr/>
      <dgm:t>
        <a:bodyPr/>
        <a:lstStyle/>
        <a:p>
          <a:endParaRPr lang="zh-CN" altLang="en-US" sz="2400" b="1" dirty="0">
            <a:latin typeface="微软雅黑" panose="020B0503020204020204" pitchFamily="34" charset="-122"/>
            <a:ea typeface="微软雅黑" panose="020B0503020204020204" pitchFamily="34" charset="-122"/>
          </a:endParaRPr>
        </a:p>
      </dgm:t>
    </dgm:pt>
    <dgm:pt modelId="{6D077D0E-B5E5-49DB-A13D-97C57F592305}" cxnId="{714EC058-4D05-4BBF-932E-1BE2C5FC707E}" type="parTrans">
      <dgm:prSet/>
      <dgm:spPr/>
      <dgm:t>
        <a:bodyPr/>
        <a:lstStyle/>
        <a:p>
          <a:endParaRPr lang="zh-CN" altLang="en-US"/>
        </a:p>
      </dgm:t>
    </dgm:pt>
    <dgm:pt modelId="{2F17A9E2-73BE-4742-9A22-876DDE143048}" cxnId="{714EC058-4D05-4BBF-932E-1BE2C5FC707E}" type="sibTrans">
      <dgm:prSet/>
      <dgm:spPr/>
      <dgm:t>
        <a:bodyPr/>
        <a:lstStyle/>
        <a:p>
          <a:endParaRPr lang="zh-CN" altLang="en-US"/>
        </a:p>
      </dgm:t>
    </dgm:pt>
    <dgm:pt modelId="{2B5A345D-119B-4046-AB94-4E915AC1BFF0}">
      <dgm:prSet/>
      <dgm:spPr/>
      <dgm:t>
        <a:bodyPr/>
        <a:lstStyle/>
        <a:p>
          <a:endParaRPr lang="zh-CN" altLang="en-US" dirty="0"/>
        </a:p>
      </dgm:t>
    </dgm:pt>
    <dgm:pt modelId="{4CEF9B55-66ED-4303-A2F5-C7FC1138EE74}" cxnId="{7CF621D8-B66C-46F5-B6EE-08A4E706AC34}" type="parTrans">
      <dgm:prSet/>
      <dgm:spPr/>
      <dgm:t>
        <a:bodyPr/>
        <a:lstStyle/>
        <a:p>
          <a:endParaRPr lang="zh-CN" altLang="en-US"/>
        </a:p>
      </dgm:t>
    </dgm:pt>
    <dgm:pt modelId="{929B22B3-560D-4067-B7B3-5F84D799ADCB}" cxnId="{7CF621D8-B66C-46F5-B6EE-08A4E706AC34}" type="sibTrans">
      <dgm:prSet/>
      <dgm:spPr/>
      <dgm:t>
        <a:bodyPr/>
        <a:lstStyle/>
        <a:p>
          <a:endParaRPr lang="zh-CN" altLang="en-US"/>
        </a:p>
      </dgm:t>
    </dgm:pt>
    <dgm:pt modelId="{62916DC8-C33E-4056-AC13-C1D756108E0E}" type="pres">
      <dgm:prSet presAssocID="{E377D9E2-2298-415D-891F-E29B735B9F60}" presName="linearFlow" presStyleCnt="0">
        <dgm:presLayoutVars>
          <dgm:dir/>
          <dgm:animLvl val="lvl"/>
          <dgm:resizeHandles val="exact"/>
        </dgm:presLayoutVars>
      </dgm:prSet>
      <dgm:spPr/>
      <dgm:t>
        <a:bodyPr/>
        <a:lstStyle/>
        <a:p>
          <a:endParaRPr lang="zh-CN" altLang="en-US"/>
        </a:p>
      </dgm:t>
    </dgm:pt>
    <dgm:pt modelId="{E3ABACF6-618A-4498-8DA0-56AAC7BFB9E8}" type="pres">
      <dgm:prSet presAssocID="{2556E02F-5887-46C7-97AC-0490B742FBA6}" presName="composite" presStyleCnt="0"/>
      <dgm:spPr/>
      <dgm:t>
        <a:bodyPr/>
        <a:lstStyle/>
        <a:p>
          <a:endParaRPr lang="zh-CN" altLang="en-US"/>
        </a:p>
      </dgm:t>
    </dgm:pt>
    <dgm:pt modelId="{8F1E98BE-ABA3-4BAB-852A-8DEE19F3226B}" type="pres">
      <dgm:prSet presAssocID="{2556E02F-5887-46C7-97AC-0490B742FBA6}" presName="parTx" presStyleLbl="node1" presStyleIdx="0" presStyleCnt="3">
        <dgm:presLayoutVars>
          <dgm:chMax val="0"/>
          <dgm:chPref val="0"/>
          <dgm:bulletEnabled val="1"/>
        </dgm:presLayoutVars>
      </dgm:prSet>
      <dgm:spPr/>
      <dgm:t>
        <a:bodyPr/>
        <a:lstStyle/>
        <a:p>
          <a:endParaRPr lang="zh-CN" altLang="en-US"/>
        </a:p>
      </dgm:t>
    </dgm:pt>
    <dgm:pt modelId="{222454F5-2594-4EF8-A2CB-EB87FB3F1342}" type="pres">
      <dgm:prSet presAssocID="{2556E02F-5887-46C7-97AC-0490B742FBA6}" presName="parSh" presStyleLbl="node1" presStyleIdx="0" presStyleCnt="3" custLinFactNeighborX="-4969" custLinFactNeighborY="-4580"/>
      <dgm:spPr/>
      <dgm:t>
        <a:bodyPr/>
        <a:lstStyle/>
        <a:p>
          <a:endParaRPr lang="zh-CN" altLang="en-US"/>
        </a:p>
      </dgm:t>
    </dgm:pt>
    <dgm:pt modelId="{6DCBB476-444D-4118-8260-7EC1449B3525}" type="pres">
      <dgm:prSet presAssocID="{2556E02F-5887-46C7-97AC-0490B742FBA6}" presName="desTx" presStyleLbl="fgAcc1" presStyleIdx="0" presStyleCnt="3" custScaleY="100000" custLinFactNeighborX="276" custLinFactNeighborY="7888">
        <dgm:presLayoutVars>
          <dgm:bulletEnabled val="1"/>
        </dgm:presLayoutVars>
      </dgm:prSet>
      <dgm:spPr/>
      <dgm:t>
        <a:bodyPr/>
        <a:lstStyle/>
        <a:p>
          <a:endParaRPr lang="zh-CN" altLang="en-US"/>
        </a:p>
      </dgm:t>
    </dgm:pt>
    <dgm:pt modelId="{33CC437C-53BA-45DC-B0DE-77353B76219F}" type="pres">
      <dgm:prSet presAssocID="{F194555C-4F2E-4BBD-B0D4-4DB2C90B8BCA}" presName="sibTrans" presStyleLbl="sibTrans2D1" presStyleIdx="0" presStyleCnt="2" custAng="5344424" custLinFactX="-100000" custLinFactY="-29663" custLinFactNeighborX="-140653" custLinFactNeighborY="-100000"/>
      <dgm:spPr/>
      <dgm:t>
        <a:bodyPr/>
        <a:lstStyle/>
        <a:p>
          <a:endParaRPr lang="zh-CN" altLang="en-US"/>
        </a:p>
      </dgm:t>
    </dgm:pt>
    <dgm:pt modelId="{66F2FFC1-99AD-42A2-BCF0-044D139D3BA8}" type="pres">
      <dgm:prSet presAssocID="{F194555C-4F2E-4BBD-B0D4-4DB2C90B8BCA}" presName="connTx" presStyleLbl="sibTrans2D1" presStyleIdx="0" presStyleCnt="2"/>
      <dgm:spPr/>
      <dgm:t>
        <a:bodyPr/>
        <a:lstStyle/>
        <a:p>
          <a:endParaRPr lang="zh-CN" altLang="en-US"/>
        </a:p>
      </dgm:t>
    </dgm:pt>
    <dgm:pt modelId="{3424FC7A-8A6A-4FFB-92DD-E551A7DAC995}" type="pres">
      <dgm:prSet presAssocID="{C7148962-91D2-46C3-A70F-8C66C2F00ED9}" presName="composite" presStyleCnt="0"/>
      <dgm:spPr/>
      <dgm:t>
        <a:bodyPr/>
        <a:lstStyle/>
        <a:p>
          <a:endParaRPr lang="zh-CN" altLang="en-US"/>
        </a:p>
      </dgm:t>
    </dgm:pt>
    <dgm:pt modelId="{66FAF8CA-977A-4CE0-9CF8-BB57149E5796}" type="pres">
      <dgm:prSet presAssocID="{C7148962-91D2-46C3-A70F-8C66C2F00ED9}" presName="parTx" presStyleLbl="node1" presStyleIdx="0" presStyleCnt="3">
        <dgm:presLayoutVars>
          <dgm:chMax val="0"/>
          <dgm:chPref val="0"/>
          <dgm:bulletEnabled val="1"/>
        </dgm:presLayoutVars>
      </dgm:prSet>
      <dgm:spPr/>
      <dgm:t>
        <a:bodyPr/>
        <a:lstStyle/>
        <a:p>
          <a:endParaRPr lang="zh-CN" altLang="en-US"/>
        </a:p>
      </dgm:t>
    </dgm:pt>
    <dgm:pt modelId="{635B8084-9A39-4B1F-AD93-BF5DC979134A}" type="pres">
      <dgm:prSet presAssocID="{C7148962-91D2-46C3-A70F-8C66C2F00ED9}" presName="parSh" presStyleLbl="node1" presStyleIdx="1" presStyleCnt="3"/>
      <dgm:spPr/>
      <dgm:t>
        <a:bodyPr/>
        <a:lstStyle/>
        <a:p>
          <a:endParaRPr lang="zh-CN" altLang="en-US"/>
        </a:p>
      </dgm:t>
    </dgm:pt>
    <dgm:pt modelId="{196B1E12-AB4C-4B56-9692-4AB09DD019F5}" type="pres">
      <dgm:prSet presAssocID="{C7148962-91D2-46C3-A70F-8C66C2F00ED9}" presName="desTx" presStyleLbl="fgAcc1" presStyleIdx="1" presStyleCnt="3">
        <dgm:presLayoutVars>
          <dgm:bulletEnabled val="1"/>
        </dgm:presLayoutVars>
      </dgm:prSet>
      <dgm:spPr/>
      <dgm:t>
        <a:bodyPr/>
        <a:lstStyle/>
        <a:p>
          <a:endParaRPr lang="zh-CN" altLang="en-US"/>
        </a:p>
      </dgm:t>
    </dgm:pt>
    <dgm:pt modelId="{42E49329-326A-4222-815B-3C51653D5FBF}" type="pres">
      <dgm:prSet presAssocID="{7311CCD1-CBC4-4062-AAD3-ACF9932BE81B}" presName="sibTrans" presStyleLbl="sibTrans2D1" presStyleIdx="1" presStyleCnt="2" custAng="5400000" custLinFactX="-100000" custLinFactNeighborX="-118012" custLinFactNeighborY="-80774"/>
      <dgm:spPr/>
      <dgm:t>
        <a:bodyPr/>
        <a:lstStyle/>
        <a:p>
          <a:endParaRPr lang="zh-CN" altLang="en-US"/>
        </a:p>
      </dgm:t>
    </dgm:pt>
    <dgm:pt modelId="{E7669FFC-6C41-435C-A058-8690105DC558}" type="pres">
      <dgm:prSet presAssocID="{7311CCD1-CBC4-4062-AAD3-ACF9932BE81B}" presName="connTx" presStyleLbl="sibTrans2D1" presStyleIdx="1" presStyleCnt="2"/>
      <dgm:spPr/>
      <dgm:t>
        <a:bodyPr/>
        <a:lstStyle/>
        <a:p>
          <a:endParaRPr lang="zh-CN" altLang="en-US"/>
        </a:p>
      </dgm:t>
    </dgm:pt>
    <dgm:pt modelId="{00222E34-507D-4CFE-8B0F-809000604676}" type="pres">
      <dgm:prSet presAssocID="{82050D4E-65D5-4364-8661-5FF1938CFD4D}" presName="composite" presStyleCnt="0"/>
      <dgm:spPr/>
      <dgm:t>
        <a:bodyPr/>
        <a:lstStyle/>
        <a:p>
          <a:endParaRPr lang="zh-CN" altLang="en-US"/>
        </a:p>
      </dgm:t>
    </dgm:pt>
    <dgm:pt modelId="{A48C6729-ECD2-4658-B7E2-8A36E621B73B}" type="pres">
      <dgm:prSet presAssocID="{82050D4E-65D5-4364-8661-5FF1938CFD4D}" presName="parTx" presStyleLbl="node1" presStyleIdx="1" presStyleCnt="3">
        <dgm:presLayoutVars>
          <dgm:chMax val="0"/>
          <dgm:chPref val="0"/>
          <dgm:bulletEnabled val="1"/>
        </dgm:presLayoutVars>
      </dgm:prSet>
      <dgm:spPr/>
      <dgm:t>
        <a:bodyPr/>
        <a:lstStyle/>
        <a:p>
          <a:endParaRPr lang="zh-CN" altLang="en-US"/>
        </a:p>
      </dgm:t>
    </dgm:pt>
    <dgm:pt modelId="{BCA94B43-8067-4E27-BA6A-3CC314EAB941}" type="pres">
      <dgm:prSet presAssocID="{82050D4E-65D5-4364-8661-5FF1938CFD4D}" presName="parSh" presStyleLbl="node1" presStyleIdx="2" presStyleCnt="3"/>
      <dgm:spPr/>
      <dgm:t>
        <a:bodyPr/>
        <a:lstStyle/>
        <a:p>
          <a:endParaRPr lang="zh-CN" altLang="en-US"/>
        </a:p>
      </dgm:t>
    </dgm:pt>
    <dgm:pt modelId="{ABF30C3F-4BF9-4781-A1F7-5CD18FF2E2D5}" type="pres">
      <dgm:prSet presAssocID="{82050D4E-65D5-4364-8661-5FF1938CFD4D}" presName="desTx" presStyleLbl="fgAcc1" presStyleIdx="2" presStyleCnt="3">
        <dgm:presLayoutVars>
          <dgm:bulletEnabled val="1"/>
        </dgm:presLayoutVars>
      </dgm:prSet>
      <dgm:spPr/>
      <dgm:t>
        <a:bodyPr/>
        <a:lstStyle/>
        <a:p>
          <a:endParaRPr lang="zh-CN" altLang="en-US"/>
        </a:p>
      </dgm:t>
    </dgm:pt>
  </dgm:ptLst>
  <dgm:cxnLst>
    <dgm:cxn modelId="{7F696C2A-1B9E-4524-9FD7-78B0FA0A6946}" type="presOf" srcId="{7311CCD1-CBC4-4062-AAD3-ACF9932BE81B}" destId="{E7669FFC-6C41-435C-A058-8690105DC558}" srcOrd="1" destOrd="0" presId="urn:microsoft.com/office/officeart/2005/8/layout/process3#1"/>
    <dgm:cxn modelId="{E8109679-FBC6-41F6-B512-E633147B1722}" type="presOf" srcId="{C7148962-91D2-46C3-A70F-8C66C2F00ED9}" destId="{635B8084-9A39-4B1F-AD93-BF5DC979134A}" srcOrd="1" destOrd="0" presId="urn:microsoft.com/office/officeart/2005/8/layout/process3#1"/>
    <dgm:cxn modelId="{A9995A30-2A7A-485D-8050-D1AB1C55B8EA}" srcId="{E377D9E2-2298-415D-891F-E29B735B9F60}" destId="{2556E02F-5887-46C7-97AC-0490B742FBA6}" srcOrd="0" destOrd="0" parTransId="{D8D9EB5E-E44E-41A4-AA43-C8B09758EF10}" sibTransId="{F194555C-4F2E-4BBD-B0D4-4DB2C90B8BCA}"/>
    <dgm:cxn modelId="{C4ACBBE7-3D91-4A05-8FEE-B1331F0D22BD}" type="presOf" srcId="{2556E02F-5887-46C7-97AC-0490B742FBA6}" destId="{222454F5-2594-4EF8-A2CB-EB87FB3F1342}" srcOrd="1" destOrd="0" presId="urn:microsoft.com/office/officeart/2005/8/layout/process3#1"/>
    <dgm:cxn modelId="{D9A6D59B-5D8E-419C-8B48-09095170C9AD}" srcId="{E377D9E2-2298-415D-891F-E29B735B9F60}" destId="{C7148962-91D2-46C3-A70F-8C66C2F00ED9}" srcOrd="1" destOrd="0" parTransId="{5F7B88BB-DB69-4C4B-840C-B09785E9B1E9}" sibTransId="{7311CCD1-CBC4-4062-AAD3-ACF9932BE81B}"/>
    <dgm:cxn modelId="{F3E7F1D8-DDE2-4C21-834A-85BACEF06C7A}" type="presOf" srcId="{82050D4E-65D5-4364-8661-5FF1938CFD4D}" destId="{BCA94B43-8067-4E27-BA6A-3CC314EAB941}" srcOrd="1" destOrd="0" presId="urn:microsoft.com/office/officeart/2005/8/layout/process3#1"/>
    <dgm:cxn modelId="{714EC058-4D05-4BBF-932E-1BE2C5FC707E}" srcId="{E377D9E2-2298-415D-891F-E29B735B9F60}" destId="{82050D4E-65D5-4364-8661-5FF1938CFD4D}" srcOrd="2" destOrd="0" parTransId="{6D077D0E-B5E5-49DB-A13D-97C57F592305}" sibTransId="{2F17A9E2-73BE-4742-9A22-876DDE143048}"/>
    <dgm:cxn modelId="{7197610C-AB9F-434C-9723-8D2C00928AF4}" type="presOf" srcId="{E377D9E2-2298-415D-891F-E29B735B9F60}" destId="{62916DC8-C33E-4056-AC13-C1D756108E0E}" srcOrd="0" destOrd="0" presId="urn:microsoft.com/office/officeart/2005/8/layout/process3#1"/>
    <dgm:cxn modelId="{CDD9136A-0920-4450-B31C-A0A0EB89E3E3}" type="presOf" srcId="{C7148962-91D2-46C3-A70F-8C66C2F00ED9}" destId="{66FAF8CA-977A-4CE0-9CF8-BB57149E5796}" srcOrd="0" destOrd="0" presId="urn:microsoft.com/office/officeart/2005/8/layout/process3#1"/>
    <dgm:cxn modelId="{D79005AA-52E9-4AEF-9A1B-DD72B0163F01}" type="presOf" srcId="{2556E02F-5887-46C7-97AC-0490B742FBA6}" destId="{8F1E98BE-ABA3-4BAB-852A-8DEE19F3226B}" srcOrd="0" destOrd="0" presId="urn:microsoft.com/office/officeart/2005/8/layout/process3#1"/>
    <dgm:cxn modelId="{C1468105-00CD-474B-BECF-A9CD4F6A63A6}" type="presOf" srcId="{2B5A345D-119B-4046-AB94-4E915AC1BFF0}" destId="{ABF30C3F-4BF9-4781-A1F7-5CD18FF2E2D5}" srcOrd="0" destOrd="0" presId="urn:microsoft.com/office/officeart/2005/8/layout/process3#1"/>
    <dgm:cxn modelId="{7CF621D8-B66C-46F5-B6EE-08A4E706AC34}" srcId="{82050D4E-65D5-4364-8661-5FF1938CFD4D}" destId="{2B5A345D-119B-4046-AB94-4E915AC1BFF0}" srcOrd="0" destOrd="0" parTransId="{4CEF9B55-66ED-4303-A2F5-C7FC1138EE74}" sibTransId="{929B22B3-560D-4067-B7B3-5F84D799ADCB}"/>
    <dgm:cxn modelId="{F8E00A5A-6C1E-45B2-8180-F16E5E19781F}" type="presOf" srcId="{7311CCD1-CBC4-4062-AAD3-ACF9932BE81B}" destId="{42E49329-326A-4222-815B-3C51653D5FBF}" srcOrd="0" destOrd="0" presId="urn:microsoft.com/office/officeart/2005/8/layout/process3#1"/>
    <dgm:cxn modelId="{7B2452CE-690D-4C12-899A-48F8A7C478E2}" type="presOf" srcId="{82050D4E-65D5-4364-8661-5FF1938CFD4D}" destId="{A48C6729-ECD2-4658-B7E2-8A36E621B73B}" srcOrd="0" destOrd="0" presId="urn:microsoft.com/office/officeart/2005/8/layout/process3#1"/>
    <dgm:cxn modelId="{7329CFBA-E38B-4F99-B863-D7632484A901}" type="presOf" srcId="{F194555C-4F2E-4BBD-B0D4-4DB2C90B8BCA}" destId="{66F2FFC1-99AD-42A2-BCF0-044D139D3BA8}" srcOrd="1" destOrd="0" presId="urn:microsoft.com/office/officeart/2005/8/layout/process3#1"/>
    <dgm:cxn modelId="{29B84FF1-0CB5-4131-B744-947BD812EE67}" type="presOf" srcId="{F194555C-4F2E-4BBD-B0D4-4DB2C90B8BCA}" destId="{33CC437C-53BA-45DC-B0DE-77353B76219F}" srcOrd="0" destOrd="0" presId="urn:microsoft.com/office/officeart/2005/8/layout/process3#1"/>
    <dgm:cxn modelId="{2421EB3A-B60F-4114-A4B6-3ECCF58FBFE9}" type="presParOf" srcId="{62916DC8-C33E-4056-AC13-C1D756108E0E}" destId="{E3ABACF6-618A-4498-8DA0-56AAC7BFB9E8}" srcOrd="0" destOrd="0" presId="urn:microsoft.com/office/officeart/2005/8/layout/process3#1"/>
    <dgm:cxn modelId="{37B9C2D5-D071-43E0-94C7-44203DE67852}" type="presParOf" srcId="{E3ABACF6-618A-4498-8DA0-56AAC7BFB9E8}" destId="{8F1E98BE-ABA3-4BAB-852A-8DEE19F3226B}" srcOrd="0" destOrd="0" presId="urn:microsoft.com/office/officeart/2005/8/layout/process3#1"/>
    <dgm:cxn modelId="{C7842009-670A-45CF-9796-6CB45E6CD1A3}" type="presParOf" srcId="{E3ABACF6-618A-4498-8DA0-56AAC7BFB9E8}" destId="{222454F5-2594-4EF8-A2CB-EB87FB3F1342}" srcOrd="1" destOrd="0" presId="urn:microsoft.com/office/officeart/2005/8/layout/process3#1"/>
    <dgm:cxn modelId="{4460AF73-2D7C-482E-A053-5A8F9F045777}" type="presParOf" srcId="{E3ABACF6-618A-4498-8DA0-56AAC7BFB9E8}" destId="{6DCBB476-444D-4118-8260-7EC1449B3525}" srcOrd="2" destOrd="0" presId="urn:microsoft.com/office/officeart/2005/8/layout/process3#1"/>
    <dgm:cxn modelId="{E937CC2F-25C9-433F-922E-8C646807C95C}" type="presParOf" srcId="{62916DC8-C33E-4056-AC13-C1D756108E0E}" destId="{33CC437C-53BA-45DC-B0DE-77353B76219F}" srcOrd="1" destOrd="0" presId="urn:microsoft.com/office/officeart/2005/8/layout/process3#1"/>
    <dgm:cxn modelId="{F25C82A7-4D94-4F82-9FD1-5912729D75E1}" type="presParOf" srcId="{33CC437C-53BA-45DC-B0DE-77353B76219F}" destId="{66F2FFC1-99AD-42A2-BCF0-044D139D3BA8}" srcOrd="0" destOrd="0" presId="urn:microsoft.com/office/officeart/2005/8/layout/process3#1"/>
    <dgm:cxn modelId="{7F4749C1-6D0A-4957-84AC-BEF79C7578E8}" type="presParOf" srcId="{62916DC8-C33E-4056-AC13-C1D756108E0E}" destId="{3424FC7A-8A6A-4FFB-92DD-E551A7DAC995}" srcOrd="2" destOrd="0" presId="urn:microsoft.com/office/officeart/2005/8/layout/process3#1"/>
    <dgm:cxn modelId="{4FC467D0-BBED-420A-8F07-838342325E78}" type="presParOf" srcId="{3424FC7A-8A6A-4FFB-92DD-E551A7DAC995}" destId="{66FAF8CA-977A-4CE0-9CF8-BB57149E5796}" srcOrd="0" destOrd="0" presId="urn:microsoft.com/office/officeart/2005/8/layout/process3#1"/>
    <dgm:cxn modelId="{92DB6AEE-D872-4C6D-BE7B-10C10B5B1443}" type="presParOf" srcId="{3424FC7A-8A6A-4FFB-92DD-E551A7DAC995}" destId="{635B8084-9A39-4B1F-AD93-BF5DC979134A}" srcOrd="1" destOrd="0" presId="urn:microsoft.com/office/officeart/2005/8/layout/process3#1"/>
    <dgm:cxn modelId="{760427DF-3312-406F-9C40-20517E3EED7E}" type="presParOf" srcId="{3424FC7A-8A6A-4FFB-92DD-E551A7DAC995}" destId="{196B1E12-AB4C-4B56-9692-4AB09DD019F5}" srcOrd="2" destOrd="0" presId="urn:microsoft.com/office/officeart/2005/8/layout/process3#1"/>
    <dgm:cxn modelId="{C543C674-7BD4-41C8-990E-20335F91FE58}" type="presParOf" srcId="{62916DC8-C33E-4056-AC13-C1D756108E0E}" destId="{42E49329-326A-4222-815B-3C51653D5FBF}" srcOrd="3" destOrd="0" presId="urn:microsoft.com/office/officeart/2005/8/layout/process3#1"/>
    <dgm:cxn modelId="{A0E1B242-053F-481C-B59C-D62E95ED50A4}" type="presParOf" srcId="{42E49329-326A-4222-815B-3C51653D5FBF}" destId="{E7669FFC-6C41-435C-A058-8690105DC558}" srcOrd="0" destOrd="0" presId="urn:microsoft.com/office/officeart/2005/8/layout/process3#1"/>
    <dgm:cxn modelId="{799D7DDC-A172-4C52-A234-A08C484EE330}" type="presParOf" srcId="{62916DC8-C33E-4056-AC13-C1D756108E0E}" destId="{00222E34-507D-4CFE-8B0F-809000604676}" srcOrd="4" destOrd="0" presId="urn:microsoft.com/office/officeart/2005/8/layout/process3#1"/>
    <dgm:cxn modelId="{488FFF27-0895-4691-8B05-67F7BAD97B86}" type="presParOf" srcId="{00222E34-507D-4CFE-8B0F-809000604676}" destId="{A48C6729-ECD2-4658-B7E2-8A36E621B73B}" srcOrd="0" destOrd="0" presId="urn:microsoft.com/office/officeart/2005/8/layout/process3#1"/>
    <dgm:cxn modelId="{391C8867-E66D-4BEC-8E48-A487F9D162D9}" type="presParOf" srcId="{00222E34-507D-4CFE-8B0F-809000604676}" destId="{BCA94B43-8067-4E27-BA6A-3CC314EAB941}" srcOrd="1" destOrd="0" presId="urn:microsoft.com/office/officeart/2005/8/layout/process3#1"/>
    <dgm:cxn modelId="{64CAC1E9-F4A2-4D44-AFD9-C81A7800695C}" type="presParOf" srcId="{00222E34-507D-4CFE-8B0F-809000604676}" destId="{ABF30C3F-4BF9-4781-A1F7-5CD18FF2E2D5}" srcOrd="2" destOrd="0" presId="urn:microsoft.com/office/officeart/2005/8/layout/process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892800-4FA5-440A-BAD8-CF9C54C8F40D}" type="doc">
      <dgm:prSet loTypeId="pyramid" loCatId="pyramid" qsTypeId="urn:microsoft.com/office/officeart/2005/8/quickstyle/simple3" qsCatId="simple" csTypeId="urn:microsoft.com/office/officeart/2005/8/colors/accent3_2" csCatId="accent1"/>
      <dgm:spPr/>
      <dgm:t>
        <a:bodyPr/>
        <a:lstStyle/>
        <a:p>
          <a:endParaRPr lang="zh-CN" altLang="en-US"/>
        </a:p>
      </dgm:t>
    </dgm:pt>
    <dgm:pt modelId="{245A0259-3239-41F8-9673-76430EDD4EA9}">
      <dgm:prSet phldr="0" custT="1"/>
      <dgm:spPr/>
      <dgm:t>
        <a:bodyPr vert="horz" wrap="square"/>
        <a:p>
          <a:pPr algn="l" rtl="0">
            <a:lnSpc>
              <a:spcPct val="10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  </a:t>
          </a:r>
          <a:r>
            <a:rPr lang="zh-CN" sz="2400" dirty="0" smtClean="0">
              <a:latin typeface="微软雅黑" panose="020B0503020204020204" pitchFamily="34" charset="-122"/>
              <a:ea typeface="微软雅黑" panose="020B0503020204020204" pitchFamily="34" charset="-122"/>
            </a:rPr>
            <a:t>企业规模的调整</a:t>
          </a:r>
          <a:r>
            <a:rPr lang="zh-CN" sz="2400" dirty="0" smtClean="0">
              <a:latin typeface="微软雅黑" panose="020B0503020204020204" pitchFamily="34" charset="-122"/>
              <a:ea typeface="微软雅黑" panose="020B0503020204020204" pitchFamily="34" charset="-122"/>
            </a:rPr>
            <a:t/>
          </a:r>
          <a:endParaRPr lang="zh-CN" sz="2400" dirty="0" smtClean="0">
            <a:latin typeface="微软雅黑" panose="020B0503020204020204" pitchFamily="34" charset="-122"/>
            <a:ea typeface="微软雅黑" panose="020B0503020204020204" pitchFamily="34" charset="-122"/>
          </a:endParaRPr>
        </a:p>
      </dgm:t>
    </dgm:pt>
    <dgm:pt modelId="{1164E9EA-A7E6-4D02-8AF6-A7DEFD082C27}" cxnId="{C9174136-D308-4D8D-9CD3-19EEACB856FE}" type="parTrans">
      <dgm:prSet/>
      <dgm:spPr/>
      <dgm:t>
        <a:bodyPr/>
        <a:lstStyle/>
        <a:p>
          <a:pPr algn="l"/>
          <a:endParaRPr lang="zh-CN" altLang="en-US"/>
        </a:p>
      </dgm:t>
    </dgm:pt>
    <dgm:pt modelId="{775B24F5-D854-4506-B9FD-A3790325E905}" cxnId="{C9174136-D308-4D8D-9CD3-19EEACB856FE}" type="sibTrans">
      <dgm:prSet/>
      <dgm:spPr/>
      <dgm:t>
        <a:bodyPr/>
        <a:lstStyle/>
        <a:p>
          <a:pPr algn="l"/>
          <a:endParaRPr lang="zh-CN" altLang="en-US"/>
        </a:p>
      </dgm:t>
    </dgm:pt>
    <dgm:pt modelId="{0EA41E42-0491-4878-AC0D-8C7D43CB1CD2}">
      <dgm:prSet phldr="0" custT="1"/>
      <dgm:spPr/>
      <dgm:t>
        <a:bodyPr vert="horz" wrap="square"/>
        <a:p>
          <a:pPr algn="l" rtl="0">
            <a:lnSpc>
              <a:spcPct val="10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行业规模调整</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1"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E4225553-9543-4FCD-83D9-595E740423D6}" cxnId="{14C57F71-C764-40E9-8B6C-DD5F17B6CC98}" type="parTrans">
      <dgm:prSet/>
      <dgm:spPr/>
      <dgm:t>
        <a:bodyPr/>
        <a:lstStyle/>
        <a:p>
          <a:pPr algn="l"/>
          <a:endParaRPr lang="zh-CN" altLang="en-US"/>
        </a:p>
      </dgm:t>
    </dgm:pt>
    <dgm:pt modelId="{418EB88F-951E-43B0-8A2E-3B8262E0C07E}" cxnId="{14C57F71-C764-40E9-8B6C-DD5F17B6CC98}" type="sibTrans">
      <dgm:prSet/>
      <dgm:spPr/>
      <dgm:t>
        <a:bodyPr/>
        <a:lstStyle/>
        <a:p>
          <a:pPr algn="l"/>
          <a:endParaRPr lang="zh-CN" altLang="en-US"/>
        </a:p>
      </dgm:t>
    </dgm:pt>
    <dgm:pt modelId="{BE3A93CF-757B-4A45-9786-CD36C60FA05F}">
      <dgm:prSet phldr="0" custT="1"/>
      <dgm:spPr/>
      <dgm:t>
        <a:bodyPr vert="horz" wrap="square"/>
        <a:p>
          <a:pPr algn="l" rtl="0">
            <a:lnSpc>
              <a:spcPct val="10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endParaRPr>
        </a:p>
        <a:p>
          <a:pPr algn="l" rtl="0">
            <a:lnSpc>
              <a:spcPct val="10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smtClean="0">
              <a:latin typeface="微软雅黑" panose="020B0503020204020204" pitchFamily="34" charset="-122"/>
              <a:ea typeface="微软雅黑" panose="020B0503020204020204" pitchFamily="34" charset="-122"/>
              <a:cs typeface="微软雅黑" panose="020B0503020204020204" pitchFamily="34" charset="-122"/>
            </a:rPr>
            <a:t>长期均衡</a:t>
          </a:r>
          <a:br>
            <a:rPr lang="zh-CN" sz="2400" b="1" dirty="0" smtClean="0">
              <a:latin typeface="微软雅黑" panose="020B0503020204020204" pitchFamily="34" charset="-122"/>
              <a:ea typeface="微软雅黑" panose="020B0503020204020204" pitchFamily="34" charset="-122"/>
              <a:cs typeface="微软雅黑" panose="020B0503020204020204" pitchFamily="34" charset="-122"/>
            </a:rPr>
          </a:br>
          <a:r>
            <a:rPr lang="zh-CN" sz="2400" b="1" dirty="0">
              <a:latin typeface="微软雅黑" panose="020B0503020204020204" pitchFamily="34" charset="-122"/>
              <a:ea typeface="微软雅黑" panose="020B0503020204020204" pitchFamily="34" charset="-122"/>
              <a:cs typeface="微软雅黑" panose="020B0503020204020204" pitchFamily="34" charset="-122"/>
            </a:rPr>
            <a:t/>
          </a:r>
          <a:endParaRPr lang="zh-CN" sz="2400" b="1"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37038A22-0A2E-4BC1-A3C6-EAF3271AF1DC}" cxnId="{46AD75EC-6B40-4BDE-9446-37DF56105019}" type="parTrans">
      <dgm:prSet/>
      <dgm:spPr/>
      <dgm:t>
        <a:bodyPr/>
        <a:lstStyle/>
        <a:p>
          <a:pPr algn="l"/>
          <a:endParaRPr lang="zh-CN" altLang="en-US"/>
        </a:p>
      </dgm:t>
    </dgm:pt>
    <dgm:pt modelId="{24455475-10BC-4016-8090-2C2921532659}" cxnId="{46AD75EC-6B40-4BDE-9446-37DF56105019}" type="sibTrans">
      <dgm:prSet/>
      <dgm:spPr/>
      <dgm:t>
        <a:bodyPr/>
        <a:lstStyle/>
        <a:p>
          <a:pPr algn="l"/>
          <a:endParaRPr lang="zh-CN" altLang="en-US"/>
        </a:p>
      </dgm:t>
    </dgm:pt>
    <dgm:pt modelId="{C46CA362-D4DA-4300-ADD2-E333B97576EE}">
      <dgm:prSet phldr="0" custT="1"/>
      <dgm:spPr/>
      <dgm:t>
        <a:bodyPr vert="horz" wrap="square"/>
        <a:p>
          <a:pPr algn="l" rtl="0">
            <a:lnSpc>
              <a:spcPct val="10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    </a:t>
          </a:r>
          <a:r>
            <a:rPr lang="zh-CN" sz="2400" dirty="0" smtClean="0">
              <a:latin typeface="微软雅黑" panose="020B0503020204020204" pitchFamily="34" charset="-122"/>
              <a:ea typeface="微软雅黑" panose="020B0503020204020204" pitchFamily="34" charset="-122"/>
            </a:rPr>
            <a:t>长期供给曲线</a:t>
          </a:r>
          <a:r>
            <a:rPr lang="zh-CN" sz="2400" dirty="0">
              <a:latin typeface="微软雅黑" panose="020B0503020204020204" pitchFamily="34" charset="-122"/>
              <a:ea typeface="微软雅黑" panose="020B0503020204020204" pitchFamily="34" charset="-122"/>
            </a:rPr>
            <a:t/>
          </a:r>
          <a:endParaRPr lang="zh-CN" sz="2400" dirty="0">
            <a:latin typeface="微软雅黑" panose="020B0503020204020204" pitchFamily="34" charset="-122"/>
            <a:ea typeface="微软雅黑" panose="020B0503020204020204" pitchFamily="34" charset="-122"/>
          </a:endParaRPr>
        </a:p>
      </dgm:t>
    </dgm:pt>
    <dgm:pt modelId="{38A1028B-FEF4-41BD-AED5-5099C6FAC2AB}" cxnId="{C3D350CC-9BC7-4056-8319-5586853548A8}" type="parTrans">
      <dgm:prSet/>
      <dgm:spPr/>
      <dgm:t>
        <a:bodyPr/>
        <a:lstStyle/>
        <a:p>
          <a:pPr algn="l"/>
          <a:endParaRPr lang="zh-CN" altLang="en-US"/>
        </a:p>
      </dgm:t>
    </dgm:pt>
    <dgm:pt modelId="{5ECD9351-16F2-4B47-90D7-6624D0668B2D}" cxnId="{C3D350CC-9BC7-4056-8319-5586853548A8}" type="sibTrans">
      <dgm:prSet/>
      <dgm:spPr/>
      <dgm:t>
        <a:bodyPr/>
        <a:lstStyle/>
        <a:p>
          <a:pPr algn="l"/>
          <a:endParaRPr lang="zh-CN" altLang="en-US"/>
        </a:p>
      </dgm:t>
    </dgm:pt>
    <dgm:pt modelId="{6DA61DCA-01FA-4783-B7E3-73767DD98877}" type="pres">
      <dgm:prSet presAssocID="{09892800-4FA5-440A-BAD8-CF9C54C8F40D}" presName="compositeShape" presStyleCnt="0">
        <dgm:presLayoutVars>
          <dgm:dir/>
          <dgm:resizeHandles/>
        </dgm:presLayoutVars>
      </dgm:prSet>
      <dgm:spPr/>
      <dgm:t>
        <a:bodyPr/>
        <a:lstStyle/>
        <a:p>
          <a:endParaRPr lang="zh-CN" altLang="en-US"/>
        </a:p>
      </dgm:t>
    </dgm:pt>
    <dgm:pt modelId="{51E9E2D8-3FA5-4E02-BFBC-C6B46636C385}" type="pres">
      <dgm:prSet presAssocID="{09892800-4FA5-440A-BAD8-CF9C54C8F40D}" presName="pyramid" presStyleLbl="node1" presStyleIdx="0" presStyleCnt="1"/>
      <dgm:spPr/>
    </dgm:pt>
    <dgm:pt modelId="{0F6DC6E9-559E-414B-876F-F9A987AFEF60}" type="pres">
      <dgm:prSet presAssocID="{09892800-4FA5-440A-BAD8-CF9C54C8F40D}" presName="theList" presStyleCnt="0"/>
      <dgm:spPr/>
    </dgm:pt>
    <dgm:pt modelId="{AF204A48-DCCB-4AE6-8F81-337021737B7D}" type="pres">
      <dgm:prSet presAssocID="{245A0259-3239-41F8-9673-76430EDD4EA9}" presName="aNode" presStyleLbl="fgAcc1" presStyleIdx="0" presStyleCnt="4">
        <dgm:presLayoutVars>
          <dgm:bulletEnabled val="1"/>
        </dgm:presLayoutVars>
      </dgm:prSet>
      <dgm:spPr/>
      <dgm:t>
        <a:bodyPr/>
        <a:lstStyle/>
        <a:p>
          <a:endParaRPr lang="zh-CN" altLang="en-US"/>
        </a:p>
      </dgm:t>
    </dgm:pt>
    <dgm:pt modelId="{39E42D9F-4290-49F6-8270-2ACAF8F76281}" type="pres">
      <dgm:prSet presAssocID="{245A0259-3239-41F8-9673-76430EDD4EA9}" presName="aSpace" presStyleCnt="0"/>
      <dgm:spPr/>
    </dgm:pt>
    <dgm:pt modelId="{2FFD7253-DE2A-447C-952D-0CC561118C10}" type="pres">
      <dgm:prSet presAssocID="{0EA41E42-0491-4878-AC0D-8C7D43CB1CD2}" presName="aNode" presStyleLbl="fgAcc1" presStyleIdx="1" presStyleCnt="4">
        <dgm:presLayoutVars>
          <dgm:bulletEnabled val="1"/>
        </dgm:presLayoutVars>
      </dgm:prSet>
      <dgm:spPr/>
      <dgm:t>
        <a:bodyPr/>
        <a:lstStyle/>
        <a:p>
          <a:endParaRPr lang="zh-CN" altLang="en-US"/>
        </a:p>
      </dgm:t>
    </dgm:pt>
    <dgm:pt modelId="{5A044BC3-1A1F-428E-A771-DD9155616746}" type="pres">
      <dgm:prSet presAssocID="{0EA41E42-0491-4878-AC0D-8C7D43CB1CD2}" presName="aSpace" presStyleCnt="0"/>
      <dgm:spPr/>
    </dgm:pt>
    <dgm:pt modelId="{9924D3C9-5991-4B2C-BC4E-648E08AC7FDD}" type="pres">
      <dgm:prSet presAssocID="{BE3A93CF-757B-4A45-9786-CD36C60FA05F}" presName="aNode" presStyleLbl="fgAcc1" presStyleIdx="2" presStyleCnt="4">
        <dgm:presLayoutVars>
          <dgm:bulletEnabled val="1"/>
        </dgm:presLayoutVars>
      </dgm:prSet>
      <dgm:spPr/>
      <dgm:t>
        <a:bodyPr/>
        <a:lstStyle/>
        <a:p>
          <a:endParaRPr lang="zh-CN" altLang="en-US"/>
        </a:p>
      </dgm:t>
    </dgm:pt>
    <dgm:pt modelId="{62FF632D-3184-4253-BEFA-9A2990CBD2C2}" type="pres">
      <dgm:prSet presAssocID="{BE3A93CF-757B-4A45-9786-CD36C60FA05F}" presName="aSpace" presStyleCnt="0"/>
      <dgm:spPr/>
    </dgm:pt>
    <dgm:pt modelId="{99041C3E-12FF-4B8D-8647-12DB04F15B3A}" type="pres">
      <dgm:prSet presAssocID="{C46CA362-D4DA-4300-ADD2-E333B97576EE}" presName="aNode" presStyleLbl="fgAcc1" presStyleIdx="3" presStyleCnt="4">
        <dgm:presLayoutVars>
          <dgm:bulletEnabled val="1"/>
        </dgm:presLayoutVars>
      </dgm:prSet>
      <dgm:spPr/>
      <dgm:t>
        <a:bodyPr/>
        <a:lstStyle/>
        <a:p>
          <a:endParaRPr lang="zh-CN" altLang="en-US"/>
        </a:p>
      </dgm:t>
    </dgm:pt>
    <dgm:pt modelId="{FEB845C7-60CE-414D-85FC-DA577EAA34CE}" type="pres">
      <dgm:prSet presAssocID="{C46CA362-D4DA-4300-ADD2-E333B97576EE}" presName="aSpace" presStyleCnt="0"/>
      <dgm:spPr/>
    </dgm:pt>
  </dgm:ptLst>
  <dgm:cxnLst>
    <dgm:cxn modelId="{C9174136-D308-4D8D-9CD3-19EEACB856FE}" srcId="{09892800-4FA5-440A-BAD8-CF9C54C8F40D}" destId="{245A0259-3239-41F8-9673-76430EDD4EA9}" srcOrd="0" destOrd="0" parTransId="{1164E9EA-A7E6-4D02-8AF6-A7DEFD082C27}" sibTransId="{775B24F5-D854-4506-B9FD-A3790325E905}"/>
    <dgm:cxn modelId="{14C57F71-C764-40E9-8B6C-DD5F17B6CC98}" srcId="{09892800-4FA5-440A-BAD8-CF9C54C8F40D}" destId="{0EA41E42-0491-4878-AC0D-8C7D43CB1CD2}" srcOrd="1" destOrd="0" parTransId="{E4225553-9543-4FCD-83D9-595E740423D6}" sibTransId="{418EB88F-951E-43B0-8A2E-3B8262E0C07E}"/>
    <dgm:cxn modelId="{46AD75EC-6B40-4BDE-9446-37DF56105019}" srcId="{09892800-4FA5-440A-BAD8-CF9C54C8F40D}" destId="{BE3A93CF-757B-4A45-9786-CD36C60FA05F}" srcOrd="2" destOrd="0" parTransId="{37038A22-0A2E-4BC1-A3C6-EAF3271AF1DC}" sibTransId="{24455475-10BC-4016-8090-2C2921532659}"/>
    <dgm:cxn modelId="{C3D350CC-9BC7-4056-8319-5586853548A8}" srcId="{09892800-4FA5-440A-BAD8-CF9C54C8F40D}" destId="{C46CA362-D4DA-4300-ADD2-E333B97576EE}" srcOrd="3" destOrd="0" parTransId="{38A1028B-FEF4-41BD-AED5-5099C6FAC2AB}" sibTransId="{5ECD9351-16F2-4B47-90D7-6624D0668B2D}"/>
    <dgm:cxn modelId="{94B4C28F-6537-42FF-8805-8C3085B6F391}" type="presOf" srcId="{09892800-4FA5-440A-BAD8-CF9C54C8F40D}" destId="{6DA61DCA-01FA-4783-B7E3-73767DD98877}" srcOrd="0" destOrd="0" presId="urn:microsoft.com/office/officeart/2005/8/layout/pyramid2"/>
    <dgm:cxn modelId="{0710CD6A-DF49-4187-849C-E5C6C787E865}" type="presParOf" srcId="{6DA61DCA-01FA-4783-B7E3-73767DD98877}" destId="{51E9E2D8-3FA5-4E02-BFBC-C6B46636C385}" srcOrd="0" destOrd="0" presId="urn:microsoft.com/office/officeart/2005/8/layout/pyramid2"/>
    <dgm:cxn modelId="{DD89AE40-A881-434C-BCB2-3C63DA84EE72}" type="presParOf" srcId="{6DA61DCA-01FA-4783-B7E3-73767DD98877}" destId="{0F6DC6E9-559E-414B-876F-F9A987AFEF60}" srcOrd="1" destOrd="0" presId="urn:microsoft.com/office/officeart/2005/8/layout/pyramid2"/>
    <dgm:cxn modelId="{41B58CB6-1032-4152-8A20-6DF65B0F6CBA}" type="presParOf" srcId="{0F6DC6E9-559E-414B-876F-F9A987AFEF60}" destId="{AF204A48-DCCB-4AE6-8F81-337021737B7D}" srcOrd="0" destOrd="1" presId="urn:microsoft.com/office/officeart/2005/8/layout/pyramid2"/>
    <dgm:cxn modelId="{BB336FE4-6744-407C-BD0E-A6AD764B7DDC}" type="presOf" srcId="{245A0259-3239-41F8-9673-76430EDD4EA9}" destId="{AF204A48-DCCB-4AE6-8F81-337021737B7D}" srcOrd="0" destOrd="0" presId="urn:microsoft.com/office/officeart/2005/8/layout/pyramid2"/>
    <dgm:cxn modelId="{A0199251-1433-4C85-87CB-0BA3BBE2E42C}" type="presParOf" srcId="{0F6DC6E9-559E-414B-876F-F9A987AFEF60}" destId="{39E42D9F-4290-49F6-8270-2ACAF8F76281}" srcOrd="1" destOrd="1" presId="urn:microsoft.com/office/officeart/2005/8/layout/pyramid2"/>
    <dgm:cxn modelId="{D8CB70C5-9D99-41A6-B7D4-D36E5CCEAA93}" type="presParOf" srcId="{0F6DC6E9-559E-414B-876F-F9A987AFEF60}" destId="{2FFD7253-DE2A-447C-952D-0CC561118C10}" srcOrd="2" destOrd="1" presId="urn:microsoft.com/office/officeart/2005/8/layout/pyramid2"/>
    <dgm:cxn modelId="{AFDA5927-69CB-43CC-BA34-378D28DC119E}" type="presOf" srcId="{0EA41E42-0491-4878-AC0D-8C7D43CB1CD2}" destId="{2FFD7253-DE2A-447C-952D-0CC561118C10}" srcOrd="0" destOrd="0" presId="urn:microsoft.com/office/officeart/2005/8/layout/pyramid2"/>
    <dgm:cxn modelId="{59526F4E-C42D-4ACA-A15D-08E8AD4E3C7F}" type="presParOf" srcId="{0F6DC6E9-559E-414B-876F-F9A987AFEF60}" destId="{5A044BC3-1A1F-428E-A771-DD9155616746}" srcOrd="3" destOrd="1" presId="urn:microsoft.com/office/officeart/2005/8/layout/pyramid2"/>
    <dgm:cxn modelId="{92BE2B52-B13E-4391-896C-9BF69C212E3B}" type="presParOf" srcId="{0F6DC6E9-559E-414B-876F-F9A987AFEF60}" destId="{9924D3C9-5991-4B2C-BC4E-648E08AC7FDD}" srcOrd="4" destOrd="1" presId="urn:microsoft.com/office/officeart/2005/8/layout/pyramid2"/>
    <dgm:cxn modelId="{15D9EE41-69A9-44A2-A3E9-128CC825D428}" type="presOf" srcId="{BE3A93CF-757B-4A45-9786-CD36C60FA05F}" destId="{9924D3C9-5991-4B2C-BC4E-648E08AC7FDD}" srcOrd="0" destOrd="0" presId="urn:microsoft.com/office/officeart/2005/8/layout/pyramid2"/>
    <dgm:cxn modelId="{C35DA4C0-0D8E-450A-A581-6585E6D24811}" type="presParOf" srcId="{0F6DC6E9-559E-414B-876F-F9A987AFEF60}" destId="{62FF632D-3184-4253-BEFA-9A2990CBD2C2}" srcOrd="5" destOrd="1" presId="urn:microsoft.com/office/officeart/2005/8/layout/pyramid2"/>
    <dgm:cxn modelId="{27193141-F65F-4954-B06E-A0D02AE3C7FF}" type="presParOf" srcId="{0F6DC6E9-559E-414B-876F-F9A987AFEF60}" destId="{99041C3E-12FF-4B8D-8647-12DB04F15B3A}" srcOrd="6" destOrd="1" presId="urn:microsoft.com/office/officeart/2005/8/layout/pyramid2"/>
    <dgm:cxn modelId="{D2E36530-0D3C-4566-80A5-D0F099A90D2F}" type="presOf" srcId="{C46CA362-D4DA-4300-ADD2-E333B97576EE}" destId="{99041C3E-12FF-4B8D-8647-12DB04F15B3A}" srcOrd="0" destOrd="0" presId="urn:microsoft.com/office/officeart/2005/8/layout/pyramid2"/>
    <dgm:cxn modelId="{5541D944-CC74-4F80-BA77-403B541977DB}" type="presParOf" srcId="{0F6DC6E9-559E-414B-876F-F9A987AFEF60}" destId="{FEB845C7-60CE-414D-85FC-DA577EAA34CE}" srcOrd="7" destOrd="1"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2454F5-2594-4EF8-A2CB-EB87FB3F1342}">
      <dsp:nvSpPr>
        <dsp:cNvPr id="0" name=""/>
        <dsp:cNvSpPr/>
      </dsp:nvSpPr>
      <dsp:spPr>
        <a:xfrm>
          <a:off x="0" y="0"/>
          <a:ext cx="909953" cy="2073599"/>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100000"/>
            </a:lnSpc>
            <a:spcBef>
              <a:spcPct val="0"/>
            </a:spcBef>
            <a:spcAft>
              <a:spcPct val="35000"/>
            </a:spcAft>
          </a:pPr>
          <a:endParaRPr lang="zh-CN" altLang="en-US" sz="2400" kern="1200" dirty="0">
            <a:effectLst/>
            <a:latin typeface="微软雅黑" panose="020B0503020204020204" pitchFamily="34" charset="-122"/>
            <a:ea typeface="微软雅黑" panose="020B0503020204020204" pitchFamily="34" charset="-122"/>
          </a:endParaRPr>
        </a:p>
      </dsp:txBody>
      <dsp:txXfrm>
        <a:off x="0" y="0"/>
        <a:ext cx="909953" cy="363981"/>
      </dsp:txXfrm>
    </dsp:sp>
    <dsp:sp modelId="{6DCBB476-444D-4118-8260-7EC1449B3525}">
      <dsp:nvSpPr>
        <dsp:cNvPr id="0" name=""/>
        <dsp:cNvSpPr/>
      </dsp:nvSpPr>
      <dsp:spPr>
        <a:xfrm>
          <a:off x="190888" y="406966"/>
          <a:ext cx="909953" cy="2764800"/>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CC437C-53BA-45DC-B0DE-77353B76219F}">
      <dsp:nvSpPr>
        <dsp:cNvPr id="0" name=""/>
        <dsp:cNvSpPr/>
      </dsp:nvSpPr>
      <dsp:spPr>
        <a:xfrm rot="5394898">
          <a:off x="341977" y="-113276"/>
          <a:ext cx="293537" cy="226552"/>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75910" y="-101949"/>
        <a:ext cx="225571" cy="135932"/>
      </dsp:txXfrm>
    </dsp:sp>
    <dsp:sp modelId="{635B8084-9A39-4B1F-AD93-BF5DC979134A}">
      <dsp:nvSpPr>
        <dsp:cNvPr id="0" name=""/>
        <dsp:cNvSpPr/>
      </dsp:nvSpPr>
      <dsp:spPr>
        <a:xfrm>
          <a:off x="1463738" y="21492"/>
          <a:ext cx="909953" cy="2073599"/>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endParaRPr lang="zh-CN" altLang="en-US" sz="2400" b="1" kern="1200" dirty="0">
            <a:latin typeface="微软雅黑" panose="020B0503020204020204" pitchFamily="34" charset="-122"/>
            <a:ea typeface="微软雅黑" panose="020B0503020204020204" pitchFamily="34" charset="-122"/>
          </a:endParaRPr>
        </a:p>
      </dsp:txBody>
      <dsp:txXfrm>
        <a:off x="1463738" y="21492"/>
        <a:ext cx="909953" cy="363981"/>
      </dsp:txXfrm>
    </dsp:sp>
    <dsp:sp modelId="{196B1E12-AB4C-4B56-9692-4AB09DD019F5}">
      <dsp:nvSpPr>
        <dsp:cNvPr id="0" name=""/>
        <dsp:cNvSpPr/>
      </dsp:nvSpPr>
      <dsp:spPr>
        <a:xfrm>
          <a:off x="1650114" y="385474"/>
          <a:ext cx="909953" cy="2764800"/>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42E49329-326A-4222-815B-3C51653D5FBF}">
      <dsp:nvSpPr>
        <dsp:cNvPr id="0" name=""/>
        <dsp:cNvSpPr/>
      </dsp:nvSpPr>
      <dsp:spPr>
        <a:xfrm rot="5400000">
          <a:off x="1874072" y="-92787"/>
          <a:ext cx="292444" cy="226552"/>
        </a:xfrm>
        <a:prstGeom prst="rightArrow">
          <a:avLst>
            <a:gd name="adj1" fmla="val 60000"/>
            <a:gd name="adj2" fmla="val 50000"/>
          </a:avLst>
        </a:prstGeom>
        <a:solidFill>
          <a:schemeClr val="accent6">
            <a:shade val="90000"/>
            <a:hueOff val="-687540"/>
            <a:satOff val="-270"/>
            <a:lumOff val="3590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1908055" y="-81460"/>
        <a:ext cx="224478" cy="135932"/>
      </dsp:txXfrm>
    </dsp:sp>
    <dsp:sp modelId="{BCA94B43-8067-4E27-BA6A-3CC314EAB941}">
      <dsp:nvSpPr>
        <dsp:cNvPr id="0" name=""/>
        <dsp:cNvSpPr/>
      </dsp:nvSpPr>
      <dsp:spPr>
        <a:xfrm>
          <a:off x="2925474" y="21492"/>
          <a:ext cx="909953" cy="2073599"/>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lvl="0" algn="l" defTabSz="1066800">
            <a:lnSpc>
              <a:spcPct val="90000"/>
            </a:lnSpc>
            <a:spcBef>
              <a:spcPct val="0"/>
            </a:spcBef>
            <a:spcAft>
              <a:spcPct val="35000"/>
            </a:spcAft>
          </a:pPr>
          <a:endParaRPr lang="zh-CN" altLang="en-US" sz="2400" b="1" kern="1200" dirty="0">
            <a:latin typeface="微软雅黑" panose="020B0503020204020204" pitchFamily="34" charset="-122"/>
            <a:ea typeface="微软雅黑" panose="020B0503020204020204" pitchFamily="34" charset="-122"/>
          </a:endParaRPr>
        </a:p>
      </dsp:txBody>
      <dsp:txXfrm>
        <a:off x="2925474" y="21492"/>
        <a:ext cx="909953" cy="363981"/>
      </dsp:txXfrm>
    </dsp:sp>
    <dsp:sp modelId="{ABF30C3F-4BF9-4781-A1F7-5CD18FF2E2D5}">
      <dsp:nvSpPr>
        <dsp:cNvPr id="0" name=""/>
        <dsp:cNvSpPr/>
      </dsp:nvSpPr>
      <dsp:spPr>
        <a:xfrm>
          <a:off x="3111850" y="385474"/>
          <a:ext cx="909953" cy="2764800"/>
        </a:xfrm>
        <a:prstGeom prst="roundRect">
          <a:avLst>
            <a:gd name="adj" fmla="val 10000"/>
          </a:avLst>
        </a:prstGeom>
        <a:solidFill>
          <a:schemeClr val="lt1">
            <a:alpha val="90000"/>
            <a:hueOff val="0"/>
            <a:satOff val="0"/>
            <a:lumOff val="0"/>
            <a:alphaOff val="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1376" tIns="341376" rIns="341376" bIns="341376" numCol="1" spcCol="1270" anchor="t" anchorCtr="0">
          <a:noAutofit/>
        </a:bodyPr>
        <a:lstStyle/>
        <a:p>
          <a:pPr marL="285750" lvl="1" indent="-285750" algn="l" defTabSz="2133600">
            <a:lnSpc>
              <a:spcPct val="90000"/>
            </a:lnSpc>
            <a:spcBef>
              <a:spcPct val="0"/>
            </a:spcBef>
            <a:spcAft>
              <a:spcPct val="15000"/>
            </a:spcAft>
            <a:buChar char="••"/>
          </a:pPr>
          <a:endParaRPr lang="zh-CN" altLang="en-US" sz="4800" kern="1200" dirty="0"/>
        </a:p>
      </dsp:txBody>
      <dsp:txXfrm>
        <a:off x="3138502" y="412126"/>
        <a:ext cx="856649" cy="2711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49AAB168-2FDA-4934-92A3-9D7AAF088EA3}">
      <dsp:nvSpPr>
        <dsp:cNvPr id="3" name="等腰三角形 2"/>
        <dsp:cNvSpPr/>
      </dsp:nvSpPr>
      <dsp:spPr bwMode="white">
        <a:xfrm>
          <a:off x="2755781" y="0"/>
          <a:ext cx="4351338" cy="4351338"/>
        </a:xfrm>
        <a:prstGeom prst="triangle">
          <a:avLst/>
        </a:prstGeom>
        <a:sp3d prstMaterial="dkEdge">
          <a:bevelT w="8200" h="38100"/>
        </a:sp3d>
      </dsp:spPr>
      <dsp:style>
        <a:lnRef idx="0">
          <a:schemeClr val="lt1"/>
        </a:lnRef>
        <a:fillRef idx="2">
          <a:schemeClr val="accent3">
            <a:shade val="80000"/>
          </a:schemeClr>
        </a:fillRef>
        <a:effectRef idx="1">
          <a:scrgbClr r="0" g="0" b="0"/>
        </a:effectRef>
        <a:fontRef idx="minor">
          <a:schemeClr val="dk1"/>
        </a:fontRef>
      </dsp:style>
      <dsp:txXfrm>
        <a:off x="2755781" y="0"/>
        <a:ext cx="4351338" cy="4351338"/>
      </dsp:txXfrm>
    </dsp:sp>
    <dsp:sp modelId="{C1615E96-FB00-451A-B2B5-31E169FC4240}">
      <dsp:nvSpPr>
        <dsp:cNvPr id="4" name="圆角矩形 3"/>
        <dsp:cNvSpPr/>
      </dsp:nvSpPr>
      <dsp:spPr bwMode="white">
        <a:xfrm>
          <a:off x="4931450" y="435134"/>
          <a:ext cx="2828370" cy="1547142"/>
        </a:xfrm>
        <a:prstGeom prst="roundRect">
          <a:avLst/>
        </a:prstGeom>
      </dsp:spPr>
      <dsp:style>
        <a:lnRef idx="1">
          <a:schemeClr val="accent3">
            <a:shade val="80000"/>
            <a:hueOff val="0"/>
            <a:satOff val="0"/>
            <a:lumOff val="0"/>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rPr>
            <a:t>完全竞争企业面临的需求曲线</a:t>
          </a:r>
          <a:endParaRPr lang="zh-CN" sz="2400" b="1" dirty="0">
            <a:solidFill>
              <a:schemeClr val="dk1"/>
            </a:solidFill>
            <a:latin typeface="微软雅黑" panose="020B0503020204020204" pitchFamily="34" charset="-122"/>
            <a:ea typeface="微软雅黑" panose="020B0503020204020204" pitchFamily="34" charset="-122"/>
          </a:endParaRPr>
        </a:p>
      </dsp:txBody>
      <dsp:txXfrm>
        <a:off x="4931450" y="435134"/>
        <a:ext cx="2828370" cy="1547142"/>
      </dsp:txXfrm>
    </dsp:sp>
    <dsp:sp modelId="{B62C8144-C23B-4B4D-9629-4D976736EEBF}">
      <dsp:nvSpPr>
        <dsp:cNvPr id="5" name="圆角矩形 4"/>
        <dsp:cNvSpPr/>
      </dsp:nvSpPr>
      <dsp:spPr bwMode="white">
        <a:xfrm>
          <a:off x="4931450" y="2175669"/>
          <a:ext cx="2828370" cy="1547142"/>
        </a:xfrm>
        <a:prstGeom prst="roundRect">
          <a:avLst/>
        </a:prstGeom>
      </dsp:spPr>
      <dsp:style>
        <a:lnRef idx="1">
          <a:schemeClr val="accent3">
            <a:shade val="80000"/>
            <a:hueOff val="300000"/>
            <a:satOff val="-8626"/>
            <a:lumOff val="28235"/>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完全竞争企业的收益曲线</a:t>
          </a:r>
          <a:br>
            <a:rPr lang="zh-CN" sz="2400" b="1"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931450" y="2175669"/>
        <a:ext cx="2828370" cy="154714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191875" cy="4901565"/>
        <a:chOff x="0" y="0"/>
        <a:chExt cx="11191875" cy="4901565"/>
      </a:xfrm>
    </dsp:grpSpPr>
    <dsp:sp modelId="{DA95EE10-B862-46E5-BD5E-E78674495AA7}">
      <dsp:nvSpPr>
        <dsp:cNvPr id="3" name="等腰三角形 2"/>
        <dsp:cNvSpPr/>
      </dsp:nvSpPr>
      <dsp:spPr bwMode="white">
        <a:xfrm>
          <a:off x="2777538" y="0"/>
          <a:ext cx="4901565" cy="4901565"/>
        </a:xfrm>
        <a:prstGeom prst="triangle">
          <a:avLst/>
        </a:prstGeom>
        <a:sp3d prstMaterial="dkEdge">
          <a:bevelT w="8200" h="38100"/>
        </a:sp3d>
      </dsp:spPr>
      <dsp:style>
        <a:lnRef idx="0">
          <a:schemeClr val="lt1"/>
        </a:lnRef>
        <a:fillRef idx="2">
          <a:schemeClr val="accent3">
            <a:shade val="80000"/>
          </a:schemeClr>
        </a:fillRef>
        <a:effectRef idx="1">
          <a:scrgbClr r="0" g="0" b="0"/>
        </a:effectRef>
        <a:fontRef idx="minor">
          <a:schemeClr val="dk1"/>
        </a:fontRef>
      </dsp:style>
      <dsp:txXfrm>
        <a:off x="2777538" y="0"/>
        <a:ext cx="4901565" cy="4901565"/>
      </dsp:txXfrm>
    </dsp:sp>
    <dsp:sp modelId="{8A4DDE8F-F68C-40E3-9A87-6FA13739A032}">
      <dsp:nvSpPr>
        <dsp:cNvPr id="4" name="圆角矩形 3"/>
        <dsp:cNvSpPr/>
      </dsp:nvSpPr>
      <dsp:spPr bwMode="white">
        <a:xfrm>
          <a:off x="5228320" y="490157"/>
          <a:ext cx="3186017" cy="697111"/>
        </a:xfrm>
        <a:prstGeom prst="roundRect">
          <a:avLst/>
        </a:prstGeom>
      </dsp:spPr>
      <dsp:style>
        <a:lnRef idx="1">
          <a:schemeClr val="accent3">
            <a:shade val="80000"/>
            <a:hueOff val="0"/>
            <a:satOff val="0"/>
            <a:lumOff val="0"/>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zh-CN" sz="2400" b="0" dirty="0" smtClean="0">
              <a:solidFill>
                <a:schemeClr val="dk1"/>
              </a:solidFill>
              <a:latin typeface="微软雅黑" panose="020B0503020204020204" pitchFamily="34" charset="-122"/>
              <a:ea typeface="微软雅黑" panose="020B0503020204020204" pitchFamily="34" charset="-122"/>
            </a:rPr>
            <a:t>利润最大化产量的决定</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5228320" y="490157"/>
        <a:ext cx="3186017" cy="697111"/>
      </dsp:txXfrm>
    </dsp:sp>
    <dsp:sp modelId="{F9A2574D-8902-4407-9608-7181D6E55D82}">
      <dsp:nvSpPr>
        <dsp:cNvPr id="5" name="圆角矩形 4"/>
        <dsp:cNvSpPr/>
      </dsp:nvSpPr>
      <dsp:spPr bwMode="white">
        <a:xfrm>
          <a:off x="5228320" y="1274407"/>
          <a:ext cx="3186017" cy="697111"/>
        </a:xfrm>
        <a:prstGeom prst="roundRect">
          <a:avLst/>
        </a:prstGeom>
      </dsp:spPr>
      <dsp:style>
        <a:lnRef idx="1">
          <a:schemeClr val="accent3">
            <a:shade val="80000"/>
            <a:hueOff val="75000"/>
            <a:satOff val="-2156"/>
            <a:lumOff val="7059"/>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sz="2400" b="0" dirty="0" smtClean="0">
              <a:solidFill>
                <a:schemeClr val="dk1"/>
              </a:solidFill>
              <a:latin typeface="微软雅黑" panose="020B0503020204020204" pitchFamily="34" charset="-122"/>
              <a:ea typeface="微软雅黑" panose="020B0503020204020204" pitchFamily="34" charset="-122"/>
            </a:rPr>
            <a:t>利润最大化和盈亏</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5228320" y="1274407"/>
        <a:ext cx="3186017" cy="697111"/>
      </dsp:txXfrm>
    </dsp:sp>
    <dsp:sp modelId="{45D7314C-9659-421F-A502-0BF5F4631652}">
      <dsp:nvSpPr>
        <dsp:cNvPr id="6" name="圆角矩形 5"/>
        <dsp:cNvSpPr/>
      </dsp:nvSpPr>
      <dsp:spPr bwMode="white">
        <a:xfrm>
          <a:off x="5228320" y="2058657"/>
          <a:ext cx="3186017" cy="697111"/>
        </a:xfrm>
        <a:prstGeom prst="roundRect">
          <a:avLst/>
        </a:prstGeom>
      </dsp:spPr>
      <dsp:style>
        <a:lnRef idx="1">
          <a:schemeClr val="accent3">
            <a:shade val="80000"/>
            <a:hueOff val="150000"/>
            <a:satOff val="-4313"/>
            <a:lumOff val="14118"/>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sz="2400" b="0" dirty="0" smtClean="0">
              <a:solidFill>
                <a:schemeClr val="dk1"/>
              </a:solidFill>
              <a:latin typeface="微软雅黑" panose="020B0503020204020204" pitchFamily="34" charset="-122"/>
              <a:ea typeface="微软雅黑" panose="020B0503020204020204" pitchFamily="34" charset="-122"/>
            </a:rPr>
            <a:t>亏损时的决策</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5228320" y="2058657"/>
        <a:ext cx="3186017" cy="697111"/>
      </dsp:txXfrm>
    </dsp:sp>
    <dsp:sp modelId="{EE047D2B-23AA-4652-8D25-5EBF7155A3AD}">
      <dsp:nvSpPr>
        <dsp:cNvPr id="7" name="圆角矩形 6"/>
        <dsp:cNvSpPr/>
      </dsp:nvSpPr>
      <dsp:spPr bwMode="white">
        <a:xfrm>
          <a:off x="5228320" y="2842908"/>
          <a:ext cx="3186017" cy="697111"/>
        </a:xfrm>
        <a:prstGeom prst="roundRect">
          <a:avLst/>
        </a:prstGeom>
      </dsp:spPr>
      <dsp:style>
        <a:lnRef idx="1">
          <a:schemeClr val="accent3">
            <a:shade val="80000"/>
            <a:hueOff val="225000"/>
            <a:satOff val="-6470"/>
            <a:lumOff val="21176"/>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b="0" dirty="0" smtClean="0">
              <a:solidFill>
                <a:schemeClr val="dk1"/>
              </a:solidFill>
              <a:latin typeface="微软雅黑" panose="020B0503020204020204" pitchFamily="34" charset="-122"/>
              <a:ea typeface="微软雅黑" panose="020B0503020204020204" pitchFamily="34" charset="-122"/>
            </a:rPr>
            <a:t> </a:t>
          </a:r>
          <a:r>
            <a:rPr lang="zh-CN" sz="2400" b="0" dirty="0" smtClean="0">
              <a:solidFill>
                <a:schemeClr val="dk1"/>
              </a:solidFill>
              <a:latin typeface="微软雅黑" panose="020B0503020204020204" pitchFamily="34" charset="-122"/>
              <a:ea typeface="微软雅黑" panose="020B0503020204020204" pitchFamily="34" charset="-122"/>
            </a:rPr>
            <a:t>企业和市场的短期供给曲线</a:t>
          </a:r>
          <a:endParaRPr lang="en-US" sz="2400" b="0" dirty="0">
            <a:solidFill>
              <a:schemeClr val="dk1"/>
            </a:solidFill>
            <a:latin typeface="微软雅黑" panose="020B0503020204020204" pitchFamily="34" charset="-122"/>
            <a:ea typeface="微软雅黑" panose="020B0503020204020204" pitchFamily="34" charset="-122"/>
          </a:endParaRPr>
        </a:p>
      </dsp:txBody>
      <dsp:txXfrm>
        <a:off x="5228320" y="2842908"/>
        <a:ext cx="3186017" cy="697111"/>
      </dsp:txXfrm>
    </dsp:sp>
    <dsp:sp modelId="{42B801C3-5DC7-458C-AD49-EE3610D4E98F}">
      <dsp:nvSpPr>
        <dsp:cNvPr id="8" name="圆角矩形 7"/>
        <dsp:cNvSpPr/>
      </dsp:nvSpPr>
      <dsp:spPr bwMode="white">
        <a:xfrm>
          <a:off x="5228320" y="3627158"/>
          <a:ext cx="3186017" cy="697111"/>
        </a:xfrm>
        <a:prstGeom prst="roundRect">
          <a:avLst/>
        </a:prstGeom>
      </dsp:spPr>
      <dsp:style>
        <a:lnRef idx="1">
          <a:schemeClr val="accent3">
            <a:shade val="80000"/>
            <a:hueOff val="300000"/>
            <a:satOff val="-8626"/>
            <a:lumOff val="28235"/>
            <a:alpha val="100000"/>
          </a:schemeClr>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endPar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rtl="0">
            <a:lnSpc>
              <a:spcPct val="100000"/>
            </a:lnSpc>
            <a:spcBef>
              <a:spcPct val="0"/>
            </a:spcBef>
            <a:spcAft>
              <a:spcPct val="35000"/>
            </a:spcAft>
            <a:buNone/>
          </a:pP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生产者剩余和消费者剩余</a:t>
          </a:r>
          <a:br>
            <a:rPr lang="zh-CN" altLang="en-US" sz="2400" b="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altLang="en-US" sz="2400" b="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5228320" y="3627158"/>
        <a:ext cx="3186017" cy="697111"/>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023806" cy="3171767"/>
        <a:chOff x="0" y="0"/>
        <a:chExt cx="4023806" cy="3171767"/>
      </a:xfrm>
    </dsp:grpSpPr>
    <dsp:sp modelId="{222454F5-2594-4EF8-A2CB-EB87FB3F1342}">
      <dsp:nvSpPr>
        <dsp:cNvPr id="3" name="圆角矩形 2"/>
        <dsp:cNvSpPr/>
      </dsp:nvSpPr>
      <dsp:spPr bwMode="white">
        <a:xfrm>
          <a:off x="0" y="0"/>
          <a:ext cx="910860" cy="2167862"/>
        </a:xfrm>
        <a:prstGeom prst="roundRect">
          <a:avLst>
            <a:gd name="adj" fmla="val 10000"/>
          </a:avLst>
        </a:prstGeom>
      </dsp:spPr>
      <dsp:style>
        <a:lnRef idx="2">
          <a:schemeClr val="lt1"/>
        </a:lnRef>
        <a:fillRef idx="1">
          <a:schemeClr val="accent6">
            <a:alpha val="90000"/>
            <a:hueOff val="0"/>
            <a:satOff val="0"/>
            <a:lumOff val="0"/>
            <a:alpha val="90196"/>
          </a:schemeClr>
        </a:fillRef>
        <a:effectRef idx="0">
          <a:scrgbClr r="0" g="0" b="0"/>
        </a:effectRef>
        <a:fontRef idx="minor">
          <a:schemeClr val="lt1"/>
        </a:fontRef>
      </dsp:style>
      <dsp:txBody>
        <a:bodyPr anchor="t"/>
        <a:lstStyle>
          <a:lvl1pPr algn="l"/>
          <a:lvl2pPr algn="l"/>
          <a:lvl3pPr algn="l"/>
          <a:lvl4pPr algn="l"/>
          <a:lvl5pPr algn="l"/>
          <a:lvl6pPr algn="l"/>
          <a:lvl7pPr algn="l"/>
          <a:lvl8pPr algn="l"/>
          <a:lvl9pPr algn="l"/>
        </a:lstStyle>
        <a:p>
          <a:pPr lvl="0">
            <a:lnSpc>
              <a:spcPct val="100000"/>
            </a:lnSpc>
            <a:spcBef>
              <a:spcPct val="0"/>
            </a:spcBef>
            <a:spcAft>
              <a:spcPct val="35000"/>
            </a:spcAft>
          </a:pPr>
          <a:endParaRPr lang="zh-CN" altLang="en-US" sz="2400" dirty="0">
            <a:effectLst/>
            <a:latin typeface="微软雅黑" panose="020B0503020204020204" pitchFamily="34" charset="-122"/>
            <a:ea typeface="微软雅黑" panose="020B0503020204020204" pitchFamily="34" charset="-122"/>
          </a:endParaRPr>
        </a:p>
      </dsp:txBody>
      <dsp:txXfrm>
        <a:off x="0" y="0"/>
        <a:ext cx="910860" cy="2167862"/>
      </dsp:txXfrm>
    </dsp:sp>
    <dsp:sp modelId="{6DCBB476-444D-4118-8260-7EC1449B3525}">
      <dsp:nvSpPr>
        <dsp:cNvPr id="4" name="圆角矩形 3"/>
        <dsp:cNvSpPr/>
      </dsp:nvSpPr>
      <dsp:spPr bwMode="white">
        <a:xfrm>
          <a:off x="189076" y="281285"/>
          <a:ext cx="910860" cy="2890482"/>
        </a:xfrm>
        <a:prstGeom prst="roundRect">
          <a:avLst>
            <a:gd name="adj" fmla="val 10000"/>
          </a:avLst>
        </a:prstGeom>
      </dsp:spPr>
      <dsp:style>
        <a:lnRef idx="2">
          <a:schemeClr val="accent6">
            <a:alpha val="90000"/>
            <a:hueOff val="0"/>
            <a:satOff val="0"/>
            <a:lumOff val="0"/>
            <a:alpha val="90196"/>
          </a:schemeClr>
        </a:lnRef>
        <a:fillRef idx="1">
          <a:schemeClr val="lt1">
            <a:alpha val="90000"/>
          </a:schemeClr>
        </a:fillRef>
        <a:effectRef idx="0">
          <a:scrgbClr r="0" g="0" b="0"/>
        </a:effectRef>
        <a:fontRef idx="minor"/>
      </dsp:style>
      <dsp:txBody>
        <a:bodyPr lIns="426720" tIns="426720" rIns="426720" bIns="426720" anchor="t"/>
        <a:lstStyle>
          <a:lvl1pPr algn="l">
            <a:defRPr sz="6000"/>
          </a:lvl1pPr>
          <a:lvl2pPr marL="285750" indent="-285750" algn="l">
            <a:defRPr sz="4700"/>
          </a:lvl2pPr>
          <a:lvl3pPr marL="571500" indent="-285750" algn="l">
            <a:defRPr sz="4700"/>
          </a:lvl3pPr>
          <a:lvl4pPr marL="857250" indent="-285750" algn="l">
            <a:defRPr sz="4700"/>
          </a:lvl4pPr>
          <a:lvl5pPr marL="1143000" indent="-285750" algn="l">
            <a:defRPr sz="4700"/>
          </a:lvl5pPr>
          <a:lvl6pPr marL="1428750" indent="-285750" algn="l">
            <a:defRPr sz="4700"/>
          </a:lvl6pPr>
          <a:lvl7pPr marL="1714500" indent="-285750" algn="l">
            <a:defRPr sz="4700"/>
          </a:lvl7pPr>
          <a:lvl8pPr marL="2000250" indent="-285750" algn="l">
            <a:defRPr sz="4700"/>
          </a:lvl8pPr>
          <a:lvl9pPr marL="2286000" indent="-285750" algn="l">
            <a:defRPr sz="4700"/>
          </a:lvl9pPr>
        </a:lstStyle>
        <a:p>
          <a:endParaRPr>
            <a:solidFill>
              <a:schemeClr val="dk1"/>
            </a:solidFill>
          </a:endParaRPr>
        </a:p>
      </dsp:txBody>
      <dsp:txXfrm>
        <a:off x="189076" y="281285"/>
        <a:ext cx="910860" cy="2890482"/>
      </dsp:txXfrm>
    </dsp:sp>
    <dsp:sp modelId="{33CC437C-53BA-45DC-B0DE-77353B76219F}">
      <dsp:nvSpPr>
        <dsp:cNvPr id="5" name="右箭头 4"/>
        <dsp:cNvSpPr/>
      </dsp:nvSpPr>
      <dsp:spPr bwMode="white">
        <a:xfrm rot="5344424">
          <a:off x="0" y="0"/>
          <a:ext cx="292736" cy="226778"/>
        </a:xfrm>
        <a:prstGeom prst="rightArrow">
          <a:avLst>
            <a:gd name="adj1" fmla="val 60000"/>
            <a:gd name="adj2" fmla="val 50000"/>
          </a:avLst>
        </a:prstGeom>
      </dsp:spPr>
      <dsp:style>
        <a:lnRef idx="0">
          <a:schemeClr val="accent6">
            <a:shade val="90000"/>
            <a:hueOff val="0"/>
            <a:satOff val="0"/>
            <a:lumOff val="0"/>
            <a:alpha val="100000"/>
          </a:schemeClr>
        </a:lnRef>
        <a:fillRef idx="1">
          <a:schemeClr val="accent6">
            <a:shade val="90000"/>
            <a:hueOff val="0"/>
            <a:satOff val="0"/>
            <a:lumOff val="0"/>
            <a:alpha val="100000"/>
          </a:schemeClr>
        </a:fillRef>
        <a:effectRef idx="0">
          <a:scrgbClr r="0" g="0" b="0"/>
        </a:effectRef>
        <a:fontRef idx="minor">
          <a:schemeClr val="lt1"/>
        </a:fontRef>
      </dsp:style>
      <dsp:txBody>
        <a:bodyPr lIns="0" tIns="0" rIns="0" bIns="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zh-CN" altLang="en-US"/>
        </a:p>
      </dsp:txBody>
      <dsp:txXfrm rot="5344424">
        <a:off x="0" y="0"/>
        <a:ext cx="292736" cy="226778"/>
      </dsp:txXfrm>
    </dsp:sp>
    <dsp:sp modelId="{635B8084-9A39-4B1F-AD93-BF5DC979134A}">
      <dsp:nvSpPr>
        <dsp:cNvPr id="6" name="圆角矩形 5"/>
        <dsp:cNvSpPr/>
      </dsp:nvSpPr>
      <dsp:spPr bwMode="white">
        <a:xfrm>
          <a:off x="1463192" y="0"/>
          <a:ext cx="910860" cy="2167862"/>
        </a:xfrm>
        <a:prstGeom prst="roundRect">
          <a:avLst>
            <a:gd name="adj" fmla="val 10000"/>
          </a:avLst>
        </a:prstGeom>
      </dsp:spPr>
      <dsp:style>
        <a:lnRef idx="2">
          <a:schemeClr val="lt1"/>
        </a:lnRef>
        <a:fillRef idx="1">
          <a:schemeClr val="accent6">
            <a:alpha val="90000"/>
            <a:hueOff val="0"/>
            <a:satOff val="0"/>
            <a:lumOff val="0"/>
            <a:alpha val="70196"/>
          </a:schemeClr>
        </a:fillRef>
        <a:effectRef idx="0">
          <a:scrgbClr r="0" g="0" b="0"/>
        </a:effectRef>
        <a:fontRef idx="minor">
          <a:schemeClr val="lt1"/>
        </a:fontRef>
      </dsp:style>
      <dsp:txBody>
        <a:bodyPr anchor="t"/>
        <a:lstStyle>
          <a:lvl1pPr algn="l"/>
          <a:lvl2pPr algn="l"/>
          <a:lvl3pPr algn="l"/>
          <a:lvl4pPr algn="l"/>
          <a:lvl5pPr algn="l"/>
          <a:lvl6pPr algn="l"/>
          <a:lvl7pPr algn="l"/>
          <a:lvl8pPr algn="l"/>
          <a:lvl9pPr algn="l"/>
        </a:lstStyle>
        <a:p>
          <a:pPr lvl="0">
            <a:lnSpc>
              <a:spcPct val="100000"/>
            </a:lnSpc>
            <a:spcBef>
              <a:spcPct val="0"/>
            </a:spcBef>
            <a:spcAft>
              <a:spcPct val="35000"/>
            </a:spcAft>
          </a:pPr>
          <a:endParaRPr lang="zh-CN" altLang="en-US" sz="2400" b="1" dirty="0">
            <a:latin typeface="微软雅黑" panose="020B0503020204020204" pitchFamily="34" charset="-122"/>
            <a:ea typeface="微软雅黑" panose="020B0503020204020204" pitchFamily="34" charset="-122"/>
          </a:endParaRPr>
        </a:p>
      </dsp:txBody>
      <dsp:txXfrm>
        <a:off x="1463192" y="0"/>
        <a:ext cx="910860" cy="2167862"/>
      </dsp:txXfrm>
    </dsp:sp>
    <dsp:sp modelId="{196B1E12-AB4C-4B56-9692-4AB09DD019F5}">
      <dsp:nvSpPr>
        <dsp:cNvPr id="7" name="圆角矩形 6"/>
        <dsp:cNvSpPr/>
      </dsp:nvSpPr>
      <dsp:spPr bwMode="white">
        <a:xfrm>
          <a:off x="1649754" y="281285"/>
          <a:ext cx="910860" cy="2890482"/>
        </a:xfrm>
        <a:prstGeom prst="roundRect">
          <a:avLst>
            <a:gd name="adj" fmla="val 10000"/>
          </a:avLst>
        </a:prstGeom>
      </dsp:spPr>
      <dsp:style>
        <a:lnRef idx="2">
          <a:schemeClr val="accent6">
            <a:alpha val="90000"/>
            <a:hueOff val="0"/>
            <a:satOff val="0"/>
            <a:lumOff val="0"/>
            <a:alpha val="70196"/>
          </a:schemeClr>
        </a:lnRef>
        <a:fillRef idx="1">
          <a:schemeClr val="lt1">
            <a:alpha val="90000"/>
          </a:schemeClr>
        </a:fillRef>
        <a:effectRef idx="0">
          <a:scrgbClr r="0" g="0" b="0"/>
        </a:effectRef>
        <a:fontRef idx="minor"/>
      </dsp:style>
      <dsp:txBody>
        <a:bodyPr lIns="426720" tIns="426720" rIns="426720" bIns="426720" anchor="t"/>
        <a:lstStyle>
          <a:lvl1pPr algn="l">
            <a:defRPr sz="6000"/>
          </a:lvl1pPr>
          <a:lvl2pPr marL="285750" indent="-285750" algn="l">
            <a:defRPr sz="4700"/>
          </a:lvl2pPr>
          <a:lvl3pPr marL="571500" indent="-285750" algn="l">
            <a:defRPr sz="4700"/>
          </a:lvl3pPr>
          <a:lvl4pPr marL="857250" indent="-285750" algn="l">
            <a:defRPr sz="4700"/>
          </a:lvl4pPr>
          <a:lvl5pPr marL="1143000" indent="-285750" algn="l">
            <a:defRPr sz="4700"/>
          </a:lvl5pPr>
          <a:lvl6pPr marL="1428750" indent="-285750" algn="l">
            <a:defRPr sz="4700"/>
          </a:lvl6pPr>
          <a:lvl7pPr marL="1714500" indent="-285750" algn="l">
            <a:defRPr sz="4700"/>
          </a:lvl7pPr>
          <a:lvl8pPr marL="2000250" indent="-285750" algn="l">
            <a:defRPr sz="4700"/>
          </a:lvl8pPr>
          <a:lvl9pPr marL="2286000" indent="-285750" algn="l">
            <a:defRPr sz="4700"/>
          </a:lvl9pPr>
        </a:lstStyle>
        <a:p>
          <a:endParaRPr>
            <a:solidFill>
              <a:schemeClr val="dk1"/>
            </a:solidFill>
          </a:endParaRPr>
        </a:p>
      </dsp:txBody>
      <dsp:txXfrm>
        <a:off x="1649754" y="281285"/>
        <a:ext cx="910860" cy="2890482"/>
      </dsp:txXfrm>
    </dsp:sp>
    <dsp:sp modelId="{42E49329-326A-4222-815B-3C51653D5FBF}">
      <dsp:nvSpPr>
        <dsp:cNvPr id="8" name="右箭头 7"/>
        <dsp:cNvSpPr/>
      </dsp:nvSpPr>
      <dsp:spPr bwMode="white">
        <a:xfrm rot="5400000">
          <a:off x="916025" y="0"/>
          <a:ext cx="292736" cy="226778"/>
        </a:xfrm>
        <a:prstGeom prst="rightArrow">
          <a:avLst>
            <a:gd name="adj1" fmla="val 60000"/>
            <a:gd name="adj2" fmla="val 50000"/>
          </a:avLst>
        </a:prstGeom>
      </dsp:spPr>
      <dsp:style>
        <a:lnRef idx="0">
          <a:schemeClr val="accent6">
            <a:shade val="90000"/>
            <a:hueOff val="-660000"/>
            <a:satOff val="-783"/>
            <a:lumOff val="36078"/>
            <a:alpha val="100000"/>
          </a:schemeClr>
        </a:lnRef>
        <a:fillRef idx="1">
          <a:schemeClr val="accent6">
            <a:shade val="90000"/>
            <a:hueOff val="-660000"/>
            <a:satOff val="-783"/>
            <a:lumOff val="36078"/>
            <a:alpha val="100000"/>
          </a:schemeClr>
        </a:fillRef>
        <a:effectRef idx="0">
          <a:scrgbClr r="0" g="0" b="0"/>
        </a:effectRef>
        <a:fontRef idx="minor">
          <a:schemeClr val="lt1"/>
        </a:fontRef>
      </dsp:style>
      <dsp:txBody>
        <a:bodyPr lIns="0" tIns="0" rIns="0" bIns="0" anchor="ctr"/>
        <a:lstStyle>
          <a:lvl1pPr algn="ctr">
            <a:defRPr sz="800"/>
          </a:lvl1pPr>
          <a:lvl2pPr marL="57150" indent="-57150" algn="ctr">
            <a:defRPr sz="600"/>
          </a:lvl2pPr>
          <a:lvl3pPr marL="114300" indent="-57150" algn="ctr">
            <a:defRPr sz="600"/>
          </a:lvl3pPr>
          <a:lvl4pPr marL="171450" indent="-57150" algn="ctr">
            <a:defRPr sz="600"/>
          </a:lvl4pPr>
          <a:lvl5pPr marL="228600" indent="-57150" algn="ctr">
            <a:defRPr sz="600"/>
          </a:lvl5pPr>
          <a:lvl6pPr marL="285750" indent="-57150" algn="ctr">
            <a:defRPr sz="600"/>
          </a:lvl6pPr>
          <a:lvl7pPr marL="342900" indent="-57150" algn="ctr">
            <a:defRPr sz="600"/>
          </a:lvl7pPr>
          <a:lvl8pPr marL="400050" indent="-57150" algn="ctr">
            <a:defRPr sz="600"/>
          </a:lvl8pPr>
          <a:lvl9pPr marL="457200" indent="-57150" algn="ctr">
            <a:defRPr sz="600"/>
          </a:lvl9pPr>
        </a:lstStyle>
        <a:p>
          <a:pPr lvl="0">
            <a:lnSpc>
              <a:spcPct val="100000"/>
            </a:lnSpc>
            <a:spcBef>
              <a:spcPct val="0"/>
            </a:spcBef>
            <a:spcAft>
              <a:spcPct val="35000"/>
            </a:spcAft>
          </a:pPr>
          <a:endParaRPr lang="zh-CN" altLang="en-US"/>
        </a:p>
      </dsp:txBody>
      <dsp:txXfrm rot="5400000">
        <a:off x="916025" y="0"/>
        <a:ext cx="292736" cy="226778"/>
      </dsp:txXfrm>
    </dsp:sp>
    <dsp:sp modelId="{BCA94B43-8067-4E27-BA6A-3CC314EAB941}">
      <dsp:nvSpPr>
        <dsp:cNvPr id="9" name="圆角矩形 8"/>
        <dsp:cNvSpPr/>
      </dsp:nvSpPr>
      <dsp:spPr bwMode="white">
        <a:xfrm>
          <a:off x="2926384" y="0"/>
          <a:ext cx="910860" cy="2167862"/>
        </a:xfrm>
        <a:prstGeom prst="roundRect">
          <a:avLst>
            <a:gd name="adj" fmla="val 10000"/>
          </a:avLst>
        </a:prstGeom>
      </dsp:spPr>
      <dsp:style>
        <a:lnRef idx="2">
          <a:schemeClr val="lt1"/>
        </a:lnRef>
        <a:fillRef idx="1">
          <a:schemeClr val="accent6">
            <a:alpha val="90000"/>
            <a:hueOff val="0"/>
            <a:satOff val="0"/>
            <a:lumOff val="0"/>
            <a:alpha val="50196"/>
          </a:schemeClr>
        </a:fillRef>
        <a:effectRef idx="0">
          <a:scrgbClr r="0" g="0" b="0"/>
        </a:effectRef>
        <a:fontRef idx="minor">
          <a:schemeClr val="lt1"/>
        </a:fontRef>
      </dsp:style>
      <dsp:txBody>
        <a:bodyPr anchor="t"/>
        <a:lstStyle>
          <a:lvl1pPr algn="l"/>
          <a:lvl2pPr algn="l"/>
          <a:lvl3pPr algn="l"/>
          <a:lvl4pPr algn="l"/>
          <a:lvl5pPr algn="l"/>
          <a:lvl6pPr algn="l"/>
          <a:lvl7pPr algn="l"/>
          <a:lvl8pPr algn="l"/>
          <a:lvl9pPr algn="l"/>
        </a:lstStyle>
        <a:p>
          <a:pPr lvl="0">
            <a:lnSpc>
              <a:spcPct val="100000"/>
            </a:lnSpc>
            <a:spcBef>
              <a:spcPct val="0"/>
            </a:spcBef>
            <a:spcAft>
              <a:spcPct val="35000"/>
            </a:spcAft>
          </a:pPr>
          <a:endParaRPr lang="zh-CN" altLang="en-US" sz="2400" b="1" dirty="0">
            <a:latin typeface="微软雅黑" panose="020B0503020204020204" pitchFamily="34" charset="-122"/>
            <a:ea typeface="微软雅黑" panose="020B0503020204020204" pitchFamily="34" charset="-122"/>
          </a:endParaRPr>
        </a:p>
      </dsp:txBody>
      <dsp:txXfrm>
        <a:off x="2926384" y="0"/>
        <a:ext cx="910860" cy="2167862"/>
      </dsp:txXfrm>
    </dsp:sp>
    <dsp:sp modelId="{ABF30C3F-4BF9-4781-A1F7-5CD18FF2E2D5}">
      <dsp:nvSpPr>
        <dsp:cNvPr id="10" name="圆角矩形 9"/>
        <dsp:cNvSpPr/>
      </dsp:nvSpPr>
      <dsp:spPr bwMode="white">
        <a:xfrm>
          <a:off x="3112946" y="281285"/>
          <a:ext cx="910860" cy="2890482"/>
        </a:xfrm>
        <a:prstGeom prst="roundRect">
          <a:avLst>
            <a:gd name="adj" fmla="val 10000"/>
          </a:avLst>
        </a:prstGeom>
      </dsp:spPr>
      <dsp:style>
        <a:lnRef idx="2">
          <a:schemeClr val="accent6">
            <a:alpha val="90000"/>
            <a:hueOff val="0"/>
            <a:satOff val="0"/>
            <a:lumOff val="0"/>
            <a:alpha val="50196"/>
          </a:schemeClr>
        </a:lnRef>
        <a:fillRef idx="1">
          <a:schemeClr val="lt1">
            <a:alpha val="90000"/>
          </a:schemeClr>
        </a:fillRef>
        <a:effectRef idx="0">
          <a:scrgbClr r="0" g="0" b="0"/>
        </a:effectRef>
        <a:fontRef idx="minor"/>
      </dsp:style>
      <dsp:txBody>
        <a:bodyPr lIns="284480" tIns="284480" rIns="284480" bIns="284480" anchor="t"/>
        <a:lstStyle>
          <a:lvl1pPr algn="l">
            <a:defRPr sz="4000"/>
          </a:lvl1pPr>
          <a:lvl2pPr marL="285750" indent="-285750" algn="l">
            <a:defRPr sz="3100"/>
          </a:lvl2pPr>
          <a:lvl3pPr marL="571500" indent="-285750" algn="l">
            <a:defRPr sz="3100"/>
          </a:lvl3pPr>
          <a:lvl4pPr marL="857250" indent="-285750" algn="l">
            <a:defRPr sz="3100"/>
          </a:lvl4pPr>
          <a:lvl5pPr marL="1143000" indent="-285750" algn="l">
            <a:defRPr sz="3100"/>
          </a:lvl5pPr>
          <a:lvl6pPr marL="1428750" indent="-285750" algn="l">
            <a:defRPr sz="3100"/>
          </a:lvl6pPr>
          <a:lvl7pPr marL="1714500" indent="-285750" algn="l">
            <a:defRPr sz="3100"/>
          </a:lvl7pPr>
          <a:lvl8pPr marL="2000250" indent="-285750" algn="l">
            <a:defRPr sz="3100"/>
          </a:lvl8pPr>
          <a:lvl9pPr marL="2286000" indent="-285750" algn="l">
            <a:defRPr sz="3100"/>
          </a:lvl9pPr>
        </a:lstStyle>
        <a:p>
          <a:pPr lvl="1">
            <a:lnSpc>
              <a:spcPct val="100000"/>
            </a:lnSpc>
            <a:spcBef>
              <a:spcPct val="0"/>
            </a:spcBef>
            <a:spcAft>
              <a:spcPct val="15000"/>
            </a:spcAft>
            <a:buChar char="•"/>
          </a:pPr>
          <a:endParaRPr lang="zh-CN" altLang="en-US" dirty="0">
            <a:solidFill>
              <a:schemeClr val="dk1"/>
            </a:solidFill>
          </a:endParaRPr>
        </a:p>
      </dsp:txBody>
      <dsp:txXfrm>
        <a:off x="3112946" y="281285"/>
        <a:ext cx="910860" cy="2890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338"/>
        <a:chOff x="0" y="0"/>
        <a:chExt cx="10515600" cy="4351338"/>
      </a:xfrm>
    </dsp:grpSpPr>
    <dsp:sp modelId="{51E9E2D8-3FA5-4E02-BFBC-C6B46636C385}">
      <dsp:nvSpPr>
        <dsp:cNvPr id="3" name="等腰三角形 2"/>
        <dsp:cNvSpPr/>
      </dsp:nvSpPr>
      <dsp:spPr bwMode="white">
        <a:xfrm>
          <a:off x="2755781" y="0"/>
          <a:ext cx="4351338" cy="4351338"/>
        </a:xfrm>
        <a:prstGeom prst="triangle">
          <a:avLst/>
        </a:prstGeom>
        <a:sp3d prstMaterial="dkEdge">
          <a:bevelT w="8200" h="38100"/>
        </a:sp3d>
      </dsp:spPr>
      <dsp:style>
        <a:lnRef idx="0">
          <a:schemeClr val="lt1"/>
        </a:lnRef>
        <a:fillRef idx="2">
          <a:schemeClr val="accent3"/>
        </a:fillRef>
        <a:effectRef idx="1">
          <a:scrgbClr r="0" g="0" b="0"/>
        </a:effectRef>
        <a:fontRef idx="minor">
          <a:schemeClr val="dk1"/>
        </a:fontRef>
      </dsp:style>
      <dsp:txXfrm>
        <a:off x="2755781" y="0"/>
        <a:ext cx="4351338" cy="4351338"/>
      </dsp:txXfrm>
    </dsp:sp>
    <dsp:sp modelId="{AF204A48-DCCB-4AE6-8F81-337021737B7D}">
      <dsp:nvSpPr>
        <dsp:cNvPr id="4" name="圆角矩形 3"/>
        <dsp:cNvSpPr/>
      </dsp:nvSpPr>
      <dsp:spPr bwMode="white">
        <a:xfrm>
          <a:off x="4931450" y="435134"/>
          <a:ext cx="2828370" cy="773571"/>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dirty="0" smtClean="0">
              <a:solidFill>
                <a:schemeClr val="dk1"/>
              </a:solidFill>
              <a:latin typeface="微软雅黑" panose="020B0503020204020204" pitchFamily="34" charset="-122"/>
              <a:ea typeface="微软雅黑" panose="020B0503020204020204" pitchFamily="34" charset="-122"/>
            </a:rPr>
            <a:t>  </a:t>
          </a:r>
          <a:r>
            <a:rPr lang="zh-CN" sz="2400" dirty="0" smtClean="0">
              <a:solidFill>
                <a:schemeClr val="dk1"/>
              </a:solidFill>
              <a:latin typeface="微软雅黑" panose="020B0503020204020204" pitchFamily="34" charset="-122"/>
              <a:ea typeface="微软雅黑" panose="020B0503020204020204" pitchFamily="34" charset="-122"/>
            </a:rPr>
            <a:t>企业规模的调整</a:t>
          </a:r>
          <a:endParaRPr lang="zh-CN" sz="2400" dirty="0" smtClean="0">
            <a:solidFill>
              <a:schemeClr val="dk1"/>
            </a:solidFill>
            <a:latin typeface="微软雅黑" panose="020B0503020204020204" pitchFamily="34" charset="-122"/>
            <a:ea typeface="微软雅黑" panose="020B0503020204020204" pitchFamily="34" charset="-122"/>
          </a:endParaRPr>
        </a:p>
      </dsp:txBody>
      <dsp:txXfrm>
        <a:off x="4931450" y="435134"/>
        <a:ext cx="2828370" cy="773571"/>
      </dsp:txXfrm>
    </dsp:sp>
    <dsp:sp modelId="{2FFD7253-DE2A-447C-952D-0CC561118C10}">
      <dsp:nvSpPr>
        <dsp:cNvPr id="5" name="圆角矩形 4"/>
        <dsp:cNvSpPr/>
      </dsp:nvSpPr>
      <dsp:spPr bwMode="white">
        <a:xfrm>
          <a:off x="4931450" y="1305401"/>
          <a:ext cx="2828370" cy="773571"/>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rtl="0">
            <a:lnSpc>
              <a:spcPct val="100000"/>
            </a:lnSpc>
            <a:spcBef>
              <a:spcPct val="0"/>
            </a:spcBef>
            <a:spcAft>
              <a:spcPct val="35000"/>
            </a:spcAft>
            <a:buNone/>
          </a:pPr>
          <a:r>
            <a:rPr lang="en-US" alt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行业规模调整</a:t>
          </a:r>
          <a:br>
            <a:rPr lang="zh-CN" sz="2400" b="1"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931450" y="1305401"/>
        <a:ext cx="2828370" cy="773571"/>
      </dsp:txXfrm>
    </dsp:sp>
    <dsp:sp modelId="{9924D3C9-5991-4B2C-BC4E-648E08AC7FDD}">
      <dsp:nvSpPr>
        <dsp:cNvPr id="6" name="圆角矩形 5"/>
        <dsp:cNvSpPr/>
      </dsp:nvSpPr>
      <dsp:spPr bwMode="white">
        <a:xfrm>
          <a:off x="4931450" y="2175669"/>
          <a:ext cx="2828370" cy="773571"/>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lvl="0" algn="l" rtl="0">
            <a:lnSpc>
              <a:spcPct val="100000"/>
            </a:lnSpc>
            <a:spcBef>
              <a:spcPct val="0"/>
            </a:spcBef>
            <a:spcAft>
              <a:spcPct val="35000"/>
            </a:spcAft>
            <a:buNone/>
          </a:pPr>
          <a:r>
            <a:rPr lang="en-US" alt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400"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长期均衡</a:t>
          </a:r>
          <a:br>
            <a:rPr lang="zh-CN" sz="2400" b="1" dirty="0" smtClean="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br>
          <a:endParaRPr lang="zh-CN" sz="24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dsp:txBody>
      <dsp:txXfrm>
        <a:off x="4931450" y="2175669"/>
        <a:ext cx="2828370" cy="773571"/>
      </dsp:txXfrm>
    </dsp:sp>
    <dsp:sp modelId="{99041C3E-12FF-4B8D-8647-12DB04F15B3A}">
      <dsp:nvSpPr>
        <dsp:cNvPr id="7" name="圆角矩形 6"/>
        <dsp:cNvSpPr/>
      </dsp:nvSpPr>
      <dsp:spPr bwMode="white">
        <a:xfrm>
          <a:off x="4931450" y="3045937"/>
          <a:ext cx="2828370" cy="773571"/>
        </a:xfrm>
        <a:prstGeom prst="roundRect">
          <a:avLst/>
        </a:prstGeom>
      </dsp:spPr>
      <dsp:style>
        <a:lnRef idx="1">
          <a:schemeClr val="accent3"/>
        </a:lnRef>
        <a:fillRef idx="1">
          <a:schemeClr val="lt1">
            <a:alpha val="90000"/>
          </a:schemeClr>
        </a:fillRef>
        <a:effectRef idx="0">
          <a:scrgbClr r="0" g="0" b="0"/>
        </a:effectRef>
        <a:fontRef idx="minor"/>
      </dsp:style>
      <dsp:txBody>
        <a:bodyPr vert="horz" wrap="square" lIns="91440" tIns="91440" rIns="91440" bIns="914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buNone/>
          </a:pPr>
          <a:r>
            <a:rPr lang="en-US" altLang="zh-CN" sz="2400" dirty="0" smtClean="0">
              <a:solidFill>
                <a:schemeClr val="dk1"/>
              </a:solidFill>
              <a:latin typeface="微软雅黑" panose="020B0503020204020204" pitchFamily="34" charset="-122"/>
              <a:ea typeface="微软雅黑" panose="020B0503020204020204" pitchFamily="34" charset="-122"/>
            </a:rPr>
            <a:t>    </a:t>
          </a:r>
          <a:r>
            <a:rPr lang="zh-CN" sz="2400" dirty="0" smtClean="0">
              <a:solidFill>
                <a:schemeClr val="dk1"/>
              </a:solidFill>
              <a:latin typeface="微软雅黑" panose="020B0503020204020204" pitchFamily="34" charset="-122"/>
              <a:ea typeface="微软雅黑" panose="020B0503020204020204" pitchFamily="34" charset="-122"/>
            </a:rPr>
            <a:t>长期供给曲线</a:t>
          </a:r>
          <a:endParaRPr lang="zh-CN" sz="2400" dirty="0">
            <a:solidFill>
              <a:schemeClr val="dk1"/>
            </a:solidFill>
            <a:latin typeface="微软雅黑" panose="020B0503020204020204" pitchFamily="34" charset="-122"/>
            <a:ea typeface="微软雅黑" panose="020B0503020204020204" pitchFamily="34" charset="-122"/>
          </a:endParaRPr>
        </a:p>
      </dsp:txBody>
      <dsp:txXfrm>
        <a:off x="4931450" y="3045937"/>
        <a:ext cx="2828370" cy="77357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矩形 6"/>
          <p:cNvSpPr/>
          <p:nvPr userDrawn="1"/>
        </p:nvSpPr>
        <p:spPr>
          <a:xfrm>
            <a:off x="0"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
        <p:nvSpPr>
          <p:cNvPr id="7" name="文本框 6"/>
          <p:cNvSpPr txBox="1"/>
          <p:nvPr userDrawn="1"/>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DB905AA8-91E0-4C38-9D73-2C1E409FC6F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GIF"/><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microsoft.com/office/2007/relationships/diagramDrawing" Target="../diagrams/drawing4.xml"/><Relationship Id="rId7" Type="http://schemas.openxmlformats.org/officeDocument/2006/relationships/diagramColors" Target="../diagrams/colors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3" Type="http://schemas.openxmlformats.org/officeDocument/2006/relationships/image" Target="../media/image23.png"/><Relationship Id="rId2" Type="http://schemas.openxmlformats.org/officeDocument/2006/relationships/image" Target="../media/image22.png"/><Relationship Id="rId10" Type="http://schemas.openxmlformats.org/officeDocument/2006/relationships/notesSlide" Target="../notesSlides/notesSlide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5.wmf"/><Relationship Id="rId2" Type="http://schemas.openxmlformats.org/officeDocument/2006/relationships/image" Target="../media/image24.jpe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6.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wm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GIF"/></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slide" Target="slide7.xml"/><Relationship Id="rId1" Type="http://schemas.openxmlformats.org/officeDocument/2006/relationships/slide" Target="slide2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3.wmf"/><Relationship Id="rId7" Type="http://schemas.openxmlformats.org/officeDocument/2006/relationships/oleObject" Target="../embeddings/oleObject4.bin"/><Relationship Id="rId6" Type="http://schemas.openxmlformats.org/officeDocument/2006/relationships/image" Target="../media/image32.wmf"/><Relationship Id="rId5" Type="http://schemas.openxmlformats.org/officeDocument/2006/relationships/oleObject" Target="../embeddings/oleObject3.bin"/><Relationship Id="rId4" Type="http://schemas.openxmlformats.org/officeDocument/2006/relationships/image" Target="../media/image31.wmf"/><Relationship Id="rId3" Type="http://schemas.openxmlformats.org/officeDocument/2006/relationships/oleObject" Target="../embeddings/oleObject2.bin"/><Relationship Id="rId2" Type="http://schemas.openxmlformats.org/officeDocument/2006/relationships/image" Target="../media/image30.wmf"/><Relationship Id="rId11" Type="http://schemas.openxmlformats.org/officeDocument/2006/relationships/notesSlide" Target="../notesSlides/notesSlide12.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4.GI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3000">
              <a:schemeClr val="accent6">
                <a:lumMod val="20000"/>
                <a:lumOff val="80000"/>
              </a:schemeClr>
            </a:gs>
            <a:gs pos="74000">
              <a:schemeClr val="accent6">
                <a:lumMod val="45000"/>
                <a:lumOff val="55000"/>
              </a:schemeClr>
            </a:gs>
            <a:gs pos="100000">
              <a:schemeClr val="accent6">
                <a:lumMod val="45000"/>
                <a:lumOff val="55000"/>
              </a:schemeClr>
            </a:gs>
            <a:gs pos="100000">
              <a:schemeClr val="accent6">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87207" y="2285130"/>
            <a:ext cx="9144000" cy="2387600"/>
          </a:xfrm>
        </p:spPr>
        <p:txBody>
          <a:bodyPr>
            <a:normAutofit/>
          </a:bodyPr>
          <a:lstStyle/>
          <a:p>
            <a:r>
              <a:rPr lang="zh-CN" altLang="en-US" sz="4400" dirty="0">
                <a:solidFill>
                  <a:srgbClr val="002060"/>
                </a:solidFill>
                <a:latin typeface="华文行楷" panose="02010800040101010101" pitchFamily="2" charset="-122"/>
                <a:ea typeface="华文行楷" panose="02010800040101010101" pitchFamily="2" charset="-122"/>
              </a:rPr>
              <a:t>第四章   完全竞争市场</a:t>
            </a:r>
            <a:br>
              <a:rPr lang="zh-CN" altLang="en-US" dirty="0">
                <a:solidFill>
                  <a:srgbClr val="002060"/>
                </a:solidFill>
                <a:latin typeface="华文行楷" panose="02010800040101010101" pitchFamily="2" charset="-122"/>
                <a:ea typeface="华文行楷" panose="02010800040101010101" pitchFamily="2" charset="-122"/>
              </a:rPr>
            </a:br>
            <a:endParaRPr lang="zh-CN" altLang="en-US" dirty="0"/>
          </a:p>
        </p:txBody>
      </p:sp>
      <p:sp>
        <p:nvSpPr>
          <p:cNvPr id="3" name="文本框 2"/>
          <p:cNvSpPr txBox="1"/>
          <p:nvPr/>
        </p:nvSpPr>
        <p:spPr>
          <a:xfrm>
            <a:off x="9018927" y="561131"/>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第二节   完全竞争企业面临需求</a:t>
            </a:r>
            <a:br>
              <a:rPr lang="en-US" altLang="zh-CN" dirty="0" smtClean="0">
                <a:solidFill>
                  <a:srgbClr val="002060"/>
                </a:solidFill>
                <a:latin typeface="华文行楷" panose="02010800040101010101" pitchFamily="2" charset="-122"/>
                <a:ea typeface="华文行楷" panose="02010800040101010101" pitchFamily="2" charset="-122"/>
              </a:rPr>
            </a:br>
            <a:r>
              <a:rPr lang="en-US" altLang="zh-CN" dirty="0" smtClean="0">
                <a:solidFill>
                  <a:srgbClr val="002060"/>
                </a:solidFill>
                <a:latin typeface="华文行楷" panose="02010800040101010101" pitchFamily="2" charset="-122"/>
                <a:ea typeface="华文行楷" panose="02010800040101010101" pitchFamily="2" charset="-122"/>
              </a:rPr>
              <a:t>               </a:t>
            </a:r>
            <a:r>
              <a:rPr lang="zh-CN" altLang="en-US" dirty="0" smtClean="0">
                <a:solidFill>
                  <a:srgbClr val="002060"/>
                </a:solidFill>
                <a:latin typeface="华文行楷" panose="02010800040101010101" pitchFamily="2" charset="-122"/>
                <a:ea typeface="华文行楷" panose="02010800040101010101" pitchFamily="2" charset="-122"/>
              </a:rPr>
              <a:t>曲线和收益曲线</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100532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109024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60120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alpha val="97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13" name="Rectangle 89"/>
          <p:cNvSpPr>
            <a:spLocks noChangeArrowheads="1"/>
          </p:cNvSpPr>
          <p:nvPr/>
        </p:nvSpPr>
        <p:spPr bwMode="auto">
          <a:xfrm>
            <a:off x="1036472" y="1620838"/>
            <a:ext cx="4606682" cy="371190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12" name="Rectangle 91"/>
          <p:cNvSpPr>
            <a:spLocks noChangeArrowheads="1"/>
          </p:cNvSpPr>
          <p:nvPr/>
        </p:nvSpPr>
        <p:spPr bwMode="auto">
          <a:xfrm>
            <a:off x="5833337" y="1633376"/>
            <a:ext cx="4677175" cy="369936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0270" y="541781"/>
            <a:ext cx="10515600"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完全竞争企业面临的需求曲线</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文本框 1"/>
              <p:cNvSpPr txBox="1"/>
              <p:nvPr/>
            </p:nvSpPr>
            <p:spPr>
              <a:xfrm>
                <a:off x="1566317" y="2206975"/>
                <a:ext cx="3685979" cy="2215991"/>
              </a:xfrm>
              <a:prstGeom prst="rect">
                <a:avLst/>
              </a:prstGeom>
              <a:noFill/>
            </p:spPr>
            <p:txBody>
              <a:bodyPr wrap="square" rtlCol="0">
                <a:spAutoFit/>
              </a:bodyPr>
              <a:lstStyle/>
              <a:p>
                <a:pPr indent="457200">
                  <a:lnSpc>
                    <a:spcPct val="150000"/>
                  </a:lnSpc>
                </a:pPr>
                <a:r>
                  <a:rPr lang="zh-CN" altLang="en-US" sz="2000" dirty="0">
                    <a:latin typeface="微软雅黑" pitchFamily="34" charset="-122"/>
                    <a:ea typeface="微软雅黑" pitchFamily="34" charset="-122"/>
                  </a:rPr>
                  <a:t>在完全竞争市场上，企业价格是价格的被动接受者，其需求函数非常简</a:t>
                </a:r>
                <a:r>
                  <a:rPr lang="zh-CN" altLang="en-US" sz="2000" dirty="0" smtClean="0">
                    <a:latin typeface="微软雅黑" pitchFamily="34" charset="-122"/>
                    <a:ea typeface="微软雅黑" pitchFamily="34" charset="-122"/>
                  </a:rPr>
                  <a:t>单，即</a:t>
                </a:r>
                <a:endParaRPr lang="en-US" altLang="zh-CN" sz="2000" dirty="0" smtClean="0">
                  <a:latin typeface="微软雅黑" pitchFamily="34" charset="-122"/>
                  <a:ea typeface="微软雅黑" pitchFamily="34" charset="-122"/>
                </a:endParaRPr>
              </a:p>
              <a:p>
                <a:pPr indent="457200">
                  <a:lnSpc>
                    <a:spcPct val="150000"/>
                  </a:lnSpc>
                </a:pPr>
                <a:r>
                  <a:rPr lang="en-US" altLang="zh-CN" sz="3200" b="1" dirty="0" smtClean="0">
                    <a:solidFill>
                      <a:srgbClr val="FF0000"/>
                    </a:solidFill>
                  </a:rPr>
                  <a:t/>
                </a:r>
                <a:r>
                  <a:rPr lang="en-US" altLang="zh-CN" sz="2400" b="1" dirty="0" smtClean="0">
                    <a:solidFill>
                      <a:srgbClr val="FF0000"/>
                    </a:solidFill>
                  </a:rPr>
                  <a:t>P=P(Q</a:t>
                </a:r>
                <a:r>
                  <a:rPr lang="en-US" altLang="zh-CN" sz="2400" b="1" dirty="0">
                    <a:solidFill>
                      <a:srgbClr val="FF0000"/>
                    </a:solidFill>
                  </a:rPr>
                  <a:t>)=</a:t>
                </a:r>
                <a14:m>
                  <m:oMath xmlns:m="http://schemas.openxmlformats.org/officeDocument/2006/math">
                    <m:sSub>
                      <m:sSubPr>
                        <m:ctrlPr>
                          <a:rPr lang="zh-CN" altLang="en-US" sz="2400" b="1" i="1" dirty="0" smtClean="0">
                            <a:solidFill>
                              <a:srgbClr val="FF0000"/>
                            </a:solidFill>
                            <a:latin typeface="Cambria Math" panose="02040503050406030204" pitchFamily="18" charset="0"/>
                          </a:rPr>
                        </m:ctrlPr>
                      </m:sSubPr>
                      <m:e>
                        <m:r>
                          <a:rPr lang="en-US" altLang="zh-CN" sz="2400" b="1" i="1" dirty="0" smtClean="0">
                            <a:solidFill>
                              <a:srgbClr val="FF0000"/>
                            </a:solidFill>
                            <a:latin typeface="Cambria Math" panose="02040503050406030204" pitchFamily="18" charset="0"/>
                          </a:rPr>
                          <m:t>𝑷</m:t>
                        </m:r>
                      </m:e>
                      <m:sub>
                        <m:r>
                          <a:rPr lang="zh-CN" altLang="en-US" sz="2400" b="1" i="0" dirty="0">
                            <a:solidFill>
                              <a:srgbClr val="FF0000"/>
                            </a:solidFill>
                            <a:latin typeface="Cambria Math" panose="02040503050406030204" pitchFamily="18" charset="0"/>
                          </a:rPr>
                          <m:t>𝟎</m:t>
                        </m:r>
                      </m:sub>
                    </m:sSub>
                  </m:oMath>
                </a14:m>
                <a:endParaRPr lang="zh-CN" altLang="en-US" sz="2000" b="1" dirty="0"/>
              </a:p>
            </p:txBody>
          </p:sp>
        </mc:Choice>
        <mc:Fallback>
          <p:sp>
            <p:nvSpPr>
              <p:cNvPr id="2" name="文本框 1"/>
              <p:cNvSpPr txBox="1">
                <a:spLocks noRot="1" noChangeAspect="1" noMove="1" noResize="1" noEditPoints="1" noAdjustHandles="1" noChangeArrowheads="1" noChangeShapeType="1" noTextEdit="1"/>
              </p:cNvSpPr>
              <p:nvPr/>
            </p:nvSpPr>
            <p:spPr>
              <a:xfrm>
                <a:off x="1566317" y="2206975"/>
                <a:ext cx="3685979" cy="2215991"/>
              </a:xfrm>
              <a:prstGeom prst="rect">
                <a:avLst/>
              </a:prstGeom>
              <a:blipFill rotWithShape="1">
                <a:blip r:embed="rId1"/>
                <a:stretch>
                  <a:fillRect l="-1818" b="-549"/>
                </a:stretch>
              </a:blipFill>
            </p:spPr>
            <p:txBody>
              <a:bodyPr/>
              <a:lstStyle/>
              <a:p>
                <a:r>
                  <a:rPr lang="zh-CN" altLang="en-US">
                    <a:noFill/>
                  </a:rPr>
                  <a:t> </a:t>
                </a:r>
                <a:endParaRPr lang="zh-CN" altLang="en-US">
                  <a:noFill/>
                </a:endParaRPr>
              </a:p>
            </p:txBody>
          </p:sp>
        </mc:Fallback>
      </mc:AlternateContent>
      <p:pic>
        <p:nvPicPr>
          <p:cNvPr id="3074" name="Picture 2"/>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55615" y="1795757"/>
            <a:ext cx="4215130" cy="3362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50"/>
          <p:cNvSpPr>
            <a:spLocks noChangeArrowheads="1"/>
          </p:cNvSpPr>
          <p:nvPr/>
        </p:nvSpPr>
        <p:spPr bwMode="auto">
          <a:xfrm>
            <a:off x="1036473" y="2038325"/>
            <a:ext cx="3959593" cy="3699369"/>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pic>
        <p:nvPicPr>
          <p:cNvPr id="14" name="Picture 129" descr="GuestB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26656" y="2181526"/>
            <a:ext cx="685800" cy="598488"/>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4"/>
          <a:stretch>
            <a:fillRect/>
          </a:stretch>
        </p:blipFill>
        <p:spPr>
          <a:xfrm>
            <a:off x="705102" y="5462369"/>
            <a:ext cx="10386718" cy="6015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descr="10%"/>
          <p:cNvSpPr>
            <a:spLocks noChangeArrowheads="1"/>
          </p:cNvSpPr>
          <p:nvPr/>
        </p:nvSpPr>
        <p:spPr bwMode="auto">
          <a:xfrm>
            <a:off x="4470195" y="2072806"/>
            <a:ext cx="2628394" cy="575699"/>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4" name="Rectangle 91"/>
          <p:cNvSpPr>
            <a:spLocks noChangeArrowheads="1"/>
          </p:cNvSpPr>
          <p:nvPr/>
        </p:nvSpPr>
        <p:spPr bwMode="auto">
          <a:xfrm>
            <a:off x="5954924" y="3140746"/>
            <a:ext cx="4317264" cy="3175474"/>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dirty="0" smtClean="0"/>
              <a:t>   </a:t>
            </a:r>
            <a:endParaRPr lang="en-US" altLang="zh-CN" dirty="0" smtClean="0"/>
          </a:p>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93936" cy="346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0027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完全竞争企业的收益曲线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1" name="文本框 90"/>
              <p:cNvSpPr txBox="1"/>
              <p:nvPr/>
            </p:nvSpPr>
            <p:spPr>
              <a:xfrm>
                <a:off x="1637660" y="1256440"/>
                <a:ext cx="8634528" cy="1754326"/>
              </a:xfrm>
              <a:prstGeom prst="rect">
                <a:avLst/>
              </a:prstGeom>
              <a:noFill/>
              <a:ln>
                <a:solidFill>
                  <a:schemeClr val="accent5"/>
                </a:solidFill>
              </a:ln>
            </p:spPr>
            <p:txBody>
              <a:bodyPr wrap="square" rtlCol="0">
                <a:spAutoFit/>
              </a:bodyPr>
              <a:lstStyle/>
              <a:p>
                <a:pPr indent="457200">
                  <a:lnSpc>
                    <a:spcPct val="150000"/>
                  </a:lnSpc>
                </a:pPr>
                <a:r>
                  <a:rPr lang="zh-CN" altLang="en-US" sz="2000" dirty="0">
                    <a:latin typeface="微软雅黑" pitchFamily="34" charset="-122"/>
                    <a:ea typeface="微软雅黑" pitchFamily="34" charset="-122"/>
                  </a:rPr>
                  <a:t>完全竞争企业的收益是其产量的线性函数，且与其产量成正比，斜率由市场价格</a:t>
                </a:r>
                <a14:m>
                  <m:oMath xmlns:m="http://schemas.openxmlformats.org/officeDocument/2006/math">
                    <m:sSub>
                      <m:sSubPr>
                        <m:ctrlPr>
                          <a:rPr lang="zh-CN" altLang="en-US" sz="2000" i="1" dirty="0" smtClean="0">
                            <a:solidFill>
                              <a:schemeClr val="tx1"/>
                            </a:solidFill>
                            <a:latin typeface="Cambria Math" panose="02040503050406030204" pitchFamily="18" charset="0"/>
                          </a:rPr>
                        </m:ctrlPr>
                      </m:sSubPr>
                      <m:e>
                        <m:r>
                          <a:rPr lang="en-US" altLang="zh-CN" sz="2000" b="0" i="1" dirty="0">
                            <a:solidFill>
                              <a:schemeClr val="tx1"/>
                            </a:solidFill>
                            <a:latin typeface="Cambria Math" panose="02040503050406030204" pitchFamily="18" charset="0"/>
                          </a:rPr>
                          <m:t>𝑃</m:t>
                        </m:r>
                      </m:e>
                      <m:sub>
                        <m:r>
                          <a:rPr lang="zh-CN" altLang="en-US" sz="2000" b="0" i="1" dirty="0">
                            <a:solidFill>
                              <a:schemeClr val="tx1"/>
                            </a:solidFill>
                            <a:latin typeface="Cambria Math" panose="02040503050406030204" pitchFamily="18" charset="0"/>
                          </a:rPr>
                          <m:t>0</m:t>
                        </m:r>
                      </m:sub>
                    </m:sSub>
                  </m:oMath>
                </a14:m>
                <a:r>
                  <a:rPr lang="zh-CN" altLang="en-US" sz="2000" dirty="0">
                    <a:latin typeface="微软雅黑" pitchFamily="34" charset="-122"/>
                    <a:ea typeface="微软雅黑" pitchFamily="34" charset="-122"/>
                  </a:rPr>
                  <a:t>决定。</a:t>
                </a:r>
                <a:r>
                  <a:rPr lang="zh-CN" altLang="en-US" sz="2000" dirty="0" smtClean="0">
                    <a:latin typeface="微软雅黑" pitchFamily="34" charset="-122"/>
                    <a:ea typeface="微软雅黑" pitchFamily="34" charset="-122"/>
                  </a:rPr>
                  <a:t>即：</a:t>
                </a:r>
                <a:endParaRPr lang="zh-CN" altLang="en-US" sz="2000" dirty="0">
                  <a:latin typeface="微软雅黑" pitchFamily="34" charset="-122"/>
                  <a:ea typeface="微软雅黑" pitchFamily="34" charset="-122"/>
                </a:endParaRPr>
              </a:p>
              <a:p>
                <a:pPr>
                  <a:lnSpc>
                    <a:spcPct val="150000"/>
                  </a:lnSpc>
                </a:pPr>
                <a:r>
                  <a:rPr lang="en-US" altLang="zh-CN" sz="3200" b="1" dirty="0">
                    <a:solidFill>
                      <a:srgbClr val="FF0000"/>
                    </a:solidFill>
                  </a:rPr>
                  <a:t/>
                </a:r>
                <a:r>
                  <a:rPr lang="en-US" altLang="zh-CN" sz="3200" b="1" dirty="0" smtClean="0">
                    <a:solidFill>
                      <a:srgbClr val="FF0000"/>
                    </a:solidFill>
                  </a:rPr>
                  <a:t/>
                </a:r>
                <a:endParaRPr lang="zh-CN" altLang="en-US" sz="1600" b="1" dirty="0"/>
              </a:p>
            </p:txBody>
          </p:sp>
        </mc:Choice>
        <mc:Fallback>
          <p:sp>
            <p:nvSpPr>
              <p:cNvPr id="91" name="文本框 90"/>
              <p:cNvSpPr txBox="1">
                <a:spLocks noRot="1" noChangeAspect="1" noMove="1" noResize="1" noEditPoints="1" noAdjustHandles="1" noChangeArrowheads="1" noChangeShapeType="1" noTextEdit="1"/>
              </p:cNvSpPr>
              <p:nvPr/>
            </p:nvSpPr>
            <p:spPr>
              <a:xfrm>
                <a:off x="1637660" y="1256440"/>
                <a:ext cx="8634528" cy="1754326"/>
              </a:xfrm>
              <a:prstGeom prst="rect">
                <a:avLst/>
              </a:prstGeom>
              <a:blipFill rotWithShape="1">
                <a:blip r:embed="rId1"/>
                <a:stretch>
                  <a:fillRect l="-705"/>
                </a:stretch>
              </a:blipFill>
              <a:ln>
                <a:solidFill>
                  <a:schemeClr val="accent5"/>
                </a:solidFill>
              </a:ln>
            </p:spPr>
            <p:txBody>
              <a:bodyPr/>
              <a:lstStyle/>
              <a:p>
                <a:r>
                  <a:rPr lang="zh-CN" altLang="en-US">
                    <a:noFill/>
                  </a:rPr>
                  <a:t> </a:t>
                </a:r>
                <a:endParaRPr lang="zh-CN" altLang="en-US">
                  <a:noFill/>
                </a:endParaRPr>
              </a:p>
            </p:txBody>
          </p:sp>
        </mc:Fallback>
      </mc:AlternateContent>
      <p:sp>
        <p:nvSpPr>
          <p:cNvPr id="10" name="文本框 9"/>
          <p:cNvSpPr txBox="1"/>
          <p:nvPr/>
        </p:nvSpPr>
        <p:spPr>
          <a:xfrm>
            <a:off x="6839314" y="3348157"/>
            <a:ext cx="157536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平均收益</a:t>
            </a:r>
            <a:r>
              <a:rPr lang="en-US" altLang="zh-CN" sz="2000" dirty="0">
                <a:latin typeface="微软雅黑" panose="020B0503020204020204" pitchFamily="34" charset="-122"/>
                <a:ea typeface="微软雅黑" panose="020B0503020204020204" pitchFamily="34" charset="-122"/>
              </a:rPr>
              <a:t>:</a:t>
            </a:r>
            <a:endParaRPr lang="zh-CN" altLang="en-US" sz="2000" b="1" dirty="0">
              <a:solidFill>
                <a:schemeClr val="accent1">
                  <a:lumMod val="75000"/>
                </a:schemeClr>
              </a:solidFill>
            </a:endParaRPr>
          </a:p>
        </p:txBody>
      </p:sp>
      <p:pic>
        <p:nvPicPr>
          <p:cNvPr id="4098" name="Picture 2" descr="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7660" y="3140745"/>
            <a:ext cx="3937588" cy="3175474"/>
          </a:xfrm>
          <a:prstGeom prst="rect">
            <a:avLst/>
          </a:prstGeom>
          <a:noFill/>
          <a:ln w="9525">
            <a:solidFill>
              <a:schemeClr val="accent5"/>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102" name="Picture 6"/>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39314" y="3895057"/>
            <a:ext cx="2368690" cy="796559"/>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39314" y="5283613"/>
            <a:ext cx="2409826" cy="737335"/>
          </a:xfrm>
          <a:prstGeom prst="rect">
            <a:avLst/>
          </a:prstGeom>
          <a:noFill/>
          <a:extLst>
            <a:ext uri="{909E8E84-426E-40DD-AFC4-6F175D3DCCD1}">
              <a14:hiddenFill xmlns:a14="http://schemas.microsoft.com/office/drawing/2010/main">
                <a:solidFill>
                  <a:srgbClr val="FFFFFF"/>
                </a:solidFill>
              </a14:hiddenFill>
            </a:ext>
          </a:extLst>
        </p:spPr>
      </p:pic>
      <p:sp>
        <p:nvSpPr>
          <p:cNvPr id="32" name="文本框 9"/>
          <p:cNvSpPr txBox="1"/>
          <p:nvPr/>
        </p:nvSpPr>
        <p:spPr>
          <a:xfrm>
            <a:off x="6839314" y="4702470"/>
            <a:ext cx="157536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边际收益</a:t>
            </a:r>
            <a:r>
              <a:rPr lang="en-US" altLang="zh-CN" sz="2000" dirty="0">
                <a:latin typeface="微软雅黑" panose="020B0503020204020204" pitchFamily="34" charset="-122"/>
                <a:ea typeface="微软雅黑" panose="020B0503020204020204" pitchFamily="34" charset="-122"/>
              </a:rPr>
              <a:t>:</a:t>
            </a:r>
            <a:endParaRPr lang="zh-CN" altLang="en-US" sz="2000" b="1" dirty="0"/>
          </a:p>
        </p:txBody>
      </p:sp>
      <mc:AlternateContent xmlns:mc="http://schemas.openxmlformats.org/markup-compatibility/2006">
        <mc:Choice xmlns:a14="http://schemas.microsoft.com/office/drawing/2010/main" Requires="a14">
          <p:sp>
            <p:nvSpPr>
              <p:cNvPr id="2" name="矩形 1"/>
              <p:cNvSpPr/>
              <p:nvPr/>
            </p:nvSpPr>
            <p:spPr>
              <a:xfrm>
                <a:off x="4762397" y="1994025"/>
                <a:ext cx="1625701" cy="646331"/>
              </a:xfrm>
              <a:prstGeom prst="rect">
                <a:avLst/>
              </a:prstGeom>
            </p:spPr>
            <p:txBody>
              <a:bodyPr wrap="none">
                <a:spAutoFit/>
              </a:bodyPr>
              <a:lstStyle/>
              <a:p>
                <a:pPr lvl="0">
                  <a:lnSpc>
                    <a:spcPct val="150000"/>
                  </a:lnSpc>
                </a:pPr>
                <a:r>
                  <a:rPr lang="en-US" altLang="zh-CN" sz="2400" b="1" dirty="0">
                    <a:solidFill>
                      <a:srgbClr val="FF0000"/>
                    </a:solidFill>
                  </a:rPr>
                  <a:t>R=PQ=</a:t>
                </a:r>
                <a14:m>
                  <m:oMath xmlns:m="http://schemas.openxmlformats.org/officeDocument/2006/math">
                    <m:sSub>
                      <m:sSubPr>
                        <m:ctrlPr>
                          <a:rPr lang="zh-CN" altLang="en-US" sz="2400" b="1" i="1" dirty="0">
                            <a:solidFill>
                              <a:srgbClr val="FF0000"/>
                            </a:solidFill>
                            <a:latin typeface="Cambria Math" panose="02040503050406030204" pitchFamily="18" charset="0"/>
                          </a:rPr>
                        </m:ctrlPr>
                      </m:sSubPr>
                      <m:e>
                        <m:r>
                          <a:rPr lang="en-US" altLang="zh-CN" sz="2400" b="1" i="1" dirty="0">
                            <a:solidFill>
                              <a:srgbClr val="FF0000"/>
                            </a:solidFill>
                            <a:latin typeface="Cambria Math" panose="02040503050406030204" pitchFamily="18" charset="0"/>
                          </a:rPr>
                          <m:t>𝑷</m:t>
                        </m:r>
                      </m:e>
                      <m:sub>
                        <m:r>
                          <a:rPr lang="zh-CN" altLang="en-US" sz="2400" b="1" dirty="0">
                            <a:solidFill>
                              <a:srgbClr val="FF0000"/>
                            </a:solidFill>
                            <a:latin typeface="Cambria Math" panose="02040503050406030204" pitchFamily="18" charset="0"/>
                          </a:rPr>
                          <m:t>𝟎</m:t>
                        </m:r>
                      </m:sub>
                    </m:sSub>
                    <m:r>
                      <a:rPr lang="en-US" altLang="zh-CN" sz="2400" b="1" i="1" dirty="0">
                        <a:solidFill>
                          <a:srgbClr val="FF0000"/>
                        </a:solidFill>
                        <a:latin typeface="Cambria Math" panose="02040503050406030204" pitchFamily="18" charset="0"/>
                      </a:rPr>
                      <m:t>𝑸</m:t>
                    </m:r>
                  </m:oMath>
                </a14:m>
                <a:endParaRPr lang="zh-CN" altLang="en-US" sz="1600" b="1" dirty="0">
                  <a:solidFill>
                    <a:prstClr val="black"/>
                  </a:solidFill>
                </a:endParaRPr>
              </a:p>
            </p:txBody>
          </p:sp>
        </mc:Choice>
        <mc:Fallback>
          <p:sp>
            <p:nvSpPr>
              <p:cNvPr id="2" name="矩形 1"/>
              <p:cNvSpPr>
                <a:spLocks noRot="1" noChangeAspect="1" noMove="1" noResize="1" noEditPoints="1" noAdjustHandles="1" noChangeArrowheads="1" noChangeShapeType="1" noTextEdit="1"/>
              </p:cNvSpPr>
              <p:nvPr/>
            </p:nvSpPr>
            <p:spPr>
              <a:xfrm>
                <a:off x="4762397" y="1994025"/>
                <a:ext cx="1625701" cy="646331"/>
              </a:xfrm>
              <a:prstGeom prst="rect">
                <a:avLst/>
              </a:prstGeom>
              <a:blipFill rotWithShape="1">
                <a:blip r:embed="rId5"/>
                <a:stretch>
                  <a:fillRect l="-5618" r="-1498" b="-12264"/>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908" y="250829"/>
            <a:ext cx="10333892"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rPr>
              <a:t>第三节  完全竞争企业的短期均衡</a:t>
            </a:r>
            <a:endParaRPr lang="zh-CN" altLang="en-US" dirty="0"/>
          </a:p>
        </p:txBody>
      </p:sp>
      <p:graphicFrame>
        <p:nvGraphicFramePr>
          <p:cNvPr id="4" name="内容占位符 3"/>
          <p:cNvGraphicFramePr>
            <a:graphicFrameLocks noGrp="1"/>
          </p:cNvGraphicFramePr>
          <p:nvPr>
            <p:ph idx="1"/>
          </p:nvPr>
        </p:nvGraphicFramePr>
        <p:xfrm>
          <a:off x="485775" y="1487170"/>
          <a:ext cx="11191875" cy="490156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644854"/>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729770"/>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240728"/>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89"/>
          <p:cNvSpPr>
            <a:spLocks noChangeArrowheads="1"/>
          </p:cNvSpPr>
          <p:nvPr/>
        </p:nvSpPr>
        <p:spPr bwMode="auto">
          <a:xfrm>
            <a:off x="809270" y="1419755"/>
            <a:ext cx="4740154" cy="420909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6031037" y="1394350"/>
            <a:ext cx="4740154" cy="4234502"/>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0736"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利润最大化产量的决定</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3853695" y="2623168"/>
            <a:ext cx="8251825" cy="4126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dirty="0"/>
          </a:p>
        </p:txBody>
      </p:sp>
      <p:sp>
        <p:nvSpPr>
          <p:cNvPr id="26" name="内容占位符 2"/>
          <p:cNvSpPr txBox="1">
            <a:spLocks noChangeArrowheads="1"/>
          </p:cNvSpPr>
          <p:nvPr/>
        </p:nvSpPr>
        <p:spPr>
          <a:xfrm>
            <a:off x="1290883" y="2061032"/>
            <a:ext cx="3519053" cy="1335651"/>
          </a:xfrm>
          <a:prstGeom prst="rect">
            <a:avLst/>
          </a:prstGeom>
        </p:spPr>
        <p:txBody>
          <a:bodyPr vert="horz" lIns="68580" tIns="34291" rIns="68580" bIns="3429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None/>
            </a:pPr>
            <a:r>
              <a:rPr lang="zh-CN" altLang="en-US" sz="2000" b="1" dirty="0">
                <a:solidFill>
                  <a:srgbClr val="FF0000"/>
                </a:solidFill>
                <a:sym typeface="黑体" panose="02010609060101010101" pitchFamily="49" charset="-122"/>
              </a:rPr>
              <a:t>        </a:t>
            </a:r>
            <a:r>
              <a:rPr lang="zh-CN" altLang="en-US" sz="20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利润最大化的条件：</a:t>
            </a:r>
            <a:r>
              <a:rPr lang="zh-CN" altLang="en-US" sz="2000" dirty="0">
                <a:latin typeface="微软雅黑" panose="020B0503020204020204" pitchFamily="34" charset="-122"/>
                <a:ea typeface="微软雅黑" panose="020B0503020204020204" pitchFamily="34" charset="-122"/>
                <a:sym typeface="黑体" panose="02010609060101010101" pitchFamily="49" charset="-122"/>
              </a:rPr>
              <a:t>产品的边际收益等于产品的边际成本，在完全竞争条件下利润最大化的条件：产品的市场价格等于产品的边际成本</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sym typeface="黑体" panose="02010609060101010101" pitchFamily="49" charset="-122"/>
              </a:rPr>
              <a:t>。</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13" name="Line 4"/>
          <p:cNvSpPr>
            <a:spLocks noChangeShapeType="1"/>
          </p:cNvSpPr>
          <p:nvPr/>
        </p:nvSpPr>
        <p:spPr bwMode="auto">
          <a:xfrm flipV="1">
            <a:off x="6497251" y="1794856"/>
            <a:ext cx="0" cy="2751919"/>
          </a:xfrm>
          <a:prstGeom prst="line">
            <a:avLst/>
          </a:prstGeom>
          <a:noFill/>
          <a:ln w="158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p>
        </p:txBody>
      </p:sp>
      <p:sp>
        <p:nvSpPr>
          <p:cNvPr id="14" name="Line 6"/>
          <p:cNvSpPr>
            <a:spLocks noChangeShapeType="1"/>
          </p:cNvSpPr>
          <p:nvPr/>
        </p:nvSpPr>
        <p:spPr bwMode="auto">
          <a:xfrm>
            <a:off x="6497251" y="4520648"/>
            <a:ext cx="3962400" cy="0"/>
          </a:xfrm>
          <a:prstGeom prst="line">
            <a:avLst/>
          </a:prstGeom>
          <a:noFill/>
          <a:ln w="158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Rectangle 8"/>
          <p:cNvSpPr>
            <a:spLocks noChangeArrowheads="1"/>
          </p:cNvSpPr>
          <p:nvPr/>
        </p:nvSpPr>
        <p:spPr bwMode="auto">
          <a:xfrm>
            <a:off x="6074766" y="4448594"/>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O</a:t>
            </a:r>
            <a:endParaRPr lang="en-US" altLang="zh-CN" dirty="0"/>
          </a:p>
        </p:txBody>
      </p:sp>
      <p:sp>
        <p:nvSpPr>
          <p:cNvPr id="18" name="Rectangle 10"/>
          <p:cNvSpPr>
            <a:spLocks noChangeArrowheads="1"/>
          </p:cNvSpPr>
          <p:nvPr/>
        </p:nvSpPr>
        <p:spPr bwMode="auto">
          <a:xfrm>
            <a:off x="9652515" y="1735319"/>
            <a:ext cx="838200" cy="5334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FF0000"/>
                </a:solidFill>
                <a:effectLst>
                  <a:outerShdw blurRad="38100" dist="38100" dir="2700000" algn="tl">
                    <a:srgbClr val="C0C0C0"/>
                  </a:outerShdw>
                </a:effectLst>
              </a:rPr>
              <a:t>MC</a:t>
            </a:r>
            <a:endParaRPr lang="en-US" altLang="zh-CN" dirty="0">
              <a:solidFill>
                <a:srgbClr val="FF0000"/>
              </a:solidFill>
              <a:effectLst>
                <a:outerShdw blurRad="38100" dist="38100" dir="2700000" algn="tl">
                  <a:srgbClr val="C0C0C0"/>
                </a:outerShdw>
              </a:effectLst>
            </a:endParaRPr>
          </a:p>
        </p:txBody>
      </p:sp>
      <p:sp>
        <p:nvSpPr>
          <p:cNvPr id="21" name="Freeform 44"/>
          <p:cNvSpPr/>
          <p:nvPr/>
        </p:nvSpPr>
        <p:spPr bwMode="auto">
          <a:xfrm>
            <a:off x="7050046" y="1941642"/>
            <a:ext cx="2602468" cy="1500198"/>
          </a:xfrm>
          <a:custGeom>
            <a:avLst/>
            <a:gdLst>
              <a:gd name="T0" fmla="*/ 0 w 2047"/>
              <a:gd name="T1" fmla="*/ 530 h 926"/>
              <a:gd name="T2" fmla="*/ 192 w 2047"/>
              <a:gd name="T3" fmla="*/ 770 h 926"/>
              <a:gd name="T4" fmla="*/ 595 w 2047"/>
              <a:gd name="T5" fmla="*/ 911 h 926"/>
              <a:gd name="T6" fmla="*/ 1041 w 2047"/>
              <a:gd name="T7" fmla="*/ 861 h 926"/>
              <a:gd name="T8" fmla="*/ 1551 w 2047"/>
              <a:gd name="T9" fmla="*/ 626 h 926"/>
              <a:gd name="T10" fmla="*/ 1920 w 2047"/>
              <a:gd name="T11" fmla="*/ 242 h 926"/>
              <a:gd name="T12" fmla="*/ 2047 w 2047"/>
              <a:gd name="T13" fmla="*/ 0 h 926"/>
            </a:gdLst>
            <a:ahLst/>
            <a:cxnLst>
              <a:cxn ang="0">
                <a:pos x="T0" y="T1"/>
              </a:cxn>
              <a:cxn ang="0">
                <a:pos x="T2" y="T3"/>
              </a:cxn>
              <a:cxn ang="0">
                <a:pos x="T4" y="T5"/>
              </a:cxn>
              <a:cxn ang="0">
                <a:pos x="T6" y="T7"/>
              </a:cxn>
              <a:cxn ang="0">
                <a:pos x="T8" y="T9"/>
              </a:cxn>
              <a:cxn ang="0">
                <a:pos x="T10" y="T11"/>
              </a:cxn>
              <a:cxn ang="0">
                <a:pos x="T12" y="T13"/>
              </a:cxn>
            </a:cxnLst>
            <a:rect l="0" t="0" r="r" b="b"/>
            <a:pathLst>
              <a:path w="2047" h="926">
                <a:moveTo>
                  <a:pt x="0" y="530"/>
                </a:moveTo>
                <a:cubicBezTo>
                  <a:pt x="40" y="618"/>
                  <a:pt x="93" y="707"/>
                  <a:pt x="192" y="770"/>
                </a:cubicBezTo>
                <a:cubicBezTo>
                  <a:pt x="291" y="833"/>
                  <a:pt x="454" y="896"/>
                  <a:pt x="595" y="911"/>
                </a:cubicBezTo>
                <a:cubicBezTo>
                  <a:pt x="736" y="926"/>
                  <a:pt x="882" y="908"/>
                  <a:pt x="1041" y="861"/>
                </a:cubicBezTo>
                <a:cubicBezTo>
                  <a:pt x="1200" y="814"/>
                  <a:pt x="1404" y="729"/>
                  <a:pt x="1551" y="626"/>
                </a:cubicBezTo>
                <a:cubicBezTo>
                  <a:pt x="1698" y="523"/>
                  <a:pt x="1837" y="346"/>
                  <a:pt x="1920" y="242"/>
                </a:cubicBezTo>
                <a:cubicBezTo>
                  <a:pt x="2003" y="138"/>
                  <a:pt x="2021" y="50"/>
                  <a:pt x="2047" y="0"/>
                </a:cubicBezTo>
              </a:path>
            </a:pathLst>
          </a:custGeom>
          <a:noFill/>
          <a:ln w="222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cxnSp>
        <p:nvCxnSpPr>
          <p:cNvPr id="3" name="直接连接符 2"/>
          <p:cNvCxnSpPr/>
          <p:nvPr/>
        </p:nvCxnSpPr>
        <p:spPr>
          <a:xfrm flipH="1">
            <a:off x="7101454" y="2933104"/>
            <a:ext cx="10160" cy="160178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直接连接符 9"/>
          <p:cNvCxnSpPr/>
          <p:nvPr/>
        </p:nvCxnSpPr>
        <p:spPr>
          <a:xfrm>
            <a:off x="6497251" y="2933104"/>
            <a:ext cx="3376111"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9045770" y="2933104"/>
            <a:ext cx="10160" cy="160178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直接连接符 36"/>
          <p:cNvCxnSpPr/>
          <p:nvPr/>
        </p:nvCxnSpPr>
        <p:spPr>
          <a:xfrm>
            <a:off x="7965054" y="3446504"/>
            <a:ext cx="0" cy="107616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文本框 39"/>
          <p:cNvSpPr txBox="1"/>
          <p:nvPr/>
        </p:nvSpPr>
        <p:spPr>
          <a:xfrm>
            <a:off x="9905720" y="2795787"/>
            <a:ext cx="934720" cy="369332"/>
          </a:xfrm>
          <a:prstGeom prst="rect">
            <a:avLst/>
          </a:prstGeom>
          <a:noFill/>
        </p:spPr>
        <p:txBody>
          <a:bodyPr wrap="square" rtlCol="0">
            <a:spAutoFit/>
          </a:bodyPr>
          <a:lstStyle/>
          <a:p>
            <a:r>
              <a:rPr lang="en-US" altLang="zh-CN" dirty="0">
                <a:solidFill>
                  <a:schemeClr val="accent1">
                    <a:lumMod val="75000"/>
                  </a:schemeClr>
                </a:solidFill>
              </a:rPr>
              <a:t>MR</a:t>
            </a:r>
            <a:endParaRPr lang="zh-CN" altLang="en-US"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41" name="文本框 40"/>
              <p:cNvSpPr txBox="1"/>
              <p:nvPr/>
            </p:nvSpPr>
            <p:spPr>
              <a:xfrm>
                <a:off x="6768186" y="4487238"/>
                <a:ext cx="62751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m:rPr>
                              <m:sty m:val="p"/>
                            </m:rPr>
                            <a:rPr lang="en-US" altLang="zh-CN" sz="2000" b="0" i="0" smtClean="0">
                              <a:latin typeface="Cambria Math" panose="02040503050406030204" pitchFamily="18" charset="0"/>
                            </a:rPr>
                            <m:t>B</m:t>
                          </m:r>
                        </m:sub>
                      </m:sSub>
                    </m:oMath>
                  </m:oMathPara>
                </a14:m>
                <a:endParaRPr lang="zh-CN" altLang="en-US" dirty="0"/>
              </a:p>
            </p:txBody>
          </p:sp>
        </mc:Choice>
        <mc:Fallback>
          <p:sp>
            <p:nvSpPr>
              <p:cNvPr id="41" name="文本框 40"/>
              <p:cNvSpPr txBox="1">
                <a:spLocks noRot="1" noChangeAspect="1" noMove="1" noResize="1" noEditPoints="1" noAdjustHandles="1" noChangeArrowheads="1" noChangeShapeType="1" noTextEdit="1"/>
              </p:cNvSpPr>
              <p:nvPr/>
            </p:nvSpPr>
            <p:spPr>
              <a:xfrm>
                <a:off x="6768186" y="4487238"/>
                <a:ext cx="627512" cy="400110"/>
              </a:xfrm>
              <a:prstGeom prst="rect">
                <a:avLst/>
              </a:prstGeom>
              <a:blipFill rotWithShape="1">
                <a:blip r:embed="rId2"/>
                <a:stretch>
                  <a:fillRect b="-909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5933585" y="2726485"/>
                <a:ext cx="62751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zh-CN" altLang="en-US" sz="2000" i="0">
                              <a:latin typeface="Cambria Math" panose="02040503050406030204" pitchFamily="18" charset="0"/>
                            </a:rPr>
                            <m:t>0</m:t>
                          </m:r>
                        </m:sub>
                      </m:sSub>
                    </m:oMath>
                  </m:oMathPara>
                </a14:m>
                <a:endParaRPr lang="zh-CN" altLang="en-US" dirty="0"/>
              </a:p>
            </p:txBody>
          </p:sp>
        </mc:Choice>
        <mc:Fallback>
          <p:sp>
            <p:nvSpPr>
              <p:cNvPr id="42" name="文本框 41"/>
              <p:cNvSpPr txBox="1">
                <a:spLocks noRot="1" noChangeAspect="1" noMove="1" noResize="1" noEditPoints="1" noAdjustHandles="1" noChangeArrowheads="1" noChangeShapeType="1" noTextEdit="1"/>
              </p:cNvSpPr>
              <p:nvPr/>
            </p:nvSpPr>
            <p:spPr>
              <a:xfrm>
                <a:off x="5933585" y="2726485"/>
                <a:ext cx="627512" cy="40011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3" name="文本框 42"/>
              <p:cNvSpPr txBox="1"/>
              <p:nvPr/>
            </p:nvSpPr>
            <p:spPr>
              <a:xfrm>
                <a:off x="7679782" y="4517999"/>
                <a:ext cx="62751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m:rPr>
                              <m:sty m:val="p"/>
                            </m:rPr>
                            <a:rPr lang="en-US" altLang="zh-CN" sz="2000" b="0" i="0" smtClean="0">
                              <a:latin typeface="Cambria Math" panose="02040503050406030204" pitchFamily="18" charset="0"/>
                            </a:rPr>
                            <m:t>C</m:t>
                          </m:r>
                        </m:sub>
                      </m:sSub>
                    </m:oMath>
                  </m:oMathPara>
                </a14:m>
                <a:endParaRPr lang="zh-CN" altLang="en-US" dirty="0"/>
              </a:p>
            </p:txBody>
          </p:sp>
        </mc:Choice>
        <mc:Fallback>
          <p:sp>
            <p:nvSpPr>
              <p:cNvPr id="43" name="文本框 42"/>
              <p:cNvSpPr txBox="1">
                <a:spLocks noRot="1" noChangeAspect="1" noMove="1" noResize="1" noEditPoints="1" noAdjustHandles="1" noChangeArrowheads="1" noChangeShapeType="1" noTextEdit="1"/>
              </p:cNvSpPr>
              <p:nvPr/>
            </p:nvSpPr>
            <p:spPr>
              <a:xfrm>
                <a:off x="7679782" y="4517999"/>
                <a:ext cx="627512" cy="400110"/>
              </a:xfrm>
              <a:prstGeom prst="rect">
                <a:avLst/>
              </a:prstGeom>
              <a:blipFill rotWithShape="1">
                <a:blip r:embed="rId4"/>
                <a:stretch>
                  <a:fillRect b="-909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44" name="文本框 43"/>
              <p:cNvSpPr txBox="1"/>
              <p:nvPr/>
            </p:nvSpPr>
            <p:spPr>
              <a:xfrm>
                <a:off x="8742174" y="4487238"/>
                <a:ext cx="62751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m:rPr>
                              <m:sty m:val="p"/>
                            </m:rPr>
                            <a:rPr lang="en-US" altLang="zh-CN" sz="2000" b="0" i="0" smtClean="0">
                              <a:latin typeface="Cambria Math" panose="02040503050406030204" pitchFamily="18" charset="0"/>
                            </a:rPr>
                            <m:t>A</m:t>
                          </m:r>
                        </m:sub>
                      </m:sSub>
                    </m:oMath>
                  </m:oMathPara>
                </a14:m>
                <a:endParaRPr lang="zh-CN" altLang="en-US" dirty="0"/>
              </a:p>
            </p:txBody>
          </p:sp>
        </mc:Choice>
        <mc:Fallback>
          <p:sp>
            <p:nvSpPr>
              <p:cNvPr id="44" name="文本框 43"/>
              <p:cNvSpPr txBox="1">
                <a:spLocks noRot="1" noChangeAspect="1" noMove="1" noResize="1" noEditPoints="1" noAdjustHandles="1" noChangeArrowheads="1" noChangeShapeType="1" noTextEdit="1"/>
              </p:cNvSpPr>
              <p:nvPr/>
            </p:nvSpPr>
            <p:spPr>
              <a:xfrm>
                <a:off x="8742174" y="4487238"/>
                <a:ext cx="627512" cy="400110"/>
              </a:xfrm>
              <a:prstGeom prst="rect">
                <a:avLst/>
              </a:prstGeom>
              <a:blipFill rotWithShape="1">
                <a:blip r:embed="rId5"/>
                <a:stretch>
                  <a:fillRect b="-9091"/>
                </a:stretch>
              </a:blipFill>
            </p:spPr>
            <p:txBody>
              <a:bodyPr/>
              <a:lstStyle/>
              <a:p>
                <a:r>
                  <a:rPr lang="zh-CN" altLang="en-US">
                    <a:noFill/>
                  </a:rPr>
                  <a:t> </a:t>
                </a:r>
                <a:endParaRPr lang="zh-CN" altLang="en-US">
                  <a:noFill/>
                </a:endParaRPr>
              </a:p>
            </p:txBody>
          </p:sp>
        </mc:Fallback>
      </mc:AlternateContent>
      <p:sp>
        <p:nvSpPr>
          <p:cNvPr id="45" name="文本框 44"/>
          <p:cNvSpPr txBox="1"/>
          <p:nvPr/>
        </p:nvSpPr>
        <p:spPr>
          <a:xfrm>
            <a:off x="9935089" y="4518016"/>
            <a:ext cx="776473" cy="369332"/>
          </a:xfrm>
          <a:prstGeom prst="rect">
            <a:avLst/>
          </a:prstGeom>
          <a:noFill/>
        </p:spPr>
        <p:txBody>
          <a:bodyPr wrap="square" rtlCol="0">
            <a:spAutoFit/>
          </a:bodyPr>
          <a:lstStyle/>
          <a:p>
            <a:r>
              <a:rPr lang="en-US" altLang="zh-CN" dirty="0"/>
              <a:t>Q</a:t>
            </a:r>
            <a:endParaRPr lang="zh-CN" altLang="en-US" dirty="0"/>
          </a:p>
        </p:txBody>
      </p:sp>
      <p:sp>
        <p:nvSpPr>
          <p:cNvPr id="49" name="文本框 48"/>
          <p:cNvSpPr txBox="1"/>
          <p:nvPr/>
        </p:nvSpPr>
        <p:spPr>
          <a:xfrm>
            <a:off x="6676618" y="5147762"/>
            <a:ext cx="352037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完全竞争企业的短期利润最大化</a:t>
            </a:r>
            <a:endParaRPr lang="zh-CN" altLang="en-US" dirty="0">
              <a:latin typeface="微软雅黑" panose="020B0503020204020204" pitchFamily="34" charset="-122"/>
              <a:ea typeface="微软雅黑" panose="020B0503020204020204" pitchFamily="34" charset="-122"/>
            </a:endParaRPr>
          </a:p>
        </p:txBody>
      </p:sp>
      <p:sp>
        <p:nvSpPr>
          <p:cNvPr id="2" name="TextBox 1"/>
          <p:cNvSpPr txBox="1"/>
          <p:nvPr/>
        </p:nvSpPr>
        <p:spPr>
          <a:xfrm>
            <a:off x="8752334" y="2537228"/>
            <a:ext cx="303596" cy="400110"/>
          </a:xfrm>
          <a:prstGeom prst="rect">
            <a:avLst/>
          </a:prstGeom>
          <a:noFill/>
        </p:spPr>
        <p:txBody>
          <a:bodyPr wrap="square" rtlCol="0">
            <a:spAutoFit/>
          </a:bodyPr>
          <a:lstStyle/>
          <a:p>
            <a:r>
              <a:rPr lang="en-US" altLang="zh-CN" sz="2000" dirty="0"/>
              <a:t>A</a:t>
            </a:r>
            <a:endParaRPr lang="zh-CN" altLang="en-US" sz="2000" dirty="0"/>
          </a:p>
        </p:txBody>
      </p:sp>
      <p:sp>
        <p:nvSpPr>
          <p:cNvPr id="27" name="TextBox 26"/>
          <p:cNvSpPr txBox="1"/>
          <p:nvPr/>
        </p:nvSpPr>
        <p:spPr>
          <a:xfrm>
            <a:off x="7042138" y="2537228"/>
            <a:ext cx="303596" cy="400110"/>
          </a:xfrm>
          <a:prstGeom prst="rect">
            <a:avLst/>
          </a:prstGeom>
          <a:noFill/>
        </p:spPr>
        <p:txBody>
          <a:bodyPr wrap="square" rtlCol="0">
            <a:spAutoFit/>
          </a:bodyPr>
          <a:lstStyle/>
          <a:p>
            <a:r>
              <a:rPr lang="en-US" altLang="zh-CN" sz="2000" dirty="0"/>
              <a:t>B</a:t>
            </a:r>
            <a:endParaRPr lang="zh-CN" altLang="en-US" sz="2000" dirty="0"/>
          </a:p>
        </p:txBody>
      </p:sp>
      <p:sp>
        <p:nvSpPr>
          <p:cNvPr id="28" name="Rectangle 50"/>
          <p:cNvSpPr>
            <a:spLocks noChangeArrowheads="1"/>
          </p:cNvSpPr>
          <p:nvPr/>
        </p:nvSpPr>
        <p:spPr bwMode="auto">
          <a:xfrm>
            <a:off x="5545150" y="1345668"/>
            <a:ext cx="4709214" cy="3833699"/>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pic>
        <p:nvPicPr>
          <p:cNvPr id="31" name="图片 30"/>
          <p:cNvPicPr>
            <a:picLocks noChangeAspect="1"/>
          </p:cNvPicPr>
          <p:nvPr/>
        </p:nvPicPr>
        <p:blipFill>
          <a:blip r:embed="rId6"/>
          <a:stretch>
            <a:fillRect/>
          </a:stretch>
        </p:blipFill>
        <p:spPr>
          <a:xfrm>
            <a:off x="740226" y="5598898"/>
            <a:ext cx="10386718" cy="601548"/>
          </a:xfrm>
          <a:prstGeom prst="rect">
            <a:avLst/>
          </a:prstGeom>
        </p:spPr>
      </p:pic>
      <p:pic>
        <p:nvPicPr>
          <p:cNvPr id="32" name="Picture 129" descr="GuestBk"/>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1070035" y="1969475"/>
            <a:ext cx="685800" cy="5984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a:blip r:embed="rId1"/>
          <a:stretch>
            <a:fillRect/>
          </a:stretch>
        </p:blipFill>
        <p:spPr>
          <a:xfrm>
            <a:off x="4882910" y="1621740"/>
            <a:ext cx="6162415" cy="4403969"/>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736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8568" y="407137"/>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利润最大化和盈亏</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57" name="文本框 56"/>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5" name="Line 4"/>
          <p:cNvSpPr>
            <a:spLocks noChangeShapeType="1"/>
          </p:cNvSpPr>
          <p:nvPr/>
        </p:nvSpPr>
        <p:spPr bwMode="auto">
          <a:xfrm flipH="1" flipV="1">
            <a:off x="5420348" y="1675613"/>
            <a:ext cx="20319" cy="3776132"/>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Line 6"/>
          <p:cNvSpPr>
            <a:spLocks noChangeShapeType="1"/>
          </p:cNvSpPr>
          <p:nvPr/>
        </p:nvSpPr>
        <p:spPr bwMode="auto">
          <a:xfrm>
            <a:off x="5426062" y="5451745"/>
            <a:ext cx="5443948" cy="10836"/>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Rectangle 7"/>
          <p:cNvSpPr>
            <a:spLocks noChangeArrowheads="1"/>
          </p:cNvSpPr>
          <p:nvPr/>
        </p:nvSpPr>
        <p:spPr bwMode="auto">
          <a:xfrm>
            <a:off x="10421608" y="554421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Q</a:t>
            </a:r>
            <a:endParaRPr lang="en-US" altLang="zh-CN" dirty="0"/>
          </a:p>
        </p:txBody>
      </p:sp>
      <p:sp>
        <p:nvSpPr>
          <p:cNvPr id="59" name="Rectangle 8"/>
          <p:cNvSpPr>
            <a:spLocks noChangeArrowheads="1"/>
          </p:cNvSpPr>
          <p:nvPr/>
        </p:nvSpPr>
        <p:spPr bwMode="auto">
          <a:xfrm>
            <a:off x="5173967" y="5417888"/>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O</a:t>
            </a:r>
            <a:endParaRPr lang="en-US" altLang="zh-CN" dirty="0"/>
          </a:p>
        </p:txBody>
      </p:sp>
      <p:sp>
        <p:nvSpPr>
          <p:cNvPr id="60" name="Rectangle 9"/>
          <p:cNvSpPr>
            <a:spLocks noChangeArrowheads="1"/>
          </p:cNvSpPr>
          <p:nvPr/>
        </p:nvSpPr>
        <p:spPr bwMode="auto">
          <a:xfrm>
            <a:off x="5626087" y="1675613"/>
            <a:ext cx="838200" cy="5334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808000"/>
                </a:solidFill>
                <a:effectLst>
                  <a:outerShdw blurRad="38100" dist="38100" dir="2700000" algn="tl">
                    <a:srgbClr val="C0C0C0"/>
                  </a:outerShdw>
                </a:effectLst>
              </a:rPr>
              <a:t>AC</a:t>
            </a:r>
            <a:endParaRPr lang="en-US" altLang="zh-CN" dirty="0">
              <a:solidFill>
                <a:srgbClr val="808000"/>
              </a:solidFill>
              <a:effectLst>
                <a:outerShdw blurRad="38100" dist="38100" dir="2700000" algn="tl">
                  <a:srgbClr val="C0C0C0"/>
                </a:outerShdw>
              </a:effectLst>
            </a:endParaRPr>
          </a:p>
        </p:txBody>
      </p:sp>
      <p:grpSp>
        <p:nvGrpSpPr>
          <p:cNvPr id="61" name="Group 26"/>
          <p:cNvGrpSpPr/>
          <p:nvPr/>
        </p:nvGrpSpPr>
        <p:grpSpPr bwMode="auto">
          <a:xfrm>
            <a:off x="4967751" y="2209013"/>
            <a:ext cx="5321300" cy="3581850"/>
            <a:chOff x="-3408" y="886"/>
            <a:chExt cx="3352" cy="2202"/>
          </a:xfrm>
        </p:grpSpPr>
        <p:sp>
          <p:nvSpPr>
            <p:cNvPr id="63" name="Rectangle 28"/>
            <p:cNvSpPr>
              <a:spLocks noChangeArrowheads="1"/>
            </p:cNvSpPr>
            <p:nvPr/>
          </p:nvSpPr>
          <p:spPr bwMode="auto">
            <a:xfrm>
              <a:off x="-3408" y="2256"/>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2</a:t>
              </a:r>
              <a:endParaRPr lang="en-US" altLang="zh-CN" sz="1200" dirty="0">
                <a:effectLst>
                  <a:outerShdw blurRad="38100" dist="38100" dir="2700000" algn="tl">
                    <a:srgbClr val="C0C0C0"/>
                  </a:outerShdw>
                </a:effectLst>
              </a:endParaRPr>
            </a:p>
          </p:txBody>
        </p:sp>
        <p:sp>
          <p:nvSpPr>
            <p:cNvPr id="64" name="Line 29"/>
            <p:cNvSpPr>
              <a:spLocks noChangeShapeType="1"/>
            </p:cNvSpPr>
            <p:nvPr/>
          </p:nvSpPr>
          <p:spPr bwMode="auto">
            <a:xfrm>
              <a:off x="-3072" y="2400"/>
              <a:ext cx="2538" cy="1"/>
            </a:xfrm>
            <a:prstGeom prst="line">
              <a:avLst/>
            </a:prstGeom>
            <a:noFill/>
            <a:ln w="22225">
              <a:solidFill>
                <a:schemeClr val="accent4">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65" name="Rectangle 30"/>
            <p:cNvSpPr>
              <a:spLocks noChangeArrowheads="1"/>
            </p:cNvSpPr>
            <p:nvPr/>
          </p:nvSpPr>
          <p:spPr bwMode="auto">
            <a:xfrm>
              <a:off x="-392" y="2242"/>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MR</a:t>
              </a:r>
              <a:r>
                <a:rPr lang="en-US" altLang="zh-CN" sz="1200" dirty="0">
                  <a:effectLst>
                    <a:outerShdw blurRad="38100" dist="38100" dir="2700000" algn="tl">
                      <a:srgbClr val="C0C0C0"/>
                    </a:outerShdw>
                  </a:effectLst>
                </a:rPr>
                <a:t>2</a:t>
              </a:r>
              <a:r>
                <a:rPr lang="en-US" altLang="zh-CN" sz="2400" dirty="0">
                  <a:effectLst>
                    <a:outerShdw blurRad="38100" dist="38100" dir="2700000" algn="tl">
                      <a:srgbClr val="C0C0C0"/>
                    </a:outerShdw>
                  </a:effectLst>
                </a:rPr>
                <a:t>=</a:t>
              </a:r>
              <a:r>
                <a:rPr lang="en-US" altLang="zh-CN" sz="1200" dirty="0">
                  <a:effectLst>
                    <a:outerShdw blurRad="38100" dist="38100" dir="2700000" algn="tl">
                      <a:srgbClr val="C0C0C0"/>
                    </a:outerShdw>
                  </a:effectLst>
                </a:rPr>
                <a:t> </a:t>
              </a:r>
              <a:r>
                <a:rPr lang="en-US" altLang="zh-CN" dirty="0">
                  <a:effectLst>
                    <a:outerShdw blurRad="38100" dist="38100" dir="2700000" algn="tl">
                      <a:srgbClr val="C0C0C0"/>
                    </a:outerShdw>
                  </a:effectLst>
                </a:rPr>
                <a:t>AR</a:t>
              </a:r>
              <a:r>
                <a:rPr lang="en-US" altLang="zh-CN" sz="1000" dirty="0">
                  <a:effectLst>
                    <a:outerShdw blurRad="38100" dist="38100" dir="2700000" algn="tl">
                      <a:srgbClr val="C0C0C0"/>
                    </a:outerShdw>
                  </a:effectLst>
                </a:rPr>
                <a:t>2</a:t>
              </a:r>
              <a:endParaRPr lang="en-US" altLang="zh-CN" sz="1200" dirty="0">
                <a:effectLst>
                  <a:outerShdw blurRad="38100" dist="38100" dir="2700000" algn="tl">
                    <a:srgbClr val="C0C0C0"/>
                  </a:outerShdw>
                </a:effectLst>
              </a:endParaRPr>
            </a:p>
          </p:txBody>
        </p:sp>
        <p:sp>
          <p:nvSpPr>
            <p:cNvPr id="66" name="Rectangle 31"/>
            <p:cNvSpPr>
              <a:spLocks noChangeArrowheads="1"/>
            </p:cNvSpPr>
            <p:nvPr/>
          </p:nvSpPr>
          <p:spPr bwMode="auto">
            <a:xfrm>
              <a:off x="-1124" y="886"/>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MC</a:t>
              </a:r>
              <a:endParaRPr lang="en-US" altLang="zh-CN" sz="1200" dirty="0">
                <a:effectLst>
                  <a:outerShdw blurRad="38100" dist="38100" dir="2700000" algn="tl">
                    <a:srgbClr val="C0C0C0"/>
                  </a:outerShdw>
                </a:effectLst>
              </a:endParaRPr>
            </a:p>
          </p:txBody>
        </p:sp>
        <p:sp>
          <p:nvSpPr>
            <p:cNvPr id="68" name="Rectangle 33"/>
            <p:cNvSpPr>
              <a:spLocks noChangeArrowheads="1"/>
            </p:cNvSpPr>
            <p:nvPr/>
          </p:nvSpPr>
          <p:spPr bwMode="auto">
            <a:xfrm>
              <a:off x="-1763" y="2855"/>
              <a:ext cx="298" cy="23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sz="1200" dirty="0">
                  <a:effectLst>
                    <a:outerShdw blurRad="38100" dist="38100" dir="2700000" algn="tl">
                      <a:srgbClr val="C0C0C0"/>
                    </a:outerShdw>
                  </a:effectLst>
                </a:rPr>
                <a:t>1</a:t>
              </a:r>
              <a:endParaRPr lang="en-US" altLang="zh-CN" sz="1200" dirty="0">
                <a:effectLst>
                  <a:outerShdw blurRad="38100" dist="38100" dir="2700000" algn="tl">
                    <a:srgbClr val="C0C0C0"/>
                  </a:outerShdw>
                </a:effectLst>
              </a:endParaRPr>
            </a:p>
          </p:txBody>
        </p:sp>
      </p:grpSp>
      <p:grpSp>
        <p:nvGrpSpPr>
          <p:cNvPr id="69" name="Group 34"/>
          <p:cNvGrpSpPr/>
          <p:nvPr/>
        </p:nvGrpSpPr>
        <p:grpSpPr bwMode="auto">
          <a:xfrm>
            <a:off x="4967751" y="3551897"/>
            <a:ext cx="5303838" cy="2349500"/>
            <a:chOff x="-3095" y="2795"/>
            <a:chExt cx="3341" cy="1480"/>
          </a:xfrm>
        </p:grpSpPr>
        <p:sp>
          <p:nvSpPr>
            <p:cNvPr id="70" name="Line 35"/>
            <p:cNvSpPr>
              <a:spLocks noChangeShapeType="1"/>
            </p:cNvSpPr>
            <p:nvPr/>
          </p:nvSpPr>
          <p:spPr bwMode="auto">
            <a:xfrm>
              <a:off x="-1383" y="2978"/>
              <a:ext cx="21" cy="1061"/>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2" name="Rectangle 37"/>
            <p:cNvSpPr>
              <a:spLocks noChangeArrowheads="1"/>
            </p:cNvSpPr>
            <p:nvPr/>
          </p:nvSpPr>
          <p:spPr bwMode="auto">
            <a:xfrm>
              <a:off x="-3095" y="2806"/>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1</a:t>
              </a:r>
              <a:endParaRPr lang="en-US" altLang="zh-CN" sz="1200" dirty="0">
                <a:effectLst>
                  <a:outerShdw blurRad="38100" dist="38100" dir="2700000" algn="tl">
                    <a:srgbClr val="C0C0C0"/>
                  </a:outerShdw>
                </a:effectLst>
              </a:endParaRPr>
            </a:p>
          </p:txBody>
        </p:sp>
        <p:sp>
          <p:nvSpPr>
            <p:cNvPr id="73" name="Line 38"/>
            <p:cNvSpPr>
              <a:spLocks noChangeShapeType="1"/>
            </p:cNvSpPr>
            <p:nvPr/>
          </p:nvSpPr>
          <p:spPr bwMode="auto">
            <a:xfrm flipV="1">
              <a:off x="-2814" y="2929"/>
              <a:ext cx="2549" cy="10"/>
            </a:xfrm>
            <a:prstGeom prst="line">
              <a:avLst/>
            </a:prstGeom>
            <a:noFill/>
            <a:ln w="22225">
              <a:solidFill>
                <a:schemeClr val="accent3">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4" name="Rectangle 39"/>
            <p:cNvSpPr>
              <a:spLocks noChangeArrowheads="1"/>
            </p:cNvSpPr>
            <p:nvPr/>
          </p:nvSpPr>
          <p:spPr bwMode="auto">
            <a:xfrm>
              <a:off x="-90" y="2795"/>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MR</a:t>
              </a:r>
              <a:r>
                <a:rPr lang="en-US" altLang="zh-CN" sz="1200" dirty="0">
                  <a:effectLst>
                    <a:outerShdw blurRad="38100" dist="38100" dir="2700000" algn="tl">
                      <a:srgbClr val="C0C0C0"/>
                    </a:outerShdw>
                  </a:effectLst>
                </a:rPr>
                <a:t>1 </a:t>
              </a:r>
              <a:r>
                <a:rPr lang="en-US" altLang="zh-CN" sz="2400" dirty="0">
                  <a:effectLst>
                    <a:outerShdw blurRad="38100" dist="38100" dir="2700000" algn="tl">
                      <a:srgbClr val="C0C0C0"/>
                    </a:outerShdw>
                  </a:effectLst>
                </a:rPr>
                <a:t>=</a:t>
              </a:r>
              <a:r>
                <a:rPr lang="en-US" altLang="zh-CN" sz="1200" dirty="0">
                  <a:effectLst>
                    <a:outerShdw blurRad="38100" dist="38100" dir="2700000" algn="tl">
                      <a:srgbClr val="C0C0C0"/>
                    </a:outerShdw>
                  </a:effectLst>
                </a:rPr>
                <a:t> </a:t>
              </a:r>
              <a:r>
                <a:rPr lang="en-US" altLang="zh-CN" dirty="0">
                  <a:effectLst>
                    <a:outerShdw blurRad="38100" dist="38100" dir="2700000" algn="tl">
                      <a:srgbClr val="C0C0C0"/>
                    </a:outerShdw>
                  </a:effectLst>
                </a:rPr>
                <a:t>AR</a:t>
              </a:r>
              <a:r>
                <a:rPr lang="en-US" altLang="zh-CN" sz="1000" dirty="0">
                  <a:effectLst>
                    <a:outerShdw blurRad="38100" dist="38100" dir="2700000" algn="tl">
                      <a:srgbClr val="C0C0C0"/>
                    </a:outerShdw>
                  </a:effectLst>
                </a:rPr>
                <a:t>1</a:t>
              </a:r>
              <a:endParaRPr lang="en-US" altLang="zh-CN" sz="1200" dirty="0">
                <a:effectLst>
                  <a:outerShdw blurRad="38100" dist="38100" dir="2700000" algn="tl">
                    <a:srgbClr val="C0C0C0"/>
                  </a:outerShdw>
                </a:effectLst>
              </a:endParaRPr>
            </a:p>
          </p:txBody>
        </p:sp>
        <p:sp>
          <p:nvSpPr>
            <p:cNvPr id="76" name="Rectangle 41"/>
            <p:cNvSpPr>
              <a:spLocks noChangeArrowheads="1"/>
            </p:cNvSpPr>
            <p:nvPr/>
          </p:nvSpPr>
          <p:spPr bwMode="auto">
            <a:xfrm>
              <a:off x="-987" y="3987"/>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sz="1200" dirty="0">
                  <a:effectLst>
                    <a:outerShdw blurRad="38100" dist="38100" dir="2700000" algn="tl">
                      <a:srgbClr val="C0C0C0"/>
                    </a:outerShdw>
                  </a:effectLst>
                </a:rPr>
                <a:t>0</a:t>
              </a:r>
              <a:endParaRPr lang="en-US" altLang="zh-CN" sz="1200" dirty="0">
                <a:effectLst>
                  <a:outerShdw blurRad="38100" dist="38100" dir="2700000" algn="tl">
                    <a:srgbClr val="C0C0C0"/>
                  </a:outerShdw>
                </a:effectLst>
              </a:endParaRPr>
            </a:p>
          </p:txBody>
        </p:sp>
      </p:grpSp>
      <p:sp>
        <p:nvSpPr>
          <p:cNvPr id="77" name="Freeform 42"/>
          <p:cNvSpPr/>
          <p:nvPr/>
        </p:nvSpPr>
        <p:spPr bwMode="auto">
          <a:xfrm>
            <a:off x="5840082" y="2161883"/>
            <a:ext cx="3477595" cy="1622656"/>
          </a:xfrm>
          <a:custGeom>
            <a:avLst/>
            <a:gdLst>
              <a:gd name="T0" fmla="*/ 0 w 2204"/>
              <a:gd name="T1" fmla="*/ 0 h 985"/>
              <a:gd name="T2" fmla="*/ 240 w 2204"/>
              <a:gd name="T3" fmla="*/ 480 h 985"/>
              <a:gd name="T4" fmla="*/ 752 w 2204"/>
              <a:gd name="T5" fmla="*/ 900 h 985"/>
              <a:gd name="T6" fmla="*/ 1444 w 2204"/>
              <a:gd name="T7" fmla="*/ 928 h 985"/>
              <a:gd name="T8" fmla="*/ 1924 w 2204"/>
              <a:gd name="T9" fmla="*/ 560 h 985"/>
              <a:gd name="T10" fmla="*/ 2204 w 2204"/>
              <a:gd name="T11" fmla="*/ 96 h 985"/>
            </a:gdLst>
            <a:ahLst/>
            <a:cxnLst>
              <a:cxn ang="0">
                <a:pos x="T0" y="T1"/>
              </a:cxn>
              <a:cxn ang="0">
                <a:pos x="T2" y="T3"/>
              </a:cxn>
              <a:cxn ang="0">
                <a:pos x="T4" y="T5"/>
              </a:cxn>
              <a:cxn ang="0">
                <a:pos x="T6" y="T7"/>
              </a:cxn>
              <a:cxn ang="0">
                <a:pos x="T8" y="T9"/>
              </a:cxn>
              <a:cxn ang="0">
                <a:pos x="T10" y="T11"/>
              </a:cxn>
            </a:cxnLst>
            <a:rect l="0" t="0" r="r" b="b"/>
            <a:pathLst>
              <a:path w="2204" h="985">
                <a:moveTo>
                  <a:pt x="0" y="0"/>
                </a:moveTo>
                <a:cubicBezTo>
                  <a:pt x="52" y="164"/>
                  <a:pt x="115" y="330"/>
                  <a:pt x="240" y="480"/>
                </a:cubicBezTo>
                <a:cubicBezTo>
                  <a:pt x="365" y="630"/>
                  <a:pt x="551" y="825"/>
                  <a:pt x="752" y="900"/>
                </a:cubicBezTo>
                <a:cubicBezTo>
                  <a:pt x="953" y="975"/>
                  <a:pt x="1249" y="985"/>
                  <a:pt x="1444" y="928"/>
                </a:cubicBezTo>
                <a:cubicBezTo>
                  <a:pt x="1639" y="871"/>
                  <a:pt x="1797" y="699"/>
                  <a:pt x="1924" y="560"/>
                </a:cubicBezTo>
                <a:cubicBezTo>
                  <a:pt x="2051" y="421"/>
                  <a:pt x="2146" y="193"/>
                  <a:pt x="2204" y="96"/>
                </a:cubicBezTo>
              </a:path>
            </a:pathLst>
          </a:custGeom>
          <a:ln w="25400">
            <a:headEnd type="none" w="med" len="med"/>
            <a:tailEnd type="none" w="med" len="med"/>
          </a:ln>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txBody>
          <a:bodyPr lIns="90000" tIns="46800" rIns="90000" bIns="46800" anchor="ctr"/>
          <a:lstStyle/>
          <a:p>
            <a:endParaRPr lang="zh-CN" altLang="en-US"/>
          </a:p>
        </p:txBody>
      </p:sp>
      <p:sp>
        <p:nvSpPr>
          <p:cNvPr id="88" name="Freeform 17"/>
          <p:cNvSpPr/>
          <p:nvPr/>
        </p:nvSpPr>
        <p:spPr bwMode="auto">
          <a:xfrm>
            <a:off x="6021218" y="2326588"/>
            <a:ext cx="2706210" cy="2461335"/>
          </a:xfrm>
          <a:custGeom>
            <a:avLst/>
            <a:gdLst>
              <a:gd name="T0" fmla="*/ 0 w 736"/>
              <a:gd name="T1" fmla="*/ 1176 h 1176"/>
              <a:gd name="T2" fmla="*/ 215 w 736"/>
              <a:gd name="T3" fmla="*/ 1029 h 1176"/>
              <a:gd name="T4" fmla="*/ 402 w 736"/>
              <a:gd name="T5" fmla="*/ 788 h 1176"/>
              <a:gd name="T6" fmla="*/ 469 w 736"/>
              <a:gd name="T7" fmla="*/ 654 h 1176"/>
              <a:gd name="T8" fmla="*/ 630 w 736"/>
              <a:gd name="T9" fmla="*/ 279 h 1176"/>
              <a:gd name="T10" fmla="*/ 736 w 736"/>
              <a:gd name="T11" fmla="*/ 0 h 1176"/>
            </a:gdLst>
            <a:ahLst/>
            <a:cxnLst>
              <a:cxn ang="0">
                <a:pos x="T0" y="T1"/>
              </a:cxn>
              <a:cxn ang="0">
                <a:pos x="T2" y="T3"/>
              </a:cxn>
              <a:cxn ang="0">
                <a:pos x="T4" y="T5"/>
              </a:cxn>
              <a:cxn ang="0">
                <a:pos x="T6" y="T7"/>
              </a:cxn>
              <a:cxn ang="0">
                <a:pos x="T8" y="T9"/>
              </a:cxn>
              <a:cxn ang="0">
                <a:pos x="T10" y="T11"/>
              </a:cxn>
            </a:cxnLst>
            <a:rect l="0" t="0" r="r" b="b"/>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ln w="25400">
            <a:solidFill>
              <a:srgbClr val="FF0000"/>
            </a:solidFill>
            <a:headEnd type="none" w="med" len="med"/>
            <a:tailEnd type="none" w="med" len="med"/>
          </a:ln>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grpSp>
        <p:nvGrpSpPr>
          <p:cNvPr id="90" name="Group 26"/>
          <p:cNvGrpSpPr/>
          <p:nvPr/>
        </p:nvGrpSpPr>
        <p:grpSpPr bwMode="auto">
          <a:xfrm>
            <a:off x="4982832" y="2399010"/>
            <a:ext cx="5972175" cy="3391535"/>
            <a:chOff x="-3356" y="2208"/>
            <a:chExt cx="3762" cy="2085"/>
          </a:xfrm>
        </p:grpSpPr>
        <p:sp>
          <p:nvSpPr>
            <p:cNvPr id="91" name="Rectangle 28"/>
            <p:cNvSpPr>
              <a:spLocks noChangeArrowheads="1"/>
            </p:cNvSpPr>
            <p:nvPr/>
          </p:nvSpPr>
          <p:spPr bwMode="auto">
            <a:xfrm>
              <a:off x="-3356" y="2266"/>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0</a:t>
              </a:r>
              <a:endParaRPr lang="en-US" altLang="zh-CN" sz="1200" dirty="0">
                <a:effectLst>
                  <a:outerShdw blurRad="38100" dist="38100" dir="2700000" algn="tl">
                    <a:srgbClr val="C0C0C0"/>
                  </a:outerShdw>
                </a:effectLst>
              </a:endParaRPr>
            </a:p>
          </p:txBody>
        </p:sp>
        <p:sp>
          <p:nvSpPr>
            <p:cNvPr id="92" name="Line 29"/>
            <p:cNvSpPr>
              <a:spLocks noChangeShapeType="1"/>
            </p:cNvSpPr>
            <p:nvPr/>
          </p:nvSpPr>
          <p:spPr bwMode="auto">
            <a:xfrm>
              <a:off x="-3072" y="2400"/>
              <a:ext cx="2606" cy="11"/>
            </a:xfrm>
            <a:prstGeom prst="line">
              <a:avLst/>
            </a:prstGeom>
            <a:noFill/>
            <a:ln w="22225">
              <a:solidFill>
                <a:schemeClr val="accent4">
                  <a:lumMod val="75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93" name="Rectangle 30"/>
            <p:cNvSpPr>
              <a:spLocks noChangeArrowheads="1"/>
            </p:cNvSpPr>
            <p:nvPr/>
          </p:nvSpPr>
          <p:spPr bwMode="auto">
            <a:xfrm>
              <a:off x="-347" y="2208"/>
              <a:ext cx="753" cy="36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MR</a:t>
              </a:r>
              <a:r>
                <a:rPr lang="en-US" altLang="zh-CN" sz="1200" dirty="0">
                  <a:effectLst>
                    <a:outerShdw blurRad="38100" dist="38100" dir="2700000" algn="tl">
                      <a:srgbClr val="C0C0C0"/>
                    </a:outerShdw>
                  </a:effectLst>
                </a:rPr>
                <a:t>0 </a:t>
              </a:r>
              <a:r>
                <a:rPr lang="en-US" altLang="zh-CN" sz="2400" dirty="0">
                  <a:effectLst>
                    <a:outerShdw blurRad="38100" dist="38100" dir="2700000" algn="tl">
                      <a:srgbClr val="C0C0C0"/>
                    </a:outerShdw>
                  </a:effectLst>
                </a:rPr>
                <a:t>=</a:t>
              </a:r>
              <a:r>
                <a:rPr lang="en-US" altLang="zh-CN" sz="1200" dirty="0">
                  <a:effectLst>
                    <a:outerShdw blurRad="38100" dist="38100" dir="2700000" algn="tl">
                      <a:srgbClr val="C0C0C0"/>
                    </a:outerShdw>
                  </a:effectLst>
                </a:rPr>
                <a:t> </a:t>
              </a:r>
              <a:r>
                <a:rPr lang="en-US" altLang="zh-CN" dirty="0">
                  <a:effectLst>
                    <a:outerShdw blurRad="38100" dist="38100" dir="2700000" algn="tl">
                      <a:srgbClr val="C0C0C0"/>
                    </a:outerShdw>
                  </a:effectLst>
                </a:rPr>
                <a:t>AR</a:t>
              </a:r>
              <a:r>
                <a:rPr lang="en-US" altLang="zh-CN" sz="1000" dirty="0">
                  <a:effectLst>
                    <a:outerShdw blurRad="38100" dist="38100" dir="2700000" algn="tl">
                      <a:srgbClr val="C0C0C0"/>
                    </a:outerShdw>
                  </a:effectLst>
                </a:rPr>
                <a:t>0</a:t>
              </a:r>
              <a:endParaRPr lang="en-US" altLang="zh-CN" sz="1200" dirty="0">
                <a:effectLst>
                  <a:outerShdw blurRad="38100" dist="38100" dir="2700000" algn="tl">
                    <a:srgbClr val="C0C0C0"/>
                  </a:outerShdw>
                </a:effectLst>
              </a:endParaRPr>
            </a:p>
          </p:txBody>
        </p:sp>
        <p:sp>
          <p:nvSpPr>
            <p:cNvPr id="95" name="Line 32"/>
            <p:cNvSpPr>
              <a:spLocks noChangeShapeType="1"/>
            </p:cNvSpPr>
            <p:nvPr/>
          </p:nvSpPr>
          <p:spPr bwMode="auto">
            <a:xfrm>
              <a:off x="-1151" y="2435"/>
              <a:ext cx="12" cy="1641"/>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96" name="Rectangle 33"/>
            <p:cNvSpPr>
              <a:spLocks noChangeArrowheads="1"/>
            </p:cNvSpPr>
            <p:nvPr/>
          </p:nvSpPr>
          <p:spPr bwMode="auto">
            <a:xfrm>
              <a:off x="-2649" y="4060"/>
              <a:ext cx="361" cy="23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sz="1200" dirty="0">
                  <a:effectLst>
                    <a:outerShdw blurRad="38100" dist="38100" dir="2700000" algn="tl">
                      <a:srgbClr val="C0C0C0"/>
                    </a:outerShdw>
                  </a:effectLst>
                </a:rPr>
                <a:t>2</a:t>
              </a:r>
              <a:endParaRPr lang="en-US" altLang="zh-CN" sz="1200" dirty="0">
                <a:effectLst>
                  <a:outerShdw blurRad="38100" dist="38100" dir="2700000" algn="tl">
                    <a:srgbClr val="C0C0C0"/>
                  </a:outerShdw>
                </a:effectLst>
              </a:endParaRPr>
            </a:p>
          </p:txBody>
        </p:sp>
      </p:grpSp>
      <p:sp>
        <p:nvSpPr>
          <p:cNvPr id="97" name="文本框 96"/>
          <p:cNvSpPr txBox="1"/>
          <p:nvPr/>
        </p:nvSpPr>
        <p:spPr>
          <a:xfrm>
            <a:off x="6644944" y="6184569"/>
            <a:ext cx="393161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利润最大化产量上的盈亏</a:t>
            </a:r>
            <a:endParaRPr lang="zh-CN" altLang="en-US" dirty="0">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flipH="1">
            <a:off x="6295554" y="3098080"/>
            <a:ext cx="0" cy="2353666"/>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35" name="Line 32"/>
          <p:cNvSpPr>
            <a:spLocks noChangeShapeType="1"/>
          </p:cNvSpPr>
          <p:nvPr/>
        </p:nvSpPr>
        <p:spPr bwMode="auto">
          <a:xfrm flipH="1" flipV="1">
            <a:off x="5440667" y="3087744"/>
            <a:ext cx="816731" cy="6369"/>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2" name="文本框 1"/>
          <p:cNvSpPr txBox="1"/>
          <p:nvPr/>
        </p:nvSpPr>
        <p:spPr>
          <a:xfrm>
            <a:off x="6261330" y="2722160"/>
            <a:ext cx="538163" cy="375920"/>
          </a:xfrm>
          <a:prstGeom prst="rect">
            <a:avLst/>
          </a:prstGeom>
          <a:noFill/>
        </p:spPr>
        <p:txBody>
          <a:bodyPr wrap="square" rtlCol="0">
            <a:spAutoFit/>
          </a:bodyPr>
          <a:lstStyle/>
          <a:p>
            <a:r>
              <a:rPr lang="en-US" altLang="zh-CN" dirty="0"/>
              <a:t>C</a:t>
            </a:r>
            <a:endParaRPr lang="zh-CN" altLang="en-US" dirty="0"/>
          </a:p>
        </p:txBody>
      </p:sp>
      <p:sp>
        <p:nvSpPr>
          <p:cNvPr id="3" name="文本框 2"/>
          <p:cNvSpPr txBox="1"/>
          <p:nvPr/>
        </p:nvSpPr>
        <p:spPr>
          <a:xfrm>
            <a:off x="6287327" y="4670037"/>
            <a:ext cx="303165" cy="369332"/>
          </a:xfrm>
          <a:prstGeom prst="rect">
            <a:avLst/>
          </a:prstGeom>
          <a:noFill/>
        </p:spPr>
        <p:txBody>
          <a:bodyPr wrap="square" rtlCol="0">
            <a:spAutoFit/>
          </a:bodyPr>
          <a:lstStyle/>
          <a:p>
            <a:r>
              <a:rPr lang="en-US" altLang="zh-CN" dirty="0"/>
              <a:t>D</a:t>
            </a:r>
            <a:endParaRPr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4971264" y="2780242"/>
                <a:ext cx="346232" cy="385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0" smtClean="0">
                              <a:latin typeface="Cambria Math" panose="02040503050406030204" pitchFamily="18" charset="0"/>
                            </a:rPr>
                            <m:t>2</m:t>
                          </m:r>
                        </m:sub>
                        <m:sup>
                          <m:r>
                            <a:rPr lang="en-US" altLang="zh-CN" i="1" smtClean="0">
                              <a:latin typeface="Cambria Math" panose="02040503050406030204" pitchFamily="18" charset="0"/>
                            </a:rPr>
                            <m:t>′</m:t>
                          </m:r>
                        </m:sup>
                      </m:sSubSup>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4971264" y="2780242"/>
                <a:ext cx="346232" cy="385939"/>
              </a:xfrm>
              <a:prstGeom prst="rect">
                <a:avLst/>
              </a:prstGeom>
              <a:blipFill rotWithShape="1">
                <a:blip r:embed="rId2"/>
                <a:stretch>
                  <a:fillRect r="-3509" b="-158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4971739" y="3200745"/>
                <a:ext cx="345757" cy="3859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en-US" altLang="zh-CN" b="0" i="1" smtClean="0">
                              <a:latin typeface="Cambria Math" panose="02040503050406030204" pitchFamily="18" charset="0"/>
                            </a:rPr>
                            <m:t>𝑃</m:t>
                          </m:r>
                        </m:e>
                        <m:sub>
                          <m:r>
                            <a:rPr lang="zh-CN" altLang="en-US" i="0">
                              <a:latin typeface="Cambria Math" panose="02040503050406030204" pitchFamily="18" charset="0"/>
                            </a:rPr>
                            <m:t>0</m:t>
                          </m:r>
                        </m:sub>
                        <m:sup>
                          <m:r>
                            <a:rPr lang="en-US" altLang="zh-CN" i="1" smtClean="0">
                              <a:latin typeface="Cambria Math" panose="02040503050406030204" pitchFamily="18" charset="0"/>
                            </a:rPr>
                            <m:t>′</m:t>
                          </m:r>
                        </m:sup>
                      </m:sSubSup>
                    </m:oMath>
                  </m:oMathPara>
                </a14:m>
                <a:endParaRPr lang="zh-CN" altLang="en-US" dirty="0"/>
              </a:p>
            </p:txBody>
          </p:sp>
        </mc:Choice>
        <mc:Fallback>
          <p:sp>
            <p:nvSpPr>
              <p:cNvPr id="39" name="文本框 38"/>
              <p:cNvSpPr txBox="1">
                <a:spLocks noRot="1" noChangeAspect="1" noMove="1" noResize="1" noEditPoints="1" noAdjustHandles="1" noChangeArrowheads="1" noChangeShapeType="1" noTextEdit="1"/>
              </p:cNvSpPr>
              <p:nvPr/>
            </p:nvSpPr>
            <p:spPr>
              <a:xfrm>
                <a:off x="4971739" y="3200745"/>
                <a:ext cx="345757" cy="385939"/>
              </a:xfrm>
              <a:prstGeom prst="rect">
                <a:avLst/>
              </a:prstGeom>
              <a:blipFill rotWithShape="1">
                <a:blip r:embed="rId3"/>
                <a:stretch>
                  <a:fillRect r="-3571" b="-1587"/>
                </a:stretch>
              </a:blipFill>
            </p:spPr>
            <p:txBody>
              <a:bodyPr/>
              <a:lstStyle/>
              <a:p>
                <a:r>
                  <a:rPr lang="zh-CN" altLang="en-US">
                    <a:noFill/>
                  </a:rPr>
                  <a:t> </a:t>
                </a:r>
                <a:endParaRPr lang="zh-CN" altLang="en-US">
                  <a:noFill/>
                </a:endParaRPr>
              </a:p>
            </p:txBody>
          </p:sp>
        </mc:Fallback>
      </mc:AlternateContent>
      <p:sp>
        <p:nvSpPr>
          <p:cNvPr id="8" name="文本框 7"/>
          <p:cNvSpPr txBox="1"/>
          <p:nvPr/>
        </p:nvSpPr>
        <p:spPr>
          <a:xfrm>
            <a:off x="7694345" y="3727389"/>
            <a:ext cx="304958" cy="369332"/>
          </a:xfrm>
          <a:prstGeom prst="rect">
            <a:avLst/>
          </a:prstGeom>
          <a:noFill/>
        </p:spPr>
        <p:txBody>
          <a:bodyPr wrap="square" rtlCol="0">
            <a:spAutoFit/>
          </a:bodyPr>
          <a:lstStyle/>
          <a:p>
            <a:r>
              <a:rPr lang="en-US" altLang="zh-CN" dirty="0"/>
              <a:t>E</a:t>
            </a:r>
            <a:endParaRPr lang="zh-CN" altLang="en-US" dirty="0"/>
          </a:p>
        </p:txBody>
      </p:sp>
      <p:sp>
        <p:nvSpPr>
          <p:cNvPr id="10" name="文本框 9"/>
          <p:cNvSpPr txBox="1"/>
          <p:nvPr/>
        </p:nvSpPr>
        <p:spPr>
          <a:xfrm>
            <a:off x="8171168" y="2419725"/>
            <a:ext cx="556260" cy="369332"/>
          </a:xfrm>
          <a:prstGeom prst="rect">
            <a:avLst/>
          </a:prstGeom>
          <a:noFill/>
        </p:spPr>
        <p:txBody>
          <a:bodyPr wrap="square" rtlCol="0">
            <a:spAutoFit/>
          </a:bodyPr>
          <a:lstStyle/>
          <a:p>
            <a:r>
              <a:rPr lang="en-US" altLang="zh-CN" dirty="0"/>
              <a:t>A</a:t>
            </a:r>
            <a:endParaRPr lang="zh-CN" altLang="en-US" dirty="0"/>
          </a:p>
        </p:txBody>
      </p:sp>
      <p:sp>
        <p:nvSpPr>
          <p:cNvPr id="11" name="文本框 10"/>
          <p:cNvSpPr txBox="1"/>
          <p:nvPr/>
        </p:nvSpPr>
        <p:spPr>
          <a:xfrm>
            <a:off x="8526731" y="3370615"/>
            <a:ext cx="552786" cy="369332"/>
          </a:xfrm>
          <a:prstGeom prst="rect">
            <a:avLst/>
          </a:prstGeom>
          <a:noFill/>
        </p:spPr>
        <p:txBody>
          <a:bodyPr wrap="square" rtlCol="0">
            <a:spAutoFit/>
          </a:bodyPr>
          <a:lstStyle/>
          <a:p>
            <a:r>
              <a:rPr lang="en-US" altLang="zh-CN" dirty="0"/>
              <a:t>B</a:t>
            </a:r>
            <a:endParaRPr lang="zh-CN" altLang="en-US" dirty="0"/>
          </a:p>
        </p:txBody>
      </p:sp>
      <p:sp>
        <p:nvSpPr>
          <p:cNvPr id="43" name="Line 32"/>
          <p:cNvSpPr>
            <a:spLocks noChangeShapeType="1"/>
          </p:cNvSpPr>
          <p:nvPr/>
        </p:nvSpPr>
        <p:spPr bwMode="auto">
          <a:xfrm flipH="1" flipV="1">
            <a:off x="5420188" y="3448096"/>
            <a:ext cx="3036412" cy="27744"/>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46" name="Rectangle 107" descr="5%"/>
          <p:cNvSpPr>
            <a:spLocks noChangeArrowheads="1"/>
          </p:cNvSpPr>
          <p:nvPr/>
        </p:nvSpPr>
        <p:spPr bwMode="auto">
          <a:xfrm>
            <a:off x="1082808" y="1816784"/>
            <a:ext cx="3095787" cy="787607"/>
          </a:xfrm>
          <a:prstGeom prst="rect">
            <a:avLst/>
          </a:prstGeom>
          <a:pattFill prst="pct5">
            <a:fgClr>
              <a:srgbClr val="FF9900"/>
            </a:fgClr>
            <a:bgClr>
              <a:schemeClr val="bg1"/>
            </a:bgClr>
          </a:pattFill>
          <a:ln w="19050">
            <a:solidFill>
              <a:schemeClr val="accent5"/>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ctr">
              <a:lnSpc>
                <a:spcPct val="70000"/>
              </a:lnSpc>
            </a:pPr>
            <a:r>
              <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企业盈亏情况</a:t>
            </a:r>
            <a:endParaRPr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50" name="图示 49"/>
          <p:cNvGraphicFramePr/>
          <p:nvPr/>
        </p:nvGraphicFramePr>
        <p:xfrm>
          <a:off x="687424" y="2799825"/>
          <a:ext cx="4023806" cy="31717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文本框 13"/>
          <p:cNvSpPr txBox="1"/>
          <p:nvPr/>
        </p:nvSpPr>
        <p:spPr>
          <a:xfrm>
            <a:off x="3955422" y="3367231"/>
            <a:ext cx="461665" cy="2449044"/>
          </a:xfrm>
          <a:prstGeom prst="rect">
            <a:avLst/>
          </a:prstGeom>
          <a:noFill/>
        </p:spPr>
        <p:txBody>
          <a:bodyPr vert="eaVert" wrap="square" rtlCol="0">
            <a:spAutoFit/>
          </a:bodyPr>
          <a:lstStyle/>
          <a:p>
            <a:r>
              <a:rPr lang="zh-CN" altLang="en-US" dirty="0">
                <a:latin typeface="微软雅黑" panose="020B0503020204020204" pitchFamily="34" charset="-122"/>
                <a:ea typeface="微软雅黑" panose="020B0503020204020204" pitchFamily="34" charset="-122"/>
              </a:rPr>
              <a:t>平均收益小于平均成本</a:t>
            </a:r>
            <a:endParaRPr lang="zh-CN" altLang="en-US" dirty="0"/>
          </a:p>
        </p:txBody>
      </p:sp>
      <p:sp>
        <p:nvSpPr>
          <p:cNvPr id="54" name="文本框 53"/>
          <p:cNvSpPr txBox="1"/>
          <p:nvPr/>
        </p:nvSpPr>
        <p:spPr>
          <a:xfrm>
            <a:off x="2541382" y="3324618"/>
            <a:ext cx="461665" cy="2449044"/>
          </a:xfrm>
          <a:prstGeom prst="rect">
            <a:avLst/>
          </a:prstGeom>
          <a:noFill/>
        </p:spPr>
        <p:txBody>
          <a:bodyPr vert="eaVert" wrap="square" rtlCol="0">
            <a:spAutoFit/>
          </a:bodyPr>
          <a:lstStyle/>
          <a:p>
            <a:r>
              <a:rPr lang="zh-CN" altLang="en-US" dirty="0">
                <a:latin typeface="微软雅黑" panose="020B0503020204020204" pitchFamily="34" charset="-122"/>
                <a:ea typeface="微软雅黑" panose="020B0503020204020204" pitchFamily="34" charset="-122"/>
              </a:rPr>
              <a:t>平均收益等于平均成本</a:t>
            </a:r>
            <a:endParaRPr lang="zh-CN" altLang="en-US" dirty="0"/>
          </a:p>
        </p:txBody>
      </p:sp>
      <p:sp>
        <p:nvSpPr>
          <p:cNvPr id="62" name="文本框 61"/>
          <p:cNvSpPr txBox="1"/>
          <p:nvPr/>
        </p:nvSpPr>
        <p:spPr>
          <a:xfrm>
            <a:off x="1086903" y="3327625"/>
            <a:ext cx="461665" cy="2419087"/>
          </a:xfrm>
          <a:prstGeom prst="rect">
            <a:avLst/>
          </a:prstGeom>
          <a:noFill/>
        </p:spPr>
        <p:txBody>
          <a:bodyPr vert="eaVert" wrap="square" rtlCol="0">
            <a:spAutoFit/>
          </a:bodyPr>
          <a:lstStyle/>
          <a:p>
            <a:r>
              <a:rPr lang="zh-CN" altLang="en-US" dirty="0">
                <a:latin typeface="微软雅黑" panose="020B0503020204020204" pitchFamily="34" charset="-122"/>
                <a:ea typeface="微软雅黑" panose="020B0503020204020204" pitchFamily="34" charset="-122"/>
              </a:rPr>
              <a:t>平均收益大于平均成本</a:t>
            </a:r>
            <a:endParaRPr lang="zh-CN" altLang="en-US" dirty="0"/>
          </a:p>
        </p:txBody>
      </p:sp>
      <p:sp>
        <p:nvSpPr>
          <p:cNvPr id="18" name="文本框 17"/>
          <p:cNvSpPr txBox="1"/>
          <p:nvPr/>
        </p:nvSpPr>
        <p:spPr>
          <a:xfrm>
            <a:off x="2369702" y="3182565"/>
            <a:ext cx="633345" cy="369332"/>
          </a:xfrm>
          <a:prstGeom prst="rect">
            <a:avLst/>
          </a:prstGeom>
          <a:noFill/>
        </p:spPr>
        <p:txBody>
          <a:bodyPr wrap="square" rtlCol="0">
            <a:spAutoFit/>
          </a:bodyPr>
          <a:lstStyle/>
          <a:p>
            <a:endParaRPr lang="zh-CN" altLang="en-US" dirty="0"/>
          </a:p>
        </p:txBody>
      </p:sp>
      <p:sp>
        <p:nvSpPr>
          <p:cNvPr id="19" name="箭头: 下 18"/>
          <p:cNvSpPr/>
          <p:nvPr/>
        </p:nvSpPr>
        <p:spPr>
          <a:xfrm>
            <a:off x="3842902" y="2662685"/>
            <a:ext cx="273162" cy="338526"/>
          </a:xfrm>
          <a:prstGeom prst="downArrow">
            <a:avLst/>
          </a:prstGeom>
          <a:solidFill>
            <a:schemeClr val="accent3">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dissolve">
                                      <p:cBhvr>
                                        <p:cTn id="11" dur="500"/>
                                        <p:tgtEl>
                                          <p:spTgt spid="60"/>
                                        </p:tgtEl>
                                      </p:cBhvr>
                                    </p:animEffect>
                                  </p:childTnLst>
                                </p:cTn>
                              </p:par>
                              <p:par>
                                <p:cTn id="12" presetID="22" presetClass="entr" presetSubtype="4"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animEffect transition="in" filter="wipe(down)">
                                      <p:cBhvr>
                                        <p:cTn id="14" dur="500"/>
                                        <p:tgtEl>
                                          <p:spTgt spid="88"/>
                                        </p:tgtEl>
                                      </p:cBhvr>
                                    </p:animEffect>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par>
                                <p:cTn id="28" presetID="42" presetClass="entr" presetSubtype="0" fill="hold" grpId="0" nodeType="withEffect">
                                  <p:stCondLst>
                                    <p:cond delay="25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25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22" presetClass="entr" presetSubtype="4"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down)">
                                      <p:cBhvr>
                                        <p:cTn id="45" dur="500"/>
                                        <p:tgtEl>
                                          <p:spTgt spid="35"/>
                                        </p:tgtEl>
                                      </p:cBhvr>
                                    </p:animEffect>
                                  </p:childTnLst>
                                </p:cTn>
                              </p:par>
                              <p:par>
                                <p:cTn id="46" presetID="22" presetClass="entr" presetSubtype="4" fill="hold"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wipe(down)">
                                      <p:cBhvr>
                                        <p:cTn id="48" dur="500"/>
                                        <p:tgtEl>
                                          <p:spTgt spid="69"/>
                                        </p:tgtEl>
                                      </p:cBhvr>
                                    </p:animEffect>
                                  </p:childTnLst>
                                </p:cTn>
                              </p:par>
                              <p:par>
                                <p:cTn id="49" presetID="42"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fade">
                                      <p:cBhvr>
                                        <p:cTn id="51" dur="1000"/>
                                        <p:tgtEl>
                                          <p:spTgt spid="61"/>
                                        </p:tgtEl>
                                      </p:cBhvr>
                                    </p:animEffect>
                                    <p:anim calcmode="lin" valueType="num">
                                      <p:cBhvr>
                                        <p:cTn id="52" dur="1000" fill="hold"/>
                                        <p:tgtEl>
                                          <p:spTgt spid="61"/>
                                        </p:tgtEl>
                                        <p:attrNameLst>
                                          <p:attrName>ppt_x</p:attrName>
                                        </p:attrNameLst>
                                      </p:cBhvr>
                                      <p:tavLst>
                                        <p:tav tm="0">
                                          <p:val>
                                            <p:strVal val="#ppt_x"/>
                                          </p:val>
                                        </p:tav>
                                        <p:tav tm="100000">
                                          <p:val>
                                            <p:strVal val="#ppt_x"/>
                                          </p:val>
                                        </p:tav>
                                      </p:tavLst>
                                    </p:anim>
                                    <p:anim calcmode="lin" valueType="num">
                                      <p:cBhvr>
                                        <p:cTn id="53" dur="1000" fill="hold"/>
                                        <p:tgtEl>
                                          <p:spTgt spid="61"/>
                                        </p:tgtEl>
                                        <p:attrNameLst>
                                          <p:attrName>ppt_y</p:attrName>
                                        </p:attrNameLst>
                                      </p:cBhvr>
                                      <p:tavLst>
                                        <p:tav tm="0">
                                          <p:val>
                                            <p:strVal val="#ppt_y+.1"/>
                                          </p:val>
                                        </p:tav>
                                        <p:tav tm="100000">
                                          <p:val>
                                            <p:strVal val="#ppt_y"/>
                                          </p:val>
                                        </p:tav>
                                      </p:tavLst>
                                    </p:anim>
                                  </p:childTnLst>
                                </p:cTn>
                              </p:par>
                              <p:par>
                                <p:cTn id="54" presetID="22" presetClass="entr" presetSubtype="4"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down)">
                                      <p:cBhvr>
                                        <p:cTn id="56" dur="500"/>
                                        <p:tgtEl>
                                          <p:spTgt spid="43"/>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down)">
                                      <p:cBhvr>
                                        <p:cTn id="5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utoUpdateAnimBg="0"/>
      <p:bldP spid="34" grpId="0" animBg="1"/>
      <p:bldP spid="35" grpId="0" animBg="1"/>
      <p:bldP spid="2" grpId="0"/>
      <p:bldP spid="3" grpId="0"/>
      <p:bldP spid="8" grpId="0"/>
      <p:bldP spid="10" grpId="0"/>
      <p:bldP spid="11" grpId="0"/>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5455876" y="1993472"/>
            <a:ext cx="5638800" cy="4247317"/>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11986" b="4784"/>
          <a:stretch>
            <a:fillRect/>
          </a:stretch>
        </p:blipFill>
        <p:spPr>
          <a:xfrm>
            <a:off x="6337986" y="1152304"/>
            <a:ext cx="902324" cy="825208"/>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676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31348"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亏损时的决策</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38" name="Rectangle 2"/>
          <p:cNvSpPr txBox="1">
            <a:spLocks noChangeArrowheads="1"/>
          </p:cNvSpPr>
          <p:nvPr/>
        </p:nvSpPr>
        <p:spPr>
          <a:xfrm>
            <a:off x="-630013" y="905193"/>
            <a:ext cx="8087360" cy="811757"/>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如果出现亏损，是继续生产，还是停产？</a:t>
            </a:r>
            <a:endParaRPr lang="en-US" altLang="zh-CN" sz="2400" dirty="0">
              <a:latin typeface="微软雅黑" panose="020B0503020204020204" pitchFamily="34" charset="-122"/>
              <a:ea typeface="微软雅黑" panose="020B0503020204020204" pitchFamily="34" charset="-122"/>
            </a:endParaRPr>
          </a:p>
        </p:txBody>
      </p:sp>
      <p:pic>
        <p:nvPicPr>
          <p:cNvPr id="5123" name="图片 599" descr="E:\XXWWJJ\TL\西方经济学上册\转曲-西方经济学（上册）图稿-20180521-二改发排\4-6.eps"/>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5876" y="1993472"/>
            <a:ext cx="5638800" cy="4221830"/>
          </a:xfrm>
          <a:prstGeom prst="rect">
            <a:avLst/>
          </a:prstGeom>
          <a:noFill/>
          <a:ln w="9525">
            <a:solidFill>
              <a:schemeClr val="accent5"/>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927803" y="1964821"/>
            <a:ext cx="4252978" cy="4247317"/>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a:spAutoFit/>
          </a:bodyPr>
          <a:lstStyle/>
          <a:p>
            <a:pPr indent="309880" algn="just" hangingPunct="0">
              <a:lnSpc>
                <a:spcPct val="150000"/>
              </a:lnSpc>
              <a:spcAft>
                <a:spcPts val="0"/>
              </a:spcAft>
            </a:pPr>
            <a:r>
              <a:rPr lang="en-US" altLang="zh-CN" sz="2000" dirty="0">
                <a:latin typeface="微软雅黑" panose="020B0503020204020204" pitchFamily="34" charset="-122"/>
                <a:ea typeface="微软雅黑" panose="020B0503020204020204" pitchFamily="34" charset="-122"/>
                <a:cs typeface="+mj-cs"/>
              </a:rPr>
              <a:t>   </a:t>
            </a:r>
            <a:r>
              <a:rPr lang="zh-CN" altLang="zh-CN" sz="2000" dirty="0">
                <a:latin typeface="微软雅黑" panose="020B0503020204020204" pitchFamily="34" charset="-122"/>
                <a:ea typeface="微软雅黑" panose="020B0503020204020204" pitchFamily="34" charset="-122"/>
                <a:cs typeface="+mj-cs"/>
              </a:rPr>
              <a:t>如果由于</a:t>
            </a:r>
            <a:r>
              <a:rPr lang="zh-CN" altLang="zh-CN" sz="2000" dirty="0">
                <a:solidFill>
                  <a:srgbClr val="FF0000"/>
                </a:solidFill>
                <a:latin typeface="微软雅黑" panose="020B0503020204020204" pitchFamily="34" charset="-122"/>
                <a:ea typeface="微软雅黑" panose="020B0503020204020204" pitchFamily="34" charset="-122"/>
                <a:cs typeface="+mj-cs"/>
              </a:rPr>
              <a:t>停产而导致的不变成本的损失</a:t>
            </a:r>
            <a:r>
              <a:rPr lang="zh-CN" altLang="zh-CN" sz="2000" dirty="0">
                <a:latin typeface="微软雅黑" panose="020B0503020204020204" pitchFamily="34" charset="-122"/>
                <a:ea typeface="微软雅黑" panose="020B0503020204020204" pitchFamily="34" charset="-122"/>
                <a:cs typeface="+mj-cs"/>
              </a:rPr>
              <a:t>比</a:t>
            </a:r>
            <a:r>
              <a:rPr lang="zh-CN" altLang="zh-CN" sz="2000" dirty="0">
                <a:solidFill>
                  <a:srgbClr val="FF0000"/>
                </a:solidFill>
                <a:latin typeface="微软雅黑" panose="020B0503020204020204" pitchFamily="34" charset="-122"/>
                <a:ea typeface="微软雅黑" panose="020B0503020204020204" pitchFamily="34" charset="-122"/>
                <a:cs typeface="+mj-cs"/>
              </a:rPr>
              <a:t>继续生产的损失</a:t>
            </a:r>
            <a:r>
              <a:rPr lang="zh-CN" altLang="zh-CN" sz="2000" dirty="0">
                <a:latin typeface="微软雅黑" panose="020B0503020204020204" pitchFamily="34" charset="-122"/>
                <a:ea typeface="微软雅黑" panose="020B0503020204020204" pitchFamily="34" charset="-122"/>
                <a:cs typeface="+mj-cs"/>
              </a:rPr>
              <a:t>还要</a:t>
            </a:r>
            <a:r>
              <a:rPr lang="zh-CN" altLang="zh-CN" sz="2000" b="1" dirty="0">
                <a:solidFill>
                  <a:srgbClr val="FF0000"/>
                </a:solidFill>
                <a:latin typeface="微软雅黑" panose="020B0503020204020204" pitchFamily="34" charset="-122"/>
                <a:ea typeface="微软雅黑" panose="020B0503020204020204" pitchFamily="34" charset="-122"/>
                <a:cs typeface="+mj-cs"/>
              </a:rPr>
              <a:t>大</a:t>
            </a:r>
            <a:r>
              <a:rPr lang="zh-CN" altLang="zh-CN" sz="2000" dirty="0">
                <a:latin typeface="微软雅黑" panose="020B0503020204020204" pitchFamily="34" charset="-122"/>
                <a:ea typeface="微软雅黑" panose="020B0503020204020204" pitchFamily="34" charset="-122"/>
                <a:cs typeface="+mj-cs"/>
              </a:rPr>
              <a:t>，则当然还是应该</a:t>
            </a:r>
            <a:r>
              <a:rPr lang="zh-CN" altLang="zh-CN" sz="2000" dirty="0">
                <a:solidFill>
                  <a:srgbClr val="FF0000"/>
                </a:solidFill>
                <a:latin typeface="微软雅黑" panose="020B0503020204020204" pitchFamily="34" charset="-122"/>
                <a:ea typeface="微软雅黑" panose="020B0503020204020204" pitchFamily="34" charset="-122"/>
                <a:cs typeface="+mj-cs"/>
              </a:rPr>
              <a:t>继续生产</a:t>
            </a:r>
            <a:r>
              <a:rPr lang="zh-CN" altLang="zh-CN" sz="2000" dirty="0">
                <a:latin typeface="微软雅黑" panose="020B0503020204020204" pitchFamily="34" charset="-122"/>
                <a:ea typeface="微软雅黑" panose="020B0503020204020204" pitchFamily="34" charset="-122"/>
                <a:cs typeface="+mj-cs"/>
              </a:rPr>
              <a:t>。</a:t>
            </a:r>
            <a:endParaRPr lang="en-US" altLang="zh-CN" sz="2000" dirty="0">
              <a:latin typeface="微软雅黑" panose="020B0503020204020204" pitchFamily="34" charset="-122"/>
              <a:ea typeface="微软雅黑" panose="020B0503020204020204" pitchFamily="34" charset="-122"/>
              <a:cs typeface="+mj-cs"/>
            </a:endParaRPr>
          </a:p>
          <a:p>
            <a:pPr indent="309880" algn="just" hangingPunct="0">
              <a:lnSpc>
                <a:spcPct val="150000"/>
              </a:lnSpc>
              <a:spcAft>
                <a:spcPts val="0"/>
              </a:spcAft>
            </a:pPr>
            <a:r>
              <a:rPr lang="en-US" altLang="zh-CN" sz="2000" dirty="0">
                <a:latin typeface="微软雅黑" panose="020B0503020204020204" pitchFamily="34" charset="-122"/>
                <a:ea typeface="微软雅黑" panose="020B0503020204020204" pitchFamily="34" charset="-122"/>
                <a:cs typeface="+mj-cs"/>
              </a:rPr>
              <a:t>   </a:t>
            </a:r>
            <a:r>
              <a:rPr lang="zh-CN" altLang="zh-CN" sz="2000" dirty="0">
                <a:latin typeface="微软雅黑" panose="020B0503020204020204" pitchFamily="34" charset="-122"/>
                <a:ea typeface="微软雅黑" panose="020B0503020204020204" pitchFamily="34" charset="-122"/>
                <a:cs typeface="+mj-cs"/>
              </a:rPr>
              <a:t>在继续生产的过程中，不变成本部分会通过折旧而逐渐地收回，由于停产而遭受的不变成本损失也随之逐渐减少当停产的不变成本损失减少到小于继续生产的损失时，企业便可决定停产。</a:t>
            </a:r>
            <a:endParaRPr lang="zh-CN" altLang="zh-CN" sz="2000" dirty="0">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955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9619" y="373095"/>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企业和市场的短期供给曲线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a:xfrm>
            <a:off x="816681" y="1035129"/>
            <a:ext cx="9722982" cy="1048049"/>
          </a:xfrm>
          <a:prstGeom prst="rect">
            <a:avLst/>
          </a:prstGeom>
        </p:spPr>
        <p:txBody>
          <a:bodyPr vert="horz" lIns="68580" tIns="34291" rIns="68580" bIns="3429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None/>
            </a:pPr>
            <a:r>
              <a:rPr lang="zh-CN" altLang="en-US" sz="2400" b="1" dirty="0">
                <a:solidFill>
                  <a:srgbClr val="FF0000"/>
                </a:solidFill>
                <a:sym typeface="黑体" panose="02010609060101010101" pitchFamily="49" charset="-122"/>
              </a:rPr>
              <a:t>        </a:t>
            </a:r>
            <a:r>
              <a:rPr lang="zh-CN" altLang="en-US"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企业的供给曲线：</a:t>
            </a:r>
            <a:r>
              <a:rPr lang="zh-CN" altLang="en-US" sz="2400" b="1" dirty="0">
                <a:latin typeface="微软雅黑" panose="020B0503020204020204" pitchFamily="34" charset="-122"/>
                <a:ea typeface="微软雅黑" panose="020B0503020204020204" pitchFamily="34" charset="-122"/>
                <a:sym typeface="黑体" panose="02010609060101010101" pitchFamily="49" charset="-122"/>
              </a:rPr>
              <a:t>在每一个给定的价格水平上，企业愿意并且能够提供给市场的产品数量。</a:t>
            </a:r>
            <a:endParaRPr lang="en-US" altLang="zh-CN" sz="2400" b="1" dirty="0">
              <a:solidFill>
                <a:schemeClr val="accent2">
                  <a:lumMod val="50000"/>
                </a:schemeClr>
              </a:solidFill>
              <a:latin typeface="微软雅黑" panose="020B0503020204020204" pitchFamily="34" charset="-122"/>
              <a:ea typeface="微软雅黑" panose="020B0503020204020204" pitchFamily="34" charset="-122"/>
              <a:sym typeface="黑体" panose="02010609060101010101" pitchFamily="49" charset="-122"/>
            </a:endParaRPr>
          </a:p>
        </p:txBody>
      </p:sp>
      <p:sp>
        <p:nvSpPr>
          <p:cNvPr id="30" name="Line 4"/>
          <p:cNvSpPr>
            <a:spLocks noChangeShapeType="1"/>
          </p:cNvSpPr>
          <p:nvPr/>
        </p:nvSpPr>
        <p:spPr bwMode="auto">
          <a:xfrm flipH="1" flipV="1">
            <a:off x="6044308" y="2278512"/>
            <a:ext cx="24184" cy="3376908"/>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6"/>
          <p:cNvSpPr>
            <a:spLocks noChangeShapeType="1"/>
          </p:cNvSpPr>
          <p:nvPr/>
        </p:nvSpPr>
        <p:spPr bwMode="auto">
          <a:xfrm flipV="1">
            <a:off x="6082472" y="5626048"/>
            <a:ext cx="4103854" cy="7820"/>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Rectangle 7"/>
          <p:cNvSpPr>
            <a:spLocks noChangeArrowheads="1"/>
          </p:cNvSpPr>
          <p:nvPr/>
        </p:nvSpPr>
        <p:spPr bwMode="auto">
          <a:xfrm>
            <a:off x="9804910" y="5644965"/>
            <a:ext cx="255753" cy="286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Q</a:t>
            </a:r>
            <a:endParaRPr lang="en-US" altLang="zh-CN" dirty="0"/>
          </a:p>
        </p:txBody>
      </p:sp>
      <p:sp>
        <p:nvSpPr>
          <p:cNvPr id="33" name="Rectangle 8"/>
          <p:cNvSpPr>
            <a:spLocks noChangeArrowheads="1"/>
          </p:cNvSpPr>
          <p:nvPr/>
        </p:nvSpPr>
        <p:spPr bwMode="auto">
          <a:xfrm>
            <a:off x="5806314" y="5626601"/>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O</a:t>
            </a:r>
            <a:endParaRPr lang="en-US" altLang="zh-CN" dirty="0"/>
          </a:p>
        </p:txBody>
      </p:sp>
      <p:sp>
        <p:nvSpPr>
          <p:cNvPr id="34" name="Rectangle 9"/>
          <p:cNvSpPr>
            <a:spLocks noChangeArrowheads="1"/>
          </p:cNvSpPr>
          <p:nvPr/>
        </p:nvSpPr>
        <p:spPr bwMode="auto">
          <a:xfrm>
            <a:off x="9431680" y="3945412"/>
            <a:ext cx="838200" cy="5334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808000"/>
                </a:solidFill>
                <a:effectLst>
                  <a:outerShdw blurRad="38100" dist="38100" dir="2700000" algn="tl">
                    <a:srgbClr val="C0C0C0"/>
                  </a:outerShdw>
                </a:effectLst>
              </a:rPr>
              <a:t>AVC</a:t>
            </a:r>
            <a:endParaRPr lang="en-US" altLang="zh-CN" dirty="0">
              <a:solidFill>
                <a:srgbClr val="808000"/>
              </a:solidFill>
              <a:effectLst>
                <a:outerShdw blurRad="38100" dist="38100" dir="2700000" algn="tl">
                  <a:srgbClr val="C0C0C0"/>
                </a:outerShdw>
              </a:effectLst>
            </a:endParaRPr>
          </a:p>
        </p:txBody>
      </p:sp>
      <p:grpSp>
        <p:nvGrpSpPr>
          <p:cNvPr id="35" name="Group 26"/>
          <p:cNvGrpSpPr/>
          <p:nvPr/>
        </p:nvGrpSpPr>
        <p:grpSpPr bwMode="auto">
          <a:xfrm>
            <a:off x="5655660" y="2417726"/>
            <a:ext cx="4103688" cy="3576970"/>
            <a:chOff x="-3373" y="886"/>
            <a:chExt cx="2585" cy="2199"/>
          </a:xfrm>
        </p:grpSpPr>
        <p:sp>
          <p:nvSpPr>
            <p:cNvPr id="36" name="Rectangle 28"/>
            <p:cNvSpPr>
              <a:spLocks noChangeArrowheads="1"/>
            </p:cNvSpPr>
            <p:nvPr/>
          </p:nvSpPr>
          <p:spPr bwMode="auto">
            <a:xfrm>
              <a:off x="-3373" y="2069"/>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C</a:t>
              </a:r>
              <a:endParaRPr lang="en-US" altLang="zh-CN" sz="1200" dirty="0">
                <a:effectLst>
                  <a:outerShdw blurRad="38100" dist="38100" dir="2700000" algn="tl">
                    <a:srgbClr val="C0C0C0"/>
                  </a:outerShdw>
                </a:effectLst>
              </a:endParaRPr>
            </a:p>
          </p:txBody>
        </p:sp>
        <p:sp>
          <p:nvSpPr>
            <p:cNvPr id="40" name="Rectangle 31"/>
            <p:cNvSpPr>
              <a:spLocks noChangeArrowheads="1"/>
            </p:cNvSpPr>
            <p:nvPr/>
          </p:nvSpPr>
          <p:spPr bwMode="auto">
            <a:xfrm>
              <a:off x="-1124" y="886"/>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MC</a:t>
              </a:r>
              <a:endParaRPr lang="en-US" altLang="zh-CN" sz="1200" dirty="0">
                <a:effectLst>
                  <a:outerShdw blurRad="38100" dist="38100" dir="2700000" algn="tl">
                    <a:srgbClr val="C0C0C0"/>
                  </a:outerShdw>
                </a:effectLst>
              </a:endParaRPr>
            </a:p>
          </p:txBody>
        </p:sp>
        <p:sp>
          <p:nvSpPr>
            <p:cNvPr id="42" name="Rectangle 33"/>
            <p:cNvSpPr>
              <a:spLocks noChangeArrowheads="1"/>
            </p:cNvSpPr>
            <p:nvPr/>
          </p:nvSpPr>
          <p:spPr bwMode="auto">
            <a:xfrm>
              <a:off x="-2090" y="2852"/>
              <a:ext cx="298" cy="23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sz="1200" dirty="0">
                  <a:effectLst>
                    <a:outerShdw blurRad="38100" dist="38100" dir="2700000" algn="tl">
                      <a:srgbClr val="C0C0C0"/>
                    </a:outerShdw>
                  </a:effectLst>
                </a:rPr>
                <a:t>B</a:t>
              </a:r>
              <a:endParaRPr lang="en-US" altLang="zh-CN" sz="1200" dirty="0">
                <a:effectLst>
                  <a:outerShdw blurRad="38100" dist="38100" dir="2700000" algn="tl">
                    <a:srgbClr val="C0C0C0"/>
                  </a:outerShdw>
                </a:effectLst>
              </a:endParaRPr>
            </a:p>
          </p:txBody>
        </p:sp>
      </p:grpSp>
      <p:sp>
        <p:nvSpPr>
          <p:cNvPr id="50" name="Freeform 17"/>
          <p:cNvSpPr/>
          <p:nvPr/>
        </p:nvSpPr>
        <p:spPr bwMode="auto">
          <a:xfrm>
            <a:off x="6901799" y="2672862"/>
            <a:ext cx="2391670" cy="1957866"/>
          </a:xfrm>
          <a:custGeom>
            <a:avLst/>
            <a:gdLst>
              <a:gd name="T0" fmla="*/ 0 w 736"/>
              <a:gd name="T1" fmla="*/ 1176 h 1176"/>
              <a:gd name="T2" fmla="*/ 215 w 736"/>
              <a:gd name="T3" fmla="*/ 1029 h 1176"/>
              <a:gd name="T4" fmla="*/ 402 w 736"/>
              <a:gd name="T5" fmla="*/ 788 h 1176"/>
              <a:gd name="T6" fmla="*/ 469 w 736"/>
              <a:gd name="T7" fmla="*/ 654 h 1176"/>
              <a:gd name="T8" fmla="*/ 630 w 736"/>
              <a:gd name="T9" fmla="*/ 279 h 1176"/>
              <a:gd name="T10" fmla="*/ 736 w 736"/>
              <a:gd name="T11" fmla="*/ 0 h 1176"/>
            </a:gdLst>
            <a:ahLst/>
            <a:cxnLst>
              <a:cxn ang="0">
                <a:pos x="T0" y="T1"/>
              </a:cxn>
              <a:cxn ang="0">
                <a:pos x="T2" y="T3"/>
              </a:cxn>
              <a:cxn ang="0">
                <a:pos x="T4" y="T5"/>
              </a:cxn>
              <a:cxn ang="0">
                <a:pos x="T6" y="T7"/>
              </a:cxn>
              <a:cxn ang="0">
                <a:pos x="T8" y="T9"/>
              </a:cxn>
              <a:cxn ang="0">
                <a:pos x="T10" y="T11"/>
              </a:cxn>
            </a:cxnLst>
            <a:rect l="0" t="0" r="r" b="b"/>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ln w="25400">
            <a:solidFill>
              <a:srgbClr val="FF0000"/>
            </a:solidFill>
            <a:headEnd type="none" w="med" len="med"/>
            <a:tailEnd type="none" w="med" len="med"/>
          </a:ln>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4"/>
          </a:lnRef>
          <a:fillRef idx="0">
            <a:schemeClr val="accent4"/>
          </a:fillRef>
          <a:effectRef idx="2">
            <a:schemeClr val="accent4"/>
          </a:effectRef>
          <a:fontRef idx="minor">
            <a:schemeClr val="tx1"/>
          </a:fontRef>
        </p:style>
        <p:txBody>
          <a:bodyPr lIns="90000" tIns="46800" rIns="90000" bIns="46800" anchor="ctr"/>
          <a:lstStyle/>
          <a:p>
            <a:endParaRPr lang="zh-CN" altLang="en-US" dirty="0"/>
          </a:p>
        </p:txBody>
      </p:sp>
      <p:grpSp>
        <p:nvGrpSpPr>
          <p:cNvPr id="51" name="Group 26"/>
          <p:cNvGrpSpPr/>
          <p:nvPr/>
        </p:nvGrpSpPr>
        <p:grpSpPr bwMode="auto">
          <a:xfrm>
            <a:off x="5661216" y="2692308"/>
            <a:ext cx="3394075" cy="3302070"/>
            <a:chOff x="-3327" y="2260"/>
            <a:chExt cx="2138" cy="2030"/>
          </a:xfrm>
        </p:grpSpPr>
        <p:sp>
          <p:nvSpPr>
            <p:cNvPr id="52" name="Rectangle 28"/>
            <p:cNvSpPr>
              <a:spLocks noChangeArrowheads="1"/>
            </p:cNvSpPr>
            <p:nvPr/>
          </p:nvSpPr>
          <p:spPr bwMode="auto">
            <a:xfrm>
              <a:off x="-3327" y="2260"/>
              <a:ext cx="336"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A</a:t>
              </a:r>
              <a:endParaRPr lang="en-US" altLang="zh-CN" sz="1200" dirty="0">
                <a:effectLst>
                  <a:outerShdw blurRad="38100" dist="38100" dir="2700000" algn="tl">
                    <a:srgbClr val="C0C0C0"/>
                  </a:outerShdw>
                </a:effectLst>
              </a:endParaRPr>
            </a:p>
          </p:txBody>
        </p:sp>
        <p:sp>
          <p:nvSpPr>
            <p:cNvPr id="55" name="Line 32"/>
            <p:cNvSpPr>
              <a:spLocks noChangeShapeType="1"/>
            </p:cNvSpPr>
            <p:nvPr/>
          </p:nvSpPr>
          <p:spPr bwMode="auto">
            <a:xfrm>
              <a:off x="-1201" y="2439"/>
              <a:ext cx="12" cy="1641"/>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56" name="Rectangle 33"/>
            <p:cNvSpPr>
              <a:spLocks noChangeArrowheads="1"/>
            </p:cNvSpPr>
            <p:nvPr/>
          </p:nvSpPr>
          <p:spPr bwMode="auto">
            <a:xfrm>
              <a:off x="-2472" y="4057"/>
              <a:ext cx="361" cy="23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sz="1200" dirty="0">
                  <a:effectLst>
                    <a:outerShdw blurRad="38100" dist="38100" dir="2700000" algn="tl">
                      <a:srgbClr val="C0C0C0"/>
                    </a:outerShdw>
                  </a:effectLst>
                </a:rPr>
                <a:t>C</a:t>
              </a:r>
              <a:endParaRPr lang="en-US" altLang="zh-CN" sz="1200" dirty="0">
                <a:effectLst>
                  <a:outerShdw blurRad="38100" dist="38100" dir="2700000" algn="tl">
                    <a:srgbClr val="C0C0C0"/>
                  </a:outerShdw>
                </a:effectLst>
              </a:endParaRPr>
            </a:p>
          </p:txBody>
        </p:sp>
      </p:grpSp>
      <p:sp>
        <p:nvSpPr>
          <p:cNvPr id="58" name="Line 32"/>
          <p:cNvSpPr>
            <a:spLocks noChangeShapeType="1"/>
          </p:cNvSpPr>
          <p:nvPr/>
        </p:nvSpPr>
        <p:spPr bwMode="auto">
          <a:xfrm flipH="1">
            <a:off x="7833900" y="4275665"/>
            <a:ext cx="0" cy="1369300"/>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59" name="Line 32"/>
          <p:cNvSpPr>
            <a:spLocks noChangeShapeType="1"/>
          </p:cNvSpPr>
          <p:nvPr/>
        </p:nvSpPr>
        <p:spPr bwMode="auto">
          <a:xfrm flipH="1" flipV="1">
            <a:off x="6129644" y="3045153"/>
            <a:ext cx="2941945" cy="2372"/>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60" name="文本框 59"/>
          <p:cNvSpPr txBox="1"/>
          <p:nvPr/>
        </p:nvSpPr>
        <p:spPr>
          <a:xfrm>
            <a:off x="6901799" y="4199705"/>
            <a:ext cx="538163" cy="375920"/>
          </a:xfrm>
          <a:prstGeom prst="rect">
            <a:avLst/>
          </a:prstGeom>
          <a:noFill/>
        </p:spPr>
        <p:txBody>
          <a:bodyPr wrap="square" rtlCol="0">
            <a:spAutoFit/>
          </a:bodyPr>
          <a:lstStyle/>
          <a:p>
            <a:r>
              <a:rPr lang="en-US" altLang="zh-CN" dirty="0"/>
              <a:t>C</a:t>
            </a:r>
            <a:endParaRPr lang="zh-CN" altLang="en-US" dirty="0"/>
          </a:p>
        </p:txBody>
      </p:sp>
      <p:sp>
        <p:nvSpPr>
          <p:cNvPr id="66" name="文本框 65"/>
          <p:cNvSpPr txBox="1"/>
          <p:nvPr/>
        </p:nvSpPr>
        <p:spPr>
          <a:xfrm>
            <a:off x="8803515" y="2603633"/>
            <a:ext cx="515468" cy="369332"/>
          </a:xfrm>
          <a:prstGeom prst="rect">
            <a:avLst/>
          </a:prstGeom>
          <a:noFill/>
        </p:spPr>
        <p:txBody>
          <a:bodyPr wrap="square" rtlCol="0">
            <a:spAutoFit/>
          </a:bodyPr>
          <a:lstStyle/>
          <a:p>
            <a:r>
              <a:rPr lang="en-US" altLang="zh-CN" dirty="0"/>
              <a:t>A</a:t>
            </a:r>
            <a:endParaRPr lang="zh-CN" altLang="en-US" dirty="0"/>
          </a:p>
        </p:txBody>
      </p:sp>
      <p:sp>
        <p:nvSpPr>
          <p:cNvPr id="67" name="文本框 66"/>
          <p:cNvSpPr txBox="1"/>
          <p:nvPr/>
        </p:nvSpPr>
        <p:spPr>
          <a:xfrm>
            <a:off x="7591156" y="3877045"/>
            <a:ext cx="552786" cy="369332"/>
          </a:xfrm>
          <a:prstGeom prst="rect">
            <a:avLst/>
          </a:prstGeom>
          <a:noFill/>
        </p:spPr>
        <p:txBody>
          <a:bodyPr wrap="square" rtlCol="0">
            <a:spAutoFit/>
          </a:bodyPr>
          <a:lstStyle/>
          <a:p>
            <a:r>
              <a:rPr lang="en-US" altLang="zh-CN" dirty="0"/>
              <a:t>B</a:t>
            </a:r>
            <a:endParaRPr lang="zh-CN" altLang="en-US" dirty="0"/>
          </a:p>
        </p:txBody>
      </p:sp>
      <p:sp>
        <p:nvSpPr>
          <p:cNvPr id="68" name="Line 32"/>
          <p:cNvSpPr>
            <a:spLocks noChangeShapeType="1"/>
          </p:cNvSpPr>
          <p:nvPr/>
        </p:nvSpPr>
        <p:spPr bwMode="auto">
          <a:xfrm flipH="1">
            <a:off x="6068492" y="4246377"/>
            <a:ext cx="1765408" cy="14914"/>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6" name="Freeform 44"/>
          <p:cNvSpPr/>
          <p:nvPr/>
        </p:nvSpPr>
        <p:spPr bwMode="auto">
          <a:xfrm rot="782948">
            <a:off x="6919674" y="3170539"/>
            <a:ext cx="2673629" cy="1173506"/>
          </a:xfrm>
          <a:custGeom>
            <a:avLst/>
            <a:gdLst>
              <a:gd name="T0" fmla="*/ 0 w 2047"/>
              <a:gd name="T1" fmla="*/ 530 h 926"/>
              <a:gd name="T2" fmla="*/ 192 w 2047"/>
              <a:gd name="T3" fmla="*/ 770 h 926"/>
              <a:gd name="T4" fmla="*/ 595 w 2047"/>
              <a:gd name="T5" fmla="*/ 911 h 926"/>
              <a:gd name="T6" fmla="*/ 1041 w 2047"/>
              <a:gd name="T7" fmla="*/ 861 h 926"/>
              <a:gd name="T8" fmla="*/ 1551 w 2047"/>
              <a:gd name="T9" fmla="*/ 626 h 926"/>
              <a:gd name="T10" fmla="*/ 1920 w 2047"/>
              <a:gd name="T11" fmla="*/ 242 h 926"/>
              <a:gd name="T12" fmla="*/ 2047 w 2047"/>
              <a:gd name="T13" fmla="*/ 0 h 926"/>
            </a:gdLst>
            <a:ahLst/>
            <a:cxnLst>
              <a:cxn ang="0">
                <a:pos x="T0" y="T1"/>
              </a:cxn>
              <a:cxn ang="0">
                <a:pos x="T2" y="T3"/>
              </a:cxn>
              <a:cxn ang="0">
                <a:pos x="T4" y="T5"/>
              </a:cxn>
              <a:cxn ang="0">
                <a:pos x="T6" y="T7"/>
              </a:cxn>
              <a:cxn ang="0">
                <a:pos x="T8" y="T9"/>
              </a:cxn>
              <a:cxn ang="0">
                <a:pos x="T10" y="T11"/>
              </a:cxn>
              <a:cxn ang="0">
                <a:pos x="T12" y="T13"/>
              </a:cxn>
            </a:cxnLst>
            <a:rect l="0" t="0" r="r" b="b"/>
            <a:pathLst>
              <a:path w="2047" h="926">
                <a:moveTo>
                  <a:pt x="0" y="530"/>
                </a:moveTo>
                <a:cubicBezTo>
                  <a:pt x="40" y="618"/>
                  <a:pt x="93" y="707"/>
                  <a:pt x="192" y="770"/>
                </a:cubicBezTo>
                <a:cubicBezTo>
                  <a:pt x="291" y="833"/>
                  <a:pt x="454" y="896"/>
                  <a:pt x="595" y="911"/>
                </a:cubicBezTo>
                <a:cubicBezTo>
                  <a:pt x="736" y="926"/>
                  <a:pt x="882" y="908"/>
                  <a:pt x="1041" y="861"/>
                </a:cubicBezTo>
                <a:cubicBezTo>
                  <a:pt x="1200" y="814"/>
                  <a:pt x="1404" y="729"/>
                  <a:pt x="1551" y="626"/>
                </a:cubicBezTo>
                <a:cubicBezTo>
                  <a:pt x="1698" y="523"/>
                  <a:pt x="1837" y="346"/>
                  <a:pt x="1920" y="242"/>
                </a:cubicBezTo>
                <a:cubicBezTo>
                  <a:pt x="2003" y="138"/>
                  <a:pt x="2021" y="50"/>
                  <a:pt x="2047" y="0"/>
                </a:cubicBezTo>
              </a:path>
            </a:pathLst>
          </a:custGeom>
          <a:noFill/>
          <a:ln w="25400" cap="flat" cmpd="sng">
            <a:solidFill>
              <a:schemeClr val="accent5">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78" name="Line 32"/>
          <p:cNvSpPr>
            <a:spLocks noChangeShapeType="1"/>
          </p:cNvSpPr>
          <p:nvPr/>
        </p:nvSpPr>
        <p:spPr bwMode="auto">
          <a:xfrm>
            <a:off x="7188792" y="3970397"/>
            <a:ext cx="9136" cy="1682388"/>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9" name="Line 32"/>
          <p:cNvSpPr>
            <a:spLocks noChangeShapeType="1"/>
          </p:cNvSpPr>
          <p:nvPr/>
        </p:nvSpPr>
        <p:spPr bwMode="auto">
          <a:xfrm flipH="1">
            <a:off x="6068492" y="3970397"/>
            <a:ext cx="1129434" cy="14762"/>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80" name="Line 32"/>
          <p:cNvSpPr>
            <a:spLocks noChangeShapeType="1"/>
          </p:cNvSpPr>
          <p:nvPr/>
        </p:nvSpPr>
        <p:spPr bwMode="auto">
          <a:xfrm flipH="1">
            <a:off x="6094295" y="4553976"/>
            <a:ext cx="1103631" cy="8822"/>
          </a:xfrm>
          <a:prstGeom prst="line">
            <a:avLst/>
          </a:prstGeom>
          <a:noFill/>
          <a:ln w="222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81" name="Rectangle 28"/>
          <p:cNvSpPr>
            <a:spLocks noChangeArrowheads="1"/>
          </p:cNvSpPr>
          <p:nvPr/>
        </p:nvSpPr>
        <p:spPr bwMode="auto">
          <a:xfrm>
            <a:off x="5607399" y="3740931"/>
            <a:ext cx="533400" cy="468471"/>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1</a:t>
            </a:r>
            <a:endParaRPr lang="en-US" altLang="zh-CN" sz="1200" dirty="0">
              <a:effectLst>
                <a:outerShdw blurRad="38100" dist="38100" dir="2700000" algn="tl">
                  <a:srgbClr val="C0C0C0"/>
                </a:outerShdw>
              </a:effectLst>
            </a:endParaRPr>
          </a:p>
        </p:txBody>
      </p:sp>
      <p:sp>
        <p:nvSpPr>
          <p:cNvPr id="82" name="Rectangle 28"/>
          <p:cNvSpPr>
            <a:spLocks noChangeArrowheads="1"/>
          </p:cNvSpPr>
          <p:nvPr/>
        </p:nvSpPr>
        <p:spPr bwMode="auto">
          <a:xfrm>
            <a:off x="5636208" y="4066588"/>
            <a:ext cx="533400" cy="468471"/>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P</a:t>
            </a:r>
            <a:r>
              <a:rPr lang="en-US" altLang="zh-CN" sz="1200" dirty="0">
                <a:effectLst>
                  <a:outerShdw blurRad="38100" dist="38100" dir="2700000" algn="tl">
                    <a:srgbClr val="C0C0C0"/>
                  </a:outerShdw>
                </a:effectLst>
              </a:rPr>
              <a:t>B</a:t>
            </a:r>
            <a:endParaRPr lang="en-US" altLang="zh-CN" sz="1200" dirty="0">
              <a:effectLst>
                <a:outerShdw blurRad="38100" dist="38100" dir="2700000" algn="tl">
                  <a:srgbClr val="C0C0C0"/>
                </a:outerShdw>
              </a:effectLst>
            </a:endParaRPr>
          </a:p>
        </p:txBody>
      </p:sp>
      <p:sp>
        <p:nvSpPr>
          <p:cNvPr id="84" name="文本框 83"/>
          <p:cNvSpPr txBox="1"/>
          <p:nvPr/>
        </p:nvSpPr>
        <p:spPr>
          <a:xfrm>
            <a:off x="889642" y="3521817"/>
            <a:ext cx="4287367" cy="2400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价格大于或等于平均可变成本曲线最低点，利润最大化产量由价格线与边际成本曲线的交点决定</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价格小于平均可变成本曲线的最低点，最大化产量等于</a:t>
            </a:r>
            <a:r>
              <a:rPr lang="en-US" altLang="zh-CN" sz="2000" dirty="0" smtClean="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5" name="Rectangle 33"/>
          <p:cNvSpPr>
            <a:spLocks noChangeArrowheads="1"/>
          </p:cNvSpPr>
          <p:nvPr/>
        </p:nvSpPr>
        <p:spPr bwMode="auto">
          <a:xfrm>
            <a:off x="8901583" y="5589498"/>
            <a:ext cx="473075" cy="37900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Q</a:t>
            </a:r>
            <a:r>
              <a:rPr lang="en-US" altLang="zh-CN" sz="1200" dirty="0">
                <a:effectLst>
                  <a:outerShdw blurRad="38100" dist="38100" dir="2700000" algn="tl">
                    <a:srgbClr val="C0C0C0"/>
                  </a:outerShdw>
                </a:effectLst>
              </a:rPr>
              <a:t>A</a:t>
            </a:r>
            <a:endParaRPr lang="en-US" altLang="zh-CN" sz="1200" dirty="0">
              <a:effectLst>
                <a:outerShdw blurRad="38100" dist="38100" dir="2700000" algn="tl">
                  <a:srgbClr val="C0C0C0"/>
                </a:outerShdw>
              </a:effectLst>
            </a:endParaRPr>
          </a:p>
        </p:txBody>
      </p:sp>
      <p:sp>
        <p:nvSpPr>
          <p:cNvPr id="86" name="文本框 85"/>
          <p:cNvSpPr txBox="1"/>
          <p:nvPr/>
        </p:nvSpPr>
        <p:spPr>
          <a:xfrm>
            <a:off x="1019345" y="2478025"/>
            <a:ext cx="4263183" cy="129266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完全竞争企业的短期利润最大化的两个不同条件</a:t>
            </a:r>
            <a:endParaRPr lang="en-US" altLang="zh-CN" sz="2000" b="1" dirty="0">
              <a:latin typeface="微软雅黑" panose="020B0503020204020204" pitchFamily="34" charset="-122"/>
              <a:ea typeface="微软雅黑" panose="020B0503020204020204" pitchFamily="34" charset="-122"/>
            </a:endParaRPr>
          </a:p>
          <a:p>
            <a:endParaRPr lang="zh-CN" altLang="en-US" dirty="0"/>
          </a:p>
        </p:txBody>
      </p:sp>
      <p:sp>
        <p:nvSpPr>
          <p:cNvPr id="41" name="Rectangle 50"/>
          <p:cNvSpPr>
            <a:spLocks noChangeArrowheads="1"/>
          </p:cNvSpPr>
          <p:nvPr/>
        </p:nvSpPr>
        <p:spPr bwMode="auto">
          <a:xfrm>
            <a:off x="904707" y="2172558"/>
            <a:ext cx="4492458" cy="3959001"/>
          </a:xfrm>
          <a:prstGeom prst="rect">
            <a:avLst/>
          </a:prstGeom>
          <a:noFill/>
          <a:ln w="28575">
            <a:solidFill>
              <a:schemeClr val="accent5"/>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43" name="Rectangle 50"/>
          <p:cNvSpPr>
            <a:spLocks noChangeArrowheads="1"/>
          </p:cNvSpPr>
          <p:nvPr/>
        </p:nvSpPr>
        <p:spPr bwMode="auto">
          <a:xfrm>
            <a:off x="5576671" y="2162306"/>
            <a:ext cx="4680631" cy="3959001"/>
          </a:xfrm>
          <a:prstGeom prst="rect">
            <a:avLst/>
          </a:prstGeom>
          <a:noFill/>
          <a:ln w="28575">
            <a:solidFill>
              <a:schemeClr val="accent5"/>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3" name="矩形 2"/>
          <p:cNvSpPr/>
          <p:nvPr/>
        </p:nvSpPr>
        <p:spPr>
          <a:xfrm>
            <a:off x="6498104" y="6183356"/>
            <a:ext cx="3185487" cy="369332"/>
          </a:xfrm>
          <a:prstGeom prst="rect">
            <a:avLst/>
          </a:prstGeom>
        </p:spPr>
        <p:txBody>
          <a:bodyPr wrap="none">
            <a:spAutoFit/>
          </a:bodyPr>
          <a:lstStyle/>
          <a:p>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完全竞争企业的短期供给曲线</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down)">
                                      <p:cBhvr>
                                        <p:cTn id="16" dur="500"/>
                                        <p:tgtEl>
                                          <p:spTgt spid="5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wipe(left)">
                                      <p:cBhvr>
                                        <p:cTn id="2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2" descr="10%"/>
          <p:cNvSpPr>
            <a:spLocks noChangeArrowheads="1"/>
          </p:cNvSpPr>
          <p:nvPr/>
        </p:nvSpPr>
        <p:spPr bwMode="auto">
          <a:xfrm>
            <a:off x="1772906" y="1450186"/>
            <a:ext cx="4240848" cy="2825590"/>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415884"/>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完全竞争市场的短期供给曲线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7" name="Rectangle 2" descr="10%"/>
          <p:cNvSpPr>
            <a:spLocks noChangeArrowheads="1"/>
          </p:cNvSpPr>
          <p:nvPr/>
        </p:nvSpPr>
        <p:spPr bwMode="auto">
          <a:xfrm>
            <a:off x="6230662" y="1463386"/>
            <a:ext cx="4240848" cy="2828307"/>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9" name="Line 6"/>
          <p:cNvSpPr>
            <a:spLocks noChangeShapeType="1"/>
          </p:cNvSpPr>
          <p:nvPr/>
        </p:nvSpPr>
        <p:spPr bwMode="auto">
          <a:xfrm flipV="1">
            <a:off x="2805656" y="1620077"/>
            <a:ext cx="0" cy="1884363"/>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Rectangle 7"/>
          <p:cNvSpPr>
            <a:spLocks noChangeArrowheads="1"/>
          </p:cNvSpPr>
          <p:nvPr/>
        </p:nvSpPr>
        <p:spPr bwMode="auto">
          <a:xfrm>
            <a:off x="2548481" y="1550227"/>
            <a:ext cx="182562"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P</a:t>
            </a:r>
            <a:endParaRPr lang="en-US" altLang="zh-CN"/>
          </a:p>
        </p:txBody>
      </p:sp>
      <p:sp>
        <p:nvSpPr>
          <p:cNvPr id="11" name="Line 8"/>
          <p:cNvSpPr>
            <a:spLocks noChangeShapeType="1"/>
          </p:cNvSpPr>
          <p:nvPr/>
        </p:nvSpPr>
        <p:spPr bwMode="auto">
          <a:xfrm>
            <a:off x="2805656" y="3504440"/>
            <a:ext cx="2566987" cy="0"/>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Rectangle 9"/>
          <p:cNvSpPr>
            <a:spLocks noChangeArrowheads="1"/>
          </p:cNvSpPr>
          <p:nvPr/>
        </p:nvSpPr>
        <p:spPr bwMode="auto">
          <a:xfrm>
            <a:off x="5407568" y="3563177"/>
            <a:ext cx="257175" cy="9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Q</a:t>
            </a:r>
            <a:endParaRPr lang="en-US" altLang="zh-CN"/>
          </a:p>
        </p:txBody>
      </p:sp>
      <p:sp>
        <p:nvSpPr>
          <p:cNvPr id="13" name="Rectangle 10"/>
          <p:cNvSpPr>
            <a:spLocks noChangeArrowheads="1"/>
          </p:cNvSpPr>
          <p:nvPr/>
        </p:nvSpPr>
        <p:spPr bwMode="auto">
          <a:xfrm>
            <a:off x="2588168" y="3575877"/>
            <a:ext cx="255588"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O</a:t>
            </a:r>
            <a:endParaRPr lang="en-US" altLang="zh-CN"/>
          </a:p>
        </p:txBody>
      </p:sp>
      <p:sp>
        <p:nvSpPr>
          <p:cNvPr id="14" name="Line 11"/>
          <p:cNvSpPr>
            <a:spLocks noChangeShapeType="1"/>
          </p:cNvSpPr>
          <p:nvPr/>
        </p:nvSpPr>
        <p:spPr bwMode="auto">
          <a:xfrm flipH="1">
            <a:off x="4042333" y="2187071"/>
            <a:ext cx="1164" cy="1303321"/>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17" name="Rectangle 14"/>
          <p:cNvSpPr>
            <a:spLocks noChangeArrowheads="1"/>
          </p:cNvSpPr>
          <p:nvPr/>
        </p:nvSpPr>
        <p:spPr bwMode="auto">
          <a:xfrm>
            <a:off x="2421463" y="2004042"/>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P</a:t>
            </a:r>
            <a:r>
              <a:rPr lang="en-US" altLang="zh-CN" sz="1000" dirty="0">
                <a:effectLst>
                  <a:outerShdw blurRad="38100" dist="38100" dir="2700000" algn="tl">
                    <a:srgbClr val="C0C0C0"/>
                  </a:outerShdw>
                </a:effectLst>
              </a:rPr>
              <a:t>A</a:t>
            </a:r>
            <a:endParaRPr lang="en-US" altLang="zh-CN" sz="1000" dirty="0">
              <a:effectLst>
                <a:outerShdw blurRad="38100" dist="38100" dir="2700000" algn="tl">
                  <a:srgbClr val="C0C0C0"/>
                </a:outerShdw>
              </a:effectLst>
            </a:endParaRPr>
          </a:p>
        </p:txBody>
      </p:sp>
      <p:sp>
        <p:nvSpPr>
          <p:cNvPr id="19" name="Line 16"/>
          <p:cNvSpPr>
            <a:spLocks noChangeShapeType="1"/>
          </p:cNvSpPr>
          <p:nvPr/>
        </p:nvSpPr>
        <p:spPr bwMode="auto">
          <a:xfrm flipH="1">
            <a:off x="2805656" y="3090759"/>
            <a:ext cx="379902" cy="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23" name="Rectangle 18"/>
          <p:cNvSpPr>
            <a:spLocks noChangeArrowheads="1"/>
          </p:cNvSpPr>
          <p:nvPr/>
        </p:nvSpPr>
        <p:spPr bwMode="auto">
          <a:xfrm>
            <a:off x="4158682" y="1593881"/>
            <a:ext cx="757238" cy="2825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effectLst>
                  <a:outerShdw blurRad="38100" dist="38100" dir="2700000" algn="tl">
                    <a:srgbClr val="C0C0C0"/>
                  </a:outerShdw>
                </a:effectLst>
              </a:rPr>
              <a:t>MC</a:t>
            </a:r>
            <a:endParaRPr lang="en-US" altLang="zh-CN" sz="1200" dirty="0">
              <a:effectLst>
                <a:outerShdw blurRad="38100" dist="38100" dir="2700000" algn="tl">
                  <a:srgbClr val="C0C0C0"/>
                </a:outerShdw>
              </a:effectLst>
            </a:endParaRPr>
          </a:p>
        </p:txBody>
      </p:sp>
      <p:sp>
        <p:nvSpPr>
          <p:cNvPr id="24" name="Line 19"/>
          <p:cNvSpPr>
            <a:spLocks noChangeShapeType="1"/>
          </p:cNvSpPr>
          <p:nvPr/>
        </p:nvSpPr>
        <p:spPr bwMode="auto">
          <a:xfrm flipH="1" flipV="1">
            <a:off x="2823748" y="2159829"/>
            <a:ext cx="1179833" cy="21693"/>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25" name="Line 20"/>
          <p:cNvSpPr>
            <a:spLocks noChangeShapeType="1"/>
          </p:cNvSpPr>
          <p:nvPr/>
        </p:nvSpPr>
        <p:spPr bwMode="auto">
          <a:xfrm flipH="1" flipV="1">
            <a:off x="2805656" y="2677079"/>
            <a:ext cx="405606" cy="6306"/>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52" name="Freeform 47"/>
          <p:cNvSpPr/>
          <p:nvPr/>
        </p:nvSpPr>
        <p:spPr bwMode="auto">
          <a:xfrm>
            <a:off x="2923843" y="1826930"/>
            <a:ext cx="1310562" cy="1383120"/>
          </a:xfrm>
          <a:custGeom>
            <a:avLst/>
            <a:gdLst>
              <a:gd name="T0" fmla="*/ 0 w 736"/>
              <a:gd name="T1" fmla="*/ 1176 h 1176"/>
              <a:gd name="T2" fmla="*/ 215 w 736"/>
              <a:gd name="T3" fmla="*/ 1029 h 1176"/>
              <a:gd name="T4" fmla="*/ 402 w 736"/>
              <a:gd name="T5" fmla="*/ 788 h 1176"/>
              <a:gd name="T6" fmla="*/ 469 w 736"/>
              <a:gd name="T7" fmla="*/ 654 h 1176"/>
              <a:gd name="T8" fmla="*/ 630 w 736"/>
              <a:gd name="T9" fmla="*/ 279 h 1176"/>
              <a:gd name="T10" fmla="*/ 736 w 736"/>
              <a:gd name="T11" fmla="*/ 0 h 1176"/>
            </a:gdLst>
            <a:ahLst/>
            <a:cxnLst>
              <a:cxn ang="0">
                <a:pos x="T0" y="T1"/>
              </a:cxn>
              <a:cxn ang="0">
                <a:pos x="T2" y="T3"/>
              </a:cxn>
              <a:cxn ang="0">
                <a:pos x="T4" y="T5"/>
              </a:cxn>
              <a:cxn ang="0">
                <a:pos x="T6" y="T7"/>
              </a:cxn>
              <a:cxn ang="0">
                <a:pos x="T8" y="T9"/>
              </a:cxn>
              <a:cxn ang="0">
                <a:pos x="T10" y="T11"/>
              </a:cxn>
            </a:cxnLst>
            <a:rect l="0" t="0" r="r" b="b"/>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56" name="Line 51"/>
          <p:cNvSpPr>
            <a:spLocks noChangeShapeType="1"/>
          </p:cNvSpPr>
          <p:nvPr/>
        </p:nvSpPr>
        <p:spPr bwMode="auto">
          <a:xfrm flipV="1">
            <a:off x="7257381" y="1600498"/>
            <a:ext cx="0" cy="1884363"/>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Rectangle 52"/>
          <p:cNvSpPr>
            <a:spLocks noChangeArrowheads="1"/>
          </p:cNvSpPr>
          <p:nvPr/>
        </p:nvSpPr>
        <p:spPr bwMode="auto">
          <a:xfrm>
            <a:off x="6933051" y="1616541"/>
            <a:ext cx="182562"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rgbClr val="008080"/>
                </a:solidFill>
              </a:rPr>
              <a:t>P</a:t>
            </a:r>
            <a:endParaRPr lang="en-US" altLang="zh-CN" dirty="0">
              <a:solidFill>
                <a:srgbClr val="008080"/>
              </a:solidFill>
            </a:endParaRPr>
          </a:p>
        </p:txBody>
      </p:sp>
      <p:sp>
        <p:nvSpPr>
          <p:cNvPr id="58" name="Line 53"/>
          <p:cNvSpPr>
            <a:spLocks noChangeShapeType="1"/>
          </p:cNvSpPr>
          <p:nvPr/>
        </p:nvSpPr>
        <p:spPr bwMode="auto">
          <a:xfrm>
            <a:off x="7257381" y="3484861"/>
            <a:ext cx="2566987"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Rectangle 54"/>
          <p:cNvSpPr>
            <a:spLocks noChangeArrowheads="1"/>
          </p:cNvSpPr>
          <p:nvPr/>
        </p:nvSpPr>
        <p:spPr bwMode="auto">
          <a:xfrm>
            <a:off x="9498929" y="3552806"/>
            <a:ext cx="257175"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solidFill>
                  <a:srgbClr val="008080"/>
                </a:solidFill>
              </a:rPr>
              <a:t>Q</a:t>
            </a:r>
            <a:endParaRPr lang="en-US" altLang="zh-CN" dirty="0">
              <a:solidFill>
                <a:srgbClr val="008080"/>
              </a:solidFill>
            </a:endParaRPr>
          </a:p>
        </p:txBody>
      </p:sp>
      <p:sp>
        <p:nvSpPr>
          <p:cNvPr id="60" name="Rectangle 55"/>
          <p:cNvSpPr>
            <a:spLocks noChangeArrowheads="1"/>
          </p:cNvSpPr>
          <p:nvPr/>
        </p:nvSpPr>
        <p:spPr bwMode="auto">
          <a:xfrm>
            <a:off x="7039893" y="3524548"/>
            <a:ext cx="255588"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solidFill>
                  <a:srgbClr val="008080"/>
                </a:solidFill>
              </a:rPr>
              <a:t>O</a:t>
            </a:r>
            <a:endParaRPr lang="en-US" altLang="zh-CN">
              <a:solidFill>
                <a:srgbClr val="008080"/>
              </a:solidFill>
            </a:endParaRPr>
          </a:p>
        </p:txBody>
      </p:sp>
      <p:sp>
        <p:nvSpPr>
          <p:cNvPr id="61" name="Line 56"/>
          <p:cNvSpPr>
            <a:spLocks noChangeShapeType="1"/>
          </p:cNvSpPr>
          <p:nvPr/>
        </p:nvSpPr>
        <p:spPr bwMode="auto">
          <a:xfrm>
            <a:off x="8700655" y="2142636"/>
            <a:ext cx="10876" cy="1311743"/>
          </a:xfrm>
          <a:prstGeom prst="line">
            <a:avLst/>
          </a:prstGeom>
          <a:noFill/>
          <a:ln w="15875" cap="rnd">
            <a:solidFill>
              <a:srgbClr val="00808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62" name="Rectangle 57"/>
          <p:cNvSpPr>
            <a:spLocks noChangeArrowheads="1"/>
          </p:cNvSpPr>
          <p:nvPr/>
        </p:nvSpPr>
        <p:spPr bwMode="auto">
          <a:xfrm>
            <a:off x="6894635" y="2142636"/>
            <a:ext cx="182563" cy="1397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solidFill>
                  <a:srgbClr val="008080"/>
                </a:solidFill>
                <a:effectLst>
                  <a:outerShdw blurRad="38100" dist="38100" dir="2700000" algn="tl">
                    <a:srgbClr val="C0C0C0"/>
                  </a:outerShdw>
                </a:effectLst>
              </a:rPr>
              <a:t>P</a:t>
            </a:r>
            <a:r>
              <a:rPr lang="en-US" altLang="zh-CN" sz="1000" dirty="0">
                <a:solidFill>
                  <a:srgbClr val="008080"/>
                </a:solidFill>
                <a:effectLst>
                  <a:outerShdw blurRad="38100" dist="38100" dir="2700000" algn="tl">
                    <a:srgbClr val="C0C0C0"/>
                  </a:outerShdw>
                </a:effectLst>
              </a:rPr>
              <a:t>1</a:t>
            </a:r>
            <a:endParaRPr lang="en-US" altLang="zh-CN" sz="1000" dirty="0">
              <a:solidFill>
                <a:srgbClr val="008080"/>
              </a:solidFill>
              <a:effectLst>
                <a:outerShdw blurRad="38100" dist="38100" dir="2700000" algn="tl">
                  <a:srgbClr val="C0C0C0"/>
                </a:outerShdw>
              </a:effectLst>
            </a:endParaRPr>
          </a:p>
        </p:txBody>
      </p:sp>
      <p:sp>
        <p:nvSpPr>
          <p:cNvPr id="68" name="Rectangle 63"/>
          <p:cNvSpPr>
            <a:spLocks noChangeArrowheads="1"/>
          </p:cNvSpPr>
          <p:nvPr/>
        </p:nvSpPr>
        <p:spPr bwMode="auto">
          <a:xfrm>
            <a:off x="8770268" y="1592561"/>
            <a:ext cx="757238" cy="2825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solidFill>
                  <a:srgbClr val="008080"/>
                </a:solidFill>
                <a:effectLst>
                  <a:outerShdw blurRad="38100" dist="38100" dir="2700000" algn="tl">
                    <a:srgbClr val="C0C0C0"/>
                  </a:outerShdw>
                </a:effectLst>
              </a:rPr>
              <a:t>S</a:t>
            </a:r>
            <a:endParaRPr lang="en-US" altLang="zh-CN" sz="1200">
              <a:solidFill>
                <a:srgbClr val="008080"/>
              </a:solidFill>
              <a:effectLst>
                <a:outerShdw blurRad="38100" dist="38100" dir="2700000" algn="tl">
                  <a:srgbClr val="C0C0C0"/>
                </a:outerShdw>
              </a:effectLst>
            </a:endParaRPr>
          </a:p>
        </p:txBody>
      </p:sp>
      <p:sp>
        <p:nvSpPr>
          <p:cNvPr id="69" name="Line 64"/>
          <p:cNvSpPr>
            <a:spLocks noChangeShapeType="1"/>
          </p:cNvSpPr>
          <p:nvPr/>
        </p:nvSpPr>
        <p:spPr bwMode="auto">
          <a:xfrm flipH="1">
            <a:off x="7255793" y="2181523"/>
            <a:ext cx="1455738" cy="0"/>
          </a:xfrm>
          <a:prstGeom prst="line">
            <a:avLst/>
          </a:prstGeom>
          <a:noFill/>
          <a:ln w="19050" cap="rnd">
            <a:solidFill>
              <a:srgbClr val="008080">
                <a:alpha val="96000"/>
              </a:srgbClr>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74" name="Freeform 62"/>
          <p:cNvSpPr/>
          <p:nvPr/>
        </p:nvSpPr>
        <p:spPr bwMode="auto">
          <a:xfrm>
            <a:off x="7952705" y="1794493"/>
            <a:ext cx="893763" cy="1312862"/>
          </a:xfrm>
          <a:custGeom>
            <a:avLst/>
            <a:gdLst>
              <a:gd name="T0" fmla="*/ 0 w 736"/>
              <a:gd name="T1" fmla="*/ 1176 h 1176"/>
              <a:gd name="T2" fmla="*/ 215 w 736"/>
              <a:gd name="T3" fmla="*/ 1029 h 1176"/>
              <a:gd name="T4" fmla="*/ 402 w 736"/>
              <a:gd name="T5" fmla="*/ 788 h 1176"/>
              <a:gd name="T6" fmla="*/ 469 w 736"/>
              <a:gd name="T7" fmla="*/ 654 h 1176"/>
              <a:gd name="T8" fmla="*/ 630 w 736"/>
              <a:gd name="T9" fmla="*/ 279 h 1176"/>
              <a:gd name="T10" fmla="*/ 736 w 736"/>
              <a:gd name="T11" fmla="*/ 0 h 1176"/>
            </a:gdLst>
            <a:ahLst/>
            <a:cxnLst>
              <a:cxn ang="0">
                <a:pos x="T0" y="T1"/>
              </a:cxn>
              <a:cxn ang="0">
                <a:pos x="T2" y="T3"/>
              </a:cxn>
              <a:cxn ang="0">
                <a:pos x="T4" y="T5"/>
              </a:cxn>
              <a:cxn ang="0">
                <a:pos x="T6" y="T7"/>
              </a:cxn>
              <a:cxn ang="0">
                <a:pos x="T8" y="T9"/>
              </a:cxn>
              <a:cxn ang="0">
                <a:pos x="T10" y="T11"/>
              </a:cxn>
            </a:cxnLst>
            <a:rect l="0" t="0" r="r" b="b"/>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25400" cap="flat" cmpd="sng">
            <a:solidFill>
              <a:srgbClr val="008080"/>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75" name="Rectangle 57"/>
          <p:cNvSpPr>
            <a:spLocks noChangeArrowheads="1"/>
          </p:cNvSpPr>
          <p:nvPr/>
        </p:nvSpPr>
        <p:spPr bwMode="auto">
          <a:xfrm>
            <a:off x="8520950" y="3172123"/>
            <a:ext cx="182563" cy="1397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ltLang="zh-CN" sz="1000" dirty="0">
              <a:solidFill>
                <a:srgbClr val="008080"/>
              </a:solidFill>
              <a:effectLst>
                <a:outerShdw blurRad="38100" dist="38100" dir="2700000" algn="tl">
                  <a:srgbClr val="C0C0C0"/>
                </a:outerShdw>
              </a:effectLst>
            </a:endParaRPr>
          </a:p>
        </p:txBody>
      </p:sp>
      <p:sp>
        <p:nvSpPr>
          <p:cNvPr id="76" name="Rectangle 57"/>
          <p:cNvSpPr>
            <a:spLocks noChangeArrowheads="1"/>
          </p:cNvSpPr>
          <p:nvPr/>
        </p:nvSpPr>
        <p:spPr bwMode="auto">
          <a:xfrm>
            <a:off x="8493407" y="3549629"/>
            <a:ext cx="452278" cy="17477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solidFill>
                  <a:srgbClr val="008080"/>
                </a:solidFill>
                <a:effectLst>
                  <a:outerShdw blurRad="38100" dist="38100" dir="2700000" algn="tl">
                    <a:srgbClr val="C0C0C0"/>
                  </a:outerShdw>
                </a:effectLst>
              </a:rPr>
              <a:t>nQ</a:t>
            </a:r>
            <a:r>
              <a:rPr lang="en-US" altLang="zh-CN" sz="1000" dirty="0">
                <a:solidFill>
                  <a:srgbClr val="008080"/>
                </a:solidFill>
                <a:effectLst>
                  <a:outerShdw blurRad="38100" dist="38100" dir="2700000" algn="tl">
                    <a:srgbClr val="C0C0C0"/>
                  </a:outerShdw>
                </a:effectLst>
              </a:rPr>
              <a:t>2</a:t>
            </a:r>
            <a:endParaRPr lang="en-US" altLang="zh-CN" sz="1000" dirty="0">
              <a:solidFill>
                <a:srgbClr val="008080"/>
              </a:solidFill>
              <a:effectLst>
                <a:outerShdw blurRad="38100" dist="38100" dir="2700000" algn="tl">
                  <a:srgbClr val="C0C0C0"/>
                </a:outerShdw>
              </a:effectLst>
            </a:endParaRPr>
          </a:p>
        </p:txBody>
      </p:sp>
      <p:sp>
        <p:nvSpPr>
          <p:cNvPr id="78" name="Line 11"/>
          <p:cNvSpPr>
            <a:spLocks noChangeShapeType="1"/>
          </p:cNvSpPr>
          <p:nvPr/>
        </p:nvSpPr>
        <p:spPr bwMode="auto">
          <a:xfrm>
            <a:off x="3185558" y="2667252"/>
            <a:ext cx="0" cy="807173"/>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79" name="Rectangle 14"/>
          <p:cNvSpPr>
            <a:spLocks noChangeArrowheads="1"/>
          </p:cNvSpPr>
          <p:nvPr/>
        </p:nvSpPr>
        <p:spPr bwMode="auto">
          <a:xfrm>
            <a:off x="2439577" y="2890555"/>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P</a:t>
            </a:r>
            <a:r>
              <a:rPr lang="en-US" altLang="zh-CN" sz="1000" dirty="0">
                <a:effectLst>
                  <a:outerShdw blurRad="38100" dist="38100" dir="2700000" algn="tl">
                    <a:srgbClr val="C0C0C0"/>
                  </a:outerShdw>
                </a:effectLst>
              </a:rPr>
              <a:t>C</a:t>
            </a:r>
            <a:endParaRPr lang="en-US" altLang="zh-CN" sz="1000" dirty="0">
              <a:effectLst>
                <a:outerShdw blurRad="38100" dist="38100" dir="2700000" algn="tl">
                  <a:srgbClr val="C0C0C0"/>
                </a:outerShdw>
              </a:effectLst>
            </a:endParaRPr>
          </a:p>
        </p:txBody>
      </p:sp>
      <p:sp>
        <p:nvSpPr>
          <p:cNvPr id="80" name="Rectangle 14"/>
          <p:cNvSpPr>
            <a:spLocks noChangeArrowheads="1"/>
          </p:cNvSpPr>
          <p:nvPr/>
        </p:nvSpPr>
        <p:spPr bwMode="auto">
          <a:xfrm>
            <a:off x="3007664" y="3552647"/>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Q</a:t>
            </a:r>
            <a:r>
              <a:rPr lang="en-US" altLang="zh-CN" sz="1000" dirty="0">
                <a:effectLst>
                  <a:outerShdw blurRad="38100" dist="38100" dir="2700000" algn="tl">
                    <a:srgbClr val="C0C0C0"/>
                  </a:outerShdw>
                </a:effectLst>
              </a:rPr>
              <a:t>C</a:t>
            </a:r>
            <a:endParaRPr lang="en-US" altLang="zh-CN" sz="1000" dirty="0">
              <a:effectLst>
                <a:outerShdw blurRad="38100" dist="38100" dir="2700000" algn="tl">
                  <a:srgbClr val="C0C0C0"/>
                </a:outerShdw>
              </a:effectLst>
            </a:endParaRPr>
          </a:p>
        </p:txBody>
      </p:sp>
      <p:sp>
        <p:nvSpPr>
          <p:cNvPr id="81" name="Rectangle 14"/>
          <p:cNvSpPr>
            <a:spLocks noChangeArrowheads="1"/>
          </p:cNvSpPr>
          <p:nvPr/>
        </p:nvSpPr>
        <p:spPr bwMode="auto">
          <a:xfrm>
            <a:off x="3405328" y="3550557"/>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Q</a:t>
            </a:r>
            <a:r>
              <a:rPr lang="en-US" altLang="zh-CN" sz="1000" dirty="0">
                <a:effectLst>
                  <a:outerShdw blurRad="38100" dist="38100" dir="2700000" algn="tl">
                    <a:srgbClr val="C0C0C0"/>
                  </a:outerShdw>
                </a:effectLst>
              </a:rPr>
              <a:t>B</a:t>
            </a:r>
            <a:endParaRPr lang="en-US" altLang="zh-CN" sz="1000" dirty="0">
              <a:effectLst>
                <a:outerShdw blurRad="38100" dist="38100" dir="2700000" algn="tl">
                  <a:srgbClr val="C0C0C0"/>
                </a:outerShdw>
              </a:effectLst>
            </a:endParaRPr>
          </a:p>
        </p:txBody>
      </p:sp>
      <p:sp>
        <p:nvSpPr>
          <p:cNvPr id="82" name="Rectangle 14"/>
          <p:cNvSpPr>
            <a:spLocks noChangeArrowheads="1"/>
          </p:cNvSpPr>
          <p:nvPr/>
        </p:nvSpPr>
        <p:spPr bwMode="auto">
          <a:xfrm>
            <a:off x="3872528" y="3577418"/>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Q</a:t>
            </a:r>
            <a:r>
              <a:rPr lang="en-US" altLang="zh-CN" sz="1000" dirty="0">
                <a:effectLst>
                  <a:outerShdw blurRad="38100" dist="38100" dir="2700000" algn="tl">
                    <a:srgbClr val="C0C0C0"/>
                  </a:outerShdw>
                </a:effectLst>
              </a:rPr>
              <a:t>A</a:t>
            </a:r>
            <a:endParaRPr lang="en-US" altLang="zh-CN" sz="1000" dirty="0">
              <a:effectLst>
                <a:outerShdw blurRad="38100" dist="38100" dir="2700000" algn="tl">
                  <a:srgbClr val="C0C0C0"/>
                </a:outerShdw>
              </a:effectLst>
            </a:endParaRPr>
          </a:p>
        </p:txBody>
      </p:sp>
      <p:sp>
        <p:nvSpPr>
          <p:cNvPr id="83" name="文本框 82"/>
          <p:cNvSpPr txBox="1"/>
          <p:nvPr/>
        </p:nvSpPr>
        <p:spPr>
          <a:xfrm>
            <a:off x="3695287" y="3938709"/>
            <a:ext cx="969491" cy="369332"/>
          </a:xfrm>
          <a:prstGeom prst="rect">
            <a:avLst/>
          </a:prstGeom>
          <a:noFill/>
        </p:spPr>
        <p:txBody>
          <a:bodyPr wrap="square" rtlCol="0">
            <a:spAutoFit/>
          </a:bodyPr>
          <a:lstStyle/>
          <a:p>
            <a:r>
              <a:rPr lang="en-US" altLang="zh-CN" dirty="0"/>
              <a:t>(a)</a:t>
            </a:r>
            <a:endParaRPr lang="zh-CN" altLang="en-US" dirty="0"/>
          </a:p>
        </p:txBody>
      </p:sp>
      <p:sp>
        <p:nvSpPr>
          <p:cNvPr id="85" name="文本框 84"/>
          <p:cNvSpPr txBox="1"/>
          <p:nvPr/>
        </p:nvSpPr>
        <p:spPr>
          <a:xfrm>
            <a:off x="8115497" y="3973114"/>
            <a:ext cx="425377" cy="369332"/>
          </a:xfrm>
          <a:prstGeom prst="rect">
            <a:avLst/>
          </a:prstGeom>
          <a:noFill/>
        </p:spPr>
        <p:txBody>
          <a:bodyPr wrap="square" rtlCol="0">
            <a:spAutoFit/>
          </a:bodyPr>
          <a:lstStyle/>
          <a:p>
            <a:r>
              <a:rPr lang="en-US" altLang="zh-CN" dirty="0"/>
              <a:t>(b)</a:t>
            </a:r>
            <a:endParaRPr lang="zh-CN" altLang="en-US" dirty="0"/>
          </a:p>
        </p:txBody>
      </p:sp>
      <p:sp>
        <p:nvSpPr>
          <p:cNvPr id="92" name="文本框 91"/>
          <p:cNvSpPr txBox="1"/>
          <p:nvPr/>
        </p:nvSpPr>
        <p:spPr>
          <a:xfrm>
            <a:off x="911958" y="1441091"/>
            <a:ext cx="707886" cy="3198646"/>
          </a:xfrm>
          <a:prstGeom prst="rect">
            <a:avLst/>
          </a:prstGeom>
          <a:noFill/>
        </p:spPr>
        <p:txBody>
          <a:bodyPr vert="eaVert" wrap="square" rtlCol="0">
            <a:spAutoFit/>
          </a:bodyPr>
          <a:lstStyle/>
          <a:p>
            <a:r>
              <a:rPr lang="zh-CN" altLang="en-US" dirty="0">
                <a:latin typeface="微软雅黑" panose="020B0503020204020204" pitchFamily="34" charset="-122"/>
                <a:ea typeface="微软雅黑" panose="020B0503020204020204" pitchFamily="34" charset="-122"/>
              </a:rPr>
              <a:t>短期供给曲线：从企业到市场</a:t>
            </a:r>
            <a:endParaRPr lang="zh-CN" altLang="en-US" dirty="0">
              <a:latin typeface="微软雅黑" panose="020B0503020204020204" pitchFamily="34" charset="-122"/>
              <a:ea typeface="微软雅黑" panose="020B0503020204020204" pitchFamily="34" charset="-122"/>
            </a:endParaRPr>
          </a:p>
          <a:p>
            <a:endParaRPr lang="zh-CN" altLang="en-US" sz="1600" dirty="0"/>
          </a:p>
        </p:txBody>
      </p:sp>
      <p:sp>
        <p:nvSpPr>
          <p:cNvPr id="47" name="Rectangle 60"/>
          <p:cNvSpPr>
            <a:spLocks noChangeArrowheads="1"/>
          </p:cNvSpPr>
          <p:nvPr/>
        </p:nvSpPr>
        <p:spPr bwMode="auto">
          <a:xfrm>
            <a:off x="2960356" y="4748873"/>
            <a:ext cx="7593572"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dist"/>
            <a:r>
              <a:rPr lang="zh-CN" altLang="en-US" sz="2000" b="0" dirty="0">
                <a:latin typeface="微软雅黑" panose="020B0503020204020204" pitchFamily="34" charset="-122"/>
                <a:ea typeface="微软雅黑" panose="020B0503020204020204" pitchFamily="34" charset="-122"/>
              </a:rPr>
              <a:t>位于</a:t>
            </a:r>
            <a:r>
              <a:rPr lang="zh-CN" altLang="en-US" sz="2000" b="0" dirty="0">
                <a:solidFill>
                  <a:srgbClr val="0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平均变动成本</a:t>
            </a:r>
            <a:r>
              <a:rPr lang="zh-CN" altLang="en-US" sz="2000" b="0" dirty="0">
                <a:latin typeface="微软雅黑" panose="020B0503020204020204" pitchFamily="34" charset="-122"/>
                <a:ea typeface="微软雅黑" panose="020B0503020204020204" pitchFamily="34" charset="-122"/>
              </a:rPr>
              <a:t>曲线</a:t>
            </a:r>
            <a:r>
              <a:rPr lang="zh-CN" altLang="en-US" sz="2000" b="0" dirty="0">
                <a:solidFill>
                  <a:srgbClr val="FF66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最低点</a:t>
            </a:r>
            <a:r>
              <a:rPr lang="zh-CN" altLang="en-US" sz="2000" b="0" dirty="0">
                <a:latin typeface="微软雅黑" panose="020B0503020204020204" pitchFamily="34" charset="-122"/>
                <a:ea typeface="微软雅黑" panose="020B0503020204020204" pitchFamily="34" charset="-122"/>
              </a:rPr>
              <a:t>以上的</a:t>
            </a:r>
            <a:r>
              <a:rPr lang="zh-CN" altLang="en-US" sz="2000" b="0" dirty="0">
                <a:solidFill>
                  <a:srgbClr val="CC99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短期边际成本曲线</a:t>
            </a:r>
            <a:endParaRPr lang="zh-CN" altLang="en-US" sz="2000" b="0" dirty="0">
              <a:solidFill>
                <a:srgbClr val="CC99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flipV="1">
            <a:off x="3052669" y="5281638"/>
            <a:ext cx="7475300" cy="12063"/>
          </a:xfrm>
          <a:prstGeom prst="line">
            <a:avLst/>
          </a:prstGeom>
          <a:noFill/>
          <a:ln w="9525">
            <a:solidFill>
              <a:schemeClr val="hlink"/>
            </a:solidFill>
            <a:round/>
          </a:ln>
          <a:effectLst>
            <a:prstShdw prst="shdw17" dist="17961" dir="2700000">
              <a:schemeClr val="hlink">
                <a:gamma/>
                <a:shade val="60000"/>
                <a:invGamma/>
              </a:schemeClr>
            </a:prstShdw>
          </a:effectLst>
          <a:extLst>
            <a:ext uri="{909E8E84-426E-40DD-AFC4-6F175D3DCCD1}">
              <a14:hiddenFill xmlns:a14="http://schemas.microsoft.com/office/drawing/2010/main">
                <a:noFill/>
              </a14:hiddenFill>
            </a:ext>
          </a:extLst>
        </p:spPr>
        <p:txBody>
          <a:bodyPr wrap="none"/>
          <a:lstStyle/>
          <a:p>
            <a:endParaRPr lang="zh-CN" altLang="en-US"/>
          </a:p>
        </p:txBody>
      </p:sp>
      <p:pic>
        <p:nvPicPr>
          <p:cNvPr id="50" name="Picture 20" descr="BD05515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50687" y="4645725"/>
            <a:ext cx="1489075" cy="1600200"/>
          </a:xfrm>
          <a:prstGeom prst="rect">
            <a:avLst/>
          </a:prstGeom>
          <a:noFill/>
          <a:extLst>
            <a:ext uri="{909E8E84-426E-40DD-AFC4-6F175D3DCCD1}">
              <a14:hiddenFill xmlns:a14="http://schemas.microsoft.com/office/drawing/2010/main">
                <a:solidFill>
                  <a:srgbClr val="FFFFFF"/>
                </a:solidFill>
              </a14:hiddenFill>
            </a:ext>
          </a:extLst>
        </p:spPr>
      </p:pic>
      <p:sp>
        <p:nvSpPr>
          <p:cNvPr id="51" name="Freeform 30"/>
          <p:cNvSpPr/>
          <p:nvPr/>
        </p:nvSpPr>
        <p:spPr bwMode="auto">
          <a:xfrm rot="979011">
            <a:off x="3043879" y="1990296"/>
            <a:ext cx="1407813" cy="921254"/>
          </a:xfrm>
          <a:custGeom>
            <a:avLst/>
            <a:gdLst>
              <a:gd name="T0" fmla="*/ 0 w 1294"/>
              <a:gd name="T1" fmla="*/ 346 h 600"/>
              <a:gd name="T2" fmla="*/ 146 w 1294"/>
              <a:gd name="T3" fmla="*/ 500 h 600"/>
              <a:gd name="T4" fmla="*/ 356 w 1294"/>
              <a:gd name="T5" fmla="*/ 582 h 600"/>
              <a:gd name="T6" fmla="*/ 624 w 1294"/>
              <a:gd name="T7" fmla="*/ 574 h 600"/>
              <a:gd name="T8" fmla="*/ 1000 w 1294"/>
              <a:gd name="T9" fmla="*/ 426 h 600"/>
              <a:gd name="T10" fmla="*/ 1192 w 1294"/>
              <a:gd name="T11" fmla="*/ 222 h 600"/>
              <a:gd name="T12" fmla="*/ 1294 w 1294"/>
              <a:gd name="T13" fmla="*/ 0 h 600"/>
            </a:gdLst>
            <a:ahLst/>
            <a:cxnLst>
              <a:cxn ang="0">
                <a:pos x="T0" y="T1"/>
              </a:cxn>
              <a:cxn ang="0">
                <a:pos x="T2" y="T3"/>
              </a:cxn>
              <a:cxn ang="0">
                <a:pos x="T4" y="T5"/>
              </a:cxn>
              <a:cxn ang="0">
                <a:pos x="T6" y="T7"/>
              </a:cxn>
              <a:cxn ang="0">
                <a:pos x="T8" y="T9"/>
              </a:cxn>
              <a:cxn ang="0">
                <a:pos x="T10" y="T11"/>
              </a:cxn>
              <a:cxn ang="0">
                <a:pos x="T12" y="T13"/>
              </a:cxn>
            </a:cxnLst>
            <a:rect l="0" t="0" r="r" b="b"/>
            <a:pathLst>
              <a:path w="1294" h="600">
                <a:moveTo>
                  <a:pt x="0" y="346"/>
                </a:moveTo>
                <a:cubicBezTo>
                  <a:pt x="23" y="372"/>
                  <a:pt x="87" y="461"/>
                  <a:pt x="146" y="500"/>
                </a:cubicBezTo>
                <a:cubicBezTo>
                  <a:pt x="205" y="539"/>
                  <a:pt x="276" y="570"/>
                  <a:pt x="356" y="582"/>
                </a:cubicBezTo>
                <a:cubicBezTo>
                  <a:pt x="436" y="594"/>
                  <a:pt x="517" y="600"/>
                  <a:pt x="624" y="574"/>
                </a:cubicBezTo>
                <a:cubicBezTo>
                  <a:pt x="731" y="548"/>
                  <a:pt x="905" y="485"/>
                  <a:pt x="1000" y="426"/>
                </a:cubicBezTo>
                <a:cubicBezTo>
                  <a:pt x="1095" y="367"/>
                  <a:pt x="1143" y="293"/>
                  <a:pt x="1192" y="222"/>
                </a:cubicBezTo>
                <a:cubicBezTo>
                  <a:pt x="1241" y="151"/>
                  <a:pt x="1273" y="46"/>
                  <a:pt x="1294" y="0"/>
                </a:cubicBezTo>
              </a:path>
            </a:pathLst>
          </a:custGeom>
          <a:noFill/>
          <a:ln w="22225"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3" name="文本框 2"/>
          <p:cNvSpPr txBox="1"/>
          <p:nvPr/>
        </p:nvSpPr>
        <p:spPr>
          <a:xfrm>
            <a:off x="4524313" y="1992898"/>
            <a:ext cx="723764" cy="369332"/>
          </a:xfrm>
          <a:prstGeom prst="rect">
            <a:avLst/>
          </a:prstGeom>
          <a:noFill/>
        </p:spPr>
        <p:txBody>
          <a:bodyPr wrap="square" rtlCol="0">
            <a:spAutoFit/>
          </a:bodyPr>
          <a:lstStyle/>
          <a:p>
            <a:r>
              <a:rPr lang="en-US" altLang="zh-CN" dirty="0"/>
              <a:t>AVC</a:t>
            </a:r>
            <a:endParaRPr lang="zh-CN" altLang="en-US" dirty="0"/>
          </a:p>
        </p:txBody>
      </p:sp>
      <p:sp>
        <p:nvSpPr>
          <p:cNvPr id="8" name="文本框 7"/>
          <p:cNvSpPr txBox="1"/>
          <p:nvPr/>
        </p:nvSpPr>
        <p:spPr>
          <a:xfrm>
            <a:off x="3788937" y="1836291"/>
            <a:ext cx="383630" cy="369332"/>
          </a:xfrm>
          <a:prstGeom prst="rect">
            <a:avLst/>
          </a:prstGeom>
          <a:noFill/>
        </p:spPr>
        <p:txBody>
          <a:bodyPr wrap="square" rtlCol="0">
            <a:spAutoFit/>
          </a:bodyPr>
          <a:lstStyle/>
          <a:p>
            <a:r>
              <a:rPr lang="en-US" altLang="zh-CN" dirty="0"/>
              <a:t>A</a:t>
            </a:r>
            <a:endParaRPr lang="zh-CN" altLang="en-US" dirty="0"/>
          </a:p>
        </p:txBody>
      </p:sp>
      <p:sp>
        <p:nvSpPr>
          <p:cNvPr id="54" name="Line 20"/>
          <p:cNvSpPr>
            <a:spLocks noChangeShapeType="1"/>
          </p:cNvSpPr>
          <p:nvPr/>
        </p:nvSpPr>
        <p:spPr bwMode="auto">
          <a:xfrm flipH="1" flipV="1">
            <a:off x="2805655" y="2840500"/>
            <a:ext cx="673412" cy="15156"/>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55" name="Line 11"/>
          <p:cNvSpPr>
            <a:spLocks noChangeShapeType="1"/>
          </p:cNvSpPr>
          <p:nvPr/>
        </p:nvSpPr>
        <p:spPr bwMode="auto">
          <a:xfrm flipH="1">
            <a:off x="3553607" y="2855657"/>
            <a:ext cx="1870" cy="648784"/>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15" name="文本框 14"/>
          <p:cNvSpPr txBox="1"/>
          <p:nvPr/>
        </p:nvSpPr>
        <p:spPr>
          <a:xfrm>
            <a:off x="3315958" y="2517414"/>
            <a:ext cx="237649" cy="369332"/>
          </a:xfrm>
          <a:prstGeom prst="rect">
            <a:avLst/>
          </a:prstGeom>
          <a:noFill/>
        </p:spPr>
        <p:txBody>
          <a:bodyPr wrap="square" rtlCol="0">
            <a:spAutoFit/>
          </a:bodyPr>
          <a:lstStyle/>
          <a:p>
            <a:r>
              <a:rPr lang="en-US" altLang="zh-CN" dirty="0"/>
              <a:t>B</a:t>
            </a:r>
            <a:endParaRPr lang="zh-CN" altLang="en-US" dirty="0"/>
          </a:p>
        </p:txBody>
      </p:sp>
      <p:sp>
        <p:nvSpPr>
          <p:cNvPr id="16" name="文本框 15"/>
          <p:cNvSpPr txBox="1"/>
          <p:nvPr/>
        </p:nvSpPr>
        <p:spPr>
          <a:xfrm>
            <a:off x="3140751" y="3006563"/>
            <a:ext cx="268913" cy="369332"/>
          </a:xfrm>
          <a:prstGeom prst="rect">
            <a:avLst/>
          </a:prstGeom>
          <a:noFill/>
        </p:spPr>
        <p:txBody>
          <a:bodyPr wrap="square" rtlCol="0">
            <a:spAutoFit/>
          </a:bodyPr>
          <a:lstStyle/>
          <a:p>
            <a:r>
              <a:rPr lang="en-US" altLang="zh-CN" dirty="0"/>
              <a:t>C</a:t>
            </a:r>
            <a:endParaRPr lang="zh-CN" altLang="en-US" dirty="0"/>
          </a:p>
        </p:txBody>
      </p:sp>
      <p:sp>
        <p:nvSpPr>
          <p:cNvPr id="64" name="Rectangle 14"/>
          <p:cNvSpPr>
            <a:spLocks noChangeArrowheads="1"/>
          </p:cNvSpPr>
          <p:nvPr/>
        </p:nvSpPr>
        <p:spPr bwMode="auto">
          <a:xfrm>
            <a:off x="2439577" y="2458143"/>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P</a:t>
            </a:r>
            <a:r>
              <a:rPr lang="en-US" altLang="zh-CN" sz="1000" dirty="0">
                <a:effectLst>
                  <a:outerShdw blurRad="38100" dist="38100" dir="2700000" algn="tl">
                    <a:srgbClr val="C0C0C0"/>
                  </a:outerShdw>
                </a:effectLst>
              </a:rPr>
              <a:t>1</a:t>
            </a:r>
            <a:endParaRPr lang="en-US" altLang="zh-CN" sz="1000" dirty="0">
              <a:effectLst>
                <a:outerShdw blurRad="38100" dist="38100" dir="2700000" algn="tl">
                  <a:srgbClr val="C0C0C0"/>
                </a:outerShdw>
              </a:effectLst>
            </a:endParaRPr>
          </a:p>
        </p:txBody>
      </p:sp>
      <p:sp>
        <p:nvSpPr>
          <p:cNvPr id="66" name="Rectangle 14"/>
          <p:cNvSpPr>
            <a:spLocks noChangeArrowheads="1"/>
          </p:cNvSpPr>
          <p:nvPr/>
        </p:nvSpPr>
        <p:spPr bwMode="auto">
          <a:xfrm>
            <a:off x="2432830" y="2674223"/>
            <a:ext cx="286703" cy="22208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1800" dirty="0">
                <a:effectLst>
                  <a:outerShdw blurRad="38100" dist="38100" dir="2700000" algn="tl">
                    <a:srgbClr val="C0C0C0"/>
                  </a:outerShdw>
                </a:effectLst>
              </a:rPr>
              <a:t>P</a:t>
            </a:r>
            <a:r>
              <a:rPr lang="en-US" altLang="zh-CN" sz="1000" dirty="0">
                <a:effectLst>
                  <a:outerShdw blurRad="38100" dist="38100" dir="2700000" algn="tl">
                    <a:srgbClr val="C0C0C0"/>
                  </a:outerShdw>
                </a:effectLst>
              </a:rPr>
              <a:t>B</a:t>
            </a:r>
            <a:endParaRPr lang="en-US" altLang="zh-CN" sz="1000" dirty="0">
              <a:effectLst>
                <a:outerShdw blurRad="38100" dist="38100" dir="2700000" algn="tl">
                  <a:srgbClr val="C0C0C0"/>
                </a:outerShdw>
              </a:effectLst>
            </a:endParaRPr>
          </a:p>
        </p:txBody>
      </p:sp>
      <p:sp>
        <p:nvSpPr>
          <p:cNvPr id="2" name="TextBox 1"/>
          <p:cNvSpPr txBox="1"/>
          <p:nvPr/>
        </p:nvSpPr>
        <p:spPr>
          <a:xfrm>
            <a:off x="2955480" y="5407604"/>
            <a:ext cx="7914166" cy="55399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市场的短期供给曲线是所有企业的真正的短期供给曲线的</a:t>
            </a:r>
            <a:r>
              <a:rPr lang="zh-CN" altLang="en-US" sz="2000" b="1" dirty="0">
                <a:solidFill>
                  <a:srgbClr val="FF0000"/>
                </a:solidFill>
                <a:latin typeface="微软雅黑" panose="020B0503020204020204" pitchFamily="34" charset="-122"/>
                <a:ea typeface="微软雅黑" panose="020B0503020204020204" pitchFamily="34" charset="-122"/>
              </a:rPr>
              <a:t>水平相加</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50177" name="图片 445" descr="4-9"/>
          <p:cNvPicPr>
            <a:picLocks noChangeAspect="1" noChangeArrowheads="1"/>
          </p:cNvPicPr>
          <p:nvPr/>
        </p:nvPicPr>
        <p:blipFill>
          <a:blip r:embed="rId1"/>
          <a:srcRect/>
          <a:stretch>
            <a:fillRect/>
          </a:stretch>
        </p:blipFill>
        <p:spPr bwMode="auto">
          <a:xfrm>
            <a:off x="2263356" y="1516399"/>
            <a:ext cx="8175279" cy="4531949"/>
          </a:xfrm>
          <a:prstGeom prst="rect">
            <a:avLst/>
          </a:prstGeom>
          <a:noFill/>
        </p:spPr>
      </p:pic>
      <p:sp>
        <p:nvSpPr>
          <p:cNvPr id="50179" name="Rectangle 3"/>
          <p:cNvSpPr>
            <a:spLocks noChangeArrowheads="1"/>
          </p:cNvSpPr>
          <p:nvPr/>
        </p:nvSpPr>
        <p:spPr bwMode="auto">
          <a:xfrm>
            <a:off x="2598345" y="6166523"/>
            <a:ext cx="7804087" cy="40011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短期供给曲线：从企业到市场</a:t>
            </a:r>
            <a:endParaRPr kumimoji="0" lang="zh-CN" altLang="en-US" sz="4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0" name="标题 3"/>
          <p:cNvSpPr txBox="1"/>
          <p:nvPr/>
        </p:nvSpPr>
        <p:spPr>
          <a:xfrm>
            <a:off x="1696720" y="415884"/>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完全竞争市场的短期供给曲线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完全竞争企业和市场的长期均衡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完全竞争企业的短期均衡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完全竞争企业面临的需求曲线和收益曲线</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企业收益、市场结构和利润最大化</a:t>
            </a:r>
            <a:endParaRPr lang="zh-CN" altLang="en-US" sz="20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24802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54803" y="24284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企业收益</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54803" y="288563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市场结构及划分依据</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70723" y="2937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43119" y="3408919"/>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723123" y="29374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32223" y="21998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9" name="Rectangle 8" descr="浅色上对角线"/>
          <p:cNvSpPr>
            <a:spLocks noChangeArrowheads="1"/>
          </p:cNvSpPr>
          <p:nvPr/>
        </p:nvSpPr>
        <p:spPr bwMode="auto">
          <a:xfrm>
            <a:off x="6692903" y="3405194"/>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企业的利润最大化原则</a:t>
            </a:r>
            <a:endParaRPr lang="zh-CN" altLang="en-US" b="1" dirty="0">
              <a:effectLst>
                <a:outerShdw blurRad="38100" dist="38100" dir="2700000" algn="tl">
                  <a:srgbClr val="C0C0C0"/>
                </a:outerShdw>
              </a:effectLst>
            </a:endParaRPr>
          </a:p>
        </p:txBody>
      </p:sp>
      <p:sp>
        <p:nvSpPr>
          <p:cNvPr id="20" name="AutoShape 65">
            <a:hlinkClick r:id="" action="ppaction://noaction" highlightClick="1"/>
            <a:hlinkHover r:id="" action="ppaction://noaction"/>
          </p:cNvPr>
          <p:cNvSpPr>
            <a:spLocks noChangeArrowheads="1"/>
          </p:cNvSpPr>
          <p:nvPr/>
        </p:nvSpPr>
        <p:spPr bwMode="auto">
          <a:xfrm>
            <a:off x="9685023" y="3393044"/>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 name="AutoShape 65">
            <a:hlinkClick r:id="" action="ppaction://noaction" highlightClick="1"/>
            <a:hlinkHover r:id="" action="ppaction://noaction"/>
          </p:cNvPr>
          <p:cNvSpPr>
            <a:spLocks noChangeArrowheads="1"/>
          </p:cNvSpPr>
          <p:nvPr/>
        </p:nvSpPr>
        <p:spPr bwMode="auto">
          <a:xfrm>
            <a:off x="9730746" y="342210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3"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08823" y="34152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9"/>
          <p:cNvSpPr>
            <a:spLocks noChangeArrowheads="1"/>
          </p:cNvSpPr>
          <p:nvPr/>
        </p:nvSpPr>
        <p:spPr bwMode="auto">
          <a:xfrm>
            <a:off x="798048" y="1524314"/>
            <a:ext cx="5600827" cy="371190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30" name="Rectangle 2" descr="10%"/>
          <p:cNvSpPr>
            <a:spLocks noChangeArrowheads="1"/>
          </p:cNvSpPr>
          <p:nvPr/>
        </p:nvSpPr>
        <p:spPr bwMode="auto">
          <a:xfrm>
            <a:off x="6605249" y="1541377"/>
            <a:ext cx="4265951" cy="3662106"/>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0736" y="389661"/>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a:defRPr/>
            </a:pPr>
            <a:r>
              <a:rPr lang="zh-CN" altLang="en-US" sz="3200" dirty="0">
                <a:solidFill>
                  <a:srgbClr val="002060"/>
                </a:solidFill>
                <a:latin typeface="华文行楷" panose="02010800040101010101" pitchFamily="2" charset="-122"/>
                <a:ea typeface="华文行楷" panose="02010800040101010101" pitchFamily="2" charset="-122"/>
                <a:sym typeface="+mn-ea"/>
              </a:rPr>
              <a:t>生产者剩余和市场总剩余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5" name="内容占位符 2"/>
          <p:cNvSpPr txBox="1"/>
          <p:nvPr/>
        </p:nvSpPr>
        <p:spPr>
          <a:xfrm>
            <a:off x="3853695" y="2623168"/>
            <a:ext cx="8251825" cy="4126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dirty="0"/>
          </a:p>
        </p:txBody>
      </p:sp>
      <p:sp>
        <p:nvSpPr>
          <p:cNvPr id="26" name="内容占位符 2"/>
          <p:cNvSpPr txBox="1">
            <a:spLocks noChangeArrowheads="1"/>
          </p:cNvSpPr>
          <p:nvPr/>
        </p:nvSpPr>
        <p:spPr>
          <a:xfrm>
            <a:off x="981012" y="1521924"/>
            <a:ext cx="5050820" cy="4338474"/>
          </a:xfrm>
          <a:prstGeom prst="rect">
            <a:avLst/>
          </a:prstGeom>
        </p:spPr>
        <p:txBody>
          <a:bodyPr vert="horz" lIns="68580" tIns="34291" rIns="68580" bIns="3429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None/>
            </a:pPr>
            <a:r>
              <a:rPr lang="zh-CN" altLang="en-US" sz="24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0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生产者剩余：</a:t>
            </a:r>
            <a:r>
              <a:rPr lang="zh-CN" altLang="en-US" sz="2000" dirty="0">
                <a:latin typeface="微软雅黑" panose="020B0503020204020204" pitchFamily="34" charset="-122"/>
                <a:ea typeface="微软雅黑" panose="020B0503020204020204" pitchFamily="34" charset="-122"/>
                <a:sym typeface="黑体" panose="02010609060101010101" pitchFamily="49" charset="-122"/>
              </a:rPr>
              <a:t>任意一个生产者在生产和出售商品时得到的实际收益和意愿收益（即他愿意接受的最小收益）之间常常也存在一定的差额</a:t>
            </a:r>
            <a:r>
              <a:rPr lang="zh-CN" altLang="en-US" sz="2000" dirty="0" smtClean="0">
                <a:latin typeface="微软雅黑" panose="020B0503020204020204" pitchFamily="34" charset="-122"/>
                <a:ea typeface="微软雅黑" panose="020B0503020204020204" pitchFamily="34" charset="-122"/>
                <a:sym typeface="黑体" panose="02010609060101010101" pitchFamily="49" charset="-122"/>
              </a:rPr>
              <a:t>。</a:t>
            </a:r>
            <a:endParaRPr lang="en-US" altLang="zh-CN" sz="2000" dirty="0">
              <a:latin typeface="微软雅黑" panose="020B0503020204020204" pitchFamily="34" charset="-122"/>
              <a:ea typeface="微软雅黑" panose="020B0503020204020204" pitchFamily="34" charset="-122"/>
              <a:sym typeface="黑体" panose="02010609060101010101" pitchFamily="49" charset="-122"/>
            </a:endParaRPr>
          </a:p>
          <a:p>
            <a:pPr marL="0" indent="0" defTabSz="457200">
              <a:lnSpc>
                <a:spcPct val="150000"/>
              </a:lnSpc>
              <a:buNone/>
            </a:pPr>
            <a:r>
              <a:rPr lang="en-US" altLang="zh-CN" sz="20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en-US" altLang="zh-CN"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      </a:t>
            </a:r>
            <a:r>
              <a:rPr lang="zh-CN" altLang="en-US" sz="2000" b="1" dirty="0" smtClean="0">
                <a:solidFill>
                  <a:srgbClr val="FF0000"/>
                </a:solidFill>
                <a:latin typeface="微软雅黑" panose="020B0503020204020204" pitchFamily="34" charset="-122"/>
                <a:ea typeface="微软雅黑" panose="020B0503020204020204" pitchFamily="34" charset="-122"/>
                <a:sym typeface="黑体" panose="02010609060101010101" pitchFamily="49" charset="-122"/>
              </a:rPr>
              <a:t>消</a:t>
            </a:r>
            <a:r>
              <a:rPr lang="zh-CN" altLang="en-US" sz="2000" b="1" dirty="0">
                <a:solidFill>
                  <a:srgbClr val="FF0000"/>
                </a:solidFill>
                <a:latin typeface="微软雅黑" panose="020B0503020204020204" pitchFamily="34" charset="-122"/>
                <a:ea typeface="微软雅黑" panose="020B0503020204020204" pitchFamily="34" charset="-122"/>
                <a:sym typeface="黑体" panose="02010609060101010101" pitchFamily="49" charset="-122"/>
              </a:rPr>
              <a:t>费者剩余：</a:t>
            </a:r>
            <a:r>
              <a:rPr lang="zh-CN" altLang="en-US" sz="2000" dirty="0">
                <a:latin typeface="微软雅黑" panose="020B0503020204020204" pitchFamily="34" charset="-122"/>
                <a:ea typeface="微软雅黑" panose="020B0503020204020204" pitchFamily="34" charset="-122"/>
                <a:sym typeface="黑体" panose="02010609060101010101" pitchFamily="49" charset="-122"/>
              </a:rPr>
              <a:t>任意一个消费者在购买商品时的意愿支付（即他愿意支付的最高代价）与实际支付之间常常存在一定的差额。</a:t>
            </a:r>
            <a:endParaRPr lang="en-US" altLang="zh-CN" sz="2400" dirty="0">
              <a:solidFill>
                <a:schemeClr val="accent2">
                  <a:lumMod val="50000"/>
                </a:schemeClr>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4" name="直接箭头连接符 13"/>
          <p:cNvCxnSpPr/>
          <p:nvPr/>
        </p:nvCxnSpPr>
        <p:spPr>
          <a:xfrm flipV="1">
            <a:off x="7558766" y="2194919"/>
            <a:ext cx="0" cy="230213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V="1">
            <a:off x="7558766" y="4497055"/>
            <a:ext cx="2710927" cy="179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flipV="1">
            <a:off x="7558766" y="2743559"/>
            <a:ext cx="2388197" cy="1430767"/>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7558766" y="2581552"/>
            <a:ext cx="2485016" cy="1501618"/>
          </a:xfrm>
          <a:prstGeom prst="line">
            <a:avLst/>
          </a:prstGeom>
          <a:ln w="19050"/>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8759918" y="3003098"/>
            <a:ext cx="173169" cy="369332"/>
          </a:xfrm>
          <a:prstGeom prst="rect">
            <a:avLst/>
          </a:prstGeom>
          <a:noFill/>
        </p:spPr>
        <p:txBody>
          <a:bodyPr wrap="square" rtlCol="0">
            <a:spAutoFit/>
          </a:bodyPr>
          <a:lstStyle/>
          <a:p>
            <a:r>
              <a:rPr lang="en-US" altLang="zh-CN" dirty="0"/>
              <a:t>E</a:t>
            </a:r>
            <a:endParaRPr lang="en-US" altLang="zh-CN" dirty="0"/>
          </a:p>
        </p:txBody>
      </p:sp>
      <p:cxnSp>
        <p:nvCxnSpPr>
          <p:cNvPr id="27" name="直接连接符 26"/>
          <p:cNvCxnSpPr/>
          <p:nvPr/>
        </p:nvCxnSpPr>
        <p:spPr>
          <a:xfrm flipH="1">
            <a:off x="8868274" y="3372430"/>
            <a:ext cx="1" cy="112462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H="1">
            <a:off x="7558766" y="3405088"/>
            <a:ext cx="1287737"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7084667" y="2451316"/>
            <a:ext cx="576594" cy="369332"/>
          </a:xfrm>
          <a:prstGeom prst="rect">
            <a:avLst/>
          </a:prstGeom>
          <a:noFill/>
        </p:spPr>
        <p:txBody>
          <a:bodyPr wrap="square" rtlCol="0">
            <a:spAutoFit/>
          </a:bodyPr>
          <a:lstStyle/>
          <a:p>
            <a:pPr algn="ctr"/>
            <a:r>
              <a:rPr lang="en-US" altLang="zh-CN" dirty="0"/>
              <a:t>P</a:t>
            </a:r>
            <a:r>
              <a:rPr lang="en-US" altLang="zh-CN" sz="1200" dirty="0"/>
              <a:t>1</a:t>
            </a:r>
            <a:endParaRPr lang="en-US" altLang="zh-CN" sz="1200" dirty="0"/>
          </a:p>
        </p:txBody>
      </p:sp>
      <p:sp>
        <p:nvSpPr>
          <p:cNvPr id="34" name="TextBox 33"/>
          <p:cNvSpPr txBox="1"/>
          <p:nvPr/>
        </p:nvSpPr>
        <p:spPr>
          <a:xfrm>
            <a:off x="7085170" y="3952934"/>
            <a:ext cx="576594" cy="369332"/>
          </a:xfrm>
          <a:prstGeom prst="rect">
            <a:avLst/>
          </a:prstGeom>
          <a:noFill/>
        </p:spPr>
        <p:txBody>
          <a:bodyPr wrap="square" rtlCol="0">
            <a:spAutoFit/>
          </a:bodyPr>
          <a:lstStyle/>
          <a:p>
            <a:pPr algn="ctr"/>
            <a:r>
              <a:rPr lang="en-US" altLang="zh-CN" dirty="0"/>
              <a:t>P</a:t>
            </a:r>
            <a:r>
              <a:rPr lang="en-US" altLang="zh-CN" sz="1200" dirty="0"/>
              <a:t>2</a:t>
            </a:r>
            <a:endParaRPr lang="en-US" altLang="zh-CN" sz="1200" dirty="0"/>
          </a:p>
        </p:txBody>
      </p:sp>
      <p:sp>
        <p:nvSpPr>
          <p:cNvPr id="35" name="TextBox 34"/>
          <p:cNvSpPr txBox="1"/>
          <p:nvPr/>
        </p:nvSpPr>
        <p:spPr>
          <a:xfrm>
            <a:off x="7062546" y="3220422"/>
            <a:ext cx="576594" cy="369332"/>
          </a:xfrm>
          <a:prstGeom prst="rect">
            <a:avLst/>
          </a:prstGeom>
          <a:noFill/>
        </p:spPr>
        <p:txBody>
          <a:bodyPr wrap="square" rtlCol="0">
            <a:spAutoFit/>
          </a:bodyPr>
          <a:lstStyle/>
          <a:p>
            <a:pPr algn="ctr"/>
            <a:r>
              <a:rPr lang="en-US" altLang="zh-CN" dirty="0"/>
              <a:t>P</a:t>
            </a:r>
            <a:r>
              <a:rPr lang="en-US" altLang="zh-CN" sz="1200" dirty="0"/>
              <a:t>0</a:t>
            </a:r>
            <a:endParaRPr lang="en-US" altLang="zh-CN" sz="1200" dirty="0"/>
          </a:p>
        </p:txBody>
      </p:sp>
      <p:sp>
        <p:nvSpPr>
          <p:cNvPr id="36" name="TextBox 35"/>
          <p:cNvSpPr txBox="1"/>
          <p:nvPr/>
        </p:nvSpPr>
        <p:spPr>
          <a:xfrm>
            <a:off x="7134576" y="4384617"/>
            <a:ext cx="576594" cy="369332"/>
          </a:xfrm>
          <a:prstGeom prst="rect">
            <a:avLst/>
          </a:prstGeom>
          <a:noFill/>
        </p:spPr>
        <p:txBody>
          <a:bodyPr wrap="square" rtlCol="0">
            <a:spAutoFit/>
          </a:bodyPr>
          <a:lstStyle/>
          <a:p>
            <a:pPr algn="ctr"/>
            <a:r>
              <a:rPr lang="en-US" altLang="zh-CN" dirty="0"/>
              <a:t>0</a:t>
            </a:r>
            <a:endParaRPr lang="en-US" altLang="zh-CN" sz="1200" dirty="0"/>
          </a:p>
        </p:txBody>
      </p:sp>
      <p:sp>
        <p:nvSpPr>
          <p:cNvPr id="37" name="TextBox 36"/>
          <p:cNvSpPr txBox="1"/>
          <p:nvPr/>
        </p:nvSpPr>
        <p:spPr>
          <a:xfrm>
            <a:off x="8579977" y="4497055"/>
            <a:ext cx="576594" cy="369332"/>
          </a:xfrm>
          <a:prstGeom prst="rect">
            <a:avLst/>
          </a:prstGeom>
          <a:noFill/>
        </p:spPr>
        <p:txBody>
          <a:bodyPr wrap="square" rtlCol="0">
            <a:spAutoFit/>
          </a:bodyPr>
          <a:lstStyle/>
          <a:p>
            <a:pPr algn="ctr"/>
            <a:r>
              <a:rPr lang="en-US" altLang="zh-CN" dirty="0"/>
              <a:t>Q</a:t>
            </a:r>
            <a:r>
              <a:rPr lang="en-US" altLang="zh-CN" sz="1200" dirty="0"/>
              <a:t>0</a:t>
            </a:r>
            <a:endParaRPr lang="en-US" altLang="zh-CN" sz="1000" dirty="0"/>
          </a:p>
        </p:txBody>
      </p:sp>
      <p:sp>
        <p:nvSpPr>
          <p:cNvPr id="38" name="TextBox 37"/>
          <p:cNvSpPr txBox="1"/>
          <p:nvPr/>
        </p:nvSpPr>
        <p:spPr>
          <a:xfrm>
            <a:off x="9981396" y="4497055"/>
            <a:ext cx="576594" cy="369332"/>
          </a:xfrm>
          <a:prstGeom prst="rect">
            <a:avLst/>
          </a:prstGeom>
          <a:noFill/>
        </p:spPr>
        <p:txBody>
          <a:bodyPr wrap="square" rtlCol="0">
            <a:spAutoFit/>
          </a:bodyPr>
          <a:lstStyle/>
          <a:p>
            <a:pPr algn="ctr"/>
            <a:r>
              <a:rPr lang="en-US" altLang="zh-CN" dirty="0"/>
              <a:t>Q</a:t>
            </a:r>
            <a:endParaRPr lang="en-US" altLang="zh-CN" sz="1000" dirty="0"/>
          </a:p>
        </p:txBody>
      </p:sp>
      <p:sp>
        <p:nvSpPr>
          <p:cNvPr id="39" name="TextBox 38"/>
          <p:cNvSpPr txBox="1"/>
          <p:nvPr/>
        </p:nvSpPr>
        <p:spPr>
          <a:xfrm>
            <a:off x="9946963" y="2374227"/>
            <a:ext cx="173169" cy="369332"/>
          </a:xfrm>
          <a:prstGeom prst="rect">
            <a:avLst/>
          </a:prstGeom>
          <a:noFill/>
        </p:spPr>
        <p:txBody>
          <a:bodyPr wrap="square" rtlCol="0">
            <a:spAutoFit/>
          </a:bodyPr>
          <a:lstStyle/>
          <a:p>
            <a:r>
              <a:rPr lang="en-US" altLang="zh-CN" dirty="0"/>
              <a:t>S</a:t>
            </a:r>
            <a:endParaRPr lang="en-US" altLang="zh-CN" dirty="0"/>
          </a:p>
        </p:txBody>
      </p:sp>
      <p:sp>
        <p:nvSpPr>
          <p:cNvPr id="40" name="TextBox 39"/>
          <p:cNvSpPr txBox="1"/>
          <p:nvPr/>
        </p:nvSpPr>
        <p:spPr>
          <a:xfrm>
            <a:off x="10120132" y="3871325"/>
            <a:ext cx="173169" cy="369332"/>
          </a:xfrm>
          <a:prstGeom prst="rect">
            <a:avLst/>
          </a:prstGeom>
          <a:noFill/>
        </p:spPr>
        <p:txBody>
          <a:bodyPr wrap="square" rtlCol="0">
            <a:spAutoFit/>
          </a:bodyPr>
          <a:lstStyle/>
          <a:p>
            <a:r>
              <a:rPr lang="en-US" altLang="zh-CN" dirty="0"/>
              <a:t>D</a:t>
            </a:r>
            <a:endParaRPr lang="en-US" altLang="zh-CN" dirty="0"/>
          </a:p>
        </p:txBody>
      </p:sp>
      <p:sp>
        <p:nvSpPr>
          <p:cNvPr id="41" name="TextBox 40"/>
          <p:cNvSpPr txBox="1"/>
          <p:nvPr/>
        </p:nvSpPr>
        <p:spPr>
          <a:xfrm>
            <a:off x="7057773" y="2052756"/>
            <a:ext cx="576594" cy="369332"/>
          </a:xfrm>
          <a:prstGeom prst="rect">
            <a:avLst/>
          </a:prstGeom>
          <a:noFill/>
        </p:spPr>
        <p:txBody>
          <a:bodyPr wrap="square" rtlCol="0">
            <a:spAutoFit/>
          </a:bodyPr>
          <a:lstStyle/>
          <a:p>
            <a:pPr algn="ctr"/>
            <a:r>
              <a:rPr lang="en-US" altLang="zh-CN" dirty="0"/>
              <a:t>P</a:t>
            </a:r>
            <a:endParaRPr lang="en-US" altLang="zh-CN" sz="1200" dirty="0"/>
          </a:p>
        </p:txBody>
      </p:sp>
      <p:sp>
        <p:nvSpPr>
          <p:cNvPr id="43" name="TextBox 42"/>
          <p:cNvSpPr txBox="1"/>
          <p:nvPr/>
        </p:nvSpPr>
        <p:spPr>
          <a:xfrm>
            <a:off x="7499830" y="3069568"/>
            <a:ext cx="1126825" cy="261610"/>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消费者剩余</a:t>
            </a:r>
            <a:endParaRPr lang="en-US" altLang="zh-CN" sz="9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7510712" y="3494118"/>
            <a:ext cx="1126825" cy="261610"/>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生产者剩余</a:t>
            </a:r>
            <a:endParaRPr lang="en-US" altLang="zh-CN" sz="900" dirty="0">
              <a:latin typeface="微软雅黑" panose="020B0503020204020204" pitchFamily="34" charset="-122"/>
              <a:ea typeface="微软雅黑" panose="020B0503020204020204" pitchFamily="34" charset="-122"/>
            </a:endParaRPr>
          </a:p>
        </p:txBody>
      </p:sp>
      <p:pic>
        <p:nvPicPr>
          <p:cNvPr id="32" name="Picture 129" descr="GuestBk"/>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981012" y="1604253"/>
            <a:ext cx="522897" cy="4563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29" descr="GuestBk"/>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942602" y="3554095"/>
            <a:ext cx="522897" cy="456325"/>
          </a:xfrm>
          <a:prstGeom prst="rect">
            <a:avLst/>
          </a:prstGeom>
          <a:noFill/>
          <a:extLst>
            <a:ext uri="{909E8E84-426E-40DD-AFC4-6F175D3DCCD1}">
              <a14:hiddenFill xmlns:a14="http://schemas.microsoft.com/office/drawing/2010/main">
                <a:solidFill>
                  <a:srgbClr val="FFFFFF"/>
                </a:solidFill>
              </a14:hiddenFill>
            </a:ext>
          </a:extLst>
        </p:spPr>
      </p:pic>
      <p:pic>
        <p:nvPicPr>
          <p:cNvPr id="45" name="图片 44"/>
          <p:cNvPicPr>
            <a:picLocks noChangeAspect="1"/>
          </p:cNvPicPr>
          <p:nvPr/>
        </p:nvPicPr>
        <p:blipFill>
          <a:blip r:embed="rId2"/>
          <a:stretch>
            <a:fillRect/>
          </a:stretch>
        </p:blipFill>
        <p:spPr>
          <a:xfrm>
            <a:off x="740226" y="5638087"/>
            <a:ext cx="10386718" cy="60154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3868" y="584925"/>
            <a:ext cx="10289931" cy="1325563"/>
          </a:xfrm>
        </p:spPr>
        <p:txBody>
          <a:bodyPr/>
          <a:lstStyle/>
          <a:p>
            <a:r>
              <a:rPr lang="zh-CN" altLang="en-US" dirty="0" smtClean="0">
                <a:solidFill>
                  <a:srgbClr val="002060"/>
                </a:solidFill>
                <a:latin typeface="华文行楷" panose="02010800040101010101" pitchFamily="2" charset="-122"/>
                <a:ea typeface="华文行楷" panose="02010800040101010101" pitchFamily="2" charset="-122"/>
                <a:sym typeface="+mn-ea"/>
              </a:rPr>
              <a:t>第四节   完全竞争企业和市场的长期均衡</a:t>
            </a:r>
            <a:endParaRPr lang="zh-CN" altLang="en-US" dirty="0"/>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952574"/>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1037490"/>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548448"/>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89"/>
          <p:cNvSpPr>
            <a:spLocks noChangeArrowheads="1"/>
          </p:cNvSpPr>
          <p:nvPr/>
        </p:nvSpPr>
        <p:spPr bwMode="auto">
          <a:xfrm>
            <a:off x="5032162" y="1239098"/>
            <a:ext cx="5899003" cy="929601"/>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black"/>
              </a:solidFill>
              <a:effectLst/>
              <a:uLnTx/>
              <a:uFillTx/>
              <a:ea typeface="宋体" panose="02010600030101010101" pitchFamily="2" charset="-122"/>
            </a:endParaRPr>
          </a:p>
        </p:txBody>
      </p:sp>
      <p:sp>
        <p:nvSpPr>
          <p:cNvPr id="77" name="Rectangle 2" descr="10%"/>
          <p:cNvSpPr>
            <a:spLocks noChangeArrowheads="1"/>
          </p:cNvSpPr>
          <p:nvPr/>
        </p:nvSpPr>
        <p:spPr bwMode="auto">
          <a:xfrm>
            <a:off x="714284" y="1204459"/>
            <a:ext cx="4107213" cy="5219158"/>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05102"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415884"/>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企业规模的调整</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13" name="Rectangle 91"/>
          <p:cNvSpPr>
            <a:spLocks noChangeArrowheads="1"/>
          </p:cNvSpPr>
          <p:nvPr/>
        </p:nvSpPr>
        <p:spPr bwMode="auto">
          <a:xfrm>
            <a:off x="5068090" y="2302967"/>
            <a:ext cx="5863075" cy="4120650"/>
          </a:xfrm>
          <a:prstGeom prst="rect">
            <a:avLst/>
          </a:prstGeom>
          <a:solidFill>
            <a:srgbClr val="FFFFF3"/>
          </a:solidFill>
          <a:ln w="95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9" name="文本框 18"/>
          <p:cNvSpPr txBox="1"/>
          <p:nvPr/>
        </p:nvSpPr>
        <p:spPr>
          <a:xfrm>
            <a:off x="6522767" y="5993927"/>
            <a:ext cx="3193546"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完全竞争企业的长期规模调整</a:t>
            </a:r>
            <a:endParaRPr lang="zh-CN" altLang="en-US" sz="16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893786" y="1353149"/>
            <a:ext cx="3722976" cy="19389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长期的规模调整，或长期的利润最大化，就是在所有的短期均衡中选择一个</a:t>
            </a:r>
            <a:r>
              <a:rPr lang="zh-CN" altLang="en-US" sz="2000" b="1" dirty="0">
                <a:solidFill>
                  <a:srgbClr val="FF0000"/>
                </a:solidFill>
                <a:latin typeface="微软雅黑" panose="020B0503020204020204" pitchFamily="34" charset="-122"/>
                <a:ea typeface="微软雅黑" panose="020B0503020204020204" pitchFamily="34" charset="-122"/>
              </a:rPr>
              <a:t>“最优”的短期均衡</a:t>
            </a:r>
            <a:r>
              <a:rPr lang="zh-CN" altLang="en-US" sz="20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36" name="文本框 35"/>
          <p:cNvSpPr txBox="1"/>
          <p:nvPr/>
        </p:nvSpPr>
        <p:spPr>
          <a:xfrm>
            <a:off x="5101676" y="1384683"/>
            <a:ext cx="6316717" cy="52322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在长期中，企业会采用哪个规模来生产</a:t>
            </a:r>
            <a:r>
              <a:rPr lang="zh-CN" altLang="en-US" sz="2800" dirty="0">
                <a:ln w="0"/>
                <a:solidFill>
                  <a:schemeClr val="accent1"/>
                </a:solidFill>
                <a:effectLst>
                  <a:outerShdw blurRad="38100" dist="25400" dir="5400000" algn="ctr" rotWithShape="0">
                    <a:srgbClr val="6E747A">
                      <a:alpha val="43000"/>
                    </a:srgbClr>
                  </a:outerShdw>
                  <a:reflection blurRad="6350" stA="55000" endA="50" endPos="85000" dist="60007" dir="5400000" sy="-100000" algn="bl" rotWithShape="0"/>
                </a:effectLst>
                <a:latin typeface="微软雅黑" panose="020B0503020204020204" pitchFamily="34" charset="-122"/>
                <a:ea typeface="微软雅黑" panose="020B0503020204020204" pitchFamily="34" charset="-122"/>
              </a:rPr>
              <a:t>？</a:t>
            </a:r>
            <a:endParaRPr lang="zh-CN" altLang="en-US" sz="2800" dirty="0">
              <a:effectLst>
                <a:outerShdw blurRad="38100" dist="25400" dir="5400000" algn="ctr" rotWithShape="0">
                  <a:srgbClr val="6E747A">
                    <a:alpha val="43000"/>
                  </a:srgbClr>
                </a:outerShdw>
                <a:reflection blurRad="6350" stA="55000" endA="50" endPos="85000" dist="60007" dir="5400000" sy="-100000" algn="bl" rotWithShape="0"/>
              </a:effectLst>
              <a:latin typeface="微软雅黑" panose="020B0503020204020204" pitchFamily="34" charset="-122"/>
              <a:ea typeface="微软雅黑" panose="020B0503020204020204" pitchFamily="34" charset="-122"/>
            </a:endParaRPr>
          </a:p>
        </p:txBody>
      </p:sp>
      <p:sp>
        <p:nvSpPr>
          <p:cNvPr id="38" name="文本框 37"/>
          <p:cNvSpPr txBox="1"/>
          <p:nvPr/>
        </p:nvSpPr>
        <p:spPr>
          <a:xfrm>
            <a:off x="924949" y="3362578"/>
            <a:ext cx="3648259" cy="3139321"/>
          </a:xfrm>
          <a:prstGeom prst="rect">
            <a:avLst/>
          </a:prstGeom>
          <a:noFill/>
        </p:spPr>
        <p:txBody>
          <a:bodyPr wrap="square" rtlCol="0">
            <a:spAutoFit/>
          </a:bodyPr>
          <a:lstStyle/>
          <a:p>
            <a:pPr marL="342900" indent="-342900" eaLnBrk="0" fontAlgn="base" hangingPunct="0">
              <a:lnSpc>
                <a:spcPct val="150000"/>
              </a:lnSpc>
              <a:spcBef>
                <a:spcPct val="0"/>
              </a:spcBef>
              <a:spcAft>
                <a:spcPct val="0"/>
              </a:spcAft>
              <a:buFont typeface="Arial" panose="020B0604020202020204" pitchFamily="34" charset="0"/>
              <a:buChar char="•"/>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完全竞争企业要在长期获得最大利润，要满足：</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indent="266700" eaLnBrk="0" fontAlgn="base" hangingPunct="0">
              <a:lnSpc>
                <a:spcPct val="150000"/>
              </a:lnSpc>
              <a:spcBef>
                <a:spcPct val="0"/>
              </a:spcBef>
              <a:spcAft>
                <a:spcPct val="0"/>
              </a:spcAft>
            </a:pP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P=LMC</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0" fontAlgn="base" hangingPunct="0">
              <a:lnSpc>
                <a:spcPct val="150000"/>
              </a:lnSpc>
              <a:spcBef>
                <a:spcPct val="0"/>
              </a:spcBef>
              <a:spcAft>
                <a:spcPct val="0"/>
              </a:spcAft>
              <a:buFont typeface="Arial" panose="020B0604020202020204" pitchFamily="34" charset="0"/>
              <a:buChar char="•"/>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000" dirty="0">
                <a:latin typeface="微软雅黑" panose="020B0503020204020204" pitchFamily="34" charset="-122"/>
                <a:ea typeface="微软雅黑" panose="020B0503020204020204" pitchFamily="34" charset="-122"/>
              </a:rPr>
              <a:t>完全竞争企业要实现规模最优，又要满足：</a:t>
            </a:r>
            <a:endParaRPr lang="en-US" altLang="zh-CN" sz="2000" dirty="0">
              <a:latin typeface="微软雅黑" panose="020B0503020204020204" pitchFamily="34" charset="-122"/>
              <a:ea typeface="微软雅黑" panose="020B0503020204020204" pitchFamily="34" charset="-122"/>
            </a:endParaRPr>
          </a:p>
          <a:p>
            <a:pPr indent="266700" eaLnBrk="0" fontAlgn="base" hangingPunct="0">
              <a:lnSpc>
                <a:spcPct val="150000"/>
              </a:lnSpc>
              <a:spcBef>
                <a:spcPct val="0"/>
              </a:spcBef>
              <a:spcAft>
                <a:spcPct val="0"/>
              </a:spcAft>
            </a:pPr>
            <a:r>
              <a:rPr lang="en-US" altLang="zh-CN" sz="2000" b="1"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SAC=LAC </a:t>
            </a:r>
            <a:endParaRPr lang="en-US" altLang="zh-CN" sz="20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zh-CN" altLang="en-US" dirty="0"/>
          </a:p>
        </p:txBody>
      </p:sp>
      <p:sp>
        <p:nvSpPr>
          <p:cNvPr id="6146" name="Rectangle 2"/>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6145" name="Picture 1" descr="4-11"/>
          <p:cNvPicPr>
            <a:picLocks noChangeAspect="1" noChangeArrowheads="1"/>
          </p:cNvPicPr>
          <p:nvPr/>
        </p:nvPicPr>
        <p:blipFill>
          <a:blip r:embed="rId1"/>
          <a:srcRect/>
          <a:stretch>
            <a:fillRect/>
          </a:stretch>
        </p:blipFill>
        <p:spPr bwMode="auto">
          <a:xfrm>
            <a:off x="5363308" y="2602523"/>
            <a:ext cx="5257800" cy="337102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fade">
                                      <p:cBhvr>
                                        <p:cTn id="18" dur="1000"/>
                                        <p:tgtEl>
                                          <p:spTgt spid="77"/>
                                        </p:tgtEl>
                                      </p:cBhvr>
                                    </p:animEffect>
                                    <p:anim calcmode="lin" valueType="num">
                                      <p:cBhvr>
                                        <p:cTn id="19" dur="1000" fill="hold"/>
                                        <p:tgtEl>
                                          <p:spTgt spid="77"/>
                                        </p:tgtEl>
                                        <p:attrNameLst>
                                          <p:attrName>ppt_x</p:attrName>
                                        </p:attrNameLst>
                                      </p:cBhvr>
                                      <p:tavLst>
                                        <p:tav tm="0">
                                          <p:val>
                                            <p:strVal val="#ppt_x"/>
                                          </p:val>
                                        </p:tav>
                                        <p:tav tm="100000">
                                          <p:val>
                                            <p:strVal val="#ppt_x"/>
                                          </p:val>
                                        </p:tav>
                                      </p:tavLst>
                                    </p:anim>
                                    <p:anim calcmode="lin" valueType="num">
                                      <p:cBhvr>
                                        <p:cTn id="20" dur="1000" fill="hold"/>
                                        <p:tgtEl>
                                          <p:spTgt spid="7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28" grpId="0"/>
      <p:bldP spid="36" grpId="0"/>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3" descr="10%">
            <a:hlinkClick r:id="rId1" action="ppaction://hlinksldjump" highlightClick="1"/>
          </p:cNvPr>
          <p:cNvSpPr>
            <a:spLocks noChangeArrowheads="1"/>
          </p:cNvSpPr>
          <p:nvPr/>
        </p:nvSpPr>
        <p:spPr bwMode="auto">
          <a:xfrm>
            <a:off x="2467813" y="1480560"/>
            <a:ext cx="7027618" cy="1804468"/>
          </a:xfrm>
          <a:prstGeom prst="actionButtonBlank">
            <a:avLst/>
          </a:prstGeom>
          <a:pattFill prst="pct10">
            <a:fgClr>
              <a:srgbClr val="FFFF99"/>
            </a:fgClr>
            <a:bgClr>
              <a:srgbClr val="FFFFFF"/>
            </a:bgClr>
          </a:pattFill>
          <a:ln w="95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dist"/>
            <a:endParaRPr lang="zh-CN" altLang="en-US" sz="2600" dirty="0">
              <a:solidFill>
                <a:srgbClr val="006699"/>
              </a:solidFill>
              <a:effectLst>
                <a:outerShdw blurRad="38100" dist="38100" dir="2700000" algn="tl">
                  <a:srgbClr val="C0C0C0"/>
                </a:outerShdw>
              </a:effectLst>
              <a:ea typeface="华文新魏" panose="0201080004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72359" y="29577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行业规模调整</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511789"/>
            <a:ext cx="841844" cy="369332"/>
          </a:xfrm>
          <a:prstGeom prst="rect">
            <a:avLst/>
          </a:prstGeom>
          <a:noFill/>
        </p:spPr>
        <p:txBody>
          <a:bodyPr wrap="square" rtlCol="0">
            <a:spAutoFit/>
          </a:bodyPr>
          <a:lstStyle/>
          <a:p>
            <a:endParaRPr lang="en-US" altLang="zh-CN" dirty="0"/>
          </a:p>
        </p:txBody>
      </p:sp>
      <p:sp>
        <p:nvSpPr>
          <p:cNvPr id="3" name="文本框 2"/>
          <p:cNvSpPr txBox="1"/>
          <p:nvPr/>
        </p:nvSpPr>
        <p:spPr>
          <a:xfrm>
            <a:off x="2582191" y="1621890"/>
            <a:ext cx="7027618" cy="142295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和短期均衡的情况一样，企业经过长期规模的调整后，生产长期利润最大化产量任然有三种可能，即</a:t>
            </a:r>
            <a:r>
              <a:rPr lang="zh-CN" altLang="en-US" sz="2000" dirty="0">
                <a:solidFill>
                  <a:srgbClr val="FF0000"/>
                </a:solidFill>
                <a:latin typeface="微软雅黑" panose="020B0503020204020204" pitchFamily="34" charset="-122"/>
                <a:ea typeface="微软雅黑" panose="020B0503020204020204" pitchFamily="34" charset="-122"/>
              </a:rPr>
              <a:t>盈利，亏损和不赢不亏</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2" name="AutoShape 5" descr="10%">
            <a:hlinkClick r:id="rId2" action="ppaction://hlinksldjump" highlightClick="1"/>
          </p:cNvPr>
          <p:cNvSpPr>
            <a:spLocks noChangeArrowheads="1"/>
          </p:cNvSpPr>
          <p:nvPr/>
        </p:nvSpPr>
        <p:spPr bwMode="auto">
          <a:xfrm>
            <a:off x="2467813" y="3631812"/>
            <a:ext cx="7025640" cy="742256"/>
          </a:xfrm>
          <a:prstGeom prst="actionButtonBlank">
            <a:avLst/>
          </a:prstGeom>
          <a:pattFill prst="pct10">
            <a:fgClr>
              <a:srgbClr val="FFFF99"/>
            </a:fgClr>
            <a:bgClr>
              <a:srgbClr val="FFFFFF"/>
            </a:bgClr>
          </a:pattFill>
          <a:ln w="95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dirty="0">
                <a:latin typeface="微软雅黑" panose="020B0503020204020204" pitchFamily="34" charset="-122"/>
                <a:ea typeface="微软雅黑" panose="020B0503020204020204" pitchFamily="34" charset="-122"/>
              </a:rPr>
              <a:t>企业的进入和退出会调整整个行业的</a:t>
            </a:r>
            <a:r>
              <a:rPr lang="zh-CN" altLang="en-US" sz="2000" dirty="0" smtClean="0">
                <a:latin typeface="微软雅黑" panose="020B0503020204020204" pitchFamily="34" charset="-122"/>
                <a:ea typeface="微软雅黑" panose="020B0503020204020204" pitchFamily="34" charset="-122"/>
              </a:rPr>
              <a:t>规模。</a:t>
            </a:r>
            <a:endParaRPr lang="zh-CN" altLang="en-US" sz="2000" dirty="0">
              <a:latin typeface="微软雅黑" panose="020B0503020204020204" pitchFamily="34" charset="-122"/>
              <a:ea typeface="微软雅黑" panose="020B0503020204020204" pitchFamily="34" charset="-122"/>
            </a:endParaRPr>
          </a:p>
        </p:txBody>
      </p:sp>
      <p:sp>
        <p:nvSpPr>
          <p:cNvPr id="14" name="AutoShape 5" descr="10%">
            <a:hlinkClick r:id="rId2" action="ppaction://hlinksldjump" highlightClick="1"/>
          </p:cNvPr>
          <p:cNvSpPr>
            <a:spLocks noChangeArrowheads="1"/>
          </p:cNvSpPr>
          <p:nvPr/>
        </p:nvSpPr>
        <p:spPr bwMode="auto">
          <a:xfrm>
            <a:off x="2448131" y="4791462"/>
            <a:ext cx="7045322" cy="1373543"/>
          </a:xfrm>
          <a:prstGeom prst="actionButtonBlank">
            <a:avLst/>
          </a:prstGeom>
          <a:pattFill prst="pct10">
            <a:fgClr>
              <a:srgbClr val="FFFF99"/>
            </a:fgClr>
            <a:bgClr>
              <a:srgbClr val="FFFFFF"/>
            </a:bgClr>
          </a:pattFill>
          <a:ln w="95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50000"/>
              </a:lnSpc>
            </a:pPr>
            <a:r>
              <a:rPr lang="zh-CN" altLang="en-US" sz="2000" dirty="0">
                <a:latin typeface="微软雅黑" panose="020B0503020204020204" pitchFamily="34" charset="-122"/>
                <a:ea typeface="微软雅黑" panose="020B0503020204020204" pitchFamily="34" charset="-122"/>
              </a:rPr>
              <a:t>该行业中不再有新的企业进入，也不再有老的企业退出，整个行业以及该行业中的所有完全竞争企业都达到最终</a:t>
            </a:r>
            <a:r>
              <a:rPr lang="zh-CN" altLang="en-US" sz="2000" dirty="0" smtClean="0">
                <a:latin typeface="微软雅黑" panose="020B0503020204020204" pitchFamily="34" charset="-122"/>
                <a:ea typeface="微软雅黑" panose="020B0503020204020204" pitchFamily="34" charset="-122"/>
              </a:rPr>
              <a:t>均衡。</a:t>
            </a:r>
            <a:endParaRPr lang="zh-CN" altLang="en-US" sz="2000" dirty="0">
              <a:latin typeface="微软雅黑" panose="020B0503020204020204" pitchFamily="34" charset="-122"/>
              <a:ea typeface="微软雅黑" panose="020B0503020204020204" pitchFamily="34" charset="-122"/>
            </a:endParaRPr>
          </a:p>
        </p:txBody>
      </p:sp>
      <p:sp>
        <p:nvSpPr>
          <p:cNvPr id="15" name="AutoShape 105"/>
          <p:cNvSpPr>
            <a:spLocks noChangeArrowheads="1"/>
          </p:cNvSpPr>
          <p:nvPr/>
        </p:nvSpPr>
        <p:spPr bwMode="auto">
          <a:xfrm rot="4896628" flipV="1">
            <a:off x="1104303" y="2858749"/>
            <a:ext cx="1583167" cy="671488"/>
          </a:xfrm>
          <a:prstGeom prst="curvedDownArrow">
            <a:avLst>
              <a:gd name="adj1" fmla="val 19088"/>
              <a:gd name="adj2" fmla="val 53633"/>
              <a:gd name="adj3" fmla="val 45208"/>
            </a:avLst>
          </a:prstGeom>
          <a:solidFill>
            <a:srgbClr val="FFC58B"/>
          </a:solidFill>
          <a:ln>
            <a:noFill/>
          </a:ln>
          <a:effectLst>
            <a:prstShdw prst="shdw17" dist="17961" dir="2700000">
              <a:srgbClr val="FFC58B">
                <a:gamma/>
                <a:shade val="60000"/>
                <a:invGamma/>
              </a:srgbClr>
            </a:prstShdw>
          </a:effectLst>
          <a:extLst>
            <a:ext uri="{91240B29-F687-4F45-9708-019B960494DF}">
              <a14:hiddenLine xmlns:a14="http://schemas.microsoft.com/office/drawing/2010/main" w="9525">
                <a:solidFill>
                  <a:srgbClr val="009900"/>
                </a:solidFill>
                <a:miter lim="800000"/>
                <a:headEnd/>
                <a:tailEnd/>
              </a14:hiddenLine>
            </a:ext>
          </a:extLst>
        </p:spPr>
        <p:txBody>
          <a:bodyPr wrap="none" anchor="ctr"/>
          <a:lstStyle/>
          <a:p>
            <a:endParaRPr lang="zh-CN" altLang="en-US"/>
          </a:p>
        </p:txBody>
      </p:sp>
      <p:sp>
        <p:nvSpPr>
          <p:cNvPr id="16" name="AutoShape 105"/>
          <p:cNvSpPr>
            <a:spLocks noChangeArrowheads="1"/>
          </p:cNvSpPr>
          <p:nvPr/>
        </p:nvSpPr>
        <p:spPr bwMode="auto">
          <a:xfrm rot="4896628" flipV="1">
            <a:off x="1064062" y="4627412"/>
            <a:ext cx="1595929" cy="667060"/>
          </a:xfrm>
          <a:prstGeom prst="curvedDownArrow">
            <a:avLst>
              <a:gd name="adj1" fmla="val 19088"/>
              <a:gd name="adj2" fmla="val 53633"/>
              <a:gd name="adj3" fmla="val 45208"/>
            </a:avLst>
          </a:prstGeom>
          <a:solidFill>
            <a:srgbClr val="FFC58B"/>
          </a:solidFill>
          <a:ln>
            <a:noFill/>
          </a:ln>
          <a:effectLst>
            <a:prstShdw prst="shdw17" dist="17961" dir="2700000">
              <a:srgbClr val="FFC58B">
                <a:gamma/>
                <a:shade val="60000"/>
                <a:invGamma/>
              </a:srgbClr>
            </a:prstShdw>
          </a:effectLst>
          <a:extLst>
            <a:ext uri="{91240B29-F687-4F45-9708-019B960494DF}">
              <a14:hiddenLine xmlns:a14="http://schemas.microsoft.com/office/drawing/2010/main" w="9525">
                <a:solidFill>
                  <a:srgbClr val="009900"/>
                </a:solidFill>
                <a:miter lim="800000"/>
                <a:headEnd/>
                <a:tailEnd/>
              </a14:hiddenLine>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0" y="0"/>
            <a:ext cx="12192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pic>
        <p:nvPicPr>
          <p:cNvPr id="57345" name="Picture 1" descr="4-12"/>
          <p:cNvPicPr>
            <a:picLocks noChangeAspect="1" noChangeArrowheads="1"/>
          </p:cNvPicPr>
          <p:nvPr/>
        </p:nvPicPr>
        <p:blipFill>
          <a:blip r:embed="rId1"/>
          <a:srcRect/>
          <a:stretch>
            <a:fillRect/>
          </a:stretch>
        </p:blipFill>
        <p:spPr bwMode="auto">
          <a:xfrm>
            <a:off x="2831124" y="1445167"/>
            <a:ext cx="6901962" cy="4480843"/>
          </a:xfrm>
          <a:prstGeom prst="rect">
            <a:avLst/>
          </a:prstGeom>
          <a:solidFill>
            <a:schemeClr val="tx1"/>
          </a:solidFill>
          <a:ln>
            <a:solidFill>
              <a:schemeClr val="accent2">
                <a:lumMod val="20000"/>
                <a:lumOff val="80000"/>
              </a:schemeClr>
            </a:solidFill>
          </a:ln>
        </p:spPr>
      </p:pic>
      <p:sp>
        <p:nvSpPr>
          <p:cNvPr id="57347" name="Rectangle 3"/>
          <p:cNvSpPr>
            <a:spLocks noChangeArrowheads="1"/>
          </p:cNvSpPr>
          <p:nvPr/>
        </p:nvSpPr>
        <p:spPr bwMode="auto">
          <a:xfrm>
            <a:off x="5345723" y="6079271"/>
            <a:ext cx="2236510" cy="40011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长期中的行业调整</a:t>
            </a:r>
            <a:endParaRPr kumimoji="0" lang="zh-CN" altLang="en-US" sz="4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9" name="标题 3"/>
          <p:cNvSpPr txBox="1"/>
          <p:nvPr/>
        </p:nvSpPr>
        <p:spPr>
          <a:xfrm>
            <a:off x="1672359" y="29577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行业规模调整</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18456" y="1041897"/>
            <a:ext cx="10254344" cy="2292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72359" y="29577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长期均衡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88" name="文本框 87"/>
          <p:cNvSpPr txBox="1"/>
          <p:nvPr/>
        </p:nvSpPr>
        <p:spPr>
          <a:xfrm>
            <a:off x="2366391" y="6211341"/>
            <a:ext cx="841844" cy="369332"/>
          </a:xfrm>
          <a:prstGeom prst="rect">
            <a:avLst/>
          </a:prstGeom>
          <a:noFill/>
        </p:spPr>
        <p:txBody>
          <a:bodyPr wrap="square" rtlCol="0">
            <a:spAutoFit/>
          </a:bodyPr>
          <a:lstStyle/>
          <a:p>
            <a:endParaRPr lang="en-US" altLang="zh-CN" dirty="0"/>
          </a:p>
        </p:txBody>
      </p:sp>
      <p:sp>
        <p:nvSpPr>
          <p:cNvPr id="7"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3530068" y="1971232"/>
          <a:ext cx="5131863" cy="400110"/>
        </p:xfrm>
        <a:graphic>
          <a:graphicData uri="http://schemas.openxmlformats.org/presentationml/2006/ole">
            <mc:AlternateContent xmlns:mc="http://schemas.openxmlformats.org/markup-compatibility/2006">
              <mc:Choice xmlns:v="urn:schemas-microsoft-com:vml" Requires="v">
                <p:oleObj spid="_x0000_s1025" name="" r:id="rId1" imgW="51206400" imgH="4876800" progId="">
                  <p:embed/>
                </p:oleObj>
              </mc:Choice>
              <mc:Fallback>
                <p:oleObj name="" r:id="rId1" imgW="51206400" imgH="4876800" progId="">
                  <p:embed/>
                  <p:pic>
                    <p:nvPicPr>
                      <p:cNvPr id="0" name="图片 1024"/>
                      <p:cNvPicPr>
                        <a:picLocks noChangeAspect="1"/>
                      </p:cNvPicPr>
                      <p:nvPr/>
                    </p:nvPicPr>
                    <p:blipFill>
                      <a:blip r:embed="rId2"/>
                      <a:stretch>
                        <a:fillRect/>
                      </a:stretch>
                    </p:blipFill>
                    <p:spPr>
                      <a:xfrm>
                        <a:off x="3530068" y="1971232"/>
                        <a:ext cx="5131863" cy="400110"/>
                      </a:xfrm>
                      <a:prstGeom prst="rect">
                        <a:avLst/>
                      </a:prstGeom>
                      <a:noFill/>
                      <a:ln w="9525">
                        <a:noFill/>
                      </a:ln>
                    </p:spPr>
                  </p:pic>
                </p:oleObj>
              </mc:Fallback>
            </mc:AlternateContent>
          </a:graphicData>
        </a:graphic>
      </p:graphicFrame>
      <p:sp>
        <p:nvSpPr>
          <p:cNvPr id="18" name="TextBox 17"/>
          <p:cNvSpPr txBox="1"/>
          <p:nvPr/>
        </p:nvSpPr>
        <p:spPr>
          <a:xfrm>
            <a:off x="1157026" y="1052131"/>
            <a:ext cx="10387561" cy="581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长期利润最大化的条件</a:t>
            </a:r>
            <a:r>
              <a:rPr lang="zh-CN" altLang="en-US" b="1" dirty="0">
                <a:latin typeface="微软雅黑" panose="020B0503020204020204" pitchFamily="34" charset="-122"/>
                <a:ea typeface="微软雅黑" panose="020B0503020204020204" pitchFamily="34" charset="-122"/>
                <a:sym typeface="黑体" panose="02010609060101010101" pitchFamily="49" charset="-122"/>
              </a:rPr>
              <a:t>：</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LMR*=LMC    </a:t>
            </a:r>
            <a:r>
              <a:rPr lang="zh-CN" altLang="zh-CN" sz="2000" b="1" dirty="0">
                <a:latin typeface="微软雅黑" panose="020B0503020204020204" pitchFamily="34" charset="-122"/>
                <a:ea typeface="微软雅黑" panose="020B0503020204020204" pitchFamily="34" charset="-122"/>
              </a:rPr>
              <a:t>长期中不亏不盈的条件</a:t>
            </a:r>
            <a:r>
              <a:rPr lang="en-US" altLang="zh-CN" sz="24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LAR*=LAC</a:t>
            </a:r>
            <a:endParaRPr lang="zh-CN" altLang="en-US" sz="2000" b="1" dirty="0">
              <a:latin typeface="微软雅黑" panose="020B0503020204020204" pitchFamily="34" charset="-122"/>
              <a:ea typeface="微软雅黑" panose="020B0503020204020204" pitchFamily="34" charset="-122"/>
            </a:endParaRPr>
          </a:p>
        </p:txBody>
      </p:sp>
      <p:sp>
        <p:nvSpPr>
          <p:cNvPr id="19" name="TextBox 18"/>
          <p:cNvSpPr txBox="1"/>
          <p:nvPr/>
        </p:nvSpPr>
        <p:spPr>
          <a:xfrm>
            <a:off x="3031170" y="1961360"/>
            <a:ext cx="1022687" cy="400110"/>
          </a:xfrm>
          <a:prstGeom prst="rect">
            <a:avLst/>
          </a:prstGeom>
          <a:noFill/>
        </p:spPr>
        <p:txBody>
          <a:bodyPr wrap="square" rtlCol="0">
            <a:spAutoFit/>
          </a:bodyPr>
          <a:lstStyle/>
          <a:p>
            <a:pPr hangingPunct="0"/>
            <a:r>
              <a:rPr lang="zh-CN" altLang="zh-CN" sz="2000" b="1" dirty="0">
                <a:latin typeface="微软雅黑" panose="020B0503020204020204" pitchFamily="34" charset="-122"/>
                <a:ea typeface="微软雅黑" panose="020B0503020204020204" pitchFamily="34" charset="-122"/>
              </a:rPr>
              <a:t>故：</a:t>
            </a:r>
            <a:endParaRPr lang="zh-CN" altLang="zh-CN" sz="2000" b="1" dirty="0">
              <a:latin typeface="微软雅黑" panose="020B0503020204020204" pitchFamily="34" charset="-122"/>
              <a:ea typeface="微软雅黑" panose="020B0503020204020204" pitchFamily="34" charset="-122"/>
            </a:endParaRPr>
          </a:p>
        </p:txBody>
      </p:sp>
      <p:sp>
        <p:nvSpPr>
          <p:cNvPr id="26" name="TextBox 25"/>
          <p:cNvSpPr txBox="1"/>
          <p:nvPr/>
        </p:nvSpPr>
        <p:spPr>
          <a:xfrm>
            <a:off x="1157026" y="2469201"/>
            <a:ext cx="10081491" cy="581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短期利润最大化的条件</a:t>
            </a:r>
            <a:r>
              <a:rPr lang="zh-CN" altLang="en-US" b="1" dirty="0">
                <a:latin typeface="微软雅黑" panose="020B0503020204020204" pitchFamily="34" charset="-122"/>
                <a:ea typeface="微软雅黑" panose="020B0503020204020204" pitchFamily="34" charset="-122"/>
                <a:sym typeface="黑体" panose="02010609060101010101" pitchFamily="49" charset="-122"/>
              </a:rPr>
              <a:t>：</a:t>
            </a:r>
            <a:r>
              <a:rPr lang="en-US" altLang="zh-CN" sz="2000" b="1" dirty="0">
                <a:latin typeface="微软雅黑" panose="020B0503020204020204" pitchFamily="34" charset="-122"/>
                <a:ea typeface="微软雅黑" panose="020B0503020204020204" pitchFamily="34" charset="-122"/>
              </a:rPr>
              <a:t>MR*=MC</a:t>
            </a:r>
            <a:r>
              <a:rPr lang="en-US" altLang="zh-CN"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短期</a:t>
            </a:r>
            <a:r>
              <a:rPr lang="zh-CN" altLang="zh-CN" sz="2000" b="1" dirty="0">
                <a:latin typeface="微软雅黑" panose="020B0503020204020204" pitchFamily="34" charset="-122"/>
                <a:ea typeface="微软雅黑" panose="020B0503020204020204" pitchFamily="34" charset="-122"/>
              </a:rPr>
              <a:t>中不亏不盈的条件</a:t>
            </a:r>
            <a:r>
              <a:rPr lang="en-US" altLang="zh-CN" sz="2400"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AR*=AC*</a:t>
            </a:r>
            <a:endParaRPr lang="zh-CN" altLang="en-US" sz="2000"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3032840" y="3368247"/>
            <a:ext cx="707572" cy="400110"/>
          </a:xfrm>
          <a:prstGeom prst="rect">
            <a:avLst/>
          </a:prstGeom>
          <a:noFill/>
        </p:spPr>
        <p:txBody>
          <a:bodyPr wrap="square" rtlCol="0">
            <a:spAutoFit/>
          </a:bodyPr>
          <a:lstStyle/>
          <a:p>
            <a:pPr hangingPunct="0"/>
            <a:r>
              <a:rPr lang="zh-CN" altLang="zh-CN" sz="2000" b="1" dirty="0">
                <a:latin typeface="微软雅黑" panose="020B0503020204020204" pitchFamily="34" charset="-122"/>
                <a:ea typeface="微软雅黑" panose="020B0503020204020204" pitchFamily="34" charset="-122"/>
              </a:rPr>
              <a:t>故</a:t>
            </a:r>
            <a:r>
              <a:rPr lang="zh-CN" altLang="en-US" sz="2000" b="1" dirty="0">
                <a:latin typeface="微软雅黑" panose="020B0503020204020204" pitchFamily="34" charset="-122"/>
                <a:ea typeface="微软雅黑" panose="020B0503020204020204" pitchFamily="34" charset="-122"/>
              </a:rPr>
              <a:t>：</a:t>
            </a:r>
            <a:endParaRPr lang="zh-CN" altLang="zh-CN" sz="2000" b="1" dirty="0">
              <a:latin typeface="微软雅黑" panose="020B0503020204020204" pitchFamily="34" charset="-122"/>
              <a:ea typeface="微软雅黑" panose="020B0503020204020204" pitchFamily="34" charset="-122"/>
            </a:endParaRPr>
          </a:p>
        </p:txBody>
      </p:sp>
      <p:sp>
        <p:nvSpPr>
          <p:cNvPr id="20"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1" name="对象 20"/>
          <p:cNvGraphicFramePr>
            <a:graphicFrameLocks noChangeAspect="1"/>
          </p:cNvGraphicFramePr>
          <p:nvPr/>
        </p:nvGraphicFramePr>
        <p:xfrm>
          <a:off x="3617925" y="3359199"/>
          <a:ext cx="3962992" cy="418205"/>
        </p:xfrm>
        <a:graphic>
          <a:graphicData uri="http://schemas.openxmlformats.org/presentationml/2006/ole">
            <mc:AlternateContent xmlns:mc="http://schemas.openxmlformats.org/markup-compatibility/2006">
              <mc:Choice xmlns:v="urn:schemas-microsoft-com:vml" Requires="v">
                <p:oleObj spid="_x0000_s1026" name="" r:id="rId3" imgW="45415200" imgH="4876800" progId="">
                  <p:embed/>
                </p:oleObj>
              </mc:Choice>
              <mc:Fallback>
                <p:oleObj name="" r:id="rId3" imgW="45415200" imgH="4876800" progId="">
                  <p:embed/>
                  <p:pic>
                    <p:nvPicPr>
                      <p:cNvPr id="0" name="图片 1025"/>
                      <p:cNvPicPr>
                        <a:picLocks noChangeAspect="1"/>
                      </p:cNvPicPr>
                      <p:nvPr/>
                    </p:nvPicPr>
                    <p:blipFill>
                      <a:blip r:embed="rId4"/>
                      <a:stretch>
                        <a:fillRect/>
                      </a:stretch>
                    </p:blipFill>
                    <p:spPr>
                      <a:xfrm>
                        <a:off x="3617925" y="3359199"/>
                        <a:ext cx="3962992" cy="418205"/>
                      </a:xfrm>
                      <a:prstGeom prst="rect">
                        <a:avLst/>
                      </a:prstGeom>
                      <a:noFill/>
                      <a:ln w="9525">
                        <a:noFill/>
                      </a:ln>
                    </p:spPr>
                  </p:pic>
                </p:oleObj>
              </mc:Fallback>
            </mc:AlternateContent>
          </a:graphicData>
        </a:graphic>
      </p:graphicFrame>
      <p:sp>
        <p:nvSpPr>
          <p:cNvPr id="22" name="TextBox 21"/>
          <p:cNvSpPr txBox="1"/>
          <p:nvPr/>
        </p:nvSpPr>
        <p:spPr>
          <a:xfrm>
            <a:off x="1157026" y="4180402"/>
            <a:ext cx="6423891"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solidFill>
                  <a:srgbClr val="FF0000"/>
                </a:solidFill>
                <a:latin typeface="微软雅黑" panose="020B0503020204020204" pitchFamily="34" charset="-122"/>
                <a:ea typeface="微软雅黑" panose="020B0503020204020204" pitchFamily="34" charset="-122"/>
              </a:rPr>
              <a:t>完全竞争企业的最终长期均衡的完整描述</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4" name="对象 23"/>
          <p:cNvGraphicFramePr>
            <a:graphicFrameLocks noChangeAspect="1"/>
          </p:cNvGraphicFramePr>
          <p:nvPr/>
        </p:nvGraphicFramePr>
        <p:xfrm>
          <a:off x="3346286" y="4775046"/>
          <a:ext cx="4234632" cy="396997"/>
        </p:xfrm>
        <a:graphic>
          <a:graphicData uri="http://schemas.openxmlformats.org/presentationml/2006/ole">
            <mc:AlternateContent xmlns:mc="http://schemas.openxmlformats.org/markup-compatibility/2006">
              <mc:Choice xmlns:v="urn:schemas-microsoft-com:vml" Requires="v">
                <p:oleObj spid="_x0000_s1027" name="" r:id="rId5" imgW="51206400" imgH="4876800" progId="">
                  <p:embed/>
                </p:oleObj>
              </mc:Choice>
              <mc:Fallback>
                <p:oleObj name="" r:id="rId5" imgW="51206400" imgH="4876800" progId="">
                  <p:embed/>
                  <p:pic>
                    <p:nvPicPr>
                      <p:cNvPr id="0" name="图片 1026"/>
                      <p:cNvPicPr>
                        <a:picLocks noChangeAspect="1"/>
                      </p:cNvPicPr>
                      <p:nvPr/>
                    </p:nvPicPr>
                    <p:blipFill>
                      <a:blip r:embed="rId6"/>
                      <a:stretch>
                        <a:fillRect/>
                      </a:stretch>
                    </p:blipFill>
                    <p:spPr>
                      <a:xfrm>
                        <a:off x="3346286" y="4775046"/>
                        <a:ext cx="4234632" cy="396997"/>
                      </a:xfrm>
                      <a:prstGeom prst="rect">
                        <a:avLst/>
                      </a:prstGeom>
                      <a:noFill/>
                      <a:ln w="9525">
                        <a:noFill/>
                      </a:ln>
                    </p:spPr>
                  </p:pic>
                </p:oleObj>
              </mc:Fallback>
            </mc:AlternateContent>
          </a:graphicData>
        </a:graphic>
      </p:graphicFrame>
      <p:sp>
        <p:nvSpPr>
          <p:cNvPr id="2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28" name="对象 27"/>
          <p:cNvGraphicFramePr>
            <a:graphicFrameLocks noChangeAspect="1"/>
          </p:cNvGraphicFramePr>
          <p:nvPr/>
        </p:nvGraphicFramePr>
        <p:xfrm>
          <a:off x="3740412" y="5389031"/>
          <a:ext cx="3686548" cy="427721"/>
        </p:xfrm>
        <a:graphic>
          <a:graphicData uri="http://schemas.openxmlformats.org/presentationml/2006/ole">
            <mc:AlternateContent xmlns:mc="http://schemas.openxmlformats.org/markup-compatibility/2006">
              <mc:Choice xmlns:v="urn:schemas-microsoft-com:vml" Requires="v">
                <p:oleObj spid="_x0000_s1028" name="" r:id="rId7" imgW="41452800" imgH="4876800" progId="">
                  <p:embed/>
                </p:oleObj>
              </mc:Choice>
              <mc:Fallback>
                <p:oleObj name="" r:id="rId7" imgW="41452800" imgH="4876800" progId="">
                  <p:embed/>
                  <p:pic>
                    <p:nvPicPr>
                      <p:cNvPr id="0" name="图片 1027"/>
                      <p:cNvPicPr>
                        <a:picLocks noChangeAspect="1"/>
                      </p:cNvPicPr>
                      <p:nvPr/>
                    </p:nvPicPr>
                    <p:blipFill>
                      <a:blip r:embed="rId8"/>
                      <a:stretch>
                        <a:fillRect/>
                      </a:stretch>
                    </p:blipFill>
                    <p:spPr>
                      <a:xfrm>
                        <a:off x="3740412" y="5389031"/>
                        <a:ext cx="3686548" cy="427721"/>
                      </a:xfrm>
                      <a:prstGeom prst="rect">
                        <a:avLst/>
                      </a:prstGeom>
                      <a:noFill/>
                      <a:ln w="9525">
                        <a:noFill/>
                      </a:ln>
                    </p:spPr>
                  </p:pic>
                </p:oleObj>
              </mc:Fallback>
            </mc:AlternateContent>
          </a:graphicData>
        </a:graphic>
      </p:graphicFrame>
      <p:sp>
        <p:nvSpPr>
          <p:cNvPr id="29" name="Rectangle 50"/>
          <p:cNvSpPr>
            <a:spLocks noChangeArrowheads="1"/>
          </p:cNvSpPr>
          <p:nvPr/>
        </p:nvSpPr>
        <p:spPr bwMode="auto">
          <a:xfrm>
            <a:off x="1157026" y="4018449"/>
            <a:ext cx="9331680" cy="2192892"/>
          </a:xfrm>
          <a:prstGeom prst="rect">
            <a:avLst/>
          </a:prstGeom>
          <a:noFill/>
          <a:ln w="2857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30" name="Rectangle 50"/>
          <p:cNvSpPr>
            <a:spLocks noChangeArrowheads="1"/>
          </p:cNvSpPr>
          <p:nvPr/>
        </p:nvSpPr>
        <p:spPr bwMode="auto">
          <a:xfrm>
            <a:off x="2760179" y="1832848"/>
            <a:ext cx="6170897" cy="703467"/>
          </a:xfrm>
          <a:prstGeom prst="rect">
            <a:avLst/>
          </a:prstGeom>
          <a:noFill/>
          <a:ln w="2857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31" name="Rectangle 50"/>
          <p:cNvSpPr>
            <a:spLocks noChangeArrowheads="1"/>
          </p:cNvSpPr>
          <p:nvPr/>
        </p:nvSpPr>
        <p:spPr bwMode="auto">
          <a:xfrm>
            <a:off x="2760179" y="3264784"/>
            <a:ext cx="6170897" cy="607037"/>
          </a:xfrm>
          <a:prstGeom prst="rect">
            <a:avLst/>
          </a:prstGeom>
          <a:noFill/>
          <a:ln w="2857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43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长期供给曲线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9" name="Rectangle 3"/>
          <p:cNvSpPr>
            <a:spLocks noChangeArrowheads="1"/>
          </p:cNvSpPr>
          <p:nvPr/>
        </p:nvSpPr>
        <p:spPr bwMode="auto">
          <a:xfrm>
            <a:off x="1150504" y="2573354"/>
            <a:ext cx="4967472" cy="3684638"/>
          </a:xfrm>
          <a:prstGeom prst="rect">
            <a:avLst/>
          </a:prstGeom>
          <a:solidFill>
            <a:schemeClr val="bg1"/>
          </a:solidFill>
          <a:ln w="95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0" name="Line 12"/>
          <p:cNvSpPr>
            <a:spLocks noChangeShapeType="1"/>
          </p:cNvSpPr>
          <p:nvPr/>
        </p:nvSpPr>
        <p:spPr bwMode="auto">
          <a:xfrm flipV="1">
            <a:off x="1753685" y="2828627"/>
            <a:ext cx="0" cy="2680332"/>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Rectangle 13"/>
          <p:cNvSpPr>
            <a:spLocks noChangeArrowheads="1"/>
          </p:cNvSpPr>
          <p:nvPr/>
        </p:nvSpPr>
        <p:spPr bwMode="auto">
          <a:xfrm>
            <a:off x="1456732" y="2970956"/>
            <a:ext cx="554038"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P</a:t>
            </a:r>
            <a:endParaRPr lang="en-US" altLang="zh-CN" dirty="0"/>
          </a:p>
        </p:txBody>
      </p:sp>
      <p:sp>
        <p:nvSpPr>
          <p:cNvPr id="32" name="Line 14"/>
          <p:cNvSpPr>
            <a:spLocks noChangeShapeType="1"/>
          </p:cNvSpPr>
          <p:nvPr/>
        </p:nvSpPr>
        <p:spPr bwMode="auto">
          <a:xfrm>
            <a:off x="1753685" y="5499434"/>
            <a:ext cx="4024313" cy="0"/>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Rectangle 15"/>
          <p:cNvSpPr>
            <a:spLocks noChangeArrowheads="1"/>
          </p:cNvSpPr>
          <p:nvPr/>
        </p:nvSpPr>
        <p:spPr bwMode="auto">
          <a:xfrm>
            <a:off x="5400412" y="5499434"/>
            <a:ext cx="77628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Q</a:t>
            </a:r>
            <a:endParaRPr lang="en-US" altLang="zh-CN" dirty="0"/>
          </a:p>
        </p:txBody>
      </p:sp>
      <p:sp>
        <p:nvSpPr>
          <p:cNvPr id="35" name="Rectangle 16"/>
          <p:cNvSpPr>
            <a:spLocks noChangeArrowheads="1"/>
          </p:cNvSpPr>
          <p:nvPr/>
        </p:nvSpPr>
        <p:spPr bwMode="auto">
          <a:xfrm>
            <a:off x="1467179" y="5447267"/>
            <a:ext cx="7747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O</a:t>
            </a:r>
            <a:endParaRPr lang="en-US" altLang="zh-CN" dirty="0"/>
          </a:p>
        </p:txBody>
      </p:sp>
      <p:sp>
        <p:nvSpPr>
          <p:cNvPr id="37" name="Freeform 27"/>
          <p:cNvSpPr/>
          <p:nvPr/>
        </p:nvSpPr>
        <p:spPr bwMode="auto">
          <a:xfrm>
            <a:off x="2360110" y="3032038"/>
            <a:ext cx="3048000" cy="1491262"/>
          </a:xfrm>
          <a:custGeom>
            <a:avLst/>
            <a:gdLst>
              <a:gd name="T0" fmla="*/ 0 w 2379"/>
              <a:gd name="T1" fmla="*/ 0 h 585"/>
              <a:gd name="T2" fmla="*/ 192 w 2379"/>
              <a:gd name="T3" fmla="*/ 192 h 585"/>
              <a:gd name="T4" fmla="*/ 576 w 2379"/>
              <a:gd name="T5" fmla="*/ 432 h 585"/>
              <a:gd name="T6" fmla="*/ 1152 w 2379"/>
              <a:gd name="T7" fmla="*/ 576 h 585"/>
              <a:gd name="T8" fmla="*/ 1799 w 2379"/>
              <a:gd name="T9" fmla="*/ 487 h 585"/>
              <a:gd name="T10" fmla="*/ 2159 w 2379"/>
              <a:gd name="T11" fmla="*/ 332 h 585"/>
              <a:gd name="T12" fmla="*/ 2379 w 2379"/>
              <a:gd name="T13" fmla="*/ 140 h 585"/>
            </a:gdLst>
            <a:ahLst/>
            <a:cxnLst>
              <a:cxn ang="0">
                <a:pos x="T0" y="T1"/>
              </a:cxn>
              <a:cxn ang="0">
                <a:pos x="T2" y="T3"/>
              </a:cxn>
              <a:cxn ang="0">
                <a:pos x="T4" y="T5"/>
              </a:cxn>
              <a:cxn ang="0">
                <a:pos x="T6" y="T7"/>
              </a:cxn>
              <a:cxn ang="0">
                <a:pos x="T8" y="T9"/>
              </a:cxn>
              <a:cxn ang="0">
                <a:pos x="T10" y="T11"/>
              </a:cxn>
              <a:cxn ang="0">
                <a:pos x="T12" y="T13"/>
              </a:cxn>
            </a:cxnLst>
            <a:rect l="0" t="0" r="r" b="b"/>
            <a:pathLst>
              <a:path w="2379" h="585">
                <a:moveTo>
                  <a:pt x="0" y="0"/>
                </a:moveTo>
                <a:cubicBezTo>
                  <a:pt x="48" y="60"/>
                  <a:pt x="96" y="120"/>
                  <a:pt x="192" y="192"/>
                </a:cubicBezTo>
                <a:cubicBezTo>
                  <a:pt x="288" y="264"/>
                  <a:pt x="416" y="368"/>
                  <a:pt x="576" y="432"/>
                </a:cubicBezTo>
                <a:cubicBezTo>
                  <a:pt x="736" y="496"/>
                  <a:pt x="948" y="567"/>
                  <a:pt x="1152" y="576"/>
                </a:cubicBezTo>
                <a:cubicBezTo>
                  <a:pt x="1356" y="585"/>
                  <a:pt x="1631" y="528"/>
                  <a:pt x="1799" y="487"/>
                </a:cubicBezTo>
                <a:cubicBezTo>
                  <a:pt x="1967" y="446"/>
                  <a:pt x="2062" y="390"/>
                  <a:pt x="2159" y="332"/>
                </a:cubicBezTo>
                <a:cubicBezTo>
                  <a:pt x="2256" y="274"/>
                  <a:pt x="2333" y="180"/>
                  <a:pt x="2379" y="140"/>
                </a:cubicBezTo>
              </a:path>
            </a:pathLst>
          </a:custGeom>
          <a:noFill/>
          <a:ln w="19050"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32"/>
          <p:cNvSpPr>
            <a:spLocks noChangeShapeType="1"/>
          </p:cNvSpPr>
          <p:nvPr/>
        </p:nvSpPr>
        <p:spPr bwMode="auto">
          <a:xfrm flipH="1">
            <a:off x="1747335" y="4508834"/>
            <a:ext cx="3587750" cy="0"/>
          </a:xfrm>
          <a:prstGeom prst="line">
            <a:avLst/>
          </a:prstGeom>
          <a:ln w="19050"/>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lIns="90000" tIns="46800" rIns="90000" bIns="46800" anchor="ctr"/>
          <a:lstStyle/>
          <a:p>
            <a:endParaRPr lang="zh-CN" altLang="en-US"/>
          </a:p>
        </p:txBody>
      </p:sp>
      <p:sp>
        <p:nvSpPr>
          <p:cNvPr id="41" name="Rectangle 34"/>
          <p:cNvSpPr>
            <a:spLocks noChangeArrowheads="1"/>
          </p:cNvSpPr>
          <p:nvPr/>
        </p:nvSpPr>
        <p:spPr bwMode="auto">
          <a:xfrm>
            <a:off x="3713771" y="5452125"/>
            <a:ext cx="304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effectLst>
                  <a:outerShdw blurRad="38100" dist="38100" dir="2700000" algn="tl">
                    <a:srgbClr val="C0C0C0"/>
                  </a:outerShdw>
                </a:effectLst>
              </a:rPr>
              <a:t>Q</a:t>
            </a:r>
            <a:r>
              <a:rPr lang="en-US" altLang="zh-CN" sz="2000" baseline="-25000" dirty="0">
                <a:effectLst>
                  <a:outerShdw blurRad="38100" dist="38100" dir="2700000" algn="tl">
                    <a:srgbClr val="C0C0C0"/>
                  </a:outerShdw>
                </a:effectLst>
              </a:rPr>
              <a:t>0</a:t>
            </a:r>
            <a:endParaRPr lang="en-US" altLang="zh-CN" sz="2000" dirty="0">
              <a:effectLst>
                <a:outerShdw blurRad="38100" dist="38100" dir="2700000" algn="tl">
                  <a:srgbClr val="C0C0C0"/>
                </a:outerShdw>
              </a:effectLst>
            </a:endParaRPr>
          </a:p>
        </p:txBody>
      </p:sp>
      <p:sp>
        <p:nvSpPr>
          <p:cNvPr id="42" name="Line 43"/>
          <p:cNvSpPr>
            <a:spLocks noChangeShapeType="1"/>
          </p:cNvSpPr>
          <p:nvPr/>
        </p:nvSpPr>
        <p:spPr bwMode="auto">
          <a:xfrm>
            <a:off x="1747335" y="3975434"/>
            <a:ext cx="3587750" cy="0"/>
          </a:xfrm>
          <a:prstGeom prst="line">
            <a:avLst/>
          </a:prstGeom>
          <a:ln w="19050"/>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lIns="90000" tIns="46800" rIns="90000" bIns="46800" anchor="ctr"/>
          <a:lstStyle/>
          <a:p>
            <a:endParaRPr lang="zh-CN" altLang="en-US"/>
          </a:p>
        </p:txBody>
      </p:sp>
      <p:sp>
        <p:nvSpPr>
          <p:cNvPr id="43" name="Line 44"/>
          <p:cNvSpPr>
            <a:spLocks noChangeShapeType="1"/>
          </p:cNvSpPr>
          <p:nvPr/>
        </p:nvSpPr>
        <p:spPr bwMode="auto">
          <a:xfrm>
            <a:off x="4338135" y="3984959"/>
            <a:ext cx="0" cy="15240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45" name="Freeform 58"/>
          <p:cNvSpPr/>
          <p:nvPr/>
        </p:nvSpPr>
        <p:spPr bwMode="auto">
          <a:xfrm>
            <a:off x="2991140" y="2828627"/>
            <a:ext cx="2257743" cy="1379539"/>
          </a:xfrm>
          <a:custGeom>
            <a:avLst/>
            <a:gdLst>
              <a:gd name="T0" fmla="*/ 0 w 2300"/>
              <a:gd name="T1" fmla="*/ 0 h 590"/>
              <a:gd name="T2" fmla="*/ 192 w 2300"/>
              <a:gd name="T3" fmla="*/ 192 h 590"/>
              <a:gd name="T4" fmla="*/ 576 w 2300"/>
              <a:gd name="T5" fmla="*/ 432 h 590"/>
              <a:gd name="T6" fmla="*/ 1152 w 2300"/>
              <a:gd name="T7" fmla="*/ 576 h 590"/>
              <a:gd name="T8" fmla="*/ 1716 w 2300"/>
              <a:gd name="T9" fmla="*/ 517 h 590"/>
              <a:gd name="T10" fmla="*/ 2148 w 2300"/>
              <a:gd name="T11" fmla="*/ 326 h 590"/>
              <a:gd name="T12" fmla="*/ 2300 w 2300"/>
              <a:gd name="T13" fmla="*/ 177 h 590"/>
            </a:gdLst>
            <a:ahLst/>
            <a:cxnLst>
              <a:cxn ang="0">
                <a:pos x="T0" y="T1"/>
              </a:cxn>
              <a:cxn ang="0">
                <a:pos x="T2" y="T3"/>
              </a:cxn>
              <a:cxn ang="0">
                <a:pos x="T4" y="T5"/>
              </a:cxn>
              <a:cxn ang="0">
                <a:pos x="T6" y="T7"/>
              </a:cxn>
              <a:cxn ang="0">
                <a:pos x="T8" y="T9"/>
              </a:cxn>
              <a:cxn ang="0">
                <a:pos x="T10" y="T11"/>
              </a:cxn>
              <a:cxn ang="0">
                <a:pos x="T12" y="T13"/>
              </a:cxn>
            </a:cxnLst>
            <a:rect l="0" t="0" r="r" b="b"/>
            <a:pathLst>
              <a:path w="2300" h="590">
                <a:moveTo>
                  <a:pt x="0" y="0"/>
                </a:moveTo>
                <a:cubicBezTo>
                  <a:pt x="48" y="60"/>
                  <a:pt x="96" y="120"/>
                  <a:pt x="192" y="192"/>
                </a:cubicBezTo>
                <a:cubicBezTo>
                  <a:pt x="288" y="264"/>
                  <a:pt x="416" y="368"/>
                  <a:pt x="576" y="432"/>
                </a:cubicBezTo>
                <a:cubicBezTo>
                  <a:pt x="736" y="496"/>
                  <a:pt x="962" y="562"/>
                  <a:pt x="1152" y="576"/>
                </a:cubicBezTo>
                <a:cubicBezTo>
                  <a:pt x="1342" y="590"/>
                  <a:pt x="1550" y="559"/>
                  <a:pt x="1716" y="517"/>
                </a:cubicBezTo>
                <a:cubicBezTo>
                  <a:pt x="1882" y="475"/>
                  <a:pt x="2051" y="383"/>
                  <a:pt x="2148" y="326"/>
                </a:cubicBezTo>
                <a:cubicBezTo>
                  <a:pt x="2245" y="269"/>
                  <a:pt x="2268" y="208"/>
                  <a:pt x="2300" y="177"/>
                </a:cubicBezTo>
              </a:path>
            </a:pathLst>
          </a:custGeom>
          <a:noFill/>
          <a:ln w="19050" cap="flat" cmpd="sng">
            <a:solidFill>
              <a:srgbClr val="FF9933"/>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p>
        </p:txBody>
      </p:sp>
      <p:sp>
        <p:nvSpPr>
          <p:cNvPr id="47" name="Line 62"/>
          <p:cNvSpPr>
            <a:spLocks noChangeShapeType="1"/>
          </p:cNvSpPr>
          <p:nvPr/>
        </p:nvSpPr>
        <p:spPr bwMode="auto">
          <a:xfrm>
            <a:off x="1747335" y="4204034"/>
            <a:ext cx="3587750" cy="0"/>
          </a:xfrm>
          <a:prstGeom prst="line">
            <a:avLst/>
          </a:prstGeom>
          <a:ln w="19050"/>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lIns="90000" tIns="46800" rIns="90000" bIns="46800" anchor="ctr"/>
          <a:lstStyle/>
          <a:p>
            <a:endParaRPr lang="zh-CN" altLang="en-US"/>
          </a:p>
        </p:txBody>
      </p:sp>
      <p:sp>
        <p:nvSpPr>
          <p:cNvPr id="48" name="Line 63"/>
          <p:cNvSpPr>
            <a:spLocks noChangeShapeType="1"/>
          </p:cNvSpPr>
          <p:nvPr/>
        </p:nvSpPr>
        <p:spPr bwMode="auto">
          <a:xfrm>
            <a:off x="3919035" y="4532824"/>
            <a:ext cx="0" cy="9906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52" name="Rectangle 81"/>
          <p:cNvSpPr>
            <a:spLocks noChangeArrowheads="1"/>
          </p:cNvSpPr>
          <p:nvPr/>
        </p:nvSpPr>
        <p:spPr bwMode="auto">
          <a:xfrm>
            <a:off x="4012221" y="5448157"/>
            <a:ext cx="304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effectLst>
                  <a:outerShdw blurRad="38100" dist="38100" dir="2700000" algn="tl">
                    <a:srgbClr val="C0C0C0"/>
                  </a:outerShdw>
                </a:effectLst>
              </a:rPr>
              <a:t>Q</a:t>
            </a:r>
            <a:r>
              <a:rPr lang="en-US" altLang="zh-CN" sz="2000" baseline="-25000" dirty="0">
                <a:effectLst>
                  <a:outerShdw blurRad="38100" dist="38100" dir="2700000" algn="tl">
                    <a:srgbClr val="C0C0C0"/>
                  </a:outerShdw>
                </a:effectLst>
              </a:rPr>
              <a:t>1</a:t>
            </a:r>
            <a:endParaRPr lang="en-US" altLang="zh-CN" sz="2000" dirty="0">
              <a:effectLst>
                <a:outerShdw blurRad="38100" dist="38100" dir="2700000" algn="tl">
                  <a:srgbClr val="C0C0C0"/>
                </a:outerShdw>
              </a:effectLst>
            </a:endParaRPr>
          </a:p>
        </p:txBody>
      </p:sp>
      <p:sp>
        <p:nvSpPr>
          <p:cNvPr id="53" name="Rectangle 82"/>
          <p:cNvSpPr>
            <a:spLocks noChangeArrowheads="1"/>
          </p:cNvSpPr>
          <p:nvPr/>
        </p:nvSpPr>
        <p:spPr bwMode="auto">
          <a:xfrm>
            <a:off x="4313846" y="5456095"/>
            <a:ext cx="304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err="1">
                <a:effectLst>
                  <a:outerShdw blurRad="38100" dist="38100" dir="2700000" algn="tl">
                    <a:srgbClr val="C0C0C0"/>
                  </a:outerShdw>
                </a:effectLst>
              </a:rPr>
              <a:t>Q</a:t>
            </a:r>
            <a:r>
              <a:rPr lang="en-US" altLang="zh-CN" sz="2000" baseline="-25000" dirty="0" err="1">
                <a:effectLst>
                  <a:outerShdw blurRad="38100" dist="38100" dir="2700000" algn="tl">
                    <a:srgbClr val="C0C0C0"/>
                  </a:outerShdw>
                </a:effectLst>
              </a:rPr>
              <a:t>t</a:t>
            </a:r>
            <a:endParaRPr lang="en-US" altLang="zh-CN" sz="2000" dirty="0">
              <a:effectLst>
                <a:outerShdw blurRad="38100" dist="38100" dir="2700000" algn="tl">
                  <a:srgbClr val="C0C0C0"/>
                </a:outerShdw>
              </a:effectLst>
            </a:endParaRPr>
          </a:p>
        </p:txBody>
      </p:sp>
      <p:sp>
        <p:nvSpPr>
          <p:cNvPr id="54" name="Line 83"/>
          <p:cNvSpPr>
            <a:spLocks noChangeShapeType="1"/>
          </p:cNvSpPr>
          <p:nvPr/>
        </p:nvSpPr>
        <p:spPr bwMode="auto">
          <a:xfrm>
            <a:off x="4199705" y="4204034"/>
            <a:ext cx="0" cy="1295400"/>
          </a:xfrm>
          <a:prstGeom prst="line">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dirty="0"/>
          </a:p>
        </p:txBody>
      </p:sp>
      <p:sp>
        <p:nvSpPr>
          <p:cNvPr id="57" name="Rectangle 87"/>
          <p:cNvSpPr>
            <a:spLocks noChangeArrowheads="1"/>
          </p:cNvSpPr>
          <p:nvPr/>
        </p:nvSpPr>
        <p:spPr bwMode="auto">
          <a:xfrm>
            <a:off x="1359191" y="4318573"/>
            <a:ext cx="776288"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sz="2200" dirty="0">
                <a:effectLst>
                  <a:outerShdw blurRad="38100" dist="38100" dir="2700000" algn="tl">
                    <a:srgbClr val="C0C0C0"/>
                  </a:outerShdw>
                </a:effectLst>
              </a:rPr>
              <a:t>P</a:t>
            </a:r>
            <a:r>
              <a:rPr lang="en-US" altLang="zh-CN" sz="2200" baseline="-25000" dirty="0">
                <a:effectLst>
                  <a:outerShdw blurRad="38100" dist="38100" dir="2700000" algn="tl">
                    <a:srgbClr val="C0C0C0"/>
                  </a:outerShdw>
                </a:effectLst>
              </a:rPr>
              <a:t>0</a:t>
            </a:r>
            <a:endParaRPr lang="en-US" altLang="zh-CN" sz="2200" dirty="0">
              <a:effectLst>
                <a:outerShdw blurRad="38100" dist="38100" dir="2700000" algn="tl">
                  <a:srgbClr val="C0C0C0"/>
                </a:outerShdw>
              </a:effectLst>
            </a:endParaRPr>
          </a:p>
        </p:txBody>
      </p:sp>
      <p:sp>
        <p:nvSpPr>
          <p:cNvPr id="58" name="Rectangle 88"/>
          <p:cNvSpPr>
            <a:spLocks noChangeArrowheads="1"/>
          </p:cNvSpPr>
          <p:nvPr/>
        </p:nvSpPr>
        <p:spPr bwMode="auto">
          <a:xfrm>
            <a:off x="1366335" y="3670634"/>
            <a:ext cx="3048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effectLst>
                  <a:outerShdw blurRad="38100" dist="38100" dir="2700000" algn="tl">
                    <a:srgbClr val="C0C0C0"/>
                  </a:outerShdw>
                </a:effectLst>
              </a:rPr>
              <a:t>P</a:t>
            </a:r>
            <a:r>
              <a:rPr lang="en-US" altLang="zh-CN" sz="2200" baseline="-25000" dirty="0">
                <a:effectLst>
                  <a:outerShdw blurRad="38100" dist="38100" dir="2700000" algn="tl">
                    <a:srgbClr val="C0C0C0"/>
                  </a:outerShdw>
                </a:effectLst>
              </a:rPr>
              <a:t>t</a:t>
            </a:r>
            <a:endParaRPr lang="en-US" altLang="zh-CN" sz="2200" dirty="0">
              <a:effectLst>
                <a:outerShdw blurRad="38100" dist="38100" dir="2700000" algn="tl">
                  <a:srgbClr val="C0C0C0"/>
                </a:outerShdw>
              </a:effectLst>
            </a:endParaRPr>
          </a:p>
        </p:txBody>
      </p:sp>
      <p:sp>
        <p:nvSpPr>
          <p:cNvPr id="59" name="Rectangle 89"/>
          <p:cNvSpPr>
            <a:spLocks noChangeArrowheads="1"/>
          </p:cNvSpPr>
          <p:nvPr/>
        </p:nvSpPr>
        <p:spPr bwMode="auto">
          <a:xfrm>
            <a:off x="1366335" y="4051634"/>
            <a:ext cx="304800"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effectLst>
                  <a:outerShdw blurRad="38100" dist="38100" dir="2700000" algn="tl">
                    <a:srgbClr val="C0C0C0"/>
                  </a:outerShdw>
                </a:effectLst>
              </a:rPr>
              <a:t>P</a:t>
            </a:r>
            <a:r>
              <a:rPr lang="en-US" altLang="zh-CN" sz="2200" baseline="-25000" dirty="0">
                <a:effectLst>
                  <a:outerShdw blurRad="38100" dist="38100" dir="2700000" algn="tl">
                    <a:srgbClr val="C0C0C0"/>
                  </a:outerShdw>
                </a:effectLst>
              </a:rPr>
              <a:t>1</a:t>
            </a:r>
            <a:endParaRPr lang="en-US" altLang="zh-CN" sz="2200" dirty="0">
              <a:effectLst>
                <a:outerShdw blurRad="38100" dist="38100" dir="2700000" algn="tl">
                  <a:srgbClr val="C0C0C0"/>
                </a:outerShdw>
              </a:effectLst>
            </a:endParaRPr>
          </a:p>
        </p:txBody>
      </p:sp>
      <p:sp>
        <p:nvSpPr>
          <p:cNvPr id="60" name="Freeform 47"/>
          <p:cNvSpPr/>
          <p:nvPr/>
        </p:nvSpPr>
        <p:spPr bwMode="auto">
          <a:xfrm>
            <a:off x="3050673" y="3218515"/>
            <a:ext cx="1790382" cy="1747520"/>
          </a:xfrm>
          <a:custGeom>
            <a:avLst/>
            <a:gdLst>
              <a:gd name="T0" fmla="*/ 0 w 736"/>
              <a:gd name="T1" fmla="*/ 1176 h 1176"/>
              <a:gd name="T2" fmla="*/ 215 w 736"/>
              <a:gd name="T3" fmla="*/ 1029 h 1176"/>
              <a:gd name="T4" fmla="*/ 402 w 736"/>
              <a:gd name="T5" fmla="*/ 788 h 1176"/>
              <a:gd name="T6" fmla="*/ 469 w 736"/>
              <a:gd name="T7" fmla="*/ 654 h 1176"/>
              <a:gd name="T8" fmla="*/ 630 w 736"/>
              <a:gd name="T9" fmla="*/ 279 h 1176"/>
              <a:gd name="T10" fmla="*/ 736 w 736"/>
              <a:gd name="T11" fmla="*/ 0 h 1176"/>
            </a:gdLst>
            <a:ahLst/>
            <a:cxnLst>
              <a:cxn ang="0">
                <a:pos x="T0" y="T1"/>
              </a:cxn>
              <a:cxn ang="0">
                <a:pos x="T2" y="T3"/>
              </a:cxn>
              <a:cxn ang="0">
                <a:pos x="T4" y="T5"/>
              </a:cxn>
              <a:cxn ang="0">
                <a:pos x="T6" y="T7"/>
              </a:cxn>
              <a:cxn ang="0">
                <a:pos x="T8" y="T9"/>
              </a:cxn>
              <a:cxn ang="0">
                <a:pos x="T10" y="T11"/>
              </a:cxn>
            </a:cxnLst>
            <a:rect l="0" t="0" r="r" b="b"/>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10" name="文本框 9"/>
          <p:cNvSpPr txBox="1"/>
          <p:nvPr/>
        </p:nvSpPr>
        <p:spPr>
          <a:xfrm>
            <a:off x="2200645" y="5919438"/>
            <a:ext cx="296672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产品价格和要素成本的关系</a:t>
            </a:r>
            <a:endParaRPr lang="zh-CN" altLang="en-US" sz="16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684005" y="4184631"/>
            <a:ext cx="205264" cy="369332"/>
          </a:xfrm>
          <a:prstGeom prst="rect">
            <a:avLst/>
          </a:prstGeom>
          <a:noFill/>
        </p:spPr>
        <p:txBody>
          <a:bodyPr wrap="square" rtlCol="0">
            <a:spAutoFit/>
          </a:bodyPr>
          <a:lstStyle/>
          <a:p>
            <a:r>
              <a:rPr lang="en-US" altLang="zh-CN" dirty="0"/>
              <a:t>A</a:t>
            </a:r>
            <a:endParaRPr lang="zh-CN" altLang="en-US" dirty="0"/>
          </a:p>
        </p:txBody>
      </p:sp>
      <p:sp>
        <p:nvSpPr>
          <p:cNvPr id="12" name="文本框 11"/>
          <p:cNvSpPr txBox="1"/>
          <p:nvPr/>
        </p:nvSpPr>
        <p:spPr>
          <a:xfrm>
            <a:off x="3988805" y="3890111"/>
            <a:ext cx="367982" cy="369332"/>
          </a:xfrm>
          <a:prstGeom prst="rect">
            <a:avLst/>
          </a:prstGeom>
          <a:noFill/>
        </p:spPr>
        <p:txBody>
          <a:bodyPr wrap="square" rtlCol="0">
            <a:spAutoFit/>
          </a:bodyPr>
          <a:lstStyle/>
          <a:p>
            <a:r>
              <a:rPr lang="en-US" altLang="zh-CN" dirty="0"/>
              <a:t>B</a:t>
            </a:r>
            <a:endParaRPr lang="zh-CN" altLang="en-US" dirty="0"/>
          </a:p>
        </p:txBody>
      </p:sp>
      <p:sp>
        <p:nvSpPr>
          <p:cNvPr id="73" name="Rectangle 82"/>
          <p:cNvSpPr>
            <a:spLocks noChangeArrowheads="1"/>
          </p:cNvSpPr>
          <p:nvPr/>
        </p:nvSpPr>
        <p:spPr bwMode="auto">
          <a:xfrm>
            <a:off x="3051784" y="2753115"/>
            <a:ext cx="304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solidFill>
                  <a:srgbClr val="FFC000"/>
                </a:solidFill>
                <a:effectLst>
                  <a:outerShdw blurRad="38100" dist="38100" dir="2700000" algn="tl">
                    <a:srgbClr val="C0C0C0"/>
                  </a:outerShdw>
                </a:effectLst>
              </a:rPr>
              <a:t>LAC</a:t>
            </a:r>
            <a:r>
              <a:rPr lang="en-US" altLang="zh-CN" sz="2000" baseline="-25000" dirty="0">
                <a:solidFill>
                  <a:srgbClr val="FFC000"/>
                </a:solidFill>
                <a:effectLst>
                  <a:outerShdw blurRad="38100" dist="38100" dir="2700000" algn="tl">
                    <a:srgbClr val="C0C0C0"/>
                  </a:outerShdw>
                </a:effectLst>
              </a:rPr>
              <a:t>1</a:t>
            </a:r>
            <a:endParaRPr lang="en-US" altLang="zh-CN" sz="2000" dirty="0">
              <a:solidFill>
                <a:srgbClr val="FFC000"/>
              </a:solidFill>
              <a:effectLst>
                <a:outerShdw blurRad="38100" dist="38100" dir="2700000" algn="tl">
                  <a:srgbClr val="C0C0C0"/>
                </a:outerShdw>
              </a:effectLst>
            </a:endParaRPr>
          </a:p>
        </p:txBody>
      </p:sp>
      <p:sp>
        <p:nvSpPr>
          <p:cNvPr id="74" name="Rectangle 82"/>
          <p:cNvSpPr>
            <a:spLocks noChangeArrowheads="1"/>
          </p:cNvSpPr>
          <p:nvPr/>
        </p:nvSpPr>
        <p:spPr bwMode="auto">
          <a:xfrm>
            <a:off x="5379218" y="3303127"/>
            <a:ext cx="304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solidFill>
                  <a:srgbClr val="009900"/>
                </a:solidFill>
                <a:effectLst>
                  <a:outerShdw blurRad="38100" dist="38100" dir="2700000" algn="tl">
                    <a:srgbClr val="C0C0C0"/>
                  </a:outerShdw>
                </a:effectLst>
              </a:rPr>
              <a:t>LAC</a:t>
            </a:r>
            <a:endParaRPr lang="en-US" altLang="zh-CN" sz="2000" dirty="0">
              <a:solidFill>
                <a:srgbClr val="009900"/>
              </a:solidFill>
              <a:effectLst>
                <a:outerShdw blurRad="38100" dist="38100" dir="2700000" algn="tl">
                  <a:srgbClr val="C0C0C0"/>
                </a:outerShdw>
              </a:effectLst>
            </a:endParaRPr>
          </a:p>
        </p:txBody>
      </p:sp>
      <p:sp>
        <p:nvSpPr>
          <p:cNvPr id="13" name="文本框 12"/>
          <p:cNvSpPr txBox="1"/>
          <p:nvPr/>
        </p:nvSpPr>
        <p:spPr>
          <a:xfrm>
            <a:off x="4313846" y="2838665"/>
            <a:ext cx="1543209" cy="369332"/>
          </a:xfrm>
          <a:prstGeom prst="rect">
            <a:avLst/>
          </a:prstGeom>
          <a:noFill/>
        </p:spPr>
        <p:txBody>
          <a:bodyPr wrap="square" rtlCol="0">
            <a:spAutoFit/>
          </a:bodyPr>
          <a:lstStyle/>
          <a:p>
            <a:r>
              <a:rPr lang="en-US" altLang="zh-CN" dirty="0"/>
              <a:t>LMC=</a:t>
            </a:r>
            <a:endParaRPr lang="zh-CN" altLang="en-US" dirty="0"/>
          </a:p>
        </p:txBody>
      </p:sp>
      <p:sp>
        <p:nvSpPr>
          <p:cNvPr id="75" name="Rectangle 82"/>
          <p:cNvSpPr>
            <a:spLocks noChangeArrowheads="1"/>
          </p:cNvSpPr>
          <p:nvPr/>
        </p:nvSpPr>
        <p:spPr bwMode="auto">
          <a:xfrm>
            <a:off x="4871853" y="2841720"/>
            <a:ext cx="3048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LMC</a:t>
            </a:r>
            <a:r>
              <a:rPr lang="en-US" altLang="zh-CN" sz="2000" baseline="-25000" dirty="0"/>
              <a:t>1</a:t>
            </a:r>
            <a:endParaRPr lang="en-US" altLang="zh-CN" sz="2000" dirty="0"/>
          </a:p>
        </p:txBody>
      </p:sp>
      <p:sp>
        <p:nvSpPr>
          <p:cNvPr id="36" name="Rectangle 3"/>
          <p:cNvSpPr>
            <a:spLocks noChangeArrowheads="1"/>
          </p:cNvSpPr>
          <p:nvPr/>
        </p:nvSpPr>
        <p:spPr bwMode="auto">
          <a:xfrm>
            <a:off x="6419137" y="2563968"/>
            <a:ext cx="4777184" cy="3694024"/>
          </a:xfrm>
          <a:prstGeom prst="rect">
            <a:avLst/>
          </a:prstGeom>
          <a:solidFill>
            <a:schemeClr val="bg1"/>
          </a:solidFill>
          <a:ln w="95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8" name="Line 12"/>
          <p:cNvSpPr>
            <a:spLocks noChangeShapeType="1"/>
          </p:cNvSpPr>
          <p:nvPr/>
        </p:nvSpPr>
        <p:spPr bwMode="auto">
          <a:xfrm flipV="1">
            <a:off x="6927850" y="2814161"/>
            <a:ext cx="0" cy="2680332"/>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Rectangle 13"/>
          <p:cNvSpPr>
            <a:spLocks noChangeArrowheads="1"/>
          </p:cNvSpPr>
          <p:nvPr/>
        </p:nvSpPr>
        <p:spPr bwMode="auto">
          <a:xfrm>
            <a:off x="6634956" y="2885431"/>
            <a:ext cx="512065" cy="43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P</a:t>
            </a:r>
            <a:endParaRPr lang="en-US" altLang="zh-CN" dirty="0"/>
          </a:p>
        </p:txBody>
      </p:sp>
      <p:sp>
        <p:nvSpPr>
          <p:cNvPr id="44" name="Line 14"/>
          <p:cNvSpPr>
            <a:spLocks noChangeShapeType="1"/>
          </p:cNvSpPr>
          <p:nvPr/>
        </p:nvSpPr>
        <p:spPr bwMode="auto">
          <a:xfrm>
            <a:off x="6927850" y="5484968"/>
            <a:ext cx="3719441" cy="0"/>
          </a:xfrm>
          <a:prstGeom prst="line">
            <a:avLst/>
          </a:prstGeom>
          <a:noFill/>
          <a:ln w="222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Rectangle 15"/>
          <p:cNvSpPr>
            <a:spLocks noChangeArrowheads="1"/>
          </p:cNvSpPr>
          <p:nvPr/>
        </p:nvSpPr>
        <p:spPr bwMode="auto">
          <a:xfrm>
            <a:off x="10312408" y="5505917"/>
            <a:ext cx="717477"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Q</a:t>
            </a:r>
            <a:endParaRPr lang="en-US" altLang="zh-CN" dirty="0"/>
          </a:p>
        </p:txBody>
      </p:sp>
      <p:sp>
        <p:nvSpPr>
          <p:cNvPr id="49" name="Rectangle 16"/>
          <p:cNvSpPr>
            <a:spLocks noChangeArrowheads="1"/>
          </p:cNvSpPr>
          <p:nvPr/>
        </p:nvSpPr>
        <p:spPr bwMode="auto">
          <a:xfrm>
            <a:off x="6681260" y="5453717"/>
            <a:ext cx="774700"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O</a:t>
            </a:r>
            <a:endParaRPr lang="en-US" altLang="zh-CN" dirty="0"/>
          </a:p>
        </p:txBody>
      </p:sp>
      <p:sp>
        <p:nvSpPr>
          <p:cNvPr id="50" name="Freeform 27"/>
          <p:cNvSpPr/>
          <p:nvPr/>
        </p:nvSpPr>
        <p:spPr bwMode="auto">
          <a:xfrm>
            <a:off x="7534275" y="3017572"/>
            <a:ext cx="2817091" cy="1491262"/>
          </a:xfrm>
          <a:custGeom>
            <a:avLst/>
            <a:gdLst>
              <a:gd name="T0" fmla="*/ 0 w 2379"/>
              <a:gd name="T1" fmla="*/ 0 h 585"/>
              <a:gd name="T2" fmla="*/ 192 w 2379"/>
              <a:gd name="T3" fmla="*/ 192 h 585"/>
              <a:gd name="T4" fmla="*/ 576 w 2379"/>
              <a:gd name="T5" fmla="*/ 432 h 585"/>
              <a:gd name="T6" fmla="*/ 1152 w 2379"/>
              <a:gd name="T7" fmla="*/ 576 h 585"/>
              <a:gd name="T8" fmla="*/ 1799 w 2379"/>
              <a:gd name="T9" fmla="*/ 487 h 585"/>
              <a:gd name="T10" fmla="*/ 2159 w 2379"/>
              <a:gd name="T11" fmla="*/ 332 h 585"/>
              <a:gd name="T12" fmla="*/ 2379 w 2379"/>
              <a:gd name="T13" fmla="*/ 140 h 585"/>
            </a:gdLst>
            <a:ahLst/>
            <a:cxnLst>
              <a:cxn ang="0">
                <a:pos x="T0" y="T1"/>
              </a:cxn>
              <a:cxn ang="0">
                <a:pos x="T2" y="T3"/>
              </a:cxn>
              <a:cxn ang="0">
                <a:pos x="T4" y="T5"/>
              </a:cxn>
              <a:cxn ang="0">
                <a:pos x="T6" y="T7"/>
              </a:cxn>
              <a:cxn ang="0">
                <a:pos x="T8" y="T9"/>
              </a:cxn>
              <a:cxn ang="0">
                <a:pos x="T10" y="T11"/>
              </a:cxn>
              <a:cxn ang="0">
                <a:pos x="T12" y="T13"/>
              </a:cxn>
            </a:cxnLst>
            <a:rect l="0" t="0" r="r" b="b"/>
            <a:pathLst>
              <a:path w="2379" h="585">
                <a:moveTo>
                  <a:pt x="0" y="0"/>
                </a:moveTo>
                <a:cubicBezTo>
                  <a:pt x="48" y="60"/>
                  <a:pt x="96" y="120"/>
                  <a:pt x="192" y="192"/>
                </a:cubicBezTo>
                <a:cubicBezTo>
                  <a:pt x="288" y="264"/>
                  <a:pt x="416" y="368"/>
                  <a:pt x="576" y="432"/>
                </a:cubicBezTo>
                <a:cubicBezTo>
                  <a:pt x="736" y="496"/>
                  <a:pt x="948" y="567"/>
                  <a:pt x="1152" y="576"/>
                </a:cubicBezTo>
                <a:cubicBezTo>
                  <a:pt x="1356" y="585"/>
                  <a:pt x="1631" y="528"/>
                  <a:pt x="1799" y="487"/>
                </a:cubicBezTo>
                <a:cubicBezTo>
                  <a:pt x="1967" y="446"/>
                  <a:pt x="2062" y="390"/>
                  <a:pt x="2159" y="332"/>
                </a:cubicBezTo>
                <a:cubicBezTo>
                  <a:pt x="2256" y="274"/>
                  <a:pt x="2333" y="180"/>
                  <a:pt x="2379" y="140"/>
                </a:cubicBezTo>
              </a:path>
            </a:pathLst>
          </a:custGeom>
          <a:noFill/>
          <a:ln w="19050" cap="flat" cmpd="sng">
            <a:solidFill>
              <a:schemeClr val="accent1"/>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Line 32"/>
          <p:cNvSpPr>
            <a:spLocks noChangeShapeType="1"/>
          </p:cNvSpPr>
          <p:nvPr/>
        </p:nvSpPr>
        <p:spPr bwMode="auto">
          <a:xfrm flipH="1">
            <a:off x="6921500" y="4860128"/>
            <a:ext cx="3315951" cy="0"/>
          </a:xfrm>
          <a:prstGeom prst="line">
            <a:avLst/>
          </a:prstGeom>
          <a:ln w="19050"/>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lIns="90000" tIns="46800" rIns="90000" bIns="46800" anchor="ctr"/>
          <a:lstStyle/>
          <a:p>
            <a:endParaRPr lang="zh-CN" altLang="en-US"/>
          </a:p>
        </p:txBody>
      </p:sp>
      <p:sp>
        <p:nvSpPr>
          <p:cNvPr id="55" name="Rectangle 34"/>
          <p:cNvSpPr>
            <a:spLocks noChangeArrowheads="1"/>
          </p:cNvSpPr>
          <p:nvPr/>
        </p:nvSpPr>
        <p:spPr bwMode="auto">
          <a:xfrm>
            <a:off x="8281668" y="5447268"/>
            <a:ext cx="281709"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effectLst>
                  <a:outerShdw blurRad="38100" dist="38100" dir="2700000" algn="tl">
                    <a:srgbClr val="C0C0C0"/>
                  </a:outerShdw>
                </a:effectLst>
              </a:rPr>
              <a:t>Q</a:t>
            </a:r>
            <a:r>
              <a:rPr lang="en-US" altLang="zh-CN" sz="2000" baseline="-25000" dirty="0">
                <a:effectLst>
                  <a:outerShdw blurRad="38100" dist="38100" dir="2700000" algn="tl">
                    <a:srgbClr val="C0C0C0"/>
                  </a:outerShdw>
                </a:effectLst>
              </a:rPr>
              <a:t>u</a:t>
            </a:r>
            <a:endParaRPr lang="en-US" altLang="zh-CN" sz="2000" dirty="0">
              <a:effectLst>
                <a:outerShdw blurRad="38100" dist="38100" dir="2700000" algn="tl">
                  <a:srgbClr val="C0C0C0"/>
                </a:outerShdw>
              </a:effectLst>
            </a:endParaRPr>
          </a:p>
        </p:txBody>
      </p:sp>
      <p:sp>
        <p:nvSpPr>
          <p:cNvPr id="56" name="Line 43"/>
          <p:cNvSpPr>
            <a:spLocks noChangeShapeType="1"/>
          </p:cNvSpPr>
          <p:nvPr/>
        </p:nvSpPr>
        <p:spPr bwMode="auto">
          <a:xfrm>
            <a:off x="6912610" y="4170165"/>
            <a:ext cx="3315951" cy="0"/>
          </a:xfrm>
          <a:prstGeom prst="line">
            <a:avLst/>
          </a:prstGeom>
          <a:ln w="19050"/>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lIns="90000" tIns="46800" rIns="90000" bIns="46800" anchor="ctr"/>
          <a:lstStyle/>
          <a:p>
            <a:endParaRPr lang="zh-CN" altLang="en-US"/>
          </a:p>
        </p:txBody>
      </p:sp>
      <p:sp>
        <p:nvSpPr>
          <p:cNvPr id="62" name="Line 44"/>
          <p:cNvSpPr>
            <a:spLocks noChangeShapeType="1"/>
          </p:cNvSpPr>
          <p:nvPr/>
        </p:nvSpPr>
        <p:spPr bwMode="auto">
          <a:xfrm>
            <a:off x="9372361" y="4170165"/>
            <a:ext cx="0" cy="1292578"/>
          </a:xfrm>
          <a:prstGeom prst="line">
            <a:avLst/>
          </a:prstGeom>
          <a:ln w="15875" cap="flat" cmpd="sng" algn="ctr">
            <a:solidFill>
              <a:schemeClr val="dk1"/>
            </a:solidFill>
            <a:prstDash val="sysDot"/>
            <a:round/>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lIns="90000" tIns="46800" rIns="90000" bIns="46800" anchor="ctr"/>
          <a:lstStyle/>
          <a:p>
            <a:endParaRPr lang="zh-CN" altLang="en-US" dirty="0"/>
          </a:p>
        </p:txBody>
      </p:sp>
      <p:sp>
        <p:nvSpPr>
          <p:cNvPr id="63" name="Freeform 58"/>
          <p:cNvSpPr/>
          <p:nvPr/>
        </p:nvSpPr>
        <p:spPr bwMode="auto">
          <a:xfrm>
            <a:off x="8165306" y="2814161"/>
            <a:ext cx="2086702" cy="1379539"/>
          </a:xfrm>
          <a:custGeom>
            <a:avLst/>
            <a:gdLst>
              <a:gd name="T0" fmla="*/ 0 w 2300"/>
              <a:gd name="T1" fmla="*/ 0 h 590"/>
              <a:gd name="T2" fmla="*/ 192 w 2300"/>
              <a:gd name="T3" fmla="*/ 192 h 590"/>
              <a:gd name="T4" fmla="*/ 576 w 2300"/>
              <a:gd name="T5" fmla="*/ 432 h 590"/>
              <a:gd name="T6" fmla="*/ 1152 w 2300"/>
              <a:gd name="T7" fmla="*/ 576 h 590"/>
              <a:gd name="T8" fmla="*/ 1716 w 2300"/>
              <a:gd name="T9" fmla="*/ 517 h 590"/>
              <a:gd name="T10" fmla="*/ 2148 w 2300"/>
              <a:gd name="T11" fmla="*/ 326 h 590"/>
              <a:gd name="T12" fmla="*/ 2300 w 2300"/>
              <a:gd name="T13" fmla="*/ 177 h 590"/>
            </a:gdLst>
            <a:ahLst/>
            <a:cxnLst>
              <a:cxn ang="0">
                <a:pos x="T0" y="T1"/>
              </a:cxn>
              <a:cxn ang="0">
                <a:pos x="T2" y="T3"/>
              </a:cxn>
              <a:cxn ang="0">
                <a:pos x="T4" y="T5"/>
              </a:cxn>
              <a:cxn ang="0">
                <a:pos x="T6" y="T7"/>
              </a:cxn>
              <a:cxn ang="0">
                <a:pos x="T8" y="T9"/>
              </a:cxn>
              <a:cxn ang="0">
                <a:pos x="T10" y="T11"/>
              </a:cxn>
              <a:cxn ang="0">
                <a:pos x="T12" y="T13"/>
              </a:cxn>
            </a:cxnLst>
            <a:rect l="0" t="0" r="r" b="b"/>
            <a:pathLst>
              <a:path w="2300" h="590">
                <a:moveTo>
                  <a:pt x="0" y="0"/>
                </a:moveTo>
                <a:cubicBezTo>
                  <a:pt x="48" y="60"/>
                  <a:pt x="96" y="120"/>
                  <a:pt x="192" y="192"/>
                </a:cubicBezTo>
                <a:cubicBezTo>
                  <a:pt x="288" y="264"/>
                  <a:pt x="416" y="368"/>
                  <a:pt x="576" y="432"/>
                </a:cubicBezTo>
                <a:cubicBezTo>
                  <a:pt x="736" y="496"/>
                  <a:pt x="962" y="562"/>
                  <a:pt x="1152" y="576"/>
                </a:cubicBezTo>
                <a:cubicBezTo>
                  <a:pt x="1342" y="590"/>
                  <a:pt x="1550" y="559"/>
                  <a:pt x="1716" y="517"/>
                </a:cubicBezTo>
                <a:cubicBezTo>
                  <a:pt x="1882" y="475"/>
                  <a:pt x="2051" y="383"/>
                  <a:pt x="2148" y="326"/>
                </a:cubicBezTo>
                <a:cubicBezTo>
                  <a:pt x="2245" y="269"/>
                  <a:pt x="2268" y="208"/>
                  <a:pt x="2300" y="177"/>
                </a:cubicBezTo>
              </a:path>
            </a:pathLst>
          </a:custGeom>
          <a:noFill/>
          <a:ln w="19050" cap="flat" cmpd="sng">
            <a:solidFill>
              <a:srgbClr val="FF9933"/>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dirty="0"/>
          </a:p>
        </p:txBody>
      </p:sp>
      <p:sp>
        <p:nvSpPr>
          <p:cNvPr id="64" name="Line 62"/>
          <p:cNvSpPr>
            <a:spLocks noChangeShapeType="1"/>
          </p:cNvSpPr>
          <p:nvPr/>
        </p:nvSpPr>
        <p:spPr bwMode="auto">
          <a:xfrm>
            <a:off x="6927850" y="4508834"/>
            <a:ext cx="3315951" cy="0"/>
          </a:xfrm>
          <a:prstGeom prst="line">
            <a:avLst/>
          </a:prstGeom>
          <a:ln w="19050"/>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txBody>
          <a:bodyPr lIns="90000" tIns="46800" rIns="90000" bIns="46800" anchor="ctr"/>
          <a:lstStyle/>
          <a:p>
            <a:endParaRPr lang="zh-CN" altLang="en-US"/>
          </a:p>
        </p:txBody>
      </p:sp>
      <p:sp>
        <p:nvSpPr>
          <p:cNvPr id="65" name="Line 63"/>
          <p:cNvSpPr>
            <a:spLocks noChangeShapeType="1"/>
          </p:cNvSpPr>
          <p:nvPr/>
        </p:nvSpPr>
        <p:spPr bwMode="auto">
          <a:xfrm>
            <a:off x="8453120" y="4918249"/>
            <a:ext cx="0" cy="566719"/>
          </a:xfrm>
          <a:prstGeom prst="line">
            <a:avLst/>
          </a:prstGeom>
          <a:ln w="15875" cap="flat" cmpd="sng" algn="ctr">
            <a:solidFill>
              <a:schemeClr val="dk1"/>
            </a:solidFill>
            <a:prstDash val="sysDot"/>
            <a:round/>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lIns="90000" tIns="46800" rIns="90000" bIns="46800" anchor="ctr"/>
          <a:lstStyle/>
          <a:p>
            <a:endParaRPr lang="zh-CN" altLang="en-US"/>
          </a:p>
        </p:txBody>
      </p:sp>
      <p:sp>
        <p:nvSpPr>
          <p:cNvPr id="66" name="Rectangle 81"/>
          <p:cNvSpPr>
            <a:spLocks noChangeArrowheads="1"/>
          </p:cNvSpPr>
          <p:nvPr/>
        </p:nvSpPr>
        <p:spPr bwMode="auto">
          <a:xfrm>
            <a:off x="8901986" y="5464020"/>
            <a:ext cx="281709"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effectLst>
                  <a:outerShdw blurRad="38100" dist="38100" dir="2700000" algn="tl">
                    <a:srgbClr val="C0C0C0"/>
                  </a:outerShdw>
                </a:effectLst>
              </a:rPr>
              <a:t>Q</a:t>
            </a:r>
            <a:r>
              <a:rPr lang="en-US" altLang="zh-CN" sz="2000" baseline="-25000" dirty="0">
                <a:effectLst>
                  <a:outerShdw blurRad="38100" dist="38100" dir="2700000" algn="tl">
                    <a:srgbClr val="C0C0C0"/>
                  </a:outerShdw>
                </a:effectLst>
              </a:rPr>
              <a:t>2</a:t>
            </a:r>
            <a:endParaRPr lang="en-US" altLang="zh-CN" sz="2000" dirty="0">
              <a:effectLst>
                <a:outerShdw blurRad="38100" dist="38100" dir="2700000" algn="tl">
                  <a:srgbClr val="C0C0C0"/>
                </a:outerShdw>
              </a:effectLst>
            </a:endParaRPr>
          </a:p>
        </p:txBody>
      </p:sp>
      <p:sp>
        <p:nvSpPr>
          <p:cNvPr id="67" name="Rectangle 82"/>
          <p:cNvSpPr>
            <a:spLocks noChangeArrowheads="1"/>
          </p:cNvSpPr>
          <p:nvPr/>
        </p:nvSpPr>
        <p:spPr bwMode="auto">
          <a:xfrm>
            <a:off x="9240004" y="5453717"/>
            <a:ext cx="281709"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effectLst>
                  <a:outerShdw blurRad="38100" dist="38100" dir="2700000" algn="tl">
                    <a:srgbClr val="C0C0C0"/>
                  </a:outerShdw>
                </a:effectLst>
              </a:rPr>
              <a:t>Q</a:t>
            </a:r>
            <a:r>
              <a:rPr lang="en-US" altLang="zh-CN" sz="2000" baseline="-25000" dirty="0">
                <a:effectLst>
                  <a:outerShdw blurRad="38100" dist="38100" dir="2700000" algn="tl">
                    <a:srgbClr val="C0C0C0"/>
                  </a:outerShdw>
                </a:effectLst>
              </a:rPr>
              <a:t>0</a:t>
            </a:r>
            <a:endParaRPr lang="en-US" altLang="zh-CN" sz="2000" dirty="0">
              <a:effectLst>
                <a:outerShdw blurRad="38100" dist="38100" dir="2700000" algn="tl">
                  <a:srgbClr val="C0C0C0"/>
                </a:outerShdw>
              </a:effectLst>
            </a:endParaRPr>
          </a:p>
        </p:txBody>
      </p:sp>
      <p:sp>
        <p:nvSpPr>
          <p:cNvPr id="68" name="Line 83"/>
          <p:cNvSpPr>
            <a:spLocks noChangeShapeType="1"/>
          </p:cNvSpPr>
          <p:nvPr/>
        </p:nvSpPr>
        <p:spPr bwMode="auto">
          <a:xfrm>
            <a:off x="9063434" y="4511830"/>
            <a:ext cx="0" cy="982663"/>
          </a:xfrm>
          <a:prstGeom prst="line">
            <a:avLst/>
          </a:prstGeom>
          <a:ln w="15875" cap="flat" cmpd="sng" algn="ctr">
            <a:solidFill>
              <a:schemeClr val="dk1"/>
            </a:solidFill>
            <a:prstDash val="sysDot"/>
            <a:round/>
            <a:headEnd type="none" w="med" len="med"/>
            <a:tailEnd type="non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txBody>
          <a:bodyPr lIns="90000" tIns="46800" rIns="90000" bIns="46800" anchor="ctr"/>
          <a:lstStyle/>
          <a:p>
            <a:endParaRPr lang="zh-CN" altLang="en-US" dirty="0"/>
          </a:p>
        </p:txBody>
      </p:sp>
      <p:sp>
        <p:nvSpPr>
          <p:cNvPr id="69" name="Rectangle 87"/>
          <p:cNvSpPr>
            <a:spLocks noChangeArrowheads="1"/>
          </p:cNvSpPr>
          <p:nvPr/>
        </p:nvSpPr>
        <p:spPr bwMode="auto">
          <a:xfrm>
            <a:off x="6549152" y="4684863"/>
            <a:ext cx="776288"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sz="2200" dirty="0">
                <a:effectLst>
                  <a:outerShdw blurRad="38100" dist="38100" dir="2700000" algn="tl">
                    <a:srgbClr val="C0C0C0"/>
                  </a:outerShdw>
                </a:effectLst>
              </a:rPr>
              <a:t>P</a:t>
            </a:r>
            <a:r>
              <a:rPr lang="en-US" altLang="zh-CN" sz="2200" baseline="-25000" dirty="0">
                <a:effectLst>
                  <a:outerShdw blurRad="38100" dist="38100" dir="2700000" algn="tl">
                    <a:srgbClr val="C0C0C0"/>
                  </a:outerShdw>
                </a:effectLst>
              </a:rPr>
              <a:t>u</a:t>
            </a:r>
            <a:endParaRPr lang="en-US" altLang="zh-CN" sz="2200" dirty="0">
              <a:effectLst>
                <a:outerShdw blurRad="38100" dist="38100" dir="2700000" algn="tl">
                  <a:srgbClr val="C0C0C0"/>
                </a:outerShdw>
              </a:effectLst>
            </a:endParaRPr>
          </a:p>
        </p:txBody>
      </p:sp>
      <p:sp>
        <p:nvSpPr>
          <p:cNvPr id="70" name="Rectangle 88"/>
          <p:cNvSpPr>
            <a:spLocks noChangeArrowheads="1"/>
          </p:cNvSpPr>
          <p:nvPr/>
        </p:nvSpPr>
        <p:spPr bwMode="auto">
          <a:xfrm>
            <a:off x="6517172" y="3881069"/>
            <a:ext cx="3048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effectLst>
                  <a:outerShdw blurRad="38100" dist="38100" dir="2700000" algn="tl">
                    <a:srgbClr val="C0C0C0"/>
                  </a:outerShdw>
                </a:effectLst>
              </a:rPr>
              <a:t>P</a:t>
            </a:r>
            <a:r>
              <a:rPr lang="en-US" altLang="zh-CN" sz="2200" baseline="-25000" dirty="0">
                <a:effectLst>
                  <a:outerShdw blurRad="38100" dist="38100" dir="2700000" algn="tl">
                    <a:srgbClr val="C0C0C0"/>
                  </a:outerShdw>
                </a:effectLst>
              </a:rPr>
              <a:t>0</a:t>
            </a:r>
            <a:endParaRPr lang="en-US" altLang="zh-CN" sz="2200" dirty="0">
              <a:effectLst>
                <a:outerShdw blurRad="38100" dist="38100" dir="2700000" algn="tl">
                  <a:srgbClr val="C0C0C0"/>
                </a:outerShdw>
              </a:effectLst>
            </a:endParaRPr>
          </a:p>
        </p:txBody>
      </p:sp>
      <p:sp>
        <p:nvSpPr>
          <p:cNvPr id="71" name="Rectangle 89"/>
          <p:cNvSpPr>
            <a:spLocks noChangeArrowheads="1"/>
          </p:cNvSpPr>
          <p:nvPr/>
        </p:nvSpPr>
        <p:spPr bwMode="auto">
          <a:xfrm>
            <a:off x="6524485" y="4321954"/>
            <a:ext cx="304800"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FF7F7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effectLst>
                  <a:outerShdw blurRad="38100" dist="38100" dir="2700000" algn="tl">
                    <a:srgbClr val="C0C0C0"/>
                  </a:outerShdw>
                </a:effectLst>
              </a:rPr>
              <a:t>P</a:t>
            </a:r>
            <a:r>
              <a:rPr lang="en-US" altLang="zh-CN" sz="2200" baseline="-25000" dirty="0">
                <a:effectLst>
                  <a:outerShdw blurRad="38100" dist="38100" dir="2700000" algn="tl">
                    <a:srgbClr val="C0C0C0"/>
                  </a:outerShdw>
                </a:effectLst>
              </a:rPr>
              <a:t>2</a:t>
            </a:r>
            <a:endParaRPr lang="en-US" altLang="zh-CN" sz="2200" dirty="0">
              <a:effectLst>
                <a:outerShdw blurRad="38100" dist="38100" dir="2700000" algn="tl">
                  <a:srgbClr val="C0C0C0"/>
                </a:outerShdw>
              </a:effectLst>
            </a:endParaRPr>
          </a:p>
        </p:txBody>
      </p:sp>
      <p:sp>
        <p:nvSpPr>
          <p:cNvPr id="72" name="Freeform 47"/>
          <p:cNvSpPr/>
          <p:nvPr/>
        </p:nvSpPr>
        <p:spPr bwMode="auto">
          <a:xfrm>
            <a:off x="8224838" y="3332285"/>
            <a:ext cx="1719262" cy="1619284"/>
          </a:xfrm>
          <a:custGeom>
            <a:avLst/>
            <a:gdLst>
              <a:gd name="T0" fmla="*/ 0 w 736"/>
              <a:gd name="T1" fmla="*/ 1176 h 1176"/>
              <a:gd name="T2" fmla="*/ 215 w 736"/>
              <a:gd name="T3" fmla="*/ 1029 h 1176"/>
              <a:gd name="T4" fmla="*/ 402 w 736"/>
              <a:gd name="T5" fmla="*/ 788 h 1176"/>
              <a:gd name="T6" fmla="*/ 469 w 736"/>
              <a:gd name="T7" fmla="*/ 654 h 1176"/>
              <a:gd name="T8" fmla="*/ 630 w 736"/>
              <a:gd name="T9" fmla="*/ 279 h 1176"/>
              <a:gd name="T10" fmla="*/ 736 w 736"/>
              <a:gd name="T11" fmla="*/ 0 h 1176"/>
            </a:gdLst>
            <a:ahLst/>
            <a:cxnLst>
              <a:cxn ang="0">
                <a:pos x="T0" y="T1"/>
              </a:cxn>
              <a:cxn ang="0">
                <a:pos x="T2" y="T3"/>
              </a:cxn>
              <a:cxn ang="0">
                <a:pos x="T4" y="T5"/>
              </a:cxn>
              <a:cxn ang="0">
                <a:pos x="T6" y="T7"/>
              </a:cxn>
              <a:cxn ang="0">
                <a:pos x="T8" y="T9"/>
              </a:cxn>
              <a:cxn ang="0">
                <a:pos x="T10" y="T11"/>
              </a:cxn>
            </a:cxnLst>
            <a:rect l="0" t="0" r="r" b="b"/>
            <a:pathLst>
              <a:path w="736" h="1176">
                <a:moveTo>
                  <a:pt x="0" y="1176"/>
                </a:moveTo>
                <a:cubicBezTo>
                  <a:pt x="36" y="1151"/>
                  <a:pt x="148" y="1094"/>
                  <a:pt x="215" y="1029"/>
                </a:cubicBezTo>
                <a:cubicBezTo>
                  <a:pt x="282" y="964"/>
                  <a:pt x="360" y="851"/>
                  <a:pt x="402" y="788"/>
                </a:cubicBezTo>
                <a:cubicBezTo>
                  <a:pt x="444" y="725"/>
                  <a:pt x="431" y="739"/>
                  <a:pt x="469" y="654"/>
                </a:cubicBezTo>
                <a:cubicBezTo>
                  <a:pt x="507" y="569"/>
                  <a:pt x="585" y="388"/>
                  <a:pt x="630" y="279"/>
                </a:cubicBezTo>
                <a:cubicBezTo>
                  <a:pt x="675" y="170"/>
                  <a:pt x="714" y="58"/>
                  <a:pt x="736" y="0"/>
                </a:cubicBezTo>
              </a:path>
            </a:pathLst>
          </a:custGeom>
          <a:noFill/>
          <a:ln w="1905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p>
        </p:txBody>
      </p:sp>
      <p:sp>
        <p:nvSpPr>
          <p:cNvPr id="76" name="文本框 75"/>
          <p:cNvSpPr txBox="1"/>
          <p:nvPr/>
        </p:nvSpPr>
        <p:spPr>
          <a:xfrm>
            <a:off x="7451215" y="5894688"/>
            <a:ext cx="2983209" cy="338554"/>
          </a:xfrm>
          <a:prstGeom prst="rect">
            <a:avLst/>
          </a:prstGeom>
          <a:noFill/>
        </p:spPr>
        <p:txBody>
          <a:bodyPr wrap="square" rtlCol="0">
            <a:spAutoFit/>
          </a:bodyPr>
          <a:lstStyle/>
          <a:p>
            <a:r>
              <a:rPr lang="zh-CN" altLang="en-US" sz="1600" dirty="0" smtClean="0">
                <a:latin typeface="微软雅黑" panose="020B0503020204020204" pitchFamily="34" charset="-122"/>
                <a:ea typeface="微软雅黑" panose="020B0503020204020204" pitchFamily="34" charset="-122"/>
              </a:rPr>
              <a:t>    产品</a:t>
            </a:r>
            <a:r>
              <a:rPr lang="zh-CN" altLang="en-US" sz="1600" dirty="0">
                <a:latin typeface="微软雅黑" panose="020B0503020204020204" pitchFamily="34" charset="-122"/>
                <a:ea typeface="微软雅黑" panose="020B0503020204020204" pitchFamily="34" charset="-122"/>
              </a:rPr>
              <a:t>价格和要素成本的关系</a:t>
            </a:r>
            <a:endParaRPr lang="zh-CN" altLang="en-US" sz="1600" dirty="0">
              <a:latin typeface="微软雅黑" panose="020B0503020204020204" pitchFamily="34" charset="-122"/>
              <a:ea typeface="微软雅黑" panose="020B0503020204020204" pitchFamily="34" charset="-122"/>
            </a:endParaRPr>
          </a:p>
        </p:txBody>
      </p:sp>
      <p:sp>
        <p:nvSpPr>
          <p:cNvPr id="77" name="文本框 76"/>
          <p:cNvSpPr txBox="1"/>
          <p:nvPr/>
        </p:nvSpPr>
        <p:spPr>
          <a:xfrm>
            <a:off x="8858170" y="4170165"/>
            <a:ext cx="189714" cy="369332"/>
          </a:xfrm>
          <a:prstGeom prst="rect">
            <a:avLst/>
          </a:prstGeom>
          <a:noFill/>
        </p:spPr>
        <p:txBody>
          <a:bodyPr wrap="square" rtlCol="0">
            <a:spAutoFit/>
          </a:bodyPr>
          <a:lstStyle/>
          <a:p>
            <a:r>
              <a:rPr lang="en-US" altLang="zh-CN" dirty="0"/>
              <a:t>C</a:t>
            </a:r>
            <a:endParaRPr lang="zh-CN" altLang="en-US" dirty="0"/>
          </a:p>
        </p:txBody>
      </p:sp>
      <p:sp>
        <p:nvSpPr>
          <p:cNvPr id="78" name="文本框 77"/>
          <p:cNvSpPr txBox="1"/>
          <p:nvPr/>
        </p:nvSpPr>
        <p:spPr>
          <a:xfrm>
            <a:off x="9136594" y="3840477"/>
            <a:ext cx="340105" cy="369332"/>
          </a:xfrm>
          <a:prstGeom prst="rect">
            <a:avLst/>
          </a:prstGeom>
          <a:noFill/>
        </p:spPr>
        <p:txBody>
          <a:bodyPr wrap="square" rtlCol="0">
            <a:spAutoFit/>
          </a:bodyPr>
          <a:lstStyle/>
          <a:p>
            <a:r>
              <a:rPr lang="en-US" altLang="zh-CN" dirty="0"/>
              <a:t>A</a:t>
            </a:r>
            <a:endParaRPr lang="zh-CN" altLang="en-US" dirty="0"/>
          </a:p>
        </p:txBody>
      </p:sp>
      <p:sp>
        <p:nvSpPr>
          <p:cNvPr id="79" name="Rectangle 82"/>
          <p:cNvSpPr>
            <a:spLocks noChangeArrowheads="1"/>
          </p:cNvSpPr>
          <p:nvPr/>
        </p:nvSpPr>
        <p:spPr bwMode="auto">
          <a:xfrm>
            <a:off x="10336129" y="3534508"/>
            <a:ext cx="281709" cy="344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smtClean="0">
                <a:solidFill>
                  <a:srgbClr val="00B050"/>
                </a:solidFill>
                <a:effectLst>
                  <a:outerShdw blurRad="38100" dist="38100" dir="2700000" algn="tl">
                    <a:srgbClr val="C0C0C0"/>
                  </a:outerShdw>
                </a:effectLst>
              </a:rPr>
              <a:t>LAC</a:t>
            </a:r>
            <a:r>
              <a:rPr lang="en-US" altLang="zh-CN" sz="1600" dirty="0" smtClean="0">
                <a:solidFill>
                  <a:srgbClr val="00B050"/>
                </a:solidFill>
                <a:effectLst>
                  <a:outerShdw blurRad="38100" dist="38100" dir="2700000" algn="tl">
                    <a:srgbClr val="C0C0C0"/>
                  </a:outerShdw>
                </a:effectLst>
              </a:rPr>
              <a:t>2</a:t>
            </a:r>
            <a:endParaRPr lang="en-US" altLang="zh-CN" sz="2000" dirty="0">
              <a:solidFill>
                <a:srgbClr val="00B050"/>
              </a:solidFill>
              <a:effectLst>
                <a:outerShdw blurRad="38100" dist="38100" dir="2700000" algn="tl">
                  <a:srgbClr val="C0C0C0"/>
                </a:outerShdw>
              </a:effectLst>
            </a:endParaRPr>
          </a:p>
        </p:txBody>
      </p:sp>
      <p:sp>
        <p:nvSpPr>
          <p:cNvPr id="80" name="Rectangle 82"/>
          <p:cNvSpPr>
            <a:spLocks noChangeArrowheads="1"/>
          </p:cNvSpPr>
          <p:nvPr/>
        </p:nvSpPr>
        <p:spPr bwMode="auto">
          <a:xfrm>
            <a:off x="10218900" y="3064536"/>
            <a:ext cx="281709"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solidFill>
                  <a:srgbClr val="FFC000"/>
                </a:solidFill>
                <a:effectLst>
                  <a:outerShdw blurRad="38100" dist="38100" dir="2700000" algn="tl">
                    <a:srgbClr val="C0C0C0"/>
                  </a:outerShdw>
                </a:effectLst>
              </a:rPr>
              <a:t>LAC</a:t>
            </a:r>
            <a:endParaRPr lang="en-US" altLang="zh-CN" sz="2000" dirty="0">
              <a:solidFill>
                <a:srgbClr val="FFC000"/>
              </a:solidFill>
              <a:effectLst>
                <a:outerShdw blurRad="38100" dist="38100" dir="2700000" algn="tl">
                  <a:srgbClr val="C0C0C0"/>
                </a:outerShdw>
              </a:effectLst>
            </a:endParaRPr>
          </a:p>
        </p:txBody>
      </p:sp>
      <p:sp>
        <p:nvSpPr>
          <p:cNvPr id="81" name="文本框 80"/>
          <p:cNvSpPr txBox="1"/>
          <p:nvPr/>
        </p:nvSpPr>
        <p:spPr>
          <a:xfrm>
            <a:off x="9488011" y="2824199"/>
            <a:ext cx="1426299" cy="369332"/>
          </a:xfrm>
          <a:prstGeom prst="rect">
            <a:avLst/>
          </a:prstGeom>
          <a:noFill/>
        </p:spPr>
        <p:txBody>
          <a:bodyPr wrap="square" rtlCol="0">
            <a:spAutoFit/>
          </a:bodyPr>
          <a:lstStyle/>
          <a:p>
            <a:r>
              <a:rPr lang="en-US" altLang="zh-CN" dirty="0"/>
              <a:t>LMC=</a:t>
            </a:r>
            <a:endParaRPr lang="zh-CN" altLang="en-US" dirty="0"/>
          </a:p>
        </p:txBody>
      </p:sp>
      <p:sp>
        <p:nvSpPr>
          <p:cNvPr id="82" name="Rectangle 82"/>
          <p:cNvSpPr>
            <a:spLocks noChangeArrowheads="1"/>
          </p:cNvSpPr>
          <p:nvPr/>
        </p:nvSpPr>
        <p:spPr bwMode="auto">
          <a:xfrm>
            <a:off x="10046018" y="2827254"/>
            <a:ext cx="281709"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smtClean="0"/>
              <a:t>LMC</a:t>
            </a:r>
            <a:r>
              <a:rPr lang="en-US" altLang="zh-CN" sz="1400" dirty="0" smtClean="0"/>
              <a:t>2</a:t>
            </a:r>
            <a:endParaRPr lang="en-US" altLang="zh-CN" sz="2000" dirty="0"/>
          </a:p>
        </p:txBody>
      </p:sp>
      <p:sp>
        <p:nvSpPr>
          <p:cNvPr id="2" name="文本框 1"/>
          <p:cNvSpPr txBox="1"/>
          <p:nvPr/>
        </p:nvSpPr>
        <p:spPr>
          <a:xfrm>
            <a:off x="1479909" y="1260158"/>
            <a:ext cx="9355183" cy="506292"/>
          </a:xfrm>
          <a:prstGeom prst="rect">
            <a:avLst/>
          </a:prstGeom>
          <a:noFill/>
        </p:spPr>
        <p:txBody>
          <a:bodyPr wrap="square" rtlCol="0">
            <a:spAutoFit/>
          </a:bodyPr>
          <a:lstStyle/>
          <a:p>
            <a:pPr>
              <a:lnSpc>
                <a:spcPct val="150000"/>
              </a:lnSpc>
            </a:pPr>
            <a:endParaRPr lang="zh-CN" altLang="en-US" sz="2000" dirty="0"/>
          </a:p>
        </p:txBody>
      </p:sp>
      <p:sp>
        <p:nvSpPr>
          <p:cNvPr id="3" name="文本框 2"/>
          <p:cNvSpPr txBox="1"/>
          <p:nvPr/>
        </p:nvSpPr>
        <p:spPr>
          <a:xfrm>
            <a:off x="3945864" y="1358405"/>
            <a:ext cx="7742603" cy="1384995"/>
          </a:xfrm>
          <a:prstGeom prst="rect">
            <a:avLst/>
          </a:prstGeom>
          <a:noFill/>
        </p:spPr>
        <p:txBody>
          <a:bodyPr wrap="square" rtlCol="0">
            <a:spAutoFit/>
          </a:bodyPr>
          <a:lstStyle/>
          <a:p>
            <a:pPr>
              <a:lnSpc>
                <a:spcPct val="150000"/>
              </a:lnSpc>
            </a:pPr>
            <a:r>
              <a:rPr lang="zh-CN" altLang="en-US" sz="2000" b="1" dirty="0" smtClean="0">
                <a:solidFill>
                  <a:srgbClr val="FF0000"/>
                </a:solidFill>
                <a:latin typeface="微软雅黑" panose="020B0503020204020204" pitchFamily="34" charset="-122"/>
                <a:ea typeface="微软雅黑" panose="020B0503020204020204" pitchFamily="34" charset="-122"/>
              </a:rPr>
              <a:t>完</a:t>
            </a:r>
            <a:r>
              <a:rPr lang="zh-CN" altLang="en-US" sz="2000" b="1" dirty="0">
                <a:solidFill>
                  <a:srgbClr val="FF0000"/>
                </a:solidFill>
                <a:latin typeface="微软雅黑" panose="020B0503020204020204" pitchFamily="34" charset="-122"/>
                <a:ea typeface="微软雅黑" panose="020B0503020204020204" pitchFamily="34" charset="-122"/>
              </a:rPr>
              <a:t>全竞争市场长期均衡的条件：       </a:t>
            </a:r>
            <a:r>
              <a:rPr lang="zh-CN" altLang="en-US" sz="2000" b="1" dirty="0" smtClean="0">
                <a:solidFill>
                  <a:srgbClr val="FF0000"/>
                </a:solidFill>
                <a:latin typeface="微软雅黑" panose="020B0503020204020204" pitchFamily="34" charset="-122"/>
                <a:ea typeface="微软雅黑" panose="020B0503020204020204" pitchFamily="34" charset="-122"/>
              </a:rPr>
              <a:t>  </a:t>
            </a:r>
            <a:r>
              <a:rPr lang="en-US" altLang="zh-CN" sz="2400" dirty="0" smtClean="0">
                <a:latin typeface="华文新魏" panose="02010800040101010101" pitchFamily="2" charset="-122"/>
                <a:ea typeface="华文新魏" panose="02010800040101010101" pitchFamily="2" charset="-122"/>
              </a:rPr>
              <a:t>MR=AR=LMC=LAC=SMC=SAC</a:t>
            </a:r>
            <a:endParaRPr lang="en-US" altLang="zh-CN" sz="2400" dirty="0">
              <a:latin typeface="华文新魏" panose="02010800040101010101" pitchFamily="2" charset="-122"/>
              <a:ea typeface="华文新魏" panose="02010800040101010101" pitchFamily="2" charset="-122"/>
            </a:endParaRPr>
          </a:p>
          <a:p>
            <a:endParaRPr lang="zh-CN" altLang="en-US" dirty="0"/>
          </a:p>
        </p:txBody>
      </p:sp>
      <p:pic>
        <p:nvPicPr>
          <p:cNvPr id="84" name="Picture 11" descr="angel_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9042840" y="1321874"/>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1" descr="angel_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6335" y="1330737"/>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Rectangle 50"/>
          <p:cNvSpPr>
            <a:spLocks noChangeArrowheads="1"/>
          </p:cNvSpPr>
          <p:nvPr/>
        </p:nvSpPr>
        <p:spPr bwMode="auto">
          <a:xfrm>
            <a:off x="2855506" y="1315535"/>
            <a:ext cx="6170897" cy="1129725"/>
          </a:xfrm>
          <a:prstGeom prst="rect">
            <a:avLst/>
          </a:prstGeom>
          <a:noFill/>
          <a:ln w="28575">
            <a:solidFill>
              <a:srgbClr val="FF9B37"/>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86" name="文本框 11"/>
          <p:cNvSpPr txBox="1"/>
          <p:nvPr/>
        </p:nvSpPr>
        <p:spPr>
          <a:xfrm>
            <a:off x="4141205" y="3585327"/>
            <a:ext cx="367982" cy="369332"/>
          </a:xfrm>
          <a:prstGeom prst="rect">
            <a:avLst/>
          </a:prstGeom>
          <a:noFill/>
        </p:spPr>
        <p:txBody>
          <a:bodyPr wrap="square" rtlCol="0">
            <a:spAutoFit/>
          </a:bodyPr>
          <a:lstStyle/>
          <a:p>
            <a:r>
              <a:rPr lang="en-US" altLang="zh-CN" dirty="0" smtClean="0"/>
              <a:t>T</a:t>
            </a:r>
            <a:endParaRPr lang="zh-CN" altLang="en-US" dirty="0"/>
          </a:p>
        </p:txBody>
      </p:sp>
      <p:sp>
        <p:nvSpPr>
          <p:cNvPr id="87" name="文本框 76"/>
          <p:cNvSpPr txBox="1"/>
          <p:nvPr/>
        </p:nvSpPr>
        <p:spPr>
          <a:xfrm>
            <a:off x="8220809" y="4558254"/>
            <a:ext cx="413238" cy="369332"/>
          </a:xfrm>
          <a:prstGeom prst="rect">
            <a:avLst/>
          </a:prstGeom>
          <a:noFill/>
        </p:spPr>
        <p:txBody>
          <a:bodyPr wrap="square" rtlCol="0">
            <a:spAutoFit/>
          </a:bodyPr>
          <a:lstStyle/>
          <a:p>
            <a:r>
              <a:rPr lang="en-US" altLang="zh-CN" dirty="0" smtClean="0"/>
              <a:t>U</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down)">
                                      <p:cBhvr>
                                        <p:cTn id="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descr="10%"/>
          <p:cNvSpPr>
            <a:spLocks noChangeArrowheads="1"/>
          </p:cNvSpPr>
          <p:nvPr/>
        </p:nvSpPr>
        <p:spPr bwMode="auto">
          <a:xfrm rot="5400000">
            <a:off x="6158205" y="1488223"/>
            <a:ext cx="3602448" cy="5770056"/>
          </a:xfrm>
          <a:prstGeom prst="rect">
            <a:avLst/>
          </a:prstGeom>
          <a:pattFill prst="pct20">
            <a:fgClr>
              <a:srgbClr val="FFCC66"/>
            </a:fgClr>
            <a:bgClr>
              <a:srgbClr val="FFFFFF"/>
            </a:bgClr>
          </a:pattFill>
          <a:ln w="9525">
            <a:solidFill>
              <a:schemeClr val="accent5"/>
            </a:solidFill>
            <a:miter lim="800000"/>
          </a:ln>
          <a:effec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79689" y="1073680"/>
            <a:ext cx="102650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632837"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长期供给曲线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659494" y="3705406"/>
            <a:ext cx="3418954" cy="115747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0" name="Rectangle 11"/>
          <p:cNvSpPr>
            <a:spLocks noChangeArrowheads="1"/>
          </p:cNvSpPr>
          <p:nvPr/>
        </p:nvSpPr>
        <p:spPr bwMode="auto">
          <a:xfrm>
            <a:off x="10166070" y="4721483"/>
            <a:ext cx="358302" cy="420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effectLst>
                  <a:outerShdw blurRad="38100" dist="38100" dir="2700000" algn="tl">
                    <a:srgbClr val="C0C0C0"/>
                  </a:outerShdw>
                </a:effectLst>
              </a:rPr>
              <a:t>LS</a:t>
            </a:r>
            <a:r>
              <a:rPr lang="en-US" altLang="zh-CN" sz="2000" b="1" dirty="0" smtClean="0">
                <a:effectLst>
                  <a:outerShdw blurRad="38100" dist="38100" dir="2700000" algn="tl">
                    <a:srgbClr val="C0C0C0"/>
                  </a:outerShdw>
                </a:effectLst>
              </a:rPr>
              <a:t>2</a:t>
            </a:r>
            <a:endParaRPr lang="en-US" altLang="zh-CN" sz="2800" b="1" dirty="0">
              <a:effectLst>
                <a:outerShdw blurRad="38100" dist="38100" dir="2700000" algn="tl">
                  <a:srgbClr val="C0C0C0"/>
                </a:outerShdw>
              </a:effectLst>
            </a:endParaRPr>
          </a:p>
        </p:txBody>
      </p:sp>
      <p:sp>
        <p:nvSpPr>
          <p:cNvPr id="21" name="Line 12"/>
          <p:cNvSpPr>
            <a:spLocks noChangeShapeType="1"/>
          </p:cNvSpPr>
          <p:nvPr/>
        </p:nvSpPr>
        <p:spPr bwMode="auto">
          <a:xfrm flipV="1">
            <a:off x="6349382" y="3193628"/>
            <a:ext cx="3412438" cy="1518673"/>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2" name="Rectangle 13"/>
          <p:cNvSpPr>
            <a:spLocks noChangeArrowheads="1"/>
          </p:cNvSpPr>
          <p:nvPr/>
        </p:nvSpPr>
        <p:spPr bwMode="auto">
          <a:xfrm>
            <a:off x="9289789" y="283537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008000"/>
                </a:solidFill>
                <a:effectLst>
                  <a:outerShdw blurRad="38100" dist="38100" dir="2700000" algn="tl">
                    <a:srgbClr val="C0C0C0"/>
                  </a:outerShdw>
                </a:effectLst>
              </a:rPr>
              <a:t>LS</a:t>
            </a:r>
            <a:endParaRPr lang="en-US" altLang="zh-CN" sz="2800" b="1" dirty="0">
              <a:solidFill>
                <a:srgbClr val="008000"/>
              </a:solidFill>
              <a:effectLst>
                <a:outerShdw blurRad="38100" dist="38100" dir="2700000" algn="tl">
                  <a:srgbClr val="C0C0C0"/>
                </a:outerShdw>
              </a:effectLst>
            </a:endParaRPr>
          </a:p>
        </p:txBody>
      </p:sp>
      <p:sp>
        <p:nvSpPr>
          <p:cNvPr id="23" name="Rectangle 14"/>
          <p:cNvSpPr>
            <a:spLocks noChangeArrowheads="1"/>
          </p:cNvSpPr>
          <p:nvPr/>
        </p:nvSpPr>
        <p:spPr bwMode="auto">
          <a:xfrm>
            <a:off x="5291928" y="384849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r>
              <a:rPr lang="en-US" altLang="zh-CN" sz="2000" b="1" baseline="-25000" dirty="0">
                <a:effectLst>
                  <a:outerShdw blurRad="38100" dist="38100" dir="2700000" algn="tl">
                    <a:srgbClr val="C0C0C0"/>
                  </a:outerShdw>
                </a:effectLst>
              </a:rPr>
              <a:t>0</a:t>
            </a:r>
            <a:endParaRPr lang="en-US" altLang="zh-CN" sz="2000" b="1" dirty="0">
              <a:effectLst>
                <a:outerShdw blurRad="38100" dist="38100" dir="2700000" algn="tl">
                  <a:srgbClr val="C0C0C0"/>
                </a:outerShdw>
              </a:effectLst>
            </a:endParaRPr>
          </a:p>
        </p:txBody>
      </p:sp>
      <p:sp>
        <p:nvSpPr>
          <p:cNvPr id="24" name="Line 15"/>
          <p:cNvSpPr>
            <a:spLocks noChangeShapeType="1"/>
          </p:cNvSpPr>
          <p:nvPr/>
        </p:nvSpPr>
        <p:spPr bwMode="auto">
          <a:xfrm>
            <a:off x="5723016" y="4055709"/>
            <a:ext cx="2118973" cy="0"/>
          </a:xfrm>
          <a:prstGeom prst="line">
            <a:avLst/>
          </a:prstGeom>
          <a:noFill/>
          <a:ln w="317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5" name="Line 16"/>
          <p:cNvSpPr>
            <a:spLocks noChangeShapeType="1"/>
          </p:cNvSpPr>
          <p:nvPr/>
        </p:nvSpPr>
        <p:spPr bwMode="auto">
          <a:xfrm>
            <a:off x="7804702" y="4166363"/>
            <a:ext cx="0" cy="1670697"/>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26" name="Rectangle 17"/>
          <p:cNvSpPr>
            <a:spLocks noChangeArrowheads="1"/>
          </p:cNvSpPr>
          <p:nvPr/>
        </p:nvSpPr>
        <p:spPr bwMode="auto">
          <a:xfrm>
            <a:off x="7613919" y="5844556"/>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nQ</a:t>
            </a:r>
            <a:r>
              <a:rPr lang="en-US" altLang="zh-CN" sz="2000" b="1" baseline="-25000" dirty="0">
                <a:effectLst>
                  <a:outerShdw blurRad="38100" dist="38100" dir="2700000" algn="tl">
                    <a:srgbClr val="C0C0C0"/>
                  </a:outerShdw>
                </a:effectLst>
              </a:rPr>
              <a:t>0</a:t>
            </a:r>
            <a:endParaRPr lang="en-US" altLang="zh-CN" sz="2000" b="1" dirty="0">
              <a:effectLst>
                <a:outerShdw blurRad="38100" dist="38100" dir="2700000" algn="tl">
                  <a:srgbClr val="C0C0C0"/>
                </a:outerShdw>
              </a:effectLst>
            </a:endParaRPr>
          </a:p>
        </p:txBody>
      </p:sp>
      <p:grpSp>
        <p:nvGrpSpPr>
          <p:cNvPr id="30" name="Group 42"/>
          <p:cNvGrpSpPr/>
          <p:nvPr/>
        </p:nvGrpSpPr>
        <p:grpSpPr bwMode="auto">
          <a:xfrm rot="2887672">
            <a:off x="7170935" y="2674243"/>
            <a:ext cx="2807798" cy="2945359"/>
            <a:chOff x="1728" y="828"/>
            <a:chExt cx="1501" cy="1380"/>
          </a:xfrm>
        </p:grpSpPr>
        <p:sp>
          <p:nvSpPr>
            <p:cNvPr id="31" name="Line 22"/>
            <p:cNvSpPr>
              <a:spLocks noChangeShapeType="1"/>
            </p:cNvSpPr>
            <p:nvPr/>
          </p:nvSpPr>
          <p:spPr bwMode="auto">
            <a:xfrm flipV="1">
              <a:off x="1728" y="960"/>
              <a:ext cx="1248" cy="1248"/>
            </a:xfrm>
            <a:prstGeom prst="line">
              <a:avLst/>
            </a:prstGeom>
            <a:noFill/>
            <a:ln w="381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32" name="Rectangle 23"/>
            <p:cNvSpPr>
              <a:spLocks noChangeArrowheads="1"/>
            </p:cNvSpPr>
            <p:nvPr/>
          </p:nvSpPr>
          <p:spPr bwMode="auto">
            <a:xfrm rot="18712328">
              <a:off x="3036" y="802"/>
              <a:ext cx="168"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smtClean="0">
                  <a:solidFill>
                    <a:srgbClr val="FF6600"/>
                  </a:solidFill>
                  <a:effectLst>
                    <a:outerShdw blurRad="38100" dist="38100" dir="2700000" algn="tl">
                      <a:srgbClr val="C0C0C0"/>
                    </a:outerShdw>
                  </a:effectLst>
                </a:rPr>
                <a:t>LS</a:t>
              </a:r>
              <a:r>
                <a:rPr lang="en-US" altLang="zh-CN" b="1" dirty="0" smtClean="0">
                  <a:solidFill>
                    <a:srgbClr val="FF6600"/>
                  </a:solidFill>
                  <a:effectLst>
                    <a:outerShdw blurRad="38100" dist="38100" dir="2700000" algn="tl">
                      <a:srgbClr val="C0C0C0"/>
                    </a:outerShdw>
                  </a:effectLst>
                </a:rPr>
                <a:t>1</a:t>
              </a:r>
              <a:endParaRPr lang="en-US" altLang="zh-CN" sz="2800" b="1" dirty="0">
                <a:solidFill>
                  <a:srgbClr val="FF6600"/>
                </a:solidFill>
                <a:effectLst>
                  <a:outerShdw blurRad="38100" dist="38100" dir="2700000" algn="tl">
                    <a:srgbClr val="C0C0C0"/>
                  </a:outerShdw>
                </a:effectLst>
              </a:endParaRPr>
            </a:p>
          </p:txBody>
        </p:sp>
      </p:grpSp>
      <p:grpSp>
        <p:nvGrpSpPr>
          <p:cNvPr id="33" name="Group 46"/>
          <p:cNvGrpSpPr/>
          <p:nvPr/>
        </p:nvGrpSpPr>
        <p:grpSpPr bwMode="auto">
          <a:xfrm>
            <a:off x="5322285" y="3303802"/>
            <a:ext cx="3848950" cy="2863858"/>
            <a:chOff x="1222" y="1422"/>
            <a:chExt cx="1191" cy="1710"/>
          </a:xfrm>
        </p:grpSpPr>
        <p:sp>
          <p:nvSpPr>
            <p:cNvPr id="34" name="Rectangle 25"/>
            <p:cNvSpPr>
              <a:spLocks noChangeArrowheads="1"/>
            </p:cNvSpPr>
            <p:nvPr/>
          </p:nvSpPr>
          <p:spPr bwMode="auto">
            <a:xfrm>
              <a:off x="1222" y="142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r>
                <a:rPr lang="en-US" altLang="zh-CN" sz="2000" b="1" baseline="-25000" dirty="0">
                  <a:effectLst>
                    <a:outerShdw blurRad="38100" dist="38100" dir="2700000" algn="tl">
                      <a:srgbClr val="C0C0C0"/>
                    </a:outerShdw>
                  </a:effectLst>
                </a:rPr>
                <a:t>1</a:t>
              </a:r>
              <a:endParaRPr lang="en-US" altLang="zh-CN" sz="2000" b="1" dirty="0">
                <a:effectLst>
                  <a:outerShdw blurRad="38100" dist="38100" dir="2700000" algn="tl">
                    <a:srgbClr val="C0C0C0"/>
                  </a:outerShdw>
                </a:effectLst>
              </a:endParaRPr>
            </a:p>
          </p:txBody>
        </p:sp>
        <p:sp>
          <p:nvSpPr>
            <p:cNvPr id="35" name="Line 26"/>
            <p:cNvSpPr>
              <a:spLocks noChangeShapeType="1"/>
            </p:cNvSpPr>
            <p:nvPr/>
          </p:nvSpPr>
          <p:spPr bwMode="auto">
            <a:xfrm>
              <a:off x="1346" y="1536"/>
              <a:ext cx="1054" cy="0"/>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36" name="Line 27"/>
            <p:cNvSpPr>
              <a:spLocks noChangeShapeType="1"/>
            </p:cNvSpPr>
            <p:nvPr/>
          </p:nvSpPr>
          <p:spPr bwMode="auto">
            <a:xfrm>
              <a:off x="2400" y="1536"/>
              <a:ext cx="0" cy="1392"/>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37" name="Rectangle 28"/>
                <p:cNvSpPr>
                  <a:spLocks noChangeArrowheads="1"/>
                </p:cNvSpPr>
                <p:nvPr/>
              </p:nvSpPr>
              <p:spPr bwMode="auto">
                <a:xfrm>
                  <a:off x="2221" y="2940"/>
                  <a:ext cx="192" cy="19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(n+</a:t>
                  </a:r>
                  <a14:m>
                    <m:oMath xmlns:m="http://schemas.openxmlformats.org/officeDocument/2006/math">
                      <m:sSub>
                        <m:sSubPr>
                          <m:ctrlPr>
                            <a:rPr lang="en-US" altLang="zh-CN" sz="2000" b="1" i="1">
                              <a:effectLst>
                                <a:outerShdw blurRad="38100" dist="38100" dir="2700000" algn="tl">
                                  <a:srgbClr val="C0C0C0"/>
                                </a:outerShdw>
                              </a:effectLst>
                              <a:latin typeface="Cambria Math" panose="02040503050406030204" pitchFamily="18" charset="0"/>
                            </a:rPr>
                          </m:ctrlPr>
                        </m:sSubPr>
                        <m:e>
                          <m:r>
                            <a:rPr lang="en-US" altLang="zh-CN" sz="2000" b="1" i="1">
                              <a:effectLst>
                                <a:outerShdw blurRad="38100" dist="38100" dir="2700000" algn="tl">
                                  <a:srgbClr val="C0C0C0"/>
                                </a:outerShdw>
                              </a:effectLst>
                              <a:latin typeface="Cambria Math" panose="02040503050406030204" pitchFamily="18" charset="0"/>
                            </a:rPr>
                            <m:t>𝑚</m:t>
                          </m:r>
                        </m:e>
                        <m:sub>
                          <m:r>
                            <a:rPr lang="en-US" altLang="zh-CN" sz="2000" b="1" i="0" smtClean="0">
                              <a:effectLst>
                                <a:outerShdw blurRad="38100" dist="38100" dir="2700000" algn="tl">
                                  <a:srgbClr val="C0C0C0"/>
                                </a:outerShdw>
                              </a:effectLst>
                              <a:latin typeface="Cambria Math" panose="02040503050406030204" pitchFamily="18" charset="0"/>
                            </a:rPr>
                            <m:t>𝟏</m:t>
                          </m:r>
                        </m:sub>
                      </m:sSub>
                    </m:oMath>
                  </a14:m>
                  <a:r>
                    <a:rPr lang="en-US" altLang="zh-CN" sz="2000" b="1" dirty="0">
                      <a:effectLst>
                        <a:outerShdw blurRad="38100" dist="38100" dir="2700000" algn="tl">
                          <a:srgbClr val="C0C0C0"/>
                        </a:outerShdw>
                      </a:effectLst>
                    </a:rPr>
                    <a:t>) Q</a:t>
                  </a:r>
                  <a:r>
                    <a:rPr lang="en-US" altLang="zh-CN" sz="2000" b="1" baseline="-25000" dirty="0">
                      <a:effectLst>
                        <a:outerShdw blurRad="38100" dist="38100" dir="2700000" algn="tl">
                          <a:srgbClr val="C0C0C0"/>
                        </a:outerShdw>
                      </a:effectLst>
                    </a:rPr>
                    <a:t>1</a:t>
                  </a:r>
                  <a:endParaRPr lang="en-US" altLang="zh-CN" sz="2000" b="1" dirty="0">
                    <a:effectLst>
                      <a:outerShdw blurRad="38100" dist="38100" dir="2700000" algn="tl">
                        <a:srgbClr val="C0C0C0"/>
                      </a:outerShdw>
                    </a:effectLst>
                  </a:endParaRPr>
                </a:p>
              </p:txBody>
            </p:sp>
          </mc:Choice>
          <mc:Fallback>
            <p:sp>
              <p:nvSpPr>
                <p:cNvPr id="37" name="Rectangle 28"/>
                <p:cNvSpPr>
                  <a:spLocks noRot="1" noChangeAspect="1" noMove="1" noResize="1" noEditPoints="1" noAdjustHandles="1" noChangeArrowheads="1" noChangeShapeType="1" noTextEdit="1"/>
                </p:cNvSpPr>
                <p:nvPr/>
              </p:nvSpPr>
              <p:spPr bwMode="auto">
                <a:xfrm>
                  <a:off x="2221" y="2940"/>
                  <a:ext cx="192" cy="192"/>
                </a:xfrm>
                <a:prstGeom prst="rect">
                  <a:avLst/>
                </a:prstGeom>
                <a:blipFill rotWithShape="1">
                  <a:blip r:embed="rId1" cstate="print"/>
                  <a:stretch>
                    <a:fillRect l="-10784" t="-22642" r="-109804" b="-54717"/>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pSp>
      <p:grpSp>
        <p:nvGrpSpPr>
          <p:cNvPr id="39" name="Group 45"/>
          <p:cNvGrpSpPr/>
          <p:nvPr/>
        </p:nvGrpSpPr>
        <p:grpSpPr bwMode="auto">
          <a:xfrm>
            <a:off x="5291656" y="4279745"/>
            <a:ext cx="1584773" cy="1910590"/>
            <a:chOff x="1249" y="1941"/>
            <a:chExt cx="1919" cy="1206"/>
          </a:xfrm>
        </p:grpSpPr>
        <p:sp>
          <p:nvSpPr>
            <p:cNvPr id="40" name="Rectangle 31"/>
            <p:cNvSpPr>
              <a:spLocks noChangeArrowheads="1"/>
            </p:cNvSpPr>
            <p:nvPr/>
          </p:nvSpPr>
          <p:spPr bwMode="auto">
            <a:xfrm>
              <a:off x="1249" y="1941"/>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000" b="1" dirty="0">
                  <a:effectLst>
                    <a:outerShdw blurRad="38100" dist="38100" dir="2700000" algn="tl">
                      <a:srgbClr val="C0C0C0"/>
                    </a:outerShdw>
                  </a:effectLst>
                </a:rPr>
                <a:t>P</a:t>
              </a:r>
              <a:r>
                <a:rPr lang="en-US" altLang="zh-CN" sz="2000" b="1" baseline="-25000" dirty="0">
                  <a:effectLst>
                    <a:outerShdw blurRad="38100" dist="38100" dir="2700000" algn="tl">
                      <a:srgbClr val="C0C0C0"/>
                    </a:outerShdw>
                  </a:effectLst>
                </a:rPr>
                <a:t>2</a:t>
              </a:r>
              <a:endParaRPr lang="en-US" altLang="zh-CN" sz="2000" b="1" dirty="0">
                <a:effectLst>
                  <a:outerShdw blurRad="38100" dist="38100" dir="2700000" algn="tl">
                    <a:srgbClr val="C0C0C0"/>
                  </a:outerShdw>
                </a:effectLst>
              </a:endParaRPr>
            </a:p>
          </p:txBody>
        </p:sp>
        <p:sp>
          <p:nvSpPr>
            <p:cNvPr id="41" name="Line 32"/>
            <p:cNvSpPr>
              <a:spLocks noChangeShapeType="1"/>
            </p:cNvSpPr>
            <p:nvPr/>
          </p:nvSpPr>
          <p:spPr bwMode="auto">
            <a:xfrm>
              <a:off x="1768" y="2064"/>
              <a:ext cx="1400" cy="0"/>
            </a:xfrm>
            <a:prstGeom prst="line">
              <a:avLst/>
            </a:prstGeom>
            <a:noFill/>
            <a:ln w="349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42" name="Line 33"/>
            <p:cNvSpPr>
              <a:spLocks noChangeShapeType="1"/>
            </p:cNvSpPr>
            <p:nvPr/>
          </p:nvSpPr>
          <p:spPr bwMode="auto">
            <a:xfrm>
              <a:off x="3168" y="2112"/>
              <a:ext cx="0" cy="812"/>
            </a:xfrm>
            <a:prstGeom prst="line">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mc:AlternateContent xmlns:mc="http://schemas.openxmlformats.org/markup-compatibility/2006">
          <mc:Choice xmlns:a14="http://schemas.microsoft.com/office/drawing/2010/main" Requires="a14">
            <p:sp>
              <p:nvSpPr>
                <p:cNvPr id="43" name="Rectangle 34"/>
                <p:cNvSpPr>
                  <a:spLocks noChangeArrowheads="1"/>
                </p:cNvSpPr>
                <p:nvPr/>
              </p:nvSpPr>
              <p:spPr bwMode="auto">
                <a:xfrm>
                  <a:off x="2453" y="2955"/>
                  <a:ext cx="192" cy="192"/>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txBody>
                <a:bodyPr wrap="none" lIns="90000" tIns="46800" rIns="90000" bIns="46800" anchor="ctr"/>
                <a:lstStyle/>
                <a:p>
                  <a:r>
                    <a:rPr lang="en-US" altLang="zh-CN" sz="2000" b="1" dirty="0">
                      <a:solidFill>
                        <a:schemeClr val="tx1"/>
                      </a:solidFill>
                      <a:effectLst>
                        <a:outerShdw blurRad="38100" dist="38100" dir="2700000" algn="tl">
                          <a:srgbClr val="C0C0C0"/>
                        </a:outerShdw>
                      </a:effectLst>
                    </a:rPr>
                    <a:t>(n-</a:t>
                  </a:r>
                  <a14:m>
                    <m:oMath xmlns:m="http://schemas.openxmlformats.org/officeDocument/2006/math">
                      <m:sSub>
                        <m:sSubPr>
                          <m:ctrlPr>
                            <a:rPr lang="en-US" altLang="zh-CN" sz="2000" b="1" i="1" smtClean="0">
                              <a:solidFill>
                                <a:schemeClr val="tx1"/>
                              </a:solidFill>
                              <a:effectLst>
                                <a:outerShdw blurRad="38100" dist="38100" dir="2700000" algn="tl">
                                  <a:srgbClr val="C0C0C0"/>
                                </a:outerShdw>
                              </a:effectLst>
                              <a:latin typeface="Cambria Math" panose="02040503050406030204" pitchFamily="18" charset="0"/>
                            </a:rPr>
                          </m:ctrlPr>
                        </m:sSubPr>
                        <m:e>
                          <m:r>
                            <a:rPr lang="en-US" altLang="zh-CN" sz="2000" b="1" i="1" smtClean="0">
                              <a:solidFill>
                                <a:schemeClr val="tx1"/>
                              </a:solidFill>
                              <a:effectLst>
                                <a:outerShdw blurRad="38100" dist="38100" dir="2700000" algn="tl">
                                  <a:srgbClr val="C0C0C0"/>
                                </a:outerShdw>
                              </a:effectLst>
                              <a:latin typeface="Cambria Math" panose="02040503050406030204" pitchFamily="18" charset="0"/>
                            </a:rPr>
                            <m:t>𝑚</m:t>
                          </m:r>
                        </m:e>
                        <m:sub>
                          <m:r>
                            <a:rPr lang="en-US" altLang="zh-CN" sz="2000" b="1" i="0" smtClean="0">
                              <a:solidFill>
                                <a:schemeClr val="tx1"/>
                              </a:solidFill>
                              <a:effectLst>
                                <a:outerShdw blurRad="38100" dist="38100" dir="2700000" algn="tl">
                                  <a:srgbClr val="C0C0C0"/>
                                </a:outerShdw>
                              </a:effectLst>
                              <a:latin typeface="Cambria Math" panose="02040503050406030204" pitchFamily="18" charset="0"/>
                            </a:rPr>
                            <m:t>2</m:t>
                          </m:r>
                        </m:sub>
                      </m:sSub>
                    </m:oMath>
                  </a14:m>
                  <a:r>
                    <a:rPr lang="en-US" altLang="zh-CN" sz="2000" b="1" dirty="0">
                      <a:solidFill>
                        <a:schemeClr val="tx1"/>
                      </a:solidFill>
                      <a:effectLst>
                        <a:outerShdw blurRad="38100" dist="38100" dir="2700000" algn="tl">
                          <a:srgbClr val="C0C0C0"/>
                        </a:outerShdw>
                      </a:effectLst>
                    </a:rPr>
                    <a:t>)Q</a:t>
                  </a:r>
                  <a:r>
                    <a:rPr lang="en-US" altLang="zh-CN" sz="2000" b="1" baseline="-25000" dirty="0">
                      <a:solidFill>
                        <a:schemeClr val="tx1"/>
                      </a:solidFill>
                      <a:effectLst>
                        <a:outerShdw blurRad="38100" dist="38100" dir="2700000" algn="tl">
                          <a:srgbClr val="C0C0C0"/>
                        </a:outerShdw>
                      </a:effectLst>
                    </a:rPr>
                    <a:t>2</a:t>
                  </a:r>
                  <a:endParaRPr lang="en-US" altLang="zh-CN" sz="2000" b="1" dirty="0">
                    <a:solidFill>
                      <a:schemeClr val="tx1"/>
                    </a:solidFill>
                    <a:effectLst>
                      <a:outerShdw blurRad="38100" dist="38100" dir="2700000" algn="tl">
                        <a:srgbClr val="C0C0C0"/>
                      </a:outerShdw>
                    </a:effectLst>
                  </a:endParaRPr>
                </a:p>
              </p:txBody>
            </p:sp>
          </mc:Choice>
          <mc:Fallback>
            <p:sp>
              <p:nvSpPr>
                <p:cNvPr id="43" name="Rectangle 34"/>
                <p:cNvSpPr>
                  <a:spLocks noRot="1" noChangeAspect="1" noMove="1" noResize="1" noEditPoints="1" noAdjustHandles="1" noChangeArrowheads="1" noChangeShapeType="1" noTextEdit="1"/>
                </p:cNvSpPr>
                <p:nvPr/>
              </p:nvSpPr>
              <p:spPr bwMode="auto">
                <a:xfrm>
                  <a:off x="2453" y="2955"/>
                  <a:ext cx="192" cy="192"/>
                </a:xfrm>
                <a:prstGeom prst="rect">
                  <a:avLst/>
                </a:prstGeom>
                <a:blipFill rotWithShape="1">
                  <a:blip r:embed="rId2" cstate="print"/>
                  <a:stretch>
                    <a:fillRect l="-53846" t="-28000" r="-646154" b="-60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endParaRPr lang="zh-CN" altLang="en-US">
                    <a:noFill/>
                  </a:endParaRPr>
                </a:p>
              </p:txBody>
            </p:sp>
          </mc:Fallback>
        </mc:AlternateContent>
      </p:grpSp>
      <p:sp>
        <p:nvSpPr>
          <p:cNvPr id="46" name="Line 37"/>
          <p:cNvSpPr>
            <a:spLocks noChangeShapeType="1"/>
          </p:cNvSpPr>
          <p:nvPr/>
        </p:nvSpPr>
        <p:spPr bwMode="auto">
          <a:xfrm flipH="1" flipV="1">
            <a:off x="5695753" y="2835375"/>
            <a:ext cx="12637" cy="302643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dirty="0"/>
          </a:p>
        </p:txBody>
      </p:sp>
      <p:sp>
        <p:nvSpPr>
          <p:cNvPr id="47" name="Line 38"/>
          <p:cNvSpPr>
            <a:spLocks noChangeShapeType="1"/>
          </p:cNvSpPr>
          <p:nvPr/>
        </p:nvSpPr>
        <p:spPr bwMode="auto">
          <a:xfrm>
            <a:off x="5708390" y="5842763"/>
            <a:ext cx="4821578"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8" name="Rectangle 39"/>
          <p:cNvSpPr>
            <a:spLocks noChangeArrowheads="1"/>
          </p:cNvSpPr>
          <p:nvPr/>
        </p:nvSpPr>
        <p:spPr bwMode="auto">
          <a:xfrm>
            <a:off x="5307700" y="2753728"/>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P</a:t>
            </a:r>
            <a:endParaRPr lang="en-US" altLang="zh-CN" sz="2800" b="1" dirty="0">
              <a:effectLst>
                <a:outerShdw blurRad="38100" dist="38100" dir="2700000" algn="tl">
                  <a:srgbClr val="C0C0C0"/>
                </a:outerShdw>
              </a:effectLst>
            </a:endParaRPr>
          </a:p>
        </p:txBody>
      </p:sp>
      <p:sp>
        <p:nvSpPr>
          <p:cNvPr id="49" name="Rectangle 40"/>
          <p:cNvSpPr>
            <a:spLocks noChangeArrowheads="1"/>
          </p:cNvSpPr>
          <p:nvPr/>
        </p:nvSpPr>
        <p:spPr bwMode="auto">
          <a:xfrm>
            <a:off x="5327390" y="576656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a:effectLst>
                  <a:outerShdw blurRad="38100" dist="38100" dir="2700000" algn="tl">
                    <a:srgbClr val="C0C0C0"/>
                  </a:outerShdw>
                </a:effectLst>
              </a:rPr>
              <a:t>O</a:t>
            </a:r>
            <a:endParaRPr lang="en-US" altLang="zh-CN" sz="2800" b="1">
              <a:effectLst>
                <a:outerShdw blurRad="38100" dist="38100" dir="2700000" algn="tl">
                  <a:srgbClr val="C0C0C0"/>
                </a:outerShdw>
              </a:effectLst>
            </a:endParaRPr>
          </a:p>
        </p:txBody>
      </p:sp>
      <p:sp>
        <p:nvSpPr>
          <p:cNvPr id="50" name="Rectangle 41"/>
          <p:cNvSpPr>
            <a:spLocks noChangeArrowheads="1"/>
          </p:cNvSpPr>
          <p:nvPr/>
        </p:nvSpPr>
        <p:spPr bwMode="auto">
          <a:xfrm>
            <a:off x="10118974" y="59400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r>
              <a:rPr lang="en-US" altLang="zh-CN" sz="2800" b="1" dirty="0">
                <a:effectLst>
                  <a:outerShdw blurRad="38100" dist="38100" dir="2700000" algn="tl">
                    <a:srgbClr val="C0C0C0"/>
                  </a:outerShdw>
                </a:effectLst>
              </a:rPr>
              <a:t>Q</a:t>
            </a:r>
            <a:endParaRPr lang="en-US" altLang="zh-CN" sz="2800" b="1" dirty="0">
              <a:effectLst>
                <a:outerShdw blurRad="38100" dist="38100" dir="2700000" algn="tl">
                  <a:srgbClr val="C0C0C0"/>
                </a:outerShdw>
              </a:effectLst>
            </a:endParaRPr>
          </a:p>
        </p:txBody>
      </p:sp>
      <p:sp>
        <p:nvSpPr>
          <p:cNvPr id="51" name="文本框 5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6404679" y="6405557"/>
            <a:ext cx="3429000"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完全竞争市场的长期供给曲线</a:t>
            </a:r>
            <a:endParaRPr lang="zh-CN" altLang="en-US" sz="1600" dirty="0">
              <a:latin typeface="微软雅黑" panose="020B0503020204020204" pitchFamily="34" charset="-122"/>
              <a:ea typeface="微软雅黑" panose="020B0503020204020204" pitchFamily="34" charset="-122"/>
            </a:endParaRPr>
          </a:p>
        </p:txBody>
      </p:sp>
      <p:sp>
        <p:nvSpPr>
          <p:cNvPr id="38" name="Rectangle 2" descr="10%"/>
          <p:cNvSpPr>
            <a:spLocks noChangeArrowheads="1"/>
          </p:cNvSpPr>
          <p:nvPr/>
        </p:nvSpPr>
        <p:spPr bwMode="auto">
          <a:xfrm rot="5400000">
            <a:off x="1055084" y="2488618"/>
            <a:ext cx="3602447" cy="3909942"/>
          </a:xfrm>
          <a:prstGeom prst="rect">
            <a:avLst/>
          </a:prstGeom>
          <a:pattFill prst="dotDmnd">
            <a:fgClr>
              <a:srgbClr val="FFCC66"/>
            </a:fgClr>
            <a:bgClr>
              <a:srgbClr val="FFFFFF"/>
            </a:bgClr>
          </a:pattFill>
          <a:ln w="9525">
            <a:solidFill>
              <a:schemeClr val="accent5"/>
            </a:solidFill>
            <a:miter lim="800000"/>
          </a:ln>
          <a:effectLst/>
        </p:spPr>
        <p:txBody>
          <a:bodyPr wrap="none" lIns="90000" tIns="46800" rIns="90000" bIns="46800" anchor="ctr"/>
          <a:lstStyle/>
          <a:p>
            <a:endParaRPr lang="zh-CN" altLang="en-US"/>
          </a:p>
        </p:txBody>
      </p:sp>
      <p:sp>
        <p:nvSpPr>
          <p:cNvPr id="3" name="文本框 2"/>
          <p:cNvSpPr txBox="1"/>
          <p:nvPr/>
        </p:nvSpPr>
        <p:spPr>
          <a:xfrm>
            <a:off x="690835" y="3055931"/>
            <a:ext cx="4130420" cy="258532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产品价格上升导致相应的要素价格</a:t>
            </a:r>
            <a:r>
              <a:rPr lang="zh-CN" altLang="en-US" b="1" dirty="0">
                <a:solidFill>
                  <a:srgbClr val="FF0000"/>
                </a:solidFill>
                <a:latin typeface="微软雅黑" panose="020B0503020204020204" pitchFamily="34" charset="-122"/>
                <a:ea typeface="微软雅黑" panose="020B0503020204020204" pitchFamily="34" charset="-122"/>
              </a:rPr>
              <a:t>上升</a:t>
            </a:r>
            <a:r>
              <a:rPr lang="zh-CN" altLang="en-US" dirty="0">
                <a:latin typeface="微软雅黑" panose="020B0503020204020204" pitchFamily="34" charset="-122"/>
                <a:ea typeface="微软雅黑" panose="020B0503020204020204" pitchFamily="34" charset="-122"/>
              </a:rPr>
              <a:t>，长期供给曲线向右上方</a:t>
            </a:r>
            <a:r>
              <a:rPr lang="zh-CN" altLang="en-US" dirty="0" smtClean="0">
                <a:latin typeface="微软雅黑" panose="020B0503020204020204" pitchFamily="34" charset="-122"/>
                <a:ea typeface="微软雅黑" panose="020B0503020204020204" pitchFamily="34" charset="-122"/>
              </a:rPr>
              <a:t>倾斜。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产品价格</a:t>
            </a:r>
            <a:r>
              <a:rPr lang="zh-CN" altLang="en-US" b="1" dirty="0">
                <a:solidFill>
                  <a:srgbClr val="FF0000"/>
                </a:solidFill>
                <a:latin typeface="微软雅黑" panose="020B0503020204020204" pitchFamily="34" charset="-122"/>
                <a:ea typeface="微软雅黑" panose="020B0503020204020204" pitchFamily="34" charset="-122"/>
              </a:rPr>
              <a:t>上升</a:t>
            </a:r>
            <a:r>
              <a:rPr lang="zh-CN" altLang="en-US" dirty="0">
                <a:latin typeface="微软雅黑" panose="020B0503020204020204" pitchFamily="34" charset="-122"/>
                <a:ea typeface="微软雅黑" panose="020B0503020204020204" pitchFamily="34" charset="-122"/>
              </a:rPr>
              <a:t>导致相应的要素价格</a:t>
            </a:r>
            <a:r>
              <a:rPr lang="zh-CN" altLang="en-US" b="1" dirty="0">
                <a:solidFill>
                  <a:srgbClr val="00B050"/>
                </a:solidFill>
                <a:latin typeface="微软雅黑" panose="020B0503020204020204" pitchFamily="34" charset="-122"/>
                <a:ea typeface="微软雅黑" panose="020B0503020204020204" pitchFamily="34" charset="-122"/>
              </a:rPr>
              <a:t>下降</a:t>
            </a:r>
            <a:r>
              <a:rPr lang="zh-CN" altLang="en-US" dirty="0">
                <a:latin typeface="微软雅黑" panose="020B0503020204020204" pitchFamily="34" charset="-122"/>
                <a:ea typeface="微软雅黑" panose="020B0503020204020204" pitchFamily="34" charset="-122"/>
              </a:rPr>
              <a:t>，长期供给曲线向右下方</a:t>
            </a:r>
            <a:r>
              <a:rPr lang="zh-CN" altLang="en-US" dirty="0" smtClean="0">
                <a:latin typeface="微软雅黑" panose="020B0503020204020204" pitchFamily="34" charset="-122"/>
                <a:ea typeface="微软雅黑" panose="020B0503020204020204" pitchFamily="34" charset="-122"/>
              </a:rPr>
              <a:t>倾斜。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产品价格上升</a:t>
            </a:r>
            <a:r>
              <a:rPr lang="zh-CN" altLang="en-US" b="1" dirty="0">
                <a:solidFill>
                  <a:srgbClr val="0070C0"/>
                </a:solidFill>
                <a:latin typeface="微软雅黑" panose="020B0503020204020204" pitchFamily="34" charset="-122"/>
                <a:ea typeface="微软雅黑" panose="020B0503020204020204" pitchFamily="34" charset="-122"/>
              </a:rPr>
              <a:t>没有引起</a:t>
            </a:r>
            <a:r>
              <a:rPr lang="zh-CN" altLang="en-US" dirty="0">
                <a:latin typeface="微软雅黑" panose="020B0503020204020204" pitchFamily="34" charset="-122"/>
                <a:ea typeface="微软雅黑" panose="020B0503020204020204" pitchFamily="34" charset="-122"/>
              </a:rPr>
              <a:t>相应的要素价格</a:t>
            </a:r>
            <a:r>
              <a:rPr lang="zh-CN" altLang="en-US" b="1" dirty="0">
                <a:solidFill>
                  <a:srgbClr val="0070C0"/>
                </a:solidFill>
                <a:latin typeface="微软雅黑" panose="020B0503020204020204" pitchFamily="34" charset="-122"/>
                <a:ea typeface="微软雅黑" panose="020B0503020204020204" pitchFamily="34" charset="-122"/>
              </a:rPr>
              <a:t>变化</a:t>
            </a:r>
            <a:r>
              <a:rPr lang="zh-CN" altLang="en-US" dirty="0">
                <a:latin typeface="微软雅黑" panose="020B0503020204020204" pitchFamily="34" charset="-122"/>
                <a:ea typeface="微软雅黑" panose="020B0503020204020204" pitchFamily="34" charset="-122"/>
              </a:rPr>
              <a:t>，长期供给曲线</a:t>
            </a:r>
            <a:r>
              <a:rPr lang="zh-CN" altLang="en-US" dirty="0" smtClean="0">
                <a:latin typeface="微软雅黑" panose="020B0503020204020204" pitchFamily="34" charset="-122"/>
                <a:ea typeface="微软雅黑" panose="020B0503020204020204" pitchFamily="34" charset="-122"/>
              </a:rPr>
              <a:t>水平。</a:t>
            </a:r>
            <a:endParaRPr lang="zh-CN" altLang="en-US" dirty="0">
              <a:latin typeface="微软雅黑" panose="020B0503020204020204" pitchFamily="34" charset="-122"/>
              <a:ea typeface="微软雅黑" panose="020B0503020204020204" pitchFamily="34" charset="-122"/>
            </a:endParaRPr>
          </a:p>
        </p:txBody>
      </p:sp>
      <p:sp>
        <p:nvSpPr>
          <p:cNvPr id="45" name="矩形 44"/>
          <p:cNvSpPr/>
          <p:nvPr/>
        </p:nvSpPr>
        <p:spPr>
          <a:xfrm>
            <a:off x="916459" y="1132810"/>
            <a:ext cx="9910413" cy="1477328"/>
          </a:xfrm>
          <a:prstGeom prst="rect">
            <a:avLst/>
          </a:prstGeom>
        </p:spPr>
        <p:txBody>
          <a:bodyPr wrap="square">
            <a:spAutoFit/>
          </a:bodyPr>
          <a:lstStyle/>
          <a:p>
            <a:pPr indent="457200" algn="just">
              <a:lnSpc>
                <a:spcPct val="150000"/>
              </a:lnSpc>
            </a:pPr>
            <a:r>
              <a:rPr lang="zh-CN" altLang="zh-CN" sz="2000" dirty="0">
                <a:latin typeface="微软雅黑" panose="020B0503020204020204" pitchFamily="34" charset="-122"/>
                <a:ea typeface="微软雅黑" panose="020B0503020204020204" pitchFamily="34" charset="-122"/>
              </a:rPr>
              <a:t>完全竞争企业的长期均衡条件是价格等于长期边际成本，且等于长期平均成本。根据长期边际成本和长期平均成本的关系，该条件又意味着，价格总是等于长期平均成本曲线的最低点。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strips(down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par>
                          <p:cTn id="13" fill="hold">
                            <p:stCondLst>
                              <p:cond delay="500"/>
                            </p:stCondLst>
                            <p:childTnLst>
                              <p:par>
                                <p:cTn id="14" presetID="18" presetClass="entr" presetSubtype="12"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trips(downLeft)">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516782"/>
            <a:ext cx="10515600" cy="54784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本章评析</a:t>
            </a: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3" name="文本框 22"/>
          <p:cNvSpPr txBox="1"/>
          <p:nvPr/>
        </p:nvSpPr>
        <p:spPr>
          <a:xfrm>
            <a:off x="9093200" y="669738"/>
            <a:ext cx="2966720"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马工程</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西方经济学</a:t>
            </a:r>
            <a:r>
              <a:rPr kumimoji="0" lang="en-US" altLang="zh-CN"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r>
              <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第二版</a:t>
            </a:r>
            <a:endParaRPr kumimoji="0" lang="zh-CN" altLang="en-US" sz="1400" b="0" i="1"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 name="文本框 2"/>
          <p:cNvSpPr txBox="1"/>
          <p:nvPr/>
        </p:nvSpPr>
        <p:spPr>
          <a:xfrm>
            <a:off x="604970" y="1226636"/>
            <a:ext cx="11027254" cy="4708981"/>
          </a:xfrm>
          <a:prstGeom prst="rect">
            <a:avLst/>
          </a:prstGeom>
          <a:noFill/>
        </p:spPr>
        <p:txBody>
          <a:bodyPr wrap="square" rtlCol="0">
            <a:spAutoFit/>
          </a:bodyPr>
          <a:lstStyle/>
          <a:p>
            <a:pPr marL="285750" indent="-285750">
              <a:lnSpc>
                <a:spcPct val="150000"/>
              </a:lnSpc>
              <a:buFont typeface="Wingdings" panose="05000000000000000000" pitchFamily="2" charset="2"/>
              <a:buChar char="p"/>
              <a:defRPr/>
            </a:pPr>
            <a:r>
              <a:rPr lang="zh-CN" altLang="zh-CN" sz="2000" dirty="0">
                <a:latin typeface="微软雅黑" panose="020B0503020204020204" pitchFamily="34" charset="-122"/>
                <a:ea typeface="微软雅黑" panose="020B0503020204020204" pitchFamily="34" charset="-122"/>
              </a:rPr>
              <a:t>在分析完全竞争假定以及在此基础上建立的完全竞争理论时，必须注意到如下三点：</a:t>
            </a:r>
            <a:r>
              <a:rPr lang="zh-CN" altLang="en-US" sz="2000" dirty="0">
                <a:latin typeface="微软雅黑" panose="020B0503020204020204" pitchFamily="34" charset="-122"/>
                <a:ea typeface="微软雅黑" panose="020B0503020204020204" pitchFamily="34" charset="-122"/>
              </a:rPr>
              <a:t>第一，完全竞争假定不是资本主义现实的反映；第二，完全竞争的政策不能解决现实资本主义经济中出现的种种问题；第三，完全竞争状态不是社会主义市场经济的理想模式。</a:t>
            </a:r>
            <a:endParaRPr lang="en-US" altLang="zh-CN" sz="2000" dirty="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p"/>
              <a:defRPr/>
            </a:pPr>
            <a:r>
              <a:rPr lang="zh-CN" altLang="en-US" sz="2000" dirty="0">
                <a:solidFill>
                  <a:prstClr val="black"/>
                </a:solidFill>
                <a:latin typeface="微软雅黑" panose="020B0503020204020204" pitchFamily="34" charset="-122"/>
                <a:ea typeface="微软雅黑" panose="020B0503020204020204" pitchFamily="34" charset="-122"/>
              </a:rPr>
              <a:t>从完全竞争企业的利润最大化可以推导出完全竞争市场的短期和长期供给曲线，以此作为参考，可以进一步去说明现实市场中的供给的性质。</a:t>
            </a:r>
            <a:endParaRPr lang="en-US" altLang="zh-CN" sz="2000" dirty="0">
              <a:solidFill>
                <a:prstClr val="black"/>
              </a:solidFill>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p"/>
              <a:defRPr/>
            </a:pPr>
            <a:r>
              <a:rPr lang="zh-CN" altLang="zh-CN" sz="2000" dirty="0">
                <a:latin typeface="微软雅黑" panose="020B0503020204020204" pitchFamily="34" charset="-122"/>
                <a:ea typeface="微软雅黑" panose="020B0503020204020204" pitchFamily="34" charset="-122"/>
              </a:rPr>
              <a:t>调整企业进出的不是正常利润，不是零经济利润，不是零利润率，而是大于零的平均利润率。</a:t>
            </a:r>
            <a:endParaRPr lang="en-US" altLang="zh-CN" sz="20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p"/>
              <a:defRPr/>
            </a:pPr>
            <a:r>
              <a:rPr lang="zh-CN" altLang="zh-CN" sz="2000" dirty="0">
                <a:latin typeface="微软雅黑" panose="020B0503020204020204" pitchFamily="34" charset="-122"/>
                <a:ea typeface="微软雅黑" panose="020B0503020204020204" pitchFamily="34" charset="-122"/>
              </a:rPr>
              <a:t>在长期均衡中，完全竞争企业不仅可以得到正常利润，而且可以得到一个平均利润。只有在假定平均利润率等于零的条件下</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西方经济学关于只要存在进出竞争就没有经济利润的说法才能够成立。</a:t>
            </a:r>
            <a:endParaRPr lang="zh-CN" altLang="zh-CN" sz="2000" dirty="0">
              <a:latin typeface="微软雅黑" panose="020B0503020204020204" pitchFamily="34" charset="-122"/>
              <a:ea typeface="微软雅黑" panose="020B0503020204020204" pitchFamily="34" charset="-122"/>
            </a:endParaRPr>
          </a:p>
          <a:p>
            <a:pPr marL="285750" lvl="0" indent="-285750">
              <a:lnSpc>
                <a:spcPct val="150000"/>
              </a:lnSpc>
              <a:buFont typeface="Wingdings" panose="05000000000000000000" pitchFamily="2" charset="2"/>
              <a:buChar char="p"/>
              <a:defRPr/>
            </a:pP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完全竞争企业和市场的长期均衡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完全竞争企业的短期均衡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完全竞争企业面临的需求曲线和收益曲线</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企业收益、市场结构和利润最大化</a:t>
            </a:r>
            <a:endParaRPr lang="zh-CN" altLang="en-US" sz="20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53033" y="324220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419536" y="3190434"/>
            <a:ext cx="3390897"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完全竞争企业面临的需求曲线</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419535" y="3647634"/>
            <a:ext cx="3390897"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完全竞争企业的收益曲线</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53033" y="369940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296183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完全竞争企业和市场的长期均衡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完全竞争企业的短期均衡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完全竞争企业面临的需求曲线和收益曲线</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企业收益、市场结构和利润最大化</a:t>
            </a:r>
            <a:endParaRPr lang="zh-CN" altLang="en-US" sz="20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2958" y="4136280"/>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436361" y="4046414"/>
            <a:ext cx="3162297"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利润最大化产量的决定</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436361" y="4522664"/>
            <a:ext cx="3162297" cy="4327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利润最大化和盈亏</a:t>
            </a:r>
            <a:endParaRPr lang="zh-CN" altLang="en-US" b="1" dirty="0">
              <a:effectLst>
                <a:outerShdw blurRad="38100" dist="38100" dir="2700000" algn="tl">
                  <a:srgbClr val="C0C0C0"/>
                </a:outerShdw>
              </a:effectLst>
            </a:endParaRPr>
          </a:p>
        </p:txBody>
      </p:sp>
      <p:sp>
        <p:nvSpPr>
          <p:cNvPr id="19" name="Rectangle 10" descr="浅色上对角线"/>
          <p:cNvSpPr>
            <a:spLocks noChangeArrowheads="1"/>
          </p:cNvSpPr>
          <p:nvPr/>
        </p:nvSpPr>
        <p:spPr bwMode="auto">
          <a:xfrm>
            <a:off x="6436361" y="5069730"/>
            <a:ext cx="3162297"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亏损时的决策</a:t>
            </a:r>
            <a:endParaRPr lang="zh-CN" altLang="en-US" b="1" dirty="0">
              <a:effectLst>
                <a:outerShdw blurRad="38100" dist="38100" dir="2700000" algn="tl">
                  <a:srgbClr val="C0C0C0"/>
                </a:outerShdw>
              </a:effectLst>
            </a:endParaRPr>
          </a:p>
        </p:txBody>
      </p:sp>
      <p:sp>
        <p:nvSpPr>
          <p:cNvPr id="20" name="Rectangle 12" descr="浅色上对角线"/>
          <p:cNvSpPr>
            <a:spLocks noChangeArrowheads="1"/>
          </p:cNvSpPr>
          <p:nvPr/>
        </p:nvSpPr>
        <p:spPr bwMode="auto">
          <a:xfrm>
            <a:off x="6436361" y="5565030"/>
            <a:ext cx="3238497"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企业和市场的短期供给曲线</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0416" y="605057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2" name="Picture 63"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2958" y="510783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3" name="Picture 64"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2958" y="5565030"/>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3855914"/>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8" name="Rectangle 12" descr="浅色上对角线"/>
          <p:cNvSpPr>
            <a:spLocks noChangeArrowheads="1"/>
          </p:cNvSpPr>
          <p:nvPr/>
        </p:nvSpPr>
        <p:spPr bwMode="auto">
          <a:xfrm>
            <a:off x="6436361" y="6050571"/>
            <a:ext cx="3162297"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生产者剩余和市场总剩余</a:t>
            </a:r>
            <a:endParaRPr lang="zh-CN" altLang="en-US" b="1" dirty="0">
              <a:effectLst>
                <a:outerShdw blurRad="38100" dist="38100" dir="2700000" algn="tl">
                  <a:srgbClr val="C0C0C0"/>
                </a:outerShdw>
              </a:effectLst>
            </a:endParaRPr>
          </a:p>
        </p:txBody>
      </p:sp>
      <p:sp>
        <p:nvSpPr>
          <p:cNvPr id="37" name="AutoShape 68">
            <a:hlinkClick r:id="" action="ppaction://noaction" highlightClick="1"/>
            <a:hlinkHover r:id="" action="ppaction://noaction"/>
          </p:cNvPr>
          <p:cNvSpPr>
            <a:spLocks noChangeArrowheads="1"/>
          </p:cNvSpPr>
          <p:nvPr/>
        </p:nvSpPr>
        <p:spPr bwMode="auto">
          <a:xfrm>
            <a:off x="10055858" y="5812680"/>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38"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2958" y="4624251"/>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2062479" y="4474688"/>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完全竞争企业和市场的长期均衡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3" name="矩形: 圆角 12"/>
          <p:cNvSpPr/>
          <p:nvPr/>
        </p:nvSpPr>
        <p:spPr>
          <a:xfrm>
            <a:off x="2062482" y="3617944"/>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完全竞争企业的短期均衡</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4" name="矩形: 圆角 13"/>
          <p:cNvSpPr/>
          <p:nvPr/>
        </p:nvSpPr>
        <p:spPr>
          <a:xfrm>
            <a:off x="2062479" y="2761200"/>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完全竞争企业面临的需求曲线和收益曲线</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5" name="矩形: 圆角 14"/>
          <p:cNvSpPr/>
          <p:nvPr/>
        </p:nvSpPr>
        <p:spPr>
          <a:xfrm>
            <a:off x="2062480" y="1930425"/>
            <a:ext cx="4297679" cy="6572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企业收益、市场结构和利润最大化</a:t>
            </a:r>
            <a:endParaRPr lang="zh-CN" altLang="en-US" sz="2000" dirty="0">
              <a:solidFill>
                <a:schemeClr val="tx1"/>
              </a:solidFill>
              <a:latin typeface="微软雅黑" panose="020B0503020204020204" pitchFamily="34" charset="-122"/>
              <a:ea typeface="微软雅黑" panose="020B0503020204020204" pitchFamily="34" charset="-122"/>
            </a:endParaRPr>
          </a:p>
        </p:txBody>
      </p:sp>
      <p:pic>
        <p:nvPicPr>
          <p:cNvPr id="16" name="Picture 57"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4968976"/>
            <a:ext cx="609600" cy="304800"/>
          </a:xfrm>
          <a:prstGeom prst="rect">
            <a:avLst/>
          </a:prstGeom>
          <a:noFill/>
          <a:effectLst>
            <a:outerShdw dist="40161" dir="1106097"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7" name="Rectangle 8" descr="浅色上对角线"/>
          <p:cNvSpPr>
            <a:spLocks noChangeArrowheads="1"/>
          </p:cNvSpPr>
          <p:nvPr/>
        </p:nvSpPr>
        <p:spPr bwMode="auto">
          <a:xfrm>
            <a:off x="6682738" y="491721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企业规模调整</a:t>
            </a:r>
            <a:endParaRPr lang="zh-CN" altLang="en-US" b="1" dirty="0">
              <a:effectLst>
                <a:outerShdw blurRad="38100" dist="38100" dir="2700000" algn="tl">
                  <a:srgbClr val="C0C0C0"/>
                </a:outerShdw>
              </a:effectLst>
            </a:endParaRPr>
          </a:p>
        </p:txBody>
      </p:sp>
      <p:sp>
        <p:nvSpPr>
          <p:cNvPr id="18" name="Rectangle 9" descr="浅色上对角线">
            <a:hlinkClick r:id="" action="ppaction://noaction"/>
          </p:cNvPr>
          <p:cNvSpPr>
            <a:spLocks noChangeArrowheads="1"/>
          </p:cNvSpPr>
          <p:nvPr/>
        </p:nvSpPr>
        <p:spPr bwMode="auto">
          <a:xfrm>
            <a:off x="6682738" y="634596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长期供给曲线</a:t>
            </a:r>
            <a:endParaRPr lang="zh-CN" altLang="en-US" b="1" dirty="0">
              <a:effectLst>
                <a:outerShdw blurRad="38100" dist="38100" dir="2700000" algn="tl">
                  <a:srgbClr val="C0C0C0"/>
                </a:outerShdw>
              </a:effectLst>
            </a:endParaRPr>
          </a:p>
        </p:txBody>
      </p:sp>
      <p:sp>
        <p:nvSpPr>
          <p:cNvPr id="19" name="Rectangle 10" descr="浅色上对角线"/>
          <p:cNvSpPr>
            <a:spLocks noChangeArrowheads="1"/>
          </p:cNvSpPr>
          <p:nvPr/>
        </p:nvSpPr>
        <p:spPr bwMode="auto">
          <a:xfrm>
            <a:off x="6682738" y="5807176"/>
            <a:ext cx="2915920" cy="38100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长期均衡</a:t>
            </a:r>
            <a:endParaRPr lang="zh-CN" altLang="en-US" b="1" dirty="0">
              <a:effectLst>
                <a:outerShdw blurRad="38100" dist="38100" dir="2700000" algn="tl">
                  <a:srgbClr val="C0C0C0"/>
                </a:outerShdw>
              </a:effectLst>
            </a:endParaRPr>
          </a:p>
        </p:txBody>
      </p:sp>
      <p:pic>
        <p:nvPicPr>
          <p:cNvPr id="21"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42617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22" name="Picture 63"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598658" y="5883376"/>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4" name="AutoShape 65">
            <a:hlinkClick r:id="" action="ppaction://noaction" highlightClick="1"/>
            <a:hlinkHover r:id="" action="ppaction://noaction"/>
          </p:cNvPr>
          <p:cNvSpPr>
            <a:spLocks noChangeArrowheads="1"/>
          </p:cNvSpPr>
          <p:nvPr/>
        </p:nvSpPr>
        <p:spPr bwMode="auto">
          <a:xfrm>
            <a:off x="9674858" y="496897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5" name="AutoShape 66">
            <a:hlinkClick r:id="" action="ppaction://noaction" highlightClick="1"/>
            <a:hlinkHover r:id="" action="ppaction://noaction"/>
          </p:cNvPr>
          <p:cNvSpPr>
            <a:spLocks noChangeArrowheads="1"/>
          </p:cNvSpPr>
          <p:nvPr/>
        </p:nvSpPr>
        <p:spPr bwMode="auto">
          <a:xfrm>
            <a:off x="9672316" y="635655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6" name="AutoShape 67">
            <a:hlinkClick r:id="" action="ppaction://noaction" highlightClick="1"/>
            <a:hlinkHover r:id="" action="ppaction://noaction"/>
          </p:cNvPr>
          <p:cNvSpPr>
            <a:spLocks noChangeArrowheads="1"/>
          </p:cNvSpPr>
          <p:nvPr/>
        </p:nvSpPr>
        <p:spPr bwMode="auto">
          <a:xfrm>
            <a:off x="9751058" y="588337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29"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360158" y="4688610"/>
            <a:ext cx="3581400" cy="152400"/>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endParaRPr lang="zh-CN" altLang="en-US" sz="3200" dirty="0">
              <a:solidFill>
                <a:srgbClr val="002060"/>
              </a:solidFill>
              <a:latin typeface="华文行楷" panose="02010800040101010101" pitchFamily="2" charset="-122"/>
              <a:ea typeface="华文行楷" panose="02010800040101010101" pitchFamily="2" charset="-122"/>
            </a:endParaRPr>
          </a:p>
        </p:txBody>
      </p:sp>
      <p:sp>
        <p:nvSpPr>
          <p:cNvPr id="31" name="文本框 3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3" name="Rectangle 9" descr="浅色上对角线">
            <a:hlinkClick r:id="" action="ppaction://noaction"/>
          </p:cNvPr>
          <p:cNvSpPr>
            <a:spLocks noChangeArrowheads="1"/>
          </p:cNvSpPr>
          <p:nvPr/>
        </p:nvSpPr>
        <p:spPr bwMode="auto">
          <a:xfrm>
            <a:off x="6682738" y="5374410"/>
            <a:ext cx="2915920" cy="356566"/>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行业规模调整</a:t>
            </a:r>
            <a:endParaRPr lang="zh-CN" altLang="en-US" b="1" dirty="0">
              <a:effectLst>
                <a:outerShdw blurRad="38100" dist="38100" dir="2700000" algn="tl">
                  <a:srgbClr val="C0C0C0"/>
                </a:outerShdw>
              </a:effectLst>
            </a:endParaRPr>
          </a:p>
        </p:txBody>
      </p:sp>
      <p:sp>
        <p:nvSpPr>
          <p:cNvPr id="27" name="AutoShape 67">
            <a:hlinkClick r:id="" action="ppaction://noaction" highlightClick="1"/>
            <a:hlinkHover r:id="" action="ppaction://noaction"/>
          </p:cNvPr>
          <p:cNvSpPr>
            <a:spLocks noChangeArrowheads="1"/>
          </p:cNvSpPr>
          <p:nvPr/>
        </p:nvSpPr>
        <p:spPr bwMode="auto">
          <a:xfrm>
            <a:off x="9903458" y="6035776"/>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8" name="AutoShape 66">
            <a:hlinkClick r:id="" action="ppaction://noaction" highlightClick="1"/>
            <a:hlinkHover r:id="" action="ppaction://noaction"/>
          </p:cNvPr>
          <p:cNvSpPr>
            <a:spLocks noChangeArrowheads="1"/>
          </p:cNvSpPr>
          <p:nvPr/>
        </p:nvSpPr>
        <p:spPr bwMode="auto">
          <a:xfrm>
            <a:off x="9691366" y="647085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3" name="AutoShape 65">
            <a:hlinkClick r:id="" action="ppaction://noaction" highlightClick="1"/>
            <a:hlinkHover r:id="" action="ppaction://noaction"/>
          </p:cNvPr>
          <p:cNvSpPr>
            <a:spLocks noChangeArrowheads="1"/>
          </p:cNvSpPr>
          <p:nvPr/>
        </p:nvSpPr>
        <p:spPr bwMode="auto">
          <a:xfrm>
            <a:off x="9751058" y="6356552"/>
            <a:ext cx="381000" cy="228600"/>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pic>
        <p:nvPicPr>
          <p:cNvPr id="34" name="Picture 62" descr="058"/>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617708" y="6337502"/>
            <a:ext cx="609600" cy="30480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7110" y="534670"/>
            <a:ext cx="10515600" cy="1325563"/>
          </a:xfrm>
        </p:spPr>
        <p:txBody>
          <a:bodyPr/>
          <a:lstStyle/>
          <a:p>
            <a:r>
              <a:rPr lang="zh-CN" altLang="en-US" sz="3200" b="1" dirty="0" smtClean="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第一节   企业收益、市场结构和利润最大化</a:t>
            </a:r>
            <a:endParaRPr lang="zh-CN" altLang="en-US" sz="3200" b="1" dirty="0">
              <a:effectLst>
                <a:outerShdw blurRad="38100" dist="38100" dir="2700000" algn="tl">
                  <a:srgbClr val="000000">
                    <a:alpha val="43137"/>
                  </a:srgbClr>
                </a:outerShdw>
              </a:effectLst>
            </a:endParaRPr>
          </a:p>
        </p:txBody>
      </p:sp>
      <p:graphicFrame>
        <p:nvGraphicFramePr>
          <p:cNvPr id="4" name="内容占位符 3"/>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rot="18868453" flipV="1">
            <a:off x="440599" y="996534"/>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1081450"/>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592408"/>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2" descr="10%"/>
          <p:cNvSpPr>
            <a:spLocks noChangeArrowheads="1"/>
          </p:cNvSpPr>
          <p:nvPr/>
        </p:nvSpPr>
        <p:spPr bwMode="auto">
          <a:xfrm>
            <a:off x="4749042" y="4841895"/>
            <a:ext cx="4932034" cy="99164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6" name="Rectangle 2" descr="10%"/>
          <p:cNvSpPr>
            <a:spLocks noChangeArrowheads="1"/>
          </p:cNvSpPr>
          <p:nvPr/>
        </p:nvSpPr>
        <p:spPr bwMode="auto">
          <a:xfrm>
            <a:off x="4742631" y="3524033"/>
            <a:ext cx="4932034" cy="99164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4" name="Rectangle 2" descr="10%"/>
          <p:cNvSpPr>
            <a:spLocks noChangeArrowheads="1"/>
          </p:cNvSpPr>
          <p:nvPr/>
        </p:nvSpPr>
        <p:spPr bwMode="auto">
          <a:xfrm>
            <a:off x="4770332" y="2458173"/>
            <a:ext cx="4932034" cy="715413"/>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634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54254" y="415884"/>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企业收益</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21127" y="1141866"/>
            <a:ext cx="9824946" cy="1227387"/>
          </a:xfrm>
          <a:prstGeom prst="rect">
            <a:avLst/>
          </a:prstGeom>
          <a:noFill/>
        </p:spPr>
        <p:txBody>
          <a:bodyPr wrap="square" rtlCol="0">
            <a:spAutoFit/>
          </a:bodyPr>
          <a:lstStyle/>
          <a:p>
            <a:pPr>
              <a:lnSpc>
                <a:spcPct val="150000"/>
              </a:lnSpc>
            </a:pPr>
            <a:r>
              <a:rPr lang="zh-CN" altLang="en-US" sz="2800"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收益</a:t>
            </a:r>
            <a:r>
              <a:rPr lang="zh-CN" altLang="en-US" sz="28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企业销售产品之后得到的收入，等于产品价格与销售数量的</a:t>
            </a:r>
            <a:r>
              <a:rPr lang="zh-CN" altLang="en-US" sz="2400" dirty="0" smtClean="0">
                <a:latin typeface="微软雅黑" panose="020B0503020204020204" pitchFamily="34" charset="-122"/>
                <a:ea typeface="微软雅黑" panose="020B0503020204020204" pitchFamily="34" charset="-122"/>
              </a:rPr>
              <a:t>乘积。</a:t>
            </a:r>
            <a:endParaRPr lang="zh-CN" altLang="en-US" sz="28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380856" y="2548472"/>
            <a:ext cx="2997200" cy="523220"/>
          </a:xfrm>
          <a:prstGeom prst="rect">
            <a:avLst/>
          </a:prstGeom>
          <a:noFill/>
        </p:spPr>
        <p:txBody>
          <a:bodyPr wrap="square" rtlCol="0">
            <a:spAutoFit/>
          </a:bodyPr>
          <a:lstStyle/>
          <a:p>
            <a:r>
              <a:rPr lang="en-US" altLang="zh-CN" sz="2800" dirty="0"/>
              <a:t>R=P·Q=P(Q)·Q</a:t>
            </a:r>
            <a:endParaRPr lang="zh-CN" altLang="en-US" sz="2800" dirty="0"/>
          </a:p>
        </p:txBody>
      </p:sp>
      <p:sp>
        <p:nvSpPr>
          <p:cNvPr id="11" name="文本框 10"/>
          <p:cNvSpPr txBox="1"/>
          <p:nvPr/>
        </p:nvSpPr>
        <p:spPr>
          <a:xfrm>
            <a:off x="5229980" y="3744825"/>
            <a:ext cx="807240" cy="523220"/>
          </a:xfrm>
          <a:prstGeom prst="rect">
            <a:avLst/>
          </a:prstGeom>
          <a:noFill/>
        </p:spPr>
        <p:txBody>
          <a:bodyPr wrap="square" rtlCol="0">
            <a:spAutoFit/>
          </a:bodyPr>
          <a:lstStyle/>
          <a:p>
            <a:r>
              <a:rPr lang="en-US" altLang="zh-CN" sz="2800" dirty="0"/>
              <a:t>AR=</a:t>
            </a:r>
            <a:endParaRPr lang="zh-CN" altLang="en-US" sz="2800" dirty="0"/>
          </a:p>
        </p:txBody>
      </p:sp>
      <p:sp>
        <p:nvSpPr>
          <p:cNvPr id="12" name="文本框 11"/>
          <p:cNvSpPr txBox="1"/>
          <p:nvPr/>
        </p:nvSpPr>
        <p:spPr>
          <a:xfrm>
            <a:off x="5984980" y="3501720"/>
            <a:ext cx="997597" cy="523220"/>
          </a:xfrm>
          <a:prstGeom prst="rect">
            <a:avLst/>
          </a:prstGeom>
          <a:noFill/>
        </p:spPr>
        <p:txBody>
          <a:bodyPr wrap="square" rtlCol="0">
            <a:spAutoFit/>
          </a:bodyPr>
          <a:lstStyle/>
          <a:p>
            <a:r>
              <a:rPr lang="en-US" altLang="zh-CN" sz="2800" dirty="0"/>
              <a:t>R</a:t>
            </a:r>
            <a:endParaRPr lang="zh-CN" altLang="en-US" sz="2800" dirty="0"/>
          </a:p>
        </p:txBody>
      </p:sp>
      <p:cxnSp>
        <p:nvCxnSpPr>
          <p:cNvPr id="14" name="直接连接符 13"/>
          <p:cNvCxnSpPr/>
          <p:nvPr/>
        </p:nvCxnSpPr>
        <p:spPr>
          <a:xfrm>
            <a:off x="6037220" y="4028052"/>
            <a:ext cx="351176" cy="0"/>
          </a:xfrm>
          <a:prstGeom prst="line">
            <a:avLst/>
          </a:prstGeom>
          <a:ln w="22225"/>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5978093" y="3926375"/>
            <a:ext cx="518160" cy="523220"/>
          </a:xfrm>
          <a:prstGeom prst="rect">
            <a:avLst/>
          </a:prstGeom>
          <a:noFill/>
        </p:spPr>
        <p:txBody>
          <a:bodyPr wrap="square" rtlCol="0">
            <a:spAutoFit/>
          </a:bodyPr>
          <a:lstStyle/>
          <a:p>
            <a:r>
              <a:rPr lang="en-US" altLang="zh-CN" sz="2800" dirty="0"/>
              <a:t>Q</a:t>
            </a:r>
            <a:endParaRPr lang="zh-CN" altLang="en-US" sz="2800" dirty="0"/>
          </a:p>
        </p:txBody>
      </p:sp>
      <p:sp>
        <p:nvSpPr>
          <p:cNvPr id="40" name="文本框 39"/>
          <p:cNvSpPr txBox="1"/>
          <p:nvPr/>
        </p:nvSpPr>
        <p:spPr>
          <a:xfrm>
            <a:off x="7027194" y="3492275"/>
            <a:ext cx="1816807" cy="523220"/>
          </a:xfrm>
          <a:prstGeom prst="rect">
            <a:avLst/>
          </a:prstGeom>
          <a:noFill/>
        </p:spPr>
        <p:txBody>
          <a:bodyPr wrap="square" rtlCol="0">
            <a:spAutoFit/>
          </a:bodyPr>
          <a:lstStyle/>
          <a:p>
            <a:r>
              <a:rPr lang="en-US" altLang="zh-CN" sz="2800" dirty="0"/>
              <a:t>P(Q)·Q</a:t>
            </a:r>
            <a:endParaRPr lang="zh-CN" altLang="en-US" sz="2800" dirty="0"/>
          </a:p>
        </p:txBody>
      </p:sp>
      <p:sp>
        <p:nvSpPr>
          <p:cNvPr id="41" name="文本框 40"/>
          <p:cNvSpPr txBox="1"/>
          <p:nvPr/>
        </p:nvSpPr>
        <p:spPr>
          <a:xfrm>
            <a:off x="6527802" y="3735664"/>
            <a:ext cx="369427" cy="523220"/>
          </a:xfrm>
          <a:prstGeom prst="rect">
            <a:avLst/>
          </a:prstGeom>
          <a:noFill/>
        </p:spPr>
        <p:txBody>
          <a:bodyPr wrap="square" rtlCol="0">
            <a:spAutoFit/>
          </a:bodyPr>
          <a:lstStyle/>
          <a:p>
            <a:r>
              <a:rPr lang="en-US" altLang="zh-CN" sz="2800" dirty="0"/>
              <a:t>=</a:t>
            </a:r>
            <a:endParaRPr lang="zh-CN" altLang="en-US" sz="2800" dirty="0"/>
          </a:p>
        </p:txBody>
      </p:sp>
      <p:cxnSp>
        <p:nvCxnSpPr>
          <p:cNvPr id="43" name="直接连接符 42"/>
          <p:cNvCxnSpPr/>
          <p:nvPr/>
        </p:nvCxnSpPr>
        <p:spPr>
          <a:xfrm>
            <a:off x="7059090" y="3981639"/>
            <a:ext cx="1318966" cy="0"/>
          </a:xfrm>
          <a:prstGeom prst="line">
            <a:avLst/>
          </a:prstGeom>
          <a:ln w="22225"/>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7399206" y="3960711"/>
            <a:ext cx="518160" cy="523220"/>
          </a:xfrm>
          <a:prstGeom prst="rect">
            <a:avLst/>
          </a:prstGeom>
          <a:noFill/>
        </p:spPr>
        <p:txBody>
          <a:bodyPr wrap="square" rtlCol="0">
            <a:spAutoFit/>
          </a:bodyPr>
          <a:lstStyle/>
          <a:p>
            <a:r>
              <a:rPr lang="en-US" altLang="zh-CN" sz="2800" dirty="0"/>
              <a:t>Q</a:t>
            </a:r>
            <a:endParaRPr lang="zh-CN" altLang="en-US" sz="2800" dirty="0"/>
          </a:p>
        </p:txBody>
      </p:sp>
      <p:sp>
        <p:nvSpPr>
          <p:cNvPr id="44" name="文本框 43"/>
          <p:cNvSpPr txBox="1"/>
          <p:nvPr/>
        </p:nvSpPr>
        <p:spPr>
          <a:xfrm>
            <a:off x="8495940" y="3794107"/>
            <a:ext cx="1361440" cy="523220"/>
          </a:xfrm>
          <a:prstGeom prst="rect">
            <a:avLst/>
          </a:prstGeom>
          <a:noFill/>
        </p:spPr>
        <p:txBody>
          <a:bodyPr wrap="square" rtlCol="0">
            <a:spAutoFit/>
          </a:bodyPr>
          <a:lstStyle/>
          <a:p>
            <a:r>
              <a:rPr lang="en-US" altLang="zh-CN" sz="2800" dirty="0"/>
              <a:t>=P(Q)</a:t>
            </a:r>
            <a:endParaRPr lang="zh-CN" altLang="en-US" sz="2800" dirty="0"/>
          </a:p>
        </p:txBody>
      </p:sp>
      <p:sp>
        <p:nvSpPr>
          <p:cNvPr id="45" name="矩形 44"/>
          <p:cNvSpPr/>
          <p:nvPr/>
        </p:nvSpPr>
        <p:spPr>
          <a:xfrm>
            <a:off x="5633600" y="4651911"/>
            <a:ext cx="184731" cy="523220"/>
          </a:xfrm>
          <a:prstGeom prst="rect">
            <a:avLst/>
          </a:prstGeom>
        </p:spPr>
        <p:txBody>
          <a:bodyPr wrap="none">
            <a:spAutoFit/>
          </a:bodyPr>
          <a:lstStyle/>
          <a:p>
            <a:endParaRPr lang="en-US" altLang="zh-CN" sz="2800" dirty="0">
              <a:solidFill>
                <a:srgbClr val="0066CC"/>
              </a:solidFill>
              <a:effectLst>
                <a:outerShdw blurRad="38100" dist="38100" dir="2700000" algn="tl">
                  <a:srgbClr val="C0C0C0"/>
                </a:outerShdw>
              </a:effectLst>
              <a:ea typeface="华文中宋" panose="02010600040101010101" pitchFamily="2" charset="-122"/>
            </a:endParaRPr>
          </a:p>
        </p:txBody>
      </p:sp>
      <p:sp>
        <p:nvSpPr>
          <p:cNvPr id="51" name="文本框 50"/>
          <p:cNvSpPr txBox="1"/>
          <p:nvPr/>
        </p:nvSpPr>
        <p:spPr>
          <a:xfrm>
            <a:off x="5153410" y="4983659"/>
            <a:ext cx="1059398" cy="523220"/>
          </a:xfrm>
          <a:prstGeom prst="rect">
            <a:avLst/>
          </a:prstGeom>
          <a:noFill/>
        </p:spPr>
        <p:txBody>
          <a:bodyPr wrap="square" rtlCol="0">
            <a:spAutoFit/>
          </a:bodyPr>
          <a:lstStyle/>
          <a:p>
            <a:r>
              <a:rPr lang="en-US" altLang="zh-CN" sz="2800" dirty="0"/>
              <a:t>MR =</a:t>
            </a:r>
            <a:endParaRPr lang="zh-CN" altLang="en-US" sz="2800" dirty="0"/>
          </a:p>
        </p:txBody>
      </p:sp>
      <p:sp>
        <p:nvSpPr>
          <p:cNvPr id="52" name="文本框 51"/>
          <p:cNvSpPr txBox="1"/>
          <p:nvPr/>
        </p:nvSpPr>
        <p:spPr>
          <a:xfrm>
            <a:off x="5961190" y="4740554"/>
            <a:ext cx="997597" cy="523220"/>
          </a:xfrm>
          <a:prstGeom prst="rect">
            <a:avLst/>
          </a:prstGeom>
          <a:noFill/>
        </p:spPr>
        <p:txBody>
          <a:bodyPr wrap="square" rtlCol="0">
            <a:spAutoFit/>
          </a:bodyPr>
          <a:lstStyle/>
          <a:p>
            <a:r>
              <a:rPr lang="en-US" altLang="zh-CN" sz="2800" dirty="0" err="1"/>
              <a:t>dR</a:t>
            </a:r>
            <a:endParaRPr lang="zh-CN" altLang="en-US" sz="2800" dirty="0"/>
          </a:p>
        </p:txBody>
      </p:sp>
      <p:cxnSp>
        <p:nvCxnSpPr>
          <p:cNvPr id="53" name="直接连接符 52"/>
          <p:cNvCxnSpPr>
            <a:endCxn id="52" idx="2"/>
          </p:cNvCxnSpPr>
          <p:nvPr/>
        </p:nvCxnSpPr>
        <p:spPr>
          <a:xfrm>
            <a:off x="6076260" y="5259411"/>
            <a:ext cx="383729" cy="4363"/>
          </a:xfrm>
          <a:prstGeom prst="line">
            <a:avLst/>
          </a:prstGeom>
          <a:ln w="22225"/>
        </p:spPr>
        <p:style>
          <a:lnRef idx="1">
            <a:schemeClr val="dk1"/>
          </a:lnRef>
          <a:fillRef idx="0">
            <a:schemeClr val="dk1"/>
          </a:fillRef>
          <a:effectRef idx="0">
            <a:schemeClr val="dk1"/>
          </a:effectRef>
          <a:fontRef idx="minor">
            <a:schemeClr val="tx1"/>
          </a:fontRef>
        </p:style>
      </p:cxnSp>
      <p:sp>
        <p:nvSpPr>
          <p:cNvPr id="54" name="文本框 53"/>
          <p:cNvSpPr txBox="1"/>
          <p:nvPr/>
        </p:nvSpPr>
        <p:spPr>
          <a:xfrm>
            <a:off x="5964374" y="5228631"/>
            <a:ext cx="671224" cy="523220"/>
          </a:xfrm>
          <a:prstGeom prst="rect">
            <a:avLst/>
          </a:prstGeom>
          <a:noFill/>
        </p:spPr>
        <p:txBody>
          <a:bodyPr wrap="square" rtlCol="0">
            <a:spAutoFit/>
          </a:bodyPr>
          <a:lstStyle/>
          <a:p>
            <a:r>
              <a:rPr lang="en-US" altLang="zh-CN" sz="2800" dirty="0" err="1"/>
              <a:t>dQ</a:t>
            </a:r>
            <a:endParaRPr lang="zh-CN" altLang="en-US" sz="2800" dirty="0"/>
          </a:p>
        </p:txBody>
      </p:sp>
      <p:sp>
        <p:nvSpPr>
          <p:cNvPr id="55" name="文本框 54"/>
          <p:cNvSpPr txBox="1"/>
          <p:nvPr/>
        </p:nvSpPr>
        <p:spPr>
          <a:xfrm>
            <a:off x="6942057" y="4745627"/>
            <a:ext cx="1816807" cy="523220"/>
          </a:xfrm>
          <a:prstGeom prst="rect">
            <a:avLst/>
          </a:prstGeom>
          <a:noFill/>
        </p:spPr>
        <p:txBody>
          <a:bodyPr wrap="square" rtlCol="0">
            <a:spAutoFit/>
          </a:bodyPr>
          <a:lstStyle/>
          <a:p>
            <a:r>
              <a:rPr lang="en-US" altLang="zh-CN" sz="2800" dirty="0" err="1"/>
              <a:t>dP</a:t>
            </a:r>
            <a:r>
              <a:rPr lang="en-US" altLang="zh-CN" sz="2800" dirty="0"/>
              <a:t>(Q) </a:t>
            </a:r>
            <a:endParaRPr lang="zh-CN" altLang="en-US" sz="2800" dirty="0"/>
          </a:p>
        </p:txBody>
      </p:sp>
      <p:sp>
        <p:nvSpPr>
          <p:cNvPr id="56" name="文本框 55"/>
          <p:cNvSpPr txBox="1"/>
          <p:nvPr/>
        </p:nvSpPr>
        <p:spPr>
          <a:xfrm>
            <a:off x="6566842" y="4967021"/>
            <a:ext cx="412728" cy="523220"/>
          </a:xfrm>
          <a:prstGeom prst="rect">
            <a:avLst/>
          </a:prstGeom>
          <a:noFill/>
        </p:spPr>
        <p:txBody>
          <a:bodyPr wrap="square" rtlCol="0">
            <a:spAutoFit/>
          </a:bodyPr>
          <a:lstStyle/>
          <a:p>
            <a:r>
              <a:rPr lang="en-US" altLang="zh-CN" sz="2800" dirty="0"/>
              <a:t>=</a:t>
            </a:r>
            <a:endParaRPr lang="zh-CN" altLang="en-US" sz="2800" dirty="0"/>
          </a:p>
        </p:txBody>
      </p:sp>
      <p:cxnSp>
        <p:nvCxnSpPr>
          <p:cNvPr id="57" name="直接连接符 56"/>
          <p:cNvCxnSpPr/>
          <p:nvPr/>
        </p:nvCxnSpPr>
        <p:spPr>
          <a:xfrm>
            <a:off x="6993608" y="5259282"/>
            <a:ext cx="865782" cy="0"/>
          </a:xfrm>
          <a:prstGeom prst="line">
            <a:avLst/>
          </a:prstGeom>
          <a:ln w="22225"/>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7137156" y="5182781"/>
            <a:ext cx="698444" cy="523220"/>
          </a:xfrm>
          <a:prstGeom prst="rect">
            <a:avLst/>
          </a:prstGeom>
          <a:noFill/>
        </p:spPr>
        <p:txBody>
          <a:bodyPr wrap="square" rtlCol="0">
            <a:spAutoFit/>
          </a:bodyPr>
          <a:lstStyle/>
          <a:p>
            <a:r>
              <a:rPr lang="en-US" altLang="zh-CN" sz="2800" dirty="0" err="1"/>
              <a:t>dQ</a:t>
            </a:r>
            <a:endParaRPr lang="zh-CN" altLang="en-US" sz="2800" dirty="0"/>
          </a:p>
        </p:txBody>
      </p:sp>
      <p:sp>
        <p:nvSpPr>
          <p:cNvPr id="59" name="文本框 58"/>
          <p:cNvSpPr txBox="1"/>
          <p:nvPr/>
        </p:nvSpPr>
        <p:spPr>
          <a:xfrm>
            <a:off x="8340926" y="4952881"/>
            <a:ext cx="1361440" cy="584775"/>
          </a:xfrm>
          <a:prstGeom prst="rect">
            <a:avLst/>
          </a:prstGeom>
          <a:noFill/>
        </p:spPr>
        <p:txBody>
          <a:bodyPr wrap="square" rtlCol="0">
            <a:spAutoFit/>
          </a:bodyPr>
          <a:lstStyle/>
          <a:p>
            <a:r>
              <a:rPr lang="en-US" altLang="zh-CN" sz="3200" dirty="0"/>
              <a:t>+ </a:t>
            </a:r>
            <a:r>
              <a:rPr lang="en-US" altLang="zh-CN" sz="2800" dirty="0"/>
              <a:t>P(Q)</a:t>
            </a:r>
            <a:endParaRPr lang="zh-CN" altLang="en-US" sz="2800" dirty="0"/>
          </a:p>
        </p:txBody>
      </p:sp>
      <p:sp>
        <p:nvSpPr>
          <p:cNvPr id="60" name="矩形 59"/>
          <p:cNvSpPr/>
          <p:nvPr/>
        </p:nvSpPr>
        <p:spPr>
          <a:xfrm>
            <a:off x="4585601" y="6086367"/>
            <a:ext cx="184731" cy="584775"/>
          </a:xfrm>
          <a:prstGeom prst="rect">
            <a:avLst/>
          </a:prstGeom>
        </p:spPr>
        <p:txBody>
          <a:bodyPr wrap="none">
            <a:spAutoFit/>
          </a:bodyPr>
          <a:lstStyle/>
          <a:p>
            <a:endParaRPr lang="en-US" altLang="zh-CN" sz="3200" dirty="0">
              <a:solidFill>
                <a:srgbClr val="0066CC"/>
              </a:solidFill>
              <a:effectLst>
                <a:outerShdw blurRad="38100" dist="38100" dir="2700000" algn="tl">
                  <a:srgbClr val="C0C0C0"/>
                </a:outerShdw>
              </a:effectLst>
              <a:ea typeface="华文中宋" panose="02010600040101010101" pitchFamily="2" charset="-122"/>
            </a:endParaRPr>
          </a:p>
        </p:txBody>
      </p:sp>
      <p:sp>
        <p:nvSpPr>
          <p:cNvPr id="50" name="文本框 49"/>
          <p:cNvSpPr txBox="1"/>
          <p:nvPr/>
        </p:nvSpPr>
        <p:spPr>
          <a:xfrm>
            <a:off x="7923072" y="4983659"/>
            <a:ext cx="332438" cy="523220"/>
          </a:xfrm>
          <a:prstGeom prst="rect">
            <a:avLst/>
          </a:prstGeom>
          <a:noFill/>
        </p:spPr>
        <p:txBody>
          <a:bodyPr wrap="square" rtlCol="0">
            <a:spAutoFit/>
          </a:bodyPr>
          <a:lstStyle/>
          <a:p>
            <a:r>
              <a:rPr lang="en-US" altLang="zh-CN" sz="2800" dirty="0"/>
              <a:t>Q</a:t>
            </a:r>
            <a:endParaRPr lang="zh-CN" altLang="en-US" sz="2800" dirty="0"/>
          </a:p>
        </p:txBody>
      </p:sp>
      <p:sp>
        <p:nvSpPr>
          <p:cNvPr id="8" name="文本框 7"/>
          <p:cNvSpPr txBox="1"/>
          <p:nvPr/>
        </p:nvSpPr>
        <p:spPr>
          <a:xfrm>
            <a:off x="2519324" y="2612488"/>
            <a:ext cx="2710656" cy="400110"/>
          </a:xfrm>
          <a:prstGeom prst="rect">
            <a:avLst/>
          </a:prstGeom>
          <a:noFill/>
        </p:spPr>
        <p:txBody>
          <a:bodyPr wrap="square" rtlCol="0">
            <a:spAutoFit/>
          </a:bodyPr>
          <a:lstStyle/>
          <a:p>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企业的收益函数</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2569212" y="3911671"/>
            <a:ext cx="1881590" cy="400110"/>
          </a:xfrm>
          <a:prstGeom prst="rect">
            <a:avLst/>
          </a:prstGeom>
          <a:noFill/>
        </p:spPr>
        <p:txBody>
          <a:bodyPr wrap="square" rtlCol="0">
            <a:spAutoFit/>
          </a:bodyPr>
          <a:lstStyle/>
          <a:p>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平均收益</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611646" y="5082781"/>
            <a:ext cx="1973955" cy="400110"/>
          </a:xfrm>
          <a:prstGeom prst="rect">
            <a:avLst/>
          </a:prstGeom>
          <a:noFill/>
        </p:spPr>
        <p:txBody>
          <a:bodyPr wrap="square" rtlCol="0">
            <a:spAutoFit/>
          </a:bodyPr>
          <a:lstStyle/>
          <a:p>
            <a:r>
              <a:rPr lang="zh-CN" altLang="en-US" sz="2000"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边际收益</a:t>
            </a:r>
            <a:endPar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6525" y="3133233"/>
            <a:ext cx="2029389" cy="1819648"/>
          </a:xfrm>
          <a:prstGeom prst="rect">
            <a:avLst/>
          </a:prstGeom>
        </p:spPr>
      </p:pic>
      <p:sp>
        <p:nvSpPr>
          <p:cNvPr id="3" name="左大括号 2"/>
          <p:cNvSpPr/>
          <p:nvPr/>
        </p:nvSpPr>
        <p:spPr>
          <a:xfrm>
            <a:off x="2146422" y="2810082"/>
            <a:ext cx="372902" cy="2435186"/>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descr="10%"/>
          <p:cNvSpPr>
            <a:spLocks noChangeArrowheads="1"/>
          </p:cNvSpPr>
          <p:nvPr/>
        </p:nvSpPr>
        <p:spPr bwMode="auto">
          <a:xfrm>
            <a:off x="4041889" y="2866223"/>
            <a:ext cx="5990771" cy="3292529"/>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5216"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市场结构及划分依据</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44" name="Rectangle 3">
            <a:hlinkClick r:id="" action="ppaction://hlinkshowjump?jump=nextslide"/>
          </p:cNvPr>
          <p:cNvSpPr>
            <a:spLocks noChangeArrowheads="1"/>
          </p:cNvSpPr>
          <p:nvPr/>
        </p:nvSpPr>
        <p:spPr bwMode="auto">
          <a:xfrm>
            <a:off x="1230923" y="1384336"/>
            <a:ext cx="9196753" cy="114738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3175">
                <a:solidFill>
                  <a:srgbClr val="6666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gn="l">
              <a:defRPr kumimoji="1" sz="2400">
                <a:solidFill>
                  <a:schemeClr val="tx1"/>
                </a:solidFill>
                <a:latin typeface="Times New Roman" panose="02020603050405020304" pitchFamily="18" charset="0"/>
                <a:ea typeface="宋体" panose="02010600030101010101" pitchFamily="2" charset="-122"/>
              </a:defRPr>
            </a:lvl1pPr>
            <a:lvl2pPr marL="1230630" indent="-285750" algn="l">
              <a:defRPr kumimoji="1" sz="2400">
                <a:solidFill>
                  <a:schemeClr val="tx1"/>
                </a:solidFill>
                <a:latin typeface="Times New Roman" panose="02020603050405020304" pitchFamily="18" charset="0"/>
                <a:ea typeface="宋体" panose="02010600030101010101" pitchFamily="2" charset="-122"/>
              </a:defRPr>
            </a:lvl2pPr>
            <a:lvl3pPr marL="1649730" indent="-228600" algn="l">
              <a:defRPr kumimoji="1" sz="2400">
                <a:solidFill>
                  <a:schemeClr val="tx1"/>
                </a:solidFill>
                <a:latin typeface="Times New Roman" panose="02020603050405020304" pitchFamily="18" charset="0"/>
                <a:ea typeface="宋体" panose="02010600030101010101" pitchFamily="2" charset="-122"/>
              </a:defRPr>
            </a:lvl3pPr>
            <a:lvl4pPr marL="2068830" indent="-228600" algn="l">
              <a:defRPr kumimoji="1" sz="2400">
                <a:solidFill>
                  <a:schemeClr val="tx1"/>
                </a:solidFill>
                <a:latin typeface="Times New Roman" panose="02020603050405020304" pitchFamily="18" charset="0"/>
                <a:ea typeface="宋体" panose="02010600030101010101" pitchFamily="2" charset="-122"/>
              </a:defRPr>
            </a:lvl4pPr>
            <a:lvl5pPr marL="2487930" indent="-228600" algn="l">
              <a:defRPr kumimoji="1" sz="2400">
                <a:solidFill>
                  <a:schemeClr val="tx1"/>
                </a:solidFill>
                <a:latin typeface="Times New Roman" panose="02020603050405020304" pitchFamily="18" charset="0"/>
                <a:ea typeface="宋体" panose="02010600030101010101" pitchFamily="2" charset="-122"/>
              </a:defRPr>
            </a:lvl5pPr>
            <a:lvl6pPr marL="29451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4023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595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3167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457200" algn="just">
              <a:lnSpc>
                <a:spcPct val="150000"/>
              </a:lnSpc>
              <a:spcBef>
                <a:spcPct val="20000"/>
              </a:spcBef>
            </a:pPr>
            <a:r>
              <a:rPr lang="zh-CN" altLang="en-US" dirty="0" smtClean="0">
                <a:latin typeface="微软雅黑" panose="020B0503020204020204" pitchFamily="34" charset="-122"/>
                <a:ea typeface="微软雅黑" panose="020B0503020204020204" pitchFamily="34" charset="-122"/>
              </a:rPr>
              <a:t>市场</a:t>
            </a:r>
            <a:r>
              <a:rPr lang="zh-CN" altLang="en-US" dirty="0">
                <a:latin typeface="微软雅黑" panose="020B0503020204020204" pitchFamily="34" charset="-122"/>
                <a:ea typeface="微软雅黑" panose="020B0503020204020204" pitchFamily="34" charset="-122"/>
              </a:rPr>
              <a:t>：是由一些生产者和消费者为了买卖某种商品而结成的相互联系，简单一点说，市场就是把买卖商品的各方联系在一起的纽带。</a:t>
            </a:r>
            <a:endParaRPr lang="zh-CN" altLang="en-US" dirty="0">
              <a:latin typeface="微软雅黑" panose="020B0503020204020204" pitchFamily="34" charset="-122"/>
              <a:ea typeface="微软雅黑" panose="020B0503020204020204" pitchFamily="34" charset="-122"/>
            </a:endParaRPr>
          </a:p>
        </p:txBody>
      </p:sp>
      <p:sp>
        <p:nvSpPr>
          <p:cNvPr id="45" name="Rectangle 8" descr="再生纸"/>
          <p:cNvSpPr>
            <a:spLocks noChangeArrowheads="1"/>
          </p:cNvSpPr>
          <p:nvPr/>
        </p:nvSpPr>
        <p:spPr bwMode="auto">
          <a:xfrm>
            <a:off x="2213089" y="2904622"/>
            <a:ext cx="1600200" cy="38100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0" dirty="0">
                <a:solidFill>
                  <a:srgbClr val="0099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完全竞争</a:t>
            </a:r>
            <a:endParaRPr lang="zh-CN" altLang="en-US" sz="2400" b="0" dirty="0">
              <a:solidFill>
                <a:srgbClr val="0099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6" name="Rectangle 9" descr="再生纸"/>
          <p:cNvSpPr>
            <a:spLocks noChangeArrowheads="1"/>
          </p:cNvSpPr>
          <p:nvPr/>
        </p:nvSpPr>
        <p:spPr bwMode="auto">
          <a:xfrm>
            <a:off x="2213089" y="5647822"/>
            <a:ext cx="1600200" cy="38100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完全垄断</a:t>
            </a:r>
            <a:endParaRPr lang="zh-CN" alt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7" name="Rectangle 10" descr="再生纸"/>
          <p:cNvSpPr>
            <a:spLocks noChangeArrowheads="1"/>
          </p:cNvSpPr>
          <p:nvPr/>
        </p:nvSpPr>
        <p:spPr bwMode="auto">
          <a:xfrm>
            <a:off x="2213089" y="3819022"/>
            <a:ext cx="1600200" cy="38100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0" dirty="0">
                <a:solidFill>
                  <a:srgbClr val="FF99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垄断竞争</a:t>
            </a:r>
            <a:endParaRPr lang="zh-CN" altLang="en-US" sz="2400" b="0" dirty="0">
              <a:solidFill>
                <a:srgbClr val="FF99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8" name="Rectangle 11" descr="再生纸"/>
          <p:cNvSpPr>
            <a:spLocks noChangeArrowheads="1"/>
          </p:cNvSpPr>
          <p:nvPr/>
        </p:nvSpPr>
        <p:spPr bwMode="auto">
          <a:xfrm>
            <a:off x="2213089" y="4733422"/>
            <a:ext cx="1600200" cy="381000"/>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sz="2400" b="0" dirty="0">
                <a:solidFill>
                  <a:srgbClr val="808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寡头垄断</a:t>
            </a:r>
            <a:endParaRPr lang="zh-CN" altLang="en-US" sz="2400" b="0" dirty="0">
              <a:solidFill>
                <a:srgbClr val="808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9" name="Rectangle 19"/>
          <p:cNvSpPr>
            <a:spLocks noChangeArrowheads="1"/>
          </p:cNvSpPr>
          <p:nvPr/>
        </p:nvSpPr>
        <p:spPr bwMode="auto">
          <a:xfrm>
            <a:off x="5019040" y="2904622"/>
            <a:ext cx="381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nSpc>
                <a:spcPct val="190000"/>
              </a:lnSpc>
            </a:pPr>
            <a:r>
              <a:rPr lang="zh-CN" altLang="en-US" sz="2400" dirty="0">
                <a:solidFill>
                  <a:schemeClr val="accent6">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企业数量</a:t>
            </a:r>
            <a:endParaRPr lang="zh-CN" altLang="en-US" sz="2400" dirty="0">
              <a:solidFill>
                <a:schemeClr val="accent6">
                  <a:lumMod val="50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0" name="Rectangle 20"/>
          <p:cNvSpPr>
            <a:spLocks noChangeArrowheads="1"/>
          </p:cNvSpPr>
          <p:nvPr/>
        </p:nvSpPr>
        <p:spPr bwMode="auto">
          <a:xfrm>
            <a:off x="6314440" y="2980822"/>
            <a:ext cx="381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nSpc>
                <a:spcPct val="110000"/>
              </a:lnSpc>
            </a:pPr>
            <a:r>
              <a:rPr lang="zh-CN" altLang="en-US" sz="2400" dirty="0">
                <a:solidFill>
                  <a:schemeClr val="accent2">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产品替代程度</a:t>
            </a:r>
            <a:endParaRPr lang="zh-CN" altLang="en-US" sz="2400" dirty="0">
              <a:solidFill>
                <a:schemeClr val="accent2">
                  <a:lumMod val="75000"/>
                </a:schemeClr>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1" name="Rectangle 21"/>
          <p:cNvSpPr>
            <a:spLocks noChangeArrowheads="1"/>
          </p:cNvSpPr>
          <p:nvPr/>
        </p:nvSpPr>
        <p:spPr bwMode="auto">
          <a:xfrm>
            <a:off x="7686040" y="2980822"/>
            <a:ext cx="381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控制价格的能力</a:t>
            </a:r>
            <a:endParaRPr lang="zh-CN" altLang="en-US" sz="2400" dirty="0">
              <a:solidFill>
                <a:srgbClr val="00206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2" name="Rectangle 22"/>
          <p:cNvSpPr>
            <a:spLocks noChangeArrowheads="1"/>
          </p:cNvSpPr>
          <p:nvPr/>
        </p:nvSpPr>
        <p:spPr bwMode="auto">
          <a:xfrm>
            <a:off x="8905240" y="2980822"/>
            <a:ext cx="381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nSpc>
                <a:spcPct val="90000"/>
              </a:lnSpc>
            </a:pPr>
            <a:r>
              <a:rPr lang="zh-CN" alt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rPr>
              <a:t>进入行业的难易程度</a:t>
            </a:r>
            <a:endParaRPr lang="zh-CN" altLang="en-US" sz="2400" b="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3" name="Line 23"/>
          <p:cNvSpPr>
            <a:spLocks noChangeShapeType="1"/>
          </p:cNvSpPr>
          <p:nvPr/>
        </p:nvSpPr>
        <p:spPr bwMode="auto">
          <a:xfrm flipV="1">
            <a:off x="4866640" y="3133222"/>
            <a:ext cx="0" cy="2667000"/>
          </a:xfrm>
          <a:prstGeom prst="line">
            <a:avLst/>
          </a:prstGeom>
          <a:noFill/>
          <a:ln w="57150">
            <a:pattFill prst="pct30">
              <a:fgClr>
                <a:srgbClr val="CC0000"/>
              </a:fgClr>
              <a:bgClr>
                <a:srgbClr val="FFFFFF"/>
              </a:bgClr>
            </a:patt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4" name="Line 24"/>
          <p:cNvSpPr>
            <a:spLocks noChangeShapeType="1"/>
          </p:cNvSpPr>
          <p:nvPr/>
        </p:nvSpPr>
        <p:spPr bwMode="auto">
          <a:xfrm flipV="1">
            <a:off x="6162040" y="3133222"/>
            <a:ext cx="0" cy="2667000"/>
          </a:xfrm>
          <a:prstGeom prst="line">
            <a:avLst/>
          </a:prstGeom>
          <a:noFill/>
          <a:ln w="57150">
            <a:pattFill prst="pct30">
              <a:fgClr>
                <a:schemeClr val="tx1"/>
              </a:fgClr>
              <a:bgClr>
                <a:srgbClr val="FFFFFF"/>
              </a:bgClr>
            </a:patt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5" name="Line 25"/>
          <p:cNvSpPr>
            <a:spLocks noChangeShapeType="1"/>
          </p:cNvSpPr>
          <p:nvPr/>
        </p:nvSpPr>
        <p:spPr bwMode="auto">
          <a:xfrm flipV="1">
            <a:off x="7533640" y="3133222"/>
            <a:ext cx="0" cy="2743200"/>
          </a:xfrm>
          <a:prstGeom prst="line">
            <a:avLst/>
          </a:prstGeom>
          <a:noFill/>
          <a:ln w="57150">
            <a:pattFill prst="pct30">
              <a:fgClr>
                <a:srgbClr val="009900"/>
              </a:fgClr>
              <a:bgClr>
                <a:srgbClr val="FFFFFF"/>
              </a:bgClr>
            </a:patt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26"/>
          <p:cNvSpPr>
            <a:spLocks noChangeShapeType="1"/>
          </p:cNvSpPr>
          <p:nvPr/>
        </p:nvSpPr>
        <p:spPr bwMode="auto">
          <a:xfrm flipV="1">
            <a:off x="8752840" y="3133222"/>
            <a:ext cx="0" cy="2743200"/>
          </a:xfrm>
          <a:prstGeom prst="line">
            <a:avLst/>
          </a:prstGeom>
          <a:noFill/>
          <a:ln w="57150">
            <a:pattFill prst="pct30">
              <a:fgClr>
                <a:srgbClr val="996600"/>
              </a:fgClr>
              <a:bgClr>
                <a:srgbClr val="FFFFFF"/>
              </a:bgClr>
            </a:patt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Rectangle 27"/>
          <p:cNvSpPr>
            <a:spLocks noChangeArrowheads="1"/>
          </p:cNvSpPr>
          <p:nvPr/>
        </p:nvSpPr>
        <p:spPr bwMode="auto">
          <a:xfrm>
            <a:off x="1374889" y="2980822"/>
            <a:ext cx="609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400" dirty="0">
                <a:solidFill>
                  <a:srgbClr val="23264D"/>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市场类型</a:t>
            </a:r>
            <a:endParaRPr lang="zh-CN" altLang="en-US" sz="2400" dirty="0">
              <a:solidFill>
                <a:srgbClr val="23264D"/>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58" name="AutoShape 28"/>
          <p:cNvSpPr/>
          <p:nvPr/>
        </p:nvSpPr>
        <p:spPr bwMode="auto">
          <a:xfrm>
            <a:off x="2060689" y="3057022"/>
            <a:ext cx="152400" cy="2819400"/>
          </a:xfrm>
          <a:prstGeom prst="leftBrace">
            <a:avLst>
              <a:gd name="adj1" fmla="val 154167"/>
              <a:gd name="adj2" fmla="val 50000"/>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1">
                      <a:gamma/>
                      <a:shade val="60000"/>
                      <a:invGamma/>
                    </a:schemeClr>
                  </a:outerShdw>
                </a:effectLst>
              </a14:hiddenEffects>
            </a:ext>
          </a:extLst>
        </p:spPr>
        <p:txBody>
          <a:bodyPr wrap="none" lIns="90000" tIns="46800" rIns="90000" bIns="46800" anchor="ctr"/>
          <a:lstStyle/>
          <a:p>
            <a:endParaRPr lang="zh-CN" altLang="en-US"/>
          </a:p>
        </p:txBody>
      </p:sp>
      <p:sp>
        <p:nvSpPr>
          <p:cNvPr id="23" name="Rectangle 50"/>
          <p:cNvSpPr>
            <a:spLocks noChangeArrowheads="1"/>
          </p:cNvSpPr>
          <p:nvPr/>
        </p:nvSpPr>
        <p:spPr bwMode="auto">
          <a:xfrm>
            <a:off x="1269664" y="1350418"/>
            <a:ext cx="9206747" cy="1249404"/>
          </a:xfrm>
          <a:prstGeom prst="rect">
            <a:avLst/>
          </a:prstGeom>
          <a:noFill/>
          <a:ln w="9525">
            <a:solidFill>
              <a:schemeClr val="accent5"/>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a:off x="3772223" y="4926848"/>
            <a:ext cx="4879626" cy="1434764"/>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6" name="Rectangle 2" descr="10%"/>
          <p:cNvSpPr>
            <a:spLocks noChangeArrowheads="1"/>
          </p:cNvSpPr>
          <p:nvPr/>
        </p:nvSpPr>
        <p:spPr bwMode="auto">
          <a:xfrm>
            <a:off x="3719815" y="3204130"/>
            <a:ext cx="4932034" cy="94432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183776" cy="103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545216"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sym typeface="+mn-ea"/>
              </a:rPr>
              <a:t>企业的利润最大化原则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61" name="文本框 60"/>
          <p:cNvSpPr txBox="1"/>
          <p:nvPr/>
        </p:nvSpPr>
        <p:spPr>
          <a:xfrm>
            <a:off x="9093200" y="669738"/>
            <a:ext cx="2966720" cy="307777"/>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endParaRPr lang="zh-CN" altLang="en-US" sz="1400" i="1" dirty="0">
              <a:solidFill>
                <a:srgbClr val="002060"/>
              </a:solidFill>
              <a:latin typeface="微软雅黑" panose="020B0503020204020204" pitchFamily="34" charset="-122"/>
              <a:ea typeface="微软雅黑" panose="020B0503020204020204" pitchFamily="34" charset="-122"/>
            </a:endParaRPr>
          </a:p>
        </p:txBody>
      </p:sp>
      <p:sp>
        <p:nvSpPr>
          <p:cNvPr id="24" name="文本框 6"/>
          <p:cNvSpPr txBox="1"/>
          <p:nvPr/>
        </p:nvSpPr>
        <p:spPr>
          <a:xfrm>
            <a:off x="1075912" y="1234655"/>
            <a:ext cx="9795288"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利</a:t>
            </a:r>
            <a:r>
              <a:rPr lang="zh-CN" altLang="en-US" sz="2400" b="1" dirty="0">
                <a:solidFill>
                  <a:srgbClr val="FF0000"/>
                </a:solidFill>
                <a:latin typeface="微软雅黑" panose="020B0503020204020204" pitchFamily="34" charset="-122"/>
                <a:ea typeface="微软雅黑" panose="020B0503020204020204" pitchFamily="34" charset="-122"/>
              </a:rPr>
              <a:t>润最大化</a:t>
            </a:r>
            <a:r>
              <a:rPr lang="zh-CN" altLang="en-US" sz="2400" dirty="0">
                <a:latin typeface="微软雅黑" panose="020B0503020204020204" pitchFamily="34" charset="-122"/>
                <a:ea typeface="微软雅黑" panose="020B0503020204020204" pitchFamily="34" charset="-122"/>
              </a:rPr>
              <a:t>：这里所说的利润指的是经济利润（或超额利润），而非作为机会成本一部分的正常利润。</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4212431" y="3462699"/>
                <a:ext cx="391527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l-GR" altLang="zh-CN" sz="2400" i="1" smtClean="0">
                          <a:latin typeface="Cambria Math"/>
                        </a:rPr>
                        <m:t>𝜋</m:t>
                      </m:r>
                      <m:d>
                        <m:dPr>
                          <m:ctrlPr>
                            <a:rPr lang="en-US" altLang="zh-CN" sz="2400" b="0" i="1" smtClean="0">
                              <a:latin typeface="Cambria Math" panose="02040503050406030204" pitchFamily="18" charset="0"/>
                            </a:rPr>
                          </m:ctrlPr>
                        </m:dPr>
                        <m:e>
                          <m:r>
                            <a:rPr lang="en-US" altLang="zh-CN" sz="2400" b="0" i="1" smtClean="0">
                              <a:latin typeface="Cambria Math"/>
                            </a:rPr>
                            <m:t>𝑄</m:t>
                          </m:r>
                        </m:e>
                      </m:d>
                      <m:r>
                        <a:rPr lang="en-US" altLang="zh-CN" sz="2400" i="1">
                          <a:latin typeface="Cambria Math"/>
                        </a:rPr>
                        <m:t>=</m:t>
                      </m:r>
                      <m:r>
                        <a:rPr lang="en-US" altLang="zh-CN" sz="2400" b="0" i="1" smtClean="0">
                          <a:latin typeface="Cambria Math"/>
                        </a:rPr>
                        <m:t>𝑅</m:t>
                      </m:r>
                      <m:d>
                        <m:dPr>
                          <m:ctrlPr>
                            <a:rPr lang="en-US" altLang="zh-CN" sz="2400" b="0" i="1" smtClean="0">
                              <a:latin typeface="Cambria Math" panose="02040503050406030204" pitchFamily="18" charset="0"/>
                            </a:rPr>
                          </m:ctrlPr>
                        </m:dPr>
                        <m:e>
                          <m:r>
                            <a:rPr lang="en-US" altLang="zh-CN" sz="2400" b="0" i="1" smtClean="0">
                              <a:latin typeface="Cambria Math"/>
                            </a:rPr>
                            <m:t>𝑄</m:t>
                          </m:r>
                        </m:e>
                      </m:d>
                      <m:r>
                        <a:rPr lang="en-US" altLang="zh-CN" sz="2400" b="0" i="1" smtClean="0">
                          <a:latin typeface="Cambria Math"/>
                        </a:rPr>
                        <m:t>−</m:t>
                      </m:r>
                      <m:r>
                        <a:rPr lang="en-US" altLang="zh-CN" sz="2400" b="0" i="1" smtClean="0">
                          <a:latin typeface="Cambria Math"/>
                        </a:rPr>
                        <m:t>𝐶</m:t>
                      </m:r>
                      <m:r>
                        <a:rPr lang="en-US" altLang="zh-CN" sz="2400" b="0" i="1" smtClean="0">
                          <a:latin typeface="Cambria Math"/>
                        </a:rPr>
                        <m:t>(</m:t>
                      </m:r>
                      <m:r>
                        <a:rPr lang="en-US" altLang="zh-CN" sz="2400" b="0" i="1" smtClean="0">
                          <a:latin typeface="Cambria Math"/>
                        </a:rPr>
                        <m:t>𝑄</m:t>
                      </m:r>
                      <m:r>
                        <a:rPr lang="en-US" altLang="zh-CN" sz="2400" b="0" i="1" smtClean="0">
                          <a:latin typeface="Cambria Math"/>
                        </a:rPr>
                        <m:t>)</m:t>
                      </m:r>
                    </m:oMath>
                  </m:oMathPara>
                </a14:m>
                <a:endParaRPr lang="zh-CN" altLang="en-US" sz="2400" dirty="0">
                  <a:latin typeface="Cambria"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4212431" y="3462699"/>
                <a:ext cx="3915274" cy="461665"/>
              </a:xfrm>
              <a:prstGeom prst="rect">
                <a:avLst/>
              </a:prstGeom>
              <a:blipFill rotWithShape="1">
                <a:blip r:embed="rId1"/>
                <a:stretch>
                  <a:fillRect b="-1973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3920882" y="5077507"/>
                <a:ext cx="5392936"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l-GR" altLang="zh-CN" sz="2400" i="1" smtClean="0">
                          <a:latin typeface="Cambria Math"/>
                        </a:rPr>
                        <m:t>𝜋</m:t>
                      </m:r>
                      <m:r>
                        <a:rPr lang="zh-CN" altLang="en-US" sz="2400" i="1">
                          <a:latin typeface="Cambria Math"/>
                        </a:rPr>
                        <m:t>ˈ</m:t>
                      </m:r>
                      <m:d>
                        <m:dPr>
                          <m:ctrlPr>
                            <a:rPr lang="en-US" altLang="zh-CN" sz="2400" b="0" i="1" smtClean="0">
                              <a:latin typeface="Cambria Math" panose="02040503050406030204" pitchFamily="18" charset="0"/>
                            </a:rPr>
                          </m:ctrlPr>
                        </m:dPr>
                        <m:e>
                          <m:r>
                            <a:rPr lang="en-US" altLang="zh-CN" sz="2400" b="0" i="1" smtClean="0">
                              <a:latin typeface="Cambria Math"/>
                            </a:rPr>
                            <m:t>𝑄</m:t>
                          </m:r>
                        </m:e>
                      </m:d>
                      <m:r>
                        <a:rPr lang="en-US" altLang="zh-CN" sz="2400" i="1">
                          <a:latin typeface="Cambria Math"/>
                        </a:rPr>
                        <m:t>=</m:t>
                      </m:r>
                      <m:r>
                        <a:rPr lang="en-US" altLang="zh-CN" sz="2400" b="0" i="1" smtClean="0">
                          <a:latin typeface="Cambria Math"/>
                        </a:rPr>
                        <m:t>𝑀𝑅</m:t>
                      </m:r>
                      <m:d>
                        <m:dPr>
                          <m:ctrlPr>
                            <a:rPr lang="en-US" altLang="zh-CN" sz="2400" b="0" i="1" smtClean="0">
                              <a:latin typeface="Cambria Math" panose="02040503050406030204" pitchFamily="18" charset="0"/>
                            </a:rPr>
                          </m:ctrlPr>
                        </m:dPr>
                        <m:e>
                          <m:r>
                            <a:rPr lang="en-US" altLang="zh-CN" sz="2400" b="0" i="1" smtClean="0">
                              <a:latin typeface="Cambria Math"/>
                            </a:rPr>
                            <m:t>𝑄</m:t>
                          </m:r>
                        </m:e>
                      </m:d>
                      <m:r>
                        <a:rPr lang="en-US" altLang="zh-CN" sz="2400" b="0" i="1" smtClean="0">
                          <a:latin typeface="Cambria Math"/>
                        </a:rPr>
                        <m:t>−</m:t>
                      </m:r>
                      <m:r>
                        <a:rPr lang="en-US" altLang="zh-CN" sz="2400" b="0" i="1" smtClean="0">
                          <a:latin typeface="Cambria Math"/>
                        </a:rPr>
                        <m:t>𝑀𝐶</m:t>
                      </m:r>
                      <m:d>
                        <m:dPr>
                          <m:ctrlPr>
                            <a:rPr lang="en-US" altLang="zh-CN" sz="2400" b="0" i="1" smtClean="0">
                              <a:latin typeface="Cambria Math" panose="02040503050406030204" pitchFamily="18" charset="0"/>
                            </a:rPr>
                          </m:ctrlPr>
                        </m:dPr>
                        <m:e>
                          <m:r>
                            <a:rPr lang="en-US" altLang="zh-CN" sz="2400" b="0" i="1" smtClean="0">
                              <a:latin typeface="Cambria Math"/>
                            </a:rPr>
                            <m:t>𝑄</m:t>
                          </m:r>
                        </m:e>
                      </m:d>
                      <m:r>
                        <a:rPr lang="en-US" altLang="zh-CN" sz="2400" b="0" i="1" smtClean="0">
                          <a:latin typeface="Cambria Math"/>
                        </a:rPr>
                        <m:t>=0</m:t>
                      </m:r>
                    </m:oMath>
                  </m:oMathPara>
                </a14:m>
                <a:endParaRPr lang="zh-CN" altLang="en-US" sz="2400" dirty="0">
                  <a:latin typeface="Cambria" pitchFamily="18"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3920882" y="5077507"/>
                <a:ext cx="5392936" cy="461665"/>
              </a:xfrm>
              <a:prstGeom prst="rect">
                <a:avLst/>
              </a:prstGeom>
              <a:blipFill rotWithShape="1">
                <a:blip r:embed="rId2"/>
                <a:stretch>
                  <a:fillRect b="-1447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3920882" y="5740742"/>
                <a:ext cx="4730968" cy="523220"/>
              </a:xfrm>
              <a:prstGeom prst="rect">
                <a:avLst/>
              </a:prstGeom>
              <a:noFill/>
            </p:spPr>
            <p:txBody>
              <a:bodyPr wrap="square" rtlCol="0">
                <a:spAutoFit/>
              </a:bodyPr>
              <a:lstStyle/>
              <a:p>
                <a:r>
                  <a:rPr lang="en-US" altLang="zh-CN" sz="2800" dirty="0"/>
                  <a:t/>
                </a:r>
                <a:r>
                  <a:rPr lang="zh-CN" altLang="en-US" sz="2400" dirty="0"/>
                  <a:t>或：</a:t>
                </a:r>
                <a14:m>
                  <m:oMath xmlns:m="http://schemas.openxmlformats.org/officeDocument/2006/math">
                    <m:r>
                      <a:rPr lang="en-US" altLang="zh-CN" sz="2400" b="0" i="1" smtClean="0">
                        <a:latin typeface="Cambria Math"/>
                      </a:rPr>
                      <m:t>𝑀𝑅</m:t>
                    </m:r>
                    <m:d>
                      <m:dPr>
                        <m:ctrlPr>
                          <a:rPr lang="en-US" altLang="zh-CN" sz="2400" b="0" i="1" smtClean="0">
                            <a:latin typeface="Cambria Math" panose="02040503050406030204" pitchFamily="18" charset="0"/>
                          </a:rPr>
                        </m:ctrlPr>
                      </m:dPr>
                      <m:e>
                        <m:r>
                          <a:rPr lang="en-US" altLang="zh-CN" sz="2400" b="0" i="1" smtClean="0">
                            <a:latin typeface="Cambria Math"/>
                          </a:rPr>
                          <m:t>𝑄</m:t>
                        </m:r>
                      </m:e>
                    </m:d>
                    <m:r>
                      <a:rPr lang="en-US" altLang="zh-CN" sz="2400" i="1">
                        <a:latin typeface="Cambria Math"/>
                      </a:rPr>
                      <m:t>=</m:t>
                    </m:r>
                    <m:r>
                      <a:rPr lang="en-US" altLang="zh-CN" sz="2400" b="0" i="1" smtClean="0">
                        <a:latin typeface="Cambria Math"/>
                      </a:rPr>
                      <m:t>𝑀𝐶</m:t>
                    </m:r>
                    <m:d>
                      <m:dPr>
                        <m:ctrlPr>
                          <a:rPr lang="en-US" altLang="zh-CN" sz="2400" b="0" i="1" smtClean="0">
                            <a:latin typeface="Cambria Math" panose="02040503050406030204" pitchFamily="18" charset="0"/>
                          </a:rPr>
                        </m:ctrlPr>
                      </m:dPr>
                      <m:e>
                        <m:r>
                          <a:rPr lang="en-US" altLang="zh-CN" sz="2400" b="0" i="1" smtClean="0">
                            <a:latin typeface="Cambria Math"/>
                          </a:rPr>
                          <m:t>𝑄</m:t>
                        </m:r>
                      </m:e>
                    </m:d>
                  </m:oMath>
                </a14:m>
                <a:endParaRPr lang="zh-CN" altLang="en-US" sz="2400" dirty="0">
                  <a:latin typeface="Cambria" pitchFamily="18" charset="0"/>
                </a:endParaRPr>
              </a:p>
            </p:txBody>
          </p:sp>
        </mc:Choice>
        <mc:Fallback>
          <p:sp>
            <p:nvSpPr>
              <p:cNvPr id="28" name="TextBox 27"/>
              <p:cNvSpPr txBox="1">
                <a:spLocks noRot="1" noChangeAspect="1" noMove="1" noResize="1" noEditPoints="1" noAdjustHandles="1" noChangeArrowheads="1" noChangeShapeType="1" noTextEdit="1"/>
              </p:cNvSpPr>
              <p:nvPr/>
            </p:nvSpPr>
            <p:spPr>
              <a:xfrm>
                <a:off x="3920882" y="5740742"/>
                <a:ext cx="4730968" cy="523220"/>
              </a:xfrm>
              <a:prstGeom prst="rect">
                <a:avLst/>
              </a:prstGeom>
              <a:blipFill rotWithShape="1">
                <a:blip r:embed="rId3"/>
                <a:stretch>
                  <a:fillRect b="-24419"/>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1272423" y="2625877"/>
            <a:ext cx="4715139"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利润</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收益</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成本，函数表达为：</a:t>
            </a:r>
            <a:endParaRPr lang="zh-CN" altLang="en-US"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272423" y="4353558"/>
            <a:ext cx="3384839"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利润最大化函数为：</a:t>
            </a:r>
            <a:endParaRPr lang="zh-CN" altLang="en-US" sz="2400" dirty="0">
              <a:latin typeface="微软雅黑" panose="020B0503020204020204" pitchFamily="34" charset="-122"/>
              <a:ea typeface="微软雅黑" panose="020B0503020204020204" pitchFamily="34" charset="-122"/>
            </a:endParaRPr>
          </a:p>
        </p:txBody>
      </p:sp>
      <p:sp>
        <p:nvSpPr>
          <p:cNvPr id="14" name="Rectangle 50"/>
          <p:cNvSpPr>
            <a:spLocks noChangeArrowheads="1"/>
          </p:cNvSpPr>
          <p:nvPr/>
        </p:nvSpPr>
        <p:spPr bwMode="auto">
          <a:xfrm>
            <a:off x="3383280" y="3200400"/>
            <a:ext cx="5709920" cy="966652"/>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
        <p:nvSpPr>
          <p:cNvPr id="15" name="Rectangle 50"/>
          <p:cNvSpPr>
            <a:spLocks noChangeArrowheads="1"/>
          </p:cNvSpPr>
          <p:nvPr/>
        </p:nvSpPr>
        <p:spPr bwMode="auto">
          <a:xfrm>
            <a:off x="3383280" y="4893683"/>
            <a:ext cx="5709920" cy="1571578"/>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ln>
                <a:solidFill>
                  <a:srgbClr val="FF0000"/>
                </a:solidFill>
              </a:l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3111</Words>
  <Application>WPS 演示</Application>
  <PresentationFormat>自定义</PresentationFormat>
  <Paragraphs>592</Paragraphs>
  <Slides>28</Slides>
  <Notes>14</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0</vt:i4>
      </vt:variant>
      <vt:variant>
        <vt:lpstr>幻灯片标题</vt:lpstr>
      </vt:variant>
      <vt:variant>
        <vt:i4>28</vt:i4>
      </vt:variant>
    </vt:vector>
  </HeadingPairs>
  <TitlesOfParts>
    <vt:vector size="46" baseType="lpstr">
      <vt:lpstr>Arial</vt:lpstr>
      <vt:lpstr>宋体</vt:lpstr>
      <vt:lpstr>Wingdings</vt:lpstr>
      <vt:lpstr>微软雅黑</vt:lpstr>
      <vt:lpstr>Calibri Light</vt:lpstr>
      <vt:lpstr>华文行楷</vt:lpstr>
      <vt:lpstr>等线</vt:lpstr>
      <vt:lpstr>等线</vt:lpstr>
      <vt:lpstr>华文中宋</vt:lpstr>
      <vt:lpstr>Times New Roman</vt:lpstr>
      <vt:lpstr>Arial Unicode MS</vt:lpstr>
      <vt:lpstr>等线 Light</vt:lpstr>
      <vt:lpstr>Calibri</vt:lpstr>
      <vt:lpstr>黑体</vt:lpstr>
      <vt:lpstr>华文新魏</vt:lpstr>
      <vt:lpstr>Calibri</vt:lpstr>
      <vt:lpstr>等线</vt:lpstr>
      <vt:lpstr>Office Theme</vt:lpstr>
      <vt:lpstr>第四章   完全竞争市场 </vt:lpstr>
      <vt:lpstr>PowerPoint 演示文稿</vt:lpstr>
      <vt:lpstr>PowerPoint 演示文稿</vt:lpstr>
      <vt:lpstr>PowerPoint 演示文稿</vt:lpstr>
      <vt:lpstr>PowerPoint 演示文稿</vt:lpstr>
      <vt:lpstr>第一节   企业收益、市场结构                和利润最大化</vt:lpstr>
      <vt:lpstr>PowerPoint 演示文稿</vt:lpstr>
      <vt:lpstr>PowerPoint 演示文稿</vt:lpstr>
      <vt:lpstr>PowerPoint 演示文稿</vt:lpstr>
      <vt:lpstr>第二节   完全竞争企业面临需求                曲线和收益曲线</vt:lpstr>
      <vt:lpstr>PowerPoint 演示文稿</vt:lpstr>
      <vt:lpstr>PowerPoint 演示文稿</vt:lpstr>
      <vt:lpstr>第三节  完全竞争企业的短期均衡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第四节   完全竞争企业和市场的长期均衡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陈智莲</dc:creator>
  <cp:lastModifiedBy>Administrator</cp:lastModifiedBy>
  <cp:revision>238</cp:revision>
  <dcterms:created xsi:type="dcterms:W3CDTF">2017-11-11T03:10:00Z</dcterms:created>
  <dcterms:modified xsi:type="dcterms:W3CDTF">2019-12-13T06:54:42Z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2052-11.1.0.9292</vt:lpwstr>
  </property>
</Properties>
</file>