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3.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69" r:id="rId4"/>
    <p:sldId id="263" r:id="rId5"/>
    <p:sldId id="1614" r:id="rId6"/>
    <p:sldId id="266" r:id="rId7"/>
    <p:sldId id="267" r:id="rId8"/>
    <p:sldId id="268" r:id="rId9"/>
    <p:sldId id="1615" r:id="rId10"/>
    <p:sldId id="270" r:id="rId11"/>
    <p:sldId id="271" r:id="rId12"/>
    <p:sldId id="308" r:id="rId13"/>
    <p:sldId id="311" r:id="rId14"/>
    <p:sldId id="312" r:id="rId15"/>
    <p:sldId id="1584" r:id="rId16"/>
    <p:sldId id="1585" r:id="rId17"/>
    <p:sldId id="1586" r:id="rId18"/>
    <p:sldId id="1587" r:id="rId19"/>
    <p:sldId id="1588" r:id="rId20"/>
    <p:sldId id="283" r:id="rId21"/>
    <p:sldId id="1589" r:id="rId22"/>
    <p:sldId id="1590" r:id="rId23"/>
    <p:sldId id="1591" r:id="rId24"/>
    <p:sldId id="1592" r:id="rId25"/>
    <p:sldId id="1616" r:id="rId26"/>
    <p:sldId id="1593" r:id="rId27"/>
    <p:sldId id="1594" r:id="rId28"/>
    <p:sldId id="261"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755E"/>
    <a:srgbClr val="1E3453"/>
    <a:srgbClr val="A20000"/>
    <a:srgbClr val="A40000"/>
    <a:srgbClr val="9E0000"/>
    <a:srgbClr val="C7450B"/>
    <a:srgbClr val="E24E0C"/>
    <a:srgbClr val="DC6140"/>
    <a:srgbClr val="E60000"/>
    <a:srgbClr val="C96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8" autoAdjust="0"/>
    <p:restoredTop sz="96182" autoAdjust="0"/>
  </p:normalViewPr>
  <p:slideViewPr>
    <p:cSldViewPr snapToGrid="0">
      <p:cViewPr varScale="1">
        <p:scale>
          <a:sx n="114" d="100"/>
          <a:sy n="114" d="100"/>
        </p:scale>
        <p:origin x="300" y="10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为了从</a:t>
            </a:r>
            <a:r>
              <a:rPr lang="en-US" altLang="zh-CN" dirty="0"/>
              <a:t>Kubernetes</a:t>
            </a:r>
            <a:r>
              <a:rPr lang="zh-CN" altLang="en-US" dirty="0"/>
              <a:t>开始，群集管理员和群集用户必须学习大量新内容才能使用这些新工具高效工作。在您可以自信地部署之前，</a:t>
            </a:r>
            <a:r>
              <a:rPr lang="en-US" altLang="zh-CN" dirty="0"/>
              <a:t>Docker</a:t>
            </a:r>
            <a:r>
              <a:rPr lang="zh-CN" altLang="en-US" dirty="0"/>
              <a:t>只是您需要了解的冰山之巅。</a:t>
            </a:r>
          </a:p>
        </p:txBody>
      </p:sp>
      <p:sp>
        <p:nvSpPr>
          <p:cNvPr id="4" name="灯片编号占位符 3"/>
          <p:cNvSpPr>
            <a:spLocks noGrp="1"/>
          </p:cNvSpPr>
          <p:nvPr>
            <p:ph type="sldNum" sz="quarter" idx="5"/>
          </p:nvPr>
        </p:nvSpPr>
        <p:spPr/>
        <p:txBody>
          <a:bodyPr/>
          <a:lstStyle/>
          <a:p>
            <a:fld id="{A9DCBDDF-04FD-4D86-9705-56F18AA3D45B}" type="slidenum">
              <a:rPr lang="zh-CN" altLang="en-US" smtClean="0"/>
              <a:t>8</a:t>
            </a:fld>
            <a:endParaRPr lang="zh-CN" altLang="en-US"/>
          </a:p>
        </p:txBody>
      </p:sp>
    </p:spTree>
    <p:extLst>
      <p:ext uri="{BB962C8B-B14F-4D97-AF65-F5344CB8AC3E}">
        <p14:creationId xmlns:p14="http://schemas.microsoft.com/office/powerpoint/2010/main" val="2306108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20</a:t>
            </a:fld>
            <a:endParaRPr lang="it-IT"/>
          </a:p>
        </p:txBody>
      </p:sp>
    </p:spTree>
    <p:extLst>
      <p:ext uri="{BB962C8B-B14F-4D97-AF65-F5344CB8AC3E}">
        <p14:creationId xmlns:p14="http://schemas.microsoft.com/office/powerpoint/2010/main" val="3763938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978B1EC3-4D1E-4EB1-BEFB-3E8703EEFC96}"/>
              </a:ext>
            </a:extLst>
          </p:cNvPr>
          <p:cNvSpPr/>
          <p:nvPr userDrawn="1"/>
        </p:nvSpPr>
        <p:spPr>
          <a:xfrm>
            <a:off x="-1" y="9777"/>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4D6B3D4-423C-4383-A1DC-741F23A3F489}"/>
              </a:ext>
            </a:extLst>
          </p:cNvPr>
          <p:cNvSpPr/>
          <p:nvPr userDrawn="1"/>
        </p:nvSpPr>
        <p:spPr>
          <a:xfrm>
            <a:off x="0" y="-2"/>
            <a:ext cx="12192000" cy="68677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11">
            <a:extLst>
              <a:ext uri="{FF2B5EF4-FFF2-40B4-BE49-F238E27FC236}">
                <a16:creationId xmlns:a16="http://schemas.microsoft.com/office/drawing/2014/main" id="{6AE5E61B-3C99-4910-9501-36BA9FC99506}"/>
              </a:ext>
            </a:extLst>
          </p:cNvPr>
          <p:cNvSpPr>
            <a:spLocks/>
          </p:cNvSpPr>
          <p:nvPr userDrawn="1"/>
        </p:nvSpPr>
        <p:spPr bwMode="auto">
          <a:xfrm>
            <a:off x="7784192" y="-1"/>
            <a:ext cx="4429579" cy="223492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BA10F15C-08CC-4803-BED6-1A19E4F26751}"/>
              </a:ext>
            </a:extLst>
          </p:cNvPr>
          <p:cNvSpPr>
            <a:spLocks/>
          </p:cNvSpPr>
          <p:nvPr userDrawn="1"/>
        </p:nvSpPr>
        <p:spPr bwMode="auto">
          <a:xfrm>
            <a:off x="0" y="1409700"/>
            <a:ext cx="6065838" cy="5448300"/>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
            <a:extLst>
              <a:ext uri="{FF2B5EF4-FFF2-40B4-BE49-F238E27FC236}">
                <a16:creationId xmlns:a16="http://schemas.microsoft.com/office/drawing/2014/main" id="{C0922505-EE2D-4160-BDDD-ED05F90268E9}"/>
              </a:ext>
            </a:extLst>
          </p:cNvPr>
          <p:cNvSpPr>
            <a:spLocks/>
          </p:cNvSpPr>
          <p:nvPr userDrawn="1"/>
        </p:nvSpPr>
        <p:spPr bwMode="auto">
          <a:xfrm>
            <a:off x="0" y="2759946"/>
            <a:ext cx="4565423" cy="4100636"/>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1">
            <a:extLst>
              <a:ext uri="{FF2B5EF4-FFF2-40B4-BE49-F238E27FC236}">
                <a16:creationId xmlns:a16="http://schemas.microsoft.com/office/drawing/2014/main" id="{11B12D81-D140-4823-B240-25B48F1560DB}"/>
              </a:ext>
            </a:extLst>
          </p:cNvPr>
          <p:cNvSpPr>
            <a:spLocks/>
          </p:cNvSpPr>
          <p:nvPr userDrawn="1"/>
        </p:nvSpPr>
        <p:spPr bwMode="auto">
          <a:xfrm>
            <a:off x="8067222" y="0"/>
            <a:ext cx="4146550" cy="196691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01" name="副标题 2"/>
          <p:cNvSpPr>
            <a:spLocks noGrp="1"/>
          </p:cNvSpPr>
          <p:nvPr userDrawn="1">
            <p:ph type="subTitle" idx="1"/>
          </p:nvPr>
        </p:nvSpPr>
        <p:spPr>
          <a:xfrm>
            <a:off x="673099" y="2879978"/>
            <a:ext cx="10845800" cy="558799"/>
          </a:xfrm>
        </p:spPr>
        <p:txBody>
          <a:bodyPr anchor="ctr">
            <a:normAutofit/>
          </a:bodyPr>
          <a:lstStyle>
            <a:lvl1pPr marL="0" indent="0" algn="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706635" y="1910796"/>
            <a:ext cx="10845800" cy="887474"/>
          </a:xfrm>
        </p:spPr>
        <p:txBody>
          <a:bodyPr anchor="ctr">
            <a:normAutofit/>
          </a:bodyPr>
          <a:lstStyle>
            <a:lvl1pPr algn="r">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706635" y="4010879"/>
            <a:ext cx="10845800"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706635" y="4307150"/>
            <a:ext cx="10845800"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26" name="组合 25">
            <a:extLst>
              <a:ext uri="{FF2B5EF4-FFF2-40B4-BE49-F238E27FC236}">
                <a16:creationId xmlns:a16="http://schemas.microsoft.com/office/drawing/2014/main" id="{D49701EE-D7CF-4179-83D4-883CDBC35276}"/>
              </a:ext>
            </a:extLst>
          </p:cNvPr>
          <p:cNvGrpSpPr/>
          <p:nvPr userDrawn="1"/>
        </p:nvGrpSpPr>
        <p:grpSpPr>
          <a:xfrm>
            <a:off x="6624134" y="5381474"/>
            <a:ext cx="4894765" cy="1229552"/>
            <a:chOff x="6624134" y="5381474"/>
            <a:chExt cx="4894765" cy="1229552"/>
          </a:xfrm>
        </p:grpSpPr>
        <p:pic>
          <p:nvPicPr>
            <p:cNvPr id="19" name="图片 18">
              <a:extLst>
                <a:ext uri="{FF2B5EF4-FFF2-40B4-BE49-F238E27FC236}">
                  <a16:creationId xmlns:a16="http://schemas.microsoft.com/office/drawing/2014/main" id="{34082DD5-761F-4E52-B2C2-72F5C20D1F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92324" y="5381474"/>
              <a:ext cx="1226575" cy="1229552"/>
            </a:xfrm>
            <a:prstGeom prst="rect">
              <a:avLst/>
            </a:prstGeom>
          </p:spPr>
        </p:pic>
        <p:grpSp>
          <p:nvGrpSpPr>
            <p:cNvPr id="25" name="组合 24">
              <a:extLst>
                <a:ext uri="{FF2B5EF4-FFF2-40B4-BE49-F238E27FC236}">
                  <a16:creationId xmlns:a16="http://schemas.microsoft.com/office/drawing/2014/main" id="{A62631CA-5DD8-4AD7-95C3-C74EDFFBC6C0}"/>
                </a:ext>
              </a:extLst>
            </p:cNvPr>
            <p:cNvGrpSpPr/>
            <p:nvPr userDrawn="1"/>
          </p:nvGrpSpPr>
          <p:grpSpPr>
            <a:xfrm>
              <a:off x="6624134" y="5536012"/>
              <a:ext cx="3375045" cy="866731"/>
              <a:chOff x="6357113" y="4833151"/>
              <a:chExt cx="3375045" cy="866731"/>
            </a:xfrm>
          </p:grpSpPr>
          <p:pic>
            <p:nvPicPr>
              <p:cNvPr id="11" name="图片 10">
                <a:extLst>
                  <a:ext uri="{FF2B5EF4-FFF2-40B4-BE49-F238E27FC236}">
                    <a16:creationId xmlns:a16="http://schemas.microsoft.com/office/drawing/2014/main" id="{EECFC081-16EA-4CF8-A4B3-BF86E4A8EB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7113" y="4833151"/>
                <a:ext cx="1819870" cy="424264"/>
              </a:xfrm>
              <a:prstGeom prst="rect">
                <a:avLst/>
              </a:prstGeom>
            </p:spPr>
          </p:pic>
          <p:pic>
            <p:nvPicPr>
              <p:cNvPr id="20" name="图片 19">
                <a:extLst>
                  <a:ext uri="{FF2B5EF4-FFF2-40B4-BE49-F238E27FC236}">
                    <a16:creationId xmlns:a16="http://schemas.microsoft.com/office/drawing/2014/main" id="{29053F6F-BF1F-403C-B30C-0C9EB86BF6F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84186" y="5381473"/>
                <a:ext cx="1765723" cy="318409"/>
              </a:xfrm>
              <a:prstGeom prst="rect">
                <a:avLst/>
              </a:prstGeom>
            </p:spPr>
          </p:pic>
          <p:pic>
            <p:nvPicPr>
              <p:cNvPr id="22" name="图片 21">
                <a:extLst>
                  <a:ext uri="{FF2B5EF4-FFF2-40B4-BE49-F238E27FC236}">
                    <a16:creationId xmlns:a16="http://schemas.microsoft.com/office/drawing/2014/main" id="{EF783DC3-CFEC-4CD2-A870-6394E1F52E6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39583" y="5436448"/>
                <a:ext cx="1392575" cy="217338"/>
              </a:xfrm>
              <a:prstGeom prst="rect">
                <a:avLst/>
              </a:prstGeom>
            </p:spPr>
          </p:pic>
          <p:pic>
            <p:nvPicPr>
              <p:cNvPr id="24" name="图片 23">
                <a:extLst>
                  <a:ext uri="{FF2B5EF4-FFF2-40B4-BE49-F238E27FC236}">
                    <a16:creationId xmlns:a16="http://schemas.microsoft.com/office/drawing/2014/main" id="{C896AE81-F344-45FB-BC93-7923F1BE29D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39157" y="4899359"/>
                <a:ext cx="1279641" cy="291848"/>
              </a:xfrm>
              <a:prstGeom prst="rect">
                <a:avLst/>
              </a:prstGeom>
            </p:spPr>
          </p:pic>
        </p:gr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58E880A-DB73-49BA-8C6C-486DA1136812}"/>
              </a:ext>
            </a:extLst>
          </p:cNvPr>
          <p:cNvSpPr/>
          <p:nvPr userDrawn="1"/>
        </p:nvSpPr>
        <p:spPr>
          <a:xfrm>
            <a:off x="-1" y="9777"/>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29E4F6D-0847-4EDC-9282-5C7424418E7A}"/>
              </a:ext>
            </a:extLst>
          </p:cNvPr>
          <p:cNvSpPr/>
          <p:nvPr userDrawn="1"/>
        </p:nvSpPr>
        <p:spPr>
          <a:xfrm>
            <a:off x="0" y="0"/>
            <a:ext cx="12222162" cy="68580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853498"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853498" y="3611198"/>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4" name="Freeform 11">
            <a:extLst>
              <a:ext uri="{FF2B5EF4-FFF2-40B4-BE49-F238E27FC236}">
                <a16:creationId xmlns:a16="http://schemas.microsoft.com/office/drawing/2014/main" id="{24526C06-9180-4AA2-A337-97AF05C5B62B}"/>
              </a:ext>
            </a:extLst>
          </p:cNvPr>
          <p:cNvSpPr>
            <a:spLocks/>
          </p:cNvSpPr>
          <p:nvPr userDrawn="1"/>
        </p:nvSpPr>
        <p:spPr bwMode="auto">
          <a:xfrm rot="10800000">
            <a:off x="-30162" y="4623077"/>
            <a:ext cx="4429579" cy="223492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a:extLst>
              <a:ext uri="{FF2B5EF4-FFF2-40B4-BE49-F238E27FC236}">
                <a16:creationId xmlns:a16="http://schemas.microsoft.com/office/drawing/2014/main" id="{8FB73EEF-0A8E-41C3-BC89-7097A3055D66}"/>
              </a:ext>
            </a:extLst>
          </p:cNvPr>
          <p:cNvSpPr>
            <a:spLocks/>
          </p:cNvSpPr>
          <p:nvPr userDrawn="1"/>
        </p:nvSpPr>
        <p:spPr bwMode="auto">
          <a:xfrm rot="10800000">
            <a:off x="6126162" y="-390699"/>
            <a:ext cx="6065838" cy="5448300"/>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a:extLst>
              <a:ext uri="{FF2B5EF4-FFF2-40B4-BE49-F238E27FC236}">
                <a16:creationId xmlns:a16="http://schemas.microsoft.com/office/drawing/2014/main" id="{AEBB6B4B-B08E-4C0C-AD2F-44492330DDA6}"/>
              </a:ext>
            </a:extLst>
          </p:cNvPr>
          <p:cNvSpPr>
            <a:spLocks/>
          </p:cNvSpPr>
          <p:nvPr userDrawn="1"/>
        </p:nvSpPr>
        <p:spPr bwMode="auto">
          <a:xfrm rot="10800000">
            <a:off x="7626577" y="-390699"/>
            <a:ext cx="4565423" cy="4100636"/>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1">
            <a:extLst>
              <a:ext uri="{FF2B5EF4-FFF2-40B4-BE49-F238E27FC236}">
                <a16:creationId xmlns:a16="http://schemas.microsoft.com/office/drawing/2014/main" id="{9B0DEFD1-6512-4107-9860-B8C063E2FBC3}"/>
              </a:ext>
            </a:extLst>
          </p:cNvPr>
          <p:cNvSpPr>
            <a:spLocks/>
          </p:cNvSpPr>
          <p:nvPr userDrawn="1"/>
        </p:nvSpPr>
        <p:spPr bwMode="auto">
          <a:xfrm rot="10800000">
            <a:off x="-30162" y="4891087"/>
            <a:ext cx="4146550" cy="196691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7" name="组合 16">
            <a:extLst>
              <a:ext uri="{FF2B5EF4-FFF2-40B4-BE49-F238E27FC236}">
                <a16:creationId xmlns:a16="http://schemas.microsoft.com/office/drawing/2014/main" id="{8A6D73C0-0FE0-4FEA-9B4A-86FB0110115D}"/>
              </a:ext>
            </a:extLst>
          </p:cNvPr>
          <p:cNvGrpSpPr/>
          <p:nvPr userDrawn="1"/>
        </p:nvGrpSpPr>
        <p:grpSpPr>
          <a:xfrm>
            <a:off x="6624134" y="5381474"/>
            <a:ext cx="4894765" cy="1229552"/>
            <a:chOff x="6624134" y="5381474"/>
            <a:chExt cx="4894765" cy="1229552"/>
          </a:xfrm>
        </p:grpSpPr>
        <p:pic>
          <p:nvPicPr>
            <p:cNvPr id="23" name="图片 22">
              <a:extLst>
                <a:ext uri="{FF2B5EF4-FFF2-40B4-BE49-F238E27FC236}">
                  <a16:creationId xmlns:a16="http://schemas.microsoft.com/office/drawing/2014/main" id="{91B2D0EF-D924-48B4-A0A2-9F1F3B5608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92324" y="5381474"/>
              <a:ext cx="1226575" cy="1229552"/>
            </a:xfrm>
            <a:prstGeom prst="rect">
              <a:avLst/>
            </a:prstGeom>
          </p:spPr>
        </p:pic>
        <p:grpSp>
          <p:nvGrpSpPr>
            <p:cNvPr id="24" name="组合 23">
              <a:extLst>
                <a:ext uri="{FF2B5EF4-FFF2-40B4-BE49-F238E27FC236}">
                  <a16:creationId xmlns:a16="http://schemas.microsoft.com/office/drawing/2014/main" id="{524EA6A5-A36A-4B6B-9C67-A6401A25968E}"/>
                </a:ext>
              </a:extLst>
            </p:cNvPr>
            <p:cNvGrpSpPr/>
            <p:nvPr userDrawn="1"/>
          </p:nvGrpSpPr>
          <p:grpSpPr>
            <a:xfrm>
              <a:off x="6624134" y="5536012"/>
              <a:ext cx="3375045" cy="866731"/>
              <a:chOff x="6357113" y="4833151"/>
              <a:chExt cx="3375045" cy="866731"/>
            </a:xfrm>
          </p:grpSpPr>
          <p:pic>
            <p:nvPicPr>
              <p:cNvPr id="25" name="图片 24">
                <a:extLst>
                  <a:ext uri="{FF2B5EF4-FFF2-40B4-BE49-F238E27FC236}">
                    <a16:creationId xmlns:a16="http://schemas.microsoft.com/office/drawing/2014/main" id="{4F5A8E42-3D5C-431B-B7CB-4D53EE786C5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7113" y="4833151"/>
                <a:ext cx="1819870" cy="424264"/>
              </a:xfrm>
              <a:prstGeom prst="rect">
                <a:avLst/>
              </a:prstGeom>
            </p:spPr>
          </p:pic>
          <p:pic>
            <p:nvPicPr>
              <p:cNvPr id="26" name="图片 25">
                <a:extLst>
                  <a:ext uri="{FF2B5EF4-FFF2-40B4-BE49-F238E27FC236}">
                    <a16:creationId xmlns:a16="http://schemas.microsoft.com/office/drawing/2014/main" id="{8A97A59D-D0A8-4844-805C-0F830EAD20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84186" y="5381473"/>
                <a:ext cx="1765723" cy="318409"/>
              </a:xfrm>
              <a:prstGeom prst="rect">
                <a:avLst/>
              </a:prstGeom>
            </p:spPr>
          </p:pic>
          <p:pic>
            <p:nvPicPr>
              <p:cNvPr id="27" name="图片 26">
                <a:extLst>
                  <a:ext uri="{FF2B5EF4-FFF2-40B4-BE49-F238E27FC236}">
                    <a16:creationId xmlns:a16="http://schemas.microsoft.com/office/drawing/2014/main" id="{9CBCA4B4-CD58-4C1A-B247-1A3F94A0547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39583" y="5436448"/>
                <a:ext cx="1392575" cy="217338"/>
              </a:xfrm>
              <a:prstGeom prst="rect">
                <a:avLst/>
              </a:prstGeom>
            </p:spPr>
          </p:pic>
          <p:pic>
            <p:nvPicPr>
              <p:cNvPr id="28" name="图片 27">
                <a:extLst>
                  <a:ext uri="{FF2B5EF4-FFF2-40B4-BE49-F238E27FC236}">
                    <a16:creationId xmlns:a16="http://schemas.microsoft.com/office/drawing/2014/main" id="{32E2EB0B-2633-4E71-860B-253E57807E4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39157" y="4899359"/>
                <a:ext cx="1279641" cy="291848"/>
              </a:xfrm>
              <a:prstGeom prst="rect">
                <a:avLst/>
              </a:prstGeom>
            </p:spPr>
          </p:pic>
        </p:gr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2019/4/15</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www.xin-lai.com</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2019/4/15</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www.xin-lai.com</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9014DB85-54DF-4983-96A9-293173F2BC56}"/>
              </a:ext>
            </a:extLst>
          </p:cNvPr>
          <p:cNvSpPr/>
          <p:nvPr userDrawn="1"/>
        </p:nvSpPr>
        <p:spPr>
          <a:xfrm>
            <a:off x="-1" y="724"/>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8BA982E-6230-40B7-8EA9-8A1558CD29AB}"/>
              </a:ext>
            </a:extLst>
          </p:cNvPr>
          <p:cNvSpPr/>
          <p:nvPr userDrawn="1"/>
        </p:nvSpPr>
        <p:spPr>
          <a:xfrm>
            <a:off x="0" y="3837"/>
            <a:ext cx="12192000" cy="68580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1">
            <a:extLst>
              <a:ext uri="{FF2B5EF4-FFF2-40B4-BE49-F238E27FC236}">
                <a16:creationId xmlns:a16="http://schemas.microsoft.com/office/drawing/2014/main" id="{3AC2B1D4-E172-466A-9834-92BB0DE6D837}"/>
              </a:ext>
            </a:extLst>
          </p:cNvPr>
          <p:cNvSpPr>
            <a:spLocks/>
          </p:cNvSpPr>
          <p:nvPr userDrawn="1"/>
        </p:nvSpPr>
        <p:spPr bwMode="auto">
          <a:xfrm>
            <a:off x="7784192" y="-1"/>
            <a:ext cx="4429579" cy="223492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a:extLst>
              <a:ext uri="{FF2B5EF4-FFF2-40B4-BE49-F238E27FC236}">
                <a16:creationId xmlns:a16="http://schemas.microsoft.com/office/drawing/2014/main" id="{FF8EF82D-499A-40FF-8C43-25683D7F3243}"/>
              </a:ext>
            </a:extLst>
          </p:cNvPr>
          <p:cNvGrpSpPr/>
          <p:nvPr userDrawn="1"/>
        </p:nvGrpSpPr>
        <p:grpSpPr>
          <a:xfrm>
            <a:off x="0" y="1409700"/>
            <a:ext cx="6065838" cy="5450882"/>
            <a:chOff x="0" y="1409700"/>
            <a:chExt cx="6065838" cy="5450882"/>
          </a:xfrm>
        </p:grpSpPr>
        <p:sp>
          <p:nvSpPr>
            <p:cNvPr id="8" name="Freeform 7">
              <a:extLst>
                <a:ext uri="{FF2B5EF4-FFF2-40B4-BE49-F238E27FC236}">
                  <a16:creationId xmlns:a16="http://schemas.microsoft.com/office/drawing/2014/main" id="{D38ACE5B-8997-4814-B1D4-756E3D5CB4B4}"/>
                </a:ext>
              </a:extLst>
            </p:cNvPr>
            <p:cNvSpPr>
              <a:spLocks/>
            </p:cNvSpPr>
            <p:nvPr userDrawn="1"/>
          </p:nvSpPr>
          <p:spPr bwMode="auto">
            <a:xfrm>
              <a:off x="0" y="1409700"/>
              <a:ext cx="6065838" cy="5448300"/>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9205F680-BBB8-4037-B92C-C9B6CEF820F5}"/>
                </a:ext>
              </a:extLst>
            </p:cNvPr>
            <p:cNvSpPr>
              <a:spLocks/>
            </p:cNvSpPr>
            <p:nvPr userDrawn="1"/>
          </p:nvSpPr>
          <p:spPr bwMode="auto">
            <a:xfrm>
              <a:off x="0" y="2759946"/>
              <a:ext cx="4565423" cy="4100636"/>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0" name="Freeform 11">
            <a:extLst>
              <a:ext uri="{FF2B5EF4-FFF2-40B4-BE49-F238E27FC236}">
                <a16:creationId xmlns:a16="http://schemas.microsoft.com/office/drawing/2014/main" id="{C94B6344-FE73-4125-8990-1CCF46599B70}"/>
              </a:ext>
            </a:extLst>
          </p:cNvPr>
          <p:cNvSpPr>
            <a:spLocks/>
          </p:cNvSpPr>
          <p:nvPr userDrawn="1"/>
        </p:nvSpPr>
        <p:spPr bwMode="auto">
          <a:xfrm>
            <a:off x="8067222" y="0"/>
            <a:ext cx="4146550" cy="196691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
          <p:cNvSpPr>
            <a:spLocks noGrp="1"/>
          </p:cNvSpPr>
          <p:nvPr userDrawn="1">
            <p:ph type="ctrTitle" hasCustomPrompt="1"/>
          </p:nvPr>
        </p:nvSpPr>
        <p:spPr>
          <a:xfrm>
            <a:off x="5587999" y="2143121"/>
            <a:ext cx="5930898" cy="1621509"/>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5587999" y="4449357"/>
            <a:ext cx="5930898" cy="310871"/>
          </a:xfrm>
        </p:spPr>
        <p:txBody>
          <a:bodyPr vert="horz" lIns="91440" tIns="45720" rIns="91440" bIns="45720" rtlCol="0">
            <a:normAutofit/>
          </a:bodyPr>
          <a:lstStyle>
            <a:lvl1pPr marL="0" indent="0" algn="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5588001" y="4153086"/>
            <a:ext cx="5930898"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20" name="组合 19">
            <a:extLst>
              <a:ext uri="{FF2B5EF4-FFF2-40B4-BE49-F238E27FC236}">
                <a16:creationId xmlns:a16="http://schemas.microsoft.com/office/drawing/2014/main" id="{8993E341-B774-42B5-9120-38162DD5B373}"/>
              </a:ext>
            </a:extLst>
          </p:cNvPr>
          <p:cNvGrpSpPr/>
          <p:nvPr userDrawn="1"/>
        </p:nvGrpSpPr>
        <p:grpSpPr>
          <a:xfrm>
            <a:off x="6624134" y="5381474"/>
            <a:ext cx="4894765" cy="1229552"/>
            <a:chOff x="6624134" y="5381474"/>
            <a:chExt cx="4894765" cy="1229552"/>
          </a:xfrm>
        </p:grpSpPr>
        <p:pic>
          <p:nvPicPr>
            <p:cNvPr id="25" name="图片 24">
              <a:extLst>
                <a:ext uri="{FF2B5EF4-FFF2-40B4-BE49-F238E27FC236}">
                  <a16:creationId xmlns:a16="http://schemas.microsoft.com/office/drawing/2014/main" id="{AF8D5A9D-45CC-4CD2-9C7A-8A55682CEA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92324" y="5381474"/>
              <a:ext cx="1226575" cy="1229552"/>
            </a:xfrm>
            <a:prstGeom prst="rect">
              <a:avLst/>
            </a:prstGeom>
          </p:spPr>
        </p:pic>
        <p:grpSp>
          <p:nvGrpSpPr>
            <p:cNvPr id="26" name="组合 25">
              <a:extLst>
                <a:ext uri="{FF2B5EF4-FFF2-40B4-BE49-F238E27FC236}">
                  <a16:creationId xmlns:a16="http://schemas.microsoft.com/office/drawing/2014/main" id="{B41D9F0E-7215-4C5D-A1F7-58DD89C530DE}"/>
                </a:ext>
              </a:extLst>
            </p:cNvPr>
            <p:cNvGrpSpPr/>
            <p:nvPr userDrawn="1"/>
          </p:nvGrpSpPr>
          <p:grpSpPr>
            <a:xfrm>
              <a:off x="6624134" y="5536012"/>
              <a:ext cx="3375045" cy="866731"/>
              <a:chOff x="6357113" y="4833151"/>
              <a:chExt cx="3375045" cy="866731"/>
            </a:xfrm>
          </p:grpSpPr>
          <p:pic>
            <p:nvPicPr>
              <p:cNvPr id="27" name="图片 26">
                <a:extLst>
                  <a:ext uri="{FF2B5EF4-FFF2-40B4-BE49-F238E27FC236}">
                    <a16:creationId xmlns:a16="http://schemas.microsoft.com/office/drawing/2014/main" id="{7B992FF4-6EB0-4F7D-821D-E48E1699754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7113" y="4833151"/>
                <a:ext cx="1819870" cy="424264"/>
              </a:xfrm>
              <a:prstGeom prst="rect">
                <a:avLst/>
              </a:prstGeom>
            </p:spPr>
          </p:pic>
          <p:pic>
            <p:nvPicPr>
              <p:cNvPr id="28" name="图片 27">
                <a:extLst>
                  <a:ext uri="{FF2B5EF4-FFF2-40B4-BE49-F238E27FC236}">
                    <a16:creationId xmlns:a16="http://schemas.microsoft.com/office/drawing/2014/main" id="{79EE99A9-F720-4AA3-80AA-8A2BD9AD17B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84186" y="5381473"/>
                <a:ext cx="1765723" cy="318409"/>
              </a:xfrm>
              <a:prstGeom prst="rect">
                <a:avLst/>
              </a:prstGeom>
            </p:spPr>
          </p:pic>
          <p:pic>
            <p:nvPicPr>
              <p:cNvPr id="29" name="图片 28">
                <a:extLst>
                  <a:ext uri="{FF2B5EF4-FFF2-40B4-BE49-F238E27FC236}">
                    <a16:creationId xmlns:a16="http://schemas.microsoft.com/office/drawing/2014/main" id="{C8C00E4B-48C5-42C2-9CD1-60509B332EC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39583" y="5436448"/>
                <a:ext cx="1392575" cy="217338"/>
              </a:xfrm>
              <a:prstGeom prst="rect">
                <a:avLst/>
              </a:prstGeom>
            </p:spPr>
          </p:pic>
          <p:pic>
            <p:nvPicPr>
              <p:cNvPr id="30" name="图片 29">
                <a:extLst>
                  <a:ext uri="{FF2B5EF4-FFF2-40B4-BE49-F238E27FC236}">
                    <a16:creationId xmlns:a16="http://schemas.microsoft.com/office/drawing/2014/main" id="{55ECA457-B80F-4945-A5F1-06FAA682FB3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39157" y="4899359"/>
                <a:ext cx="1279641" cy="291848"/>
              </a:xfrm>
              <a:prstGeom prst="rect">
                <a:avLst/>
              </a:prstGeom>
            </p:spPr>
          </p:pic>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自訂版面配置">
    <p:spTree>
      <p:nvGrpSpPr>
        <p:cNvPr id="1" name=""/>
        <p:cNvGrpSpPr/>
        <p:nvPr/>
      </p:nvGrpSpPr>
      <p:grpSpPr>
        <a:xfrm>
          <a:off x="0" y="0"/>
          <a:ext cx="0" cy="0"/>
          <a:chOff x="0" y="0"/>
          <a:chExt cx="0" cy="0"/>
        </a:xfrm>
      </p:grpSpPr>
      <p:sp>
        <p:nvSpPr>
          <p:cNvPr id="6" name="Content Placeholder 2"/>
          <p:cNvSpPr>
            <a:spLocks noGrp="1"/>
          </p:cNvSpPr>
          <p:nvPr>
            <p:ph idx="1"/>
          </p:nvPr>
        </p:nvSpPr>
        <p:spPr>
          <a:xfrm>
            <a:off x="560798" y="1589591"/>
            <a:ext cx="3804695" cy="4677394"/>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Content Placeholder 2"/>
          <p:cNvSpPr>
            <a:spLocks noGrp="1"/>
          </p:cNvSpPr>
          <p:nvPr>
            <p:ph idx="10"/>
          </p:nvPr>
        </p:nvSpPr>
        <p:spPr>
          <a:xfrm>
            <a:off x="4661210" y="1589591"/>
            <a:ext cx="6979410" cy="4677394"/>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8" name="文字方塊 7"/>
          <p:cNvSpPr txBox="1"/>
          <p:nvPr/>
        </p:nvSpPr>
        <p:spPr>
          <a:xfrm>
            <a:off x="560798" y="367989"/>
            <a:ext cx="11079822" cy="923330"/>
          </a:xfrm>
          <a:prstGeom prst="rect">
            <a:avLst/>
          </a:prstGeom>
          <a:noFill/>
        </p:spPr>
        <p:txBody>
          <a:bodyPr wrap="square" rtlCol="0">
            <a:spAutoFit/>
          </a:bodyPr>
          <a:lstStyle/>
          <a:p>
            <a:r>
              <a:rPr kumimoji="1" lang="zh-TW" altLang="en-US" sz="5400" baseline="0" dirty="0">
                <a:solidFill>
                  <a:schemeClr val="bg2"/>
                </a:solidFill>
                <a:latin typeface="Microsoft YaHei" panose="020B0503020204020204" pitchFamily="34" charset="-122"/>
              </a:rPr>
              <a:t>关于我</a:t>
            </a:r>
          </a:p>
        </p:txBody>
      </p:sp>
    </p:spTree>
    <p:extLst>
      <p:ext uri="{BB962C8B-B14F-4D97-AF65-F5344CB8AC3E}">
        <p14:creationId xmlns:p14="http://schemas.microsoft.com/office/powerpoint/2010/main" val="50107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latin typeface="Microsoft YaHei" panose="020B0503020204020204" pitchFamily="34" charset="-122"/>
              </a:defRPr>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a:defRPr baseline="0">
                <a:latin typeface="Microsoft YaHei" panose="020B0503020204020204" pitchFamily="34" charset="-122"/>
              </a:defRPr>
            </a:lvl1pPr>
            <a:lvl2pPr>
              <a:defRPr baseline="0">
                <a:latin typeface="Microsoft YaHei" panose="020B0503020204020204" pitchFamily="34" charset="-122"/>
              </a:defRPr>
            </a:lvl2pPr>
            <a:lvl3pPr>
              <a:defRPr baseline="0">
                <a:latin typeface="Microsoft YaHei" panose="020B0503020204020204" pitchFamily="34" charset="-122"/>
              </a:defRPr>
            </a:lvl3pPr>
            <a:lvl4pPr>
              <a:defRPr baseline="0">
                <a:latin typeface="Microsoft YaHei" panose="020B0503020204020204" pitchFamily="34" charset="-122"/>
              </a:defRPr>
            </a:lvl4pPr>
            <a:lvl5pPr>
              <a:defRPr baseline="0">
                <a:latin typeface="Microsoft YaHei" panose="020B0503020204020204" pitchFamily="34" charset="-122"/>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64396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2019/4/15</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www.xin-lai.com</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 id="2147483671" r:id="rId8"/>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8.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zh-cn/visualstudio/containers/?view=vs-2019" TargetMode="Externa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7.emf"/><Relationship Id="rId2" Type="http://schemas.openxmlformats.org/officeDocument/2006/relationships/vmlDrawing" Target="../drawings/vmlDrawing2.vml"/><Relationship Id="rId1" Type="http://schemas.openxmlformats.org/officeDocument/2006/relationships/themeOverride" Target="../theme/themeOverride3.xml"/><Relationship Id="rId6" Type="http://schemas.openxmlformats.org/officeDocument/2006/relationships/oleObject" Target="../embeddings/oleObject2.bin"/><Relationship Id="rId5" Type="http://schemas.openxmlformats.org/officeDocument/2006/relationships/slideLayout" Target="../slideLayouts/slideLayout6.xml"/><Relationship Id="rId4"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4"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cs typeface="+mn-ea"/>
              <a:sym typeface="+mn-lt"/>
            </a:endParaRPr>
          </a:p>
        </p:txBody>
      </p:sp>
      <p:sp>
        <p:nvSpPr>
          <p:cNvPr id="5" name="副标题 4"/>
          <p:cNvSpPr>
            <a:spLocks noGrp="1"/>
          </p:cNvSpPr>
          <p:nvPr>
            <p:ph type="subTitle" idx="1"/>
          </p:nvPr>
        </p:nvSpPr>
        <p:spPr/>
        <p:txBody>
          <a:bodyPr/>
          <a:lstStyle/>
          <a:p>
            <a:r>
              <a:rPr lang="en-US" altLang="zh-CN" dirty="0">
                <a:cs typeface="+mn-ea"/>
                <a:sym typeface="+mn-lt"/>
              </a:rPr>
              <a:t>MVP/TVP </a:t>
            </a:r>
            <a:r>
              <a:rPr lang="zh-CN" altLang="en-US" dirty="0">
                <a:cs typeface="+mn-ea"/>
                <a:sym typeface="+mn-lt"/>
              </a:rPr>
              <a:t>张善友</a:t>
            </a:r>
            <a:endParaRPr lang="en-US" altLang="zh-CN" dirty="0">
              <a:cs typeface="+mn-ea"/>
              <a:sym typeface="+mn-lt"/>
            </a:endParaRPr>
          </a:p>
        </p:txBody>
      </p:sp>
      <p:sp>
        <p:nvSpPr>
          <p:cNvPr id="4" name="标题 3"/>
          <p:cNvSpPr>
            <a:spLocks noGrp="1"/>
          </p:cNvSpPr>
          <p:nvPr>
            <p:ph type="ctrTitle"/>
          </p:nvPr>
        </p:nvSpPr>
        <p:spPr/>
        <p:txBody>
          <a:bodyPr/>
          <a:lstStyle/>
          <a:p>
            <a:r>
              <a:rPr lang="zh-CN" altLang="en-US" dirty="0">
                <a:latin typeface="+mn-lt"/>
                <a:ea typeface="+mn-ea"/>
                <a:cs typeface="+mn-ea"/>
                <a:sym typeface="+mn-lt"/>
              </a:rPr>
              <a:t>基于</a:t>
            </a:r>
            <a:r>
              <a:rPr lang="en-US" altLang="zh-CN" dirty="0">
                <a:latin typeface="+mn-lt"/>
                <a:ea typeface="+mn-ea"/>
                <a:cs typeface="+mn-ea"/>
                <a:sym typeface="+mn-lt"/>
              </a:rPr>
              <a:t>K8s</a:t>
            </a:r>
            <a:r>
              <a:rPr lang="zh-CN" altLang="en-US" dirty="0">
                <a:latin typeface="+mn-lt"/>
                <a:ea typeface="+mn-ea"/>
                <a:cs typeface="+mn-ea"/>
                <a:sym typeface="+mn-lt"/>
              </a:rPr>
              <a:t>开发</a:t>
            </a:r>
            <a:r>
              <a:rPr lang="en-US" altLang="zh-CN" dirty="0">
                <a:latin typeface="+mn-lt"/>
                <a:ea typeface="+mn-ea"/>
                <a:cs typeface="+mn-ea"/>
                <a:sym typeface="+mn-lt"/>
              </a:rPr>
              <a:t>.NET Core </a:t>
            </a:r>
            <a:r>
              <a:rPr lang="zh-CN" altLang="en-US" dirty="0">
                <a:latin typeface="+mn-lt"/>
                <a:ea typeface="+mn-ea"/>
                <a:cs typeface="+mn-ea"/>
                <a:sym typeface="+mn-lt"/>
              </a:rPr>
              <a:t>云原生应用</a:t>
            </a:r>
          </a:p>
        </p:txBody>
      </p:sp>
      <p:sp>
        <p:nvSpPr>
          <p:cNvPr id="6" name="文本占位符 5"/>
          <p:cNvSpPr>
            <a:spLocks noGrp="1"/>
          </p:cNvSpPr>
          <p:nvPr>
            <p:ph type="body" sz="quarter" idx="10"/>
          </p:nvPr>
        </p:nvSpPr>
        <p:spPr/>
        <p:txBody>
          <a:bodyPr/>
          <a:lstStyle/>
          <a:p>
            <a:r>
              <a:rPr lang="zh-CN" altLang="en-US" dirty="0">
                <a:cs typeface="+mn-ea"/>
                <a:sym typeface="+mn-lt"/>
              </a:rPr>
              <a:t>长沙</a:t>
            </a:r>
            <a:r>
              <a:rPr lang="en-US" altLang="zh-CN" dirty="0">
                <a:cs typeface="+mn-ea"/>
                <a:sym typeface="+mn-lt"/>
              </a:rPr>
              <a:t>.NET</a:t>
            </a:r>
            <a:r>
              <a:rPr lang="zh-CN" altLang="en-US" dirty="0">
                <a:cs typeface="+mn-ea"/>
                <a:sym typeface="+mn-lt"/>
              </a:rPr>
              <a:t>技术社区</a:t>
            </a:r>
            <a:endParaRPr lang="en-US" altLang="zh-CN" dirty="0">
              <a:cs typeface="+mn-ea"/>
              <a:sym typeface="+mn-lt"/>
            </a:endParaRPr>
          </a:p>
        </p:txBody>
      </p:sp>
      <p:sp>
        <p:nvSpPr>
          <p:cNvPr id="9" name="文本占位符 8">
            <a:extLst>
              <a:ext uri="{FF2B5EF4-FFF2-40B4-BE49-F238E27FC236}">
                <a16:creationId xmlns:a16="http://schemas.microsoft.com/office/drawing/2014/main" id="{58C39F92-1D36-4F5D-A4C2-5CFF0C7B2031}"/>
              </a:ext>
            </a:extLst>
          </p:cNvPr>
          <p:cNvSpPr>
            <a:spLocks noGrp="1"/>
          </p:cNvSpPr>
          <p:nvPr>
            <p:ph type="body" sz="quarter" idx="11"/>
          </p:nvPr>
        </p:nvSpPr>
        <p:spPr/>
        <p:txBody>
          <a:bodyPr/>
          <a:lstStyle/>
          <a:p>
            <a:r>
              <a:rPr lang="en-US" altLang="zh-CN" dirty="0">
                <a:cs typeface="+mn-ea"/>
                <a:sym typeface="+mn-lt"/>
              </a:rPr>
              <a:t>2019</a:t>
            </a:r>
            <a:r>
              <a:rPr lang="zh-CN" altLang="en-US" dirty="0">
                <a:cs typeface="+mn-ea"/>
                <a:sym typeface="+mn-lt"/>
              </a:rPr>
              <a:t>年</a:t>
            </a:r>
            <a:r>
              <a:rPr lang="en-US" altLang="zh-CN" dirty="0">
                <a:cs typeface="+mn-ea"/>
                <a:sym typeface="+mn-lt"/>
              </a:rPr>
              <a:t>4</a:t>
            </a:r>
            <a:r>
              <a:rPr lang="zh-CN" altLang="en-US" dirty="0">
                <a:cs typeface="+mn-ea"/>
                <a:sym typeface="+mn-lt"/>
              </a:rPr>
              <a:t>月</a:t>
            </a:r>
            <a:r>
              <a:rPr lang="en-US" altLang="zh-CN" dirty="0">
                <a:cs typeface="+mn-ea"/>
                <a:sym typeface="+mn-lt"/>
              </a:rPr>
              <a:t>21</a:t>
            </a:r>
            <a:r>
              <a:rPr lang="zh-CN" altLang="en-US" dirty="0">
                <a:cs typeface="+mn-ea"/>
                <a:sym typeface="+mn-lt"/>
              </a:rPr>
              <a:t>日</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solidFill>
                  <a:schemeClr val="tx1"/>
                </a:solidFill>
              </a:rPr>
              <a:t>微软云是怎么用</a:t>
            </a:r>
            <a:r>
              <a:rPr lang="en-US" altLang="zh-CN" dirty="0">
                <a:solidFill>
                  <a:schemeClr val="tx1"/>
                </a:solidFill>
              </a:rPr>
              <a:t>K8s</a:t>
            </a:r>
            <a:r>
              <a:rPr lang="zh-CN" altLang="en-US" dirty="0">
                <a:solidFill>
                  <a:schemeClr val="tx1"/>
                </a:solidFill>
              </a:rPr>
              <a:t>的呢</a:t>
            </a:r>
            <a:endParaRPr lang="zh-TW" altLang="en-US" dirty="0">
              <a:solidFill>
                <a:schemeClr val="tx1"/>
              </a:solidFill>
            </a:endParaRPr>
          </a:p>
        </p:txBody>
      </p:sp>
      <p:pic>
        <p:nvPicPr>
          <p:cNvPr id="8" name="Imagem 3">
            <a:extLst>
              <a:ext uri="{FF2B5EF4-FFF2-40B4-BE49-F238E27FC236}">
                <a16:creationId xmlns:a16="http://schemas.microsoft.com/office/drawing/2014/main" id="{519A99FD-077C-4430-9AD3-0315644A3E47}"/>
              </a:ext>
            </a:extLst>
          </p:cNvPr>
          <p:cNvPicPr>
            <a:picLocks noChangeAspect="1"/>
          </p:cNvPicPr>
          <p:nvPr/>
        </p:nvPicPr>
        <p:blipFill>
          <a:blip r:embed="rId2"/>
          <a:stretch>
            <a:fillRect/>
          </a:stretch>
        </p:blipFill>
        <p:spPr>
          <a:xfrm>
            <a:off x="1737973" y="1974791"/>
            <a:ext cx="3057145" cy="3057145"/>
          </a:xfrm>
          <a:prstGeom prst="rect">
            <a:avLst/>
          </a:prstGeom>
        </p:spPr>
      </p:pic>
      <p:sp>
        <p:nvSpPr>
          <p:cNvPr id="9" name="Título 1">
            <a:extLst>
              <a:ext uri="{FF2B5EF4-FFF2-40B4-BE49-F238E27FC236}">
                <a16:creationId xmlns:a16="http://schemas.microsoft.com/office/drawing/2014/main" id="{E542933F-5110-4A0E-9C03-2ABFE5088231}"/>
              </a:ext>
            </a:extLst>
          </p:cNvPr>
          <p:cNvSpPr txBox="1">
            <a:spLocks/>
          </p:cNvSpPr>
          <p:nvPr/>
        </p:nvSpPr>
        <p:spPr>
          <a:xfrm>
            <a:off x="1737973" y="5272207"/>
            <a:ext cx="89154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pt-BR" dirty="0">
                <a:solidFill>
                  <a:schemeClr val="accent2"/>
                </a:solidFill>
              </a:rPr>
              <a:t>AKS (</a:t>
            </a:r>
            <a:r>
              <a:rPr lang="pt-BR" dirty="0" err="1">
                <a:solidFill>
                  <a:schemeClr val="accent2"/>
                </a:solidFill>
              </a:rPr>
              <a:t>managed</a:t>
            </a:r>
            <a:r>
              <a:rPr lang="pt-BR" dirty="0">
                <a:solidFill>
                  <a:schemeClr val="accent2"/>
                </a:solidFill>
              </a:rPr>
              <a:t> </a:t>
            </a:r>
            <a:r>
              <a:rPr lang="pt-BR" dirty="0" err="1">
                <a:solidFill>
                  <a:schemeClr val="accent2"/>
                </a:solidFill>
              </a:rPr>
              <a:t>Kubernetes</a:t>
            </a:r>
            <a:r>
              <a:rPr lang="pt-BR" dirty="0">
                <a:solidFill>
                  <a:schemeClr val="accent2"/>
                </a:solidFill>
              </a:rPr>
              <a:t>)</a:t>
            </a:r>
          </a:p>
        </p:txBody>
      </p:sp>
      <p:pic>
        <p:nvPicPr>
          <p:cNvPr id="10" name="Imagem 4">
            <a:extLst>
              <a:ext uri="{FF2B5EF4-FFF2-40B4-BE49-F238E27FC236}">
                <a16:creationId xmlns:a16="http://schemas.microsoft.com/office/drawing/2014/main" id="{06AE522D-861E-4284-BAB1-1891B0702DDF}"/>
              </a:ext>
            </a:extLst>
          </p:cNvPr>
          <p:cNvPicPr>
            <a:picLocks noChangeAspect="1"/>
          </p:cNvPicPr>
          <p:nvPr/>
        </p:nvPicPr>
        <p:blipFill>
          <a:blip r:embed="rId3"/>
          <a:stretch>
            <a:fillRect/>
          </a:stretch>
        </p:blipFill>
        <p:spPr>
          <a:xfrm>
            <a:off x="6997249" y="1635670"/>
            <a:ext cx="3568811" cy="3522463"/>
          </a:xfrm>
          <a:prstGeom prst="rect">
            <a:avLst/>
          </a:prstGeom>
        </p:spPr>
      </p:pic>
      <p:sp>
        <p:nvSpPr>
          <p:cNvPr id="11" name="Retângulo 5">
            <a:extLst>
              <a:ext uri="{FF2B5EF4-FFF2-40B4-BE49-F238E27FC236}">
                <a16:creationId xmlns:a16="http://schemas.microsoft.com/office/drawing/2014/main" id="{C0F8331A-3030-4668-8AF6-35DAF6E09D6D}"/>
              </a:ext>
            </a:extLst>
          </p:cNvPr>
          <p:cNvSpPr/>
          <p:nvPr/>
        </p:nvSpPr>
        <p:spPr>
          <a:xfrm>
            <a:off x="5446383" y="2571430"/>
            <a:ext cx="1346180" cy="1862048"/>
          </a:xfrm>
          <a:prstGeom prst="rect">
            <a:avLst/>
          </a:prstGeom>
          <a:noFill/>
        </p:spPr>
        <p:txBody>
          <a:bodyPr wrap="square" lIns="91440" tIns="45720" rIns="91440" bIns="45720">
            <a:spAutoFit/>
          </a:bodyPr>
          <a:lstStyle/>
          <a:p>
            <a:pPr algn="ctr"/>
            <a:r>
              <a:rPr lang="pt-BR" sz="11500" b="0" cap="none" spc="0"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42141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solidFill>
                  <a:schemeClr val="tx1"/>
                </a:solidFill>
              </a:rPr>
              <a:t>微软云是怎么用</a:t>
            </a:r>
            <a:r>
              <a:rPr lang="en-US" altLang="zh-CN" dirty="0">
                <a:solidFill>
                  <a:schemeClr val="tx1"/>
                </a:solidFill>
              </a:rPr>
              <a:t>K8s</a:t>
            </a:r>
            <a:r>
              <a:rPr lang="zh-CN" altLang="en-US" dirty="0">
                <a:solidFill>
                  <a:schemeClr val="tx1"/>
                </a:solidFill>
              </a:rPr>
              <a:t>的呢</a:t>
            </a:r>
            <a:endParaRPr lang="zh-TW" altLang="en-US" dirty="0">
              <a:solidFill>
                <a:schemeClr val="tx1"/>
              </a:solidFill>
            </a:endParaRPr>
          </a:p>
        </p:txBody>
      </p:sp>
      <p:cxnSp>
        <p:nvCxnSpPr>
          <p:cNvPr id="7" name="Straight Arrow Connector 24">
            <a:extLst>
              <a:ext uri="{FF2B5EF4-FFF2-40B4-BE49-F238E27FC236}">
                <a16:creationId xmlns:a16="http://schemas.microsoft.com/office/drawing/2014/main" id="{F09253C5-F247-42A0-8344-C13B937C8820}"/>
              </a:ext>
            </a:extLst>
          </p:cNvPr>
          <p:cNvCxnSpPr>
            <a:cxnSpLocks/>
            <a:stCxn id="23" idx="0"/>
            <a:endCxn id="25" idx="2"/>
          </p:cNvCxnSpPr>
          <p:nvPr/>
        </p:nvCxnSpPr>
        <p:spPr>
          <a:xfrm flipH="1" flipV="1">
            <a:off x="3722587" y="3827290"/>
            <a:ext cx="3347394"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26">
            <a:extLst>
              <a:ext uri="{FF2B5EF4-FFF2-40B4-BE49-F238E27FC236}">
                <a16:creationId xmlns:a16="http://schemas.microsoft.com/office/drawing/2014/main" id="{FFBB67B4-EC00-4927-81E1-033C58D38139}"/>
              </a:ext>
            </a:extLst>
          </p:cNvPr>
          <p:cNvCxnSpPr>
            <a:cxnSpLocks/>
            <a:stCxn id="23" idx="0"/>
            <a:endCxn id="26" idx="2"/>
          </p:cNvCxnSpPr>
          <p:nvPr/>
        </p:nvCxnSpPr>
        <p:spPr>
          <a:xfrm flipH="1" flipV="1">
            <a:off x="5446629" y="3827290"/>
            <a:ext cx="1623352"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27">
            <a:extLst>
              <a:ext uri="{FF2B5EF4-FFF2-40B4-BE49-F238E27FC236}">
                <a16:creationId xmlns:a16="http://schemas.microsoft.com/office/drawing/2014/main" id="{E5AF870A-C3DF-46EB-BAA3-2B0AB275B801}"/>
              </a:ext>
            </a:extLst>
          </p:cNvPr>
          <p:cNvCxnSpPr>
            <a:cxnSpLocks/>
            <a:stCxn id="23" idx="0"/>
            <a:endCxn id="27" idx="2"/>
          </p:cNvCxnSpPr>
          <p:nvPr/>
        </p:nvCxnSpPr>
        <p:spPr>
          <a:xfrm flipH="1" flipV="1">
            <a:off x="7048583" y="3827290"/>
            <a:ext cx="21398"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024">
            <a:extLst>
              <a:ext uri="{FF2B5EF4-FFF2-40B4-BE49-F238E27FC236}">
                <a16:creationId xmlns:a16="http://schemas.microsoft.com/office/drawing/2014/main" id="{EB644833-0037-4FAA-8F76-757E2BE71CD0}"/>
              </a:ext>
            </a:extLst>
          </p:cNvPr>
          <p:cNvCxnSpPr>
            <a:cxnSpLocks/>
            <a:stCxn id="23" idx="0"/>
            <a:endCxn id="28" idx="2"/>
          </p:cNvCxnSpPr>
          <p:nvPr/>
        </p:nvCxnSpPr>
        <p:spPr>
          <a:xfrm flipV="1">
            <a:off x="7069981" y="3841040"/>
            <a:ext cx="1621548" cy="79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027">
            <a:extLst>
              <a:ext uri="{FF2B5EF4-FFF2-40B4-BE49-F238E27FC236}">
                <a16:creationId xmlns:a16="http://schemas.microsoft.com/office/drawing/2014/main" id="{AEF5CA6A-91EB-491A-8459-E50D50E06C4A}"/>
              </a:ext>
            </a:extLst>
          </p:cNvPr>
          <p:cNvCxnSpPr>
            <a:cxnSpLocks/>
            <a:stCxn id="23" idx="0"/>
            <a:endCxn id="29" idx="2"/>
          </p:cNvCxnSpPr>
          <p:nvPr/>
        </p:nvCxnSpPr>
        <p:spPr>
          <a:xfrm flipV="1">
            <a:off x="7069981" y="3824971"/>
            <a:ext cx="3259255" cy="81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047">
            <a:extLst>
              <a:ext uri="{FF2B5EF4-FFF2-40B4-BE49-F238E27FC236}">
                <a16:creationId xmlns:a16="http://schemas.microsoft.com/office/drawing/2014/main" id="{50F8CC9D-0331-454B-8169-A3F58ABB8B38}"/>
              </a:ext>
            </a:extLst>
          </p:cNvPr>
          <p:cNvCxnSpPr>
            <a:cxnSpLocks/>
            <a:stCxn id="18" idx="1"/>
            <a:endCxn id="23" idx="3"/>
          </p:cNvCxnSpPr>
          <p:nvPr/>
        </p:nvCxnSpPr>
        <p:spPr>
          <a:xfrm flipH="1" flipV="1">
            <a:off x="7641874" y="5211680"/>
            <a:ext cx="2523496" cy="1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051">
            <a:extLst>
              <a:ext uri="{FF2B5EF4-FFF2-40B4-BE49-F238E27FC236}">
                <a16:creationId xmlns:a16="http://schemas.microsoft.com/office/drawing/2014/main" id="{5B6C1414-4643-44BA-9A40-8DC397E8B3D5}"/>
              </a:ext>
            </a:extLst>
          </p:cNvPr>
          <p:cNvGrpSpPr/>
          <p:nvPr/>
        </p:nvGrpSpPr>
        <p:grpSpPr>
          <a:xfrm>
            <a:off x="10165370" y="4663058"/>
            <a:ext cx="1120515" cy="1120515"/>
            <a:chOff x="7723682" y="4440208"/>
            <a:chExt cx="1120515" cy="1120515"/>
          </a:xfrm>
        </p:grpSpPr>
        <p:pic>
          <p:nvPicPr>
            <p:cNvPr id="18" name="Picture 4" descr="Image result for terminal">
              <a:extLst>
                <a:ext uri="{FF2B5EF4-FFF2-40B4-BE49-F238E27FC236}">
                  <a16:creationId xmlns:a16="http://schemas.microsoft.com/office/drawing/2014/main" id="{806FCAF7-82B8-496A-B54F-83DBF83309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3682" y="4440208"/>
              <a:ext cx="1120515" cy="112051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048">
              <a:extLst>
                <a:ext uri="{FF2B5EF4-FFF2-40B4-BE49-F238E27FC236}">
                  <a16:creationId xmlns:a16="http://schemas.microsoft.com/office/drawing/2014/main" id="{0AD4DA9E-D4D4-44FB-9AE5-E557A4704A47}"/>
                </a:ext>
              </a:extLst>
            </p:cNvPr>
            <p:cNvSpPr txBox="1"/>
            <p:nvPr/>
          </p:nvSpPr>
          <p:spPr>
            <a:xfrm>
              <a:off x="7802898" y="4843617"/>
              <a:ext cx="917239" cy="646331"/>
            </a:xfrm>
            <a:prstGeom prst="rect">
              <a:avLst/>
            </a:prstGeom>
            <a:noFill/>
          </p:spPr>
          <p:txBody>
            <a:bodyPr wrap="none" rtlCol="0">
              <a:spAutoFit/>
            </a:bodyPr>
            <a:lstStyle/>
            <a:p>
              <a:r>
                <a:rPr lang="en-GB" dirty="0" err="1">
                  <a:solidFill>
                    <a:schemeClr val="bg1"/>
                  </a:solidFill>
                </a:rPr>
                <a:t>Kubectl</a:t>
              </a:r>
              <a:endParaRPr lang="en-GB" dirty="0">
                <a:solidFill>
                  <a:schemeClr val="bg1"/>
                </a:solidFill>
              </a:endParaRPr>
            </a:p>
            <a:p>
              <a:r>
                <a:rPr lang="en-GB" dirty="0">
                  <a:solidFill>
                    <a:schemeClr val="bg1"/>
                  </a:solidFill>
                </a:rPr>
                <a:t>CLI</a:t>
              </a:r>
            </a:p>
          </p:txBody>
        </p:sp>
      </p:grpSp>
      <p:sp>
        <p:nvSpPr>
          <p:cNvPr id="20" name="TextBox 1053">
            <a:extLst>
              <a:ext uri="{FF2B5EF4-FFF2-40B4-BE49-F238E27FC236}">
                <a16:creationId xmlns:a16="http://schemas.microsoft.com/office/drawing/2014/main" id="{2EF8FD9E-E94D-4748-BB54-B9D364C1AFE4}"/>
              </a:ext>
            </a:extLst>
          </p:cNvPr>
          <p:cNvSpPr txBox="1"/>
          <p:nvPr/>
        </p:nvSpPr>
        <p:spPr>
          <a:xfrm>
            <a:off x="1054513" y="4900149"/>
            <a:ext cx="853119" cy="646331"/>
          </a:xfrm>
          <a:prstGeom prst="rect">
            <a:avLst/>
          </a:prstGeom>
          <a:noFill/>
        </p:spPr>
        <p:txBody>
          <a:bodyPr wrap="none" rtlCol="0">
            <a:spAutoFit/>
          </a:bodyPr>
          <a:lstStyle/>
          <a:p>
            <a:pPr algn="ctr"/>
            <a:r>
              <a:rPr lang="en-GB" dirty="0"/>
              <a:t>Master</a:t>
            </a:r>
          </a:p>
          <a:p>
            <a:pPr algn="ctr"/>
            <a:r>
              <a:rPr lang="en-GB" dirty="0"/>
              <a:t>nodes</a:t>
            </a:r>
          </a:p>
        </p:txBody>
      </p:sp>
      <p:sp>
        <p:nvSpPr>
          <p:cNvPr id="21" name="TextBox 62">
            <a:extLst>
              <a:ext uri="{FF2B5EF4-FFF2-40B4-BE49-F238E27FC236}">
                <a16:creationId xmlns:a16="http://schemas.microsoft.com/office/drawing/2014/main" id="{4F9CFE88-15CA-4C9D-A13B-973B1CEE034D}"/>
              </a:ext>
            </a:extLst>
          </p:cNvPr>
          <p:cNvSpPr txBox="1"/>
          <p:nvPr/>
        </p:nvSpPr>
        <p:spPr>
          <a:xfrm>
            <a:off x="1096191" y="3131759"/>
            <a:ext cx="769763" cy="646331"/>
          </a:xfrm>
          <a:prstGeom prst="rect">
            <a:avLst/>
          </a:prstGeom>
          <a:noFill/>
        </p:spPr>
        <p:txBody>
          <a:bodyPr wrap="none" rtlCol="0">
            <a:spAutoFit/>
          </a:bodyPr>
          <a:lstStyle/>
          <a:p>
            <a:pPr algn="ctr"/>
            <a:r>
              <a:rPr lang="en-GB" dirty="0"/>
              <a:t>Agent</a:t>
            </a:r>
          </a:p>
          <a:p>
            <a:pPr algn="ctr"/>
            <a:r>
              <a:rPr lang="en-GB" dirty="0"/>
              <a:t>nodes</a:t>
            </a:r>
          </a:p>
        </p:txBody>
      </p:sp>
      <p:sp>
        <p:nvSpPr>
          <p:cNvPr id="22" name="TextBox 63">
            <a:extLst>
              <a:ext uri="{FF2B5EF4-FFF2-40B4-BE49-F238E27FC236}">
                <a16:creationId xmlns:a16="http://schemas.microsoft.com/office/drawing/2014/main" id="{9A4BD5C1-C06B-48F2-B44E-9BA9CD5C0EE4}"/>
              </a:ext>
            </a:extLst>
          </p:cNvPr>
          <p:cNvSpPr txBox="1"/>
          <p:nvPr/>
        </p:nvSpPr>
        <p:spPr>
          <a:xfrm>
            <a:off x="738274" y="2041374"/>
            <a:ext cx="1485600" cy="646331"/>
          </a:xfrm>
          <a:prstGeom prst="rect">
            <a:avLst/>
          </a:prstGeom>
          <a:noFill/>
        </p:spPr>
        <p:txBody>
          <a:bodyPr wrap="none" rtlCol="0">
            <a:spAutoFit/>
          </a:bodyPr>
          <a:lstStyle/>
          <a:p>
            <a:pPr algn="ctr"/>
            <a:r>
              <a:rPr lang="en-GB" dirty="0"/>
              <a:t>Running Pods</a:t>
            </a:r>
          </a:p>
          <a:p>
            <a:pPr algn="ctr"/>
            <a:r>
              <a:rPr lang="en-GB" dirty="0"/>
              <a:t>(~containers)</a:t>
            </a:r>
          </a:p>
        </p:txBody>
      </p:sp>
      <p:pic>
        <p:nvPicPr>
          <p:cNvPr id="23" name="Picture 2" descr="Image result for kubernetes">
            <a:extLst>
              <a:ext uri="{FF2B5EF4-FFF2-40B4-BE49-F238E27FC236}">
                <a16:creationId xmlns:a16="http://schemas.microsoft.com/office/drawing/2014/main" id="{DD69B7F0-0E6B-4EF6-988D-1BE03DE857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8088" y="4639787"/>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kubernetes">
            <a:extLst>
              <a:ext uri="{FF2B5EF4-FFF2-40B4-BE49-F238E27FC236}">
                <a16:creationId xmlns:a16="http://schemas.microsoft.com/office/drawing/2014/main" id="{29686814-EF73-4330-B164-3DA4C85EE8F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22695" y="4639787"/>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25" name="Shape 338" descr="Compute-Engine_256px.png">
            <a:extLst>
              <a:ext uri="{FF2B5EF4-FFF2-40B4-BE49-F238E27FC236}">
                <a16:creationId xmlns:a16="http://schemas.microsoft.com/office/drawing/2014/main" id="{5FAD6711-6808-4B78-9312-2BE2FC482DB5}"/>
              </a:ext>
            </a:extLst>
          </p:cNvPr>
          <p:cNvPicPr preferRelativeResize="0"/>
          <p:nvPr/>
        </p:nvPicPr>
        <p:blipFill rotWithShape="1">
          <a:blip r:embed="rId6">
            <a:alphaModFix/>
          </a:blip>
          <a:srcRect t="5092" b="5092"/>
          <a:stretch/>
        </p:blipFill>
        <p:spPr>
          <a:xfrm>
            <a:off x="3304547" y="3076332"/>
            <a:ext cx="836079" cy="750958"/>
          </a:xfrm>
          <a:prstGeom prst="rect">
            <a:avLst/>
          </a:prstGeom>
          <a:noFill/>
          <a:ln>
            <a:noFill/>
          </a:ln>
        </p:spPr>
      </p:pic>
      <p:pic>
        <p:nvPicPr>
          <p:cNvPr id="26" name="Shape 338" descr="Compute-Engine_256px.png">
            <a:extLst>
              <a:ext uri="{FF2B5EF4-FFF2-40B4-BE49-F238E27FC236}">
                <a16:creationId xmlns:a16="http://schemas.microsoft.com/office/drawing/2014/main" id="{4E994FA2-A9D8-4766-95DD-3FE1CC25C4FC}"/>
              </a:ext>
            </a:extLst>
          </p:cNvPr>
          <p:cNvPicPr preferRelativeResize="0"/>
          <p:nvPr/>
        </p:nvPicPr>
        <p:blipFill rotWithShape="1">
          <a:blip r:embed="rId6">
            <a:alphaModFix/>
          </a:blip>
          <a:srcRect t="5092" b="5092"/>
          <a:stretch/>
        </p:blipFill>
        <p:spPr>
          <a:xfrm>
            <a:off x="5028589" y="3076332"/>
            <a:ext cx="836079" cy="750958"/>
          </a:xfrm>
          <a:prstGeom prst="rect">
            <a:avLst/>
          </a:prstGeom>
          <a:noFill/>
          <a:ln>
            <a:noFill/>
          </a:ln>
        </p:spPr>
      </p:pic>
      <p:pic>
        <p:nvPicPr>
          <p:cNvPr id="27" name="Shape 338" descr="Compute-Engine_256px.png">
            <a:extLst>
              <a:ext uri="{FF2B5EF4-FFF2-40B4-BE49-F238E27FC236}">
                <a16:creationId xmlns:a16="http://schemas.microsoft.com/office/drawing/2014/main" id="{5CB1A763-4E79-47C8-BFDE-116D5D92B850}"/>
              </a:ext>
            </a:extLst>
          </p:cNvPr>
          <p:cNvPicPr preferRelativeResize="0"/>
          <p:nvPr/>
        </p:nvPicPr>
        <p:blipFill rotWithShape="1">
          <a:blip r:embed="rId6">
            <a:alphaModFix/>
          </a:blip>
          <a:srcRect t="5092" b="5092"/>
          <a:stretch/>
        </p:blipFill>
        <p:spPr>
          <a:xfrm>
            <a:off x="6630543" y="3076332"/>
            <a:ext cx="836079" cy="750958"/>
          </a:xfrm>
          <a:prstGeom prst="rect">
            <a:avLst/>
          </a:prstGeom>
          <a:noFill/>
          <a:ln>
            <a:noFill/>
          </a:ln>
        </p:spPr>
      </p:pic>
      <p:pic>
        <p:nvPicPr>
          <p:cNvPr id="28" name="Shape 338" descr="Compute-Engine_256px.png">
            <a:extLst>
              <a:ext uri="{FF2B5EF4-FFF2-40B4-BE49-F238E27FC236}">
                <a16:creationId xmlns:a16="http://schemas.microsoft.com/office/drawing/2014/main" id="{1E194384-37E2-4B14-9E62-E0D77D8DC1D1}"/>
              </a:ext>
            </a:extLst>
          </p:cNvPr>
          <p:cNvPicPr preferRelativeResize="0"/>
          <p:nvPr/>
        </p:nvPicPr>
        <p:blipFill rotWithShape="1">
          <a:blip r:embed="rId6">
            <a:alphaModFix/>
          </a:blip>
          <a:srcRect t="5092" b="5092"/>
          <a:stretch/>
        </p:blipFill>
        <p:spPr>
          <a:xfrm>
            <a:off x="8273489" y="3090082"/>
            <a:ext cx="836079" cy="750958"/>
          </a:xfrm>
          <a:prstGeom prst="rect">
            <a:avLst/>
          </a:prstGeom>
          <a:noFill/>
          <a:ln>
            <a:noFill/>
          </a:ln>
        </p:spPr>
      </p:pic>
      <p:pic>
        <p:nvPicPr>
          <p:cNvPr id="29" name="Shape 338" descr="Compute-Engine_256px.png">
            <a:extLst>
              <a:ext uri="{FF2B5EF4-FFF2-40B4-BE49-F238E27FC236}">
                <a16:creationId xmlns:a16="http://schemas.microsoft.com/office/drawing/2014/main" id="{03DDE297-350A-4C6C-9E56-7AE36CCA70DC}"/>
              </a:ext>
            </a:extLst>
          </p:cNvPr>
          <p:cNvPicPr preferRelativeResize="0"/>
          <p:nvPr/>
        </p:nvPicPr>
        <p:blipFill rotWithShape="1">
          <a:blip r:embed="rId6">
            <a:alphaModFix/>
          </a:blip>
          <a:srcRect t="5092" b="5092"/>
          <a:stretch/>
        </p:blipFill>
        <p:spPr>
          <a:xfrm>
            <a:off x="9911196" y="3074013"/>
            <a:ext cx="836079" cy="750958"/>
          </a:xfrm>
          <a:prstGeom prst="rect">
            <a:avLst/>
          </a:prstGeom>
          <a:noFill/>
          <a:ln>
            <a:noFill/>
          </a:ln>
        </p:spPr>
      </p:pic>
      <p:grpSp>
        <p:nvGrpSpPr>
          <p:cNvPr id="30" name="Group 30">
            <a:extLst>
              <a:ext uri="{FF2B5EF4-FFF2-40B4-BE49-F238E27FC236}">
                <a16:creationId xmlns:a16="http://schemas.microsoft.com/office/drawing/2014/main" id="{7226B629-00FF-401C-9303-CB76D8464E07}"/>
              </a:ext>
            </a:extLst>
          </p:cNvPr>
          <p:cNvGrpSpPr/>
          <p:nvPr/>
        </p:nvGrpSpPr>
        <p:grpSpPr>
          <a:xfrm>
            <a:off x="3304547" y="2037250"/>
            <a:ext cx="823114" cy="654577"/>
            <a:chOff x="4536186" y="1204040"/>
            <a:chExt cx="823114" cy="654577"/>
          </a:xfrm>
        </p:grpSpPr>
        <p:pic>
          <p:nvPicPr>
            <p:cNvPr id="31" name="Shape 339" descr="Container-Engine_256px.png">
              <a:extLst>
                <a:ext uri="{FF2B5EF4-FFF2-40B4-BE49-F238E27FC236}">
                  <a16:creationId xmlns:a16="http://schemas.microsoft.com/office/drawing/2014/main" id="{289167D0-79FB-4CFB-A8E6-C72D3F1209F8}"/>
                </a:ext>
              </a:extLst>
            </p:cNvPr>
            <p:cNvPicPr preferRelativeResize="0"/>
            <p:nvPr/>
          </p:nvPicPr>
          <p:blipFill rotWithShape="1">
            <a:blip r:embed="rId7">
              <a:alphaModFix/>
            </a:blip>
            <a:srcRect t="5092" b="5092"/>
            <a:stretch/>
          </p:blipFill>
          <p:spPr>
            <a:xfrm>
              <a:off x="4536186" y="1530445"/>
              <a:ext cx="365370" cy="328172"/>
            </a:xfrm>
            <a:prstGeom prst="rect">
              <a:avLst/>
            </a:prstGeom>
            <a:noFill/>
            <a:ln>
              <a:noFill/>
            </a:ln>
          </p:spPr>
        </p:pic>
        <p:pic>
          <p:nvPicPr>
            <p:cNvPr id="32" name="Shape 339" descr="Container-Engine_256px.png">
              <a:extLst>
                <a:ext uri="{FF2B5EF4-FFF2-40B4-BE49-F238E27FC236}">
                  <a16:creationId xmlns:a16="http://schemas.microsoft.com/office/drawing/2014/main" id="{ADE22F2C-6554-424A-AB04-B8E89D970D7B}"/>
                </a:ext>
              </a:extLst>
            </p:cNvPr>
            <p:cNvPicPr preferRelativeResize="0"/>
            <p:nvPr/>
          </p:nvPicPr>
          <p:blipFill rotWithShape="1">
            <a:blip r:embed="rId7">
              <a:alphaModFix/>
            </a:blip>
            <a:srcRect t="5092" b="5092"/>
            <a:stretch/>
          </p:blipFill>
          <p:spPr>
            <a:xfrm>
              <a:off x="4993930" y="1530445"/>
              <a:ext cx="365370" cy="328172"/>
            </a:xfrm>
            <a:prstGeom prst="rect">
              <a:avLst/>
            </a:prstGeom>
            <a:noFill/>
            <a:ln>
              <a:noFill/>
            </a:ln>
          </p:spPr>
        </p:pic>
        <p:pic>
          <p:nvPicPr>
            <p:cNvPr id="33" name="Shape 339" descr="Container-Engine_256px.png">
              <a:extLst>
                <a:ext uri="{FF2B5EF4-FFF2-40B4-BE49-F238E27FC236}">
                  <a16:creationId xmlns:a16="http://schemas.microsoft.com/office/drawing/2014/main" id="{84E54FD9-14DA-4C49-8454-B02E6C3F99CA}"/>
                </a:ext>
              </a:extLst>
            </p:cNvPr>
            <p:cNvPicPr preferRelativeResize="0"/>
            <p:nvPr/>
          </p:nvPicPr>
          <p:blipFill rotWithShape="1">
            <a:blip r:embed="rId7">
              <a:alphaModFix/>
            </a:blip>
            <a:srcRect t="5092" b="5092"/>
            <a:stretch/>
          </p:blipFill>
          <p:spPr>
            <a:xfrm>
              <a:off x="4764920" y="1204040"/>
              <a:ext cx="365370" cy="328172"/>
            </a:xfrm>
            <a:prstGeom prst="rect">
              <a:avLst/>
            </a:prstGeom>
            <a:noFill/>
            <a:ln>
              <a:noFill/>
            </a:ln>
          </p:spPr>
        </p:pic>
      </p:grpSp>
      <p:grpSp>
        <p:nvGrpSpPr>
          <p:cNvPr id="34" name="Group 31">
            <a:extLst>
              <a:ext uri="{FF2B5EF4-FFF2-40B4-BE49-F238E27FC236}">
                <a16:creationId xmlns:a16="http://schemas.microsoft.com/office/drawing/2014/main" id="{6CC320E5-8391-48FD-B193-61AE699B3290}"/>
              </a:ext>
            </a:extLst>
          </p:cNvPr>
          <p:cNvGrpSpPr/>
          <p:nvPr/>
        </p:nvGrpSpPr>
        <p:grpSpPr>
          <a:xfrm>
            <a:off x="5006961" y="2359533"/>
            <a:ext cx="823114" cy="328172"/>
            <a:chOff x="4402848" y="2355936"/>
            <a:chExt cx="823114" cy="328172"/>
          </a:xfrm>
        </p:grpSpPr>
        <p:pic>
          <p:nvPicPr>
            <p:cNvPr id="35" name="Shape 339" descr="Container-Engine_256px.png">
              <a:extLst>
                <a:ext uri="{FF2B5EF4-FFF2-40B4-BE49-F238E27FC236}">
                  <a16:creationId xmlns:a16="http://schemas.microsoft.com/office/drawing/2014/main" id="{CDB259D5-27FA-4833-B837-FFE0FBF14C22}"/>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36" name="Shape 339" descr="Container-Engine_256px.png">
              <a:extLst>
                <a:ext uri="{FF2B5EF4-FFF2-40B4-BE49-F238E27FC236}">
                  <a16:creationId xmlns:a16="http://schemas.microsoft.com/office/drawing/2014/main" id="{065E2450-F55B-4C7A-87B3-8B990693E121}"/>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pic>
        <p:nvPicPr>
          <p:cNvPr id="37" name="Shape 339" descr="Container-Engine_256px.png">
            <a:extLst>
              <a:ext uri="{FF2B5EF4-FFF2-40B4-BE49-F238E27FC236}">
                <a16:creationId xmlns:a16="http://schemas.microsoft.com/office/drawing/2014/main" id="{CA4036E1-7AE2-45E0-8109-BCAB421EDFFB}"/>
              </a:ext>
            </a:extLst>
          </p:cNvPr>
          <p:cNvPicPr preferRelativeResize="0"/>
          <p:nvPr/>
        </p:nvPicPr>
        <p:blipFill rotWithShape="1">
          <a:blip r:embed="rId7">
            <a:alphaModFix/>
          </a:blip>
          <a:srcRect t="5092" b="5092"/>
          <a:stretch/>
        </p:blipFill>
        <p:spPr>
          <a:xfrm>
            <a:off x="6865897" y="2359533"/>
            <a:ext cx="365370" cy="328172"/>
          </a:xfrm>
          <a:prstGeom prst="rect">
            <a:avLst/>
          </a:prstGeom>
          <a:noFill/>
          <a:ln>
            <a:noFill/>
          </a:ln>
        </p:spPr>
      </p:pic>
      <p:grpSp>
        <p:nvGrpSpPr>
          <p:cNvPr id="38" name="Group 70">
            <a:extLst>
              <a:ext uri="{FF2B5EF4-FFF2-40B4-BE49-F238E27FC236}">
                <a16:creationId xmlns:a16="http://schemas.microsoft.com/office/drawing/2014/main" id="{9155DFD0-0CA5-4C9C-900B-7671A4D8B567}"/>
              </a:ext>
            </a:extLst>
          </p:cNvPr>
          <p:cNvGrpSpPr/>
          <p:nvPr/>
        </p:nvGrpSpPr>
        <p:grpSpPr>
          <a:xfrm>
            <a:off x="8266070" y="2369082"/>
            <a:ext cx="823114" cy="328172"/>
            <a:chOff x="4402848" y="2355936"/>
            <a:chExt cx="823114" cy="328172"/>
          </a:xfrm>
        </p:grpSpPr>
        <p:pic>
          <p:nvPicPr>
            <p:cNvPr id="39" name="Shape 339" descr="Container-Engine_256px.png">
              <a:extLst>
                <a:ext uri="{FF2B5EF4-FFF2-40B4-BE49-F238E27FC236}">
                  <a16:creationId xmlns:a16="http://schemas.microsoft.com/office/drawing/2014/main" id="{DC2B3385-4EF9-43D9-830D-78CAA72A9032}"/>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40" name="Shape 339" descr="Container-Engine_256px.png">
              <a:extLst>
                <a:ext uri="{FF2B5EF4-FFF2-40B4-BE49-F238E27FC236}">
                  <a16:creationId xmlns:a16="http://schemas.microsoft.com/office/drawing/2014/main" id="{7E2799A0-CEFD-4759-BB7C-B03BD1C6F1B5}"/>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grpSp>
        <p:nvGrpSpPr>
          <p:cNvPr id="41" name="Group 73">
            <a:extLst>
              <a:ext uri="{FF2B5EF4-FFF2-40B4-BE49-F238E27FC236}">
                <a16:creationId xmlns:a16="http://schemas.microsoft.com/office/drawing/2014/main" id="{C01FF55A-9C37-47F2-846A-C7A39FA6F652}"/>
              </a:ext>
            </a:extLst>
          </p:cNvPr>
          <p:cNvGrpSpPr/>
          <p:nvPr/>
        </p:nvGrpSpPr>
        <p:grpSpPr>
          <a:xfrm>
            <a:off x="8260081" y="1945769"/>
            <a:ext cx="823114" cy="328172"/>
            <a:chOff x="4402848" y="2355936"/>
            <a:chExt cx="823114" cy="328172"/>
          </a:xfrm>
        </p:grpSpPr>
        <p:pic>
          <p:nvPicPr>
            <p:cNvPr id="42" name="Shape 339" descr="Container-Engine_256px.png">
              <a:extLst>
                <a:ext uri="{FF2B5EF4-FFF2-40B4-BE49-F238E27FC236}">
                  <a16:creationId xmlns:a16="http://schemas.microsoft.com/office/drawing/2014/main" id="{30B09EF7-9BAD-4FE2-BDA6-47F7E35FB12B}"/>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43" name="Shape 339" descr="Container-Engine_256px.png">
              <a:extLst>
                <a:ext uri="{FF2B5EF4-FFF2-40B4-BE49-F238E27FC236}">
                  <a16:creationId xmlns:a16="http://schemas.microsoft.com/office/drawing/2014/main" id="{D9031DDD-BACC-414F-A782-3CB9929FED85}"/>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spTree>
    <p:extLst>
      <p:ext uri="{BB962C8B-B14F-4D97-AF65-F5344CB8AC3E}">
        <p14:creationId xmlns:p14="http://schemas.microsoft.com/office/powerpoint/2010/main" val="249453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AKS: Managed Kubernetes</a:t>
            </a: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1172987" y="3965808"/>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993372" y="4010329"/>
            <a:ext cx="4493749" cy="2262849"/>
          </a:xfrm>
          <a:prstGeom prst="rect">
            <a:avLst/>
          </a:prstGeom>
          <a:ln>
            <a:noFill/>
          </a:ln>
          <a:effectLst>
            <a:outerShdw blurRad="50800" dist="38100" dir="2700000" algn="tl" rotWithShape="0">
              <a:prstClr val="black">
                <a:alpha val="40000"/>
              </a:prstClr>
            </a:outerShdw>
          </a:effectLst>
        </p:spPr>
      </p:pic>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187643"/>
            <a:ext cx="11655078" cy="31777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GB" sz="2800" dirty="0">
                <a:solidFill>
                  <a:schemeClr val="tx1"/>
                </a:solidFill>
              </a:rPr>
              <a:t>Azure</a:t>
            </a:r>
            <a:r>
              <a:rPr lang="zh-CN" altLang="en-US" sz="2800" dirty="0">
                <a:solidFill>
                  <a:schemeClr val="tx1"/>
                </a:solidFill>
              </a:rPr>
              <a:t>托管控制面板</a:t>
            </a:r>
            <a:endParaRPr lang="en-GB" sz="2800" dirty="0">
              <a:solidFill>
                <a:schemeClr val="tx1"/>
              </a:solidFill>
            </a:endParaRPr>
          </a:p>
          <a:p>
            <a:pPr marL="914400" lvl="1" indent="-457200"/>
            <a:r>
              <a:rPr lang="zh-CN" altLang="en-US" sz="2800" dirty="0"/>
              <a:t>不需要管理主节点和付费</a:t>
            </a:r>
            <a:endParaRPr lang="en-GB" sz="2800" dirty="0"/>
          </a:p>
          <a:p>
            <a:pPr marL="457200" indent="-457200"/>
            <a:r>
              <a:rPr lang="zh-CN" altLang="en-US" sz="2800" dirty="0">
                <a:solidFill>
                  <a:schemeClr val="tx1"/>
                </a:solidFill>
              </a:rPr>
              <a:t>自动升级和打补丁</a:t>
            </a:r>
            <a:endParaRPr lang="en-GB" sz="2800" dirty="0">
              <a:solidFill>
                <a:schemeClr val="tx1"/>
              </a:solidFill>
            </a:endParaRPr>
          </a:p>
          <a:p>
            <a:pPr marL="914400" lvl="1" indent="-457200"/>
            <a:r>
              <a:rPr lang="zh-CN" altLang="en-US" sz="2800" dirty="0"/>
              <a:t>很容易升级控制面板和工作节点到新版本</a:t>
            </a:r>
            <a:r>
              <a:rPr lang="en-GB" sz="2800" dirty="0"/>
              <a:t> </a:t>
            </a:r>
          </a:p>
          <a:p>
            <a:pPr marL="457200" indent="-457200"/>
            <a:r>
              <a:rPr lang="zh-CN" altLang="en-US" sz="2800" dirty="0">
                <a:solidFill>
                  <a:schemeClr val="tx1"/>
                </a:solidFill>
              </a:rPr>
              <a:t>扩展</a:t>
            </a:r>
            <a:r>
              <a:rPr lang="en-GB" sz="2800" dirty="0">
                <a:solidFill>
                  <a:schemeClr val="tx1"/>
                </a:solidFill>
              </a:rPr>
              <a:t> agent pool </a:t>
            </a:r>
            <a:r>
              <a:rPr lang="zh-CN" altLang="en-US" sz="2800" dirty="0">
                <a:solidFill>
                  <a:schemeClr val="tx1"/>
                </a:solidFill>
              </a:rPr>
              <a:t>增加或者减少容量</a:t>
            </a:r>
            <a:endParaRPr lang="en-GB" sz="2800" dirty="0">
              <a:solidFill>
                <a:schemeClr val="tx1"/>
              </a:solidFill>
            </a:endParaRPr>
          </a:p>
          <a:p>
            <a:endParaRPr lang="en-GB" sz="2800" dirty="0">
              <a:solidFill>
                <a:schemeClr val="tx1"/>
              </a:solidFill>
            </a:endParaRPr>
          </a:p>
        </p:txBody>
      </p:sp>
    </p:spTree>
    <p:extLst>
      <p:ext uri="{BB962C8B-B14F-4D97-AF65-F5344CB8AC3E}">
        <p14:creationId xmlns:p14="http://schemas.microsoft.com/office/powerpoint/2010/main" val="32742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800" dirty="0">
              <a:solidFill>
                <a:schemeClr val="tx1"/>
              </a:solidFill>
            </a:endParaRPr>
          </a:p>
        </p:txBody>
      </p:sp>
      <p:pic>
        <p:nvPicPr>
          <p:cNvPr id="10" name="Imagem 9">
            <a:extLst>
              <a:ext uri="{FF2B5EF4-FFF2-40B4-BE49-F238E27FC236}">
                <a16:creationId xmlns:a16="http://schemas.microsoft.com/office/drawing/2014/main" id="{31544D54-A8B5-4AF1-9B1C-EC715346A28B}"/>
              </a:ext>
            </a:extLst>
          </p:cNvPr>
          <p:cNvPicPr>
            <a:picLocks noChangeAspect="1"/>
          </p:cNvPicPr>
          <p:nvPr/>
        </p:nvPicPr>
        <p:blipFill>
          <a:blip r:embed="rId3"/>
          <a:stretch>
            <a:fillRect/>
          </a:stretch>
        </p:blipFill>
        <p:spPr>
          <a:xfrm>
            <a:off x="9181899" y="2249008"/>
            <a:ext cx="2250995" cy="2250995"/>
          </a:xfrm>
          <a:prstGeom prst="rect">
            <a:avLst/>
          </a:prstGeom>
        </p:spPr>
      </p:pic>
      <p:sp>
        <p:nvSpPr>
          <p:cNvPr id="3" name="矩形 2">
            <a:extLst>
              <a:ext uri="{FF2B5EF4-FFF2-40B4-BE49-F238E27FC236}">
                <a16:creationId xmlns:a16="http://schemas.microsoft.com/office/drawing/2014/main" id="{4BA73A39-5DA1-4A4E-8741-A3317B8F33BC}"/>
              </a:ext>
            </a:extLst>
          </p:cNvPr>
          <p:cNvSpPr/>
          <p:nvPr/>
        </p:nvSpPr>
        <p:spPr>
          <a:xfrm>
            <a:off x="981047" y="1964016"/>
            <a:ext cx="7852234" cy="3046988"/>
          </a:xfrm>
          <a:prstGeom prst="rect">
            <a:avLst/>
          </a:prstGeom>
        </p:spPr>
        <p:txBody>
          <a:bodyPr wrap="square">
            <a:spAutoFit/>
          </a:bodyPr>
          <a:lstStyle/>
          <a:p>
            <a:pPr marL="571500" indent="-571500">
              <a:buFont typeface="Arial" panose="020B0604020202020204" pitchFamily="34" charset="0"/>
              <a:buChar char="•"/>
            </a:pPr>
            <a:r>
              <a:rPr lang="pt-BR" altLang="zh-CN" sz="3200" dirty="0">
                <a:solidFill>
                  <a:schemeClr val="accent1"/>
                </a:solidFill>
              </a:rPr>
              <a:t>Master</a:t>
            </a:r>
          </a:p>
          <a:p>
            <a:pPr marL="1028700" lvl="3" indent="-571500">
              <a:buFont typeface="Arial" panose="020B0604020202020204" pitchFamily="34" charset="0"/>
              <a:buChar char="•"/>
            </a:pPr>
            <a:r>
              <a:rPr lang="zh-CN" altLang="en-US" sz="3200" b="1" dirty="0">
                <a:solidFill>
                  <a:schemeClr val="accent1"/>
                </a:solidFill>
              </a:rPr>
              <a:t>控制节点</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负责分配任务的节点</a:t>
            </a:r>
            <a:endParaRPr lang="pt-BR" altLang="zh-CN" sz="3200" b="1" dirty="0">
              <a:solidFill>
                <a:schemeClr val="accent1"/>
              </a:solidFill>
            </a:endParaRPr>
          </a:p>
          <a:p>
            <a:pPr marL="1028700" lvl="3" indent="-571500">
              <a:buFont typeface="Arial" panose="020B0604020202020204" pitchFamily="34" charset="0"/>
              <a:buChar char="•"/>
            </a:pPr>
            <a:endParaRPr lang="pt-BR" altLang="zh-CN" sz="3200" dirty="0">
              <a:solidFill>
                <a:schemeClr val="accent1"/>
              </a:solidFill>
            </a:endParaRPr>
          </a:p>
          <a:p>
            <a:pPr marL="571500" indent="-571500">
              <a:buFont typeface="Arial" panose="020B0604020202020204" pitchFamily="34" charset="0"/>
              <a:buChar char="•"/>
            </a:pPr>
            <a:r>
              <a:rPr lang="pt-BR" altLang="zh-CN" sz="3200" dirty="0">
                <a:solidFill>
                  <a:schemeClr val="accent1"/>
                </a:solidFill>
              </a:rPr>
              <a:t>Nodes</a:t>
            </a:r>
          </a:p>
          <a:p>
            <a:pPr marL="1028700" lvl="3" indent="-571500">
              <a:buFont typeface="Arial" panose="020B0604020202020204" pitchFamily="34" charset="0"/>
              <a:buChar char="•"/>
            </a:pPr>
            <a:r>
              <a:rPr lang="zh-CN" altLang="en-US" sz="3200" dirty="0">
                <a:solidFill>
                  <a:schemeClr val="accent1"/>
                </a:solidFill>
              </a:rPr>
              <a:t>执行</a:t>
            </a:r>
            <a:r>
              <a:rPr lang="en-US" altLang="zh-CN" sz="3200" dirty="0">
                <a:solidFill>
                  <a:schemeClr val="accent1"/>
                </a:solidFill>
              </a:rPr>
              <a:t>Master</a:t>
            </a:r>
            <a:r>
              <a:rPr lang="zh-CN" altLang="en-US" sz="3200" dirty="0">
                <a:solidFill>
                  <a:schemeClr val="accent1"/>
                </a:solidFill>
              </a:rPr>
              <a:t>分配任务的节点</a:t>
            </a:r>
            <a:endParaRPr lang="pt-BR" altLang="zh-CN" sz="3200" b="1" dirty="0">
              <a:solidFill>
                <a:schemeClr val="accent1"/>
              </a:solidFill>
            </a:endParaRPr>
          </a:p>
        </p:txBody>
      </p:sp>
    </p:spTree>
    <p:extLst>
      <p:ext uri="{BB962C8B-B14F-4D97-AF65-F5344CB8AC3E}">
        <p14:creationId xmlns:p14="http://schemas.microsoft.com/office/powerpoint/2010/main" val="238688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800" dirty="0">
              <a:solidFill>
                <a:schemeClr val="tx1"/>
              </a:solidFill>
            </a:endParaRPr>
          </a:p>
        </p:txBody>
      </p:sp>
      <p:sp>
        <p:nvSpPr>
          <p:cNvPr id="8" name="Elipse 5">
            <a:extLst>
              <a:ext uri="{FF2B5EF4-FFF2-40B4-BE49-F238E27FC236}">
                <a16:creationId xmlns:a16="http://schemas.microsoft.com/office/drawing/2014/main" id="{586A543E-6A39-4580-92C6-D2CF99B725B2}"/>
              </a:ext>
            </a:extLst>
          </p:cNvPr>
          <p:cNvSpPr/>
          <p:nvPr/>
        </p:nvSpPr>
        <p:spPr bwMode="auto">
          <a:xfrm>
            <a:off x="568324" y="2415539"/>
            <a:ext cx="3505200" cy="3505200"/>
          </a:xfrm>
          <a:prstGeom prst="ellipse">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grpSp>
        <p:nvGrpSpPr>
          <p:cNvPr id="9" name="Agrupar 11">
            <a:extLst>
              <a:ext uri="{FF2B5EF4-FFF2-40B4-BE49-F238E27FC236}">
                <a16:creationId xmlns:a16="http://schemas.microsoft.com/office/drawing/2014/main" id="{52CA9133-9D37-409B-A39F-1B81EE8E8FE4}"/>
              </a:ext>
            </a:extLst>
          </p:cNvPr>
          <p:cNvGrpSpPr/>
          <p:nvPr/>
        </p:nvGrpSpPr>
        <p:grpSpPr>
          <a:xfrm>
            <a:off x="1932621" y="4449838"/>
            <a:ext cx="838200" cy="1002854"/>
            <a:chOff x="2865437" y="2278062"/>
            <a:chExt cx="1905000" cy="2286000"/>
          </a:xfrm>
        </p:grpSpPr>
        <p:sp>
          <p:nvSpPr>
            <p:cNvPr id="11" name="Retângulo: Único Canto Recortado 10">
              <a:extLst>
                <a:ext uri="{FF2B5EF4-FFF2-40B4-BE49-F238E27FC236}">
                  <a16:creationId xmlns:a16="http://schemas.microsoft.com/office/drawing/2014/main" id="{D3C15B04-0533-420D-A7DD-F1E91CFB9BD0}"/>
                </a:ext>
              </a:extLst>
            </p:cNvPr>
            <p:cNvSpPr/>
            <p:nvPr/>
          </p:nvSpPr>
          <p:spPr bwMode="auto">
            <a:xfrm>
              <a:off x="2865437" y="2278062"/>
              <a:ext cx="1905000" cy="2286000"/>
            </a:xfrm>
            <a:prstGeom prst="snip1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pic>
          <p:nvPicPr>
            <p:cNvPr id="12" name="Imagem 6">
              <a:extLst>
                <a:ext uri="{FF2B5EF4-FFF2-40B4-BE49-F238E27FC236}">
                  <a16:creationId xmlns:a16="http://schemas.microsoft.com/office/drawing/2014/main" id="{E643B508-3200-46F6-8B72-9906B1943CCD}"/>
                </a:ext>
              </a:extLst>
            </p:cNvPr>
            <p:cNvPicPr>
              <a:picLocks noChangeAspect="1"/>
            </p:cNvPicPr>
            <p:nvPr/>
          </p:nvPicPr>
          <p:blipFill>
            <a:blip r:embed="rId3"/>
            <a:stretch>
              <a:fillRect/>
            </a:stretch>
          </p:blipFill>
          <p:spPr>
            <a:xfrm>
              <a:off x="3001011" y="2757963"/>
              <a:ext cx="1633851" cy="1478598"/>
            </a:xfrm>
            <a:prstGeom prst="rect">
              <a:avLst/>
            </a:prstGeom>
          </p:spPr>
        </p:pic>
      </p:grpSp>
      <p:sp>
        <p:nvSpPr>
          <p:cNvPr id="13" name="Retângulo 12">
            <a:extLst>
              <a:ext uri="{FF2B5EF4-FFF2-40B4-BE49-F238E27FC236}">
                <a16:creationId xmlns:a16="http://schemas.microsoft.com/office/drawing/2014/main" id="{038388D6-3375-499F-AF80-BFBC30B8EB25}"/>
              </a:ext>
            </a:extLst>
          </p:cNvPr>
          <p:cNvSpPr/>
          <p:nvPr/>
        </p:nvSpPr>
        <p:spPr bwMode="auto">
          <a:xfrm>
            <a:off x="5371824" y="1547116"/>
            <a:ext cx="6172200" cy="4875213"/>
          </a:xfrm>
          <a:prstGeom prst="rect">
            <a:avLst/>
          </a:prstGeom>
          <a:solidFill>
            <a:schemeClr val="bg1">
              <a:lumMod val="65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sp>
        <p:nvSpPr>
          <p:cNvPr id="14" name="CaixaDeTexto 13">
            <a:extLst>
              <a:ext uri="{FF2B5EF4-FFF2-40B4-BE49-F238E27FC236}">
                <a16:creationId xmlns:a16="http://schemas.microsoft.com/office/drawing/2014/main" id="{E7E8AB34-4F8D-4414-BE7B-28529FBB21B3}"/>
              </a:ext>
            </a:extLst>
          </p:cNvPr>
          <p:cNvSpPr txBox="1"/>
          <p:nvPr/>
        </p:nvSpPr>
        <p:spPr>
          <a:xfrm>
            <a:off x="5456237" y="1597341"/>
            <a:ext cx="1752600" cy="683264"/>
          </a:xfrm>
          <a:prstGeom prst="rect">
            <a:avLst/>
          </a:prstGeom>
          <a:noFill/>
        </p:spPr>
        <p:txBody>
          <a:bodyPr wrap="square" lIns="182880" tIns="146304" rIns="182880" bIns="146304" rtlCol="0">
            <a:spAutoFit/>
          </a:bodyPr>
          <a:lstStyle/>
          <a:p>
            <a:pPr>
              <a:lnSpc>
                <a:spcPct val="90000"/>
              </a:lnSpc>
              <a:spcAft>
                <a:spcPts val="600"/>
              </a:spcAft>
            </a:pPr>
            <a:r>
              <a:rPr lang="pt-BR" sz="2800" dirty="0">
                <a:gradFill>
                  <a:gsLst>
                    <a:gs pos="2917">
                      <a:schemeClr val="tx1"/>
                    </a:gs>
                    <a:gs pos="30000">
                      <a:schemeClr val="tx1"/>
                    </a:gs>
                  </a:gsLst>
                  <a:lin ang="5400000" scaled="0"/>
                </a:gradFill>
              </a:rPr>
              <a:t>Cluster</a:t>
            </a:r>
          </a:p>
        </p:txBody>
      </p:sp>
      <p:pic>
        <p:nvPicPr>
          <p:cNvPr id="15" name="Imagem 3">
            <a:extLst>
              <a:ext uri="{FF2B5EF4-FFF2-40B4-BE49-F238E27FC236}">
                <a16:creationId xmlns:a16="http://schemas.microsoft.com/office/drawing/2014/main" id="{35016718-7B85-4C23-8C95-AFA9040D7220}"/>
              </a:ext>
            </a:extLst>
          </p:cNvPr>
          <p:cNvPicPr>
            <a:picLocks noChangeAspect="1"/>
          </p:cNvPicPr>
          <p:nvPr/>
        </p:nvPicPr>
        <p:blipFill>
          <a:blip r:embed="rId4"/>
          <a:stretch>
            <a:fillRect/>
          </a:stretch>
        </p:blipFill>
        <p:spPr>
          <a:xfrm>
            <a:off x="886978" y="3097092"/>
            <a:ext cx="1091997" cy="1091997"/>
          </a:xfrm>
          <a:prstGeom prst="rect">
            <a:avLst/>
          </a:prstGeom>
        </p:spPr>
      </p:pic>
      <p:sp>
        <p:nvSpPr>
          <p:cNvPr id="16" name="CaixaDeTexto 9">
            <a:extLst>
              <a:ext uri="{FF2B5EF4-FFF2-40B4-BE49-F238E27FC236}">
                <a16:creationId xmlns:a16="http://schemas.microsoft.com/office/drawing/2014/main" id="{34D931FA-95F4-4B63-A17D-943E98406483}"/>
              </a:ext>
            </a:extLst>
          </p:cNvPr>
          <p:cNvSpPr txBox="1"/>
          <p:nvPr/>
        </p:nvSpPr>
        <p:spPr>
          <a:xfrm>
            <a:off x="1939924" y="3301459"/>
            <a:ext cx="1752600" cy="683264"/>
          </a:xfrm>
          <a:prstGeom prst="rect">
            <a:avLst/>
          </a:prstGeom>
          <a:noFill/>
        </p:spPr>
        <p:txBody>
          <a:bodyPr wrap="square" lIns="182880" tIns="146304" rIns="182880" bIns="146304" rtlCol="0">
            <a:spAutoFit/>
          </a:bodyPr>
          <a:lstStyle/>
          <a:p>
            <a:pPr>
              <a:lnSpc>
                <a:spcPct val="90000"/>
              </a:lnSpc>
              <a:spcAft>
                <a:spcPts val="600"/>
              </a:spcAft>
            </a:pPr>
            <a:r>
              <a:rPr lang="pt-BR" sz="2800" dirty="0" err="1">
                <a:solidFill>
                  <a:srgbClr val="FF0000"/>
                </a:solidFill>
              </a:rPr>
              <a:t>kubectl</a:t>
            </a:r>
            <a:endParaRPr lang="pt-BR" sz="2800" dirty="0">
              <a:solidFill>
                <a:srgbClr val="FF0000"/>
              </a:solidFill>
            </a:endParaRPr>
          </a:p>
        </p:txBody>
      </p:sp>
      <p:sp>
        <p:nvSpPr>
          <p:cNvPr id="17" name="Retângulo 8">
            <a:extLst>
              <a:ext uri="{FF2B5EF4-FFF2-40B4-BE49-F238E27FC236}">
                <a16:creationId xmlns:a16="http://schemas.microsoft.com/office/drawing/2014/main" id="{779B079E-840A-4500-B080-6B693024FD9B}"/>
              </a:ext>
            </a:extLst>
          </p:cNvPr>
          <p:cNvSpPr/>
          <p:nvPr/>
        </p:nvSpPr>
        <p:spPr bwMode="auto">
          <a:xfrm>
            <a:off x="6218237" y="3497262"/>
            <a:ext cx="1752600" cy="1371600"/>
          </a:xfrm>
          <a:prstGeom prst="rect">
            <a:avLst/>
          </a:prstGeom>
          <a:solidFill>
            <a:srgbClr val="00808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Master</a:t>
            </a:r>
          </a:p>
        </p:txBody>
      </p:sp>
      <p:sp>
        <p:nvSpPr>
          <p:cNvPr id="18" name="Retângulo 14">
            <a:extLst>
              <a:ext uri="{FF2B5EF4-FFF2-40B4-BE49-F238E27FC236}">
                <a16:creationId xmlns:a16="http://schemas.microsoft.com/office/drawing/2014/main" id="{670370B5-D8B3-4C54-8208-C83A618BA593}"/>
              </a:ext>
            </a:extLst>
          </p:cNvPr>
          <p:cNvSpPr/>
          <p:nvPr/>
        </p:nvSpPr>
        <p:spPr bwMode="auto">
          <a:xfrm>
            <a:off x="9113837" y="2314577"/>
            <a:ext cx="1752600" cy="1371600"/>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Node 1</a:t>
            </a:r>
          </a:p>
        </p:txBody>
      </p:sp>
      <p:sp>
        <p:nvSpPr>
          <p:cNvPr id="19" name="Retângulo 15">
            <a:extLst>
              <a:ext uri="{FF2B5EF4-FFF2-40B4-BE49-F238E27FC236}">
                <a16:creationId xmlns:a16="http://schemas.microsoft.com/office/drawing/2014/main" id="{4DD064FE-058C-49B2-B161-B7DB80B5E418}"/>
              </a:ext>
            </a:extLst>
          </p:cNvPr>
          <p:cNvSpPr/>
          <p:nvPr/>
        </p:nvSpPr>
        <p:spPr bwMode="auto">
          <a:xfrm>
            <a:off x="9110344" y="4575568"/>
            <a:ext cx="1752600" cy="1371600"/>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Node N</a:t>
            </a:r>
          </a:p>
        </p:txBody>
      </p:sp>
      <p:cxnSp>
        <p:nvCxnSpPr>
          <p:cNvPr id="20" name="Conector de Seta Reta 17">
            <a:extLst>
              <a:ext uri="{FF2B5EF4-FFF2-40B4-BE49-F238E27FC236}">
                <a16:creationId xmlns:a16="http://schemas.microsoft.com/office/drawing/2014/main" id="{5211DC08-9148-4858-A974-861A872DFEFE}"/>
              </a:ext>
            </a:extLst>
          </p:cNvPr>
          <p:cNvCxnSpPr/>
          <p:nvPr/>
        </p:nvCxnSpPr>
        <p:spPr>
          <a:xfrm>
            <a:off x="3322638" y="4189089"/>
            <a:ext cx="2743199" cy="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ector de Seta Reta 18">
            <a:extLst>
              <a:ext uri="{FF2B5EF4-FFF2-40B4-BE49-F238E27FC236}">
                <a16:creationId xmlns:a16="http://schemas.microsoft.com/office/drawing/2014/main" id="{FA364F63-3FA5-4D6B-A2C8-BA12C136ABAD}"/>
              </a:ext>
            </a:extLst>
          </p:cNvPr>
          <p:cNvCxnSpPr>
            <a:cxnSpLocks/>
          </p:cNvCxnSpPr>
          <p:nvPr/>
        </p:nvCxnSpPr>
        <p:spPr>
          <a:xfrm flipV="1">
            <a:off x="8119745" y="3097092"/>
            <a:ext cx="917892" cy="87429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ector de Seta Reta 20">
            <a:extLst>
              <a:ext uri="{FF2B5EF4-FFF2-40B4-BE49-F238E27FC236}">
                <a16:creationId xmlns:a16="http://schemas.microsoft.com/office/drawing/2014/main" id="{7547C0B2-CBFC-4BEA-8EFA-3DB3F1B8BD13}"/>
              </a:ext>
            </a:extLst>
          </p:cNvPr>
          <p:cNvCxnSpPr>
            <a:cxnSpLocks/>
          </p:cNvCxnSpPr>
          <p:nvPr/>
        </p:nvCxnSpPr>
        <p:spPr>
          <a:xfrm>
            <a:off x="8157845" y="4620207"/>
            <a:ext cx="879792" cy="688813"/>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4E7BDBA7-1125-4AC7-8B44-AD7EA78ED5FB}"/>
              </a:ext>
            </a:extLst>
          </p:cNvPr>
          <p:cNvSpPr txBox="1"/>
          <p:nvPr/>
        </p:nvSpPr>
        <p:spPr>
          <a:xfrm>
            <a:off x="9037636" y="3686370"/>
            <a:ext cx="1825307" cy="683264"/>
          </a:xfrm>
          <a:prstGeom prst="rect">
            <a:avLst/>
          </a:prstGeom>
          <a:noFill/>
        </p:spPr>
        <p:txBody>
          <a:bodyPr wrap="square" lIns="182880" tIns="146304" rIns="182880" bIns="146304" rtlCol="0">
            <a:spAutoFit/>
          </a:bodyPr>
          <a:lstStyle/>
          <a:p>
            <a:pPr algn="ctr">
              <a:lnSpc>
                <a:spcPct val="90000"/>
              </a:lnSpc>
              <a:spcAft>
                <a:spcPts val="600"/>
              </a:spcAft>
            </a:pPr>
            <a:r>
              <a:rPr lang="pt-BR" sz="2800" dirty="0">
                <a:gradFill>
                  <a:gsLst>
                    <a:gs pos="2917">
                      <a:schemeClr val="tx1"/>
                    </a:gs>
                    <a:gs pos="30000">
                      <a:schemeClr val="tx1"/>
                    </a:gs>
                  </a:gsLst>
                  <a:lin ang="5400000" scaled="0"/>
                </a:gradFill>
              </a:rPr>
              <a:t>. . .</a:t>
            </a:r>
          </a:p>
        </p:txBody>
      </p:sp>
    </p:spTree>
    <p:extLst>
      <p:ext uri="{BB962C8B-B14F-4D97-AF65-F5344CB8AC3E}">
        <p14:creationId xmlns:p14="http://schemas.microsoft.com/office/powerpoint/2010/main" val="2919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25" name="矩形 24">
            <a:extLst>
              <a:ext uri="{FF2B5EF4-FFF2-40B4-BE49-F238E27FC236}">
                <a16:creationId xmlns:a16="http://schemas.microsoft.com/office/drawing/2014/main" id="{2E72AB24-D9E1-45E9-8D58-1ED386130366}"/>
              </a:ext>
            </a:extLst>
          </p:cNvPr>
          <p:cNvSpPr/>
          <p:nvPr/>
        </p:nvSpPr>
        <p:spPr>
          <a:xfrm>
            <a:off x="981047" y="1964016"/>
            <a:ext cx="7236521" cy="4031873"/>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Pod</a:t>
            </a:r>
            <a:endParaRPr lang="pt-BR" altLang="zh-CN" sz="3200" dirty="0">
              <a:solidFill>
                <a:schemeClr val="accent1"/>
              </a:solidFill>
            </a:endParaRPr>
          </a:p>
          <a:p>
            <a:pPr marL="1028700" lvl="3" indent="-571500">
              <a:buFont typeface="Arial" panose="020B0604020202020204" pitchFamily="34" charset="0"/>
              <a:buChar char="•"/>
            </a:pPr>
            <a:r>
              <a:rPr lang="en-US" altLang="zh-CN" sz="3200" b="1" dirty="0">
                <a:solidFill>
                  <a:schemeClr val="accent1"/>
                </a:solidFill>
              </a:rPr>
              <a:t>K8s</a:t>
            </a:r>
            <a:r>
              <a:rPr lang="zh-CN" altLang="en-US" sz="3200" b="1" dirty="0">
                <a:solidFill>
                  <a:schemeClr val="accent1"/>
                </a:solidFill>
              </a:rPr>
              <a:t>的原子部署单元</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部署到节点的一个或多个容器组</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有自己的</a:t>
            </a:r>
            <a:r>
              <a:rPr lang="en-US" altLang="zh-CN" sz="3200" b="1" dirty="0">
                <a:solidFill>
                  <a:schemeClr val="accent1"/>
                </a:solidFill>
              </a:rPr>
              <a:t>IP</a:t>
            </a:r>
            <a:r>
              <a:rPr lang="zh-CN" altLang="en-US" sz="3200" b="1" dirty="0">
                <a:solidFill>
                  <a:schemeClr val="accent1"/>
                </a:solidFill>
              </a:rPr>
              <a:t>地址</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它的寿命很短，随时可更换</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所有的容器共享存储和网络</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我们不直接管理</a:t>
            </a:r>
            <a:r>
              <a:rPr lang="en-US" altLang="zh-CN" sz="3200" b="1" dirty="0">
                <a:solidFill>
                  <a:schemeClr val="accent1"/>
                </a:solidFill>
              </a:rPr>
              <a:t>Pod</a:t>
            </a:r>
            <a:r>
              <a:rPr lang="zh-CN" altLang="en-US" sz="3200" b="1" dirty="0">
                <a:solidFill>
                  <a:schemeClr val="accent1"/>
                </a:solidFill>
              </a:rPr>
              <a:t>，有更高级的对象</a:t>
            </a:r>
            <a:endParaRPr lang="pt-BR" altLang="zh-CN" sz="3200" dirty="0">
              <a:solidFill>
                <a:schemeClr val="accent1"/>
              </a:solidFill>
            </a:endParaRPr>
          </a:p>
        </p:txBody>
      </p:sp>
      <p:grpSp>
        <p:nvGrpSpPr>
          <p:cNvPr id="26" name="Group 5">
            <a:extLst>
              <a:ext uri="{FF2B5EF4-FFF2-40B4-BE49-F238E27FC236}">
                <a16:creationId xmlns:a16="http://schemas.microsoft.com/office/drawing/2014/main" id="{1296C0E4-C517-41A2-9A5D-3185C7FF3A84}"/>
              </a:ext>
            </a:extLst>
          </p:cNvPr>
          <p:cNvGrpSpPr/>
          <p:nvPr/>
        </p:nvGrpSpPr>
        <p:grpSpPr>
          <a:xfrm>
            <a:off x="8687064" y="2565999"/>
            <a:ext cx="1679713" cy="1214744"/>
            <a:chOff x="4850296" y="4262761"/>
            <a:chExt cx="1679713" cy="1214744"/>
          </a:xfrm>
        </p:grpSpPr>
        <p:sp>
          <p:nvSpPr>
            <p:cNvPr id="27" name="Rectangle 6">
              <a:extLst>
                <a:ext uri="{FF2B5EF4-FFF2-40B4-BE49-F238E27FC236}">
                  <a16:creationId xmlns:a16="http://schemas.microsoft.com/office/drawing/2014/main" id="{657BE95F-8952-41B5-A789-9889C40C51B6}"/>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8" name="Group 7">
              <a:extLst>
                <a:ext uri="{FF2B5EF4-FFF2-40B4-BE49-F238E27FC236}">
                  <a16:creationId xmlns:a16="http://schemas.microsoft.com/office/drawing/2014/main" id="{A297A196-40A1-4BAE-8554-AE25684A1542}"/>
                </a:ext>
              </a:extLst>
            </p:cNvPr>
            <p:cNvGrpSpPr/>
            <p:nvPr/>
          </p:nvGrpSpPr>
          <p:grpSpPr>
            <a:xfrm>
              <a:off x="5256745" y="4262761"/>
              <a:ext cx="866814" cy="915212"/>
              <a:chOff x="7245626" y="2134805"/>
              <a:chExt cx="866814" cy="915212"/>
            </a:xfrm>
          </p:grpSpPr>
          <p:pic>
            <p:nvPicPr>
              <p:cNvPr id="30" name="Picture 2" descr="Image result for container icon">
                <a:extLst>
                  <a:ext uri="{FF2B5EF4-FFF2-40B4-BE49-F238E27FC236}">
                    <a16:creationId xmlns:a16="http://schemas.microsoft.com/office/drawing/2014/main" id="{6161826A-E4CF-4FDB-B933-AF27D5AC3B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10">
                <a:extLst>
                  <a:ext uri="{FF2B5EF4-FFF2-40B4-BE49-F238E27FC236}">
                    <a16:creationId xmlns:a16="http://schemas.microsoft.com/office/drawing/2014/main" id="{2B5CF125-F3C1-484B-9D84-FC1D92752477}"/>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9" name="Rectangle 8">
              <a:extLst>
                <a:ext uri="{FF2B5EF4-FFF2-40B4-BE49-F238E27FC236}">
                  <a16:creationId xmlns:a16="http://schemas.microsoft.com/office/drawing/2014/main" id="{60402C9C-8AAC-4E52-B4E7-AD18A20FB6B6}"/>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32" name="Group 27">
            <a:extLst>
              <a:ext uri="{FF2B5EF4-FFF2-40B4-BE49-F238E27FC236}">
                <a16:creationId xmlns:a16="http://schemas.microsoft.com/office/drawing/2014/main" id="{4DFF179A-1D83-4484-8818-FFFDFF389F49}"/>
              </a:ext>
            </a:extLst>
          </p:cNvPr>
          <p:cNvGrpSpPr/>
          <p:nvPr/>
        </p:nvGrpSpPr>
        <p:grpSpPr>
          <a:xfrm>
            <a:off x="8527560" y="4231472"/>
            <a:ext cx="3261691" cy="1776338"/>
            <a:chOff x="3511826" y="3633032"/>
            <a:chExt cx="3261691" cy="1776338"/>
          </a:xfrm>
        </p:grpSpPr>
        <p:sp>
          <p:nvSpPr>
            <p:cNvPr id="33" name="Rectangle 12">
              <a:extLst>
                <a:ext uri="{FF2B5EF4-FFF2-40B4-BE49-F238E27FC236}">
                  <a16:creationId xmlns:a16="http://schemas.microsoft.com/office/drawing/2014/main" id="{4BC27B05-893E-4A83-9AEC-91FB4A9FE71D}"/>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13">
              <a:extLst>
                <a:ext uri="{FF2B5EF4-FFF2-40B4-BE49-F238E27FC236}">
                  <a16:creationId xmlns:a16="http://schemas.microsoft.com/office/drawing/2014/main" id="{DF61285B-6014-4471-8D7E-099AC0A213BA}"/>
                </a:ext>
              </a:extLst>
            </p:cNvPr>
            <p:cNvGrpSpPr/>
            <p:nvPr/>
          </p:nvGrpSpPr>
          <p:grpSpPr>
            <a:xfrm>
              <a:off x="3918275" y="3633032"/>
              <a:ext cx="866814" cy="915212"/>
              <a:chOff x="7245626" y="2134805"/>
              <a:chExt cx="866814" cy="915212"/>
            </a:xfrm>
          </p:grpSpPr>
          <p:pic>
            <p:nvPicPr>
              <p:cNvPr id="44" name="Picture 2" descr="Image result for container icon">
                <a:extLst>
                  <a:ext uri="{FF2B5EF4-FFF2-40B4-BE49-F238E27FC236}">
                    <a16:creationId xmlns:a16="http://schemas.microsoft.com/office/drawing/2014/main" id="{7840B5DF-27C7-483D-9CD8-F5C752B900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16">
                <a:extLst>
                  <a:ext uri="{FF2B5EF4-FFF2-40B4-BE49-F238E27FC236}">
                    <a16:creationId xmlns:a16="http://schemas.microsoft.com/office/drawing/2014/main" id="{64014439-5F93-4193-AF6B-77FAE49154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35" name="Rectangle 14">
              <a:extLst>
                <a:ext uri="{FF2B5EF4-FFF2-40B4-BE49-F238E27FC236}">
                  <a16:creationId xmlns:a16="http://schemas.microsoft.com/office/drawing/2014/main" id="{2207E572-58EE-46B9-B30A-099BFBA455D5}"/>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36" name="Group 17">
              <a:extLst>
                <a:ext uri="{FF2B5EF4-FFF2-40B4-BE49-F238E27FC236}">
                  <a16:creationId xmlns:a16="http://schemas.microsoft.com/office/drawing/2014/main" id="{0C28C3BC-3A07-467D-8C14-C781F890CA69}"/>
                </a:ext>
              </a:extLst>
            </p:cNvPr>
            <p:cNvGrpSpPr/>
            <p:nvPr/>
          </p:nvGrpSpPr>
          <p:grpSpPr>
            <a:xfrm>
              <a:off x="5588704" y="3649169"/>
              <a:ext cx="930063" cy="915212"/>
              <a:chOff x="7313972" y="2134805"/>
              <a:chExt cx="930063" cy="915212"/>
            </a:xfrm>
          </p:grpSpPr>
          <p:pic>
            <p:nvPicPr>
              <p:cNvPr id="42" name="Picture 2" descr="Image result for container icon">
                <a:extLst>
                  <a:ext uri="{FF2B5EF4-FFF2-40B4-BE49-F238E27FC236}">
                    <a16:creationId xmlns:a16="http://schemas.microsoft.com/office/drawing/2014/main" id="{804C9007-8498-4ED3-BE87-EEBCA768349C}"/>
                  </a:ext>
                </a:extLst>
              </p:cNvP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19">
                <a:extLst>
                  <a:ext uri="{FF2B5EF4-FFF2-40B4-BE49-F238E27FC236}">
                    <a16:creationId xmlns:a16="http://schemas.microsoft.com/office/drawing/2014/main" id="{91C393ED-9663-4D0B-8EDF-9B002AF05B16}"/>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37" name="Group 22">
              <a:extLst>
                <a:ext uri="{FF2B5EF4-FFF2-40B4-BE49-F238E27FC236}">
                  <a16:creationId xmlns:a16="http://schemas.microsoft.com/office/drawing/2014/main" id="{7E64F6F4-81A1-4045-A102-BB4E3C411DEE}"/>
                </a:ext>
              </a:extLst>
            </p:cNvPr>
            <p:cNvGrpSpPr/>
            <p:nvPr/>
          </p:nvGrpSpPr>
          <p:grpSpPr>
            <a:xfrm>
              <a:off x="4779431" y="4579217"/>
              <a:ext cx="726481" cy="571808"/>
              <a:chOff x="4658641" y="4545652"/>
              <a:chExt cx="726481" cy="571808"/>
            </a:xfrm>
          </p:grpSpPr>
          <p:sp>
            <p:nvSpPr>
              <p:cNvPr id="40" name="Flowchart: Multidocument 20">
                <a:extLst>
                  <a:ext uri="{FF2B5EF4-FFF2-40B4-BE49-F238E27FC236}">
                    <a16:creationId xmlns:a16="http://schemas.microsoft.com/office/drawing/2014/main" id="{5088EA14-51E1-439E-B3B5-1BD9F941D7AF}"/>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21">
                <a:extLst>
                  <a:ext uri="{FF2B5EF4-FFF2-40B4-BE49-F238E27FC236}">
                    <a16:creationId xmlns:a16="http://schemas.microsoft.com/office/drawing/2014/main" id="{0DDB79A1-1B42-426D-90BE-9000462FA451}"/>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38" name="Arrow: Bent-Up 25">
              <a:extLst>
                <a:ext uri="{FF2B5EF4-FFF2-40B4-BE49-F238E27FC236}">
                  <a16:creationId xmlns:a16="http://schemas.microsoft.com/office/drawing/2014/main" id="{8E85215C-AE76-44E3-A4B4-A6227854371E}"/>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Arrow: Bent-Up 26">
              <a:extLst>
                <a:ext uri="{FF2B5EF4-FFF2-40B4-BE49-F238E27FC236}">
                  <a16:creationId xmlns:a16="http://schemas.microsoft.com/office/drawing/2014/main" id="{1795212C-9222-46BC-8027-AB17EDFF9C27}"/>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4634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a:t>
            </a:r>
            <a:r>
              <a:rPr lang="en-GB" dirty="0"/>
              <a:t>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981047" y="1964016"/>
            <a:ext cx="7236521" cy="1569660"/>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Deployment</a:t>
            </a:r>
          </a:p>
          <a:p>
            <a:pPr marL="1028700" lvl="3" indent="-571500">
              <a:buFont typeface="Arial" panose="020B0604020202020204" pitchFamily="34" charset="0"/>
              <a:buChar char="•"/>
            </a:pPr>
            <a:r>
              <a:rPr lang="zh-CN" altLang="en-US" sz="3200" b="1" dirty="0">
                <a:solidFill>
                  <a:schemeClr val="accent1"/>
                </a:solidFill>
              </a:rPr>
              <a:t>对</a:t>
            </a:r>
            <a:r>
              <a:rPr lang="en-US" altLang="zh-CN" sz="3200" b="1" dirty="0">
                <a:solidFill>
                  <a:schemeClr val="accent1"/>
                </a:solidFill>
              </a:rPr>
              <a:t>Pod </a:t>
            </a:r>
            <a:r>
              <a:rPr lang="zh-CN" altLang="en-US" sz="3200" b="1" dirty="0">
                <a:solidFill>
                  <a:schemeClr val="accent1"/>
                </a:solidFill>
              </a:rPr>
              <a:t>附加功能的抽象</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带状态管理的</a:t>
            </a:r>
            <a:r>
              <a:rPr lang="en-US" altLang="zh-CN" sz="3200" b="1" dirty="0">
                <a:solidFill>
                  <a:schemeClr val="accent1"/>
                </a:solidFill>
              </a:rPr>
              <a:t>Account</a:t>
            </a:r>
          </a:p>
        </p:txBody>
      </p:sp>
      <p:grpSp>
        <p:nvGrpSpPr>
          <p:cNvPr id="47" name="Agrupar 5">
            <a:extLst>
              <a:ext uri="{FF2B5EF4-FFF2-40B4-BE49-F238E27FC236}">
                <a16:creationId xmlns:a16="http://schemas.microsoft.com/office/drawing/2014/main" id="{C54B6483-9B6B-4B4E-8F5F-8AE70B4863CE}"/>
              </a:ext>
            </a:extLst>
          </p:cNvPr>
          <p:cNvGrpSpPr/>
          <p:nvPr/>
        </p:nvGrpSpPr>
        <p:grpSpPr>
          <a:xfrm>
            <a:off x="7259768" y="2257208"/>
            <a:ext cx="3924300" cy="2933700"/>
            <a:chOff x="7871777" y="2521902"/>
            <a:chExt cx="3924300" cy="2933700"/>
          </a:xfrm>
        </p:grpSpPr>
        <p:sp>
          <p:nvSpPr>
            <p:cNvPr id="48" name="Retângulo 7">
              <a:extLst>
                <a:ext uri="{FF2B5EF4-FFF2-40B4-BE49-F238E27FC236}">
                  <a16:creationId xmlns:a16="http://schemas.microsoft.com/office/drawing/2014/main" id="{CAFAD026-AA5F-48B0-8003-9B1894879BAD}"/>
                </a:ext>
              </a:extLst>
            </p:cNvPr>
            <p:cNvSpPr/>
            <p:nvPr/>
          </p:nvSpPr>
          <p:spPr bwMode="auto">
            <a:xfrm>
              <a:off x="7871777" y="2521902"/>
              <a:ext cx="3924300" cy="2933700"/>
            </a:xfrm>
            <a:prstGeom prst="rect">
              <a:avLst/>
            </a:prstGeom>
            <a:solidFill>
              <a:srgbClr val="EAEAEA"/>
            </a:solidFill>
            <a:ln>
              <a:solidFill>
                <a:srgbClr val="B2B2B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pt-BR" sz="2000" dirty="0">
                  <a:solidFill>
                    <a:srgbClr val="292929"/>
                  </a:solidFill>
                </a:rPr>
                <a:t>Deployment</a:t>
              </a:r>
            </a:p>
          </p:txBody>
        </p:sp>
        <p:sp>
          <p:nvSpPr>
            <p:cNvPr id="49" name="Retângulo 3">
              <a:extLst>
                <a:ext uri="{FF2B5EF4-FFF2-40B4-BE49-F238E27FC236}">
                  <a16:creationId xmlns:a16="http://schemas.microsoft.com/office/drawing/2014/main" id="{636A088B-D8D8-431D-AE1B-1B5461CED75E}"/>
                </a:ext>
              </a:extLst>
            </p:cNvPr>
            <p:cNvSpPr/>
            <p:nvPr/>
          </p:nvSpPr>
          <p:spPr bwMode="auto">
            <a:xfrm>
              <a:off x="8309927" y="3200082"/>
              <a:ext cx="3048000" cy="1828800"/>
            </a:xfrm>
            <a:prstGeom prst="rect">
              <a:avLst/>
            </a:prstGeom>
            <a:solidFill>
              <a:srgbClr val="EAEAEA"/>
            </a:solidFill>
            <a:ln>
              <a:solidFill>
                <a:srgbClr val="B2B2B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pt-BR" sz="2000" dirty="0">
                  <a:solidFill>
                    <a:srgbClr val="292929"/>
                  </a:solidFill>
                </a:rPr>
                <a:t>POD</a:t>
              </a:r>
            </a:p>
          </p:txBody>
        </p:sp>
        <p:sp>
          <p:nvSpPr>
            <p:cNvPr id="50" name="Retângulo 4">
              <a:extLst>
                <a:ext uri="{FF2B5EF4-FFF2-40B4-BE49-F238E27FC236}">
                  <a16:creationId xmlns:a16="http://schemas.microsoft.com/office/drawing/2014/main" id="{A6952D2E-355A-47DB-8C87-BE65EF44165C}"/>
                </a:ext>
              </a:extLst>
            </p:cNvPr>
            <p:cNvSpPr/>
            <p:nvPr/>
          </p:nvSpPr>
          <p:spPr bwMode="auto">
            <a:xfrm>
              <a:off x="8729027" y="3885882"/>
              <a:ext cx="2209800" cy="685800"/>
            </a:xfrm>
            <a:prstGeom prst="rect">
              <a:avLst/>
            </a:prstGeom>
            <a:solidFill>
              <a:srgbClr val="FF66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000" dirty="0">
                  <a:gradFill>
                    <a:gsLst>
                      <a:gs pos="5439">
                        <a:srgbClr val="F8F8F8"/>
                      </a:gs>
                      <a:gs pos="10000">
                        <a:srgbClr val="F8F8F8"/>
                      </a:gs>
                    </a:gsLst>
                    <a:lin ang="5400000" scaled="0"/>
                  </a:gradFill>
                </a:rPr>
                <a:t>Container</a:t>
              </a:r>
            </a:p>
          </p:txBody>
        </p:sp>
      </p:grpSp>
    </p:spTree>
    <p:extLst>
      <p:ext uri="{BB962C8B-B14F-4D97-AF65-F5344CB8AC3E}">
        <p14:creationId xmlns:p14="http://schemas.microsoft.com/office/powerpoint/2010/main" val="15196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a:t>
            </a:r>
            <a:r>
              <a:rPr lang="en-GB" dirty="0"/>
              <a:t>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740415" y="1942051"/>
            <a:ext cx="7368869" cy="1569660"/>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Service</a:t>
            </a:r>
          </a:p>
          <a:p>
            <a:pPr marL="1028700" lvl="3" indent="-571500">
              <a:buFont typeface="Arial" panose="020B0604020202020204" pitchFamily="34" charset="0"/>
              <a:buChar char="•"/>
            </a:pPr>
            <a:r>
              <a:rPr lang="zh-CN" altLang="en-US" sz="3200" b="1" dirty="0">
                <a:solidFill>
                  <a:schemeClr val="accent1"/>
                </a:solidFill>
              </a:rPr>
              <a:t>更稳定的对象（连续创建或者删除）</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在访问</a:t>
            </a:r>
            <a:r>
              <a:rPr lang="en-US" altLang="zh-CN" sz="3200" b="1" dirty="0">
                <a:solidFill>
                  <a:schemeClr val="accent1"/>
                </a:solidFill>
              </a:rPr>
              <a:t>Pod</a:t>
            </a:r>
            <a:r>
              <a:rPr lang="zh-CN" altLang="en-US" sz="3200" b="1" dirty="0">
                <a:solidFill>
                  <a:schemeClr val="accent1"/>
                </a:solidFill>
              </a:rPr>
              <a:t>的时候充当负载均衡器</a:t>
            </a:r>
            <a:endParaRPr lang="en-US" altLang="zh-CN" sz="3200" b="1" dirty="0">
              <a:solidFill>
                <a:schemeClr val="accent1"/>
              </a:solidFill>
            </a:endParaRPr>
          </a:p>
        </p:txBody>
      </p:sp>
      <p:pic>
        <p:nvPicPr>
          <p:cNvPr id="9" name="Imagem 9">
            <a:extLst>
              <a:ext uri="{FF2B5EF4-FFF2-40B4-BE49-F238E27FC236}">
                <a16:creationId xmlns:a16="http://schemas.microsoft.com/office/drawing/2014/main" id="{F71306D1-CE5E-4C9E-A0DF-D8D64B0BDA9E}"/>
              </a:ext>
            </a:extLst>
          </p:cNvPr>
          <p:cNvPicPr>
            <a:picLocks noChangeAspect="1"/>
          </p:cNvPicPr>
          <p:nvPr/>
        </p:nvPicPr>
        <p:blipFill>
          <a:blip r:embed="rId3"/>
          <a:stretch>
            <a:fillRect/>
          </a:stretch>
        </p:blipFill>
        <p:spPr>
          <a:xfrm>
            <a:off x="8758494" y="2726881"/>
            <a:ext cx="2250995" cy="2250995"/>
          </a:xfrm>
          <a:prstGeom prst="rect">
            <a:avLst/>
          </a:prstGeom>
        </p:spPr>
      </p:pic>
    </p:spTree>
    <p:extLst>
      <p:ext uri="{BB962C8B-B14F-4D97-AF65-F5344CB8AC3E}">
        <p14:creationId xmlns:p14="http://schemas.microsoft.com/office/powerpoint/2010/main" val="32072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a:t>
            </a:r>
            <a:r>
              <a:rPr lang="en-GB" dirty="0"/>
              <a:t>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740415" y="1942051"/>
            <a:ext cx="7368869" cy="3046988"/>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Replication Controller</a:t>
            </a:r>
          </a:p>
          <a:p>
            <a:pPr marL="1028700" lvl="3" indent="-571500">
              <a:buFont typeface="Arial" panose="020B0604020202020204" pitchFamily="34" charset="0"/>
              <a:buChar char="•"/>
            </a:pPr>
            <a:r>
              <a:rPr lang="zh-CN" altLang="en-US" sz="3200" b="1" dirty="0">
                <a:solidFill>
                  <a:schemeClr val="accent1"/>
                </a:solidFill>
              </a:rPr>
              <a:t>控制</a:t>
            </a:r>
            <a:r>
              <a:rPr lang="en-US" altLang="zh-CN" sz="3200" b="1" dirty="0">
                <a:solidFill>
                  <a:schemeClr val="accent1"/>
                </a:solidFill>
              </a:rPr>
              <a:t>Pod</a:t>
            </a:r>
            <a:r>
              <a:rPr lang="zh-CN" altLang="en-US" sz="3200" b="1" dirty="0">
                <a:solidFill>
                  <a:schemeClr val="accent1"/>
                </a:solidFill>
              </a:rPr>
              <a:t>的副本数量以及在集群中的位置</a:t>
            </a:r>
            <a:endParaRPr lang="en-US" altLang="zh-CN" sz="3200" b="1" dirty="0">
              <a:solidFill>
                <a:schemeClr val="accent1"/>
              </a:solidFill>
            </a:endParaRPr>
          </a:p>
          <a:p>
            <a:pPr marL="457200" lvl="2" indent="-457200">
              <a:buFont typeface="Arial" panose="020B0604020202020204" pitchFamily="34" charset="0"/>
              <a:buChar char="•"/>
            </a:pPr>
            <a:r>
              <a:rPr lang="en-US" altLang="zh-CN" sz="3200" b="1" dirty="0" err="1">
                <a:solidFill>
                  <a:schemeClr val="accent1"/>
                </a:solidFill>
              </a:rPr>
              <a:t>Kubelet</a:t>
            </a:r>
            <a:endParaRPr lang="en-US" altLang="zh-CN" sz="3200" b="1" dirty="0">
              <a:solidFill>
                <a:schemeClr val="accent1"/>
              </a:solidFill>
            </a:endParaRPr>
          </a:p>
          <a:p>
            <a:pPr marL="914400" lvl="3" indent="-457200">
              <a:buFont typeface="Arial" panose="020B0604020202020204" pitchFamily="34" charset="0"/>
              <a:buChar char="•"/>
            </a:pPr>
            <a:r>
              <a:rPr lang="zh-CN" altLang="en-US" sz="3200" b="1" dirty="0">
                <a:solidFill>
                  <a:schemeClr val="accent1"/>
                </a:solidFill>
              </a:rPr>
              <a:t>确保服务的初始化和节点中的容器运行</a:t>
            </a:r>
            <a:endParaRPr lang="en-US" altLang="zh-CN" sz="3200" b="1" dirty="0">
              <a:solidFill>
                <a:schemeClr val="accent1"/>
              </a:solidFill>
            </a:endParaRPr>
          </a:p>
        </p:txBody>
      </p:sp>
      <p:pic>
        <p:nvPicPr>
          <p:cNvPr id="9" name="Imagem 9">
            <a:extLst>
              <a:ext uri="{FF2B5EF4-FFF2-40B4-BE49-F238E27FC236}">
                <a16:creationId xmlns:a16="http://schemas.microsoft.com/office/drawing/2014/main" id="{F71306D1-CE5E-4C9E-A0DF-D8D64B0BDA9E}"/>
              </a:ext>
            </a:extLst>
          </p:cNvPr>
          <p:cNvPicPr>
            <a:picLocks noChangeAspect="1"/>
          </p:cNvPicPr>
          <p:nvPr/>
        </p:nvPicPr>
        <p:blipFill>
          <a:blip r:embed="rId3"/>
          <a:stretch>
            <a:fillRect/>
          </a:stretch>
        </p:blipFill>
        <p:spPr>
          <a:xfrm>
            <a:off x="8758494" y="2726881"/>
            <a:ext cx="2250995" cy="2250995"/>
          </a:xfrm>
          <a:prstGeom prst="rect">
            <a:avLst/>
          </a:prstGeom>
        </p:spPr>
      </p:pic>
    </p:spTree>
    <p:extLst>
      <p:ext uri="{BB962C8B-B14F-4D97-AF65-F5344CB8AC3E}">
        <p14:creationId xmlns:p14="http://schemas.microsoft.com/office/powerpoint/2010/main" val="125889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6" name="Retângulo 8">
            <a:extLst>
              <a:ext uri="{FF2B5EF4-FFF2-40B4-BE49-F238E27FC236}">
                <a16:creationId xmlns:a16="http://schemas.microsoft.com/office/drawing/2014/main" id="{76E8FE51-8E38-4B3B-88E0-8D6D78955FBE}"/>
              </a:ext>
            </a:extLst>
          </p:cNvPr>
          <p:cNvSpPr/>
          <p:nvPr/>
        </p:nvSpPr>
        <p:spPr bwMode="auto">
          <a:xfrm>
            <a:off x="9180145" y="1494755"/>
            <a:ext cx="1718148" cy="1344637"/>
          </a:xfrm>
          <a:prstGeom prst="rect">
            <a:avLst/>
          </a:prstGeom>
          <a:solidFill>
            <a:srgbClr val="00808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2745" dirty="0">
                <a:gradFill>
                  <a:gsLst>
                    <a:gs pos="5439">
                      <a:srgbClr val="F8F8F8"/>
                    </a:gs>
                    <a:gs pos="10000">
                      <a:srgbClr val="F8F8F8"/>
                    </a:gs>
                  </a:gsLst>
                  <a:lin ang="5400000" scaled="0"/>
                </a:gradFill>
              </a:rPr>
              <a:t>Master</a:t>
            </a:r>
          </a:p>
        </p:txBody>
      </p:sp>
      <p:sp>
        <p:nvSpPr>
          <p:cNvPr id="7" name="CaixaDeTexto 19">
            <a:extLst>
              <a:ext uri="{FF2B5EF4-FFF2-40B4-BE49-F238E27FC236}">
                <a16:creationId xmlns:a16="http://schemas.microsoft.com/office/drawing/2014/main" id="{68C14C25-3DE9-4C73-99C7-F5D762FA0089}"/>
              </a:ext>
            </a:extLst>
          </p:cNvPr>
          <p:cNvSpPr txBox="1"/>
          <p:nvPr/>
        </p:nvSpPr>
        <p:spPr>
          <a:xfrm>
            <a:off x="2636555" y="5151387"/>
            <a:ext cx="1718148" cy="669832"/>
          </a:xfrm>
          <a:prstGeom prst="rect">
            <a:avLst/>
          </a:prstGeom>
          <a:noFill/>
        </p:spPr>
        <p:txBody>
          <a:bodyPr wrap="square" lIns="179285" tIns="143428" rIns="179285" bIns="143428" rtlCol="0">
            <a:spAutoFit/>
          </a:bodyPr>
          <a:lstStyle/>
          <a:p>
            <a:pPr>
              <a:lnSpc>
                <a:spcPct val="90000"/>
              </a:lnSpc>
              <a:spcAft>
                <a:spcPts val="588"/>
              </a:spcAft>
            </a:pPr>
            <a:r>
              <a:rPr lang="pt-BR" sz="2745" dirty="0">
                <a:gradFill>
                  <a:gsLst>
                    <a:gs pos="2917">
                      <a:schemeClr val="tx1"/>
                    </a:gs>
                    <a:gs pos="30000">
                      <a:schemeClr val="tx1"/>
                    </a:gs>
                  </a:gsLst>
                  <a:lin ang="5400000" scaled="0"/>
                </a:gradFill>
              </a:rPr>
              <a:t>Nodes</a:t>
            </a:r>
          </a:p>
        </p:txBody>
      </p:sp>
      <p:sp>
        <p:nvSpPr>
          <p:cNvPr id="8" name="Retângulo 23">
            <a:extLst>
              <a:ext uri="{FF2B5EF4-FFF2-40B4-BE49-F238E27FC236}">
                <a16:creationId xmlns:a16="http://schemas.microsoft.com/office/drawing/2014/main" id="{E971E17D-7764-45D0-B28F-239016DF48A3}"/>
              </a:ext>
            </a:extLst>
          </p:cNvPr>
          <p:cNvSpPr/>
          <p:nvPr/>
        </p:nvSpPr>
        <p:spPr bwMode="auto">
          <a:xfrm>
            <a:off x="435470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sp>
        <p:nvSpPr>
          <p:cNvPr id="10" name="Retângulo 24">
            <a:extLst>
              <a:ext uri="{FF2B5EF4-FFF2-40B4-BE49-F238E27FC236}">
                <a16:creationId xmlns:a16="http://schemas.microsoft.com/office/drawing/2014/main" id="{C940F167-20B8-4825-A530-35325C81CE2A}"/>
              </a:ext>
            </a:extLst>
          </p:cNvPr>
          <p:cNvSpPr/>
          <p:nvPr/>
        </p:nvSpPr>
        <p:spPr bwMode="auto">
          <a:xfrm>
            <a:off x="670408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sp>
        <p:nvSpPr>
          <p:cNvPr id="11" name="Retângulo 25">
            <a:extLst>
              <a:ext uri="{FF2B5EF4-FFF2-40B4-BE49-F238E27FC236}">
                <a16:creationId xmlns:a16="http://schemas.microsoft.com/office/drawing/2014/main" id="{204DE59C-DFAC-4951-98E0-A655398757ED}"/>
              </a:ext>
            </a:extLst>
          </p:cNvPr>
          <p:cNvSpPr/>
          <p:nvPr/>
        </p:nvSpPr>
        <p:spPr bwMode="auto">
          <a:xfrm>
            <a:off x="906809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cxnSp>
        <p:nvCxnSpPr>
          <p:cNvPr id="12" name="Conector de Seta Reta 26">
            <a:extLst>
              <a:ext uri="{FF2B5EF4-FFF2-40B4-BE49-F238E27FC236}">
                <a16:creationId xmlns:a16="http://schemas.microsoft.com/office/drawing/2014/main" id="{CD21DBF2-4BCF-4940-9C53-A9967FC46823}"/>
              </a:ext>
            </a:extLst>
          </p:cNvPr>
          <p:cNvCxnSpPr>
            <a:cxnSpLocks/>
          </p:cNvCxnSpPr>
          <p:nvPr/>
        </p:nvCxnSpPr>
        <p:spPr>
          <a:xfrm>
            <a:off x="10144425" y="2861000"/>
            <a:ext cx="0" cy="1737739"/>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Conector de Seta Reta 27">
            <a:extLst>
              <a:ext uri="{FF2B5EF4-FFF2-40B4-BE49-F238E27FC236}">
                <a16:creationId xmlns:a16="http://schemas.microsoft.com/office/drawing/2014/main" id="{517A2F10-B69B-4E31-BC5B-241137698C5D}"/>
              </a:ext>
            </a:extLst>
          </p:cNvPr>
          <p:cNvCxnSpPr>
            <a:cxnSpLocks/>
          </p:cNvCxnSpPr>
          <p:nvPr/>
        </p:nvCxnSpPr>
        <p:spPr>
          <a:xfrm flipH="1">
            <a:off x="7817143" y="2889491"/>
            <a:ext cx="2016956" cy="1709249"/>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Conector de Seta Reta 29">
            <a:extLst>
              <a:ext uri="{FF2B5EF4-FFF2-40B4-BE49-F238E27FC236}">
                <a16:creationId xmlns:a16="http://schemas.microsoft.com/office/drawing/2014/main" id="{07CF0400-B4BC-490E-95F0-FEE821AEFF7B}"/>
              </a:ext>
            </a:extLst>
          </p:cNvPr>
          <p:cNvCxnSpPr>
            <a:cxnSpLocks/>
          </p:cNvCxnSpPr>
          <p:nvPr/>
        </p:nvCxnSpPr>
        <p:spPr>
          <a:xfrm flipH="1">
            <a:off x="5426677" y="2627444"/>
            <a:ext cx="3735103" cy="1971296"/>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5" name="CaixaDeTexto 31">
            <a:extLst>
              <a:ext uri="{FF2B5EF4-FFF2-40B4-BE49-F238E27FC236}">
                <a16:creationId xmlns:a16="http://schemas.microsoft.com/office/drawing/2014/main" id="{60551380-888B-4CB3-B750-AA9E290A2840}"/>
              </a:ext>
            </a:extLst>
          </p:cNvPr>
          <p:cNvSpPr txBox="1"/>
          <p:nvPr/>
        </p:nvSpPr>
        <p:spPr>
          <a:xfrm>
            <a:off x="627381" y="1458301"/>
            <a:ext cx="1718148" cy="669832"/>
          </a:xfrm>
          <a:prstGeom prst="rect">
            <a:avLst/>
          </a:prstGeom>
          <a:noFill/>
        </p:spPr>
        <p:txBody>
          <a:bodyPr wrap="square" lIns="179285" tIns="143428" rIns="179285" bIns="143428" rtlCol="0">
            <a:spAutoFit/>
          </a:bodyPr>
          <a:lstStyle/>
          <a:p>
            <a:pPr>
              <a:lnSpc>
                <a:spcPct val="90000"/>
              </a:lnSpc>
              <a:spcAft>
                <a:spcPts val="588"/>
              </a:spcAft>
            </a:pPr>
            <a:r>
              <a:rPr lang="pt-BR" sz="2745" dirty="0" err="1">
                <a:gradFill>
                  <a:gsLst>
                    <a:gs pos="2917">
                      <a:schemeClr val="tx1"/>
                    </a:gs>
                    <a:gs pos="30000">
                      <a:schemeClr val="tx1"/>
                    </a:gs>
                  </a:gsLst>
                  <a:lin ang="5400000" scaled="0"/>
                </a:gradFill>
              </a:rPr>
              <a:t>Pods</a:t>
            </a:r>
            <a:endParaRPr lang="pt-BR" sz="2745" dirty="0">
              <a:gradFill>
                <a:gsLst>
                  <a:gs pos="2917">
                    <a:schemeClr val="tx1"/>
                  </a:gs>
                  <a:gs pos="30000">
                    <a:schemeClr val="tx1"/>
                  </a:gs>
                </a:gsLst>
                <a:lin ang="5400000" scaled="0"/>
              </a:gradFill>
            </a:endParaRPr>
          </a:p>
        </p:txBody>
      </p:sp>
      <p:sp>
        <p:nvSpPr>
          <p:cNvPr id="16" name="Retângulo 33">
            <a:extLst>
              <a:ext uri="{FF2B5EF4-FFF2-40B4-BE49-F238E27FC236}">
                <a16:creationId xmlns:a16="http://schemas.microsoft.com/office/drawing/2014/main" id="{9ADCED8B-14A6-47EB-B395-6EB4CEFFD6D5}"/>
              </a:ext>
            </a:extLst>
          </p:cNvPr>
          <p:cNvSpPr/>
          <p:nvPr/>
        </p:nvSpPr>
        <p:spPr bwMode="auto">
          <a:xfrm>
            <a:off x="844016" y="2084298"/>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17" name="Retângulo 34">
            <a:extLst>
              <a:ext uri="{FF2B5EF4-FFF2-40B4-BE49-F238E27FC236}">
                <a16:creationId xmlns:a16="http://schemas.microsoft.com/office/drawing/2014/main" id="{DED0C3F7-1045-4F84-A1C3-6F1FDC94500B}"/>
              </a:ext>
            </a:extLst>
          </p:cNvPr>
          <p:cNvSpPr/>
          <p:nvPr/>
        </p:nvSpPr>
        <p:spPr bwMode="auto">
          <a:xfrm>
            <a:off x="844016" y="2784006"/>
            <a:ext cx="522914" cy="524158"/>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B</a:t>
            </a:r>
          </a:p>
        </p:txBody>
      </p:sp>
      <p:sp>
        <p:nvSpPr>
          <p:cNvPr id="18" name="Retângulo 35">
            <a:extLst>
              <a:ext uri="{FF2B5EF4-FFF2-40B4-BE49-F238E27FC236}">
                <a16:creationId xmlns:a16="http://schemas.microsoft.com/office/drawing/2014/main" id="{96A48A11-3C97-42A4-A24F-6EFB2A60F264}"/>
              </a:ext>
            </a:extLst>
          </p:cNvPr>
          <p:cNvSpPr/>
          <p:nvPr/>
        </p:nvSpPr>
        <p:spPr bwMode="auto">
          <a:xfrm>
            <a:off x="844016" y="3482035"/>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19" name="CaixaDeTexto 36">
            <a:extLst>
              <a:ext uri="{FF2B5EF4-FFF2-40B4-BE49-F238E27FC236}">
                <a16:creationId xmlns:a16="http://schemas.microsoft.com/office/drawing/2014/main" id="{41515599-AE00-44E1-AB84-93EB39F2674C}"/>
              </a:ext>
            </a:extLst>
          </p:cNvPr>
          <p:cNvSpPr txBox="1"/>
          <p:nvPr/>
        </p:nvSpPr>
        <p:spPr>
          <a:xfrm>
            <a:off x="1366930" y="2060016"/>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2</a:t>
            </a:r>
          </a:p>
        </p:txBody>
      </p:sp>
      <p:sp>
        <p:nvSpPr>
          <p:cNvPr id="20" name="CaixaDeTexto 37">
            <a:extLst>
              <a:ext uri="{FF2B5EF4-FFF2-40B4-BE49-F238E27FC236}">
                <a16:creationId xmlns:a16="http://schemas.microsoft.com/office/drawing/2014/main" id="{AE5E8944-2BE9-4693-95A4-D278897A4308}"/>
              </a:ext>
            </a:extLst>
          </p:cNvPr>
          <p:cNvSpPr txBox="1"/>
          <p:nvPr/>
        </p:nvSpPr>
        <p:spPr>
          <a:xfrm>
            <a:off x="1386227" y="2771025"/>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1</a:t>
            </a:r>
          </a:p>
        </p:txBody>
      </p:sp>
      <p:sp>
        <p:nvSpPr>
          <p:cNvPr id="21" name="CaixaDeTexto 38">
            <a:extLst>
              <a:ext uri="{FF2B5EF4-FFF2-40B4-BE49-F238E27FC236}">
                <a16:creationId xmlns:a16="http://schemas.microsoft.com/office/drawing/2014/main" id="{82BE5195-5042-43B3-8F81-E673A9EF353D}"/>
              </a:ext>
            </a:extLst>
          </p:cNvPr>
          <p:cNvSpPr txBox="1"/>
          <p:nvPr/>
        </p:nvSpPr>
        <p:spPr>
          <a:xfrm>
            <a:off x="1386227" y="3482035"/>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3</a:t>
            </a:r>
          </a:p>
        </p:txBody>
      </p:sp>
      <p:sp>
        <p:nvSpPr>
          <p:cNvPr id="22" name="Retângulo 39">
            <a:extLst>
              <a:ext uri="{FF2B5EF4-FFF2-40B4-BE49-F238E27FC236}">
                <a16:creationId xmlns:a16="http://schemas.microsoft.com/office/drawing/2014/main" id="{EB502E48-BCDD-4848-BC80-E217C4953132}"/>
              </a:ext>
            </a:extLst>
          </p:cNvPr>
          <p:cNvSpPr/>
          <p:nvPr/>
        </p:nvSpPr>
        <p:spPr bwMode="auto">
          <a:xfrm>
            <a:off x="4541458" y="4776633"/>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23" name="Retângulo 40">
            <a:extLst>
              <a:ext uri="{FF2B5EF4-FFF2-40B4-BE49-F238E27FC236}">
                <a16:creationId xmlns:a16="http://schemas.microsoft.com/office/drawing/2014/main" id="{CD03D09D-2CD2-424F-B740-635051D3FA09}"/>
              </a:ext>
            </a:extLst>
          </p:cNvPr>
          <p:cNvSpPr/>
          <p:nvPr/>
        </p:nvSpPr>
        <p:spPr bwMode="auto">
          <a:xfrm>
            <a:off x="6920719" y="4776633"/>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24" name="Retângulo 41">
            <a:extLst>
              <a:ext uri="{FF2B5EF4-FFF2-40B4-BE49-F238E27FC236}">
                <a16:creationId xmlns:a16="http://schemas.microsoft.com/office/drawing/2014/main" id="{0E362682-620C-497F-A47F-57171472A92B}"/>
              </a:ext>
            </a:extLst>
          </p:cNvPr>
          <p:cNvSpPr/>
          <p:nvPr/>
        </p:nvSpPr>
        <p:spPr bwMode="auto">
          <a:xfrm>
            <a:off x="4553285" y="5673058"/>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26" name="Retângulo 42">
            <a:extLst>
              <a:ext uri="{FF2B5EF4-FFF2-40B4-BE49-F238E27FC236}">
                <a16:creationId xmlns:a16="http://schemas.microsoft.com/office/drawing/2014/main" id="{31A2D482-478A-4ED1-AFA0-EE2C23B324D3}"/>
              </a:ext>
            </a:extLst>
          </p:cNvPr>
          <p:cNvSpPr/>
          <p:nvPr/>
        </p:nvSpPr>
        <p:spPr bwMode="auto">
          <a:xfrm>
            <a:off x="6914802" y="5673058"/>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27" name="Retângulo 44">
            <a:extLst>
              <a:ext uri="{FF2B5EF4-FFF2-40B4-BE49-F238E27FC236}">
                <a16:creationId xmlns:a16="http://schemas.microsoft.com/office/drawing/2014/main" id="{67568C58-2DCE-42A3-863F-7F39461A6D6C}"/>
              </a:ext>
            </a:extLst>
          </p:cNvPr>
          <p:cNvSpPr/>
          <p:nvPr/>
        </p:nvSpPr>
        <p:spPr bwMode="auto">
          <a:xfrm>
            <a:off x="10282312" y="5224224"/>
            <a:ext cx="522914" cy="524158"/>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B</a:t>
            </a:r>
          </a:p>
        </p:txBody>
      </p:sp>
      <p:sp>
        <p:nvSpPr>
          <p:cNvPr id="28" name="Retângulo 45">
            <a:extLst>
              <a:ext uri="{FF2B5EF4-FFF2-40B4-BE49-F238E27FC236}">
                <a16:creationId xmlns:a16="http://schemas.microsoft.com/office/drawing/2014/main" id="{2B8B2D08-5F18-48A5-8FA6-C317413334AD}"/>
              </a:ext>
            </a:extLst>
          </p:cNvPr>
          <p:cNvSpPr/>
          <p:nvPr/>
        </p:nvSpPr>
        <p:spPr bwMode="auto">
          <a:xfrm>
            <a:off x="9311185" y="5689751"/>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Tree>
    <p:extLst>
      <p:ext uri="{BB962C8B-B14F-4D97-AF65-F5344CB8AC3E}">
        <p14:creationId xmlns:p14="http://schemas.microsoft.com/office/powerpoint/2010/main" val="121340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29E3130-F95C-4AAE-9806-9637513CA4CC}"/>
              </a:ext>
            </a:extLst>
          </p:cNvPr>
          <p:cNvSpPr>
            <a:spLocks noGrp="1"/>
          </p:cNvSpPr>
          <p:nvPr>
            <p:ph idx="1"/>
          </p:nvPr>
        </p:nvSpPr>
        <p:spPr>
          <a:xfrm>
            <a:off x="560797" y="1589591"/>
            <a:ext cx="11234123" cy="4677394"/>
          </a:xfrm>
        </p:spPr>
        <p:txBody>
          <a:bodyPr>
            <a:normAutofit/>
          </a:bodyPr>
          <a:lstStyle/>
          <a:p>
            <a:r>
              <a:rPr lang="zh-CN" altLang="en-US" sz="2800" dirty="0">
                <a:solidFill>
                  <a:schemeClr val="tx1">
                    <a:lumMod val="75000"/>
                    <a:lumOff val="25000"/>
                  </a:schemeClr>
                </a:solidFill>
              </a:rPr>
              <a:t>微软最有价值专家</a:t>
            </a:r>
            <a:r>
              <a:rPr lang="pt-BR" altLang="zh-CN" sz="2800" dirty="0">
                <a:solidFill>
                  <a:schemeClr val="tx1">
                    <a:lumMod val="75000"/>
                    <a:lumOff val="25000"/>
                  </a:schemeClr>
                </a:solidFill>
              </a:rPr>
              <a:t>(MVP)</a:t>
            </a:r>
            <a:r>
              <a:rPr lang="en-US" altLang="zh-CN" sz="2800" dirty="0">
                <a:solidFill>
                  <a:schemeClr val="tx1">
                    <a:lumMod val="75000"/>
                    <a:lumOff val="25000"/>
                  </a:schemeClr>
                </a:solidFill>
              </a:rPr>
              <a:t>/</a:t>
            </a:r>
            <a:r>
              <a:rPr lang="zh-CN" altLang="en-US" sz="2800" dirty="0">
                <a:solidFill>
                  <a:schemeClr val="tx1">
                    <a:lumMod val="75000"/>
                    <a:lumOff val="25000"/>
                  </a:schemeClr>
                </a:solidFill>
              </a:rPr>
              <a:t>腾讯云最有价值专家</a:t>
            </a:r>
            <a:r>
              <a:rPr lang="en-US" altLang="zh-CN" sz="2800" dirty="0">
                <a:solidFill>
                  <a:schemeClr val="tx1">
                    <a:lumMod val="75000"/>
                    <a:lumOff val="25000"/>
                  </a:schemeClr>
                </a:solidFill>
              </a:rPr>
              <a:t>(TVP)</a:t>
            </a:r>
            <a:endParaRPr lang="pt-BR" altLang="zh-CN" sz="2800" dirty="0">
              <a:solidFill>
                <a:schemeClr val="tx1">
                  <a:lumMod val="75000"/>
                  <a:lumOff val="25000"/>
                </a:schemeClr>
              </a:solidFill>
            </a:endParaRPr>
          </a:p>
          <a:p>
            <a:endParaRPr lang="pt-BR" altLang="zh-CN" sz="2800" dirty="0">
              <a:solidFill>
                <a:schemeClr val="tx1">
                  <a:lumMod val="75000"/>
                  <a:lumOff val="25000"/>
                </a:schemeClr>
              </a:solidFill>
            </a:endParaRPr>
          </a:p>
          <a:p>
            <a:r>
              <a:rPr lang="zh-CN" altLang="en-US" sz="2800" dirty="0">
                <a:solidFill>
                  <a:schemeClr val="tx1">
                    <a:lumMod val="75000"/>
                    <a:lumOff val="25000"/>
                  </a:schemeClr>
                </a:solidFill>
              </a:rPr>
              <a:t>在技术领域拥有超过</a:t>
            </a:r>
            <a:r>
              <a:rPr lang="en-US" altLang="zh-CN" sz="2800" dirty="0">
                <a:solidFill>
                  <a:schemeClr val="tx1">
                    <a:lumMod val="75000"/>
                    <a:lumOff val="25000"/>
                  </a:schemeClr>
                </a:solidFill>
              </a:rPr>
              <a:t>18</a:t>
            </a:r>
            <a:r>
              <a:rPr lang="zh-CN" altLang="en-US" sz="2800" dirty="0">
                <a:solidFill>
                  <a:schemeClr val="tx1">
                    <a:lumMod val="75000"/>
                    <a:lumOff val="25000"/>
                  </a:schemeClr>
                </a:solidFill>
              </a:rPr>
              <a:t>年的经验</a:t>
            </a:r>
            <a:endParaRPr lang="en-US" altLang="zh-CN" sz="2800" dirty="0">
              <a:solidFill>
                <a:schemeClr val="tx1">
                  <a:lumMod val="75000"/>
                  <a:lumOff val="25000"/>
                </a:schemeClr>
              </a:solidFill>
            </a:endParaRPr>
          </a:p>
          <a:p>
            <a:endParaRPr lang="zh-CN" altLang="en-US" sz="2800" dirty="0">
              <a:solidFill>
                <a:schemeClr val="tx1">
                  <a:lumMod val="75000"/>
                  <a:lumOff val="25000"/>
                </a:schemeClr>
              </a:solidFill>
            </a:endParaRPr>
          </a:p>
          <a:p>
            <a:r>
              <a:rPr lang="zh-CN" altLang="en-US" sz="2800" dirty="0">
                <a:solidFill>
                  <a:schemeClr val="tx1">
                    <a:lumMod val="75000"/>
                    <a:lumOff val="25000"/>
                  </a:schemeClr>
                </a:solidFill>
              </a:rPr>
              <a:t>技术作者和演讲者</a:t>
            </a:r>
            <a:endParaRPr lang="en-US" altLang="zh-CN" sz="2800" dirty="0">
              <a:solidFill>
                <a:schemeClr val="tx1">
                  <a:lumMod val="75000"/>
                  <a:lumOff val="25000"/>
                </a:schemeClr>
              </a:solidFill>
            </a:endParaRPr>
          </a:p>
          <a:p>
            <a:endParaRPr lang="en-US" altLang="zh-CN" sz="2800" dirty="0">
              <a:solidFill>
                <a:schemeClr val="tx1">
                  <a:lumMod val="75000"/>
                  <a:lumOff val="25000"/>
                </a:schemeClr>
              </a:solidFill>
            </a:endParaRPr>
          </a:p>
          <a:p>
            <a:r>
              <a:rPr lang="zh-CN" altLang="en-US" sz="2800" dirty="0">
                <a:solidFill>
                  <a:schemeClr val="tx1">
                    <a:lumMod val="75000"/>
                    <a:lumOff val="25000"/>
                  </a:schemeClr>
                </a:solidFill>
              </a:rPr>
              <a:t>运营微信公众号“</a:t>
            </a:r>
            <a:r>
              <a:rPr lang="en-US" altLang="zh-CN" sz="2800" dirty="0">
                <a:solidFill>
                  <a:schemeClr val="tx1">
                    <a:lumMod val="75000"/>
                    <a:lumOff val="25000"/>
                  </a:schemeClr>
                </a:solidFill>
              </a:rPr>
              <a:t>dotnet</a:t>
            </a:r>
            <a:r>
              <a:rPr lang="zh-CN" altLang="en-US" sz="2800" dirty="0">
                <a:solidFill>
                  <a:schemeClr val="tx1">
                    <a:lumMod val="75000"/>
                    <a:lumOff val="25000"/>
                  </a:schemeClr>
                </a:solidFill>
              </a:rPr>
              <a:t>跨平台”</a:t>
            </a:r>
            <a:endParaRPr lang="en-US" altLang="zh-CN" sz="2800" dirty="0">
              <a:solidFill>
                <a:schemeClr val="tx1">
                  <a:lumMod val="75000"/>
                  <a:lumOff val="25000"/>
                </a:schemeClr>
              </a:solidFill>
            </a:endParaRPr>
          </a:p>
          <a:p>
            <a:pPr marL="0" indent="0">
              <a:buNone/>
            </a:pPr>
            <a:r>
              <a:rPr lang="zh-CN" altLang="en-US" sz="2800" dirty="0">
                <a:solidFill>
                  <a:schemeClr val="tx1">
                    <a:lumMod val="75000"/>
                    <a:lumOff val="25000"/>
                  </a:schemeClr>
                </a:solidFill>
              </a:rPr>
              <a:t>和“移动开发和机器学习”</a:t>
            </a:r>
          </a:p>
          <a:p>
            <a:endParaRPr lang="zh-TW" altLang="en-US" sz="2800" dirty="0"/>
          </a:p>
        </p:txBody>
      </p:sp>
      <p:pic>
        <p:nvPicPr>
          <p:cNvPr id="4" name="图片 3">
            <a:extLst>
              <a:ext uri="{FF2B5EF4-FFF2-40B4-BE49-F238E27FC236}">
                <a16:creationId xmlns:a16="http://schemas.microsoft.com/office/drawing/2014/main" id="{5EE0D272-7FA6-4BF8-9914-55CD897E4E9E}"/>
              </a:ext>
            </a:extLst>
          </p:cNvPr>
          <p:cNvPicPr>
            <a:picLocks noChangeAspect="1"/>
          </p:cNvPicPr>
          <p:nvPr/>
        </p:nvPicPr>
        <p:blipFill>
          <a:blip r:embed="rId2"/>
          <a:stretch>
            <a:fillRect/>
          </a:stretch>
        </p:blipFill>
        <p:spPr>
          <a:xfrm>
            <a:off x="6772744" y="2309761"/>
            <a:ext cx="2054530" cy="829128"/>
          </a:xfrm>
          <a:prstGeom prst="rect">
            <a:avLst/>
          </a:prstGeom>
        </p:spPr>
      </p:pic>
      <p:sp>
        <p:nvSpPr>
          <p:cNvPr id="5" name="Content Placeholder 1">
            <a:extLst>
              <a:ext uri="{FF2B5EF4-FFF2-40B4-BE49-F238E27FC236}">
                <a16:creationId xmlns:a16="http://schemas.microsoft.com/office/drawing/2014/main" id="{2A4230B0-B871-4468-A5C1-698C0660593E}"/>
              </a:ext>
            </a:extLst>
          </p:cNvPr>
          <p:cNvSpPr txBox="1">
            <a:spLocks/>
          </p:cNvSpPr>
          <p:nvPr/>
        </p:nvSpPr>
        <p:spPr>
          <a:xfrm>
            <a:off x="0" y="6442130"/>
            <a:ext cx="12191117" cy="415870"/>
          </a:xfrm>
          <a:prstGeom prst="rect">
            <a:avLst/>
          </a:prstGeom>
          <a:solidFill>
            <a:srgbClr val="292929"/>
          </a:solidFill>
        </p:spPr>
        <p:txBody>
          <a:bodyPr vert="horz" lIns="93247" tIns="46623" rIns="93247" bIns="46623" rtlCol="0">
            <a:noAutofit/>
          </a:bodyPr>
          <a:lstStyle>
            <a:lvl1pPr marL="342900" indent="-3429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buNone/>
            </a:pPr>
            <a:r>
              <a:rPr lang="pt-BR" sz="1836" spc="300" dirty="0">
                <a:solidFill>
                  <a:schemeClr val="bg1"/>
                </a:solidFill>
              </a:rPr>
              <a:t>https://</a:t>
            </a:r>
            <a:r>
              <a:rPr lang="en-US" altLang="zh-CN" sz="1836" spc="300" dirty="0">
                <a:solidFill>
                  <a:schemeClr val="bg1"/>
                </a:solidFill>
              </a:rPr>
              <a:t>www.cnblogs</a:t>
            </a:r>
            <a:r>
              <a:rPr lang="pt-BR" sz="1836" spc="300" dirty="0">
                <a:solidFill>
                  <a:schemeClr val="bg1"/>
                </a:solidFill>
              </a:rPr>
              <a:t>.com/</a:t>
            </a:r>
            <a:r>
              <a:rPr lang="en-US" altLang="zh-CN" sz="1836" spc="300" dirty="0">
                <a:solidFill>
                  <a:schemeClr val="bg1"/>
                </a:solidFill>
              </a:rPr>
              <a:t>shanyou</a:t>
            </a:r>
            <a:r>
              <a:rPr lang="pt-BR" sz="1836" spc="300" dirty="0">
                <a:solidFill>
                  <a:schemeClr val="bg1"/>
                </a:solidFill>
              </a:rPr>
              <a:t>/</a:t>
            </a:r>
          </a:p>
        </p:txBody>
      </p:sp>
      <p:pic>
        <p:nvPicPr>
          <p:cNvPr id="6" name="图片 5">
            <a:extLst>
              <a:ext uri="{FF2B5EF4-FFF2-40B4-BE49-F238E27FC236}">
                <a16:creationId xmlns:a16="http://schemas.microsoft.com/office/drawing/2014/main" id="{C03A9364-77B9-4A3C-BE68-4E37FB0272B1}"/>
              </a:ext>
            </a:extLst>
          </p:cNvPr>
          <p:cNvPicPr>
            <a:picLocks noChangeAspect="1"/>
          </p:cNvPicPr>
          <p:nvPr/>
        </p:nvPicPr>
        <p:blipFill>
          <a:blip r:embed="rId3"/>
          <a:stretch>
            <a:fillRect/>
          </a:stretch>
        </p:blipFill>
        <p:spPr>
          <a:xfrm>
            <a:off x="6305282" y="3399960"/>
            <a:ext cx="2838450" cy="2867025"/>
          </a:xfrm>
          <a:prstGeom prst="rect">
            <a:avLst/>
          </a:prstGeom>
        </p:spPr>
      </p:pic>
    </p:spTree>
    <p:extLst>
      <p:ext uri="{BB962C8B-B14F-4D97-AF65-F5344CB8AC3E}">
        <p14:creationId xmlns:p14="http://schemas.microsoft.com/office/powerpoint/2010/main" val="2797387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686849"/>
            <a:ext cx="3624471" cy="3549955"/>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654341" y="241918"/>
            <a:ext cx="10060042" cy="729392"/>
          </a:xfrm>
        </p:spPr>
        <p:txBody>
          <a:bodyPr>
            <a:normAutofit/>
          </a:bodyPr>
          <a:lstStyle/>
          <a:p>
            <a:r>
              <a:rPr lang="en-US" altLang="zh-CN" dirty="0">
                <a:solidFill>
                  <a:schemeClr val="tx1"/>
                </a:solidFill>
              </a:rPr>
              <a:t>K8s </a:t>
            </a:r>
            <a:r>
              <a:rPr lang="zh-CN" altLang="en-US" dirty="0">
                <a:solidFill>
                  <a:schemeClr val="tx1"/>
                </a:solidFill>
              </a:rPr>
              <a:t>对象通过</a:t>
            </a:r>
            <a:r>
              <a:rPr lang="en-GB" dirty="0">
                <a:solidFill>
                  <a:schemeClr val="tx1"/>
                </a:solidFill>
              </a:rPr>
              <a:t>REST API </a:t>
            </a:r>
            <a:r>
              <a:rPr lang="zh-CN" altLang="en-US" dirty="0">
                <a:solidFill>
                  <a:schemeClr val="tx1"/>
                </a:solidFill>
              </a:rPr>
              <a:t>创建</a:t>
            </a:r>
            <a:endParaRPr lang="en-GB" dirty="0">
              <a:solidFill>
                <a:schemeClr val="tx1"/>
              </a:solidFill>
            </a:endParaRPr>
          </a:p>
        </p:txBody>
      </p:sp>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2628356"/>
            <a:ext cx="11079822" cy="957600"/>
          </a:xfrm>
        </p:spPr>
        <p:txBody>
          <a:bodyPr/>
          <a:lstStyle/>
          <a:p>
            <a:pPr algn="ctr"/>
            <a:r>
              <a:rPr lang="zh-CN" altLang="en-US" dirty="0">
                <a:solidFill>
                  <a:schemeClr val="tx1"/>
                </a:solidFill>
              </a:rPr>
              <a:t>来点实用的例子</a:t>
            </a:r>
            <a:endParaRPr lang="en-GB" dirty="0">
              <a:solidFill>
                <a:schemeClr val="tx1"/>
              </a:solidFill>
            </a:endParaRPr>
          </a:p>
        </p:txBody>
      </p:sp>
    </p:spTree>
    <p:extLst>
      <p:ext uri="{BB962C8B-B14F-4D97-AF65-F5344CB8AC3E}">
        <p14:creationId xmlns:p14="http://schemas.microsoft.com/office/powerpoint/2010/main" val="335661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805342" y="330325"/>
            <a:ext cx="10726993" cy="651187"/>
          </a:xfrm>
        </p:spPr>
        <p:txBody>
          <a:bodyPr/>
          <a:lstStyle/>
          <a:p>
            <a:r>
              <a:rPr lang="zh-CN" altLang="en-US" dirty="0">
                <a:solidFill>
                  <a:schemeClr val="tx1"/>
                </a:solidFill>
              </a:rPr>
              <a:t>应用</a:t>
            </a:r>
            <a:endParaRPr lang="en-GB" dirty="0">
              <a:solidFill>
                <a:schemeClr val="tx1"/>
              </a:solidFill>
            </a:endParaRPr>
          </a:p>
        </p:txBody>
      </p:sp>
      <p:pic>
        <p:nvPicPr>
          <p:cNvPr id="5" name="Imagem 6">
            <a:extLst>
              <a:ext uri="{FF2B5EF4-FFF2-40B4-BE49-F238E27FC236}">
                <a16:creationId xmlns:a16="http://schemas.microsoft.com/office/drawing/2014/main" id="{BB904016-B6FB-425F-8830-C9F0F74D07A6}"/>
              </a:ext>
            </a:extLst>
          </p:cNvPr>
          <p:cNvPicPr>
            <a:picLocks noChangeAspect="1"/>
          </p:cNvPicPr>
          <p:nvPr/>
        </p:nvPicPr>
        <p:blipFill>
          <a:blip r:embed="rId3"/>
          <a:stretch>
            <a:fillRect/>
          </a:stretch>
        </p:blipFill>
        <p:spPr>
          <a:xfrm>
            <a:off x="8289334" y="2406398"/>
            <a:ext cx="2870023" cy="2870023"/>
          </a:xfrm>
          <a:prstGeom prst="rect">
            <a:avLst/>
          </a:prstGeom>
        </p:spPr>
      </p:pic>
      <p:sp>
        <p:nvSpPr>
          <p:cNvPr id="6" name="矩形 5">
            <a:extLst>
              <a:ext uri="{FF2B5EF4-FFF2-40B4-BE49-F238E27FC236}">
                <a16:creationId xmlns:a16="http://schemas.microsoft.com/office/drawing/2014/main" id="{ADB863E3-8E63-431E-91A9-F68752914466}"/>
              </a:ext>
            </a:extLst>
          </p:cNvPr>
          <p:cNvSpPr/>
          <p:nvPr/>
        </p:nvSpPr>
        <p:spPr>
          <a:xfrm>
            <a:off x="920465" y="1859461"/>
            <a:ext cx="7368869" cy="2554545"/>
          </a:xfrm>
          <a:prstGeom prst="rect">
            <a:avLst/>
          </a:prstGeom>
        </p:spPr>
        <p:txBody>
          <a:bodyPr wrap="square">
            <a:spAutoFit/>
          </a:bodyPr>
          <a:lstStyle/>
          <a:p>
            <a:pPr marL="571500" indent="-571500">
              <a:buFont typeface="Arial" panose="020B0604020202020204" pitchFamily="34" charset="0"/>
              <a:buChar char="•"/>
            </a:pPr>
            <a:r>
              <a:rPr lang="zh-CN" altLang="en-US" sz="3200" dirty="0">
                <a:solidFill>
                  <a:schemeClr val="accent1"/>
                </a:solidFill>
              </a:rPr>
              <a:t>使用 </a:t>
            </a:r>
            <a:r>
              <a:rPr lang="en-US" altLang="zh-CN" sz="3200" dirty="0">
                <a:solidFill>
                  <a:schemeClr val="accent1"/>
                </a:solidFill>
              </a:rPr>
              <a:t>asp. net Core 2.0 </a:t>
            </a:r>
            <a:r>
              <a:rPr lang="zh-CN" altLang="en-US" sz="3200" dirty="0">
                <a:solidFill>
                  <a:schemeClr val="accent1"/>
                </a:solidFill>
              </a:rPr>
              <a:t>创建的 </a:t>
            </a:r>
            <a:r>
              <a:rPr lang="en-US" altLang="zh-CN" sz="3200" dirty="0">
                <a:solidFill>
                  <a:schemeClr val="accent1"/>
                </a:solidFill>
              </a:rPr>
              <a:t>REST API</a:t>
            </a:r>
          </a:p>
          <a:p>
            <a:pPr marL="571500" indent="-571500">
              <a:buFont typeface="Arial" panose="020B0604020202020204" pitchFamily="34" charset="0"/>
              <a:buChar char="•"/>
            </a:pPr>
            <a:endParaRPr lang="en-US" altLang="zh-CN" sz="3200" dirty="0">
              <a:solidFill>
                <a:schemeClr val="accent1"/>
              </a:solidFill>
            </a:endParaRPr>
          </a:p>
          <a:p>
            <a:pPr marL="571500" indent="-571500">
              <a:buFont typeface="Arial" panose="020B0604020202020204" pitchFamily="34" charset="0"/>
              <a:buChar char="•"/>
            </a:pPr>
            <a:r>
              <a:rPr lang="zh-CN" altLang="en-US" sz="3200" dirty="0">
                <a:solidFill>
                  <a:schemeClr val="accent1"/>
                </a:solidFill>
              </a:rPr>
              <a:t>访问计数</a:t>
            </a:r>
            <a:r>
              <a:rPr lang="en-US" altLang="zh-CN" sz="3200" dirty="0">
                <a:solidFill>
                  <a:schemeClr val="accent1"/>
                </a:solidFill>
              </a:rPr>
              <a:t>, </a:t>
            </a:r>
            <a:r>
              <a:rPr lang="zh-CN" altLang="en-US" sz="3200" dirty="0">
                <a:solidFill>
                  <a:schemeClr val="accent1"/>
                </a:solidFill>
              </a:rPr>
              <a:t>以及显示正在使用的计算机名称和操作系统</a:t>
            </a:r>
            <a:endParaRPr lang="en-US" altLang="zh-CN" sz="3200" b="1" dirty="0">
              <a:solidFill>
                <a:schemeClr val="accent1"/>
              </a:solidFill>
            </a:endParaRPr>
          </a:p>
        </p:txBody>
      </p:sp>
    </p:spTree>
    <p:extLst>
      <p:ext uri="{BB962C8B-B14F-4D97-AF65-F5344CB8AC3E}">
        <p14:creationId xmlns:p14="http://schemas.microsoft.com/office/powerpoint/2010/main" val="345243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solidFill>
                  <a:schemeClr val="tx1"/>
                </a:solidFill>
              </a:rPr>
              <a:t>应用</a:t>
            </a:r>
            <a:endParaRPr lang="en-GB" dirty="0">
              <a:solidFill>
                <a:schemeClr val="tx1"/>
              </a:solidFill>
            </a:endParaRPr>
          </a:p>
        </p:txBody>
      </p:sp>
      <p:sp>
        <p:nvSpPr>
          <p:cNvPr id="6" name="矩形 5">
            <a:extLst>
              <a:ext uri="{FF2B5EF4-FFF2-40B4-BE49-F238E27FC236}">
                <a16:creationId xmlns:a16="http://schemas.microsoft.com/office/drawing/2014/main" id="{ADB863E3-8E63-431E-91A9-F68752914466}"/>
              </a:ext>
            </a:extLst>
          </p:cNvPr>
          <p:cNvSpPr/>
          <p:nvPr/>
        </p:nvSpPr>
        <p:spPr>
          <a:xfrm>
            <a:off x="553453" y="2323505"/>
            <a:ext cx="11542294" cy="1077218"/>
          </a:xfrm>
          <a:prstGeom prst="rect">
            <a:avLst/>
          </a:prstGeom>
        </p:spPr>
        <p:txBody>
          <a:bodyPr wrap="square">
            <a:spAutoFit/>
          </a:bodyPr>
          <a:lstStyle/>
          <a:p>
            <a:r>
              <a:rPr lang="en-US" altLang="zh-CN" sz="3200" b="1" dirty="0">
                <a:solidFill>
                  <a:schemeClr val="accent1"/>
                </a:solidFill>
              </a:rPr>
              <a:t>https://github.com/geffzhang/Ocelot/tree/develop/samples/OelotKube</a:t>
            </a:r>
          </a:p>
        </p:txBody>
      </p:sp>
      <p:pic>
        <p:nvPicPr>
          <p:cNvPr id="7" name="Imagem 4">
            <a:extLst>
              <a:ext uri="{FF2B5EF4-FFF2-40B4-BE49-F238E27FC236}">
                <a16:creationId xmlns:a16="http://schemas.microsoft.com/office/drawing/2014/main" id="{3F8AF692-2BA1-48F2-80BB-958218A9C37D}"/>
              </a:ext>
            </a:extLst>
          </p:cNvPr>
          <p:cNvPicPr>
            <a:picLocks noChangeAspect="1"/>
          </p:cNvPicPr>
          <p:nvPr/>
        </p:nvPicPr>
        <p:blipFill>
          <a:blip r:embed="rId3"/>
          <a:stretch>
            <a:fillRect/>
          </a:stretch>
        </p:blipFill>
        <p:spPr>
          <a:xfrm>
            <a:off x="4608494" y="3786020"/>
            <a:ext cx="2281020" cy="2281020"/>
          </a:xfrm>
          <a:prstGeom prst="rect">
            <a:avLst/>
          </a:prstGeom>
          <a:solidFill>
            <a:schemeClr val="accent3">
              <a:lumMod val="20000"/>
              <a:lumOff val="80000"/>
            </a:schemeClr>
          </a:solidFill>
        </p:spPr>
      </p:pic>
    </p:spTree>
    <p:extLst>
      <p:ext uri="{BB962C8B-B14F-4D97-AF65-F5344CB8AC3E}">
        <p14:creationId xmlns:p14="http://schemas.microsoft.com/office/powerpoint/2010/main" val="358667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solidFill>
                  <a:schemeClr val="tx1"/>
                </a:solidFill>
              </a:rPr>
              <a:t>应用程序容器化</a:t>
            </a:r>
            <a:endParaRPr lang="en-GB" dirty="0">
              <a:solidFill>
                <a:schemeClr val="tx1"/>
              </a:solidFill>
            </a:endParaRPr>
          </a:p>
        </p:txBody>
      </p:sp>
    </p:spTree>
    <p:extLst>
      <p:ext uri="{BB962C8B-B14F-4D97-AF65-F5344CB8AC3E}">
        <p14:creationId xmlns:p14="http://schemas.microsoft.com/office/powerpoint/2010/main" val="644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71B9A-C341-4D8B-8AD1-C3171DC106EB}"/>
              </a:ext>
            </a:extLst>
          </p:cNvPr>
          <p:cNvSpPr>
            <a:spLocks noGrp="1"/>
          </p:cNvSpPr>
          <p:nvPr>
            <p:ph type="title"/>
          </p:nvPr>
        </p:nvSpPr>
        <p:spPr/>
        <p:txBody>
          <a:bodyPr/>
          <a:lstStyle/>
          <a:p>
            <a:r>
              <a:rPr lang="en-US" altLang="zh-CN" dirty="0">
                <a:solidFill>
                  <a:schemeClr val="tx1"/>
                </a:solidFill>
              </a:rPr>
              <a:t>Visual Studio 2019 k8s </a:t>
            </a:r>
            <a:endParaRPr lang="zh-CN" altLang="en-US" dirty="0">
              <a:solidFill>
                <a:schemeClr val="tx1"/>
              </a:solidFill>
            </a:endParaRPr>
          </a:p>
        </p:txBody>
      </p:sp>
      <p:sp>
        <p:nvSpPr>
          <p:cNvPr id="3" name="内容占位符 2">
            <a:extLst>
              <a:ext uri="{FF2B5EF4-FFF2-40B4-BE49-F238E27FC236}">
                <a16:creationId xmlns:a16="http://schemas.microsoft.com/office/drawing/2014/main" id="{49048738-C71B-413F-9CE4-58DCC2940F77}"/>
              </a:ext>
            </a:extLst>
          </p:cNvPr>
          <p:cNvSpPr>
            <a:spLocks noGrp="1"/>
          </p:cNvSpPr>
          <p:nvPr>
            <p:ph idx="1"/>
          </p:nvPr>
        </p:nvSpPr>
        <p:spPr/>
        <p:txBody>
          <a:bodyPr/>
          <a:lstStyle/>
          <a:p>
            <a:r>
              <a:rPr lang="en-US" altLang="zh-CN" dirty="0"/>
              <a:t> Visual Studio </a:t>
            </a:r>
            <a:r>
              <a:rPr lang="zh-CN" altLang="en-US" dirty="0"/>
              <a:t>中的容器工具</a:t>
            </a:r>
            <a:r>
              <a:rPr lang="en-US" altLang="zh-CN" dirty="0"/>
              <a:t>:</a:t>
            </a:r>
            <a:endParaRPr lang="zh-CN" altLang="en-US" dirty="0"/>
          </a:p>
          <a:p>
            <a:pPr marL="0" indent="0">
              <a:buNone/>
            </a:pPr>
            <a:r>
              <a:rPr lang="en-US" altLang="zh-CN" dirty="0">
                <a:hlinkClick r:id="rId2"/>
              </a:rPr>
              <a:t>https://docs.microsoft.com/zh-cn/visualstudio/containers/?view=vs-2019</a:t>
            </a:r>
            <a:endParaRPr lang="en-US" altLang="zh-CN" dirty="0"/>
          </a:p>
          <a:p>
            <a:pPr marL="0" indent="0">
              <a:buNone/>
            </a:pP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DA9C59B0-F48D-452F-B36C-841FED6D33B2}"/>
              </a:ext>
            </a:extLst>
          </p:cNvPr>
          <p:cNvSpPr>
            <a:spLocks noGrp="1"/>
          </p:cNvSpPr>
          <p:nvPr>
            <p:ph type="sldNum" sz="quarter" idx="12"/>
          </p:nvPr>
        </p:nvSpPr>
        <p:spPr/>
        <p:txBody>
          <a:bodyPr/>
          <a:lstStyle/>
          <a:p>
            <a:fld id="{0A164282-434E-41D4-9582-783D542A7B68}" type="slidenum">
              <a:rPr lang="en-US" smtClean="0"/>
              <a:pPr/>
              <a:t>25</a:t>
            </a:fld>
            <a:endParaRPr lang="en-US"/>
          </a:p>
        </p:txBody>
      </p:sp>
    </p:spTree>
    <p:extLst>
      <p:ext uri="{BB962C8B-B14F-4D97-AF65-F5344CB8AC3E}">
        <p14:creationId xmlns:p14="http://schemas.microsoft.com/office/powerpoint/2010/main" val="1952295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en-US" altLang="zh-CN" dirty="0"/>
              <a:t>Azure Container Registry –</a:t>
            </a:r>
            <a:r>
              <a:rPr lang="zh-CN" altLang="en-US" dirty="0"/>
              <a:t>发布</a:t>
            </a:r>
            <a:endParaRPr lang="en-GB" dirty="0"/>
          </a:p>
        </p:txBody>
      </p:sp>
      <p:pic>
        <p:nvPicPr>
          <p:cNvPr id="6" name="Imagem 4">
            <a:extLst>
              <a:ext uri="{FF2B5EF4-FFF2-40B4-BE49-F238E27FC236}">
                <a16:creationId xmlns:a16="http://schemas.microsoft.com/office/drawing/2014/main" id="{8BB5770B-4242-411E-8841-4BB7168780BA}"/>
              </a:ext>
            </a:extLst>
          </p:cNvPr>
          <p:cNvPicPr>
            <a:picLocks noChangeAspect="1"/>
          </p:cNvPicPr>
          <p:nvPr/>
        </p:nvPicPr>
        <p:blipFill>
          <a:blip r:embed="rId3"/>
          <a:stretch>
            <a:fillRect/>
          </a:stretch>
        </p:blipFill>
        <p:spPr>
          <a:xfrm>
            <a:off x="4019281" y="4259780"/>
            <a:ext cx="4725198" cy="2480729"/>
          </a:xfrm>
          <a:prstGeom prst="rect">
            <a:avLst/>
          </a:prstGeom>
        </p:spPr>
      </p:pic>
      <p:sp>
        <p:nvSpPr>
          <p:cNvPr id="7" name="Espaço Reservado para Texto 2">
            <a:extLst>
              <a:ext uri="{FF2B5EF4-FFF2-40B4-BE49-F238E27FC236}">
                <a16:creationId xmlns:a16="http://schemas.microsoft.com/office/drawing/2014/main" id="{035E76A8-AED1-4B29-90CC-8D91BD19E66B}"/>
              </a:ext>
            </a:extLst>
          </p:cNvPr>
          <p:cNvSpPr txBox="1">
            <a:spLocks/>
          </p:cNvSpPr>
          <p:nvPr/>
        </p:nvSpPr>
        <p:spPr>
          <a:xfrm>
            <a:off x="544125" y="1803651"/>
            <a:ext cx="10896599" cy="2359877"/>
          </a:xfrm>
          <a:prstGeom prst="rect">
            <a:avLst/>
          </a:prstGeom>
          <a:solidFill>
            <a:schemeClr val="bg2">
              <a:lumMod val="95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200" b="1" dirty="0">
                <a:solidFill>
                  <a:srgbClr val="494949"/>
                </a:solidFill>
                <a:latin typeface="Courier New" panose="02070309020205020404" pitchFamily="49" charset="0"/>
                <a:cs typeface="Courier New" panose="02070309020205020404" pitchFamily="49" charset="0"/>
              </a:rPr>
              <a:t>docker tag </a:t>
            </a:r>
            <a:r>
              <a:rPr lang="pt-BR" sz="2200" dirty="0">
                <a:solidFill>
                  <a:srgbClr val="494949"/>
                </a:solidFill>
                <a:latin typeface="Courier New" panose="02070309020205020404" pitchFamily="49" charset="0"/>
                <a:cs typeface="Courier New" panose="02070309020205020404" pitchFamily="49" charset="0"/>
              </a:rPr>
              <a:t>apicontagem:latest groffecr.azurecr.io/apicontagem</a:t>
            </a:r>
          </a:p>
          <a:p>
            <a:endParaRPr lang="pt-BR" sz="2200" dirty="0">
              <a:solidFill>
                <a:srgbClr val="494949"/>
              </a:solidFill>
              <a:latin typeface="Courier New" panose="02070309020205020404" pitchFamily="49" charset="0"/>
              <a:cs typeface="Courier New" panose="02070309020205020404" pitchFamily="49" charset="0"/>
            </a:endParaRPr>
          </a:p>
          <a:p>
            <a:r>
              <a:rPr lang="pt-BR" sz="2200" b="1" dirty="0">
                <a:solidFill>
                  <a:srgbClr val="494949"/>
                </a:solidFill>
                <a:latin typeface="Courier New" panose="02070309020205020404" pitchFamily="49" charset="0"/>
                <a:cs typeface="Courier New" panose="02070309020205020404" pitchFamily="49" charset="0"/>
              </a:rPr>
              <a:t>docker login </a:t>
            </a:r>
            <a:r>
              <a:rPr lang="pt-BR" sz="2200" dirty="0">
                <a:solidFill>
                  <a:srgbClr val="494949"/>
                </a:solidFill>
                <a:latin typeface="Courier New" panose="02070309020205020404" pitchFamily="49" charset="0"/>
                <a:cs typeface="Courier New" panose="02070309020205020404" pitchFamily="49" charset="0"/>
              </a:rPr>
              <a:t>groffecr.azurecr.io </a:t>
            </a:r>
            <a:r>
              <a:rPr lang="pt-BR" sz="2200" b="1" dirty="0">
                <a:solidFill>
                  <a:srgbClr val="494949"/>
                </a:solidFill>
                <a:latin typeface="Courier New" panose="02070309020205020404" pitchFamily="49" charset="0"/>
                <a:cs typeface="Courier New" panose="02070309020205020404" pitchFamily="49" charset="0"/>
              </a:rPr>
              <a:t>-u </a:t>
            </a:r>
            <a:r>
              <a:rPr lang="pt-BR" sz="2200" dirty="0">
                <a:solidFill>
                  <a:srgbClr val="494949"/>
                </a:solidFill>
                <a:latin typeface="Courier New" panose="02070309020205020404" pitchFamily="49" charset="0"/>
                <a:cs typeface="Courier New" panose="02070309020205020404" pitchFamily="49" charset="0"/>
              </a:rPr>
              <a:t>USUÁRIO </a:t>
            </a:r>
            <a:r>
              <a:rPr lang="pt-BR" sz="2200" b="1" dirty="0">
                <a:solidFill>
                  <a:srgbClr val="494949"/>
                </a:solidFill>
                <a:latin typeface="Courier New" panose="02070309020205020404" pitchFamily="49" charset="0"/>
                <a:cs typeface="Courier New" panose="02070309020205020404" pitchFamily="49" charset="0"/>
              </a:rPr>
              <a:t>-p </a:t>
            </a:r>
            <a:r>
              <a:rPr lang="pt-BR" sz="2200" dirty="0">
                <a:solidFill>
                  <a:srgbClr val="494949"/>
                </a:solidFill>
                <a:latin typeface="Courier New" panose="02070309020205020404" pitchFamily="49" charset="0"/>
                <a:cs typeface="Courier New" panose="02070309020205020404" pitchFamily="49" charset="0"/>
              </a:rPr>
              <a:t>SENHA</a:t>
            </a:r>
          </a:p>
          <a:p>
            <a:endParaRPr lang="pt-BR" sz="2200" dirty="0">
              <a:solidFill>
                <a:srgbClr val="494949"/>
              </a:solidFill>
              <a:latin typeface="Courier New" panose="02070309020205020404" pitchFamily="49" charset="0"/>
              <a:cs typeface="Courier New" panose="02070309020205020404" pitchFamily="49" charset="0"/>
            </a:endParaRPr>
          </a:p>
          <a:p>
            <a:r>
              <a:rPr lang="pt-BR" sz="2200" b="1" dirty="0">
                <a:solidFill>
                  <a:srgbClr val="494949"/>
                </a:solidFill>
                <a:latin typeface="Courier New" panose="02070309020205020404" pitchFamily="49" charset="0"/>
                <a:cs typeface="Courier New" panose="02070309020205020404" pitchFamily="49" charset="0"/>
              </a:rPr>
              <a:t>docker push</a:t>
            </a:r>
            <a:r>
              <a:rPr lang="pt-BR" sz="2200" dirty="0">
                <a:solidFill>
                  <a:srgbClr val="494949"/>
                </a:solidFill>
                <a:latin typeface="Courier New" panose="02070309020205020404" pitchFamily="49" charset="0"/>
                <a:cs typeface="Courier New" panose="02070309020205020404" pitchFamily="49" charset="0"/>
              </a:rPr>
              <a:t> groffecr.azurecr.io/apicontagem</a:t>
            </a:r>
          </a:p>
          <a:p>
            <a:endParaRPr lang="pt-BR" sz="2200" dirty="0">
              <a:solidFill>
                <a:srgbClr val="49494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97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en-US" altLang="zh-CN" dirty="0">
                <a:solidFill>
                  <a:schemeClr val="tx1"/>
                </a:solidFill>
              </a:rPr>
              <a:t>Azure Container Registry</a:t>
            </a:r>
            <a:endParaRPr lang="en-GB" dirty="0">
              <a:solidFill>
                <a:schemeClr val="tx1"/>
              </a:solidFill>
            </a:endParaRPr>
          </a:p>
        </p:txBody>
      </p:sp>
    </p:spTree>
    <p:extLst>
      <p:ext uri="{BB962C8B-B14F-4D97-AF65-F5344CB8AC3E}">
        <p14:creationId xmlns:p14="http://schemas.microsoft.com/office/powerpoint/2010/main" val="22611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8"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cs typeface="+mn-ea"/>
              <a:sym typeface="+mn-lt"/>
            </a:endParaRPr>
          </a:p>
        </p:txBody>
      </p:sp>
      <p:sp>
        <p:nvSpPr>
          <p:cNvPr id="5" name="标题 4"/>
          <p:cNvSpPr>
            <a:spLocks noGrp="1"/>
          </p:cNvSpPr>
          <p:nvPr>
            <p:ph type="ctrTitle"/>
          </p:nvPr>
        </p:nvSpPr>
        <p:spPr>
          <a:xfrm>
            <a:off x="5621555" y="2143121"/>
            <a:ext cx="5930898" cy="1621509"/>
          </a:xfrm>
        </p:spPr>
        <p:txBody>
          <a:bodyPr>
            <a:normAutofit/>
          </a:bodyPr>
          <a:lstStyle/>
          <a:p>
            <a:r>
              <a:rPr lang="zh-CN" altLang="en-US" sz="5400" dirty="0">
                <a:latin typeface="+mn-lt"/>
                <a:ea typeface="+mn-ea"/>
                <a:cs typeface="+mn-ea"/>
                <a:sym typeface="+mn-lt"/>
              </a:rPr>
              <a:t>感谢倾听</a:t>
            </a:r>
            <a:r>
              <a:rPr lang="en-US" altLang="zh-CN" sz="5400" dirty="0">
                <a:latin typeface="+mn-lt"/>
                <a:ea typeface="+mn-ea"/>
                <a:cs typeface="+mn-ea"/>
                <a:sym typeface="+mn-lt"/>
              </a:rPr>
              <a:t>!</a:t>
            </a:r>
            <a:endParaRPr lang="zh-CN" altLang="en-US" sz="5400" dirty="0">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14397" y="1387196"/>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2"/>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buFont typeface="+mj-lt"/>
                  <a:buAutoNum type="arabicPeriod"/>
                </a:pPr>
                <a:r>
                  <a:rPr lang="en-US" altLang="zh-CN" dirty="0">
                    <a:solidFill>
                      <a:schemeClr val="tx1">
                        <a:lumMod val="75000"/>
                        <a:lumOff val="25000"/>
                      </a:schemeClr>
                    </a:solidFill>
                  </a:rPr>
                  <a:t>Docker </a:t>
                </a:r>
                <a:r>
                  <a:rPr lang="zh-CN" altLang="en-US" dirty="0">
                    <a:solidFill>
                      <a:schemeClr val="tx1">
                        <a:lumMod val="75000"/>
                        <a:lumOff val="25000"/>
                      </a:schemeClr>
                    </a:solidFill>
                  </a:rPr>
                  <a:t>容器</a:t>
                </a:r>
                <a:endParaRPr lang="en-US" altLang="zh-CN" dirty="0">
                  <a:solidFill>
                    <a:schemeClr val="tx1">
                      <a:lumMod val="75000"/>
                      <a:lumOff val="25000"/>
                    </a:schemeClr>
                  </a:solidFill>
                </a:endParaRPr>
              </a:p>
              <a:p>
                <a:pPr marL="342900" indent="-342900">
                  <a:buFont typeface="+mj-lt"/>
                  <a:buAutoNum type="arabicPeriod"/>
                </a:pPr>
                <a:endParaRPr lang="pt-BR" altLang="zh-CN" dirty="0">
                  <a:solidFill>
                    <a:schemeClr val="tx1">
                      <a:lumMod val="75000"/>
                      <a:lumOff val="25000"/>
                    </a:schemeClr>
                  </a:solidFill>
                </a:endParaRPr>
              </a:p>
              <a:p>
                <a:pPr marL="342900" indent="-342900">
                  <a:buFont typeface="+mj-lt"/>
                  <a:buAutoNum type="arabicPeriod"/>
                </a:pPr>
                <a:r>
                  <a:rPr lang="zh-CN" altLang="en-US" dirty="0">
                    <a:solidFill>
                      <a:schemeClr val="tx1">
                        <a:lumMod val="75000"/>
                        <a:lumOff val="25000"/>
                      </a:schemeClr>
                    </a:solidFill>
                  </a:rPr>
                  <a:t>容器化的困境</a:t>
                </a:r>
                <a:endParaRPr lang="en-US" altLang="zh-CN" dirty="0">
                  <a:solidFill>
                    <a:schemeClr val="tx1">
                      <a:lumMod val="75000"/>
                      <a:lumOff val="25000"/>
                    </a:schemeClr>
                  </a:solidFill>
                </a:endParaRPr>
              </a:p>
              <a:p>
                <a:pPr marL="342900" indent="-342900">
                  <a:buFont typeface="+mj-lt"/>
                  <a:buAutoNum type="arabicPeriod"/>
                </a:pPr>
                <a:endParaRPr lang="en-US" altLang="zh-CN" dirty="0">
                  <a:solidFill>
                    <a:schemeClr val="tx1">
                      <a:lumMod val="75000"/>
                      <a:lumOff val="25000"/>
                    </a:schemeClr>
                  </a:solidFill>
                </a:endParaRPr>
              </a:p>
              <a:p>
                <a:pPr marL="342900" indent="-342900">
                  <a:buFont typeface="+mj-lt"/>
                  <a:buAutoNum type="arabicPeriod"/>
                </a:pPr>
                <a:r>
                  <a:rPr lang="en-US" altLang="zh-CN" dirty="0">
                    <a:solidFill>
                      <a:schemeClr val="tx1">
                        <a:lumMod val="75000"/>
                        <a:lumOff val="25000"/>
                      </a:schemeClr>
                    </a:solidFill>
                  </a:rPr>
                  <a:t>K8s </a:t>
                </a:r>
                <a:r>
                  <a:rPr lang="zh-CN" altLang="en-US" dirty="0">
                    <a:solidFill>
                      <a:schemeClr val="tx1">
                        <a:lumMod val="75000"/>
                        <a:lumOff val="25000"/>
                      </a:schemeClr>
                    </a:solidFill>
                  </a:rPr>
                  <a:t>协调器</a:t>
                </a:r>
                <a:endParaRPr lang="en-US" altLang="zh-CN" dirty="0">
                  <a:solidFill>
                    <a:schemeClr val="tx1">
                      <a:lumMod val="75000"/>
                      <a:lumOff val="25000"/>
                    </a:schemeClr>
                  </a:solidFill>
                </a:endParaRPr>
              </a:p>
              <a:p>
                <a:pPr marL="342900" indent="-342900">
                  <a:buFont typeface="+mj-lt"/>
                  <a:buAutoNum type="arabicPeriod"/>
                </a:pPr>
                <a:endParaRPr lang="en-US" altLang="zh-CN" dirty="0">
                  <a:solidFill>
                    <a:schemeClr val="tx1">
                      <a:lumMod val="75000"/>
                      <a:lumOff val="25000"/>
                    </a:schemeClr>
                  </a:solidFill>
                </a:endParaRPr>
              </a:p>
              <a:p>
                <a:pPr marL="342900" indent="-342900">
                  <a:buFont typeface="+mj-lt"/>
                  <a:buAutoNum type="arabicPeriod"/>
                </a:pPr>
                <a:r>
                  <a:rPr lang="en-US" altLang="zh-CN" dirty="0">
                    <a:solidFill>
                      <a:schemeClr val="tx1">
                        <a:lumMod val="75000"/>
                        <a:lumOff val="25000"/>
                      </a:schemeClr>
                    </a:solidFill>
                  </a:rPr>
                  <a:t>ASP.NET Core </a:t>
                </a:r>
                <a:r>
                  <a:rPr lang="zh-CN" altLang="en-US" dirty="0">
                    <a:solidFill>
                      <a:schemeClr val="tx1">
                        <a:lumMod val="75000"/>
                        <a:lumOff val="25000"/>
                      </a:schemeClr>
                    </a:solidFill>
                  </a:rPr>
                  <a:t>容器化实例</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solidFill>
                  <a:schemeClr val="tx1"/>
                </a:solidFill>
              </a:rPr>
              <a:t>Docker</a:t>
            </a:r>
            <a:r>
              <a:rPr lang="zh-CN" altLang="en-US" dirty="0">
                <a:solidFill>
                  <a:schemeClr val="tx1"/>
                </a:solidFill>
              </a:rPr>
              <a:t>容器是个啥</a:t>
            </a:r>
            <a:endParaRPr lang="zh-TW" altLang="en-US" dirty="0">
              <a:solidFill>
                <a:schemeClr val="tx1"/>
              </a:solidFill>
            </a:endParaRPr>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4</a:t>
            </a:fld>
            <a:endParaRPr lang="en-US"/>
          </a:p>
        </p:txBody>
      </p:sp>
      <p:pic>
        <p:nvPicPr>
          <p:cNvPr id="8" name="Imagem 3">
            <a:extLst>
              <a:ext uri="{FF2B5EF4-FFF2-40B4-BE49-F238E27FC236}">
                <a16:creationId xmlns:a16="http://schemas.microsoft.com/office/drawing/2014/main" id="{24D97556-0308-4280-B45A-99C9A7DB74F0}"/>
              </a:ext>
            </a:extLst>
          </p:cNvPr>
          <p:cNvPicPr>
            <a:picLocks noChangeAspect="1"/>
          </p:cNvPicPr>
          <p:nvPr/>
        </p:nvPicPr>
        <p:blipFill>
          <a:blip r:embed="rId2"/>
          <a:stretch>
            <a:fillRect/>
          </a:stretch>
        </p:blipFill>
        <p:spPr>
          <a:xfrm>
            <a:off x="1649854" y="1459684"/>
            <a:ext cx="8207209" cy="5055961"/>
          </a:xfrm>
          <a:prstGeom prst="rect">
            <a:avLst/>
          </a:prstGeom>
        </p:spPr>
      </p:pic>
    </p:spTree>
    <p:extLst>
      <p:ext uri="{BB962C8B-B14F-4D97-AF65-F5344CB8AC3E}">
        <p14:creationId xmlns:p14="http://schemas.microsoft.com/office/powerpoint/2010/main" val="369138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solidFill>
                  <a:schemeClr val="tx1"/>
                </a:solidFill>
              </a:rPr>
              <a:t>为什么要用</a:t>
            </a:r>
            <a:r>
              <a:rPr lang="en-US" altLang="zh-CN" dirty="0">
                <a:solidFill>
                  <a:schemeClr val="tx1"/>
                </a:solidFill>
              </a:rPr>
              <a:t>Docker</a:t>
            </a:r>
            <a:r>
              <a:rPr lang="zh-CN" altLang="en-US" dirty="0">
                <a:solidFill>
                  <a:schemeClr val="tx1"/>
                </a:solidFill>
              </a:rPr>
              <a:t>容器</a:t>
            </a:r>
            <a:endParaRPr lang="zh-TW" altLang="en-US" dirty="0">
              <a:solidFill>
                <a:schemeClr val="tx1"/>
              </a:solidFill>
            </a:endParaRPr>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560798" y="1627464"/>
            <a:ext cx="11079822" cy="4275081"/>
          </a:xfrm>
        </p:spPr>
        <p:txBody>
          <a:bodyPr>
            <a:normAutofit fontScale="92500" lnSpcReduction="20000"/>
          </a:bodyPr>
          <a:lstStyle/>
          <a:p>
            <a:r>
              <a:rPr lang="zh-CN" altLang="en-US" sz="3500" dirty="0"/>
              <a:t>分离</a:t>
            </a:r>
          </a:p>
          <a:p>
            <a:endParaRPr lang="zh-CN" altLang="en-US" sz="3500" dirty="0"/>
          </a:p>
          <a:p>
            <a:r>
              <a:rPr lang="zh-CN" altLang="en-US" sz="3500" dirty="0"/>
              <a:t>更合理地利用资源</a:t>
            </a:r>
          </a:p>
          <a:p>
            <a:endParaRPr lang="zh-CN" altLang="en-US" sz="3500" dirty="0"/>
          </a:p>
          <a:p>
            <a:r>
              <a:rPr lang="zh-CN" altLang="en-US" sz="3500" dirty="0"/>
              <a:t>部署的速度</a:t>
            </a:r>
          </a:p>
          <a:p>
            <a:endParaRPr lang="zh-CN" altLang="en-US" sz="3500" dirty="0"/>
          </a:p>
          <a:p>
            <a:r>
              <a:rPr lang="zh-CN" altLang="en-US" sz="3500" dirty="0"/>
              <a:t>减少对环境的依赖</a:t>
            </a:r>
          </a:p>
          <a:p>
            <a:endParaRPr lang="zh-CN" altLang="en-US" sz="3500" dirty="0"/>
          </a:p>
          <a:p>
            <a:r>
              <a:rPr lang="zh-CN" altLang="en-US" sz="3500" dirty="0"/>
              <a:t>微服务获得实力</a:t>
            </a:r>
          </a:p>
          <a:p>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5</a:t>
            </a:fld>
            <a:endParaRPr lang="en-US"/>
          </a:p>
        </p:txBody>
      </p:sp>
      <p:pic>
        <p:nvPicPr>
          <p:cNvPr id="5" name="Imagem 3">
            <a:extLst>
              <a:ext uri="{FF2B5EF4-FFF2-40B4-BE49-F238E27FC236}">
                <a16:creationId xmlns:a16="http://schemas.microsoft.com/office/drawing/2014/main" id="{FB889AB2-054B-4630-B8E8-BE56BDF9B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585" y="2704288"/>
            <a:ext cx="2719108" cy="2250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890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solidFill>
                  <a:schemeClr val="tx1"/>
                </a:solidFill>
              </a:rPr>
              <a:t>Docker</a:t>
            </a:r>
            <a:r>
              <a:rPr lang="zh-CN" altLang="en-US" dirty="0">
                <a:solidFill>
                  <a:schemeClr val="tx1"/>
                </a:solidFill>
              </a:rPr>
              <a:t>容器可以安装什么</a:t>
            </a:r>
            <a:endParaRPr lang="zh-TW" altLang="en-US" dirty="0">
              <a:solidFill>
                <a:schemeClr val="tx1"/>
              </a:solidFill>
            </a:endParaRPr>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560798" y="2046914"/>
            <a:ext cx="11079822" cy="4275081"/>
          </a:xfrm>
        </p:spPr>
        <p:txBody>
          <a:bodyPr>
            <a:normAutofit/>
          </a:bodyPr>
          <a:lstStyle/>
          <a:p>
            <a:r>
              <a:rPr lang="zh-CN" altLang="en-US" sz="3500" dirty="0"/>
              <a:t>数据库服务器</a:t>
            </a:r>
          </a:p>
          <a:p>
            <a:endParaRPr lang="zh-CN" altLang="en-US" sz="3500" dirty="0"/>
          </a:p>
          <a:p>
            <a:r>
              <a:rPr lang="zh-CN" altLang="en-US" sz="3500" dirty="0"/>
              <a:t>网络应用程序</a:t>
            </a:r>
          </a:p>
          <a:p>
            <a:endParaRPr lang="zh-CN" altLang="en-US" sz="3500" dirty="0"/>
          </a:p>
          <a:p>
            <a:r>
              <a:rPr lang="zh-CN" altLang="en-US" sz="3500" dirty="0"/>
              <a:t>一般服务</a:t>
            </a:r>
          </a:p>
          <a:p>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6</a:t>
            </a:fld>
            <a:endParaRPr lang="en-US"/>
          </a:p>
        </p:txBody>
      </p:sp>
      <p:pic>
        <p:nvPicPr>
          <p:cNvPr id="6" name="Imagem 6">
            <a:extLst>
              <a:ext uri="{FF2B5EF4-FFF2-40B4-BE49-F238E27FC236}">
                <a16:creationId xmlns:a16="http://schemas.microsoft.com/office/drawing/2014/main" id="{68F6B7C1-407C-431F-A75A-296C4BCAA332}"/>
              </a:ext>
            </a:extLst>
          </p:cNvPr>
          <p:cNvPicPr>
            <a:picLocks noChangeAspect="1"/>
          </p:cNvPicPr>
          <p:nvPr/>
        </p:nvPicPr>
        <p:blipFill>
          <a:blip r:embed="rId2"/>
          <a:stretch>
            <a:fillRect/>
          </a:stretch>
        </p:blipFill>
        <p:spPr>
          <a:xfrm>
            <a:off x="7082304" y="2046914"/>
            <a:ext cx="2007704" cy="2007704"/>
          </a:xfrm>
          <a:prstGeom prst="rect">
            <a:avLst/>
          </a:prstGeom>
        </p:spPr>
      </p:pic>
      <p:pic>
        <p:nvPicPr>
          <p:cNvPr id="7" name="Imagem 11">
            <a:extLst>
              <a:ext uri="{FF2B5EF4-FFF2-40B4-BE49-F238E27FC236}">
                <a16:creationId xmlns:a16="http://schemas.microsoft.com/office/drawing/2014/main" id="{9BA4A27D-B19B-4A8C-B18B-5FD307F03783}"/>
              </a:ext>
            </a:extLst>
          </p:cNvPr>
          <p:cNvPicPr>
            <a:picLocks noChangeAspect="1"/>
          </p:cNvPicPr>
          <p:nvPr/>
        </p:nvPicPr>
        <p:blipFill>
          <a:blip r:embed="rId3"/>
          <a:stretch>
            <a:fillRect/>
          </a:stretch>
        </p:blipFill>
        <p:spPr>
          <a:xfrm>
            <a:off x="8520316" y="3902368"/>
            <a:ext cx="2433638" cy="1912431"/>
          </a:xfrm>
          <a:prstGeom prst="rect">
            <a:avLst/>
          </a:prstGeom>
        </p:spPr>
      </p:pic>
    </p:spTree>
    <p:extLst>
      <p:ext uri="{BB962C8B-B14F-4D97-AF65-F5344CB8AC3E}">
        <p14:creationId xmlns:p14="http://schemas.microsoft.com/office/powerpoint/2010/main" val="161232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solidFill>
                  <a:schemeClr val="tx1"/>
                </a:solidFill>
              </a:rPr>
              <a:t>Docker</a:t>
            </a:r>
            <a:r>
              <a:rPr lang="zh-CN" altLang="en-US" dirty="0">
                <a:solidFill>
                  <a:schemeClr val="tx1"/>
                </a:solidFill>
              </a:rPr>
              <a:t>容器有什么困难</a:t>
            </a:r>
            <a:endParaRPr lang="zh-TW" altLang="en-US" dirty="0">
              <a:solidFill>
                <a:schemeClr val="tx1"/>
              </a:solidFill>
            </a:endParaRPr>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6686026" y="1476464"/>
            <a:ext cx="5251508" cy="5217952"/>
          </a:xfrm>
        </p:spPr>
        <p:txBody>
          <a:bodyPr>
            <a:normAutofit/>
          </a:bodyPr>
          <a:lstStyle/>
          <a:p>
            <a:r>
              <a:rPr lang="zh-CN" altLang="en-US" sz="3200" dirty="0"/>
              <a:t>如何爬上容器？</a:t>
            </a:r>
          </a:p>
          <a:p>
            <a:endParaRPr lang="zh-CN" altLang="en-US" sz="3200" dirty="0"/>
          </a:p>
          <a:p>
            <a:r>
              <a:rPr lang="zh-CN" altLang="en-US" sz="3200" dirty="0"/>
              <a:t>如何确保应用程序的不同容器之间的协调工作？</a:t>
            </a:r>
          </a:p>
          <a:p>
            <a:endParaRPr lang="zh-CN" altLang="en-US" sz="3200" dirty="0"/>
          </a:p>
          <a:p>
            <a:r>
              <a:rPr lang="zh-CN" altLang="en-US" sz="3200" dirty="0"/>
              <a:t>如何检测有故障的容器并自动修复？</a:t>
            </a:r>
          </a:p>
          <a:p>
            <a:endParaRPr lang="zh-TW" altLang="en-US" sz="3200"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7</a:t>
            </a:fld>
            <a:endParaRPr lang="en-US"/>
          </a:p>
        </p:txBody>
      </p:sp>
      <p:pic>
        <p:nvPicPr>
          <p:cNvPr id="8" name="图片 7">
            <a:extLst>
              <a:ext uri="{FF2B5EF4-FFF2-40B4-BE49-F238E27FC236}">
                <a16:creationId xmlns:a16="http://schemas.microsoft.com/office/drawing/2014/main" id="{654689DD-DAA5-4264-AD16-FBC71A3B7DFB}"/>
              </a:ext>
            </a:extLst>
          </p:cNvPr>
          <p:cNvPicPr>
            <a:picLocks noChangeAspect="1"/>
          </p:cNvPicPr>
          <p:nvPr/>
        </p:nvPicPr>
        <p:blipFill>
          <a:blip r:embed="rId2"/>
          <a:stretch>
            <a:fillRect/>
          </a:stretch>
        </p:blipFill>
        <p:spPr>
          <a:xfrm>
            <a:off x="475429" y="1400961"/>
            <a:ext cx="5985123" cy="5293455"/>
          </a:xfrm>
          <a:prstGeom prst="rect">
            <a:avLst/>
          </a:prstGeom>
        </p:spPr>
      </p:pic>
    </p:spTree>
    <p:extLst>
      <p:ext uri="{BB962C8B-B14F-4D97-AF65-F5344CB8AC3E}">
        <p14:creationId xmlns:p14="http://schemas.microsoft.com/office/powerpoint/2010/main" val="402599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solidFill>
                  <a:schemeClr val="tx1"/>
                </a:solidFill>
              </a:rPr>
              <a:t>如何克服这些困难呢？</a:t>
            </a:r>
            <a:endParaRPr lang="zh-TW" altLang="en-US" dirty="0">
              <a:solidFill>
                <a:schemeClr val="tx1"/>
              </a:solidFill>
            </a:endParaRPr>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8</a:t>
            </a:fld>
            <a:endParaRPr lang="en-US"/>
          </a:p>
        </p:txBody>
      </p:sp>
      <p:pic>
        <p:nvPicPr>
          <p:cNvPr id="9" name="Imagem 8">
            <a:extLst>
              <a:ext uri="{FF2B5EF4-FFF2-40B4-BE49-F238E27FC236}">
                <a16:creationId xmlns:a16="http://schemas.microsoft.com/office/drawing/2014/main" id="{276F079F-C09D-4234-B515-BD31E2B3359A}"/>
              </a:ext>
            </a:extLst>
          </p:cNvPr>
          <p:cNvPicPr>
            <a:picLocks noChangeAspect="1"/>
          </p:cNvPicPr>
          <p:nvPr/>
        </p:nvPicPr>
        <p:blipFill>
          <a:blip r:embed="rId3"/>
          <a:stretch>
            <a:fillRect/>
          </a:stretch>
        </p:blipFill>
        <p:spPr>
          <a:xfrm>
            <a:off x="0" y="1220056"/>
            <a:ext cx="12192000" cy="5539666"/>
          </a:xfrm>
          <a:prstGeom prst="rect">
            <a:avLst/>
          </a:prstGeom>
        </p:spPr>
      </p:pic>
    </p:spTree>
    <p:extLst>
      <p:ext uri="{BB962C8B-B14F-4D97-AF65-F5344CB8AC3E}">
        <p14:creationId xmlns:p14="http://schemas.microsoft.com/office/powerpoint/2010/main" val="133372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solidFill>
                  <a:schemeClr val="tx1"/>
                </a:solidFill>
              </a:rPr>
              <a:t>使用协调器</a:t>
            </a:r>
            <a:endParaRPr lang="zh-TW" altLang="en-US" dirty="0">
              <a:solidFill>
                <a:schemeClr val="tx1"/>
              </a:solidFill>
            </a:endParaRPr>
          </a:p>
        </p:txBody>
      </p:sp>
      <p:pic>
        <p:nvPicPr>
          <p:cNvPr id="5" name="Imagem 9">
            <a:extLst>
              <a:ext uri="{FF2B5EF4-FFF2-40B4-BE49-F238E27FC236}">
                <a16:creationId xmlns:a16="http://schemas.microsoft.com/office/drawing/2014/main" id="{A13DE832-7C1E-4D4A-8C60-E3E61DAFA429}"/>
              </a:ext>
            </a:extLst>
          </p:cNvPr>
          <p:cNvPicPr>
            <a:picLocks noChangeAspect="1"/>
          </p:cNvPicPr>
          <p:nvPr/>
        </p:nvPicPr>
        <p:blipFill>
          <a:blip r:embed="rId2"/>
          <a:stretch>
            <a:fillRect/>
          </a:stretch>
        </p:blipFill>
        <p:spPr>
          <a:xfrm>
            <a:off x="257602" y="2102728"/>
            <a:ext cx="3568811" cy="3522463"/>
          </a:xfrm>
          <a:prstGeom prst="rect">
            <a:avLst/>
          </a:prstGeom>
        </p:spPr>
      </p:pic>
      <p:pic>
        <p:nvPicPr>
          <p:cNvPr id="6" name="Imagem 14">
            <a:extLst>
              <a:ext uri="{FF2B5EF4-FFF2-40B4-BE49-F238E27FC236}">
                <a16:creationId xmlns:a16="http://schemas.microsoft.com/office/drawing/2014/main" id="{99D05B8B-8BA1-4291-A271-50ED6E0A6B15}"/>
              </a:ext>
            </a:extLst>
          </p:cNvPr>
          <p:cNvPicPr>
            <a:picLocks noChangeAspect="1"/>
          </p:cNvPicPr>
          <p:nvPr/>
        </p:nvPicPr>
        <p:blipFill>
          <a:blip r:embed="rId3"/>
          <a:stretch>
            <a:fillRect/>
          </a:stretch>
        </p:blipFill>
        <p:spPr>
          <a:xfrm>
            <a:off x="3932809" y="2102727"/>
            <a:ext cx="3659595" cy="3522464"/>
          </a:xfrm>
          <a:prstGeom prst="rect">
            <a:avLst/>
          </a:prstGeom>
        </p:spPr>
      </p:pic>
      <p:pic>
        <p:nvPicPr>
          <p:cNvPr id="7" name="图片 6">
            <a:extLst>
              <a:ext uri="{FF2B5EF4-FFF2-40B4-BE49-F238E27FC236}">
                <a16:creationId xmlns:a16="http://schemas.microsoft.com/office/drawing/2014/main" id="{CFF5F7F9-3570-4015-A366-7F5FF3621C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0126" y="2625297"/>
            <a:ext cx="2497781" cy="2696194"/>
          </a:xfrm>
          <a:prstGeom prst="rect">
            <a:avLst/>
          </a:prstGeom>
        </p:spPr>
      </p:pic>
    </p:spTree>
    <p:extLst>
      <p:ext uri="{BB962C8B-B14F-4D97-AF65-F5344CB8AC3E}">
        <p14:creationId xmlns:p14="http://schemas.microsoft.com/office/powerpoint/2010/main" val="1931779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d053e5f3-af92-419a-9b88-7bec2d2525f4"/>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fontScheme name="jmn2tcwp">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261</TotalTime>
  <Words>725</Words>
  <Application>Microsoft Office PowerPoint</Application>
  <PresentationFormat>宽屏</PresentationFormat>
  <Paragraphs>194</Paragraphs>
  <Slides>28</Slides>
  <Notes>16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6" baseType="lpstr">
      <vt:lpstr>Microsoft YaHei</vt:lpstr>
      <vt:lpstr>Arial</vt:lpstr>
      <vt:lpstr>Calibri</vt:lpstr>
      <vt:lpstr>Consolas</vt:lpstr>
      <vt:lpstr>Courier New</vt:lpstr>
      <vt:lpstr>Segoe UI Light</vt:lpstr>
      <vt:lpstr>主题5</vt:lpstr>
      <vt:lpstr>think-cell Slide</vt:lpstr>
      <vt:lpstr>基于K8s开发.NET Core 云原生应用</vt:lpstr>
      <vt:lpstr>PowerPoint 演示文稿</vt:lpstr>
      <vt:lpstr>PowerPoint 演示文稿</vt:lpstr>
      <vt:lpstr>Docker容器是个啥</vt:lpstr>
      <vt:lpstr>为什么要用Docker容器</vt:lpstr>
      <vt:lpstr>Docker容器可以安装什么</vt:lpstr>
      <vt:lpstr>Docker容器有什么困难</vt:lpstr>
      <vt:lpstr>如何克服这些困难呢？</vt:lpstr>
      <vt:lpstr>使用协调器</vt:lpstr>
      <vt:lpstr>微软云是怎么用K8s的呢</vt:lpstr>
      <vt:lpstr>微软云是怎么用K8s的呢</vt:lpstr>
      <vt:lpstr>AKS: Managed Kubernetes</vt:lpstr>
      <vt:lpstr>Kubernetes ： 架构</vt:lpstr>
      <vt:lpstr>Kubernetes ： 架构</vt:lpstr>
      <vt:lpstr>Kubernetes ： 架构</vt:lpstr>
      <vt:lpstr>Kubernetes ： 架构</vt:lpstr>
      <vt:lpstr>Kubernetes ： 架构</vt:lpstr>
      <vt:lpstr>Kubernetes ： 架构</vt:lpstr>
      <vt:lpstr>Kubernetes ： 架构</vt:lpstr>
      <vt:lpstr>K8s 对象通过REST API 创建</vt:lpstr>
      <vt:lpstr>来点实用的例子</vt:lpstr>
      <vt:lpstr>应用</vt:lpstr>
      <vt:lpstr>应用</vt:lpstr>
      <vt:lpstr>应用程序容器化</vt:lpstr>
      <vt:lpstr>Visual Studio 2019 k8s </vt:lpstr>
      <vt:lpstr>Azure Container Registry –发布</vt:lpstr>
      <vt:lpstr>Azure Container Registry</vt:lpstr>
      <vt:lpstr>感谢倾听!</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shanyou zhang</cp:lastModifiedBy>
  <cp:revision>68</cp:revision>
  <cp:lastPrinted>2018-08-20T16:00:00Z</cp:lastPrinted>
  <dcterms:created xsi:type="dcterms:W3CDTF">2018-08-20T16:00:00Z</dcterms:created>
  <dcterms:modified xsi:type="dcterms:W3CDTF">2019-04-15T13:30:58Z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