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4061" r:id="rId1"/>
  </p:sldMasterIdLst>
  <p:notesMasterIdLst>
    <p:notesMasterId r:id="rId32"/>
  </p:notesMasterIdLst>
  <p:sldIdLst>
    <p:sldId id="326" r:id="rId2"/>
    <p:sldId id="399" r:id="rId3"/>
    <p:sldId id="349" r:id="rId4"/>
    <p:sldId id="354" r:id="rId5"/>
    <p:sldId id="352" r:id="rId6"/>
    <p:sldId id="353" r:id="rId7"/>
    <p:sldId id="355" r:id="rId8"/>
    <p:sldId id="358" r:id="rId9"/>
    <p:sldId id="360" r:id="rId10"/>
    <p:sldId id="392" r:id="rId11"/>
    <p:sldId id="391" r:id="rId12"/>
    <p:sldId id="361" r:id="rId13"/>
    <p:sldId id="371" r:id="rId14"/>
    <p:sldId id="364" r:id="rId15"/>
    <p:sldId id="365" r:id="rId16"/>
    <p:sldId id="369" r:id="rId17"/>
    <p:sldId id="394" r:id="rId18"/>
    <p:sldId id="414" r:id="rId19"/>
    <p:sldId id="393" r:id="rId20"/>
    <p:sldId id="370" r:id="rId21"/>
    <p:sldId id="372" r:id="rId22"/>
    <p:sldId id="374" r:id="rId23"/>
    <p:sldId id="395" r:id="rId24"/>
    <p:sldId id="396" r:id="rId25"/>
    <p:sldId id="397" r:id="rId26"/>
    <p:sldId id="398" r:id="rId27"/>
    <p:sldId id="405" r:id="rId28"/>
    <p:sldId id="404" r:id="rId29"/>
    <p:sldId id="406" r:id="rId30"/>
    <p:sldId id="407" r:id="rId31"/>
  </p:sldIdLst>
  <p:sldSz cx="24384000" cy="13716000"/>
  <p:notesSz cx="6858000" cy="9144000"/>
  <p:defaultTextStyle>
    <a:defPPr>
      <a:defRPr lang="zh-CN"/>
    </a:defPPr>
    <a:lvl1pPr marL="0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1pPr>
    <a:lvl2pPr marL="852982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2pPr>
    <a:lvl3pPr marL="1705965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3pPr>
    <a:lvl4pPr marL="2558946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4pPr>
    <a:lvl5pPr marL="3411928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5pPr>
    <a:lvl6pPr marL="4264910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6pPr>
    <a:lvl7pPr marL="5117893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7pPr>
    <a:lvl8pPr marL="5970873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8pPr>
    <a:lvl9pPr marL="6823856" algn="l" defTabSz="1705965" rtl="0" eaLnBrk="1" latinLnBrk="0" hangingPunct="1">
      <a:defRPr sz="3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097"/>
    <a:srgbClr val="3D9D94"/>
    <a:srgbClr val="45B2A8"/>
    <a:srgbClr val="144C74"/>
    <a:srgbClr val="29B9A6"/>
    <a:srgbClr val="84CBC5"/>
    <a:srgbClr val="F47264"/>
    <a:srgbClr val="F8D35E"/>
    <a:srgbClr val="1B6AA3"/>
    <a:srgbClr val="FFC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5231" autoAdjust="0"/>
  </p:normalViewPr>
  <p:slideViewPr>
    <p:cSldViewPr snapToGrid="0">
      <p:cViewPr varScale="1">
        <p:scale>
          <a:sx n="58" d="100"/>
          <a:sy n="58" d="100"/>
        </p:scale>
        <p:origin x="858" y="84"/>
      </p:cViewPr>
      <p:guideLst>
        <p:guide orient="horz" pos="4321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FA53B-994A-4AFF-83BD-DE939D247CF9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2A590-EB6E-4412-92DA-A788123DC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1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1pPr>
    <a:lvl2pPr marL="852982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2pPr>
    <a:lvl3pPr marL="1705965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3pPr>
    <a:lvl4pPr marL="2558946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4pPr>
    <a:lvl5pPr marL="3411928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5pPr>
    <a:lvl6pPr marL="4264910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6pPr>
    <a:lvl7pPr marL="5117893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7pPr>
    <a:lvl8pPr marL="5970873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8pPr>
    <a:lvl9pPr marL="6823856" algn="l" defTabSz="1705965" rtl="0" eaLnBrk="1" latinLnBrk="0" hangingPunct="1">
      <a:defRPr sz="22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0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5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2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1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5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1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3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0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8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5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9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31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0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3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27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35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02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36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38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38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9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7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0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1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7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9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A590-EB6E-4412-92DA-A788123DC6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6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ingress-nginx/tree/master/deplo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03013" y="5156966"/>
            <a:ext cx="5319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3" indent="-285763">
              <a:lnSpc>
                <a:spcPct val="150000"/>
              </a:lnSpc>
              <a:buClr>
                <a:srgbClr val="3EA09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Kubectl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63" indent="-285763">
              <a:lnSpc>
                <a:spcPct val="150000"/>
              </a:lnSpc>
              <a:buClr>
                <a:srgbClr val="3EA09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YAML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配置文件管理对象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63" indent="-285763">
              <a:lnSpc>
                <a:spcPct val="150000"/>
              </a:lnSpc>
              <a:buClr>
                <a:srgbClr val="3EA09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Pod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63" indent="-285763">
              <a:lnSpc>
                <a:spcPct val="150000"/>
              </a:lnSpc>
              <a:buClr>
                <a:srgbClr val="3EA09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Service</a:t>
            </a:r>
          </a:p>
          <a:p>
            <a:pPr marL="285763" indent="-285763">
              <a:lnSpc>
                <a:spcPct val="150000"/>
              </a:lnSpc>
              <a:buClr>
                <a:srgbClr val="3EA09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Ingress</a:t>
            </a:r>
          </a:p>
          <a:p>
            <a:pPr marL="285763" indent="-285763">
              <a:lnSpc>
                <a:spcPct val="150000"/>
              </a:lnSpc>
              <a:buClr>
                <a:srgbClr val="3EA09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Volume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47999" y="6480406"/>
            <a:ext cx="2727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89829" y="12801600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注：该部分课程为早期录制，仅供参考</a:t>
            </a:r>
          </a:p>
        </p:txBody>
      </p:sp>
    </p:spTree>
    <p:extLst>
      <p:ext uri="{BB962C8B-B14F-4D97-AF65-F5344CB8AC3E}">
        <p14:creationId xmlns:p14="http://schemas.microsoft.com/office/powerpoint/2010/main" val="29690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8158" y="2301438"/>
            <a:ext cx="5308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调度约束</a:t>
            </a:r>
          </a:p>
        </p:txBody>
      </p:sp>
      <p:sp>
        <p:nvSpPr>
          <p:cNvPr id="8" name="矩形 7"/>
          <p:cNvSpPr/>
          <p:nvPr/>
        </p:nvSpPr>
        <p:spPr>
          <a:xfrm>
            <a:off x="12192000" y="5133340"/>
            <a:ext cx="116560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+mn-ea"/>
              </a:rPr>
              <a:t>示例：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Pod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nginx-pod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# nodeName: node01</a:t>
            </a:r>
          </a:p>
          <a:p>
            <a:r>
              <a:rPr lang="en-US" altLang="zh-CN" sz="2400">
                <a:latin typeface="+mn-ea"/>
              </a:rPr>
              <a:t>  nodeSelector:</a:t>
            </a:r>
          </a:p>
          <a:p>
            <a:r>
              <a:rPr lang="en-US" altLang="zh-CN" sz="2400">
                <a:latin typeface="+mn-ea"/>
              </a:rPr>
              <a:t>    env_role: dev</a:t>
            </a:r>
          </a:p>
          <a:p>
            <a:r>
              <a:rPr lang="en-US" altLang="zh-CN" sz="2400">
                <a:latin typeface="+mn-ea"/>
              </a:rPr>
              <a:t>  containers:</a:t>
            </a:r>
          </a:p>
          <a:p>
            <a:r>
              <a:rPr lang="en-US" altLang="zh-CN" sz="2400">
                <a:latin typeface="+mn-ea"/>
              </a:rPr>
              <a:t>  - name: nginx</a:t>
            </a:r>
          </a:p>
          <a:p>
            <a:r>
              <a:rPr lang="en-US" altLang="zh-CN" sz="2400">
                <a:latin typeface="+mn-ea"/>
              </a:rPr>
              <a:t>    image: nginx</a:t>
            </a:r>
          </a:p>
        </p:txBody>
      </p:sp>
      <p:sp>
        <p:nvSpPr>
          <p:cNvPr id="2" name="矩形 1"/>
          <p:cNvSpPr/>
          <p:nvPr/>
        </p:nvSpPr>
        <p:spPr>
          <a:xfrm>
            <a:off x="1683368" y="6738035"/>
            <a:ext cx="88024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</a:rPr>
              <a:t>Pod.spec.nodeName      </a:t>
            </a:r>
            <a:r>
              <a:rPr lang="zh-CN" altLang="en-US" sz="2400">
                <a:latin typeface="+mn-ea"/>
              </a:rPr>
              <a:t>强制约束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调度到指定</a:t>
            </a:r>
            <a:r>
              <a:rPr lang="en-US" altLang="zh-CN" sz="2400">
                <a:latin typeface="+mn-ea"/>
              </a:rPr>
              <a:t>Node</a:t>
            </a:r>
            <a:r>
              <a:rPr lang="zh-CN" altLang="en-US" sz="2400">
                <a:latin typeface="+mn-ea"/>
              </a:rPr>
              <a:t>节点上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Pod.spec.nodeSelector  </a:t>
            </a:r>
            <a:r>
              <a:rPr lang="zh-CN" altLang="en-US" sz="2400">
                <a:latin typeface="+mn-ea"/>
              </a:rPr>
              <a:t>通过</a:t>
            </a:r>
            <a:r>
              <a:rPr lang="en-US" altLang="zh-CN" sz="2400">
                <a:latin typeface="+mn-ea"/>
              </a:rPr>
              <a:t>lable-selector</a:t>
            </a:r>
            <a:r>
              <a:rPr lang="zh-CN" altLang="en-US" sz="2400">
                <a:latin typeface="+mn-ea"/>
              </a:rPr>
              <a:t>机制选择节点</a:t>
            </a:r>
          </a:p>
        </p:txBody>
      </p:sp>
    </p:spTree>
    <p:extLst>
      <p:ext uri="{BB962C8B-B14F-4D97-AF65-F5344CB8AC3E}">
        <p14:creationId xmlns:p14="http://schemas.microsoft.com/office/powerpoint/2010/main" val="25024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8159" y="2301438"/>
            <a:ext cx="5308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重启策略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14" y="6175033"/>
            <a:ext cx="11743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+mn-ea"/>
              </a:rPr>
              <a:t>三种重启策略：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Always</a:t>
            </a:r>
            <a:r>
              <a:rPr lang="zh-CN" altLang="en-US" sz="2400">
                <a:latin typeface="+mn-ea"/>
              </a:rPr>
              <a:t>：当容器停止，总是重建容器，默认策略。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OnFailure</a:t>
            </a:r>
            <a:r>
              <a:rPr lang="zh-CN" altLang="en-US" sz="2400">
                <a:latin typeface="+mn-ea"/>
              </a:rPr>
              <a:t>：当容器异常退出（退出状态码非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）时，才重启容器。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Never</a:t>
            </a:r>
            <a:r>
              <a:rPr lang="zh-CN" altLang="en-US" sz="2400">
                <a:latin typeface="+mn-ea"/>
              </a:rPr>
              <a:t>：当容器终止退出，从不重启容器。</a:t>
            </a:r>
          </a:p>
        </p:txBody>
      </p:sp>
      <p:sp>
        <p:nvSpPr>
          <p:cNvPr id="8" name="矩形 7"/>
          <p:cNvSpPr/>
          <p:nvPr/>
        </p:nvSpPr>
        <p:spPr>
          <a:xfrm>
            <a:off x="11965946" y="5014806"/>
            <a:ext cx="116560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+mn-ea"/>
              </a:rPr>
              <a:t>示例：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Pod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nginx-pod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containers:</a:t>
            </a:r>
          </a:p>
          <a:p>
            <a:r>
              <a:rPr lang="en-US" altLang="zh-CN" sz="2400">
                <a:latin typeface="+mn-ea"/>
              </a:rPr>
              <a:t>  - name: nginx</a:t>
            </a:r>
          </a:p>
          <a:p>
            <a:r>
              <a:rPr lang="en-US" altLang="zh-CN" sz="2400">
                <a:latin typeface="+mn-ea"/>
              </a:rPr>
              <a:t>    image: nginx</a:t>
            </a:r>
          </a:p>
          <a:p>
            <a:r>
              <a:rPr lang="en-US" altLang="zh-CN" sz="2400">
                <a:latin typeface="+mn-ea"/>
              </a:rPr>
              <a:t>  restartPolicy: OnFailure</a:t>
            </a:r>
          </a:p>
        </p:txBody>
      </p:sp>
    </p:spTree>
    <p:extLst>
      <p:ext uri="{BB962C8B-B14F-4D97-AF65-F5344CB8AC3E}">
        <p14:creationId xmlns:p14="http://schemas.microsoft.com/office/powerpoint/2010/main" val="83973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8159" y="2301438"/>
            <a:ext cx="5308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000" y="4561142"/>
            <a:ext cx="1218934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提供</a:t>
            </a:r>
            <a:r>
              <a:rPr lang="en-US" altLang="zh-CN" sz="2400" b="1">
                <a:latin typeface="+mn-ea"/>
              </a:rPr>
              <a:t>Probe</a:t>
            </a:r>
            <a:r>
              <a:rPr lang="zh-CN" altLang="en-US" sz="2400" b="1">
                <a:latin typeface="+mn-ea"/>
              </a:rPr>
              <a:t>机制，有以下两种类型：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livenessProbe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如果检查失败，将杀死容器，根据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的</a:t>
            </a:r>
            <a:r>
              <a:rPr lang="en-US" altLang="zh-CN" sz="2400">
                <a:latin typeface="+mn-ea"/>
              </a:rPr>
              <a:t>restartPolicy</a:t>
            </a:r>
            <a:r>
              <a:rPr lang="zh-CN" altLang="en-US" sz="2400">
                <a:latin typeface="+mn-ea"/>
              </a:rPr>
              <a:t>来操作。</a:t>
            </a:r>
            <a:endParaRPr lang="en-US" altLang="zh-CN" sz="240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readinessProbe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如果检查失败，</a:t>
            </a:r>
            <a:r>
              <a:rPr lang="en-US" altLang="zh-CN" sz="2400">
                <a:latin typeface="+mn-ea"/>
              </a:rPr>
              <a:t>Kubernetes</a:t>
            </a:r>
            <a:r>
              <a:rPr lang="zh-CN" altLang="en-US" sz="2400">
                <a:latin typeface="+mn-ea"/>
              </a:rPr>
              <a:t>会把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从</a:t>
            </a:r>
            <a:r>
              <a:rPr lang="en-US" altLang="zh-CN" sz="2400">
                <a:latin typeface="+mn-ea"/>
              </a:rPr>
              <a:t>service endpoints</a:t>
            </a:r>
            <a:r>
              <a:rPr lang="zh-CN" altLang="en-US" sz="2400">
                <a:latin typeface="+mn-ea"/>
              </a:rPr>
              <a:t>中剔除。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  <a:buClr>
                <a:srgbClr val="3EA097"/>
              </a:buClr>
            </a:pP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 b="1">
                <a:latin typeface="+mn-ea"/>
              </a:rPr>
              <a:t>Probe</a:t>
            </a:r>
            <a:r>
              <a:rPr lang="zh-CN" altLang="en-US" sz="2400" b="1">
                <a:latin typeface="+mn-ea"/>
              </a:rPr>
              <a:t>支持以下三种检查方法：</a:t>
            </a:r>
            <a:endParaRPr lang="en-US" altLang="zh-CN" sz="2400" b="1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httpGet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发送</a:t>
            </a:r>
            <a:r>
              <a:rPr lang="en-US" altLang="zh-CN" sz="2400">
                <a:latin typeface="+mn-ea"/>
              </a:rPr>
              <a:t>HTTP</a:t>
            </a:r>
            <a:r>
              <a:rPr lang="zh-CN" altLang="en-US" sz="2400">
                <a:latin typeface="+mn-ea"/>
              </a:rPr>
              <a:t>请求，返回</a:t>
            </a:r>
            <a:r>
              <a:rPr lang="en-US" altLang="zh-CN" sz="2400">
                <a:latin typeface="+mn-ea"/>
              </a:rPr>
              <a:t>200-400</a:t>
            </a:r>
            <a:r>
              <a:rPr lang="zh-CN" altLang="en-US" sz="2400">
                <a:latin typeface="+mn-ea"/>
              </a:rPr>
              <a:t>范围状态码为成功。</a:t>
            </a:r>
            <a:endParaRPr lang="en-US" altLang="zh-CN" sz="240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exec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执行</a:t>
            </a:r>
            <a:r>
              <a:rPr lang="en-US" altLang="zh-CN" sz="2400">
                <a:latin typeface="+mn-ea"/>
              </a:rPr>
              <a:t>Shell</a:t>
            </a:r>
            <a:r>
              <a:rPr lang="zh-CN" altLang="en-US" sz="2400">
                <a:latin typeface="+mn-ea"/>
              </a:rPr>
              <a:t>命令返回状态码是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为成功。</a:t>
            </a:r>
            <a:endParaRPr lang="en-US" altLang="zh-CN" sz="240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tcpSocket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发起</a:t>
            </a:r>
            <a:r>
              <a:rPr lang="en-US" altLang="zh-CN" sz="2400">
                <a:latin typeface="+mn-ea"/>
              </a:rPr>
              <a:t>TCP Socket</a:t>
            </a:r>
            <a:r>
              <a:rPr lang="zh-CN" altLang="en-US" sz="2400">
                <a:latin typeface="+mn-ea"/>
              </a:rPr>
              <a:t>建立成功。</a:t>
            </a:r>
          </a:p>
        </p:txBody>
      </p:sp>
      <p:sp>
        <p:nvSpPr>
          <p:cNvPr id="8" name="矩形 7"/>
          <p:cNvSpPr/>
          <p:nvPr/>
        </p:nvSpPr>
        <p:spPr>
          <a:xfrm>
            <a:off x="16068067" y="4561142"/>
            <a:ext cx="7536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+mn-ea"/>
              </a:rPr>
              <a:t>示例：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Pod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nginx-pod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containers:</a:t>
            </a:r>
          </a:p>
          <a:p>
            <a:r>
              <a:rPr lang="en-US" altLang="zh-CN" sz="2400">
                <a:latin typeface="+mn-ea"/>
              </a:rPr>
              <a:t>  - name: nginx</a:t>
            </a:r>
          </a:p>
          <a:p>
            <a:r>
              <a:rPr lang="en-US" altLang="zh-CN" sz="2400">
                <a:latin typeface="+mn-ea"/>
              </a:rPr>
              <a:t>    image: nginx</a:t>
            </a:r>
          </a:p>
          <a:p>
            <a:r>
              <a:rPr lang="en-US" altLang="zh-CN" sz="2400">
                <a:latin typeface="+mn-ea"/>
              </a:rPr>
              <a:t>    ports:</a:t>
            </a:r>
          </a:p>
          <a:p>
            <a:r>
              <a:rPr lang="en-US" altLang="zh-CN" sz="2400">
                <a:latin typeface="+mn-ea"/>
              </a:rPr>
              <a:t>    - containerPort: 80</a:t>
            </a:r>
          </a:p>
          <a:p>
            <a:r>
              <a:rPr lang="en-US" altLang="zh-CN" sz="2400">
                <a:latin typeface="+mn-ea"/>
              </a:rPr>
              <a:t>    livenessProbe:</a:t>
            </a:r>
          </a:p>
          <a:p>
            <a:r>
              <a:rPr lang="en-US" altLang="zh-CN" sz="2400">
                <a:latin typeface="+mn-ea"/>
              </a:rPr>
              <a:t>      httpGet:</a:t>
            </a:r>
          </a:p>
          <a:p>
            <a:r>
              <a:rPr lang="en-US" altLang="zh-CN" sz="2400">
                <a:latin typeface="+mn-ea"/>
              </a:rPr>
              <a:t>        path: /index.html</a:t>
            </a:r>
          </a:p>
          <a:p>
            <a:r>
              <a:rPr lang="en-US" altLang="zh-CN" sz="2400">
                <a:latin typeface="+mn-ea"/>
              </a:rPr>
              <a:t>        port: 80</a:t>
            </a:r>
          </a:p>
        </p:txBody>
      </p:sp>
    </p:spTree>
    <p:extLst>
      <p:ext uri="{BB962C8B-B14F-4D97-AF65-F5344CB8AC3E}">
        <p14:creationId xmlns:p14="http://schemas.microsoft.com/office/powerpoint/2010/main" val="195234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8159" y="2301438"/>
            <a:ext cx="5308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2448518" y="5508489"/>
            <a:ext cx="12808415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>
                <a:latin typeface="+mn-ea"/>
              </a:rPr>
              <a:t>kubectl describe TYPE NAME_PREFIX</a:t>
            </a:r>
          </a:p>
          <a:p>
            <a:pPr>
              <a:lnSpc>
                <a:spcPct val="150000"/>
              </a:lnSpc>
            </a:pPr>
            <a:r>
              <a:rPr lang="en-US" altLang="zh-CN" sz="2400" kern="100">
                <a:latin typeface="+mn-ea"/>
              </a:rPr>
              <a:t>kubectl logs nginx-xxx</a:t>
            </a:r>
          </a:p>
          <a:p>
            <a:pPr>
              <a:lnSpc>
                <a:spcPct val="150000"/>
              </a:lnSpc>
            </a:pPr>
            <a:r>
              <a:rPr lang="en-US" altLang="zh-CN" sz="2400" kern="100">
                <a:latin typeface="+mn-ea"/>
              </a:rPr>
              <a:t>kubectl exec –it nginx-xxx bash</a:t>
            </a:r>
          </a:p>
        </p:txBody>
      </p:sp>
    </p:spTree>
    <p:extLst>
      <p:ext uri="{BB962C8B-B14F-4D97-AF65-F5344CB8AC3E}">
        <p14:creationId xmlns:p14="http://schemas.microsoft.com/office/powerpoint/2010/main" val="39770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88001" y="2301438"/>
            <a:ext cx="2228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4400" b="1">
              <a:solidFill>
                <a:srgbClr val="3EA0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0587" y="4931332"/>
            <a:ext cx="7177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网络代理模式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服务发现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发布服务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2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403486" y="2301438"/>
            <a:ext cx="6197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网络代理模式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720214" y="4989026"/>
            <a:ext cx="21598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/>
              <a:t>三种代理模式：</a:t>
            </a:r>
            <a:r>
              <a:rPr lang="en-US" altLang="zh-CN" sz="2800"/>
              <a:t>userspace</a:t>
            </a:r>
            <a:r>
              <a:rPr lang="zh-CN" altLang="en-US" sz="2800"/>
              <a:t>、</a:t>
            </a:r>
            <a:r>
              <a:rPr lang="en-US" altLang="zh-CN" sz="2800"/>
              <a:t>iptables</a:t>
            </a:r>
            <a:r>
              <a:rPr lang="zh-CN" altLang="en-US" sz="2800"/>
              <a:t>和</a:t>
            </a:r>
            <a:r>
              <a:rPr lang="en-US" altLang="zh-CN" sz="2800"/>
              <a:t>ipvs</a:t>
            </a:r>
          </a:p>
          <a:p>
            <a:pPr algn="just"/>
            <a:r>
              <a:rPr lang="zh-CN" altLang="en-US" sz="2800"/>
              <a:t>官方文档：https://kubernetes.io/docs/concepts/services-networking/service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6904" y="7574838"/>
            <a:ext cx="7601911" cy="434435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8986482" y="6745828"/>
            <a:ext cx="7031729" cy="5173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5878" y="7173693"/>
            <a:ext cx="7203877" cy="47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888" y="2301438"/>
            <a:ext cx="5126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4474" y="4595023"/>
            <a:ext cx="112270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Service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my-service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selector:</a:t>
            </a:r>
          </a:p>
          <a:p>
            <a:r>
              <a:rPr lang="en-US" altLang="zh-CN" sz="2400">
                <a:latin typeface="+mn-ea"/>
              </a:rPr>
              <a:t>    app: MyApp</a:t>
            </a:r>
          </a:p>
          <a:p>
            <a:r>
              <a:rPr lang="en-US" altLang="zh-CN" sz="2400">
                <a:latin typeface="+mn-ea"/>
              </a:rPr>
              <a:t>  ports:</a:t>
            </a:r>
          </a:p>
          <a:p>
            <a:r>
              <a:rPr lang="en-US" altLang="zh-CN" sz="2400">
                <a:latin typeface="+mn-ea"/>
              </a:rPr>
              <a:t>  - name: http</a:t>
            </a:r>
          </a:p>
          <a:p>
            <a:r>
              <a:rPr lang="en-US" altLang="zh-CN" sz="2400">
                <a:latin typeface="+mn-ea"/>
              </a:rPr>
              <a:t>    protocol: TCP</a:t>
            </a:r>
          </a:p>
          <a:p>
            <a:r>
              <a:rPr lang="en-US" altLang="zh-CN" sz="2400">
                <a:latin typeface="+mn-ea"/>
              </a:rPr>
              <a:t>    port: 80</a:t>
            </a:r>
          </a:p>
          <a:p>
            <a:r>
              <a:rPr lang="en-US" altLang="zh-CN" sz="2400">
                <a:latin typeface="+mn-ea"/>
              </a:rPr>
              <a:t>    targetPort: 9376</a:t>
            </a:r>
          </a:p>
          <a:p>
            <a:r>
              <a:rPr lang="en-US" altLang="zh-CN" sz="2400">
                <a:latin typeface="+mn-ea"/>
              </a:rPr>
              <a:t>  - name: https</a:t>
            </a:r>
          </a:p>
          <a:p>
            <a:r>
              <a:rPr lang="en-US" altLang="zh-CN" sz="2400">
                <a:latin typeface="+mn-ea"/>
              </a:rPr>
              <a:t>    protocol: TCP</a:t>
            </a:r>
          </a:p>
          <a:p>
            <a:r>
              <a:rPr lang="en-US" altLang="zh-CN" sz="2400">
                <a:latin typeface="+mn-ea"/>
              </a:rPr>
              <a:t>    port: 443</a:t>
            </a:r>
          </a:p>
          <a:p>
            <a:r>
              <a:rPr lang="en-US" altLang="zh-CN" sz="2400">
                <a:latin typeface="+mn-ea"/>
              </a:rPr>
              <a:t>    targetPort: 9377</a:t>
            </a:r>
          </a:p>
        </p:txBody>
      </p:sp>
    </p:spTree>
    <p:extLst>
      <p:ext uri="{BB962C8B-B14F-4D97-AF65-F5344CB8AC3E}">
        <p14:creationId xmlns:p14="http://schemas.microsoft.com/office/powerpoint/2010/main" val="32434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888" y="2301438"/>
            <a:ext cx="512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14" y="4803570"/>
            <a:ext cx="2174346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服务发现支持</a:t>
            </a:r>
            <a:r>
              <a:rPr lang="en-US" altLang="zh-CN" sz="2400" b="1">
                <a:latin typeface="+mn-ea"/>
              </a:rPr>
              <a:t>Service</a:t>
            </a:r>
            <a:r>
              <a:rPr lang="zh-CN" altLang="en-US" sz="2400" b="1">
                <a:latin typeface="+mn-ea"/>
              </a:rPr>
              <a:t>环境变量和</a:t>
            </a:r>
            <a:r>
              <a:rPr lang="en-US" altLang="zh-CN" sz="2400" b="1">
                <a:latin typeface="+mn-ea"/>
              </a:rPr>
              <a:t>DNS</a:t>
            </a:r>
            <a:r>
              <a:rPr lang="zh-CN" altLang="en-US" sz="2400" b="1">
                <a:latin typeface="+mn-ea"/>
              </a:rPr>
              <a:t>两种模式：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+mn-ea"/>
              </a:rPr>
              <a:t>环境变量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+mn-ea"/>
              </a:rPr>
              <a:t>   当一个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运行到</a:t>
            </a:r>
            <a:r>
              <a:rPr lang="en-US" altLang="zh-CN" sz="2400">
                <a:latin typeface="+mn-ea"/>
              </a:rPr>
              <a:t>Node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kubelet</a:t>
            </a:r>
            <a:r>
              <a:rPr lang="zh-CN" altLang="en-US" sz="2400">
                <a:latin typeface="+mn-ea"/>
              </a:rPr>
              <a:t>会为每个容器添加一组环境变量，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容器中程序就可以使用这些环境变量发现</a:t>
            </a:r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。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环境变量名格式如下：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   {SVCNAME}_SERVICE_HOST</a:t>
            </a:r>
            <a:endParaRPr lang="zh-CN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   {SVCNAME}_SERVICE_PORT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   </a:t>
            </a:r>
            <a:r>
              <a:rPr lang="zh-CN" altLang="zh-CN" sz="2400">
                <a:latin typeface="+mn-ea"/>
              </a:rPr>
              <a:t>其中服务名和端口名转为大写，连字符转换为下划线。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   </a:t>
            </a:r>
            <a:r>
              <a:rPr lang="zh-CN" altLang="en-US" sz="2400" b="1">
                <a:latin typeface="+mn-ea"/>
              </a:rPr>
              <a:t>限制：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   1</a:t>
            </a:r>
            <a:r>
              <a:rPr lang="zh-CN" altLang="en-US" sz="2400">
                <a:latin typeface="+mn-ea"/>
              </a:rPr>
              <a:t>）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和</a:t>
            </a:r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的创建顺序是有要求的，</a:t>
            </a:r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必须在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创建之前被创建，否则环境变量不会设置到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中。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   2</a:t>
            </a:r>
            <a:r>
              <a:rPr lang="zh-CN" altLang="en-US" sz="2400">
                <a:latin typeface="+mn-ea"/>
              </a:rPr>
              <a:t>）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只能获取同</a:t>
            </a:r>
            <a:r>
              <a:rPr lang="en-US" altLang="zh-CN" sz="2400">
                <a:latin typeface="+mn-ea"/>
              </a:rPr>
              <a:t>Namespace</a:t>
            </a:r>
            <a:r>
              <a:rPr lang="zh-CN" altLang="en-US" sz="2400">
                <a:latin typeface="+mn-ea"/>
              </a:rPr>
              <a:t>中的</a:t>
            </a:r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环境变量。</a:t>
            </a:r>
            <a:endParaRPr lang="en-US" altLang="zh-CN" sz="240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DNS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DNS</a:t>
            </a:r>
            <a:r>
              <a:rPr lang="zh-CN" altLang="en-US" sz="2400">
                <a:latin typeface="+mn-ea"/>
              </a:rPr>
              <a:t>服务监视</a:t>
            </a:r>
            <a:r>
              <a:rPr lang="en-US" altLang="zh-CN" sz="2400">
                <a:latin typeface="+mn-ea"/>
              </a:rPr>
              <a:t>Kubernetes API</a:t>
            </a:r>
            <a:r>
              <a:rPr lang="zh-CN" altLang="en-US" sz="2400">
                <a:latin typeface="+mn-ea"/>
              </a:rPr>
              <a:t>，为每一个</a:t>
            </a:r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创建</a:t>
            </a:r>
            <a:r>
              <a:rPr lang="en-US" altLang="zh-CN" sz="2400">
                <a:latin typeface="+mn-ea"/>
              </a:rPr>
              <a:t>DNS</a:t>
            </a:r>
            <a:r>
              <a:rPr lang="zh-CN" altLang="en-US" sz="2400">
                <a:latin typeface="+mn-ea"/>
              </a:rPr>
              <a:t>记录用于域名解析。这样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中就可以通过</a:t>
            </a:r>
            <a:r>
              <a:rPr lang="en-US" altLang="zh-CN" sz="2400">
                <a:latin typeface="+mn-ea"/>
              </a:rPr>
              <a:t>DNS</a:t>
            </a:r>
            <a:r>
              <a:rPr lang="zh-CN" altLang="en-US" sz="2400">
                <a:latin typeface="+mn-ea"/>
              </a:rPr>
              <a:t>域名获取</a:t>
            </a:r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的访问地址。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5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888" y="2301438"/>
            <a:ext cx="512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3" name="矩形 2"/>
          <p:cNvSpPr/>
          <p:nvPr/>
        </p:nvSpPr>
        <p:spPr>
          <a:xfrm>
            <a:off x="14197263" y="5189553"/>
            <a:ext cx="96252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</a:rPr>
              <a:t>apiVersion: v1</a:t>
            </a:r>
          </a:p>
          <a:p>
            <a:r>
              <a:rPr lang="zh-CN" altLang="en-US" sz="2400">
                <a:latin typeface="+mn-ea"/>
              </a:rPr>
              <a:t>kind: Pod</a:t>
            </a:r>
          </a:p>
          <a:p>
            <a:r>
              <a:rPr lang="zh-CN" altLang="en-US" sz="2400">
                <a:latin typeface="+mn-ea"/>
              </a:rPr>
              <a:t>metadata:</a:t>
            </a:r>
          </a:p>
          <a:p>
            <a:r>
              <a:rPr lang="zh-CN" altLang="en-US" sz="2400">
                <a:latin typeface="+mn-ea"/>
              </a:rPr>
              <a:t>  name: busybox</a:t>
            </a:r>
          </a:p>
          <a:p>
            <a:r>
              <a:rPr lang="zh-CN" altLang="en-US" sz="2400">
                <a:latin typeface="+mn-ea"/>
              </a:rPr>
              <a:t>  namespace: default</a:t>
            </a:r>
          </a:p>
          <a:p>
            <a:r>
              <a:rPr lang="zh-CN" altLang="en-US" sz="2400">
                <a:latin typeface="+mn-ea"/>
              </a:rPr>
              <a:t>spec:</a:t>
            </a:r>
          </a:p>
          <a:p>
            <a:r>
              <a:rPr lang="zh-CN" altLang="en-US" sz="2400">
                <a:latin typeface="+mn-ea"/>
              </a:rPr>
              <a:t>  containers:</a:t>
            </a:r>
          </a:p>
          <a:p>
            <a:r>
              <a:rPr lang="zh-CN" altLang="en-US" sz="2400">
                <a:latin typeface="+mn-ea"/>
              </a:rPr>
              <a:t>  - image: busybox</a:t>
            </a:r>
          </a:p>
          <a:p>
            <a:r>
              <a:rPr lang="zh-CN" altLang="en-US" sz="2400">
                <a:latin typeface="+mn-ea"/>
              </a:rPr>
              <a:t>    command:</a:t>
            </a:r>
          </a:p>
          <a:p>
            <a:r>
              <a:rPr lang="zh-CN" altLang="en-US" sz="2400">
                <a:latin typeface="+mn-ea"/>
              </a:rPr>
              <a:t>      - sleep</a:t>
            </a:r>
          </a:p>
          <a:p>
            <a:r>
              <a:rPr lang="zh-CN" altLang="en-US" sz="2400">
                <a:latin typeface="+mn-ea"/>
              </a:rPr>
              <a:t>      - "3600"</a:t>
            </a:r>
          </a:p>
          <a:p>
            <a:r>
              <a:rPr lang="zh-CN" altLang="en-US" sz="2400">
                <a:latin typeface="+mn-ea"/>
              </a:rPr>
              <a:t>    imagePullPolicy: IfNotPresent</a:t>
            </a:r>
          </a:p>
          <a:p>
            <a:r>
              <a:rPr lang="zh-CN" altLang="en-US" sz="2400">
                <a:latin typeface="+mn-ea"/>
              </a:rPr>
              <a:t>    name: busybox</a:t>
            </a:r>
          </a:p>
          <a:p>
            <a:r>
              <a:rPr lang="zh-CN" altLang="en-US" sz="2400">
                <a:latin typeface="+mn-ea"/>
              </a:rPr>
              <a:t>  restartPolicy: Always</a:t>
            </a:r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测试解析：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# kubectl exec -ti busybox -- nslookup kubernetes.default</a:t>
            </a:r>
          </a:p>
          <a:p>
            <a:endParaRPr lang="zh-CN" altLang="en-US" sz="240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4" y="4961921"/>
            <a:ext cx="9853348" cy="60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888" y="2301438"/>
            <a:ext cx="5126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发布服务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14" y="5316918"/>
            <a:ext cx="220643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服务类型：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ClusterIP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分配一个内部集群</a:t>
            </a:r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地址，只能在集群内部访问（同</a:t>
            </a:r>
            <a:r>
              <a:rPr lang="en-US" altLang="zh-CN" sz="2400">
                <a:latin typeface="+mn-ea"/>
              </a:rPr>
              <a:t>Namespace</a:t>
            </a:r>
            <a:r>
              <a:rPr lang="zh-CN" altLang="en-US" sz="2400">
                <a:latin typeface="+mn-ea"/>
              </a:rPr>
              <a:t>内的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），默认</a:t>
            </a:r>
            <a:r>
              <a:rPr lang="en-US" altLang="zh-CN" sz="2400">
                <a:latin typeface="+mn-ea"/>
              </a:rPr>
              <a:t>ServiceType</a:t>
            </a:r>
            <a:r>
              <a:rPr lang="zh-CN" altLang="en-US" sz="2400">
                <a:latin typeface="+mn-ea"/>
              </a:rPr>
              <a:t>。</a:t>
            </a:r>
            <a:endParaRPr lang="en-US" altLang="zh-CN" sz="240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NodePort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分配一个内部集群</a:t>
            </a:r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地址，并在每个节点上启用一个端口来暴露服务，可以在集群外部访问。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访问地址：</a:t>
            </a:r>
            <a:r>
              <a:rPr lang="en-US" altLang="zh-CN" sz="2400">
                <a:latin typeface="+mn-ea"/>
              </a:rPr>
              <a:t>&lt;NodeIP&gt;:&lt;NodePort&gt;</a:t>
            </a:r>
          </a:p>
          <a:p>
            <a:pPr marL="285750" indent="-28575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LoadBalancer</a:t>
            </a: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分配一个内部集群</a:t>
            </a:r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地址，并在每个节点上启用一个端口来暴露服务。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  <a:buClr>
                <a:srgbClr val="3EA097"/>
              </a:buClr>
            </a:pPr>
            <a:r>
              <a:rPr lang="en-US" altLang="zh-CN" sz="2400">
                <a:latin typeface="+mn-ea"/>
              </a:rPr>
              <a:t>   </a:t>
            </a:r>
            <a:r>
              <a:rPr lang="zh-CN" altLang="en-US" sz="2400">
                <a:latin typeface="+mn-ea"/>
              </a:rPr>
              <a:t>除此之外，</a:t>
            </a:r>
            <a:r>
              <a:rPr lang="en-US" altLang="zh-CN" sz="2400">
                <a:latin typeface="+mn-ea"/>
              </a:rPr>
              <a:t>Kubernetes</a:t>
            </a:r>
            <a:r>
              <a:rPr lang="zh-CN" altLang="en-US" sz="2400">
                <a:latin typeface="+mn-ea"/>
              </a:rPr>
              <a:t>会请求底层云平台上的负载均衡器，将每个</a:t>
            </a:r>
            <a:r>
              <a:rPr lang="en-US" altLang="zh-CN" sz="2400">
                <a:latin typeface="+mn-ea"/>
              </a:rPr>
              <a:t>Node</a:t>
            </a:r>
            <a:r>
              <a:rPr lang="zh-CN" altLang="en-US" sz="2400">
                <a:latin typeface="+mn-ea"/>
              </a:rPr>
              <a:t>（</a:t>
            </a:r>
            <a:r>
              <a:rPr lang="en-US" altLang="zh-CN" sz="2400">
                <a:latin typeface="+mn-ea"/>
              </a:rPr>
              <a:t>[NodeIP]:[NodePort]</a:t>
            </a:r>
            <a:r>
              <a:rPr lang="zh-CN" altLang="en-US" sz="2400">
                <a:latin typeface="+mn-ea"/>
              </a:rPr>
              <a:t>）作为后端添加进去。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9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05083" y="2301438"/>
            <a:ext cx="4594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13" y="5249565"/>
            <a:ext cx="2348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设置集群项中名为</a:t>
            </a:r>
            <a:r>
              <a:rPr lang="en-US" altLang="zh-CN" sz="2400">
                <a:latin typeface="+mn-ea"/>
              </a:rPr>
              <a:t>kubernetes</a:t>
            </a:r>
            <a:r>
              <a:rPr lang="zh-CN" altLang="en-US" sz="2400">
                <a:latin typeface="+mn-ea"/>
              </a:rPr>
              <a:t>的</a:t>
            </a:r>
            <a:r>
              <a:rPr lang="en-US" altLang="zh-CN" sz="2400">
                <a:latin typeface="+mn-ea"/>
              </a:rPr>
              <a:t>apiserver</a:t>
            </a:r>
            <a:r>
              <a:rPr lang="zh-CN" altLang="en-US" sz="2400">
                <a:latin typeface="+mn-ea"/>
              </a:rPr>
              <a:t>地址与根证书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kubectl config set-cluster kubernetes --server=https://192.168.1.195:6443 --certificate-authority=ca.pem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设置用户项中</a:t>
            </a:r>
            <a:r>
              <a:rPr lang="en-US" altLang="zh-CN" sz="2400">
                <a:latin typeface="+mn-ea"/>
              </a:rPr>
              <a:t>cluster-admin</a:t>
            </a:r>
            <a:r>
              <a:rPr lang="zh-CN" altLang="en-US" sz="2400">
                <a:latin typeface="+mn-ea"/>
              </a:rPr>
              <a:t>用户证书认证字段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kubectl config set-credentials cluster-admin --certificate-authority=ca.pem --client-key=admin-key.pem --client-certificate=admin.pem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设置环境项中名为</a:t>
            </a:r>
            <a:r>
              <a:rPr lang="en-US" altLang="zh-CN" sz="2400">
                <a:latin typeface="+mn-ea"/>
              </a:rPr>
              <a:t>default</a:t>
            </a:r>
            <a:r>
              <a:rPr lang="zh-CN" altLang="en-US" sz="2400">
                <a:latin typeface="+mn-ea"/>
              </a:rPr>
              <a:t>的默认集群和用户</a:t>
            </a:r>
            <a:endParaRPr lang="en-US" altLang="zh-CN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kubectl config set-context default --cluster=kubernetes --user=cluster-admin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设置默认环境项为</a:t>
            </a:r>
            <a:r>
              <a:rPr lang="en-US" altLang="zh-CN" sz="2400">
                <a:latin typeface="+mn-ea"/>
              </a:rPr>
              <a:t>default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+mn-ea"/>
              </a:rPr>
              <a:t>kubectl config use-context default</a:t>
            </a:r>
          </a:p>
        </p:txBody>
      </p:sp>
    </p:spTree>
    <p:extLst>
      <p:ext uri="{BB962C8B-B14F-4D97-AF65-F5344CB8AC3E}">
        <p14:creationId xmlns:p14="http://schemas.microsoft.com/office/powerpoint/2010/main" val="32062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889" y="2301438"/>
            <a:ext cx="5126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2725478" y="4566306"/>
            <a:ext cx="812293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+mn-ea"/>
              </a:rPr>
              <a:t>NodePort</a:t>
            </a:r>
            <a:r>
              <a:rPr lang="zh-CN" altLang="en-US" sz="2400" b="1">
                <a:latin typeface="+mn-ea"/>
              </a:rPr>
              <a:t>示例：</a:t>
            </a:r>
            <a:endParaRPr lang="en-US" altLang="zh-CN" sz="2400" b="1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apiVersion: extensions/v1beta1</a:t>
            </a:r>
          </a:p>
          <a:p>
            <a:r>
              <a:rPr lang="zh-CN" altLang="en-US" sz="2400">
                <a:latin typeface="+mn-ea"/>
              </a:rPr>
              <a:t>kind: Deployment</a:t>
            </a:r>
          </a:p>
          <a:p>
            <a:r>
              <a:rPr lang="zh-CN" altLang="en-US" sz="2400">
                <a:latin typeface="+mn-ea"/>
              </a:rPr>
              <a:t>metadata:</a:t>
            </a:r>
          </a:p>
          <a:p>
            <a:r>
              <a:rPr lang="zh-CN" altLang="en-US" sz="2400">
                <a:latin typeface="+mn-ea"/>
              </a:rPr>
              <a:t>  name: nginx-deployment</a:t>
            </a:r>
          </a:p>
          <a:p>
            <a:r>
              <a:rPr lang="zh-CN" altLang="en-US" sz="2400">
                <a:latin typeface="+mn-ea"/>
              </a:rPr>
              <a:t>spec:</a:t>
            </a:r>
          </a:p>
          <a:p>
            <a:r>
              <a:rPr lang="zh-CN" altLang="en-US" sz="2400">
                <a:latin typeface="+mn-ea"/>
              </a:rPr>
              <a:t>  replicas: 3</a:t>
            </a:r>
          </a:p>
          <a:p>
            <a:r>
              <a:rPr lang="zh-CN" altLang="en-US" sz="2400">
                <a:latin typeface="+mn-ea"/>
              </a:rPr>
              <a:t>  template:</a:t>
            </a:r>
          </a:p>
          <a:p>
            <a:r>
              <a:rPr lang="zh-CN" altLang="en-US" sz="2400">
                <a:latin typeface="+mn-ea"/>
              </a:rPr>
              <a:t>    metadata:</a:t>
            </a:r>
          </a:p>
          <a:p>
            <a:r>
              <a:rPr lang="zh-CN" altLang="en-US" sz="2400">
                <a:latin typeface="+mn-ea"/>
              </a:rPr>
              <a:t>      labels:</a:t>
            </a:r>
          </a:p>
          <a:p>
            <a:r>
              <a:rPr lang="zh-CN" altLang="en-US" sz="2400">
                <a:latin typeface="+mn-ea"/>
              </a:rPr>
              <a:t>        app: nginx </a:t>
            </a:r>
          </a:p>
          <a:p>
            <a:r>
              <a:rPr lang="zh-CN" altLang="en-US" sz="2400">
                <a:latin typeface="+mn-ea"/>
              </a:rPr>
              <a:t>        role: web</a:t>
            </a:r>
          </a:p>
          <a:p>
            <a:r>
              <a:rPr lang="zh-CN" altLang="en-US" sz="2400">
                <a:latin typeface="+mn-ea"/>
              </a:rPr>
              <a:t>    spec:</a:t>
            </a:r>
          </a:p>
          <a:p>
            <a:r>
              <a:rPr lang="zh-CN" altLang="en-US" sz="2400">
                <a:latin typeface="+mn-ea"/>
              </a:rPr>
              <a:t>      containers:</a:t>
            </a:r>
          </a:p>
          <a:p>
            <a:r>
              <a:rPr lang="zh-CN" altLang="en-US" sz="2400">
                <a:latin typeface="+mn-ea"/>
              </a:rPr>
              <a:t>      - name: nginx</a:t>
            </a:r>
          </a:p>
          <a:p>
            <a:r>
              <a:rPr lang="zh-CN" altLang="en-US" sz="2400">
                <a:latin typeface="+mn-ea"/>
              </a:rPr>
              <a:t>        image: nginx:1.10</a:t>
            </a:r>
          </a:p>
          <a:p>
            <a:r>
              <a:rPr lang="zh-CN" altLang="en-US" sz="2400">
                <a:latin typeface="+mn-ea"/>
              </a:rPr>
              <a:t>        ports:</a:t>
            </a:r>
          </a:p>
          <a:p>
            <a:r>
              <a:rPr lang="zh-CN" altLang="en-US" sz="2400">
                <a:latin typeface="+mn-ea"/>
              </a:rPr>
              <a:t>        - containerPort: 80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502345" y="5224031"/>
            <a:ext cx="78056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Service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nginx-service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selector:</a:t>
            </a:r>
          </a:p>
          <a:p>
            <a:r>
              <a:rPr lang="en-US" altLang="zh-CN" sz="2400">
                <a:latin typeface="+mn-ea"/>
              </a:rPr>
              <a:t>    app: nginx</a:t>
            </a:r>
          </a:p>
          <a:p>
            <a:r>
              <a:rPr lang="en-US" altLang="zh-CN" sz="2400">
                <a:latin typeface="+mn-ea"/>
              </a:rPr>
              <a:t>    role: web</a:t>
            </a:r>
          </a:p>
          <a:p>
            <a:r>
              <a:rPr lang="en-US" altLang="zh-CN" sz="2400">
                <a:latin typeface="+mn-ea"/>
              </a:rPr>
              <a:t>  ports:</a:t>
            </a:r>
          </a:p>
          <a:p>
            <a:r>
              <a:rPr lang="en-US" altLang="zh-CN" sz="2400">
                <a:latin typeface="+mn-ea"/>
              </a:rPr>
              <a:t>  - name: http</a:t>
            </a:r>
          </a:p>
          <a:p>
            <a:r>
              <a:rPr lang="en-US" altLang="zh-CN" sz="2400">
                <a:latin typeface="+mn-ea"/>
              </a:rPr>
              <a:t>    port: 8080</a:t>
            </a:r>
          </a:p>
          <a:p>
            <a:r>
              <a:rPr lang="en-US" altLang="zh-CN" sz="2400">
                <a:latin typeface="+mn-ea"/>
              </a:rPr>
              <a:t>    protocol: TCP</a:t>
            </a:r>
          </a:p>
          <a:p>
            <a:r>
              <a:rPr lang="en-US" altLang="zh-CN" sz="2400">
                <a:latin typeface="+mn-ea"/>
              </a:rPr>
              <a:t>    targetPort: 80</a:t>
            </a:r>
          </a:p>
          <a:p>
            <a:r>
              <a:rPr lang="en-US" altLang="zh-CN" sz="2400">
                <a:latin typeface="+mn-ea"/>
              </a:rPr>
              <a:t>  type: NodePort</a:t>
            </a:r>
          </a:p>
        </p:txBody>
      </p:sp>
    </p:spTree>
    <p:extLst>
      <p:ext uri="{BB962C8B-B14F-4D97-AF65-F5344CB8AC3E}">
        <p14:creationId xmlns:p14="http://schemas.microsoft.com/office/powerpoint/2010/main" val="27237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889" y="2301438"/>
            <a:ext cx="5126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发布服务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4" y="5339509"/>
            <a:ext cx="11012061" cy="50265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206" y="5339509"/>
            <a:ext cx="11095592" cy="56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83866" y="2301438"/>
            <a:ext cx="2236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zh-CN" altLang="en-US" sz="4400" b="1">
              <a:solidFill>
                <a:srgbClr val="3EA0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0587" y="4931332"/>
            <a:ext cx="71771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Default Backend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Ingress Controller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部署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部署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Ingress TLS</a:t>
            </a:r>
          </a:p>
        </p:txBody>
      </p:sp>
    </p:spTree>
    <p:extLst>
      <p:ext uri="{BB962C8B-B14F-4D97-AF65-F5344CB8AC3E}">
        <p14:creationId xmlns:p14="http://schemas.microsoft.com/office/powerpoint/2010/main" val="42404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99009" y="2301438"/>
            <a:ext cx="4006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790874" y="6615634"/>
            <a:ext cx="5876748" cy="2934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7604" y="9319082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</a:rPr>
              <a:t>service</a:t>
            </a:r>
            <a:r>
              <a:rPr lang="zh-CN" altLang="en-US" sz="2400">
                <a:latin typeface="+mn-ea"/>
              </a:rPr>
              <a:t>发布服务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39" y="6729628"/>
            <a:ext cx="3130159" cy="24738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43" y="6540305"/>
            <a:ext cx="3079674" cy="28524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08585" y="9549915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</a:rPr>
              <a:t>Ingress</a:t>
            </a:r>
            <a:r>
              <a:rPr lang="zh-CN" altLang="en-US" sz="2400">
                <a:latin typeface="+mn-ea"/>
              </a:rPr>
              <a:t>发布服务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7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99009" y="2301438"/>
            <a:ext cx="4006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4" y="4126497"/>
            <a:ext cx="12284912" cy="881064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216524" y="7484039"/>
            <a:ext cx="56405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Nginx</a:t>
            </a:r>
          </a:p>
          <a:p>
            <a:pPr marL="342900" indent="-34290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Ingress Controller</a:t>
            </a:r>
          </a:p>
          <a:p>
            <a:pPr marL="342900" indent="-342900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+mn-ea"/>
              </a:rPr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4634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99009" y="2301438"/>
            <a:ext cx="4006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5" name="矩形 14"/>
          <p:cNvSpPr/>
          <p:nvPr/>
        </p:nvSpPr>
        <p:spPr>
          <a:xfrm>
            <a:off x="1447406" y="4463502"/>
            <a:ext cx="1877697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+mn-ea"/>
              </a:rPr>
              <a:t>curl https://raw.githubusercontent.com/kubernetes/ingress-nginx/master/deploy/namespace.yaml \</a:t>
            </a:r>
          </a:p>
          <a:p>
            <a:r>
              <a:rPr lang="en-US" altLang="zh-CN" sz="2400">
                <a:latin typeface="+mn-ea"/>
              </a:rPr>
              <a:t>    | kubectl apply -f -</a:t>
            </a:r>
          </a:p>
          <a:p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curl https://raw.githubusercontent.com/kubernetes/ingress-nginx/master/deploy/default-backend.yaml \</a:t>
            </a:r>
          </a:p>
          <a:p>
            <a:r>
              <a:rPr lang="en-US" altLang="zh-CN" sz="2400">
                <a:latin typeface="+mn-ea"/>
              </a:rPr>
              <a:t>    | kubectl apply -f -</a:t>
            </a:r>
          </a:p>
          <a:p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curl https://raw.githubusercontent.com/kubernetes/ingress-nginx/master/deploy/tcp-services-configmap.yaml \</a:t>
            </a:r>
          </a:p>
          <a:p>
            <a:r>
              <a:rPr lang="en-US" altLang="zh-CN" sz="2400">
                <a:latin typeface="+mn-ea"/>
              </a:rPr>
              <a:t>    | kubectl apply -f -</a:t>
            </a:r>
          </a:p>
          <a:p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curl https://raw.githubusercontent.com/kubernetes/ingress-nginx/master/deploy/udp-services-configmap.yaml \</a:t>
            </a:r>
          </a:p>
          <a:p>
            <a:r>
              <a:rPr lang="en-US" altLang="zh-CN" sz="2400">
                <a:latin typeface="+mn-ea"/>
              </a:rPr>
              <a:t>    | kubectl apply -f -</a:t>
            </a:r>
          </a:p>
          <a:p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curl https://raw.githubusercontent.com/kubernetes/ingress-nginx/master/deploy/rbac.yaml \</a:t>
            </a:r>
          </a:p>
          <a:p>
            <a:r>
              <a:rPr lang="en-US" altLang="zh-CN" sz="2400">
                <a:latin typeface="+mn-ea"/>
              </a:rPr>
              <a:t>    | kubectl apply -f -</a:t>
            </a:r>
          </a:p>
          <a:p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curl https://raw.githubusercontent.com/kubernetes/ingress-nginx/master/deploy/with-rbac.yaml \</a:t>
            </a:r>
          </a:p>
          <a:p>
            <a:r>
              <a:rPr lang="en-US" altLang="zh-CN" sz="2400">
                <a:latin typeface="+mn-ea"/>
              </a:rPr>
              <a:t>    | kubectl apply -f –</a:t>
            </a: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注意：需修改国内镜像下载地址</a:t>
            </a:r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官方文档：</a:t>
            </a:r>
            <a:r>
              <a:rPr lang="zh-CN" altLang="en-US" sz="2400">
                <a:latin typeface="+mn-ea"/>
                <a:hlinkClick r:id="rId3"/>
              </a:rPr>
              <a:t>https://github.com/kubernetes/ingress-nginx/tree/master/deploy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99009" y="2301438"/>
            <a:ext cx="4006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 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2" name="矩形 11"/>
          <p:cNvSpPr/>
          <p:nvPr/>
        </p:nvSpPr>
        <p:spPr>
          <a:xfrm>
            <a:off x="10499009" y="3651706"/>
            <a:ext cx="1367615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+mn-ea"/>
              </a:rPr>
              <a:t>Ingress TLS</a:t>
            </a:r>
            <a:r>
              <a:rPr lang="zh-CN" altLang="en-US" sz="2400" b="1">
                <a:latin typeface="+mn-ea"/>
              </a:rPr>
              <a:t>测试：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kubectl create secret tls ingress-secret --key aliangedu-key.pem --cert aliangedu.pem </a:t>
            </a:r>
            <a:endParaRPr lang="zh-CN" altLang="en-US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extensions/v1beta1</a:t>
            </a:r>
          </a:p>
          <a:p>
            <a:r>
              <a:rPr lang="en-US" altLang="zh-CN" sz="2400">
                <a:latin typeface="+mn-ea"/>
              </a:rPr>
              <a:t>kind: Ingress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https-test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tls:</a:t>
            </a:r>
          </a:p>
          <a:p>
            <a:r>
              <a:rPr lang="en-US" altLang="zh-CN" sz="2400">
                <a:latin typeface="+mn-ea"/>
              </a:rPr>
              <a:t>  - hosts:</a:t>
            </a:r>
          </a:p>
          <a:p>
            <a:r>
              <a:rPr lang="en-US" altLang="zh-CN" sz="2400">
                <a:latin typeface="+mn-ea"/>
              </a:rPr>
              <a:t>    - www.aliangedu.com</a:t>
            </a:r>
          </a:p>
          <a:p>
            <a:r>
              <a:rPr lang="en-US" altLang="zh-CN" sz="2400">
                <a:latin typeface="+mn-ea"/>
              </a:rPr>
              <a:t>    secretName: ingress-secret</a:t>
            </a:r>
          </a:p>
          <a:p>
            <a:r>
              <a:rPr lang="en-US" altLang="zh-CN" sz="2400">
                <a:latin typeface="+mn-ea"/>
              </a:rPr>
              <a:t>  rules:</a:t>
            </a:r>
          </a:p>
          <a:p>
            <a:r>
              <a:rPr lang="en-US" altLang="zh-CN" sz="2400">
                <a:latin typeface="+mn-ea"/>
              </a:rPr>
              <a:t>  - host: www.aliangedu.com</a:t>
            </a:r>
          </a:p>
          <a:p>
            <a:r>
              <a:rPr lang="en-US" altLang="zh-CN" sz="2400">
                <a:latin typeface="+mn-ea"/>
              </a:rPr>
              <a:t>    http:</a:t>
            </a:r>
          </a:p>
          <a:p>
            <a:r>
              <a:rPr lang="en-US" altLang="zh-CN" sz="2400">
                <a:latin typeface="+mn-ea"/>
              </a:rPr>
              <a:t>      paths:</a:t>
            </a:r>
          </a:p>
          <a:p>
            <a:r>
              <a:rPr lang="en-US" altLang="zh-CN" sz="2400">
                <a:latin typeface="+mn-ea"/>
              </a:rPr>
              <a:t>      - backend:</a:t>
            </a:r>
          </a:p>
          <a:p>
            <a:r>
              <a:rPr lang="en-US" altLang="zh-CN" sz="2400">
                <a:latin typeface="+mn-ea"/>
              </a:rPr>
              <a:t>          serviceName: nginx</a:t>
            </a:r>
          </a:p>
          <a:p>
            <a:r>
              <a:rPr lang="en-US" altLang="zh-CN" sz="2400">
                <a:latin typeface="+mn-ea"/>
              </a:rPr>
              <a:t>          servicePort: 88</a:t>
            </a:r>
            <a:endParaRPr lang="zh-CN" altLang="en-US" sz="240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214" y="3651706"/>
            <a:ext cx="10027997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+mn-ea"/>
              </a:rPr>
              <a:t>Ingress</a:t>
            </a:r>
            <a:r>
              <a:rPr lang="zh-CN" altLang="en-US" sz="2400" b="1">
                <a:latin typeface="+mn-ea"/>
              </a:rPr>
              <a:t>测试：</a:t>
            </a:r>
            <a:endParaRPr lang="en-US" altLang="zh-CN" sz="2400" b="1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kubectl run --image=nginx nginx --replicas=2</a:t>
            </a:r>
          </a:p>
          <a:p>
            <a:r>
              <a:rPr lang="zh-CN" altLang="en-US" sz="2400">
                <a:latin typeface="+mn-ea"/>
              </a:rPr>
              <a:t>kubectl expose deployment nginx --port=80</a:t>
            </a:r>
          </a:p>
          <a:p>
            <a:endParaRPr lang="zh-CN" altLang="en-US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kubectl run --image=httpd httpd --replicas=2</a:t>
            </a:r>
          </a:p>
          <a:p>
            <a:r>
              <a:rPr lang="zh-CN" altLang="en-US" sz="2400">
                <a:latin typeface="+mn-ea"/>
              </a:rPr>
              <a:t>kubectl expose deployment httpd --port=80</a:t>
            </a:r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apiVersion: extensions/v1beta1</a:t>
            </a:r>
          </a:p>
          <a:p>
            <a:r>
              <a:rPr lang="zh-CN" altLang="en-US" sz="2400">
                <a:latin typeface="+mn-ea"/>
              </a:rPr>
              <a:t>kind: Ingress</a:t>
            </a:r>
          </a:p>
          <a:p>
            <a:r>
              <a:rPr lang="zh-CN" altLang="en-US" sz="2400">
                <a:latin typeface="+mn-ea"/>
              </a:rPr>
              <a:t>metadata:</a:t>
            </a:r>
          </a:p>
          <a:p>
            <a:r>
              <a:rPr lang="zh-CN" altLang="en-US" sz="2400">
                <a:latin typeface="+mn-ea"/>
              </a:rPr>
              <a:t>  name: </a:t>
            </a:r>
            <a:r>
              <a:rPr lang="en-US" altLang="zh-CN" sz="2400">
                <a:latin typeface="+mn-ea"/>
              </a:rPr>
              <a:t>http-</a:t>
            </a:r>
            <a:r>
              <a:rPr lang="zh-CN" altLang="en-US" sz="2400">
                <a:latin typeface="+mn-ea"/>
              </a:rPr>
              <a:t>test</a:t>
            </a:r>
          </a:p>
          <a:p>
            <a:r>
              <a:rPr lang="zh-CN" altLang="en-US" sz="2400">
                <a:latin typeface="+mn-ea"/>
              </a:rPr>
              <a:t>spec:</a:t>
            </a:r>
          </a:p>
          <a:p>
            <a:r>
              <a:rPr lang="zh-CN" altLang="en-US" sz="2400">
                <a:latin typeface="+mn-ea"/>
              </a:rPr>
              <a:t>  rules:</a:t>
            </a:r>
          </a:p>
          <a:p>
            <a:r>
              <a:rPr lang="zh-CN" altLang="en-US" sz="2400">
                <a:latin typeface="+mn-ea"/>
              </a:rPr>
              <a:t>  - host: foo.bar.com</a:t>
            </a:r>
          </a:p>
          <a:p>
            <a:r>
              <a:rPr lang="zh-CN" altLang="en-US" sz="2400">
                <a:latin typeface="+mn-ea"/>
              </a:rPr>
              <a:t>    http:</a:t>
            </a:r>
          </a:p>
          <a:p>
            <a:r>
              <a:rPr lang="zh-CN" altLang="en-US" sz="2400">
                <a:latin typeface="+mn-ea"/>
              </a:rPr>
              <a:t>      paths:</a:t>
            </a:r>
          </a:p>
          <a:p>
            <a:r>
              <a:rPr lang="zh-CN" altLang="en-US" sz="2400">
                <a:latin typeface="+mn-ea"/>
              </a:rPr>
              <a:t>      - backend:</a:t>
            </a:r>
          </a:p>
          <a:p>
            <a:r>
              <a:rPr lang="zh-CN" altLang="en-US" sz="2400">
                <a:latin typeface="+mn-ea"/>
              </a:rPr>
              <a:t>          serviceName: nginx</a:t>
            </a:r>
          </a:p>
          <a:p>
            <a:r>
              <a:rPr lang="zh-CN" altLang="en-US" sz="2400">
                <a:latin typeface="+mn-ea"/>
              </a:rPr>
              <a:t>          servicePort: 80</a:t>
            </a:r>
          </a:p>
          <a:p>
            <a:r>
              <a:rPr lang="zh-CN" altLang="en-US" sz="2400">
                <a:latin typeface="+mn-ea"/>
              </a:rPr>
              <a:t>  - host: bar.baz.com</a:t>
            </a:r>
          </a:p>
          <a:p>
            <a:r>
              <a:rPr lang="zh-CN" altLang="en-US" sz="2400">
                <a:latin typeface="+mn-ea"/>
              </a:rPr>
              <a:t>    http:</a:t>
            </a:r>
          </a:p>
          <a:p>
            <a:r>
              <a:rPr lang="zh-CN" altLang="en-US" sz="2400">
                <a:latin typeface="+mn-ea"/>
              </a:rPr>
              <a:t>      paths:</a:t>
            </a:r>
          </a:p>
          <a:p>
            <a:r>
              <a:rPr lang="zh-CN" altLang="en-US" sz="2400">
                <a:latin typeface="+mn-ea"/>
              </a:rPr>
              <a:t>      - backend:</a:t>
            </a:r>
          </a:p>
          <a:p>
            <a:r>
              <a:rPr lang="zh-CN" altLang="en-US" sz="2400">
                <a:latin typeface="+mn-ea"/>
              </a:rPr>
              <a:t>          serviceName: httpd</a:t>
            </a:r>
          </a:p>
          <a:p>
            <a:r>
              <a:rPr lang="zh-CN" altLang="en-US" sz="2400">
                <a:latin typeface="+mn-ea"/>
              </a:rPr>
              <a:t>          servicePort: 80</a:t>
            </a:r>
          </a:p>
        </p:txBody>
      </p:sp>
    </p:spTree>
    <p:extLst>
      <p:ext uri="{BB962C8B-B14F-4D97-AF65-F5344CB8AC3E}">
        <p14:creationId xmlns:p14="http://schemas.microsoft.com/office/powerpoint/2010/main" val="5809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34848" y="2301438"/>
            <a:ext cx="2334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endParaRPr lang="zh-CN" altLang="en-US" sz="4400" b="1">
              <a:solidFill>
                <a:srgbClr val="3EA0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0587" y="4931332"/>
            <a:ext cx="7177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emptyDir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hostPath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nfs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glusterfs</a:t>
            </a:r>
          </a:p>
        </p:txBody>
      </p:sp>
      <p:sp>
        <p:nvSpPr>
          <p:cNvPr id="2" name="矩形 1"/>
          <p:cNvSpPr/>
          <p:nvPr/>
        </p:nvSpPr>
        <p:spPr>
          <a:xfrm>
            <a:off x="4010587" y="11974547"/>
            <a:ext cx="7108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https://kubernetes.io/docs/concepts/storage/volumes/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12184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79749" y="2301438"/>
            <a:ext cx="564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 – emptyDir</a:t>
            </a:r>
            <a:endParaRPr lang="zh-CN" altLang="en-US" sz="4400" b="1">
              <a:solidFill>
                <a:srgbClr val="3EA0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8231" y="5118532"/>
            <a:ext cx="12192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>
                <a:latin typeface="+mn-ea"/>
              </a:rPr>
              <a:t>apiVersion: v1</a:t>
            </a:r>
          </a:p>
          <a:p>
            <a:r>
              <a:rPr lang="en-US" altLang="zh-CN" sz="2800">
                <a:latin typeface="+mn-ea"/>
              </a:rPr>
              <a:t>kind: Pod</a:t>
            </a:r>
          </a:p>
          <a:p>
            <a:r>
              <a:rPr lang="en-US" altLang="zh-CN" sz="2800">
                <a:latin typeface="+mn-ea"/>
              </a:rPr>
              <a:t>metadata:</a:t>
            </a:r>
          </a:p>
          <a:p>
            <a:r>
              <a:rPr lang="en-US" altLang="zh-CN" sz="2800">
                <a:latin typeface="+mn-ea"/>
              </a:rPr>
              <a:t>  name: redis-pod</a:t>
            </a:r>
          </a:p>
          <a:p>
            <a:r>
              <a:rPr lang="en-US" altLang="zh-CN" sz="2800">
                <a:latin typeface="+mn-ea"/>
              </a:rPr>
              <a:t>spec:</a:t>
            </a:r>
          </a:p>
          <a:p>
            <a:r>
              <a:rPr lang="en-US" altLang="zh-CN" sz="2800">
                <a:latin typeface="+mn-ea"/>
              </a:rPr>
              <a:t>  containers:</a:t>
            </a:r>
          </a:p>
          <a:p>
            <a:r>
              <a:rPr lang="en-US" altLang="zh-CN" sz="2800">
                <a:latin typeface="+mn-ea"/>
              </a:rPr>
              <a:t>  - image: redis</a:t>
            </a:r>
          </a:p>
          <a:p>
            <a:r>
              <a:rPr lang="en-US" altLang="zh-CN" sz="2800">
                <a:latin typeface="+mn-ea"/>
              </a:rPr>
              <a:t>    name: redis</a:t>
            </a:r>
          </a:p>
          <a:p>
            <a:r>
              <a:rPr lang="en-US" altLang="zh-CN" sz="2800">
                <a:latin typeface="+mn-ea"/>
              </a:rPr>
              <a:t>    volumeMounts:</a:t>
            </a:r>
          </a:p>
          <a:p>
            <a:r>
              <a:rPr lang="en-US" altLang="zh-CN" sz="2800">
                <a:latin typeface="+mn-ea"/>
              </a:rPr>
              <a:t>    - mountPath: /cache</a:t>
            </a:r>
          </a:p>
          <a:p>
            <a:r>
              <a:rPr lang="en-US" altLang="zh-CN" sz="2800">
                <a:latin typeface="+mn-ea"/>
              </a:rPr>
              <a:t>      name: cache-volume</a:t>
            </a:r>
          </a:p>
          <a:p>
            <a:r>
              <a:rPr lang="en-US" altLang="zh-CN" sz="2800">
                <a:latin typeface="+mn-ea"/>
              </a:rPr>
              <a:t>  volumes:</a:t>
            </a:r>
          </a:p>
          <a:p>
            <a:r>
              <a:rPr lang="en-US" altLang="zh-CN" sz="2800">
                <a:latin typeface="+mn-ea"/>
              </a:rPr>
              <a:t>  - name: cache-volume</a:t>
            </a:r>
          </a:p>
          <a:p>
            <a:r>
              <a:rPr lang="en-US" altLang="zh-CN" sz="2800">
                <a:latin typeface="+mn-ea"/>
              </a:rPr>
              <a:t>    emptyDir: {}</a:t>
            </a:r>
            <a:endParaRPr lang="zh-CN" altLang="en-US" sz="2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5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51724" y="2301438"/>
            <a:ext cx="550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 – hostPath</a:t>
            </a:r>
            <a:endParaRPr lang="zh-CN" altLang="en-US" sz="4400" b="1">
              <a:solidFill>
                <a:srgbClr val="3EA0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7092" y="5012008"/>
            <a:ext cx="12192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>
                <a:latin typeface="+mn-ea"/>
              </a:rPr>
              <a:t>apiVersion: v1</a:t>
            </a:r>
          </a:p>
          <a:p>
            <a:r>
              <a:rPr lang="zh-CN" altLang="en-US" sz="2800">
                <a:latin typeface="+mn-ea"/>
              </a:rPr>
              <a:t>kind: Pod</a:t>
            </a:r>
          </a:p>
          <a:p>
            <a:r>
              <a:rPr lang="zh-CN" altLang="en-US" sz="2800">
                <a:latin typeface="+mn-ea"/>
              </a:rPr>
              <a:t>metadata:</a:t>
            </a:r>
          </a:p>
          <a:p>
            <a:r>
              <a:rPr lang="zh-CN" altLang="en-US" sz="2800">
                <a:latin typeface="+mn-ea"/>
              </a:rPr>
              <a:t>  name: test-pd</a:t>
            </a:r>
          </a:p>
          <a:p>
            <a:r>
              <a:rPr lang="zh-CN" altLang="en-US" sz="2800">
                <a:latin typeface="+mn-ea"/>
              </a:rPr>
              <a:t>spec:</a:t>
            </a:r>
          </a:p>
          <a:p>
            <a:r>
              <a:rPr lang="zh-CN" altLang="en-US" sz="2800">
                <a:latin typeface="+mn-ea"/>
              </a:rPr>
              <a:t>  containers:</a:t>
            </a:r>
          </a:p>
          <a:p>
            <a:r>
              <a:rPr lang="zh-CN" altLang="en-US" sz="2800">
                <a:latin typeface="+mn-ea"/>
              </a:rPr>
              <a:t>  - image: nginx</a:t>
            </a:r>
          </a:p>
          <a:p>
            <a:r>
              <a:rPr lang="zh-CN" altLang="en-US" sz="2800">
                <a:latin typeface="+mn-ea"/>
              </a:rPr>
              <a:t>    name: test-container</a:t>
            </a:r>
          </a:p>
          <a:p>
            <a:r>
              <a:rPr lang="zh-CN" altLang="en-US" sz="2800">
                <a:latin typeface="+mn-ea"/>
              </a:rPr>
              <a:t>    volumeMounts:</a:t>
            </a:r>
          </a:p>
          <a:p>
            <a:r>
              <a:rPr lang="zh-CN" altLang="en-US" sz="2800">
                <a:latin typeface="+mn-ea"/>
              </a:rPr>
              <a:t>    - mountPath: /</a:t>
            </a:r>
            <a:r>
              <a:rPr lang="en-US" altLang="zh-CN" sz="2800">
                <a:latin typeface="+mn-ea"/>
              </a:rPr>
              <a:t>tmp-test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      name: test-volume</a:t>
            </a:r>
          </a:p>
          <a:p>
            <a:r>
              <a:rPr lang="zh-CN" altLang="en-US" sz="2800">
                <a:latin typeface="+mn-ea"/>
              </a:rPr>
              <a:t>  volumes:</a:t>
            </a:r>
          </a:p>
          <a:p>
            <a:r>
              <a:rPr lang="zh-CN" altLang="en-US" sz="2800">
                <a:latin typeface="+mn-ea"/>
              </a:rPr>
              <a:t>  - name: test-volume</a:t>
            </a:r>
          </a:p>
          <a:p>
            <a:r>
              <a:rPr lang="zh-CN" altLang="en-US" sz="2800">
                <a:latin typeface="+mn-ea"/>
              </a:rPr>
              <a:t>    hostPath:</a:t>
            </a:r>
          </a:p>
          <a:p>
            <a:r>
              <a:rPr lang="zh-CN" altLang="en-US" sz="2800">
                <a:latin typeface="+mn-ea"/>
              </a:rPr>
              <a:t>      path: /</a:t>
            </a:r>
            <a:r>
              <a:rPr lang="en-US" altLang="zh-CN" sz="2800">
                <a:latin typeface="+mn-ea"/>
              </a:rPr>
              <a:t>tmp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      type: Directory</a:t>
            </a:r>
          </a:p>
        </p:txBody>
      </p:sp>
    </p:spTree>
    <p:extLst>
      <p:ext uri="{BB962C8B-B14F-4D97-AF65-F5344CB8AC3E}">
        <p14:creationId xmlns:p14="http://schemas.microsoft.com/office/powerpoint/2010/main" val="25067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05083" y="2301438"/>
            <a:ext cx="4594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59417"/>
              </p:ext>
            </p:extLst>
          </p:nvPr>
        </p:nvGraphicFramePr>
        <p:xfrm>
          <a:off x="569552" y="4472941"/>
          <a:ext cx="11300715" cy="792480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97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命令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基础命令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create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通过文件名或标准输入创建资源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expose  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将一个资源公开为一个新的</a:t>
                      </a:r>
                      <a:r>
                        <a:rPr lang="en-US" alt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Service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在集群中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运行一个特定的镜像</a:t>
                      </a:r>
                      <a:endParaRPr lang="en-US" alt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在对象上设置特定的功能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 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显示一个或多个资源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explain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文档参考资料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edit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使用默认的编辑器编辑一个资源。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通过文件名、标准输入、资源名称或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标签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选择器来删除资源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部署命令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rollout  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管理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资源的发布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rolling-update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对给定的复制控制器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滚动更新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scale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扩容或缩容</a:t>
                      </a:r>
                      <a:r>
                        <a:rPr lang="en-US" alt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数量，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ReplicaSet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RC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Job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autoscale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自动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扩容或缩容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并设置</a:t>
                      </a:r>
                      <a:r>
                        <a:rPr lang="en-US" alt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集群管理命令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certificate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修改证书资源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cluster-info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显示集群信息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top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显示资源（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CPU/Memory/Storage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）使用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。需要</a:t>
                      </a:r>
                      <a:r>
                        <a:rPr lang="en-US" alt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Heapster</a:t>
                      </a: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运行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cordon  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标记节点不可调度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uncordon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标记节点可调度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drain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维护期间排除节点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taint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18906"/>
              </p:ext>
            </p:extLst>
          </p:nvPr>
        </p:nvGraphicFramePr>
        <p:xfrm>
          <a:off x="12056535" y="4483946"/>
          <a:ext cx="11667066" cy="862584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200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命令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故障诊断和调试命令</a:t>
                      </a:r>
                    </a:p>
                    <a:p>
                      <a:endParaRPr lang="zh-CN" altLang="en-US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describe  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显示特定资源或资源组的详细信息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logs  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在一个</a:t>
                      </a:r>
                      <a:r>
                        <a:rPr lang="en-US" alt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Pod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中打印一个容器日志。如果</a:t>
                      </a:r>
                      <a:r>
                        <a:rPr lang="en-US" alt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Pod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只有一个容器，容器名称是可选的</a:t>
                      </a:r>
                      <a:endParaRPr lang="en-US" alt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attach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附加到一个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运行的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exec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执行命令到容器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port-forward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转发一个或多个本地端口到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pod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proxy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运行一个</a:t>
                      </a:r>
                      <a:r>
                        <a:rPr lang="en-US" alt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proxy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Kubernetes API server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cp  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752475" algn="l"/>
                        </a:tabLs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拷贝文件或目录到容器中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auth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检查授权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高级命令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apply  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通过文件名或标准输入对资源应用配置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patch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使用补丁修改、更新资源的字段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replace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通过文件名或标准输入替换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一个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convert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不同的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版本之间转换配置文件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u="none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设置命令</a:t>
                      </a:r>
                      <a:endParaRPr lang="zh-CN" sz="2000" b="0" u="none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label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更新资源上的标签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annotate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更新资源上的注释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completion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用于实现</a:t>
                      </a:r>
                      <a:r>
                        <a:rPr lang="en-US" alt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kubectl</a:t>
                      </a:r>
                      <a:r>
                        <a:rPr lang="zh-CN" alt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工具自动补全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u="none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其他命令</a:t>
                      </a:r>
                      <a:endParaRPr lang="zh-CN" sz="2000" b="0" u="none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api-versions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打印受支持的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版本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修改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kubeconfig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文件（用于访问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，比如配置认证信息）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help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所有命令帮助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plugin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运行一个命令行插件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打印客户端和服务版本信息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77431" y="2301438"/>
            <a:ext cx="3849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 – nfs</a:t>
            </a:r>
            <a:endParaRPr lang="zh-CN" altLang="en-US" sz="4400" b="1">
              <a:solidFill>
                <a:srgbClr val="3EA0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5267" y="3931620"/>
            <a:ext cx="12192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>
                <a:latin typeface="+mn-ea"/>
              </a:rPr>
              <a:t>apiVersion: extensions/v1beta1</a:t>
            </a:r>
          </a:p>
          <a:p>
            <a:r>
              <a:rPr lang="zh-CN" altLang="en-US" sz="2400">
                <a:latin typeface="+mn-ea"/>
              </a:rPr>
              <a:t>kind: Deployment</a:t>
            </a:r>
          </a:p>
          <a:p>
            <a:r>
              <a:rPr lang="zh-CN" altLang="en-US" sz="2400">
                <a:latin typeface="+mn-ea"/>
              </a:rPr>
              <a:t>metadata:</a:t>
            </a:r>
          </a:p>
          <a:p>
            <a:r>
              <a:rPr lang="zh-CN" altLang="en-US" sz="2400">
                <a:latin typeface="+mn-ea"/>
              </a:rPr>
              <a:t>  name: nginx-deployment</a:t>
            </a:r>
          </a:p>
          <a:p>
            <a:r>
              <a:rPr lang="zh-CN" altLang="en-US" sz="2400">
                <a:latin typeface="+mn-ea"/>
              </a:rPr>
              <a:t>spec:</a:t>
            </a:r>
          </a:p>
          <a:p>
            <a:r>
              <a:rPr lang="zh-CN" altLang="en-US" sz="2400">
                <a:latin typeface="+mn-ea"/>
              </a:rPr>
              <a:t>  replicas: 3</a:t>
            </a:r>
          </a:p>
          <a:p>
            <a:r>
              <a:rPr lang="zh-CN" altLang="en-US" sz="2400">
                <a:latin typeface="+mn-ea"/>
              </a:rPr>
              <a:t>  template:</a:t>
            </a:r>
          </a:p>
          <a:p>
            <a:r>
              <a:rPr lang="zh-CN" altLang="en-US" sz="2400">
                <a:latin typeface="+mn-ea"/>
              </a:rPr>
              <a:t>    metadata:</a:t>
            </a:r>
          </a:p>
          <a:p>
            <a:r>
              <a:rPr lang="zh-CN" altLang="en-US" sz="2400">
                <a:latin typeface="+mn-ea"/>
              </a:rPr>
              <a:t>      labels:</a:t>
            </a:r>
          </a:p>
          <a:p>
            <a:r>
              <a:rPr lang="zh-CN" altLang="en-US" sz="2400">
                <a:latin typeface="+mn-ea"/>
              </a:rPr>
              <a:t>        app: nginx</a:t>
            </a:r>
          </a:p>
          <a:p>
            <a:r>
              <a:rPr lang="zh-CN" altLang="en-US" sz="2400">
                <a:latin typeface="+mn-ea"/>
              </a:rPr>
              <a:t>    spec:</a:t>
            </a:r>
          </a:p>
          <a:p>
            <a:r>
              <a:rPr lang="zh-CN" altLang="en-US" sz="2400">
                <a:latin typeface="+mn-ea"/>
              </a:rPr>
              <a:t>      containers:</a:t>
            </a:r>
          </a:p>
          <a:p>
            <a:r>
              <a:rPr lang="zh-CN" altLang="en-US" sz="2400">
                <a:latin typeface="+mn-ea"/>
              </a:rPr>
              <a:t>      - name: nginx</a:t>
            </a:r>
          </a:p>
          <a:p>
            <a:r>
              <a:rPr lang="zh-CN" altLang="en-US" sz="2400">
                <a:latin typeface="+mn-ea"/>
              </a:rPr>
              <a:t>        image: nginx</a:t>
            </a:r>
          </a:p>
          <a:p>
            <a:r>
              <a:rPr lang="zh-CN" altLang="en-US" sz="2400">
                <a:latin typeface="+mn-ea"/>
              </a:rPr>
              <a:t>        volumeMounts:</a:t>
            </a:r>
          </a:p>
          <a:p>
            <a:r>
              <a:rPr lang="zh-CN" altLang="en-US" sz="2400">
                <a:latin typeface="+mn-ea"/>
              </a:rPr>
              <a:t>        - name: wwwroot</a:t>
            </a:r>
          </a:p>
          <a:p>
            <a:r>
              <a:rPr lang="zh-CN" altLang="en-US" sz="2400">
                <a:latin typeface="+mn-ea"/>
              </a:rPr>
              <a:t>          mountPath: /usr/share/nginx/html</a:t>
            </a:r>
          </a:p>
          <a:p>
            <a:r>
              <a:rPr lang="zh-CN" altLang="en-US" sz="2400">
                <a:latin typeface="+mn-ea"/>
              </a:rPr>
              <a:t>        ports:</a:t>
            </a:r>
          </a:p>
          <a:p>
            <a:r>
              <a:rPr lang="zh-CN" altLang="en-US" sz="2400">
                <a:latin typeface="+mn-ea"/>
              </a:rPr>
              <a:t>        - containerPort: 80</a:t>
            </a:r>
          </a:p>
          <a:p>
            <a:r>
              <a:rPr lang="zh-CN" altLang="en-US" sz="2400">
                <a:latin typeface="+mn-ea"/>
              </a:rPr>
              <a:t>      volumes:</a:t>
            </a:r>
          </a:p>
          <a:p>
            <a:r>
              <a:rPr lang="zh-CN" altLang="en-US" sz="2400">
                <a:latin typeface="+mn-ea"/>
              </a:rPr>
              <a:t>      - name: wwwroot</a:t>
            </a:r>
          </a:p>
          <a:p>
            <a:r>
              <a:rPr lang="zh-CN" altLang="en-US" sz="2400">
                <a:latin typeface="+mn-ea"/>
              </a:rPr>
              <a:t>        nfs:</a:t>
            </a:r>
          </a:p>
          <a:p>
            <a:r>
              <a:rPr lang="zh-CN" altLang="en-US" sz="2400">
                <a:latin typeface="+mn-ea"/>
              </a:rPr>
              <a:t>          server: 192.168.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.200</a:t>
            </a:r>
          </a:p>
          <a:p>
            <a:r>
              <a:rPr lang="zh-CN" altLang="en-US" sz="2400">
                <a:latin typeface="+mn-ea"/>
              </a:rPr>
              <a:t>          path: /opt/wwwroot</a:t>
            </a:r>
          </a:p>
        </p:txBody>
      </p:sp>
    </p:spTree>
    <p:extLst>
      <p:ext uri="{BB962C8B-B14F-4D97-AF65-F5344CB8AC3E}">
        <p14:creationId xmlns:p14="http://schemas.microsoft.com/office/powerpoint/2010/main" val="20356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05083" y="2301438"/>
            <a:ext cx="4594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14" y="4756236"/>
            <a:ext cx="1320433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n-ea"/>
              </a:rPr>
              <a:t>1</a:t>
            </a:r>
            <a:r>
              <a:rPr lang="zh-CN" altLang="en-US" sz="2000" b="1">
                <a:latin typeface="+mn-ea"/>
              </a:rPr>
              <a:t>、创建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kubectl run nginx --replicas=3 --labels="app=example" --image=nginx:1.10  --port=80</a:t>
            </a:r>
          </a:p>
          <a:p>
            <a:endParaRPr lang="zh-CN" altLang="en-US" sz="2000">
              <a:latin typeface="+mn-ea"/>
            </a:endParaRPr>
          </a:p>
          <a:p>
            <a:r>
              <a:rPr lang="en-US" altLang="zh-CN" sz="2000" b="1">
                <a:latin typeface="+mn-ea"/>
              </a:rPr>
              <a:t>2</a:t>
            </a:r>
            <a:r>
              <a:rPr lang="zh-CN" altLang="en-US" sz="2000" b="1">
                <a:latin typeface="+mn-ea"/>
              </a:rPr>
              <a:t>、查看</a:t>
            </a:r>
          </a:p>
          <a:p>
            <a:r>
              <a:rPr lang="en-US" altLang="zh-CN" sz="2000">
                <a:latin typeface="+mn-ea"/>
              </a:rPr>
              <a:t>kubectl get deploy</a:t>
            </a:r>
          </a:p>
          <a:p>
            <a:r>
              <a:rPr lang="en-US" altLang="zh-CN" sz="2000">
                <a:latin typeface="+mn-ea"/>
              </a:rPr>
              <a:t>kubectl get pods --show-labels</a:t>
            </a:r>
          </a:p>
          <a:p>
            <a:r>
              <a:rPr lang="en-US" altLang="zh-CN" sz="2000">
                <a:latin typeface="+mn-ea"/>
              </a:rPr>
              <a:t>kubectl get pods -l app=example </a:t>
            </a:r>
          </a:p>
          <a:p>
            <a:r>
              <a:rPr lang="en-US" altLang="zh-CN" sz="2000">
                <a:latin typeface="+mn-ea"/>
              </a:rPr>
              <a:t>kubectl get pods -o wide</a:t>
            </a:r>
          </a:p>
          <a:p>
            <a:endParaRPr lang="en-US" altLang="zh-CN" sz="2000">
              <a:latin typeface="+mn-ea"/>
            </a:endParaRPr>
          </a:p>
          <a:p>
            <a:r>
              <a:rPr lang="en-US" altLang="zh-CN" sz="2000" b="1">
                <a:latin typeface="+mn-ea"/>
              </a:rPr>
              <a:t>3</a:t>
            </a:r>
            <a:r>
              <a:rPr lang="zh-CN" altLang="en-US" sz="2000" b="1">
                <a:latin typeface="+mn-ea"/>
              </a:rPr>
              <a:t>、发布</a:t>
            </a:r>
            <a:endParaRPr lang="en-US" altLang="zh-CN" sz="2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kubectl expose deployment nginx --port=88 --type=NodePort --target-port=80 --name=nginx-service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kubectl describe service nginx-service</a:t>
            </a:r>
          </a:p>
          <a:p>
            <a:pPr>
              <a:lnSpc>
                <a:spcPct val="150000"/>
              </a:lnSpc>
            </a:pPr>
            <a:endParaRPr lang="en-US" altLang="zh-CN" sz="2000">
              <a:latin typeface="+mn-ea"/>
            </a:endParaRPr>
          </a:p>
          <a:p>
            <a:r>
              <a:rPr lang="en-US" altLang="zh-CN" sz="2000" b="1">
                <a:latin typeface="+mn-ea"/>
              </a:rPr>
              <a:t>4</a:t>
            </a:r>
            <a:r>
              <a:rPr lang="zh-CN" altLang="en-US" sz="2000" b="1">
                <a:latin typeface="+mn-ea"/>
              </a:rPr>
              <a:t>、故障排查</a:t>
            </a:r>
            <a:endParaRPr lang="en-US" altLang="zh-CN" sz="2000">
              <a:latin typeface="+mn-ea"/>
            </a:endParaRPr>
          </a:p>
          <a:p>
            <a:r>
              <a:rPr lang="en-US" altLang="zh-CN" sz="2000" kern="100">
                <a:latin typeface="+mn-ea"/>
              </a:rPr>
              <a:t>kubectl describe TYPE NAME_PREFIX</a:t>
            </a:r>
          </a:p>
          <a:p>
            <a:r>
              <a:rPr lang="en-US" altLang="zh-CN" sz="2000" kern="100">
                <a:latin typeface="+mn-ea"/>
              </a:rPr>
              <a:t>kubectl logs nginx-xxx</a:t>
            </a:r>
          </a:p>
          <a:p>
            <a:r>
              <a:rPr lang="en-US" altLang="zh-CN" sz="2000" kern="100">
                <a:latin typeface="+mn-ea"/>
              </a:rPr>
              <a:t>kubectl exec –it nginx-xxx bash</a:t>
            </a:r>
          </a:p>
          <a:p>
            <a:endParaRPr lang="zh-CN" altLang="en-US" sz="200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3094" y="4756236"/>
            <a:ext cx="994610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+mn-ea"/>
              </a:rPr>
              <a:t>5</a:t>
            </a:r>
            <a:r>
              <a:rPr lang="zh-CN" altLang="en-US" sz="2000" b="1">
                <a:latin typeface="+mn-ea"/>
              </a:rPr>
              <a:t>、更新</a:t>
            </a:r>
            <a:endParaRPr lang="zh-CN" altLang="en-US" sz="2000">
              <a:latin typeface="+mn-ea"/>
            </a:endParaRPr>
          </a:p>
          <a:p>
            <a:r>
              <a:rPr lang="en-US" altLang="zh-CN" sz="2000">
                <a:latin typeface="+mn-ea"/>
              </a:rPr>
              <a:t>kubectl set image deployment/nginx nginx=nginx:1.11</a:t>
            </a:r>
          </a:p>
          <a:p>
            <a:r>
              <a:rPr lang="en-US" altLang="zh-CN" sz="2000">
                <a:latin typeface="+mn-ea"/>
              </a:rPr>
              <a:t>or</a:t>
            </a:r>
          </a:p>
          <a:p>
            <a:r>
              <a:rPr lang="en-US" altLang="zh-CN" sz="2000">
                <a:latin typeface="+mn-ea"/>
              </a:rPr>
              <a:t>kubectl edit deployment/nginx</a:t>
            </a:r>
          </a:p>
          <a:p>
            <a:endParaRPr lang="en-US" altLang="zh-CN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资源发布管理：</a:t>
            </a:r>
            <a:endParaRPr lang="en-US" altLang="zh-CN" sz="2000">
              <a:latin typeface="+mn-ea"/>
            </a:endParaRPr>
          </a:p>
          <a:p>
            <a:r>
              <a:rPr lang="en-US" altLang="zh-CN" sz="2000">
                <a:latin typeface="+mn-ea"/>
              </a:rPr>
              <a:t>kubectl rollout status deployment/nginx</a:t>
            </a:r>
          </a:p>
          <a:p>
            <a:r>
              <a:rPr lang="en-US" altLang="zh-CN" sz="2000">
                <a:latin typeface="+mn-ea"/>
              </a:rPr>
              <a:t>kubectl rollout history deployment/nginx</a:t>
            </a:r>
          </a:p>
          <a:p>
            <a:r>
              <a:rPr lang="en-US" altLang="zh-CN" sz="2000">
                <a:latin typeface="+mn-ea"/>
              </a:rPr>
              <a:t>kubectl rollout history deployment/nginx --revision=3</a:t>
            </a:r>
          </a:p>
          <a:p>
            <a:endParaRPr lang="en-US" altLang="zh-CN" sz="2000">
              <a:latin typeface="+mn-ea"/>
            </a:endParaRPr>
          </a:p>
          <a:p>
            <a:r>
              <a:rPr lang="en-US" altLang="zh-CN" sz="2000">
                <a:latin typeface="+mn-ea"/>
              </a:rPr>
              <a:t>kubectl scale deployment nginx --replicas=10</a:t>
            </a:r>
            <a:endParaRPr lang="zh-CN" altLang="en-US" sz="2000">
              <a:latin typeface="+mn-ea"/>
            </a:endParaRPr>
          </a:p>
          <a:p>
            <a:endParaRPr lang="zh-CN" altLang="en-US" sz="2000">
              <a:latin typeface="+mn-ea"/>
            </a:endParaRPr>
          </a:p>
          <a:p>
            <a:r>
              <a:rPr lang="en-US" altLang="zh-CN" sz="2000" b="1">
                <a:latin typeface="+mn-ea"/>
              </a:rPr>
              <a:t>6</a:t>
            </a:r>
            <a:r>
              <a:rPr lang="zh-CN" altLang="en-US" sz="2000" b="1">
                <a:latin typeface="+mn-ea"/>
              </a:rPr>
              <a:t>、回滚</a:t>
            </a:r>
            <a:endParaRPr lang="zh-CN" altLang="en-US" sz="2000">
              <a:latin typeface="+mn-ea"/>
            </a:endParaRPr>
          </a:p>
          <a:p>
            <a:r>
              <a:rPr lang="en-US" altLang="zh-CN" sz="2000">
                <a:latin typeface="+mn-ea"/>
              </a:rPr>
              <a:t>kubectl rollout undo deployment/nginx-deployment</a:t>
            </a:r>
          </a:p>
          <a:p>
            <a:r>
              <a:rPr lang="en-US" altLang="zh-CN" sz="2000">
                <a:latin typeface="+mn-ea"/>
              </a:rPr>
              <a:t>kubectl rollout undo deployment/nginx-deployment --to-revision=3</a:t>
            </a:r>
          </a:p>
          <a:p>
            <a:endParaRPr lang="zh-CN" altLang="en-US" sz="2000" b="1">
              <a:latin typeface="+mn-ea"/>
            </a:endParaRPr>
          </a:p>
          <a:p>
            <a:r>
              <a:rPr lang="en-US" altLang="zh-CN" sz="2000" b="1">
                <a:latin typeface="+mn-ea"/>
              </a:rPr>
              <a:t>7</a:t>
            </a:r>
            <a:r>
              <a:rPr lang="zh-CN" altLang="en-US" sz="2000" b="1">
                <a:latin typeface="+mn-ea"/>
              </a:rPr>
              <a:t>、删除</a:t>
            </a:r>
            <a:endParaRPr lang="en-US" altLang="zh-CN" sz="2000">
              <a:latin typeface="+mn-ea"/>
            </a:endParaRPr>
          </a:p>
          <a:p>
            <a:r>
              <a:rPr lang="en-US" altLang="zh-CN" sz="2000">
                <a:latin typeface="+mn-ea"/>
              </a:rPr>
              <a:t>kubectl delete deploy/nginx</a:t>
            </a:r>
          </a:p>
          <a:p>
            <a:r>
              <a:rPr lang="en-US" altLang="zh-CN" sz="2000">
                <a:latin typeface="+mn-ea"/>
              </a:rPr>
              <a:t>kubectl delete svc/nginx-service</a:t>
            </a:r>
          </a:p>
        </p:txBody>
      </p:sp>
    </p:spTree>
    <p:extLst>
      <p:ext uri="{BB962C8B-B14F-4D97-AF65-F5344CB8AC3E}">
        <p14:creationId xmlns:p14="http://schemas.microsoft.com/office/powerpoint/2010/main" val="36457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35870" y="2301438"/>
            <a:ext cx="6332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配置文件管理资源</a:t>
            </a:r>
          </a:p>
        </p:txBody>
      </p:sp>
      <p:sp>
        <p:nvSpPr>
          <p:cNvPr id="2" name="矩形 1"/>
          <p:cNvSpPr/>
          <p:nvPr/>
        </p:nvSpPr>
        <p:spPr>
          <a:xfrm>
            <a:off x="838199" y="4951950"/>
            <a:ext cx="22707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+mn-ea"/>
              </a:rPr>
              <a:t>配置文件说明：</a:t>
            </a:r>
            <a:endParaRPr lang="en-US" altLang="zh-CN" sz="2400" b="1">
              <a:latin typeface="+mn-ea"/>
            </a:endParaRPr>
          </a:p>
          <a:p>
            <a:pPr marL="171462" indent="-171462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+mn-ea"/>
              </a:rPr>
              <a:t> </a:t>
            </a:r>
            <a:r>
              <a:rPr lang="zh-CN" altLang="zh-CN" sz="2400">
                <a:latin typeface="+mn-ea"/>
              </a:rPr>
              <a:t>定义配置时，指定最新稳定版</a:t>
            </a:r>
            <a:r>
              <a:rPr lang="en-US" altLang="zh-CN" sz="2400">
                <a:latin typeface="+mn-ea"/>
              </a:rPr>
              <a:t>API</a:t>
            </a:r>
            <a:r>
              <a:rPr lang="zh-CN" altLang="zh-CN" sz="2400">
                <a:latin typeface="+mn-ea"/>
              </a:rPr>
              <a:t>（当前为</a:t>
            </a:r>
            <a:r>
              <a:rPr lang="en-US" altLang="zh-CN" sz="2400">
                <a:latin typeface="+mn-ea"/>
              </a:rPr>
              <a:t>v1</a:t>
            </a:r>
            <a:r>
              <a:rPr lang="zh-CN" altLang="zh-CN" sz="2400">
                <a:latin typeface="+mn-ea"/>
              </a:rPr>
              <a:t>）</a:t>
            </a:r>
            <a:r>
              <a:rPr lang="zh-CN" altLang="en-US" sz="2400">
                <a:latin typeface="+mn-ea"/>
              </a:rPr>
              <a:t>；</a:t>
            </a:r>
            <a:endParaRPr lang="zh-CN" altLang="zh-CN" sz="2400">
              <a:latin typeface="+mn-ea"/>
            </a:endParaRPr>
          </a:p>
          <a:p>
            <a:pPr marL="171462" indent="-171462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+mn-ea"/>
              </a:rPr>
              <a:t> </a:t>
            </a:r>
            <a:r>
              <a:rPr lang="zh-CN" altLang="zh-CN" sz="2400">
                <a:latin typeface="+mn-ea"/>
              </a:rPr>
              <a:t>配置文件应该存储在集群之外的版本控制仓库中。如果需要，可以快速回滚配置、重新创建和恢复</a:t>
            </a:r>
            <a:r>
              <a:rPr lang="zh-CN" altLang="en-US" sz="2400">
                <a:latin typeface="+mn-ea"/>
              </a:rPr>
              <a:t>；</a:t>
            </a:r>
            <a:endParaRPr lang="zh-CN" altLang="zh-CN" sz="2400">
              <a:latin typeface="+mn-ea"/>
            </a:endParaRPr>
          </a:p>
          <a:p>
            <a:pPr marL="171462" indent="-171462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+mn-ea"/>
              </a:rPr>
              <a:t> </a:t>
            </a:r>
            <a:r>
              <a:rPr lang="zh-CN" altLang="zh-CN" sz="2400">
                <a:latin typeface="+mn-ea"/>
              </a:rPr>
              <a:t>应该使用</a:t>
            </a:r>
            <a:r>
              <a:rPr lang="en-US" altLang="zh-CN" sz="2400">
                <a:latin typeface="+mn-ea"/>
              </a:rPr>
              <a:t>YAML</a:t>
            </a:r>
            <a:r>
              <a:rPr lang="zh-CN" altLang="zh-CN" sz="2400">
                <a:latin typeface="+mn-ea"/>
              </a:rPr>
              <a:t>格式编写配置文件，而不是</a:t>
            </a:r>
            <a:r>
              <a:rPr lang="en-US" altLang="zh-CN" sz="2400">
                <a:latin typeface="+mn-ea"/>
              </a:rPr>
              <a:t>JSON</a:t>
            </a:r>
            <a:r>
              <a:rPr lang="zh-CN" altLang="zh-CN" sz="2400">
                <a:latin typeface="+mn-ea"/>
              </a:rPr>
              <a:t>。尽管这些格式都可以使用，但</a:t>
            </a:r>
            <a:r>
              <a:rPr lang="en-US" altLang="zh-CN" sz="2400">
                <a:latin typeface="+mn-ea"/>
              </a:rPr>
              <a:t>YAML</a:t>
            </a:r>
            <a:r>
              <a:rPr lang="zh-CN" altLang="zh-CN" sz="2400">
                <a:latin typeface="+mn-ea"/>
              </a:rPr>
              <a:t>对用户更</a:t>
            </a:r>
            <a:r>
              <a:rPr lang="zh-CN" altLang="en-US" sz="2400">
                <a:latin typeface="+mn-ea"/>
              </a:rPr>
              <a:t>加</a:t>
            </a:r>
            <a:r>
              <a:rPr lang="zh-CN" altLang="zh-CN" sz="2400">
                <a:latin typeface="+mn-ea"/>
              </a:rPr>
              <a:t>友好</a:t>
            </a:r>
            <a:r>
              <a:rPr lang="zh-CN" altLang="en-US" sz="2400">
                <a:latin typeface="+mn-ea"/>
              </a:rPr>
              <a:t>；</a:t>
            </a:r>
            <a:endParaRPr lang="zh-CN" altLang="zh-CN" sz="2400">
              <a:latin typeface="+mn-ea"/>
            </a:endParaRPr>
          </a:p>
          <a:p>
            <a:pPr marL="171462" indent="-171462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+mn-ea"/>
              </a:rPr>
              <a:t> </a:t>
            </a:r>
            <a:r>
              <a:rPr lang="zh-CN" altLang="zh-CN" sz="2400">
                <a:latin typeface="+mn-ea"/>
              </a:rPr>
              <a:t>可以将相关对象组合成单个文件，通常</a:t>
            </a:r>
            <a:r>
              <a:rPr lang="zh-CN" altLang="en-US" sz="2400">
                <a:latin typeface="+mn-ea"/>
              </a:rPr>
              <a:t>会</a:t>
            </a:r>
            <a:r>
              <a:rPr lang="zh-CN" altLang="zh-CN" sz="2400">
                <a:latin typeface="+mn-ea"/>
              </a:rPr>
              <a:t>更容易管理</a:t>
            </a:r>
            <a:r>
              <a:rPr lang="zh-CN" altLang="en-US" sz="2400">
                <a:latin typeface="+mn-ea"/>
              </a:rPr>
              <a:t>；</a:t>
            </a:r>
            <a:endParaRPr lang="zh-CN" altLang="zh-CN" sz="2400">
              <a:latin typeface="+mn-ea"/>
            </a:endParaRPr>
          </a:p>
          <a:p>
            <a:pPr marL="171462" indent="-171462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+mn-ea"/>
              </a:rPr>
              <a:t> </a:t>
            </a:r>
            <a:r>
              <a:rPr lang="zh-CN" altLang="zh-CN" sz="2400">
                <a:latin typeface="+mn-ea"/>
              </a:rPr>
              <a:t>不要没必要的指定默认值，简单和最小配置减少错误</a:t>
            </a:r>
            <a:r>
              <a:rPr lang="zh-CN" altLang="en-US" sz="2400">
                <a:latin typeface="+mn-ea"/>
              </a:rPr>
              <a:t>；</a:t>
            </a:r>
            <a:endParaRPr lang="zh-CN" altLang="zh-CN" sz="2400">
              <a:latin typeface="+mn-ea"/>
            </a:endParaRPr>
          </a:p>
          <a:p>
            <a:pPr marL="171462" indent="-171462">
              <a:lnSpc>
                <a:spcPct val="150000"/>
              </a:lnSpc>
              <a:buClr>
                <a:srgbClr val="3EA097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+mn-ea"/>
              </a:rPr>
              <a:t> </a:t>
            </a:r>
            <a:r>
              <a:rPr lang="zh-CN" altLang="zh-CN" sz="2400">
                <a:latin typeface="+mn-ea"/>
              </a:rPr>
              <a:t>在注释中说明一个对象描述更好维护。</a:t>
            </a:r>
          </a:p>
        </p:txBody>
      </p:sp>
    </p:spTree>
    <p:extLst>
      <p:ext uri="{BB962C8B-B14F-4D97-AF65-F5344CB8AC3E}">
        <p14:creationId xmlns:p14="http://schemas.microsoft.com/office/powerpoint/2010/main" val="1626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35870" y="2301438"/>
            <a:ext cx="6332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配置文件管理资源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14" y="4290725"/>
            <a:ext cx="1075537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n-ea"/>
              </a:rPr>
              <a:t>deployment</a:t>
            </a:r>
            <a:r>
              <a:rPr lang="zh-CN" altLang="en-US" sz="2400" b="1">
                <a:latin typeface="+mn-ea"/>
              </a:rPr>
              <a:t>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apps/v1beta2</a:t>
            </a:r>
          </a:p>
          <a:p>
            <a:r>
              <a:rPr lang="en-US" altLang="zh-CN" sz="2400">
                <a:latin typeface="+mn-ea"/>
              </a:rPr>
              <a:t>kind: Deployment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nginx-deployment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replicas: 3</a:t>
            </a:r>
          </a:p>
          <a:p>
            <a:r>
              <a:rPr lang="en-US" altLang="zh-CN" sz="2400">
                <a:latin typeface="+mn-ea"/>
              </a:rPr>
              <a:t>  selector:</a:t>
            </a:r>
          </a:p>
          <a:p>
            <a:r>
              <a:rPr lang="en-US" altLang="zh-CN" sz="2400">
                <a:latin typeface="+mn-ea"/>
              </a:rPr>
              <a:t>    matchLabels:</a:t>
            </a:r>
          </a:p>
          <a:p>
            <a:r>
              <a:rPr lang="en-US" altLang="zh-CN" sz="2400">
                <a:latin typeface="+mn-ea"/>
              </a:rPr>
              <a:t>      app: nginx</a:t>
            </a:r>
          </a:p>
          <a:p>
            <a:r>
              <a:rPr lang="en-US" altLang="zh-CN" sz="2400">
                <a:latin typeface="+mn-ea"/>
              </a:rPr>
              <a:t>  template:</a:t>
            </a:r>
          </a:p>
          <a:p>
            <a:r>
              <a:rPr lang="en-US" altLang="zh-CN" sz="2400">
                <a:latin typeface="+mn-ea"/>
              </a:rPr>
              <a:t>    metadata:</a:t>
            </a:r>
          </a:p>
          <a:p>
            <a:r>
              <a:rPr lang="en-US" altLang="zh-CN" sz="2400">
                <a:latin typeface="+mn-ea"/>
              </a:rPr>
              <a:t>      labels:</a:t>
            </a:r>
          </a:p>
          <a:p>
            <a:r>
              <a:rPr lang="en-US" altLang="zh-CN" sz="2400">
                <a:latin typeface="+mn-ea"/>
              </a:rPr>
              <a:t>        app: nginx</a:t>
            </a:r>
          </a:p>
          <a:p>
            <a:r>
              <a:rPr lang="en-US" altLang="zh-CN" sz="2400">
                <a:latin typeface="+mn-ea"/>
              </a:rPr>
              <a:t>    spec:</a:t>
            </a:r>
          </a:p>
          <a:p>
            <a:r>
              <a:rPr lang="en-US" altLang="zh-CN" sz="2400">
                <a:latin typeface="+mn-ea"/>
              </a:rPr>
              <a:t>      containers:</a:t>
            </a:r>
          </a:p>
          <a:p>
            <a:r>
              <a:rPr lang="en-US" altLang="zh-CN" sz="2400">
                <a:latin typeface="+mn-ea"/>
              </a:rPr>
              <a:t>      - name: nginx</a:t>
            </a:r>
          </a:p>
          <a:p>
            <a:r>
              <a:rPr lang="en-US" altLang="zh-CN" sz="2400">
                <a:latin typeface="+mn-ea"/>
              </a:rPr>
              <a:t>        image: nginx:1.10</a:t>
            </a:r>
          </a:p>
          <a:p>
            <a:r>
              <a:rPr lang="en-US" altLang="zh-CN" sz="2400">
                <a:latin typeface="+mn-ea"/>
              </a:rPr>
              <a:t>        ports:</a:t>
            </a:r>
          </a:p>
          <a:p>
            <a:r>
              <a:rPr lang="en-US" altLang="zh-CN" sz="2400">
                <a:latin typeface="+mn-ea"/>
              </a:rPr>
              <a:t>        - containerPort: 80</a:t>
            </a:r>
            <a:endParaRPr lang="zh-CN" altLang="zh-CN" sz="240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02346" y="4290725"/>
            <a:ext cx="936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+mn-ea"/>
              </a:rPr>
              <a:t>service</a:t>
            </a:r>
            <a:r>
              <a:rPr lang="zh-CN" altLang="en-US" sz="2400" b="1">
                <a:latin typeface="+mn-ea"/>
              </a:rPr>
              <a:t>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Service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nginx-service 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ports:</a:t>
            </a:r>
          </a:p>
          <a:p>
            <a:r>
              <a:rPr lang="en-US" altLang="zh-CN" sz="2400">
                <a:latin typeface="+mn-ea"/>
              </a:rPr>
              <a:t>  - port: 88</a:t>
            </a:r>
          </a:p>
          <a:p>
            <a:r>
              <a:rPr lang="en-US" altLang="zh-CN" sz="2400">
                <a:latin typeface="+mn-ea"/>
              </a:rPr>
              <a:t>    targetPort: 80</a:t>
            </a:r>
          </a:p>
          <a:p>
            <a:r>
              <a:rPr lang="en-US" altLang="zh-CN" sz="2400">
                <a:latin typeface="+mn-ea"/>
              </a:rPr>
              <a:t>  selector:</a:t>
            </a:r>
          </a:p>
          <a:p>
            <a:r>
              <a:rPr lang="en-US" altLang="zh-CN" sz="2400">
                <a:latin typeface="+mn-ea"/>
              </a:rPr>
              <a:t>    app: nginx</a:t>
            </a:r>
          </a:p>
        </p:txBody>
      </p:sp>
    </p:spTree>
    <p:extLst>
      <p:ext uri="{BB962C8B-B14F-4D97-AF65-F5344CB8AC3E}">
        <p14:creationId xmlns:p14="http://schemas.microsoft.com/office/powerpoint/2010/main" val="15190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297272" y="2301438"/>
            <a:ext cx="2410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20133" y="5013459"/>
            <a:ext cx="71771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创建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资源限制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调度约束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重启策略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健康检查</a:t>
            </a:r>
          </a:p>
          <a:p>
            <a:pPr marL="285750" indent="-285750">
              <a:lnSpc>
                <a:spcPct val="200000"/>
              </a:lnSpc>
              <a:buClr>
                <a:srgbClr val="3EA097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问题定位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49351" y="2301438"/>
            <a:ext cx="8305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2743988" y="4995251"/>
            <a:ext cx="42581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+mn-ea"/>
              </a:rPr>
              <a:t>创建</a:t>
            </a:r>
            <a:r>
              <a:rPr lang="en-US" altLang="zh-CN" sz="2400" b="1">
                <a:latin typeface="+mn-ea"/>
              </a:rPr>
              <a:t>Pod</a:t>
            </a:r>
            <a:r>
              <a:rPr lang="zh-CN" altLang="en-US" sz="2400" b="1">
                <a:latin typeface="+mn-ea"/>
              </a:rPr>
              <a:t>对象：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Pod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nginx-pod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containers:</a:t>
            </a:r>
          </a:p>
          <a:p>
            <a:r>
              <a:rPr lang="en-US" altLang="zh-CN" sz="2400">
                <a:latin typeface="+mn-ea"/>
              </a:rPr>
              <a:t>  - name: nginx</a:t>
            </a:r>
          </a:p>
          <a:p>
            <a:r>
              <a:rPr lang="en-US" altLang="zh-CN" sz="2400">
                <a:latin typeface="+mn-ea"/>
              </a:rPr>
              <a:t>    image: nginx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128838" y="4995251"/>
            <a:ext cx="7177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基本管理：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创建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资源</a:t>
            </a:r>
          </a:p>
          <a:p>
            <a:r>
              <a:rPr lang="en-US" altLang="zh-CN" sz="2400">
                <a:latin typeface="+mn-ea"/>
              </a:rPr>
              <a:t>kubectl create -f pod.yaml</a:t>
            </a:r>
          </a:p>
          <a:p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查看</a:t>
            </a:r>
            <a:r>
              <a:rPr lang="en-US" altLang="zh-CN" sz="2400">
                <a:latin typeface="+mn-ea"/>
              </a:rPr>
              <a:t>pods</a:t>
            </a:r>
          </a:p>
          <a:p>
            <a:r>
              <a:rPr lang="en-US" altLang="zh-CN" sz="2400">
                <a:latin typeface="+mn-ea"/>
              </a:rPr>
              <a:t>kubectl get pods nginx-pod</a:t>
            </a:r>
          </a:p>
          <a:p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查看</a:t>
            </a:r>
            <a:r>
              <a:rPr lang="en-US" altLang="zh-CN" sz="2400">
                <a:latin typeface="+mn-ea"/>
              </a:rPr>
              <a:t>pod</a:t>
            </a:r>
            <a:r>
              <a:rPr lang="zh-CN" altLang="en-US" sz="2400">
                <a:latin typeface="+mn-ea"/>
              </a:rPr>
              <a:t>描述</a:t>
            </a:r>
          </a:p>
          <a:p>
            <a:r>
              <a:rPr lang="en-US" altLang="zh-CN" sz="2400">
                <a:latin typeface="+mn-ea"/>
              </a:rPr>
              <a:t>kubectl describe pod nginx-pod</a:t>
            </a:r>
          </a:p>
          <a:p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更新资源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kubectl apply -f pod.yaml</a:t>
            </a:r>
            <a:endParaRPr lang="zh-CN" altLang="en-US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# </a:t>
            </a:r>
            <a:r>
              <a:rPr lang="zh-CN" altLang="en-US" sz="2400">
                <a:latin typeface="+mn-ea"/>
              </a:rPr>
              <a:t>删除资源</a:t>
            </a:r>
          </a:p>
          <a:p>
            <a:r>
              <a:rPr lang="en-US" altLang="zh-CN" sz="2400">
                <a:latin typeface="+mn-ea"/>
              </a:rPr>
              <a:t>kubectl delete pod nginx-pod</a:t>
            </a:r>
          </a:p>
        </p:txBody>
      </p:sp>
    </p:spTree>
    <p:extLst>
      <p:ext uri="{BB962C8B-B14F-4D97-AF65-F5344CB8AC3E}">
        <p14:creationId xmlns:p14="http://schemas.microsoft.com/office/powerpoint/2010/main" val="13107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13647"/>
            <a:ext cx="24384000" cy="177484"/>
          </a:xfrm>
          <a:prstGeom prst="rect">
            <a:avLst/>
          </a:prstGeom>
          <a:solidFill>
            <a:srgbClr val="3D9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214" y="432633"/>
            <a:ext cx="83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8158" y="2301438"/>
            <a:ext cx="5308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b="1">
                <a:solidFill>
                  <a:srgbClr val="3EA0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资源限制</a:t>
            </a:r>
          </a:p>
        </p:txBody>
      </p:sp>
      <p:sp>
        <p:nvSpPr>
          <p:cNvPr id="8" name="矩形 7"/>
          <p:cNvSpPr/>
          <p:nvPr/>
        </p:nvSpPr>
        <p:spPr>
          <a:xfrm>
            <a:off x="3025146" y="4947073"/>
            <a:ext cx="1165605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+mn-ea"/>
              </a:rPr>
              <a:t>示例：</a:t>
            </a:r>
            <a:endParaRPr lang="en-US" altLang="zh-CN" sz="2400" b="1">
              <a:latin typeface="+mn-ea"/>
            </a:endParaRPr>
          </a:p>
          <a:p>
            <a:endParaRPr lang="en-US" altLang="zh-CN" sz="2400" b="1">
              <a:latin typeface="+mn-ea"/>
            </a:endParaRPr>
          </a:p>
          <a:p>
            <a:r>
              <a:rPr lang="en-US" altLang="zh-CN" sz="2400">
                <a:latin typeface="+mn-ea"/>
              </a:rPr>
              <a:t>apiVersion: v1</a:t>
            </a:r>
          </a:p>
          <a:p>
            <a:r>
              <a:rPr lang="en-US" altLang="zh-CN" sz="2400">
                <a:latin typeface="+mn-ea"/>
              </a:rPr>
              <a:t>kind: Pod</a:t>
            </a:r>
          </a:p>
          <a:p>
            <a:r>
              <a:rPr lang="en-US" altLang="zh-CN" sz="2400">
                <a:latin typeface="+mn-ea"/>
              </a:rPr>
              <a:t>metadata:</a:t>
            </a:r>
          </a:p>
          <a:p>
            <a:r>
              <a:rPr lang="en-US" altLang="zh-CN" sz="2400">
                <a:latin typeface="+mn-ea"/>
              </a:rPr>
              <a:t>  name: nginx-pod</a:t>
            </a:r>
          </a:p>
          <a:p>
            <a:r>
              <a:rPr lang="en-US" altLang="zh-CN" sz="2400">
                <a:latin typeface="+mn-ea"/>
              </a:rPr>
              <a:t>  labels:</a:t>
            </a:r>
          </a:p>
          <a:p>
            <a:r>
              <a:rPr lang="en-US" altLang="zh-CN" sz="2400">
                <a:latin typeface="+mn-ea"/>
              </a:rPr>
              <a:t>     app: nginx</a:t>
            </a:r>
          </a:p>
          <a:p>
            <a:r>
              <a:rPr lang="en-US" altLang="zh-CN" sz="2400">
                <a:latin typeface="+mn-ea"/>
              </a:rPr>
              <a:t>spec:</a:t>
            </a:r>
          </a:p>
          <a:p>
            <a:r>
              <a:rPr lang="en-US" altLang="zh-CN" sz="2400">
                <a:latin typeface="+mn-ea"/>
              </a:rPr>
              <a:t>  containers:</a:t>
            </a:r>
          </a:p>
          <a:p>
            <a:r>
              <a:rPr lang="en-US" altLang="zh-CN" sz="2400">
                <a:latin typeface="+mn-ea"/>
              </a:rPr>
              <a:t>  - name: nginx</a:t>
            </a:r>
          </a:p>
          <a:p>
            <a:r>
              <a:rPr lang="en-US" altLang="zh-CN" sz="2400">
                <a:latin typeface="+mn-ea"/>
              </a:rPr>
              <a:t>    image: nginx</a:t>
            </a:r>
          </a:p>
          <a:p>
            <a:r>
              <a:rPr lang="en-US" altLang="zh-CN" sz="2400">
                <a:latin typeface="+mn-ea"/>
              </a:rPr>
              <a:t>    resources:</a:t>
            </a:r>
          </a:p>
          <a:p>
            <a:r>
              <a:rPr lang="en-US" altLang="zh-CN" sz="2400">
                <a:latin typeface="+mn-ea"/>
              </a:rPr>
              <a:t>      requests:</a:t>
            </a:r>
          </a:p>
          <a:p>
            <a:r>
              <a:rPr lang="en-US" altLang="zh-CN" sz="2400">
                <a:latin typeface="+mn-ea"/>
              </a:rPr>
              <a:t>        memory: "64Mi"</a:t>
            </a:r>
          </a:p>
          <a:p>
            <a:r>
              <a:rPr lang="en-US" altLang="zh-CN" sz="2400">
                <a:latin typeface="+mn-ea"/>
              </a:rPr>
              <a:t>        cpu: "250m"</a:t>
            </a:r>
          </a:p>
          <a:p>
            <a:r>
              <a:rPr lang="en-US" altLang="zh-CN" sz="2400">
                <a:latin typeface="+mn-ea"/>
              </a:rPr>
              <a:t>      limits:</a:t>
            </a:r>
          </a:p>
          <a:p>
            <a:r>
              <a:rPr lang="en-US" altLang="zh-CN" sz="2400">
                <a:latin typeface="+mn-ea"/>
              </a:rPr>
              <a:t>        memory: "128Mi"</a:t>
            </a:r>
          </a:p>
          <a:p>
            <a:r>
              <a:rPr lang="en-US" altLang="zh-CN" sz="2400">
                <a:latin typeface="+mn-ea"/>
              </a:rPr>
              <a:t>        cpu: "500m"</a:t>
            </a:r>
          </a:p>
        </p:txBody>
      </p:sp>
    </p:spTree>
    <p:extLst>
      <p:ext uri="{BB962C8B-B14F-4D97-AF65-F5344CB8AC3E}">
        <p14:creationId xmlns:p14="http://schemas.microsoft.com/office/powerpoint/2010/main" val="12279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10185</TotalTime>
  <Words>2901</Words>
  <Application>Microsoft Office PowerPoint</Application>
  <PresentationFormat>自定义</PresentationFormat>
  <Paragraphs>623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shanyou zhang</cp:lastModifiedBy>
  <cp:revision>2323</cp:revision>
  <dcterms:created xsi:type="dcterms:W3CDTF">2015-03-19T06:14:36Z</dcterms:created>
  <dcterms:modified xsi:type="dcterms:W3CDTF">2020-01-05T13:33:08Z</dcterms:modified>
</cp:coreProperties>
</file>