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3"/>
  </p:notesMasterIdLst>
  <p:handoutMasterIdLst>
    <p:handoutMasterId r:id="rId34"/>
  </p:handoutMasterIdLst>
  <p:sldIdLst>
    <p:sldId id="256" r:id="rId2"/>
    <p:sldId id="257" r:id="rId3"/>
    <p:sldId id="262" r:id="rId4"/>
    <p:sldId id="263" r:id="rId5"/>
    <p:sldId id="1614" r:id="rId6"/>
    <p:sldId id="276" r:id="rId7"/>
    <p:sldId id="266" r:id="rId8"/>
    <p:sldId id="267" r:id="rId9"/>
    <p:sldId id="268" r:id="rId10"/>
    <p:sldId id="269" r:id="rId11"/>
    <p:sldId id="277" r:id="rId12"/>
    <p:sldId id="270" r:id="rId13"/>
    <p:sldId id="271" r:id="rId14"/>
    <p:sldId id="308" r:id="rId15"/>
    <p:sldId id="309" r:id="rId16"/>
    <p:sldId id="310" r:id="rId17"/>
    <p:sldId id="311" r:id="rId18"/>
    <p:sldId id="312" r:id="rId19"/>
    <p:sldId id="1584" r:id="rId20"/>
    <p:sldId id="1585" r:id="rId21"/>
    <p:sldId id="1586" r:id="rId22"/>
    <p:sldId id="1587" r:id="rId23"/>
    <p:sldId id="1588" r:id="rId24"/>
    <p:sldId id="283" r:id="rId25"/>
    <p:sldId id="1615" r:id="rId26"/>
    <p:sldId id="1613" r:id="rId27"/>
    <p:sldId id="1589" r:id="rId28"/>
    <p:sldId id="1590" r:id="rId29"/>
    <p:sldId id="280" r:id="rId30"/>
    <p:sldId id="265" r:id="rId31"/>
    <p:sldId id="259" r:id="rId3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9871" autoAdjust="0"/>
  </p:normalViewPr>
  <p:slideViewPr>
    <p:cSldViewPr snapToGrid="0">
      <p:cViewPr varScale="1">
        <p:scale>
          <a:sx n="82" d="100"/>
          <a:sy n="82" d="100"/>
        </p:scale>
        <p:origin x="582" y="3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1656" y="5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5048094D-2B33-4C18-B4AD-D02CCD6ABDD8}"/>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5B1C710C-41C9-4EDB-91C1-B9B607FB1D8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327746BF-4E4E-48ED-BD2E-82BCFE7EF572}" type="datetimeFigureOut">
              <a:rPr lang="zh-TW" altLang="en-US" smtClean="0"/>
              <a:t>2019/4/24</a:t>
            </a:fld>
            <a:endParaRPr lang="zh-TW" altLang="en-US"/>
          </a:p>
        </p:txBody>
      </p:sp>
      <p:sp>
        <p:nvSpPr>
          <p:cNvPr id="4" name="頁尾版面配置區 3">
            <a:extLst>
              <a:ext uri="{FF2B5EF4-FFF2-40B4-BE49-F238E27FC236}">
                <a16:creationId xmlns:a16="http://schemas.microsoft.com/office/drawing/2014/main" id="{0BF5A61F-EB35-4A78-BDCA-0251AA62B149}"/>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29EC98CD-1D8C-46E5-A5DB-57B396796628}"/>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CB27AA81-7B83-4BE3-B0FC-581C824DBDD9}" type="slidenum">
              <a:rPr lang="zh-TW" altLang="en-US" smtClean="0"/>
              <a:t>‹#›</a:t>
            </a:fld>
            <a:endParaRPr lang="zh-TW" altLang="en-US"/>
          </a:p>
        </p:txBody>
      </p:sp>
    </p:spTree>
    <p:extLst>
      <p:ext uri="{BB962C8B-B14F-4D97-AF65-F5344CB8AC3E}">
        <p14:creationId xmlns:p14="http://schemas.microsoft.com/office/powerpoint/2010/main" val="16550052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E2426EE-0A1A-4B39-92D8-EAE5558BE170}"/>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E4C98EE5-D517-47D3-A9C3-AE7C54A12D0A}"/>
              </a:ext>
            </a:extLst>
          </p:cNvPr>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A54F1681-1314-4581-AC07-F078ED797715}" type="datetimeFigureOut">
              <a:rPr lang="zh-CN" altLang="en-US" smtClean="0"/>
              <a:t>2019/4/24</a:t>
            </a:fld>
            <a:endParaRPr lang="zh-CN" altLang="en-US"/>
          </a:p>
        </p:txBody>
      </p:sp>
      <p:sp>
        <p:nvSpPr>
          <p:cNvPr id="4" name="幻灯片图像占位符 3">
            <a:extLst>
              <a:ext uri="{FF2B5EF4-FFF2-40B4-BE49-F238E27FC236}">
                <a16:creationId xmlns:a16="http://schemas.microsoft.com/office/drawing/2014/main" id="{87550E09-4AAC-404C-BB25-2F508817D1D6}"/>
              </a:ext>
            </a:extLst>
          </p:cNvPr>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a:extLst>
              <a:ext uri="{FF2B5EF4-FFF2-40B4-BE49-F238E27FC236}">
                <a16:creationId xmlns:a16="http://schemas.microsoft.com/office/drawing/2014/main" id="{D94AFEC5-60B0-48DA-8FD2-635B8735E188}"/>
              </a:ext>
            </a:extLst>
          </p:cNvPr>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a:extLst>
              <a:ext uri="{FF2B5EF4-FFF2-40B4-BE49-F238E27FC236}">
                <a16:creationId xmlns:a16="http://schemas.microsoft.com/office/drawing/2014/main" id="{69317381-5C64-43F5-8683-EF1525B365AB}"/>
              </a:ext>
            </a:extLst>
          </p:cNvPr>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a:extLst>
              <a:ext uri="{FF2B5EF4-FFF2-40B4-BE49-F238E27FC236}">
                <a16:creationId xmlns:a16="http://schemas.microsoft.com/office/drawing/2014/main" id="{742B7C8A-2FD8-4172-A49A-713B4DF8DD11}"/>
              </a:ext>
            </a:extLst>
          </p:cNvPr>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9DCBDDF-04FD-4D86-9705-56F18AA3D45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为了从</a:t>
            </a:r>
            <a:r>
              <a:rPr lang="en-US" altLang="zh-CN" dirty="0"/>
              <a:t>Kubernetes</a:t>
            </a:r>
            <a:r>
              <a:rPr lang="zh-CN" altLang="en-US" dirty="0"/>
              <a:t>开始，群集管理员和群集用户必须学习大量新内容才能使用这些新工具高效工作。在您可以自信地部署之前，</a:t>
            </a:r>
            <a:r>
              <a:rPr lang="en-US" altLang="zh-CN" dirty="0"/>
              <a:t>Docker</a:t>
            </a:r>
            <a:r>
              <a:rPr lang="zh-CN" altLang="en-US" dirty="0"/>
              <a:t>只是您需要了解的冰山之巅。</a:t>
            </a:r>
          </a:p>
        </p:txBody>
      </p:sp>
      <p:sp>
        <p:nvSpPr>
          <p:cNvPr id="4" name="灯片编号占位符 3"/>
          <p:cNvSpPr>
            <a:spLocks noGrp="1"/>
          </p:cNvSpPr>
          <p:nvPr>
            <p:ph type="sldNum" sz="quarter" idx="5"/>
          </p:nvPr>
        </p:nvSpPr>
        <p:spPr/>
        <p:txBody>
          <a:bodyPr/>
          <a:lstStyle/>
          <a:p>
            <a:fld id="{A9DCBDDF-04FD-4D86-9705-56F18AA3D45B}" type="slidenum">
              <a:rPr lang="zh-CN" altLang="en-US" smtClean="0"/>
              <a:t>9</a:t>
            </a:fld>
            <a:endParaRPr lang="zh-CN" altLang="en-US"/>
          </a:p>
        </p:txBody>
      </p:sp>
    </p:spTree>
    <p:extLst>
      <p:ext uri="{BB962C8B-B14F-4D97-AF65-F5344CB8AC3E}">
        <p14:creationId xmlns:p14="http://schemas.microsoft.com/office/powerpoint/2010/main" val="2306108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24</a:t>
            </a:fld>
            <a:endParaRPr lang="it-IT"/>
          </a:p>
        </p:txBody>
      </p:sp>
    </p:spTree>
    <p:extLst>
      <p:ext uri="{BB962C8B-B14F-4D97-AF65-F5344CB8AC3E}">
        <p14:creationId xmlns:p14="http://schemas.microsoft.com/office/powerpoint/2010/main" val="3763938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4775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29</a:t>
            </a:fld>
            <a:endParaRPr lang="it-IT"/>
          </a:p>
        </p:txBody>
      </p:sp>
    </p:spTree>
    <p:extLst>
      <p:ext uri="{BB962C8B-B14F-4D97-AF65-F5344CB8AC3E}">
        <p14:creationId xmlns:p14="http://schemas.microsoft.com/office/powerpoint/2010/main" val="4173303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9DCBDDF-04FD-4D86-9705-56F18AA3D45B}" type="slidenum">
              <a:rPr lang="zh-CN" altLang="en-US" smtClean="0"/>
              <a:t>11</a:t>
            </a:fld>
            <a:endParaRPr lang="zh-CN" altLang="en-US"/>
          </a:p>
        </p:txBody>
      </p:sp>
    </p:spTree>
    <p:extLst>
      <p:ext uri="{BB962C8B-B14F-4D97-AF65-F5344CB8AC3E}">
        <p14:creationId xmlns:p14="http://schemas.microsoft.com/office/powerpoint/2010/main" val="1623277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tif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4924"/>
          <a:stretch/>
        </p:blipFill>
        <p:spPr>
          <a:xfrm>
            <a:off x="0" y="0"/>
            <a:ext cx="12210661" cy="6858000"/>
          </a:xfrm>
          <a:prstGeom prst="rect">
            <a:avLst/>
          </a:prstGeom>
        </p:spPr>
      </p:pic>
      <p:sp>
        <p:nvSpPr>
          <p:cNvPr id="2" name="Title 1"/>
          <p:cNvSpPr>
            <a:spLocks noGrp="1"/>
          </p:cNvSpPr>
          <p:nvPr>
            <p:ph type="ctrTitle"/>
          </p:nvPr>
        </p:nvSpPr>
        <p:spPr>
          <a:xfrm>
            <a:off x="606175" y="1122363"/>
            <a:ext cx="11034445" cy="2387600"/>
          </a:xfrm>
        </p:spPr>
        <p:txBody>
          <a:bodyPr anchor="b"/>
          <a:lstStyle>
            <a:lvl1pPr algn="l">
              <a:defRPr sz="6000" baseline="0">
                <a:latin typeface="Microsoft YaHei" panose="020B0503020204020204" pitchFamily="34" charset="-122"/>
              </a:defRPr>
            </a:lvl1pPr>
          </a:lstStyle>
          <a:p>
            <a:r>
              <a:rPr lang="zh-TW" altLang="en-US" dirty="0"/>
              <a:t>按一下以編輯母片標題樣式</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endParaRPr lang="en-US" dirty="0"/>
          </a:p>
        </p:txBody>
      </p:sp>
      <p:pic>
        <p:nvPicPr>
          <p:cNvPr id="9" name="圖片 8">
            <a:extLst>
              <a:ext uri="{FF2B5EF4-FFF2-40B4-BE49-F238E27FC236}">
                <a16:creationId xmlns:a16="http://schemas.microsoft.com/office/drawing/2014/main" id="{BC9B1922-AA15-44CC-8E1E-37E28322EB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0245" y="5817456"/>
            <a:ext cx="2898837" cy="900000"/>
          </a:xfrm>
          <a:prstGeom prst="rect">
            <a:avLst/>
          </a:prstGeom>
        </p:spPr>
      </p:pic>
      <p:pic>
        <p:nvPicPr>
          <p:cNvPr id="8" name="圖片 7">
            <a:extLst>
              <a:ext uri="{FF2B5EF4-FFF2-40B4-BE49-F238E27FC236}">
                <a16:creationId xmlns:a16="http://schemas.microsoft.com/office/drawing/2014/main" id="{C871FC7F-D7B4-7045-88EF-51B39DE742DF}"/>
              </a:ext>
            </a:extLst>
          </p:cNvPr>
          <p:cNvPicPr>
            <a:picLocks noChangeAspect="1"/>
          </p:cNvPicPr>
          <p:nvPr userDrawn="1"/>
        </p:nvPicPr>
        <p:blipFill>
          <a:blip r:embed="rId4"/>
          <a:stretch>
            <a:fillRect/>
          </a:stretch>
        </p:blipFill>
        <p:spPr>
          <a:xfrm>
            <a:off x="9132920" y="4372878"/>
            <a:ext cx="2634357" cy="2344578"/>
          </a:xfrm>
          <a:prstGeom prst="rect">
            <a:avLst/>
          </a:prstGeom>
        </p:spPr>
      </p:pic>
    </p:spTree>
    <p:extLst>
      <p:ext uri="{BB962C8B-B14F-4D97-AF65-F5344CB8AC3E}">
        <p14:creationId xmlns:p14="http://schemas.microsoft.com/office/powerpoint/2010/main" val="207086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白底_特別感謝">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410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099133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2019/4/24</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dirty="0"/>
              <a:t>www.xin-lai.com</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820043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訂版面配置">
    <p:spTree>
      <p:nvGrpSpPr>
        <p:cNvPr id="1" name=""/>
        <p:cNvGrpSpPr/>
        <p:nvPr/>
      </p:nvGrpSpPr>
      <p:grpSpPr>
        <a:xfrm>
          <a:off x="0" y="0"/>
          <a:ext cx="0" cy="0"/>
          <a:chOff x="0" y="0"/>
          <a:chExt cx="0" cy="0"/>
        </a:xfrm>
      </p:grpSpPr>
      <p:sp>
        <p:nvSpPr>
          <p:cNvPr id="6" name="Content Placeholder 2"/>
          <p:cNvSpPr>
            <a:spLocks noGrp="1"/>
          </p:cNvSpPr>
          <p:nvPr>
            <p:ph idx="1"/>
          </p:nvPr>
        </p:nvSpPr>
        <p:spPr>
          <a:xfrm>
            <a:off x="560798" y="1589591"/>
            <a:ext cx="3804695" cy="4677394"/>
          </a:xfrm>
        </p:spPr>
        <p:txBody>
          <a:bodyPr/>
          <a:lstStyle>
            <a:lvl1pPr>
              <a:defRPr sz="3200" baseline="0">
                <a:latin typeface="Microsoft YaHei" panose="020B0503020204020204" pitchFamily="34" charset="-122"/>
              </a:defRPr>
            </a:lvl1pPr>
            <a:lvl2pPr>
              <a:defRPr sz="2800" baseline="0">
                <a:latin typeface="Microsoft YaHei" panose="020B0503020204020204" pitchFamily="34" charset="-122"/>
              </a:defRPr>
            </a:lvl2pPr>
            <a:lvl3pPr>
              <a:defRPr sz="2400" baseline="0">
                <a:latin typeface="Microsoft YaHei" panose="020B0503020204020204" pitchFamily="34" charset="-122"/>
              </a:defRPr>
            </a:lvl3pPr>
            <a:lvl4pPr>
              <a:defRPr sz="2000" baseline="0">
                <a:latin typeface="Microsoft YaHei" panose="020B0503020204020204" pitchFamily="34" charset="-122"/>
              </a:defRPr>
            </a:lvl4pPr>
            <a:lvl5pPr>
              <a:defRPr sz="2000" baseline="0">
                <a:latin typeface="Microsoft YaHei" panose="020B0503020204020204" pitchFamily="34" charset="-122"/>
              </a:defRPr>
            </a:lvl5pPr>
            <a:lvl6pPr>
              <a:defRPr sz="2000"/>
            </a:lvl6pPr>
            <a:lvl7pPr>
              <a:defRPr sz="2000"/>
            </a:lvl7pPr>
            <a:lvl8pPr>
              <a:defRPr sz="2000"/>
            </a:lvl8pPr>
            <a:lvl9pPr>
              <a:defRPr sz="2000"/>
            </a:lvl9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7" name="Content Placeholder 2"/>
          <p:cNvSpPr>
            <a:spLocks noGrp="1"/>
          </p:cNvSpPr>
          <p:nvPr>
            <p:ph idx="10"/>
          </p:nvPr>
        </p:nvSpPr>
        <p:spPr>
          <a:xfrm>
            <a:off x="4661210" y="1589591"/>
            <a:ext cx="6979410" cy="4677394"/>
          </a:xfrm>
        </p:spPr>
        <p:txBody>
          <a:bodyPr/>
          <a:lstStyle>
            <a:lvl1pPr>
              <a:defRPr sz="3200" baseline="0">
                <a:latin typeface="Microsoft YaHei" panose="020B0503020204020204" pitchFamily="34" charset="-122"/>
              </a:defRPr>
            </a:lvl1pPr>
            <a:lvl2pPr>
              <a:defRPr sz="2800" baseline="0">
                <a:latin typeface="Microsoft YaHei" panose="020B0503020204020204" pitchFamily="34" charset="-122"/>
              </a:defRPr>
            </a:lvl2pPr>
            <a:lvl3pPr>
              <a:defRPr sz="2400" baseline="0">
                <a:latin typeface="Microsoft YaHei" panose="020B0503020204020204" pitchFamily="34" charset="-122"/>
              </a:defRPr>
            </a:lvl3pPr>
            <a:lvl4pPr>
              <a:defRPr sz="2000" baseline="0">
                <a:latin typeface="Microsoft YaHei" panose="020B0503020204020204" pitchFamily="34" charset="-122"/>
              </a:defRPr>
            </a:lvl4pPr>
            <a:lvl5pPr>
              <a:defRPr sz="2000" baseline="0">
                <a:latin typeface="Microsoft YaHei" panose="020B0503020204020204" pitchFamily="34" charset="-122"/>
              </a:defRPr>
            </a:lvl5pPr>
            <a:lvl6pPr>
              <a:defRPr sz="2000"/>
            </a:lvl6pPr>
            <a:lvl7pPr>
              <a:defRPr sz="2000"/>
            </a:lvl7pPr>
            <a:lvl8pPr>
              <a:defRPr sz="2000"/>
            </a:lvl8pPr>
            <a:lvl9pPr>
              <a:defRPr sz="2000"/>
            </a:lvl9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8" name="文字方塊 7"/>
          <p:cNvSpPr txBox="1"/>
          <p:nvPr/>
        </p:nvSpPr>
        <p:spPr>
          <a:xfrm>
            <a:off x="560798" y="367989"/>
            <a:ext cx="11079822" cy="923330"/>
          </a:xfrm>
          <a:prstGeom prst="rect">
            <a:avLst/>
          </a:prstGeom>
          <a:noFill/>
        </p:spPr>
        <p:txBody>
          <a:bodyPr wrap="square" rtlCol="0">
            <a:spAutoFit/>
          </a:bodyPr>
          <a:lstStyle/>
          <a:p>
            <a:r>
              <a:rPr kumimoji="1" lang="zh-TW" altLang="en-US" sz="5400" baseline="0" dirty="0">
                <a:solidFill>
                  <a:schemeClr val="bg2"/>
                </a:solidFill>
                <a:latin typeface="Microsoft YaHei" panose="020B0503020204020204" pitchFamily="34" charset="-122"/>
              </a:rPr>
              <a:t>关于我</a:t>
            </a:r>
          </a:p>
        </p:txBody>
      </p:sp>
    </p:spTree>
    <p:extLst>
      <p:ext uri="{BB962C8B-B14F-4D97-AF65-F5344CB8AC3E}">
        <p14:creationId xmlns:p14="http://schemas.microsoft.com/office/powerpoint/2010/main" val="1344378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4_Title Slid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baseline="0">
                <a:latin typeface="Microsoft YaHei" panose="020B0503020204020204" pitchFamily="34" charset="-122"/>
              </a:defRPr>
            </a:lvl1pPr>
          </a:lstStyle>
          <a:p>
            <a:r>
              <a:rPr lang="en-US" dirty="0"/>
              <a:t>Video</a:t>
            </a:r>
          </a:p>
        </p:txBody>
      </p:sp>
    </p:spTree>
    <p:extLst>
      <p:ext uri="{BB962C8B-B14F-4D97-AF65-F5344CB8AC3E}">
        <p14:creationId xmlns:p14="http://schemas.microsoft.com/office/powerpoint/2010/main" val="1675583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baseline="0">
                <a:solidFill>
                  <a:schemeClr val="bg1"/>
                </a:solidFill>
                <a:latin typeface="Microsoft YaHei" panose="020B0503020204020204" pitchFamily="34" charset="-122"/>
              </a:defRPr>
            </a:lvl1pPr>
          </a:lstStyle>
          <a:p>
            <a:r>
              <a:rPr lang="zh-TW" altLang="en-US" dirty="0"/>
              <a:t>按一下以編輯母片標題樣式</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endParaRPr lang="en-US" dirty="0"/>
          </a:p>
        </p:txBody>
      </p:sp>
    </p:spTree>
    <p:extLst>
      <p:ext uri="{BB962C8B-B14F-4D97-AF65-F5344CB8AC3E}">
        <p14:creationId xmlns:p14="http://schemas.microsoft.com/office/powerpoint/2010/main" val="242619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8000" baseline="0">
                <a:solidFill>
                  <a:schemeClr val="bg1"/>
                </a:solidFill>
                <a:latin typeface="Microsoft YaHei" panose="020B0503020204020204" pitchFamily="34" charset="-122"/>
              </a:defRPr>
            </a:lvl1pPr>
          </a:lstStyle>
          <a:p>
            <a:r>
              <a:rPr lang="en-US" dirty="0"/>
              <a:t>subject</a:t>
            </a:r>
          </a:p>
        </p:txBody>
      </p:sp>
    </p:spTree>
    <p:extLst>
      <p:ext uri="{BB962C8B-B14F-4D97-AF65-F5344CB8AC3E}">
        <p14:creationId xmlns:p14="http://schemas.microsoft.com/office/powerpoint/2010/main" val="3098280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bg1"/>
                </a:solidFill>
                <a:latin typeface="Microsoft YaHei" panose="020B0503020204020204" pitchFamily="34" charset="-122"/>
              </a:defRPr>
            </a:lvl1pPr>
          </a:lstStyle>
          <a:p>
            <a:r>
              <a:rPr lang="zh-TW" altLang="en-US" dirty="0"/>
              <a:t>按一下以編輯母片標題樣式</a:t>
            </a:r>
            <a:endParaRPr lang="en-US" dirty="0"/>
          </a:p>
        </p:txBody>
      </p:sp>
      <p:sp>
        <p:nvSpPr>
          <p:cNvPr id="3" name="Content Placeholder 2"/>
          <p:cNvSpPr>
            <a:spLocks noGrp="1"/>
          </p:cNvSpPr>
          <p:nvPr>
            <p:ph idx="1"/>
          </p:nvPr>
        </p:nvSpPr>
        <p:spPr/>
        <p:txBody>
          <a:bodyPr/>
          <a:lstStyle>
            <a:lvl1pPr>
              <a:defRPr baseline="0">
                <a:latin typeface="Microsoft YaHei" panose="020B0503020204020204" pitchFamily="34" charset="-122"/>
              </a:defRPr>
            </a:lvl1pPr>
            <a:lvl2pPr>
              <a:defRPr baseline="0">
                <a:latin typeface="Microsoft YaHei" panose="020B0503020204020204" pitchFamily="34" charset="-122"/>
              </a:defRPr>
            </a:lvl2pPr>
            <a:lvl3pPr>
              <a:defRPr baseline="0">
                <a:latin typeface="Microsoft YaHei" panose="020B0503020204020204" pitchFamily="34" charset="-122"/>
              </a:defRPr>
            </a:lvl3pPr>
            <a:lvl4pPr>
              <a:defRPr baseline="0">
                <a:latin typeface="Microsoft YaHei" panose="020B0503020204020204" pitchFamily="34" charset="-122"/>
              </a:defRPr>
            </a:lvl4pPr>
            <a:lvl5pPr>
              <a:defRPr baseline="0">
                <a:latin typeface="Microsoft YaHei" panose="020B0503020204020204" pitchFamily="34" charset="-122"/>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baseline="0">
                <a:latin typeface="Microsoft YaHei" panose="020B0503020204020204" pitchFamily="34" charset="-122"/>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5183188" y="457199"/>
            <a:ext cx="6457432" cy="5403851"/>
          </a:xfrm>
        </p:spPr>
        <p:txBody>
          <a:bodyPr/>
          <a:lstStyle>
            <a:lvl1pPr>
              <a:defRPr sz="3200" baseline="0">
                <a:latin typeface="Microsoft YaHei" panose="020B0503020204020204" pitchFamily="34" charset="-122"/>
              </a:defRPr>
            </a:lvl1pPr>
            <a:lvl2pPr>
              <a:defRPr sz="2800" baseline="0">
                <a:latin typeface="Microsoft YaHei" panose="020B0503020204020204" pitchFamily="34" charset="-122"/>
              </a:defRPr>
            </a:lvl2pPr>
            <a:lvl3pPr>
              <a:defRPr sz="2400" baseline="0">
                <a:latin typeface="Microsoft YaHei" panose="020B0503020204020204" pitchFamily="34" charset="-122"/>
              </a:defRPr>
            </a:lvl3pPr>
            <a:lvl4pPr>
              <a:defRPr sz="2000" baseline="0">
                <a:latin typeface="Microsoft YaHei" panose="020B0503020204020204" pitchFamily="34" charset="-122"/>
              </a:defRPr>
            </a:lvl4pPr>
            <a:lvl5pPr>
              <a:defRPr sz="2000" baseline="0">
                <a:latin typeface="Microsoft YaHei" panose="020B0503020204020204" pitchFamily="34" charset="-122"/>
              </a:defRPr>
            </a:lvl5pPr>
            <a:lvl6pPr>
              <a:defRPr sz="2000"/>
            </a:lvl6pPr>
            <a:lvl7pPr>
              <a:defRPr sz="2000"/>
            </a:lvl7pPr>
            <a:lvl8pPr>
              <a:defRPr sz="2000"/>
            </a:lvl8pPr>
            <a:lvl9pPr>
              <a:defRPr sz="2000"/>
            </a:lvl9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編輯母片文字樣式</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dirty="0"/>
          </a:p>
        </p:txBody>
      </p:sp>
    </p:spTree>
    <p:extLst>
      <p:ext uri="{BB962C8B-B14F-4D97-AF65-F5344CB8AC3E}">
        <p14:creationId xmlns:p14="http://schemas.microsoft.com/office/powerpoint/2010/main" val="3534204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14"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87" r:id="rId1"/>
    <p:sldLayoutId id="2147483691" r:id="rId2"/>
    <p:sldLayoutId id="2147483690" r:id="rId3"/>
    <p:sldLayoutId id="2147483686" r:id="rId4"/>
    <p:sldLayoutId id="2147483685" r:id="rId5"/>
    <p:sldLayoutId id="2147483662" r:id="rId6"/>
    <p:sldLayoutId id="2147483668" r:id="rId7"/>
    <p:sldLayoutId id="2147483666" r:id="rId8"/>
    <p:sldLayoutId id="2147483667" r:id="rId9"/>
    <p:sldLayoutId id="2147483692" r:id="rId10"/>
    <p:sldLayoutId id="2147483693" r:id="rId11"/>
    <p:sldLayoutId id="2147483694" r:id="rId12"/>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0.png"/><Relationship Id="rId5" Type="http://schemas.microsoft.com/office/2007/relationships/hdphoto" Target="../media/hdphoto1.wdp"/><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hyperlink" Target="https://docs.microsoft.com/zh-cn/visualstudio/containers/?view=vs-2019"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aks/"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hyperlink" Target="https://docs.microsoft.com/en-us/azure/log-analytics/log-analytics-contain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hyperlink" Target="mailto:geffzhang@weyhd.com" TargetMode="Externa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4.tiff"/><Relationship Id="rId2" Type="http://schemas.openxmlformats.org/officeDocument/2006/relationships/image" Target="../media/image31.png"/><Relationship Id="rId1" Type="http://schemas.openxmlformats.org/officeDocument/2006/relationships/slideLayout" Target="../slideLayouts/slideLayout10.xml"/><Relationship Id="rId6" Type="http://schemas.openxmlformats.org/officeDocument/2006/relationships/image" Target="../media/image4.tiff"/><Relationship Id="rId5" Type="http://schemas.openxmlformats.org/officeDocument/2006/relationships/image" Target="../media/image33.tiff"/><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1A46CF-7F42-42AA-BD58-28785BADAE84}"/>
              </a:ext>
            </a:extLst>
          </p:cNvPr>
          <p:cNvSpPr>
            <a:spLocks noGrp="1"/>
          </p:cNvSpPr>
          <p:nvPr>
            <p:ph type="ctrTitle"/>
          </p:nvPr>
        </p:nvSpPr>
        <p:spPr/>
        <p:txBody>
          <a:bodyPr>
            <a:normAutofit/>
          </a:bodyPr>
          <a:lstStyle/>
          <a:p>
            <a:r>
              <a:rPr lang="en-US" altLang="zh-TW" sz="4800" dirty="0"/>
              <a:t>ASP.NET Core + Kubernetes + Azure</a:t>
            </a:r>
            <a:endParaRPr lang="zh-TW" altLang="en-US" sz="4800" dirty="0"/>
          </a:p>
        </p:txBody>
      </p:sp>
      <p:sp>
        <p:nvSpPr>
          <p:cNvPr id="3" name="副標題 2">
            <a:extLst>
              <a:ext uri="{FF2B5EF4-FFF2-40B4-BE49-F238E27FC236}">
                <a16:creationId xmlns:a16="http://schemas.microsoft.com/office/drawing/2014/main" id="{35D695A9-68D2-4B48-9C39-BFD12229B455}"/>
              </a:ext>
            </a:extLst>
          </p:cNvPr>
          <p:cNvSpPr>
            <a:spLocks noGrp="1"/>
          </p:cNvSpPr>
          <p:nvPr>
            <p:ph type="subTitle" idx="1"/>
          </p:nvPr>
        </p:nvSpPr>
        <p:spPr/>
        <p:txBody>
          <a:bodyPr/>
          <a:lstStyle/>
          <a:p>
            <a:r>
              <a:rPr lang="zh-CN" altLang="en-US" dirty="0"/>
              <a:t>张善友</a:t>
            </a:r>
            <a:endParaRPr lang="en-US" altLang="zh-CN" dirty="0"/>
          </a:p>
          <a:p>
            <a:r>
              <a:rPr lang="en-US" altLang="zh-CN" dirty="0"/>
              <a:t>Microsoft MVP</a:t>
            </a:r>
            <a:endParaRPr lang="zh-TW" altLang="en-US" dirty="0"/>
          </a:p>
        </p:txBody>
      </p:sp>
    </p:spTree>
    <p:extLst>
      <p:ext uri="{BB962C8B-B14F-4D97-AF65-F5344CB8AC3E}">
        <p14:creationId xmlns:p14="http://schemas.microsoft.com/office/powerpoint/2010/main" val="2505108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zh-CN" altLang="en-US" dirty="0"/>
              <a:t>使用协调器</a:t>
            </a:r>
            <a:endParaRPr lang="zh-TW" altLang="en-US" dirty="0"/>
          </a:p>
        </p:txBody>
      </p:sp>
      <p:pic>
        <p:nvPicPr>
          <p:cNvPr id="5" name="Imagem 9">
            <a:extLst>
              <a:ext uri="{FF2B5EF4-FFF2-40B4-BE49-F238E27FC236}">
                <a16:creationId xmlns:a16="http://schemas.microsoft.com/office/drawing/2014/main" id="{A13DE832-7C1E-4D4A-8C60-E3E61DAFA429}"/>
              </a:ext>
            </a:extLst>
          </p:cNvPr>
          <p:cNvPicPr>
            <a:picLocks noChangeAspect="1"/>
          </p:cNvPicPr>
          <p:nvPr/>
        </p:nvPicPr>
        <p:blipFill>
          <a:blip r:embed="rId2"/>
          <a:stretch>
            <a:fillRect/>
          </a:stretch>
        </p:blipFill>
        <p:spPr>
          <a:xfrm>
            <a:off x="257602" y="2102728"/>
            <a:ext cx="3568811" cy="3522463"/>
          </a:xfrm>
          <a:prstGeom prst="rect">
            <a:avLst/>
          </a:prstGeom>
        </p:spPr>
      </p:pic>
      <p:pic>
        <p:nvPicPr>
          <p:cNvPr id="6" name="Imagem 14">
            <a:extLst>
              <a:ext uri="{FF2B5EF4-FFF2-40B4-BE49-F238E27FC236}">
                <a16:creationId xmlns:a16="http://schemas.microsoft.com/office/drawing/2014/main" id="{99D05B8B-8BA1-4291-A271-50ED6E0A6B15}"/>
              </a:ext>
            </a:extLst>
          </p:cNvPr>
          <p:cNvPicPr>
            <a:picLocks noChangeAspect="1"/>
          </p:cNvPicPr>
          <p:nvPr/>
        </p:nvPicPr>
        <p:blipFill>
          <a:blip r:embed="rId3"/>
          <a:stretch>
            <a:fillRect/>
          </a:stretch>
        </p:blipFill>
        <p:spPr>
          <a:xfrm>
            <a:off x="3932809" y="2102727"/>
            <a:ext cx="3659595" cy="3522464"/>
          </a:xfrm>
          <a:prstGeom prst="rect">
            <a:avLst/>
          </a:prstGeom>
        </p:spPr>
      </p:pic>
      <p:pic>
        <p:nvPicPr>
          <p:cNvPr id="7" name="图片 6">
            <a:extLst>
              <a:ext uri="{FF2B5EF4-FFF2-40B4-BE49-F238E27FC236}">
                <a16:creationId xmlns:a16="http://schemas.microsoft.com/office/drawing/2014/main" id="{CFF5F7F9-3570-4015-A366-7F5FF3621C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0126" y="2625297"/>
            <a:ext cx="2497781" cy="2696194"/>
          </a:xfrm>
          <a:prstGeom prst="rect">
            <a:avLst/>
          </a:prstGeom>
        </p:spPr>
      </p:pic>
    </p:spTree>
    <p:extLst>
      <p:ext uri="{BB962C8B-B14F-4D97-AF65-F5344CB8AC3E}">
        <p14:creationId xmlns:p14="http://schemas.microsoft.com/office/powerpoint/2010/main" val="1931779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cs typeface="+mn-ea"/>
                <a:sym typeface="+mn-lt"/>
              </a:rPr>
              <a:t>为什么选用 </a:t>
            </a:r>
            <a:r>
              <a:rPr lang="en-US" altLang="zh-CN" dirty="0">
                <a:latin typeface="+mn-lt"/>
                <a:ea typeface="+mn-ea"/>
                <a:cs typeface="+mn-ea"/>
                <a:sym typeface="+mn-lt"/>
              </a:rPr>
              <a:t>Kubernetes</a:t>
            </a:r>
            <a:endParaRPr lang="zh-CN" altLang="en-US" dirty="0">
              <a:latin typeface="+mn-lt"/>
              <a:ea typeface="+mn-ea"/>
              <a:cs typeface="+mn-ea"/>
              <a:sym typeface="+mn-lt"/>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cs typeface="+mn-ea"/>
                <a:sym typeface="+mn-lt"/>
              </a:rPr>
              <a:t>11</a:t>
            </a:fld>
            <a:endParaRPr lang="zh-CN" altLang="en-US">
              <a:cs typeface="+mn-ea"/>
              <a:sym typeface="+mn-lt"/>
            </a:endParaRPr>
          </a:p>
        </p:txBody>
      </p:sp>
      <p:grpSp>
        <p:nvGrpSpPr>
          <p:cNvPr id="16" name="组合 15"/>
          <p:cNvGrpSpPr/>
          <p:nvPr/>
        </p:nvGrpSpPr>
        <p:grpSpPr>
          <a:xfrm>
            <a:off x="695325" y="1557177"/>
            <a:ext cx="2592161" cy="4154809"/>
            <a:chOff x="695325" y="1557177"/>
            <a:chExt cx="2592161" cy="4154809"/>
          </a:xfrm>
        </p:grpSpPr>
        <p:sp>
          <p:nvSpPr>
            <p:cNvPr id="17" name="矩形 16"/>
            <p:cNvSpPr/>
            <p:nvPr/>
          </p:nvSpPr>
          <p:spPr>
            <a:xfrm>
              <a:off x="695325" y="2185014"/>
              <a:ext cx="2592161" cy="35269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50000"/>
                </a:lnSpc>
                <a:buFont typeface="Arial" panose="020B0604020202020204" pitchFamily="34" charset="0"/>
                <a:buChar char="•"/>
              </a:pPr>
              <a:r>
                <a:rPr lang="en-US" altLang="zh-CN" sz="1400" dirty="0">
                  <a:solidFill>
                    <a:schemeClr val="bg1"/>
                  </a:solidFill>
                  <a:cs typeface="+mn-ea"/>
                  <a:sym typeface="+mn-lt"/>
                </a:rPr>
                <a:t>Kubernetes </a:t>
              </a:r>
              <a:r>
                <a:rPr lang="zh-CN" altLang="en-US" sz="1400" dirty="0">
                  <a:solidFill>
                    <a:schemeClr val="bg1"/>
                  </a:solidFill>
                  <a:cs typeface="+mn-ea"/>
                  <a:sym typeface="+mn-lt"/>
                </a:rPr>
                <a:t>是功能强大的容器调度管理平台，赋予了 </a:t>
              </a:r>
              <a:r>
                <a:rPr lang="en-US" altLang="zh-CN" sz="1400" dirty="0">
                  <a:solidFill>
                    <a:schemeClr val="bg1"/>
                  </a:solidFill>
                  <a:cs typeface="+mn-ea"/>
                  <a:sym typeface="+mn-lt"/>
                </a:rPr>
                <a:t>Docker </a:t>
              </a:r>
              <a:r>
                <a:rPr lang="zh-CN" altLang="en-US" sz="1400" dirty="0">
                  <a:solidFill>
                    <a:schemeClr val="bg1"/>
                  </a:solidFill>
                  <a:cs typeface="+mn-ea"/>
                  <a:sym typeface="+mn-lt"/>
                </a:rPr>
                <a:t>更多的价值：可调度、可编排、易管理、易扩展。容器即服务（</a:t>
              </a:r>
              <a:r>
                <a:rPr lang="en-US" altLang="zh-CN" sz="1400" dirty="0" err="1">
                  <a:solidFill>
                    <a:schemeClr val="bg1"/>
                  </a:solidFill>
                  <a:cs typeface="+mn-ea"/>
                  <a:sym typeface="+mn-lt"/>
                </a:rPr>
                <a:t>CaaS</a:t>
              </a:r>
              <a:r>
                <a:rPr lang="zh-CN" altLang="en-US" sz="1400" dirty="0">
                  <a:solidFill>
                    <a:schemeClr val="bg1"/>
                  </a:solidFill>
                  <a:cs typeface="+mn-ea"/>
                  <a:sym typeface="+mn-lt"/>
                </a:rPr>
                <a:t>）的容器云概念也应运而生，相比不使用 </a:t>
              </a:r>
              <a:r>
                <a:rPr lang="en-US" altLang="zh-CN" sz="1400" dirty="0">
                  <a:solidFill>
                    <a:schemeClr val="bg1"/>
                  </a:solidFill>
                  <a:cs typeface="+mn-ea"/>
                  <a:sym typeface="+mn-lt"/>
                </a:rPr>
                <a:t>Kubernetes </a:t>
              </a:r>
              <a:r>
                <a:rPr lang="zh-CN" altLang="en-US" sz="1400" dirty="0">
                  <a:solidFill>
                    <a:schemeClr val="bg1"/>
                  </a:solidFill>
                  <a:cs typeface="+mn-ea"/>
                  <a:sym typeface="+mn-lt"/>
                </a:rPr>
                <a:t>的传统容器使用方式，运维成本至少可以降低一半。</a:t>
              </a:r>
              <a:endParaRPr lang="en-US" altLang="zh-CN" sz="1400" dirty="0">
                <a:solidFill>
                  <a:schemeClr val="bg1"/>
                </a:solidFill>
                <a:cs typeface="+mn-ea"/>
                <a:sym typeface="+mn-lt"/>
              </a:endParaRPr>
            </a:p>
          </p:txBody>
        </p:sp>
        <p:sp>
          <p:nvSpPr>
            <p:cNvPr id="18" name="矩形 17"/>
            <p:cNvSpPr/>
            <p:nvPr/>
          </p:nvSpPr>
          <p:spPr>
            <a:xfrm>
              <a:off x="695325" y="1557177"/>
              <a:ext cx="2592161" cy="62783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cs typeface="+mn-ea"/>
                  <a:sym typeface="+mn-lt"/>
                </a:rPr>
                <a:t>更低的运维成本</a:t>
              </a:r>
              <a:endParaRPr lang="en-US" altLang="zh-CN" sz="1600" b="1" dirty="0">
                <a:solidFill>
                  <a:schemeClr val="bg1"/>
                </a:solidFill>
                <a:cs typeface="+mn-ea"/>
                <a:sym typeface="+mn-lt"/>
              </a:endParaRPr>
            </a:p>
          </p:txBody>
        </p:sp>
      </p:grpSp>
      <p:grpSp>
        <p:nvGrpSpPr>
          <p:cNvPr id="19" name="组合 18"/>
          <p:cNvGrpSpPr/>
          <p:nvPr/>
        </p:nvGrpSpPr>
        <p:grpSpPr>
          <a:xfrm>
            <a:off x="3445782" y="1557177"/>
            <a:ext cx="2592161" cy="4154809"/>
            <a:chOff x="3445782" y="1557177"/>
            <a:chExt cx="2592161" cy="4154809"/>
          </a:xfrm>
        </p:grpSpPr>
        <p:sp>
          <p:nvSpPr>
            <p:cNvPr id="20" name="矩形 19"/>
            <p:cNvSpPr/>
            <p:nvPr/>
          </p:nvSpPr>
          <p:spPr>
            <a:xfrm>
              <a:off x="3445782" y="2185014"/>
              <a:ext cx="2592161" cy="352697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50000"/>
                </a:lnSpc>
                <a:buFont typeface="Arial" panose="020B0604020202020204" pitchFamily="34" charset="0"/>
                <a:buChar char="•"/>
              </a:pPr>
              <a:r>
                <a:rPr lang="zh-CN" altLang="en-US" sz="1400" dirty="0">
                  <a:solidFill>
                    <a:schemeClr val="bg1"/>
                  </a:solidFill>
                  <a:cs typeface="+mn-ea"/>
                  <a:sym typeface="+mn-lt"/>
                </a:rPr>
                <a:t>通过 </a:t>
              </a:r>
              <a:r>
                <a:rPr lang="en-US" altLang="zh-CN" sz="1400" dirty="0">
                  <a:solidFill>
                    <a:schemeClr val="bg1"/>
                  </a:solidFill>
                  <a:cs typeface="+mn-ea"/>
                  <a:sym typeface="+mn-lt"/>
                </a:rPr>
                <a:t>Kubernetes </a:t>
              </a:r>
              <a:r>
                <a:rPr lang="zh-CN" altLang="en-US" sz="1400" dirty="0">
                  <a:solidFill>
                    <a:schemeClr val="bg1"/>
                  </a:solidFill>
                  <a:cs typeface="+mn-ea"/>
                  <a:sym typeface="+mn-lt"/>
                </a:rPr>
                <a:t>管理容器和底层 </a:t>
              </a:r>
              <a:r>
                <a:rPr lang="en-US" altLang="zh-CN" sz="1400" dirty="0">
                  <a:solidFill>
                    <a:schemeClr val="bg1"/>
                  </a:solidFill>
                  <a:cs typeface="+mn-ea"/>
                  <a:sym typeface="+mn-lt"/>
                </a:rPr>
                <a:t>IaaS</a:t>
              </a:r>
              <a:r>
                <a:rPr lang="zh-CN" altLang="en-US" sz="1400" dirty="0">
                  <a:solidFill>
                    <a:schemeClr val="bg1"/>
                  </a:solidFill>
                  <a:cs typeface="+mn-ea"/>
                  <a:sym typeface="+mn-lt"/>
                </a:rPr>
                <a:t> 资源，真正实现了业务的混部，极大的提高了资源利用率。</a:t>
              </a:r>
              <a:endParaRPr lang="en-US" altLang="zh-CN" sz="1400" dirty="0">
                <a:solidFill>
                  <a:schemeClr val="bg1"/>
                </a:solidFill>
                <a:cs typeface="+mn-ea"/>
                <a:sym typeface="+mn-lt"/>
              </a:endParaRPr>
            </a:p>
          </p:txBody>
        </p:sp>
        <p:sp>
          <p:nvSpPr>
            <p:cNvPr id="22" name="矩形 21"/>
            <p:cNvSpPr/>
            <p:nvPr/>
          </p:nvSpPr>
          <p:spPr>
            <a:xfrm>
              <a:off x="3445782" y="1557177"/>
              <a:ext cx="2592161" cy="62783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cs typeface="+mn-ea"/>
                  <a:sym typeface="+mn-lt"/>
                </a:rPr>
                <a:t>更高的资源利用率</a:t>
              </a:r>
              <a:endParaRPr lang="en-US" altLang="zh-CN" sz="1600" b="1" dirty="0">
                <a:solidFill>
                  <a:schemeClr val="bg1"/>
                </a:solidFill>
                <a:cs typeface="+mn-ea"/>
                <a:sym typeface="+mn-lt"/>
              </a:endParaRPr>
            </a:p>
          </p:txBody>
        </p:sp>
      </p:grpSp>
      <p:grpSp>
        <p:nvGrpSpPr>
          <p:cNvPr id="23" name="组合 22"/>
          <p:cNvGrpSpPr/>
          <p:nvPr/>
        </p:nvGrpSpPr>
        <p:grpSpPr>
          <a:xfrm>
            <a:off x="6196239" y="1557177"/>
            <a:ext cx="2592161" cy="4154809"/>
            <a:chOff x="6297839" y="1557177"/>
            <a:chExt cx="2592161" cy="4154809"/>
          </a:xfrm>
        </p:grpSpPr>
        <p:sp>
          <p:nvSpPr>
            <p:cNvPr id="24" name="矩形 23"/>
            <p:cNvSpPr/>
            <p:nvPr/>
          </p:nvSpPr>
          <p:spPr>
            <a:xfrm>
              <a:off x="6297839" y="2185014"/>
              <a:ext cx="2592161" cy="352697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50000"/>
                </a:lnSpc>
                <a:buFont typeface="Arial" panose="020B0604020202020204" pitchFamily="34" charset="0"/>
                <a:buChar char="•"/>
              </a:pPr>
              <a:r>
                <a:rPr lang="en-US" altLang="zh-CN" sz="1400" dirty="0">
                  <a:solidFill>
                    <a:schemeClr val="bg1"/>
                  </a:solidFill>
                  <a:cs typeface="+mn-ea"/>
                  <a:sym typeface="+mn-lt"/>
                </a:rPr>
                <a:t>Kubernetes</a:t>
              </a:r>
              <a:r>
                <a:rPr lang="zh-CN" altLang="en-US" sz="1400" dirty="0">
                  <a:solidFill>
                    <a:schemeClr val="bg1"/>
                  </a:solidFill>
                  <a:cs typeface="+mn-ea"/>
                  <a:sym typeface="+mn-lt"/>
                </a:rPr>
                <a:t> 是最好的微服务运行环境之一，其资源</a:t>
              </a:r>
              <a:r>
                <a:rPr lang="en-US" altLang="zh-CN" sz="1400" dirty="0">
                  <a:solidFill>
                    <a:schemeClr val="bg1"/>
                  </a:solidFill>
                  <a:cs typeface="+mn-ea"/>
                  <a:sym typeface="+mn-lt"/>
                </a:rPr>
                <a:t>——</a:t>
              </a:r>
              <a:r>
                <a:rPr lang="zh-CN" altLang="en-US" sz="1400" dirty="0">
                  <a:solidFill>
                    <a:schemeClr val="bg1"/>
                  </a:solidFill>
                  <a:cs typeface="+mn-ea"/>
                  <a:sym typeface="+mn-lt"/>
                </a:rPr>
                <a:t>比如 </a:t>
              </a:r>
              <a:r>
                <a:rPr lang="en-US" altLang="zh-CN" sz="1400" dirty="0">
                  <a:solidFill>
                    <a:schemeClr val="bg1"/>
                  </a:solidFill>
                  <a:cs typeface="+mn-ea"/>
                  <a:sym typeface="+mn-lt"/>
                </a:rPr>
                <a:t>pod</a:t>
              </a:r>
              <a:r>
                <a:rPr lang="zh-CN" altLang="en-US" sz="1400" dirty="0">
                  <a:solidFill>
                    <a:schemeClr val="bg1"/>
                  </a:solidFill>
                  <a:cs typeface="+mn-ea"/>
                  <a:sym typeface="+mn-lt"/>
                </a:rPr>
                <a:t>、</a:t>
              </a:r>
              <a:r>
                <a:rPr lang="en-US" altLang="zh-CN" sz="1400" dirty="0">
                  <a:solidFill>
                    <a:schemeClr val="bg1"/>
                  </a:solidFill>
                  <a:cs typeface="+mn-ea"/>
                  <a:sym typeface="+mn-lt"/>
                </a:rPr>
                <a:t>controller</a:t>
              </a:r>
              <a:r>
                <a:rPr lang="zh-CN" altLang="en-US" sz="1400" dirty="0">
                  <a:solidFill>
                    <a:schemeClr val="bg1"/>
                  </a:solidFill>
                  <a:cs typeface="+mn-ea"/>
                  <a:sym typeface="+mn-lt"/>
                </a:rPr>
                <a:t>、</a:t>
              </a:r>
              <a:r>
                <a:rPr lang="en-US" altLang="zh-CN" sz="1400" dirty="0">
                  <a:solidFill>
                    <a:schemeClr val="bg1"/>
                  </a:solidFill>
                  <a:cs typeface="+mn-ea"/>
                  <a:sym typeface="+mn-lt"/>
                </a:rPr>
                <a:t>service </a:t>
              </a:r>
              <a:r>
                <a:rPr lang="zh-CN" altLang="en-US" sz="1400" dirty="0">
                  <a:solidFill>
                    <a:schemeClr val="bg1"/>
                  </a:solidFill>
                  <a:cs typeface="+mn-ea"/>
                  <a:sym typeface="+mn-lt"/>
                </a:rPr>
                <a:t>等的设计，本身就是一种微服务理念的实现。</a:t>
              </a:r>
              <a:endParaRPr lang="en-US" altLang="zh-CN" sz="1400" dirty="0">
                <a:solidFill>
                  <a:schemeClr val="bg1"/>
                </a:solidFill>
                <a:cs typeface="+mn-ea"/>
                <a:sym typeface="+mn-lt"/>
              </a:endParaRPr>
            </a:p>
            <a:p>
              <a:pPr marL="171450" indent="-171450">
                <a:lnSpc>
                  <a:spcPct val="150000"/>
                </a:lnSpc>
                <a:buFont typeface="Arial" panose="020B0604020202020204" pitchFamily="34" charset="0"/>
                <a:buChar char="•"/>
              </a:pPr>
              <a:r>
                <a:rPr lang="zh-CN" altLang="en-US" sz="1400" dirty="0">
                  <a:solidFill>
                    <a:schemeClr val="bg1"/>
                  </a:solidFill>
                  <a:cs typeface="+mn-ea"/>
                  <a:sym typeface="+mn-lt"/>
                </a:rPr>
                <a:t>使用 </a:t>
              </a:r>
              <a:r>
                <a:rPr lang="en-US" altLang="zh-CN" sz="1400" dirty="0">
                  <a:solidFill>
                    <a:schemeClr val="bg1"/>
                  </a:solidFill>
                  <a:cs typeface="+mn-ea"/>
                  <a:sym typeface="+mn-lt"/>
                </a:rPr>
                <a:t>image</a:t>
              </a:r>
              <a:r>
                <a:rPr lang="zh-CN" altLang="en-US" sz="1400" dirty="0">
                  <a:solidFill>
                    <a:schemeClr val="bg1"/>
                  </a:solidFill>
                  <a:cs typeface="+mn-ea"/>
                  <a:sym typeface="+mn-lt"/>
                </a:rPr>
                <a:t>和</a:t>
              </a:r>
              <a:r>
                <a:rPr lang="en-US" altLang="zh-CN" sz="1400" dirty="0">
                  <a:solidFill>
                    <a:schemeClr val="bg1"/>
                  </a:solidFill>
                  <a:cs typeface="+mn-ea"/>
                  <a:sym typeface="+mn-lt"/>
                </a:rPr>
                <a:t>helm</a:t>
              </a:r>
              <a:r>
                <a:rPr lang="zh-CN" altLang="en-US" sz="1400" dirty="0">
                  <a:solidFill>
                    <a:schemeClr val="bg1"/>
                  </a:solidFill>
                  <a:cs typeface="+mn-ea"/>
                  <a:sym typeface="+mn-lt"/>
                </a:rPr>
                <a:t>部署服务的模式，</a:t>
              </a:r>
              <a:r>
                <a:rPr lang="en-US" altLang="zh-CN" sz="1400" dirty="0" err="1">
                  <a:solidFill>
                    <a:schemeClr val="bg1"/>
                  </a:solidFill>
                  <a:cs typeface="+mn-ea"/>
                  <a:sym typeface="+mn-lt"/>
                </a:rPr>
                <a:t>configmap</a:t>
              </a:r>
              <a:r>
                <a:rPr lang="zh-CN" altLang="en-US" sz="1400" dirty="0">
                  <a:solidFill>
                    <a:schemeClr val="bg1"/>
                  </a:solidFill>
                  <a:cs typeface="+mn-ea"/>
                  <a:sym typeface="+mn-lt"/>
                </a:rPr>
                <a:t>、</a:t>
              </a:r>
              <a:r>
                <a:rPr lang="en-US" altLang="zh-CN" sz="1400" dirty="0">
                  <a:solidFill>
                    <a:schemeClr val="bg1"/>
                  </a:solidFill>
                  <a:cs typeface="+mn-ea"/>
                  <a:sym typeface="+mn-lt"/>
                </a:rPr>
                <a:t>secrets </a:t>
              </a:r>
              <a:r>
                <a:rPr lang="zh-CN" altLang="en-US" sz="1400" dirty="0">
                  <a:solidFill>
                    <a:schemeClr val="bg1"/>
                  </a:solidFill>
                  <a:cs typeface="+mn-ea"/>
                  <a:sym typeface="+mn-lt"/>
                </a:rPr>
                <a:t>等资源的设计，使 </a:t>
              </a:r>
              <a:r>
                <a:rPr lang="en-US" altLang="zh-CN" sz="1400" dirty="0">
                  <a:solidFill>
                    <a:schemeClr val="bg1"/>
                  </a:solidFill>
                  <a:cs typeface="+mn-ea"/>
                  <a:sym typeface="+mn-lt"/>
                </a:rPr>
                <a:t>Kubernetes </a:t>
              </a:r>
              <a:r>
                <a:rPr lang="zh-CN" altLang="en-US" sz="1400" dirty="0">
                  <a:solidFill>
                    <a:schemeClr val="bg1"/>
                  </a:solidFill>
                  <a:cs typeface="+mn-ea"/>
                  <a:sym typeface="+mn-lt"/>
                </a:rPr>
                <a:t>相比传统平台 </a:t>
              </a:r>
              <a:r>
                <a:rPr lang="en-US" altLang="zh-CN" sz="1400" dirty="0">
                  <a:solidFill>
                    <a:schemeClr val="bg1"/>
                  </a:solidFill>
                  <a:cs typeface="+mn-ea"/>
                  <a:sym typeface="+mn-lt"/>
                </a:rPr>
                <a:t>DevOps </a:t>
              </a:r>
              <a:r>
                <a:rPr lang="zh-CN" altLang="en-US" sz="1400" dirty="0">
                  <a:solidFill>
                    <a:schemeClr val="bg1"/>
                  </a:solidFill>
                  <a:cs typeface="+mn-ea"/>
                  <a:sym typeface="+mn-lt"/>
                </a:rPr>
                <a:t>的效率更高更可靠。</a:t>
              </a:r>
              <a:endParaRPr lang="en-US" altLang="zh-CN" sz="1400" dirty="0">
                <a:solidFill>
                  <a:schemeClr val="bg1"/>
                </a:solidFill>
                <a:cs typeface="+mn-ea"/>
                <a:sym typeface="+mn-lt"/>
              </a:endParaRPr>
            </a:p>
          </p:txBody>
        </p:sp>
        <p:sp>
          <p:nvSpPr>
            <p:cNvPr id="25" name="矩形 24"/>
            <p:cNvSpPr/>
            <p:nvPr/>
          </p:nvSpPr>
          <p:spPr>
            <a:xfrm>
              <a:off x="6297839" y="1557177"/>
              <a:ext cx="2592161" cy="62783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cs typeface="+mn-ea"/>
                  <a:sym typeface="+mn-lt"/>
                </a:rPr>
                <a:t>更好的微服务和 </a:t>
              </a:r>
              <a:r>
                <a:rPr lang="en-US" altLang="zh-CN" sz="1600" b="1" dirty="0">
                  <a:solidFill>
                    <a:schemeClr val="bg1"/>
                  </a:solidFill>
                  <a:cs typeface="+mn-ea"/>
                  <a:sym typeface="+mn-lt"/>
                </a:rPr>
                <a:t>DevOps </a:t>
              </a:r>
            </a:p>
          </p:txBody>
        </p:sp>
      </p:grpSp>
      <p:grpSp>
        <p:nvGrpSpPr>
          <p:cNvPr id="26" name="组合 25"/>
          <p:cNvGrpSpPr/>
          <p:nvPr/>
        </p:nvGrpSpPr>
        <p:grpSpPr>
          <a:xfrm>
            <a:off x="8946696" y="1557177"/>
            <a:ext cx="2592161" cy="4154809"/>
            <a:chOff x="9149896" y="1557177"/>
            <a:chExt cx="2592161" cy="4154809"/>
          </a:xfrm>
        </p:grpSpPr>
        <p:sp>
          <p:nvSpPr>
            <p:cNvPr id="27" name="矩形 26"/>
            <p:cNvSpPr/>
            <p:nvPr/>
          </p:nvSpPr>
          <p:spPr>
            <a:xfrm>
              <a:off x="9149896" y="2185014"/>
              <a:ext cx="2592161" cy="352697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50000"/>
                </a:lnSpc>
                <a:buFont typeface="Arial" panose="020B0604020202020204" pitchFamily="34" charset="0"/>
                <a:buChar char="•"/>
              </a:pPr>
              <a:r>
                <a:rPr lang="en-US" altLang="zh-CN" sz="1400" dirty="0">
                  <a:solidFill>
                    <a:schemeClr val="bg1"/>
                  </a:solidFill>
                  <a:cs typeface="+mn-ea"/>
                  <a:sym typeface="+mn-lt"/>
                </a:rPr>
                <a:t>Kubernetes </a:t>
              </a:r>
              <a:r>
                <a:rPr lang="zh-CN" altLang="en-US" sz="1400" dirty="0">
                  <a:solidFill>
                    <a:schemeClr val="bg1"/>
                  </a:solidFill>
                  <a:cs typeface="+mn-ea"/>
                  <a:sym typeface="+mn-lt"/>
                </a:rPr>
                <a:t>是 </a:t>
              </a:r>
              <a:r>
                <a:rPr lang="en-US" altLang="zh-CN" sz="1400" dirty="0">
                  <a:solidFill>
                    <a:schemeClr val="bg1"/>
                  </a:solidFill>
                  <a:cs typeface="+mn-ea"/>
                  <a:sym typeface="+mn-lt"/>
                </a:rPr>
                <a:t>CNCF </a:t>
              </a:r>
              <a:r>
                <a:rPr lang="zh-CN" altLang="en-US" sz="1400" dirty="0">
                  <a:solidFill>
                    <a:schemeClr val="bg1"/>
                  </a:solidFill>
                  <a:cs typeface="+mn-ea"/>
                  <a:sym typeface="+mn-lt"/>
                </a:rPr>
                <a:t>的首款毕业产品，拥有火热的社区支持力度，拥有丰富的周边配套服务和插件支持。</a:t>
              </a:r>
              <a:endParaRPr lang="zh-CN" altLang="en-US" sz="1400" dirty="0">
                <a:solidFill>
                  <a:schemeClr val="bg1"/>
                </a:solidFill>
                <a:cs typeface="+mn-ea"/>
              </a:endParaRPr>
            </a:p>
          </p:txBody>
        </p:sp>
        <p:sp>
          <p:nvSpPr>
            <p:cNvPr id="28" name="矩形 27"/>
            <p:cNvSpPr/>
            <p:nvPr/>
          </p:nvSpPr>
          <p:spPr>
            <a:xfrm>
              <a:off x="9149896" y="1557177"/>
              <a:ext cx="2592161" cy="62783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cs typeface="+mn-ea"/>
                  <a:sym typeface="+mn-lt"/>
                </a:rPr>
                <a:t>成熟的生态</a:t>
              </a:r>
              <a:endParaRPr lang="en-US" altLang="zh-CN" sz="1600" b="1" dirty="0">
                <a:solidFill>
                  <a:schemeClr val="bg1"/>
                </a:solidFill>
                <a:cs typeface="+mn-ea"/>
                <a:sym typeface="+mn-lt"/>
              </a:endParaRPr>
            </a:p>
          </p:txBody>
        </p:sp>
      </p:grpSp>
    </p:spTree>
    <p:extLst>
      <p:ext uri="{BB962C8B-B14F-4D97-AF65-F5344CB8AC3E}">
        <p14:creationId xmlns:p14="http://schemas.microsoft.com/office/powerpoint/2010/main" val="2374943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zh-CN" altLang="en-US" dirty="0"/>
              <a:t>微软云是怎么用</a:t>
            </a:r>
            <a:r>
              <a:rPr lang="en-US" altLang="zh-CN" dirty="0"/>
              <a:t>K8s</a:t>
            </a:r>
            <a:r>
              <a:rPr lang="zh-CN" altLang="en-US" dirty="0"/>
              <a:t>的呢</a:t>
            </a:r>
            <a:endParaRPr lang="zh-TW" altLang="en-US" dirty="0"/>
          </a:p>
        </p:txBody>
      </p:sp>
      <p:pic>
        <p:nvPicPr>
          <p:cNvPr id="8" name="Imagem 3">
            <a:extLst>
              <a:ext uri="{FF2B5EF4-FFF2-40B4-BE49-F238E27FC236}">
                <a16:creationId xmlns:a16="http://schemas.microsoft.com/office/drawing/2014/main" id="{519A99FD-077C-4430-9AD3-0315644A3E47}"/>
              </a:ext>
            </a:extLst>
          </p:cNvPr>
          <p:cNvPicPr>
            <a:picLocks noChangeAspect="1"/>
          </p:cNvPicPr>
          <p:nvPr/>
        </p:nvPicPr>
        <p:blipFill>
          <a:blip r:embed="rId2"/>
          <a:stretch>
            <a:fillRect/>
          </a:stretch>
        </p:blipFill>
        <p:spPr>
          <a:xfrm>
            <a:off x="1737973" y="1974791"/>
            <a:ext cx="3057145" cy="3057145"/>
          </a:xfrm>
          <a:prstGeom prst="rect">
            <a:avLst/>
          </a:prstGeom>
        </p:spPr>
      </p:pic>
      <p:sp>
        <p:nvSpPr>
          <p:cNvPr id="9" name="Título 1">
            <a:extLst>
              <a:ext uri="{FF2B5EF4-FFF2-40B4-BE49-F238E27FC236}">
                <a16:creationId xmlns:a16="http://schemas.microsoft.com/office/drawing/2014/main" id="{E542933F-5110-4A0E-9C03-2ABFE5088231}"/>
              </a:ext>
            </a:extLst>
          </p:cNvPr>
          <p:cNvSpPr txBox="1">
            <a:spLocks/>
          </p:cNvSpPr>
          <p:nvPr/>
        </p:nvSpPr>
        <p:spPr>
          <a:xfrm>
            <a:off x="1737973" y="5272207"/>
            <a:ext cx="8915400"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pt-BR" dirty="0">
                <a:solidFill>
                  <a:schemeClr val="accent2"/>
                </a:solidFill>
              </a:rPr>
              <a:t>AKS (</a:t>
            </a:r>
            <a:r>
              <a:rPr lang="pt-BR" dirty="0" err="1">
                <a:solidFill>
                  <a:schemeClr val="accent2"/>
                </a:solidFill>
              </a:rPr>
              <a:t>managed</a:t>
            </a:r>
            <a:r>
              <a:rPr lang="pt-BR" dirty="0">
                <a:solidFill>
                  <a:schemeClr val="accent2"/>
                </a:solidFill>
              </a:rPr>
              <a:t> </a:t>
            </a:r>
            <a:r>
              <a:rPr lang="pt-BR" dirty="0" err="1">
                <a:solidFill>
                  <a:schemeClr val="accent2"/>
                </a:solidFill>
              </a:rPr>
              <a:t>Kubernetes</a:t>
            </a:r>
            <a:r>
              <a:rPr lang="pt-BR" dirty="0">
                <a:solidFill>
                  <a:schemeClr val="accent2"/>
                </a:solidFill>
              </a:rPr>
              <a:t>)</a:t>
            </a:r>
          </a:p>
        </p:txBody>
      </p:sp>
      <p:pic>
        <p:nvPicPr>
          <p:cNvPr id="10" name="Imagem 4">
            <a:extLst>
              <a:ext uri="{FF2B5EF4-FFF2-40B4-BE49-F238E27FC236}">
                <a16:creationId xmlns:a16="http://schemas.microsoft.com/office/drawing/2014/main" id="{06AE522D-861E-4284-BAB1-1891B0702DDF}"/>
              </a:ext>
            </a:extLst>
          </p:cNvPr>
          <p:cNvPicPr>
            <a:picLocks noChangeAspect="1"/>
          </p:cNvPicPr>
          <p:nvPr/>
        </p:nvPicPr>
        <p:blipFill>
          <a:blip r:embed="rId3"/>
          <a:stretch>
            <a:fillRect/>
          </a:stretch>
        </p:blipFill>
        <p:spPr>
          <a:xfrm>
            <a:off x="6997249" y="1635670"/>
            <a:ext cx="3568811" cy="3522463"/>
          </a:xfrm>
          <a:prstGeom prst="rect">
            <a:avLst/>
          </a:prstGeom>
        </p:spPr>
      </p:pic>
      <p:sp>
        <p:nvSpPr>
          <p:cNvPr id="11" name="Retângulo 5">
            <a:extLst>
              <a:ext uri="{FF2B5EF4-FFF2-40B4-BE49-F238E27FC236}">
                <a16:creationId xmlns:a16="http://schemas.microsoft.com/office/drawing/2014/main" id="{C0F8331A-3030-4668-8AF6-35DAF6E09D6D}"/>
              </a:ext>
            </a:extLst>
          </p:cNvPr>
          <p:cNvSpPr/>
          <p:nvPr/>
        </p:nvSpPr>
        <p:spPr>
          <a:xfrm>
            <a:off x="5446383" y="2571430"/>
            <a:ext cx="1346180" cy="1862048"/>
          </a:xfrm>
          <a:prstGeom prst="rect">
            <a:avLst/>
          </a:prstGeom>
          <a:noFill/>
        </p:spPr>
        <p:txBody>
          <a:bodyPr wrap="square" lIns="91440" tIns="45720" rIns="91440" bIns="45720">
            <a:spAutoFit/>
          </a:bodyPr>
          <a:lstStyle/>
          <a:p>
            <a:pPr algn="ctr"/>
            <a:r>
              <a:rPr lang="pt-BR" sz="11500" b="0" cap="none" spc="0" dirty="0">
                <a:ln w="0"/>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3421414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zh-CN" altLang="en-US" dirty="0"/>
              <a:t>微软云是怎么用</a:t>
            </a:r>
            <a:r>
              <a:rPr lang="en-US" altLang="zh-CN" dirty="0"/>
              <a:t>K8s</a:t>
            </a:r>
            <a:r>
              <a:rPr lang="zh-CN" altLang="en-US" dirty="0"/>
              <a:t>的呢</a:t>
            </a:r>
            <a:endParaRPr lang="zh-TW" altLang="en-US" dirty="0"/>
          </a:p>
        </p:txBody>
      </p:sp>
      <p:cxnSp>
        <p:nvCxnSpPr>
          <p:cNvPr id="7" name="Straight Arrow Connector 24">
            <a:extLst>
              <a:ext uri="{FF2B5EF4-FFF2-40B4-BE49-F238E27FC236}">
                <a16:creationId xmlns:a16="http://schemas.microsoft.com/office/drawing/2014/main" id="{F09253C5-F247-42A0-8344-C13B937C8820}"/>
              </a:ext>
            </a:extLst>
          </p:cNvPr>
          <p:cNvCxnSpPr>
            <a:cxnSpLocks/>
            <a:stCxn id="23" idx="0"/>
            <a:endCxn id="25" idx="2"/>
          </p:cNvCxnSpPr>
          <p:nvPr/>
        </p:nvCxnSpPr>
        <p:spPr>
          <a:xfrm flipH="1" flipV="1">
            <a:off x="3722587" y="3827290"/>
            <a:ext cx="3347394" cy="8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26">
            <a:extLst>
              <a:ext uri="{FF2B5EF4-FFF2-40B4-BE49-F238E27FC236}">
                <a16:creationId xmlns:a16="http://schemas.microsoft.com/office/drawing/2014/main" id="{FFBB67B4-EC00-4927-81E1-033C58D38139}"/>
              </a:ext>
            </a:extLst>
          </p:cNvPr>
          <p:cNvCxnSpPr>
            <a:cxnSpLocks/>
            <a:stCxn id="23" idx="0"/>
            <a:endCxn id="26" idx="2"/>
          </p:cNvCxnSpPr>
          <p:nvPr/>
        </p:nvCxnSpPr>
        <p:spPr>
          <a:xfrm flipH="1" flipV="1">
            <a:off x="5446629" y="3827290"/>
            <a:ext cx="1623352" cy="8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27">
            <a:extLst>
              <a:ext uri="{FF2B5EF4-FFF2-40B4-BE49-F238E27FC236}">
                <a16:creationId xmlns:a16="http://schemas.microsoft.com/office/drawing/2014/main" id="{E5AF870A-C3DF-46EB-BAA3-2B0AB275B801}"/>
              </a:ext>
            </a:extLst>
          </p:cNvPr>
          <p:cNvCxnSpPr>
            <a:cxnSpLocks/>
            <a:stCxn id="23" idx="0"/>
            <a:endCxn id="27" idx="2"/>
          </p:cNvCxnSpPr>
          <p:nvPr/>
        </p:nvCxnSpPr>
        <p:spPr>
          <a:xfrm flipH="1" flipV="1">
            <a:off x="7048583" y="3827290"/>
            <a:ext cx="21398" cy="8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024">
            <a:extLst>
              <a:ext uri="{FF2B5EF4-FFF2-40B4-BE49-F238E27FC236}">
                <a16:creationId xmlns:a16="http://schemas.microsoft.com/office/drawing/2014/main" id="{EB644833-0037-4FAA-8F76-757E2BE71CD0}"/>
              </a:ext>
            </a:extLst>
          </p:cNvPr>
          <p:cNvCxnSpPr>
            <a:cxnSpLocks/>
            <a:stCxn id="23" idx="0"/>
            <a:endCxn id="28" idx="2"/>
          </p:cNvCxnSpPr>
          <p:nvPr/>
        </p:nvCxnSpPr>
        <p:spPr>
          <a:xfrm flipV="1">
            <a:off x="7069981" y="3841040"/>
            <a:ext cx="1621548" cy="798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027">
            <a:extLst>
              <a:ext uri="{FF2B5EF4-FFF2-40B4-BE49-F238E27FC236}">
                <a16:creationId xmlns:a16="http://schemas.microsoft.com/office/drawing/2014/main" id="{AEF5CA6A-91EB-491A-8459-E50D50E06C4A}"/>
              </a:ext>
            </a:extLst>
          </p:cNvPr>
          <p:cNvCxnSpPr>
            <a:cxnSpLocks/>
            <a:stCxn id="23" idx="0"/>
            <a:endCxn id="29" idx="2"/>
          </p:cNvCxnSpPr>
          <p:nvPr/>
        </p:nvCxnSpPr>
        <p:spPr>
          <a:xfrm flipV="1">
            <a:off x="7069981" y="3824971"/>
            <a:ext cx="3259255" cy="814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047">
            <a:extLst>
              <a:ext uri="{FF2B5EF4-FFF2-40B4-BE49-F238E27FC236}">
                <a16:creationId xmlns:a16="http://schemas.microsoft.com/office/drawing/2014/main" id="{50F8CC9D-0331-454B-8169-A3F58ABB8B38}"/>
              </a:ext>
            </a:extLst>
          </p:cNvPr>
          <p:cNvCxnSpPr>
            <a:cxnSpLocks/>
            <a:stCxn id="18" idx="1"/>
            <a:endCxn id="23" idx="3"/>
          </p:cNvCxnSpPr>
          <p:nvPr/>
        </p:nvCxnSpPr>
        <p:spPr>
          <a:xfrm flipH="1" flipV="1">
            <a:off x="7641874" y="5211680"/>
            <a:ext cx="2523496" cy="1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 name="Group 1051">
            <a:extLst>
              <a:ext uri="{FF2B5EF4-FFF2-40B4-BE49-F238E27FC236}">
                <a16:creationId xmlns:a16="http://schemas.microsoft.com/office/drawing/2014/main" id="{5B6C1414-4643-44BA-9A40-8DC397E8B3D5}"/>
              </a:ext>
            </a:extLst>
          </p:cNvPr>
          <p:cNvGrpSpPr/>
          <p:nvPr/>
        </p:nvGrpSpPr>
        <p:grpSpPr>
          <a:xfrm>
            <a:off x="10165370" y="4663058"/>
            <a:ext cx="1120515" cy="1120515"/>
            <a:chOff x="7723682" y="4440208"/>
            <a:chExt cx="1120515" cy="1120515"/>
          </a:xfrm>
        </p:grpSpPr>
        <p:pic>
          <p:nvPicPr>
            <p:cNvPr id="18" name="Picture 4" descr="Image result for terminal">
              <a:extLst>
                <a:ext uri="{FF2B5EF4-FFF2-40B4-BE49-F238E27FC236}">
                  <a16:creationId xmlns:a16="http://schemas.microsoft.com/office/drawing/2014/main" id="{806FCAF7-82B8-496A-B54F-83DBF8330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3682" y="4440208"/>
              <a:ext cx="1120515" cy="112051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048">
              <a:extLst>
                <a:ext uri="{FF2B5EF4-FFF2-40B4-BE49-F238E27FC236}">
                  <a16:creationId xmlns:a16="http://schemas.microsoft.com/office/drawing/2014/main" id="{0AD4DA9E-D4D4-44FB-9AE5-E557A4704A47}"/>
                </a:ext>
              </a:extLst>
            </p:cNvPr>
            <p:cNvSpPr txBox="1"/>
            <p:nvPr/>
          </p:nvSpPr>
          <p:spPr>
            <a:xfrm>
              <a:off x="7802898" y="4843617"/>
              <a:ext cx="917239" cy="646331"/>
            </a:xfrm>
            <a:prstGeom prst="rect">
              <a:avLst/>
            </a:prstGeom>
            <a:noFill/>
          </p:spPr>
          <p:txBody>
            <a:bodyPr wrap="none" rtlCol="0">
              <a:spAutoFit/>
            </a:bodyPr>
            <a:lstStyle/>
            <a:p>
              <a:r>
                <a:rPr lang="en-GB" dirty="0" err="1">
                  <a:solidFill>
                    <a:schemeClr val="bg1"/>
                  </a:solidFill>
                </a:rPr>
                <a:t>Kubectl</a:t>
              </a:r>
              <a:endParaRPr lang="en-GB" dirty="0">
                <a:solidFill>
                  <a:schemeClr val="bg1"/>
                </a:solidFill>
              </a:endParaRPr>
            </a:p>
            <a:p>
              <a:r>
                <a:rPr lang="en-GB" dirty="0">
                  <a:solidFill>
                    <a:schemeClr val="bg1"/>
                  </a:solidFill>
                </a:rPr>
                <a:t>CLI</a:t>
              </a:r>
            </a:p>
          </p:txBody>
        </p:sp>
      </p:grpSp>
      <p:sp>
        <p:nvSpPr>
          <p:cNvPr id="20" name="TextBox 1053">
            <a:extLst>
              <a:ext uri="{FF2B5EF4-FFF2-40B4-BE49-F238E27FC236}">
                <a16:creationId xmlns:a16="http://schemas.microsoft.com/office/drawing/2014/main" id="{2EF8FD9E-E94D-4748-BB54-B9D364C1AFE4}"/>
              </a:ext>
            </a:extLst>
          </p:cNvPr>
          <p:cNvSpPr txBox="1"/>
          <p:nvPr/>
        </p:nvSpPr>
        <p:spPr>
          <a:xfrm>
            <a:off x="1054513" y="4900149"/>
            <a:ext cx="853119" cy="646331"/>
          </a:xfrm>
          <a:prstGeom prst="rect">
            <a:avLst/>
          </a:prstGeom>
          <a:noFill/>
        </p:spPr>
        <p:txBody>
          <a:bodyPr wrap="none" rtlCol="0">
            <a:spAutoFit/>
          </a:bodyPr>
          <a:lstStyle/>
          <a:p>
            <a:pPr algn="ctr"/>
            <a:r>
              <a:rPr lang="en-GB" dirty="0"/>
              <a:t>Master</a:t>
            </a:r>
          </a:p>
          <a:p>
            <a:pPr algn="ctr"/>
            <a:r>
              <a:rPr lang="en-GB" dirty="0"/>
              <a:t>nodes</a:t>
            </a:r>
          </a:p>
        </p:txBody>
      </p:sp>
      <p:sp>
        <p:nvSpPr>
          <p:cNvPr id="21" name="TextBox 62">
            <a:extLst>
              <a:ext uri="{FF2B5EF4-FFF2-40B4-BE49-F238E27FC236}">
                <a16:creationId xmlns:a16="http://schemas.microsoft.com/office/drawing/2014/main" id="{4F9CFE88-15CA-4C9D-A13B-973B1CEE034D}"/>
              </a:ext>
            </a:extLst>
          </p:cNvPr>
          <p:cNvSpPr txBox="1"/>
          <p:nvPr/>
        </p:nvSpPr>
        <p:spPr>
          <a:xfrm>
            <a:off x="1096191" y="3131759"/>
            <a:ext cx="769763" cy="646331"/>
          </a:xfrm>
          <a:prstGeom prst="rect">
            <a:avLst/>
          </a:prstGeom>
          <a:noFill/>
        </p:spPr>
        <p:txBody>
          <a:bodyPr wrap="none" rtlCol="0">
            <a:spAutoFit/>
          </a:bodyPr>
          <a:lstStyle/>
          <a:p>
            <a:pPr algn="ctr"/>
            <a:r>
              <a:rPr lang="en-GB" dirty="0"/>
              <a:t>Agent</a:t>
            </a:r>
          </a:p>
          <a:p>
            <a:pPr algn="ctr"/>
            <a:r>
              <a:rPr lang="en-GB" dirty="0"/>
              <a:t>nodes</a:t>
            </a:r>
          </a:p>
        </p:txBody>
      </p:sp>
      <p:sp>
        <p:nvSpPr>
          <p:cNvPr id="22" name="TextBox 63">
            <a:extLst>
              <a:ext uri="{FF2B5EF4-FFF2-40B4-BE49-F238E27FC236}">
                <a16:creationId xmlns:a16="http://schemas.microsoft.com/office/drawing/2014/main" id="{9A4BD5C1-C06B-48F2-B44E-9BA9CD5C0EE4}"/>
              </a:ext>
            </a:extLst>
          </p:cNvPr>
          <p:cNvSpPr txBox="1"/>
          <p:nvPr/>
        </p:nvSpPr>
        <p:spPr>
          <a:xfrm>
            <a:off x="738274" y="2041374"/>
            <a:ext cx="1485600" cy="646331"/>
          </a:xfrm>
          <a:prstGeom prst="rect">
            <a:avLst/>
          </a:prstGeom>
          <a:noFill/>
        </p:spPr>
        <p:txBody>
          <a:bodyPr wrap="none" rtlCol="0">
            <a:spAutoFit/>
          </a:bodyPr>
          <a:lstStyle/>
          <a:p>
            <a:pPr algn="ctr"/>
            <a:r>
              <a:rPr lang="en-GB" dirty="0"/>
              <a:t>Running Pods</a:t>
            </a:r>
          </a:p>
          <a:p>
            <a:pPr algn="ctr"/>
            <a:r>
              <a:rPr lang="en-GB" dirty="0"/>
              <a:t>(~containers)</a:t>
            </a:r>
          </a:p>
        </p:txBody>
      </p:sp>
      <p:pic>
        <p:nvPicPr>
          <p:cNvPr id="23" name="Picture 2" descr="Image result for kubernetes">
            <a:extLst>
              <a:ext uri="{FF2B5EF4-FFF2-40B4-BE49-F238E27FC236}">
                <a16:creationId xmlns:a16="http://schemas.microsoft.com/office/drawing/2014/main" id="{DD69B7F0-0E6B-4EF6-988D-1BE03DE857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8088" y="4639787"/>
            <a:ext cx="1143786" cy="114378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kubernetes">
            <a:extLst>
              <a:ext uri="{FF2B5EF4-FFF2-40B4-BE49-F238E27FC236}">
                <a16:creationId xmlns:a16="http://schemas.microsoft.com/office/drawing/2014/main" id="{29686814-EF73-4330-B164-3DA4C85EE8F5}"/>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22695" y="4639787"/>
            <a:ext cx="1143786" cy="1143786"/>
          </a:xfrm>
          <a:prstGeom prst="rect">
            <a:avLst/>
          </a:prstGeom>
          <a:noFill/>
          <a:extLst>
            <a:ext uri="{909E8E84-426E-40DD-AFC4-6F175D3DCCD1}">
              <a14:hiddenFill xmlns:a14="http://schemas.microsoft.com/office/drawing/2010/main">
                <a:solidFill>
                  <a:srgbClr val="FFFFFF"/>
                </a:solidFill>
              </a14:hiddenFill>
            </a:ext>
          </a:extLst>
        </p:spPr>
      </p:pic>
      <p:pic>
        <p:nvPicPr>
          <p:cNvPr id="25" name="Shape 338" descr="Compute-Engine_256px.png">
            <a:extLst>
              <a:ext uri="{FF2B5EF4-FFF2-40B4-BE49-F238E27FC236}">
                <a16:creationId xmlns:a16="http://schemas.microsoft.com/office/drawing/2014/main" id="{5FAD6711-6808-4B78-9312-2BE2FC482DB5}"/>
              </a:ext>
            </a:extLst>
          </p:cNvPr>
          <p:cNvPicPr preferRelativeResize="0"/>
          <p:nvPr/>
        </p:nvPicPr>
        <p:blipFill rotWithShape="1">
          <a:blip r:embed="rId6">
            <a:alphaModFix/>
          </a:blip>
          <a:srcRect t="5092" b="5092"/>
          <a:stretch/>
        </p:blipFill>
        <p:spPr>
          <a:xfrm>
            <a:off x="3304547" y="3076332"/>
            <a:ext cx="836079" cy="750958"/>
          </a:xfrm>
          <a:prstGeom prst="rect">
            <a:avLst/>
          </a:prstGeom>
          <a:noFill/>
          <a:ln>
            <a:noFill/>
          </a:ln>
        </p:spPr>
      </p:pic>
      <p:pic>
        <p:nvPicPr>
          <p:cNvPr id="26" name="Shape 338" descr="Compute-Engine_256px.png">
            <a:extLst>
              <a:ext uri="{FF2B5EF4-FFF2-40B4-BE49-F238E27FC236}">
                <a16:creationId xmlns:a16="http://schemas.microsoft.com/office/drawing/2014/main" id="{4E994FA2-A9D8-4766-95DD-3FE1CC25C4FC}"/>
              </a:ext>
            </a:extLst>
          </p:cNvPr>
          <p:cNvPicPr preferRelativeResize="0"/>
          <p:nvPr/>
        </p:nvPicPr>
        <p:blipFill rotWithShape="1">
          <a:blip r:embed="rId6">
            <a:alphaModFix/>
          </a:blip>
          <a:srcRect t="5092" b="5092"/>
          <a:stretch/>
        </p:blipFill>
        <p:spPr>
          <a:xfrm>
            <a:off x="5028589" y="3076332"/>
            <a:ext cx="836079" cy="750958"/>
          </a:xfrm>
          <a:prstGeom prst="rect">
            <a:avLst/>
          </a:prstGeom>
          <a:noFill/>
          <a:ln>
            <a:noFill/>
          </a:ln>
        </p:spPr>
      </p:pic>
      <p:pic>
        <p:nvPicPr>
          <p:cNvPr id="27" name="Shape 338" descr="Compute-Engine_256px.png">
            <a:extLst>
              <a:ext uri="{FF2B5EF4-FFF2-40B4-BE49-F238E27FC236}">
                <a16:creationId xmlns:a16="http://schemas.microsoft.com/office/drawing/2014/main" id="{5CB1A763-4E79-47C8-BFDE-116D5D92B850}"/>
              </a:ext>
            </a:extLst>
          </p:cNvPr>
          <p:cNvPicPr preferRelativeResize="0"/>
          <p:nvPr/>
        </p:nvPicPr>
        <p:blipFill rotWithShape="1">
          <a:blip r:embed="rId6">
            <a:alphaModFix/>
          </a:blip>
          <a:srcRect t="5092" b="5092"/>
          <a:stretch/>
        </p:blipFill>
        <p:spPr>
          <a:xfrm>
            <a:off x="6630543" y="3076332"/>
            <a:ext cx="836079" cy="750958"/>
          </a:xfrm>
          <a:prstGeom prst="rect">
            <a:avLst/>
          </a:prstGeom>
          <a:noFill/>
          <a:ln>
            <a:noFill/>
          </a:ln>
        </p:spPr>
      </p:pic>
      <p:pic>
        <p:nvPicPr>
          <p:cNvPr id="28" name="Shape 338" descr="Compute-Engine_256px.png">
            <a:extLst>
              <a:ext uri="{FF2B5EF4-FFF2-40B4-BE49-F238E27FC236}">
                <a16:creationId xmlns:a16="http://schemas.microsoft.com/office/drawing/2014/main" id="{1E194384-37E2-4B14-9E62-E0D77D8DC1D1}"/>
              </a:ext>
            </a:extLst>
          </p:cNvPr>
          <p:cNvPicPr preferRelativeResize="0"/>
          <p:nvPr/>
        </p:nvPicPr>
        <p:blipFill rotWithShape="1">
          <a:blip r:embed="rId6">
            <a:alphaModFix/>
          </a:blip>
          <a:srcRect t="5092" b="5092"/>
          <a:stretch/>
        </p:blipFill>
        <p:spPr>
          <a:xfrm>
            <a:off x="8273489" y="3090082"/>
            <a:ext cx="836079" cy="750958"/>
          </a:xfrm>
          <a:prstGeom prst="rect">
            <a:avLst/>
          </a:prstGeom>
          <a:noFill/>
          <a:ln>
            <a:noFill/>
          </a:ln>
        </p:spPr>
      </p:pic>
      <p:pic>
        <p:nvPicPr>
          <p:cNvPr id="29" name="Shape 338" descr="Compute-Engine_256px.png">
            <a:extLst>
              <a:ext uri="{FF2B5EF4-FFF2-40B4-BE49-F238E27FC236}">
                <a16:creationId xmlns:a16="http://schemas.microsoft.com/office/drawing/2014/main" id="{03DDE297-350A-4C6C-9E56-7AE36CCA70DC}"/>
              </a:ext>
            </a:extLst>
          </p:cNvPr>
          <p:cNvPicPr preferRelativeResize="0"/>
          <p:nvPr/>
        </p:nvPicPr>
        <p:blipFill rotWithShape="1">
          <a:blip r:embed="rId6">
            <a:alphaModFix/>
          </a:blip>
          <a:srcRect t="5092" b="5092"/>
          <a:stretch/>
        </p:blipFill>
        <p:spPr>
          <a:xfrm>
            <a:off x="9911196" y="3074013"/>
            <a:ext cx="836079" cy="750958"/>
          </a:xfrm>
          <a:prstGeom prst="rect">
            <a:avLst/>
          </a:prstGeom>
          <a:noFill/>
          <a:ln>
            <a:noFill/>
          </a:ln>
        </p:spPr>
      </p:pic>
      <p:grpSp>
        <p:nvGrpSpPr>
          <p:cNvPr id="30" name="Group 30">
            <a:extLst>
              <a:ext uri="{FF2B5EF4-FFF2-40B4-BE49-F238E27FC236}">
                <a16:creationId xmlns:a16="http://schemas.microsoft.com/office/drawing/2014/main" id="{7226B629-00FF-401C-9303-CB76D8464E07}"/>
              </a:ext>
            </a:extLst>
          </p:cNvPr>
          <p:cNvGrpSpPr/>
          <p:nvPr/>
        </p:nvGrpSpPr>
        <p:grpSpPr>
          <a:xfrm>
            <a:off x="3304547" y="2037250"/>
            <a:ext cx="823114" cy="654577"/>
            <a:chOff x="4536186" y="1204040"/>
            <a:chExt cx="823114" cy="654577"/>
          </a:xfrm>
        </p:grpSpPr>
        <p:pic>
          <p:nvPicPr>
            <p:cNvPr id="31" name="Shape 339" descr="Container-Engine_256px.png">
              <a:extLst>
                <a:ext uri="{FF2B5EF4-FFF2-40B4-BE49-F238E27FC236}">
                  <a16:creationId xmlns:a16="http://schemas.microsoft.com/office/drawing/2014/main" id="{289167D0-79FB-4CFB-A8E6-C72D3F1209F8}"/>
                </a:ext>
              </a:extLst>
            </p:cNvPr>
            <p:cNvPicPr preferRelativeResize="0"/>
            <p:nvPr/>
          </p:nvPicPr>
          <p:blipFill rotWithShape="1">
            <a:blip r:embed="rId7">
              <a:alphaModFix/>
            </a:blip>
            <a:srcRect t="5092" b="5092"/>
            <a:stretch/>
          </p:blipFill>
          <p:spPr>
            <a:xfrm>
              <a:off x="4536186" y="1530445"/>
              <a:ext cx="365370" cy="328172"/>
            </a:xfrm>
            <a:prstGeom prst="rect">
              <a:avLst/>
            </a:prstGeom>
            <a:noFill/>
            <a:ln>
              <a:noFill/>
            </a:ln>
          </p:spPr>
        </p:pic>
        <p:pic>
          <p:nvPicPr>
            <p:cNvPr id="32" name="Shape 339" descr="Container-Engine_256px.png">
              <a:extLst>
                <a:ext uri="{FF2B5EF4-FFF2-40B4-BE49-F238E27FC236}">
                  <a16:creationId xmlns:a16="http://schemas.microsoft.com/office/drawing/2014/main" id="{ADE22F2C-6554-424A-AB04-B8E89D970D7B}"/>
                </a:ext>
              </a:extLst>
            </p:cNvPr>
            <p:cNvPicPr preferRelativeResize="0"/>
            <p:nvPr/>
          </p:nvPicPr>
          <p:blipFill rotWithShape="1">
            <a:blip r:embed="rId7">
              <a:alphaModFix/>
            </a:blip>
            <a:srcRect t="5092" b="5092"/>
            <a:stretch/>
          </p:blipFill>
          <p:spPr>
            <a:xfrm>
              <a:off x="4993930" y="1530445"/>
              <a:ext cx="365370" cy="328172"/>
            </a:xfrm>
            <a:prstGeom prst="rect">
              <a:avLst/>
            </a:prstGeom>
            <a:noFill/>
            <a:ln>
              <a:noFill/>
            </a:ln>
          </p:spPr>
        </p:pic>
        <p:pic>
          <p:nvPicPr>
            <p:cNvPr id="33" name="Shape 339" descr="Container-Engine_256px.png">
              <a:extLst>
                <a:ext uri="{FF2B5EF4-FFF2-40B4-BE49-F238E27FC236}">
                  <a16:creationId xmlns:a16="http://schemas.microsoft.com/office/drawing/2014/main" id="{84E54FD9-14DA-4C49-8454-B02E6C3F99CA}"/>
                </a:ext>
              </a:extLst>
            </p:cNvPr>
            <p:cNvPicPr preferRelativeResize="0"/>
            <p:nvPr/>
          </p:nvPicPr>
          <p:blipFill rotWithShape="1">
            <a:blip r:embed="rId7">
              <a:alphaModFix/>
            </a:blip>
            <a:srcRect t="5092" b="5092"/>
            <a:stretch/>
          </p:blipFill>
          <p:spPr>
            <a:xfrm>
              <a:off x="4764920" y="1204040"/>
              <a:ext cx="365370" cy="328172"/>
            </a:xfrm>
            <a:prstGeom prst="rect">
              <a:avLst/>
            </a:prstGeom>
            <a:noFill/>
            <a:ln>
              <a:noFill/>
            </a:ln>
          </p:spPr>
        </p:pic>
      </p:grpSp>
      <p:grpSp>
        <p:nvGrpSpPr>
          <p:cNvPr id="34" name="Group 31">
            <a:extLst>
              <a:ext uri="{FF2B5EF4-FFF2-40B4-BE49-F238E27FC236}">
                <a16:creationId xmlns:a16="http://schemas.microsoft.com/office/drawing/2014/main" id="{6CC320E5-8391-48FD-B193-61AE699B3290}"/>
              </a:ext>
            </a:extLst>
          </p:cNvPr>
          <p:cNvGrpSpPr/>
          <p:nvPr/>
        </p:nvGrpSpPr>
        <p:grpSpPr>
          <a:xfrm>
            <a:off x="5006961" y="2359533"/>
            <a:ext cx="823114" cy="328172"/>
            <a:chOff x="4402848" y="2355936"/>
            <a:chExt cx="823114" cy="328172"/>
          </a:xfrm>
        </p:grpSpPr>
        <p:pic>
          <p:nvPicPr>
            <p:cNvPr id="35" name="Shape 339" descr="Container-Engine_256px.png">
              <a:extLst>
                <a:ext uri="{FF2B5EF4-FFF2-40B4-BE49-F238E27FC236}">
                  <a16:creationId xmlns:a16="http://schemas.microsoft.com/office/drawing/2014/main" id="{CDB259D5-27FA-4833-B837-FFE0FBF14C22}"/>
                </a:ext>
              </a:extLst>
            </p:cNvPr>
            <p:cNvPicPr preferRelativeResize="0"/>
            <p:nvPr/>
          </p:nvPicPr>
          <p:blipFill rotWithShape="1">
            <a:blip r:embed="rId7">
              <a:alphaModFix/>
            </a:blip>
            <a:srcRect t="5092" b="5092"/>
            <a:stretch/>
          </p:blipFill>
          <p:spPr>
            <a:xfrm>
              <a:off x="4402848" y="2355936"/>
              <a:ext cx="365370" cy="328172"/>
            </a:xfrm>
            <a:prstGeom prst="rect">
              <a:avLst/>
            </a:prstGeom>
            <a:noFill/>
            <a:ln>
              <a:noFill/>
            </a:ln>
          </p:spPr>
        </p:pic>
        <p:pic>
          <p:nvPicPr>
            <p:cNvPr id="36" name="Shape 339" descr="Container-Engine_256px.png">
              <a:extLst>
                <a:ext uri="{FF2B5EF4-FFF2-40B4-BE49-F238E27FC236}">
                  <a16:creationId xmlns:a16="http://schemas.microsoft.com/office/drawing/2014/main" id="{065E2450-F55B-4C7A-87B3-8B990693E121}"/>
                </a:ext>
              </a:extLst>
            </p:cNvPr>
            <p:cNvPicPr preferRelativeResize="0"/>
            <p:nvPr/>
          </p:nvPicPr>
          <p:blipFill rotWithShape="1">
            <a:blip r:embed="rId7">
              <a:alphaModFix/>
            </a:blip>
            <a:srcRect t="5092" b="5092"/>
            <a:stretch/>
          </p:blipFill>
          <p:spPr>
            <a:xfrm>
              <a:off x="4860592" y="2355936"/>
              <a:ext cx="365370" cy="328172"/>
            </a:xfrm>
            <a:prstGeom prst="rect">
              <a:avLst/>
            </a:prstGeom>
            <a:noFill/>
            <a:ln>
              <a:noFill/>
            </a:ln>
          </p:spPr>
        </p:pic>
      </p:grpSp>
      <p:pic>
        <p:nvPicPr>
          <p:cNvPr id="37" name="Shape 339" descr="Container-Engine_256px.png">
            <a:extLst>
              <a:ext uri="{FF2B5EF4-FFF2-40B4-BE49-F238E27FC236}">
                <a16:creationId xmlns:a16="http://schemas.microsoft.com/office/drawing/2014/main" id="{CA4036E1-7AE2-45E0-8109-BCAB421EDFFB}"/>
              </a:ext>
            </a:extLst>
          </p:cNvPr>
          <p:cNvPicPr preferRelativeResize="0"/>
          <p:nvPr/>
        </p:nvPicPr>
        <p:blipFill rotWithShape="1">
          <a:blip r:embed="rId7">
            <a:alphaModFix/>
          </a:blip>
          <a:srcRect t="5092" b="5092"/>
          <a:stretch/>
        </p:blipFill>
        <p:spPr>
          <a:xfrm>
            <a:off x="6865897" y="2359533"/>
            <a:ext cx="365370" cy="328172"/>
          </a:xfrm>
          <a:prstGeom prst="rect">
            <a:avLst/>
          </a:prstGeom>
          <a:noFill/>
          <a:ln>
            <a:noFill/>
          </a:ln>
        </p:spPr>
      </p:pic>
      <p:grpSp>
        <p:nvGrpSpPr>
          <p:cNvPr id="38" name="Group 70">
            <a:extLst>
              <a:ext uri="{FF2B5EF4-FFF2-40B4-BE49-F238E27FC236}">
                <a16:creationId xmlns:a16="http://schemas.microsoft.com/office/drawing/2014/main" id="{9155DFD0-0CA5-4C9C-900B-7671A4D8B567}"/>
              </a:ext>
            </a:extLst>
          </p:cNvPr>
          <p:cNvGrpSpPr/>
          <p:nvPr/>
        </p:nvGrpSpPr>
        <p:grpSpPr>
          <a:xfrm>
            <a:off x="8266070" y="2369082"/>
            <a:ext cx="823114" cy="328172"/>
            <a:chOff x="4402848" y="2355936"/>
            <a:chExt cx="823114" cy="328172"/>
          </a:xfrm>
        </p:grpSpPr>
        <p:pic>
          <p:nvPicPr>
            <p:cNvPr id="39" name="Shape 339" descr="Container-Engine_256px.png">
              <a:extLst>
                <a:ext uri="{FF2B5EF4-FFF2-40B4-BE49-F238E27FC236}">
                  <a16:creationId xmlns:a16="http://schemas.microsoft.com/office/drawing/2014/main" id="{DC2B3385-4EF9-43D9-830D-78CAA72A9032}"/>
                </a:ext>
              </a:extLst>
            </p:cNvPr>
            <p:cNvPicPr preferRelativeResize="0"/>
            <p:nvPr/>
          </p:nvPicPr>
          <p:blipFill rotWithShape="1">
            <a:blip r:embed="rId7">
              <a:alphaModFix/>
            </a:blip>
            <a:srcRect t="5092" b="5092"/>
            <a:stretch/>
          </p:blipFill>
          <p:spPr>
            <a:xfrm>
              <a:off x="4402848" y="2355936"/>
              <a:ext cx="365370" cy="328172"/>
            </a:xfrm>
            <a:prstGeom prst="rect">
              <a:avLst/>
            </a:prstGeom>
            <a:noFill/>
            <a:ln>
              <a:noFill/>
            </a:ln>
          </p:spPr>
        </p:pic>
        <p:pic>
          <p:nvPicPr>
            <p:cNvPr id="40" name="Shape 339" descr="Container-Engine_256px.png">
              <a:extLst>
                <a:ext uri="{FF2B5EF4-FFF2-40B4-BE49-F238E27FC236}">
                  <a16:creationId xmlns:a16="http://schemas.microsoft.com/office/drawing/2014/main" id="{7E2799A0-CEFD-4759-BB7C-B03BD1C6F1B5}"/>
                </a:ext>
              </a:extLst>
            </p:cNvPr>
            <p:cNvPicPr preferRelativeResize="0"/>
            <p:nvPr/>
          </p:nvPicPr>
          <p:blipFill rotWithShape="1">
            <a:blip r:embed="rId7">
              <a:alphaModFix/>
            </a:blip>
            <a:srcRect t="5092" b="5092"/>
            <a:stretch/>
          </p:blipFill>
          <p:spPr>
            <a:xfrm>
              <a:off x="4860592" y="2355936"/>
              <a:ext cx="365370" cy="328172"/>
            </a:xfrm>
            <a:prstGeom prst="rect">
              <a:avLst/>
            </a:prstGeom>
            <a:noFill/>
            <a:ln>
              <a:noFill/>
            </a:ln>
          </p:spPr>
        </p:pic>
      </p:grpSp>
      <p:grpSp>
        <p:nvGrpSpPr>
          <p:cNvPr id="41" name="Group 73">
            <a:extLst>
              <a:ext uri="{FF2B5EF4-FFF2-40B4-BE49-F238E27FC236}">
                <a16:creationId xmlns:a16="http://schemas.microsoft.com/office/drawing/2014/main" id="{C01FF55A-9C37-47F2-846A-C7A39FA6F652}"/>
              </a:ext>
            </a:extLst>
          </p:cNvPr>
          <p:cNvGrpSpPr/>
          <p:nvPr/>
        </p:nvGrpSpPr>
        <p:grpSpPr>
          <a:xfrm>
            <a:off x="8260081" y="1945769"/>
            <a:ext cx="823114" cy="328172"/>
            <a:chOff x="4402848" y="2355936"/>
            <a:chExt cx="823114" cy="328172"/>
          </a:xfrm>
        </p:grpSpPr>
        <p:pic>
          <p:nvPicPr>
            <p:cNvPr id="42" name="Shape 339" descr="Container-Engine_256px.png">
              <a:extLst>
                <a:ext uri="{FF2B5EF4-FFF2-40B4-BE49-F238E27FC236}">
                  <a16:creationId xmlns:a16="http://schemas.microsoft.com/office/drawing/2014/main" id="{30B09EF7-9BAD-4FE2-BDA6-47F7E35FB12B}"/>
                </a:ext>
              </a:extLst>
            </p:cNvPr>
            <p:cNvPicPr preferRelativeResize="0"/>
            <p:nvPr/>
          </p:nvPicPr>
          <p:blipFill rotWithShape="1">
            <a:blip r:embed="rId7">
              <a:alphaModFix/>
            </a:blip>
            <a:srcRect t="5092" b="5092"/>
            <a:stretch/>
          </p:blipFill>
          <p:spPr>
            <a:xfrm>
              <a:off x="4402848" y="2355936"/>
              <a:ext cx="365370" cy="328172"/>
            </a:xfrm>
            <a:prstGeom prst="rect">
              <a:avLst/>
            </a:prstGeom>
            <a:noFill/>
            <a:ln>
              <a:noFill/>
            </a:ln>
          </p:spPr>
        </p:pic>
        <p:pic>
          <p:nvPicPr>
            <p:cNvPr id="43" name="Shape 339" descr="Container-Engine_256px.png">
              <a:extLst>
                <a:ext uri="{FF2B5EF4-FFF2-40B4-BE49-F238E27FC236}">
                  <a16:creationId xmlns:a16="http://schemas.microsoft.com/office/drawing/2014/main" id="{D9031DDD-BACC-414F-A782-3CB9929FED85}"/>
                </a:ext>
              </a:extLst>
            </p:cNvPr>
            <p:cNvPicPr preferRelativeResize="0"/>
            <p:nvPr/>
          </p:nvPicPr>
          <p:blipFill rotWithShape="1">
            <a:blip r:embed="rId7">
              <a:alphaModFix/>
            </a:blip>
            <a:srcRect t="5092" b="5092"/>
            <a:stretch/>
          </p:blipFill>
          <p:spPr>
            <a:xfrm>
              <a:off x="4860592" y="2355936"/>
              <a:ext cx="365370" cy="328172"/>
            </a:xfrm>
            <a:prstGeom prst="rect">
              <a:avLst/>
            </a:prstGeom>
            <a:noFill/>
            <a:ln>
              <a:noFill/>
            </a:ln>
          </p:spPr>
        </p:pic>
      </p:grpSp>
    </p:spTree>
    <p:extLst>
      <p:ext uri="{BB962C8B-B14F-4D97-AF65-F5344CB8AC3E}">
        <p14:creationId xmlns:p14="http://schemas.microsoft.com/office/powerpoint/2010/main" val="2494531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t>AKS: Managed Kubernetes</a:t>
            </a:r>
          </a:p>
        </p:txBody>
      </p:sp>
      <p:pic>
        <p:nvPicPr>
          <p:cNvPr id="8" name="Picture 7">
            <a:extLst>
              <a:ext uri="{FF2B5EF4-FFF2-40B4-BE49-F238E27FC236}">
                <a16:creationId xmlns:a16="http://schemas.microsoft.com/office/drawing/2014/main" id="{D387DF53-E144-4AA4-8FF5-3928F205AED1}"/>
              </a:ext>
            </a:extLst>
          </p:cNvPr>
          <p:cNvPicPr>
            <a:picLocks noChangeAspect="1"/>
          </p:cNvPicPr>
          <p:nvPr/>
        </p:nvPicPr>
        <p:blipFill>
          <a:blip r:embed="rId3"/>
          <a:stretch>
            <a:fillRect/>
          </a:stretch>
        </p:blipFill>
        <p:spPr>
          <a:xfrm>
            <a:off x="1172987" y="3965808"/>
            <a:ext cx="4573384" cy="2258871"/>
          </a:xfrm>
          <a:prstGeom prst="rect">
            <a:avLst/>
          </a:prstGeom>
          <a:ln>
            <a:no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834ED0FD-5608-4D71-BF51-03C29106A568}"/>
              </a:ext>
            </a:extLst>
          </p:cNvPr>
          <p:cNvPicPr>
            <a:picLocks noChangeAspect="1"/>
          </p:cNvPicPr>
          <p:nvPr/>
        </p:nvPicPr>
        <p:blipFill rotWithShape="1">
          <a:blip r:embed="rId4"/>
          <a:srcRect r="4689" b="13875"/>
          <a:stretch/>
        </p:blipFill>
        <p:spPr>
          <a:xfrm>
            <a:off x="5993372" y="4010329"/>
            <a:ext cx="4493749" cy="2262849"/>
          </a:xfrm>
          <a:prstGeom prst="rect">
            <a:avLst/>
          </a:prstGeom>
          <a:ln>
            <a:noFill/>
          </a:ln>
          <a:effectLst>
            <a:outerShdw blurRad="50800" dist="38100" dir="2700000" algn="tl" rotWithShape="0">
              <a:prstClr val="black">
                <a:alpha val="40000"/>
              </a:prstClr>
            </a:outerShdw>
          </a:effectLst>
        </p:spPr>
      </p:pic>
      <p:sp>
        <p:nvSpPr>
          <p:cNvPr id="7" name="Text Placeholder 2">
            <a:extLst>
              <a:ext uri="{FF2B5EF4-FFF2-40B4-BE49-F238E27FC236}">
                <a16:creationId xmlns:a16="http://schemas.microsoft.com/office/drawing/2014/main" id="{6880B8E3-C6DA-41AD-B20A-B745F05F81DC}"/>
              </a:ext>
            </a:extLst>
          </p:cNvPr>
          <p:cNvSpPr txBox="1">
            <a:spLocks/>
          </p:cNvSpPr>
          <p:nvPr/>
        </p:nvSpPr>
        <p:spPr>
          <a:xfrm>
            <a:off x="536922" y="1187643"/>
            <a:ext cx="11655078" cy="31777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GB" sz="2800" dirty="0">
                <a:solidFill>
                  <a:schemeClr val="tx1"/>
                </a:solidFill>
              </a:rPr>
              <a:t>Azure</a:t>
            </a:r>
            <a:r>
              <a:rPr lang="zh-CN" altLang="en-US" sz="2800" dirty="0">
                <a:solidFill>
                  <a:schemeClr val="tx1"/>
                </a:solidFill>
              </a:rPr>
              <a:t>托管控制面板</a:t>
            </a:r>
            <a:endParaRPr lang="en-GB" sz="2800" dirty="0">
              <a:solidFill>
                <a:schemeClr val="tx1"/>
              </a:solidFill>
            </a:endParaRPr>
          </a:p>
          <a:p>
            <a:pPr marL="914400" lvl="1" indent="-457200"/>
            <a:r>
              <a:rPr lang="zh-CN" altLang="en-US" sz="2800" dirty="0"/>
              <a:t>不需要管理主节点和付费</a:t>
            </a:r>
            <a:endParaRPr lang="en-GB" sz="2800" dirty="0"/>
          </a:p>
          <a:p>
            <a:pPr marL="457200" indent="-457200"/>
            <a:r>
              <a:rPr lang="zh-CN" altLang="en-US" sz="2800" dirty="0">
                <a:solidFill>
                  <a:schemeClr val="tx1"/>
                </a:solidFill>
              </a:rPr>
              <a:t>自动升级和打补丁</a:t>
            </a:r>
            <a:endParaRPr lang="en-GB" sz="2800" dirty="0">
              <a:solidFill>
                <a:schemeClr val="tx1"/>
              </a:solidFill>
            </a:endParaRPr>
          </a:p>
          <a:p>
            <a:pPr marL="914400" lvl="1" indent="-457200"/>
            <a:r>
              <a:rPr lang="zh-CN" altLang="en-US" sz="2800" dirty="0"/>
              <a:t>很容易升级控制面板和工作节点到新版本</a:t>
            </a:r>
            <a:r>
              <a:rPr lang="en-GB" sz="2800" dirty="0"/>
              <a:t> </a:t>
            </a:r>
          </a:p>
          <a:p>
            <a:pPr marL="457200" indent="-457200"/>
            <a:r>
              <a:rPr lang="zh-CN" altLang="en-US" sz="2800" dirty="0">
                <a:solidFill>
                  <a:schemeClr val="tx1"/>
                </a:solidFill>
              </a:rPr>
              <a:t>扩展</a:t>
            </a:r>
            <a:r>
              <a:rPr lang="en-GB" sz="2800" dirty="0">
                <a:solidFill>
                  <a:schemeClr val="tx1"/>
                </a:solidFill>
              </a:rPr>
              <a:t> agent pool </a:t>
            </a:r>
            <a:r>
              <a:rPr lang="zh-CN" altLang="en-US" sz="2800" dirty="0">
                <a:solidFill>
                  <a:schemeClr val="tx1"/>
                </a:solidFill>
              </a:rPr>
              <a:t>增加或者减少容量</a:t>
            </a:r>
            <a:endParaRPr lang="en-GB" sz="2800" dirty="0">
              <a:solidFill>
                <a:schemeClr val="tx1"/>
              </a:solidFill>
            </a:endParaRPr>
          </a:p>
          <a:p>
            <a:endParaRPr lang="en-GB" sz="2800" dirty="0">
              <a:solidFill>
                <a:schemeClr val="tx1"/>
              </a:solidFill>
            </a:endParaRPr>
          </a:p>
        </p:txBody>
      </p:sp>
    </p:spTree>
    <p:extLst>
      <p:ext uri="{BB962C8B-B14F-4D97-AF65-F5344CB8AC3E}">
        <p14:creationId xmlns:p14="http://schemas.microsoft.com/office/powerpoint/2010/main" val="327421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t>Kubernetes </a:t>
            </a:r>
            <a:r>
              <a:rPr lang="zh-CN" altLang="en-US" dirty="0"/>
              <a:t>概述</a:t>
            </a:r>
            <a:endParaRPr lang="en-GB" dirty="0"/>
          </a:p>
        </p:txBody>
      </p:sp>
      <p:sp>
        <p:nvSpPr>
          <p:cNvPr id="7" name="Text Placeholder 2">
            <a:extLst>
              <a:ext uri="{FF2B5EF4-FFF2-40B4-BE49-F238E27FC236}">
                <a16:creationId xmlns:a16="http://schemas.microsoft.com/office/drawing/2014/main" id="{6880B8E3-C6DA-41AD-B20A-B745F05F81DC}"/>
              </a:ext>
            </a:extLst>
          </p:cNvPr>
          <p:cNvSpPr txBox="1">
            <a:spLocks/>
          </p:cNvSpPr>
          <p:nvPr/>
        </p:nvSpPr>
        <p:spPr>
          <a:xfrm>
            <a:off x="536922" y="1464816"/>
            <a:ext cx="11655078" cy="48738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800" dirty="0">
                <a:solidFill>
                  <a:schemeClr val="tx1"/>
                </a:solidFill>
              </a:rPr>
              <a:t>也称为 </a:t>
            </a:r>
            <a:r>
              <a:rPr lang="en-US" altLang="zh-CN" sz="2800" dirty="0">
                <a:solidFill>
                  <a:schemeClr val="tx1"/>
                </a:solidFill>
              </a:rPr>
              <a:t>K8 </a:t>
            </a:r>
            <a:r>
              <a:rPr lang="zh-CN" altLang="en-US" sz="2800" dirty="0">
                <a:solidFill>
                  <a:schemeClr val="tx1"/>
                </a:solidFill>
              </a:rPr>
              <a:t>或 </a:t>
            </a:r>
            <a:r>
              <a:rPr lang="en-US" altLang="zh-CN" sz="2800" dirty="0" err="1">
                <a:solidFill>
                  <a:schemeClr val="tx1"/>
                </a:solidFill>
              </a:rPr>
              <a:t>Kube</a:t>
            </a:r>
            <a:endParaRPr lang="en-US" altLang="zh-CN" sz="2800" dirty="0">
              <a:solidFill>
                <a:schemeClr val="tx1"/>
              </a:solidFill>
            </a:endParaRPr>
          </a:p>
          <a:p>
            <a:endParaRPr lang="en-US" altLang="zh-CN" sz="2800" dirty="0">
              <a:solidFill>
                <a:schemeClr val="tx1"/>
              </a:solidFill>
            </a:endParaRPr>
          </a:p>
          <a:p>
            <a:r>
              <a:rPr lang="zh-CN" altLang="en-US" sz="2800" dirty="0">
                <a:solidFill>
                  <a:schemeClr val="tx1"/>
                </a:solidFill>
              </a:rPr>
              <a:t>最初由谷歌开发， 创始团队的多个成员在微软</a:t>
            </a:r>
          </a:p>
          <a:p>
            <a:endParaRPr lang="zh-CN" altLang="en-US" sz="2800" dirty="0">
              <a:solidFill>
                <a:schemeClr val="tx1"/>
              </a:solidFill>
            </a:endParaRPr>
          </a:p>
          <a:p>
            <a:r>
              <a:rPr lang="zh-CN" altLang="en-US" sz="2800" dirty="0">
                <a:solidFill>
                  <a:schemeClr val="tx1"/>
                </a:solidFill>
              </a:rPr>
              <a:t>由云原生计算基金会（</a:t>
            </a:r>
            <a:r>
              <a:rPr lang="en-US" altLang="zh-CN" sz="2800" dirty="0">
                <a:solidFill>
                  <a:schemeClr val="tx1"/>
                </a:solidFill>
              </a:rPr>
              <a:t>CNCF</a:t>
            </a:r>
            <a:r>
              <a:rPr lang="zh-CN" altLang="en-US" sz="2800" dirty="0">
                <a:solidFill>
                  <a:schemeClr val="tx1"/>
                </a:solidFill>
              </a:rPr>
              <a:t>）维护</a:t>
            </a:r>
          </a:p>
          <a:p>
            <a:endParaRPr lang="zh-CN" altLang="en-US" sz="2800" dirty="0">
              <a:solidFill>
                <a:schemeClr val="tx1"/>
              </a:solidFill>
            </a:endParaRPr>
          </a:p>
          <a:p>
            <a:r>
              <a:rPr lang="zh-CN" altLang="en-US" sz="2800" dirty="0">
                <a:solidFill>
                  <a:schemeClr val="tx1"/>
                </a:solidFill>
              </a:rPr>
              <a:t>用</a:t>
            </a:r>
            <a:r>
              <a:rPr lang="en-US" altLang="zh-CN" sz="2800" dirty="0">
                <a:solidFill>
                  <a:schemeClr val="tx1"/>
                </a:solidFill>
              </a:rPr>
              <a:t>go</a:t>
            </a:r>
            <a:r>
              <a:rPr lang="zh-CN" altLang="en-US" sz="2800" dirty="0">
                <a:solidFill>
                  <a:schemeClr val="tx1"/>
                </a:solidFill>
              </a:rPr>
              <a:t>编写</a:t>
            </a:r>
            <a:endParaRPr lang="en-US" altLang="zh-CN" sz="2800" dirty="0">
              <a:solidFill>
                <a:schemeClr val="tx1"/>
              </a:solidFill>
            </a:endParaRPr>
          </a:p>
          <a:p>
            <a:endParaRPr lang="zh-CN" altLang="en-US" sz="2800" dirty="0">
              <a:solidFill>
                <a:schemeClr val="tx1"/>
              </a:solidFill>
            </a:endParaRPr>
          </a:p>
          <a:p>
            <a:r>
              <a:rPr lang="zh-CN" altLang="en-US" sz="2800" dirty="0">
                <a:solidFill>
                  <a:schemeClr val="tx1"/>
                </a:solidFill>
              </a:rPr>
              <a:t>开源</a:t>
            </a:r>
            <a:endParaRPr lang="en-GB" sz="2800" dirty="0">
              <a:solidFill>
                <a:schemeClr val="tx1"/>
              </a:solidFill>
            </a:endParaRPr>
          </a:p>
        </p:txBody>
      </p:sp>
      <p:pic>
        <p:nvPicPr>
          <p:cNvPr id="10" name="Imagem 9">
            <a:extLst>
              <a:ext uri="{FF2B5EF4-FFF2-40B4-BE49-F238E27FC236}">
                <a16:creationId xmlns:a16="http://schemas.microsoft.com/office/drawing/2014/main" id="{31544D54-A8B5-4AF1-9B1C-EC715346A28B}"/>
              </a:ext>
            </a:extLst>
          </p:cNvPr>
          <p:cNvPicPr>
            <a:picLocks noChangeAspect="1"/>
          </p:cNvPicPr>
          <p:nvPr/>
        </p:nvPicPr>
        <p:blipFill>
          <a:blip r:embed="rId3"/>
          <a:stretch>
            <a:fillRect/>
          </a:stretch>
        </p:blipFill>
        <p:spPr>
          <a:xfrm>
            <a:off x="8649239" y="2468644"/>
            <a:ext cx="2250995" cy="2250995"/>
          </a:xfrm>
          <a:prstGeom prst="rect">
            <a:avLst/>
          </a:prstGeom>
        </p:spPr>
      </p:pic>
    </p:spTree>
    <p:extLst>
      <p:ext uri="{BB962C8B-B14F-4D97-AF65-F5344CB8AC3E}">
        <p14:creationId xmlns:p14="http://schemas.microsoft.com/office/powerpoint/2010/main" val="181920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t>Kubernetes </a:t>
            </a:r>
            <a:r>
              <a:rPr lang="zh-CN" altLang="en-US" dirty="0"/>
              <a:t>： 容器管理</a:t>
            </a:r>
            <a:endParaRPr lang="en-GB" dirty="0"/>
          </a:p>
        </p:txBody>
      </p:sp>
      <p:sp>
        <p:nvSpPr>
          <p:cNvPr id="7" name="Text Placeholder 2">
            <a:extLst>
              <a:ext uri="{FF2B5EF4-FFF2-40B4-BE49-F238E27FC236}">
                <a16:creationId xmlns:a16="http://schemas.microsoft.com/office/drawing/2014/main" id="{6880B8E3-C6DA-41AD-B20A-B745F05F81DC}"/>
              </a:ext>
            </a:extLst>
          </p:cNvPr>
          <p:cNvSpPr txBox="1">
            <a:spLocks/>
          </p:cNvSpPr>
          <p:nvPr/>
        </p:nvSpPr>
        <p:spPr>
          <a:xfrm>
            <a:off x="536922" y="1464816"/>
            <a:ext cx="11655078" cy="48738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800" dirty="0">
                <a:solidFill>
                  <a:schemeClr val="tx1"/>
                </a:solidFill>
              </a:rPr>
              <a:t>编排</a:t>
            </a:r>
            <a:endParaRPr lang="en-US" altLang="zh-CN" sz="2800" dirty="0">
              <a:solidFill>
                <a:schemeClr val="tx1"/>
              </a:solidFill>
            </a:endParaRPr>
          </a:p>
          <a:p>
            <a:endParaRPr lang="zh-CN" altLang="en-US" sz="2800" dirty="0">
              <a:solidFill>
                <a:schemeClr val="tx1"/>
              </a:solidFill>
            </a:endParaRPr>
          </a:p>
          <a:p>
            <a:r>
              <a:rPr lang="zh-CN" altLang="en-US" sz="2800" dirty="0">
                <a:solidFill>
                  <a:schemeClr val="tx1"/>
                </a:solidFill>
              </a:rPr>
              <a:t>自动恢复</a:t>
            </a:r>
            <a:endParaRPr lang="en-US" altLang="zh-CN" sz="2800" dirty="0">
              <a:solidFill>
                <a:schemeClr val="tx1"/>
              </a:solidFill>
            </a:endParaRPr>
          </a:p>
          <a:p>
            <a:endParaRPr lang="zh-CN" altLang="en-US" sz="2800" dirty="0">
              <a:solidFill>
                <a:schemeClr val="tx1"/>
              </a:solidFill>
            </a:endParaRPr>
          </a:p>
          <a:p>
            <a:r>
              <a:rPr lang="zh-CN" altLang="en-US" sz="2800" dirty="0">
                <a:solidFill>
                  <a:schemeClr val="tx1"/>
                </a:solidFill>
              </a:rPr>
              <a:t>重启</a:t>
            </a:r>
            <a:endParaRPr lang="en-US" altLang="zh-CN" sz="2800" dirty="0">
              <a:solidFill>
                <a:schemeClr val="tx1"/>
              </a:solidFill>
            </a:endParaRPr>
          </a:p>
          <a:p>
            <a:endParaRPr lang="zh-CN" altLang="en-US" sz="2800" dirty="0">
              <a:solidFill>
                <a:schemeClr val="tx1"/>
              </a:solidFill>
            </a:endParaRPr>
          </a:p>
          <a:p>
            <a:r>
              <a:rPr lang="zh-CN" altLang="en-US" sz="2800" dirty="0">
                <a:solidFill>
                  <a:schemeClr val="tx1"/>
                </a:solidFill>
              </a:rPr>
              <a:t>复制</a:t>
            </a:r>
            <a:endParaRPr lang="en-US" altLang="zh-CN" sz="2800" dirty="0">
              <a:solidFill>
                <a:schemeClr val="tx1"/>
              </a:solidFill>
            </a:endParaRPr>
          </a:p>
          <a:p>
            <a:endParaRPr lang="zh-CN" altLang="en-US" sz="2800" dirty="0">
              <a:solidFill>
                <a:schemeClr val="tx1"/>
              </a:solidFill>
            </a:endParaRPr>
          </a:p>
          <a:p>
            <a:r>
              <a:rPr lang="zh-CN" altLang="en-US" sz="2800" dirty="0">
                <a:solidFill>
                  <a:schemeClr val="tx1"/>
                </a:solidFill>
              </a:rPr>
              <a:t>升级</a:t>
            </a:r>
          </a:p>
        </p:txBody>
      </p:sp>
      <p:pic>
        <p:nvPicPr>
          <p:cNvPr id="10" name="Imagem 9">
            <a:extLst>
              <a:ext uri="{FF2B5EF4-FFF2-40B4-BE49-F238E27FC236}">
                <a16:creationId xmlns:a16="http://schemas.microsoft.com/office/drawing/2014/main" id="{31544D54-A8B5-4AF1-9B1C-EC715346A28B}"/>
              </a:ext>
            </a:extLst>
          </p:cNvPr>
          <p:cNvPicPr>
            <a:picLocks noChangeAspect="1"/>
          </p:cNvPicPr>
          <p:nvPr/>
        </p:nvPicPr>
        <p:blipFill>
          <a:blip r:embed="rId3"/>
          <a:stretch>
            <a:fillRect/>
          </a:stretch>
        </p:blipFill>
        <p:spPr>
          <a:xfrm>
            <a:off x="8649239" y="2468644"/>
            <a:ext cx="2250995" cy="2250995"/>
          </a:xfrm>
          <a:prstGeom prst="rect">
            <a:avLst/>
          </a:prstGeom>
        </p:spPr>
      </p:pic>
    </p:spTree>
    <p:extLst>
      <p:ext uri="{BB962C8B-B14F-4D97-AF65-F5344CB8AC3E}">
        <p14:creationId xmlns:p14="http://schemas.microsoft.com/office/powerpoint/2010/main" val="305067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t>Kubernetes </a:t>
            </a:r>
            <a:r>
              <a:rPr lang="zh-CN" altLang="en-US" dirty="0"/>
              <a:t>： 架构</a:t>
            </a:r>
            <a:endParaRPr lang="en-GB" dirty="0"/>
          </a:p>
        </p:txBody>
      </p:sp>
      <p:sp>
        <p:nvSpPr>
          <p:cNvPr id="7" name="Text Placeholder 2">
            <a:extLst>
              <a:ext uri="{FF2B5EF4-FFF2-40B4-BE49-F238E27FC236}">
                <a16:creationId xmlns:a16="http://schemas.microsoft.com/office/drawing/2014/main" id="{6880B8E3-C6DA-41AD-B20A-B745F05F81DC}"/>
              </a:ext>
            </a:extLst>
          </p:cNvPr>
          <p:cNvSpPr txBox="1">
            <a:spLocks/>
          </p:cNvSpPr>
          <p:nvPr/>
        </p:nvSpPr>
        <p:spPr>
          <a:xfrm>
            <a:off x="536922" y="1464816"/>
            <a:ext cx="11655078" cy="48738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800" dirty="0">
              <a:solidFill>
                <a:schemeClr val="tx1"/>
              </a:solidFill>
            </a:endParaRPr>
          </a:p>
        </p:txBody>
      </p:sp>
      <p:pic>
        <p:nvPicPr>
          <p:cNvPr id="10" name="Imagem 9">
            <a:extLst>
              <a:ext uri="{FF2B5EF4-FFF2-40B4-BE49-F238E27FC236}">
                <a16:creationId xmlns:a16="http://schemas.microsoft.com/office/drawing/2014/main" id="{31544D54-A8B5-4AF1-9B1C-EC715346A28B}"/>
              </a:ext>
            </a:extLst>
          </p:cNvPr>
          <p:cNvPicPr>
            <a:picLocks noChangeAspect="1"/>
          </p:cNvPicPr>
          <p:nvPr/>
        </p:nvPicPr>
        <p:blipFill>
          <a:blip r:embed="rId3"/>
          <a:stretch>
            <a:fillRect/>
          </a:stretch>
        </p:blipFill>
        <p:spPr>
          <a:xfrm>
            <a:off x="9181899" y="2249008"/>
            <a:ext cx="2250995" cy="2250995"/>
          </a:xfrm>
          <a:prstGeom prst="rect">
            <a:avLst/>
          </a:prstGeom>
        </p:spPr>
      </p:pic>
      <p:sp>
        <p:nvSpPr>
          <p:cNvPr id="3" name="矩形 2">
            <a:extLst>
              <a:ext uri="{FF2B5EF4-FFF2-40B4-BE49-F238E27FC236}">
                <a16:creationId xmlns:a16="http://schemas.microsoft.com/office/drawing/2014/main" id="{4BA73A39-5DA1-4A4E-8741-A3317B8F33BC}"/>
              </a:ext>
            </a:extLst>
          </p:cNvPr>
          <p:cNvSpPr/>
          <p:nvPr/>
        </p:nvSpPr>
        <p:spPr>
          <a:xfrm>
            <a:off x="981047" y="1964016"/>
            <a:ext cx="7852234" cy="3046988"/>
          </a:xfrm>
          <a:prstGeom prst="rect">
            <a:avLst/>
          </a:prstGeom>
        </p:spPr>
        <p:txBody>
          <a:bodyPr wrap="square">
            <a:spAutoFit/>
          </a:bodyPr>
          <a:lstStyle/>
          <a:p>
            <a:pPr marL="571500" indent="-571500">
              <a:buFont typeface="Arial" panose="020B0604020202020204" pitchFamily="34" charset="0"/>
              <a:buChar char="•"/>
            </a:pPr>
            <a:r>
              <a:rPr lang="pt-BR" altLang="zh-CN" sz="3200" dirty="0">
                <a:solidFill>
                  <a:schemeClr val="accent1"/>
                </a:solidFill>
              </a:rPr>
              <a:t>Master</a:t>
            </a:r>
          </a:p>
          <a:p>
            <a:pPr marL="1028700" lvl="3" indent="-571500">
              <a:buFont typeface="Arial" panose="020B0604020202020204" pitchFamily="34" charset="0"/>
              <a:buChar char="•"/>
            </a:pPr>
            <a:r>
              <a:rPr lang="zh-CN" altLang="en-US" sz="3200" b="1" dirty="0">
                <a:solidFill>
                  <a:schemeClr val="accent1"/>
                </a:solidFill>
              </a:rPr>
              <a:t>控制节点</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负责分配任务的节点</a:t>
            </a:r>
            <a:endParaRPr lang="pt-BR" altLang="zh-CN" sz="3200" b="1" dirty="0">
              <a:solidFill>
                <a:schemeClr val="accent1"/>
              </a:solidFill>
            </a:endParaRPr>
          </a:p>
          <a:p>
            <a:pPr marL="1028700" lvl="3" indent="-571500">
              <a:buFont typeface="Arial" panose="020B0604020202020204" pitchFamily="34" charset="0"/>
              <a:buChar char="•"/>
            </a:pPr>
            <a:endParaRPr lang="pt-BR" altLang="zh-CN" sz="3200" dirty="0">
              <a:solidFill>
                <a:schemeClr val="accent1"/>
              </a:solidFill>
            </a:endParaRPr>
          </a:p>
          <a:p>
            <a:pPr marL="571500" indent="-571500">
              <a:buFont typeface="Arial" panose="020B0604020202020204" pitchFamily="34" charset="0"/>
              <a:buChar char="•"/>
            </a:pPr>
            <a:r>
              <a:rPr lang="pt-BR" altLang="zh-CN" sz="3200" dirty="0">
                <a:solidFill>
                  <a:schemeClr val="accent1"/>
                </a:solidFill>
              </a:rPr>
              <a:t>Nodes</a:t>
            </a:r>
          </a:p>
          <a:p>
            <a:pPr marL="1028700" lvl="3" indent="-571500">
              <a:buFont typeface="Arial" panose="020B0604020202020204" pitchFamily="34" charset="0"/>
              <a:buChar char="•"/>
            </a:pPr>
            <a:r>
              <a:rPr lang="zh-CN" altLang="en-US" sz="3200" dirty="0">
                <a:solidFill>
                  <a:schemeClr val="accent1"/>
                </a:solidFill>
              </a:rPr>
              <a:t>执行</a:t>
            </a:r>
            <a:r>
              <a:rPr lang="en-US" altLang="zh-CN" sz="3200" dirty="0">
                <a:solidFill>
                  <a:schemeClr val="accent1"/>
                </a:solidFill>
              </a:rPr>
              <a:t>Master</a:t>
            </a:r>
            <a:r>
              <a:rPr lang="zh-CN" altLang="en-US" sz="3200" dirty="0">
                <a:solidFill>
                  <a:schemeClr val="accent1"/>
                </a:solidFill>
              </a:rPr>
              <a:t>分配任务的节点</a:t>
            </a:r>
            <a:endParaRPr lang="pt-BR" altLang="zh-CN" sz="3200" b="1" dirty="0">
              <a:solidFill>
                <a:schemeClr val="accent1"/>
              </a:solidFill>
            </a:endParaRPr>
          </a:p>
        </p:txBody>
      </p:sp>
    </p:spTree>
    <p:extLst>
      <p:ext uri="{BB962C8B-B14F-4D97-AF65-F5344CB8AC3E}">
        <p14:creationId xmlns:p14="http://schemas.microsoft.com/office/powerpoint/2010/main" val="2386882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t>Kubernetes </a:t>
            </a:r>
            <a:r>
              <a:rPr lang="zh-CN" altLang="en-US" dirty="0"/>
              <a:t>： 架构</a:t>
            </a:r>
            <a:endParaRPr lang="en-GB" dirty="0"/>
          </a:p>
        </p:txBody>
      </p:sp>
      <p:sp>
        <p:nvSpPr>
          <p:cNvPr id="7" name="Text Placeholder 2">
            <a:extLst>
              <a:ext uri="{FF2B5EF4-FFF2-40B4-BE49-F238E27FC236}">
                <a16:creationId xmlns:a16="http://schemas.microsoft.com/office/drawing/2014/main" id="{6880B8E3-C6DA-41AD-B20A-B745F05F81DC}"/>
              </a:ext>
            </a:extLst>
          </p:cNvPr>
          <p:cNvSpPr txBox="1">
            <a:spLocks/>
          </p:cNvSpPr>
          <p:nvPr/>
        </p:nvSpPr>
        <p:spPr>
          <a:xfrm>
            <a:off x="536922" y="1464816"/>
            <a:ext cx="11655078" cy="48738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800" dirty="0">
              <a:solidFill>
                <a:schemeClr val="tx1"/>
              </a:solidFill>
            </a:endParaRPr>
          </a:p>
        </p:txBody>
      </p:sp>
      <p:sp>
        <p:nvSpPr>
          <p:cNvPr id="8" name="Elipse 5">
            <a:extLst>
              <a:ext uri="{FF2B5EF4-FFF2-40B4-BE49-F238E27FC236}">
                <a16:creationId xmlns:a16="http://schemas.microsoft.com/office/drawing/2014/main" id="{586A543E-6A39-4580-92C6-D2CF99B725B2}"/>
              </a:ext>
            </a:extLst>
          </p:cNvPr>
          <p:cNvSpPr/>
          <p:nvPr/>
        </p:nvSpPr>
        <p:spPr bwMode="auto">
          <a:xfrm>
            <a:off x="568324" y="2415539"/>
            <a:ext cx="3505200" cy="3505200"/>
          </a:xfrm>
          <a:prstGeom prst="ellipse">
            <a:avLst/>
          </a:prstGeom>
          <a:solidFill>
            <a:schemeClr val="tx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pt-BR" sz="2000" dirty="0">
              <a:gradFill>
                <a:gsLst>
                  <a:gs pos="5439">
                    <a:srgbClr val="F8F8F8"/>
                  </a:gs>
                  <a:gs pos="10000">
                    <a:srgbClr val="F8F8F8"/>
                  </a:gs>
                </a:gsLst>
                <a:lin ang="5400000" scaled="0"/>
              </a:gradFill>
            </a:endParaRPr>
          </a:p>
        </p:txBody>
      </p:sp>
      <p:grpSp>
        <p:nvGrpSpPr>
          <p:cNvPr id="9" name="Agrupar 11">
            <a:extLst>
              <a:ext uri="{FF2B5EF4-FFF2-40B4-BE49-F238E27FC236}">
                <a16:creationId xmlns:a16="http://schemas.microsoft.com/office/drawing/2014/main" id="{52CA9133-9D37-409B-A39F-1B81EE8E8FE4}"/>
              </a:ext>
            </a:extLst>
          </p:cNvPr>
          <p:cNvGrpSpPr/>
          <p:nvPr/>
        </p:nvGrpSpPr>
        <p:grpSpPr>
          <a:xfrm>
            <a:off x="1932621" y="4449838"/>
            <a:ext cx="838200" cy="1002854"/>
            <a:chOff x="2865437" y="2278062"/>
            <a:chExt cx="1905000" cy="2286000"/>
          </a:xfrm>
        </p:grpSpPr>
        <p:sp>
          <p:nvSpPr>
            <p:cNvPr id="11" name="Retângulo: Único Canto Recortado 10">
              <a:extLst>
                <a:ext uri="{FF2B5EF4-FFF2-40B4-BE49-F238E27FC236}">
                  <a16:creationId xmlns:a16="http://schemas.microsoft.com/office/drawing/2014/main" id="{D3C15B04-0533-420D-A7DD-F1E91CFB9BD0}"/>
                </a:ext>
              </a:extLst>
            </p:cNvPr>
            <p:cNvSpPr/>
            <p:nvPr/>
          </p:nvSpPr>
          <p:spPr bwMode="auto">
            <a:xfrm>
              <a:off x="2865437" y="2278062"/>
              <a:ext cx="1905000" cy="2286000"/>
            </a:xfrm>
            <a:prstGeom prst="snip1Rect">
              <a:avLst/>
            </a:prstGeom>
            <a:solidFill>
              <a:schemeClr val="accent6">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pt-BR" sz="2000" dirty="0">
                <a:gradFill>
                  <a:gsLst>
                    <a:gs pos="5439">
                      <a:srgbClr val="F8F8F8"/>
                    </a:gs>
                    <a:gs pos="10000">
                      <a:srgbClr val="F8F8F8"/>
                    </a:gs>
                  </a:gsLst>
                  <a:lin ang="5400000" scaled="0"/>
                </a:gradFill>
              </a:endParaRPr>
            </a:p>
          </p:txBody>
        </p:sp>
        <p:pic>
          <p:nvPicPr>
            <p:cNvPr id="12" name="Imagem 6">
              <a:extLst>
                <a:ext uri="{FF2B5EF4-FFF2-40B4-BE49-F238E27FC236}">
                  <a16:creationId xmlns:a16="http://schemas.microsoft.com/office/drawing/2014/main" id="{E643B508-3200-46F6-8B72-9906B1943CCD}"/>
                </a:ext>
              </a:extLst>
            </p:cNvPr>
            <p:cNvPicPr>
              <a:picLocks noChangeAspect="1"/>
            </p:cNvPicPr>
            <p:nvPr/>
          </p:nvPicPr>
          <p:blipFill>
            <a:blip r:embed="rId3"/>
            <a:stretch>
              <a:fillRect/>
            </a:stretch>
          </p:blipFill>
          <p:spPr>
            <a:xfrm>
              <a:off x="3001011" y="2757963"/>
              <a:ext cx="1633851" cy="1478598"/>
            </a:xfrm>
            <a:prstGeom prst="rect">
              <a:avLst/>
            </a:prstGeom>
          </p:spPr>
        </p:pic>
      </p:grpSp>
      <p:sp>
        <p:nvSpPr>
          <p:cNvPr id="13" name="Retângulo 12">
            <a:extLst>
              <a:ext uri="{FF2B5EF4-FFF2-40B4-BE49-F238E27FC236}">
                <a16:creationId xmlns:a16="http://schemas.microsoft.com/office/drawing/2014/main" id="{038388D6-3375-499F-AF80-BFBC30B8EB25}"/>
              </a:ext>
            </a:extLst>
          </p:cNvPr>
          <p:cNvSpPr/>
          <p:nvPr/>
        </p:nvSpPr>
        <p:spPr bwMode="auto">
          <a:xfrm>
            <a:off x="5371824" y="1547116"/>
            <a:ext cx="6172200" cy="4875213"/>
          </a:xfrm>
          <a:prstGeom prst="rect">
            <a:avLst/>
          </a:prstGeom>
          <a:solidFill>
            <a:schemeClr val="bg1">
              <a:lumMod val="65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pt-BR" sz="2000" dirty="0">
              <a:gradFill>
                <a:gsLst>
                  <a:gs pos="5439">
                    <a:srgbClr val="F8F8F8"/>
                  </a:gs>
                  <a:gs pos="10000">
                    <a:srgbClr val="F8F8F8"/>
                  </a:gs>
                </a:gsLst>
                <a:lin ang="5400000" scaled="0"/>
              </a:gradFill>
            </a:endParaRPr>
          </a:p>
        </p:txBody>
      </p:sp>
      <p:sp>
        <p:nvSpPr>
          <p:cNvPr id="14" name="CaixaDeTexto 13">
            <a:extLst>
              <a:ext uri="{FF2B5EF4-FFF2-40B4-BE49-F238E27FC236}">
                <a16:creationId xmlns:a16="http://schemas.microsoft.com/office/drawing/2014/main" id="{E7E8AB34-4F8D-4414-BE7B-28529FBB21B3}"/>
              </a:ext>
            </a:extLst>
          </p:cNvPr>
          <p:cNvSpPr txBox="1"/>
          <p:nvPr/>
        </p:nvSpPr>
        <p:spPr>
          <a:xfrm>
            <a:off x="5456237" y="1597341"/>
            <a:ext cx="1752600" cy="683264"/>
          </a:xfrm>
          <a:prstGeom prst="rect">
            <a:avLst/>
          </a:prstGeom>
          <a:noFill/>
        </p:spPr>
        <p:txBody>
          <a:bodyPr wrap="square" lIns="182880" tIns="146304" rIns="182880" bIns="146304" rtlCol="0">
            <a:spAutoFit/>
          </a:bodyPr>
          <a:lstStyle/>
          <a:p>
            <a:pPr>
              <a:lnSpc>
                <a:spcPct val="90000"/>
              </a:lnSpc>
              <a:spcAft>
                <a:spcPts val="600"/>
              </a:spcAft>
            </a:pPr>
            <a:r>
              <a:rPr lang="pt-BR" sz="2800" dirty="0">
                <a:gradFill>
                  <a:gsLst>
                    <a:gs pos="2917">
                      <a:schemeClr val="tx1"/>
                    </a:gs>
                    <a:gs pos="30000">
                      <a:schemeClr val="tx1"/>
                    </a:gs>
                  </a:gsLst>
                  <a:lin ang="5400000" scaled="0"/>
                </a:gradFill>
              </a:rPr>
              <a:t>Cluster</a:t>
            </a:r>
          </a:p>
        </p:txBody>
      </p:sp>
      <p:pic>
        <p:nvPicPr>
          <p:cNvPr id="15" name="Imagem 3">
            <a:extLst>
              <a:ext uri="{FF2B5EF4-FFF2-40B4-BE49-F238E27FC236}">
                <a16:creationId xmlns:a16="http://schemas.microsoft.com/office/drawing/2014/main" id="{35016718-7B85-4C23-8C95-AFA9040D7220}"/>
              </a:ext>
            </a:extLst>
          </p:cNvPr>
          <p:cNvPicPr>
            <a:picLocks noChangeAspect="1"/>
          </p:cNvPicPr>
          <p:nvPr/>
        </p:nvPicPr>
        <p:blipFill>
          <a:blip r:embed="rId4"/>
          <a:stretch>
            <a:fillRect/>
          </a:stretch>
        </p:blipFill>
        <p:spPr>
          <a:xfrm>
            <a:off x="886978" y="3097092"/>
            <a:ext cx="1091997" cy="1091997"/>
          </a:xfrm>
          <a:prstGeom prst="rect">
            <a:avLst/>
          </a:prstGeom>
        </p:spPr>
      </p:pic>
      <p:sp>
        <p:nvSpPr>
          <p:cNvPr id="16" name="CaixaDeTexto 9">
            <a:extLst>
              <a:ext uri="{FF2B5EF4-FFF2-40B4-BE49-F238E27FC236}">
                <a16:creationId xmlns:a16="http://schemas.microsoft.com/office/drawing/2014/main" id="{34D931FA-95F4-4B63-A17D-943E98406483}"/>
              </a:ext>
            </a:extLst>
          </p:cNvPr>
          <p:cNvSpPr txBox="1"/>
          <p:nvPr/>
        </p:nvSpPr>
        <p:spPr>
          <a:xfrm>
            <a:off x="1939924" y="3301459"/>
            <a:ext cx="1752600" cy="683264"/>
          </a:xfrm>
          <a:prstGeom prst="rect">
            <a:avLst/>
          </a:prstGeom>
          <a:noFill/>
        </p:spPr>
        <p:txBody>
          <a:bodyPr wrap="square" lIns="182880" tIns="146304" rIns="182880" bIns="146304" rtlCol="0">
            <a:spAutoFit/>
          </a:bodyPr>
          <a:lstStyle/>
          <a:p>
            <a:pPr>
              <a:lnSpc>
                <a:spcPct val="90000"/>
              </a:lnSpc>
              <a:spcAft>
                <a:spcPts val="600"/>
              </a:spcAft>
            </a:pPr>
            <a:r>
              <a:rPr lang="pt-BR" sz="2800" dirty="0" err="1"/>
              <a:t>kubectl</a:t>
            </a:r>
            <a:endParaRPr lang="pt-BR" sz="2800" dirty="0"/>
          </a:p>
        </p:txBody>
      </p:sp>
      <p:sp>
        <p:nvSpPr>
          <p:cNvPr id="17" name="Retângulo 8">
            <a:extLst>
              <a:ext uri="{FF2B5EF4-FFF2-40B4-BE49-F238E27FC236}">
                <a16:creationId xmlns:a16="http://schemas.microsoft.com/office/drawing/2014/main" id="{779B079E-840A-4500-B080-6B693024FD9B}"/>
              </a:ext>
            </a:extLst>
          </p:cNvPr>
          <p:cNvSpPr/>
          <p:nvPr/>
        </p:nvSpPr>
        <p:spPr bwMode="auto">
          <a:xfrm>
            <a:off x="6218237" y="3497262"/>
            <a:ext cx="1752600" cy="1371600"/>
          </a:xfrm>
          <a:prstGeom prst="rect">
            <a:avLst/>
          </a:prstGeom>
          <a:solidFill>
            <a:srgbClr val="00808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pt-BR" sz="2800" dirty="0">
                <a:gradFill>
                  <a:gsLst>
                    <a:gs pos="5439">
                      <a:srgbClr val="F8F8F8"/>
                    </a:gs>
                    <a:gs pos="10000">
                      <a:srgbClr val="F8F8F8"/>
                    </a:gs>
                  </a:gsLst>
                  <a:lin ang="5400000" scaled="0"/>
                </a:gradFill>
              </a:rPr>
              <a:t>Master</a:t>
            </a:r>
          </a:p>
        </p:txBody>
      </p:sp>
      <p:sp>
        <p:nvSpPr>
          <p:cNvPr id="18" name="Retângulo 14">
            <a:extLst>
              <a:ext uri="{FF2B5EF4-FFF2-40B4-BE49-F238E27FC236}">
                <a16:creationId xmlns:a16="http://schemas.microsoft.com/office/drawing/2014/main" id="{670370B5-D8B3-4C54-8208-C83A618BA593}"/>
              </a:ext>
            </a:extLst>
          </p:cNvPr>
          <p:cNvSpPr/>
          <p:nvPr/>
        </p:nvSpPr>
        <p:spPr bwMode="auto">
          <a:xfrm>
            <a:off x="9113837" y="2314577"/>
            <a:ext cx="1752600" cy="1371600"/>
          </a:xfrm>
          <a:prstGeom prst="rect">
            <a:avLst/>
          </a:prstGeom>
          <a:solidFill>
            <a:srgbClr val="3366C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pt-BR" sz="2800" dirty="0">
                <a:gradFill>
                  <a:gsLst>
                    <a:gs pos="5439">
                      <a:srgbClr val="F8F8F8"/>
                    </a:gs>
                    <a:gs pos="10000">
                      <a:srgbClr val="F8F8F8"/>
                    </a:gs>
                  </a:gsLst>
                  <a:lin ang="5400000" scaled="0"/>
                </a:gradFill>
              </a:rPr>
              <a:t>Node 1</a:t>
            </a:r>
          </a:p>
        </p:txBody>
      </p:sp>
      <p:sp>
        <p:nvSpPr>
          <p:cNvPr id="19" name="Retângulo 15">
            <a:extLst>
              <a:ext uri="{FF2B5EF4-FFF2-40B4-BE49-F238E27FC236}">
                <a16:creationId xmlns:a16="http://schemas.microsoft.com/office/drawing/2014/main" id="{4DD064FE-058C-49B2-B161-B7DB80B5E418}"/>
              </a:ext>
            </a:extLst>
          </p:cNvPr>
          <p:cNvSpPr/>
          <p:nvPr/>
        </p:nvSpPr>
        <p:spPr bwMode="auto">
          <a:xfrm>
            <a:off x="9110344" y="4575568"/>
            <a:ext cx="1752600" cy="1371600"/>
          </a:xfrm>
          <a:prstGeom prst="rect">
            <a:avLst/>
          </a:prstGeom>
          <a:solidFill>
            <a:srgbClr val="3366C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pt-BR" sz="2800" dirty="0">
                <a:gradFill>
                  <a:gsLst>
                    <a:gs pos="5439">
                      <a:srgbClr val="F8F8F8"/>
                    </a:gs>
                    <a:gs pos="10000">
                      <a:srgbClr val="F8F8F8"/>
                    </a:gs>
                  </a:gsLst>
                  <a:lin ang="5400000" scaled="0"/>
                </a:gradFill>
              </a:rPr>
              <a:t>Node N</a:t>
            </a:r>
          </a:p>
        </p:txBody>
      </p:sp>
      <p:cxnSp>
        <p:nvCxnSpPr>
          <p:cNvPr id="20" name="Conector de Seta Reta 17">
            <a:extLst>
              <a:ext uri="{FF2B5EF4-FFF2-40B4-BE49-F238E27FC236}">
                <a16:creationId xmlns:a16="http://schemas.microsoft.com/office/drawing/2014/main" id="{5211DC08-9148-4858-A974-861A872DFEFE}"/>
              </a:ext>
            </a:extLst>
          </p:cNvPr>
          <p:cNvCxnSpPr/>
          <p:nvPr/>
        </p:nvCxnSpPr>
        <p:spPr>
          <a:xfrm>
            <a:off x="3322638" y="4189089"/>
            <a:ext cx="2743199" cy="0"/>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ector de Seta Reta 18">
            <a:extLst>
              <a:ext uri="{FF2B5EF4-FFF2-40B4-BE49-F238E27FC236}">
                <a16:creationId xmlns:a16="http://schemas.microsoft.com/office/drawing/2014/main" id="{FA364F63-3FA5-4D6B-A2C8-BA12C136ABAD}"/>
              </a:ext>
            </a:extLst>
          </p:cNvPr>
          <p:cNvCxnSpPr>
            <a:cxnSpLocks/>
          </p:cNvCxnSpPr>
          <p:nvPr/>
        </p:nvCxnSpPr>
        <p:spPr>
          <a:xfrm flipV="1">
            <a:off x="8119745" y="3097092"/>
            <a:ext cx="917892" cy="874290"/>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 name="Conector de Seta Reta 20">
            <a:extLst>
              <a:ext uri="{FF2B5EF4-FFF2-40B4-BE49-F238E27FC236}">
                <a16:creationId xmlns:a16="http://schemas.microsoft.com/office/drawing/2014/main" id="{7547C0B2-CBFC-4BEA-8EFA-3DB3F1B8BD13}"/>
              </a:ext>
            </a:extLst>
          </p:cNvPr>
          <p:cNvCxnSpPr>
            <a:cxnSpLocks/>
          </p:cNvCxnSpPr>
          <p:nvPr/>
        </p:nvCxnSpPr>
        <p:spPr>
          <a:xfrm>
            <a:off x="8157845" y="4620207"/>
            <a:ext cx="879792" cy="688813"/>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3" name="CaixaDeTexto 22">
            <a:extLst>
              <a:ext uri="{FF2B5EF4-FFF2-40B4-BE49-F238E27FC236}">
                <a16:creationId xmlns:a16="http://schemas.microsoft.com/office/drawing/2014/main" id="{4E7BDBA7-1125-4AC7-8B44-AD7EA78ED5FB}"/>
              </a:ext>
            </a:extLst>
          </p:cNvPr>
          <p:cNvSpPr txBox="1"/>
          <p:nvPr/>
        </p:nvSpPr>
        <p:spPr>
          <a:xfrm>
            <a:off x="9037636" y="3686370"/>
            <a:ext cx="1825307" cy="683264"/>
          </a:xfrm>
          <a:prstGeom prst="rect">
            <a:avLst/>
          </a:prstGeom>
          <a:noFill/>
        </p:spPr>
        <p:txBody>
          <a:bodyPr wrap="square" lIns="182880" tIns="146304" rIns="182880" bIns="146304" rtlCol="0">
            <a:spAutoFit/>
          </a:bodyPr>
          <a:lstStyle/>
          <a:p>
            <a:pPr algn="ctr">
              <a:lnSpc>
                <a:spcPct val="90000"/>
              </a:lnSpc>
              <a:spcAft>
                <a:spcPts val="600"/>
              </a:spcAft>
            </a:pPr>
            <a:r>
              <a:rPr lang="pt-BR" sz="2800" dirty="0">
                <a:gradFill>
                  <a:gsLst>
                    <a:gs pos="2917">
                      <a:schemeClr val="tx1"/>
                    </a:gs>
                    <a:gs pos="30000">
                      <a:schemeClr val="tx1"/>
                    </a:gs>
                  </a:gsLst>
                  <a:lin ang="5400000" scaled="0"/>
                </a:gradFill>
              </a:rPr>
              <a:t>. . .</a:t>
            </a:r>
          </a:p>
        </p:txBody>
      </p:sp>
    </p:spTree>
    <p:extLst>
      <p:ext uri="{BB962C8B-B14F-4D97-AF65-F5344CB8AC3E}">
        <p14:creationId xmlns:p14="http://schemas.microsoft.com/office/powerpoint/2010/main" val="29196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t>Kubernetes </a:t>
            </a:r>
            <a:r>
              <a:rPr lang="zh-CN" altLang="en-US" dirty="0"/>
              <a:t>： 架构</a:t>
            </a:r>
            <a:endParaRPr lang="en-GB" dirty="0"/>
          </a:p>
        </p:txBody>
      </p:sp>
      <p:sp>
        <p:nvSpPr>
          <p:cNvPr id="25" name="矩形 24">
            <a:extLst>
              <a:ext uri="{FF2B5EF4-FFF2-40B4-BE49-F238E27FC236}">
                <a16:creationId xmlns:a16="http://schemas.microsoft.com/office/drawing/2014/main" id="{2E72AB24-D9E1-45E9-8D58-1ED386130366}"/>
              </a:ext>
            </a:extLst>
          </p:cNvPr>
          <p:cNvSpPr/>
          <p:nvPr/>
        </p:nvSpPr>
        <p:spPr>
          <a:xfrm>
            <a:off x="981047" y="1964016"/>
            <a:ext cx="7236521" cy="4031873"/>
          </a:xfrm>
          <a:prstGeom prst="rect">
            <a:avLst/>
          </a:prstGeom>
        </p:spPr>
        <p:txBody>
          <a:bodyPr wrap="square">
            <a:spAutoFit/>
          </a:bodyPr>
          <a:lstStyle/>
          <a:p>
            <a:pPr marL="571500" indent="-571500">
              <a:buFont typeface="Arial" panose="020B0604020202020204" pitchFamily="34" charset="0"/>
              <a:buChar char="•"/>
            </a:pPr>
            <a:r>
              <a:rPr lang="en-US" altLang="zh-CN" sz="3200" dirty="0">
                <a:solidFill>
                  <a:schemeClr val="accent1"/>
                </a:solidFill>
              </a:rPr>
              <a:t>Pod</a:t>
            </a:r>
            <a:endParaRPr lang="pt-BR" altLang="zh-CN" sz="3200" dirty="0">
              <a:solidFill>
                <a:schemeClr val="accent1"/>
              </a:solidFill>
            </a:endParaRPr>
          </a:p>
          <a:p>
            <a:pPr marL="1028700" lvl="3" indent="-571500">
              <a:buFont typeface="Arial" panose="020B0604020202020204" pitchFamily="34" charset="0"/>
              <a:buChar char="•"/>
            </a:pPr>
            <a:r>
              <a:rPr lang="en-US" altLang="zh-CN" sz="3200" b="1" dirty="0">
                <a:solidFill>
                  <a:schemeClr val="accent1"/>
                </a:solidFill>
              </a:rPr>
              <a:t>K8s</a:t>
            </a:r>
            <a:r>
              <a:rPr lang="zh-CN" altLang="en-US" sz="3200" b="1" dirty="0">
                <a:solidFill>
                  <a:schemeClr val="accent1"/>
                </a:solidFill>
              </a:rPr>
              <a:t>的原子部署单元</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部署到节点的一个或多个容器组</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有自己的</a:t>
            </a:r>
            <a:r>
              <a:rPr lang="en-US" altLang="zh-CN" sz="3200" b="1" dirty="0">
                <a:solidFill>
                  <a:schemeClr val="accent1"/>
                </a:solidFill>
              </a:rPr>
              <a:t>IP</a:t>
            </a:r>
            <a:r>
              <a:rPr lang="zh-CN" altLang="en-US" sz="3200" b="1" dirty="0">
                <a:solidFill>
                  <a:schemeClr val="accent1"/>
                </a:solidFill>
              </a:rPr>
              <a:t>地址</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它的寿命很短，随时可更换</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所有的容器共享存储和网络</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我们不直接管理</a:t>
            </a:r>
            <a:r>
              <a:rPr lang="en-US" altLang="zh-CN" sz="3200" b="1" dirty="0">
                <a:solidFill>
                  <a:schemeClr val="accent1"/>
                </a:solidFill>
              </a:rPr>
              <a:t>Pod</a:t>
            </a:r>
            <a:r>
              <a:rPr lang="zh-CN" altLang="en-US" sz="3200" b="1" dirty="0">
                <a:solidFill>
                  <a:schemeClr val="accent1"/>
                </a:solidFill>
              </a:rPr>
              <a:t>，有更高级的对象</a:t>
            </a:r>
            <a:endParaRPr lang="pt-BR" altLang="zh-CN" sz="3200" dirty="0">
              <a:solidFill>
                <a:schemeClr val="accent1"/>
              </a:solidFill>
            </a:endParaRPr>
          </a:p>
        </p:txBody>
      </p:sp>
      <p:grpSp>
        <p:nvGrpSpPr>
          <p:cNvPr id="26" name="Group 5">
            <a:extLst>
              <a:ext uri="{FF2B5EF4-FFF2-40B4-BE49-F238E27FC236}">
                <a16:creationId xmlns:a16="http://schemas.microsoft.com/office/drawing/2014/main" id="{1296C0E4-C517-41A2-9A5D-3185C7FF3A84}"/>
              </a:ext>
            </a:extLst>
          </p:cNvPr>
          <p:cNvGrpSpPr/>
          <p:nvPr/>
        </p:nvGrpSpPr>
        <p:grpSpPr>
          <a:xfrm>
            <a:off x="8687064" y="2565999"/>
            <a:ext cx="1679713" cy="1214744"/>
            <a:chOff x="4850296" y="4262761"/>
            <a:chExt cx="1679713" cy="1214744"/>
          </a:xfrm>
        </p:grpSpPr>
        <p:sp>
          <p:nvSpPr>
            <p:cNvPr id="27" name="Rectangle 6">
              <a:extLst>
                <a:ext uri="{FF2B5EF4-FFF2-40B4-BE49-F238E27FC236}">
                  <a16:creationId xmlns:a16="http://schemas.microsoft.com/office/drawing/2014/main" id="{657BE95F-8952-41B5-A789-9889C40C51B6}"/>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8" name="Group 7">
              <a:extLst>
                <a:ext uri="{FF2B5EF4-FFF2-40B4-BE49-F238E27FC236}">
                  <a16:creationId xmlns:a16="http://schemas.microsoft.com/office/drawing/2014/main" id="{A297A196-40A1-4BAE-8554-AE25684A1542}"/>
                </a:ext>
              </a:extLst>
            </p:cNvPr>
            <p:cNvGrpSpPr/>
            <p:nvPr/>
          </p:nvGrpSpPr>
          <p:grpSpPr>
            <a:xfrm>
              <a:off x="5256745" y="4262761"/>
              <a:ext cx="866814" cy="915212"/>
              <a:chOff x="7245626" y="2134805"/>
              <a:chExt cx="866814" cy="915212"/>
            </a:xfrm>
          </p:grpSpPr>
          <p:pic>
            <p:nvPicPr>
              <p:cNvPr id="30" name="Picture 2" descr="Image result for container icon">
                <a:extLst>
                  <a:ext uri="{FF2B5EF4-FFF2-40B4-BE49-F238E27FC236}">
                    <a16:creationId xmlns:a16="http://schemas.microsoft.com/office/drawing/2014/main" id="{6161826A-E4CF-4FDB-B933-AF27D5AC3B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10">
                <a:extLst>
                  <a:ext uri="{FF2B5EF4-FFF2-40B4-BE49-F238E27FC236}">
                    <a16:creationId xmlns:a16="http://schemas.microsoft.com/office/drawing/2014/main" id="{2B5CF125-F3C1-484B-9D84-FC1D92752477}"/>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29" name="Rectangle 8">
              <a:extLst>
                <a:ext uri="{FF2B5EF4-FFF2-40B4-BE49-F238E27FC236}">
                  <a16:creationId xmlns:a16="http://schemas.microsoft.com/office/drawing/2014/main" id="{60402C9C-8AAC-4E52-B4E7-AD18A20FB6B6}"/>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a:t>
              </a:r>
            </a:p>
          </p:txBody>
        </p:sp>
      </p:grpSp>
      <p:grpSp>
        <p:nvGrpSpPr>
          <p:cNvPr id="32" name="Group 27">
            <a:extLst>
              <a:ext uri="{FF2B5EF4-FFF2-40B4-BE49-F238E27FC236}">
                <a16:creationId xmlns:a16="http://schemas.microsoft.com/office/drawing/2014/main" id="{4DFF179A-1D83-4484-8818-FFFDFF389F49}"/>
              </a:ext>
            </a:extLst>
          </p:cNvPr>
          <p:cNvGrpSpPr/>
          <p:nvPr/>
        </p:nvGrpSpPr>
        <p:grpSpPr>
          <a:xfrm>
            <a:off x="8527560" y="4231472"/>
            <a:ext cx="3261691" cy="1776338"/>
            <a:chOff x="3511826" y="3633032"/>
            <a:chExt cx="3261691" cy="1776338"/>
          </a:xfrm>
        </p:grpSpPr>
        <p:sp>
          <p:nvSpPr>
            <p:cNvPr id="33" name="Rectangle 12">
              <a:extLst>
                <a:ext uri="{FF2B5EF4-FFF2-40B4-BE49-F238E27FC236}">
                  <a16:creationId xmlns:a16="http://schemas.microsoft.com/office/drawing/2014/main" id="{4BC27B05-893E-4A83-9AEC-91FB4A9FE71D}"/>
                </a:ext>
              </a:extLst>
            </p:cNvPr>
            <p:cNvSpPr/>
            <p:nvPr/>
          </p:nvSpPr>
          <p:spPr>
            <a:xfrm>
              <a:off x="3511826" y="3698761"/>
              <a:ext cx="3261691" cy="1588855"/>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4" name="Group 13">
              <a:extLst>
                <a:ext uri="{FF2B5EF4-FFF2-40B4-BE49-F238E27FC236}">
                  <a16:creationId xmlns:a16="http://schemas.microsoft.com/office/drawing/2014/main" id="{DF61285B-6014-4471-8D7E-099AC0A213BA}"/>
                </a:ext>
              </a:extLst>
            </p:cNvPr>
            <p:cNvGrpSpPr/>
            <p:nvPr/>
          </p:nvGrpSpPr>
          <p:grpSpPr>
            <a:xfrm>
              <a:off x="3918275" y="3633032"/>
              <a:ext cx="866814" cy="915212"/>
              <a:chOff x="7245626" y="2134805"/>
              <a:chExt cx="866814" cy="915212"/>
            </a:xfrm>
          </p:grpSpPr>
          <p:pic>
            <p:nvPicPr>
              <p:cNvPr id="44" name="Picture 2" descr="Image result for container icon">
                <a:extLst>
                  <a:ext uri="{FF2B5EF4-FFF2-40B4-BE49-F238E27FC236}">
                    <a16:creationId xmlns:a16="http://schemas.microsoft.com/office/drawing/2014/main" id="{7840B5DF-27C7-483D-9CD8-F5C752B90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16">
                <a:extLst>
                  <a:ext uri="{FF2B5EF4-FFF2-40B4-BE49-F238E27FC236}">
                    <a16:creationId xmlns:a16="http://schemas.microsoft.com/office/drawing/2014/main" id="{64014439-5F93-4193-AF6B-77FAE49154DF}"/>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35" name="Rectangle 14">
              <a:extLst>
                <a:ext uri="{FF2B5EF4-FFF2-40B4-BE49-F238E27FC236}">
                  <a16:creationId xmlns:a16="http://schemas.microsoft.com/office/drawing/2014/main" id="{2207E572-58EE-46B9-B30A-099BFBA455D5}"/>
                </a:ext>
              </a:extLst>
            </p:cNvPr>
            <p:cNvSpPr/>
            <p:nvPr/>
          </p:nvSpPr>
          <p:spPr>
            <a:xfrm>
              <a:off x="4615897" y="5165861"/>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a:t>
              </a:r>
            </a:p>
          </p:txBody>
        </p:sp>
        <p:grpSp>
          <p:nvGrpSpPr>
            <p:cNvPr id="36" name="Group 17">
              <a:extLst>
                <a:ext uri="{FF2B5EF4-FFF2-40B4-BE49-F238E27FC236}">
                  <a16:creationId xmlns:a16="http://schemas.microsoft.com/office/drawing/2014/main" id="{0C28C3BC-3A07-467D-8C14-C781F890CA69}"/>
                </a:ext>
              </a:extLst>
            </p:cNvPr>
            <p:cNvGrpSpPr/>
            <p:nvPr/>
          </p:nvGrpSpPr>
          <p:grpSpPr>
            <a:xfrm>
              <a:off x="5588704" y="3649169"/>
              <a:ext cx="930063" cy="915212"/>
              <a:chOff x="7313972" y="2134805"/>
              <a:chExt cx="930063" cy="915212"/>
            </a:xfrm>
          </p:grpSpPr>
          <p:pic>
            <p:nvPicPr>
              <p:cNvPr id="42" name="Picture 2" descr="Image result for container icon">
                <a:extLst>
                  <a:ext uri="{FF2B5EF4-FFF2-40B4-BE49-F238E27FC236}">
                    <a16:creationId xmlns:a16="http://schemas.microsoft.com/office/drawing/2014/main" id="{804C9007-8498-4ED3-BE87-EEBCA768349C}"/>
                  </a:ext>
                </a:extLst>
              </p:cNvPr>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734559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19">
                <a:extLst>
                  <a:ext uri="{FF2B5EF4-FFF2-40B4-BE49-F238E27FC236}">
                    <a16:creationId xmlns:a16="http://schemas.microsoft.com/office/drawing/2014/main" id="{91C393ED-9663-4D0B-8EDF-9B002AF05B16}"/>
                  </a:ext>
                </a:extLst>
              </p:cNvPr>
              <p:cNvSpPr txBox="1"/>
              <p:nvPr/>
            </p:nvSpPr>
            <p:spPr>
              <a:xfrm>
                <a:off x="7313972" y="2773018"/>
                <a:ext cx="930063" cy="276999"/>
              </a:xfrm>
              <a:prstGeom prst="rect">
                <a:avLst/>
              </a:prstGeom>
              <a:noFill/>
            </p:spPr>
            <p:txBody>
              <a:bodyPr wrap="none" rtlCol="0">
                <a:spAutoFit/>
              </a:bodyPr>
              <a:lstStyle/>
              <a:p>
                <a:r>
                  <a:rPr lang="en-GB" sz="1200" dirty="0"/>
                  <a:t>Log spooler</a:t>
                </a:r>
              </a:p>
            </p:txBody>
          </p:sp>
        </p:grpSp>
        <p:grpSp>
          <p:nvGrpSpPr>
            <p:cNvPr id="37" name="Group 22">
              <a:extLst>
                <a:ext uri="{FF2B5EF4-FFF2-40B4-BE49-F238E27FC236}">
                  <a16:creationId xmlns:a16="http://schemas.microsoft.com/office/drawing/2014/main" id="{7E64F6F4-81A1-4045-A102-BB4E3C411DEE}"/>
                </a:ext>
              </a:extLst>
            </p:cNvPr>
            <p:cNvGrpSpPr/>
            <p:nvPr/>
          </p:nvGrpSpPr>
          <p:grpSpPr>
            <a:xfrm>
              <a:off x="4779431" y="4579217"/>
              <a:ext cx="726481" cy="571808"/>
              <a:chOff x="4658641" y="4545652"/>
              <a:chExt cx="726481" cy="571808"/>
            </a:xfrm>
          </p:grpSpPr>
          <p:sp>
            <p:nvSpPr>
              <p:cNvPr id="40" name="Flowchart: Multidocument 20">
                <a:extLst>
                  <a:ext uri="{FF2B5EF4-FFF2-40B4-BE49-F238E27FC236}">
                    <a16:creationId xmlns:a16="http://schemas.microsoft.com/office/drawing/2014/main" id="{5088EA14-51E1-439E-B3B5-1BD9F941D7AF}"/>
                  </a:ext>
                </a:extLst>
              </p:cNvPr>
              <p:cNvSpPr/>
              <p:nvPr/>
            </p:nvSpPr>
            <p:spPr>
              <a:xfrm>
                <a:off x="4803220" y="4545652"/>
                <a:ext cx="437322" cy="327992"/>
              </a:xfrm>
              <a:prstGeom prst="flowChartMultidocument">
                <a:avLst/>
              </a:prstGeom>
              <a:solidFill>
                <a:srgbClr val="FFFF00"/>
              </a:solidFill>
              <a:ln>
                <a:solidFill>
                  <a:srgbClr val="F8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TextBox 21">
                <a:extLst>
                  <a:ext uri="{FF2B5EF4-FFF2-40B4-BE49-F238E27FC236}">
                    <a16:creationId xmlns:a16="http://schemas.microsoft.com/office/drawing/2014/main" id="{0DDB79A1-1B42-426D-90BE-9000462FA451}"/>
                  </a:ext>
                </a:extLst>
              </p:cNvPr>
              <p:cNvSpPr txBox="1"/>
              <p:nvPr/>
            </p:nvSpPr>
            <p:spPr>
              <a:xfrm>
                <a:off x="4658641" y="4840461"/>
                <a:ext cx="726481" cy="276999"/>
              </a:xfrm>
              <a:prstGeom prst="rect">
                <a:avLst/>
              </a:prstGeom>
              <a:noFill/>
            </p:spPr>
            <p:txBody>
              <a:bodyPr wrap="none" rtlCol="0">
                <a:spAutoFit/>
              </a:bodyPr>
              <a:lstStyle/>
              <a:p>
                <a:r>
                  <a:rPr lang="en-GB" sz="1200" dirty="0"/>
                  <a:t>/</a:t>
                </a:r>
                <a:r>
                  <a:rPr lang="en-GB" sz="1200" dirty="0" err="1"/>
                  <a:t>var</a:t>
                </a:r>
                <a:r>
                  <a:rPr lang="en-GB" sz="1200" dirty="0"/>
                  <a:t>/logs</a:t>
                </a:r>
              </a:p>
            </p:txBody>
          </p:sp>
        </p:grpSp>
        <p:sp>
          <p:nvSpPr>
            <p:cNvPr id="38" name="Arrow: Bent-Up 25">
              <a:extLst>
                <a:ext uri="{FF2B5EF4-FFF2-40B4-BE49-F238E27FC236}">
                  <a16:creationId xmlns:a16="http://schemas.microsoft.com/office/drawing/2014/main" id="{8E85215C-AE76-44E3-A4B4-A6227854371E}"/>
                </a:ext>
              </a:extLst>
            </p:cNvPr>
            <p:cNvSpPr/>
            <p:nvPr/>
          </p:nvSpPr>
          <p:spPr>
            <a:xfrm rot="5400000">
              <a:off x="4489366" y="4433114"/>
              <a:ext cx="207232" cy="524565"/>
            </a:xfrm>
            <a:prstGeom prst="bentUpArrow">
              <a:avLst>
                <a:gd name="adj1" fmla="val 7200"/>
                <a:gd name="adj2" fmla="val 12049"/>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9" name="Arrow: Bent-Up 26">
              <a:extLst>
                <a:ext uri="{FF2B5EF4-FFF2-40B4-BE49-F238E27FC236}">
                  <a16:creationId xmlns:a16="http://schemas.microsoft.com/office/drawing/2014/main" id="{1795212C-9222-46BC-8027-AB17EDFF9C27}"/>
                </a:ext>
              </a:extLst>
            </p:cNvPr>
            <p:cNvSpPr/>
            <p:nvPr/>
          </p:nvSpPr>
          <p:spPr>
            <a:xfrm rot="16200000" flipH="1">
              <a:off x="5630779" y="4427527"/>
              <a:ext cx="207232" cy="524565"/>
            </a:xfrm>
            <a:prstGeom prst="bentUpArrow">
              <a:avLst>
                <a:gd name="adj1" fmla="val 7200"/>
                <a:gd name="adj2" fmla="val 12049"/>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46348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29E3130-F95C-4AAE-9806-9637513CA4CC}"/>
              </a:ext>
            </a:extLst>
          </p:cNvPr>
          <p:cNvSpPr>
            <a:spLocks noGrp="1"/>
          </p:cNvSpPr>
          <p:nvPr>
            <p:ph idx="1"/>
          </p:nvPr>
        </p:nvSpPr>
        <p:spPr>
          <a:xfrm>
            <a:off x="560797" y="1589591"/>
            <a:ext cx="11234123" cy="4677394"/>
          </a:xfrm>
        </p:spPr>
        <p:txBody>
          <a:bodyPr>
            <a:normAutofit/>
          </a:bodyPr>
          <a:lstStyle/>
          <a:p>
            <a:r>
              <a:rPr lang="zh-CN" altLang="en-US" sz="2800" dirty="0">
                <a:solidFill>
                  <a:schemeClr val="tx1">
                    <a:lumMod val="75000"/>
                    <a:lumOff val="25000"/>
                  </a:schemeClr>
                </a:solidFill>
              </a:rPr>
              <a:t>微软最有价值专家</a:t>
            </a:r>
            <a:r>
              <a:rPr lang="pt-BR" altLang="zh-CN" sz="2800" dirty="0">
                <a:solidFill>
                  <a:schemeClr val="tx1">
                    <a:lumMod val="75000"/>
                    <a:lumOff val="25000"/>
                  </a:schemeClr>
                </a:solidFill>
              </a:rPr>
              <a:t>(MVP)</a:t>
            </a:r>
          </a:p>
          <a:p>
            <a:endParaRPr lang="pt-BR" altLang="zh-CN" sz="2800" dirty="0">
              <a:solidFill>
                <a:schemeClr val="tx1">
                  <a:lumMod val="75000"/>
                  <a:lumOff val="25000"/>
                </a:schemeClr>
              </a:solidFill>
            </a:endParaRPr>
          </a:p>
          <a:p>
            <a:r>
              <a:rPr lang="zh-CN" altLang="en-US" sz="2800" dirty="0">
                <a:solidFill>
                  <a:schemeClr val="tx1">
                    <a:lumMod val="75000"/>
                    <a:lumOff val="25000"/>
                  </a:schemeClr>
                </a:solidFill>
              </a:rPr>
              <a:t>在技术领域拥有超过</a:t>
            </a:r>
            <a:r>
              <a:rPr lang="en-US" altLang="zh-CN" sz="2800" dirty="0">
                <a:solidFill>
                  <a:schemeClr val="tx1">
                    <a:lumMod val="75000"/>
                    <a:lumOff val="25000"/>
                  </a:schemeClr>
                </a:solidFill>
              </a:rPr>
              <a:t>18</a:t>
            </a:r>
            <a:r>
              <a:rPr lang="zh-CN" altLang="en-US" sz="2800" dirty="0">
                <a:solidFill>
                  <a:schemeClr val="tx1">
                    <a:lumMod val="75000"/>
                    <a:lumOff val="25000"/>
                  </a:schemeClr>
                </a:solidFill>
              </a:rPr>
              <a:t>年的经验</a:t>
            </a:r>
            <a:endParaRPr lang="en-US" altLang="zh-CN" sz="2800" dirty="0">
              <a:solidFill>
                <a:schemeClr val="tx1">
                  <a:lumMod val="75000"/>
                  <a:lumOff val="25000"/>
                </a:schemeClr>
              </a:solidFill>
            </a:endParaRPr>
          </a:p>
          <a:p>
            <a:endParaRPr lang="zh-CN" altLang="en-US" sz="2800" dirty="0">
              <a:solidFill>
                <a:schemeClr val="tx1">
                  <a:lumMod val="75000"/>
                  <a:lumOff val="25000"/>
                </a:schemeClr>
              </a:solidFill>
            </a:endParaRPr>
          </a:p>
          <a:p>
            <a:r>
              <a:rPr lang="zh-CN" altLang="en-US" sz="2800" dirty="0">
                <a:solidFill>
                  <a:schemeClr val="tx1">
                    <a:lumMod val="75000"/>
                    <a:lumOff val="25000"/>
                  </a:schemeClr>
                </a:solidFill>
              </a:rPr>
              <a:t>技术作者和演讲者</a:t>
            </a:r>
            <a:endParaRPr lang="en-US" altLang="zh-CN" sz="2800" dirty="0">
              <a:solidFill>
                <a:schemeClr val="tx1">
                  <a:lumMod val="75000"/>
                  <a:lumOff val="25000"/>
                </a:schemeClr>
              </a:solidFill>
            </a:endParaRPr>
          </a:p>
          <a:p>
            <a:endParaRPr lang="en-US" altLang="zh-CN" sz="2800" dirty="0">
              <a:solidFill>
                <a:schemeClr val="tx1">
                  <a:lumMod val="75000"/>
                  <a:lumOff val="25000"/>
                </a:schemeClr>
              </a:solidFill>
            </a:endParaRPr>
          </a:p>
          <a:p>
            <a:r>
              <a:rPr lang="zh-CN" altLang="en-US" sz="2800" dirty="0">
                <a:solidFill>
                  <a:schemeClr val="tx1">
                    <a:lumMod val="75000"/>
                    <a:lumOff val="25000"/>
                  </a:schemeClr>
                </a:solidFill>
              </a:rPr>
              <a:t>运营微信公众号“</a:t>
            </a:r>
            <a:r>
              <a:rPr lang="en-US" altLang="zh-CN" sz="2800" dirty="0">
                <a:solidFill>
                  <a:schemeClr val="tx1">
                    <a:lumMod val="75000"/>
                    <a:lumOff val="25000"/>
                  </a:schemeClr>
                </a:solidFill>
              </a:rPr>
              <a:t>dotnet</a:t>
            </a:r>
            <a:r>
              <a:rPr lang="zh-CN" altLang="en-US" sz="2800" dirty="0">
                <a:solidFill>
                  <a:schemeClr val="tx1">
                    <a:lumMod val="75000"/>
                    <a:lumOff val="25000"/>
                  </a:schemeClr>
                </a:solidFill>
              </a:rPr>
              <a:t>跨平台”</a:t>
            </a:r>
            <a:endParaRPr lang="en-US" altLang="zh-CN" sz="2800" dirty="0">
              <a:solidFill>
                <a:schemeClr val="tx1">
                  <a:lumMod val="75000"/>
                  <a:lumOff val="25000"/>
                </a:schemeClr>
              </a:solidFill>
            </a:endParaRPr>
          </a:p>
          <a:p>
            <a:pPr marL="0" indent="0">
              <a:buNone/>
            </a:pPr>
            <a:r>
              <a:rPr lang="zh-CN" altLang="en-US" sz="2800" dirty="0">
                <a:solidFill>
                  <a:schemeClr val="tx1">
                    <a:lumMod val="75000"/>
                    <a:lumOff val="25000"/>
                  </a:schemeClr>
                </a:solidFill>
              </a:rPr>
              <a:t>和“移动开发和机器学习”</a:t>
            </a:r>
          </a:p>
          <a:p>
            <a:endParaRPr lang="zh-TW" altLang="en-US" sz="2800" dirty="0"/>
          </a:p>
        </p:txBody>
      </p:sp>
      <p:pic>
        <p:nvPicPr>
          <p:cNvPr id="4" name="图片 3">
            <a:extLst>
              <a:ext uri="{FF2B5EF4-FFF2-40B4-BE49-F238E27FC236}">
                <a16:creationId xmlns:a16="http://schemas.microsoft.com/office/drawing/2014/main" id="{5EE0D272-7FA6-4BF8-9914-55CD897E4E9E}"/>
              </a:ext>
            </a:extLst>
          </p:cNvPr>
          <p:cNvPicPr>
            <a:picLocks noChangeAspect="1"/>
          </p:cNvPicPr>
          <p:nvPr/>
        </p:nvPicPr>
        <p:blipFill>
          <a:blip r:embed="rId2"/>
          <a:stretch>
            <a:fillRect/>
          </a:stretch>
        </p:blipFill>
        <p:spPr>
          <a:xfrm>
            <a:off x="6772744" y="2309761"/>
            <a:ext cx="2054530" cy="829128"/>
          </a:xfrm>
          <a:prstGeom prst="rect">
            <a:avLst/>
          </a:prstGeom>
        </p:spPr>
      </p:pic>
      <p:sp>
        <p:nvSpPr>
          <p:cNvPr id="5" name="Content Placeholder 1">
            <a:extLst>
              <a:ext uri="{FF2B5EF4-FFF2-40B4-BE49-F238E27FC236}">
                <a16:creationId xmlns:a16="http://schemas.microsoft.com/office/drawing/2014/main" id="{2A4230B0-B871-4468-A5C1-698C0660593E}"/>
              </a:ext>
            </a:extLst>
          </p:cNvPr>
          <p:cNvSpPr txBox="1">
            <a:spLocks/>
          </p:cNvSpPr>
          <p:nvPr/>
        </p:nvSpPr>
        <p:spPr>
          <a:xfrm>
            <a:off x="0" y="6442130"/>
            <a:ext cx="12191117" cy="415870"/>
          </a:xfrm>
          <a:prstGeom prst="rect">
            <a:avLst/>
          </a:prstGeom>
          <a:solidFill>
            <a:srgbClr val="292929"/>
          </a:solidFill>
        </p:spPr>
        <p:txBody>
          <a:bodyPr vert="horz" lIns="93247" tIns="46623" rIns="93247" bIns="46623" rtlCol="0">
            <a:noAutofit/>
          </a:bodyPr>
          <a:lstStyle>
            <a:lvl1pPr marL="342900" indent="-342900" algn="l" defTabSz="914400" rtl="0" eaLnBrk="1" latinLnBrk="0" hangingPunct="1">
              <a:lnSpc>
                <a:spcPts val="2600"/>
              </a:lnSpc>
              <a:spcBef>
                <a:spcPct val="20000"/>
              </a:spcBef>
              <a:buFont typeface="Arial" pitchFamily="34" charset="0"/>
              <a:buChar char="•"/>
              <a:defRPr sz="1600" kern="1200">
                <a:solidFill>
                  <a:schemeClr val="accent1">
                    <a:lumMod val="50000"/>
                  </a:schemeClr>
                </a:solidFill>
                <a:latin typeface="Segoe UI Light" panose="020B0502040204020203" pitchFamily="34" charset="0"/>
                <a:ea typeface="+mn-ea"/>
                <a:cs typeface="Segoe UI Light" panose="020B0502040204020203" pitchFamily="34" charset="0"/>
              </a:defRPr>
            </a:lvl1pPr>
            <a:lvl2pPr marL="742950" indent="-285750" algn="l" defTabSz="914400" rtl="0" eaLnBrk="1" latinLnBrk="0" hangingPunct="1">
              <a:lnSpc>
                <a:spcPts val="2600"/>
              </a:lnSpc>
              <a:spcBef>
                <a:spcPct val="20000"/>
              </a:spcBef>
              <a:buFont typeface="Arial" pitchFamily="34" charset="0"/>
              <a:buChar char="•"/>
              <a:defRPr sz="1600" kern="1200">
                <a:solidFill>
                  <a:schemeClr val="accent1">
                    <a:lumMod val="50000"/>
                  </a:schemeClr>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ts val="2600"/>
              </a:lnSpc>
              <a:spcBef>
                <a:spcPct val="20000"/>
              </a:spcBef>
              <a:buFont typeface="Arial" pitchFamily="34" charset="0"/>
              <a:buChar char="•"/>
              <a:defRPr sz="1600" kern="1200">
                <a:solidFill>
                  <a:schemeClr val="accent1">
                    <a:lumMod val="50000"/>
                  </a:schemeClr>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ts val="2600"/>
              </a:lnSpc>
              <a:spcBef>
                <a:spcPct val="20000"/>
              </a:spcBef>
              <a:buFont typeface="Arial" pitchFamily="34" charset="0"/>
              <a:buChar char="–"/>
              <a:defRPr sz="1600" kern="1200">
                <a:solidFill>
                  <a:schemeClr val="accent1">
                    <a:lumMod val="50000"/>
                  </a:schemeClr>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ts val="2600"/>
              </a:lnSpc>
              <a:spcBef>
                <a:spcPct val="20000"/>
              </a:spcBef>
              <a:buFont typeface="Arial" pitchFamily="34" charset="0"/>
              <a:buChar char="»"/>
              <a:defRPr sz="1600" kern="1200">
                <a:solidFill>
                  <a:schemeClr val="accent1">
                    <a:lumMod val="50000"/>
                  </a:schemeClr>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00000"/>
              </a:lnSpc>
              <a:buNone/>
            </a:pPr>
            <a:r>
              <a:rPr lang="pt-BR" sz="1836" spc="300" dirty="0">
                <a:solidFill>
                  <a:schemeClr val="bg1"/>
                </a:solidFill>
              </a:rPr>
              <a:t>https://</a:t>
            </a:r>
            <a:r>
              <a:rPr lang="en-US" altLang="zh-CN" sz="1836" spc="300" dirty="0">
                <a:solidFill>
                  <a:schemeClr val="bg1"/>
                </a:solidFill>
              </a:rPr>
              <a:t>www.cnblogs</a:t>
            </a:r>
            <a:r>
              <a:rPr lang="pt-BR" sz="1836" spc="300" dirty="0">
                <a:solidFill>
                  <a:schemeClr val="bg1"/>
                </a:solidFill>
              </a:rPr>
              <a:t>.com/</a:t>
            </a:r>
            <a:r>
              <a:rPr lang="en-US" altLang="zh-CN" sz="1836" spc="300" dirty="0">
                <a:solidFill>
                  <a:schemeClr val="bg1"/>
                </a:solidFill>
              </a:rPr>
              <a:t>shanyou</a:t>
            </a:r>
            <a:r>
              <a:rPr lang="pt-BR" sz="1836" spc="300" dirty="0">
                <a:solidFill>
                  <a:schemeClr val="bg1"/>
                </a:solidFill>
              </a:rPr>
              <a:t>/</a:t>
            </a:r>
          </a:p>
        </p:txBody>
      </p:sp>
      <p:pic>
        <p:nvPicPr>
          <p:cNvPr id="6" name="图片 5">
            <a:extLst>
              <a:ext uri="{FF2B5EF4-FFF2-40B4-BE49-F238E27FC236}">
                <a16:creationId xmlns:a16="http://schemas.microsoft.com/office/drawing/2014/main" id="{C03A9364-77B9-4A3C-BE68-4E37FB0272B1}"/>
              </a:ext>
            </a:extLst>
          </p:cNvPr>
          <p:cNvPicPr>
            <a:picLocks noChangeAspect="1"/>
          </p:cNvPicPr>
          <p:nvPr/>
        </p:nvPicPr>
        <p:blipFill>
          <a:blip r:embed="rId3"/>
          <a:stretch>
            <a:fillRect/>
          </a:stretch>
        </p:blipFill>
        <p:spPr>
          <a:xfrm>
            <a:off x="6305282" y="3399960"/>
            <a:ext cx="2838450" cy="2867025"/>
          </a:xfrm>
          <a:prstGeom prst="rect">
            <a:avLst/>
          </a:prstGeom>
        </p:spPr>
      </p:pic>
    </p:spTree>
    <p:extLst>
      <p:ext uri="{BB962C8B-B14F-4D97-AF65-F5344CB8AC3E}">
        <p14:creationId xmlns:p14="http://schemas.microsoft.com/office/powerpoint/2010/main" val="2797387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t>Kubernetes </a:t>
            </a:r>
            <a:r>
              <a:rPr lang="zh-CN" altLang="en-US" dirty="0"/>
              <a:t>： 架构</a:t>
            </a:r>
            <a:endParaRPr lang="en-GB" dirty="0"/>
          </a:p>
        </p:txBody>
      </p:sp>
      <p:sp>
        <p:nvSpPr>
          <p:cNvPr id="25" name="矩形 24">
            <a:extLst>
              <a:ext uri="{FF2B5EF4-FFF2-40B4-BE49-F238E27FC236}">
                <a16:creationId xmlns:a16="http://schemas.microsoft.com/office/drawing/2014/main" id="{2E72AB24-D9E1-45E9-8D58-1ED386130366}"/>
              </a:ext>
            </a:extLst>
          </p:cNvPr>
          <p:cNvSpPr/>
          <p:nvPr/>
        </p:nvSpPr>
        <p:spPr>
          <a:xfrm>
            <a:off x="981047" y="1964016"/>
            <a:ext cx="7236521" cy="1569660"/>
          </a:xfrm>
          <a:prstGeom prst="rect">
            <a:avLst/>
          </a:prstGeom>
        </p:spPr>
        <p:txBody>
          <a:bodyPr wrap="square">
            <a:spAutoFit/>
          </a:bodyPr>
          <a:lstStyle/>
          <a:p>
            <a:pPr marL="571500" indent="-571500">
              <a:buFont typeface="Arial" panose="020B0604020202020204" pitchFamily="34" charset="0"/>
              <a:buChar char="•"/>
            </a:pPr>
            <a:r>
              <a:rPr lang="en-US" altLang="zh-CN" sz="3200" dirty="0">
                <a:solidFill>
                  <a:schemeClr val="accent1"/>
                </a:solidFill>
              </a:rPr>
              <a:t>Deployment</a:t>
            </a:r>
          </a:p>
          <a:p>
            <a:pPr marL="1028700" lvl="3" indent="-571500">
              <a:buFont typeface="Arial" panose="020B0604020202020204" pitchFamily="34" charset="0"/>
              <a:buChar char="•"/>
            </a:pPr>
            <a:r>
              <a:rPr lang="zh-CN" altLang="en-US" sz="3200" b="1" dirty="0">
                <a:solidFill>
                  <a:schemeClr val="accent1"/>
                </a:solidFill>
              </a:rPr>
              <a:t>对</a:t>
            </a:r>
            <a:r>
              <a:rPr lang="en-US" altLang="zh-CN" sz="3200" b="1" dirty="0">
                <a:solidFill>
                  <a:schemeClr val="accent1"/>
                </a:solidFill>
              </a:rPr>
              <a:t>Pod </a:t>
            </a:r>
            <a:r>
              <a:rPr lang="zh-CN" altLang="en-US" sz="3200" b="1" dirty="0">
                <a:solidFill>
                  <a:schemeClr val="accent1"/>
                </a:solidFill>
              </a:rPr>
              <a:t>附加功能的抽象</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带状态管理的</a:t>
            </a:r>
            <a:r>
              <a:rPr lang="en-US" altLang="zh-CN" sz="3200" b="1" dirty="0">
                <a:solidFill>
                  <a:schemeClr val="accent1"/>
                </a:solidFill>
              </a:rPr>
              <a:t>Account</a:t>
            </a:r>
          </a:p>
        </p:txBody>
      </p:sp>
      <p:grpSp>
        <p:nvGrpSpPr>
          <p:cNvPr id="47" name="Agrupar 5">
            <a:extLst>
              <a:ext uri="{FF2B5EF4-FFF2-40B4-BE49-F238E27FC236}">
                <a16:creationId xmlns:a16="http://schemas.microsoft.com/office/drawing/2014/main" id="{C54B6483-9B6B-4B4E-8F5F-8AE70B4863CE}"/>
              </a:ext>
            </a:extLst>
          </p:cNvPr>
          <p:cNvGrpSpPr/>
          <p:nvPr/>
        </p:nvGrpSpPr>
        <p:grpSpPr>
          <a:xfrm>
            <a:off x="7259768" y="2257208"/>
            <a:ext cx="3924300" cy="2933700"/>
            <a:chOff x="7871777" y="2521902"/>
            <a:chExt cx="3924300" cy="2933700"/>
          </a:xfrm>
        </p:grpSpPr>
        <p:sp>
          <p:nvSpPr>
            <p:cNvPr id="48" name="Retângulo 7">
              <a:extLst>
                <a:ext uri="{FF2B5EF4-FFF2-40B4-BE49-F238E27FC236}">
                  <a16:creationId xmlns:a16="http://schemas.microsoft.com/office/drawing/2014/main" id="{CAFAD026-AA5F-48B0-8003-9B1894879BAD}"/>
                </a:ext>
              </a:extLst>
            </p:cNvPr>
            <p:cNvSpPr/>
            <p:nvPr/>
          </p:nvSpPr>
          <p:spPr bwMode="auto">
            <a:xfrm>
              <a:off x="7871777" y="2521902"/>
              <a:ext cx="3924300" cy="2933700"/>
            </a:xfrm>
            <a:prstGeom prst="rect">
              <a:avLst/>
            </a:prstGeom>
            <a:solidFill>
              <a:srgbClr val="EAEAEA"/>
            </a:solidFill>
            <a:ln>
              <a:solidFill>
                <a:srgbClr val="B2B2B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pt-BR" sz="2000" dirty="0">
                  <a:solidFill>
                    <a:srgbClr val="292929"/>
                  </a:solidFill>
                </a:rPr>
                <a:t>Deployment</a:t>
              </a:r>
            </a:p>
          </p:txBody>
        </p:sp>
        <p:sp>
          <p:nvSpPr>
            <p:cNvPr id="49" name="Retângulo 3">
              <a:extLst>
                <a:ext uri="{FF2B5EF4-FFF2-40B4-BE49-F238E27FC236}">
                  <a16:creationId xmlns:a16="http://schemas.microsoft.com/office/drawing/2014/main" id="{636A088B-D8D8-431D-AE1B-1B5461CED75E}"/>
                </a:ext>
              </a:extLst>
            </p:cNvPr>
            <p:cNvSpPr/>
            <p:nvPr/>
          </p:nvSpPr>
          <p:spPr bwMode="auto">
            <a:xfrm>
              <a:off x="8309927" y="3200082"/>
              <a:ext cx="3048000" cy="1828800"/>
            </a:xfrm>
            <a:prstGeom prst="rect">
              <a:avLst/>
            </a:prstGeom>
            <a:solidFill>
              <a:srgbClr val="EAEAEA"/>
            </a:solidFill>
            <a:ln>
              <a:solidFill>
                <a:srgbClr val="B2B2B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pt-BR" sz="2000" dirty="0">
                  <a:solidFill>
                    <a:srgbClr val="292929"/>
                  </a:solidFill>
                </a:rPr>
                <a:t>POD</a:t>
              </a:r>
            </a:p>
          </p:txBody>
        </p:sp>
        <p:sp>
          <p:nvSpPr>
            <p:cNvPr id="50" name="Retângulo 4">
              <a:extLst>
                <a:ext uri="{FF2B5EF4-FFF2-40B4-BE49-F238E27FC236}">
                  <a16:creationId xmlns:a16="http://schemas.microsoft.com/office/drawing/2014/main" id="{A6952D2E-355A-47DB-8C87-BE65EF44165C}"/>
                </a:ext>
              </a:extLst>
            </p:cNvPr>
            <p:cNvSpPr/>
            <p:nvPr/>
          </p:nvSpPr>
          <p:spPr bwMode="auto">
            <a:xfrm>
              <a:off x="8729027" y="3885882"/>
              <a:ext cx="2209800" cy="685800"/>
            </a:xfrm>
            <a:prstGeom prst="rect">
              <a:avLst/>
            </a:prstGeom>
            <a:solidFill>
              <a:srgbClr val="FF66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pt-BR" sz="2000" dirty="0">
                  <a:gradFill>
                    <a:gsLst>
                      <a:gs pos="5439">
                        <a:srgbClr val="F8F8F8"/>
                      </a:gs>
                      <a:gs pos="10000">
                        <a:srgbClr val="F8F8F8"/>
                      </a:gs>
                    </a:gsLst>
                    <a:lin ang="5400000" scaled="0"/>
                  </a:gradFill>
                </a:rPr>
                <a:t>Container</a:t>
              </a:r>
            </a:p>
          </p:txBody>
        </p:sp>
      </p:grpSp>
    </p:spTree>
    <p:extLst>
      <p:ext uri="{BB962C8B-B14F-4D97-AF65-F5344CB8AC3E}">
        <p14:creationId xmlns:p14="http://schemas.microsoft.com/office/powerpoint/2010/main" val="151961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t>Kubernetes </a:t>
            </a:r>
            <a:r>
              <a:rPr lang="zh-CN" altLang="en-US" dirty="0"/>
              <a:t>： 架构</a:t>
            </a:r>
            <a:endParaRPr lang="en-GB" dirty="0"/>
          </a:p>
        </p:txBody>
      </p:sp>
      <p:sp>
        <p:nvSpPr>
          <p:cNvPr id="25" name="矩形 24">
            <a:extLst>
              <a:ext uri="{FF2B5EF4-FFF2-40B4-BE49-F238E27FC236}">
                <a16:creationId xmlns:a16="http://schemas.microsoft.com/office/drawing/2014/main" id="{2E72AB24-D9E1-45E9-8D58-1ED386130366}"/>
              </a:ext>
            </a:extLst>
          </p:cNvPr>
          <p:cNvSpPr/>
          <p:nvPr/>
        </p:nvSpPr>
        <p:spPr>
          <a:xfrm>
            <a:off x="740415" y="1942051"/>
            <a:ext cx="7368869" cy="1569660"/>
          </a:xfrm>
          <a:prstGeom prst="rect">
            <a:avLst/>
          </a:prstGeom>
        </p:spPr>
        <p:txBody>
          <a:bodyPr wrap="square">
            <a:spAutoFit/>
          </a:bodyPr>
          <a:lstStyle/>
          <a:p>
            <a:pPr marL="571500" indent="-571500">
              <a:buFont typeface="Arial" panose="020B0604020202020204" pitchFamily="34" charset="0"/>
              <a:buChar char="•"/>
            </a:pPr>
            <a:r>
              <a:rPr lang="en-US" altLang="zh-CN" sz="3200" dirty="0">
                <a:solidFill>
                  <a:schemeClr val="accent1"/>
                </a:solidFill>
              </a:rPr>
              <a:t>Service</a:t>
            </a:r>
          </a:p>
          <a:p>
            <a:pPr marL="1028700" lvl="3" indent="-571500">
              <a:buFont typeface="Arial" panose="020B0604020202020204" pitchFamily="34" charset="0"/>
              <a:buChar char="•"/>
            </a:pPr>
            <a:r>
              <a:rPr lang="zh-CN" altLang="en-US" sz="3200" b="1" dirty="0">
                <a:solidFill>
                  <a:schemeClr val="accent1"/>
                </a:solidFill>
              </a:rPr>
              <a:t>更稳定的对象（连续创建或者删除）</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在访问</a:t>
            </a:r>
            <a:r>
              <a:rPr lang="en-US" altLang="zh-CN" sz="3200" b="1" dirty="0">
                <a:solidFill>
                  <a:schemeClr val="accent1"/>
                </a:solidFill>
              </a:rPr>
              <a:t>Pod</a:t>
            </a:r>
            <a:r>
              <a:rPr lang="zh-CN" altLang="en-US" sz="3200" b="1" dirty="0">
                <a:solidFill>
                  <a:schemeClr val="accent1"/>
                </a:solidFill>
              </a:rPr>
              <a:t>的时候充当负载均衡器</a:t>
            </a:r>
            <a:endParaRPr lang="en-US" altLang="zh-CN" sz="3200" b="1" dirty="0">
              <a:solidFill>
                <a:schemeClr val="accent1"/>
              </a:solidFill>
            </a:endParaRPr>
          </a:p>
        </p:txBody>
      </p:sp>
      <p:pic>
        <p:nvPicPr>
          <p:cNvPr id="9" name="Imagem 9">
            <a:extLst>
              <a:ext uri="{FF2B5EF4-FFF2-40B4-BE49-F238E27FC236}">
                <a16:creationId xmlns:a16="http://schemas.microsoft.com/office/drawing/2014/main" id="{F71306D1-CE5E-4C9E-A0DF-D8D64B0BDA9E}"/>
              </a:ext>
            </a:extLst>
          </p:cNvPr>
          <p:cNvPicPr>
            <a:picLocks noChangeAspect="1"/>
          </p:cNvPicPr>
          <p:nvPr/>
        </p:nvPicPr>
        <p:blipFill>
          <a:blip r:embed="rId3"/>
          <a:stretch>
            <a:fillRect/>
          </a:stretch>
        </p:blipFill>
        <p:spPr>
          <a:xfrm>
            <a:off x="8758494" y="2726881"/>
            <a:ext cx="2250995" cy="2250995"/>
          </a:xfrm>
          <a:prstGeom prst="rect">
            <a:avLst/>
          </a:prstGeom>
        </p:spPr>
      </p:pic>
    </p:spTree>
    <p:extLst>
      <p:ext uri="{BB962C8B-B14F-4D97-AF65-F5344CB8AC3E}">
        <p14:creationId xmlns:p14="http://schemas.microsoft.com/office/powerpoint/2010/main" val="320728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t>Kubernetes </a:t>
            </a:r>
            <a:r>
              <a:rPr lang="zh-CN" altLang="en-US" dirty="0"/>
              <a:t>： 架构</a:t>
            </a:r>
            <a:endParaRPr lang="en-GB" dirty="0"/>
          </a:p>
        </p:txBody>
      </p:sp>
      <p:sp>
        <p:nvSpPr>
          <p:cNvPr id="25" name="矩形 24">
            <a:extLst>
              <a:ext uri="{FF2B5EF4-FFF2-40B4-BE49-F238E27FC236}">
                <a16:creationId xmlns:a16="http://schemas.microsoft.com/office/drawing/2014/main" id="{2E72AB24-D9E1-45E9-8D58-1ED386130366}"/>
              </a:ext>
            </a:extLst>
          </p:cNvPr>
          <p:cNvSpPr/>
          <p:nvPr/>
        </p:nvSpPr>
        <p:spPr>
          <a:xfrm>
            <a:off x="740415" y="1942051"/>
            <a:ext cx="7368869" cy="3046988"/>
          </a:xfrm>
          <a:prstGeom prst="rect">
            <a:avLst/>
          </a:prstGeom>
        </p:spPr>
        <p:txBody>
          <a:bodyPr wrap="square">
            <a:spAutoFit/>
          </a:bodyPr>
          <a:lstStyle/>
          <a:p>
            <a:pPr marL="571500" indent="-571500">
              <a:buFont typeface="Arial" panose="020B0604020202020204" pitchFamily="34" charset="0"/>
              <a:buChar char="•"/>
            </a:pPr>
            <a:r>
              <a:rPr lang="en-US" altLang="zh-CN" sz="3200" dirty="0">
                <a:solidFill>
                  <a:schemeClr val="accent1"/>
                </a:solidFill>
              </a:rPr>
              <a:t>Replication Controller</a:t>
            </a:r>
          </a:p>
          <a:p>
            <a:pPr marL="1028700" lvl="3" indent="-571500">
              <a:buFont typeface="Arial" panose="020B0604020202020204" pitchFamily="34" charset="0"/>
              <a:buChar char="•"/>
            </a:pPr>
            <a:r>
              <a:rPr lang="zh-CN" altLang="en-US" sz="3200" b="1" dirty="0">
                <a:solidFill>
                  <a:schemeClr val="accent1"/>
                </a:solidFill>
              </a:rPr>
              <a:t>控制</a:t>
            </a:r>
            <a:r>
              <a:rPr lang="en-US" altLang="zh-CN" sz="3200" b="1" dirty="0">
                <a:solidFill>
                  <a:schemeClr val="accent1"/>
                </a:solidFill>
              </a:rPr>
              <a:t>Pod</a:t>
            </a:r>
            <a:r>
              <a:rPr lang="zh-CN" altLang="en-US" sz="3200" b="1" dirty="0">
                <a:solidFill>
                  <a:schemeClr val="accent1"/>
                </a:solidFill>
              </a:rPr>
              <a:t>的副本数量以及在集群中的位置</a:t>
            </a:r>
            <a:endParaRPr lang="en-US" altLang="zh-CN" sz="3200" b="1" dirty="0">
              <a:solidFill>
                <a:schemeClr val="accent1"/>
              </a:solidFill>
            </a:endParaRPr>
          </a:p>
          <a:p>
            <a:pPr marL="457200" lvl="2" indent="-457200">
              <a:buFont typeface="Arial" panose="020B0604020202020204" pitchFamily="34" charset="0"/>
              <a:buChar char="•"/>
            </a:pPr>
            <a:r>
              <a:rPr lang="en-US" altLang="zh-CN" sz="3200" b="1" dirty="0" err="1">
                <a:solidFill>
                  <a:schemeClr val="accent1"/>
                </a:solidFill>
              </a:rPr>
              <a:t>Kubelet</a:t>
            </a:r>
            <a:endParaRPr lang="en-US" altLang="zh-CN" sz="3200" b="1" dirty="0">
              <a:solidFill>
                <a:schemeClr val="accent1"/>
              </a:solidFill>
            </a:endParaRPr>
          </a:p>
          <a:p>
            <a:pPr marL="914400" lvl="3" indent="-457200">
              <a:buFont typeface="Arial" panose="020B0604020202020204" pitchFamily="34" charset="0"/>
              <a:buChar char="•"/>
            </a:pPr>
            <a:r>
              <a:rPr lang="zh-CN" altLang="en-US" sz="3200" b="1" dirty="0">
                <a:solidFill>
                  <a:schemeClr val="accent1"/>
                </a:solidFill>
              </a:rPr>
              <a:t>确保服务的初始化和节点中的容器运行</a:t>
            </a:r>
            <a:endParaRPr lang="en-US" altLang="zh-CN" sz="3200" b="1" dirty="0">
              <a:solidFill>
                <a:schemeClr val="accent1"/>
              </a:solidFill>
            </a:endParaRPr>
          </a:p>
        </p:txBody>
      </p:sp>
      <p:pic>
        <p:nvPicPr>
          <p:cNvPr id="9" name="Imagem 9">
            <a:extLst>
              <a:ext uri="{FF2B5EF4-FFF2-40B4-BE49-F238E27FC236}">
                <a16:creationId xmlns:a16="http://schemas.microsoft.com/office/drawing/2014/main" id="{F71306D1-CE5E-4C9E-A0DF-D8D64B0BDA9E}"/>
              </a:ext>
            </a:extLst>
          </p:cNvPr>
          <p:cNvPicPr>
            <a:picLocks noChangeAspect="1"/>
          </p:cNvPicPr>
          <p:nvPr/>
        </p:nvPicPr>
        <p:blipFill>
          <a:blip r:embed="rId3"/>
          <a:stretch>
            <a:fillRect/>
          </a:stretch>
        </p:blipFill>
        <p:spPr>
          <a:xfrm>
            <a:off x="8758494" y="2726881"/>
            <a:ext cx="2250995" cy="2250995"/>
          </a:xfrm>
          <a:prstGeom prst="rect">
            <a:avLst/>
          </a:prstGeom>
        </p:spPr>
      </p:pic>
    </p:spTree>
    <p:extLst>
      <p:ext uri="{BB962C8B-B14F-4D97-AF65-F5344CB8AC3E}">
        <p14:creationId xmlns:p14="http://schemas.microsoft.com/office/powerpoint/2010/main" val="125889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t>Kubernetes </a:t>
            </a:r>
            <a:r>
              <a:rPr lang="zh-CN" altLang="en-US" dirty="0"/>
              <a:t>： 架构</a:t>
            </a:r>
            <a:endParaRPr lang="en-GB" dirty="0"/>
          </a:p>
        </p:txBody>
      </p:sp>
      <p:sp>
        <p:nvSpPr>
          <p:cNvPr id="6" name="Retângulo 8">
            <a:extLst>
              <a:ext uri="{FF2B5EF4-FFF2-40B4-BE49-F238E27FC236}">
                <a16:creationId xmlns:a16="http://schemas.microsoft.com/office/drawing/2014/main" id="{76E8FE51-8E38-4B3B-88E0-8D6D78955FBE}"/>
              </a:ext>
            </a:extLst>
          </p:cNvPr>
          <p:cNvSpPr/>
          <p:nvPr/>
        </p:nvSpPr>
        <p:spPr bwMode="auto">
          <a:xfrm>
            <a:off x="9180145" y="1494755"/>
            <a:ext cx="1718148" cy="1344637"/>
          </a:xfrm>
          <a:prstGeom prst="rect">
            <a:avLst/>
          </a:prstGeom>
          <a:solidFill>
            <a:srgbClr val="00808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2745" dirty="0">
                <a:gradFill>
                  <a:gsLst>
                    <a:gs pos="5439">
                      <a:srgbClr val="F8F8F8"/>
                    </a:gs>
                    <a:gs pos="10000">
                      <a:srgbClr val="F8F8F8"/>
                    </a:gs>
                  </a:gsLst>
                  <a:lin ang="5400000" scaled="0"/>
                </a:gradFill>
              </a:rPr>
              <a:t>Master</a:t>
            </a:r>
          </a:p>
        </p:txBody>
      </p:sp>
      <p:sp>
        <p:nvSpPr>
          <p:cNvPr id="7" name="CaixaDeTexto 19">
            <a:extLst>
              <a:ext uri="{FF2B5EF4-FFF2-40B4-BE49-F238E27FC236}">
                <a16:creationId xmlns:a16="http://schemas.microsoft.com/office/drawing/2014/main" id="{68C14C25-3DE9-4C73-99C7-F5D762FA0089}"/>
              </a:ext>
            </a:extLst>
          </p:cNvPr>
          <p:cNvSpPr txBox="1"/>
          <p:nvPr/>
        </p:nvSpPr>
        <p:spPr>
          <a:xfrm>
            <a:off x="2636555" y="5151387"/>
            <a:ext cx="1718148" cy="669832"/>
          </a:xfrm>
          <a:prstGeom prst="rect">
            <a:avLst/>
          </a:prstGeom>
          <a:noFill/>
        </p:spPr>
        <p:txBody>
          <a:bodyPr wrap="square" lIns="179285" tIns="143428" rIns="179285" bIns="143428" rtlCol="0">
            <a:spAutoFit/>
          </a:bodyPr>
          <a:lstStyle/>
          <a:p>
            <a:pPr>
              <a:lnSpc>
                <a:spcPct val="90000"/>
              </a:lnSpc>
              <a:spcAft>
                <a:spcPts val="588"/>
              </a:spcAft>
            </a:pPr>
            <a:r>
              <a:rPr lang="pt-BR" sz="2745" dirty="0">
                <a:gradFill>
                  <a:gsLst>
                    <a:gs pos="2917">
                      <a:schemeClr val="tx1"/>
                    </a:gs>
                    <a:gs pos="30000">
                      <a:schemeClr val="tx1"/>
                    </a:gs>
                  </a:gsLst>
                  <a:lin ang="5400000" scaled="0"/>
                </a:gradFill>
              </a:rPr>
              <a:t>Nodes</a:t>
            </a:r>
          </a:p>
        </p:txBody>
      </p:sp>
      <p:sp>
        <p:nvSpPr>
          <p:cNvPr id="8" name="Retângulo 23">
            <a:extLst>
              <a:ext uri="{FF2B5EF4-FFF2-40B4-BE49-F238E27FC236}">
                <a16:creationId xmlns:a16="http://schemas.microsoft.com/office/drawing/2014/main" id="{E971E17D-7764-45D0-B28F-239016DF48A3}"/>
              </a:ext>
            </a:extLst>
          </p:cNvPr>
          <p:cNvSpPr/>
          <p:nvPr/>
        </p:nvSpPr>
        <p:spPr bwMode="auto">
          <a:xfrm>
            <a:off x="4354702" y="4627229"/>
            <a:ext cx="1942254" cy="1718148"/>
          </a:xfrm>
          <a:prstGeom prst="rect">
            <a:avLst/>
          </a:prstGeom>
          <a:solidFill>
            <a:srgbClr val="3366C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pt-BR" sz="2745" dirty="0">
              <a:gradFill>
                <a:gsLst>
                  <a:gs pos="5439">
                    <a:srgbClr val="F8F8F8"/>
                  </a:gs>
                  <a:gs pos="10000">
                    <a:srgbClr val="F8F8F8"/>
                  </a:gs>
                </a:gsLst>
                <a:lin ang="5400000" scaled="0"/>
              </a:gradFill>
            </a:endParaRPr>
          </a:p>
        </p:txBody>
      </p:sp>
      <p:sp>
        <p:nvSpPr>
          <p:cNvPr id="10" name="Retângulo 24">
            <a:extLst>
              <a:ext uri="{FF2B5EF4-FFF2-40B4-BE49-F238E27FC236}">
                <a16:creationId xmlns:a16="http://schemas.microsoft.com/office/drawing/2014/main" id="{C940F167-20B8-4825-A530-35325C81CE2A}"/>
              </a:ext>
            </a:extLst>
          </p:cNvPr>
          <p:cNvSpPr/>
          <p:nvPr/>
        </p:nvSpPr>
        <p:spPr bwMode="auto">
          <a:xfrm>
            <a:off x="6704082" y="4627229"/>
            <a:ext cx="1942254" cy="1718148"/>
          </a:xfrm>
          <a:prstGeom prst="rect">
            <a:avLst/>
          </a:prstGeom>
          <a:solidFill>
            <a:srgbClr val="3366C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pt-BR" sz="2745" dirty="0">
              <a:gradFill>
                <a:gsLst>
                  <a:gs pos="5439">
                    <a:srgbClr val="F8F8F8"/>
                  </a:gs>
                  <a:gs pos="10000">
                    <a:srgbClr val="F8F8F8"/>
                  </a:gs>
                </a:gsLst>
                <a:lin ang="5400000" scaled="0"/>
              </a:gradFill>
            </a:endParaRPr>
          </a:p>
        </p:txBody>
      </p:sp>
      <p:sp>
        <p:nvSpPr>
          <p:cNvPr id="11" name="Retângulo 25">
            <a:extLst>
              <a:ext uri="{FF2B5EF4-FFF2-40B4-BE49-F238E27FC236}">
                <a16:creationId xmlns:a16="http://schemas.microsoft.com/office/drawing/2014/main" id="{204DE59C-DFAC-4951-98E0-A655398757ED}"/>
              </a:ext>
            </a:extLst>
          </p:cNvPr>
          <p:cNvSpPr/>
          <p:nvPr/>
        </p:nvSpPr>
        <p:spPr bwMode="auto">
          <a:xfrm>
            <a:off x="9068092" y="4627229"/>
            <a:ext cx="1942254" cy="1718148"/>
          </a:xfrm>
          <a:prstGeom prst="rect">
            <a:avLst/>
          </a:prstGeom>
          <a:solidFill>
            <a:srgbClr val="3366C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pt-BR" sz="2745" dirty="0">
              <a:gradFill>
                <a:gsLst>
                  <a:gs pos="5439">
                    <a:srgbClr val="F8F8F8"/>
                  </a:gs>
                  <a:gs pos="10000">
                    <a:srgbClr val="F8F8F8"/>
                  </a:gs>
                </a:gsLst>
                <a:lin ang="5400000" scaled="0"/>
              </a:gradFill>
            </a:endParaRPr>
          </a:p>
        </p:txBody>
      </p:sp>
      <p:cxnSp>
        <p:nvCxnSpPr>
          <p:cNvPr id="12" name="Conector de Seta Reta 26">
            <a:extLst>
              <a:ext uri="{FF2B5EF4-FFF2-40B4-BE49-F238E27FC236}">
                <a16:creationId xmlns:a16="http://schemas.microsoft.com/office/drawing/2014/main" id="{CD21DBF2-4BCF-4940-9C53-A9967FC46823}"/>
              </a:ext>
            </a:extLst>
          </p:cNvPr>
          <p:cNvCxnSpPr>
            <a:cxnSpLocks/>
          </p:cNvCxnSpPr>
          <p:nvPr/>
        </p:nvCxnSpPr>
        <p:spPr>
          <a:xfrm>
            <a:off x="10144425" y="2861000"/>
            <a:ext cx="0" cy="1737739"/>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3" name="Conector de Seta Reta 27">
            <a:extLst>
              <a:ext uri="{FF2B5EF4-FFF2-40B4-BE49-F238E27FC236}">
                <a16:creationId xmlns:a16="http://schemas.microsoft.com/office/drawing/2014/main" id="{517A2F10-B69B-4E31-BC5B-241137698C5D}"/>
              </a:ext>
            </a:extLst>
          </p:cNvPr>
          <p:cNvCxnSpPr>
            <a:cxnSpLocks/>
          </p:cNvCxnSpPr>
          <p:nvPr/>
        </p:nvCxnSpPr>
        <p:spPr>
          <a:xfrm flipH="1">
            <a:off x="7817143" y="2889491"/>
            <a:ext cx="2016956" cy="1709249"/>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4" name="Conector de Seta Reta 29">
            <a:extLst>
              <a:ext uri="{FF2B5EF4-FFF2-40B4-BE49-F238E27FC236}">
                <a16:creationId xmlns:a16="http://schemas.microsoft.com/office/drawing/2014/main" id="{07CF0400-B4BC-490E-95F0-FEE821AEFF7B}"/>
              </a:ext>
            </a:extLst>
          </p:cNvPr>
          <p:cNvCxnSpPr>
            <a:cxnSpLocks/>
          </p:cNvCxnSpPr>
          <p:nvPr/>
        </p:nvCxnSpPr>
        <p:spPr>
          <a:xfrm flipH="1">
            <a:off x="5426677" y="2627444"/>
            <a:ext cx="3735103" cy="1971296"/>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5" name="CaixaDeTexto 31">
            <a:extLst>
              <a:ext uri="{FF2B5EF4-FFF2-40B4-BE49-F238E27FC236}">
                <a16:creationId xmlns:a16="http://schemas.microsoft.com/office/drawing/2014/main" id="{60551380-888B-4CB3-B750-AA9E290A2840}"/>
              </a:ext>
            </a:extLst>
          </p:cNvPr>
          <p:cNvSpPr txBox="1"/>
          <p:nvPr/>
        </p:nvSpPr>
        <p:spPr>
          <a:xfrm>
            <a:off x="627381" y="1458301"/>
            <a:ext cx="1718148" cy="669832"/>
          </a:xfrm>
          <a:prstGeom prst="rect">
            <a:avLst/>
          </a:prstGeom>
          <a:noFill/>
        </p:spPr>
        <p:txBody>
          <a:bodyPr wrap="square" lIns="179285" tIns="143428" rIns="179285" bIns="143428" rtlCol="0">
            <a:spAutoFit/>
          </a:bodyPr>
          <a:lstStyle/>
          <a:p>
            <a:pPr>
              <a:lnSpc>
                <a:spcPct val="90000"/>
              </a:lnSpc>
              <a:spcAft>
                <a:spcPts val="588"/>
              </a:spcAft>
            </a:pPr>
            <a:r>
              <a:rPr lang="pt-BR" sz="2745" dirty="0" err="1">
                <a:gradFill>
                  <a:gsLst>
                    <a:gs pos="2917">
                      <a:schemeClr val="tx1"/>
                    </a:gs>
                    <a:gs pos="30000">
                      <a:schemeClr val="tx1"/>
                    </a:gs>
                  </a:gsLst>
                  <a:lin ang="5400000" scaled="0"/>
                </a:gradFill>
              </a:rPr>
              <a:t>Pods</a:t>
            </a:r>
            <a:endParaRPr lang="pt-BR" sz="2745" dirty="0">
              <a:gradFill>
                <a:gsLst>
                  <a:gs pos="2917">
                    <a:schemeClr val="tx1"/>
                  </a:gs>
                  <a:gs pos="30000">
                    <a:schemeClr val="tx1"/>
                  </a:gs>
                </a:gsLst>
                <a:lin ang="5400000" scaled="0"/>
              </a:gradFill>
            </a:endParaRPr>
          </a:p>
        </p:txBody>
      </p:sp>
      <p:sp>
        <p:nvSpPr>
          <p:cNvPr id="16" name="Retângulo 33">
            <a:extLst>
              <a:ext uri="{FF2B5EF4-FFF2-40B4-BE49-F238E27FC236}">
                <a16:creationId xmlns:a16="http://schemas.microsoft.com/office/drawing/2014/main" id="{9ADCED8B-14A6-47EB-B395-6EB4CEFFD6D5}"/>
              </a:ext>
            </a:extLst>
          </p:cNvPr>
          <p:cNvSpPr/>
          <p:nvPr/>
        </p:nvSpPr>
        <p:spPr bwMode="auto">
          <a:xfrm>
            <a:off x="844016" y="2084298"/>
            <a:ext cx="522914" cy="5241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A</a:t>
            </a:r>
          </a:p>
        </p:txBody>
      </p:sp>
      <p:sp>
        <p:nvSpPr>
          <p:cNvPr id="17" name="Retângulo 34">
            <a:extLst>
              <a:ext uri="{FF2B5EF4-FFF2-40B4-BE49-F238E27FC236}">
                <a16:creationId xmlns:a16="http://schemas.microsoft.com/office/drawing/2014/main" id="{DED0C3F7-1045-4F84-A1C3-6F1FDC94500B}"/>
              </a:ext>
            </a:extLst>
          </p:cNvPr>
          <p:cNvSpPr/>
          <p:nvPr/>
        </p:nvSpPr>
        <p:spPr bwMode="auto">
          <a:xfrm>
            <a:off x="844016" y="2784006"/>
            <a:ext cx="522914" cy="524158"/>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B</a:t>
            </a:r>
          </a:p>
        </p:txBody>
      </p:sp>
      <p:sp>
        <p:nvSpPr>
          <p:cNvPr id="18" name="Retângulo 35">
            <a:extLst>
              <a:ext uri="{FF2B5EF4-FFF2-40B4-BE49-F238E27FC236}">
                <a16:creationId xmlns:a16="http://schemas.microsoft.com/office/drawing/2014/main" id="{96A48A11-3C97-42A4-A24F-6EFB2A60F264}"/>
              </a:ext>
            </a:extLst>
          </p:cNvPr>
          <p:cNvSpPr/>
          <p:nvPr/>
        </p:nvSpPr>
        <p:spPr bwMode="auto">
          <a:xfrm>
            <a:off x="844016" y="3482035"/>
            <a:ext cx="522914" cy="524158"/>
          </a:xfrm>
          <a:prstGeom prst="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C</a:t>
            </a:r>
          </a:p>
        </p:txBody>
      </p:sp>
      <p:sp>
        <p:nvSpPr>
          <p:cNvPr id="19" name="CaixaDeTexto 36">
            <a:extLst>
              <a:ext uri="{FF2B5EF4-FFF2-40B4-BE49-F238E27FC236}">
                <a16:creationId xmlns:a16="http://schemas.microsoft.com/office/drawing/2014/main" id="{41515599-AE00-44E1-AB84-93EB39F2674C}"/>
              </a:ext>
            </a:extLst>
          </p:cNvPr>
          <p:cNvSpPr txBox="1"/>
          <p:nvPr/>
        </p:nvSpPr>
        <p:spPr>
          <a:xfrm>
            <a:off x="1366930" y="2060016"/>
            <a:ext cx="2341600" cy="568754"/>
          </a:xfrm>
          <a:prstGeom prst="rect">
            <a:avLst/>
          </a:prstGeom>
          <a:noFill/>
        </p:spPr>
        <p:txBody>
          <a:bodyPr wrap="square" lIns="179285" tIns="143428" rIns="179285" bIns="143428" rtlCol="0">
            <a:spAutoFit/>
          </a:bodyPr>
          <a:lstStyle/>
          <a:p>
            <a:pPr>
              <a:lnSpc>
                <a:spcPct val="90000"/>
              </a:lnSpc>
              <a:spcAft>
                <a:spcPts val="588"/>
              </a:spcAft>
            </a:pPr>
            <a:r>
              <a:rPr lang="pt-BR" sz="1961"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replicas: 2</a:t>
            </a:r>
          </a:p>
        </p:txBody>
      </p:sp>
      <p:sp>
        <p:nvSpPr>
          <p:cNvPr id="20" name="CaixaDeTexto 37">
            <a:extLst>
              <a:ext uri="{FF2B5EF4-FFF2-40B4-BE49-F238E27FC236}">
                <a16:creationId xmlns:a16="http://schemas.microsoft.com/office/drawing/2014/main" id="{AE5E8944-2BE9-4693-95A4-D278897A4308}"/>
              </a:ext>
            </a:extLst>
          </p:cNvPr>
          <p:cNvSpPr txBox="1"/>
          <p:nvPr/>
        </p:nvSpPr>
        <p:spPr>
          <a:xfrm>
            <a:off x="1386227" y="2771025"/>
            <a:ext cx="2341600" cy="568754"/>
          </a:xfrm>
          <a:prstGeom prst="rect">
            <a:avLst/>
          </a:prstGeom>
          <a:noFill/>
        </p:spPr>
        <p:txBody>
          <a:bodyPr wrap="square" lIns="179285" tIns="143428" rIns="179285" bIns="143428" rtlCol="0">
            <a:spAutoFit/>
          </a:bodyPr>
          <a:lstStyle/>
          <a:p>
            <a:pPr>
              <a:lnSpc>
                <a:spcPct val="90000"/>
              </a:lnSpc>
              <a:spcAft>
                <a:spcPts val="588"/>
              </a:spcAft>
            </a:pPr>
            <a:r>
              <a:rPr lang="pt-BR" sz="1961"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replicas: 1</a:t>
            </a:r>
          </a:p>
        </p:txBody>
      </p:sp>
      <p:sp>
        <p:nvSpPr>
          <p:cNvPr id="21" name="CaixaDeTexto 38">
            <a:extLst>
              <a:ext uri="{FF2B5EF4-FFF2-40B4-BE49-F238E27FC236}">
                <a16:creationId xmlns:a16="http://schemas.microsoft.com/office/drawing/2014/main" id="{82BE5195-5042-43B3-8F81-E673A9EF353D}"/>
              </a:ext>
            </a:extLst>
          </p:cNvPr>
          <p:cNvSpPr txBox="1"/>
          <p:nvPr/>
        </p:nvSpPr>
        <p:spPr>
          <a:xfrm>
            <a:off x="1386227" y="3482035"/>
            <a:ext cx="2341600" cy="568754"/>
          </a:xfrm>
          <a:prstGeom prst="rect">
            <a:avLst/>
          </a:prstGeom>
          <a:noFill/>
        </p:spPr>
        <p:txBody>
          <a:bodyPr wrap="square" lIns="179285" tIns="143428" rIns="179285" bIns="143428" rtlCol="0">
            <a:spAutoFit/>
          </a:bodyPr>
          <a:lstStyle/>
          <a:p>
            <a:pPr>
              <a:lnSpc>
                <a:spcPct val="90000"/>
              </a:lnSpc>
              <a:spcAft>
                <a:spcPts val="588"/>
              </a:spcAft>
            </a:pPr>
            <a:r>
              <a:rPr lang="pt-BR" sz="1961"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replicas: 3</a:t>
            </a:r>
          </a:p>
        </p:txBody>
      </p:sp>
      <p:sp>
        <p:nvSpPr>
          <p:cNvPr id="22" name="Retângulo 39">
            <a:extLst>
              <a:ext uri="{FF2B5EF4-FFF2-40B4-BE49-F238E27FC236}">
                <a16:creationId xmlns:a16="http://schemas.microsoft.com/office/drawing/2014/main" id="{EB502E48-BCDD-4848-BC80-E217C4953132}"/>
              </a:ext>
            </a:extLst>
          </p:cNvPr>
          <p:cNvSpPr/>
          <p:nvPr/>
        </p:nvSpPr>
        <p:spPr bwMode="auto">
          <a:xfrm>
            <a:off x="4541458" y="4776633"/>
            <a:ext cx="522914" cy="5241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A</a:t>
            </a:r>
          </a:p>
        </p:txBody>
      </p:sp>
      <p:sp>
        <p:nvSpPr>
          <p:cNvPr id="23" name="Retângulo 40">
            <a:extLst>
              <a:ext uri="{FF2B5EF4-FFF2-40B4-BE49-F238E27FC236}">
                <a16:creationId xmlns:a16="http://schemas.microsoft.com/office/drawing/2014/main" id="{CD03D09D-2CD2-424F-B740-635051D3FA09}"/>
              </a:ext>
            </a:extLst>
          </p:cNvPr>
          <p:cNvSpPr/>
          <p:nvPr/>
        </p:nvSpPr>
        <p:spPr bwMode="auto">
          <a:xfrm>
            <a:off x="6920719" y="4776633"/>
            <a:ext cx="522914" cy="5241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A</a:t>
            </a:r>
          </a:p>
        </p:txBody>
      </p:sp>
      <p:sp>
        <p:nvSpPr>
          <p:cNvPr id="24" name="Retângulo 41">
            <a:extLst>
              <a:ext uri="{FF2B5EF4-FFF2-40B4-BE49-F238E27FC236}">
                <a16:creationId xmlns:a16="http://schemas.microsoft.com/office/drawing/2014/main" id="{0E362682-620C-497F-A47F-57171472A92B}"/>
              </a:ext>
            </a:extLst>
          </p:cNvPr>
          <p:cNvSpPr/>
          <p:nvPr/>
        </p:nvSpPr>
        <p:spPr bwMode="auto">
          <a:xfrm>
            <a:off x="4553285" y="5673058"/>
            <a:ext cx="522914" cy="524158"/>
          </a:xfrm>
          <a:prstGeom prst="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C</a:t>
            </a:r>
          </a:p>
        </p:txBody>
      </p:sp>
      <p:sp>
        <p:nvSpPr>
          <p:cNvPr id="26" name="Retângulo 42">
            <a:extLst>
              <a:ext uri="{FF2B5EF4-FFF2-40B4-BE49-F238E27FC236}">
                <a16:creationId xmlns:a16="http://schemas.microsoft.com/office/drawing/2014/main" id="{31A2D482-478A-4ED1-AFA0-EE2C23B324D3}"/>
              </a:ext>
            </a:extLst>
          </p:cNvPr>
          <p:cNvSpPr/>
          <p:nvPr/>
        </p:nvSpPr>
        <p:spPr bwMode="auto">
          <a:xfrm>
            <a:off x="6914802" y="5673058"/>
            <a:ext cx="522914" cy="524158"/>
          </a:xfrm>
          <a:prstGeom prst="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C</a:t>
            </a:r>
          </a:p>
        </p:txBody>
      </p:sp>
      <p:sp>
        <p:nvSpPr>
          <p:cNvPr id="27" name="Retângulo 44">
            <a:extLst>
              <a:ext uri="{FF2B5EF4-FFF2-40B4-BE49-F238E27FC236}">
                <a16:creationId xmlns:a16="http://schemas.microsoft.com/office/drawing/2014/main" id="{67568C58-2DCE-42A3-863F-7F39461A6D6C}"/>
              </a:ext>
            </a:extLst>
          </p:cNvPr>
          <p:cNvSpPr/>
          <p:nvPr/>
        </p:nvSpPr>
        <p:spPr bwMode="auto">
          <a:xfrm>
            <a:off x="10282312" y="5224224"/>
            <a:ext cx="522914" cy="524158"/>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B</a:t>
            </a:r>
          </a:p>
        </p:txBody>
      </p:sp>
      <p:sp>
        <p:nvSpPr>
          <p:cNvPr id="28" name="Retângulo 45">
            <a:extLst>
              <a:ext uri="{FF2B5EF4-FFF2-40B4-BE49-F238E27FC236}">
                <a16:creationId xmlns:a16="http://schemas.microsoft.com/office/drawing/2014/main" id="{2B8B2D08-5F18-48A5-8FA6-C317413334AD}"/>
              </a:ext>
            </a:extLst>
          </p:cNvPr>
          <p:cNvSpPr/>
          <p:nvPr/>
        </p:nvSpPr>
        <p:spPr bwMode="auto">
          <a:xfrm>
            <a:off x="9311185" y="5689751"/>
            <a:ext cx="522914" cy="524158"/>
          </a:xfrm>
          <a:prstGeom prst="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C</a:t>
            </a:r>
          </a:p>
        </p:txBody>
      </p:sp>
    </p:spTree>
    <p:extLst>
      <p:ext uri="{BB962C8B-B14F-4D97-AF65-F5344CB8AC3E}">
        <p14:creationId xmlns:p14="http://schemas.microsoft.com/office/powerpoint/2010/main" val="121340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FC8B91A-BC7E-4D55-8116-70BE0E0159EC}"/>
              </a:ext>
            </a:extLst>
          </p:cNvPr>
          <p:cNvSpPr/>
          <p:nvPr/>
        </p:nvSpPr>
        <p:spPr>
          <a:xfrm>
            <a:off x="4215852" y="4080013"/>
            <a:ext cx="6945791" cy="2156791"/>
          </a:xfrm>
          <a:prstGeom prst="rect">
            <a:avLst/>
          </a:prstGeom>
          <a:solidFill>
            <a:schemeClr val="tx2">
              <a:lumMod val="20000"/>
              <a:lumOff val="80000"/>
            </a:schemeClr>
          </a:solidFill>
          <a:ln>
            <a:solidFill>
              <a:srgbClr val="865FC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tx1"/>
                </a:solidFill>
              </a:rPr>
              <a:t>Upgrade policy</a:t>
            </a:r>
          </a:p>
        </p:txBody>
      </p:sp>
      <p:sp>
        <p:nvSpPr>
          <p:cNvPr id="17" name="Rectangle 16">
            <a:extLst>
              <a:ext uri="{FF2B5EF4-FFF2-40B4-BE49-F238E27FC236}">
                <a16:creationId xmlns:a16="http://schemas.microsoft.com/office/drawing/2014/main" id="{A1595032-E3DC-4F8A-A854-869B70F12FEE}"/>
              </a:ext>
            </a:extLst>
          </p:cNvPr>
          <p:cNvSpPr/>
          <p:nvPr/>
        </p:nvSpPr>
        <p:spPr>
          <a:xfrm>
            <a:off x="4378187" y="4467638"/>
            <a:ext cx="6619461" cy="1679713"/>
          </a:xfrm>
          <a:prstGeom prst="rect">
            <a:avLst/>
          </a:prstGeom>
          <a:solidFill>
            <a:schemeClr val="accent1">
              <a:lumMod val="20000"/>
              <a:lumOff val="80000"/>
            </a:schemeClr>
          </a:solidFill>
          <a:ln>
            <a:solidFill>
              <a:srgbClr val="16CC3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dirty="0">
              <a:solidFill>
                <a:schemeClr val="tx1"/>
              </a:solidFill>
            </a:endParaRPr>
          </a:p>
        </p:txBody>
      </p:sp>
      <p:sp>
        <p:nvSpPr>
          <p:cNvPr id="11" name="Rectangle 10">
            <a:extLst>
              <a:ext uri="{FF2B5EF4-FFF2-40B4-BE49-F238E27FC236}">
                <a16:creationId xmlns:a16="http://schemas.microsoft.com/office/drawing/2014/main" id="{8479F8FF-04D0-4C67-BB07-62C54830C76E}"/>
              </a:ext>
            </a:extLst>
          </p:cNvPr>
          <p:cNvSpPr/>
          <p:nvPr/>
        </p:nvSpPr>
        <p:spPr>
          <a:xfrm>
            <a:off x="246819" y="2686849"/>
            <a:ext cx="3624471" cy="3549955"/>
          </a:xfrm>
          <a:prstGeom prst="rect">
            <a:avLst/>
          </a:prstGeom>
          <a:solidFill>
            <a:schemeClr val="tx2">
              <a:lumMod val="20000"/>
              <a:lumOff val="80000"/>
            </a:schemeClr>
          </a:solidFill>
          <a:ln>
            <a:solidFill>
              <a:srgbClr val="865FC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Deployment</a:t>
            </a:r>
          </a:p>
        </p:txBody>
      </p:sp>
      <p:sp>
        <p:nvSpPr>
          <p:cNvPr id="10" name="Rectangle 9">
            <a:extLst>
              <a:ext uri="{FF2B5EF4-FFF2-40B4-BE49-F238E27FC236}">
                <a16:creationId xmlns:a16="http://schemas.microsoft.com/office/drawing/2014/main" id="{43497302-E800-4A65-BC68-E27B8E98BBAC}"/>
              </a:ext>
            </a:extLst>
          </p:cNvPr>
          <p:cNvSpPr/>
          <p:nvPr/>
        </p:nvSpPr>
        <p:spPr>
          <a:xfrm>
            <a:off x="385971" y="3847886"/>
            <a:ext cx="3322984" cy="2299466"/>
          </a:xfrm>
          <a:prstGeom prst="rect">
            <a:avLst/>
          </a:prstGeom>
          <a:solidFill>
            <a:schemeClr val="accent1">
              <a:lumMod val="20000"/>
              <a:lumOff val="80000"/>
            </a:schemeClr>
          </a:solidFill>
          <a:ln>
            <a:solidFill>
              <a:srgbClr val="16CC3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err="1">
                <a:solidFill>
                  <a:schemeClr val="tx1"/>
                </a:solidFill>
              </a:rPr>
              <a:t>ReplicaSet</a:t>
            </a:r>
            <a:endParaRPr lang="en-GB" dirty="0">
              <a:solidFill>
                <a:schemeClr val="tx1"/>
              </a:solidFill>
            </a:endParaRPr>
          </a:p>
        </p:txBody>
      </p:sp>
      <p:sp>
        <p:nvSpPr>
          <p:cNvPr id="8" name="Rectangle 7">
            <a:extLst>
              <a:ext uri="{FF2B5EF4-FFF2-40B4-BE49-F238E27FC236}">
                <a16:creationId xmlns:a16="http://schemas.microsoft.com/office/drawing/2014/main" id="{2BACD1B7-ECD3-44FC-B63C-3E259BEC69F1}"/>
              </a:ext>
            </a:extLst>
          </p:cNvPr>
          <p:cNvSpPr/>
          <p:nvPr/>
        </p:nvSpPr>
        <p:spPr>
          <a:xfrm>
            <a:off x="735497" y="4805570"/>
            <a:ext cx="2787926" cy="1131620"/>
          </a:xfrm>
          <a:prstGeom prst="rect">
            <a:avLst/>
          </a:prstGeom>
          <a:solidFill>
            <a:schemeClr val="accent6">
              <a:lumMod val="20000"/>
              <a:lumOff val="8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Pod</a:t>
            </a:r>
          </a:p>
        </p:txBody>
      </p:sp>
      <p:sp>
        <p:nvSpPr>
          <p:cNvPr id="4" name="Title 3">
            <a:extLst>
              <a:ext uri="{FF2B5EF4-FFF2-40B4-BE49-F238E27FC236}">
                <a16:creationId xmlns:a16="http://schemas.microsoft.com/office/drawing/2014/main" id="{DE3CCD47-1AEE-42F7-AFEC-4209CF065BE8}"/>
              </a:ext>
            </a:extLst>
          </p:cNvPr>
          <p:cNvSpPr>
            <a:spLocks noGrp="1"/>
          </p:cNvSpPr>
          <p:nvPr>
            <p:ph type="title"/>
          </p:nvPr>
        </p:nvSpPr>
        <p:spPr>
          <a:xfrm>
            <a:off x="1841391" y="241918"/>
            <a:ext cx="8872992" cy="729392"/>
          </a:xfrm>
        </p:spPr>
        <p:txBody>
          <a:bodyPr>
            <a:normAutofit fontScale="90000"/>
          </a:bodyPr>
          <a:lstStyle/>
          <a:p>
            <a:r>
              <a:rPr lang="en-US" altLang="zh-CN" dirty="0"/>
              <a:t>K8s </a:t>
            </a:r>
            <a:r>
              <a:rPr lang="zh-CN" altLang="en-US" dirty="0"/>
              <a:t>对象通过</a:t>
            </a:r>
            <a:r>
              <a:rPr lang="en-GB" dirty="0"/>
              <a:t>REST API </a:t>
            </a:r>
            <a:r>
              <a:rPr lang="zh-CN" altLang="en-US" dirty="0"/>
              <a:t>创建</a:t>
            </a:r>
            <a:endParaRPr lang="en-GB" dirty="0"/>
          </a:p>
        </p:txBody>
      </p:sp>
      <p:pic>
        <p:nvPicPr>
          <p:cNvPr id="6" name="Picture 4" descr="https://azurecomcdn.azureedge.net/cvt-24785e47728636324a1dff85ae88874c1e17999e0f66965132e5c5ad37455466/images/page/services/container-service/01-create.png">
            <a:extLst>
              <a:ext uri="{FF2B5EF4-FFF2-40B4-BE49-F238E27FC236}">
                <a16:creationId xmlns:a16="http://schemas.microsoft.com/office/drawing/2014/main" id="{AF75F598-27B2-4FA9-94CB-F77553EB06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06" y="490612"/>
            <a:ext cx="2081264" cy="100209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F0830A7-CD46-4315-90B4-37311ECD537A}"/>
              </a:ext>
            </a:extLst>
          </p:cNvPr>
          <p:cNvSpPr/>
          <p:nvPr/>
        </p:nvSpPr>
        <p:spPr>
          <a:xfrm>
            <a:off x="316396" y="2890202"/>
            <a:ext cx="3322983" cy="3046988"/>
          </a:xfrm>
          <a:prstGeom prst="rect">
            <a:avLst/>
          </a:prstGeom>
        </p:spPr>
        <p:txBody>
          <a:bodyPr wrap="square">
            <a:spAutoFit/>
          </a:bodyPr>
          <a:lstStyle/>
          <a:p>
            <a:r>
              <a:rPr lang="en-GB" sz="1200" dirty="0" err="1">
                <a:latin typeface="Consolas" panose="020B0609020204030204" pitchFamily="49" charset="0"/>
              </a:rPr>
              <a:t>apiVersion</a:t>
            </a:r>
            <a:r>
              <a:rPr lang="en-GB" sz="1200" dirty="0">
                <a:latin typeface="Consolas" panose="020B0609020204030204" pitchFamily="49" charset="0"/>
              </a:rPr>
              <a:t>: </a:t>
            </a:r>
            <a:r>
              <a:rPr lang="en-GB" sz="1200" b="1" dirty="0">
                <a:latin typeface="Consolas" panose="020B0609020204030204" pitchFamily="49" charset="0"/>
              </a:rPr>
              <a:t>apps/v1beta1</a:t>
            </a:r>
          </a:p>
          <a:p>
            <a:r>
              <a:rPr lang="en-GB" sz="1200" dirty="0">
                <a:latin typeface="Consolas" panose="020B0609020204030204" pitchFamily="49" charset="0"/>
              </a:rPr>
              <a:t>kind: </a:t>
            </a:r>
            <a:r>
              <a:rPr lang="en-GB" sz="1200" b="1" dirty="0">
                <a:latin typeface="Consolas" panose="020B0609020204030204" pitchFamily="49" charset="0"/>
              </a:rPr>
              <a:t>Deployment</a:t>
            </a:r>
          </a:p>
          <a:p>
            <a:r>
              <a:rPr lang="en-GB" sz="1200" dirty="0">
                <a:latin typeface="Consolas" panose="020B0609020204030204" pitchFamily="49" charset="0"/>
              </a:rPr>
              <a:t>metadata:</a:t>
            </a:r>
          </a:p>
          <a:p>
            <a:r>
              <a:rPr lang="en-GB" sz="1200" dirty="0">
                <a:latin typeface="Consolas" panose="020B0609020204030204" pitchFamily="49" charset="0"/>
              </a:rPr>
              <a:t>  name: </a:t>
            </a:r>
            <a:r>
              <a:rPr lang="en-GB" sz="1200" b="1" dirty="0">
                <a:latin typeface="Consolas" panose="020B0609020204030204" pitchFamily="49" charset="0"/>
              </a:rPr>
              <a:t>frontend-</a:t>
            </a:r>
            <a:r>
              <a:rPr lang="en-GB" sz="1200" b="1" dirty="0" err="1">
                <a:latin typeface="Consolas" panose="020B0609020204030204" pitchFamily="49" charset="0"/>
              </a:rPr>
              <a:t>dpy</a:t>
            </a:r>
            <a:endParaRPr lang="en-GB" sz="1200" b="1" dirty="0">
              <a:latin typeface="Consolas" panose="020B0609020204030204" pitchFamily="49" charset="0"/>
            </a:endParaRPr>
          </a:p>
          <a:p>
            <a:r>
              <a:rPr lang="en-GB" sz="1200" dirty="0">
                <a:latin typeface="Consolas" panose="020B0609020204030204" pitchFamily="49" charset="0"/>
              </a:rPr>
              <a:t>spec:</a:t>
            </a:r>
          </a:p>
          <a:p>
            <a:r>
              <a:rPr lang="en-GB" sz="1200" dirty="0">
                <a:latin typeface="Consolas" panose="020B0609020204030204" pitchFamily="49" charset="0"/>
              </a:rPr>
              <a:t>  replicas: </a:t>
            </a:r>
            <a:r>
              <a:rPr lang="en-GB" sz="1200" b="1" dirty="0">
                <a:latin typeface="Consolas" panose="020B0609020204030204" pitchFamily="49" charset="0"/>
              </a:rPr>
              <a:t>3</a:t>
            </a:r>
          </a:p>
          <a:p>
            <a:r>
              <a:rPr lang="en-GB" sz="1200" dirty="0">
                <a:latin typeface="Consolas" panose="020B0609020204030204" pitchFamily="49" charset="0"/>
              </a:rPr>
              <a:t>  template:</a:t>
            </a:r>
          </a:p>
          <a:p>
            <a:r>
              <a:rPr lang="en-GB" sz="1200" dirty="0">
                <a:latin typeface="Consolas" panose="020B0609020204030204" pitchFamily="49" charset="0"/>
              </a:rPr>
              <a:t>    metadata:</a:t>
            </a:r>
          </a:p>
          <a:p>
            <a:r>
              <a:rPr lang="en-GB" sz="1200" dirty="0">
                <a:latin typeface="Consolas" panose="020B0609020204030204" pitchFamily="49" charset="0"/>
              </a:rPr>
              <a:t>      labels:</a:t>
            </a:r>
          </a:p>
          <a:p>
            <a:r>
              <a:rPr lang="en-GB" sz="1200" dirty="0">
                <a:latin typeface="Consolas" panose="020B0609020204030204" pitchFamily="49" charset="0"/>
              </a:rPr>
              <a:t>        app: </a:t>
            </a:r>
            <a:r>
              <a:rPr lang="en-GB" sz="1200" b="1" dirty="0">
                <a:latin typeface="Consolas" panose="020B0609020204030204" pitchFamily="49" charset="0"/>
              </a:rPr>
              <a:t>frontend</a:t>
            </a:r>
          </a:p>
          <a:p>
            <a:r>
              <a:rPr lang="en-GB" sz="1200" dirty="0">
                <a:latin typeface="Consolas" panose="020B0609020204030204" pitchFamily="49" charset="0"/>
              </a:rPr>
              <a:t>    spec:</a:t>
            </a:r>
          </a:p>
          <a:p>
            <a:r>
              <a:rPr lang="en-GB" sz="1200" dirty="0">
                <a:latin typeface="Consolas" panose="020B0609020204030204" pitchFamily="49" charset="0"/>
              </a:rPr>
              <a:t>      containers:</a:t>
            </a:r>
          </a:p>
          <a:p>
            <a:r>
              <a:rPr lang="en-GB" sz="1200" dirty="0">
                <a:latin typeface="Consolas" panose="020B0609020204030204" pitchFamily="49" charset="0"/>
              </a:rPr>
              <a:t>      - name: </a:t>
            </a:r>
            <a:r>
              <a:rPr lang="en-GB" sz="1200" b="1" dirty="0">
                <a:latin typeface="Consolas" panose="020B0609020204030204" pitchFamily="49" charset="0"/>
              </a:rPr>
              <a:t>frontend</a:t>
            </a:r>
          </a:p>
          <a:p>
            <a:r>
              <a:rPr lang="en-GB" sz="1200" dirty="0">
                <a:latin typeface="Consolas" panose="020B0609020204030204" pitchFamily="49" charset="0"/>
              </a:rPr>
              <a:t>        image: </a:t>
            </a:r>
            <a:r>
              <a:rPr lang="en-GB" sz="1200" b="1" dirty="0" err="1">
                <a:latin typeface="Consolas" panose="020B0609020204030204" pitchFamily="49" charset="0"/>
              </a:rPr>
              <a:t>myreg</a:t>
            </a:r>
            <a:r>
              <a:rPr lang="en-GB" sz="1200" b="1" dirty="0">
                <a:latin typeface="Consolas" panose="020B0609020204030204" pitchFamily="49" charset="0"/>
              </a:rPr>
              <a:t>/</a:t>
            </a:r>
            <a:r>
              <a:rPr lang="en-GB" sz="1200" b="1" dirty="0" err="1">
                <a:latin typeface="Consolas" panose="020B0609020204030204" pitchFamily="49" charset="0"/>
              </a:rPr>
              <a:t>frontend:latest</a:t>
            </a:r>
            <a:endParaRPr lang="en-GB" sz="1200" b="1" dirty="0">
              <a:latin typeface="Consolas" panose="020B0609020204030204" pitchFamily="49" charset="0"/>
            </a:endParaRPr>
          </a:p>
          <a:p>
            <a:r>
              <a:rPr lang="en-GB" sz="1200" dirty="0">
                <a:latin typeface="Consolas" panose="020B0609020204030204" pitchFamily="49" charset="0"/>
              </a:rPr>
              <a:t>        ports:</a:t>
            </a:r>
          </a:p>
          <a:p>
            <a:r>
              <a:rPr lang="en-GB" sz="1200" dirty="0">
                <a:latin typeface="Consolas" panose="020B0609020204030204" pitchFamily="49" charset="0"/>
              </a:rPr>
              <a:t>        - </a:t>
            </a:r>
            <a:r>
              <a:rPr lang="en-GB" sz="1200" dirty="0" err="1">
                <a:latin typeface="Consolas" panose="020B0609020204030204" pitchFamily="49" charset="0"/>
              </a:rPr>
              <a:t>containerPort</a:t>
            </a:r>
            <a:r>
              <a:rPr lang="en-GB" sz="1200" dirty="0">
                <a:latin typeface="Consolas" panose="020B0609020204030204" pitchFamily="49" charset="0"/>
              </a:rPr>
              <a:t>: </a:t>
            </a:r>
            <a:r>
              <a:rPr lang="en-GB" sz="1200" b="1" dirty="0">
                <a:latin typeface="Consolas" panose="020B0609020204030204" pitchFamily="49" charset="0"/>
              </a:rPr>
              <a:t>80</a:t>
            </a:r>
          </a:p>
        </p:txBody>
      </p:sp>
      <p:grpSp>
        <p:nvGrpSpPr>
          <p:cNvPr id="16" name="Group 15">
            <a:extLst>
              <a:ext uri="{FF2B5EF4-FFF2-40B4-BE49-F238E27FC236}">
                <a16:creationId xmlns:a16="http://schemas.microsoft.com/office/drawing/2014/main" id="{83A1BB6B-FF27-43C6-BB58-AF2AFC9DB4D7}"/>
              </a:ext>
            </a:extLst>
          </p:cNvPr>
          <p:cNvGrpSpPr/>
          <p:nvPr/>
        </p:nvGrpSpPr>
        <p:grpSpPr>
          <a:xfrm>
            <a:off x="4825448" y="4615599"/>
            <a:ext cx="1679713" cy="1214744"/>
            <a:chOff x="4850296" y="4262761"/>
            <a:chExt cx="1679713" cy="1214744"/>
          </a:xfrm>
        </p:grpSpPr>
        <p:sp>
          <p:nvSpPr>
            <p:cNvPr id="12" name="Rectangle 11">
              <a:extLst>
                <a:ext uri="{FF2B5EF4-FFF2-40B4-BE49-F238E27FC236}">
                  <a16:creationId xmlns:a16="http://schemas.microsoft.com/office/drawing/2014/main" id="{7CC153D7-0221-453E-81A3-1764E7355E6D}"/>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2E3B793D-6A61-485C-B112-DB4F60F222D7}"/>
                </a:ext>
              </a:extLst>
            </p:cNvPr>
            <p:cNvGrpSpPr/>
            <p:nvPr/>
          </p:nvGrpSpPr>
          <p:grpSpPr>
            <a:xfrm>
              <a:off x="5256745" y="4262761"/>
              <a:ext cx="866814" cy="915212"/>
              <a:chOff x="7245626" y="2134805"/>
              <a:chExt cx="866814" cy="915212"/>
            </a:xfrm>
          </p:grpSpPr>
          <p:pic>
            <p:nvPicPr>
              <p:cNvPr id="2050" name="Picture 2" descr="Image result for container icon">
                <a:extLst>
                  <a:ext uri="{FF2B5EF4-FFF2-40B4-BE49-F238E27FC236}">
                    <a16:creationId xmlns:a16="http://schemas.microsoft.com/office/drawing/2014/main" id="{676B9240-D028-4CDD-B6C7-755A006F52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DFDD62F-9449-4AD1-B31F-CA5A2DBA8A0B}"/>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15" name="Rectangle 14">
              <a:extLst>
                <a:ext uri="{FF2B5EF4-FFF2-40B4-BE49-F238E27FC236}">
                  <a16:creationId xmlns:a16="http://schemas.microsoft.com/office/drawing/2014/main" id="{62564719-A3E7-4FA9-A62C-CAA5FF29769F}"/>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10.1.0.11:80</a:t>
              </a:r>
            </a:p>
          </p:txBody>
        </p:sp>
      </p:grpSp>
      <p:grpSp>
        <p:nvGrpSpPr>
          <p:cNvPr id="18" name="Group 17">
            <a:extLst>
              <a:ext uri="{FF2B5EF4-FFF2-40B4-BE49-F238E27FC236}">
                <a16:creationId xmlns:a16="http://schemas.microsoft.com/office/drawing/2014/main" id="{6A8DA2F5-FB1C-42D0-AEF2-AAE76072F5E6}"/>
              </a:ext>
            </a:extLst>
          </p:cNvPr>
          <p:cNvGrpSpPr/>
          <p:nvPr/>
        </p:nvGrpSpPr>
        <p:grpSpPr>
          <a:xfrm>
            <a:off x="6898131" y="4615599"/>
            <a:ext cx="1679713" cy="1214744"/>
            <a:chOff x="4850296" y="4262761"/>
            <a:chExt cx="1679713" cy="1214744"/>
          </a:xfrm>
        </p:grpSpPr>
        <p:sp>
          <p:nvSpPr>
            <p:cNvPr id="19" name="Rectangle 18">
              <a:extLst>
                <a:ext uri="{FF2B5EF4-FFF2-40B4-BE49-F238E27FC236}">
                  <a16:creationId xmlns:a16="http://schemas.microsoft.com/office/drawing/2014/main" id="{D227DA7C-F6B8-4D41-AD79-FC221379321B}"/>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0" name="Group 19">
              <a:extLst>
                <a:ext uri="{FF2B5EF4-FFF2-40B4-BE49-F238E27FC236}">
                  <a16:creationId xmlns:a16="http://schemas.microsoft.com/office/drawing/2014/main" id="{BCBB40AD-B2D6-4A30-91A6-5CBEB79207A4}"/>
                </a:ext>
              </a:extLst>
            </p:cNvPr>
            <p:cNvGrpSpPr/>
            <p:nvPr/>
          </p:nvGrpSpPr>
          <p:grpSpPr>
            <a:xfrm>
              <a:off x="5256745" y="4262761"/>
              <a:ext cx="866814" cy="915212"/>
              <a:chOff x="7245626" y="2134805"/>
              <a:chExt cx="866814" cy="915212"/>
            </a:xfrm>
          </p:grpSpPr>
          <p:pic>
            <p:nvPicPr>
              <p:cNvPr id="22" name="Picture 2" descr="Image result for container icon">
                <a:extLst>
                  <a:ext uri="{FF2B5EF4-FFF2-40B4-BE49-F238E27FC236}">
                    <a16:creationId xmlns:a16="http://schemas.microsoft.com/office/drawing/2014/main" id="{DF32F6B3-AA3A-4BE3-8686-953EF08CB9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2BCD026E-8F28-4896-8B83-5C5283A253A9}"/>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21" name="Rectangle 20">
              <a:extLst>
                <a:ext uri="{FF2B5EF4-FFF2-40B4-BE49-F238E27FC236}">
                  <a16:creationId xmlns:a16="http://schemas.microsoft.com/office/drawing/2014/main" id="{49A5E3B1-3FE4-4856-91CE-9E51D6D93FD8}"/>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10.1.0.19:80</a:t>
              </a:r>
            </a:p>
          </p:txBody>
        </p:sp>
      </p:grpSp>
      <p:grpSp>
        <p:nvGrpSpPr>
          <p:cNvPr id="24" name="Group 23">
            <a:extLst>
              <a:ext uri="{FF2B5EF4-FFF2-40B4-BE49-F238E27FC236}">
                <a16:creationId xmlns:a16="http://schemas.microsoft.com/office/drawing/2014/main" id="{2FAE7E43-9628-4B79-A14B-DE58846E3292}"/>
              </a:ext>
            </a:extLst>
          </p:cNvPr>
          <p:cNvGrpSpPr/>
          <p:nvPr/>
        </p:nvGrpSpPr>
        <p:grpSpPr>
          <a:xfrm>
            <a:off x="8970814" y="4615599"/>
            <a:ext cx="1679713" cy="1214744"/>
            <a:chOff x="4850296" y="4262761"/>
            <a:chExt cx="1679713" cy="1214744"/>
          </a:xfrm>
        </p:grpSpPr>
        <p:sp>
          <p:nvSpPr>
            <p:cNvPr id="25" name="Rectangle 24">
              <a:extLst>
                <a:ext uri="{FF2B5EF4-FFF2-40B4-BE49-F238E27FC236}">
                  <a16:creationId xmlns:a16="http://schemas.microsoft.com/office/drawing/2014/main" id="{536CE859-000A-47BA-8D5F-F356C0DB36EC}"/>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 25">
              <a:extLst>
                <a:ext uri="{FF2B5EF4-FFF2-40B4-BE49-F238E27FC236}">
                  <a16:creationId xmlns:a16="http://schemas.microsoft.com/office/drawing/2014/main" id="{FAF4E0D8-656E-48E1-8847-BF953E99903A}"/>
                </a:ext>
              </a:extLst>
            </p:cNvPr>
            <p:cNvGrpSpPr/>
            <p:nvPr/>
          </p:nvGrpSpPr>
          <p:grpSpPr>
            <a:xfrm>
              <a:off x="5256745" y="4262761"/>
              <a:ext cx="866814" cy="915212"/>
              <a:chOff x="7245626" y="2134805"/>
              <a:chExt cx="866814" cy="915212"/>
            </a:xfrm>
          </p:grpSpPr>
          <p:pic>
            <p:nvPicPr>
              <p:cNvPr id="28" name="Picture 2" descr="Image result for container icon">
                <a:extLst>
                  <a:ext uri="{FF2B5EF4-FFF2-40B4-BE49-F238E27FC236}">
                    <a16:creationId xmlns:a16="http://schemas.microsoft.com/office/drawing/2014/main" id="{A87637B9-1947-42CA-941B-90F78BC1A9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BF2F56C3-461A-4287-BBB0-61790E2430C0}"/>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27" name="Rectangle 26">
              <a:extLst>
                <a:ext uri="{FF2B5EF4-FFF2-40B4-BE49-F238E27FC236}">
                  <a16:creationId xmlns:a16="http://schemas.microsoft.com/office/drawing/2014/main" id="{4ECEF8C9-3995-4A65-8D4C-5B44315AEC20}"/>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10.1.0.47:80</a:t>
              </a:r>
            </a:p>
          </p:txBody>
        </p:sp>
      </p:grpSp>
      <p:sp>
        <p:nvSpPr>
          <p:cNvPr id="30" name="Arrow: Pentagon 29">
            <a:extLst>
              <a:ext uri="{FF2B5EF4-FFF2-40B4-BE49-F238E27FC236}">
                <a16:creationId xmlns:a16="http://schemas.microsoft.com/office/drawing/2014/main" id="{FE07ED16-D5E4-4FAE-9992-729BBC43B692}"/>
              </a:ext>
            </a:extLst>
          </p:cNvPr>
          <p:cNvSpPr/>
          <p:nvPr/>
        </p:nvSpPr>
        <p:spPr>
          <a:xfrm>
            <a:off x="4825448"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3" name="Arrow: Pentagon 32">
            <a:extLst>
              <a:ext uri="{FF2B5EF4-FFF2-40B4-BE49-F238E27FC236}">
                <a16:creationId xmlns:a16="http://schemas.microsoft.com/office/drawing/2014/main" id="{C5DEB743-7EE0-436D-B857-6D14C1721E38}"/>
              </a:ext>
            </a:extLst>
          </p:cNvPr>
          <p:cNvSpPr/>
          <p:nvPr/>
        </p:nvSpPr>
        <p:spPr>
          <a:xfrm>
            <a:off x="6893531"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4" name="Arrow: Pentagon 33">
            <a:extLst>
              <a:ext uri="{FF2B5EF4-FFF2-40B4-BE49-F238E27FC236}">
                <a16:creationId xmlns:a16="http://schemas.microsoft.com/office/drawing/2014/main" id="{5E98C75B-A16D-4F4F-A3A2-0B71BFDF7155}"/>
              </a:ext>
            </a:extLst>
          </p:cNvPr>
          <p:cNvSpPr/>
          <p:nvPr/>
        </p:nvSpPr>
        <p:spPr>
          <a:xfrm>
            <a:off x="8970814"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6" name="Rectangle 35">
            <a:extLst>
              <a:ext uri="{FF2B5EF4-FFF2-40B4-BE49-F238E27FC236}">
                <a16:creationId xmlns:a16="http://schemas.microsoft.com/office/drawing/2014/main" id="{44ACBFEE-4BB6-475F-9D28-4B05BF79CDF2}"/>
              </a:ext>
            </a:extLst>
          </p:cNvPr>
          <p:cNvSpPr/>
          <p:nvPr/>
        </p:nvSpPr>
        <p:spPr>
          <a:xfrm>
            <a:off x="9671813" y="1368871"/>
            <a:ext cx="2203791" cy="2156791"/>
          </a:xfrm>
          <a:prstGeom prst="rect">
            <a:avLst/>
          </a:prstGeom>
          <a:solidFill>
            <a:schemeClr val="accent2">
              <a:lumMod val="20000"/>
              <a:lumOff val="80000"/>
            </a:schemeClr>
          </a:solidFill>
          <a:ln>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Service</a:t>
            </a:r>
          </a:p>
        </p:txBody>
      </p:sp>
      <p:sp>
        <p:nvSpPr>
          <p:cNvPr id="2048" name="Rectangle 2047">
            <a:extLst>
              <a:ext uri="{FF2B5EF4-FFF2-40B4-BE49-F238E27FC236}">
                <a16:creationId xmlns:a16="http://schemas.microsoft.com/office/drawing/2014/main" id="{37947466-3FA8-4F55-8EC0-CC9D159D8FA2}"/>
              </a:ext>
            </a:extLst>
          </p:cNvPr>
          <p:cNvSpPr/>
          <p:nvPr/>
        </p:nvSpPr>
        <p:spPr>
          <a:xfrm>
            <a:off x="9717157" y="1658144"/>
            <a:ext cx="1994452" cy="1754326"/>
          </a:xfrm>
          <a:prstGeom prst="rect">
            <a:avLst/>
          </a:prstGeom>
        </p:spPr>
        <p:txBody>
          <a:bodyPr wrap="square">
            <a:spAutoFit/>
          </a:bodyPr>
          <a:lstStyle/>
          <a:p>
            <a:r>
              <a:rPr lang="en-GB" sz="1200" dirty="0" err="1">
                <a:latin typeface="Consolas" panose="020B0609020204030204" pitchFamily="49" charset="0"/>
              </a:rPr>
              <a:t>apiVersion</a:t>
            </a:r>
            <a:r>
              <a:rPr lang="en-GB" sz="1200" dirty="0">
                <a:latin typeface="Consolas" panose="020B0609020204030204" pitchFamily="49" charset="0"/>
              </a:rPr>
              <a:t>: </a:t>
            </a:r>
            <a:r>
              <a:rPr lang="en-GB" sz="1200" b="1" dirty="0">
                <a:latin typeface="Consolas" panose="020B0609020204030204" pitchFamily="49" charset="0"/>
              </a:rPr>
              <a:t>v1</a:t>
            </a:r>
          </a:p>
          <a:p>
            <a:r>
              <a:rPr lang="en-GB" sz="1200" dirty="0">
                <a:latin typeface="Consolas" panose="020B0609020204030204" pitchFamily="49" charset="0"/>
              </a:rPr>
              <a:t>kind: </a:t>
            </a:r>
            <a:r>
              <a:rPr lang="en-GB" sz="1200" b="1" dirty="0">
                <a:latin typeface="Consolas" panose="020B0609020204030204" pitchFamily="49" charset="0"/>
              </a:rPr>
              <a:t>Service</a:t>
            </a:r>
          </a:p>
          <a:p>
            <a:r>
              <a:rPr lang="en-GB" sz="1200" dirty="0">
                <a:latin typeface="Consolas" panose="020B0609020204030204" pitchFamily="49" charset="0"/>
              </a:rPr>
              <a:t>metadata: </a:t>
            </a:r>
          </a:p>
          <a:p>
            <a:r>
              <a:rPr lang="en-GB" sz="1200" dirty="0">
                <a:latin typeface="Consolas" panose="020B0609020204030204" pitchFamily="49" charset="0"/>
              </a:rPr>
              <a:t>  name: </a:t>
            </a:r>
            <a:r>
              <a:rPr lang="en-GB" sz="1200" b="1" dirty="0">
                <a:latin typeface="Consolas" panose="020B0609020204030204" pitchFamily="49" charset="0"/>
              </a:rPr>
              <a:t>frontend-svc</a:t>
            </a:r>
          </a:p>
          <a:p>
            <a:r>
              <a:rPr lang="en-GB" sz="1200" dirty="0">
                <a:latin typeface="Consolas" panose="020B0609020204030204" pitchFamily="49" charset="0"/>
              </a:rPr>
              <a:t>spec:</a:t>
            </a:r>
          </a:p>
          <a:p>
            <a:r>
              <a:rPr lang="en-GB" sz="1200" dirty="0">
                <a:latin typeface="Consolas" panose="020B0609020204030204" pitchFamily="49" charset="0"/>
              </a:rPr>
              <a:t>  ports:</a:t>
            </a:r>
          </a:p>
          <a:p>
            <a:r>
              <a:rPr lang="en-GB" sz="1200" dirty="0">
                <a:latin typeface="Consolas" panose="020B0609020204030204" pitchFamily="49" charset="0"/>
              </a:rPr>
              <a:t>  - port: </a:t>
            </a:r>
            <a:r>
              <a:rPr lang="en-GB" sz="1200" b="1" dirty="0">
                <a:latin typeface="Consolas" panose="020B0609020204030204" pitchFamily="49" charset="0"/>
              </a:rPr>
              <a:t>80</a:t>
            </a:r>
          </a:p>
          <a:p>
            <a:r>
              <a:rPr lang="en-GB" sz="1200" dirty="0">
                <a:latin typeface="Consolas" panose="020B0609020204030204" pitchFamily="49" charset="0"/>
              </a:rPr>
              <a:t>  selector:</a:t>
            </a:r>
          </a:p>
          <a:p>
            <a:r>
              <a:rPr lang="en-GB" sz="1200" dirty="0">
                <a:latin typeface="Consolas" panose="020B0609020204030204" pitchFamily="49" charset="0"/>
              </a:rPr>
              <a:t>    app: </a:t>
            </a:r>
            <a:r>
              <a:rPr lang="en-GB" sz="1200" b="1" dirty="0">
                <a:latin typeface="Consolas" panose="020B0609020204030204" pitchFamily="49" charset="0"/>
              </a:rPr>
              <a:t>frontend</a:t>
            </a:r>
            <a:endParaRPr lang="en-GB" sz="1200" b="1" dirty="0">
              <a:effectLst/>
              <a:latin typeface="Consolas" panose="020B0609020204030204" pitchFamily="49" charset="0"/>
            </a:endParaRPr>
          </a:p>
        </p:txBody>
      </p:sp>
      <p:grpSp>
        <p:nvGrpSpPr>
          <p:cNvPr id="2051" name="Group 2050">
            <a:extLst>
              <a:ext uri="{FF2B5EF4-FFF2-40B4-BE49-F238E27FC236}">
                <a16:creationId xmlns:a16="http://schemas.microsoft.com/office/drawing/2014/main" id="{904D2CB8-4408-48CD-AD4E-98586F13545C}"/>
              </a:ext>
            </a:extLst>
          </p:cNvPr>
          <p:cNvGrpSpPr/>
          <p:nvPr/>
        </p:nvGrpSpPr>
        <p:grpSpPr>
          <a:xfrm>
            <a:off x="6709396" y="2535307"/>
            <a:ext cx="2057180" cy="790103"/>
            <a:chOff x="6659327" y="2021840"/>
            <a:chExt cx="2057180" cy="790103"/>
          </a:xfrm>
        </p:grpSpPr>
        <p:sp>
          <p:nvSpPr>
            <p:cNvPr id="38" name="Rectangle 37">
              <a:extLst>
                <a:ext uri="{FF2B5EF4-FFF2-40B4-BE49-F238E27FC236}">
                  <a16:creationId xmlns:a16="http://schemas.microsoft.com/office/drawing/2014/main" id="{63408F79-78F3-4DC4-8FAD-6E2874F65C8B}"/>
                </a:ext>
              </a:extLst>
            </p:cNvPr>
            <p:cNvSpPr/>
            <p:nvPr/>
          </p:nvSpPr>
          <p:spPr>
            <a:xfrm>
              <a:off x="6659327" y="2021840"/>
              <a:ext cx="2057180" cy="790103"/>
            </a:xfrm>
            <a:prstGeom prst="rect">
              <a:avLst/>
            </a:prstGeom>
            <a:solidFill>
              <a:schemeClr val="accent2">
                <a:lumMod val="20000"/>
                <a:lumOff val="8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9" name="Rectangle 38">
              <a:extLst>
                <a:ext uri="{FF2B5EF4-FFF2-40B4-BE49-F238E27FC236}">
                  <a16:creationId xmlns:a16="http://schemas.microsoft.com/office/drawing/2014/main" id="{F90474A1-3DB0-4A5B-B664-2BE58B53E8A9}"/>
                </a:ext>
              </a:extLst>
            </p:cNvPr>
            <p:cNvSpPr/>
            <p:nvPr/>
          </p:nvSpPr>
          <p:spPr>
            <a:xfrm>
              <a:off x="6954215" y="2173382"/>
              <a:ext cx="1467404"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HOST: frontend-svc</a:t>
              </a:r>
            </a:p>
          </p:txBody>
        </p:sp>
        <p:sp>
          <p:nvSpPr>
            <p:cNvPr id="42" name="Arrow: Pentagon 41">
              <a:extLst>
                <a:ext uri="{FF2B5EF4-FFF2-40B4-BE49-F238E27FC236}">
                  <a16:creationId xmlns:a16="http://schemas.microsoft.com/office/drawing/2014/main" id="{D6919B8E-8626-4B42-87DC-4FAD9DEF1FF6}"/>
                </a:ext>
              </a:extLst>
            </p:cNvPr>
            <p:cNvSpPr/>
            <p:nvPr/>
          </p:nvSpPr>
          <p:spPr>
            <a:xfrm>
              <a:off x="6807623" y="2546099"/>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grpSp>
      <p:cxnSp>
        <p:nvCxnSpPr>
          <p:cNvPr id="2053" name="Straight Arrow Connector 2052">
            <a:extLst>
              <a:ext uri="{FF2B5EF4-FFF2-40B4-BE49-F238E27FC236}">
                <a16:creationId xmlns:a16="http://schemas.microsoft.com/office/drawing/2014/main" id="{889293BC-9BB1-4B1A-A21C-9CF4A5A134E1}"/>
              </a:ext>
            </a:extLst>
          </p:cNvPr>
          <p:cNvCxnSpPr>
            <a:stCxn id="38" idx="2"/>
            <a:endCxn id="2050" idx="0"/>
          </p:cNvCxnSpPr>
          <p:nvPr/>
        </p:nvCxnSpPr>
        <p:spPr>
          <a:xfrm flipH="1">
            <a:off x="5665304" y="3325410"/>
            <a:ext cx="2072682"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55" name="Straight Arrow Connector 2054">
            <a:extLst>
              <a:ext uri="{FF2B5EF4-FFF2-40B4-BE49-F238E27FC236}">
                <a16:creationId xmlns:a16="http://schemas.microsoft.com/office/drawing/2014/main" id="{B7565D86-4295-4D69-8724-05B5A0B0741E}"/>
              </a:ext>
            </a:extLst>
          </p:cNvPr>
          <p:cNvCxnSpPr>
            <a:stCxn id="38" idx="2"/>
            <a:endCxn id="22" idx="0"/>
          </p:cNvCxnSpPr>
          <p:nvPr/>
        </p:nvCxnSpPr>
        <p:spPr>
          <a:xfrm>
            <a:off x="7737986" y="3325410"/>
            <a:ext cx="1"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57" name="Straight Arrow Connector 2056">
            <a:extLst>
              <a:ext uri="{FF2B5EF4-FFF2-40B4-BE49-F238E27FC236}">
                <a16:creationId xmlns:a16="http://schemas.microsoft.com/office/drawing/2014/main" id="{A7FCE437-0D9C-40F7-80B9-A4C9A94E36F5}"/>
              </a:ext>
            </a:extLst>
          </p:cNvPr>
          <p:cNvCxnSpPr>
            <a:stCxn id="38" idx="2"/>
            <a:endCxn id="28" idx="0"/>
          </p:cNvCxnSpPr>
          <p:nvPr/>
        </p:nvCxnSpPr>
        <p:spPr>
          <a:xfrm>
            <a:off x="7737986" y="3325410"/>
            <a:ext cx="2072684"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05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48"/>
                                        </p:tgtEl>
                                        <p:attrNameLst>
                                          <p:attrName>style.visibility</p:attrName>
                                        </p:attrNameLst>
                                      </p:cBhvr>
                                      <p:to>
                                        <p:strVal val="visible"/>
                                      </p:to>
                                    </p:set>
                                    <p:animEffect transition="in" filter="fade">
                                      <p:cBhvr>
                                        <p:cTn id="52" dur="500"/>
                                        <p:tgtEl>
                                          <p:spTgt spid="204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nodeType="withEffect">
                                  <p:stCondLst>
                                    <p:cond delay="0"/>
                                  </p:stCondLst>
                                  <p:childTnLst>
                                    <p:set>
                                      <p:cBhvr>
                                        <p:cTn id="59" dur="1" fill="hold">
                                          <p:stCondLst>
                                            <p:cond delay="0"/>
                                          </p:stCondLst>
                                        </p:cTn>
                                        <p:tgtEl>
                                          <p:spTgt spid="2051"/>
                                        </p:tgtEl>
                                        <p:attrNameLst>
                                          <p:attrName>style.visibility</p:attrName>
                                        </p:attrNameLst>
                                      </p:cBhvr>
                                      <p:to>
                                        <p:strVal val="visible"/>
                                      </p:to>
                                    </p:set>
                                    <p:animEffect transition="in" filter="fade">
                                      <p:cBhvr>
                                        <p:cTn id="60" dur="500"/>
                                        <p:tgtEl>
                                          <p:spTgt spid="2051"/>
                                        </p:tgtEl>
                                      </p:cBhvr>
                                    </p:animEffec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2053"/>
                                        </p:tgtEl>
                                        <p:attrNameLst>
                                          <p:attrName>style.visibility</p:attrName>
                                        </p:attrNameLst>
                                      </p:cBhvr>
                                      <p:to>
                                        <p:strVal val="visible"/>
                                      </p:to>
                                    </p:set>
                                    <p:animEffect transition="in" filter="fade">
                                      <p:cBhvr>
                                        <p:cTn id="64" dur="500"/>
                                        <p:tgtEl>
                                          <p:spTgt spid="2053"/>
                                        </p:tgtEl>
                                      </p:cBhvr>
                                    </p:animEffect>
                                  </p:childTnLst>
                                </p:cTn>
                              </p:par>
                            </p:childTnLst>
                          </p:cTn>
                        </p:par>
                        <p:par>
                          <p:cTn id="65" fill="hold">
                            <p:stCondLst>
                              <p:cond delay="1000"/>
                            </p:stCondLst>
                            <p:childTnLst>
                              <p:par>
                                <p:cTn id="66" presetID="10" presetClass="entr" presetSubtype="0" fill="hold" nodeType="afterEffect">
                                  <p:stCondLst>
                                    <p:cond delay="0"/>
                                  </p:stCondLst>
                                  <p:childTnLst>
                                    <p:set>
                                      <p:cBhvr>
                                        <p:cTn id="67" dur="1" fill="hold">
                                          <p:stCondLst>
                                            <p:cond delay="0"/>
                                          </p:stCondLst>
                                        </p:cTn>
                                        <p:tgtEl>
                                          <p:spTgt spid="2055"/>
                                        </p:tgtEl>
                                        <p:attrNameLst>
                                          <p:attrName>style.visibility</p:attrName>
                                        </p:attrNameLst>
                                      </p:cBhvr>
                                      <p:to>
                                        <p:strVal val="visible"/>
                                      </p:to>
                                    </p:set>
                                    <p:animEffect transition="in" filter="fade">
                                      <p:cBhvr>
                                        <p:cTn id="68" dur="500"/>
                                        <p:tgtEl>
                                          <p:spTgt spid="2055"/>
                                        </p:tgtEl>
                                      </p:cBhvr>
                                    </p:animEffect>
                                  </p:childTnLst>
                                </p:cTn>
                              </p:par>
                            </p:childTnLst>
                          </p:cTn>
                        </p:par>
                        <p:par>
                          <p:cTn id="69" fill="hold">
                            <p:stCondLst>
                              <p:cond delay="1500"/>
                            </p:stCondLst>
                            <p:childTnLst>
                              <p:par>
                                <p:cTn id="70" presetID="10" presetClass="entr" presetSubtype="0" fill="hold" nodeType="afterEffect">
                                  <p:stCondLst>
                                    <p:cond delay="0"/>
                                  </p:stCondLst>
                                  <p:childTnLst>
                                    <p:set>
                                      <p:cBhvr>
                                        <p:cTn id="71" dur="1" fill="hold">
                                          <p:stCondLst>
                                            <p:cond delay="0"/>
                                          </p:stCondLst>
                                        </p:cTn>
                                        <p:tgtEl>
                                          <p:spTgt spid="2057"/>
                                        </p:tgtEl>
                                        <p:attrNameLst>
                                          <p:attrName>style.visibility</p:attrName>
                                        </p:attrNameLst>
                                      </p:cBhvr>
                                      <p:to>
                                        <p:strVal val="visible"/>
                                      </p:to>
                                    </p:set>
                                    <p:animEffect transition="in" filter="fade">
                                      <p:cBhvr>
                                        <p:cTn id="72"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7" grpId="0" animBg="1"/>
      <p:bldP spid="11" grpId="0" animBg="1"/>
      <p:bldP spid="10" grpId="0" animBg="1"/>
      <p:bldP spid="8" grpId="0" animBg="1"/>
      <p:bldP spid="30" grpId="0" animBg="1"/>
      <p:bldP spid="33" grpId="0" animBg="1"/>
      <p:bldP spid="34" grpId="0" animBg="1"/>
      <p:bldP spid="36" grpId="0" animBg="1"/>
      <p:bldP spid="204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571B9A-C341-4D8B-8AD1-C3171DC106EB}"/>
              </a:ext>
            </a:extLst>
          </p:cNvPr>
          <p:cNvSpPr>
            <a:spLocks noGrp="1"/>
          </p:cNvSpPr>
          <p:nvPr>
            <p:ph type="title"/>
          </p:nvPr>
        </p:nvSpPr>
        <p:spPr/>
        <p:txBody>
          <a:bodyPr/>
          <a:lstStyle/>
          <a:p>
            <a:r>
              <a:rPr lang="en-US" altLang="zh-CN" dirty="0"/>
              <a:t>Visual Studio 2019 k8s </a:t>
            </a:r>
            <a:endParaRPr lang="zh-CN" altLang="en-US" dirty="0"/>
          </a:p>
        </p:txBody>
      </p:sp>
      <p:sp>
        <p:nvSpPr>
          <p:cNvPr id="3" name="内容占位符 2">
            <a:extLst>
              <a:ext uri="{FF2B5EF4-FFF2-40B4-BE49-F238E27FC236}">
                <a16:creationId xmlns:a16="http://schemas.microsoft.com/office/drawing/2014/main" id="{49048738-C71B-413F-9CE4-58DCC2940F77}"/>
              </a:ext>
            </a:extLst>
          </p:cNvPr>
          <p:cNvSpPr>
            <a:spLocks noGrp="1"/>
          </p:cNvSpPr>
          <p:nvPr>
            <p:ph idx="1"/>
          </p:nvPr>
        </p:nvSpPr>
        <p:spPr/>
        <p:txBody>
          <a:bodyPr/>
          <a:lstStyle/>
          <a:p>
            <a:r>
              <a:rPr lang="en-US" altLang="zh-CN" dirty="0"/>
              <a:t> Visual Studio </a:t>
            </a:r>
            <a:r>
              <a:rPr lang="zh-CN" altLang="en-US" dirty="0"/>
              <a:t>中的容器工具</a:t>
            </a:r>
            <a:r>
              <a:rPr lang="en-US" altLang="zh-CN" dirty="0"/>
              <a:t>:</a:t>
            </a:r>
            <a:endParaRPr lang="zh-CN" altLang="en-US" dirty="0"/>
          </a:p>
          <a:p>
            <a:pPr marL="0" indent="0">
              <a:buNone/>
            </a:pPr>
            <a:r>
              <a:rPr lang="en-US" altLang="zh-CN" dirty="0">
                <a:hlinkClick r:id="rId2"/>
              </a:rPr>
              <a:t>https://docs.microsoft.com/zh-cn/visualstudio/containers/?view=vs-2019</a:t>
            </a:r>
            <a:endParaRPr lang="en-US" altLang="zh-CN" dirty="0"/>
          </a:p>
          <a:p>
            <a:pPr marL="0" indent="0">
              <a:buNone/>
            </a:pPr>
            <a:endParaRPr lang="en-US" altLang="zh-CN" dirty="0"/>
          </a:p>
          <a:p>
            <a:pPr marL="0" indent="0">
              <a:buNone/>
            </a:pPr>
            <a:endParaRPr lang="zh-CN" altLang="en-US" dirty="0"/>
          </a:p>
        </p:txBody>
      </p:sp>
      <p:sp>
        <p:nvSpPr>
          <p:cNvPr id="4" name="灯片编号占位符 3">
            <a:extLst>
              <a:ext uri="{FF2B5EF4-FFF2-40B4-BE49-F238E27FC236}">
                <a16:creationId xmlns:a16="http://schemas.microsoft.com/office/drawing/2014/main" id="{DA9C59B0-F48D-452F-B36C-841FED6D33B2}"/>
              </a:ext>
            </a:extLst>
          </p:cNvPr>
          <p:cNvSpPr>
            <a:spLocks noGrp="1"/>
          </p:cNvSpPr>
          <p:nvPr>
            <p:ph type="sldNum" sz="quarter" idx="12"/>
          </p:nvPr>
        </p:nvSpPr>
        <p:spPr/>
        <p:txBody>
          <a:bodyPr/>
          <a:lstStyle/>
          <a:p>
            <a:fld id="{0A164282-434E-41D4-9582-783D542A7B68}" type="slidenum">
              <a:rPr lang="en-US" smtClean="0"/>
              <a:pPr/>
              <a:t>25</a:t>
            </a:fld>
            <a:endParaRPr lang="en-US"/>
          </a:p>
        </p:txBody>
      </p:sp>
    </p:spTree>
    <p:extLst>
      <p:ext uri="{BB962C8B-B14F-4D97-AF65-F5344CB8AC3E}">
        <p14:creationId xmlns:p14="http://schemas.microsoft.com/office/powerpoint/2010/main" val="1952295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normAutofit/>
          </a:bodyPr>
          <a:lstStyle/>
          <a:p>
            <a:r>
              <a:rPr lang="zh-CN" altLang="en-US" dirty="0"/>
              <a:t>微服务架构 </a:t>
            </a:r>
            <a:r>
              <a:rPr lang="en-US" altLang="zh-CN" dirty="0"/>
              <a:t>on AKS</a:t>
            </a:r>
          </a:p>
        </p:txBody>
      </p:sp>
      <p:pic>
        <p:nvPicPr>
          <p:cNvPr id="7" name="图片 6">
            <a:extLst>
              <a:ext uri="{FF2B5EF4-FFF2-40B4-BE49-F238E27FC236}">
                <a16:creationId xmlns:a16="http://schemas.microsoft.com/office/drawing/2014/main" id="{FF4EB398-4CAE-403A-992F-B98BEE62AFF2}"/>
              </a:ext>
            </a:extLst>
          </p:cNvPr>
          <p:cNvPicPr>
            <a:picLocks noChangeAspect="1"/>
          </p:cNvPicPr>
          <p:nvPr/>
        </p:nvPicPr>
        <p:blipFill>
          <a:blip r:embed="rId3"/>
          <a:stretch>
            <a:fillRect/>
          </a:stretch>
        </p:blipFill>
        <p:spPr>
          <a:xfrm>
            <a:off x="591088" y="1287925"/>
            <a:ext cx="11009823" cy="5401310"/>
          </a:xfrm>
          <a:prstGeom prst="rect">
            <a:avLst/>
          </a:prstGeom>
        </p:spPr>
      </p:pic>
    </p:spTree>
    <p:extLst>
      <p:ext uri="{BB962C8B-B14F-4D97-AF65-F5344CB8AC3E}">
        <p14:creationId xmlns:p14="http://schemas.microsoft.com/office/powerpoint/2010/main" val="2567017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2628356"/>
            <a:ext cx="11079822" cy="957600"/>
          </a:xfrm>
        </p:spPr>
        <p:txBody>
          <a:bodyPr/>
          <a:lstStyle/>
          <a:p>
            <a:pPr algn="ctr"/>
            <a:r>
              <a:rPr lang="zh-CN" altLang="en-US" dirty="0"/>
              <a:t>来点实用的例子</a:t>
            </a:r>
            <a:endParaRPr lang="en-GB" dirty="0"/>
          </a:p>
        </p:txBody>
      </p:sp>
    </p:spTree>
    <p:extLst>
      <p:ext uri="{BB962C8B-B14F-4D97-AF65-F5344CB8AC3E}">
        <p14:creationId xmlns:p14="http://schemas.microsoft.com/office/powerpoint/2010/main" val="335661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zh-CN" altLang="en-US" dirty="0"/>
              <a:t>应用</a:t>
            </a:r>
            <a:endParaRPr lang="en-GB" dirty="0"/>
          </a:p>
        </p:txBody>
      </p:sp>
      <p:pic>
        <p:nvPicPr>
          <p:cNvPr id="5" name="Imagem 6">
            <a:extLst>
              <a:ext uri="{FF2B5EF4-FFF2-40B4-BE49-F238E27FC236}">
                <a16:creationId xmlns:a16="http://schemas.microsoft.com/office/drawing/2014/main" id="{BB904016-B6FB-425F-8830-C9F0F74D07A6}"/>
              </a:ext>
            </a:extLst>
          </p:cNvPr>
          <p:cNvPicPr>
            <a:picLocks noChangeAspect="1"/>
          </p:cNvPicPr>
          <p:nvPr/>
        </p:nvPicPr>
        <p:blipFill>
          <a:blip r:embed="rId3"/>
          <a:stretch>
            <a:fillRect/>
          </a:stretch>
        </p:blipFill>
        <p:spPr>
          <a:xfrm>
            <a:off x="8289334" y="2406398"/>
            <a:ext cx="2870023" cy="2870023"/>
          </a:xfrm>
          <a:prstGeom prst="rect">
            <a:avLst/>
          </a:prstGeom>
        </p:spPr>
      </p:pic>
      <p:sp>
        <p:nvSpPr>
          <p:cNvPr id="6" name="矩形 5">
            <a:extLst>
              <a:ext uri="{FF2B5EF4-FFF2-40B4-BE49-F238E27FC236}">
                <a16:creationId xmlns:a16="http://schemas.microsoft.com/office/drawing/2014/main" id="{ADB863E3-8E63-431E-91A9-F68752914466}"/>
              </a:ext>
            </a:extLst>
          </p:cNvPr>
          <p:cNvSpPr/>
          <p:nvPr/>
        </p:nvSpPr>
        <p:spPr>
          <a:xfrm>
            <a:off x="692289" y="2564136"/>
            <a:ext cx="7368869" cy="2554545"/>
          </a:xfrm>
          <a:prstGeom prst="rect">
            <a:avLst/>
          </a:prstGeom>
        </p:spPr>
        <p:txBody>
          <a:bodyPr wrap="square">
            <a:spAutoFit/>
          </a:bodyPr>
          <a:lstStyle/>
          <a:p>
            <a:pPr marL="571500" indent="-571500">
              <a:buFont typeface="Arial" panose="020B0604020202020204" pitchFamily="34" charset="0"/>
              <a:buChar char="•"/>
            </a:pPr>
            <a:r>
              <a:rPr lang="zh-CN" altLang="en-US" sz="3200" dirty="0">
                <a:solidFill>
                  <a:schemeClr val="accent1"/>
                </a:solidFill>
              </a:rPr>
              <a:t>使用 </a:t>
            </a:r>
            <a:r>
              <a:rPr lang="en-US" altLang="zh-CN" sz="3200" dirty="0">
                <a:solidFill>
                  <a:schemeClr val="accent1"/>
                </a:solidFill>
              </a:rPr>
              <a:t>asp. net Core 2.0 </a:t>
            </a:r>
            <a:r>
              <a:rPr lang="zh-CN" altLang="en-US" sz="3200" dirty="0">
                <a:solidFill>
                  <a:schemeClr val="accent1"/>
                </a:solidFill>
              </a:rPr>
              <a:t>创建的 </a:t>
            </a:r>
            <a:r>
              <a:rPr lang="en-US" altLang="zh-CN" sz="3200" dirty="0">
                <a:solidFill>
                  <a:schemeClr val="accent1"/>
                </a:solidFill>
              </a:rPr>
              <a:t>REST API</a:t>
            </a:r>
          </a:p>
          <a:p>
            <a:pPr marL="571500" indent="-571500">
              <a:buFont typeface="Arial" panose="020B0604020202020204" pitchFamily="34" charset="0"/>
              <a:buChar char="•"/>
            </a:pPr>
            <a:endParaRPr lang="en-US" altLang="zh-CN" sz="3200" dirty="0">
              <a:solidFill>
                <a:schemeClr val="accent1"/>
              </a:solidFill>
            </a:endParaRPr>
          </a:p>
          <a:p>
            <a:pPr marL="571500" indent="-571500">
              <a:buFont typeface="Arial" panose="020B0604020202020204" pitchFamily="34" charset="0"/>
              <a:buChar char="•"/>
            </a:pPr>
            <a:r>
              <a:rPr lang="zh-CN" altLang="en-US" sz="3200" dirty="0">
                <a:solidFill>
                  <a:schemeClr val="accent1"/>
                </a:solidFill>
              </a:rPr>
              <a:t>访问计数</a:t>
            </a:r>
            <a:r>
              <a:rPr lang="en-US" altLang="zh-CN" sz="3200" dirty="0">
                <a:solidFill>
                  <a:schemeClr val="accent1"/>
                </a:solidFill>
              </a:rPr>
              <a:t>, </a:t>
            </a:r>
            <a:r>
              <a:rPr lang="zh-CN" altLang="en-US" sz="3200" dirty="0">
                <a:solidFill>
                  <a:schemeClr val="accent1"/>
                </a:solidFill>
              </a:rPr>
              <a:t>以及显示正在使用的计算机名称和操作系统</a:t>
            </a:r>
            <a:endParaRPr lang="en-US" altLang="zh-CN" sz="3200" b="1" dirty="0">
              <a:solidFill>
                <a:schemeClr val="accent1"/>
              </a:solidFill>
            </a:endParaRPr>
          </a:p>
        </p:txBody>
      </p:sp>
    </p:spTree>
    <p:extLst>
      <p:ext uri="{BB962C8B-B14F-4D97-AF65-F5344CB8AC3E}">
        <p14:creationId xmlns:p14="http://schemas.microsoft.com/office/powerpoint/2010/main" val="3452438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F7A1-6F3A-4582-B2DB-728D73B7D0DB}"/>
              </a:ext>
            </a:extLst>
          </p:cNvPr>
          <p:cNvSpPr>
            <a:spLocks noGrp="1"/>
          </p:cNvSpPr>
          <p:nvPr>
            <p:ph type="title"/>
          </p:nvPr>
        </p:nvSpPr>
        <p:spPr/>
        <p:txBody>
          <a:bodyPr/>
          <a:lstStyle/>
          <a:p>
            <a:r>
              <a:rPr lang="zh-CN" altLang="en-US" dirty="0"/>
              <a:t>回顾</a:t>
            </a:r>
            <a:r>
              <a:rPr lang="en-GB" dirty="0"/>
              <a:t> – On Azure</a:t>
            </a:r>
          </a:p>
        </p:txBody>
      </p:sp>
      <p:sp>
        <p:nvSpPr>
          <p:cNvPr id="3" name="Content Placeholder 2">
            <a:extLst>
              <a:ext uri="{FF2B5EF4-FFF2-40B4-BE49-F238E27FC236}">
                <a16:creationId xmlns:a16="http://schemas.microsoft.com/office/drawing/2014/main" id="{37DF0B99-630E-4454-859F-33A800A48EB5}"/>
              </a:ext>
            </a:extLst>
          </p:cNvPr>
          <p:cNvSpPr>
            <a:spLocks noGrp="1"/>
          </p:cNvSpPr>
          <p:nvPr>
            <p:ph idx="1"/>
          </p:nvPr>
        </p:nvSpPr>
        <p:spPr>
          <a:xfrm>
            <a:off x="1341120" y="1299955"/>
            <a:ext cx="9509760" cy="5227290"/>
          </a:xfrm>
        </p:spPr>
        <p:txBody>
          <a:bodyPr>
            <a:normAutofit fontScale="70000" lnSpcReduction="20000"/>
          </a:bodyPr>
          <a:lstStyle/>
          <a:p>
            <a:r>
              <a:rPr lang="en-GB" b="1" dirty="0"/>
              <a:t>Azure Container Registry</a:t>
            </a:r>
          </a:p>
          <a:p>
            <a:pPr lvl="1"/>
            <a:r>
              <a:rPr lang="it-IT" dirty="0"/>
              <a:t>Our private repository where we can store Docker images</a:t>
            </a:r>
          </a:p>
          <a:p>
            <a:pPr lvl="1"/>
            <a:r>
              <a:rPr lang="it-IT" dirty="0">
                <a:latin typeface="Consolas" panose="020B0609020204030204" pitchFamily="49" charset="0"/>
              </a:rPr>
              <a:t>docker login myregistry.azurecr.io</a:t>
            </a:r>
          </a:p>
          <a:p>
            <a:r>
              <a:rPr lang="it-IT" b="1" dirty="0"/>
              <a:t>Azure Web App for Containers</a:t>
            </a:r>
          </a:p>
          <a:p>
            <a:pPr lvl="1"/>
            <a:r>
              <a:rPr lang="it-IT" dirty="0"/>
              <a:t>They can run only one container at a time</a:t>
            </a:r>
          </a:p>
          <a:p>
            <a:pPr lvl="1"/>
            <a:r>
              <a:rPr lang="it-IT" dirty="0"/>
              <a:t>Sort of CD supported via Azure Container Registry and web hooks</a:t>
            </a:r>
          </a:p>
          <a:p>
            <a:r>
              <a:rPr lang="it-IT" b="1" dirty="0"/>
              <a:t>Azure Container Service (AKS)</a:t>
            </a:r>
          </a:p>
          <a:p>
            <a:pPr lvl="1"/>
            <a:r>
              <a:rPr lang="it-IT" dirty="0"/>
              <a:t>Fully managed orchestrator</a:t>
            </a:r>
          </a:p>
          <a:p>
            <a:pPr lvl="1"/>
            <a:r>
              <a:rPr lang="it-IT" dirty="0"/>
              <a:t>Based on Kubernetes</a:t>
            </a:r>
          </a:p>
          <a:p>
            <a:pPr lvl="1"/>
            <a:r>
              <a:rPr lang="it-IT" dirty="0">
                <a:hlinkClick r:id="rId3"/>
              </a:rPr>
              <a:t>https://docs.microsoft.com/en-us/azure/aks/</a:t>
            </a:r>
            <a:endParaRPr lang="it-IT" dirty="0"/>
          </a:p>
          <a:p>
            <a:r>
              <a:rPr lang="it-IT" b="1" dirty="0"/>
              <a:t>Container monitoring solution</a:t>
            </a:r>
          </a:p>
          <a:p>
            <a:pPr lvl="1"/>
            <a:r>
              <a:rPr lang="it-IT" dirty="0"/>
              <a:t>Based on Azure LogAnalytics</a:t>
            </a:r>
          </a:p>
          <a:p>
            <a:pPr lvl="1"/>
            <a:r>
              <a:rPr lang="it-IT" dirty="0"/>
              <a:t>Uses a DaemonSet to track cluster events</a:t>
            </a:r>
          </a:p>
          <a:p>
            <a:pPr lvl="1"/>
            <a:r>
              <a:rPr lang="it-IT" dirty="0">
                <a:hlinkClick r:id="rId4"/>
              </a:rPr>
              <a:t>https://docs.microsoft.com/en-us/azure/log-analytics/log-analytics-containers</a:t>
            </a:r>
            <a:endParaRPr lang="it-IT" dirty="0"/>
          </a:p>
          <a:p>
            <a:pPr lvl="1"/>
            <a:endParaRPr lang="it-IT" dirty="0"/>
          </a:p>
        </p:txBody>
      </p:sp>
    </p:spTree>
    <p:extLst>
      <p:ext uri="{BB962C8B-B14F-4D97-AF65-F5344CB8AC3E}">
        <p14:creationId xmlns:p14="http://schemas.microsoft.com/office/powerpoint/2010/main" val="2776154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93B2FB-2FB0-493A-AA8E-C7088A96D39D}"/>
              </a:ext>
            </a:extLst>
          </p:cNvPr>
          <p:cNvSpPr>
            <a:spLocks noGrp="1"/>
          </p:cNvSpPr>
          <p:nvPr>
            <p:ph type="ctrTitle"/>
          </p:nvPr>
        </p:nvSpPr>
        <p:spPr>
          <a:xfrm>
            <a:off x="673287" y="146667"/>
            <a:ext cx="11034445" cy="1589854"/>
          </a:xfrm>
        </p:spPr>
        <p:txBody>
          <a:bodyPr/>
          <a:lstStyle/>
          <a:p>
            <a:r>
              <a:rPr lang="zh-CN" altLang="en-US" dirty="0"/>
              <a:t>议程</a:t>
            </a:r>
            <a:endParaRPr lang="zh-TW" altLang="en-US" dirty="0"/>
          </a:p>
        </p:txBody>
      </p:sp>
      <p:sp>
        <p:nvSpPr>
          <p:cNvPr id="3" name="內容版面配置區 1">
            <a:extLst>
              <a:ext uri="{FF2B5EF4-FFF2-40B4-BE49-F238E27FC236}">
                <a16:creationId xmlns:a16="http://schemas.microsoft.com/office/drawing/2014/main" id="{B8520709-030C-4E3D-B941-FE3BC19DEF35}"/>
              </a:ext>
            </a:extLst>
          </p:cNvPr>
          <p:cNvSpPr txBox="1">
            <a:spLocks/>
          </p:cNvSpPr>
          <p:nvPr/>
        </p:nvSpPr>
        <p:spPr>
          <a:xfrm>
            <a:off x="673287" y="1912690"/>
            <a:ext cx="11234123" cy="48744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dirty="0">
                <a:solidFill>
                  <a:schemeClr val="tx1">
                    <a:lumMod val="75000"/>
                    <a:lumOff val="25000"/>
                  </a:schemeClr>
                </a:solidFill>
              </a:rPr>
              <a:t>Docker </a:t>
            </a:r>
            <a:r>
              <a:rPr lang="zh-CN" altLang="en-US" sz="2800" dirty="0">
                <a:solidFill>
                  <a:schemeClr val="tx1">
                    <a:lumMod val="75000"/>
                    <a:lumOff val="25000"/>
                  </a:schemeClr>
                </a:solidFill>
              </a:rPr>
              <a:t>容器</a:t>
            </a:r>
            <a:endParaRPr lang="en-US" altLang="zh-CN" sz="2800" dirty="0">
              <a:solidFill>
                <a:schemeClr val="tx1">
                  <a:lumMod val="75000"/>
                  <a:lumOff val="25000"/>
                </a:schemeClr>
              </a:solidFill>
            </a:endParaRPr>
          </a:p>
          <a:p>
            <a:endParaRPr lang="pt-BR" altLang="zh-CN" sz="2800" dirty="0">
              <a:solidFill>
                <a:schemeClr val="tx1">
                  <a:lumMod val="75000"/>
                  <a:lumOff val="25000"/>
                </a:schemeClr>
              </a:solidFill>
            </a:endParaRPr>
          </a:p>
          <a:p>
            <a:r>
              <a:rPr lang="en-US" altLang="zh-CN" sz="2800" dirty="0">
                <a:solidFill>
                  <a:schemeClr val="tx1">
                    <a:lumMod val="75000"/>
                    <a:lumOff val="25000"/>
                  </a:schemeClr>
                </a:solidFill>
              </a:rPr>
              <a:t> </a:t>
            </a:r>
            <a:r>
              <a:rPr lang="zh-CN" altLang="en-US" sz="2800" dirty="0">
                <a:solidFill>
                  <a:schemeClr val="tx1">
                    <a:lumMod val="75000"/>
                    <a:lumOff val="25000"/>
                  </a:schemeClr>
                </a:solidFill>
              </a:rPr>
              <a:t>容器化的困境</a:t>
            </a:r>
            <a:endParaRPr lang="en-US" altLang="zh-CN" sz="2800" dirty="0">
              <a:solidFill>
                <a:schemeClr val="tx1">
                  <a:lumMod val="75000"/>
                  <a:lumOff val="25000"/>
                </a:schemeClr>
              </a:solidFill>
            </a:endParaRPr>
          </a:p>
          <a:p>
            <a:endParaRPr lang="en-US" altLang="zh-CN" sz="2800" dirty="0">
              <a:solidFill>
                <a:schemeClr val="tx1">
                  <a:lumMod val="75000"/>
                  <a:lumOff val="25000"/>
                </a:schemeClr>
              </a:solidFill>
            </a:endParaRPr>
          </a:p>
          <a:p>
            <a:r>
              <a:rPr lang="en-US" altLang="zh-CN" sz="2800" dirty="0">
                <a:solidFill>
                  <a:schemeClr val="tx1">
                    <a:lumMod val="75000"/>
                    <a:lumOff val="25000"/>
                  </a:schemeClr>
                </a:solidFill>
              </a:rPr>
              <a:t>K8s </a:t>
            </a:r>
            <a:r>
              <a:rPr lang="zh-CN" altLang="en-US" sz="2800" dirty="0">
                <a:solidFill>
                  <a:schemeClr val="tx1">
                    <a:lumMod val="75000"/>
                    <a:lumOff val="25000"/>
                  </a:schemeClr>
                </a:solidFill>
              </a:rPr>
              <a:t>协调器</a:t>
            </a:r>
            <a:endParaRPr lang="en-US" altLang="zh-CN" sz="2800" dirty="0">
              <a:solidFill>
                <a:schemeClr val="tx1">
                  <a:lumMod val="75000"/>
                  <a:lumOff val="25000"/>
                </a:schemeClr>
              </a:solidFill>
            </a:endParaRPr>
          </a:p>
          <a:p>
            <a:endParaRPr lang="en-US" altLang="zh-CN" sz="2800" dirty="0">
              <a:solidFill>
                <a:schemeClr val="tx1">
                  <a:lumMod val="75000"/>
                  <a:lumOff val="25000"/>
                </a:schemeClr>
              </a:solidFill>
            </a:endParaRPr>
          </a:p>
          <a:p>
            <a:r>
              <a:rPr lang="en-US" altLang="zh-CN" sz="2800" dirty="0">
                <a:solidFill>
                  <a:schemeClr val="tx1">
                    <a:lumMod val="75000"/>
                    <a:lumOff val="25000"/>
                  </a:schemeClr>
                </a:solidFill>
              </a:rPr>
              <a:t>ASP.NET Core </a:t>
            </a:r>
            <a:r>
              <a:rPr lang="zh-CN" altLang="en-US" sz="2800" dirty="0">
                <a:solidFill>
                  <a:schemeClr val="tx1">
                    <a:lumMod val="75000"/>
                    <a:lumOff val="25000"/>
                  </a:schemeClr>
                </a:solidFill>
              </a:rPr>
              <a:t>容器化实例</a:t>
            </a:r>
          </a:p>
          <a:p>
            <a:endParaRPr lang="zh-TW" altLang="en-US" sz="2800" dirty="0"/>
          </a:p>
        </p:txBody>
      </p:sp>
    </p:spTree>
    <p:extLst>
      <p:ext uri="{BB962C8B-B14F-4D97-AF65-F5344CB8AC3E}">
        <p14:creationId xmlns:p14="http://schemas.microsoft.com/office/powerpoint/2010/main" val="2644793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ED0D7-67C6-422A-BAFB-77432D27429D}"/>
              </a:ext>
            </a:extLst>
          </p:cNvPr>
          <p:cNvSpPr>
            <a:spLocks noGrp="1"/>
          </p:cNvSpPr>
          <p:nvPr/>
        </p:nvSpPr>
        <p:spPr>
          <a:xfrm>
            <a:off x="535552" y="1064144"/>
            <a:ext cx="4488678" cy="1355206"/>
          </a:xfrm>
          <a:prstGeom prst="rect">
            <a:avLst/>
          </a:prstGeom>
          <a:noFill/>
        </p:spPr>
        <p:txBody>
          <a:bodyPr vert="horz" wrap="square" lIns="146304" tIns="91440" rIns="146304" bIns="91440" rtlCol="0" anchor="t" anchorCtr="0">
            <a:normAutofit fontScale="85000" lnSpcReduction="10000"/>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it-IT" sz="8000" b="1" dirty="0">
                <a:solidFill>
                  <a:schemeClr val="bg1"/>
                </a:solidFill>
                <a:latin typeface="Segoe UI Light" panose="020B0502040204020203" pitchFamily="34" charset="0"/>
                <a:cs typeface="Segoe UI Light" panose="020B0502040204020203" pitchFamily="34" charset="0"/>
              </a:rPr>
              <a:t>Thank you!</a:t>
            </a:r>
            <a:endParaRPr lang="en-US" sz="8000" b="1" dirty="0">
              <a:solidFill>
                <a:schemeClr val="bg1"/>
              </a:solidFill>
              <a:latin typeface="Segoe UI Light" panose="020B0502040204020203" pitchFamily="34" charset="0"/>
              <a:cs typeface="Segoe UI Light" panose="020B0502040204020203" pitchFamily="34" charset="0"/>
            </a:endParaRPr>
          </a:p>
        </p:txBody>
      </p:sp>
      <p:sp>
        <p:nvSpPr>
          <p:cNvPr id="3" name="Subtitle 2">
            <a:extLst>
              <a:ext uri="{FF2B5EF4-FFF2-40B4-BE49-F238E27FC236}">
                <a16:creationId xmlns:a16="http://schemas.microsoft.com/office/drawing/2014/main" id="{DDFE74E7-8A40-4896-A27D-599676F3BA8C}"/>
              </a:ext>
            </a:extLst>
          </p:cNvPr>
          <p:cNvSpPr>
            <a:spLocks noGrp="1"/>
          </p:cNvSpPr>
          <p:nvPr/>
        </p:nvSpPr>
        <p:spPr>
          <a:xfrm>
            <a:off x="535551" y="2419350"/>
            <a:ext cx="8991105" cy="2225349"/>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b="1" dirty="0">
                <a:solidFill>
                  <a:schemeClr val="bg1"/>
                </a:solidFill>
                <a:latin typeface="Segoe UI Light" panose="020B0502040204020203" pitchFamily="34" charset="0"/>
                <a:cs typeface="Segoe UI Light" panose="020B0502040204020203" pitchFamily="34" charset="0"/>
              </a:rPr>
              <a:t>@</a:t>
            </a:r>
            <a:r>
              <a:rPr lang="en-US" sz="3200" b="1" dirty="0" err="1">
                <a:solidFill>
                  <a:schemeClr val="bg1"/>
                </a:solidFill>
                <a:latin typeface="Segoe UI Light" panose="020B0502040204020203" pitchFamily="34" charset="0"/>
                <a:cs typeface="Segoe UI Light" panose="020B0502040204020203" pitchFamily="34" charset="0"/>
              </a:rPr>
              <a:t>geffzhang</a:t>
            </a:r>
            <a:endParaRPr lang="en-US" sz="3200" b="1" dirty="0">
              <a:solidFill>
                <a:schemeClr val="bg1"/>
              </a:solidFill>
              <a:latin typeface="Segoe UI Light" panose="020B0502040204020203" pitchFamily="34" charset="0"/>
              <a:cs typeface="Segoe UI Light" panose="020B0502040204020203" pitchFamily="34" charset="0"/>
            </a:endParaRPr>
          </a:p>
          <a:p>
            <a:r>
              <a:rPr lang="en-US" sz="3200" b="1" dirty="0">
                <a:solidFill>
                  <a:schemeClr val="bg1"/>
                </a:solidFill>
                <a:latin typeface="Segoe UI Light" panose="020B0502040204020203" pitchFamily="34" charset="0"/>
                <a:cs typeface="Segoe UI Light" panose="020B0502040204020203" pitchFamily="34" charset="0"/>
                <a:hlinkClick r:id="rId2">
                  <a:extLst>
                    <a:ext uri="{A12FA001-AC4F-418D-AE19-62706E023703}">
                      <ahyp:hlinkClr xmlns:ahyp="http://schemas.microsoft.com/office/drawing/2018/hyperlinkcolor" val="tx"/>
                    </a:ext>
                  </a:extLst>
                </a:hlinkClick>
              </a:rPr>
              <a:t>geffzhang@weyhd.com</a:t>
            </a:r>
            <a:endParaRPr lang="en-US" sz="3200" b="1" dirty="0">
              <a:solidFill>
                <a:schemeClr val="bg1"/>
              </a:solidFill>
              <a:latin typeface="Segoe UI Light" panose="020B0502040204020203" pitchFamily="34" charset="0"/>
              <a:cs typeface="Segoe UI Light" panose="020B0502040204020203" pitchFamily="34" charset="0"/>
            </a:endParaRPr>
          </a:p>
          <a:p>
            <a:r>
              <a:rPr lang="en-US" sz="3200" b="1" dirty="0">
                <a:solidFill>
                  <a:schemeClr val="bg1"/>
                </a:solidFill>
                <a:latin typeface="Segoe UI Light" panose="020B0502040204020203" pitchFamily="34" charset="0"/>
                <a:cs typeface="Segoe UI Light" panose="020B0502040204020203" pitchFamily="34" charset="0"/>
              </a:rPr>
              <a:t> </a:t>
            </a:r>
          </a:p>
          <a:p>
            <a:endParaRPr lang="en-US" sz="3200" b="1"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32268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3C193190-AC50-4D06-AF86-CA035B519EF4}"/>
              </a:ext>
            </a:extLst>
          </p:cNvPr>
          <p:cNvSpPr txBox="1"/>
          <p:nvPr/>
        </p:nvSpPr>
        <p:spPr>
          <a:xfrm>
            <a:off x="560798" y="367989"/>
            <a:ext cx="11079822" cy="923330"/>
          </a:xfrm>
          <a:prstGeom prst="rect">
            <a:avLst/>
          </a:prstGeom>
          <a:noFill/>
        </p:spPr>
        <p:txBody>
          <a:bodyPr wrap="square" rtlCol="0">
            <a:spAutoFit/>
          </a:bodyPr>
          <a:lstStyle/>
          <a:p>
            <a:r>
              <a:rPr lang="zh-TW" altLang="en-US" sz="5400" dirty="0">
                <a:solidFill>
                  <a:schemeClr val="tx2">
                    <a:lumMod val="50000"/>
                  </a:schemeClr>
                </a:solidFill>
                <a:latin typeface="Microsoft YaHei" panose="020B0503020204020204" pitchFamily="34" charset="-122"/>
                <a:ea typeface="Microsoft YaHei" panose="020B0503020204020204" pitchFamily="34" charset="-122"/>
              </a:rPr>
              <a:t>特别感谢</a:t>
            </a:r>
          </a:p>
        </p:txBody>
      </p:sp>
      <p:pic>
        <p:nvPicPr>
          <p:cNvPr id="3" name="圖片 2">
            <a:extLst>
              <a:ext uri="{FF2B5EF4-FFF2-40B4-BE49-F238E27FC236}">
                <a16:creationId xmlns:a16="http://schemas.microsoft.com/office/drawing/2014/main" id="{2ADF8BE4-22FF-4E28-8E27-2C94EED66B97}"/>
              </a:ext>
            </a:extLst>
          </p:cNvPr>
          <p:cNvPicPr>
            <a:picLocks noChangeAspect="1"/>
          </p:cNvPicPr>
          <p:nvPr/>
        </p:nvPicPr>
        <p:blipFill>
          <a:blip r:embed="rId2"/>
          <a:stretch>
            <a:fillRect/>
          </a:stretch>
        </p:blipFill>
        <p:spPr>
          <a:xfrm>
            <a:off x="3329132" y="5539306"/>
            <a:ext cx="3441658" cy="950705"/>
          </a:xfrm>
          <a:prstGeom prst="rect">
            <a:avLst/>
          </a:prstGeom>
        </p:spPr>
      </p:pic>
      <p:pic>
        <p:nvPicPr>
          <p:cNvPr id="5" name="圖片 4">
            <a:extLst>
              <a:ext uri="{FF2B5EF4-FFF2-40B4-BE49-F238E27FC236}">
                <a16:creationId xmlns:a16="http://schemas.microsoft.com/office/drawing/2014/main" id="{0C5AC4AD-A5C4-4AAE-B4C3-C91000C854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994" y="1970057"/>
            <a:ext cx="3195335" cy="992054"/>
          </a:xfrm>
          <a:prstGeom prst="rect">
            <a:avLst/>
          </a:prstGeom>
        </p:spPr>
      </p:pic>
      <p:pic>
        <p:nvPicPr>
          <p:cNvPr id="12" name="圖片 11">
            <a:extLst>
              <a:ext uri="{FF2B5EF4-FFF2-40B4-BE49-F238E27FC236}">
                <a16:creationId xmlns:a16="http://schemas.microsoft.com/office/drawing/2014/main" id="{899C3AF3-D968-465F-96A3-74AB0691B9C9}"/>
              </a:ext>
            </a:extLst>
          </p:cNvPr>
          <p:cNvPicPr>
            <a:picLocks noChangeAspect="1"/>
          </p:cNvPicPr>
          <p:nvPr/>
        </p:nvPicPr>
        <p:blipFill>
          <a:blip r:embed="rId4"/>
          <a:stretch>
            <a:fillRect/>
          </a:stretch>
        </p:blipFill>
        <p:spPr>
          <a:xfrm>
            <a:off x="4451502" y="1543872"/>
            <a:ext cx="3288995" cy="1326985"/>
          </a:xfrm>
          <a:prstGeom prst="rect">
            <a:avLst/>
          </a:prstGeom>
        </p:spPr>
      </p:pic>
      <p:pic>
        <p:nvPicPr>
          <p:cNvPr id="4" name="圖片 3">
            <a:extLst>
              <a:ext uri="{FF2B5EF4-FFF2-40B4-BE49-F238E27FC236}">
                <a16:creationId xmlns:a16="http://schemas.microsoft.com/office/drawing/2014/main" id="{7B345BD4-BABB-E143-8013-7679C2C08B36}"/>
              </a:ext>
            </a:extLst>
          </p:cNvPr>
          <p:cNvPicPr>
            <a:picLocks noChangeAspect="1"/>
          </p:cNvPicPr>
          <p:nvPr/>
        </p:nvPicPr>
        <p:blipFill>
          <a:blip r:embed="rId5"/>
          <a:stretch>
            <a:fillRect/>
          </a:stretch>
        </p:blipFill>
        <p:spPr>
          <a:xfrm>
            <a:off x="7206155" y="3429000"/>
            <a:ext cx="3195334" cy="3195334"/>
          </a:xfrm>
          <a:prstGeom prst="rect">
            <a:avLst/>
          </a:prstGeom>
        </p:spPr>
      </p:pic>
      <p:pic>
        <p:nvPicPr>
          <p:cNvPr id="6" name="圖片 5">
            <a:extLst>
              <a:ext uri="{FF2B5EF4-FFF2-40B4-BE49-F238E27FC236}">
                <a16:creationId xmlns:a16="http://schemas.microsoft.com/office/drawing/2014/main" id="{A7BF75C6-A62C-094D-9405-2C3DD6A05164}"/>
              </a:ext>
            </a:extLst>
          </p:cNvPr>
          <p:cNvPicPr>
            <a:picLocks noChangeAspect="1"/>
          </p:cNvPicPr>
          <p:nvPr/>
        </p:nvPicPr>
        <p:blipFill>
          <a:blip r:embed="rId6"/>
          <a:stretch>
            <a:fillRect/>
          </a:stretch>
        </p:blipFill>
        <p:spPr>
          <a:xfrm>
            <a:off x="8883111" y="1147707"/>
            <a:ext cx="2381250" cy="2119313"/>
          </a:xfrm>
          <a:prstGeom prst="rect">
            <a:avLst/>
          </a:prstGeom>
        </p:spPr>
      </p:pic>
      <p:pic>
        <p:nvPicPr>
          <p:cNvPr id="8" name="圖片 7">
            <a:extLst>
              <a:ext uri="{FF2B5EF4-FFF2-40B4-BE49-F238E27FC236}">
                <a16:creationId xmlns:a16="http://schemas.microsoft.com/office/drawing/2014/main" id="{5A68AE29-5919-9B4D-8E17-D937BD59089C}"/>
              </a:ext>
            </a:extLst>
          </p:cNvPr>
          <p:cNvPicPr>
            <a:picLocks noChangeAspect="1"/>
          </p:cNvPicPr>
          <p:nvPr/>
        </p:nvPicPr>
        <p:blipFill>
          <a:blip r:embed="rId7"/>
          <a:stretch>
            <a:fillRect/>
          </a:stretch>
        </p:blipFill>
        <p:spPr>
          <a:xfrm>
            <a:off x="458919" y="3729254"/>
            <a:ext cx="5740426" cy="1411320"/>
          </a:xfrm>
          <a:prstGeom prst="rect">
            <a:avLst/>
          </a:prstGeom>
        </p:spPr>
      </p:pic>
    </p:spTree>
    <p:extLst>
      <p:ext uri="{BB962C8B-B14F-4D97-AF65-F5344CB8AC3E}">
        <p14:creationId xmlns:p14="http://schemas.microsoft.com/office/powerpoint/2010/main" val="3991772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en-US" altLang="zh-CN" dirty="0"/>
              <a:t>Docker</a:t>
            </a:r>
            <a:r>
              <a:rPr lang="zh-CN" altLang="en-US" dirty="0"/>
              <a:t>容器是个啥</a:t>
            </a:r>
            <a:endParaRPr lang="zh-TW" altLang="en-US" dirty="0"/>
          </a:p>
        </p:txBody>
      </p:sp>
      <p:sp>
        <p:nvSpPr>
          <p:cNvPr id="4" name="投影片編號版面配置區 3">
            <a:extLst>
              <a:ext uri="{FF2B5EF4-FFF2-40B4-BE49-F238E27FC236}">
                <a16:creationId xmlns:a16="http://schemas.microsoft.com/office/drawing/2014/main" id="{BFE3921D-1315-4BD5-8787-800851EABC64}"/>
              </a:ext>
            </a:extLst>
          </p:cNvPr>
          <p:cNvSpPr>
            <a:spLocks noGrp="1"/>
          </p:cNvSpPr>
          <p:nvPr>
            <p:ph type="sldNum" sz="quarter" idx="12"/>
          </p:nvPr>
        </p:nvSpPr>
        <p:spPr/>
        <p:txBody>
          <a:bodyPr/>
          <a:lstStyle/>
          <a:p>
            <a:fld id="{0A164282-434E-41D4-9582-783D542A7B68}" type="slidenum">
              <a:rPr lang="en-US" smtClean="0"/>
              <a:pPr/>
              <a:t>4</a:t>
            </a:fld>
            <a:endParaRPr lang="en-US"/>
          </a:p>
        </p:txBody>
      </p:sp>
      <p:pic>
        <p:nvPicPr>
          <p:cNvPr id="8" name="Imagem 3">
            <a:extLst>
              <a:ext uri="{FF2B5EF4-FFF2-40B4-BE49-F238E27FC236}">
                <a16:creationId xmlns:a16="http://schemas.microsoft.com/office/drawing/2014/main" id="{24D97556-0308-4280-B45A-99C9A7DB74F0}"/>
              </a:ext>
            </a:extLst>
          </p:cNvPr>
          <p:cNvPicPr>
            <a:picLocks noChangeAspect="1"/>
          </p:cNvPicPr>
          <p:nvPr/>
        </p:nvPicPr>
        <p:blipFill>
          <a:blip r:embed="rId2"/>
          <a:stretch>
            <a:fillRect/>
          </a:stretch>
        </p:blipFill>
        <p:spPr>
          <a:xfrm>
            <a:off x="1649854" y="1720605"/>
            <a:ext cx="8207209" cy="4795040"/>
          </a:xfrm>
          <a:prstGeom prst="rect">
            <a:avLst/>
          </a:prstGeom>
        </p:spPr>
      </p:pic>
    </p:spTree>
    <p:extLst>
      <p:ext uri="{BB962C8B-B14F-4D97-AF65-F5344CB8AC3E}">
        <p14:creationId xmlns:p14="http://schemas.microsoft.com/office/powerpoint/2010/main" val="3691386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zh-CN" altLang="en-US" dirty="0"/>
              <a:t>为什么要用</a:t>
            </a:r>
            <a:r>
              <a:rPr lang="en-US" altLang="zh-CN" dirty="0"/>
              <a:t>Docker</a:t>
            </a:r>
            <a:r>
              <a:rPr lang="zh-CN" altLang="en-US" dirty="0"/>
              <a:t>容器</a:t>
            </a:r>
            <a:endParaRPr lang="zh-TW" altLang="en-US" dirty="0"/>
          </a:p>
        </p:txBody>
      </p:sp>
      <p:sp>
        <p:nvSpPr>
          <p:cNvPr id="3" name="內容版面配置區 2">
            <a:extLst>
              <a:ext uri="{FF2B5EF4-FFF2-40B4-BE49-F238E27FC236}">
                <a16:creationId xmlns:a16="http://schemas.microsoft.com/office/drawing/2014/main" id="{5DDE7EEB-79B5-4B93-A24C-6F0764261DEE}"/>
              </a:ext>
            </a:extLst>
          </p:cNvPr>
          <p:cNvSpPr>
            <a:spLocks noGrp="1"/>
          </p:cNvSpPr>
          <p:nvPr>
            <p:ph idx="1"/>
          </p:nvPr>
        </p:nvSpPr>
        <p:spPr>
          <a:xfrm>
            <a:off x="560798" y="1627464"/>
            <a:ext cx="11079822" cy="4275081"/>
          </a:xfrm>
        </p:spPr>
        <p:txBody>
          <a:bodyPr>
            <a:normAutofit fontScale="92500" lnSpcReduction="20000"/>
          </a:bodyPr>
          <a:lstStyle/>
          <a:p>
            <a:r>
              <a:rPr lang="zh-CN" altLang="en-US" sz="3500" dirty="0"/>
              <a:t>分离</a:t>
            </a:r>
          </a:p>
          <a:p>
            <a:endParaRPr lang="zh-CN" altLang="en-US" sz="3500" dirty="0"/>
          </a:p>
          <a:p>
            <a:r>
              <a:rPr lang="zh-CN" altLang="en-US" sz="3500" dirty="0"/>
              <a:t>更合理地利用资源</a:t>
            </a:r>
          </a:p>
          <a:p>
            <a:endParaRPr lang="zh-CN" altLang="en-US" sz="3500" dirty="0"/>
          </a:p>
          <a:p>
            <a:r>
              <a:rPr lang="zh-CN" altLang="en-US" sz="3500" dirty="0"/>
              <a:t>部署的速度</a:t>
            </a:r>
          </a:p>
          <a:p>
            <a:endParaRPr lang="zh-CN" altLang="en-US" sz="3500" dirty="0"/>
          </a:p>
          <a:p>
            <a:r>
              <a:rPr lang="zh-CN" altLang="en-US" sz="3500" dirty="0"/>
              <a:t>减少对环境的依赖</a:t>
            </a:r>
          </a:p>
          <a:p>
            <a:endParaRPr lang="zh-CN" altLang="en-US" sz="3500" dirty="0"/>
          </a:p>
          <a:p>
            <a:r>
              <a:rPr lang="zh-CN" altLang="en-US" sz="3500" dirty="0"/>
              <a:t>微服务获得实力</a:t>
            </a:r>
          </a:p>
          <a:p>
            <a:endParaRPr lang="zh-TW" altLang="en-US" dirty="0"/>
          </a:p>
        </p:txBody>
      </p:sp>
      <p:sp>
        <p:nvSpPr>
          <p:cNvPr id="4" name="投影片編號版面配置區 3">
            <a:extLst>
              <a:ext uri="{FF2B5EF4-FFF2-40B4-BE49-F238E27FC236}">
                <a16:creationId xmlns:a16="http://schemas.microsoft.com/office/drawing/2014/main" id="{BFE3921D-1315-4BD5-8787-800851EABC64}"/>
              </a:ext>
            </a:extLst>
          </p:cNvPr>
          <p:cNvSpPr>
            <a:spLocks noGrp="1"/>
          </p:cNvSpPr>
          <p:nvPr>
            <p:ph type="sldNum" sz="quarter" idx="12"/>
          </p:nvPr>
        </p:nvSpPr>
        <p:spPr/>
        <p:txBody>
          <a:bodyPr/>
          <a:lstStyle/>
          <a:p>
            <a:fld id="{0A164282-434E-41D4-9582-783D542A7B68}" type="slidenum">
              <a:rPr lang="en-US" smtClean="0"/>
              <a:pPr/>
              <a:t>5</a:t>
            </a:fld>
            <a:endParaRPr lang="en-US"/>
          </a:p>
        </p:txBody>
      </p:sp>
      <p:pic>
        <p:nvPicPr>
          <p:cNvPr id="5" name="Imagem 3">
            <a:extLst>
              <a:ext uri="{FF2B5EF4-FFF2-40B4-BE49-F238E27FC236}">
                <a16:creationId xmlns:a16="http://schemas.microsoft.com/office/drawing/2014/main" id="{FB889AB2-054B-4630-B8E8-BE56BDF9B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4585" y="2704288"/>
            <a:ext cx="2719108" cy="22500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58902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mn-lt"/>
                <a:ea typeface="+mn-ea"/>
                <a:cs typeface="+mn-ea"/>
                <a:sym typeface="+mn-lt"/>
              </a:rPr>
              <a:t>容器化的价值 </a:t>
            </a:r>
            <a:r>
              <a:rPr lang="en-US" altLang="zh-CN" sz="4000" dirty="0">
                <a:latin typeface="+mn-lt"/>
                <a:ea typeface="+mn-ea"/>
                <a:cs typeface="+mn-ea"/>
                <a:sym typeface="+mn-lt"/>
              </a:rPr>
              <a:t>—— </a:t>
            </a:r>
            <a:r>
              <a:rPr lang="zh-CN" altLang="en-US" sz="4000" dirty="0">
                <a:latin typeface="+mn-lt"/>
                <a:ea typeface="+mn-ea"/>
                <a:cs typeface="+mn-ea"/>
                <a:sym typeface="+mn-lt"/>
              </a:rPr>
              <a:t>更适合微服务和 </a:t>
            </a:r>
            <a:r>
              <a:rPr lang="en-US" altLang="zh-CN" sz="4000" dirty="0">
                <a:latin typeface="+mn-lt"/>
                <a:ea typeface="+mn-ea"/>
                <a:cs typeface="+mn-ea"/>
                <a:sym typeface="+mn-lt"/>
              </a:rPr>
              <a:t>DevOps</a:t>
            </a:r>
            <a:endParaRPr lang="zh-CN" altLang="en-US" sz="4000" dirty="0">
              <a:latin typeface="+mn-lt"/>
              <a:ea typeface="+mn-ea"/>
              <a:cs typeface="+mn-ea"/>
              <a:sym typeface="+mn-lt"/>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cs typeface="+mn-ea"/>
                <a:sym typeface="+mn-lt"/>
              </a:rPr>
              <a:t>6</a:t>
            </a:fld>
            <a:endParaRPr lang="zh-CN" altLang="en-US">
              <a:cs typeface="+mn-ea"/>
              <a:sym typeface="+mn-lt"/>
            </a:endParaRPr>
          </a:p>
        </p:txBody>
      </p:sp>
      <p:sp>
        <p:nvSpPr>
          <p:cNvPr id="3" name="矩形 2"/>
          <p:cNvSpPr/>
          <p:nvPr/>
        </p:nvSpPr>
        <p:spPr>
          <a:xfrm>
            <a:off x="8150230" y="2900383"/>
            <a:ext cx="2359025" cy="2770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Infrastructure</a:t>
            </a:r>
            <a:endParaRPr lang="zh-CN" altLang="en-US" sz="1200" dirty="0">
              <a:cs typeface="+mn-ea"/>
              <a:sym typeface="+mn-lt"/>
            </a:endParaRPr>
          </a:p>
        </p:txBody>
      </p:sp>
      <p:sp>
        <p:nvSpPr>
          <p:cNvPr id="7" name="矩形 6"/>
          <p:cNvSpPr/>
          <p:nvPr/>
        </p:nvSpPr>
        <p:spPr>
          <a:xfrm>
            <a:off x="8150230" y="2623364"/>
            <a:ext cx="2359025" cy="2770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Host OS</a:t>
            </a:r>
            <a:endParaRPr lang="zh-CN" altLang="en-US" sz="1200" dirty="0">
              <a:cs typeface="+mn-ea"/>
              <a:sym typeface="+mn-lt"/>
            </a:endParaRPr>
          </a:p>
        </p:txBody>
      </p:sp>
      <p:sp>
        <p:nvSpPr>
          <p:cNvPr id="8" name="矩形 7"/>
          <p:cNvSpPr/>
          <p:nvPr/>
        </p:nvSpPr>
        <p:spPr>
          <a:xfrm>
            <a:off x="8150230" y="2346345"/>
            <a:ext cx="2359025" cy="2770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Hypervisor</a:t>
            </a:r>
            <a:endParaRPr lang="zh-CN" altLang="en-US" sz="1200" dirty="0">
              <a:cs typeface="+mn-ea"/>
              <a:sym typeface="+mn-lt"/>
            </a:endParaRPr>
          </a:p>
        </p:txBody>
      </p:sp>
      <p:sp>
        <p:nvSpPr>
          <p:cNvPr id="10" name="矩形 9"/>
          <p:cNvSpPr/>
          <p:nvPr/>
        </p:nvSpPr>
        <p:spPr>
          <a:xfrm>
            <a:off x="8150230" y="1844599"/>
            <a:ext cx="1174750" cy="499453"/>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Guest OS</a:t>
            </a:r>
            <a:endParaRPr lang="zh-CN" altLang="en-US" sz="1200" dirty="0">
              <a:cs typeface="+mn-ea"/>
              <a:sym typeface="+mn-lt"/>
            </a:endParaRPr>
          </a:p>
        </p:txBody>
      </p:sp>
      <p:sp>
        <p:nvSpPr>
          <p:cNvPr id="13" name="矩形 12"/>
          <p:cNvSpPr/>
          <p:nvPr/>
        </p:nvSpPr>
        <p:spPr>
          <a:xfrm>
            <a:off x="9324977" y="1845144"/>
            <a:ext cx="1184275" cy="5012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Guest OS</a:t>
            </a:r>
            <a:endParaRPr lang="zh-CN" altLang="en-US" sz="1200" dirty="0">
              <a:cs typeface="+mn-ea"/>
              <a:sym typeface="+mn-lt"/>
            </a:endParaRPr>
          </a:p>
        </p:txBody>
      </p:sp>
      <p:sp>
        <p:nvSpPr>
          <p:cNvPr id="14" name="矩形 13"/>
          <p:cNvSpPr/>
          <p:nvPr/>
        </p:nvSpPr>
        <p:spPr>
          <a:xfrm>
            <a:off x="8150230" y="1572722"/>
            <a:ext cx="1174750" cy="27701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Bins/Libs</a:t>
            </a:r>
            <a:endParaRPr lang="zh-CN" altLang="en-US" sz="1200" dirty="0">
              <a:cs typeface="+mn-ea"/>
              <a:sym typeface="+mn-lt"/>
            </a:endParaRPr>
          </a:p>
        </p:txBody>
      </p:sp>
      <p:sp>
        <p:nvSpPr>
          <p:cNvPr id="16" name="矩形 15"/>
          <p:cNvSpPr/>
          <p:nvPr/>
        </p:nvSpPr>
        <p:spPr>
          <a:xfrm>
            <a:off x="8150230" y="1293132"/>
            <a:ext cx="1174750" cy="27701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App 1</a:t>
            </a:r>
            <a:endParaRPr lang="zh-CN" altLang="en-US" sz="1200" dirty="0">
              <a:cs typeface="+mn-ea"/>
              <a:sym typeface="+mn-lt"/>
            </a:endParaRPr>
          </a:p>
        </p:txBody>
      </p:sp>
      <p:sp>
        <p:nvSpPr>
          <p:cNvPr id="18" name="矩形 17"/>
          <p:cNvSpPr/>
          <p:nvPr/>
        </p:nvSpPr>
        <p:spPr>
          <a:xfrm>
            <a:off x="9324979" y="1570592"/>
            <a:ext cx="1184275" cy="277019"/>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Bins/Libs</a:t>
            </a:r>
            <a:endParaRPr lang="zh-CN" altLang="en-US" sz="1200" dirty="0">
              <a:cs typeface="+mn-ea"/>
              <a:sym typeface="+mn-lt"/>
            </a:endParaRPr>
          </a:p>
        </p:txBody>
      </p:sp>
      <p:sp>
        <p:nvSpPr>
          <p:cNvPr id="19" name="矩形 18"/>
          <p:cNvSpPr/>
          <p:nvPr/>
        </p:nvSpPr>
        <p:spPr>
          <a:xfrm>
            <a:off x="9324978" y="1293132"/>
            <a:ext cx="1184275" cy="277019"/>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App 2</a:t>
            </a:r>
            <a:endParaRPr lang="zh-CN" altLang="en-US" sz="1200" dirty="0">
              <a:cs typeface="+mn-ea"/>
              <a:sym typeface="+mn-lt"/>
            </a:endParaRPr>
          </a:p>
        </p:txBody>
      </p:sp>
      <p:sp>
        <p:nvSpPr>
          <p:cNvPr id="20" name="矩形 19"/>
          <p:cNvSpPr/>
          <p:nvPr/>
        </p:nvSpPr>
        <p:spPr>
          <a:xfrm>
            <a:off x="8140699" y="1296492"/>
            <a:ext cx="1184275" cy="1049852"/>
          </a:xfrm>
          <a:prstGeom prst="rect">
            <a:avLst/>
          </a:prstGeom>
          <a:noFill/>
          <a:ln w="28575">
            <a:solidFill>
              <a:srgbClr val="E24E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42"/>
          <p:cNvSpPr txBox="1">
            <a:spLocks noChangeArrowheads="1"/>
          </p:cNvSpPr>
          <p:nvPr/>
        </p:nvSpPr>
        <p:spPr bwMode="auto">
          <a:xfrm>
            <a:off x="589507" y="1208030"/>
            <a:ext cx="7398791" cy="955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ct val="150000"/>
              </a:lnSpc>
            </a:pPr>
            <a:r>
              <a:rPr lang="en-US" altLang="zh-CN" sz="2000" dirty="0">
                <a:latin typeface="+mn-lt"/>
                <a:ea typeface="+mn-ea"/>
                <a:cs typeface="+mn-ea"/>
                <a:sym typeface="+mn-lt"/>
              </a:rPr>
              <a:t>VM</a:t>
            </a:r>
            <a:r>
              <a:rPr lang="zh-CN" altLang="en-US" sz="2000" dirty="0">
                <a:latin typeface="+mn-lt"/>
                <a:ea typeface="+mn-ea"/>
                <a:cs typeface="+mn-ea"/>
                <a:sym typeface="+mn-lt"/>
              </a:rPr>
              <a:t>为应用程序提供了独立的资源、独立的操作系统，本质是一种硬件层面的虚拟化技术，会产生额外的资源开销和性能损耗。</a:t>
            </a:r>
          </a:p>
        </p:txBody>
      </p:sp>
      <p:sp>
        <p:nvSpPr>
          <p:cNvPr id="22" name="文本框 42"/>
          <p:cNvSpPr txBox="1">
            <a:spLocks noChangeArrowheads="1"/>
          </p:cNvSpPr>
          <p:nvPr/>
        </p:nvSpPr>
        <p:spPr bwMode="auto">
          <a:xfrm>
            <a:off x="8779672" y="3177402"/>
            <a:ext cx="1295401" cy="335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ct val="150000"/>
              </a:lnSpc>
            </a:pPr>
            <a:r>
              <a:rPr lang="en-US" altLang="zh-CN" sz="1200" dirty="0">
                <a:latin typeface="+mn-lt"/>
                <a:ea typeface="+mn-ea"/>
                <a:cs typeface="+mn-ea"/>
                <a:sym typeface="+mn-lt"/>
              </a:rPr>
              <a:t>Virtual Machine</a:t>
            </a:r>
            <a:endParaRPr lang="zh-CN" altLang="en-US" sz="1200" dirty="0">
              <a:latin typeface="+mn-lt"/>
              <a:ea typeface="+mn-ea"/>
              <a:cs typeface="+mn-ea"/>
              <a:sym typeface="+mn-lt"/>
            </a:endParaRPr>
          </a:p>
        </p:txBody>
      </p:sp>
      <p:sp>
        <p:nvSpPr>
          <p:cNvPr id="23" name="矩形 22"/>
          <p:cNvSpPr/>
          <p:nvPr/>
        </p:nvSpPr>
        <p:spPr>
          <a:xfrm>
            <a:off x="8140700" y="5081613"/>
            <a:ext cx="2359025" cy="2770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Infrastructure</a:t>
            </a:r>
            <a:endParaRPr lang="zh-CN" altLang="en-US" sz="1200" dirty="0">
              <a:cs typeface="+mn-ea"/>
              <a:sym typeface="+mn-lt"/>
            </a:endParaRPr>
          </a:p>
        </p:txBody>
      </p:sp>
      <p:sp>
        <p:nvSpPr>
          <p:cNvPr id="24" name="矩形 23"/>
          <p:cNvSpPr/>
          <p:nvPr/>
        </p:nvSpPr>
        <p:spPr>
          <a:xfrm>
            <a:off x="8140700" y="4804594"/>
            <a:ext cx="2359025" cy="2770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Host OS</a:t>
            </a:r>
            <a:endParaRPr lang="zh-CN" altLang="en-US" sz="1200" dirty="0">
              <a:cs typeface="+mn-ea"/>
              <a:sym typeface="+mn-lt"/>
            </a:endParaRPr>
          </a:p>
        </p:txBody>
      </p:sp>
      <p:sp>
        <p:nvSpPr>
          <p:cNvPr id="25" name="矩形 24"/>
          <p:cNvSpPr/>
          <p:nvPr/>
        </p:nvSpPr>
        <p:spPr>
          <a:xfrm>
            <a:off x="8140700" y="4527575"/>
            <a:ext cx="2359025" cy="2770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Docker Engine</a:t>
            </a:r>
            <a:endParaRPr lang="zh-CN" altLang="en-US" sz="1200" dirty="0">
              <a:cs typeface="+mn-ea"/>
              <a:sym typeface="+mn-lt"/>
            </a:endParaRPr>
          </a:p>
        </p:txBody>
      </p:sp>
      <p:sp>
        <p:nvSpPr>
          <p:cNvPr id="28" name="矩形 27"/>
          <p:cNvSpPr/>
          <p:nvPr/>
        </p:nvSpPr>
        <p:spPr>
          <a:xfrm>
            <a:off x="8140699" y="4245972"/>
            <a:ext cx="1174750" cy="27701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Bins/Libs</a:t>
            </a:r>
            <a:endParaRPr lang="zh-CN" altLang="en-US" sz="1200" dirty="0">
              <a:cs typeface="+mn-ea"/>
              <a:sym typeface="+mn-lt"/>
            </a:endParaRPr>
          </a:p>
        </p:txBody>
      </p:sp>
      <p:sp>
        <p:nvSpPr>
          <p:cNvPr id="29" name="矩形 28"/>
          <p:cNvSpPr/>
          <p:nvPr/>
        </p:nvSpPr>
        <p:spPr>
          <a:xfrm>
            <a:off x="8140699" y="3968952"/>
            <a:ext cx="1174750" cy="27701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App 1</a:t>
            </a:r>
            <a:endParaRPr lang="zh-CN" altLang="en-US" sz="1200" dirty="0">
              <a:cs typeface="+mn-ea"/>
              <a:sym typeface="+mn-lt"/>
            </a:endParaRPr>
          </a:p>
        </p:txBody>
      </p:sp>
      <p:sp>
        <p:nvSpPr>
          <p:cNvPr id="30" name="矩形 29"/>
          <p:cNvSpPr/>
          <p:nvPr/>
        </p:nvSpPr>
        <p:spPr>
          <a:xfrm>
            <a:off x="9315448" y="4245971"/>
            <a:ext cx="1184275" cy="277019"/>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Bins/Libs</a:t>
            </a:r>
            <a:endParaRPr lang="zh-CN" altLang="en-US" sz="1200" dirty="0">
              <a:cs typeface="+mn-ea"/>
              <a:sym typeface="+mn-lt"/>
            </a:endParaRPr>
          </a:p>
        </p:txBody>
      </p:sp>
      <p:sp>
        <p:nvSpPr>
          <p:cNvPr id="31" name="矩形 30"/>
          <p:cNvSpPr/>
          <p:nvPr/>
        </p:nvSpPr>
        <p:spPr>
          <a:xfrm>
            <a:off x="9315448" y="3968951"/>
            <a:ext cx="1184275" cy="277019"/>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App 2</a:t>
            </a:r>
            <a:endParaRPr lang="zh-CN" altLang="en-US" sz="1200" dirty="0">
              <a:cs typeface="+mn-ea"/>
              <a:sym typeface="+mn-lt"/>
            </a:endParaRPr>
          </a:p>
        </p:txBody>
      </p:sp>
      <p:sp>
        <p:nvSpPr>
          <p:cNvPr id="32" name="矩形 31"/>
          <p:cNvSpPr/>
          <p:nvPr/>
        </p:nvSpPr>
        <p:spPr>
          <a:xfrm>
            <a:off x="8131171" y="3968951"/>
            <a:ext cx="1184275" cy="560906"/>
          </a:xfrm>
          <a:prstGeom prst="rect">
            <a:avLst/>
          </a:prstGeom>
          <a:noFill/>
          <a:ln w="28575">
            <a:solidFill>
              <a:srgbClr val="E24E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文本框 42"/>
          <p:cNvSpPr txBox="1">
            <a:spLocks noChangeArrowheads="1"/>
          </p:cNvSpPr>
          <p:nvPr/>
        </p:nvSpPr>
        <p:spPr bwMode="auto">
          <a:xfrm>
            <a:off x="560798" y="2891005"/>
            <a:ext cx="7398791" cy="3263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ct val="150000"/>
              </a:lnSpc>
            </a:pPr>
            <a:r>
              <a:rPr lang="en-US" altLang="zh-CN" sz="2000" dirty="0">
                <a:latin typeface="+mn-lt"/>
                <a:ea typeface="+mn-ea"/>
                <a:cs typeface="+mn-ea"/>
                <a:sym typeface="+mn-lt"/>
              </a:rPr>
              <a:t>Docker</a:t>
            </a:r>
            <a:r>
              <a:rPr lang="zh-CN" altLang="en-US" sz="2000" dirty="0">
                <a:latin typeface="+mn-lt"/>
                <a:ea typeface="+mn-ea"/>
                <a:cs typeface="+mn-ea"/>
                <a:sym typeface="+mn-lt"/>
              </a:rPr>
              <a:t>只是隔离了应用程序运行依赖的 </a:t>
            </a:r>
            <a:r>
              <a:rPr lang="en-US" altLang="zh-CN" sz="2000" dirty="0">
                <a:latin typeface="+mn-lt"/>
                <a:ea typeface="+mn-ea"/>
                <a:cs typeface="+mn-ea"/>
                <a:sym typeface="+mn-lt"/>
              </a:rPr>
              <a:t>Bins/Libs</a:t>
            </a:r>
            <a:r>
              <a:rPr lang="zh-CN" altLang="en-US" sz="2000" dirty="0">
                <a:latin typeface="+mn-lt"/>
                <a:ea typeface="+mn-ea"/>
                <a:cs typeface="+mn-ea"/>
                <a:sym typeface="+mn-lt"/>
              </a:rPr>
              <a:t>，当一个容器在运行的时候，实际上是“映射”成主机上的一批进程，这些进程相互独立，共享主机的硬件资源，因此也不会有额外开销。</a:t>
            </a:r>
            <a:endParaRPr lang="en-US" altLang="zh-CN" sz="2000" dirty="0">
              <a:latin typeface="+mn-lt"/>
              <a:ea typeface="+mn-ea"/>
              <a:cs typeface="+mn-ea"/>
              <a:sym typeface="+mn-lt"/>
            </a:endParaRPr>
          </a:p>
          <a:p>
            <a:pPr marL="0" indent="0">
              <a:lnSpc>
                <a:spcPct val="150000"/>
              </a:lnSpc>
            </a:pPr>
            <a:r>
              <a:rPr lang="zh-CN" altLang="en-US" sz="2000" dirty="0">
                <a:latin typeface="+mn-lt"/>
                <a:ea typeface="+mn-ea"/>
                <a:cs typeface="+mn-ea"/>
                <a:sym typeface="+mn-lt"/>
              </a:rPr>
              <a:t>除此之外，以 </a:t>
            </a:r>
            <a:r>
              <a:rPr lang="en-US" altLang="zh-CN" sz="2000" dirty="0">
                <a:latin typeface="+mn-lt"/>
                <a:ea typeface="+mn-ea"/>
                <a:cs typeface="+mn-ea"/>
                <a:sym typeface="+mn-lt"/>
              </a:rPr>
              <a:t>Docker </a:t>
            </a:r>
            <a:r>
              <a:rPr lang="zh-CN" altLang="en-US" sz="2000" dirty="0">
                <a:latin typeface="+mn-lt"/>
                <a:ea typeface="+mn-ea"/>
                <a:cs typeface="+mn-ea"/>
                <a:sym typeface="+mn-lt"/>
              </a:rPr>
              <a:t>为代表的容器技术带来的程序一致性保证、更轻量快捷的部署和迁移能力，可以让人们把精力更好的专注在应用本身，在提倡微服务化、</a:t>
            </a:r>
            <a:r>
              <a:rPr lang="en-US" altLang="zh-CN" sz="2000" dirty="0" err="1">
                <a:latin typeface="+mn-lt"/>
                <a:ea typeface="+mn-ea"/>
                <a:cs typeface="+mn-ea"/>
                <a:sym typeface="+mn-lt"/>
              </a:rPr>
              <a:t>Devops</a:t>
            </a:r>
            <a:r>
              <a:rPr lang="zh-CN" altLang="en-US" sz="2000" dirty="0">
                <a:latin typeface="+mn-lt"/>
                <a:ea typeface="+mn-ea"/>
                <a:cs typeface="+mn-ea"/>
                <a:sym typeface="+mn-lt"/>
              </a:rPr>
              <a:t> 的今天，</a:t>
            </a:r>
            <a:r>
              <a:rPr lang="en-US" altLang="zh-CN" sz="2000" dirty="0">
                <a:latin typeface="+mn-lt"/>
                <a:ea typeface="+mn-ea"/>
                <a:cs typeface="+mn-ea"/>
                <a:sym typeface="+mn-lt"/>
              </a:rPr>
              <a:t>Docker </a:t>
            </a:r>
            <a:r>
              <a:rPr lang="zh-CN" altLang="en-US" sz="2000" dirty="0">
                <a:latin typeface="+mn-lt"/>
                <a:ea typeface="+mn-ea"/>
                <a:cs typeface="+mn-ea"/>
                <a:sym typeface="+mn-lt"/>
              </a:rPr>
              <a:t>无疑是最合适的选择。</a:t>
            </a:r>
          </a:p>
        </p:txBody>
      </p:sp>
      <p:sp>
        <p:nvSpPr>
          <p:cNvPr id="34" name="文本框 42"/>
          <p:cNvSpPr txBox="1">
            <a:spLocks noChangeArrowheads="1"/>
          </p:cNvSpPr>
          <p:nvPr/>
        </p:nvSpPr>
        <p:spPr bwMode="auto">
          <a:xfrm>
            <a:off x="9067800" y="5358632"/>
            <a:ext cx="997743" cy="335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ct val="150000"/>
              </a:lnSpc>
            </a:pPr>
            <a:r>
              <a:rPr lang="en-US" altLang="zh-CN" sz="1200" dirty="0">
                <a:latin typeface="+mn-lt"/>
                <a:ea typeface="+mn-ea"/>
                <a:cs typeface="+mn-ea"/>
                <a:sym typeface="+mn-lt"/>
              </a:rPr>
              <a:t>Docker</a:t>
            </a:r>
            <a:endParaRPr lang="zh-CN" altLang="en-US" sz="1200" dirty="0">
              <a:latin typeface="+mn-lt"/>
              <a:ea typeface="+mn-ea"/>
              <a:cs typeface="+mn-ea"/>
              <a:sym typeface="+mn-lt"/>
            </a:endParaRPr>
          </a:p>
        </p:txBody>
      </p:sp>
    </p:spTree>
    <p:extLst>
      <p:ext uri="{BB962C8B-B14F-4D97-AF65-F5344CB8AC3E}">
        <p14:creationId xmlns:p14="http://schemas.microsoft.com/office/powerpoint/2010/main" val="443610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en-US" altLang="zh-CN" dirty="0"/>
              <a:t>Docker</a:t>
            </a:r>
            <a:r>
              <a:rPr lang="zh-CN" altLang="en-US" dirty="0"/>
              <a:t>容器可以安装什么</a:t>
            </a:r>
            <a:endParaRPr lang="zh-TW" altLang="en-US" dirty="0"/>
          </a:p>
        </p:txBody>
      </p:sp>
      <p:sp>
        <p:nvSpPr>
          <p:cNvPr id="3" name="內容版面配置區 2">
            <a:extLst>
              <a:ext uri="{FF2B5EF4-FFF2-40B4-BE49-F238E27FC236}">
                <a16:creationId xmlns:a16="http://schemas.microsoft.com/office/drawing/2014/main" id="{5DDE7EEB-79B5-4B93-A24C-6F0764261DEE}"/>
              </a:ext>
            </a:extLst>
          </p:cNvPr>
          <p:cNvSpPr>
            <a:spLocks noGrp="1"/>
          </p:cNvSpPr>
          <p:nvPr>
            <p:ph idx="1"/>
          </p:nvPr>
        </p:nvSpPr>
        <p:spPr>
          <a:xfrm>
            <a:off x="560798" y="2046914"/>
            <a:ext cx="11079822" cy="4275081"/>
          </a:xfrm>
        </p:spPr>
        <p:txBody>
          <a:bodyPr>
            <a:normAutofit/>
          </a:bodyPr>
          <a:lstStyle/>
          <a:p>
            <a:r>
              <a:rPr lang="zh-CN" altLang="en-US" sz="3500" dirty="0"/>
              <a:t>数据库服务器</a:t>
            </a:r>
          </a:p>
          <a:p>
            <a:endParaRPr lang="zh-CN" altLang="en-US" sz="3500" dirty="0"/>
          </a:p>
          <a:p>
            <a:r>
              <a:rPr lang="zh-CN" altLang="en-US" sz="3500" dirty="0"/>
              <a:t>网络应用程序</a:t>
            </a:r>
          </a:p>
          <a:p>
            <a:endParaRPr lang="zh-CN" altLang="en-US" sz="3500" dirty="0"/>
          </a:p>
          <a:p>
            <a:r>
              <a:rPr lang="zh-CN" altLang="en-US" sz="3500" dirty="0"/>
              <a:t>一般服务</a:t>
            </a:r>
          </a:p>
          <a:p>
            <a:endParaRPr lang="zh-TW" altLang="en-US" dirty="0"/>
          </a:p>
        </p:txBody>
      </p:sp>
      <p:sp>
        <p:nvSpPr>
          <p:cNvPr id="4" name="投影片編號版面配置區 3">
            <a:extLst>
              <a:ext uri="{FF2B5EF4-FFF2-40B4-BE49-F238E27FC236}">
                <a16:creationId xmlns:a16="http://schemas.microsoft.com/office/drawing/2014/main" id="{BFE3921D-1315-4BD5-8787-800851EABC64}"/>
              </a:ext>
            </a:extLst>
          </p:cNvPr>
          <p:cNvSpPr>
            <a:spLocks noGrp="1"/>
          </p:cNvSpPr>
          <p:nvPr>
            <p:ph type="sldNum" sz="quarter" idx="12"/>
          </p:nvPr>
        </p:nvSpPr>
        <p:spPr/>
        <p:txBody>
          <a:bodyPr/>
          <a:lstStyle/>
          <a:p>
            <a:fld id="{0A164282-434E-41D4-9582-783D542A7B68}" type="slidenum">
              <a:rPr lang="en-US" smtClean="0"/>
              <a:pPr/>
              <a:t>7</a:t>
            </a:fld>
            <a:endParaRPr lang="en-US"/>
          </a:p>
        </p:txBody>
      </p:sp>
      <p:pic>
        <p:nvPicPr>
          <p:cNvPr id="6" name="Imagem 6">
            <a:extLst>
              <a:ext uri="{FF2B5EF4-FFF2-40B4-BE49-F238E27FC236}">
                <a16:creationId xmlns:a16="http://schemas.microsoft.com/office/drawing/2014/main" id="{68F6B7C1-407C-431F-A75A-296C4BCAA332}"/>
              </a:ext>
            </a:extLst>
          </p:cNvPr>
          <p:cNvPicPr>
            <a:picLocks noChangeAspect="1"/>
          </p:cNvPicPr>
          <p:nvPr/>
        </p:nvPicPr>
        <p:blipFill>
          <a:blip r:embed="rId2"/>
          <a:stretch>
            <a:fillRect/>
          </a:stretch>
        </p:blipFill>
        <p:spPr>
          <a:xfrm>
            <a:off x="7082304" y="2046914"/>
            <a:ext cx="2007704" cy="2007704"/>
          </a:xfrm>
          <a:prstGeom prst="rect">
            <a:avLst/>
          </a:prstGeom>
        </p:spPr>
      </p:pic>
      <p:pic>
        <p:nvPicPr>
          <p:cNvPr id="7" name="Imagem 11">
            <a:extLst>
              <a:ext uri="{FF2B5EF4-FFF2-40B4-BE49-F238E27FC236}">
                <a16:creationId xmlns:a16="http://schemas.microsoft.com/office/drawing/2014/main" id="{9BA4A27D-B19B-4A8C-B18B-5FD307F03783}"/>
              </a:ext>
            </a:extLst>
          </p:cNvPr>
          <p:cNvPicPr>
            <a:picLocks noChangeAspect="1"/>
          </p:cNvPicPr>
          <p:nvPr/>
        </p:nvPicPr>
        <p:blipFill>
          <a:blip r:embed="rId3"/>
          <a:stretch>
            <a:fillRect/>
          </a:stretch>
        </p:blipFill>
        <p:spPr>
          <a:xfrm>
            <a:off x="8520316" y="3902368"/>
            <a:ext cx="2433638" cy="1912431"/>
          </a:xfrm>
          <a:prstGeom prst="rect">
            <a:avLst/>
          </a:prstGeom>
        </p:spPr>
      </p:pic>
    </p:spTree>
    <p:extLst>
      <p:ext uri="{BB962C8B-B14F-4D97-AF65-F5344CB8AC3E}">
        <p14:creationId xmlns:p14="http://schemas.microsoft.com/office/powerpoint/2010/main" val="1612320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en-US" altLang="zh-CN" dirty="0"/>
              <a:t>Docker</a:t>
            </a:r>
            <a:r>
              <a:rPr lang="zh-CN" altLang="en-US" dirty="0"/>
              <a:t>容器有什么困难</a:t>
            </a:r>
            <a:endParaRPr lang="zh-TW" altLang="en-US" dirty="0"/>
          </a:p>
        </p:txBody>
      </p:sp>
      <p:sp>
        <p:nvSpPr>
          <p:cNvPr id="3" name="內容版面配置區 2">
            <a:extLst>
              <a:ext uri="{FF2B5EF4-FFF2-40B4-BE49-F238E27FC236}">
                <a16:creationId xmlns:a16="http://schemas.microsoft.com/office/drawing/2014/main" id="{5DDE7EEB-79B5-4B93-A24C-6F0764261DEE}"/>
              </a:ext>
            </a:extLst>
          </p:cNvPr>
          <p:cNvSpPr>
            <a:spLocks noGrp="1"/>
          </p:cNvSpPr>
          <p:nvPr>
            <p:ph idx="1"/>
          </p:nvPr>
        </p:nvSpPr>
        <p:spPr>
          <a:xfrm>
            <a:off x="6686026" y="1476464"/>
            <a:ext cx="5251508" cy="5217952"/>
          </a:xfrm>
        </p:spPr>
        <p:txBody>
          <a:bodyPr>
            <a:normAutofit/>
          </a:bodyPr>
          <a:lstStyle/>
          <a:p>
            <a:r>
              <a:rPr lang="zh-CN" altLang="en-US" sz="3200" dirty="0"/>
              <a:t>如何爬上容器？</a:t>
            </a:r>
          </a:p>
          <a:p>
            <a:endParaRPr lang="zh-CN" altLang="en-US" sz="3200" dirty="0"/>
          </a:p>
          <a:p>
            <a:r>
              <a:rPr lang="zh-CN" altLang="en-US" sz="3200" dirty="0"/>
              <a:t>如何确保应用程序的不同容器之间的协调工作？</a:t>
            </a:r>
          </a:p>
          <a:p>
            <a:endParaRPr lang="zh-CN" altLang="en-US" sz="3200" dirty="0"/>
          </a:p>
          <a:p>
            <a:r>
              <a:rPr lang="zh-CN" altLang="en-US" sz="3200" dirty="0"/>
              <a:t>如何检测有故障的容器并自动修复？</a:t>
            </a:r>
          </a:p>
          <a:p>
            <a:endParaRPr lang="zh-TW" altLang="en-US" sz="3200" dirty="0"/>
          </a:p>
        </p:txBody>
      </p:sp>
      <p:sp>
        <p:nvSpPr>
          <p:cNvPr id="4" name="投影片編號版面配置區 3">
            <a:extLst>
              <a:ext uri="{FF2B5EF4-FFF2-40B4-BE49-F238E27FC236}">
                <a16:creationId xmlns:a16="http://schemas.microsoft.com/office/drawing/2014/main" id="{BFE3921D-1315-4BD5-8787-800851EABC64}"/>
              </a:ext>
            </a:extLst>
          </p:cNvPr>
          <p:cNvSpPr>
            <a:spLocks noGrp="1"/>
          </p:cNvSpPr>
          <p:nvPr>
            <p:ph type="sldNum" sz="quarter" idx="12"/>
          </p:nvPr>
        </p:nvSpPr>
        <p:spPr/>
        <p:txBody>
          <a:bodyPr/>
          <a:lstStyle/>
          <a:p>
            <a:fld id="{0A164282-434E-41D4-9582-783D542A7B68}" type="slidenum">
              <a:rPr lang="en-US" smtClean="0"/>
              <a:pPr/>
              <a:t>8</a:t>
            </a:fld>
            <a:endParaRPr lang="en-US"/>
          </a:p>
        </p:txBody>
      </p:sp>
      <p:pic>
        <p:nvPicPr>
          <p:cNvPr id="8" name="图片 7">
            <a:extLst>
              <a:ext uri="{FF2B5EF4-FFF2-40B4-BE49-F238E27FC236}">
                <a16:creationId xmlns:a16="http://schemas.microsoft.com/office/drawing/2014/main" id="{654689DD-DAA5-4264-AD16-FBC71A3B7DFB}"/>
              </a:ext>
            </a:extLst>
          </p:cNvPr>
          <p:cNvPicPr>
            <a:picLocks noChangeAspect="1"/>
          </p:cNvPicPr>
          <p:nvPr/>
        </p:nvPicPr>
        <p:blipFill>
          <a:blip r:embed="rId2"/>
          <a:stretch>
            <a:fillRect/>
          </a:stretch>
        </p:blipFill>
        <p:spPr>
          <a:xfrm>
            <a:off x="475429" y="1400961"/>
            <a:ext cx="5985123" cy="5293455"/>
          </a:xfrm>
          <a:prstGeom prst="rect">
            <a:avLst/>
          </a:prstGeom>
        </p:spPr>
      </p:pic>
    </p:spTree>
    <p:extLst>
      <p:ext uri="{BB962C8B-B14F-4D97-AF65-F5344CB8AC3E}">
        <p14:creationId xmlns:p14="http://schemas.microsoft.com/office/powerpoint/2010/main" val="4025992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zh-CN" altLang="en-US" dirty="0"/>
              <a:t>如何克服这些困难呢？</a:t>
            </a:r>
            <a:endParaRPr lang="zh-TW" altLang="en-US" dirty="0"/>
          </a:p>
        </p:txBody>
      </p:sp>
      <p:sp>
        <p:nvSpPr>
          <p:cNvPr id="4" name="投影片編號版面配置區 3">
            <a:extLst>
              <a:ext uri="{FF2B5EF4-FFF2-40B4-BE49-F238E27FC236}">
                <a16:creationId xmlns:a16="http://schemas.microsoft.com/office/drawing/2014/main" id="{BFE3921D-1315-4BD5-8787-800851EABC64}"/>
              </a:ext>
            </a:extLst>
          </p:cNvPr>
          <p:cNvSpPr>
            <a:spLocks noGrp="1"/>
          </p:cNvSpPr>
          <p:nvPr>
            <p:ph type="sldNum" sz="quarter" idx="12"/>
          </p:nvPr>
        </p:nvSpPr>
        <p:spPr/>
        <p:txBody>
          <a:bodyPr/>
          <a:lstStyle/>
          <a:p>
            <a:fld id="{0A164282-434E-41D4-9582-783D542A7B68}" type="slidenum">
              <a:rPr lang="en-US" smtClean="0"/>
              <a:pPr/>
              <a:t>9</a:t>
            </a:fld>
            <a:endParaRPr lang="en-US"/>
          </a:p>
        </p:txBody>
      </p:sp>
      <p:pic>
        <p:nvPicPr>
          <p:cNvPr id="9" name="Imagem 8">
            <a:extLst>
              <a:ext uri="{FF2B5EF4-FFF2-40B4-BE49-F238E27FC236}">
                <a16:creationId xmlns:a16="http://schemas.microsoft.com/office/drawing/2014/main" id="{276F079F-C09D-4234-B515-BD31E2B3359A}"/>
              </a:ext>
            </a:extLst>
          </p:cNvPr>
          <p:cNvPicPr>
            <a:picLocks noChangeAspect="1"/>
          </p:cNvPicPr>
          <p:nvPr/>
        </p:nvPicPr>
        <p:blipFill>
          <a:blip r:embed="rId3"/>
          <a:stretch>
            <a:fillRect/>
          </a:stretch>
        </p:blipFill>
        <p:spPr>
          <a:xfrm>
            <a:off x="0" y="1220056"/>
            <a:ext cx="12192000" cy="5539666"/>
          </a:xfrm>
          <a:prstGeom prst="rect">
            <a:avLst/>
          </a:prstGeom>
        </p:spPr>
      </p:pic>
    </p:spTree>
    <p:extLst>
      <p:ext uri="{BB962C8B-B14F-4D97-AF65-F5344CB8AC3E}">
        <p14:creationId xmlns:p14="http://schemas.microsoft.com/office/powerpoint/2010/main" val="1333723703"/>
      </p:ext>
    </p:extLst>
  </p:cSld>
  <p:clrMapOvr>
    <a:masterClrMapping/>
  </p:clrMapOvr>
</p:sld>
</file>

<file path=ppt/theme/theme1.xml><?xml version="1.0" encoding="utf-8"?>
<a:theme xmlns:a="http://schemas.openxmlformats.org/drawingml/2006/main" name="ABC">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BC" id="{DAD27DF9-B8F8-48F1-92D1-E425BB63DF8F}" vid="{F48C7D22-04BA-450E-A40E-8496C34BEBD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1187</Words>
  <Application>Microsoft Office PowerPoint</Application>
  <PresentationFormat>宽屏</PresentationFormat>
  <Paragraphs>259</Paragraphs>
  <Slides>31</Slides>
  <Notes>17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等线</vt:lpstr>
      <vt:lpstr>Microsoft YaHei</vt:lpstr>
      <vt:lpstr>Arial</vt:lpstr>
      <vt:lpstr>Calibri</vt:lpstr>
      <vt:lpstr>Consolas</vt:lpstr>
      <vt:lpstr>Courier New</vt:lpstr>
      <vt:lpstr>Segoe UI</vt:lpstr>
      <vt:lpstr>Segoe UI Light</vt:lpstr>
      <vt:lpstr>ABC</vt:lpstr>
      <vt:lpstr>ASP.NET Core + Kubernetes + Azure</vt:lpstr>
      <vt:lpstr>PowerPoint 演示文稿</vt:lpstr>
      <vt:lpstr>议程</vt:lpstr>
      <vt:lpstr>Docker容器是个啥</vt:lpstr>
      <vt:lpstr>为什么要用Docker容器</vt:lpstr>
      <vt:lpstr>容器化的价值 —— 更适合微服务和 DevOps</vt:lpstr>
      <vt:lpstr>Docker容器可以安装什么</vt:lpstr>
      <vt:lpstr>Docker容器有什么困难</vt:lpstr>
      <vt:lpstr>如何克服这些困难呢？</vt:lpstr>
      <vt:lpstr>使用协调器</vt:lpstr>
      <vt:lpstr>为什么选用 Kubernetes</vt:lpstr>
      <vt:lpstr>微软云是怎么用K8s的呢</vt:lpstr>
      <vt:lpstr>微软云是怎么用K8s的呢</vt:lpstr>
      <vt:lpstr>AKS: Managed Kubernetes</vt:lpstr>
      <vt:lpstr>Kubernetes 概述</vt:lpstr>
      <vt:lpstr>Kubernetes ： 容器管理</vt:lpstr>
      <vt:lpstr>Kubernetes ： 架构</vt:lpstr>
      <vt:lpstr>Kubernetes ： 架构</vt:lpstr>
      <vt:lpstr>Kubernetes ： 架构</vt:lpstr>
      <vt:lpstr>Kubernetes ： 架构</vt:lpstr>
      <vt:lpstr>Kubernetes ： 架构</vt:lpstr>
      <vt:lpstr>Kubernetes ： 架构</vt:lpstr>
      <vt:lpstr>Kubernetes ： 架构</vt:lpstr>
      <vt:lpstr>K8s 对象通过REST API 创建</vt:lpstr>
      <vt:lpstr>Visual Studio 2019 k8s </vt:lpstr>
      <vt:lpstr>微服务架构 on AKS</vt:lpstr>
      <vt:lpstr>来点实用的例子</vt:lpstr>
      <vt:lpstr>应用</vt:lpstr>
      <vt:lpstr>回顾 – On Azure</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2018-04-16T07:08:40Z</dcterms:created>
  <dcterms:modified xsi:type="dcterms:W3CDTF">2019-04-24T14:15:59Z</dcterms:modified>
</cp:coreProperties>
</file>