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363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5" r:id="rId96"/>
    <p:sldId id="356" r:id="rId97"/>
    <p:sldId id="357" r:id="rId98"/>
    <p:sldId id="358" r:id="rId99"/>
    <p:sldId id="359" r:id="rId100"/>
    <p:sldId id="362" r:id="rId101"/>
    <p:sldId id="360" r:id="rId102"/>
    <p:sldId id="361" r:id="rId103"/>
  </p:sldIdLst>
  <p:sldSz cx="13004800" cy="9753600"/>
  <p:notesSz cx="13004800" cy="97536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D882B-65F5-4E44-BBF9-842114569F7B}" v="473" dt="2019-03-04T15:17:54.7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3100" y="863600"/>
            <a:ext cx="4038600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229" y="8661400"/>
            <a:ext cx="2235341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3100" y="863600"/>
            <a:ext cx="4038600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100" y="3485909"/>
            <a:ext cx="10388600" cy="317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28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46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jpg"/><Relationship Id="rId4" Type="http://schemas.openxmlformats.org/officeDocument/2006/relationships/image" Target="../media/image30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46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jpg"/><Relationship Id="rId4" Type="http://schemas.openxmlformats.org/officeDocument/2006/relationships/image" Target="../media/image30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jpg"/><Relationship Id="rId4" Type="http://schemas.openxmlformats.org/officeDocument/2006/relationships/image" Target="../media/image30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jpg"/><Relationship Id="rId4" Type="http://schemas.openxmlformats.org/officeDocument/2006/relationships/image" Target="../media/image30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jpg"/><Relationship Id="rId4" Type="http://schemas.openxmlformats.org/officeDocument/2006/relationships/image" Target="../media/image30.jpg"/><Relationship Id="rId9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jpg"/><Relationship Id="rId10" Type="http://schemas.openxmlformats.org/officeDocument/2006/relationships/image" Target="../media/image44.jpg"/><Relationship Id="rId4" Type="http://schemas.openxmlformats.org/officeDocument/2006/relationships/image" Target="../media/image30.jpg"/><Relationship Id="rId9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6.jpg"/><Relationship Id="rId5" Type="http://schemas.openxmlformats.org/officeDocument/2006/relationships/image" Target="../media/image45.jpg"/><Relationship Id="rId10" Type="http://schemas.openxmlformats.org/officeDocument/2006/relationships/image" Target="../media/image44.jpg"/><Relationship Id="rId4" Type="http://schemas.openxmlformats.org/officeDocument/2006/relationships/image" Target="../media/image30.jpg"/><Relationship Id="rId9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34.png"/><Relationship Id="rId4" Type="http://schemas.openxmlformats.org/officeDocument/2006/relationships/image" Target="../media/image30.jp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5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875" y="1295400"/>
            <a:ext cx="10179050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3615" algn="l"/>
              </a:tabLst>
            </a:pPr>
            <a:r>
              <a:rPr sz="12300" b="1" spc="-640">
                <a:latin typeface="Microsoft JhengHei"/>
                <a:cs typeface="Microsoft JhengHei"/>
              </a:rPr>
              <a:t>Kubernetes	</a:t>
            </a:r>
            <a:r>
              <a:rPr sz="12300" b="1" spc="605">
                <a:latin typeface="Microsoft JhengHei"/>
                <a:cs typeface="Microsoft JhengHei"/>
              </a:rPr>
              <a:t>in</a:t>
            </a:r>
            <a:endParaRPr sz="123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8100" y="3644900"/>
            <a:ext cx="7835900" cy="3849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55215" algn="l"/>
              </a:tabLst>
            </a:pPr>
            <a:r>
              <a:rPr sz="12300" b="1" spc="-1180" dirty="0">
                <a:latin typeface="Microsoft JhengHei"/>
                <a:cs typeface="Microsoft JhengHei"/>
              </a:rPr>
              <a:t>30	</a:t>
            </a:r>
            <a:r>
              <a:rPr lang="es-MX" sz="12300" b="1" spc="-720" dirty="0">
                <a:latin typeface="Microsoft JhengHei"/>
                <a:cs typeface="Microsoft JhengHei"/>
              </a:rPr>
              <a:t>m</a:t>
            </a:r>
            <a:r>
              <a:rPr sz="12300" b="1" spc="-720" dirty="0" err="1">
                <a:latin typeface="Microsoft JhengHei"/>
                <a:cs typeface="Microsoft JhengHei"/>
              </a:rPr>
              <a:t>inute</a:t>
            </a:r>
            <a:r>
              <a:rPr lang="es-MX" sz="12300" b="1" spc="-720" dirty="0">
                <a:latin typeface="Microsoft JhengHei"/>
                <a:cs typeface="Microsoft JhengHei"/>
              </a:rPr>
              <a:t>s </a:t>
            </a:r>
            <a:endParaRPr sz="12300" dirty="0">
              <a:latin typeface="Microsoft JhengHei"/>
              <a:cs typeface="Microsoft JhengHei"/>
            </a:endParaRPr>
          </a:p>
          <a:p>
            <a:pPr marL="12065" algn="ctr">
              <a:lnSpc>
                <a:spcPct val="100000"/>
              </a:lnSpc>
              <a:spcBef>
                <a:spcPts val="7039"/>
              </a:spcBef>
              <a:tabLst>
                <a:tab pos="697865" algn="l"/>
                <a:tab pos="1383665" algn="l"/>
              </a:tabLst>
            </a:pPr>
            <a:r>
              <a:rPr sz="2700" b="1" spc="-405" dirty="0">
                <a:latin typeface="Microsoft JhengHei"/>
                <a:cs typeface="Microsoft JhengHei"/>
              </a:rPr>
              <a:t>Mar	</a:t>
            </a:r>
            <a:r>
              <a:rPr lang="es-MX" sz="2700" b="1" spc="45" dirty="0">
                <a:latin typeface="Microsoft JhengHei"/>
                <a:cs typeface="Microsoft JhengHei"/>
              </a:rPr>
              <a:t>5</a:t>
            </a:r>
            <a:r>
              <a:rPr sz="2700" b="1" spc="45" dirty="0">
                <a:latin typeface="Microsoft JhengHei"/>
                <a:cs typeface="Microsoft JhengHei"/>
              </a:rPr>
              <a:t>,	</a:t>
            </a:r>
            <a:r>
              <a:rPr sz="2700" b="1" spc="-260" dirty="0">
                <a:latin typeface="Microsoft JhengHei"/>
                <a:cs typeface="Microsoft JhengHei"/>
              </a:rPr>
              <a:t>201</a:t>
            </a:r>
            <a:r>
              <a:rPr lang="es-MX" sz="2700" b="1" spc="-260" dirty="0">
                <a:latin typeface="Microsoft JhengHei"/>
                <a:cs typeface="Microsoft JhengHei"/>
              </a:rPr>
              <a:t>9</a:t>
            </a:r>
            <a:endParaRPr sz="27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0" y="6210300"/>
            <a:ext cx="8940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  <a:tab pos="5498465" algn="l"/>
              </a:tabLst>
            </a:pPr>
            <a:r>
              <a:rPr sz="5400" b="1" spc="-220" dirty="0">
                <a:latin typeface="Microsoft JhengHei"/>
                <a:cs typeface="Microsoft JhengHei"/>
              </a:rPr>
              <a:t>“Clustering	</a:t>
            </a:r>
            <a:r>
              <a:rPr sz="5400" b="1" spc="-605" dirty="0">
                <a:latin typeface="Microsoft JhengHei"/>
                <a:cs typeface="Microsoft JhengHei"/>
              </a:rPr>
              <a:t>an	</a:t>
            </a:r>
            <a:r>
              <a:rPr sz="5400" b="1" spc="-390" dirty="0">
                <a:latin typeface="Microsoft JhengHei"/>
                <a:cs typeface="Microsoft JhengHei"/>
              </a:rPr>
              <a:t>Discovery”</a:t>
            </a:r>
            <a:endParaRPr sz="54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0971" y="7848600"/>
            <a:ext cx="61277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  <a:tab pos="2374265" algn="l"/>
                <a:tab pos="3949065" algn="l"/>
              </a:tabLst>
            </a:pPr>
            <a:r>
              <a:rPr sz="3100" b="1" spc="95" dirty="0">
                <a:latin typeface="Microsoft JhengHei"/>
                <a:cs typeface="Microsoft JhengHei"/>
              </a:rPr>
              <a:t>(hey,	</a:t>
            </a:r>
            <a:r>
              <a:rPr sz="3100" b="1" spc="-525" dirty="0">
                <a:latin typeface="Microsoft JhengHei"/>
                <a:cs typeface="Microsoft JhengHei"/>
              </a:rPr>
              <a:t>we’re	</a:t>
            </a:r>
            <a:r>
              <a:rPr sz="3100" b="1" spc="-20" dirty="0">
                <a:latin typeface="Microsoft JhengHei"/>
                <a:cs typeface="Microsoft JhengHei"/>
              </a:rPr>
              <a:t>getting	</a:t>
            </a:r>
            <a:r>
              <a:rPr sz="3100" b="1" spc="-270" dirty="0">
                <a:latin typeface="Microsoft JhengHei"/>
                <a:cs typeface="Microsoft JhengHei"/>
              </a:rPr>
              <a:t>somewhere!)</a:t>
            </a:r>
            <a:endParaRPr sz="31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9500" y="647700"/>
            <a:ext cx="57658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4419600"/>
            <a:ext cx="103378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3212465" algn="l"/>
                <a:tab pos="4990465" algn="l"/>
                <a:tab pos="8190865" algn="l"/>
              </a:tabLst>
            </a:pPr>
            <a:r>
              <a:rPr lang="es-MX" sz="5600" b="1" spc="-300" dirty="0">
                <a:latin typeface="Microsoft JhengHei"/>
                <a:cs typeface="Microsoft JhengHei"/>
              </a:rPr>
              <a:t>…and </a:t>
            </a:r>
            <a:r>
              <a:rPr lang="es-MX" sz="5600" b="1" spc="-300" dirty="0" err="1">
                <a:latin typeface="Microsoft JhengHei"/>
                <a:cs typeface="Microsoft JhengHei"/>
              </a:rPr>
              <a:t>with</a:t>
            </a:r>
            <a:r>
              <a:rPr lang="es-MX" sz="5600" b="1" spc="-300" dirty="0">
                <a:latin typeface="Microsoft JhengHei"/>
                <a:cs typeface="Microsoft JhengHei"/>
              </a:rPr>
              <a:t> *</a:t>
            </a:r>
            <a:r>
              <a:rPr lang="es-MX" sz="5600" b="1" spc="-300" dirty="0" err="1">
                <a:latin typeface="Microsoft JhengHei"/>
                <a:cs typeface="Microsoft JhengHei"/>
              </a:rPr>
              <a:t>really</a:t>
            </a:r>
            <a:r>
              <a:rPr lang="es-MX" sz="5600" b="1" spc="-300" dirty="0">
                <a:latin typeface="Microsoft JhengHei"/>
                <a:cs typeface="Microsoft JhengHei"/>
              </a:rPr>
              <a:t>* I mean </a:t>
            </a:r>
            <a:r>
              <a:rPr lang="es-MX" sz="5600" b="1" spc="-300" dirty="0" err="1">
                <a:latin typeface="Microsoft JhengHei"/>
                <a:cs typeface="Microsoft JhengHei"/>
              </a:rPr>
              <a:t>never</a:t>
            </a:r>
            <a:endParaRPr sz="5600" spc="-3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559127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698240"/>
            <a:ext cx="9982200" cy="204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0" marR="5080" indent="-1778000">
              <a:lnSpc>
                <a:spcPct val="123500"/>
              </a:lnSpc>
              <a:spcBef>
                <a:spcPts val="100"/>
              </a:spcBef>
              <a:tabLst>
                <a:tab pos="2145665" algn="l"/>
                <a:tab pos="3923665" algn="l"/>
                <a:tab pos="4634865" algn="l"/>
                <a:tab pos="5701665" algn="l"/>
                <a:tab pos="6057265" algn="l"/>
                <a:tab pos="7124065" algn="l"/>
              </a:tabLst>
            </a:pPr>
            <a:r>
              <a:rPr sz="5600" b="1" spc="-300" dirty="0">
                <a:latin typeface="Microsoft JhengHei"/>
                <a:cs typeface="Microsoft JhengHei"/>
              </a:rPr>
              <a:t>Keeps</a:t>
            </a:r>
            <a:r>
              <a:rPr sz="5600" b="1" spc="-470" dirty="0">
                <a:latin typeface="Microsoft JhengHei"/>
                <a:cs typeface="Microsoft JhengHei"/>
              </a:rPr>
              <a:t>	</a:t>
            </a:r>
            <a:r>
              <a:rPr sz="5600" b="1" spc="-350" dirty="0">
                <a:latin typeface="Microsoft JhengHei"/>
                <a:cs typeface="Microsoft JhengHei"/>
              </a:rPr>
              <a:t>unique	</a:t>
            </a:r>
            <a:r>
              <a:rPr sz="5600" b="1" spc="-95" dirty="0">
                <a:latin typeface="Microsoft JhengHei"/>
                <a:cs typeface="Microsoft JhengHei"/>
              </a:rPr>
              <a:t>IDs	</a:t>
            </a:r>
            <a:r>
              <a:rPr lang="es-MX" sz="5600" b="1" spc="-95" dirty="0">
                <a:latin typeface="Microsoft JhengHei"/>
                <a:cs typeface="Microsoft JhengHei"/>
              </a:rPr>
              <a:t> </a:t>
            </a:r>
            <a:r>
              <a:rPr sz="5600" b="1" spc="275" dirty="0">
                <a:latin typeface="Microsoft JhengHei"/>
                <a:cs typeface="Microsoft JhengHei"/>
              </a:rPr>
              <a:t>in	</a:t>
            </a:r>
            <a:r>
              <a:rPr sz="5600" b="1" spc="185" dirty="0">
                <a:latin typeface="Microsoft JhengHei"/>
                <a:cs typeface="Microsoft JhengHei"/>
              </a:rPr>
              <a:t>replicas  </a:t>
            </a:r>
            <a:r>
              <a:rPr sz="5600" b="1" spc="370" dirty="0">
                <a:latin typeface="Microsoft JhengHei"/>
                <a:cs typeface="Microsoft JhengHei"/>
              </a:rPr>
              <a:t>(x-0,	</a:t>
            </a:r>
            <a:r>
              <a:rPr sz="5600" b="1" spc="254" dirty="0">
                <a:latin typeface="Microsoft JhengHei"/>
                <a:cs typeface="Microsoft JhengHei"/>
              </a:rPr>
              <a:t>x-1,	</a:t>
            </a:r>
            <a:r>
              <a:rPr sz="5600" b="1" spc="440" dirty="0">
                <a:latin typeface="Microsoft JhengHei"/>
                <a:cs typeface="Microsoft JhengHei"/>
              </a:rPr>
              <a:t>x-2,…)</a:t>
            </a:r>
            <a:endParaRPr sz="5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0" y="4203700"/>
            <a:ext cx="529590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b="1" spc="-305" dirty="0">
                <a:latin typeface="Microsoft JhengHei"/>
                <a:cs typeface="Microsoft JhengHei"/>
              </a:rPr>
              <a:t>Questions?</a:t>
            </a:r>
            <a:endParaRPr sz="83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23368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0900" y="2171700"/>
            <a:ext cx="2794000" cy="275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826000"/>
            <a:ext cx="2794000" cy="275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600" y="4826000"/>
            <a:ext cx="2794000" cy="275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35700" y="3543300"/>
            <a:ext cx="10795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4110" dirty="0">
                <a:latin typeface="Microsoft JhengHei"/>
                <a:cs typeface="Microsoft JhengHei"/>
              </a:rPr>
              <a:t>=</a:t>
            </a:r>
            <a:endParaRPr sz="16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101D4DD-932C-4B99-9B27-C90D30BE073A}"/>
              </a:ext>
            </a:extLst>
          </p:cNvPr>
          <p:cNvSpPr txBox="1">
            <a:spLocks/>
          </p:cNvSpPr>
          <p:nvPr/>
        </p:nvSpPr>
        <p:spPr>
          <a:xfrm>
            <a:off x="711200" y="3825557"/>
            <a:ext cx="1275080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SimSun"/>
                <a:ea typeface="+mj-ea"/>
                <a:cs typeface="SimSun"/>
              </a:defRPr>
            </a:lvl1pPr>
          </a:lstStyle>
          <a:p>
            <a:pPr marL="12700">
              <a:spcBef>
                <a:spcPts val="100"/>
              </a:spcBef>
              <a:tabLst>
                <a:tab pos="4761865" algn="l"/>
              </a:tabLst>
            </a:pPr>
            <a:r>
              <a:rPr lang="es-MX" sz="6800" b="1" kern="0" spc="-180" dirty="0">
                <a:latin typeface="Microsoft JhengHei"/>
                <a:cs typeface="Microsoft JhengHei"/>
              </a:rPr>
              <a:t>“</a:t>
            </a:r>
            <a:r>
              <a:rPr lang="es-MX" sz="6800" b="1" kern="0" spc="-180" dirty="0" err="1">
                <a:latin typeface="Microsoft JhengHei"/>
                <a:cs typeface="Microsoft JhengHei"/>
              </a:rPr>
              <a:t>Batteries</a:t>
            </a:r>
            <a:r>
              <a:rPr lang="es-MX" sz="6800" b="1" kern="0" spc="-180" dirty="0">
                <a:latin typeface="Microsoft JhengHei"/>
                <a:cs typeface="Microsoft JhengHei"/>
              </a:rPr>
              <a:t> </a:t>
            </a:r>
            <a:r>
              <a:rPr lang="es-MX" sz="6800" b="1" kern="0" spc="-180" dirty="0" err="1">
                <a:latin typeface="Microsoft JhengHei"/>
                <a:cs typeface="Microsoft JhengHei"/>
              </a:rPr>
              <a:t>Sold</a:t>
            </a:r>
            <a:r>
              <a:rPr lang="es-MX" sz="6800" b="1" kern="0" spc="-180" dirty="0">
                <a:latin typeface="Microsoft JhengHei"/>
                <a:cs typeface="Microsoft JhengHei"/>
              </a:rPr>
              <a:t> </a:t>
            </a:r>
            <a:r>
              <a:rPr lang="es-MX" sz="6800" b="1" kern="0" spc="-180" dirty="0" err="1">
                <a:latin typeface="Microsoft JhengHei"/>
                <a:cs typeface="Microsoft JhengHei"/>
              </a:rPr>
              <a:t>Separately</a:t>
            </a:r>
            <a:r>
              <a:rPr lang="es-MX" sz="6800" b="1" kern="0" spc="-535" dirty="0">
                <a:latin typeface="Microsoft JhengHei"/>
                <a:cs typeface="Microsoft JhengHei"/>
              </a:rPr>
              <a:t>”</a:t>
            </a:r>
            <a:endParaRPr lang="es-MX" sz="6800" kern="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4114800"/>
            <a:ext cx="86614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1865" algn="l"/>
              </a:tabLst>
            </a:pPr>
            <a:r>
              <a:rPr sz="6800" b="1" spc="-180" dirty="0">
                <a:latin typeface="Microsoft JhengHei"/>
                <a:cs typeface="Microsoft JhengHei"/>
              </a:rPr>
              <a:t>“Batteries	</a:t>
            </a:r>
            <a:r>
              <a:rPr sz="6800" b="1" spc="-535" dirty="0">
                <a:latin typeface="Microsoft JhengHei"/>
                <a:cs typeface="Microsoft JhengHei"/>
              </a:rPr>
              <a:t>Included”</a:t>
            </a:r>
            <a:endParaRPr sz="6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824388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697" y="3523753"/>
            <a:ext cx="2152705" cy="1960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62600" y="3619500"/>
            <a:ext cx="2032000" cy="180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3550" y="745944"/>
            <a:ext cx="80899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265" algn="l"/>
                <a:tab pos="4590415" algn="l"/>
              </a:tabLst>
            </a:pPr>
            <a:r>
              <a:rPr sz="9600" b="1" spc="-300" dirty="0">
                <a:latin typeface="Microsoft JhengHei"/>
                <a:cs typeface="Microsoft JhengHei"/>
              </a:rPr>
              <a:t>K8s	o</a:t>
            </a:r>
            <a:r>
              <a:rPr lang="en-US" sz="9600" b="1" spc="-300" dirty="0">
                <a:latin typeface="Microsoft JhengHei"/>
                <a:cs typeface="Microsoft JhengHei"/>
              </a:rPr>
              <a:t>n</a:t>
            </a:r>
            <a:r>
              <a:rPr sz="9600" b="1" spc="-300" dirty="0">
                <a:latin typeface="Microsoft JhengHei"/>
                <a:cs typeface="Microsoft JhengHei"/>
              </a:rPr>
              <a:t>	</a:t>
            </a:r>
            <a:r>
              <a:rPr lang="en-US" altLang="zh-CN" sz="9600" b="1" spc="-300" dirty="0">
                <a:latin typeface="Microsoft JhengHei"/>
                <a:cs typeface="Microsoft JhengHei"/>
              </a:rPr>
              <a:t>Cloud</a:t>
            </a:r>
            <a:endParaRPr sz="9600" spc="-3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3492500"/>
            <a:ext cx="2044700" cy="204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9900" y="4673600"/>
            <a:ext cx="115570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46500" y="6184900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b="1" spc="-740" dirty="0">
                <a:latin typeface="Microsoft JhengHei"/>
                <a:cs typeface="Microsoft JhengHei"/>
              </a:rPr>
              <a:t>T</a:t>
            </a:r>
            <a:r>
              <a:rPr sz="4800" b="1" spc="-740" dirty="0">
                <a:latin typeface="Microsoft JhengHei"/>
                <a:cs typeface="Microsoft JhengHei"/>
              </a:rPr>
              <a:t>KE</a:t>
            </a:r>
            <a:endParaRPr sz="4800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699" y="6169116"/>
            <a:ext cx="273999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b="1" spc="-765" dirty="0" err="1">
                <a:latin typeface="Microsoft JhengHei"/>
                <a:cs typeface="Microsoft JhengHei"/>
              </a:rPr>
              <a:t>TencentHub</a:t>
            </a:r>
            <a:endParaRPr sz="48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5095" y="6365852"/>
            <a:ext cx="19939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229" dirty="0">
                <a:latin typeface="Microsoft JhengHei"/>
                <a:cs typeface="Microsoft JhengHei"/>
              </a:rPr>
              <a:t>Networking</a:t>
            </a:r>
            <a:endParaRPr sz="3100" dirty="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0" y="7747000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4800" b="1" spc="-235" dirty="0">
                <a:latin typeface="Microsoft JhengHei"/>
                <a:cs typeface="Microsoft JhengHei"/>
              </a:rPr>
              <a:t>…and	</a:t>
            </a:r>
            <a:r>
              <a:rPr sz="4800" b="1" spc="-75" dirty="0">
                <a:latin typeface="Microsoft JhengHei"/>
                <a:cs typeface="Microsoft JhengHei"/>
              </a:rPr>
              <a:t>others</a:t>
            </a:r>
            <a:endParaRPr sz="4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975100"/>
            <a:ext cx="998220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265" algn="l"/>
              </a:tabLst>
            </a:pPr>
            <a:r>
              <a:rPr sz="11200" b="1" spc="90" dirty="0">
                <a:latin typeface="Microsoft JhengHei"/>
                <a:cs typeface="Microsoft JhengHei"/>
              </a:rPr>
              <a:t>Basic	</a:t>
            </a:r>
            <a:r>
              <a:rPr sz="11200" b="1" spc="-730" dirty="0">
                <a:latin typeface="Microsoft JhengHei"/>
                <a:cs typeface="Microsoft JhengHei"/>
              </a:rPr>
              <a:t>Concepts</a:t>
            </a:r>
            <a:endParaRPr sz="1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0" y="3543300"/>
            <a:ext cx="42418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845" dirty="0">
                <a:solidFill>
                  <a:srgbClr val="C82506"/>
                </a:solidFill>
                <a:latin typeface="Microsoft JhengHei"/>
                <a:cs typeface="Microsoft JhengHei"/>
              </a:rPr>
              <a:t>Node</a:t>
            </a:r>
            <a:endParaRPr sz="16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3051149"/>
            <a:ext cx="9512300" cy="3160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0" marR="5080" indent="-546100">
              <a:lnSpc>
                <a:spcPct val="125000"/>
              </a:lnSpc>
              <a:spcBef>
                <a:spcPts val="95"/>
              </a:spcBef>
              <a:tabLst>
                <a:tab pos="2748915" algn="l"/>
                <a:tab pos="3298190" algn="l"/>
              </a:tabLst>
            </a:pPr>
            <a:r>
              <a:rPr sz="8600" b="1" spc="-300" dirty="0">
                <a:latin typeface="Microsoft JhengHei"/>
                <a:cs typeface="Microsoft JhengHei"/>
              </a:rPr>
              <a:t>Hosts	</a:t>
            </a:r>
            <a:r>
              <a:rPr lang="es-MX" sz="8600" b="1" spc="-300" dirty="0">
                <a:latin typeface="Microsoft JhengHei"/>
                <a:cs typeface="Microsoft JhengHei"/>
              </a:rPr>
              <a:t> </a:t>
            </a:r>
            <a:r>
              <a:rPr sz="8600" b="1" spc="-300" dirty="0">
                <a:latin typeface="Microsoft JhengHei"/>
                <a:cs typeface="Microsoft JhengHei"/>
              </a:rPr>
              <a:t>running  k8s	daemons</a:t>
            </a:r>
            <a:endParaRPr sz="8600" spc="-3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7560" y="6738752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5660" y="6751452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5" h="667384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6" y="19656"/>
                </a:lnTo>
                <a:lnTo>
                  <a:pt x="19657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1" y="632604"/>
                </a:lnTo>
                <a:lnTo>
                  <a:pt x="75130" y="658373"/>
                </a:lnTo>
                <a:lnTo>
                  <a:pt x="119493" y="666171"/>
                </a:lnTo>
                <a:lnTo>
                  <a:pt x="181870" y="667285"/>
                </a:lnTo>
                <a:lnTo>
                  <a:pt x="2071729" y="667285"/>
                </a:lnTo>
                <a:lnTo>
                  <a:pt x="2134814" y="666171"/>
                </a:lnTo>
                <a:lnTo>
                  <a:pt x="2179278" y="658373"/>
                </a:lnTo>
                <a:lnTo>
                  <a:pt x="2219727" y="632604"/>
                </a:lnTo>
                <a:lnTo>
                  <a:pt x="2245495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0"/>
                </a:lnTo>
                <a:lnTo>
                  <a:pt x="2253283" y="119493"/>
                </a:lnTo>
                <a:lnTo>
                  <a:pt x="2245495" y="75130"/>
                </a:lnTo>
                <a:lnTo>
                  <a:pt x="2219727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4478" y="6109893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329" y="6154343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6975" y="54292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4700" y="50673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SimSun"/>
                <a:cs typeface="SimSun"/>
              </a:rPr>
              <a:t>kubelet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7096" y="6738752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5196" y="6751452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4">
                <a:moveTo>
                  <a:pt x="2072537" y="0"/>
                </a:moveTo>
                <a:lnTo>
                  <a:pt x="182678" y="0"/>
                </a:lnTo>
                <a:lnTo>
                  <a:pt x="147490" y="139"/>
                </a:lnTo>
                <a:lnTo>
                  <a:pt x="96352" y="3760"/>
                </a:lnTo>
                <a:lnTo>
                  <a:pt x="53376" y="19656"/>
                </a:lnTo>
                <a:lnTo>
                  <a:pt x="19656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1" y="592155"/>
                </a:lnTo>
                <a:lnTo>
                  <a:pt x="34681" y="632604"/>
                </a:lnTo>
                <a:lnTo>
                  <a:pt x="75130" y="658373"/>
                </a:lnTo>
                <a:lnTo>
                  <a:pt x="119492" y="666171"/>
                </a:lnTo>
                <a:lnTo>
                  <a:pt x="181870" y="667285"/>
                </a:lnTo>
                <a:lnTo>
                  <a:pt x="2071729" y="667285"/>
                </a:lnTo>
                <a:lnTo>
                  <a:pt x="2134813" y="666171"/>
                </a:lnTo>
                <a:lnTo>
                  <a:pt x="2179276" y="658373"/>
                </a:lnTo>
                <a:lnTo>
                  <a:pt x="2219726" y="632604"/>
                </a:lnTo>
                <a:lnTo>
                  <a:pt x="2245495" y="592155"/>
                </a:lnTo>
                <a:lnTo>
                  <a:pt x="2253297" y="547691"/>
                </a:lnTo>
                <a:lnTo>
                  <a:pt x="2254407" y="485415"/>
                </a:lnTo>
                <a:lnTo>
                  <a:pt x="2254404" y="181870"/>
                </a:lnTo>
                <a:lnTo>
                  <a:pt x="2253282" y="119493"/>
                </a:lnTo>
                <a:lnTo>
                  <a:pt x="2245495" y="75130"/>
                </a:lnTo>
                <a:lnTo>
                  <a:pt x="2219726" y="34681"/>
                </a:lnTo>
                <a:lnTo>
                  <a:pt x="2179276" y="8912"/>
                </a:lnTo>
                <a:lnTo>
                  <a:pt x="2134914" y="1114"/>
                </a:lnTo>
                <a:lnTo>
                  <a:pt x="2072537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4013" y="6109893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3863" y="6154343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2675" y="54292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40400" y="50673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SimSun"/>
                <a:cs typeface="SimSun"/>
              </a:rPr>
              <a:t>kubelet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36630" y="6754627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74730" y="6767327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4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6" y="19656"/>
                </a:lnTo>
                <a:lnTo>
                  <a:pt x="19656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1" y="632604"/>
                </a:lnTo>
                <a:lnTo>
                  <a:pt x="75130" y="658373"/>
                </a:lnTo>
                <a:lnTo>
                  <a:pt x="119493" y="666171"/>
                </a:lnTo>
                <a:lnTo>
                  <a:pt x="181870" y="667285"/>
                </a:lnTo>
                <a:lnTo>
                  <a:pt x="2071729" y="667285"/>
                </a:lnTo>
                <a:lnTo>
                  <a:pt x="2134813" y="666171"/>
                </a:lnTo>
                <a:lnTo>
                  <a:pt x="2179278" y="658373"/>
                </a:lnTo>
                <a:lnTo>
                  <a:pt x="2219726" y="632604"/>
                </a:lnTo>
                <a:lnTo>
                  <a:pt x="2245495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0"/>
                </a:lnTo>
                <a:lnTo>
                  <a:pt x="2253283" y="119493"/>
                </a:lnTo>
                <a:lnTo>
                  <a:pt x="2245495" y="75130"/>
                </a:lnTo>
                <a:lnTo>
                  <a:pt x="2219726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23547" y="6125768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93397" y="6170218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58375" y="54419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36100" y="50800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SimSun"/>
                <a:cs typeface="SimSun"/>
              </a:rPr>
              <a:t>kubelet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37095" y="2721534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5195" y="2734235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7" y="19657"/>
                </a:lnTo>
                <a:lnTo>
                  <a:pt x="19657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2" y="632604"/>
                </a:lnTo>
                <a:lnTo>
                  <a:pt x="75131" y="658374"/>
                </a:lnTo>
                <a:lnTo>
                  <a:pt x="119493" y="666171"/>
                </a:lnTo>
                <a:lnTo>
                  <a:pt x="181871" y="667285"/>
                </a:lnTo>
                <a:lnTo>
                  <a:pt x="2071730" y="667285"/>
                </a:lnTo>
                <a:lnTo>
                  <a:pt x="2134814" y="666171"/>
                </a:lnTo>
                <a:lnTo>
                  <a:pt x="2179278" y="658374"/>
                </a:lnTo>
                <a:lnTo>
                  <a:pt x="2219727" y="632604"/>
                </a:lnTo>
                <a:lnTo>
                  <a:pt x="2245497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0"/>
                </a:lnTo>
                <a:lnTo>
                  <a:pt x="2253283" y="119493"/>
                </a:lnTo>
                <a:lnTo>
                  <a:pt x="2245497" y="75130"/>
                </a:lnTo>
                <a:lnTo>
                  <a:pt x="2219727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24013" y="1721553"/>
            <a:ext cx="3156772" cy="2743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3863" y="1766003"/>
            <a:ext cx="3017520" cy="2604135"/>
          </a:xfrm>
          <a:custGeom>
            <a:avLst/>
            <a:gdLst/>
            <a:ahLst/>
            <a:cxnLst/>
            <a:rect l="l" t="t" r="r" b="b"/>
            <a:pathLst>
              <a:path w="3017520" h="2604135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2238674"/>
                </a:lnTo>
                <a:lnTo>
                  <a:pt x="3016793" y="2308370"/>
                </a:lnTo>
                <a:lnTo>
                  <a:pt x="3014836" y="2363886"/>
                </a:lnTo>
                <a:lnTo>
                  <a:pt x="3009525" y="2410362"/>
                </a:lnTo>
                <a:lnTo>
                  <a:pt x="2999182" y="2452937"/>
                </a:lnTo>
                <a:lnTo>
                  <a:pt x="2977615" y="2496606"/>
                </a:lnTo>
                <a:lnTo>
                  <a:pt x="2947455" y="2534133"/>
                </a:lnTo>
                <a:lnTo>
                  <a:pt x="2909928" y="2564292"/>
                </a:lnTo>
                <a:lnTo>
                  <a:pt x="2866259" y="2585860"/>
                </a:lnTo>
                <a:lnTo>
                  <a:pt x="2823658" y="2596203"/>
                </a:lnTo>
                <a:lnTo>
                  <a:pt x="2777005" y="2601514"/>
                </a:lnTo>
                <a:lnTo>
                  <a:pt x="2721008" y="2603470"/>
                </a:lnTo>
                <a:lnTo>
                  <a:pt x="2650373" y="2603750"/>
                </a:lnTo>
                <a:lnTo>
                  <a:pt x="365076" y="2603750"/>
                </a:lnTo>
                <a:lnTo>
                  <a:pt x="295380" y="2603470"/>
                </a:lnTo>
                <a:lnTo>
                  <a:pt x="239864" y="2601514"/>
                </a:lnTo>
                <a:lnTo>
                  <a:pt x="193388" y="2596203"/>
                </a:lnTo>
                <a:lnTo>
                  <a:pt x="150813" y="2585860"/>
                </a:lnTo>
                <a:lnTo>
                  <a:pt x="107144" y="2564292"/>
                </a:lnTo>
                <a:lnTo>
                  <a:pt x="69617" y="2534133"/>
                </a:lnTo>
                <a:lnTo>
                  <a:pt x="39458" y="2496606"/>
                </a:lnTo>
                <a:lnTo>
                  <a:pt x="17890" y="2452937"/>
                </a:lnTo>
                <a:lnTo>
                  <a:pt x="7547" y="2410336"/>
                </a:lnTo>
                <a:lnTo>
                  <a:pt x="2236" y="2363683"/>
                </a:lnTo>
                <a:lnTo>
                  <a:pt x="279" y="2307685"/>
                </a:lnTo>
                <a:lnTo>
                  <a:pt x="0" y="2237051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59400" y="723900"/>
            <a:ext cx="22733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Master</a:t>
            </a:r>
          </a:p>
        </p:txBody>
      </p:sp>
      <p:sp>
        <p:nvSpPr>
          <p:cNvPr id="25" name="object 25"/>
          <p:cNvSpPr/>
          <p:nvPr/>
        </p:nvSpPr>
        <p:spPr>
          <a:xfrm>
            <a:off x="5337095" y="3467074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5195" y="3479774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7" y="19657"/>
                </a:lnTo>
                <a:lnTo>
                  <a:pt x="19657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1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2" y="632604"/>
                </a:lnTo>
                <a:lnTo>
                  <a:pt x="75131" y="658374"/>
                </a:lnTo>
                <a:lnTo>
                  <a:pt x="119493" y="666171"/>
                </a:lnTo>
                <a:lnTo>
                  <a:pt x="181871" y="667285"/>
                </a:lnTo>
                <a:lnTo>
                  <a:pt x="2071730" y="667285"/>
                </a:lnTo>
                <a:lnTo>
                  <a:pt x="2134814" y="666171"/>
                </a:lnTo>
                <a:lnTo>
                  <a:pt x="2179278" y="658374"/>
                </a:lnTo>
                <a:lnTo>
                  <a:pt x="2219727" y="632604"/>
                </a:lnTo>
                <a:lnTo>
                  <a:pt x="2245497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1"/>
                </a:lnTo>
                <a:lnTo>
                  <a:pt x="2253283" y="119493"/>
                </a:lnTo>
                <a:lnTo>
                  <a:pt x="2245497" y="75131"/>
                </a:lnTo>
                <a:lnTo>
                  <a:pt x="2219727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7095" y="1975995"/>
            <a:ext cx="2330608" cy="74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195" y="1988695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9" y="0"/>
                </a:lnTo>
                <a:lnTo>
                  <a:pt x="147491" y="139"/>
                </a:lnTo>
                <a:lnTo>
                  <a:pt x="96353" y="3760"/>
                </a:lnTo>
                <a:lnTo>
                  <a:pt x="53377" y="19656"/>
                </a:lnTo>
                <a:lnTo>
                  <a:pt x="19657" y="53376"/>
                </a:lnTo>
                <a:lnTo>
                  <a:pt x="3758" y="96353"/>
                </a:lnTo>
                <a:lnTo>
                  <a:pt x="137" y="147491"/>
                </a:lnTo>
                <a:lnTo>
                  <a:pt x="0" y="181870"/>
                </a:lnTo>
                <a:lnTo>
                  <a:pt x="3" y="485415"/>
                </a:lnTo>
                <a:lnTo>
                  <a:pt x="1125" y="547792"/>
                </a:lnTo>
                <a:lnTo>
                  <a:pt x="8912" y="592155"/>
                </a:lnTo>
                <a:lnTo>
                  <a:pt x="34682" y="632604"/>
                </a:lnTo>
                <a:lnTo>
                  <a:pt x="75131" y="658373"/>
                </a:lnTo>
                <a:lnTo>
                  <a:pt x="119493" y="666171"/>
                </a:lnTo>
                <a:lnTo>
                  <a:pt x="181871" y="667285"/>
                </a:lnTo>
                <a:lnTo>
                  <a:pt x="2071730" y="667285"/>
                </a:lnTo>
                <a:lnTo>
                  <a:pt x="2134814" y="666171"/>
                </a:lnTo>
                <a:lnTo>
                  <a:pt x="2179278" y="658373"/>
                </a:lnTo>
                <a:lnTo>
                  <a:pt x="2219727" y="632604"/>
                </a:lnTo>
                <a:lnTo>
                  <a:pt x="2245497" y="592155"/>
                </a:lnTo>
                <a:lnTo>
                  <a:pt x="2253298" y="547691"/>
                </a:lnTo>
                <a:lnTo>
                  <a:pt x="2254408" y="485415"/>
                </a:lnTo>
                <a:lnTo>
                  <a:pt x="2254405" y="181870"/>
                </a:lnTo>
                <a:lnTo>
                  <a:pt x="2253283" y="119493"/>
                </a:lnTo>
                <a:lnTo>
                  <a:pt x="2245497" y="75130"/>
                </a:lnTo>
                <a:lnTo>
                  <a:pt x="2219727" y="34681"/>
                </a:lnTo>
                <a:lnTo>
                  <a:pt x="2179278" y="8912"/>
                </a:lnTo>
                <a:lnTo>
                  <a:pt x="2134915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75300" y="1808479"/>
            <a:ext cx="1854200" cy="224790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60"/>
              </a:spcBef>
            </a:pPr>
            <a:r>
              <a:rPr sz="3200" dirty="0">
                <a:latin typeface="SimSun"/>
                <a:cs typeface="SimSun"/>
              </a:rPr>
              <a:t>API</a:t>
            </a:r>
            <a:endParaRPr sz="3200">
              <a:latin typeface="SimSun"/>
              <a:cs typeface="SimSun"/>
            </a:endParaRPr>
          </a:p>
          <a:p>
            <a:pPr marL="12700" marR="5080" algn="ctr">
              <a:lnSpc>
                <a:spcPts val="5900"/>
              </a:lnSpc>
              <a:spcBef>
                <a:spcPts val="439"/>
              </a:spcBef>
            </a:pPr>
            <a:r>
              <a:rPr sz="3200" dirty="0">
                <a:latin typeface="SimSun"/>
                <a:cs typeface="SimSun"/>
              </a:rPr>
              <a:t>Scheduler  etc..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13616" y="44015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93782" y="51462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90" y="0"/>
                </a:moveTo>
                <a:lnTo>
                  <a:pt x="0" y="117483"/>
                </a:lnTo>
                <a:lnTo>
                  <a:pt x="133779" y="91332"/>
                </a:lnTo>
                <a:lnTo>
                  <a:pt x="32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6601" y="43944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1855" y="51566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2400" y="4407467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41440" y="51269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0" y="3543300"/>
            <a:ext cx="31877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300" dirty="0">
                <a:solidFill>
                  <a:srgbClr val="C82506"/>
                </a:solidFill>
                <a:latin typeface="Microsoft JhengHei"/>
                <a:cs typeface="Microsoft JhengHei"/>
              </a:rPr>
              <a:t>Pod</a:t>
            </a:r>
            <a:endParaRPr sz="16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5782564"/>
            <a:ext cx="10355580" cy="2505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250" b="1" spc="-835" dirty="0">
                <a:latin typeface="Microsoft JhengHei"/>
                <a:cs typeface="Microsoft JhengHei"/>
              </a:rPr>
              <a:t>Kubernetes</a:t>
            </a:r>
            <a:endParaRPr sz="1625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7493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3086100"/>
            <a:ext cx="920115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0">
              <a:lnSpc>
                <a:spcPct val="123500"/>
              </a:lnSpc>
              <a:spcBef>
                <a:spcPts val="100"/>
              </a:spcBef>
              <a:tabLst>
                <a:tab pos="4330065" algn="l"/>
                <a:tab pos="5949315" algn="l"/>
                <a:tab pos="7028815" algn="l"/>
                <a:tab pos="7568565" algn="l"/>
              </a:tabLst>
            </a:pPr>
            <a:r>
              <a:rPr sz="8500" b="1" spc="70" dirty="0">
                <a:latin typeface="Microsoft JhengHei"/>
                <a:cs typeface="Microsoft JhengHei"/>
              </a:rPr>
              <a:t>Basic	</a:t>
            </a:r>
            <a:r>
              <a:rPr sz="8500" b="1" spc="185" dirty="0">
                <a:latin typeface="Microsoft JhengHei"/>
                <a:cs typeface="Microsoft JhengHei"/>
              </a:rPr>
              <a:t>unit	</a:t>
            </a:r>
            <a:r>
              <a:rPr sz="8500" b="1" spc="-35" dirty="0">
                <a:latin typeface="Microsoft JhengHei"/>
                <a:cs typeface="Microsoft JhengHei"/>
              </a:rPr>
              <a:t>of  </a:t>
            </a:r>
            <a:r>
              <a:rPr sz="8500" b="1" spc="-735" dirty="0">
                <a:latin typeface="Microsoft JhengHei"/>
                <a:cs typeface="Microsoft JhengHei"/>
              </a:rPr>
              <a:t>deployment</a:t>
            </a:r>
            <a:r>
              <a:rPr sz="8500" b="1" dirty="0">
                <a:latin typeface="Microsoft JhengHei"/>
                <a:cs typeface="Microsoft JhengHei"/>
              </a:rPr>
              <a:t>	</a:t>
            </a:r>
            <a:r>
              <a:rPr sz="8500" b="1" spc="415" dirty="0">
                <a:latin typeface="Microsoft JhengHei"/>
                <a:cs typeface="Microsoft JhengHei"/>
              </a:rPr>
              <a:t>in</a:t>
            </a:r>
            <a:r>
              <a:rPr sz="8500" b="1" dirty="0">
                <a:latin typeface="Microsoft JhengHei"/>
                <a:cs typeface="Microsoft JhengHei"/>
              </a:rPr>
              <a:t>	</a:t>
            </a:r>
            <a:r>
              <a:rPr sz="8500" b="1" spc="-365" dirty="0">
                <a:latin typeface="Microsoft JhengHei"/>
                <a:cs typeface="Microsoft JhengHei"/>
              </a:rPr>
              <a:t>k8s</a:t>
            </a:r>
            <a:endParaRPr sz="85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0" y="1676400"/>
            <a:ext cx="309880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100" b="1" dirty="0">
                <a:solidFill>
                  <a:srgbClr val="FF2600"/>
                </a:solidFill>
                <a:latin typeface="Microsoft JhengHei"/>
                <a:cs typeface="Microsoft JhengHei"/>
              </a:rPr>
              <a:t>基本</a:t>
            </a:r>
            <a:endParaRPr sz="121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346200"/>
            <a:ext cx="1028065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0565" algn="l"/>
                <a:tab pos="4869815" algn="l"/>
              </a:tabLst>
            </a:pPr>
            <a:r>
              <a:rPr sz="8500" b="1" spc="-955" dirty="0">
                <a:latin typeface="Microsoft JhengHei"/>
                <a:cs typeface="Microsoft JhengHei"/>
              </a:rPr>
              <a:t>Group	</a:t>
            </a:r>
            <a:r>
              <a:rPr sz="8500" b="1" spc="-35" dirty="0">
                <a:latin typeface="Microsoft JhengHei"/>
                <a:cs typeface="Microsoft JhengHei"/>
              </a:rPr>
              <a:t>of	</a:t>
            </a:r>
            <a:r>
              <a:rPr sz="8500" b="1" spc="-195" dirty="0">
                <a:latin typeface="Microsoft JhengHei"/>
                <a:cs typeface="Microsoft JhengHei"/>
              </a:rPr>
              <a:t>Containers</a:t>
            </a:r>
            <a:endParaRPr sz="85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500" y="3416300"/>
            <a:ext cx="26670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3416300"/>
            <a:ext cx="26670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7800" y="3416300"/>
            <a:ext cx="26670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58300" y="3416300"/>
            <a:ext cx="26670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500" y="6387658"/>
            <a:ext cx="2667000" cy="1359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6387658"/>
            <a:ext cx="2667000" cy="1359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7800" y="6387658"/>
            <a:ext cx="2667000" cy="1359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58300" y="6387658"/>
            <a:ext cx="2667000" cy="1359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990600"/>
            <a:ext cx="103886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065" algn="l"/>
              </a:tabLst>
            </a:pPr>
            <a:r>
              <a:rPr sz="6800" b="1" spc="-195" dirty="0">
                <a:latin typeface="Microsoft JhengHei"/>
                <a:cs typeface="Microsoft JhengHei"/>
              </a:rPr>
              <a:t>Container	</a:t>
            </a:r>
            <a:r>
              <a:rPr sz="6800" b="1" spc="-25" dirty="0">
                <a:latin typeface="Microsoft JhengHei"/>
                <a:cs typeface="Microsoft JhengHei"/>
              </a:rPr>
              <a:t>configurations</a:t>
            </a:r>
            <a:endParaRPr sz="6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8900" y="3479383"/>
            <a:ext cx="4241800" cy="217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9300" y="4902200"/>
            <a:ext cx="1447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3479383"/>
            <a:ext cx="4254500" cy="2172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200" y="4902200"/>
            <a:ext cx="1447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673100"/>
            <a:ext cx="60706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4665" algn="l"/>
              </a:tabLst>
            </a:pPr>
            <a:r>
              <a:rPr sz="6800" b="1" spc="-434" dirty="0">
                <a:latin typeface="Microsoft JhengHei"/>
                <a:cs typeface="Microsoft JhengHei"/>
              </a:rPr>
              <a:t>Shared	</a:t>
            </a:r>
            <a:r>
              <a:rPr sz="6800" b="1" spc="-170" dirty="0">
                <a:latin typeface="Microsoft JhengHei"/>
                <a:cs typeface="Microsoft JhengHei"/>
              </a:rPr>
              <a:t>storage</a:t>
            </a:r>
            <a:endParaRPr sz="6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0" y="4356100"/>
            <a:ext cx="24257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0700" y="2564981"/>
            <a:ext cx="4241800" cy="2172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01100" y="3975100"/>
            <a:ext cx="14478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6900" y="5842000"/>
            <a:ext cx="4254500" cy="218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0" y="7264400"/>
            <a:ext cx="14478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1064" y="4593988"/>
            <a:ext cx="842010" cy="819150"/>
          </a:xfrm>
          <a:custGeom>
            <a:avLst/>
            <a:gdLst/>
            <a:ahLst/>
            <a:cxnLst/>
            <a:rect l="l" t="t" r="r" b="b"/>
            <a:pathLst>
              <a:path w="842010" h="819150">
                <a:moveTo>
                  <a:pt x="841804" y="0"/>
                </a:moveTo>
                <a:lnTo>
                  <a:pt x="9102" y="810210"/>
                </a:lnTo>
                <a:lnTo>
                  <a:pt x="0" y="8190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2784" y="5360508"/>
            <a:ext cx="130175" cy="128905"/>
          </a:xfrm>
          <a:custGeom>
            <a:avLst/>
            <a:gdLst/>
            <a:ahLst/>
            <a:cxnLst/>
            <a:rect l="l" t="t" r="r" b="b"/>
            <a:pathLst>
              <a:path w="130175" h="128904">
                <a:moveTo>
                  <a:pt x="44871" y="0"/>
                </a:moveTo>
                <a:lnTo>
                  <a:pt x="0" y="128713"/>
                </a:lnTo>
                <a:lnTo>
                  <a:pt x="129894" y="87382"/>
                </a:lnTo>
                <a:lnTo>
                  <a:pt x="44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1807" y="5648296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45" y="819145"/>
                </a:moveTo>
                <a:lnTo>
                  <a:pt x="8980" y="898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4578" y="557106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43105" y="129316"/>
                </a:lnTo>
                <a:lnTo>
                  <a:pt x="129315" y="431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2942956"/>
            <a:ext cx="4601568" cy="536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2955656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925009"/>
                </a:lnTo>
                <a:lnTo>
                  <a:pt x="279" y="4994020"/>
                </a:lnTo>
                <a:lnTo>
                  <a:pt x="2236" y="5050018"/>
                </a:lnTo>
                <a:lnTo>
                  <a:pt x="7553" y="5096696"/>
                </a:lnTo>
                <a:lnTo>
                  <a:pt x="17890" y="5139272"/>
                </a:lnTo>
                <a:lnTo>
                  <a:pt x="39458" y="5182941"/>
                </a:lnTo>
                <a:lnTo>
                  <a:pt x="69617" y="5220468"/>
                </a:lnTo>
                <a:lnTo>
                  <a:pt x="107144" y="5250627"/>
                </a:lnTo>
                <a:lnTo>
                  <a:pt x="150813" y="5272195"/>
                </a:lnTo>
                <a:lnTo>
                  <a:pt x="193389" y="5282538"/>
                </a:lnTo>
                <a:lnTo>
                  <a:pt x="239864" y="5287849"/>
                </a:lnTo>
                <a:lnTo>
                  <a:pt x="295380" y="5289806"/>
                </a:lnTo>
                <a:lnTo>
                  <a:pt x="365076" y="5290085"/>
                </a:lnTo>
                <a:lnTo>
                  <a:pt x="4158668" y="5290085"/>
                </a:lnTo>
                <a:lnTo>
                  <a:pt x="4229303" y="5289806"/>
                </a:lnTo>
                <a:lnTo>
                  <a:pt x="4285300" y="5287849"/>
                </a:lnTo>
                <a:lnTo>
                  <a:pt x="4331953" y="5282538"/>
                </a:lnTo>
                <a:lnTo>
                  <a:pt x="4374554" y="5272195"/>
                </a:lnTo>
                <a:lnTo>
                  <a:pt x="4418223" y="5250627"/>
                </a:lnTo>
                <a:lnTo>
                  <a:pt x="4455750" y="5220468"/>
                </a:lnTo>
                <a:lnTo>
                  <a:pt x="4485910" y="5182941"/>
                </a:lnTo>
                <a:lnTo>
                  <a:pt x="4507477" y="5139272"/>
                </a:lnTo>
                <a:lnTo>
                  <a:pt x="4517823" y="5096671"/>
                </a:lnTo>
                <a:lnTo>
                  <a:pt x="4523131" y="5050221"/>
                </a:lnTo>
                <a:lnTo>
                  <a:pt x="4525088" y="4994705"/>
                </a:lnTo>
                <a:lnTo>
                  <a:pt x="4525368" y="4925009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925" y="12827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48" y="3305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>
                <a:latin typeface="SimSun"/>
                <a:cs typeface="SimSun"/>
              </a:rPr>
              <a:t>P	d</a:t>
            </a:r>
            <a:endParaRPr sz="9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0948" y="3318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3946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61000" y="3721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/>
              <a:t>c	ntainer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2942956"/>
            <a:ext cx="4601568" cy="536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2955656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925009"/>
                </a:lnTo>
                <a:lnTo>
                  <a:pt x="279" y="4994020"/>
                </a:lnTo>
                <a:lnTo>
                  <a:pt x="2236" y="5050018"/>
                </a:lnTo>
                <a:lnTo>
                  <a:pt x="7553" y="5096696"/>
                </a:lnTo>
                <a:lnTo>
                  <a:pt x="17890" y="5139272"/>
                </a:lnTo>
                <a:lnTo>
                  <a:pt x="39458" y="5182941"/>
                </a:lnTo>
                <a:lnTo>
                  <a:pt x="69617" y="5220468"/>
                </a:lnTo>
                <a:lnTo>
                  <a:pt x="107144" y="5250627"/>
                </a:lnTo>
                <a:lnTo>
                  <a:pt x="150813" y="5272195"/>
                </a:lnTo>
                <a:lnTo>
                  <a:pt x="193389" y="5282538"/>
                </a:lnTo>
                <a:lnTo>
                  <a:pt x="239864" y="5287849"/>
                </a:lnTo>
                <a:lnTo>
                  <a:pt x="295380" y="5289806"/>
                </a:lnTo>
                <a:lnTo>
                  <a:pt x="365076" y="5290085"/>
                </a:lnTo>
                <a:lnTo>
                  <a:pt x="4158668" y="5290085"/>
                </a:lnTo>
                <a:lnTo>
                  <a:pt x="4229303" y="5289806"/>
                </a:lnTo>
                <a:lnTo>
                  <a:pt x="4285300" y="5287849"/>
                </a:lnTo>
                <a:lnTo>
                  <a:pt x="4331953" y="5282538"/>
                </a:lnTo>
                <a:lnTo>
                  <a:pt x="4374554" y="5272195"/>
                </a:lnTo>
                <a:lnTo>
                  <a:pt x="4418223" y="5250627"/>
                </a:lnTo>
                <a:lnTo>
                  <a:pt x="4455750" y="5220468"/>
                </a:lnTo>
                <a:lnTo>
                  <a:pt x="4485910" y="5182941"/>
                </a:lnTo>
                <a:lnTo>
                  <a:pt x="4507477" y="5139272"/>
                </a:lnTo>
                <a:lnTo>
                  <a:pt x="4517823" y="5096671"/>
                </a:lnTo>
                <a:lnTo>
                  <a:pt x="4523131" y="5050221"/>
                </a:lnTo>
                <a:lnTo>
                  <a:pt x="4525088" y="4994705"/>
                </a:lnTo>
                <a:lnTo>
                  <a:pt x="4525368" y="4925009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925" y="12827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48" y="3305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4550948" y="3318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3946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2849" y="48932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0949" y="49059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7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7" y="1282334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8"/>
                </a:lnTo>
                <a:lnTo>
                  <a:pt x="193388" y="1381931"/>
                </a:lnTo>
                <a:lnTo>
                  <a:pt x="239863" y="1387242"/>
                </a:lnTo>
                <a:lnTo>
                  <a:pt x="295379" y="1389199"/>
                </a:lnTo>
                <a:lnTo>
                  <a:pt x="365075" y="1389479"/>
                </a:lnTo>
                <a:lnTo>
                  <a:pt x="3536201" y="1389479"/>
                </a:lnTo>
                <a:lnTo>
                  <a:pt x="3606836" y="1389199"/>
                </a:lnTo>
                <a:lnTo>
                  <a:pt x="3662834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7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525" y="55340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1000" y="3721100"/>
            <a:ext cx="208280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2942956"/>
            <a:ext cx="4601568" cy="536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2955656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925009"/>
                </a:lnTo>
                <a:lnTo>
                  <a:pt x="279" y="4994020"/>
                </a:lnTo>
                <a:lnTo>
                  <a:pt x="2236" y="5050018"/>
                </a:lnTo>
                <a:lnTo>
                  <a:pt x="7553" y="5096696"/>
                </a:lnTo>
                <a:lnTo>
                  <a:pt x="17890" y="5139272"/>
                </a:lnTo>
                <a:lnTo>
                  <a:pt x="39458" y="5182941"/>
                </a:lnTo>
                <a:lnTo>
                  <a:pt x="69617" y="5220468"/>
                </a:lnTo>
                <a:lnTo>
                  <a:pt x="107144" y="5250627"/>
                </a:lnTo>
                <a:lnTo>
                  <a:pt x="150813" y="5272195"/>
                </a:lnTo>
                <a:lnTo>
                  <a:pt x="193389" y="5282538"/>
                </a:lnTo>
                <a:lnTo>
                  <a:pt x="239864" y="5287849"/>
                </a:lnTo>
                <a:lnTo>
                  <a:pt x="295380" y="5289806"/>
                </a:lnTo>
                <a:lnTo>
                  <a:pt x="365076" y="5290085"/>
                </a:lnTo>
                <a:lnTo>
                  <a:pt x="4158668" y="5290085"/>
                </a:lnTo>
                <a:lnTo>
                  <a:pt x="4229303" y="5289806"/>
                </a:lnTo>
                <a:lnTo>
                  <a:pt x="4285300" y="5287849"/>
                </a:lnTo>
                <a:lnTo>
                  <a:pt x="4331953" y="5282538"/>
                </a:lnTo>
                <a:lnTo>
                  <a:pt x="4374554" y="5272195"/>
                </a:lnTo>
                <a:lnTo>
                  <a:pt x="4418223" y="5250627"/>
                </a:lnTo>
                <a:lnTo>
                  <a:pt x="4455750" y="5220468"/>
                </a:lnTo>
                <a:lnTo>
                  <a:pt x="4485910" y="5182941"/>
                </a:lnTo>
                <a:lnTo>
                  <a:pt x="4507477" y="5139272"/>
                </a:lnTo>
                <a:lnTo>
                  <a:pt x="4517823" y="5096671"/>
                </a:lnTo>
                <a:lnTo>
                  <a:pt x="4523131" y="5050221"/>
                </a:lnTo>
                <a:lnTo>
                  <a:pt x="4525088" y="4994705"/>
                </a:lnTo>
                <a:lnTo>
                  <a:pt x="4525368" y="4925009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925" y="12827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48" y="3305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4550948" y="3318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3946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2848" y="6480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0948" y="6493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525" y="7121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2849" y="48932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0949" y="49059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7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7" y="1282334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8"/>
                </a:lnTo>
                <a:lnTo>
                  <a:pt x="193388" y="1381931"/>
                </a:lnTo>
                <a:lnTo>
                  <a:pt x="239863" y="1387242"/>
                </a:lnTo>
                <a:lnTo>
                  <a:pt x="295379" y="1389199"/>
                </a:lnTo>
                <a:lnTo>
                  <a:pt x="365075" y="1389479"/>
                </a:lnTo>
                <a:lnTo>
                  <a:pt x="3536201" y="1389479"/>
                </a:lnTo>
                <a:lnTo>
                  <a:pt x="3606836" y="1389199"/>
                </a:lnTo>
                <a:lnTo>
                  <a:pt x="3662834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7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4525" y="55340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1000" y="3721100"/>
            <a:ext cx="2082800" cy="374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ts val="12500"/>
              </a:lnSpc>
              <a:spcBef>
                <a:spcPts val="178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  c	ntainer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2942956"/>
            <a:ext cx="4601568" cy="536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2955656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925009"/>
                </a:lnTo>
                <a:lnTo>
                  <a:pt x="279" y="4994020"/>
                </a:lnTo>
                <a:lnTo>
                  <a:pt x="2236" y="5050018"/>
                </a:lnTo>
                <a:lnTo>
                  <a:pt x="7553" y="5096696"/>
                </a:lnTo>
                <a:lnTo>
                  <a:pt x="17890" y="5139272"/>
                </a:lnTo>
                <a:lnTo>
                  <a:pt x="39458" y="5182941"/>
                </a:lnTo>
                <a:lnTo>
                  <a:pt x="69617" y="5220468"/>
                </a:lnTo>
                <a:lnTo>
                  <a:pt x="107144" y="5250627"/>
                </a:lnTo>
                <a:lnTo>
                  <a:pt x="150813" y="5272195"/>
                </a:lnTo>
                <a:lnTo>
                  <a:pt x="193389" y="5282538"/>
                </a:lnTo>
                <a:lnTo>
                  <a:pt x="239864" y="5287849"/>
                </a:lnTo>
                <a:lnTo>
                  <a:pt x="295380" y="5289806"/>
                </a:lnTo>
                <a:lnTo>
                  <a:pt x="365076" y="5290085"/>
                </a:lnTo>
                <a:lnTo>
                  <a:pt x="4158668" y="5290085"/>
                </a:lnTo>
                <a:lnTo>
                  <a:pt x="4229303" y="5289806"/>
                </a:lnTo>
                <a:lnTo>
                  <a:pt x="4285300" y="5287849"/>
                </a:lnTo>
                <a:lnTo>
                  <a:pt x="4331953" y="5282538"/>
                </a:lnTo>
                <a:lnTo>
                  <a:pt x="4374554" y="5272195"/>
                </a:lnTo>
                <a:lnTo>
                  <a:pt x="4418223" y="5250627"/>
                </a:lnTo>
                <a:lnTo>
                  <a:pt x="4455750" y="5220468"/>
                </a:lnTo>
                <a:lnTo>
                  <a:pt x="4485910" y="5182941"/>
                </a:lnTo>
                <a:lnTo>
                  <a:pt x="4507477" y="5139272"/>
                </a:lnTo>
                <a:lnTo>
                  <a:pt x="4517823" y="5096671"/>
                </a:lnTo>
                <a:lnTo>
                  <a:pt x="4523131" y="5050221"/>
                </a:lnTo>
                <a:lnTo>
                  <a:pt x="4525088" y="4994705"/>
                </a:lnTo>
                <a:lnTo>
                  <a:pt x="4525368" y="4925009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925" y="12827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48" y="3305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4550948" y="3318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4525" y="3946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2848" y="64807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1000" y="3721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0948" y="64934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525" y="71215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2849" y="489326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61000" y="6896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0949" y="49059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7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7" y="1282334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8"/>
                </a:lnTo>
                <a:lnTo>
                  <a:pt x="193388" y="1381931"/>
                </a:lnTo>
                <a:lnTo>
                  <a:pt x="239863" y="1387242"/>
                </a:lnTo>
                <a:lnTo>
                  <a:pt x="295379" y="1389199"/>
                </a:lnTo>
                <a:lnTo>
                  <a:pt x="365075" y="1389479"/>
                </a:lnTo>
                <a:lnTo>
                  <a:pt x="3536201" y="1389479"/>
                </a:lnTo>
                <a:lnTo>
                  <a:pt x="3606836" y="1389199"/>
                </a:lnTo>
                <a:lnTo>
                  <a:pt x="3662834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7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4525" y="55340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34600" y="3721100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nginx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1000" y="53086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63200" y="5308600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app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48800" y="6896100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redis/cache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48900" y="2349500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e.g.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4191000"/>
            <a:ext cx="974090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9565" algn="l"/>
              </a:tabLst>
            </a:pPr>
            <a:r>
              <a:rPr sz="8500" b="1" spc="-525" dirty="0">
                <a:latin typeface="Microsoft JhengHei"/>
                <a:cs typeface="Microsoft JhengHei"/>
              </a:rPr>
              <a:t>Scheduled	</a:t>
            </a:r>
            <a:r>
              <a:rPr sz="8500" b="1" spc="-240" dirty="0">
                <a:latin typeface="Microsoft JhengHei"/>
                <a:cs typeface="Microsoft JhengHei"/>
              </a:rPr>
              <a:t>together</a:t>
            </a:r>
            <a:endParaRPr sz="85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00" y="6652259"/>
            <a:ext cx="4008120" cy="62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-290" dirty="0">
                <a:latin typeface="Microsoft JhengHei"/>
                <a:cs typeface="Microsoft JhengHei"/>
              </a:rPr>
              <a:t>(“co-scheduled”)</a:t>
            </a:r>
            <a:endParaRPr sz="39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2299335"/>
            <a:ext cx="10972800" cy="3160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655445" algn="l"/>
                <a:tab pos="3845560" algn="l"/>
                <a:tab pos="6036310" algn="l"/>
                <a:tab pos="6583680" algn="l"/>
                <a:tab pos="7679055" algn="l"/>
              </a:tabLst>
            </a:pPr>
            <a:r>
              <a:rPr sz="8600" b="1" spc="-300" dirty="0">
                <a:latin typeface="Microsoft JhengHei"/>
                <a:cs typeface="Microsoft JhengHei"/>
              </a:rPr>
              <a:t>Guaranteed	to	be  on	the	same	node</a:t>
            </a:r>
            <a:endParaRPr sz="8600" spc="-3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98387" y="6248400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>
                <a:moveTo>
                  <a:pt x="0" y="0"/>
                </a:moveTo>
                <a:lnTo>
                  <a:pt x="2190496" y="0"/>
                </a:lnTo>
              </a:path>
            </a:pathLst>
          </a:custGeom>
          <a:ln w="5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7260" y="6414179"/>
            <a:ext cx="3510279" cy="62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-235" dirty="0">
                <a:latin typeface="Microsoft JhengHei"/>
                <a:cs typeface="Microsoft JhengHei"/>
              </a:rPr>
              <a:t>(“co-located”)</a:t>
            </a:r>
            <a:endParaRPr sz="39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0" y="5753100"/>
            <a:ext cx="31877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710" dirty="0">
                <a:latin typeface="Microsoft JhengHei"/>
                <a:cs typeface="Microsoft JhengHei"/>
              </a:rPr>
              <a:t>k8s</a:t>
            </a:r>
            <a:endParaRPr sz="16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7493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989" y="3822382"/>
            <a:ext cx="2212529" cy="351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088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38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61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4839" y="3822382"/>
            <a:ext cx="2212529" cy="351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9938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9788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91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8914" y="3822382"/>
            <a:ext cx="2212529" cy="351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86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4013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3863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26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404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989" y="3822382"/>
            <a:ext cx="2212529" cy="351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088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38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61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24394" y="3780535"/>
            <a:ext cx="997419" cy="1580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3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dirty="0"/>
              <a:t>N	de</a:t>
            </a:r>
          </a:p>
        </p:txBody>
      </p:sp>
      <p:sp>
        <p:nvSpPr>
          <p:cNvPr id="8" name="object 8"/>
          <p:cNvSpPr/>
          <p:nvPr/>
        </p:nvSpPr>
        <p:spPr>
          <a:xfrm>
            <a:off x="8669938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9788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91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3768" y="3837400"/>
            <a:ext cx="1035697" cy="1644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86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4013" y="3417182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3863" y="3461632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2675" y="25590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3534" y="3683000"/>
            <a:ext cx="1529736" cy="1930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404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54600" y="5575300"/>
            <a:ext cx="1524000" cy="1930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4600" y="5575300"/>
            <a:ext cx="1524000" cy="1930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12300" y="5600700"/>
            <a:ext cx="1473200" cy="1854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17800" y="8107680"/>
            <a:ext cx="7569200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23500"/>
              </a:lnSpc>
              <a:spcBef>
                <a:spcPts val="95"/>
              </a:spcBef>
              <a:tabLst>
                <a:tab pos="1383665" algn="l"/>
                <a:tab pos="1898014" algn="l"/>
                <a:tab pos="2240915" algn="l"/>
                <a:tab pos="2755265" algn="l"/>
                <a:tab pos="3269615" algn="l"/>
                <a:tab pos="3955415" algn="l"/>
                <a:tab pos="4812665" algn="l"/>
                <a:tab pos="5498465" algn="l"/>
              </a:tabLst>
            </a:pPr>
            <a:r>
              <a:rPr sz="2700" b="1" spc="-315" dirty="0">
                <a:latin typeface="Microsoft JhengHei"/>
                <a:cs typeface="Microsoft JhengHei"/>
              </a:rPr>
              <a:t>Depends	</a:t>
            </a:r>
            <a:r>
              <a:rPr sz="2700" b="1" spc="-365" dirty="0">
                <a:latin typeface="Microsoft JhengHei"/>
                <a:cs typeface="Microsoft JhengHei"/>
              </a:rPr>
              <a:t>on	</a:t>
            </a:r>
            <a:r>
              <a:rPr sz="2700" b="1" spc="-180" dirty="0">
                <a:latin typeface="Microsoft JhengHei"/>
                <a:cs typeface="Microsoft JhengHei"/>
              </a:rPr>
              <a:t>each	</a:t>
            </a:r>
            <a:r>
              <a:rPr sz="2700" b="1" spc="-434" dirty="0">
                <a:latin typeface="Microsoft JhengHei"/>
                <a:cs typeface="Microsoft JhengHei"/>
              </a:rPr>
              <a:t>node’s	</a:t>
            </a:r>
            <a:r>
              <a:rPr sz="2700" b="1" spc="-65" dirty="0">
                <a:latin typeface="Microsoft JhengHei"/>
                <a:cs typeface="Microsoft JhengHei"/>
              </a:rPr>
              <a:t>resource	</a:t>
            </a:r>
            <a:r>
              <a:rPr sz="2700" b="1" spc="170" dirty="0">
                <a:latin typeface="Microsoft JhengHei"/>
                <a:cs typeface="Microsoft JhengHei"/>
              </a:rPr>
              <a:t>availability  </a:t>
            </a:r>
            <a:r>
              <a:rPr sz="2700" b="1" spc="-305" dirty="0">
                <a:latin typeface="Microsoft JhengHei"/>
                <a:cs typeface="Microsoft JhengHei"/>
              </a:rPr>
              <a:t>and	</a:t>
            </a:r>
            <a:r>
              <a:rPr sz="2700" b="1" spc="-180" dirty="0">
                <a:latin typeface="Microsoft JhengHei"/>
                <a:cs typeface="Microsoft JhengHei"/>
              </a:rPr>
              <a:t>each	</a:t>
            </a:r>
            <a:r>
              <a:rPr sz="2700" b="1" spc="-495" dirty="0">
                <a:latin typeface="Microsoft JhengHei"/>
                <a:cs typeface="Microsoft JhengHei"/>
              </a:rPr>
              <a:t>pod’s	</a:t>
            </a:r>
            <a:r>
              <a:rPr sz="2700" b="1" spc="-65" dirty="0">
                <a:latin typeface="Microsoft JhengHei"/>
                <a:cs typeface="Microsoft JhengHei"/>
              </a:rPr>
              <a:t>resource	</a:t>
            </a:r>
            <a:r>
              <a:rPr sz="2700" b="1" spc="-110" dirty="0">
                <a:latin typeface="Microsoft JhengHei"/>
                <a:cs typeface="Microsoft JhengHei"/>
              </a:rPr>
              <a:t>requirements</a:t>
            </a:r>
            <a:endParaRPr sz="27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293" y="4880731"/>
            <a:ext cx="2829487" cy="262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5393" y="4893431"/>
            <a:ext cx="2753360" cy="2546350"/>
          </a:xfrm>
          <a:custGeom>
            <a:avLst/>
            <a:gdLst/>
            <a:ahLst/>
            <a:cxnLst/>
            <a:rect l="l" t="t" r="r" b="b"/>
            <a:pathLst>
              <a:path w="2753360" h="2546350">
                <a:moveTo>
                  <a:pt x="2539455" y="0"/>
                </a:moveTo>
                <a:lnTo>
                  <a:pt x="214783" y="0"/>
                </a:lnTo>
                <a:lnTo>
                  <a:pt x="173411" y="163"/>
                </a:lnTo>
                <a:lnTo>
                  <a:pt x="113287" y="4420"/>
                </a:lnTo>
                <a:lnTo>
                  <a:pt x="62757" y="23111"/>
                </a:lnTo>
                <a:lnTo>
                  <a:pt x="23111" y="62756"/>
                </a:lnTo>
                <a:lnTo>
                  <a:pt x="4419" y="113286"/>
                </a:lnTo>
                <a:lnTo>
                  <a:pt x="162" y="173411"/>
                </a:lnTo>
                <a:lnTo>
                  <a:pt x="0" y="213832"/>
                </a:lnTo>
                <a:lnTo>
                  <a:pt x="3" y="2331966"/>
                </a:lnTo>
                <a:lnTo>
                  <a:pt x="177" y="2372788"/>
                </a:lnTo>
                <a:lnTo>
                  <a:pt x="4424" y="2432526"/>
                </a:lnTo>
                <a:lnTo>
                  <a:pt x="23111" y="2483041"/>
                </a:lnTo>
                <a:lnTo>
                  <a:pt x="62757" y="2522687"/>
                </a:lnTo>
                <a:lnTo>
                  <a:pt x="113272" y="2541378"/>
                </a:lnTo>
                <a:lnTo>
                  <a:pt x="173011" y="2545635"/>
                </a:lnTo>
                <a:lnTo>
                  <a:pt x="213833" y="2545798"/>
                </a:lnTo>
                <a:lnTo>
                  <a:pt x="2538505" y="2545798"/>
                </a:lnTo>
                <a:lnTo>
                  <a:pt x="2579876" y="2545635"/>
                </a:lnTo>
                <a:lnTo>
                  <a:pt x="2640001" y="2541378"/>
                </a:lnTo>
                <a:lnTo>
                  <a:pt x="2690531" y="2522687"/>
                </a:lnTo>
                <a:lnTo>
                  <a:pt x="2730176" y="2483041"/>
                </a:lnTo>
                <a:lnTo>
                  <a:pt x="2748868" y="2432512"/>
                </a:lnTo>
                <a:lnTo>
                  <a:pt x="2753125" y="2372387"/>
                </a:lnTo>
                <a:lnTo>
                  <a:pt x="2753287" y="2331966"/>
                </a:lnTo>
                <a:lnTo>
                  <a:pt x="2753283" y="213832"/>
                </a:lnTo>
                <a:lnTo>
                  <a:pt x="2753109" y="173009"/>
                </a:lnTo>
                <a:lnTo>
                  <a:pt x="2748863" y="113271"/>
                </a:lnTo>
                <a:lnTo>
                  <a:pt x="2730176" y="62756"/>
                </a:lnTo>
                <a:lnTo>
                  <a:pt x="2690531" y="23111"/>
                </a:lnTo>
                <a:lnTo>
                  <a:pt x="2640016" y="4420"/>
                </a:lnTo>
                <a:lnTo>
                  <a:pt x="2612794" y="1309"/>
                </a:lnTo>
                <a:lnTo>
                  <a:pt x="2580277" y="163"/>
                </a:lnTo>
                <a:lnTo>
                  <a:pt x="2539455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4994" y="3409245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844" y="3453695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8975" y="25463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5719" y="3393370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6700" y="21844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5900" dirty="0">
                <a:latin typeface="SimSun"/>
                <a:cs typeface="SimSun"/>
              </a:rPr>
              <a:t>N	de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5569" y="3437820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7975" y="25336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8017" y="3608143"/>
            <a:ext cx="2829487" cy="162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505700" y="21717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dirty="0"/>
              <a:t>N	de</a:t>
            </a:r>
          </a:p>
        </p:txBody>
      </p:sp>
      <p:sp>
        <p:nvSpPr>
          <p:cNvPr id="13" name="object 13"/>
          <p:cNvSpPr/>
          <p:nvPr/>
        </p:nvSpPr>
        <p:spPr>
          <a:xfrm>
            <a:off x="6836117" y="3620843"/>
            <a:ext cx="2753360" cy="1553845"/>
          </a:xfrm>
          <a:custGeom>
            <a:avLst/>
            <a:gdLst/>
            <a:ahLst/>
            <a:cxnLst/>
            <a:rect l="l" t="t" r="r" b="b"/>
            <a:pathLst>
              <a:path w="2753359" h="1553845">
                <a:moveTo>
                  <a:pt x="2539455" y="0"/>
                </a:moveTo>
                <a:lnTo>
                  <a:pt x="214783" y="0"/>
                </a:lnTo>
                <a:lnTo>
                  <a:pt x="173411" y="163"/>
                </a:lnTo>
                <a:lnTo>
                  <a:pt x="113286" y="4420"/>
                </a:lnTo>
                <a:lnTo>
                  <a:pt x="62756" y="23111"/>
                </a:lnTo>
                <a:lnTo>
                  <a:pt x="23111" y="62756"/>
                </a:lnTo>
                <a:lnTo>
                  <a:pt x="4419" y="113286"/>
                </a:lnTo>
                <a:lnTo>
                  <a:pt x="162" y="173411"/>
                </a:lnTo>
                <a:lnTo>
                  <a:pt x="0" y="213832"/>
                </a:lnTo>
                <a:lnTo>
                  <a:pt x="3" y="1339463"/>
                </a:lnTo>
                <a:lnTo>
                  <a:pt x="177" y="1380285"/>
                </a:lnTo>
                <a:lnTo>
                  <a:pt x="4424" y="1440024"/>
                </a:lnTo>
                <a:lnTo>
                  <a:pt x="23111" y="1490539"/>
                </a:lnTo>
                <a:lnTo>
                  <a:pt x="62756" y="1530184"/>
                </a:lnTo>
                <a:lnTo>
                  <a:pt x="113272" y="1548875"/>
                </a:lnTo>
                <a:lnTo>
                  <a:pt x="173010" y="1553132"/>
                </a:lnTo>
                <a:lnTo>
                  <a:pt x="213833" y="1553296"/>
                </a:lnTo>
                <a:lnTo>
                  <a:pt x="2538505" y="1553296"/>
                </a:lnTo>
                <a:lnTo>
                  <a:pt x="2579876" y="1553132"/>
                </a:lnTo>
                <a:lnTo>
                  <a:pt x="2640001" y="1548875"/>
                </a:lnTo>
                <a:lnTo>
                  <a:pt x="2690531" y="1530184"/>
                </a:lnTo>
                <a:lnTo>
                  <a:pt x="2730176" y="1490539"/>
                </a:lnTo>
                <a:lnTo>
                  <a:pt x="2748868" y="1440009"/>
                </a:lnTo>
                <a:lnTo>
                  <a:pt x="2753125" y="1379884"/>
                </a:lnTo>
                <a:lnTo>
                  <a:pt x="2753287" y="1339463"/>
                </a:lnTo>
                <a:lnTo>
                  <a:pt x="2753283" y="213832"/>
                </a:lnTo>
                <a:lnTo>
                  <a:pt x="2753109" y="173009"/>
                </a:lnTo>
                <a:lnTo>
                  <a:pt x="2748863" y="113271"/>
                </a:lnTo>
                <a:lnTo>
                  <a:pt x="2730176" y="62756"/>
                </a:lnTo>
                <a:lnTo>
                  <a:pt x="2690531" y="23111"/>
                </a:lnTo>
                <a:lnTo>
                  <a:pt x="2640016" y="4420"/>
                </a:lnTo>
                <a:lnTo>
                  <a:pt x="2612794" y="1309"/>
                </a:lnTo>
                <a:lnTo>
                  <a:pt x="2580277" y="163"/>
                </a:lnTo>
                <a:lnTo>
                  <a:pt x="2539455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2329" y="3931826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0429" y="394452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0"/>
                </a:lnTo>
                <a:lnTo>
                  <a:pt x="69858" y="25726"/>
                </a:lnTo>
                <a:lnTo>
                  <a:pt x="25726" y="69857"/>
                </a:lnTo>
                <a:lnTo>
                  <a:pt x="4919" y="126104"/>
                </a:lnTo>
                <a:lnTo>
                  <a:pt x="182" y="192585"/>
                </a:lnTo>
                <a:lnTo>
                  <a:pt x="0" y="238027"/>
                </a:lnTo>
                <a:lnTo>
                  <a:pt x="4" y="667903"/>
                </a:lnTo>
                <a:lnTo>
                  <a:pt x="182" y="712898"/>
                </a:lnTo>
                <a:lnTo>
                  <a:pt x="4925" y="779843"/>
                </a:lnTo>
                <a:lnTo>
                  <a:pt x="25726" y="836073"/>
                </a:lnTo>
                <a:lnTo>
                  <a:pt x="69858" y="880204"/>
                </a:lnTo>
                <a:lnTo>
                  <a:pt x="126088" y="901010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0"/>
                </a:lnTo>
                <a:lnTo>
                  <a:pt x="2474807" y="880204"/>
                </a:lnTo>
                <a:lnTo>
                  <a:pt x="2518939" y="836073"/>
                </a:lnTo>
                <a:lnTo>
                  <a:pt x="2539746" y="779826"/>
                </a:lnTo>
                <a:lnTo>
                  <a:pt x="2544483" y="713344"/>
                </a:lnTo>
                <a:lnTo>
                  <a:pt x="2544665" y="667903"/>
                </a:lnTo>
                <a:lnTo>
                  <a:pt x="2544661" y="238027"/>
                </a:lnTo>
                <a:lnTo>
                  <a:pt x="2544483" y="193031"/>
                </a:lnTo>
                <a:lnTo>
                  <a:pt x="2539740" y="126088"/>
                </a:lnTo>
                <a:lnTo>
                  <a:pt x="2518939" y="69857"/>
                </a:lnTo>
                <a:lnTo>
                  <a:pt x="2474807" y="25726"/>
                </a:lnTo>
                <a:lnTo>
                  <a:pt x="2418577" y="4920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0025" y="4397375"/>
            <a:ext cx="9525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1604" y="5103675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83500" y="4279900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</a:t>
            </a:r>
            <a:r>
              <a:rPr sz="1800" spc="-9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ntainer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19704" y="511637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1"/>
                </a:lnTo>
                <a:lnTo>
                  <a:pt x="69858" y="25726"/>
                </a:lnTo>
                <a:lnTo>
                  <a:pt x="25726" y="69857"/>
                </a:lnTo>
                <a:lnTo>
                  <a:pt x="4919" y="126104"/>
                </a:lnTo>
                <a:lnTo>
                  <a:pt x="182" y="192585"/>
                </a:lnTo>
                <a:lnTo>
                  <a:pt x="0" y="238027"/>
                </a:lnTo>
                <a:lnTo>
                  <a:pt x="4" y="667903"/>
                </a:lnTo>
                <a:lnTo>
                  <a:pt x="182" y="712898"/>
                </a:lnTo>
                <a:lnTo>
                  <a:pt x="4925" y="779843"/>
                </a:lnTo>
                <a:lnTo>
                  <a:pt x="25726" y="836073"/>
                </a:lnTo>
                <a:lnTo>
                  <a:pt x="69858" y="880204"/>
                </a:lnTo>
                <a:lnTo>
                  <a:pt x="126088" y="901010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0"/>
                </a:lnTo>
                <a:lnTo>
                  <a:pt x="2474807" y="880204"/>
                </a:lnTo>
                <a:lnTo>
                  <a:pt x="2518939" y="836073"/>
                </a:lnTo>
                <a:lnTo>
                  <a:pt x="2539746" y="779826"/>
                </a:lnTo>
                <a:lnTo>
                  <a:pt x="2544483" y="713344"/>
                </a:lnTo>
                <a:lnTo>
                  <a:pt x="2544665" y="667903"/>
                </a:lnTo>
                <a:lnTo>
                  <a:pt x="2544661" y="238027"/>
                </a:lnTo>
                <a:lnTo>
                  <a:pt x="2544483" y="193031"/>
                </a:lnTo>
                <a:lnTo>
                  <a:pt x="2539740" y="126088"/>
                </a:lnTo>
                <a:lnTo>
                  <a:pt x="2518939" y="69857"/>
                </a:lnTo>
                <a:lnTo>
                  <a:pt x="2474807" y="25726"/>
                </a:lnTo>
                <a:lnTo>
                  <a:pt x="2418577" y="4921"/>
                </a:lnTo>
                <a:lnTo>
                  <a:pt x="2388275" y="1458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2775" y="5546725"/>
            <a:ext cx="88900" cy="120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1604" y="6297656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92600" y="5435600"/>
            <a:ext cx="9969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SimSun"/>
                <a:cs typeface="SimSun"/>
              </a:rPr>
              <a:t>c</a:t>
            </a:r>
            <a:r>
              <a:rPr sz="1700" spc="-90" dirty="0">
                <a:latin typeface="SimSun"/>
                <a:cs typeface="SimSun"/>
              </a:rPr>
              <a:t> </a:t>
            </a:r>
            <a:r>
              <a:rPr sz="1700" dirty="0">
                <a:latin typeface="SimSun"/>
                <a:cs typeface="SimSun"/>
              </a:rPr>
              <a:t>ntainer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19704" y="631035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1"/>
                </a:lnTo>
                <a:lnTo>
                  <a:pt x="69858" y="25726"/>
                </a:lnTo>
                <a:lnTo>
                  <a:pt x="25726" y="69858"/>
                </a:lnTo>
                <a:lnTo>
                  <a:pt x="4919" y="126105"/>
                </a:lnTo>
                <a:lnTo>
                  <a:pt x="182" y="192586"/>
                </a:lnTo>
                <a:lnTo>
                  <a:pt x="0" y="238028"/>
                </a:lnTo>
                <a:lnTo>
                  <a:pt x="4" y="667904"/>
                </a:lnTo>
                <a:lnTo>
                  <a:pt x="182" y="712899"/>
                </a:lnTo>
                <a:lnTo>
                  <a:pt x="4925" y="779843"/>
                </a:lnTo>
                <a:lnTo>
                  <a:pt x="25726" y="836074"/>
                </a:lnTo>
                <a:lnTo>
                  <a:pt x="69858" y="880205"/>
                </a:lnTo>
                <a:lnTo>
                  <a:pt x="126088" y="901011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1"/>
                </a:lnTo>
                <a:lnTo>
                  <a:pt x="2474807" y="880205"/>
                </a:lnTo>
                <a:lnTo>
                  <a:pt x="2518939" y="836074"/>
                </a:lnTo>
                <a:lnTo>
                  <a:pt x="2539746" y="779826"/>
                </a:lnTo>
                <a:lnTo>
                  <a:pt x="2544483" y="713346"/>
                </a:lnTo>
                <a:lnTo>
                  <a:pt x="2544665" y="667904"/>
                </a:lnTo>
                <a:lnTo>
                  <a:pt x="2544661" y="238028"/>
                </a:lnTo>
                <a:lnTo>
                  <a:pt x="2544483" y="193033"/>
                </a:lnTo>
                <a:lnTo>
                  <a:pt x="2539740" y="126088"/>
                </a:lnTo>
                <a:lnTo>
                  <a:pt x="2518939" y="69858"/>
                </a:lnTo>
                <a:lnTo>
                  <a:pt x="2474807" y="25726"/>
                </a:lnTo>
                <a:lnTo>
                  <a:pt x="2418577" y="4921"/>
                </a:lnTo>
                <a:lnTo>
                  <a:pt x="2388275" y="1458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4675" y="6753225"/>
            <a:ext cx="1016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41800" y="6629400"/>
            <a:ext cx="1111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SimSun"/>
                <a:cs typeface="SimSun"/>
              </a:rPr>
              <a:t>c</a:t>
            </a:r>
            <a:r>
              <a:rPr sz="1900" spc="-95" dirty="0">
                <a:latin typeface="SimSun"/>
                <a:cs typeface="SimSun"/>
              </a:rPr>
              <a:t> </a:t>
            </a:r>
            <a:r>
              <a:rPr sz="1900" dirty="0">
                <a:latin typeface="SimSun"/>
                <a:cs typeface="SimSun"/>
              </a:rPr>
              <a:t>ntainer</a:t>
            </a:r>
            <a:endParaRPr sz="1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293" y="4880731"/>
            <a:ext cx="2829487" cy="262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5393" y="4893431"/>
            <a:ext cx="2753360" cy="2546350"/>
          </a:xfrm>
          <a:custGeom>
            <a:avLst/>
            <a:gdLst/>
            <a:ahLst/>
            <a:cxnLst/>
            <a:rect l="l" t="t" r="r" b="b"/>
            <a:pathLst>
              <a:path w="2753360" h="2546350">
                <a:moveTo>
                  <a:pt x="2539455" y="0"/>
                </a:moveTo>
                <a:lnTo>
                  <a:pt x="214783" y="0"/>
                </a:lnTo>
                <a:lnTo>
                  <a:pt x="173411" y="163"/>
                </a:lnTo>
                <a:lnTo>
                  <a:pt x="113287" y="4420"/>
                </a:lnTo>
                <a:lnTo>
                  <a:pt x="62757" y="23111"/>
                </a:lnTo>
                <a:lnTo>
                  <a:pt x="23111" y="62756"/>
                </a:lnTo>
                <a:lnTo>
                  <a:pt x="4419" y="113286"/>
                </a:lnTo>
                <a:lnTo>
                  <a:pt x="162" y="173411"/>
                </a:lnTo>
                <a:lnTo>
                  <a:pt x="0" y="213832"/>
                </a:lnTo>
                <a:lnTo>
                  <a:pt x="3" y="2331966"/>
                </a:lnTo>
                <a:lnTo>
                  <a:pt x="177" y="2372788"/>
                </a:lnTo>
                <a:lnTo>
                  <a:pt x="4424" y="2432526"/>
                </a:lnTo>
                <a:lnTo>
                  <a:pt x="23111" y="2483041"/>
                </a:lnTo>
                <a:lnTo>
                  <a:pt x="62757" y="2522687"/>
                </a:lnTo>
                <a:lnTo>
                  <a:pt x="113272" y="2541378"/>
                </a:lnTo>
                <a:lnTo>
                  <a:pt x="173011" y="2545635"/>
                </a:lnTo>
                <a:lnTo>
                  <a:pt x="213833" y="2545798"/>
                </a:lnTo>
                <a:lnTo>
                  <a:pt x="2538505" y="2545798"/>
                </a:lnTo>
                <a:lnTo>
                  <a:pt x="2579876" y="2545635"/>
                </a:lnTo>
                <a:lnTo>
                  <a:pt x="2640001" y="2541378"/>
                </a:lnTo>
                <a:lnTo>
                  <a:pt x="2690531" y="2522687"/>
                </a:lnTo>
                <a:lnTo>
                  <a:pt x="2730176" y="2483041"/>
                </a:lnTo>
                <a:lnTo>
                  <a:pt x="2748868" y="2432512"/>
                </a:lnTo>
                <a:lnTo>
                  <a:pt x="2753125" y="2372387"/>
                </a:lnTo>
                <a:lnTo>
                  <a:pt x="2753287" y="2331966"/>
                </a:lnTo>
                <a:lnTo>
                  <a:pt x="2753283" y="213832"/>
                </a:lnTo>
                <a:lnTo>
                  <a:pt x="2753109" y="173009"/>
                </a:lnTo>
                <a:lnTo>
                  <a:pt x="2748863" y="113271"/>
                </a:lnTo>
                <a:lnTo>
                  <a:pt x="2730176" y="62756"/>
                </a:lnTo>
                <a:lnTo>
                  <a:pt x="2690531" y="23111"/>
                </a:lnTo>
                <a:lnTo>
                  <a:pt x="2640016" y="4420"/>
                </a:lnTo>
                <a:lnTo>
                  <a:pt x="2612794" y="1309"/>
                </a:lnTo>
                <a:lnTo>
                  <a:pt x="2580277" y="163"/>
                </a:lnTo>
                <a:lnTo>
                  <a:pt x="2539455" y="0"/>
                </a:lnTo>
                <a:close/>
              </a:path>
            </a:pathLst>
          </a:custGeom>
          <a:solidFill>
            <a:srgbClr val="51A7F9">
              <a:alpha val="1438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4994" y="3409245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844" y="3453695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8975" y="25463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5719" y="3393370"/>
            <a:ext cx="3054085" cy="432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5569" y="3437820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3819732"/>
                </a:lnTo>
                <a:lnTo>
                  <a:pt x="2914106" y="3889428"/>
                </a:lnTo>
                <a:lnTo>
                  <a:pt x="2912149" y="3944944"/>
                </a:lnTo>
                <a:lnTo>
                  <a:pt x="2906838" y="3991419"/>
                </a:lnTo>
                <a:lnTo>
                  <a:pt x="2896495" y="4033994"/>
                </a:lnTo>
                <a:lnTo>
                  <a:pt x="2874927" y="4077663"/>
                </a:lnTo>
                <a:lnTo>
                  <a:pt x="2844767" y="4115190"/>
                </a:lnTo>
                <a:lnTo>
                  <a:pt x="2807240" y="4145350"/>
                </a:lnTo>
                <a:lnTo>
                  <a:pt x="2763572" y="4166918"/>
                </a:lnTo>
                <a:lnTo>
                  <a:pt x="2720971" y="4177261"/>
                </a:lnTo>
                <a:lnTo>
                  <a:pt x="2674318" y="4182572"/>
                </a:lnTo>
                <a:lnTo>
                  <a:pt x="2618320" y="4184529"/>
                </a:lnTo>
                <a:lnTo>
                  <a:pt x="2547686" y="4184808"/>
                </a:lnTo>
                <a:lnTo>
                  <a:pt x="365076" y="4184808"/>
                </a:lnTo>
                <a:lnTo>
                  <a:pt x="295380" y="4184529"/>
                </a:lnTo>
                <a:lnTo>
                  <a:pt x="239864" y="4182572"/>
                </a:lnTo>
                <a:lnTo>
                  <a:pt x="193388" y="4177261"/>
                </a:lnTo>
                <a:lnTo>
                  <a:pt x="150813" y="4166918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94"/>
                </a:lnTo>
                <a:lnTo>
                  <a:pt x="7547" y="3991394"/>
                </a:lnTo>
                <a:lnTo>
                  <a:pt x="2236" y="3944741"/>
                </a:lnTo>
                <a:lnTo>
                  <a:pt x="279" y="3888743"/>
                </a:lnTo>
                <a:lnTo>
                  <a:pt x="0" y="3818108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975" y="2533650"/>
            <a:ext cx="304800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8017" y="3608143"/>
            <a:ext cx="2829487" cy="162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76700" y="2171700"/>
            <a:ext cx="4953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3441065" algn="l"/>
                <a:tab pos="4190365" algn="l"/>
              </a:tabLst>
            </a:pPr>
            <a:r>
              <a:rPr sz="5900" dirty="0"/>
              <a:t>N	de	N	de</a:t>
            </a:r>
            <a:endParaRPr sz="5900"/>
          </a:p>
        </p:txBody>
      </p:sp>
      <p:sp>
        <p:nvSpPr>
          <p:cNvPr id="12" name="object 12"/>
          <p:cNvSpPr/>
          <p:nvPr/>
        </p:nvSpPr>
        <p:spPr>
          <a:xfrm>
            <a:off x="6836117" y="3620843"/>
            <a:ext cx="2753360" cy="1553845"/>
          </a:xfrm>
          <a:custGeom>
            <a:avLst/>
            <a:gdLst/>
            <a:ahLst/>
            <a:cxnLst/>
            <a:rect l="l" t="t" r="r" b="b"/>
            <a:pathLst>
              <a:path w="2753359" h="1553845">
                <a:moveTo>
                  <a:pt x="2539455" y="0"/>
                </a:moveTo>
                <a:lnTo>
                  <a:pt x="214783" y="0"/>
                </a:lnTo>
                <a:lnTo>
                  <a:pt x="173411" y="163"/>
                </a:lnTo>
                <a:lnTo>
                  <a:pt x="113286" y="4420"/>
                </a:lnTo>
                <a:lnTo>
                  <a:pt x="62756" y="23111"/>
                </a:lnTo>
                <a:lnTo>
                  <a:pt x="23111" y="62756"/>
                </a:lnTo>
                <a:lnTo>
                  <a:pt x="4419" y="113286"/>
                </a:lnTo>
                <a:lnTo>
                  <a:pt x="162" y="173411"/>
                </a:lnTo>
                <a:lnTo>
                  <a:pt x="0" y="213832"/>
                </a:lnTo>
                <a:lnTo>
                  <a:pt x="3" y="1339463"/>
                </a:lnTo>
                <a:lnTo>
                  <a:pt x="177" y="1380285"/>
                </a:lnTo>
                <a:lnTo>
                  <a:pt x="4424" y="1440024"/>
                </a:lnTo>
                <a:lnTo>
                  <a:pt x="23111" y="1490539"/>
                </a:lnTo>
                <a:lnTo>
                  <a:pt x="62756" y="1530184"/>
                </a:lnTo>
                <a:lnTo>
                  <a:pt x="113272" y="1548875"/>
                </a:lnTo>
                <a:lnTo>
                  <a:pt x="173010" y="1553132"/>
                </a:lnTo>
                <a:lnTo>
                  <a:pt x="213833" y="1553296"/>
                </a:lnTo>
                <a:lnTo>
                  <a:pt x="2538505" y="1553296"/>
                </a:lnTo>
                <a:lnTo>
                  <a:pt x="2579876" y="1553132"/>
                </a:lnTo>
                <a:lnTo>
                  <a:pt x="2640001" y="1548875"/>
                </a:lnTo>
                <a:lnTo>
                  <a:pt x="2690531" y="1530184"/>
                </a:lnTo>
                <a:lnTo>
                  <a:pt x="2730176" y="1490539"/>
                </a:lnTo>
                <a:lnTo>
                  <a:pt x="2748868" y="1440009"/>
                </a:lnTo>
                <a:lnTo>
                  <a:pt x="2753125" y="1379884"/>
                </a:lnTo>
                <a:lnTo>
                  <a:pt x="2753287" y="1339463"/>
                </a:lnTo>
                <a:lnTo>
                  <a:pt x="2753283" y="213832"/>
                </a:lnTo>
                <a:lnTo>
                  <a:pt x="2753109" y="173009"/>
                </a:lnTo>
                <a:lnTo>
                  <a:pt x="2748863" y="113271"/>
                </a:lnTo>
                <a:lnTo>
                  <a:pt x="2730176" y="62756"/>
                </a:lnTo>
                <a:lnTo>
                  <a:pt x="2690531" y="23111"/>
                </a:lnTo>
                <a:lnTo>
                  <a:pt x="2640016" y="4420"/>
                </a:lnTo>
                <a:lnTo>
                  <a:pt x="2612794" y="1309"/>
                </a:lnTo>
                <a:lnTo>
                  <a:pt x="2580277" y="163"/>
                </a:lnTo>
                <a:lnTo>
                  <a:pt x="2539455" y="0"/>
                </a:lnTo>
                <a:close/>
              </a:path>
            </a:pathLst>
          </a:custGeom>
          <a:solidFill>
            <a:srgbClr val="51A7F9">
              <a:alpha val="1438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2329" y="3931826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0429" y="394452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0"/>
                </a:lnTo>
                <a:lnTo>
                  <a:pt x="69858" y="25726"/>
                </a:lnTo>
                <a:lnTo>
                  <a:pt x="25726" y="69857"/>
                </a:lnTo>
                <a:lnTo>
                  <a:pt x="4919" y="126104"/>
                </a:lnTo>
                <a:lnTo>
                  <a:pt x="182" y="192585"/>
                </a:lnTo>
                <a:lnTo>
                  <a:pt x="0" y="238027"/>
                </a:lnTo>
                <a:lnTo>
                  <a:pt x="4" y="667903"/>
                </a:lnTo>
                <a:lnTo>
                  <a:pt x="182" y="712898"/>
                </a:lnTo>
                <a:lnTo>
                  <a:pt x="4925" y="779843"/>
                </a:lnTo>
                <a:lnTo>
                  <a:pt x="25726" y="836073"/>
                </a:lnTo>
                <a:lnTo>
                  <a:pt x="69858" y="880204"/>
                </a:lnTo>
                <a:lnTo>
                  <a:pt x="126088" y="901010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0"/>
                </a:lnTo>
                <a:lnTo>
                  <a:pt x="2474807" y="880204"/>
                </a:lnTo>
                <a:lnTo>
                  <a:pt x="2518939" y="836073"/>
                </a:lnTo>
                <a:lnTo>
                  <a:pt x="2539746" y="779826"/>
                </a:lnTo>
                <a:lnTo>
                  <a:pt x="2544483" y="713344"/>
                </a:lnTo>
                <a:lnTo>
                  <a:pt x="2544665" y="667903"/>
                </a:lnTo>
                <a:lnTo>
                  <a:pt x="2544661" y="238027"/>
                </a:lnTo>
                <a:lnTo>
                  <a:pt x="2544483" y="193031"/>
                </a:lnTo>
                <a:lnTo>
                  <a:pt x="2539740" y="126088"/>
                </a:lnTo>
                <a:lnTo>
                  <a:pt x="2518939" y="69857"/>
                </a:lnTo>
                <a:lnTo>
                  <a:pt x="2474807" y="25726"/>
                </a:lnTo>
                <a:lnTo>
                  <a:pt x="2418577" y="4920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96200" y="4275454"/>
            <a:ext cx="1028700" cy="319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00" spc="-100" dirty="0">
                <a:latin typeface="SimSun"/>
                <a:cs typeface="SimSun"/>
              </a:rPr>
              <a:t>cntainer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1604" y="5103675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9704" y="511637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1"/>
                </a:lnTo>
                <a:lnTo>
                  <a:pt x="69858" y="25726"/>
                </a:lnTo>
                <a:lnTo>
                  <a:pt x="25726" y="69857"/>
                </a:lnTo>
                <a:lnTo>
                  <a:pt x="4919" y="126104"/>
                </a:lnTo>
                <a:lnTo>
                  <a:pt x="182" y="192585"/>
                </a:lnTo>
                <a:lnTo>
                  <a:pt x="0" y="238027"/>
                </a:lnTo>
                <a:lnTo>
                  <a:pt x="4" y="667903"/>
                </a:lnTo>
                <a:lnTo>
                  <a:pt x="182" y="712898"/>
                </a:lnTo>
                <a:lnTo>
                  <a:pt x="4925" y="779843"/>
                </a:lnTo>
                <a:lnTo>
                  <a:pt x="25726" y="836073"/>
                </a:lnTo>
                <a:lnTo>
                  <a:pt x="69858" y="880204"/>
                </a:lnTo>
                <a:lnTo>
                  <a:pt x="126088" y="901010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0"/>
                </a:lnTo>
                <a:lnTo>
                  <a:pt x="2474807" y="880204"/>
                </a:lnTo>
                <a:lnTo>
                  <a:pt x="2518939" y="836073"/>
                </a:lnTo>
                <a:lnTo>
                  <a:pt x="2539746" y="779826"/>
                </a:lnTo>
                <a:lnTo>
                  <a:pt x="2544483" y="713344"/>
                </a:lnTo>
                <a:lnTo>
                  <a:pt x="2544665" y="667903"/>
                </a:lnTo>
                <a:lnTo>
                  <a:pt x="2544661" y="238027"/>
                </a:lnTo>
                <a:lnTo>
                  <a:pt x="2544483" y="193031"/>
                </a:lnTo>
                <a:lnTo>
                  <a:pt x="2539740" y="126088"/>
                </a:lnTo>
                <a:lnTo>
                  <a:pt x="2518939" y="69857"/>
                </a:lnTo>
                <a:lnTo>
                  <a:pt x="2474807" y="25726"/>
                </a:lnTo>
                <a:lnTo>
                  <a:pt x="2418577" y="4921"/>
                </a:lnTo>
                <a:lnTo>
                  <a:pt x="2388275" y="1458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2775" y="5546725"/>
            <a:ext cx="88900" cy="120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1604" y="6297656"/>
            <a:ext cx="2620864" cy="982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9704" y="6310355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8" y="0"/>
                </a:moveTo>
                <a:lnTo>
                  <a:pt x="239086" y="0"/>
                </a:lnTo>
                <a:lnTo>
                  <a:pt x="193033" y="182"/>
                </a:lnTo>
                <a:lnTo>
                  <a:pt x="126105" y="4921"/>
                </a:lnTo>
                <a:lnTo>
                  <a:pt x="69858" y="25726"/>
                </a:lnTo>
                <a:lnTo>
                  <a:pt x="25726" y="69858"/>
                </a:lnTo>
                <a:lnTo>
                  <a:pt x="4919" y="126105"/>
                </a:lnTo>
                <a:lnTo>
                  <a:pt x="182" y="192586"/>
                </a:lnTo>
                <a:lnTo>
                  <a:pt x="0" y="238028"/>
                </a:lnTo>
                <a:lnTo>
                  <a:pt x="4" y="667904"/>
                </a:lnTo>
                <a:lnTo>
                  <a:pt x="182" y="712899"/>
                </a:lnTo>
                <a:lnTo>
                  <a:pt x="4925" y="779843"/>
                </a:lnTo>
                <a:lnTo>
                  <a:pt x="25726" y="836074"/>
                </a:lnTo>
                <a:lnTo>
                  <a:pt x="69858" y="880205"/>
                </a:lnTo>
                <a:lnTo>
                  <a:pt x="126088" y="901011"/>
                </a:lnTo>
                <a:lnTo>
                  <a:pt x="192586" y="905749"/>
                </a:lnTo>
                <a:lnTo>
                  <a:pt x="238027" y="905931"/>
                </a:lnTo>
                <a:lnTo>
                  <a:pt x="2305579" y="905931"/>
                </a:lnTo>
                <a:lnTo>
                  <a:pt x="2351632" y="905749"/>
                </a:lnTo>
                <a:lnTo>
                  <a:pt x="2418560" y="901011"/>
                </a:lnTo>
                <a:lnTo>
                  <a:pt x="2474807" y="880205"/>
                </a:lnTo>
                <a:lnTo>
                  <a:pt x="2518939" y="836074"/>
                </a:lnTo>
                <a:lnTo>
                  <a:pt x="2539746" y="779826"/>
                </a:lnTo>
                <a:lnTo>
                  <a:pt x="2544483" y="713346"/>
                </a:lnTo>
                <a:lnTo>
                  <a:pt x="2544665" y="667904"/>
                </a:lnTo>
                <a:lnTo>
                  <a:pt x="2544661" y="238028"/>
                </a:lnTo>
                <a:lnTo>
                  <a:pt x="2544483" y="193033"/>
                </a:lnTo>
                <a:lnTo>
                  <a:pt x="2539740" y="126088"/>
                </a:lnTo>
                <a:lnTo>
                  <a:pt x="2518939" y="69858"/>
                </a:lnTo>
                <a:lnTo>
                  <a:pt x="2474807" y="25726"/>
                </a:lnTo>
                <a:lnTo>
                  <a:pt x="2418577" y="4921"/>
                </a:lnTo>
                <a:lnTo>
                  <a:pt x="2388275" y="1458"/>
                </a:lnTo>
                <a:lnTo>
                  <a:pt x="2352079" y="182"/>
                </a:lnTo>
                <a:lnTo>
                  <a:pt x="2306638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4675" y="6753225"/>
            <a:ext cx="101600" cy="133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229100"/>
            <a:ext cx="13004800" cy="134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41800" y="6629400"/>
            <a:ext cx="1111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SimSun"/>
                <a:cs typeface="SimSun"/>
              </a:rPr>
              <a:t>c</a:t>
            </a:r>
            <a:r>
              <a:rPr sz="1900" spc="-95" dirty="0">
                <a:latin typeface="SimSun"/>
                <a:cs typeface="SimSun"/>
              </a:rPr>
              <a:t> </a:t>
            </a:r>
            <a:r>
              <a:rPr sz="1900" dirty="0">
                <a:latin typeface="SimSun"/>
                <a:cs typeface="SimSun"/>
              </a:rPr>
              <a:t>ntainer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424180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41600" y="3900543"/>
            <a:ext cx="8267700" cy="1819910"/>
          </a:xfrm>
          <a:prstGeom prst="rect">
            <a:avLst/>
          </a:prstGeom>
        </p:spPr>
        <p:txBody>
          <a:bodyPr vert="horz" wrap="square" lIns="0" tIns="506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85"/>
              </a:spcBef>
              <a:tabLst>
                <a:tab pos="1885314" algn="l"/>
                <a:tab pos="3758565" algn="l"/>
                <a:tab pos="6006465" algn="l"/>
              </a:tabLst>
            </a:pPr>
            <a:r>
              <a:rPr sz="5900" b="1" spc="55" dirty="0">
                <a:latin typeface="Microsoft JhengHei"/>
                <a:cs typeface="Microsoft JhengHei"/>
              </a:rPr>
              <a:t>This	</a:t>
            </a:r>
            <a:r>
              <a:rPr sz="5900" b="1" spc="535" dirty="0">
                <a:latin typeface="Microsoft JhengHei"/>
                <a:cs typeface="Microsoft JhengHei"/>
              </a:rPr>
              <a:t>will	</a:t>
            </a:r>
            <a:r>
              <a:rPr sz="5900" b="1" spc="-935" dirty="0">
                <a:latin typeface="Microsoft JhengHei"/>
                <a:cs typeface="Microsoft JhengHei"/>
              </a:rPr>
              <a:t>NEVER	</a:t>
            </a:r>
            <a:r>
              <a:rPr sz="5900" b="1" spc="-670" dirty="0">
                <a:latin typeface="Microsoft JhengHei"/>
                <a:cs typeface="Microsoft JhengHei"/>
              </a:rPr>
              <a:t>happen</a:t>
            </a:r>
            <a:endParaRPr sz="5900">
              <a:latin typeface="Microsoft JhengHei"/>
              <a:cs typeface="Microsoft JhengHei"/>
            </a:endParaRPr>
          </a:p>
          <a:p>
            <a:pPr marL="1663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SimSun"/>
                <a:cs typeface="SimSun"/>
              </a:rPr>
              <a:t>c</a:t>
            </a:r>
            <a:r>
              <a:rPr sz="1700" spc="-5" dirty="0">
                <a:latin typeface="SimSun"/>
                <a:cs typeface="SimSun"/>
              </a:rPr>
              <a:t> </a:t>
            </a:r>
            <a:r>
              <a:rPr sz="1700" dirty="0">
                <a:latin typeface="SimSun"/>
                <a:cs typeface="SimSun"/>
              </a:rPr>
              <a:t>ntainer</a:t>
            </a:r>
            <a:endParaRPr sz="1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1727200"/>
            <a:ext cx="52260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-180" dirty="0">
                <a:latin typeface="Microsoft JhengHei"/>
                <a:cs typeface="Microsoft JhengHei"/>
              </a:rPr>
              <a:t>Miscellaneous</a:t>
            </a:r>
            <a:endParaRPr sz="63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011" y="3723640"/>
            <a:ext cx="10247630" cy="17526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594995" indent="-582930">
              <a:lnSpc>
                <a:spcPct val="100000"/>
              </a:lnSpc>
              <a:spcBef>
                <a:spcPts val="1380"/>
              </a:spcBef>
              <a:buChar char="•"/>
              <a:tabLst>
                <a:tab pos="594995" algn="l"/>
                <a:tab pos="595630" algn="l"/>
                <a:tab pos="2055495" algn="l"/>
                <a:tab pos="3223895" algn="l"/>
                <a:tab pos="4392295" algn="l"/>
                <a:tab pos="5560695" algn="l"/>
                <a:tab pos="6729095" algn="l"/>
                <a:tab pos="7605395" algn="l"/>
              </a:tabLst>
            </a:pPr>
            <a:r>
              <a:rPr sz="4600" b="1" spc="-290" dirty="0">
                <a:latin typeface="Microsoft JhengHei"/>
                <a:cs typeface="Microsoft JhengHei"/>
              </a:rPr>
              <a:t>Each	</a:t>
            </a:r>
            <a:r>
              <a:rPr sz="4600" b="1" spc="-670" dirty="0">
                <a:latin typeface="Microsoft JhengHei"/>
                <a:cs typeface="Microsoft JhengHei"/>
              </a:rPr>
              <a:t>pod	</a:t>
            </a:r>
            <a:r>
              <a:rPr sz="4600" b="1" spc="-245" dirty="0">
                <a:latin typeface="Microsoft JhengHei"/>
                <a:cs typeface="Microsoft JhengHei"/>
              </a:rPr>
              <a:t>has	</a:t>
            </a:r>
            <a:r>
              <a:rPr sz="4600" b="1" spc="560" dirty="0">
                <a:latin typeface="Microsoft JhengHei"/>
                <a:cs typeface="Microsoft JhengHei"/>
              </a:rPr>
              <a:t>its	</a:t>
            </a:r>
            <a:r>
              <a:rPr sz="4600" b="1" spc="-885" dirty="0">
                <a:latin typeface="Microsoft JhengHei"/>
                <a:cs typeface="Microsoft JhengHei"/>
              </a:rPr>
              <a:t>own	</a:t>
            </a:r>
            <a:r>
              <a:rPr sz="4600" b="1" spc="155" dirty="0">
                <a:latin typeface="Microsoft JhengHei"/>
                <a:cs typeface="Microsoft JhengHei"/>
              </a:rPr>
              <a:t>IP	</a:t>
            </a:r>
            <a:r>
              <a:rPr sz="4600" b="1" spc="-175" dirty="0">
                <a:latin typeface="Microsoft JhengHei"/>
                <a:cs typeface="Microsoft JhengHei"/>
              </a:rPr>
              <a:t>address</a:t>
            </a:r>
            <a:endParaRPr sz="4600">
              <a:latin typeface="Microsoft JhengHei"/>
              <a:cs typeface="Microsoft JhengHei"/>
            </a:endParaRPr>
          </a:p>
          <a:p>
            <a:pPr marL="594995" indent="-582930">
              <a:lnSpc>
                <a:spcPct val="100000"/>
              </a:lnSpc>
              <a:spcBef>
                <a:spcPts val="1280"/>
              </a:spcBef>
              <a:buChar char="•"/>
              <a:tabLst>
                <a:tab pos="594995" algn="l"/>
                <a:tab pos="595630" algn="l"/>
                <a:tab pos="2055495" algn="l"/>
                <a:tab pos="3223895" algn="l"/>
                <a:tab pos="5852795" algn="l"/>
                <a:tab pos="6729095" algn="l"/>
                <a:tab pos="7605395" algn="l"/>
              </a:tabLst>
            </a:pPr>
            <a:r>
              <a:rPr sz="4600" b="1" spc="-450" dirty="0">
                <a:latin typeface="Microsoft JhengHei"/>
                <a:cs typeface="Microsoft JhengHei"/>
              </a:rPr>
              <a:t>Pods	</a:t>
            </a:r>
            <a:r>
              <a:rPr sz="4600" b="1" spc="-45" dirty="0">
                <a:latin typeface="Microsoft JhengHei"/>
                <a:cs typeface="Microsoft JhengHei"/>
              </a:rPr>
              <a:t>are	</a:t>
            </a:r>
            <a:r>
              <a:rPr sz="4600" b="1" spc="-250" dirty="0">
                <a:latin typeface="Microsoft JhengHei"/>
                <a:cs typeface="Microsoft JhengHei"/>
              </a:rPr>
              <a:t>expected	</a:t>
            </a:r>
            <a:r>
              <a:rPr sz="4600" b="1" spc="-65" dirty="0">
                <a:latin typeface="Microsoft JhengHei"/>
                <a:cs typeface="Microsoft JhengHei"/>
              </a:rPr>
              <a:t>to	</a:t>
            </a:r>
            <a:r>
              <a:rPr sz="4600" b="1" spc="-505" dirty="0">
                <a:latin typeface="Microsoft JhengHei"/>
                <a:cs typeface="Microsoft JhengHei"/>
              </a:rPr>
              <a:t>be	</a:t>
            </a:r>
            <a:r>
              <a:rPr sz="4600" b="1" spc="170" dirty="0">
                <a:latin typeface="Microsoft JhengHei"/>
                <a:cs typeface="Microsoft JhengHei"/>
              </a:rPr>
              <a:t>stateless</a:t>
            </a:r>
            <a:endParaRPr sz="4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3759200"/>
            <a:ext cx="96647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2465" algn="l"/>
              </a:tabLst>
            </a:pPr>
            <a:r>
              <a:rPr sz="13800" b="1" spc="-5" dirty="0">
                <a:solidFill>
                  <a:srgbClr val="C82506"/>
                </a:solidFill>
                <a:latin typeface="Microsoft JhengHei"/>
                <a:cs typeface="Microsoft JhengHei"/>
              </a:rPr>
              <a:t>Replica	</a:t>
            </a:r>
            <a:r>
              <a:rPr sz="13800" b="1" spc="-195" dirty="0">
                <a:solidFill>
                  <a:srgbClr val="C82506"/>
                </a:solidFill>
                <a:latin typeface="Microsoft JhengHei"/>
                <a:cs typeface="Microsoft JhengHei"/>
              </a:rPr>
              <a:t>Set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050870"/>
            <a:ext cx="7682865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0" marR="5080" indent="-546100">
              <a:lnSpc>
                <a:spcPct val="125000"/>
              </a:lnSpc>
              <a:spcBef>
                <a:spcPts val="95"/>
              </a:spcBef>
              <a:tabLst>
                <a:tab pos="2746375" algn="l"/>
                <a:tab pos="3293745" algn="l"/>
                <a:tab pos="6575425" algn="l"/>
              </a:tabLst>
            </a:pPr>
            <a:r>
              <a:rPr sz="8600" b="1" spc="-710" dirty="0">
                <a:latin typeface="Microsoft JhengHei"/>
                <a:cs typeface="Microsoft JhengHei"/>
              </a:rPr>
              <a:t>Keeps	</a:t>
            </a:r>
            <a:r>
              <a:rPr sz="8600" b="1" spc="165" dirty="0">
                <a:latin typeface="Microsoft JhengHei"/>
                <a:cs typeface="Microsoft JhengHei"/>
              </a:rPr>
              <a:t>track	</a:t>
            </a:r>
            <a:r>
              <a:rPr sz="8600" b="1" spc="-20" dirty="0">
                <a:latin typeface="Microsoft JhengHei"/>
                <a:cs typeface="Microsoft JhengHei"/>
              </a:rPr>
              <a:t>of  </a:t>
            </a:r>
            <a:r>
              <a:rPr sz="8600" b="1" spc="-1185" dirty="0">
                <a:latin typeface="Microsoft JhengHei"/>
                <a:cs typeface="Microsoft JhengHei"/>
              </a:rPr>
              <a:t>Pod	</a:t>
            </a:r>
            <a:r>
              <a:rPr sz="8600" b="1" spc="325" dirty="0">
                <a:latin typeface="Microsoft JhengHei"/>
                <a:cs typeface="Microsoft JhengHei"/>
              </a:rPr>
              <a:t>replicas</a:t>
            </a:r>
            <a:endParaRPr sz="8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sz="5900" dirty="0">
                <a:latin typeface="SimSun"/>
                <a:cs typeface="SimSun"/>
              </a:rPr>
              <a:t>Replica	Set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3139439"/>
            <a:ext cx="10160000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0" marR="5080" indent="-1930400">
              <a:lnSpc>
                <a:spcPct val="123900"/>
              </a:lnSpc>
              <a:spcBef>
                <a:spcPts val="100"/>
              </a:spcBef>
              <a:tabLst>
                <a:tab pos="5320665" algn="l"/>
                <a:tab pos="6768465" algn="l"/>
                <a:tab pos="8216265" algn="l"/>
              </a:tabLst>
            </a:pPr>
            <a:r>
              <a:rPr sz="7600" b="1" spc="-994" dirty="0">
                <a:latin typeface="Microsoft JhengHei"/>
                <a:cs typeface="Microsoft JhengHei"/>
              </a:rPr>
              <a:t>“Something	</a:t>
            </a:r>
            <a:r>
              <a:rPr sz="7600" b="1" spc="-110" dirty="0">
                <a:latin typeface="Microsoft JhengHei"/>
                <a:cs typeface="Microsoft JhengHei"/>
              </a:rPr>
              <a:t>to	</a:t>
            </a:r>
            <a:r>
              <a:rPr sz="7600" b="1" spc="-1105" dirty="0">
                <a:latin typeface="Microsoft JhengHei"/>
                <a:cs typeface="Microsoft JhengHei"/>
              </a:rPr>
              <a:t>do	</a:t>
            </a:r>
            <a:r>
              <a:rPr sz="7600" b="1" spc="-150" dirty="0">
                <a:latin typeface="Microsoft JhengHei"/>
                <a:cs typeface="Microsoft JhengHei"/>
              </a:rPr>
              <a:t>with  </a:t>
            </a:r>
            <a:r>
              <a:rPr sz="7600" b="1" spc="60" dirty="0">
                <a:latin typeface="Microsoft JhengHei"/>
                <a:cs typeface="Microsoft JhengHei"/>
              </a:rPr>
              <a:t>containers…?</a:t>
            </a:r>
            <a:endParaRPr sz="7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387" y="4673250"/>
            <a:ext cx="2209272" cy="3514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549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6"/>
                </a:lnTo>
                <a:lnTo>
                  <a:pt x="0" y="1139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77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C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5400" y="3656032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5567" y="4400764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387" y="4673250"/>
            <a:ext cx="2209272" cy="3514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549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6"/>
                </a:lnTo>
                <a:lnTo>
                  <a:pt x="0" y="1139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77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C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5400" y="3656032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5567" y="4400764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6000" y="6007100"/>
            <a:ext cx="2044700" cy="158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4" y="1523569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4" y="156801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0" y="4673250"/>
            <a:ext cx="2212529" cy="35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6" y="0"/>
                </a:lnTo>
                <a:lnTo>
                  <a:pt x="2432516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6" y="3648954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4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4" y="4343400"/>
            <a:ext cx="326793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1" y="4417804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5"/>
                </a:lnTo>
                <a:lnTo>
                  <a:pt x="0" y="1139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1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84" y="366194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24" y="43814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600" y="4343400"/>
            <a:ext cx="3263120" cy="412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5495" y="4417802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7" y="0"/>
                </a:lnTo>
                <a:lnTo>
                  <a:pt x="2432517" y="1139066"/>
                </a:lnTo>
                <a:lnTo>
                  <a:pt x="0" y="1139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15495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D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15400" y="3656032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5567" y="4400764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360" dirty="0">
                <a:solidFill>
                  <a:srgbClr val="C82506"/>
                </a:solidFill>
                <a:latin typeface="Microsoft JhengHei"/>
                <a:cs typeface="Microsoft JhengHei"/>
              </a:rPr>
              <a:t>Deployment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131820"/>
            <a:ext cx="100393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23500"/>
              </a:lnSpc>
              <a:spcBef>
                <a:spcPts val="100"/>
              </a:spcBef>
              <a:tabLst>
                <a:tab pos="3695065" algn="l"/>
                <a:tab pos="4228465" algn="l"/>
                <a:tab pos="8444865" algn="l"/>
              </a:tabLst>
            </a:pPr>
            <a:r>
              <a:rPr sz="8300" b="1" spc="-1105" dirty="0">
                <a:latin typeface="Microsoft JhengHei"/>
                <a:cs typeface="Microsoft JhengHei"/>
              </a:rPr>
              <a:t>Manages	</a:t>
            </a:r>
            <a:r>
              <a:rPr sz="8300" b="1" spc="-5" dirty="0">
                <a:latin typeface="Microsoft JhengHei"/>
                <a:cs typeface="Microsoft JhengHei"/>
              </a:rPr>
              <a:t>Replica	</a:t>
            </a:r>
            <a:r>
              <a:rPr sz="8300" b="1" spc="-95" dirty="0">
                <a:latin typeface="Microsoft JhengHei"/>
                <a:cs typeface="Microsoft JhengHei"/>
              </a:rPr>
              <a:t>Set  </a:t>
            </a:r>
            <a:r>
              <a:rPr sz="8300" b="1" spc="204" dirty="0">
                <a:latin typeface="Microsoft JhengHei"/>
                <a:cs typeface="Microsoft JhengHei"/>
              </a:rPr>
              <a:t>state	</a:t>
            </a:r>
            <a:r>
              <a:rPr sz="8300" b="1" spc="290" dirty="0">
                <a:latin typeface="Microsoft JhengHei"/>
                <a:cs typeface="Microsoft JhengHei"/>
              </a:rPr>
              <a:t>transitions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3485909"/>
            <a:ext cx="9051290" cy="31737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1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4260215" algn="l"/>
              </a:tabLst>
            </a:pPr>
            <a:r>
              <a:rPr sz="4150" b="1" spc="-520" dirty="0">
                <a:latin typeface="Microsoft JhengHei"/>
                <a:cs typeface="Microsoft JhengHei"/>
              </a:rPr>
              <a:t>You	</a:t>
            </a:r>
            <a:r>
              <a:rPr sz="4150" b="1" spc="-650" dirty="0">
                <a:latin typeface="Microsoft JhengHei"/>
                <a:cs typeface="Microsoft JhengHei"/>
              </a:rPr>
              <a:t>know	</a:t>
            </a:r>
            <a:r>
              <a:rPr sz="4150" b="1" spc="-285" dirty="0">
                <a:latin typeface="Microsoft JhengHei"/>
                <a:cs typeface="Microsoft JhengHei"/>
              </a:rPr>
              <a:t>about	</a:t>
            </a:r>
            <a:r>
              <a:rPr sz="4150" b="1" spc="-10" dirty="0">
                <a:latin typeface="Microsoft JhengHei"/>
                <a:cs typeface="Microsoft JhengHei"/>
              </a:rPr>
              <a:t>containers</a:t>
            </a:r>
            <a:endParaRPr sz="4150" dirty="0">
              <a:latin typeface="Microsoft JhengHei"/>
              <a:cs typeface="Microsoft JhengHei"/>
            </a:endParaRPr>
          </a:p>
          <a:p>
            <a:pPr marL="279400" indent="-266700">
              <a:lnSpc>
                <a:spcPct val="100000"/>
              </a:lnSpc>
              <a:spcBef>
                <a:spcPts val="122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4260215" algn="l"/>
              </a:tabLst>
            </a:pPr>
            <a:r>
              <a:rPr sz="4150" b="1" spc="-520" dirty="0">
                <a:latin typeface="Microsoft JhengHei"/>
                <a:cs typeface="Microsoft JhengHei"/>
              </a:rPr>
              <a:t>You	</a:t>
            </a:r>
            <a:r>
              <a:rPr sz="4150" b="1" spc="-650" dirty="0">
                <a:latin typeface="Microsoft JhengHei"/>
                <a:cs typeface="Microsoft JhengHei"/>
              </a:rPr>
              <a:t>know	</a:t>
            </a:r>
            <a:r>
              <a:rPr sz="4150" b="1" spc="-285" dirty="0">
                <a:latin typeface="Microsoft JhengHei"/>
                <a:cs typeface="Microsoft JhengHei"/>
              </a:rPr>
              <a:t>about	</a:t>
            </a:r>
            <a:r>
              <a:rPr sz="4150" b="1" spc="20" dirty="0">
                <a:latin typeface="Microsoft JhengHei"/>
                <a:cs typeface="Microsoft JhengHei"/>
              </a:rPr>
              <a:t>orchestration</a:t>
            </a:r>
            <a:endParaRPr sz="4150" dirty="0">
              <a:latin typeface="Microsoft JhengHei"/>
              <a:cs typeface="Microsoft JhengHei"/>
            </a:endParaRPr>
          </a:p>
          <a:p>
            <a:pPr marL="139700" marR="5080" indent="-127000">
              <a:lnSpc>
                <a:spcPct val="124300"/>
              </a:lnSpc>
              <a:spcBef>
                <a:spcPts val="1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2793365" algn="l"/>
                <a:tab pos="4260215" algn="l"/>
                <a:tab pos="5321935" algn="l"/>
                <a:tab pos="7445375" algn="l"/>
                <a:tab pos="8507095" algn="l"/>
              </a:tabLst>
            </a:pPr>
            <a:r>
              <a:rPr sz="4150" b="1" spc="-520" dirty="0">
                <a:latin typeface="Microsoft JhengHei"/>
                <a:cs typeface="Microsoft JhengHei"/>
              </a:rPr>
              <a:t>You	</a:t>
            </a:r>
            <a:r>
              <a:rPr sz="4150" b="1" spc="-650" dirty="0">
                <a:latin typeface="Microsoft JhengHei"/>
                <a:cs typeface="Microsoft JhengHei"/>
              </a:rPr>
              <a:t>know	</a:t>
            </a:r>
            <a:r>
              <a:rPr sz="4150" b="1" spc="-285" dirty="0">
                <a:latin typeface="Microsoft JhengHei"/>
                <a:cs typeface="Microsoft JhengHei"/>
              </a:rPr>
              <a:t>about	</a:t>
            </a:r>
            <a:r>
              <a:rPr sz="4150" b="1" spc="-100" dirty="0">
                <a:latin typeface="Microsoft JhengHei"/>
                <a:cs typeface="Microsoft JhengHei"/>
              </a:rPr>
              <a:t>the	</a:t>
            </a:r>
            <a:r>
              <a:rPr sz="4150" b="1" spc="85" dirty="0">
                <a:latin typeface="Microsoft JhengHei"/>
                <a:cs typeface="Microsoft JhengHei"/>
              </a:rPr>
              <a:t>painful	</a:t>
            </a:r>
            <a:r>
              <a:rPr sz="4150" b="1" spc="235" dirty="0">
                <a:latin typeface="Microsoft JhengHei"/>
                <a:cs typeface="Microsoft JhengHei"/>
              </a:rPr>
              <a:t>art	of  </a:t>
            </a:r>
            <a:r>
              <a:rPr sz="4150" b="1" spc="-160" dirty="0">
                <a:latin typeface="Microsoft JhengHei"/>
                <a:cs typeface="Microsoft JhengHei"/>
              </a:rPr>
              <a:t>deploying		</a:t>
            </a:r>
            <a:r>
              <a:rPr sz="4150" b="1" spc="250" dirty="0">
                <a:latin typeface="Microsoft JhengHei"/>
                <a:cs typeface="Microsoft JhengHei"/>
              </a:rPr>
              <a:t>stuff</a:t>
            </a:r>
            <a:endParaRPr sz="415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0" y="1358900"/>
            <a:ext cx="53340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b="1" spc="-545" dirty="0">
                <a:latin typeface="Microsoft JhengHei"/>
                <a:cs typeface="Microsoft JhengHei"/>
              </a:rPr>
              <a:t>Assumptions</a:t>
            </a:r>
            <a:endParaRPr sz="7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6639" y="5600700"/>
            <a:ext cx="2007235" cy="0"/>
          </a:xfrm>
          <a:custGeom>
            <a:avLst/>
            <a:gdLst/>
            <a:ahLst/>
            <a:cxnLst/>
            <a:rect l="l" t="t" r="r" b="b"/>
            <a:pathLst>
              <a:path w="2007234">
                <a:moveTo>
                  <a:pt x="0" y="0"/>
                </a:moveTo>
                <a:lnTo>
                  <a:pt x="2007024" y="0"/>
                </a:lnTo>
              </a:path>
            </a:pathLst>
          </a:custGeom>
          <a:ln w="635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B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1500" y="4978400"/>
            <a:ext cx="30797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A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44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SimSun"/>
                <a:cs typeface="SimSun"/>
              </a:rPr>
              <a:t>replicas:	3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SimSun"/>
                <a:cs typeface="SimSun"/>
              </a:rPr>
              <a:t>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B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41500" y="6134100"/>
            <a:ext cx="2984500" cy="168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SimSun"/>
                <a:cs typeface="SimSun"/>
              </a:rPr>
              <a:t>Replica	Set	B</a:t>
            </a:r>
            <a:endParaRPr sz="3700">
              <a:latin typeface="SimSun"/>
              <a:cs typeface="SimSun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178403"/>
            <a:ext cx="10355580" cy="3073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549400">
              <a:lnSpc>
                <a:spcPct val="123500"/>
              </a:lnSpc>
              <a:spcBef>
                <a:spcPts val="85"/>
              </a:spcBef>
              <a:tabLst>
                <a:tab pos="3111500" algn="l"/>
                <a:tab pos="4660900" algn="l"/>
                <a:tab pos="6727190" algn="l"/>
                <a:tab pos="7759700" algn="l"/>
              </a:tabLst>
            </a:pPr>
            <a:r>
              <a:rPr sz="8100" b="1" spc="-660" dirty="0">
                <a:latin typeface="Microsoft JhengHei"/>
                <a:cs typeface="Microsoft JhengHei"/>
              </a:rPr>
              <a:t>Keeps	</a:t>
            </a:r>
            <a:r>
              <a:rPr sz="8100" b="1" spc="165" dirty="0">
                <a:latin typeface="Microsoft JhengHei"/>
                <a:cs typeface="Microsoft JhengHei"/>
              </a:rPr>
              <a:t>track	</a:t>
            </a:r>
            <a:r>
              <a:rPr sz="8100" b="1" spc="-15" dirty="0">
                <a:latin typeface="Microsoft JhengHei"/>
                <a:cs typeface="Microsoft JhengHei"/>
              </a:rPr>
              <a:t>of  </a:t>
            </a:r>
            <a:r>
              <a:rPr sz="8100" b="1" spc="215" dirty="0">
                <a:latin typeface="Microsoft JhengHei"/>
                <a:cs typeface="Microsoft JhengHei"/>
              </a:rPr>
              <a:t>state</a:t>
            </a:r>
            <a:r>
              <a:rPr sz="8100" b="1" dirty="0">
                <a:latin typeface="Microsoft JhengHei"/>
                <a:cs typeface="Microsoft JhengHei"/>
              </a:rPr>
              <a:t>	</a:t>
            </a:r>
            <a:r>
              <a:rPr sz="8100" b="1" spc="-710" dirty="0">
                <a:latin typeface="Microsoft JhengHei"/>
                <a:cs typeface="Microsoft JhengHei"/>
              </a:rPr>
              <a:t>change</a:t>
            </a:r>
            <a:r>
              <a:rPr sz="8100" b="1" dirty="0">
                <a:latin typeface="Microsoft JhengHei"/>
                <a:cs typeface="Microsoft JhengHei"/>
              </a:rPr>
              <a:t>	</a:t>
            </a:r>
            <a:r>
              <a:rPr sz="8100" b="1" spc="200" dirty="0">
                <a:latin typeface="Microsoft JhengHei"/>
                <a:cs typeface="Microsoft JhengHei"/>
              </a:rPr>
              <a:t>history</a:t>
            </a:r>
            <a:endParaRPr sz="81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75000" y="48006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44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SimSun"/>
                <a:cs typeface="SimSun"/>
              </a:rPr>
              <a:t>replicas:	3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SimSun"/>
                <a:cs typeface="SimSun"/>
              </a:rPr>
              <a:t>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41500" y="6134100"/>
            <a:ext cx="2984500" cy="168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7400" y="5626100"/>
            <a:ext cx="63500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1235" dirty="0">
                <a:latin typeface="Microsoft JhengHei"/>
                <a:cs typeface="Microsoft JhengHei"/>
              </a:rPr>
              <a:t>Docker</a:t>
            </a:r>
            <a:endParaRPr sz="16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0500" y="825500"/>
            <a:ext cx="5003800" cy="492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3425" y="28098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Change s</a:t>
            </a:r>
            <a:r>
              <a:rPr sz="1800" spc="-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</a:t>
            </a:r>
            <a:r>
              <a:rPr sz="1800" spc="-3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settings,  please!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5639" y="6706407"/>
            <a:ext cx="2747519" cy="583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3740" y="6719107"/>
            <a:ext cx="2671317" cy="507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3740" y="6719107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9" y="0"/>
                </a:moveTo>
                <a:lnTo>
                  <a:pt x="0" y="253555"/>
                </a:lnTo>
                <a:lnTo>
                  <a:pt x="473689" y="507112"/>
                </a:lnTo>
                <a:lnTo>
                  <a:pt x="473689" y="329245"/>
                </a:lnTo>
                <a:lnTo>
                  <a:pt x="2671317" y="329245"/>
                </a:lnTo>
                <a:lnTo>
                  <a:pt x="2671317" y="177865"/>
                </a:lnTo>
                <a:lnTo>
                  <a:pt x="473689" y="177865"/>
                </a:lnTo>
                <a:lnTo>
                  <a:pt x="47368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5825" y="6181725"/>
            <a:ext cx="184150" cy="250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r	llback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2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5639" y="6706407"/>
            <a:ext cx="2747519" cy="583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3740" y="6719107"/>
            <a:ext cx="2671317" cy="507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3740" y="6719107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9" y="0"/>
                </a:moveTo>
                <a:lnTo>
                  <a:pt x="0" y="253555"/>
                </a:lnTo>
                <a:lnTo>
                  <a:pt x="473689" y="507112"/>
                </a:lnTo>
                <a:lnTo>
                  <a:pt x="473689" y="329245"/>
                </a:lnTo>
                <a:lnTo>
                  <a:pt x="2671317" y="329245"/>
                </a:lnTo>
                <a:lnTo>
                  <a:pt x="2671317" y="177865"/>
                </a:lnTo>
                <a:lnTo>
                  <a:pt x="473689" y="177865"/>
                </a:lnTo>
                <a:lnTo>
                  <a:pt x="47368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5825" y="6181725"/>
            <a:ext cx="184150" cy="250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r	llback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3616" y="4096754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61" y="803474"/>
                </a:lnTo>
                <a:lnTo>
                  <a:pt x="2908698" y="80686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3783" y="4841486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9" y="0"/>
                </a:moveTo>
                <a:lnTo>
                  <a:pt x="0" y="117483"/>
                </a:lnTo>
                <a:lnTo>
                  <a:pt x="133777" y="91332"/>
                </a:lnTo>
                <a:lnTo>
                  <a:pt x="3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814" y="5884275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664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3900" y="48006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B</a:t>
            </a:r>
            <a:endParaRPr sz="59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33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SimSun"/>
                <a:cs typeface="SimSun"/>
              </a:rPr>
              <a:t>replicas:	2</a:t>
            </a:r>
            <a:endParaRPr sz="2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SimSun"/>
                <a:cs typeface="SimSun"/>
              </a:rPr>
              <a:t>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31400" y="6479787"/>
            <a:ext cx="1092200" cy="1391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5639" y="6706407"/>
            <a:ext cx="2747519" cy="583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3740" y="6719107"/>
            <a:ext cx="2671317" cy="507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3740" y="6719107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9" y="0"/>
                </a:moveTo>
                <a:lnTo>
                  <a:pt x="0" y="253555"/>
                </a:lnTo>
                <a:lnTo>
                  <a:pt x="473689" y="507112"/>
                </a:lnTo>
                <a:lnTo>
                  <a:pt x="473689" y="329245"/>
                </a:lnTo>
                <a:lnTo>
                  <a:pt x="2671317" y="329245"/>
                </a:lnTo>
                <a:lnTo>
                  <a:pt x="2671317" y="177865"/>
                </a:lnTo>
                <a:lnTo>
                  <a:pt x="473689" y="177865"/>
                </a:lnTo>
                <a:lnTo>
                  <a:pt x="47368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5825" y="6181725"/>
            <a:ext cx="184150" cy="250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r	llback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80400" y="6134100"/>
            <a:ext cx="2984500" cy="168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4" y="1947660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4" y="1992111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6025" y="1225550"/>
            <a:ext cx="304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/>
              <a:t>Depl	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SimSun"/>
                <a:cs typeface="SimSun"/>
              </a:rPr>
              <a:t>3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SimSun"/>
                <a:cs typeface="SimSun"/>
              </a:rPr>
              <a:t>replicas: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2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3778" y="2719928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11" y="0"/>
                </a:moveTo>
                <a:lnTo>
                  <a:pt x="769611" y="202782"/>
                </a:lnTo>
                <a:lnTo>
                  <a:pt x="0" y="202782"/>
                </a:lnTo>
                <a:lnTo>
                  <a:pt x="0" y="393636"/>
                </a:lnTo>
                <a:lnTo>
                  <a:pt x="769611" y="393636"/>
                </a:lnTo>
                <a:lnTo>
                  <a:pt x="769611" y="596419"/>
                </a:lnTo>
                <a:lnTo>
                  <a:pt x="1270000" y="298209"/>
                </a:lnTo>
                <a:lnTo>
                  <a:pt x="769611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266" y="2433245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9" y="0"/>
                </a:lnTo>
                <a:lnTo>
                  <a:pt x="2619454" y="285"/>
                </a:lnTo>
                <a:lnTo>
                  <a:pt x="2676084" y="2281"/>
                </a:lnTo>
                <a:lnTo>
                  <a:pt x="2723492" y="7699"/>
                </a:lnTo>
                <a:lnTo>
                  <a:pt x="2766922" y="18249"/>
                </a:lnTo>
                <a:lnTo>
                  <a:pt x="2811468" y="40250"/>
                </a:lnTo>
                <a:lnTo>
                  <a:pt x="2849748" y="71015"/>
                </a:lnTo>
                <a:lnTo>
                  <a:pt x="2880513" y="109295"/>
                </a:lnTo>
                <a:lnTo>
                  <a:pt x="2902513" y="153840"/>
                </a:lnTo>
                <a:lnTo>
                  <a:pt x="2913064" y="197296"/>
                </a:lnTo>
                <a:lnTo>
                  <a:pt x="2918482" y="244886"/>
                </a:lnTo>
                <a:lnTo>
                  <a:pt x="2920478" y="302007"/>
                </a:lnTo>
                <a:lnTo>
                  <a:pt x="2920763" y="374060"/>
                </a:lnTo>
                <a:lnTo>
                  <a:pt x="2920763" y="797382"/>
                </a:lnTo>
                <a:lnTo>
                  <a:pt x="2920478" y="868477"/>
                </a:lnTo>
                <a:lnTo>
                  <a:pt x="2918482" y="925108"/>
                </a:lnTo>
                <a:lnTo>
                  <a:pt x="2913064" y="972516"/>
                </a:lnTo>
                <a:lnTo>
                  <a:pt x="2902513" y="1015946"/>
                </a:lnTo>
                <a:lnTo>
                  <a:pt x="2880513" y="1060491"/>
                </a:lnTo>
                <a:lnTo>
                  <a:pt x="2849748" y="1098772"/>
                </a:lnTo>
                <a:lnTo>
                  <a:pt x="2811468" y="1129537"/>
                </a:lnTo>
                <a:lnTo>
                  <a:pt x="2766922" y="1151537"/>
                </a:lnTo>
                <a:lnTo>
                  <a:pt x="2723466" y="1162088"/>
                </a:lnTo>
                <a:lnTo>
                  <a:pt x="2675877" y="1167506"/>
                </a:lnTo>
                <a:lnTo>
                  <a:pt x="2618755" y="1169502"/>
                </a:lnTo>
                <a:lnTo>
                  <a:pt x="2546703" y="1169787"/>
                </a:lnTo>
                <a:lnTo>
                  <a:pt x="372404" y="1169787"/>
                </a:lnTo>
                <a:lnTo>
                  <a:pt x="301309" y="1169502"/>
                </a:lnTo>
                <a:lnTo>
                  <a:pt x="244679" y="1167506"/>
                </a:lnTo>
                <a:lnTo>
                  <a:pt x="197270" y="1162088"/>
                </a:lnTo>
                <a:lnTo>
                  <a:pt x="153840" y="1151537"/>
                </a:lnTo>
                <a:lnTo>
                  <a:pt x="109295" y="1129537"/>
                </a:lnTo>
                <a:lnTo>
                  <a:pt x="71015" y="1098772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6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7125" y="3152775"/>
            <a:ext cx="9525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0025" y="3152775"/>
            <a:ext cx="9525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Oh wait, I actually  </a:t>
            </a:r>
            <a:r>
              <a:rPr sz="1800" spc="-150" dirty="0">
                <a:latin typeface="SimSun"/>
                <a:cs typeface="SimSun"/>
              </a:rPr>
              <a:t>didn’t </a:t>
            </a:r>
            <a:r>
              <a:rPr sz="1800" dirty="0">
                <a:latin typeface="SimSun"/>
                <a:cs typeface="SimSun"/>
              </a:rPr>
              <a:t>want t d</a:t>
            </a:r>
            <a:r>
              <a:rPr sz="1800" spc="60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that…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6708" y="5884274"/>
            <a:ext cx="3344130" cy="219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6558" y="5928725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6" y="0"/>
                </a:lnTo>
                <a:lnTo>
                  <a:pt x="2903121" y="285"/>
                </a:lnTo>
                <a:lnTo>
                  <a:pt x="2959751" y="2281"/>
                </a:lnTo>
                <a:lnTo>
                  <a:pt x="3007159" y="7699"/>
                </a:lnTo>
                <a:lnTo>
                  <a:pt x="3050589" y="18249"/>
                </a:lnTo>
                <a:lnTo>
                  <a:pt x="3095135" y="40250"/>
                </a:lnTo>
                <a:lnTo>
                  <a:pt x="3133415" y="71015"/>
                </a:lnTo>
                <a:lnTo>
                  <a:pt x="3164180" y="109295"/>
                </a:lnTo>
                <a:lnTo>
                  <a:pt x="3186181" y="153840"/>
                </a:lnTo>
                <a:lnTo>
                  <a:pt x="3196731" y="197296"/>
                </a:lnTo>
                <a:lnTo>
                  <a:pt x="3202149" y="244886"/>
                </a:lnTo>
                <a:lnTo>
                  <a:pt x="3204145" y="302007"/>
                </a:lnTo>
                <a:lnTo>
                  <a:pt x="3204430" y="374060"/>
                </a:lnTo>
                <a:lnTo>
                  <a:pt x="3204430" y="1679649"/>
                </a:lnTo>
                <a:lnTo>
                  <a:pt x="3204145" y="1750745"/>
                </a:lnTo>
                <a:lnTo>
                  <a:pt x="3202149" y="1807375"/>
                </a:lnTo>
                <a:lnTo>
                  <a:pt x="3196731" y="1854783"/>
                </a:lnTo>
                <a:lnTo>
                  <a:pt x="3186181" y="1898213"/>
                </a:lnTo>
                <a:lnTo>
                  <a:pt x="3164180" y="1942758"/>
                </a:lnTo>
                <a:lnTo>
                  <a:pt x="3133415" y="1981038"/>
                </a:lnTo>
                <a:lnTo>
                  <a:pt x="3095135" y="2011803"/>
                </a:lnTo>
                <a:lnTo>
                  <a:pt x="3050589" y="2033804"/>
                </a:lnTo>
                <a:lnTo>
                  <a:pt x="3007133" y="2044355"/>
                </a:lnTo>
                <a:lnTo>
                  <a:pt x="2959544" y="2049773"/>
                </a:lnTo>
                <a:lnTo>
                  <a:pt x="2902422" y="2051769"/>
                </a:lnTo>
                <a:lnTo>
                  <a:pt x="2830370" y="2052054"/>
                </a:lnTo>
                <a:lnTo>
                  <a:pt x="372404" y="2052054"/>
                </a:lnTo>
                <a:lnTo>
                  <a:pt x="301309" y="2051769"/>
                </a:lnTo>
                <a:lnTo>
                  <a:pt x="244679" y="2049773"/>
                </a:lnTo>
                <a:lnTo>
                  <a:pt x="197270" y="2044355"/>
                </a:lnTo>
                <a:lnTo>
                  <a:pt x="153840" y="2033804"/>
                </a:lnTo>
                <a:lnTo>
                  <a:pt x="109295" y="2011803"/>
                </a:lnTo>
                <a:lnTo>
                  <a:pt x="71015" y="1981038"/>
                </a:lnTo>
                <a:lnTo>
                  <a:pt x="40250" y="1942758"/>
                </a:lnTo>
                <a:lnTo>
                  <a:pt x="18249" y="1898213"/>
                </a:lnTo>
                <a:lnTo>
                  <a:pt x="7699" y="1854757"/>
                </a:lnTo>
                <a:lnTo>
                  <a:pt x="2281" y="1807168"/>
                </a:lnTo>
                <a:lnTo>
                  <a:pt x="285" y="1750046"/>
                </a:lnTo>
                <a:lnTo>
                  <a:pt x="0" y="1677993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0"/>
                </a:lnTo>
                <a:lnTo>
                  <a:pt x="18249" y="153840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0" y="18249"/>
                </a:lnTo>
                <a:lnTo>
                  <a:pt x="197296" y="7699"/>
                </a:lnTo>
                <a:lnTo>
                  <a:pt x="244886" y="2281"/>
                </a:lnTo>
                <a:lnTo>
                  <a:pt x="302007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SimSun"/>
                <a:cs typeface="SimSun"/>
              </a:rPr>
              <a:t>A</a:t>
            </a:r>
            <a:endParaRPr sz="5900">
              <a:latin typeface="SimSun"/>
              <a:cs typeface="SimSun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SimSun"/>
                <a:cs typeface="SimSun"/>
              </a:rPr>
              <a:t>replicas:	3  template: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2500" y="6479786"/>
            <a:ext cx="1101092" cy="139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6601" y="4089675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91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1855" y="4851896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5" y="0"/>
                </a:moveTo>
                <a:lnTo>
                  <a:pt x="0" y="93000"/>
                </a:lnTo>
                <a:lnTo>
                  <a:pt x="134194" y="116925"/>
                </a:lnTo>
                <a:lnTo>
                  <a:pt x="9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7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225" dirty="0">
                <a:solidFill>
                  <a:srgbClr val="C82506"/>
                </a:solidFill>
                <a:latin typeface="Microsoft JhengHei"/>
                <a:cs typeface="Microsoft JhengHei"/>
              </a:rPr>
              <a:t>3</a:t>
            </a:r>
            <a:endParaRPr sz="2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3759200"/>
            <a:ext cx="70358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140" dirty="0">
                <a:solidFill>
                  <a:srgbClr val="C82506"/>
                </a:solidFill>
                <a:latin typeface="Microsoft JhengHei"/>
                <a:cs typeface="Microsoft JhengHei"/>
              </a:rPr>
              <a:t>Services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900" y="4203700"/>
            <a:ext cx="1003935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8465" algn="l"/>
                <a:tab pos="6336665" algn="l"/>
                <a:tab pos="7917815" algn="l"/>
              </a:tabLst>
            </a:pPr>
            <a:r>
              <a:rPr sz="8300" b="1" spc="80" dirty="0">
                <a:latin typeface="Microsoft JhengHei"/>
                <a:cs typeface="Microsoft JhengHei"/>
              </a:rPr>
              <a:t>Logical	</a:t>
            </a:r>
            <a:r>
              <a:rPr sz="8300" b="1" spc="195" dirty="0">
                <a:latin typeface="Microsoft JhengHei"/>
                <a:cs typeface="Microsoft JhengHei"/>
              </a:rPr>
              <a:t>set	</a:t>
            </a:r>
            <a:r>
              <a:rPr sz="8300" b="1" spc="-35" dirty="0">
                <a:latin typeface="Microsoft JhengHei"/>
                <a:cs typeface="Microsoft JhengHei"/>
              </a:rPr>
              <a:t>of	</a:t>
            </a:r>
            <a:r>
              <a:rPr sz="8300" b="1" spc="-805" dirty="0">
                <a:latin typeface="Microsoft JhengHei"/>
                <a:cs typeface="Microsoft JhengHei"/>
              </a:rPr>
              <a:t>Pods</a:t>
            </a:r>
            <a:endParaRPr sz="83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0" y="6007100"/>
            <a:ext cx="71691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869565" algn="l"/>
                <a:tab pos="3726815" algn="l"/>
                <a:tab pos="5727065" algn="l"/>
              </a:tabLst>
            </a:pPr>
            <a:r>
              <a:rPr sz="4500" b="1" spc="-210" dirty="0">
                <a:latin typeface="Microsoft JhengHei"/>
                <a:cs typeface="Microsoft JhengHei"/>
              </a:rPr>
              <a:t>(and	</a:t>
            </a:r>
            <a:r>
              <a:rPr sz="4500" b="1" spc="-434" dirty="0">
                <a:latin typeface="Microsoft JhengHei"/>
                <a:cs typeface="Microsoft JhengHei"/>
              </a:rPr>
              <a:t>ways	</a:t>
            </a:r>
            <a:r>
              <a:rPr sz="4500" b="1" spc="-65" dirty="0">
                <a:latin typeface="Microsoft JhengHei"/>
                <a:cs typeface="Microsoft JhengHei"/>
              </a:rPr>
              <a:t>to	</a:t>
            </a:r>
            <a:r>
              <a:rPr sz="4500" b="1" spc="-70" dirty="0">
                <a:latin typeface="Microsoft JhengHei"/>
                <a:cs typeface="Microsoft JhengHei"/>
              </a:rPr>
              <a:t>access	</a:t>
            </a:r>
            <a:r>
              <a:rPr sz="4500" b="1" spc="-350" dirty="0">
                <a:latin typeface="Microsoft JhengHei"/>
                <a:cs typeface="Microsoft JhengHei"/>
              </a:rPr>
              <a:t>them)</a:t>
            </a:r>
            <a:endParaRPr sz="45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82200" y="46990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0" y="825500"/>
            <a:ext cx="5003800" cy="492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9700" y="6172200"/>
            <a:ext cx="1018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  <a:tab pos="4838065" algn="l"/>
                <a:tab pos="6362065" algn="l"/>
                <a:tab pos="7886065" algn="l"/>
                <a:tab pos="8902065" algn="l"/>
              </a:tabLst>
            </a:pPr>
            <a:r>
              <a:rPr sz="4000" b="1" spc="-915" dirty="0">
                <a:latin typeface="Microsoft JhengHei"/>
                <a:cs typeface="Microsoft JhengHei"/>
              </a:rPr>
              <a:t>“Random	</a:t>
            </a:r>
            <a:r>
              <a:rPr sz="4000" b="1" spc="-25" dirty="0">
                <a:latin typeface="Microsoft JhengHei"/>
                <a:cs typeface="Microsoft JhengHei"/>
              </a:rPr>
              <a:t>containers	</a:t>
            </a:r>
            <a:r>
              <a:rPr sz="4000" b="1" spc="-275" dirty="0">
                <a:latin typeface="Microsoft JhengHei"/>
                <a:cs typeface="Microsoft JhengHei"/>
              </a:rPr>
              <a:t>doing	</a:t>
            </a:r>
            <a:r>
              <a:rPr sz="4000" b="1" spc="195" dirty="0">
                <a:latin typeface="Microsoft JhengHei"/>
                <a:cs typeface="Microsoft JhengHei"/>
              </a:rPr>
              <a:t>their	</a:t>
            </a:r>
            <a:r>
              <a:rPr sz="4000" b="1" spc="-770" dirty="0">
                <a:latin typeface="Microsoft JhengHei"/>
                <a:cs typeface="Microsoft JhengHei"/>
              </a:rPr>
              <a:t>own	</a:t>
            </a:r>
            <a:r>
              <a:rPr sz="4000" b="1" spc="-360" dirty="0">
                <a:latin typeface="Microsoft JhengHei"/>
                <a:cs typeface="Microsoft JhengHei"/>
              </a:rPr>
              <a:t>sh*t”</a:t>
            </a:r>
            <a:endParaRPr sz="40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82200" y="46990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7142" y="3042558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47"/>
                </a:moveTo>
                <a:lnTo>
                  <a:pt x="4877645" y="4161"/>
                </a:lnTo>
                <a:lnTo>
                  <a:pt x="488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4815" y="298912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6" y="115190"/>
                </a:lnTo>
                <a:lnTo>
                  <a:pt x="135163" y="17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4971" y="4741499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098" y="0"/>
                </a:lnTo>
                <a:lnTo>
                  <a:pt x="490379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6070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8262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21" y="1946273"/>
                </a:lnTo>
                <a:lnTo>
                  <a:pt x="4909523" y="1950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3471" y="662080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5" y="0"/>
                </a:moveTo>
                <a:lnTo>
                  <a:pt x="0" y="113301"/>
                </a:lnTo>
                <a:lnTo>
                  <a:pt x="135815" y="101674"/>
                </a:lnTo>
                <a:lnTo>
                  <a:pt x="4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4600" y="4549457"/>
            <a:ext cx="227330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129665" algn="l"/>
              </a:tabLst>
            </a:pPr>
            <a:r>
              <a:rPr sz="5550" spc="-930" baseline="-10510" dirty="0">
                <a:latin typeface="SimSun"/>
                <a:cs typeface="SimSun"/>
              </a:rPr>
              <a:t>Pd	</a:t>
            </a:r>
            <a:r>
              <a:rPr sz="2000" spc="-62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7142" y="3042558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47"/>
                </a:moveTo>
                <a:lnTo>
                  <a:pt x="4877645" y="4161"/>
                </a:lnTo>
                <a:lnTo>
                  <a:pt x="488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44815" y="298912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6" y="115190"/>
                </a:lnTo>
                <a:lnTo>
                  <a:pt x="135163" y="17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4971" y="4741499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098" y="0"/>
                </a:lnTo>
                <a:lnTo>
                  <a:pt x="490379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6070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8262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21" y="1946273"/>
                </a:lnTo>
                <a:lnTo>
                  <a:pt x="4909523" y="1950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3471" y="662080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5" y="0"/>
                </a:moveTo>
                <a:lnTo>
                  <a:pt x="0" y="113301"/>
                </a:lnTo>
                <a:lnTo>
                  <a:pt x="135815" y="101674"/>
                </a:lnTo>
                <a:lnTo>
                  <a:pt x="4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64600" y="4229100"/>
            <a:ext cx="2286000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7142" y="3042558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47"/>
                </a:moveTo>
                <a:lnTo>
                  <a:pt x="4877645" y="4161"/>
                </a:lnTo>
                <a:lnTo>
                  <a:pt x="488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4815" y="298912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6" y="115190"/>
                </a:lnTo>
                <a:lnTo>
                  <a:pt x="135163" y="17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4971" y="4741499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098" y="0"/>
                </a:lnTo>
                <a:lnTo>
                  <a:pt x="490379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6070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8262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21" y="1946273"/>
                </a:lnTo>
                <a:lnTo>
                  <a:pt x="4909523" y="1950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3471" y="662080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5" y="0"/>
                </a:moveTo>
                <a:lnTo>
                  <a:pt x="0" y="113301"/>
                </a:lnTo>
                <a:lnTo>
                  <a:pt x="135815" y="101674"/>
                </a:lnTo>
                <a:lnTo>
                  <a:pt x="4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8" y="2255128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8" y="229957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1775" y="29876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7142" y="3042558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47"/>
                </a:moveTo>
                <a:lnTo>
                  <a:pt x="4877645" y="4161"/>
                </a:lnTo>
                <a:lnTo>
                  <a:pt x="48896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4815" y="298912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6" y="115190"/>
                </a:lnTo>
                <a:lnTo>
                  <a:pt x="135163" y="17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4971" y="4741499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098" y="0"/>
                </a:lnTo>
                <a:lnTo>
                  <a:pt x="490379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6070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8262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21" y="1946273"/>
                </a:lnTo>
                <a:lnTo>
                  <a:pt x="4909523" y="1950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3471" y="662080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5" y="0"/>
                </a:moveTo>
                <a:lnTo>
                  <a:pt x="0" y="113301"/>
                </a:lnTo>
                <a:lnTo>
                  <a:pt x="135815" y="101674"/>
                </a:lnTo>
                <a:lnTo>
                  <a:pt x="4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8900" y="4114800"/>
            <a:ext cx="2044700" cy="158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50" dirty="0">
                <a:latin typeface="Microsoft JhengHei"/>
                <a:cs typeface="Microsoft JhengHei"/>
              </a:rPr>
              <a:t>Raw	</a:t>
            </a:r>
            <a:r>
              <a:rPr sz="5300" b="1" spc="-735" dirty="0">
                <a:latin typeface="Microsoft JhengHei"/>
                <a:cs typeface="Microsoft JhengHei"/>
              </a:rPr>
              <a:t>Pod	</a:t>
            </a:r>
            <a:r>
              <a:rPr sz="5300" b="1" spc="-220" dirty="0">
                <a:latin typeface="Microsoft JhengHei"/>
                <a:cs typeface="Microsoft JhengHei"/>
              </a:rPr>
              <a:t>Access</a:t>
            </a:r>
            <a:endParaRPr sz="5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4"/>
                </a:lnTo>
                <a:lnTo>
                  <a:pt x="3" y="313339"/>
                </a:lnTo>
                <a:lnTo>
                  <a:pt x="178" y="354431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9"/>
                </a:lnTo>
                <a:lnTo>
                  <a:pt x="1414682" y="215244"/>
                </a:lnTo>
                <a:lnTo>
                  <a:pt x="1414507" y="174152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90200" y="5464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4"/>
                </a:lnTo>
                <a:lnTo>
                  <a:pt x="3" y="313339"/>
                </a:lnTo>
                <a:lnTo>
                  <a:pt x="178" y="354431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9"/>
                </a:lnTo>
                <a:lnTo>
                  <a:pt x="1414682" y="215244"/>
                </a:lnTo>
                <a:lnTo>
                  <a:pt x="1414507" y="174152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90200" y="5464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4"/>
                </a:lnTo>
                <a:lnTo>
                  <a:pt x="3" y="313339"/>
                </a:lnTo>
                <a:lnTo>
                  <a:pt x="178" y="354431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9"/>
                </a:lnTo>
                <a:lnTo>
                  <a:pt x="1414682" y="215244"/>
                </a:lnTo>
                <a:lnTo>
                  <a:pt x="1414507" y="174152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90200" y="5464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9925" y="4819703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27087" y="475874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4"/>
                </a:lnTo>
                <a:lnTo>
                  <a:pt x="3" y="313339"/>
                </a:lnTo>
                <a:lnTo>
                  <a:pt x="178" y="354431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9"/>
                </a:lnTo>
                <a:lnTo>
                  <a:pt x="1414682" y="215244"/>
                </a:lnTo>
                <a:lnTo>
                  <a:pt x="1414507" y="174152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8344" y="5241688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99800" y="53340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solidFill>
                  <a:srgbClr val="DE6A10"/>
                </a:solidFill>
                <a:latin typeface="Microsoft JhengHei"/>
                <a:cs typeface="Microsoft JhengHei"/>
              </a:rPr>
              <a:t>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4600" y="4549457"/>
            <a:ext cx="227330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129665" algn="l"/>
              </a:tabLst>
            </a:pPr>
            <a:r>
              <a:rPr sz="5550" spc="-930" baseline="-10510" dirty="0">
                <a:latin typeface="SimSun"/>
                <a:cs typeface="SimSun"/>
              </a:rPr>
              <a:t>Pd	</a:t>
            </a:r>
            <a:r>
              <a:rPr sz="2000" spc="-620" dirty="0">
                <a:solidFill>
                  <a:srgbClr val="F39019"/>
                </a:solidFill>
                <a:latin typeface="SimSun"/>
                <a:cs typeface="SimSun"/>
              </a:rPr>
              <a:t>10.0.96.3</a:t>
            </a:r>
            <a:endParaRPr sz="2000">
              <a:latin typeface="SimSun"/>
              <a:cs typeface="SimSun"/>
            </a:endParaRPr>
          </a:p>
          <a:p>
            <a:pPr marL="1485900">
              <a:lnSpc>
                <a:spcPct val="100000"/>
              </a:lnSpc>
              <a:spcBef>
                <a:spcPts val="2260"/>
              </a:spcBef>
            </a:pPr>
            <a:r>
              <a:rPr sz="2000" spc="-270" dirty="0">
                <a:latin typeface="SimSun"/>
                <a:cs typeface="SimSun"/>
              </a:rPr>
              <a:t>rle=</a:t>
            </a:r>
            <a:r>
              <a:rPr sz="2000" b="1" spc="-270" dirty="0">
                <a:solidFill>
                  <a:srgbClr val="DE6A10"/>
                </a:solidFill>
                <a:latin typeface="Microsoft JhengHei"/>
                <a:cs typeface="Microsoft JhengHei"/>
              </a:rPr>
              <a:t>w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9925" y="4819703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27087" y="475874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64600" y="4229100"/>
            <a:ext cx="2286000" cy="129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9925" y="4819703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7087" y="475874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6700" y="5626100"/>
            <a:ext cx="74041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605" dirty="0">
                <a:latin typeface="Microsoft JhengHei"/>
                <a:cs typeface="Microsoft JhengHei"/>
              </a:rPr>
              <a:t>Compose</a:t>
            </a:r>
            <a:endParaRPr sz="16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0800" y="889000"/>
            <a:ext cx="5283200" cy="520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48344" y="5175657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8344" y="5175657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90200" y="54006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200" y="46990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10.0.96.6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220" dirty="0">
                <a:latin typeface="Microsoft JhengHei"/>
                <a:cs typeface="Microsoft JhengHei"/>
              </a:rPr>
              <a:t>Access	</a:t>
            </a:r>
            <a:r>
              <a:rPr sz="5300" b="1" spc="-45" dirty="0">
                <a:latin typeface="Microsoft JhengHei"/>
                <a:cs typeface="Microsoft JhengHei"/>
              </a:rPr>
              <a:t>Via	</a:t>
            </a:r>
            <a:r>
              <a:rPr sz="5300" b="1" spc="40" dirty="0">
                <a:latin typeface="Microsoft JhengHei"/>
                <a:cs typeface="Microsoft JhengHei"/>
              </a:rPr>
              <a:t>Service</a:t>
            </a:r>
            <a:endParaRPr sz="53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8" y="407094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8" y="4115391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1775" y="48037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48344" y="5175657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8344" y="5175657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90200" y="54006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200" y="46990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10.0.96.6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6858" y="5886754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46708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1775" y="66198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1198485" y="528581"/>
                </a:lnTo>
                <a:lnTo>
                  <a:pt x="1240130" y="528416"/>
                </a:lnTo>
                <a:lnTo>
                  <a:pt x="1300651" y="524131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8344" y="702798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90200" y="72421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10.0.96.4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8071" y="4828987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5" y="1821602"/>
                </a:lnTo>
                <a:lnTo>
                  <a:pt x="532769" y="183379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8758" y="6633583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78" y="0"/>
                </a:moveTo>
                <a:lnTo>
                  <a:pt x="0" y="34014"/>
                </a:lnTo>
                <a:lnTo>
                  <a:pt x="92553" y="134085"/>
                </a:lnTo>
                <a:lnTo>
                  <a:pt x="117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4971" y="4741499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1" y="0"/>
                </a:lnTo>
                <a:lnTo>
                  <a:pt x="18066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8893" y="46805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4770" y="3156255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47586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19" y="0"/>
                </a:moveTo>
                <a:lnTo>
                  <a:pt x="0" y="98314"/>
                </a:lnTo>
                <a:lnTo>
                  <a:pt x="116419" y="134523"/>
                </a:lnTo>
                <a:lnTo>
                  <a:pt x="9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5084" y="4023582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4934" y="4068032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78" y="0"/>
                </a:moveTo>
                <a:lnTo>
                  <a:pt x="216199" y="0"/>
                </a:lnTo>
                <a:lnTo>
                  <a:pt x="174554" y="164"/>
                </a:lnTo>
                <a:lnTo>
                  <a:pt x="114033" y="4449"/>
                </a:lnTo>
                <a:lnTo>
                  <a:pt x="63170" y="23263"/>
                </a:lnTo>
                <a:lnTo>
                  <a:pt x="23263" y="63170"/>
                </a:lnTo>
                <a:lnTo>
                  <a:pt x="4447" y="114033"/>
                </a:lnTo>
                <a:lnTo>
                  <a:pt x="163" y="174554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29"/>
                </a:lnTo>
                <a:lnTo>
                  <a:pt x="4453" y="414562"/>
                </a:lnTo>
                <a:lnTo>
                  <a:pt x="23263" y="465410"/>
                </a:lnTo>
                <a:lnTo>
                  <a:pt x="63170" y="505317"/>
                </a:lnTo>
                <a:lnTo>
                  <a:pt x="114018" y="524131"/>
                </a:lnTo>
                <a:lnTo>
                  <a:pt x="174151" y="528416"/>
                </a:lnTo>
                <a:lnTo>
                  <a:pt x="215243" y="528581"/>
                </a:lnTo>
                <a:lnTo>
                  <a:pt x="2039520" y="528581"/>
                </a:lnTo>
                <a:lnTo>
                  <a:pt x="2081166" y="528416"/>
                </a:lnTo>
                <a:lnTo>
                  <a:pt x="2141687" y="524131"/>
                </a:lnTo>
                <a:lnTo>
                  <a:pt x="2192550" y="505317"/>
                </a:lnTo>
                <a:lnTo>
                  <a:pt x="2232457" y="465410"/>
                </a:lnTo>
                <a:lnTo>
                  <a:pt x="2251273" y="414547"/>
                </a:lnTo>
                <a:lnTo>
                  <a:pt x="2255558" y="354025"/>
                </a:lnTo>
                <a:lnTo>
                  <a:pt x="2255721" y="313338"/>
                </a:lnTo>
                <a:lnTo>
                  <a:pt x="2255718" y="215243"/>
                </a:lnTo>
                <a:lnTo>
                  <a:pt x="2255543" y="174151"/>
                </a:lnTo>
                <a:lnTo>
                  <a:pt x="2251268" y="114018"/>
                </a:lnTo>
                <a:lnTo>
                  <a:pt x="2232457" y="63170"/>
                </a:lnTo>
                <a:lnTo>
                  <a:pt x="2192550" y="23263"/>
                </a:lnTo>
                <a:lnTo>
                  <a:pt x="2141702" y="4449"/>
                </a:lnTo>
                <a:lnTo>
                  <a:pt x="2081570" y="164"/>
                </a:lnTo>
                <a:lnTo>
                  <a:pt x="2040478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4143" y="5289049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78" y="0"/>
                </a:lnTo>
                <a:lnTo>
                  <a:pt x="2081570" y="164"/>
                </a:lnTo>
                <a:lnTo>
                  <a:pt x="2141702" y="4449"/>
                </a:lnTo>
                <a:lnTo>
                  <a:pt x="2192550" y="23263"/>
                </a:lnTo>
                <a:lnTo>
                  <a:pt x="2232457" y="63170"/>
                </a:lnTo>
                <a:lnTo>
                  <a:pt x="2251271" y="114034"/>
                </a:lnTo>
                <a:lnTo>
                  <a:pt x="2255557" y="174555"/>
                </a:lnTo>
                <a:lnTo>
                  <a:pt x="2255721" y="216200"/>
                </a:lnTo>
                <a:lnTo>
                  <a:pt x="2255721" y="313338"/>
                </a:lnTo>
                <a:lnTo>
                  <a:pt x="2255557" y="354430"/>
                </a:lnTo>
                <a:lnTo>
                  <a:pt x="2251271" y="414562"/>
                </a:lnTo>
                <a:lnTo>
                  <a:pt x="2232457" y="465411"/>
                </a:lnTo>
                <a:lnTo>
                  <a:pt x="2192550" y="505318"/>
                </a:lnTo>
                <a:lnTo>
                  <a:pt x="2141687" y="524131"/>
                </a:lnTo>
                <a:lnTo>
                  <a:pt x="2081166" y="528417"/>
                </a:lnTo>
                <a:lnTo>
                  <a:pt x="2039520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7700" y="55022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SimSun"/>
                <a:cs typeface="SimSun"/>
              </a:rPr>
              <a:t>Service</a:t>
            </a:r>
            <a:endParaRPr sz="37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SimSun"/>
                <a:cs typeface="SimSun"/>
              </a:rPr>
              <a:t>match r</a:t>
            </a:r>
            <a:r>
              <a:rPr sz="2000" spc="-75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570706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6858" y="2321159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46708" y="2365609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775" y="30511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50"/>
                </a:lnTo>
                <a:lnTo>
                  <a:pt x="63171" y="23264"/>
                </a:lnTo>
                <a:lnTo>
                  <a:pt x="23264" y="63171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3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8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8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8"/>
                </a:lnTo>
                <a:lnTo>
                  <a:pt x="1414522" y="354027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1"/>
                </a:lnTo>
                <a:lnTo>
                  <a:pt x="1351514" y="23264"/>
                </a:lnTo>
                <a:lnTo>
                  <a:pt x="1300666" y="4450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48344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90200" y="36480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10.0.96.2</a:t>
            </a:r>
            <a:endParaRPr sz="20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-180" dirty="0">
                <a:latin typeface="SimSun"/>
                <a:cs typeface="SimSun"/>
              </a:rPr>
              <a:t>le=</a:t>
            </a:r>
            <a:r>
              <a:rPr sz="2000" b="1" spc="-180" dirty="0">
                <a:solidFill>
                  <a:srgbClr val="DE6A10"/>
                </a:solidFill>
                <a:latin typeface="Microsoft JhengHei"/>
                <a:cs typeface="Microsoft JhengHei"/>
              </a:rPr>
              <a:t>web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9925" y="4819703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27087" y="475874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76858" y="7673051"/>
            <a:ext cx="3054085" cy="166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46708" y="7717500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5" y="279"/>
                </a:lnTo>
                <a:lnTo>
                  <a:pt x="2674521" y="2236"/>
                </a:lnTo>
                <a:lnTo>
                  <a:pt x="2720996" y="7547"/>
                </a:lnTo>
                <a:lnTo>
                  <a:pt x="2763572" y="17890"/>
                </a:lnTo>
                <a:lnTo>
                  <a:pt x="2807240" y="39458"/>
                </a:lnTo>
                <a:lnTo>
                  <a:pt x="2844767" y="69617"/>
                </a:lnTo>
                <a:lnTo>
                  <a:pt x="2874927" y="107144"/>
                </a:lnTo>
                <a:lnTo>
                  <a:pt x="2896495" y="150813"/>
                </a:lnTo>
                <a:lnTo>
                  <a:pt x="2906838" y="193414"/>
                </a:lnTo>
                <a:lnTo>
                  <a:pt x="2912149" y="240067"/>
                </a:lnTo>
                <a:lnTo>
                  <a:pt x="2914106" y="296064"/>
                </a:lnTo>
                <a:lnTo>
                  <a:pt x="2914385" y="366699"/>
                </a:lnTo>
                <a:lnTo>
                  <a:pt x="2914385" y="1157740"/>
                </a:lnTo>
                <a:lnTo>
                  <a:pt x="2914106" y="1227436"/>
                </a:lnTo>
                <a:lnTo>
                  <a:pt x="2912149" y="1282951"/>
                </a:lnTo>
                <a:lnTo>
                  <a:pt x="2906838" y="1329427"/>
                </a:lnTo>
                <a:lnTo>
                  <a:pt x="2896495" y="1372002"/>
                </a:lnTo>
                <a:lnTo>
                  <a:pt x="2874927" y="1415671"/>
                </a:lnTo>
                <a:lnTo>
                  <a:pt x="2844767" y="1453198"/>
                </a:lnTo>
                <a:lnTo>
                  <a:pt x="2807240" y="1483358"/>
                </a:lnTo>
                <a:lnTo>
                  <a:pt x="2763572" y="1504925"/>
                </a:lnTo>
                <a:lnTo>
                  <a:pt x="2720971" y="1515268"/>
                </a:lnTo>
                <a:lnTo>
                  <a:pt x="2674318" y="1520580"/>
                </a:lnTo>
                <a:lnTo>
                  <a:pt x="2618320" y="1522536"/>
                </a:lnTo>
                <a:lnTo>
                  <a:pt x="2547686" y="1522816"/>
                </a:lnTo>
                <a:lnTo>
                  <a:pt x="365076" y="1522816"/>
                </a:lnTo>
                <a:lnTo>
                  <a:pt x="295380" y="1522536"/>
                </a:lnTo>
                <a:lnTo>
                  <a:pt x="239864" y="1520580"/>
                </a:lnTo>
                <a:lnTo>
                  <a:pt x="193388" y="1515268"/>
                </a:lnTo>
                <a:lnTo>
                  <a:pt x="150813" y="1504925"/>
                </a:lnTo>
                <a:lnTo>
                  <a:pt x="107144" y="1483358"/>
                </a:lnTo>
                <a:lnTo>
                  <a:pt x="69617" y="1453198"/>
                </a:lnTo>
                <a:lnTo>
                  <a:pt x="39458" y="1415671"/>
                </a:lnTo>
                <a:lnTo>
                  <a:pt x="17890" y="1372002"/>
                </a:lnTo>
                <a:lnTo>
                  <a:pt x="7547" y="1329401"/>
                </a:lnTo>
                <a:lnTo>
                  <a:pt x="2236" y="1282749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21775" y="8410575"/>
            <a:ext cx="190500" cy="25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3700" dirty="0">
                <a:latin typeface="SimSun"/>
                <a:cs typeface="SimSun"/>
              </a:rPr>
              <a:t>P	d</a:t>
            </a:r>
            <a:endParaRPr sz="3700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42" y="0"/>
                </a:moveTo>
                <a:lnTo>
                  <a:pt x="216200" y="0"/>
                </a:lnTo>
                <a:lnTo>
                  <a:pt x="174555" y="164"/>
                </a:lnTo>
                <a:lnTo>
                  <a:pt x="114034" y="4449"/>
                </a:lnTo>
                <a:lnTo>
                  <a:pt x="63171" y="23263"/>
                </a:lnTo>
                <a:lnTo>
                  <a:pt x="23264" y="63170"/>
                </a:lnTo>
                <a:lnTo>
                  <a:pt x="4448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8" y="354430"/>
                </a:lnTo>
                <a:lnTo>
                  <a:pt x="4453" y="414562"/>
                </a:lnTo>
                <a:lnTo>
                  <a:pt x="23264" y="465411"/>
                </a:lnTo>
                <a:lnTo>
                  <a:pt x="63171" y="505318"/>
                </a:lnTo>
                <a:lnTo>
                  <a:pt x="114019" y="524132"/>
                </a:lnTo>
                <a:lnTo>
                  <a:pt x="174151" y="528417"/>
                </a:lnTo>
                <a:lnTo>
                  <a:pt x="215243" y="528582"/>
                </a:lnTo>
                <a:lnTo>
                  <a:pt x="1198485" y="528582"/>
                </a:lnTo>
                <a:lnTo>
                  <a:pt x="1240130" y="528417"/>
                </a:lnTo>
                <a:lnTo>
                  <a:pt x="1300651" y="524132"/>
                </a:lnTo>
                <a:lnTo>
                  <a:pt x="1351514" y="505318"/>
                </a:lnTo>
                <a:lnTo>
                  <a:pt x="1391422" y="465411"/>
                </a:lnTo>
                <a:lnTo>
                  <a:pt x="1410238" y="414547"/>
                </a:lnTo>
                <a:lnTo>
                  <a:pt x="1414522" y="354026"/>
                </a:lnTo>
                <a:lnTo>
                  <a:pt x="1414686" y="313338"/>
                </a:lnTo>
                <a:lnTo>
                  <a:pt x="1414682" y="215243"/>
                </a:lnTo>
                <a:lnTo>
                  <a:pt x="1414507" y="174151"/>
                </a:lnTo>
                <a:lnTo>
                  <a:pt x="1410232" y="114019"/>
                </a:lnTo>
                <a:lnTo>
                  <a:pt x="1391422" y="63170"/>
                </a:lnTo>
                <a:lnTo>
                  <a:pt x="1351514" y="23263"/>
                </a:lnTo>
                <a:lnTo>
                  <a:pt x="1300666" y="4449"/>
                </a:lnTo>
                <a:lnTo>
                  <a:pt x="1240534" y="164"/>
                </a:lnTo>
                <a:lnTo>
                  <a:pt x="1199442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8344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4" y="164"/>
                </a:lnTo>
                <a:lnTo>
                  <a:pt x="1300666" y="4449"/>
                </a:lnTo>
                <a:lnTo>
                  <a:pt x="1351514" y="23263"/>
                </a:lnTo>
                <a:lnTo>
                  <a:pt x="1391422" y="63170"/>
                </a:lnTo>
                <a:lnTo>
                  <a:pt x="1410236" y="114034"/>
                </a:lnTo>
                <a:lnTo>
                  <a:pt x="1414521" y="174555"/>
                </a:lnTo>
                <a:lnTo>
                  <a:pt x="1414686" y="216200"/>
                </a:lnTo>
                <a:lnTo>
                  <a:pt x="1414686" y="313338"/>
                </a:lnTo>
                <a:lnTo>
                  <a:pt x="1414521" y="354430"/>
                </a:lnTo>
                <a:lnTo>
                  <a:pt x="1410236" y="414562"/>
                </a:lnTo>
                <a:lnTo>
                  <a:pt x="1391422" y="465411"/>
                </a:lnTo>
                <a:lnTo>
                  <a:pt x="1351514" y="505318"/>
                </a:lnTo>
                <a:lnTo>
                  <a:pt x="1300651" y="524131"/>
                </a:lnTo>
                <a:lnTo>
                  <a:pt x="1240130" y="528417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7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1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53700" y="9032875"/>
            <a:ext cx="1016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SimSun"/>
                <a:cs typeface="SimSun"/>
              </a:rPr>
              <a:t>10.0.96.5</a:t>
            </a:r>
            <a:endParaRPr sz="2000">
              <a:latin typeface="SimSun"/>
              <a:cs typeface="SimSun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SimSun"/>
                <a:cs typeface="SimSun"/>
              </a:rPr>
              <a:t>r</a:t>
            </a:r>
            <a:r>
              <a:rPr sz="2000" spc="-80" dirty="0">
                <a:latin typeface="SimSun"/>
                <a:cs typeface="SimSun"/>
              </a:rPr>
              <a:t> </a:t>
            </a:r>
            <a:r>
              <a:rPr sz="2000" spc="-120" dirty="0">
                <a:latin typeface="SimSun"/>
                <a:cs typeface="SimSun"/>
              </a:rPr>
              <a:t>le=</a:t>
            </a:r>
            <a:r>
              <a:rPr sz="2000" b="1" spc="-120" dirty="0">
                <a:solidFill>
                  <a:srgbClr val="DE6A10"/>
                </a:solidFill>
                <a:latin typeface="Microsoft JhengHei"/>
                <a:cs typeface="Microsoft JhengHei"/>
              </a:rPr>
              <a:t>db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3759200"/>
            <a:ext cx="61595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25" dirty="0">
                <a:solidFill>
                  <a:srgbClr val="C82506"/>
                </a:solidFill>
                <a:latin typeface="Microsoft JhengHei"/>
                <a:cs typeface="Microsoft JhengHei"/>
              </a:rPr>
              <a:t>Secrets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3131820"/>
            <a:ext cx="79311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0" marR="5080" indent="-1054100">
              <a:lnSpc>
                <a:spcPct val="123500"/>
              </a:lnSpc>
              <a:spcBef>
                <a:spcPts val="100"/>
              </a:spcBef>
              <a:tabLst>
                <a:tab pos="3174365" algn="l"/>
                <a:tab pos="3701415" algn="l"/>
                <a:tab pos="5282565" algn="l"/>
                <a:tab pos="6863715" algn="l"/>
              </a:tabLst>
            </a:pPr>
            <a:r>
              <a:rPr sz="8300" b="1" spc="-135" dirty="0">
                <a:latin typeface="Microsoft JhengHei"/>
                <a:cs typeface="Microsoft JhengHei"/>
              </a:rPr>
              <a:t>Store	</a:t>
            </a:r>
            <a:r>
              <a:rPr sz="8300" b="1" spc="-65" dirty="0">
                <a:latin typeface="Microsoft JhengHei"/>
                <a:cs typeface="Microsoft JhengHei"/>
              </a:rPr>
              <a:t>pieces	</a:t>
            </a:r>
            <a:r>
              <a:rPr sz="8300" b="1" spc="-25" dirty="0">
                <a:latin typeface="Microsoft JhengHei"/>
                <a:cs typeface="Microsoft JhengHei"/>
              </a:rPr>
              <a:t>of  </a:t>
            </a:r>
            <a:r>
              <a:rPr sz="8300" b="1" spc="-320" dirty="0">
                <a:latin typeface="Microsoft JhengHei"/>
                <a:cs typeface="Microsoft JhengHei"/>
              </a:rPr>
              <a:t>data		</a:t>
            </a:r>
            <a:r>
              <a:rPr sz="8300" b="1" spc="405" dirty="0">
                <a:latin typeface="Microsoft JhengHei"/>
                <a:cs typeface="Microsoft JhengHei"/>
              </a:rPr>
              <a:t>in	</a:t>
            </a:r>
            <a:r>
              <a:rPr sz="8300" b="1" spc="-355" dirty="0">
                <a:latin typeface="Microsoft JhengHei"/>
                <a:cs typeface="Microsoft JhengHei"/>
              </a:rPr>
              <a:t>k8s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356100"/>
            <a:ext cx="101854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  <a:tab pos="5701665" algn="l"/>
              </a:tabLst>
            </a:pPr>
            <a:r>
              <a:rPr sz="6400" b="1" spc="434" dirty="0">
                <a:latin typeface="Microsoft JhengHei"/>
                <a:cs typeface="Microsoft JhengHei"/>
              </a:rPr>
              <a:t>e.g.	</a:t>
            </a:r>
            <a:r>
              <a:rPr sz="6400" b="1" spc="204" dirty="0">
                <a:latin typeface="Microsoft JhengHei"/>
                <a:cs typeface="Microsoft JhengHei"/>
              </a:rPr>
              <a:t>Identity	</a:t>
            </a:r>
            <a:r>
              <a:rPr sz="6400" b="1" spc="-160" dirty="0">
                <a:latin typeface="Microsoft JhengHei"/>
                <a:cs typeface="Microsoft JhengHei"/>
              </a:rPr>
              <a:t>Information</a:t>
            </a:r>
            <a:endParaRPr sz="6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0" y="4203700"/>
            <a:ext cx="529590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b="1" spc="280" dirty="0">
                <a:latin typeface="Microsoft JhengHei"/>
                <a:cs typeface="Microsoft JhengHei"/>
              </a:rPr>
              <a:t>(securely)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4203700"/>
            <a:ext cx="898525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4365" algn="l"/>
                <a:tab pos="5282565" algn="l"/>
              </a:tabLst>
            </a:pPr>
            <a:r>
              <a:rPr sz="8300" b="1" spc="805" dirty="0">
                <a:latin typeface="Microsoft JhengHei"/>
                <a:cs typeface="Microsoft JhengHei"/>
              </a:rPr>
              <a:t>(…in	</a:t>
            </a:r>
            <a:r>
              <a:rPr sz="8300" b="1" spc="-229" dirty="0">
                <a:latin typeface="Microsoft JhengHei"/>
                <a:cs typeface="Microsoft JhengHei"/>
              </a:rPr>
              <a:t>the	</a:t>
            </a:r>
            <a:r>
              <a:rPr sz="8300" b="1" spc="210" dirty="0">
                <a:latin typeface="Microsoft JhengHei"/>
                <a:cs typeface="Microsoft JhengHei"/>
              </a:rPr>
              <a:t>future)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6" y="3097592"/>
            <a:ext cx="4601568" cy="5057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6" y="3110292"/>
            <a:ext cx="4525645" cy="4980940"/>
          </a:xfrm>
          <a:custGeom>
            <a:avLst/>
            <a:gdLst/>
            <a:ahLst/>
            <a:cxnLst/>
            <a:rect l="l" t="t" r="r" b="b"/>
            <a:pathLst>
              <a:path w="4525645" h="4980940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4615738"/>
                </a:lnTo>
                <a:lnTo>
                  <a:pt x="279" y="4684750"/>
                </a:lnTo>
                <a:lnTo>
                  <a:pt x="2236" y="4740748"/>
                </a:lnTo>
                <a:lnTo>
                  <a:pt x="7553" y="4787426"/>
                </a:lnTo>
                <a:lnTo>
                  <a:pt x="17890" y="4830001"/>
                </a:lnTo>
                <a:lnTo>
                  <a:pt x="39458" y="4873670"/>
                </a:lnTo>
                <a:lnTo>
                  <a:pt x="69617" y="4911197"/>
                </a:lnTo>
                <a:lnTo>
                  <a:pt x="107144" y="4941357"/>
                </a:lnTo>
                <a:lnTo>
                  <a:pt x="150813" y="4962925"/>
                </a:lnTo>
                <a:lnTo>
                  <a:pt x="193389" y="4973267"/>
                </a:lnTo>
                <a:lnTo>
                  <a:pt x="239864" y="4978579"/>
                </a:lnTo>
                <a:lnTo>
                  <a:pt x="295380" y="4980536"/>
                </a:lnTo>
                <a:lnTo>
                  <a:pt x="365076" y="4980815"/>
                </a:lnTo>
                <a:lnTo>
                  <a:pt x="4158668" y="4980815"/>
                </a:lnTo>
                <a:lnTo>
                  <a:pt x="4229303" y="4980536"/>
                </a:lnTo>
                <a:lnTo>
                  <a:pt x="4285300" y="4978579"/>
                </a:lnTo>
                <a:lnTo>
                  <a:pt x="4331953" y="4973267"/>
                </a:lnTo>
                <a:lnTo>
                  <a:pt x="4374554" y="4962925"/>
                </a:lnTo>
                <a:lnTo>
                  <a:pt x="4418223" y="4941357"/>
                </a:lnTo>
                <a:lnTo>
                  <a:pt x="4455750" y="4911197"/>
                </a:lnTo>
                <a:lnTo>
                  <a:pt x="4485910" y="4873670"/>
                </a:lnTo>
                <a:lnTo>
                  <a:pt x="4507477" y="4830001"/>
                </a:lnTo>
                <a:lnTo>
                  <a:pt x="4517823" y="4787401"/>
                </a:lnTo>
                <a:lnTo>
                  <a:pt x="4523131" y="4740951"/>
                </a:lnTo>
                <a:lnTo>
                  <a:pt x="4525088" y="4685435"/>
                </a:lnTo>
                <a:lnTo>
                  <a:pt x="4525368" y="4615738"/>
                </a:lnTo>
                <a:lnTo>
                  <a:pt x="4525361" y="365076"/>
                </a:lnTo>
                <a:lnTo>
                  <a:pt x="4525088" y="296064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10" y="107144"/>
                </a:lnTo>
                <a:lnTo>
                  <a:pt x="4455750" y="69617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60900" y="863600"/>
            <a:ext cx="3683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Secret</a:t>
            </a:r>
            <a:endParaRPr sz="9600"/>
          </a:p>
        </p:txBody>
      </p:sp>
      <p:sp>
        <p:nvSpPr>
          <p:cNvPr id="5" name="object 5"/>
          <p:cNvSpPr/>
          <p:nvPr/>
        </p:nvSpPr>
        <p:spPr>
          <a:xfrm>
            <a:off x="4512848" y="3455549"/>
            <a:ext cx="3979101" cy="1465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948" y="346824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5" y="39457"/>
                </a:lnTo>
                <a:lnTo>
                  <a:pt x="69618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8" y="1282334"/>
                </a:lnTo>
                <a:lnTo>
                  <a:pt x="69618" y="1319861"/>
                </a:lnTo>
                <a:lnTo>
                  <a:pt x="107145" y="1350021"/>
                </a:lnTo>
                <a:lnTo>
                  <a:pt x="150813" y="1371588"/>
                </a:lnTo>
                <a:lnTo>
                  <a:pt x="193389" y="1381931"/>
                </a:lnTo>
                <a:lnTo>
                  <a:pt x="239864" y="1387242"/>
                </a:lnTo>
                <a:lnTo>
                  <a:pt x="295380" y="1389199"/>
                </a:lnTo>
                <a:lnTo>
                  <a:pt x="365076" y="1389479"/>
                </a:lnTo>
                <a:lnTo>
                  <a:pt x="3536203" y="1389479"/>
                </a:lnTo>
                <a:lnTo>
                  <a:pt x="3606837" y="1389199"/>
                </a:lnTo>
                <a:lnTo>
                  <a:pt x="3662835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7" y="1350021"/>
                </a:lnTo>
                <a:lnTo>
                  <a:pt x="3833284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4" y="69617"/>
                </a:lnTo>
                <a:lnTo>
                  <a:pt x="3795757" y="39457"/>
                </a:lnTo>
                <a:lnTo>
                  <a:pt x="3752088" y="17890"/>
                </a:lnTo>
                <a:lnTo>
                  <a:pt x="3709513" y="7547"/>
                </a:lnTo>
                <a:lnTo>
                  <a:pt x="3663037" y="2236"/>
                </a:lnTo>
                <a:lnTo>
                  <a:pt x="3607522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38700" y="39370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SimSun"/>
                <a:cs typeface="SimSun"/>
              </a:rPr>
              <a:t>key1	→	base64	value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2849" y="6330971"/>
            <a:ext cx="3979101" cy="1465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0949" y="634367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8"/>
                </a:lnTo>
                <a:lnTo>
                  <a:pt x="39457" y="107145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3" y="1196091"/>
                </a:lnTo>
                <a:lnTo>
                  <a:pt x="17890" y="1238666"/>
                </a:lnTo>
                <a:lnTo>
                  <a:pt x="39457" y="1282335"/>
                </a:lnTo>
                <a:lnTo>
                  <a:pt x="69617" y="1319862"/>
                </a:lnTo>
                <a:lnTo>
                  <a:pt x="107144" y="1350022"/>
                </a:lnTo>
                <a:lnTo>
                  <a:pt x="150813" y="1371589"/>
                </a:lnTo>
                <a:lnTo>
                  <a:pt x="193388" y="1381932"/>
                </a:lnTo>
                <a:lnTo>
                  <a:pt x="239863" y="1387244"/>
                </a:lnTo>
                <a:lnTo>
                  <a:pt x="295379" y="1389200"/>
                </a:lnTo>
                <a:lnTo>
                  <a:pt x="365075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4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2"/>
                </a:lnTo>
                <a:lnTo>
                  <a:pt x="3833283" y="1319862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7" y="1196065"/>
                </a:lnTo>
                <a:lnTo>
                  <a:pt x="3900665" y="1149615"/>
                </a:lnTo>
                <a:lnTo>
                  <a:pt x="3902622" y="1094100"/>
                </a:lnTo>
                <a:lnTo>
                  <a:pt x="3902901" y="1024403"/>
                </a:lnTo>
                <a:lnTo>
                  <a:pt x="3902895" y="365076"/>
                </a:lnTo>
                <a:lnTo>
                  <a:pt x="3902622" y="296065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5"/>
                </a:lnTo>
                <a:lnTo>
                  <a:pt x="3833283" y="69618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38700" y="68199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SimSun"/>
                <a:cs typeface="SimSun"/>
              </a:rPr>
              <a:t>key3	→	base64	value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2849" y="4893260"/>
            <a:ext cx="3979101" cy="1465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0949" y="4905960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3" y="17890"/>
                </a:lnTo>
                <a:lnTo>
                  <a:pt x="107144" y="39457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2"/>
                </a:lnTo>
                <a:lnTo>
                  <a:pt x="279" y="1093414"/>
                </a:lnTo>
                <a:lnTo>
                  <a:pt x="2236" y="1149411"/>
                </a:lnTo>
                <a:lnTo>
                  <a:pt x="7553" y="1196090"/>
                </a:lnTo>
                <a:lnTo>
                  <a:pt x="17890" y="1238665"/>
                </a:lnTo>
                <a:lnTo>
                  <a:pt x="39457" y="1282334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8"/>
                </a:lnTo>
                <a:lnTo>
                  <a:pt x="193388" y="1381931"/>
                </a:lnTo>
                <a:lnTo>
                  <a:pt x="239863" y="1387242"/>
                </a:lnTo>
                <a:lnTo>
                  <a:pt x="295379" y="1389199"/>
                </a:lnTo>
                <a:lnTo>
                  <a:pt x="365075" y="1389479"/>
                </a:lnTo>
                <a:lnTo>
                  <a:pt x="3536201" y="1389479"/>
                </a:lnTo>
                <a:lnTo>
                  <a:pt x="3606836" y="1389199"/>
                </a:lnTo>
                <a:lnTo>
                  <a:pt x="3662834" y="1387242"/>
                </a:lnTo>
                <a:lnTo>
                  <a:pt x="3709487" y="1381931"/>
                </a:lnTo>
                <a:lnTo>
                  <a:pt x="3752088" y="1371588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4"/>
                </a:lnTo>
                <a:lnTo>
                  <a:pt x="3885011" y="1238665"/>
                </a:lnTo>
                <a:lnTo>
                  <a:pt x="3895357" y="1196064"/>
                </a:lnTo>
                <a:lnTo>
                  <a:pt x="3900665" y="1149614"/>
                </a:lnTo>
                <a:lnTo>
                  <a:pt x="3902622" y="1094098"/>
                </a:lnTo>
                <a:lnTo>
                  <a:pt x="3902901" y="1024402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7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38700" y="53848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SimSun"/>
                <a:cs typeface="SimSun"/>
              </a:rPr>
              <a:t>key2	→	base64	value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005" y="4056725"/>
            <a:ext cx="4601568" cy="391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4105" y="4069425"/>
            <a:ext cx="4525645" cy="3842385"/>
          </a:xfrm>
          <a:custGeom>
            <a:avLst/>
            <a:gdLst/>
            <a:ahLst/>
            <a:cxnLst/>
            <a:rect l="l" t="t" r="r" b="b"/>
            <a:pathLst>
              <a:path w="4525645" h="3842384">
                <a:moveTo>
                  <a:pt x="4160292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8"/>
                </a:lnTo>
                <a:lnTo>
                  <a:pt x="39458" y="107145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3477210"/>
                </a:lnTo>
                <a:lnTo>
                  <a:pt x="279" y="3546221"/>
                </a:lnTo>
                <a:lnTo>
                  <a:pt x="2236" y="3602219"/>
                </a:lnTo>
                <a:lnTo>
                  <a:pt x="7553" y="3648897"/>
                </a:lnTo>
                <a:lnTo>
                  <a:pt x="17890" y="3691472"/>
                </a:lnTo>
                <a:lnTo>
                  <a:pt x="39458" y="3735141"/>
                </a:lnTo>
                <a:lnTo>
                  <a:pt x="69617" y="3772668"/>
                </a:lnTo>
                <a:lnTo>
                  <a:pt x="107144" y="3802828"/>
                </a:lnTo>
                <a:lnTo>
                  <a:pt x="150813" y="3824395"/>
                </a:lnTo>
                <a:lnTo>
                  <a:pt x="193388" y="3834738"/>
                </a:lnTo>
                <a:lnTo>
                  <a:pt x="239864" y="3840049"/>
                </a:lnTo>
                <a:lnTo>
                  <a:pt x="295379" y="3842006"/>
                </a:lnTo>
                <a:lnTo>
                  <a:pt x="365076" y="3842285"/>
                </a:lnTo>
                <a:lnTo>
                  <a:pt x="4158668" y="3842285"/>
                </a:lnTo>
                <a:lnTo>
                  <a:pt x="4229303" y="3842006"/>
                </a:lnTo>
                <a:lnTo>
                  <a:pt x="4285300" y="3840049"/>
                </a:lnTo>
                <a:lnTo>
                  <a:pt x="4331953" y="3834738"/>
                </a:lnTo>
                <a:lnTo>
                  <a:pt x="4374553" y="3824395"/>
                </a:lnTo>
                <a:lnTo>
                  <a:pt x="4418223" y="3802828"/>
                </a:lnTo>
                <a:lnTo>
                  <a:pt x="4455750" y="3772668"/>
                </a:lnTo>
                <a:lnTo>
                  <a:pt x="4485909" y="3735141"/>
                </a:lnTo>
                <a:lnTo>
                  <a:pt x="4507477" y="3691472"/>
                </a:lnTo>
                <a:lnTo>
                  <a:pt x="4517822" y="3648872"/>
                </a:lnTo>
                <a:lnTo>
                  <a:pt x="4523131" y="3602422"/>
                </a:lnTo>
                <a:lnTo>
                  <a:pt x="4525087" y="3546906"/>
                </a:lnTo>
                <a:lnTo>
                  <a:pt x="4525367" y="3477210"/>
                </a:lnTo>
                <a:lnTo>
                  <a:pt x="4525361" y="365076"/>
                </a:lnTo>
                <a:lnTo>
                  <a:pt x="4525087" y="296064"/>
                </a:lnTo>
                <a:lnTo>
                  <a:pt x="4523131" y="240067"/>
                </a:lnTo>
                <a:lnTo>
                  <a:pt x="4517813" y="193389"/>
                </a:lnTo>
                <a:lnTo>
                  <a:pt x="4507477" y="150813"/>
                </a:lnTo>
                <a:lnTo>
                  <a:pt x="4485909" y="107145"/>
                </a:lnTo>
                <a:lnTo>
                  <a:pt x="4455750" y="69618"/>
                </a:lnTo>
                <a:lnTo>
                  <a:pt x="4418223" y="39458"/>
                </a:lnTo>
                <a:lnTo>
                  <a:pt x="4374553" y="17890"/>
                </a:lnTo>
                <a:lnTo>
                  <a:pt x="4331979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2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4025" y="24003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238" y="441953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0" y="18161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1285339" y="4432228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4"/>
                </a:lnTo>
                <a:lnTo>
                  <a:pt x="2236" y="1149412"/>
                </a:lnTo>
                <a:lnTo>
                  <a:pt x="7553" y="1196091"/>
                </a:lnTo>
                <a:lnTo>
                  <a:pt x="17890" y="1238666"/>
                </a:lnTo>
                <a:lnTo>
                  <a:pt x="39457" y="1282335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9"/>
                </a:lnTo>
                <a:lnTo>
                  <a:pt x="193389" y="1381932"/>
                </a:lnTo>
                <a:lnTo>
                  <a:pt x="239864" y="1387244"/>
                </a:lnTo>
                <a:lnTo>
                  <a:pt x="295380" y="1389200"/>
                </a:lnTo>
                <a:lnTo>
                  <a:pt x="365076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4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7" y="1196065"/>
                </a:lnTo>
                <a:lnTo>
                  <a:pt x="3900665" y="1149615"/>
                </a:lnTo>
                <a:lnTo>
                  <a:pt x="3902622" y="1094099"/>
                </a:lnTo>
                <a:lnTo>
                  <a:pt x="3902901" y="1024403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0625" y="50641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7239" y="6007030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97100" y="48387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5339" y="6019728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5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8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4"/>
                </a:lnTo>
                <a:lnTo>
                  <a:pt x="2236" y="1149412"/>
                </a:lnTo>
                <a:lnTo>
                  <a:pt x="7553" y="1196091"/>
                </a:lnTo>
                <a:lnTo>
                  <a:pt x="17890" y="1238666"/>
                </a:lnTo>
                <a:lnTo>
                  <a:pt x="39458" y="1282335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9"/>
                </a:lnTo>
                <a:lnTo>
                  <a:pt x="193389" y="1381932"/>
                </a:lnTo>
                <a:lnTo>
                  <a:pt x="239864" y="1387244"/>
                </a:lnTo>
                <a:lnTo>
                  <a:pt x="295380" y="1389200"/>
                </a:lnTo>
                <a:lnTo>
                  <a:pt x="365076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4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7" y="1196065"/>
                </a:lnTo>
                <a:lnTo>
                  <a:pt x="3900665" y="1149615"/>
                </a:lnTo>
                <a:lnTo>
                  <a:pt x="3902622" y="1094099"/>
                </a:lnTo>
                <a:lnTo>
                  <a:pt x="3902901" y="1024403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9225" y="66516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25700" y="6426200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v	lumes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56450" y="39465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8550" y="43783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4850" y="43783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2750" y="52419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34921" y="3662779"/>
            <a:ext cx="5089525" cy="196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60"/>
              </a:spcBef>
              <a:tabLst>
                <a:tab pos="354330" algn="l"/>
              </a:tabLst>
            </a:pPr>
            <a:r>
              <a:rPr sz="2300" dirty="0">
                <a:latin typeface="SimSun"/>
                <a:cs typeface="SimSun"/>
              </a:rPr>
              <a:t>c	ntainer:</a:t>
            </a:r>
            <a:endParaRPr sz="2300">
              <a:latin typeface="SimSun"/>
              <a:cs typeface="SimSun"/>
            </a:endParaRPr>
          </a:p>
          <a:p>
            <a:pPr marL="354330">
              <a:lnSpc>
                <a:spcPct val="100000"/>
              </a:lnSpc>
              <a:spcBef>
                <a:spcPts val="640"/>
              </a:spcBef>
              <a:tabLst>
                <a:tab pos="646430" algn="l"/>
                <a:tab pos="1522730" algn="l"/>
              </a:tabLst>
            </a:pPr>
            <a:r>
              <a:rPr sz="2300" dirty="0">
                <a:latin typeface="SimSun"/>
                <a:cs typeface="SimSun"/>
              </a:rPr>
              <a:t>v	lumeM	unts:</a:t>
            </a:r>
            <a:endParaRPr sz="2300">
              <a:latin typeface="SimSun"/>
              <a:cs typeface="SimSun"/>
            </a:endParaRPr>
          </a:p>
          <a:p>
            <a:pPr marL="646430">
              <a:lnSpc>
                <a:spcPct val="100000"/>
              </a:lnSpc>
              <a:spcBef>
                <a:spcPts val="640"/>
              </a:spcBef>
              <a:tabLst>
                <a:tab pos="938530" algn="l"/>
                <a:tab pos="1814830" algn="l"/>
              </a:tabLst>
            </a:pPr>
            <a:r>
              <a:rPr sz="2300" dirty="0">
                <a:latin typeface="SimSun"/>
                <a:cs typeface="SimSun"/>
              </a:rPr>
              <a:t>-	name:	</a:t>
            </a:r>
            <a:r>
              <a:rPr sz="2300" b="1" spc="140" dirty="0">
                <a:solidFill>
                  <a:srgbClr val="EC5D57"/>
                </a:solidFill>
                <a:latin typeface="Microsoft JhengHei"/>
                <a:cs typeface="Microsoft JhengHei"/>
              </a:rPr>
              <a:t>certificates</a:t>
            </a:r>
            <a:endParaRPr sz="2300">
              <a:latin typeface="Microsoft JhengHei"/>
              <a:cs typeface="Microsoft JhengHei"/>
            </a:endParaRPr>
          </a:p>
          <a:p>
            <a:pPr marL="439420" algn="ctr">
              <a:lnSpc>
                <a:spcPct val="100000"/>
              </a:lnSpc>
              <a:spcBef>
                <a:spcPts val="640"/>
              </a:spcBef>
              <a:tabLst>
                <a:tab pos="731520" algn="l"/>
                <a:tab pos="2045970" algn="l"/>
              </a:tabLst>
            </a:pPr>
            <a:r>
              <a:rPr sz="2300" dirty="0">
                <a:latin typeface="SimSun"/>
                <a:cs typeface="SimSun"/>
              </a:rPr>
              <a:t>m	untPath:	/etc/ssl/certs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56450" y="63849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34921" y="6103413"/>
            <a:ext cx="5089525" cy="196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40"/>
              </a:spcBef>
              <a:tabLst>
                <a:tab pos="354330" algn="l"/>
              </a:tabLst>
            </a:pPr>
            <a:r>
              <a:rPr sz="2300" dirty="0">
                <a:latin typeface="SimSun"/>
                <a:cs typeface="SimSun"/>
              </a:rPr>
              <a:t>v	lumes:</a:t>
            </a:r>
            <a:endParaRPr sz="2300">
              <a:latin typeface="SimSun"/>
              <a:cs typeface="SimSun"/>
            </a:endParaRPr>
          </a:p>
          <a:p>
            <a:pPr marL="646430" marR="1805305" indent="-292100">
              <a:lnSpc>
                <a:spcPct val="123200"/>
              </a:lnSpc>
              <a:tabLst>
                <a:tab pos="646430" algn="l"/>
                <a:tab pos="1522730" algn="l"/>
              </a:tabLst>
            </a:pPr>
            <a:r>
              <a:rPr sz="2300" dirty="0">
                <a:latin typeface="SimSun"/>
                <a:cs typeface="SimSun"/>
              </a:rPr>
              <a:t>-	name:	</a:t>
            </a:r>
            <a:r>
              <a:rPr sz="2300" b="1" spc="130" dirty="0">
                <a:solidFill>
                  <a:srgbClr val="EC5D57"/>
                </a:solidFill>
                <a:latin typeface="Microsoft JhengHei"/>
                <a:cs typeface="Microsoft JhengHei"/>
              </a:rPr>
              <a:t>certificates  </a:t>
            </a:r>
            <a:r>
              <a:rPr sz="2300" b="1" spc="30" dirty="0">
                <a:solidFill>
                  <a:srgbClr val="DE6A10"/>
                </a:solidFill>
                <a:latin typeface="Microsoft JhengHei"/>
                <a:cs typeface="Microsoft JhengHei"/>
              </a:rPr>
              <a:t>secret</a:t>
            </a:r>
            <a:r>
              <a:rPr sz="2300" spc="30" dirty="0">
                <a:latin typeface="SimSun"/>
                <a:cs typeface="SimSun"/>
              </a:rPr>
              <a:t>:</a:t>
            </a:r>
            <a:endParaRPr sz="2300">
              <a:latin typeface="SimSun"/>
              <a:cs typeface="SimSun"/>
            </a:endParaRPr>
          </a:p>
          <a:p>
            <a:pPr marL="731520" algn="ctr">
              <a:lnSpc>
                <a:spcPct val="100000"/>
              </a:lnSpc>
              <a:spcBef>
                <a:spcPts val="640"/>
              </a:spcBef>
              <a:tabLst>
                <a:tab pos="2484120" algn="l"/>
              </a:tabLst>
            </a:pPr>
            <a:r>
              <a:rPr sz="2300" dirty="0">
                <a:latin typeface="SimSun"/>
                <a:cs typeface="SimSun"/>
              </a:rPr>
              <a:t>secretName:	</a:t>
            </a:r>
            <a:r>
              <a:rPr sz="2300" dirty="0">
                <a:solidFill>
                  <a:srgbClr val="DE6A10"/>
                </a:solidFill>
                <a:latin typeface="SimSun"/>
                <a:cs typeface="SimSun"/>
              </a:rPr>
              <a:t>ca-certificates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872" y="4135931"/>
            <a:ext cx="4601568" cy="391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7972" y="4148631"/>
            <a:ext cx="4525645" cy="3842385"/>
          </a:xfrm>
          <a:custGeom>
            <a:avLst/>
            <a:gdLst/>
            <a:ahLst/>
            <a:cxnLst/>
            <a:rect l="l" t="t" r="r" b="b"/>
            <a:pathLst>
              <a:path w="4525645" h="3842384">
                <a:moveTo>
                  <a:pt x="4160291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8"/>
                </a:lnTo>
                <a:lnTo>
                  <a:pt x="39458" y="107145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3477210"/>
                </a:lnTo>
                <a:lnTo>
                  <a:pt x="279" y="3546221"/>
                </a:lnTo>
                <a:lnTo>
                  <a:pt x="2236" y="3602219"/>
                </a:lnTo>
                <a:lnTo>
                  <a:pt x="7553" y="3648897"/>
                </a:lnTo>
                <a:lnTo>
                  <a:pt x="17890" y="3691473"/>
                </a:lnTo>
                <a:lnTo>
                  <a:pt x="39458" y="3735142"/>
                </a:lnTo>
                <a:lnTo>
                  <a:pt x="69617" y="3772668"/>
                </a:lnTo>
                <a:lnTo>
                  <a:pt x="107144" y="3802828"/>
                </a:lnTo>
                <a:lnTo>
                  <a:pt x="150813" y="3824396"/>
                </a:lnTo>
                <a:lnTo>
                  <a:pt x="193388" y="3834738"/>
                </a:lnTo>
                <a:lnTo>
                  <a:pt x="239864" y="3840049"/>
                </a:lnTo>
                <a:lnTo>
                  <a:pt x="295380" y="3842006"/>
                </a:lnTo>
                <a:lnTo>
                  <a:pt x="365076" y="3842285"/>
                </a:lnTo>
                <a:lnTo>
                  <a:pt x="4158668" y="3842285"/>
                </a:lnTo>
                <a:lnTo>
                  <a:pt x="4229302" y="3842006"/>
                </a:lnTo>
                <a:lnTo>
                  <a:pt x="4285300" y="3840049"/>
                </a:lnTo>
                <a:lnTo>
                  <a:pt x="4331953" y="3834738"/>
                </a:lnTo>
                <a:lnTo>
                  <a:pt x="4374554" y="3824396"/>
                </a:lnTo>
                <a:lnTo>
                  <a:pt x="4418223" y="3802828"/>
                </a:lnTo>
                <a:lnTo>
                  <a:pt x="4455749" y="3772668"/>
                </a:lnTo>
                <a:lnTo>
                  <a:pt x="4485909" y="3735142"/>
                </a:lnTo>
                <a:lnTo>
                  <a:pt x="4507477" y="3691473"/>
                </a:lnTo>
                <a:lnTo>
                  <a:pt x="4517823" y="3648872"/>
                </a:lnTo>
                <a:lnTo>
                  <a:pt x="4523131" y="3602422"/>
                </a:lnTo>
                <a:lnTo>
                  <a:pt x="4525088" y="3546906"/>
                </a:lnTo>
                <a:lnTo>
                  <a:pt x="4525367" y="3477210"/>
                </a:lnTo>
                <a:lnTo>
                  <a:pt x="4525361" y="365076"/>
                </a:lnTo>
                <a:lnTo>
                  <a:pt x="4525088" y="296065"/>
                </a:lnTo>
                <a:lnTo>
                  <a:pt x="4523131" y="240067"/>
                </a:lnTo>
                <a:lnTo>
                  <a:pt x="4517814" y="193389"/>
                </a:lnTo>
                <a:lnTo>
                  <a:pt x="4507477" y="150813"/>
                </a:lnTo>
                <a:lnTo>
                  <a:pt x="4485909" y="107145"/>
                </a:lnTo>
                <a:lnTo>
                  <a:pt x="4455749" y="69618"/>
                </a:lnTo>
                <a:lnTo>
                  <a:pt x="4418223" y="39458"/>
                </a:lnTo>
                <a:lnTo>
                  <a:pt x="4374554" y="17890"/>
                </a:lnTo>
                <a:lnTo>
                  <a:pt x="4331978" y="7547"/>
                </a:lnTo>
                <a:lnTo>
                  <a:pt x="4285503" y="2236"/>
                </a:lnTo>
                <a:lnTo>
                  <a:pt x="4229987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2125" y="2476500"/>
            <a:ext cx="48895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1106" y="4498736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9500" y="18923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9600" dirty="0"/>
              <a:t>P	d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1319206" y="4511435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5" y="0"/>
                </a:moveTo>
                <a:lnTo>
                  <a:pt x="366698" y="0"/>
                </a:lnTo>
                <a:lnTo>
                  <a:pt x="296064" y="279"/>
                </a:lnTo>
                <a:lnTo>
                  <a:pt x="240066" y="2236"/>
                </a:lnTo>
                <a:lnTo>
                  <a:pt x="193413" y="7547"/>
                </a:lnTo>
                <a:lnTo>
                  <a:pt x="150812" y="17890"/>
                </a:lnTo>
                <a:lnTo>
                  <a:pt x="107143" y="39458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89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3" y="1196091"/>
                </a:lnTo>
                <a:lnTo>
                  <a:pt x="17889" y="1238666"/>
                </a:lnTo>
                <a:lnTo>
                  <a:pt x="39457" y="1282335"/>
                </a:lnTo>
                <a:lnTo>
                  <a:pt x="69617" y="1319861"/>
                </a:lnTo>
                <a:lnTo>
                  <a:pt x="107143" y="1350021"/>
                </a:lnTo>
                <a:lnTo>
                  <a:pt x="150812" y="1371589"/>
                </a:lnTo>
                <a:lnTo>
                  <a:pt x="193387" y="1381932"/>
                </a:lnTo>
                <a:lnTo>
                  <a:pt x="239863" y="1387244"/>
                </a:lnTo>
                <a:lnTo>
                  <a:pt x="295379" y="1389200"/>
                </a:lnTo>
                <a:lnTo>
                  <a:pt x="365075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3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6" y="1196065"/>
                </a:lnTo>
                <a:lnTo>
                  <a:pt x="3900664" y="1149615"/>
                </a:lnTo>
                <a:lnTo>
                  <a:pt x="3902620" y="1094100"/>
                </a:lnTo>
                <a:lnTo>
                  <a:pt x="3902900" y="1024403"/>
                </a:lnTo>
                <a:lnTo>
                  <a:pt x="3902894" y="365076"/>
                </a:lnTo>
                <a:lnTo>
                  <a:pt x="3902620" y="296064"/>
                </a:lnTo>
                <a:lnTo>
                  <a:pt x="3900664" y="240067"/>
                </a:lnTo>
                <a:lnTo>
                  <a:pt x="3895347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6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8725" y="51403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1106" y="6086236"/>
            <a:ext cx="3979101" cy="146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200" y="49149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c	ntainer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9206" y="6098935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5" y="0"/>
                </a:moveTo>
                <a:lnTo>
                  <a:pt x="366699" y="0"/>
                </a:lnTo>
                <a:lnTo>
                  <a:pt x="296064" y="279"/>
                </a:lnTo>
                <a:lnTo>
                  <a:pt x="240067" y="2236"/>
                </a:lnTo>
                <a:lnTo>
                  <a:pt x="193414" y="7547"/>
                </a:lnTo>
                <a:lnTo>
                  <a:pt x="150813" y="17890"/>
                </a:lnTo>
                <a:lnTo>
                  <a:pt x="107144" y="39458"/>
                </a:lnTo>
                <a:lnTo>
                  <a:pt x="69617" y="69617"/>
                </a:lnTo>
                <a:lnTo>
                  <a:pt x="39457" y="107144"/>
                </a:lnTo>
                <a:lnTo>
                  <a:pt x="17890" y="150813"/>
                </a:lnTo>
                <a:lnTo>
                  <a:pt x="7544" y="193414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6"/>
                </a:lnTo>
                <a:lnTo>
                  <a:pt x="6" y="1024403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3" y="1196091"/>
                </a:lnTo>
                <a:lnTo>
                  <a:pt x="17890" y="1238666"/>
                </a:lnTo>
                <a:lnTo>
                  <a:pt x="39457" y="1282335"/>
                </a:lnTo>
                <a:lnTo>
                  <a:pt x="69617" y="1319861"/>
                </a:lnTo>
                <a:lnTo>
                  <a:pt x="107144" y="1350021"/>
                </a:lnTo>
                <a:lnTo>
                  <a:pt x="150813" y="1371589"/>
                </a:lnTo>
                <a:lnTo>
                  <a:pt x="193389" y="1381932"/>
                </a:lnTo>
                <a:lnTo>
                  <a:pt x="239864" y="1387244"/>
                </a:lnTo>
                <a:lnTo>
                  <a:pt x="295380" y="1389200"/>
                </a:lnTo>
                <a:lnTo>
                  <a:pt x="365076" y="1389480"/>
                </a:lnTo>
                <a:lnTo>
                  <a:pt x="3536201" y="1389480"/>
                </a:lnTo>
                <a:lnTo>
                  <a:pt x="3606836" y="1389200"/>
                </a:lnTo>
                <a:lnTo>
                  <a:pt x="3662834" y="1387244"/>
                </a:lnTo>
                <a:lnTo>
                  <a:pt x="3709487" y="1381932"/>
                </a:lnTo>
                <a:lnTo>
                  <a:pt x="3752088" y="1371589"/>
                </a:lnTo>
                <a:lnTo>
                  <a:pt x="3795756" y="1350021"/>
                </a:lnTo>
                <a:lnTo>
                  <a:pt x="3833283" y="1319861"/>
                </a:lnTo>
                <a:lnTo>
                  <a:pt x="3863443" y="1282335"/>
                </a:lnTo>
                <a:lnTo>
                  <a:pt x="3885011" y="1238666"/>
                </a:lnTo>
                <a:lnTo>
                  <a:pt x="3895357" y="1196065"/>
                </a:lnTo>
                <a:lnTo>
                  <a:pt x="3900665" y="1149615"/>
                </a:lnTo>
                <a:lnTo>
                  <a:pt x="3902622" y="1094100"/>
                </a:lnTo>
                <a:lnTo>
                  <a:pt x="3902901" y="1024403"/>
                </a:lnTo>
                <a:lnTo>
                  <a:pt x="3902895" y="365076"/>
                </a:lnTo>
                <a:lnTo>
                  <a:pt x="3902622" y="296064"/>
                </a:lnTo>
                <a:lnTo>
                  <a:pt x="3900665" y="240067"/>
                </a:lnTo>
                <a:lnTo>
                  <a:pt x="3895348" y="193389"/>
                </a:lnTo>
                <a:lnTo>
                  <a:pt x="3885011" y="150813"/>
                </a:lnTo>
                <a:lnTo>
                  <a:pt x="3863443" y="107144"/>
                </a:lnTo>
                <a:lnTo>
                  <a:pt x="3833283" y="69617"/>
                </a:lnTo>
                <a:lnTo>
                  <a:pt x="3795756" y="39458"/>
                </a:lnTo>
                <a:lnTo>
                  <a:pt x="3752088" y="17890"/>
                </a:lnTo>
                <a:lnTo>
                  <a:pt x="3709512" y="7547"/>
                </a:lnTo>
                <a:lnTo>
                  <a:pt x="3663037" y="2236"/>
                </a:lnTo>
                <a:lnTo>
                  <a:pt x="3607521" y="279"/>
                </a:lnTo>
                <a:lnTo>
                  <a:pt x="3537825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7325" y="6727825"/>
            <a:ext cx="184150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3800" y="6502400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v	lumes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09050" y="65246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5100" y="6524625"/>
            <a:ext cx="120650" cy="15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01053" y="4540289"/>
            <a:ext cx="5089525" cy="27501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0"/>
              </a:spcBef>
            </a:pPr>
            <a:r>
              <a:rPr sz="2300" dirty="0">
                <a:latin typeface="SimSun"/>
                <a:cs typeface="SimSun"/>
              </a:rPr>
              <a:t>env:</a:t>
            </a:r>
            <a:endParaRPr sz="2300">
              <a:latin typeface="SimSun"/>
              <a:cs typeface="SimSun"/>
            </a:endParaRPr>
          </a:p>
          <a:p>
            <a:pPr marL="642620" marR="2101850" indent="-292100">
              <a:lnSpc>
                <a:spcPct val="123200"/>
              </a:lnSpc>
              <a:tabLst>
                <a:tab pos="642620" algn="l"/>
                <a:tab pos="1518920" algn="l"/>
              </a:tabLst>
            </a:pPr>
            <a:r>
              <a:rPr sz="2300" dirty="0">
                <a:latin typeface="SimSun"/>
                <a:cs typeface="SimSun"/>
              </a:rPr>
              <a:t>-	name:	</a:t>
            </a:r>
            <a:r>
              <a:rPr sz="2300" b="1" dirty="0">
                <a:solidFill>
                  <a:srgbClr val="EC5D57"/>
                </a:solidFill>
                <a:latin typeface="Microsoft JhengHei"/>
                <a:cs typeface="Microsoft JhengHei"/>
              </a:rPr>
              <a:t>foo-secret  </a:t>
            </a:r>
            <a:r>
              <a:rPr sz="2300" b="1" spc="-140" dirty="0">
                <a:solidFill>
                  <a:srgbClr val="DE6A10"/>
                </a:solidFill>
                <a:latin typeface="Microsoft JhengHei"/>
                <a:cs typeface="Microsoft JhengHei"/>
              </a:rPr>
              <a:t>valueFrom</a:t>
            </a:r>
            <a:r>
              <a:rPr sz="2300" spc="-140" dirty="0">
                <a:latin typeface="SimSun"/>
                <a:cs typeface="SimSun"/>
              </a:rPr>
              <a:t>: </a:t>
            </a:r>
            <a:r>
              <a:rPr sz="2300" spc="-140" dirty="0">
                <a:solidFill>
                  <a:srgbClr val="DE6A10"/>
                </a:solidFill>
                <a:latin typeface="SimSun"/>
                <a:cs typeface="SimSun"/>
              </a:rPr>
              <a:t> </a:t>
            </a:r>
            <a:r>
              <a:rPr sz="2300" b="1" spc="-50" dirty="0">
                <a:solidFill>
                  <a:srgbClr val="DE6A10"/>
                </a:solidFill>
                <a:latin typeface="Microsoft JhengHei"/>
                <a:cs typeface="Microsoft JhengHei"/>
              </a:rPr>
              <a:t>secretKeyRef</a:t>
            </a:r>
            <a:r>
              <a:rPr sz="2300" spc="-50" dirty="0">
                <a:latin typeface="SimSun"/>
                <a:cs typeface="SimSun"/>
              </a:rPr>
              <a:t>:</a:t>
            </a:r>
            <a:endParaRPr sz="2300">
              <a:latin typeface="SimSun"/>
              <a:cs typeface="SimSun"/>
            </a:endParaRPr>
          </a:p>
          <a:p>
            <a:pPr marL="972819">
              <a:lnSpc>
                <a:spcPct val="100000"/>
              </a:lnSpc>
              <a:spcBef>
                <a:spcPts val="640"/>
              </a:spcBef>
              <a:tabLst>
                <a:tab pos="1849120" algn="l"/>
              </a:tabLst>
            </a:pPr>
            <a:r>
              <a:rPr sz="2300" dirty="0">
                <a:latin typeface="SimSun"/>
                <a:cs typeface="SimSun"/>
              </a:rPr>
              <a:t>name:	f</a:t>
            </a:r>
            <a:endParaRPr sz="2300">
              <a:latin typeface="SimSun"/>
              <a:cs typeface="SimSun"/>
            </a:endParaRPr>
          </a:p>
          <a:p>
            <a:pPr marL="972819">
              <a:lnSpc>
                <a:spcPct val="100000"/>
              </a:lnSpc>
              <a:spcBef>
                <a:spcPts val="640"/>
              </a:spcBef>
              <a:tabLst>
                <a:tab pos="1995170" algn="l"/>
              </a:tabLst>
            </a:pPr>
            <a:r>
              <a:rPr sz="2300" dirty="0">
                <a:latin typeface="SimSun"/>
                <a:cs typeface="SimSun"/>
              </a:rPr>
              <a:t>value:	secret-value</a:t>
            </a:r>
            <a:endParaRPr sz="2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8100" y="5626100"/>
            <a:ext cx="52959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655" dirty="0">
                <a:latin typeface="Microsoft JhengHei"/>
                <a:cs typeface="Microsoft JhengHei"/>
              </a:rPr>
              <a:t>Swarm</a:t>
            </a:r>
            <a:endParaRPr sz="16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0" y="647700"/>
            <a:ext cx="57658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240" dirty="0">
                <a:solidFill>
                  <a:srgbClr val="C82506"/>
                </a:solidFill>
                <a:latin typeface="Microsoft JhengHei"/>
                <a:cs typeface="Microsoft JhengHei"/>
              </a:rPr>
              <a:t>ConfigMaps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3131820"/>
            <a:ext cx="79311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23500"/>
              </a:lnSpc>
              <a:spcBef>
                <a:spcPts val="100"/>
              </a:spcBef>
              <a:tabLst>
                <a:tab pos="2647315" algn="l"/>
                <a:tab pos="4228465" algn="l"/>
              </a:tabLst>
            </a:pPr>
            <a:r>
              <a:rPr sz="8300" b="1" spc="-1385" dirty="0">
                <a:latin typeface="Microsoft JhengHei"/>
                <a:cs typeface="Microsoft JhengHei"/>
              </a:rPr>
              <a:t>Same	</a:t>
            </a:r>
            <a:r>
              <a:rPr sz="8300" b="1" spc="-140" dirty="0">
                <a:latin typeface="Microsoft JhengHei"/>
                <a:cs typeface="Microsoft JhengHei"/>
              </a:rPr>
              <a:t>as	</a:t>
            </a:r>
            <a:r>
              <a:rPr sz="8300" b="1" spc="10" dirty="0">
                <a:latin typeface="Microsoft JhengHei"/>
                <a:cs typeface="Microsoft JhengHei"/>
              </a:rPr>
              <a:t>Secrets  </a:t>
            </a:r>
            <a:r>
              <a:rPr sz="8300" b="1" spc="-215" dirty="0">
                <a:latin typeface="Microsoft JhengHei"/>
                <a:cs typeface="Microsoft JhengHei"/>
              </a:rPr>
              <a:t>(Unprotected)</a:t>
            </a:r>
            <a:endParaRPr sz="8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3759200"/>
            <a:ext cx="61595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15" dirty="0">
                <a:solidFill>
                  <a:srgbClr val="C82506"/>
                </a:solidFill>
                <a:latin typeface="Microsoft JhengHei"/>
                <a:cs typeface="Microsoft JhengHei"/>
              </a:rPr>
              <a:t>Ingress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116529"/>
            <a:ext cx="979487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2800"/>
              </a:lnSpc>
              <a:spcBef>
                <a:spcPts val="100"/>
              </a:spcBef>
              <a:tabLst>
                <a:tab pos="2907030" algn="l"/>
                <a:tab pos="3268979" algn="l"/>
                <a:tab pos="4716145" algn="l"/>
                <a:tab pos="6163310" algn="l"/>
                <a:tab pos="8696325" algn="l"/>
              </a:tabLst>
            </a:pPr>
            <a:r>
              <a:rPr sz="5700" b="1" spc="55" dirty="0">
                <a:latin typeface="Microsoft JhengHei"/>
                <a:cs typeface="Microsoft JhengHei"/>
              </a:rPr>
              <a:t>Services	</a:t>
            </a:r>
            <a:r>
              <a:rPr sz="5700" b="1" spc="-55" dirty="0">
                <a:latin typeface="Microsoft JhengHei"/>
                <a:cs typeface="Microsoft JhengHei"/>
              </a:rPr>
              <a:t>are	</a:t>
            </a:r>
            <a:r>
              <a:rPr sz="5700" b="1" spc="185" dirty="0">
                <a:latin typeface="Microsoft JhengHei"/>
                <a:cs typeface="Microsoft JhengHei"/>
              </a:rPr>
              <a:t>for	</a:t>
            </a:r>
            <a:r>
              <a:rPr sz="5700" b="1" dirty="0">
                <a:latin typeface="Microsoft JhengHei"/>
                <a:cs typeface="Microsoft JhengHei"/>
              </a:rPr>
              <a:t>within	</a:t>
            </a:r>
            <a:r>
              <a:rPr sz="5700" b="1" spc="-125" dirty="0">
                <a:latin typeface="Microsoft JhengHei"/>
                <a:cs typeface="Microsoft JhengHei"/>
              </a:rPr>
              <a:t>the  </a:t>
            </a:r>
            <a:r>
              <a:rPr sz="5700" b="1" spc="215" dirty="0">
                <a:latin typeface="Microsoft JhengHei"/>
                <a:cs typeface="Microsoft JhengHei"/>
              </a:rPr>
              <a:t>cluster	</a:t>
            </a:r>
            <a:r>
              <a:rPr sz="5700" b="1" spc="-125" dirty="0">
                <a:latin typeface="Microsoft JhengHei"/>
                <a:cs typeface="Microsoft JhengHei"/>
              </a:rPr>
              <a:t>only</a:t>
            </a:r>
            <a:endParaRPr sz="5700">
              <a:latin typeface="Microsoft JhengHei"/>
              <a:cs typeface="Microsoft JhengHei"/>
            </a:endParaRPr>
          </a:p>
          <a:p>
            <a:pPr marL="469900" marR="452120" algn="ctr">
              <a:lnSpc>
                <a:spcPct val="125699"/>
              </a:lnSpc>
              <a:spcBef>
                <a:spcPts val="530"/>
              </a:spcBef>
              <a:tabLst>
                <a:tab pos="2098040" algn="l"/>
                <a:tab pos="2278380" algn="l"/>
                <a:tab pos="3002280" algn="l"/>
                <a:tab pos="4630420" algn="l"/>
                <a:tab pos="5354320" algn="l"/>
                <a:tab pos="6258560" algn="l"/>
                <a:tab pos="6982459" algn="l"/>
                <a:tab pos="7886700" algn="l"/>
                <a:tab pos="8429625" algn="l"/>
              </a:tabLst>
            </a:pPr>
            <a:r>
              <a:rPr sz="2850" b="1" spc="70" dirty="0">
                <a:latin typeface="Microsoft JhengHei"/>
                <a:cs typeface="Microsoft JhengHei"/>
              </a:rPr>
              <a:t>(external	</a:t>
            </a:r>
            <a:r>
              <a:rPr sz="2850" b="1" spc="90" dirty="0">
                <a:latin typeface="Microsoft JhengHei"/>
                <a:cs typeface="Microsoft JhengHei"/>
              </a:rPr>
              <a:t>IPs	</a:t>
            </a:r>
            <a:r>
              <a:rPr sz="2850" b="1" spc="-15" dirty="0">
                <a:latin typeface="Microsoft JhengHei"/>
                <a:cs typeface="Microsoft JhengHei"/>
              </a:rPr>
              <a:t>allowed,	</a:t>
            </a:r>
            <a:r>
              <a:rPr sz="2850" b="1" spc="-155" dirty="0">
                <a:latin typeface="Microsoft JhengHei"/>
                <a:cs typeface="Microsoft JhengHei"/>
              </a:rPr>
              <a:t>but	</a:t>
            </a:r>
            <a:r>
              <a:rPr sz="2850" b="1" spc="-655" dirty="0">
                <a:latin typeface="Microsoft JhengHei"/>
                <a:cs typeface="Microsoft JhengHei"/>
              </a:rPr>
              <a:t>don’	</a:t>
            </a:r>
            <a:r>
              <a:rPr sz="2850" b="1" spc="-165" dirty="0">
                <a:latin typeface="Microsoft JhengHei"/>
                <a:cs typeface="Microsoft JhengHei"/>
              </a:rPr>
              <a:t>use	</a:t>
            </a:r>
            <a:r>
              <a:rPr sz="2850" b="1" spc="30" dirty="0">
                <a:latin typeface="Microsoft JhengHei"/>
                <a:cs typeface="Microsoft JhengHei"/>
              </a:rPr>
              <a:t>that	</a:t>
            </a:r>
            <a:r>
              <a:rPr sz="2850" b="1" spc="-45" dirty="0">
                <a:latin typeface="Microsoft JhengHei"/>
                <a:cs typeface="Microsoft JhengHei"/>
              </a:rPr>
              <a:t>to	</a:t>
            </a:r>
            <a:r>
              <a:rPr sz="2850" b="1" spc="-30" dirty="0">
                <a:latin typeface="Microsoft JhengHei"/>
                <a:cs typeface="Microsoft JhengHei"/>
              </a:rPr>
              <a:t>serve  </a:t>
            </a:r>
            <a:r>
              <a:rPr sz="2850" b="1" spc="25" dirty="0">
                <a:latin typeface="Microsoft JhengHei"/>
                <a:cs typeface="Microsoft JhengHei"/>
              </a:rPr>
              <a:t>external	</a:t>
            </a:r>
            <a:r>
              <a:rPr sz="2850" b="1" dirty="0">
                <a:latin typeface="Microsoft JhengHei"/>
                <a:cs typeface="Microsoft JhengHei"/>
              </a:rPr>
              <a:t>requests)</a:t>
            </a:r>
            <a:endParaRPr sz="285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0" y="7010400"/>
            <a:ext cx="431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3155315" algn="l"/>
              </a:tabLst>
            </a:pPr>
            <a:r>
              <a:rPr sz="4500" b="1" spc="-625" dirty="0">
                <a:latin typeface="Microsoft JhengHei"/>
                <a:cs typeface="Microsoft JhengHei"/>
              </a:rPr>
              <a:t>(New	</a:t>
            </a:r>
            <a:r>
              <a:rPr sz="4500" b="1" spc="40" dirty="0">
                <a:latin typeface="Microsoft JhengHei"/>
                <a:cs typeface="Microsoft JhengHei"/>
              </a:rPr>
              <a:t>since	</a:t>
            </a:r>
            <a:r>
              <a:rPr sz="4500" b="1" spc="225" dirty="0">
                <a:latin typeface="Microsoft JhengHei"/>
                <a:cs typeface="Microsoft JhengHei"/>
              </a:rPr>
              <a:t>1.2)</a:t>
            </a:r>
            <a:endParaRPr sz="45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" y="3528059"/>
            <a:ext cx="10185400" cy="243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0">
              <a:lnSpc>
                <a:spcPct val="123700"/>
              </a:lnSpc>
              <a:spcBef>
                <a:spcPts val="100"/>
              </a:spcBef>
              <a:tabLst>
                <a:tab pos="3669665" algn="l"/>
                <a:tab pos="3872865" algn="l"/>
                <a:tab pos="6920865" algn="l"/>
                <a:tab pos="8749665" algn="l"/>
              </a:tabLst>
            </a:pPr>
            <a:r>
              <a:rPr sz="6400" b="1" spc="-570" dirty="0">
                <a:latin typeface="Microsoft JhengHei"/>
                <a:cs typeface="Microsoft JhengHei"/>
              </a:rPr>
              <a:t>Inbound		</a:t>
            </a:r>
            <a:r>
              <a:rPr sz="6400" b="1" spc="-225" dirty="0">
                <a:latin typeface="Microsoft JhengHei"/>
                <a:cs typeface="Microsoft JhengHei"/>
              </a:rPr>
              <a:t>connections	</a:t>
            </a:r>
            <a:r>
              <a:rPr sz="6400" b="1" spc="-90" dirty="0">
                <a:latin typeface="Microsoft JhengHei"/>
                <a:cs typeface="Microsoft JhengHei"/>
              </a:rPr>
              <a:t>to  </a:t>
            </a:r>
            <a:r>
              <a:rPr sz="6400" b="1" spc="225" dirty="0">
                <a:latin typeface="Microsoft JhengHei"/>
                <a:cs typeface="Microsoft JhengHei"/>
              </a:rPr>
              <a:t>internal</a:t>
            </a:r>
            <a:r>
              <a:rPr sz="6400" b="1" dirty="0">
                <a:latin typeface="Microsoft JhengHei"/>
                <a:cs typeface="Microsoft JhengHei"/>
              </a:rPr>
              <a:t>	</a:t>
            </a:r>
            <a:r>
              <a:rPr sz="6400" b="1" spc="245" dirty="0">
                <a:latin typeface="Microsoft JhengHei"/>
                <a:cs typeface="Microsoft JhengHei"/>
              </a:rPr>
              <a:t>cluster</a:t>
            </a:r>
            <a:r>
              <a:rPr sz="6400" b="1" dirty="0">
                <a:latin typeface="Microsoft JhengHei"/>
                <a:cs typeface="Microsoft JhengHei"/>
              </a:rPr>
              <a:t>	</a:t>
            </a:r>
            <a:r>
              <a:rPr sz="6400" b="1" spc="155" dirty="0">
                <a:latin typeface="Microsoft JhengHei"/>
                <a:cs typeface="Microsoft JhengHei"/>
              </a:rPr>
              <a:t>services</a:t>
            </a:r>
            <a:endParaRPr sz="6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570" dirty="0">
                <a:solidFill>
                  <a:srgbClr val="C82506"/>
                </a:solidFill>
                <a:latin typeface="Microsoft JhengHei"/>
                <a:cs typeface="Microsoft JhengHei"/>
              </a:rPr>
              <a:t>DaemonSets</a:t>
            </a:r>
            <a:endParaRPr sz="13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00100"/>
            <a:ext cx="103886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015" algn="l"/>
                <a:tab pos="4222115" algn="l"/>
                <a:tab pos="5517515" algn="l"/>
                <a:tab pos="6165215" algn="l"/>
                <a:tab pos="7784465" algn="l"/>
                <a:tab pos="8756015" algn="l"/>
                <a:tab pos="9403715" algn="l"/>
              </a:tabLst>
            </a:pPr>
            <a:r>
              <a:rPr sz="5100" b="1" spc="-210" dirty="0">
                <a:latin typeface="Microsoft JhengHei"/>
                <a:cs typeface="Microsoft JhengHei"/>
              </a:rPr>
              <a:t>Ensure	</a:t>
            </a:r>
            <a:r>
              <a:rPr sz="5100" b="1" spc="-470" dirty="0">
                <a:latin typeface="Microsoft JhengHei"/>
                <a:cs typeface="Microsoft JhengHei"/>
              </a:rPr>
              <a:t>nodes	</a:t>
            </a:r>
            <a:r>
              <a:rPr sz="5100" b="1" spc="-250" dirty="0">
                <a:latin typeface="Microsoft JhengHei"/>
                <a:cs typeface="Microsoft JhengHei"/>
              </a:rPr>
              <a:t>run	</a:t>
            </a:r>
            <a:r>
              <a:rPr sz="5100" b="1" spc="-310" dirty="0">
                <a:latin typeface="Microsoft JhengHei"/>
                <a:cs typeface="Microsoft JhengHei"/>
              </a:rPr>
              <a:t>a	</a:t>
            </a:r>
            <a:r>
              <a:rPr sz="5100" b="1" spc="-434" dirty="0">
                <a:latin typeface="Microsoft JhengHei"/>
                <a:cs typeface="Microsoft JhengHei"/>
              </a:rPr>
              <a:t>copy	</a:t>
            </a:r>
            <a:r>
              <a:rPr sz="5100" b="1" spc="-20" dirty="0">
                <a:latin typeface="Microsoft JhengHei"/>
                <a:cs typeface="Microsoft JhengHei"/>
              </a:rPr>
              <a:t>of	</a:t>
            </a:r>
            <a:r>
              <a:rPr sz="5100" b="1" spc="-310" dirty="0">
                <a:latin typeface="Microsoft JhengHei"/>
                <a:cs typeface="Microsoft JhengHei"/>
              </a:rPr>
              <a:t>a	</a:t>
            </a:r>
            <a:r>
              <a:rPr sz="5100" b="1" spc="-710" dirty="0">
                <a:latin typeface="Microsoft JhengHei"/>
                <a:cs typeface="Microsoft JhengHei"/>
              </a:rPr>
              <a:t>Pod</a:t>
            </a:r>
            <a:endParaRPr sz="51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0645" y="3514471"/>
            <a:ext cx="2651019" cy="9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8745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100" y="0"/>
                </a:moveTo>
                <a:lnTo>
                  <a:pt x="208643" y="0"/>
                </a:lnTo>
                <a:lnTo>
                  <a:pt x="168453" y="159"/>
                </a:lnTo>
                <a:lnTo>
                  <a:pt x="136592" y="1272"/>
                </a:lnTo>
                <a:lnTo>
                  <a:pt x="110047" y="4294"/>
                </a:lnTo>
                <a:lnTo>
                  <a:pt x="85808" y="10179"/>
                </a:lnTo>
                <a:lnTo>
                  <a:pt x="39610" y="39610"/>
                </a:lnTo>
                <a:lnTo>
                  <a:pt x="10179" y="85808"/>
                </a:lnTo>
                <a:lnTo>
                  <a:pt x="1268" y="136592"/>
                </a:lnTo>
                <a:lnTo>
                  <a:pt x="0" y="207719"/>
                </a:lnTo>
                <a:lnTo>
                  <a:pt x="3" y="697636"/>
                </a:lnTo>
                <a:lnTo>
                  <a:pt x="172" y="737292"/>
                </a:lnTo>
                <a:lnTo>
                  <a:pt x="4297" y="795323"/>
                </a:lnTo>
                <a:lnTo>
                  <a:pt x="22450" y="844393"/>
                </a:lnTo>
                <a:lnTo>
                  <a:pt x="60962" y="882905"/>
                </a:lnTo>
                <a:lnTo>
                  <a:pt x="110033" y="901062"/>
                </a:lnTo>
                <a:lnTo>
                  <a:pt x="168064" y="905197"/>
                </a:lnTo>
                <a:lnTo>
                  <a:pt x="207719" y="905356"/>
                </a:lnTo>
                <a:lnTo>
                  <a:pt x="2366176" y="905356"/>
                </a:lnTo>
                <a:lnTo>
                  <a:pt x="2406365" y="905197"/>
                </a:lnTo>
                <a:lnTo>
                  <a:pt x="2464771" y="901062"/>
                </a:lnTo>
                <a:lnTo>
                  <a:pt x="2513857" y="882905"/>
                </a:lnTo>
                <a:lnTo>
                  <a:pt x="2552369" y="844393"/>
                </a:lnTo>
                <a:lnTo>
                  <a:pt x="2570526" y="795308"/>
                </a:lnTo>
                <a:lnTo>
                  <a:pt x="2574662" y="736902"/>
                </a:lnTo>
                <a:lnTo>
                  <a:pt x="2574819" y="697636"/>
                </a:lnTo>
                <a:lnTo>
                  <a:pt x="2574815" y="207719"/>
                </a:lnTo>
                <a:lnTo>
                  <a:pt x="2574646" y="168064"/>
                </a:lnTo>
                <a:lnTo>
                  <a:pt x="2570521" y="110033"/>
                </a:lnTo>
                <a:lnTo>
                  <a:pt x="2552369" y="60962"/>
                </a:lnTo>
                <a:lnTo>
                  <a:pt x="2513857" y="22450"/>
                </a:lnTo>
                <a:lnTo>
                  <a:pt x="2464786" y="4294"/>
                </a:lnTo>
                <a:lnTo>
                  <a:pt x="2406755" y="159"/>
                </a:lnTo>
                <a:lnTo>
                  <a:pt x="2367100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7768" y="3004648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7618" y="3049097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2725" y="2473325"/>
            <a:ext cx="196850" cy="263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6890" y="3514471"/>
            <a:ext cx="2651019" cy="9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91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2012314" algn="l"/>
              </a:tabLst>
            </a:pPr>
            <a:r>
              <a:rPr sz="2100" dirty="0">
                <a:latin typeface="SimSun"/>
                <a:cs typeface="SimSun"/>
              </a:rPr>
              <a:t>pr	metheus-exp	rter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14990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099" y="0"/>
                </a:moveTo>
                <a:lnTo>
                  <a:pt x="208641" y="0"/>
                </a:lnTo>
                <a:lnTo>
                  <a:pt x="168452" y="159"/>
                </a:lnTo>
                <a:lnTo>
                  <a:pt x="136591" y="1272"/>
                </a:lnTo>
                <a:lnTo>
                  <a:pt x="110047" y="4294"/>
                </a:lnTo>
                <a:lnTo>
                  <a:pt x="85808" y="10179"/>
                </a:lnTo>
                <a:lnTo>
                  <a:pt x="39610" y="39610"/>
                </a:lnTo>
                <a:lnTo>
                  <a:pt x="10179" y="85808"/>
                </a:lnTo>
                <a:lnTo>
                  <a:pt x="1268" y="136592"/>
                </a:lnTo>
                <a:lnTo>
                  <a:pt x="0" y="207719"/>
                </a:lnTo>
                <a:lnTo>
                  <a:pt x="3" y="697636"/>
                </a:lnTo>
                <a:lnTo>
                  <a:pt x="172" y="737292"/>
                </a:lnTo>
                <a:lnTo>
                  <a:pt x="4297" y="795323"/>
                </a:lnTo>
                <a:lnTo>
                  <a:pt x="22450" y="844393"/>
                </a:lnTo>
                <a:lnTo>
                  <a:pt x="60962" y="882905"/>
                </a:lnTo>
                <a:lnTo>
                  <a:pt x="110033" y="901062"/>
                </a:lnTo>
                <a:lnTo>
                  <a:pt x="168063" y="905197"/>
                </a:lnTo>
                <a:lnTo>
                  <a:pt x="207718" y="905356"/>
                </a:lnTo>
                <a:lnTo>
                  <a:pt x="2366176" y="905356"/>
                </a:lnTo>
                <a:lnTo>
                  <a:pt x="2406365" y="905197"/>
                </a:lnTo>
                <a:lnTo>
                  <a:pt x="2464770" y="901062"/>
                </a:lnTo>
                <a:lnTo>
                  <a:pt x="2513855" y="882905"/>
                </a:lnTo>
                <a:lnTo>
                  <a:pt x="2552367" y="844393"/>
                </a:lnTo>
                <a:lnTo>
                  <a:pt x="2570525" y="795308"/>
                </a:lnTo>
                <a:lnTo>
                  <a:pt x="2574660" y="736902"/>
                </a:lnTo>
                <a:lnTo>
                  <a:pt x="2574818" y="697636"/>
                </a:lnTo>
                <a:lnTo>
                  <a:pt x="2574814" y="207719"/>
                </a:lnTo>
                <a:lnTo>
                  <a:pt x="2574645" y="168064"/>
                </a:lnTo>
                <a:lnTo>
                  <a:pt x="2570520" y="110033"/>
                </a:lnTo>
                <a:lnTo>
                  <a:pt x="2552367" y="60962"/>
                </a:lnTo>
                <a:lnTo>
                  <a:pt x="2513855" y="22450"/>
                </a:lnTo>
                <a:lnTo>
                  <a:pt x="2464785" y="4294"/>
                </a:lnTo>
                <a:lnTo>
                  <a:pt x="2406755" y="159"/>
                </a:lnTo>
                <a:lnTo>
                  <a:pt x="2367099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4013" y="3004648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3863" y="3049097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18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20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13134" y="3514471"/>
            <a:ext cx="2651019" cy="9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197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2012314" algn="l"/>
              </a:tabLst>
            </a:pPr>
            <a:r>
              <a:rPr sz="2100" dirty="0">
                <a:latin typeface="SimSun"/>
                <a:cs typeface="SimSun"/>
              </a:rPr>
              <a:t>pr	metheus-exp	rter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51234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099" y="0"/>
                </a:moveTo>
                <a:lnTo>
                  <a:pt x="208643" y="0"/>
                </a:lnTo>
                <a:lnTo>
                  <a:pt x="168453" y="159"/>
                </a:lnTo>
                <a:lnTo>
                  <a:pt x="136592" y="1272"/>
                </a:lnTo>
                <a:lnTo>
                  <a:pt x="110047" y="4294"/>
                </a:lnTo>
                <a:lnTo>
                  <a:pt x="85808" y="10179"/>
                </a:lnTo>
                <a:lnTo>
                  <a:pt x="39610" y="39610"/>
                </a:lnTo>
                <a:lnTo>
                  <a:pt x="10179" y="85808"/>
                </a:lnTo>
                <a:lnTo>
                  <a:pt x="1268" y="136592"/>
                </a:lnTo>
                <a:lnTo>
                  <a:pt x="0" y="207719"/>
                </a:lnTo>
                <a:lnTo>
                  <a:pt x="3" y="697636"/>
                </a:lnTo>
                <a:lnTo>
                  <a:pt x="172" y="737292"/>
                </a:lnTo>
                <a:lnTo>
                  <a:pt x="4297" y="795323"/>
                </a:lnTo>
                <a:lnTo>
                  <a:pt x="22450" y="844393"/>
                </a:lnTo>
                <a:lnTo>
                  <a:pt x="60962" y="882905"/>
                </a:lnTo>
                <a:lnTo>
                  <a:pt x="110033" y="901062"/>
                </a:lnTo>
                <a:lnTo>
                  <a:pt x="168063" y="905197"/>
                </a:lnTo>
                <a:lnTo>
                  <a:pt x="207718" y="905356"/>
                </a:lnTo>
                <a:lnTo>
                  <a:pt x="2366176" y="905356"/>
                </a:lnTo>
                <a:lnTo>
                  <a:pt x="2406365" y="905197"/>
                </a:lnTo>
                <a:lnTo>
                  <a:pt x="2464771" y="901062"/>
                </a:lnTo>
                <a:lnTo>
                  <a:pt x="2513857" y="882905"/>
                </a:lnTo>
                <a:lnTo>
                  <a:pt x="2552368" y="844393"/>
                </a:lnTo>
                <a:lnTo>
                  <a:pt x="2570526" y="795308"/>
                </a:lnTo>
                <a:lnTo>
                  <a:pt x="2574662" y="736902"/>
                </a:lnTo>
                <a:lnTo>
                  <a:pt x="2574819" y="697636"/>
                </a:lnTo>
                <a:lnTo>
                  <a:pt x="2574815" y="207719"/>
                </a:lnTo>
                <a:lnTo>
                  <a:pt x="2574646" y="168064"/>
                </a:lnTo>
                <a:lnTo>
                  <a:pt x="2570521" y="110033"/>
                </a:lnTo>
                <a:lnTo>
                  <a:pt x="2552368" y="60962"/>
                </a:lnTo>
                <a:lnTo>
                  <a:pt x="2513857" y="22450"/>
                </a:lnTo>
                <a:lnTo>
                  <a:pt x="2464786" y="4294"/>
                </a:lnTo>
                <a:lnTo>
                  <a:pt x="2406755" y="159"/>
                </a:lnTo>
                <a:lnTo>
                  <a:pt x="2367099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60257" y="3004648"/>
            <a:ext cx="3156772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0107" y="3049097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1996" y="0"/>
                </a:lnTo>
                <a:lnTo>
                  <a:pt x="2721692" y="279"/>
                </a:lnTo>
                <a:lnTo>
                  <a:pt x="2777208" y="2236"/>
                </a:lnTo>
                <a:lnTo>
                  <a:pt x="2823683" y="7547"/>
                </a:lnTo>
                <a:lnTo>
                  <a:pt x="2866259" y="17890"/>
                </a:lnTo>
                <a:lnTo>
                  <a:pt x="2909928" y="39458"/>
                </a:lnTo>
                <a:lnTo>
                  <a:pt x="2947455" y="69617"/>
                </a:lnTo>
                <a:lnTo>
                  <a:pt x="2977615" y="107144"/>
                </a:lnTo>
                <a:lnTo>
                  <a:pt x="2999182" y="150813"/>
                </a:lnTo>
                <a:lnTo>
                  <a:pt x="3009525" y="193414"/>
                </a:lnTo>
                <a:lnTo>
                  <a:pt x="3014836" y="240067"/>
                </a:lnTo>
                <a:lnTo>
                  <a:pt x="3016793" y="296064"/>
                </a:lnTo>
                <a:lnTo>
                  <a:pt x="3017072" y="366699"/>
                </a:lnTo>
                <a:lnTo>
                  <a:pt x="3017072" y="1496427"/>
                </a:lnTo>
                <a:lnTo>
                  <a:pt x="3016793" y="1566123"/>
                </a:lnTo>
                <a:lnTo>
                  <a:pt x="3014836" y="1621638"/>
                </a:lnTo>
                <a:lnTo>
                  <a:pt x="3009525" y="1668114"/>
                </a:lnTo>
                <a:lnTo>
                  <a:pt x="2999182" y="1710689"/>
                </a:lnTo>
                <a:lnTo>
                  <a:pt x="2977615" y="1754358"/>
                </a:lnTo>
                <a:lnTo>
                  <a:pt x="2947455" y="1791885"/>
                </a:lnTo>
                <a:lnTo>
                  <a:pt x="2909928" y="1822045"/>
                </a:lnTo>
                <a:lnTo>
                  <a:pt x="2866259" y="1843613"/>
                </a:lnTo>
                <a:lnTo>
                  <a:pt x="2823658" y="1853955"/>
                </a:lnTo>
                <a:lnTo>
                  <a:pt x="2777005" y="1859266"/>
                </a:lnTo>
                <a:lnTo>
                  <a:pt x="2721008" y="1861222"/>
                </a:lnTo>
                <a:lnTo>
                  <a:pt x="2650373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6"/>
                </a:lnTo>
                <a:lnTo>
                  <a:pt x="193388" y="1853955"/>
                </a:lnTo>
                <a:lnTo>
                  <a:pt x="150813" y="1843613"/>
                </a:lnTo>
                <a:lnTo>
                  <a:pt x="107144" y="1822045"/>
                </a:lnTo>
                <a:lnTo>
                  <a:pt x="69617" y="1791885"/>
                </a:lnTo>
                <a:lnTo>
                  <a:pt x="39458" y="1754358"/>
                </a:lnTo>
                <a:lnTo>
                  <a:pt x="17890" y="1710689"/>
                </a:lnTo>
                <a:lnTo>
                  <a:pt x="7547" y="1668089"/>
                </a:lnTo>
                <a:lnTo>
                  <a:pt x="2236" y="1621435"/>
                </a:lnTo>
                <a:lnTo>
                  <a:pt x="279" y="1565438"/>
                </a:lnTo>
                <a:lnTo>
                  <a:pt x="0" y="1494803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8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551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55300" y="3946525"/>
            <a:ext cx="107950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630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2012314" algn="l"/>
              </a:tabLst>
            </a:pPr>
            <a:r>
              <a:rPr sz="2100" dirty="0">
                <a:latin typeface="SimSun"/>
                <a:cs typeface="SimSun"/>
              </a:rPr>
              <a:t>pr	metheus-exp	rter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83325" y="2473325"/>
            <a:ext cx="196850" cy="263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3925" y="2473325"/>
            <a:ext cx="196850" cy="263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2900" y="5956300"/>
            <a:ext cx="5143500" cy="330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76500" y="2235200"/>
            <a:ext cx="8051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3542665" algn="l"/>
                <a:tab pos="4025265" algn="l"/>
                <a:tab pos="7073265" algn="l"/>
                <a:tab pos="7555865" algn="l"/>
              </a:tabLst>
            </a:pPr>
            <a:r>
              <a:rPr sz="3800" dirty="0">
                <a:latin typeface="SimSun"/>
                <a:cs typeface="SimSun"/>
              </a:rPr>
              <a:t>N	de	N	de	N	de</a:t>
            </a:r>
            <a:endParaRPr sz="38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09621" y="4556592"/>
            <a:ext cx="2545080" cy="1226185"/>
          </a:xfrm>
          <a:custGeom>
            <a:avLst/>
            <a:gdLst/>
            <a:ahLst/>
            <a:cxnLst/>
            <a:rect l="l" t="t" r="r" b="b"/>
            <a:pathLst>
              <a:path w="2545079" h="1226185">
                <a:moveTo>
                  <a:pt x="0" y="0"/>
                </a:moveTo>
                <a:lnTo>
                  <a:pt x="2533151" y="1220260"/>
                </a:lnTo>
                <a:lnTo>
                  <a:pt x="2544593" y="12257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16317" y="5721932"/>
            <a:ext cx="136525" cy="109855"/>
          </a:xfrm>
          <a:custGeom>
            <a:avLst/>
            <a:gdLst/>
            <a:ahLst/>
            <a:cxnLst/>
            <a:rect l="l" t="t" r="r" b="b"/>
            <a:pathLst>
              <a:path w="136525" h="109854">
                <a:moveTo>
                  <a:pt x="52912" y="0"/>
                </a:moveTo>
                <a:lnTo>
                  <a:pt x="0" y="109839"/>
                </a:lnTo>
                <a:lnTo>
                  <a:pt x="136296" y="107831"/>
                </a:lnTo>
                <a:lnTo>
                  <a:pt x="52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0267" y="4493856"/>
            <a:ext cx="2473325" cy="1348105"/>
          </a:xfrm>
          <a:custGeom>
            <a:avLst/>
            <a:gdLst/>
            <a:ahLst/>
            <a:cxnLst/>
            <a:rect l="l" t="t" r="r" b="b"/>
            <a:pathLst>
              <a:path w="2473325" h="1348104">
                <a:moveTo>
                  <a:pt x="2473035" y="0"/>
                </a:moveTo>
                <a:lnTo>
                  <a:pt x="11150" y="1342006"/>
                </a:lnTo>
                <a:lnTo>
                  <a:pt x="0" y="134808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34369" y="5782339"/>
            <a:ext cx="136525" cy="112395"/>
          </a:xfrm>
          <a:custGeom>
            <a:avLst/>
            <a:gdLst/>
            <a:ahLst/>
            <a:cxnLst/>
            <a:rect l="l" t="t" r="r" b="b"/>
            <a:pathLst>
              <a:path w="136525" h="112395">
                <a:moveTo>
                  <a:pt x="77871" y="0"/>
                </a:moveTo>
                <a:lnTo>
                  <a:pt x="0" y="111878"/>
                </a:lnTo>
                <a:lnTo>
                  <a:pt x="136224" y="107048"/>
                </a:lnTo>
                <a:lnTo>
                  <a:pt x="7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3492" y="4484435"/>
            <a:ext cx="0" cy="1306830"/>
          </a:xfrm>
          <a:custGeom>
            <a:avLst/>
            <a:gdLst/>
            <a:ahLst/>
            <a:cxnLst/>
            <a:rect l="l" t="t" r="r" b="b"/>
            <a:pathLst>
              <a:path h="1306829">
                <a:moveTo>
                  <a:pt x="0" y="0"/>
                </a:moveTo>
                <a:lnTo>
                  <a:pt x="0" y="130682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82531" y="57785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3808559"/>
            <a:ext cx="7493000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3800" b="1" spc="-190" dirty="0" err="1">
                <a:solidFill>
                  <a:srgbClr val="C82506"/>
                </a:solidFill>
                <a:latin typeface="Microsoft JhengHei"/>
                <a:cs typeface="Microsoft JhengHei"/>
              </a:rPr>
              <a:t>Sh</a:t>
            </a:r>
            <a:r>
              <a:rPr lang="es-MX" sz="13800" b="1" spc="-190" dirty="0">
                <a:solidFill>
                  <a:srgbClr val="C82506"/>
                </a:solidFill>
                <a:latin typeface="Microsoft JhengHei"/>
                <a:cs typeface="Microsoft JhengHei"/>
              </a:rPr>
              <a:t>*t</a:t>
            </a:r>
            <a:r>
              <a:rPr sz="13800" b="1" spc="-190" dirty="0">
                <a:solidFill>
                  <a:srgbClr val="C82506"/>
                </a:solidFill>
                <a:latin typeface="Microsoft JhengHei"/>
                <a:cs typeface="Microsoft JhengHei"/>
              </a:rPr>
              <a:t>Sets</a:t>
            </a:r>
            <a:endParaRPr sz="13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C9ED688-C21F-4856-A783-91004724D7D4}"/>
              </a:ext>
            </a:extLst>
          </p:cNvPr>
          <p:cNvSpPr txBox="1">
            <a:spLocks/>
          </p:cNvSpPr>
          <p:nvPr/>
        </p:nvSpPr>
        <p:spPr>
          <a:xfrm>
            <a:off x="2921000" y="3808559"/>
            <a:ext cx="7493000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SimSun"/>
                <a:ea typeface="+mj-ea"/>
                <a:cs typeface="SimSu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z="13800" b="1" kern="0" spc="-190" dirty="0" err="1">
                <a:solidFill>
                  <a:srgbClr val="C82506"/>
                </a:solidFill>
                <a:latin typeface="Microsoft JhengHei"/>
                <a:cs typeface="Microsoft JhengHei"/>
              </a:rPr>
              <a:t>Sh</a:t>
            </a:r>
            <a:r>
              <a:rPr lang="es-MX" sz="13800" b="1" kern="0" spc="-190" dirty="0">
                <a:solidFill>
                  <a:srgbClr val="C82506"/>
                </a:solidFill>
                <a:latin typeface="Microsoft JhengHei"/>
                <a:cs typeface="Microsoft JhengHei"/>
              </a:rPr>
              <a:t>*</a:t>
            </a:r>
            <a:r>
              <a:rPr lang="es-MX" sz="13800" b="1" kern="0" spc="-190" dirty="0" err="1">
                <a:solidFill>
                  <a:srgbClr val="C82506"/>
                </a:solidFill>
                <a:latin typeface="Microsoft JhengHei"/>
                <a:cs typeface="Microsoft JhengHei"/>
              </a:rPr>
              <a:t>tSets</a:t>
            </a:r>
            <a:endParaRPr lang="es-MX" sz="13800" kern="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3567" y="4632633"/>
            <a:ext cx="7837805" cy="488950"/>
          </a:xfrm>
          <a:custGeom>
            <a:avLst/>
            <a:gdLst/>
            <a:ahLst/>
            <a:cxnLst/>
            <a:rect l="l" t="t" r="r" b="b"/>
            <a:pathLst>
              <a:path w="7837805" h="488950">
                <a:moveTo>
                  <a:pt x="0" y="0"/>
                </a:moveTo>
                <a:lnTo>
                  <a:pt x="7837665" y="0"/>
                </a:lnTo>
                <a:lnTo>
                  <a:pt x="7837665" y="488332"/>
                </a:lnTo>
                <a:lnTo>
                  <a:pt x="0" y="4883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5000" y="5867400"/>
            <a:ext cx="665480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00" b="1" spc="165" dirty="0">
                <a:solidFill>
                  <a:srgbClr val="C82506"/>
                </a:solidFill>
                <a:latin typeface="Microsoft JhengHei"/>
                <a:cs typeface="Microsoft JhengHei"/>
              </a:rPr>
              <a:t>StatefulSets</a:t>
            </a:r>
            <a:endParaRPr sz="87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4419600"/>
            <a:ext cx="10337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3212465" algn="l"/>
                <a:tab pos="4990465" algn="l"/>
                <a:tab pos="8190865" algn="l"/>
              </a:tabLst>
            </a:pPr>
            <a:r>
              <a:rPr sz="5600" b="1" spc="-560" dirty="0">
                <a:latin typeface="Microsoft JhengHei"/>
                <a:cs typeface="Microsoft JhengHei"/>
              </a:rPr>
              <a:t>Use	</a:t>
            </a:r>
            <a:r>
              <a:rPr sz="5600" b="1" spc="-125" dirty="0">
                <a:latin typeface="Microsoft JhengHei"/>
                <a:cs typeface="Microsoft JhengHei"/>
              </a:rPr>
              <a:t>only	</a:t>
            </a:r>
            <a:r>
              <a:rPr sz="5600" b="1" spc="-885" dirty="0">
                <a:latin typeface="Microsoft JhengHei"/>
                <a:cs typeface="Microsoft JhengHei"/>
              </a:rPr>
              <a:t>when	</a:t>
            </a:r>
            <a:r>
              <a:rPr sz="5600" b="1" spc="310" dirty="0">
                <a:latin typeface="Microsoft JhengHei"/>
                <a:cs typeface="Microsoft JhengHei"/>
              </a:rPr>
              <a:t>*really*	</a:t>
            </a:r>
            <a:r>
              <a:rPr sz="5600" b="1" spc="-595" dirty="0">
                <a:latin typeface="Microsoft JhengHei"/>
                <a:cs typeface="Microsoft JhengHei"/>
              </a:rPr>
              <a:t>needed</a:t>
            </a:r>
            <a:endParaRPr sz="5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801</Words>
  <Application>Microsoft Office PowerPoint</Application>
  <PresentationFormat>自定义</PresentationFormat>
  <Paragraphs>455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7" baseType="lpstr">
      <vt:lpstr>Microsoft JhengHei</vt:lpstr>
      <vt:lpstr>SimSun</vt:lpstr>
      <vt:lpstr>Calibri</vt:lpstr>
      <vt:lpstr>Times New Roman</vt:lpstr>
      <vt:lpstr>Office Theme</vt:lpstr>
      <vt:lpstr>Kubernetes in</vt:lpstr>
      <vt:lpstr>PowerPoint 演示文稿</vt:lpstr>
      <vt:lpstr>PowerPoint 演示文稿</vt:lpstr>
      <vt:lpstr>“Something to do with  containers…?</vt:lpstr>
      <vt:lpstr>Assumptions</vt:lpstr>
      <vt:lpstr>PowerPoint 演示文稿</vt:lpstr>
      <vt:lpstr>“Random containers doing their own sh*t”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“Batteries Included”</vt:lpstr>
      <vt:lpstr>K8s on Cloud</vt:lpstr>
      <vt:lpstr>Basic Concepts</vt:lpstr>
      <vt:lpstr>Node</vt:lpstr>
      <vt:lpstr>Hosts  running  k8s daemons</vt:lpstr>
      <vt:lpstr>Master</vt:lpstr>
      <vt:lpstr>PowerPoint 演示文稿</vt:lpstr>
      <vt:lpstr>PowerPoint 演示文稿</vt:lpstr>
      <vt:lpstr>Group of Containers</vt:lpstr>
      <vt:lpstr>Container configurations</vt:lpstr>
      <vt:lpstr>Shared storage</vt:lpstr>
      <vt:lpstr>c ntainer</vt:lpstr>
      <vt:lpstr>P d</vt:lpstr>
      <vt:lpstr>P d</vt:lpstr>
      <vt:lpstr>P d</vt:lpstr>
      <vt:lpstr>PowerPoint 演示文稿</vt:lpstr>
      <vt:lpstr>PowerPoint 演示文稿</vt:lpstr>
      <vt:lpstr>PowerPoint 演示文稿</vt:lpstr>
      <vt:lpstr>N de</vt:lpstr>
      <vt:lpstr>N de</vt:lpstr>
      <vt:lpstr>N de N de</vt:lpstr>
      <vt:lpstr>Miscellaneous</vt:lpstr>
      <vt:lpstr>Replica Set</vt:lpstr>
      <vt:lpstr>Keeps track of  Pod replicas</vt:lpstr>
      <vt:lpstr>PowerPoint 演示文稿</vt:lpstr>
      <vt:lpstr>Replica Set</vt:lpstr>
      <vt:lpstr>Replica Set</vt:lpstr>
      <vt:lpstr>Replica Set</vt:lpstr>
      <vt:lpstr>Replica Set</vt:lpstr>
      <vt:lpstr>Replica Set</vt:lpstr>
      <vt:lpstr>Replica Set</vt:lpstr>
      <vt:lpstr>Deployment</vt:lpstr>
      <vt:lpstr>Manages Replica Set  state transitions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Keeps track of  state change history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Depl yment</vt:lpstr>
      <vt:lpstr>Services</vt:lpstr>
      <vt:lpstr>PowerPoint 演示文稿</vt:lpstr>
      <vt:lpstr>Raw Pod Access</vt:lpstr>
      <vt:lpstr>Raw Pod Access</vt:lpstr>
      <vt:lpstr>Raw Pod Access</vt:lpstr>
      <vt:lpstr>Raw Pod Access</vt:lpstr>
      <vt:lpstr>Raw Pod Access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Secrets</vt:lpstr>
      <vt:lpstr>Store pieces of  data  in k8s</vt:lpstr>
      <vt:lpstr>e.g. Identity Information</vt:lpstr>
      <vt:lpstr>(securely)</vt:lpstr>
      <vt:lpstr>(…in the future)</vt:lpstr>
      <vt:lpstr>Secret</vt:lpstr>
      <vt:lpstr>P d</vt:lpstr>
      <vt:lpstr>P d</vt:lpstr>
      <vt:lpstr>ConfigMaps</vt:lpstr>
      <vt:lpstr>Same as Secrets  (Unprotected)</vt:lpstr>
      <vt:lpstr>Ingress</vt:lpstr>
      <vt:lpstr>Services are for within the  cluster only (external IPs allowed, but don’ use that to serve  external requests)</vt:lpstr>
      <vt:lpstr>PowerPoint 演示文稿</vt:lpstr>
      <vt:lpstr>DaemonSets</vt:lpstr>
      <vt:lpstr>Ensure nodes run a copy of a Pod</vt:lpstr>
      <vt:lpstr>Sh*tSets</vt:lpstr>
      <vt:lpstr>StatefulSets</vt:lpstr>
      <vt:lpstr>Use only when *really* needed</vt:lpstr>
      <vt:lpstr>…and with *really* I mean never</vt:lpstr>
      <vt:lpstr>Keeps unique IDs  in replicas  (x-0, x-1, x-2,…)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</dc:title>
  <dc:creator>Jose Carlos Barrales Quirino</dc:creator>
  <cp:lastModifiedBy>shanyou zhang</cp:lastModifiedBy>
  <cp:revision>2</cp:revision>
  <dcterms:created xsi:type="dcterms:W3CDTF">2019-03-04T13:25:41Z</dcterms:created>
  <dcterms:modified xsi:type="dcterms:W3CDTF">2019-04-12T13:27:32Z</dcterms:modified>
</cp:coreProperties>
</file>