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69" r:id="rId4"/>
    <p:sldId id="278" r:id="rId5"/>
    <p:sldId id="263" r:id="rId6"/>
    <p:sldId id="1614" r:id="rId7"/>
    <p:sldId id="266" r:id="rId8"/>
    <p:sldId id="276" r:id="rId9"/>
    <p:sldId id="258" r:id="rId10"/>
    <p:sldId id="267" r:id="rId11"/>
    <p:sldId id="268" r:id="rId12"/>
    <p:sldId id="1615" r:id="rId13"/>
    <p:sldId id="277" r:id="rId14"/>
    <p:sldId id="274" r:id="rId15"/>
    <p:sldId id="1617" r:id="rId16"/>
    <p:sldId id="1618" r:id="rId17"/>
    <p:sldId id="311" r:id="rId18"/>
    <p:sldId id="312" r:id="rId19"/>
    <p:sldId id="1584" r:id="rId20"/>
    <p:sldId id="1585" r:id="rId21"/>
    <p:sldId id="1586" r:id="rId22"/>
    <p:sldId id="1587" r:id="rId23"/>
    <p:sldId id="1588" r:id="rId24"/>
    <p:sldId id="283" r:id="rId25"/>
    <p:sldId id="1619" r:id="rId26"/>
    <p:sldId id="1620" r:id="rId27"/>
    <p:sldId id="1590" r:id="rId28"/>
    <p:sldId id="1591" r:id="rId29"/>
    <p:sldId id="1592" r:id="rId30"/>
    <p:sldId id="1616" r:id="rId31"/>
    <p:sldId id="1594"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55E"/>
    <a:srgbClr val="1E3453"/>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8" autoAdjust="0"/>
    <p:restoredTop sz="92344" autoAdjust="0"/>
  </p:normalViewPr>
  <p:slideViewPr>
    <p:cSldViewPr snapToGrid="0">
      <p:cViewPr varScale="1">
        <p:scale>
          <a:sx n="101" d="100"/>
          <a:sy n="101" d="100"/>
        </p:scale>
        <p:origin x="738" y="114"/>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300496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1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12E20DE-C2BE-4100-88F7-F24E605DC2C4}"/>
              </a:ext>
            </a:extLst>
          </p:cNvPr>
          <p:cNvSpPr>
            <a:spLocks noGrp="1"/>
          </p:cNvSpPr>
          <p:nvPr>
            <p:ph type="body" idx="1"/>
          </p:nvPr>
        </p:nvSpPr>
        <p:spPr/>
        <p:txBody>
          <a:bodyPr/>
          <a:lstStyle/>
          <a:p>
            <a:r>
              <a:rPr lang="en-US" altLang="zh-CN" dirty="0"/>
              <a:t>https://devblogs.microsoft.com/dotnet/net-core-container-images-now-published-to-microsoft-container-registry/</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C10E3CE-D774-414D-987D-98F884E28DA7}"/>
              </a:ext>
            </a:extLst>
          </p:cNvPr>
          <p:cNvSpPr>
            <a:spLocks noGrp="1"/>
          </p:cNvSpPr>
          <p:nvPr>
            <p:ph type="body" idx="1"/>
          </p:nvPr>
        </p:nvSpPr>
        <p:spPr/>
        <p:txBody>
          <a:bodyPr/>
          <a:lstStyle/>
          <a:p>
            <a:r>
              <a:rPr lang="en-US" altLang="zh-CN" dirty="0"/>
              <a:t>https://www.cnblogs.com/codelove/p/10244163.html</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a:t>
            </a:r>
            <a:r>
              <a:rPr lang="en-US" altLang="zh-CN" dirty="0"/>
              <a:t>Kubernetes</a:t>
            </a:r>
            <a:r>
              <a:rPr lang="zh-CN" altLang="en-US" dirty="0"/>
              <a:t>开始，群集管理员和群集用户必须学习大量新内容才能使用这些新工具高效工作。在您可以自信地部署之前，</a:t>
            </a:r>
            <a:r>
              <a:rPr lang="en-US" altLang="zh-CN" dirty="0"/>
              <a:t>Docker</a:t>
            </a:r>
            <a:r>
              <a:rPr lang="zh-CN" altLang="en-US" dirty="0"/>
              <a:t>只是您需要了解的冰山之巅。</a:t>
            </a:r>
          </a:p>
        </p:txBody>
      </p:sp>
      <p:sp>
        <p:nvSpPr>
          <p:cNvPr id="4" name="灯片编号占位符 3"/>
          <p:cNvSpPr>
            <a:spLocks noGrp="1"/>
          </p:cNvSpPr>
          <p:nvPr>
            <p:ph type="sldNum" sz="quarter" idx="5"/>
          </p:nvPr>
        </p:nvSpPr>
        <p:spPr/>
        <p:txBody>
          <a:bodyPr/>
          <a:lstStyle/>
          <a:p>
            <a:fld id="{A9DCBDDF-04FD-4D86-9705-56F18AA3D45B}" type="slidenum">
              <a:rPr lang="zh-CN" altLang="en-US" smtClean="0"/>
              <a:t>11</a:t>
            </a:fld>
            <a:endParaRPr lang="zh-CN" altLang="en-US"/>
          </a:p>
        </p:txBody>
      </p:sp>
    </p:spTree>
    <p:extLst>
      <p:ext uri="{BB962C8B-B14F-4D97-AF65-F5344CB8AC3E}">
        <p14:creationId xmlns:p14="http://schemas.microsoft.com/office/powerpoint/2010/main" val="230610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42403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978B1EC3-4D1E-4EB1-BEFB-3E8703EEFC96}"/>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4D6B3D4-423C-4383-A1DC-741F23A3F489}"/>
              </a:ext>
            </a:extLst>
          </p:cNvPr>
          <p:cNvSpPr/>
          <p:nvPr userDrawn="1"/>
        </p:nvSpPr>
        <p:spPr>
          <a:xfrm>
            <a:off x="0" y="-2"/>
            <a:ext cx="12192000" cy="68677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11">
            <a:extLst>
              <a:ext uri="{FF2B5EF4-FFF2-40B4-BE49-F238E27FC236}">
                <a16:creationId xmlns:a16="http://schemas.microsoft.com/office/drawing/2014/main" id="{6AE5E61B-3C99-4910-9501-36BA9FC99506}"/>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BA10F15C-08CC-4803-BED6-1A19E4F26751}"/>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C0922505-EE2D-4160-BDDD-ED05F90268E9}"/>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a:extLst>
              <a:ext uri="{FF2B5EF4-FFF2-40B4-BE49-F238E27FC236}">
                <a16:creationId xmlns:a16="http://schemas.microsoft.com/office/drawing/2014/main" id="{11B12D81-D140-4823-B240-25B48F1560DB}"/>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73099" y="2879978"/>
            <a:ext cx="10845800"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706635" y="1910796"/>
            <a:ext cx="10845800" cy="887474"/>
          </a:xfrm>
        </p:spPr>
        <p:txBody>
          <a:bodyPr anchor="ctr">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06635" y="4010879"/>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06635" y="4307150"/>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6" name="组合 25">
            <a:extLst>
              <a:ext uri="{FF2B5EF4-FFF2-40B4-BE49-F238E27FC236}">
                <a16:creationId xmlns:a16="http://schemas.microsoft.com/office/drawing/2014/main" id="{D49701EE-D7CF-4179-83D4-883CDBC35276}"/>
              </a:ext>
            </a:extLst>
          </p:cNvPr>
          <p:cNvGrpSpPr/>
          <p:nvPr userDrawn="1"/>
        </p:nvGrpSpPr>
        <p:grpSpPr>
          <a:xfrm>
            <a:off x="6624134" y="5381474"/>
            <a:ext cx="4894765" cy="1229552"/>
            <a:chOff x="6624134" y="5381474"/>
            <a:chExt cx="4894765" cy="1229552"/>
          </a:xfrm>
        </p:grpSpPr>
        <p:pic>
          <p:nvPicPr>
            <p:cNvPr id="19" name="图片 18">
              <a:extLst>
                <a:ext uri="{FF2B5EF4-FFF2-40B4-BE49-F238E27FC236}">
                  <a16:creationId xmlns:a16="http://schemas.microsoft.com/office/drawing/2014/main" id="{34082DD5-761F-4E52-B2C2-72F5C20D1F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5" name="组合 24">
              <a:extLst>
                <a:ext uri="{FF2B5EF4-FFF2-40B4-BE49-F238E27FC236}">
                  <a16:creationId xmlns:a16="http://schemas.microsoft.com/office/drawing/2014/main" id="{A62631CA-5DD8-4AD7-95C3-C74EDFFBC6C0}"/>
                </a:ext>
              </a:extLst>
            </p:cNvPr>
            <p:cNvGrpSpPr/>
            <p:nvPr userDrawn="1"/>
          </p:nvGrpSpPr>
          <p:grpSpPr>
            <a:xfrm>
              <a:off x="6624134" y="5536012"/>
              <a:ext cx="3375045" cy="866731"/>
              <a:chOff x="6357113" y="4833151"/>
              <a:chExt cx="3375045" cy="866731"/>
            </a:xfrm>
          </p:grpSpPr>
          <p:pic>
            <p:nvPicPr>
              <p:cNvPr id="11" name="图片 10">
                <a:extLst>
                  <a:ext uri="{FF2B5EF4-FFF2-40B4-BE49-F238E27FC236}">
                    <a16:creationId xmlns:a16="http://schemas.microsoft.com/office/drawing/2014/main" id="{EECFC081-16EA-4CF8-A4B3-BF86E4A8EB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0" name="图片 19">
                <a:extLst>
                  <a:ext uri="{FF2B5EF4-FFF2-40B4-BE49-F238E27FC236}">
                    <a16:creationId xmlns:a16="http://schemas.microsoft.com/office/drawing/2014/main" id="{29053F6F-BF1F-403C-B30C-0C9EB86BF6F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2" name="图片 21">
                <a:extLst>
                  <a:ext uri="{FF2B5EF4-FFF2-40B4-BE49-F238E27FC236}">
                    <a16:creationId xmlns:a16="http://schemas.microsoft.com/office/drawing/2014/main" id="{EF783DC3-CFEC-4CD2-A870-6394E1F52E6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4" name="图片 23">
                <a:extLst>
                  <a:ext uri="{FF2B5EF4-FFF2-40B4-BE49-F238E27FC236}">
                    <a16:creationId xmlns:a16="http://schemas.microsoft.com/office/drawing/2014/main" id="{C896AE81-F344-45FB-BC93-7923F1BE29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58E880A-DB73-49BA-8C6C-486DA1136812}"/>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29E4F6D-0847-4EDC-9282-5C7424418E7A}"/>
              </a:ext>
            </a:extLst>
          </p:cNvPr>
          <p:cNvSpPr/>
          <p:nvPr userDrawn="1"/>
        </p:nvSpPr>
        <p:spPr>
          <a:xfrm>
            <a:off x="0" y="0"/>
            <a:ext cx="12222162"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8534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53498" y="3611198"/>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Freeform 11">
            <a:extLst>
              <a:ext uri="{FF2B5EF4-FFF2-40B4-BE49-F238E27FC236}">
                <a16:creationId xmlns:a16="http://schemas.microsoft.com/office/drawing/2014/main" id="{24526C06-9180-4AA2-A337-97AF05C5B62B}"/>
              </a:ext>
            </a:extLst>
          </p:cNvPr>
          <p:cNvSpPr>
            <a:spLocks/>
          </p:cNvSpPr>
          <p:nvPr userDrawn="1"/>
        </p:nvSpPr>
        <p:spPr bwMode="auto">
          <a:xfrm rot="10800000">
            <a:off x="-30162" y="4623077"/>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a:extLst>
              <a:ext uri="{FF2B5EF4-FFF2-40B4-BE49-F238E27FC236}">
                <a16:creationId xmlns:a16="http://schemas.microsoft.com/office/drawing/2014/main" id="{8FB73EEF-0A8E-41C3-BC89-7097A3055D66}"/>
              </a:ext>
            </a:extLst>
          </p:cNvPr>
          <p:cNvSpPr>
            <a:spLocks/>
          </p:cNvSpPr>
          <p:nvPr userDrawn="1"/>
        </p:nvSpPr>
        <p:spPr bwMode="auto">
          <a:xfrm rot="10800000">
            <a:off x="6126162" y="-390699"/>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AEBB6B4B-B08E-4C0C-AD2F-44492330DDA6}"/>
              </a:ext>
            </a:extLst>
          </p:cNvPr>
          <p:cNvSpPr>
            <a:spLocks/>
          </p:cNvSpPr>
          <p:nvPr userDrawn="1"/>
        </p:nvSpPr>
        <p:spPr bwMode="auto">
          <a:xfrm rot="10800000">
            <a:off x="7626577" y="-390699"/>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1">
            <a:extLst>
              <a:ext uri="{FF2B5EF4-FFF2-40B4-BE49-F238E27FC236}">
                <a16:creationId xmlns:a16="http://schemas.microsoft.com/office/drawing/2014/main" id="{9B0DEFD1-6512-4107-9860-B8C063E2FBC3}"/>
              </a:ext>
            </a:extLst>
          </p:cNvPr>
          <p:cNvSpPr>
            <a:spLocks/>
          </p:cNvSpPr>
          <p:nvPr userDrawn="1"/>
        </p:nvSpPr>
        <p:spPr bwMode="auto">
          <a:xfrm rot="10800000">
            <a:off x="-30162" y="4891087"/>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a:extLst>
              <a:ext uri="{FF2B5EF4-FFF2-40B4-BE49-F238E27FC236}">
                <a16:creationId xmlns:a16="http://schemas.microsoft.com/office/drawing/2014/main" id="{8A6D73C0-0FE0-4FEA-9B4A-86FB0110115D}"/>
              </a:ext>
            </a:extLst>
          </p:cNvPr>
          <p:cNvGrpSpPr/>
          <p:nvPr userDrawn="1"/>
        </p:nvGrpSpPr>
        <p:grpSpPr>
          <a:xfrm>
            <a:off x="6624134" y="5381474"/>
            <a:ext cx="4894765" cy="1229552"/>
            <a:chOff x="6624134" y="5381474"/>
            <a:chExt cx="4894765" cy="1229552"/>
          </a:xfrm>
        </p:grpSpPr>
        <p:pic>
          <p:nvPicPr>
            <p:cNvPr id="23" name="图片 22">
              <a:extLst>
                <a:ext uri="{FF2B5EF4-FFF2-40B4-BE49-F238E27FC236}">
                  <a16:creationId xmlns:a16="http://schemas.microsoft.com/office/drawing/2014/main" id="{91B2D0EF-D924-48B4-A0A2-9F1F3B5608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4" name="组合 23">
              <a:extLst>
                <a:ext uri="{FF2B5EF4-FFF2-40B4-BE49-F238E27FC236}">
                  <a16:creationId xmlns:a16="http://schemas.microsoft.com/office/drawing/2014/main" id="{524EA6A5-A36A-4B6B-9C67-A6401A25968E}"/>
                </a:ext>
              </a:extLst>
            </p:cNvPr>
            <p:cNvGrpSpPr/>
            <p:nvPr userDrawn="1"/>
          </p:nvGrpSpPr>
          <p:grpSpPr>
            <a:xfrm>
              <a:off x="6624134" y="5536012"/>
              <a:ext cx="3375045" cy="866731"/>
              <a:chOff x="6357113" y="4833151"/>
              <a:chExt cx="3375045" cy="866731"/>
            </a:xfrm>
          </p:grpSpPr>
          <p:pic>
            <p:nvPicPr>
              <p:cNvPr id="25" name="图片 24">
                <a:extLst>
                  <a:ext uri="{FF2B5EF4-FFF2-40B4-BE49-F238E27FC236}">
                    <a16:creationId xmlns:a16="http://schemas.microsoft.com/office/drawing/2014/main" id="{4F5A8E42-3D5C-431B-B7CB-4D53EE786C5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6" name="图片 25">
                <a:extLst>
                  <a:ext uri="{FF2B5EF4-FFF2-40B4-BE49-F238E27FC236}">
                    <a16:creationId xmlns:a16="http://schemas.microsoft.com/office/drawing/2014/main" id="{8A97A59D-D0A8-4844-805C-0F830EAD20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7" name="图片 26">
                <a:extLst>
                  <a:ext uri="{FF2B5EF4-FFF2-40B4-BE49-F238E27FC236}">
                    <a16:creationId xmlns:a16="http://schemas.microsoft.com/office/drawing/2014/main" id="{9CBCA4B4-CD58-4C1A-B247-1A3F94A0547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8" name="图片 27">
                <a:extLst>
                  <a:ext uri="{FF2B5EF4-FFF2-40B4-BE49-F238E27FC236}">
                    <a16:creationId xmlns:a16="http://schemas.microsoft.com/office/drawing/2014/main" id="{32E2EB0B-2633-4E71-860B-253E57807E4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www.xin-lai.com</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www.xin-lai.com</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014DB85-54DF-4983-96A9-293173F2BC56}"/>
              </a:ext>
            </a:extLst>
          </p:cNvPr>
          <p:cNvSpPr/>
          <p:nvPr userDrawn="1"/>
        </p:nvSpPr>
        <p:spPr>
          <a:xfrm>
            <a:off x="-1" y="724"/>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8BA982E-6230-40B7-8EA9-8A1558CD29AB}"/>
              </a:ext>
            </a:extLst>
          </p:cNvPr>
          <p:cNvSpPr/>
          <p:nvPr userDrawn="1"/>
        </p:nvSpPr>
        <p:spPr>
          <a:xfrm>
            <a:off x="0" y="3837"/>
            <a:ext cx="12192000"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a:extLst>
              <a:ext uri="{FF2B5EF4-FFF2-40B4-BE49-F238E27FC236}">
                <a16:creationId xmlns:a16="http://schemas.microsoft.com/office/drawing/2014/main" id="{3AC2B1D4-E172-466A-9834-92BB0DE6D837}"/>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FF8EF82D-499A-40FF-8C43-25683D7F3243}"/>
              </a:ext>
            </a:extLst>
          </p:cNvPr>
          <p:cNvGrpSpPr/>
          <p:nvPr userDrawn="1"/>
        </p:nvGrpSpPr>
        <p:grpSpPr>
          <a:xfrm>
            <a:off x="0" y="1409700"/>
            <a:ext cx="6065838" cy="5450882"/>
            <a:chOff x="0" y="1409700"/>
            <a:chExt cx="6065838" cy="5450882"/>
          </a:xfrm>
        </p:grpSpPr>
        <p:sp>
          <p:nvSpPr>
            <p:cNvPr id="8" name="Freeform 7">
              <a:extLst>
                <a:ext uri="{FF2B5EF4-FFF2-40B4-BE49-F238E27FC236}">
                  <a16:creationId xmlns:a16="http://schemas.microsoft.com/office/drawing/2014/main" id="{D38ACE5B-8997-4814-B1D4-756E3D5CB4B4}"/>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9205F680-BBB8-4037-B92C-C9B6CEF820F5}"/>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 name="Freeform 11">
            <a:extLst>
              <a:ext uri="{FF2B5EF4-FFF2-40B4-BE49-F238E27FC236}">
                <a16:creationId xmlns:a16="http://schemas.microsoft.com/office/drawing/2014/main" id="{C94B6344-FE73-4125-8990-1CCF46599B70}"/>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userDrawn="1">
            <p:ph type="ctrTitle" hasCustomPrompt="1"/>
          </p:nvPr>
        </p:nvSpPr>
        <p:spPr>
          <a:xfrm>
            <a:off x="5587999" y="2143121"/>
            <a:ext cx="5930898" cy="1621509"/>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587999" y="4449357"/>
            <a:ext cx="5930898" cy="310871"/>
          </a:xfrm>
        </p:spPr>
        <p:txBody>
          <a:bodyPr vert="horz" lIns="91440" tIns="45720" rIns="91440" bIns="45720" rtlCol="0">
            <a:normAutofit/>
          </a:bodyPr>
          <a:lstStyle>
            <a:lvl1pPr marL="0" indent="0" algn="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588001" y="4153086"/>
            <a:ext cx="5930898"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20" name="组合 19">
            <a:extLst>
              <a:ext uri="{FF2B5EF4-FFF2-40B4-BE49-F238E27FC236}">
                <a16:creationId xmlns:a16="http://schemas.microsoft.com/office/drawing/2014/main" id="{8993E341-B774-42B5-9120-38162DD5B373}"/>
              </a:ext>
            </a:extLst>
          </p:cNvPr>
          <p:cNvGrpSpPr/>
          <p:nvPr userDrawn="1"/>
        </p:nvGrpSpPr>
        <p:grpSpPr>
          <a:xfrm>
            <a:off x="6624134" y="5381474"/>
            <a:ext cx="4894765" cy="1229552"/>
            <a:chOff x="6624134" y="5381474"/>
            <a:chExt cx="4894765" cy="1229552"/>
          </a:xfrm>
        </p:grpSpPr>
        <p:pic>
          <p:nvPicPr>
            <p:cNvPr id="25" name="图片 24">
              <a:extLst>
                <a:ext uri="{FF2B5EF4-FFF2-40B4-BE49-F238E27FC236}">
                  <a16:creationId xmlns:a16="http://schemas.microsoft.com/office/drawing/2014/main" id="{AF8D5A9D-45CC-4CD2-9C7A-8A55682CEA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6" name="组合 25">
              <a:extLst>
                <a:ext uri="{FF2B5EF4-FFF2-40B4-BE49-F238E27FC236}">
                  <a16:creationId xmlns:a16="http://schemas.microsoft.com/office/drawing/2014/main" id="{B41D9F0E-7215-4C5D-A1F7-58DD89C530DE}"/>
                </a:ext>
              </a:extLst>
            </p:cNvPr>
            <p:cNvGrpSpPr/>
            <p:nvPr userDrawn="1"/>
          </p:nvGrpSpPr>
          <p:grpSpPr>
            <a:xfrm>
              <a:off x="6624134" y="5536012"/>
              <a:ext cx="3375045" cy="866731"/>
              <a:chOff x="6357113" y="4833151"/>
              <a:chExt cx="3375045" cy="866731"/>
            </a:xfrm>
          </p:grpSpPr>
          <p:pic>
            <p:nvPicPr>
              <p:cNvPr id="27" name="图片 26">
                <a:extLst>
                  <a:ext uri="{FF2B5EF4-FFF2-40B4-BE49-F238E27FC236}">
                    <a16:creationId xmlns:a16="http://schemas.microsoft.com/office/drawing/2014/main" id="{7B992FF4-6EB0-4F7D-821D-E48E1699754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8" name="图片 27">
                <a:extLst>
                  <a:ext uri="{FF2B5EF4-FFF2-40B4-BE49-F238E27FC236}">
                    <a16:creationId xmlns:a16="http://schemas.microsoft.com/office/drawing/2014/main" id="{79EE99A9-F720-4AA3-80AA-8A2BD9AD17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9" name="图片 28">
                <a:extLst>
                  <a:ext uri="{FF2B5EF4-FFF2-40B4-BE49-F238E27FC236}">
                    <a16:creationId xmlns:a16="http://schemas.microsoft.com/office/drawing/2014/main" id="{C8C00E4B-48C5-42C2-9CD1-60509B332EC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30" name="图片 29">
                <a:extLst>
                  <a:ext uri="{FF2B5EF4-FFF2-40B4-BE49-F238E27FC236}">
                    <a16:creationId xmlns:a16="http://schemas.microsoft.com/office/drawing/2014/main" id="{55ECA457-B80F-4945-A5F1-06FAA682FB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自訂版面配置">
    <p:spTree>
      <p:nvGrpSpPr>
        <p:cNvPr id="1" name=""/>
        <p:cNvGrpSpPr/>
        <p:nvPr/>
      </p:nvGrpSpPr>
      <p:grpSpPr>
        <a:xfrm>
          <a:off x="0" y="0"/>
          <a:ext cx="0" cy="0"/>
          <a:chOff x="0" y="0"/>
          <a:chExt cx="0" cy="0"/>
        </a:xfrm>
      </p:grpSpPr>
      <p:sp>
        <p:nvSpPr>
          <p:cNvPr id="6" name="Content Placeholder 2"/>
          <p:cNvSpPr>
            <a:spLocks noGrp="1"/>
          </p:cNvSpPr>
          <p:nvPr>
            <p:ph idx="1"/>
          </p:nvPr>
        </p:nvSpPr>
        <p:spPr>
          <a:xfrm>
            <a:off x="560798" y="1589591"/>
            <a:ext cx="3804695"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Content Placeholder 2"/>
          <p:cNvSpPr>
            <a:spLocks noGrp="1"/>
          </p:cNvSpPr>
          <p:nvPr>
            <p:ph idx="10"/>
          </p:nvPr>
        </p:nvSpPr>
        <p:spPr>
          <a:xfrm>
            <a:off x="4661210" y="1589591"/>
            <a:ext cx="6979410"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8" name="文字方塊 7"/>
          <p:cNvSpPr txBox="1"/>
          <p:nvPr/>
        </p:nvSpPr>
        <p:spPr>
          <a:xfrm>
            <a:off x="560798" y="367989"/>
            <a:ext cx="11079822" cy="923330"/>
          </a:xfrm>
          <a:prstGeom prst="rect">
            <a:avLst/>
          </a:prstGeom>
          <a:noFill/>
        </p:spPr>
        <p:txBody>
          <a:bodyPr wrap="square" rtlCol="0">
            <a:spAutoFit/>
          </a:bodyPr>
          <a:lstStyle/>
          <a:p>
            <a:r>
              <a:rPr kumimoji="1" lang="zh-TW" altLang="en-US" sz="5400" baseline="0" dirty="0">
                <a:solidFill>
                  <a:schemeClr val="bg2"/>
                </a:solidFill>
                <a:latin typeface="Microsoft YaHei" panose="020B0503020204020204" pitchFamily="34" charset="-122"/>
              </a:rPr>
              <a:t>关于我</a:t>
            </a:r>
          </a:p>
        </p:txBody>
      </p:sp>
    </p:spTree>
    <p:extLst>
      <p:ext uri="{BB962C8B-B14F-4D97-AF65-F5344CB8AC3E}">
        <p14:creationId xmlns:p14="http://schemas.microsoft.com/office/powerpoint/2010/main" val="5010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latin typeface="Microsoft YaHei" panose="020B0503020204020204" pitchFamily="34" charset="-122"/>
              </a:defRPr>
            </a:lvl1pPr>
            <a:lvl2pPr>
              <a:defRPr baseline="0">
                <a:latin typeface="Microsoft YaHei" panose="020B0503020204020204" pitchFamily="34" charset="-122"/>
              </a:defRPr>
            </a:lvl2pPr>
            <a:lvl3pPr>
              <a:defRPr baseline="0">
                <a:latin typeface="Microsoft YaHei" panose="020B0503020204020204" pitchFamily="34" charset="-122"/>
              </a:defRPr>
            </a:lvl3pPr>
            <a:lvl4pPr>
              <a:defRPr baseline="0">
                <a:latin typeface="Microsoft YaHei" panose="020B0503020204020204" pitchFamily="34" charset="-122"/>
              </a:defRPr>
            </a:lvl4pPr>
            <a:lvl5pPr>
              <a:defRPr baseline="0">
                <a:latin typeface="Microsoft YaHei" panose="020B0503020204020204" pitchFamily="34" charset="-122"/>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4396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2019/4/17</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www.xin-lai.com</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jp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ocs.microsoft.com/zh-cn/visualstudio/containers/?view=vs-2019"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vmlDrawing" Target="../drawings/vmlDrawing2.vml"/><Relationship Id="rId1" Type="http://schemas.openxmlformats.org/officeDocument/2006/relationships/themeOverride" Target="../theme/themeOverride3.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0"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5" name="副标题 4"/>
          <p:cNvSpPr>
            <a:spLocks noGrp="1"/>
          </p:cNvSpPr>
          <p:nvPr>
            <p:ph type="subTitle" idx="1"/>
          </p:nvPr>
        </p:nvSpPr>
        <p:spPr/>
        <p:txBody>
          <a:bodyPr/>
          <a:lstStyle/>
          <a:p>
            <a:r>
              <a:rPr lang="en-US" altLang="zh-CN" dirty="0">
                <a:cs typeface="+mn-ea"/>
                <a:sym typeface="+mn-lt"/>
              </a:rPr>
              <a:t>MVP/TVP </a:t>
            </a:r>
            <a:r>
              <a:rPr lang="zh-CN" altLang="en-US" dirty="0">
                <a:cs typeface="+mn-ea"/>
                <a:sym typeface="+mn-lt"/>
              </a:rPr>
              <a:t>张善友</a:t>
            </a:r>
            <a:endParaRPr lang="en-US" altLang="zh-CN" dirty="0">
              <a:cs typeface="+mn-ea"/>
              <a:sym typeface="+mn-lt"/>
            </a:endParaRPr>
          </a:p>
        </p:txBody>
      </p:sp>
      <p:sp>
        <p:nvSpPr>
          <p:cNvPr id="4" name="标题 3"/>
          <p:cNvSpPr>
            <a:spLocks noGrp="1"/>
          </p:cNvSpPr>
          <p:nvPr>
            <p:ph type="ctrTitle"/>
          </p:nvPr>
        </p:nvSpPr>
        <p:spPr/>
        <p:txBody>
          <a:bodyPr/>
          <a:lstStyle/>
          <a:p>
            <a:r>
              <a:rPr lang="zh-CN" altLang="en-US" dirty="0">
                <a:latin typeface="+mn-lt"/>
                <a:ea typeface="+mn-ea"/>
                <a:cs typeface="+mn-ea"/>
                <a:sym typeface="+mn-lt"/>
              </a:rPr>
              <a:t>基于</a:t>
            </a:r>
            <a:r>
              <a:rPr lang="en-US" altLang="zh-CN" dirty="0">
                <a:latin typeface="+mn-lt"/>
                <a:ea typeface="+mn-ea"/>
                <a:cs typeface="+mn-ea"/>
                <a:sym typeface="+mn-lt"/>
              </a:rPr>
              <a:t>K8s</a:t>
            </a:r>
            <a:r>
              <a:rPr lang="zh-CN" altLang="en-US" dirty="0">
                <a:latin typeface="+mn-lt"/>
                <a:ea typeface="+mn-ea"/>
                <a:cs typeface="+mn-ea"/>
                <a:sym typeface="+mn-lt"/>
              </a:rPr>
              <a:t>开发</a:t>
            </a:r>
            <a:r>
              <a:rPr lang="en-US" altLang="zh-CN" dirty="0">
                <a:latin typeface="+mn-lt"/>
                <a:ea typeface="+mn-ea"/>
                <a:cs typeface="+mn-ea"/>
                <a:sym typeface="+mn-lt"/>
              </a:rPr>
              <a:t>.NET Core </a:t>
            </a:r>
            <a:r>
              <a:rPr lang="zh-CN" altLang="en-US" dirty="0">
                <a:latin typeface="+mn-lt"/>
                <a:ea typeface="+mn-ea"/>
                <a:cs typeface="+mn-ea"/>
                <a:sym typeface="+mn-lt"/>
              </a:rPr>
              <a:t>云原生应用</a:t>
            </a:r>
          </a:p>
        </p:txBody>
      </p:sp>
      <p:sp>
        <p:nvSpPr>
          <p:cNvPr id="6" name="文本占位符 5"/>
          <p:cNvSpPr>
            <a:spLocks noGrp="1"/>
          </p:cNvSpPr>
          <p:nvPr>
            <p:ph type="body" sz="quarter" idx="10"/>
          </p:nvPr>
        </p:nvSpPr>
        <p:spPr/>
        <p:txBody>
          <a:bodyPr/>
          <a:lstStyle/>
          <a:p>
            <a:r>
              <a:rPr lang="zh-CN" altLang="en-US" dirty="0">
                <a:cs typeface="+mn-ea"/>
                <a:sym typeface="+mn-lt"/>
              </a:rPr>
              <a:t>长沙</a:t>
            </a:r>
            <a:r>
              <a:rPr lang="en-US" altLang="zh-CN" dirty="0">
                <a:cs typeface="+mn-ea"/>
                <a:sym typeface="+mn-lt"/>
              </a:rPr>
              <a:t>.NET</a:t>
            </a:r>
            <a:r>
              <a:rPr lang="zh-CN" altLang="en-US" dirty="0">
                <a:cs typeface="+mn-ea"/>
                <a:sym typeface="+mn-lt"/>
              </a:rPr>
              <a:t>技术社区</a:t>
            </a:r>
            <a:endParaRPr lang="en-US" altLang="zh-CN" dirty="0">
              <a:cs typeface="+mn-ea"/>
              <a:sym typeface="+mn-lt"/>
            </a:endParaRPr>
          </a:p>
        </p:txBody>
      </p:sp>
      <p:sp>
        <p:nvSpPr>
          <p:cNvPr id="9" name="文本占位符 8">
            <a:extLst>
              <a:ext uri="{FF2B5EF4-FFF2-40B4-BE49-F238E27FC236}">
                <a16:creationId xmlns:a16="http://schemas.microsoft.com/office/drawing/2014/main" id="{58C39F92-1D36-4F5D-A4C2-5CFF0C7B2031}"/>
              </a:ext>
            </a:extLst>
          </p:cNvPr>
          <p:cNvSpPr>
            <a:spLocks noGrp="1"/>
          </p:cNvSpPr>
          <p:nvPr>
            <p:ph type="body" sz="quarter" idx="11"/>
          </p:nvPr>
        </p:nvSpPr>
        <p:spPr/>
        <p:txBody>
          <a:bodyPr/>
          <a:lstStyle/>
          <a:p>
            <a:r>
              <a:rPr lang="en-US" altLang="zh-CN" dirty="0">
                <a:cs typeface="+mn-ea"/>
                <a:sym typeface="+mn-lt"/>
              </a:rPr>
              <a:t>2019</a:t>
            </a:r>
            <a:r>
              <a:rPr lang="zh-CN" altLang="en-US" dirty="0">
                <a:cs typeface="+mn-ea"/>
                <a:sym typeface="+mn-lt"/>
              </a:rPr>
              <a:t>年</a:t>
            </a:r>
            <a:r>
              <a:rPr lang="en-US" altLang="zh-CN" dirty="0">
                <a:cs typeface="+mn-ea"/>
                <a:sym typeface="+mn-lt"/>
              </a:rPr>
              <a:t>4</a:t>
            </a:r>
            <a:r>
              <a:rPr lang="zh-CN" altLang="en-US" dirty="0">
                <a:cs typeface="+mn-ea"/>
                <a:sym typeface="+mn-lt"/>
              </a:rPr>
              <a:t>月</a:t>
            </a:r>
            <a:r>
              <a:rPr lang="en-US" altLang="zh-CN" dirty="0">
                <a:cs typeface="+mn-ea"/>
                <a:sym typeface="+mn-lt"/>
              </a:rPr>
              <a:t>21</a:t>
            </a:r>
            <a:r>
              <a:rPr lang="zh-CN" altLang="en-US" dirty="0">
                <a:cs typeface="+mn-ea"/>
                <a:sym typeface="+mn-lt"/>
              </a:rPr>
              <a:t>日</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容器有什么困难</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6686026" y="1476464"/>
            <a:ext cx="5251508" cy="5217952"/>
          </a:xfrm>
        </p:spPr>
        <p:txBody>
          <a:bodyPr>
            <a:normAutofit/>
          </a:bodyPr>
          <a:lstStyle/>
          <a:p>
            <a:r>
              <a:rPr lang="zh-CN" altLang="en-US" sz="3200" dirty="0"/>
              <a:t>如何爬上容器？</a:t>
            </a:r>
          </a:p>
          <a:p>
            <a:endParaRPr lang="zh-CN" altLang="en-US" sz="3200" dirty="0"/>
          </a:p>
          <a:p>
            <a:r>
              <a:rPr lang="zh-CN" altLang="en-US" sz="3200" dirty="0"/>
              <a:t>如何确保应用程序的不同容器之间的协调工作？</a:t>
            </a:r>
          </a:p>
          <a:p>
            <a:endParaRPr lang="zh-CN" altLang="en-US" sz="3200" dirty="0"/>
          </a:p>
          <a:p>
            <a:r>
              <a:rPr lang="zh-CN" altLang="en-US" sz="3200" dirty="0"/>
              <a:t>如何检测有故障的容器并自动修复？</a:t>
            </a:r>
          </a:p>
          <a:p>
            <a:endParaRPr lang="zh-TW" altLang="en-US" sz="3200"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10</a:t>
            </a:fld>
            <a:endParaRPr lang="en-US"/>
          </a:p>
        </p:txBody>
      </p:sp>
      <p:pic>
        <p:nvPicPr>
          <p:cNvPr id="8" name="图片 7">
            <a:extLst>
              <a:ext uri="{FF2B5EF4-FFF2-40B4-BE49-F238E27FC236}">
                <a16:creationId xmlns:a16="http://schemas.microsoft.com/office/drawing/2014/main" id="{654689DD-DAA5-4264-AD16-FBC71A3B7DFB}"/>
              </a:ext>
            </a:extLst>
          </p:cNvPr>
          <p:cNvPicPr>
            <a:picLocks noChangeAspect="1"/>
          </p:cNvPicPr>
          <p:nvPr/>
        </p:nvPicPr>
        <p:blipFill>
          <a:blip r:embed="rId2"/>
          <a:stretch>
            <a:fillRect/>
          </a:stretch>
        </p:blipFill>
        <p:spPr>
          <a:xfrm>
            <a:off x="475429" y="1400961"/>
            <a:ext cx="5985123" cy="5293455"/>
          </a:xfrm>
          <a:prstGeom prst="rect">
            <a:avLst/>
          </a:prstGeom>
        </p:spPr>
      </p:pic>
    </p:spTree>
    <p:extLst>
      <p:ext uri="{BB962C8B-B14F-4D97-AF65-F5344CB8AC3E}">
        <p14:creationId xmlns:p14="http://schemas.microsoft.com/office/powerpoint/2010/main" val="402599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如何克服这些困难呢？</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11</a:t>
            </a:fld>
            <a:endParaRPr lang="en-US"/>
          </a:p>
        </p:txBody>
      </p:sp>
      <p:pic>
        <p:nvPicPr>
          <p:cNvPr id="9" name="Imagem 8">
            <a:extLst>
              <a:ext uri="{FF2B5EF4-FFF2-40B4-BE49-F238E27FC236}">
                <a16:creationId xmlns:a16="http://schemas.microsoft.com/office/drawing/2014/main" id="{276F079F-C09D-4234-B515-BD31E2B3359A}"/>
              </a:ext>
            </a:extLst>
          </p:cNvPr>
          <p:cNvPicPr>
            <a:picLocks noChangeAspect="1"/>
          </p:cNvPicPr>
          <p:nvPr/>
        </p:nvPicPr>
        <p:blipFill>
          <a:blip r:embed="rId3"/>
          <a:stretch>
            <a:fillRect/>
          </a:stretch>
        </p:blipFill>
        <p:spPr>
          <a:xfrm>
            <a:off x="0" y="1220056"/>
            <a:ext cx="12192000" cy="5539666"/>
          </a:xfrm>
          <a:prstGeom prst="rect">
            <a:avLst/>
          </a:prstGeom>
        </p:spPr>
      </p:pic>
    </p:spTree>
    <p:extLst>
      <p:ext uri="{BB962C8B-B14F-4D97-AF65-F5344CB8AC3E}">
        <p14:creationId xmlns:p14="http://schemas.microsoft.com/office/powerpoint/2010/main" val="133372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使用协调器</a:t>
            </a:r>
            <a:endParaRPr lang="zh-TW" altLang="en-US" dirty="0">
              <a:solidFill>
                <a:schemeClr val="tx1"/>
              </a:solidFill>
            </a:endParaRPr>
          </a:p>
        </p:txBody>
      </p:sp>
      <p:pic>
        <p:nvPicPr>
          <p:cNvPr id="5" name="Imagem 9">
            <a:extLst>
              <a:ext uri="{FF2B5EF4-FFF2-40B4-BE49-F238E27FC236}">
                <a16:creationId xmlns:a16="http://schemas.microsoft.com/office/drawing/2014/main" id="{A13DE832-7C1E-4D4A-8C60-E3E61DAFA429}"/>
              </a:ext>
            </a:extLst>
          </p:cNvPr>
          <p:cNvPicPr>
            <a:picLocks noChangeAspect="1"/>
          </p:cNvPicPr>
          <p:nvPr/>
        </p:nvPicPr>
        <p:blipFill>
          <a:blip r:embed="rId2"/>
          <a:stretch>
            <a:fillRect/>
          </a:stretch>
        </p:blipFill>
        <p:spPr>
          <a:xfrm>
            <a:off x="257602" y="2102728"/>
            <a:ext cx="3568811" cy="3522463"/>
          </a:xfrm>
          <a:prstGeom prst="rect">
            <a:avLst/>
          </a:prstGeom>
        </p:spPr>
      </p:pic>
      <p:pic>
        <p:nvPicPr>
          <p:cNvPr id="6" name="Imagem 14">
            <a:extLst>
              <a:ext uri="{FF2B5EF4-FFF2-40B4-BE49-F238E27FC236}">
                <a16:creationId xmlns:a16="http://schemas.microsoft.com/office/drawing/2014/main" id="{99D05B8B-8BA1-4291-A271-50ED6E0A6B15}"/>
              </a:ext>
            </a:extLst>
          </p:cNvPr>
          <p:cNvPicPr>
            <a:picLocks noChangeAspect="1"/>
          </p:cNvPicPr>
          <p:nvPr/>
        </p:nvPicPr>
        <p:blipFill>
          <a:blip r:embed="rId3"/>
          <a:stretch>
            <a:fillRect/>
          </a:stretch>
        </p:blipFill>
        <p:spPr>
          <a:xfrm>
            <a:off x="3932809" y="2102727"/>
            <a:ext cx="3659595" cy="3522464"/>
          </a:xfrm>
          <a:prstGeom prst="rect">
            <a:avLst/>
          </a:prstGeom>
        </p:spPr>
      </p:pic>
      <p:pic>
        <p:nvPicPr>
          <p:cNvPr id="7" name="图片 6">
            <a:extLst>
              <a:ext uri="{FF2B5EF4-FFF2-40B4-BE49-F238E27FC236}">
                <a16:creationId xmlns:a16="http://schemas.microsoft.com/office/drawing/2014/main" id="{CFF5F7F9-3570-4015-A366-7F5FF3621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26" y="2625297"/>
            <a:ext cx="2497781" cy="2696194"/>
          </a:xfrm>
          <a:prstGeom prst="rect">
            <a:avLst/>
          </a:prstGeom>
        </p:spPr>
      </p:pic>
    </p:spTree>
    <p:extLst>
      <p:ext uri="{BB962C8B-B14F-4D97-AF65-F5344CB8AC3E}">
        <p14:creationId xmlns:p14="http://schemas.microsoft.com/office/powerpoint/2010/main" val="193177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为什么选用 </a:t>
            </a:r>
            <a:r>
              <a:rPr lang="en-US" altLang="zh-CN" dirty="0">
                <a:latin typeface="+mn-lt"/>
                <a:ea typeface="+mn-ea"/>
                <a:cs typeface="+mn-ea"/>
                <a:sym typeface="+mn-lt"/>
              </a:rPr>
              <a:t>Kubernetes</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13</a:t>
            </a:fld>
            <a:endParaRPr lang="zh-CN" altLang="en-US">
              <a:cs typeface="+mn-ea"/>
              <a:sym typeface="+mn-lt"/>
            </a:endParaRPr>
          </a:p>
        </p:txBody>
      </p:sp>
      <p:grpSp>
        <p:nvGrpSpPr>
          <p:cNvPr id="16" name="组合 15"/>
          <p:cNvGrpSpPr/>
          <p:nvPr/>
        </p:nvGrpSpPr>
        <p:grpSpPr>
          <a:xfrm>
            <a:off x="695325" y="1557177"/>
            <a:ext cx="2592161" cy="4154809"/>
            <a:chOff x="695325" y="1557177"/>
            <a:chExt cx="2592161" cy="4154809"/>
          </a:xfrm>
        </p:grpSpPr>
        <p:sp>
          <p:nvSpPr>
            <p:cNvPr id="17" name="矩形 16"/>
            <p:cNvSpPr/>
            <p:nvPr/>
          </p:nvSpPr>
          <p:spPr>
            <a:xfrm>
              <a:off x="695325" y="2185014"/>
              <a:ext cx="2592161" cy="35269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是功能强大的容器调度管理平台，赋予了 </a:t>
              </a:r>
              <a:r>
                <a:rPr lang="en-US" altLang="zh-CN" sz="1400" dirty="0">
                  <a:solidFill>
                    <a:schemeClr val="bg1"/>
                  </a:solidFill>
                  <a:cs typeface="+mn-ea"/>
                  <a:sym typeface="+mn-lt"/>
                </a:rPr>
                <a:t>Docker </a:t>
              </a:r>
              <a:r>
                <a:rPr lang="zh-CN" altLang="en-US" sz="1400" dirty="0">
                  <a:solidFill>
                    <a:schemeClr val="bg1"/>
                  </a:solidFill>
                  <a:cs typeface="+mn-ea"/>
                  <a:sym typeface="+mn-lt"/>
                </a:rPr>
                <a:t>更多的价值：可调度、可编排、易管理、易扩展。容器即服务（</a:t>
              </a:r>
              <a:r>
                <a:rPr lang="en-US" altLang="zh-CN" sz="1400" dirty="0" err="1">
                  <a:solidFill>
                    <a:schemeClr val="bg1"/>
                  </a:solidFill>
                  <a:cs typeface="+mn-ea"/>
                  <a:sym typeface="+mn-lt"/>
                </a:rPr>
                <a:t>CaaS</a:t>
              </a:r>
              <a:r>
                <a:rPr lang="zh-CN" altLang="en-US" sz="1400" dirty="0">
                  <a:solidFill>
                    <a:schemeClr val="bg1"/>
                  </a:solidFill>
                  <a:cs typeface="+mn-ea"/>
                  <a:sym typeface="+mn-lt"/>
                </a:rPr>
                <a:t>）的容器云概念也应运而生，相比不使用 </a:t>
              </a:r>
              <a:r>
                <a:rPr lang="en-US" altLang="zh-CN" sz="1400" dirty="0">
                  <a:solidFill>
                    <a:schemeClr val="bg1"/>
                  </a:solidFill>
                  <a:cs typeface="+mn-ea"/>
                  <a:sym typeface="+mn-lt"/>
                </a:rPr>
                <a:t>Kubernetes </a:t>
              </a:r>
              <a:r>
                <a:rPr lang="zh-CN" altLang="en-US" sz="1400" dirty="0">
                  <a:solidFill>
                    <a:schemeClr val="bg1"/>
                  </a:solidFill>
                  <a:cs typeface="+mn-ea"/>
                  <a:sym typeface="+mn-lt"/>
                </a:rPr>
                <a:t>的传统容器使用方式，运维成本至少可以降低一半。</a:t>
              </a:r>
              <a:endParaRPr lang="en-US" altLang="zh-CN" sz="1400" dirty="0">
                <a:solidFill>
                  <a:schemeClr val="bg1"/>
                </a:solidFill>
                <a:cs typeface="+mn-ea"/>
                <a:sym typeface="+mn-lt"/>
              </a:endParaRPr>
            </a:p>
          </p:txBody>
        </p:sp>
        <p:sp>
          <p:nvSpPr>
            <p:cNvPr id="18" name="矩形 17"/>
            <p:cNvSpPr/>
            <p:nvPr/>
          </p:nvSpPr>
          <p:spPr>
            <a:xfrm>
              <a:off x="695325" y="1557177"/>
              <a:ext cx="2592161" cy="6278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更低的运维成本</a:t>
              </a:r>
              <a:endParaRPr lang="en-US" altLang="zh-CN" sz="1600" b="1" dirty="0">
                <a:solidFill>
                  <a:schemeClr val="bg1"/>
                </a:solidFill>
                <a:cs typeface="+mn-ea"/>
                <a:sym typeface="+mn-lt"/>
              </a:endParaRPr>
            </a:p>
          </p:txBody>
        </p:sp>
      </p:grpSp>
      <p:grpSp>
        <p:nvGrpSpPr>
          <p:cNvPr id="19" name="组合 18"/>
          <p:cNvGrpSpPr/>
          <p:nvPr/>
        </p:nvGrpSpPr>
        <p:grpSpPr>
          <a:xfrm>
            <a:off x="3445782" y="1557177"/>
            <a:ext cx="2592161" cy="4154809"/>
            <a:chOff x="3445782" y="1557177"/>
            <a:chExt cx="2592161" cy="4154809"/>
          </a:xfrm>
        </p:grpSpPr>
        <p:sp>
          <p:nvSpPr>
            <p:cNvPr id="20" name="矩形 19"/>
            <p:cNvSpPr/>
            <p:nvPr/>
          </p:nvSpPr>
          <p:spPr>
            <a:xfrm>
              <a:off x="3445782" y="2185014"/>
              <a:ext cx="2592161" cy="35269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通过 </a:t>
              </a:r>
              <a:r>
                <a:rPr lang="en-US" altLang="zh-CN" sz="1400" dirty="0">
                  <a:solidFill>
                    <a:schemeClr val="bg1"/>
                  </a:solidFill>
                  <a:cs typeface="+mn-ea"/>
                  <a:sym typeface="+mn-lt"/>
                </a:rPr>
                <a:t>Kubernetes </a:t>
              </a:r>
              <a:r>
                <a:rPr lang="zh-CN" altLang="en-US" sz="1400" dirty="0">
                  <a:solidFill>
                    <a:schemeClr val="bg1"/>
                  </a:solidFill>
                  <a:cs typeface="+mn-ea"/>
                  <a:sym typeface="+mn-lt"/>
                </a:rPr>
                <a:t>管理容器和底层 </a:t>
              </a:r>
              <a:r>
                <a:rPr lang="en-US" altLang="zh-CN" sz="1400" dirty="0">
                  <a:solidFill>
                    <a:schemeClr val="bg1"/>
                  </a:solidFill>
                  <a:cs typeface="+mn-ea"/>
                  <a:sym typeface="+mn-lt"/>
                </a:rPr>
                <a:t>IaaS</a:t>
              </a:r>
              <a:r>
                <a:rPr lang="zh-CN" altLang="en-US" sz="1400" dirty="0">
                  <a:solidFill>
                    <a:schemeClr val="bg1"/>
                  </a:solidFill>
                  <a:cs typeface="+mn-ea"/>
                  <a:sym typeface="+mn-lt"/>
                </a:rPr>
                <a:t> 资源，真正实现了业务的混部，极大的提高了资源利用率。</a:t>
              </a:r>
              <a:endParaRPr lang="en-US" altLang="zh-CN" sz="1400" dirty="0">
                <a:solidFill>
                  <a:schemeClr val="bg1"/>
                </a:solidFill>
                <a:cs typeface="+mn-ea"/>
                <a:sym typeface="+mn-lt"/>
              </a:endParaRPr>
            </a:p>
          </p:txBody>
        </p:sp>
        <p:sp>
          <p:nvSpPr>
            <p:cNvPr id="22" name="矩形 21"/>
            <p:cNvSpPr/>
            <p:nvPr/>
          </p:nvSpPr>
          <p:spPr>
            <a:xfrm>
              <a:off x="3445782" y="1557177"/>
              <a:ext cx="2592161" cy="62783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更高的资源利用率</a:t>
              </a:r>
              <a:endParaRPr lang="en-US" altLang="zh-CN" sz="1600" b="1" dirty="0">
                <a:solidFill>
                  <a:schemeClr val="bg1"/>
                </a:solidFill>
                <a:cs typeface="+mn-ea"/>
                <a:sym typeface="+mn-lt"/>
              </a:endParaRPr>
            </a:p>
          </p:txBody>
        </p:sp>
      </p:grpSp>
      <p:grpSp>
        <p:nvGrpSpPr>
          <p:cNvPr id="23" name="组合 22"/>
          <p:cNvGrpSpPr/>
          <p:nvPr/>
        </p:nvGrpSpPr>
        <p:grpSpPr>
          <a:xfrm>
            <a:off x="6196239" y="1557177"/>
            <a:ext cx="2592161" cy="4154809"/>
            <a:chOff x="6297839" y="1557177"/>
            <a:chExt cx="2592161" cy="4154809"/>
          </a:xfrm>
        </p:grpSpPr>
        <p:sp>
          <p:nvSpPr>
            <p:cNvPr id="24" name="矩形 23"/>
            <p:cNvSpPr/>
            <p:nvPr/>
          </p:nvSpPr>
          <p:spPr>
            <a:xfrm>
              <a:off x="6297839" y="2185014"/>
              <a:ext cx="2592161" cy="352697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a:t>
              </a:r>
              <a:r>
                <a:rPr lang="zh-CN" altLang="en-US" sz="1400" dirty="0">
                  <a:solidFill>
                    <a:schemeClr val="bg1"/>
                  </a:solidFill>
                  <a:cs typeface="+mn-ea"/>
                  <a:sym typeface="+mn-lt"/>
                </a:rPr>
                <a:t> 是最好的微服务运行环境之一，其资源</a:t>
              </a:r>
              <a:r>
                <a:rPr lang="en-US" altLang="zh-CN" sz="1400" dirty="0">
                  <a:solidFill>
                    <a:schemeClr val="bg1"/>
                  </a:solidFill>
                  <a:cs typeface="+mn-ea"/>
                  <a:sym typeface="+mn-lt"/>
                </a:rPr>
                <a:t>——</a:t>
              </a:r>
              <a:r>
                <a:rPr lang="zh-CN" altLang="en-US" sz="1400" dirty="0">
                  <a:solidFill>
                    <a:schemeClr val="bg1"/>
                  </a:solidFill>
                  <a:cs typeface="+mn-ea"/>
                  <a:sym typeface="+mn-lt"/>
                </a:rPr>
                <a:t>比如 </a:t>
              </a:r>
              <a:r>
                <a:rPr lang="en-US" altLang="zh-CN" sz="1400" dirty="0">
                  <a:solidFill>
                    <a:schemeClr val="bg1"/>
                  </a:solidFill>
                  <a:cs typeface="+mn-ea"/>
                  <a:sym typeface="+mn-lt"/>
                </a:rPr>
                <a:t>pod</a:t>
              </a:r>
              <a:r>
                <a:rPr lang="zh-CN" altLang="en-US" sz="1400" dirty="0">
                  <a:solidFill>
                    <a:schemeClr val="bg1"/>
                  </a:solidFill>
                  <a:cs typeface="+mn-ea"/>
                  <a:sym typeface="+mn-lt"/>
                </a:rPr>
                <a:t>、</a:t>
              </a:r>
              <a:r>
                <a:rPr lang="en-US" altLang="zh-CN" sz="1400" dirty="0">
                  <a:solidFill>
                    <a:schemeClr val="bg1"/>
                  </a:solidFill>
                  <a:cs typeface="+mn-ea"/>
                  <a:sym typeface="+mn-lt"/>
                </a:rPr>
                <a:t>controller</a:t>
              </a:r>
              <a:r>
                <a:rPr lang="zh-CN" altLang="en-US" sz="1400" dirty="0">
                  <a:solidFill>
                    <a:schemeClr val="bg1"/>
                  </a:solidFill>
                  <a:cs typeface="+mn-ea"/>
                  <a:sym typeface="+mn-lt"/>
                </a:rPr>
                <a:t>、</a:t>
              </a:r>
              <a:r>
                <a:rPr lang="en-US" altLang="zh-CN" sz="1400" dirty="0">
                  <a:solidFill>
                    <a:schemeClr val="bg1"/>
                  </a:solidFill>
                  <a:cs typeface="+mn-ea"/>
                  <a:sym typeface="+mn-lt"/>
                </a:rPr>
                <a:t>service </a:t>
              </a:r>
              <a:r>
                <a:rPr lang="zh-CN" altLang="en-US" sz="1400" dirty="0">
                  <a:solidFill>
                    <a:schemeClr val="bg1"/>
                  </a:solidFill>
                  <a:cs typeface="+mn-ea"/>
                  <a:sym typeface="+mn-lt"/>
                </a:rPr>
                <a:t>等的设计，本身就是一种微服务理念的实现。</a:t>
              </a:r>
              <a:endParaRPr lang="en-US" altLang="zh-CN" sz="1400" dirty="0">
                <a:solidFill>
                  <a:schemeClr val="bg1"/>
                </a:solidFill>
                <a:cs typeface="+mn-ea"/>
                <a:sym typeface="+mn-lt"/>
              </a:endParaRPr>
            </a:p>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使用 </a:t>
              </a:r>
              <a:r>
                <a:rPr lang="en-US" altLang="zh-CN" sz="1400" dirty="0">
                  <a:solidFill>
                    <a:schemeClr val="bg1"/>
                  </a:solidFill>
                  <a:cs typeface="+mn-ea"/>
                  <a:sym typeface="+mn-lt"/>
                </a:rPr>
                <a:t>image</a:t>
              </a:r>
              <a:r>
                <a:rPr lang="zh-CN" altLang="en-US" sz="1400" dirty="0">
                  <a:solidFill>
                    <a:schemeClr val="bg1"/>
                  </a:solidFill>
                  <a:cs typeface="+mn-ea"/>
                  <a:sym typeface="+mn-lt"/>
                </a:rPr>
                <a:t>和</a:t>
              </a:r>
              <a:r>
                <a:rPr lang="en-US" altLang="zh-CN" sz="1400" dirty="0">
                  <a:solidFill>
                    <a:schemeClr val="bg1"/>
                  </a:solidFill>
                  <a:cs typeface="+mn-ea"/>
                  <a:sym typeface="+mn-lt"/>
                </a:rPr>
                <a:t>helm</a:t>
              </a:r>
              <a:r>
                <a:rPr lang="zh-CN" altLang="en-US" sz="1400" dirty="0">
                  <a:solidFill>
                    <a:schemeClr val="bg1"/>
                  </a:solidFill>
                  <a:cs typeface="+mn-ea"/>
                  <a:sym typeface="+mn-lt"/>
                </a:rPr>
                <a:t>部署服务的模式，</a:t>
              </a:r>
              <a:r>
                <a:rPr lang="en-US" altLang="zh-CN" sz="1400" dirty="0" err="1">
                  <a:solidFill>
                    <a:schemeClr val="bg1"/>
                  </a:solidFill>
                  <a:cs typeface="+mn-ea"/>
                  <a:sym typeface="+mn-lt"/>
                </a:rPr>
                <a:t>configmap</a:t>
              </a:r>
              <a:r>
                <a:rPr lang="zh-CN" altLang="en-US" sz="1400" dirty="0">
                  <a:solidFill>
                    <a:schemeClr val="bg1"/>
                  </a:solidFill>
                  <a:cs typeface="+mn-ea"/>
                  <a:sym typeface="+mn-lt"/>
                </a:rPr>
                <a:t>、</a:t>
              </a:r>
              <a:r>
                <a:rPr lang="en-US" altLang="zh-CN" sz="1400" dirty="0">
                  <a:solidFill>
                    <a:schemeClr val="bg1"/>
                  </a:solidFill>
                  <a:cs typeface="+mn-ea"/>
                  <a:sym typeface="+mn-lt"/>
                </a:rPr>
                <a:t>secrets </a:t>
              </a:r>
              <a:r>
                <a:rPr lang="zh-CN" altLang="en-US" sz="1400" dirty="0">
                  <a:solidFill>
                    <a:schemeClr val="bg1"/>
                  </a:solidFill>
                  <a:cs typeface="+mn-ea"/>
                  <a:sym typeface="+mn-lt"/>
                </a:rPr>
                <a:t>等资源的设计，使 </a:t>
              </a:r>
              <a:r>
                <a:rPr lang="en-US" altLang="zh-CN" sz="1400" dirty="0">
                  <a:solidFill>
                    <a:schemeClr val="bg1"/>
                  </a:solidFill>
                  <a:cs typeface="+mn-ea"/>
                  <a:sym typeface="+mn-lt"/>
                </a:rPr>
                <a:t>Kubernetes </a:t>
              </a:r>
              <a:r>
                <a:rPr lang="zh-CN" altLang="en-US" sz="1400" dirty="0">
                  <a:solidFill>
                    <a:schemeClr val="bg1"/>
                  </a:solidFill>
                  <a:cs typeface="+mn-ea"/>
                  <a:sym typeface="+mn-lt"/>
                </a:rPr>
                <a:t>相比传统平台 </a:t>
              </a:r>
              <a:r>
                <a:rPr lang="en-US" altLang="zh-CN" sz="1400" dirty="0">
                  <a:solidFill>
                    <a:schemeClr val="bg1"/>
                  </a:solidFill>
                  <a:cs typeface="+mn-ea"/>
                  <a:sym typeface="+mn-lt"/>
                </a:rPr>
                <a:t>DevOps </a:t>
              </a:r>
              <a:r>
                <a:rPr lang="zh-CN" altLang="en-US" sz="1400" dirty="0">
                  <a:solidFill>
                    <a:schemeClr val="bg1"/>
                  </a:solidFill>
                  <a:cs typeface="+mn-ea"/>
                  <a:sym typeface="+mn-lt"/>
                </a:rPr>
                <a:t>的效率更高更可靠。</a:t>
              </a:r>
              <a:endParaRPr lang="en-US" altLang="zh-CN" sz="1400" dirty="0">
                <a:solidFill>
                  <a:schemeClr val="bg1"/>
                </a:solidFill>
                <a:cs typeface="+mn-ea"/>
                <a:sym typeface="+mn-lt"/>
              </a:endParaRPr>
            </a:p>
          </p:txBody>
        </p:sp>
        <p:sp>
          <p:nvSpPr>
            <p:cNvPr id="25" name="矩形 24"/>
            <p:cNvSpPr/>
            <p:nvPr/>
          </p:nvSpPr>
          <p:spPr>
            <a:xfrm>
              <a:off x="6297839" y="1557177"/>
              <a:ext cx="2592161" cy="62783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更好的微服务和 </a:t>
              </a:r>
              <a:r>
                <a:rPr lang="en-US" altLang="zh-CN" sz="1600" b="1" dirty="0">
                  <a:solidFill>
                    <a:schemeClr val="bg1"/>
                  </a:solidFill>
                  <a:cs typeface="+mn-ea"/>
                  <a:sym typeface="+mn-lt"/>
                </a:rPr>
                <a:t>DevOps </a:t>
              </a:r>
            </a:p>
          </p:txBody>
        </p:sp>
      </p:grpSp>
      <p:grpSp>
        <p:nvGrpSpPr>
          <p:cNvPr id="26" name="组合 25"/>
          <p:cNvGrpSpPr/>
          <p:nvPr/>
        </p:nvGrpSpPr>
        <p:grpSpPr>
          <a:xfrm>
            <a:off x="8946696" y="1557177"/>
            <a:ext cx="2592161" cy="4154809"/>
            <a:chOff x="9149896" y="1557177"/>
            <a:chExt cx="2592161" cy="4154809"/>
          </a:xfrm>
        </p:grpSpPr>
        <p:sp>
          <p:nvSpPr>
            <p:cNvPr id="27" name="矩形 26"/>
            <p:cNvSpPr/>
            <p:nvPr/>
          </p:nvSpPr>
          <p:spPr>
            <a:xfrm>
              <a:off x="9149896" y="2185014"/>
              <a:ext cx="2592161" cy="35269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 </a:t>
              </a:r>
              <a:r>
                <a:rPr lang="en-US" altLang="zh-CN" sz="1400" dirty="0">
                  <a:solidFill>
                    <a:schemeClr val="bg1"/>
                  </a:solidFill>
                  <a:cs typeface="+mn-ea"/>
                  <a:sym typeface="+mn-lt"/>
                </a:rPr>
                <a:t>CNCF </a:t>
              </a:r>
              <a:r>
                <a:rPr lang="zh-CN" altLang="en-US" sz="1400" dirty="0">
                  <a:solidFill>
                    <a:schemeClr val="bg1"/>
                  </a:solidFill>
                  <a:cs typeface="+mn-ea"/>
                  <a:sym typeface="+mn-lt"/>
                </a:rPr>
                <a:t>的首款毕业产品，拥有火热的社区支持力度，拥有丰富的周边配套服务和插件支持。</a:t>
              </a:r>
              <a:endParaRPr lang="zh-CN" altLang="en-US" sz="1400" dirty="0">
                <a:solidFill>
                  <a:schemeClr val="bg1"/>
                </a:solidFill>
                <a:cs typeface="+mn-ea"/>
              </a:endParaRPr>
            </a:p>
          </p:txBody>
        </p:sp>
        <p:sp>
          <p:nvSpPr>
            <p:cNvPr id="28" name="矩形 27"/>
            <p:cNvSpPr/>
            <p:nvPr/>
          </p:nvSpPr>
          <p:spPr>
            <a:xfrm>
              <a:off x="9149896" y="1557177"/>
              <a:ext cx="2592161" cy="62783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成熟的生态</a:t>
              </a:r>
              <a:endParaRPr lang="en-US" altLang="zh-CN" sz="1600" b="1" dirty="0">
                <a:solidFill>
                  <a:schemeClr val="bg1"/>
                </a:solidFill>
                <a:cs typeface="+mn-ea"/>
                <a:sym typeface="+mn-lt"/>
              </a:endParaRPr>
            </a:p>
          </p:txBody>
        </p:sp>
      </p:grpSp>
    </p:spTree>
    <p:extLst>
      <p:ext uri="{BB962C8B-B14F-4D97-AF65-F5344CB8AC3E}">
        <p14:creationId xmlns:p14="http://schemas.microsoft.com/office/powerpoint/2010/main" val="237494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TKE </a:t>
            </a:r>
            <a:r>
              <a:rPr lang="zh-CN" altLang="en-US" dirty="0">
                <a:latin typeface="+mn-lt"/>
                <a:ea typeface="+mn-ea"/>
                <a:cs typeface="+mn-ea"/>
                <a:sym typeface="+mn-lt"/>
              </a:rPr>
              <a:t>是什么 </a:t>
            </a:r>
            <a:r>
              <a:rPr lang="en-US" altLang="zh-CN" dirty="0">
                <a:latin typeface="+mn-lt"/>
                <a:ea typeface="+mn-ea"/>
                <a:cs typeface="+mn-ea"/>
                <a:sym typeface="+mn-lt"/>
              </a:rPr>
              <a:t>—— </a:t>
            </a:r>
            <a:r>
              <a:rPr lang="zh-CN" altLang="en-US" dirty="0">
                <a:latin typeface="+mn-lt"/>
                <a:ea typeface="+mn-ea"/>
                <a:cs typeface="+mn-ea"/>
                <a:sym typeface="+mn-lt"/>
              </a:rPr>
              <a:t>一站式 </a:t>
            </a:r>
            <a:r>
              <a:rPr lang="en-US" altLang="zh-CN" dirty="0">
                <a:latin typeface="+mn-lt"/>
                <a:ea typeface="+mn-ea"/>
                <a:cs typeface="+mn-ea"/>
                <a:sym typeface="+mn-lt"/>
              </a:rPr>
              <a:t>PaaS </a:t>
            </a:r>
            <a:r>
              <a:rPr lang="zh-CN" altLang="en-US" dirty="0">
                <a:latin typeface="+mn-lt"/>
                <a:ea typeface="+mn-ea"/>
                <a:cs typeface="+mn-ea"/>
                <a:sym typeface="+mn-lt"/>
              </a:rPr>
              <a:t>解决方案</a:t>
            </a:r>
          </a:p>
        </p:txBody>
      </p:sp>
      <p:sp>
        <p:nvSpPr>
          <p:cNvPr id="10" name="文本框 42"/>
          <p:cNvSpPr txBox="1">
            <a:spLocks noChangeArrowheads="1"/>
          </p:cNvSpPr>
          <p:nvPr/>
        </p:nvSpPr>
        <p:spPr bwMode="auto">
          <a:xfrm>
            <a:off x="589507" y="1208030"/>
            <a:ext cx="109309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600" dirty="0">
                <a:latin typeface="+mn-lt"/>
                <a:ea typeface="+mn-ea"/>
                <a:cs typeface="+mn-ea"/>
                <a:sym typeface="+mn-lt"/>
              </a:rPr>
              <a:t>TKE</a:t>
            </a:r>
            <a:r>
              <a:rPr lang="zh-CN" altLang="en-US" sz="1600" dirty="0">
                <a:latin typeface="+mn-lt"/>
                <a:ea typeface="+mn-ea"/>
                <a:cs typeface="+mn-ea"/>
                <a:sym typeface="+mn-lt"/>
              </a:rPr>
              <a:t>（</a:t>
            </a:r>
            <a:r>
              <a:rPr lang="en-US" altLang="zh-CN" sz="1600" b="1" dirty="0" err="1">
                <a:latin typeface="+mn-lt"/>
                <a:ea typeface="+mn-ea"/>
                <a:cs typeface="+mn-ea"/>
                <a:sym typeface="+mn-lt"/>
              </a:rPr>
              <a:t>Tencent</a:t>
            </a:r>
            <a:r>
              <a:rPr lang="en-US" altLang="zh-CN" sz="1600" b="1" dirty="0">
                <a:latin typeface="+mn-lt"/>
                <a:ea typeface="+mn-ea"/>
                <a:cs typeface="+mn-ea"/>
                <a:sym typeface="+mn-lt"/>
              </a:rPr>
              <a:t> Kubernetes Engine</a:t>
            </a:r>
            <a:r>
              <a:rPr lang="zh-CN" altLang="en-US" sz="1600" dirty="0">
                <a:latin typeface="+mn-lt"/>
                <a:ea typeface="+mn-ea"/>
                <a:cs typeface="+mn-ea"/>
                <a:sym typeface="+mn-lt"/>
              </a:rPr>
              <a:t>）是腾讯云提供的基于 </a:t>
            </a:r>
            <a:r>
              <a:rPr lang="en-US" altLang="zh-CN" sz="1600" dirty="0">
                <a:latin typeface="+mn-lt"/>
                <a:ea typeface="+mn-ea"/>
                <a:cs typeface="+mn-ea"/>
                <a:sym typeface="+mn-lt"/>
              </a:rPr>
              <a:t>Kubernetes</a:t>
            </a:r>
            <a:r>
              <a:rPr lang="zh-CN" altLang="en-US" sz="1600" dirty="0">
                <a:latin typeface="+mn-lt"/>
                <a:ea typeface="+mn-ea"/>
                <a:cs typeface="+mn-ea"/>
                <a:sym typeface="+mn-lt"/>
              </a:rPr>
              <a:t>，不依赖任何 </a:t>
            </a:r>
            <a:r>
              <a:rPr lang="en-US" altLang="zh-CN" sz="1600" dirty="0">
                <a:latin typeface="+mn-lt"/>
                <a:ea typeface="+mn-ea"/>
                <a:cs typeface="+mn-ea"/>
                <a:sym typeface="+mn-lt"/>
              </a:rPr>
              <a:t>IaaS </a:t>
            </a:r>
            <a:r>
              <a:rPr lang="zh-CN" altLang="en-US" sz="1600" dirty="0">
                <a:latin typeface="+mn-lt"/>
                <a:ea typeface="+mn-ea"/>
                <a:cs typeface="+mn-ea"/>
                <a:sym typeface="+mn-lt"/>
              </a:rPr>
              <a:t>层的一站式云原生 </a:t>
            </a:r>
            <a:r>
              <a:rPr lang="en-US" altLang="zh-CN" sz="1600" dirty="0">
                <a:latin typeface="+mn-lt"/>
                <a:ea typeface="+mn-ea"/>
                <a:cs typeface="+mn-ea"/>
                <a:sym typeface="+mn-lt"/>
              </a:rPr>
              <a:t>PaaS </a:t>
            </a:r>
            <a:r>
              <a:rPr lang="zh-CN" altLang="en-US" sz="1600" dirty="0">
                <a:latin typeface="+mn-lt"/>
                <a:ea typeface="+mn-ea"/>
                <a:cs typeface="+mn-ea"/>
                <a:sym typeface="+mn-lt"/>
              </a:rPr>
              <a:t>服务平台。为用户提供集成了容器集群调度、</a:t>
            </a:r>
            <a:r>
              <a:rPr lang="en-US" altLang="zh-CN" sz="1600" dirty="0">
                <a:latin typeface="+mn-lt"/>
                <a:ea typeface="+mn-ea"/>
                <a:cs typeface="+mn-ea"/>
                <a:sym typeface="+mn-lt"/>
              </a:rPr>
              <a:t>Helm </a:t>
            </a:r>
            <a:r>
              <a:rPr lang="zh-CN" altLang="en-US" sz="1600" dirty="0">
                <a:latin typeface="+mn-lt"/>
                <a:ea typeface="+mn-ea"/>
                <a:cs typeface="+mn-ea"/>
                <a:sym typeface="+mn-lt"/>
              </a:rPr>
              <a:t>应用编排、</a:t>
            </a:r>
            <a:r>
              <a:rPr lang="en-US" altLang="zh-CN" sz="1600" dirty="0">
                <a:latin typeface="+mn-lt"/>
                <a:ea typeface="+mn-ea"/>
                <a:cs typeface="+mn-ea"/>
                <a:sym typeface="+mn-lt"/>
              </a:rPr>
              <a:t>Docker </a:t>
            </a:r>
            <a:r>
              <a:rPr lang="zh-CN" altLang="en-US" sz="1600" dirty="0">
                <a:latin typeface="+mn-lt"/>
                <a:ea typeface="+mn-ea"/>
                <a:cs typeface="+mn-ea"/>
                <a:sym typeface="+mn-lt"/>
              </a:rPr>
              <a:t>镜像管理、</a:t>
            </a:r>
            <a:r>
              <a:rPr lang="en-US" altLang="zh-CN" sz="1600" dirty="0" err="1">
                <a:latin typeface="+mn-lt"/>
                <a:ea typeface="+mn-ea"/>
                <a:cs typeface="+mn-ea"/>
                <a:sym typeface="+mn-lt"/>
              </a:rPr>
              <a:t>Istio</a:t>
            </a:r>
            <a:r>
              <a:rPr lang="zh-CN" altLang="en-US" sz="1600" dirty="0">
                <a:latin typeface="+mn-lt"/>
                <a:ea typeface="+mn-ea"/>
                <a:cs typeface="+mn-ea"/>
                <a:sym typeface="+mn-lt"/>
              </a:rPr>
              <a:t>服务治理、自动化</a:t>
            </a:r>
            <a:r>
              <a:rPr lang="en-US" altLang="zh-CN" sz="1600" dirty="0">
                <a:latin typeface="+mn-lt"/>
                <a:ea typeface="+mn-ea"/>
                <a:cs typeface="+mn-ea"/>
                <a:sym typeface="+mn-lt"/>
              </a:rPr>
              <a:t>DevOps</a:t>
            </a:r>
            <a:r>
              <a:rPr lang="zh-CN" altLang="en-US" sz="1600" dirty="0">
                <a:latin typeface="+mn-lt"/>
                <a:ea typeface="+mn-ea"/>
                <a:cs typeface="+mn-ea"/>
                <a:sym typeface="+mn-lt"/>
              </a:rPr>
              <a:t>以及全套监控运维体系的企业级服务。</a:t>
            </a:r>
            <a:endParaRPr lang="en-US" altLang="zh-CN" sz="1600" dirty="0">
              <a:latin typeface="+mn-lt"/>
              <a:ea typeface="+mn-ea"/>
              <a:cs typeface="+mn-ea"/>
              <a:sym typeface="+mn-lt"/>
            </a:endParaRPr>
          </a:p>
        </p:txBody>
      </p:sp>
      <p:sp>
        <p:nvSpPr>
          <p:cNvPr id="13" name="灯片编号占位符 3"/>
          <p:cNvSpPr>
            <a:spLocks noGrp="1"/>
          </p:cNvSpPr>
          <p:nvPr>
            <p:ph type="sldNum" sz="quarter" idx="12"/>
          </p:nvPr>
        </p:nvSpPr>
        <p:spPr>
          <a:xfrm>
            <a:off x="8610599" y="6240463"/>
            <a:ext cx="2909888" cy="206381"/>
          </a:xfrm>
        </p:spPr>
        <p:txBody>
          <a:bodyPr/>
          <a:lstStyle/>
          <a:p>
            <a:r>
              <a:rPr lang="en-US" altLang="zh-CN" dirty="0">
                <a:cs typeface="+mn-ea"/>
                <a:sym typeface="+mn-lt"/>
              </a:rPr>
              <a:t>4</a:t>
            </a:r>
            <a:endParaRPr lang="zh-CN" altLang="en-US" dirty="0">
              <a:cs typeface="+mn-ea"/>
              <a:sym typeface="+mn-lt"/>
            </a:endParaRPr>
          </a:p>
        </p:txBody>
      </p:sp>
      <p:grpSp>
        <p:nvGrpSpPr>
          <p:cNvPr id="38" name="组合 37"/>
          <p:cNvGrpSpPr/>
          <p:nvPr/>
        </p:nvGrpSpPr>
        <p:grpSpPr>
          <a:xfrm>
            <a:off x="1532418" y="2778517"/>
            <a:ext cx="8911006" cy="3091788"/>
            <a:chOff x="1499167" y="2778517"/>
            <a:chExt cx="8911006" cy="3091788"/>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167" y="3824651"/>
              <a:ext cx="841998" cy="841998"/>
            </a:xfrm>
            <a:prstGeom prst="rect">
              <a:avLst/>
            </a:prstGeom>
          </p:spPr>
        </p:pic>
        <p:sp>
          <p:nvSpPr>
            <p:cNvPr id="31" name="左大括号 30"/>
            <p:cNvSpPr/>
            <p:nvPr/>
          </p:nvSpPr>
          <p:spPr>
            <a:xfrm>
              <a:off x="2695154" y="3221876"/>
              <a:ext cx="368752" cy="1950428"/>
            </a:xfrm>
            <a:prstGeom prst="leftBrace">
              <a:avLst>
                <a:gd name="adj1" fmla="val 130484"/>
                <a:gd name="adj2" fmla="val 4933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7" name="组合 36"/>
            <p:cNvGrpSpPr/>
            <p:nvPr/>
          </p:nvGrpSpPr>
          <p:grpSpPr>
            <a:xfrm>
              <a:off x="3349890" y="2778517"/>
              <a:ext cx="7060283" cy="3091788"/>
              <a:chOff x="3349890" y="2778517"/>
              <a:chExt cx="7060283" cy="3091788"/>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4839" y="4698508"/>
                <a:ext cx="846351" cy="85269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9890" y="2909674"/>
                <a:ext cx="1481718" cy="1270044"/>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7110" y="3069578"/>
                <a:ext cx="890441" cy="927235"/>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3627" y="3190209"/>
                <a:ext cx="1395002" cy="70897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0310" y="2778517"/>
                <a:ext cx="1539863" cy="1539863"/>
              </a:xfrm>
              <a:prstGeom prst="rect">
                <a:avLst/>
              </a:prstGeom>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03108" y="3075401"/>
                <a:ext cx="1025017" cy="863172"/>
              </a:xfrm>
              <a:prstGeom prst="rect">
                <a:avLst/>
              </a:prstGeom>
            </p:spPr>
          </p:pic>
          <p:pic>
            <p:nvPicPr>
              <p:cNvPr id="17" name="图片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74705" y="2940448"/>
                <a:ext cx="755385" cy="1133078"/>
              </a:xfrm>
              <a:prstGeom prst="rect">
                <a:avLst/>
              </a:prstGeom>
            </p:spPr>
          </p:pic>
          <p:pic>
            <p:nvPicPr>
              <p:cNvPr id="19" name="图片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60100" y="4693151"/>
                <a:ext cx="841998" cy="841998"/>
              </a:xfrm>
              <a:prstGeom prst="rect">
                <a:avLst/>
              </a:prstGeom>
            </p:spPr>
          </p:pic>
          <p:pic>
            <p:nvPicPr>
              <p:cNvPr id="20" name="图片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44646" y="4715678"/>
                <a:ext cx="841998" cy="841998"/>
              </a:xfrm>
              <a:prstGeom prst="rect">
                <a:avLst/>
              </a:prstGeom>
            </p:spPr>
          </p:pic>
          <p:pic>
            <p:nvPicPr>
              <p:cNvPr id="22" name="图片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49890" y="4709201"/>
                <a:ext cx="841998" cy="841998"/>
              </a:xfrm>
              <a:prstGeom prst="rect">
                <a:avLst/>
              </a:prstGeom>
            </p:spPr>
          </p:pic>
          <p:pic>
            <p:nvPicPr>
              <p:cNvPr id="25" name="图片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19960" y="4693151"/>
                <a:ext cx="841998" cy="841998"/>
              </a:xfrm>
              <a:prstGeom prst="rect">
                <a:avLst/>
              </a:prstGeom>
            </p:spPr>
          </p:pic>
          <p:pic>
            <p:nvPicPr>
              <p:cNvPr id="26" name="图片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90030" y="4693151"/>
                <a:ext cx="841998" cy="841998"/>
              </a:xfrm>
              <a:prstGeom prst="rect">
                <a:avLst/>
              </a:prstGeom>
            </p:spPr>
          </p:pic>
          <p:sp>
            <p:nvSpPr>
              <p:cNvPr id="30" name="文本框 42"/>
              <p:cNvSpPr txBox="1">
                <a:spLocks noChangeArrowheads="1"/>
              </p:cNvSpPr>
              <p:nvPr/>
            </p:nvSpPr>
            <p:spPr bwMode="auto">
              <a:xfrm>
                <a:off x="5243279" y="5535149"/>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IaaS </a:t>
                </a:r>
                <a:r>
                  <a:rPr lang="zh-CN" altLang="en-US" sz="1200" dirty="0">
                    <a:latin typeface="+mn-lt"/>
                    <a:ea typeface="+mn-ea"/>
                    <a:cs typeface="+mn-ea"/>
                    <a:sym typeface="+mn-lt"/>
                  </a:rPr>
                  <a:t>云服务</a:t>
                </a:r>
              </a:p>
            </p:txBody>
          </p:sp>
          <p:sp>
            <p:nvSpPr>
              <p:cNvPr id="32" name="servers-interface-symbol_36043"/>
              <p:cNvSpPr>
                <a:spLocks noChangeAspect="1"/>
              </p:cNvSpPr>
              <p:nvPr/>
            </p:nvSpPr>
            <p:spPr bwMode="auto">
              <a:xfrm>
                <a:off x="9097121" y="4755251"/>
                <a:ext cx="1035765" cy="703000"/>
              </a:xfrm>
              <a:custGeom>
                <a:avLst/>
                <a:gdLst>
                  <a:gd name="connsiteX0" fmla="*/ 245412 w 584830"/>
                  <a:gd name="connsiteY0" fmla="*/ 239453 h 396939"/>
                  <a:gd name="connsiteX1" fmla="*/ 239878 w 584830"/>
                  <a:gd name="connsiteY1" fmla="*/ 244979 h 396939"/>
                  <a:gd name="connsiteX2" fmla="*/ 239878 w 584830"/>
                  <a:gd name="connsiteY2" fmla="*/ 256031 h 396939"/>
                  <a:gd name="connsiteX3" fmla="*/ 245412 w 584830"/>
                  <a:gd name="connsiteY3" fmla="*/ 261556 h 396939"/>
                  <a:gd name="connsiteX4" fmla="*/ 344109 w 584830"/>
                  <a:gd name="connsiteY4" fmla="*/ 261556 h 396939"/>
                  <a:gd name="connsiteX5" fmla="*/ 349643 w 584830"/>
                  <a:gd name="connsiteY5" fmla="*/ 256031 h 396939"/>
                  <a:gd name="connsiteX6" fmla="*/ 349643 w 584830"/>
                  <a:gd name="connsiteY6" fmla="*/ 244979 h 396939"/>
                  <a:gd name="connsiteX7" fmla="*/ 344109 w 584830"/>
                  <a:gd name="connsiteY7" fmla="*/ 239453 h 396939"/>
                  <a:gd name="connsiteX8" fmla="*/ 535025 w 584830"/>
                  <a:gd name="connsiteY8" fmla="*/ 233927 h 396939"/>
                  <a:gd name="connsiteX9" fmla="*/ 440026 w 584830"/>
                  <a:gd name="connsiteY9" fmla="*/ 237611 h 396939"/>
                  <a:gd name="connsiteX10" fmla="*/ 434492 w 584830"/>
                  <a:gd name="connsiteY10" fmla="*/ 243137 h 396939"/>
                  <a:gd name="connsiteX11" fmla="*/ 435415 w 584830"/>
                  <a:gd name="connsiteY11" fmla="*/ 253268 h 396939"/>
                  <a:gd name="connsiteX12" fmla="*/ 440949 w 584830"/>
                  <a:gd name="connsiteY12" fmla="*/ 258793 h 396939"/>
                  <a:gd name="connsiteX13" fmla="*/ 535947 w 584830"/>
                  <a:gd name="connsiteY13" fmla="*/ 255110 h 396939"/>
                  <a:gd name="connsiteX14" fmla="*/ 540559 w 584830"/>
                  <a:gd name="connsiteY14" fmla="*/ 249584 h 396939"/>
                  <a:gd name="connsiteX15" fmla="*/ 540559 w 584830"/>
                  <a:gd name="connsiteY15" fmla="*/ 239453 h 396939"/>
                  <a:gd name="connsiteX16" fmla="*/ 535025 w 584830"/>
                  <a:gd name="connsiteY16" fmla="*/ 233927 h 396939"/>
                  <a:gd name="connsiteX17" fmla="*/ 49805 w 584830"/>
                  <a:gd name="connsiteY17" fmla="*/ 233927 h 396939"/>
                  <a:gd name="connsiteX18" fmla="*/ 44271 w 584830"/>
                  <a:gd name="connsiteY18" fmla="*/ 239453 h 396939"/>
                  <a:gd name="connsiteX19" fmla="*/ 44271 w 584830"/>
                  <a:gd name="connsiteY19" fmla="*/ 249584 h 396939"/>
                  <a:gd name="connsiteX20" fmla="*/ 48883 w 584830"/>
                  <a:gd name="connsiteY20" fmla="*/ 255110 h 396939"/>
                  <a:gd name="connsiteX21" fmla="*/ 144804 w 584830"/>
                  <a:gd name="connsiteY21" fmla="*/ 258793 h 396939"/>
                  <a:gd name="connsiteX22" fmla="*/ 150338 w 584830"/>
                  <a:gd name="connsiteY22" fmla="*/ 253268 h 396939"/>
                  <a:gd name="connsiteX23" fmla="*/ 150338 w 584830"/>
                  <a:gd name="connsiteY23" fmla="*/ 243137 h 396939"/>
                  <a:gd name="connsiteX24" fmla="*/ 145726 w 584830"/>
                  <a:gd name="connsiteY24" fmla="*/ 237611 h 396939"/>
                  <a:gd name="connsiteX25" fmla="*/ 244490 w 584830"/>
                  <a:gd name="connsiteY25" fmla="*/ 180511 h 396939"/>
                  <a:gd name="connsiteX26" fmla="*/ 238956 w 584830"/>
                  <a:gd name="connsiteY26" fmla="*/ 186037 h 396939"/>
                  <a:gd name="connsiteX27" fmla="*/ 238956 w 584830"/>
                  <a:gd name="connsiteY27" fmla="*/ 197088 h 396939"/>
                  <a:gd name="connsiteX28" fmla="*/ 244490 w 584830"/>
                  <a:gd name="connsiteY28" fmla="*/ 202614 h 396939"/>
                  <a:gd name="connsiteX29" fmla="*/ 343187 w 584830"/>
                  <a:gd name="connsiteY29" fmla="*/ 202614 h 396939"/>
                  <a:gd name="connsiteX30" fmla="*/ 348721 w 584830"/>
                  <a:gd name="connsiteY30" fmla="*/ 197088 h 396939"/>
                  <a:gd name="connsiteX31" fmla="*/ 348721 w 584830"/>
                  <a:gd name="connsiteY31" fmla="*/ 186037 h 396939"/>
                  <a:gd name="connsiteX32" fmla="*/ 343187 w 584830"/>
                  <a:gd name="connsiteY32" fmla="*/ 180511 h 396939"/>
                  <a:gd name="connsiteX33" fmla="*/ 440949 w 584830"/>
                  <a:gd name="connsiteY33" fmla="*/ 178669 h 396939"/>
                  <a:gd name="connsiteX34" fmla="*/ 436337 w 584830"/>
                  <a:gd name="connsiteY34" fmla="*/ 184195 h 396939"/>
                  <a:gd name="connsiteX35" fmla="*/ 436337 w 584830"/>
                  <a:gd name="connsiteY35" fmla="*/ 195246 h 396939"/>
                  <a:gd name="connsiteX36" fmla="*/ 440949 w 584830"/>
                  <a:gd name="connsiteY36" fmla="*/ 199851 h 396939"/>
                  <a:gd name="connsiteX37" fmla="*/ 536870 w 584830"/>
                  <a:gd name="connsiteY37" fmla="*/ 199851 h 396939"/>
                  <a:gd name="connsiteX38" fmla="*/ 541481 w 584830"/>
                  <a:gd name="connsiteY38" fmla="*/ 195246 h 396939"/>
                  <a:gd name="connsiteX39" fmla="*/ 541481 w 584830"/>
                  <a:gd name="connsiteY39" fmla="*/ 184195 h 396939"/>
                  <a:gd name="connsiteX40" fmla="*/ 536870 w 584830"/>
                  <a:gd name="connsiteY40" fmla="*/ 178669 h 396939"/>
                  <a:gd name="connsiteX41" fmla="*/ 47961 w 584830"/>
                  <a:gd name="connsiteY41" fmla="*/ 178669 h 396939"/>
                  <a:gd name="connsiteX42" fmla="*/ 43349 w 584830"/>
                  <a:gd name="connsiteY42" fmla="*/ 184195 h 396939"/>
                  <a:gd name="connsiteX43" fmla="*/ 43349 w 584830"/>
                  <a:gd name="connsiteY43" fmla="*/ 195246 h 396939"/>
                  <a:gd name="connsiteX44" fmla="*/ 47961 w 584830"/>
                  <a:gd name="connsiteY44" fmla="*/ 199851 h 396939"/>
                  <a:gd name="connsiteX45" fmla="*/ 143882 w 584830"/>
                  <a:gd name="connsiteY45" fmla="*/ 199851 h 396939"/>
                  <a:gd name="connsiteX46" fmla="*/ 149415 w 584830"/>
                  <a:gd name="connsiteY46" fmla="*/ 195246 h 396939"/>
                  <a:gd name="connsiteX47" fmla="*/ 149415 w 584830"/>
                  <a:gd name="connsiteY47" fmla="*/ 184195 h 396939"/>
                  <a:gd name="connsiteX48" fmla="*/ 143882 w 584830"/>
                  <a:gd name="connsiteY48" fmla="*/ 178669 h 396939"/>
                  <a:gd name="connsiteX49" fmla="*/ 245412 w 584830"/>
                  <a:gd name="connsiteY49" fmla="*/ 122490 h 396939"/>
                  <a:gd name="connsiteX50" fmla="*/ 239878 w 584830"/>
                  <a:gd name="connsiteY50" fmla="*/ 128015 h 396939"/>
                  <a:gd name="connsiteX51" fmla="*/ 239878 w 584830"/>
                  <a:gd name="connsiteY51" fmla="*/ 139067 h 396939"/>
                  <a:gd name="connsiteX52" fmla="*/ 245412 w 584830"/>
                  <a:gd name="connsiteY52" fmla="*/ 144593 h 396939"/>
                  <a:gd name="connsiteX53" fmla="*/ 344109 w 584830"/>
                  <a:gd name="connsiteY53" fmla="*/ 144593 h 396939"/>
                  <a:gd name="connsiteX54" fmla="*/ 349643 w 584830"/>
                  <a:gd name="connsiteY54" fmla="*/ 139067 h 396939"/>
                  <a:gd name="connsiteX55" fmla="*/ 349643 w 584830"/>
                  <a:gd name="connsiteY55" fmla="*/ 128015 h 396939"/>
                  <a:gd name="connsiteX56" fmla="*/ 344109 w 584830"/>
                  <a:gd name="connsiteY56" fmla="*/ 122490 h 396939"/>
                  <a:gd name="connsiteX57" fmla="*/ 440949 w 584830"/>
                  <a:gd name="connsiteY57" fmla="*/ 121569 h 396939"/>
                  <a:gd name="connsiteX58" fmla="*/ 435415 w 584830"/>
                  <a:gd name="connsiteY58" fmla="*/ 126173 h 396939"/>
                  <a:gd name="connsiteX59" fmla="*/ 435415 w 584830"/>
                  <a:gd name="connsiteY59" fmla="*/ 137225 h 396939"/>
                  <a:gd name="connsiteX60" fmla="*/ 440026 w 584830"/>
                  <a:gd name="connsiteY60" fmla="*/ 142751 h 396939"/>
                  <a:gd name="connsiteX61" fmla="*/ 535947 w 584830"/>
                  <a:gd name="connsiteY61" fmla="*/ 144593 h 396939"/>
                  <a:gd name="connsiteX62" fmla="*/ 541481 w 584830"/>
                  <a:gd name="connsiteY62" fmla="*/ 139988 h 396939"/>
                  <a:gd name="connsiteX63" fmla="*/ 541481 w 584830"/>
                  <a:gd name="connsiteY63" fmla="*/ 128936 h 396939"/>
                  <a:gd name="connsiteX64" fmla="*/ 536870 w 584830"/>
                  <a:gd name="connsiteY64" fmla="*/ 123411 h 396939"/>
                  <a:gd name="connsiteX65" fmla="*/ 143882 w 584830"/>
                  <a:gd name="connsiteY65" fmla="*/ 121569 h 396939"/>
                  <a:gd name="connsiteX66" fmla="*/ 48883 w 584830"/>
                  <a:gd name="connsiteY66" fmla="*/ 123411 h 396939"/>
                  <a:gd name="connsiteX67" fmla="*/ 43349 w 584830"/>
                  <a:gd name="connsiteY67" fmla="*/ 128936 h 396939"/>
                  <a:gd name="connsiteX68" fmla="*/ 44271 w 584830"/>
                  <a:gd name="connsiteY68" fmla="*/ 139988 h 396939"/>
                  <a:gd name="connsiteX69" fmla="*/ 48883 w 584830"/>
                  <a:gd name="connsiteY69" fmla="*/ 144593 h 396939"/>
                  <a:gd name="connsiteX70" fmla="*/ 144804 w 584830"/>
                  <a:gd name="connsiteY70" fmla="*/ 142751 h 396939"/>
                  <a:gd name="connsiteX71" fmla="*/ 149415 w 584830"/>
                  <a:gd name="connsiteY71" fmla="*/ 137225 h 396939"/>
                  <a:gd name="connsiteX72" fmla="*/ 149415 w 584830"/>
                  <a:gd name="connsiteY72" fmla="*/ 126173 h 396939"/>
                  <a:gd name="connsiteX73" fmla="*/ 143882 w 584830"/>
                  <a:gd name="connsiteY73" fmla="*/ 121569 h 396939"/>
                  <a:gd name="connsiteX74" fmla="*/ 245412 w 584830"/>
                  <a:gd name="connsiteY74" fmla="*/ 66310 h 396939"/>
                  <a:gd name="connsiteX75" fmla="*/ 239878 w 584830"/>
                  <a:gd name="connsiteY75" fmla="*/ 70915 h 396939"/>
                  <a:gd name="connsiteX76" fmla="*/ 239878 w 584830"/>
                  <a:gd name="connsiteY76" fmla="*/ 82888 h 396939"/>
                  <a:gd name="connsiteX77" fmla="*/ 245412 w 584830"/>
                  <a:gd name="connsiteY77" fmla="*/ 87493 h 396939"/>
                  <a:gd name="connsiteX78" fmla="*/ 344109 w 584830"/>
                  <a:gd name="connsiteY78" fmla="*/ 87493 h 396939"/>
                  <a:gd name="connsiteX79" fmla="*/ 349643 w 584830"/>
                  <a:gd name="connsiteY79" fmla="*/ 82888 h 396939"/>
                  <a:gd name="connsiteX80" fmla="*/ 349643 w 584830"/>
                  <a:gd name="connsiteY80" fmla="*/ 70915 h 396939"/>
                  <a:gd name="connsiteX81" fmla="*/ 344109 w 584830"/>
                  <a:gd name="connsiteY81" fmla="*/ 66310 h 396939"/>
                  <a:gd name="connsiteX82" fmla="*/ 441871 w 584830"/>
                  <a:gd name="connsiteY82" fmla="*/ 65389 h 396939"/>
                  <a:gd name="connsiteX83" fmla="*/ 436337 w 584830"/>
                  <a:gd name="connsiteY83" fmla="*/ 69994 h 396939"/>
                  <a:gd name="connsiteX84" fmla="*/ 435415 w 584830"/>
                  <a:gd name="connsiteY84" fmla="*/ 80125 h 396939"/>
                  <a:gd name="connsiteX85" fmla="*/ 440949 w 584830"/>
                  <a:gd name="connsiteY85" fmla="*/ 85651 h 396939"/>
                  <a:gd name="connsiteX86" fmla="*/ 535947 w 584830"/>
                  <a:gd name="connsiteY86" fmla="*/ 93018 h 396939"/>
                  <a:gd name="connsiteX87" fmla="*/ 541481 w 584830"/>
                  <a:gd name="connsiteY87" fmla="*/ 88414 h 396939"/>
                  <a:gd name="connsiteX88" fmla="*/ 542404 w 584830"/>
                  <a:gd name="connsiteY88" fmla="*/ 77362 h 396939"/>
                  <a:gd name="connsiteX89" fmla="*/ 536870 w 584830"/>
                  <a:gd name="connsiteY89" fmla="*/ 71836 h 396939"/>
                  <a:gd name="connsiteX90" fmla="*/ 142959 w 584830"/>
                  <a:gd name="connsiteY90" fmla="*/ 65389 h 396939"/>
                  <a:gd name="connsiteX91" fmla="*/ 47961 w 584830"/>
                  <a:gd name="connsiteY91" fmla="*/ 71836 h 396939"/>
                  <a:gd name="connsiteX92" fmla="*/ 43349 w 584830"/>
                  <a:gd name="connsiteY92" fmla="*/ 77362 h 396939"/>
                  <a:gd name="connsiteX93" fmla="*/ 43349 w 584830"/>
                  <a:gd name="connsiteY93" fmla="*/ 88414 h 396939"/>
                  <a:gd name="connsiteX94" fmla="*/ 48883 w 584830"/>
                  <a:gd name="connsiteY94" fmla="*/ 93018 h 396939"/>
                  <a:gd name="connsiteX95" fmla="*/ 144804 w 584830"/>
                  <a:gd name="connsiteY95" fmla="*/ 85651 h 396939"/>
                  <a:gd name="connsiteX96" fmla="*/ 149415 w 584830"/>
                  <a:gd name="connsiteY96" fmla="*/ 80125 h 396939"/>
                  <a:gd name="connsiteX97" fmla="*/ 148493 w 584830"/>
                  <a:gd name="connsiteY97" fmla="*/ 69994 h 396939"/>
                  <a:gd name="connsiteX98" fmla="*/ 142959 w 584830"/>
                  <a:gd name="connsiteY98" fmla="*/ 65389 h 396939"/>
                  <a:gd name="connsiteX99" fmla="*/ 395755 w 584830"/>
                  <a:gd name="connsiteY99" fmla="*/ 0 h 396939"/>
                  <a:gd name="connsiteX100" fmla="*/ 584830 w 584830"/>
                  <a:gd name="connsiteY100" fmla="*/ 20262 h 396939"/>
                  <a:gd name="connsiteX101" fmla="*/ 584830 w 584830"/>
                  <a:gd name="connsiteY101" fmla="*/ 26708 h 396939"/>
                  <a:gd name="connsiteX102" fmla="*/ 584830 w 584830"/>
                  <a:gd name="connsiteY102" fmla="*/ 382204 h 396939"/>
                  <a:gd name="connsiteX103" fmla="*/ 584830 w 584830"/>
                  <a:gd name="connsiteY103" fmla="*/ 384046 h 396939"/>
                  <a:gd name="connsiteX104" fmla="*/ 396677 w 584830"/>
                  <a:gd name="connsiteY104" fmla="*/ 396939 h 396939"/>
                  <a:gd name="connsiteX105" fmla="*/ 396677 w 584830"/>
                  <a:gd name="connsiteY105" fmla="*/ 396018 h 396939"/>
                  <a:gd name="connsiteX106" fmla="*/ 395755 w 584830"/>
                  <a:gd name="connsiteY106" fmla="*/ 396939 h 396939"/>
                  <a:gd name="connsiteX107" fmla="*/ 202982 w 584830"/>
                  <a:gd name="connsiteY107" fmla="*/ 0 h 396939"/>
                  <a:gd name="connsiteX108" fmla="*/ 221430 w 584830"/>
                  <a:gd name="connsiteY108" fmla="*/ 0 h 396939"/>
                  <a:gd name="connsiteX109" fmla="*/ 383772 w 584830"/>
                  <a:gd name="connsiteY109" fmla="*/ 0 h 396939"/>
                  <a:gd name="connsiteX110" fmla="*/ 383772 w 584830"/>
                  <a:gd name="connsiteY110" fmla="*/ 2763 h 396939"/>
                  <a:gd name="connsiteX111" fmla="*/ 383772 w 584830"/>
                  <a:gd name="connsiteY111" fmla="*/ 40523 h 396939"/>
                  <a:gd name="connsiteX112" fmla="*/ 383772 w 584830"/>
                  <a:gd name="connsiteY112" fmla="*/ 45128 h 396939"/>
                  <a:gd name="connsiteX113" fmla="*/ 383772 w 584830"/>
                  <a:gd name="connsiteY113" fmla="*/ 350891 h 396939"/>
                  <a:gd name="connsiteX114" fmla="*/ 383772 w 584830"/>
                  <a:gd name="connsiteY114" fmla="*/ 374836 h 396939"/>
                  <a:gd name="connsiteX115" fmla="*/ 383772 w 584830"/>
                  <a:gd name="connsiteY115" fmla="*/ 375757 h 396939"/>
                  <a:gd name="connsiteX116" fmla="*/ 383772 w 584830"/>
                  <a:gd name="connsiteY116" fmla="*/ 396939 h 396939"/>
                  <a:gd name="connsiteX117" fmla="*/ 365324 w 584830"/>
                  <a:gd name="connsiteY117" fmla="*/ 396939 h 396939"/>
                  <a:gd name="connsiteX118" fmla="*/ 202982 w 584830"/>
                  <a:gd name="connsiteY118" fmla="*/ 396939 h 396939"/>
                  <a:gd name="connsiteX119" fmla="*/ 202982 w 584830"/>
                  <a:gd name="connsiteY119" fmla="*/ 393255 h 396939"/>
                  <a:gd name="connsiteX120" fmla="*/ 202982 w 584830"/>
                  <a:gd name="connsiteY120" fmla="*/ 45128 h 396939"/>
                  <a:gd name="connsiteX121" fmla="*/ 189075 w 584830"/>
                  <a:gd name="connsiteY121" fmla="*/ 0 h 396939"/>
                  <a:gd name="connsiteX122" fmla="*/ 189075 w 584830"/>
                  <a:gd name="connsiteY122" fmla="*/ 396018 h 396939"/>
                  <a:gd name="connsiteX123" fmla="*/ 189075 w 584830"/>
                  <a:gd name="connsiteY123" fmla="*/ 396939 h 396939"/>
                  <a:gd name="connsiteX124" fmla="*/ 0 w 584830"/>
                  <a:gd name="connsiteY124" fmla="*/ 384046 h 396939"/>
                  <a:gd name="connsiteX125" fmla="*/ 0 w 584830"/>
                  <a:gd name="connsiteY125" fmla="*/ 382204 h 396939"/>
                  <a:gd name="connsiteX126" fmla="*/ 0 w 584830"/>
                  <a:gd name="connsiteY126" fmla="*/ 26708 h 396939"/>
                  <a:gd name="connsiteX127" fmla="*/ 0 w 584830"/>
                  <a:gd name="connsiteY127" fmla="*/ 20262 h 39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84830" h="396939">
                    <a:moveTo>
                      <a:pt x="245412" y="239453"/>
                    </a:moveTo>
                    <a:cubicBezTo>
                      <a:pt x="242645" y="239453"/>
                      <a:pt x="239878" y="242216"/>
                      <a:pt x="239878" y="244979"/>
                    </a:cubicBezTo>
                    <a:lnTo>
                      <a:pt x="239878" y="256031"/>
                    </a:lnTo>
                    <a:cubicBezTo>
                      <a:pt x="239878" y="259714"/>
                      <a:pt x="242645" y="261556"/>
                      <a:pt x="245412" y="261556"/>
                    </a:cubicBezTo>
                    <a:lnTo>
                      <a:pt x="344109" y="261556"/>
                    </a:lnTo>
                    <a:cubicBezTo>
                      <a:pt x="347799" y="261556"/>
                      <a:pt x="349643" y="259714"/>
                      <a:pt x="349643" y="256031"/>
                    </a:cubicBezTo>
                    <a:lnTo>
                      <a:pt x="349643" y="244979"/>
                    </a:lnTo>
                    <a:cubicBezTo>
                      <a:pt x="349643" y="242216"/>
                      <a:pt x="346876" y="239453"/>
                      <a:pt x="344109" y="239453"/>
                    </a:cubicBezTo>
                    <a:close/>
                    <a:moveTo>
                      <a:pt x="535025" y="233927"/>
                    </a:moveTo>
                    <a:lnTo>
                      <a:pt x="440026" y="237611"/>
                    </a:lnTo>
                    <a:cubicBezTo>
                      <a:pt x="437259" y="237611"/>
                      <a:pt x="434492" y="240374"/>
                      <a:pt x="434492" y="243137"/>
                    </a:cubicBezTo>
                    <a:lnTo>
                      <a:pt x="435415" y="253268"/>
                    </a:lnTo>
                    <a:cubicBezTo>
                      <a:pt x="435415" y="256031"/>
                      <a:pt x="437259" y="258793"/>
                      <a:pt x="440949" y="258793"/>
                    </a:cubicBezTo>
                    <a:lnTo>
                      <a:pt x="535947" y="255110"/>
                    </a:lnTo>
                    <a:cubicBezTo>
                      <a:pt x="538714" y="255110"/>
                      <a:pt x="541481" y="252347"/>
                      <a:pt x="540559" y="249584"/>
                    </a:cubicBezTo>
                    <a:lnTo>
                      <a:pt x="540559" y="239453"/>
                    </a:lnTo>
                    <a:cubicBezTo>
                      <a:pt x="540559" y="236690"/>
                      <a:pt x="537792" y="233927"/>
                      <a:pt x="535025" y="233927"/>
                    </a:cubicBezTo>
                    <a:close/>
                    <a:moveTo>
                      <a:pt x="49805" y="233927"/>
                    </a:moveTo>
                    <a:cubicBezTo>
                      <a:pt x="47038" y="233927"/>
                      <a:pt x="44271" y="236690"/>
                      <a:pt x="44271" y="239453"/>
                    </a:cubicBezTo>
                    <a:lnTo>
                      <a:pt x="44271" y="249584"/>
                    </a:lnTo>
                    <a:cubicBezTo>
                      <a:pt x="44271" y="252347"/>
                      <a:pt x="46116" y="255110"/>
                      <a:pt x="48883" y="255110"/>
                    </a:cubicBezTo>
                    <a:lnTo>
                      <a:pt x="144804" y="258793"/>
                    </a:lnTo>
                    <a:cubicBezTo>
                      <a:pt x="147571" y="258793"/>
                      <a:pt x="149415" y="256031"/>
                      <a:pt x="150338" y="253268"/>
                    </a:cubicBezTo>
                    <a:lnTo>
                      <a:pt x="150338" y="243137"/>
                    </a:lnTo>
                    <a:cubicBezTo>
                      <a:pt x="150338" y="240374"/>
                      <a:pt x="148493" y="237611"/>
                      <a:pt x="145726" y="237611"/>
                    </a:cubicBezTo>
                    <a:close/>
                    <a:moveTo>
                      <a:pt x="244490" y="180511"/>
                    </a:moveTo>
                    <a:cubicBezTo>
                      <a:pt x="240800" y="180511"/>
                      <a:pt x="238956" y="183274"/>
                      <a:pt x="238956" y="186037"/>
                    </a:cubicBezTo>
                    <a:lnTo>
                      <a:pt x="238956" y="197088"/>
                    </a:lnTo>
                    <a:cubicBezTo>
                      <a:pt x="238956" y="200772"/>
                      <a:pt x="240800" y="202614"/>
                      <a:pt x="244490" y="202614"/>
                    </a:cubicBezTo>
                    <a:lnTo>
                      <a:pt x="343187" y="202614"/>
                    </a:lnTo>
                    <a:cubicBezTo>
                      <a:pt x="345954" y="202614"/>
                      <a:pt x="348721" y="200772"/>
                      <a:pt x="348721" y="197088"/>
                    </a:cubicBezTo>
                    <a:lnTo>
                      <a:pt x="348721" y="186037"/>
                    </a:lnTo>
                    <a:cubicBezTo>
                      <a:pt x="348721" y="183274"/>
                      <a:pt x="345954" y="180511"/>
                      <a:pt x="343187" y="180511"/>
                    </a:cubicBezTo>
                    <a:close/>
                    <a:moveTo>
                      <a:pt x="440949" y="178669"/>
                    </a:moveTo>
                    <a:cubicBezTo>
                      <a:pt x="438182" y="178669"/>
                      <a:pt x="436337" y="181432"/>
                      <a:pt x="436337" y="184195"/>
                    </a:cubicBezTo>
                    <a:lnTo>
                      <a:pt x="436337" y="195246"/>
                    </a:lnTo>
                    <a:cubicBezTo>
                      <a:pt x="436337" y="198009"/>
                      <a:pt x="438182" y="199851"/>
                      <a:pt x="440949" y="199851"/>
                    </a:cubicBezTo>
                    <a:lnTo>
                      <a:pt x="536870" y="199851"/>
                    </a:lnTo>
                    <a:cubicBezTo>
                      <a:pt x="539637" y="199851"/>
                      <a:pt x="541481" y="198009"/>
                      <a:pt x="541481" y="195246"/>
                    </a:cubicBezTo>
                    <a:lnTo>
                      <a:pt x="541481" y="184195"/>
                    </a:lnTo>
                    <a:cubicBezTo>
                      <a:pt x="541481" y="181432"/>
                      <a:pt x="539637" y="178669"/>
                      <a:pt x="536870" y="178669"/>
                    </a:cubicBezTo>
                    <a:close/>
                    <a:moveTo>
                      <a:pt x="47961" y="178669"/>
                    </a:moveTo>
                    <a:cubicBezTo>
                      <a:pt x="45194" y="178669"/>
                      <a:pt x="43349" y="181432"/>
                      <a:pt x="43349" y="184195"/>
                    </a:cubicBezTo>
                    <a:lnTo>
                      <a:pt x="43349" y="195246"/>
                    </a:lnTo>
                    <a:cubicBezTo>
                      <a:pt x="43349" y="198009"/>
                      <a:pt x="45194" y="199851"/>
                      <a:pt x="47961" y="199851"/>
                    </a:cubicBezTo>
                    <a:lnTo>
                      <a:pt x="143882" y="199851"/>
                    </a:lnTo>
                    <a:cubicBezTo>
                      <a:pt x="146649" y="199851"/>
                      <a:pt x="149415" y="198009"/>
                      <a:pt x="149415" y="195246"/>
                    </a:cubicBezTo>
                    <a:lnTo>
                      <a:pt x="149415" y="184195"/>
                    </a:lnTo>
                    <a:cubicBezTo>
                      <a:pt x="149415" y="181432"/>
                      <a:pt x="146649" y="178669"/>
                      <a:pt x="143882" y="178669"/>
                    </a:cubicBezTo>
                    <a:close/>
                    <a:moveTo>
                      <a:pt x="245412" y="122490"/>
                    </a:moveTo>
                    <a:cubicBezTo>
                      <a:pt x="242645" y="122490"/>
                      <a:pt x="239878" y="124331"/>
                      <a:pt x="239878" y="128015"/>
                    </a:cubicBezTo>
                    <a:lnTo>
                      <a:pt x="239878" y="139067"/>
                    </a:lnTo>
                    <a:cubicBezTo>
                      <a:pt x="239878" y="141830"/>
                      <a:pt x="242645" y="144593"/>
                      <a:pt x="245412" y="144593"/>
                    </a:cubicBezTo>
                    <a:lnTo>
                      <a:pt x="344109" y="144593"/>
                    </a:lnTo>
                    <a:cubicBezTo>
                      <a:pt x="347799" y="144593"/>
                      <a:pt x="349643" y="141830"/>
                      <a:pt x="349643" y="139067"/>
                    </a:cubicBezTo>
                    <a:lnTo>
                      <a:pt x="349643" y="128015"/>
                    </a:lnTo>
                    <a:cubicBezTo>
                      <a:pt x="349643" y="124331"/>
                      <a:pt x="346876" y="122490"/>
                      <a:pt x="344109" y="122490"/>
                    </a:cubicBezTo>
                    <a:close/>
                    <a:moveTo>
                      <a:pt x="440949" y="121569"/>
                    </a:moveTo>
                    <a:cubicBezTo>
                      <a:pt x="438182" y="121569"/>
                      <a:pt x="435415" y="123411"/>
                      <a:pt x="435415" y="126173"/>
                    </a:cubicBezTo>
                    <a:lnTo>
                      <a:pt x="435415" y="137225"/>
                    </a:lnTo>
                    <a:cubicBezTo>
                      <a:pt x="435415" y="139988"/>
                      <a:pt x="437259" y="142751"/>
                      <a:pt x="440026" y="142751"/>
                    </a:cubicBezTo>
                    <a:lnTo>
                      <a:pt x="535947" y="144593"/>
                    </a:lnTo>
                    <a:cubicBezTo>
                      <a:pt x="538714" y="144593"/>
                      <a:pt x="541481" y="142751"/>
                      <a:pt x="541481" y="139988"/>
                    </a:cubicBezTo>
                    <a:lnTo>
                      <a:pt x="541481" y="128936"/>
                    </a:lnTo>
                    <a:cubicBezTo>
                      <a:pt x="541481" y="126173"/>
                      <a:pt x="539637" y="124331"/>
                      <a:pt x="536870" y="123411"/>
                    </a:cubicBezTo>
                    <a:close/>
                    <a:moveTo>
                      <a:pt x="143882" y="121569"/>
                    </a:moveTo>
                    <a:lnTo>
                      <a:pt x="48883" y="123411"/>
                    </a:lnTo>
                    <a:cubicBezTo>
                      <a:pt x="46116" y="124331"/>
                      <a:pt x="43349" y="126173"/>
                      <a:pt x="43349" y="128936"/>
                    </a:cubicBezTo>
                    <a:lnTo>
                      <a:pt x="44271" y="139988"/>
                    </a:lnTo>
                    <a:cubicBezTo>
                      <a:pt x="44271" y="142751"/>
                      <a:pt x="46116" y="144593"/>
                      <a:pt x="48883" y="144593"/>
                    </a:cubicBezTo>
                    <a:lnTo>
                      <a:pt x="144804" y="142751"/>
                    </a:lnTo>
                    <a:cubicBezTo>
                      <a:pt x="147571" y="142751"/>
                      <a:pt x="149415" y="139988"/>
                      <a:pt x="149415" y="137225"/>
                    </a:cubicBezTo>
                    <a:lnTo>
                      <a:pt x="149415" y="126173"/>
                    </a:lnTo>
                    <a:cubicBezTo>
                      <a:pt x="149415" y="123411"/>
                      <a:pt x="146649" y="121569"/>
                      <a:pt x="143882" y="121569"/>
                    </a:cubicBezTo>
                    <a:close/>
                    <a:moveTo>
                      <a:pt x="245412" y="66310"/>
                    </a:moveTo>
                    <a:cubicBezTo>
                      <a:pt x="242645" y="66310"/>
                      <a:pt x="239878" y="68152"/>
                      <a:pt x="239878" y="70915"/>
                    </a:cubicBezTo>
                    <a:lnTo>
                      <a:pt x="239878" y="82888"/>
                    </a:lnTo>
                    <a:cubicBezTo>
                      <a:pt x="239878" y="85651"/>
                      <a:pt x="242645" y="87493"/>
                      <a:pt x="245412" y="87493"/>
                    </a:cubicBezTo>
                    <a:lnTo>
                      <a:pt x="344109" y="87493"/>
                    </a:lnTo>
                    <a:cubicBezTo>
                      <a:pt x="347799" y="87493"/>
                      <a:pt x="349643" y="85651"/>
                      <a:pt x="349643" y="82888"/>
                    </a:cubicBezTo>
                    <a:lnTo>
                      <a:pt x="349643" y="70915"/>
                    </a:lnTo>
                    <a:cubicBezTo>
                      <a:pt x="349643" y="68152"/>
                      <a:pt x="346876" y="66310"/>
                      <a:pt x="344109" y="66310"/>
                    </a:cubicBezTo>
                    <a:close/>
                    <a:moveTo>
                      <a:pt x="441871" y="65389"/>
                    </a:moveTo>
                    <a:cubicBezTo>
                      <a:pt x="439104" y="64468"/>
                      <a:pt x="436337" y="67231"/>
                      <a:pt x="436337" y="69994"/>
                    </a:cubicBezTo>
                    <a:lnTo>
                      <a:pt x="435415" y="80125"/>
                    </a:lnTo>
                    <a:cubicBezTo>
                      <a:pt x="435415" y="83809"/>
                      <a:pt x="437259" y="85651"/>
                      <a:pt x="440949" y="85651"/>
                    </a:cubicBezTo>
                    <a:lnTo>
                      <a:pt x="535947" y="93018"/>
                    </a:lnTo>
                    <a:cubicBezTo>
                      <a:pt x="538714" y="93018"/>
                      <a:pt x="541481" y="91176"/>
                      <a:pt x="541481" y="88414"/>
                    </a:cubicBezTo>
                    <a:lnTo>
                      <a:pt x="542404" y="77362"/>
                    </a:lnTo>
                    <a:cubicBezTo>
                      <a:pt x="542404" y="74599"/>
                      <a:pt x="540559" y="71836"/>
                      <a:pt x="536870" y="71836"/>
                    </a:cubicBezTo>
                    <a:close/>
                    <a:moveTo>
                      <a:pt x="142959" y="65389"/>
                    </a:moveTo>
                    <a:lnTo>
                      <a:pt x="47961" y="71836"/>
                    </a:lnTo>
                    <a:cubicBezTo>
                      <a:pt x="45194" y="71836"/>
                      <a:pt x="42427" y="74599"/>
                      <a:pt x="43349" y="77362"/>
                    </a:cubicBezTo>
                    <a:lnTo>
                      <a:pt x="43349" y="88414"/>
                    </a:lnTo>
                    <a:cubicBezTo>
                      <a:pt x="44271" y="91176"/>
                      <a:pt x="46116" y="93018"/>
                      <a:pt x="48883" y="93018"/>
                    </a:cubicBezTo>
                    <a:lnTo>
                      <a:pt x="144804" y="85651"/>
                    </a:lnTo>
                    <a:cubicBezTo>
                      <a:pt x="147571" y="85651"/>
                      <a:pt x="149415" y="83809"/>
                      <a:pt x="149415" y="80125"/>
                    </a:cubicBezTo>
                    <a:lnTo>
                      <a:pt x="148493" y="69994"/>
                    </a:lnTo>
                    <a:cubicBezTo>
                      <a:pt x="148493" y="67231"/>
                      <a:pt x="145726" y="64468"/>
                      <a:pt x="142959" y="65389"/>
                    </a:cubicBezTo>
                    <a:close/>
                    <a:moveTo>
                      <a:pt x="395755" y="0"/>
                    </a:moveTo>
                    <a:lnTo>
                      <a:pt x="584830" y="20262"/>
                    </a:lnTo>
                    <a:lnTo>
                      <a:pt x="584830" y="26708"/>
                    </a:lnTo>
                    <a:lnTo>
                      <a:pt x="584830" y="382204"/>
                    </a:lnTo>
                    <a:lnTo>
                      <a:pt x="584830" y="384046"/>
                    </a:lnTo>
                    <a:lnTo>
                      <a:pt x="396677" y="396939"/>
                    </a:lnTo>
                    <a:lnTo>
                      <a:pt x="396677" y="396018"/>
                    </a:lnTo>
                    <a:lnTo>
                      <a:pt x="395755" y="396939"/>
                    </a:lnTo>
                    <a:close/>
                    <a:moveTo>
                      <a:pt x="202982" y="0"/>
                    </a:moveTo>
                    <a:lnTo>
                      <a:pt x="221430" y="0"/>
                    </a:lnTo>
                    <a:lnTo>
                      <a:pt x="383772" y="0"/>
                    </a:lnTo>
                    <a:lnTo>
                      <a:pt x="383772" y="2763"/>
                    </a:lnTo>
                    <a:lnTo>
                      <a:pt x="383772" y="40523"/>
                    </a:lnTo>
                    <a:lnTo>
                      <a:pt x="383772" y="45128"/>
                    </a:lnTo>
                    <a:cubicBezTo>
                      <a:pt x="383772" y="147356"/>
                      <a:pt x="383772" y="249584"/>
                      <a:pt x="383772" y="350891"/>
                    </a:cubicBezTo>
                    <a:lnTo>
                      <a:pt x="383772" y="374836"/>
                    </a:lnTo>
                    <a:cubicBezTo>
                      <a:pt x="383772" y="374836"/>
                      <a:pt x="383772" y="375757"/>
                      <a:pt x="383772" y="375757"/>
                    </a:cubicBezTo>
                    <a:lnTo>
                      <a:pt x="383772" y="396939"/>
                    </a:lnTo>
                    <a:lnTo>
                      <a:pt x="365324" y="396939"/>
                    </a:lnTo>
                    <a:lnTo>
                      <a:pt x="202982" y="396939"/>
                    </a:lnTo>
                    <a:lnTo>
                      <a:pt x="202982" y="393255"/>
                    </a:lnTo>
                    <a:lnTo>
                      <a:pt x="202982" y="45128"/>
                    </a:lnTo>
                    <a:close/>
                    <a:moveTo>
                      <a:pt x="189075" y="0"/>
                    </a:moveTo>
                    <a:lnTo>
                      <a:pt x="189075" y="396018"/>
                    </a:lnTo>
                    <a:lnTo>
                      <a:pt x="189075" y="396939"/>
                    </a:lnTo>
                    <a:lnTo>
                      <a:pt x="0" y="384046"/>
                    </a:lnTo>
                    <a:lnTo>
                      <a:pt x="0" y="382204"/>
                    </a:lnTo>
                    <a:lnTo>
                      <a:pt x="0" y="26708"/>
                    </a:lnTo>
                    <a:lnTo>
                      <a:pt x="0" y="20262"/>
                    </a:lnTo>
                    <a:close/>
                  </a:path>
                </a:pathLst>
              </a:custGeom>
              <a:solidFill>
                <a:schemeClr val="accent2"/>
              </a:solidFill>
              <a:ln>
                <a:noFill/>
              </a:ln>
            </p:spPr>
          </p:sp>
          <p:sp>
            <p:nvSpPr>
              <p:cNvPr id="33" name="文本框 42"/>
              <p:cNvSpPr txBox="1">
                <a:spLocks noChangeArrowheads="1"/>
              </p:cNvSpPr>
              <p:nvPr/>
            </p:nvSpPr>
            <p:spPr bwMode="auto">
              <a:xfrm>
                <a:off x="9116131" y="5535149"/>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ctr">
                  <a:lnSpc>
                    <a:spcPct val="150000"/>
                  </a:lnSpc>
                </a:pPr>
                <a:r>
                  <a:rPr lang="en-US" altLang="zh-CN" sz="1200" dirty="0">
                    <a:latin typeface="+mn-lt"/>
                    <a:ea typeface="+mn-ea"/>
                    <a:cs typeface="+mn-ea"/>
                    <a:sym typeface="+mn-lt"/>
                  </a:rPr>
                  <a:t>IDC</a:t>
                </a:r>
                <a:endParaRPr lang="zh-CN" altLang="en-US" sz="1200" dirty="0">
                  <a:latin typeface="+mn-lt"/>
                  <a:ea typeface="+mn-ea"/>
                  <a:cs typeface="+mn-ea"/>
                  <a:sym typeface="+mn-lt"/>
                </a:endParaRPr>
              </a:p>
            </p:txBody>
          </p:sp>
          <p:sp>
            <p:nvSpPr>
              <p:cNvPr id="36" name="文本框 42"/>
              <p:cNvSpPr txBox="1">
                <a:spLocks noChangeArrowheads="1"/>
              </p:cNvSpPr>
              <p:nvPr/>
            </p:nvSpPr>
            <p:spPr bwMode="auto">
              <a:xfrm>
                <a:off x="8374705" y="4413714"/>
                <a:ext cx="3264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5400" dirty="0">
                    <a:solidFill>
                      <a:schemeClr val="accent2"/>
                    </a:solidFill>
                    <a:latin typeface="+mn-lt"/>
                    <a:ea typeface="+mn-ea"/>
                    <a:cs typeface="+mn-ea"/>
                    <a:sym typeface="+mn-lt"/>
                  </a:rPr>
                  <a:t>/</a:t>
                </a:r>
                <a:endParaRPr lang="zh-CN" altLang="en-US" sz="5400" dirty="0">
                  <a:solidFill>
                    <a:schemeClr val="accent2"/>
                  </a:solidFill>
                  <a:latin typeface="+mn-lt"/>
                  <a:ea typeface="+mn-ea"/>
                  <a:cs typeface="+mn-ea"/>
                  <a:sym typeface="+mn-lt"/>
                </a:endParaRPr>
              </a:p>
            </p:txBody>
          </p:sp>
        </p:grpSp>
      </p:grpSp>
    </p:spTree>
    <p:extLst>
      <p:ext uri="{BB962C8B-B14F-4D97-AF65-F5344CB8AC3E}">
        <p14:creationId xmlns:p14="http://schemas.microsoft.com/office/powerpoint/2010/main" val="16552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为什么选用 </a:t>
            </a:r>
            <a:r>
              <a:rPr lang="en-US" altLang="zh-CN" dirty="0">
                <a:latin typeface="+mn-lt"/>
                <a:ea typeface="+mn-ea"/>
                <a:cs typeface="+mn-ea"/>
                <a:sym typeface="+mn-lt"/>
              </a:rPr>
              <a:t>TKE</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15</a:t>
            </a:fld>
            <a:endParaRPr lang="zh-CN" altLang="en-US">
              <a:cs typeface="+mn-ea"/>
              <a:sym typeface="+mn-lt"/>
            </a:endParaRPr>
          </a:p>
        </p:txBody>
      </p:sp>
      <p:graphicFrame>
        <p:nvGraphicFramePr>
          <p:cNvPr id="3" name="表格 2"/>
          <p:cNvGraphicFramePr>
            <a:graphicFrameLocks noGrp="1"/>
          </p:cNvGraphicFramePr>
          <p:nvPr>
            <p:extLst/>
          </p:nvPr>
        </p:nvGraphicFramePr>
        <p:xfrm>
          <a:off x="671511" y="1196803"/>
          <a:ext cx="10848976" cy="4851940"/>
        </p:xfrm>
        <a:graphic>
          <a:graphicData uri="http://schemas.openxmlformats.org/drawingml/2006/table">
            <a:tbl>
              <a:tblPr firstRow="1" bandRow="1">
                <a:tableStyleId>{21E4AEA4-8DFA-4A89-87EB-49C32662AFE0}</a:tableStyleId>
              </a:tblPr>
              <a:tblGrid>
                <a:gridCol w="1393612">
                  <a:extLst>
                    <a:ext uri="{9D8B030D-6E8A-4147-A177-3AD203B41FA5}">
                      <a16:colId xmlns:a16="http://schemas.microsoft.com/office/drawing/2014/main" val="2162658867"/>
                    </a:ext>
                  </a:extLst>
                </a:gridCol>
                <a:gridCol w="4894217">
                  <a:extLst>
                    <a:ext uri="{9D8B030D-6E8A-4147-A177-3AD203B41FA5}">
                      <a16:colId xmlns:a16="http://schemas.microsoft.com/office/drawing/2014/main" val="1723800480"/>
                    </a:ext>
                  </a:extLst>
                </a:gridCol>
                <a:gridCol w="4561147">
                  <a:extLst>
                    <a:ext uri="{9D8B030D-6E8A-4147-A177-3AD203B41FA5}">
                      <a16:colId xmlns:a16="http://schemas.microsoft.com/office/drawing/2014/main" val="3925299936"/>
                    </a:ext>
                  </a:extLst>
                </a:gridCol>
              </a:tblGrid>
              <a:tr h="45280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u="none" strike="noStrike" cap="none" normalizeH="0" baseline="0" dirty="0">
                          <a:ln>
                            <a:noFill/>
                          </a:ln>
                          <a:effectLst/>
                          <a:sym typeface="+mn-lt"/>
                        </a:rPr>
                        <a:t>类比</a:t>
                      </a:r>
                      <a:endParaRPr kumimoji="0" lang="zh-CN"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u="none" strike="noStrike" cap="none" normalizeH="0" baseline="0" dirty="0">
                          <a:ln>
                            <a:noFill/>
                          </a:ln>
                          <a:effectLst/>
                          <a:sym typeface="+mn-lt"/>
                        </a:rPr>
                        <a:t>开源自建 </a:t>
                      </a:r>
                      <a:r>
                        <a:rPr kumimoji="0" lang="en-US" altLang="zh-CN" sz="1400" u="none" strike="noStrike" cap="none" normalizeH="0" baseline="0" dirty="0">
                          <a:ln>
                            <a:noFill/>
                          </a:ln>
                          <a:effectLst/>
                          <a:sym typeface="+mn-lt"/>
                        </a:rPr>
                        <a:t>Kubernetes</a:t>
                      </a:r>
                      <a:endParaRPr kumimoji="0" lang="zh-CN" altLang="en-US"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u="none" strike="noStrike" cap="none" normalizeH="0" baseline="0" dirty="0">
                          <a:ln>
                            <a:noFill/>
                          </a:ln>
                          <a:effectLst/>
                          <a:sym typeface="+mn-lt"/>
                        </a:rPr>
                        <a:t>TKE</a:t>
                      </a:r>
                      <a:endParaRPr kumimoji="0" lang="zh-CN" altLang="en-US"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extLst>
                  <a:ext uri="{0D108BD9-81ED-4DB2-BD59-A6C34878D82A}">
                    <a16:rowId xmlns:a16="http://schemas.microsoft.com/office/drawing/2014/main" val="2410333180"/>
                  </a:ext>
                </a:extLst>
              </a:tr>
              <a:tr h="420262">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体系</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完全自建，包括各种解决方案的选型、开源软件的实际应用、和云上其他产品的对接、整套系统的维护等等</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和云上其他</a:t>
                      </a:r>
                      <a:r>
                        <a:rPr kumimoji="0" lang="en-US" altLang="zh-CN" sz="1200" u="none" strike="noStrike" cap="none" normalizeH="0" baseline="0" dirty="0">
                          <a:ln>
                            <a:noFill/>
                          </a:ln>
                          <a:effectLst/>
                          <a:sym typeface="+mn-lt"/>
                        </a:rPr>
                        <a:t>IAAS</a:t>
                      </a:r>
                      <a:r>
                        <a:rPr kumimoji="0" lang="zh-CN" altLang="en-US" sz="1200" u="none" strike="noStrike" cap="none" normalizeH="0" baseline="0" dirty="0">
                          <a:ln>
                            <a:noFill/>
                          </a:ln>
                          <a:effectLst/>
                          <a:sym typeface="+mn-lt"/>
                        </a:rPr>
                        <a:t>、</a:t>
                      </a:r>
                      <a:r>
                        <a:rPr kumimoji="0" lang="en-US" altLang="zh-CN" sz="1200" u="none" strike="noStrike" cap="none" normalizeH="0" baseline="0" dirty="0">
                          <a:ln>
                            <a:noFill/>
                          </a:ln>
                          <a:effectLst/>
                          <a:sym typeface="+mn-lt"/>
                        </a:rPr>
                        <a:t>PAAS</a:t>
                      </a:r>
                      <a:r>
                        <a:rPr kumimoji="0" lang="zh-CN" altLang="en-US" sz="1200" u="none" strike="noStrike" cap="none" normalizeH="0" baseline="0" dirty="0">
                          <a:ln>
                            <a:noFill/>
                          </a:ln>
                          <a:effectLst/>
                          <a:sym typeface="+mn-lt"/>
                        </a:rPr>
                        <a:t>产品拥有统一的产品体系，完全兼容，产品和团队久经考验，功能更强且相对成熟</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2199605631"/>
                  </a:ext>
                </a:extLst>
              </a:tr>
              <a:tr h="618753">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维护</a:t>
                      </a:r>
                      <a:r>
                        <a:rPr kumimoji="0" lang="zh-CN" sz="1200" u="none" strike="noStrike" cap="none" normalizeH="0" baseline="0" dirty="0">
                          <a:ln>
                            <a:noFill/>
                          </a:ln>
                          <a:effectLst/>
                          <a:sym typeface="+mn-lt"/>
                        </a:rPr>
                        <a:t>成本</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人工搭建，</a:t>
                      </a:r>
                      <a:r>
                        <a:rPr kumimoji="0" lang="zh-CN" altLang="en-US" sz="1200" u="none" strike="noStrike" cap="none" normalizeH="0" baseline="0" dirty="0">
                          <a:ln>
                            <a:noFill/>
                          </a:ln>
                          <a:effectLst/>
                          <a:sym typeface="+mn-lt"/>
                        </a:rPr>
                        <a:t>需要解决操作系统、网络、</a:t>
                      </a:r>
                      <a:r>
                        <a:rPr kumimoji="0" lang="en-US" altLang="zh-CN" sz="1200" u="none" strike="noStrike" cap="none" normalizeH="0" baseline="0" dirty="0" err="1">
                          <a:ln>
                            <a:noFill/>
                          </a:ln>
                          <a:effectLst/>
                          <a:sym typeface="+mn-lt"/>
                        </a:rPr>
                        <a:t>docker</a:t>
                      </a:r>
                      <a:r>
                        <a:rPr kumimoji="0" lang="zh-CN" altLang="en-US" sz="1200" u="none" strike="noStrike" cap="none" normalizeH="0" baseline="0" dirty="0">
                          <a:ln>
                            <a:noFill/>
                          </a:ln>
                          <a:effectLst/>
                          <a:sym typeface="+mn-lt"/>
                        </a:rPr>
                        <a:t>、</a:t>
                      </a:r>
                      <a:r>
                        <a:rPr kumimoji="0" lang="en-US" altLang="zh-CN"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 实际使用的诸多问题，例如各种卡死、性能差、网络不通等等</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一键创建，</a:t>
                      </a:r>
                      <a:r>
                        <a:rPr kumimoji="0" lang="zh-CN" altLang="en-US" sz="1200" u="none" strike="noStrike" cap="none" normalizeH="0" baseline="0" dirty="0">
                          <a:ln>
                            <a:noFill/>
                          </a:ln>
                          <a:effectLst/>
                          <a:sym typeface="+mn-lt"/>
                        </a:rPr>
                        <a:t>更成熟稳定，持续排查并解决各类</a:t>
                      </a:r>
                      <a:r>
                        <a:rPr kumimoji="0" lang="en-US" altLang="zh-CN" sz="1200" u="none" strike="noStrike" cap="none" normalizeH="0" baseline="0" dirty="0">
                          <a:ln>
                            <a:noFill/>
                          </a:ln>
                          <a:effectLst/>
                          <a:sym typeface="+mn-lt"/>
                        </a:rPr>
                        <a:t>bug</a:t>
                      </a:r>
                      <a:r>
                        <a:rPr kumimoji="0" lang="zh-CN" altLang="en-US" sz="1200" u="none" strike="noStrike" cap="none" normalizeH="0" baseline="0" dirty="0">
                          <a:ln>
                            <a:noFill/>
                          </a:ln>
                          <a:effectLst/>
                          <a:sym typeface="+mn-lt"/>
                        </a:rPr>
                        <a:t>，持续优化性能</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934648341"/>
                  </a:ext>
                </a:extLst>
              </a:tr>
              <a:tr h="618753">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运营</a:t>
                      </a:r>
                      <a:r>
                        <a:rPr kumimoji="0" lang="zh-CN" sz="1200" u="none" strike="noStrike" cap="none" normalizeH="0" baseline="0" dirty="0">
                          <a:ln>
                            <a:noFill/>
                          </a:ln>
                          <a:effectLst/>
                          <a:sym typeface="+mn-lt"/>
                        </a:rPr>
                        <a:t>成本</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需要配套搭建大量开源或自研监控、日志、审计、数据存储等系统</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提供配套的监控、告警方案，提供日志采集、操作记录、事件持久化存储等运维功能</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671345813"/>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技术支持</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易部署，但实际运营门槛高，更新快，需要大量的技术投入</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深度参与</a:t>
                      </a:r>
                      <a:r>
                        <a:rPr kumimoji="0" lang="en-US"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，技术积累多</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086162249"/>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稳定性</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组件众多，集群规模越大越可能出问题，而且集群节点易出问题</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管理面支持集群化托管维护，各种节点监控检查、热重启机制，提高稳定性</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2147647351"/>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配套</a:t>
                      </a:r>
                      <a:r>
                        <a:rPr kumimoji="0" lang="zh-CN" sz="1200" u="none" strike="noStrike" cap="none" normalizeH="0" baseline="0" dirty="0">
                          <a:ln>
                            <a:noFill/>
                          </a:ln>
                          <a:effectLst/>
                          <a:sym typeface="+mn-lt"/>
                        </a:rPr>
                        <a:t>特性</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应用管理、镜像构建、发布管理、</a:t>
                      </a:r>
                      <a:r>
                        <a:rPr kumimoji="0" lang="en-US" altLang="zh-CN" sz="1200" u="none" strike="noStrike" cap="none" normalizeH="0" baseline="0" dirty="0">
                          <a:ln>
                            <a:noFill/>
                          </a:ln>
                          <a:effectLst/>
                          <a:sym typeface="+mn-lt"/>
                        </a:rPr>
                        <a:t>service mesh</a:t>
                      </a:r>
                      <a:r>
                        <a:rPr kumimoji="0" lang="zh-CN" altLang="en-US" sz="1200" u="none" strike="noStrike" cap="none" normalizeH="0" baseline="0" dirty="0">
                          <a:ln>
                            <a:noFill/>
                          </a:ln>
                          <a:effectLst/>
                          <a:sym typeface="+mn-lt"/>
                        </a:rPr>
                        <a:t>、监控告警、日志服务等功能，均需自研</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功能齐全，</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968576485"/>
                  </a:ext>
                </a:extLst>
              </a:tr>
              <a:tr h="883521">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生态兼容</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根据自建情况而定</a:t>
                      </a:r>
                      <a:endParaRPr kumimoji="0" lang="en-US" alt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u="none" strike="noStrike" cap="none" normalizeH="0" baseline="0" dirty="0">
                          <a:ln>
                            <a:noFill/>
                          </a:ln>
                          <a:effectLst/>
                          <a:sym typeface="+mn-lt"/>
                        </a:rPr>
                        <a:t>完全兼容，提供多个 </a:t>
                      </a:r>
                      <a:r>
                        <a:rPr kumimoji="0" lang="en-US" altLang="zh-CN" sz="1200" u="none" strike="noStrike" cap="none" normalizeH="0" baseline="0" dirty="0">
                          <a:ln>
                            <a:noFill/>
                          </a:ln>
                          <a:effectLst/>
                          <a:sym typeface="+mn-lt"/>
                        </a:rPr>
                        <a:t>Kubernetes</a:t>
                      </a:r>
                      <a:r>
                        <a:rPr kumimoji="0" lang="zh-CN" altLang="en-US" sz="1200" u="none" strike="noStrike" cap="none" normalizeH="0" baseline="0" dirty="0">
                          <a:ln>
                            <a:noFill/>
                          </a:ln>
                          <a:effectLst/>
                          <a:sym typeface="+mn-lt"/>
                        </a:rPr>
                        <a:t> </a:t>
                      </a:r>
                      <a:r>
                        <a:rPr kumimoji="0" lang="en-US" altLang="zh-CN" sz="1200" u="none" strike="noStrike" cap="none" normalizeH="0" baseline="0" dirty="0">
                          <a:ln>
                            <a:noFill/>
                          </a:ln>
                          <a:effectLst/>
                          <a:sym typeface="+mn-lt"/>
                        </a:rPr>
                        <a:t>release </a:t>
                      </a:r>
                      <a:r>
                        <a:rPr kumimoji="0" lang="zh-CN" altLang="en-US" sz="1200" u="none" strike="noStrike" cap="none" normalizeH="0" baseline="0" dirty="0">
                          <a:ln>
                            <a:noFill/>
                          </a:ln>
                          <a:effectLst/>
                          <a:sym typeface="+mn-lt"/>
                        </a:rPr>
                        <a:t>版本，支持版本升级能力，且集成了大量自研和社区推荐插件或服务，如</a:t>
                      </a:r>
                      <a:r>
                        <a:rPr kumimoji="0" lang="en-US" altLang="zh-CN" sz="1200" u="none" strike="noStrike" cap="none" normalizeH="0" baseline="0" dirty="0" err="1">
                          <a:ln>
                            <a:noFill/>
                          </a:ln>
                          <a:effectLst/>
                          <a:sym typeface="+mn-lt"/>
                        </a:rPr>
                        <a:t>ipvs</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networkpolicy</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fluentd</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prometheus</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npd</a:t>
                      </a:r>
                      <a:r>
                        <a:rPr kumimoji="0" lang="zh-CN" altLang="en-US" sz="1200" u="none" strike="noStrike" cap="none" normalizeH="0" baseline="0" dirty="0">
                          <a:ln>
                            <a:noFill/>
                          </a:ln>
                          <a:effectLst/>
                          <a:sym typeface="+mn-lt"/>
                        </a:rPr>
                        <a:t>等</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647034545"/>
                  </a:ext>
                </a:extLst>
              </a:tr>
            </a:tbl>
          </a:graphicData>
        </a:graphic>
      </p:graphicFrame>
    </p:spTree>
    <p:extLst>
      <p:ext uri="{BB962C8B-B14F-4D97-AF65-F5344CB8AC3E}">
        <p14:creationId xmlns:p14="http://schemas.microsoft.com/office/powerpoint/2010/main" val="325027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lstStyle/>
          <a:p>
            <a:r>
              <a:rPr lang="en-US" altLang="zh-CN" dirty="0">
                <a:latin typeface="+mn-lt"/>
                <a:ea typeface="+mn-ea"/>
                <a:cs typeface="+mn-ea"/>
                <a:sym typeface="+mn-lt"/>
              </a:rPr>
              <a:t>Kubernetes </a:t>
            </a:r>
            <a:endParaRPr lang="zh-CN" altLang="en-US" dirty="0">
              <a:latin typeface="+mn-lt"/>
              <a:ea typeface="+mn-ea"/>
              <a:cs typeface="+mn-ea"/>
              <a:sym typeface="+mn-lt"/>
            </a:endParaRP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endParaRPr lang="zh-CN" altLang="en-US" dirty="0">
              <a:cs typeface="+mn-ea"/>
              <a:sym typeface="+mn-lt"/>
            </a:endParaRP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/03</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3574315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9181899" y="2249008"/>
            <a:ext cx="2250995" cy="2250995"/>
          </a:xfrm>
          <a:prstGeom prst="rect">
            <a:avLst/>
          </a:prstGeom>
        </p:spPr>
      </p:pic>
      <p:sp>
        <p:nvSpPr>
          <p:cNvPr id="3" name="矩形 2">
            <a:extLst>
              <a:ext uri="{FF2B5EF4-FFF2-40B4-BE49-F238E27FC236}">
                <a16:creationId xmlns:a16="http://schemas.microsoft.com/office/drawing/2014/main" id="{4BA73A39-5DA1-4A4E-8741-A3317B8F33BC}"/>
              </a:ext>
            </a:extLst>
          </p:cNvPr>
          <p:cNvSpPr/>
          <p:nvPr/>
        </p:nvSpPr>
        <p:spPr>
          <a:xfrm>
            <a:off x="981047" y="1964016"/>
            <a:ext cx="7852234" cy="3046988"/>
          </a:xfrm>
          <a:prstGeom prst="rect">
            <a:avLst/>
          </a:prstGeom>
        </p:spPr>
        <p:txBody>
          <a:bodyPr wrap="square">
            <a:spAutoFit/>
          </a:bodyPr>
          <a:lstStyle/>
          <a:p>
            <a:pPr marL="571500" indent="-571500">
              <a:buFont typeface="Arial" panose="020B0604020202020204" pitchFamily="34" charset="0"/>
              <a:buChar char="•"/>
            </a:pPr>
            <a:r>
              <a:rPr lang="pt-BR" altLang="zh-CN" sz="3200" dirty="0">
                <a:solidFill>
                  <a:schemeClr val="accent1"/>
                </a:solidFill>
              </a:rPr>
              <a:t>Master</a:t>
            </a:r>
          </a:p>
          <a:p>
            <a:pPr marL="1028700" lvl="3" indent="-571500">
              <a:buFont typeface="Arial" panose="020B0604020202020204" pitchFamily="34" charset="0"/>
              <a:buChar char="•"/>
            </a:pPr>
            <a:r>
              <a:rPr lang="zh-CN" altLang="en-US" sz="3200" b="1" dirty="0">
                <a:solidFill>
                  <a:schemeClr val="accent1"/>
                </a:solidFill>
              </a:rPr>
              <a:t>控制节点</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负责分配任务的节点</a:t>
            </a:r>
            <a:endParaRPr lang="pt-BR" altLang="zh-CN" sz="3200" b="1" dirty="0">
              <a:solidFill>
                <a:schemeClr val="accent1"/>
              </a:solidFill>
            </a:endParaRPr>
          </a:p>
          <a:p>
            <a:pPr marL="1028700" lvl="3" indent="-571500">
              <a:buFont typeface="Arial" panose="020B0604020202020204" pitchFamily="34" charset="0"/>
              <a:buChar char="•"/>
            </a:pPr>
            <a:endParaRPr lang="pt-BR" altLang="zh-CN" sz="3200" dirty="0">
              <a:solidFill>
                <a:schemeClr val="accent1"/>
              </a:solidFill>
            </a:endParaRPr>
          </a:p>
          <a:p>
            <a:pPr marL="571500" indent="-571500">
              <a:buFont typeface="Arial" panose="020B0604020202020204" pitchFamily="34" charset="0"/>
              <a:buChar char="•"/>
            </a:pPr>
            <a:r>
              <a:rPr lang="pt-BR" altLang="zh-CN" sz="3200" dirty="0">
                <a:solidFill>
                  <a:schemeClr val="accent1"/>
                </a:solidFill>
              </a:rPr>
              <a:t>Nodes</a:t>
            </a:r>
          </a:p>
          <a:p>
            <a:pPr marL="1028700" lvl="3" indent="-571500">
              <a:buFont typeface="Arial" panose="020B0604020202020204" pitchFamily="34" charset="0"/>
              <a:buChar char="•"/>
            </a:pPr>
            <a:r>
              <a:rPr lang="zh-CN" altLang="en-US" sz="3200" dirty="0">
                <a:solidFill>
                  <a:schemeClr val="accent1"/>
                </a:solidFill>
              </a:rPr>
              <a:t>执行</a:t>
            </a:r>
            <a:r>
              <a:rPr lang="en-US" altLang="zh-CN" sz="3200" dirty="0">
                <a:solidFill>
                  <a:schemeClr val="accent1"/>
                </a:solidFill>
              </a:rPr>
              <a:t>Master</a:t>
            </a:r>
            <a:r>
              <a:rPr lang="zh-CN" altLang="en-US" sz="3200" dirty="0">
                <a:solidFill>
                  <a:schemeClr val="accent1"/>
                </a:solidFill>
              </a:rPr>
              <a:t>分配任务的节点</a:t>
            </a:r>
            <a:endParaRPr lang="pt-BR" altLang="zh-CN" sz="3200" b="1" dirty="0">
              <a:solidFill>
                <a:schemeClr val="accent1"/>
              </a:solidFill>
            </a:endParaRPr>
          </a:p>
        </p:txBody>
      </p:sp>
    </p:spTree>
    <p:extLst>
      <p:ext uri="{BB962C8B-B14F-4D97-AF65-F5344CB8AC3E}">
        <p14:creationId xmlns:p14="http://schemas.microsoft.com/office/powerpoint/2010/main" val="23868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sp>
        <p:nvSpPr>
          <p:cNvPr id="8" name="Elipse 5">
            <a:extLst>
              <a:ext uri="{FF2B5EF4-FFF2-40B4-BE49-F238E27FC236}">
                <a16:creationId xmlns:a16="http://schemas.microsoft.com/office/drawing/2014/main" id="{586A543E-6A39-4580-92C6-D2CF99B725B2}"/>
              </a:ext>
            </a:extLst>
          </p:cNvPr>
          <p:cNvSpPr/>
          <p:nvPr/>
        </p:nvSpPr>
        <p:spPr bwMode="auto">
          <a:xfrm>
            <a:off x="568324" y="2415539"/>
            <a:ext cx="3505200" cy="3505200"/>
          </a:xfrm>
          <a:prstGeom prst="ellipse">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grpSp>
        <p:nvGrpSpPr>
          <p:cNvPr id="9" name="Agrupar 11">
            <a:extLst>
              <a:ext uri="{FF2B5EF4-FFF2-40B4-BE49-F238E27FC236}">
                <a16:creationId xmlns:a16="http://schemas.microsoft.com/office/drawing/2014/main" id="{52CA9133-9D37-409B-A39F-1B81EE8E8FE4}"/>
              </a:ext>
            </a:extLst>
          </p:cNvPr>
          <p:cNvGrpSpPr/>
          <p:nvPr/>
        </p:nvGrpSpPr>
        <p:grpSpPr>
          <a:xfrm>
            <a:off x="1932621" y="4449838"/>
            <a:ext cx="838200" cy="1002854"/>
            <a:chOff x="2865437" y="2278062"/>
            <a:chExt cx="1905000" cy="2286000"/>
          </a:xfrm>
        </p:grpSpPr>
        <p:sp>
          <p:nvSpPr>
            <p:cNvPr id="11" name="Retângulo: Único Canto Recortado 10">
              <a:extLst>
                <a:ext uri="{FF2B5EF4-FFF2-40B4-BE49-F238E27FC236}">
                  <a16:creationId xmlns:a16="http://schemas.microsoft.com/office/drawing/2014/main" id="{D3C15B04-0533-420D-A7DD-F1E91CFB9BD0}"/>
                </a:ext>
              </a:extLst>
            </p:cNvPr>
            <p:cNvSpPr/>
            <p:nvPr/>
          </p:nvSpPr>
          <p:spPr bwMode="auto">
            <a:xfrm>
              <a:off x="2865437" y="2278062"/>
              <a:ext cx="1905000" cy="2286000"/>
            </a:xfrm>
            <a:prstGeom prst="snip1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pic>
          <p:nvPicPr>
            <p:cNvPr id="12" name="Imagem 6">
              <a:extLst>
                <a:ext uri="{FF2B5EF4-FFF2-40B4-BE49-F238E27FC236}">
                  <a16:creationId xmlns:a16="http://schemas.microsoft.com/office/drawing/2014/main" id="{E643B508-3200-46F6-8B72-9906B1943CCD}"/>
                </a:ext>
              </a:extLst>
            </p:cNvPr>
            <p:cNvPicPr>
              <a:picLocks noChangeAspect="1"/>
            </p:cNvPicPr>
            <p:nvPr/>
          </p:nvPicPr>
          <p:blipFill>
            <a:blip r:embed="rId3"/>
            <a:stretch>
              <a:fillRect/>
            </a:stretch>
          </p:blipFill>
          <p:spPr>
            <a:xfrm>
              <a:off x="3001011" y="2757963"/>
              <a:ext cx="1633851" cy="1478598"/>
            </a:xfrm>
            <a:prstGeom prst="rect">
              <a:avLst/>
            </a:prstGeom>
          </p:spPr>
        </p:pic>
      </p:grpSp>
      <p:sp>
        <p:nvSpPr>
          <p:cNvPr id="13" name="Retângulo 12">
            <a:extLst>
              <a:ext uri="{FF2B5EF4-FFF2-40B4-BE49-F238E27FC236}">
                <a16:creationId xmlns:a16="http://schemas.microsoft.com/office/drawing/2014/main" id="{038388D6-3375-499F-AF80-BFBC30B8EB25}"/>
              </a:ext>
            </a:extLst>
          </p:cNvPr>
          <p:cNvSpPr/>
          <p:nvPr/>
        </p:nvSpPr>
        <p:spPr bwMode="auto">
          <a:xfrm>
            <a:off x="5371824" y="1547116"/>
            <a:ext cx="6172200" cy="4875213"/>
          </a:xfrm>
          <a:prstGeom prst="rect">
            <a:avLst/>
          </a:prstGeom>
          <a:solidFill>
            <a:schemeClr val="bg1">
              <a:lumMod val="6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sp>
        <p:nvSpPr>
          <p:cNvPr id="14" name="CaixaDeTexto 13">
            <a:extLst>
              <a:ext uri="{FF2B5EF4-FFF2-40B4-BE49-F238E27FC236}">
                <a16:creationId xmlns:a16="http://schemas.microsoft.com/office/drawing/2014/main" id="{E7E8AB34-4F8D-4414-BE7B-28529FBB21B3}"/>
              </a:ext>
            </a:extLst>
          </p:cNvPr>
          <p:cNvSpPr txBox="1"/>
          <p:nvPr/>
        </p:nvSpPr>
        <p:spPr>
          <a:xfrm>
            <a:off x="5456237" y="1597341"/>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a:gradFill>
                  <a:gsLst>
                    <a:gs pos="2917">
                      <a:schemeClr val="tx1"/>
                    </a:gs>
                    <a:gs pos="30000">
                      <a:schemeClr val="tx1"/>
                    </a:gs>
                  </a:gsLst>
                  <a:lin ang="5400000" scaled="0"/>
                </a:gradFill>
              </a:rPr>
              <a:t>Cluster</a:t>
            </a:r>
          </a:p>
        </p:txBody>
      </p:sp>
      <p:pic>
        <p:nvPicPr>
          <p:cNvPr id="15" name="Imagem 3">
            <a:extLst>
              <a:ext uri="{FF2B5EF4-FFF2-40B4-BE49-F238E27FC236}">
                <a16:creationId xmlns:a16="http://schemas.microsoft.com/office/drawing/2014/main" id="{35016718-7B85-4C23-8C95-AFA9040D7220}"/>
              </a:ext>
            </a:extLst>
          </p:cNvPr>
          <p:cNvPicPr>
            <a:picLocks noChangeAspect="1"/>
          </p:cNvPicPr>
          <p:nvPr/>
        </p:nvPicPr>
        <p:blipFill>
          <a:blip r:embed="rId4"/>
          <a:stretch>
            <a:fillRect/>
          </a:stretch>
        </p:blipFill>
        <p:spPr>
          <a:xfrm>
            <a:off x="886978" y="3097092"/>
            <a:ext cx="1091997" cy="1091997"/>
          </a:xfrm>
          <a:prstGeom prst="rect">
            <a:avLst/>
          </a:prstGeom>
        </p:spPr>
      </p:pic>
      <p:sp>
        <p:nvSpPr>
          <p:cNvPr id="16" name="CaixaDeTexto 9">
            <a:extLst>
              <a:ext uri="{FF2B5EF4-FFF2-40B4-BE49-F238E27FC236}">
                <a16:creationId xmlns:a16="http://schemas.microsoft.com/office/drawing/2014/main" id="{34D931FA-95F4-4B63-A17D-943E98406483}"/>
              </a:ext>
            </a:extLst>
          </p:cNvPr>
          <p:cNvSpPr txBox="1"/>
          <p:nvPr/>
        </p:nvSpPr>
        <p:spPr>
          <a:xfrm>
            <a:off x="1939924" y="3301459"/>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err="1">
                <a:solidFill>
                  <a:srgbClr val="FF0000"/>
                </a:solidFill>
              </a:rPr>
              <a:t>kubectl</a:t>
            </a:r>
            <a:endParaRPr lang="pt-BR" sz="2800" dirty="0">
              <a:solidFill>
                <a:srgbClr val="FF0000"/>
              </a:solidFill>
            </a:endParaRPr>
          </a:p>
        </p:txBody>
      </p:sp>
      <p:sp>
        <p:nvSpPr>
          <p:cNvPr id="17" name="Retângulo 8">
            <a:extLst>
              <a:ext uri="{FF2B5EF4-FFF2-40B4-BE49-F238E27FC236}">
                <a16:creationId xmlns:a16="http://schemas.microsoft.com/office/drawing/2014/main" id="{779B079E-840A-4500-B080-6B693024FD9B}"/>
              </a:ext>
            </a:extLst>
          </p:cNvPr>
          <p:cNvSpPr/>
          <p:nvPr/>
        </p:nvSpPr>
        <p:spPr bwMode="auto">
          <a:xfrm>
            <a:off x="6218237" y="3497262"/>
            <a:ext cx="1752600" cy="1371600"/>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Master</a:t>
            </a:r>
          </a:p>
        </p:txBody>
      </p:sp>
      <p:sp>
        <p:nvSpPr>
          <p:cNvPr id="18" name="Retângulo 14">
            <a:extLst>
              <a:ext uri="{FF2B5EF4-FFF2-40B4-BE49-F238E27FC236}">
                <a16:creationId xmlns:a16="http://schemas.microsoft.com/office/drawing/2014/main" id="{670370B5-D8B3-4C54-8208-C83A618BA593}"/>
              </a:ext>
            </a:extLst>
          </p:cNvPr>
          <p:cNvSpPr/>
          <p:nvPr/>
        </p:nvSpPr>
        <p:spPr bwMode="auto">
          <a:xfrm>
            <a:off x="9113837" y="2314577"/>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1</a:t>
            </a:r>
          </a:p>
        </p:txBody>
      </p:sp>
      <p:sp>
        <p:nvSpPr>
          <p:cNvPr id="19" name="Retângulo 15">
            <a:extLst>
              <a:ext uri="{FF2B5EF4-FFF2-40B4-BE49-F238E27FC236}">
                <a16:creationId xmlns:a16="http://schemas.microsoft.com/office/drawing/2014/main" id="{4DD064FE-058C-49B2-B161-B7DB80B5E418}"/>
              </a:ext>
            </a:extLst>
          </p:cNvPr>
          <p:cNvSpPr/>
          <p:nvPr/>
        </p:nvSpPr>
        <p:spPr bwMode="auto">
          <a:xfrm>
            <a:off x="9110344" y="4575568"/>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N</a:t>
            </a:r>
          </a:p>
        </p:txBody>
      </p:sp>
      <p:cxnSp>
        <p:nvCxnSpPr>
          <p:cNvPr id="20" name="Conector de Seta Reta 17">
            <a:extLst>
              <a:ext uri="{FF2B5EF4-FFF2-40B4-BE49-F238E27FC236}">
                <a16:creationId xmlns:a16="http://schemas.microsoft.com/office/drawing/2014/main" id="{5211DC08-9148-4858-A974-861A872DFEFE}"/>
              </a:ext>
            </a:extLst>
          </p:cNvPr>
          <p:cNvCxnSpPr/>
          <p:nvPr/>
        </p:nvCxnSpPr>
        <p:spPr>
          <a:xfrm>
            <a:off x="3322638" y="4189089"/>
            <a:ext cx="2743199"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ector de Seta Reta 18">
            <a:extLst>
              <a:ext uri="{FF2B5EF4-FFF2-40B4-BE49-F238E27FC236}">
                <a16:creationId xmlns:a16="http://schemas.microsoft.com/office/drawing/2014/main" id="{FA364F63-3FA5-4D6B-A2C8-BA12C136ABAD}"/>
              </a:ext>
            </a:extLst>
          </p:cNvPr>
          <p:cNvCxnSpPr>
            <a:cxnSpLocks/>
          </p:cNvCxnSpPr>
          <p:nvPr/>
        </p:nvCxnSpPr>
        <p:spPr>
          <a:xfrm flipV="1">
            <a:off x="8119745" y="3097092"/>
            <a:ext cx="917892" cy="87429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ector de Seta Reta 20">
            <a:extLst>
              <a:ext uri="{FF2B5EF4-FFF2-40B4-BE49-F238E27FC236}">
                <a16:creationId xmlns:a16="http://schemas.microsoft.com/office/drawing/2014/main" id="{7547C0B2-CBFC-4BEA-8EFA-3DB3F1B8BD13}"/>
              </a:ext>
            </a:extLst>
          </p:cNvPr>
          <p:cNvCxnSpPr>
            <a:cxnSpLocks/>
          </p:cNvCxnSpPr>
          <p:nvPr/>
        </p:nvCxnSpPr>
        <p:spPr>
          <a:xfrm>
            <a:off x="8157845" y="4620207"/>
            <a:ext cx="879792" cy="68881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4E7BDBA7-1125-4AC7-8B44-AD7EA78ED5FB}"/>
              </a:ext>
            </a:extLst>
          </p:cNvPr>
          <p:cNvSpPr txBox="1"/>
          <p:nvPr/>
        </p:nvSpPr>
        <p:spPr>
          <a:xfrm>
            <a:off x="9037636" y="3686370"/>
            <a:ext cx="1825307" cy="683264"/>
          </a:xfrm>
          <a:prstGeom prst="rect">
            <a:avLst/>
          </a:prstGeom>
          <a:noFill/>
        </p:spPr>
        <p:txBody>
          <a:bodyPr wrap="square" lIns="182880" tIns="146304" rIns="182880" bIns="146304" rtlCol="0">
            <a:spAutoFit/>
          </a:bodyPr>
          <a:lstStyle/>
          <a:p>
            <a:pPr algn="ctr">
              <a:lnSpc>
                <a:spcPct val="90000"/>
              </a:lnSpc>
              <a:spcAft>
                <a:spcPts val="600"/>
              </a:spcAft>
            </a:pPr>
            <a:r>
              <a:rPr lang="pt-BR" sz="2800" dirty="0">
                <a:gradFill>
                  <a:gsLst>
                    <a:gs pos="2917">
                      <a:schemeClr val="tx1"/>
                    </a:gs>
                    <a:gs pos="30000">
                      <a:schemeClr val="tx1"/>
                    </a:gs>
                  </a:gsLst>
                  <a:lin ang="5400000" scaled="0"/>
                </a:gradFill>
              </a:rPr>
              <a:t>. . .</a:t>
            </a:r>
          </a:p>
        </p:txBody>
      </p:sp>
    </p:spTree>
    <p:extLst>
      <p:ext uri="{BB962C8B-B14F-4D97-AF65-F5344CB8AC3E}">
        <p14:creationId xmlns:p14="http://schemas.microsoft.com/office/powerpoint/2010/main" val="2919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4031873"/>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Pod</a:t>
            </a:r>
            <a:endParaRPr lang="pt-BR" altLang="zh-CN" sz="3200" dirty="0">
              <a:solidFill>
                <a:schemeClr val="accent1"/>
              </a:solidFill>
            </a:endParaRPr>
          </a:p>
          <a:p>
            <a:pPr marL="1028700" lvl="3" indent="-571500">
              <a:buFont typeface="Arial" panose="020B0604020202020204" pitchFamily="34" charset="0"/>
              <a:buChar char="•"/>
            </a:pPr>
            <a:r>
              <a:rPr lang="en-US" altLang="zh-CN" sz="3200" b="1" dirty="0">
                <a:solidFill>
                  <a:schemeClr val="accent1"/>
                </a:solidFill>
              </a:rPr>
              <a:t>K8s</a:t>
            </a:r>
            <a:r>
              <a:rPr lang="zh-CN" altLang="en-US" sz="3200" b="1" dirty="0">
                <a:solidFill>
                  <a:schemeClr val="accent1"/>
                </a:solidFill>
              </a:rPr>
              <a:t>的原子部署单元</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部署到节点的一个或多个容器组</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有自己的</a:t>
            </a:r>
            <a:r>
              <a:rPr lang="en-US" altLang="zh-CN" sz="3200" b="1" dirty="0">
                <a:solidFill>
                  <a:schemeClr val="accent1"/>
                </a:solidFill>
              </a:rPr>
              <a:t>IP</a:t>
            </a:r>
            <a:r>
              <a:rPr lang="zh-CN" altLang="en-US" sz="3200" b="1" dirty="0">
                <a:solidFill>
                  <a:schemeClr val="accent1"/>
                </a:solidFill>
              </a:rPr>
              <a:t>地址</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它的寿命很短，随时可更换</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所有的容器共享存储和网络</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我们不直接管理</a:t>
            </a:r>
            <a:r>
              <a:rPr lang="en-US" altLang="zh-CN" sz="3200" b="1" dirty="0">
                <a:solidFill>
                  <a:schemeClr val="accent1"/>
                </a:solidFill>
              </a:rPr>
              <a:t>Pod</a:t>
            </a:r>
            <a:r>
              <a:rPr lang="zh-CN" altLang="en-US" sz="3200" b="1" dirty="0">
                <a:solidFill>
                  <a:schemeClr val="accent1"/>
                </a:solidFill>
              </a:rPr>
              <a:t>，有更高级的对象</a:t>
            </a:r>
            <a:endParaRPr lang="pt-BR" altLang="zh-CN" sz="3200" dirty="0">
              <a:solidFill>
                <a:schemeClr val="accent1"/>
              </a:solidFill>
            </a:endParaRPr>
          </a:p>
        </p:txBody>
      </p:sp>
      <p:grpSp>
        <p:nvGrpSpPr>
          <p:cNvPr id="26" name="Group 5">
            <a:extLst>
              <a:ext uri="{FF2B5EF4-FFF2-40B4-BE49-F238E27FC236}">
                <a16:creationId xmlns:a16="http://schemas.microsoft.com/office/drawing/2014/main" id="{1296C0E4-C517-41A2-9A5D-3185C7FF3A84}"/>
              </a:ext>
            </a:extLst>
          </p:cNvPr>
          <p:cNvGrpSpPr/>
          <p:nvPr/>
        </p:nvGrpSpPr>
        <p:grpSpPr>
          <a:xfrm>
            <a:off x="8687064" y="2565999"/>
            <a:ext cx="1679713" cy="1214744"/>
            <a:chOff x="4850296" y="4262761"/>
            <a:chExt cx="1679713" cy="1214744"/>
          </a:xfrm>
        </p:grpSpPr>
        <p:sp>
          <p:nvSpPr>
            <p:cNvPr id="27" name="Rectangle 6">
              <a:extLst>
                <a:ext uri="{FF2B5EF4-FFF2-40B4-BE49-F238E27FC236}">
                  <a16:creationId xmlns:a16="http://schemas.microsoft.com/office/drawing/2014/main" id="{657BE95F-8952-41B5-A789-9889C40C51B6}"/>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7">
              <a:extLst>
                <a:ext uri="{FF2B5EF4-FFF2-40B4-BE49-F238E27FC236}">
                  <a16:creationId xmlns:a16="http://schemas.microsoft.com/office/drawing/2014/main" id="{A297A196-40A1-4BAE-8554-AE25684A1542}"/>
                </a:ext>
              </a:extLst>
            </p:cNvPr>
            <p:cNvGrpSpPr/>
            <p:nvPr/>
          </p:nvGrpSpPr>
          <p:grpSpPr>
            <a:xfrm>
              <a:off x="5256745" y="4262761"/>
              <a:ext cx="866814" cy="915212"/>
              <a:chOff x="7245626" y="2134805"/>
              <a:chExt cx="866814" cy="915212"/>
            </a:xfrm>
          </p:grpSpPr>
          <p:pic>
            <p:nvPicPr>
              <p:cNvPr id="30" name="Picture 2" descr="Image result for container icon">
                <a:extLst>
                  <a:ext uri="{FF2B5EF4-FFF2-40B4-BE49-F238E27FC236}">
                    <a16:creationId xmlns:a16="http://schemas.microsoft.com/office/drawing/2014/main" id="{6161826A-E4CF-4FDB-B933-AF27D5AC3B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0">
                <a:extLst>
                  <a:ext uri="{FF2B5EF4-FFF2-40B4-BE49-F238E27FC236}">
                    <a16:creationId xmlns:a16="http://schemas.microsoft.com/office/drawing/2014/main" id="{2B5CF125-F3C1-484B-9D84-FC1D92752477}"/>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9" name="Rectangle 8">
              <a:extLst>
                <a:ext uri="{FF2B5EF4-FFF2-40B4-BE49-F238E27FC236}">
                  <a16:creationId xmlns:a16="http://schemas.microsoft.com/office/drawing/2014/main" id="{60402C9C-8AAC-4E52-B4E7-AD18A20FB6B6}"/>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32" name="Group 27">
            <a:extLst>
              <a:ext uri="{FF2B5EF4-FFF2-40B4-BE49-F238E27FC236}">
                <a16:creationId xmlns:a16="http://schemas.microsoft.com/office/drawing/2014/main" id="{4DFF179A-1D83-4484-8818-FFFDFF389F49}"/>
              </a:ext>
            </a:extLst>
          </p:cNvPr>
          <p:cNvGrpSpPr/>
          <p:nvPr/>
        </p:nvGrpSpPr>
        <p:grpSpPr>
          <a:xfrm>
            <a:off x="8527560" y="4231472"/>
            <a:ext cx="3261691" cy="1776338"/>
            <a:chOff x="3511826" y="3633032"/>
            <a:chExt cx="3261691" cy="1776338"/>
          </a:xfrm>
        </p:grpSpPr>
        <p:sp>
          <p:nvSpPr>
            <p:cNvPr id="33" name="Rectangle 12">
              <a:extLst>
                <a:ext uri="{FF2B5EF4-FFF2-40B4-BE49-F238E27FC236}">
                  <a16:creationId xmlns:a16="http://schemas.microsoft.com/office/drawing/2014/main" id="{4BC27B05-893E-4A83-9AEC-91FB4A9FE71D}"/>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13">
              <a:extLst>
                <a:ext uri="{FF2B5EF4-FFF2-40B4-BE49-F238E27FC236}">
                  <a16:creationId xmlns:a16="http://schemas.microsoft.com/office/drawing/2014/main" id="{DF61285B-6014-4471-8D7E-099AC0A213BA}"/>
                </a:ext>
              </a:extLst>
            </p:cNvPr>
            <p:cNvGrpSpPr/>
            <p:nvPr/>
          </p:nvGrpSpPr>
          <p:grpSpPr>
            <a:xfrm>
              <a:off x="3918275" y="3633032"/>
              <a:ext cx="866814" cy="915212"/>
              <a:chOff x="7245626" y="2134805"/>
              <a:chExt cx="866814" cy="915212"/>
            </a:xfrm>
          </p:grpSpPr>
          <p:pic>
            <p:nvPicPr>
              <p:cNvPr id="44" name="Picture 2" descr="Image result for container icon">
                <a:extLst>
                  <a:ext uri="{FF2B5EF4-FFF2-40B4-BE49-F238E27FC236}">
                    <a16:creationId xmlns:a16="http://schemas.microsoft.com/office/drawing/2014/main" id="{7840B5DF-27C7-483D-9CD8-F5C752B900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6">
                <a:extLst>
                  <a:ext uri="{FF2B5EF4-FFF2-40B4-BE49-F238E27FC236}">
                    <a16:creationId xmlns:a16="http://schemas.microsoft.com/office/drawing/2014/main" id="{64014439-5F93-4193-AF6B-77FAE49154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35" name="Rectangle 14">
              <a:extLst>
                <a:ext uri="{FF2B5EF4-FFF2-40B4-BE49-F238E27FC236}">
                  <a16:creationId xmlns:a16="http://schemas.microsoft.com/office/drawing/2014/main" id="{2207E572-58EE-46B9-B30A-099BFBA455D5}"/>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36" name="Group 17">
              <a:extLst>
                <a:ext uri="{FF2B5EF4-FFF2-40B4-BE49-F238E27FC236}">
                  <a16:creationId xmlns:a16="http://schemas.microsoft.com/office/drawing/2014/main" id="{0C28C3BC-3A07-467D-8C14-C781F890CA69}"/>
                </a:ext>
              </a:extLst>
            </p:cNvPr>
            <p:cNvGrpSpPr/>
            <p:nvPr/>
          </p:nvGrpSpPr>
          <p:grpSpPr>
            <a:xfrm>
              <a:off x="5588704" y="3649169"/>
              <a:ext cx="930063" cy="915212"/>
              <a:chOff x="7313972" y="2134805"/>
              <a:chExt cx="930063" cy="915212"/>
            </a:xfrm>
          </p:grpSpPr>
          <p:pic>
            <p:nvPicPr>
              <p:cNvPr id="42" name="Picture 2" descr="Image result for container icon">
                <a:extLst>
                  <a:ext uri="{FF2B5EF4-FFF2-40B4-BE49-F238E27FC236}">
                    <a16:creationId xmlns:a16="http://schemas.microsoft.com/office/drawing/2014/main" id="{804C9007-8498-4ED3-BE87-EEBCA768349C}"/>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id="{91C393ED-9663-4D0B-8EDF-9B002AF05B16}"/>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37" name="Group 22">
              <a:extLst>
                <a:ext uri="{FF2B5EF4-FFF2-40B4-BE49-F238E27FC236}">
                  <a16:creationId xmlns:a16="http://schemas.microsoft.com/office/drawing/2014/main" id="{7E64F6F4-81A1-4045-A102-BB4E3C411DEE}"/>
                </a:ext>
              </a:extLst>
            </p:cNvPr>
            <p:cNvGrpSpPr/>
            <p:nvPr/>
          </p:nvGrpSpPr>
          <p:grpSpPr>
            <a:xfrm>
              <a:off x="4779431" y="4579217"/>
              <a:ext cx="726481" cy="571808"/>
              <a:chOff x="4658641" y="4545652"/>
              <a:chExt cx="726481" cy="571808"/>
            </a:xfrm>
          </p:grpSpPr>
          <p:sp>
            <p:nvSpPr>
              <p:cNvPr id="40" name="Flowchart: Multidocument 20">
                <a:extLst>
                  <a:ext uri="{FF2B5EF4-FFF2-40B4-BE49-F238E27FC236}">
                    <a16:creationId xmlns:a16="http://schemas.microsoft.com/office/drawing/2014/main" id="{5088EA14-51E1-439E-B3B5-1BD9F941D7AF}"/>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21">
                <a:extLst>
                  <a:ext uri="{FF2B5EF4-FFF2-40B4-BE49-F238E27FC236}">
                    <a16:creationId xmlns:a16="http://schemas.microsoft.com/office/drawing/2014/main" id="{0DDB79A1-1B42-426D-90BE-9000462FA451}"/>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38" name="Arrow: Bent-Up 25">
              <a:extLst>
                <a:ext uri="{FF2B5EF4-FFF2-40B4-BE49-F238E27FC236}">
                  <a16:creationId xmlns:a16="http://schemas.microsoft.com/office/drawing/2014/main" id="{8E85215C-AE76-44E3-A4B4-A6227854371E}"/>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Arrow: Bent-Up 26">
              <a:extLst>
                <a:ext uri="{FF2B5EF4-FFF2-40B4-BE49-F238E27FC236}">
                  <a16:creationId xmlns:a16="http://schemas.microsoft.com/office/drawing/2014/main" id="{1795212C-9222-46BC-8027-AB17EDFF9C27}"/>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63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9E3130-F95C-4AAE-9806-9637513CA4CC}"/>
              </a:ext>
            </a:extLst>
          </p:cNvPr>
          <p:cNvSpPr>
            <a:spLocks noGrp="1"/>
          </p:cNvSpPr>
          <p:nvPr>
            <p:ph idx="1"/>
          </p:nvPr>
        </p:nvSpPr>
        <p:spPr>
          <a:xfrm>
            <a:off x="560797" y="1589591"/>
            <a:ext cx="11234123" cy="4677394"/>
          </a:xfrm>
        </p:spPr>
        <p:txBody>
          <a:bodyPr>
            <a:normAutofit/>
          </a:bodyPr>
          <a:lstStyle/>
          <a:p>
            <a:r>
              <a:rPr lang="zh-CN" altLang="en-US" sz="2800" dirty="0">
                <a:solidFill>
                  <a:schemeClr val="tx1">
                    <a:lumMod val="75000"/>
                    <a:lumOff val="25000"/>
                  </a:schemeClr>
                </a:solidFill>
              </a:rPr>
              <a:t>微软最有价值专家</a:t>
            </a:r>
            <a:r>
              <a:rPr lang="pt-BR" altLang="zh-CN" sz="2800" dirty="0">
                <a:solidFill>
                  <a:schemeClr val="tx1">
                    <a:lumMod val="75000"/>
                    <a:lumOff val="25000"/>
                  </a:schemeClr>
                </a:solidFill>
              </a:rPr>
              <a:t>(MVP)</a:t>
            </a:r>
            <a:r>
              <a:rPr lang="en-US" altLang="zh-CN" sz="2800" dirty="0">
                <a:solidFill>
                  <a:schemeClr val="tx1">
                    <a:lumMod val="75000"/>
                    <a:lumOff val="25000"/>
                  </a:schemeClr>
                </a:solidFill>
              </a:rPr>
              <a:t>/</a:t>
            </a:r>
            <a:r>
              <a:rPr lang="zh-CN" altLang="en-US" sz="2800" dirty="0">
                <a:solidFill>
                  <a:schemeClr val="tx1">
                    <a:lumMod val="75000"/>
                    <a:lumOff val="25000"/>
                  </a:schemeClr>
                </a:solidFill>
              </a:rPr>
              <a:t>腾讯云最有价值专家</a:t>
            </a:r>
            <a:r>
              <a:rPr lang="en-US" altLang="zh-CN" sz="2800" dirty="0">
                <a:solidFill>
                  <a:schemeClr val="tx1">
                    <a:lumMod val="75000"/>
                    <a:lumOff val="25000"/>
                  </a:schemeClr>
                </a:solidFill>
              </a:rPr>
              <a:t>(TVP)</a:t>
            </a:r>
            <a:endParaRPr lang="pt-BR" altLang="zh-CN" sz="2800" dirty="0">
              <a:solidFill>
                <a:schemeClr val="tx1">
                  <a:lumMod val="75000"/>
                  <a:lumOff val="25000"/>
                </a:schemeClr>
              </a:solidFill>
            </a:endParaRPr>
          </a:p>
          <a:p>
            <a:endParaRPr lang="pt-BR" altLang="zh-CN" sz="2800" dirty="0">
              <a:solidFill>
                <a:schemeClr val="tx1">
                  <a:lumMod val="75000"/>
                  <a:lumOff val="25000"/>
                </a:schemeClr>
              </a:solidFill>
            </a:endParaRPr>
          </a:p>
          <a:p>
            <a:r>
              <a:rPr lang="zh-CN" altLang="en-US" sz="2800" dirty="0">
                <a:solidFill>
                  <a:schemeClr val="tx1">
                    <a:lumMod val="75000"/>
                    <a:lumOff val="25000"/>
                  </a:schemeClr>
                </a:solidFill>
              </a:rPr>
              <a:t>在技术领域拥有超过</a:t>
            </a:r>
            <a:r>
              <a:rPr lang="en-US" altLang="zh-CN" sz="2800" dirty="0">
                <a:solidFill>
                  <a:schemeClr val="tx1">
                    <a:lumMod val="75000"/>
                    <a:lumOff val="25000"/>
                  </a:schemeClr>
                </a:solidFill>
              </a:rPr>
              <a:t>18</a:t>
            </a:r>
            <a:r>
              <a:rPr lang="zh-CN" altLang="en-US" sz="2800" dirty="0">
                <a:solidFill>
                  <a:schemeClr val="tx1">
                    <a:lumMod val="75000"/>
                    <a:lumOff val="25000"/>
                  </a:schemeClr>
                </a:solidFill>
              </a:rPr>
              <a:t>年的经验</a:t>
            </a:r>
            <a:endParaRPr lang="en-US" altLang="zh-CN" sz="2800" dirty="0">
              <a:solidFill>
                <a:schemeClr val="tx1">
                  <a:lumMod val="75000"/>
                  <a:lumOff val="25000"/>
                </a:schemeClr>
              </a:solidFill>
            </a:endParaRPr>
          </a:p>
          <a:p>
            <a:endParaRPr lang="zh-CN" altLang="en-US" sz="2800" dirty="0">
              <a:solidFill>
                <a:schemeClr val="tx1">
                  <a:lumMod val="75000"/>
                  <a:lumOff val="25000"/>
                </a:schemeClr>
              </a:solidFill>
            </a:endParaRPr>
          </a:p>
          <a:p>
            <a:r>
              <a:rPr lang="zh-CN" altLang="en-US" sz="2800" dirty="0">
                <a:solidFill>
                  <a:schemeClr val="tx1">
                    <a:lumMod val="75000"/>
                    <a:lumOff val="25000"/>
                  </a:schemeClr>
                </a:solidFill>
              </a:rPr>
              <a:t>技术作者和演讲者</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zh-CN" altLang="en-US" sz="2800" dirty="0">
                <a:solidFill>
                  <a:schemeClr val="tx1">
                    <a:lumMod val="75000"/>
                    <a:lumOff val="25000"/>
                  </a:schemeClr>
                </a:solidFill>
              </a:rPr>
              <a:t>运营微信公众号“</a:t>
            </a:r>
            <a:r>
              <a:rPr lang="en-US" altLang="zh-CN" sz="2800" dirty="0">
                <a:solidFill>
                  <a:schemeClr val="tx1">
                    <a:lumMod val="75000"/>
                    <a:lumOff val="25000"/>
                  </a:schemeClr>
                </a:solidFill>
              </a:rPr>
              <a:t>dotnet</a:t>
            </a:r>
            <a:r>
              <a:rPr lang="zh-CN" altLang="en-US" sz="2800" dirty="0">
                <a:solidFill>
                  <a:schemeClr val="tx1">
                    <a:lumMod val="75000"/>
                    <a:lumOff val="25000"/>
                  </a:schemeClr>
                </a:solidFill>
              </a:rPr>
              <a:t>跨平台”</a:t>
            </a:r>
            <a:endParaRPr lang="en-US" altLang="zh-CN" sz="2800" dirty="0">
              <a:solidFill>
                <a:schemeClr val="tx1">
                  <a:lumMod val="75000"/>
                  <a:lumOff val="25000"/>
                </a:schemeClr>
              </a:solidFill>
            </a:endParaRPr>
          </a:p>
          <a:p>
            <a:pPr marL="0" indent="0">
              <a:buNone/>
            </a:pPr>
            <a:r>
              <a:rPr lang="zh-CN" altLang="en-US" sz="2800" dirty="0">
                <a:solidFill>
                  <a:schemeClr val="tx1">
                    <a:lumMod val="75000"/>
                    <a:lumOff val="25000"/>
                  </a:schemeClr>
                </a:solidFill>
              </a:rPr>
              <a:t>和“移动开发和机器学习”</a:t>
            </a:r>
          </a:p>
          <a:p>
            <a:endParaRPr lang="zh-TW" altLang="en-US" sz="2800" dirty="0"/>
          </a:p>
        </p:txBody>
      </p:sp>
      <p:pic>
        <p:nvPicPr>
          <p:cNvPr id="4" name="图片 3">
            <a:extLst>
              <a:ext uri="{FF2B5EF4-FFF2-40B4-BE49-F238E27FC236}">
                <a16:creationId xmlns:a16="http://schemas.microsoft.com/office/drawing/2014/main" id="{5EE0D272-7FA6-4BF8-9914-55CD897E4E9E}"/>
              </a:ext>
            </a:extLst>
          </p:cNvPr>
          <p:cNvPicPr>
            <a:picLocks noChangeAspect="1"/>
          </p:cNvPicPr>
          <p:nvPr/>
        </p:nvPicPr>
        <p:blipFill>
          <a:blip r:embed="rId3"/>
          <a:stretch>
            <a:fillRect/>
          </a:stretch>
        </p:blipFill>
        <p:spPr>
          <a:xfrm>
            <a:off x="6772744" y="2309761"/>
            <a:ext cx="2054530" cy="829128"/>
          </a:xfrm>
          <a:prstGeom prst="rect">
            <a:avLst/>
          </a:prstGeom>
        </p:spPr>
      </p:pic>
      <p:sp>
        <p:nvSpPr>
          <p:cNvPr id="5" name="Content Placeholder 1">
            <a:extLst>
              <a:ext uri="{FF2B5EF4-FFF2-40B4-BE49-F238E27FC236}">
                <a16:creationId xmlns:a16="http://schemas.microsoft.com/office/drawing/2014/main" id="{2A4230B0-B871-4468-A5C1-698C0660593E}"/>
              </a:ext>
            </a:extLst>
          </p:cNvPr>
          <p:cNvSpPr txBox="1">
            <a:spLocks/>
          </p:cNvSpPr>
          <p:nvPr/>
        </p:nvSpPr>
        <p:spPr>
          <a:xfrm>
            <a:off x="0" y="6442130"/>
            <a:ext cx="12191117" cy="415870"/>
          </a:xfrm>
          <a:prstGeom prst="rect">
            <a:avLst/>
          </a:prstGeom>
          <a:solidFill>
            <a:srgbClr val="292929"/>
          </a:solidFill>
        </p:spPr>
        <p:txBody>
          <a:bodyPr vert="horz" lIns="93247" tIns="46623" rIns="93247" bIns="46623" rtlCol="0">
            <a:noAutofit/>
          </a:bodyPr>
          <a:lstStyle>
            <a:lvl1pPr marL="342900" indent="-3429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pt-BR" sz="1836" spc="300" dirty="0">
                <a:solidFill>
                  <a:schemeClr val="bg1"/>
                </a:solidFill>
              </a:rPr>
              <a:t>https://</a:t>
            </a:r>
            <a:r>
              <a:rPr lang="en-US" altLang="zh-CN" sz="1836" spc="300" dirty="0">
                <a:solidFill>
                  <a:schemeClr val="bg1"/>
                </a:solidFill>
              </a:rPr>
              <a:t>www.cnblogs</a:t>
            </a:r>
            <a:r>
              <a:rPr lang="pt-BR" sz="1836" spc="300" dirty="0">
                <a:solidFill>
                  <a:schemeClr val="bg1"/>
                </a:solidFill>
              </a:rPr>
              <a:t>.com/</a:t>
            </a:r>
            <a:r>
              <a:rPr lang="en-US" altLang="zh-CN" sz="1836" spc="300" dirty="0">
                <a:solidFill>
                  <a:schemeClr val="bg1"/>
                </a:solidFill>
              </a:rPr>
              <a:t>shanyou</a:t>
            </a:r>
            <a:r>
              <a:rPr lang="pt-BR" sz="1836" spc="300" dirty="0">
                <a:solidFill>
                  <a:schemeClr val="bg1"/>
                </a:solidFill>
              </a:rPr>
              <a:t>/</a:t>
            </a:r>
          </a:p>
        </p:txBody>
      </p:sp>
      <p:pic>
        <p:nvPicPr>
          <p:cNvPr id="6" name="图片 5">
            <a:extLst>
              <a:ext uri="{FF2B5EF4-FFF2-40B4-BE49-F238E27FC236}">
                <a16:creationId xmlns:a16="http://schemas.microsoft.com/office/drawing/2014/main" id="{C03A9364-77B9-4A3C-BE68-4E37FB0272B1}"/>
              </a:ext>
            </a:extLst>
          </p:cNvPr>
          <p:cNvPicPr>
            <a:picLocks noChangeAspect="1"/>
          </p:cNvPicPr>
          <p:nvPr/>
        </p:nvPicPr>
        <p:blipFill>
          <a:blip r:embed="rId4"/>
          <a:stretch>
            <a:fillRect/>
          </a:stretch>
        </p:blipFill>
        <p:spPr>
          <a:xfrm>
            <a:off x="6305282" y="3399960"/>
            <a:ext cx="2838450" cy="2867025"/>
          </a:xfrm>
          <a:prstGeom prst="rect">
            <a:avLst/>
          </a:prstGeom>
        </p:spPr>
      </p:pic>
    </p:spTree>
    <p:extLst>
      <p:ext uri="{BB962C8B-B14F-4D97-AF65-F5344CB8AC3E}">
        <p14:creationId xmlns:p14="http://schemas.microsoft.com/office/powerpoint/2010/main" val="279738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Deployment</a:t>
            </a:r>
          </a:p>
          <a:p>
            <a:pPr marL="1028700" lvl="3" indent="-571500">
              <a:buFont typeface="Arial" panose="020B0604020202020204" pitchFamily="34" charset="0"/>
              <a:buChar char="•"/>
            </a:pPr>
            <a:r>
              <a:rPr lang="zh-CN" altLang="en-US" sz="3200" b="1" dirty="0">
                <a:solidFill>
                  <a:schemeClr val="accent1"/>
                </a:solidFill>
              </a:rPr>
              <a:t>对</a:t>
            </a:r>
            <a:r>
              <a:rPr lang="en-US" altLang="zh-CN" sz="3200" b="1" dirty="0">
                <a:solidFill>
                  <a:schemeClr val="accent1"/>
                </a:solidFill>
              </a:rPr>
              <a:t>Pod </a:t>
            </a:r>
            <a:r>
              <a:rPr lang="zh-CN" altLang="en-US" sz="3200" b="1" dirty="0">
                <a:solidFill>
                  <a:schemeClr val="accent1"/>
                </a:solidFill>
              </a:rPr>
              <a:t>附加功能的抽象</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带状态管理的</a:t>
            </a:r>
            <a:r>
              <a:rPr lang="en-US" altLang="zh-CN" sz="3200" b="1" dirty="0">
                <a:solidFill>
                  <a:schemeClr val="accent1"/>
                </a:solidFill>
              </a:rPr>
              <a:t>Account</a:t>
            </a:r>
          </a:p>
        </p:txBody>
      </p:sp>
      <p:grpSp>
        <p:nvGrpSpPr>
          <p:cNvPr id="47" name="Agrupar 5">
            <a:extLst>
              <a:ext uri="{FF2B5EF4-FFF2-40B4-BE49-F238E27FC236}">
                <a16:creationId xmlns:a16="http://schemas.microsoft.com/office/drawing/2014/main" id="{C54B6483-9B6B-4B4E-8F5F-8AE70B4863CE}"/>
              </a:ext>
            </a:extLst>
          </p:cNvPr>
          <p:cNvGrpSpPr/>
          <p:nvPr/>
        </p:nvGrpSpPr>
        <p:grpSpPr>
          <a:xfrm>
            <a:off x="7259768" y="2257208"/>
            <a:ext cx="3924300" cy="2933700"/>
            <a:chOff x="7871777" y="2521902"/>
            <a:chExt cx="3924300" cy="2933700"/>
          </a:xfrm>
        </p:grpSpPr>
        <p:sp>
          <p:nvSpPr>
            <p:cNvPr id="48" name="Retângulo 7">
              <a:extLst>
                <a:ext uri="{FF2B5EF4-FFF2-40B4-BE49-F238E27FC236}">
                  <a16:creationId xmlns:a16="http://schemas.microsoft.com/office/drawing/2014/main" id="{CAFAD026-AA5F-48B0-8003-9B1894879BAD}"/>
                </a:ext>
              </a:extLst>
            </p:cNvPr>
            <p:cNvSpPr/>
            <p:nvPr/>
          </p:nvSpPr>
          <p:spPr bwMode="auto">
            <a:xfrm>
              <a:off x="7871777" y="2521902"/>
              <a:ext cx="3924300" cy="29337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Deployment</a:t>
              </a:r>
            </a:p>
          </p:txBody>
        </p:sp>
        <p:sp>
          <p:nvSpPr>
            <p:cNvPr id="49" name="Retângulo 3">
              <a:extLst>
                <a:ext uri="{FF2B5EF4-FFF2-40B4-BE49-F238E27FC236}">
                  <a16:creationId xmlns:a16="http://schemas.microsoft.com/office/drawing/2014/main" id="{636A088B-D8D8-431D-AE1B-1B5461CED75E}"/>
                </a:ext>
              </a:extLst>
            </p:cNvPr>
            <p:cNvSpPr/>
            <p:nvPr/>
          </p:nvSpPr>
          <p:spPr bwMode="auto">
            <a:xfrm>
              <a:off x="8309927" y="3200082"/>
              <a:ext cx="3048000" cy="18288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POD</a:t>
              </a:r>
            </a:p>
          </p:txBody>
        </p:sp>
        <p:sp>
          <p:nvSpPr>
            <p:cNvPr id="50" name="Retângulo 4">
              <a:extLst>
                <a:ext uri="{FF2B5EF4-FFF2-40B4-BE49-F238E27FC236}">
                  <a16:creationId xmlns:a16="http://schemas.microsoft.com/office/drawing/2014/main" id="{A6952D2E-355A-47DB-8C87-BE65EF44165C}"/>
                </a:ext>
              </a:extLst>
            </p:cNvPr>
            <p:cNvSpPr/>
            <p:nvPr/>
          </p:nvSpPr>
          <p:spPr bwMode="auto">
            <a:xfrm>
              <a:off x="8729027" y="3885882"/>
              <a:ext cx="2209800" cy="685800"/>
            </a:xfrm>
            <a:prstGeom prst="rect">
              <a:avLst/>
            </a:prstGeom>
            <a:solidFill>
              <a:srgbClr val="FF66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000" dirty="0">
                  <a:gradFill>
                    <a:gsLst>
                      <a:gs pos="5439">
                        <a:srgbClr val="F8F8F8"/>
                      </a:gs>
                      <a:gs pos="10000">
                        <a:srgbClr val="F8F8F8"/>
                      </a:gs>
                    </a:gsLst>
                    <a:lin ang="5400000" scaled="0"/>
                  </a:gradFill>
                </a:rPr>
                <a:t>Container</a:t>
              </a:r>
            </a:p>
          </p:txBody>
        </p:sp>
      </p:grpSp>
    </p:spTree>
    <p:extLst>
      <p:ext uri="{BB962C8B-B14F-4D97-AF65-F5344CB8AC3E}">
        <p14:creationId xmlns:p14="http://schemas.microsoft.com/office/powerpoint/2010/main" val="15196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Service</a:t>
            </a:r>
          </a:p>
          <a:p>
            <a:pPr marL="1028700" lvl="3" indent="-571500">
              <a:buFont typeface="Arial" panose="020B0604020202020204" pitchFamily="34" charset="0"/>
              <a:buChar char="•"/>
            </a:pPr>
            <a:r>
              <a:rPr lang="zh-CN" altLang="en-US" sz="3200" b="1" dirty="0">
                <a:solidFill>
                  <a:schemeClr val="accent1"/>
                </a:solidFill>
              </a:rPr>
              <a:t>更稳定的对象（连续创建或者删除）</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在访问</a:t>
            </a:r>
            <a:r>
              <a:rPr lang="en-US" altLang="zh-CN" sz="3200" b="1" dirty="0">
                <a:solidFill>
                  <a:schemeClr val="accent1"/>
                </a:solidFill>
              </a:rPr>
              <a:t>Pod</a:t>
            </a:r>
            <a:r>
              <a:rPr lang="zh-CN" altLang="en-US" sz="3200" b="1" dirty="0">
                <a:solidFill>
                  <a:schemeClr val="accent1"/>
                </a:solidFill>
              </a:rPr>
              <a:t>的时候充当负载均衡器</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32072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3046988"/>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Replication Controller</a:t>
            </a:r>
          </a:p>
          <a:p>
            <a:pPr marL="1028700" lvl="3" indent="-571500">
              <a:buFont typeface="Arial" panose="020B0604020202020204" pitchFamily="34" charset="0"/>
              <a:buChar char="•"/>
            </a:pPr>
            <a:r>
              <a:rPr lang="zh-CN" altLang="en-US" sz="3200" b="1" dirty="0">
                <a:solidFill>
                  <a:schemeClr val="accent1"/>
                </a:solidFill>
              </a:rPr>
              <a:t>控制</a:t>
            </a:r>
            <a:r>
              <a:rPr lang="en-US" altLang="zh-CN" sz="3200" b="1" dirty="0">
                <a:solidFill>
                  <a:schemeClr val="accent1"/>
                </a:solidFill>
              </a:rPr>
              <a:t>Pod</a:t>
            </a:r>
            <a:r>
              <a:rPr lang="zh-CN" altLang="en-US" sz="3200" b="1" dirty="0">
                <a:solidFill>
                  <a:schemeClr val="accent1"/>
                </a:solidFill>
              </a:rPr>
              <a:t>的副本数量以及在集群中的位置</a:t>
            </a:r>
            <a:endParaRPr lang="en-US" altLang="zh-CN" sz="3200" b="1" dirty="0">
              <a:solidFill>
                <a:schemeClr val="accent1"/>
              </a:solidFill>
            </a:endParaRPr>
          </a:p>
          <a:p>
            <a:pPr marL="457200" lvl="2" indent="-457200">
              <a:buFont typeface="Arial" panose="020B0604020202020204" pitchFamily="34" charset="0"/>
              <a:buChar char="•"/>
            </a:pPr>
            <a:r>
              <a:rPr lang="en-US" altLang="zh-CN" sz="3200" b="1" dirty="0" err="1">
                <a:solidFill>
                  <a:schemeClr val="accent1"/>
                </a:solidFill>
              </a:rPr>
              <a:t>Kubelet</a:t>
            </a:r>
            <a:endParaRPr lang="en-US" altLang="zh-CN" sz="3200" b="1" dirty="0">
              <a:solidFill>
                <a:schemeClr val="accent1"/>
              </a:solidFill>
            </a:endParaRPr>
          </a:p>
          <a:p>
            <a:pPr marL="914400" lvl="3" indent="-457200">
              <a:buFont typeface="Arial" panose="020B0604020202020204" pitchFamily="34" charset="0"/>
              <a:buChar char="•"/>
            </a:pPr>
            <a:r>
              <a:rPr lang="zh-CN" altLang="en-US" sz="3200" b="1" dirty="0">
                <a:solidFill>
                  <a:schemeClr val="accent1"/>
                </a:solidFill>
              </a:rPr>
              <a:t>确保服务的初始化和节点中的容器运行</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125889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6" name="Retângulo 8">
            <a:extLst>
              <a:ext uri="{FF2B5EF4-FFF2-40B4-BE49-F238E27FC236}">
                <a16:creationId xmlns:a16="http://schemas.microsoft.com/office/drawing/2014/main" id="{76E8FE51-8E38-4B3B-88E0-8D6D78955FBE}"/>
              </a:ext>
            </a:extLst>
          </p:cNvPr>
          <p:cNvSpPr/>
          <p:nvPr/>
        </p:nvSpPr>
        <p:spPr bwMode="auto">
          <a:xfrm>
            <a:off x="9180145" y="1494755"/>
            <a:ext cx="1718148" cy="1344637"/>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2745" dirty="0">
                <a:gradFill>
                  <a:gsLst>
                    <a:gs pos="5439">
                      <a:srgbClr val="F8F8F8"/>
                    </a:gs>
                    <a:gs pos="10000">
                      <a:srgbClr val="F8F8F8"/>
                    </a:gs>
                  </a:gsLst>
                  <a:lin ang="5400000" scaled="0"/>
                </a:gradFill>
              </a:rPr>
              <a:t>Master</a:t>
            </a:r>
          </a:p>
        </p:txBody>
      </p:sp>
      <p:sp>
        <p:nvSpPr>
          <p:cNvPr id="7" name="CaixaDeTexto 19">
            <a:extLst>
              <a:ext uri="{FF2B5EF4-FFF2-40B4-BE49-F238E27FC236}">
                <a16:creationId xmlns:a16="http://schemas.microsoft.com/office/drawing/2014/main" id="{68C14C25-3DE9-4C73-99C7-F5D762FA0089}"/>
              </a:ext>
            </a:extLst>
          </p:cNvPr>
          <p:cNvSpPr txBox="1"/>
          <p:nvPr/>
        </p:nvSpPr>
        <p:spPr>
          <a:xfrm>
            <a:off x="2636555" y="5151387"/>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a:gradFill>
                  <a:gsLst>
                    <a:gs pos="2917">
                      <a:schemeClr val="tx1"/>
                    </a:gs>
                    <a:gs pos="30000">
                      <a:schemeClr val="tx1"/>
                    </a:gs>
                  </a:gsLst>
                  <a:lin ang="5400000" scaled="0"/>
                </a:gradFill>
              </a:rPr>
              <a:t>Nodes</a:t>
            </a:r>
          </a:p>
        </p:txBody>
      </p:sp>
      <p:sp>
        <p:nvSpPr>
          <p:cNvPr id="8" name="Retângulo 23">
            <a:extLst>
              <a:ext uri="{FF2B5EF4-FFF2-40B4-BE49-F238E27FC236}">
                <a16:creationId xmlns:a16="http://schemas.microsoft.com/office/drawing/2014/main" id="{E971E17D-7764-45D0-B28F-239016DF48A3}"/>
              </a:ext>
            </a:extLst>
          </p:cNvPr>
          <p:cNvSpPr/>
          <p:nvPr/>
        </p:nvSpPr>
        <p:spPr bwMode="auto">
          <a:xfrm>
            <a:off x="435470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0" name="Retângulo 24">
            <a:extLst>
              <a:ext uri="{FF2B5EF4-FFF2-40B4-BE49-F238E27FC236}">
                <a16:creationId xmlns:a16="http://schemas.microsoft.com/office/drawing/2014/main" id="{C940F167-20B8-4825-A530-35325C81CE2A}"/>
              </a:ext>
            </a:extLst>
          </p:cNvPr>
          <p:cNvSpPr/>
          <p:nvPr/>
        </p:nvSpPr>
        <p:spPr bwMode="auto">
          <a:xfrm>
            <a:off x="670408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1" name="Retângulo 25">
            <a:extLst>
              <a:ext uri="{FF2B5EF4-FFF2-40B4-BE49-F238E27FC236}">
                <a16:creationId xmlns:a16="http://schemas.microsoft.com/office/drawing/2014/main" id="{204DE59C-DFAC-4951-98E0-A655398757ED}"/>
              </a:ext>
            </a:extLst>
          </p:cNvPr>
          <p:cNvSpPr/>
          <p:nvPr/>
        </p:nvSpPr>
        <p:spPr bwMode="auto">
          <a:xfrm>
            <a:off x="906809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cxnSp>
        <p:nvCxnSpPr>
          <p:cNvPr id="12" name="Conector de Seta Reta 26">
            <a:extLst>
              <a:ext uri="{FF2B5EF4-FFF2-40B4-BE49-F238E27FC236}">
                <a16:creationId xmlns:a16="http://schemas.microsoft.com/office/drawing/2014/main" id="{CD21DBF2-4BCF-4940-9C53-A9967FC46823}"/>
              </a:ext>
            </a:extLst>
          </p:cNvPr>
          <p:cNvCxnSpPr>
            <a:cxnSpLocks/>
          </p:cNvCxnSpPr>
          <p:nvPr/>
        </p:nvCxnSpPr>
        <p:spPr>
          <a:xfrm>
            <a:off x="10144425" y="2861000"/>
            <a:ext cx="0" cy="173773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ector de Seta Reta 27">
            <a:extLst>
              <a:ext uri="{FF2B5EF4-FFF2-40B4-BE49-F238E27FC236}">
                <a16:creationId xmlns:a16="http://schemas.microsoft.com/office/drawing/2014/main" id="{517A2F10-B69B-4E31-BC5B-241137698C5D}"/>
              </a:ext>
            </a:extLst>
          </p:cNvPr>
          <p:cNvCxnSpPr>
            <a:cxnSpLocks/>
          </p:cNvCxnSpPr>
          <p:nvPr/>
        </p:nvCxnSpPr>
        <p:spPr>
          <a:xfrm flipH="1">
            <a:off x="7817143" y="2889491"/>
            <a:ext cx="2016956" cy="170924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ector de Seta Reta 29">
            <a:extLst>
              <a:ext uri="{FF2B5EF4-FFF2-40B4-BE49-F238E27FC236}">
                <a16:creationId xmlns:a16="http://schemas.microsoft.com/office/drawing/2014/main" id="{07CF0400-B4BC-490E-95F0-FEE821AEFF7B}"/>
              </a:ext>
            </a:extLst>
          </p:cNvPr>
          <p:cNvCxnSpPr>
            <a:cxnSpLocks/>
          </p:cNvCxnSpPr>
          <p:nvPr/>
        </p:nvCxnSpPr>
        <p:spPr>
          <a:xfrm flipH="1">
            <a:off x="5426677" y="2627444"/>
            <a:ext cx="3735103" cy="197129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31">
            <a:extLst>
              <a:ext uri="{FF2B5EF4-FFF2-40B4-BE49-F238E27FC236}">
                <a16:creationId xmlns:a16="http://schemas.microsoft.com/office/drawing/2014/main" id="{60551380-888B-4CB3-B750-AA9E290A2840}"/>
              </a:ext>
            </a:extLst>
          </p:cNvPr>
          <p:cNvSpPr txBox="1"/>
          <p:nvPr/>
        </p:nvSpPr>
        <p:spPr>
          <a:xfrm>
            <a:off x="627381" y="1458301"/>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err="1">
                <a:gradFill>
                  <a:gsLst>
                    <a:gs pos="2917">
                      <a:schemeClr val="tx1"/>
                    </a:gs>
                    <a:gs pos="30000">
                      <a:schemeClr val="tx1"/>
                    </a:gs>
                  </a:gsLst>
                  <a:lin ang="5400000" scaled="0"/>
                </a:gradFill>
              </a:rPr>
              <a:t>Pods</a:t>
            </a:r>
            <a:endParaRPr lang="pt-BR" sz="2745" dirty="0">
              <a:gradFill>
                <a:gsLst>
                  <a:gs pos="2917">
                    <a:schemeClr val="tx1"/>
                  </a:gs>
                  <a:gs pos="30000">
                    <a:schemeClr val="tx1"/>
                  </a:gs>
                </a:gsLst>
                <a:lin ang="5400000" scaled="0"/>
              </a:gradFill>
            </a:endParaRPr>
          </a:p>
        </p:txBody>
      </p:sp>
      <p:sp>
        <p:nvSpPr>
          <p:cNvPr id="16" name="Retângulo 33">
            <a:extLst>
              <a:ext uri="{FF2B5EF4-FFF2-40B4-BE49-F238E27FC236}">
                <a16:creationId xmlns:a16="http://schemas.microsoft.com/office/drawing/2014/main" id="{9ADCED8B-14A6-47EB-B395-6EB4CEFFD6D5}"/>
              </a:ext>
            </a:extLst>
          </p:cNvPr>
          <p:cNvSpPr/>
          <p:nvPr/>
        </p:nvSpPr>
        <p:spPr bwMode="auto">
          <a:xfrm>
            <a:off x="844016" y="2084298"/>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17" name="Retângulo 34">
            <a:extLst>
              <a:ext uri="{FF2B5EF4-FFF2-40B4-BE49-F238E27FC236}">
                <a16:creationId xmlns:a16="http://schemas.microsoft.com/office/drawing/2014/main" id="{DED0C3F7-1045-4F84-A1C3-6F1FDC94500B}"/>
              </a:ext>
            </a:extLst>
          </p:cNvPr>
          <p:cNvSpPr/>
          <p:nvPr/>
        </p:nvSpPr>
        <p:spPr bwMode="auto">
          <a:xfrm>
            <a:off x="844016" y="2784006"/>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18" name="Retângulo 35">
            <a:extLst>
              <a:ext uri="{FF2B5EF4-FFF2-40B4-BE49-F238E27FC236}">
                <a16:creationId xmlns:a16="http://schemas.microsoft.com/office/drawing/2014/main" id="{96A48A11-3C97-42A4-A24F-6EFB2A60F264}"/>
              </a:ext>
            </a:extLst>
          </p:cNvPr>
          <p:cNvSpPr/>
          <p:nvPr/>
        </p:nvSpPr>
        <p:spPr bwMode="auto">
          <a:xfrm>
            <a:off x="844016" y="3482035"/>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19" name="CaixaDeTexto 36">
            <a:extLst>
              <a:ext uri="{FF2B5EF4-FFF2-40B4-BE49-F238E27FC236}">
                <a16:creationId xmlns:a16="http://schemas.microsoft.com/office/drawing/2014/main" id="{41515599-AE00-44E1-AB84-93EB39F2674C}"/>
              </a:ext>
            </a:extLst>
          </p:cNvPr>
          <p:cNvSpPr txBox="1"/>
          <p:nvPr/>
        </p:nvSpPr>
        <p:spPr>
          <a:xfrm>
            <a:off x="1366930" y="2060016"/>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2</a:t>
            </a:r>
          </a:p>
        </p:txBody>
      </p:sp>
      <p:sp>
        <p:nvSpPr>
          <p:cNvPr id="20" name="CaixaDeTexto 37">
            <a:extLst>
              <a:ext uri="{FF2B5EF4-FFF2-40B4-BE49-F238E27FC236}">
                <a16:creationId xmlns:a16="http://schemas.microsoft.com/office/drawing/2014/main" id="{AE5E8944-2BE9-4693-95A4-D278897A4308}"/>
              </a:ext>
            </a:extLst>
          </p:cNvPr>
          <p:cNvSpPr txBox="1"/>
          <p:nvPr/>
        </p:nvSpPr>
        <p:spPr>
          <a:xfrm>
            <a:off x="1386227" y="277102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1</a:t>
            </a:r>
          </a:p>
        </p:txBody>
      </p:sp>
      <p:sp>
        <p:nvSpPr>
          <p:cNvPr id="21" name="CaixaDeTexto 38">
            <a:extLst>
              <a:ext uri="{FF2B5EF4-FFF2-40B4-BE49-F238E27FC236}">
                <a16:creationId xmlns:a16="http://schemas.microsoft.com/office/drawing/2014/main" id="{82BE5195-5042-43B3-8F81-E673A9EF353D}"/>
              </a:ext>
            </a:extLst>
          </p:cNvPr>
          <p:cNvSpPr txBox="1"/>
          <p:nvPr/>
        </p:nvSpPr>
        <p:spPr>
          <a:xfrm>
            <a:off x="1386227" y="348203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3</a:t>
            </a:r>
          </a:p>
        </p:txBody>
      </p:sp>
      <p:sp>
        <p:nvSpPr>
          <p:cNvPr id="22" name="Retângulo 39">
            <a:extLst>
              <a:ext uri="{FF2B5EF4-FFF2-40B4-BE49-F238E27FC236}">
                <a16:creationId xmlns:a16="http://schemas.microsoft.com/office/drawing/2014/main" id="{EB502E48-BCDD-4848-BC80-E217C4953132}"/>
              </a:ext>
            </a:extLst>
          </p:cNvPr>
          <p:cNvSpPr/>
          <p:nvPr/>
        </p:nvSpPr>
        <p:spPr bwMode="auto">
          <a:xfrm>
            <a:off x="4541458"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3" name="Retângulo 40">
            <a:extLst>
              <a:ext uri="{FF2B5EF4-FFF2-40B4-BE49-F238E27FC236}">
                <a16:creationId xmlns:a16="http://schemas.microsoft.com/office/drawing/2014/main" id="{CD03D09D-2CD2-424F-B740-635051D3FA09}"/>
              </a:ext>
            </a:extLst>
          </p:cNvPr>
          <p:cNvSpPr/>
          <p:nvPr/>
        </p:nvSpPr>
        <p:spPr bwMode="auto">
          <a:xfrm>
            <a:off x="6920719"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4" name="Retângulo 41">
            <a:extLst>
              <a:ext uri="{FF2B5EF4-FFF2-40B4-BE49-F238E27FC236}">
                <a16:creationId xmlns:a16="http://schemas.microsoft.com/office/drawing/2014/main" id="{0E362682-620C-497F-A47F-57171472A92B}"/>
              </a:ext>
            </a:extLst>
          </p:cNvPr>
          <p:cNvSpPr/>
          <p:nvPr/>
        </p:nvSpPr>
        <p:spPr bwMode="auto">
          <a:xfrm>
            <a:off x="4553285"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6" name="Retângulo 42">
            <a:extLst>
              <a:ext uri="{FF2B5EF4-FFF2-40B4-BE49-F238E27FC236}">
                <a16:creationId xmlns:a16="http://schemas.microsoft.com/office/drawing/2014/main" id="{31A2D482-478A-4ED1-AFA0-EE2C23B324D3}"/>
              </a:ext>
            </a:extLst>
          </p:cNvPr>
          <p:cNvSpPr/>
          <p:nvPr/>
        </p:nvSpPr>
        <p:spPr bwMode="auto">
          <a:xfrm>
            <a:off x="6914802"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7" name="Retângulo 44">
            <a:extLst>
              <a:ext uri="{FF2B5EF4-FFF2-40B4-BE49-F238E27FC236}">
                <a16:creationId xmlns:a16="http://schemas.microsoft.com/office/drawing/2014/main" id="{67568C58-2DCE-42A3-863F-7F39461A6D6C}"/>
              </a:ext>
            </a:extLst>
          </p:cNvPr>
          <p:cNvSpPr/>
          <p:nvPr/>
        </p:nvSpPr>
        <p:spPr bwMode="auto">
          <a:xfrm>
            <a:off x="10282312" y="5224224"/>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28" name="Retângulo 45">
            <a:extLst>
              <a:ext uri="{FF2B5EF4-FFF2-40B4-BE49-F238E27FC236}">
                <a16:creationId xmlns:a16="http://schemas.microsoft.com/office/drawing/2014/main" id="{2B8B2D08-5F18-48A5-8FA6-C317413334AD}"/>
              </a:ext>
            </a:extLst>
          </p:cNvPr>
          <p:cNvSpPr/>
          <p:nvPr/>
        </p:nvSpPr>
        <p:spPr bwMode="auto">
          <a:xfrm>
            <a:off x="9311185" y="5689751"/>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Tree>
    <p:extLst>
      <p:ext uri="{BB962C8B-B14F-4D97-AF65-F5344CB8AC3E}">
        <p14:creationId xmlns:p14="http://schemas.microsoft.com/office/powerpoint/2010/main" val="12134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686849"/>
            <a:ext cx="3624471" cy="3549955"/>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654341" y="241918"/>
            <a:ext cx="10060042" cy="729392"/>
          </a:xfrm>
        </p:spPr>
        <p:txBody>
          <a:bodyPr>
            <a:normAutofit/>
          </a:bodyPr>
          <a:lstStyle/>
          <a:p>
            <a:r>
              <a:rPr lang="en-US" altLang="zh-CN" dirty="0">
                <a:solidFill>
                  <a:schemeClr val="tx1"/>
                </a:solidFill>
              </a:rPr>
              <a:t>K8s </a:t>
            </a:r>
            <a:r>
              <a:rPr lang="zh-CN" altLang="en-US" dirty="0">
                <a:solidFill>
                  <a:schemeClr val="tx1"/>
                </a:solidFill>
              </a:rPr>
              <a:t>对象通过</a:t>
            </a:r>
            <a:r>
              <a:rPr lang="en-GB" dirty="0">
                <a:solidFill>
                  <a:schemeClr val="tx1"/>
                </a:solidFill>
              </a:rPr>
              <a:t>REST API </a:t>
            </a:r>
            <a:r>
              <a:rPr lang="zh-CN" altLang="en-US" dirty="0">
                <a:solidFill>
                  <a:schemeClr val="tx1"/>
                </a:solidFill>
              </a:rPr>
              <a:t>创建</a:t>
            </a:r>
            <a:endParaRPr lang="en-GB" dirty="0">
              <a:solidFill>
                <a:schemeClr val="tx1"/>
              </a:solidFill>
            </a:endParaRPr>
          </a:p>
        </p:txBody>
      </p:sp>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normAutofit/>
          </a:bodyPr>
          <a:lstStyle/>
          <a:p>
            <a:r>
              <a:rPr lang="en-US" altLang="zh-CN" dirty="0">
                <a:solidFill>
                  <a:schemeClr val="tx1">
                    <a:lumMod val="75000"/>
                    <a:lumOff val="25000"/>
                  </a:schemeClr>
                </a:solidFill>
              </a:rPr>
              <a:t>ASP.NET Core </a:t>
            </a:r>
            <a:r>
              <a:rPr lang="zh-CN" altLang="en-US" dirty="0">
                <a:solidFill>
                  <a:schemeClr val="tx1">
                    <a:lumMod val="75000"/>
                    <a:lumOff val="25000"/>
                  </a:schemeClr>
                </a:solidFill>
              </a:rPr>
              <a:t>容器化实例</a:t>
            </a:r>
            <a:endParaRPr lang="zh-CN" altLang="en-US" dirty="0">
              <a:latin typeface="+mn-lt"/>
              <a:ea typeface="+mn-ea"/>
              <a:cs typeface="+mn-ea"/>
              <a:sym typeface="+mn-lt"/>
            </a:endParaRP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r>
              <a:rPr lang="en-US" altLang="zh-CN" dirty="0">
                <a:cs typeface="+mn-ea"/>
                <a:sym typeface="+mn-lt"/>
              </a:rPr>
              <a:t>Ocelot  </a:t>
            </a:r>
            <a:r>
              <a:rPr lang="zh-CN" altLang="en-US" dirty="0">
                <a:cs typeface="+mn-ea"/>
                <a:sym typeface="+mn-lt"/>
              </a:rPr>
              <a:t>网关结合</a:t>
            </a: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/04</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33756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805342" y="330325"/>
            <a:ext cx="10726993" cy="651187"/>
          </a:xfrm>
        </p:spPr>
        <p:txBody>
          <a:bodyPr/>
          <a:lstStyle/>
          <a:p>
            <a:r>
              <a:rPr lang="zh-CN" altLang="en-US" dirty="0">
                <a:solidFill>
                  <a:schemeClr val="tx1"/>
                </a:solidFill>
              </a:rPr>
              <a:t>基于</a:t>
            </a:r>
            <a:r>
              <a:rPr lang="en-US" altLang="zh-CN" dirty="0">
                <a:solidFill>
                  <a:schemeClr val="tx1"/>
                </a:solidFill>
              </a:rPr>
              <a:t>Kubernetes </a:t>
            </a:r>
            <a:r>
              <a:rPr lang="zh-CN" altLang="en-US" dirty="0">
                <a:solidFill>
                  <a:schemeClr val="tx1"/>
                </a:solidFill>
              </a:rPr>
              <a:t>构建</a:t>
            </a:r>
            <a:r>
              <a:rPr lang="en-US" altLang="zh-CN" dirty="0">
                <a:solidFill>
                  <a:schemeClr val="tx1"/>
                </a:solidFill>
              </a:rPr>
              <a:t>.NET Core</a:t>
            </a:r>
            <a:r>
              <a:rPr lang="zh-CN" altLang="en-US" dirty="0">
                <a:solidFill>
                  <a:schemeClr val="tx1"/>
                </a:solidFill>
              </a:rPr>
              <a:t>应用</a:t>
            </a:r>
            <a:endParaRPr lang="en-GB" dirty="0">
              <a:solidFill>
                <a:schemeClr val="tx1"/>
              </a:solidFill>
            </a:endParaRPr>
          </a:p>
        </p:txBody>
      </p:sp>
      <p:pic>
        <p:nvPicPr>
          <p:cNvPr id="3074" name="Picture 2" descr="åºäºkubernetesçå¼åè¿è¥å¹³å°">
            <a:extLst>
              <a:ext uri="{FF2B5EF4-FFF2-40B4-BE49-F238E27FC236}">
                <a16:creationId xmlns:a16="http://schemas.microsoft.com/office/drawing/2014/main" id="{15CD77CD-2FE0-46FB-8A4A-92A82134B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600" y="1028700"/>
            <a:ext cx="5726113" cy="565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8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805342" y="330325"/>
            <a:ext cx="10726993" cy="651187"/>
          </a:xfrm>
        </p:spPr>
        <p:txBody>
          <a:bodyPr/>
          <a:lstStyle/>
          <a:p>
            <a:r>
              <a:rPr lang="zh-CN" altLang="en-US" dirty="0">
                <a:solidFill>
                  <a:schemeClr val="tx1"/>
                </a:solidFill>
              </a:rPr>
              <a:t>应用</a:t>
            </a:r>
            <a:endParaRPr lang="en-GB" dirty="0">
              <a:solidFill>
                <a:schemeClr val="tx1"/>
              </a:solidFill>
            </a:endParaRPr>
          </a:p>
        </p:txBody>
      </p:sp>
      <p:pic>
        <p:nvPicPr>
          <p:cNvPr id="5" name="Imagem 6">
            <a:extLst>
              <a:ext uri="{FF2B5EF4-FFF2-40B4-BE49-F238E27FC236}">
                <a16:creationId xmlns:a16="http://schemas.microsoft.com/office/drawing/2014/main" id="{BB904016-B6FB-425F-8830-C9F0F74D07A6}"/>
              </a:ext>
            </a:extLst>
          </p:cNvPr>
          <p:cNvPicPr>
            <a:picLocks noChangeAspect="1"/>
          </p:cNvPicPr>
          <p:nvPr/>
        </p:nvPicPr>
        <p:blipFill>
          <a:blip r:embed="rId3"/>
          <a:stretch>
            <a:fillRect/>
          </a:stretch>
        </p:blipFill>
        <p:spPr>
          <a:xfrm>
            <a:off x="8289334" y="2406398"/>
            <a:ext cx="2870023" cy="2870023"/>
          </a:xfrm>
          <a:prstGeom prst="rect">
            <a:avLst/>
          </a:prstGeom>
        </p:spPr>
      </p:pic>
      <p:sp>
        <p:nvSpPr>
          <p:cNvPr id="6" name="矩形 5">
            <a:extLst>
              <a:ext uri="{FF2B5EF4-FFF2-40B4-BE49-F238E27FC236}">
                <a16:creationId xmlns:a16="http://schemas.microsoft.com/office/drawing/2014/main" id="{ADB863E3-8E63-431E-91A9-F68752914466}"/>
              </a:ext>
            </a:extLst>
          </p:cNvPr>
          <p:cNvSpPr/>
          <p:nvPr/>
        </p:nvSpPr>
        <p:spPr>
          <a:xfrm>
            <a:off x="920465" y="1859461"/>
            <a:ext cx="7368869" cy="3539430"/>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使用 </a:t>
            </a:r>
            <a:r>
              <a:rPr lang="en-US" altLang="zh-CN" sz="3200" dirty="0">
                <a:solidFill>
                  <a:schemeClr val="accent1"/>
                </a:solidFill>
              </a:rPr>
              <a:t>asp. net Core 2.2 </a:t>
            </a:r>
            <a:r>
              <a:rPr lang="zh-CN" altLang="en-US" sz="3200" dirty="0">
                <a:solidFill>
                  <a:schemeClr val="accent1"/>
                </a:solidFill>
              </a:rPr>
              <a:t>创建的 </a:t>
            </a:r>
            <a:r>
              <a:rPr lang="en-US" altLang="zh-CN" sz="3200" dirty="0">
                <a:solidFill>
                  <a:schemeClr val="accent1"/>
                </a:solidFill>
              </a:rPr>
              <a:t>REST API</a:t>
            </a: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en-US" altLang="zh-CN" sz="3200" dirty="0">
                <a:solidFill>
                  <a:schemeClr val="accent1"/>
                </a:solidFill>
              </a:rPr>
              <a:t>API</a:t>
            </a:r>
            <a:r>
              <a:rPr lang="zh-CN" altLang="en-US" sz="3200" dirty="0">
                <a:solidFill>
                  <a:schemeClr val="accent1"/>
                </a:solidFill>
              </a:rPr>
              <a:t>网关</a:t>
            </a:r>
            <a:r>
              <a:rPr lang="en-US" altLang="zh-CN" sz="3200" dirty="0">
                <a:solidFill>
                  <a:schemeClr val="accent1"/>
                </a:solidFill>
              </a:rPr>
              <a:t>Ocelot </a:t>
            </a:r>
            <a:r>
              <a:rPr lang="zh-CN" altLang="en-US" sz="3200" dirty="0">
                <a:solidFill>
                  <a:schemeClr val="accent1"/>
                </a:solidFill>
              </a:rPr>
              <a:t>作为应用网关</a:t>
            </a:r>
            <a:endParaRPr lang="en-US" altLang="zh-CN" sz="3200" dirty="0">
              <a:solidFill>
                <a:schemeClr val="accent1"/>
              </a:solidFill>
            </a:endParaRP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zh-CN" altLang="en-US" sz="3200" dirty="0">
                <a:solidFill>
                  <a:schemeClr val="accent1"/>
                </a:solidFill>
              </a:rPr>
              <a:t>访问计数</a:t>
            </a:r>
            <a:r>
              <a:rPr lang="en-US" altLang="zh-CN" sz="3200" dirty="0">
                <a:solidFill>
                  <a:schemeClr val="accent1"/>
                </a:solidFill>
              </a:rPr>
              <a:t>, </a:t>
            </a:r>
            <a:r>
              <a:rPr lang="zh-CN" altLang="en-US" sz="3200" dirty="0">
                <a:solidFill>
                  <a:schemeClr val="accent1"/>
                </a:solidFill>
              </a:rPr>
              <a:t>以及显示正在使用的计算机名称和操作系统</a:t>
            </a:r>
            <a:endParaRPr lang="en-US" altLang="zh-CN" sz="3200" b="1" dirty="0">
              <a:solidFill>
                <a:schemeClr val="accent1"/>
              </a:solidFill>
            </a:endParaRPr>
          </a:p>
        </p:txBody>
      </p:sp>
    </p:spTree>
    <p:extLst>
      <p:ext uri="{BB962C8B-B14F-4D97-AF65-F5344CB8AC3E}">
        <p14:creationId xmlns:p14="http://schemas.microsoft.com/office/powerpoint/2010/main" val="34524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a:t>
            </a:r>
            <a:endParaRPr lang="en-GB" dirty="0">
              <a:solidFill>
                <a:schemeClr val="tx1"/>
              </a:solidFill>
            </a:endParaRPr>
          </a:p>
        </p:txBody>
      </p:sp>
      <p:sp>
        <p:nvSpPr>
          <p:cNvPr id="6" name="矩形 5">
            <a:extLst>
              <a:ext uri="{FF2B5EF4-FFF2-40B4-BE49-F238E27FC236}">
                <a16:creationId xmlns:a16="http://schemas.microsoft.com/office/drawing/2014/main" id="{ADB863E3-8E63-431E-91A9-F68752914466}"/>
              </a:ext>
            </a:extLst>
          </p:cNvPr>
          <p:cNvSpPr/>
          <p:nvPr/>
        </p:nvSpPr>
        <p:spPr>
          <a:xfrm>
            <a:off x="553453" y="2323505"/>
            <a:ext cx="11542294" cy="1077218"/>
          </a:xfrm>
          <a:prstGeom prst="rect">
            <a:avLst/>
          </a:prstGeom>
        </p:spPr>
        <p:txBody>
          <a:bodyPr wrap="square">
            <a:spAutoFit/>
          </a:bodyPr>
          <a:lstStyle/>
          <a:p>
            <a:r>
              <a:rPr lang="en-US" altLang="zh-CN" sz="3200" b="1" dirty="0">
                <a:solidFill>
                  <a:schemeClr val="accent1"/>
                </a:solidFill>
              </a:rPr>
              <a:t>https://github.com/geffzhang/Ocelot/tree/develop/samples/OelotKube</a:t>
            </a:r>
          </a:p>
        </p:txBody>
      </p:sp>
      <p:pic>
        <p:nvPicPr>
          <p:cNvPr id="7" name="Imagem 4">
            <a:extLst>
              <a:ext uri="{FF2B5EF4-FFF2-40B4-BE49-F238E27FC236}">
                <a16:creationId xmlns:a16="http://schemas.microsoft.com/office/drawing/2014/main" id="{3F8AF692-2BA1-48F2-80BB-958218A9C37D}"/>
              </a:ext>
            </a:extLst>
          </p:cNvPr>
          <p:cNvPicPr>
            <a:picLocks noChangeAspect="1"/>
          </p:cNvPicPr>
          <p:nvPr/>
        </p:nvPicPr>
        <p:blipFill>
          <a:blip r:embed="rId3"/>
          <a:stretch>
            <a:fillRect/>
          </a:stretch>
        </p:blipFill>
        <p:spPr>
          <a:xfrm>
            <a:off x="4608494" y="3786020"/>
            <a:ext cx="2281020" cy="2281020"/>
          </a:xfrm>
          <a:prstGeom prst="rect">
            <a:avLst/>
          </a:prstGeom>
          <a:solidFill>
            <a:schemeClr val="accent3">
              <a:lumMod val="20000"/>
              <a:lumOff val="80000"/>
            </a:schemeClr>
          </a:solidFill>
        </p:spPr>
      </p:pic>
    </p:spTree>
    <p:extLst>
      <p:ext uri="{BB962C8B-B14F-4D97-AF65-F5344CB8AC3E}">
        <p14:creationId xmlns:p14="http://schemas.microsoft.com/office/powerpoint/2010/main" val="35866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应用程序容器化</a:t>
            </a:r>
            <a:endParaRPr lang="en-GB" dirty="0">
              <a:solidFill>
                <a:schemeClr val="tx1"/>
              </a:solidFill>
            </a:endParaRPr>
          </a:p>
        </p:txBody>
      </p:sp>
      <p:pic>
        <p:nvPicPr>
          <p:cNvPr id="3" name="图片 2">
            <a:extLst>
              <a:ext uri="{FF2B5EF4-FFF2-40B4-BE49-F238E27FC236}">
                <a16:creationId xmlns:a16="http://schemas.microsoft.com/office/drawing/2014/main" id="{3C22AF10-1BEB-4943-B7A8-6E2D58F5C526}"/>
              </a:ext>
            </a:extLst>
          </p:cNvPr>
          <p:cNvPicPr/>
          <p:nvPr/>
        </p:nvPicPr>
        <p:blipFill>
          <a:blip r:embed="rId3"/>
          <a:stretch>
            <a:fillRect/>
          </a:stretch>
        </p:blipFill>
        <p:spPr>
          <a:xfrm>
            <a:off x="2117725" y="1438910"/>
            <a:ext cx="5274310" cy="3937635"/>
          </a:xfrm>
          <a:prstGeom prst="rect">
            <a:avLst/>
          </a:prstGeom>
        </p:spPr>
      </p:pic>
      <p:pic>
        <p:nvPicPr>
          <p:cNvPr id="4" name="图片 3">
            <a:extLst>
              <a:ext uri="{FF2B5EF4-FFF2-40B4-BE49-F238E27FC236}">
                <a16:creationId xmlns:a16="http://schemas.microsoft.com/office/drawing/2014/main" id="{DBB3CFC3-F7A7-4FC3-B651-B4BB57229BF9}"/>
              </a:ext>
            </a:extLst>
          </p:cNvPr>
          <p:cNvPicPr/>
          <p:nvPr/>
        </p:nvPicPr>
        <p:blipFill>
          <a:blip r:embed="rId4"/>
          <a:stretch>
            <a:fillRect/>
          </a:stretch>
        </p:blipFill>
        <p:spPr>
          <a:xfrm>
            <a:off x="3869690" y="1417637"/>
            <a:ext cx="5274310" cy="3980180"/>
          </a:xfrm>
          <a:prstGeom prst="rect">
            <a:avLst/>
          </a:prstGeom>
        </p:spPr>
      </p:pic>
      <p:sp>
        <p:nvSpPr>
          <p:cNvPr id="5" name="矩形 4">
            <a:extLst>
              <a:ext uri="{FF2B5EF4-FFF2-40B4-BE49-F238E27FC236}">
                <a16:creationId xmlns:a16="http://schemas.microsoft.com/office/drawing/2014/main" id="{89B464E9-EB0C-4121-A965-DA43F6B12F20}"/>
              </a:ext>
            </a:extLst>
          </p:cNvPr>
          <p:cNvSpPr/>
          <p:nvPr/>
        </p:nvSpPr>
        <p:spPr>
          <a:xfrm>
            <a:off x="2394328" y="5632031"/>
            <a:ext cx="6958678" cy="369332"/>
          </a:xfrm>
          <a:prstGeom prst="rect">
            <a:avLst/>
          </a:prstGeom>
        </p:spPr>
        <p:txBody>
          <a:bodyPr wrap="square">
            <a:spAutoFit/>
          </a:bodyPr>
          <a:lstStyle/>
          <a:p>
            <a:r>
              <a:rPr lang="en-US" altLang="zh-CN" dirty="0"/>
              <a:t>docker login --username=geffzhang hub.tencentyun.com</a:t>
            </a:r>
            <a:endParaRPr lang="zh-CN" altLang="en-US" dirty="0"/>
          </a:p>
        </p:txBody>
      </p:sp>
      <p:sp>
        <p:nvSpPr>
          <p:cNvPr id="6" name="矩形 5">
            <a:extLst>
              <a:ext uri="{FF2B5EF4-FFF2-40B4-BE49-F238E27FC236}">
                <a16:creationId xmlns:a16="http://schemas.microsoft.com/office/drawing/2014/main" id="{9DDD6037-4943-4BA2-8D06-F786C4DA8F8D}"/>
              </a:ext>
            </a:extLst>
          </p:cNvPr>
          <p:cNvSpPr/>
          <p:nvPr/>
        </p:nvSpPr>
        <p:spPr>
          <a:xfrm>
            <a:off x="2394328" y="5917297"/>
            <a:ext cx="8055958" cy="369332"/>
          </a:xfrm>
          <a:prstGeom prst="rect">
            <a:avLst/>
          </a:prstGeom>
        </p:spPr>
        <p:txBody>
          <a:bodyPr wrap="square">
            <a:spAutoFit/>
          </a:bodyPr>
          <a:lstStyle/>
          <a:p>
            <a:r>
              <a:rPr lang="en-US" altLang="zh-CN" dirty="0"/>
              <a:t>docker tag [</a:t>
            </a:r>
            <a:r>
              <a:rPr lang="en-US" altLang="zh-CN" dirty="0" err="1"/>
              <a:t>ImageId</a:t>
            </a:r>
            <a:r>
              <a:rPr lang="en-US" altLang="zh-CN" dirty="0"/>
              <a:t>] hub.tencentyun.com/geffzhang/</a:t>
            </a:r>
            <a:r>
              <a:rPr lang="en-US" altLang="zh-CN" dirty="0" err="1"/>
              <a:t>apigateway</a:t>
            </a:r>
            <a:r>
              <a:rPr lang="en-US" altLang="zh-CN" dirty="0"/>
              <a:t>:[tag]</a:t>
            </a:r>
            <a:endParaRPr lang="zh-CN" altLang="en-US" dirty="0"/>
          </a:p>
        </p:txBody>
      </p:sp>
      <p:sp>
        <p:nvSpPr>
          <p:cNvPr id="7" name="矩形 6">
            <a:extLst>
              <a:ext uri="{FF2B5EF4-FFF2-40B4-BE49-F238E27FC236}">
                <a16:creationId xmlns:a16="http://schemas.microsoft.com/office/drawing/2014/main" id="{DBC2411E-FDEE-4C4B-90A2-E3E34F307ADE}"/>
              </a:ext>
            </a:extLst>
          </p:cNvPr>
          <p:cNvSpPr/>
          <p:nvPr/>
        </p:nvSpPr>
        <p:spPr>
          <a:xfrm>
            <a:off x="2394328" y="6291755"/>
            <a:ext cx="7812118" cy="369332"/>
          </a:xfrm>
          <a:prstGeom prst="rect">
            <a:avLst/>
          </a:prstGeom>
        </p:spPr>
        <p:txBody>
          <a:bodyPr wrap="square">
            <a:spAutoFit/>
          </a:bodyPr>
          <a:lstStyle/>
          <a:p>
            <a:r>
              <a:rPr lang="en-US" altLang="zh-CN" dirty="0"/>
              <a:t>docker push hub.tencentyun.com/geffzhang/</a:t>
            </a:r>
            <a:r>
              <a:rPr lang="en-US" altLang="zh-CN" dirty="0" err="1"/>
              <a:t>apigateway</a:t>
            </a:r>
            <a:r>
              <a:rPr lang="en-US" altLang="zh-CN" dirty="0"/>
              <a:t>:[tag]</a:t>
            </a:r>
            <a:endParaRPr lang="zh-CN" altLang="en-US" dirty="0"/>
          </a:p>
        </p:txBody>
      </p:sp>
    </p:spTree>
    <p:extLst>
      <p:ext uri="{BB962C8B-B14F-4D97-AF65-F5344CB8AC3E}">
        <p14:creationId xmlns:p14="http://schemas.microsoft.com/office/powerpoint/2010/main" val="64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14397" y="1387196"/>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buFont typeface="+mj-lt"/>
                  <a:buAutoNum type="arabicPeriod"/>
                </a:pPr>
                <a:r>
                  <a:rPr lang="en-US" altLang="zh-CN" dirty="0">
                    <a:solidFill>
                      <a:schemeClr val="tx1">
                        <a:lumMod val="75000"/>
                        <a:lumOff val="25000"/>
                      </a:schemeClr>
                    </a:solidFill>
                  </a:rPr>
                  <a:t>Docker </a:t>
                </a:r>
                <a:r>
                  <a:rPr lang="zh-CN" altLang="en-US" dirty="0">
                    <a:solidFill>
                      <a:schemeClr val="tx1">
                        <a:lumMod val="75000"/>
                        <a:lumOff val="25000"/>
                      </a:schemeClr>
                    </a:solidFill>
                  </a:rPr>
                  <a:t>容器</a:t>
                </a:r>
                <a:endParaRPr lang="en-US" altLang="zh-CN" dirty="0">
                  <a:solidFill>
                    <a:schemeClr val="tx1">
                      <a:lumMod val="75000"/>
                      <a:lumOff val="25000"/>
                    </a:schemeClr>
                  </a:solidFill>
                </a:endParaRPr>
              </a:p>
              <a:p>
                <a:pPr marL="342900" indent="-342900">
                  <a:buFont typeface="+mj-lt"/>
                  <a:buAutoNum type="arabicPeriod"/>
                </a:pPr>
                <a:endParaRPr lang="pt-BR" altLang="zh-CN" dirty="0">
                  <a:solidFill>
                    <a:schemeClr val="tx1">
                      <a:lumMod val="75000"/>
                      <a:lumOff val="25000"/>
                    </a:schemeClr>
                  </a:solidFill>
                </a:endParaRPr>
              </a:p>
              <a:p>
                <a:pPr marL="342900" indent="-342900">
                  <a:buFont typeface="+mj-lt"/>
                  <a:buAutoNum type="arabicPeriod"/>
                </a:pPr>
                <a:r>
                  <a:rPr lang="zh-CN" altLang="en-US" dirty="0">
                    <a:solidFill>
                      <a:schemeClr val="tx1">
                        <a:lumMod val="75000"/>
                        <a:lumOff val="25000"/>
                      </a:schemeClr>
                    </a:solidFill>
                  </a:rPr>
                  <a:t>容器化的困境</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K8s </a:t>
                </a:r>
                <a:r>
                  <a:rPr lang="zh-CN" altLang="en-US" dirty="0">
                    <a:solidFill>
                      <a:schemeClr val="tx1">
                        <a:lumMod val="75000"/>
                        <a:lumOff val="25000"/>
                      </a:schemeClr>
                    </a:solidFill>
                  </a:rPr>
                  <a:t>协调器</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ASP.NET Core </a:t>
                </a:r>
                <a:r>
                  <a:rPr lang="zh-CN" altLang="en-US" dirty="0">
                    <a:solidFill>
                      <a:schemeClr val="tx1">
                        <a:lumMod val="75000"/>
                        <a:lumOff val="25000"/>
                      </a:schemeClr>
                    </a:solidFill>
                  </a:rPr>
                  <a:t>容器化实例</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71B9A-C341-4D8B-8AD1-C3171DC106EB}"/>
              </a:ext>
            </a:extLst>
          </p:cNvPr>
          <p:cNvSpPr>
            <a:spLocks noGrp="1"/>
          </p:cNvSpPr>
          <p:nvPr>
            <p:ph type="title"/>
          </p:nvPr>
        </p:nvSpPr>
        <p:spPr/>
        <p:txBody>
          <a:bodyPr/>
          <a:lstStyle/>
          <a:p>
            <a:r>
              <a:rPr lang="en-US" altLang="zh-CN" dirty="0">
                <a:solidFill>
                  <a:schemeClr val="tx1"/>
                </a:solidFill>
              </a:rPr>
              <a:t>Visual Studio 2019 k8s </a:t>
            </a:r>
            <a:endParaRPr lang="zh-CN" altLang="en-US" dirty="0">
              <a:solidFill>
                <a:schemeClr val="tx1"/>
              </a:solidFill>
            </a:endParaRPr>
          </a:p>
        </p:txBody>
      </p:sp>
      <p:sp>
        <p:nvSpPr>
          <p:cNvPr id="3" name="内容占位符 2">
            <a:extLst>
              <a:ext uri="{FF2B5EF4-FFF2-40B4-BE49-F238E27FC236}">
                <a16:creationId xmlns:a16="http://schemas.microsoft.com/office/drawing/2014/main" id="{49048738-C71B-413F-9CE4-58DCC2940F77}"/>
              </a:ext>
            </a:extLst>
          </p:cNvPr>
          <p:cNvSpPr>
            <a:spLocks noGrp="1"/>
          </p:cNvSpPr>
          <p:nvPr>
            <p:ph idx="1"/>
          </p:nvPr>
        </p:nvSpPr>
        <p:spPr/>
        <p:txBody>
          <a:bodyPr/>
          <a:lstStyle/>
          <a:p>
            <a:r>
              <a:rPr lang="en-US" altLang="zh-CN" dirty="0"/>
              <a:t> Visual Studio </a:t>
            </a:r>
            <a:r>
              <a:rPr lang="zh-CN" altLang="en-US" dirty="0"/>
              <a:t>中的容器工具</a:t>
            </a:r>
            <a:r>
              <a:rPr lang="en-US" altLang="zh-CN" dirty="0"/>
              <a:t>:</a:t>
            </a:r>
            <a:endParaRPr lang="zh-CN" altLang="en-US" dirty="0"/>
          </a:p>
          <a:p>
            <a:pPr marL="0" indent="0">
              <a:buNone/>
            </a:pPr>
            <a:r>
              <a:rPr lang="en-US" altLang="zh-CN" dirty="0">
                <a:hlinkClick r:id="rId2"/>
              </a:rPr>
              <a:t>https://docs.microsoft.com/zh-cn/visualstudio/containers/?view=vs-2019</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DA9C59B0-F48D-452F-B36C-841FED6D33B2}"/>
              </a:ext>
            </a:extLst>
          </p:cNvPr>
          <p:cNvSpPr>
            <a:spLocks noGrp="1"/>
          </p:cNvSpPr>
          <p:nvPr>
            <p:ph type="sldNum" sz="quarter" idx="12"/>
          </p:nvPr>
        </p:nvSpPr>
        <p:spPr/>
        <p:txBody>
          <a:bodyPr/>
          <a:lstStyle/>
          <a:p>
            <a:fld id="{0A164282-434E-41D4-9582-783D542A7B68}" type="slidenum">
              <a:rPr lang="en-US" smtClean="0"/>
              <a:pPr/>
              <a:t>30</a:t>
            </a:fld>
            <a:endParaRPr lang="en-US"/>
          </a:p>
        </p:txBody>
      </p:sp>
      <p:pic>
        <p:nvPicPr>
          <p:cNvPr id="5" name="图片 4">
            <a:extLst>
              <a:ext uri="{FF2B5EF4-FFF2-40B4-BE49-F238E27FC236}">
                <a16:creationId xmlns:a16="http://schemas.microsoft.com/office/drawing/2014/main" id="{85AF1B42-1217-4871-AE32-68253279D0DA}"/>
              </a:ext>
            </a:extLst>
          </p:cNvPr>
          <p:cNvPicPr>
            <a:picLocks noChangeAspect="1"/>
          </p:cNvPicPr>
          <p:nvPr/>
        </p:nvPicPr>
        <p:blipFill>
          <a:blip r:embed="rId3"/>
          <a:stretch>
            <a:fillRect/>
          </a:stretch>
        </p:blipFill>
        <p:spPr>
          <a:xfrm>
            <a:off x="3332933" y="2856819"/>
            <a:ext cx="3714750" cy="1343025"/>
          </a:xfrm>
          <a:prstGeom prst="rect">
            <a:avLst/>
          </a:prstGeom>
        </p:spPr>
      </p:pic>
    </p:spTree>
    <p:extLst>
      <p:ext uri="{BB962C8B-B14F-4D97-AF65-F5344CB8AC3E}">
        <p14:creationId xmlns:p14="http://schemas.microsoft.com/office/powerpoint/2010/main" val="1952295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err="1">
                <a:solidFill>
                  <a:schemeClr val="tx1"/>
                </a:solidFill>
              </a:rPr>
              <a:t>TencentHub</a:t>
            </a:r>
            <a:endParaRPr lang="en-GB" dirty="0">
              <a:solidFill>
                <a:schemeClr val="tx1"/>
              </a:solidFill>
            </a:endParaRPr>
          </a:p>
        </p:txBody>
      </p:sp>
      <p:sp>
        <p:nvSpPr>
          <p:cNvPr id="3" name="矩形 2">
            <a:extLst>
              <a:ext uri="{FF2B5EF4-FFF2-40B4-BE49-F238E27FC236}">
                <a16:creationId xmlns:a16="http://schemas.microsoft.com/office/drawing/2014/main" id="{D5065B45-5AF8-4BAE-80C0-3102AA649172}"/>
              </a:ext>
            </a:extLst>
          </p:cNvPr>
          <p:cNvSpPr/>
          <p:nvPr/>
        </p:nvSpPr>
        <p:spPr>
          <a:xfrm>
            <a:off x="920465" y="1859461"/>
            <a:ext cx="10600023" cy="584775"/>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多功能存储仓库</a:t>
            </a:r>
            <a:endParaRPr lang="en-US" altLang="zh-CN" sz="3200" b="1" dirty="0">
              <a:solidFill>
                <a:schemeClr val="accent1"/>
              </a:solidFill>
            </a:endParaRPr>
          </a:p>
        </p:txBody>
      </p:sp>
      <p:pic>
        <p:nvPicPr>
          <p:cNvPr id="4098" name="Picture 2" descr="https://img2018.cnblogs.com/blog/70544/201901/70544-20190109141328996-522349762.png">
            <a:extLst>
              <a:ext uri="{FF2B5EF4-FFF2-40B4-BE49-F238E27FC236}">
                <a16:creationId xmlns:a16="http://schemas.microsoft.com/office/drawing/2014/main" id="{656455A1-096A-479A-A7BD-4DB20A400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538288"/>
            <a:ext cx="82677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a:xfrm>
            <a:off x="5621555" y="2143121"/>
            <a:ext cx="5930898" cy="1621509"/>
          </a:xfrm>
        </p:spPr>
        <p:txBody>
          <a:bodyPr>
            <a:normAutofit/>
          </a:bodyPr>
          <a:lstStyle/>
          <a:p>
            <a:r>
              <a:rPr lang="zh-CN" altLang="en-US" sz="5400" dirty="0">
                <a:latin typeface="+mn-lt"/>
                <a:ea typeface="+mn-ea"/>
                <a:cs typeface="+mn-ea"/>
                <a:sym typeface="+mn-lt"/>
              </a:rPr>
              <a:t>感谢倾听</a:t>
            </a:r>
            <a:r>
              <a:rPr lang="en-US" altLang="zh-CN" sz="5400" dirty="0">
                <a:latin typeface="+mn-lt"/>
                <a:ea typeface="+mn-ea"/>
                <a:cs typeface="+mn-ea"/>
                <a:sym typeface="+mn-lt"/>
              </a:rPr>
              <a:t>!</a:t>
            </a:r>
            <a:endParaRPr lang="zh-CN" altLang="en-US" sz="5400"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53500" y="2246870"/>
            <a:ext cx="4163118" cy="687824"/>
          </a:xfrm>
        </p:spPr>
        <p:txBody>
          <a:bodyPr/>
          <a:lstStyle/>
          <a:p>
            <a:r>
              <a:rPr lang="en-US" altLang="zh-CN" dirty="0">
                <a:latin typeface="+mn-lt"/>
                <a:ea typeface="+mn-ea"/>
                <a:cs typeface="+mn-ea"/>
                <a:sym typeface="+mn-lt"/>
              </a:rPr>
              <a:t>Docker </a:t>
            </a:r>
            <a:r>
              <a:rPr lang="zh-CN" altLang="en-US" dirty="0">
                <a:latin typeface="+mn-lt"/>
                <a:ea typeface="+mn-ea"/>
                <a:cs typeface="+mn-ea"/>
                <a:sym typeface="+mn-lt"/>
              </a:rPr>
              <a:t>容器</a:t>
            </a:r>
          </a:p>
        </p:txBody>
      </p:sp>
      <p:sp>
        <p:nvSpPr>
          <p:cNvPr id="6" name="文本占位符 5"/>
          <p:cNvSpPr>
            <a:spLocks noGrp="1"/>
          </p:cNvSpPr>
          <p:nvPr>
            <p:ph type="body" idx="1"/>
          </p:nvPr>
        </p:nvSpPr>
        <p:spPr>
          <a:xfrm>
            <a:off x="853498" y="3020125"/>
            <a:ext cx="5419185" cy="1015623"/>
          </a:xfrm>
        </p:spPr>
        <p:txBody>
          <a:bodyPr/>
          <a:lstStyle/>
          <a:p>
            <a:pPr lvl="0"/>
            <a:r>
              <a:rPr lang="en-US" altLang="zh-CN" dirty="0">
                <a:cs typeface="+mn-ea"/>
                <a:sym typeface="+mn-lt"/>
              </a:rPr>
              <a:t>Docker </a:t>
            </a:r>
            <a:r>
              <a:rPr lang="zh-CN" altLang="en-US" dirty="0">
                <a:cs typeface="+mn-ea"/>
                <a:sym typeface="+mn-lt"/>
              </a:rPr>
              <a:t>容器是一个开源的应用容器引擎，让开发者可以打包他们的应用以及依赖包到一个可移植的容器中，然后发布到任何流行的</a:t>
            </a:r>
            <a:r>
              <a:rPr lang="en-US" altLang="zh-CN" dirty="0">
                <a:cs typeface="+mn-ea"/>
                <a:sym typeface="+mn-lt"/>
              </a:rPr>
              <a:t>Linux/Windows</a:t>
            </a:r>
            <a:r>
              <a:rPr lang="zh-CN" altLang="en-US" dirty="0">
                <a:cs typeface="+mn-ea"/>
                <a:sym typeface="+mn-lt"/>
              </a:rPr>
              <a:t>机器上</a:t>
            </a:r>
          </a:p>
        </p:txBody>
      </p:sp>
      <p:sp>
        <p:nvSpPr>
          <p:cNvPr id="9" name="文本框 8">
            <a:extLst>
              <a:ext uri="{FF2B5EF4-FFF2-40B4-BE49-F238E27FC236}">
                <a16:creationId xmlns:a16="http://schemas.microsoft.com/office/drawing/2014/main" id="{04F69230-F3A6-4586-9371-A858F4763E9F}"/>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/01</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10515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容器是个啥</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5</a:t>
            </a:fld>
            <a:endParaRPr lang="en-US"/>
          </a:p>
        </p:txBody>
      </p:sp>
      <p:pic>
        <p:nvPicPr>
          <p:cNvPr id="8" name="Imagem 3">
            <a:extLst>
              <a:ext uri="{FF2B5EF4-FFF2-40B4-BE49-F238E27FC236}">
                <a16:creationId xmlns:a16="http://schemas.microsoft.com/office/drawing/2014/main" id="{24D97556-0308-4280-B45A-99C9A7DB74F0}"/>
              </a:ext>
            </a:extLst>
          </p:cNvPr>
          <p:cNvPicPr>
            <a:picLocks noChangeAspect="1"/>
          </p:cNvPicPr>
          <p:nvPr/>
        </p:nvPicPr>
        <p:blipFill>
          <a:blip r:embed="rId2"/>
          <a:stretch>
            <a:fillRect/>
          </a:stretch>
        </p:blipFill>
        <p:spPr>
          <a:xfrm>
            <a:off x="1649854" y="1459684"/>
            <a:ext cx="8207209" cy="5055961"/>
          </a:xfrm>
          <a:prstGeom prst="rect">
            <a:avLst/>
          </a:prstGeom>
        </p:spPr>
      </p:pic>
    </p:spTree>
    <p:extLst>
      <p:ext uri="{BB962C8B-B14F-4D97-AF65-F5344CB8AC3E}">
        <p14:creationId xmlns:p14="http://schemas.microsoft.com/office/powerpoint/2010/main" val="369138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为什么要用</a:t>
            </a:r>
            <a:r>
              <a:rPr lang="en-US" altLang="zh-CN" dirty="0">
                <a:solidFill>
                  <a:schemeClr val="tx1"/>
                </a:solidFill>
              </a:rPr>
              <a:t>Docker</a:t>
            </a:r>
            <a:r>
              <a:rPr lang="zh-CN" altLang="en-US" dirty="0">
                <a:solidFill>
                  <a:schemeClr val="tx1"/>
                </a:solidFill>
              </a:rPr>
              <a:t>容器</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1627464"/>
            <a:ext cx="11079822" cy="4275081"/>
          </a:xfrm>
        </p:spPr>
        <p:txBody>
          <a:bodyPr>
            <a:normAutofit fontScale="92500" lnSpcReduction="20000"/>
          </a:bodyPr>
          <a:lstStyle/>
          <a:p>
            <a:r>
              <a:rPr lang="zh-CN" altLang="en-US" sz="3500" dirty="0"/>
              <a:t>分离</a:t>
            </a:r>
          </a:p>
          <a:p>
            <a:endParaRPr lang="zh-CN" altLang="en-US" sz="3500" dirty="0"/>
          </a:p>
          <a:p>
            <a:r>
              <a:rPr lang="zh-CN" altLang="en-US" sz="3500" dirty="0"/>
              <a:t>更合理地利用资源</a:t>
            </a:r>
          </a:p>
          <a:p>
            <a:endParaRPr lang="zh-CN" altLang="en-US" sz="3500" dirty="0"/>
          </a:p>
          <a:p>
            <a:r>
              <a:rPr lang="zh-CN" altLang="en-US" sz="3500" dirty="0"/>
              <a:t>部署的速度</a:t>
            </a:r>
          </a:p>
          <a:p>
            <a:endParaRPr lang="zh-CN" altLang="en-US" sz="3500" dirty="0"/>
          </a:p>
          <a:p>
            <a:r>
              <a:rPr lang="zh-CN" altLang="en-US" sz="3500" dirty="0"/>
              <a:t>减少对环境的依赖</a:t>
            </a:r>
          </a:p>
          <a:p>
            <a:endParaRPr lang="zh-CN" altLang="en-US" sz="3500" dirty="0"/>
          </a:p>
          <a:p>
            <a:r>
              <a:rPr lang="zh-CN" altLang="en-US" sz="3500" dirty="0"/>
              <a:t>微服务获得实力</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6</a:t>
            </a:fld>
            <a:endParaRPr lang="en-US"/>
          </a:p>
        </p:txBody>
      </p:sp>
      <p:pic>
        <p:nvPicPr>
          <p:cNvPr id="5" name="Imagem 3">
            <a:extLst>
              <a:ext uri="{FF2B5EF4-FFF2-40B4-BE49-F238E27FC236}">
                <a16:creationId xmlns:a16="http://schemas.microsoft.com/office/drawing/2014/main" id="{FB889AB2-054B-4630-B8E8-BE56BDF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585" y="2704288"/>
            <a:ext cx="2719108" cy="225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890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容器可以安装什么</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2046914"/>
            <a:ext cx="11079822" cy="4275081"/>
          </a:xfrm>
        </p:spPr>
        <p:txBody>
          <a:bodyPr>
            <a:normAutofit/>
          </a:bodyPr>
          <a:lstStyle/>
          <a:p>
            <a:r>
              <a:rPr lang="zh-CN" altLang="en-US" sz="3500" dirty="0"/>
              <a:t>数据库服务器</a:t>
            </a:r>
          </a:p>
          <a:p>
            <a:endParaRPr lang="zh-CN" altLang="en-US" sz="3500" dirty="0"/>
          </a:p>
          <a:p>
            <a:r>
              <a:rPr lang="zh-CN" altLang="en-US" sz="3500" dirty="0"/>
              <a:t>网络应用程序</a:t>
            </a:r>
          </a:p>
          <a:p>
            <a:endParaRPr lang="zh-CN" altLang="en-US" sz="3500" dirty="0"/>
          </a:p>
          <a:p>
            <a:r>
              <a:rPr lang="zh-CN" altLang="en-US" sz="3500" dirty="0"/>
              <a:t>一般服务</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7</a:t>
            </a:fld>
            <a:endParaRPr lang="en-US"/>
          </a:p>
        </p:txBody>
      </p:sp>
      <p:pic>
        <p:nvPicPr>
          <p:cNvPr id="6" name="Imagem 6">
            <a:extLst>
              <a:ext uri="{FF2B5EF4-FFF2-40B4-BE49-F238E27FC236}">
                <a16:creationId xmlns:a16="http://schemas.microsoft.com/office/drawing/2014/main" id="{68F6B7C1-407C-431F-A75A-296C4BCAA332}"/>
              </a:ext>
            </a:extLst>
          </p:cNvPr>
          <p:cNvPicPr>
            <a:picLocks noChangeAspect="1"/>
          </p:cNvPicPr>
          <p:nvPr/>
        </p:nvPicPr>
        <p:blipFill>
          <a:blip r:embed="rId2"/>
          <a:stretch>
            <a:fillRect/>
          </a:stretch>
        </p:blipFill>
        <p:spPr>
          <a:xfrm>
            <a:off x="7082304" y="2046914"/>
            <a:ext cx="2007704" cy="2007704"/>
          </a:xfrm>
          <a:prstGeom prst="rect">
            <a:avLst/>
          </a:prstGeom>
        </p:spPr>
      </p:pic>
      <p:pic>
        <p:nvPicPr>
          <p:cNvPr id="7" name="Imagem 11">
            <a:extLst>
              <a:ext uri="{FF2B5EF4-FFF2-40B4-BE49-F238E27FC236}">
                <a16:creationId xmlns:a16="http://schemas.microsoft.com/office/drawing/2014/main" id="{9BA4A27D-B19B-4A8C-B18B-5FD307F03783}"/>
              </a:ext>
            </a:extLst>
          </p:cNvPr>
          <p:cNvPicPr>
            <a:picLocks noChangeAspect="1"/>
          </p:cNvPicPr>
          <p:nvPr/>
        </p:nvPicPr>
        <p:blipFill>
          <a:blip r:embed="rId3"/>
          <a:stretch>
            <a:fillRect/>
          </a:stretch>
        </p:blipFill>
        <p:spPr>
          <a:xfrm>
            <a:off x="8520316" y="3902368"/>
            <a:ext cx="2433638" cy="1912431"/>
          </a:xfrm>
          <a:prstGeom prst="rect">
            <a:avLst/>
          </a:prstGeom>
        </p:spPr>
      </p:pic>
    </p:spTree>
    <p:extLst>
      <p:ext uri="{BB962C8B-B14F-4D97-AF65-F5344CB8AC3E}">
        <p14:creationId xmlns:p14="http://schemas.microsoft.com/office/powerpoint/2010/main" val="161232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容器化的价值 </a:t>
            </a:r>
            <a:r>
              <a:rPr lang="en-US" altLang="zh-CN" dirty="0">
                <a:latin typeface="+mn-lt"/>
                <a:ea typeface="+mn-ea"/>
                <a:cs typeface="+mn-ea"/>
                <a:sym typeface="+mn-lt"/>
              </a:rPr>
              <a:t>—— </a:t>
            </a:r>
            <a:r>
              <a:rPr lang="zh-CN" altLang="en-US" dirty="0">
                <a:latin typeface="+mn-lt"/>
                <a:ea typeface="+mn-ea"/>
                <a:cs typeface="+mn-ea"/>
                <a:sym typeface="+mn-lt"/>
              </a:rPr>
              <a:t>更适合微服务和 </a:t>
            </a:r>
            <a:r>
              <a:rPr lang="en-US" altLang="zh-CN" dirty="0">
                <a:latin typeface="+mn-lt"/>
                <a:ea typeface="+mn-ea"/>
                <a:cs typeface="+mn-ea"/>
                <a:sym typeface="+mn-lt"/>
              </a:rPr>
              <a:t>DevOps</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8</a:t>
            </a:fld>
            <a:endParaRPr lang="zh-CN" altLang="en-US">
              <a:cs typeface="+mn-ea"/>
              <a:sym typeface="+mn-lt"/>
            </a:endParaRPr>
          </a:p>
        </p:txBody>
      </p:sp>
      <p:sp>
        <p:nvSpPr>
          <p:cNvPr id="3" name="矩形 2"/>
          <p:cNvSpPr/>
          <p:nvPr/>
        </p:nvSpPr>
        <p:spPr>
          <a:xfrm>
            <a:off x="8131171" y="2910145"/>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7" name="矩形 6"/>
          <p:cNvSpPr/>
          <p:nvPr/>
        </p:nvSpPr>
        <p:spPr>
          <a:xfrm>
            <a:off x="8131171" y="2633126"/>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8" name="矩形 7"/>
          <p:cNvSpPr/>
          <p:nvPr/>
        </p:nvSpPr>
        <p:spPr>
          <a:xfrm>
            <a:off x="8131171" y="2356107"/>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Hypervisor</a:t>
            </a:r>
            <a:endParaRPr lang="zh-CN" altLang="en-US" sz="1200" dirty="0">
              <a:cs typeface="+mn-ea"/>
              <a:sym typeface="+mn-lt"/>
            </a:endParaRPr>
          </a:p>
        </p:txBody>
      </p:sp>
      <p:sp>
        <p:nvSpPr>
          <p:cNvPr id="10" name="矩形 9"/>
          <p:cNvSpPr/>
          <p:nvPr/>
        </p:nvSpPr>
        <p:spPr>
          <a:xfrm>
            <a:off x="8131171" y="1854361"/>
            <a:ext cx="1174750" cy="49945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3" name="矩形 12"/>
          <p:cNvSpPr/>
          <p:nvPr/>
        </p:nvSpPr>
        <p:spPr>
          <a:xfrm>
            <a:off x="9305918" y="1854906"/>
            <a:ext cx="1184275" cy="501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4" name="矩形 13"/>
          <p:cNvSpPr/>
          <p:nvPr/>
        </p:nvSpPr>
        <p:spPr>
          <a:xfrm>
            <a:off x="8131171" y="1582484"/>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6" name="矩形 15"/>
          <p:cNvSpPr/>
          <p:nvPr/>
        </p:nvSpPr>
        <p:spPr>
          <a:xfrm>
            <a:off x="8131171" y="1302894"/>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18" name="矩形 17"/>
          <p:cNvSpPr/>
          <p:nvPr/>
        </p:nvSpPr>
        <p:spPr>
          <a:xfrm>
            <a:off x="9305920" y="1580354"/>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9" name="矩形 18"/>
          <p:cNvSpPr/>
          <p:nvPr/>
        </p:nvSpPr>
        <p:spPr>
          <a:xfrm>
            <a:off x="9305919" y="1302894"/>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20" name="矩形 19"/>
          <p:cNvSpPr/>
          <p:nvPr/>
        </p:nvSpPr>
        <p:spPr>
          <a:xfrm>
            <a:off x="8121640" y="1306254"/>
            <a:ext cx="1184275" cy="1049852"/>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42"/>
          <p:cNvSpPr txBox="1">
            <a:spLocks noChangeArrowheads="1"/>
          </p:cNvSpPr>
          <p:nvPr/>
        </p:nvSpPr>
        <p:spPr bwMode="auto">
          <a:xfrm>
            <a:off x="589507" y="1208030"/>
            <a:ext cx="7398791" cy="6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VM</a:t>
            </a:r>
            <a:r>
              <a:rPr lang="zh-CN" altLang="en-US" sz="1200" dirty="0">
                <a:latin typeface="+mn-lt"/>
                <a:ea typeface="+mn-ea"/>
                <a:cs typeface="+mn-ea"/>
                <a:sym typeface="+mn-lt"/>
              </a:rPr>
              <a:t>为应用程序提供了独立的资源、独立的操作系统，本质是一种硬件层面的虚拟化技术，会产生额外的资源开销和性能损耗。</a:t>
            </a:r>
          </a:p>
        </p:txBody>
      </p:sp>
      <p:sp>
        <p:nvSpPr>
          <p:cNvPr id="22" name="文本框 42"/>
          <p:cNvSpPr txBox="1">
            <a:spLocks noChangeArrowheads="1"/>
          </p:cNvSpPr>
          <p:nvPr/>
        </p:nvSpPr>
        <p:spPr bwMode="auto">
          <a:xfrm>
            <a:off x="8760613" y="3187164"/>
            <a:ext cx="1295401"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Virtual Machine</a:t>
            </a:r>
            <a:endParaRPr lang="zh-CN" altLang="en-US" sz="1200" dirty="0">
              <a:latin typeface="+mn-lt"/>
              <a:ea typeface="+mn-ea"/>
              <a:cs typeface="+mn-ea"/>
              <a:sym typeface="+mn-lt"/>
            </a:endParaRPr>
          </a:p>
        </p:txBody>
      </p:sp>
      <p:sp>
        <p:nvSpPr>
          <p:cNvPr id="23" name="矩形 22"/>
          <p:cNvSpPr/>
          <p:nvPr/>
        </p:nvSpPr>
        <p:spPr>
          <a:xfrm>
            <a:off x="8140700" y="5081613"/>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24" name="矩形 23"/>
          <p:cNvSpPr/>
          <p:nvPr/>
        </p:nvSpPr>
        <p:spPr>
          <a:xfrm>
            <a:off x="8140700" y="4804594"/>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25" name="矩形 24"/>
          <p:cNvSpPr/>
          <p:nvPr/>
        </p:nvSpPr>
        <p:spPr>
          <a:xfrm>
            <a:off x="8140700" y="4527575"/>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Docker Engine</a:t>
            </a:r>
            <a:endParaRPr lang="zh-CN" altLang="en-US" sz="1200" dirty="0">
              <a:cs typeface="+mn-ea"/>
              <a:sym typeface="+mn-lt"/>
            </a:endParaRPr>
          </a:p>
        </p:txBody>
      </p:sp>
      <p:sp>
        <p:nvSpPr>
          <p:cNvPr id="28" name="矩形 27"/>
          <p:cNvSpPr/>
          <p:nvPr/>
        </p:nvSpPr>
        <p:spPr>
          <a:xfrm>
            <a:off x="8140699" y="424597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29" name="矩形 28"/>
          <p:cNvSpPr/>
          <p:nvPr/>
        </p:nvSpPr>
        <p:spPr>
          <a:xfrm>
            <a:off x="8140699" y="396895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30" name="矩形 29"/>
          <p:cNvSpPr/>
          <p:nvPr/>
        </p:nvSpPr>
        <p:spPr>
          <a:xfrm>
            <a:off x="9315448" y="424597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31" name="矩形 30"/>
          <p:cNvSpPr/>
          <p:nvPr/>
        </p:nvSpPr>
        <p:spPr>
          <a:xfrm>
            <a:off x="9315448" y="396895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32" name="矩形 31"/>
          <p:cNvSpPr/>
          <p:nvPr/>
        </p:nvSpPr>
        <p:spPr>
          <a:xfrm>
            <a:off x="8131171" y="3968951"/>
            <a:ext cx="1184275" cy="560906"/>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42"/>
          <p:cNvSpPr txBox="1">
            <a:spLocks noChangeArrowheads="1"/>
          </p:cNvSpPr>
          <p:nvPr/>
        </p:nvSpPr>
        <p:spPr bwMode="auto">
          <a:xfrm>
            <a:off x="589507" y="3968951"/>
            <a:ext cx="73987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Docker</a:t>
            </a:r>
            <a:r>
              <a:rPr lang="zh-CN" altLang="en-US" sz="1200" dirty="0">
                <a:latin typeface="+mn-lt"/>
                <a:ea typeface="+mn-ea"/>
                <a:cs typeface="+mn-ea"/>
                <a:sym typeface="+mn-lt"/>
              </a:rPr>
              <a:t>只是隔离了应用程序运行依赖的 </a:t>
            </a:r>
            <a:r>
              <a:rPr lang="en-US" altLang="zh-CN" sz="1200" dirty="0">
                <a:latin typeface="+mn-lt"/>
                <a:ea typeface="+mn-ea"/>
                <a:cs typeface="+mn-ea"/>
                <a:sym typeface="+mn-lt"/>
              </a:rPr>
              <a:t>Bins/Libs</a:t>
            </a:r>
            <a:r>
              <a:rPr lang="zh-CN" altLang="en-US" sz="1200" dirty="0">
                <a:latin typeface="+mn-lt"/>
                <a:ea typeface="+mn-ea"/>
                <a:cs typeface="+mn-ea"/>
                <a:sym typeface="+mn-lt"/>
              </a:rPr>
              <a:t>，当一个容器在运行的时候，实际上是“映射”成主机上的一批进程，这些进程相互独立，共享主机的硬件资源，因此也不会有额外开销。</a:t>
            </a:r>
            <a:endParaRPr lang="en-US" altLang="zh-CN" sz="1200" dirty="0">
              <a:latin typeface="+mn-lt"/>
              <a:ea typeface="+mn-ea"/>
              <a:cs typeface="+mn-ea"/>
              <a:sym typeface="+mn-lt"/>
            </a:endParaRPr>
          </a:p>
          <a:p>
            <a:pPr marL="0" indent="0">
              <a:lnSpc>
                <a:spcPct val="150000"/>
              </a:lnSpc>
            </a:pPr>
            <a:r>
              <a:rPr lang="zh-CN" altLang="en-US" sz="1200" dirty="0">
                <a:latin typeface="+mn-lt"/>
                <a:ea typeface="+mn-ea"/>
                <a:cs typeface="+mn-ea"/>
                <a:sym typeface="+mn-lt"/>
              </a:rPr>
              <a:t>除此之外，以 </a:t>
            </a:r>
            <a:r>
              <a:rPr lang="en-US" altLang="zh-CN" sz="1200" dirty="0">
                <a:latin typeface="+mn-lt"/>
                <a:ea typeface="+mn-ea"/>
                <a:cs typeface="+mn-ea"/>
                <a:sym typeface="+mn-lt"/>
              </a:rPr>
              <a:t>Docker </a:t>
            </a:r>
            <a:r>
              <a:rPr lang="zh-CN" altLang="en-US" sz="1200" dirty="0">
                <a:latin typeface="+mn-lt"/>
                <a:ea typeface="+mn-ea"/>
                <a:cs typeface="+mn-ea"/>
                <a:sym typeface="+mn-lt"/>
              </a:rPr>
              <a:t>为代表的容器技术带来的程序一致性保证、更轻量快捷的部署和迁移能力，可以让人们把精力更好的专注在应用本身，在提倡微服务化、</a:t>
            </a:r>
            <a:r>
              <a:rPr lang="en-US" altLang="zh-CN" sz="1200" dirty="0" err="1">
                <a:latin typeface="+mn-lt"/>
                <a:ea typeface="+mn-ea"/>
                <a:cs typeface="+mn-ea"/>
                <a:sym typeface="+mn-lt"/>
              </a:rPr>
              <a:t>Devops</a:t>
            </a:r>
            <a:r>
              <a:rPr lang="zh-CN" altLang="en-US" sz="1200" dirty="0">
                <a:latin typeface="+mn-lt"/>
                <a:ea typeface="+mn-ea"/>
                <a:cs typeface="+mn-ea"/>
                <a:sym typeface="+mn-lt"/>
              </a:rPr>
              <a:t> 的今天，</a:t>
            </a:r>
            <a:r>
              <a:rPr lang="en-US" altLang="zh-CN" sz="1200" dirty="0">
                <a:latin typeface="+mn-lt"/>
                <a:ea typeface="+mn-ea"/>
                <a:cs typeface="+mn-ea"/>
                <a:sym typeface="+mn-lt"/>
              </a:rPr>
              <a:t>Docker </a:t>
            </a:r>
            <a:r>
              <a:rPr lang="zh-CN" altLang="en-US" sz="1200" dirty="0">
                <a:latin typeface="+mn-lt"/>
                <a:ea typeface="+mn-ea"/>
                <a:cs typeface="+mn-ea"/>
                <a:sym typeface="+mn-lt"/>
              </a:rPr>
              <a:t>无疑是最合适的选择。</a:t>
            </a:r>
          </a:p>
        </p:txBody>
      </p:sp>
      <p:sp>
        <p:nvSpPr>
          <p:cNvPr id="34" name="文本框 42"/>
          <p:cNvSpPr txBox="1">
            <a:spLocks noChangeArrowheads="1"/>
          </p:cNvSpPr>
          <p:nvPr/>
        </p:nvSpPr>
        <p:spPr bwMode="auto">
          <a:xfrm>
            <a:off x="9067800" y="5358632"/>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Docker</a:t>
            </a:r>
            <a:endParaRPr lang="zh-CN" altLang="en-US" sz="1200" dirty="0">
              <a:latin typeface="+mn-lt"/>
              <a:ea typeface="+mn-ea"/>
              <a:cs typeface="+mn-ea"/>
              <a:sym typeface="+mn-lt"/>
            </a:endParaRPr>
          </a:p>
        </p:txBody>
      </p:sp>
    </p:spTree>
    <p:extLst>
      <p:ext uri="{BB962C8B-B14F-4D97-AF65-F5344CB8AC3E}">
        <p14:creationId xmlns:p14="http://schemas.microsoft.com/office/powerpoint/2010/main" val="44361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lstStyle/>
          <a:p>
            <a:r>
              <a:rPr lang="zh-CN" altLang="en-US" dirty="0">
                <a:latin typeface="+mn-lt"/>
                <a:ea typeface="+mn-ea"/>
                <a:cs typeface="+mn-ea"/>
                <a:sym typeface="+mn-lt"/>
              </a:rPr>
              <a:t>容器化的困境</a:t>
            </a: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endParaRPr lang="zh-CN" altLang="en-US" dirty="0">
              <a:cs typeface="+mn-ea"/>
              <a:sym typeface="+mn-lt"/>
            </a:endParaRP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/02</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d053e5f3-af92-419a-9b88-7bec2d2525f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fontScheme name="jmn2tcwp">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552</TotalTime>
  <Words>1533</Words>
  <Application>Microsoft Office PowerPoint</Application>
  <PresentationFormat>宽屏</PresentationFormat>
  <Paragraphs>256</Paragraphs>
  <Slides>32</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0" baseType="lpstr">
      <vt:lpstr>Microsoft YaHei</vt:lpstr>
      <vt:lpstr>Arial</vt:lpstr>
      <vt:lpstr>Calibri</vt:lpstr>
      <vt:lpstr>Consolas</vt:lpstr>
      <vt:lpstr>Courier New</vt:lpstr>
      <vt:lpstr>Segoe UI Light</vt:lpstr>
      <vt:lpstr>主题5</vt:lpstr>
      <vt:lpstr>think-cell Slide</vt:lpstr>
      <vt:lpstr>基于K8s开发.NET Core 云原生应用</vt:lpstr>
      <vt:lpstr>PowerPoint 演示文稿</vt:lpstr>
      <vt:lpstr>PowerPoint 演示文稿</vt:lpstr>
      <vt:lpstr>Docker 容器</vt:lpstr>
      <vt:lpstr>Docker容器是个啥</vt:lpstr>
      <vt:lpstr>为什么要用Docker容器</vt:lpstr>
      <vt:lpstr>Docker容器可以安装什么</vt:lpstr>
      <vt:lpstr>容器化的价值 —— 更适合微服务和 DevOps</vt:lpstr>
      <vt:lpstr>容器化的困境</vt:lpstr>
      <vt:lpstr>Docker容器有什么困难</vt:lpstr>
      <vt:lpstr>如何克服这些困难呢？</vt:lpstr>
      <vt:lpstr>使用协调器</vt:lpstr>
      <vt:lpstr>为什么选用 Kubernetes</vt:lpstr>
      <vt:lpstr>TKE 是什么 —— 一站式 PaaS 解决方案</vt:lpstr>
      <vt:lpstr>为什么选用 TKE</vt:lpstr>
      <vt:lpstr>Kubernetes </vt:lpstr>
      <vt:lpstr>Kubernetes ： 架构</vt:lpstr>
      <vt:lpstr>Kubernetes ： 架构</vt:lpstr>
      <vt:lpstr>Kubernetes ： 架构</vt:lpstr>
      <vt:lpstr>Kubernetes ： 架构</vt:lpstr>
      <vt:lpstr>Kubernetes ： 架构</vt:lpstr>
      <vt:lpstr>Kubernetes ： 架构</vt:lpstr>
      <vt:lpstr>Kubernetes ： 架构</vt:lpstr>
      <vt:lpstr>K8s 对象通过REST API 创建</vt:lpstr>
      <vt:lpstr>ASP.NET Core 容器化实例</vt:lpstr>
      <vt:lpstr>基于Kubernetes 构建.NET Core应用</vt:lpstr>
      <vt:lpstr>应用</vt:lpstr>
      <vt:lpstr>应用</vt:lpstr>
      <vt:lpstr>应用程序容器化</vt:lpstr>
      <vt:lpstr>Visual Studio 2019 k8s </vt:lpstr>
      <vt:lpstr>TencentHub</vt:lpstr>
      <vt:lpstr>感谢倾听!</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张善友</cp:lastModifiedBy>
  <cp:revision>78</cp:revision>
  <cp:lastPrinted>2018-08-20T16:00:00Z</cp:lastPrinted>
  <dcterms:created xsi:type="dcterms:W3CDTF">2018-08-20T16:00:00Z</dcterms:created>
  <dcterms:modified xsi:type="dcterms:W3CDTF">2019-04-17T06:41:35Z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