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comments/comment2.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7" r:id="rId2"/>
    <p:sldId id="269" r:id="rId3"/>
    <p:sldId id="289" r:id="rId4"/>
    <p:sldId id="290" r:id="rId5"/>
    <p:sldId id="293" r:id="rId6"/>
    <p:sldId id="299" r:id="rId7"/>
    <p:sldId id="320" r:id="rId8"/>
    <p:sldId id="309" r:id="rId9"/>
    <p:sldId id="261" r:id="rId10"/>
    <p:sldId id="274" r:id="rId11"/>
    <p:sldId id="275" r:id="rId12"/>
    <p:sldId id="273" r:id="rId13"/>
    <p:sldId id="276" r:id="rId14"/>
    <p:sldId id="282" r:id="rId15"/>
    <p:sldId id="284" r:id="rId16"/>
    <p:sldId id="278" r:id="rId17"/>
    <p:sldId id="308" r:id="rId18"/>
    <p:sldId id="285" r:id="rId19"/>
    <p:sldId id="283" r:id="rId20"/>
    <p:sldId id="279" r:id="rId21"/>
    <p:sldId id="281" r:id="rId22"/>
    <p:sldId id="280" r:id="rId23"/>
    <p:sldId id="27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brice Lylian Tayou" initials="FLT" lastIdx="2" clrIdx="0">
    <p:extLst>
      <p:ext uri="{19B8F6BF-5375-455C-9EA6-DF929625EA0E}">
        <p15:presenceInfo xmlns:p15="http://schemas.microsoft.com/office/powerpoint/2012/main" userId="2f003cb54fde91f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9933"/>
    <a:srgbClr val="865FC5"/>
    <a:srgbClr val="16CC3C"/>
    <a:srgbClr val="541764"/>
    <a:srgbClr val="EC5924"/>
    <a:srgbClr val="8BC63F"/>
    <a:srgbClr val="214263"/>
    <a:srgbClr val="FFAF4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284" autoAdjust="0"/>
  </p:normalViewPr>
  <p:slideViewPr>
    <p:cSldViewPr snapToGrid="0">
      <p:cViewPr varScale="1">
        <p:scale>
          <a:sx n="98" d="100"/>
          <a:sy n="98" d="100"/>
        </p:scale>
        <p:origin x="330"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3" d="100"/>
          <a:sy n="83" d="100"/>
        </p:scale>
        <p:origin x="381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8-05T09:30:36.659" idx="1">
    <p:pos x="7550" y="84"/>
    <p:text>Your platform for building anything</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8-05T09:32:15.465" idx="2">
    <p:pos x="7548" y="80"/>
    <p:text>.NET is a software development platform</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A0F723-D203-40DC-991B-A58E274D6627}" type="datetimeFigureOut">
              <a:rPr lang="it-IT" smtClean="0"/>
              <a:t>03/03/2019</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3A8D60-CBF8-4442-AF5D-1F60FE5FB7A8}" type="slidenum">
              <a:rPr lang="it-IT" smtClean="0"/>
              <a:t>‹#›</a:t>
            </a:fld>
            <a:endParaRPr lang="it-IT"/>
          </a:p>
        </p:txBody>
      </p:sp>
    </p:spTree>
    <p:extLst>
      <p:ext uri="{BB962C8B-B14F-4D97-AF65-F5344CB8AC3E}">
        <p14:creationId xmlns:p14="http://schemas.microsoft.com/office/powerpoint/2010/main" val="2116852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A3A8D60-CBF8-4442-AF5D-1F60FE5FB7A8}" type="slidenum">
              <a:rPr lang="it-IT" smtClean="0"/>
              <a:t>1</a:t>
            </a:fld>
            <a:endParaRPr lang="it-IT"/>
          </a:p>
        </p:txBody>
      </p:sp>
    </p:spTree>
    <p:extLst>
      <p:ext uri="{BB962C8B-B14F-4D97-AF65-F5344CB8AC3E}">
        <p14:creationId xmlns:p14="http://schemas.microsoft.com/office/powerpoint/2010/main" val="4250886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CFF0B0-89C7-40B6-9776-776B85B56DD1}" type="slidenum">
              <a:rPr lang="en-US" smtClean="0"/>
              <a:t>3</a:t>
            </a:fld>
            <a:endParaRPr lang="en-US"/>
          </a:p>
        </p:txBody>
      </p:sp>
    </p:spTree>
    <p:extLst>
      <p:ext uri="{BB962C8B-B14F-4D97-AF65-F5344CB8AC3E}">
        <p14:creationId xmlns:p14="http://schemas.microsoft.com/office/powerpoint/2010/main" val="2223946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effectLst/>
              </a:rPr>
              <a:t>In a </a:t>
            </a:r>
            <a:r>
              <a:rPr lang="en-US" dirty="0" err="1">
                <a:effectLst/>
              </a:rPr>
              <a:t>microservices</a:t>
            </a:r>
            <a:r>
              <a:rPr lang="en-US" dirty="0">
                <a:effectLst/>
              </a:rPr>
              <a:t> architecture, services are small, independent, and loosely coupled.</a:t>
            </a:r>
          </a:p>
          <a:p>
            <a:pPr marL="171450" indent="-171450">
              <a:buFont typeface="Arial" panose="020B0604020202020204" pitchFamily="34" charset="0"/>
              <a:buChar char="•"/>
            </a:pPr>
            <a:endParaRPr lang="en-US" dirty="0">
              <a:effectLst/>
            </a:endParaRPr>
          </a:p>
          <a:p>
            <a:pPr marL="171450" indent="-171450">
              <a:buFont typeface="Arial" panose="020B0604020202020204" pitchFamily="34" charset="0"/>
              <a:buChar char="•"/>
            </a:pPr>
            <a:r>
              <a:rPr lang="en-US" dirty="0">
                <a:effectLst/>
              </a:rPr>
              <a:t>Each service is a separate codebase, which can be managed by a small development team.</a:t>
            </a:r>
          </a:p>
          <a:p>
            <a:pPr marL="171450" indent="-171450">
              <a:buFont typeface="Arial" panose="020B0604020202020204" pitchFamily="34" charset="0"/>
              <a:buChar char="•"/>
            </a:pPr>
            <a:endParaRPr lang="en-US" dirty="0">
              <a:effectLst/>
            </a:endParaRPr>
          </a:p>
          <a:p>
            <a:pPr marL="171450" indent="-171450">
              <a:buFont typeface="Arial" panose="020B0604020202020204" pitchFamily="34" charset="0"/>
              <a:buChar char="•"/>
            </a:pPr>
            <a:r>
              <a:rPr lang="en-US" dirty="0">
                <a:effectLst/>
              </a:rPr>
              <a:t>Services can be deployed independently. A team can update an existing service without rebuilding and redeploying the entire application.</a:t>
            </a:r>
          </a:p>
          <a:p>
            <a:pPr marL="171450" indent="-171450">
              <a:buFont typeface="Arial" panose="020B0604020202020204" pitchFamily="34" charset="0"/>
              <a:buChar char="•"/>
            </a:pPr>
            <a:endParaRPr lang="en-US" dirty="0">
              <a:effectLst/>
            </a:endParaRPr>
          </a:p>
          <a:p>
            <a:pPr marL="171450" indent="-171450">
              <a:buFont typeface="Arial" panose="020B0604020202020204" pitchFamily="34" charset="0"/>
              <a:buChar char="•"/>
            </a:pPr>
            <a:r>
              <a:rPr lang="en-US" dirty="0">
                <a:effectLst/>
              </a:rPr>
              <a:t>Services are responsible for persisting their own data or external state. This differs from the traditional model, where a separate data layer handles data persistence.</a:t>
            </a:r>
          </a:p>
          <a:p>
            <a:pPr marL="171450" indent="-171450">
              <a:buFont typeface="Arial" panose="020B0604020202020204" pitchFamily="34" charset="0"/>
              <a:buChar char="•"/>
            </a:pPr>
            <a:endParaRPr lang="en-US" dirty="0">
              <a:effectLst/>
            </a:endParaRPr>
          </a:p>
          <a:p>
            <a:pPr marL="171450" indent="-171450">
              <a:buFont typeface="Arial" panose="020B0604020202020204" pitchFamily="34" charset="0"/>
              <a:buChar char="•"/>
            </a:pPr>
            <a:r>
              <a:rPr lang="en-US" dirty="0">
                <a:effectLst/>
              </a:rPr>
              <a:t>Services communicate with each other by using well-defined APIs. Internal implementation details of each service are hidden from other services.</a:t>
            </a:r>
          </a:p>
          <a:p>
            <a:pPr marL="171450" indent="-171450">
              <a:buFont typeface="Arial" panose="020B0604020202020204" pitchFamily="34" charset="0"/>
              <a:buChar char="•"/>
            </a:pPr>
            <a:endParaRPr lang="en-US" dirty="0">
              <a:effectLst/>
            </a:endParaRPr>
          </a:p>
          <a:p>
            <a:pPr marL="171450" indent="-171450">
              <a:buFont typeface="Arial" panose="020B0604020202020204" pitchFamily="34" charset="0"/>
              <a:buChar char="•"/>
            </a:pPr>
            <a:r>
              <a:rPr lang="en-US" dirty="0">
                <a:effectLst/>
              </a:rPr>
              <a:t>Services don't need to share the same technology stack, libraries, or frameworks.</a:t>
            </a:r>
          </a:p>
          <a:p>
            <a:endParaRPr lang="en-US" dirty="0"/>
          </a:p>
        </p:txBody>
      </p:sp>
      <p:sp>
        <p:nvSpPr>
          <p:cNvPr id="4" name="Slide Number Placeholder 3"/>
          <p:cNvSpPr>
            <a:spLocks noGrp="1"/>
          </p:cNvSpPr>
          <p:nvPr>
            <p:ph type="sldNum" sz="quarter" idx="10"/>
          </p:nvPr>
        </p:nvSpPr>
        <p:spPr/>
        <p:txBody>
          <a:bodyPr/>
          <a:lstStyle/>
          <a:p>
            <a:fld id="{06CFF0B0-89C7-40B6-9776-776B85B56DD1}" type="slidenum">
              <a:rPr lang="en-US" smtClean="0"/>
              <a:t>4</a:t>
            </a:fld>
            <a:endParaRPr lang="en-US"/>
          </a:p>
        </p:txBody>
      </p:sp>
    </p:spTree>
    <p:extLst>
      <p:ext uri="{BB962C8B-B14F-4D97-AF65-F5344CB8AC3E}">
        <p14:creationId xmlns:p14="http://schemas.microsoft.com/office/powerpoint/2010/main" val="3306460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CFF0B0-89C7-40B6-9776-776B85B56DD1}" type="slidenum">
              <a:rPr lang="en-US" smtClean="0"/>
              <a:t>5</a:t>
            </a:fld>
            <a:endParaRPr lang="en-US"/>
          </a:p>
        </p:txBody>
      </p:sp>
    </p:spTree>
    <p:extLst>
      <p:ext uri="{BB962C8B-B14F-4D97-AF65-F5344CB8AC3E}">
        <p14:creationId xmlns:p14="http://schemas.microsoft.com/office/powerpoint/2010/main" val="3754458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Management</a:t>
            </a:r>
            <a:r>
              <a:rPr lang="en-US" dirty="0">
                <a:effectLst/>
              </a:rPr>
              <a:t>. The management component is responsible for placing services on nodes, identifying failures, rebalancing services across nodes, and so forth.+</a:t>
            </a:r>
          </a:p>
          <a:p>
            <a:endParaRPr lang="en-US" b="1" dirty="0">
              <a:effectLst/>
            </a:endParaRPr>
          </a:p>
          <a:p>
            <a:r>
              <a:rPr lang="en-US" b="1" dirty="0">
                <a:effectLst/>
              </a:rPr>
              <a:t>Service Discovery</a:t>
            </a:r>
            <a:r>
              <a:rPr lang="en-US" dirty="0">
                <a:effectLst/>
              </a:rPr>
              <a:t>. Maintains a list of services and which nodes they are located on. Enables service lookup to find the endpoint for a service.</a:t>
            </a:r>
          </a:p>
          <a:p>
            <a:endParaRPr lang="en-US" b="1" dirty="0">
              <a:effectLst/>
            </a:endParaRPr>
          </a:p>
          <a:p>
            <a:r>
              <a:rPr lang="en-US" b="1" dirty="0">
                <a:effectLst/>
              </a:rPr>
              <a:t>API Gateway</a:t>
            </a:r>
            <a:r>
              <a:rPr lang="en-US" dirty="0">
                <a:effectLst/>
              </a:rPr>
              <a:t>. The API gateway is the entry point for clients. Clients don't call services directly. Instead, they call the API gateway, which forwards the call to the appropriate services on the back end. The API gateway might aggregate the responses from several services and return the aggregated response.</a:t>
            </a:r>
          </a:p>
          <a:p>
            <a:endParaRPr lang="en-US" dirty="0"/>
          </a:p>
        </p:txBody>
      </p:sp>
      <p:sp>
        <p:nvSpPr>
          <p:cNvPr id="4" name="Slide Number Placeholder 3"/>
          <p:cNvSpPr>
            <a:spLocks noGrp="1"/>
          </p:cNvSpPr>
          <p:nvPr>
            <p:ph type="sldNum" sz="quarter" idx="10"/>
          </p:nvPr>
        </p:nvSpPr>
        <p:spPr/>
        <p:txBody>
          <a:bodyPr/>
          <a:lstStyle/>
          <a:p>
            <a:fld id="{06CFF0B0-89C7-40B6-9776-776B85B56DD1}" type="slidenum">
              <a:rPr lang="en-US" smtClean="0"/>
              <a:t>6</a:t>
            </a:fld>
            <a:endParaRPr lang="en-US"/>
          </a:p>
        </p:txBody>
      </p:sp>
    </p:spTree>
    <p:extLst>
      <p:ext uri="{BB962C8B-B14F-4D97-AF65-F5344CB8AC3E}">
        <p14:creationId xmlns:p14="http://schemas.microsoft.com/office/powerpoint/2010/main" val="3699639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You can build anything with .NET.  From desktop apps to cloud-native services, iPhone and Android mobile apps to artificial intelligence, you can build almost anything with the .NET platform. </a:t>
            </a:r>
            <a:endParaRPr lang="en-US" dirty="0"/>
          </a:p>
        </p:txBody>
      </p:sp>
      <p:sp>
        <p:nvSpPr>
          <p:cNvPr id="4" name="Slide Number Placeholder 3"/>
          <p:cNvSpPr>
            <a:spLocks noGrp="1"/>
          </p:cNvSpPr>
          <p:nvPr>
            <p:ph type="sldNum" sz="quarter" idx="10"/>
          </p:nvPr>
        </p:nvSpPr>
        <p:spPr/>
        <p:txBody>
          <a:bodyPr/>
          <a:lstStyle/>
          <a:p>
            <a:fld id="{E0AE778D-2A57-4226-B72B-26EA3CA60131}" type="slidenum">
              <a:rPr lang="en-US" smtClean="0"/>
              <a:t>7</a:t>
            </a:fld>
            <a:endParaRPr lang="en-US" dirty="0"/>
          </a:p>
        </p:txBody>
      </p:sp>
      <p:sp>
        <p:nvSpPr>
          <p:cNvPr id="5" name="Header Placeholder 10">
            <a:extLst>
              <a:ext uri="{FF2B5EF4-FFF2-40B4-BE49-F238E27FC236}">
                <a16:creationId xmlns:a16="http://schemas.microsoft.com/office/drawing/2014/main" id="{2EE73D4C-51FB-4802-AE0D-9B906CA7C3F6}"/>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4259005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.NET is an entire software development platform that takes care of a lot of the heavy lifting for you when you want to build an application. Applications frameworks help you build the specific types of apps or workloads and enable you to literally build any app for any platform with any operating system. Each .NET workload shares a common infrastructure and </a:t>
            </a:r>
            <a:r>
              <a:rPr lang="en-US" b="0" baseline="0" dirty="0"/>
              <a:t>.NET Standard library. </a:t>
            </a:r>
            <a:r>
              <a:rPr lang="en-US" baseline="0" dirty="0"/>
              <a:t>This means not only are your .NET skills portable, but your </a:t>
            </a:r>
            <a:r>
              <a:rPr lang="en-US" i="1" baseline="0" dirty="0"/>
              <a:t>actual code </a:t>
            </a:r>
            <a:r>
              <a:rPr lang="en-US" baseline="0" dirty="0"/>
              <a:t>is portable no matter what you’re building. This makes it easy to share reusable components (called libraries) across the breadth of applications people build. </a:t>
            </a:r>
          </a:p>
          <a:p>
            <a:endParaRPr lang="en-US" baseline="0" dirty="0"/>
          </a:p>
          <a:p>
            <a:r>
              <a:rPr lang="en-US" baseline="0" dirty="0"/>
              <a:t>Additionally, there are a broad set of development tools that makes it really productive to write, debug, build and manage code bases. </a:t>
            </a:r>
          </a:p>
          <a:p>
            <a:endParaRPr lang="en-US" dirty="0"/>
          </a:p>
          <a:p>
            <a:r>
              <a:rPr lang="en-US" dirty="0"/>
              <a:t>See:</a:t>
            </a:r>
            <a:r>
              <a:rPr lang="en-US" baseline="0" dirty="0"/>
              <a:t> www.dot.net</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66501" rtl="0" eaLnBrk="1" fontAlgn="auto" latinLnBrk="0" hangingPunct="1">
              <a:lnSpc>
                <a:spcPct val="100000"/>
              </a:lnSpc>
              <a:spcBef>
                <a:spcPts val="0"/>
              </a:spcBef>
              <a:spcAft>
                <a:spcPts val="0"/>
              </a:spcAft>
              <a:buClrTx/>
              <a:buSzTx/>
              <a:buFontTx/>
              <a:buNone/>
              <a:tabLst/>
              <a:defRPr/>
            </a:pPr>
            <a:fld id="{3829E9FC-B671-424D-AD31-3E8C5FC948FF}" type="slidenum">
              <a:rPr kumimoji="0" lang="en-US" sz="13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66501" rtl="0" eaLnBrk="1" fontAlgn="auto" latinLnBrk="0" hangingPunct="1">
                <a:lnSpc>
                  <a:spcPct val="100000"/>
                </a:lnSpc>
                <a:spcBef>
                  <a:spcPts val="0"/>
                </a:spcBef>
                <a:spcAft>
                  <a:spcPts val="0"/>
                </a:spcAft>
                <a:buClrTx/>
                <a:buSzTx/>
                <a:buFontTx/>
                <a:buNone/>
                <a:tabLst/>
                <a:defRPr/>
              </a:pPr>
              <a:t>8</a:t>
            </a:fld>
            <a:endParaRPr kumimoji="0" lang="en-US" sz="13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Header Placeholder 10">
            <a:extLst>
              <a:ext uri="{FF2B5EF4-FFF2-40B4-BE49-F238E27FC236}">
                <a16:creationId xmlns:a16="http://schemas.microsoft.com/office/drawing/2014/main" id="{AB5F594E-8458-4AE9-887A-9FBCC1B47156}"/>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https://github.com/dotnet-presentations/home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4260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https://github.com/cradle77/DockerGettingStarted</a:t>
            </a:r>
            <a:endParaRPr lang="zh-CN" altLang="en-US" dirty="0"/>
          </a:p>
        </p:txBody>
      </p:sp>
      <p:sp>
        <p:nvSpPr>
          <p:cNvPr id="4" name="灯片编号占位符 3"/>
          <p:cNvSpPr>
            <a:spLocks noGrp="1"/>
          </p:cNvSpPr>
          <p:nvPr>
            <p:ph type="sldNum" sz="quarter" idx="5"/>
          </p:nvPr>
        </p:nvSpPr>
        <p:spPr/>
        <p:txBody>
          <a:bodyPr/>
          <a:lstStyle/>
          <a:p>
            <a:fld id="{7A3A8D60-CBF8-4442-AF5D-1F60FE5FB7A8}" type="slidenum">
              <a:rPr lang="it-IT" smtClean="0"/>
              <a:t>12</a:t>
            </a:fld>
            <a:endParaRPr lang="it-IT"/>
          </a:p>
        </p:txBody>
      </p:sp>
    </p:spTree>
    <p:extLst>
      <p:ext uri="{BB962C8B-B14F-4D97-AF65-F5344CB8AC3E}">
        <p14:creationId xmlns:p14="http://schemas.microsoft.com/office/powerpoint/2010/main" val="235706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effectLst/>
              </a:rPr>
              <a:t>Automatic </a:t>
            </a:r>
            <a:r>
              <a:rPr lang="en-US" sz="1200" dirty="0" err="1">
                <a:effectLst/>
              </a:rPr>
              <a:t>binpacking</a:t>
            </a:r>
            <a:endParaRPr lang="en-US" sz="1200" dirty="0">
              <a:effectLst/>
            </a:endParaRPr>
          </a:p>
          <a:p>
            <a:pPr marL="171450" indent="-171450">
              <a:buFont typeface="Arial" panose="020B0604020202020204" pitchFamily="34" charset="0"/>
              <a:buChar char="•"/>
            </a:pPr>
            <a:r>
              <a:rPr lang="en-US" sz="1200" dirty="0">
                <a:effectLst/>
              </a:rPr>
              <a:t>Self-healing</a:t>
            </a:r>
          </a:p>
          <a:p>
            <a:pPr marL="171450" indent="-171450">
              <a:buFont typeface="Arial" panose="020B0604020202020204" pitchFamily="34" charset="0"/>
              <a:buChar char="•"/>
            </a:pPr>
            <a:r>
              <a:rPr lang="en-US" sz="1200" dirty="0">
                <a:effectLst/>
              </a:rPr>
              <a:t>Horizontal scaling</a:t>
            </a:r>
          </a:p>
          <a:p>
            <a:pPr marL="171450" indent="-171450">
              <a:buFont typeface="Arial" panose="020B0604020202020204" pitchFamily="34" charset="0"/>
              <a:buChar char="•"/>
            </a:pPr>
            <a:r>
              <a:rPr lang="en-US" sz="1200" dirty="0">
                <a:effectLst/>
              </a:rPr>
              <a:t>Service discovery and load balancing</a:t>
            </a:r>
          </a:p>
          <a:p>
            <a:pPr marL="171450" indent="-171450">
              <a:buFont typeface="Arial" panose="020B0604020202020204" pitchFamily="34" charset="0"/>
              <a:buChar char="•"/>
            </a:pPr>
            <a:r>
              <a:rPr lang="en-US" sz="1200" dirty="0">
                <a:effectLst/>
              </a:rPr>
              <a:t>Automated rollouts and rollbacks</a:t>
            </a:r>
          </a:p>
          <a:p>
            <a:pPr marL="171450" indent="-171450">
              <a:buFont typeface="Arial" panose="020B0604020202020204" pitchFamily="34" charset="0"/>
              <a:buChar char="•"/>
            </a:pPr>
            <a:r>
              <a:rPr lang="en-US" sz="1200" dirty="0">
                <a:effectLst/>
              </a:rPr>
              <a:t>Secret and configuration management</a:t>
            </a:r>
          </a:p>
          <a:p>
            <a:pPr marL="171450" indent="-171450">
              <a:buFont typeface="Arial" panose="020B0604020202020204" pitchFamily="34" charset="0"/>
              <a:buChar char="•"/>
            </a:pPr>
            <a:r>
              <a:rPr lang="en-US" sz="1200" dirty="0">
                <a:effectLst/>
              </a:rPr>
              <a:t>Storage orchestration</a:t>
            </a:r>
          </a:p>
          <a:p>
            <a:pPr marL="171450" indent="-171450">
              <a:buFont typeface="Arial" panose="020B0604020202020204" pitchFamily="34" charset="0"/>
              <a:buChar char="•"/>
            </a:pPr>
            <a:r>
              <a:rPr lang="en-US" sz="1200" dirty="0">
                <a:effectLst/>
              </a:rPr>
              <a:t>Batch execution</a:t>
            </a:r>
          </a:p>
          <a:p>
            <a:endParaRPr lang="en-GB" dirty="0"/>
          </a:p>
        </p:txBody>
      </p:sp>
      <p:sp>
        <p:nvSpPr>
          <p:cNvPr id="4" name="Header Placeholder 3"/>
          <p:cNvSpPr>
            <a:spLocks noGrp="1"/>
          </p:cNvSpPr>
          <p:nvPr>
            <p:ph type="hdr" sz="quarter" idx="10"/>
          </p:nvPr>
        </p:nvSpPr>
        <p:spPr/>
        <p:txBody>
          <a:bodyPr/>
          <a:lstStyle/>
          <a:p>
            <a:r>
              <a:rPr lang="en-GB"/>
              <a:t>Microsoft and Container - Marcus Robinson @techdiction</a:t>
            </a:r>
          </a:p>
        </p:txBody>
      </p:sp>
      <p:sp>
        <p:nvSpPr>
          <p:cNvPr id="5" name="Slide Number Placeholder 4"/>
          <p:cNvSpPr>
            <a:spLocks noGrp="1"/>
          </p:cNvSpPr>
          <p:nvPr>
            <p:ph type="sldNum" sz="quarter" idx="11"/>
          </p:nvPr>
        </p:nvSpPr>
        <p:spPr/>
        <p:txBody>
          <a:bodyPr/>
          <a:lstStyle/>
          <a:p>
            <a:fld id="{4BDF79CD-0966-4EE4-BEF0-FA2E43C70310}" type="slidenum">
              <a:rPr lang="en-GB" smtClean="0"/>
              <a:t>17</a:t>
            </a:fld>
            <a:endParaRPr lang="en-GB"/>
          </a:p>
        </p:txBody>
      </p:sp>
    </p:spTree>
    <p:extLst>
      <p:ext uri="{BB962C8B-B14F-4D97-AF65-F5344CB8AC3E}">
        <p14:creationId xmlns:p14="http://schemas.microsoft.com/office/powerpoint/2010/main" val="3301043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57064AC-3FCB-4614-8842-A1085921C17E}" type="datetimeFigureOut">
              <a:rPr lang="it-IT" smtClean="0"/>
              <a:t>03/03/2019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BB1822-AEFD-43C6-A73A-6E81A3CA0552}" type="slidenum">
              <a:rPr lang="it-IT" smtClean="0"/>
              <a:t>‹#›</a:t>
            </a:fld>
            <a:endParaRPr lang="it-IT"/>
          </a:p>
        </p:txBody>
      </p:sp>
    </p:spTree>
    <p:extLst>
      <p:ext uri="{BB962C8B-B14F-4D97-AF65-F5344CB8AC3E}">
        <p14:creationId xmlns:p14="http://schemas.microsoft.com/office/powerpoint/2010/main" val="3717351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731520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923214" y="2362200"/>
            <a:ext cx="3200400" cy="1993392"/>
          </a:xfrm>
        </p:spPr>
        <p:txBody>
          <a:bodyPr anchor="b">
            <a:normAutofit/>
          </a:bodyPr>
          <a:lstStyle>
            <a:lvl1pPr>
              <a:defRPr sz="3400" b="0">
                <a:solidFill>
                  <a:schemeClr val="bg1"/>
                </a:solidFill>
              </a:defRPr>
            </a:lvl1pPr>
          </a:lstStyle>
          <a:p>
            <a:r>
              <a:rPr lang="en-US"/>
              <a:t>Click to edit Master title style</a:t>
            </a:r>
            <a:endParaRPr/>
          </a:p>
        </p:txBody>
      </p:sp>
      <p:sp>
        <p:nvSpPr>
          <p:cNvPr id="3" name="Picture Placeholder 2"/>
          <p:cNvSpPr>
            <a:spLocks noGrp="1"/>
          </p:cNvSpPr>
          <p:nvPr>
            <p:ph type="pic" idx="1"/>
          </p:nvPr>
        </p:nvSpPr>
        <p:spPr>
          <a:xfrm>
            <a:off x="0" y="0"/>
            <a:ext cx="7315200" cy="6858000"/>
          </a:xfrm>
          <a:solidFill>
            <a:schemeClr val="bg2">
              <a:lumMod val="90000"/>
            </a:schemeClr>
          </a:solidFill>
        </p:spPr>
        <p:txBody>
          <a:bodyPr/>
          <a:lstStyle>
            <a:lvl1pPr marL="0" indent="0" algn="ctr">
              <a:buNone/>
              <a:defRPr sz="32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23214" y="4355592"/>
            <a:ext cx="3200400" cy="1644614"/>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57064AC-3FCB-4614-8842-A1085921C17E}" type="datetimeFigureOut">
              <a:rPr lang="it-IT" smtClean="0"/>
              <a:t>03/03/2019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CBB1822-AEFD-43C6-A73A-6E81A3CA0552}" type="slidenum">
              <a:rPr lang="it-IT" smtClean="0"/>
              <a:t>‹#›</a:t>
            </a:fld>
            <a:endParaRPr lang="it-IT"/>
          </a:p>
        </p:txBody>
      </p:sp>
    </p:spTree>
    <p:extLst>
      <p:ext uri="{BB962C8B-B14F-4D97-AF65-F5344CB8AC3E}">
        <p14:creationId xmlns:p14="http://schemas.microsoft.com/office/powerpoint/2010/main" val="326642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57064AC-3FCB-4614-8842-A1085921C17E}" type="datetimeFigureOut">
              <a:rPr lang="it-IT" smtClean="0"/>
              <a:t>03/03/2019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BB1822-AEFD-43C6-A73A-6E81A3CA0552}" type="slidenum">
              <a:rPr lang="it-IT" smtClean="0"/>
              <a:t>‹#›</a:t>
            </a:fld>
            <a:endParaRPr lang="it-IT"/>
          </a:p>
        </p:txBody>
      </p:sp>
    </p:spTree>
    <p:extLst>
      <p:ext uri="{BB962C8B-B14F-4D97-AF65-F5344CB8AC3E}">
        <p14:creationId xmlns:p14="http://schemas.microsoft.com/office/powerpoint/2010/main" val="355912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57064AC-3FCB-4614-8842-A1085921C17E}" type="datetimeFigureOut">
              <a:rPr lang="it-IT" smtClean="0"/>
              <a:t>03/03/2019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BB1822-AEFD-43C6-A73A-6E81A3CA0552}" type="slidenum">
              <a:rPr lang="it-IT" smtClean="0"/>
              <a:t>‹#›</a:t>
            </a:fld>
            <a:endParaRPr lang="it-IT"/>
          </a:p>
        </p:txBody>
      </p:sp>
    </p:spTree>
    <p:extLst>
      <p:ext uri="{BB962C8B-B14F-4D97-AF65-F5344CB8AC3E}">
        <p14:creationId xmlns:p14="http://schemas.microsoft.com/office/powerpoint/2010/main" val="234139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824434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lank Purpl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134957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8" name="Rectangle 7"/>
          <p:cNvSpPr/>
          <p:nvPr/>
        </p:nvSpPr>
        <p:spPr bwMode="white">
          <a:xfrm>
            <a:off x="-1" y="4114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524000" y="1143000"/>
            <a:ext cx="9144000" cy="2667000"/>
          </a:xfrm>
        </p:spPr>
        <p:txBody>
          <a:bodyPr anchor="b">
            <a:normAutofit/>
          </a:bodyPr>
          <a:lstStyle>
            <a:lvl1pPr algn="ctr">
              <a:defRPr sz="5200" b="0"/>
            </a:lvl1pPr>
          </a:lstStyle>
          <a:p>
            <a:r>
              <a:rPr lang="en-US"/>
              <a:t>Click to edit Master title style</a:t>
            </a:r>
            <a:endParaRPr/>
          </a:p>
        </p:txBody>
      </p:sp>
      <p:sp>
        <p:nvSpPr>
          <p:cNvPr id="3" name="Text Placeholder 2"/>
          <p:cNvSpPr>
            <a:spLocks noGrp="1"/>
          </p:cNvSpPr>
          <p:nvPr>
            <p:ph type="body" idx="1"/>
          </p:nvPr>
        </p:nvSpPr>
        <p:spPr>
          <a:xfrm>
            <a:off x="1524000" y="3810000"/>
            <a:ext cx="9144000" cy="1143000"/>
          </a:xfrm>
        </p:spPr>
        <p:txBody>
          <a:bodyPr anchor="t">
            <a:normAutofit/>
          </a:bodyPr>
          <a:lstStyle>
            <a:lvl1pPr marL="0" indent="0" algn="ctr">
              <a:spcBef>
                <a:spcPts val="0"/>
              </a:spcBef>
              <a:buNone/>
              <a:defRPr sz="2400" cap="none"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57064AC-3FCB-4614-8842-A1085921C17E}" type="datetimeFigureOut">
              <a:rPr lang="it-IT" smtClean="0"/>
              <a:t>03/03/2019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BB1822-AEFD-43C6-A73A-6E81A3CA0552}" type="slidenum">
              <a:rPr lang="it-IT" smtClean="0"/>
              <a:t>‹#›</a:t>
            </a:fld>
            <a:endParaRPr lang="it-IT"/>
          </a:p>
        </p:txBody>
      </p:sp>
    </p:spTree>
    <p:extLst>
      <p:ext uri="{BB962C8B-B14F-4D97-AF65-F5344CB8AC3E}">
        <p14:creationId xmlns:p14="http://schemas.microsoft.com/office/powerpoint/2010/main" val="41118162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lternate 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144000" cy="2667000"/>
          </a:xfrm>
        </p:spPr>
        <p:txBody>
          <a:bodyPr anchor="b">
            <a:normAutofit/>
          </a:bodyPr>
          <a:lstStyle>
            <a:lvl1pPr algn="ctr">
              <a:defRPr sz="5200" b="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3" y="3810000"/>
            <a:ext cx="9144000" cy="1143000"/>
          </a:xfrm>
        </p:spPr>
        <p:txBody>
          <a:bodyPr anchor="t">
            <a:normAutofit/>
          </a:bodyPr>
          <a:lstStyle>
            <a:lvl1pPr marL="0" indent="0" algn="ctr">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A57064AC-3FCB-4614-8842-A1085921C17E}" type="datetimeFigureOut">
              <a:rPr lang="it-IT" smtClean="0"/>
              <a:t>03/03/2019</a:t>
            </a:fld>
            <a:endParaRPr lang="it-IT"/>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it-IT"/>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2CBB1822-AEFD-43C6-A73A-6E81A3CA0552}" type="slidenum">
              <a:rPr lang="it-IT" smtClean="0"/>
              <a:t>‹#›</a:t>
            </a:fld>
            <a:endParaRPr lang="it-IT"/>
          </a:p>
        </p:txBody>
      </p:sp>
      <p:pic>
        <p:nvPicPr>
          <p:cNvPr id="7" name="Picture 2" descr="http://tribalmedia.co.uk/assets/images/client-logos/aso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56912" y="-182728"/>
            <a:ext cx="1339025" cy="803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8766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341120" y="1268760"/>
            <a:ext cx="4572000" cy="4757136"/>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8880" y="1268760"/>
            <a:ext cx="4572000" cy="4757136"/>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A57064AC-3FCB-4614-8842-A1085921C17E}" type="datetimeFigureOut">
              <a:rPr lang="it-IT" smtClean="0"/>
              <a:t>03/03/2019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CBB1822-AEFD-43C6-A73A-6E81A3CA0552}" type="slidenum">
              <a:rPr lang="it-IT" smtClean="0"/>
              <a:t>‹#›</a:t>
            </a:fld>
            <a:endParaRPr lang="it-IT"/>
          </a:p>
        </p:txBody>
      </p:sp>
    </p:spTree>
    <p:extLst>
      <p:ext uri="{BB962C8B-B14F-4D97-AF65-F5344CB8AC3E}">
        <p14:creationId xmlns:p14="http://schemas.microsoft.com/office/powerpoint/2010/main" val="1879100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41120" y="466344"/>
            <a:ext cx="9509760" cy="1234440"/>
          </a:xfrm>
        </p:spPr>
        <p:txBody>
          <a:bodyPr/>
          <a:lstStyle/>
          <a:p>
            <a:r>
              <a:rPr lang="en-US"/>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A57064AC-3FCB-4614-8842-A1085921C17E}" type="datetimeFigureOut">
              <a:rPr lang="it-IT" smtClean="0"/>
              <a:t>03/03/2019</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2CBB1822-AEFD-43C6-A73A-6E81A3CA0552}" type="slidenum">
              <a:rPr lang="it-IT" smtClean="0"/>
              <a:t>‹#›</a:t>
            </a:fld>
            <a:endParaRPr lang="it-IT"/>
          </a:p>
        </p:txBody>
      </p:sp>
    </p:spTree>
    <p:extLst>
      <p:ext uri="{BB962C8B-B14F-4D97-AF65-F5344CB8AC3E}">
        <p14:creationId xmlns:p14="http://schemas.microsoft.com/office/powerpoint/2010/main" val="3447970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A57064AC-3FCB-4614-8842-A1085921C17E}" type="datetimeFigureOut">
              <a:rPr lang="it-IT" smtClean="0"/>
              <a:t>03/03/2019</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2CBB1822-AEFD-43C6-A73A-6E81A3CA0552}" type="slidenum">
              <a:rPr lang="it-IT" smtClean="0"/>
              <a:t>‹#›</a:t>
            </a:fld>
            <a:endParaRPr lang="it-IT"/>
          </a:p>
        </p:txBody>
      </p:sp>
    </p:spTree>
    <p:extLst>
      <p:ext uri="{BB962C8B-B14F-4D97-AF65-F5344CB8AC3E}">
        <p14:creationId xmlns:p14="http://schemas.microsoft.com/office/powerpoint/2010/main" val="1947936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A57064AC-3FCB-4614-8842-A1085921C17E}" type="datetimeFigureOut">
              <a:rPr lang="it-IT" smtClean="0"/>
              <a:t>03/03/2019</a:t>
            </a:fld>
            <a:endParaRPr lang="it-IT"/>
          </a:p>
        </p:txBody>
      </p:sp>
      <p:sp>
        <p:nvSpPr>
          <p:cNvPr id="3" name="Footer Placeholder 2"/>
          <p:cNvSpPr>
            <a:spLocks noGrp="1"/>
          </p:cNvSpPr>
          <p:nvPr>
            <p:ph type="ftr" sz="quarter" idx="11"/>
          </p:nvPr>
        </p:nvSpPr>
        <p:spPr/>
        <p:txBody>
          <a:bodyPr/>
          <a:lstStyle>
            <a:lvl1pPr>
              <a:defRPr>
                <a:solidFill>
                  <a:schemeClr val="tx2"/>
                </a:solidFill>
              </a:defRPr>
            </a:lvl1pPr>
          </a:lstStyle>
          <a:p>
            <a:endParaRPr lang="it-IT"/>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2CBB1822-AEFD-43C6-A73A-6E81A3CA0552}" type="slidenum">
              <a:rPr lang="it-IT" smtClean="0"/>
              <a:t>‹#›</a:t>
            </a:fld>
            <a:endParaRPr lang="it-IT"/>
          </a:p>
        </p:txBody>
      </p:sp>
    </p:spTree>
    <p:extLst>
      <p:ext uri="{BB962C8B-B14F-4D97-AF65-F5344CB8AC3E}">
        <p14:creationId xmlns:p14="http://schemas.microsoft.com/office/powerpoint/2010/main" val="3765033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0412" y="2362200"/>
            <a:ext cx="3200400" cy="1990725"/>
          </a:xfrm>
        </p:spPr>
        <p:txBody>
          <a:bodyPr anchor="b">
            <a:normAutofit/>
          </a:bodyPr>
          <a:lstStyle>
            <a:lvl1pPr>
              <a:defRPr sz="3400" b="0"/>
            </a:lvl1pPr>
          </a:lstStyle>
          <a:p>
            <a:r>
              <a:rPr lang="en-US"/>
              <a:t>Click to edit Master title style</a:t>
            </a:r>
            <a:endParaRPr/>
          </a:p>
        </p:txBody>
      </p:sp>
      <p:sp>
        <p:nvSpPr>
          <p:cNvPr id="3" name="Content Placeholder 2"/>
          <p:cNvSpPr>
            <a:spLocks noGrp="1"/>
          </p:cNvSpPr>
          <p:nvPr>
            <p:ph idx="1"/>
          </p:nvPr>
        </p:nvSpPr>
        <p:spPr>
          <a:xfrm>
            <a:off x="4494212" y="685800"/>
            <a:ext cx="7239001"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57064AC-3FCB-4614-8842-A1085921C17E}" type="datetimeFigureOut">
              <a:rPr lang="it-IT" smtClean="0"/>
              <a:t>03/03/2019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CBB1822-AEFD-43C6-A73A-6E81A3CA0552}" type="slidenum">
              <a:rPr lang="it-IT" smtClean="0"/>
              <a:t>‹#›</a:t>
            </a:fld>
            <a:endParaRPr lang="it-IT"/>
          </a:p>
        </p:txBody>
      </p:sp>
    </p:spTree>
    <p:extLst>
      <p:ext uri="{BB962C8B-B14F-4D97-AF65-F5344CB8AC3E}">
        <p14:creationId xmlns:p14="http://schemas.microsoft.com/office/powerpoint/2010/main" val="2983754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Alternate Content with Caption">
    <p:spTree>
      <p:nvGrpSpPr>
        <p:cNvPr id="1" name=""/>
        <p:cNvGrpSpPr/>
        <p:nvPr/>
      </p:nvGrpSpPr>
      <p:grpSpPr>
        <a:xfrm>
          <a:off x="0" y="0"/>
          <a:ext cx="0" cy="0"/>
          <a:chOff x="0" y="0"/>
          <a:chExt cx="0" cy="0"/>
        </a:xfrm>
      </p:grpSpPr>
      <p:sp>
        <p:nvSpPr>
          <p:cNvPr id="8" name="Rectangle 7"/>
          <p:cNvSpPr/>
          <p:nvPr/>
        </p:nvSpPr>
        <p:spPr bwMode="ltGray">
          <a:xfrm>
            <a:off x="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60412" y="2362200"/>
            <a:ext cx="3200400" cy="1990725"/>
          </a:xfrm>
        </p:spPr>
        <p:txBody>
          <a:bodyPr anchor="b">
            <a:normAutofit/>
          </a:bodyPr>
          <a:lstStyle>
            <a:lvl1pPr>
              <a:defRPr sz="3400" b="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5362892" y="685800"/>
            <a:ext cx="637032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A57064AC-3FCB-4614-8842-A1085921C17E}" type="datetimeFigureOut">
              <a:rPr lang="it-IT" smtClean="0"/>
              <a:t>03/03/2019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CBB1822-AEFD-43C6-A73A-6E81A3CA0552}" type="slidenum">
              <a:rPr lang="it-IT" smtClean="0"/>
              <a:t>‹#›</a:t>
            </a:fld>
            <a:endParaRPr lang="it-IT"/>
          </a:p>
        </p:txBody>
      </p:sp>
    </p:spTree>
    <p:extLst>
      <p:ext uri="{BB962C8B-B14F-4D97-AF65-F5344CB8AC3E}">
        <p14:creationId xmlns:p14="http://schemas.microsoft.com/office/powerpoint/2010/main" val="3842017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341120" y="467360"/>
            <a:ext cx="9509760" cy="729392"/>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341120" y="1268760"/>
            <a:ext cx="9509760" cy="476081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800">
                <a:solidFill>
                  <a:schemeClr val="bg2"/>
                </a:solidFill>
              </a:defRPr>
            </a:lvl1pPr>
          </a:lstStyle>
          <a:p>
            <a:fld id="{A57064AC-3FCB-4614-8842-A1085921C17E}" type="datetimeFigureOut">
              <a:rPr lang="it-IT" smtClean="0"/>
              <a:t>03/03/2019</a:t>
            </a:fld>
            <a:endParaRPr lang="it-IT"/>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800" cap="all" baseline="0">
                <a:solidFill>
                  <a:schemeClr val="bg2"/>
                </a:solidFill>
              </a:defRPr>
            </a:lvl1pPr>
          </a:lstStyle>
          <a:p>
            <a:endParaRPr lang="it-IT"/>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800">
                <a:solidFill>
                  <a:schemeClr val="bg2"/>
                </a:solidFill>
              </a:defRPr>
            </a:lvl1pPr>
          </a:lstStyle>
          <a:p>
            <a:fld id="{2CBB1822-AEFD-43C6-A73A-6E81A3CA0552}" type="slidenum">
              <a:rPr lang="it-IT" smtClean="0"/>
              <a:t>‹#›</a:t>
            </a:fld>
            <a:endParaRPr lang="it-IT"/>
          </a:p>
        </p:txBody>
      </p:sp>
      <p:sp>
        <p:nvSpPr>
          <p:cNvPr id="9" name="Rectangle 8"/>
          <p:cNvSpPr/>
          <p:nvPr/>
        </p:nvSpPr>
        <p:spPr bwMode="ltGray">
          <a:xfrm>
            <a:off x="0" y="0"/>
            <a:ext cx="12188826" cy="4572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Tree>
    <p:extLst>
      <p:ext uri="{BB962C8B-B14F-4D97-AF65-F5344CB8AC3E}">
        <p14:creationId xmlns:p14="http://schemas.microsoft.com/office/powerpoint/2010/main" val="6380434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60">
          <p15:clr>
            <a:srgbClr val="F26B43"/>
          </p15:clr>
        </p15:guide>
        <p15:guide id="2" pos="40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32.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5.png"/><Relationship Id="rId7" Type="http://schemas.openxmlformats.org/officeDocument/2006/relationships/image" Target="../media/image38.png"/><Relationship Id="rId2" Type="http://schemas.openxmlformats.org/officeDocument/2006/relationships/image" Target="../media/image34.png"/><Relationship Id="rId1" Type="http://schemas.openxmlformats.org/officeDocument/2006/relationships/slideLayout" Target="../slideLayouts/slideLayout1.xml"/><Relationship Id="rId6" Type="http://schemas.openxmlformats.org/officeDocument/2006/relationships/image" Target="../media/image37.png"/><Relationship Id="rId5" Type="http://schemas.microsoft.com/office/2007/relationships/hdphoto" Target="../media/hdphoto3.wdp"/><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en-us/azure/log-analytics/log-analytics-containers" TargetMode="External"/><Relationship Id="rId2" Type="http://schemas.openxmlformats.org/officeDocument/2006/relationships/hyperlink" Target="https://docs.microsoft.com/en-us/azure/aks/"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cradle77/DockerGettingStarted" TargetMode="External"/><Relationship Id="rId2" Type="http://schemas.openxmlformats.org/officeDocument/2006/relationships/hyperlink" Target="mailto:geffzhang@"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comments" Target="../comments/comment1.xml"/><Relationship Id="rId2" Type="http://schemas.openxmlformats.org/officeDocument/2006/relationships/notesSlide" Target="../notesSlides/notesSlide6.xml"/><Relationship Id="rId16" Type="http://schemas.openxmlformats.org/officeDocument/2006/relationships/image" Target="../media/image18.png"/><Relationship Id="rId1" Type="http://schemas.openxmlformats.org/officeDocument/2006/relationships/slideLayout" Target="../slideLayouts/slideLayout13.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19.png"/><Relationship Id="rId7" Type="http://schemas.openxmlformats.org/officeDocument/2006/relationships/image" Target="../media/image22.png"/><Relationship Id="rId12"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microsoft.com/office/2007/relationships/hdphoto" Target="../media/hdphoto1.wdp"/><Relationship Id="rId11" Type="http://schemas.openxmlformats.org/officeDocument/2006/relationships/image" Target="../media/image15.png"/><Relationship Id="rId5" Type="http://schemas.openxmlformats.org/officeDocument/2006/relationships/image" Target="../media/image21.png"/><Relationship Id="rId15" Type="http://schemas.openxmlformats.org/officeDocument/2006/relationships/comments" Target="../comments/comment2.xml"/><Relationship Id="rId10" Type="http://schemas.openxmlformats.org/officeDocument/2006/relationships/image" Target="../media/image14.png"/><Relationship Id="rId4" Type="http://schemas.openxmlformats.org/officeDocument/2006/relationships/image" Target="../media/image20.png"/><Relationship Id="rId9" Type="http://schemas.openxmlformats.org/officeDocument/2006/relationships/image" Target="../media/image13.png"/><Relationship Id="rId1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Title 1"/>
          <p:cNvSpPr>
            <a:spLocks noGrp="1"/>
          </p:cNvSpPr>
          <p:nvPr/>
        </p:nvSpPr>
        <p:spPr>
          <a:xfrm>
            <a:off x="535552" y="1064144"/>
            <a:ext cx="8809784" cy="2536306"/>
          </a:xfrm>
          <a:prstGeom prst="rect">
            <a:avLst/>
          </a:prstGeom>
          <a:noFill/>
        </p:spPr>
        <p:txBody>
          <a:bodyPr vert="horz" wrap="square" lIns="146304" tIns="91440" rIns="146304" bIns="91440" rtlCol="0" anchor="t" anchorCtr="0">
            <a:normAutofit/>
          </a:bodyPr>
          <a:lstStyle>
            <a:lvl1pPr algn="l" defTabSz="914367" rtl="0" eaLnBrk="1" latinLnBrk="0" hangingPunct="1">
              <a:lnSpc>
                <a:spcPct val="90000"/>
              </a:lnSpc>
              <a:spcBef>
                <a:spcPct val="0"/>
              </a:spcBef>
              <a:buNone/>
              <a:defRPr lang="en-US" sz="5294" b="0" kern="1200" cap="none" spc="-98" baseline="0">
                <a:ln w="3175">
                  <a:noFill/>
                </a:ln>
                <a:gradFill>
                  <a:gsLst>
                    <a:gs pos="100000">
                      <a:schemeClr val="tx2"/>
                    </a:gs>
                    <a:gs pos="0">
                      <a:schemeClr val="tx2"/>
                    </a:gs>
                  </a:gsLst>
                  <a:lin ang="5400000" scaled="0"/>
                </a:gradFill>
                <a:effectLst/>
                <a:latin typeface="+mj-lt"/>
                <a:ea typeface="+mn-ea"/>
                <a:cs typeface="Segoe UI" pitchFamily="34" charset="0"/>
              </a:defRPr>
            </a:lvl1pPr>
          </a:lstStyle>
          <a:p>
            <a:r>
              <a:rPr lang="it-IT" b="1" dirty="0">
                <a:solidFill>
                  <a:srgbClr val="541764"/>
                </a:solidFill>
                <a:latin typeface="Segoe UI Light" panose="020B0502040204020203" pitchFamily="34" charset="0"/>
                <a:cs typeface="Segoe UI Light" panose="020B0502040204020203" pitchFamily="34" charset="0"/>
              </a:rPr>
              <a:t>ASP.NET Core </a:t>
            </a:r>
            <a:r>
              <a:rPr lang="en-GB" b="1" dirty="0">
                <a:solidFill>
                  <a:srgbClr val="541764"/>
                </a:solidFill>
                <a:latin typeface="Segoe UI Light" panose="020B0502040204020203" pitchFamily="34" charset="0"/>
                <a:cs typeface="Segoe UI Light" panose="020B0502040204020203" pitchFamily="34" charset="0"/>
              </a:rPr>
              <a:t>&amp; Docker &amp; K8</a:t>
            </a:r>
            <a:r>
              <a:rPr lang="en-US" altLang="zh-CN" b="1" dirty="0">
                <a:solidFill>
                  <a:srgbClr val="541764"/>
                </a:solidFill>
                <a:latin typeface="Segoe UI Light" panose="020B0502040204020203" pitchFamily="34" charset="0"/>
                <a:cs typeface="Segoe UI Light" panose="020B0502040204020203" pitchFamily="34" charset="0"/>
              </a:rPr>
              <a:t>s</a:t>
            </a:r>
            <a:endParaRPr lang="en-GB" b="1" dirty="0">
              <a:solidFill>
                <a:srgbClr val="541764"/>
              </a:solidFill>
              <a:latin typeface="Segoe UI Light" panose="020B0502040204020203" pitchFamily="34" charset="0"/>
              <a:cs typeface="Segoe UI Light" panose="020B0502040204020203" pitchFamily="34" charset="0"/>
            </a:endParaRPr>
          </a:p>
          <a:p>
            <a:r>
              <a:rPr lang="en-GB" sz="4000" b="1" dirty="0">
                <a:solidFill>
                  <a:srgbClr val="541764"/>
                </a:solidFill>
                <a:latin typeface="Segoe UI Light" panose="020B0502040204020203" pitchFamily="34" charset="0"/>
                <a:cs typeface="Segoe UI Light" panose="020B0502040204020203" pitchFamily="34" charset="0"/>
              </a:rPr>
              <a:t>From 0 to </a:t>
            </a:r>
            <a:r>
              <a:rPr lang="en-US" altLang="zh-CN" sz="4000" b="1" dirty="0">
                <a:solidFill>
                  <a:srgbClr val="541764"/>
                </a:solidFill>
                <a:latin typeface="Segoe UI Light" panose="020B0502040204020203" pitchFamily="34" charset="0"/>
                <a:cs typeface="Segoe UI Light" panose="020B0502040204020203" pitchFamily="34" charset="0"/>
              </a:rPr>
              <a:t>Cloud</a:t>
            </a:r>
            <a:endParaRPr lang="en-US" sz="4000" b="1" dirty="0">
              <a:solidFill>
                <a:srgbClr val="541764"/>
              </a:solidFill>
              <a:latin typeface="Segoe UI Light" panose="020B0502040204020203" pitchFamily="34" charset="0"/>
              <a:cs typeface="Segoe UI Light" panose="020B0502040204020203" pitchFamily="34" charset="0"/>
            </a:endParaRPr>
          </a:p>
        </p:txBody>
      </p:sp>
      <p:sp>
        <p:nvSpPr>
          <p:cNvPr id="11" name="Subtitle 2"/>
          <p:cNvSpPr>
            <a:spLocks noGrp="1"/>
          </p:cNvSpPr>
          <p:nvPr/>
        </p:nvSpPr>
        <p:spPr>
          <a:xfrm>
            <a:off x="736888" y="3806248"/>
            <a:ext cx="6765360" cy="1319426"/>
          </a:xfrm>
          <a:prstGeom prst="rect">
            <a:avLst/>
          </a:prstGeom>
          <a:noFill/>
        </p:spPr>
        <p:txBody>
          <a:bodyPr vert="horz" wrap="square" lIns="146304" tIns="109728" rIns="146304" bIns="109728" rtlCol="0">
            <a:noAutofit/>
          </a:bodyPr>
          <a:lstStyle>
            <a:lvl1pPr marL="0" marR="0" indent="0" algn="l" defTabSz="914367" rtl="0" eaLnBrk="1" fontAlgn="auto" latinLnBrk="0" hangingPunct="1">
              <a:lnSpc>
                <a:spcPct val="90000"/>
              </a:lnSpc>
              <a:spcBef>
                <a:spcPts val="0"/>
              </a:spcBef>
              <a:spcAft>
                <a:spcPts val="0"/>
              </a:spcAft>
              <a:buClrTx/>
              <a:buSzPct val="90000"/>
              <a:buFont typeface="Arial" pitchFamily="34" charset="0"/>
              <a:buNone/>
              <a:tabLst/>
              <a:defRPr sz="3137" kern="1200" spc="0" baseline="0">
                <a:gradFill>
                  <a:gsLst>
                    <a:gs pos="91000">
                      <a:schemeClr val="tx1"/>
                    </a:gs>
                    <a:gs pos="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zh-CN" altLang="en-US" sz="2000" b="1" dirty="0">
                <a:solidFill>
                  <a:srgbClr val="541764"/>
                </a:solidFill>
                <a:latin typeface="Segoe UI Light" panose="020B0502040204020203" pitchFamily="34" charset="0"/>
                <a:cs typeface="Segoe UI Light" panose="020B0502040204020203" pitchFamily="34" charset="0"/>
              </a:rPr>
              <a:t>张善友</a:t>
            </a:r>
            <a:endParaRPr lang="en-US" altLang="zh-CN" sz="2000" b="1" dirty="0">
              <a:solidFill>
                <a:srgbClr val="541764"/>
              </a:solidFill>
              <a:latin typeface="Segoe UI Light" panose="020B0502040204020203" pitchFamily="34" charset="0"/>
              <a:cs typeface="Segoe UI Light" panose="020B0502040204020203" pitchFamily="34" charset="0"/>
            </a:endParaRPr>
          </a:p>
          <a:p>
            <a:endParaRPr lang="en-US" sz="2000" b="1" dirty="0">
              <a:solidFill>
                <a:srgbClr val="541764"/>
              </a:solidFill>
              <a:latin typeface="Segoe UI Light" panose="020B0502040204020203" pitchFamily="34" charset="0"/>
              <a:cs typeface="Segoe UI Light" panose="020B0502040204020203" pitchFamily="34" charset="0"/>
            </a:endParaRPr>
          </a:p>
          <a:p>
            <a:r>
              <a:rPr lang="en-GB" sz="2000" dirty="0">
                <a:solidFill>
                  <a:srgbClr val="541764"/>
                </a:solidFill>
                <a:latin typeface="Segoe UI Light" panose="020B0502040204020203" pitchFamily="34" charset="0"/>
                <a:cs typeface="Segoe UI Light" panose="020B0502040204020203" pitchFamily="34" charset="0"/>
              </a:rPr>
              <a:t>Visual Studio and Development Technologies</a:t>
            </a:r>
            <a:r>
              <a:rPr lang="en-US" sz="2000" dirty="0">
                <a:solidFill>
                  <a:srgbClr val="541764"/>
                </a:solidFill>
                <a:latin typeface="Segoe UI Light" panose="020B0502040204020203" pitchFamily="34" charset="0"/>
                <a:cs typeface="Segoe UI Light" panose="020B0502040204020203" pitchFamily="34" charset="0"/>
              </a:rPr>
              <a:t> MVP</a:t>
            </a:r>
          </a:p>
          <a:p>
            <a:r>
              <a:rPr lang="en-US" altLang="zh-CN" sz="2000" dirty="0">
                <a:solidFill>
                  <a:srgbClr val="541764"/>
                </a:solidFill>
                <a:latin typeface="Segoe UI Light" panose="020B0502040204020203" pitchFamily="34" charset="0"/>
                <a:cs typeface="Segoe UI Light" panose="020B0502040204020203" pitchFamily="34" charset="0"/>
              </a:rPr>
              <a:t>geffzhang@weyhd.com</a:t>
            </a:r>
            <a:endParaRPr lang="en-US" sz="2000" dirty="0">
              <a:solidFill>
                <a:srgbClr val="541764"/>
              </a:solidFill>
              <a:latin typeface="Segoe UI Light" panose="020B0502040204020203" pitchFamily="34" charset="0"/>
              <a:cs typeface="Segoe UI Light" panose="020B0502040204020203" pitchFamily="34" charset="0"/>
            </a:endParaRPr>
          </a:p>
        </p:txBody>
      </p:sp>
      <p:pic>
        <p:nvPicPr>
          <p:cNvPr id="4" name="Picture 3" descr="cid:image001.png@01CF7417.94D0DEA0">
            <a:extLst>
              <a:ext uri="{FF2B5EF4-FFF2-40B4-BE49-F238E27FC236}">
                <a16:creationId xmlns:a16="http://schemas.microsoft.com/office/drawing/2014/main" id="{2BA709C3-23BE-4FEC-A720-402389A0E65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428205" y="5847108"/>
            <a:ext cx="527050" cy="819150"/>
          </a:xfrm>
          <a:prstGeom prst="rect">
            <a:avLst/>
          </a:prstGeom>
          <a:noFill/>
          <a:ln>
            <a:noFill/>
          </a:ln>
        </p:spPr>
      </p:pic>
    </p:spTree>
    <p:extLst>
      <p:ext uri="{BB962C8B-B14F-4D97-AF65-F5344CB8AC3E}">
        <p14:creationId xmlns:p14="http://schemas.microsoft.com/office/powerpoint/2010/main" val="22050184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8628A-C74D-4E45-B277-F9DB5729BC77}"/>
              </a:ext>
            </a:extLst>
          </p:cNvPr>
          <p:cNvSpPr>
            <a:spLocks noGrp="1"/>
          </p:cNvSpPr>
          <p:nvPr>
            <p:ph type="title"/>
          </p:nvPr>
        </p:nvSpPr>
        <p:spPr/>
        <p:txBody>
          <a:bodyPr/>
          <a:lstStyle/>
          <a:p>
            <a:r>
              <a:rPr lang="it-IT" dirty="0"/>
              <a:t>Containers == Virtualized Operating System</a:t>
            </a:r>
            <a:endParaRPr lang="en-GB" dirty="0"/>
          </a:p>
        </p:txBody>
      </p:sp>
      <p:sp>
        <p:nvSpPr>
          <p:cNvPr id="4" name="TextBox 3">
            <a:extLst>
              <a:ext uri="{FF2B5EF4-FFF2-40B4-BE49-F238E27FC236}">
                <a16:creationId xmlns:a16="http://schemas.microsoft.com/office/drawing/2014/main" id="{87ADA794-A945-4291-906A-5D90284C680B}"/>
              </a:ext>
            </a:extLst>
          </p:cNvPr>
          <p:cNvSpPr txBox="1"/>
          <p:nvPr/>
        </p:nvSpPr>
        <p:spPr>
          <a:xfrm>
            <a:off x="838200" y="1803816"/>
            <a:ext cx="5344605" cy="461665"/>
          </a:xfrm>
          <a:prstGeom prst="rect">
            <a:avLst/>
          </a:prstGeom>
          <a:noFill/>
        </p:spPr>
        <p:txBody>
          <a:bodyPr wrap="none" rtlCol="0">
            <a:spAutoFit/>
          </a:bodyPr>
          <a:lstStyle/>
          <a:p>
            <a:r>
              <a:rPr lang="it-IT" sz="2400" dirty="0"/>
              <a:t>Kernel namespaces (Linux and Windows)</a:t>
            </a:r>
            <a:endParaRPr lang="en-GB" sz="2400" dirty="0"/>
          </a:p>
        </p:txBody>
      </p:sp>
      <p:grpSp>
        <p:nvGrpSpPr>
          <p:cNvPr id="9" name="Group 8">
            <a:extLst>
              <a:ext uri="{FF2B5EF4-FFF2-40B4-BE49-F238E27FC236}">
                <a16:creationId xmlns:a16="http://schemas.microsoft.com/office/drawing/2014/main" id="{B83630A6-CE30-4CAD-8A08-8343600886A5}"/>
              </a:ext>
            </a:extLst>
          </p:cNvPr>
          <p:cNvGrpSpPr/>
          <p:nvPr/>
        </p:nvGrpSpPr>
        <p:grpSpPr>
          <a:xfrm>
            <a:off x="800138" y="2630697"/>
            <a:ext cx="2482731" cy="2622823"/>
            <a:chOff x="800138" y="2630697"/>
            <a:chExt cx="2482731" cy="2622823"/>
          </a:xfrm>
        </p:grpSpPr>
        <p:pic>
          <p:nvPicPr>
            <p:cNvPr id="2050" name="Picture 2" descr="Image result for file system">
              <a:extLst>
                <a:ext uri="{FF2B5EF4-FFF2-40B4-BE49-F238E27FC236}">
                  <a16:creationId xmlns:a16="http://schemas.microsoft.com/office/drawing/2014/main" id="{BD25B429-8C14-4C3D-BB72-14BDD910A9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292" y="2630697"/>
              <a:ext cx="1876425" cy="18764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FDED024-C80D-44F8-8C6B-1F75881A8907}"/>
                </a:ext>
              </a:extLst>
            </p:cNvPr>
            <p:cNvSpPr txBox="1"/>
            <p:nvPr/>
          </p:nvSpPr>
          <p:spPr>
            <a:xfrm>
              <a:off x="800138" y="4791855"/>
              <a:ext cx="2482731" cy="461665"/>
            </a:xfrm>
            <a:prstGeom prst="rect">
              <a:avLst/>
            </a:prstGeom>
            <a:noFill/>
          </p:spPr>
          <p:txBody>
            <a:bodyPr wrap="none" rtlCol="0">
              <a:spAutoFit/>
            </a:bodyPr>
            <a:lstStyle/>
            <a:p>
              <a:r>
                <a:rPr lang="it-IT" sz="2400" dirty="0"/>
                <a:t>Virtual File System</a:t>
              </a:r>
              <a:endParaRPr lang="en-GB" sz="2400" dirty="0"/>
            </a:p>
          </p:txBody>
        </p:sp>
      </p:grpSp>
      <p:grpSp>
        <p:nvGrpSpPr>
          <p:cNvPr id="8" name="Group 7">
            <a:extLst>
              <a:ext uri="{FF2B5EF4-FFF2-40B4-BE49-F238E27FC236}">
                <a16:creationId xmlns:a16="http://schemas.microsoft.com/office/drawing/2014/main" id="{208120EF-FC37-4CA4-8EA1-89DC6659AA09}"/>
              </a:ext>
            </a:extLst>
          </p:cNvPr>
          <p:cNvGrpSpPr/>
          <p:nvPr/>
        </p:nvGrpSpPr>
        <p:grpSpPr>
          <a:xfrm>
            <a:off x="4772176" y="2630697"/>
            <a:ext cx="2647648" cy="2612830"/>
            <a:chOff x="4772176" y="2630697"/>
            <a:chExt cx="2647648" cy="2612830"/>
          </a:xfrm>
        </p:grpSpPr>
        <p:pic>
          <p:nvPicPr>
            <p:cNvPr id="2052" name="Picture 4" descr="Image result for cpu">
              <a:extLst>
                <a:ext uri="{FF2B5EF4-FFF2-40B4-BE49-F238E27FC236}">
                  <a16:creationId xmlns:a16="http://schemas.microsoft.com/office/drawing/2014/main" id="{F68D35FD-1012-4EDF-8B84-0BA1289A9D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6636" y="2630697"/>
              <a:ext cx="2149587" cy="175642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1859688B-CC27-47E6-935D-5C095FD03A52}"/>
                </a:ext>
              </a:extLst>
            </p:cNvPr>
            <p:cNvSpPr txBox="1"/>
            <p:nvPr/>
          </p:nvSpPr>
          <p:spPr>
            <a:xfrm>
              <a:off x="4772176" y="4781862"/>
              <a:ext cx="2647648" cy="461665"/>
            </a:xfrm>
            <a:prstGeom prst="rect">
              <a:avLst/>
            </a:prstGeom>
            <a:noFill/>
          </p:spPr>
          <p:txBody>
            <a:bodyPr wrap="none" rtlCol="0">
              <a:spAutoFit/>
            </a:bodyPr>
            <a:lstStyle/>
            <a:p>
              <a:r>
                <a:rPr lang="it-IT" sz="2400" dirty="0"/>
                <a:t>Virtual Process Tree</a:t>
              </a:r>
              <a:endParaRPr lang="en-GB" sz="2400" dirty="0"/>
            </a:p>
          </p:txBody>
        </p:sp>
      </p:grpSp>
      <p:grpSp>
        <p:nvGrpSpPr>
          <p:cNvPr id="7" name="Group 6">
            <a:extLst>
              <a:ext uri="{FF2B5EF4-FFF2-40B4-BE49-F238E27FC236}">
                <a16:creationId xmlns:a16="http://schemas.microsoft.com/office/drawing/2014/main" id="{654ED5DF-BB65-409A-B9B0-E699ED178A02}"/>
              </a:ext>
            </a:extLst>
          </p:cNvPr>
          <p:cNvGrpSpPr/>
          <p:nvPr/>
        </p:nvGrpSpPr>
        <p:grpSpPr>
          <a:xfrm>
            <a:off x="8966201" y="2594628"/>
            <a:ext cx="2167838" cy="2658892"/>
            <a:chOff x="8966201" y="2594628"/>
            <a:chExt cx="2167838" cy="2658892"/>
          </a:xfrm>
        </p:grpSpPr>
        <p:pic>
          <p:nvPicPr>
            <p:cNvPr id="2054" name="Picture 6" descr="Image result for ethernet port">
              <a:extLst>
                <a:ext uri="{FF2B5EF4-FFF2-40B4-BE49-F238E27FC236}">
                  <a16:creationId xmlns:a16="http://schemas.microsoft.com/office/drawing/2014/main" id="{1EC07E44-7D9E-4862-B7E2-BD5D493DB5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93873" y="2594628"/>
              <a:ext cx="1912494" cy="191249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8A25866-3166-4623-9F48-377D97C0C2A4}"/>
                </a:ext>
              </a:extLst>
            </p:cNvPr>
            <p:cNvSpPr txBox="1"/>
            <p:nvPr/>
          </p:nvSpPr>
          <p:spPr>
            <a:xfrm>
              <a:off x="8966201" y="4791855"/>
              <a:ext cx="2167838" cy="461665"/>
            </a:xfrm>
            <a:prstGeom prst="rect">
              <a:avLst/>
            </a:prstGeom>
            <a:noFill/>
          </p:spPr>
          <p:txBody>
            <a:bodyPr wrap="none" rtlCol="0">
              <a:spAutoFit/>
            </a:bodyPr>
            <a:lstStyle/>
            <a:p>
              <a:r>
                <a:rPr lang="it-IT" sz="2400" dirty="0"/>
                <a:t>Virtual Network</a:t>
              </a:r>
              <a:endParaRPr lang="en-GB" sz="2400" dirty="0"/>
            </a:p>
          </p:txBody>
        </p:sp>
      </p:grpSp>
    </p:spTree>
    <p:extLst>
      <p:ext uri="{BB962C8B-B14F-4D97-AF65-F5344CB8AC3E}">
        <p14:creationId xmlns:p14="http://schemas.microsoft.com/office/powerpoint/2010/main" val="37891006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DFCCC-113D-450F-9C94-127F2C612DF9}"/>
              </a:ext>
            </a:extLst>
          </p:cNvPr>
          <p:cNvSpPr>
            <a:spLocks noGrp="1"/>
          </p:cNvSpPr>
          <p:nvPr>
            <p:ph type="title"/>
          </p:nvPr>
        </p:nvSpPr>
        <p:spPr/>
        <p:txBody>
          <a:bodyPr/>
          <a:lstStyle/>
          <a:p>
            <a:r>
              <a:rPr lang="it-IT" dirty="0"/>
              <a:t>Docker is a (the) container engine</a:t>
            </a:r>
            <a:endParaRPr lang="en-GB" dirty="0"/>
          </a:p>
        </p:txBody>
      </p:sp>
      <p:pic>
        <p:nvPicPr>
          <p:cNvPr id="5" name="Picture 2" descr="Image result for vm vs container">
            <a:extLst>
              <a:ext uri="{FF2B5EF4-FFF2-40B4-BE49-F238E27FC236}">
                <a16:creationId xmlns:a16="http://schemas.microsoft.com/office/drawing/2014/main" id="{B6C89A57-BBC6-4ADD-AD88-9A4714712C6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358" t="33571" r="34564" b="47026"/>
          <a:stretch/>
        </p:blipFill>
        <p:spPr bwMode="auto">
          <a:xfrm>
            <a:off x="1023079" y="2175370"/>
            <a:ext cx="1528997" cy="1174378"/>
          </a:xfrm>
          <a:prstGeom prst="rect">
            <a:avLst/>
          </a:prstGeom>
          <a:noFill/>
          <a:extLst>
            <a:ext uri="{909E8E84-426E-40DD-AFC4-6F175D3DCCD1}">
              <a14:hiddenFill xmlns:a14="http://schemas.microsoft.com/office/drawing/2010/main">
                <a:solidFill>
                  <a:srgbClr val="FFFFFF"/>
                </a:solidFill>
              </a14:hiddenFill>
            </a:ext>
          </a:extLst>
        </p:spPr>
      </p:pic>
      <p:sp>
        <p:nvSpPr>
          <p:cNvPr id="9" name="Arrow: Right 8">
            <a:extLst>
              <a:ext uri="{FF2B5EF4-FFF2-40B4-BE49-F238E27FC236}">
                <a16:creationId xmlns:a16="http://schemas.microsoft.com/office/drawing/2014/main" id="{87CC43A1-251C-4606-8BEA-FBC53566D6D3}"/>
              </a:ext>
            </a:extLst>
          </p:cNvPr>
          <p:cNvSpPr/>
          <p:nvPr/>
        </p:nvSpPr>
        <p:spPr>
          <a:xfrm>
            <a:off x="2736955" y="2369381"/>
            <a:ext cx="1429062" cy="786355"/>
          </a:xfrm>
          <a:prstGeom prst="rightArrow">
            <a:avLst/>
          </a:prstGeom>
          <a:solidFill>
            <a:srgbClr val="5417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76" name="Picture 4" descr="Image result for docker container">
            <a:extLst>
              <a:ext uri="{FF2B5EF4-FFF2-40B4-BE49-F238E27FC236}">
                <a16:creationId xmlns:a16="http://schemas.microsoft.com/office/drawing/2014/main" id="{90FB68F9-F6C1-4804-8572-D9E13CCD1D2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647" t="14245" r="8161" b="4687"/>
          <a:stretch/>
        </p:blipFill>
        <p:spPr bwMode="auto">
          <a:xfrm>
            <a:off x="9043368" y="1932131"/>
            <a:ext cx="2663253" cy="204365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docker">
            <a:extLst>
              <a:ext uri="{FF2B5EF4-FFF2-40B4-BE49-F238E27FC236}">
                <a16:creationId xmlns:a16="http://schemas.microsoft.com/office/drawing/2014/main" id="{AB5852BD-EAA0-4625-AF66-6C24FC56C9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6059" y="1467670"/>
            <a:ext cx="2548163" cy="2508120"/>
          </a:xfrm>
          <a:prstGeom prst="rect">
            <a:avLst/>
          </a:prstGeom>
          <a:noFill/>
          <a:extLst>
            <a:ext uri="{909E8E84-426E-40DD-AFC4-6F175D3DCCD1}">
              <a14:hiddenFill xmlns:a14="http://schemas.microsoft.com/office/drawing/2010/main">
                <a:solidFill>
                  <a:srgbClr val="FFFFFF"/>
                </a:solidFill>
              </a14:hiddenFill>
            </a:ext>
          </a:extLst>
        </p:spPr>
      </p:pic>
      <p:sp>
        <p:nvSpPr>
          <p:cNvPr id="13" name="Arrow: Right 12">
            <a:extLst>
              <a:ext uri="{FF2B5EF4-FFF2-40B4-BE49-F238E27FC236}">
                <a16:creationId xmlns:a16="http://schemas.microsoft.com/office/drawing/2014/main" id="{13DF45C4-7EAF-4E1F-902E-694359F72150}"/>
              </a:ext>
            </a:extLst>
          </p:cNvPr>
          <p:cNvSpPr/>
          <p:nvPr/>
        </p:nvSpPr>
        <p:spPr>
          <a:xfrm>
            <a:off x="7314264" y="2369380"/>
            <a:ext cx="1429062" cy="786355"/>
          </a:xfrm>
          <a:prstGeom prst="rightArrow">
            <a:avLst/>
          </a:prstGeom>
          <a:solidFill>
            <a:srgbClr val="5417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43F09FBD-7E17-4DDD-A45B-0B54AC1C8BE8}"/>
              </a:ext>
            </a:extLst>
          </p:cNvPr>
          <p:cNvSpPr txBox="1"/>
          <p:nvPr/>
        </p:nvSpPr>
        <p:spPr>
          <a:xfrm>
            <a:off x="1023079" y="4297181"/>
            <a:ext cx="8682570" cy="1200329"/>
          </a:xfrm>
          <a:prstGeom prst="rect">
            <a:avLst/>
          </a:prstGeom>
          <a:noFill/>
        </p:spPr>
        <p:txBody>
          <a:bodyPr wrap="none" rtlCol="0">
            <a:spAutoFit/>
          </a:bodyPr>
          <a:lstStyle/>
          <a:p>
            <a:pPr marL="285750" indent="-285750">
              <a:buFont typeface="Arial" panose="020B0604020202020204" pitchFamily="34" charset="0"/>
              <a:buChar char="•"/>
            </a:pPr>
            <a:r>
              <a:rPr lang="it-IT" sz="2400" dirty="0"/>
              <a:t>Docker (aka Moby project) is free and open source, no limitations</a:t>
            </a:r>
          </a:p>
          <a:p>
            <a:pPr marL="285750" indent="-285750">
              <a:buFont typeface="Arial" panose="020B0604020202020204" pitchFamily="34" charset="0"/>
              <a:buChar char="•"/>
            </a:pPr>
            <a:r>
              <a:rPr lang="it-IT" sz="2400" dirty="0"/>
              <a:t>There’s an enterprise edition (hosting, support, certification...)</a:t>
            </a:r>
          </a:p>
          <a:p>
            <a:pPr marL="285750" indent="-285750">
              <a:buFont typeface="Arial" panose="020B0604020202020204" pitchFamily="34" charset="0"/>
              <a:buChar char="•"/>
            </a:pPr>
            <a:r>
              <a:rPr lang="it-IT" sz="2400" dirty="0"/>
              <a:t>It’s the de-facto standard for container-based applications</a:t>
            </a:r>
          </a:p>
        </p:txBody>
      </p:sp>
      <p:sp>
        <p:nvSpPr>
          <p:cNvPr id="3" name="TextBox 2">
            <a:extLst>
              <a:ext uri="{FF2B5EF4-FFF2-40B4-BE49-F238E27FC236}">
                <a16:creationId xmlns:a16="http://schemas.microsoft.com/office/drawing/2014/main" id="{BF7F14F8-DA11-4690-B94A-4809274D2FE0}"/>
              </a:ext>
            </a:extLst>
          </p:cNvPr>
          <p:cNvSpPr txBox="1"/>
          <p:nvPr/>
        </p:nvSpPr>
        <p:spPr>
          <a:xfrm>
            <a:off x="1407665" y="3349748"/>
            <a:ext cx="759823" cy="369332"/>
          </a:xfrm>
          <a:prstGeom prst="rect">
            <a:avLst/>
          </a:prstGeom>
          <a:noFill/>
        </p:spPr>
        <p:txBody>
          <a:bodyPr wrap="none" rtlCol="0">
            <a:spAutoFit/>
          </a:bodyPr>
          <a:lstStyle/>
          <a:p>
            <a:r>
              <a:rPr lang="en-GB" dirty="0"/>
              <a:t>Image</a:t>
            </a:r>
          </a:p>
        </p:txBody>
      </p:sp>
    </p:spTree>
    <p:extLst>
      <p:ext uri="{BB962C8B-B14F-4D97-AF65-F5344CB8AC3E}">
        <p14:creationId xmlns:p14="http://schemas.microsoft.com/office/powerpoint/2010/main" val="39109394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3078"/>
                                        </p:tgtEl>
                                        <p:attrNameLst>
                                          <p:attrName>style.visibility</p:attrName>
                                        </p:attrNameLst>
                                      </p:cBhvr>
                                      <p:to>
                                        <p:strVal val="visible"/>
                                      </p:to>
                                    </p:set>
                                    <p:animEffect transition="in" filter="fade">
                                      <p:cBhvr>
                                        <p:cTn id="10" dur="500"/>
                                        <p:tgtEl>
                                          <p:spTgt spid="307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nodeType="withEffect">
                                  <p:stCondLst>
                                    <p:cond delay="0"/>
                                  </p:stCondLst>
                                  <p:childTnLst>
                                    <p:set>
                                      <p:cBhvr>
                                        <p:cTn id="17" dur="1" fill="hold">
                                          <p:stCondLst>
                                            <p:cond delay="0"/>
                                          </p:stCondLst>
                                        </p:cTn>
                                        <p:tgtEl>
                                          <p:spTgt spid="3076"/>
                                        </p:tgtEl>
                                        <p:attrNameLst>
                                          <p:attrName>style.visibility</p:attrName>
                                        </p:attrNameLst>
                                      </p:cBhvr>
                                      <p:to>
                                        <p:strVal val="visible"/>
                                      </p:to>
                                    </p:set>
                                    <p:animEffect transition="in" filter="fade">
                                      <p:cBhvr>
                                        <p:cTn id="18" dur="500"/>
                                        <p:tgtEl>
                                          <p:spTgt spid="307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nvSpPr>
        <p:spPr>
          <a:xfrm>
            <a:off x="535552" y="1064144"/>
            <a:ext cx="3979297" cy="1355206"/>
          </a:xfrm>
          <a:prstGeom prst="rect">
            <a:avLst/>
          </a:prstGeom>
          <a:noFill/>
        </p:spPr>
        <p:txBody>
          <a:bodyPr vert="horz" wrap="square" lIns="146304" tIns="91440" rIns="146304" bIns="91440" rtlCol="0" anchor="t" anchorCtr="0">
            <a:normAutofit/>
          </a:bodyPr>
          <a:lstStyle>
            <a:lvl1pPr algn="l" defTabSz="914367" rtl="0" eaLnBrk="1" latinLnBrk="0" hangingPunct="1">
              <a:lnSpc>
                <a:spcPct val="90000"/>
              </a:lnSpc>
              <a:spcBef>
                <a:spcPct val="0"/>
              </a:spcBef>
              <a:buNone/>
              <a:defRPr lang="en-US" sz="5294" b="0" kern="1200" cap="none" spc="-98" baseline="0">
                <a:ln w="3175">
                  <a:noFill/>
                </a:ln>
                <a:gradFill>
                  <a:gsLst>
                    <a:gs pos="100000">
                      <a:schemeClr val="tx2"/>
                    </a:gs>
                    <a:gs pos="0">
                      <a:schemeClr val="tx2"/>
                    </a:gs>
                  </a:gsLst>
                  <a:lin ang="5400000" scaled="0"/>
                </a:gradFill>
                <a:effectLst/>
                <a:latin typeface="+mj-lt"/>
                <a:ea typeface="+mn-ea"/>
                <a:cs typeface="Segoe UI" pitchFamily="34" charset="0"/>
              </a:defRPr>
            </a:lvl1pPr>
          </a:lstStyle>
          <a:p>
            <a:r>
              <a:rPr lang="it-IT" sz="8000" b="1" dirty="0">
                <a:solidFill>
                  <a:srgbClr val="541764"/>
                </a:solidFill>
                <a:latin typeface="Segoe UI Light" panose="020B0502040204020203" pitchFamily="34" charset="0"/>
                <a:cs typeface="Segoe UI Light" panose="020B0502040204020203" pitchFamily="34" charset="0"/>
              </a:rPr>
              <a:t>Demo</a:t>
            </a:r>
            <a:endParaRPr lang="en-US" sz="8000" b="1" dirty="0">
              <a:solidFill>
                <a:srgbClr val="541764"/>
              </a:solidFill>
              <a:latin typeface="Segoe UI Light" panose="020B0502040204020203" pitchFamily="34" charset="0"/>
              <a:cs typeface="Segoe UI Light" panose="020B0502040204020203" pitchFamily="34" charset="0"/>
            </a:endParaRPr>
          </a:p>
        </p:txBody>
      </p:sp>
      <p:sp>
        <p:nvSpPr>
          <p:cNvPr id="4" name="Subtitle 2"/>
          <p:cNvSpPr>
            <a:spLocks noGrp="1"/>
          </p:cNvSpPr>
          <p:nvPr/>
        </p:nvSpPr>
        <p:spPr>
          <a:xfrm>
            <a:off x="535552" y="2419350"/>
            <a:ext cx="6765360" cy="2225349"/>
          </a:xfrm>
          <a:prstGeom prst="rect">
            <a:avLst/>
          </a:prstGeom>
          <a:noFill/>
        </p:spPr>
        <p:txBody>
          <a:bodyPr vert="horz" wrap="square" lIns="146304" tIns="109728" rIns="146304" bIns="109728" rtlCol="0">
            <a:noAutofit/>
          </a:bodyPr>
          <a:lstStyle>
            <a:lvl1pPr marL="0" marR="0" indent="0" algn="l" defTabSz="914367" rtl="0" eaLnBrk="1" fontAlgn="auto" latinLnBrk="0" hangingPunct="1">
              <a:lnSpc>
                <a:spcPct val="90000"/>
              </a:lnSpc>
              <a:spcBef>
                <a:spcPts val="0"/>
              </a:spcBef>
              <a:spcAft>
                <a:spcPts val="0"/>
              </a:spcAft>
              <a:buClrTx/>
              <a:buSzPct val="90000"/>
              <a:buFont typeface="Arial" pitchFamily="34" charset="0"/>
              <a:buNone/>
              <a:tabLst/>
              <a:defRPr sz="3137" kern="1200" spc="0" baseline="0">
                <a:gradFill>
                  <a:gsLst>
                    <a:gs pos="91000">
                      <a:schemeClr val="tx1"/>
                    </a:gs>
                    <a:gs pos="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endParaRPr lang="en-US" sz="3200" dirty="0">
              <a:solidFill>
                <a:srgbClr val="541764"/>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74647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09D63B7-A1BF-4987-A5A5-60B3847D1AB6}"/>
              </a:ext>
            </a:extLst>
          </p:cNvPr>
          <p:cNvSpPr/>
          <p:nvPr/>
        </p:nvSpPr>
        <p:spPr>
          <a:xfrm>
            <a:off x="434715" y="1588957"/>
            <a:ext cx="10919085" cy="4042348"/>
          </a:xfrm>
          <a:prstGeom prst="rect">
            <a:avLst/>
          </a:prstGeom>
          <a:solidFill>
            <a:schemeClr val="accent3">
              <a:lumMod val="20000"/>
              <a:lumOff val="80000"/>
            </a:schemeClr>
          </a:solid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C0DFCCC-113D-450F-9C94-127F2C612DF9}"/>
              </a:ext>
            </a:extLst>
          </p:cNvPr>
          <p:cNvSpPr>
            <a:spLocks noGrp="1"/>
          </p:cNvSpPr>
          <p:nvPr>
            <p:ph type="title"/>
          </p:nvPr>
        </p:nvSpPr>
        <p:spPr/>
        <p:txBody>
          <a:bodyPr/>
          <a:lstStyle/>
          <a:p>
            <a:r>
              <a:rPr lang="it-IT" dirty="0"/>
              <a:t>What we are going to build</a:t>
            </a:r>
            <a:endParaRPr lang="en-GB" dirty="0"/>
          </a:p>
        </p:txBody>
      </p:sp>
      <p:sp>
        <p:nvSpPr>
          <p:cNvPr id="3" name="Rectangle: Rounded Corners 2">
            <a:extLst>
              <a:ext uri="{FF2B5EF4-FFF2-40B4-BE49-F238E27FC236}">
                <a16:creationId xmlns:a16="http://schemas.microsoft.com/office/drawing/2014/main" id="{2EE87EB9-DDE8-4595-8AC5-446471E5AF2E}"/>
              </a:ext>
            </a:extLst>
          </p:cNvPr>
          <p:cNvSpPr/>
          <p:nvPr/>
        </p:nvSpPr>
        <p:spPr>
          <a:xfrm>
            <a:off x="4786858" y="1982216"/>
            <a:ext cx="2198558" cy="9593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Front end</a:t>
            </a:r>
          </a:p>
          <a:p>
            <a:pPr algn="ctr"/>
            <a:r>
              <a:rPr lang="en-GB" dirty="0"/>
              <a:t>ASP.NET Core MVC</a:t>
            </a:r>
          </a:p>
        </p:txBody>
      </p:sp>
      <p:sp>
        <p:nvSpPr>
          <p:cNvPr id="11" name="Rectangle: Rounded Corners 10">
            <a:extLst>
              <a:ext uri="{FF2B5EF4-FFF2-40B4-BE49-F238E27FC236}">
                <a16:creationId xmlns:a16="http://schemas.microsoft.com/office/drawing/2014/main" id="{7694B5F5-2775-4CD6-B288-0934D0139378}"/>
              </a:ext>
            </a:extLst>
          </p:cNvPr>
          <p:cNvSpPr/>
          <p:nvPr/>
        </p:nvSpPr>
        <p:spPr>
          <a:xfrm>
            <a:off x="8686799" y="1982216"/>
            <a:ext cx="2198558" cy="9593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Back end</a:t>
            </a:r>
          </a:p>
          <a:p>
            <a:pPr algn="ctr"/>
            <a:r>
              <a:rPr lang="en-GB" dirty="0"/>
              <a:t>ASP.NET Core MVC</a:t>
            </a:r>
          </a:p>
        </p:txBody>
      </p:sp>
      <p:grpSp>
        <p:nvGrpSpPr>
          <p:cNvPr id="6" name="Group 5">
            <a:extLst>
              <a:ext uri="{FF2B5EF4-FFF2-40B4-BE49-F238E27FC236}">
                <a16:creationId xmlns:a16="http://schemas.microsoft.com/office/drawing/2014/main" id="{D3B3A06E-48A6-4DCF-AB1B-196904680C01}"/>
              </a:ext>
            </a:extLst>
          </p:cNvPr>
          <p:cNvGrpSpPr/>
          <p:nvPr/>
        </p:nvGrpSpPr>
        <p:grpSpPr>
          <a:xfrm>
            <a:off x="8686799" y="4176436"/>
            <a:ext cx="2198558" cy="959370"/>
            <a:chOff x="8686798" y="3484802"/>
            <a:chExt cx="2198558" cy="959370"/>
          </a:xfrm>
        </p:grpSpPr>
        <p:sp>
          <p:nvSpPr>
            <p:cNvPr id="15" name="Rectangle: Rounded Corners 14">
              <a:extLst>
                <a:ext uri="{FF2B5EF4-FFF2-40B4-BE49-F238E27FC236}">
                  <a16:creationId xmlns:a16="http://schemas.microsoft.com/office/drawing/2014/main" id="{E9EF0B03-2CE1-40DE-B3B2-937DF8817D52}"/>
                </a:ext>
              </a:extLst>
            </p:cNvPr>
            <p:cNvSpPr/>
            <p:nvPr/>
          </p:nvSpPr>
          <p:spPr>
            <a:xfrm>
              <a:off x="8686798" y="3484802"/>
              <a:ext cx="2198558" cy="95937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GB" dirty="0"/>
            </a:p>
          </p:txBody>
        </p:sp>
        <p:pic>
          <p:nvPicPr>
            <p:cNvPr id="4098" name="Picture 2" descr="Image result for mongodb">
              <a:extLst>
                <a:ext uri="{FF2B5EF4-FFF2-40B4-BE49-F238E27FC236}">
                  <a16:creationId xmlns:a16="http://schemas.microsoft.com/office/drawing/2014/main" id="{9619A1D6-36CE-4ADD-9324-C7CAD1CD23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1749" y="3686060"/>
              <a:ext cx="2006185" cy="54491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Group 3">
            <a:extLst>
              <a:ext uri="{FF2B5EF4-FFF2-40B4-BE49-F238E27FC236}">
                <a16:creationId xmlns:a16="http://schemas.microsoft.com/office/drawing/2014/main" id="{92375BAF-5BC5-4C1F-8B78-3B927995E9E2}"/>
              </a:ext>
            </a:extLst>
          </p:cNvPr>
          <p:cNvGrpSpPr/>
          <p:nvPr/>
        </p:nvGrpSpPr>
        <p:grpSpPr>
          <a:xfrm>
            <a:off x="4786858" y="4189339"/>
            <a:ext cx="2198558" cy="959370"/>
            <a:chOff x="4786858" y="3484802"/>
            <a:chExt cx="2198558" cy="959370"/>
          </a:xfrm>
        </p:grpSpPr>
        <p:sp>
          <p:nvSpPr>
            <p:cNvPr id="14" name="Rectangle: Rounded Corners 13">
              <a:extLst>
                <a:ext uri="{FF2B5EF4-FFF2-40B4-BE49-F238E27FC236}">
                  <a16:creationId xmlns:a16="http://schemas.microsoft.com/office/drawing/2014/main" id="{0E05DC59-DB12-41F6-B870-16CEB3469FEE}"/>
                </a:ext>
              </a:extLst>
            </p:cNvPr>
            <p:cNvSpPr/>
            <p:nvPr/>
          </p:nvSpPr>
          <p:spPr>
            <a:xfrm>
              <a:off x="4786858" y="3484802"/>
              <a:ext cx="2198558" cy="95937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dirty="0"/>
            </a:p>
          </p:txBody>
        </p:sp>
        <p:pic>
          <p:nvPicPr>
            <p:cNvPr id="4100" name="Picture 4" descr="Image result for redis">
              <a:extLst>
                <a:ext uri="{FF2B5EF4-FFF2-40B4-BE49-F238E27FC236}">
                  <a16:creationId xmlns:a16="http://schemas.microsoft.com/office/drawing/2014/main" id="{E9DE2F3B-1D4A-40D7-A436-B2D4081D65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9291" y="3645567"/>
              <a:ext cx="1908747" cy="637840"/>
            </a:xfrm>
            <a:prstGeom prst="rect">
              <a:avLst/>
            </a:prstGeom>
            <a:extLst>
              <a:ext uri="{909E8E84-426E-40DD-AFC4-6F175D3DCCD1}">
                <a14:hiddenFill xmlns:a14="http://schemas.microsoft.com/office/drawing/2010/main">
                  <a:solidFill>
                    <a:srgbClr val="FFFFFF"/>
                  </a:solidFill>
                </a14:hiddenFill>
              </a:ext>
            </a:extLst>
          </p:spPr>
          <p:style>
            <a:lnRef idx="1">
              <a:schemeClr val="accent5"/>
            </a:lnRef>
            <a:fillRef idx="2">
              <a:schemeClr val="accent5"/>
            </a:fillRef>
            <a:effectRef idx="1">
              <a:schemeClr val="accent5"/>
            </a:effectRef>
            <a:fontRef idx="minor">
              <a:schemeClr val="dk1"/>
            </a:fontRef>
          </p:style>
        </p:pic>
      </p:grpSp>
      <p:grpSp>
        <p:nvGrpSpPr>
          <p:cNvPr id="7" name="Group 6">
            <a:extLst>
              <a:ext uri="{FF2B5EF4-FFF2-40B4-BE49-F238E27FC236}">
                <a16:creationId xmlns:a16="http://schemas.microsoft.com/office/drawing/2014/main" id="{8623D336-CAFF-4180-80C1-205280A30F7E}"/>
              </a:ext>
            </a:extLst>
          </p:cNvPr>
          <p:cNvGrpSpPr/>
          <p:nvPr/>
        </p:nvGrpSpPr>
        <p:grpSpPr>
          <a:xfrm>
            <a:off x="737015" y="1982216"/>
            <a:ext cx="2198558" cy="959370"/>
            <a:chOff x="1606445" y="3463743"/>
            <a:chExt cx="2198558" cy="959370"/>
          </a:xfrm>
        </p:grpSpPr>
        <p:sp>
          <p:nvSpPr>
            <p:cNvPr id="24" name="Rectangle: Rounded Corners 23">
              <a:extLst>
                <a:ext uri="{FF2B5EF4-FFF2-40B4-BE49-F238E27FC236}">
                  <a16:creationId xmlns:a16="http://schemas.microsoft.com/office/drawing/2014/main" id="{53B2DDB9-516A-4184-995C-4E7A4C3AB2A0}"/>
                </a:ext>
              </a:extLst>
            </p:cNvPr>
            <p:cNvSpPr/>
            <p:nvPr/>
          </p:nvSpPr>
          <p:spPr>
            <a:xfrm>
              <a:off x="1606445" y="3463743"/>
              <a:ext cx="2198558" cy="959370"/>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dirty="0"/>
            </a:p>
          </p:txBody>
        </p:sp>
        <p:pic>
          <p:nvPicPr>
            <p:cNvPr id="4102" name="Picture 6" descr="Image result for nginx">
              <a:extLst>
                <a:ext uri="{FF2B5EF4-FFF2-40B4-BE49-F238E27FC236}">
                  <a16:creationId xmlns:a16="http://schemas.microsoft.com/office/drawing/2014/main" id="{573C6B9D-87E1-43F6-AC6D-2438D8B044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2664" y="3691961"/>
              <a:ext cx="2106119" cy="484475"/>
            </a:xfrm>
            <a:prstGeom prst="rect">
              <a:avLst/>
            </a:prstGeom>
            <a:noFill/>
            <a:extLst>
              <a:ext uri="{909E8E84-426E-40DD-AFC4-6F175D3DCCD1}">
                <a14:hiddenFill xmlns:a14="http://schemas.microsoft.com/office/drawing/2010/main">
                  <a:solidFill>
                    <a:srgbClr val="FFFFFF"/>
                  </a:solidFill>
                </a14:hiddenFill>
              </a:ext>
            </a:extLst>
          </p:spPr>
        </p:pic>
      </p:grpSp>
      <p:sp>
        <p:nvSpPr>
          <p:cNvPr id="26" name="Arrow: Right 25">
            <a:extLst>
              <a:ext uri="{FF2B5EF4-FFF2-40B4-BE49-F238E27FC236}">
                <a16:creationId xmlns:a16="http://schemas.microsoft.com/office/drawing/2014/main" id="{B171FE40-0F92-4238-A313-0AAE97CC06E0}"/>
              </a:ext>
            </a:extLst>
          </p:cNvPr>
          <p:cNvSpPr/>
          <p:nvPr/>
        </p:nvSpPr>
        <p:spPr>
          <a:xfrm>
            <a:off x="3146684" y="2068723"/>
            <a:ext cx="1429062" cy="786355"/>
          </a:xfrm>
          <a:prstGeom prst="rightArrow">
            <a:avLst/>
          </a:prstGeom>
          <a:solidFill>
            <a:srgbClr val="5417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Arrow: Right 26">
            <a:extLst>
              <a:ext uri="{FF2B5EF4-FFF2-40B4-BE49-F238E27FC236}">
                <a16:creationId xmlns:a16="http://schemas.microsoft.com/office/drawing/2014/main" id="{78A49508-8FE0-4285-9827-7C2DE370B644}"/>
              </a:ext>
            </a:extLst>
          </p:cNvPr>
          <p:cNvSpPr/>
          <p:nvPr/>
        </p:nvSpPr>
        <p:spPr>
          <a:xfrm>
            <a:off x="7121576" y="2059493"/>
            <a:ext cx="1429062" cy="786355"/>
          </a:xfrm>
          <a:prstGeom prst="rightArrow">
            <a:avLst/>
          </a:prstGeom>
          <a:solidFill>
            <a:srgbClr val="5417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Arrow: Right 27">
            <a:extLst>
              <a:ext uri="{FF2B5EF4-FFF2-40B4-BE49-F238E27FC236}">
                <a16:creationId xmlns:a16="http://schemas.microsoft.com/office/drawing/2014/main" id="{45F18BCB-F862-4C56-8BC9-86C18E82D530}"/>
              </a:ext>
            </a:extLst>
          </p:cNvPr>
          <p:cNvSpPr/>
          <p:nvPr/>
        </p:nvSpPr>
        <p:spPr>
          <a:xfrm rot="5400000">
            <a:off x="5405786" y="3331457"/>
            <a:ext cx="960701" cy="514346"/>
          </a:xfrm>
          <a:prstGeom prst="rightArrow">
            <a:avLst/>
          </a:prstGeom>
          <a:solidFill>
            <a:srgbClr val="5417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rrow: Right 29">
            <a:extLst>
              <a:ext uri="{FF2B5EF4-FFF2-40B4-BE49-F238E27FC236}">
                <a16:creationId xmlns:a16="http://schemas.microsoft.com/office/drawing/2014/main" id="{5A969F90-02AB-4009-A0F1-189070D0833E}"/>
              </a:ext>
            </a:extLst>
          </p:cNvPr>
          <p:cNvSpPr/>
          <p:nvPr/>
        </p:nvSpPr>
        <p:spPr>
          <a:xfrm rot="5400000">
            <a:off x="9305728" y="3331457"/>
            <a:ext cx="960701" cy="514346"/>
          </a:xfrm>
          <a:prstGeom prst="rightArrow">
            <a:avLst/>
          </a:prstGeom>
          <a:solidFill>
            <a:srgbClr val="5417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104" name="Picture 8" descr="Image result for new azure logo">
            <a:extLst>
              <a:ext uri="{FF2B5EF4-FFF2-40B4-BE49-F238E27FC236}">
                <a16:creationId xmlns:a16="http://schemas.microsoft.com/office/drawing/2014/main" id="{F0FB649F-DC98-4CF5-A00D-042931ABC990}"/>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292" b="95866" l="4624" r="96724">
                        <a14:foregroundMark x1="16763" y1="77003" x2="33911" y2="40310"/>
                      </a14:backgroundRemoval>
                    </a14:imgEffect>
                  </a14:imgLayer>
                </a14:imgProps>
              </a:ext>
              <a:ext uri="{28A0092B-C50C-407E-A947-70E740481C1C}">
                <a14:useLocalDpi xmlns:a14="http://schemas.microsoft.com/office/drawing/2010/main" val="0"/>
              </a:ext>
            </a:extLst>
          </a:blip>
          <a:srcRect/>
          <a:stretch>
            <a:fillRect/>
          </a:stretch>
        </p:blipFill>
        <p:spPr bwMode="auto">
          <a:xfrm>
            <a:off x="601247" y="4650149"/>
            <a:ext cx="1045173" cy="779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7549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5CD96C-E1C2-4D05-AEAE-B620A97C66A9}"/>
              </a:ext>
            </a:extLst>
          </p:cNvPr>
          <p:cNvSpPr/>
          <p:nvPr/>
        </p:nvSpPr>
        <p:spPr>
          <a:xfrm>
            <a:off x="5739849" y="506896"/>
            <a:ext cx="5859117" cy="6018143"/>
          </a:xfrm>
          <a:prstGeom prst="rect">
            <a:avLst/>
          </a:prstGeom>
          <a:solidFill>
            <a:schemeClr val="bg1">
              <a:lumMod val="85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dirty="0">
                <a:solidFill>
                  <a:schemeClr val="tx1"/>
                </a:solidFill>
              </a:rPr>
              <a:t>Host machine</a:t>
            </a:r>
          </a:p>
        </p:txBody>
      </p:sp>
      <p:sp>
        <p:nvSpPr>
          <p:cNvPr id="4" name="Title 3">
            <a:extLst>
              <a:ext uri="{FF2B5EF4-FFF2-40B4-BE49-F238E27FC236}">
                <a16:creationId xmlns:a16="http://schemas.microsoft.com/office/drawing/2014/main" id="{96319414-0E34-4DA4-97C0-99F36E9A493B}"/>
              </a:ext>
            </a:extLst>
          </p:cNvPr>
          <p:cNvSpPr>
            <a:spLocks noGrp="1"/>
          </p:cNvSpPr>
          <p:nvPr>
            <p:ph type="title"/>
          </p:nvPr>
        </p:nvSpPr>
        <p:spPr/>
        <p:txBody>
          <a:bodyPr/>
          <a:lstStyle/>
          <a:p>
            <a:r>
              <a:rPr lang="it-IT" dirty="0"/>
              <a:t>Dockerfile explained</a:t>
            </a:r>
            <a:endParaRPr lang="en-GB" dirty="0"/>
          </a:p>
        </p:txBody>
      </p:sp>
      <p:sp>
        <p:nvSpPr>
          <p:cNvPr id="6" name="Rectangle 5">
            <a:extLst>
              <a:ext uri="{FF2B5EF4-FFF2-40B4-BE49-F238E27FC236}">
                <a16:creationId xmlns:a16="http://schemas.microsoft.com/office/drawing/2014/main" id="{5F680F91-D4B7-4904-966D-5894C0F4165C}"/>
              </a:ext>
            </a:extLst>
          </p:cNvPr>
          <p:cNvSpPr/>
          <p:nvPr/>
        </p:nvSpPr>
        <p:spPr>
          <a:xfrm>
            <a:off x="516835" y="1235985"/>
            <a:ext cx="4552122" cy="4832092"/>
          </a:xfrm>
          <a:prstGeom prst="rect">
            <a:avLst/>
          </a:prstGeom>
        </p:spPr>
        <p:txBody>
          <a:bodyPr wrap="square">
            <a:spAutoFit/>
          </a:bodyPr>
          <a:lstStyle/>
          <a:p>
            <a:r>
              <a:rPr lang="en-GB" sz="1400" dirty="0">
                <a:solidFill>
                  <a:srgbClr val="0000FF"/>
                </a:solidFill>
                <a:latin typeface="Consolas" panose="020B0609020204030204" pitchFamily="49" charset="0"/>
              </a:rPr>
              <a:t>FROM</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microsoft</a:t>
            </a:r>
            <a:r>
              <a:rPr lang="en-GB" sz="1400" dirty="0">
                <a:solidFill>
                  <a:srgbClr val="000000"/>
                </a:solidFill>
                <a:latin typeface="Consolas" panose="020B0609020204030204" pitchFamily="49" charset="0"/>
              </a:rPr>
              <a:t>/aspnetcore:2.0 AS base</a:t>
            </a:r>
          </a:p>
          <a:p>
            <a:r>
              <a:rPr lang="en-GB" sz="1400" dirty="0">
                <a:solidFill>
                  <a:srgbClr val="000000"/>
                </a:solidFill>
                <a:latin typeface="Consolas" panose="020B0609020204030204" pitchFamily="49" charset="0"/>
              </a:rPr>
              <a:t>WORKDIR /app</a:t>
            </a:r>
          </a:p>
          <a:p>
            <a:r>
              <a:rPr lang="en-GB" sz="1400" dirty="0">
                <a:solidFill>
                  <a:srgbClr val="000000"/>
                </a:solidFill>
                <a:latin typeface="Consolas" panose="020B0609020204030204" pitchFamily="49" charset="0"/>
              </a:rPr>
              <a:t>EXPOSE 80</a:t>
            </a:r>
          </a:p>
          <a:p>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FROM </a:t>
            </a:r>
            <a:r>
              <a:rPr lang="en-GB" sz="1400" dirty="0" err="1">
                <a:solidFill>
                  <a:srgbClr val="000000"/>
                </a:solidFill>
                <a:latin typeface="Consolas" panose="020B0609020204030204" pitchFamily="49" charset="0"/>
              </a:rPr>
              <a:t>microsoft</a:t>
            </a:r>
            <a:r>
              <a:rPr lang="en-GB" sz="1400" dirty="0">
                <a:solidFill>
                  <a:srgbClr val="000000"/>
                </a:solidFill>
                <a:latin typeface="Consolas" panose="020B0609020204030204" pitchFamily="49" charset="0"/>
              </a:rPr>
              <a:t>/aspnetcore-build:2.0 AS build</a:t>
            </a:r>
          </a:p>
          <a:p>
            <a:r>
              <a:rPr lang="en-GB" sz="1400" dirty="0">
                <a:solidFill>
                  <a:srgbClr val="000000"/>
                </a:solidFill>
                <a:latin typeface="Consolas" panose="020B0609020204030204" pitchFamily="49" charset="0"/>
              </a:rPr>
              <a:t>WORKDIR /</a:t>
            </a:r>
            <a:r>
              <a:rPr lang="en-GB" sz="1400" dirty="0" err="1">
                <a:solidFill>
                  <a:srgbClr val="000000"/>
                </a:solidFill>
                <a:latin typeface="Consolas" panose="020B0609020204030204" pitchFamily="49" charset="0"/>
              </a:rPr>
              <a:t>src</a:t>
            </a:r>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COPY *.</a:t>
            </a:r>
            <a:r>
              <a:rPr lang="en-GB" sz="1400" dirty="0" err="1">
                <a:solidFill>
                  <a:srgbClr val="000000"/>
                </a:solidFill>
                <a:latin typeface="Consolas" panose="020B0609020204030204" pitchFamily="49" charset="0"/>
              </a:rPr>
              <a:t>sln</a:t>
            </a:r>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COPY backend/</a:t>
            </a:r>
            <a:r>
              <a:rPr lang="en-GB" sz="1400" dirty="0" err="1">
                <a:solidFill>
                  <a:srgbClr val="000000"/>
                </a:solidFill>
                <a:latin typeface="Consolas" panose="020B0609020204030204" pitchFamily="49" charset="0"/>
              </a:rPr>
              <a:t>backend.csproj</a:t>
            </a:r>
            <a:r>
              <a:rPr lang="en-GB" sz="1400" dirty="0">
                <a:solidFill>
                  <a:srgbClr val="000000"/>
                </a:solidFill>
                <a:latin typeface="Consolas" panose="020B0609020204030204" pitchFamily="49" charset="0"/>
              </a:rPr>
              <a:t> backend/</a:t>
            </a:r>
          </a:p>
          <a:p>
            <a:r>
              <a:rPr lang="en-GB" sz="1400" dirty="0">
                <a:solidFill>
                  <a:srgbClr val="000000"/>
                </a:solidFill>
                <a:latin typeface="Consolas" panose="020B0609020204030204" pitchFamily="49" charset="0"/>
              </a:rPr>
              <a:t>RUN </a:t>
            </a:r>
            <a:r>
              <a:rPr lang="en-GB" sz="1400" dirty="0" err="1">
                <a:solidFill>
                  <a:srgbClr val="000000"/>
                </a:solidFill>
                <a:latin typeface="Consolas" panose="020B0609020204030204" pitchFamily="49" charset="0"/>
              </a:rPr>
              <a:t>dotnet</a:t>
            </a:r>
            <a:r>
              <a:rPr lang="en-GB" sz="1400" dirty="0">
                <a:solidFill>
                  <a:srgbClr val="000000"/>
                </a:solidFill>
                <a:latin typeface="Consolas" panose="020B0609020204030204" pitchFamily="49" charset="0"/>
              </a:rPr>
              <a:t> restore</a:t>
            </a:r>
          </a:p>
          <a:p>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COPY . .</a:t>
            </a:r>
          </a:p>
          <a:p>
            <a:r>
              <a:rPr lang="en-GB" sz="1400" dirty="0">
                <a:solidFill>
                  <a:srgbClr val="000000"/>
                </a:solidFill>
                <a:latin typeface="Consolas" panose="020B0609020204030204" pitchFamily="49" charset="0"/>
              </a:rPr>
              <a:t>WORKDIR /</a:t>
            </a:r>
            <a:r>
              <a:rPr lang="en-GB" sz="1400" dirty="0" err="1">
                <a:solidFill>
                  <a:srgbClr val="000000"/>
                </a:solidFill>
                <a:latin typeface="Consolas" panose="020B0609020204030204" pitchFamily="49" charset="0"/>
              </a:rPr>
              <a:t>src</a:t>
            </a:r>
            <a:r>
              <a:rPr lang="en-GB" sz="1400" dirty="0">
                <a:solidFill>
                  <a:srgbClr val="000000"/>
                </a:solidFill>
                <a:latin typeface="Consolas" panose="020B0609020204030204" pitchFamily="49" charset="0"/>
              </a:rPr>
              <a:t>/backend</a:t>
            </a:r>
          </a:p>
          <a:p>
            <a:r>
              <a:rPr lang="en-GB" sz="1400" dirty="0">
                <a:solidFill>
                  <a:srgbClr val="000000"/>
                </a:solidFill>
                <a:latin typeface="Consolas" panose="020B0609020204030204" pitchFamily="49" charset="0"/>
              </a:rPr>
              <a:t>RUN </a:t>
            </a:r>
            <a:r>
              <a:rPr lang="en-GB" sz="1400" dirty="0" err="1">
                <a:solidFill>
                  <a:srgbClr val="000000"/>
                </a:solidFill>
                <a:latin typeface="Consolas" panose="020B0609020204030204" pitchFamily="49" charset="0"/>
              </a:rPr>
              <a:t>dotnet</a:t>
            </a:r>
            <a:r>
              <a:rPr lang="en-GB" sz="1400" dirty="0">
                <a:solidFill>
                  <a:srgbClr val="000000"/>
                </a:solidFill>
                <a:latin typeface="Consolas" panose="020B0609020204030204" pitchFamily="49" charset="0"/>
              </a:rPr>
              <a:t> build -c Release -o /app</a:t>
            </a:r>
          </a:p>
          <a:p>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FROM build AS publish</a:t>
            </a:r>
          </a:p>
          <a:p>
            <a:r>
              <a:rPr lang="en-GB" sz="1400" dirty="0">
                <a:solidFill>
                  <a:srgbClr val="000000"/>
                </a:solidFill>
                <a:latin typeface="Consolas" panose="020B0609020204030204" pitchFamily="49" charset="0"/>
              </a:rPr>
              <a:t>RUN </a:t>
            </a:r>
            <a:r>
              <a:rPr lang="en-GB" sz="1400" dirty="0" err="1">
                <a:solidFill>
                  <a:srgbClr val="000000"/>
                </a:solidFill>
                <a:latin typeface="Consolas" panose="020B0609020204030204" pitchFamily="49" charset="0"/>
              </a:rPr>
              <a:t>dotnet</a:t>
            </a:r>
            <a:r>
              <a:rPr lang="en-GB" sz="1400" dirty="0">
                <a:solidFill>
                  <a:srgbClr val="000000"/>
                </a:solidFill>
                <a:latin typeface="Consolas" panose="020B0609020204030204" pitchFamily="49" charset="0"/>
              </a:rPr>
              <a:t> publish -c Release -o /app</a:t>
            </a:r>
          </a:p>
          <a:p>
            <a:endParaRPr lang="en-GB" sz="1400" dirty="0">
              <a:solidFill>
                <a:srgbClr val="000000"/>
              </a:solidFill>
              <a:latin typeface="Consolas" panose="020B0609020204030204" pitchFamily="49" charset="0"/>
            </a:endParaRPr>
          </a:p>
          <a:p>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FROM base AS final</a:t>
            </a:r>
          </a:p>
          <a:p>
            <a:r>
              <a:rPr lang="en-GB" sz="1400" dirty="0">
                <a:solidFill>
                  <a:srgbClr val="000000"/>
                </a:solidFill>
                <a:latin typeface="Consolas" panose="020B0609020204030204" pitchFamily="49" charset="0"/>
              </a:rPr>
              <a:t>WORKDIR /app</a:t>
            </a:r>
          </a:p>
          <a:p>
            <a:r>
              <a:rPr lang="en-GB" sz="1400" dirty="0">
                <a:solidFill>
                  <a:srgbClr val="000000"/>
                </a:solidFill>
                <a:latin typeface="Consolas" panose="020B0609020204030204" pitchFamily="49" charset="0"/>
              </a:rPr>
              <a:t>COPY --from=publish /app .</a:t>
            </a:r>
          </a:p>
          <a:p>
            <a:r>
              <a:rPr lang="en-GB" sz="1400" dirty="0">
                <a:solidFill>
                  <a:srgbClr val="000000"/>
                </a:solidFill>
                <a:latin typeface="Consolas" panose="020B0609020204030204" pitchFamily="49" charset="0"/>
              </a:rPr>
              <a:t>ENTRYPOINT [</a:t>
            </a:r>
            <a:r>
              <a:rPr lang="en-GB" sz="1400" dirty="0">
                <a:solidFill>
                  <a:srgbClr val="A31515"/>
                </a:solidFill>
                <a:latin typeface="Consolas" panose="020B0609020204030204" pitchFamily="49" charset="0"/>
              </a:rPr>
              <a:t>"</a:t>
            </a:r>
            <a:r>
              <a:rPr lang="en-GB" sz="1400" dirty="0" err="1">
                <a:solidFill>
                  <a:srgbClr val="A31515"/>
                </a:solidFill>
                <a:latin typeface="Consolas" panose="020B0609020204030204" pitchFamily="49" charset="0"/>
              </a:rPr>
              <a:t>dotnet</a:t>
            </a:r>
            <a:r>
              <a:rPr lang="en-GB" sz="1400" dirty="0">
                <a:solidFill>
                  <a:srgbClr val="A31515"/>
                </a:solidFill>
                <a:latin typeface="Consolas" panose="020B0609020204030204" pitchFamily="49" charset="0"/>
              </a:rPr>
              <a:t>"</a:t>
            </a:r>
            <a:r>
              <a:rPr lang="en-GB" sz="1400" dirty="0">
                <a:solidFill>
                  <a:srgbClr val="000000"/>
                </a:solidFill>
                <a:latin typeface="Consolas" panose="020B0609020204030204" pitchFamily="49" charset="0"/>
              </a:rPr>
              <a:t>, </a:t>
            </a:r>
            <a:r>
              <a:rPr lang="en-GB" sz="1400" dirty="0">
                <a:solidFill>
                  <a:srgbClr val="A31515"/>
                </a:solidFill>
                <a:latin typeface="Consolas" panose="020B0609020204030204" pitchFamily="49" charset="0"/>
              </a:rPr>
              <a:t>"backend.dll"</a:t>
            </a:r>
            <a:r>
              <a:rPr lang="en-GB" sz="1400" dirty="0">
                <a:solidFill>
                  <a:srgbClr val="000000"/>
                </a:solidFill>
                <a:latin typeface="Consolas" panose="020B0609020204030204" pitchFamily="49" charset="0"/>
              </a:rPr>
              <a:t>]</a:t>
            </a:r>
          </a:p>
        </p:txBody>
      </p:sp>
      <p:sp>
        <p:nvSpPr>
          <p:cNvPr id="8" name="Rectangle 7">
            <a:extLst>
              <a:ext uri="{FF2B5EF4-FFF2-40B4-BE49-F238E27FC236}">
                <a16:creationId xmlns:a16="http://schemas.microsoft.com/office/drawing/2014/main" id="{FCE6C37D-4C4D-4799-91BE-CDC42699A1D0}"/>
              </a:ext>
            </a:extLst>
          </p:cNvPr>
          <p:cNvSpPr/>
          <p:nvPr/>
        </p:nvSpPr>
        <p:spPr>
          <a:xfrm>
            <a:off x="6771862" y="1492219"/>
            <a:ext cx="2943639" cy="223826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aspnetcore-build:2.0</a:t>
            </a:r>
          </a:p>
          <a:p>
            <a:endParaRPr lang="en-GB" dirty="0"/>
          </a:p>
        </p:txBody>
      </p:sp>
      <p:sp>
        <p:nvSpPr>
          <p:cNvPr id="7" name="Rectangle 6">
            <a:extLst>
              <a:ext uri="{FF2B5EF4-FFF2-40B4-BE49-F238E27FC236}">
                <a16:creationId xmlns:a16="http://schemas.microsoft.com/office/drawing/2014/main" id="{5606DD02-16FB-4C95-92AE-FFD140FB8C47}"/>
              </a:ext>
            </a:extLst>
          </p:cNvPr>
          <p:cNvSpPr/>
          <p:nvPr/>
        </p:nvSpPr>
        <p:spPr>
          <a:xfrm>
            <a:off x="6771862" y="689333"/>
            <a:ext cx="2943639" cy="729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aspnetcore:2.0</a:t>
            </a:r>
          </a:p>
        </p:txBody>
      </p:sp>
      <p:sp>
        <p:nvSpPr>
          <p:cNvPr id="9" name="Rectangle 8">
            <a:extLst>
              <a:ext uri="{FF2B5EF4-FFF2-40B4-BE49-F238E27FC236}">
                <a16:creationId xmlns:a16="http://schemas.microsoft.com/office/drawing/2014/main" id="{62DD42BA-4972-43E3-964D-0B0F540FEAFC}"/>
              </a:ext>
            </a:extLst>
          </p:cNvPr>
          <p:cNvSpPr/>
          <p:nvPr/>
        </p:nvSpPr>
        <p:spPr>
          <a:xfrm>
            <a:off x="6882849" y="1043609"/>
            <a:ext cx="755374" cy="32799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/app</a:t>
            </a:r>
          </a:p>
        </p:txBody>
      </p:sp>
      <p:sp>
        <p:nvSpPr>
          <p:cNvPr id="11" name="Rectangle 10">
            <a:extLst>
              <a:ext uri="{FF2B5EF4-FFF2-40B4-BE49-F238E27FC236}">
                <a16:creationId xmlns:a16="http://schemas.microsoft.com/office/drawing/2014/main" id="{84621E06-0788-4021-AA24-B8E7237E9E4D}"/>
              </a:ext>
            </a:extLst>
          </p:cNvPr>
          <p:cNvSpPr/>
          <p:nvPr/>
        </p:nvSpPr>
        <p:spPr>
          <a:xfrm>
            <a:off x="6882848" y="1818553"/>
            <a:ext cx="2206487" cy="1234109"/>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t>
            </a:r>
            <a:r>
              <a:rPr lang="en-GB" dirty="0" err="1"/>
              <a:t>src</a:t>
            </a:r>
            <a:endParaRPr lang="en-GB" dirty="0"/>
          </a:p>
        </p:txBody>
      </p:sp>
      <p:sp>
        <p:nvSpPr>
          <p:cNvPr id="13" name="Rectangle: Rounded Corners 12">
            <a:extLst>
              <a:ext uri="{FF2B5EF4-FFF2-40B4-BE49-F238E27FC236}">
                <a16:creationId xmlns:a16="http://schemas.microsoft.com/office/drawing/2014/main" id="{0AC74CB4-5416-4C2A-B366-C2BBFB8DD01D}"/>
              </a:ext>
            </a:extLst>
          </p:cNvPr>
          <p:cNvSpPr/>
          <p:nvPr/>
        </p:nvSpPr>
        <p:spPr>
          <a:xfrm>
            <a:off x="10185125" y="1928711"/>
            <a:ext cx="1215059" cy="413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t>Demo.sln</a:t>
            </a:r>
          </a:p>
          <a:p>
            <a:r>
              <a:rPr lang="en-GB" sz="1200" dirty="0" err="1"/>
              <a:t>Backend.csproj</a:t>
            </a:r>
            <a:endParaRPr lang="en-GB" sz="1200" dirty="0"/>
          </a:p>
        </p:txBody>
      </p:sp>
      <p:sp>
        <p:nvSpPr>
          <p:cNvPr id="14" name="Arrow: Right 13">
            <a:extLst>
              <a:ext uri="{FF2B5EF4-FFF2-40B4-BE49-F238E27FC236}">
                <a16:creationId xmlns:a16="http://schemas.microsoft.com/office/drawing/2014/main" id="{5B791CB2-098F-45C9-90EB-A574D176181E}"/>
              </a:ext>
            </a:extLst>
          </p:cNvPr>
          <p:cNvSpPr/>
          <p:nvPr/>
        </p:nvSpPr>
        <p:spPr>
          <a:xfrm flipH="1">
            <a:off x="8229600" y="2009053"/>
            <a:ext cx="1817204" cy="253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Rounded Corners 14">
            <a:extLst>
              <a:ext uri="{FF2B5EF4-FFF2-40B4-BE49-F238E27FC236}">
                <a16:creationId xmlns:a16="http://schemas.microsoft.com/office/drawing/2014/main" id="{C2E593CF-049F-4E67-9A10-C955C0F23B67}"/>
              </a:ext>
            </a:extLst>
          </p:cNvPr>
          <p:cNvSpPr/>
          <p:nvPr/>
        </p:nvSpPr>
        <p:spPr>
          <a:xfrm>
            <a:off x="6945380" y="2170563"/>
            <a:ext cx="1215059" cy="413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t>Demo.sln</a:t>
            </a:r>
          </a:p>
          <a:p>
            <a:r>
              <a:rPr lang="en-GB" sz="1200" dirty="0" err="1"/>
              <a:t>Backend.csproj</a:t>
            </a:r>
            <a:endParaRPr lang="en-GB" sz="1200" dirty="0"/>
          </a:p>
        </p:txBody>
      </p:sp>
      <p:sp>
        <p:nvSpPr>
          <p:cNvPr id="16" name="Rectangle: Rounded Corners 15">
            <a:extLst>
              <a:ext uri="{FF2B5EF4-FFF2-40B4-BE49-F238E27FC236}">
                <a16:creationId xmlns:a16="http://schemas.microsoft.com/office/drawing/2014/main" id="{14C4133B-23AF-4267-AAF5-C877F1AAD495}"/>
              </a:ext>
            </a:extLst>
          </p:cNvPr>
          <p:cNvSpPr/>
          <p:nvPr/>
        </p:nvSpPr>
        <p:spPr>
          <a:xfrm>
            <a:off x="8243681" y="2262501"/>
            <a:ext cx="820144" cy="3206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dirty="0"/>
              <a:t>Packages</a:t>
            </a:r>
          </a:p>
        </p:txBody>
      </p:sp>
      <p:sp>
        <p:nvSpPr>
          <p:cNvPr id="17" name="Rectangle: Rounded Corners 16">
            <a:extLst>
              <a:ext uri="{FF2B5EF4-FFF2-40B4-BE49-F238E27FC236}">
                <a16:creationId xmlns:a16="http://schemas.microsoft.com/office/drawing/2014/main" id="{173D5EA1-080C-4971-8F81-4C221D7322BF}"/>
              </a:ext>
            </a:extLst>
          </p:cNvPr>
          <p:cNvSpPr/>
          <p:nvPr/>
        </p:nvSpPr>
        <p:spPr>
          <a:xfrm>
            <a:off x="10168395" y="2583149"/>
            <a:ext cx="1215059" cy="413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err="1"/>
              <a:t>program.cs</a:t>
            </a:r>
            <a:endParaRPr lang="en-GB" sz="1200" dirty="0"/>
          </a:p>
          <a:p>
            <a:r>
              <a:rPr lang="en-GB" sz="1200" dirty="0" err="1"/>
              <a:t>start.cs</a:t>
            </a:r>
            <a:r>
              <a:rPr lang="en-GB" sz="1200" dirty="0"/>
              <a:t>, …</a:t>
            </a:r>
          </a:p>
        </p:txBody>
      </p:sp>
      <p:sp>
        <p:nvSpPr>
          <p:cNvPr id="18" name="Arrow: Right 17">
            <a:extLst>
              <a:ext uri="{FF2B5EF4-FFF2-40B4-BE49-F238E27FC236}">
                <a16:creationId xmlns:a16="http://schemas.microsoft.com/office/drawing/2014/main" id="{12AFE477-0DC5-4C9A-891D-671784C18486}"/>
              </a:ext>
            </a:extLst>
          </p:cNvPr>
          <p:cNvSpPr/>
          <p:nvPr/>
        </p:nvSpPr>
        <p:spPr>
          <a:xfrm flipH="1">
            <a:off x="8229600" y="2677657"/>
            <a:ext cx="1817204" cy="253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Rounded Corners 18">
            <a:extLst>
              <a:ext uri="{FF2B5EF4-FFF2-40B4-BE49-F238E27FC236}">
                <a16:creationId xmlns:a16="http://schemas.microsoft.com/office/drawing/2014/main" id="{3B29313F-FC04-4BCE-961B-39F6F05EE856}"/>
              </a:ext>
            </a:extLst>
          </p:cNvPr>
          <p:cNvSpPr/>
          <p:nvPr/>
        </p:nvSpPr>
        <p:spPr>
          <a:xfrm>
            <a:off x="6945380" y="2602390"/>
            <a:ext cx="1215059" cy="413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err="1"/>
              <a:t>program.cs</a:t>
            </a:r>
            <a:endParaRPr lang="en-GB" sz="1200" dirty="0"/>
          </a:p>
          <a:p>
            <a:r>
              <a:rPr lang="en-GB" sz="1200" dirty="0" err="1"/>
              <a:t>start.cs</a:t>
            </a:r>
            <a:r>
              <a:rPr lang="en-GB" sz="1200" dirty="0"/>
              <a:t>, …</a:t>
            </a:r>
          </a:p>
        </p:txBody>
      </p:sp>
      <p:sp>
        <p:nvSpPr>
          <p:cNvPr id="20" name="Rectangle 19">
            <a:extLst>
              <a:ext uri="{FF2B5EF4-FFF2-40B4-BE49-F238E27FC236}">
                <a16:creationId xmlns:a16="http://schemas.microsoft.com/office/drawing/2014/main" id="{D3CF9448-1D01-4C99-9131-FDA67BEAC016}"/>
              </a:ext>
            </a:extLst>
          </p:cNvPr>
          <p:cNvSpPr/>
          <p:nvPr/>
        </p:nvSpPr>
        <p:spPr>
          <a:xfrm>
            <a:off x="6882849" y="3190152"/>
            <a:ext cx="2206486" cy="4528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/app</a:t>
            </a:r>
          </a:p>
        </p:txBody>
      </p:sp>
      <p:sp>
        <p:nvSpPr>
          <p:cNvPr id="23" name="Rectangle: Rounded Corners 22">
            <a:extLst>
              <a:ext uri="{FF2B5EF4-FFF2-40B4-BE49-F238E27FC236}">
                <a16:creationId xmlns:a16="http://schemas.microsoft.com/office/drawing/2014/main" id="{FDB8347B-B90D-46AF-A9E5-3A569D9D1EA1}"/>
              </a:ext>
            </a:extLst>
          </p:cNvPr>
          <p:cNvSpPr/>
          <p:nvPr/>
        </p:nvSpPr>
        <p:spPr>
          <a:xfrm>
            <a:off x="7679633" y="3239214"/>
            <a:ext cx="961612" cy="3206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dirty="0"/>
              <a:t>backend.dll</a:t>
            </a:r>
          </a:p>
        </p:txBody>
      </p:sp>
      <p:sp>
        <p:nvSpPr>
          <p:cNvPr id="26" name="Rectangle 25">
            <a:extLst>
              <a:ext uri="{FF2B5EF4-FFF2-40B4-BE49-F238E27FC236}">
                <a16:creationId xmlns:a16="http://schemas.microsoft.com/office/drawing/2014/main" id="{75C55E7C-4139-4CE3-AF08-3D7E4A4BBA5F}"/>
              </a:ext>
            </a:extLst>
          </p:cNvPr>
          <p:cNvSpPr/>
          <p:nvPr/>
        </p:nvSpPr>
        <p:spPr>
          <a:xfrm>
            <a:off x="6771862" y="5287915"/>
            <a:ext cx="2957721" cy="1237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aspnetcore:2.0</a:t>
            </a:r>
          </a:p>
        </p:txBody>
      </p:sp>
      <p:sp>
        <p:nvSpPr>
          <p:cNvPr id="27" name="Rectangle 26">
            <a:extLst>
              <a:ext uri="{FF2B5EF4-FFF2-40B4-BE49-F238E27FC236}">
                <a16:creationId xmlns:a16="http://schemas.microsoft.com/office/drawing/2014/main" id="{9EB5099C-92E3-4930-9E95-DF27D357CE87}"/>
              </a:ext>
            </a:extLst>
          </p:cNvPr>
          <p:cNvSpPr/>
          <p:nvPr/>
        </p:nvSpPr>
        <p:spPr>
          <a:xfrm>
            <a:off x="6882352" y="5638026"/>
            <a:ext cx="755374" cy="32799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/app</a:t>
            </a:r>
          </a:p>
        </p:txBody>
      </p:sp>
      <p:sp>
        <p:nvSpPr>
          <p:cNvPr id="34" name="Rectangle 33">
            <a:extLst>
              <a:ext uri="{FF2B5EF4-FFF2-40B4-BE49-F238E27FC236}">
                <a16:creationId xmlns:a16="http://schemas.microsoft.com/office/drawing/2014/main" id="{078C9D63-F467-4873-8625-92E55EB21D9B}"/>
              </a:ext>
            </a:extLst>
          </p:cNvPr>
          <p:cNvSpPr/>
          <p:nvPr/>
        </p:nvSpPr>
        <p:spPr>
          <a:xfrm>
            <a:off x="6882848" y="6110359"/>
            <a:ext cx="2496210" cy="359798"/>
          </a:xfrm>
          <a:prstGeom prst="rect">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GB" dirty="0"/>
              <a:t>$: </a:t>
            </a:r>
            <a:r>
              <a:rPr lang="en-GB" dirty="0" err="1"/>
              <a:t>dotnet</a:t>
            </a:r>
            <a:r>
              <a:rPr lang="en-GB" dirty="0"/>
              <a:t> backend.dll</a:t>
            </a:r>
          </a:p>
        </p:txBody>
      </p:sp>
      <p:sp>
        <p:nvSpPr>
          <p:cNvPr id="35" name="Arrow: Left-Right 34">
            <a:extLst>
              <a:ext uri="{FF2B5EF4-FFF2-40B4-BE49-F238E27FC236}">
                <a16:creationId xmlns:a16="http://schemas.microsoft.com/office/drawing/2014/main" id="{23B77554-19EB-4904-BC01-D8A057A44861}"/>
              </a:ext>
            </a:extLst>
          </p:cNvPr>
          <p:cNvSpPr/>
          <p:nvPr/>
        </p:nvSpPr>
        <p:spPr>
          <a:xfrm>
            <a:off x="9258964" y="810270"/>
            <a:ext cx="909431" cy="482048"/>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80</a:t>
            </a:r>
          </a:p>
        </p:txBody>
      </p:sp>
      <p:sp>
        <p:nvSpPr>
          <p:cNvPr id="37" name="TextBox 36">
            <a:extLst>
              <a:ext uri="{FF2B5EF4-FFF2-40B4-BE49-F238E27FC236}">
                <a16:creationId xmlns:a16="http://schemas.microsoft.com/office/drawing/2014/main" id="{A03AEA3F-1728-45F1-84E3-FF1ADD1B3136}"/>
              </a:ext>
            </a:extLst>
          </p:cNvPr>
          <p:cNvSpPr txBox="1"/>
          <p:nvPr/>
        </p:nvSpPr>
        <p:spPr>
          <a:xfrm>
            <a:off x="5792985" y="690537"/>
            <a:ext cx="814758" cy="369332"/>
          </a:xfrm>
          <a:prstGeom prst="rect">
            <a:avLst/>
          </a:prstGeom>
          <a:noFill/>
        </p:spPr>
        <p:txBody>
          <a:bodyPr wrap="square" rtlCol="0">
            <a:spAutoFit/>
          </a:bodyPr>
          <a:lstStyle/>
          <a:p>
            <a:r>
              <a:rPr lang="en-GB" dirty="0"/>
              <a:t>base</a:t>
            </a:r>
          </a:p>
        </p:txBody>
      </p:sp>
      <p:sp>
        <p:nvSpPr>
          <p:cNvPr id="38" name="TextBox 37">
            <a:extLst>
              <a:ext uri="{FF2B5EF4-FFF2-40B4-BE49-F238E27FC236}">
                <a16:creationId xmlns:a16="http://schemas.microsoft.com/office/drawing/2014/main" id="{9E06FE8F-AB59-4368-8B1E-004DE371D45D}"/>
              </a:ext>
            </a:extLst>
          </p:cNvPr>
          <p:cNvSpPr txBox="1"/>
          <p:nvPr/>
        </p:nvSpPr>
        <p:spPr>
          <a:xfrm>
            <a:off x="5792985" y="1492219"/>
            <a:ext cx="814758" cy="369332"/>
          </a:xfrm>
          <a:prstGeom prst="rect">
            <a:avLst/>
          </a:prstGeom>
          <a:noFill/>
        </p:spPr>
        <p:txBody>
          <a:bodyPr wrap="square" rtlCol="0">
            <a:spAutoFit/>
          </a:bodyPr>
          <a:lstStyle/>
          <a:p>
            <a:r>
              <a:rPr lang="en-GB" dirty="0"/>
              <a:t>build</a:t>
            </a:r>
          </a:p>
        </p:txBody>
      </p:sp>
      <p:sp>
        <p:nvSpPr>
          <p:cNvPr id="39" name="TextBox 38">
            <a:extLst>
              <a:ext uri="{FF2B5EF4-FFF2-40B4-BE49-F238E27FC236}">
                <a16:creationId xmlns:a16="http://schemas.microsoft.com/office/drawing/2014/main" id="{21F634BB-D9CF-495E-B4B2-68F324540495}"/>
              </a:ext>
            </a:extLst>
          </p:cNvPr>
          <p:cNvSpPr txBox="1"/>
          <p:nvPr/>
        </p:nvSpPr>
        <p:spPr>
          <a:xfrm>
            <a:off x="5792985" y="5287915"/>
            <a:ext cx="814758" cy="369332"/>
          </a:xfrm>
          <a:prstGeom prst="rect">
            <a:avLst/>
          </a:prstGeom>
          <a:noFill/>
        </p:spPr>
        <p:txBody>
          <a:bodyPr wrap="square" rtlCol="0">
            <a:spAutoFit/>
          </a:bodyPr>
          <a:lstStyle/>
          <a:p>
            <a:r>
              <a:rPr lang="en-GB" dirty="0"/>
              <a:t>final</a:t>
            </a:r>
          </a:p>
        </p:txBody>
      </p:sp>
      <p:sp>
        <p:nvSpPr>
          <p:cNvPr id="40" name="Rectangle 39">
            <a:extLst>
              <a:ext uri="{FF2B5EF4-FFF2-40B4-BE49-F238E27FC236}">
                <a16:creationId xmlns:a16="http://schemas.microsoft.com/office/drawing/2014/main" id="{79AF175C-D142-4E9F-8134-EB6DF63B243E}"/>
              </a:ext>
            </a:extLst>
          </p:cNvPr>
          <p:cNvSpPr/>
          <p:nvPr/>
        </p:nvSpPr>
        <p:spPr>
          <a:xfrm>
            <a:off x="6770039" y="3800606"/>
            <a:ext cx="2943639" cy="142019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en-GB" dirty="0"/>
              <a:t>aspnetcore-build:2.0</a:t>
            </a:r>
          </a:p>
          <a:p>
            <a:endParaRPr lang="en-GB" dirty="0"/>
          </a:p>
        </p:txBody>
      </p:sp>
      <p:sp>
        <p:nvSpPr>
          <p:cNvPr id="41" name="TextBox 40">
            <a:extLst>
              <a:ext uri="{FF2B5EF4-FFF2-40B4-BE49-F238E27FC236}">
                <a16:creationId xmlns:a16="http://schemas.microsoft.com/office/drawing/2014/main" id="{2BF1BBF2-63FC-468A-AD2A-66D08683B236}"/>
              </a:ext>
            </a:extLst>
          </p:cNvPr>
          <p:cNvSpPr txBox="1"/>
          <p:nvPr/>
        </p:nvSpPr>
        <p:spPr>
          <a:xfrm>
            <a:off x="5792984" y="3800606"/>
            <a:ext cx="886111" cy="369332"/>
          </a:xfrm>
          <a:prstGeom prst="rect">
            <a:avLst/>
          </a:prstGeom>
          <a:noFill/>
        </p:spPr>
        <p:txBody>
          <a:bodyPr wrap="square" rtlCol="0">
            <a:spAutoFit/>
          </a:bodyPr>
          <a:lstStyle/>
          <a:p>
            <a:r>
              <a:rPr lang="en-GB" dirty="0"/>
              <a:t>publish</a:t>
            </a:r>
          </a:p>
        </p:txBody>
      </p:sp>
      <p:sp>
        <p:nvSpPr>
          <p:cNvPr id="45" name="Rectangle 44">
            <a:extLst>
              <a:ext uri="{FF2B5EF4-FFF2-40B4-BE49-F238E27FC236}">
                <a16:creationId xmlns:a16="http://schemas.microsoft.com/office/drawing/2014/main" id="{51FE5358-3B86-467F-99DC-A29C7F141848}"/>
              </a:ext>
            </a:extLst>
          </p:cNvPr>
          <p:cNvSpPr/>
          <p:nvPr/>
        </p:nvSpPr>
        <p:spPr>
          <a:xfrm>
            <a:off x="6882351" y="4644382"/>
            <a:ext cx="2733757" cy="54121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/app</a:t>
            </a:r>
          </a:p>
        </p:txBody>
      </p:sp>
      <p:sp>
        <p:nvSpPr>
          <p:cNvPr id="46" name="Rectangle: Rounded Corners 45">
            <a:extLst>
              <a:ext uri="{FF2B5EF4-FFF2-40B4-BE49-F238E27FC236}">
                <a16:creationId xmlns:a16="http://schemas.microsoft.com/office/drawing/2014/main" id="{C0AD9F7A-A694-4EFE-9844-E6B3597381FE}"/>
              </a:ext>
            </a:extLst>
          </p:cNvPr>
          <p:cNvSpPr/>
          <p:nvPr/>
        </p:nvSpPr>
        <p:spPr>
          <a:xfrm>
            <a:off x="8306091" y="4783869"/>
            <a:ext cx="529425" cy="3206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dirty="0" err="1"/>
              <a:t>Pkgs</a:t>
            </a:r>
            <a:endParaRPr lang="en-GB" sz="1200" dirty="0"/>
          </a:p>
        </p:txBody>
      </p:sp>
      <p:sp>
        <p:nvSpPr>
          <p:cNvPr id="47" name="Rectangle: Rounded Corners 46">
            <a:extLst>
              <a:ext uri="{FF2B5EF4-FFF2-40B4-BE49-F238E27FC236}">
                <a16:creationId xmlns:a16="http://schemas.microsoft.com/office/drawing/2014/main" id="{F0717917-E891-48F4-B15D-C4064F2723A6}"/>
              </a:ext>
            </a:extLst>
          </p:cNvPr>
          <p:cNvSpPr/>
          <p:nvPr/>
        </p:nvSpPr>
        <p:spPr>
          <a:xfrm>
            <a:off x="7583142" y="4787175"/>
            <a:ext cx="620746" cy="3206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dirty="0"/>
              <a:t>.</a:t>
            </a:r>
            <a:r>
              <a:rPr lang="en-GB" sz="1200" dirty="0" err="1"/>
              <a:t>dll</a:t>
            </a:r>
            <a:endParaRPr lang="en-GB" sz="1200" dirty="0"/>
          </a:p>
        </p:txBody>
      </p:sp>
      <p:sp>
        <p:nvSpPr>
          <p:cNvPr id="48" name="Rectangle: Rounded Corners 47">
            <a:extLst>
              <a:ext uri="{FF2B5EF4-FFF2-40B4-BE49-F238E27FC236}">
                <a16:creationId xmlns:a16="http://schemas.microsoft.com/office/drawing/2014/main" id="{4FAAD5EC-7F7F-43AC-B455-24866183A4BB}"/>
              </a:ext>
            </a:extLst>
          </p:cNvPr>
          <p:cNvSpPr/>
          <p:nvPr/>
        </p:nvSpPr>
        <p:spPr>
          <a:xfrm>
            <a:off x="8912347" y="4787175"/>
            <a:ext cx="620746" cy="32064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200" dirty="0"/>
              <a:t>/views</a:t>
            </a:r>
          </a:p>
        </p:txBody>
      </p:sp>
      <p:sp>
        <p:nvSpPr>
          <p:cNvPr id="50" name="Rectangle 49">
            <a:extLst>
              <a:ext uri="{FF2B5EF4-FFF2-40B4-BE49-F238E27FC236}">
                <a16:creationId xmlns:a16="http://schemas.microsoft.com/office/drawing/2014/main" id="{53395ACA-C8F6-4E33-97C2-AA797189862A}"/>
              </a:ext>
            </a:extLst>
          </p:cNvPr>
          <p:cNvSpPr/>
          <p:nvPr/>
        </p:nvSpPr>
        <p:spPr>
          <a:xfrm>
            <a:off x="6876721" y="4128556"/>
            <a:ext cx="2733757" cy="45504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t>
            </a:r>
            <a:r>
              <a:rPr lang="en-GB" dirty="0" err="1"/>
              <a:t>src</a:t>
            </a:r>
            <a:endParaRPr lang="en-GB" dirty="0"/>
          </a:p>
        </p:txBody>
      </p:sp>
      <p:sp>
        <p:nvSpPr>
          <p:cNvPr id="51" name="Rectangle: Rounded Corners 50">
            <a:extLst>
              <a:ext uri="{FF2B5EF4-FFF2-40B4-BE49-F238E27FC236}">
                <a16:creationId xmlns:a16="http://schemas.microsoft.com/office/drawing/2014/main" id="{ACDCC380-F4E4-4AF4-BFC1-6FD0638211FC}"/>
              </a:ext>
            </a:extLst>
          </p:cNvPr>
          <p:cNvSpPr/>
          <p:nvPr/>
        </p:nvSpPr>
        <p:spPr>
          <a:xfrm>
            <a:off x="7412355" y="4184968"/>
            <a:ext cx="1536426" cy="3258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t>*.</a:t>
            </a:r>
            <a:r>
              <a:rPr lang="en-GB" sz="1200" dirty="0" err="1"/>
              <a:t>sln</a:t>
            </a:r>
            <a:r>
              <a:rPr lang="en-GB" sz="1200" dirty="0"/>
              <a:t>, *.</a:t>
            </a:r>
            <a:r>
              <a:rPr lang="en-GB" sz="1200" dirty="0" err="1"/>
              <a:t>csproj</a:t>
            </a:r>
            <a:r>
              <a:rPr lang="en-GB" sz="1200" dirty="0"/>
              <a:t>, *.</a:t>
            </a:r>
            <a:r>
              <a:rPr lang="en-GB" sz="1200" dirty="0" err="1"/>
              <a:t>cs</a:t>
            </a:r>
            <a:r>
              <a:rPr lang="en-GB" sz="1200" dirty="0"/>
              <a:t>…</a:t>
            </a:r>
          </a:p>
        </p:txBody>
      </p:sp>
      <p:sp>
        <p:nvSpPr>
          <p:cNvPr id="52" name="Rectangle: Rounded Corners 51">
            <a:extLst>
              <a:ext uri="{FF2B5EF4-FFF2-40B4-BE49-F238E27FC236}">
                <a16:creationId xmlns:a16="http://schemas.microsoft.com/office/drawing/2014/main" id="{E58E001B-8BA9-4263-8E0A-9A46D9EAC407}"/>
              </a:ext>
            </a:extLst>
          </p:cNvPr>
          <p:cNvSpPr/>
          <p:nvPr/>
        </p:nvSpPr>
        <p:spPr>
          <a:xfrm>
            <a:off x="9038483" y="4187549"/>
            <a:ext cx="529425" cy="3206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dirty="0" err="1"/>
              <a:t>Pkgs</a:t>
            </a:r>
            <a:endParaRPr lang="en-GB" sz="1200" dirty="0"/>
          </a:p>
        </p:txBody>
      </p:sp>
      <p:grpSp>
        <p:nvGrpSpPr>
          <p:cNvPr id="59" name="Group 58">
            <a:extLst>
              <a:ext uri="{FF2B5EF4-FFF2-40B4-BE49-F238E27FC236}">
                <a16:creationId xmlns:a16="http://schemas.microsoft.com/office/drawing/2014/main" id="{160CCFFD-5E69-4B1F-9460-FF1CC4514090}"/>
              </a:ext>
            </a:extLst>
          </p:cNvPr>
          <p:cNvGrpSpPr/>
          <p:nvPr/>
        </p:nvGrpSpPr>
        <p:grpSpPr>
          <a:xfrm>
            <a:off x="6862100" y="5610624"/>
            <a:ext cx="2733757" cy="442819"/>
            <a:chOff x="2315174" y="4742781"/>
            <a:chExt cx="2733757" cy="442819"/>
          </a:xfrm>
        </p:grpSpPr>
        <p:sp>
          <p:nvSpPr>
            <p:cNvPr id="54" name="Rectangle 53">
              <a:extLst>
                <a:ext uri="{FF2B5EF4-FFF2-40B4-BE49-F238E27FC236}">
                  <a16:creationId xmlns:a16="http://schemas.microsoft.com/office/drawing/2014/main" id="{B2E0B8DB-F1E9-458E-BA90-C0DE2C4F1596}"/>
                </a:ext>
              </a:extLst>
            </p:cNvPr>
            <p:cNvSpPr/>
            <p:nvPr/>
          </p:nvSpPr>
          <p:spPr>
            <a:xfrm>
              <a:off x="2315174" y="4742781"/>
              <a:ext cx="2733757" cy="44281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/app</a:t>
              </a:r>
            </a:p>
          </p:txBody>
        </p:sp>
        <p:sp>
          <p:nvSpPr>
            <p:cNvPr id="55" name="Rectangle: Rounded Corners 54">
              <a:extLst>
                <a:ext uri="{FF2B5EF4-FFF2-40B4-BE49-F238E27FC236}">
                  <a16:creationId xmlns:a16="http://schemas.microsoft.com/office/drawing/2014/main" id="{984A0441-67D4-4239-B392-ED9B3F1CC977}"/>
                </a:ext>
              </a:extLst>
            </p:cNvPr>
            <p:cNvSpPr/>
            <p:nvPr/>
          </p:nvSpPr>
          <p:spPr>
            <a:xfrm>
              <a:off x="3727240" y="4796152"/>
              <a:ext cx="529425" cy="3206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dirty="0" err="1"/>
                <a:t>Pkgs</a:t>
              </a:r>
              <a:endParaRPr lang="en-GB" sz="1200" dirty="0"/>
            </a:p>
          </p:txBody>
        </p:sp>
        <p:sp>
          <p:nvSpPr>
            <p:cNvPr id="56" name="Rectangle: Rounded Corners 55">
              <a:extLst>
                <a:ext uri="{FF2B5EF4-FFF2-40B4-BE49-F238E27FC236}">
                  <a16:creationId xmlns:a16="http://schemas.microsoft.com/office/drawing/2014/main" id="{A85D92BC-0163-44F1-BB64-CD6D8730ED29}"/>
                </a:ext>
              </a:extLst>
            </p:cNvPr>
            <p:cNvSpPr/>
            <p:nvPr/>
          </p:nvSpPr>
          <p:spPr>
            <a:xfrm>
              <a:off x="3015965" y="4796152"/>
              <a:ext cx="620746" cy="3206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dirty="0"/>
                <a:t>.</a:t>
              </a:r>
              <a:r>
                <a:rPr lang="en-GB" sz="1200" dirty="0" err="1"/>
                <a:t>dll</a:t>
              </a:r>
              <a:endParaRPr lang="en-GB" sz="1200" dirty="0"/>
            </a:p>
          </p:txBody>
        </p:sp>
        <p:sp>
          <p:nvSpPr>
            <p:cNvPr id="57" name="Rectangle: Rounded Corners 56">
              <a:extLst>
                <a:ext uri="{FF2B5EF4-FFF2-40B4-BE49-F238E27FC236}">
                  <a16:creationId xmlns:a16="http://schemas.microsoft.com/office/drawing/2014/main" id="{314AF5ED-7969-480A-BD53-AA1CC126359C}"/>
                </a:ext>
              </a:extLst>
            </p:cNvPr>
            <p:cNvSpPr/>
            <p:nvPr/>
          </p:nvSpPr>
          <p:spPr>
            <a:xfrm>
              <a:off x="4344378" y="4804209"/>
              <a:ext cx="620746" cy="32064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200" dirty="0"/>
                <a:t>/views</a:t>
              </a:r>
            </a:p>
          </p:txBody>
        </p:sp>
      </p:grpSp>
      <p:sp>
        <p:nvSpPr>
          <p:cNvPr id="36" name="Arrow: Left-Right 35">
            <a:extLst>
              <a:ext uri="{FF2B5EF4-FFF2-40B4-BE49-F238E27FC236}">
                <a16:creationId xmlns:a16="http://schemas.microsoft.com/office/drawing/2014/main" id="{20FBF703-9D86-4ACA-9DFA-32A6114BFA49}"/>
              </a:ext>
            </a:extLst>
          </p:cNvPr>
          <p:cNvSpPr/>
          <p:nvPr/>
        </p:nvSpPr>
        <p:spPr>
          <a:xfrm>
            <a:off x="9258962" y="5665453"/>
            <a:ext cx="909431" cy="482048"/>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80</a:t>
            </a:r>
          </a:p>
        </p:txBody>
      </p:sp>
      <p:sp>
        <p:nvSpPr>
          <p:cNvPr id="60" name="Arrow: Right 59">
            <a:extLst>
              <a:ext uri="{FF2B5EF4-FFF2-40B4-BE49-F238E27FC236}">
                <a16:creationId xmlns:a16="http://schemas.microsoft.com/office/drawing/2014/main" id="{2AE2BCE4-A5FF-4E40-8E28-A9EA6BF750CA}"/>
              </a:ext>
            </a:extLst>
          </p:cNvPr>
          <p:cNvSpPr/>
          <p:nvPr/>
        </p:nvSpPr>
        <p:spPr>
          <a:xfrm>
            <a:off x="80505" y="1292318"/>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61" name="Arrow: Right 60">
            <a:extLst>
              <a:ext uri="{FF2B5EF4-FFF2-40B4-BE49-F238E27FC236}">
                <a16:creationId xmlns:a16="http://schemas.microsoft.com/office/drawing/2014/main" id="{0F101EC5-8051-4A54-82A8-0456DECA353B}"/>
              </a:ext>
            </a:extLst>
          </p:cNvPr>
          <p:cNvSpPr/>
          <p:nvPr/>
        </p:nvSpPr>
        <p:spPr>
          <a:xfrm>
            <a:off x="78686" y="1510061"/>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62" name="Arrow: Right 61">
            <a:extLst>
              <a:ext uri="{FF2B5EF4-FFF2-40B4-BE49-F238E27FC236}">
                <a16:creationId xmlns:a16="http://schemas.microsoft.com/office/drawing/2014/main" id="{62193767-9250-4C5D-8CEB-5B8BCDEA041E}"/>
              </a:ext>
            </a:extLst>
          </p:cNvPr>
          <p:cNvSpPr/>
          <p:nvPr/>
        </p:nvSpPr>
        <p:spPr>
          <a:xfrm>
            <a:off x="78686" y="1727804"/>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63" name="Arrow: Right 62">
            <a:extLst>
              <a:ext uri="{FF2B5EF4-FFF2-40B4-BE49-F238E27FC236}">
                <a16:creationId xmlns:a16="http://schemas.microsoft.com/office/drawing/2014/main" id="{C207DFF1-DDFF-4051-89B9-97248388A3D2}"/>
              </a:ext>
            </a:extLst>
          </p:cNvPr>
          <p:cNvSpPr/>
          <p:nvPr/>
        </p:nvSpPr>
        <p:spPr>
          <a:xfrm>
            <a:off x="83598" y="2150234"/>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64" name="Arrow: Right 63">
            <a:extLst>
              <a:ext uri="{FF2B5EF4-FFF2-40B4-BE49-F238E27FC236}">
                <a16:creationId xmlns:a16="http://schemas.microsoft.com/office/drawing/2014/main" id="{45B72141-5240-4442-AAB1-FCC3F492AB8D}"/>
              </a:ext>
            </a:extLst>
          </p:cNvPr>
          <p:cNvSpPr/>
          <p:nvPr/>
        </p:nvSpPr>
        <p:spPr>
          <a:xfrm>
            <a:off x="81779" y="2367977"/>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65" name="Arrow: Right 64">
            <a:extLst>
              <a:ext uri="{FF2B5EF4-FFF2-40B4-BE49-F238E27FC236}">
                <a16:creationId xmlns:a16="http://schemas.microsoft.com/office/drawing/2014/main" id="{A57BFBF2-CFB9-4B20-8072-7FA2E39C95C9}"/>
              </a:ext>
            </a:extLst>
          </p:cNvPr>
          <p:cNvSpPr/>
          <p:nvPr/>
        </p:nvSpPr>
        <p:spPr>
          <a:xfrm>
            <a:off x="81779" y="2585720"/>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69" name="Arrow: Right 68">
            <a:extLst>
              <a:ext uri="{FF2B5EF4-FFF2-40B4-BE49-F238E27FC236}">
                <a16:creationId xmlns:a16="http://schemas.microsoft.com/office/drawing/2014/main" id="{D9249250-7676-46FB-9EE6-A516DB123707}"/>
              </a:ext>
            </a:extLst>
          </p:cNvPr>
          <p:cNvSpPr/>
          <p:nvPr/>
        </p:nvSpPr>
        <p:spPr>
          <a:xfrm>
            <a:off x="78686" y="2798772"/>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0" name="Arrow: Right 69">
            <a:extLst>
              <a:ext uri="{FF2B5EF4-FFF2-40B4-BE49-F238E27FC236}">
                <a16:creationId xmlns:a16="http://schemas.microsoft.com/office/drawing/2014/main" id="{8B2DC461-F3F3-472A-B406-67341BB6D706}"/>
              </a:ext>
            </a:extLst>
          </p:cNvPr>
          <p:cNvSpPr/>
          <p:nvPr/>
        </p:nvSpPr>
        <p:spPr>
          <a:xfrm>
            <a:off x="78686" y="3016515"/>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1" name="Arrow: Right 70">
            <a:extLst>
              <a:ext uri="{FF2B5EF4-FFF2-40B4-BE49-F238E27FC236}">
                <a16:creationId xmlns:a16="http://schemas.microsoft.com/office/drawing/2014/main" id="{7F9CEEAB-A33D-45D6-887D-395B606BA7E7}"/>
              </a:ext>
            </a:extLst>
          </p:cNvPr>
          <p:cNvSpPr/>
          <p:nvPr/>
        </p:nvSpPr>
        <p:spPr>
          <a:xfrm>
            <a:off x="80505" y="3429000"/>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2" name="Arrow: Right 71">
            <a:extLst>
              <a:ext uri="{FF2B5EF4-FFF2-40B4-BE49-F238E27FC236}">
                <a16:creationId xmlns:a16="http://schemas.microsoft.com/office/drawing/2014/main" id="{6129F58A-73D8-42A3-A2C8-3E67855E6299}"/>
              </a:ext>
            </a:extLst>
          </p:cNvPr>
          <p:cNvSpPr/>
          <p:nvPr/>
        </p:nvSpPr>
        <p:spPr>
          <a:xfrm>
            <a:off x="78686" y="3646743"/>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3" name="Arrow: Right 72">
            <a:extLst>
              <a:ext uri="{FF2B5EF4-FFF2-40B4-BE49-F238E27FC236}">
                <a16:creationId xmlns:a16="http://schemas.microsoft.com/office/drawing/2014/main" id="{3FE85E76-E3CF-456E-A2D4-346AA672742F}"/>
              </a:ext>
            </a:extLst>
          </p:cNvPr>
          <p:cNvSpPr/>
          <p:nvPr/>
        </p:nvSpPr>
        <p:spPr>
          <a:xfrm>
            <a:off x="78686" y="3864486"/>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4" name="Arrow: Right 73">
            <a:extLst>
              <a:ext uri="{FF2B5EF4-FFF2-40B4-BE49-F238E27FC236}">
                <a16:creationId xmlns:a16="http://schemas.microsoft.com/office/drawing/2014/main" id="{42A54535-1709-4A02-8E6E-60CACF86F869}"/>
              </a:ext>
            </a:extLst>
          </p:cNvPr>
          <p:cNvSpPr/>
          <p:nvPr/>
        </p:nvSpPr>
        <p:spPr>
          <a:xfrm>
            <a:off x="78686" y="4280679"/>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5" name="Arrow: Right 74">
            <a:extLst>
              <a:ext uri="{FF2B5EF4-FFF2-40B4-BE49-F238E27FC236}">
                <a16:creationId xmlns:a16="http://schemas.microsoft.com/office/drawing/2014/main" id="{F15B831F-6299-4C3C-B04A-66DBC171B61A}"/>
              </a:ext>
            </a:extLst>
          </p:cNvPr>
          <p:cNvSpPr/>
          <p:nvPr/>
        </p:nvSpPr>
        <p:spPr>
          <a:xfrm>
            <a:off x="78686" y="4498422"/>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6" name="Arrow: Right 75">
            <a:extLst>
              <a:ext uri="{FF2B5EF4-FFF2-40B4-BE49-F238E27FC236}">
                <a16:creationId xmlns:a16="http://schemas.microsoft.com/office/drawing/2014/main" id="{6EF14886-A6B2-4AD0-9D91-DD5D09531747}"/>
              </a:ext>
            </a:extLst>
          </p:cNvPr>
          <p:cNvSpPr/>
          <p:nvPr/>
        </p:nvSpPr>
        <p:spPr>
          <a:xfrm>
            <a:off x="81779" y="5133605"/>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7" name="Arrow: Right 76">
            <a:extLst>
              <a:ext uri="{FF2B5EF4-FFF2-40B4-BE49-F238E27FC236}">
                <a16:creationId xmlns:a16="http://schemas.microsoft.com/office/drawing/2014/main" id="{87095CBA-B9CF-45A0-85BA-AA31C8DD6476}"/>
              </a:ext>
            </a:extLst>
          </p:cNvPr>
          <p:cNvSpPr/>
          <p:nvPr/>
        </p:nvSpPr>
        <p:spPr>
          <a:xfrm>
            <a:off x="81779" y="5351348"/>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8" name="Arrow: Right 77">
            <a:extLst>
              <a:ext uri="{FF2B5EF4-FFF2-40B4-BE49-F238E27FC236}">
                <a16:creationId xmlns:a16="http://schemas.microsoft.com/office/drawing/2014/main" id="{F4F194AF-13D9-4995-B274-28B0DBE6E4E7}"/>
              </a:ext>
            </a:extLst>
          </p:cNvPr>
          <p:cNvSpPr/>
          <p:nvPr/>
        </p:nvSpPr>
        <p:spPr>
          <a:xfrm>
            <a:off x="78686" y="5564400"/>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9" name="Arrow: Right 78">
            <a:extLst>
              <a:ext uri="{FF2B5EF4-FFF2-40B4-BE49-F238E27FC236}">
                <a16:creationId xmlns:a16="http://schemas.microsoft.com/office/drawing/2014/main" id="{A3FA21C5-1F13-48CB-8186-9C4676C99824}"/>
              </a:ext>
            </a:extLst>
          </p:cNvPr>
          <p:cNvSpPr/>
          <p:nvPr/>
        </p:nvSpPr>
        <p:spPr>
          <a:xfrm>
            <a:off x="78686" y="5782143"/>
            <a:ext cx="303143" cy="18387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400110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500"/>
                                        <p:tgtEl>
                                          <p:spTgt spid="3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60"/>
                                        </p:tgtEl>
                                      </p:cBhvr>
                                    </p:animEffect>
                                    <p:set>
                                      <p:cBhvr>
                                        <p:cTn id="18" dur="1" fill="hold">
                                          <p:stCondLst>
                                            <p:cond delay="499"/>
                                          </p:stCondLst>
                                        </p:cTn>
                                        <p:tgtEl>
                                          <p:spTgt spid="60"/>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fade">
                                      <p:cBhvr>
                                        <p:cTn id="21" dur="500"/>
                                        <p:tgtEl>
                                          <p:spTgt spid="6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61"/>
                                        </p:tgtEl>
                                      </p:cBhvr>
                                    </p:animEffect>
                                    <p:set>
                                      <p:cBhvr>
                                        <p:cTn id="29" dur="1" fill="hold">
                                          <p:stCondLst>
                                            <p:cond delay="499"/>
                                          </p:stCondLst>
                                        </p:cTn>
                                        <p:tgtEl>
                                          <p:spTgt spid="61"/>
                                        </p:tgtEl>
                                        <p:attrNameLst>
                                          <p:attrName>style.visibility</p:attrName>
                                        </p:attrNameLst>
                                      </p:cBhvr>
                                      <p:to>
                                        <p:strVal val="hidden"/>
                                      </p:to>
                                    </p:set>
                                  </p:childTnLst>
                                </p:cTn>
                              </p:par>
                              <p:par>
                                <p:cTn id="30" presetID="10" presetClass="entr" presetSubtype="0" fill="hold" grpId="0" nodeType="withEffect">
                                  <p:stCondLst>
                                    <p:cond delay="0"/>
                                  </p:stCondLst>
                                  <p:childTnLst>
                                    <p:set>
                                      <p:cBhvr>
                                        <p:cTn id="31" dur="1" fill="hold">
                                          <p:stCondLst>
                                            <p:cond delay="0"/>
                                          </p:stCondLst>
                                        </p:cTn>
                                        <p:tgtEl>
                                          <p:spTgt spid="62"/>
                                        </p:tgtEl>
                                        <p:attrNameLst>
                                          <p:attrName>style.visibility</p:attrName>
                                        </p:attrNameLst>
                                      </p:cBhvr>
                                      <p:to>
                                        <p:strVal val="visible"/>
                                      </p:to>
                                    </p:set>
                                    <p:animEffect transition="in" filter="fade">
                                      <p:cBhvr>
                                        <p:cTn id="32" dur="500"/>
                                        <p:tgtEl>
                                          <p:spTgt spid="6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1" nodeType="clickEffect">
                                  <p:stCondLst>
                                    <p:cond delay="0"/>
                                  </p:stCondLst>
                                  <p:childTnLst>
                                    <p:animEffect transition="out" filter="fade">
                                      <p:cBhvr>
                                        <p:cTn id="39" dur="500"/>
                                        <p:tgtEl>
                                          <p:spTgt spid="62"/>
                                        </p:tgtEl>
                                      </p:cBhvr>
                                    </p:animEffect>
                                    <p:set>
                                      <p:cBhvr>
                                        <p:cTn id="40" dur="1" fill="hold">
                                          <p:stCondLst>
                                            <p:cond delay="499"/>
                                          </p:stCondLst>
                                        </p:cTn>
                                        <p:tgtEl>
                                          <p:spTgt spid="62"/>
                                        </p:tgtEl>
                                        <p:attrNameLst>
                                          <p:attrName>style.visibility</p:attrName>
                                        </p:attrNameLst>
                                      </p:cBhvr>
                                      <p:to>
                                        <p:strVal val="hidden"/>
                                      </p:to>
                                    </p:set>
                                  </p:childTnLst>
                                </p:cTn>
                              </p:par>
                              <p:par>
                                <p:cTn id="41" presetID="10" presetClass="entr" presetSubtype="0" fill="hold" grpId="0" nodeType="withEffect">
                                  <p:stCondLst>
                                    <p:cond delay="0"/>
                                  </p:stCondLst>
                                  <p:childTnLst>
                                    <p:set>
                                      <p:cBhvr>
                                        <p:cTn id="42" dur="1" fill="hold">
                                          <p:stCondLst>
                                            <p:cond delay="0"/>
                                          </p:stCondLst>
                                        </p:cTn>
                                        <p:tgtEl>
                                          <p:spTgt spid="63"/>
                                        </p:tgtEl>
                                        <p:attrNameLst>
                                          <p:attrName>style.visibility</p:attrName>
                                        </p:attrNameLst>
                                      </p:cBhvr>
                                      <p:to>
                                        <p:strVal val="visible"/>
                                      </p:to>
                                    </p:set>
                                    <p:animEffect transition="in" filter="fade">
                                      <p:cBhvr>
                                        <p:cTn id="43" dur="500"/>
                                        <p:tgtEl>
                                          <p:spTgt spid="6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fade">
                                      <p:cBhvr>
                                        <p:cTn id="46" dur="500"/>
                                        <p:tgtEl>
                                          <p:spTgt spid="3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500"/>
                                        <p:tgtEl>
                                          <p:spTgt spid="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500"/>
                                        <p:tgtEl>
                                          <p:spTgt spid="63"/>
                                        </p:tgtEl>
                                      </p:cBhvr>
                                    </p:animEffect>
                                    <p:set>
                                      <p:cBhvr>
                                        <p:cTn id="54" dur="1" fill="hold">
                                          <p:stCondLst>
                                            <p:cond delay="499"/>
                                          </p:stCondLst>
                                        </p:cTn>
                                        <p:tgtEl>
                                          <p:spTgt spid="63"/>
                                        </p:tgtEl>
                                        <p:attrNameLst>
                                          <p:attrName>style.visibility</p:attrName>
                                        </p:attrNameLst>
                                      </p:cBhvr>
                                      <p:to>
                                        <p:strVal val="hidden"/>
                                      </p:to>
                                    </p:set>
                                  </p:childTnLst>
                                </p:cTn>
                              </p:par>
                              <p:par>
                                <p:cTn id="55" presetID="10"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animEffect transition="in" filter="fade">
                                      <p:cBhvr>
                                        <p:cTn id="57" dur="500"/>
                                        <p:tgtEl>
                                          <p:spTgt spid="6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fade">
                                      <p:cBhvr>
                                        <p:cTn id="60" dur="500"/>
                                        <p:tgtEl>
                                          <p:spTgt spid="1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1" nodeType="clickEffect">
                                  <p:stCondLst>
                                    <p:cond delay="0"/>
                                  </p:stCondLst>
                                  <p:childTnLst>
                                    <p:animEffect transition="out" filter="fade">
                                      <p:cBhvr>
                                        <p:cTn id="64" dur="500"/>
                                        <p:tgtEl>
                                          <p:spTgt spid="64"/>
                                        </p:tgtEl>
                                      </p:cBhvr>
                                    </p:animEffect>
                                    <p:set>
                                      <p:cBhvr>
                                        <p:cTn id="65" dur="1" fill="hold">
                                          <p:stCondLst>
                                            <p:cond delay="499"/>
                                          </p:stCondLst>
                                        </p:cTn>
                                        <p:tgtEl>
                                          <p:spTgt spid="64"/>
                                        </p:tgtEl>
                                        <p:attrNameLst>
                                          <p:attrName>style.visibility</p:attrName>
                                        </p:attrNameLst>
                                      </p:cBhvr>
                                      <p:to>
                                        <p:strVal val="hidden"/>
                                      </p:to>
                                    </p:set>
                                  </p:childTnLst>
                                </p:cTn>
                              </p:par>
                              <p:par>
                                <p:cTn id="66" presetID="10" presetClass="entr" presetSubtype="0" fill="hold" grpId="0" nodeType="withEffect">
                                  <p:stCondLst>
                                    <p:cond delay="0"/>
                                  </p:stCondLst>
                                  <p:childTnLst>
                                    <p:set>
                                      <p:cBhvr>
                                        <p:cTn id="67" dur="1" fill="hold">
                                          <p:stCondLst>
                                            <p:cond delay="0"/>
                                          </p:stCondLst>
                                        </p:cTn>
                                        <p:tgtEl>
                                          <p:spTgt spid="65"/>
                                        </p:tgtEl>
                                        <p:attrNameLst>
                                          <p:attrName>style.visibility</p:attrName>
                                        </p:attrNameLst>
                                      </p:cBhvr>
                                      <p:to>
                                        <p:strVal val="visible"/>
                                      </p:to>
                                    </p:set>
                                    <p:animEffect transition="in" filter="fade">
                                      <p:cBhvr>
                                        <p:cTn id="68" dur="500"/>
                                        <p:tgtEl>
                                          <p:spTgt spid="65"/>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69"/>
                                        </p:tgtEl>
                                        <p:attrNameLst>
                                          <p:attrName>style.visibility</p:attrName>
                                        </p:attrNameLst>
                                      </p:cBhvr>
                                      <p:to>
                                        <p:strVal val="visible"/>
                                      </p:to>
                                    </p:set>
                                    <p:animEffect transition="in" filter="fade">
                                      <p:cBhvr>
                                        <p:cTn id="71" dur="500"/>
                                        <p:tgtEl>
                                          <p:spTgt spid="69"/>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fade">
                                      <p:cBhvr>
                                        <p:cTn id="74" dur="500"/>
                                        <p:tgtEl>
                                          <p:spTgt spid="14"/>
                                        </p:tgtEl>
                                      </p:cBhvr>
                                    </p:animEffect>
                                  </p:childTnLst>
                                </p:cTn>
                              </p:par>
                            </p:childTnLst>
                          </p:cTn>
                        </p:par>
                        <p:par>
                          <p:cTn id="75" fill="hold">
                            <p:stCondLst>
                              <p:cond delay="500"/>
                            </p:stCondLst>
                            <p:childTnLst>
                              <p:par>
                                <p:cTn id="76" presetID="10" presetClass="entr" presetSubtype="0" fill="hold" grpId="0" nodeType="afterEffect">
                                  <p:stCondLst>
                                    <p:cond delay="0"/>
                                  </p:stCondLst>
                                  <p:childTnLst>
                                    <p:set>
                                      <p:cBhvr>
                                        <p:cTn id="77" dur="1" fill="hold">
                                          <p:stCondLst>
                                            <p:cond delay="0"/>
                                          </p:stCondLst>
                                        </p:cTn>
                                        <p:tgtEl>
                                          <p:spTgt spid="15"/>
                                        </p:tgtEl>
                                        <p:attrNameLst>
                                          <p:attrName>style.visibility</p:attrName>
                                        </p:attrNameLst>
                                      </p:cBhvr>
                                      <p:to>
                                        <p:strVal val="visible"/>
                                      </p:to>
                                    </p:set>
                                    <p:animEffect transition="in" filter="fade">
                                      <p:cBhvr>
                                        <p:cTn id="78" dur="500"/>
                                        <p:tgtEl>
                                          <p:spTgt spid="15"/>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1" nodeType="clickEffect">
                                  <p:stCondLst>
                                    <p:cond delay="0"/>
                                  </p:stCondLst>
                                  <p:childTnLst>
                                    <p:animEffect transition="out" filter="fade">
                                      <p:cBhvr>
                                        <p:cTn id="82" dur="500"/>
                                        <p:tgtEl>
                                          <p:spTgt spid="69"/>
                                        </p:tgtEl>
                                      </p:cBhvr>
                                    </p:animEffect>
                                    <p:set>
                                      <p:cBhvr>
                                        <p:cTn id="83" dur="1" fill="hold">
                                          <p:stCondLst>
                                            <p:cond delay="499"/>
                                          </p:stCondLst>
                                        </p:cTn>
                                        <p:tgtEl>
                                          <p:spTgt spid="69"/>
                                        </p:tgtEl>
                                        <p:attrNameLst>
                                          <p:attrName>style.visibility</p:attrName>
                                        </p:attrNameLst>
                                      </p:cBhvr>
                                      <p:to>
                                        <p:strVal val="hidden"/>
                                      </p:to>
                                    </p:set>
                                  </p:childTnLst>
                                </p:cTn>
                              </p:par>
                              <p:par>
                                <p:cTn id="84" presetID="10" presetClass="entr" presetSubtype="0" fill="hold" grpId="0" nodeType="withEffect">
                                  <p:stCondLst>
                                    <p:cond delay="0"/>
                                  </p:stCondLst>
                                  <p:childTnLst>
                                    <p:set>
                                      <p:cBhvr>
                                        <p:cTn id="85" dur="1" fill="hold">
                                          <p:stCondLst>
                                            <p:cond delay="0"/>
                                          </p:stCondLst>
                                        </p:cTn>
                                        <p:tgtEl>
                                          <p:spTgt spid="70"/>
                                        </p:tgtEl>
                                        <p:attrNameLst>
                                          <p:attrName>style.visibility</p:attrName>
                                        </p:attrNameLst>
                                      </p:cBhvr>
                                      <p:to>
                                        <p:strVal val="visible"/>
                                      </p:to>
                                    </p:set>
                                    <p:animEffect transition="in" filter="fade">
                                      <p:cBhvr>
                                        <p:cTn id="86" dur="500"/>
                                        <p:tgtEl>
                                          <p:spTgt spid="70"/>
                                        </p:tgtEl>
                                      </p:cBhvr>
                                    </p:animEffect>
                                  </p:childTnLst>
                                </p:cTn>
                              </p:par>
                              <p:par>
                                <p:cTn id="87" presetID="10" presetClass="exit" presetSubtype="0" fill="hold" grpId="1" nodeType="withEffect">
                                  <p:stCondLst>
                                    <p:cond delay="0"/>
                                  </p:stCondLst>
                                  <p:childTnLst>
                                    <p:animEffect transition="out" filter="fade">
                                      <p:cBhvr>
                                        <p:cTn id="88" dur="500"/>
                                        <p:tgtEl>
                                          <p:spTgt spid="65"/>
                                        </p:tgtEl>
                                      </p:cBhvr>
                                    </p:animEffect>
                                    <p:set>
                                      <p:cBhvr>
                                        <p:cTn id="89" dur="1" fill="hold">
                                          <p:stCondLst>
                                            <p:cond delay="499"/>
                                          </p:stCondLst>
                                        </p:cTn>
                                        <p:tgtEl>
                                          <p:spTgt spid="65"/>
                                        </p:tgtEl>
                                        <p:attrNameLst>
                                          <p:attrName>style.visibility</p:attrName>
                                        </p:attrNameLst>
                                      </p:cBhvr>
                                      <p:to>
                                        <p:strVal val="hidden"/>
                                      </p:to>
                                    </p:set>
                                  </p:childTnLst>
                                </p:cTn>
                              </p:par>
                              <p:par>
                                <p:cTn id="90" presetID="10" presetClass="entr" presetSubtype="0" fill="hold" grpId="0" nodeType="withEffect">
                                  <p:stCondLst>
                                    <p:cond delay="0"/>
                                  </p:stCondLst>
                                  <p:childTnLst>
                                    <p:set>
                                      <p:cBhvr>
                                        <p:cTn id="91" dur="1" fill="hold">
                                          <p:stCondLst>
                                            <p:cond delay="0"/>
                                          </p:stCondLst>
                                        </p:cTn>
                                        <p:tgtEl>
                                          <p:spTgt spid="16"/>
                                        </p:tgtEl>
                                        <p:attrNameLst>
                                          <p:attrName>style.visibility</p:attrName>
                                        </p:attrNameLst>
                                      </p:cBhvr>
                                      <p:to>
                                        <p:strVal val="visible"/>
                                      </p:to>
                                    </p:set>
                                    <p:animEffect transition="in" filter="fade">
                                      <p:cBhvr>
                                        <p:cTn id="92" dur="500"/>
                                        <p:tgtEl>
                                          <p:spTgt spid="16"/>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grpId="1" nodeType="clickEffect">
                                  <p:stCondLst>
                                    <p:cond delay="0"/>
                                  </p:stCondLst>
                                  <p:childTnLst>
                                    <p:animEffect transition="out" filter="fade">
                                      <p:cBhvr>
                                        <p:cTn id="96" dur="500"/>
                                        <p:tgtEl>
                                          <p:spTgt spid="70"/>
                                        </p:tgtEl>
                                      </p:cBhvr>
                                    </p:animEffect>
                                    <p:set>
                                      <p:cBhvr>
                                        <p:cTn id="97" dur="1" fill="hold">
                                          <p:stCondLst>
                                            <p:cond delay="499"/>
                                          </p:stCondLst>
                                        </p:cTn>
                                        <p:tgtEl>
                                          <p:spTgt spid="70"/>
                                        </p:tgtEl>
                                        <p:attrNameLst>
                                          <p:attrName>style.visibility</p:attrName>
                                        </p:attrNameLst>
                                      </p:cBhvr>
                                      <p:to>
                                        <p:strVal val="hidden"/>
                                      </p:to>
                                    </p:set>
                                  </p:childTnLst>
                                </p:cTn>
                              </p:par>
                              <p:par>
                                <p:cTn id="98" presetID="10" presetClass="entr" presetSubtype="0" fill="hold" grpId="0" nodeType="withEffect">
                                  <p:stCondLst>
                                    <p:cond delay="0"/>
                                  </p:stCondLst>
                                  <p:childTnLst>
                                    <p:set>
                                      <p:cBhvr>
                                        <p:cTn id="99" dur="1" fill="hold">
                                          <p:stCondLst>
                                            <p:cond delay="0"/>
                                          </p:stCondLst>
                                        </p:cTn>
                                        <p:tgtEl>
                                          <p:spTgt spid="71"/>
                                        </p:tgtEl>
                                        <p:attrNameLst>
                                          <p:attrName>style.visibility</p:attrName>
                                        </p:attrNameLst>
                                      </p:cBhvr>
                                      <p:to>
                                        <p:strVal val="visible"/>
                                      </p:to>
                                    </p:set>
                                    <p:animEffect transition="in" filter="fade">
                                      <p:cBhvr>
                                        <p:cTn id="100" dur="500"/>
                                        <p:tgtEl>
                                          <p:spTgt spid="71"/>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72"/>
                                        </p:tgtEl>
                                        <p:attrNameLst>
                                          <p:attrName>style.visibility</p:attrName>
                                        </p:attrNameLst>
                                      </p:cBhvr>
                                      <p:to>
                                        <p:strVal val="visible"/>
                                      </p:to>
                                    </p:set>
                                    <p:animEffect transition="in" filter="fade">
                                      <p:cBhvr>
                                        <p:cTn id="103" dur="500"/>
                                        <p:tgtEl>
                                          <p:spTgt spid="72"/>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8"/>
                                        </p:tgtEl>
                                        <p:attrNameLst>
                                          <p:attrName>style.visibility</p:attrName>
                                        </p:attrNameLst>
                                      </p:cBhvr>
                                      <p:to>
                                        <p:strVal val="visible"/>
                                      </p:to>
                                    </p:set>
                                    <p:animEffect transition="in" filter="fade">
                                      <p:cBhvr>
                                        <p:cTn id="106" dur="500"/>
                                        <p:tgtEl>
                                          <p:spTgt spid="18"/>
                                        </p:tgtEl>
                                      </p:cBhvr>
                                    </p:animEffect>
                                  </p:childTnLst>
                                </p:cTn>
                              </p:par>
                            </p:childTnLst>
                          </p:cTn>
                        </p:par>
                        <p:par>
                          <p:cTn id="107" fill="hold">
                            <p:stCondLst>
                              <p:cond delay="500"/>
                            </p:stCondLst>
                            <p:childTnLst>
                              <p:par>
                                <p:cTn id="108" presetID="10" presetClass="entr" presetSubtype="0" fill="hold" grpId="0" nodeType="afterEffect">
                                  <p:stCondLst>
                                    <p:cond delay="0"/>
                                  </p:stCondLst>
                                  <p:childTnLst>
                                    <p:set>
                                      <p:cBhvr>
                                        <p:cTn id="109" dur="1" fill="hold">
                                          <p:stCondLst>
                                            <p:cond delay="0"/>
                                          </p:stCondLst>
                                        </p:cTn>
                                        <p:tgtEl>
                                          <p:spTgt spid="19"/>
                                        </p:tgtEl>
                                        <p:attrNameLst>
                                          <p:attrName>style.visibility</p:attrName>
                                        </p:attrNameLst>
                                      </p:cBhvr>
                                      <p:to>
                                        <p:strVal val="visible"/>
                                      </p:to>
                                    </p:set>
                                    <p:animEffect transition="in" filter="fade">
                                      <p:cBhvr>
                                        <p:cTn id="110" dur="500"/>
                                        <p:tgtEl>
                                          <p:spTgt spid="19"/>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xit" presetSubtype="0" fill="hold" grpId="1" nodeType="clickEffect">
                                  <p:stCondLst>
                                    <p:cond delay="0"/>
                                  </p:stCondLst>
                                  <p:childTnLst>
                                    <p:animEffect transition="out" filter="fade">
                                      <p:cBhvr>
                                        <p:cTn id="114" dur="500"/>
                                        <p:tgtEl>
                                          <p:spTgt spid="72"/>
                                        </p:tgtEl>
                                      </p:cBhvr>
                                    </p:animEffect>
                                    <p:set>
                                      <p:cBhvr>
                                        <p:cTn id="115" dur="1" fill="hold">
                                          <p:stCondLst>
                                            <p:cond delay="499"/>
                                          </p:stCondLst>
                                        </p:cTn>
                                        <p:tgtEl>
                                          <p:spTgt spid="72"/>
                                        </p:tgtEl>
                                        <p:attrNameLst>
                                          <p:attrName>style.visibility</p:attrName>
                                        </p:attrNameLst>
                                      </p:cBhvr>
                                      <p:to>
                                        <p:strVal val="hidden"/>
                                      </p:to>
                                    </p:set>
                                  </p:childTnLst>
                                </p:cTn>
                              </p:par>
                              <p:par>
                                <p:cTn id="116" presetID="10" presetClass="entr" presetSubtype="0" fill="hold" grpId="0" nodeType="withEffect">
                                  <p:stCondLst>
                                    <p:cond delay="0"/>
                                  </p:stCondLst>
                                  <p:childTnLst>
                                    <p:set>
                                      <p:cBhvr>
                                        <p:cTn id="117" dur="1" fill="hold">
                                          <p:stCondLst>
                                            <p:cond delay="0"/>
                                          </p:stCondLst>
                                        </p:cTn>
                                        <p:tgtEl>
                                          <p:spTgt spid="73"/>
                                        </p:tgtEl>
                                        <p:attrNameLst>
                                          <p:attrName>style.visibility</p:attrName>
                                        </p:attrNameLst>
                                      </p:cBhvr>
                                      <p:to>
                                        <p:strVal val="visible"/>
                                      </p:to>
                                    </p:set>
                                    <p:animEffect transition="in" filter="fade">
                                      <p:cBhvr>
                                        <p:cTn id="118" dur="500"/>
                                        <p:tgtEl>
                                          <p:spTgt spid="73"/>
                                        </p:tgtEl>
                                      </p:cBhvr>
                                    </p:animEffect>
                                  </p:childTnLst>
                                </p:cTn>
                              </p:par>
                              <p:par>
                                <p:cTn id="119" presetID="10" presetClass="exit" presetSubtype="0" fill="hold" grpId="1" nodeType="withEffect">
                                  <p:stCondLst>
                                    <p:cond delay="0"/>
                                  </p:stCondLst>
                                  <p:childTnLst>
                                    <p:animEffect transition="out" filter="fade">
                                      <p:cBhvr>
                                        <p:cTn id="120" dur="500"/>
                                        <p:tgtEl>
                                          <p:spTgt spid="71"/>
                                        </p:tgtEl>
                                      </p:cBhvr>
                                    </p:animEffect>
                                    <p:set>
                                      <p:cBhvr>
                                        <p:cTn id="121" dur="1" fill="hold">
                                          <p:stCondLst>
                                            <p:cond delay="499"/>
                                          </p:stCondLst>
                                        </p:cTn>
                                        <p:tgtEl>
                                          <p:spTgt spid="71"/>
                                        </p:tgtEl>
                                        <p:attrNameLst>
                                          <p:attrName>style.visibility</p:attrName>
                                        </p:attrNameLst>
                                      </p:cBhvr>
                                      <p:to>
                                        <p:strVal val="hidden"/>
                                      </p:to>
                                    </p:set>
                                  </p:childTnLst>
                                </p:cTn>
                              </p:par>
                              <p:par>
                                <p:cTn id="122" presetID="10" presetClass="entr" presetSubtype="0" fill="hold" grpId="0" nodeType="withEffect">
                                  <p:stCondLst>
                                    <p:cond delay="0"/>
                                  </p:stCondLst>
                                  <p:childTnLst>
                                    <p:set>
                                      <p:cBhvr>
                                        <p:cTn id="123" dur="1" fill="hold">
                                          <p:stCondLst>
                                            <p:cond delay="0"/>
                                          </p:stCondLst>
                                        </p:cTn>
                                        <p:tgtEl>
                                          <p:spTgt spid="20"/>
                                        </p:tgtEl>
                                        <p:attrNameLst>
                                          <p:attrName>style.visibility</p:attrName>
                                        </p:attrNameLst>
                                      </p:cBhvr>
                                      <p:to>
                                        <p:strVal val="visible"/>
                                      </p:to>
                                    </p:set>
                                    <p:animEffect transition="in" filter="fade">
                                      <p:cBhvr>
                                        <p:cTn id="124" dur="500"/>
                                        <p:tgtEl>
                                          <p:spTgt spid="20"/>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23"/>
                                        </p:tgtEl>
                                        <p:attrNameLst>
                                          <p:attrName>style.visibility</p:attrName>
                                        </p:attrNameLst>
                                      </p:cBhvr>
                                      <p:to>
                                        <p:strVal val="visible"/>
                                      </p:to>
                                    </p:set>
                                    <p:animEffect transition="in" filter="fade">
                                      <p:cBhvr>
                                        <p:cTn id="127" dur="500"/>
                                        <p:tgtEl>
                                          <p:spTgt spid="23"/>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xit" presetSubtype="0" fill="hold" grpId="1" nodeType="clickEffect">
                                  <p:stCondLst>
                                    <p:cond delay="0"/>
                                  </p:stCondLst>
                                  <p:childTnLst>
                                    <p:animEffect transition="out" filter="fade">
                                      <p:cBhvr>
                                        <p:cTn id="131" dur="500"/>
                                        <p:tgtEl>
                                          <p:spTgt spid="73"/>
                                        </p:tgtEl>
                                      </p:cBhvr>
                                    </p:animEffect>
                                    <p:set>
                                      <p:cBhvr>
                                        <p:cTn id="132" dur="1" fill="hold">
                                          <p:stCondLst>
                                            <p:cond delay="499"/>
                                          </p:stCondLst>
                                        </p:cTn>
                                        <p:tgtEl>
                                          <p:spTgt spid="73"/>
                                        </p:tgtEl>
                                        <p:attrNameLst>
                                          <p:attrName>style.visibility</p:attrName>
                                        </p:attrNameLst>
                                      </p:cBhvr>
                                      <p:to>
                                        <p:strVal val="hidden"/>
                                      </p:to>
                                    </p:set>
                                  </p:childTnLst>
                                </p:cTn>
                              </p:par>
                              <p:par>
                                <p:cTn id="133" presetID="10" presetClass="entr" presetSubtype="0" fill="hold" grpId="0" nodeType="withEffect">
                                  <p:stCondLst>
                                    <p:cond delay="0"/>
                                  </p:stCondLst>
                                  <p:childTnLst>
                                    <p:set>
                                      <p:cBhvr>
                                        <p:cTn id="134" dur="1" fill="hold">
                                          <p:stCondLst>
                                            <p:cond delay="0"/>
                                          </p:stCondLst>
                                        </p:cTn>
                                        <p:tgtEl>
                                          <p:spTgt spid="74"/>
                                        </p:tgtEl>
                                        <p:attrNameLst>
                                          <p:attrName>style.visibility</p:attrName>
                                        </p:attrNameLst>
                                      </p:cBhvr>
                                      <p:to>
                                        <p:strVal val="visible"/>
                                      </p:to>
                                    </p:set>
                                    <p:animEffect transition="in" filter="fade">
                                      <p:cBhvr>
                                        <p:cTn id="135" dur="500"/>
                                        <p:tgtEl>
                                          <p:spTgt spid="74"/>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40"/>
                                        </p:tgtEl>
                                        <p:attrNameLst>
                                          <p:attrName>style.visibility</p:attrName>
                                        </p:attrNameLst>
                                      </p:cBhvr>
                                      <p:to>
                                        <p:strVal val="visible"/>
                                      </p:to>
                                    </p:set>
                                    <p:animEffect transition="in" filter="fade">
                                      <p:cBhvr>
                                        <p:cTn id="138" dur="500"/>
                                        <p:tgtEl>
                                          <p:spTgt spid="40"/>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41"/>
                                        </p:tgtEl>
                                        <p:attrNameLst>
                                          <p:attrName>style.visibility</p:attrName>
                                        </p:attrNameLst>
                                      </p:cBhvr>
                                      <p:to>
                                        <p:strVal val="visible"/>
                                      </p:to>
                                    </p:set>
                                    <p:animEffect transition="in" filter="fade">
                                      <p:cBhvr>
                                        <p:cTn id="141" dur="500"/>
                                        <p:tgtEl>
                                          <p:spTgt spid="41"/>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50"/>
                                        </p:tgtEl>
                                        <p:attrNameLst>
                                          <p:attrName>style.visibility</p:attrName>
                                        </p:attrNameLst>
                                      </p:cBhvr>
                                      <p:to>
                                        <p:strVal val="visible"/>
                                      </p:to>
                                    </p:set>
                                    <p:animEffect transition="in" filter="fade">
                                      <p:cBhvr>
                                        <p:cTn id="144" dur="500"/>
                                        <p:tgtEl>
                                          <p:spTgt spid="50"/>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51"/>
                                        </p:tgtEl>
                                        <p:attrNameLst>
                                          <p:attrName>style.visibility</p:attrName>
                                        </p:attrNameLst>
                                      </p:cBhvr>
                                      <p:to>
                                        <p:strVal val="visible"/>
                                      </p:to>
                                    </p:set>
                                    <p:animEffect transition="in" filter="fade">
                                      <p:cBhvr>
                                        <p:cTn id="147" dur="500"/>
                                        <p:tgtEl>
                                          <p:spTgt spid="51"/>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52"/>
                                        </p:tgtEl>
                                        <p:attrNameLst>
                                          <p:attrName>style.visibility</p:attrName>
                                        </p:attrNameLst>
                                      </p:cBhvr>
                                      <p:to>
                                        <p:strVal val="visible"/>
                                      </p:to>
                                    </p:set>
                                    <p:animEffect transition="in" filter="fade">
                                      <p:cBhvr>
                                        <p:cTn id="150" dur="500"/>
                                        <p:tgtEl>
                                          <p:spTgt spid="52"/>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45"/>
                                        </p:tgtEl>
                                        <p:attrNameLst>
                                          <p:attrName>style.visibility</p:attrName>
                                        </p:attrNameLst>
                                      </p:cBhvr>
                                      <p:to>
                                        <p:strVal val="visible"/>
                                      </p:to>
                                    </p:set>
                                    <p:animEffect transition="in" filter="fade">
                                      <p:cBhvr>
                                        <p:cTn id="153" dur="500"/>
                                        <p:tgtEl>
                                          <p:spTgt spid="45"/>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47"/>
                                        </p:tgtEl>
                                        <p:attrNameLst>
                                          <p:attrName>style.visibility</p:attrName>
                                        </p:attrNameLst>
                                      </p:cBhvr>
                                      <p:to>
                                        <p:strVal val="visible"/>
                                      </p:to>
                                    </p:set>
                                    <p:animEffect transition="in" filter="fade">
                                      <p:cBhvr>
                                        <p:cTn id="156" dur="500"/>
                                        <p:tgtEl>
                                          <p:spTgt spid="47"/>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xit" presetSubtype="0" fill="hold" grpId="1" nodeType="clickEffect">
                                  <p:stCondLst>
                                    <p:cond delay="0"/>
                                  </p:stCondLst>
                                  <p:childTnLst>
                                    <p:animEffect transition="out" filter="fade">
                                      <p:cBhvr>
                                        <p:cTn id="160" dur="500"/>
                                        <p:tgtEl>
                                          <p:spTgt spid="74"/>
                                        </p:tgtEl>
                                      </p:cBhvr>
                                    </p:animEffect>
                                    <p:set>
                                      <p:cBhvr>
                                        <p:cTn id="161" dur="1" fill="hold">
                                          <p:stCondLst>
                                            <p:cond delay="499"/>
                                          </p:stCondLst>
                                        </p:cTn>
                                        <p:tgtEl>
                                          <p:spTgt spid="74"/>
                                        </p:tgtEl>
                                        <p:attrNameLst>
                                          <p:attrName>style.visibility</p:attrName>
                                        </p:attrNameLst>
                                      </p:cBhvr>
                                      <p:to>
                                        <p:strVal val="hidden"/>
                                      </p:to>
                                    </p:set>
                                  </p:childTnLst>
                                </p:cTn>
                              </p:par>
                              <p:par>
                                <p:cTn id="162" presetID="10" presetClass="entr" presetSubtype="0" fill="hold" grpId="0" nodeType="withEffect">
                                  <p:stCondLst>
                                    <p:cond delay="0"/>
                                  </p:stCondLst>
                                  <p:childTnLst>
                                    <p:set>
                                      <p:cBhvr>
                                        <p:cTn id="163" dur="1" fill="hold">
                                          <p:stCondLst>
                                            <p:cond delay="0"/>
                                          </p:stCondLst>
                                        </p:cTn>
                                        <p:tgtEl>
                                          <p:spTgt spid="75"/>
                                        </p:tgtEl>
                                        <p:attrNameLst>
                                          <p:attrName>style.visibility</p:attrName>
                                        </p:attrNameLst>
                                      </p:cBhvr>
                                      <p:to>
                                        <p:strVal val="visible"/>
                                      </p:to>
                                    </p:set>
                                    <p:animEffect transition="in" filter="fade">
                                      <p:cBhvr>
                                        <p:cTn id="164" dur="500"/>
                                        <p:tgtEl>
                                          <p:spTgt spid="75"/>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48"/>
                                        </p:tgtEl>
                                        <p:attrNameLst>
                                          <p:attrName>style.visibility</p:attrName>
                                        </p:attrNameLst>
                                      </p:cBhvr>
                                      <p:to>
                                        <p:strVal val="visible"/>
                                      </p:to>
                                    </p:set>
                                    <p:animEffect transition="in" filter="fade">
                                      <p:cBhvr>
                                        <p:cTn id="167" dur="500"/>
                                        <p:tgtEl>
                                          <p:spTgt spid="48"/>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46"/>
                                        </p:tgtEl>
                                        <p:attrNameLst>
                                          <p:attrName>style.visibility</p:attrName>
                                        </p:attrNameLst>
                                      </p:cBhvr>
                                      <p:to>
                                        <p:strVal val="visible"/>
                                      </p:to>
                                    </p:set>
                                    <p:animEffect transition="in" filter="fade">
                                      <p:cBhvr>
                                        <p:cTn id="170" dur="500"/>
                                        <p:tgtEl>
                                          <p:spTgt spid="46"/>
                                        </p:tgtEl>
                                      </p:cBhvr>
                                    </p:animEffect>
                                  </p:childTnLst>
                                </p:cTn>
                              </p:par>
                            </p:childTnLst>
                          </p:cTn>
                        </p:par>
                      </p:childTnLst>
                    </p:cTn>
                  </p:par>
                  <p:par>
                    <p:cTn id="171" fill="hold">
                      <p:stCondLst>
                        <p:cond delay="indefinite"/>
                      </p:stCondLst>
                      <p:childTnLst>
                        <p:par>
                          <p:cTn id="172" fill="hold">
                            <p:stCondLst>
                              <p:cond delay="0"/>
                            </p:stCondLst>
                            <p:childTnLst>
                              <p:par>
                                <p:cTn id="173" presetID="10" presetClass="exit" presetSubtype="0" fill="hold" grpId="1" nodeType="clickEffect">
                                  <p:stCondLst>
                                    <p:cond delay="0"/>
                                  </p:stCondLst>
                                  <p:childTnLst>
                                    <p:animEffect transition="out" filter="fade">
                                      <p:cBhvr>
                                        <p:cTn id="174" dur="500"/>
                                        <p:tgtEl>
                                          <p:spTgt spid="75"/>
                                        </p:tgtEl>
                                      </p:cBhvr>
                                    </p:animEffect>
                                    <p:set>
                                      <p:cBhvr>
                                        <p:cTn id="175" dur="1" fill="hold">
                                          <p:stCondLst>
                                            <p:cond delay="499"/>
                                          </p:stCondLst>
                                        </p:cTn>
                                        <p:tgtEl>
                                          <p:spTgt spid="75"/>
                                        </p:tgtEl>
                                        <p:attrNameLst>
                                          <p:attrName>style.visibility</p:attrName>
                                        </p:attrNameLst>
                                      </p:cBhvr>
                                      <p:to>
                                        <p:strVal val="hidden"/>
                                      </p:to>
                                    </p:set>
                                  </p:childTnLst>
                                </p:cTn>
                              </p:par>
                              <p:par>
                                <p:cTn id="176" presetID="10" presetClass="entr" presetSubtype="0" fill="hold" grpId="0" nodeType="withEffect">
                                  <p:stCondLst>
                                    <p:cond delay="0"/>
                                  </p:stCondLst>
                                  <p:childTnLst>
                                    <p:set>
                                      <p:cBhvr>
                                        <p:cTn id="177" dur="1" fill="hold">
                                          <p:stCondLst>
                                            <p:cond delay="0"/>
                                          </p:stCondLst>
                                        </p:cTn>
                                        <p:tgtEl>
                                          <p:spTgt spid="76"/>
                                        </p:tgtEl>
                                        <p:attrNameLst>
                                          <p:attrName>style.visibility</p:attrName>
                                        </p:attrNameLst>
                                      </p:cBhvr>
                                      <p:to>
                                        <p:strVal val="visible"/>
                                      </p:to>
                                    </p:set>
                                    <p:animEffect transition="in" filter="fade">
                                      <p:cBhvr>
                                        <p:cTn id="178" dur="500"/>
                                        <p:tgtEl>
                                          <p:spTgt spid="76"/>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77"/>
                                        </p:tgtEl>
                                        <p:attrNameLst>
                                          <p:attrName>style.visibility</p:attrName>
                                        </p:attrNameLst>
                                      </p:cBhvr>
                                      <p:to>
                                        <p:strVal val="visible"/>
                                      </p:to>
                                    </p:set>
                                    <p:animEffect transition="in" filter="fade">
                                      <p:cBhvr>
                                        <p:cTn id="181" dur="500"/>
                                        <p:tgtEl>
                                          <p:spTgt spid="77"/>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39"/>
                                        </p:tgtEl>
                                        <p:attrNameLst>
                                          <p:attrName>style.visibility</p:attrName>
                                        </p:attrNameLst>
                                      </p:cBhvr>
                                      <p:to>
                                        <p:strVal val="visible"/>
                                      </p:to>
                                    </p:set>
                                    <p:animEffect transition="in" filter="fade">
                                      <p:cBhvr>
                                        <p:cTn id="184" dur="500"/>
                                        <p:tgtEl>
                                          <p:spTgt spid="39"/>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26"/>
                                        </p:tgtEl>
                                        <p:attrNameLst>
                                          <p:attrName>style.visibility</p:attrName>
                                        </p:attrNameLst>
                                      </p:cBhvr>
                                      <p:to>
                                        <p:strVal val="visible"/>
                                      </p:to>
                                    </p:set>
                                    <p:animEffect transition="in" filter="fade">
                                      <p:cBhvr>
                                        <p:cTn id="187" dur="500"/>
                                        <p:tgtEl>
                                          <p:spTgt spid="26"/>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27"/>
                                        </p:tgtEl>
                                        <p:attrNameLst>
                                          <p:attrName>style.visibility</p:attrName>
                                        </p:attrNameLst>
                                      </p:cBhvr>
                                      <p:to>
                                        <p:strVal val="visible"/>
                                      </p:to>
                                    </p:set>
                                    <p:animEffect transition="in" filter="fade">
                                      <p:cBhvr>
                                        <p:cTn id="190" dur="500"/>
                                        <p:tgtEl>
                                          <p:spTgt spid="27"/>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36"/>
                                        </p:tgtEl>
                                        <p:attrNameLst>
                                          <p:attrName>style.visibility</p:attrName>
                                        </p:attrNameLst>
                                      </p:cBhvr>
                                      <p:to>
                                        <p:strVal val="visible"/>
                                      </p:to>
                                    </p:set>
                                    <p:animEffect transition="in" filter="fade">
                                      <p:cBhvr>
                                        <p:cTn id="193" dur="500"/>
                                        <p:tgtEl>
                                          <p:spTgt spid="36"/>
                                        </p:tgtEl>
                                      </p:cBhvr>
                                    </p:animEffect>
                                  </p:childTnLst>
                                </p:cTn>
                              </p:par>
                            </p:childTnLst>
                          </p:cTn>
                        </p:par>
                      </p:childTnLst>
                    </p:cTn>
                  </p:par>
                  <p:par>
                    <p:cTn id="194" fill="hold">
                      <p:stCondLst>
                        <p:cond delay="indefinite"/>
                      </p:stCondLst>
                      <p:childTnLst>
                        <p:par>
                          <p:cTn id="195" fill="hold">
                            <p:stCondLst>
                              <p:cond delay="0"/>
                            </p:stCondLst>
                            <p:childTnLst>
                              <p:par>
                                <p:cTn id="196" presetID="10" presetClass="exit" presetSubtype="0" fill="hold" grpId="1" nodeType="clickEffect">
                                  <p:stCondLst>
                                    <p:cond delay="0"/>
                                  </p:stCondLst>
                                  <p:childTnLst>
                                    <p:animEffect transition="out" filter="fade">
                                      <p:cBhvr>
                                        <p:cTn id="197" dur="500"/>
                                        <p:tgtEl>
                                          <p:spTgt spid="76"/>
                                        </p:tgtEl>
                                      </p:cBhvr>
                                    </p:animEffect>
                                    <p:set>
                                      <p:cBhvr>
                                        <p:cTn id="198" dur="1" fill="hold">
                                          <p:stCondLst>
                                            <p:cond delay="499"/>
                                          </p:stCondLst>
                                        </p:cTn>
                                        <p:tgtEl>
                                          <p:spTgt spid="76"/>
                                        </p:tgtEl>
                                        <p:attrNameLst>
                                          <p:attrName>style.visibility</p:attrName>
                                        </p:attrNameLst>
                                      </p:cBhvr>
                                      <p:to>
                                        <p:strVal val="hidden"/>
                                      </p:to>
                                    </p:set>
                                  </p:childTnLst>
                                </p:cTn>
                              </p:par>
                              <p:par>
                                <p:cTn id="199" presetID="10" presetClass="exit" presetSubtype="0" fill="hold" grpId="1" nodeType="withEffect">
                                  <p:stCondLst>
                                    <p:cond delay="0"/>
                                  </p:stCondLst>
                                  <p:childTnLst>
                                    <p:animEffect transition="out" filter="fade">
                                      <p:cBhvr>
                                        <p:cTn id="200" dur="500"/>
                                        <p:tgtEl>
                                          <p:spTgt spid="77"/>
                                        </p:tgtEl>
                                      </p:cBhvr>
                                    </p:animEffect>
                                    <p:set>
                                      <p:cBhvr>
                                        <p:cTn id="201" dur="1" fill="hold">
                                          <p:stCondLst>
                                            <p:cond delay="499"/>
                                          </p:stCondLst>
                                        </p:cTn>
                                        <p:tgtEl>
                                          <p:spTgt spid="77"/>
                                        </p:tgtEl>
                                        <p:attrNameLst>
                                          <p:attrName>style.visibility</p:attrName>
                                        </p:attrNameLst>
                                      </p:cBhvr>
                                      <p:to>
                                        <p:strVal val="hidden"/>
                                      </p:to>
                                    </p:set>
                                  </p:childTnLst>
                                </p:cTn>
                              </p:par>
                              <p:par>
                                <p:cTn id="202" presetID="10" presetClass="entr" presetSubtype="0" fill="hold" grpId="0" nodeType="withEffect">
                                  <p:stCondLst>
                                    <p:cond delay="0"/>
                                  </p:stCondLst>
                                  <p:childTnLst>
                                    <p:set>
                                      <p:cBhvr>
                                        <p:cTn id="203" dur="1" fill="hold">
                                          <p:stCondLst>
                                            <p:cond delay="0"/>
                                          </p:stCondLst>
                                        </p:cTn>
                                        <p:tgtEl>
                                          <p:spTgt spid="78"/>
                                        </p:tgtEl>
                                        <p:attrNameLst>
                                          <p:attrName>style.visibility</p:attrName>
                                        </p:attrNameLst>
                                      </p:cBhvr>
                                      <p:to>
                                        <p:strVal val="visible"/>
                                      </p:to>
                                    </p:set>
                                    <p:animEffect transition="in" filter="fade">
                                      <p:cBhvr>
                                        <p:cTn id="204" dur="500"/>
                                        <p:tgtEl>
                                          <p:spTgt spid="78"/>
                                        </p:tgtEl>
                                      </p:cBhvr>
                                    </p:animEffect>
                                  </p:childTnLst>
                                </p:cTn>
                              </p:par>
                              <p:par>
                                <p:cTn id="205" presetID="10" presetClass="entr" presetSubtype="0" fill="hold" nodeType="withEffect">
                                  <p:stCondLst>
                                    <p:cond delay="0"/>
                                  </p:stCondLst>
                                  <p:childTnLst>
                                    <p:set>
                                      <p:cBhvr>
                                        <p:cTn id="206" dur="1" fill="hold">
                                          <p:stCondLst>
                                            <p:cond delay="0"/>
                                          </p:stCondLst>
                                        </p:cTn>
                                        <p:tgtEl>
                                          <p:spTgt spid="59"/>
                                        </p:tgtEl>
                                        <p:attrNameLst>
                                          <p:attrName>style.visibility</p:attrName>
                                        </p:attrNameLst>
                                      </p:cBhvr>
                                      <p:to>
                                        <p:strVal val="visible"/>
                                      </p:to>
                                    </p:set>
                                    <p:animEffect transition="in" filter="fade">
                                      <p:cBhvr>
                                        <p:cTn id="207" dur="500"/>
                                        <p:tgtEl>
                                          <p:spTgt spid="59"/>
                                        </p:tgtEl>
                                      </p:cBhvr>
                                    </p:animEffect>
                                  </p:childTnLst>
                                </p:cTn>
                              </p:par>
                            </p:childTnLst>
                          </p:cTn>
                        </p:par>
                      </p:childTnLst>
                    </p:cTn>
                  </p:par>
                  <p:par>
                    <p:cTn id="208" fill="hold">
                      <p:stCondLst>
                        <p:cond delay="indefinite"/>
                      </p:stCondLst>
                      <p:childTnLst>
                        <p:par>
                          <p:cTn id="209" fill="hold">
                            <p:stCondLst>
                              <p:cond delay="0"/>
                            </p:stCondLst>
                            <p:childTnLst>
                              <p:par>
                                <p:cTn id="210" presetID="10" presetClass="exit" presetSubtype="0" fill="hold" grpId="1" nodeType="clickEffect">
                                  <p:stCondLst>
                                    <p:cond delay="0"/>
                                  </p:stCondLst>
                                  <p:childTnLst>
                                    <p:animEffect transition="out" filter="fade">
                                      <p:cBhvr>
                                        <p:cTn id="211" dur="500"/>
                                        <p:tgtEl>
                                          <p:spTgt spid="78"/>
                                        </p:tgtEl>
                                      </p:cBhvr>
                                    </p:animEffect>
                                    <p:set>
                                      <p:cBhvr>
                                        <p:cTn id="212" dur="1" fill="hold">
                                          <p:stCondLst>
                                            <p:cond delay="499"/>
                                          </p:stCondLst>
                                        </p:cTn>
                                        <p:tgtEl>
                                          <p:spTgt spid="78"/>
                                        </p:tgtEl>
                                        <p:attrNameLst>
                                          <p:attrName>style.visibility</p:attrName>
                                        </p:attrNameLst>
                                      </p:cBhvr>
                                      <p:to>
                                        <p:strVal val="hidden"/>
                                      </p:to>
                                    </p:set>
                                  </p:childTnLst>
                                </p:cTn>
                              </p:par>
                              <p:par>
                                <p:cTn id="213" presetID="10" presetClass="entr" presetSubtype="0" fill="hold" grpId="0" nodeType="withEffect">
                                  <p:stCondLst>
                                    <p:cond delay="0"/>
                                  </p:stCondLst>
                                  <p:childTnLst>
                                    <p:set>
                                      <p:cBhvr>
                                        <p:cTn id="214" dur="1" fill="hold">
                                          <p:stCondLst>
                                            <p:cond delay="0"/>
                                          </p:stCondLst>
                                        </p:cTn>
                                        <p:tgtEl>
                                          <p:spTgt spid="79"/>
                                        </p:tgtEl>
                                        <p:attrNameLst>
                                          <p:attrName>style.visibility</p:attrName>
                                        </p:attrNameLst>
                                      </p:cBhvr>
                                      <p:to>
                                        <p:strVal val="visible"/>
                                      </p:to>
                                    </p:set>
                                    <p:animEffect transition="in" filter="fade">
                                      <p:cBhvr>
                                        <p:cTn id="215" dur="500"/>
                                        <p:tgtEl>
                                          <p:spTgt spid="79"/>
                                        </p:tgtEl>
                                      </p:cBhvr>
                                    </p:animEffect>
                                  </p:childTnLst>
                                </p:cTn>
                              </p:par>
                              <p:par>
                                <p:cTn id="216" presetID="10" presetClass="entr" presetSubtype="0" fill="hold" grpId="0" nodeType="withEffect">
                                  <p:stCondLst>
                                    <p:cond delay="0"/>
                                  </p:stCondLst>
                                  <p:childTnLst>
                                    <p:set>
                                      <p:cBhvr>
                                        <p:cTn id="217" dur="1" fill="hold">
                                          <p:stCondLst>
                                            <p:cond delay="0"/>
                                          </p:stCondLst>
                                        </p:cTn>
                                        <p:tgtEl>
                                          <p:spTgt spid="34"/>
                                        </p:tgtEl>
                                        <p:attrNameLst>
                                          <p:attrName>style.visibility</p:attrName>
                                        </p:attrNameLst>
                                      </p:cBhvr>
                                      <p:to>
                                        <p:strVal val="visible"/>
                                      </p:to>
                                    </p:set>
                                    <p:animEffect transition="in" filter="fade">
                                      <p:cBhvr>
                                        <p:cTn id="21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9" grpId="0" animBg="1"/>
      <p:bldP spid="11" grpId="0" animBg="1"/>
      <p:bldP spid="14" grpId="0" animBg="1"/>
      <p:bldP spid="15" grpId="0" animBg="1"/>
      <p:bldP spid="16" grpId="0" animBg="1"/>
      <p:bldP spid="18" grpId="0" animBg="1"/>
      <p:bldP spid="19" grpId="0" animBg="1"/>
      <p:bldP spid="20" grpId="0" animBg="1"/>
      <p:bldP spid="23" grpId="0" animBg="1"/>
      <p:bldP spid="26" grpId="0" animBg="1"/>
      <p:bldP spid="27" grpId="0" animBg="1"/>
      <p:bldP spid="34" grpId="0" animBg="1"/>
      <p:bldP spid="35" grpId="0" animBg="1"/>
      <p:bldP spid="37" grpId="0"/>
      <p:bldP spid="38" grpId="0"/>
      <p:bldP spid="39" grpId="0"/>
      <p:bldP spid="40" grpId="0" animBg="1"/>
      <p:bldP spid="41" grpId="0"/>
      <p:bldP spid="45" grpId="0" animBg="1"/>
      <p:bldP spid="46" grpId="0" animBg="1"/>
      <p:bldP spid="47" grpId="0" animBg="1"/>
      <p:bldP spid="48" grpId="0" animBg="1"/>
      <p:bldP spid="50" grpId="0" animBg="1"/>
      <p:bldP spid="51" grpId="0" animBg="1"/>
      <p:bldP spid="52" grpId="0" animBg="1"/>
      <p:bldP spid="36" grpId="0" animBg="1"/>
      <p:bldP spid="60" grpId="0" animBg="1"/>
      <p:bldP spid="60" grpId="1" animBg="1"/>
      <p:bldP spid="61" grpId="0" animBg="1"/>
      <p:bldP spid="61" grpId="1" animBg="1"/>
      <p:bldP spid="62" grpId="0" animBg="1"/>
      <p:bldP spid="62" grpId="1" animBg="1"/>
      <p:bldP spid="63" grpId="0" animBg="1"/>
      <p:bldP spid="63" grpId="1" animBg="1"/>
      <p:bldP spid="64" grpId="0" animBg="1"/>
      <p:bldP spid="64" grpId="1" animBg="1"/>
      <p:bldP spid="65" grpId="0" animBg="1"/>
      <p:bldP spid="65" grpId="1" animBg="1"/>
      <p:bldP spid="69" grpId="0" animBg="1"/>
      <p:bldP spid="69" grpId="1" animBg="1"/>
      <p:bldP spid="70" grpId="0" animBg="1"/>
      <p:bldP spid="70" grpId="1" animBg="1"/>
      <p:bldP spid="71" grpId="0" animBg="1"/>
      <p:bldP spid="71" grpId="1" animBg="1"/>
      <p:bldP spid="72" grpId="0" animBg="1"/>
      <p:bldP spid="72" grpId="1" animBg="1"/>
      <p:bldP spid="73" grpId="0" animBg="1"/>
      <p:bldP spid="73" grpId="1" animBg="1"/>
      <p:bldP spid="74" grpId="0" animBg="1"/>
      <p:bldP spid="74" grpId="1" animBg="1"/>
      <p:bldP spid="75" grpId="0" animBg="1"/>
      <p:bldP spid="75" grpId="1" animBg="1"/>
      <p:bldP spid="76" grpId="0" animBg="1"/>
      <p:bldP spid="76" grpId="1" animBg="1"/>
      <p:bldP spid="77" grpId="0" animBg="1"/>
      <p:bldP spid="77" grpId="1" animBg="1"/>
      <p:bldP spid="78" grpId="0" animBg="1"/>
      <p:bldP spid="78" grpId="1" animBg="1"/>
      <p:bldP spid="7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5CD96C-E1C2-4D05-AEAE-B620A97C66A9}"/>
              </a:ext>
            </a:extLst>
          </p:cNvPr>
          <p:cNvSpPr/>
          <p:nvPr/>
        </p:nvSpPr>
        <p:spPr>
          <a:xfrm>
            <a:off x="5739849" y="506896"/>
            <a:ext cx="5859117" cy="6018143"/>
          </a:xfrm>
          <a:prstGeom prst="rect">
            <a:avLst/>
          </a:prstGeom>
          <a:solidFill>
            <a:schemeClr val="bg1">
              <a:lumMod val="85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dirty="0">
                <a:solidFill>
                  <a:schemeClr val="tx1"/>
                </a:solidFill>
              </a:rPr>
              <a:t>Host machine</a:t>
            </a:r>
          </a:p>
        </p:txBody>
      </p:sp>
      <p:sp>
        <p:nvSpPr>
          <p:cNvPr id="4" name="Title 3">
            <a:extLst>
              <a:ext uri="{FF2B5EF4-FFF2-40B4-BE49-F238E27FC236}">
                <a16:creationId xmlns:a16="http://schemas.microsoft.com/office/drawing/2014/main" id="{96319414-0E34-4DA4-97C0-99F36E9A493B}"/>
              </a:ext>
            </a:extLst>
          </p:cNvPr>
          <p:cNvSpPr>
            <a:spLocks noGrp="1"/>
          </p:cNvSpPr>
          <p:nvPr>
            <p:ph type="title"/>
          </p:nvPr>
        </p:nvSpPr>
        <p:spPr/>
        <p:txBody>
          <a:bodyPr/>
          <a:lstStyle/>
          <a:p>
            <a:r>
              <a:rPr lang="it-IT" dirty="0"/>
              <a:t>Dockerfile explained</a:t>
            </a:r>
            <a:endParaRPr lang="en-GB" dirty="0"/>
          </a:p>
        </p:txBody>
      </p:sp>
      <p:sp>
        <p:nvSpPr>
          <p:cNvPr id="6" name="Rectangle 5">
            <a:extLst>
              <a:ext uri="{FF2B5EF4-FFF2-40B4-BE49-F238E27FC236}">
                <a16:creationId xmlns:a16="http://schemas.microsoft.com/office/drawing/2014/main" id="{5F680F91-D4B7-4904-966D-5894C0F4165C}"/>
              </a:ext>
            </a:extLst>
          </p:cNvPr>
          <p:cNvSpPr/>
          <p:nvPr/>
        </p:nvSpPr>
        <p:spPr>
          <a:xfrm>
            <a:off x="516835" y="1235985"/>
            <a:ext cx="4552122" cy="4832092"/>
          </a:xfrm>
          <a:prstGeom prst="rect">
            <a:avLst/>
          </a:prstGeom>
        </p:spPr>
        <p:txBody>
          <a:bodyPr wrap="square">
            <a:spAutoFit/>
          </a:bodyPr>
          <a:lstStyle/>
          <a:p>
            <a:r>
              <a:rPr lang="en-GB" sz="1400" dirty="0">
                <a:solidFill>
                  <a:srgbClr val="0000FF"/>
                </a:solidFill>
                <a:latin typeface="Consolas" panose="020B0609020204030204" pitchFamily="49" charset="0"/>
              </a:rPr>
              <a:t>FROM</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microsoft</a:t>
            </a:r>
            <a:r>
              <a:rPr lang="en-GB" sz="1400" dirty="0">
                <a:solidFill>
                  <a:srgbClr val="000000"/>
                </a:solidFill>
                <a:latin typeface="Consolas" panose="020B0609020204030204" pitchFamily="49" charset="0"/>
              </a:rPr>
              <a:t>/aspnetcore:2.0 AS base</a:t>
            </a:r>
          </a:p>
          <a:p>
            <a:r>
              <a:rPr lang="en-GB" sz="1400" dirty="0">
                <a:solidFill>
                  <a:srgbClr val="000000"/>
                </a:solidFill>
                <a:latin typeface="Consolas" panose="020B0609020204030204" pitchFamily="49" charset="0"/>
              </a:rPr>
              <a:t>WORKDIR /app</a:t>
            </a:r>
          </a:p>
          <a:p>
            <a:r>
              <a:rPr lang="en-GB" sz="1400" dirty="0">
                <a:solidFill>
                  <a:srgbClr val="000000"/>
                </a:solidFill>
                <a:latin typeface="Consolas" panose="020B0609020204030204" pitchFamily="49" charset="0"/>
              </a:rPr>
              <a:t>EXPOSE 80</a:t>
            </a:r>
          </a:p>
          <a:p>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FROM </a:t>
            </a:r>
            <a:r>
              <a:rPr lang="en-GB" sz="1400" dirty="0" err="1">
                <a:solidFill>
                  <a:srgbClr val="000000"/>
                </a:solidFill>
                <a:latin typeface="Consolas" panose="020B0609020204030204" pitchFamily="49" charset="0"/>
              </a:rPr>
              <a:t>microsoft</a:t>
            </a:r>
            <a:r>
              <a:rPr lang="en-GB" sz="1400" dirty="0">
                <a:solidFill>
                  <a:srgbClr val="000000"/>
                </a:solidFill>
                <a:latin typeface="Consolas" panose="020B0609020204030204" pitchFamily="49" charset="0"/>
              </a:rPr>
              <a:t>/aspnetcore-build:2.0 AS build</a:t>
            </a:r>
          </a:p>
          <a:p>
            <a:r>
              <a:rPr lang="en-GB" sz="1400" dirty="0">
                <a:solidFill>
                  <a:srgbClr val="000000"/>
                </a:solidFill>
                <a:latin typeface="Consolas" panose="020B0609020204030204" pitchFamily="49" charset="0"/>
              </a:rPr>
              <a:t>WORKDIR /</a:t>
            </a:r>
            <a:r>
              <a:rPr lang="en-GB" sz="1400" dirty="0" err="1">
                <a:solidFill>
                  <a:srgbClr val="000000"/>
                </a:solidFill>
                <a:latin typeface="Consolas" panose="020B0609020204030204" pitchFamily="49" charset="0"/>
              </a:rPr>
              <a:t>src</a:t>
            </a:r>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COPY *.</a:t>
            </a:r>
            <a:r>
              <a:rPr lang="en-GB" sz="1400" dirty="0" err="1">
                <a:solidFill>
                  <a:srgbClr val="000000"/>
                </a:solidFill>
                <a:latin typeface="Consolas" panose="020B0609020204030204" pitchFamily="49" charset="0"/>
              </a:rPr>
              <a:t>sln</a:t>
            </a:r>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COPY backend/</a:t>
            </a:r>
            <a:r>
              <a:rPr lang="en-GB" sz="1400" dirty="0" err="1">
                <a:solidFill>
                  <a:srgbClr val="000000"/>
                </a:solidFill>
                <a:latin typeface="Consolas" panose="020B0609020204030204" pitchFamily="49" charset="0"/>
              </a:rPr>
              <a:t>backend.csproj</a:t>
            </a:r>
            <a:r>
              <a:rPr lang="en-GB" sz="1400" dirty="0">
                <a:solidFill>
                  <a:srgbClr val="000000"/>
                </a:solidFill>
                <a:latin typeface="Consolas" panose="020B0609020204030204" pitchFamily="49" charset="0"/>
              </a:rPr>
              <a:t> backend/</a:t>
            </a:r>
          </a:p>
          <a:p>
            <a:r>
              <a:rPr lang="en-GB" sz="1400" dirty="0">
                <a:solidFill>
                  <a:srgbClr val="000000"/>
                </a:solidFill>
                <a:latin typeface="Consolas" panose="020B0609020204030204" pitchFamily="49" charset="0"/>
              </a:rPr>
              <a:t>RUN </a:t>
            </a:r>
            <a:r>
              <a:rPr lang="en-GB" sz="1400" dirty="0" err="1">
                <a:solidFill>
                  <a:srgbClr val="000000"/>
                </a:solidFill>
                <a:latin typeface="Consolas" panose="020B0609020204030204" pitchFamily="49" charset="0"/>
              </a:rPr>
              <a:t>dotnet</a:t>
            </a:r>
            <a:r>
              <a:rPr lang="en-GB" sz="1400" dirty="0">
                <a:solidFill>
                  <a:srgbClr val="000000"/>
                </a:solidFill>
                <a:latin typeface="Consolas" panose="020B0609020204030204" pitchFamily="49" charset="0"/>
              </a:rPr>
              <a:t> restore</a:t>
            </a:r>
          </a:p>
          <a:p>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COPY . .</a:t>
            </a:r>
          </a:p>
          <a:p>
            <a:r>
              <a:rPr lang="en-GB" sz="1400" dirty="0">
                <a:solidFill>
                  <a:srgbClr val="000000"/>
                </a:solidFill>
                <a:latin typeface="Consolas" panose="020B0609020204030204" pitchFamily="49" charset="0"/>
              </a:rPr>
              <a:t>WORKDIR /</a:t>
            </a:r>
            <a:r>
              <a:rPr lang="en-GB" sz="1400" dirty="0" err="1">
                <a:solidFill>
                  <a:srgbClr val="000000"/>
                </a:solidFill>
                <a:latin typeface="Consolas" panose="020B0609020204030204" pitchFamily="49" charset="0"/>
              </a:rPr>
              <a:t>src</a:t>
            </a:r>
            <a:r>
              <a:rPr lang="en-GB" sz="1400" dirty="0">
                <a:solidFill>
                  <a:srgbClr val="000000"/>
                </a:solidFill>
                <a:latin typeface="Consolas" panose="020B0609020204030204" pitchFamily="49" charset="0"/>
              </a:rPr>
              <a:t>/backend</a:t>
            </a:r>
          </a:p>
          <a:p>
            <a:r>
              <a:rPr lang="en-GB" sz="1400" dirty="0">
                <a:solidFill>
                  <a:srgbClr val="000000"/>
                </a:solidFill>
                <a:latin typeface="Consolas" panose="020B0609020204030204" pitchFamily="49" charset="0"/>
              </a:rPr>
              <a:t>RUN </a:t>
            </a:r>
            <a:r>
              <a:rPr lang="en-GB" sz="1400" dirty="0" err="1">
                <a:solidFill>
                  <a:srgbClr val="000000"/>
                </a:solidFill>
                <a:latin typeface="Consolas" panose="020B0609020204030204" pitchFamily="49" charset="0"/>
              </a:rPr>
              <a:t>dotnet</a:t>
            </a:r>
            <a:r>
              <a:rPr lang="en-GB" sz="1400" dirty="0">
                <a:solidFill>
                  <a:srgbClr val="000000"/>
                </a:solidFill>
                <a:latin typeface="Consolas" panose="020B0609020204030204" pitchFamily="49" charset="0"/>
              </a:rPr>
              <a:t> build -c Release -o /app</a:t>
            </a:r>
          </a:p>
          <a:p>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FROM build AS publish</a:t>
            </a:r>
          </a:p>
          <a:p>
            <a:r>
              <a:rPr lang="en-GB" sz="1400" dirty="0">
                <a:solidFill>
                  <a:srgbClr val="000000"/>
                </a:solidFill>
                <a:latin typeface="Consolas" panose="020B0609020204030204" pitchFamily="49" charset="0"/>
              </a:rPr>
              <a:t>RUN </a:t>
            </a:r>
            <a:r>
              <a:rPr lang="en-GB" sz="1400" dirty="0" err="1">
                <a:solidFill>
                  <a:srgbClr val="000000"/>
                </a:solidFill>
                <a:latin typeface="Consolas" panose="020B0609020204030204" pitchFamily="49" charset="0"/>
              </a:rPr>
              <a:t>dotnet</a:t>
            </a:r>
            <a:r>
              <a:rPr lang="en-GB" sz="1400" dirty="0">
                <a:solidFill>
                  <a:srgbClr val="000000"/>
                </a:solidFill>
                <a:latin typeface="Consolas" panose="020B0609020204030204" pitchFamily="49" charset="0"/>
              </a:rPr>
              <a:t> publish -c Release -o /app</a:t>
            </a:r>
          </a:p>
          <a:p>
            <a:endParaRPr lang="en-GB" sz="1400" dirty="0">
              <a:solidFill>
                <a:srgbClr val="000000"/>
              </a:solidFill>
              <a:latin typeface="Consolas" panose="020B0609020204030204" pitchFamily="49" charset="0"/>
            </a:endParaRPr>
          </a:p>
          <a:p>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FROM base AS final</a:t>
            </a:r>
          </a:p>
          <a:p>
            <a:r>
              <a:rPr lang="en-GB" sz="1400" dirty="0">
                <a:solidFill>
                  <a:srgbClr val="000000"/>
                </a:solidFill>
                <a:latin typeface="Consolas" panose="020B0609020204030204" pitchFamily="49" charset="0"/>
              </a:rPr>
              <a:t>WORKDIR /app</a:t>
            </a:r>
          </a:p>
          <a:p>
            <a:r>
              <a:rPr lang="en-GB" sz="1400" dirty="0">
                <a:solidFill>
                  <a:srgbClr val="000000"/>
                </a:solidFill>
                <a:latin typeface="Consolas" panose="020B0609020204030204" pitchFamily="49" charset="0"/>
              </a:rPr>
              <a:t>COPY --from=publish /app .</a:t>
            </a:r>
          </a:p>
          <a:p>
            <a:r>
              <a:rPr lang="en-GB" sz="1400" dirty="0">
                <a:solidFill>
                  <a:srgbClr val="000000"/>
                </a:solidFill>
                <a:latin typeface="Consolas" panose="020B0609020204030204" pitchFamily="49" charset="0"/>
              </a:rPr>
              <a:t>ENTRYPOINT [</a:t>
            </a:r>
            <a:r>
              <a:rPr lang="en-GB" sz="1400" dirty="0">
                <a:solidFill>
                  <a:srgbClr val="A31515"/>
                </a:solidFill>
                <a:latin typeface="Consolas" panose="020B0609020204030204" pitchFamily="49" charset="0"/>
              </a:rPr>
              <a:t>"</a:t>
            </a:r>
            <a:r>
              <a:rPr lang="en-GB" sz="1400" dirty="0" err="1">
                <a:solidFill>
                  <a:srgbClr val="A31515"/>
                </a:solidFill>
                <a:latin typeface="Consolas" panose="020B0609020204030204" pitchFamily="49" charset="0"/>
              </a:rPr>
              <a:t>dotnet</a:t>
            </a:r>
            <a:r>
              <a:rPr lang="en-GB" sz="1400" dirty="0">
                <a:solidFill>
                  <a:srgbClr val="A31515"/>
                </a:solidFill>
                <a:latin typeface="Consolas" panose="020B0609020204030204" pitchFamily="49" charset="0"/>
              </a:rPr>
              <a:t>"</a:t>
            </a:r>
            <a:r>
              <a:rPr lang="en-GB" sz="1400" dirty="0">
                <a:solidFill>
                  <a:srgbClr val="000000"/>
                </a:solidFill>
                <a:latin typeface="Consolas" panose="020B0609020204030204" pitchFamily="49" charset="0"/>
              </a:rPr>
              <a:t>, </a:t>
            </a:r>
            <a:r>
              <a:rPr lang="en-GB" sz="1400" dirty="0">
                <a:solidFill>
                  <a:srgbClr val="A31515"/>
                </a:solidFill>
                <a:latin typeface="Consolas" panose="020B0609020204030204" pitchFamily="49" charset="0"/>
              </a:rPr>
              <a:t>"backend.dll"</a:t>
            </a:r>
            <a:r>
              <a:rPr lang="en-GB" sz="1400" dirty="0">
                <a:solidFill>
                  <a:srgbClr val="000000"/>
                </a:solidFill>
                <a:latin typeface="Consolas" panose="020B0609020204030204" pitchFamily="49" charset="0"/>
              </a:rPr>
              <a:t>]</a:t>
            </a:r>
          </a:p>
        </p:txBody>
      </p:sp>
      <p:sp>
        <p:nvSpPr>
          <p:cNvPr id="8" name="Rectangle 7">
            <a:extLst>
              <a:ext uri="{FF2B5EF4-FFF2-40B4-BE49-F238E27FC236}">
                <a16:creationId xmlns:a16="http://schemas.microsoft.com/office/drawing/2014/main" id="{FCE6C37D-4C4D-4799-91BE-CDC42699A1D0}"/>
              </a:ext>
            </a:extLst>
          </p:cNvPr>
          <p:cNvSpPr/>
          <p:nvPr/>
        </p:nvSpPr>
        <p:spPr>
          <a:xfrm>
            <a:off x="6771862" y="1492219"/>
            <a:ext cx="2943639" cy="223826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aspnetcore-build:2.0</a:t>
            </a:r>
          </a:p>
          <a:p>
            <a:endParaRPr lang="en-GB" dirty="0"/>
          </a:p>
        </p:txBody>
      </p:sp>
      <p:sp>
        <p:nvSpPr>
          <p:cNvPr id="7" name="Rectangle 6">
            <a:extLst>
              <a:ext uri="{FF2B5EF4-FFF2-40B4-BE49-F238E27FC236}">
                <a16:creationId xmlns:a16="http://schemas.microsoft.com/office/drawing/2014/main" id="{5606DD02-16FB-4C95-92AE-FFD140FB8C47}"/>
              </a:ext>
            </a:extLst>
          </p:cNvPr>
          <p:cNvSpPr/>
          <p:nvPr/>
        </p:nvSpPr>
        <p:spPr>
          <a:xfrm>
            <a:off x="6771862" y="689333"/>
            <a:ext cx="2943639" cy="729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aspnetcore:2.0</a:t>
            </a:r>
          </a:p>
        </p:txBody>
      </p:sp>
      <p:sp>
        <p:nvSpPr>
          <p:cNvPr id="9" name="Rectangle 8">
            <a:extLst>
              <a:ext uri="{FF2B5EF4-FFF2-40B4-BE49-F238E27FC236}">
                <a16:creationId xmlns:a16="http://schemas.microsoft.com/office/drawing/2014/main" id="{62DD42BA-4972-43E3-964D-0B0F540FEAFC}"/>
              </a:ext>
            </a:extLst>
          </p:cNvPr>
          <p:cNvSpPr/>
          <p:nvPr/>
        </p:nvSpPr>
        <p:spPr>
          <a:xfrm>
            <a:off x="6882849" y="1043609"/>
            <a:ext cx="755374" cy="32799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/app</a:t>
            </a:r>
          </a:p>
        </p:txBody>
      </p:sp>
      <p:sp>
        <p:nvSpPr>
          <p:cNvPr id="11" name="Rectangle 10">
            <a:extLst>
              <a:ext uri="{FF2B5EF4-FFF2-40B4-BE49-F238E27FC236}">
                <a16:creationId xmlns:a16="http://schemas.microsoft.com/office/drawing/2014/main" id="{84621E06-0788-4021-AA24-B8E7237E9E4D}"/>
              </a:ext>
            </a:extLst>
          </p:cNvPr>
          <p:cNvSpPr/>
          <p:nvPr/>
        </p:nvSpPr>
        <p:spPr>
          <a:xfrm>
            <a:off x="6882848" y="1818553"/>
            <a:ext cx="2206487" cy="1234109"/>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t>
            </a:r>
            <a:r>
              <a:rPr lang="en-GB" dirty="0" err="1"/>
              <a:t>src</a:t>
            </a:r>
            <a:endParaRPr lang="en-GB" dirty="0"/>
          </a:p>
        </p:txBody>
      </p:sp>
      <p:sp>
        <p:nvSpPr>
          <p:cNvPr id="13" name="Rectangle: Rounded Corners 12">
            <a:extLst>
              <a:ext uri="{FF2B5EF4-FFF2-40B4-BE49-F238E27FC236}">
                <a16:creationId xmlns:a16="http://schemas.microsoft.com/office/drawing/2014/main" id="{0AC74CB4-5416-4C2A-B366-C2BBFB8DD01D}"/>
              </a:ext>
            </a:extLst>
          </p:cNvPr>
          <p:cNvSpPr/>
          <p:nvPr/>
        </p:nvSpPr>
        <p:spPr>
          <a:xfrm>
            <a:off x="10185125" y="1928711"/>
            <a:ext cx="1215059" cy="413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t>Demo.sln</a:t>
            </a:r>
          </a:p>
          <a:p>
            <a:r>
              <a:rPr lang="en-GB" sz="1200" dirty="0" err="1"/>
              <a:t>Backend.csproj</a:t>
            </a:r>
            <a:endParaRPr lang="en-GB" sz="1200" dirty="0"/>
          </a:p>
        </p:txBody>
      </p:sp>
      <p:sp>
        <p:nvSpPr>
          <p:cNvPr id="14" name="Arrow: Right 13">
            <a:extLst>
              <a:ext uri="{FF2B5EF4-FFF2-40B4-BE49-F238E27FC236}">
                <a16:creationId xmlns:a16="http://schemas.microsoft.com/office/drawing/2014/main" id="{5B791CB2-098F-45C9-90EB-A574D176181E}"/>
              </a:ext>
            </a:extLst>
          </p:cNvPr>
          <p:cNvSpPr/>
          <p:nvPr/>
        </p:nvSpPr>
        <p:spPr>
          <a:xfrm flipH="1">
            <a:off x="8229600" y="2009053"/>
            <a:ext cx="1817204" cy="253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Rounded Corners 14">
            <a:extLst>
              <a:ext uri="{FF2B5EF4-FFF2-40B4-BE49-F238E27FC236}">
                <a16:creationId xmlns:a16="http://schemas.microsoft.com/office/drawing/2014/main" id="{C2E593CF-049F-4E67-9A10-C955C0F23B67}"/>
              </a:ext>
            </a:extLst>
          </p:cNvPr>
          <p:cNvSpPr/>
          <p:nvPr/>
        </p:nvSpPr>
        <p:spPr>
          <a:xfrm>
            <a:off x="6945380" y="2170563"/>
            <a:ext cx="1215059" cy="413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t>Demo.sln</a:t>
            </a:r>
          </a:p>
          <a:p>
            <a:r>
              <a:rPr lang="en-GB" sz="1200" dirty="0" err="1"/>
              <a:t>Backend.csproj</a:t>
            </a:r>
            <a:endParaRPr lang="en-GB" sz="1200" dirty="0"/>
          </a:p>
        </p:txBody>
      </p:sp>
      <p:sp>
        <p:nvSpPr>
          <p:cNvPr id="16" name="Rectangle: Rounded Corners 15">
            <a:extLst>
              <a:ext uri="{FF2B5EF4-FFF2-40B4-BE49-F238E27FC236}">
                <a16:creationId xmlns:a16="http://schemas.microsoft.com/office/drawing/2014/main" id="{14C4133B-23AF-4267-AAF5-C877F1AAD495}"/>
              </a:ext>
            </a:extLst>
          </p:cNvPr>
          <p:cNvSpPr/>
          <p:nvPr/>
        </p:nvSpPr>
        <p:spPr>
          <a:xfrm>
            <a:off x="8243681" y="2262501"/>
            <a:ext cx="820144" cy="3206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dirty="0"/>
              <a:t>Packages</a:t>
            </a:r>
          </a:p>
        </p:txBody>
      </p:sp>
      <p:sp>
        <p:nvSpPr>
          <p:cNvPr id="17" name="Rectangle: Rounded Corners 16">
            <a:extLst>
              <a:ext uri="{FF2B5EF4-FFF2-40B4-BE49-F238E27FC236}">
                <a16:creationId xmlns:a16="http://schemas.microsoft.com/office/drawing/2014/main" id="{173D5EA1-080C-4971-8F81-4C221D7322BF}"/>
              </a:ext>
            </a:extLst>
          </p:cNvPr>
          <p:cNvSpPr/>
          <p:nvPr/>
        </p:nvSpPr>
        <p:spPr>
          <a:xfrm>
            <a:off x="10168395" y="2583149"/>
            <a:ext cx="1215059" cy="413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err="1"/>
              <a:t>program.cs</a:t>
            </a:r>
            <a:endParaRPr lang="en-GB" sz="1200" dirty="0"/>
          </a:p>
          <a:p>
            <a:r>
              <a:rPr lang="en-GB" sz="1200" dirty="0" err="1"/>
              <a:t>start.cs</a:t>
            </a:r>
            <a:r>
              <a:rPr lang="en-GB" sz="1200" dirty="0"/>
              <a:t>, …</a:t>
            </a:r>
          </a:p>
        </p:txBody>
      </p:sp>
      <p:sp>
        <p:nvSpPr>
          <p:cNvPr id="18" name="Arrow: Right 17">
            <a:extLst>
              <a:ext uri="{FF2B5EF4-FFF2-40B4-BE49-F238E27FC236}">
                <a16:creationId xmlns:a16="http://schemas.microsoft.com/office/drawing/2014/main" id="{12AFE477-0DC5-4C9A-891D-671784C18486}"/>
              </a:ext>
            </a:extLst>
          </p:cNvPr>
          <p:cNvSpPr/>
          <p:nvPr/>
        </p:nvSpPr>
        <p:spPr>
          <a:xfrm flipH="1">
            <a:off x="8229600" y="2677657"/>
            <a:ext cx="1817204" cy="253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Rounded Corners 18">
            <a:extLst>
              <a:ext uri="{FF2B5EF4-FFF2-40B4-BE49-F238E27FC236}">
                <a16:creationId xmlns:a16="http://schemas.microsoft.com/office/drawing/2014/main" id="{3B29313F-FC04-4BCE-961B-39F6F05EE856}"/>
              </a:ext>
            </a:extLst>
          </p:cNvPr>
          <p:cNvSpPr/>
          <p:nvPr/>
        </p:nvSpPr>
        <p:spPr>
          <a:xfrm>
            <a:off x="6945380" y="2602390"/>
            <a:ext cx="1215059" cy="413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err="1"/>
              <a:t>program.cs</a:t>
            </a:r>
            <a:endParaRPr lang="en-GB" sz="1200" dirty="0"/>
          </a:p>
          <a:p>
            <a:r>
              <a:rPr lang="en-GB" sz="1200" dirty="0" err="1"/>
              <a:t>start.cs</a:t>
            </a:r>
            <a:r>
              <a:rPr lang="en-GB" sz="1200" dirty="0"/>
              <a:t>, …</a:t>
            </a:r>
          </a:p>
        </p:txBody>
      </p:sp>
      <p:sp>
        <p:nvSpPr>
          <p:cNvPr id="20" name="Rectangle 19">
            <a:extLst>
              <a:ext uri="{FF2B5EF4-FFF2-40B4-BE49-F238E27FC236}">
                <a16:creationId xmlns:a16="http://schemas.microsoft.com/office/drawing/2014/main" id="{D3CF9448-1D01-4C99-9131-FDA67BEAC016}"/>
              </a:ext>
            </a:extLst>
          </p:cNvPr>
          <p:cNvSpPr/>
          <p:nvPr/>
        </p:nvSpPr>
        <p:spPr>
          <a:xfrm>
            <a:off x="6882849" y="3190152"/>
            <a:ext cx="2206486" cy="4528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/app</a:t>
            </a:r>
          </a:p>
        </p:txBody>
      </p:sp>
      <p:sp>
        <p:nvSpPr>
          <p:cNvPr id="23" name="Rectangle: Rounded Corners 22">
            <a:extLst>
              <a:ext uri="{FF2B5EF4-FFF2-40B4-BE49-F238E27FC236}">
                <a16:creationId xmlns:a16="http://schemas.microsoft.com/office/drawing/2014/main" id="{FDB8347B-B90D-46AF-A9E5-3A569D9D1EA1}"/>
              </a:ext>
            </a:extLst>
          </p:cNvPr>
          <p:cNvSpPr/>
          <p:nvPr/>
        </p:nvSpPr>
        <p:spPr>
          <a:xfrm>
            <a:off x="7679633" y="3239214"/>
            <a:ext cx="961612" cy="3206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dirty="0"/>
              <a:t>backend.dll</a:t>
            </a:r>
          </a:p>
        </p:txBody>
      </p:sp>
      <p:sp>
        <p:nvSpPr>
          <p:cNvPr id="26" name="Rectangle 25">
            <a:extLst>
              <a:ext uri="{FF2B5EF4-FFF2-40B4-BE49-F238E27FC236}">
                <a16:creationId xmlns:a16="http://schemas.microsoft.com/office/drawing/2014/main" id="{75C55E7C-4139-4CE3-AF08-3D7E4A4BBA5F}"/>
              </a:ext>
            </a:extLst>
          </p:cNvPr>
          <p:cNvSpPr/>
          <p:nvPr/>
        </p:nvSpPr>
        <p:spPr>
          <a:xfrm>
            <a:off x="6771862" y="5287915"/>
            <a:ext cx="2957721" cy="1237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aspnetcore:2.0</a:t>
            </a:r>
          </a:p>
        </p:txBody>
      </p:sp>
      <p:sp>
        <p:nvSpPr>
          <p:cNvPr id="27" name="Rectangle 26">
            <a:extLst>
              <a:ext uri="{FF2B5EF4-FFF2-40B4-BE49-F238E27FC236}">
                <a16:creationId xmlns:a16="http://schemas.microsoft.com/office/drawing/2014/main" id="{9EB5099C-92E3-4930-9E95-DF27D357CE87}"/>
              </a:ext>
            </a:extLst>
          </p:cNvPr>
          <p:cNvSpPr/>
          <p:nvPr/>
        </p:nvSpPr>
        <p:spPr>
          <a:xfrm>
            <a:off x="6882352" y="5638026"/>
            <a:ext cx="755374" cy="32799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/app</a:t>
            </a:r>
          </a:p>
        </p:txBody>
      </p:sp>
      <p:sp>
        <p:nvSpPr>
          <p:cNvPr id="34" name="Rectangle 33">
            <a:extLst>
              <a:ext uri="{FF2B5EF4-FFF2-40B4-BE49-F238E27FC236}">
                <a16:creationId xmlns:a16="http://schemas.microsoft.com/office/drawing/2014/main" id="{078C9D63-F467-4873-8625-92E55EB21D9B}"/>
              </a:ext>
            </a:extLst>
          </p:cNvPr>
          <p:cNvSpPr/>
          <p:nvPr/>
        </p:nvSpPr>
        <p:spPr>
          <a:xfrm>
            <a:off x="6882848" y="6110359"/>
            <a:ext cx="2496210" cy="359798"/>
          </a:xfrm>
          <a:prstGeom prst="rect">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GB" dirty="0"/>
              <a:t>$: </a:t>
            </a:r>
            <a:r>
              <a:rPr lang="en-GB" dirty="0" err="1"/>
              <a:t>dotnet</a:t>
            </a:r>
            <a:r>
              <a:rPr lang="en-GB" dirty="0"/>
              <a:t> backend.dll</a:t>
            </a:r>
          </a:p>
        </p:txBody>
      </p:sp>
      <p:sp>
        <p:nvSpPr>
          <p:cNvPr id="35" name="Arrow: Left-Right 34">
            <a:extLst>
              <a:ext uri="{FF2B5EF4-FFF2-40B4-BE49-F238E27FC236}">
                <a16:creationId xmlns:a16="http://schemas.microsoft.com/office/drawing/2014/main" id="{23B77554-19EB-4904-BC01-D8A057A44861}"/>
              </a:ext>
            </a:extLst>
          </p:cNvPr>
          <p:cNvSpPr/>
          <p:nvPr/>
        </p:nvSpPr>
        <p:spPr>
          <a:xfrm>
            <a:off x="9258964" y="810270"/>
            <a:ext cx="909431" cy="482048"/>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80</a:t>
            </a:r>
          </a:p>
        </p:txBody>
      </p:sp>
      <p:sp>
        <p:nvSpPr>
          <p:cNvPr id="37" name="TextBox 36">
            <a:extLst>
              <a:ext uri="{FF2B5EF4-FFF2-40B4-BE49-F238E27FC236}">
                <a16:creationId xmlns:a16="http://schemas.microsoft.com/office/drawing/2014/main" id="{A03AEA3F-1728-45F1-84E3-FF1ADD1B3136}"/>
              </a:ext>
            </a:extLst>
          </p:cNvPr>
          <p:cNvSpPr txBox="1"/>
          <p:nvPr/>
        </p:nvSpPr>
        <p:spPr>
          <a:xfrm>
            <a:off x="5792985" y="690537"/>
            <a:ext cx="814758" cy="369332"/>
          </a:xfrm>
          <a:prstGeom prst="rect">
            <a:avLst/>
          </a:prstGeom>
          <a:noFill/>
        </p:spPr>
        <p:txBody>
          <a:bodyPr wrap="square" rtlCol="0">
            <a:spAutoFit/>
          </a:bodyPr>
          <a:lstStyle/>
          <a:p>
            <a:r>
              <a:rPr lang="en-GB" dirty="0"/>
              <a:t>base</a:t>
            </a:r>
          </a:p>
        </p:txBody>
      </p:sp>
      <p:sp>
        <p:nvSpPr>
          <p:cNvPr id="38" name="TextBox 37">
            <a:extLst>
              <a:ext uri="{FF2B5EF4-FFF2-40B4-BE49-F238E27FC236}">
                <a16:creationId xmlns:a16="http://schemas.microsoft.com/office/drawing/2014/main" id="{9E06FE8F-AB59-4368-8B1E-004DE371D45D}"/>
              </a:ext>
            </a:extLst>
          </p:cNvPr>
          <p:cNvSpPr txBox="1"/>
          <p:nvPr/>
        </p:nvSpPr>
        <p:spPr>
          <a:xfrm>
            <a:off x="5792985" y="1492219"/>
            <a:ext cx="814758" cy="369332"/>
          </a:xfrm>
          <a:prstGeom prst="rect">
            <a:avLst/>
          </a:prstGeom>
          <a:noFill/>
        </p:spPr>
        <p:txBody>
          <a:bodyPr wrap="square" rtlCol="0">
            <a:spAutoFit/>
          </a:bodyPr>
          <a:lstStyle/>
          <a:p>
            <a:r>
              <a:rPr lang="en-GB" dirty="0"/>
              <a:t>build</a:t>
            </a:r>
          </a:p>
        </p:txBody>
      </p:sp>
      <p:sp>
        <p:nvSpPr>
          <p:cNvPr id="39" name="TextBox 38">
            <a:extLst>
              <a:ext uri="{FF2B5EF4-FFF2-40B4-BE49-F238E27FC236}">
                <a16:creationId xmlns:a16="http://schemas.microsoft.com/office/drawing/2014/main" id="{21F634BB-D9CF-495E-B4B2-68F324540495}"/>
              </a:ext>
            </a:extLst>
          </p:cNvPr>
          <p:cNvSpPr txBox="1"/>
          <p:nvPr/>
        </p:nvSpPr>
        <p:spPr>
          <a:xfrm>
            <a:off x="5792985" y="5287915"/>
            <a:ext cx="814758" cy="369332"/>
          </a:xfrm>
          <a:prstGeom prst="rect">
            <a:avLst/>
          </a:prstGeom>
          <a:noFill/>
        </p:spPr>
        <p:txBody>
          <a:bodyPr wrap="square" rtlCol="0">
            <a:spAutoFit/>
          </a:bodyPr>
          <a:lstStyle/>
          <a:p>
            <a:r>
              <a:rPr lang="en-GB" dirty="0"/>
              <a:t>final</a:t>
            </a:r>
          </a:p>
        </p:txBody>
      </p:sp>
      <p:sp>
        <p:nvSpPr>
          <p:cNvPr id="40" name="Rectangle 39">
            <a:extLst>
              <a:ext uri="{FF2B5EF4-FFF2-40B4-BE49-F238E27FC236}">
                <a16:creationId xmlns:a16="http://schemas.microsoft.com/office/drawing/2014/main" id="{79AF175C-D142-4E9F-8134-EB6DF63B243E}"/>
              </a:ext>
            </a:extLst>
          </p:cNvPr>
          <p:cNvSpPr/>
          <p:nvPr/>
        </p:nvSpPr>
        <p:spPr>
          <a:xfrm>
            <a:off x="6770039" y="3800606"/>
            <a:ext cx="2943639" cy="142019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en-GB" dirty="0"/>
              <a:t>aspnetcore-build:2.0</a:t>
            </a:r>
          </a:p>
          <a:p>
            <a:endParaRPr lang="en-GB" dirty="0"/>
          </a:p>
        </p:txBody>
      </p:sp>
      <p:sp>
        <p:nvSpPr>
          <p:cNvPr id="41" name="TextBox 40">
            <a:extLst>
              <a:ext uri="{FF2B5EF4-FFF2-40B4-BE49-F238E27FC236}">
                <a16:creationId xmlns:a16="http://schemas.microsoft.com/office/drawing/2014/main" id="{2BF1BBF2-63FC-468A-AD2A-66D08683B236}"/>
              </a:ext>
            </a:extLst>
          </p:cNvPr>
          <p:cNvSpPr txBox="1"/>
          <p:nvPr/>
        </p:nvSpPr>
        <p:spPr>
          <a:xfrm>
            <a:off x="5792984" y="3800606"/>
            <a:ext cx="886111" cy="369332"/>
          </a:xfrm>
          <a:prstGeom prst="rect">
            <a:avLst/>
          </a:prstGeom>
          <a:noFill/>
        </p:spPr>
        <p:txBody>
          <a:bodyPr wrap="square" rtlCol="0">
            <a:spAutoFit/>
          </a:bodyPr>
          <a:lstStyle/>
          <a:p>
            <a:r>
              <a:rPr lang="en-GB" dirty="0"/>
              <a:t>publish</a:t>
            </a:r>
          </a:p>
        </p:txBody>
      </p:sp>
      <p:sp>
        <p:nvSpPr>
          <p:cNvPr id="45" name="Rectangle 44">
            <a:extLst>
              <a:ext uri="{FF2B5EF4-FFF2-40B4-BE49-F238E27FC236}">
                <a16:creationId xmlns:a16="http://schemas.microsoft.com/office/drawing/2014/main" id="{51FE5358-3B86-467F-99DC-A29C7F141848}"/>
              </a:ext>
            </a:extLst>
          </p:cNvPr>
          <p:cNvSpPr/>
          <p:nvPr/>
        </p:nvSpPr>
        <p:spPr>
          <a:xfrm>
            <a:off x="6882351" y="4644382"/>
            <a:ext cx="2733757" cy="54121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/app</a:t>
            </a:r>
          </a:p>
        </p:txBody>
      </p:sp>
      <p:sp>
        <p:nvSpPr>
          <p:cNvPr id="46" name="Rectangle: Rounded Corners 45">
            <a:extLst>
              <a:ext uri="{FF2B5EF4-FFF2-40B4-BE49-F238E27FC236}">
                <a16:creationId xmlns:a16="http://schemas.microsoft.com/office/drawing/2014/main" id="{C0AD9F7A-A694-4EFE-9844-E6B3597381FE}"/>
              </a:ext>
            </a:extLst>
          </p:cNvPr>
          <p:cNvSpPr/>
          <p:nvPr/>
        </p:nvSpPr>
        <p:spPr>
          <a:xfrm>
            <a:off x="8306091" y="4783869"/>
            <a:ext cx="529425" cy="3206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dirty="0" err="1"/>
              <a:t>Pkgs</a:t>
            </a:r>
            <a:endParaRPr lang="en-GB" sz="1200" dirty="0"/>
          </a:p>
        </p:txBody>
      </p:sp>
      <p:sp>
        <p:nvSpPr>
          <p:cNvPr id="47" name="Rectangle: Rounded Corners 46">
            <a:extLst>
              <a:ext uri="{FF2B5EF4-FFF2-40B4-BE49-F238E27FC236}">
                <a16:creationId xmlns:a16="http://schemas.microsoft.com/office/drawing/2014/main" id="{F0717917-E891-48F4-B15D-C4064F2723A6}"/>
              </a:ext>
            </a:extLst>
          </p:cNvPr>
          <p:cNvSpPr/>
          <p:nvPr/>
        </p:nvSpPr>
        <p:spPr>
          <a:xfrm>
            <a:off x="7583142" y="4787175"/>
            <a:ext cx="620746" cy="3206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dirty="0"/>
              <a:t>.</a:t>
            </a:r>
            <a:r>
              <a:rPr lang="en-GB" sz="1200" dirty="0" err="1"/>
              <a:t>dll</a:t>
            </a:r>
            <a:endParaRPr lang="en-GB" sz="1200" dirty="0"/>
          </a:p>
        </p:txBody>
      </p:sp>
      <p:sp>
        <p:nvSpPr>
          <p:cNvPr id="48" name="Rectangle: Rounded Corners 47">
            <a:extLst>
              <a:ext uri="{FF2B5EF4-FFF2-40B4-BE49-F238E27FC236}">
                <a16:creationId xmlns:a16="http://schemas.microsoft.com/office/drawing/2014/main" id="{4FAAD5EC-7F7F-43AC-B455-24866183A4BB}"/>
              </a:ext>
            </a:extLst>
          </p:cNvPr>
          <p:cNvSpPr/>
          <p:nvPr/>
        </p:nvSpPr>
        <p:spPr>
          <a:xfrm>
            <a:off x="8912347" y="4787175"/>
            <a:ext cx="620746" cy="32064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200" dirty="0"/>
              <a:t>/views</a:t>
            </a:r>
          </a:p>
        </p:txBody>
      </p:sp>
      <p:sp>
        <p:nvSpPr>
          <p:cNvPr id="50" name="Rectangle 49">
            <a:extLst>
              <a:ext uri="{FF2B5EF4-FFF2-40B4-BE49-F238E27FC236}">
                <a16:creationId xmlns:a16="http://schemas.microsoft.com/office/drawing/2014/main" id="{53395ACA-C8F6-4E33-97C2-AA797189862A}"/>
              </a:ext>
            </a:extLst>
          </p:cNvPr>
          <p:cNvSpPr/>
          <p:nvPr/>
        </p:nvSpPr>
        <p:spPr>
          <a:xfrm>
            <a:off x="6876721" y="4128556"/>
            <a:ext cx="2733757" cy="45504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t>
            </a:r>
            <a:r>
              <a:rPr lang="en-GB" dirty="0" err="1"/>
              <a:t>src</a:t>
            </a:r>
            <a:endParaRPr lang="en-GB" dirty="0"/>
          </a:p>
        </p:txBody>
      </p:sp>
      <p:sp>
        <p:nvSpPr>
          <p:cNvPr id="51" name="Rectangle: Rounded Corners 50">
            <a:extLst>
              <a:ext uri="{FF2B5EF4-FFF2-40B4-BE49-F238E27FC236}">
                <a16:creationId xmlns:a16="http://schemas.microsoft.com/office/drawing/2014/main" id="{ACDCC380-F4E4-4AF4-BFC1-6FD0638211FC}"/>
              </a:ext>
            </a:extLst>
          </p:cNvPr>
          <p:cNvSpPr/>
          <p:nvPr/>
        </p:nvSpPr>
        <p:spPr>
          <a:xfrm>
            <a:off x="7412355" y="4184968"/>
            <a:ext cx="1536426" cy="3258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t>*.</a:t>
            </a:r>
            <a:r>
              <a:rPr lang="en-GB" sz="1200" dirty="0" err="1"/>
              <a:t>sln</a:t>
            </a:r>
            <a:r>
              <a:rPr lang="en-GB" sz="1200" dirty="0"/>
              <a:t>, *.</a:t>
            </a:r>
            <a:r>
              <a:rPr lang="en-GB" sz="1200" dirty="0" err="1"/>
              <a:t>csproj</a:t>
            </a:r>
            <a:r>
              <a:rPr lang="en-GB" sz="1200" dirty="0"/>
              <a:t>, *.</a:t>
            </a:r>
            <a:r>
              <a:rPr lang="en-GB" sz="1200" dirty="0" err="1"/>
              <a:t>cs</a:t>
            </a:r>
            <a:r>
              <a:rPr lang="en-GB" sz="1200" dirty="0"/>
              <a:t>…</a:t>
            </a:r>
          </a:p>
        </p:txBody>
      </p:sp>
      <p:sp>
        <p:nvSpPr>
          <p:cNvPr id="52" name="Rectangle: Rounded Corners 51">
            <a:extLst>
              <a:ext uri="{FF2B5EF4-FFF2-40B4-BE49-F238E27FC236}">
                <a16:creationId xmlns:a16="http://schemas.microsoft.com/office/drawing/2014/main" id="{E58E001B-8BA9-4263-8E0A-9A46D9EAC407}"/>
              </a:ext>
            </a:extLst>
          </p:cNvPr>
          <p:cNvSpPr/>
          <p:nvPr/>
        </p:nvSpPr>
        <p:spPr>
          <a:xfrm>
            <a:off x="9038483" y="4187549"/>
            <a:ext cx="529425" cy="3206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dirty="0" err="1"/>
              <a:t>Pkgs</a:t>
            </a:r>
            <a:endParaRPr lang="en-GB" sz="1200" dirty="0"/>
          </a:p>
        </p:txBody>
      </p:sp>
      <p:grpSp>
        <p:nvGrpSpPr>
          <p:cNvPr id="59" name="Group 58">
            <a:extLst>
              <a:ext uri="{FF2B5EF4-FFF2-40B4-BE49-F238E27FC236}">
                <a16:creationId xmlns:a16="http://schemas.microsoft.com/office/drawing/2014/main" id="{160CCFFD-5E69-4B1F-9460-FF1CC4514090}"/>
              </a:ext>
            </a:extLst>
          </p:cNvPr>
          <p:cNvGrpSpPr/>
          <p:nvPr/>
        </p:nvGrpSpPr>
        <p:grpSpPr>
          <a:xfrm>
            <a:off x="6862100" y="5610624"/>
            <a:ext cx="2733757" cy="442819"/>
            <a:chOff x="2315174" y="4742781"/>
            <a:chExt cx="2733757" cy="442819"/>
          </a:xfrm>
        </p:grpSpPr>
        <p:sp>
          <p:nvSpPr>
            <p:cNvPr id="54" name="Rectangle 53">
              <a:extLst>
                <a:ext uri="{FF2B5EF4-FFF2-40B4-BE49-F238E27FC236}">
                  <a16:creationId xmlns:a16="http://schemas.microsoft.com/office/drawing/2014/main" id="{B2E0B8DB-F1E9-458E-BA90-C0DE2C4F1596}"/>
                </a:ext>
              </a:extLst>
            </p:cNvPr>
            <p:cNvSpPr/>
            <p:nvPr/>
          </p:nvSpPr>
          <p:spPr>
            <a:xfrm>
              <a:off x="2315174" y="4742781"/>
              <a:ext cx="2733757" cy="44281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t>/app</a:t>
              </a:r>
            </a:p>
          </p:txBody>
        </p:sp>
        <p:sp>
          <p:nvSpPr>
            <p:cNvPr id="55" name="Rectangle: Rounded Corners 54">
              <a:extLst>
                <a:ext uri="{FF2B5EF4-FFF2-40B4-BE49-F238E27FC236}">
                  <a16:creationId xmlns:a16="http://schemas.microsoft.com/office/drawing/2014/main" id="{984A0441-67D4-4239-B392-ED9B3F1CC977}"/>
                </a:ext>
              </a:extLst>
            </p:cNvPr>
            <p:cNvSpPr/>
            <p:nvPr/>
          </p:nvSpPr>
          <p:spPr>
            <a:xfrm>
              <a:off x="3727240" y="4796152"/>
              <a:ext cx="529425" cy="3206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dirty="0" err="1"/>
                <a:t>Pkgs</a:t>
              </a:r>
              <a:endParaRPr lang="en-GB" sz="1200" dirty="0"/>
            </a:p>
          </p:txBody>
        </p:sp>
        <p:sp>
          <p:nvSpPr>
            <p:cNvPr id="56" name="Rectangle: Rounded Corners 55">
              <a:extLst>
                <a:ext uri="{FF2B5EF4-FFF2-40B4-BE49-F238E27FC236}">
                  <a16:creationId xmlns:a16="http://schemas.microsoft.com/office/drawing/2014/main" id="{A85D92BC-0163-44F1-BB64-CD6D8730ED29}"/>
                </a:ext>
              </a:extLst>
            </p:cNvPr>
            <p:cNvSpPr/>
            <p:nvPr/>
          </p:nvSpPr>
          <p:spPr>
            <a:xfrm>
              <a:off x="3015965" y="4796152"/>
              <a:ext cx="620746" cy="3206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200" dirty="0"/>
                <a:t>.</a:t>
              </a:r>
              <a:r>
                <a:rPr lang="en-GB" sz="1200" dirty="0" err="1"/>
                <a:t>dll</a:t>
              </a:r>
              <a:endParaRPr lang="en-GB" sz="1200" dirty="0"/>
            </a:p>
          </p:txBody>
        </p:sp>
        <p:sp>
          <p:nvSpPr>
            <p:cNvPr id="57" name="Rectangle: Rounded Corners 56">
              <a:extLst>
                <a:ext uri="{FF2B5EF4-FFF2-40B4-BE49-F238E27FC236}">
                  <a16:creationId xmlns:a16="http://schemas.microsoft.com/office/drawing/2014/main" id="{314AF5ED-7969-480A-BD53-AA1CC126359C}"/>
                </a:ext>
              </a:extLst>
            </p:cNvPr>
            <p:cNvSpPr/>
            <p:nvPr/>
          </p:nvSpPr>
          <p:spPr>
            <a:xfrm>
              <a:off x="4344378" y="4804209"/>
              <a:ext cx="620746" cy="32064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200" dirty="0"/>
                <a:t>/views</a:t>
              </a:r>
            </a:p>
          </p:txBody>
        </p:sp>
      </p:grpSp>
      <p:sp>
        <p:nvSpPr>
          <p:cNvPr id="36" name="Arrow: Left-Right 35">
            <a:extLst>
              <a:ext uri="{FF2B5EF4-FFF2-40B4-BE49-F238E27FC236}">
                <a16:creationId xmlns:a16="http://schemas.microsoft.com/office/drawing/2014/main" id="{20FBF703-9D86-4ACA-9DFA-32A6114BFA49}"/>
              </a:ext>
            </a:extLst>
          </p:cNvPr>
          <p:cNvSpPr/>
          <p:nvPr/>
        </p:nvSpPr>
        <p:spPr>
          <a:xfrm>
            <a:off x="9258962" y="5665453"/>
            <a:ext cx="909431" cy="482048"/>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80</a:t>
            </a:r>
          </a:p>
        </p:txBody>
      </p:sp>
      <p:pic>
        <p:nvPicPr>
          <p:cNvPr id="1026" name="Picture 2" descr="Image result for certificate">
            <a:extLst>
              <a:ext uri="{FF2B5EF4-FFF2-40B4-BE49-F238E27FC236}">
                <a16:creationId xmlns:a16="http://schemas.microsoft.com/office/drawing/2014/main" id="{D00AF470-E424-4279-BAB8-D6514C358F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6133" y="5610624"/>
            <a:ext cx="580112" cy="780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14961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Arrow Connector 24">
            <a:extLst>
              <a:ext uri="{FF2B5EF4-FFF2-40B4-BE49-F238E27FC236}">
                <a16:creationId xmlns:a16="http://schemas.microsoft.com/office/drawing/2014/main" id="{51CB506A-E8CA-44A8-8ED1-4768EE40DFBF}"/>
              </a:ext>
            </a:extLst>
          </p:cNvPr>
          <p:cNvCxnSpPr>
            <a:cxnSpLocks/>
            <a:stCxn id="26" idx="0"/>
            <a:endCxn id="34" idx="2"/>
          </p:cNvCxnSpPr>
          <p:nvPr/>
        </p:nvCxnSpPr>
        <p:spPr>
          <a:xfrm flipH="1" flipV="1">
            <a:off x="3287582" y="3791779"/>
            <a:ext cx="3347394" cy="812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0C3A68A-FE96-4F2E-B900-CFE378A0BF69}"/>
              </a:ext>
            </a:extLst>
          </p:cNvPr>
          <p:cNvCxnSpPr>
            <a:cxnSpLocks/>
            <a:stCxn id="26" idx="0"/>
            <a:endCxn id="44" idx="2"/>
          </p:cNvCxnSpPr>
          <p:nvPr/>
        </p:nvCxnSpPr>
        <p:spPr>
          <a:xfrm flipH="1" flipV="1">
            <a:off x="5011624" y="3791779"/>
            <a:ext cx="1623352" cy="812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9A66B91-D6A5-484C-89DF-DAB73787BFE5}"/>
              </a:ext>
            </a:extLst>
          </p:cNvPr>
          <p:cNvCxnSpPr>
            <a:cxnSpLocks/>
            <a:stCxn id="26" idx="0"/>
            <a:endCxn id="45" idx="2"/>
          </p:cNvCxnSpPr>
          <p:nvPr/>
        </p:nvCxnSpPr>
        <p:spPr>
          <a:xfrm flipH="1" flipV="1">
            <a:off x="6613578" y="3791779"/>
            <a:ext cx="21398" cy="812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5" name="Straight Arrow Connector 1024">
            <a:extLst>
              <a:ext uri="{FF2B5EF4-FFF2-40B4-BE49-F238E27FC236}">
                <a16:creationId xmlns:a16="http://schemas.microsoft.com/office/drawing/2014/main" id="{9FEBD0AD-ED92-443D-A430-407B03FB5C1B}"/>
              </a:ext>
            </a:extLst>
          </p:cNvPr>
          <p:cNvCxnSpPr>
            <a:cxnSpLocks/>
            <a:stCxn id="26" idx="0"/>
            <a:endCxn id="46" idx="2"/>
          </p:cNvCxnSpPr>
          <p:nvPr/>
        </p:nvCxnSpPr>
        <p:spPr>
          <a:xfrm flipV="1">
            <a:off x="6634976" y="3805529"/>
            <a:ext cx="1621548" cy="798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8" name="Straight Arrow Connector 1027">
            <a:extLst>
              <a:ext uri="{FF2B5EF4-FFF2-40B4-BE49-F238E27FC236}">
                <a16:creationId xmlns:a16="http://schemas.microsoft.com/office/drawing/2014/main" id="{0BDD1796-0BCF-4469-8A60-418EE98CB667}"/>
              </a:ext>
            </a:extLst>
          </p:cNvPr>
          <p:cNvCxnSpPr>
            <a:cxnSpLocks/>
            <a:stCxn id="26" idx="0"/>
            <a:endCxn id="47" idx="2"/>
          </p:cNvCxnSpPr>
          <p:nvPr/>
        </p:nvCxnSpPr>
        <p:spPr>
          <a:xfrm flipV="1">
            <a:off x="6634976" y="3789460"/>
            <a:ext cx="3259255" cy="814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8" name="Straight Arrow Connector 1047">
            <a:extLst>
              <a:ext uri="{FF2B5EF4-FFF2-40B4-BE49-F238E27FC236}">
                <a16:creationId xmlns:a16="http://schemas.microsoft.com/office/drawing/2014/main" id="{94B532B5-24BE-4EA1-945F-BE0102561698}"/>
              </a:ext>
            </a:extLst>
          </p:cNvPr>
          <p:cNvCxnSpPr>
            <a:cxnSpLocks/>
            <a:stCxn id="1046" idx="1"/>
            <a:endCxn id="26" idx="3"/>
          </p:cNvCxnSpPr>
          <p:nvPr/>
        </p:nvCxnSpPr>
        <p:spPr>
          <a:xfrm flipH="1" flipV="1">
            <a:off x="7206869" y="5176169"/>
            <a:ext cx="2523496" cy="11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52" name="Group 1051">
            <a:extLst>
              <a:ext uri="{FF2B5EF4-FFF2-40B4-BE49-F238E27FC236}">
                <a16:creationId xmlns:a16="http://schemas.microsoft.com/office/drawing/2014/main" id="{9F199E1C-FFC6-4326-B744-58EEBDE27F55}"/>
              </a:ext>
            </a:extLst>
          </p:cNvPr>
          <p:cNvGrpSpPr/>
          <p:nvPr/>
        </p:nvGrpSpPr>
        <p:grpSpPr>
          <a:xfrm>
            <a:off x="9730365" y="4627547"/>
            <a:ext cx="1120515" cy="1120515"/>
            <a:chOff x="7723682" y="4440208"/>
            <a:chExt cx="1120515" cy="1120515"/>
          </a:xfrm>
        </p:grpSpPr>
        <p:pic>
          <p:nvPicPr>
            <p:cNvPr id="1046" name="Picture 4" descr="Image result for terminal">
              <a:extLst>
                <a:ext uri="{FF2B5EF4-FFF2-40B4-BE49-F238E27FC236}">
                  <a16:creationId xmlns:a16="http://schemas.microsoft.com/office/drawing/2014/main" id="{F54E223D-51D2-4949-BDF0-FBB250F203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3682" y="4440208"/>
              <a:ext cx="1120515" cy="1120515"/>
            </a:xfrm>
            <a:prstGeom prst="rect">
              <a:avLst/>
            </a:prstGeom>
            <a:noFill/>
            <a:extLst>
              <a:ext uri="{909E8E84-426E-40DD-AFC4-6F175D3DCCD1}">
                <a14:hiddenFill xmlns:a14="http://schemas.microsoft.com/office/drawing/2010/main">
                  <a:solidFill>
                    <a:srgbClr val="FFFFFF"/>
                  </a:solidFill>
                </a14:hiddenFill>
              </a:ext>
            </a:extLst>
          </p:spPr>
        </p:pic>
        <p:sp>
          <p:nvSpPr>
            <p:cNvPr id="1049" name="TextBox 1048">
              <a:extLst>
                <a:ext uri="{FF2B5EF4-FFF2-40B4-BE49-F238E27FC236}">
                  <a16:creationId xmlns:a16="http://schemas.microsoft.com/office/drawing/2014/main" id="{EE89A89A-3740-46F8-8034-19B8138C3D1C}"/>
                </a:ext>
              </a:extLst>
            </p:cNvPr>
            <p:cNvSpPr txBox="1"/>
            <p:nvPr/>
          </p:nvSpPr>
          <p:spPr>
            <a:xfrm>
              <a:off x="7802898" y="4843617"/>
              <a:ext cx="917239" cy="646331"/>
            </a:xfrm>
            <a:prstGeom prst="rect">
              <a:avLst/>
            </a:prstGeom>
            <a:noFill/>
          </p:spPr>
          <p:txBody>
            <a:bodyPr wrap="none" rtlCol="0">
              <a:spAutoFit/>
            </a:bodyPr>
            <a:lstStyle/>
            <a:p>
              <a:r>
                <a:rPr lang="en-GB" dirty="0" err="1">
                  <a:solidFill>
                    <a:schemeClr val="bg1"/>
                  </a:solidFill>
                </a:rPr>
                <a:t>Kubectl</a:t>
              </a:r>
              <a:endParaRPr lang="en-GB" dirty="0">
                <a:solidFill>
                  <a:schemeClr val="bg1"/>
                </a:solidFill>
              </a:endParaRPr>
            </a:p>
            <a:p>
              <a:r>
                <a:rPr lang="en-GB" dirty="0">
                  <a:solidFill>
                    <a:schemeClr val="bg1"/>
                  </a:solidFill>
                </a:rPr>
                <a:t>CLI</a:t>
              </a:r>
            </a:p>
          </p:txBody>
        </p:sp>
      </p:grpSp>
      <p:sp>
        <p:nvSpPr>
          <p:cNvPr id="1054" name="TextBox 1053">
            <a:extLst>
              <a:ext uri="{FF2B5EF4-FFF2-40B4-BE49-F238E27FC236}">
                <a16:creationId xmlns:a16="http://schemas.microsoft.com/office/drawing/2014/main" id="{8211B06A-8293-41FF-852E-7A02B6E0D77E}"/>
              </a:ext>
            </a:extLst>
          </p:cNvPr>
          <p:cNvSpPr txBox="1"/>
          <p:nvPr/>
        </p:nvSpPr>
        <p:spPr>
          <a:xfrm>
            <a:off x="619508" y="4864638"/>
            <a:ext cx="853119" cy="646331"/>
          </a:xfrm>
          <a:prstGeom prst="rect">
            <a:avLst/>
          </a:prstGeom>
          <a:noFill/>
        </p:spPr>
        <p:txBody>
          <a:bodyPr wrap="none" rtlCol="0">
            <a:spAutoFit/>
          </a:bodyPr>
          <a:lstStyle/>
          <a:p>
            <a:pPr algn="ctr"/>
            <a:r>
              <a:rPr lang="en-GB" dirty="0"/>
              <a:t>Master</a:t>
            </a:r>
          </a:p>
          <a:p>
            <a:pPr algn="ctr"/>
            <a:r>
              <a:rPr lang="en-GB" dirty="0"/>
              <a:t>nodes</a:t>
            </a:r>
          </a:p>
        </p:txBody>
      </p:sp>
      <p:sp>
        <p:nvSpPr>
          <p:cNvPr id="63" name="TextBox 62">
            <a:extLst>
              <a:ext uri="{FF2B5EF4-FFF2-40B4-BE49-F238E27FC236}">
                <a16:creationId xmlns:a16="http://schemas.microsoft.com/office/drawing/2014/main" id="{FA361142-CA58-4D5D-A6CE-AD3605F7FE5F}"/>
              </a:ext>
            </a:extLst>
          </p:cNvPr>
          <p:cNvSpPr txBox="1"/>
          <p:nvPr/>
        </p:nvSpPr>
        <p:spPr>
          <a:xfrm>
            <a:off x="661186" y="3096248"/>
            <a:ext cx="769763" cy="646331"/>
          </a:xfrm>
          <a:prstGeom prst="rect">
            <a:avLst/>
          </a:prstGeom>
          <a:noFill/>
        </p:spPr>
        <p:txBody>
          <a:bodyPr wrap="none" rtlCol="0">
            <a:spAutoFit/>
          </a:bodyPr>
          <a:lstStyle/>
          <a:p>
            <a:pPr algn="ctr"/>
            <a:r>
              <a:rPr lang="en-GB" dirty="0"/>
              <a:t>Agent</a:t>
            </a:r>
          </a:p>
          <a:p>
            <a:pPr algn="ctr"/>
            <a:r>
              <a:rPr lang="en-GB" dirty="0"/>
              <a:t>nodes</a:t>
            </a:r>
          </a:p>
        </p:txBody>
      </p:sp>
      <p:sp>
        <p:nvSpPr>
          <p:cNvPr id="64" name="TextBox 63">
            <a:extLst>
              <a:ext uri="{FF2B5EF4-FFF2-40B4-BE49-F238E27FC236}">
                <a16:creationId xmlns:a16="http://schemas.microsoft.com/office/drawing/2014/main" id="{B92946B0-BD7B-4E1A-B457-2FC429A0036F}"/>
              </a:ext>
            </a:extLst>
          </p:cNvPr>
          <p:cNvSpPr txBox="1"/>
          <p:nvPr/>
        </p:nvSpPr>
        <p:spPr>
          <a:xfrm>
            <a:off x="303269" y="2005863"/>
            <a:ext cx="1485600" cy="646331"/>
          </a:xfrm>
          <a:prstGeom prst="rect">
            <a:avLst/>
          </a:prstGeom>
          <a:noFill/>
        </p:spPr>
        <p:txBody>
          <a:bodyPr wrap="none" rtlCol="0">
            <a:spAutoFit/>
          </a:bodyPr>
          <a:lstStyle/>
          <a:p>
            <a:pPr algn="ctr"/>
            <a:r>
              <a:rPr lang="en-GB" dirty="0"/>
              <a:t>Running Pods</a:t>
            </a:r>
          </a:p>
          <a:p>
            <a:pPr algn="ctr"/>
            <a:r>
              <a:rPr lang="en-GB" dirty="0"/>
              <a:t>(~containers)</a:t>
            </a:r>
          </a:p>
        </p:txBody>
      </p:sp>
      <p:pic>
        <p:nvPicPr>
          <p:cNvPr id="26" name="Picture 2" descr="Image result for kubernetes">
            <a:extLst>
              <a:ext uri="{FF2B5EF4-FFF2-40B4-BE49-F238E27FC236}">
                <a16:creationId xmlns:a16="http://schemas.microsoft.com/office/drawing/2014/main" id="{CC471831-99FB-47BA-8FFF-5FDD4F4C50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3083" y="4604276"/>
            <a:ext cx="1143786" cy="1143786"/>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Image result for kubernetes">
            <a:extLst>
              <a:ext uri="{FF2B5EF4-FFF2-40B4-BE49-F238E27FC236}">
                <a16:creationId xmlns:a16="http://schemas.microsoft.com/office/drawing/2014/main" id="{DFC3BAA8-E6A1-4636-A853-2FC34D2A12C5}"/>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087690" y="4604276"/>
            <a:ext cx="1143786" cy="1143786"/>
          </a:xfrm>
          <a:prstGeom prst="rect">
            <a:avLst/>
          </a:prstGeom>
          <a:noFill/>
          <a:extLst>
            <a:ext uri="{909E8E84-426E-40DD-AFC4-6F175D3DCCD1}">
              <a14:hiddenFill xmlns:a14="http://schemas.microsoft.com/office/drawing/2010/main">
                <a:solidFill>
                  <a:srgbClr val="FFFFFF"/>
                </a:solidFill>
              </a14:hiddenFill>
            </a:ext>
          </a:extLst>
        </p:spPr>
      </p:pic>
      <p:pic>
        <p:nvPicPr>
          <p:cNvPr id="34" name="Shape 338" descr="Compute-Engine_256px.png">
            <a:extLst>
              <a:ext uri="{FF2B5EF4-FFF2-40B4-BE49-F238E27FC236}">
                <a16:creationId xmlns:a16="http://schemas.microsoft.com/office/drawing/2014/main" id="{E104EC80-8A5D-4C8E-9EBA-B06731D9E954}"/>
              </a:ext>
            </a:extLst>
          </p:cNvPr>
          <p:cNvPicPr preferRelativeResize="0"/>
          <p:nvPr/>
        </p:nvPicPr>
        <p:blipFill rotWithShape="1">
          <a:blip r:embed="rId6">
            <a:alphaModFix/>
          </a:blip>
          <a:srcRect t="5092" b="5092"/>
          <a:stretch/>
        </p:blipFill>
        <p:spPr>
          <a:xfrm>
            <a:off x="2869542" y="3040821"/>
            <a:ext cx="836079" cy="750958"/>
          </a:xfrm>
          <a:prstGeom prst="rect">
            <a:avLst/>
          </a:prstGeom>
          <a:noFill/>
          <a:ln>
            <a:noFill/>
          </a:ln>
        </p:spPr>
      </p:pic>
      <p:pic>
        <p:nvPicPr>
          <p:cNvPr id="44" name="Shape 338" descr="Compute-Engine_256px.png">
            <a:extLst>
              <a:ext uri="{FF2B5EF4-FFF2-40B4-BE49-F238E27FC236}">
                <a16:creationId xmlns:a16="http://schemas.microsoft.com/office/drawing/2014/main" id="{D1335077-E16B-4038-B23A-8A36252F148A}"/>
              </a:ext>
            </a:extLst>
          </p:cNvPr>
          <p:cNvPicPr preferRelativeResize="0"/>
          <p:nvPr/>
        </p:nvPicPr>
        <p:blipFill rotWithShape="1">
          <a:blip r:embed="rId6">
            <a:alphaModFix/>
          </a:blip>
          <a:srcRect t="5092" b="5092"/>
          <a:stretch/>
        </p:blipFill>
        <p:spPr>
          <a:xfrm>
            <a:off x="4593584" y="3040821"/>
            <a:ext cx="836079" cy="750958"/>
          </a:xfrm>
          <a:prstGeom prst="rect">
            <a:avLst/>
          </a:prstGeom>
          <a:noFill/>
          <a:ln>
            <a:noFill/>
          </a:ln>
        </p:spPr>
      </p:pic>
      <p:pic>
        <p:nvPicPr>
          <p:cNvPr id="45" name="Shape 338" descr="Compute-Engine_256px.png">
            <a:extLst>
              <a:ext uri="{FF2B5EF4-FFF2-40B4-BE49-F238E27FC236}">
                <a16:creationId xmlns:a16="http://schemas.microsoft.com/office/drawing/2014/main" id="{38A96394-23AE-4438-BEFA-65C6C9B83B57}"/>
              </a:ext>
            </a:extLst>
          </p:cNvPr>
          <p:cNvPicPr preferRelativeResize="0"/>
          <p:nvPr/>
        </p:nvPicPr>
        <p:blipFill rotWithShape="1">
          <a:blip r:embed="rId6">
            <a:alphaModFix/>
          </a:blip>
          <a:srcRect t="5092" b="5092"/>
          <a:stretch/>
        </p:blipFill>
        <p:spPr>
          <a:xfrm>
            <a:off x="6195538" y="3040821"/>
            <a:ext cx="836079" cy="750958"/>
          </a:xfrm>
          <a:prstGeom prst="rect">
            <a:avLst/>
          </a:prstGeom>
          <a:noFill/>
          <a:ln>
            <a:noFill/>
          </a:ln>
        </p:spPr>
      </p:pic>
      <p:pic>
        <p:nvPicPr>
          <p:cNvPr id="46" name="Shape 338" descr="Compute-Engine_256px.png">
            <a:extLst>
              <a:ext uri="{FF2B5EF4-FFF2-40B4-BE49-F238E27FC236}">
                <a16:creationId xmlns:a16="http://schemas.microsoft.com/office/drawing/2014/main" id="{EF44432D-0A93-4A8A-8023-713658042D77}"/>
              </a:ext>
            </a:extLst>
          </p:cNvPr>
          <p:cNvPicPr preferRelativeResize="0"/>
          <p:nvPr/>
        </p:nvPicPr>
        <p:blipFill rotWithShape="1">
          <a:blip r:embed="rId6">
            <a:alphaModFix/>
          </a:blip>
          <a:srcRect t="5092" b="5092"/>
          <a:stretch/>
        </p:blipFill>
        <p:spPr>
          <a:xfrm>
            <a:off x="7838484" y="3054571"/>
            <a:ext cx="836079" cy="750958"/>
          </a:xfrm>
          <a:prstGeom prst="rect">
            <a:avLst/>
          </a:prstGeom>
          <a:noFill/>
          <a:ln>
            <a:noFill/>
          </a:ln>
        </p:spPr>
      </p:pic>
      <p:pic>
        <p:nvPicPr>
          <p:cNvPr id="47" name="Shape 338" descr="Compute-Engine_256px.png">
            <a:extLst>
              <a:ext uri="{FF2B5EF4-FFF2-40B4-BE49-F238E27FC236}">
                <a16:creationId xmlns:a16="http://schemas.microsoft.com/office/drawing/2014/main" id="{5B751916-1242-43A7-B5F7-822DA3F62DCE}"/>
              </a:ext>
            </a:extLst>
          </p:cNvPr>
          <p:cNvPicPr preferRelativeResize="0"/>
          <p:nvPr/>
        </p:nvPicPr>
        <p:blipFill rotWithShape="1">
          <a:blip r:embed="rId6">
            <a:alphaModFix/>
          </a:blip>
          <a:srcRect t="5092" b="5092"/>
          <a:stretch/>
        </p:blipFill>
        <p:spPr>
          <a:xfrm>
            <a:off x="9476191" y="3038502"/>
            <a:ext cx="836079" cy="750958"/>
          </a:xfrm>
          <a:prstGeom prst="rect">
            <a:avLst/>
          </a:prstGeom>
          <a:noFill/>
          <a:ln>
            <a:noFill/>
          </a:ln>
        </p:spPr>
      </p:pic>
      <p:grpSp>
        <p:nvGrpSpPr>
          <p:cNvPr id="31" name="Group 30">
            <a:extLst>
              <a:ext uri="{FF2B5EF4-FFF2-40B4-BE49-F238E27FC236}">
                <a16:creationId xmlns:a16="http://schemas.microsoft.com/office/drawing/2014/main" id="{4AC53645-84DF-44FE-BB82-0240863CA541}"/>
              </a:ext>
            </a:extLst>
          </p:cNvPr>
          <p:cNvGrpSpPr/>
          <p:nvPr/>
        </p:nvGrpSpPr>
        <p:grpSpPr>
          <a:xfrm>
            <a:off x="2869542" y="2001739"/>
            <a:ext cx="823114" cy="654577"/>
            <a:chOff x="4536186" y="1204040"/>
            <a:chExt cx="823114" cy="654577"/>
          </a:xfrm>
        </p:grpSpPr>
        <p:pic>
          <p:nvPicPr>
            <p:cNvPr id="53" name="Shape 339" descr="Container-Engine_256px.png">
              <a:extLst>
                <a:ext uri="{FF2B5EF4-FFF2-40B4-BE49-F238E27FC236}">
                  <a16:creationId xmlns:a16="http://schemas.microsoft.com/office/drawing/2014/main" id="{4E38DDB1-E50C-4F39-89E7-3E793C60C5B6}"/>
                </a:ext>
              </a:extLst>
            </p:cNvPr>
            <p:cNvPicPr preferRelativeResize="0"/>
            <p:nvPr/>
          </p:nvPicPr>
          <p:blipFill rotWithShape="1">
            <a:blip r:embed="rId7">
              <a:alphaModFix/>
            </a:blip>
            <a:srcRect t="5092" b="5092"/>
            <a:stretch/>
          </p:blipFill>
          <p:spPr>
            <a:xfrm>
              <a:off x="4536186" y="1530445"/>
              <a:ext cx="365370" cy="328172"/>
            </a:xfrm>
            <a:prstGeom prst="rect">
              <a:avLst/>
            </a:prstGeom>
            <a:noFill/>
            <a:ln>
              <a:noFill/>
            </a:ln>
          </p:spPr>
        </p:pic>
        <p:pic>
          <p:nvPicPr>
            <p:cNvPr id="54" name="Shape 339" descr="Container-Engine_256px.png">
              <a:extLst>
                <a:ext uri="{FF2B5EF4-FFF2-40B4-BE49-F238E27FC236}">
                  <a16:creationId xmlns:a16="http://schemas.microsoft.com/office/drawing/2014/main" id="{069E729F-AD1B-4427-962E-6030D0F9A978}"/>
                </a:ext>
              </a:extLst>
            </p:cNvPr>
            <p:cNvPicPr preferRelativeResize="0"/>
            <p:nvPr/>
          </p:nvPicPr>
          <p:blipFill rotWithShape="1">
            <a:blip r:embed="rId7">
              <a:alphaModFix/>
            </a:blip>
            <a:srcRect t="5092" b="5092"/>
            <a:stretch/>
          </p:blipFill>
          <p:spPr>
            <a:xfrm>
              <a:off x="4993930" y="1530445"/>
              <a:ext cx="365370" cy="328172"/>
            </a:xfrm>
            <a:prstGeom prst="rect">
              <a:avLst/>
            </a:prstGeom>
            <a:noFill/>
            <a:ln>
              <a:noFill/>
            </a:ln>
          </p:spPr>
        </p:pic>
        <p:pic>
          <p:nvPicPr>
            <p:cNvPr id="56" name="Shape 339" descr="Container-Engine_256px.png">
              <a:extLst>
                <a:ext uri="{FF2B5EF4-FFF2-40B4-BE49-F238E27FC236}">
                  <a16:creationId xmlns:a16="http://schemas.microsoft.com/office/drawing/2014/main" id="{63459637-8CAC-4F15-90ED-1BD1535DAE88}"/>
                </a:ext>
              </a:extLst>
            </p:cNvPr>
            <p:cNvPicPr preferRelativeResize="0"/>
            <p:nvPr/>
          </p:nvPicPr>
          <p:blipFill rotWithShape="1">
            <a:blip r:embed="rId7">
              <a:alphaModFix/>
            </a:blip>
            <a:srcRect t="5092" b="5092"/>
            <a:stretch/>
          </p:blipFill>
          <p:spPr>
            <a:xfrm>
              <a:off x="4764920" y="1204040"/>
              <a:ext cx="365370" cy="328172"/>
            </a:xfrm>
            <a:prstGeom prst="rect">
              <a:avLst/>
            </a:prstGeom>
            <a:noFill/>
            <a:ln>
              <a:noFill/>
            </a:ln>
          </p:spPr>
        </p:pic>
      </p:grpSp>
      <p:grpSp>
        <p:nvGrpSpPr>
          <p:cNvPr id="32" name="Group 31">
            <a:extLst>
              <a:ext uri="{FF2B5EF4-FFF2-40B4-BE49-F238E27FC236}">
                <a16:creationId xmlns:a16="http://schemas.microsoft.com/office/drawing/2014/main" id="{88F832DC-3F4E-4ABD-B14C-1351481DA08D}"/>
              </a:ext>
            </a:extLst>
          </p:cNvPr>
          <p:cNvGrpSpPr/>
          <p:nvPr/>
        </p:nvGrpSpPr>
        <p:grpSpPr>
          <a:xfrm>
            <a:off x="4571956" y="2324022"/>
            <a:ext cx="823114" cy="328172"/>
            <a:chOff x="4402848" y="2355936"/>
            <a:chExt cx="823114" cy="328172"/>
          </a:xfrm>
        </p:grpSpPr>
        <p:pic>
          <p:nvPicPr>
            <p:cNvPr id="66" name="Shape 339" descr="Container-Engine_256px.png">
              <a:extLst>
                <a:ext uri="{FF2B5EF4-FFF2-40B4-BE49-F238E27FC236}">
                  <a16:creationId xmlns:a16="http://schemas.microsoft.com/office/drawing/2014/main" id="{D0E67DF5-63F6-40C1-87AA-8EC6FD8314C8}"/>
                </a:ext>
              </a:extLst>
            </p:cNvPr>
            <p:cNvPicPr preferRelativeResize="0"/>
            <p:nvPr/>
          </p:nvPicPr>
          <p:blipFill rotWithShape="1">
            <a:blip r:embed="rId7">
              <a:alphaModFix/>
            </a:blip>
            <a:srcRect t="5092" b="5092"/>
            <a:stretch/>
          </p:blipFill>
          <p:spPr>
            <a:xfrm>
              <a:off x="4402848" y="2355936"/>
              <a:ext cx="365370" cy="328172"/>
            </a:xfrm>
            <a:prstGeom prst="rect">
              <a:avLst/>
            </a:prstGeom>
            <a:noFill/>
            <a:ln>
              <a:noFill/>
            </a:ln>
          </p:spPr>
        </p:pic>
        <p:pic>
          <p:nvPicPr>
            <p:cNvPr id="68" name="Shape 339" descr="Container-Engine_256px.png">
              <a:extLst>
                <a:ext uri="{FF2B5EF4-FFF2-40B4-BE49-F238E27FC236}">
                  <a16:creationId xmlns:a16="http://schemas.microsoft.com/office/drawing/2014/main" id="{C20DAAF3-945B-4DC1-B281-83E2F61F4FCF}"/>
                </a:ext>
              </a:extLst>
            </p:cNvPr>
            <p:cNvPicPr preferRelativeResize="0"/>
            <p:nvPr/>
          </p:nvPicPr>
          <p:blipFill rotWithShape="1">
            <a:blip r:embed="rId7">
              <a:alphaModFix/>
            </a:blip>
            <a:srcRect t="5092" b="5092"/>
            <a:stretch/>
          </p:blipFill>
          <p:spPr>
            <a:xfrm>
              <a:off x="4860592" y="2355936"/>
              <a:ext cx="365370" cy="328172"/>
            </a:xfrm>
            <a:prstGeom prst="rect">
              <a:avLst/>
            </a:prstGeom>
            <a:noFill/>
            <a:ln>
              <a:noFill/>
            </a:ln>
          </p:spPr>
        </p:pic>
      </p:grpSp>
      <p:pic>
        <p:nvPicPr>
          <p:cNvPr id="70" name="Shape 339" descr="Container-Engine_256px.png">
            <a:extLst>
              <a:ext uri="{FF2B5EF4-FFF2-40B4-BE49-F238E27FC236}">
                <a16:creationId xmlns:a16="http://schemas.microsoft.com/office/drawing/2014/main" id="{8F0A5C6B-7361-4BCE-899D-F366F439ED67}"/>
              </a:ext>
            </a:extLst>
          </p:cNvPr>
          <p:cNvPicPr preferRelativeResize="0"/>
          <p:nvPr/>
        </p:nvPicPr>
        <p:blipFill rotWithShape="1">
          <a:blip r:embed="rId7">
            <a:alphaModFix/>
          </a:blip>
          <a:srcRect t="5092" b="5092"/>
          <a:stretch/>
        </p:blipFill>
        <p:spPr>
          <a:xfrm>
            <a:off x="6430892" y="2324022"/>
            <a:ext cx="365370" cy="328172"/>
          </a:xfrm>
          <a:prstGeom prst="rect">
            <a:avLst/>
          </a:prstGeom>
          <a:noFill/>
          <a:ln>
            <a:noFill/>
          </a:ln>
        </p:spPr>
      </p:pic>
      <p:grpSp>
        <p:nvGrpSpPr>
          <p:cNvPr id="71" name="Group 70">
            <a:extLst>
              <a:ext uri="{FF2B5EF4-FFF2-40B4-BE49-F238E27FC236}">
                <a16:creationId xmlns:a16="http://schemas.microsoft.com/office/drawing/2014/main" id="{1C5FCE69-3E40-4AFA-8BAF-9E9D46CA7004}"/>
              </a:ext>
            </a:extLst>
          </p:cNvPr>
          <p:cNvGrpSpPr/>
          <p:nvPr/>
        </p:nvGrpSpPr>
        <p:grpSpPr>
          <a:xfrm>
            <a:off x="7831065" y="2333571"/>
            <a:ext cx="823114" cy="328172"/>
            <a:chOff x="4402848" y="2355936"/>
            <a:chExt cx="823114" cy="328172"/>
          </a:xfrm>
        </p:grpSpPr>
        <p:pic>
          <p:nvPicPr>
            <p:cNvPr id="72" name="Shape 339" descr="Container-Engine_256px.png">
              <a:extLst>
                <a:ext uri="{FF2B5EF4-FFF2-40B4-BE49-F238E27FC236}">
                  <a16:creationId xmlns:a16="http://schemas.microsoft.com/office/drawing/2014/main" id="{FA27FDA8-80A7-4B19-99D6-C53931A11443}"/>
                </a:ext>
              </a:extLst>
            </p:cNvPr>
            <p:cNvPicPr preferRelativeResize="0"/>
            <p:nvPr/>
          </p:nvPicPr>
          <p:blipFill rotWithShape="1">
            <a:blip r:embed="rId7">
              <a:alphaModFix/>
            </a:blip>
            <a:srcRect t="5092" b="5092"/>
            <a:stretch/>
          </p:blipFill>
          <p:spPr>
            <a:xfrm>
              <a:off x="4402848" y="2355936"/>
              <a:ext cx="365370" cy="328172"/>
            </a:xfrm>
            <a:prstGeom prst="rect">
              <a:avLst/>
            </a:prstGeom>
            <a:noFill/>
            <a:ln>
              <a:noFill/>
            </a:ln>
          </p:spPr>
        </p:pic>
        <p:pic>
          <p:nvPicPr>
            <p:cNvPr id="73" name="Shape 339" descr="Container-Engine_256px.png">
              <a:extLst>
                <a:ext uri="{FF2B5EF4-FFF2-40B4-BE49-F238E27FC236}">
                  <a16:creationId xmlns:a16="http://schemas.microsoft.com/office/drawing/2014/main" id="{18316552-D580-4603-895B-915CCCA00350}"/>
                </a:ext>
              </a:extLst>
            </p:cNvPr>
            <p:cNvPicPr preferRelativeResize="0"/>
            <p:nvPr/>
          </p:nvPicPr>
          <p:blipFill rotWithShape="1">
            <a:blip r:embed="rId7">
              <a:alphaModFix/>
            </a:blip>
            <a:srcRect t="5092" b="5092"/>
            <a:stretch/>
          </p:blipFill>
          <p:spPr>
            <a:xfrm>
              <a:off x="4860592" y="2355936"/>
              <a:ext cx="365370" cy="328172"/>
            </a:xfrm>
            <a:prstGeom prst="rect">
              <a:avLst/>
            </a:prstGeom>
            <a:noFill/>
            <a:ln>
              <a:noFill/>
            </a:ln>
          </p:spPr>
        </p:pic>
      </p:grpSp>
      <p:grpSp>
        <p:nvGrpSpPr>
          <p:cNvPr id="74" name="Group 73">
            <a:extLst>
              <a:ext uri="{FF2B5EF4-FFF2-40B4-BE49-F238E27FC236}">
                <a16:creationId xmlns:a16="http://schemas.microsoft.com/office/drawing/2014/main" id="{4F50B57B-8961-4E51-855D-0DC76050B237}"/>
              </a:ext>
            </a:extLst>
          </p:cNvPr>
          <p:cNvGrpSpPr/>
          <p:nvPr/>
        </p:nvGrpSpPr>
        <p:grpSpPr>
          <a:xfrm>
            <a:off x="7825076" y="1910258"/>
            <a:ext cx="823114" cy="328172"/>
            <a:chOff x="4402848" y="2355936"/>
            <a:chExt cx="823114" cy="328172"/>
          </a:xfrm>
        </p:grpSpPr>
        <p:pic>
          <p:nvPicPr>
            <p:cNvPr id="75" name="Shape 339" descr="Container-Engine_256px.png">
              <a:extLst>
                <a:ext uri="{FF2B5EF4-FFF2-40B4-BE49-F238E27FC236}">
                  <a16:creationId xmlns:a16="http://schemas.microsoft.com/office/drawing/2014/main" id="{6CB03CAA-B80D-4DBB-A73B-E343E7104C01}"/>
                </a:ext>
              </a:extLst>
            </p:cNvPr>
            <p:cNvPicPr preferRelativeResize="0"/>
            <p:nvPr/>
          </p:nvPicPr>
          <p:blipFill rotWithShape="1">
            <a:blip r:embed="rId7">
              <a:alphaModFix/>
            </a:blip>
            <a:srcRect t="5092" b="5092"/>
            <a:stretch/>
          </p:blipFill>
          <p:spPr>
            <a:xfrm>
              <a:off x="4402848" y="2355936"/>
              <a:ext cx="365370" cy="328172"/>
            </a:xfrm>
            <a:prstGeom prst="rect">
              <a:avLst/>
            </a:prstGeom>
            <a:noFill/>
            <a:ln>
              <a:noFill/>
            </a:ln>
          </p:spPr>
        </p:pic>
        <p:pic>
          <p:nvPicPr>
            <p:cNvPr id="76" name="Shape 339" descr="Container-Engine_256px.png">
              <a:extLst>
                <a:ext uri="{FF2B5EF4-FFF2-40B4-BE49-F238E27FC236}">
                  <a16:creationId xmlns:a16="http://schemas.microsoft.com/office/drawing/2014/main" id="{E76B58FF-1273-4335-896D-EB3252107EA3}"/>
                </a:ext>
              </a:extLst>
            </p:cNvPr>
            <p:cNvPicPr preferRelativeResize="0"/>
            <p:nvPr/>
          </p:nvPicPr>
          <p:blipFill rotWithShape="1">
            <a:blip r:embed="rId7">
              <a:alphaModFix/>
            </a:blip>
            <a:srcRect t="5092" b="5092"/>
            <a:stretch/>
          </p:blipFill>
          <p:spPr>
            <a:xfrm>
              <a:off x="4860592" y="2355936"/>
              <a:ext cx="365370" cy="328172"/>
            </a:xfrm>
            <a:prstGeom prst="rect">
              <a:avLst/>
            </a:prstGeom>
            <a:noFill/>
            <a:ln>
              <a:noFill/>
            </a:ln>
          </p:spPr>
        </p:pic>
      </p:grpSp>
      <p:sp>
        <p:nvSpPr>
          <p:cNvPr id="35" name="Title 34">
            <a:extLst>
              <a:ext uri="{FF2B5EF4-FFF2-40B4-BE49-F238E27FC236}">
                <a16:creationId xmlns:a16="http://schemas.microsoft.com/office/drawing/2014/main" id="{9CBBE2AE-687C-419F-B14E-7ED3E4910CE1}"/>
              </a:ext>
            </a:extLst>
          </p:cNvPr>
          <p:cNvSpPr>
            <a:spLocks noGrp="1"/>
          </p:cNvSpPr>
          <p:nvPr>
            <p:ph type="title"/>
          </p:nvPr>
        </p:nvSpPr>
        <p:spPr>
          <a:xfrm>
            <a:off x="1341120" y="467360"/>
            <a:ext cx="9509760" cy="729392"/>
          </a:xfrm>
        </p:spPr>
        <p:txBody>
          <a:bodyPr/>
          <a:lstStyle/>
          <a:p>
            <a:r>
              <a:rPr lang="en-GB" dirty="0"/>
              <a:t>We need an orchestrator: enter Kubernetes and AKS</a:t>
            </a:r>
          </a:p>
        </p:txBody>
      </p:sp>
      <p:pic>
        <p:nvPicPr>
          <p:cNvPr id="77" name="Picture 4" descr="https://azurecomcdn.azureedge.net/cvt-24785e47728636324a1dff85ae88874c1e17999e0f66965132e5c5ad37455466/images/page/services/container-service/01-create.png">
            <a:extLst>
              <a:ext uri="{FF2B5EF4-FFF2-40B4-BE49-F238E27FC236}">
                <a16:creationId xmlns:a16="http://schemas.microsoft.com/office/drawing/2014/main" id="{5117B7E2-0ADF-4F0C-851A-C30E9DA9FA3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889" y="650492"/>
            <a:ext cx="1937146" cy="93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86257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CC9B109E-8830-482B-AC35-B24F0F54BA23}"/>
              </a:ext>
            </a:extLst>
          </p:cNvPr>
          <p:cNvSpPr/>
          <p:nvPr/>
        </p:nvSpPr>
        <p:spPr bwMode="auto">
          <a:xfrm flipH="1">
            <a:off x="9369778" y="5723467"/>
            <a:ext cx="2822222" cy="1157110"/>
          </a:xfrm>
          <a:prstGeom prst="r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1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C118C554-925A-4676-9481-7505FE41C531}"/>
              </a:ext>
            </a:extLst>
          </p:cNvPr>
          <p:cNvSpPr>
            <a:spLocks noGrp="1"/>
          </p:cNvSpPr>
          <p:nvPr>
            <p:ph type="title"/>
          </p:nvPr>
        </p:nvSpPr>
        <p:spPr/>
        <p:txBody>
          <a:bodyPr/>
          <a:lstStyle/>
          <a:p>
            <a:r>
              <a:rPr lang="en-GB" dirty="0"/>
              <a:t>AKS: Managed Kubernetes</a:t>
            </a:r>
          </a:p>
        </p:txBody>
      </p:sp>
      <p:sp>
        <p:nvSpPr>
          <p:cNvPr id="3" name="Text Placeholder 2">
            <a:extLst>
              <a:ext uri="{FF2B5EF4-FFF2-40B4-BE49-F238E27FC236}">
                <a16:creationId xmlns:a16="http://schemas.microsoft.com/office/drawing/2014/main" id="{E255D52E-35D0-496B-88B4-6B4481F325AD}"/>
              </a:ext>
            </a:extLst>
          </p:cNvPr>
          <p:cNvSpPr>
            <a:spLocks noGrp="1"/>
          </p:cNvSpPr>
          <p:nvPr>
            <p:ph type="body" sz="quarter" idx="10"/>
          </p:nvPr>
        </p:nvSpPr>
        <p:spPr>
          <a:xfrm>
            <a:off x="269303" y="1187644"/>
            <a:ext cx="11655078" cy="3177793"/>
          </a:xfrm>
        </p:spPr>
        <p:txBody>
          <a:bodyPr/>
          <a:lstStyle/>
          <a:p>
            <a:pPr marL="457200" indent="-457200" algn="l">
              <a:buFont typeface="Arial" panose="020B0604020202020204" pitchFamily="34" charset="0"/>
              <a:buChar char="•"/>
            </a:pPr>
            <a:r>
              <a:rPr lang="en-GB" sz="2800" dirty="0"/>
              <a:t>Azure-hosted control plane</a:t>
            </a:r>
          </a:p>
          <a:p>
            <a:pPr marL="914400" lvl="1" indent="-457200">
              <a:buFont typeface="Arial" panose="020B0604020202020204" pitchFamily="34" charset="0"/>
              <a:buChar char="•"/>
            </a:pPr>
            <a:r>
              <a:rPr lang="en-GB" sz="2800" dirty="0"/>
              <a:t>No master nodes to manage or pay for</a:t>
            </a:r>
          </a:p>
          <a:p>
            <a:pPr marL="457200" indent="-457200" algn="l">
              <a:buFont typeface="Arial" panose="020B0604020202020204" pitchFamily="34" charset="0"/>
              <a:buChar char="•"/>
            </a:pPr>
            <a:r>
              <a:rPr lang="en-GB" sz="2800" dirty="0"/>
              <a:t>Automated upgrades and patching</a:t>
            </a:r>
          </a:p>
          <a:p>
            <a:pPr marL="914400" lvl="1" indent="-457200">
              <a:buFont typeface="Arial" panose="020B0604020202020204" pitchFamily="34" charset="0"/>
              <a:buChar char="•"/>
            </a:pPr>
            <a:r>
              <a:rPr lang="en-GB" sz="2800" dirty="0"/>
              <a:t>Easily upgrade control plane and worker nodes to new versions of Kubernetes</a:t>
            </a:r>
          </a:p>
          <a:p>
            <a:pPr marL="457200" indent="-457200" algn="l">
              <a:buFont typeface="Arial" panose="020B0604020202020204" pitchFamily="34" charset="0"/>
              <a:buChar char="•"/>
            </a:pPr>
            <a:r>
              <a:rPr lang="en-GB" sz="2800" dirty="0"/>
              <a:t>Scale agent pool to increase or decrease capacity</a:t>
            </a:r>
          </a:p>
          <a:p>
            <a:pPr algn="l"/>
            <a:endParaRPr lang="en-GB" sz="2800" dirty="0"/>
          </a:p>
        </p:txBody>
      </p:sp>
      <p:pic>
        <p:nvPicPr>
          <p:cNvPr id="8" name="Picture 7">
            <a:extLst>
              <a:ext uri="{FF2B5EF4-FFF2-40B4-BE49-F238E27FC236}">
                <a16:creationId xmlns:a16="http://schemas.microsoft.com/office/drawing/2014/main" id="{D387DF53-E144-4AA4-8FF5-3928F205AED1}"/>
              </a:ext>
            </a:extLst>
          </p:cNvPr>
          <p:cNvPicPr>
            <a:picLocks noChangeAspect="1"/>
          </p:cNvPicPr>
          <p:nvPr/>
        </p:nvPicPr>
        <p:blipFill>
          <a:blip r:embed="rId3"/>
          <a:stretch>
            <a:fillRect/>
          </a:stretch>
        </p:blipFill>
        <p:spPr>
          <a:xfrm>
            <a:off x="523878" y="4365701"/>
            <a:ext cx="4573384" cy="2258871"/>
          </a:xfrm>
          <a:prstGeom prst="rect">
            <a:avLst/>
          </a:prstGeom>
          <a:ln>
            <a:noFill/>
          </a:ln>
          <a:effectLst>
            <a:outerShdw blurRad="50800" dist="38100" dir="2700000" algn="tl" rotWithShape="0">
              <a:prstClr val="black">
                <a:alpha val="40000"/>
              </a:prstClr>
            </a:outerShdw>
          </a:effectLst>
        </p:spPr>
      </p:pic>
      <p:pic>
        <p:nvPicPr>
          <p:cNvPr id="9" name="Picture 8">
            <a:extLst>
              <a:ext uri="{FF2B5EF4-FFF2-40B4-BE49-F238E27FC236}">
                <a16:creationId xmlns:a16="http://schemas.microsoft.com/office/drawing/2014/main" id="{834ED0FD-5608-4D71-BF51-03C29106A568}"/>
              </a:ext>
            </a:extLst>
          </p:cNvPr>
          <p:cNvPicPr>
            <a:picLocks noChangeAspect="1"/>
          </p:cNvPicPr>
          <p:nvPr/>
        </p:nvPicPr>
        <p:blipFill rotWithShape="1">
          <a:blip r:embed="rId4"/>
          <a:srcRect r="4689" b="13875"/>
          <a:stretch/>
        </p:blipFill>
        <p:spPr>
          <a:xfrm>
            <a:off x="5354180" y="4365436"/>
            <a:ext cx="4493749" cy="2262849"/>
          </a:xfrm>
          <a:prstGeom prst="rect">
            <a:avLst/>
          </a:prstGeom>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74213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2044D1-BA1B-4A18-AE72-3C695FCBC28A}"/>
              </a:ext>
            </a:extLst>
          </p:cNvPr>
          <p:cNvSpPr>
            <a:spLocks noGrp="1"/>
          </p:cNvSpPr>
          <p:nvPr>
            <p:ph type="title"/>
          </p:nvPr>
        </p:nvSpPr>
        <p:spPr>
          <a:xfrm>
            <a:off x="1341120" y="467360"/>
            <a:ext cx="9509760" cy="729392"/>
          </a:xfrm>
        </p:spPr>
        <p:txBody>
          <a:bodyPr/>
          <a:lstStyle/>
          <a:p>
            <a:r>
              <a:rPr lang="it-IT" dirty="0"/>
              <a:t>Ok... What</a:t>
            </a:r>
            <a:r>
              <a:rPr lang="en-GB" dirty="0"/>
              <a:t>’s a “Pod” now?!</a:t>
            </a:r>
          </a:p>
        </p:txBody>
      </p:sp>
      <p:sp>
        <p:nvSpPr>
          <p:cNvPr id="5" name="Content Placeholder 4">
            <a:extLst>
              <a:ext uri="{FF2B5EF4-FFF2-40B4-BE49-F238E27FC236}">
                <a16:creationId xmlns:a16="http://schemas.microsoft.com/office/drawing/2014/main" id="{2AFD7A53-1961-458D-8FAE-DAEDD4A310E5}"/>
              </a:ext>
            </a:extLst>
          </p:cNvPr>
          <p:cNvSpPr>
            <a:spLocks noGrp="1"/>
          </p:cNvSpPr>
          <p:nvPr>
            <p:ph idx="1"/>
          </p:nvPr>
        </p:nvSpPr>
        <p:spPr>
          <a:xfrm>
            <a:off x="1341120" y="1268760"/>
            <a:ext cx="9509760" cy="4760819"/>
          </a:xfrm>
        </p:spPr>
        <p:txBody>
          <a:bodyPr/>
          <a:lstStyle/>
          <a:p>
            <a:r>
              <a:rPr lang="en-GB" dirty="0"/>
              <a:t>Atomic unit of deployment in Kubernetes</a:t>
            </a:r>
          </a:p>
          <a:p>
            <a:r>
              <a:rPr lang="en-GB" dirty="0"/>
              <a:t>It has its own IP Address</a:t>
            </a:r>
          </a:p>
          <a:p>
            <a:r>
              <a:rPr lang="en-GB" dirty="0"/>
              <a:t>It’s short lived and replaceable</a:t>
            </a:r>
          </a:p>
          <a:p>
            <a:pPr lvl="1"/>
            <a:r>
              <a:rPr lang="en-GB" dirty="0"/>
              <a:t>Don’t get too attached to it </a:t>
            </a:r>
            <a:r>
              <a:rPr lang="en-GB" dirty="0">
                <a:sym typeface="Wingdings" panose="05000000000000000000" pitchFamily="2" charset="2"/>
              </a:rPr>
              <a:t></a:t>
            </a:r>
            <a:r>
              <a:rPr lang="en-GB" dirty="0"/>
              <a:t> </a:t>
            </a:r>
          </a:p>
          <a:p>
            <a:r>
              <a:rPr lang="en-GB" dirty="0"/>
              <a:t>It runs one or more containers</a:t>
            </a:r>
          </a:p>
          <a:p>
            <a:pPr lvl="1"/>
            <a:r>
              <a:rPr lang="en-GB" dirty="0"/>
              <a:t>All the containers share storage and network</a:t>
            </a:r>
          </a:p>
          <a:p>
            <a:r>
              <a:rPr lang="en-GB" dirty="0"/>
              <a:t>We almost never manage pods directly</a:t>
            </a:r>
          </a:p>
          <a:p>
            <a:pPr lvl="1"/>
            <a:r>
              <a:rPr lang="en-GB" dirty="0"/>
              <a:t>There are higher level objects</a:t>
            </a:r>
          </a:p>
        </p:txBody>
      </p:sp>
      <p:grpSp>
        <p:nvGrpSpPr>
          <p:cNvPr id="6" name="Group 5">
            <a:extLst>
              <a:ext uri="{FF2B5EF4-FFF2-40B4-BE49-F238E27FC236}">
                <a16:creationId xmlns:a16="http://schemas.microsoft.com/office/drawing/2014/main" id="{0CA80703-2324-4A06-8B05-8C33589A5B94}"/>
              </a:ext>
            </a:extLst>
          </p:cNvPr>
          <p:cNvGrpSpPr/>
          <p:nvPr/>
        </p:nvGrpSpPr>
        <p:grpSpPr>
          <a:xfrm>
            <a:off x="7628285" y="1579409"/>
            <a:ext cx="1679713" cy="1214744"/>
            <a:chOff x="4850296" y="4262761"/>
            <a:chExt cx="1679713" cy="1214744"/>
          </a:xfrm>
        </p:grpSpPr>
        <p:sp>
          <p:nvSpPr>
            <p:cNvPr id="7" name="Rectangle 6">
              <a:extLst>
                <a:ext uri="{FF2B5EF4-FFF2-40B4-BE49-F238E27FC236}">
                  <a16:creationId xmlns:a16="http://schemas.microsoft.com/office/drawing/2014/main" id="{EA58B875-2A25-4915-BEA7-66994F305D4A}"/>
                </a:ext>
              </a:extLst>
            </p:cNvPr>
            <p:cNvSpPr/>
            <p:nvPr/>
          </p:nvSpPr>
          <p:spPr>
            <a:xfrm>
              <a:off x="4850296" y="4328491"/>
              <a:ext cx="1679713" cy="1027260"/>
            </a:xfrm>
            <a:prstGeom prst="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 name="Group 7">
              <a:extLst>
                <a:ext uri="{FF2B5EF4-FFF2-40B4-BE49-F238E27FC236}">
                  <a16:creationId xmlns:a16="http://schemas.microsoft.com/office/drawing/2014/main" id="{6465D67A-57B2-4D7C-8C01-9FD2377A3D7A}"/>
                </a:ext>
              </a:extLst>
            </p:cNvPr>
            <p:cNvGrpSpPr/>
            <p:nvPr/>
          </p:nvGrpSpPr>
          <p:grpSpPr>
            <a:xfrm>
              <a:off x="5256745" y="4262761"/>
              <a:ext cx="866814" cy="915212"/>
              <a:chOff x="7245626" y="2134805"/>
              <a:chExt cx="866814" cy="915212"/>
            </a:xfrm>
          </p:grpSpPr>
          <p:pic>
            <p:nvPicPr>
              <p:cNvPr id="10" name="Picture 2" descr="Image result for container icon">
                <a:extLst>
                  <a:ext uri="{FF2B5EF4-FFF2-40B4-BE49-F238E27FC236}">
                    <a16:creationId xmlns:a16="http://schemas.microsoft.com/office/drawing/2014/main" id="{F4DF2EC1-12BF-4433-BABE-B94593EEB7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562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92BB4E2E-D404-4005-8377-1BF6D64C74F3}"/>
                  </a:ext>
                </a:extLst>
              </p:cNvPr>
              <p:cNvSpPr txBox="1"/>
              <p:nvPr/>
            </p:nvSpPr>
            <p:spPr>
              <a:xfrm>
                <a:off x="7307777" y="2773018"/>
                <a:ext cx="742511" cy="276999"/>
              </a:xfrm>
              <a:prstGeom prst="rect">
                <a:avLst/>
              </a:prstGeom>
              <a:noFill/>
            </p:spPr>
            <p:txBody>
              <a:bodyPr wrap="none" rtlCol="0">
                <a:spAutoFit/>
              </a:bodyPr>
              <a:lstStyle/>
              <a:p>
                <a:r>
                  <a:rPr lang="en-GB" sz="1200" dirty="0"/>
                  <a:t>frontend</a:t>
                </a:r>
              </a:p>
            </p:txBody>
          </p:sp>
        </p:grpSp>
        <p:sp>
          <p:nvSpPr>
            <p:cNvPr id="9" name="Rectangle 8">
              <a:extLst>
                <a:ext uri="{FF2B5EF4-FFF2-40B4-BE49-F238E27FC236}">
                  <a16:creationId xmlns:a16="http://schemas.microsoft.com/office/drawing/2014/main" id="{728D26CD-0F34-4C52-953E-20CBAAD65264}"/>
                </a:ext>
              </a:extLst>
            </p:cNvPr>
            <p:cNvSpPr/>
            <p:nvPr/>
          </p:nvSpPr>
          <p:spPr>
            <a:xfrm>
              <a:off x="5163377" y="5233996"/>
              <a:ext cx="1053548"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10.1.0.11</a:t>
              </a:r>
            </a:p>
          </p:txBody>
        </p:sp>
      </p:grpSp>
      <p:grpSp>
        <p:nvGrpSpPr>
          <p:cNvPr id="28" name="Group 27">
            <a:extLst>
              <a:ext uri="{FF2B5EF4-FFF2-40B4-BE49-F238E27FC236}">
                <a16:creationId xmlns:a16="http://schemas.microsoft.com/office/drawing/2014/main" id="{32B2D8C0-9F9D-4A99-A5A0-EEEA1214B7C6}"/>
              </a:ext>
            </a:extLst>
          </p:cNvPr>
          <p:cNvGrpSpPr/>
          <p:nvPr/>
        </p:nvGrpSpPr>
        <p:grpSpPr>
          <a:xfrm>
            <a:off x="7628285" y="3633032"/>
            <a:ext cx="3261691" cy="1776338"/>
            <a:chOff x="3511826" y="3633032"/>
            <a:chExt cx="3261691" cy="1776338"/>
          </a:xfrm>
        </p:grpSpPr>
        <p:sp>
          <p:nvSpPr>
            <p:cNvPr id="13" name="Rectangle 12">
              <a:extLst>
                <a:ext uri="{FF2B5EF4-FFF2-40B4-BE49-F238E27FC236}">
                  <a16:creationId xmlns:a16="http://schemas.microsoft.com/office/drawing/2014/main" id="{FEB3E442-9851-4C51-96D8-8ED846482B5F}"/>
                </a:ext>
              </a:extLst>
            </p:cNvPr>
            <p:cNvSpPr/>
            <p:nvPr/>
          </p:nvSpPr>
          <p:spPr>
            <a:xfrm>
              <a:off x="3511826" y="3698761"/>
              <a:ext cx="3261691" cy="1588855"/>
            </a:xfrm>
            <a:prstGeom prst="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id="{B41D7312-654F-48FB-869B-5E3D216E368E}"/>
                </a:ext>
              </a:extLst>
            </p:cNvPr>
            <p:cNvGrpSpPr/>
            <p:nvPr/>
          </p:nvGrpSpPr>
          <p:grpSpPr>
            <a:xfrm>
              <a:off x="3918275" y="3633032"/>
              <a:ext cx="866814" cy="915212"/>
              <a:chOff x="7245626" y="2134805"/>
              <a:chExt cx="866814" cy="915212"/>
            </a:xfrm>
          </p:grpSpPr>
          <p:pic>
            <p:nvPicPr>
              <p:cNvPr id="16" name="Picture 2" descr="Image result for container icon">
                <a:extLst>
                  <a:ext uri="{FF2B5EF4-FFF2-40B4-BE49-F238E27FC236}">
                    <a16:creationId xmlns:a16="http://schemas.microsoft.com/office/drawing/2014/main" id="{A4948E7F-AB48-44D8-A5A4-0497E1AE3D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562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135507B9-2009-44CD-9967-361B3CDCF7DF}"/>
                  </a:ext>
                </a:extLst>
              </p:cNvPr>
              <p:cNvSpPr txBox="1"/>
              <p:nvPr/>
            </p:nvSpPr>
            <p:spPr>
              <a:xfrm>
                <a:off x="7307777" y="2773018"/>
                <a:ext cx="742511" cy="276999"/>
              </a:xfrm>
              <a:prstGeom prst="rect">
                <a:avLst/>
              </a:prstGeom>
              <a:noFill/>
            </p:spPr>
            <p:txBody>
              <a:bodyPr wrap="none" rtlCol="0">
                <a:spAutoFit/>
              </a:bodyPr>
              <a:lstStyle/>
              <a:p>
                <a:r>
                  <a:rPr lang="en-GB" sz="1200" dirty="0"/>
                  <a:t>frontend</a:t>
                </a:r>
              </a:p>
            </p:txBody>
          </p:sp>
        </p:grpSp>
        <p:sp>
          <p:nvSpPr>
            <p:cNvPr id="15" name="Rectangle 14">
              <a:extLst>
                <a:ext uri="{FF2B5EF4-FFF2-40B4-BE49-F238E27FC236}">
                  <a16:creationId xmlns:a16="http://schemas.microsoft.com/office/drawing/2014/main" id="{2F358600-12F1-4D47-A87F-691E8E7AF166}"/>
                </a:ext>
              </a:extLst>
            </p:cNvPr>
            <p:cNvSpPr/>
            <p:nvPr/>
          </p:nvSpPr>
          <p:spPr>
            <a:xfrm>
              <a:off x="4615897" y="5165861"/>
              <a:ext cx="1053548"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10.1.0.11</a:t>
              </a:r>
            </a:p>
          </p:txBody>
        </p:sp>
        <p:grpSp>
          <p:nvGrpSpPr>
            <p:cNvPr id="18" name="Group 17">
              <a:extLst>
                <a:ext uri="{FF2B5EF4-FFF2-40B4-BE49-F238E27FC236}">
                  <a16:creationId xmlns:a16="http://schemas.microsoft.com/office/drawing/2014/main" id="{87055AE4-B600-4207-8665-40EF07B25CBF}"/>
                </a:ext>
              </a:extLst>
            </p:cNvPr>
            <p:cNvGrpSpPr/>
            <p:nvPr/>
          </p:nvGrpSpPr>
          <p:grpSpPr>
            <a:xfrm>
              <a:off x="5588704" y="3649169"/>
              <a:ext cx="930063" cy="915212"/>
              <a:chOff x="7313972" y="2134805"/>
              <a:chExt cx="930063" cy="915212"/>
            </a:xfrm>
          </p:grpSpPr>
          <p:pic>
            <p:nvPicPr>
              <p:cNvPr id="19" name="Picture 2" descr="Image result for container icon">
                <a:extLst>
                  <a:ext uri="{FF2B5EF4-FFF2-40B4-BE49-F238E27FC236}">
                    <a16:creationId xmlns:a16="http://schemas.microsoft.com/office/drawing/2014/main" id="{99DA93D9-EA50-4FF4-BD6D-C1FB7A8D3123}"/>
                  </a:ext>
                </a:extLst>
              </p:cNvPr>
              <p:cNvPicPr>
                <a:picLocks noChangeAspect="1" noChangeArrowheads="1"/>
              </p:cNvPicPr>
              <p:nvPr/>
            </p:nvPicPr>
            <p:blipFill>
              <a:blip r:embed="rId2">
                <a:biLevel thresh="75000"/>
                <a:extLst>
                  <a:ext uri="{28A0092B-C50C-407E-A947-70E740481C1C}">
                    <a14:useLocalDpi xmlns:a14="http://schemas.microsoft.com/office/drawing/2010/main" val="0"/>
                  </a:ext>
                </a:extLst>
              </a:blip>
              <a:srcRect/>
              <a:stretch>
                <a:fillRect/>
              </a:stretch>
            </p:blipFill>
            <p:spPr bwMode="auto">
              <a:xfrm>
                <a:off x="734559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0E299127-DCC0-4A88-B3B3-3EB991B45F2E}"/>
                  </a:ext>
                </a:extLst>
              </p:cNvPr>
              <p:cNvSpPr txBox="1"/>
              <p:nvPr/>
            </p:nvSpPr>
            <p:spPr>
              <a:xfrm>
                <a:off x="7313972" y="2773018"/>
                <a:ext cx="930063" cy="276999"/>
              </a:xfrm>
              <a:prstGeom prst="rect">
                <a:avLst/>
              </a:prstGeom>
              <a:noFill/>
            </p:spPr>
            <p:txBody>
              <a:bodyPr wrap="none" rtlCol="0">
                <a:spAutoFit/>
              </a:bodyPr>
              <a:lstStyle/>
              <a:p>
                <a:r>
                  <a:rPr lang="en-GB" sz="1200" dirty="0"/>
                  <a:t>Log spooler</a:t>
                </a:r>
              </a:p>
            </p:txBody>
          </p:sp>
        </p:grpSp>
        <p:grpSp>
          <p:nvGrpSpPr>
            <p:cNvPr id="23" name="Group 22">
              <a:extLst>
                <a:ext uri="{FF2B5EF4-FFF2-40B4-BE49-F238E27FC236}">
                  <a16:creationId xmlns:a16="http://schemas.microsoft.com/office/drawing/2014/main" id="{F0BBBABD-8627-46C5-A58B-A91C5C85F160}"/>
                </a:ext>
              </a:extLst>
            </p:cNvPr>
            <p:cNvGrpSpPr/>
            <p:nvPr/>
          </p:nvGrpSpPr>
          <p:grpSpPr>
            <a:xfrm>
              <a:off x="4779431" y="4579217"/>
              <a:ext cx="726481" cy="571808"/>
              <a:chOff x="4658641" y="4545652"/>
              <a:chExt cx="726481" cy="571808"/>
            </a:xfrm>
          </p:grpSpPr>
          <p:sp>
            <p:nvSpPr>
              <p:cNvPr id="21" name="Flowchart: Multidocument 20">
                <a:extLst>
                  <a:ext uri="{FF2B5EF4-FFF2-40B4-BE49-F238E27FC236}">
                    <a16:creationId xmlns:a16="http://schemas.microsoft.com/office/drawing/2014/main" id="{43FEBD6E-DA3D-40AE-B819-815E3B12C199}"/>
                  </a:ext>
                </a:extLst>
              </p:cNvPr>
              <p:cNvSpPr/>
              <p:nvPr/>
            </p:nvSpPr>
            <p:spPr>
              <a:xfrm>
                <a:off x="4803220" y="4545652"/>
                <a:ext cx="437322" cy="327992"/>
              </a:xfrm>
              <a:prstGeom prst="flowChartMultidocument">
                <a:avLst/>
              </a:prstGeom>
              <a:solidFill>
                <a:srgbClr val="FFFF00"/>
              </a:solidFill>
              <a:ln>
                <a:solidFill>
                  <a:srgbClr val="F8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TextBox 21">
                <a:extLst>
                  <a:ext uri="{FF2B5EF4-FFF2-40B4-BE49-F238E27FC236}">
                    <a16:creationId xmlns:a16="http://schemas.microsoft.com/office/drawing/2014/main" id="{752EEAEC-865A-4F50-9636-D589743B9755}"/>
                  </a:ext>
                </a:extLst>
              </p:cNvPr>
              <p:cNvSpPr txBox="1"/>
              <p:nvPr/>
            </p:nvSpPr>
            <p:spPr>
              <a:xfrm>
                <a:off x="4658641" y="4840461"/>
                <a:ext cx="726481" cy="276999"/>
              </a:xfrm>
              <a:prstGeom prst="rect">
                <a:avLst/>
              </a:prstGeom>
              <a:noFill/>
            </p:spPr>
            <p:txBody>
              <a:bodyPr wrap="none" rtlCol="0">
                <a:spAutoFit/>
              </a:bodyPr>
              <a:lstStyle/>
              <a:p>
                <a:r>
                  <a:rPr lang="en-GB" sz="1200" dirty="0"/>
                  <a:t>/</a:t>
                </a:r>
                <a:r>
                  <a:rPr lang="en-GB" sz="1200" dirty="0" err="1"/>
                  <a:t>var</a:t>
                </a:r>
                <a:r>
                  <a:rPr lang="en-GB" sz="1200" dirty="0"/>
                  <a:t>/logs</a:t>
                </a:r>
              </a:p>
            </p:txBody>
          </p:sp>
        </p:grpSp>
        <p:sp>
          <p:nvSpPr>
            <p:cNvPr id="26" name="Arrow: Bent-Up 25">
              <a:extLst>
                <a:ext uri="{FF2B5EF4-FFF2-40B4-BE49-F238E27FC236}">
                  <a16:creationId xmlns:a16="http://schemas.microsoft.com/office/drawing/2014/main" id="{196B9796-2089-44FB-9E6A-49797E368AAA}"/>
                </a:ext>
              </a:extLst>
            </p:cNvPr>
            <p:cNvSpPr/>
            <p:nvPr/>
          </p:nvSpPr>
          <p:spPr>
            <a:xfrm rot="5400000">
              <a:off x="4489366" y="4433114"/>
              <a:ext cx="207232" cy="524565"/>
            </a:xfrm>
            <a:prstGeom prst="bentUpArrow">
              <a:avLst>
                <a:gd name="adj1" fmla="val 7200"/>
                <a:gd name="adj2" fmla="val 12049"/>
                <a:gd name="adj3" fmla="val 2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7" name="Arrow: Bent-Up 26">
              <a:extLst>
                <a:ext uri="{FF2B5EF4-FFF2-40B4-BE49-F238E27FC236}">
                  <a16:creationId xmlns:a16="http://schemas.microsoft.com/office/drawing/2014/main" id="{77EA19A9-1C31-4A05-AABA-17E9E9DBDA50}"/>
                </a:ext>
              </a:extLst>
            </p:cNvPr>
            <p:cNvSpPr/>
            <p:nvPr/>
          </p:nvSpPr>
          <p:spPr>
            <a:xfrm rot="16200000" flipH="1">
              <a:off x="5630779" y="4427527"/>
              <a:ext cx="207232" cy="524565"/>
            </a:xfrm>
            <a:prstGeom prst="bentUpArrow">
              <a:avLst>
                <a:gd name="adj1" fmla="val 7200"/>
                <a:gd name="adj2" fmla="val 12049"/>
                <a:gd name="adj3" fmla="val 2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4100950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4" end="4"/>
                                            </p:txEl>
                                          </p:spTgt>
                                        </p:tgtEl>
                                        <p:attrNameLst>
                                          <p:attrName>style.visibility</p:attrName>
                                        </p:attrNameLst>
                                      </p:cBhvr>
                                      <p:to>
                                        <p:strVal val="visible"/>
                                      </p:to>
                                    </p:set>
                                    <p:animEffect transition="in" filter="fade">
                                      <p:cBhvr>
                                        <p:cTn id="10" dur="500"/>
                                        <p:tgtEl>
                                          <p:spTgt spid="5">
                                            <p:txEl>
                                              <p:pRg st="4" end="4"/>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animEffect transition="in" filter="fade">
                                      <p:cBhvr>
                                        <p:cTn id="13" dur="500"/>
                                        <p:tgtEl>
                                          <p:spTgt spid="5">
                                            <p:txEl>
                                              <p:pRg st="5" end="5"/>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6" end="6"/>
                                            </p:txEl>
                                          </p:spTgt>
                                        </p:tgtEl>
                                        <p:attrNameLst>
                                          <p:attrName>style.visibility</p:attrName>
                                        </p:attrNameLst>
                                      </p:cBhvr>
                                      <p:to>
                                        <p:strVal val="visible"/>
                                      </p:to>
                                    </p:set>
                                    <p:animEffect transition="in" filter="fade">
                                      <p:cBhvr>
                                        <p:cTn id="16" dur="500"/>
                                        <p:tgtEl>
                                          <p:spTgt spid="5">
                                            <p:txEl>
                                              <p:pRg st="6" end="6"/>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animEffect transition="in" filter="fade">
                                      <p:cBhvr>
                                        <p:cTn id="19"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7FC8B91A-BC7E-4D55-8116-70BE0E0159EC}"/>
              </a:ext>
            </a:extLst>
          </p:cNvPr>
          <p:cNvSpPr/>
          <p:nvPr/>
        </p:nvSpPr>
        <p:spPr>
          <a:xfrm>
            <a:off x="4215852" y="4080013"/>
            <a:ext cx="6945791" cy="2156791"/>
          </a:xfrm>
          <a:prstGeom prst="rect">
            <a:avLst/>
          </a:prstGeom>
          <a:solidFill>
            <a:schemeClr val="tx2">
              <a:lumMod val="20000"/>
              <a:lumOff val="80000"/>
            </a:schemeClr>
          </a:solidFill>
          <a:ln>
            <a:solidFill>
              <a:srgbClr val="865FC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chemeClr val="tx1"/>
                </a:solidFill>
              </a:rPr>
              <a:t>Upgrade policy</a:t>
            </a:r>
          </a:p>
        </p:txBody>
      </p:sp>
      <p:sp>
        <p:nvSpPr>
          <p:cNvPr id="17" name="Rectangle 16">
            <a:extLst>
              <a:ext uri="{FF2B5EF4-FFF2-40B4-BE49-F238E27FC236}">
                <a16:creationId xmlns:a16="http://schemas.microsoft.com/office/drawing/2014/main" id="{A1595032-E3DC-4F8A-A854-869B70F12FEE}"/>
              </a:ext>
            </a:extLst>
          </p:cNvPr>
          <p:cNvSpPr/>
          <p:nvPr/>
        </p:nvSpPr>
        <p:spPr>
          <a:xfrm>
            <a:off x="4378187" y="4467638"/>
            <a:ext cx="6619461" cy="1679713"/>
          </a:xfrm>
          <a:prstGeom prst="rect">
            <a:avLst/>
          </a:prstGeom>
          <a:solidFill>
            <a:schemeClr val="accent1">
              <a:lumMod val="20000"/>
              <a:lumOff val="80000"/>
            </a:schemeClr>
          </a:solidFill>
          <a:ln>
            <a:solidFill>
              <a:srgbClr val="16CC3C"/>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GB" dirty="0">
              <a:solidFill>
                <a:schemeClr val="tx1"/>
              </a:solidFill>
            </a:endParaRPr>
          </a:p>
        </p:txBody>
      </p:sp>
      <p:sp>
        <p:nvSpPr>
          <p:cNvPr id="11" name="Rectangle 10">
            <a:extLst>
              <a:ext uri="{FF2B5EF4-FFF2-40B4-BE49-F238E27FC236}">
                <a16:creationId xmlns:a16="http://schemas.microsoft.com/office/drawing/2014/main" id="{8479F8FF-04D0-4C67-BB07-62C54830C76E}"/>
              </a:ext>
            </a:extLst>
          </p:cNvPr>
          <p:cNvSpPr/>
          <p:nvPr/>
        </p:nvSpPr>
        <p:spPr>
          <a:xfrm>
            <a:off x="246819" y="2707878"/>
            <a:ext cx="3624471" cy="3528926"/>
          </a:xfrm>
          <a:prstGeom prst="rect">
            <a:avLst/>
          </a:prstGeom>
          <a:solidFill>
            <a:schemeClr val="tx2">
              <a:lumMod val="20000"/>
              <a:lumOff val="80000"/>
            </a:schemeClr>
          </a:solidFill>
          <a:ln>
            <a:solidFill>
              <a:srgbClr val="865FC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dirty="0">
                <a:solidFill>
                  <a:schemeClr val="tx1"/>
                </a:solidFill>
              </a:rPr>
              <a:t>Deployment</a:t>
            </a:r>
          </a:p>
        </p:txBody>
      </p:sp>
      <p:sp>
        <p:nvSpPr>
          <p:cNvPr id="10" name="Rectangle 9">
            <a:extLst>
              <a:ext uri="{FF2B5EF4-FFF2-40B4-BE49-F238E27FC236}">
                <a16:creationId xmlns:a16="http://schemas.microsoft.com/office/drawing/2014/main" id="{43497302-E800-4A65-BC68-E27B8E98BBAC}"/>
              </a:ext>
            </a:extLst>
          </p:cNvPr>
          <p:cNvSpPr/>
          <p:nvPr/>
        </p:nvSpPr>
        <p:spPr>
          <a:xfrm>
            <a:off x="385971" y="3847886"/>
            <a:ext cx="3322984" cy="2299466"/>
          </a:xfrm>
          <a:prstGeom prst="rect">
            <a:avLst/>
          </a:prstGeom>
          <a:solidFill>
            <a:schemeClr val="accent1">
              <a:lumMod val="20000"/>
              <a:lumOff val="80000"/>
            </a:schemeClr>
          </a:solidFill>
          <a:ln>
            <a:solidFill>
              <a:srgbClr val="16CC3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dirty="0" err="1">
                <a:solidFill>
                  <a:schemeClr val="tx1"/>
                </a:solidFill>
              </a:rPr>
              <a:t>ReplicaSet</a:t>
            </a:r>
            <a:endParaRPr lang="en-GB" dirty="0">
              <a:solidFill>
                <a:schemeClr val="tx1"/>
              </a:solidFill>
            </a:endParaRPr>
          </a:p>
        </p:txBody>
      </p:sp>
      <p:sp>
        <p:nvSpPr>
          <p:cNvPr id="8" name="Rectangle 7">
            <a:extLst>
              <a:ext uri="{FF2B5EF4-FFF2-40B4-BE49-F238E27FC236}">
                <a16:creationId xmlns:a16="http://schemas.microsoft.com/office/drawing/2014/main" id="{2BACD1B7-ECD3-44FC-B63C-3E259BEC69F1}"/>
              </a:ext>
            </a:extLst>
          </p:cNvPr>
          <p:cNvSpPr/>
          <p:nvPr/>
        </p:nvSpPr>
        <p:spPr>
          <a:xfrm>
            <a:off x="735497" y="4805570"/>
            <a:ext cx="2787926" cy="1131620"/>
          </a:xfrm>
          <a:prstGeom prst="rect">
            <a:avLst/>
          </a:prstGeom>
          <a:solidFill>
            <a:schemeClr val="accent6">
              <a:lumMod val="20000"/>
              <a:lumOff val="8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dirty="0">
                <a:solidFill>
                  <a:schemeClr val="tx1"/>
                </a:solidFill>
              </a:rPr>
              <a:t>Pod</a:t>
            </a:r>
          </a:p>
        </p:txBody>
      </p:sp>
      <p:sp>
        <p:nvSpPr>
          <p:cNvPr id="4" name="Title 3">
            <a:extLst>
              <a:ext uri="{FF2B5EF4-FFF2-40B4-BE49-F238E27FC236}">
                <a16:creationId xmlns:a16="http://schemas.microsoft.com/office/drawing/2014/main" id="{DE3CCD47-1AEE-42F7-AFEC-4209CF065BE8}"/>
              </a:ext>
            </a:extLst>
          </p:cNvPr>
          <p:cNvSpPr>
            <a:spLocks noGrp="1"/>
          </p:cNvSpPr>
          <p:nvPr>
            <p:ph type="title"/>
          </p:nvPr>
        </p:nvSpPr>
        <p:spPr>
          <a:xfrm>
            <a:off x="1977888" y="467360"/>
            <a:ext cx="8872992" cy="729392"/>
          </a:xfrm>
        </p:spPr>
        <p:txBody>
          <a:bodyPr>
            <a:normAutofit fontScale="90000"/>
          </a:bodyPr>
          <a:lstStyle/>
          <a:p>
            <a:r>
              <a:rPr lang="en-GB" dirty="0"/>
              <a:t>Kubernetes objects are created through its REST API</a:t>
            </a:r>
          </a:p>
        </p:txBody>
      </p:sp>
      <p:pic>
        <p:nvPicPr>
          <p:cNvPr id="6" name="Picture 4" descr="https://azurecomcdn.azureedge.net/cvt-24785e47728636324a1dff85ae88874c1e17999e0f66965132e5c5ad37455466/images/page/services/container-service/01-create.png">
            <a:extLst>
              <a:ext uri="{FF2B5EF4-FFF2-40B4-BE49-F238E27FC236}">
                <a16:creationId xmlns:a16="http://schemas.microsoft.com/office/drawing/2014/main" id="{AF75F598-27B2-4FA9-94CB-F77553EB06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06" y="490612"/>
            <a:ext cx="2081264" cy="100209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AF0830A7-CD46-4315-90B4-37311ECD537A}"/>
              </a:ext>
            </a:extLst>
          </p:cNvPr>
          <p:cNvSpPr/>
          <p:nvPr/>
        </p:nvSpPr>
        <p:spPr>
          <a:xfrm>
            <a:off x="316396" y="2890202"/>
            <a:ext cx="3322983" cy="3046988"/>
          </a:xfrm>
          <a:prstGeom prst="rect">
            <a:avLst/>
          </a:prstGeom>
        </p:spPr>
        <p:txBody>
          <a:bodyPr wrap="square">
            <a:spAutoFit/>
          </a:bodyPr>
          <a:lstStyle/>
          <a:p>
            <a:r>
              <a:rPr lang="en-GB" sz="1200" dirty="0" err="1">
                <a:latin typeface="Consolas" panose="020B0609020204030204" pitchFamily="49" charset="0"/>
              </a:rPr>
              <a:t>apiVersion</a:t>
            </a:r>
            <a:r>
              <a:rPr lang="en-GB" sz="1200" dirty="0">
                <a:latin typeface="Consolas" panose="020B0609020204030204" pitchFamily="49" charset="0"/>
              </a:rPr>
              <a:t>: </a:t>
            </a:r>
            <a:r>
              <a:rPr lang="en-GB" sz="1200" b="1" dirty="0">
                <a:latin typeface="Consolas" panose="020B0609020204030204" pitchFamily="49" charset="0"/>
              </a:rPr>
              <a:t>apps/v1beta1</a:t>
            </a:r>
          </a:p>
          <a:p>
            <a:r>
              <a:rPr lang="en-GB" sz="1200" dirty="0">
                <a:latin typeface="Consolas" panose="020B0609020204030204" pitchFamily="49" charset="0"/>
              </a:rPr>
              <a:t>kind: </a:t>
            </a:r>
            <a:r>
              <a:rPr lang="en-GB" sz="1200" b="1" dirty="0">
                <a:latin typeface="Consolas" panose="020B0609020204030204" pitchFamily="49" charset="0"/>
              </a:rPr>
              <a:t>Deployment</a:t>
            </a:r>
          </a:p>
          <a:p>
            <a:r>
              <a:rPr lang="en-GB" sz="1200" dirty="0">
                <a:latin typeface="Consolas" panose="020B0609020204030204" pitchFamily="49" charset="0"/>
              </a:rPr>
              <a:t>metadata:</a:t>
            </a:r>
          </a:p>
          <a:p>
            <a:r>
              <a:rPr lang="en-GB" sz="1200" dirty="0">
                <a:latin typeface="Consolas" panose="020B0609020204030204" pitchFamily="49" charset="0"/>
              </a:rPr>
              <a:t>  name: </a:t>
            </a:r>
            <a:r>
              <a:rPr lang="en-GB" sz="1200" b="1" dirty="0">
                <a:latin typeface="Consolas" panose="020B0609020204030204" pitchFamily="49" charset="0"/>
              </a:rPr>
              <a:t>frontend-</a:t>
            </a:r>
            <a:r>
              <a:rPr lang="en-GB" sz="1200" b="1" dirty="0" err="1">
                <a:latin typeface="Consolas" panose="020B0609020204030204" pitchFamily="49" charset="0"/>
              </a:rPr>
              <a:t>dpy</a:t>
            </a:r>
            <a:endParaRPr lang="en-GB" sz="1200" b="1" dirty="0">
              <a:latin typeface="Consolas" panose="020B0609020204030204" pitchFamily="49" charset="0"/>
            </a:endParaRPr>
          </a:p>
          <a:p>
            <a:r>
              <a:rPr lang="en-GB" sz="1200" dirty="0">
                <a:latin typeface="Consolas" panose="020B0609020204030204" pitchFamily="49" charset="0"/>
              </a:rPr>
              <a:t>spec:</a:t>
            </a:r>
          </a:p>
          <a:p>
            <a:r>
              <a:rPr lang="en-GB" sz="1200" dirty="0">
                <a:latin typeface="Consolas" panose="020B0609020204030204" pitchFamily="49" charset="0"/>
              </a:rPr>
              <a:t>  replicas: </a:t>
            </a:r>
            <a:r>
              <a:rPr lang="en-GB" sz="1200" b="1" dirty="0">
                <a:latin typeface="Consolas" panose="020B0609020204030204" pitchFamily="49" charset="0"/>
              </a:rPr>
              <a:t>3</a:t>
            </a:r>
          </a:p>
          <a:p>
            <a:r>
              <a:rPr lang="en-GB" sz="1200" dirty="0">
                <a:latin typeface="Consolas" panose="020B0609020204030204" pitchFamily="49" charset="0"/>
              </a:rPr>
              <a:t>  template:</a:t>
            </a:r>
          </a:p>
          <a:p>
            <a:r>
              <a:rPr lang="en-GB" sz="1200" dirty="0">
                <a:latin typeface="Consolas" panose="020B0609020204030204" pitchFamily="49" charset="0"/>
              </a:rPr>
              <a:t>    metadata:</a:t>
            </a:r>
          </a:p>
          <a:p>
            <a:r>
              <a:rPr lang="en-GB" sz="1200" dirty="0">
                <a:latin typeface="Consolas" panose="020B0609020204030204" pitchFamily="49" charset="0"/>
              </a:rPr>
              <a:t>      labels:</a:t>
            </a:r>
          </a:p>
          <a:p>
            <a:r>
              <a:rPr lang="en-GB" sz="1200" dirty="0">
                <a:latin typeface="Consolas" panose="020B0609020204030204" pitchFamily="49" charset="0"/>
              </a:rPr>
              <a:t>        app: </a:t>
            </a:r>
            <a:r>
              <a:rPr lang="en-GB" sz="1200" b="1" dirty="0">
                <a:latin typeface="Consolas" panose="020B0609020204030204" pitchFamily="49" charset="0"/>
              </a:rPr>
              <a:t>frontend</a:t>
            </a:r>
          </a:p>
          <a:p>
            <a:r>
              <a:rPr lang="en-GB" sz="1200" dirty="0">
                <a:latin typeface="Consolas" panose="020B0609020204030204" pitchFamily="49" charset="0"/>
              </a:rPr>
              <a:t>    spec:</a:t>
            </a:r>
          </a:p>
          <a:p>
            <a:r>
              <a:rPr lang="en-GB" sz="1200" dirty="0">
                <a:latin typeface="Consolas" panose="020B0609020204030204" pitchFamily="49" charset="0"/>
              </a:rPr>
              <a:t>      containers:</a:t>
            </a:r>
          </a:p>
          <a:p>
            <a:r>
              <a:rPr lang="en-GB" sz="1200" dirty="0">
                <a:latin typeface="Consolas" panose="020B0609020204030204" pitchFamily="49" charset="0"/>
              </a:rPr>
              <a:t>      - name: </a:t>
            </a:r>
            <a:r>
              <a:rPr lang="en-GB" sz="1200" b="1" dirty="0">
                <a:latin typeface="Consolas" panose="020B0609020204030204" pitchFamily="49" charset="0"/>
              </a:rPr>
              <a:t>frontend</a:t>
            </a:r>
          </a:p>
          <a:p>
            <a:r>
              <a:rPr lang="en-GB" sz="1200" dirty="0">
                <a:latin typeface="Consolas" panose="020B0609020204030204" pitchFamily="49" charset="0"/>
              </a:rPr>
              <a:t>        image: </a:t>
            </a:r>
            <a:r>
              <a:rPr lang="en-GB" sz="1200" b="1" dirty="0" err="1">
                <a:latin typeface="Consolas" panose="020B0609020204030204" pitchFamily="49" charset="0"/>
              </a:rPr>
              <a:t>myreg</a:t>
            </a:r>
            <a:r>
              <a:rPr lang="en-GB" sz="1200" b="1" dirty="0">
                <a:latin typeface="Consolas" panose="020B0609020204030204" pitchFamily="49" charset="0"/>
              </a:rPr>
              <a:t>/</a:t>
            </a:r>
            <a:r>
              <a:rPr lang="en-GB" sz="1200" b="1" dirty="0" err="1">
                <a:latin typeface="Consolas" panose="020B0609020204030204" pitchFamily="49" charset="0"/>
              </a:rPr>
              <a:t>frontend:latest</a:t>
            </a:r>
            <a:endParaRPr lang="en-GB" sz="1200" b="1" dirty="0">
              <a:latin typeface="Consolas" panose="020B0609020204030204" pitchFamily="49" charset="0"/>
            </a:endParaRPr>
          </a:p>
          <a:p>
            <a:r>
              <a:rPr lang="en-GB" sz="1200" dirty="0">
                <a:latin typeface="Consolas" panose="020B0609020204030204" pitchFamily="49" charset="0"/>
              </a:rPr>
              <a:t>        ports:</a:t>
            </a:r>
          </a:p>
          <a:p>
            <a:r>
              <a:rPr lang="en-GB" sz="1200" dirty="0">
                <a:latin typeface="Consolas" panose="020B0609020204030204" pitchFamily="49" charset="0"/>
              </a:rPr>
              <a:t>        - </a:t>
            </a:r>
            <a:r>
              <a:rPr lang="en-GB" sz="1200" dirty="0" err="1">
                <a:latin typeface="Consolas" panose="020B0609020204030204" pitchFamily="49" charset="0"/>
              </a:rPr>
              <a:t>containerPort</a:t>
            </a:r>
            <a:r>
              <a:rPr lang="en-GB" sz="1200" dirty="0">
                <a:latin typeface="Consolas" panose="020B0609020204030204" pitchFamily="49" charset="0"/>
              </a:rPr>
              <a:t>: </a:t>
            </a:r>
            <a:r>
              <a:rPr lang="en-GB" sz="1200" b="1" dirty="0">
                <a:latin typeface="Consolas" panose="020B0609020204030204" pitchFamily="49" charset="0"/>
              </a:rPr>
              <a:t>80</a:t>
            </a:r>
          </a:p>
        </p:txBody>
      </p:sp>
      <p:grpSp>
        <p:nvGrpSpPr>
          <p:cNvPr id="16" name="Group 15">
            <a:extLst>
              <a:ext uri="{FF2B5EF4-FFF2-40B4-BE49-F238E27FC236}">
                <a16:creationId xmlns:a16="http://schemas.microsoft.com/office/drawing/2014/main" id="{83A1BB6B-FF27-43C6-BB58-AF2AFC9DB4D7}"/>
              </a:ext>
            </a:extLst>
          </p:cNvPr>
          <p:cNvGrpSpPr/>
          <p:nvPr/>
        </p:nvGrpSpPr>
        <p:grpSpPr>
          <a:xfrm>
            <a:off x="4825448" y="4615599"/>
            <a:ext cx="1679713" cy="1214744"/>
            <a:chOff x="4850296" y="4262761"/>
            <a:chExt cx="1679713" cy="1214744"/>
          </a:xfrm>
        </p:grpSpPr>
        <p:sp>
          <p:nvSpPr>
            <p:cNvPr id="12" name="Rectangle 11">
              <a:extLst>
                <a:ext uri="{FF2B5EF4-FFF2-40B4-BE49-F238E27FC236}">
                  <a16:creationId xmlns:a16="http://schemas.microsoft.com/office/drawing/2014/main" id="{7CC153D7-0221-453E-81A3-1764E7355E6D}"/>
                </a:ext>
              </a:extLst>
            </p:cNvPr>
            <p:cNvSpPr/>
            <p:nvPr/>
          </p:nvSpPr>
          <p:spPr>
            <a:xfrm>
              <a:off x="4850296" y="4328491"/>
              <a:ext cx="1679713" cy="1027260"/>
            </a:xfrm>
            <a:prstGeom prst="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id="{2E3B793D-6A61-485C-B112-DB4F60F222D7}"/>
                </a:ext>
              </a:extLst>
            </p:cNvPr>
            <p:cNvGrpSpPr/>
            <p:nvPr/>
          </p:nvGrpSpPr>
          <p:grpSpPr>
            <a:xfrm>
              <a:off x="5256745" y="4262761"/>
              <a:ext cx="866814" cy="915212"/>
              <a:chOff x="7245626" y="2134805"/>
              <a:chExt cx="866814" cy="915212"/>
            </a:xfrm>
          </p:grpSpPr>
          <p:pic>
            <p:nvPicPr>
              <p:cNvPr id="2050" name="Picture 2" descr="Image result for container icon">
                <a:extLst>
                  <a:ext uri="{FF2B5EF4-FFF2-40B4-BE49-F238E27FC236}">
                    <a16:creationId xmlns:a16="http://schemas.microsoft.com/office/drawing/2014/main" id="{676B9240-D028-4CDD-B6C7-755A006F52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562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BDFDD62F-9449-4AD1-B31F-CA5A2DBA8A0B}"/>
                  </a:ext>
                </a:extLst>
              </p:cNvPr>
              <p:cNvSpPr txBox="1"/>
              <p:nvPr/>
            </p:nvSpPr>
            <p:spPr>
              <a:xfrm>
                <a:off x="7307777" y="2773018"/>
                <a:ext cx="742511" cy="276999"/>
              </a:xfrm>
              <a:prstGeom prst="rect">
                <a:avLst/>
              </a:prstGeom>
              <a:noFill/>
            </p:spPr>
            <p:txBody>
              <a:bodyPr wrap="none" rtlCol="0">
                <a:spAutoFit/>
              </a:bodyPr>
              <a:lstStyle/>
              <a:p>
                <a:r>
                  <a:rPr lang="en-GB" sz="1200" dirty="0"/>
                  <a:t>frontend</a:t>
                </a:r>
              </a:p>
            </p:txBody>
          </p:sp>
        </p:grpSp>
        <p:sp>
          <p:nvSpPr>
            <p:cNvPr id="15" name="Rectangle 14">
              <a:extLst>
                <a:ext uri="{FF2B5EF4-FFF2-40B4-BE49-F238E27FC236}">
                  <a16:creationId xmlns:a16="http://schemas.microsoft.com/office/drawing/2014/main" id="{62564719-A3E7-4FA9-A62C-CAA5FF29769F}"/>
                </a:ext>
              </a:extLst>
            </p:cNvPr>
            <p:cNvSpPr/>
            <p:nvPr/>
          </p:nvSpPr>
          <p:spPr>
            <a:xfrm>
              <a:off x="5163377" y="5233996"/>
              <a:ext cx="1053548"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10.1.0.11:80</a:t>
              </a:r>
            </a:p>
          </p:txBody>
        </p:sp>
      </p:grpSp>
      <p:grpSp>
        <p:nvGrpSpPr>
          <p:cNvPr id="18" name="Group 17">
            <a:extLst>
              <a:ext uri="{FF2B5EF4-FFF2-40B4-BE49-F238E27FC236}">
                <a16:creationId xmlns:a16="http://schemas.microsoft.com/office/drawing/2014/main" id="{6A8DA2F5-FB1C-42D0-AEF2-AAE76072F5E6}"/>
              </a:ext>
            </a:extLst>
          </p:cNvPr>
          <p:cNvGrpSpPr/>
          <p:nvPr/>
        </p:nvGrpSpPr>
        <p:grpSpPr>
          <a:xfrm>
            <a:off x="6898131" y="4615599"/>
            <a:ext cx="1679713" cy="1214744"/>
            <a:chOff x="4850296" y="4262761"/>
            <a:chExt cx="1679713" cy="1214744"/>
          </a:xfrm>
        </p:grpSpPr>
        <p:sp>
          <p:nvSpPr>
            <p:cNvPr id="19" name="Rectangle 18">
              <a:extLst>
                <a:ext uri="{FF2B5EF4-FFF2-40B4-BE49-F238E27FC236}">
                  <a16:creationId xmlns:a16="http://schemas.microsoft.com/office/drawing/2014/main" id="{D227DA7C-F6B8-4D41-AD79-FC221379321B}"/>
                </a:ext>
              </a:extLst>
            </p:cNvPr>
            <p:cNvSpPr/>
            <p:nvPr/>
          </p:nvSpPr>
          <p:spPr>
            <a:xfrm>
              <a:off x="4850296" y="4328491"/>
              <a:ext cx="1679713" cy="1027260"/>
            </a:xfrm>
            <a:prstGeom prst="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0" name="Group 19">
              <a:extLst>
                <a:ext uri="{FF2B5EF4-FFF2-40B4-BE49-F238E27FC236}">
                  <a16:creationId xmlns:a16="http://schemas.microsoft.com/office/drawing/2014/main" id="{BCBB40AD-B2D6-4A30-91A6-5CBEB79207A4}"/>
                </a:ext>
              </a:extLst>
            </p:cNvPr>
            <p:cNvGrpSpPr/>
            <p:nvPr/>
          </p:nvGrpSpPr>
          <p:grpSpPr>
            <a:xfrm>
              <a:off x="5256745" y="4262761"/>
              <a:ext cx="866814" cy="915212"/>
              <a:chOff x="7245626" y="2134805"/>
              <a:chExt cx="866814" cy="915212"/>
            </a:xfrm>
          </p:grpSpPr>
          <p:pic>
            <p:nvPicPr>
              <p:cNvPr id="22" name="Picture 2" descr="Image result for container icon">
                <a:extLst>
                  <a:ext uri="{FF2B5EF4-FFF2-40B4-BE49-F238E27FC236}">
                    <a16:creationId xmlns:a16="http://schemas.microsoft.com/office/drawing/2014/main" id="{DF32F6B3-AA3A-4BE3-8686-953EF08CB9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562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2BCD026E-8F28-4896-8B83-5C5283A253A9}"/>
                  </a:ext>
                </a:extLst>
              </p:cNvPr>
              <p:cNvSpPr txBox="1"/>
              <p:nvPr/>
            </p:nvSpPr>
            <p:spPr>
              <a:xfrm>
                <a:off x="7307777" y="2773018"/>
                <a:ext cx="742511" cy="276999"/>
              </a:xfrm>
              <a:prstGeom prst="rect">
                <a:avLst/>
              </a:prstGeom>
              <a:noFill/>
            </p:spPr>
            <p:txBody>
              <a:bodyPr wrap="none" rtlCol="0">
                <a:spAutoFit/>
              </a:bodyPr>
              <a:lstStyle/>
              <a:p>
                <a:r>
                  <a:rPr lang="en-GB" sz="1200" dirty="0"/>
                  <a:t>frontend</a:t>
                </a:r>
              </a:p>
            </p:txBody>
          </p:sp>
        </p:grpSp>
        <p:sp>
          <p:nvSpPr>
            <p:cNvPr id="21" name="Rectangle 20">
              <a:extLst>
                <a:ext uri="{FF2B5EF4-FFF2-40B4-BE49-F238E27FC236}">
                  <a16:creationId xmlns:a16="http://schemas.microsoft.com/office/drawing/2014/main" id="{49A5E3B1-3FE4-4856-91CE-9E51D6D93FD8}"/>
                </a:ext>
              </a:extLst>
            </p:cNvPr>
            <p:cNvSpPr/>
            <p:nvPr/>
          </p:nvSpPr>
          <p:spPr>
            <a:xfrm>
              <a:off x="5163377" y="5233996"/>
              <a:ext cx="1053548"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10.1.0.19:80</a:t>
              </a:r>
            </a:p>
          </p:txBody>
        </p:sp>
      </p:grpSp>
      <p:grpSp>
        <p:nvGrpSpPr>
          <p:cNvPr id="24" name="Group 23">
            <a:extLst>
              <a:ext uri="{FF2B5EF4-FFF2-40B4-BE49-F238E27FC236}">
                <a16:creationId xmlns:a16="http://schemas.microsoft.com/office/drawing/2014/main" id="{2FAE7E43-9628-4B79-A14B-DE58846E3292}"/>
              </a:ext>
            </a:extLst>
          </p:cNvPr>
          <p:cNvGrpSpPr/>
          <p:nvPr/>
        </p:nvGrpSpPr>
        <p:grpSpPr>
          <a:xfrm>
            <a:off x="8970814" y="4615599"/>
            <a:ext cx="1679713" cy="1214744"/>
            <a:chOff x="4850296" y="4262761"/>
            <a:chExt cx="1679713" cy="1214744"/>
          </a:xfrm>
        </p:grpSpPr>
        <p:sp>
          <p:nvSpPr>
            <p:cNvPr id="25" name="Rectangle 24">
              <a:extLst>
                <a:ext uri="{FF2B5EF4-FFF2-40B4-BE49-F238E27FC236}">
                  <a16:creationId xmlns:a16="http://schemas.microsoft.com/office/drawing/2014/main" id="{536CE859-000A-47BA-8D5F-F356C0DB36EC}"/>
                </a:ext>
              </a:extLst>
            </p:cNvPr>
            <p:cNvSpPr/>
            <p:nvPr/>
          </p:nvSpPr>
          <p:spPr>
            <a:xfrm>
              <a:off x="4850296" y="4328491"/>
              <a:ext cx="1679713" cy="1027260"/>
            </a:xfrm>
            <a:prstGeom prst="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6" name="Group 25">
              <a:extLst>
                <a:ext uri="{FF2B5EF4-FFF2-40B4-BE49-F238E27FC236}">
                  <a16:creationId xmlns:a16="http://schemas.microsoft.com/office/drawing/2014/main" id="{FAF4E0D8-656E-48E1-8847-BF953E99903A}"/>
                </a:ext>
              </a:extLst>
            </p:cNvPr>
            <p:cNvGrpSpPr/>
            <p:nvPr/>
          </p:nvGrpSpPr>
          <p:grpSpPr>
            <a:xfrm>
              <a:off x="5256745" y="4262761"/>
              <a:ext cx="866814" cy="915212"/>
              <a:chOff x="7245626" y="2134805"/>
              <a:chExt cx="866814" cy="915212"/>
            </a:xfrm>
          </p:grpSpPr>
          <p:pic>
            <p:nvPicPr>
              <p:cNvPr id="28" name="Picture 2" descr="Image result for container icon">
                <a:extLst>
                  <a:ext uri="{FF2B5EF4-FFF2-40B4-BE49-F238E27FC236}">
                    <a16:creationId xmlns:a16="http://schemas.microsoft.com/office/drawing/2014/main" id="{A87637B9-1947-42CA-941B-90F78BC1A9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5626" y="2134805"/>
                <a:ext cx="866814" cy="866814"/>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BF2F56C3-461A-4287-BBB0-61790E2430C0}"/>
                  </a:ext>
                </a:extLst>
              </p:cNvPr>
              <p:cNvSpPr txBox="1"/>
              <p:nvPr/>
            </p:nvSpPr>
            <p:spPr>
              <a:xfrm>
                <a:off x="7307777" y="2773018"/>
                <a:ext cx="742511" cy="276999"/>
              </a:xfrm>
              <a:prstGeom prst="rect">
                <a:avLst/>
              </a:prstGeom>
              <a:noFill/>
            </p:spPr>
            <p:txBody>
              <a:bodyPr wrap="none" rtlCol="0">
                <a:spAutoFit/>
              </a:bodyPr>
              <a:lstStyle/>
              <a:p>
                <a:r>
                  <a:rPr lang="en-GB" sz="1200" dirty="0"/>
                  <a:t>frontend</a:t>
                </a:r>
              </a:p>
            </p:txBody>
          </p:sp>
        </p:grpSp>
        <p:sp>
          <p:nvSpPr>
            <p:cNvPr id="27" name="Rectangle 26">
              <a:extLst>
                <a:ext uri="{FF2B5EF4-FFF2-40B4-BE49-F238E27FC236}">
                  <a16:creationId xmlns:a16="http://schemas.microsoft.com/office/drawing/2014/main" id="{4ECEF8C9-3995-4A65-8D4C-5B44315AEC20}"/>
                </a:ext>
              </a:extLst>
            </p:cNvPr>
            <p:cNvSpPr/>
            <p:nvPr/>
          </p:nvSpPr>
          <p:spPr>
            <a:xfrm>
              <a:off x="5163377" y="5233996"/>
              <a:ext cx="1053548"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10.1.0.47:80</a:t>
              </a:r>
            </a:p>
          </p:txBody>
        </p:sp>
      </p:grpSp>
      <p:sp>
        <p:nvSpPr>
          <p:cNvPr id="30" name="Arrow: Pentagon 29">
            <a:extLst>
              <a:ext uri="{FF2B5EF4-FFF2-40B4-BE49-F238E27FC236}">
                <a16:creationId xmlns:a16="http://schemas.microsoft.com/office/drawing/2014/main" id="{FE07ED16-D5E4-4FAE-9992-729BBC43B692}"/>
              </a:ext>
            </a:extLst>
          </p:cNvPr>
          <p:cNvSpPr/>
          <p:nvPr/>
        </p:nvSpPr>
        <p:spPr>
          <a:xfrm>
            <a:off x="4825448" y="5853426"/>
            <a:ext cx="993913" cy="168965"/>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050" dirty="0"/>
              <a:t>app: frontend</a:t>
            </a:r>
          </a:p>
        </p:txBody>
      </p:sp>
      <p:sp>
        <p:nvSpPr>
          <p:cNvPr id="33" name="Arrow: Pentagon 32">
            <a:extLst>
              <a:ext uri="{FF2B5EF4-FFF2-40B4-BE49-F238E27FC236}">
                <a16:creationId xmlns:a16="http://schemas.microsoft.com/office/drawing/2014/main" id="{C5DEB743-7EE0-436D-B857-6D14C1721E38}"/>
              </a:ext>
            </a:extLst>
          </p:cNvPr>
          <p:cNvSpPr/>
          <p:nvPr/>
        </p:nvSpPr>
        <p:spPr>
          <a:xfrm>
            <a:off x="6893531" y="5853426"/>
            <a:ext cx="993913" cy="168965"/>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050" dirty="0"/>
              <a:t>app: frontend</a:t>
            </a:r>
          </a:p>
        </p:txBody>
      </p:sp>
      <p:sp>
        <p:nvSpPr>
          <p:cNvPr id="34" name="Arrow: Pentagon 33">
            <a:extLst>
              <a:ext uri="{FF2B5EF4-FFF2-40B4-BE49-F238E27FC236}">
                <a16:creationId xmlns:a16="http://schemas.microsoft.com/office/drawing/2014/main" id="{5E98C75B-A16D-4F4F-A3A2-0B71BFDF7155}"/>
              </a:ext>
            </a:extLst>
          </p:cNvPr>
          <p:cNvSpPr/>
          <p:nvPr/>
        </p:nvSpPr>
        <p:spPr>
          <a:xfrm>
            <a:off x="8970814" y="5853426"/>
            <a:ext cx="993913" cy="168965"/>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050" dirty="0"/>
              <a:t>app: frontend</a:t>
            </a:r>
          </a:p>
        </p:txBody>
      </p:sp>
      <p:sp>
        <p:nvSpPr>
          <p:cNvPr id="36" name="Rectangle 35">
            <a:extLst>
              <a:ext uri="{FF2B5EF4-FFF2-40B4-BE49-F238E27FC236}">
                <a16:creationId xmlns:a16="http://schemas.microsoft.com/office/drawing/2014/main" id="{44ACBFEE-4BB6-475F-9D28-4B05BF79CDF2}"/>
              </a:ext>
            </a:extLst>
          </p:cNvPr>
          <p:cNvSpPr/>
          <p:nvPr/>
        </p:nvSpPr>
        <p:spPr>
          <a:xfrm>
            <a:off x="9671813" y="1368871"/>
            <a:ext cx="2203791" cy="2156791"/>
          </a:xfrm>
          <a:prstGeom prst="rect">
            <a:avLst/>
          </a:prstGeom>
          <a:solidFill>
            <a:schemeClr val="accent2">
              <a:lumMod val="20000"/>
              <a:lumOff val="80000"/>
            </a:schemeClr>
          </a:solidFill>
          <a:ln>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dirty="0">
                <a:solidFill>
                  <a:schemeClr val="tx1"/>
                </a:solidFill>
              </a:rPr>
              <a:t>Service</a:t>
            </a:r>
          </a:p>
        </p:txBody>
      </p:sp>
      <p:sp>
        <p:nvSpPr>
          <p:cNvPr id="2048" name="Rectangle 2047">
            <a:extLst>
              <a:ext uri="{FF2B5EF4-FFF2-40B4-BE49-F238E27FC236}">
                <a16:creationId xmlns:a16="http://schemas.microsoft.com/office/drawing/2014/main" id="{37947466-3FA8-4F55-8EC0-CC9D159D8FA2}"/>
              </a:ext>
            </a:extLst>
          </p:cNvPr>
          <p:cNvSpPr/>
          <p:nvPr/>
        </p:nvSpPr>
        <p:spPr>
          <a:xfrm>
            <a:off x="9717157" y="1658144"/>
            <a:ext cx="1994452" cy="1754326"/>
          </a:xfrm>
          <a:prstGeom prst="rect">
            <a:avLst/>
          </a:prstGeom>
        </p:spPr>
        <p:txBody>
          <a:bodyPr wrap="square">
            <a:spAutoFit/>
          </a:bodyPr>
          <a:lstStyle/>
          <a:p>
            <a:r>
              <a:rPr lang="en-GB" sz="1200" dirty="0" err="1">
                <a:latin typeface="Consolas" panose="020B0609020204030204" pitchFamily="49" charset="0"/>
              </a:rPr>
              <a:t>apiVersion</a:t>
            </a:r>
            <a:r>
              <a:rPr lang="en-GB" sz="1200" dirty="0">
                <a:latin typeface="Consolas" panose="020B0609020204030204" pitchFamily="49" charset="0"/>
              </a:rPr>
              <a:t>: </a:t>
            </a:r>
            <a:r>
              <a:rPr lang="en-GB" sz="1200" b="1" dirty="0">
                <a:latin typeface="Consolas" panose="020B0609020204030204" pitchFamily="49" charset="0"/>
              </a:rPr>
              <a:t>v1</a:t>
            </a:r>
          </a:p>
          <a:p>
            <a:r>
              <a:rPr lang="en-GB" sz="1200" dirty="0">
                <a:latin typeface="Consolas" panose="020B0609020204030204" pitchFamily="49" charset="0"/>
              </a:rPr>
              <a:t>kind: </a:t>
            </a:r>
            <a:r>
              <a:rPr lang="en-GB" sz="1200" b="1" dirty="0">
                <a:latin typeface="Consolas" panose="020B0609020204030204" pitchFamily="49" charset="0"/>
              </a:rPr>
              <a:t>Service</a:t>
            </a:r>
          </a:p>
          <a:p>
            <a:r>
              <a:rPr lang="en-GB" sz="1200" dirty="0">
                <a:latin typeface="Consolas" panose="020B0609020204030204" pitchFamily="49" charset="0"/>
              </a:rPr>
              <a:t>metadata: </a:t>
            </a:r>
          </a:p>
          <a:p>
            <a:r>
              <a:rPr lang="en-GB" sz="1200" dirty="0">
                <a:latin typeface="Consolas" panose="020B0609020204030204" pitchFamily="49" charset="0"/>
              </a:rPr>
              <a:t>  name: </a:t>
            </a:r>
            <a:r>
              <a:rPr lang="en-GB" sz="1200" b="1" dirty="0">
                <a:latin typeface="Consolas" panose="020B0609020204030204" pitchFamily="49" charset="0"/>
              </a:rPr>
              <a:t>frontend-svc</a:t>
            </a:r>
          </a:p>
          <a:p>
            <a:r>
              <a:rPr lang="en-GB" sz="1200" dirty="0">
                <a:latin typeface="Consolas" panose="020B0609020204030204" pitchFamily="49" charset="0"/>
              </a:rPr>
              <a:t>spec:</a:t>
            </a:r>
          </a:p>
          <a:p>
            <a:r>
              <a:rPr lang="en-GB" sz="1200" dirty="0">
                <a:latin typeface="Consolas" panose="020B0609020204030204" pitchFamily="49" charset="0"/>
              </a:rPr>
              <a:t>  ports:</a:t>
            </a:r>
          </a:p>
          <a:p>
            <a:r>
              <a:rPr lang="en-GB" sz="1200" dirty="0">
                <a:latin typeface="Consolas" panose="020B0609020204030204" pitchFamily="49" charset="0"/>
              </a:rPr>
              <a:t>  - port: </a:t>
            </a:r>
            <a:r>
              <a:rPr lang="en-GB" sz="1200" b="1" dirty="0">
                <a:latin typeface="Consolas" panose="020B0609020204030204" pitchFamily="49" charset="0"/>
              </a:rPr>
              <a:t>80</a:t>
            </a:r>
          </a:p>
          <a:p>
            <a:r>
              <a:rPr lang="en-GB" sz="1200" dirty="0">
                <a:latin typeface="Consolas" panose="020B0609020204030204" pitchFamily="49" charset="0"/>
              </a:rPr>
              <a:t>  selector:</a:t>
            </a:r>
          </a:p>
          <a:p>
            <a:r>
              <a:rPr lang="en-GB" sz="1200" dirty="0">
                <a:latin typeface="Consolas" panose="020B0609020204030204" pitchFamily="49" charset="0"/>
              </a:rPr>
              <a:t>    app: </a:t>
            </a:r>
            <a:r>
              <a:rPr lang="en-GB" sz="1200" b="1" dirty="0">
                <a:latin typeface="Consolas" panose="020B0609020204030204" pitchFamily="49" charset="0"/>
              </a:rPr>
              <a:t>frontend</a:t>
            </a:r>
            <a:endParaRPr lang="en-GB" sz="1200" b="1" dirty="0">
              <a:effectLst/>
              <a:latin typeface="Consolas" panose="020B0609020204030204" pitchFamily="49" charset="0"/>
            </a:endParaRPr>
          </a:p>
        </p:txBody>
      </p:sp>
      <p:grpSp>
        <p:nvGrpSpPr>
          <p:cNvPr id="2051" name="Group 2050">
            <a:extLst>
              <a:ext uri="{FF2B5EF4-FFF2-40B4-BE49-F238E27FC236}">
                <a16:creationId xmlns:a16="http://schemas.microsoft.com/office/drawing/2014/main" id="{904D2CB8-4408-48CD-AD4E-98586F13545C}"/>
              </a:ext>
            </a:extLst>
          </p:cNvPr>
          <p:cNvGrpSpPr/>
          <p:nvPr/>
        </p:nvGrpSpPr>
        <p:grpSpPr>
          <a:xfrm>
            <a:off x="6709396" y="2535307"/>
            <a:ext cx="2057180" cy="790103"/>
            <a:chOff x="6659327" y="2021840"/>
            <a:chExt cx="2057180" cy="790103"/>
          </a:xfrm>
        </p:grpSpPr>
        <p:sp>
          <p:nvSpPr>
            <p:cNvPr id="38" name="Rectangle 37">
              <a:extLst>
                <a:ext uri="{FF2B5EF4-FFF2-40B4-BE49-F238E27FC236}">
                  <a16:creationId xmlns:a16="http://schemas.microsoft.com/office/drawing/2014/main" id="{63408F79-78F3-4DC4-8FAD-6E2874F65C8B}"/>
                </a:ext>
              </a:extLst>
            </p:cNvPr>
            <p:cNvSpPr/>
            <p:nvPr/>
          </p:nvSpPr>
          <p:spPr>
            <a:xfrm>
              <a:off x="6659327" y="2021840"/>
              <a:ext cx="2057180" cy="790103"/>
            </a:xfrm>
            <a:prstGeom prst="rect">
              <a:avLst/>
            </a:prstGeom>
            <a:solidFill>
              <a:schemeClr val="accent2">
                <a:lumMod val="20000"/>
                <a:lumOff val="8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9" name="Rectangle 38">
              <a:extLst>
                <a:ext uri="{FF2B5EF4-FFF2-40B4-BE49-F238E27FC236}">
                  <a16:creationId xmlns:a16="http://schemas.microsoft.com/office/drawing/2014/main" id="{F90474A1-3DB0-4A5B-B664-2BE58B53E8A9}"/>
                </a:ext>
              </a:extLst>
            </p:cNvPr>
            <p:cNvSpPr/>
            <p:nvPr/>
          </p:nvSpPr>
          <p:spPr>
            <a:xfrm>
              <a:off x="6954215" y="2173382"/>
              <a:ext cx="1467404" cy="243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HOST: frontend-svc</a:t>
              </a:r>
            </a:p>
          </p:txBody>
        </p:sp>
        <p:sp>
          <p:nvSpPr>
            <p:cNvPr id="42" name="Arrow: Pentagon 41">
              <a:extLst>
                <a:ext uri="{FF2B5EF4-FFF2-40B4-BE49-F238E27FC236}">
                  <a16:creationId xmlns:a16="http://schemas.microsoft.com/office/drawing/2014/main" id="{D6919B8E-8626-4B42-87DC-4FAD9DEF1FF6}"/>
                </a:ext>
              </a:extLst>
            </p:cNvPr>
            <p:cNvSpPr/>
            <p:nvPr/>
          </p:nvSpPr>
          <p:spPr>
            <a:xfrm>
              <a:off x="6807623" y="2546099"/>
              <a:ext cx="993913" cy="168965"/>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050" dirty="0"/>
                <a:t>app: frontend</a:t>
              </a:r>
            </a:p>
          </p:txBody>
        </p:sp>
      </p:grpSp>
      <p:cxnSp>
        <p:nvCxnSpPr>
          <p:cNvPr id="2053" name="Straight Arrow Connector 2052">
            <a:extLst>
              <a:ext uri="{FF2B5EF4-FFF2-40B4-BE49-F238E27FC236}">
                <a16:creationId xmlns:a16="http://schemas.microsoft.com/office/drawing/2014/main" id="{889293BC-9BB1-4B1A-A21C-9CF4A5A134E1}"/>
              </a:ext>
            </a:extLst>
          </p:cNvPr>
          <p:cNvCxnSpPr>
            <a:stCxn id="38" idx="2"/>
            <a:endCxn id="2050" idx="0"/>
          </p:cNvCxnSpPr>
          <p:nvPr/>
        </p:nvCxnSpPr>
        <p:spPr>
          <a:xfrm flipH="1">
            <a:off x="5665304" y="3325410"/>
            <a:ext cx="2072682" cy="12901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55" name="Straight Arrow Connector 2054">
            <a:extLst>
              <a:ext uri="{FF2B5EF4-FFF2-40B4-BE49-F238E27FC236}">
                <a16:creationId xmlns:a16="http://schemas.microsoft.com/office/drawing/2014/main" id="{B7565D86-4295-4D69-8724-05B5A0B0741E}"/>
              </a:ext>
            </a:extLst>
          </p:cNvPr>
          <p:cNvCxnSpPr>
            <a:stCxn id="38" idx="2"/>
            <a:endCxn id="22" idx="0"/>
          </p:cNvCxnSpPr>
          <p:nvPr/>
        </p:nvCxnSpPr>
        <p:spPr>
          <a:xfrm>
            <a:off x="7737986" y="3325410"/>
            <a:ext cx="1" cy="12901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57" name="Straight Arrow Connector 2056">
            <a:extLst>
              <a:ext uri="{FF2B5EF4-FFF2-40B4-BE49-F238E27FC236}">
                <a16:creationId xmlns:a16="http://schemas.microsoft.com/office/drawing/2014/main" id="{A7FCE437-0D9C-40F7-80B9-A4C9A94E36F5}"/>
              </a:ext>
            </a:extLst>
          </p:cNvPr>
          <p:cNvCxnSpPr>
            <a:stCxn id="38" idx="2"/>
            <a:endCxn id="28" idx="0"/>
          </p:cNvCxnSpPr>
          <p:nvPr/>
        </p:nvCxnSpPr>
        <p:spPr>
          <a:xfrm>
            <a:off x="7737986" y="3325410"/>
            <a:ext cx="2072684" cy="12901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40534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fade">
                                      <p:cBhvr>
                                        <p:cTn id="35" dur="500"/>
                                        <p:tgtEl>
                                          <p:spTgt spid="33"/>
                                        </p:tgtEl>
                                      </p:cBhvr>
                                    </p:animEffect>
                                  </p:childTnLst>
                                </p:cTn>
                              </p:par>
                            </p:childTnLst>
                          </p:cTn>
                        </p:par>
                        <p:par>
                          <p:cTn id="36" fill="hold">
                            <p:stCondLst>
                              <p:cond delay="2500"/>
                            </p:stCondLst>
                            <p:childTnLst>
                              <p:par>
                                <p:cTn id="37" presetID="10" presetClass="entr" presetSubtype="0" fill="hold" grpId="0" nodeType="after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500"/>
                                        <p:tgtEl>
                                          <p:spTgt spid="3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500"/>
                                        <p:tgtEl>
                                          <p:spTgt spid="3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048"/>
                                        </p:tgtEl>
                                        <p:attrNameLst>
                                          <p:attrName>style.visibility</p:attrName>
                                        </p:attrNameLst>
                                      </p:cBhvr>
                                      <p:to>
                                        <p:strVal val="visible"/>
                                      </p:to>
                                    </p:set>
                                    <p:animEffect transition="in" filter="fade">
                                      <p:cBhvr>
                                        <p:cTn id="52" dur="500"/>
                                        <p:tgtEl>
                                          <p:spTgt spid="204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fade">
                                      <p:cBhvr>
                                        <p:cTn id="57" dur="500"/>
                                        <p:tgtEl>
                                          <p:spTgt spid="36"/>
                                        </p:tgtEl>
                                      </p:cBhvr>
                                    </p:animEffect>
                                  </p:childTnLst>
                                </p:cTn>
                              </p:par>
                              <p:par>
                                <p:cTn id="58" presetID="10" presetClass="entr" presetSubtype="0" fill="hold" nodeType="withEffect">
                                  <p:stCondLst>
                                    <p:cond delay="0"/>
                                  </p:stCondLst>
                                  <p:childTnLst>
                                    <p:set>
                                      <p:cBhvr>
                                        <p:cTn id="59" dur="1" fill="hold">
                                          <p:stCondLst>
                                            <p:cond delay="0"/>
                                          </p:stCondLst>
                                        </p:cTn>
                                        <p:tgtEl>
                                          <p:spTgt spid="2051"/>
                                        </p:tgtEl>
                                        <p:attrNameLst>
                                          <p:attrName>style.visibility</p:attrName>
                                        </p:attrNameLst>
                                      </p:cBhvr>
                                      <p:to>
                                        <p:strVal val="visible"/>
                                      </p:to>
                                    </p:set>
                                    <p:animEffect transition="in" filter="fade">
                                      <p:cBhvr>
                                        <p:cTn id="60" dur="500"/>
                                        <p:tgtEl>
                                          <p:spTgt spid="2051"/>
                                        </p:tgtEl>
                                      </p:cBhvr>
                                    </p:animEffect>
                                  </p:childTnLst>
                                </p:cTn>
                              </p:par>
                            </p:childTnLst>
                          </p:cTn>
                        </p:par>
                        <p:par>
                          <p:cTn id="61" fill="hold">
                            <p:stCondLst>
                              <p:cond delay="500"/>
                            </p:stCondLst>
                            <p:childTnLst>
                              <p:par>
                                <p:cTn id="62" presetID="10" presetClass="entr" presetSubtype="0" fill="hold" nodeType="afterEffect">
                                  <p:stCondLst>
                                    <p:cond delay="0"/>
                                  </p:stCondLst>
                                  <p:childTnLst>
                                    <p:set>
                                      <p:cBhvr>
                                        <p:cTn id="63" dur="1" fill="hold">
                                          <p:stCondLst>
                                            <p:cond delay="0"/>
                                          </p:stCondLst>
                                        </p:cTn>
                                        <p:tgtEl>
                                          <p:spTgt spid="2053"/>
                                        </p:tgtEl>
                                        <p:attrNameLst>
                                          <p:attrName>style.visibility</p:attrName>
                                        </p:attrNameLst>
                                      </p:cBhvr>
                                      <p:to>
                                        <p:strVal val="visible"/>
                                      </p:to>
                                    </p:set>
                                    <p:animEffect transition="in" filter="fade">
                                      <p:cBhvr>
                                        <p:cTn id="64" dur="500"/>
                                        <p:tgtEl>
                                          <p:spTgt spid="2053"/>
                                        </p:tgtEl>
                                      </p:cBhvr>
                                    </p:animEffect>
                                  </p:childTnLst>
                                </p:cTn>
                              </p:par>
                            </p:childTnLst>
                          </p:cTn>
                        </p:par>
                        <p:par>
                          <p:cTn id="65" fill="hold">
                            <p:stCondLst>
                              <p:cond delay="1000"/>
                            </p:stCondLst>
                            <p:childTnLst>
                              <p:par>
                                <p:cTn id="66" presetID="10" presetClass="entr" presetSubtype="0" fill="hold" nodeType="afterEffect">
                                  <p:stCondLst>
                                    <p:cond delay="0"/>
                                  </p:stCondLst>
                                  <p:childTnLst>
                                    <p:set>
                                      <p:cBhvr>
                                        <p:cTn id="67" dur="1" fill="hold">
                                          <p:stCondLst>
                                            <p:cond delay="0"/>
                                          </p:stCondLst>
                                        </p:cTn>
                                        <p:tgtEl>
                                          <p:spTgt spid="2055"/>
                                        </p:tgtEl>
                                        <p:attrNameLst>
                                          <p:attrName>style.visibility</p:attrName>
                                        </p:attrNameLst>
                                      </p:cBhvr>
                                      <p:to>
                                        <p:strVal val="visible"/>
                                      </p:to>
                                    </p:set>
                                    <p:animEffect transition="in" filter="fade">
                                      <p:cBhvr>
                                        <p:cTn id="68" dur="500"/>
                                        <p:tgtEl>
                                          <p:spTgt spid="2055"/>
                                        </p:tgtEl>
                                      </p:cBhvr>
                                    </p:animEffect>
                                  </p:childTnLst>
                                </p:cTn>
                              </p:par>
                            </p:childTnLst>
                          </p:cTn>
                        </p:par>
                        <p:par>
                          <p:cTn id="69" fill="hold">
                            <p:stCondLst>
                              <p:cond delay="1500"/>
                            </p:stCondLst>
                            <p:childTnLst>
                              <p:par>
                                <p:cTn id="70" presetID="10" presetClass="entr" presetSubtype="0" fill="hold" nodeType="afterEffect">
                                  <p:stCondLst>
                                    <p:cond delay="0"/>
                                  </p:stCondLst>
                                  <p:childTnLst>
                                    <p:set>
                                      <p:cBhvr>
                                        <p:cTn id="71" dur="1" fill="hold">
                                          <p:stCondLst>
                                            <p:cond delay="0"/>
                                          </p:stCondLst>
                                        </p:cTn>
                                        <p:tgtEl>
                                          <p:spTgt spid="2057"/>
                                        </p:tgtEl>
                                        <p:attrNameLst>
                                          <p:attrName>style.visibility</p:attrName>
                                        </p:attrNameLst>
                                      </p:cBhvr>
                                      <p:to>
                                        <p:strVal val="visible"/>
                                      </p:to>
                                    </p:set>
                                    <p:animEffect transition="in" filter="fade">
                                      <p:cBhvr>
                                        <p:cTn id="72" dur="500"/>
                                        <p:tgtEl>
                                          <p:spTgt spid="2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7" grpId="0" animBg="1"/>
      <p:bldP spid="11" grpId="0" animBg="1"/>
      <p:bldP spid="10" grpId="0" animBg="1"/>
      <p:bldP spid="8" grpId="0" animBg="1"/>
      <p:bldP spid="30" grpId="0" animBg="1"/>
      <p:bldP spid="33" grpId="0" animBg="1"/>
      <p:bldP spid="34" grpId="0" animBg="1"/>
      <p:bldP spid="36" grpId="0" animBg="1"/>
      <p:bldP spid="204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nvSpPr>
        <p:spPr>
          <a:xfrm>
            <a:off x="535552" y="1064144"/>
            <a:ext cx="3979297" cy="1355206"/>
          </a:xfrm>
          <a:prstGeom prst="rect">
            <a:avLst/>
          </a:prstGeom>
          <a:noFill/>
        </p:spPr>
        <p:txBody>
          <a:bodyPr vert="horz" wrap="square" lIns="146304" tIns="91440" rIns="146304" bIns="91440" rtlCol="0" anchor="t" anchorCtr="0">
            <a:normAutofit/>
          </a:bodyPr>
          <a:lstStyle>
            <a:lvl1pPr algn="l" defTabSz="914367" rtl="0" eaLnBrk="1" latinLnBrk="0" hangingPunct="1">
              <a:lnSpc>
                <a:spcPct val="90000"/>
              </a:lnSpc>
              <a:spcBef>
                <a:spcPct val="0"/>
              </a:spcBef>
              <a:buNone/>
              <a:defRPr lang="en-US" sz="5294" b="0" kern="1200" cap="none" spc="-98" baseline="0">
                <a:ln w="3175">
                  <a:noFill/>
                </a:ln>
                <a:gradFill>
                  <a:gsLst>
                    <a:gs pos="100000">
                      <a:schemeClr val="tx2"/>
                    </a:gs>
                    <a:gs pos="0">
                      <a:schemeClr val="tx2"/>
                    </a:gs>
                  </a:gsLst>
                  <a:lin ang="5400000" scaled="0"/>
                </a:gradFill>
                <a:effectLst/>
                <a:latin typeface="+mj-lt"/>
                <a:ea typeface="+mn-ea"/>
                <a:cs typeface="Segoe UI" pitchFamily="34" charset="0"/>
              </a:defRPr>
            </a:lvl1pPr>
          </a:lstStyle>
          <a:p>
            <a:r>
              <a:rPr lang="it-IT" sz="8000" b="1" dirty="0">
                <a:solidFill>
                  <a:srgbClr val="541764"/>
                </a:solidFill>
                <a:latin typeface="Segoe UI Light" panose="020B0502040204020203" pitchFamily="34" charset="0"/>
                <a:cs typeface="Segoe UI Light" panose="020B0502040204020203" pitchFamily="34" charset="0"/>
              </a:rPr>
              <a:t>Agenda</a:t>
            </a:r>
            <a:endParaRPr lang="en-US" sz="8000" b="1" dirty="0">
              <a:solidFill>
                <a:srgbClr val="541764"/>
              </a:solidFill>
              <a:latin typeface="Segoe UI Light" panose="020B0502040204020203" pitchFamily="34" charset="0"/>
              <a:cs typeface="Segoe UI Light" panose="020B0502040204020203" pitchFamily="34" charset="0"/>
            </a:endParaRPr>
          </a:p>
        </p:txBody>
      </p:sp>
      <p:sp>
        <p:nvSpPr>
          <p:cNvPr id="4" name="Subtitle 2"/>
          <p:cNvSpPr>
            <a:spLocks noGrp="1"/>
          </p:cNvSpPr>
          <p:nvPr/>
        </p:nvSpPr>
        <p:spPr>
          <a:xfrm>
            <a:off x="1003835" y="2584720"/>
            <a:ext cx="10184329" cy="2755765"/>
          </a:xfrm>
          <a:prstGeom prst="rect">
            <a:avLst/>
          </a:prstGeom>
          <a:noFill/>
        </p:spPr>
        <p:txBody>
          <a:bodyPr vert="horz" wrap="square" lIns="146304" tIns="109728" rIns="146304" bIns="109728" rtlCol="0">
            <a:noAutofit/>
          </a:bodyPr>
          <a:lstStyle>
            <a:lvl1pPr marL="0" marR="0" indent="0" algn="l" defTabSz="914367" rtl="0" eaLnBrk="1" fontAlgn="auto" latinLnBrk="0" hangingPunct="1">
              <a:lnSpc>
                <a:spcPct val="90000"/>
              </a:lnSpc>
              <a:spcBef>
                <a:spcPts val="0"/>
              </a:spcBef>
              <a:spcAft>
                <a:spcPts val="0"/>
              </a:spcAft>
              <a:buClrTx/>
              <a:buSzPct val="90000"/>
              <a:buFont typeface="Arial" pitchFamily="34" charset="0"/>
              <a:buNone/>
              <a:tabLst/>
              <a:defRPr sz="3137" kern="1200" spc="0" baseline="0">
                <a:gradFill>
                  <a:gsLst>
                    <a:gs pos="91000">
                      <a:schemeClr val="tx1"/>
                    </a:gs>
                    <a:gs pos="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457200" indent="-457200">
              <a:buFontTx/>
              <a:buChar char="-"/>
            </a:pPr>
            <a:r>
              <a:rPr lang="en-GB" sz="3200" dirty="0">
                <a:solidFill>
                  <a:srgbClr val="541764"/>
                </a:solidFill>
                <a:latin typeface="Segoe UI Light" panose="020B0502040204020203" pitchFamily="34" charset="0"/>
                <a:cs typeface="Segoe UI Light" panose="020B0502040204020203" pitchFamily="34" charset="0"/>
              </a:rPr>
              <a:t>Principles of Microservices</a:t>
            </a:r>
          </a:p>
          <a:p>
            <a:pPr marL="457200" indent="-457200">
              <a:buFontTx/>
              <a:buChar char="-"/>
            </a:pPr>
            <a:r>
              <a:rPr lang="en-GB" altLang="zh-CN" sz="3200" dirty="0">
                <a:solidFill>
                  <a:srgbClr val="541764"/>
                </a:solidFill>
                <a:latin typeface="Segoe UI Light" panose="020B0502040204020203" pitchFamily="34" charset="0"/>
                <a:cs typeface="Segoe UI Light" panose="020B0502040204020203" pitchFamily="34" charset="0"/>
              </a:rPr>
              <a:t>.NET Core</a:t>
            </a:r>
            <a:endParaRPr lang="en-GB" sz="3200" dirty="0">
              <a:solidFill>
                <a:srgbClr val="541764"/>
              </a:solidFill>
              <a:latin typeface="Segoe UI Light" panose="020B0502040204020203" pitchFamily="34" charset="0"/>
              <a:cs typeface="Segoe UI Light" panose="020B0502040204020203" pitchFamily="34" charset="0"/>
            </a:endParaRPr>
          </a:p>
          <a:p>
            <a:pPr marL="457200" indent="-457200">
              <a:buFontTx/>
              <a:buChar char="-"/>
            </a:pPr>
            <a:r>
              <a:rPr lang="en-GB" sz="3200" dirty="0">
                <a:solidFill>
                  <a:srgbClr val="541764"/>
                </a:solidFill>
                <a:latin typeface="Segoe UI Light" panose="020B0502040204020203" pitchFamily="34" charset="0"/>
                <a:cs typeface="Segoe UI Light" panose="020B0502040204020203" pitchFamily="34" charset="0"/>
              </a:rPr>
              <a:t>What’s Docker and why should I care</a:t>
            </a:r>
            <a:endParaRPr lang="it-IT" sz="3200" dirty="0">
              <a:solidFill>
                <a:srgbClr val="541764"/>
              </a:solidFill>
              <a:latin typeface="Segoe UI Light" panose="020B0502040204020203" pitchFamily="34" charset="0"/>
              <a:cs typeface="Segoe UI Light" panose="020B0502040204020203" pitchFamily="34" charset="0"/>
            </a:endParaRPr>
          </a:p>
          <a:p>
            <a:pPr marL="457200" indent="-457200">
              <a:buFontTx/>
              <a:buChar char="-"/>
            </a:pPr>
            <a:r>
              <a:rPr lang="it-IT" sz="3200" dirty="0">
                <a:solidFill>
                  <a:srgbClr val="541764"/>
                </a:solidFill>
                <a:latin typeface="Segoe UI Light" panose="020B0502040204020203" pitchFamily="34" charset="0"/>
                <a:cs typeface="Segoe UI Light" panose="020B0502040204020203" pitchFamily="34" charset="0"/>
              </a:rPr>
              <a:t>ASP.NET Core </a:t>
            </a:r>
            <a:r>
              <a:rPr lang="en-GB" sz="3200" dirty="0">
                <a:solidFill>
                  <a:srgbClr val="541764"/>
                </a:solidFill>
                <a:latin typeface="Segoe UI Light" panose="020B0502040204020203" pitchFamily="34" charset="0"/>
                <a:cs typeface="Segoe UI Light" panose="020B0502040204020203" pitchFamily="34" charset="0"/>
              </a:rPr>
              <a:t>&amp; Docker</a:t>
            </a:r>
          </a:p>
          <a:p>
            <a:pPr marL="457200" indent="-457200">
              <a:buFontTx/>
              <a:buChar char="-"/>
            </a:pPr>
            <a:r>
              <a:rPr lang="en-GB" sz="3200" dirty="0">
                <a:solidFill>
                  <a:srgbClr val="541764"/>
                </a:solidFill>
                <a:latin typeface="Segoe UI Light" panose="020B0502040204020203" pitchFamily="34" charset="0"/>
                <a:cs typeface="Segoe UI Light" panose="020B0502040204020203" pitchFamily="34" charset="0"/>
              </a:rPr>
              <a:t>Let’s port a non-trivial project to Docker and AKS</a:t>
            </a:r>
          </a:p>
        </p:txBody>
      </p:sp>
    </p:spTree>
    <p:extLst>
      <p:ext uri="{BB962C8B-B14F-4D97-AF65-F5344CB8AC3E}">
        <p14:creationId xmlns:p14="http://schemas.microsoft.com/office/powerpoint/2010/main" val="25800063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7F7A1-6F3A-4582-B2DB-728D73B7D0DB}"/>
              </a:ext>
            </a:extLst>
          </p:cNvPr>
          <p:cNvSpPr>
            <a:spLocks noGrp="1"/>
          </p:cNvSpPr>
          <p:nvPr>
            <p:ph type="title"/>
          </p:nvPr>
        </p:nvSpPr>
        <p:spPr/>
        <p:txBody>
          <a:bodyPr/>
          <a:lstStyle/>
          <a:p>
            <a:r>
              <a:rPr lang="en-GB" dirty="0"/>
              <a:t>Recap</a:t>
            </a:r>
          </a:p>
        </p:txBody>
      </p:sp>
      <p:sp>
        <p:nvSpPr>
          <p:cNvPr id="5" name="Content Placeholder 4">
            <a:extLst>
              <a:ext uri="{FF2B5EF4-FFF2-40B4-BE49-F238E27FC236}">
                <a16:creationId xmlns:a16="http://schemas.microsoft.com/office/drawing/2014/main" id="{8CC95E24-4988-49D1-979F-C2313FD81F63}"/>
              </a:ext>
            </a:extLst>
          </p:cNvPr>
          <p:cNvSpPr>
            <a:spLocks noGrp="1"/>
          </p:cNvSpPr>
          <p:nvPr>
            <p:ph idx="1"/>
          </p:nvPr>
        </p:nvSpPr>
        <p:spPr/>
        <p:txBody>
          <a:bodyPr/>
          <a:lstStyle/>
          <a:p>
            <a:r>
              <a:rPr lang="en-GB" dirty="0"/>
              <a:t>Run </a:t>
            </a:r>
            <a:r>
              <a:rPr lang="en-GB" b="1" dirty="0"/>
              <a:t>Mongo</a:t>
            </a:r>
            <a:r>
              <a:rPr lang="en-GB" dirty="0"/>
              <a:t> &amp; </a:t>
            </a:r>
            <a:r>
              <a:rPr lang="en-GB" b="1" dirty="0" err="1"/>
              <a:t>Redis</a:t>
            </a:r>
            <a:r>
              <a:rPr lang="en-GB" b="1" dirty="0"/>
              <a:t> </a:t>
            </a:r>
            <a:r>
              <a:rPr lang="en-GB" dirty="0"/>
              <a:t>as Docker containers</a:t>
            </a:r>
          </a:p>
          <a:p>
            <a:r>
              <a:rPr lang="en-GB" dirty="0" err="1"/>
              <a:t>Dockerised</a:t>
            </a:r>
            <a:r>
              <a:rPr lang="en-GB" dirty="0"/>
              <a:t> </a:t>
            </a:r>
            <a:r>
              <a:rPr lang="en-GB" b="1" dirty="0"/>
              <a:t>frontend</a:t>
            </a:r>
            <a:r>
              <a:rPr lang="en-GB" dirty="0"/>
              <a:t> and </a:t>
            </a:r>
            <a:r>
              <a:rPr lang="en-GB" b="1" dirty="0"/>
              <a:t>backend</a:t>
            </a:r>
            <a:endParaRPr lang="en-GB" dirty="0"/>
          </a:p>
          <a:p>
            <a:r>
              <a:rPr lang="en-GB" dirty="0"/>
              <a:t>Added </a:t>
            </a:r>
            <a:r>
              <a:rPr lang="en-GB" b="1" dirty="0" err="1"/>
              <a:t>nginx</a:t>
            </a:r>
            <a:endParaRPr lang="en-GB" b="1" dirty="0"/>
          </a:p>
          <a:p>
            <a:r>
              <a:rPr lang="en-GB" dirty="0"/>
              <a:t>Described the whole system on </a:t>
            </a:r>
            <a:r>
              <a:rPr lang="en-GB" b="1" dirty="0"/>
              <a:t>docker-compose</a:t>
            </a:r>
          </a:p>
          <a:p>
            <a:r>
              <a:rPr lang="en-GB" dirty="0"/>
              <a:t>Run all of it on our laptop</a:t>
            </a:r>
          </a:p>
          <a:p>
            <a:r>
              <a:rPr lang="en-GB" dirty="0"/>
              <a:t>Saved the images on </a:t>
            </a:r>
            <a:r>
              <a:rPr lang="en-GB" b="1" dirty="0"/>
              <a:t>Azure Container Registry</a:t>
            </a:r>
          </a:p>
          <a:p>
            <a:r>
              <a:rPr lang="en-GB" dirty="0"/>
              <a:t>Configured a CI/CD pipeline for them</a:t>
            </a:r>
          </a:p>
          <a:p>
            <a:r>
              <a:rPr lang="en-GB" dirty="0"/>
              <a:t>Deployed on a Kubernetes cluster in </a:t>
            </a:r>
            <a:r>
              <a:rPr lang="en-GB" b="1" dirty="0"/>
              <a:t>Azure Container Service (AKS)</a:t>
            </a:r>
          </a:p>
          <a:p>
            <a:r>
              <a:rPr lang="en-GB" dirty="0"/>
              <a:t>Set up a dashboard and an alert in </a:t>
            </a:r>
            <a:r>
              <a:rPr lang="en-GB" b="1" dirty="0"/>
              <a:t>Log Analytics</a:t>
            </a:r>
          </a:p>
        </p:txBody>
      </p:sp>
    </p:spTree>
    <p:extLst>
      <p:ext uri="{BB962C8B-B14F-4D97-AF65-F5344CB8AC3E}">
        <p14:creationId xmlns:p14="http://schemas.microsoft.com/office/powerpoint/2010/main" val="29658330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7F7A1-6F3A-4582-B2DB-728D73B7D0DB}"/>
              </a:ext>
            </a:extLst>
          </p:cNvPr>
          <p:cNvSpPr>
            <a:spLocks noGrp="1"/>
          </p:cNvSpPr>
          <p:nvPr>
            <p:ph type="title"/>
          </p:nvPr>
        </p:nvSpPr>
        <p:spPr/>
        <p:txBody>
          <a:bodyPr/>
          <a:lstStyle/>
          <a:p>
            <a:r>
              <a:rPr lang="en-GB" dirty="0"/>
              <a:t>Recap - Commands</a:t>
            </a:r>
          </a:p>
        </p:txBody>
      </p:sp>
      <p:graphicFrame>
        <p:nvGraphicFramePr>
          <p:cNvPr id="4" name="Content Placeholder 3">
            <a:extLst>
              <a:ext uri="{FF2B5EF4-FFF2-40B4-BE49-F238E27FC236}">
                <a16:creationId xmlns:a16="http://schemas.microsoft.com/office/drawing/2014/main" id="{A5212A45-98F0-4F87-AC5A-636780F2755E}"/>
              </a:ext>
            </a:extLst>
          </p:cNvPr>
          <p:cNvGraphicFramePr>
            <a:graphicFrameLocks noGrp="1"/>
          </p:cNvGraphicFramePr>
          <p:nvPr>
            <p:ph idx="1"/>
            <p:extLst>
              <p:ext uri="{D42A27DB-BD31-4B8C-83A1-F6EECF244321}">
                <p14:modId xmlns:p14="http://schemas.microsoft.com/office/powerpoint/2010/main" val="1927723390"/>
              </p:ext>
            </p:extLst>
          </p:nvPr>
        </p:nvGraphicFramePr>
        <p:xfrm>
          <a:off x="424721" y="1825625"/>
          <a:ext cx="11397875" cy="4450080"/>
        </p:xfrm>
        <a:graphic>
          <a:graphicData uri="http://schemas.openxmlformats.org/drawingml/2006/table">
            <a:tbl>
              <a:tblPr>
                <a:tableStyleId>{5C22544A-7EE6-4342-B048-85BDC9FD1C3A}</a:tableStyleId>
              </a:tblPr>
              <a:tblGrid>
                <a:gridCol w="5787236">
                  <a:extLst>
                    <a:ext uri="{9D8B030D-6E8A-4147-A177-3AD203B41FA5}">
                      <a16:colId xmlns:a16="http://schemas.microsoft.com/office/drawing/2014/main" val="841267280"/>
                    </a:ext>
                  </a:extLst>
                </a:gridCol>
                <a:gridCol w="5610639">
                  <a:extLst>
                    <a:ext uri="{9D8B030D-6E8A-4147-A177-3AD203B41FA5}">
                      <a16:colId xmlns:a16="http://schemas.microsoft.com/office/drawing/2014/main" val="2016708524"/>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docker run –p 8080:80 wordpress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latin typeface="Segoe UI Light" panose="020B0502040204020203" pitchFamily="34" charset="0"/>
                          <a:cs typeface="Segoe UI Light" panose="020B0502040204020203" pitchFamily="34" charset="0"/>
                        </a:rPr>
                        <a:t>Starts a container from an image, exponing it on 8080</a:t>
                      </a:r>
                    </a:p>
                  </a:txBody>
                  <a:tcPr/>
                </a:tc>
                <a:extLst>
                  <a:ext uri="{0D108BD9-81ED-4DB2-BD59-A6C34878D82A}">
                    <a16:rowId xmlns:a16="http://schemas.microsoft.com/office/drawing/2014/main" val="115908576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docker ps</a:t>
                      </a:r>
                    </a:p>
                  </a:txBody>
                  <a:tcPr/>
                </a:tc>
                <a:tc>
                  <a:txBody>
                    <a:bodyPr/>
                    <a:lstStyle/>
                    <a:p>
                      <a:pPr marL="0" indent="0">
                        <a:buNone/>
                      </a:pPr>
                      <a:r>
                        <a:rPr lang="it-IT" dirty="0">
                          <a:latin typeface="Segoe UI Light" panose="020B0502040204020203" pitchFamily="34" charset="0"/>
                          <a:cs typeface="Segoe UI Light" panose="020B0502040204020203" pitchFamily="34" charset="0"/>
                        </a:rPr>
                        <a:t>Lists of all running containers (-a includes stopped ones)</a:t>
                      </a:r>
                    </a:p>
                  </a:txBody>
                  <a:tcPr/>
                </a:tc>
                <a:extLst>
                  <a:ext uri="{0D108BD9-81ED-4DB2-BD59-A6C34878D82A}">
                    <a16:rowId xmlns:a16="http://schemas.microsoft.com/office/drawing/2014/main" val="705322286"/>
                  </a:ext>
                </a:extLst>
              </a:tr>
              <a:tr h="370840">
                <a:tc>
                  <a:txBody>
                    <a:bodyPr/>
                    <a:lstStyle/>
                    <a:p>
                      <a:pPr marL="0" indent="0">
                        <a:buNone/>
                      </a:pPr>
                      <a:r>
                        <a:rPr lang="it-IT" sz="1600" dirty="0">
                          <a:latin typeface="Consolas" panose="020B0609020204030204" pitchFamily="49" charset="0"/>
                        </a:rPr>
                        <a:t>docker start containerName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latin typeface="Segoe UI Light" panose="020B0502040204020203" pitchFamily="34" charset="0"/>
                          <a:cs typeface="Segoe UI Light" panose="020B0502040204020203" pitchFamily="34" charset="0"/>
                        </a:rPr>
                        <a:t>Starts (and stops) a container</a:t>
                      </a:r>
                    </a:p>
                  </a:txBody>
                  <a:tcPr/>
                </a:tc>
                <a:extLst>
                  <a:ext uri="{0D108BD9-81ED-4DB2-BD59-A6C34878D82A}">
                    <a16:rowId xmlns:a16="http://schemas.microsoft.com/office/drawing/2014/main" val="952419782"/>
                  </a:ext>
                </a:extLst>
              </a:tr>
              <a:tr h="370840">
                <a:tc>
                  <a:txBody>
                    <a:bodyPr/>
                    <a:lstStyle/>
                    <a:p>
                      <a:pPr marL="0" indent="0">
                        <a:buNone/>
                      </a:pPr>
                      <a:r>
                        <a:rPr lang="it-IT" sz="1600" dirty="0">
                          <a:latin typeface="Consolas" panose="020B0609020204030204" pitchFamily="49" charset="0"/>
                        </a:rPr>
                        <a:t>docker rm -f $(docker ps -q)</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latin typeface="Segoe UI Light" panose="020B0502040204020203" pitchFamily="34" charset="0"/>
                          <a:cs typeface="Segoe UI Light" panose="020B0502040204020203" pitchFamily="34" charset="0"/>
                        </a:rPr>
                        <a:t>Removes all running containers</a:t>
                      </a:r>
                    </a:p>
                  </a:txBody>
                  <a:tcPr/>
                </a:tc>
                <a:extLst>
                  <a:ext uri="{0D108BD9-81ED-4DB2-BD59-A6C34878D82A}">
                    <a16:rowId xmlns:a16="http://schemas.microsoft.com/office/drawing/2014/main" val="2131827549"/>
                  </a:ext>
                </a:extLst>
              </a:tr>
              <a:tr h="370840">
                <a:tc>
                  <a:txBody>
                    <a:bodyPr/>
                    <a:lstStyle/>
                    <a:p>
                      <a:pPr marL="0" indent="0">
                        <a:buNone/>
                      </a:pPr>
                      <a:r>
                        <a:rPr lang="it-IT" sz="1600" dirty="0">
                          <a:latin typeface="Consolas" panose="020B0609020204030204" pitchFamily="49" charset="0"/>
                        </a:rPr>
                        <a:t>docker images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latin typeface="Segoe UI Light" panose="020B0502040204020203" pitchFamily="34" charset="0"/>
                          <a:cs typeface="Segoe UI Light" panose="020B0502040204020203" pitchFamily="34" charset="0"/>
                        </a:rPr>
                        <a:t>Lists all images</a:t>
                      </a:r>
                    </a:p>
                  </a:txBody>
                  <a:tcPr/>
                </a:tc>
                <a:extLst>
                  <a:ext uri="{0D108BD9-81ED-4DB2-BD59-A6C34878D82A}">
                    <a16:rowId xmlns:a16="http://schemas.microsoft.com/office/drawing/2014/main" val="18155814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docker rmi imageName</a:t>
                      </a:r>
                    </a:p>
                  </a:txBody>
                  <a:tcPr/>
                </a:tc>
                <a:tc>
                  <a:txBody>
                    <a:bodyPr/>
                    <a:lstStyle/>
                    <a:p>
                      <a:pPr marL="0" indent="0">
                        <a:buNone/>
                      </a:pPr>
                      <a:r>
                        <a:rPr lang="it-IT" dirty="0">
                          <a:latin typeface="Segoe UI Light" panose="020B0502040204020203" pitchFamily="34" charset="0"/>
                          <a:cs typeface="Segoe UI Light" panose="020B0502040204020203" pitchFamily="34" charset="0"/>
                        </a:rPr>
                        <a:t>Removes an image</a:t>
                      </a:r>
                    </a:p>
                  </a:txBody>
                  <a:tcPr/>
                </a:tc>
                <a:extLst>
                  <a:ext uri="{0D108BD9-81ED-4DB2-BD59-A6C34878D82A}">
                    <a16:rowId xmlns:a16="http://schemas.microsoft.com/office/drawing/2014/main" val="133976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docker login myregistry.azurecr.io</a:t>
                      </a:r>
                    </a:p>
                  </a:txBody>
                  <a:tcPr/>
                </a:tc>
                <a:tc>
                  <a:txBody>
                    <a:bodyPr/>
                    <a:lstStyle/>
                    <a:p>
                      <a:pPr marL="0" indent="0">
                        <a:buNone/>
                      </a:pPr>
                      <a:r>
                        <a:rPr lang="it-IT" dirty="0">
                          <a:latin typeface="Segoe UI Light" panose="020B0502040204020203" pitchFamily="34" charset="0"/>
                          <a:cs typeface="Segoe UI Light" panose="020B0502040204020203" pitchFamily="34" charset="0"/>
                        </a:rPr>
                        <a:t>Logs in Azure Container Registry</a:t>
                      </a:r>
                    </a:p>
                  </a:txBody>
                  <a:tcPr/>
                </a:tc>
                <a:extLst>
                  <a:ext uri="{0D108BD9-81ED-4DB2-BD59-A6C34878D82A}">
                    <a16:rowId xmlns:a16="http://schemas.microsoft.com/office/drawing/2014/main" val="345577403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docker tag frontend myregistry.azurecr.io/frontend</a:t>
                      </a:r>
                    </a:p>
                  </a:txBody>
                  <a:tcPr/>
                </a:tc>
                <a:tc>
                  <a:txBody>
                    <a:bodyPr/>
                    <a:lstStyle/>
                    <a:p>
                      <a:pPr marL="0" indent="0">
                        <a:buNone/>
                      </a:pPr>
                      <a:r>
                        <a:rPr lang="it-IT" dirty="0">
                          <a:latin typeface="Segoe UI Light" panose="020B0502040204020203" pitchFamily="34" charset="0"/>
                          <a:cs typeface="Segoe UI Light" panose="020B0502040204020203" pitchFamily="34" charset="0"/>
                        </a:rPr>
                        <a:t>Tags an image for Azure Container Registry</a:t>
                      </a:r>
                    </a:p>
                  </a:txBody>
                  <a:tcPr/>
                </a:tc>
                <a:extLst>
                  <a:ext uri="{0D108BD9-81ED-4DB2-BD59-A6C34878D82A}">
                    <a16:rowId xmlns:a16="http://schemas.microsoft.com/office/drawing/2014/main" val="38687549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docker push myregistry.azurecr.io/frontend</a:t>
                      </a:r>
                    </a:p>
                  </a:txBody>
                  <a:tcPr/>
                </a:tc>
                <a:tc>
                  <a:txBody>
                    <a:bodyPr/>
                    <a:lstStyle/>
                    <a:p>
                      <a:pPr marL="0" indent="0">
                        <a:buNone/>
                      </a:pPr>
                      <a:r>
                        <a:rPr lang="it-IT" dirty="0">
                          <a:latin typeface="Segoe UI Light" panose="020B0502040204020203" pitchFamily="34" charset="0"/>
                          <a:cs typeface="Segoe UI Light" panose="020B0502040204020203" pitchFamily="34" charset="0"/>
                        </a:rPr>
                        <a:t>Pushes an image to Azure Container Registry</a:t>
                      </a:r>
                    </a:p>
                  </a:txBody>
                  <a:tcPr/>
                </a:tc>
                <a:extLst>
                  <a:ext uri="{0D108BD9-81ED-4DB2-BD59-A6C34878D82A}">
                    <a16:rowId xmlns:a16="http://schemas.microsoft.com/office/drawing/2014/main" val="4599012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kubectl apply -f filename</a:t>
                      </a:r>
                    </a:p>
                  </a:txBody>
                  <a:tcPr/>
                </a:tc>
                <a:tc>
                  <a:txBody>
                    <a:bodyPr/>
                    <a:lstStyle/>
                    <a:p>
                      <a:pPr marL="0" indent="0">
                        <a:buNone/>
                      </a:pPr>
                      <a:r>
                        <a:rPr lang="it-IT" dirty="0">
                          <a:latin typeface="Segoe UI Light" panose="020B0502040204020203" pitchFamily="34" charset="0"/>
                          <a:cs typeface="Segoe UI Light" panose="020B0502040204020203" pitchFamily="34" charset="0"/>
                        </a:rPr>
                        <a:t>Creates the kubectl objects specified in the file</a:t>
                      </a:r>
                    </a:p>
                  </a:txBody>
                  <a:tcPr/>
                </a:tc>
                <a:extLst>
                  <a:ext uri="{0D108BD9-81ED-4DB2-BD59-A6C34878D82A}">
                    <a16:rowId xmlns:a16="http://schemas.microsoft.com/office/drawing/2014/main" val="19616134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kubectl get deployments/services/pods</a:t>
                      </a:r>
                    </a:p>
                  </a:txBody>
                  <a:tcPr/>
                </a:tc>
                <a:tc>
                  <a:txBody>
                    <a:bodyPr/>
                    <a:lstStyle/>
                    <a:p>
                      <a:pPr marL="0" indent="0">
                        <a:buNone/>
                      </a:pPr>
                      <a:r>
                        <a:rPr lang="it-IT" dirty="0">
                          <a:latin typeface="Segoe UI Light" panose="020B0502040204020203" pitchFamily="34" charset="0"/>
                          <a:cs typeface="Segoe UI Light" panose="020B0502040204020203" pitchFamily="34" charset="0"/>
                        </a:rPr>
                        <a:t>Lists all the deployments/services/pods in the cluster</a:t>
                      </a:r>
                    </a:p>
                  </a:txBody>
                  <a:tcPr/>
                </a:tc>
                <a:extLst>
                  <a:ext uri="{0D108BD9-81ED-4DB2-BD59-A6C34878D82A}">
                    <a16:rowId xmlns:a16="http://schemas.microsoft.com/office/drawing/2014/main" val="16597917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dirty="0">
                          <a:latin typeface="Consolas" panose="020B0609020204030204" pitchFamily="49" charset="0"/>
                        </a:rPr>
                        <a:t>kubectl proxy --address="0.0.0.0"</a:t>
                      </a:r>
                    </a:p>
                  </a:txBody>
                  <a:tcPr/>
                </a:tc>
                <a:tc>
                  <a:txBody>
                    <a:bodyPr/>
                    <a:lstStyle/>
                    <a:p>
                      <a:pPr marL="0" indent="0">
                        <a:buNone/>
                      </a:pPr>
                      <a:r>
                        <a:rPr lang="it-IT" dirty="0">
                          <a:latin typeface="Segoe UI Light" panose="020B0502040204020203" pitchFamily="34" charset="0"/>
                          <a:cs typeface="Segoe UI Light" panose="020B0502040204020203" pitchFamily="34" charset="0"/>
                        </a:rPr>
                        <a:t>Tunnels the cluster’s dashboard to localhost</a:t>
                      </a:r>
                    </a:p>
                  </a:txBody>
                  <a:tcPr/>
                </a:tc>
                <a:extLst>
                  <a:ext uri="{0D108BD9-81ED-4DB2-BD59-A6C34878D82A}">
                    <a16:rowId xmlns:a16="http://schemas.microsoft.com/office/drawing/2014/main" val="615808297"/>
                  </a:ext>
                </a:extLst>
              </a:tr>
            </a:tbl>
          </a:graphicData>
        </a:graphic>
      </p:graphicFrame>
    </p:spTree>
    <p:extLst>
      <p:ext uri="{BB962C8B-B14F-4D97-AF65-F5344CB8AC3E}">
        <p14:creationId xmlns:p14="http://schemas.microsoft.com/office/powerpoint/2010/main" val="2123832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7F7A1-6F3A-4582-B2DB-728D73B7D0DB}"/>
              </a:ext>
            </a:extLst>
          </p:cNvPr>
          <p:cNvSpPr>
            <a:spLocks noGrp="1"/>
          </p:cNvSpPr>
          <p:nvPr>
            <p:ph type="title"/>
          </p:nvPr>
        </p:nvSpPr>
        <p:spPr/>
        <p:txBody>
          <a:bodyPr/>
          <a:lstStyle/>
          <a:p>
            <a:r>
              <a:rPr lang="en-GB" dirty="0"/>
              <a:t>Recap – On Azure</a:t>
            </a:r>
          </a:p>
        </p:txBody>
      </p:sp>
      <p:sp>
        <p:nvSpPr>
          <p:cNvPr id="3" name="Content Placeholder 2">
            <a:extLst>
              <a:ext uri="{FF2B5EF4-FFF2-40B4-BE49-F238E27FC236}">
                <a16:creationId xmlns:a16="http://schemas.microsoft.com/office/drawing/2014/main" id="{37DF0B99-630E-4454-859F-33A800A48EB5}"/>
              </a:ext>
            </a:extLst>
          </p:cNvPr>
          <p:cNvSpPr>
            <a:spLocks noGrp="1"/>
          </p:cNvSpPr>
          <p:nvPr>
            <p:ph idx="1"/>
          </p:nvPr>
        </p:nvSpPr>
        <p:spPr>
          <a:xfrm>
            <a:off x="1341120" y="1268760"/>
            <a:ext cx="9509760" cy="5227290"/>
          </a:xfrm>
        </p:spPr>
        <p:txBody>
          <a:bodyPr>
            <a:normAutofit lnSpcReduction="10000"/>
          </a:bodyPr>
          <a:lstStyle/>
          <a:p>
            <a:r>
              <a:rPr lang="en-GB" b="1" dirty="0"/>
              <a:t>Azure Container Registry</a:t>
            </a:r>
          </a:p>
          <a:p>
            <a:pPr lvl="1"/>
            <a:r>
              <a:rPr lang="it-IT" dirty="0"/>
              <a:t>Our private repository where we can store Docker images</a:t>
            </a:r>
          </a:p>
          <a:p>
            <a:pPr lvl="1"/>
            <a:r>
              <a:rPr lang="it-IT" dirty="0">
                <a:latin typeface="Consolas" panose="020B0609020204030204" pitchFamily="49" charset="0"/>
              </a:rPr>
              <a:t>docker login myregistry.azurecr.io</a:t>
            </a:r>
          </a:p>
          <a:p>
            <a:r>
              <a:rPr lang="it-IT" b="1" dirty="0"/>
              <a:t>Azure Web App for Containers</a:t>
            </a:r>
          </a:p>
          <a:p>
            <a:pPr lvl="1"/>
            <a:r>
              <a:rPr lang="it-IT" dirty="0"/>
              <a:t>They can run only one container at a time</a:t>
            </a:r>
          </a:p>
          <a:p>
            <a:pPr lvl="1"/>
            <a:r>
              <a:rPr lang="it-IT" dirty="0"/>
              <a:t>Sort of CD supported via Azure Container Registry and web hooks</a:t>
            </a:r>
          </a:p>
          <a:p>
            <a:r>
              <a:rPr lang="it-IT" b="1" dirty="0"/>
              <a:t>Azure Container Service (AKS)</a:t>
            </a:r>
          </a:p>
          <a:p>
            <a:pPr lvl="1"/>
            <a:r>
              <a:rPr lang="it-IT" dirty="0"/>
              <a:t>Fully managed orchestrator</a:t>
            </a:r>
          </a:p>
          <a:p>
            <a:pPr lvl="1"/>
            <a:r>
              <a:rPr lang="it-IT" dirty="0"/>
              <a:t>Based on Kubernetes</a:t>
            </a:r>
          </a:p>
          <a:p>
            <a:pPr lvl="1"/>
            <a:r>
              <a:rPr lang="it-IT" dirty="0">
                <a:hlinkClick r:id="rId2"/>
              </a:rPr>
              <a:t>https://docs.microsoft.com/en-us/azure/aks/</a:t>
            </a:r>
            <a:endParaRPr lang="it-IT" dirty="0"/>
          </a:p>
          <a:p>
            <a:r>
              <a:rPr lang="it-IT" b="1"/>
              <a:t>Container </a:t>
            </a:r>
            <a:r>
              <a:rPr lang="it-IT" b="1" dirty="0"/>
              <a:t>monitoring solution</a:t>
            </a:r>
          </a:p>
          <a:p>
            <a:pPr lvl="1"/>
            <a:r>
              <a:rPr lang="it-IT" dirty="0"/>
              <a:t>Based on Azure LogAnalytics</a:t>
            </a:r>
          </a:p>
          <a:p>
            <a:pPr lvl="1"/>
            <a:r>
              <a:rPr lang="it-IT" dirty="0"/>
              <a:t>Uses a DaemonSet to track cluster events</a:t>
            </a:r>
          </a:p>
          <a:p>
            <a:pPr lvl="1"/>
            <a:r>
              <a:rPr lang="it-IT" dirty="0">
                <a:hlinkClick r:id="rId3"/>
              </a:rPr>
              <a:t>https://docs.microsoft.com/en-us/azure/log-analytics/log-analytics-containers</a:t>
            </a:r>
            <a:endParaRPr lang="it-IT" dirty="0"/>
          </a:p>
          <a:p>
            <a:pPr lvl="1"/>
            <a:endParaRPr lang="it-IT" dirty="0"/>
          </a:p>
        </p:txBody>
      </p:sp>
    </p:spTree>
    <p:extLst>
      <p:ext uri="{BB962C8B-B14F-4D97-AF65-F5344CB8AC3E}">
        <p14:creationId xmlns:p14="http://schemas.microsoft.com/office/powerpoint/2010/main" val="27761542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nvSpPr>
        <p:spPr>
          <a:xfrm>
            <a:off x="535552" y="1064144"/>
            <a:ext cx="4488678" cy="1355206"/>
          </a:xfrm>
          <a:prstGeom prst="rect">
            <a:avLst/>
          </a:prstGeom>
          <a:noFill/>
        </p:spPr>
        <p:txBody>
          <a:bodyPr vert="horz" wrap="square" lIns="146304" tIns="91440" rIns="146304" bIns="91440" rtlCol="0" anchor="t" anchorCtr="0">
            <a:normAutofit fontScale="85000" lnSpcReduction="10000"/>
          </a:bodyPr>
          <a:lstStyle>
            <a:lvl1pPr algn="l" defTabSz="914367" rtl="0" eaLnBrk="1" latinLnBrk="0" hangingPunct="1">
              <a:lnSpc>
                <a:spcPct val="90000"/>
              </a:lnSpc>
              <a:spcBef>
                <a:spcPct val="0"/>
              </a:spcBef>
              <a:buNone/>
              <a:defRPr lang="en-US" sz="5294" b="0" kern="1200" cap="none" spc="-98" baseline="0">
                <a:ln w="3175">
                  <a:noFill/>
                </a:ln>
                <a:gradFill>
                  <a:gsLst>
                    <a:gs pos="100000">
                      <a:schemeClr val="tx2"/>
                    </a:gs>
                    <a:gs pos="0">
                      <a:schemeClr val="tx2"/>
                    </a:gs>
                  </a:gsLst>
                  <a:lin ang="5400000" scaled="0"/>
                </a:gradFill>
                <a:effectLst/>
                <a:latin typeface="+mj-lt"/>
                <a:ea typeface="+mn-ea"/>
                <a:cs typeface="Segoe UI" pitchFamily="34" charset="0"/>
              </a:defRPr>
            </a:lvl1pPr>
          </a:lstStyle>
          <a:p>
            <a:r>
              <a:rPr lang="it-IT" sz="8000" b="1" dirty="0">
                <a:solidFill>
                  <a:srgbClr val="541764"/>
                </a:solidFill>
                <a:latin typeface="Segoe UI Light" panose="020B0502040204020203" pitchFamily="34" charset="0"/>
                <a:cs typeface="Segoe UI Light" panose="020B0502040204020203" pitchFamily="34" charset="0"/>
              </a:rPr>
              <a:t>Thank you!</a:t>
            </a:r>
            <a:endParaRPr lang="en-US" sz="8000" b="1" dirty="0">
              <a:solidFill>
                <a:srgbClr val="541764"/>
              </a:solidFill>
              <a:latin typeface="Segoe UI Light" panose="020B0502040204020203" pitchFamily="34" charset="0"/>
              <a:cs typeface="Segoe UI Light" panose="020B0502040204020203" pitchFamily="34" charset="0"/>
            </a:endParaRPr>
          </a:p>
        </p:txBody>
      </p:sp>
      <p:sp>
        <p:nvSpPr>
          <p:cNvPr id="4" name="Subtitle 2"/>
          <p:cNvSpPr>
            <a:spLocks noGrp="1"/>
          </p:cNvSpPr>
          <p:nvPr/>
        </p:nvSpPr>
        <p:spPr>
          <a:xfrm>
            <a:off x="535551" y="2419350"/>
            <a:ext cx="8991105" cy="2225349"/>
          </a:xfrm>
          <a:prstGeom prst="rect">
            <a:avLst/>
          </a:prstGeom>
          <a:noFill/>
        </p:spPr>
        <p:txBody>
          <a:bodyPr vert="horz" wrap="square" lIns="146304" tIns="109728" rIns="146304" bIns="109728" rtlCol="0">
            <a:noAutofit/>
          </a:bodyPr>
          <a:lstStyle>
            <a:lvl1pPr marL="0" marR="0" indent="0" algn="l" defTabSz="914367" rtl="0" eaLnBrk="1" fontAlgn="auto" latinLnBrk="0" hangingPunct="1">
              <a:lnSpc>
                <a:spcPct val="90000"/>
              </a:lnSpc>
              <a:spcBef>
                <a:spcPts val="0"/>
              </a:spcBef>
              <a:spcAft>
                <a:spcPts val="0"/>
              </a:spcAft>
              <a:buClrTx/>
              <a:buSzPct val="90000"/>
              <a:buFont typeface="Arial" pitchFamily="34" charset="0"/>
              <a:buNone/>
              <a:tabLst/>
              <a:defRPr sz="3137" kern="1200" spc="0" baseline="0">
                <a:gradFill>
                  <a:gsLst>
                    <a:gs pos="91000">
                      <a:schemeClr val="tx1"/>
                    </a:gs>
                    <a:gs pos="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200" b="1" dirty="0">
                <a:solidFill>
                  <a:srgbClr val="541764"/>
                </a:solidFill>
                <a:latin typeface="Segoe UI Light" panose="020B0502040204020203" pitchFamily="34" charset="0"/>
                <a:cs typeface="Segoe UI Light" panose="020B0502040204020203" pitchFamily="34" charset="0"/>
              </a:rPr>
              <a:t>@</a:t>
            </a:r>
            <a:r>
              <a:rPr lang="en-US" sz="3200" b="1" dirty="0" err="1">
                <a:solidFill>
                  <a:srgbClr val="541764"/>
                </a:solidFill>
                <a:latin typeface="Segoe UI Light" panose="020B0502040204020203" pitchFamily="34" charset="0"/>
                <a:cs typeface="Segoe UI Light" panose="020B0502040204020203" pitchFamily="34" charset="0"/>
              </a:rPr>
              <a:t>geffzhang</a:t>
            </a:r>
            <a:endParaRPr lang="en-US" sz="3200" b="1" dirty="0">
              <a:solidFill>
                <a:srgbClr val="541764"/>
              </a:solidFill>
              <a:latin typeface="Segoe UI Light" panose="020B0502040204020203" pitchFamily="34" charset="0"/>
              <a:cs typeface="Segoe UI Light" panose="020B0502040204020203" pitchFamily="34" charset="0"/>
            </a:endParaRPr>
          </a:p>
          <a:p>
            <a:r>
              <a:rPr lang="en-US" sz="3200" b="1" dirty="0">
                <a:solidFill>
                  <a:srgbClr val="541764"/>
                </a:solidFill>
                <a:latin typeface="Segoe UI Light" panose="020B0502040204020203" pitchFamily="34" charset="0"/>
                <a:cs typeface="Segoe UI Light" panose="020B0502040204020203" pitchFamily="34" charset="0"/>
                <a:hlinkClick r:id="rId2"/>
              </a:rPr>
              <a:t>geffzhang@</a:t>
            </a:r>
            <a:r>
              <a:rPr lang="en-US" sz="3200" b="1" dirty="0">
                <a:solidFill>
                  <a:srgbClr val="541764"/>
                </a:solidFill>
                <a:latin typeface="Segoe UI Light" panose="020B0502040204020203" pitchFamily="34" charset="0"/>
                <a:cs typeface="Segoe UI Light" panose="020B0502040204020203" pitchFamily="34" charset="0"/>
              </a:rPr>
              <a:t>weyhd.com</a:t>
            </a:r>
          </a:p>
          <a:p>
            <a:endParaRPr lang="en-US" sz="3200" b="1" dirty="0">
              <a:solidFill>
                <a:srgbClr val="541764"/>
              </a:solidFill>
              <a:latin typeface="Segoe UI Light" panose="020B0502040204020203" pitchFamily="34" charset="0"/>
              <a:cs typeface="Segoe UI Light" panose="020B0502040204020203" pitchFamily="34" charset="0"/>
            </a:endParaRPr>
          </a:p>
          <a:p>
            <a:r>
              <a:rPr lang="en-US" sz="3200" b="1" dirty="0">
                <a:solidFill>
                  <a:srgbClr val="541764"/>
                </a:solidFill>
                <a:latin typeface="Segoe UI Light" panose="020B0502040204020203" pitchFamily="34" charset="0"/>
                <a:cs typeface="Segoe UI Light" panose="020B0502040204020203" pitchFamily="34" charset="0"/>
              </a:rPr>
              <a:t>Get the code at </a:t>
            </a:r>
            <a:r>
              <a:rPr lang="en-US" sz="3200" b="1" dirty="0">
                <a:solidFill>
                  <a:srgbClr val="541764"/>
                </a:solidFill>
                <a:latin typeface="Segoe UI Light" panose="020B0502040204020203" pitchFamily="34" charset="0"/>
                <a:cs typeface="Segoe UI Light" panose="020B0502040204020203" pitchFamily="34" charset="0"/>
                <a:hlinkClick r:id="rId3"/>
              </a:rPr>
              <a:t>https://github.com/cradle77/DockerGettingStarted</a:t>
            </a:r>
            <a:endParaRPr lang="en-US" sz="3200" b="1" dirty="0">
              <a:solidFill>
                <a:srgbClr val="541764"/>
              </a:solidFill>
              <a:latin typeface="Segoe UI Light" panose="020B0502040204020203" pitchFamily="34" charset="0"/>
              <a:cs typeface="Segoe UI Light" panose="020B0502040204020203" pitchFamily="34" charset="0"/>
            </a:endParaRPr>
          </a:p>
          <a:p>
            <a:r>
              <a:rPr lang="en-US" sz="3200" b="1" dirty="0">
                <a:solidFill>
                  <a:srgbClr val="541764"/>
                </a:solidFill>
                <a:latin typeface="Segoe UI Light" panose="020B0502040204020203" pitchFamily="34" charset="0"/>
                <a:cs typeface="Segoe UI Light" panose="020B0502040204020203" pitchFamily="34" charset="0"/>
              </a:rPr>
              <a:t> </a:t>
            </a:r>
          </a:p>
          <a:p>
            <a:endParaRPr lang="en-US" sz="3200" b="1" dirty="0">
              <a:solidFill>
                <a:srgbClr val="541764"/>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290881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44ADA-B8B4-4958-BE4C-B26C7C9C6C33}"/>
              </a:ext>
            </a:extLst>
          </p:cNvPr>
          <p:cNvSpPr>
            <a:spLocks noGrp="1"/>
          </p:cNvSpPr>
          <p:nvPr>
            <p:ph type="title"/>
          </p:nvPr>
        </p:nvSpPr>
        <p:spPr>
          <a:xfrm>
            <a:off x="1084441" y="3069076"/>
            <a:ext cx="3487616" cy="719847"/>
          </a:xfrm>
        </p:spPr>
        <p:txBody>
          <a:bodyPr>
            <a:normAutofit/>
          </a:bodyPr>
          <a:lstStyle/>
          <a:p>
            <a:pPr algn="ctr"/>
            <a:r>
              <a:rPr lang="en-US" sz="3600" dirty="0"/>
              <a:t>Definition</a:t>
            </a:r>
          </a:p>
        </p:txBody>
      </p:sp>
      <p:sp>
        <p:nvSpPr>
          <p:cNvPr id="3" name="Content Placeholder 2">
            <a:extLst>
              <a:ext uri="{FF2B5EF4-FFF2-40B4-BE49-F238E27FC236}">
                <a16:creationId xmlns:a16="http://schemas.microsoft.com/office/drawing/2014/main" id="{5BA13185-733D-4C21-8BF6-CA035C87606E}"/>
              </a:ext>
            </a:extLst>
          </p:cNvPr>
          <p:cNvSpPr>
            <a:spLocks noGrp="1"/>
          </p:cNvSpPr>
          <p:nvPr>
            <p:ph idx="1"/>
          </p:nvPr>
        </p:nvSpPr>
        <p:spPr>
          <a:xfrm>
            <a:off x="5105398" y="1115568"/>
            <a:ext cx="6245352" cy="4626864"/>
          </a:xfrm>
        </p:spPr>
        <p:txBody>
          <a:bodyPr anchor="ctr">
            <a:normAutofit/>
          </a:bodyPr>
          <a:lstStyle/>
          <a:p>
            <a:pPr marL="36900" indent="0" algn="ctr">
              <a:buNone/>
            </a:pPr>
            <a:r>
              <a:rPr lang="en-US" sz="3200" dirty="0">
                <a:effectLst/>
              </a:rPr>
              <a:t>A </a:t>
            </a:r>
            <a:r>
              <a:rPr lang="en-US" sz="3200" dirty="0" err="1">
                <a:effectLst/>
              </a:rPr>
              <a:t>microservices</a:t>
            </a:r>
            <a:r>
              <a:rPr lang="en-US" sz="3200" dirty="0">
                <a:effectLst/>
              </a:rPr>
              <a:t> architecture consists of a collection of small, autonomous services. Each service is self-contained and should implement a single business capability.</a:t>
            </a:r>
            <a:endParaRPr lang="en-US" sz="3200" dirty="0"/>
          </a:p>
        </p:txBody>
      </p:sp>
    </p:spTree>
    <p:extLst>
      <p:ext uri="{BB962C8B-B14F-4D97-AF65-F5344CB8AC3E}">
        <p14:creationId xmlns:p14="http://schemas.microsoft.com/office/powerpoint/2010/main" val="264564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96329-513A-41CD-85DC-1B78ED2F38C2}"/>
              </a:ext>
            </a:extLst>
          </p:cNvPr>
          <p:cNvSpPr>
            <a:spLocks noGrp="1"/>
          </p:cNvSpPr>
          <p:nvPr>
            <p:ph type="title"/>
          </p:nvPr>
        </p:nvSpPr>
        <p:spPr>
          <a:xfrm>
            <a:off x="913795" y="609600"/>
            <a:ext cx="10353762" cy="970450"/>
          </a:xfrm>
        </p:spPr>
        <p:txBody>
          <a:bodyPr/>
          <a:lstStyle/>
          <a:p>
            <a:r>
              <a:rPr lang="en-US" dirty="0">
                <a:effectLst/>
              </a:rPr>
              <a:t>Characteristics of a Microservice</a:t>
            </a:r>
            <a:endParaRPr lang="en-US" dirty="0"/>
          </a:p>
        </p:txBody>
      </p:sp>
      <p:sp>
        <p:nvSpPr>
          <p:cNvPr id="3" name="Content Placeholder 2">
            <a:extLst>
              <a:ext uri="{FF2B5EF4-FFF2-40B4-BE49-F238E27FC236}">
                <a16:creationId xmlns:a16="http://schemas.microsoft.com/office/drawing/2014/main" id="{6BBB7382-370F-4C40-90BB-232C929E7FC5}"/>
              </a:ext>
            </a:extLst>
          </p:cNvPr>
          <p:cNvSpPr>
            <a:spLocks noGrp="1"/>
          </p:cNvSpPr>
          <p:nvPr>
            <p:ph idx="1"/>
          </p:nvPr>
        </p:nvSpPr>
        <p:spPr>
          <a:xfrm>
            <a:off x="1335796" y="1735687"/>
            <a:ext cx="9509760" cy="4760819"/>
          </a:xfrm>
        </p:spPr>
        <p:txBody>
          <a:bodyPr>
            <a:noAutofit/>
          </a:bodyPr>
          <a:lstStyle/>
          <a:p>
            <a:r>
              <a:rPr lang="en-US" sz="2700" dirty="0">
                <a:effectLst/>
              </a:rPr>
              <a:t>Services are small, independent, and loosely coupled.</a:t>
            </a:r>
          </a:p>
          <a:p>
            <a:r>
              <a:rPr lang="en-US" sz="2700" dirty="0">
                <a:effectLst/>
              </a:rPr>
              <a:t>Each service is a separate codebase.</a:t>
            </a:r>
          </a:p>
          <a:p>
            <a:r>
              <a:rPr lang="en-US" sz="2700" dirty="0">
                <a:effectLst/>
              </a:rPr>
              <a:t>Services can be deployed independently.</a:t>
            </a:r>
          </a:p>
          <a:p>
            <a:r>
              <a:rPr lang="en-US" sz="2700" dirty="0">
                <a:effectLst/>
              </a:rPr>
              <a:t>Services are responsible for persisting their own data or external state. </a:t>
            </a:r>
          </a:p>
          <a:p>
            <a:r>
              <a:rPr lang="en-US" sz="2700" dirty="0">
                <a:effectLst/>
              </a:rPr>
              <a:t>Services communicate with each other by using well-defined APIs. </a:t>
            </a:r>
          </a:p>
          <a:p>
            <a:r>
              <a:rPr lang="en-US" sz="2700" dirty="0">
                <a:effectLst/>
              </a:rPr>
              <a:t>Services don't need to share the same technology stack, libraries, or frameworks.</a:t>
            </a:r>
          </a:p>
        </p:txBody>
      </p:sp>
    </p:spTree>
    <p:extLst>
      <p:ext uri="{BB962C8B-B14F-4D97-AF65-F5344CB8AC3E}">
        <p14:creationId xmlns:p14="http://schemas.microsoft.com/office/powerpoint/2010/main" val="1008661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040C0-6696-4738-9E7A-F9A441D952BD}"/>
              </a:ext>
            </a:extLst>
          </p:cNvPr>
          <p:cNvSpPr>
            <a:spLocks noGrp="1"/>
          </p:cNvSpPr>
          <p:nvPr>
            <p:ph type="title"/>
          </p:nvPr>
        </p:nvSpPr>
        <p:spPr>
          <a:xfrm>
            <a:off x="913795" y="609600"/>
            <a:ext cx="10353762" cy="732817"/>
          </a:xfrm>
        </p:spPr>
        <p:txBody>
          <a:bodyPr/>
          <a:lstStyle/>
          <a:p>
            <a:r>
              <a:rPr lang="en-US" dirty="0" err="1"/>
              <a:t>Microservices</a:t>
            </a:r>
            <a:r>
              <a:rPr lang="en-US" dirty="0"/>
              <a:t> Overview</a:t>
            </a:r>
          </a:p>
        </p:txBody>
      </p:sp>
      <p:pic>
        <p:nvPicPr>
          <p:cNvPr id="6" name="Content Placeholder 5">
            <a:extLst>
              <a:ext uri="{FF2B5EF4-FFF2-40B4-BE49-F238E27FC236}">
                <a16:creationId xmlns:a16="http://schemas.microsoft.com/office/drawing/2014/main" id="{DCE15160-C98E-4CD2-A027-B66B1410E43E}"/>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924443" y="1342417"/>
            <a:ext cx="9905343" cy="5115409"/>
          </a:xfrm>
          <a:prstGeom prst="rect">
            <a:avLst/>
          </a:prstGeom>
          <a:solidFill>
            <a:schemeClr val="tx1"/>
          </a:solidFill>
          <a:extLst/>
        </p:spPr>
      </p:pic>
    </p:spTree>
    <p:extLst>
      <p:ext uri="{BB962C8B-B14F-4D97-AF65-F5344CB8AC3E}">
        <p14:creationId xmlns:p14="http://schemas.microsoft.com/office/powerpoint/2010/main" val="332376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BE735-F1D4-44B0-9A22-3D36226B6214}"/>
              </a:ext>
            </a:extLst>
          </p:cNvPr>
          <p:cNvSpPr>
            <a:spLocks noGrp="1"/>
          </p:cNvSpPr>
          <p:nvPr>
            <p:ph type="title"/>
          </p:nvPr>
        </p:nvSpPr>
        <p:spPr>
          <a:xfrm>
            <a:off x="1341120" y="551058"/>
            <a:ext cx="9509760" cy="554726"/>
          </a:xfrm>
        </p:spPr>
        <p:txBody>
          <a:bodyPr>
            <a:normAutofit/>
          </a:bodyPr>
          <a:lstStyle/>
          <a:p>
            <a:r>
              <a:rPr lang="en-US" sz="2800" dirty="0">
                <a:effectLst/>
              </a:rPr>
              <a:t>Other Components in a Typical Microservices Architecture</a:t>
            </a:r>
            <a:endParaRPr lang="en-US" sz="2800" dirty="0"/>
          </a:p>
        </p:txBody>
      </p:sp>
      <p:sp>
        <p:nvSpPr>
          <p:cNvPr id="3" name="Content Placeholder 2">
            <a:extLst>
              <a:ext uri="{FF2B5EF4-FFF2-40B4-BE49-F238E27FC236}">
                <a16:creationId xmlns:a16="http://schemas.microsoft.com/office/drawing/2014/main" id="{9CE448AE-A6BF-4E9A-873B-A23C72FB9106}"/>
              </a:ext>
            </a:extLst>
          </p:cNvPr>
          <p:cNvSpPr>
            <a:spLocks noGrp="1"/>
          </p:cNvSpPr>
          <p:nvPr>
            <p:ph idx="1"/>
          </p:nvPr>
        </p:nvSpPr>
        <p:spPr/>
        <p:txBody>
          <a:bodyPr>
            <a:normAutofit/>
          </a:bodyPr>
          <a:lstStyle/>
          <a:p>
            <a:r>
              <a:rPr lang="en-US" sz="3200" b="1" dirty="0">
                <a:effectLst/>
              </a:rPr>
              <a:t>Management</a:t>
            </a:r>
            <a:endParaRPr lang="en-US" sz="3200" dirty="0">
              <a:effectLst/>
            </a:endParaRPr>
          </a:p>
          <a:p>
            <a:r>
              <a:rPr lang="en-US" sz="3200" b="1" dirty="0">
                <a:effectLst/>
              </a:rPr>
              <a:t>Service Discovery</a:t>
            </a:r>
          </a:p>
          <a:p>
            <a:r>
              <a:rPr lang="en-US" sz="3200" b="1" dirty="0">
                <a:effectLst/>
              </a:rPr>
              <a:t>API Gateway</a:t>
            </a:r>
            <a:endParaRPr lang="en-US" sz="3200" dirty="0">
              <a:effectLst/>
            </a:endParaRPr>
          </a:p>
        </p:txBody>
      </p:sp>
    </p:spTree>
    <p:extLst>
      <p:ext uri="{BB962C8B-B14F-4D97-AF65-F5344CB8AC3E}">
        <p14:creationId xmlns:p14="http://schemas.microsoft.com/office/powerpoint/2010/main" val="2186339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002" y="3324508"/>
            <a:ext cx="11276838" cy="128016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493" y="3328416"/>
            <a:ext cx="11276838" cy="128016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360" y="3328416"/>
            <a:ext cx="11276838" cy="1280160"/>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4360" y="3328416"/>
            <a:ext cx="11276838" cy="1280160"/>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4360" y="3328416"/>
            <a:ext cx="11276838" cy="1280160"/>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2851" y="3328416"/>
            <a:ext cx="11276838" cy="1280160"/>
          </a:xfrm>
          <a:prstGeom prst="rect">
            <a:avLst/>
          </a:prstGeom>
        </p:spPr>
      </p:pic>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4360" y="3326907"/>
            <a:ext cx="11276838" cy="1280160"/>
          </a:xfrm>
          <a:prstGeom prst="rect">
            <a:avLst/>
          </a:prstGeom>
        </p:spPr>
      </p:pic>
      <p:grpSp>
        <p:nvGrpSpPr>
          <p:cNvPr id="31" name="Group 30"/>
          <p:cNvGrpSpPr/>
          <p:nvPr/>
        </p:nvGrpSpPr>
        <p:grpSpPr>
          <a:xfrm>
            <a:off x="337625" y="1899137"/>
            <a:ext cx="1672244" cy="1664677"/>
            <a:chOff x="337625" y="1899137"/>
            <a:chExt cx="1672244" cy="1664677"/>
          </a:xfrm>
        </p:grpSpPr>
        <p:sp>
          <p:nvSpPr>
            <p:cNvPr id="24" name="Rectangle 23"/>
            <p:cNvSpPr/>
            <p:nvPr/>
          </p:nvSpPr>
          <p:spPr bwMode="auto">
            <a:xfrm>
              <a:off x="337625" y="1899137"/>
              <a:ext cx="1664677" cy="1664677"/>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9269" y="1990251"/>
              <a:ext cx="1037844" cy="1062990"/>
            </a:xfrm>
            <a:prstGeom prst="rect">
              <a:avLst/>
            </a:prstGeom>
          </p:spPr>
        </p:pic>
        <p:sp>
          <p:nvSpPr>
            <p:cNvPr id="17" name="TextBox 16"/>
            <p:cNvSpPr txBox="1"/>
            <p:nvPr/>
          </p:nvSpPr>
          <p:spPr>
            <a:xfrm>
              <a:off x="344032"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DESKTOP</a:t>
              </a:r>
            </a:p>
          </p:txBody>
        </p:sp>
      </p:grpSp>
      <p:grpSp>
        <p:nvGrpSpPr>
          <p:cNvPr id="32" name="Group 31"/>
          <p:cNvGrpSpPr/>
          <p:nvPr/>
        </p:nvGrpSpPr>
        <p:grpSpPr>
          <a:xfrm>
            <a:off x="1999308" y="1899137"/>
            <a:ext cx="1666889" cy="1664677"/>
            <a:chOff x="1999308" y="1899137"/>
            <a:chExt cx="1666889" cy="1664677"/>
          </a:xfrm>
        </p:grpSpPr>
        <p:sp>
          <p:nvSpPr>
            <p:cNvPr id="25" name="Rectangle 24"/>
            <p:cNvSpPr/>
            <p:nvPr/>
          </p:nvSpPr>
          <p:spPr bwMode="auto">
            <a:xfrm>
              <a:off x="2001520" y="1899137"/>
              <a:ext cx="1664677" cy="1664677"/>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41452" y="1981200"/>
              <a:ext cx="969264" cy="1062990"/>
            </a:xfrm>
            <a:prstGeom prst="rect">
              <a:avLst/>
            </a:prstGeom>
          </p:spPr>
        </p:pic>
        <p:sp>
          <p:nvSpPr>
            <p:cNvPr id="18" name="TextBox 17"/>
            <p:cNvSpPr txBox="1"/>
            <p:nvPr/>
          </p:nvSpPr>
          <p:spPr>
            <a:xfrm>
              <a:off x="1999308"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WEB</a:t>
              </a:r>
            </a:p>
          </p:txBody>
        </p:sp>
      </p:grpSp>
      <p:grpSp>
        <p:nvGrpSpPr>
          <p:cNvPr id="33" name="Group 32"/>
          <p:cNvGrpSpPr/>
          <p:nvPr/>
        </p:nvGrpSpPr>
        <p:grpSpPr>
          <a:xfrm>
            <a:off x="3654584" y="1899137"/>
            <a:ext cx="1675508" cy="1664677"/>
            <a:chOff x="3654584" y="1899137"/>
            <a:chExt cx="1675508" cy="1664677"/>
          </a:xfrm>
        </p:grpSpPr>
        <p:sp>
          <p:nvSpPr>
            <p:cNvPr id="26" name="Rectangle 25"/>
            <p:cNvSpPr/>
            <p:nvPr/>
          </p:nvSpPr>
          <p:spPr bwMode="auto">
            <a:xfrm>
              <a:off x="3665415" y="1899137"/>
              <a:ext cx="1664677" cy="1664677"/>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4590" y="1990253"/>
              <a:ext cx="1003554" cy="1062990"/>
            </a:xfrm>
            <a:prstGeom prst="rect">
              <a:avLst/>
            </a:prstGeom>
          </p:spPr>
        </p:pic>
        <p:sp>
          <p:nvSpPr>
            <p:cNvPr id="19" name="TextBox 18"/>
            <p:cNvSpPr txBox="1"/>
            <p:nvPr/>
          </p:nvSpPr>
          <p:spPr>
            <a:xfrm>
              <a:off x="3654584"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CLOUD</a:t>
              </a:r>
            </a:p>
          </p:txBody>
        </p:sp>
      </p:grpSp>
      <p:grpSp>
        <p:nvGrpSpPr>
          <p:cNvPr id="34" name="Group 33"/>
          <p:cNvGrpSpPr/>
          <p:nvPr/>
        </p:nvGrpSpPr>
        <p:grpSpPr>
          <a:xfrm>
            <a:off x="5309860" y="1899137"/>
            <a:ext cx="1684127" cy="1664677"/>
            <a:chOff x="5309860" y="1899137"/>
            <a:chExt cx="1684127" cy="1664677"/>
          </a:xfrm>
        </p:grpSpPr>
        <p:sp>
          <p:nvSpPr>
            <p:cNvPr id="27" name="Rectangle 26"/>
            <p:cNvSpPr/>
            <p:nvPr/>
          </p:nvSpPr>
          <p:spPr bwMode="auto">
            <a:xfrm>
              <a:off x="5329310" y="1899137"/>
              <a:ext cx="1664677" cy="1664677"/>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812828" y="1990253"/>
              <a:ext cx="688086" cy="1062990"/>
            </a:xfrm>
            <a:prstGeom prst="rect">
              <a:avLst/>
            </a:prstGeom>
          </p:spPr>
        </p:pic>
        <p:sp>
          <p:nvSpPr>
            <p:cNvPr id="20" name="TextBox 19"/>
            <p:cNvSpPr txBox="1"/>
            <p:nvPr/>
          </p:nvSpPr>
          <p:spPr>
            <a:xfrm>
              <a:off x="5309860"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MOBILE</a:t>
              </a:r>
            </a:p>
          </p:txBody>
        </p:sp>
      </p:grpSp>
      <p:grpSp>
        <p:nvGrpSpPr>
          <p:cNvPr id="35" name="Group 34"/>
          <p:cNvGrpSpPr/>
          <p:nvPr/>
        </p:nvGrpSpPr>
        <p:grpSpPr>
          <a:xfrm>
            <a:off x="6965136" y="1899137"/>
            <a:ext cx="1692746" cy="1664677"/>
            <a:chOff x="6965136" y="1899137"/>
            <a:chExt cx="1692746" cy="1664677"/>
          </a:xfrm>
        </p:grpSpPr>
        <p:sp>
          <p:nvSpPr>
            <p:cNvPr id="28" name="Rectangle 27"/>
            <p:cNvSpPr/>
            <p:nvPr/>
          </p:nvSpPr>
          <p:spPr bwMode="auto">
            <a:xfrm>
              <a:off x="6993205" y="1899137"/>
              <a:ext cx="1664677" cy="1664677"/>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4" name="Picture 1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311804" y="1990253"/>
              <a:ext cx="969264" cy="1062990"/>
            </a:xfrm>
            <a:prstGeom prst="rect">
              <a:avLst/>
            </a:prstGeom>
          </p:spPr>
        </p:pic>
        <p:sp>
          <p:nvSpPr>
            <p:cNvPr id="21" name="TextBox 20"/>
            <p:cNvSpPr txBox="1"/>
            <p:nvPr/>
          </p:nvSpPr>
          <p:spPr>
            <a:xfrm>
              <a:off x="6965136"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JEUX</a:t>
              </a:r>
            </a:p>
          </p:txBody>
        </p:sp>
      </p:grpSp>
      <p:grpSp>
        <p:nvGrpSpPr>
          <p:cNvPr id="36" name="Group 35"/>
          <p:cNvGrpSpPr/>
          <p:nvPr/>
        </p:nvGrpSpPr>
        <p:grpSpPr>
          <a:xfrm>
            <a:off x="8620412" y="1899137"/>
            <a:ext cx="1701365" cy="1664677"/>
            <a:chOff x="8620412" y="1899137"/>
            <a:chExt cx="1701365" cy="1664677"/>
          </a:xfrm>
        </p:grpSpPr>
        <p:sp>
          <p:nvSpPr>
            <p:cNvPr id="29" name="Rectangle 28"/>
            <p:cNvSpPr/>
            <p:nvPr/>
          </p:nvSpPr>
          <p:spPr bwMode="auto">
            <a:xfrm>
              <a:off x="8657100" y="1899137"/>
              <a:ext cx="1664677" cy="1664677"/>
            </a:xfrm>
            <a:prstGeom prst="rect">
              <a:avLst/>
            </a:prstGeom>
            <a:solidFill>
              <a:srgbClr val="00829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5" name="Picture 1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006689" y="1981200"/>
              <a:ext cx="907542" cy="1062990"/>
            </a:xfrm>
            <a:prstGeom prst="rect">
              <a:avLst/>
            </a:prstGeom>
          </p:spPr>
        </p:pic>
        <p:sp>
          <p:nvSpPr>
            <p:cNvPr id="22" name="TextBox 21"/>
            <p:cNvSpPr txBox="1"/>
            <p:nvPr/>
          </p:nvSpPr>
          <p:spPr>
            <a:xfrm>
              <a:off x="8620412"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IoT</a:t>
              </a:r>
            </a:p>
          </p:txBody>
        </p:sp>
      </p:grpSp>
      <p:grpSp>
        <p:nvGrpSpPr>
          <p:cNvPr id="37" name="Group 36"/>
          <p:cNvGrpSpPr/>
          <p:nvPr/>
        </p:nvGrpSpPr>
        <p:grpSpPr>
          <a:xfrm>
            <a:off x="10275688" y="1899137"/>
            <a:ext cx="1709986" cy="1664677"/>
            <a:chOff x="10275688" y="1899137"/>
            <a:chExt cx="1709986" cy="1664677"/>
          </a:xfrm>
        </p:grpSpPr>
        <p:sp>
          <p:nvSpPr>
            <p:cNvPr id="30" name="Rectangle 29"/>
            <p:cNvSpPr/>
            <p:nvPr/>
          </p:nvSpPr>
          <p:spPr bwMode="auto">
            <a:xfrm>
              <a:off x="10320997" y="1899137"/>
              <a:ext cx="1664677" cy="1664677"/>
            </a:xfrm>
            <a:prstGeom prst="rect">
              <a:avLst/>
            </a:prstGeom>
            <a:solidFill>
              <a:srgbClr val="9696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650773" y="1981200"/>
              <a:ext cx="934974" cy="1062990"/>
            </a:xfrm>
            <a:prstGeom prst="rect">
              <a:avLst/>
            </a:prstGeom>
          </p:spPr>
        </p:pic>
        <p:sp>
          <p:nvSpPr>
            <p:cNvPr id="23" name="TextBox 22"/>
            <p:cNvSpPr txBox="1"/>
            <p:nvPr/>
          </p:nvSpPr>
          <p:spPr>
            <a:xfrm>
              <a:off x="10275688"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IA</a:t>
              </a:r>
            </a:p>
          </p:txBody>
        </p:sp>
      </p:grpSp>
      <p:sp>
        <p:nvSpPr>
          <p:cNvPr id="42" name="TextBox 41"/>
          <p:cNvSpPr txBox="1"/>
          <p:nvPr/>
        </p:nvSpPr>
        <p:spPr>
          <a:xfrm>
            <a:off x="5339443" y="4261754"/>
            <a:ext cx="1664208" cy="1664208"/>
          </a:xfrm>
          <a:prstGeom prst="rect">
            <a:avLst/>
          </a:prstGeom>
          <a:solidFill>
            <a:srgbClr val="7030A0"/>
          </a:solidFill>
        </p:spPr>
        <p:txBody>
          <a:bodyPr wrap="square" lIns="0" tIns="0" rIns="0" bIns="0" rtlCol="0" anchor="ctr" anchorCtr="0">
            <a:noAutofit/>
          </a:bodyPr>
          <a:lstStyle/>
          <a:p>
            <a:pPr algn="ctr">
              <a:lnSpc>
                <a:spcPct val="90000"/>
              </a:lnSpc>
              <a:spcAft>
                <a:spcPts val="600"/>
              </a:spcAft>
            </a:pPr>
            <a:r>
              <a:rPr lang="en-US" sz="5330" dirty="0">
                <a:solidFill>
                  <a:schemeClr val="bg1"/>
                </a:solidFill>
                <a:latin typeface="+mj-lt"/>
              </a:rPr>
              <a:t>.NET</a:t>
            </a:r>
          </a:p>
        </p:txBody>
      </p:sp>
      <p:sp>
        <p:nvSpPr>
          <p:cNvPr id="39" name="Title 1">
            <a:extLst>
              <a:ext uri="{FF2B5EF4-FFF2-40B4-BE49-F238E27FC236}">
                <a16:creationId xmlns:a16="http://schemas.microsoft.com/office/drawing/2014/main" id="{19AFE05D-9736-471E-B5D2-207940914560}"/>
              </a:ext>
            </a:extLst>
          </p:cNvPr>
          <p:cNvSpPr txBox="1">
            <a:spLocks/>
          </p:cNvSpPr>
          <p:nvPr/>
        </p:nvSpPr>
        <p:spPr>
          <a:xfrm>
            <a:off x="459030" y="133676"/>
            <a:ext cx="11526644" cy="1097205"/>
          </a:xfrm>
          <a:prstGeom prst="rect">
            <a:avLst/>
          </a:prstGeom>
        </p:spPr>
        <p:txBody>
          <a:bodyPr lIns="146095" tIns="9131" rIns="146095" bIns="9131" anchor="b" anchorCtr="0"/>
          <a:lstStyle>
            <a:lvl1pPr marL="0" indent="0" algn="l" defTabSz="914367" rtl="0" eaLnBrk="1" latinLnBrk="0" hangingPunct="1">
              <a:lnSpc>
                <a:spcPct val="90000"/>
              </a:lnSpc>
              <a:spcBef>
                <a:spcPts val="0"/>
              </a:spcBef>
              <a:buNone/>
              <a:defRPr lang="en-US" sz="6000" b="0" kern="1200" cap="none" spc="-100" baseline="0">
                <a:ln w="3175">
                  <a:noFill/>
                </a:ln>
                <a:solidFill>
                  <a:schemeClr val="bg1"/>
                </a:solidFill>
                <a:effectLst/>
                <a:latin typeface="+mj-lt"/>
                <a:ea typeface="+mn-ea"/>
                <a:cs typeface="Segoe UI" pitchFamily="34" charset="0"/>
              </a:defRPr>
            </a:lvl1pPr>
          </a:lstStyle>
          <a:p>
            <a:pPr lvl="0" algn="ctr" defTabSz="913055">
              <a:defRPr/>
            </a:pPr>
            <a:r>
              <a:rPr lang="en-US" sz="5333" dirty="0">
                <a:solidFill>
                  <a:schemeClr val="tx1"/>
                </a:solidFill>
                <a:latin typeface="Segoe UI Light"/>
              </a:rPr>
              <a:t>A platform and build everything</a:t>
            </a:r>
            <a:endParaRPr kumimoji="0" lang="fr-FR" sz="5333" b="1" i="0" u="none" strike="noStrike" kern="1200" cap="none" spc="-100" normalizeH="0" baseline="0" dirty="0">
              <a:ln w="3175">
                <a:noFill/>
              </a:ln>
              <a:solidFill>
                <a:schemeClr val="tx1"/>
              </a:solidFill>
              <a:effectLst/>
              <a:uLnTx/>
              <a:uFillTx/>
              <a:latin typeface="Segoe UI Semibold" panose="020B0702040204020203" pitchFamily="34" charset="0"/>
            </a:endParaRPr>
          </a:p>
        </p:txBody>
      </p:sp>
    </p:spTree>
    <p:extLst>
      <p:ext uri="{BB962C8B-B14F-4D97-AF65-F5344CB8AC3E}">
        <p14:creationId xmlns:p14="http://schemas.microsoft.com/office/powerpoint/2010/main" val="21032411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250"/>
                                        <p:tgtEl>
                                          <p:spTgt spid="31"/>
                                        </p:tgtEl>
                                      </p:cBhvr>
                                    </p:animEffect>
                                  </p:childTnLst>
                                </p:cTn>
                              </p:par>
                            </p:childTnLst>
                          </p:cTn>
                        </p:par>
                        <p:par>
                          <p:cTn id="12" fill="hold">
                            <p:stCondLst>
                              <p:cond delay="1250"/>
                            </p:stCondLst>
                            <p:childTnLst>
                              <p:par>
                                <p:cTn id="13" presetID="22" presetClass="entr" presetSubtype="4"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par>
                          <p:cTn id="16" fill="hold">
                            <p:stCondLst>
                              <p:cond delay="1750"/>
                            </p:stCondLst>
                            <p:childTnLst>
                              <p:par>
                                <p:cTn id="17" presetID="10" presetClass="entr" presetSubtype="0" fill="hold"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250"/>
                                        <p:tgtEl>
                                          <p:spTgt spid="32"/>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250"/>
                                        <p:tgtEl>
                                          <p:spTgt spid="33"/>
                                        </p:tgtEl>
                                      </p:cBhvr>
                                    </p:animEffect>
                                  </p:childTnLst>
                                </p:cTn>
                              </p:par>
                            </p:childTnLst>
                          </p:cTn>
                        </p:par>
                        <p:par>
                          <p:cTn id="28" fill="hold">
                            <p:stCondLst>
                              <p:cond delay="2750"/>
                            </p:stCondLst>
                            <p:childTnLst>
                              <p:par>
                                <p:cTn id="29" presetID="22" presetClass="entr" presetSubtype="4"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down)">
                                      <p:cBhvr>
                                        <p:cTn id="31" dur="500"/>
                                        <p:tgtEl>
                                          <p:spTgt spid="6"/>
                                        </p:tgtEl>
                                      </p:cBhvr>
                                    </p:animEffect>
                                  </p:childTnLst>
                                </p:cTn>
                              </p:par>
                            </p:childTnLst>
                          </p:cTn>
                        </p:par>
                        <p:par>
                          <p:cTn id="32" fill="hold">
                            <p:stCondLst>
                              <p:cond delay="3250"/>
                            </p:stCondLst>
                            <p:childTnLst>
                              <p:par>
                                <p:cTn id="33" presetID="10" presetClass="entr" presetSubtype="0" fill="hold" nodeType="after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250"/>
                                        <p:tgtEl>
                                          <p:spTgt spid="34"/>
                                        </p:tgtEl>
                                      </p:cBhvr>
                                    </p:animEffect>
                                  </p:childTnLst>
                                </p:cTn>
                              </p:par>
                            </p:childTnLst>
                          </p:cTn>
                        </p:par>
                        <p:par>
                          <p:cTn id="36" fill="hold">
                            <p:stCondLst>
                              <p:cond delay="3500"/>
                            </p:stCondLst>
                            <p:childTnLst>
                              <p:par>
                                <p:cTn id="37" presetID="22" presetClass="entr" presetSubtype="4"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down)">
                                      <p:cBhvr>
                                        <p:cTn id="39" dur="500"/>
                                        <p:tgtEl>
                                          <p:spTgt spid="7"/>
                                        </p:tgtEl>
                                      </p:cBhvr>
                                    </p:animEffect>
                                  </p:childTnLst>
                                </p:cTn>
                              </p:par>
                            </p:childTnLst>
                          </p:cTn>
                        </p:par>
                        <p:par>
                          <p:cTn id="40" fill="hold">
                            <p:stCondLst>
                              <p:cond delay="4000"/>
                            </p:stCondLst>
                            <p:childTnLst>
                              <p:par>
                                <p:cTn id="41" presetID="10" presetClass="entr" presetSubtype="0" fill="hold" nodeType="after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250"/>
                                        <p:tgtEl>
                                          <p:spTgt spid="35"/>
                                        </p:tgtEl>
                                      </p:cBhvr>
                                    </p:animEffect>
                                  </p:childTnLst>
                                </p:cTn>
                              </p:par>
                            </p:childTnLst>
                          </p:cTn>
                        </p:par>
                        <p:par>
                          <p:cTn id="44" fill="hold">
                            <p:stCondLst>
                              <p:cond delay="4250"/>
                            </p:stCondLst>
                            <p:childTnLst>
                              <p:par>
                                <p:cTn id="45" presetID="22" presetClass="entr" presetSubtype="4" fill="hold"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down)">
                                      <p:cBhvr>
                                        <p:cTn id="47" dur="500"/>
                                        <p:tgtEl>
                                          <p:spTgt spid="8"/>
                                        </p:tgtEl>
                                      </p:cBhvr>
                                    </p:animEffect>
                                  </p:childTnLst>
                                </p:cTn>
                              </p:par>
                            </p:childTnLst>
                          </p:cTn>
                        </p:par>
                        <p:par>
                          <p:cTn id="48" fill="hold">
                            <p:stCondLst>
                              <p:cond delay="4750"/>
                            </p:stCondLst>
                            <p:childTnLst>
                              <p:par>
                                <p:cTn id="49" presetID="10" presetClass="entr" presetSubtype="0" fill="hold" nodeType="after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fade">
                                      <p:cBhvr>
                                        <p:cTn id="51" dur="250"/>
                                        <p:tgtEl>
                                          <p:spTgt spid="36"/>
                                        </p:tgtEl>
                                      </p:cBhvr>
                                    </p:animEffect>
                                  </p:childTnLst>
                                </p:cTn>
                              </p:par>
                            </p:childTnLst>
                          </p:cTn>
                        </p:par>
                        <p:par>
                          <p:cTn id="52" fill="hold">
                            <p:stCondLst>
                              <p:cond delay="5000"/>
                            </p:stCondLst>
                            <p:childTnLst>
                              <p:par>
                                <p:cTn id="53" presetID="22" presetClass="entr" presetSubtype="8" fill="hold"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left)">
                                      <p:cBhvr>
                                        <p:cTn id="55" dur="500"/>
                                        <p:tgtEl>
                                          <p:spTgt spid="9"/>
                                        </p:tgtEl>
                                      </p:cBhvr>
                                    </p:animEffect>
                                  </p:childTnLst>
                                </p:cTn>
                              </p:par>
                            </p:childTnLst>
                          </p:cTn>
                        </p:par>
                        <p:par>
                          <p:cTn id="56" fill="hold">
                            <p:stCondLst>
                              <p:cond delay="5500"/>
                            </p:stCondLst>
                            <p:childTnLst>
                              <p:par>
                                <p:cTn id="57" presetID="10" presetClass="entr" presetSubtype="0" fill="hold" nodeType="after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fade">
                                      <p:cBhvr>
                                        <p:cTn id="59" dur="25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BF3C05F6-5643-4514-9015-EADA69635388}"/>
              </a:ext>
            </a:extLst>
          </p:cNvPr>
          <p:cNvGrpSpPr/>
          <p:nvPr/>
        </p:nvGrpSpPr>
        <p:grpSpPr>
          <a:xfrm>
            <a:off x="524899" y="3768059"/>
            <a:ext cx="8747439" cy="2495656"/>
            <a:chOff x="473523" y="2957810"/>
            <a:chExt cx="8451537" cy="3077297"/>
          </a:xfrm>
        </p:grpSpPr>
        <p:grpSp>
          <p:nvGrpSpPr>
            <p:cNvPr id="3" name="Group 2">
              <a:extLst>
                <a:ext uri="{FF2B5EF4-FFF2-40B4-BE49-F238E27FC236}">
                  <a16:creationId xmlns:a16="http://schemas.microsoft.com/office/drawing/2014/main" id="{B979A00A-288F-4596-8596-B6245973844F}"/>
                </a:ext>
              </a:extLst>
            </p:cNvPr>
            <p:cNvGrpSpPr/>
            <p:nvPr/>
          </p:nvGrpSpPr>
          <p:grpSpPr>
            <a:xfrm>
              <a:off x="473523" y="2957810"/>
              <a:ext cx="8451537" cy="3077297"/>
              <a:chOff x="406549" y="3713240"/>
              <a:chExt cx="9325694" cy="3077297"/>
            </a:xfrm>
          </p:grpSpPr>
          <p:grpSp>
            <p:nvGrpSpPr>
              <p:cNvPr id="2" name="Group 1">
                <a:extLst>
                  <a:ext uri="{FF2B5EF4-FFF2-40B4-BE49-F238E27FC236}">
                    <a16:creationId xmlns:a16="http://schemas.microsoft.com/office/drawing/2014/main" id="{ACD9056F-D671-4F3C-A669-BF15F1237944}"/>
                  </a:ext>
                </a:extLst>
              </p:cNvPr>
              <p:cNvGrpSpPr/>
              <p:nvPr/>
            </p:nvGrpSpPr>
            <p:grpSpPr>
              <a:xfrm>
                <a:off x="406549" y="3713240"/>
                <a:ext cx="9311752" cy="3077297"/>
                <a:chOff x="474923" y="2957811"/>
                <a:chExt cx="9253607" cy="3077297"/>
              </a:xfrm>
            </p:grpSpPr>
            <p:sp>
              <p:nvSpPr>
                <p:cNvPr id="10" name="TextBox 9"/>
                <p:cNvSpPr txBox="1"/>
                <p:nvPr/>
              </p:nvSpPr>
              <p:spPr>
                <a:xfrm>
                  <a:off x="474923" y="2957811"/>
                  <a:ext cx="9253607" cy="3077297"/>
                </a:xfrm>
                <a:prstGeom prst="rect">
                  <a:avLst/>
                </a:prstGeom>
                <a:solidFill>
                  <a:schemeClr val="accent3"/>
                </a:solidFill>
              </p:spPr>
              <p:txBody>
                <a:bodyPr wrap="square" lIns="239012" tIns="191209" rIns="239012" bIns="191209"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marL="0" marR="0" lvl="0" indent="0" algn="ctr" defTabSz="914025" rtl="0" eaLnBrk="1" fontAlgn="auto" latinLnBrk="0" hangingPunct="1">
                    <a:lnSpc>
                      <a:spcPct val="90000"/>
                    </a:lnSpc>
                    <a:spcBef>
                      <a:spcPts val="0"/>
                    </a:spcBef>
                    <a:spcAft>
                      <a:spcPts val="0"/>
                    </a:spcAft>
                    <a:buClrTx/>
                    <a:buSzTx/>
                    <a:buFontTx/>
                    <a:buNone/>
                    <a:tabLst/>
                    <a:defRPr/>
                  </a:pPr>
                  <a:endParaRPr kumimoji="0" lang="en-US" sz="1333" b="1" i="0" u="none" strike="noStrike" kern="0" cap="none" spc="0" normalizeH="0" baseline="0" noProof="0" dirty="0">
                    <a:ln>
                      <a:noFill/>
                    </a:ln>
                    <a:solidFill>
                      <a:srgbClr val="FFFFFF"/>
                    </a:solidFill>
                    <a:effectLst/>
                    <a:uLnTx/>
                    <a:uFillTx/>
                    <a:latin typeface="Segoe UI"/>
                    <a:ea typeface="+mn-ea"/>
                    <a:cs typeface="Segoe UI Semibold" panose="020B0702040204020203" pitchFamily="34" charset="0"/>
                  </a:endParaRPr>
                </a:p>
              </p:txBody>
            </p:sp>
            <p:sp>
              <p:nvSpPr>
                <p:cNvPr id="32" name="TextBox 31"/>
                <p:cNvSpPr txBox="1"/>
                <p:nvPr/>
              </p:nvSpPr>
              <p:spPr>
                <a:xfrm>
                  <a:off x="3762304" y="5408884"/>
                  <a:ext cx="2688627" cy="382081"/>
                </a:xfrm>
                <a:prstGeom prst="rect">
                  <a:avLst/>
                </a:prstGeom>
                <a:solidFill>
                  <a:srgbClr val="D2D2D2"/>
                </a:solidFill>
              </p:spPr>
              <p:txBody>
                <a:bodyPr wrap="square" lIns="239012" tIns="191209" rIns="239012" bIns="191209" rtlCol="0" anchor="ctr">
                  <a:no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933"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COMPILERS</a:t>
                  </a:r>
                </a:p>
              </p:txBody>
            </p:sp>
            <p:sp>
              <p:nvSpPr>
                <p:cNvPr id="33" name="TextBox 32"/>
                <p:cNvSpPr txBox="1"/>
                <p:nvPr/>
              </p:nvSpPr>
              <p:spPr>
                <a:xfrm>
                  <a:off x="6759530" y="5408884"/>
                  <a:ext cx="2626177" cy="382081"/>
                </a:xfrm>
                <a:prstGeom prst="rect">
                  <a:avLst/>
                </a:prstGeom>
                <a:solidFill>
                  <a:srgbClr val="D2D2D2"/>
                </a:solidFill>
              </p:spPr>
              <p:txBody>
                <a:bodyPr wrap="square" lIns="239012" tIns="191209" rIns="239012" bIns="191209" rtlCol="0" anchor="ctr">
                  <a:no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933"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LANGUAGES</a:t>
                  </a:r>
                </a:p>
              </p:txBody>
            </p:sp>
            <p:sp>
              <p:nvSpPr>
                <p:cNvPr id="34" name="TextBox 33"/>
                <p:cNvSpPr txBox="1"/>
                <p:nvPr/>
              </p:nvSpPr>
              <p:spPr>
                <a:xfrm>
                  <a:off x="819096" y="5408885"/>
                  <a:ext cx="2634609" cy="394116"/>
                </a:xfrm>
                <a:prstGeom prst="rect">
                  <a:avLst/>
                </a:prstGeom>
                <a:solidFill>
                  <a:srgbClr val="D2D2D2"/>
                </a:solidFill>
              </p:spPr>
              <p:txBody>
                <a:bodyPr wrap="square" lIns="239012" tIns="191209" rIns="239012" bIns="191209" rtlCol="0" anchor="ctr">
                  <a:no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933"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RUNTIME COMPONENTS</a:t>
                  </a:r>
                </a:p>
              </p:txBody>
            </p:sp>
            <p:sp>
              <p:nvSpPr>
                <p:cNvPr id="30" name="TextBox 29"/>
                <p:cNvSpPr txBox="1"/>
                <p:nvPr/>
              </p:nvSpPr>
              <p:spPr>
                <a:xfrm>
                  <a:off x="525249" y="3561539"/>
                  <a:ext cx="9162736" cy="1149498"/>
                </a:xfrm>
                <a:prstGeom prst="rect">
                  <a:avLst/>
                </a:prstGeom>
                <a:solidFill>
                  <a:srgbClr val="000000">
                    <a:alpha val="10196"/>
                  </a:srgbClr>
                </a:solidFill>
              </p:spPr>
              <p:txBody>
                <a:bodyPr wrap="square" lIns="239012" tIns="191209" rIns="239012" bIns="191209"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14025" rtl="0" eaLnBrk="1" fontAlgn="auto" latinLnBrk="0" hangingPunct="1">
                    <a:lnSpc>
                      <a:spcPct val="90000"/>
                    </a:lnSpc>
                    <a:spcBef>
                      <a:spcPts val="0"/>
                    </a:spcBef>
                    <a:spcAft>
                      <a:spcPts val="0"/>
                    </a:spcAft>
                    <a:buClrTx/>
                    <a:buSzTx/>
                    <a:buFontTx/>
                    <a:buNone/>
                    <a:tabLst/>
                    <a:defRPr/>
                  </a:pPr>
                  <a:r>
                    <a:rPr kumimoji="0" lang="en-US" sz="1333" b="1" i="0" u="none" strike="noStrike" kern="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LIBRAIRIES</a:t>
                  </a:r>
                  <a:endParaRPr kumimoji="0" lang="en-US" sz="1067" b="1" i="0" u="none" strike="noStrike" kern="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sp>
              <p:nvSpPr>
                <p:cNvPr id="6" name="Rectangle 5"/>
                <p:cNvSpPr/>
                <p:nvPr/>
              </p:nvSpPr>
              <p:spPr>
                <a:xfrm>
                  <a:off x="549899" y="4949462"/>
                  <a:ext cx="9162736" cy="395672"/>
                </a:xfrm>
                <a:prstGeom prst="rect">
                  <a:avLst/>
                </a:prstGeom>
              </p:spPr>
              <p:txBody>
                <a:bodyPr wrap="square">
                  <a:spAutoFit/>
                </a:bodyPr>
                <a:lstStyle/>
                <a:p>
                  <a:pPr marL="0" marR="0" lvl="0" indent="0" algn="ctr" defTabSz="913830" rtl="0" eaLnBrk="1" fontAlgn="auto" latinLnBrk="0" hangingPunct="1">
                    <a:lnSpc>
                      <a:spcPct val="100000"/>
                    </a:lnSpc>
                    <a:spcBef>
                      <a:spcPts val="0"/>
                    </a:spcBef>
                    <a:spcAft>
                      <a:spcPts val="0"/>
                    </a:spcAft>
                    <a:buClrTx/>
                    <a:buSzTx/>
                    <a:buFontTx/>
                    <a:buNone/>
                    <a:tabLst/>
                    <a:defRPr/>
                  </a:pPr>
                  <a:r>
                    <a:rPr kumimoji="0" lang="en-US" sz="1333" b="1" i="0" u="none" strike="noStrike" kern="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INFRASTRUCTURE</a:t>
                  </a:r>
                  <a:endParaRPr kumimoji="0" lang="en-US" sz="1733"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endParaRPr>
                </a:p>
              </p:txBody>
            </p:sp>
          </p:grpSp>
          <p:sp>
            <p:nvSpPr>
              <p:cNvPr id="4" name="Rectangle 3"/>
              <p:cNvSpPr/>
              <p:nvPr/>
            </p:nvSpPr>
            <p:spPr>
              <a:xfrm>
                <a:off x="478636" y="3818285"/>
                <a:ext cx="9253607" cy="466806"/>
              </a:xfrm>
              <a:prstGeom prst="rect">
                <a:avLst/>
              </a:prstGeom>
            </p:spPr>
            <p:txBody>
              <a:bodyPr wrap="square">
                <a:spAutoFit/>
              </a:bodyPr>
              <a:lstStyle/>
              <a:p>
                <a:pPr marL="0" marR="0" lvl="0" indent="0" algn="ctr" defTabSz="914025" rtl="0" eaLnBrk="1" fontAlgn="auto" latinLnBrk="0" hangingPunct="1">
                  <a:lnSpc>
                    <a:spcPct val="90000"/>
                  </a:lnSpc>
                  <a:spcBef>
                    <a:spcPts val="0"/>
                  </a:spcBef>
                  <a:spcAft>
                    <a:spcPts val="0"/>
                  </a:spcAft>
                  <a:buClrTx/>
                  <a:buSzTx/>
                  <a:buFontTx/>
                  <a:buNone/>
                  <a:tabLst/>
                  <a:defRPr/>
                </a:pPr>
                <a:r>
                  <a:rPr kumimoji="0" lang="en-US" sz="1867" b="1" i="0" u="none" strike="noStrike" kern="0" cap="none" spc="0" normalizeH="0" baseline="0" noProof="0" dirty="0">
                    <a:ln>
                      <a:noFill/>
                    </a:ln>
                    <a:solidFill>
                      <a:srgbClr val="FFFFFF"/>
                    </a:solidFill>
                    <a:effectLst/>
                    <a:uLnTx/>
                    <a:uFillTx/>
                    <a:latin typeface="Segoe UI"/>
                    <a:ea typeface="+mn-ea"/>
                    <a:cs typeface="Segoe UI Semibold" panose="020B0702040204020203" pitchFamily="34" charset="0"/>
                  </a:rPr>
                  <a:t>.NET STANDARD</a:t>
                </a:r>
              </a:p>
            </p:txBody>
          </p:sp>
        </p:grpSp>
        <p:sp>
          <p:nvSpPr>
            <p:cNvPr id="31" name="TextBox 30"/>
            <p:cNvSpPr txBox="1"/>
            <p:nvPr/>
          </p:nvSpPr>
          <p:spPr>
            <a:xfrm>
              <a:off x="510497" y="4791765"/>
              <a:ext cx="8364952" cy="1108393"/>
            </a:xfrm>
            <a:prstGeom prst="rect">
              <a:avLst/>
            </a:prstGeom>
            <a:solidFill>
              <a:srgbClr val="000000">
                <a:alpha val="10196"/>
              </a:srgbClr>
            </a:solidFill>
          </p:spPr>
          <p:txBody>
            <a:bodyPr wrap="square" lIns="239012" tIns="191209" rIns="239012" bIns="191209"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14025" rtl="0" eaLnBrk="1" fontAlgn="auto" latinLnBrk="0" hangingPunct="1">
                <a:lnSpc>
                  <a:spcPct val="90000"/>
                </a:lnSpc>
                <a:spcBef>
                  <a:spcPts val="0"/>
                </a:spcBef>
                <a:spcAft>
                  <a:spcPts val="0"/>
                </a:spcAft>
                <a:buClrTx/>
                <a:buSzTx/>
                <a:buFontTx/>
                <a:buNone/>
                <a:tabLst/>
                <a:defRPr/>
              </a:pPr>
              <a:endParaRPr kumimoji="0" lang="en-US" sz="1067" b="1" i="0" u="none" strike="noStrike" kern="0" cap="none" spc="0" normalizeH="0" baseline="0" noProof="0" dirty="0">
                <a:ln>
                  <a:noFill/>
                </a:ln>
                <a:solidFill>
                  <a:srgbClr val="FFFFFF"/>
                </a:solidFill>
                <a:effectLst/>
                <a:uLnTx/>
                <a:uFillTx/>
                <a:latin typeface="Segoe UI"/>
                <a:ea typeface="+mn-ea"/>
                <a:cs typeface="Segoe UI Semilight" panose="020B0402040204020203" pitchFamily="34" charset="0"/>
              </a:endParaRPr>
            </a:p>
          </p:txBody>
        </p:sp>
      </p:grpSp>
      <p:sp>
        <p:nvSpPr>
          <p:cNvPr id="39" name="Title 1">
            <a:extLst>
              <a:ext uri="{FF2B5EF4-FFF2-40B4-BE49-F238E27FC236}">
                <a16:creationId xmlns:a16="http://schemas.microsoft.com/office/drawing/2014/main" id="{C0FA3E5D-C80E-4CFA-BFDE-C88EC0212DD0}"/>
              </a:ext>
            </a:extLst>
          </p:cNvPr>
          <p:cNvSpPr txBox="1">
            <a:spLocks/>
          </p:cNvSpPr>
          <p:nvPr/>
        </p:nvSpPr>
        <p:spPr>
          <a:xfrm>
            <a:off x="223204" y="496333"/>
            <a:ext cx="11758999" cy="728648"/>
          </a:xfrm>
          <a:prstGeom prst="rect">
            <a:avLst/>
          </a:prstGeom>
        </p:spPr>
        <p:txBody>
          <a:bodyPr lIns="146097" tIns="9131" rIns="146097" bIns="9131" anchor="b" anchorCtr="0">
            <a:normAutofit lnSpcReduction="10000"/>
          </a:bodyPr>
          <a:lstStyle>
            <a:lvl1pPr marL="0" indent="0" algn="l" defTabSz="914367" rtl="0" eaLnBrk="1" latinLnBrk="0" hangingPunct="1">
              <a:lnSpc>
                <a:spcPct val="90000"/>
              </a:lnSpc>
              <a:spcBef>
                <a:spcPts val="0"/>
              </a:spcBef>
              <a:buNone/>
              <a:defRPr lang="en-US" sz="6000" b="0" kern="1200" cap="none" spc="-100" baseline="0">
                <a:ln w="3175">
                  <a:noFill/>
                </a:ln>
                <a:solidFill>
                  <a:schemeClr val="bg1"/>
                </a:solidFill>
                <a:effectLst/>
                <a:latin typeface="+mj-lt"/>
                <a:ea typeface="+mn-ea"/>
                <a:cs typeface="Segoe UI" pitchFamily="34" charset="0"/>
              </a:defRPr>
            </a:lvl1pPr>
          </a:lstStyle>
          <a:p>
            <a:pPr defTabSz="913077">
              <a:defRPr/>
            </a:pPr>
            <a:r>
              <a:rPr lang="fr-FR" sz="5333" dirty="0"/>
              <a:t>.NET - Software development platform</a:t>
            </a:r>
          </a:p>
        </p:txBody>
      </p:sp>
      <p:grpSp>
        <p:nvGrpSpPr>
          <p:cNvPr id="40" name="Group 39">
            <a:extLst>
              <a:ext uri="{FF2B5EF4-FFF2-40B4-BE49-F238E27FC236}">
                <a16:creationId xmlns:a16="http://schemas.microsoft.com/office/drawing/2014/main" id="{C1815E02-EB40-4135-B7CA-5263451B5616}"/>
              </a:ext>
            </a:extLst>
          </p:cNvPr>
          <p:cNvGrpSpPr/>
          <p:nvPr/>
        </p:nvGrpSpPr>
        <p:grpSpPr>
          <a:xfrm>
            <a:off x="9273271" y="1683299"/>
            <a:ext cx="2357651" cy="4579563"/>
            <a:chOff x="8750422" y="1694131"/>
            <a:chExt cx="2357650" cy="4568730"/>
          </a:xfrm>
        </p:grpSpPr>
        <p:grpSp>
          <p:nvGrpSpPr>
            <p:cNvPr id="41" name="Group 40">
              <a:extLst>
                <a:ext uri="{FF2B5EF4-FFF2-40B4-BE49-F238E27FC236}">
                  <a16:creationId xmlns:a16="http://schemas.microsoft.com/office/drawing/2014/main" id="{473B3872-481B-46B5-894C-3AEDEBE66CF6}"/>
                </a:ext>
              </a:extLst>
            </p:cNvPr>
            <p:cNvGrpSpPr/>
            <p:nvPr/>
          </p:nvGrpSpPr>
          <p:grpSpPr>
            <a:xfrm>
              <a:off x="8750422" y="1694131"/>
              <a:ext cx="2357650" cy="4568730"/>
              <a:chOff x="9635245" y="1367247"/>
              <a:chExt cx="1927041" cy="5195531"/>
            </a:xfrm>
          </p:grpSpPr>
          <p:grpSp>
            <p:nvGrpSpPr>
              <p:cNvPr id="43" name="Group 42">
                <a:extLst>
                  <a:ext uri="{FF2B5EF4-FFF2-40B4-BE49-F238E27FC236}">
                    <a16:creationId xmlns:a16="http://schemas.microsoft.com/office/drawing/2014/main" id="{590F277B-6B22-4F81-9DCF-448392C27BA4}"/>
                  </a:ext>
                </a:extLst>
              </p:cNvPr>
              <p:cNvGrpSpPr/>
              <p:nvPr/>
            </p:nvGrpSpPr>
            <p:grpSpPr>
              <a:xfrm>
                <a:off x="9635245" y="1367247"/>
                <a:ext cx="1927041" cy="5195531"/>
                <a:chOff x="7489548" y="1582077"/>
                <a:chExt cx="1929967" cy="5197742"/>
              </a:xfrm>
              <a:solidFill>
                <a:srgbClr val="FFFFFF">
                  <a:lumMod val="85000"/>
                </a:srgbClr>
              </a:solidFill>
            </p:grpSpPr>
            <p:sp>
              <p:nvSpPr>
                <p:cNvPr id="60" name="Rectangle 59">
                  <a:extLst>
                    <a:ext uri="{FF2B5EF4-FFF2-40B4-BE49-F238E27FC236}">
                      <a16:creationId xmlns:a16="http://schemas.microsoft.com/office/drawing/2014/main" id="{DCDECF18-67A8-4760-B8DE-0636BFEA44B8}"/>
                    </a:ext>
                  </a:extLst>
                </p:cNvPr>
                <p:cNvSpPr/>
                <p:nvPr/>
              </p:nvSpPr>
              <p:spPr bwMode="auto">
                <a:xfrm>
                  <a:off x="7489549" y="1582078"/>
                  <a:ext cx="1929966" cy="5197741"/>
                </a:xfrm>
                <a:prstGeom prst="rect">
                  <a:avLst/>
                </a:prstGeom>
                <a:grpFill/>
                <a:ln w="25400" cap="flat" cmpd="sng" algn="ctr">
                  <a:noFill/>
                  <a:prstDash val="solid"/>
                  <a:headEnd type="none" w="med" len="med"/>
                  <a:tailEnd type="none" w="med" len="med"/>
                </a:ln>
                <a:effectLst/>
              </p:spPr>
              <p:txBody>
                <a:bodyPr vert="horz" wrap="square" lIns="239012" tIns="191209" rIns="239012" bIns="191209" numCol="1" rtlCol="0" anchor="t" anchorCtr="0" compatLnSpc="1">
                  <a:prstTxWarp prst="textNoShape">
                    <a:avLst/>
                  </a:prstTxWarp>
                </a:bodyPr>
                <a:lstStyle/>
                <a:p>
                  <a:pPr marL="0" marR="0" lvl="0" indent="0" algn="l" defTabSz="894426" rtl="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61" name="TextBox 60">
                  <a:extLst>
                    <a:ext uri="{FF2B5EF4-FFF2-40B4-BE49-F238E27FC236}">
                      <a16:creationId xmlns:a16="http://schemas.microsoft.com/office/drawing/2014/main" id="{D389B246-68DD-4481-BBC4-1A7CF71F9408}"/>
                    </a:ext>
                  </a:extLst>
                </p:cNvPr>
                <p:cNvSpPr txBox="1"/>
                <p:nvPr/>
              </p:nvSpPr>
              <p:spPr>
                <a:xfrm>
                  <a:off x="7489548" y="1582077"/>
                  <a:ext cx="1929965" cy="627675"/>
                </a:xfrm>
                <a:prstGeom prst="rect">
                  <a:avLst/>
                </a:prstGeom>
                <a:solidFill>
                  <a:srgbClr val="000000">
                    <a:alpha val="10196"/>
                  </a:srgbClr>
                </a:solidFill>
              </p:spPr>
              <p:txBody>
                <a:bodyPr wrap="square" lIns="239012" tIns="191209" rIns="239012" bIns="191209"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l" defTabSz="914025" rtl="0" eaLnBrk="1" fontAlgn="auto" latinLnBrk="0" hangingPunct="1">
                    <a:lnSpc>
                      <a:spcPct val="90000"/>
                    </a:lnSpc>
                    <a:spcBef>
                      <a:spcPts val="0"/>
                    </a:spcBef>
                    <a:spcAft>
                      <a:spcPts val="0"/>
                    </a:spcAft>
                    <a:buClrTx/>
                    <a:buSzTx/>
                    <a:buFontTx/>
                    <a:buNone/>
                    <a:tabLst/>
                    <a:defRPr/>
                  </a:pPr>
                  <a:r>
                    <a:rPr kumimoji="0" lang="en-US" sz="1867"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TOOLS</a:t>
                  </a:r>
                </a:p>
              </p:txBody>
            </p:sp>
          </p:grpSp>
          <p:sp>
            <p:nvSpPr>
              <p:cNvPr id="44" name="TextBox 43">
                <a:extLst>
                  <a:ext uri="{FF2B5EF4-FFF2-40B4-BE49-F238E27FC236}">
                    <a16:creationId xmlns:a16="http://schemas.microsoft.com/office/drawing/2014/main" id="{D30DD9FD-768F-43AB-A8DC-CBB27E0C4194}"/>
                  </a:ext>
                </a:extLst>
              </p:cNvPr>
              <p:cNvSpPr txBox="1"/>
              <p:nvPr/>
            </p:nvSpPr>
            <p:spPr>
              <a:xfrm>
                <a:off x="9736578" y="4855658"/>
                <a:ext cx="1700317" cy="628131"/>
              </a:xfrm>
              <a:prstGeom prst="rect">
                <a:avLst/>
              </a:prstGeom>
              <a:solidFill>
                <a:srgbClr val="FFFFFF">
                  <a:lumMod val="85000"/>
                </a:srgbClr>
              </a:solidFill>
            </p:spPr>
            <p:txBody>
              <a:bodyPr wrap="square" lIns="121903" tIns="191209" rIns="121903" bIns="191209" rtlCol="0">
                <a:sp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Semibold" panose="020B0702040204020203" pitchFamily="34" charset="0"/>
                    <a:cs typeface="Segoe UI Semibold" panose="020B0702040204020203" pitchFamily="34" charset="0"/>
                  </a:rPr>
                  <a:t>VISUAL STUDIO CODE</a:t>
                </a:r>
              </a:p>
            </p:txBody>
          </p:sp>
          <p:sp>
            <p:nvSpPr>
              <p:cNvPr id="45" name="TextBox 44">
                <a:extLst>
                  <a:ext uri="{FF2B5EF4-FFF2-40B4-BE49-F238E27FC236}">
                    <a16:creationId xmlns:a16="http://schemas.microsoft.com/office/drawing/2014/main" id="{8506498E-6095-4170-A916-DC31745C1123}"/>
                  </a:ext>
                </a:extLst>
              </p:cNvPr>
              <p:cNvSpPr txBox="1"/>
              <p:nvPr/>
            </p:nvSpPr>
            <p:spPr>
              <a:xfrm>
                <a:off x="9635245" y="5833728"/>
                <a:ext cx="1927039" cy="628131"/>
              </a:xfrm>
              <a:prstGeom prst="rect">
                <a:avLst/>
              </a:prstGeom>
              <a:solidFill>
                <a:schemeClr val="bg1">
                  <a:lumMod val="85000"/>
                </a:schemeClr>
              </a:solidFill>
            </p:spPr>
            <p:txBody>
              <a:bodyPr wrap="square" lIns="121903" tIns="191209" rIns="121903" bIns="191209" rtlCol="0">
                <a:sp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Semibold" panose="020B0702040204020203" pitchFamily="34" charset="0"/>
                    <a:cs typeface="Segoe UI Semibold" panose="020B0702040204020203" pitchFamily="34" charset="0"/>
                  </a:rPr>
                  <a:t>COMMAND LINE INTERFACE</a:t>
                </a:r>
              </a:p>
            </p:txBody>
          </p:sp>
          <p:pic>
            <p:nvPicPr>
              <p:cNvPr id="46" name="Picture 45">
                <a:extLst>
                  <a:ext uri="{FF2B5EF4-FFF2-40B4-BE49-F238E27FC236}">
                    <a16:creationId xmlns:a16="http://schemas.microsoft.com/office/drawing/2014/main" id="{7F657A89-710B-4935-A7AC-C59AADBC39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25680" y="5385949"/>
                <a:ext cx="424982" cy="524549"/>
              </a:xfrm>
              <a:prstGeom prst="rect">
                <a:avLst/>
              </a:prstGeom>
            </p:spPr>
          </p:pic>
          <p:grpSp>
            <p:nvGrpSpPr>
              <p:cNvPr id="47" name="Group 46">
                <a:extLst>
                  <a:ext uri="{FF2B5EF4-FFF2-40B4-BE49-F238E27FC236}">
                    <a16:creationId xmlns:a16="http://schemas.microsoft.com/office/drawing/2014/main" id="{397344F3-EECD-4A20-B92D-018A678E49D6}"/>
                  </a:ext>
                </a:extLst>
              </p:cNvPr>
              <p:cNvGrpSpPr/>
              <p:nvPr/>
            </p:nvGrpSpPr>
            <p:grpSpPr>
              <a:xfrm>
                <a:off x="9981394" y="2088153"/>
                <a:ext cx="1266125" cy="1192955"/>
                <a:chOff x="9978881" y="2069863"/>
                <a:chExt cx="1291513" cy="1216876"/>
              </a:xfrm>
            </p:grpSpPr>
            <p:sp>
              <p:nvSpPr>
                <p:cNvPr id="58" name="TextBox 57">
                  <a:extLst>
                    <a:ext uri="{FF2B5EF4-FFF2-40B4-BE49-F238E27FC236}">
                      <a16:creationId xmlns:a16="http://schemas.microsoft.com/office/drawing/2014/main" id="{59972DB0-D3D3-45BD-A2F3-A7DEF145CF13}"/>
                    </a:ext>
                  </a:extLst>
                </p:cNvPr>
                <p:cNvSpPr txBox="1"/>
                <p:nvPr/>
              </p:nvSpPr>
              <p:spPr>
                <a:xfrm>
                  <a:off x="9978881" y="2663451"/>
                  <a:ext cx="1291513" cy="623288"/>
                </a:xfrm>
                <a:prstGeom prst="rect">
                  <a:avLst/>
                </a:prstGeom>
                <a:noFill/>
              </p:spPr>
              <p:txBody>
                <a:bodyPr wrap="square" lIns="117157" tIns="183765" rIns="117157" bIns="183765" rtlCol="0">
                  <a:spAutoFit/>
                </a:bodyPr>
                <a:lstStyle/>
                <a:p>
                  <a:pPr marL="0" marR="0" lvl="0" indent="0" algn="ctr" defTabSz="861065" rtl="0"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Semibold" panose="020B0702040204020203" pitchFamily="34" charset="0"/>
                      <a:cs typeface="Segoe UI Semibold" panose="020B0702040204020203" pitchFamily="34" charset="0"/>
                    </a:rPr>
                    <a:t>VISUAL STUDIO</a:t>
                  </a:r>
                </a:p>
              </p:txBody>
            </p:sp>
            <p:pic>
              <p:nvPicPr>
                <p:cNvPr id="59" name="Picture 58">
                  <a:extLst>
                    <a:ext uri="{FF2B5EF4-FFF2-40B4-BE49-F238E27FC236}">
                      <a16:creationId xmlns:a16="http://schemas.microsoft.com/office/drawing/2014/main" id="{1E3BBFE4-83CD-4295-A512-6ACC4680E7E8}"/>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0336608" y="2069863"/>
                  <a:ext cx="528971" cy="661998"/>
                </a:xfrm>
                <a:prstGeom prst="rect">
                  <a:avLst/>
                </a:prstGeom>
              </p:spPr>
            </p:pic>
          </p:grpSp>
          <p:grpSp>
            <p:nvGrpSpPr>
              <p:cNvPr id="48" name="Group 47">
                <a:extLst>
                  <a:ext uri="{FF2B5EF4-FFF2-40B4-BE49-F238E27FC236}">
                    <a16:creationId xmlns:a16="http://schemas.microsoft.com/office/drawing/2014/main" id="{660D45ED-B3A8-4585-97CD-3FC449D5859A}"/>
                  </a:ext>
                </a:extLst>
              </p:cNvPr>
              <p:cNvGrpSpPr/>
              <p:nvPr/>
            </p:nvGrpSpPr>
            <p:grpSpPr>
              <a:xfrm>
                <a:off x="9687120" y="3157725"/>
                <a:ext cx="1854672" cy="1254975"/>
                <a:chOff x="9680357" y="3307956"/>
                <a:chExt cx="1891862" cy="1280140"/>
              </a:xfrm>
            </p:grpSpPr>
            <p:sp>
              <p:nvSpPr>
                <p:cNvPr id="49" name="TextBox 48">
                  <a:extLst>
                    <a:ext uri="{FF2B5EF4-FFF2-40B4-BE49-F238E27FC236}">
                      <a16:creationId xmlns:a16="http://schemas.microsoft.com/office/drawing/2014/main" id="{3EE777E9-9416-4AF3-8CE6-F9CBE1EDC735}"/>
                    </a:ext>
                  </a:extLst>
                </p:cNvPr>
                <p:cNvSpPr txBox="1"/>
                <p:nvPr/>
              </p:nvSpPr>
              <p:spPr>
                <a:xfrm>
                  <a:off x="9680357" y="3964808"/>
                  <a:ext cx="1891862" cy="623288"/>
                </a:xfrm>
                <a:prstGeom prst="rect">
                  <a:avLst/>
                </a:prstGeom>
                <a:noFill/>
              </p:spPr>
              <p:txBody>
                <a:bodyPr wrap="square" lIns="0" tIns="183765" rIns="119523" bIns="183765" rtlCol="0">
                  <a:spAutoFit/>
                </a:bodyPr>
                <a:lstStyle/>
                <a:p>
                  <a:pPr marL="14006" marR="0" lvl="0" indent="0" algn="ctr" defTabSz="861065" rtl="0"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Semibold" panose="020B0702040204020203" pitchFamily="34" charset="0"/>
                      <a:cs typeface="Segoe UI Semibold" panose="020B0702040204020203" pitchFamily="34" charset="0"/>
                    </a:rPr>
                    <a:t>VISUAL STUDIO FOR MAC</a:t>
                  </a:r>
                </a:p>
              </p:txBody>
            </p:sp>
            <p:pic>
              <p:nvPicPr>
                <p:cNvPr id="57" name="Picture 56">
                  <a:extLst>
                    <a:ext uri="{FF2B5EF4-FFF2-40B4-BE49-F238E27FC236}">
                      <a16:creationId xmlns:a16="http://schemas.microsoft.com/office/drawing/2014/main" id="{6C4C5653-BA79-49BB-AF34-9D60CE690202}"/>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4286" b="90000" l="22467" r="78394"/>
                          </a14:imgEffect>
                        </a14:imgLayer>
                      </a14:imgProps>
                    </a:ext>
                  </a:extLst>
                </a:blip>
                <a:stretch>
                  <a:fillRect/>
                </a:stretch>
              </p:blipFill>
              <p:spPr>
                <a:xfrm>
                  <a:off x="10089429" y="3307956"/>
                  <a:ext cx="1035246" cy="754724"/>
                </a:xfrm>
                <a:prstGeom prst="rect">
                  <a:avLst/>
                </a:prstGeom>
              </p:spPr>
            </p:pic>
          </p:grpSp>
        </p:grpSp>
        <p:pic>
          <p:nvPicPr>
            <p:cNvPr id="42" name="Shape 416">
              <a:extLst>
                <a:ext uri="{FF2B5EF4-FFF2-40B4-BE49-F238E27FC236}">
                  <a16:creationId xmlns:a16="http://schemas.microsoft.com/office/drawing/2014/main" id="{CA9ED1C3-EE0B-46E2-8317-110E5BAC0B14}"/>
                </a:ext>
              </a:extLst>
            </p:cNvPr>
            <p:cNvPicPr preferRelativeResize="0"/>
            <p:nvPr/>
          </p:nvPicPr>
          <p:blipFill>
            <a:blip r:embed="rId7">
              <a:alphaModFix/>
            </a:blip>
            <a:stretch>
              <a:fillRect/>
            </a:stretch>
          </p:blipFill>
          <p:spPr>
            <a:xfrm>
              <a:off x="9602980" y="4275303"/>
              <a:ext cx="634451" cy="554098"/>
            </a:xfrm>
            <a:prstGeom prst="rect">
              <a:avLst/>
            </a:prstGeom>
            <a:noFill/>
            <a:ln>
              <a:noFill/>
            </a:ln>
          </p:spPr>
        </p:pic>
      </p:grpSp>
      <p:grpSp>
        <p:nvGrpSpPr>
          <p:cNvPr id="7" name="Group 6">
            <a:extLst>
              <a:ext uri="{FF2B5EF4-FFF2-40B4-BE49-F238E27FC236}">
                <a16:creationId xmlns:a16="http://schemas.microsoft.com/office/drawing/2014/main" id="{2186FFA0-E5B5-4AF7-A320-C9535073F790}"/>
              </a:ext>
            </a:extLst>
          </p:cNvPr>
          <p:cNvGrpSpPr/>
          <p:nvPr/>
        </p:nvGrpSpPr>
        <p:grpSpPr>
          <a:xfrm>
            <a:off x="524899" y="1683299"/>
            <a:ext cx="1256082" cy="2075963"/>
            <a:chOff x="524899" y="1683299"/>
            <a:chExt cx="1256082" cy="2075963"/>
          </a:xfrm>
        </p:grpSpPr>
        <p:sp>
          <p:nvSpPr>
            <p:cNvPr id="36" name="Rectangle 35">
              <a:extLst>
                <a:ext uri="{FF2B5EF4-FFF2-40B4-BE49-F238E27FC236}">
                  <a16:creationId xmlns:a16="http://schemas.microsoft.com/office/drawing/2014/main" id="{59613743-259D-48D2-81DB-32D4C41AEFEC}"/>
                </a:ext>
              </a:extLst>
            </p:cNvPr>
            <p:cNvSpPr/>
            <p:nvPr/>
          </p:nvSpPr>
          <p:spPr bwMode="auto">
            <a:xfrm>
              <a:off x="524899" y="1683299"/>
              <a:ext cx="1250398" cy="2075963"/>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C5876029-CCF1-4E08-9032-031E9B70A60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6497" y="1756122"/>
              <a:ext cx="779562" cy="849589"/>
            </a:xfrm>
            <a:prstGeom prst="rect">
              <a:avLst/>
            </a:prstGeom>
          </p:spPr>
        </p:pic>
        <p:sp>
          <p:nvSpPr>
            <p:cNvPr id="51" name="TextBox 50">
              <a:extLst>
                <a:ext uri="{FF2B5EF4-FFF2-40B4-BE49-F238E27FC236}">
                  <a16:creationId xmlns:a16="http://schemas.microsoft.com/office/drawing/2014/main" id="{C29CD062-D24A-4352-858A-28D2B0E513C7}"/>
                </a:ext>
              </a:extLst>
            </p:cNvPr>
            <p:cNvSpPr txBox="1"/>
            <p:nvPr/>
          </p:nvSpPr>
          <p:spPr>
            <a:xfrm>
              <a:off x="529712" y="2677499"/>
              <a:ext cx="1251269" cy="143903"/>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DESKTOP</a:t>
              </a:r>
            </a:p>
          </p:txBody>
        </p:sp>
      </p:grpSp>
      <p:grpSp>
        <p:nvGrpSpPr>
          <p:cNvPr id="8" name="Group 7">
            <a:extLst>
              <a:ext uri="{FF2B5EF4-FFF2-40B4-BE49-F238E27FC236}">
                <a16:creationId xmlns:a16="http://schemas.microsoft.com/office/drawing/2014/main" id="{1C511932-C08D-4F2C-9687-EB460446AE5B}"/>
              </a:ext>
            </a:extLst>
          </p:cNvPr>
          <p:cNvGrpSpPr/>
          <p:nvPr/>
        </p:nvGrpSpPr>
        <p:grpSpPr>
          <a:xfrm>
            <a:off x="1771192" y="1683300"/>
            <a:ext cx="1252060" cy="2075962"/>
            <a:chOff x="1771192" y="1683300"/>
            <a:chExt cx="1252060" cy="2075962"/>
          </a:xfrm>
        </p:grpSpPr>
        <p:sp>
          <p:nvSpPr>
            <p:cNvPr id="53" name="Rectangle 52">
              <a:extLst>
                <a:ext uri="{FF2B5EF4-FFF2-40B4-BE49-F238E27FC236}">
                  <a16:creationId xmlns:a16="http://schemas.microsoft.com/office/drawing/2014/main" id="{693ADAB9-0CD3-4ACA-AFD8-60B6A95EDCFE}"/>
                </a:ext>
              </a:extLst>
            </p:cNvPr>
            <p:cNvSpPr/>
            <p:nvPr/>
          </p:nvSpPr>
          <p:spPr bwMode="auto">
            <a:xfrm>
              <a:off x="1772854" y="1683300"/>
              <a:ext cx="1250398" cy="207596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4" name="Picture 53">
              <a:extLst>
                <a:ext uri="{FF2B5EF4-FFF2-40B4-BE49-F238E27FC236}">
                  <a16:creationId xmlns:a16="http://schemas.microsoft.com/office/drawing/2014/main" id="{B5A882F9-C74B-4EA9-B745-829AB8418EA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28189" y="1748888"/>
              <a:ext cx="728049" cy="849589"/>
            </a:xfrm>
            <a:prstGeom prst="rect">
              <a:avLst/>
            </a:prstGeom>
          </p:spPr>
        </p:pic>
        <p:sp>
          <p:nvSpPr>
            <p:cNvPr id="55" name="TextBox 54">
              <a:extLst>
                <a:ext uri="{FF2B5EF4-FFF2-40B4-BE49-F238E27FC236}">
                  <a16:creationId xmlns:a16="http://schemas.microsoft.com/office/drawing/2014/main" id="{C86A25BB-F8AE-4AD3-91CE-05130160099B}"/>
                </a:ext>
              </a:extLst>
            </p:cNvPr>
            <p:cNvSpPr txBox="1"/>
            <p:nvPr/>
          </p:nvSpPr>
          <p:spPr>
            <a:xfrm>
              <a:off x="1771192" y="2677499"/>
              <a:ext cx="1251270" cy="143903"/>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WEB</a:t>
              </a:r>
            </a:p>
          </p:txBody>
        </p:sp>
      </p:grpSp>
      <p:grpSp>
        <p:nvGrpSpPr>
          <p:cNvPr id="56" name="Group 55">
            <a:extLst>
              <a:ext uri="{FF2B5EF4-FFF2-40B4-BE49-F238E27FC236}">
                <a16:creationId xmlns:a16="http://schemas.microsoft.com/office/drawing/2014/main" id="{D93C5607-4FDA-488D-A71C-8424A1C2F8A2}"/>
              </a:ext>
            </a:extLst>
          </p:cNvPr>
          <p:cNvGrpSpPr/>
          <p:nvPr/>
        </p:nvGrpSpPr>
        <p:grpSpPr>
          <a:xfrm>
            <a:off x="3016777" y="1683299"/>
            <a:ext cx="1258534" cy="2075961"/>
            <a:chOff x="3654584" y="1899136"/>
            <a:chExt cx="1675508" cy="2597404"/>
          </a:xfrm>
        </p:grpSpPr>
        <p:sp>
          <p:nvSpPr>
            <p:cNvPr id="66" name="Rectangle 65">
              <a:extLst>
                <a:ext uri="{FF2B5EF4-FFF2-40B4-BE49-F238E27FC236}">
                  <a16:creationId xmlns:a16="http://schemas.microsoft.com/office/drawing/2014/main" id="{920F3DE6-40E3-414B-A393-F3803440188A}"/>
                </a:ext>
              </a:extLst>
            </p:cNvPr>
            <p:cNvSpPr/>
            <p:nvPr/>
          </p:nvSpPr>
          <p:spPr bwMode="auto">
            <a:xfrm>
              <a:off x="3665416" y="1899136"/>
              <a:ext cx="1664676" cy="2597404"/>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7" name="Picture 66">
              <a:extLst>
                <a:ext uri="{FF2B5EF4-FFF2-40B4-BE49-F238E27FC236}">
                  <a16:creationId xmlns:a16="http://schemas.microsoft.com/office/drawing/2014/main" id="{CF116E44-5D20-4CEF-B373-368C5EF7B8A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94590" y="1990253"/>
              <a:ext cx="1003554" cy="1062990"/>
            </a:xfrm>
            <a:prstGeom prst="rect">
              <a:avLst/>
            </a:prstGeom>
          </p:spPr>
        </p:pic>
        <p:sp>
          <p:nvSpPr>
            <p:cNvPr id="68" name="TextBox 67">
              <a:extLst>
                <a:ext uri="{FF2B5EF4-FFF2-40B4-BE49-F238E27FC236}">
                  <a16:creationId xmlns:a16="http://schemas.microsoft.com/office/drawing/2014/main" id="{06E4E48A-79E2-4DA6-97BE-3CDC1E0E3948}"/>
                </a:ext>
              </a:extLst>
            </p:cNvPr>
            <p:cNvSpPr txBox="1"/>
            <p:nvPr/>
          </p:nvSpPr>
          <p:spPr>
            <a:xfrm>
              <a:off x="3654584"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CLOUD</a:t>
              </a:r>
            </a:p>
          </p:txBody>
        </p:sp>
      </p:grpSp>
      <p:grpSp>
        <p:nvGrpSpPr>
          <p:cNvPr id="69" name="Group 68">
            <a:extLst>
              <a:ext uri="{FF2B5EF4-FFF2-40B4-BE49-F238E27FC236}">
                <a16:creationId xmlns:a16="http://schemas.microsoft.com/office/drawing/2014/main" id="{70412CE5-D295-4B57-B5FE-59B97DADA428}"/>
              </a:ext>
            </a:extLst>
          </p:cNvPr>
          <p:cNvGrpSpPr/>
          <p:nvPr/>
        </p:nvGrpSpPr>
        <p:grpSpPr>
          <a:xfrm>
            <a:off x="4250411" y="1683300"/>
            <a:ext cx="1265008" cy="2075960"/>
            <a:chOff x="5309860" y="1899137"/>
            <a:chExt cx="1684127" cy="2597403"/>
          </a:xfrm>
        </p:grpSpPr>
        <p:sp>
          <p:nvSpPr>
            <p:cNvPr id="70" name="Rectangle 69">
              <a:extLst>
                <a:ext uri="{FF2B5EF4-FFF2-40B4-BE49-F238E27FC236}">
                  <a16:creationId xmlns:a16="http://schemas.microsoft.com/office/drawing/2014/main" id="{94D23332-5CB4-47E5-84F9-B19F9E90C0F7}"/>
                </a:ext>
              </a:extLst>
            </p:cNvPr>
            <p:cNvSpPr/>
            <p:nvPr/>
          </p:nvSpPr>
          <p:spPr bwMode="auto">
            <a:xfrm>
              <a:off x="5329311" y="1899137"/>
              <a:ext cx="1664676" cy="2597403"/>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71" name="Picture 70">
              <a:extLst>
                <a:ext uri="{FF2B5EF4-FFF2-40B4-BE49-F238E27FC236}">
                  <a16:creationId xmlns:a16="http://schemas.microsoft.com/office/drawing/2014/main" id="{5B056F02-3C52-4132-BC71-7042F976935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812828" y="1990253"/>
              <a:ext cx="688086" cy="1062990"/>
            </a:xfrm>
            <a:prstGeom prst="rect">
              <a:avLst/>
            </a:prstGeom>
          </p:spPr>
        </p:pic>
        <p:sp>
          <p:nvSpPr>
            <p:cNvPr id="72" name="TextBox 71">
              <a:extLst>
                <a:ext uri="{FF2B5EF4-FFF2-40B4-BE49-F238E27FC236}">
                  <a16:creationId xmlns:a16="http://schemas.microsoft.com/office/drawing/2014/main" id="{9BD40E6E-DBF8-4A45-8364-33C179C73747}"/>
                </a:ext>
              </a:extLst>
            </p:cNvPr>
            <p:cNvSpPr txBox="1"/>
            <p:nvPr/>
          </p:nvSpPr>
          <p:spPr>
            <a:xfrm>
              <a:off x="5309860"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MOBILE</a:t>
              </a:r>
            </a:p>
          </p:txBody>
        </p:sp>
      </p:grpSp>
      <p:grpSp>
        <p:nvGrpSpPr>
          <p:cNvPr id="73" name="Group 72">
            <a:extLst>
              <a:ext uri="{FF2B5EF4-FFF2-40B4-BE49-F238E27FC236}">
                <a16:creationId xmlns:a16="http://schemas.microsoft.com/office/drawing/2014/main" id="{23A90A75-B43C-43CF-B447-C771D99483E1}"/>
              </a:ext>
            </a:extLst>
          </p:cNvPr>
          <p:cNvGrpSpPr/>
          <p:nvPr/>
        </p:nvGrpSpPr>
        <p:grpSpPr>
          <a:xfrm>
            <a:off x="5494544" y="1683299"/>
            <a:ext cx="1271482" cy="2075960"/>
            <a:chOff x="6965136" y="1899137"/>
            <a:chExt cx="1692746" cy="2597403"/>
          </a:xfrm>
        </p:grpSpPr>
        <p:sp>
          <p:nvSpPr>
            <p:cNvPr id="74" name="Rectangle 73">
              <a:extLst>
                <a:ext uri="{FF2B5EF4-FFF2-40B4-BE49-F238E27FC236}">
                  <a16:creationId xmlns:a16="http://schemas.microsoft.com/office/drawing/2014/main" id="{437578EA-2C96-4A1F-A9DB-37215A406649}"/>
                </a:ext>
              </a:extLst>
            </p:cNvPr>
            <p:cNvSpPr/>
            <p:nvPr/>
          </p:nvSpPr>
          <p:spPr bwMode="auto">
            <a:xfrm>
              <a:off x="6993205" y="1899137"/>
              <a:ext cx="1664677" cy="2597403"/>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75" name="Picture 74">
              <a:extLst>
                <a:ext uri="{FF2B5EF4-FFF2-40B4-BE49-F238E27FC236}">
                  <a16:creationId xmlns:a16="http://schemas.microsoft.com/office/drawing/2014/main" id="{DACDF4D9-60FA-496D-9F40-28C040467BD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11804" y="1990253"/>
              <a:ext cx="969264" cy="1062990"/>
            </a:xfrm>
            <a:prstGeom prst="rect">
              <a:avLst/>
            </a:prstGeom>
          </p:spPr>
        </p:pic>
        <p:sp>
          <p:nvSpPr>
            <p:cNvPr id="76" name="TextBox 75">
              <a:extLst>
                <a:ext uri="{FF2B5EF4-FFF2-40B4-BE49-F238E27FC236}">
                  <a16:creationId xmlns:a16="http://schemas.microsoft.com/office/drawing/2014/main" id="{F04F433F-874A-4816-8A9D-DC8E6FF0041A}"/>
                </a:ext>
              </a:extLst>
            </p:cNvPr>
            <p:cNvSpPr txBox="1"/>
            <p:nvPr/>
          </p:nvSpPr>
          <p:spPr>
            <a:xfrm>
              <a:off x="6965136" y="3143061"/>
              <a:ext cx="1665837" cy="225274"/>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Games</a:t>
              </a:r>
            </a:p>
          </p:txBody>
        </p:sp>
      </p:grpSp>
      <p:grpSp>
        <p:nvGrpSpPr>
          <p:cNvPr id="77" name="Group 76">
            <a:extLst>
              <a:ext uri="{FF2B5EF4-FFF2-40B4-BE49-F238E27FC236}">
                <a16:creationId xmlns:a16="http://schemas.microsoft.com/office/drawing/2014/main" id="{06E87AA6-5583-4795-B5C9-FEA269267199}"/>
              </a:ext>
            </a:extLst>
          </p:cNvPr>
          <p:cNvGrpSpPr/>
          <p:nvPr/>
        </p:nvGrpSpPr>
        <p:grpSpPr>
          <a:xfrm>
            <a:off x="6739817" y="1683299"/>
            <a:ext cx="1277956" cy="2075960"/>
            <a:chOff x="8620412" y="1899137"/>
            <a:chExt cx="1701365" cy="2580344"/>
          </a:xfrm>
        </p:grpSpPr>
        <p:sp>
          <p:nvSpPr>
            <p:cNvPr id="78" name="Rectangle 77">
              <a:extLst>
                <a:ext uri="{FF2B5EF4-FFF2-40B4-BE49-F238E27FC236}">
                  <a16:creationId xmlns:a16="http://schemas.microsoft.com/office/drawing/2014/main" id="{BA40EA88-EB53-466C-BEA0-EBA2C0FADCE2}"/>
                </a:ext>
              </a:extLst>
            </p:cNvPr>
            <p:cNvSpPr/>
            <p:nvPr/>
          </p:nvSpPr>
          <p:spPr bwMode="auto">
            <a:xfrm>
              <a:off x="8657100" y="1899137"/>
              <a:ext cx="1664677" cy="2580344"/>
            </a:xfrm>
            <a:prstGeom prst="rect">
              <a:avLst/>
            </a:prstGeom>
            <a:solidFill>
              <a:srgbClr val="00829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79" name="Picture 78">
              <a:extLst>
                <a:ext uri="{FF2B5EF4-FFF2-40B4-BE49-F238E27FC236}">
                  <a16:creationId xmlns:a16="http://schemas.microsoft.com/office/drawing/2014/main" id="{B36388E8-0BF6-4A9B-AE51-94F2AAF6925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006689" y="1981200"/>
              <a:ext cx="907542" cy="1062990"/>
            </a:xfrm>
            <a:prstGeom prst="rect">
              <a:avLst/>
            </a:prstGeom>
          </p:spPr>
        </p:pic>
        <p:sp>
          <p:nvSpPr>
            <p:cNvPr id="80" name="TextBox 79">
              <a:extLst>
                <a:ext uri="{FF2B5EF4-FFF2-40B4-BE49-F238E27FC236}">
                  <a16:creationId xmlns:a16="http://schemas.microsoft.com/office/drawing/2014/main" id="{0DE5C626-2780-4925-8F82-1895FFB0B245}"/>
                </a:ext>
              </a:extLst>
            </p:cNvPr>
            <p:cNvSpPr txBox="1"/>
            <p:nvPr/>
          </p:nvSpPr>
          <p:spPr>
            <a:xfrm>
              <a:off x="8620412" y="3143061"/>
              <a:ext cx="1665837" cy="180049"/>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IoT</a:t>
              </a:r>
            </a:p>
          </p:txBody>
        </p:sp>
      </p:grpSp>
      <p:grpSp>
        <p:nvGrpSpPr>
          <p:cNvPr id="81" name="Group 80">
            <a:extLst>
              <a:ext uri="{FF2B5EF4-FFF2-40B4-BE49-F238E27FC236}">
                <a16:creationId xmlns:a16="http://schemas.microsoft.com/office/drawing/2014/main" id="{1D15C79E-B654-402A-9083-E917EC5AF3BF}"/>
              </a:ext>
            </a:extLst>
          </p:cNvPr>
          <p:cNvGrpSpPr/>
          <p:nvPr/>
        </p:nvGrpSpPr>
        <p:grpSpPr>
          <a:xfrm>
            <a:off x="7976477" y="1683299"/>
            <a:ext cx="1284431" cy="2075960"/>
            <a:chOff x="10275688" y="1899137"/>
            <a:chExt cx="1709986" cy="2597403"/>
          </a:xfrm>
        </p:grpSpPr>
        <p:sp>
          <p:nvSpPr>
            <p:cNvPr id="82" name="Rectangle 81">
              <a:extLst>
                <a:ext uri="{FF2B5EF4-FFF2-40B4-BE49-F238E27FC236}">
                  <a16:creationId xmlns:a16="http://schemas.microsoft.com/office/drawing/2014/main" id="{AFB452F1-EA1E-4516-ACA0-A8F4C3CBDA19}"/>
                </a:ext>
              </a:extLst>
            </p:cNvPr>
            <p:cNvSpPr/>
            <p:nvPr/>
          </p:nvSpPr>
          <p:spPr bwMode="auto">
            <a:xfrm>
              <a:off x="10320997" y="1899137"/>
              <a:ext cx="1664677" cy="2597403"/>
            </a:xfrm>
            <a:prstGeom prst="rect">
              <a:avLst/>
            </a:prstGeom>
            <a:solidFill>
              <a:srgbClr val="9696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83" name="Picture 82">
              <a:extLst>
                <a:ext uri="{FF2B5EF4-FFF2-40B4-BE49-F238E27FC236}">
                  <a16:creationId xmlns:a16="http://schemas.microsoft.com/office/drawing/2014/main" id="{8D7E4B8A-9B8E-45B4-BE9D-7A26A0597D2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650773" y="1981200"/>
              <a:ext cx="934974" cy="1062990"/>
            </a:xfrm>
            <a:prstGeom prst="rect">
              <a:avLst/>
            </a:prstGeom>
          </p:spPr>
        </p:pic>
        <p:sp>
          <p:nvSpPr>
            <p:cNvPr id="84" name="TextBox 83">
              <a:extLst>
                <a:ext uri="{FF2B5EF4-FFF2-40B4-BE49-F238E27FC236}">
                  <a16:creationId xmlns:a16="http://schemas.microsoft.com/office/drawing/2014/main" id="{2D4ACADA-BCA3-42F7-9644-31D2ACA5B3BB}"/>
                </a:ext>
              </a:extLst>
            </p:cNvPr>
            <p:cNvSpPr txBox="1"/>
            <p:nvPr/>
          </p:nvSpPr>
          <p:spPr>
            <a:xfrm>
              <a:off x="10275688" y="3143061"/>
              <a:ext cx="1665837" cy="225274"/>
            </a:xfrm>
            <a:prstGeom prst="rect">
              <a:avLst/>
            </a:prstGeom>
            <a:noFill/>
          </p:spPr>
          <p:txBody>
            <a:bodyPr wrap="square" lIns="0" tIns="0" rIns="0" bIns="0" rtlCol="0">
              <a:spAutoFit/>
            </a:bodyPr>
            <a:lstStyle/>
            <a:p>
              <a:pPr algn="ctr">
                <a:lnSpc>
                  <a:spcPct val="90000"/>
                </a:lnSpc>
                <a:spcAft>
                  <a:spcPts val="600"/>
                </a:spcAft>
              </a:pPr>
              <a:r>
                <a:rPr lang="en-US" sz="1300" dirty="0">
                  <a:solidFill>
                    <a:schemeClr val="bg1"/>
                  </a:solidFill>
                  <a:latin typeface="Segoe UI Semibold" panose="020B0702040204020203" pitchFamily="34" charset="0"/>
                </a:rPr>
                <a:t>IA</a:t>
              </a:r>
            </a:p>
          </p:txBody>
        </p:sp>
      </p:grpSp>
    </p:spTree>
    <p:extLst>
      <p:ext uri="{BB962C8B-B14F-4D97-AF65-F5344CB8AC3E}">
        <p14:creationId xmlns:p14="http://schemas.microsoft.com/office/powerpoint/2010/main" val="31572059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250"/>
                                        <p:tgtEl>
                                          <p:spTgt spid="56"/>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69"/>
                                        </p:tgtEl>
                                        <p:attrNameLst>
                                          <p:attrName>style.visibility</p:attrName>
                                        </p:attrNameLst>
                                      </p:cBhvr>
                                      <p:to>
                                        <p:strVal val="visible"/>
                                      </p:to>
                                    </p:set>
                                    <p:animEffect transition="in" filter="fade">
                                      <p:cBhvr>
                                        <p:cTn id="19" dur="250"/>
                                        <p:tgtEl>
                                          <p:spTgt spid="69"/>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transition="in" filter="fade">
                                      <p:cBhvr>
                                        <p:cTn id="23" dur="250"/>
                                        <p:tgtEl>
                                          <p:spTgt spid="73"/>
                                        </p:tgtEl>
                                      </p:cBhvr>
                                    </p:animEffect>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fade">
                                      <p:cBhvr>
                                        <p:cTn id="27" dur="250"/>
                                        <p:tgtEl>
                                          <p:spTgt spid="77"/>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81"/>
                                        </p:tgtEl>
                                        <p:attrNameLst>
                                          <p:attrName>style.visibility</p:attrName>
                                        </p:attrNameLst>
                                      </p:cBhvr>
                                      <p:to>
                                        <p:strVal val="visible"/>
                                      </p:to>
                                    </p:set>
                                    <p:animEffect transition="in" filter="fade">
                                      <p:cBhvr>
                                        <p:cTn id="31" dur="25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altLang="zh-CN" dirty="0"/>
              <a:t>What’s</a:t>
            </a:r>
            <a:r>
              <a:rPr lang="zh-CN" altLang="en-US" dirty="0"/>
              <a:t> </a:t>
            </a:r>
            <a:r>
              <a:rPr lang="en-US" altLang="zh-CN" dirty="0"/>
              <a:t>Docker</a:t>
            </a:r>
            <a:endParaRPr lang="it-IT" dirty="0"/>
          </a:p>
        </p:txBody>
      </p:sp>
      <p:pic>
        <p:nvPicPr>
          <p:cNvPr id="1026" name="Picture 2" descr="Image result for vm vs container">
            <a:extLst>
              <a:ext uri="{FF2B5EF4-FFF2-40B4-BE49-F238E27FC236}">
                <a16:creationId xmlns:a16="http://schemas.microsoft.com/office/drawing/2014/main" id="{B6FE7369-5B0F-4197-8DF8-87B422B21D6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81" t="2073" r="50293" b="1350"/>
          <a:stretch/>
        </p:blipFill>
        <p:spPr bwMode="auto">
          <a:xfrm>
            <a:off x="654570" y="1613941"/>
            <a:ext cx="3757535" cy="442709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vm vs container">
            <a:extLst>
              <a:ext uri="{FF2B5EF4-FFF2-40B4-BE49-F238E27FC236}">
                <a16:creationId xmlns:a16="http://schemas.microsoft.com/office/drawing/2014/main" id="{1E3EC531-B2B1-4995-AF94-8738A7FF1B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358" t="1711" r="716" b="1711"/>
          <a:stretch/>
        </p:blipFill>
        <p:spPr bwMode="auto">
          <a:xfrm>
            <a:off x="5748727" y="1613940"/>
            <a:ext cx="3757535" cy="4427095"/>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4999053A-B2A1-4F3B-87A1-25567208DFE1}"/>
              </a:ext>
            </a:extLst>
          </p:cNvPr>
          <p:cNvSpPr txBox="1"/>
          <p:nvPr/>
        </p:nvSpPr>
        <p:spPr>
          <a:xfrm>
            <a:off x="5748727" y="1613940"/>
            <a:ext cx="2743059" cy="461665"/>
          </a:xfrm>
          <a:prstGeom prst="rect">
            <a:avLst/>
          </a:prstGeom>
          <a:noFill/>
        </p:spPr>
        <p:txBody>
          <a:bodyPr wrap="none" rtlCol="0">
            <a:spAutoFit/>
          </a:bodyPr>
          <a:lstStyle/>
          <a:p>
            <a:r>
              <a:rPr lang="en-GB" sz="2400" dirty="0"/>
              <a:t>Service density++ </a:t>
            </a:r>
            <a:r>
              <a:rPr lang="en-GB" sz="2400" dirty="0">
                <a:sym typeface="Wingdings" panose="05000000000000000000" pitchFamily="2" charset="2"/>
              </a:rPr>
              <a:t></a:t>
            </a:r>
            <a:endParaRPr lang="en-GB" sz="2400" dirty="0"/>
          </a:p>
        </p:txBody>
      </p:sp>
      <p:sp>
        <p:nvSpPr>
          <p:cNvPr id="3" name="Rectangle 2">
            <a:extLst>
              <a:ext uri="{FF2B5EF4-FFF2-40B4-BE49-F238E27FC236}">
                <a16:creationId xmlns:a16="http://schemas.microsoft.com/office/drawing/2014/main" id="{A46A26F0-06F7-42F9-8B5F-A976B1BB8AA0}"/>
              </a:ext>
            </a:extLst>
          </p:cNvPr>
          <p:cNvSpPr/>
          <p:nvPr/>
        </p:nvSpPr>
        <p:spPr>
          <a:xfrm>
            <a:off x="5794513" y="2221396"/>
            <a:ext cx="1098274" cy="787379"/>
          </a:xfrm>
          <a:prstGeom prst="rect">
            <a:avLst/>
          </a:prstGeom>
          <a:solidFill>
            <a:schemeClr val="accent1">
              <a:lumMod val="20000"/>
              <a:lumOff val="80000"/>
            </a:schemeClr>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2C9C6428-C047-45D1-88C4-BED1002F2A63}"/>
              </a:ext>
            </a:extLst>
          </p:cNvPr>
          <p:cNvSpPr/>
          <p:nvPr/>
        </p:nvSpPr>
        <p:spPr>
          <a:xfrm>
            <a:off x="7058684" y="2221396"/>
            <a:ext cx="1098274" cy="787379"/>
          </a:xfrm>
          <a:prstGeom prst="rect">
            <a:avLst/>
          </a:prstGeom>
          <a:solidFill>
            <a:schemeClr val="accent5">
              <a:lumMod val="20000"/>
              <a:lumOff val="80000"/>
            </a:schemeClr>
          </a:solidFill>
          <a:ln>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0" name="Rectangle 9">
            <a:extLst>
              <a:ext uri="{FF2B5EF4-FFF2-40B4-BE49-F238E27FC236}">
                <a16:creationId xmlns:a16="http://schemas.microsoft.com/office/drawing/2014/main" id="{BF993401-C536-4AB0-9AD5-04F221FBE781}"/>
              </a:ext>
            </a:extLst>
          </p:cNvPr>
          <p:cNvSpPr/>
          <p:nvPr/>
        </p:nvSpPr>
        <p:spPr>
          <a:xfrm>
            <a:off x="8322855" y="2221396"/>
            <a:ext cx="1098274" cy="787379"/>
          </a:xfrm>
          <a:prstGeom prst="rect">
            <a:avLst/>
          </a:prstGeom>
          <a:solidFill>
            <a:schemeClr val="accent6">
              <a:lumMod val="20000"/>
              <a:lumOff val="80000"/>
            </a:schemeClr>
          </a:solid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Tree>
    <p:extLst>
      <p:ext uri="{BB962C8B-B14F-4D97-AF65-F5344CB8AC3E}">
        <p14:creationId xmlns:p14="http://schemas.microsoft.com/office/powerpoint/2010/main" val="21160406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 grpId="0" animBg="1"/>
      <p:bldP spid="8" grpId="0" animBg="1"/>
      <p:bldP spid="10" grpId="0" animBg="1"/>
    </p:bldLst>
  </p:timing>
</p:sld>
</file>

<file path=ppt/theme/theme1.xml><?xml version="1.0" encoding="utf-8"?>
<a:theme xmlns:a="http://schemas.openxmlformats.org/drawingml/2006/main" name="Asos">
  <a:themeElements>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Asos" id="{CA8ED331-3615-467E-9561-1C2DC961F3DA}" vid="{48A7552E-95B6-4A5A-ABF5-F251AA43C8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Asos</Template>
  <TotalTime>5543</TotalTime>
  <Words>1746</Words>
  <Application>Microsoft Office PowerPoint</Application>
  <PresentationFormat>宽屏</PresentationFormat>
  <Paragraphs>364</Paragraphs>
  <Slides>23</Slides>
  <Notes>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Arial</vt:lpstr>
      <vt:lpstr>Calibri</vt:lpstr>
      <vt:lpstr>Consolas</vt:lpstr>
      <vt:lpstr>Corbel</vt:lpstr>
      <vt:lpstr>Euphemia</vt:lpstr>
      <vt:lpstr>Segoe UI</vt:lpstr>
      <vt:lpstr>Segoe UI Light</vt:lpstr>
      <vt:lpstr>Segoe UI Semibold</vt:lpstr>
      <vt:lpstr>Wingdings</vt:lpstr>
      <vt:lpstr>Asos</vt:lpstr>
      <vt:lpstr>PowerPoint 演示文稿</vt:lpstr>
      <vt:lpstr>PowerPoint 演示文稿</vt:lpstr>
      <vt:lpstr>Definition</vt:lpstr>
      <vt:lpstr>Characteristics of a Microservice</vt:lpstr>
      <vt:lpstr>Microservices Overview</vt:lpstr>
      <vt:lpstr>Other Components in a Typical Microservices Architecture</vt:lpstr>
      <vt:lpstr>PowerPoint 演示文稿</vt:lpstr>
      <vt:lpstr>PowerPoint 演示文稿</vt:lpstr>
      <vt:lpstr>What’s Docker</vt:lpstr>
      <vt:lpstr>Containers == Virtualized Operating System</vt:lpstr>
      <vt:lpstr>Docker is a (the) container engine</vt:lpstr>
      <vt:lpstr>PowerPoint 演示文稿</vt:lpstr>
      <vt:lpstr>What we are going to build</vt:lpstr>
      <vt:lpstr>Dockerfile explained</vt:lpstr>
      <vt:lpstr>Dockerfile explained</vt:lpstr>
      <vt:lpstr>We need an orchestrator: enter Kubernetes and AKS</vt:lpstr>
      <vt:lpstr>AKS: Managed Kubernetes</vt:lpstr>
      <vt:lpstr>Ok... What’s a “Pod” now?!</vt:lpstr>
      <vt:lpstr>Kubernetes objects are created through its REST API</vt:lpstr>
      <vt:lpstr>Recap</vt:lpstr>
      <vt:lpstr>Recap - Commands</vt:lpstr>
      <vt:lpstr>Recap – On Azure</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Matteo Tumiati</dc:creator>
  <cp:lastModifiedBy>shanyou zhang</cp:lastModifiedBy>
  <cp:revision>118</cp:revision>
  <cp:lastPrinted>2018-02-06T10:38:57Z</cp:lastPrinted>
  <dcterms:created xsi:type="dcterms:W3CDTF">2017-03-25T10:26:14Z</dcterms:created>
  <dcterms:modified xsi:type="dcterms:W3CDTF">2019-03-03T02:41:43Z</dcterms:modified>
</cp:coreProperties>
</file>