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69" r:id="rId3"/>
    <p:sldId id="289" r:id="rId4"/>
    <p:sldId id="290" r:id="rId5"/>
    <p:sldId id="321" r:id="rId6"/>
    <p:sldId id="293" r:id="rId7"/>
    <p:sldId id="299" r:id="rId8"/>
    <p:sldId id="320" r:id="rId9"/>
    <p:sldId id="309" r:id="rId10"/>
    <p:sldId id="261" r:id="rId11"/>
    <p:sldId id="274" r:id="rId12"/>
    <p:sldId id="275" r:id="rId13"/>
    <p:sldId id="297" r:id="rId14"/>
    <p:sldId id="298" r:id="rId15"/>
    <p:sldId id="322" r:id="rId16"/>
    <p:sldId id="300" r:id="rId17"/>
    <p:sldId id="273" r:id="rId18"/>
    <p:sldId id="276" r:id="rId19"/>
    <p:sldId id="282" r:id="rId20"/>
    <p:sldId id="284" r:id="rId21"/>
    <p:sldId id="278" r:id="rId22"/>
    <p:sldId id="308" r:id="rId23"/>
    <p:sldId id="285" r:id="rId24"/>
    <p:sldId id="283" r:id="rId25"/>
    <p:sldId id="279" r:id="rId26"/>
    <p:sldId id="281" r:id="rId27"/>
    <p:sldId id="28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284"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09/04/2019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p>
          <a:p>
            <a:r>
              <a:rPr lang="en-US" altLang="zh-CN" dirty="0"/>
              <a:t>https://github.com/NileshGule/AKS-learning-series</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17</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https://docs.microsoft.com/zh-cn/dotnet/standard/containerized-lifecycle-architecture/design-develop-containerized-apps/visual-studio-tools-for-docker</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18</a:t>
            </a:fld>
            <a:endParaRPr lang="it-IT"/>
          </a:p>
        </p:txBody>
      </p:sp>
    </p:spTree>
    <p:extLst>
      <p:ext uri="{BB962C8B-B14F-4D97-AF65-F5344CB8AC3E}">
        <p14:creationId xmlns:p14="http://schemas.microsoft.com/office/powerpoint/2010/main" val="220791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22</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15</a:t>
            </a:fld>
            <a:endParaRPr lang="en-US" altLang="zh-CN"/>
          </a:p>
        </p:txBody>
      </p:sp>
    </p:spTree>
    <p:extLst>
      <p:ext uri="{BB962C8B-B14F-4D97-AF65-F5344CB8AC3E}">
        <p14:creationId xmlns:p14="http://schemas.microsoft.com/office/powerpoint/2010/main" val="198175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http://docs.devopshub.cn/ </a:t>
            </a:r>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16</a:t>
            </a:fld>
            <a:endParaRPr lang="en-US" altLang="zh-CN"/>
          </a:p>
        </p:txBody>
      </p:sp>
    </p:spTree>
    <p:extLst>
      <p:ext uri="{BB962C8B-B14F-4D97-AF65-F5344CB8AC3E}">
        <p14:creationId xmlns:p14="http://schemas.microsoft.com/office/powerpoint/2010/main" val="61630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09/04/2019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09/04/2019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09/04/2019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09/04/2019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09/04/2019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09/04/2019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09/04/2019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09/04/2019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09/04/2019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microsoft/dotnet/" TargetMode="External"/><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emf"/><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55.png"/><Relationship Id="rId18" Type="http://schemas.openxmlformats.org/officeDocument/2006/relationships/image" Target="../media/image59.emf"/><Relationship Id="rId3" Type="http://schemas.openxmlformats.org/officeDocument/2006/relationships/image" Target="../media/image36.emf"/><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8.emf"/><Relationship Id="rId2" Type="http://schemas.openxmlformats.org/officeDocument/2006/relationships/notesSlide" Target="../notesSlides/notesSlide9.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emf"/><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emf"/><Relationship Id="rId19" Type="http://schemas.openxmlformats.org/officeDocument/2006/relationships/image" Target="../media/image60.png"/><Relationship Id="rId4" Type="http://schemas.openxmlformats.org/officeDocument/2006/relationships/image" Target="../media/image46.png"/><Relationship Id="rId9" Type="http://schemas.openxmlformats.org/officeDocument/2006/relationships/image" Target="../media/image51.emf"/><Relationship Id="rId14" Type="http://schemas.openxmlformats.org/officeDocument/2006/relationships/image" Target="../media/image56.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microsoft.com/office/2007/relationships/hdphoto" Target="../media/hdphoto3.wd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70.png"/><Relationship Id="rId5" Type="http://schemas.microsoft.com/office/2007/relationships/hdphoto" Target="../media/hdphoto4.wdp"/><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2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23.png"/><Relationship Id="rId15" Type="http://schemas.openxmlformats.org/officeDocument/2006/relationships/comments" Target="../comments/comment2.xml"/><Relationship Id="rId10"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222379"/>
            <a:ext cx="6765360" cy="2322744"/>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US" sz="2000" dirty="0">
                <a:solidFill>
                  <a:srgbClr val="541764"/>
                </a:solidFill>
                <a:latin typeface="Segoe UI Light" panose="020B0502040204020203" pitchFamily="34" charset="0"/>
                <a:cs typeface="Segoe UI Light" panose="020B0502040204020203" pitchFamily="34" charset="0"/>
              </a:rPr>
              <a:t>MVP </a:t>
            </a:r>
            <a:r>
              <a:rPr lang="en-US" altLang="zh-CN" sz="2000" dirty="0">
                <a:solidFill>
                  <a:srgbClr val="541764"/>
                </a:solidFill>
                <a:latin typeface="Segoe UI Light" panose="020B0502040204020203" pitchFamily="34" charset="0"/>
                <a:cs typeface="Segoe UI Light" panose="020B0502040204020203" pitchFamily="34" charset="0"/>
              </a:rPr>
              <a:t>/ TVP</a:t>
            </a:r>
            <a:endParaRPr lang="en-US" sz="2000" dirty="0">
              <a:solidFill>
                <a:srgbClr val="541764"/>
              </a:solidFill>
              <a:latin typeface="Segoe UI Light" panose="020B0502040204020203" pitchFamily="34" charset="0"/>
              <a:cs typeface="Segoe UI Light" panose="020B0502040204020203" pitchFamily="34" charset="0"/>
            </a:endParaRP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2" name="图片 1">
            <a:extLst>
              <a:ext uri="{FF2B5EF4-FFF2-40B4-BE49-F238E27FC236}">
                <a16:creationId xmlns:a16="http://schemas.microsoft.com/office/drawing/2014/main" id="{D2962200-F799-4243-8B7D-C0738D3482FD}"/>
              </a:ext>
            </a:extLst>
          </p:cNvPr>
          <p:cNvPicPr>
            <a:picLocks noChangeAspect="1"/>
          </p:cNvPicPr>
          <p:nvPr/>
        </p:nvPicPr>
        <p:blipFill>
          <a:blip r:embed="rId3"/>
          <a:stretch>
            <a:fillRect/>
          </a:stretch>
        </p:blipFill>
        <p:spPr>
          <a:xfrm>
            <a:off x="6616476" y="3222378"/>
            <a:ext cx="2838450" cy="2867025"/>
          </a:xfrm>
          <a:prstGeom prst="rect">
            <a:avLst/>
          </a:prstGeom>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7DADFB5-34CF-444E-A323-2BED671F76B0}"/>
              </a:ext>
            </a:extLst>
          </p:cNvPr>
          <p:cNvSpPr/>
          <p:nvPr/>
        </p:nvSpPr>
        <p:spPr bwMode="auto">
          <a:xfrm>
            <a:off x="1631505" y="980728"/>
            <a:ext cx="4908159" cy="5142770"/>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a:defRPr/>
            </a:pPr>
            <a:endParaRPr lang="en-US" sz="1471" dirty="0">
              <a:solidFill>
                <a:srgbClr val="FFFFFF"/>
              </a:solidFill>
              <a:latin typeface="Segoe UI"/>
            </a:endParaRPr>
          </a:p>
        </p:txBody>
      </p:sp>
      <p:sp>
        <p:nvSpPr>
          <p:cNvPr id="5" name="Rectangle 5">
            <a:extLst>
              <a:ext uri="{FF2B5EF4-FFF2-40B4-BE49-F238E27FC236}">
                <a16:creationId xmlns:a16="http://schemas.microsoft.com/office/drawing/2014/main" id="{39C09F62-F091-4275-9C4A-8D2EC8054703}"/>
              </a:ext>
            </a:extLst>
          </p:cNvPr>
          <p:cNvSpPr/>
          <p:nvPr/>
        </p:nvSpPr>
        <p:spPr>
          <a:xfrm>
            <a:off x="1676442" y="1036388"/>
            <a:ext cx="4818283" cy="771301"/>
          </a:xfrm>
          <a:prstGeom prst="rect">
            <a:avLst/>
          </a:prstGeom>
        </p:spPr>
        <p:txBody>
          <a:bodyPr wrap="square">
            <a:spAutoFit/>
          </a:bodyPr>
          <a:lstStyle/>
          <a:p>
            <a:pPr algn="ctr" defTabSz="685845">
              <a:defRPr/>
            </a:pPr>
            <a:r>
              <a:rPr lang="en-US" sz="4412" dirty="0">
                <a:solidFill>
                  <a:srgbClr val="FFFFFF"/>
                </a:solidFill>
                <a:latin typeface="Segoe UI Light"/>
              </a:rPr>
              <a:t>Docker and .NET</a:t>
            </a:r>
          </a:p>
        </p:txBody>
      </p:sp>
      <p:sp>
        <p:nvSpPr>
          <p:cNvPr id="6" name="Rectangle 6">
            <a:extLst>
              <a:ext uri="{FF2B5EF4-FFF2-40B4-BE49-F238E27FC236}">
                <a16:creationId xmlns:a16="http://schemas.microsoft.com/office/drawing/2014/main" id="{84A48847-FC6B-44C0-B8F4-6D26E4133E4A}"/>
              </a:ext>
            </a:extLst>
          </p:cNvPr>
          <p:cNvSpPr/>
          <p:nvPr/>
        </p:nvSpPr>
        <p:spPr>
          <a:xfrm>
            <a:off x="2169592" y="2261541"/>
            <a:ext cx="4145965" cy="1993623"/>
          </a:xfrm>
          <a:prstGeom prst="rect">
            <a:avLst/>
          </a:prstGeom>
        </p:spPr>
        <p:txBody>
          <a:bodyPr wrap="square">
            <a:spAutoFit/>
          </a:bodyPr>
          <a:lstStyle/>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Core </a:t>
            </a:r>
            <a:r>
              <a:rPr lang="en-US" sz="2059" dirty="0">
                <a:solidFill>
                  <a:srgbClr val="FFFFFF"/>
                </a:solidFill>
                <a:latin typeface="Segoe UI Light"/>
                <a:cs typeface="Times New Roman" panose="02020603050405020304" pitchFamily="18" charset="0"/>
              </a:rPr>
              <a:t>Docker images</a:t>
            </a:r>
          </a:p>
          <a:p>
            <a:pPr marL="342923" lvl="1" defTabSz="685845">
              <a:defRPr/>
            </a:pPr>
            <a:r>
              <a:rPr lang="en-US" sz="2059" dirty="0">
                <a:solidFill>
                  <a:srgbClr val="FFFFFF"/>
                </a:solidFill>
                <a:latin typeface="Segoe UI Light"/>
                <a:cs typeface="Times New Roman" panose="02020603050405020304" pitchFamily="18" charset="0"/>
              </a:rPr>
              <a:t>   xPlat. (Linux &amp; Windows)</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Framework </a:t>
            </a:r>
            <a:r>
              <a:rPr lang="en-US" sz="2059" dirty="0">
                <a:solidFill>
                  <a:srgbClr val="FFFFFF"/>
                </a:solidFill>
                <a:latin typeface="Segoe UI Light"/>
                <a:cs typeface="Times New Roman" panose="02020603050405020304" pitchFamily="18" charset="0"/>
              </a:rPr>
              <a:t>images</a:t>
            </a:r>
          </a:p>
          <a:p>
            <a:pPr marL="342923" lvl="1" defTabSz="685845">
              <a:defRPr/>
            </a:pPr>
            <a:r>
              <a:rPr lang="en-US" sz="2059" dirty="0">
                <a:solidFill>
                  <a:srgbClr val="FFFFFF"/>
                </a:solidFill>
                <a:latin typeface="Segoe UI Light"/>
                <a:cs typeface="Times New Roman" panose="02020603050405020304" pitchFamily="18" charset="0"/>
              </a:rPr>
              <a:t>   Windows only</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p:txBody>
      </p:sp>
      <p:pic>
        <p:nvPicPr>
          <p:cNvPr id="7" name="Picture 2">
            <a:extLst>
              <a:ext uri="{FF2B5EF4-FFF2-40B4-BE49-F238E27FC236}">
                <a16:creationId xmlns:a16="http://schemas.microsoft.com/office/drawing/2014/main" id="{32A91B8F-EEC4-4F94-8098-B6296FA23658}"/>
              </a:ext>
            </a:extLst>
          </p:cNvPr>
          <p:cNvPicPr>
            <a:picLocks noChangeAspect="1"/>
          </p:cNvPicPr>
          <p:nvPr/>
        </p:nvPicPr>
        <p:blipFill>
          <a:blip r:embed="rId2"/>
          <a:stretch>
            <a:fillRect/>
          </a:stretch>
        </p:blipFill>
        <p:spPr>
          <a:xfrm>
            <a:off x="3066016" y="4896749"/>
            <a:ext cx="2276532" cy="987636"/>
          </a:xfrm>
          <a:prstGeom prst="rect">
            <a:avLst/>
          </a:prstGeom>
        </p:spPr>
      </p:pic>
      <p:sp>
        <p:nvSpPr>
          <p:cNvPr id="8" name="Rectangle 1">
            <a:extLst>
              <a:ext uri="{FF2B5EF4-FFF2-40B4-BE49-F238E27FC236}">
                <a16:creationId xmlns:a16="http://schemas.microsoft.com/office/drawing/2014/main" id="{3D5AB217-41E0-4A2E-B18E-40D2D0A71B9D}"/>
              </a:ext>
            </a:extLst>
          </p:cNvPr>
          <p:cNvSpPr/>
          <p:nvPr/>
        </p:nvSpPr>
        <p:spPr>
          <a:xfrm>
            <a:off x="3009991" y="4625197"/>
            <a:ext cx="1575881" cy="296107"/>
          </a:xfrm>
          <a:prstGeom prst="rect">
            <a:avLst/>
          </a:prstGeom>
        </p:spPr>
        <p:txBody>
          <a:bodyPr wrap="none">
            <a:spAutoFit/>
          </a:bodyPr>
          <a:lstStyle/>
          <a:p>
            <a:pPr defTabSz="685845">
              <a:defRPr/>
            </a:pPr>
            <a:r>
              <a:rPr lang="en-US" sz="1324" dirty="0">
                <a:solidFill>
                  <a:srgbClr val="FFFFFF"/>
                </a:solidFill>
                <a:latin typeface="Segoe UI"/>
                <a:cs typeface="Times New Roman" panose="02020603050405020304" pitchFamily="18" charset="0"/>
              </a:rPr>
              <a:t>See at </a:t>
            </a:r>
            <a:r>
              <a:rPr lang="en-US" sz="1324" dirty="0">
                <a:solidFill>
                  <a:srgbClr val="FFFFFF"/>
                </a:solidFill>
                <a:latin typeface="Segoe UI"/>
                <a:cs typeface="Times New Roman" panose="02020603050405020304" pitchFamily="18" charset="0"/>
                <a:hlinkClick r:id="rId3"/>
              </a:rPr>
              <a:t>Docker Hub</a:t>
            </a:r>
            <a:endParaRPr lang="en-US" sz="1324" dirty="0">
              <a:solidFill>
                <a:srgbClr val="505050"/>
              </a:solidFill>
              <a:latin typeface="Segoe UI"/>
            </a:endParaRPr>
          </a:p>
        </p:txBody>
      </p:sp>
      <p:pic>
        <p:nvPicPr>
          <p:cNvPr id="9" name="Picture 4" descr="Image result for docker icon">
            <a:extLst>
              <a:ext uri="{FF2B5EF4-FFF2-40B4-BE49-F238E27FC236}">
                <a16:creationId xmlns:a16="http://schemas.microsoft.com/office/drawing/2014/main" id="{969582D1-6A09-425D-BDB0-295A6C458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875" y="2030414"/>
            <a:ext cx="3417620" cy="3417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pbs.twimg.com/media/CnSOGGzUIAAaD2N.jpg:large">
            <a:extLst>
              <a:ext uri="{FF2B5EF4-FFF2-40B4-BE49-F238E27FC236}">
                <a16:creationId xmlns:a16="http://schemas.microsoft.com/office/drawing/2014/main" id="{8CD006E2-BD4E-43E2-9B9B-E6B879FEB6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782" t="2612" r="58311" b="59304"/>
          <a:stretch/>
        </p:blipFill>
        <p:spPr bwMode="auto">
          <a:xfrm>
            <a:off x="7380061" y="2319528"/>
            <a:ext cx="1008478" cy="100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7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FE4F82A-12DA-4760-92A1-BA651276C37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135560" y="1196752"/>
            <a:ext cx="7866042" cy="4302792"/>
          </a:xfrm>
          <a:prstGeom prst="rect">
            <a:avLst/>
          </a:prstGeom>
        </p:spPr>
      </p:pic>
    </p:spTree>
    <p:extLst>
      <p:ext uri="{BB962C8B-B14F-4D97-AF65-F5344CB8AC3E}">
        <p14:creationId xmlns:p14="http://schemas.microsoft.com/office/powerpoint/2010/main" val="323329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E75BC9-E9C0-462F-A02A-A1A444E281DC}"/>
              </a:ext>
            </a:extLst>
          </p:cNvPr>
          <p:cNvSpPr/>
          <p:nvPr/>
        </p:nvSpPr>
        <p:spPr>
          <a:xfrm>
            <a:off x="2013718" y="1026028"/>
            <a:ext cx="8419292" cy="553998"/>
          </a:xfrm>
          <a:prstGeom prst="rect">
            <a:avLst/>
          </a:prstGeom>
        </p:spPr>
        <p:txBody>
          <a:bodyPr wrap="none">
            <a:spAutoFit/>
          </a:bodyPr>
          <a:lstStyle/>
          <a:p>
            <a:pPr defTabSz="685739">
              <a:defRPr/>
            </a:pPr>
            <a:r>
              <a:rPr lang="en-US" sz="3000" kern="0" dirty="0">
                <a:solidFill>
                  <a:sysClr val="windowText" lastClr="000000"/>
                </a:solidFill>
                <a:latin typeface="Segoe UI Light" panose="020B0502040204020203" pitchFamily="34" charset="0"/>
                <a:cs typeface="Segoe UI Light" panose="020B0502040204020203" pitchFamily="34" charset="0"/>
              </a:rPr>
              <a:t>Inner-Loop development workflow for Docker apps</a:t>
            </a:r>
          </a:p>
        </p:txBody>
      </p:sp>
      <p:sp>
        <p:nvSpPr>
          <p:cNvPr id="5" name="Right Arrow 5">
            <a:extLst>
              <a:ext uri="{FF2B5EF4-FFF2-40B4-BE49-F238E27FC236}">
                <a16:creationId xmlns:a16="http://schemas.microsoft.com/office/drawing/2014/main" id="{BA4261D0-981A-489B-A4FB-EAE32ED0A49D}"/>
              </a:ext>
            </a:extLst>
          </p:cNvPr>
          <p:cNvSpPr/>
          <p:nvPr/>
        </p:nvSpPr>
        <p:spPr>
          <a:xfrm>
            <a:off x="2983238" y="2016848"/>
            <a:ext cx="633169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6" name="Rounded Rectangle 11">
            <a:extLst>
              <a:ext uri="{FF2B5EF4-FFF2-40B4-BE49-F238E27FC236}">
                <a16:creationId xmlns:a16="http://schemas.microsoft.com/office/drawing/2014/main" id="{B447150D-1FCB-4F0F-983D-4EF359744FFC}"/>
              </a:ext>
            </a:extLst>
          </p:cNvPr>
          <p:cNvSpPr/>
          <p:nvPr/>
        </p:nvSpPr>
        <p:spPr>
          <a:xfrm>
            <a:off x="2063053"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7" name="Rounded Rectangle 12">
            <a:extLst>
              <a:ext uri="{FF2B5EF4-FFF2-40B4-BE49-F238E27FC236}">
                <a16:creationId xmlns:a16="http://schemas.microsoft.com/office/drawing/2014/main" id="{0F312785-0F2D-432F-BEBD-45A4F5D46D36}"/>
              </a:ext>
            </a:extLst>
          </p:cNvPr>
          <p:cNvSpPr/>
          <p:nvPr/>
        </p:nvSpPr>
        <p:spPr>
          <a:xfrm>
            <a:off x="3389722"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 name="Rounded Rectangle 12">
            <a:extLst>
              <a:ext uri="{FF2B5EF4-FFF2-40B4-BE49-F238E27FC236}">
                <a16:creationId xmlns:a16="http://schemas.microsoft.com/office/drawing/2014/main" id="{37119CB7-1E64-4C23-B71C-98519B22EB60}"/>
              </a:ext>
            </a:extLst>
          </p:cNvPr>
          <p:cNvSpPr/>
          <p:nvPr/>
        </p:nvSpPr>
        <p:spPr>
          <a:xfrm>
            <a:off x="4751704" y="18262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 name="TextBox 31">
            <a:extLst>
              <a:ext uri="{FF2B5EF4-FFF2-40B4-BE49-F238E27FC236}">
                <a16:creationId xmlns:a16="http://schemas.microsoft.com/office/drawing/2014/main" id="{C77B8B7C-34BD-4A5A-9CC8-A03B38EECCB9}"/>
              </a:ext>
            </a:extLst>
          </p:cNvPr>
          <p:cNvSpPr txBox="1"/>
          <p:nvPr/>
        </p:nvSpPr>
        <p:spPr>
          <a:xfrm>
            <a:off x="3496814" y="2032255"/>
            <a:ext cx="976199" cy="29265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Write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Dockerfile/s</a:t>
            </a:r>
          </a:p>
        </p:txBody>
      </p:sp>
      <p:sp>
        <p:nvSpPr>
          <p:cNvPr id="10" name="TextBox 32">
            <a:extLst>
              <a:ext uri="{FF2B5EF4-FFF2-40B4-BE49-F238E27FC236}">
                <a16:creationId xmlns:a16="http://schemas.microsoft.com/office/drawing/2014/main" id="{B1BF9364-0009-4B3C-AB9C-9368FF392FB3}"/>
              </a:ext>
            </a:extLst>
          </p:cNvPr>
          <p:cNvSpPr txBox="1"/>
          <p:nvPr/>
        </p:nvSpPr>
        <p:spPr>
          <a:xfrm>
            <a:off x="4845032" y="200053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1" name="Straight Arrow Connector 41">
            <a:extLst>
              <a:ext uri="{FF2B5EF4-FFF2-40B4-BE49-F238E27FC236}">
                <a16:creationId xmlns:a16="http://schemas.microsoft.com/office/drawing/2014/main" id="{C3ADEB30-C97B-4EA5-A4A5-7961E4167A53}"/>
              </a:ext>
            </a:extLst>
          </p:cNvPr>
          <p:cNvCxnSpPr>
            <a:stCxn id="14" idx="0"/>
            <a:endCxn id="66" idx="2"/>
          </p:cNvCxnSpPr>
          <p:nvPr/>
        </p:nvCxnSpPr>
        <p:spPr>
          <a:xfrm flipV="1">
            <a:off x="5335060" y="3098360"/>
            <a:ext cx="451" cy="342077"/>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2" name="Group 93">
            <a:extLst>
              <a:ext uri="{FF2B5EF4-FFF2-40B4-BE49-F238E27FC236}">
                <a16:creationId xmlns:a16="http://schemas.microsoft.com/office/drawing/2014/main" id="{55B0CE66-2C63-43BD-BD84-C9825942C916}"/>
              </a:ext>
            </a:extLst>
          </p:cNvPr>
          <p:cNvGrpSpPr/>
          <p:nvPr/>
        </p:nvGrpSpPr>
        <p:grpSpPr>
          <a:xfrm>
            <a:off x="4872297" y="3440439"/>
            <a:ext cx="921868" cy="1173585"/>
            <a:chOff x="4327271" y="3607307"/>
            <a:chExt cx="1229331" cy="1565002"/>
          </a:xfrm>
        </p:grpSpPr>
        <p:sp>
          <p:nvSpPr>
            <p:cNvPr id="13" name="Rectangle 38">
              <a:extLst>
                <a:ext uri="{FF2B5EF4-FFF2-40B4-BE49-F238E27FC236}">
                  <a16:creationId xmlns:a16="http://schemas.microsoft.com/office/drawing/2014/main" id="{D192C956-36F2-47AF-9FB1-747F57E757AF}"/>
                </a:ext>
              </a:extLst>
            </p:cNvPr>
            <p:cNvSpPr/>
            <p:nvPr/>
          </p:nvSpPr>
          <p:spPr>
            <a:xfrm>
              <a:off x="4327271" y="4371977"/>
              <a:ext cx="1229331" cy="800332"/>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Remote</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Registry</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(i.e. Docker Hub)</a:t>
              </a:r>
            </a:p>
          </p:txBody>
        </p:sp>
        <p:pic>
          <p:nvPicPr>
            <p:cNvPr id="14" name="Picture 2" descr="Image result for Docker Registry icon">
              <a:extLst>
                <a:ext uri="{FF2B5EF4-FFF2-40B4-BE49-F238E27FC236}">
                  <a16:creationId xmlns:a16="http://schemas.microsoft.com/office/drawing/2014/main" id="{82521B9C-6855-49C3-BE8C-FAE339767832}"/>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57">
            <a:extLst>
              <a:ext uri="{FF2B5EF4-FFF2-40B4-BE49-F238E27FC236}">
                <a16:creationId xmlns:a16="http://schemas.microsoft.com/office/drawing/2014/main" id="{9022E70E-EFE8-4B86-B5CC-7DD897DD1E85}"/>
              </a:ext>
            </a:extLst>
          </p:cNvPr>
          <p:cNvPicPr>
            <a:picLocks noChangeAspect="1"/>
          </p:cNvPicPr>
          <p:nvPr/>
        </p:nvPicPr>
        <p:blipFill>
          <a:blip r:embed="rId4">
            <a:duotone>
              <a:prstClr val="black"/>
              <a:schemeClr val="tx2">
                <a:tint val="45000"/>
                <a:satMod val="400000"/>
              </a:schemeClr>
            </a:duotone>
          </a:blip>
          <a:stretch>
            <a:fillRect/>
          </a:stretch>
        </p:blipFill>
        <p:spPr>
          <a:xfrm>
            <a:off x="2864352" y="2627709"/>
            <a:ext cx="254114" cy="265004"/>
          </a:xfrm>
          <a:prstGeom prst="rect">
            <a:avLst/>
          </a:prstGeom>
        </p:spPr>
      </p:pic>
      <p:sp>
        <p:nvSpPr>
          <p:cNvPr id="16" name="TextBox 59">
            <a:extLst>
              <a:ext uri="{FF2B5EF4-FFF2-40B4-BE49-F238E27FC236}">
                <a16:creationId xmlns:a16="http://schemas.microsoft.com/office/drawing/2014/main" id="{3EC5F953-02BA-4ACC-8A3C-B5EEEEEE0871}"/>
              </a:ext>
            </a:extLst>
          </p:cNvPr>
          <p:cNvSpPr txBox="1"/>
          <p:nvPr/>
        </p:nvSpPr>
        <p:spPr>
          <a:xfrm>
            <a:off x="2257987" y="181176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sp>
        <p:nvSpPr>
          <p:cNvPr id="17" name="TextBox 60">
            <a:extLst>
              <a:ext uri="{FF2B5EF4-FFF2-40B4-BE49-F238E27FC236}">
                <a16:creationId xmlns:a16="http://schemas.microsoft.com/office/drawing/2014/main" id="{7FAD026A-DA31-4AB8-851D-8F65CEEB4CA1}"/>
              </a:ext>
            </a:extLst>
          </p:cNvPr>
          <p:cNvSpPr txBox="1"/>
          <p:nvPr/>
        </p:nvSpPr>
        <p:spPr>
          <a:xfrm>
            <a:off x="3594188" y="178813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sp>
        <p:nvSpPr>
          <p:cNvPr id="18" name="TextBox 63">
            <a:extLst>
              <a:ext uri="{FF2B5EF4-FFF2-40B4-BE49-F238E27FC236}">
                <a16:creationId xmlns:a16="http://schemas.microsoft.com/office/drawing/2014/main" id="{ED2E567A-A274-4EDE-8E10-A701108C6E86}"/>
              </a:ext>
            </a:extLst>
          </p:cNvPr>
          <p:cNvSpPr txBox="1"/>
          <p:nvPr/>
        </p:nvSpPr>
        <p:spPr>
          <a:xfrm>
            <a:off x="2212796" y="2140441"/>
            <a:ext cx="847395" cy="448432"/>
          </a:xfrm>
          <a:prstGeom prst="rect">
            <a:avLst/>
          </a:prstGeom>
        </p:spPr>
        <p:txBody>
          <a:bodyPr vert="horz" wrap="square" lIns="68533" tIns="68533" rIns="68533" bIns="68533" rtlCol="0" anchor="t">
            <a:noAutofit/>
          </a:bodyPr>
          <a:lstStyle/>
          <a:p>
            <a:pPr marL="174888" indent="-174888" algn="ctr"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65">
            <a:extLst>
              <a:ext uri="{FF2B5EF4-FFF2-40B4-BE49-F238E27FC236}">
                <a16:creationId xmlns:a16="http://schemas.microsoft.com/office/drawing/2014/main" id="{9DF822CB-C771-4FB0-B818-8D3B08DDFE7E}"/>
              </a:ext>
            </a:extLst>
          </p:cNvPr>
          <p:cNvSpPr/>
          <p:nvPr/>
        </p:nvSpPr>
        <p:spPr>
          <a:xfrm>
            <a:off x="2225664" y="2151553"/>
            <a:ext cx="787396" cy="461665"/>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a:t>
            </a:r>
          </a:p>
        </p:txBody>
      </p:sp>
      <p:pic>
        <p:nvPicPr>
          <p:cNvPr id="20" name="Picture 72">
            <a:extLst>
              <a:ext uri="{FF2B5EF4-FFF2-40B4-BE49-F238E27FC236}">
                <a16:creationId xmlns:a16="http://schemas.microsoft.com/office/drawing/2014/main" id="{EB4FCF08-CB55-416A-9CF1-EF0A4E2DB288}"/>
              </a:ext>
            </a:extLst>
          </p:cNvPr>
          <p:cNvPicPr>
            <a:picLocks noChangeAspect="1"/>
          </p:cNvPicPr>
          <p:nvPr/>
        </p:nvPicPr>
        <p:blipFill>
          <a:blip r:embed="rId5"/>
          <a:stretch>
            <a:fillRect/>
          </a:stretch>
        </p:blipFill>
        <p:spPr>
          <a:xfrm>
            <a:off x="4199057" y="2585173"/>
            <a:ext cx="254281" cy="265004"/>
          </a:xfrm>
          <a:prstGeom prst="rect">
            <a:avLst/>
          </a:prstGeom>
        </p:spPr>
      </p:pic>
      <p:sp>
        <p:nvSpPr>
          <p:cNvPr id="21" name="Rectangle 77">
            <a:extLst>
              <a:ext uri="{FF2B5EF4-FFF2-40B4-BE49-F238E27FC236}">
                <a16:creationId xmlns:a16="http://schemas.microsoft.com/office/drawing/2014/main" id="{327C2D46-67E3-4BFD-BD0D-4F3D1D4CD42F}"/>
              </a:ext>
            </a:extLst>
          </p:cNvPr>
          <p:cNvSpPr/>
          <p:nvPr/>
        </p:nvSpPr>
        <p:spPr>
          <a:xfrm>
            <a:off x="4743859" y="2075584"/>
            <a:ext cx="1101946"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Create Images defined at Dockerfile/s</a:t>
            </a:r>
          </a:p>
        </p:txBody>
      </p:sp>
      <p:sp>
        <p:nvSpPr>
          <p:cNvPr id="22" name="TextBox 80">
            <a:extLst>
              <a:ext uri="{FF2B5EF4-FFF2-40B4-BE49-F238E27FC236}">
                <a16:creationId xmlns:a16="http://schemas.microsoft.com/office/drawing/2014/main" id="{4484A643-EA14-4EDB-98BB-8A0DDF40A428}"/>
              </a:ext>
            </a:extLst>
          </p:cNvPr>
          <p:cNvSpPr txBox="1"/>
          <p:nvPr/>
        </p:nvSpPr>
        <p:spPr>
          <a:xfrm>
            <a:off x="4959552" y="177511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23" name="Picture 45">
            <a:extLst>
              <a:ext uri="{FF2B5EF4-FFF2-40B4-BE49-F238E27FC236}">
                <a16:creationId xmlns:a16="http://schemas.microsoft.com/office/drawing/2014/main" id="{C18403A8-A5C4-4B2A-88B7-27E1EFB8D5C5}"/>
              </a:ext>
            </a:extLst>
          </p:cNvPr>
          <p:cNvPicPr>
            <a:picLocks noChangeAspect="1"/>
          </p:cNvPicPr>
          <p:nvPr/>
        </p:nvPicPr>
        <p:blipFill rotWithShape="1">
          <a:blip r:embed="rId6">
            <a:duotone>
              <a:prstClr val="black"/>
              <a:schemeClr val="accent5">
                <a:tint val="45000"/>
                <a:satMod val="400000"/>
              </a:schemeClr>
            </a:duotone>
            <a:extLst>
              <a:ext uri="{28A0092B-C50C-407E-A947-70E740481C1C}">
                <a14:useLocalDpi xmlns:a14="http://schemas.microsoft.com/office/drawing/2010/main" val="0"/>
              </a:ext>
            </a:extLst>
          </a:blip>
          <a:srcRect l="7464" t="16469" r="7295" b="21721"/>
          <a:stretch/>
        </p:blipFill>
        <p:spPr>
          <a:xfrm>
            <a:off x="9391420" y="4426052"/>
            <a:ext cx="323878" cy="234851"/>
          </a:xfrm>
          <a:prstGeom prst="rect">
            <a:avLst/>
          </a:prstGeom>
        </p:spPr>
      </p:pic>
      <p:sp>
        <p:nvSpPr>
          <p:cNvPr id="24" name="Rounded Rectangle 12">
            <a:extLst>
              <a:ext uri="{FF2B5EF4-FFF2-40B4-BE49-F238E27FC236}">
                <a16:creationId xmlns:a16="http://schemas.microsoft.com/office/drawing/2014/main" id="{BA5FA92B-E5CA-451C-B059-1A24687057A5}"/>
              </a:ext>
            </a:extLst>
          </p:cNvPr>
          <p:cNvSpPr/>
          <p:nvPr/>
        </p:nvSpPr>
        <p:spPr>
          <a:xfrm>
            <a:off x="7418941" y="1824684"/>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25" name="TextBox 102">
            <a:extLst>
              <a:ext uri="{FF2B5EF4-FFF2-40B4-BE49-F238E27FC236}">
                <a16:creationId xmlns:a16="http://schemas.microsoft.com/office/drawing/2014/main" id="{15325EAE-46AF-441F-85B0-D2B55E1E4701}"/>
              </a:ext>
            </a:extLst>
          </p:cNvPr>
          <p:cNvSpPr txBox="1"/>
          <p:nvPr/>
        </p:nvSpPr>
        <p:spPr>
          <a:xfrm>
            <a:off x="7512270" y="199897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103">
            <a:extLst>
              <a:ext uri="{FF2B5EF4-FFF2-40B4-BE49-F238E27FC236}">
                <a16:creationId xmlns:a16="http://schemas.microsoft.com/office/drawing/2014/main" id="{67B5A8F7-BDEC-40F4-8CD0-B7D66E3B7512}"/>
              </a:ext>
            </a:extLst>
          </p:cNvPr>
          <p:cNvSpPr/>
          <p:nvPr/>
        </p:nvSpPr>
        <p:spPr>
          <a:xfrm>
            <a:off x="7422992" y="1985610"/>
            <a:ext cx="1106938"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Run Containers / Compose app</a:t>
            </a:r>
          </a:p>
        </p:txBody>
      </p:sp>
      <p:sp>
        <p:nvSpPr>
          <p:cNvPr id="27" name="TextBox 104">
            <a:extLst>
              <a:ext uri="{FF2B5EF4-FFF2-40B4-BE49-F238E27FC236}">
                <a16:creationId xmlns:a16="http://schemas.microsoft.com/office/drawing/2014/main" id="{40317A7B-EA32-44E2-848B-4A828ECF08E6}"/>
              </a:ext>
            </a:extLst>
          </p:cNvPr>
          <p:cNvSpPr txBox="1"/>
          <p:nvPr/>
        </p:nvSpPr>
        <p:spPr>
          <a:xfrm>
            <a:off x="7626790" y="177355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sp>
        <p:nvSpPr>
          <p:cNvPr id="28" name="Rectangle 105">
            <a:extLst>
              <a:ext uri="{FF2B5EF4-FFF2-40B4-BE49-F238E27FC236}">
                <a16:creationId xmlns:a16="http://schemas.microsoft.com/office/drawing/2014/main" id="{053707EA-7B9B-41AD-BF3F-0265CBF5ED5D}"/>
              </a:ext>
            </a:extLst>
          </p:cNvPr>
          <p:cNvSpPr/>
          <p:nvPr/>
        </p:nvSpPr>
        <p:spPr>
          <a:xfrm>
            <a:off x="7374919" y="3078716"/>
            <a:ext cx="1228995" cy="357918"/>
          </a:xfrm>
          <a:prstGeom prst="rect">
            <a:avLst/>
          </a:prstGeom>
        </p:spPr>
        <p:txBody>
          <a:bodyPr wrap="square">
            <a:spAutoFit/>
          </a:bodyPr>
          <a:lstStyle/>
          <a:p>
            <a:pPr algn="ctr" defTabSz="685739">
              <a:defRPr/>
            </a:pPr>
            <a:r>
              <a:rPr lang="en-US" sz="863" kern="0" dirty="0">
                <a:solidFill>
                  <a:sysClr val="windowText" lastClr="000000"/>
                </a:solidFill>
                <a:latin typeface="Consolas" panose="020B0609020204030204" pitchFamily="49" charset="0"/>
              </a:rPr>
              <a:t>docker run /</a:t>
            </a:r>
          </a:p>
          <a:p>
            <a:pPr algn="ctr" defTabSz="685739">
              <a:defRPr/>
            </a:pPr>
            <a:r>
              <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rPr>
              <a:t>Docker-compose up</a:t>
            </a:r>
          </a:p>
        </p:txBody>
      </p:sp>
      <p:sp>
        <p:nvSpPr>
          <p:cNvPr id="29" name="Rectangle 114">
            <a:extLst>
              <a:ext uri="{FF2B5EF4-FFF2-40B4-BE49-F238E27FC236}">
                <a16:creationId xmlns:a16="http://schemas.microsoft.com/office/drawing/2014/main" id="{68CAE12B-7EA4-414D-8780-7DB942FE3A98}"/>
              </a:ext>
            </a:extLst>
          </p:cNvPr>
          <p:cNvSpPr/>
          <p:nvPr/>
        </p:nvSpPr>
        <p:spPr>
          <a:xfrm>
            <a:off x="8693131" y="3009052"/>
            <a:ext cx="598254" cy="507831"/>
          </a:xfrm>
          <a:prstGeom prst="rect">
            <a:avLst/>
          </a:prstGeom>
        </p:spPr>
        <p:txBody>
          <a:bodyPr wrap="square">
            <a:spAutoFit/>
          </a:bodyPr>
          <a:lstStyle/>
          <a:p>
            <a:pPr algn="ctr" defTabSz="685739">
              <a:defRPr/>
            </a:pPr>
            <a:r>
              <a:rPr lang="en-US" sz="900" kern="0" dirty="0">
                <a:solidFill>
                  <a:sysClr val="windowText" lastClr="000000"/>
                </a:solidFill>
                <a:latin typeface="Consolas" panose="020B0609020204030204" pitchFamily="49" charset="0"/>
              </a:rPr>
              <a:t>http </a:t>
            </a:r>
          </a:p>
          <a:p>
            <a:pPr algn="ctr" defTabSz="685739">
              <a:defRPr/>
            </a:pPr>
            <a:r>
              <a:rPr lang="en-US" sz="900" kern="0" dirty="0">
                <a:solidFill>
                  <a:sysClr val="windowText" lastClr="000000"/>
                </a:solidFill>
                <a:latin typeface="Consolas" panose="020B0609020204030204" pitchFamily="49" charset="0"/>
              </a:rPr>
              <a:t>access…</a:t>
            </a:r>
            <a:endParaRPr lang="en-US" sz="788"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30" name="Group 115">
            <a:extLst>
              <a:ext uri="{FF2B5EF4-FFF2-40B4-BE49-F238E27FC236}">
                <a16:creationId xmlns:a16="http://schemas.microsoft.com/office/drawing/2014/main" id="{DCD825FC-71E8-4DB5-A666-E426C3381197}"/>
              </a:ext>
            </a:extLst>
          </p:cNvPr>
          <p:cNvGrpSpPr/>
          <p:nvPr/>
        </p:nvGrpSpPr>
        <p:grpSpPr>
          <a:xfrm>
            <a:off x="6439799" y="3426169"/>
            <a:ext cx="757109" cy="1043881"/>
            <a:chOff x="4439564" y="3607307"/>
            <a:chExt cx="1009622" cy="1392039"/>
          </a:xfrm>
        </p:grpSpPr>
        <p:sp>
          <p:nvSpPr>
            <p:cNvPr id="31" name="Rectangle 116">
              <a:extLst>
                <a:ext uri="{FF2B5EF4-FFF2-40B4-BE49-F238E27FC236}">
                  <a16:creationId xmlns:a16="http://schemas.microsoft.com/office/drawing/2014/main" id="{6F1C1B38-63B9-421C-AA63-6860A511C669}"/>
                </a:ext>
              </a:extLst>
            </p:cNvPr>
            <p:cNvSpPr/>
            <p:nvPr/>
          </p:nvSpPr>
          <p:spPr>
            <a:xfrm>
              <a:off x="4491683" y="4368315"/>
              <a:ext cx="922038" cy="631031"/>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Local</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Repos</a:t>
              </a:r>
            </a:p>
          </p:txBody>
        </p:sp>
        <p:pic>
          <p:nvPicPr>
            <p:cNvPr id="32" name="Picture 2" descr="Image result for Docker Registry icon">
              <a:extLst>
                <a:ext uri="{FF2B5EF4-FFF2-40B4-BE49-F238E27FC236}">
                  <a16:creationId xmlns:a16="http://schemas.microsoft.com/office/drawing/2014/main" id="{BE1BF776-1360-4924-8F7D-6605E824C0AB}"/>
                </a:ext>
              </a:extLst>
            </p:cNvPr>
            <p:cNvPicPr>
              <a:picLocks noChangeAspect="1" noChangeArrowheads="1"/>
            </p:cNvPicPr>
            <p:nvPr/>
          </p:nvPicPr>
          <p:blipFill rotWithShape="1">
            <a:blip r:embed="rId3" cstate="print">
              <a:biLevel thresh="75000"/>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3" name="Straight Arrow Connector 133">
            <a:extLst>
              <a:ext uri="{FF2B5EF4-FFF2-40B4-BE49-F238E27FC236}">
                <a16:creationId xmlns:a16="http://schemas.microsoft.com/office/drawing/2014/main" id="{532A7FD9-F845-4403-A4E7-ADEA116484FD}"/>
              </a:ext>
            </a:extLst>
          </p:cNvPr>
          <p:cNvCxnSpPr>
            <a:stCxn id="66" idx="2"/>
            <a:endCxn id="32" idx="0"/>
          </p:cNvCxnSpPr>
          <p:nvPr/>
        </p:nvCxnSpPr>
        <p:spPr>
          <a:xfrm>
            <a:off x="5335512" y="3098359"/>
            <a:ext cx="1482841" cy="32780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137">
            <a:extLst>
              <a:ext uri="{FF2B5EF4-FFF2-40B4-BE49-F238E27FC236}">
                <a16:creationId xmlns:a16="http://schemas.microsoft.com/office/drawing/2014/main" id="{5E142A34-B23C-44D3-882C-39B76BEC1A7F}"/>
              </a:ext>
            </a:extLst>
          </p:cNvPr>
          <p:cNvCxnSpPr>
            <a:stCxn id="32" idx="0"/>
          </p:cNvCxnSpPr>
          <p:nvPr/>
        </p:nvCxnSpPr>
        <p:spPr>
          <a:xfrm flipV="1">
            <a:off x="6818351" y="2987139"/>
            <a:ext cx="832652" cy="43902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147">
            <a:extLst>
              <a:ext uri="{FF2B5EF4-FFF2-40B4-BE49-F238E27FC236}">
                <a16:creationId xmlns:a16="http://schemas.microsoft.com/office/drawing/2014/main" id="{8FFBF1D4-FE2A-44FD-B5E9-D37DEB19CFF5}"/>
              </a:ext>
            </a:extLst>
          </p:cNvPr>
          <p:cNvCxnSpPr>
            <a:cxnSpLocks/>
            <a:stCxn id="39" idx="2"/>
            <a:endCxn id="84" idx="0"/>
          </p:cNvCxnSpPr>
          <p:nvPr/>
        </p:nvCxnSpPr>
        <p:spPr>
          <a:xfrm flipH="1">
            <a:off x="9153836" y="2938845"/>
            <a:ext cx="717407" cy="710315"/>
          </a:xfrm>
          <a:prstGeom prst="straightConnector1">
            <a:avLst/>
          </a:prstGeom>
          <a:ln w="127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150">
            <a:extLst>
              <a:ext uri="{FF2B5EF4-FFF2-40B4-BE49-F238E27FC236}">
                <a16:creationId xmlns:a16="http://schemas.microsoft.com/office/drawing/2014/main" id="{FE0E8E14-FA0F-442C-AC7C-71CFBD91CD5C}"/>
              </a:ext>
            </a:extLst>
          </p:cNvPr>
          <p:cNvCxnSpPr>
            <a:cxnSpLocks/>
            <a:stCxn id="53" idx="7"/>
            <a:endCxn id="84" idx="0"/>
          </p:cNvCxnSpPr>
          <p:nvPr/>
        </p:nvCxnSpPr>
        <p:spPr>
          <a:xfrm>
            <a:off x="8312414" y="3059305"/>
            <a:ext cx="841420" cy="589855"/>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4114">
            <a:extLst>
              <a:ext uri="{FF2B5EF4-FFF2-40B4-BE49-F238E27FC236}">
                <a16:creationId xmlns:a16="http://schemas.microsoft.com/office/drawing/2014/main" id="{94983FFC-6533-4014-BF9E-F3E08CD055E6}"/>
              </a:ext>
            </a:extLst>
          </p:cNvPr>
          <p:cNvSpPr/>
          <p:nvPr/>
        </p:nvSpPr>
        <p:spPr>
          <a:xfrm>
            <a:off x="9553359" y="3121231"/>
            <a:ext cx="429926" cy="300082"/>
          </a:xfrm>
          <a:prstGeom prst="rect">
            <a:avLst/>
          </a:prstGeom>
        </p:spPr>
        <p:txBody>
          <a:bodyPr wrap="none">
            <a:spAutoFit/>
          </a:bodyPr>
          <a:lstStyle/>
          <a:p>
            <a:pPr defTabSz="685739">
              <a:defRPr/>
            </a:pPr>
            <a:r>
              <a:rPr lang="en-US" sz="1350" kern="0" dirty="0">
                <a:solidFill>
                  <a:sysClr val="windowText" lastClr="000000"/>
                </a:solidFill>
                <a:latin typeface="Calibri" panose="020F0502020204030204"/>
              </a:rPr>
              <a:t>VM</a:t>
            </a:r>
          </a:p>
        </p:txBody>
      </p:sp>
      <p:sp>
        <p:nvSpPr>
          <p:cNvPr id="38" name="Bent Arrow 14">
            <a:extLst>
              <a:ext uri="{FF2B5EF4-FFF2-40B4-BE49-F238E27FC236}">
                <a16:creationId xmlns:a16="http://schemas.microsoft.com/office/drawing/2014/main" id="{6E40556D-35B0-48CC-9C40-A22EC71C9DE4}"/>
              </a:ext>
            </a:extLst>
          </p:cNvPr>
          <p:cNvSpPr/>
          <p:nvPr/>
        </p:nvSpPr>
        <p:spPr>
          <a:xfrm rot="10800000">
            <a:off x="3625234" y="2896045"/>
            <a:ext cx="6532811" cy="2101109"/>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39" name="Rounded Rectangle 11">
            <a:extLst>
              <a:ext uri="{FF2B5EF4-FFF2-40B4-BE49-F238E27FC236}">
                <a16:creationId xmlns:a16="http://schemas.microsoft.com/office/drawing/2014/main" id="{5D03FF55-F575-44F6-A018-2498B200C34B}"/>
              </a:ext>
            </a:extLst>
          </p:cNvPr>
          <p:cNvSpPr/>
          <p:nvPr/>
        </p:nvSpPr>
        <p:spPr>
          <a:xfrm>
            <a:off x="9314933" y="1830117"/>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0" name="TextBox 108">
            <a:extLst>
              <a:ext uri="{FF2B5EF4-FFF2-40B4-BE49-F238E27FC236}">
                <a16:creationId xmlns:a16="http://schemas.microsoft.com/office/drawing/2014/main" id="{3AF99983-5873-4948-B322-AEF8609AB9B5}"/>
              </a:ext>
            </a:extLst>
          </p:cNvPr>
          <p:cNvSpPr txBox="1"/>
          <p:nvPr/>
        </p:nvSpPr>
        <p:spPr>
          <a:xfrm>
            <a:off x="9509865" y="1814393"/>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sp>
        <p:nvSpPr>
          <p:cNvPr id="41" name="Rectangle 109">
            <a:extLst>
              <a:ext uri="{FF2B5EF4-FFF2-40B4-BE49-F238E27FC236}">
                <a16:creationId xmlns:a16="http://schemas.microsoft.com/office/drawing/2014/main" id="{B866A831-2B64-4D9A-83E5-D482234B35D2}"/>
              </a:ext>
            </a:extLst>
          </p:cNvPr>
          <p:cNvSpPr/>
          <p:nvPr/>
        </p:nvSpPr>
        <p:spPr>
          <a:xfrm>
            <a:off x="9324461" y="2154178"/>
            <a:ext cx="1093569"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 or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microservices</a:t>
            </a:r>
          </a:p>
        </p:txBody>
      </p:sp>
      <p:sp>
        <p:nvSpPr>
          <p:cNvPr id="42" name="Right Arrow 5">
            <a:extLst>
              <a:ext uri="{FF2B5EF4-FFF2-40B4-BE49-F238E27FC236}">
                <a16:creationId xmlns:a16="http://schemas.microsoft.com/office/drawing/2014/main" id="{7B8ABAB0-8FD9-4970-82BE-FA87F31C50D5}"/>
              </a:ext>
            </a:extLst>
          </p:cNvPr>
          <p:cNvSpPr/>
          <p:nvPr/>
        </p:nvSpPr>
        <p:spPr>
          <a:xfrm rot="16200000">
            <a:off x="1944368" y="3462359"/>
            <a:ext cx="1291841"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3" name="Right Arrow 5">
            <a:extLst>
              <a:ext uri="{FF2B5EF4-FFF2-40B4-BE49-F238E27FC236}">
                <a16:creationId xmlns:a16="http://schemas.microsoft.com/office/drawing/2014/main" id="{83FBAFFE-A8B3-4781-8CA9-793E61E43FB2}"/>
              </a:ext>
            </a:extLst>
          </p:cNvPr>
          <p:cNvSpPr/>
          <p:nvPr/>
        </p:nvSpPr>
        <p:spPr>
          <a:xfrm rot="10800000">
            <a:off x="1730482" y="4671320"/>
            <a:ext cx="754807"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4" name="Rectangle 170">
            <a:extLst>
              <a:ext uri="{FF2B5EF4-FFF2-40B4-BE49-F238E27FC236}">
                <a16:creationId xmlns:a16="http://schemas.microsoft.com/office/drawing/2014/main" id="{15266C73-7659-45E2-AF1E-6D3A2D09493B}"/>
              </a:ext>
            </a:extLst>
          </p:cNvPr>
          <p:cNvSpPr/>
          <p:nvPr/>
        </p:nvSpPr>
        <p:spPr>
          <a:xfrm>
            <a:off x="1613877" y="4428076"/>
            <a:ext cx="920913" cy="253916"/>
          </a:xfrm>
          <a:prstGeom prst="rect">
            <a:avLst/>
          </a:prstGeom>
        </p:spPr>
        <p:txBody>
          <a:bodyPr wrap="square">
            <a:spAutoFit/>
          </a:bodyPr>
          <a:lstStyle/>
          <a:p>
            <a:pPr defTabSz="685739">
              <a:defRPr/>
            </a:pPr>
            <a:r>
              <a:rPr lang="en-US" sz="1050" kern="0" dirty="0">
                <a:solidFill>
                  <a:sysClr val="windowText" lastClr="000000"/>
                </a:solidFill>
                <a:latin typeface="Consolas" panose="020B0609020204030204" pitchFamily="49" charset="0"/>
              </a:rPr>
              <a:t>git push</a:t>
            </a:r>
            <a:endParaRPr lang="en-US" sz="825"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45" name="Group 5">
            <a:extLst>
              <a:ext uri="{FF2B5EF4-FFF2-40B4-BE49-F238E27FC236}">
                <a16:creationId xmlns:a16="http://schemas.microsoft.com/office/drawing/2014/main" id="{40680849-AE91-422F-9B13-EDB193733171}"/>
              </a:ext>
            </a:extLst>
          </p:cNvPr>
          <p:cNvGrpSpPr/>
          <p:nvPr/>
        </p:nvGrpSpPr>
        <p:grpSpPr>
          <a:xfrm>
            <a:off x="7652627" y="2716165"/>
            <a:ext cx="669255" cy="385990"/>
            <a:chOff x="8335356" y="2527757"/>
            <a:chExt cx="910233" cy="524973"/>
          </a:xfrm>
        </p:grpSpPr>
        <p:grpSp>
          <p:nvGrpSpPr>
            <p:cNvPr id="46" name="Group 50">
              <a:extLst>
                <a:ext uri="{FF2B5EF4-FFF2-40B4-BE49-F238E27FC236}">
                  <a16:creationId xmlns:a16="http://schemas.microsoft.com/office/drawing/2014/main" id="{78FDF89D-E466-46E9-8184-E889EDE7C986}"/>
                </a:ext>
              </a:extLst>
            </p:cNvPr>
            <p:cNvGrpSpPr>
              <a:grpSpLocks noChangeAspect="1"/>
            </p:cNvGrpSpPr>
            <p:nvPr/>
          </p:nvGrpSpPr>
          <p:grpSpPr>
            <a:xfrm>
              <a:off x="8413072" y="2527757"/>
              <a:ext cx="832517" cy="466693"/>
              <a:chOff x="3523102" y="1791568"/>
              <a:chExt cx="6746733" cy="3782104"/>
            </a:xfrm>
            <a:solidFill>
              <a:srgbClr val="002060">
                <a:alpha val="70000"/>
              </a:srgbClr>
            </a:solidFill>
          </p:grpSpPr>
          <p:sp>
            <p:nvSpPr>
              <p:cNvPr id="51" name="Rectangle 51">
                <a:extLst>
                  <a:ext uri="{FF2B5EF4-FFF2-40B4-BE49-F238E27FC236}">
                    <a16:creationId xmlns:a16="http://schemas.microsoft.com/office/drawing/2014/main" id="{57C36757-5E73-415C-85AB-CCB78FEF87EE}"/>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52" name="Freeform 73">
                <a:extLst>
                  <a:ext uri="{FF2B5EF4-FFF2-40B4-BE49-F238E27FC236}">
                    <a16:creationId xmlns:a16="http://schemas.microsoft.com/office/drawing/2014/main" id="{E0989677-0F20-443C-BBFE-DD0270152EEF}"/>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3" name="Freeform 74">
                <a:extLst>
                  <a:ext uri="{FF2B5EF4-FFF2-40B4-BE49-F238E27FC236}">
                    <a16:creationId xmlns:a16="http://schemas.microsoft.com/office/drawing/2014/main" id="{FB1EC97D-8C8D-4A7A-8B8F-95469A65DE59}"/>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nvGrpSpPr>
            <p:cNvPr id="47" name="Group 172">
              <a:extLst>
                <a:ext uri="{FF2B5EF4-FFF2-40B4-BE49-F238E27FC236}">
                  <a16:creationId xmlns:a16="http://schemas.microsoft.com/office/drawing/2014/main" id="{F9D20225-DBFF-48CF-B269-97BEB238D237}"/>
                </a:ext>
              </a:extLst>
            </p:cNvPr>
            <p:cNvGrpSpPr>
              <a:grpSpLocks noChangeAspect="1"/>
            </p:cNvGrpSpPr>
            <p:nvPr/>
          </p:nvGrpSpPr>
          <p:grpSpPr>
            <a:xfrm>
              <a:off x="8335356" y="2586037"/>
              <a:ext cx="832517" cy="466693"/>
              <a:chOff x="3523102" y="1791568"/>
              <a:chExt cx="6746733" cy="3782104"/>
            </a:xfrm>
            <a:solidFill>
              <a:srgbClr val="002060"/>
            </a:solidFill>
          </p:grpSpPr>
          <p:sp>
            <p:nvSpPr>
              <p:cNvPr id="48" name="Rectangle 173">
                <a:extLst>
                  <a:ext uri="{FF2B5EF4-FFF2-40B4-BE49-F238E27FC236}">
                    <a16:creationId xmlns:a16="http://schemas.microsoft.com/office/drawing/2014/main" id="{67F5EF10-1035-48E3-A4EF-5867D829FBD2}"/>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49" name="Freeform 73">
                <a:extLst>
                  <a:ext uri="{FF2B5EF4-FFF2-40B4-BE49-F238E27FC236}">
                    <a16:creationId xmlns:a16="http://schemas.microsoft.com/office/drawing/2014/main" id="{868A7BB6-87C5-40A7-B8AA-1AA36CF7FA0B}"/>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0" name="Freeform 74">
                <a:extLst>
                  <a:ext uri="{FF2B5EF4-FFF2-40B4-BE49-F238E27FC236}">
                    <a16:creationId xmlns:a16="http://schemas.microsoft.com/office/drawing/2014/main" id="{353306DA-6C32-4588-8C1D-3AE12FB6A83F}"/>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grpSp>
        <p:nvGrpSpPr>
          <p:cNvPr id="54" name="Group 1">
            <a:extLst>
              <a:ext uri="{FF2B5EF4-FFF2-40B4-BE49-F238E27FC236}">
                <a16:creationId xmlns:a16="http://schemas.microsoft.com/office/drawing/2014/main" id="{BC1B5AF9-687F-4B3B-85BB-B67032D4A5E1}"/>
              </a:ext>
            </a:extLst>
          </p:cNvPr>
          <p:cNvGrpSpPr/>
          <p:nvPr/>
        </p:nvGrpSpPr>
        <p:grpSpPr>
          <a:xfrm>
            <a:off x="4456349" y="3586914"/>
            <a:ext cx="684114" cy="402557"/>
            <a:chOff x="3988198" y="3712034"/>
            <a:chExt cx="930442" cy="547506"/>
          </a:xfrm>
        </p:grpSpPr>
        <p:grpSp>
          <p:nvGrpSpPr>
            <p:cNvPr id="55" name="Group 176">
              <a:extLst>
                <a:ext uri="{FF2B5EF4-FFF2-40B4-BE49-F238E27FC236}">
                  <a16:creationId xmlns:a16="http://schemas.microsoft.com/office/drawing/2014/main" id="{9FED6F68-52D2-4F15-B922-2028BFE2BB35}"/>
                </a:ext>
              </a:extLst>
            </p:cNvPr>
            <p:cNvGrpSpPr>
              <a:grpSpLocks noChangeAspect="1"/>
            </p:cNvGrpSpPr>
            <p:nvPr/>
          </p:nvGrpSpPr>
          <p:grpSpPr>
            <a:xfrm>
              <a:off x="4086091" y="3712034"/>
              <a:ext cx="832549" cy="466712"/>
              <a:chOff x="3523102" y="1791568"/>
              <a:chExt cx="6746733" cy="3782104"/>
            </a:xfrm>
            <a:solidFill>
              <a:schemeClr val="tx1"/>
            </a:solidFill>
          </p:grpSpPr>
          <p:sp>
            <p:nvSpPr>
              <p:cNvPr id="60" name="Rectangle 177">
                <a:extLst>
                  <a:ext uri="{FF2B5EF4-FFF2-40B4-BE49-F238E27FC236}">
                    <a16:creationId xmlns:a16="http://schemas.microsoft.com/office/drawing/2014/main" id="{E0A4E539-0CBC-473D-9FB5-D26274EF491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61" name="Freeform 73">
                <a:extLst>
                  <a:ext uri="{FF2B5EF4-FFF2-40B4-BE49-F238E27FC236}">
                    <a16:creationId xmlns:a16="http://schemas.microsoft.com/office/drawing/2014/main" id="{A330B3FE-9302-4F92-B49C-9DD13E03BCBD}"/>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2" name="Freeform 74">
                <a:extLst>
                  <a:ext uri="{FF2B5EF4-FFF2-40B4-BE49-F238E27FC236}">
                    <a16:creationId xmlns:a16="http://schemas.microsoft.com/office/drawing/2014/main" id="{897B110E-BE28-4ACA-81FC-E168B133B3D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56" name="Group 46">
              <a:extLst>
                <a:ext uri="{FF2B5EF4-FFF2-40B4-BE49-F238E27FC236}">
                  <a16:creationId xmlns:a16="http://schemas.microsoft.com/office/drawing/2014/main" id="{A1D4CFB0-7E91-4913-848F-87322443F719}"/>
                </a:ext>
              </a:extLst>
            </p:cNvPr>
            <p:cNvGrpSpPr>
              <a:grpSpLocks noChangeAspect="1"/>
            </p:cNvGrpSpPr>
            <p:nvPr/>
          </p:nvGrpSpPr>
          <p:grpSpPr>
            <a:xfrm>
              <a:off x="3988198" y="3792828"/>
              <a:ext cx="832549" cy="466712"/>
              <a:chOff x="3523102" y="1791568"/>
              <a:chExt cx="6746733" cy="3782104"/>
            </a:xfrm>
            <a:solidFill>
              <a:schemeClr val="tx1"/>
            </a:solidFill>
          </p:grpSpPr>
          <p:sp>
            <p:nvSpPr>
              <p:cNvPr id="57" name="Rectangle 47">
                <a:extLst>
                  <a:ext uri="{FF2B5EF4-FFF2-40B4-BE49-F238E27FC236}">
                    <a16:creationId xmlns:a16="http://schemas.microsoft.com/office/drawing/2014/main" id="{BB3D964D-DD4F-4F59-A42C-27B4208577F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825" kern="0" dirty="0">
                    <a:solidFill>
                      <a:prstClr val="black"/>
                    </a:solidFill>
                    <a:latin typeface="Calibri" panose="020F0502020204030204"/>
                  </a:rPr>
                  <a:t>Base Images</a:t>
                </a:r>
              </a:p>
            </p:txBody>
          </p:sp>
          <p:sp>
            <p:nvSpPr>
              <p:cNvPr id="58" name="Freeform 73">
                <a:extLst>
                  <a:ext uri="{FF2B5EF4-FFF2-40B4-BE49-F238E27FC236}">
                    <a16:creationId xmlns:a16="http://schemas.microsoft.com/office/drawing/2014/main" id="{9AD679F4-B04F-4FBD-9EBD-D7C2D9DB8F6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59" name="Freeform 74">
                <a:extLst>
                  <a:ext uri="{FF2B5EF4-FFF2-40B4-BE49-F238E27FC236}">
                    <a16:creationId xmlns:a16="http://schemas.microsoft.com/office/drawing/2014/main" id="{82F97092-55C8-49BB-A4E5-0FC4DA6FDE96}"/>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63" name="Group 2">
            <a:extLst>
              <a:ext uri="{FF2B5EF4-FFF2-40B4-BE49-F238E27FC236}">
                <a16:creationId xmlns:a16="http://schemas.microsoft.com/office/drawing/2014/main" id="{4846DB7F-5801-4CC7-8D2F-48C2A45D7B1C}"/>
              </a:ext>
            </a:extLst>
          </p:cNvPr>
          <p:cNvGrpSpPr/>
          <p:nvPr/>
        </p:nvGrpSpPr>
        <p:grpSpPr>
          <a:xfrm>
            <a:off x="5029442" y="2737648"/>
            <a:ext cx="679492" cy="393088"/>
            <a:chOff x="4767644" y="2556975"/>
            <a:chExt cx="924156" cy="534627"/>
          </a:xfrm>
        </p:grpSpPr>
        <p:grpSp>
          <p:nvGrpSpPr>
            <p:cNvPr id="64" name="Group 180">
              <a:extLst>
                <a:ext uri="{FF2B5EF4-FFF2-40B4-BE49-F238E27FC236}">
                  <a16:creationId xmlns:a16="http://schemas.microsoft.com/office/drawing/2014/main" id="{5B8CE9C1-0B71-4112-9ED1-FBB2942296BE}"/>
                </a:ext>
              </a:extLst>
            </p:cNvPr>
            <p:cNvGrpSpPr>
              <a:grpSpLocks noChangeAspect="1"/>
            </p:cNvGrpSpPr>
            <p:nvPr/>
          </p:nvGrpSpPr>
          <p:grpSpPr>
            <a:xfrm>
              <a:off x="4859251" y="2556975"/>
              <a:ext cx="832549" cy="466712"/>
              <a:chOff x="3523102" y="1791568"/>
              <a:chExt cx="6746733" cy="3782104"/>
            </a:xfrm>
            <a:solidFill>
              <a:schemeClr val="tx1"/>
            </a:solidFill>
          </p:grpSpPr>
          <p:sp>
            <p:nvSpPr>
              <p:cNvPr id="69" name="Rectangle 181">
                <a:extLst>
                  <a:ext uri="{FF2B5EF4-FFF2-40B4-BE49-F238E27FC236}">
                    <a16:creationId xmlns:a16="http://schemas.microsoft.com/office/drawing/2014/main" id="{AE45AC19-A838-4792-85C9-6E61B2B92F9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0" name="Freeform 73">
                <a:extLst>
                  <a:ext uri="{FF2B5EF4-FFF2-40B4-BE49-F238E27FC236}">
                    <a16:creationId xmlns:a16="http://schemas.microsoft.com/office/drawing/2014/main" id="{11A1B3F0-80BF-45D7-B678-6B0B9D5189A6}"/>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1" name="Freeform 74">
                <a:extLst>
                  <a:ext uri="{FF2B5EF4-FFF2-40B4-BE49-F238E27FC236}">
                    <a16:creationId xmlns:a16="http://schemas.microsoft.com/office/drawing/2014/main" id="{AD8BBA04-7C61-44EC-9A91-C91FAD89B1E4}"/>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65" name="Group 96">
              <a:extLst>
                <a:ext uri="{FF2B5EF4-FFF2-40B4-BE49-F238E27FC236}">
                  <a16:creationId xmlns:a16="http://schemas.microsoft.com/office/drawing/2014/main" id="{98A80AD0-CF6F-4B2A-9502-104D912977BF}"/>
                </a:ext>
              </a:extLst>
            </p:cNvPr>
            <p:cNvGrpSpPr>
              <a:grpSpLocks noChangeAspect="1"/>
            </p:cNvGrpSpPr>
            <p:nvPr/>
          </p:nvGrpSpPr>
          <p:grpSpPr>
            <a:xfrm>
              <a:off x="4767644" y="2624890"/>
              <a:ext cx="832549" cy="466712"/>
              <a:chOff x="3523102" y="1791568"/>
              <a:chExt cx="6746733" cy="3782104"/>
            </a:xfrm>
            <a:solidFill>
              <a:schemeClr val="tx1"/>
            </a:solidFill>
          </p:grpSpPr>
          <p:sp>
            <p:nvSpPr>
              <p:cNvPr id="66" name="Rectangle 97">
                <a:extLst>
                  <a:ext uri="{FF2B5EF4-FFF2-40B4-BE49-F238E27FC236}">
                    <a16:creationId xmlns:a16="http://schemas.microsoft.com/office/drawing/2014/main" id="{A507CE98-F012-45FA-9754-F27C4A3275A8}"/>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67" name="Freeform 73">
                <a:extLst>
                  <a:ext uri="{FF2B5EF4-FFF2-40B4-BE49-F238E27FC236}">
                    <a16:creationId xmlns:a16="http://schemas.microsoft.com/office/drawing/2014/main" id="{DBC55045-6C7B-4C7C-B118-983E9DBCA93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8" name="Freeform 74">
                <a:extLst>
                  <a:ext uri="{FF2B5EF4-FFF2-40B4-BE49-F238E27FC236}">
                    <a16:creationId xmlns:a16="http://schemas.microsoft.com/office/drawing/2014/main" id="{E62C9C07-C804-448C-980B-70841B6B40C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72" name="Group 4">
            <a:extLst>
              <a:ext uri="{FF2B5EF4-FFF2-40B4-BE49-F238E27FC236}">
                <a16:creationId xmlns:a16="http://schemas.microsoft.com/office/drawing/2014/main" id="{DA2EA30C-07CC-4731-9309-75F8955A99B7}"/>
              </a:ext>
            </a:extLst>
          </p:cNvPr>
          <p:cNvGrpSpPr/>
          <p:nvPr/>
        </p:nvGrpSpPr>
        <p:grpSpPr>
          <a:xfrm>
            <a:off x="7090313" y="3554282"/>
            <a:ext cx="683628" cy="402811"/>
            <a:chOff x="7570571" y="3667653"/>
            <a:chExt cx="929782" cy="547851"/>
          </a:xfrm>
        </p:grpSpPr>
        <p:grpSp>
          <p:nvGrpSpPr>
            <p:cNvPr id="73" name="Group 184">
              <a:extLst>
                <a:ext uri="{FF2B5EF4-FFF2-40B4-BE49-F238E27FC236}">
                  <a16:creationId xmlns:a16="http://schemas.microsoft.com/office/drawing/2014/main" id="{E1EFDB26-3615-423C-B6EB-3E06092E89E0}"/>
                </a:ext>
              </a:extLst>
            </p:cNvPr>
            <p:cNvGrpSpPr>
              <a:grpSpLocks noChangeAspect="1"/>
            </p:cNvGrpSpPr>
            <p:nvPr/>
          </p:nvGrpSpPr>
          <p:grpSpPr>
            <a:xfrm>
              <a:off x="7667804" y="3667653"/>
              <a:ext cx="832549" cy="466712"/>
              <a:chOff x="3523102" y="1791568"/>
              <a:chExt cx="6746733" cy="3782104"/>
            </a:xfrm>
            <a:solidFill>
              <a:schemeClr val="tx1"/>
            </a:solidFill>
          </p:grpSpPr>
          <p:sp>
            <p:nvSpPr>
              <p:cNvPr id="78" name="Rectangle 185">
                <a:extLst>
                  <a:ext uri="{FF2B5EF4-FFF2-40B4-BE49-F238E27FC236}">
                    <a16:creationId xmlns:a16="http://schemas.microsoft.com/office/drawing/2014/main" id="{0FB77FFD-2B93-40E9-BBDE-687E6DDAA507}"/>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9" name="Freeform 73">
                <a:extLst>
                  <a:ext uri="{FF2B5EF4-FFF2-40B4-BE49-F238E27FC236}">
                    <a16:creationId xmlns:a16="http://schemas.microsoft.com/office/drawing/2014/main" id="{184088F2-4AD4-438F-AE8E-BF9A56416134}"/>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80" name="Freeform 74">
                <a:extLst>
                  <a:ext uri="{FF2B5EF4-FFF2-40B4-BE49-F238E27FC236}">
                    <a16:creationId xmlns:a16="http://schemas.microsoft.com/office/drawing/2014/main" id="{76DFD7D2-3FC0-4FE4-B41C-6A1C52973CD1}"/>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74" name="Group 118">
              <a:extLst>
                <a:ext uri="{FF2B5EF4-FFF2-40B4-BE49-F238E27FC236}">
                  <a16:creationId xmlns:a16="http://schemas.microsoft.com/office/drawing/2014/main" id="{7A29EA98-6E39-4E57-B853-D0AC233F2C06}"/>
                </a:ext>
              </a:extLst>
            </p:cNvPr>
            <p:cNvGrpSpPr>
              <a:grpSpLocks noChangeAspect="1"/>
            </p:cNvGrpSpPr>
            <p:nvPr/>
          </p:nvGrpSpPr>
          <p:grpSpPr>
            <a:xfrm>
              <a:off x="7570571" y="3748792"/>
              <a:ext cx="832549" cy="466712"/>
              <a:chOff x="3523102" y="1791568"/>
              <a:chExt cx="6746733" cy="3782104"/>
            </a:xfrm>
            <a:solidFill>
              <a:schemeClr val="tx1"/>
            </a:solidFill>
          </p:grpSpPr>
          <p:sp>
            <p:nvSpPr>
              <p:cNvPr id="75" name="Rectangle 119">
                <a:extLst>
                  <a:ext uri="{FF2B5EF4-FFF2-40B4-BE49-F238E27FC236}">
                    <a16:creationId xmlns:a16="http://schemas.microsoft.com/office/drawing/2014/main" id="{3FF0CA6C-9112-4FAE-AE84-05B046DBD40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76" name="Freeform 73">
                <a:extLst>
                  <a:ext uri="{FF2B5EF4-FFF2-40B4-BE49-F238E27FC236}">
                    <a16:creationId xmlns:a16="http://schemas.microsoft.com/office/drawing/2014/main" id="{2645EF22-2ED8-4943-BF13-186494E93893}"/>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7" name="Freeform 74">
                <a:extLst>
                  <a:ext uri="{FF2B5EF4-FFF2-40B4-BE49-F238E27FC236}">
                    <a16:creationId xmlns:a16="http://schemas.microsoft.com/office/drawing/2014/main" id="{B9B5E03B-A36E-4FD1-A58E-4FF2A09A7895}"/>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pic>
        <p:nvPicPr>
          <p:cNvPr id="81" name="Picture 4107">
            <a:extLst>
              <a:ext uri="{FF2B5EF4-FFF2-40B4-BE49-F238E27FC236}">
                <a16:creationId xmlns:a16="http://schemas.microsoft.com/office/drawing/2014/main" id="{60F94C99-8EB9-4ACD-BF24-9BF184D4B43D}"/>
              </a:ext>
            </a:extLst>
          </p:cNvPr>
          <p:cNvPicPr>
            <a:picLocks noChangeAspect="1"/>
          </p:cNvPicPr>
          <p:nvPr/>
        </p:nvPicPr>
        <p:blipFill>
          <a:blip r:embed="rId7"/>
          <a:stretch>
            <a:fillRect/>
          </a:stretch>
        </p:blipFill>
        <p:spPr>
          <a:xfrm>
            <a:off x="8548571" y="3649160"/>
            <a:ext cx="800416" cy="904174"/>
          </a:xfrm>
          <a:prstGeom prst="rect">
            <a:avLst/>
          </a:prstGeom>
        </p:spPr>
      </p:pic>
      <p:sp>
        <p:nvSpPr>
          <p:cNvPr id="82" name="Rectangle 4108">
            <a:extLst>
              <a:ext uri="{FF2B5EF4-FFF2-40B4-BE49-F238E27FC236}">
                <a16:creationId xmlns:a16="http://schemas.microsoft.com/office/drawing/2014/main" id="{E6B5CE4E-B3F7-41E9-BDB7-09BE1F97BB42}"/>
              </a:ext>
            </a:extLst>
          </p:cNvPr>
          <p:cNvSpPr/>
          <p:nvPr/>
        </p:nvSpPr>
        <p:spPr>
          <a:xfrm>
            <a:off x="8387670" y="3493431"/>
            <a:ext cx="1358143" cy="12156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Calibri" panose="020F0502020204030204"/>
            </a:endParaRPr>
          </a:p>
        </p:txBody>
      </p:sp>
      <p:pic>
        <p:nvPicPr>
          <p:cNvPr id="83" name="Picture 4109">
            <a:extLst>
              <a:ext uri="{FF2B5EF4-FFF2-40B4-BE49-F238E27FC236}">
                <a16:creationId xmlns:a16="http://schemas.microsoft.com/office/drawing/2014/main" id="{5C62EB52-48D2-4E7E-9DD4-4B7292C136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48566" y="3332833"/>
            <a:ext cx="390926" cy="390926"/>
          </a:xfrm>
          <a:prstGeom prst="rect">
            <a:avLst/>
          </a:prstGeom>
          <a:solidFill>
            <a:schemeClr val="bg1"/>
          </a:solidFill>
        </p:spPr>
      </p:pic>
      <p:pic>
        <p:nvPicPr>
          <p:cNvPr id="84" name="Picture 171">
            <a:extLst>
              <a:ext uri="{FF2B5EF4-FFF2-40B4-BE49-F238E27FC236}">
                <a16:creationId xmlns:a16="http://schemas.microsoft.com/office/drawing/2014/main" id="{E8E13A2B-915E-4496-8789-E322825FC223}"/>
              </a:ext>
            </a:extLst>
          </p:cNvPr>
          <p:cNvPicPr>
            <a:picLocks noChangeAspect="1"/>
          </p:cNvPicPr>
          <p:nvPr/>
        </p:nvPicPr>
        <p:blipFill rotWithShape="1">
          <a:blip r:embed="rId7"/>
          <a:srcRect r="49868" b="74884"/>
          <a:stretch/>
        </p:blipFill>
        <p:spPr>
          <a:xfrm>
            <a:off x="8953200" y="3649159"/>
            <a:ext cx="401268" cy="227094"/>
          </a:xfrm>
          <a:prstGeom prst="rect">
            <a:avLst/>
          </a:prstGeom>
        </p:spPr>
      </p:pic>
      <p:sp>
        <p:nvSpPr>
          <p:cNvPr id="85" name="Rectangle 4120">
            <a:extLst>
              <a:ext uri="{FF2B5EF4-FFF2-40B4-BE49-F238E27FC236}">
                <a16:creationId xmlns:a16="http://schemas.microsoft.com/office/drawing/2014/main" id="{92D8AA32-EE0A-44AD-A228-6024CEFCE6A2}"/>
              </a:ext>
            </a:extLst>
          </p:cNvPr>
          <p:cNvSpPr/>
          <p:nvPr/>
        </p:nvSpPr>
        <p:spPr>
          <a:xfrm>
            <a:off x="8817082" y="3706292"/>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1</a:t>
            </a:r>
          </a:p>
        </p:txBody>
      </p:sp>
      <p:sp>
        <p:nvSpPr>
          <p:cNvPr id="86" name="Rectangle 190">
            <a:extLst>
              <a:ext uri="{FF2B5EF4-FFF2-40B4-BE49-F238E27FC236}">
                <a16:creationId xmlns:a16="http://schemas.microsoft.com/office/drawing/2014/main" id="{0A2ED69A-636A-48D6-AC7B-6E6AACB773C3}"/>
              </a:ext>
            </a:extLst>
          </p:cNvPr>
          <p:cNvSpPr/>
          <p:nvPr/>
        </p:nvSpPr>
        <p:spPr>
          <a:xfrm>
            <a:off x="9221702" y="3706879"/>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2</a:t>
            </a:r>
          </a:p>
        </p:txBody>
      </p:sp>
      <p:sp>
        <p:nvSpPr>
          <p:cNvPr id="87" name="Rounded Rectangle 12">
            <a:extLst>
              <a:ext uri="{FF2B5EF4-FFF2-40B4-BE49-F238E27FC236}">
                <a16:creationId xmlns:a16="http://schemas.microsoft.com/office/drawing/2014/main" id="{85087D73-C54E-4F96-A895-B8BB760B41CC}"/>
              </a:ext>
            </a:extLst>
          </p:cNvPr>
          <p:cNvSpPr/>
          <p:nvPr/>
        </p:nvSpPr>
        <p:spPr>
          <a:xfrm>
            <a:off x="6075520" y="18325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8" name="TextBox 198">
            <a:extLst>
              <a:ext uri="{FF2B5EF4-FFF2-40B4-BE49-F238E27FC236}">
                <a16:creationId xmlns:a16="http://schemas.microsoft.com/office/drawing/2014/main" id="{C1289825-F412-437A-996C-B2B7BF119355}"/>
              </a:ext>
            </a:extLst>
          </p:cNvPr>
          <p:cNvSpPr txBox="1"/>
          <p:nvPr/>
        </p:nvSpPr>
        <p:spPr>
          <a:xfrm>
            <a:off x="6073891" y="2038051"/>
            <a:ext cx="1152618" cy="468297"/>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Define apps</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by writing</a:t>
            </a:r>
          </a:p>
        </p:txBody>
      </p:sp>
      <p:sp>
        <p:nvSpPr>
          <p:cNvPr id="89" name="TextBox 199">
            <a:extLst>
              <a:ext uri="{FF2B5EF4-FFF2-40B4-BE49-F238E27FC236}">
                <a16:creationId xmlns:a16="http://schemas.microsoft.com/office/drawing/2014/main" id="{80AC9DF0-7F82-4BD4-AA5F-9FBA2B02BDE9}"/>
              </a:ext>
            </a:extLst>
          </p:cNvPr>
          <p:cNvSpPr txBox="1"/>
          <p:nvPr/>
        </p:nvSpPr>
        <p:spPr>
          <a:xfrm>
            <a:off x="6279986" y="179319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 </a:t>
            </a:r>
            <a:r>
              <a:rPr lang="en-US" sz="1350" kern="0" dirty="0">
                <a:solidFill>
                  <a:prstClr val="white"/>
                </a:solidFill>
                <a:latin typeface="Segoe UI" panose="020B0502040204020203" pitchFamily="34" charset="0"/>
                <a:ea typeface="Segoe UI" panose="020B0502040204020203" pitchFamily="34" charset="0"/>
                <a:cs typeface="Segoe UI" panose="020B0502040204020203" pitchFamily="34" charset="0"/>
              </a:rPr>
              <a:t>(opt)</a:t>
            </a:r>
            <a:endParaRPr lang="en-US" sz="15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0" name="Picture 200">
            <a:extLst>
              <a:ext uri="{FF2B5EF4-FFF2-40B4-BE49-F238E27FC236}">
                <a16:creationId xmlns:a16="http://schemas.microsoft.com/office/drawing/2014/main" id="{35C05DFA-EEA3-42C4-9506-E860EFB067E1}"/>
              </a:ext>
            </a:extLst>
          </p:cNvPr>
          <p:cNvPicPr>
            <a:picLocks noChangeAspect="1"/>
          </p:cNvPicPr>
          <p:nvPr/>
        </p:nvPicPr>
        <p:blipFill>
          <a:blip r:embed="rId5">
            <a:duotone>
              <a:schemeClr val="accent2">
                <a:shade val="45000"/>
                <a:satMod val="135000"/>
              </a:schemeClr>
              <a:prstClr val="white"/>
            </a:duotone>
          </a:blip>
          <a:stretch>
            <a:fillRect/>
          </a:stretch>
        </p:blipFill>
        <p:spPr>
          <a:xfrm>
            <a:off x="6889550" y="2632764"/>
            <a:ext cx="254281" cy="265004"/>
          </a:xfrm>
          <a:prstGeom prst="rect">
            <a:avLst/>
          </a:prstGeom>
        </p:spPr>
      </p:pic>
      <p:sp>
        <p:nvSpPr>
          <p:cNvPr id="91" name="Rectangle 201">
            <a:extLst>
              <a:ext uri="{FF2B5EF4-FFF2-40B4-BE49-F238E27FC236}">
                <a16:creationId xmlns:a16="http://schemas.microsoft.com/office/drawing/2014/main" id="{E7DB6E0E-4494-479A-8E3D-BFA34346BFFA}"/>
              </a:ext>
            </a:extLst>
          </p:cNvPr>
          <p:cNvSpPr/>
          <p:nvPr/>
        </p:nvSpPr>
        <p:spPr>
          <a:xfrm>
            <a:off x="6042497" y="2442822"/>
            <a:ext cx="1199704" cy="236668"/>
          </a:xfrm>
          <a:prstGeom prst="rect">
            <a:avLst/>
          </a:prstGeom>
        </p:spPr>
        <p:txBody>
          <a:bodyPr wrap="square">
            <a:spAutoFit/>
          </a:bodyPr>
          <a:lstStyle/>
          <a:p>
            <a:pPr marL="174888" indent="-174888" algn="ctr" defTabSz="672229">
              <a:defRPr/>
            </a:pPr>
            <a:r>
              <a:rPr lang="en-US" sz="938" kern="0" dirty="0">
                <a:solidFill>
                  <a:prstClr val="white"/>
                </a:solidFill>
                <a:latin typeface="Calibri" panose="020F0502020204030204"/>
              </a:rPr>
              <a:t>docker-compose.yml</a:t>
            </a:r>
            <a:endParaRPr lang="en-US" sz="938"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2" name="Picture 203">
            <a:extLst>
              <a:ext uri="{FF2B5EF4-FFF2-40B4-BE49-F238E27FC236}">
                <a16:creationId xmlns:a16="http://schemas.microsoft.com/office/drawing/2014/main" id="{F52A4898-1773-424D-9F0A-688F2832D87B}"/>
              </a:ext>
            </a:extLst>
          </p:cNvPr>
          <p:cNvPicPr>
            <a:picLocks noChangeAspect="1"/>
          </p:cNvPicPr>
          <p:nvPr/>
        </p:nvPicPr>
        <p:blipFill>
          <a:blip r:embed="rId5"/>
          <a:stretch>
            <a:fillRect/>
          </a:stretch>
        </p:blipFill>
        <p:spPr>
          <a:xfrm>
            <a:off x="4112116" y="2627709"/>
            <a:ext cx="254281" cy="265004"/>
          </a:xfrm>
          <a:prstGeom prst="rect">
            <a:avLst/>
          </a:prstGeom>
        </p:spPr>
      </p:pic>
      <p:sp>
        <p:nvSpPr>
          <p:cNvPr id="93" name="Rectangle 100">
            <a:extLst>
              <a:ext uri="{FF2B5EF4-FFF2-40B4-BE49-F238E27FC236}">
                <a16:creationId xmlns:a16="http://schemas.microsoft.com/office/drawing/2014/main" id="{11E18D8C-268A-47C2-9992-C87853EE56C9}"/>
              </a:ext>
            </a:extLst>
          </p:cNvPr>
          <p:cNvSpPr/>
          <p:nvPr/>
        </p:nvSpPr>
        <p:spPr>
          <a:xfrm>
            <a:off x="4478422" y="3097731"/>
            <a:ext cx="920913" cy="225126"/>
          </a:xfrm>
          <a:prstGeom prst="rect">
            <a:avLst/>
          </a:prstGeom>
        </p:spPr>
        <p:txBody>
          <a:bodyPr wrap="square">
            <a:spAutoFit/>
          </a:bodyPr>
          <a:lstStyle/>
          <a:p>
            <a:pPr defTabSz="685739">
              <a:defRPr/>
            </a:pPr>
            <a:r>
              <a:rPr lang="en-US" sz="863" kern="0" dirty="0">
                <a:solidFill>
                  <a:sysClr val="windowText" lastClr="000000"/>
                </a:solidFill>
                <a:latin typeface="Consolas" panose="020B0609020204030204" pitchFamily="49" charset="0"/>
              </a:rPr>
              <a:t>docker build</a:t>
            </a:r>
            <a:endPar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sp>
        <p:nvSpPr>
          <p:cNvPr id="94" name="Rounded Rectangle 11">
            <a:extLst>
              <a:ext uri="{FF2B5EF4-FFF2-40B4-BE49-F238E27FC236}">
                <a16:creationId xmlns:a16="http://schemas.microsoft.com/office/drawing/2014/main" id="{9C897EBF-4EAA-47E5-8CA2-C0DF943D95B6}"/>
              </a:ext>
            </a:extLst>
          </p:cNvPr>
          <p:cNvSpPr/>
          <p:nvPr/>
        </p:nvSpPr>
        <p:spPr>
          <a:xfrm>
            <a:off x="2490995" y="421280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5" name="TextBox 163">
            <a:extLst>
              <a:ext uri="{FF2B5EF4-FFF2-40B4-BE49-F238E27FC236}">
                <a16:creationId xmlns:a16="http://schemas.microsoft.com/office/drawing/2014/main" id="{A4277E91-BE8F-40F0-B25B-AC4A4A80EF2B}"/>
              </a:ext>
            </a:extLst>
          </p:cNvPr>
          <p:cNvSpPr txBox="1"/>
          <p:nvPr/>
        </p:nvSpPr>
        <p:spPr>
          <a:xfrm>
            <a:off x="2685929" y="4197077"/>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7.</a:t>
            </a:r>
          </a:p>
        </p:txBody>
      </p:sp>
      <p:sp>
        <p:nvSpPr>
          <p:cNvPr id="96" name="Rectangle 164">
            <a:extLst>
              <a:ext uri="{FF2B5EF4-FFF2-40B4-BE49-F238E27FC236}">
                <a16:creationId xmlns:a16="http://schemas.microsoft.com/office/drawing/2014/main" id="{AD46A0B2-8280-4BDF-908E-5B245C63700D}"/>
              </a:ext>
            </a:extLst>
          </p:cNvPr>
          <p:cNvSpPr/>
          <p:nvPr/>
        </p:nvSpPr>
        <p:spPr>
          <a:xfrm>
            <a:off x="2576670" y="4481490"/>
            <a:ext cx="941283"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Push or</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Continue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developing</a:t>
            </a:r>
          </a:p>
        </p:txBody>
      </p:sp>
      <p:grpSp>
        <p:nvGrpSpPr>
          <p:cNvPr id="97" name="Group 10">
            <a:extLst>
              <a:ext uri="{FF2B5EF4-FFF2-40B4-BE49-F238E27FC236}">
                <a16:creationId xmlns:a16="http://schemas.microsoft.com/office/drawing/2014/main" id="{2F2F485E-EECC-4E88-9FCF-988E472A479E}"/>
              </a:ext>
            </a:extLst>
          </p:cNvPr>
          <p:cNvGrpSpPr/>
          <p:nvPr/>
        </p:nvGrpSpPr>
        <p:grpSpPr>
          <a:xfrm>
            <a:off x="3975431" y="4002147"/>
            <a:ext cx="955812" cy="548375"/>
            <a:chOff x="5046962" y="5791285"/>
            <a:chExt cx="1299971" cy="745828"/>
          </a:xfrm>
        </p:grpSpPr>
        <p:grpSp>
          <p:nvGrpSpPr>
            <p:cNvPr id="98" name="Group 107">
              <a:extLst>
                <a:ext uri="{FF2B5EF4-FFF2-40B4-BE49-F238E27FC236}">
                  <a16:creationId xmlns:a16="http://schemas.microsoft.com/office/drawing/2014/main" id="{ECB2BD21-6467-448F-904F-3B93B3CA2199}"/>
                </a:ext>
              </a:extLst>
            </p:cNvPr>
            <p:cNvGrpSpPr/>
            <p:nvPr/>
          </p:nvGrpSpPr>
          <p:grpSpPr>
            <a:xfrm>
              <a:off x="5046962" y="5791285"/>
              <a:ext cx="601163" cy="337001"/>
              <a:chOff x="10393630" y="3075193"/>
              <a:chExt cx="601248" cy="337049"/>
            </a:xfrm>
          </p:grpSpPr>
          <p:sp>
            <p:nvSpPr>
              <p:cNvPr id="119" name="Rectangle 110">
                <a:extLst>
                  <a:ext uri="{FF2B5EF4-FFF2-40B4-BE49-F238E27FC236}">
                    <a16:creationId xmlns:a16="http://schemas.microsoft.com/office/drawing/2014/main" id="{D8EE5C70-419A-4E41-964B-BC301FC92037}"/>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0" name="Freeform 119">
                <a:extLst>
                  <a:ext uri="{FF2B5EF4-FFF2-40B4-BE49-F238E27FC236}">
                    <a16:creationId xmlns:a16="http://schemas.microsoft.com/office/drawing/2014/main" id="{C82709E7-8DDC-4506-959C-7E0BE7343B9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1" name="Freeform 120">
                <a:extLst>
                  <a:ext uri="{FF2B5EF4-FFF2-40B4-BE49-F238E27FC236}">
                    <a16:creationId xmlns:a16="http://schemas.microsoft.com/office/drawing/2014/main" id="{2A6C6035-6DAD-4F03-B36C-755D28D3C77E}"/>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99" name="Group 113">
              <a:extLst>
                <a:ext uri="{FF2B5EF4-FFF2-40B4-BE49-F238E27FC236}">
                  <a16:creationId xmlns:a16="http://schemas.microsoft.com/office/drawing/2014/main" id="{FD694D61-8846-4ACA-A35E-994CBEE3F9CE}"/>
                </a:ext>
              </a:extLst>
            </p:cNvPr>
            <p:cNvGrpSpPr/>
            <p:nvPr/>
          </p:nvGrpSpPr>
          <p:grpSpPr>
            <a:xfrm>
              <a:off x="5745770" y="5792051"/>
              <a:ext cx="601163" cy="337001"/>
              <a:chOff x="3523102" y="1791568"/>
              <a:chExt cx="6746733" cy="3782104"/>
            </a:xfrm>
            <a:solidFill>
              <a:schemeClr val="tx1">
                <a:lumMod val="50000"/>
              </a:schemeClr>
            </a:solidFill>
          </p:grpSpPr>
          <p:sp>
            <p:nvSpPr>
              <p:cNvPr id="116" name="Rectangle 122">
                <a:extLst>
                  <a:ext uri="{FF2B5EF4-FFF2-40B4-BE49-F238E27FC236}">
                    <a16:creationId xmlns:a16="http://schemas.microsoft.com/office/drawing/2014/main" id="{E52BE374-7770-4599-8C53-B1CB5D631983}"/>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7" name="Freeform 125">
                <a:extLst>
                  <a:ext uri="{FF2B5EF4-FFF2-40B4-BE49-F238E27FC236}">
                    <a16:creationId xmlns:a16="http://schemas.microsoft.com/office/drawing/2014/main" id="{DDFA4AF8-B358-483A-A1E9-86AE4B1DE8B5}"/>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8" name="Freeform 126">
                <a:extLst>
                  <a:ext uri="{FF2B5EF4-FFF2-40B4-BE49-F238E27FC236}">
                    <a16:creationId xmlns:a16="http://schemas.microsoft.com/office/drawing/2014/main" id="{ADD6B74B-0F27-4D29-A48D-6F3C0F362E0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0" name="Group 125">
              <a:extLst>
                <a:ext uri="{FF2B5EF4-FFF2-40B4-BE49-F238E27FC236}">
                  <a16:creationId xmlns:a16="http://schemas.microsoft.com/office/drawing/2014/main" id="{CF0E6E4B-F6B0-4CB4-AA85-8B073E11C3F8}"/>
                </a:ext>
              </a:extLst>
            </p:cNvPr>
            <p:cNvGrpSpPr/>
            <p:nvPr/>
          </p:nvGrpSpPr>
          <p:grpSpPr>
            <a:xfrm>
              <a:off x="5046962" y="6199346"/>
              <a:ext cx="601163" cy="337001"/>
              <a:chOff x="10393630" y="3075193"/>
              <a:chExt cx="601248" cy="337049"/>
            </a:xfrm>
          </p:grpSpPr>
          <p:sp>
            <p:nvSpPr>
              <p:cNvPr id="113" name="Rectangle 126">
                <a:extLst>
                  <a:ext uri="{FF2B5EF4-FFF2-40B4-BE49-F238E27FC236}">
                    <a16:creationId xmlns:a16="http://schemas.microsoft.com/office/drawing/2014/main" id="{DB2A7C08-506B-4D19-B7F2-5EE15962518F}"/>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4" name="Freeform 136">
                <a:extLst>
                  <a:ext uri="{FF2B5EF4-FFF2-40B4-BE49-F238E27FC236}">
                    <a16:creationId xmlns:a16="http://schemas.microsoft.com/office/drawing/2014/main" id="{150172F6-90F9-46B5-950E-FA366988E0A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5" name="Freeform 137">
                <a:extLst>
                  <a:ext uri="{FF2B5EF4-FFF2-40B4-BE49-F238E27FC236}">
                    <a16:creationId xmlns:a16="http://schemas.microsoft.com/office/drawing/2014/main" id="{27A84ECA-6643-478B-906C-EEB7F74847D8}"/>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1" name="Group 129">
              <a:extLst>
                <a:ext uri="{FF2B5EF4-FFF2-40B4-BE49-F238E27FC236}">
                  <a16:creationId xmlns:a16="http://schemas.microsoft.com/office/drawing/2014/main" id="{67915915-9B18-43FB-A91F-073C89A88125}"/>
                </a:ext>
              </a:extLst>
            </p:cNvPr>
            <p:cNvGrpSpPr/>
            <p:nvPr/>
          </p:nvGrpSpPr>
          <p:grpSpPr>
            <a:xfrm>
              <a:off x="5745770" y="6200112"/>
              <a:ext cx="601163" cy="337001"/>
              <a:chOff x="3523102" y="1791568"/>
              <a:chExt cx="6746733" cy="3782104"/>
            </a:xfrm>
            <a:solidFill>
              <a:schemeClr val="tx1">
                <a:lumMod val="50000"/>
              </a:schemeClr>
            </a:solidFill>
          </p:grpSpPr>
          <p:sp>
            <p:nvSpPr>
              <p:cNvPr id="110" name="Rectangle 130">
                <a:extLst>
                  <a:ext uri="{FF2B5EF4-FFF2-40B4-BE49-F238E27FC236}">
                    <a16:creationId xmlns:a16="http://schemas.microsoft.com/office/drawing/2014/main" id="{62A9A60B-E728-47CA-BBD6-A7D6B48BD77F}"/>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1" name="Freeform 140">
                <a:extLst>
                  <a:ext uri="{FF2B5EF4-FFF2-40B4-BE49-F238E27FC236}">
                    <a16:creationId xmlns:a16="http://schemas.microsoft.com/office/drawing/2014/main" id="{8617FDF5-F151-40D9-B46D-7F20B331351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2" name="Freeform 141">
                <a:extLst>
                  <a:ext uri="{FF2B5EF4-FFF2-40B4-BE49-F238E27FC236}">
                    <a16:creationId xmlns:a16="http://schemas.microsoft.com/office/drawing/2014/main" id="{D3B2EAB1-198C-4C59-9EBC-B976C8F7BB5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pic>
          <p:nvPicPr>
            <p:cNvPr id="102" name="Picture 4" descr="Related image">
              <a:extLst>
                <a:ext uri="{FF2B5EF4-FFF2-40B4-BE49-F238E27FC236}">
                  <a16:creationId xmlns:a16="http://schemas.microsoft.com/office/drawing/2014/main" id="{83D80C4D-AC47-4E23-BC16-9E65D959D4A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109631"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Image result for windows icon">
              <a:extLst>
                <a:ext uri="{FF2B5EF4-FFF2-40B4-BE49-F238E27FC236}">
                  <a16:creationId xmlns:a16="http://schemas.microsoft.com/office/drawing/2014/main" id="{7AA69D6F-B79A-49C5-8387-76614CD1C58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1367" y="5818361"/>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 descr="Related image">
              <a:extLst>
                <a:ext uri="{FF2B5EF4-FFF2-40B4-BE49-F238E27FC236}">
                  <a16:creationId xmlns:a16="http://schemas.microsoft.com/office/drawing/2014/main" id="{09344306-52D0-4181-958B-B6B335FFE5F1}"/>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821813"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Image result for windows icon">
              <a:extLst>
                <a:ext uri="{FF2B5EF4-FFF2-40B4-BE49-F238E27FC236}">
                  <a16:creationId xmlns:a16="http://schemas.microsoft.com/office/drawing/2014/main" id="{C7CF8499-8EF9-4FEC-881D-FB722D09236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5118" y="6227390"/>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Image result for Node.js logo">
              <a:extLst>
                <a:ext uri="{FF2B5EF4-FFF2-40B4-BE49-F238E27FC236}">
                  <a16:creationId xmlns:a16="http://schemas.microsoft.com/office/drawing/2014/main" id="{40E72FB4-24D3-4CE9-AC23-3FB51E32F59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99839" y="6289680"/>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7" name="Picture 10" descr="Image result for Node.js logo">
              <a:extLst>
                <a:ext uri="{FF2B5EF4-FFF2-40B4-BE49-F238E27FC236}">
                  <a16:creationId xmlns:a16="http://schemas.microsoft.com/office/drawing/2014/main" id="{BD31AB5D-EC43-4C76-A57F-FAE636F04A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23238" y="6292494"/>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8" name="Picture 4" descr="Image result for Linux logo ">
              <a:extLst>
                <a:ext uri="{FF2B5EF4-FFF2-40B4-BE49-F238E27FC236}">
                  <a16:creationId xmlns:a16="http://schemas.microsoft.com/office/drawing/2014/main" id="{0BA378D6-89D9-4D05-B839-3E3A2A17D02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99914" y="5858038"/>
              <a:ext cx="182148" cy="21387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Image result for Linux logo ">
              <a:extLst>
                <a:ext uri="{FF2B5EF4-FFF2-40B4-BE49-F238E27FC236}">
                  <a16:creationId xmlns:a16="http://schemas.microsoft.com/office/drawing/2014/main" id="{2CFCDEB4-6208-450D-BC21-3F8D8344BFE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06259" y="6262910"/>
              <a:ext cx="182148" cy="213872"/>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43">
            <a:extLst>
              <a:ext uri="{FF2B5EF4-FFF2-40B4-BE49-F238E27FC236}">
                <a16:creationId xmlns:a16="http://schemas.microsoft.com/office/drawing/2014/main" id="{B956B78D-5807-45DD-B36C-FC4EB450BE01}"/>
              </a:ext>
            </a:extLst>
          </p:cNvPr>
          <p:cNvSpPr/>
          <p:nvPr/>
        </p:nvSpPr>
        <p:spPr>
          <a:xfrm>
            <a:off x="1557850" y="4966672"/>
            <a:ext cx="1128078" cy="900246"/>
          </a:xfrm>
          <a:prstGeom prst="rect">
            <a:avLst/>
          </a:prstGeom>
        </p:spPr>
        <p:txBody>
          <a:bodyPr wrap="square">
            <a:spAutoFit/>
          </a:bodyPr>
          <a:lstStyle/>
          <a:p>
            <a:pPr defTabSz="685739">
              <a:defRPr/>
            </a:pPr>
            <a:r>
              <a:rPr lang="en-US" sz="1050" kern="0" dirty="0" err="1">
                <a:solidFill>
                  <a:sysClr val="windowText" lastClr="000000"/>
                </a:solidFill>
                <a:latin typeface="Consolas" panose="020B0609020204030204" pitchFamily="49" charset="0"/>
              </a:rPr>
              <a:t>docker</a:t>
            </a:r>
            <a:r>
              <a:rPr lang="en-US" sz="1050" kern="0" dirty="0">
                <a:solidFill>
                  <a:sysClr val="windowText" lastClr="000000"/>
                </a:solidFill>
                <a:latin typeface="Consolas" panose="020B0609020204030204" pitchFamily="49" charset="0"/>
              </a:rPr>
              <a:t> push</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to private registry </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 If not using CI/CD</a:t>
            </a:r>
            <a:endParaRPr lang="en-US" sz="825"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p:txBody>
      </p:sp>
      <p:pic>
        <p:nvPicPr>
          <p:cNvPr id="123" name="Picture 4" descr="Image result for laptop icon">
            <a:extLst>
              <a:ext uri="{FF2B5EF4-FFF2-40B4-BE49-F238E27FC236}">
                <a16:creationId xmlns:a16="http://schemas.microsoft.com/office/drawing/2014/main" id="{567F2981-D39E-4A85-9D86-5FB80B01C7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5437" y="3863945"/>
            <a:ext cx="737312" cy="7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9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5">
            <a:extLst>
              <a:ext uri="{FF2B5EF4-FFF2-40B4-BE49-F238E27FC236}">
                <a16:creationId xmlns:a16="http://schemas.microsoft.com/office/drawing/2014/main" id="{89AE8ECF-075E-4AAB-B57C-F169DCDD1880}"/>
              </a:ext>
            </a:extLst>
          </p:cNvPr>
          <p:cNvSpPr/>
          <p:nvPr/>
        </p:nvSpPr>
        <p:spPr>
          <a:xfrm>
            <a:off x="2187253"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5" name="Picture 130">
            <a:extLst>
              <a:ext uri="{FF2B5EF4-FFF2-40B4-BE49-F238E27FC236}">
                <a16:creationId xmlns:a16="http://schemas.microsoft.com/office/drawing/2014/main" id="{16121F66-9F6D-4212-9E15-7FDD9509AA9A}"/>
              </a:ext>
            </a:extLst>
          </p:cNvPr>
          <p:cNvPicPr>
            <a:picLocks noChangeAspect="1"/>
          </p:cNvPicPr>
          <p:nvPr/>
        </p:nvPicPr>
        <p:blipFill>
          <a:blip r:embed="rId3">
            <a:duotone>
              <a:prstClr val="black"/>
              <a:schemeClr val="tx2">
                <a:tint val="45000"/>
                <a:satMod val="400000"/>
              </a:schemeClr>
            </a:duotone>
          </a:blip>
          <a:stretch>
            <a:fillRect/>
          </a:stretch>
        </p:blipFill>
        <p:spPr>
          <a:xfrm>
            <a:off x="2637568" y="2230788"/>
            <a:ext cx="449854" cy="469131"/>
          </a:xfrm>
          <a:prstGeom prst="rect">
            <a:avLst/>
          </a:prstGeom>
        </p:spPr>
      </p:pic>
      <p:cxnSp>
        <p:nvCxnSpPr>
          <p:cNvPr id="6" name="Straight Arrow Connector 41">
            <a:extLst>
              <a:ext uri="{FF2B5EF4-FFF2-40B4-BE49-F238E27FC236}">
                <a16:creationId xmlns:a16="http://schemas.microsoft.com/office/drawing/2014/main" id="{F0EEC00D-2A12-44B7-A995-BA71ECB3FA4C}"/>
              </a:ext>
            </a:extLst>
          </p:cNvPr>
          <p:cNvCxnSpPr>
            <a:cxnSpLocks/>
          </p:cNvCxnSpPr>
          <p:nvPr/>
        </p:nvCxnSpPr>
        <p:spPr>
          <a:xfrm>
            <a:off x="4680170" y="2993518"/>
            <a:ext cx="590249" cy="502408"/>
          </a:xfrm>
          <a:prstGeom prst="straightConnector1">
            <a:avLst/>
          </a:prstGeom>
          <a:ln w="76200">
            <a:solidFill>
              <a:srgbClr val="89CBFF"/>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7" name="Group 45">
            <a:extLst>
              <a:ext uri="{FF2B5EF4-FFF2-40B4-BE49-F238E27FC236}">
                <a16:creationId xmlns:a16="http://schemas.microsoft.com/office/drawing/2014/main" id="{52BBDD74-F14D-4343-8025-F555B15F418B}"/>
              </a:ext>
            </a:extLst>
          </p:cNvPr>
          <p:cNvGrpSpPr/>
          <p:nvPr/>
        </p:nvGrpSpPr>
        <p:grpSpPr>
          <a:xfrm>
            <a:off x="4286259" y="2789298"/>
            <a:ext cx="399250" cy="233502"/>
            <a:chOff x="4227749" y="3121751"/>
            <a:chExt cx="532409" cy="311380"/>
          </a:xfrm>
        </p:grpSpPr>
        <p:grpSp>
          <p:nvGrpSpPr>
            <p:cNvPr id="8" name="Group 52">
              <a:extLst>
                <a:ext uri="{FF2B5EF4-FFF2-40B4-BE49-F238E27FC236}">
                  <a16:creationId xmlns:a16="http://schemas.microsoft.com/office/drawing/2014/main" id="{1CBFBC8C-7EB1-45F8-A17F-7C948DBEAA86}"/>
                </a:ext>
              </a:extLst>
            </p:cNvPr>
            <p:cNvGrpSpPr>
              <a:grpSpLocks noChangeAspect="1"/>
            </p:cNvGrpSpPr>
            <p:nvPr/>
          </p:nvGrpSpPr>
          <p:grpSpPr>
            <a:xfrm>
              <a:off x="4227749" y="3180454"/>
              <a:ext cx="450741" cy="252677"/>
              <a:chOff x="3523102" y="1791568"/>
              <a:chExt cx="6746733" cy="3782104"/>
            </a:xfrm>
            <a:solidFill>
              <a:srgbClr val="002060"/>
            </a:solidFill>
          </p:grpSpPr>
          <p:sp>
            <p:nvSpPr>
              <p:cNvPr id="10" name="Rectangle 53">
                <a:extLst>
                  <a:ext uri="{FF2B5EF4-FFF2-40B4-BE49-F238E27FC236}">
                    <a16:creationId xmlns:a16="http://schemas.microsoft.com/office/drawing/2014/main" id="{52A74D6C-3E22-4B9A-B8EE-8C9D7ADFB5F0}"/>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1" name="Freeform 73">
                <a:extLst>
                  <a:ext uri="{FF2B5EF4-FFF2-40B4-BE49-F238E27FC236}">
                    <a16:creationId xmlns:a16="http://schemas.microsoft.com/office/drawing/2014/main" id="{4ADB83A8-DC26-4957-8B6B-8B3A48C3CAC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2" name="Freeform 74">
                <a:extLst>
                  <a:ext uri="{FF2B5EF4-FFF2-40B4-BE49-F238E27FC236}">
                    <a16:creationId xmlns:a16="http://schemas.microsoft.com/office/drawing/2014/main" id="{AF35772A-E439-42D5-ADD5-EDB6552D8B2B}"/>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grpSp>
        <p:pic>
          <p:nvPicPr>
            <p:cNvPr id="9" name="Picture 69">
              <a:extLst>
                <a:ext uri="{FF2B5EF4-FFF2-40B4-BE49-F238E27FC236}">
                  <a16:creationId xmlns:a16="http://schemas.microsoft.com/office/drawing/2014/main" id="{EC80FE20-ED44-4A72-B3C7-1CDAFB5CA20C}"/>
                </a:ext>
              </a:extLst>
            </p:cNvPr>
            <p:cNvPicPr>
              <a:picLocks noChangeAspect="1"/>
            </p:cNvPicPr>
            <p:nvPr/>
          </p:nvPicPr>
          <p:blipFill>
            <a:blip r:embed="rId4"/>
            <a:stretch>
              <a:fillRect/>
            </a:stretch>
          </p:blipFill>
          <p:spPr>
            <a:xfrm>
              <a:off x="4271287" y="3121751"/>
              <a:ext cx="488871" cy="273622"/>
            </a:xfrm>
            <a:prstGeom prst="rect">
              <a:avLst/>
            </a:prstGeom>
          </p:spPr>
        </p:pic>
      </p:grpSp>
      <p:sp>
        <p:nvSpPr>
          <p:cNvPr id="13" name="Right Arrow 5">
            <a:extLst>
              <a:ext uri="{FF2B5EF4-FFF2-40B4-BE49-F238E27FC236}">
                <a16:creationId xmlns:a16="http://schemas.microsoft.com/office/drawing/2014/main" id="{60832DD2-1F9B-4AD0-BE9C-1F95A5332A63}"/>
              </a:ext>
            </a:extLst>
          </p:cNvPr>
          <p:cNvSpPr/>
          <p:nvPr/>
        </p:nvSpPr>
        <p:spPr>
          <a:xfrm>
            <a:off x="3796322"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14" name="Group 21">
            <a:extLst>
              <a:ext uri="{FF2B5EF4-FFF2-40B4-BE49-F238E27FC236}">
                <a16:creationId xmlns:a16="http://schemas.microsoft.com/office/drawing/2014/main" id="{94288569-BB56-4A26-AE65-82F49284C93A}"/>
              </a:ext>
            </a:extLst>
          </p:cNvPr>
          <p:cNvGrpSpPr/>
          <p:nvPr/>
        </p:nvGrpSpPr>
        <p:grpSpPr>
          <a:xfrm>
            <a:off x="3607760" y="1916628"/>
            <a:ext cx="1112616" cy="1145332"/>
            <a:chOff x="2777875" y="1412218"/>
            <a:chExt cx="1483698" cy="1527326"/>
          </a:xfrm>
        </p:grpSpPr>
        <p:sp>
          <p:nvSpPr>
            <p:cNvPr id="15" name="Rounded Rectangle 12">
              <a:extLst>
                <a:ext uri="{FF2B5EF4-FFF2-40B4-BE49-F238E27FC236}">
                  <a16:creationId xmlns:a16="http://schemas.microsoft.com/office/drawing/2014/main" id="{94FB8816-7E31-4BB7-BBBD-509ADA34ACA4}"/>
                </a:ext>
              </a:extLst>
            </p:cNvPr>
            <p:cNvSpPr/>
            <p:nvPr/>
          </p:nvSpPr>
          <p:spPr>
            <a:xfrm>
              <a:off x="2777875"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6" name="TextBox 32">
              <a:extLst>
                <a:ext uri="{FF2B5EF4-FFF2-40B4-BE49-F238E27FC236}">
                  <a16:creationId xmlns:a16="http://schemas.microsoft.com/office/drawing/2014/main" id="{AFDD3480-71B2-43CC-AE93-DE2DD8A9AD04}"/>
                </a:ext>
              </a:extLst>
            </p:cNvPr>
            <p:cNvSpPr txBox="1"/>
            <p:nvPr/>
          </p:nvSpPr>
          <p:spPr>
            <a:xfrm>
              <a:off x="2825969" y="1794022"/>
              <a:ext cx="1387510" cy="89920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Build/CI,</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Integrate,</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a:t>
              </a:r>
            </a:p>
          </p:txBody>
        </p:sp>
        <p:sp>
          <p:nvSpPr>
            <p:cNvPr id="17" name="TextBox 66">
              <a:extLst>
                <a:ext uri="{FF2B5EF4-FFF2-40B4-BE49-F238E27FC236}">
                  <a16:creationId xmlns:a16="http://schemas.microsoft.com/office/drawing/2014/main" id="{89B3D989-ED22-479D-A62B-BDA54906D1EB}"/>
                </a:ext>
              </a:extLst>
            </p:cNvPr>
            <p:cNvSpPr txBox="1"/>
            <p:nvPr/>
          </p:nvSpPr>
          <p:spPr>
            <a:xfrm>
              <a:off x="3081795" y="1412218"/>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18" name="Picture 4" descr="https://zapier.cachefly.net/storage/services/59152a3a91bfe0ddd2fc9b978448593a.128x128.png">
              <a:extLst>
                <a:ext uri="{FF2B5EF4-FFF2-40B4-BE49-F238E27FC236}">
                  <a16:creationId xmlns:a16="http://schemas.microsoft.com/office/drawing/2014/main" id="{24615CF3-54A8-4729-840C-DF9B6371CDF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2851527"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ight Arrow 5">
            <a:extLst>
              <a:ext uri="{FF2B5EF4-FFF2-40B4-BE49-F238E27FC236}">
                <a16:creationId xmlns:a16="http://schemas.microsoft.com/office/drawing/2014/main" id="{C85D0CD0-2DB9-4AC1-8E5C-A92D760274D3}"/>
              </a:ext>
            </a:extLst>
          </p:cNvPr>
          <p:cNvSpPr/>
          <p:nvPr/>
        </p:nvSpPr>
        <p:spPr>
          <a:xfrm rot="16200000">
            <a:off x="1808035" y="3377638"/>
            <a:ext cx="143536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20" name="Picture 12">
            <a:extLst>
              <a:ext uri="{FF2B5EF4-FFF2-40B4-BE49-F238E27FC236}">
                <a16:creationId xmlns:a16="http://schemas.microsoft.com/office/drawing/2014/main" id="{D679CBA2-8FA8-406E-9B3A-3E6D72AA56BD}"/>
              </a:ext>
            </a:extLst>
          </p:cNvPr>
          <p:cNvPicPr>
            <a:picLocks noChangeAspect="1"/>
          </p:cNvPicPr>
          <p:nvPr/>
        </p:nvPicPr>
        <p:blipFill>
          <a:blip r:embed="rId3">
            <a:duotone>
              <a:prstClr val="black"/>
              <a:schemeClr val="tx2">
                <a:tint val="45000"/>
                <a:satMod val="400000"/>
              </a:schemeClr>
            </a:duotone>
          </a:blip>
          <a:stretch>
            <a:fillRect/>
          </a:stretch>
        </p:blipFill>
        <p:spPr>
          <a:xfrm>
            <a:off x="2334700" y="4460837"/>
            <a:ext cx="449854" cy="469131"/>
          </a:xfrm>
          <a:prstGeom prst="rect">
            <a:avLst/>
          </a:prstGeom>
        </p:spPr>
      </p:pic>
      <p:grpSp>
        <p:nvGrpSpPr>
          <p:cNvPr id="21" name="Group 17">
            <a:extLst>
              <a:ext uri="{FF2B5EF4-FFF2-40B4-BE49-F238E27FC236}">
                <a16:creationId xmlns:a16="http://schemas.microsoft.com/office/drawing/2014/main" id="{359B86BD-51D0-4E25-A73B-C765B234FAE8}"/>
              </a:ext>
            </a:extLst>
          </p:cNvPr>
          <p:cNvGrpSpPr/>
          <p:nvPr/>
        </p:nvGrpSpPr>
        <p:grpSpPr>
          <a:xfrm>
            <a:off x="1714346" y="4442790"/>
            <a:ext cx="1965545" cy="1339876"/>
            <a:chOff x="252964" y="4780912"/>
            <a:chExt cx="2621099" cy="1786754"/>
          </a:xfrm>
        </p:grpSpPr>
        <p:sp>
          <p:nvSpPr>
            <p:cNvPr id="22" name="Rounded Rectangle 11">
              <a:extLst>
                <a:ext uri="{FF2B5EF4-FFF2-40B4-BE49-F238E27FC236}">
                  <a16:creationId xmlns:a16="http://schemas.microsoft.com/office/drawing/2014/main" id="{59D4B4EA-0880-4837-8270-63C2CBC64325}"/>
                </a:ext>
              </a:extLst>
            </p:cNvPr>
            <p:cNvSpPr/>
            <p:nvPr/>
          </p:nvSpPr>
          <p:spPr>
            <a:xfrm>
              <a:off x="300269" y="4780912"/>
              <a:ext cx="2573794" cy="178675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23" name="Group 96">
              <a:extLst>
                <a:ext uri="{FF2B5EF4-FFF2-40B4-BE49-F238E27FC236}">
                  <a16:creationId xmlns:a16="http://schemas.microsoft.com/office/drawing/2014/main" id="{925E9180-B57D-4D8E-B403-0D3189EDD9DC}"/>
                </a:ext>
              </a:extLst>
            </p:cNvPr>
            <p:cNvGrpSpPr/>
            <p:nvPr/>
          </p:nvGrpSpPr>
          <p:grpSpPr>
            <a:xfrm>
              <a:off x="1756065" y="5902498"/>
              <a:ext cx="658373" cy="378242"/>
              <a:chOff x="2195243" y="5902498"/>
              <a:chExt cx="658373" cy="378242"/>
            </a:xfrm>
          </p:grpSpPr>
          <p:sp>
            <p:nvSpPr>
              <p:cNvPr id="35" name="Rectangle 30">
                <a:extLst>
                  <a:ext uri="{FF2B5EF4-FFF2-40B4-BE49-F238E27FC236}">
                    <a16:creationId xmlns:a16="http://schemas.microsoft.com/office/drawing/2014/main" id="{792F64FD-9872-420F-AFF7-ACFD5654A9CB}"/>
                  </a:ext>
                </a:extLst>
              </p:cNvPr>
              <p:cNvSpPr>
                <a:spLocks noChangeArrowheads="1"/>
              </p:cNvSpPr>
              <p:nvPr/>
            </p:nvSpPr>
            <p:spPr bwMode="auto">
              <a:xfrm>
                <a:off x="2273989" y="5902498"/>
                <a:ext cx="509916"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6" name="Oval 31">
                <a:extLst>
                  <a:ext uri="{FF2B5EF4-FFF2-40B4-BE49-F238E27FC236}">
                    <a16:creationId xmlns:a16="http://schemas.microsoft.com/office/drawing/2014/main" id="{D5FB6F42-4278-47AA-9682-7BC57D61C1F4}"/>
                  </a:ext>
                </a:extLst>
              </p:cNvPr>
              <p:cNvSpPr>
                <a:spLocks noChangeArrowheads="1"/>
              </p:cNvSpPr>
              <p:nvPr/>
            </p:nvSpPr>
            <p:spPr bwMode="auto">
              <a:xfrm>
                <a:off x="2524429"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7" name="Rectangle 32">
                <a:extLst>
                  <a:ext uri="{FF2B5EF4-FFF2-40B4-BE49-F238E27FC236}">
                    <a16:creationId xmlns:a16="http://schemas.microsoft.com/office/drawing/2014/main" id="{B8A57C84-233C-4A92-90AE-9725C0846617}"/>
                  </a:ext>
                </a:extLst>
              </p:cNvPr>
              <p:cNvSpPr>
                <a:spLocks noChangeArrowheads="1"/>
              </p:cNvSpPr>
              <p:nvPr/>
            </p:nvSpPr>
            <p:spPr bwMode="auto">
              <a:xfrm>
                <a:off x="2292062" y="5929607"/>
                <a:ext cx="475061"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8" name="Freeform 33">
                <a:extLst>
                  <a:ext uri="{FF2B5EF4-FFF2-40B4-BE49-F238E27FC236}">
                    <a16:creationId xmlns:a16="http://schemas.microsoft.com/office/drawing/2014/main" id="{A16ADD91-7BFB-4777-AE0A-711164D18C6D}"/>
                  </a:ext>
                </a:extLst>
              </p:cNvPr>
              <p:cNvSpPr>
                <a:spLocks/>
              </p:cNvSpPr>
              <p:nvPr/>
            </p:nvSpPr>
            <p:spPr bwMode="auto">
              <a:xfrm>
                <a:off x="2195243" y="6254921"/>
                <a:ext cx="658373" cy="25819"/>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9" name="Freeform 38">
                <a:extLst>
                  <a:ext uri="{FF2B5EF4-FFF2-40B4-BE49-F238E27FC236}">
                    <a16:creationId xmlns:a16="http://schemas.microsoft.com/office/drawing/2014/main" id="{2553B45C-D658-4D13-962B-CE59174C025A}"/>
                  </a:ext>
                </a:extLst>
              </p:cNvPr>
              <p:cNvSpPr>
                <a:spLocks/>
              </p:cNvSpPr>
              <p:nvPr/>
            </p:nvSpPr>
            <p:spPr bwMode="auto">
              <a:xfrm>
                <a:off x="2440519" y="6016100"/>
                <a:ext cx="171693" cy="153621"/>
              </a:xfrm>
              <a:custGeom>
                <a:avLst/>
                <a:gdLst>
                  <a:gd name="T0" fmla="*/ 99 w 117"/>
                  <a:gd name="T1" fmla="*/ 40 h 105"/>
                  <a:gd name="T2" fmla="*/ 114 w 117"/>
                  <a:gd name="T3" fmla="*/ 14 h 105"/>
                  <a:gd name="T4" fmla="*/ 89 w 117"/>
                  <a:gd name="T5" fmla="*/ 1 h 105"/>
                  <a:gd name="T6" fmla="*/ 63 w 117"/>
                  <a:gd name="T7" fmla="*/ 7 h 105"/>
                  <a:gd name="T8" fmla="*/ 40 w 117"/>
                  <a:gd name="T9" fmla="*/ 1 h 105"/>
                  <a:gd name="T10" fmla="*/ 12 w 117"/>
                  <a:gd name="T11" fmla="*/ 18 h 105"/>
                  <a:gd name="T12" fmla="*/ 20 w 117"/>
                  <a:gd name="T13" fmla="*/ 87 h 105"/>
                  <a:gd name="T14" fmla="*/ 42 w 117"/>
                  <a:gd name="T15" fmla="*/ 105 h 105"/>
                  <a:gd name="T16" fmla="*/ 64 w 117"/>
                  <a:gd name="T17" fmla="*/ 99 h 105"/>
                  <a:gd name="T18" fmla="*/ 87 w 117"/>
                  <a:gd name="T19" fmla="*/ 104 h 105"/>
                  <a:gd name="T20" fmla="*/ 108 w 117"/>
                  <a:gd name="T21" fmla="*/ 88 h 105"/>
                  <a:gd name="T22" fmla="*/ 117 w 117"/>
                  <a:gd name="T23" fmla="*/ 68 h 105"/>
                  <a:gd name="T24" fmla="*/ 99 w 117"/>
                  <a:gd name="T25" fmla="*/ 4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05">
                    <a:moveTo>
                      <a:pt x="99" y="40"/>
                    </a:moveTo>
                    <a:cubicBezTo>
                      <a:pt x="99" y="23"/>
                      <a:pt x="113" y="15"/>
                      <a:pt x="114" y="14"/>
                    </a:cubicBezTo>
                    <a:cubicBezTo>
                      <a:pt x="106" y="3"/>
                      <a:pt x="93" y="1"/>
                      <a:pt x="89" y="1"/>
                    </a:cubicBezTo>
                    <a:cubicBezTo>
                      <a:pt x="78" y="0"/>
                      <a:pt x="68" y="7"/>
                      <a:pt x="63" y="7"/>
                    </a:cubicBezTo>
                    <a:cubicBezTo>
                      <a:pt x="57" y="7"/>
                      <a:pt x="49" y="1"/>
                      <a:pt x="40" y="1"/>
                    </a:cubicBezTo>
                    <a:cubicBezTo>
                      <a:pt x="28" y="1"/>
                      <a:pt x="18" y="8"/>
                      <a:pt x="12" y="18"/>
                    </a:cubicBezTo>
                    <a:cubicBezTo>
                      <a:pt x="0" y="39"/>
                      <a:pt x="9" y="70"/>
                      <a:pt x="20" y="87"/>
                    </a:cubicBezTo>
                    <a:cubicBezTo>
                      <a:pt x="26" y="96"/>
                      <a:pt x="33" y="105"/>
                      <a:pt x="42" y="105"/>
                    </a:cubicBezTo>
                    <a:cubicBezTo>
                      <a:pt x="51" y="104"/>
                      <a:pt x="54" y="99"/>
                      <a:pt x="64" y="99"/>
                    </a:cubicBezTo>
                    <a:cubicBezTo>
                      <a:pt x="75" y="99"/>
                      <a:pt x="78" y="105"/>
                      <a:pt x="87" y="104"/>
                    </a:cubicBezTo>
                    <a:cubicBezTo>
                      <a:pt x="96" y="104"/>
                      <a:pt x="102" y="96"/>
                      <a:pt x="108" y="88"/>
                    </a:cubicBezTo>
                    <a:cubicBezTo>
                      <a:pt x="115" y="78"/>
                      <a:pt x="117" y="69"/>
                      <a:pt x="117" y="68"/>
                    </a:cubicBezTo>
                    <a:cubicBezTo>
                      <a:pt x="117" y="68"/>
                      <a:pt x="99" y="61"/>
                      <a:pt x="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40" name="Freeform 39">
                <a:extLst>
                  <a:ext uri="{FF2B5EF4-FFF2-40B4-BE49-F238E27FC236}">
                    <a16:creationId xmlns:a16="http://schemas.microsoft.com/office/drawing/2014/main" id="{77EC3D3E-CAD0-45B3-B641-EE5DE494C93D}"/>
                  </a:ext>
                </a:extLst>
              </p:cNvPr>
              <p:cNvSpPr>
                <a:spLocks/>
              </p:cNvSpPr>
              <p:nvPr/>
            </p:nvSpPr>
            <p:spPr bwMode="auto">
              <a:xfrm>
                <a:off x="2530884" y="5968335"/>
                <a:ext cx="42600" cy="47765"/>
              </a:xfrm>
              <a:custGeom>
                <a:avLst/>
                <a:gdLst>
                  <a:gd name="T0" fmla="*/ 21 w 29"/>
                  <a:gd name="T1" fmla="*/ 22 h 32"/>
                  <a:gd name="T2" fmla="*/ 28 w 29"/>
                  <a:gd name="T3" fmla="*/ 0 h 32"/>
                  <a:gd name="T4" fmla="*/ 8 w 29"/>
                  <a:gd name="T5" fmla="*/ 10 h 32"/>
                  <a:gd name="T6" fmla="*/ 1 w 29"/>
                  <a:gd name="T7" fmla="*/ 31 h 32"/>
                  <a:gd name="T8" fmla="*/ 21 w 29"/>
                  <a:gd name="T9" fmla="*/ 22 h 32"/>
                </a:gdLst>
                <a:ahLst/>
                <a:cxnLst>
                  <a:cxn ang="0">
                    <a:pos x="T0" y="T1"/>
                  </a:cxn>
                  <a:cxn ang="0">
                    <a:pos x="T2" y="T3"/>
                  </a:cxn>
                  <a:cxn ang="0">
                    <a:pos x="T4" y="T5"/>
                  </a:cxn>
                  <a:cxn ang="0">
                    <a:pos x="T6" y="T7"/>
                  </a:cxn>
                  <a:cxn ang="0">
                    <a:pos x="T8" y="T9"/>
                  </a:cxn>
                </a:cxnLst>
                <a:rect l="0" t="0" r="r" b="b"/>
                <a:pathLst>
                  <a:path w="29" h="32">
                    <a:moveTo>
                      <a:pt x="21" y="22"/>
                    </a:moveTo>
                    <a:cubicBezTo>
                      <a:pt x="26" y="16"/>
                      <a:pt x="29" y="8"/>
                      <a:pt x="28" y="0"/>
                    </a:cubicBezTo>
                    <a:cubicBezTo>
                      <a:pt x="21" y="0"/>
                      <a:pt x="13" y="4"/>
                      <a:pt x="8" y="10"/>
                    </a:cubicBezTo>
                    <a:cubicBezTo>
                      <a:pt x="3" y="15"/>
                      <a:pt x="0" y="23"/>
                      <a:pt x="1" y="31"/>
                    </a:cubicBezTo>
                    <a:cubicBezTo>
                      <a:pt x="8" y="32"/>
                      <a:pt x="16" y="27"/>
                      <a:pt x="2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grpSp>
          <p:nvGrpSpPr>
            <p:cNvPr id="24" name="Group 97">
              <a:extLst>
                <a:ext uri="{FF2B5EF4-FFF2-40B4-BE49-F238E27FC236}">
                  <a16:creationId xmlns:a16="http://schemas.microsoft.com/office/drawing/2014/main" id="{6AA6564E-4D46-4D48-8C36-15669D6AA0F7}"/>
                </a:ext>
              </a:extLst>
            </p:cNvPr>
            <p:cNvGrpSpPr/>
            <p:nvPr/>
          </p:nvGrpSpPr>
          <p:grpSpPr>
            <a:xfrm>
              <a:off x="606413" y="5902498"/>
              <a:ext cx="658373" cy="378242"/>
              <a:chOff x="1392286" y="5902498"/>
              <a:chExt cx="658373" cy="378242"/>
            </a:xfrm>
          </p:grpSpPr>
          <p:sp>
            <p:nvSpPr>
              <p:cNvPr id="27" name="Rectangle 34">
                <a:extLst>
                  <a:ext uri="{FF2B5EF4-FFF2-40B4-BE49-F238E27FC236}">
                    <a16:creationId xmlns:a16="http://schemas.microsoft.com/office/drawing/2014/main" id="{68595CB2-5D74-4C15-BC31-EE2E8F0F5B48}"/>
                  </a:ext>
                </a:extLst>
              </p:cNvPr>
              <p:cNvSpPr>
                <a:spLocks noChangeArrowheads="1"/>
              </p:cNvSpPr>
              <p:nvPr/>
            </p:nvSpPr>
            <p:spPr bwMode="auto">
              <a:xfrm>
                <a:off x="1469742" y="5902498"/>
                <a:ext cx="511207"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8" name="Oval 35">
                <a:extLst>
                  <a:ext uri="{FF2B5EF4-FFF2-40B4-BE49-F238E27FC236}">
                    <a16:creationId xmlns:a16="http://schemas.microsoft.com/office/drawing/2014/main" id="{97B14456-331F-412C-82C8-CBAC288F8407}"/>
                  </a:ext>
                </a:extLst>
              </p:cNvPr>
              <p:cNvSpPr>
                <a:spLocks noChangeArrowheads="1"/>
              </p:cNvSpPr>
              <p:nvPr/>
            </p:nvSpPr>
            <p:spPr bwMode="auto">
              <a:xfrm>
                <a:off x="1721472"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9" name="Rectangle 36">
                <a:extLst>
                  <a:ext uri="{FF2B5EF4-FFF2-40B4-BE49-F238E27FC236}">
                    <a16:creationId xmlns:a16="http://schemas.microsoft.com/office/drawing/2014/main" id="{F9BBD8B7-AA35-4D56-BE3B-7F3AA2C0FB1E}"/>
                  </a:ext>
                </a:extLst>
              </p:cNvPr>
              <p:cNvSpPr>
                <a:spLocks noChangeArrowheads="1"/>
              </p:cNvSpPr>
              <p:nvPr/>
            </p:nvSpPr>
            <p:spPr bwMode="auto">
              <a:xfrm>
                <a:off x="1487815" y="5929607"/>
                <a:ext cx="476352"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0" name="Freeform 37">
                <a:extLst>
                  <a:ext uri="{FF2B5EF4-FFF2-40B4-BE49-F238E27FC236}">
                    <a16:creationId xmlns:a16="http://schemas.microsoft.com/office/drawing/2014/main" id="{DF0F94DB-7F2B-460E-A620-F856451AADAB}"/>
                  </a:ext>
                </a:extLst>
              </p:cNvPr>
              <p:cNvSpPr>
                <a:spLocks/>
              </p:cNvSpPr>
              <p:nvPr/>
            </p:nvSpPr>
            <p:spPr bwMode="auto">
              <a:xfrm>
                <a:off x="1392286" y="6254921"/>
                <a:ext cx="658373" cy="25819"/>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1" name="Freeform 40">
                <a:extLst>
                  <a:ext uri="{FF2B5EF4-FFF2-40B4-BE49-F238E27FC236}">
                    <a16:creationId xmlns:a16="http://schemas.microsoft.com/office/drawing/2014/main" id="{C6D0D366-314C-4A0F-A3DB-1E8A2452EDAF}"/>
                  </a:ext>
                </a:extLst>
              </p:cNvPr>
              <p:cNvSpPr>
                <a:spLocks/>
              </p:cNvSpPr>
              <p:nvPr/>
            </p:nvSpPr>
            <p:spPr bwMode="auto">
              <a:xfrm>
                <a:off x="1711145" y="5988990"/>
                <a:ext cx="98110" cy="86493"/>
              </a:xfrm>
              <a:custGeom>
                <a:avLst/>
                <a:gdLst>
                  <a:gd name="T0" fmla="*/ 0 w 76"/>
                  <a:gd name="T1" fmla="*/ 67 h 67"/>
                  <a:gd name="T2" fmla="*/ 76 w 76"/>
                  <a:gd name="T3" fmla="*/ 67 h 67"/>
                  <a:gd name="T4" fmla="*/ 76 w 76"/>
                  <a:gd name="T5" fmla="*/ 0 h 67"/>
                  <a:gd name="T6" fmla="*/ 0 w 76"/>
                  <a:gd name="T7" fmla="*/ 11 h 67"/>
                  <a:gd name="T8" fmla="*/ 0 w 76"/>
                  <a:gd name="T9" fmla="*/ 67 h 67"/>
                </a:gdLst>
                <a:ahLst/>
                <a:cxnLst>
                  <a:cxn ang="0">
                    <a:pos x="T0" y="T1"/>
                  </a:cxn>
                  <a:cxn ang="0">
                    <a:pos x="T2" y="T3"/>
                  </a:cxn>
                  <a:cxn ang="0">
                    <a:pos x="T4" y="T5"/>
                  </a:cxn>
                  <a:cxn ang="0">
                    <a:pos x="T6" y="T7"/>
                  </a:cxn>
                  <a:cxn ang="0">
                    <a:pos x="T8" y="T9"/>
                  </a:cxn>
                </a:cxnLst>
                <a:rect l="0" t="0" r="r" b="b"/>
                <a:pathLst>
                  <a:path w="76" h="67">
                    <a:moveTo>
                      <a:pt x="0" y="67"/>
                    </a:moveTo>
                    <a:lnTo>
                      <a:pt x="76" y="67"/>
                    </a:lnTo>
                    <a:lnTo>
                      <a:pt x="76" y="0"/>
                    </a:lnTo>
                    <a:lnTo>
                      <a:pt x="0" y="11"/>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2" name="Freeform 41">
                <a:extLst>
                  <a:ext uri="{FF2B5EF4-FFF2-40B4-BE49-F238E27FC236}">
                    <a16:creationId xmlns:a16="http://schemas.microsoft.com/office/drawing/2014/main" id="{D0BBF9E0-8587-4665-9AF7-0F199203267F}"/>
                  </a:ext>
                </a:extLst>
              </p:cNvPr>
              <p:cNvSpPr>
                <a:spLocks/>
              </p:cNvSpPr>
              <p:nvPr/>
            </p:nvSpPr>
            <p:spPr bwMode="auto">
              <a:xfrm>
                <a:off x="1633689" y="6003191"/>
                <a:ext cx="73582" cy="72292"/>
              </a:xfrm>
              <a:custGeom>
                <a:avLst/>
                <a:gdLst>
                  <a:gd name="T0" fmla="*/ 57 w 57"/>
                  <a:gd name="T1" fmla="*/ 56 h 56"/>
                  <a:gd name="T2" fmla="*/ 57 w 57"/>
                  <a:gd name="T3" fmla="*/ 0 h 56"/>
                  <a:gd name="T4" fmla="*/ 0 w 57"/>
                  <a:gd name="T5" fmla="*/ 8 h 56"/>
                  <a:gd name="T6" fmla="*/ 0 w 57"/>
                  <a:gd name="T7" fmla="*/ 56 h 56"/>
                  <a:gd name="T8" fmla="*/ 57 w 57"/>
                  <a:gd name="T9" fmla="*/ 56 h 56"/>
                </a:gdLst>
                <a:ahLst/>
                <a:cxnLst>
                  <a:cxn ang="0">
                    <a:pos x="T0" y="T1"/>
                  </a:cxn>
                  <a:cxn ang="0">
                    <a:pos x="T2" y="T3"/>
                  </a:cxn>
                  <a:cxn ang="0">
                    <a:pos x="T4" y="T5"/>
                  </a:cxn>
                  <a:cxn ang="0">
                    <a:pos x="T6" y="T7"/>
                  </a:cxn>
                  <a:cxn ang="0">
                    <a:pos x="T8" y="T9"/>
                  </a:cxn>
                </a:cxnLst>
                <a:rect l="0" t="0" r="r" b="b"/>
                <a:pathLst>
                  <a:path w="57" h="56">
                    <a:moveTo>
                      <a:pt x="57" y="56"/>
                    </a:moveTo>
                    <a:lnTo>
                      <a:pt x="57" y="0"/>
                    </a:lnTo>
                    <a:lnTo>
                      <a:pt x="0" y="8"/>
                    </a:lnTo>
                    <a:lnTo>
                      <a:pt x="0" y="56"/>
                    </a:lnTo>
                    <a:lnTo>
                      <a:pt x="5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3" name="Freeform 42">
                <a:extLst>
                  <a:ext uri="{FF2B5EF4-FFF2-40B4-BE49-F238E27FC236}">
                    <a16:creationId xmlns:a16="http://schemas.microsoft.com/office/drawing/2014/main" id="{9BB32C02-225A-4E6F-83B0-8E08BD72DAA7}"/>
                  </a:ext>
                </a:extLst>
              </p:cNvPr>
              <p:cNvSpPr>
                <a:spLocks/>
              </p:cNvSpPr>
              <p:nvPr/>
            </p:nvSpPr>
            <p:spPr bwMode="auto">
              <a:xfrm>
                <a:off x="1633689" y="6078064"/>
                <a:ext cx="73582" cy="73583"/>
              </a:xfrm>
              <a:custGeom>
                <a:avLst/>
                <a:gdLst>
                  <a:gd name="T0" fmla="*/ 57 w 57"/>
                  <a:gd name="T1" fmla="*/ 0 h 57"/>
                  <a:gd name="T2" fmla="*/ 0 w 57"/>
                  <a:gd name="T3" fmla="*/ 0 h 57"/>
                  <a:gd name="T4" fmla="*/ 0 w 57"/>
                  <a:gd name="T5" fmla="*/ 49 h 57"/>
                  <a:gd name="T6" fmla="*/ 57 w 57"/>
                  <a:gd name="T7" fmla="*/ 57 h 57"/>
                  <a:gd name="T8" fmla="*/ 57 w 57"/>
                  <a:gd name="T9" fmla="*/ 0 h 57"/>
                </a:gdLst>
                <a:ahLst/>
                <a:cxnLst>
                  <a:cxn ang="0">
                    <a:pos x="T0" y="T1"/>
                  </a:cxn>
                  <a:cxn ang="0">
                    <a:pos x="T2" y="T3"/>
                  </a:cxn>
                  <a:cxn ang="0">
                    <a:pos x="T4" y="T5"/>
                  </a:cxn>
                  <a:cxn ang="0">
                    <a:pos x="T6" y="T7"/>
                  </a:cxn>
                  <a:cxn ang="0">
                    <a:pos x="T8" y="T9"/>
                  </a:cxn>
                </a:cxnLst>
                <a:rect l="0" t="0" r="r" b="b"/>
                <a:pathLst>
                  <a:path w="57" h="57">
                    <a:moveTo>
                      <a:pt x="57" y="0"/>
                    </a:moveTo>
                    <a:lnTo>
                      <a:pt x="0" y="0"/>
                    </a:lnTo>
                    <a:lnTo>
                      <a:pt x="0" y="49"/>
                    </a:lnTo>
                    <a:lnTo>
                      <a:pt x="57" y="57"/>
                    </a:lnTo>
                    <a:lnTo>
                      <a:pt x="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4" name="Freeform 43">
                <a:extLst>
                  <a:ext uri="{FF2B5EF4-FFF2-40B4-BE49-F238E27FC236}">
                    <a16:creationId xmlns:a16="http://schemas.microsoft.com/office/drawing/2014/main" id="{A2D36C97-75D0-446C-AC27-F69D8BE0A2C8}"/>
                  </a:ext>
                </a:extLst>
              </p:cNvPr>
              <p:cNvSpPr>
                <a:spLocks/>
              </p:cNvSpPr>
              <p:nvPr/>
            </p:nvSpPr>
            <p:spPr bwMode="auto">
              <a:xfrm>
                <a:off x="1711145" y="6078064"/>
                <a:ext cx="98110" cy="87783"/>
              </a:xfrm>
              <a:custGeom>
                <a:avLst/>
                <a:gdLst>
                  <a:gd name="T0" fmla="*/ 0 w 76"/>
                  <a:gd name="T1" fmla="*/ 0 h 68"/>
                  <a:gd name="T2" fmla="*/ 0 w 76"/>
                  <a:gd name="T3" fmla="*/ 57 h 68"/>
                  <a:gd name="T4" fmla="*/ 76 w 76"/>
                  <a:gd name="T5" fmla="*/ 68 h 68"/>
                  <a:gd name="T6" fmla="*/ 76 w 76"/>
                  <a:gd name="T7" fmla="*/ 0 h 68"/>
                  <a:gd name="T8" fmla="*/ 0 w 76"/>
                  <a:gd name="T9" fmla="*/ 0 h 68"/>
                </a:gdLst>
                <a:ahLst/>
                <a:cxnLst>
                  <a:cxn ang="0">
                    <a:pos x="T0" y="T1"/>
                  </a:cxn>
                  <a:cxn ang="0">
                    <a:pos x="T2" y="T3"/>
                  </a:cxn>
                  <a:cxn ang="0">
                    <a:pos x="T4" y="T5"/>
                  </a:cxn>
                  <a:cxn ang="0">
                    <a:pos x="T6" y="T7"/>
                  </a:cxn>
                  <a:cxn ang="0">
                    <a:pos x="T8" y="T9"/>
                  </a:cxn>
                </a:cxnLst>
                <a:rect l="0" t="0" r="r" b="b"/>
                <a:pathLst>
                  <a:path w="76" h="68">
                    <a:moveTo>
                      <a:pt x="0" y="0"/>
                    </a:moveTo>
                    <a:lnTo>
                      <a:pt x="0" y="57"/>
                    </a:lnTo>
                    <a:lnTo>
                      <a:pt x="76" y="68"/>
                    </a:lnTo>
                    <a:lnTo>
                      <a:pt x="7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sp>
          <p:nvSpPr>
            <p:cNvPr id="25" name="TextBox 77">
              <a:extLst>
                <a:ext uri="{FF2B5EF4-FFF2-40B4-BE49-F238E27FC236}">
                  <a16:creationId xmlns:a16="http://schemas.microsoft.com/office/drawing/2014/main" id="{16049B7A-54AE-4899-B3D3-91D523C95B6D}"/>
                </a:ext>
              </a:extLst>
            </p:cNvPr>
            <p:cNvSpPr txBox="1"/>
            <p:nvPr/>
          </p:nvSpPr>
          <p:spPr>
            <a:xfrm>
              <a:off x="252964" y="4876684"/>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pic>
          <p:nvPicPr>
            <p:cNvPr id="26" name="Picture 4" descr="https://zapier.cachefly.net/storage/services/59152a3a91bfe0ddd2fc9b978448593a.128x128.png">
              <a:extLst>
                <a:ext uri="{FF2B5EF4-FFF2-40B4-BE49-F238E27FC236}">
                  <a16:creationId xmlns:a16="http://schemas.microsoft.com/office/drawing/2014/main" id="{361E4663-ED76-42B2-A693-4AF79049D0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1362028" y="6201582"/>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ight Arrow 5">
            <a:extLst>
              <a:ext uri="{FF2B5EF4-FFF2-40B4-BE49-F238E27FC236}">
                <a16:creationId xmlns:a16="http://schemas.microsoft.com/office/drawing/2014/main" id="{50A1A430-DE2B-42AE-A4E8-E02B342CFF90}"/>
              </a:ext>
            </a:extLst>
          </p:cNvPr>
          <p:cNvSpPr/>
          <p:nvPr/>
        </p:nvSpPr>
        <p:spPr>
          <a:xfrm>
            <a:off x="5739137" y="2134501"/>
            <a:ext cx="1530596"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2" name="Freeform: Shape 172">
            <a:extLst>
              <a:ext uri="{FF2B5EF4-FFF2-40B4-BE49-F238E27FC236}">
                <a16:creationId xmlns:a16="http://schemas.microsoft.com/office/drawing/2014/main" id="{66B22B64-AF41-48E5-A06F-34DDF6AA38E8}"/>
              </a:ext>
            </a:extLst>
          </p:cNvPr>
          <p:cNvSpPr/>
          <p:nvPr/>
        </p:nvSpPr>
        <p:spPr>
          <a:xfrm rot="16200000">
            <a:off x="7701183" y="2123590"/>
            <a:ext cx="1394278" cy="607029"/>
          </a:xfrm>
          <a:custGeom>
            <a:avLst/>
            <a:gdLst>
              <a:gd name="connsiteX0" fmla="*/ 4387029 w 4387029"/>
              <a:gd name="connsiteY0" fmla="*/ 881005 h 1202278"/>
              <a:gd name="connsiteX1" fmla="*/ 4387029 w 4387029"/>
              <a:gd name="connsiteY1" fmla="*/ 1202278 h 1202278"/>
              <a:gd name="connsiteX2" fmla="*/ 4714 w 4387029"/>
              <a:gd name="connsiteY2" fmla="*/ 1202278 h 1202278"/>
              <a:gd name="connsiteX3" fmla="*/ 4714 w 4387029"/>
              <a:gd name="connsiteY3" fmla="*/ 885097 h 1202278"/>
              <a:gd name="connsiteX4" fmla="*/ 0 w 4387029"/>
              <a:gd name="connsiteY4" fmla="*/ 885083 h 1202278"/>
              <a:gd name="connsiteX5" fmla="*/ 4714 w 4387029"/>
              <a:gd name="connsiteY5" fmla="*/ 883793 h 1202278"/>
              <a:gd name="connsiteX6" fmla="*/ 4714 w 4387029"/>
              <a:gd name="connsiteY6" fmla="*/ 881005 h 1202278"/>
              <a:gd name="connsiteX7" fmla="*/ 14900 w 4387029"/>
              <a:gd name="connsiteY7" fmla="*/ 881005 h 1202278"/>
              <a:gd name="connsiteX8" fmla="*/ 3233840 w 4387029"/>
              <a:gd name="connsiteY8" fmla="*/ 0 h 1202278"/>
              <a:gd name="connsiteX9" fmla="*/ 4365100 w 4387029"/>
              <a:gd name="connsiteY9" fmla="*/ 881005 h 120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7029" h="1202278">
                <a:moveTo>
                  <a:pt x="4387029" y="881005"/>
                </a:moveTo>
                <a:lnTo>
                  <a:pt x="4387029" y="1202278"/>
                </a:lnTo>
                <a:lnTo>
                  <a:pt x="4714" y="1202278"/>
                </a:lnTo>
                <a:lnTo>
                  <a:pt x="4714" y="885097"/>
                </a:lnTo>
                <a:lnTo>
                  <a:pt x="0" y="885083"/>
                </a:lnTo>
                <a:lnTo>
                  <a:pt x="4714" y="883793"/>
                </a:lnTo>
                <a:lnTo>
                  <a:pt x="4714" y="881005"/>
                </a:lnTo>
                <a:lnTo>
                  <a:pt x="14900" y="881005"/>
                </a:lnTo>
                <a:lnTo>
                  <a:pt x="3233840" y="0"/>
                </a:lnTo>
                <a:lnTo>
                  <a:pt x="4365100" y="881005"/>
                </a:lnTo>
                <a:close/>
              </a:path>
            </a:pathLst>
          </a:custGeom>
          <a:solidFill>
            <a:srgbClr val="505050"/>
          </a:solidFill>
          <a:ln w="28575" cap="flat" cmpd="sng" algn="ctr">
            <a:solidFill>
              <a:schemeClr val="bg1">
                <a:lumMod val="75000"/>
              </a:schemeClr>
            </a:solidFill>
            <a:prstDash val="soli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3" name="Title 1">
            <a:extLst>
              <a:ext uri="{FF2B5EF4-FFF2-40B4-BE49-F238E27FC236}">
                <a16:creationId xmlns:a16="http://schemas.microsoft.com/office/drawing/2014/main" id="{30E4E9B8-9258-4FA1-A981-33DB68F5C5EE}"/>
              </a:ext>
            </a:extLst>
          </p:cNvPr>
          <p:cNvSpPr>
            <a:spLocks noGrp="1"/>
          </p:cNvSpPr>
          <p:nvPr>
            <p:ph type="title"/>
          </p:nvPr>
        </p:nvSpPr>
        <p:spPr>
          <a:xfrm>
            <a:off x="1922033" y="819767"/>
            <a:ext cx="8591715" cy="553334"/>
          </a:xfrm>
        </p:spPr>
        <p:txBody>
          <a:bodyPr>
            <a:normAutofit fontScale="90000"/>
          </a:bodyPr>
          <a:lstStyle/>
          <a:p>
            <a:r>
              <a:rPr lang="en-US" sz="4000" dirty="0"/>
              <a:t>DevOps Workflow using containers</a:t>
            </a:r>
          </a:p>
        </p:txBody>
      </p:sp>
      <p:sp>
        <p:nvSpPr>
          <p:cNvPr id="44" name="Bent Arrow 14">
            <a:extLst>
              <a:ext uri="{FF2B5EF4-FFF2-40B4-BE49-F238E27FC236}">
                <a16:creationId xmlns:a16="http://schemas.microsoft.com/office/drawing/2014/main" id="{8812EA3C-4447-497B-8CB9-4AC56313BD94}"/>
              </a:ext>
            </a:extLst>
          </p:cNvPr>
          <p:cNvSpPr/>
          <p:nvPr/>
        </p:nvSpPr>
        <p:spPr>
          <a:xfrm rot="10800000">
            <a:off x="3710256" y="3001617"/>
            <a:ext cx="4384553" cy="2341614"/>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5" name="TextBox 14">
            <a:extLst>
              <a:ext uri="{FF2B5EF4-FFF2-40B4-BE49-F238E27FC236}">
                <a16:creationId xmlns:a16="http://schemas.microsoft.com/office/drawing/2014/main" id="{8B5A0BB8-F7DD-4DC1-AC70-73C068B972C5}"/>
              </a:ext>
            </a:extLst>
          </p:cNvPr>
          <p:cNvSpPr txBox="1"/>
          <p:nvPr/>
        </p:nvSpPr>
        <p:spPr>
          <a:xfrm>
            <a:off x="4594563" y="4647475"/>
            <a:ext cx="2465998" cy="269287"/>
          </a:xfrm>
          <a:prstGeom prst="rect">
            <a:avLst/>
          </a:prstGeom>
        </p:spPr>
        <p:txBody>
          <a:bodyPr vert="horz" wrap="square" lIns="68533" tIns="68533" rIns="68533" bIns="68533" rtlCol="0" anchor="t">
            <a:noAutofit/>
          </a:bodyPr>
          <a:lstStyle/>
          <a:p>
            <a:pPr algn="ctr" defTabSz="672229">
              <a:defRPr/>
            </a:pPr>
            <a:r>
              <a:rPr lang="en-US" sz="1050" kern="0" dirty="0">
                <a:solidFill>
                  <a:prstClr val="white"/>
                </a:solidFill>
                <a:latin typeface="Segoe UI" panose="020B0502040204020203" pitchFamily="34" charset="0"/>
                <a:ea typeface="Segoe UI" panose="020B0502040204020203" pitchFamily="34" charset="0"/>
                <a:cs typeface="Segoe UI" panose="020B0502040204020203" pitchFamily="34" charset="0"/>
              </a:rPr>
              <a:t>Monitor and Diagnose</a:t>
            </a:r>
          </a:p>
        </p:txBody>
      </p:sp>
      <p:sp>
        <p:nvSpPr>
          <p:cNvPr id="46" name="AutoShape 21">
            <a:extLst>
              <a:ext uri="{FF2B5EF4-FFF2-40B4-BE49-F238E27FC236}">
                <a16:creationId xmlns:a16="http://schemas.microsoft.com/office/drawing/2014/main" id="{98183FDC-ABB5-47FA-9149-4D0F82B61D33}"/>
              </a:ext>
            </a:extLst>
          </p:cNvPr>
          <p:cNvSpPr>
            <a:spLocks noChangeAspect="1" noChangeArrowheads="1" noTextEdit="1"/>
          </p:cNvSpPr>
          <p:nvPr/>
        </p:nvSpPr>
        <p:spPr bwMode="auto">
          <a:xfrm>
            <a:off x="1879857" y="4722281"/>
            <a:ext cx="1675708" cy="108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dirty="0">
              <a:solidFill>
                <a:sysClr val="windowText" lastClr="000000"/>
              </a:solidFill>
              <a:latin typeface="Calibri" panose="020F0502020204030204"/>
            </a:endParaRPr>
          </a:p>
        </p:txBody>
      </p:sp>
      <p:sp>
        <p:nvSpPr>
          <p:cNvPr id="47" name="Rectangle 36">
            <a:extLst>
              <a:ext uri="{FF2B5EF4-FFF2-40B4-BE49-F238E27FC236}">
                <a16:creationId xmlns:a16="http://schemas.microsoft.com/office/drawing/2014/main" id="{8E0B06C2-F2B7-4E79-83FA-3C4A5C55542D}"/>
              </a:ext>
            </a:extLst>
          </p:cNvPr>
          <p:cNvSpPr/>
          <p:nvPr/>
        </p:nvSpPr>
        <p:spPr>
          <a:xfrm>
            <a:off x="8017477" y="5138392"/>
            <a:ext cx="1143382" cy="300082"/>
          </a:xfrm>
          <a:prstGeom prst="rect">
            <a:avLst/>
          </a:prstGeom>
        </p:spPr>
        <p:txBody>
          <a:bodyPr wrap="square">
            <a:spAutoFit/>
          </a:bodyPr>
          <a:lstStyle/>
          <a:p>
            <a:pPr defTabSz="685739">
              <a:defRPr/>
            </a:pPr>
            <a:r>
              <a:rPr lang="en-US" sz="1350" i="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Outer-Loop</a:t>
            </a:r>
          </a:p>
        </p:txBody>
      </p:sp>
      <p:sp>
        <p:nvSpPr>
          <p:cNvPr id="48" name="Rectangle 39">
            <a:extLst>
              <a:ext uri="{FF2B5EF4-FFF2-40B4-BE49-F238E27FC236}">
                <a16:creationId xmlns:a16="http://schemas.microsoft.com/office/drawing/2014/main" id="{ED4EE61F-2711-4FC8-808B-D62A683E344D}"/>
              </a:ext>
            </a:extLst>
          </p:cNvPr>
          <p:cNvSpPr/>
          <p:nvPr/>
        </p:nvSpPr>
        <p:spPr>
          <a:xfrm>
            <a:off x="2001718" y="3643437"/>
            <a:ext cx="386987" cy="600164"/>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Push</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Code</a:t>
            </a:r>
          </a:p>
        </p:txBody>
      </p:sp>
      <p:cxnSp>
        <p:nvCxnSpPr>
          <p:cNvPr id="49" name="Straight Arrow Connector 63">
            <a:extLst>
              <a:ext uri="{FF2B5EF4-FFF2-40B4-BE49-F238E27FC236}">
                <a16:creationId xmlns:a16="http://schemas.microsoft.com/office/drawing/2014/main" id="{F7619711-2759-4CFD-A93E-FB5399791EDC}"/>
              </a:ext>
            </a:extLst>
          </p:cNvPr>
          <p:cNvCxnSpPr>
            <a:cxnSpLocks/>
            <a:stCxn id="75" idx="1"/>
          </p:cNvCxnSpPr>
          <p:nvPr/>
        </p:nvCxnSpPr>
        <p:spPr>
          <a:xfrm flipH="1">
            <a:off x="3757403" y="3770958"/>
            <a:ext cx="1505108" cy="889563"/>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grpSp>
        <p:nvGrpSpPr>
          <p:cNvPr id="50" name="Group 45061">
            <a:extLst>
              <a:ext uri="{FF2B5EF4-FFF2-40B4-BE49-F238E27FC236}">
                <a16:creationId xmlns:a16="http://schemas.microsoft.com/office/drawing/2014/main" id="{403A1FBF-C365-45F3-8E76-F28183CEAE06}"/>
              </a:ext>
            </a:extLst>
          </p:cNvPr>
          <p:cNvGrpSpPr/>
          <p:nvPr/>
        </p:nvGrpSpPr>
        <p:grpSpPr>
          <a:xfrm>
            <a:off x="7203135" y="1898250"/>
            <a:ext cx="1115945" cy="1228328"/>
            <a:chOff x="7572388" y="1387710"/>
            <a:chExt cx="1488138" cy="1638004"/>
          </a:xfrm>
        </p:grpSpPr>
        <p:sp>
          <p:nvSpPr>
            <p:cNvPr id="51" name="Rounded Rectangle 26">
              <a:extLst>
                <a:ext uri="{FF2B5EF4-FFF2-40B4-BE49-F238E27FC236}">
                  <a16:creationId xmlns:a16="http://schemas.microsoft.com/office/drawing/2014/main" id="{603339B4-BCB4-41E9-ABD5-A14E3E7E46CC}"/>
                </a:ext>
              </a:extLst>
            </p:cNvPr>
            <p:cNvSpPr/>
            <p:nvPr/>
          </p:nvSpPr>
          <p:spPr>
            <a:xfrm>
              <a:off x="7576828"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52" name="TextBox 34">
              <a:extLst>
                <a:ext uri="{FF2B5EF4-FFF2-40B4-BE49-F238E27FC236}">
                  <a16:creationId xmlns:a16="http://schemas.microsoft.com/office/drawing/2014/main" id="{85EDC967-4845-4B44-9994-C44B2C755C69}"/>
                </a:ext>
              </a:extLst>
            </p:cNvPr>
            <p:cNvSpPr txBox="1"/>
            <p:nvPr/>
          </p:nvSpPr>
          <p:spPr>
            <a:xfrm>
              <a:off x="7572388" y="2437531"/>
              <a:ext cx="1406898" cy="588183"/>
            </a:xfrm>
            <a:prstGeom prst="rect">
              <a:avLst/>
            </a:prstGeom>
          </p:spPr>
          <p:txBody>
            <a:bodyPr vert="horz" wrap="square" lIns="68533" tIns="68533" rIns="68533" bIns="68533" rtlCol="0" anchor="t">
              <a:noAutofit/>
            </a:bodyPr>
            <a:lstStyle/>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Production</a:t>
              </a:r>
            </a:p>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environments</a:t>
              </a:r>
            </a:p>
          </p:txBody>
        </p:sp>
        <p:sp>
          <p:nvSpPr>
            <p:cNvPr id="53" name="TextBox 35">
              <a:extLst>
                <a:ext uri="{FF2B5EF4-FFF2-40B4-BE49-F238E27FC236}">
                  <a16:creationId xmlns:a16="http://schemas.microsoft.com/office/drawing/2014/main" id="{DFE3CE2E-62DC-4EE5-BBBA-2BCC0EE155ED}"/>
                </a:ext>
              </a:extLst>
            </p:cNvPr>
            <p:cNvSpPr txBox="1"/>
            <p:nvPr/>
          </p:nvSpPr>
          <p:spPr>
            <a:xfrm>
              <a:off x="7632963" y="1680614"/>
              <a:ext cx="1411380" cy="427319"/>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itchFamily="34" charset="0"/>
                  <a:cs typeface="Segoe UI" panose="020B0502040204020203" pitchFamily="34" charset="0"/>
                </a:rPr>
                <a:t>Run, Manage</a:t>
              </a:r>
            </a:p>
          </p:txBody>
        </p:sp>
        <p:sp>
          <p:nvSpPr>
            <p:cNvPr id="54" name="Rectangle 60">
              <a:extLst>
                <a:ext uri="{FF2B5EF4-FFF2-40B4-BE49-F238E27FC236}">
                  <a16:creationId xmlns:a16="http://schemas.microsoft.com/office/drawing/2014/main" id="{88A2804D-6729-4314-813E-196DCB2F6A05}"/>
                </a:ext>
              </a:extLst>
            </p:cNvPr>
            <p:cNvSpPr/>
            <p:nvPr/>
          </p:nvSpPr>
          <p:spPr>
            <a:xfrm>
              <a:off x="7683226" y="2034185"/>
              <a:ext cx="1262181" cy="43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pic>
          <p:nvPicPr>
            <p:cNvPr id="55" name="Picture 61">
              <a:extLst>
                <a:ext uri="{FF2B5EF4-FFF2-40B4-BE49-F238E27FC236}">
                  <a16:creationId xmlns:a16="http://schemas.microsoft.com/office/drawing/2014/main" id="{60B36D64-47AF-49CE-BE9C-DA152F534D3A}"/>
                </a:ext>
              </a:extLst>
            </p:cNvPr>
            <p:cNvPicPr>
              <a:picLocks noChangeAspect="1"/>
            </p:cNvPicPr>
            <p:nvPr/>
          </p:nvPicPr>
          <p:blipFill>
            <a:blip r:embed="rId6"/>
            <a:stretch>
              <a:fillRect/>
            </a:stretch>
          </p:blipFill>
          <p:spPr>
            <a:xfrm>
              <a:off x="7769766" y="2080979"/>
              <a:ext cx="392605" cy="338551"/>
            </a:xfrm>
            <a:prstGeom prst="rect">
              <a:avLst/>
            </a:prstGeom>
          </p:spPr>
        </p:pic>
        <p:sp>
          <p:nvSpPr>
            <p:cNvPr id="56" name="TextBox 68">
              <a:extLst>
                <a:ext uri="{FF2B5EF4-FFF2-40B4-BE49-F238E27FC236}">
                  <a16:creationId xmlns:a16="http://schemas.microsoft.com/office/drawing/2014/main" id="{A173C36B-969E-43C3-B577-DFCCAD3B4C81}"/>
                </a:ext>
              </a:extLst>
            </p:cNvPr>
            <p:cNvSpPr txBox="1"/>
            <p:nvPr/>
          </p:nvSpPr>
          <p:spPr>
            <a:xfrm>
              <a:off x="7849949"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pic>
          <p:nvPicPr>
            <p:cNvPr id="57" name="Picture 71">
              <a:extLst>
                <a:ext uri="{FF2B5EF4-FFF2-40B4-BE49-F238E27FC236}">
                  <a16:creationId xmlns:a16="http://schemas.microsoft.com/office/drawing/2014/main" id="{3C3F3DBF-092B-4C06-9D46-B6D3BA8C98C8}"/>
                </a:ext>
              </a:extLst>
            </p:cNvPr>
            <p:cNvPicPr>
              <a:picLocks noChangeAspect="1"/>
            </p:cNvPicPr>
            <p:nvPr/>
          </p:nvPicPr>
          <p:blipFill>
            <a:blip r:embed="rId7"/>
            <a:stretch>
              <a:fillRect/>
            </a:stretch>
          </p:blipFill>
          <p:spPr>
            <a:xfrm>
              <a:off x="8296301" y="2105507"/>
              <a:ext cx="628748" cy="308658"/>
            </a:xfrm>
            <a:prstGeom prst="rect">
              <a:avLst/>
            </a:prstGeom>
          </p:spPr>
        </p:pic>
        <p:cxnSp>
          <p:nvCxnSpPr>
            <p:cNvPr id="58" name="Straight Connector 72">
              <a:extLst>
                <a:ext uri="{FF2B5EF4-FFF2-40B4-BE49-F238E27FC236}">
                  <a16:creationId xmlns:a16="http://schemas.microsoft.com/office/drawing/2014/main" id="{03E94D34-FAF6-4F29-99D5-A5724087ED7B}"/>
                </a:ext>
              </a:extLst>
            </p:cNvPr>
            <p:cNvCxnSpPr/>
            <p:nvPr/>
          </p:nvCxnSpPr>
          <p:spPr>
            <a:xfrm>
              <a:off x="8199520" y="2090620"/>
              <a:ext cx="96781" cy="2119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73">
              <a:extLst>
                <a:ext uri="{FF2B5EF4-FFF2-40B4-BE49-F238E27FC236}">
                  <a16:creationId xmlns:a16="http://schemas.microsoft.com/office/drawing/2014/main" id="{B870F453-420C-494A-A73C-7B20E7B3BB3A}"/>
                </a:ext>
              </a:extLst>
            </p:cNvPr>
            <p:cNvCxnSpPr/>
            <p:nvPr/>
          </p:nvCxnSpPr>
          <p:spPr>
            <a:xfrm flipV="1">
              <a:off x="8190439" y="2398285"/>
              <a:ext cx="116983" cy="297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Rectangle: Rounded Corners 74">
              <a:extLst>
                <a:ext uri="{FF2B5EF4-FFF2-40B4-BE49-F238E27FC236}">
                  <a16:creationId xmlns:a16="http://schemas.microsoft.com/office/drawing/2014/main" id="{676BB896-9993-4103-BEDF-FC6D5E23FFC3}"/>
                </a:ext>
              </a:extLst>
            </p:cNvPr>
            <p:cNvSpPr/>
            <p:nvPr/>
          </p:nvSpPr>
          <p:spPr>
            <a:xfrm>
              <a:off x="7725711" y="2057484"/>
              <a:ext cx="482889" cy="38004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grpSp>
      <p:grpSp>
        <p:nvGrpSpPr>
          <p:cNvPr id="61" name="Group 45068">
            <a:extLst>
              <a:ext uri="{FF2B5EF4-FFF2-40B4-BE49-F238E27FC236}">
                <a16:creationId xmlns:a16="http://schemas.microsoft.com/office/drawing/2014/main" id="{66A49F02-59AE-407A-963A-75B424CC3A69}"/>
              </a:ext>
            </a:extLst>
          </p:cNvPr>
          <p:cNvGrpSpPr/>
          <p:nvPr/>
        </p:nvGrpSpPr>
        <p:grpSpPr>
          <a:xfrm>
            <a:off x="5035576" y="4418101"/>
            <a:ext cx="1551846" cy="1209051"/>
            <a:chOff x="4681901" y="4747986"/>
            <a:chExt cx="2069421" cy="1612297"/>
          </a:xfrm>
        </p:grpSpPr>
        <p:pic>
          <p:nvPicPr>
            <p:cNvPr id="62" name="Picture 10">
              <a:extLst>
                <a:ext uri="{FF2B5EF4-FFF2-40B4-BE49-F238E27FC236}">
                  <a16:creationId xmlns:a16="http://schemas.microsoft.com/office/drawing/2014/main" id="{830B345B-2422-459E-ACF5-C3436DE86EC3}"/>
                </a:ext>
              </a:extLst>
            </p:cNvPr>
            <p:cNvPicPr>
              <a:picLocks noChangeAspect="1"/>
            </p:cNvPicPr>
            <p:nvPr/>
          </p:nvPicPr>
          <p:blipFill>
            <a:blip r:embed="rId8">
              <a:duotone>
                <a:prstClr val="black"/>
                <a:schemeClr val="accent6">
                  <a:tint val="45000"/>
                  <a:satMod val="400000"/>
                </a:schemeClr>
              </a:duotone>
            </a:blip>
            <a:stretch>
              <a:fillRect/>
            </a:stretch>
          </p:blipFill>
          <p:spPr>
            <a:xfrm>
              <a:off x="4681901" y="4854122"/>
              <a:ext cx="2069421" cy="1506161"/>
            </a:xfrm>
            <a:prstGeom prst="rect">
              <a:avLst/>
            </a:prstGeom>
          </p:spPr>
        </p:pic>
        <p:sp>
          <p:nvSpPr>
            <p:cNvPr id="63" name="Rectangle 75">
              <a:extLst>
                <a:ext uri="{FF2B5EF4-FFF2-40B4-BE49-F238E27FC236}">
                  <a16:creationId xmlns:a16="http://schemas.microsoft.com/office/drawing/2014/main" id="{D8C99CEE-C87D-4BB3-B7AA-F2135E8542D9}"/>
                </a:ext>
              </a:extLst>
            </p:cNvPr>
            <p:cNvSpPr/>
            <p:nvPr/>
          </p:nvSpPr>
          <p:spPr>
            <a:xfrm>
              <a:off x="4984766" y="4897716"/>
              <a:ext cx="1705477" cy="202787"/>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sp>
          <p:nvSpPr>
            <p:cNvPr id="64" name="TextBox 76">
              <a:extLst>
                <a:ext uri="{FF2B5EF4-FFF2-40B4-BE49-F238E27FC236}">
                  <a16:creationId xmlns:a16="http://schemas.microsoft.com/office/drawing/2014/main" id="{1296C628-BF08-4E98-BA4B-4B74EE9894F8}"/>
                </a:ext>
              </a:extLst>
            </p:cNvPr>
            <p:cNvSpPr txBox="1"/>
            <p:nvPr/>
          </p:nvSpPr>
          <p:spPr>
            <a:xfrm>
              <a:off x="5291402" y="4747986"/>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65" name="Group 150">
            <a:extLst>
              <a:ext uri="{FF2B5EF4-FFF2-40B4-BE49-F238E27FC236}">
                <a16:creationId xmlns:a16="http://schemas.microsoft.com/office/drawing/2014/main" id="{C15AE566-818B-41D6-BBFF-E358A4007441}"/>
              </a:ext>
            </a:extLst>
          </p:cNvPr>
          <p:cNvGrpSpPr/>
          <p:nvPr/>
        </p:nvGrpSpPr>
        <p:grpSpPr>
          <a:xfrm>
            <a:off x="8689026" y="1729968"/>
            <a:ext cx="1922390" cy="465920"/>
            <a:chOff x="2260698" y="1058892"/>
            <a:chExt cx="2563550" cy="621314"/>
          </a:xfrm>
        </p:grpSpPr>
        <p:sp>
          <p:nvSpPr>
            <p:cNvPr id="66" name="Rectangle 151">
              <a:extLst>
                <a:ext uri="{FF2B5EF4-FFF2-40B4-BE49-F238E27FC236}">
                  <a16:creationId xmlns:a16="http://schemas.microsoft.com/office/drawing/2014/main" id="{08DD149C-36B7-4BDD-B3A5-4281926DD2E1}"/>
                </a:ext>
              </a:extLst>
            </p:cNvPr>
            <p:cNvSpPr/>
            <p:nvPr/>
          </p:nvSpPr>
          <p:spPr>
            <a:xfrm>
              <a:off x="2260698" y="105889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altLang="zh-CN" sz="1200" kern="0" dirty="0">
                  <a:solidFill>
                    <a:prstClr val="white"/>
                  </a:solidFill>
                  <a:latin typeface="Segoe UI"/>
                </a:rPr>
                <a:t>AKS</a:t>
              </a:r>
              <a:endParaRPr lang="en-US" sz="1200" kern="0" dirty="0">
                <a:solidFill>
                  <a:prstClr val="white"/>
                </a:solidFill>
                <a:latin typeface="Segoe UI"/>
              </a:endParaRPr>
            </a:p>
          </p:txBody>
        </p:sp>
        <p:pic>
          <p:nvPicPr>
            <p:cNvPr id="67" name="Picture 152">
              <a:extLst>
                <a:ext uri="{FF2B5EF4-FFF2-40B4-BE49-F238E27FC236}">
                  <a16:creationId xmlns:a16="http://schemas.microsoft.com/office/drawing/2014/main" id="{B5450184-977A-4C93-8494-A476765DCA52}"/>
                </a:ext>
              </a:extLst>
            </p:cNvPr>
            <p:cNvPicPr>
              <a:picLocks noChangeAspect="1"/>
            </p:cNvPicPr>
            <p:nvPr/>
          </p:nvPicPr>
          <p:blipFill>
            <a:blip r:embed="rId9"/>
            <a:stretch>
              <a:fillRect/>
            </a:stretch>
          </p:blipFill>
          <p:spPr>
            <a:xfrm>
              <a:off x="2308837" y="1104529"/>
              <a:ext cx="650738" cy="495720"/>
            </a:xfrm>
            <a:prstGeom prst="rect">
              <a:avLst/>
            </a:prstGeom>
          </p:spPr>
        </p:pic>
      </p:grpSp>
      <p:grpSp>
        <p:nvGrpSpPr>
          <p:cNvPr id="68" name="Group 153">
            <a:extLst>
              <a:ext uri="{FF2B5EF4-FFF2-40B4-BE49-F238E27FC236}">
                <a16:creationId xmlns:a16="http://schemas.microsoft.com/office/drawing/2014/main" id="{D3B5042B-EBE3-481A-8F35-F31E954D40EB}"/>
              </a:ext>
            </a:extLst>
          </p:cNvPr>
          <p:cNvGrpSpPr/>
          <p:nvPr/>
        </p:nvGrpSpPr>
        <p:grpSpPr>
          <a:xfrm>
            <a:off x="8689026" y="2204756"/>
            <a:ext cx="1922390" cy="465920"/>
            <a:chOff x="2260698" y="1672902"/>
            <a:chExt cx="2563550" cy="621314"/>
          </a:xfrm>
        </p:grpSpPr>
        <p:sp>
          <p:nvSpPr>
            <p:cNvPr id="69" name="Rectangle 154">
              <a:extLst>
                <a:ext uri="{FF2B5EF4-FFF2-40B4-BE49-F238E27FC236}">
                  <a16:creationId xmlns:a16="http://schemas.microsoft.com/office/drawing/2014/main" id="{852933F9-EF6F-49C2-965C-07525E15802D}"/>
                </a:ext>
              </a:extLst>
            </p:cNvPr>
            <p:cNvSpPr/>
            <p:nvPr/>
          </p:nvSpPr>
          <p:spPr>
            <a:xfrm>
              <a:off x="2260698" y="167290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Service Fabric</a:t>
              </a:r>
            </a:p>
          </p:txBody>
        </p:sp>
        <p:pic>
          <p:nvPicPr>
            <p:cNvPr id="70" name="Picture 155">
              <a:extLst>
                <a:ext uri="{FF2B5EF4-FFF2-40B4-BE49-F238E27FC236}">
                  <a16:creationId xmlns:a16="http://schemas.microsoft.com/office/drawing/2014/main" id="{367757A0-3A64-45F7-BDD7-32495249243F}"/>
                </a:ext>
              </a:extLst>
            </p:cNvPr>
            <p:cNvPicPr>
              <a:picLocks noChangeAspect="1"/>
            </p:cNvPicPr>
            <p:nvPr/>
          </p:nvPicPr>
          <p:blipFill>
            <a:blip r:embed="rId10"/>
            <a:stretch>
              <a:fillRect/>
            </a:stretch>
          </p:blipFill>
          <p:spPr>
            <a:xfrm>
              <a:off x="2386537" y="1735699"/>
              <a:ext cx="495338" cy="495720"/>
            </a:xfrm>
            <a:prstGeom prst="rect">
              <a:avLst/>
            </a:prstGeom>
          </p:spPr>
        </p:pic>
      </p:grpSp>
      <p:grpSp>
        <p:nvGrpSpPr>
          <p:cNvPr id="71" name="Group 159">
            <a:extLst>
              <a:ext uri="{FF2B5EF4-FFF2-40B4-BE49-F238E27FC236}">
                <a16:creationId xmlns:a16="http://schemas.microsoft.com/office/drawing/2014/main" id="{7F9B295A-1A0D-4EA3-8321-FA8FCA3615AA}"/>
              </a:ext>
            </a:extLst>
          </p:cNvPr>
          <p:cNvGrpSpPr/>
          <p:nvPr/>
        </p:nvGrpSpPr>
        <p:grpSpPr>
          <a:xfrm>
            <a:off x="8689026" y="2658323"/>
            <a:ext cx="1922390" cy="465920"/>
            <a:chOff x="2260698" y="2350204"/>
            <a:chExt cx="2563550" cy="621314"/>
          </a:xfrm>
        </p:grpSpPr>
        <p:sp>
          <p:nvSpPr>
            <p:cNvPr id="72" name="Rectangle 160">
              <a:extLst>
                <a:ext uri="{FF2B5EF4-FFF2-40B4-BE49-F238E27FC236}">
                  <a16:creationId xmlns:a16="http://schemas.microsoft.com/office/drawing/2014/main" id="{C420C051-9A38-4071-832E-495B5A2824CA}"/>
                </a:ext>
              </a:extLst>
            </p:cNvPr>
            <p:cNvSpPr/>
            <p:nvPr/>
          </p:nvSpPr>
          <p:spPr>
            <a:xfrm>
              <a:off x="2260698" y="2350204"/>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App Services</a:t>
              </a:r>
            </a:p>
          </p:txBody>
        </p:sp>
        <p:pic>
          <p:nvPicPr>
            <p:cNvPr id="73" name="Picture 161">
              <a:extLst>
                <a:ext uri="{FF2B5EF4-FFF2-40B4-BE49-F238E27FC236}">
                  <a16:creationId xmlns:a16="http://schemas.microsoft.com/office/drawing/2014/main" id="{40CCF595-5DF5-4BA4-9BE0-D7A6B34206D1}"/>
                </a:ext>
              </a:extLst>
            </p:cNvPr>
            <p:cNvPicPr>
              <a:picLocks noChangeAspect="1"/>
            </p:cNvPicPr>
            <p:nvPr/>
          </p:nvPicPr>
          <p:blipFill>
            <a:blip r:embed="rId11"/>
            <a:stretch>
              <a:fillRect/>
            </a:stretch>
          </p:blipFill>
          <p:spPr>
            <a:xfrm>
              <a:off x="2386538" y="2409936"/>
              <a:ext cx="495337" cy="495720"/>
            </a:xfrm>
            <a:prstGeom prst="rect">
              <a:avLst/>
            </a:prstGeom>
          </p:spPr>
        </p:pic>
      </p:grpSp>
      <p:grpSp>
        <p:nvGrpSpPr>
          <p:cNvPr id="74" name="Group 44">
            <a:extLst>
              <a:ext uri="{FF2B5EF4-FFF2-40B4-BE49-F238E27FC236}">
                <a16:creationId xmlns:a16="http://schemas.microsoft.com/office/drawing/2014/main" id="{EA217EC3-E88B-4001-BDC1-57670B620BED}"/>
              </a:ext>
            </a:extLst>
          </p:cNvPr>
          <p:cNvGrpSpPr/>
          <p:nvPr/>
        </p:nvGrpSpPr>
        <p:grpSpPr>
          <a:xfrm>
            <a:off x="5262513" y="3216592"/>
            <a:ext cx="1170485" cy="1108728"/>
            <a:chOff x="4863724" y="3106743"/>
            <a:chExt cx="1560868" cy="1478514"/>
          </a:xfrm>
        </p:grpSpPr>
        <p:sp>
          <p:nvSpPr>
            <p:cNvPr id="75" name="Rounded Rectangle 12">
              <a:extLst>
                <a:ext uri="{FF2B5EF4-FFF2-40B4-BE49-F238E27FC236}">
                  <a16:creationId xmlns:a16="http://schemas.microsoft.com/office/drawing/2014/main" id="{793ADBD7-A230-4D84-8839-BDC2C5E4AD73}"/>
                </a:ext>
              </a:extLst>
            </p:cNvPr>
            <p:cNvSpPr/>
            <p:nvPr/>
          </p:nvSpPr>
          <p:spPr>
            <a:xfrm>
              <a:off x="4863724" y="3106743"/>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76" name="Rectangle 40">
              <a:extLst>
                <a:ext uri="{FF2B5EF4-FFF2-40B4-BE49-F238E27FC236}">
                  <a16:creationId xmlns:a16="http://schemas.microsoft.com/office/drawing/2014/main" id="{B92A3F04-782F-4923-8067-B76ADC2550D8}"/>
                </a:ext>
              </a:extLst>
            </p:cNvPr>
            <p:cNvSpPr/>
            <p:nvPr/>
          </p:nvSpPr>
          <p:spPr>
            <a:xfrm>
              <a:off x="5459227" y="3287891"/>
              <a:ext cx="965365" cy="631031"/>
            </a:xfrm>
            <a:prstGeom prst="rect">
              <a:avLst/>
            </a:prstGeom>
          </p:spPr>
          <p:txBody>
            <a:bodyPr wrap="square">
              <a:spAutoFit/>
            </a:bodyPr>
            <a:lstStyle/>
            <a:p>
              <a:pPr algn="ctr" defTabSz="68573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Azure Container Registry</a:t>
              </a:r>
            </a:p>
          </p:txBody>
        </p:sp>
        <p:pic>
          <p:nvPicPr>
            <p:cNvPr id="77" name="Picture 2" descr="Image result for docker private registry images">
              <a:extLst>
                <a:ext uri="{FF2B5EF4-FFF2-40B4-BE49-F238E27FC236}">
                  <a16:creationId xmlns:a16="http://schemas.microsoft.com/office/drawing/2014/main" id="{3C47931B-EA7F-4470-8219-E35AF64469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5750" y="3288802"/>
              <a:ext cx="590613" cy="578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104">
            <a:extLst>
              <a:ext uri="{FF2B5EF4-FFF2-40B4-BE49-F238E27FC236}">
                <a16:creationId xmlns:a16="http://schemas.microsoft.com/office/drawing/2014/main" id="{CB7BFA81-63D7-4E57-81D8-9A09A9EEB4EE}"/>
              </a:ext>
            </a:extLst>
          </p:cNvPr>
          <p:cNvGrpSpPr/>
          <p:nvPr/>
        </p:nvGrpSpPr>
        <p:grpSpPr>
          <a:xfrm>
            <a:off x="2198411" y="4692405"/>
            <a:ext cx="1008236" cy="672298"/>
            <a:chOff x="1883426" y="5104140"/>
            <a:chExt cx="1344505" cy="896524"/>
          </a:xfrm>
        </p:grpSpPr>
        <p:pic>
          <p:nvPicPr>
            <p:cNvPr id="79" name="Picture 43">
              <a:extLst>
                <a:ext uri="{FF2B5EF4-FFF2-40B4-BE49-F238E27FC236}">
                  <a16:creationId xmlns:a16="http://schemas.microsoft.com/office/drawing/2014/main" id="{96A2DBE2-92D8-4290-9AAA-124C810E07AE}"/>
                </a:ext>
              </a:extLst>
            </p:cNvPr>
            <p:cNvPicPr>
              <a:picLocks noChangeAspect="1"/>
            </p:cNvPicPr>
            <p:nvPr/>
          </p:nvPicPr>
          <p:blipFill>
            <a:blip r:embed="rId13"/>
            <a:stretch>
              <a:fillRect/>
            </a:stretch>
          </p:blipFill>
          <p:spPr>
            <a:xfrm>
              <a:off x="2145264" y="5243497"/>
              <a:ext cx="668742" cy="618646"/>
            </a:xfrm>
            <a:prstGeom prst="rect">
              <a:avLst/>
            </a:prstGeom>
          </p:spPr>
        </p:pic>
        <p:sp>
          <p:nvSpPr>
            <p:cNvPr id="80" name="Rectangle 100">
              <a:extLst>
                <a:ext uri="{FF2B5EF4-FFF2-40B4-BE49-F238E27FC236}">
                  <a16:creationId xmlns:a16="http://schemas.microsoft.com/office/drawing/2014/main" id="{463B1C15-061C-4D19-8602-7D139323690B}"/>
                </a:ext>
              </a:extLst>
            </p:cNvPr>
            <p:cNvSpPr/>
            <p:nvPr/>
          </p:nvSpPr>
          <p:spPr>
            <a:xfrm>
              <a:off x="1883426" y="5483571"/>
              <a:ext cx="267206"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a:t>
              </a:r>
            </a:p>
          </p:txBody>
        </p:sp>
        <p:sp>
          <p:nvSpPr>
            <p:cNvPr id="81" name="Rectangle 101">
              <a:extLst>
                <a:ext uri="{FF2B5EF4-FFF2-40B4-BE49-F238E27FC236}">
                  <a16:creationId xmlns:a16="http://schemas.microsoft.com/office/drawing/2014/main" id="{E1E27B92-26E0-486D-8FB1-107A54351E5B}"/>
                </a:ext>
              </a:extLst>
            </p:cNvPr>
            <p:cNvSpPr/>
            <p:nvPr/>
          </p:nvSpPr>
          <p:spPr>
            <a:xfrm>
              <a:off x="2379447" y="5104140"/>
              <a:ext cx="20093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Run</a:t>
              </a:r>
            </a:p>
          </p:txBody>
        </p:sp>
        <p:sp>
          <p:nvSpPr>
            <p:cNvPr id="82" name="Rectangle 102">
              <a:extLst>
                <a:ext uri="{FF2B5EF4-FFF2-40B4-BE49-F238E27FC236}">
                  <a16:creationId xmlns:a16="http://schemas.microsoft.com/office/drawing/2014/main" id="{5A1A807B-CEB8-444F-B51F-9529270E8F31}"/>
                </a:ext>
              </a:extLst>
            </p:cNvPr>
            <p:cNvSpPr/>
            <p:nvPr/>
          </p:nvSpPr>
          <p:spPr>
            <a:xfrm>
              <a:off x="2817503" y="5483571"/>
              <a:ext cx="41042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Validate</a:t>
              </a:r>
            </a:p>
          </p:txBody>
        </p:sp>
        <p:sp>
          <p:nvSpPr>
            <p:cNvPr id="83" name="Rectangle 103">
              <a:extLst>
                <a:ext uri="{FF2B5EF4-FFF2-40B4-BE49-F238E27FC236}">
                  <a16:creationId xmlns:a16="http://schemas.microsoft.com/office/drawing/2014/main" id="{BB717EFB-B287-4150-8276-DCF962767250}"/>
                </a:ext>
              </a:extLst>
            </p:cNvPr>
            <p:cNvSpPr/>
            <p:nvPr/>
          </p:nvSpPr>
          <p:spPr>
            <a:xfrm>
              <a:off x="2308916" y="5862144"/>
              <a:ext cx="344161"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Debug</a:t>
              </a:r>
            </a:p>
          </p:txBody>
        </p:sp>
      </p:grpSp>
      <p:grpSp>
        <p:nvGrpSpPr>
          <p:cNvPr id="84" name="Group 24">
            <a:extLst>
              <a:ext uri="{FF2B5EF4-FFF2-40B4-BE49-F238E27FC236}">
                <a16:creationId xmlns:a16="http://schemas.microsoft.com/office/drawing/2014/main" id="{1FD7342A-5AF0-451F-9555-0D5C48983CFD}"/>
              </a:ext>
            </a:extLst>
          </p:cNvPr>
          <p:cNvGrpSpPr/>
          <p:nvPr/>
        </p:nvGrpSpPr>
        <p:grpSpPr>
          <a:xfrm>
            <a:off x="2551539" y="4458881"/>
            <a:ext cx="1132284" cy="671614"/>
            <a:chOff x="1369381" y="4802368"/>
            <a:chExt cx="1509926" cy="895613"/>
          </a:xfrm>
        </p:grpSpPr>
        <p:pic>
          <p:nvPicPr>
            <p:cNvPr id="85" name="Picture 12" descr="Image result for docker  logo">
              <a:extLst>
                <a:ext uri="{FF2B5EF4-FFF2-40B4-BE49-F238E27FC236}">
                  <a16:creationId xmlns:a16="http://schemas.microsoft.com/office/drawing/2014/main" id="{45D406CE-A1D7-46AE-88D3-7D7B5FFC26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0309" y="4802368"/>
              <a:ext cx="598998" cy="39933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_x0020_6" descr="image016">
              <a:extLst>
                <a:ext uri="{FF2B5EF4-FFF2-40B4-BE49-F238E27FC236}">
                  <a16:creationId xmlns:a16="http://schemas.microsoft.com/office/drawing/2014/main" id="{D4F3FE61-ADCC-49C9-8E5A-2AFE505F2F4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69381" y="5426936"/>
              <a:ext cx="297381" cy="271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Rectangle 29">
            <a:extLst>
              <a:ext uri="{FF2B5EF4-FFF2-40B4-BE49-F238E27FC236}">
                <a16:creationId xmlns:a16="http://schemas.microsoft.com/office/drawing/2014/main" id="{1F8C0DD1-6681-4D12-B9AD-91C6017611FC}"/>
              </a:ext>
            </a:extLst>
          </p:cNvPr>
          <p:cNvSpPr/>
          <p:nvPr/>
        </p:nvSpPr>
        <p:spPr>
          <a:xfrm>
            <a:off x="1740235" y="4421779"/>
            <a:ext cx="839408" cy="242374"/>
          </a:xfrm>
          <a:prstGeom prst="rect">
            <a:avLst/>
          </a:prstGeom>
        </p:spPr>
        <p:txBody>
          <a:bodyPr wrap="square">
            <a:spAutoFit/>
          </a:bodyPr>
          <a:lstStyle/>
          <a:p>
            <a:pPr defTabSz="685739">
              <a:defRPr/>
            </a:pPr>
            <a:r>
              <a:rPr lang="en-US" sz="975" i="1" kern="0" dirty="0">
                <a:solidFill>
                  <a:prstClr val="white"/>
                </a:solidFill>
                <a:latin typeface="Segoe UI" panose="020B0502040204020203" pitchFamily="34" charset="0"/>
                <a:ea typeface="Segoe UI" panose="020B0502040204020203" pitchFamily="34" charset="0"/>
                <a:cs typeface="Segoe UI" panose="020B0502040204020203" pitchFamily="34" charset="0"/>
              </a:rPr>
              <a:t>Inner-Loop</a:t>
            </a:r>
          </a:p>
        </p:txBody>
      </p:sp>
      <p:pic>
        <p:nvPicPr>
          <p:cNvPr id="88" name="Picture 12" descr="Image result for docker  logo">
            <a:extLst>
              <a:ext uri="{FF2B5EF4-FFF2-40B4-BE49-F238E27FC236}">
                <a16:creationId xmlns:a16="http://schemas.microsoft.com/office/drawing/2014/main" id="{91701839-5FDF-4E47-86B8-09F3D2C769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8534"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138">
            <a:extLst>
              <a:ext uri="{FF2B5EF4-FFF2-40B4-BE49-F238E27FC236}">
                <a16:creationId xmlns:a16="http://schemas.microsoft.com/office/drawing/2014/main" id="{47BFD910-11DE-4388-89E8-304AD1743718}"/>
              </a:ext>
            </a:extLst>
          </p:cNvPr>
          <p:cNvSpPr txBox="1"/>
          <p:nvPr/>
        </p:nvSpPr>
        <p:spPr>
          <a:xfrm>
            <a:off x="5712411" y="3876738"/>
            <a:ext cx="612922" cy="346249"/>
          </a:xfrm>
          <a:prstGeom prst="rect">
            <a:avLst/>
          </a:prstGeom>
          <a:noFill/>
        </p:spPr>
        <p:txBody>
          <a:bodyPr wrap="square" rtlCol="0">
            <a:spAutoFit/>
          </a:bodyPr>
          <a:lstStyle/>
          <a:p>
            <a:pPr algn="ctr" defTabSz="685739">
              <a:defRPr/>
            </a:pPr>
            <a:r>
              <a:rPr lang="en-US" sz="825" dirty="0">
                <a:solidFill>
                  <a:prstClr val="white"/>
                </a:solidFill>
                <a:latin typeface="Calibri" panose="020F0502020204030204"/>
              </a:rPr>
              <a:t>Azure Key Vault</a:t>
            </a:r>
          </a:p>
        </p:txBody>
      </p:sp>
      <p:grpSp>
        <p:nvGrpSpPr>
          <p:cNvPr id="90" name="Group 22">
            <a:extLst>
              <a:ext uri="{FF2B5EF4-FFF2-40B4-BE49-F238E27FC236}">
                <a16:creationId xmlns:a16="http://schemas.microsoft.com/office/drawing/2014/main" id="{54649995-3F0F-425B-8C98-CE345D144F1F}"/>
              </a:ext>
            </a:extLst>
          </p:cNvPr>
          <p:cNvGrpSpPr/>
          <p:nvPr/>
        </p:nvGrpSpPr>
        <p:grpSpPr>
          <a:xfrm>
            <a:off x="5255192" y="1898250"/>
            <a:ext cx="1112616" cy="1163710"/>
            <a:chOff x="4974763" y="1387710"/>
            <a:chExt cx="1483698" cy="1551834"/>
          </a:xfrm>
        </p:grpSpPr>
        <p:sp>
          <p:nvSpPr>
            <p:cNvPr id="91" name="Rounded Rectangle 12">
              <a:extLst>
                <a:ext uri="{FF2B5EF4-FFF2-40B4-BE49-F238E27FC236}">
                  <a16:creationId xmlns:a16="http://schemas.microsoft.com/office/drawing/2014/main" id="{F1A1EF26-BD57-415D-BE14-0DA3D7EC2F64}"/>
                </a:ext>
              </a:extLst>
            </p:cNvPr>
            <p:cNvSpPr/>
            <p:nvPr/>
          </p:nvSpPr>
          <p:spPr>
            <a:xfrm>
              <a:off x="4974763"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92" name="TextBox 33">
              <a:extLst>
                <a:ext uri="{FF2B5EF4-FFF2-40B4-BE49-F238E27FC236}">
                  <a16:creationId xmlns:a16="http://schemas.microsoft.com/office/drawing/2014/main" id="{F378A291-3908-4A3C-BF15-E22259E73D9B}"/>
                </a:ext>
              </a:extLst>
            </p:cNvPr>
            <p:cNvSpPr txBox="1"/>
            <p:nvPr/>
          </p:nvSpPr>
          <p:spPr>
            <a:xfrm>
              <a:off x="5150687" y="1935424"/>
              <a:ext cx="1240480" cy="310392"/>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CD, Deploy</a:t>
              </a:r>
            </a:p>
          </p:txBody>
        </p:sp>
        <p:sp>
          <p:nvSpPr>
            <p:cNvPr id="93" name="TextBox 67">
              <a:extLst>
                <a:ext uri="{FF2B5EF4-FFF2-40B4-BE49-F238E27FC236}">
                  <a16:creationId xmlns:a16="http://schemas.microsoft.com/office/drawing/2014/main" id="{15D433F6-5FD1-49B8-82F2-92999A1440A0}"/>
                </a:ext>
              </a:extLst>
            </p:cNvPr>
            <p:cNvSpPr txBox="1"/>
            <p:nvPr/>
          </p:nvSpPr>
          <p:spPr>
            <a:xfrm>
              <a:off x="5223238"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a:t>
              </a:r>
            </a:p>
          </p:txBody>
        </p:sp>
        <p:pic>
          <p:nvPicPr>
            <p:cNvPr id="94" name="Picture 4" descr="https://zapier.cachefly.net/storage/services/59152a3a91bfe0ddd2fc9b978448593a.128x128.png">
              <a:extLst>
                <a:ext uri="{FF2B5EF4-FFF2-40B4-BE49-F238E27FC236}">
                  <a16:creationId xmlns:a16="http://schemas.microsoft.com/office/drawing/2014/main" id="{C26BB5AC-5520-4B8D-A1FD-4A05C9B7FA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5039078"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pic>
        <p:nvPicPr>
          <p:cNvPr id="95" name="Picture 139">
            <a:extLst>
              <a:ext uri="{FF2B5EF4-FFF2-40B4-BE49-F238E27FC236}">
                <a16:creationId xmlns:a16="http://schemas.microsoft.com/office/drawing/2014/main" id="{93571801-75B0-4CBD-95DE-0FAA1953E0E7}"/>
              </a:ext>
            </a:extLst>
          </p:cNvPr>
          <p:cNvPicPr>
            <a:picLocks noChangeAspect="1"/>
          </p:cNvPicPr>
          <p:nvPr/>
        </p:nvPicPr>
        <p:blipFill>
          <a:blip r:embed="rId17"/>
          <a:stretch>
            <a:fillRect/>
          </a:stretch>
        </p:blipFill>
        <p:spPr>
          <a:xfrm>
            <a:off x="5415603" y="3852970"/>
            <a:ext cx="305500" cy="340820"/>
          </a:xfrm>
          <a:prstGeom prst="rect">
            <a:avLst/>
          </a:prstGeom>
        </p:spPr>
      </p:pic>
      <p:cxnSp>
        <p:nvCxnSpPr>
          <p:cNvPr id="96" name="Straight Arrow Connector 149">
            <a:extLst>
              <a:ext uri="{FF2B5EF4-FFF2-40B4-BE49-F238E27FC236}">
                <a16:creationId xmlns:a16="http://schemas.microsoft.com/office/drawing/2014/main" id="{848187ED-E46D-4A3E-A2A2-75D804DFF270}"/>
              </a:ext>
            </a:extLst>
          </p:cNvPr>
          <p:cNvCxnSpPr>
            <a:cxnSpLocks/>
          </p:cNvCxnSpPr>
          <p:nvPr/>
        </p:nvCxnSpPr>
        <p:spPr>
          <a:xfrm flipV="1">
            <a:off x="6371137" y="3009555"/>
            <a:ext cx="875246" cy="429321"/>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pic>
        <p:nvPicPr>
          <p:cNvPr id="97" name="Picture 12" descr="Image result for docker  logo">
            <a:extLst>
              <a:ext uri="{FF2B5EF4-FFF2-40B4-BE49-F238E27FC236}">
                <a16:creationId xmlns:a16="http://schemas.microsoft.com/office/drawing/2014/main" id="{64E6C7D9-256F-4580-BE54-05E299D415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8758"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110">
            <a:extLst>
              <a:ext uri="{FF2B5EF4-FFF2-40B4-BE49-F238E27FC236}">
                <a16:creationId xmlns:a16="http://schemas.microsoft.com/office/drawing/2014/main" id="{DDF86917-D321-4764-A80C-F90784F796F7}"/>
              </a:ext>
            </a:extLst>
          </p:cNvPr>
          <p:cNvSpPr/>
          <p:nvPr/>
        </p:nvSpPr>
        <p:spPr>
          <a:xfrm>
            <a:off x="4810603" y="1944683"/>
            <a:ext cx="399994" cy="1087106"/>
          </a:xfrm>
          <a:prstGeom prst="rect">
            <a:avLst/>
          </a:prstGeom>
          <a:pattFill prst="horzBrick">
            <a:fgClr>
              <a:sysClr val="window" lastClr="FFFFFF"/>
            </a:fgClr>
            <a:bgClr>
              <a:srgbClr val="C0504D"/>
            </a:bgClr>
          </a:pattFill>
          <a:ln w="25400" cap="flat" cmpd="sng" algn="ctr">
            <a:noFill/>
            <a:prstDash val="solid"/>
          </a:ln>
          <a:effectLst/>
        </p:spPr>
        <p:txBody>
          <a:bodyPr rtlCol="0" anchor="ctr"/>
          <a:lstStyle/>
          <a:p>
            <a:pPr algn="ctr" defTabSz="685739">
              <a:defRPr/>
            </a:pPr>
            <a:endParaRPr lang="en-US" sz="1350" kern="0">
              <a:solidFill>
                <a:sysClr val="windowText" lastClr="000000"/>
              </a:solidFill>
              <a:latin typeface="Calibri"/>
            </a:endParaRPr>
          </a:p>
        </p:txBody>
      </p:sp>
      <p:sp>
        <p:nvSpPr>
          <p:cNvPr id="99" name="Rectangle 112">
            <a:extLst>
              <a:ext uri="{FF2B5EF4-FFF2-40B4-BE49-F238E27FC236}">
                <a16:creationId xmlns:a16="http://schemas.microsoft.com/office/drawing/2014/main" id="{BE7B5C98-C885-4A62-A2B7-1265977CD302}"/>
              </a:ext>
            </a:extLst>
          </p:cNvPr>
          <p:cNvSpPr/>
          <p:nvPr/>
        </p:nvSpPr>
        <p:spPr>
          <a:xfrm>
            <a:off x="2858867" y="1635666"/>
            <a:ext cx="3178288" cy="369332"/>
          </a:xfrm>
          <a:prstGeom prst="rect">
            <a:avLst/>
          </a:prstGeom>
        </p:spPr>
        <p:txBody>
          <a:bodyPr wrap="square">
            <a:spAutoFit/>
          </a:bodyPr>
          <a:lstStyle/>
          <a:p>
            <a:pPr defTabSz="914011" hangingPunct="0">
              <a:defRPr/>
            </a:pPr>
            <a:r>
              <a:rPr lang="en-US" kern="0" dirty="0">
                <a:solidFill>
                  <a:srgbClr val="68217A"/>
                </a:solidFill>
                <a:latin typeface="Calibri"/>
                <a:cs typeface="Calibri"/>
                <a:sym typeface="Calibri"/>
              </a:rPr>
              <a:t>Visual Studio Team Services</a:t>
            </a:r>
          </a:p>
        </p:txBody>
      </p:sp>
      <p:grpSp>
        <p:nvGrpSpPr>
          <p:cNvPr id="100" name="Group 18">
            <a:extLst>
              <a:ext uri="{FF2B5EF4-FFF2-40B4-BE49-F238E27FC236}">
                <a16:creationId xmlns:a16="http://schemas.microsoft.com/office/drawing/2014/main" id="{7E41E8AA-A8CA-45F3-890B-BCC5529AE140}"/>
              </a:ext>
            </a:extLst>
          </p:cNvPr>
          <p:cNvGrpSpPr/>
          <p:nvPr/>
        </p:nvGrpSpPr>
        <p:grpSpPr>
          <a:xfrm>
            <a:off x="1981087" y="1929026"/>
            <a:ext cx="1112616" cy="1132935"/>
            <a:chOff x="608671" y="1428750"/>
            <a:chExt cx="1483698" cy="1510794"/>
          </a:xfrm>
        </p:grpSpPr>
        <p:sp>
          <p:nvSpPr>
            <p:cNvPr id="101" name="Rounded Rectangle 11">
              <a:extLst>
                <a:ext uri="{FF2B5EF4-FFF2-40B4-BE49-F238E27FC236}">
                  <a16:creationId xmlns:a16="http://schemas.microsoft.com/office/drawing/2014/main" id="{F891EC1F-C308-42D1-8E92-8B425221A348}"/>
                </a:ext>
              </a:extLst>
            </p:cNvPr>
            <p:cNvSpPr/>
            <p:nvPr/>
          </p:nvSpPr>
          <p:spPr>
            <a:xfrm>
              <a:off x="608671"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02" name="TextBox 31">
              <a:extLst>
                <a:ext uri="{FF2B5EF4-FFF2-40B4-BE49-F238E27FC236}">
                  <a16:creationId xmlns:a16="http://schemas.microsoft.com/office/drawing/2014/main" id="{2A531DE1-1FF2-41C2-A17E-2859E0114B3D}"/>
                </a:ext>
              </a:extLst>
            </p:cNvPr>
            <p:cNvSpPr txBox="1"/>
            <p:nvPr/>
          </p:nvSpPr>
          <p:spPr>
            <a:xfrm>
              <a:off x="659206" y="1806524"/>
              <a:ext cx="1375377" cy="876125"/>
            </a:xfrm>
            <a:prstGeom prst="rect">
              <a:avLst/>
            </a:prstGeom>
          </p:spPr>
          <p:txBody>
            <a:bodyPr vert="horz" wrap="square" lIns="68533" tIns="68533" rIns="68533" bIns="68533" rtlCol="0" anchor="t">
              <a:noAutofit/>
            </a:bodyPr>
            <a:lstStyle/>
            <a:p>
              <a:pPr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Source Code Control</a:t>
              </a:r>
            </a:p>
            <a:p>
              <a:pPr algn="ctr" defTabSz="67222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(SCC)</a:t>
              </a:r>
            </a:p>
          </p:txBody>
        </p:sp>
        <p:sp>
          <p:nvSpPr>
            <p:cNvPr id="103" name="TextBox 65">
              <a:extLst>
                <a:ext uri="{FF2B5EF4-FFF2-40B4-BE49-F238E27FC236}">
                  <a16:creationId xmlns:a16="http://schemas.microsoft.com/office/drawing/2014/main" id="{D07FE417-B678-40FD-8207-9D91E6626765}"/>
                </a:ext>
              </a:extLst>
            </p:cNvPr>
            <p:cNvSpPr txBox="1"/>
            <p:nvPr/>
          </p:nvSpPr>
          <p:spPr>
            <a:xfrm>
              <a:off x="889041" y="142875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pic>
          <p:nvPicPr>
            <p:cNvPr id="104" name="Picture 79">
              <a:extLst>
                <a:ext uri="{FF2B5EF4-FFF2-40B4-BE49-F238E27FC236}">
                  <a16:creationId xmlns:a16="http://schemas.microsoft.com/office/drawing/2014/main" id="{2B4D69FC-192A-46E0-AF4D-2AC42F1873CC}"/>
                </a:ext>
              </a:extLst>
            </p:cNvPr>
            <p:cNvPicPr>
              <a:picLocks noChangeAspect="1"/>
            </p:cNvPicPr>
            <p:nvPr/>
          </p:nvPicPr>
          <p:blipFill>
            <a:blip r:embed="rId18"/>
            <a:stretch>
              <a:fillRect/>
            </a:stretch>
          </p:blipFill>
          <p:spPr>
            <a:xfrm>
              <a:off x="1671050" y="2532908"/>
              <a:ext cx="360364" cy="358071"/>
            </a:xfrm>
            <a:prstGeom prst="rect">
              <a:avLst/>
            </a:prstGeom>
          </p:spPr>
        </p:pic>
        <p:pic>
          <p:nvPicPr>
            <p:cNvPr id="105" name="Picture 4" descr="https://zapier.cachefly.net/storage/services/59152a3a91bfe0ddd2fc9b978448593a.128x128.png">
              <a:extLst>
                <a:ext uri="{FF2B5EF4-FFF2-40B4-BE49-F238E27FC236}">
                  <a16:creationId xmlns:a16="http://schemas.microsoft.com/office/drawing/2014/main" id="{F15C35A5-5011-45BF-8032-80B15C85D8E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663976" y="1505210"/>
              <a:ext cx="293484" cy="27312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https://wiki.jenkins-ci.org/download/attachments/2916393/logo-title.png?version=1&amp;modificationDate=1302753947000">
              <a:extLst>
                <a:ext uri="{FF2B5EF4-FFF2-40B4-BE49-F238E27FC236}">
                  <a16:creationId xmlns:a16="http://schemas.microsoft.com/office/drawing/2014/main" id="{C2E66198-EBD6-4CC2-BD33-2A9B26BCBB3B}"/>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r="72203"/>
            <a:stretch/>
          </p:blipFill>
          <p:spPr bwMode="auto">
            <a:xfrm>
              <a:off x="663487" y="2496747"/>
              <a:ext cx="349426" cy="4042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15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p:cTn id="11" dur="500" fill="hold"/>
                                        <p:tgtEl>
                                          <p:spTgt spid="78"/>
                                        </p:tgtEl>
                                        <p:attrNameLst>
                                          <p:attrName>ppt_w</p:attrName>
                                        </p:attrNameLst>
                                      </p:cBhvr>
                                      <p:tavLst>
                                        <p:tav tm="0">
                                          <p:val>
                                            <p:fltVal val="0"/>
                                          </p:val>
                                        </p:tav>
                                        <p:tav tm="100000">
                                          <p:val>
                                            <p:strVal val="#ppt_w"/>
                                          </p:val>
                                        </p:tav>
                                      </p:tavLst>
                                    </p:anim>
                                    <p:anim calcmode="lin" valueType="num">
                                      <p:cBhvr>
                                        <p:cTn id="12" dur="500" fill="hold"/>
                                        <p:tgtEl>
                                          <p:spTgt spid="78"/>
                                        </p:tgtEl>
                                        <p:attrNameLst>
                                          <p:attrName>ppt_h</p:attrName>
                                        </p:attrNameLst>
                                      </p:cBhvr>
                                      <p:tavLst>
                                        <p:tav tm="0">
                                          <p:val>
                                            <p:fltVal val="0"/>
                                          </p:val>
                                        </p:tav>
                                        <p:tav tm="100000">
                                          <p:val>
                                            <p:strVal val="#ppt_h"/>
                                          </p:val>
                                        </p:tav>
                                      </p:tavLst>
                                    </p:anim>
                                    <p:animEffect transition="in" filter="fade">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p:tgtEl>
                                          <p:spTgt spid="19"/>
                                        </p:tgtEl>
                                        <p:attrNameLst>
                                          <p:attrName>ppt_y</p:attrName>
                                        </p:attrNameLst>
                                      </p:cBhvr>
                                      <p:tavLst>
                                        <p:tav tm="0">
                                          <p:val>
                                            <p:strVal val="#ppt_y+#ppt_h*1.125000"/>
                                          </p:val>
                                        </p:tav>
                                        <p:tav tm="100000">
                                          <p:val>
                                            <p:strVal val="#ppt_y"/>
                                          </p:val>
                                        </p:tav>
                                      </p:tavLst>
                                    </p:anim>
                                    <p:animEffect transition="in" filter="wipe(up)">
                                      <p:cBhvr>
                                        <p:cTn id="35" dur="500"/>
                                        <p:tgtEl>
                                          <p:spTgt spid="1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42" presetClass="path" presetSubtype="0" accel="50000" decel="50000" fill="hold" nodeType="withEffect">
                                  <p:stCondLst>
                                    <p:cond delay="0"/>
                                  </p:stCondLst>
                                  <p:childTnLst>
                                    <p:animMotion origin="layout" path="M -1.04167E-6 3.7037E-6 L -0.00052 -0.36829 " pathEditMode="relative" rAng="0" ptsTypes="AA">
                                      <p:cBhvr>
                                        <p:cTn id="45" dur="2000" fill="hold"/>
                                        <p:tgtEl>
                                          <p:spTgt spid="20"/>
                                        </p:tgtEl>
                                        <p:attrNameLst>
                                          <p:attrName>ppt_x</p:attrName>
                                          <p:attrName>ppt_y</p:attrName>
                                        </p:attrNameLst>
                                      </p:cBhvr>
                                      <p:rCtr x="-26" y="-1842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00"/>
                            </p:stCondLst>
                            <p:childTnLst>
                              <p:par>
                                <p:cTn id="52" presetID="1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900"/>
                                        <p:tgtEl>
                                          <p:spTgt spid="4"/>
                                        </p:tgtEl>
                                        <p:attrNameLst>
                                          <p:attrName>ppt_x</p:attrName>
                                        </p:attrNameLst>
                                      </p:cBhvr>
                                      <p:tavLst>
                                        <p:tav tm="0">
                                          <p:val>
                                            <p:strVal val="#ppt_x-#ppt_w*1.125000"/>
                                          </p:val>
                                        </p:tav>
                                        <p:tav tm="100000">
                                          <p:val>
                                            <p:strVal val="#ppt_x"/>
                                          </p:val>
                                        </p:tav>
                                      </p:tavLst>
                                    </p:anim>
                                    <p:animEffect transition="in" filter="wipe(right)">
                                      <p:cBhvr>
                                        <p:cTn id="55" dur="900"/>
                                        <p:tgtEl>
                                          <p:spTgt spid="4"/>
                                        </p:tgtEl>
                                      </p:cBhvr>
                                    </p:animEffect>
                                  </p:childTnLst>
                                </p:cTn>
                              </p:par>
                            </p:childTnLst>
                          </p:cTn>
                        </p:par>
                        <p:par>
                          <p:cTn id="56" fill="hold">
                            <p:stCondLst>
                              <p:cond delay="1400"/>
                            </p:stCondLst>
                            <p:childTnLst>
                              <p:par>
                                <p:cTn id="57" presetID="10" presetClass="entr" presetSubtype="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42" presetClass="path" presetSubtype="0" accel="50000" decel="50000" fill="hold" nodeType="withEffect">
                                  <p:stCondLst>
                                    <p:cond delay="0"/>
                                  </p:stCondLst>
                                  <p:childTnLst>
                                    <p:animMotion origin="layout" path="M -4.16667E-6 5.55112E-17 L 0.14232 5.55112E-17 " pathEditMode="relative" rAng="0" ptsTypes="AA">
                                      <p:cBhvr>
                                        <p:cTn id="61" dur="2000" fill="hold"/>
                                        <p:tgtEl>
                                          <p:spTgt spid="5"/>
                                        </p:tgtEl>
                                        <p:attrNameLst>
                                          <p:attrName>ppt_x</p:attrName>
                                          <p:attrName>ppt_y</p:attrName>
                                        </p:attrNameLst>
                                      </p:cBhvr>
                                      <p:rCtr x="7109" y="0"/>
                                    </p:animMotion>
                                  </p:childTnLst>
                                </p:cTn>
                              </p:par>
                            </p:childTnLst>
                          </p:cTn>
                        </p:par>
                        <p:par>
                          <p:cTn id="62" fill="hold">
                            <p:stCondLst>
                              <p:cond delay="3400"/>
                            </p:stCondLst>
                            <p:childTnLst>
                              <p:par>
                                <p:cTn id="63" presetID="10" presetClass="entr" presetSubtype="0" fill="hold"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par>
                          <p:cTn id="66" fill="hold">
                            <p:stCondLst>
                              <p:cond delay="3900"/>
                            </p:stCondLst>
                            <p:childTnLst>
                              <p:par>
                                <p:cTn id="67" presetID="10"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42" presetClass="path" presetSubtype="0" accel="50000" decel="50000" fill="hold" nodeType="withEffect">
                                  <p:stCondLst>
                                    <p:cond delay="0"/>
                                  </p:stCondLst>
                                  <p:childTnLst>
                                    <p:animMotion origin="layout" path="M 1.875E-6 3.7037E-7 L 0.10742 0.12361 " pathEditMode="relative" rAng="0" ptsTypes="AA">
                                      <p:cBhvr>
                                        <p:cTn id="74" dur="1300" fill="hold"/>
                                        <p:tgtEl>
                                          <p:spTgt spid="7"/>
                                        </p:tgtEl>
                                        <p:attrNameLst>
                                          <p:attrName>ppt_x</p:attrName>
                                          <p:attrName>ppt_y</p:attrName>
                                        </p:attrNameLst>
                                      </p:cBhvr>
                                      <p:rCtr x="5365" y="6181"/>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500"/>
                                        <p:tgtEl>
                                          <p:spTgt spid="98"/>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childTnLst>
                          </p:cTn>
                        </p:par>
                        <p:par>
                          <p:cTn id="88" fill="hold">
                            <p:stCondLst>
                              <p:cond delay="1500"/>
                            </p:stCondLst>
                            <p:childTnLst>
                              <p:par>
                                <p:cTn id="89" presetID="10" presetClass="entr" presetSubtype="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additive="base">
                                        <p:cTn id="94" dur="900"/>
                                        <p:tgtEl>
                                          <p:spTgt spid="13"/>
                                        </p:tgtEl>
                                        <p:attrNameLst>
                                          <p:attrName>ppt_x</p:attrName>
                                        </p:attrNameLst>
                                      </p:cBhvr>
                                      <p:tavLst>
                                        <p:tav tm="0">
                                          <p:val>
                                            <p:strVal val="#ppt_x-#ppt_w*1.125000"/>
                                          </p:val>
                                        </p:tav>
                                        <p:tav tm="100000">
                                          <p:val>
                                            <p:strVal val="#ppt_x"/>
                                          </p:val>
                                        </p:tav>
                                      </p:tavLst>
                                    </p:anim>
                                    <p:animEffect transition="in" filter="wipe(right)">
                                      <p:cBhvr>
                                        <p:cTn id="95" dur="900"/>
                                        <p:tgtEl>
                                          <p:spTgt spid="13"/>
                                        </p:tgtEl>
                                      </p:cBhvr>
                                    </p:animEffect>
                                  </p:childTnLst>
                                </p:cTn>
                              </p:par>
                            </p:childTnLst>
                          </p:cTn>
                        </p:par>
                        <p:par>
                          <p:cTn id="96" fill="hold">
                            <p:stCondLst>
                              <p:cond delay="2400"/>
                            </p:stCondLst>
                            <p:childTnLst>
                              <p:par>
                                <p:cTn id="97" presetID="10" presetClass="entr" presetSubtype="0" fill="hold" nodeType="after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par>
                          <p:cTn id="100" fill="hold">
                            <p:stCondLst>
                              <p:cond delay="2900"/>
                            </p:stCondLst>
                            <p:childTnLst>
                              <p:par>
                                <p:cTn id="101" presetID="12" presetClass="entr" presetSubtype="8" fill="hold" grpId="0" nodeType="after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700"/>
                                        <p:tgtEl>
                                          <p:spTgt spid="41"/>
                                        </p:tgtEl>
                                        <p:attrNameLst>
                                          <p:attrName>ppt_x</p:attrName>
                                        </p:attrNameLst>
                                      </p:cBhvr>
                                      <p:tavLst>
                                        <p:tav tm="0">
                                          <p:val>
                                            <p:strVal val="#ppt_x-#ppt_w*1.125000"/>
                                          </p:val>
                                        </p:tav>
                                        <p:tav tm="100000">
                                          <p:val>
                                            <p:strVal val="#ppt_x"/>
                                          </p:val>
                                        </p:tav>
                                      </p:tavLst>
                                    </p:anim>
                                    <p:animEffect transition="in" filter="wipe(right)">
                                      <p:cBhvr>
                                        <p:cTn id="104" dur="700"/>
                                        <p:tgtEl>
                                          <p:spTgt spid="41"/>
                                        </p:tgtEl>
                                      </p:cBhvr>
                                    </p:animEffect>
                                  </p:childTnLst>
                                </p:cTn>
                              </p:par>
                            </p:childTnLst>
                          </p:cTn>
                        </p:par>
                        <p:par>
                          <p:cTn id="105" fill="hold">
                            <p:stCondLst>
                              <p:cond delay="3600"/>
                            </p:stCondLst>
                            <p:childTnLst>
                              <p:par>
                                <p:cTn id="106" presetID="22" presetClass="entr" presetSubtype="8" fill="hold"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wipe(left)">
                                      <p:cBhvr>
                                        <p:cTn id="108" dur="500"/>
                                        <p:tgtEl>
                                          <p:spTgt spid="96"/>
                                        </p:tgtEl>
                                      </p:cBhvr>
                                    </p:animEffect>
                                  </p:childTnLst>
                                </p:cTn>
                              </p:par>
                            </p:childTnLst>
                          </p:cTn>
                        </p:par>
                        <p:par>
                          <p:cTn id="109" fill="hold">
                            <p:stCondLst>
                              <p:cond delay="4100"/>
                            </p:stCondLst>
                            <p:childTnLst>
                              <p:par>
                                <p:cTn id="110" presetID="10" presetClass="entr" presetSubtype="0" fill="hold" grpId="0" nodeType="after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childTnLst>
                          </p:cTn>
                        </p:par>
                        <p:par>
                          <p:cTn id="113" fill="hold">
                            <p:stCondLst>
                              <p:cond delay="4600"/>
                            </p:stCondLst>
                            <p:childTnLst>
                              <p:par>
                                <p:cTn id="114" presetID="10" presetClass="entr" presetSubtype="0" fill="hold" nodeType="after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500"/>
                                        <p:tgtEl>
                                          <p:spTgt spid="95"/>
                                        </p:tgtEl>
                                      </p:cBhvr>
                                    </p:animEffect>
                                  </p:childTnLst>
                                </p:cTn>
                              </p:par>
                              <p:par>
                                <p:cTn id="117" presetID="9" presetClass="emph" presetSubtype="0" nodeType="withEffect">
                                  <p:stCondLst>
                                    <p:cond delay="0"/>
                                  </p:stCondLst>
                                  <p:childTnLst>
                                    <p:set>
                                      <p:cBhvr>
                                        <p:cTn id="118" dur="indefinite"/>
                                        <p:tgtEl>
                                          <p:spTgt spid="95"/>
                                        </p:tgtEl>
                                        <p:attrNameLst>
                                          <p:attrName>style.opacity</p:attrName>
                                        </p:attrNameLst>
                                      </p:cBhvr>
                                      <p:to>
                                        <p:strVal val="0.5"/>
                                      </p:to>
                                    </p:set>
                                    <p:animEffect filter="image" prLst="opacity: 0.5">
                                      <p:cBhvr rctx="IE">
                                        <p:cTn id="119" dur="indefinite"/>
                                        <p:tgtEl>
                                          <p:spTgt spid="9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left)">
                                      <p:cBhvr>
                                        <p:cTn id="124" dur="500"/>
                                        <p:tgtEl>
                                          <p:spTgt spid="42"/>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wipe(left)">
                                      <p:cBhvr>
                                        <p:cTn id="128" dur="500"/>
                                        <p:tgtEl>
                                          <p:spTgt spid="65"/>
                                        </p:tgtEl>
                                      </p:cBhvr>
                                    </p:animEffect>
                                  </p:childTnLst>
                                </p:cTn>
                              </p:par>
                              <p:par>
                                <p:cTn id="129" presetID="22" presetClass="entr" presetSubtype="8" fill="hold" nodeType="withEffect">
                                  <p:stCondLst>
                                    <p:cond delay="25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par>
                                <p:cTn id="132" presetID="22" presetClass="entr" presetSubtype="8" fill="hold" nodeType="withEffect">
                                  <p:stCondLst>
                                    <p:cond delay="750"/>
                                  </p:stCondLst>
                                  <p:childTnLst>
                                    <p:set>
                                      <p:cBhvr>
                                        <p:cTn id="133" dur="1" fill="hold">
                                          <p:stCondLst>
                                            <p:cond delay="0"/>
                                          </p:stCondLst>
                                        </p:cTn>
                                        <p:tgtEl>
                                          <p:spTgt spid="71"/>
                                        </p:tgtEl>
                                        <p:attrNameLst>
                                          <p:attrName>style.visibility</p:attrName>
                                        </p:attrNameLst>
                                      </p:cBhvr>
                                      <p:to>
                                        <p:strVal val="visible"/>
                                      </p:to>
                                    </p:set>
                                    <p:animEffect transition="in" filter="wipe(left)">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fade">
                                      <p:cBhvr>
                                        <p:cTn id="139" dur="500"/>
                                        <p:tgtEl>
                                          <p:spTgt spid="61"/>
                                        </p:tgtEl>
                                      </p:cBhvr>
                                    </p:animEffect>
                                  </p:childTnLst>
                                </p:cTn>
                              </p:par>
                            </p:childTnLst>
                          </p:cTn>
                        </p:par>
                        <p:par>
                          <p:cTn id="140" fill="hold">
                            <p:stCondLst>
                              <p:cond delay="500"/>
                            </p:stCondLst>
                            <p:childTnLst>
                              <p:par>
                                <p:cTn id="141" presetID="21" presetClass="entr" presetSubtype="1" fill="hold" grpId="0" nodeType="after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wheel(1)">
                                      <p:cBhvr>
                                        <p:cTn id="143" dur="1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fade">
                                      <p:cBhvr>
                                        <p:cTn id="1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9" grpId="0" animBg="1"/>
      <p:bldP spid="41" grpId="0" animBg="1"/>
      <p:bldP spid="42" grpId="0" animBg="1"/>
      <p:bldP spid="44" grpId="0" animBg="1"/>
      <p:bldP spid="47" grpId="0"/>
      <p:bldP spid="48" grpId="0"/>
      <p:bldP spid="89" grpId="0"/>
      <p:bldP spid="98" grpId="0" animBg="1"/>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
        <p:nvSpPr>
          <p:cNvPr id="2" name="矩形 1">
            <a:extLst>
              <a:ext uri="{FF2B5EF4-FFF2-40B4-BE49-F238E27FC236}">
                <a16:creationId xmlns:a16="http://schemas.microsoft.com/office/drawing/2014/main" id="{E1F66095-95DA-45B9-9C77-F49C35C4656B}"/>
              </a:ext>
            </a:extLst>
          </p:cNvPr>
          <p:cNvSpPr/>
          <p:nvPr/>
        </p:nvSpPr>
        <p:spPr>
          <a:xfrm>
            <a:off x="3375497" y="2830749"/>
            <a:ext cx="5700409" cy="369332"/>
          </a:xfrm>
          <a:prstGeom prst="rect">
            <a:avLst/>
          </a:prstGeom>
        </p:spPr>
        <p:txBody>
          <a:bodyPr wrap="square">
            <a:spAutoFit/>
          </a:bodyPr>
          <a:lstStyle/>
          <a:p>
            <a:r>
              <a:rPr lang="en-US" altLang="zh-CN" dirty="0"/>
              <a:t>https://github.com/NileshGule/AKS-learning-series</a:t>
            </a:r>
            <a:endParaRPr lang="zh-CN" altLang="en-US" dirty="0"/>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C655593-4F6C-4251-ABA9-E351AD764A6B}"/>
              </a:ext>
            </a:extLst>
          </p:cNvPr>
          <p:cNvPicPr>
            <a:picLocks noChangeAspect="1"/>
          </p:cNvPicPr>
          <p:nvPr/>
        </p:nvPicPr>
        <p:blipFill>
          <a:blip r:embed="rId8"/>
          <a:stretch>
            <a:fillRect/>
          </a:stretch>
        </p:blipFill>
        <p:spPr>
          <a:xfrm>
            <a:off x="0" y="1196752"/>
            <a:ext cx="12192000" cy="5646851"/>
          </a:xfrm>
          <a:prstGeom prst="rect">
            <a:avLst/>
          </a:prstGeom>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2B649C-3D75-48C7-9594-51A6672F73A7}"/>
              </a:ext>
            </a:extLst>
          </p:cNvPr>
          <p:cNvPicPr>
            <a:picLocks noChangeAspect="1"/>
          </p:cNvPicPr>
          <p:nvPr/>
        </p:nvPicPr>
        <p:blipFill>
          <a:blip r:embed="rId2"/>
          <a:stretch>
            <a:fillRect/>
          </a:stretch>
        </p:blipFill>
        <p:spPr>
          <a:xfrm>
            <a:off x="4454998" y="1778466"/>
            <a:ext cx="7254771" cy="4380539"/>
          </a:xfrm>
          <a:prstGeom prst="rect">
            <a:avLst/>
          </a:prstGeom>
        </p:spPr>
      </p:pic>
      <p:sp>
        <p:nvSpPr>
          <p:cNvPr id="3" name="Rectangle 1">
            <a:extLst>
              <a:ext uri="{FF2B5EF4-FFF2-40B4-BE49-F238E27FC236}">
                <a16:creationId xmlns:a16="http://schemas.microsoft.com/office/drawing/2014/main" id="{EDC0C76B-47D0-42B5-B051-CD5444F24A40}"/>
              </a:ext>
            </a:extLst>
          </p:cNvPr>
          <p:cNvSpPr>
            <a:spLocks noGrp="1" noChangeArrowheads="1"/>
          </p:cNvSpPr>
          <p:nvPr>
            <p:ph type="title"/>
          </p:nvPr>
        </p:nvSpPr>
        <p:spPr>
          <a:xfrm>
            <a:off x="627231" y="698995"/>
            <a:ext cx="10937538" cy="59832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dirty="0"/>
              <a:t>.NET Microservices - Architecture for Containerized .NET Applications</a:t>
            </a:r>
          </a:p>
        </p:txBody>
      </p:sp>
      <p:pic>
        <p:nvPicPr>
          <p:cNvPr id="4" name="图片 3">
            <a:extLst>
              <a:ext uri="{FF2B5EF4-FFF2-40B4-BE49-F238E27FC236}">
                <a16:creationId xmlns:a16="http://schemas.microsoft.com/office/drawing/2014/main" id="{561C93C3-F00E-42CF-84D8-5687DA3ADFA2}"/>
              </a:ext>
            </a:extLst>
          </p:cNvPr>
          <p:cNvPicPr>
            <a:picLocks noChangeAspect="1"/>
          </p:cNvPicPr>
          <p:nvPr/>
        </p:nvPicPr>
        <p:blipFill>
          <a:blip r:embed="rId3"/>
          <a:stretch>
            <a:fillRect/>
          </a:stretch>
        </p:blipFill>
        <p:spPr>
          <a:xfrm>
            <a:off x="834569" y="2406854"/>
            <a:ext cx="2932087" cy="3676650"/>
          </a:xfrm>
          <a:prstGeom prst="rect">
            <a:avLst/>
          </a:prstGeom>
        </p:spPr>
      </p:pic>
      <p:sp>
        <p:nvSpPr>
          <p:cNvPr id="2" name="矩形 1">
            <a:extLst>
              <a:ext uri="{FF2B5EF4-FFF2-40B4-BE49-F238E27FC236}">
                <a16:creationId xmlns:a16="http://schemas.microsoft.com/office/drawing/2014/main" id="{0F80ACDE-71AF-498C-8F43-5CBE59953886}"/>
              </a:ext>
            </a:extLst>
          </p:cNvPr>
          <p:cNvSpPr/>
          <p:nvPr/>
        </p:nvSpPr>
        <p:spPr>
          <a:xfrm>
            <a:off x="834569" y="1778466"/>
            <a:ext cx="3435556" cy="369332"/>
          </a:xfrm>
          <a:prstGeom prst="rect">
            <a:avLst/>
          </a:prstGeom>
        </p:spPr>
        <p:txBody>
          <a:bodyPr wrap="none">
            <a:spAutoFit/>
          </a:bodyPr>
          <a:lstStyle/>
          <a:p>
            <a:r>
              <a:rPr lang="en-US" altLang="zh-CN" dirty="0"/>
              <a:t>http://aka.ms/MicroservicesEbook</a:t>
            </a:r>
            <a:endParaRPr lang="zh-CN" altLang="en-US" dirty="0"/>
          </a:p>
        </p:txBody>
      </p:sp>
    </p:spTree>
    <p:extLst>
      <p:ext uri="{BB962C8B-B14F-4D97-AF65-F5344CB8AC3E}">
        <p14:creationId xmlns:p14="http://schemas.microsoft.com/office/powerpoint/2010/main" val="21334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6364</TotalTime>
  <Words>2021</Words>
  <Application>Microsoft Office PowerPoint</Application>
  <PresentationFormat>宽屏</PresentationFormat>
  <Paragraphs>457</Paragraphs>
  <Slides>28</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.NET Microservices - Architecture for Containerized .NET Applications</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PowerPoint 演示文稿</vt:lpstr>
      <vt:lpstr>PowerPoint 演示文稿</vt:lpstr>
      <vt:lpstr>DevOps Workflow using containers</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141</cp:revision>
  <cp:lastPrinted>2018-02-06T10:38:57Z</cp:lastPrinted>
  <dcterms:created xsi:type="dcterms:W3CDTF">2017-03-25T10:26:14Z</dcterms:created>
  <dcterms:modified xsi:type="dcterms:W3CDTF">2019-04-09T12:56:47Z</dcterms:modified>
</cp:coreProperties>
</file>