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54"/>
  </p:notesMasterIdLst>
  <p:handoutMasterIdLst>
    <p:handoutMasterId r:id="rId55"/>
  </p:handoutMasterIdLst>
  <p:sldIdLst>
    <p:sldId id="256" r:id="rId2"/>
    <p:sldId id="257" r:id="rId3"/>
    <p:sldId id="262" r:id="rId4"/>
    <p:sldId id="263" r:id="rId5"/>
    <p:sldId id="1614" r:id="rId6"/>
    <p:sldId id="266" r:id="rId7"/>
    <p:sldId id="267" r:id="rId8"/>
    <p:sldId id="268" r:id="rId9"/>
    <p:sldId id="269" r:id="rId10"/>
    <p:sldId id="270" r:id="rId11"/>
    <p:sldId id="271" r:id="rId12"/>
    <p:sldId id="308" r:id="rId13"/>
    <p:sldId id="309" r:id="rId14"/>
    <p:sldId id="310" r:id="rId15"/>
    <p:sldId id="311" r:id="rId16"/>
    <p:sldId id="312" r:id="rId17"/>
    <p:sldId id="1584" r:id="rId18"/>
    <p:sldId id="1585" r:id="rId19"/>
    <p:sldId id="1586" r:id="rId20"/>
    <p:sldId id="1587" r:id="rId21"/>
    <p:sldId id="1588" r:id="rId22"/>
    <p:sldId id="283" r:id="rId23"/>
    <p:sldId id="1589" r:id="rId24"/>
    <p:sldId id="1590" r:id="rId25"/>
    <p:sldId id="1591" r:id="rId26"/>
    <p:sldId id="1592" r:id="rId27"/>
    <p:sldId id="1615" r:id="rId28"/>
    <p:sldId id="1593" r:id="rId29"/>
    <p:sldId id="1594" r:id="rId30"/>
    <p:sldId id="1595" r:id="rId31"/>
    <p:sldId id="1596" r:id="rId32"/>
    <p:sldId id="1597" r:id="rId33"/>
    <p:sldId id="1598" r:id="rId34"/>
    <p:sldId id="1599" r:id="rId35"/>
    <p:sldId id="1600" r:id="rId36"/>
    <p:sldId id="1601" r:id="rId37"/>
    <p:sldId id="1602" r:id="rId38"/>
    <p:sldId id="1603" r:id="rId39"/>
    <p:sldId id="1604" r:id="rId40"/>
    <p:sldId id="1607" r:id="rId41"/>
    <p:sldId id="1608" r:id="rId42"/>
    <p:sldId id="1609" r:id="rId43"/>
    <p:sldId id="1610" r:id="rId44"/>
    <p:sldId id="1611" r:id="rId45"/>
    <p:sldId id="1605" r:id="rId46"/>
    <p:sldId id="1606" r:id="rId47"/>
    <p:sldId id="1612" r:id="rId48"/>
    <p:sldId id="1613" r:id="rId49"/>
    <p:sldId id="281" r:id="rId50"/>
    <p:sldId id="280" r:id="rId51"/>
    <p:sldId id="265" r:id="rId52"/>
    <p:sldId id="259" r:id="rId5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871" autoAdjust="0"/>
  </p:normalViewPr>
  <p:slideViewPr>
    <p:cSldViewPr snapToGrid="0">
      <p:cViewPr varScale="1">
        <p:scale>
          <a:sx n="80" d="100"/>
          <a:sy n="80" d="100"/>
        </p:scale>
        <p:origin x="173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1656"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5048094D-2B33-4C18-B4AD-D02CCD6ABDD8}"/>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B1C710C-41C9-4EDB-91C1-B9B607FB1D8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27746BF-4E4E-48ED-BD2E-82BCFE7EF572}" type="datetimeFigureOut">
              <a:rPr lang="zh-TW" altLang="en-US" smtClean="0"/>
              <a:t>2019/4/15</a:t>
            </a:fld>
            <a:endParaRPr lang="zh-TW" altLang="en-US"/>
          </a:p>
        </p:txBody>
      </p:sp>
      <p:sp>
        <p:nvSpPr>
          <p:cNvPr id="4" name="頁尾版面配置區 3">
            <a:extLst>
              <a:ext uri="{FF2B5EF4-FFF2-40B4-BE49-F238E27FC236}">
                <a16:creationId xmlns:a16="http://schemas.microsoft.com/office/drawing/2014/main" id="{0BF5A61F-EB35-4A78-BDCA-0251AA62B149}"/>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29EC98CD-1D8C-46E5-A5DB-57B396796628}"/>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CB27AA81-7B83-4BE3-B0FC-581C824DBDD9}" type="slidenum">
              <a:rPr lang="zh-TW" altLang="en-US" smtClean="0"/>
              <a:t>‹#›</a:t>
            </a:fld>
            <a:endParaRPr lang="zh-TW" altLang="en-US"/>
          </a:p>
        </p:txBody>
      </p:sp>
    </p:spTree>
    <p:extLst>
      <p:ext uri="{BB962C8B-B14F-4D97-AF65-F5344CB8AC3E}">
        <p14:creationId xmlns:p14="http://schemas.microsoft.com/office/powerpoint/2010/main" val="1655005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2426EE-0A1A-4B39-92D8-EAE5558BE170}"/>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4C98EE5-D517-47D3-A9C3-AE7C54A12D0A}"/>
              </a:ext>
            </a:extLst>
          </p:cNvPr>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54F1681-1314-4581-AC07-F078ED797715}" type="datetimeFigureOut">
              <a:rPr lang="zh-CN" altLang="en-US" smtClean="0"/>
              <a:t>2019/4/15</a:t>
            </a:fld>
            <a:endParaRPr lang="zh-CN" altLang="en-US"/>
          </a:p>
        </p:txBody>
      </p:sp>
      <p:sp>
        <p:nvSpPr>
          <p:cNvPr id="4" name="幻灯片图像占位符 3">
            <a:extLst>
              <a:ext uri="{FF2B5EF4-FFF2-40B4-BE49-F238E27FC236}">
                <a16:creationId xmlns:a16="http://schemas.microsoft.com/office/drawing/2014/main" id="{87550E09-4AAC-404C-BB25-2F508817D1D6}"/>
              </a:ext>
            </a:extLst>
          </p:cNvPr>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D94AFEC5-60B0-48DA-8FD2-635B8735E188}"/>
              </a:ext>
            </a:extLst>
          </p:cNvPr>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a:extLst>
              <a:ext uri="{FF2B5EF4-FFF2-40B4-BE49-F238E27FC236}">
                <a16:creationId xmlns:a16="http://schemas.microsoft.com/office/drawing/2014/main" id="{69317381-5C64-43F5-8683-EF1525B365AB}"/>
              </a:ext>
            </a:extLst>
          </p:cNvPr>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742B7C8A-2FD8-4172-A49A-713B4DF8DD11}"/>
              </a:ext>
            </a:extLst>
          </p:cNvPr>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DCBDDF-04FD-4D86-9705-56F18AA3D45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为了从</a:t>
            </a:r>
            <a:r>
              <a:rPr lang="en-US" altLang="zh-CN" dirty="0"/>
              <a:t>Kubernetes</a:t>
            </a:r>
            <a:r>
              <a:rPr lang="zh-CN" altLang="en-US" dirty="0"/>
              <a:t>开始，群集管理员和群集用户必须学习大量新内容才能使用这些新工具高效工作。在您可以自信地部署之前，</a:t>
            </a:r>
            <a:r>
              <a:rPr lang="en-US" altLang="zh-CN" dirty="0"/>
              <a:t>Docker</a:t>
            </a:r>
            <a:r>
              <a:rPr lang="zh-CN" altLang="en-US" dirty="0"/>
              <a:t>只是您需要了解的冰山之巅。</a:t>
            </a:r>
          </a:p>
        </p:txBody>
      </p:sp>
      <p:sp>
        <p:nvSpPr>
          <p:cNvPr id="4" name="灯片编号占位符 3"/>
          <p:cNvSpPr>
            <a:spLocks noGrp="1"/>
          </p:cNvSpPr>
          <p:nvPr>
            <p:ph type="sldNum" sz="quarter" idx="5"/>
          </p:nvPr>
        </p:nvSpPr>
        <p:spPr/>
        <p:txBody>
          <a:bodyPr/>
          <a:lstStyle/>
          <a:p>
            <a:fld id="{A9DCBDDF-04FD-4D86-9705-56F18AA3D45B}" type="slidenum">
              <a:rPr lang="zh-CN" altLang="en-US" smtClean="0"/>
              <a:t>8</a:t>
            </a:fld>
            <a:endParaRPr lang="zh-CN" altLang="en-US"/>
          </a:p>
        </p:txBody>
      </p:sp>
    </p:spTree>
    <p:extLst>
      <p:ext uri="{BB962C8B-B14F-4D97-AF65-F5344CB8AC3E}">
        <p14:creationId xmlns:p14="http://schemas.microsoft.com/office/powerpoint/2010/main" val="2306108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22</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255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483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50</a:t>
            </a:fld>
            <a:endParaRPr lang="it-IT"/>
          </a:p>
        </p:txBody>
      </p:sp>
    </p:spTree>
    <p:extLst>
      <p:ext uri="{BB962C8B-B14F-4D97-AF65-F5344CB8AC3E}">
        <p14:creationId xmlns:p14="http://schemas.microsoft.com/office/powerpoint/2010/main" val="417330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4924"/>
          <a:stretch/>
        </p:blipFill>
        <p:spPr>
          <a:xfrm>
            <a:off x="0" y="0"/>
            <a:ext cx="12210661" cy="6858000"/>
          </a:xfrm>
          <a:prstGeom prst="rect">
            <a:avLst/>
          </a:prstGeom>
        </p:spPr>
      </p:pic>
      <p:sp>
        <p:nvSpPr>
          <p:cNvPr id="2" name="Title 1"/>
          <p:cNvSpPr>
            <a:spLocks noGrp="1"/>
          </p:cNvSpPr>
          <p:nvPr>
            <p:ph type="ctrTitle"/>
          </p:nvPr>
        </p:nvSpPr>
        <p:spPr>
          <a:xfrm>
            <a:off x="606175" y="1122363"/>
            <a:ext cx="11034445" cy="2387600"/>
          </a:xfrm>
        </p:spPr>
        <p:txBody>
          <a:bodyPr anchor="b"/>
          <a:lstStyle>
            <a:lvl1pPr algn="l">
              <a:defRPr sz="6000" baseline="0">
                <a:latin typeface="Microsoft YaHei" panose="020B0503020204020204" pitchFamily="34" charset="-122"/>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endParaRPr lang="en-US" dirty="0"/>
          </a:p>
        </p:txBody>
      </p:sp>
      <p:pic>
        <p:nvPicPr>
          <p:cNvPr id="9" name="圖片 8">
            <a:extLst>
              <a:ext uri="{FF2B5EF4-FFF2-40B4-BE49-F238E27FC236}">
                <a16:creationId xmlns:a16="http://schemas.microsoft.com/office/drawing/2014/main" id="{BC9B1922-AA15-44CC-8E1E-37E28322EB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0245" y="5817456"/>
            <a:ext cx="2898837" cy="900000"/>
          </a:xfrm>
          <a:prstGeom prst="rect">
            <a:avLst/>
          </a:prstGeom>
        </p:spPr>
      </p:pic>
      <p:pic>
        <p:nvPicPr>
          <p:cNvPr id="8" name="圖片 7">
            <a:extLst>
              <a:ext uri="{FF2B5EF4-FFF2-40B4-BE49-F238E27FC236}">
                <a16:creationId xmlns:a16="http://schemas.microsoft.com/office/drawing/2014/main" id="{C871FC7F-D7B4-7045-88EF-51B39DE742DF}"/>
              </a:ext>
            </a:extLst>
          </p:cNvPr>
          <p:cNvPicPr>
            <a:picLocks noChangeAspect="1"/>
          </p:cNvPicPr>
          <p:nvPr userDrawn="1"/>
        </p:nvPicPr>
        <p:blipFill>
          <a:blip r:embed="rId4"/>
          <a:stretch>
            <a:fillRect/>
          </a:stretch>
        </p:blipFill>
        <p:spPr>
          <a:xfrm>
            <a:off x="9132920" y="4372878"/>
            <a:ext cx="2634357" cy="2344578"/>
          </a:xfrm>
          <a:prstGeom prst="rect">
            <a:avLst/>
          </a:prstGeom>
        </p:spPr>
      </p:pic>
    </p:spTree>
    <p:extLst>
      <p:ext uri="{BB962C8B-B14F-4D97-AF65-F5344CB8AC3E}">
        <p14:creationId xmlns:p14="http://schemas.microsoft.com/office/powerpoint/2010/main" val="207086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白底_特別感謝">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1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09913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6" name="Content Placeholder 2"/>
          <p:cNvSpPr>
            <a:spLocks noGrp="1"/>
          </p:cNvSpPr>
          <p:nvPr>
            <p:ph idx="1"/>
          </p:nvPr>
        </p:nvSpPr>
        <p:spPr>
          <a:xfrm>
            <a:off x="560798" y="1589591"/>
            <a:ext cx="3804695" cy="4677394"/>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Content Placeholder 2"/>
          <p:cNvSpPr>
            <a:spLocks noGrp="1"/>
          </p:cNvSpPr>
          <p:nvPr>
            <p:ph idx="10"/>
          </p:nvPr>
        </p:nvSpPr>
        <p:spPr>
          <a:xfrm>
            <a:off x="4661210" y="1589591"/>
            <a:ext cx="6979410" cy="4677394"/>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8" name="文字方塊 7"/>
          <p:cNvSpPr txBox="1"/>
          <p:nvPr/>
        </p:nvSpPr>
        <p:spPr>
          <a:xfrm>
            <a:off x="560798" y="367989"/>
            <a:ext cx="11079822" cy="923330"/>
          </a:xfrm>
          <a:prstGeom prst="rect">
            <a:avLst/>
          </a:prstGeom>
          <a:noFill/>
        </p:spPr>
        <p:txBody>
          <a:bodyPr wrap="square" rtlCol="0">
            <a:spAutoFit/>
          </a:bodyPr>
          <a:lstStyle/>
          <a:p>
            <a:r>
              <a:rPr kumimoji="1" lang="zh-TW" altLang="en-US" sz="5400" baseline="0" dirty="0">
                <a:solidFill>
                  <a:schemeClr val="bg2"/>
                </a:solidFill>
                <a:latin typeface="Microsoft YaHei" panose="020B0503020204020204" pitchFamily="34" charset="-122"/>
              </a:rPr>
              <a:t>关于我</a:t>
            </a:r>
          </a:p>
        </p:txBody>
      </p:sp>
    </p:spTree>
    <p:extLst>
      <p:ext uri="{BB962C8B-B14F-4D97-AF65-F5344CB8AC3E}">
        <p14:creationId xmlns:p14="http://schemas.microsoft.com/office/powerpoint/2010/main" val="1344378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baseline="0">
                <a:latin typeface="Microsoft YaHei" panose="020B0503020204020204" pitchFamily="34" charset="-122"/>
              </a:defRPr>
            </a:lvl1pPr>
          </a:lstStyle>
          <a:p>
            <a:r>
              <a:rPr lang="en-US" dirty="0"/>
              <a:t>Video</a:t>
            </a:r>
          </a:p>
        </p:txBody>
      </p:sp>
    </p:spTree>
    <p:extLst>
      <p:ext uri="{BB962C8B-B14F-4D97-AF65-F5344CB8AC3E}">
        <p14:creationId xmlns:p14="http://schemas.microsoft.com/office/powerpoint/2010/main" val="167558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baseline="0">
                <a:solidFill>
                  <a:schemeClr val="bg1"/>
                </a:solidFill>
                <a:latin typeface="Microsoft YaHei" panose="020B0503020204020204" pitchFamily="34" charset="-122"/>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endParaRPr lang="en-US" dirty="0"/>
          </a:p>
        </p:txBody>
      </p:sp>
    </p:spTree>
    <p:extLst>
      <p:ext uri="{BB962C8B-B14F-4D97-AF65-F5344CB8AC3E}">
        <p14:creationId xmlns:p14="http://schemas.microsoft.com/office/powerpoint/2010/main" val="242619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8000" baseline="0">
                <a:solidFill>
                  <a:schemeClr val="bg1"/>
                </a:solidFill>
                <a:latin typeface="Microsoft YaHei" panose="020B0503020204020204" pitchFamily="34" charset="-122"/>
              </a:defRPr>
            </a:lvl1pPr>
          </a:lstStyle>
          <a:p>
            <a:r>
              <a:rPr lang="en-US" dirty="0"/>
              <a:t>subject</a:t>
            </a:r>
          </a:p>
        </p:txBody>
      </p:sp>
    </p:spTree>
    <p:extLst>
      <p:ext uri="{BB962C8B-B14F-4D97-AF65-F5344CB8AC3E}">
        <p14:creationId xmlns:p14="http://schemas.microsoft.com/office/powerpoint/2010/main" val="309828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latin typeface="Microsoft YaHei" panose="020B0503020204020204" pitchFamily="34" charset="-122"/>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defRPr baseline="0">
                <a:latin typeface="Microsoft YaHei" panose="020B0503020204020204" pitchFamily="34" charset="-122"/>
              </a:defRPr>
            </a:lvl1pPr>
            <a:lvl2pPr>
              <a:defRPr baseline="0">
                <a:latin typeface="Microsoft YaHei" panose="020B0503020204020204" pitchFamily="34" charset="-122"/>
              </a:defRPr>
            </a:lvl2pPr>
            <a:lvl3pPr>
              <a:defRPr baseline="0">
                <a:latin typeface="Microsoft YaHei" panose="020B0503020204020204" pitchFamily="34" charset="-122"/>
              </a:defRPr>
            </a:lvl3pPr>
            <a:lvl4pPr>
              <a:defRPr baseline="0">
                <a:latin typeface="Microsoft YaHei" panose="020B0503020204020204" pitchFamily="34" charset="-122"/>
              </a:defRPr>
            </a:lvl4pPr>
            <a:lvl5pPr>
              <a:defRPr baseline="0">
                <a:latin typeface="Microsoft YaHei" panose="020B0503020204020204" pitchFamily="34" charset="-122"/>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baseline="0">
                <a:latin typeface="Microsoft YaHei" panose="020B0503020204020204" pitchFamily="34" charset="-122"/>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5183188" y="457199"/>
            <a:ext cx="6457432" cy="5403851"/>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編輯母片文字樣式</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5342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87" r:id="rId1"/>
    <p:sldLayoutId id="2147483691" r:id="rId2"/>
    <p:sldLayoutId id="2147483690" r:id="rId3"/>
    <p:sldLayoutId id="2147483686" r:id="rId4"/>
    <p:sldLayoutId id="2147483685" r:id="rId5"/>
    <p:sldLayoutId id="2147483662" r:id="rId6"/>
    <p:sldLayoutId id="2147483668" r:id="rId7"/>
    <p:sldLayoutId id="2147483666" r:id="rId8"/>
    <p:sldLayoutId id="2147483667" r:id="rId9"/>
    <p:sldLayoutId id="2147483692" r:id="rId10"/>
    <p:sldLayoutId id="2147483693" r:id="rId11"/>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zh-cn/visualstudio/containers/?view=vs-2019"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s://docs.microsoft.com/en-us/azure/aks/" TargetMode="External"/><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hyperlink" Target="https://docs.microsoft.com/en-us/azure/log-analytics/log-analytics-containers"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geffzhang/DockerStarted" TargetMode="External"/><Relationship Id="rId2" Type="http://schemas.openxmlformats.org/officeDocument/2006/relationships/hyperlink" Target="mailto:geffzhang@weyhd.com" TargetMode="Externa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tiff"/><Relationship Id="rId2" Type="http://schemas.openxmlformats.org/officeDocument/2006/relationships/image" Target="../media/image35.png"/><Relationship Id="rId1" Type="http://schemas.openxmlformats.org/officeDocument/2006/relationships/slideLayout" Target="../slideLayouts/slideLayout10.xml"/><Relationship Id="rId6" Type="http://schemas.openxmlformats.org/officeDocument/2006/relationships/image" Target="../media/image4.tiff"/><Relationship Id="rId5" Type="http://schemas.openxmlformats.org/officeDocument/2006/relationships/image" Target="../media/image37.tiff"/><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1A46CF-7F42-42AA-BD58-28785BADAE84}"/>
              </a:ext>
            </a:extLst>
          </p:cNvPr>
          <p:cNvSpPr>
            <a:spLocks noGrp="1"/>
          </p:cNvSpPr>
          <p:nvPr>
            <p:ph type="ctrTitle"/>
          </p:nvPr>
        </p:nvSpPr>
        <p:spPr/>
        <p:txBody>
          <a:bodyPr>
            <a:normAutofit/>
          </a:bodyPr>
          <a:lstStyle/>
          <a:p>
            <a:r>
              <a:rPr lang="en-US" altLang="zh-TW" sz="4800" dirty="0"/>
              <a:t>ASP.NET Core + Kubernetes + Azure</a:t>
            </a:r>
            <a:endParaRPr lang="zh-TW" altLang="en-US" sz="4800" dirty="0"/>
          </a:p>
        </p:txBody>
      </p:sp>
      <p:sp>
        <p:nvSpPr>
          <p:cNvPr id="3" name="副標題 2">
            <a:extLst>
              <a:ext uri="{FF2B5EF4-FFF2-40B4-BE49-F238E27FC236}">
                <a16:creationId xmlns:a16="http://schemas.microsoft.com/office/drawing/2014/main" id="{35D695A9-68D2-4B48-9C39-BFD12229B455}"/>
              </a:ext>
            </a:extLst>
          </p:cNvPr>
          <p:cNvSpPr>
            <a:spLocks noGrp="1"/>
          </p:cNvSpPr>
          <p:nvPr>
            <p:ph type="subTitle" idx="1"/>
          </p:nvPr>
        </p:nvSpPr>
        <p:spPr/>
        <p:txBody>
          <a:bodyPr/>
          <a:lstStyle/>
          <a:p>
            <a:r>
              <a:rPr lang="zh-CN" altLang="en-US" dirty="0"/>
              <a:t>张善友</a:t>
            </a:r>
            <a:endParaRPr lang="en-US" altLang="zh-CN" dirty="0"/>
          </a:p>
          <a:p>
            <a:r>
              <a:rPr lang="en-US" altLang="zh-CN" dirty="0"/>
              <a:t>Microsoft MVP</a:t>
            </a:r>
            <a:endParaRPr lang="zh-TW" altLang="en-US" dirty="0"/>
          </a:p>
        </p:txBody>
      </p:sp>
    </p:spTree>
    <p:extLst>
      <p:ext uri="{BB962C8B-B14F-4D97-AF65-F5344CB8AC3E}">
        <p14:creationId xmlns:p14="http://schemas.microsoft.com/office/powerpoint/2010/main" val="250510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t>微软云是怎么用</a:t>
            </a:r>
            <a:r>
              <a:rPr lang="en-US" altLang="zh-CN" dirty="0"/>
              <a:t>K8s</a:t>
            </a:r>
            <a:r>
              <a:rPr lang="zh-CN" altLang="en-US" dirty="0"/>
              <a:t>的呢</a:t>
            </a:r>
            <a:endParaRPr lang="zh-TW" altLang="en-US" dirty="0"/>
          </a:p>
        </p:txBody>
      </p:sp>
      <p:pic>
        <p:nvPicPr>
          <p:cNvPr id="8" name="Imagem 3">
            <a:extLst>
              <a:ext uri="{FF2B5EF4-FFF2-40B4-BE49-F238E27FC236}">
                <a16:creationId xmlns:a16="http://schemas.microsoft.com/office/drawing/2014/main" id="{519A99FD-077C-4430-9AD3-0315644A3E47}"/>
              </a:ext>
            </a:extLst>
          </p:cNvPr>
          <p:cNvPicPr>
            <a:picLocks noChangeAspect="1"/>
          </p:cNvPicPr>
          <p:nvPr/>
        </p:nvPicPr>
        <p:blipFill>
          <a:blip r:embed="rId2"/>
          <a:stretch>
            <a:fillRect/>
          </a:stretch>
        </p:blipFill>
        <p:spPr>
          <a:xfrm>
            <a:off x="1737973" y="1974791"/>
            <a:ext cx="3057145" cy="3057145"/>
          </a:xfrm>
          <a:prstGeom prst="rect">
            <a:avLst/>
          </a:prstGeom>
        </p:spPr>
      </p:pic>
      <p:sp>
        <p:nvSpPr>
          <p:cNvPr id="9" name="Título 1">
            <a:extLst>
              <a:ext uri="{FF2B5EF4-FFF2-40B4-BE49-F238E27FC236}">
                <a16:creationId xmlns:a16="http://schemas.microsoft.com/office/drawing/2014/main" id="{E542933F-5110-4A0E-9C03-2ABFE5088231}"/>
              </a:ext>
            </a:extLst>
          </p:cNvPr>
          <p:cNvSpPr txBox="1">
            <a:spLocks/>
          </p:cNvSpPr>
          <p:nvPr/>
        </p:nvSpPr>
        <p:spPr>
          <a:xfrm>
            <a:off x="1737973" y="5272207"/>
            <a:ext cx="89154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pt-BR" dirty="0">
                <a:solidFill>
                  <a:schemeClr val="accent2"/>
                </a:solidFill>
              </a:rPr>
              <a:t>AKS (</a:t>
            </a:r>
            <a:r>
              <a:rPr lang="pt-BR" dirty="0" err="1">
                <a:solidFill>
                  <a:schemeClr val="accent2"/>
                </a:solidFill>
              </a:rPr>
              <a:t>managed</a:t>
            </a:r>
            <a:r>
              <a:rPr lang="pt-BR" dirty="0">
                <a:solidFill>
                  <a:schemeClr val="accent2"/>
                </a:solidFill>
              </a:rPr>
              <a:t> </a:t>
            </a:r>
            <a:r>
              <a:rPr lang="pt-BR" dirty="0" err="1">
                <a:solidFill>
                  <a:schemeClr val="accent2"/>
                </a:solidFill>
              </a:rPr>
              <a:t>Kubernetes</a:t>
            </a:r>
            <a:r>
              <a:rPr lang="pt-BR" dirty="0">
                <a:solidFill>
                  <a:schemeClr val="accent2"/>
                </a:solidFill>
              </a:rPr>
              <a:t>)</a:t>
            </a:r>
          </a:p>
        </p:txBody>
      </p:sp>
      <p:pic>
        <p:nvPicPr>
          <p:cNvPr id="10" name="Imagem 4">
            <a:extLst>
              <a:ext uri="{FF2B5EF4-FFF2-40B4-BE49-F238E27FC236}">
                <a16:creationId xmlns:a16="http://schemas.microsoft.com/office/drawing/2014/main" id="{06AE522D-861E-4284-BAB1-1891B0702DDF}"/>
              </a:ext>
            </a:extLst>
          </p:cNvPr>
          <p:cNvPicPr>
            <a:picLocks noChangeAspect="1"/>
          </p:cNvPicPr>
          <p:nvPr/>
        </p:nvPicPr>
        <p:blipFill>
          <a:blip r:embed="rId3"/>
          <a:stretch>
            <a:fillRect/>
          </a:stretch>
        </p:blipFill>
        <p:spPr>
          <a:xfrm>
            <a:off x="6997249" y="1635670"/>
            <a:ext cx="3568811" cy="3522463"/>
          </a:xfrm>
          <a:prstGeom prst="rect">
            <a:avLst/>
          </a:prstGeom>
        </p:spPr>
      </p:pic>
      <p:sp>
        <p:nvSpPr>
          <p:cNvPr id="11" name="Retângulo 5">
            <a:extLst>
              <a:ext uri="{FF2B5EF4-FFF2-40B4-BE49-F238E27FC236}">
                <a16:creationId xmlns:a16="http://schemas.microsoft.com/office/drawing/2014/main" id="{C0F8331A-3030-4668-8AF6-35DAF6E09D6D}"/>
              </a:ext>
            </a:extLst>
          </p:cNvPr>
          <p:cNvSpPr/>
          <p:nvPr/>
        </p:nvSpPr>
        <p:spPr>
          <a:xfrm>
            <a:off x="5446383" y="2571430"/>
            <a:ext cx="1346180" cy="1862048"/>
          </a:xfrm>
          <a:prstGeom prst="rect">
            <a:avLst/>
          </a:prstGeom>
          <a:noFill/>
        </p:spPr>
        <p:txBody>
          <a:bodyPr wrap="square" lIns="91440" tIns="45720" rIns="91440" bIns="45720">
            <a:spAutoFit/>
          </a:bodyPr>
          <a:lstStyle/>
          <a:p>
            <a:pPr algn="ctr"/>
            <a:r>
              <a:rPr lang="pt-BR" sz="11500" b="0" cap="none" spc="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42141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t>微软云是怎么用</a:t>
            </a:r>
            <a:r>
              <a:rPr lang="en-US" altLang="zh-CN" dirty="0"/>
              <a:t>K8s</a:t>
            </a:r>
            <a:r>
              <a:rPr lang="zh-CN" altLang="en-US" dirty="0"/>
              <a:t>的呢</a:t>
            </a:r>
            <a:endParaRPr lang="zh-TW" altLang="en-US" dirty="0"/>
          </a:p>
        </p:txBody>
      </p:sp>
      <p:cxnSp>
        <p:nvCxnSpPr>
          <p:cNvPr id="7" name="Straight Arrow Connector 24">
            <a:extLst>
              <a:ext uri="{FF2B5EF4-FFF2-40B4-BE49-F238E27FC236}">
                <a16:creationId xmlns:a16="http://schemas.microsoft.com/office/drawing/2014/main" id="{F09253C5-F247-42A0-8344-C13B937C8820}"/>
              </a:ext>
            </a:extLst>
          </p:cNvPr>
          <p:cNvCxnSpPr>
            <a:cxnSpLocks/>
            <a:stCxn id="23" idx="0"/>
            <a:endCxn id="25" idx="2"/>
          </p:cNvCxnSpPr>
          <p:nvPr/>
        </p:nvCxnSpPr>
        <p:spPr>
          <a:xfrm flipH="1" flipV="1">
            <a:off x="3722587" y="3827290"/>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26">
            <a:extLst>
              <a:ext uri="{FF2B5EF4-FFF2-40B4-BE49-F238E27FC236}">
                <a16:creationId xmlns:a16="http://schemas.microsoft.com/office/drawing/2014/main" id="{FFBB67B4-EC00-4927-81E1-033C58D38139}"/>
              </a:ext>
            </a:extLst>
          </p:cNvPr>
          <p:cNvCxnSpPr>
            <a:cxnSpLocks/>
            <a:stCxn id="23" idx="0"/>
            <a:endCxn id="26" idx="2"/>
          </p:cNvCxnSpPr>
          <p:nvPr/>
        </p:nvCxnSpPr>
        <p:spPr>
          <a:xfrm flipH="1" flipV="1">
            <a:off x="5446629" y="3827290"/>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27">
            <a:extLst>
              <a:ext uri="{FF2B5EF4-FFF2-40B4-BE49-F238E27FC236}">
                <a16:creationId xmlns:a16="http://schemas.microsoft.com/office/drawing/2014/main" id="{E5AF870A-C3DF-46EB-BAA3-2B0AB275B801}"/>
              </a:ext>
            </a:extLst>
          </p:cNvPr>
          <p:cNvCxnSpPr>
            <a:cxnSpLocks/>
            <a:stCxn id="23" idx="0"/>
            <a:endCxn id="27" idx="2"/>
          </p:cNvCxnSpPr>
          <p:nvPr/>
        </p:nvCxnSpPr>
        <p:spPr>
          <a:xfrm flipH="1" flipV="1">
            <a:off x="7048583" y="3827290"/>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024">
            <a:extLst>
              <a:ext uri="{FF2B5EF4-FFF2-40B4-BE49-F238E27FC236}">
                <a16:creationId xmlns:a16="http://schemas.microsoft.com/office/drawing/2014/main" id="{EB644833-0037-4FAA-8F76-757E2BE71CD0}"/>
              </a:ext>
            </a:extLst>
          </p:cNvPr>
          <p:cNvCxnSpPr>
            <a:cxnSpLocks/>
            <a:stCxn id="23" idx="0"/>
            <a:endCxn id="28" idx="2"/>
          </p:cNvCxnSpPr>
          <p:nvPr/>
        </p:nvCxnSpPr>
        <p:spPr>
          <a:xfrm flipV="1">
            <a:off x="7069981" y="3841040"/>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027">
            <a:extLst>
              <a:ext uri="{FF2B5EF4-FFF2-40B4-BE49-F238E27FC236}">
                <a16:creationId xmlns:a16="http://schemas.microsoft.com/office/drawing/2014/main" id="{AEF5CA6A-91EB-491A-8459-E50D50E06C4A}"/>
              </a:ext>
            </a:extLst>
          </p:cNvPr>
          <p:cNvCxnSpPr>
            <a:cxnSpLocks/>
            <a:stCxn id="23" idx="0"/>
            <a:endCxn id="29" idx="2"/>
          </p:cNvCxnSpPr>
          <p:nvPr/>
        </p:nvCxnSpPr>
        <p:spPr>
          <a:xfrm flipV="1">
            <a:off x="7069981" y="3824971"/>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047">
            <a:extLst>
              <a:ext uri="{FF2B5EF4-FFF2-40B4-BE49-F238E27FC236}">
                <a16:creationId xmlns:a16="http://schemas.microsoft.com/office/drawing/2014/main" id="{50F8CC9D-0331-454B-8169-A3F58ABB8B38}"/>
              </a:ext>
            </a:extLst>
          </p:cNvPr>
          <p:cNvCxnSpPr>
            <a:cxnSpLocks/>
            <a:stCxn id="18" idx="1"/>
            <a:endCxn id="23" idx="3"/>
          </p:cNvCxnSpPr>
          <p:nvPr/>
        </p:nvCxnSpPr>
        <p:spPr>
          <a:xfrm flipH="1" flipV="1">
            <a:off x="7641874" y="5211680"/>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051">
            <a:extLst>
              <a:ext uri="{FF2B5EF4-FFF2-40B4-BE49-F238E27FC236}">
                <a16:creationId xmlns:a16="http://schemas.microsoft.com/office/drawing/2014/main" id="{5B6C1414-4643-44BA-9A40-8DC397E8B3D5}"/>
              </a:ext>
            </a:extLst>
          </p:cNvPr>
          <p:cNvGrpSpPr/>
          <p:nvPr/>
        </p:nvGrpSpPr>
        <p:grpSpPr>
          <a:xfrm>
            <a:off x="10165370" y="4663058"/>
            <a:ext cx="1120515" cy="1120515"/>
            <a:chOff x="7723682" y="4440208"/>
            <a:chExt cx="1120515" cy="1120515"/>
          </a:xfrm>
        </p:grpSpPr>
        <p:pic>
          <p:nvPicPr>
            <p:cNvPr id="18" name="Picture 4" descr="Image result for terminal">
              <a:extLst>
                <a:ext uri="{FF2B5EF4-FFF2-40B4-BE49-F238E27FC236}">
                  <a16:creationId xmlns:a16="http://schemas.microsoft.com/office/drawing/2014/main" id="{806FCAF7-82B8-496A-B54F-83DBF8330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048">
              <a:extLst>
                <a:ext uri="{FF2B5EF4-FFF2-40B4-BE49-F238E27FC236}">
                  <a16:creationId xmlns:a16="http://schemas.microsoft.com/office/drawing/2014/main" id="{0AD4DA9E-D4D4-44FB-9AE5-E557A4704A47}"/>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20" name="TextBox 1053">
            <a:extLst>
              <a:ext uri="{FF2B5EF4-FFF2-40B4-BE49-F238E27FC236}">
                <a16:creationId xmlns:a16="http://schemas.microsoft.com/office/drawing/2014/main" id="{2EF8FD9E-E94D-4748-BB54-B9D364C1AFE4}"/>
              </a:ext>
            </a:extLst>
          </p:cNvPr>
          <p:cNvSpPr txBox="1"/>
          <p:nvPr/>
        </p:nvSpPr>
        <p:spPr>
          <a:xfrm>
            <a:off x="1054513" y="4900149"/>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21" name="TextBox 62">
            <a:extLst>
              <a:ext uri="{FF2B5EF4-FFF2-40B4-BE49-F238E27FC236}">
                <a16:creationId xmlns:a16="http://schemas.microsoft.com/office/drawing/2014/main" id="{4F9CFE88-15CA-4C9D-A13B-973B1CEE034D}"/>
              </a:ext>
            </a:extLst>
          </p:cNvPr>
          <p:cNvSpPr txBox="1"/>
          <p:nvPr/>
        </p:nvSpPr>
        <p:spPr>
          <a:xfrm>
            <a:off x="1096191" y="3131759"/>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22" name="TextBox 63">
            <a:extLst>
              <a:ext uri="{FF2B5EF4-FFF2-40B4-BE49-F238E27FC236}">
                <a16:creationId xmlns:a16="http://schemas.microsoft.com/office/drawing/2014/main" id="{9A4BD5C1-C06B-48F2-B44E-9BA9CD5C0EE4}"/>
              </a:ext>
            </a:extLst>
          </p:cNvPr>
          <p:cNvSpPr txBox="1"/>
          <p:nvPr/>
        </p:nvSpPr>
        <p:spPr>
          <a:xfrm>
            <a:off x="738274" y="2041374"/>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3" name="Picture 2" descr="Image result for kubernetes">
            <a:extLst>
              <a:ext uri="{FF2B5EF4-FFF2-40B4-BE49-F238E27FC236}">
                <a16:creationId xmlns:a16="http://schemas.microsoft.com/office/drawing/2014/main" id="{DD69B7F0-0E6B-4EF6-988D-1BE03DE85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088" y="4639787"/>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kubernetes">
            <a:extLst>
              <a:ext uri="{FF2B5EF4-FFF2-40B4-BE49-F238E27FC236}">
                <a16:creationId xmlns:a16="http://schemas.microsoft.com/office/drawing/2014/main" id="{29686814-EF73-4330-B164-3DA4C85EE8F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22695" y="4639787"/>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25" name="Shape 338" descr="Compute-Engine_256px.png">
            <a:extLst>
              <a:ext uri="{FF2B5EF4-FFF2-40B4-BE49-F238E27FC236}">
                <a16:creationId xmlns:a16="http://schemas.microsoft.com/office/drawing/2014/main" id="{5FAD6711-6808-4B78-9312-2BE2FC482DB5}"/>
              </a:ext>
            </a:extLst>
          </p:cNvPr>
          <p:cNvPicPr preferRelativeResize="0"/>
          <p:nvPr/>
        </p:nvPicPr>
        <p:blipFill rotWithShape="1">
          <a:blip r:embed="rId6">
            <a:alphaModFix/>
          </a:blip>
          <a:srcRect t="5092" b="5092"/>
          <a:stretch/>
        </p:blipFill>
        <p:spPr>
          <a:xfrm>
            <a:off x="3304547" y="3076332"/>
            <a:ext cx="836079" cy="750958"/>
          </a:xfrm>
          <a:prstGeom prst="rect">
            <a:avLst/>
          </a:prstGeom>
          <a:noFill/>
          <a:ln>
            <a:noFill/>
          </a:ln>
        </p:spPr>
      </p:pic>
      <p:pic>
        <p:nvPicPr>
          <p:cNvPr id="26" name="Shape 338" descr="Compute-Engine_256px.png">
            <a:extLst>
              <a:ext uri="{FF2B5EF4-FFF2-40B4-BE49-F238E27FC236}">
                <a16:creationId xmlns:a16="http://schemas.microsoft.com/office/drawing/2014/main" id="{4E994FA2-A9D8-4766-95DD-3FE1CC25C4FC}"/>
              </a:ext>
            </a:extLst>
          </p:cNvPr>
          <p:cNvPicPr preferRelativeResize="0"/>
          <p:nvPr/>
        </p:nvPicPr>
        <p:blipFill rotWithShape="1">
          <a:blip r:embed="rId6">
            <a:alphaModFix/>
          </a:blip>
          <a:srcRect t="5092" b="5092"/>
          <a:stretch/>
        </p:blipFill>
        <p:spPr>
          <a:xfrm>
            <a:off x="5028589" y="3076332"/>
            <a:ext cx="836079" cy="750958"/>
          </a:xfrm>
          <a:prstGeom prst="rect">
            <a:avLst/>
          </a:prstGeom>
          <a:noFill/>
          <a:ln>
            <a:noFill/>
          </a:ln>
        </p:spPr>
      </p:pic>
      <p:pic>
        <p:nvPicPr>
          <p:cNvPr id="27" name="Shape 338" descr="Compute-Engine_256px.png">
            <a:extLst>
              <a:ext uri="{FF2B5EF4-FFF2-40B4-BE49-F238E27FC236}">
                <a16:creationId xmlns:a16="http://schemas.microsoft.com/office/drawing/2014/main" id="{5CB1A763-4E79-47C8-BFDE-116D5D92B850}"/>
              </a:ext>
            </a:extLst>
          </p:cNvPr>
          <p:cNvPicPr preferRelativeResize="0"/>
          <p:nvPr/>
        </p:nvPicPr>
        <p:blipFill rotWithShape="1">
          <a:blip r:embed="rId6">
            <a:alphaModFix/>
          </a:blip>
          <a:srcRect t="5092" b="5092"/>
          <a:stretch/>
        </p:blipFill>
        <p:spPr>
          <a:xfrm>
            <a:off x="6630543" y="3076332"/>
            <a:ext cx="836079" cy="750958"/>
          </a:xfrm>
          <a:prstGeom prst="rect">
            <a:avLst/>
          </a:prstGeom>
          <a:noFill/>
          <a:ln>
            <a:noFill/>
          </a:ln>
        </p:spPr>
      </p:pic>
      <p:pic>
        <p:nvPicPr>
          <p:cNvPr id="28" name="Shape 338" descr="Compute-Engine_256px.png">
            <a:extLst>
              <a:ext uri="{FF2B5EF4-FFF2-40B4-BE49-F238E27FC236}">
                <a16:creationId xmlns:a16="http://schemas.microsoft.com/office/drawing/2014/main" id="{1E194384-37E2-4B14-9E62-E0D77D8DC1D1}"/>
              </a:ext>
            </a:extLst>
          </p:cNvPr>
          <p:cNvPicPr preferRelativeResize="0"/>
          <p:nvPr/>
        </p:nvPicPr>
        <p:blipFill rotWithShape="1">
          <a:blip r:embed="rId6">
            <a:alphaModFix/>
          </a:blip>
          <a:srcRect t="5092" b="5092"/>
          <a:stretch/>
        </p:blipFill>
        <p:spPr>
          <a:xfrm>
            <a:off x="8273489" y="3090082"/>
            <a:ext cx="836079" cy="750958"/>
          </a:xfrm>
          <a:prstGeom prst="rect">
            <a:avLst/>
          </a:prstGeom>
          <a:noFill/>
          <a:ln>
            <a:noFill/>
          </a:ln>
        </p:spPr>
      </p:pic>
      <p:pic>
        <p:nvPicPr>
          <p:cNvPr id="29" name="Shape 338" descr="Compute-Engine_256px.png">
            <a:extLst>
              <a:ext uri="{FF2B5EF4-FFF2-40B4-BE49-F238E27FC236}">
                <a16:creationId xmlns:a16="http://schemas.microsoft.com/office/drawing/2014/main" id="{03DDE297-350A-4C6C-9E56-7AE36CCA70DC}"/>
              </a:ext>
            </a:extLst>
          </p:cNvPr>
          <p:cNvPicPr preferRelativeResize="0"/>
          <p:nvPr/>
        </p:nvPicPr>
        <p:blipFill rotWithShape="1">
          <a:blip r:embed="rId6">
            <a:alphaModFix/>
          </a:blip>
          <a:srcRect t="5092" b="5092"/>
          <a:stretch/>
        </p:blipFill>
        <p:spPr>
          <a:xfrm>
            <a:off x="9911196" y="3074013"/>
            <a:ext cx="836079" cy="750958"/>
          </a:xfrm>
          <a:prstGeom prst="rect">
            <a:avLst/>
          </a:prstGeom>
          <a:noFill/>
          <a:ln>
            <a:noFill/>
          </a:ln>
        </p:spPr>
      </p:pic>
      <p:grpSp>
        <p:nvGrpSpPr>
          <p:cNvPr id="30" name="Group 30">
            <a:extLst>
              <a:ext uri="{FF2B5EF4-FFF2-40B4-BE49-F238E27FC236}">
                <a16:creationId xmlns:a16="http://schemas.microsoft.com/office/drawing/2014/main" id="{7226B629-00FF-401C-9303-CB76D8464E07}"/>
              </a:ext>
            </a:extLst>
          </p:cNvPr>
          <p:cNvGrpSpPr/>
          <p:nvPr/>
        </p:nvGrpSpPr>
        <p:grpSpPr>
          <a:xfrm>
            <a:off x="3304547" y="2037250"/>
            <a:ext cx="823114" cy="654577"/>
            <a:chOff x="4536186" y="1204040"/>
            <a:chExt cx="823114" cy="654577"/>
          </a:xfrm>
        </p:grpSpPr>
        <p:pic>
          <p:nvPicPr>
            <p:cNvPr id="31" name="Shape 339" descr="Container-Engine_256px.png">
              <a:extLst>
                <a:ext uri="{FF2B5EF4-FFF2-40B4-BE49-F238E27FC236}">
                  <a16:creationId xmlns:a16="http://schemas.microsoft.com/office/drawing/2014/main" id="{289167D0-79FB-4CFB-A8E6-C72D3F1209F8}"/>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32" name="Shape 339" descr="Container-Engine_256px.png">
              <a:extLst>
                <a:ext uri="{FF2B5EF4-FFF2-40B4-BE49-F238E27FC236}">
                  <a16:creationId xmlns:a16="http://schemas.microsoft.com/office/drawing/2014/main" id="{ADE22F2C-6554-424A-AB04-B8E89D970D7B}"/>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33" name="Shape 339" descr="Container-Engine_256px.png">
              <a:extLst>
                <a:ext uri="{FF2B5EF4-FFF2-40B4-BE49-F238E27FC236}">
                  <a16:creationId xmlns:a16="http://schemas.microsoft.com/office/drawing/2014/main" id="{84E54FD9-14DA-4C49-8454-B02E6C3F99CA}"/>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4" name="Group 31">
            <a:extLst>
              <a:ext uri="{FF2B5EF4-FFF2-40B4-BE49-F238E27FC236}">
                <a16:creationId xmlns:a16="http://schemas.microsoft.com/office/drawing/2014/main" id="{6CC320E5-8391-48FD-B193-61AE699B3290}"/>
              </a:ext>
            </a:extLst>
          </p:cNvPr>
          <p:cNvGrpSpPr/>
          <p:nvPr/>
        </p:nvGrpSpPr>
        <p:grpSpPr>
          <a:xfrm>
            <a:off x="5006961" y="2359533"/>
            <a:ext cx="823114" cy="328172"/>
            <a:chOff x="4402848" y="2355936"/>
            <a:chExt cx="823114" cy="328172"/>
          </a:xfrm>
        </p:grpSpPr>
        <p:pic>
          <p:nvPicPr>
            <p:cNvPr id="35" name="Shape 339" descr="Container-Engine_256px.png">
              <a:extLst>
                <a:ext uri="{FF2B5EF4-FFF2-40B4-BE49-F238E27FC236}">
                  <a16:creationId xmlns:a16="http://schemas.microsoft.com/office/drawing/2014/main" id="{CDB259D5-27FA-4833-B837-FFE0FBF14C22}"/>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36" name="Shape 339" descr="Container-Engine_256px.png">
              <a:extLst>
                <a:ext uri="{FF2B5EF4-FFF2-40B4-BE49-F238E27FC236}">
                  <a16:creationId xmlns:a16="http://schemas.microsoft.com/office/drawing/2014/main" id="{065E2450-F55B-4C7A-87B3-8B990693E121}"/>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37" name="Shape 339" descr="Container-Engine_256px.png">
            <a:extLst>
              <a:ext uri="{FF2B5EF4-FFF2-40B4-BE49-F238E27FC236}">
                <a16:creationId xmlns:a16="http://schemas.microsoft.com/office/drawing/2014/main" id="{CA4036E1-7AE2-45E0-8109-BCAB421EDFFB}"/>
              </a:ext>
            </a:extLst>
          </p:cNvPr>
          <p:cNvPicPr preferRelativeResize="0"/>
          <p:nvPr/>
        </p:nvPicPr>
        <p:blipFill rotWithShape="1">
          <a:blip r:embed="rId7">
            <a:alphaModFix/>
          </a:blip>
          <a:srcRect t="5092" b="5092"/>
          <a:stretch/>
        </p:blipFill>
        <p:spPr>
          <a:xfrm>
            <a:off x="6865897" y="2359533"/>
            <a:ext cx="365370" cy="328172"/>
          </a:xfrm>
          <a:prstGeom prst="rect">
            <a:avLst/>
          </a:prstGeom>
          <a:noFill/>
          <a:ln>
            <a:noFill/>
          </a:ln>
        </p:spPr>
      </p:pic>
      <p:grpSp>
        <p:nvGrpSpPr>
          <p:cNvPr id="38" name="Group 70">
            <a:extLst>
              <a:ext uri="{FF2B5EF4-FFF2-40B4-BE49-F238E27FC236}">
                <a16:creationId xmlns:a16="http://schemas.microsoft.com/office/drawing/2014/main" id="{9155DFD0-0CA5-4C9C-900B-7671A4D8B567}"/>
              </a:ext>
            </a:extLst>
          </p:cNvPr>
          <p:cNvGrpSpPr/>
          <p:nvPr/>
        </p:nvGrpSpPr>
        <p:grpSpPr>
          <a:xfrm>
            <a:off x="8266070" y="2369082"/>
            <a:ext cx="823114" cy="328172"/>
            <a:chOff x="4402848" y="2355936"/>
            <a:chExt cx="823114" cy="328172"/>
          </a:xfrm>
        </p:grpSpPr>
        <p:pic>
          <p:nvPicPr>
            <p:cNvPr id="39" name="Shape 339" descr="Container-Engine_256px.png">
              <a:extLst>
                <a:ext uri="{FF2B5EF4-FFF2-40B4-BE49-F238E27FC236}">
                  <a16:creationId xmlns:a16="http://schemas.microsoft.com/office/drawing/2014/main" id="{DC2B3385-4EF9-43D9-830D-78CAA72A9032}"/>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40" name="Shape 339" descr="Container-Engine_256px.png">
              <a:extLst>
                <a:ext uri="{FF2B5EF4-FFF2-40B4-BE49-F238E27FC236}">
                  <a16:creationId xmlns:a16="http://schemas.microsoft.com/office/drawing/2014/main" id="{7E2799A0-CEFD-4759-BB7C-B03BD1C6F1B5}"/>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41" name="Group 73">
            <a:extLst>
              <a:ext uri="{FF2B5EF4-FFF2-40B4-BE49-F238E27FC236}">
                <a16:creationId xmlns:a16="http://schemas.microsoft.com/office/drawing/2014/main" id="{C01FF55A-9C37-47F2-846A-C7A39FA6F652}"/>
              </a:ext>
            </a:extLst>
          </p:cNvPr>
          <p:cNvGrpSpPr/>
          <p:nvPr/>
        </p:nvGrpSpPr>
        <p:grpSpPr>
          <a:xfrm>
            <a:off x="8260081" y="1945769"/>
            <a:ext cx="823114" cy="328172"/>
            <a:chOff x="4402848" y="2355936"/>
            <a:chExt cx="823114" cy="328172"/>
          </a:xfrm>
        </p:grpSpPr>
        <p:pic>
          <p:nvPicPr>
            <p:cNvPr id="42" name="Shape 339" descr="Container-Engine_256px.png">
              <a:extLst>
                <a:ext uri="{FF2B5EF4-FFF2-40B4-BE49-F238E27FC236}">
                  <a16:creationId xmlns:a16="http://schemas.microsoft.com/office/drawing/2014/main" id="{30B09EF7-9BAD-4FE2-BDA6-47F7E35FB12B}"/>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43" name="Shape 339" descr="Container-Engine_256px.png">
              <a:extLst>
                <a:ext uri="{FF2B5EF4-FFF2-40B4-BE49-F238E27FC236}">
                  <a16:creationId xmlns:a16="http://schemas.microsoft.com/office/drawing/2014/main" id="{D9031DDD-BACC-414F-A782-3CB9929FED85}"/>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Tree>
    <p:extLst>
      <p:ext uri="{BB962C8B-B14F-4D97-AF65-F5344CB8AC3E}">
        <p14:creationId xmlns:p14="http://schemas.microsoft.com/office/powerpoint/2010/main" val="249453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1172987" y="3965808"/>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993372" y="4010329"/>
            <a:ext cx="4493749" cy="2262849"/>
          </a:xfrm>
          <a:prstGeom prst="rect">
            <a:avLst/>
          </a:prstGeom>
          <a:ln>
            <a:noFill/>
          </a:ln>
          <a:effectLst>
            <a:outerShdw blurRad="50800" dist="38100" dir="2700000" algn="tl" rotWithShape="0">
              <a:prstClr val="black">
                <a:alpha val="40000"/>
              </a:prstClr>
            </a:outerShdw>
          </a:effectLst>
        </p:spPr>
      </p:pic>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187643"/>
            <a:ext cx="11655078" cy="31777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GB" sz="2800" dirty="0">
                <a:solidFill>
                  <a:schemeClr val="tx1"/>
                </a:solidFill>
              </a:rPr>
              <a:t>Azure</a:t>
            </a:r>
            <a:r>
              <a:rPr lang="zh-CN" altLang="en-US" sz="2800" dirty="0">
                <a:solidFill>
                  <a:schemeClr val="tx1"/>
                </a:solidFill>
              </a:rPr>
              <a:t>托管控制面板</a:t>
            </a:r>
            <a:endParaRPr lang="en-GB" sz="2800" dirty="0">
              <a:solidFill>
                <a:schemeClr val="tx1"/>
              </a:solidFill>
            </a:endParaRPr>
          </a:p>
          <a:p>
            <a:pPr marL="914400" lvl="1" indent="-457200"/>
            <a:r>
              <a:rPr lang="zh-CN" altLang="en-US" sz="2800" dirty="0"/>
              <a:t>不需要管理主节点和付费</a:t>
            </a:r>
            <a:endParaRPr lang="en-GB" sz="2800" dirty="0"/>
          </a:p>
          <a:p>
            <a:pPr marL="457200" indent="-457200"/>
            <a:r>
              <a:rPr lang="zh-CN" altLang="en-US" sz="2800" dirty="0">
                <a:solidFill>
                  <a:schemeClr val="tx1"/>
                </a:solidFill>
              </a:rPr>
              <a:t>自动升级和打补丁</a:t>
            </a:r>
            <a:endParaRPr lang="en-GB" sz="2800" dirty="0">
              <a:solidFill>
                <a:schemeClr val="tx1"/>
              </a:solidFill>
            </a:endParaRPr>
          </a:p>
          <a:p>
            <a:pPr marL="914400" lvl="1" indent="-457200"/>
            <a:r>
              <a:rPr lang="zh-CN" altLang="en-US" sz="2800" dirty="0"/>
              <a:t>很容易升级控制面板和工作节点到新版本</a:t>
            </a:r>
            <a:r>
              <a:rPr lang="en-GB" sz="2800" dirty="0"/>
              <a:t> </a:t>
            </a:r>
          </a:p>
          <a:p>
            <a:pPr marL="457200" indent="-457200"/>
            <a:r>
              <a:rPr lang="zh-CN" altLang="en-US" sz="2800" dirty="0">
                <a:solidFill>
                  <a:schemeClr val="tx1"/>
                </a:solidFill>
              </a:rPr>
              <a:t>扩展</a:t>
            </a:r>
            <a:r>
              <a:rPr lang="en-GB" sz="2800" dirty="0">
                <a:solidFill>
                  <a:schemeClr val="tx1"/>
                </a:solidFill>
              </a:rPr>
              <a:t> agent pool </a:t>
            </a:r>
            <a:r>
              <a:rPr lang="zh-CN" altLang="en-US" sz="2800" dirty="0">
                <a:solidFill>
                  <a:schemeClr val="tx1"/>
                </a:solidFill>
              </a:rPr>
              <a:t>增加或者减少容量</a:t>
            </a:r>
            <a:endParaRPr lang="en-GB" sz="2800" dirty="0">
              <a:solidFill>
                <a:schemeClr val="tx1"/>
              </a:solidFill>
            </a:endParaRPr>
          </a:p>
          <a:p>
            <a:endParaRPr lang="en-GB" sz="2800" dirty="0">
              <a:solidFill>
                <a:schemeClr val="tx1"/>
              </a:solidFill>
            </a:endParaRPr>
          </a:p>
        </p:txBody>
      </p:sp>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概述</a:t>
            </a:r>
            <a:endParaRPr lang="en-GB" dirty="0"/>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solidFill>
                  <a:schemeClr val="tx1"/>
                </a:solidFill>
              </a:rPr>
              <a:t>也称为 </a:t>
            </a:r>
            <a:r>
              <a:rPr lang="en-US" altLang="zh-CN" sz="2800" dirty="0">
                <a:solidFill>
                  <a:schemeClr val="tx1"/>
                </a:solidFill>
              </a:rPr>
              <a:t>K8 </a:t>
            </a:r>
            <a:r>
              <a:rPr lang="zh-CN" altLang="en-US" sz="2800" dirty="0">
                <a:solidFill>
                  <a:schemeClr val="tx1"/>
                </a:solidFill>
              </a:rPr>
              <a:t>或 </a:t>
            </a:r>
            <a:r>
              <a:rPr lang="en-US" altLang="zh-CN" sz="2800" dirty="0" err="1">
                <a:solidFill>
                  <a:schemeClr val="tx1"/>
                </a:solidFill>
              </a:rPr>
              <a:t>Kube</a:t>
            </a:r>
            <a:endParaRPr lang="en-US" altLang="zh-CN" sz="2800" dirty="0">
              <a:solidFill>
                <a:schemeClr val="tx1"/>
              </a:solidFill>
            </a:endParaRPr>
          </a:p>
          <a:p>
            <a:endParaRPr lang="en-US" altLang="zh-CN" sz="2800" dirty="0">
              <a:solidFill>
                <a:schemeClr val="tx1"/>
              </a:solidFill>
            </a:endParaRPr>
          </a:p>
          <a:p>
            <a:r>
              <a:rPr lang="zh-CN" altLang="en-US" sz="2800" dirty="0">
                <a:solidFill>
                  <a:schemeClr val="tx1"/>
                </a:solidFill>
              </a:rPr>
              <a:t>最初由谷歌开发， 创始团队的多个成员在微软</a:t>
            </a:r>
          </a:p>
          <a:p>
            <a:endParaRPr lang="zh-CN" altLang="en-US" sz="2800" dirty="0">
              <a:solidFill>
                <a:schemeClr val="tx1"/>
              </a:solidFill>
            </a:endParaRPr>
          </a:p>
          <a:p>
            <a:r>
              <a:rPr lang="zh-CN" altLang="en-US" sz="2800" dirty="0">
                <a:solidFill>
                  <a:schemeClr val="tx1"/>
                </a:solidFill>
              </a:rPr>
              <a:t>由云原生计算基金会（</a:t>
            </a:r>
            <a:r>
              <a:rPr lang="en-US" altLang="zh-CN" sz="2800" dirty="0">
                <a:solidFill>
                  <a:schemeClr val="tx1"/>
                </a:solidFill>
              </a:rPr>
              <a:t>CNCF</a:t>
            </a:r>
            <a:r>
              <a:rPr lang="zh-CN" altLang="en-US" sz="2800" dirty="0">
                <a:solidFill>
                  <a:schemeClr val="tx1"/>
                </a:solidFill>
              </a:rPr>
              <a:t>）维护</a:t>
            </a:r>
          </a:p>
          <a:p>
            <a:endParaRPr lang="zh-CN" altLang="en-US" sz="2800" dirty="0">
              <a:solidFill>
                <a:schemeClr val="tx1"/>
              </a:solidFill>
            </a:endParaRPr>
          </a:p>
          <a:p>
            <a:r>
              <a:rPr lang="zh-CN" altLang="en-US" sz="2800" dirty="0">
                <a:solidFill>
                  <a:schemeClr val="tx1"/>
                </a:solidFill>
              </a:rPr>
              <a:t>用</a:t>
            </a:r>
            <a:r>
              <a:rPr lang="en-US" altLang="zh-CN" sz="2800" dirty="0">
                <a:solidFill>
                  <a:schemeClr val="tx1"/>
                </a:solidFill>
              </a:rPr>
              <a:t>go</a:t>
            </a:r>
            <a:r>
              <a:rPr lang="zh-CN" altLang="en-US" sz="2800" dirty="0">
                <a:solidFill>
                  <a:schemeClr val="tx1"/>
                </a:solidFill>
              </a:rPr>
              <a:t>编写</a:t>
            </a:r>
            <a:endParaRPr lang="en-US" altLang="zh-CN" sz="2800" dirty="0">
              <a:solidFill>
                <a:schemeClr val="tx1"/>
              </a:solidFill>
            </a:endParaRPr>
          </a:p>
          <a:p>
            <a:endParaRPr lang="zh-CN" altLang="en-US" sz="2800" dirty="0">
              <a:solidFill>
                <a:schemeClr val="tx1"/>
              </a:solidFill>
            </a:endParaRPr>
          </a:p>
          <a:p>
            <a:r>
              <a:rPr lang="zh-CN" altLang="en-US" sz="2800" dirty="0">
                <a:solidFill>
                  <a:schemeClr val="tx1"/>
                </a:solidFill>
              </a:rPr>
              <a:t>开源</a:t>
            </a:r>
            <a:endParaRPr lang="en-GB" sz="2800" dirty="0">
              <a:solidFill>
                <a:schemeClr val="tx1"/>
              </a:solidFill>
            </a:endParaRPr>
          </a:p>
        </p:txBody>
      </p:sp>
      <p:pic>
        <p:nvPicPr>
          <p:cNvPr id="10" name="Imagem 9">
            <a:extLst>
              <a:ext uri="{FF2B5EF4-FFF2-40B4-BE49-F238E27FC236}">
                <a16:creationId xmlns:a16="http://schemas.microsoft.com/office/drawing/2014/main" id="{31544D54-A8B5-4AF1-9B1C-EC715346A28B}"/>
              </a:ext>
            </a:extLst>
          </p:cNvPr>
          <p:cNvPicPr>
            <a:picLocks noChangeAspect="1"/>
          </p:cNvPicPr>
          <p:nvPr/>
        </p:nvPicPr>
        <p:blipFill>
          <a:blip r:embed="rId3"/>
          <a:stretch>
            <a:fillRect/>
          </a:stretch>
        </p:blipFill>
        <p:spPr>
          <a:xfrm>
            <a:off x="8649239" y="2468644"/>
            <a:ext cx="2250995" cy="2250995"/>
          </a:xfrm>
          <a:prstGeom prst="rect">
            <a:avLst/>
          </a:prstGeom>
        </p:spPr>
      </p:pic>
    </p:spTree>
    <p:extLst>
      <p:ext uri="{BB962C8B-B14F-4D97-AF65-F5344CB8AC3E}">
        <p14:creationId xmlns:p14="http://schemas.microsoft.com/office/powerpoint/2010/main" val="181920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容器管理</a:t>
            </a:r>
            <a:endParaRPr lang="en-GB" dirty="0"/>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solidFill>
                  <a:schemeClr val="tx1"/>
                </a:solidFill>
              </a:rPr>
              <a:t>编排</a:t>
            </a:r>
            <a:endParaRPr lang="en-US" altLang="zh-CN" sz="2800" dirty="0">
              <a:solidFill>
                <a:schemeClr val="tx1"/>
              </a:solidFill>
            </a:endParaRPr>
          </a:p>
          <a:p>
            <a:endParaRPr lang="zh-CN" altLang="en-US" sz="2800" dirty="0">
              <a:solidFill>
                <a:schemeClr val="tx1"/>
              </a:solidFill>
            </a:endParaRPr>
          </a:p>
          <a:p>
            <a:r>
              <a:rPr lang="zh-CN" altLang="en-US" sz="2800" dirty="0">
                <a:solidFill>
                  <a:schemeClr val="tx1"/>
                </a:solidFill>
              </a:rPr>
              <a:t>自动恢复</a:t>
            </a:r>
            <a:endParaRPr lang="en-US" altLang="zh-CN" sz="2800" dirty="0">
              <a:solidFill>
                <a:schemeClr val="tx1"/>
              </a:solidFill>
            </a:endParaRPr>
          </a:p>
          <a:p>
            <a:endParaRPr lang="zh-CN" altLang="en-US" sz="2800" dirty="0">
              <a:solidFill>
                <a:schemeClr val="tx1"/>
              </a:solidFill>
            </a:endParaRPr>
          </a:p>
          <a:p>
            <a:r>
              <a:rPr lang="zh-CN" altLang="en-US" sz="2800" dirty="0">
                <a:solidFill>
                  <a:schemeClr val="tx1"/>
                </a:solidFill>
              </a:rPr>
              <a:t>重启</a:t>
            </a:r>
            <a:endParaRPr lang="en-US" altLang="zh-CN" sz="2800" dirty="0">
              <a:solidFill>
                <a:schemeClr val="tx1"/>
              </a:solidFill>
            </a:endParaRPr>
          </a:p>
          <a:p>
            <a:endParaRPr lang="zh-CN" altLang="en-US" sz="2800" dirty="0">
              <a:solidFill>
                <a:schemeClr val="tx1"/>
              </a:solidFill>
            </a:endParaRPr>
          </a:p>
          <a:p>
            <a:r>
              <a:rPr lang="zh-CN" altLang="en-US" sz="2800" dirty="0">
                <a:solidFill>
                  <a:schemeClr val="tx1"/>
                </a:solidFill>
              </a:rPr>
              <a:t>复制</a:t>
            </a:r>
            <a:endParaRPr lang="en-US" altLang="zh-CN" sz="2800" dirty="0">
              <a:solidFill>
                <a:schemeClr val="tx1"/>
              </a:solidFill>
            </a:endParaRPr>
          </a:p>
          <a:p>
            <a:endParaRPr lang="zh-CN" altLang="en-US" sz="2800" dirty="0">
              <a:solidFill>
                <a:schemeClr val="tx1"/>
              </a:solidFill>
            </a:endParaRPr>
          </a:p>
          <a:p>
            <a:r>
              <a:rPr lang="zh-CN" altLang="en-US" sz="2800" dirty="0">
                <a:solidFill>
                  <a:schemeClr val="tx1"/>
                </a:solidFill>
              </a:rPr>
              <a:t>升级</a:t>
            </a:r>
          </a:p>
        </p:txBody>
      </p:sp>
      <p:pic>
        <p:nvPicPr>
          <p:cNvPr id="10" name="Imagem 9">
            <a:extLst>
              <a:ext uri="{FF2B5EF4-FFF2-40B4-BE49-F238E27FC236}">
                <a16:creationId xmlns:a16="http://schemas.microsoft.com/office/drawing/2014/main" id="{31544D54-A8B5-4AF1-9B1C-EC715346A28B}"/>
              </a:ext>
            </a:extLst>
          </p:cNvPr>
          <p:cNvPicPr>
            <a:picLocks noChangeAspect="1"/>
          </p:cNvPicPr>
          <p:nvPr/>
        </p:nvPicPr>
        <p:blipFill>
          <a:blip r:embed="rId3"/>
          <a:stretch>
            <a:fillRect/>
          </a:stretch>
        </p:blipFill>
        <p:spPr>
          <a:xfrm>
            <a:off x="8649239" y="2468644"/>
            <a:ext cx="2250995" cy="2250995"/>
          </a:xfrm>
          <a:prstGeom prst="rect">
            <a:avLst/>
          </a:prstGeom>
        </p:spPr>
      </p:pic>
    </p:spTree>
    <p:extLst>
      <p:ext uri="{BB962C8B-B14F-4D97-AF65-F5344CB8AC3E}">
        <p14:creationId xmlns:p14="http://schemas.microsoft.com/office/powerpoint/2010/main" val="305067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800" dirty="0">
              <a:solidFill>
                <a:schemeClr val="tx1"/>
              </a:solidFill>
            </a:endParaRPr>
          </a:p>
        </p:txBody>
      </p:sp>
      <p:pic>
        <p:nvPicPr>
          <p:cNvPr id="10" name="Imagem 9">
            <a:extLst>
              <a:ext uri="{FF2B5EF4-FFF2-40B4-BE49-F238E27FC236}">
                <a16:creationId xmlns:a16="http://schemas.microsoft.com/office/drawing/2014/main" id="{31544D54-A8B5-4AF1-9B1C-EC715346A28B}"/>
              </a:ext>
            </a:extLst>
          </p:cNvPr>
          <p:cNvPicPr>
            <a:picLocks noChangeAspect="1"/>
          </p:cNvPicPr>
          <p:nvPr/>
        </p:nvPicPr>
        <p:blipFill>
          <a:blip r:embed="rId3"/>
          <a:stretch>
            <a:fillRect/>
          </a:stretch>
        </p:blipFill>
        <p:spPr>
          <a:xfrm>
            <a:off x="9181899" y="2249008"/>
            <a:ext cx="2250995" cy="2250995"/>
          </a:xfrm>
          <a:prstGeom prst="rect">
            <a:avLst/>
          </a:prstGeom>
        </p:spPr>
      </p:pic>
      <p:sp>
        <p:nvSpPr>
          <p:cNvPr id="3" name="矩形 2">
            <a:extLst>
              <a:ext uri="{FF2B5EF4-FFF2-40B4-BE49-F238E27FC236}">
                <a16:creationId xmlns:a16="http://schemas.microsoft.com/office/drawing/2014/main" id="{4BA73A39-5DA1-4A4E-8741-A3317B8F33BC}"/>
              </a:ext>
            </a:extLst>
          </p:cNvPr>
          <p:cNvSpPr/>
          <p:nvPr/>
        </p:nvSpPr>
        <p:spPr>
          <a:xfrm>
            <a:off x="981047" y="1964016"/>
            <a:ext cx="7852234" cy="3046988"/>
          </a:xfrm>
          <a:prstGeom prst="rect">
            <a:avLst/>
          </a:prstGeom>
        </p:spPr>
        <p:txBody>
          <a:bodyPr wrap="square">
            <a:spAutoFit/>
          </a:bodyPr>
          <a:lstStyle/>
          <a:p>
            <a:pPr marL="571500" indent="-571500">
              <a:buFont typeface="Arial" panose="020B0604020202020204" pitchFamily="34" charset="0"/>
              <a:buChar char="•"/>
            </a:pPr>
            <a:r>
              <a:rPr lang="pt-BR" altLang="zh-CN" sz="3200" dirty="0">
                <a:solidFill>
                  <a:schemeClr val="accent1"/>
                </a:solidFill>
              </a:rPr>
              <a:t>Master</a:t>
            </a:r>
          </a:p>
          <a:p>
            <a:pPr marL="1028700" lvl="3" indent="-571500">
              <a:buFont typeface="Arial" panose="020B0604020202020204" pitchFamily="34" charset="0"/>
              <a:buChar char="•"/>
            </a:pPr>
            <a:r>
              <a:rPr lang="zh-CN" altLang="en-US" sz="3200" b="1" dirty="0">
                <a:solidFill>
                  <a:schemeClr val="accent1"/>
                </a:solidFill>
              </a:rPr>
              <a:t>控制节点</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负责分配任务的节点</a:t>
            </a:r>
            <a:endParaRPr lang="pt-BR" altLang="zh-CN" sz="3200" b="1" dirty="0">
              <a:solidFill>
                <a:schemeClr val="accent1"/>
              </a:solidFill>
            </a:endParaRPr>
          </a:p>
          <a:p>
            <a:pPr marL="1028700" lvl="3" indent="-571500">
              <a:buFont typeface="Arial" panose="020B0604020202020204" pitchFamily="34" charset="0"/>
              <a:buChar char="•"/>
            </a:pPr>
            <a:endParaRPr lang="pt-BR" altLang="zh-CN" sz="3200" dirty="0">
              <a:solidFill>
                <a:schemeClr val="accent1"/>
              </a:solidFill>
            </a:endParaRPr>
          </a:p>
          <a:p>
            <a:pPr marL="571500" indent="-571500">
              <a:buFont typeface="Arial" panose="020B0604020202020204" pitchFamily="34" charset="0"/>
              <a:buChar char="•"/>
            </a:pPr>
            <a:r>
              <a:rPr lang="pt-BR" altLang="zh-CN" sz="3200" dirty="0">
                <a:solidFill>
                  <a:schemeClr val="accent1"/>
                </a:solidFill>
              </a:rPr>
              <a:t>Nodes</a:t>
            </a:r>
          </a:p>
          <a:p>
            <a:pPr marL="1028700" lvl="3" indent="-571500">
              <a:buFont typeface="Arial" panose="020B0604020202020204" pitchFamily="34" charset="0"/>
              <a:buChar char="•"/>
            </a:pPr>
            <a:r>
              <a:rPr lang="zh-CN" altLang="en-US" sz="3200" dirty="0">
                <a:solidFill>
                  <a:schemeClr val="accent1"/>
                </a:solidFill>
              </a:rPr>
              <a:t>执行</a:t>
            </a:r>
            <a:r>
              <a:rPr lang="en-US" altLang="zh-CN" sz="3200" dirty="0">
                <a:solidFill>
                  <a:schemeClr val="accent1"/>
                </a:solidFill>
              </a:rPr>
              <a:t>Master</a:t>
            </a:r>
            <a:r>
              <a:rPr lang="zh-CN" altLang="en-US" sz="3200" dirty="0">
                <a:solidFill>
                  <a:schemeClr val="accent1"/>
                </a:solidFill>
              </a:rPr>
              <a:t>分配任务的节点</a:t>
            </a:r>
            <a:endParaRPr lang="pt-BR" altLang="zh-CN" sz="3200" b="1" dirty="0">
              <a:solidFill>
                <a:schemeClr val="accent1"/>
              </a:solidFill>
            </a:endParaRPr>
          </a:p>
        </p:txBody>
      </p:sp>
    </p:spTree>
    <p:extLst>
      <p:ext uri="{BB962C8B-B14F-4D97-AF65-F5344CB8AC3E}">
        <p14:creationId xmlns:p14="http://schemas.microsoft.com/office/powerpoint/2010/main" val="238688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800" dirty="0">
              <a:solidFill>
                <a:schemeClr val="tx1"/>
              </a:solidFill>
            </a:endParaRPr>
          </a:p>
        </p:txBody>
      </p:sp>
      <p:sp>
        <p:nvSpPr>
          <p:cNvPr id="8" name="Elipse 5">
            <a:extLst>
              <a:ext uri="{FF2B5EF4-FFF2-40B4-BE49-F238E27FC236}">
                <a16:creationId xmlns:a16="http://schemas.microsoft.com/office/drawing/2014/main" id="{586A543E-6A39-4580-92C6-D2CF99B725B2}"/>
              </a:ext>
            </a:extLst>
          </p:cNvPr>
          <p:cNvSpPr/>
          <p:nvPr/>
        </p:nvSpPr>
        <p:spPr bwMode="auto">
          <a:xfrm>
            <a:off x="568324" y="2415539"/>
            <a:ext cx="3505200" cy="3505200"/>
          </a:xfrm>
          <a:prstGeom prst="ellipse">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grpSp>
        <p:nvGrpSpPr>
          <p:cNvPr id="9" name="Agrupar 11">
            <a:extLst>
              <a:ext uri="{FF2B5EF4-FFF2-40B4-BE49-F238E27FC236}">
                <a16:creationId xmlns:a16="http://schemas.microsoft.com/office/drawing/2014/main" id="{52CA9133-9D37-409B-A39F-1B81EE8E8FE4}"/>
              </a:ext>
            </a:extLst>
          </p:cNvPr>
          <p:cNvGrpSpPr/>
          <p:nvPr/>
        </p:nvGrpSpPr>
        <p:grpSpPr>
          <a:xfrm>
            <a:off x="1932621" y="4449838"/>
            <a:ext cx="838200" cy="1002854"/>
            <a:chOff x="2865437" y="2278062"/>
            <a:chExt cx="1905000" cy="2286000"/>
          </a:xfrm>
        </p:grpSpPr>
        <p:sp>
          <p:nvSpPr>
            <p:cNvPr id="11" name="Retângulo: Único Canto Recortado 10">
              <a:extLst>
                <a:ext uri="{FF2B5EF4-FFF2-40B4-BE49-F238E27FC236}">
                  <a16:creationId xmlns:a16="http://schemas.microsoft.com/office/drawing/2014/main" id="{D3C15B04-0533-420D-A7DD-F1E91CFB9BD0}"/>
                </a:ext>
              </a:extLst>
            </p:cNvPr>
            <p:cNvSpPr/>
            <p:nvPr/>
          </p:nvSpPr>
          <p:spPr bwMode="auto">
            <a:xfrm>
              <a:off x="2865437" y="2278062"/>
              <a:ext cx="1905000" cy="2286000"/>
            </a:xfrm>
            <a:prstGeom prst="snip1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pic>
          <p:nvPicPr>
            <p:cNvPr id="12" name="Imagem 6">
              <a:extLst>
                <a:ext uri="{FF2B5EF4-FFF2-40B4-BE49-F238E27FC236}">
                  <a16:creationId xmlns:a16="http://schemas.microsoft.com/office/drawing/2014/main" id="{E643B508-3200-46F6-8B72-9906B1943CCD}"/>
                </a:ext>
              </a:extLst>
            </p:cNvPr>
            <p:cNvPicPr>
              <a:picLocks noChangeAspect="1"/>
            </p:cNvPicPr>
            <p:nvPr/>
          </p:nvPicPr>
          <p:blipFill>
            <a:blip r:embed="rId3"/>
            <a:stretch>
              <a:fillRect/>
            </a:stretch>
          </p:blipFill>
          <p:spPr>
            <a:xfrm>
              <a:off x="3001011" y="2757963"/>
              <a:ext cx="1633851" cy="1478598"/>
            </a:xfrm>
            <a:prstGeom prst="rect">
              <a:avLst/>
            </a:prstGeom>
          </p:spPr>
        </p:pic>
      </p:grpSp>
      <p:sp>
        <p:nvSpPr>
          <p:cNvPr id="13" name="Retângulo 12">
            <a:extLst>
              <a:ext uri="{FF2B5EF4-FFF2-40B4-BE49-F238E27FC236}">
                <a16:creationId xmlns:a16="http://schemas.microsoft.com/office/drawing/2014/main" id="{038388D6-3375-499F-AF80-BFBC30B8EB25}"/>
              </a:ext>
            </a:extLst>
          </p:cNvPr>
          <p:cNvSpPr/>
          <p:nvPr/>
        </p:nvSpPr>
        <p:spPr bwMode="auto">
          <a:xfrm>
            <a:off x="5371824" y="1547116"/>
            <a:ext cx="6172200" cy="4875213"/>
          </a:xfrm>
          <a:prstGeom prst="rect">
            <a:avLst/>
          </a:prstGeom>
          <a:solidFill>
            <a:schemeClr val="bg1">
              <a:lumMod val="65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sp>
        <p:nvSpPr>
          <p:cNvPr id="14" name="CaixaDeTexto 13">
            <a:extLst>
              <a:ext uri="{FF2B5EF4-FFF2-40B4-BE49-F238E27FC236}">
                <a16:creationId xmlns:a16="http://schemas.microsoft.com/office/drawing/2014/main" id="{E7E8AB34-4F8D-4414-BE7B-28529FBB21B3}"/>
              </a:ext>
            </a:extLst>
          </p:cNvPr>
          <p:cNvSpPr txBox="1"/>
          <p:nvPr/>
        </p:nvSpPr>
        <p:spPr>
          <a:xfrm>
            <a:off x="5456237" y="1597341"/>
            <a:ext cx="1752600" cy="683264"/>
          </a:xfrm>
          <a:prstGeom prst="rect">
            <a:avLst/>
          </a:prstGeom>
          <a:noFill/>
        </p:spPr>
        <p:txBody>
          <a:bodyPr wrap="square" lIns="182880" tIns="146304" rIns="182880" bIns="146304" rtlCol="0">
            <a:spAutoFit/>
          </a:bodyPr>
          <a:lstStyle/>
          <a:p>
            <a:pPr>
              <a:lnSpc>
                <a:spcPct val="90000"/>
              </a:lnSpc>
              <a:spcAft>
                <a:spcPts val="600"/>
              </a:spcAft>
            </a:pPr>
            <a:r>
              <a:rPr lang="pt-BR" sz="2800" dirty="0">
                <a:gradFill>
                  <a:gsLst>
                    <a:gs pos="2917">
                      <a:schemeClr val="tx1"/>
                    </a:gs>
                    <a:gs pos="30000">
                      <a:schemeClr val="tx1"/>
                    </a:gs>
                  </a:gsLst>
                  <a:lin ang="5400000" scaled="0"/>
                </a:gradFill>
              </a:rPr>
              <a:t>Cluster</a:t>
            </a:r>
          </a:p>
        </p:txBody>
      </p:sp>
      <p:pic>
        <p:nvPicPr>
          <p:cNvPr id="15" name="Imagem 3">
            <a:extLst>
              <a:ext uri="{FF2B5EF4-FFF2-40B4-BE49-F238E27FC236}">
                <a16:creationId xmlns:a16="http://schemas.microsoft.com/office/drawing/2014/main" id="{35016718-7B85-4C23-8C95-AFA9040D7220}"/>
              </a:ext>
            </a:extLst>
          </p:cNvPr>
          <p:cNvPicPr>
            <a:picLocks noChangeAspect="1"/>
          </p:cNvPicPr>
          <p:nvPr/>
        </p:nvPicPr>
        <p:blipFill>
          <a:blip r:embed="rId4"/>
          <a:stretch>
            <a:fillRect/>
          </a:stretch>
        </p:blipFill>
        <p:spPr>
          <a:xfrm>
            <a:off x="886978" y="3097092"/>
            <a:ext cx="1091997" cy="1091997"/>
          </a:xfrm>
          <a:prstGeom prst="rect">
            <a:avLst/>
          </a:prstGeom>
        </p:spPr>
      </p:pic>
      <p:sp>
        <p:nvSpPr>
          <p:cNvPr id="16" name="CaixaDeTexto 9">
            <a:extLst>
              <a:ext uri="{FF2B5EF4-FFF2-40B4-BE49-F238E27FC236}">
                <a16:creationId xmlns:a16="http://schemas.microsoft.com/office/drawing/2014/main" id="{34D931FA-95F4-4B63-A17D-943E98406483}"/>
              </a:ext>
            </a:extLst>
          </p:cNvPr>
          <p:cNvSpPr txBox="1"/>
          <p:nvPr/>
        </p:nvSpPr>
        <p:spPr>
          <a:xfrm>
            <a:off x="1939924" y="3301459"/>
            <a:ext cx="1752600" cy="683264"/>
          </a:xfrm>
          <a:prstGeom prst="rect">
            <a:avLst/>
          </a:prstGeom>
          <a:noFill/>
        </p:spPr>
        <p:txBody>
          <a:bodyPr wrap="square" lIns="182880" tIns="146304" rIns="182880" bIns="146304" rtlCol="0">
            <a:spAutoFit/>
          </a:bodyPr>
          <a:lstStyle/>
          <a:p>
            <a:pPr>
              <a:lnSpc>
                <a:spcPct val="90000"/>
              </a:lnSpc>
              <a:spcAft>
                <a:spcPts val="600"/>
              </a:spcAft>
            </a:pPr>
            <a:r>
              <a:rPr lang="pt-BR" sz="2800" dirty="0" err="1"/>
              <a:t>kubectl</a:t>
            </a:r>
            <a:endParaRPr lang="pt-BR" sz="2800" dirty="0"/>
          </a:p>
        </p:txBody>
      </p:sp>
      <p:sp>
        <p:nvSpPr>
          <p:cNvPr id="17" name="Retângulo 8">
            <a:extLst>
              <a:ext uri="{FF2B5EF4-FFF2-40B4-BE49-F238E27FC236}">
                <a16:creationId xmlns:a16="http://schemas.microsoft.com/office/drawing/2014/main" id="{779B079E-840A-4500-B080-6B693024FD9B}"/>
              </a:ext>
            </a:extLst>
          </p:cNvPr>
          <p:cNvSpPr/>
          <p:nvPr/>
        </p:nvSpPr>
        <p:spPr bwMode="auto">
          <a:xfrm>
            <a:off x="6218237" y="3497262"/>
            <a:ext cx="1752600" cy="1371600"/>
          </a:xfrm>
          <a:prstGeom prst="rect">
            <a:avLst/>
          </a:prstGeom>
          <a:solidFill>
            <a:srgbClr val="00808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Master</a:t>
            </a:r>
          </a:p>
        </p:txBody>
      </p:sp>
      <p:sp>
        <p:nvSpPr>
          <p:cNvPr id="18" name="Retângulo 14">
            <a:extLst>
              <a:ext uri="{FF2B5EF4-FFF2-40B4-BE49-F238E27FC236}">
                <a16:creationId xmlns:a16="http://schemas.microsoft.com/office/drawing/2014/main" id="{670370B5-D8B3-4C54-8208-C83A618BA593}"/>
              </a:ext>
            </a:extLst>
          </p:cNvPr>
          <p:cNvSpPr/>
          <p:nvPr/>
        </p:nvSpPr>
        <p:spPr bwMode="auto">
          <a:xfrm>
            <a:off x="9113837" y="2314577"/>
            <a:ext cx="1752600" cy="1371600"/>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Node 1</a:t>
            </a:r>
          </a:p>
        </p:txBody>
      </p:sp>
      <p:sp>
        <p:nvSpPr>
          <p:cNvPr id="19" name="Retângulo 15">
            <a:extLst>
              <a:ext uri="{FF2B5EF4-FFF2-40B4-BE49-F238E27FC236}">
                <a16:creationId xmlns:a16="http://schemas.microsoft.com/office/drawing/2014/main" id="{4DD064FE-058C-49B2-B161-B7DB80B5E418}"/>
              </a:ext>
            </a:extLst>
          </p:cNvPr>
          <p:cNvSpPr/>
          <p:nvPr/>
        </p:nvSpPr>
        <p:spPr bwMode="auto">
          <a:xfrm>
            <a:off x="9110344" y="4575568"/>
            <a:ext cx="1752600" cy="1371600"/>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Node N</a:t>
            </a:r>
          </a:p>
        </p:txBody>
      </p:sp>
      <p:cxnSp>
        <p:nvCxnSpPr>
          <p:cNvPr id="20" name="Conector de Seta Reta 17">
            <a:extLst>
              <a:ext uri="{FF2B5EF4-FFF2-40B4-BE49-F238E27FC236}">
                <a16:creationId xmlns:a16="http://schemas.microsoft.com/office/drawing/2014/main" id="{5211DC08-9148-4858-A974-861A872DFEFE}"/>
              </a:ext>
            </a:extLst>
          </p:cNvPr>
          <p:cNvCxnSpPr/>
          <p:nvPr/>
        </p:nvCxnSpPr>
        <p:spPr>
          <a:xfrm>
            <a:off x="3322638" y="4189089"/>
            <a:ext cx="2743199" cy="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ector de Seta Reta 18">
            <a:extLst>
              <a:ext uri="{FF2B5EF4-FFF2-40B4-BE49-F238E27FC236}">
                <a16:creationId xmlns:a16="http://schemas.microsoft.com/office/drawing/2014/main" id="{FA364F63-3FA5-4D6B-A2C8-BA12C136ABAD}"/>
              </a:ext>
            </a:extLst>
          </p:cNvPr>
          <p:cNvCxnSpPr>
            <a:cxnSpLocks/>
          </p:cNvCxnSpPr>
          <p:nvPr/>
        </p:nvCxnSpPr>
        <p:spPr>
          <a:xfrm flipV="1">
            <a:off x="8119745" y="3097092"/>
            <a:ext cx="917892" cy="87429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ector de Seta Reta 20">
            <a:extLst>
              <a:ext uri="{FF2B5EF4-FFF2-40B4-BE49-F238E27FC236}">
                <a16:creationId xmlns:a16="http://schemas.microsoft.com/office/drawing/2014/main" id="{7547C0B2-CBFC-4BEA-8EFA-3DB3F1B8BD13}"/>
              </a:ext>
            </a:extLst>
          </p:cNvPr>
          <p:cNvCxnSpPr>
            <a:cxnSpLocks/>
          </p:cNvCxnSpPr>
          <p:nvPr/>
        </p:nvCxnSpPr>
        <p:spPr>
          <a:xfrm>
            <a:off x="8157845" y="4620207"/>
            <a:ext cx="879792" cy="688813"/>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4E7BDBA7-1125-4AC7-8B44-AD7EA78ED5FB}"/>
              </a:ext>
            </a:extLst>
          </p:cNvPr>
          <p:cNvSpPr txBox="1"/>
          <p:nvPr/>
        </p:nvSpPr>
        <p:spPr>
          <a:xfrm>
            <a:off x="9037636" y="3686370"/>
            <a:ext cx="1825307" cy="683264"/>
          </a:xfrm>
          <a:prstGeom prst="rect">
            <a:avLst/>
          </a:prstGeom>
          <a:noFill/>
        </p:spPr>
        <p:txBody>
          <a:bodyPr wrap="square" lIns="182880" tIns="146304" rIns="182880" bIns="146304" rtlCol="0">
            <a:spAutoFit/>
          </a:bodyPr>
          <a:lstStyle/>
          <a:p>
            <a:pPr algn="ctr">
              <a:lnSpc>
                <a:spcPct val="90000"/>
              </a:lnSpc>
              <a:spcAft>
                <a:spcPts val="600"/>
              </a:spcAft>
            </a:pPr>
            <a:r>
              <a:rPr lang="pt-BR" sz="2800" dirty="0">
                <a:gradFill>
                  <a:gsLst>
                    <a:gs pos="2917">
                      <a:schemeClr val="tx1"/>
                    </a:gs>
                    <a:gs pos="30000">
                      <a:schemeClr val="tx1"/>
                    </a:gs>
                  </a:gsLst>
                  <a:lin ang="5400000" scaled="0"/>
                </a:gradFill>
              </a:rPr>
              <a:t>. . .</a:t>
            </a:r>
          </a:p>
        </p:txBody>
      </p:sp>
    </p:spTree>
    <p:extLst>
      <p:ext uri="{BB962C8B-B14F-4D97-AF65-F5344CB8AC3E}">
        <p14:creationId xmlns:p14="http://schemas.microsoft.com/office/powerpoint/2010/main" val="2919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981047" y="1964016"/>
            <a:ext cx="7236521" cy="4031873"/>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Pod</a:t>
            </a:r>
            <a:endParaRPr lang="pt-BR" altLang="zh-CN" sz="3200" dirty="0">
              <a:solidFill>
                <a:schemeClr val="accent1"/>
              </a:solidFill>
            </a:endParaRPr>
          </a:p>
          <a:p>
            <a:pPr marL="1028700" lvl="3" indent="-571500">
              <a:buFont typeface="Arial" panose="020B0604020202020204" pitchFamily="34" charset="0"/>
              <a:buChar char="•"/>
            </a:pPr>
            <a:r>
              <a:rPr lang="en-US" altLang="zh-CN" sz="3200" b="1" dirty="0">
                <a:solidFill>
                  <a:schemeClr val="accent1"/>
                </a:solidFill>
              </a:rPr>
              <a:t>K8s</a:t>
            </a:r>
            <a:r>
              <a:rPr lang="zh-CN" altLang="en-US" sz="3200" b="1" dirty="0">
                <a:solidFill>
                  <a:schemeClr val="accent1"/>
                </a:solidFill>
              </a:rPr>
              <a:t>的原子部署单元</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部署到节点的一个或多个容器组</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有自己的</a:t>
            </a:r>
            <a:r>
              <a:rPr lang="en-US" altLang="zh-CN" sz="3200" b="1" dirty="0">
                <a:solidFill>
                  <a:schemeClr val="accent1"/>
                </a:solidFill>
              </a:rPr>
              <a:t>IP</a:t>
            </a:r>
            <a:r>
              <a:rPr lang="zh-CN" altLang="en-US" sz="3200" b="1" dirty="0">
                <a:solidFill>
                  <a:schemeClr val="accent1"/>
                </a:solidFill>
              </a:rPr>
              <a:t>地址</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它的寿命很短，随时可更换</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所有的容器共享存储和网络</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我们不直接管理</a:t>
            </a:r>
            <a:r>
              <a:rPr lang="en-US" altLang="zh-CN" sz="3200" b="1" dirty="0">
                <a:solidFill>
                  <a:schemeClr val="accent1"/>
                </a:solidFill>
              </a:rPr>
              <a:t>Pod</a:t>
            </a:r>
            <a:r>
              <a:rPr lang="zh-CN" altLang="en-US" sz="3200" b="1" dirty="0">
                <a:solidFill>
                  <a:schemeClr val="accent1"/>
                </a:solidFill>
              </a:rPr>
              <a:t>，有更高级的对象</a:t>
            </a:r>
            <a:endParaRPr lang="pt-BR" altLang="zh-CN" sz="3200" dirty="0">
              <a:solidFill>
                <a:schemeClr val="accent1"/>
              </a:solidFill>
            </a:endParaRPr>
          </a:p>
        </p:txBody>
      </p:sp>
      <p:grpSp>
        <p:nvGrpSpPr>
          <p:cNvPr id="26" name="Group 5">
            <a:extLst>
              <a:ext uri="{FF2B5EF4-FFF2-40B4-BE49-F238E27FC236}">
                <a16:creationId xmlns:a16="http://schemas.microsoft.com/office/drawing/2014/main" id="{1296C0E4-C517-41A2-9A5D-3185C7FF3A84}"/>
              </a:ext>
            </a:extLst>
          </p:cNvPr>
          <p:cNvGrpSpPr/>
          <p:nvPr/>
        </p:nvGrpSpPr>
        <p:grpSpPr>
          <a:xfrm>
            <a:off x="8687064" y="2565999"/>
            <a:ext cx="1679713" cy="1214744"/>
            <a:chOff x="4850296" y="4262761"/>
            <a:chExt cx="1679713" cy="1214744"/>
          </a:xfrm>
        </p:grpSpPr>
        <p:sp>
          <p:nvSpPr>
            <p:cNvPr id="27" name="Rectangle 6">
              <a:extLst>
                <a:ext uri="{FF2B5EF4-FFF2-40B4-BE49-F238E27FC236}">
                  <a16:creationId xmlns:a16="http://schemas.microsoft.com/office/drawing/2014/main" id="{657BE95F-8952-41B5-A789-9889C40C51B6}"/>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 name="Group 7">
              <a:extLst>
                <a:ext uri="{FF2B5EF4-FFF2-40B4-BE49-F238E27FC236}">
                  <a16:creationId xmlns:a16="http://schemas.microsoft.com/office/drawing/2014/main" id="{A297A196-40A1-4BAE-8554-AE25684A1542}"/>
                </a:ext>
              </a:extLst>
            </p:cNvPr>
            <p:cNvGrpSpPr/>
            <p:nvPr/>
          </p:nvGrpSpPr>
          <p:grpSpPr>
            <a:xfrm>
              <a:off x="5256745" y="4262761"/>
              <a:ext cx="866814" cy="915212"/>
              <a:chOff x="7245626" y="2134805"/>
              <a:chExt cx="866814" cy="915212"/>
            </a:xfrm>
          </p:grpSpPr>
          <p:pic>
            <p:nvPicPr>
              <p:cNvPr id="30" name="Picture 2" descr="Image result for container icon">
                <a:extLst>
                  <a:ext uri="{FF2B5EF4-FFF2-40B4-BE49-F238E27FC236}">
                    <a16:creationId xmlns:a16="http://schemas.microsoft.com/office/drawing/2014/main" id="{6161826A-E4CF-4FDB-B933-AF27D5AC3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10">
                <a:extLst>
                  <a:ext uri="{FF2B5EF4-FFF2-40B4-BE49-F238E27FC236}">
                    <a16:creationId xmlns:a16="http://schemas.microsoft.com/office/drawing/2014/main" id="{2B5CF125-F3C1-484B-9D84-FC1D92752477}"/>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9" name="Rectangle 8">
              <a:extLst>
                <a:ext uri="{FF2B5EF4-FFF2-40B4-BE49-F238E27FC236}">
                  <a16:creationId xmlns:a16="http://schemas.microsoft.com/office/drawing/2014/main" id="{60402C9C-8AAC-4E52-B4E7-AD18A20FB6B6}"/>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32" name="Group 27">
            <a:extLst>
              <a:ext uri="{FF2B5EF4-FFF2-40B4-BE49-F238E27FC236}">
                <a16:creationId xmlns:a16="http://schemas.microsoft.com/office/drawing/2014/main" id="{4DFF179A-1D83-4484-8818-FFFDFF389F49}"/>
              </a:ext>
            </a:extLst>
          </p:cNvPr>
          <p:cNvGrpSpPr/>
          <p:nvPr/>
        </p:nvGrpSpPr>
        <p:grpSpPr>
          <a:xfrm>
            <a:off x="8527560" y="4231472"/>
            <a:ext cx="3261691" cy="1776338"/>
            <a:chOff x="3511826" y="3633032"/>
            <a:chExt cx="3261691" cy="1776338"/>
          </a:xfrm>
        </p:grpSpPr>
        <p:sp>
          <p:nvSpPr>
            <p:cNvPr id="33" name="Rectangle 12">
              <a:extLst>
                <a:ext uri="{FF2B5EF4-FFF2-40B4-BE49-F238E27FC236}">
                  <a16:creationId xmlns:a16="http://schemas.microsoft.com/office/drawing/2014/main" id="{4BC27B05-893E-4A83-9AEC-91FB4A9FE71D}"/>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13">
              <a:extLst>
                <a:ext uri="{FF2B5EF4-FFF2-40B4-BE49-F238E27FC236}">
                  <a16:creationId xmlns:a16="http://schemas.microsoft.com/office/drawing/2014/main" id="{DF61285B-6014-4471-8D7E-099AC0A213BA}"/>
                </a:ext>
              </a:extLst>
            </p:cNvPr>
            <p:cNvGrpSpPr/>
            <p:nvPr/>
          </p:nvGrpSpPr>
          <p:grpSpPr>
            <a:xfrm>
              <a:off x="3918275" y="3633032"/>
              <a:ext cx="866814" cy="915212"/>
              <a:chOff x="7245626" y="2134805"/>
              <a:chExt cx="866814" cy="915212"/>
            </a:xfrm>
          </p:grpSpPr>
          <p:pic>
            <p:nvPicPr>
              <p:cNvPr id="44" name="Picture 2" descr="Image result for container icon">
                <a:extLst>
                  <a:ext uri="{FF2B5EF4-FFF2-40B4-BE49-F238E27FC236}">
                    <a16:creationId xmlns:a16="http://schemas.microsoft.com/office/drawing/2014/main" id="{7840B5DF-27C7-483D-9CD8-F5C752B90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16">
                <a:extLst>
                  <a:ext uri="{FF2B5EF4-FFF2-40B4-BE49-F238E27FC236}">
                    <a16:creationId xmlns:a16="http://schemas.microsoft.com/office/drawing/2014/main" id="{64014439-5F93-4193-AF6B-77FAE49154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35" name="Rectangle 14">
              <a:extLst>
                <a:ext uri="{FF2B5EF4-FFF2-40B4-BE49-F238E27FC236}">
                  <a16:creationId xmlns:a16="http://schemas.microsoft.com/office/drawing/2014/main" id="{2207E572-58EE-46B9-B30A-099BFBA455D5}"/>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36" name="Group 17">
              <a:extLst>
                <a:ext uri="{FF2B5EF4-FFF2-40B4-BE49-F238E27FC236}">
                  <a16:creationId xmlns:a16="http://schemas.microsoft.com/office/drawing/2014/main" id="{0C28C3BC-3A07-467D-8C14-C781F890CA69}"/>
                </a:ext>
              </a:extLst>
            </p:cNvPr>
            <p:cNvGrpSpPr/>
            <p:nvPr/>
          </p:nvGrpSpPr>
          <p:grpSpPr>
            <a:xfrm>
              <a:off x="5588704" y="3649169"/>
              <a:ext cx="930063" cy="915212"/>
              <a:chOff x="7313972" y="2134805"/>
              <a:chExt cx="930063" cy="915212"/>
            </a:xfrm>
          </p:grpSpPr>
          <p:pic>
            <p:nvPicPr>
              <p:cNvPr id="42" name="Picture 2" descr="Image result for container icon">
                <a:extLst>
                  <a:ext uri="{FF2B5EF4-FFF2-40B4-BE49-F238E27FC236}">
                    <a16:creationId xmlns:a16="http://schemas.microsoft.com/office/drawing/2014/main" id="{804C9007-8498-4ED3-BE87-EEBCA768349C}"/>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19">
                <a:extLst>
                  <a:ext uri="{FF2B5EF4-FFF2-40B4-BE49-F238E27FC236}">
                    <a16:creationId xmlns:a16="http://schemas.microsoft.com/office/drawing/2014/main" id="{91C393ED-9663-4D0B-8EDF-9B002AF05B16}"/>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37" name="Group 22">
              <a:extLst>
                <a:ext uri="{FF2B5EF4-FFF2-40B4-BE49-F238E27FC236}">
                  <a16:creationId xmlns:a16="http://schemas.microsoft.com/office/drawing/2014/main" id="{7E64F6F4-81A1-4045-A102-BB4E3C411DEE}"/>
                </a:ext>
              </a:extLst>
            </p:cNvPr>
            <p:cNvGrpSpPr/>
            <p:nvPr/>
          </p:nvGrpSpPr>
          <p:grpSpPr>
            <a:xfrm>
              <a:off x="4779431" y="4579217"/>
              <a:ext cx="726481" cy="571808"/>
              <a:chOff x="4658641" y="4545652"/>
              <a:chExt cx="726481" cy="571808"/>
            </a:xfrm>
          </p:grpSpPr>
          <p:sp>
            <p:nvSpPr>
              <p:cNvPr id="40" name="Flowchart: Multidocument 20">
                <a:extLst>
                  <a:ext uri="{FF2B5EF4-FFF2-40B4-BE49-F238E27FC236}">
                    <a16:creationId xmlns:a16="http://schemas.microsoft.com/office/drawing/2014/main" id="{5088EA14-51E1-439E-B3B5-1BD9F941D7AF}"/>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21">
                <a:extLst>
                  <a:ext uri="{FF2B5EF4-FFF2-40B4-BE49-F238E27FC236}">
                    <a16:creationId xmlns:a16="http://schemas.microsoft.com/office/drawing/2014/main" id="{0DDB79A1-1B42-426D-90BE-9000462FA451}"/>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38" name="Arrow: Bent-Up 25">
              <a:extLst>
                <a:ext uri="{FF2B5EF4-FFF2-40B4-BE49-F238E27FC236}">
                  <a16:creationId xmlns:a16="http://schemas.microsoft.com/office/drawing/2014/main" id="{8E85215C-AE76-44E3-A4B4-A6227854371E}"/>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Arrow: Bent-Up 26">
              <a:extLst>
                <a:ext uri="{FF2B5EF4-FFF2-40B4-BE49-F238E27FC236}">
                  <a16:creationId xmlns:a16="http://schemas.microsoft.com/office/drawing/2014/main" id="{1795212C-9222-46BC-8027-AB17EDFF9C27}"/>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4634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981047" y="1964016"/>
            <a:ext cx="7236521" cy="1569660"/>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Deployment</a:t>
            </a:r>
          </a:p>
          <a:p>
            <a:pPr marL="1028700" lvl="3" indent="-571500">
              <a:buFont typeface="Arial" panose="020B0604020202020204" pitchFamily="34" charset="0"/>
              <a:buChar char="•"/>
            </a:pPr>
            <a:r>
              <a:rPr lang="zh-CN" altLang="en-US" sz="3200" b="1" dirty="0">
                <a:solidFill>
                  <a:schemeClr val="accent1"/>
                </a:solidFill>
              </a:rPr>
              <a:t>对</a:t>
            </a:r>
            <a:r>
              <a:rPr lang="en-US" altLang="zh-CN" sz="3200" b="1" dirty="0">
                <a:solidFill>
                  <a:schemeClr val="accent1"/>
                </a:solidFill>
              </a:rPr>
              <a:t>Pod </a:t>
            </a:r>
            <a:r>
              <a:rPr lang="zh-CN" altLang="en-US" sz="3200" b="1" dirty="0">
                <a:solidFill>
                  <a:schemeClr val="accent1"/>
                </a:solidFill>
              </a:rPr>
              <a:t>附加功能的抽象</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带状态管理的</a:t>
            </a:r>
            <a:r>
              <a:rPr lang="en-US" altLang="zh-CN" sz="3200" b="1" dirty="0">
                <a:solidFill>
                  <a:schemeClr val="accent1"/>
                </a:solidFill>
              </a:rPr>
              <a:t>Account</a:t>
            </a:r>
          </a:p>
        </p:txBody>
      </p:sp>
      <p:grpSp>
        <p:nvGrpSpPr>
          <p:cNvPr id="47" name="Agrupar 5">
            <a:extLst>
              <a:ext uri="{FF2B5EF4-FFF2-40B4-BE49-F238E27FC236}">
                <a16:creationId xmlns:a16="http://schemas.microsoft.com/office/drawing/2014/main" id="{C54B6483-9B6B-4B4E-8F5F-8AE70B4863CE}"/>
              </a:ext>
            </a:extLst>
          </p:cNvPr>
          <p:cNvGrpSpPr/>
          <p:nvPr/>
        </p:nvGrpSpPr>
        <p:grpSpPr>
          <a:xfrm>
            <a:off x="7259768" y="2257208"/>
            <a:ext cx="3924300" cy="2933700"/>
            <a:chOff x="7871777" y="2521902"/>
            <a:chExt cx="3924300" cy="2933700"/>
          </a:xfrm>
        </p:grpSpPr>
        <p:sp>
          <p:nvSpPr>
            <p:cNvPr id="48" name="Retângulo 7">
              <a:extLst>
                <a:ext uri="{FF2B5EF4-FFF2-40B4-BE49-F238E27FC236}">
                  <a16:creationId xmlns:a16="http://schemas.microsoft.com/office/drawing/2014/main" id="{CAFAD026-AA5F-48B0-8003-9B1894879BAD}"/>
                </a:ext>
              </a:extLst>
            </p:cNvPr>
            <p:cNvSpPr/>
            <p:nvPr/>
          </p:nvSpPr>
          <p:spPr bwMode="auto">
            <a:xfrm>
              <a:off x="7871777" y="2521902"/>
              <a:ext cx="3924300" cy="2933700"/>
            </a:xfrm>
            <a:prstGeom prst="rect">
              <a:avLst/>
            </a:prstGeom>
            <a:solidFill>
              <a:srgbClr val="EAEAEA"/>
            </a:solidFill>
            <a:ln>
              <a:solidFill>
                <a:srgbClr val="B2B2B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pt-BR" sz="2000" dirty="0">
                  <a:solidFill>
                    <a:srgbClr val="292929"/>
                  </a:solidFill>
                </a:rPr>
                <a:t>Deployment</a:t>
              </a:r>
            </a:p>
          </p:txBody>
        </p:sp>
        <p:sp>
          <p:nvSpPr>
            <p:cNvPr id="49" name="Retângulo 3">
              <a:extLst>
                <a:ext uri="{FF2B5EF4-FFF2-40B4-BE49-F238E27FC236}">
                  <a16:creationId xmlns:a16="http://schemas.microsoft.com/office/drawing/2014/main" id="{636A088B-D8D8-431D-AE1B-1B5461CED75E}"/>
                </a:ext>
              </a:extLst>
            </p:cNvPr>
            <p:cNvSpPr/>
            <p:nvPr/>
          </p:nvSpPr>
          <p:spPr bwMode="auto">
            <a:xfrm>
              <a:off x="8309927" y="3200082"/>
              <a:ext cx="3048000" cy="1828800"/>
            </a:xfrm>
            <a:prstGeom prst="rect">
              <a:avLst/>
            </a:prstGeom>
            <a:solidFill>
              <a:srgbClr val="EAEAEA"/>
            </a:solidFill>
            <a:ln>
              <a:solidFill>
                <a:srgbClr val="B2B2B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pt-BR" sz="2000" dirty="0">
                  <a:solidFill>
                    <a:srgbClr val="292929"/>
                  </a:solidFill>
                </a:rPr>
                <a:t>POD</a:t>
              </a:r>
            </a:p>
          </p:txBody>
        </p:sp>
        <p:sp>
          <p:nvSpPr>
            <p:cNvPr id="50" name="Retângulo 4">
              <a:extLst>
                <a:ext uri="{FF2B5EF4-FFF2-40B4-BE49-F238E27FC236}">
                  <a16:creationId xmlns:a16="http://schemas.microsoft.com/office/drawing/2014/main" id="{A6952D2E-355A-47DB-8C87-BE65EF44165C}"/>
                </a:ext>
              </a:extLst>
            </p:cNvPr>
            <p:cNvSpPr/>
            <p:nvPr/>
          </p:nvSpPr>
          <p:spPr bwMode="auto">
            <a:xfrm>
              <a:off x="8729027" y="3885882"/>
              <a:ext cx="2209800" cy="685800"/>
            </a:xfrm>
            <a:prstGeom prst="rect">
              <a:avLst/>
            </a:prstGeom>
            <a:solidFill>
              <a:srgbClr val="FF66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000" dirty="0">
                  <a:gradFill>
                    <a:gsLst>
                      <a:gs pos="5439">
                        <a:srgbClr val="F8F8F8"/>
                      </a:gs>
                      <a:gs pos="10000">
                        <a:srgbClr val="F8F8F8"/>
                      </a:gs>
                    </a:gsLst>
                    <a:lin ang="5400000" scaled="0"/>
                  </a:gradFill>
                </a:rPr>
                <a:t>Container</a:t>
              </a:r>
            </a:p>
          </p:txBody>
        </p:sp>
      </p:grpSp>
    </p:spTree>
    <p:extLst>
      <p:ext uri="{BB962C8B-B14F-4D97-AF65-F5344CB8AC3E}">
        <p14:creationId xmlns:p14="http://schemas.microsoft.com/office/powerpoint/2010/main" val="15196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740415" y="1942051"/>
            <a:ext cx="7368869" cy="1569660"/>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Service</a:t>
            </a:r>
          </a:p>
          <a:p>
            <a:pPr marL="1028700" lvl="3" indent="-571500">
              <a:buFont typeface="Arial" panose="020B0604020202020204" pitchFamily="34" charset="0"/>
              <a:buChar char="•"/>
            </a:pPr>
            <a:r>
              <a:rPr lang="zh-CN" altLang="en-US" sz="3200" b="1" dirty="0">
                <a:solidFill>
                  <a:schemeClr val="accent1"/>
                </a:solidFill>
              </a:rPr>
              <a:t>更稳定的对象（连续创建或者删除）</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在访问</a:t>
            </a:r>
            <a:r>
              <a:rPr lang="en-US" altLang="zh-CN" sz="3200" b="1" dirty="0">
                <a:solidFill>
                  <a:schemeClr val="accent1"/>
                </a:solidFill>
              </a:rPr>
              <a:t>Pod</a:t>
            </a:r>
            <a:r>
              <a:rPr lang="zh-CN" altLang="en-US" sz="3200" b="1" dirty="0">
                <a:solidFill>
                  <a:schemeClr val="accent1"/>
                </a:solidFill>
              </a:rPr>
              <a:t>的时候充当负载均衡器</a:t>
            </a:r>
            <a:endParaRPr lang="en-US" altLang="zh-CN" sz="3200" b="1" dirty="0">
              <a:solidFill>
                <a:schemeClr val="accent1"/>
              </a:solidFill>
            </a:endParaRPr>
          </a:p>
        </p:txBody>
      </p:sp>
      <p:pic>
        <p:nvPicPr>
          <p:cNvPr id="9" name="Imagem 9">
            <a:extLst>
              <a:ext uri="{FF2B5EF4-FFF2-40B4-BE49-F238E27FC236}">
                <a16:creationId xmlns:a16="http://schemas.microsoft.com/office/drawing/2014/main" id="{F71306D1-CE5E-4C9E-A0DF-D8D64B0BDA9E}"/>
              </a:ext>
            </a:extLst>
          </p:cNvPr>
          <p:cNvPicPr>
            <a:picLocks noChangeAspect="1"/>
          </p:cNvPicPr>
          <p:nvPr/>
        </p:nvPicPr>
        <p:blipFill>
          <a:blip r:embed="rId3"/>
          <a:stretch>
            <a:fillRect/>
          </a:stretch>
        </p:blipFill>
        <p:spPr>
          <a:xfrm>
            <a:off x="8758494" y="2726881"/>
            <a:ext cx="2250995" cy="2250995"/>
          </a:xfrm>
          <a:prstGeom prst="rect">
            <a:avLst/>
          </a:prstGeom>
        </p:spPr>
      </p:pic>
    </p:spTree>
    <p:extLst>
      <p:ext uri="{BB962C8B-B14F-4D97-AF65-F5344CB8AC3E}">
        <p14:creationId xmlns:p14="http://schemas.microsoft.com/office/powerpoint/2010/main" val="32072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29E3130-F95C-4AAE-9806-9637513CA4CC}"/>
              </a:ext>
            </a:extLst>
          </p:cNvPr>
          <p:cNvSpPr>
            <a:spLocks noGrp="1"/>
          </p:cNvSpPr>
          <p:nvPr>
            <p:ph idx="1"/>
          </p:nvPr>
        </p:nvSpPr>
        <p:spPr>
          <a:xfrm>
            <a:off x="560797" y="1589591"/>
            <a:ext cx="11234123" cy="4677394"/>
          </a:xfrm>
        </p:spPr>
        <p:txBody>
          <a:bodyPr>
            <a:normAutofit/>
          </a:bodyPr>
          <a:lstStyle/>
          <a:p>
            <a:r>
              <a:rPr lang="zh-CN" altLang="en-US" sz="2800" dirty="0">
                <a:solidFill>
                  <a:schemeClr val="tx1">
                    <a:lumMod val="75000"/>
                    <a:lumOff val="25000"/>
                  </a:schemeClr>
                </a:solidFill>
              </a:rPr>
              <a:t>微软最有价值专家</a:t>
            </a:r>
            <a:r>
              <a:rPr lang="pt-BR" altLang="zh-CN" sz="2800" dirty="0">
                <a:solidFill>
                  <a:schemeClr val="tx1">
                    <a:lumMod val="75000"/>
                    <a:lumOff val="25000"/>
                  </a:schemeClr>
                </a:solidFill>
              </a:rPr>
              <a:t>(MVP)</a:t>
            </a:r>
          </a:p>
          <a:p>
            <a:endParaRPr lang="pt-BR" altLang="zh-CN" sz="2800" dirty="0">
              <a:solidFill>
                <a:schemeClr val="tx1">
                  <a:lumMod val="75000"/>
                  <a:lumOff val="25000"/>
                </a:schemeClr>
              </a:solidFill>
            </a:endParaRPr>
          </a:p>
          <a:p>
            <a:r>
              <a:rPr lang="zh-CN" altLang="en-US" sz="2800" dirty="0">
                <a:solidFill>
                  <a:schemeClr val="tx1">
                    <a:lumMod val="75000"/>
                    <a:lumOff val="25000"/>
                  </a:schemeClr>
                </a:solidFill>
              </a:rPr>
              <a:t>在技术领域拥有超过</a:t>
            </a:r>
            <a:r>
              <a:rPr lang="en-US" altLang="zh-CN" sz="2800" dirty="0">
                <a:solidFill>
                  <a:schemeClr val="tx1">
                    <a:lumMod val="75000"/>
                    <a:lumOff val="25000"/>
                  </a:schemeClr>
                </a:solidFill>
              </a:rPr>
              <a:t>18</a:t>
            </a:r>
            <a:r>
              <a:rPr lang="zh-CN" altLang="en-US" sz="2800" dirty="0">
                <a:solidFill>
                  <a:schemeClr val="tx1">
                    <a:lumMod val="75000"/>
                    <a:lumOff val="25000"/>
                  </a:schemeClr>
                </a:solidFill>
              </a:rPr>
              <a:t>年的经验</a:t>
            </a:r>
            <a:endParaRPr lang="en-US" altLang="zh-CN" sz="2800" dirty="0">
              <a:solidFill>
                <a:schemeClr val="tx1">
                  <a:lumMod val="75000"/>
                  <a:lumOff val="25000"/>
                </a:schemeClr>
              </a:solidFill>
            </a:endParaRPr>
          </a:p>
          <a:p>
            <a:endParaRPr lang="zh-CN" altLang="en-US" sz="2800" dirty="0">
              <a:solidFill>
                <a:schemeClr val="tx1">
                  <a:lumMod val="75000"/>
                  <a:lumOff val="25000"/>
                </a:schemeClr>
              </a:solidFill>
            </a:endParaRPr>
          </a:p>
          <a:p>
            <a:r>
              <a:rPr lang="zh-CN" altLang="en-US" sz="2800" dirty="0">
                <a:solidFill>
                  <a:schemeClr val="tx1">
                    <a:lumMod val="75000"/>
                    <a:lumOff val="25000"/>
                  </a:schemeClr>
                </a:solidFill>
              </a:rPr>
              <a:t>技术作者和演讲者</a:t>
            </a:r>
            <a:endParaRPr lang="en-US" altLang="zh-CN" sz="2800" dirty="0">
              <a:solidFill>
                <a:schemeClr val="tx1">
                  <a:lumMod val="75000"/>
                  <a:lumOff val="25000"/>
                </a:schemeClr>
              </a:solidFill>
            </a:endParaRPr>
          </a:p>
          <a:p>
            <a:endParaRPr lang="en-US" altLang="zh-CN" sz="2800" dirty="0">
              <a:solidFill>
                <a:schemeClr val="tx1">
                  <a:lumMod val="75000"/>
                  <a:lumOff val="25000"/>
                </a:schemeClr>
              </a:solidFill>
            </a:endParaRPr>
          </a:p>
          <a:p>
            <a:r>
              <a:rPr lang="zh-CN" altLang="en-US" sz="2800" dirty="0">
                <a:solidFill>
                  <a:schemeClr val="tx1">
                    <a:lumMod val="75000"/>
                    <a:lumOff val="25000"/>
                  </a:schemeClr>
                </a:solidFill>
              </a:rPr>
              <a:t>运营微信公众号“</a:t>
            </a:r>
            <a:r>
              <a:rPr lang="en-US" altLang="zh-CN" sz="2800" dirty="0">
                <a:solidFill>
                  <a:schemeClr val="tx1">
                    <a:lumMod val="75000"/>
                    <a:lumOff val="25000"/>
                  </a:schemeClr>
                </a:solidFill>
              </a:rPr>
              <a:t>dotnet</a:t>
            </a:r>
            <a:r>
              <a:rPr lang="zh-CN" altLang="en-US" sz="2800" dirty="0">
                <a:solidFill>
                  <a:schemeClr val="tx1">
                    <a:lumMod val="75000"/>
                    <a:lumOff val="25000"/>
                  </a:schemeClr>
                </a:solidFill>
              </a:rPr>
              <a:t>跨平台”</a:t>
            </a:r>
            <a:endParaRPr lang="en-US" altLang="zh-CN" sz="2800" dirty="0">
              <a:solidFill>
                <a:schemeClr val="tx1">
                  <a:lumMod val="75000"/>
                  <a:lumOff val="25000"/>
                </a:schemeClr>
              </a:solidFill>
            </a:endParaRPr>
          </a:p>
          <a:p>
            <a:pPr marL="0" indent="0">
              <a:buNone/>
            </a:pPr>
            <a:r>
              <a:rPr lang="zh-CN" altLang="en-US" sz="2800" dirty="0">
                <a:solidFill>
                  <a:schemeClr val="tx1">
                    <a:lumMod val="75000"/>
                    <a:lumOff val="25000"/>
                  </a:schemeClr>
                </a:solidFill>
              </a:rPr>
              <a:t>和“移动开发和机器学习”</a:t>
            </a:r>
          </a:p>
          <a:p>
            <a:endParaRPr lang="zh-TW" altLang="en-US" sz="2800" dirty="0"/>
          </a:p>
        </p:txBody>
      </p:sp>
      <p:pic>
        <p:nvPicPr>
          <p:cNvPr id="4" name="图片 3">
            <a:extLst>
              <a:ext uri="{FF2B5EF4-FFF2-40B4-BE49-F238E27FC236}">
                <a16:creationId xmlns:a16="http://schemas.microsoft.com/office/drawing/2014/main" id="{5EE0D272-7FA6-4BF8-9914-55CD897E4E9E}"/>
              </a:ext>
            </a:extLst>
          </p:cNvPr>
          <p:cNvPicPr>
            <a:picLocks noChangeAspect="1"/>
          </p:cNvPicPr>
          <p:nvPr/>
        </p:nvPicPr>
        <p:blipFill>
          <a:blip r:embed="rId2"/>
          <a:stretch>
            <a:fillRect/>
          </a:stretch>
        </p:blipFill>
        <p:spPr>
          <a:xfrm>
            <a:off x="6772744" y="2309761"/>
            <a:ext cx="2054530" cy="829128"/>
          </a:xfrm>
          <a:prstGeom prst="rect">
            <a:avLst/>
          </a:prstGeom>
        </p:spPr>
      </p:pic>
      <p:sp>
        <p:nvSpPr>
          <p:cNvPr id="5" name="Content Placeholder 1">
            <a:extLst>
              <a:ext uri="{FF2B5EF4-FFF2-40B4-BE49-F238E27FC236}">
                <a16:creationId xmlns:a16="http://schemas.microsoft.com/office/drawing/2014/main" id="{2A4230B0-B871-4468-A5C1-698C0660593E}"/>
              </a:ext>
            </a:extLst>
          </p:cNvPr>
          <p:cNvSpPr txBox="1">
            <a:spLocks/>
          </p:cNvSpPr>
          <p:nvPr/>
        </p:nvSpPr>
        <p:spPr>
          <a:xfrm>
            <a:off x="0" y="6442130"/>
            <a:ext cx="12191117" cy="415870"/>
          </a:xfrm>
          <a:prstGeom prst="rect">
            <a:avLst/>
          </a:prstGeom>
          <a:solidFill>
            <a:srgbClr val="292929"/>
          </a:solidFill>
        </p:spPr>
        <p:txBody>
          <a:bodyPr vert="horz" lIns="93247" tIns="46623" rIns="93247" bIns="46623" rtlCol="0">
            <a:noAutofit/>
          </a:bodyPr>
          <a:lstStyle>
            <a:lvl1pPr marL="342900" indent="-3429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buNone/>
            </a:pPr>
            <a:r>
              <a:rPr lang="pt-BR" sz="1836" spc="300" dirty="0">
                <a:solidFill>
                  <a:schemeClr val="bg1"/>
                </a:solidFill>
              </a:rPr>
              <a:t>https://</a:t>
            </a:r>
            <a:r>
              <a:rPr lang="en-US" altLang="zh-CN" sz="1836" spc="300" dirty="0">
                <a:solidFill>
                  <a:schemeClr val="bg1"/>
                </a:solidFill>
              </a:rPr>
              <a:t>www.cnblogs</a:t>
            </a:r>
            <a:r>
              <a:rPr lang="pt-BR" sz="1836" spc="300" dirty="0">
                <a:solidFill>
                  <a:schemeClr val="bg1"/>
                </a:solidFill>
              </a:rPr>
              <a:t>.com/</a:t>
            </a:r>
            <a:r>
              <a:rPr lang="en-US" altLang="zh-CN" sz="1836" spc="300" dirty="0">
                <a:solidFill>
                  <a:schemeClr val="bg1"/>
                </a:solidFill>
              </a:rPr>
              <a:t>shanyou</a:t>
            </a:r>
            <a:r>
              <a:rPr lang="pt-BR" sz="1836" spc="300" dirty="0">
                <a:solidFill>
                  <a:schemeClr val="bg1"/>
                </a:solidFill>
              </a:rPr>
              <a:t>/</a:t>
            </a:r>
          </a:p>
        </p:txBody>
      </p:sp>
      <p:pic>
        <p:nvPicPr>
          <p:cNvPr id="6" name="图片 5">
            <a:extLst>
              <a:ext uri="{FF2B5EF4-FFF2-40B4-BE49-F238E27FC236}">
                <a16:creationId xmlns:a16="http://schemas.microsoft.com/office/drawing/2014/main" id="{C03A9364-77B9-4A3C-BE68-4E37FB0272B1}"/>
              </a:ext>
            </a:extLst>
          </p:cNvPr>
          <p:cNvPicPr>
            <a:picLocks noChangeAspect="1"/>
          </p:cNvPicPr>
          <p:nvPr/>
        </p:nvPicPr>
        <p:blipFill>
          <a:blip r:embed="rId3"/>
          <a:stretch>
            <a:fillRect/>
          </a:stretch>
        </p:blipFill>
        <p:spPr>
          <a:xfrm>
            <a:off x="6305282" y="3399960"/>
            <a:ext cx="2838450" cy="2867025"/>
          </a:xfrm>
          <a:prstGeom prst="rect">
            <a:avLst/>
          </a:prstGeom>
        </p:spPr>
      </p:pic>
    </p:spTree>
    <p:extLst>
      <p:ext uri="{BB962C8B-B14F-4D97-AF65-F5344CB8AC3E}">
        <p14:creationId xmlns:p14="http://schemas.microsoft.com/office/powerpoint/2010/main" val="2797387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740415" y="1942051"/>
            <a:ext cx="7368869" cy="3046988"/>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Replication Controller</a:t>
            </a:r>
          </a:p>
          <a:p>
            <a:pPr marL="1028700" lvl="3" indent="-571500">
              <a:buFont typeface="Arial" panose="020B0604020202020204" pitchFamily="34" charset="0"/>
              <a:buChar char="•"/>
            </a:pPr>
            <a:r>
              <a:rPr lang="zh-CN" altLang="en-US" sz="3200" b="1" dirty="0">
                <a:solidFill>
                  <a:schemeClr val="accent1"/>
                </a:solidFill>
              </a:rPr>
              <a:t>控制</a:t>
            </a:r>
            <a:r>
              <a:rPr lang="en-US" altLang="zh-CN" sz="3200" b="1" dirty="0">
                <a:solidFill>
                  <a:schemeClr val="accent1"/>
                </a:solidFill>
              </a:rPr>
              <a:t>Pod</a:t>
            </a:r>
            <a:r>
              <a:rPr lang="zh-CN" altLang="en-US" sz="3200" b="1" dirty="0">
                <a:solidFill>
                  <a:schemeClr val="accent1"/>
                </a:solidFill>
              </a:rPr>
              <a:t>的副本数量以及在集群中的位置</a:t>
            </a:r>
            <a:endParaRPr lang="en-US" altLang="zh-CN" sz="3200" b="1" dirty="0">
              <a:solidFill>
                <a:schemeClr val="accent1"/>
              </a:solidFill>
            </a:endParaRPr>
          </a:p>
          <a:p>
            <a:pPr marL="457200" lvl="2" indent="-457200">
              <a:buFont typeface="Arial" panose="020B0604020202020204" pitchFamily="34" charset="0"/>
              <a:buChar char="•"/>
            </a:pPr>
            <a:r>
              <a:rPr lang="en-US" altLang="zh-CN" sz="3200" b="1" dirty="0" err="1">
                <a:solidFill>
                  <a:schemeClr val="accent1"/>
                </a:solidFill>
              </a:rPr>
              <a:t>Kubelet</a:t>
            </a:r>
            <a:endParaRPr lang="en-US" altLang="zh-CN" sz="3200" b="1" dirty="0">
              <a:solidFill>
                <a:schemeClr val="accent1"/>
              </a:solidFill>
            </a:endParaRPr>
          </a:p>
          <a:p>
            <a:pPr marL="914400" lvl="3" indent="-457200">
              <a:buFont typeface="Arial" panose="020B0604020202020204" pitchFamily="34" charset="0"/>
              <a:buChar char="•"/>
            </a:pPr>
            <a:r>
              <a:rPr lang="zh-CN" altLang="en-US" sz="3200" b="1" dirty="0">
                <a:solidFill>
                  <a:schemeClr val="accent1"/>
                </a:solidFill>
              </a:rPr>
              <a:t>确保服务的初始化和节点中的容器运行</a:t>
            </a:r>
            <a:endParaRPr lang="en-US" altLang="zh-CN" sz="3200" b="1" dirty="0">
              <a:solidFill>
                <a:schemeClr val="accent1"/>
              </a:solidFill>
            </a:endParaRPr>
          </a:p>
        </p:txBody>
      </p:sp>
      <p:pic>
        <p:nvPicPr>
          <p:cNvPr id="9" name="Imagem 9">
            <a:extLst>
              <a:ext uri="{FF2B5EF4-FFF2-40B4-BE49-F238E27FC236}">
                <a16:creationId xmlns:a16="http://schemas.microsoft.com/office/drawing/2014/main" id="{F71306D1-CE5E-4C9E-A0DF-D8D64B0BDA9E}"/>
              </a:ext>
            </a:extLst>
          </p:cNvPr>
          <p:cNvPicPr>
            <a:picLocks noChangeAspect="1"/>
          </p:cNvPicPr>
          <p:nvPr/>
        </p:nvPicPr>
        <p:blipFill>
          <a:blip r:embed="rId3"/>
          <a:stretch>
            <a:fillRect/>
          </a:stretch>
        </p:blipFill>
        <p:spPr>
          <a:xfrm>
            <a:off x="8758494" y="2726881"/>
            <a:ext cx="2250995" cy="2250995"/>
          </a:xfrm>
          <a:prstGeom prst="rect">
            <a:avLst/>
          </a:prstGeom>
        </p:spPr>
      </p:pic>
    </p:spTree>
    <p:extLst>
      <p:ext uri="{BB962C8B-B14F-4D97-AF65-F5344CB8AC3E}">
        <p14:creationId xmlns:p14="http://schemas.microsoft.com/office/powerpoint/2010/main" val="125889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Kubernetes </a:t>
            </a:r>
            <a:r>
              <a:rPr lang="zh-CN" altLang="en-US" dirty="0"/>
              <a:t>： 架构</a:t>
            </a:r>
            <a:endParaRPr lang="en-GB" dirty="0"/>
          </a:p>
        </p:txBody>
      </p:sp>
      <p:sp>
        <p:nvSpPr>
          <p:cNvPr id="6" name="Retângulo 8">
            <a:extLst>
              <a:ext uri="{FF2B5EF4-FFF2-40B4-BE49-F238E27FC236}">
                <a16:creationId xmlns:a16="http://schemas.microsoft.com/office/drawing/2014/main" id="{76E8FE51-8E38-4B3B-88E0-8D6D78955FBE}"/>
              </a:ext>
            </a:extLst>
          </p:cNvPr>
          <p:cNvSpPr/>
          <p:nvPr/>
        </p:nvSpPr>
        <p:spPr bwMode="auto">
          <a:xfrm>
            <a:off x="9180145" y="1494755"/>
            <a:ext cx="1718148" cy="1344637"/>
          </a:xfrm>
          <a:prstGeom prst="rect">
            <a:avLst/>
          </a:prstGeom>
          <a:solidFill>
            <a:srgbClr val="00808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2745" dirty="0">
                <a:gradFill>
                  <a:gsLst>
                    <a:gs pos="5439">
                      <a:srgbClr val="F8F8F8"/>
                    </a:gs>
                    <a:gs pos="10000">
                      <a:srgbClr val="F8F8F8"/>
                    </a:gs>
                  </a:gsLst>
                  <a:lin ang="5400000" scaled="0"/>
                </a:gradFill>
              </a:rPr>
              <a:t>Master</a:t>
            </a:r>
          </a:p>
        </p:txBody>
      </p:sp>
      <p:sp>
        <p:nvSpPr>
          <p:cNvPr id="7" name="CaixaDeTexto 19">
            <a:extLst>
              <a:ext uri="{FF2B5EF4-FFF2-40B4-BE49-F238E27FC236}">
                <a16:creationId xmlns:a16="http://schemas.microsoft.com/office/drawing/2014/main" id="{68C14C25-3DE9-4C73-99C7-F5D762FA0089}"/>
              </a:ext>
            </a:extLst>
          </p:cNvPr>
          <p:cNvSpPr txBox="1"/>
          <p:nvPr/>
        </p:nvSpPr>
        <p:spPr>
          <a:xfrm>
            <a:off x="2636555" y="5151387"/>
            <a:ext cx="1718148" cy="669832"/>
          </a:xfrm>
          <a:prstGeom prst="rect">
            <a:avLst/>
          </a:prstGeom>
          <a:noFill/>
        </p:spPr>
        <p:txBody>
          <a:bodyPr wrap="square" lIns="179285" tIns="143428" rIns="179285" bIns="143428" rtlCol="0">
            <a:spAutoFit/>
          </a:bodyPr>
          <a:lstStyle/>
          <a:p>
            <a:pPr>
              <a:lnSpc>
                <a:spcPct val="90000"/>
              </a:lnSpc>
              <a:spcAft>
                <a:spcPts val="588"/>
              </a:spcAft>
            </a:pPr>
            <a:r>
              <a:rPr lang="pt-BR" sz="2745" dirty="0">
                <a:gradFill>
                  <a:gsLst>
                    <a:gs pos="2917">
                      <a:schemeClr val="tx1"/>
                    </a:gs>
                    <a:gs pos="30000">
                      <a:schemeClr val="tx1"/>
                    </a:gs>
                  </a:gsLst>
                  <a:lin ang="5400000" scaled="0"/>
                </a:gradFill>
              </a:rPr>
              <a:t>Nodes</a:t>
            </a:r>
          </a:p>
        </p:txBody>
      </p:sp>
      <p:sp>
        <p:nvSpPr>
          <p:cNvPr id="8" name="Retângulo 23">
            <a:extLst>
              <a:ext uri="{FF2B5EF4-FFF2-40B4-BE49-F238E27FC236}">
                <a16:creationId xmlns:a16="http://schemas.microsoft.com/office/drawing/2014/main" id="{E971E17D-7764-45D0-B28F-239016DF48A3}"/>
              </a:ext>
            </a:extLst>
          </p:cNvPr>
          <p:cNvSpPr/>
          <p:nvPr/>
        </p:nvSpPr>
        <p:spPr bwMode="auto">
          <a:xfrm>
            <a:off x="435470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sp>
        <p:nvSpPr>
          <p:cNvPr id="10" name="Retângulo 24">
            <a:extLst>
              <a:ext uri="{FF2B5EF4-FFF2-40B4-BE49-F238E27FC236}">
                <a16:creationId xmlns:a16="http://schemas.microsoft.com/office/drawing/2014/main" id="{C940F167-20B8-4825-A530-35325C81CE2A}"/>
              </a:ext>
            </a:extLst>
          </p:cNvPr>
          <p:cNvSpPr/>
          <p:nvPr/>
        </p:nvSpPr>
        <p:spPr bwMode="auto">
          <a:xfrm>
            <a:off x="670408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sp>
        <p:nvSpPr>
          <p:cNvPr id="11" name="Retângulo 25">
            <a:extLst>
              <a:ext uri="{FF2B5EF4-FFF2-40B4-BE49-F238E27FC236}">
                <a16:creationId xmlns:a16="http://schemas.microsoft.com/office/drawing/2014/main" id="{204DE59C-DFAC-4951-98E0-A655398757ED}"/>
              </a:ext>
            </a:extLst>
          </p:cNvPr>
          <p:cNvSpPr/>
          <p:nvPr/>
        </p:nvSpPr>
        <p:spPr bwMode="auto">
          <a:xfrm>
            <a:off x="906809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cxnSp>
        <p:nvCxnSpPr>
          <p:cNvPr id="12" name="Conector de Seta Reta 26">
            <a:extLst>
              <a:ext uri="{FF2B5EF4-FFF2-40B4-BE49-F238E27FC236}">
                <a16:creationId xmlns:a16="http://schemas.microsoft.com/office/drawing/2014/main" id="{CD21DBF2-4BCF-4940-9C53-A9967FC46823}"/>
              </a:ext>
            </a:extLst>
          </p:cNvPr>
          <p:cNvCxnSpPr>
            <a:cxnSpLocks/>
          </p:cNvCxnSpPr>
          <p:nvPr/>
        </p:nvCxnSpPr>
        <p:spPr>
          <a:xfrm>
            <a:off x="10144425" y="2861000"/>
            <a:ext cx="0" cy="1737739"/>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Conector de Seta Reta 27">
            <a:extLst>
              <a:ext uri="{FF2B5EF4-FFF2-40B4-BE49-F238E27FC236}">
                <a16:creationId xmlns:a16="http://schemas.microsoft.com/office/drawing/2014/main" id="{517A2F10-B69B-4E31-BC5B-241137698C5D}"/>
              </a:ext>
            </a:extLst>
          </p:cNvPr>
          <p:cNvCxnSpPr>
            <a:cxnSpLocks/>
          </p:cNvCxnSpPr>
          <p:nvPr/>
        </p:nvCxnSpPr>
        <p:spPr>
          <a:xfrm flipH="1">
            <a:off x="7817143" y="2889491"/>
            <a:ext cx="2016956" cy="1709249"/>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Conector de Seta Reta 29">
            <a:extLst>
              <a:ext uri="{FF2B5EF4-FFF2-40B4-BE49-F238E27FC236}">
                <a16:creationId xmlns:a16="http://schemas.microsoft.com/office/drawing/2014/main" id="{07CF0400-B4BC-490E-95F0-FEE821AEFF7B}"/>
              </a:ext>
            </a:extLst>
          </p:cNvPr>
          <p:cNvCxnSpPr>
            <a:cxnSpLocks/>
          </p:cNvCxnSpPr>
          <p:nvPr/>
        </p:nvCxnSpPr>
        <p:spPr>
          <a:xfrm flipH="1">
            <a:off x="5426677" y="2627444"/>
            <a:ext cx="3735103" cy="1971296"/>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5" name="CaixaDeTexto 31">
            <a:extLst>
              <a:ext uri="{FF2B5EF4-FFF2-40B4-BE49-F238E27FC236}">
                <a16:creationId xmlns:a16="http://schemas.microsoft.com/office/drawing/2014/main" id="{60551380-888B-4CB3-B750-AA9E290A2840}"/>
              </a:ext>
            </a:extLst>
          </p:cNvPr>
          <p:cNvSpPr txBox="1"/>
          <p:nvPr/>
        </p:nvSpPr>
        <p:spPr>
          <a:xfrm>
            <a:off x="627381" y="1458301"/>
            <a:ext cx="1718148" cy="669832"/>
          </a:xfrm>
          <a:prstGeom prst="rect">
            <a:avLst/>
          </a:prstGeom>
          <a:noFill/>
        </p:spPr>
        <p:txBody>
          <a:bodyPr wrap="square" lIns="179285" tIns="143428" rIns="179285" bIns="143428" rtlCol="0">
            <a:spAutoFit/>
          </a:bodyPr>
          <a:lstStyle/>
          <a:p>
            <a:pPr>
              <a:lnSpc>
                <a:spcPct val="90000"/>
              </a:lnSpc>
              <a:spcAft>
                <a:spcPts val="588"/>
              </a:spcAft>
            </a:pPr>
            <a:r>
              <a:rPr lang="pt-BR" sz="2745" dirty="0" err="1">
                <a:gradFill>
                  <a:gsLst>
                    <a:gs pos="2917">
                      <a:schemeClr val="tx1"/>
                    </a:gs>
                    <a:gs pos="30000">
                      <a:schemeClr val="tx1"/>
                    </a:gs>
                  </a:gsLst>
                  <a:lin ang="5400000" scaled="0"/>
                </a:gradFill>
              </a:rPr>
              <a:t>Pods</a:t>
            </a:r>
            <a:endParaRPr lang="pt-BR" sz="2745" dirty="0">
              <a:gradFill>
                <a:gsLst>
                  <a:gs pos="2917">
                    <a:schemeClr val="tx1"/>
                  </a:gs>
                  <a:gs pos="30000">
                    <a:schemeClr val="tx1"/>
                  </a:gs>
                </a:gsLst>
                <a:lin ang="5400000" scaled="0"/>
              </a:gradFill>
            </a:endParaRPr>
          </a:p>
        </p:txBody>
      </p:sp>
      <p:sp>
        <p:nvSpPr>
          <p:cNvPr id="16" name="Retângulo 33">
            <a:extLst>
              <a:ext uri="{FF2B5EF4-FFF2-40B4-BE49-F238E27FC236}">
                <a16:creationId xmlns:a16="http://schemas.microsoft.com/office/drawing/2014/main" id="{9ADCED8B-14A6-47EB-B395-6EB4CEFFD6D5}"/>
              </a:ext>
            </a:extLst>
          </p:cNvPr>
          <p:cNvSpPr/>
          <p:nvPr/>
        </p:nvSpPr>
        <p:spPr bwMode="auto">
          <a:xfrm>
            <a:off x="844016" y="2084298"/>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17" name="Retângulo 34">
            <a:extLst>
              <a:ext uri="{FF2B5EF4-FFF2-40B4-BE49-F238E27FC236}">
                <a16:creationId xmlns:a16="http://schemas.microsoft.com/office/drawing/2014/main" id="{DED0C3F7-1045-4F84-A1C3-6F1FDC94500B}"/>
              </a:ext>
            </a:extLst>
          </p:cNvPr>
          <p:cNvSpPr/>
          <p:nvPr/>
        </p:nvSpPr>
        <p:spPr bwMode="auto">
          <a:xfrm>
            <a:off x="844016" y="2784006"/>
            <a:ext cx="522914" cy="52415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B</a:t>
            </a:r>
          </a:p>
        </p:txBody>
      </p:sp>
      <p:sp>
        <p:nvSpPr>
          <p:cNvPr id="18" name="Retângulo 35">
            <a:extLst>
              <a:ext uri="{FF2B5EF4-FFF2-40B4-BE49-F238E27FC236}">
                <a16:creationId xmlns:a16="http://schemas.microsoft.com/office/drawing/2014/main" id="{96A48A11-3C97-42A4-A24F-6EFB2A60F264}"/>
              </a:ext>
            </a:extLst>
          </p:cNvPr>
          <p:cNvSpPr/>
          <p:nvPr/>
        </p:nvSpPr>
        <p:spPr bwMode="auto">
          <a:xfrm>
            <a:off x="844016" y="3482035"/>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19" name="CaixaDeTexto 36">
            <a:extLst>
              <a:ext uri="{FF2B5EF4-FFF2-40B4-BE49-F238E27FC236}">
                <a16:creationId xmlns:a16="http://schemas.microsoft.com/office/drawing/2014/main" id="{41515599-AE00-44E1-AB84-93EB39F2674C}"/>
              </a:ext>
            </a:extLst>
          </p:cNvPr>
          <p:cNvSpPr txBox="1"/>
          <p:nvPr/>
        </p:nvSpPr>
        <p:spPr>
          <a:xfrm>
            <a:off x="1366930" y="2060016"/>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2</a:t>
            </a:r>
          </a:p>
        </p:txBody>
      </p:sp>
      <p:sp>
        <p:nvSpPr>
          <p:cNvPr id="20" name="CaixaDeTexto 37">
            <a:extLst>
              <a:ext uri="{FF2B5EF4-FFF2-40B4-BE49-F238E27FC236}">
                <a16:creationId xmlns:a16="http://schemas.microsoft.com/office/drawing/2014/main" id="{AE5E8944-2BE9-4693-95A4-D278897A4308}"/>
              </a:ext>
            </a:extLst>
          </p:cNvPr>
          <p:cNvSpPr txBox="1"/>
          <p:nvPr/>
        </p:nvSpPr>
        <p:spPr>
          <a:xfrm>
            <a:off x="1386227" y="2771025"/>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1</a:t>
            </a:r>
          </a:p>
        </p:txBody>
      </p:sp>
      <p:sp>
        <p:nvSpPr>
          <p:cNvPr id="21" name="CaixaDeTexto 38">
            <a:extLst>
              <a:ext uri="{FF2B5EF4-FFF2-40B4-BE49-F238E27FC236}">
                <a16:creationId xmlns:a16="http://schemas.microsoft.com/office/drawing/2014/main" id="{82BE5195-5042-43B3-8F81-E673A9EF353D}"/>
              </a:ext>
            </a:extLst>
          </p:cNvPr>
          <p:cNvSpPr txBox="1"/>
          <p:nvPr/>
        </p:nvSpPr>
        <p:spPr>
          <a:xfrm>
            <a:off x="1386227" y="3482035"/>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3</a:t>
            </a:r>
          </a:p>
        </p:txBody>
      </p:sp>
      <p:sp>
        <p:nvSpPr>
          <p:cNvPr id="22" name="Retângulo 39">
            <a:extLst>
              <a:ext uri="{FF2B5EF4-FFF2-40B4-BE49-F238E27FC236}">
                <a16:creationId xmlns:a16="http://schemas.microsoft.com/office/drawing/2014/main" id="{EB502E48-BCDD-4848-BC80-E217C4953132}"/>
              </a:ext>
            </a:extLst>
          </p:cNvPr>
          <p:cNvSpPr/>
          <p:nvPr/>
        </p:nvSpPr>
        <p:spPr bwMode="auto">
          <a:xfrm>
            <a:off x="4541458" y="4776633"/>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23" name="Retângulo 40">
            <a:extLst>
              <a:ext uri="{FF2B5EF4-FFF2-40B4-BE49-F238E27FC236}">
                <a16:creationId xmlns:a16="http://schemas.microsoft.com/office/drawing/2014/main" id="{CD03D09D-2CD2-424F-B740-635051D3FA09}"/>
              </a:ext>
            </a:extLst>
          </p:cNvPr>
          <p:cNvSpPr/>
          <p:nvPr/>
        </p:nvSpPr>
        <p:spPr bwMode="auto">
          <a:xfrm>
            <a:off x="6920719" y="4776633"/>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24" name="Retângulo 41">
            <a:extLst>
              <a:ext uri="{FF2B5EF4-FFF2-40B4-BE49-F238E27FC236}">
                <a16:creationId xmlns:a16="http://schemas.microsoft.com/office/drawing/2014/main" id="{0E362682-620C-497F-A47F-57171472A92B}"/>
              </a:ext>
            </a:extLst>
          </p:cNvPr>
          <p:cNvSpPr/>
          <p:nvPr/>
        </p:nvSpPr>
        <p:spPr bwMode="auto">
          <a:xfrm>
            <a:off x="4553285" y="5673058"/>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26" name="Retângulo 42">
            <a:extLst>
              <a:ext uri="{FF2B5EF4-FFF2-40B4-BE49-F238E27FC236}">
                <a16:creationId xmlns:a16="http://schemas.microsoft.com/office/drawing/2014/main" id="{31A2D482-478A-4ED1-AFA0-EE2C23B324D3}"/>
              </a:ext>
            </a:extLst>
          </p:cNvPr>
          <p:cNvSpPr/>
          <p:nvPr/>
        </p:nvSpPr>
        <p:spPr bwMode="auto">
          <a:xfrm>
            <a:off x="6914802" y="5673058"/>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27" name="Retângulo 44">
            <a:extLst>
              <a:ext uri="{FF2B5EF4-FFF2-40B4-BE49-F238E27FC236}">
                <a16:creationId xmlns:a16="http://schemas.microsoft.com/office/drawing/2014/main" id="{67568C58-2DCE-42A3-863F-7F39461A6D6C}"/>
              </a:ext>
            </a:extLst>
          </p:cNvPr>
          <p:cNvSpPr/>
          <p:nvPr/>
        </p:nvSpPr>
        <p:spPr bwMode="auto">
          <a:xfrm>
            <a:off x="10282312" y="5224224"/>
            <a:ext cx="522914" cy="52415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B</a:t>
            </a:r>
          </a:p>
        </p:txBody>
      </p:sp>
      <p:sp>
        <p:nvSpPr>
          <p:cNvPr id="28" name="Retângulo 45">
            <a:extLst>
              <a:ext uri="{FF2B5EF4-FFF2-40B4-BE49-F238E27FC236}">
                <a16:creationId xmlns:a16="http://schemas.microsoft.com/office/drawing/2014/main" id="{2B8B2D08-5F18-48A5-8FA6-C317413334AD}"/>
              </a:ext>
            </a:extLst>
          </p:cNvPr>
          <p:cNvSpPr/>
          <p:nvPr/>
        </p:nvSpPr>
        <p:spPr bwMode="auto">
          <a:xfrm>
            <a:off x="9311185" y="5689751"/>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Tree>
    <p:extLst>
      <p:ext uri="{BB962C8B-B14F-4D97-AF65-F5344CB8AC3E}">
        <p14:creationId xmlns:p14="http://schemas.microsoft.com/office/powerpoint/2010/main" val="121340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686849"/>
            <a:ext cx="3624471" cy="3549955"/>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1841391" y="241918"/>
            <a:ext cx="8872992" cy="729392"/>
          </a:xfrm>
        </p:spPr>
        <p:txBody>
          <a:bodyPr>
            <a:normAutofit fontScale="90000"/>
          </a:bodyPr>
          <a:lstStyle/>
          <a:p>
            <a:r>
              <a:rPr lang="en-US" altLang="zh-CN" dirty="0"/>
              <a:t>K8s </a:t>
            </a:r>
            <a:r>
              <a:rPr lang="zh-CN" altLang="en-US" dirty="0"/>
              <a:t>对象通过</a:t>
            </a:r>
            <a:r>
              <a:rPr lang="en-GB" dirty="0"/>
              <a:t>REST API </a:t>
            </a:r>
            <a:r>
              <a:rPr lang="zh-CN" altLang="en-US" dirty="0"/>
              <a:t>创建</a:t>
            </a:r>
            <a:endParaRPr lang="en-GB" dirty="0"/>
          </a:p>
        </p:txBody>
      </p:sp>
      <p:pic>
        <p:nvPicPr>
          <p:cNvPr id="6" name="Picture 4" descr="https://azurecomcdn.azureedge.net/cvt-24785e47728636324a1dff85ae88874c1e17999e0f66965132e5c5ad37455466/images/page/services/container-service/01-create.png">
            <a:extLst>
              <a:ext uri="{FF2B5EF4-FFF2-40B4-BE49-F238E27FC236}">
                <a16:creationId xmlns:a16="http://schemas.microsoft.com/office/drawing/2014/main" id="{AF75F598-27B2-4FA9-94CB-F77553EB0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6" y="490612"/>
            <a:ext cx="2081264" cy="10020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2628356"/>
            <a:ext cx="11079822" cy="957600"/>
          </a:xfrm>
        </p:spPr>
        <p:txBody>
          <a:bodyPr/>
          <a:lstStyle/>
          <a:p>
            <a:pPr algn="ctr"/>
            <a:r>
              <a:rPr lang="zh-CN" altLang="en-US" dirty="0"/>
              <a:t>来点实用的例子</a:t>
            </a:r>
            <a:endParaRPr lang="en-GB" dirty="0"/>
          </a:p>
        </p:txBody>
      </p:sp>
    </p:spTree>
    <p:extLst>
      <p:ext uri="{BB962C8B-B14F-4D97-AF65-F5344CB8AC3E}">
        <p14:creationId xmlns:p14="http://schemas.microsoft.com/office/powerpoint/2010/main" val="335661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应用</a:t>
            </a:r>
            <a:endParaRPr lang="en-GB" dirty="0"/>
          </a:p>
        </p:txBody>
      </p:sp>
      <p:pic>
        <p:nvPicPr>
          <p:cNvPr id="5" name="Imagem 6">
            <a:extLst>
              <a:ext uri="{FF2B5EF4-FFF2-40B4-BE49-F238E27FC236}">
                <a16:creationId xmlns:a16="http://schemas.microsoft.com/office/drawing/2014/main" id="{BB904016-B6FB-425F-8830-C9F0F74D07A6}"/>
              </a:ext>
            </a:extLst>
          </p:cNvPr>
          <p:cNvPicPr>
            <a:picLocks noChangeAspect="1"/>
          </p:cNvPicPr>
          <p:nvPr/>
        </p:nvPicPr>
        <p:blipFill>
          <a:blip r:embed="rId3"/>
          <a:stretch>
            <a:fillRect/>
          </a:stretch>
        </p:blipFill>
        <p:spPr>
          <a:xfrm>
            <a:off x="8289334" y="2406398"/>
            <a:ext cx="2870023" cy="2870023"/>
          </a:xfrm>
          <a:prstGeom prst="rect">
            <a:avLst/>
          </a:prstGeom>
        </p:spPr>
      </p:pic>
      <p:sp>
        <p:nvSpPr>
          <p:cNvPr id="6" name="矩形 5">
            <a:extLst>
              <a:ext uri="{FF2B5EF4-FFF2-40B4-BE49-F238E27FC236}">
                <a16:creationId xmlns:a16="http://schemas.microsoft.com/office/drawing/2014/main" id="{ADB863E3-8E63-431E-91A9-F68752914466}"/>
              </a:ext>
            </a:extLst>
          </p:cNvPr>
          <p:cNvSpPr/>
          <p:nvPr/>
        </p:nvSpPr>
        <p:spPr>
          <a:xfrm>
            <a:off x="692289" y="2564136"/>
            <a:ext cx="7368869" cy="2554545"/>
          </a:xfrm>
          <a:prstGeom prst="rect">
            <a:avLst/>
          </a:prstGeom>
        </p:spPr>
        <p:txBody>
          <a:bodyPr wrap="square">
            <a:spAutoFit/>
          </a:bodyPr>
          <a:lstStyle/>
          <a:p>
            <a:pPr marL="571500" indent="-571500">
              <a:buFont typeface="Arial" panose="020B0604020202020204" pitchFamily="34" charset="0"/>
              <a:buChar char="•"/>
            </a:pPr>
            <a:r>
              <a:rPr lang="zh-CN" altLang="en-US" sz="3200" dirty="0">
                <a:solidFill>
                  <a:schemeClr val="accent1"/>
                </a:solidFill>
              </a:rPr>
              <a:t>使用 </a:t>
            </a:r>
            <a:r>
              <a:rPr lang="en-US" altLang="zh-CN" sz="3200" dirty="0">
                <a:solidFill>
                  <a:schemeClr val="accent1"/>
                </a:solidFill>
              </a:rPr>
              <a:t>asp. net Core 2.0 </a:t>
            </a:r>
            <a:r>
              <a:rPr lang="zh-CN" altLang="en-US" sz="3200" dirty="0">
                <a:solidFill>
                  <a:schemeClr val="accent1"/>
                </a:solidFill>
              </a:rPr>
              <a:t>创建的 </a:t>
            </a:r>
            <a:r>
              <a:rPr lang="en-US" altLang="zh-CN" sz="3200" dirty="0">
                <a:solidFill>
                  <a:schemeClr val="accent1"/>
                </a:solidFill>
              </a:rPr>
              <a:t>REST API</a:t>
            </a:r>
          </a:p>
          <a:p>
            <a:pPr marL="571500" indent="-571500">
              <a:buFont typeface="Arial" panose="020B0604020202020204" pitchFamily="34" charset="0"/>
              <a:buChar char="•"/>
            </a:pPr>
            <a:endParaRPr lang="en-US" altLang="zh-CN" sz="3200" dirty="0">
              <a:solidFill>
                <a:schemeClr val="accent1"/>
              </a:solidFill>
            </a:endParaRPr>
          </a:p>
          <a:p>
            <a:pPr marL="571500" indent="-571500">
              <a:buFont typeface="Arial" panose="020B0604020202020204" pitchFamily="34" charset="0"/>
              <a:buChar char="•"/>
            </a:pPr>
            <a:r>
              <a:rPr lang="zh-CN" altLang="en-US" sz="3200" dirty="0">
                <a:solidFill>
                  <a:schemeClr val="accent1"/>
                </a:solidFill>
              </a:rPr>
              <a:t>访问计数</a:t>
            </a:r>
            <a:r>
              <a:rPr lang="en-US" altLang="zh-CN" sz="3200" dirty="0">
                <a:solidFill>
                  <a:schemeClr val="accent1"/>
                </a:solidFill>
              </a:rPr>
              <a:t>, </a:t>
            </a:r>
            <a:r>
              <a:rPr lang="zh-CN" altLang="en-US" sz="3200" dirty="0">
                <a:solidFill>
                  <a:schemeClr val="accent1"/>
                </a:solidFill>
              </a:rPr>
              <a:t>以及显示正在使用的计算机名称和操作系统</a:t>
            </a:r>
            <a:endParaRPr lang="en-US" altLang="zh-CN" sz="3200" b="1" dirty="0">
              <a:solidFill>
                <a:schemeClr val="accent1"/>
              </a:solidFill>
            </a:endParaRPr>
          </a:p>
        </p:txBody>
      </p:sp>
    </p:spTree>
    <p:extLst>
      <p:ext uri="{BB962C8B-B14F-4D97-AF65-F5344CB8AC3E}">
        <p14:creationId xmlns:p14="http://schemas.microsoft.com/office/powerpoint/2010/main" val="345243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应用</a:t>
            </a:r>
            <a:endParaRPr lang="en-GB" dirty="0"/>
          </a:p>
        </p:txBody>
      </p:sp>
      <p:sp>
        <p:nvSpPr>
          <p:cNvPr id="6" name="矩形 5">
            <a:extLst>
              <a:ext uri="{FF2B5EF4-FFF2-40B4-BE49-F238E27FC236}">
                <a16:creationId xmlns:a16="http://schemas.microsoft.com/office/drawing/2014/main" id="{ADB863E3-8E63-431E-91A9-F68752914466}"/>
              </a:ext>
            </a:extLst>
          </p:cNvPr>
          <p:cNvSpPr/>
          <p:nvPr/>
        </p:nvSpPr>
        <p:spPr>
          <a:xfrm>
            <a:off x="553453" y="2323505"/>
            <a:ext cx="11542294" cy="1077218"/>
          </a:xfrm>
          <a:prstGeom prst="rect">
            <a:avLst/>
          </a:prstGeom>
        </p:spPr>
        <p:txBody>
          <a:bodyPr wrap="square">
            <a:spAutoFit/>
          </a:bodyPr>
          <a:lstStyle/>
          <a:p>
            <a:r>
              <a:rPr lang="en-US" altLang="zh-CN" sz="3200" b="1" dirty="0">
                <a:solidFill>
                  <a:schemeClr val="accent1"/>
                </a:solidFill>
              </a:rPr>
              <a:t>https://github.com/geffzhang/Ocelot/tree/develop/samples/OelotKube</a:t>
            </a:r>
          </a:p>
        </p:txBody>
      </p:sp>
      <p:pic>
        <p:nvPicPr>
          <p:cNvPr id="7" name="Imagem 4">
            <a:extLst>
              <a:ext uri="{FF2B5EF4-FFF2-40B4-BE49-F238E27FC236}">
                <a16:creationId xmlns:a16="http://schemas.microsoft.com/office/drawing/2014/main" id="{3F8AF692-2BA1-48F2-80BB-958218A9C37D}"/>
              </a:ext>
            </a:extLst>
          </p:cNvPr>
          <p:cNvPicPr>
            <a:picLocks noChangeAspect="1"/>
          </p:cNvPicPr>
          <p:nvPr/>
        </p:nvPicPr>
        <p:blipFill>
          <a:blip r:embed="rId3"/>
          <a:stretch>
            <a:fillRect/>
          </a:stretch>
        </p:blipFill>
        <p:spPr>
          <a:xfrm>
            <a:off x="4608494" y="3786020"/>
            <a:ext cx="2281020" cy="2281020"/>
          </a:xfrm>
          <a:prstGeom prst="rect">
            <a:avLst/>
          </a:prstGeom>
          <a:solidFill>
            <a:schemeClr val="accent3">
              <a:lumMod val="20000"/>
              <a:lumOff val="80000"/>
            </a:schemeClr>
          </a:solidFill>
        </p:spPr>
      </p:pic>
    </p:spTree>
    <p:extLst>
      <p:ext uri="{BB962C8B-B14F-4D97-AF65-F5344CB8AC3E}">
        <p14:creationId xmlns:p14="http://schemas.microsoft.com/office/powerpoint/2010/main" val="358667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应用程序容器化</a:t>
            </a:r>
            <a:endParaRPr lang="en-GB" dirty="0"/>
          </a:p>
        </p:txBody>
      </p:sp>
    </p:spTree>
    <p:extLst>
      <p:ext uri="{BB962C8B-B14F-4D97-AF65-F5344CB8AC3E}">
        <p14:creationId xmlns:p14="http://schemas.microsoft.com/office/powerpoint/2010/main" val="644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71B9A-C341-4D8B-8AD1-C3171DC106EB}"/>
              </a:ext>
            </a:extLst>
          </p:cNvPr>
          <p:cNvSpPr>
            <a:spLocks noGrp="1"/>
          </p:cNvSpPr>
          <p:nvPr>
            <p:ph type="title"/>
          </p:nvPr>
        </p:nvSpPr>
        <p:spPr/>
        <p:txBody>
          <a:bodyPr/>
          <a:lstStyle/>
          <a:p>
            <a:r>
              <a:rPr lang="en-US" altLang="zh-CN" dirty="0"/>
              <a:t>Visual Studio 2019 k8s </a:t>
            </a:r>
            <a:endParaRPr lang="zh-CN" altLang="en-US" dirty="0"/>
          </a:p>
        </p:txBody>
      </p:sp>
      <p:sp>
        <p:nvSpPr>
          <p:cNvPr id="3" name="内容占位符 2">
            <a:extLst>
              <a:ext uri="{FF2B5EF4-FFF2-40B4-BE49-F238E27FC236}">
                <a16:creationId xmlns:a16="http://schemas.microsoft.com/office/drawing/2014/main" id="{49048738-C71B-413F-9CE4-58DCC2940F77}"/>
              </a:ext>
            </a:extLst>
          </p:cNvPr>
          <p:cNvSpPr>
            <a:spLocks noGrp="1"/>
          </p:cNvSpPr>
          <p:nvPr>
            <p:ph idx="1"/>
          </p:nvPr>
        </p:nvSpPr>
        <p:spPr/>
        <p:txBody>
          <a:bodyPr/>
          <a:lstStyle/>
          <a:p>
            <a:r>
              <a:rPr lang="en-US" altLang="zh-CN" dirty="0"/>
              <a:t> Visual Studio </a:t>
            </a:r>
            <a:r>
              <a:rPr lang="zh-CN" altLang="en-US" dirty="0"/>
              <a:t>中的容器工具</a:t>
            </a:r>
            <a:r>
              <a:rPr lang="en-US" altLang="zh-CN" dirty="0"/>
              <a:t>:</a:t>
            </a:r>
            <a:endParaRPr lang="zh-CN" altLang="en-US" dirty="0"/>
          </a:p>
          <a:p>
            <a:pPr marL="0" indent="0">
              <a:buNone/>
            </a:pPr>
            <a:r>
              <a:rPr lang="en-US" altLang="zh-CN" dirty="0">
                <a:hlinkClick r:id="rId2"/>
              </a:rPr>
              <a:t>https://docs.microsoft.com/zh-cn/visualstudio/containers/?view=vs-2019</a:t>
            </a:r>
            <a:endParaRPr lang="en-US" altLang="zh-CN" dirty="0"/>
          </a:p>
          <a:p>
            <a:pPr marL="0" indent="0">
              <a:buNone/>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DA9C59B0-F48D-452F-B36C-841FED6D33B2}"/>
              </a:ext>
            </a:extLst>
          </p:cNvPr>
          <p:cNvSpPr>
            <a:spLocks noGrp="1"/>
          </p:cNvSpPr>
          <p:nvPr>
            <p:ph type="sldNum" sz="quarter" idx="12"/>
          </p:nvPr>
        </p:nvSpPr>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1952295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en-US" altLang="zh-CN" dirty="0"/>
              <a:t>Azure Container Registry –</a:t>
            </a:r>
            <a:r>
              <a:rPr lang="zh-CN" altLang="en-US" dirty="0"/>
              <a:t>发布</a:t>
            </a:r>
            <a:endParaRPr lang="en-GB" dirty="0"/>
          </a:p>
        </p:txBody>
      </p:sp>
      <p:pic>
        <p:nvPicPr>
          <p:cNvPr id="6" name="Imagem 4">
            <a:extLst>
              <a:ext uri="{FF2B5EF4-FFF2-40B4-BE49-F238E27FC236}">
                <a16:creationId xmlns:a16="http://schemas.microsoft.com/office/drawing/2014/main" id="{8BB5770B-4242-411E-8841-4BB7168780BA}"/>
              </a:ext>
            </a:extLst>
          </p:cNvPr>
          <p:cNvPicPr>
            <a:picLocks noChangeAspect="1"/>
          </p:cNvPicPr>
          <p:nvPr/>
        </p:nvPicPr>
        <p:blipFill>
          <a:blip r:embed="rId3"/>
          <a:stretch>
            <a:fillRect/>
          </a:stretch>
        </p:blipFill>
        <p:spPr>
          <a:xfrm>
            <a:off x="4019281" y="4259780"/>
            <a:ext cx="4725198" cy="2480729"/>
          </a:xfrm>
          <a:prstGeom prst="rect">
            <a:avLst/>
          </a:prstGeom>
        </p:spPr>
      </p:pic>
      <p:sp>
        <p:nvSpPr>
          <p:cNvPr id="7" name="Espaço Reservado para Texto 2">
            <a:extLst>
              <a:ext uri="{FF2B5EF4-FFF2-40B4-BE49-F238E27FC236}">
                <a16:creationId xmlns:a16="http://schemas.microsoft.com/office/drawing/2014/main" id="{035E76A8-AED1-4B29-90CC-8D91BD19E66B}"/>
              </a:ext>
            </a:extLst>
          </p:cNvPr>
          <p:cNvSpPr txBox="1">
            <a:spLocks/>
          </p:cNvSpPr>
          <p:nvPr/>
        </p:nvSpPr>
        <p:spPr>
          <a:xfrm>
            <a:off x="544125" y="1803651"/>
            <a:ext cx="10896599" cy="2359877"/>
          </a:xfrm>
          <a:prstGeom prst="rect">
            <a:avLst/>
          </a:prstGeom>
          <a:solidFill>
            <a:schemeClr val="bg2">
              <a:lumMod val="95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200" b="1" dirty="0">
                <a:solidFill>
                  <a:srgbClr val="494949"/>
                </a:solidFill>
                <a:latin typeface="Courier New" panose="02070309020205020404" pitchFamily="49" charset="0"/>
                <a:cs typeface="Courier New" panose="02070309020205020404" pitchFamily="49" charset="0"/>
              </a:rPr>
              <a:t>docker tag </a:t>
            </a:r>
            <a:r>
              <a:rPr lang="pt-BR" sz="2200" dirty="0">
                <a:solidFill>
                  <a:srgbClr val="494949"/>
                </a:solidFill>
                <a:latin typeface="Courier New" panose="02070309020205020404" pitchFamily="49" charset="0"/>
                <a:cs typeface="Courier New" panose="02070309020205020404" pitchFamily="49" charset="0"/>
              </a:rPr>
              <a:t>apicontagem:latest groffecr.azurecr.io/apicontagem</a:t>
            </a:r>
          </a:p>
          <a:p>
            <a:endParaRPr lang="pt-BR" sz="2200" dirty="0">
              <a:solidFill>
                <a:srgbClr val="494949"/>
              </a:solidFill>
              <a:latin typeface="Courier New" panose="02070309020205020404" pitchFamily="49" charset="0"/>
              <a:cs typeface="Courier New" panose="02070309020205020404" pitchFamily="49" charset="0"/>
            </a:endParaRPr>
          </a:p>
          <a:p>
            <a:r>
              <a:rPr lang="pt-BR" sz="2200" b="1" dirty="0">
                <a:solidFill>
                  <a:srgbClr val="494949"/>
                </a:solidFill>
                <a:latin typeface="Courier New" panose="02070309020205020404" pitchFamily="49" charset="0"/>
                <a:cs typeface="Courier New" panose="02070309020205020404" pitchFamily="49" charset="0"/>
              </a:rPr>
              <a:t>docker login </a:t>
            </a:r>
            <a:r>
              <a:rPr lang="pt-BR" sz="2200" dirty="0">
                <a:solidFill>
                  <a:srgbClr val="494949"/>
                </a:solidFill>
                <a:latin typeface="Courier New" panose="02070309020205020404" pitchFamily="49" charset="0"/>
                <a:cs typeface="Courier New" panose="02070309020205020404" pitchFamily="49" charset="0"/>
              </a:rPr>
              <a:t>groffecr.azurecr.io </a:t>
            </a:r>
            <a:r>
              <a:rPr lang="pt-BR" sz="2200" b="1" dirty="0">
                <a:solidFill>
                  <a:srgbClr val="494949"/>
                </a:solidFill>
                <a:latin typeface="Courier New" panose="02070309020205020404" pitchFamily="49" charset="0"/>
                <a:cs typeface="Courier New" panose="02070309020205020404" pitchFamily="49" charset="0"/>
              </a:rPr>
              <a:t>-u </a:t>
            </a:r>
            <a:r>
              <a:rPr lang="pt-BR" sz="2200" dirty="0">
                <a:solidFill>
                  <a:srgbClr val="494949"/>
                </a:solidFill>
                <a:latin typeface="Courier New" panose="02070309020205020404" pitchFamily="49" charset="0"/>
                <a:cs typeface="Courier New" panose="02070309020205020404" pitchFamily="49" charset="0"/>
              </a:rPr>
              <a:t>USUÁRIO </a:t>
            </a:r>
            <a:r>
              <a:rPr lang="pt-BR" sz="2200" b="1" dirty="0">
                <a:solidFill>
                  <a:srgbClr val="494949"/>
                </a:solidFill>
                <a:latin typeface="Courier New" panose="02070309020205020404" pitchFamily="49" charset="0"/>
                <a:cs typeface="Courier New" panose="02070309020205020404" pitchFamily="49" charset="0"/>
              </a:rPr>
              <a:t>-p </a:t>
            </a:r>
            <a:r>
              <a:rPr lang="pt-BR" sz="2200" dirty="0">
                <a:solidFill>
                  <a:srgbClr val="494949"/>
                </a:solidFill>
                <a:latin typeface="Courier New" panose="02070309020205020404" pitchFamily="49" charset="0"/>
                <a:cs typeface="Courier New" panose="02070309020205020404" pitchFamily="49" charset="0"/>
              </a:rPr>
              <a:t>SENHA</a:t>
            </a:r>
          </a:p>
          <a:p>
            <a:endParaRPr lang="pt-BR" sz="2200" dirty="0">
              <a:solidFill>
                <a:srgbClr val="494949"/>
              </a:solidFill>
              <a:latin typeface="Courier New" panose="02070309020205020404" pitchFamily="49" charset="0"/>
              <a:cs typeface="Courier New" panose="02070309020205020404" pitchFamily="49" charset="0"/>
            </a:endParaRPr>
          </a:p>
          <a:p>
            <a:r>
              <a:rPr lang="pt-BR" sz="2200" b="1" dirty="0">
                <a:solidFill>
                  <a:srgbClr val="494949"/>
                </a:solidFill>
                <a:latin typeface="Courier New" panose="02070309020205020404" pitchFamily="49" charset="0"/>
                <a:cs typeface="Courier New" panose="02070309020205020404" pitchFamily="49" charset="0"/>
              </a:rPr>
              <a:t>docker push</a:t>
            </a:r>
            <a:r>
              <a:rPr lang="pt-BR" sz="2200" dirty="0">
                <a:solidFill>
                  <a:srgbClr val="494949"/>
                </a:solidFill>
                <a:latin typeface="Courier New" panose="02070309020205020404" pitchFamily="49" charset="0"/>
                <a:cs typeface="Courier New" panose="02070309020205020404" pitchFamily="49" charset="0"/>
              </a:rPr>
              <a:t> groffecr.azurecr.io/apicontagem</a:t>
            </a:r>
          </a:p>
          <a:p>
            <a:endParaRPr lang="pt-BR" sz="2200" dirty="0">
              <a:solidFill>
                <a:srgbClr val="49494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97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en-US" altLang="zh-CN" dirty="0"/>
              <a:t>Azure Container Registry</a:t>
            </a:r>
            <a:endParaRPr lang="en-GB" dirty="0"/>
          </a:p>
        </p:txBody>
      </p:sp>
    </p:spTree>
    <p:extLst>
      <p:ext uri="{BB962C8B-B14F-4D97-AF65-F5344CB8AC3E}">
        <p14:creationId xmlns:p14="http://schemas.microsoft.com/office/powerpoint/2010/main" val="22611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93B2FB-2FB0-493A-AA8E-C7088A96D39D}"/>
              </a:ext>
            </a:extLst>
          </p:cNvPr>
          <p:cNvSpPr>
            <a:spLocks noGrp="1"/>
          </p:cNvSpPr>
          <p:nvPr>
            <p:ph type="ctrTitle"/>
          </p:nvPr>
        </p:nvSpPr>
        <p:spPr>
          <a:xfrm>
            <a:off x="673287" y="146667"/>
            <a:ext cx="11034445" cy="1589854"/>
          </a:xfrm>
        </p:spPr>
        <p:txBody>
          <a:bodyPr/>
          <a:lstStyle/>
          <a:p>
            <a:r>
              <a:rPr lang="zh-CN" altLang="en-US" dirty="0"/>
              <a:t>议程</a:t>
            </a:r>
            <a:endParaRPr lang="zh-TW" altLang="en-US" dirty="0"/>
          </a:p>
        </p:txBody>
      </p:sp>
      <p:sp>
        <p:nvSpPr>
          <p:cNvPr id="3" name="內容版面配置區 1">
            <a:extLst>
              <a:ext uri="{FF2B5EF4-FFF2-40B4-BE49-F238E27FC236}">
                <a16:creationId xmlns:a16="http://schemas.microsoft.com/office/drawing/2014/main" id="{B8520709-030C-4E3D-B941-FE3BC19DEF35}"/>
              </a:ext>
            </a:extLst>
          </p:cNvPr>
          <p:cNvSpPr txBox="1">
            <a:spLocks/>
          </p:cNvSpPr>
          <p:nvPr/>
        </p:nvSpPr>
        <p:spPr>
          <a:xfrm>
            <a:off x="673287" y="1912690"/>
            <a:ext cx="11234123" cy="48744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solidFill>
                  <a:schemeClr val="tx1">
                    <a:lumMod val="75000"/>
                    <a:lumOff val="25000"/>
                  </a:schemeClr>
                </a:solidFill>
              </a:rPr>
              <a:t>Docker </a:t>
            </a:r>
            <a:r>
              <a:rPr lang="zh-CN" altLang="en-US" sz="2800" dirty="0">
                <a:solidFill>
                  <a:schemeClr val="tx1">
                    <a:lumMod val="75000"/>
                    <a:lumOff val="25000"/>
                  </a:schemeClr>
                </a:solidFill>
              </a:rPr>
              <a:t>容器</a:t>
            </a:r>
            <a:endParaRPr lang="en-US" altLang="zh-CN" sz="2800" dirty="0">
              <a:solidFill>
                <a:schemeClr val="tx1">
                  <a:lumMod val="75000"/>
                  <a:lumOff val="25000"/>
                </a:schemeClr>
              </a:solidFill>
            </a:endParaRPr>
          </a:p>
          <a:p>
            <a:endParaRPr lang="pt-BR" altLang="zh-CN" sz="2800" dirty="0">
              <a:solidFill>
                <a:schemeClr val="tx1">
                  <a:lumMod val="75000"/>
                  <a:lumOff val="25000"/>
                </a:schemeClr>
              </a:solidFill>
            </a:endParaRPr>
          </a:p>
          <a:p>
            <a:r>
              <a:rPr lang="en-US" altLang="zh-CN" sz="2800" dirty="0">
                <a:solidFill>
                  <a:schemeClr val="tx1">
                    <a:lumMod val="75000"/>
                    <a:lumOff val="25000"/>
                  </a:schemeClr>
                </a:solidFill>
              </a:rPr>
              <a:t> </a:t>
            </a:r>
            <a:r>
              <a:rPr lang="zh-CN" altLang="en-US" sz="2800" dirty="0">
                <a:solidFill>
                  <a:schemeClr val="tx1">
                    <a:lumMod val="75000"/>
                    <a:lumOff val="25000"/>
                  </a:schemeClr>
                </a:solidFill>
              </a:rPr>
              <a:t>容器化的困境</a:t>
            </a:r>
            <a:endParaRPr lang="en-US" altLang="zh-CN" sz="2800" dirty="0">
              <a:solidFill>
                <a:schemeClr val="tx1">
                  <a:lumMod val="75000"/>
                  <a:lumOff val="25000"/>
                </a:schemeClr>
              </a:solidFill>
            </a:endParaRPr>
          </a:p>
          <a:p>
            <a:endParaRPr lang="en-US" altLang="zh-CN" sz="2800" dirty="0">
              <a:solidFill>
                <a:schemeClr val="tx1">
                  <a:lumMod val="75000"/>
                  <a:lumOff val="25000"/>
                </a:schemeClr>
              </a:solidFill>
            </a:endParaRPr>
          </a:p>
          <a:p>
            <a:r>
              <a:rPr lang="en-US" altLang="zh-CN" sz="2800" dirty="0">
                <a:solidFill>
                  <a:schemeClr val="tx1">
                    <a:lumMod val="75000"/>
                    <a:lumOff val="25000"/>
                  </a:schemeClr>
                </a:solidFill>
              </a:rPr>
              <a:t>K8s </a:t>
            </a:r>
            <a:r>
              <a:rPr lang="zh-CN" altLang="en-US" sz="2800" dirty="0">
                <a:solidFill>
                  <a:schemeClr val="tx1">
                    <a:lumMod val="75000"/>
                    <a:lumOff val="25000"/>
                  </a:schemeClr>
                </a:solidFill>
              </a:rPr>
              <a:t>协调器</a:t>
            </a:r>
            <a:endParaRPr lang="en-US" altLang="zh-CN" sz="2800" dirty="0">
              <a:solidFill>
                <a:schemeClr val="tx1">
                  <a:lumMod val="75000"/>
                  <a:lumOff val="25000"/>
                </a:schemeClr>
              </a:solidFill>
            </a:endParaRPr>
          </a:p>
          <a:p>
            <a:endParaRPr lang="en-US" altLang="zh-CN" sz="2800" dirty="0">
              <a:solidFill>
                <a:schemeClr val="tx1">
                  <a:lumMod val="75000"/>
                  <a:lumOff val="25000"/>
                </a:schemeClr>
              </a:solidFill>
            </a:endParaRPr>
          </a:p>
          <a:p>
            <a:r>
              <a:rPr lang="en-US" altLang="zh-CN" sz="2800" dirty="0">
                <a:solidFill>
                  <a:schemeClr val="tx1">
                    <a:lumMod val="75000"/>
                    <a:lumOff val="25000"/>
                  </a:schemeClr>
                </a:solidFill>
              </a:rPr>
              <a:t>ASP.NET Core </a:t>
            </a:r>
            <a:r>
              <a:rPr lang="zh-CN" altLang="en-US" sz="2800" dirty="0">
                <a:solidFill>
                  <a:schemeClr val="tx1">
                    <a:lumMod val="75000"/>
                    <a:lumOff val="25000"/>
                  </a:schemeClr>
                </a:solidFill>
              </a:rPr>
              <a:t>容器化实例</a:t>
            </a:r>
          </a:p>
          <a:p>
            <a:endParaRPr lang="zh-TW" altLang="en-US" sz="2800" dirty="0"/>
          </a:p>
        </p:txBody>
      </p:sp>
    </p:spTree>
    <p:extLst>
      <p:ext uri="{BB962C8B-B14F-4D97-AF65-F5344CB8AC3E}">
        <p14:creationId xmlns:p14="http://schemas.microsoft.com/office/powerpoint/2010/main" val="2644793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pt-BR" altLang="zh-CN" dirty="0"/>
              <a:t>Azure CLI 2.0</a:t>
            </a:r>
            <a:endParaRPr lang="en-GB" dirty="0"/>
          </a:p>
        </p:txBody>
      </p:sp>
      <p:sp>
        <p:nvSpPr>
          <p:cNvPr id="3" name="矩形 2">
            <a:extLst>
              <a:ext uri="{FF2B5EF4-FFF2-40B4-BE49-F238E27FC236}">
                <a16:creationId xmlns:a16="http://schemas.microsoft.com/office/drawing/2014/main" id="{A458D77A-7020-483B-B844-FD49C8F8CF88}"/>
              </a:ext>
            </a:extLst>
          </p:cNvPr>
          <p:cNvSpPr/>
          <p:nvPr/>
        </p:nvSpPr>
        <p:spPr>
          <a:xfrm>
            <a:off x="677863" y="1897128"/>
            <a:ext cx="7772401" cy="2554545"/>
          </a:xfrm>
          <a:prstGeom prst="rect">
            <a:avLst/>
          </a:prstGeom>
        </p:spPr>
        <p:txBody>
          <a:bodyPr wrap="square">
            <a:spAutoFit/>
          </a:bodyPr>
          <a:lstStyle/>
          <a:p>
            <a:pPr marL="457200" indent="-457200">
              <a:buFont typeface="Arial" panose="020B0604020202020204" pitchFamily="34" charset="0"/>
              <a:buChar char="•"/>
            </a:pPr>
            <a:r>
              <a:rPr lang="zh-CN" altLang="en-US" sz="3200" dirty="0"/>
              <a:t>通过命令行管理和管理 </a:t>
            </a:r>
            <a:r>
              <a:rPr lang="en-US" altLang="zh-CN" sz="3200" dirty="0"/>
              <a:t>Microsoft Azure </a:t>
            </a:r>
            <a:r>
              <a:rPr lang="zh-CN" altLang="en-US" sz="3200" dirty="0"/>
              <a:t>资源</a:t>
            </a:r>
            <a:endParaRPr lang="en-US" altLang="zh-CN" sz="3200" dirty="0"/>
          </a:p>
          <a:p>
            <a:pPr marL="457200" indent="-457200">
              <a:buFont typeface="Arial" panose="020B0604020202020204" pitchFamily="34" charset="0"/>
              <a:buChar char="•"/>
            </a:pPr>
            <a:endParaRPr lang="zh-CN" altLang="en-US" sz="3200" dirty="0"/>
          </a:p>
          <a:p>
            <a:pPr marL="457200" indent="-457200">
              <a:buFont typeface="Arial" panose="020B0604020202020204" pitchFamily="34" charset="0"/>
              <a:buChar char="•"/>
            </a:pPr>
            <a:endParaRPr lang="zh-CN" altLang="en-US" sz="3200" dirty="0"/>
          </a:p>
          <a:p>
            <a:pPr marL="457200" indent="-457200">
              <a:buFont typeface="Arial" panose="020B0604020202020204" pitchFamily="34" charset="0"/>
              <a:buChar char="•"/>
            </a:pPr>
            <a:r>
              <a:rPr lang="zh-CN" altLang="en-US" sz="3200" dirty="0"/>
              <a:t>多平台 </a:t>
            </a:r>
            <a:r>
              <a:rPr lang="en-US" altLang="zh-CN" sz="3200" dirty="0"/>
              <a:t>(Windows</a:t>
            </a:r>
            <a:r>
              <a:rPr lang="zh-CN" altLang="en-US" sz="3200" dirty="0"/>
              <a:t>、</a:t>
            </a:r>
            <a:r>
              <a:rPr lang="en-US" altLang="zh-CN" sz="3200" dirty="0"/>
              <a:t>Linux </a:t>
            </a:r>
            <a:r>
              <a:rPr lang="zh-CN" altLang="en-US" sz="3200" dirty="0"/>
              <a:t>和 </a:t>
            </a:r>
            <a:r>
              <a:rPr lang="en-US" altLang="zh-CN" sz="3200" dirty="0"/>
              <a:t>macOS)</a:t>
            </a:r>
            <a:endParaRPr lang="zh-CN" altLang="en-US" sz="3200" dirty="0"/>
          </a:p>
        </p:txBody>
      </p:sp>
      <p:pic>
        <p:nvPicPr>
          <p:cNvPr id="7" name="Imagem 5">
            <a:extLst>
              <a:ext uri="{FF2B5EF4-FFF2-40B4-BE49-F238E27FC236}">
                <a16:creationId xmlns:a16="http://schemas.microsoft.com/office/drawing/2014/main" id="{D8B9CAD0-C181-4408-A0A2-C61A67FAE7B5}"/>
              </a:ext>
            </a:extLst>
          </p:cNvPr>
          <p:cNvPicPr>
            <a:picLocks noChangeAspect="1"/>
          </p:cNvPicPr>
          <p:nvPr/>
        </p:nvPicPr>
        <p:blipFill>
          <a:blip r:embed="rId3"/>
          <a:stretch>
            <a:fillRect/>
          </a:stretch>
        </p:blipFill>
        <p:spPr>
          <a:xfrm>
            <a:off x="9113837" y="2201862"/>
            <a:ext cx="2400300" cy="2400300"/>
          </a:xfrm>
          <a:prstGeom prst="rect">
            <a:avLst/>
          </a:prstGeom>
        </p:spPr>
      </p:pic>
    </p:spTree>
    <p:extLst>
      <p:ext uri="{BB962C8B-B14F-4D97-AF65-F5344CB8AC3E}">
        <p14:creationId xmlns:p14="http://schemas.microsoft.com/office/powerpoint/2010/main" val="424272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创建 </a:t>
            </a:r>
            <a:r>
              <a:rPr lang="en-US" altLang="zh-CN" dirty="0"/>
              <a:t>AKS </a:t>
            </a:r>
            <a:r>
              <a:rPr lang="zh-CN" altLang="en-US" dirty="0"/>
              <a:t>集群</a:t>
            </a:r>
            <a:endParaRPr lang="en-GB" dirty="0"/>
          </a:p>
        </p:txBody>
      </p:sp>
      <p:sp>
        <p:nvSpPr>
          <p:cNvPr id="5" name="Espaço Reservado para Texto 2">
            <a:extLst>
              <a:ext uri="{FF2B5EF4-FFF2-40B4-BE49-F238E27FC236}">
                <a16:creationId xmlns:a16="http://schemas.microsoft.com/office/drawing/2014/main" id="{AD1AC848-A96F-4DDA-B495-2BF505BE864B}"/>
              </a:ext>
            </a:extLst>
          </p:cNvPr>
          <p:cNvSpPr txBox="1">
            <a:spLocks/>
          </p:cNvSpPr>
          <p:nvPr/>
        </p:nvSpPr>
        <p:spPr>
          <a:xfrm>
            <a:off x="613611" y="1532104"/>
            <a:ext cx="11369841" cy="2359877"/>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200" b="1" dirty="0">
                <a:solidFill>
                  <a:srgbClr val="494949"/>
                </a:solidFill>
                <a:latin typeface="Courier New" panose="02070309020205020404" pitchFamily="49" charset="0"/>
                <a:cs typeface="Courier New" panose="02070309020205020404" pitchFamily="49" charset="0"/>
              </a:rPr>
              <a:t>az provider register -n </a:t>
            </a:r>
            <a:r>
              <a:rPr lang="pt-BR" sz="2200" dirty="0">
                <a:solidFill>
                  <a:srgbClr val="494949"/>
                </a:solidFill>
                <a:latin typeface="Courier New" panose="02070309020205020404" pitchFamily="49" charset="0"/>
                <a:cs typeface="Courier New" panose="02070309020205020404" pitchFamily="49" charset="0"/>
              </a:rPr>
              <a:t>Microsoft.ContainerService  </a:t>
            </a:r>
          </a:p>
          <a:p>
            <a:endParaRPr lang="pt-BR" sz="2200" dirty="0">
              <a:solidFill>
                <a:srgbClr val="494949"/>
              </a:solidFill>
              <a:latin typeface="Courier New" panose="02070309020205020404" pitchFamily="49" charset="0"/>
              <a:cs typeface="Courier New" panose="02070309020205020404" pitchFamily="49" charset="0"/>
            </a:endParaRPr>
          </a:p>
          <a:p>
            <a:r>
              <a:rPr lang="pt-BR" sz="2200" b="1" dirty="0">
                <a:solidFill>
                  <a:srgbClr val="494949"/>
                </a:solidFill>
                <a:latin typeface="Courier New" panose="02070309020205020404" pitchFamily="49" charset="0"/>
                <a:cs typeface="Courier New" panose="02070309020205020404" pitchFamily="49" charset="0"/>
              </a:rPr>
              <a:t>az group create --name </a:t>
            </a:r>
            <a:r>
              <a:rPr lang="pt-BR" sz="2200" dirty="0">
                <a:solidFill>
                  <a:srgbClr val="494949"/>
                </a:solidFill>
                <a:latin typeface="Courier New" panose="02070309020205020404" pitchFamily="49" charset="0"/>
                <a:cs typeface="Courier New" panose="02070309020205020404" pitchFamily="49" charset="0"/>
              </a:rPr>
              <a:t>TesteKubernetes --location eastus  </a:t>
            </a:r>
          </a:p>
          <a:p>
            <a:endParaRPr lang="pt-BR" sz="2200" dirty="0">
              <a:solidFill>
                <a:srgbClr val="494949"/>
              </a:solidFill>
              <a:latin typeface="Courier New" panose="02070309020205020404" pitchFamily="49" charset="0"/>
              <a:cs typeface="Courier New" panose="02070309020205020404" pitchFamily="49" charset="0"/>
            </a:endParaRPr>
          </a:p>
          <a:p>
            <a:r>
              <a:rPr lang="pt-BR" sz="2200" b="1" dirty="0">
                <a:solidFill>
                  <a:srgbClr val="494949"/>
                </a:solidFill>
                <a:latin typeface="Courier New" panose="02070309020205020404" pitchFamily="49" charset="0"/>
                <a:cs typeface="Courier New" panose="02070309020205020404" pitchFamily="49" charset="0"/>
              </a:rPr>
              <a:t>az aks create --resource-group</a:t>
            </a:r>
            <a:r>
              <a:rPr lang="pt-BR" sz="2200" dirty="0">
                <a:solidFill>
                  <a:srgbClr val="494949"/>
                </a:solidFill>
                <a:latin typeface="Courier New" panose="02070309020205020404" pitchFamily="49" charset="0"/>
                <a:cs typeface="Courier New" panose="02070309020205020404" pitchFamily="49" charset="0"/>
              </a:rPr>
              <a:t> TesteKubernetes </a:t>
            </a:r>
            <a:r>
              <a:rPr lang="pt-BR" sz="2200" b="1" dirty="0">
                <a:solidFill>
                  <a:srgbClr val="494949"/>
                </a:solidFill>
                <a:latin typeface="Courier New" panose="02070309020205020404" pitchFamily="49" charset="0"/>
                <a:cs typeface="Courier New" panose="02070309020205020404" pitchFamily="49" charset="0"/>
              </a:rPr>
              <a:t>--name </a:t>
            </a:r>
            <a:r>
              <a:rPr lang="pt-BR" sz="2200" dirty="0">
                <a:solidFill>
                  <a:srgbClr val="494949"/>
                </a:solidFill>
                <a:latin typeface="Courier New" panose="02070309020205020404" pitchFamily="49" charset="0"/>
                <a:cs typeface="Courier New" panose="02070309020205020404" pitchFamily="49" charset="0"/>
              </a:rPr>
              <a:t>ContagemService </a:t>
            </a:r>
            <a:r>
              <a:rPr lang="pt-BR" sz="2200" b="1" dirty="0">
                <a:solidFill>
                  <a:srgbClr val="494949"/>
                </a:solidFill>
                <a:latin typeface="Courier New" panose="02070309020205020404" pitchFamily="49" charset="0"/>
                <a:cs typeface="Courier New" panose="02070309020205020404" pitchFamily="49" charset="0"/>
              </a:rPr>
              <a:t>--node-count </a:t>
            </a:r>
            <a:r>
              <a:rPr lang="pt-BR" sz="2200" dirty="0">
                <a:solidFill>
                  <a:srgbClr val="494949"/>
                </a:solidFill>
                <a:latin typeface="Courier New" panose="02070309020205020404" pitchFamily="49" charset="0"/>
                <a:cs typeface="Courier New" panose="02070309020205020404" pitchFamily="49" charset="0"/>
              </a:rPr>
              <a:t>2 </a:t>
            </a:r>
            <a:r>
              <a:rPr lang="pt-BR" sz="2200" b="1" dirty="0">
                <a:solidFill>
                  <a:srgbClr val="494949"/>
                </a:solidFill>
                <a:latin typeface="Courier New" panose="02070309020205020404" pitchFamily="49" charset="0"/>
                <a:cs typeface="Courier New" panose="02070309020205020404" pitchFamily="49" charset="0"/>
              </a:rPr>
              <a:t>--generate-ssh-keys</a:t>
            </a:r>
          </a:p>
        </p:txBody>
      </p:sp>
      <p:pic>
        <p:nvPicPr>
          <p:cNvPr id="7" name="Imagem 5">
            <a:extLst>
              <a:ext uri="{FF2B5EF4-FFF2-40B4-BE49-F238E27FC236}">
                <a16:creationId xmlns:a16="http://schemas.microsoft.com/office/drawing/2014/main" id="{CE4DF1C9-164E-4196-A0CE-3FBDBBA21FC1}"/>
              </a:ext>
            </a:extLst>
          </p:cNvPr>
          <p:cNvPicPr>
            <a:picLocks noChangeAspect="1"/>
          </p:cNvPicPr>
          <p:nvPr/>
        </p:nvPicPr>
        <p:blipFill>
          <a:blip r:embed="rId3"/>
          <a:stretch>
            <a:fillRect/>
          </a:stretch>
        </p:blipFill>
        <p:spPr>
          <a:xfrm>
            <a:off x="3690474" y="4453889"/>
            <a:ext cx="1910499" cy="1910499"/>
          </a:xfrm>
          <a:prstGeom prst="rect">
            <a:avLst/>
          </a:prstGeom>
        </p:spPr>
      </p:pic>
      <p:pic>
        <p:nvPicPr>
          <p:cNvPr id="8" name="Imagem 6">
            <a:extLst>
              <a:ext uri="{FF2B5EF4-FFF2-40B4-BE49-F238E27FC236}">
                <a16:creationId xmlns:a16="http://schemas.microsoft.com/office/drawing/2014/main" id="{C4600AC5-C074-4D9D-9354-1C824F3A08C4}"/>
              </a:ext>
            </a:extLst>
          </p:cNvPr>
          <p:cNvPicPr>
            <a:picLocks noChangeAspect="1"/>
          </p:cNvPicPr>
          <p:nvPr/>
        </p:nvPicPr>
        <p:blipFill>
          <a:blip r:embed="rId4"/>
          <a:stretch>
            <a:fillRect/>
          </a:stretch>
        </p:blipFill>
        <p:spPr>
          <a:xfrm>
            <a:off x="6463951" y="4484051"/>
            <a:ext cx="2905827" cy="1683689"/>
          </a:xfrm>
          <a:prstGeom prst="rect">
            <a:avLst/>
          </a:prstGeom>
        </p:spPr>
      </p:pic>
      <p:sp>
        <p:nvSpPr>
          <p:cNvPr id="9" name="Retângulo 7">
            <a:extLst>
              <a:ext uri="{FF2B5EF4-FFF2-40B4-BE49-F238E27FC236}">
                <a16:creationId xmlns:a16="http://schemas.microsoft.com/office/drawing/2014/main" id="{E6178AF6-4391-4E8C-95F0-4C4EB8CF2611}"/>
              </a:ext>
            </a:extLst>
          </p:cNvPr>
          <p:cNvSpPr/>
          <p:nvPr/>
        </p:nvSpPr>
        <p:spPr>
          <a:xfrm>
            <a:off x="5600973" y="4394871"/>
            <a:ext cx="1346180" cy="1862048"/>
          </a:xfrm>
          <a:prstGeom prst="rect">
            <a:avLst/>
          </a:prstGeom>
          <a:noFill/>
        </p:spPr>
        <p:txBody>
          <a:bodyPr wrap="square" lIns="91440" tIns="45720" rIns="91440" bIns="45720">
            <a:spAutoFit/>
          </a:bodyPr>
          <a:lstStyle/>
          <a:p>
            <a:pPr algn="ctr"/>
            <a:r>
              <a:rPr lang="pt-BR" sz="11500" b="0" cap="none" spc="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133268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获取访问</a:t>
            </a:r>
            <a:r>
              <a:rPr lang="en-US" altLang="zh-CN" dirty="0"/>
              <a:t>AKS</a:t>
            </a:r>
            <a:r>
              <a:rPr lang="zh-CN" altLang="en-US" dirty="0"/>
              <a:t>集群凭证</a:t>
            </a:r>
            <a:endParaRPr lang="en-GB" dirty="0"/>
          </a:p>
        </p:txBody>
      </p:sp>
      <p:sp>
        <p:nvSpPr>
          <p:cNvPr id="10" name="Espaço Reservado para Texto 2">
            <a:extLst>
              <a:ext uri="{FF2B5EF4-FFF2-40B4-BE49-F238E27FC236}">
                <a16:creationId xmlns:a16="http://schemas.microsoft.com/office/drawing/2014/main" id="{D015F411-EC8C-49D6-A13D-EF7233DA6C17}"/>
              </a:ext>
            </a:extLst>
          </p:cNvPr>
          <p:cNvSpPr txBox="1">
            <a:spLocks/>
          </p:cNvSpPr>
          <p:nvPr/>
        </p:nvSpPr>
        <p:spPr>
          <a:xfrm>
            <a:off x="452514" y="2009356"/>
            <a:ext cx="10896599" cy="1174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err="1">
                <a:latin typeface="Courier New" panose="02070309020205020404" pitchFamily="49" charset="0"/>
                <a:cs typeface="Courier New" panose="02070309020205020404" pitchFamily="49" charset="0"/>
              </a:rPr>
              <a:t>az</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aks</a:t>
            </a:r>
            <a:r>
              <a:rPr lang="en-US" sz="2200" b="1" dirty="0">
                <a:latin typeface="Courier New" panose="02070309020205020404" pitchFamily="49" charset="0"/>
                <a:cs typeface="Courier New" panose="02070309020205020404" pitchFamily="49" charset="0"/>
              </a:rPr>
              <a:t> get-credentials --resource-group </a:t>
            </a:r>
            <a:r>
              <a:rPr lang="en-US" sz="2200" dirty="0" err="1">
                <a:latin typeface="Courier New" panose="02070309020205020404" pitchFamily="49" charset="0"/>
                <a:cs typeface="Courier New" panose="02070309020205020404" pitchFamily="49" charset="0"/>
              </a:rPr>
              <a:t>TesteKubernetes</a:t>
            </a: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--name </a:t>
            </a:r>
            <a:r>
              <a:rPr lang="en-US" sz="2200" dirty="0" err="1">
                <a:latin typeface="Courier New" panose="02070309020205020404" pitchFamily="49" charset="0"/>
                <a:cs typeface="Courier New" panose="02070309020205020404" pitchFamily="49" charset="0"/>
              </a:rPr>
              <a:t>ContagemService</a:t>
            </a:r>
            <a:endParaRPr lang="pt-BR" sz="2200" dirty="0">
              <a:latin typeface="Courier New" panose="02070309020205020404" pitchFamily="49" charset="0"/>
              <a:cs typeface="Courier New" panose="02070309020205020404" pitchFamily="49" charset="0"/>
            </a:endParaRPr>
          </a:p>
          <a:p>
            <a:endParaRPr lang="pt-BR" sz="2200" dirty="0">
              <a:solidFill>
                <a:srgbClr val="494949"/>
              </a:solidFill>
              <a:latin typeface="Courier New" panose="02070309020205020404" pitchFamily="49" charset="0"/>
              <a:cs typeface="Courier New" panose="02070309020205020404" pitchFamily="49" charset="0"/>
            </a:endParaRPr>
          </a:p>
        </p:txBody>
      </p:sp>
      <p:pic>
        <p:nvPicPr>
          <p:cNvPr id="11" name="Imagem 5">
            <a:extLst>
              <a:ext uri="{FF2B5EF4-FFF2-40B4-BE49-F238E27FC236}">
                <a16:creationId xmlns:a16="http://schemas.microsoft.com/office/drawing/2014/main" id="{9A605AA2-03CB-459B-A68C-CBA81DA14B57}"/>
              </a:ext>
            </a:extLst>
          </p:cNvPr>
          <p:cNvPicPr>
            <a:picLocks noChangeAspect="1"/>
          </p:cNvPicPr>
          <p:nvPr/>
        </p:nvPicPr>
        <p:blipFill>
          <a:blip r:embed="rId3"/>
          <a:stretch>
            <a:fillRect/>
          </a:stretch>
        </p:blipFill>
        <p:spPr>
          <a:xfrm>
            <a:off x="3612408" y="4139046"/>
            <a:ext cx="1910499" cy="1910499"/>
          </a:xfrm>
          <a:prstGeom prst="rect">
            <a:avLst/>
          </a:prstGeom>
        </p:spPr>
      </p:pic>
      <p:pic>
        <p:nvPicPr>
          <p:cNvPr id="12" name="Imagem 6">
            <a:extLst>
              <a:ext uri="{FF2B5EF4-FFF2-40B4-BE49-F238E27FC236}">
                <a16:creationId xmlns:a16="http://schemas.microsoft.com/office/drawing/2014/main" id="{A58692A4-BB5C-4F9B-8998-E8BAD4EE4C19}"/>
              </a:ext>
            </a:extLst>
          </p:cNvPr>
          <p:cNvPicPr>
            <a:picLocks noChangeAspect="1"/>
          </p:cNvPicPr>
          <p:nvPr/>
        </p:nvPicPr>
        <p:blipFill>
          <a:blip r:embed="rId4"/>
          <a:stretch>
            <a:fillRect/>
          </a:stretch>
        </p:blipFill>
        <p:spPr>
          <a:xfrm>
            <a:off x="6385885" y="4169208"/>
            <a:ext cx="2905827" cy="1683689"/>
          </a:xfrm>
          <a:prstGeom prst="rect">
            <a:avLst/>
          </a:prstGeom>
        </p:spPr>
      </p:pic>
      <p:sp>
        <p:nvSpPr>
          <p:cNvPr id="13" name="Retângulo 7">
            <a:extLst>
              <a:ext uri="{FF2B5EF4-FFF2-40B4-BE49-F238E27FC236}">
                <a16:creationId xmlns:a16="http://schemas.microsoft.com/office/drawing/2014/main" id="{5F1122EA-8957-4BB2-BF56-8917EA4B5F40}"/>
              </a:ext>
            </a:extLst>
          </p:cNvPr>
          <p:cNvSpPr/>
          <p:nvPr/>
        </p:nvSpPr>
        <p:spPr>
          <a:xfrm>
            <a:off x="5522907" y="4080028"/>
            <a:ext cx="1346180" cy="1862048"/>
          </a:xfrm>
          <a:prstGeom prst="rect">
            <a:avLst/>
          </a:prstGeom>
          <a:noFill/>
        </p:spPr>
        <p:txBody>
          <a:bodyPr wrap="square" lIns="91440" tIns="45720" rIns="91440" bIns="45720">
            <a:spAutoFit/>
          </a:bodyPr>
          <a:lstStyle/>
          <a:p>
            <a:pPr algn="ctr"/>
            <a:r>
              <a:rPr lang="pt-BR" sz="11500" b="0" cap="none" spc="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169443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获取访问</a:t>
            </a:r>
            <a:r>
              <a:rPr lang="en-US" altLang="zh-CN" dirty="0"/>
              <a:t>Container Register </a:t>
            </a:r>
            <a:r>
              <a:rPr lang="zh-CN" altLang="en-US" dirty="0"/>
              <a:t>凭证</a:t>
            </a:r>
            <a:endParaRPr lang="en-GB" dirty="0"/>
          </a:p>
        </p:txBody>
      </p:sp>
      <p:sp>
        <p:nvSpPr>
          <p:cNvPr id="7" name="Espaço Reservado para Texto 2">
            <a:extLst>
              <a:ext uri="{FF2B5EF4-FFF2-40B4-BE49-F238E27FC236}">
                <a16:creationId xmlns:a16="http://schemas.microsoft.com/office/drawing/2014/main" id="{888E3942-7872-48B8-891A-2BC66F18671B}"/>
              </a:ext>
            </a:extLst>
          </p:cNvPr>
          <p:cNvSpPr txBox="1">
            <a:spLocks/>
          </p:cNvSpPr>
          <p:nvPr/>
        </p:nvSpPr>
        <p:spPr>
          <a:xfrm>
            <a:off x="274638" y="1820862"/>
            <a:ext cx="10896599" cy="1411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err="1">
                <a:latin typeface="Courier New" panose="02070309020205020404" pitchFamily="49" charset="0"/>
                <a:cs typeface="Courier New" panose="02070309020205020404" pitchFamily="49" charset="0"/>
              </a:rPr>
              <a:t>kubectl</a:t>
            </a:r>
            <a:r>
              <a:rPr lang="en-US" sz="2200" b="1" dirty="0">
                <a:latin typeface="Courier New" panose="02070309020205020404" pitchFamily="49" charset="0"/>
                <a:cs typeface="Courier New" panose="02070309020205020404" pitchFamily="49" charset="0"/>
              </a:rPr>
              <a:t> create secret docker-registry </a:t>
            </a:r>
            <a:r>
              <a:rPr lang="en-US" sz="2200" dirty="0" err="1">
                <a:latin typeface="Courier New" panose="02070309020205020404" pitchFamily="49" charset="0"/>
                <a:cs typeface="Courier New" panose="02070309020205020404" pitchFamily="49" charset="0"/>
              </a:rPr>
              <a:t>contagemregistrykey</a:t>
            </a:r>
            <a:r>
              <a:rPr lang="en-US" sz="2200" b="1" dirty="0">
                <a:latin typeface="Courier New" panose="02070309020205020404" pitchFamily="49" charset="0"/>
                <a:cs typeface="Courier New" panose="02070309020205020404" pitchFamily="49" charset="0"/>
              </a:rPr>
              <a:t> --docker-server=</a:t>
            </a:r>
            <a:r>
              <a:rPr lang="en-US" sz="2200" dirty="0">
                <a:latin typeface="Courier New" panose="02070309020205020404" pitchFamily="49" charset="0"/>
                <a:cs typeface="Courier New" panose="02070309020205020404" pitchFamily="49" charset="0"/>
              </a:rPr>
              <a:t>https://groffecr.azurecr.io</a:t>
            </a:r>
            <a:r>
              <a:rPr lang="en-US" sz="2200" b="1" dirty="0">
                <a:latin typeface="Courier New" panose="02070309020205020404" pitchFamily="49" charset="0"/>
                <a:cs typeface="Courier New" panose="02070309020205020404" pitchFamily="49" charset="0"/>
              </a:rPr>
              <a:t> --docker-username=</a:t>
            </a:r>
            <a:r>
              <a:rPr lang="en-US" sz="2200" dirty="0">
                <a:latin typeface="Courier New" panose="02070309020205020404" pitchFamily="49" charset="0"/>
                <a:cs typeface="Courier New" panose="02070309020205020404" pitchFamily="49" charset="0"/>
              </a:rPr>
              <a:t>&lt;USUÁRIO&gt; </a:t>
            </a:r>
            <a:r>
              <a:rPr lang="en-US" sz="2200" b="1" dirty="0">
                <a:latin typeface="Courier New" panose="02070309020205020404" pitchFamily="49" charset="0"/>
                <a:cs typeface="Courier New" panose="02070309020205020404" pitchFamily="49" charset="0"/>
              </a:rPr>
              <a:t>--docker-password==</a:t>
            </a:r>
            <a:r>
              <a:rPr lang="en-US" sz="2200" dirty="0">
                <a:latin typeface="Courier New" panose="02070309020205020404" pitchFamily="49" charset="0"/>
                <a:cs typeface="Courier New" panose="02070309020205020404" pitchFamily="49" charset="0"/>
              </a:rPr>
              <a:t>&lt;SENHA&gt;</a:t>
            </a:r>
            <a:r>
              <a:rPr lang="en-US" sz="2200" b="1" dirty="0">
                <a:latin typeface="Courier New" panose="02070309020205020404" pitchFamily="49" charset="0"/>
                <a:cs typeface="Courier New" panose="02070309020205020404" pitchFamily="49" charset="0"/>
              </a:rPr>
              <a:t> --docker-email=</a:t>
            </a:r>
            <a:r>
              <a:rPr lang="en-US" sz="2200" dirty="0">
                <a:latin typeface="Courier New" panose="02070309020205020404" pitchFamily="49" charset="0"/>
                <a:cs typeface="Courier New" panose="02070309020205020404" pitchFamily="49" charset="0"/>
              </a:rPr>
              <a:t>renato.groffe@yahoo.com.br</a:t>
            </a:r>
            <a:endParaRPr lang="pt-BR" sz="2200" dirty="0">
              <a:latin typeface="Courier New" panose="02070309020205020404" pitchFamily="49" charset="0"/>
              <a:cs typeface="Courier New" panose="02070309020205020404" pitchFamily="49" charset="0"/>
            </a:endParaRPr>
          </a:p>
        </p:txBody>
      </p:sp>
      <p:pic>
        <p:nvPicPr>
          <p:cNvPr id="8" name="Imagem 5">
            <a:extLst>
              <a:ext uri="{FF2B5EF4-FFF2-40B4-BE49-F238E27FC236}">
                <a16:creationId xmlns:a16="http://schemas.microsoft.com/office/drawing/2014/main" id="{0D7C5D76-7E79-4D66-9E8C-C4EBC5BAB22D}"/>
              </a:ext>
            </a:extLst>
          </p:cNvPr>
          <p:cNvPicPr>
            <a:picLocks noChangeAspect="1"/>
          </p:cNvPicPr>
          <p:nvPr/>
        </p:nvPicPr>
        <p:blipFill>
          <a:blip r:embed="rId3"/>
          <a:stretch>
            <a:fillRect/>
          </a:stretch>
        </p:blipFill>
        <p:spPr>
          <a:xfrm>
            <a:off x="3434533" y="4788752"/>
            <a:ext cx="1910499" cy="1910499"/>
          </a:xfrm>
          <a:prstGeom prst="rect">
            <a:avLst/>
          </a:prstGeom>
        </p:spPr>
      </p:pic>
      <p:sp>
        <p:nvSpPr>
          <p:cNvPr id="9" name="Retângulo 7">
            <a:extLst>
              <a:ext uri="{FF2B5EF4-FFF2-40B4-BE49-F238E27FC236}">
                <a16:creationId xmlns:a16="http://schemas.microsoft.com/office/drawing/2014/main" id="{61188CC0-A189-47E8-9978-795A06E5ADD9}"/>
              </a:ext>
            </a:extLst>
          </p:cNvPr>
          <p:cNvSpPr/>
          <p:nvPr/>
        </p:nvSpPr>
        <p:spPr>
          <a:xfrm>
            <a:off x="5345032" y="4729734"/>
            <a:ext cx="1346180" cy="1862048"/>
          </a:xfrm>
          <a:prstGeom prst="rect">
            <a:avLst/>
          </a:prstGeom>
          <a:noFill/>
        </p:spPr>
        <p:txBody>
          <a:bodyPr wrap="square" lIns="91440" tIns="45720" rIns="91440" bIns="45720">
            <a:spAutoFit/>
          </a:bodyPr>
          <a:lstStyle/>
          <a:p>
            <a:pPr algn="ctr"/>
            <a:r>
              <a:rPr lang="pt-BR" sz="11500" b="0" cap="none" spc="0" dirty="0">
                <a:ln w="0"/>
                <a:effectLst>
                  <a:outerShdw blurRad="38100" dist="19050" dir="2700000" algn="tl" rotWithShape="0">
                    <a:schemeClr val="dk1">
                      <a:alpha val="40000"/>
                    </a:schemeClr>
                  </a:outerShdw>
                </a:effectLst>
              </a:rPr>
              <a:t>+</a:t>
            </a:r>
          </a:p>
        </p:txBody>
      </p:sp>
      <p:pic>
        <p:nvPicPr>
          <p:cNvPr id="14" name="Imagem 8">
            <a:extLst>
              <a:ext uri="{FF2B5EF4-FFF2-40B4-BE49-F238E27FC236}">
                <a16:creationId xmlns:a16="http://schemas.microsoft.com/office/drawing/2014/main" id="{A41F49A2-A1B7-490A-9252-CCE519A24FCB}"/>
              </a:ext>
            </a:extLst>
          </p:cNvPr>
          <p:cNvPicPr>
            <a:picLocks noChangeAspect="1"/>
          </p:cNvPicPr>
          <p:nvPr/>
        </p:nvPicPr>
        <p:blipFill>
          <a:blip r:embed="rId4"/>
          <a:stretch>
            <a:fillRect/>
          </a:stretch>
        </p:blipFill>
        <p:spPr>
          <a:xfrm>
            <a:off x="6142037" y="4785042"/>
            <a:ext cx="3594707" cy="1887221"/>
          </a:xfrm>
          <a:prstGeom prst="rect">
            <a:avLst/>
          </a:prstGeom>
        </p:spPr>
      </p:pic>
    </p:spTree>
    <p:extLst>
      <p:ext uri="{BB962C8B-B14F-4D97-AF65-F5344CB8AC3E}">
        <p14:creationId xmlns:p14="http://schemas.microsoft.com/office/powerpoint/2010/main" val="4854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创建</a:t>
            </a:r>
            <a:r>
              <a:rPr lang="en-US" altLang="zh-CN" dirty="0"/>
              <a:t>Pod</a:t>
            </a:r>
            <a:r>
              <a:rPr lang="pt-BR" altLang="zh-CN" dirty="0"/>
              <a:t>(Deployment) </a:t>
            </a:r>
            <a:endParaRPr lang="en-GB" dirty="0"/>
          </a:p>
        </p:txBody>
      </p:sp>
      <p:sp>
        <p:nvSpPr>
          <p:cNvPr id="10" name="Espaço Reservado para Texto 2">
            <a:extLst>
              <a:ext uri="{FF2B5EF4-FFF2-40B4-BE49-F238E27FC236}">
                <a16:creationId xmlns:a16="http://schemas.microsoft.com/office/drawing/2014/main" id="{D2FE2754-39E9-4CBA-B41C-8B7D1E2302F9}"/>
              </a:ext>
            </a:extLst>
          </p:cNvPr>
          <p:cNvSpPr txBox="1">
            <a:spLocks/>
          </p:cNvSpPr>
          <p:nvPr/>
        </p:nvSpPr>
        <p:spPr>
          <a:xfrm>
            <a:off x="452514" y="1992641"/>
            <a:ext cx="10896599" cy="91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200" b="1" dirty="0" err="1">
                <a:latin typeface="Courier New" panose="02070309020205020404" pitchFamily="49" charset="0"/>
                <a:cs typeface="Courier New" panose="02070309020205020404" pitchFamily="49" charset="0"/>
              </a:rPr>
              <a:t>kubectl</a:t>
            </a:r>
            <a:r>
              <a:rPr lang="en-US" sz="3200" b="1" dirty="0">
                <a:latin typeface="Courier New" panose="02070309020205020404" pitchFamily="49" charset="0"/>
                <a:cs typeface="Courier New" panose="02070309020205020404" pitchFamily="49" charset="0"/>
              </a:rPr>
              <a:t> create -f </a:t>
            </a:r>
            <a:r>
              <a:rPr lang="en-US" sz="3200" dirty="0" err="1">
                <a:latin typeface="Courier New" panose="02070309020205020404" pitchFamily="49" charset="0"/>
                <a:cs typeface="Courier New" panose="02070309020205020404" pitchFamily="49" charset="0"/>
              </a:rPr>
              <a:t>contagem.yaml</a:t>
            </a:r>
            <a:endParaRPr lang="pt-BR" sz="3200" dirty="0">
              <a:latin typeface="Courier New" panose="02070309020205020404" pitchFamily="49" charset="0"/>
              <a:cs typeface="Courier New" panose="02070309020205020404" pitchFamily="49" charset="0"/>
            </a:endParaRPr>
          </a:p>
        </p:txBody>
      </p:sp>
      <p:pic>
        <p:nvPicPr>
          <p:cNvPr id="11" name="Imagem 5">
            <a:extLst>
              <a:ext uri="{FF2B5EF4-FFF2-40B4-BE49-F238E27FC236}">
                <a16:creationId xmlns:a16="http://schemas.microsoft.com/office/drawing/2014/main" id="{3184055D-D7C3-4819-B285-FC803F4C4FA6}"/>
              </a:ext>
            </a:extLst>
          </p:cNvPr>
          <p:cNvPicPr>
            <a:picLocks noChangeAspect="1"/>
          </p:cNvPicPr>
          <p:nvPr/>
        </p:nvPicPr>
        <p:blipFill>
          <a:blip r:embed="rId3"/>
          <a:stretch>
            <a:fillRect/>
          </a:stretch>
        </p:blipFill>
        <p:spPr>
          <a:xfrm>
            <a:off x="3612409" y="4018731"/>
            <a:ext cx="1910499" cy="1910499"/>
          </a:xfrm>
          <a:prstGeom prst="rect">
            <a:avLst/>
          </a:prstGeom>
        </p:spPr>
      </p:pic>
      <p:sp>
        <p:nvSpPr>
          <p:cNvPr id="12" name="Retângulo 7">
            <a:extLst>
              <a:ext uri="{FF2B5EF4-FFF2-40B4-BE49-F238E27FC236}">
                <a16:creationId xmlns:a16="http://schemas.microsoft.com/office/drawing/2014/main" id="{4ECFDC2D-89BC-46FC-863C-4C5126CF141A}"/>
              </a:ext>
            </a:extLst>
          </p:cNvPr>
          <p:cNvSpPr/>
          <p:nvPr/>
        </p:nvSpPr>
        <p:spPr>
          <a:xfrm>
            <a:off x="5522908" y="3959713"/>
            <a:ext cx="1346180" cy="1862048"/>
          </a:xfrm>
          <a:prstGeom prst="rect">
            <a:avLst/>
          </a:prstGeom>
          <a:noFill/>
        </p:spPr>
        <p:txBody>
          <a:bodyPr wrap="square" lIns="91440" tIns="45720" rIns="91440" bIns="45720">
            <a:spAutoFit/>
          </a:bodyPr>
          <a:lstStyle/>
          <a:p>
            <a:pPr algn="ctr"/>
            <a:r>
              <a:rPr lang="pt-BR" sz="11500" b="0" cap="none" spc="0" dirty="0">
                <a:ln w="0"/>
                <a:effectLst>
                  <a:outerShdw blurRad="38100" dist="19050" dir="2700000" algn="tl" rotWithShape="0">
                    <a:schemeClr val="dk1">
                      <a:alpha val="40000"/>
                    </a:schemeClr>
                  </a:outerShdw>
                </a:effectLst>
              </a:rPr>
              <a:t>+</a:t>
            </a:r>
          </a:p>
        </p:txBody>
      </p:sp>
      <p:pic>
        <p:nvPicPr>
          <p:cNvPr id="13" name="Imagem 6">
            <a:extLst>
              <a:ext uri="{FF2B5EF4-FFF2-40B4-BE49-F238E27FC236}">
                <a16:creationId xmlns:a16="http://schemas.microsoft.com/office/drawing/2014/main" id="{1BEC0EEA-DDCB-4A01-B5BF-B965A575C267}"/>
              </a:ext>
            </a:extLst>
          </p:cNvPr>
          <p:cNvPicPr>
            <a:picLocks noChangeAspect="1"/>
          </p:cNvPicPr>
          <p:nvPr/>
        </p:nvPicPr>
        <p:blipFill>
          <a:blip r:embed="rId4"/>
          <a:stretch>
            <a:fillRect/>
          </a:stretch>
        </p:blipFill>
        <p:spPr>
          <a:xfrm>
            <a:off x="6385886" y="4048893"/>
            <a:ext cx="2905827" cy="1683689"/>
          </a:xfrm>
          <a:prstGeom prst="rect">
            <a:avLst/>
          </a:prstGeom>
        </p:spPr>
      </p:pic>
    </p:spTree>
    <p:extLst>
      <p:ext uri="{BB962C8B-B14F-4D97-AF65-F5344CB8AC3E}">
        <p14:creationId xmlns:p14="http://schemas.microsoft.com/office/powerpoint/2010/main" val="356056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创建</a:t>
            </a:r>
            <a:r>
              <a:rPr lang="en-US" altLang="zh-CN" dirty="0"/>
              <a:t>Service</a:t>
            </a:r>
            <a:endParaRPr lang="en-GB" dirty="0"/>
          </a:p>
        </p:txBody>
      </p:sp>
      <p:sp>
        <p:nvSpPr>
          <p:cNvPr id="10" name="Espaço Reservado para Texto 2">
            <a:extLst>
              <a:ext uri="{FF2B5EF4-FFF2-40B4-BE49-F238E27FC236}">
                <a16:creationId xmlns:a16="http://schemas.microsoft.com/office/drawing/2014/main" id="{D2FE2754-39E9-4CBA-B41C-8B7D1E2302F9}"/>
              </a:ext>
            </a:extLst>
          </p:cNvPr>
          <p:cNvSpPr txBox="1">
            <a:spLocks/>
          </p:cNvSpPr>
          <p:nvPr/>
        </p:nvSpPr>
        <p:spPr>
          <a:xfrm>
            <a:off x="452514" y="1992641"/>
            <a:ext cx="10896599" cy="91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200" b="1" dirty="0" err="1">
                <a:latin typeface="Courier New" panose="02070309020205020404" pitchFamily="49" charset="0"/>
                <a:cs typeface="Courier New" panose="02070309020205020404" pitchFamily="49" charset="0"/>
              </a:rPr>
              <a:t>kubectl</a:t>
            </a:r>
            <a:r>
              <a:rPr lang="en-US" altLang="zh-CN" sz="3200" b="1" dirty="0">
                <a:latin typeface="Courier New" panose="02070309020205020404" pitchFamily="49" charset="0"/>
                <a:cs typeface="Courier New" panose="02070309020205020404" pitchFamily="49" charset="0"/>
              </a:rPr>
              <a:t> create -f </a:t>
            </a:r>
            <a:r>
              <a:rPr lang="en-US" altLang="zh-CN" sz="3200" dirty="0" err="1">
                <a:latin typeface="Courier New" panose="02070309020205020404" pitchFamily="49" charset="0"/>
                <a:cs typeface="Courier New" panose="02070309020205020404" pitchFamily="49" charset="0"/>
              </a:rPr>
              <a:t>service.yaml</a:t>
            </a:r>
            <a:endParaRPr lang="pt-BR" altLang="zh-CN" sz="3200" dirty="0">
              <a:latin typeface="Courier New" panose="02070309020205020404" pitchFamily="49" charset="0"/>
              <a:cs typeface="Courier New" panose="02070309020205020404" pitchFamily="49" charset="0"/>
            </a:endParaRPr>
          </a:p>
        </p:txBody>
      </p:sp>
      <p:pic>
        <p:nvPicPr>
          <p:cNvPr id="11" name="Imagem 5">
            <a:extLst>
              <a:ext uri="{FF2B5EF4-FFF2-40B4-BE49-F238E27FC236}">
                <a16:creationId xmlns:a16="http://schemas.microsoft.com/office/drawing/2014/main" id="{3184055D-D7C3-4819-B285-FC803F4C4FA6}"/>
              </a:ext>
            </a:extLst>
          </p:cNvPr>
          <p:cNvPicPr>
            <a:picLocks noChangeAspect="1"/>
          </p:cNvPicPr>
          <p:nvPr/>
        </p:nvPicPr>
        <p:blipFill>
          <a:blip r:embed="rId3"/>
          <a:stretch>
            <a:fillRect/>
          </a:stretch>
        </p:blipFill>
        <p:spPr>
          <a:xfrm>
            <a:off x="3612409" y="4018731"/>
            <a:ext cx="1910499" cy="1910499"/>
          </a:xfrm>
          <a:prstGeom prst="rect">
            <a:avLst/>
          </a:prstGeom>
        </p:spPr>
      </p:pic>
      <p:sp>
        <p:nvSpPr>
          <p:cNvPr id="12" name="Retângulo 7">
            <a:extLst>
              <a:ext uri="{FF2B5EF4-FFF2-40B4-BE49-F238E27FC236}">
                <a16:creationId xmlns:a16="http://schemas.microsoft.com/office/drawing/2014/main" id="{4ECFDC2D-89BC-46FC-863C-4C5126CF141A}"/>
              </a:ext>
            </a:extLst>
          </p:cNvPr>
          <p:cNvSpPr/>
          <p:nvPr/>
        </p:nvSpPr>
        <p:spPr>
          <a:xfrm>
            <a:off x="5522908" y="3959713"/>
            <a:ext cx="1346180" cy="1862048"/>
          </a:xfrm>
          <a:prstGeom prst="rect">
            <a:avLst/>
          </a:prstGeom>
          <a:noFill/>
        </p:spPr>
        <p:txBody>
          <a:bodyPr wrap="square" lIns="91440" tIns="45720" rIns="91440" bIns="45720">
            <a:spAutoFit/>
          </a:bodyPr>
          <a:lstStyle/>
          <a:p>
            <a:pPr algn="ctr"/>
            <a:r>
              <a:rPr lang="pt-BR" sz="11500" b="0" cap="none" spc="0" dirty="0">
                <a:ln w="0"/>
                <a:effectLst>
                  <a:outerShdw blurRad="38100" dist="19050" dir="2700000" algn="tl" rotWithShape="0">
                    <a:schemeClr val="dk1">
                      <a:alpha val="40000"/>
                    </a:schemeClr>
                  </a:outerShdw>
                </a:effectLst>
              </a:rPr>
              <a:t>+</a:t>
            </a:r>
          </a:p>
        </p:txBody>
      </p:sp>
      <p:pic>
        <p:nvPicPr>
          <p:cNvPr id="13" name="Imagem 6">
            <a:extLst>
              <a:ext uri="{FF2B5EF4-FFF2-40B4-BE49-F238E27FC236}">
                <a16:creationId xmlns:a16="http://schemas.microsoft.com/office/drawing/2014/main" id="{1BEC0EEA-DDCB-4A01-B5BF-B965A575C267}"/>
              </a:ext>
            </a:extLst>
          </p:cNvPr>
          <p:cNvPicPr>
            <a:picLocks noChangeAspect="1"/>
          </p:cNvPicPr>
          <p:nvPr/>
        </p:nvPicPr>
        <p:blipFill>
          <a:blip r:embed="rId4"/>
          <a:stretch>
            <a:fillRect/>
          </a:stretch>
        </p:blipFill>
        <p:spPr>
          <a:xfrm>
            <a:off x="6385886" y="4048893"/>
            <a:ext cx="2905827" cy="1683689"/>
          </a:xfrm>
          <a:prstGeom prst="rect">
            <a:avLst/>
          </a:prstGeom>
        </p:spPr>
      </p:pic>
    </p:spTree>
    <p:extLst>
      <p:ext uri="{BB962C8B-B14F-4D97-AF65-F5344CB8AC3E}">
        <p14:creationId xmlns:p14="http://schemas.microsoft.com/office/powerpoint/2010/main" val="19951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err="1"/>
              <a:t>Kubectl</a:t>
            </a:r>
            <a:r>
              <a:rPr lang="en-US" altLang="zh-CN" dirty="0"/>
              <a:t> </a:t>
            </a:r>
            <a:r>
              <a:rPr lang="zh-CN" altLang="en-US" dirty="0"/>
              <a:t>查看部署对象</a:t>
            </a:r>
            <a:endParaRPr lang="en-GB" dirty="0"/>
          </a:p>
        </p:txBody>
      </p:sp>
      <p:sp>
        <p:nvSpPr>
          <p:cNvPr id="10" name="Espaço Reservado para Texto 2">
            <a:extLst>
              <a:ext uri="{FF2B5EF4-FFF2-40B4-BE49-F238E27FC236}">
                <a16:creationId xmlns:a16="http://schemas.microsoft.com/office/drawing/2014/main" id="{D2FE2754-39E9-4CBA-B41C-8B7D1E2302F9}"/>
              </a:ext>
            </a:extLst>
          </p:cNvPr>
          <p:cNvSpPr txBox="1">
            <a:spLocks/>
          </p:cNvSpPr>
          <p:nvPr/>
        </p:nvSpPr>
        <p:spPr>
          <a:xfrm>
            <a:off x="452514" y="1992641"/>
            <a:ext cx="10896599" cy="91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200" b="1" dirty="0" err="1">
                <a:latin typeface="Courier New" panose="02070309020205020404" pitchFamily="49" charset="0"/>
                <a:cs typeface="Courier New" panose="02070309020205020404" pitchFamily="49" charset="0"/>
              </a:rPr>
              <a:t>kubectl</a:t>
            </a:r>
            <a:r>
              <a:rPr lang="en-US" altLang="zh-CN" sz="3200" b="1" dirty="0">
                <a:latin typeface="Courier New" panose="02070309020205020404" pitchFamily="49" charset="0"/>
                <a:cs typeface="Courier New" panose="02070309020205020404" pitchFamily="49" charset="0"/>
              </a:rPr>
              <a:t> get deployment</a:t>
            </a:r>
            <a:endParaRPr lang="pt-BR" altLang="zh-CN"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639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err="1"/>
              <a:t>Kubectl</a:t>
            </a:r>
            <a:r>
              <a:rPr lang="en-US" altLang="zh-CN" dirty="0"/>
              <a:t> </a:t>
            </a:r>
            <a:r>
              <a:rPr lang="zh-CN" altLang="en-US" dirty="0"/>
              <a:t>查看</a:t>
            </a:r>
            <a:r>
              <a:rPr lang="en-US" altLang="zh-CN" dirty="0"/>
              <a:t>Service</a:t>
            </a:r>
            <a:endParaRPr lang="en-GB" dirty="0"/>
          </a:p>
        </p:txBody>
      </p:sp>
      <p:sp>
        <p:nvSpPr>
          <p:cNvPr id="10" name="Espaço Reservado para Texto 2">
            <a:extLst>
              <a:ext uri="{FF2B5EF4-FFF2-40B4-BE49-F238E27FC236}">
                <a16:creationId xmlns:a16="http://schemas.microsoft.com/office/drawing/2014/main" id="{D2FE2754-39E9-4CBA-B41C-8B7D1E2302F9}"/>
              </a:ext>
            </a:extLst>
          </p:cNvPr>
          <p:cNvSpPr txBox="1">
            <a:spLocks/>
          </p:cNvSpPr>
          <p:nvPr/>
        </p:nvSpPr>
        <p:spPr>
          <a:xfrm>
            <a:off x="452514" y="1992641"/>
            <a:ext cx="10896599" cy="91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200" b="1" dirty="0" err="1">
                <a:latin typeface="Courier New" panose="02070309020205020404" pitchFamily="49" charset="0"/>
                <a:cs typeface="Courier New" panose="02070309020205020404" pitchFamily="49" charset="0"/>
              </a:rPr>
              <a:t>kubectl</a:t>
            </a:r>
            <a:r>
              <a:rPr lang="en-US" altLang="zh-CN" sz="3200" b="1" dirty="0">
                <a:latin typeface="Courier New" panose="02070309020205020404" pitchFamily="49" charset="0"/>
                <a:cs typeface="Courier New" panose="02070309020205020404" pitchFamily="49" charset="0"/>
              </a:rPr>
              <a:t> get services</a:t>
            </a:r>
            <a:endParaRPr lang="pt-BR" altLang="zh-CN"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729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err="1"/>
              <a:t>Kubectl</a:t>
            </a:r>
            <a:r>
              <a:rPr lang="en-US" altLang="zh-CN" dirty="0"/>
              <a:t> </a:t>
            </a:r>
            <a:r>
              <a:rPr lang="zh-CN" altLang="en-US" dirty="0"/>
              <a:t>查看</a:t>
            </a:r>
            <a:r>
              <a:rPr lang="en-US" altLang="zh-CN" dirty="0"/>
              <a:t>Pods</a:t>
            </a:r>
            <a:endParaRPr lang="en-GB" dirty="0"/>
          </a:p>
        </p:txBody>
      </p:sp>
      <p:sp>
        <p:nvSpPr>
          <p:cNvPr id="10" name="Espaço Reservado para Texto 2">
            <a:extLst>
              <a:ext uri="{FF2B5EF4-FFF2-40B4-BE49-F238E27FC236}">
                <a16:creationId xmlns:a16="http://schemas.microsoft.com/office/drawing/2014/main" id="{D2FE2754-39E9-4CBA-B41C-8B7D1E2302F9}"/>
              </a:ext>
            </a:extLst>
          </p:cNvPr>
          <p:cNvSpPr txBox="1">
            <a:spLocks/>
          </p:cNvSpPr>
          <p:nvPr/>
        </p:nvSpPr>
        <p:spPr>
          <a:xfrm>
            <a:off x="452514" y="1992641"/>
            <a:ext cx="10896599" cy="91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200" b="1" dirty="0" err="1">
                <a:latin typeface="Courier New" panose="02070309020205020404" pitchFamily="49" charset="0"/>
                <a:cs typeface="Courier New" panose="02070309020205020404" pitchFamily="49" charset="0"/>
              </a:rPr>
              <a:t>kubectl</a:t>
            </a:r>
            <a:r>
              <a:rPr lang="en-US" altLang="zh-CN" sz="3200" b="1" dirty="0">
                <a:latin typeface="Courier New" panose="02070309020205020404" pitchFamily="49" charset="0"/>
                <a:cs typeface="Courier New" panose="02070309020205020404" pitchFamily="49" charset="0"/>
              </a:rPr>
              <a:t> get pods</a:t>
            </a:r>
            <a:endParaRPr lang="pt-BR" altLang="zh-CN"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682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a:t>Kubernetes </a:t>
            </a:r>
            <a:r>
              <a:rPr lang="zh-CN" altLang="en-US" dirty="0"/>
              <a:t>仪表板访问群集</a:t>
            </a:r>
            <a:endParaRPr lang="en-GB" dirty="0"/>
          </a:p>
        </p:txBody>
      </p:sp>
      <p:sp>
        <p:nvSpPr>
          <p:cNvPr id="10" name="Espaço Reservado para Texto 2">
            <a:extLst>
              <a:ext uri="{FF2B5EF4-FFF2-40B4-BE49-F238E27FC236}">
                <a16:creationId xmlns:a16="http://schemas.microsoft.com/office/drawing/2014/main" id="{D2FE2754-39E9-4CBA-B41C-8B7D1E2302F9}"/>
              </a:ext>
            </a:extLst>
          </p:cNvPr>
          <p:cNvSpPr txBox="1">
            <a:spLocks/>
          </p:cNvSpPr>
          <p:nvPr/>
        </p:nvSpPr>
        <p:spPr>
          <a:xfrm>
            <a:off x="452514" y="1992641"/>
            <a:ext cx="10896599" cy="91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BR" altLang="zh-CN" sz="3200" b="1" dirty="0">
                <a:latin typeface="Courier New" panose="02070309020205020404" pitchFamily="49" charset="0"/>
                <a:cs typeface="Courier New" panose="02070309020205020404" pitchFamily="49" charset="0"/>
              </a:rPr>
              <a:t>az aks browse -g </a:t>
            </a:r>
            <a:r>
              <a:rPr lang="pt-BR" altLang="zh-CN" sz="3200" dirty="0">
                <a:latin typeface="Courier New" panose="02070309020205020404" pitchFamily="49" charset="0"/>
                <a:cs typeface="Courier New" panose="02070309020205020404" pitchFamily="49" charset="0"/>
              </a:rPr>
              <a:t>TesteKubernetes </a:t>
            </a:r>
            <a:r>
              <a:rPr lang="pt-BR" altLang="zh-CN" sz="3200" b="1" dirty="0">
                <a:latin typeface="Courier New" panose="02070309020205020404" pitchFamily="49" charset="0"/>
                <a:cs typeface="Courier New" panose="02070309020205020404" pitchFamily="49" charset="0"/>
              </a:rPr>
              <a:t>-n </a:t>
            </a:r>
            <a:r>
              <a:rPr lang="pt-BR" altLang="zh-CN" sz="3200" dirty="0">
                <a:latin typeface="Courier New" panose="02070309020205020404" pitchFamily="49" charset="0"/>
                <a:cs typeface="Courier New" panose="02070309020205020404" pitchFamily="49" charset="0"/>
              </a:rPr>
              <a:t>ContagemService</a:t>
            </a:r>
          </a:p>
        </p:txBody>
      </p:sp>
      <p:pic>
        <p:nvPicPr>
          <p:cNvPr id="4" name="Imagem 5">
            <a:extLst>
              <a:ext uri="{FF2B5EF4-FFF2-40B4-BE49-F238E27FC236}">
                <a16:creationId xmlns:a16="http://schemas.microsoft.com/office/drawing/2014/main" id="{0FDEC21F-2ABA-4C64-93DA-634AF9DDF2DB}"/>
              </a:ext>
            </a:extLst>
          </p:cNvPr>
          <p:cNvPicPr>
            <a:picLocks noChangeAspect="1"/>
          </p:cNvPicPr>
          <p:nvPr/>
        </p:nvPicPr>
        <p:blipFill>
          <a:blip r:embed="rId3"/>
          <a:stretch>
            <a:fillRect/>
          </a:stretch>
        </p:blipFill>
        <p:spPr>
          <a:xfrm>
            <a:off x="3482659" y="4163110"/>
            <a:ext cx="1910499" cy="1910499"/>
          </a:xfrm>
          <a:prstGeom prst="rect">
            <a:avLst/>
          </a:prstGeom>
        </p:spPr>
      </p:pic>
      <p:sp>
        <p:nvSpPr>
          <p:cNvPr id="5" name="Retângulo 7">
            <a:extLst>
              <a:ext uri="{FF2B5EF4-FFF2-40B4-BE49-F238E27FC236}">
                <a16:creationId xmlns:a16="http://schemas.microsoft.com/office/drawing/2014/main" id="{C2947383-5955-4B38-B82C-74352367C27F}"/>
              </a:ext>
            </a:extLst>
          </p:cNvPr>
          <p:cNvSpPr/>
          <p:nvPr/>
        </p:nvSpPr>
        <p:spPr>
          <a:xfrm>
            <a:off x="5393158" y="4104092"/>
            <a:ext cx="1346180" cy="1862048"/>
          </a:xfrm>
          <a:prstGeom prst="rect">
            <a:avLst/>
          </a:prstGeom>
          <a:noFill/>
        </p:spPr>
        <p:txBody>
          <a:bodyPr wrap="square" lIns="91440" tIns="45720" rIns="91440" bIns="45720">
            <a:spAutoFit/>
          </a:bodyPr>
          <a:lstStyle/>
          <a:p>
            <a:pPr algn="ctr"/>
            <a:r>
              <a:rPr lang="pt-BR" sz="11500" b="0" cap="none" spc="0" dirty="0">
                <a:ln w="0"/>
                <a:effectLst>
                  <a:outerShdw blurRad="38100" dist="19050" dir="2700000" algn="tl" rotWithShape="0">
                    <a:schemeClr val="dk1">
                      <a:alpha val="40000"/>
                    </a:schemeClr>
                  </a:outerShdw>
                </a:effectLst>
              </a:rPr>
              <a:t>+</a:t>
            </a:r>
          </a:p>
        </p:txBody>
      </p:sp>
      <p:pic>
        <p:nvPicPr>
          <p:cNvPr id="6" name="Imagem 6">
            <a:extLst>
              <a:ext uri="{FF2B5EF4-FFF2-40B4-BE49-F238E27FC236}">
                <a16:creationId xmlns:a16="http://schemas.microsoft.com/office/drawing/2014/main" id="{6BE5EF3E-C2B7-419E-AACA-3CF439E9108F}"/>
              </a:ext>
            </a:extLst>
          </p:cNvPr>
          <p:cNvPicPr>
            <a:picLocks noChangeAspect="1"/>
          </p:cNvPicPr>
          <p:nvPr/>
        </p:nvPicPr>
        <p:blipFill>
          <a:blip r:embed="rId4"/>
          <a:stretch>
            <a:fillRect/>
          </a:stretch>
        </p:blipFill>
        <p:spPr>
          <a:xfrm>
            <a:off x="6256136" y="4193272"/>
            <a:ext cx="2905827" cy="1683689"/>
          </a:xfrm>
          <a:prstGeom prst="rect">
            <a:avLst/>
          </a:prstGeom>
        </p:spPr>
      </p:pic>
    </p:spTree>
    <p:extLst>
      <p:ext uri="{BB962C8B-B14F-4D97-AF65-F5344CB8AC3E}">
        <p14:creationId xmlns:p14="http://schemas.microsoft.com/office/powerpoint/2010/main" val="133172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t>Docker</a:t>
            </a:r>
            <a:r>
              <a:rPr lang="zh-CN" altLang="en-US" dirty="0"/>
              <a:t>容器是个啥</a:t>
            </a:r>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4</a:t>
            </a:fld>
            <a:endParaRPr lang="en-US"/>
          </a:p>
        </p:txBody>
      </p:sp>
      <p:pic>
        <p:nvPicPr>
          <p:cNvPr id="8" name="Imagem 3">
            <a:extLst>
              <a:ext uri="{FF2B5EF4-FFF2-40B4-BE49-F238E27FC236}">
                <a16:creationId xmlns:a16="http://schemas.microsoft.com/office/drawing/2014/main" id="{24D97556-0308-4280-B45A-99C9A7DB74F0}"/>
              </a:ext>
            </a:extLst>
          </p:cNvPr>
          <p:cNvPicPr>
            <a:picLocks noChangeAspect="1"/>
          </p:cNvPicPr>
          <p:nvPr/>
        </p:nvPicPr>
        <p:blipFill>
          <a:blip r:embed="rId2"/>
          <a:stretch>
            <a:fillRect/>
          </a:stretch>
        </p:blipFill>
        <p:spPr>
          <a:xfrm>
            <a:off x="1649854" y="1720605"/>
            <a:ext cx="8207209" cy="4795040"/>
          </a:xfrm>
          <a:prstGeom prst="rect">
            <a:avLst/>
          </a:prstGeom>
        </p:spPr>
      </p:pic>
    </p:spTree>
    <p:extLst>
      <p:ext uri="{BB962C8B-B14F-4D97-AF65-F5344CB8AC3E}">
        <p14:creationId xmlns:p14="http://schemas.microsoft.com/office/powerpoint/2010/main" val="3691386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a:t>Kubernetes </a:t>
            </a:r>
            <a:r>
              <a:rPr lang="zh-CN" altLang="en-US" dirty="0"/>
              <a:t>仪表板访问群集</a:t>
            </a:r>
            <a:endParaRPr lang="en-GB" dirty="0"/>
          </a:p>
        </p:txBody>
      </p:sp>
    </p:spTree>
    <p:extLst>
      <p:ext uri="{BB962C8B-B14F-4D97-AF65-F5344CB8AC3E}">
        <p14:creationId xmlns:p14="http://schemas.microsoft.com/office/powerpoint/2010/main" val="207735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a:t>Kubernetes </a:t>
            </a:r>
            <a:r>
              <a:rPr lang="zh-CN" altLang="en-US" dirty="0"/>
              <a:t>仪表板访问群集</a:t>
            </a:r>
            <a:endParaRPr lang="en-GB" dirty="0"/>
          </a:p>
        </p:txBody>
      </p:sp>
    </p:spTree>
    <p:extLst>
      <p:ext uri="{BB962C8B-B14F-4D97-AF65-F5344CB8AC3E}">
        <p14:creationId xmlns:p14="http://schemas.microsoft.com/office/powerpoint/2010/main" val="169838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a:t>Kubernetes </a:t>
            </a:r>
            <a:r>
              <a:rPr lang="zh-CN" altLang="en-US" dirty="0"/>
              <a:t>仪表板访问群集</a:t>
            </a:r>
            <a:endParaRPr lang="en-GB" dirty="0"/>
          </a:p>
        </p:txBody>
      </p:sp>
    </p:spTree>
    <p:extLst>
      <p:ext uri="{BB962C8B-B14F-4D97-AF65-F5344CB8AC3E}">
        <p14:creationId xmlns:p14="http://schemas.microsoft.com/office/powerpoint/2010/main" val="244302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a:t>Kubernetes </a:t>
            </a:r>
            <a:r>
              <a:rPr lang="zh-CN" altLang="en-US" dirty="0"/>
              <a:t>仪表板访问群集</a:t>
            </a:r>
            <a:endParaRPr lang="en-GB" dirty="0"/>
          </a:p>
        </p:txBody>
      </p:sp>
    </p:spTree>
    <p:extLst>
      <p:ext uri="{BB962C8B-B14F-4D97-AF65-F5344CB8AC3E}">
        <p14:creationId xmlns:p14="http://schemas.microsoft.com/office/powerpoint/2010/main" val="214289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a:t>Kubernetes </a:t>
            </a:r>
            <a:r>
              <a:rPr lang="zh-CN" altLang="en-US" dirty="0"/>
              <a:t>仪表板访问群集</a:t>
            </a:r>
            <a:endParaRPr lang="en-GB" dirty="0"/>
          </a:p>
        </p:txBody>
      </p:sp>
    </p:spTree>
    <p:extLst>
      <p:ext uri="{BB962C8B-B14F-4D97-AF65-F5344CB8AC3E}">
        <p14:creationId xmlns:p14="http://schemas.microsoft.com/office/powerpoint/2010/main" val="240427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err="1"/>
              <a:t>Kubectl</a:t>
            </a:r>
            <a:r>
              <a:rPr lang="en-US" altLang="zh-CN" dirty="0"/>
              <a:t> </a:t>
            </a:r>
            <a:r>
              <a:rPr lang="zh-CN" altLang="en-US" dirty="0"/>
              <a:t>扩展应用程序</a:t>
            </a:r>
            <a:endParaRPr lang="en-GB" dirty="0"/>
          </a:p>
        </p:txBody>
      </p:sp>
      <p:sp>
        <p:nvSpPr>
          <p:cNvPr id="10" name="Espaço Reservado para Texto 2">
            <a:extLst>
              <a:ext uri="{FF2B5EF4-FFF2-40B4-BE49-F238E27FC236}">
                <a16:creationId xmlns:a16="http://schemas.microsoft.com/office/drawing/2014/main" id="{D2FE2754-39E9-4CBA-B41C-8B7D1E2302F9}"/>
              </a:ext>
            </a:extLst>
          </p:cNvPr>
          <p:cNvSpPr txBox="1">
            <a:spLocks/>
          </p:cNvSpPr>
          <p:nvPr/>
        </p:nvSpPr>
        <p:spPr>
          <a:xfrm>
            <a:off x="452514" y="1992641"/>
            <a:ext cx="10896599" cy="91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BR" altLang="zh-CN" sz="3200" b="1" dirty="0">
              <a:latin typeface="Courier New" panose="02070309020205020404" pitchFamily="49" charset="0"/>
              <a:cs typeface="Courier New" panose="02070309020205020404" pitchFamily="49" charset="0"/>
            </a:endParaRPr>
          </a:p>
        </p:txBody>
      </p:sp>
      <p:sp>
        <p:nvSpPr>
          <p:cNvPr id="4" name="Espaço Reservado para Texto 2">
            <a:extLst>
              <a:ext uri="{FF2B5EF4-FFF2-40B4-BE49-F238E27FC236}">
                <a16:creationId xmlns:a16="http://schemas.microsoft.com/office/drawing/2014/main" id="{D63D21A9-BF20-42CD-8887-7714AA790A07}"/>
              </a:ext>
            </a:extLst>
          </p:cNvPr>
          <p:cNvSpPr txBox="1">
            <a:spLocks/>
          </p:cNvSpPr>
          <p:nvPr/>
        </p:nvSpPr>
        <p:spPr>
          <a:xfrm>
            <a:off x="381001" y="2383918"/>
            <a:ext cx="11810999" cy="5262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BR" sz="2400" b="1">
                <a:latin typeface="Courier New" panose="02070309020205020404" pitchFamily="49" charset="0"/>
                <a:cs typeface="Courier New" panose="02070309020205020404" pitchFamily="49" charset="0"/>
              </a:rPr>
              <a:t>kubectl scale deployment </a:t>
            </a:r>
            <a:r>
              <a:rPr lang="pt-BR" sz="2400">
                <a:latin typeface="Courier New" panose="02070309020205020404" pitchFamily="49" charset="0"/>
                <a:cs typeface="Courier New" panose="02070309020205020404" pitchFamily="49" charset="0"/>
              </a:rPr>
              <a:t>contagem-deployment</a:t>
            </a:r>
            <a:r>
              <a:rPr lang="pt-BR" sz="2400" b="1">
                <a:latin typeface="Courier New" panose="02070309020205020404" pitchFamily="49" charset="0"/>
                <a:cs typeface="Courier New" panose="02070309020205020404" pitchFamily="49" charset="0"/>
              </a:rPr>
              <a:t> --replicas</a:t>
            </a:r>
            <a:r>
              <a:rPr lang="pt-BR" sz="2400">
                <a:latin typeface="Courier New" panose="02070309020205020404" pitchFamily="49" charset="0"/>
                <a:cs typeface="Courier New" panose="02070309020205020404" pitchFamily="49" charset="0"/>
              </a:rPr>
              <a:t>=5</a:t>
            </a:r>
            <a:endParaRPr lang="pt-BR" sz="2400" dirty="0">
              <a:latin typeface="Courier New" panose="02070309020205020404" pitchFamily="49" charset="0"/>
              <a:cs typeface="Courier New" panose="02070309020205020404" pitchFamily="49" charset="0"/>
            </a:endParaRPr>
          </a:p>
        </p:txBody>
      </p:sp>
      <p:pic>
        <p:nvPicPr>
          <p:cNvPr id="5" name="Imagem 5">
            <a:extLst>
              <a:ext uri="{FF2B5EF4-FFF2-40B4-BE49-F238E27FC236}">
                <a16:creationId xmlns:a16="http://schemas.microsoft.com/office/drawing/2014/main" id="{96E6540F-BC9A-4F4A-83AA-A330DECF4812}"/>
              </a:ext>
            </a:extLst>
          </p:cNvPr>
          <p:cNvPicPr>
            <a:picLocks noChangeAspect="1"/>
          </p:cNvPicPr>
          <p:nvPr/>
        </p:nvPicPr>
        <p:blipFill>
          <a:blip r:embed="rId3"/>
          <a:stretch>
            <a:fillRect/>
          </a:stretch>
        </p:blipFill>
        <p:spPr>
          <a:xfrm>
            <a:off x="3540896" y="4410008"/>
            <a:ext cx="1910499" cy="1910499"/>
          </a:xfrm>
          <a:prstGeom prst="rect">
            <a:avLst/>
          </a:prstGeom>
        </p:spPr>
      </p:pic>
      <p:sp>
        <p:nvSpPr>
          <p:cNvPr id="6" name="Retângulo 7">
            <a:extLst>
              <a:ext uri="{FF2B5EF4-FFF2-40B4-BE49-F238E27FC236}">
                <a16:creationId xmlns:a16="http://schemas.microsoft.com/office/drawing/2014/main" id="{F70464A9-1309-47C6-BE1A-063C14FA40E6}"/>
              </a:ext>
            </a:extLst>
          </p:cNvPr>
          <p:cNvSpPr/>
          <p:nvPr/>
        </p:nvSpPr>
        <p:spPr>
          <a:xfrm>
            <a:off x="5451395" y="4350990"/>
            <a:ext cx="1346180" cy="1862048"/>
          </a:xfrm>
          <a:prstGeom prst="rect">
            <a:avLst/>
          </a:prstGeom>
          <a:noFill/>
        </p:spPr>
        <p:txBody>
          <a:bodyPr wrap="square" lIns="91440" tIns="45720" rIns="91440" bIns="45720">
            <a:spAutoFit/>
          </a:bodyPr>
          <a:lstStyle/>
          <a:p>
            <a:pPr algn="ctr"/>
            <a:r>
              <a:rPr lang="pt-BR" sz="11500" b="0" cap="none" spc="0" dirty="0">
                <a:ln w="0"/>
                <a:solidFill>
                  <a:schemeClr val="bg1"/>
                </a:solidFill>
                <a:effectLst>
                  <a:outerShdw blurRad="38100" dist="19050" dir="2700000" algn="tl" rotWithShape="0">
                    <a:schemeClr val="dk1">
                      <a:alpha val="40000"/>
                    </a:schemeClr>
                  </a:outerShdw>
                </a:effectLst>
              </a:rPr>
              <a:t>+</a:t>
            </a:r>
          </a:p>
        </p:txBody>
      </p:sp>
      <p:pic>
        <p:nvPicPr>
          <p:cNvPr id="7" name="Imagem 6">
            <a:extLst>
              <a:ext uri="{FF2B5EF4-FFF2-40B4-BE49-F238E27FC236}">
                <a16:creationId xmlns:a16="http://schemas.microsoft.com/office/drawing/2014/main" id="{9BCAC857-5F76-4491-AB19-78F9708819F2}"/>
              </a:ext>
            </a:extLst>
          </p:cNvPr>
          <p:cNvPicPr>
            <a:picLocks noChangeAspect="1"/>
          </p:cNvPicPr>
          <p:nvPr/>
        </p:nvPicPr>
        <p:blipFill>
          <a:blip r:embed="rId4"/>
          <a:stretch>
            <a:fillRect/>
          </a:stretch>
        </p:blipFill>
        <p:spPr>
          <a:xfrm>
            <a:off x="6314373" y="4440170"/>
            <a:ext cx="2905827" cy="1683689"/>
          </a:xfrm>
          <a:prstGeom prst="rect">
            <a:avLst/>
          </a:prstGeom>
        </p:spPr>
      </p:pic>
    </p:spTree>
    <p:extLst>
      <p:ext uri="{BB962C8B-B14F-4D97-AF65-F5344CB8AC3E}">
        <p14:creationId xmlns:p14="http://schemas.microsoft.com/office/powerpoint/2010/main" val="145990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err="1"/>
              <a:t>Kubectl</a:t>
            </a:r>
            <a:r>
              <a:rPr lang="en-US" altLang="zh-CN" dirty="0"/>
              <a:t> </a:t>
            </a:r>
            <a:r>
              <a:rPr lang="zh-CN" altLang="en-US" dirty="0"/>
              <a:t>查看</a:t>
            </a:r>
            <a:r>
              <a:rPr lang="en-US" altLang="zh-CN" dirty="0"/>
              <a:t>Pods</a:t>
            </a:r>
            <a:endParaRPr lang="en-GB" dirty="0"/>
          </a:p>
        </p:txBody>
      </p:sp>
      <p:sp>
        <p:nvSpPr>
          <p:cNvPr id="10" name="Espaço Reservado para Texto 2">
            <a:extLst>
              <a:ext uri="{FF2B5EF4-FFF2-40B4-BE49-F238E27FC236}">
                <a16:creationId xmlns:a16="http://schemas.microsoft.com/office/drawing/2014/main" id="{D2FE2754-39E9-4CBA-B41C-8B7D1E2302F9}"/>
              </a:ext>
            </a:extLst>
          </p:cNvPr>
          <p:cNvSpPr txBox="1">
            <a:spLocks/>
          </p:cNvSpPr>
          <p:nvPr/>
        </p:nvSpPr>
        <p:spPr>
          <a:xfrm>
            <a:off x="452514" y="1992641"/>
            <a:ext cx="10896599" cy="91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200" b="1" dirty="0" err="1">
                <a:latin typeface="Courier New" panose="02070309020205020404" pitchFamily="49" charset="0"/>
                <a:cs typeface="Courier New" panose="02070309020205020404" pitchFamily="49" charset="0"/>
              </a:rPr>
              <a:t>kubectl</a:t>
            </a:r>
            <a:r>
              <a:rPr lang="en-US" altLang="zh-CN" sz="3200" b="1" dirty="0">
                <a:latin typeface="Courier New" panose="02070309020205020404" pitchFamily="49" charset="0"/>
                <a:cs typeface="Courier New" panose="02070309020205020404" pitchFamily="49" charset="0"/>
              </a:rPr>
              <a:t> get pods</a:t>
            </a:r>
            <a:endParaRPr lang="pt-BR" altLang="zh-CN"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7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t>通过 </a:t>
            </a:r>
            <a:r>
              <a:rPr lang="en-US" altLang="zh-CN" dirty="0" err="1"/>
              <a:t>Kubectl</a:t>
            </a:r>
            <a:r>
              <a:rPr lang="en-US" altLang="zh-CN" dirty="0"/>
              <a:t> </a:t>
            </a:r>
            <a:r>
              <a:rPr lang="zh-CN" altLang="en-US" dirty="0"/>
              <a:t>删除集群</a:t>
            </a:r>
            <a:endParaRPr lang="en-GB" dirty="0"/>
          </a:p>
        </p:txBody>
      </p:sp>
      <p:sp>
        <p:nvSpPr>
          <p:cNvPr id="10" name="Espaço Reservado para Texto 2">
            <a:extLst>
              <a:ext uri="{FF2B5EF4-FFF2-40B4-BE49-F238E27FC236}">
                <a16:creationId xmlns:a16="http://schemas.microsoft.com/office/drawing/2014/main" id="{D2FE2754-39E9-4CBA-B41C-8B7D1E2302F9}"/>
              </a:ext>
            </a:extLst>
          </p:cNvPr>
          <p:cNvSpPr txBox="1">
            <a:spLocks/>
          </p:cNvSpPr>
          <p:nvPr/>
        </p:nvSpPr>
        <p:spPr>
          <a:xfrm>
            <a:off x="452514" y="1992641"/>
            <a:ext cx="10896599" cy="91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200" b="1" dirty="0" err="1">
                <a:latin typeface="Courier New" panose="02070309020205020404" pitchFamily="49" charset="0"/>
                <a:cs typeface="Courier New" panose="02070309020205020404" pitchFamily="49" charset="0"/>
              </a:rPr>
              <a:t>az</a:t>
            </a:r>
            <a:r>
              <a:rPr lang="en-US" altLang="zh-CN" sz="3200" b="1" dirty="0">
                <a:latin typeface="Courier New" panose="02070309020205020404" pitchFamily="49" charset="0"/>
                <a:cs typeface="Courier New" panose="02070309020205020404" pitchFamily="49" charset="0"/>
              </a:rPr>
              <a:t> </a:t>
            </a:r>
            <a:r>
              <a:rPr lang="en-US" altLang="zh-CN" sz="3200" b="1" dirty="0" err="1">
                <a:latin typeface="Courier New" panose="02070309020205020404" pitchFamily="49" charset="0"/>
                <a:cs typeface="Courier New" panose="02070309020205020404" pitchFamily="49" charset="0"/>
              </a:rPr>
              <a:t>aks</a:t>
            </a:r>
            <a:r>
              <a:rPr lang="en-US" altLang="zh-CN" sz="3200" b="1" dirty="0">
                <a:latin typeface="Courier New" panose="02070309020205020404" pitchFamily="49" charset="0"/>
                <a:cs typeface="Courier New" panose="02070309020205020404" pitchFamily="49" charset="0"/>
              </a:rPr>
              <a:t> delete --name </a:t>
            </a:r>
            <a:r>
              <a:rPr lang="en-US" altLang="zh-CN" sz="3200" dirty="0" err="1">
                <a:latin typeface="Courier New" panose="02070309020205020404" pitchFamily="49" charset="0"/>
                <a:cs typeface="Courier New" panose="02070309020205020404" pitchFamily="49" charset="0"/>
              </a:rPr>
              <a:t>ContagemService</a:t>
            </a:r>
            <a:r>
              <a:rPr lang="en-US" altLang="zh-CN" sz="3200" dirty="0">
                <a:latin typeface="Courier New" panose="02070309020205020404" pitchFamily="49" charset="0"/>
                <a:cs typeface="Courier New" panose="02070309020205020404" pitchFamily="49" charset="0"/>
              </a:rPr>
              <a:t> </a:t>
            </a:r>
            <a:r>
              <a:rPr lang="en-US" altLang="zh-CN" sz="3200" b="1" dirty="0">
                <a:latin typeface="Courier New" panose="02070309020205020404" pitchFamily="49" charset="0"/>
                <a:cs typeface="Courier New" panose="02070309020205020404" pitchFamily="49" charset="0"/>
              </a:rPr>
              <a:t>--resource-group </a:t>
            </a:r>
            <a:r>
              <a:rPr lang="en-US" altLang="zh-CN" sz="3200" dirty="0" err="1">
                <a:latin typeface="Courier New" panose="02070309020205020404" pitchFamily="49" charset="0"/>
                <a:cs typeface="Courier New" panose="02070309020205020404" pitchFamily="49" charset="0"/>
              </a:rPr>
              <a:t>TesteKubernetes</a:t>
            </a:r>
            <a:r>
              <a:rPr lang="en-US" altLang="zh-CN" sz="3200" dirty="0">
                <a:latin typeface="Courier New" panose="02070309020205020404" pitchFamily="49" charset="0"/>
                <a:cs typeface="Courier New" panose="02070309020205020404" pitchFamily="49" charset="0"/>
              </a:rPr>
              <a:t> </a:t>
            </a:r>
            <a:r>
              <a:rPr lang="en-US" altLang="zh-CN" sz="3200" b="1" dirty="0">
                <a:latin typeface="Courier New" panose="02070309020205020404" pitchFamily="49" charset="0"/>
                <a:cs typeface="Courier New" panose="02070309020205020404" pitchFamily="49" charset="0"/>
              </a:rPr>
              <a:t>--no-wait </a:t>
            </a:r>
            <a:endParaRPr lang="pt-BR" altLang="zh-CN" sz="3200" b="1" dirty="0">
              <a:latin typeface="Courier New" panose="02070309020205020404" pitchFamily="49" charset="0"/>
              <a:cs typeface="Courier New" panose="02070309020205020404" pitchFamily="49" charset="0"/>
            </a:endParaRPr>
          </a:p>
        </p:txBody>
      </p:sp>
      <p:pic>
        <p:nvPicPr>
          <p:cNvPr id="4" name="Imagem 5">
            <a:extLst>
              <a:ext uri="{FF2B5EF4-FFF2-40B4-BE49-F238E27FC236}">
                <a16:creationId xmlns:a16="http://schemas.microsoft.com/office/drawing/2014/main" id="{B8764DDA-2493-4C1A-9FB6-4094EFE53516}"/>
              </a:ext>
            </a:extLst>
          </p:cNvPr>
          <p:cNvPicPr>
            <a:picLocks noChangeAspect="1"/>
          </p:cNvPicPr>
          <p:nvPr/>
        </p:nvPicPr>
        <p:blipFill>
          <a:blip r:embed="rId3"/>
          <a:stretch>
            <a:fillRect/>
          </a:stretch>
        </p:blipFill>
        <p:spPr>
          <a:xfrm>
            <a:off x="2752330" y="4141560"/>
            <a:ext cx="1910499" cy="1910499"/>
          </a:xfrm>
          <a:prstGeom prst="rect">
            <a:avLst/>
          </a:prstGeom>
        </p:spPr>
      </p:pic>
      <p:sp>
        <p:nvSpPr>
          <p:cNvPr id="5" name="Retângulo 7">
            <a:extLst>
              <a:ext uri="{FF2B5EF4-FFF2-40B4-BE49-F238E27FC236}">
                <a16:creationId xmlns:a16="http://schemas.microsoft.com/office/drawing/2014/main" id="{AB31BC64-983E-45F2-94A5-48511F1D4DDC}"/>
              </a:ext>
            </a:extLst>
          </p:cNvPr>
          <p:cNvSpPr/>
          <p:nvPr/>
        </p:nvSpPr>
        <p:spPr>
          <a:xfrm>
            <a:off x="4662829" y="4082542"/>
            <a:ext cx="1346180" cy="1862048"/>
          </a:xfrm>
          <a:prstGeom prst="rect">
            <a:avLst/>
          </a:prstGeom>
          <a:noFill/>
        </p:spPr>
        <p:txBody>
          <a:bodyPr wrap="square" lIns="91440" tIns="45720" rIns="91440" bIns="45720">
            <a:spAutoFit/>
          </a:bodyPr>
          <a:lstStyle/>
          <a:p>
            <a:pPr algn="ctr"/>
            <a:r>
              <a:rPr lang="pt-BR" sz="11500" b="0" cap="none" spc="0" dirty="0">
                <a:ln w="0"/>
                <a:solidFill>
                  <a:schemeClr val="bg1"/>
                </a:solidFill>
                <a:effectLst>
                  <a:outerShdw blurRad="38100" dist="19050" dir="2700000" algn="tl" rotWithShape="0">
                    <a:schemeClr val="dk1">
                      <a:alpha val="40000"/>
                    </a:schemeClr>
                  </a:outerShdw>
                </a:effectLst>
              </a:rPr>
              <a:t>+</a:t>
            </a:r>
          </a:p>
        </p:txBody>
      </p:sp>
      <p:pic>
        <p:nvPicPr>
          <p:cNvPr id="6" name="Imagem 6">
            <a:extLst>
              <a:ext uri="{FF2B5EF4-FFF2-40B4-BE49-F238E27FC236}">
                <a16:creationId xmlns:a16="http://schemas.microsoft.com/office/drawing/2014/main" id="{18882604-8477-429F-AA98-A5B15142D493}"/>
              </a:ext>
            </a:extLst>
          </p:cNvPr>
          <p:cNvPicPr>
            <a:picLocks noChangeAspect="1"/>
          </p:cNvPicPr>
          <p:nvPr/>
        </p:nvPicPr>
        <p:blipFill>
          <a:blip r:embed="rId4"/>
          <a:stretch>
            <a:fillRect/>
          </a:stretch>
        </p:blipFill>
        <p:spPr>
          <a:xfrm>
            <a:off x="5525807" y="4171722"/>
            <a:ext cx="2905827" cy="1683689"/>
          </a:xfrm>
          <a:prstGeom prst="rect">
            <a:avLst/>
          </a:prstGeom>
        </p:spPr>
      </p:pic>
    </p:spTree>
    <p:extLst>
      <p:ext uri="{BB962C8B-B14F-4D97-AF65-F5344CB8AC3E}">
        <p14:creationId xmlns:p14="http://schemas.microsoft.com/office/powerpoint/2010/main" val="75832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normAutofit/>
          </a:bodyPr>
          <a:lstStyle/>
          <a:p>
            <a:r>
              <a:rPr lang="zh-CN" altLang="en-US" dirty="0"/>
              <a:t>微服务架构 </a:t>
            </a:r>
            <a:r>
              <a:rPr lang="en-US" altLang="zh-CN" dirty="0"/>
              <a:t>on AKS</a:t>
            </a:r>
          </a:p>
        </p:txBody>
      </p:sp>
      <p:pic>
        <p:nvPicPr>
          <p:cNvPr id="7" name="图片 6">
            <a:extLst>
              <a:ext uri="{FF2B5EF4-FFF2-40B4-BE49-F238E27FC236}">
                <a16:creationId xmlns:a16="http://schemas.microsoft.com/office/drawing/2014/main" id="{FF4EB398-4CAE-403A-992F-B98BEE62AFF2}"/>
              </a:ext>
            </a:extLst>
          </p:cNvPr>
          <p:cNvPicPr>
            <a:picLocks noChangeAspect="1"/>
          </p:cNvPicPr>
          <p:nvPr/>
        </p:nvPicPr>
        <p:blipFill>
          <a:blip r:embed="rId3"/>
          <a:stretch>
            <a:fillRect/>
          </a:stretch>
        </p:blipFill>
        <p:spPr>
          <a:xfrm>
            <a:off x="591088" y="1287925"/>
            <a:ext cx="11009823" cy="5401310"/>
          </a:xfrm>
          <a:prstGeom prst="rect">
            <a:avLst/>
          </a:prstGeom>
        </p:spPr>
      </p:pic>
    </p:spTree>
    <p:extLst>
      <p:ext uri="{BB962C8B-B14F-4D97-AF65-F5344CB8AC3E}">
        <p14:creationId xmlns:p14="http://schemas.microsoft.com/office/powerpoint/2010/main" val="5169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zh-CN" altLang="en-US" dirty="0"/>
              <a:t>回顾</a:t>
            </a:r>
            <a:r>
              <a:rPr lang="en-GB" dirty="0"/>
              <a:t> - Commands</a:t>
            </a:r>
          </a:p>
        </p:txBody>
      </p:sp>
      <p:graphicFrame>
        <p:nvGraphicFramePr>
          <p:cNvPr id="4" name="Content Placeholder 3">
            <a:extLst>
              <a:ext uri="{FF2B5EF4-FFF2-40B4-BE49-F238E27FC236}">
                <a16:creationId xmlns:a16="http://schemas.microsoft.com/office/drawing/2014/main" id="{A5212A45-98F0-4F87-AC5A-636780F2755E}"/>
              </a:ext>
            </a:extLst>
          </p:cNvPr>
          <p:cNvGraphicFramePr>
            <a:graphicFrameLocks noGrp="1"/>
          </p:cNvGraphicFramePr>
          <p:nvPr>
            <p:ph idx="1"/>
            <p:extLst/>
          </p:nvPr>
        </p:nvGraphicFramePr>
        <p:xfrm>
          <a:off x="424721" y="1488332"/>
          <a:ext cx="11397875" cy="4787376"/>
        </p:xfrm>
        <a:graphic>
          <a:graphicData uri="http://schemas.openxmlformats.org/drawingml/2006/table">
            <a:tbl>
              <a:tblPr>
                <a:tableStyleId>{5C22544A-7EE6-4342-B048-85BDC9FD1C3A}</a:tableStyleId>
              </a:tblPr>
              <a:tblGrid>
                <a:gridCol w="5787236">
                  <a:extLst>
                    <a:ext uri="{9D8B030D-6E8A-4147-A177-3AD203B41FA5}">
                      <a16:colId xmlns:a16="http://schemas.microsoft.com/office/drawing/2014/main" val="841267280"/>
                    </a:ext>
                  </a:extLst>
                </a:gridCol>
                <a:gridCol w="5610639">
                  <a:extLst>
                    <a:ext uri="{9D8B030D-6E8A-4147-A177-3AD203B41FA5}">
                      <a16:colId xmlns:a16="http://schemas.microsoft.com/office/drawing/2014/main" val="2016708524"/>
                    </a:ext>
                  </a:extLst>
                </a:gridCol>
              </a:tblGrid>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run –p 8080:80 wordpress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 container from an image, exponing it on 8080</a:t>
                      </a:r>
                    </a:p>
                  </a:txBody>
                  <a:tcPr/>
                </a:tc>
                <a:extLst>
                  <a:ext uri="{0D108BD9-81ED-4DB2-BD59-A6C34878D82A}">
                    <a16:rowId xmlns:a16="http://schemas.microsoft.com/office/drawing/2014/main" val="115908576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of all running containers (-a includes stopped ones)</a:t>
                      </a:r>
                    </a:p>
                  </a:txBody>
                  <a:tcPr/>
                </a:tc>
                <a:extLst>
                  <a:ext uri="{0D108BD9-81ED-4DB2-BD59-A6C34878D82A}">
                    <a16:rowId xmlns:a16="http://schemas.microsoft.com/office/drawing/2014/main" val="705322286"/>
                  </a:ext>
                </a:extLst>
              </a:tr>
              <a:tr h="398948">
                <a:tc>
                  <a:txBody>
                    <a:bodyPr/>
                    <a:lstStyle/>
                    <a:p>
                      <a:pPr marL="0" indent="0">
                        <a:buNone/>
                      </a:pPr>
                      <a:r>
                        <a:rPr lang="it-IT" sz="1600" dirty="0">
                          <a:latin typeface="Consolas" panose="020B0609020204030204" pitchFamily="49" charset="0"/>
                        </a:rPr>
                        <a:t>docker start containerName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(and stops) a container</a:t>
                      </a:r>
                    </a:p>
                  </a:txBody>
                  <a:tcPr/>
                </a:tc>
                <a:extLst>
                  <a:ext uri="{0D108BD9-81ED-4DB2-BD59-A6C34878D82A}">
                    <a16:rowId xmlns:a16="http://schemas.microsoft.com/office/drawing/2014/main" val="952419782"/>
                  </a:ext>
                </a:extLst>
              </a:tr>
              <a:tr h="398948">
                <a:tc>
                  <a:txBody>
                    <a:bodyPr/>
                    <a:lstStyle/>
                    <a:p>
                      <a:pPr marL="0" indent="0">
                        <a:buNone/>
                      </a:pPr>
                      <a:r>
                        <a:rPr lang="it-IT" sz="1600" dirty="0">
                          <a:latin typeface="Consolas" panose="020B0609020204030204" pitchFamily="49" charset="0"/>
                        </a:rPr>
                        <a:t>docker rm -f $(docker ps -q)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Removes all running containers</a:t>
                      </a:r>
                    </a:p>
                  </a:txBody>
                  <a:tcPr/>
                </a:tc>
                <a:extLst>
                  <a:ext uri="{0D108BD9-81ED-4DB2-BD59-A6C34878D82A}">
                    <a16:rowId xmlns:a16="http://schemas.microsoft.com/office/drawing/2014/main" val="2131827549"/>
                  </a:ext>
                </a:extLst>
              </a:tr>
              <a:tr h="398948">
                <a:tc>
                  <a:txBody>
                    <a:bodyPr/>
                    <a:lstStyle/>
                    <a:p>
                      <a:pPr marL="0" indent="0">
                        <a:buNone/>
                      </a:pPr>
                      <a:r>
                        <a:rPr lang="it-IT" sz="1600" dirty="0">
                          <a:latin typeface="Consolas" panose="020B0609020204030204" pitchFamily="49" charset="0"/>
                        </a:rPr>
                        <a:t>docker images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Lists all images</a:t>
                      </a:r>
                    </a:p>
                  </a:txBody>
                  <a:tcPr/>
                </a:tc>
                <a:extLst>
                  <a:ext uri="{0D108BD9-81ED-4DB2-BD59-A6C34878D82A}">
                    <a16:rowId xmlns:a16="http://schemas.microsoft.com/office/drawing/2014/main" val="181558148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rmi imageName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Removes an image</a:t>
                      </a:r>
                    </a:p>
                  </a:txBody>
                  <a:tcPr/>
                </a:tc>
                <a:extLst>
                  <a:ext uri="{0D108BD9-81ED-4DB2-BD59-A6C34878D82A}">
                    <a16:rowId xmlns:a16="http://schemas.microsoft.com/office/drawing/2014/main" val="13397647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login myregistry.azurecr.io</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Logs in Azure Container Registry</a:t>
                      </a:r>
                    </a:p>
                  </a:txBody>
                  <a:tcPr/>
                </a:tc>
                <a:extLst>
                  <a:ext uri="{0D108BD9-81ED-4DB2-BD59-A6C34878D82A}">
                    <a16:rowId xmlns:a16="http://schemas.microsoft.com/office/drawing/2014/main" val="345577403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tag frontend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Tags an image for Azure Container Registry</a:t>
                      </a:r>
                    </a:p>
                  </a:txBody>
                  <a:tcPr/>
                </a:tc>
                <a:extLst>
                  <a:ext uri="{0D108BD9-81ED-4DB2-BD59-A6C34878D82A}">
                    <a16:rowId xmlns:a16="http://schemas.microsoft.com/office/drawing/2014/main" val="3868754998"/>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push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Pushes an image to Azure Container Registry</a:t>
                      </a:r>
                    </a:p>
                  </a:txBody>
                  <a:tcPr/>
                </a:tc>
                <a:extLst>
                  <a:ext uri="{0D108BD9-81ED-4DB2-BD59-A6C34878D82A}">
                    <a16:rowId xmlns:a16="http://schemas.microsoft.com/office/drawing/2014/main" val="459901233"/>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apply -f filename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Creates the kubectl objects specified in the file</a:t>
                      </a:r>
                    </a:p>
                  </a:txBody>
                  <a:tcPr/>
                </a:tc>
                <a:extLst>
                  <a:ext uri="{0D108BD9-81ED-4DB2-BD59-A6C34878D82A}">
                    <a16:rowId xmlns:a16="http://schemas.microsoft.com/office/drawing/2014/main" val="196161344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get deployments/services/pods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all the deployments/services/pods in the cluster</a:t>
                      </a:r>
                    </a:p>
                  </a:txBody>
                  <a:tcPr/>
                </a:tc>
                <a:extLst>
                  <a:ext uri="{0D108BD9-81ED-4DB2-BD59-A6C34878D82A}">
                    <a16:rowId xmlns:a16="http://schemas.microsoft.com/office/drawing/2014/main" val="165979175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proxy --address="0.0.0.0"</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Tunnels the cluster’s dashboard to localhost</a:t>
                      </a:r>
                    </a:p>
                  </a:txBody>
                  <a:tcPr/>
                </a:tc>
                <a:extLst>
                  <a:ext uri="{0D108BD9-81ED-4DB2-BD59-A6C34878D82A}">
                    <a16:rowId xmlns:a16="http://schemas.microsoft.com/office/drawing/2014/main" val="615808297"/>
                  </a:ext>
                </a:extLst>
              </a:tr>
            </a:tbl>
          </a:graphicData>
        </a:graphic>
      </p:graphicFrame>
    </p:spTree>
    <p:extLst>
      <p:ext uri="{BB962C8B-B14F-4D97-AF65-F5344CB8AC3E}">
        <p14:creationId xmlns:p14="http://schemas.microsoft.com/office/powerpoint/2010/main" val="21238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t>为什么要用</a:t>
            </a:r>
            <a:r>
              <a:rPr lang="en-US" altLang="zh-CN" dirty="0"/>
              <a:t>Docker</a:t>
            </a:r>
            <a:r>
              <a:rPr lang="zh-CN" altLang="en-US" dirty="0"/>
              <a:t>容器</a:t>
            </a:r>
            <a:endParaRPr lang="zh-TW" altLang="en-US" dirty="0"/>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560798" y="1627464"/>
            <a:ext cx="11079822" cy="4275081"/>
          </a:xfrm>
        </p:spPr>
        <p:txBody>
          <a:bodyPr>
            <a:normAutofit fontScale="92500" lnSpcReduction="20000"/>
          </a:bodyPr>
          <a:lstStyle/>
          <a:p>
            <a:r>
              <a:rPr lang="zh-CN" altLang="en-US" sz="3500" dirty="0"/>
              <a:t>分离</a:t>
            </a:r>
          </a:p>
          <a:p>
            <a:endParaRPr lang="zh-CN" altLang="en-US" sz="3500" dirty="0"/>
          </a:p>
          <a:p>
            <a:r>
              <a:rPr lang="zh-CN" altLang="en-US" sz="3500" dirty="0"/>
              <a:t>更合理地利用资源</a:t>
            </a:r>
          </a:p>
          <a:p>
            <a:endParaRPr lang="zh-CN" altLang="en-US" sz="3500" dirty="0"/>
          </a:p>
          <a:p>
            <a:r>
              <a:rPr lang="zh-CN" altLang="en-US" sz="3500" dirty="0"/>
              <a:t>部署的速度</a:t>
            </a:r>
          </a:p>
          <a:p>
            <a:endParaRPr lang="zh-CN" altLang="en-US" sz="3500" dirty="0"/>
          </a:p>
          <a:p>
            <a:r>
              <a:rPr lang="zh-CN" altLang="en-US" sz="3500" dirty="0"/>
              <a:t>减少对环境的依赖</a:t>
            </a:r>
          </a:p>
          <a:p>
            <a:endParaRPr lang="zh-CN" altLang="en-US" sz="3500" dirty="0"/>
          </a:p>
          <a:p>
            <a:r>
              <a:rPr lang="zh-CN" altLang="en-US" sz="3500" dirty="0"/>
              <a:t>微服务获得实力</a:t>
            </a:r>
          </a:p>
          <a:p>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5</a:t>
            </a:fld>
            <a:endParaRPr lang="en-US"/>
          </a:p>
        </p:txBody>
      </p:sp>
      <p:pic>
        <p:nvPicPr>
          <p:cNvPr id="5" name="Imagem 3">
            <a:extLst>
              <a:ext uri="{FF2B5EF4-FFF2-40B4-BE49-F238E27FC236}">
                <a16:creationId xmlns:a16="http://schemas.microsoft.com/office/drawing/2014/main" id="{FB889AB2-054B-4630-B8E8-BE56BDF9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585" y="2704288"/>
            <a:ext cx="2719108" cy="2250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8902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zh-CN" altLang="en-US" dirty="0"/>
              <a:t>回顾</a:t>
            </a:r>
            <a:r>
              <a:rPr lang="en-GB" dirty="0"/>
              <a:t> – On Azure</a:t>
            </a:r>
          </a:p>
        </p:txBody>
      </p:sp>
      <p:sp>
        <p:nvSpPr>
          <p:cNvPr id="3" name="Content Placeholder 2">
            <a:extLst>
              <a:ext uri="{FF2B5EF4-FFF2-40B4-BE49-F238E27FC236}">
                <a16:creationId xmlns:a16="http://schemas.microsoft.com/office/drawing/2014/main" id="{37DF0B99-630E-4454-859F-33A800A48EB5}"/>
              </a:ext>
            </a:extLst>
          </p:cNvPr>
          <p:cNvSpPr>
            <a:spLocks noGrp="1"/>
          </p:cNvSpPr>
          <p:nvPr>
            <p:ph idx="1"/>
          </p:nvPr>
        </p:nvSpPr>
        <p:spPr>
          <a:xfrm>
            <a:off x="1341120" y="1299955"/>
            <a:ext cx="9509760" cy="5227290"/>
          </a:xfrm>
        </p:spPr>
        <p:txBody>
          <a:bodyPr>
            <a:normAutofit fontScale="70000" lnSpcReduction="20000"/>
          </a:bodyPr>
          <a:lstStyle/>
          <a:p>
            <a:r>
              <a:rPr lang="en-GB" b="1" dirty="0"/>
              <a:t>Azure Container Registry</a:t>
            </a:r>
          </a:p>
          <a:p>
            <a:pPr lvl="1"/>
            <a:r>
              <a:rPr lang="it-IT" dirty="0"/>
              <a:t>Our private repository where we can store Docker images</a:t>
            </a:r>
          </a:p>
          <a:p>
            <a:pPr lvl="1"/>
            <a:r>
              <a:rPr lang="it-IT" dirty="0">
                <a:latin typeface="Consolas" panose="020B0609020204030204" pitchFamily="49" charset="0"/>
              </a:rPr>
              <a:t>docker login myregistry.azurecr.io</a:t>
            </a:r>
          </a:p>
          <a:p>
            <a:r>
              <a:rPr lang="it-IT" b="1" dirty="0"/>
              <a:t>Azure Web App for Containers</a:t>
            </a:r>
          </a:p>
          <a:p>
            <a:pPr lvl="1"/>
            <a:r>
              <a:rPr lang="it-IT" dirty="0"/>
              <a:t>They can run only one container at a time</a:t>
            </a:r>
          </a:p>
          <a:p>
            <a:pPr lvl="1"/>
            <a:r>
              <a:rPr lang="it-IT" dirty="0"/>
              <a:t>Sort of CD supported via Azure Container Registry and web hooks</a:t>
            </a:r>
          </a:p>
          <a:p>
            <a:r>
              <a:rPr lang="it-IT" b="1" dirty="0"/>
              <a:t>Azure Container Service (AKS)</a:t>
            </a:r>
          </a:p>
          <a:p>
            <a:pPr lvl="1"/>
            <a:r>
              <a:rPr lang="it-IT" dirty="0"/>
              <a:t>Fully managed orchestrator</a:t>
            </a:r>
          </a:p>
          <a:p>
            <a:pPr lvl="1"/>
            <a:r>
              <a:rPr lang="it-IT" dirty="0"/>
              <a:t>Based on Kubernetes</a:t>
            </a:r>
          </a:p>
          <a:p>
            <a:pPr lvl="1"/>
            <a:r>
              <a:rPr lang="it-IT" dirty="0">
                <a:hlinkClick r:id="rId3"/>
              </a:rPr>
              <a:t>https://docs.microsoft.com/en-us/azure/aks/</a:t>
            </a:r>
            <a:endParaRPr lang="it-IT" dirty="0"/>
          </a:p>
          <a:p>
            <a:r>
              <a:rPr lang="it-IT" b="1" dirty="0"/>
              <a:t>Container monitoring solution</a:t>
            </a:r>
          </a:p>
          <a:p>
            <a:pPr lvl="1"/>
            <a:r>
              <a:rPr lang="it-IT" dirty="0"/>
              <a:t>Based on Azure LogAnalytics</a:t>
            </a:r>
          </a:p>
          <a:p>
            <a:pPr lvl="1"/>
            <a:r>
              <a:rPr lang="it-IT" dirty="0"/>
              <a:t>Uses a DaemonSet to track cluster events</a:t>
            </a:r>
          </a:p>
          <a:p>
            <a:pPr lvl="1"/>
            <a:r>
              <a:rPr lang="it-IT" dirty="0">
                <a:hlinkClick r:id="rId4"/>
              </a:rPr>
              <a:t>https://docs.microsoft.com/en-us/azure/log-analytics/log-analytics-containers</a:t>
            </a:r>
            <a:endParaRPr lang="it-IT" dirty="0"/>
          </a:p>
          <a:p>
            <a:pPr lvl="1"/>
            <a:endParaRPr lang="it-IT" dirty="0"/>
          </a:p>
        </p:txBody>
      </p:sp>
    </p:spTree>
    <p:extLst>
      <p:ext uri="{BB962C8B-B14F-4D97-AF65-F5344CB8AC3E}">
        <p14:creationId xmlns:p14="http://schemas.microsoft.com/office/powerpoint/2010/main" val="2776154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D0D7-67C6-422A-BAFB-77432D27429D}"/>
              </a:ext>
            </a:extLst>
          </p:cNvPr>
          <p:cNvSpPr>
            <a:spLocks noGrp="1"/>
          </p:cNvSpPr>
          <p:nvPr/>
        </p:nvSpPr>
        <p:spPr>
          <a:xfrm>
            <a:off x="535552" y="1064144"/>
            <a:ext cx="4488678" cy="1355206"/>
          </a:xfrm>
          <a:prstGeom prst="rect">
            <a:avLst/>
          </a:prstGeom>
          <a:noFill/>
        </p:spPr>
        <p:txBody>
          <a:bodyPr vert="horz" wrap="square" lIns="146304" tIns="91440" rIns="146304" bIns="91440" rtlCol="0" anchor="t" anchorCtr="0">
            <a:normAutofit fontScale="85000" lnSpcReduction="1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chemeClr val="bg1"/>
                </a:solidFill>
                <a:latin typeface="Segoe UI Light" panose="020B0502040204020203" pitchFamily="34" charset="0"/>
                <a:cs typeface="Segoe UI Light" panose="020B0502040204020203" pitchFamily="34" charset="0"/>
              </a:rPr>
              <a:t>Thank you!</a:t>
            </a:r>
            <a:endParaRPr lang="en-US" sz="8000" b="1" dirty="0">
              <a:solidFill>
                <a:schemeClr val="bg1"/>
              </a:solidFill>
              <a:latin typeface="Segoe UI Light" panose="020B0502040204020203" pitchFamily="34" charset="0"/>
              <a:cs typeface="Segoe UI Light" panose="020B0502040204020203" pitchFamily="34" charset="0"/>
            </a:endParaRPr>
          </a:p>
        </p:txBody>
      </p:sp>
      <p:sp>
        <p:nvSpPr>
          <p:cNvPr id="3" name="Subtitle 2">
            <a:extLst>
              <a:ext uri="{FF2B5EF4-FFF2-40B4-BE49-F238E27FC236}">
                <a16:creationId xmlns:a16="http://schemas.microsoft.com/office/drawing/2014/main" id="{DDFE74E7-8A40-4896-A27D-599676F3BA8C}"/>
              </a:ext>
            </a:extLst>
          </p:cNvPr>
          <p:cNvSpPr>
            <a:spLocks noGrp="1"/>
          </p:cNvSpPr>
          <p:nvPr/>
        </p:nvSpPr>
        <p:spPr>
          <a:xfrm>
            <a:off x="535551" y="2419350"/>
            <a:ext cx="8991105"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b="1" dirty="0">
                <a:solidFill>
                  <a:schemeClr val="bg1"/>
                </a:solidFill>
                <a:latin typeface="Segoe UI Light" panose="020B0502040204020203" pitchFamily="34" charset="0"/>
                <a:cs typeface="Segoe UI Light" panose="020B0502040204020203" pitchFamily="34" charset="0"/>
              </a:rPr>
              <a:t>@</a:t>
            </a:r>
            <a:r>
              <a:rPr lang="en-US" sz="3200" b="1" dirty="0" err="1">
                <a:solidFill>
                  <a:schemeClr val="bg1"/>
                </a:solidFill>
                <a:latin typeface="Segoe UI Light" panose="020B0502040204020203" pitchFamily="34" charset="0"/>
                <a:cs typeface="Segoe UI Light" panose="020B0502040204020203" pitchFamily="34" charset="0"/>
              </a:rPr>
              <a:t>geffzhang</a:t>
            </a:r>
            <a:endParaRPr lang="en-US" sz="3200" b="1" dirty="0">
              <a:solidFill>
                <a:schemeClr val="bg1"/>
              </a:solidFill>
              <a:latin typeface="Segoe UI Light" panose="020B0502040204020203" pitchFamily="34" charset="0"/>
              <a:cs typeface="Segoe UI Light" panose="020B0502040204020203" pitchFamily="34" charset="0"/>
            </a:endParaRPr>
          </a:p>
          <a:p>
            <a:r>
              <a:rPr lang="en-US" sz="3200" b="1" dirty="0">
                <a:solidFill>
                  <a:schemeClr val="bg1"/>
                </a:solidFill>
                <a:latin typeface="Segoe UI Light" panose="020B0502040204020203" pitchFamily="34" charset="0"/>
                <a:cs typeface="Segoe UI Light" panose="020B0502040204020203" pitchFamily="34" charset="0"/>
                <a:hlinkClick r:id="rId2">
                  <a:extLst>
                    <a:ext uri="{A12FA001-AC4F-418D-AE19-62706E023703}">
                      <ahyp:hlinkClr xmlns:ahyp="http://schemas.microsoft.com/office/drawing/2018/hyperlinkcolor" val="tx"/>
                    </a:ext>
                  </a:extLst>
                </a:hlinkClick>
              </a:rPr>
              <a:t>geffzhang@weyhd.com</a:t>
            </a:r>
            <a:endParaRPr lang="en-US" sz="3200" b="1" dirty="0">
              <a:solidFill>
                <a:schemeClr val="bg1"/>
              </a:solidFill>
              <a:latin typeface="Segoe UI Light" panose="020B0502040204020203" pitchFamily="34" charset="0"/>
              <a:cs typeface="Segoe UI Light" panose="020B0502040204020203" pitchFamily="34" charset="0"/>
            </a:endParaRPr>
          </a:p>
          <a:p>
            <a:endParaRPr lang="en-US" sz="3200" b="1" dirty="0">
              <a:solidFill>
                <a:schemeClr val="bg1"/>
              </a:solidFill>
              <a:latin typeface="Segoe UI Light" panose="020B0502040204020203" pitchFamily="34" charset="0"/>
              <a:cs typeface="Segoe UI Light" panose="020B0502040204020203" pitchFamily="34" charset="0"/>
            </a:endParaRPr>
          </a:p>
          <a:p>
            <a:r>
              <a:rPr lang="en-US" sz="3200" b="1" dirty="0">
                <a:solidFill>
                  <a:schemeClr val="bg1"/>
                </a:solidFill>
                <a:latin typeface="Segoe UI Light" panose="020B0502040204020203" pitchFamily="34" charset="0"/>
                <a:cs typeface="Segoe UI Light" panose="020B0502040204020203" pitchFamily="34" charset="0"/>
              </a:rPr>
              <a:t>Get the code at </a:t>
            </a:r>
            <a:r>
              <a:rPr lang="en-US" sz="3200" b="1" dirty="0">
                <a:solidFill>
                  <a:schemeClr val="bg1"/>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https://github.com/</a:t>
            </a:r>
            <a:r>
              <a:rPr lang="en-US" altLang="zh-CN" sz="3200" b="1" dirty="0">
                <a:solidFill>
                  <a:schemeClr val="bg1"/>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geffzhang</a:t>
            </a:r>
            <a:r>
              <a:rPr lang="en-US" sz="3200" b="1" dirty="0">
                <a:solidFill>
                  <a:schemeClr val="bg1"/>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/DockerStarted</a:t>
            </a:r>
            <a:endParaRPr lang="en-US" sz="3200" b="1" dirty="0">
              <a:solidFill>
                <a:schemeClr val="bg1"/>
              </a:solidFill>
              <a:latin typeface="Segoe UI Light" panose="020B0502040204020203" pitchFamily="34" charset="0"/>
              <a:cs typeface="Segoe UI Light" panose="020B0502040204020203" pitchFamily="34" charset="0"/>
            </a:endParaRPr>
          </a:p>
          <a:p>
            <a:r>
              <a:rPr lang="en-US" sz="3200" b="1" dirty="0">
                <a:solidFill>
                  <a:schemeClr val="bg1"/>
                </a:solidFill>
                <a:latin typeface="Segoe UI Light" panose="020B0502040204020203" pitchFamily="34" charset="0"/>
                <a:cs typeface="Segoe UI Light" panose="020B0502040204020203" pitchFamily="34" charset="0"/>
              </a:rPr>
              <a:t> </a:t>
            </a:r>
          </a:p>
          <a:p>
            <a:endParaRPr lang="en-US" sz="3200" b="1"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32268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3C193190-AC50-4D06-AF86-CA035B519EF4}"/>
              </a:ext>
            </a:extLst>
          </p:cNvPr>
          <p:cNvSpPr txBox="1"/>
          <p:nvPr/>
        </p:nvSpPr>
        <p:spPr>
          <a:xfrm>
            <a:off x="560798" y="367989"/>
            <a:ext cx="11079822" cy="923330"/>
          </a:xfrm>
          <a:prstGeom prst="rect">
            <a:avLst/>
          </a:prstGeom>
          <a:noFill/>
        </p:spPr>
        <p:txBody>
          <a:bodyPr wrap="square" rtlCol="0">
            <a:spAutoFit/>
          </a:bodyPr>
          <a:lstStyle/>
          <a:p>
            <a:r>
              <a:rPr lang="zh-TW" altLang="en-US" sz="5400" dirty="0">
                <a:solidFill>
                  <a:schemeClr val="tx2">
                    <a:lumMod val="50000"/>
                  </a:schemeClr>
                </a:solidFill>
                <a:latin typeface="Microsoft YaHei" panose="020B0503020204020204" pitchFamily="34" charset="-122"/>
                <a:ea typeface="Microsoft YaHei" panose="020B0503020204020204" pitchFamily="34" charset="-122"/>
              </a:rPr>
              <a:t>特别感谢</a:t>
            </a:r>
          </a:p>
        </p:txBody>
      </p:sp>
      <p:pic>
        <p:nvPicPr>
          <p:cNvPr id="3" name="圖片 2">
            <a:extLst>
              <a:ext uri="{FF2B5EF4-FFF2-40B4-BE49-F238E27FC236}">
                <a16:creationId xmlns:a16="http://schemas.microsoft.com/office/drawing/2014/main" id="{2ADF8BE4-22FF-4E28-8E27-2C94EED66B97}"/>
              </a:ext>
            </a:extLst>
          </p:cNvPr>
          <p:cNvPicPr>
            <a:picLocks noChangeAspect="1"/>
          </p:cNvPicPr>
          <p:nvPr/>
        </p:nvPicPr>
        <p:blipFill>
          <a:blip r:embed="rId2"/>
          <a:stretch>
            <a:fillRect/>
          </a:stretch>
        </p:blipFill>
        <p:spPr>
          <a:xfrm>
            <a:off x="3329132" y="5539306"/>
            <a:ext cx="3441658" cy="950705"/>
          </a:xfrm>
          <a:prstGeom prst="rect">
            <a:avLst/>
          </a:prstGeom>
        </p:spPr>
      </p:pic>
      <p:pic>
        <p:nvPicPr>
          <p:cNvPr id="5" name="圖片 4">
            <a:extLst>
              <a:ext uri="{FF2B5EF4-FFF2-40B4-BE49-F238E27FC236}">
                <a16:creationId xmlns:a16="http://schemas.microsoft.com/office/drawing/2014/main" id="{0C5AC4AD-A5C4-4AAE-B4C3-C91000C85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94" y="1970057"/>
            <a:ext cx="3195335" cy="992054"/>
          </a:xfrm>
          <a:prstGeom prst="rect">
            <a:avLst/>
          </a:prstGeom>
        </p:spPr>
      </p:pic>
      <p:pic>
        <p:nvPicPr>
          <p:cNvPr id="12" name="圖片 11">
            <a:extLst>
              <a:ext uri="{FF2B5EF4-FFF2-40B4-BE49-F238E27FC236}">
                <a16:creationId xmlns:a16="http://schemas.microsoft.com/office/drawing/2014/main" id="{899C3AF3-D968-465F-96A3-74AB0691B9C9}"/>
              </a:ext>
            </a:extLst>
          </p:cNvPr>
          <p:cNvPicPr>
            <a:picLocks noChangeAspect="1"/>
          </p:cNvPicPr>
          <p:nvPr/>
        </p:nvPicPr>
        <p:blipFill>
          <a:blip r:embed="rId4"/>
          <a:stretch>
            <a:fillRect/>
          </a:stretch>
        </p:blipFill>
        <p:spPr>
          <a:xfrm>
            <a:off x="4451502" y="1543872"/>
            <a:ext cx="3288995" cy="1326985"/>
          </a:xfrm>
          <a:prstGeom prst="rect">
            <a:avLst/>
          </a:prstGeom>
        </p:spPr>
      </p:pic>
      <p:pic>
        <p:nvPicPr>
          <p:cNvPr id="4" name="圖片 3">
            <a:extLst>
              <a:ext uri="{FF2B5EF4-FFF2-40B4-BE49-F238E27FC236}">
                <a16:creationId xmlns:a16="http://schemas.microsoft.com/office/drawing/2014/main" id="{7B345BD4-BABB-E143-8013-7679C2C08B36}"/>
              </a:ext>
            </a:extLst>
          </p:cNvPr>
          <p:cNvPicPr>
            <a:picLocks noChangeAspect="1"/>
          </p:cNvPicPr>
          <p:nvPr/>
        </p:nvPicPr>
        <p:blipFill>
          <a:blip r:embed="rId5"/>
          <a:stretch>
            <a:fillRect/>
          </a:stretch>
        </p:blipFill>
        <p:spPr>
          <a:xfrm>
            <a:off x="7206155" y="3429000"/>
            <a:ext cx="3195334" cy="3195334"/>
          </a:xfrm>
          <a:prstGeom prst="rect">
            <a:avLst/>
          </a:prstGeom>
        </p:spPr>
      </p:pic>
      <p:pic>
        <p:nvPicPr>
          <p:cNvPr id="6" name="圖片 5">
            <a:extLst>
              <a:ext uri="{FF2B5EF4-FFF2-40B4-BE49-F238E27FC236}">
                <a16:creationId xmlns:a16="http://schemas.microsoft.com/office/drawing/2014/main" id="{A7BF75C6-A62C-094D-9405-2C3DD6A05164}"/>
              </a:ext>
            </a:extLst>
          </p:cNvPr>
          <p:cNvPicPr>
            <a:picLocks noChangeAspect="1"/>
          </p:cNvPicPr>
          <p:nvPr/>
        </p:nvPicPr>
        <p:blipFill>
          <a:blip r:embed="rId6"/>
          <a:stretch>
            <a:fillRect/>
          </a:stretch>
        </p:blipFill>
        <p:spPr>
          <a:xfrm>
            <a:off x="8883111" y="1147707"/>
            <a:ext cx="2381250" cy="2119313"/>
          </a:xfrm>
          <a:prstGeom prst="rect">
            <a:avLst/>
          </a:prstGeom>
        </p:spPr>
      </p:pic>
      <p:pic>
        <p:nvPicPr>
          <p:cNvPr id="8" name="圖片 7">
            <a:extLst>
              <a:ext uri="{FF2B5EF4-FFF2-40B4-BE49-F238E27FC236}">
                <a16:creationId xmlns:a16="http://schemas.microsoft.com/office/drawing/2014/main" id="{5A68AE29-5919-9B4D-8E17-D937BD59089C}"/>
              </a:ext>
            </a:extLst>
          </p:cNvPr>
          <p:cNvPicPr>
            <a:picLocks noChangeAspect="1"/>
          </p:cNvPicPr>
          <p:nvPr/>
        </p:nvPicPr>
        <p:blipFill>
          <a:blip r:embed="rId7"/>
          <a:stretch>
            <a:fillRect/>
          </a:stretch>
        </p:blipFill>
        <p:spPr>
          <a:xfrm>
            <a:off x="458919" y="3729254"/>
            <a:ext cx="5740426" cy="1411320"/>
          </a:xfrm>
          <a:prstGeom prst="rect">
            <a:avLst/>
          </a:prstGeom>
        </p:spPr>
      </p:pic>
    </p:spTree>
    <p:extLst>
      <p:ext uri="{BB962C8B-B14F-4D97-AF65-F5344CB8AC3E}">
        <p14:creationId xmlns:p14="http://schemas.microsoft.com/office/powerpoint/2010/main" val="399177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t>Docker</a:t>
            </a:r>
            <a:r>
              <a:rPr lang="zh-CN" altLang="en-US" dirty="0"/>
              <a:t>容器可以安装什么</a:t>
            </a:r>
            <a:endParaRPr lang="zh-TW" altLang="en-US" dirty="0"/>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560798" y="2046914"/>
            <a:ext cx="11079822" cy="4275081"/>
          </a:xfrm>
        </p:spPr>
        <p:txBody>
          <a:bodyPr>
            <a:normAutofit/>
          </a:bodyPr>
          <a:lstStyle/>
          <a:p>
            <a:r>
              <a:rPr lang="zh-CN" altLang="en-US" sz="3500" dirty="0"/>
              <a:t>数据库服务器</a:t>
            </a:r>
          </a:p>
          <a:p>
            <a:endParaRPr lang="zh-CN" altLang="en-US" sz="3500" dirty="0"/>
          </a:p>
          <a:p>
            <a:r>
              <a:rPr lang="zh-CN" altLang="en-US" sz="3500" dirty="0"/>
              <a:t>网络应用程序</a:t>
            </a:r>
          </a:p>
          <a:p>
            <a:endParaRPr lang="zh-CN" altLang="en-US" sz="3500" dirty="0"/>
          </a:p>
          <a:p>
            <a:r>
              <a:rPr lang="zh-CN" altLang="en-US" sz="3500" dirty="0"/>
              <a:t>一般服务</a:t>
            </a:r>
          </a:p>
          <a:p>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6</a:t>
            </a:fld>
            <a:endParaRPr lang="en-US"/>
          </a:p>
        </p:txBody>
      </p:sp>
      <p:pic>
        <p:nvPicPr>
          <p:cNvPr id="6" name="Imagem 6">
            <a:extLst>
              <a:ext uri="{FF2B5EF4-FFF2-40B4-BE49-F238E27FC236}">
                <a16:creationId xmlns:a16="http://schemas.microsoft.com/office/drawing/2014/main" id="{68F6B7C1-407C-431F-A75A-296C4BCAA332}"/>
              </a:ext>
            </a:extLst>
          </p:cNvPr>
          <p:cNvPicPr>
            <a:picLocks noChangeAspect="1"/>
          </p:cNvPicPr>
          <p:nvPr/>
        </p:nvPicPr>
        <p:blipFill>
          <a:blip r:embed="rId2"/>
          <a:stretch>
            <a:fillRect/>
          </a:stretch>
        </p:blipFill>
        <p:spPr>
          <a:xfrm>
            <a:off x="7082304" y="2046914"/>
            <a:ext cx="2007704" cy="2007704"/>
          </a:xfrm>
          <a:prstGeom prst="rect">
            <a:avLst/>
          </a:prstGeom>
        </p:spPr>
      </p:pic>
      <p:pic>
        <p:nvPicPr>
          <p:cNvPr id="7" name="Imagem 11">
            <a:extLst>
              <a:ext uri="{FF2B5EF4-FFF2-40B4-BE49-F238E27FC236}">
                <a16:creationId xmlns:a16="http://schemas.microsoft.com/office/drawing/2014/main" id="{9BA4A27D-B19B-4A8C-B18B-5FD307F03783}"/>
              </a:ext>
            </a:extLst>
          </p:cNvPr>
          <p:cNvPicPr>
            <a:picLocks noChangeAspect="1"/>
          </p:cNvPicPr>
          <p:nvPr/>
        </p:nvPicPr>
        <p:blipFill>
          <a:blip r:embed="rId3"/>
          <a:stretch>
            <a:fillRect/>
          </a:stretch>
        </p:blipFill>
        <p:spPr>
          <a:xfrm>
            <a:off x="8520316" y="3902368"/>
            <a:ext cx="2433638" cy="1912431"/>
          </a:xfrm>
          <a:prstGeom prst="rect">
            <a:avLst/>
          </a:prstGeom>
        </p:spPr>
      </p:pic>
    </p:spTree>
    <p:extLst>
      <p:ext uri="{BB962C8B-B14F-4D97-AF65-F5344CB8AC3E}">
        <p14:creationId xmlns:p14="http://schemas.microsoft.com/office/powerpoint/2010/main" val="161232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t>Docker</a:t>
            </a:r>
            <a:r>
              <a:rPr lang="zh-CN" altLang="en-US" dirty="0"/>
              <a:t>容器有什么困难</a:t>
            </a:r>
            <a:endParaRPr lang="zh-TW" altLang="en-US" dirty="0"/>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6686026" y="1476464"/>
            <a:ext cx="5251508" cy="5217952"/>
          </a:xfrm>
        </p:spPr>
        <p:txBody>
          <a:bodyPr>
            <a:normAutofit/>
          </a:bodyPr>
          <a:lstStyle/>
          <a:p>
            <a:r>
              <a:rPr lang="zh-CN" altLang="en-US" sz="3200" dirty="0"/>
              <a:t>如何爬上容器？</a:t>
            </a:r>
          </a:p>
          <a:p>
            <a:endParaRPr lang="zh-CN" altLang="en-US" sz="3200" dirty="0"/>
          </a:p>
          <a:p>
            <a:r>
              <a:rPr lang="zh-CN" altLang="en-US" sz="3200" dirty="0"/>
              <a:t>如何确保应用程序的不同容器之间的协调工作？</a:t>
            </a:r>
          </a:p>
          <a:p>
            <a:endParaRPr lang="zh-CN" altLang="en-US" sz="3200" dirty="0"/>
          </a:p>
          <a:p>
            <a:r>
              <a:rPr lang="zh-CN" altLang="en-US" sz="3200" dirty="0"/>
              <a:t>如何检测有故障的容器并自动修复？</a:t>
            </a:r>
          </a:p>
          <a:p>
            <a:endParaRPr lang="zh-TW" altLang="en-US" sz="3200"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7</a:t>
            </a:fld>
            <a:endParaRPr lang="en-US"/>
          </a:p>
        </p:txBody>
      </p:sp>
      <p:pic>
        <p:nvPicPr>
          <p:cNvPr id="8" name="图片 7">
            <a:extLst>
              <a:ext uri="{FF2B5EF4-FFF2-40B4-BE49-F238E27FC236}">
                <a16:creationId xmlns:a16="http://schemas.microsoft.com/office/drawing/2014/main" id="{654689DD-DAA5-4264-AD16-FBC71A3B7DFB}"/>
              </a:ext>
            </a:extLst>
          </p:cNvPr>
          <p:cNvPicPr>
            <a:picLocks noChangeAspect="1"/>
          </p:cNvPicPr>
          <p:nvPr/>
        </p:nvPicPr>
        <p:blipFill>
          <a:blip r:embed="rId2"/>
          <a:stretch>
            <a:fillRect/>
          </a:stretch>
        </p:blipFill>
        <p:spPr>
          <a:xfrm>
            <a:off x="475429" y="1400961"/>
            <a:ext cx="5985123" cy="5293455"/>
          </a:xfrm>
          <a:prstGeom prst="rect">
            <a:avLst/>
          </a:prstGeom>
        </p:spPr>
      </p:pic>
    </p:spTree>
    <p:extLst>
      <p:ext uri="{BB962C8B-B14F-4D97-AF65-F5344CB8AC3E}">
        <p14:creationId xmlns:p14="http://schemas.microsoft.com/office/powerpoint/2010/main" val="402599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t>如何克服这些困难呢？</a:t>
            </a:r>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8</a:t>
            </a:fld>
            <a:endParaRPr lang="en-US"/>
          </a:p>
        </p:txBody>
      </p:sp>
      <p:pic>
        <p:nvPicPr>
          <p:cNvPr id="9" name="Imagem 8">
            <a:extLst>
              <a:ext uri="{FF2B5EF4-FFF2-40B4-BE49-F238E27FC236}">
                <a16:creationId xmlns:a16="http://schemas.microsoft.com/office/drawing/2014/main" id="{276F079F-C09D-4234-B515-BD31E2B3359A}"/>
              </a:ext>
            </a:extLst>
          </p:cNvPr>
          <p:cNvPicPr>
            <a:picLocks noChangeAspect="1"/>
          </p:cNvPicPr>
          <p:nvPr/>
        </p:nvPicPr>
        <p:blipFill>
          <a:blip r:embed="rId3"/>
          <a:stretch>
            <a:fillRect/>
          </a:stretch>
        </p:blipFill>
        <p:spPr>
          <a:xfrm>
            <a:off x="0" y="1220056"/>
            <a:ext cx="12192000" cy="5539666"/>
          </a:xfrm>
          <a:prstGeom prst="rect">
            <a:avLst/>
          </a:prstGeom>
        </p:spPr>
      </p:pic>
    </p:spTree>
    <p:extLst>
      <p:ext uri="{BB962C8B-B14F-4D97-AF65-F5344CB8AC3E}">
        <p14:creationId xmlns:p14="http://schemas.microsoft.com/office/powerpoint/2010/main" val="133372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t>使用协调器</a:t>
            </a:r>
            <a:endParaRPr lang="zh-TW" altLang="en-US" dirty="0"/>
          </a:p>
        </p:txBody>
      </p:sp>
      <p:pic>
        <p:nvPicPr>
          <p:cNvPr id="5" name="Imagem 9">
            <a:extLst>
              <a:ext uri="{FF2B5EF4-FFF2-40B4-BE49-F238E27FC236}">
                <a16:creationId xmlns:a16="http://schemas.microsoft.com/office/drawing/2014/main" id="{A13DE832-7C1E-4D4A-8C60-E3E61DAFA429}"/>
              </a:ext>
            </a:extLst>
          </p:cNvPr>
          <p:cNvPicPr>
            <a:picLocks noChangeAspect="1"/>
          </p:cNvPicPr>
          <p:nvPr/>
        </p:nvPicPr>
        <p:blipFill>
          <a:blip r:embed="rId2"/>
          <a:stretch>
            <a:fillRect/>
          </a:stretch>
        </p:blipFill>
        <p:spPr>
          <a:xfrm>
            <a:off x="257602" y="2102728"/>
            <a:ext cx="3568811" cy="3522463"/>
          </a:xfrm>
          <a:prstGeom prst="rect">
            <a:avLst/>
          </a:prstGeom>
        </p:spPr>
      </p:pic>
      <p:pic>
        <p:nvPicPr>
          <p:cNvPr id="6" name="Imagem 14">
            <a:extLst>
              <a:ext uri="{FF2B5EF4-FFF2-40B4-BE49-F238E27FC236}">
                <a16:creationId xmlns:a16="http://schemas.microsoft.com/office/drawing/2014/main" id="{99D05B8B-8BA1-4291-A271-50ED6E0A6B15}"/>
              </a:ext>
            </a:extLst>
          </p:cNvPr>
          <p:cNvPicPr>
            <a:picLocks noChangeAspect="1"/>
          </p:cNvPicPr>
          <p:nvPr/>
        </p:nvPicPr>
        <p:blipFill>
          <a:blip r:embed="rId3"/>
          <a:stretch>
            <a:fillRect/>
          </a:stretch>
        </p:blipFill>
        <p:spPr>
          <a:xfrm>
            <a:off x="3932809" y="2102727"/>
            <a:ext cx="3659595" cy="3522464"/>
          </a:xfrm>
          <a:prstGeom prst="rect">
            <a:avLst/>
          </a:prstGeom>
        </p:spPr>
      </p:pic>
      <p:pic>
        <p:nvPicPr>
          <p:cNvPr id="7" name="图片 6">
            <a:extLst>
              <a:ext uri="{FF2B5EF4-FFF2-40B4-BE49-F238E27FC236}">
                <a16:creationId xmlns:a16="http://schemas.microsoft.com/office/drawing/2014/main" id="{CFF5F7F9-3570-4015-A366-7F5FF3621C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0126" y="2625297"/>
            <a:ext cx="2497781" cy="2696194"/>
          </a:xfrm>
          <a:prstGeom prst="rect">
            <a:avLst/>
          </a:prstGeom>
        </p:spPr>
      </p:pic>
    </p:spTree>
    <p:extLst>
      <p:ext uri="{BB962C8B-B14F-4D97-AF65-F5344CB8AC3E}">
        <p14:creationId xmlns:p14="http://schemas.microsoft.com/office/powerpoint/2010/main" val="1931779056"/>
      </p:ext>
    </p:extLst>
  </p:cSld>
  <p:clrMapOvr>
    <a:masterClrMapping/>
  </p:clrMapOvr>
</p:sld>
</file>

<file path=ppt/theme/theme1.xml><?xml version="1.0" encoding="utf-8"?>
<a:theme xmlns:a="http://schemas.openxmlformats.org/drawingml/2006/main" name="ABC">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C" id="{DAD27DF9-B8F8-48F1-92D1-E425BB63DF8F}" vid="{F48C7D22-04BA-450E-A40E-8496C34BEBD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1278</Words>
  <Application>Microsoft Office PowerPoint</Application>
  <PresentationFormat>宽屏</PresentationFormat>
  <Paragraphs>307</Paragraphs>
  <Slides>52</Slides>
  <Notes>38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等线</vt:lpstr>
      <vt:lpstr>Microsoft YaHei</vt:lpstr>
      <vt:lpstr>Arial</vt:lpstr>
      <vt:lpstr>Calibri</vt:lpstr>
      <vt:lpstr>Consolas</vt:lpstr>
      <vt:lpstr>Courier New</vt:lpstr>
      <vt:lpstr>Segoe UI</vt:lpstr>
      <vt:lpstr>Segoe UI Light</vt:lpstr>
      <vt:lpstr>ABC</vt:lpstr>
      <vt:lpstr>ASP.NET Core + Kubernetes + Azure</vt:lpstr>
      <vt:lpstr>PowerPoint 演示文稿</vt:lpstr>
      <vt:lpstr>议程</vt:lpstr>
      <vt:lpstr>Docker容器是个啥</vt:lpstr>
      <vt:lpstr>为什么要用Docker容器</vt:lpstr>
      <vt:lpstr>Docker容器可以安装什么</vt:lpstr>
      <vt:lpstr>Docker容器有什么困难</vt:lpstr>
      <vt:lpstr>如何克服这些困难呢？</vt:lpstr>
      <vt:lpstr>使用协调器</vt:lpstr>
      <vt:lpstr>微软云是怎么用K8s的呢</vt:lpstr>
      <vt:lpstr>微软云是怎么用K8s的呢</vt:lpstr>
      <vt:lpstr>AKS: Managed Kubernetes</vt:lpstr>
      <vt:lpstr>Kubernetes 概述</vt:lpstr>
      <vt:lpstr>Kubernetes ： 容器管理</vt:lpstr>
      <vt:lpstr>Kubernetes ： 架构</vt:lpstr>
      <vt:lpstr>Kubernetes ： 架构</vt:lpstr>
      <vt:lpstr>Kubernetes ： 架构</vt:lpstr>
      <vt:lpstr>Kubernetes ： 架构</vt:lpstr>
      <vt:lpstr>Kubernetes ： 架构</vt:lpstr>
      <vt:lpstr>Kubernetes ： 架构</vt:lpstr>
      <vt:lpstr>Kubernetes ： 架构</vt:lpstr>
      <vt:lpstr>K8s 对象通过REST API 创建</vt:lpstr>
      <vt:lpstr>来点实用的例子</vt:lpstr>
      <vt:lpstr>应用</vt:lpstr>
      <vt:lpstr>应用</vt:lpstr>
      <vt:lpstr>应用程序容器化</vt:lpstr>
      <vt:lpstr>Visual Studio 2019 k8s </vt:lpstr>
      <vt:lpstr>Azure Container Registry –发布</vt:lpstr>
      <vt:lpstr>Azure Container Registry</vt:lpstr>
      <vt:lpstr>Azure CLI 2.0</vt:lpstr>
      <vt:lpstr>创建 AKS 集群</vt:lpstr>
      <vt:lpstr>获取访问AKS集群凭证</vt:lpstr>
      <vt:lpstr>获取访问Container Register 凭证</vt:lpstr>
      <vt:lpstr>创建Pod(Deployment) </vt:lpstr>
      <vt:lpstr>创建Service</vt:lpstr>
      <vt:lpstr>通过 Kubectl 查看部署对象</vt:lpstr>
      <vt:lpstr>通过 Kubectl 查看Service</vt:lpstr>
      <vt:lpstr>通过 Kubectl 查看Pods</vt:lpstr>
      <vt:lpstr>通过 Kubernetes 仪表板访问群集</vt:lpstr>
      <vt:lpstr>通过 Kubernetes 仪表板访问群集</vt:lpstr>
      <vt:lpstr>通过 Kubernetes 仪表板访问群集</vt:lpstr>
      <vt:lpstr>通过 Kubernetes 仪表板访问群集</vt:lpstr>
      <vt:lpstr>通过 Kubernetes 仪表板访问群集</vt:lpstr>
      <vt:lpstr>通过 Kubernetes 仪表板访问群集</vt:lpstr>
      <vt:lpstr>通过 Kubectl 扩展应用程序</vt:lpstr>
      <vt:lpstr>通过 Kubectl 查看Pods</vt:lpstr>
      <vt:lpstr>通过 Kubectl 删除集群</vt:lpstr>
      <vt:lpstr>微服务架构 on AKS</vt:lpstr>
      <vt:lpstr>回顾 - Commands</vt:lpstr>
      <vt:lpstr>回顾 – On Azure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2018-04-16T07:08:40Z</dcterms:created>
  <dcterms:modified xsi:type="dcterms:W3CDTF">2019-04-14T23:20:17Z</dcterms:modified>
</cp:coreProperties>
</file>