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69" r:id="rId3"/>
    <p:sldId id="289" r:id="rId4"/>
    <p:sldId id="290" r:id="rId5"/>
    <p:sldId id="293" r:id="rId6"/>
    <p:sldId id="299" r:id="rId7"/>
    <p:sldId id="320" r:id="rId8"/>
    <p:sldId id="309" r:id="rId9"/>
    <p:sldId id="261" r:id="rId10"/>
    <p:sldId id="274" r:id="rId11"/>
    <p:sldId id="275" r:id="rId12"/>
    <p:sldId id="321" r:id="rId13"/>
    <p:sldId id="273" r:id="rId14"/>
    <p:sldId id="276" r:id="rId15"/>
    <p:sldId id="282" r:id="rId16"/>
    <p:sldId id="284" r:id="rId17"/>
    <p:sldId id="278" r:id="rId18"/>
    <p:sldId id="308" r:id="rId19"/>
    <p:sldId id="285" r:id="rId20"/>
    <p:sldId id="283" r:id="rId21"/>
    <p:sldId id="279" r:id="rId22"/>
    <p:sldId id="281" r:id="rId23"/>
    <p:sldId id="28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8" d="100"/>
          <a:sy n="98" d="100"/>
        </p:scale>
        <p:origin x="10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03/03/2019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https://docs.microsoft.com/zh-cn/dotnet/standard/containerized-lifecycle-architecture/design-develop-containerized-apps/visual-studio-tools-for-docker</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14</a:t>
            </a:fld>
            <a:endParaRPr lang="it-IT"/>
          </a:p>
        </p:txBody>
      </p:sp>
    </p:spTree>
    <p:extLst>
      <p:ext uri="{BB962C8B-B14F-4D97-AF65-F5344CB8AC3E}">
        <p14:creationId xmlns:p14="http://schemas.microsoft.com/office/powerpoint/2010/main" val="220791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18</a:t>
            </a:fld>
            <a:endParaRPr lang="en-GB"/>
          </a:p>
        </p:txBody>
      </p:sp>
    </p:spTree>
    <p:extLst>
      <p:ext uri="{BB962C8B-B14F-4D97-AF65-F5344CB8AC3E}">
        <p14:creationId xmlns:p14="http://schemas.microsoft.com/office/powerpoint/2010/main" val="330104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20</a:t>
            </a:fld>
            <a:endParaRPr lang="it-IT"/>
          </a:p>
        </p:txBody>
      </p:sp>
    </p:spTree>
    <p:extLst>
      <p:ext uri="{BB962C8B-B14F-4D97-AF65-F5344CB8AC3E}">
        <p14:creationId xmlns:p14="http://schemas.microsoft.com/office/powerpoint/2010/main" val="376393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https://github.com/whmzsu/helm-doc-zh-cn </a:t>
            </a:r>
            <a:endParaRPr lang="zh-CN" altLang="en-US"/>
          </a:p>
        </p:txBody>
      </p:sp>
      <p:sp>
        <p:nvSpPr>
          <p:cNvPr id="4" name="灯片编号占位符 3"/>
          <p:cNvSpPr>
            <a:spLocks noGrp="1"/>
          </p:cNvSpPr>
          <p:nvPr>
            <p:ph type="sldNum" sz="quarter" idx="5"/>
          </p:nvPr>
        </p:nvSpPr>
        <p:spPr/>
        <p:txBody>
          <a:bodyPr/>
          <a:lstStyle/>
          <a:p>
            <a:fld id="{7A3A8D60-CBF8-4442-AF5D-1F60FE5FB7A8}" type="slidenum">
              <a:rPr lang="it-IT" smtClean="0"/>
              <a:t>12</a:t>
            </a:fld>
            <a:endParaRPr lang="it-IT"/>
          </a:p>
        </p:txBody>
      </p:sp>
    </p:spTree>
    <p:extLst>
      <p:ext uri="{BB962C8B-B14F-4D97-AF65-F5344CB8AC3E}">
        <p14:creationId xmlns:p14="http://schemas.microsoft.com/office/powerpoint/2010/main" val="394282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13</a:t>
            </a:fld>
            <a:endParaRPr lang="it-IT"/>
          </a:p>
        </p:txBody>
      </p:sp>
    </p:spTree>
    <p:extLst>
      <p:ext uri="{BB962C8B-B14F-4D97-AF65-F5344CB8AC3E}">
        <p14:creationId xmlns:p14="http://schemas.microsoft.com/office/powerpoint/2010/main" val="23570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03/03/2019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03/03/2019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microsoft.com/office/2007/relationships/hdphoto" Target="../media/hdphoto2.wdp"/><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7.png"/><Relationship Id="rId5" Type="http://schemas.microsoft.com/office/2007/relationships/hdphoto" Target="../media/hdphoto3.wdp"/><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effzhang/DockerStarted" TargetMode="External"/><Relationship Id="rId2" Type="http://schemas.openxmlformats.org/officeDocument/2006/relationships/hyperlink" Target="mailto:geffzhang@weyhd.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comments" Target="../comments/comment2.xml"/><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28205" y="5847108"/>
            <a:ext cx="527050" cy="819150"/>
          </a:xfrm>
          <a:prstGeom prst="rect">
            <a:avLst/>
          </a:prstGeom>
          <a:noFill/>
          <a:ln>
            <a:noFill/>
          </a:ln>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883FF-A8AC-41C9-87B0-DF204280C4D6}"/>
              </a:ext>
            </a:extLst>
          </p:cNvPr>
          <p:cNvSpPr>
            <a:spLocks noGrp="1"/>
          </p:cNvSpPr>
          <p:nvPr>
            <p:ph type="title"/>
          </p:nvPr>
        </p:nvSpPr>
        <p:spPr>
          <a:xfrm>
            <a:off x="1524000" y="1143000"/>
            <a:ext cx="9144000" cy="5325894"/>
          </a:xfrm>
        </p:spPr>
        <p:txBody>
          <a:bodyPr/>
          <a:lstStyle/>
          <a:p>
            <a:endParaRPr lang="zh-CN" altLang="en-US" dirty="0"/>
          </a:p>
        </p:txBody>
      </p:sp>
      <p:sp>
        <p:nvSpPr>
          <p:cNvPr id="3" name="文本占位符 2">
            <a:extLst>
              <a:ext uri="{FF2B5EF4-FFF2-40B4-BE49-F238E27FC236}">
                <a16:creationId xmlns:a16="http://schemas.microsoft.com/office/drawing/2014/main" id="{F472A562-D34D-4F16-A8EB-CC50E10C075A}"/>
              </a:ext>
            </a:extLst>
          </p:cNvPr>
          <p:cNvSpPr>
            <a:spLocks noGrp="1"/>
          </p:cNvSpPr>
          <p:nvPr>
            <p:ph type="body" idx="1"/>
          </p:nvPr>
        </p:nvSpPr>
        <p:spPr>
          <a:xfrm>
            <a:off x="1524000" y="468550"/>
            <a:ext cx="9144000" cy="1143000"/>
          </a:xfrm>
        </p:spPr>
        <p:txBody>
          <a:bodyPr/>
          <a:lstStyle/>
          <a:p>
            <a:pPr algn="l"/>
            <a:r>
              <a:rPr lang="en-US" altLang="zh-CN" b="1" dirty="0"/>
              <a:t>Visual Studio Tools for Kubernetes</a:t>
            </a:r>
            <a:endParaRPr lang="zh-CN" altLang="en-US" dirty="0"/>
          </a:p>
        </p:txBody>
      </p:sp>
    </p:spTree>
    <p:extLst>
      <p:ext uri="{BB962C8B-B14F-4D97-AF65-F5344CB8AC3E}">
        <p14:creationId xmlns:p14="http://schemas.microsoft.com/office/powerpoint/2010/main" val="57664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5024232" cy="4893647"/>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t>
            </a:r>
            <a:r>
              <a:rPr lang="en-US" altLang="zh-CN" sz="1400" dirty="0"/>
              <a:t>dotnet:2.1-aspnetcore-runtime AS base</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sz="1400" dirty="0">
                <a:solidFill>
                  <a:srgbClr val="000000"/>
                </a:solidFill>
                <a:latin typeface="Consolas" panose="020B0609020204030204" pitchFamily="49" charset="0"/>
              </a:rPr>
              <a:t>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Compose.sln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5047536"/>
          </a:xfrm>
          <a:prstGeom prst="rect">
            <a:avLst/>
          </a:prstGeom>
        </p:spPr>
        <p:txBody>
          <a:bodyPr wrap="square">
            <a:spAutoFit/>
          </a:bodyPr>
          <a:lstStyle/>
          <a:p>
            <a:r>
              <a:rPr lang="en-GB" altLang="zh-CN" sz="1400" dirty="0">
                <a:solidFill>
                  <a:srgbClr val="0000FF"/>
                </a:solidFill>
                <a:latin typeface="Consolas" panose="020B0609020204030204" pitchFamily="49" charset="0"/>
              </a:rPr>
              <a:t>FROM</a:t>
            </a:r>
            <a:r>
              <a:rPr lang="en-GB" altLang="zh-CN" sz="1400" dirty="0">
                <a:solidFill>
                  <a:srgbClr val="000000"/>
                </a:solidFill>
                <a:latin typeface="Consolas" panose="020B0609020204030204" pitchFamily="49" charset="0"/>
              </a:rPr>
              <a:t> </a:t>
            </a:r>
            <a:r>
              <a:rPr lang="en-GB" altLang="zh-CN" sz="1400" dirty="0" err="1">
                <a:solidFill>
                  <a:srgbClr val="000000"/>
                </a:solidFill>
                <a:latin typeface="Consolas" panose="020B0609020204030204" pitchFamily="49" charset="0"/>
              </a:rPr>
              <a:t>microsoft</a:t>
            </a:r>
            <a:r>
              <a:rPr lang="en-GB" altLang="zh-CN" sz="1400" dirty="0">
                <a:solidFill>
                  <a:srgbClr val="000000"/>
                </a:solidFill>
                <a:latin typeface="Consolas" panose="020B0609020204030204" pitchFamily="49" charset="0"/>
              </a:rPr>
              <a:t>/</a:t>
            </a:r>
            <a:r>
              <a:rPr lang="en-US" altLang="zh-CN" sz="1400" dirty="0"/>
              <a:t>dotnet:2.1-aspnetcore-runtime AS base</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EXPOSE 80</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a:t>
            </a:r>
            <a:r>
              <a:rPr lang="en-US" altLang="zh-CN" sz="1400" dirty="0" err="1"/>
              <a:t>microsoft</a:t>
            </a:r>
            <a:r>
              <a:rPr lang="en-US" altLang="zh-CN" sz="1400" dirty="0"/>
              <a:t>/dotnet:2.1-sdk  </a:t>
            </a:r>
            <a:r>
              <a:rPr lang="en-GB" altLang="zh-CN" sz="1400" dirty="0">
                <a:solidFill>
                  <a:srgbClr val="000000"/>
                </a:solidFill>
                <a:latin typeface="Consolas" panose="020B0609020204030204" pitchFamily="49" charset="0"/>
              </a:rPr>
              <a:t>AS build</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a:t>
            </a:r>
            <a:r>
              <a:rPr lang="en-GB" altLang="zh-CN" sz="1400" dirty="0" err="1">
                <a:solidFill>
                  <a:srgbClr val="000000"/>
                </a:solidFill>
                <a:latin typeface="Consolas" panose="020B0609020204030204" pitchFamily="49" charset="0"/>
              </a:rPr>
              <a:t>sln</a:t>
            </a:r>
            <a:r>
              <a:rPr lang="en-GB" altLang="zh-CN" sz="1400" dirty="0">
                <a:solidFill>
                  <a:srgbClr val="000000"/>
                </a:solidFill>
                <a:latin typeface="Consolas" panose="020B0609020204030204" pitchFamily="49" charset="0"/>
              </a:rPr>
              <a:t> ./</a:t>
            </a:r>
          </a:p>
          <a:p>
            <a:r>
              <a:rPr lang="en-GB" altLang="zh-CN" sz="1400" dirty="0">
                <a:solidFill>
                  <a:srgbClr val="000000"/>
                </a:solidFill>
                <a:latin typeface="Consolas" panose="020B0609020204030204" pitchFamily="49" charset="0"/>
              </a:rPr>
              <a:t>COPY backend/</a:t>
            </a:r>
            <a:r>
              <a:rPr lang="en-GB" altLang="zh-CN" sz="1400" dirty="0" err="1">
                <a:solidFill>
                  <a:srgbClr val="000000"/>
                </a:solidFill>
                <a:latin typeface="Consolas" panose="020B0609020204030204" pitchFamily="49" charset="0"/>
              </a:rPr>
              <a:t>backend.csproj</a:t>
            </a:r>
            <a:r>
              <a:rPr lang="en-GB" altLang="zh-CN" sz="1400" dirty="0">
                <a:solidFill>
                  <a:srgbClr val="000000"/>
                </a:solidFill>
                <a:latin typeface="Consolas" panose="020B0609020204030204" pitchFamily="49" charset="0"/>
              </a:rPr>
              <a:t> backend/</a:t>
            </a:r>
          </a:p>
          <a:p>
            <a:r>
              <a:rPr lang="en-GB" altLang="zh-CN" sz="1400" dirty="0">
                <a:solidFill>
                  <a:srgbClr val="000000"/>
                </a:solidFill>
                <a:latin typeface="Consolas" panose="020B0609020204030204" pitchFamily="49" charset="0"/>
              </a:rPr>
              <a:t>RUN dotnet restore</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COPY . .</a:t>
            </a:r>
          </a:p>
          <a:p>
            <a:r>
              <a:rPr lang="en-GB" altLang="zh-CN" sz="1400" dirty="0">
                <a:solidFill>
                  <a:srgbClr val="000000"/>
                </a:solidFill>
                <a:latin typeface="Consolas" panose="020B0609020204030204" pitchFamily="49" charset="0"/>
              </a:rPr>
              <a:t>WORKDIR /</a:t>
            </a:r>
            <a:r>
              <a:rPr lang="en-GB" altLang="zh-CN" sz="1400" dirty="0" err="1">
                <a:solidFill>
                  <a:srgbClr val="000000"/>
                </a:solidFill>
                <a:latin typeface="Consolas" panose="020B0609020204030204" pitchFamily="49" charset="0"/>
              </a:rPr>
              <a:t>src</a:t>
            </a:r>
            <a:r>
              <a:rPr lang="en-GB" altLang="zh-CN" sz="1400" dirty="0">
                <a:solidFill>
                  <a:srgbClr val="000000"/>
                </a:solidFill>
                <a:latin typeface="Consolas" panose="020B0609020204030204" pitchFamily="49" charset="0"/>
              </a:rPr>
              <a:t>/backend</a:t>
            </a:r>
          </a:p>
          <a:p>
            <a:r>
              <a:rPr lang="en-GB" altLang="zh-CN" sz="1400" dirty="0">
                <a:solidFill>
                  <a:srgbClr val="000000"/>
                </a:solidFill>
                <a:latin typeface="Consolas" panose="020B0609020204030204" pitchFamily="49" charset="0"/>
              </a:rPr>
              <a:t>RUN dotnet build -c Release -o /app</a:t>
            </a: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build AS publish</a:t>
            </a:r>
          </a:p>
          <a:p>
            <a:r>
              <a:rPr lang="en-GB" altLang="zh-CN" sz="1400" dirty="0">
                <a:solidFill>
                  <a:srgbClr val="000000"/>
                </a:solidFill>
                <a:latin typeface="Consolas" panose="020B0609020204030204" pitchFamily="49" charset="0"/>
              </a:rPr>
              <a:t>RUN dotnet publish -c Release -o /app</a:t>
            </a:r>
          </a:p>
          <a:p>
            <a:endParaRPr lang="en-GB" altLang="zh-CN" sz="1400" dirty="0">
              <a:solidFill>
                <a:srgbClr val="000000"/>
              </a:solidFill>
              <a:latin typeface="Consolas" panose="020B0609020204030204" pitchFamily="49" charset="0"/>
            </a:endParaRPr>
          </a:p>
          <a:p>
            <a:endParaRPr lang="en-GB" altLang="zh-CN" sz="1400" dirty="0">
              <a:solidFill>
                <a:srgbClr val="000000"/>
              </a:solidFill>
              <a:latin typeface="Consolas" panose="020B0609020204030204" pitchFamily="49" charset="0"/>
            </a:endParaRPr>
          </a:p>
          <a:p>
            <a:r>
              <a:rPr lang="en-GB" altLang="zh-CN" sz="1400" dirty="0">
                <a:solidFill>
                  <a:srgbClr val="000000"/>
                </a:solidFill>
                <a:latin typeface="Consolas" panose="020B0609020204030204" pitchFamily="49" charset="0"/>
              </a:rPr>
              <a:t>FROM base AS final</a:t>
            </a:r>
          </a:p>
          <a:p>
            <a:r>
              <a:rPr lang="en-GB" altLang="zh-CN" sz="1400" dirty="0">
                <a:solidFill>
                  <a:srgbClr val="000000"/>
                </a:solidFill>
                <a:latin typeface="Consolas" panose="020B0609020204030204" pitchFamily="49" charset="0"/>
              </a:rPr>
              <a:t>WORKDIR /app</a:t>
            </a:r>
          </a:p>
          <a:p>
            <a:r>
              <a:rPr lang="en-GB" altLang="zh-CN" sz="1400" dirty="0">
                <a:solidFill>
                  <a:srgbClr val="000000"/>
                </a:solidFill>
                <a:latin typeface="Consolas" panose="020B0609020204030204" pitchFamily="49" charset="0"/>
              </a:rPr>
              <a:t>COPY --from=publish /app .</a:t>
            </a:r>
          </a:p>
          <a:p>
            <a:r>
              <a:rPr lang="en-GB" altLang="zh-CN" sz="1400" dirty="0">
                <a:solidFill>
                  <a:srgbClr val="000000"/>
                </a:solidFill>
                <a:latin typeface="Consolas" panose="020B0609020204030204" pitchFamily="49" charset="0"/>
              </a:rPr>
              <a:t>ENTRYPOINT [</a:t>
            </a:r>
            <a:r>
              <a:rPr lang="en-GB" altLang="zh-CN" sz="1400" dirty="0">
                <a:solidFill>
                  <a:srgbClr val="A31515"/>
                </a:solidFill>
                <a:latin typeface="Consolas" panose="020B0609020204030204" pitchFamily="49" charset="0"/>
              </a:rPr>
              <a:t>"dotnet"</a:t>
            </a:r>
            <a:r>
              <a:rPr lang="en-GB" altLang="zh-CN" sz="1400" dirty="0">
                <a:solidFill>
                  <a:srgbClr val="000000"/>
                </a:solidFill>
                <a:latin typeface="Consolas" panose="020B0609020204030204" pitchFamily="49" charset="0"/>
              </a:rPr>
              <a:t>, </a:t>
            </a:r>
            <a:r>
              <a:rPr lang="en-GB" altLang="zh-CN" sz="1400" dirty="0">
                <a:solidFill>
                  <a:srgbClr val="A31515"/>
                </a:solidFill>
                <a:latin typeface="Consolas" panose="020B0609020204030204" pitchFamily="49" charset="0"/>
              </a:rPr>
              <a:t>"backend.dll"</a:t>
            </a:r>
            <a:r>
              <a:rPr lang="en-GB" altLang="zh-CN"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a:t>dot</a:t>
            </a:r>
            <a:r>
              <a:rPr lang="en-GB" dirty="0"/>
              <a:t>net-build:2.</a:t>
            </a:r>
            <a:r>
              <a:rPr lang="en-US" altLang="zh-CN" dirty="0"/>
              <a:t>1</a:t>
            </a:r>
            <a:endParaRPr lang="en-GB" dirty="0"/>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sz="1200" dirty="0"/>
              <a:t>Compose</a:t>
            </a:r>
            <a:r>
              <a:rPr lang="en-GB" sz="1200" dirty="0"/>
              <a:t>.sln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a:t>
            </a:r>
            <a:r>
              <a:rPr lang="en-US" altLang="zh-CN" dirty="0"/>
              <a:t>1</a:t>
            </a:r>
            <a:endParaRPr lang="en-GB" dirty="0"/>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altLang="zh-CN" dirty="0"/>
              <a:t>dotnet</a:t>
            </a:r>
            <a:r>
              <a:rPr lang="en-GB" dirty="0"/>
              <a:t>-build:2.</a:t>
            </a:r>
            <a:r>
              <a:rPr lang="en-US" altLang="zh-CN" dirty="0"/>
              <a:t>1</a:t>
            </a:r>
            <a:endParaRPr lang="en-GB" dirty="0"/>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solidFill>
                  <a:schemeClr val="tx1"/>
                </a:solidFill>
              </a:rPr>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solidFill>
                  <a:schemeClr val="tx1"/>
                </a:solidFill>
              </a:rPr>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solidFill>
                  <a:schemeClr val="tx1"/>
                </a:solidFill>
              </a:rPr>
              <a:t>Scale agent pool to increase or decrease capacity</a:t>
            </a:r>
          </a:p>
          <a:p>
            <a:pPr algn="l"/>
            <a:endParaRPr lang="en-GB" sz="2800" dirty="0">
              <a:solidFill>
                <a:schemeClr val="tx1"/>
              </a:solidFill>
            </a:endParaRPr>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a:t>
            </a:r>
            <a:r>
              <a:rPr lang="en-US" altLang="zh-CN" b="1" dirty="0"/>
              <a:t>Kubernetes Service</a:t>
            </a:r>
            <a:r>
              <a:rPr lang="en-GB" b="1" dirty="0"/>
              <a:t>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520282408"/>
              </p:ext>
            </p:extLst>
          </p:nvPr>
        </p:nvGraphicFramePr>
        <p:xfrm>
          <a:off x="424721" y="1488332"/>
          <a:ext cx="11397875" cy="4787376"/>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98948">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98948">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98948">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98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geffzhang@weyhd.com</a:t>
            </a:r>
            <a:endParaRPr lang="en-US" sz="3200" b="1" dirty="0">
              <a:solidFill>
                <a:srgbClr val="541764"/>
              </a:solidFill>
              <a:latin typeface="Segoe UI Light" panose="020B0502040204020203" pitchFamily="34" charset="0"/>
              <a:cs typeface="Segoe UI Light" panose="020B0502040204020203" pitchFamily="34" charset="0"/>
            </a:endParaRP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a:t>
            </a:r>
            <a:r>
              <a:rPr lang="en-US" altLang="zh-CN" sz="3200" b="1" dirty="0">
                <a:solidFill>
                  <a:srgbClr val="541764"/>
                </a:solidFill>
                <a:latin typeface="Segoe UI Light" panose="020B0502040204020203" pitchFamily="34" charset="0"/>
                <a:cs typeface="Segoe UI Light" panose="020B0502040204020203" pitchFamily="34" charset="0"/>
                <a:hlinkClick r:id="rId3"/>
              </a:rPr>
              <a:t>geffzhang</a:t>
            </a:r>
            <a:r>
              <a:rPr lang="en-US" sz="3200" b="1" dirty="0">
                <a:solidFill>
                  <a:srgbClr val="541764"/>
                </a:solidFill>
                <a:latin typeface="Segoe UI Light" panose="020B0502040204020203" pitchFamily="34" charset="0"/>
                <a:cs typeface="Segoe UI Light" panose="020B0502040204020203" pitchFamily="34" charset="0"/>
                <a:hlinkClick r:id="rId3"/>
              </a:rPr>
              <a:t>/DockerStarted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5976</TotalTime>
  <Words>1794</Words>
  <Application>Microsoft Office PowerPoint</Application>
  <PresentationFormat>宽屏</PresentationFormat>
  <Paragraphs>370</Paragraphs>
  <Slides>24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129</cp:revision>
  <cp:lastPrinted>2018-02-06T10:38:57Z</cp:lastPrinted>
  <dcterms:created xsi:type="dcterms:W3CDTF">2017-03-25T10:26:14Z</dcterms:created>
  <dcterms:modified xsi:type="dcterms:W3CDTF">2019-03-03T09:54:12Z</dcterms:modified>
</cp:coreProperties>
</file>