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62" r:id="rId4"/>
    <p:sldId id="263" r:id="rId5"/>
    <p:sldId id="1614" r:id="rId6"/>
    <p:sldId id="266" r:id="rId7"/>
    <p:sldId id="267" r:id="rId8"/>
    <p:sldId id="268" r:id="rId9"/>
    <p:sldId id="269" r:id="rId10"/>
    <p:sldId id="270" r:id="rId11"/>
    <p:sldId id="271" r:id="rId12"/>
    <p:sldId id="308" r:id="rId13"/>
    <p:sldId id="309" r:id="rId14"/>
    <p:sldId id="310" r:id="rId15"/>
    <p:sldId id="311" r:id="rId16"/>
    <p:sldId id="312" r:id="rId17"/>
    <p:sldId id="1584" r:id="rId18"/>
    <p:sldId id="1585" r:id="rId19"/>
    <p:sldId id="1586" r:id="rId20"/>
    <p:sldId id="1587" r:id="rId21"/>
    <p:sldId id="1588" r:id="rId22"/>
    <p:sldId id="283" r:id="rId23"/>
    <p:sldId id="1589" r:id="rId24"/>
    <p:sldId id="1590" r:id="rId25"/>
    <p:sldId id="1591" r:id="rId26"/>
    <p:sldId id="1592" r:id="rId27"/>
    <p:sldId id="1593" r:id="rId28"/>
    <p:sldId id="1594" r:id="rId29"/>
    <p:sldId id="1595" r:id="rId30"/>
    <p:sldId id="1596" r:id="rId31"/>
    <p:sldId id="1597" r:id="rId32"/>
    <p:sldId id="1598" r:id="rId33"/>
    <p:sldId id="1599" r:id="rId34"/>
    <p:sldId id="1600" r:id="rId35"/>
    <p:sldId id="1601" r:id="rId36"/>
    <p:sldId id="1602" r:id="rId37"/>
    <p:sldId id="1603" r:id="rId38"/>
    <p:sldId id="1604" r:id="rId39"/>
    <p:sldId id="1607" r:id="rId40"/>
    <p:sldId id="1608" r:id="rId41"/>
    <p:sldId id="1609" r:id="rId42"/>
    <p:sldId id="1610" r:id="rId43"/>
    <p:sldId id="1611" r:id="rId44"/>
    <p:sldId id="1605" r:id="rId45"/>
    <p:sldId id="1606" r:id="rId46"/>
    <p:sldId id="1612" r:id="rId47"/>
    <p:sldId id="1613" r:id="rId48"/>
    <p:sldId id="265" r:id="rId49"/>
    <p:sldId id="259" r:id="rId5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69871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656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5048094D-2B33-4C18-B4AD-D02CCD6ABD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1C710C-41C9-4EDB-91C1-B9B607FB1D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746BF-4E4E-48ED-BD2E-82BCFE7EF572}" type="datetimeFigureOut">
              <a:rPr lang="zh-TW" altLang="en-US" smtClean="0"/>
              <a:t>2019/4/15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F5A61F-EB35-4A78-BDCA-0251AA62B1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EC98CD-1D8C-46E5-A5DB-57B3967966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7AA81-7B83-4BE3-B0FC-581C824DBD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005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E2426EE-0A1A-4B39-92D8-EAE5558BE1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C98EE5-D517-47D3-A9C3-AE7C54A12D0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F1681-1314-4581-AC07-F078ED79771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7550E09-4AAC-404C-BB25-2F508817D1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94AFEC5-60B0-48DA-8FD2-635B8735E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317381-5C64-43F5-8683-EF1525B365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2B7C8A-2FD8-4172-A49A-713B4DF8D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CBDDF-04FD-4D86-9705-56F18AA3D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A8D60-CBF8-4442-AF5D-1F60FE5FB7A8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3938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2553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48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/>
          <a:stretch/>
        </p:blipFill>
        <p:spPr>
          <a:xfrm>
            <a:off x="0" y="0"/>
            <a:ext cx="122106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 baseline="0">
                <a:latin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C9B1922-AA15-44CC-8E1E-37E28322EB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5" y="5817456"/>
            <a:ext cx="2898837" cy="9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871FC7F-D7B4-7045-88EF-51B39DE742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32920" y="4372878"/>
            <a:ext cx="2634357" cy="23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6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底_特別感謝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1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91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60798" y="1589591"/>
            <a:ext cx="3804695" cy="4677394"/>
          </a:xfrm>
        </p:spPr>
        <p:txBody>
          <a:bodyPr/>
          <a:lstStyle>
            <a:lvl1pPr>
              <a:defRPr sz="3200" baseline="0">
                <a:latin typeface="Microsoft YaHei" panose="020B0503020204020204" pitchFamily="34" charset="-122"/>
              </a:defRPr>
            </a:lvl1pPr>
            <a:lvl2pPr>
              <a:defRPr sz="2800" baseline="0">
                <a:latin typeface="Microsoft YaHei" panose="020B0503020204020204" pitchFamily="34" charset="-122"/>
              </a:defRPr>
            </a:lvl2pPr>
            <a:lvl3pPr>
              <a:defRPr sz="2400" baseline="0">
                <a:latin typeface="Microsoft YaHei" panose="020B0503020204020204" pitchFamily="34" charset="-122"/>
              </a:defRPr>
            </a:lvl3pPr>
            <a:lvl4pPr>
              <a:defRPr sz="2000" baseline="0">
                <a:latin typeface="Microsoft YaHei" panose="020B0503020204020204" pitchFamily="34" charset="-122"/>
              </a:defRPr>
            </a:lvl4pPr>
            <a:lvl5pPr>
              <a:defRPr sz="2000" baseline="0">
                <a:latin typeface="Microsoft YaHe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661210" y="1589591"/>
            <a:ext cx="6979410" cy="4677394"/>
          </a:xfrm>
        </p:spPr>
        <p:txBody>
          <a:bodyPr/>
          <a:lstStyle>
            <a:lvl1pPr>
              <a:defRPr sz="3200" baseline="0">
                <a:latin typeface="Microsoft YaHei" panose="020B0503020204020204" pitchFamily="34" charset="-122"/>
              </a:defRPr>
            </a:lvl1pPr>
            <a:lvl2pPr>
              <a:defRPr sz="2800" baseline="0">
                <a:latin typeface="Microsoft YaHei" panose="020B0503020204020204" pitchFamily="34" charset="-122"/>
              </a:defRPr>
            </a:lvl2pPr>
            <a:lvl3pPr>
              <a:defRPr sz="2400" baseline="0">
                <a:latin typeface="Microsoft YaHei" panose="020B0503020204020204" pitchFamily="34" charset="-122"/>
              </a:defRPr>
            </a:lvl3pPr>
            <a:lvl4pPr>
              <a:defRPr sz="2000" baseline="0">
                <a:latin typeface="Microsoft YaHei" panose="020B0503020204020204" pitchFamily="34" charset="-122"/>
              </a:defRPr>
            </a:lvl4pPr>
            <a:lvl5pPr>
              <a:defRPr sz="2000" baseline="0">
                <a:latin typeface="Microsoft YaHe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60798" y="367989"/>
            <a:ext cx="11079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5400" baseline="0" dirty="0">
                <a:solidFill>
                  <a:schemeClr val="bg2"/>
                </a:solidFill>
                <a:latin typeface="Microsoft YaHei" panose="020B0503020204020204" pitchFamily="34" charset="-122"/>
              </a:rPr>
              <a:t>关于我</a:t>
            </a:r>
          </a:p>
        </p:txBody>
      </p:sp>
    </p:spTree>
    <p:extLst>
      <p:ext uri="{BB962C8B-B14F-4D97-AF65-F5344CB8AC3E}">
        <p14:creationId xmlns:p14="http://schemas.microsoft.com/office/powerpoint/2010/main" val="134437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175" y="2235200"/>
            <a:ext cx="11034445" cy="2387600"/>
          </a:xfrm>
        </p:spPr>
        <p:txBody>
          <a:bodyPr anchor="b">
            <a:normAutofit/>
          </a:bodyPr>
          <a:lstStyle>
            <a:lvl1pPr algn="l">
              <a:defRPr sz="13800" baseline="0">
                <a:latin typeface="Microsoft YaHei" panose="020B0503020204020204" pitchFamily="34" charset="-122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67558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/>
              </a:gs>
              <a:gs pos="0">
                <a:srgbClr val="000000">
                  <a:lumMod val="100000"/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534345"/>
            <a:ext cx="11034445" cy="1007888"/>
          </a:xfr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  <a:latin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2853732"/>
            <a:ext cx="11034445" cy="2404068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9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175" y="2243915"/>
            <a:ext cx="11034445" cy="238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000" baseline="0">
                <a:solidFill>
                  <a:schemeClr val="bg1"/>
                </a:solidFill>
                <a:latin typeface="Microsoft YaHei" panose="020B0503020204020204" pitchFamily="34" charset="-122"/>
              </a:defRPr>
            </a:lvl1pPr>
          </a:lstStyle>
          <a:p>
            <a:r>
              <a:rPr lang="en-US" dirty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309828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Microsoft YaHei" panose="020B0503020204020204" pitchFamily="34" charset="-122"/>
              </a:defRPr>
            </a:lvl1pPr>
            <a:lvl2pPr>
              <a:defRPr baseline="0">
                <a:latin typeface="Microsoft YaHei" panose="020B0503020204020204" pitchFamily="34" charset="-122"/>
              </a:defRPr>
            </a:lvl2pPr>
            <a:lvl3pPr>
              <a:defRPr baseline="0">
                <a:latin typeface="Microsoft YaHei" panose="020B0503020204020204" pitchFamily="34" charset="-122"/>
              </a:defRPr>
            </a:lvl3pPr>
            <a:lvl4pPr>
              <a:defRPr baseline="0">
                <a:latin typeface="Microsoft YaHei" panose="020B0503020204020204" pitchFamily="34" charset="-122"/>
              </a:defRPr>
            </a:lvl4pPr>
            <a:lvl5pPr>
              <a:defRPr baseline="0">
                <a:latin typeface="Microsoft YaHei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8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 baseline="0">
                <a:latin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199"/>
            <a:ext cx="6457432" cy="5403851"/>
          </a:xfrm>
        </p:spPr>
        <p:txBody>
          <a:bodyPr/>
          <a:lstStyle>
            <a:lvl1pPr>
              <a:defRPr sz="3200" baseline="0">
                <a:latin typeface="Microsoft YaHei" panose="020B0503020204020204" pitchFamily="34" charset="-122"/>
              </a:defRPr>
            </a:lvl1pPr>
            <a:lvl2pPr>
              <a:defRPr sz="2800" baseline="0">
                <a:latin typeface="Microsoft YaHei" panose="020B0503020204020204" pitchFamily="34" charset="-122"/>
              </a:defRPr>
            </a:lvl2pPr>
            <a:lvl3pPr>
              <a:defRPr sz="2400" baseline="0">
                <a:latin typeface="Microsoft YaHei" panose="020B0503020204020204" pitchFamily="34" charset="-122"/>
              </a:defRPr>
            </a:lvl3pPr>
            <a:lvl4pPr>
              <a:defRPr sz="2000" baseline="0">
                <a:latin typeface="Microsoft YaHei" panose="020B0503020204020204" pitchFamily="34" charset="-122"/>
              </a:defRPr>
            </a:lvl4pPr>
            <a:lvl5pPr>
              <a:defRPr sz="2000" baseline="0">
                <a:latin typeface="Microsoft YaHe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0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5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 b="4063"/>
          <a:stretch/>
        </p:blipFill>
        <p:spPr>
          <a:xfrm>
            <a:off x="10947" y="973"/>
            <a:ext cx="12170106" cy="68570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342355"/>
            <a:ext cx="11079822" cy="95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482812"/>
            <a:ext cx="11079822" cy="441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289FD7"/>
                </a:solidFill>
                <a:latin typeface="+mj-lt"/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1" r:id="rId2"/>
    <p:sldLayoutId id="2147483690" r:id="rId3"/>
    <p:sldLayoutId id="2147483686" r:id="rId4"/>
    <p:sldLayoutId id="2147483685" r:id="rId5"/>
    <p:sldLayoutId id="2147483662" r:id="rId6"/>
    <p:sldLayoutId id="2147483668" r:id="rId7"/>
    <p:sldLayoutId id="2147483666" r:id="rId8"/>
    <p:sldLayoutId id="2147483667" r:id="rId9"/>
    <p:sldLayoutId id="2147483692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kern="1200" baseline="0">
          <a:solidFill>
            <a:schemeClr val="bg1"/>
          </a:solidFill>
          <a:latin typeface="Microsoft YaHei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 baseline="0">
          <a:solidFill>
            <a:schemeClr val="bg1"/>
          </a:solidFill>
          <a:latin typeface="Microsoft YaHei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Microsoft YaHei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Microsoft YaHei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Microsoft YaHei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tif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tiff"/><Relationship Id="rId5" Type="http://schemas.openxmlformats.org/officeDocument/2006/relationships/image" Target="../media/image37.tiff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A46CF-7F42-42AA-BD58-28785BADA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ASP.NET Core + Kubernetes + Azure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D695A9-68D2-4B48-9C39-BFD12229B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张善友</a:t>
            </a:r>
            <a:endParaRPr lang="en-US" altLang="zh-CN" dirty="0"/>
          </a:p>
          <a:p>
            <a:r>
              <a:rPr lang="en-US" altLang="zh-CN" dirty="0"/>
              <a:t>Microsoft MVP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10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5626B-FF0D-4FB1-B125-A9029DEB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微软云是怎么用</a:t>
            </a:r>
            <a:r>
              <a:rPr lang="en-US" altLang="zh-CN" dirty="0"/>
              <a:t>K8s</a:t>
            </a:r>
            <a:r>
              <a:rPr lang="zh-CN" altLang="en-US" dirty="0"/>
              <a:t>的呢</a:t>
            </a:r>
            <a:endParaRPr lang="zh-TW" altLang="en-US" dirty="0"/>
          </a:p>
        </p:txBody>
      </p:sp>
      <p:pic>
        <p:nvPicPr>
          <p:cNvPr id="8" name="Imagem 3">
            <a:extLst>
              <a:ext uri="{FF2B5EF4-FFF2-40B4-BE49-F238E27FC236}">
                <a16:creationId xmlns:a16="http://schemas.microsoft.com/office/drawing/2014/main" id="{519A99FD-077C-4430-9AD3-0315644A3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73" y="1974791"/>
            <a:ext cx="3057145" cy="305714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542933F-5110-4A0E-9C03-2ABFE5088231}"/>
              </a:ext>
            </a:extLst>
          </p:cNvPr>
          <p:cNvSpPr txBox="1">
            <a:spLocks/>
          </p:cNvSpPr>
          <p:nvPr/>
        </p:nvSpPr>
        <p:spPr>
          <a:xfrm>
            <a:off x="1737973" y="5272207"/>
            <a:ext cx="8915400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pt-BR" dirty="0">
                <a:solidFill>
                  <a:schemeClr val="accent2"/>
                </a:solidFill>
              </a:rPr>
              <a:t>AKS (</a:t>
            </a:r>
            <a:r>
              <a:rPr lang="pt-BR" dirty="0" err="1">
                <a:solidFill>
                  <a:schemeClr val="accent2"/>
                </a:solidFill>
              </a:rPr>
              <a:t>managed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Kubernetes</a:t>
            </a:r>
            <a:r>
              <a:rPr lang="pt-BR" dirty="0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10" name="Imagem 4">
            <a:extLst>
              <a:ext uri="{FF2B5EF4-FFF2-40B4-BE49-F238E27FC236}">
                <a16:creationId xmlns:a16="http://schemas.microsoft.com/office/drawing/2014/main" id="{06AE522D-861E-4284-BAB1-1891B0702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249" y="1635670"/>
            <a:ext cx="3568811" cy="3522463"/>
          </a:xfrm>
          <a:prstGeom prst="rect">
            <a:avLst/>
          </a:prstGeom>
        </p:spPr>
      </p:pic>
      <p:sp>
        <p:nvSpPr>
          <p:cNvPr id="11" name="Retângulo 5">
            <a:extLst>
              <a:ext uri="{FF2B5EF4-FFF2-40B4-BE49-F238E27FC236}">
                <a16:creationId xmlns:a16="http://schemas.microsoft.com/office/drawing/2014/main" id="{C0F8331A-3030-4668-8AF6-35DAF6E09D6D}"/>
              </a:ext>
            </a:extLst>
          </p:cNvPr>
          <p:cNvSpPr/>
          <p:nvPr/>
        </p:nvSpPr>
        <p:spPr>
          <a:xfrm>
            <a:off x="5446383" y="2571430"/>
            <a:ext cx="134618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5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2141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5626B-FF0D-4FB1-B125-A9029DEB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微软云是怎么用</a:t>
            </a:r>
            <a:r>
              <a:rPr lang="en-US" altLang="zh-CN" dirty="0"/>
              <a:t>K8s</a:t>
            </a:r>
            <a:r>
              <a:rPr lang="zh-CN" altLang="en-US" dirty="0"/>
              <a:t>的呢</a:t>
            </a:r>
            <a:endParaRPr lang="zh-TW" altLang="en-US" dirty="0"/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F09253C5-F247-42A0-8344-C13B937C8820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H="1" flipV="1">
            <a:off x="3722587" y="3827290"/>
            <a:ext cx="3347394" cy="81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6">
            <a:extLst>
              <a:ext uri="{FF2B5EF4-FFF2-40B4-BE49-F238E27FC236}">
                <a16:creationId xmlns:a16="http://schemas.microsoft.com/office/drawing/2014/main" id="{FFBB67B4-EC00-4927-81E1-033C58D38139}"/>
              </a:ext>
            </a:extLst>
          </p:cNvPr>
          <p:cNvCxnSpPr>
            <a:cxnSpLocks/>
            <a:stCxn id="23" idx="0"/>
            <a:endCxn id="26" idx="2"/>
          </p:cNvCxnSpPr>
          <p:nvPr/>
        </p:nvCxnSpPr>
        <p:spPr>
          <a:xfrm flipH="1" flipV="1">
            <a:off x="5446629" y="3827290"/>
            <a:ext cx="1623352" cy="81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7">
            <a:extLst>
              <a:ext uri="{FF2B5EF4-FFF2-40B4-BE49-F238E27FC236}">
                <a16:creationId xmlns:a16="http://schemas.microsoft.com/office/drawing/2014/main" id="{E5AF870A-C3DF-46EB-BAA3-2B0AB275B801}"/>
              </a:ext>
            </a:extLst>
          </p:cNvPr>
          <p:cNvCxnSpPr>
            <a:cxnSpLocks/>
            <a:stCxn id="23" idx="0"/>
            <a:endCxn id="27" idx="2"/>
          </p:cNvCxnSpPr>
          <p:nvPr/>
        </p:nvCxnSpPr>
        <p:spPr>
          <a:xfrm flipH="1" flipV="1">
            <a:off x="7048583" y="3827290"/>
            <a:ext cx="21398" cy="81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24">
            <a:extLst>
              <a:ext uri="{FF2B5EF4-FFF2-40B4-BE49-F238E27FC236}">
                <a16:creationId xmlns:a16="http://schemas.microsoft.com/office/drawing/2014/main" id="{EB644833-0037-4FAA-8F76-757E2BE71CD0}"/>
              </a:ext>
            </a:extLst>
          </p:cNvPr>
          <p:cNvCxnSpPr>
            <a:cxnSpLocks/>
            <a:stCxn id="23" idx="0"/>
            <a:endCxn id="28" idx="2"/>
          </p:cNvCxnSpPr>
          <p:nvPr/>
        </p:nvCxnSpPr>
        <p:spPr>
          <a:xfrm flipV="1">
            <a:off x="7069981" y="3841040"/>
            <a:ext cx="1621548" cy="79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27">
            <a:extLst>
              <a:ext uri="{FF2B5EF4-FFF2-40B4-BE49-F238E27FC236}">
                <a16:creationId xmlns:a16="http://schemas.microsoft.com/office/drawing/2014/main" id="{AEF5CA6A-91EB-491A-8459-E50D50E06C4A}"/>
              </a:ext>
            </a:extLst>
          </p:cNvPr>
          <p:cNvCxnSpPr>
            <a:cxnSpLocks/>
            <a:stCxn id="23" idx="0"/>
            <a:endCxn id="29" idx="2"/>
          </p:cNvCxnSpPr>
          <p:nvPr/>
        </p:nvCxnSpPr>
        <p:spPr>
          <a:xfrm flipV="1">
            <a:off x="7069981" y="3824971"/>
            <a:ext cx="3259255" cy="81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047">
            <a:extLst>
              <a:ext uri="{FF2B5EF4-FFF2-40B4-BE49-F238E27FC236}">
                <a16:creationId xmlns:a16="http://schemas.microsoft.com/office/drawing/2014/main" id="{50F8CC9D-0331-454B-8169-A3F58ABB8B38}"/>
              </a:ext>
            </a:extLst>
          </p:cNvPr>
          <p:cNvCxnSpPr>
            <a:cxnSpLocks/>
            <a:stCxn id="18" idx="1"/>
            <a:endCxn id="23" idx="3"/>
          </p:cNvCxnSpPr>
          <p:nvPr/>
        </p:nvCxnSpPr>
        <p:spPr>
          <a:xfrm flipH="1" flipV="1">
            <a:off x="7641874" y="5211680"/>
            <a:ext cx="2523496" cy="1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051">
            <a:extLst>
              <a:ext uri="{FF2B5EF4-FFF2-40B4-BE49-F238E27FC236}">
                <a16:creationId xmlns:a16="http://schemas.microsoft.com/office/drawing/2014/main" id="{5B6C1414-4643-44BA-9A40-8DC397E8B3D5}"/>
              </a:ext>
            </a:extLst>
          </p:cNvPr>
          <p:cNvGrpSpPr/>
          <p:nvPr/>
        </p:nvGrpSpPr>
        <p:grpSpPr>
          <a:xfrm>
            <a:off x="10165370" y="4663058"/>
            <a:ext cx="1120515" cy="1120515"/>
            <a:chOff x="7723682" y="4440208"/>
            <a:chExt cx="1120515" cy="1120515"/>
          </a:xfrm>
        </p:grpSpPr>
        <p:pic>
          <p:nvPicPr>
            <p:cNvPr id="18" name="Picture 4" descr="Image result for terminal">
              <a:extLst>
                <a:ext uri="{FF2B5EF4-FFF2-40B4-BE49-F238E27FC236}">
                  <a16:creationId xmlns:a16="http://schemas.microsoft.com/office/drawing/2014/main" id="{806FCAF7-82B8-496A-B54F-83DBF8330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3682" y="4440208"/>
              <a:ext cx="1120515" cy="1120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048">
              <a:extLst>
                <a:ext uri="{FF2B5EF4-FFF2-40B4-BE49-F238E27FC236}">
                  <a16:creationId xmlns:a16="http://schemas.microsoft.com/office/drawing/2014/main" id="{0AD4DA9E-D4D4-44FB-9AE5-E557A4704A47}"/>
                </a:ext>
              </a:extLst>
            </p:cNvPr>
            <p:cNvSpPr txBox="1"/>
            <p:nvPr/>
          </p:nvSpPr>
          <p:spPr>
            <a:xfrm>
              <a:off x="7802898" y="4843617"/>
              <a:ext cx="917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chemeClr val="bg1"/>
                  </a:solidFill>
                </a:rPr>
                <a:t>Kubectl</a:t>
              </a:r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dirty="0">
                  <a:solidFill>
                    <a:schemeClr val="bg1"/>
                  </a:solidFill>
                </a:rPr>
                <a:t>CLI</a:t>
              </a:r>
            </a:p>
          </p:txBody>
        </p:sp>
      </p:grpSp>
      <p:sp>
        <p:nvSpPr>
          <p:cNvPr id="20" name="TextBox 1053">
            <a:extLst>
              <a:ext uri="{FF2B5EF4-FFF2-40B4-BE49-F238E27FC236}">
                <a16:creationId xmlns:a16="http://schemas.microsoft.com/office/drawing/2014/main" id="{2EF8FD9E-E94D-4748-BB54-B9D364C1AFE4}"/>
              </a:ext>
            </a:extLst>
          </p:cNvPr>
          <p:cNvSpPr txBox="1"/>
          <p:nvPr/>
        </p:nvSpPr>
        <p:spPr>
          <a:xfrm>
            <a:off x="1054513" y="4900149"/>
            <a:ext cx="853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Master</a:t>
            </a:r>
          </a:p>
          <a:p>
            <a:pPr algn="ctr"/>
            <a:r>
              <a:rPr lang="en-GB" dirty="0"/>
              <a:t>nodes</a:t>
            </a:r>
          </a:p>
        </p:txBody>
      </p:sp>
      <p:sp>
        <p:nvSpPr>
          <p:cNvPr id="21" name="TextBox 62">
            <a:extLst>
              <a:ext uri="{FF2B5EF4-FFF2-40B4-BE49-F238E27FC236}">
                <a16:creationId xmlns:a16="http://schemas.microsoft.com/office/drawing/2014/main" id="{4F9CFE88-15CA-4C9D-A13B-973B1CEE034D}"/>
              </a:ext>
            </a:extLst>
          </p:cNvPr>
          <p:cNvSpPr txBox="1"/>
          <p:nvPr/>
        </p:nvSpPr>
        <p:spPr>
          <a:xfrm>
            <a:off x="1096191" y="3131759"/>
            <a:ext cx="769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Agent</a:t>
            </a:r>
          </a:p>
          <a:p>
            <a:pPr algn="ctr"/>
            <a:r>
              <a:rPr lang="en-GB" dirty="0"/>
              <a:t>nodes</a:t>
            </a:r>
          </a:p>
        </p:txBody>
      </p:sp>
      <p:sp>
        <p:nvSpPr>
          <p:cNvPr id="22" name="TextBox 63">
            <a:extLst>
              <a:ext uri="{FF2B5EF4-FFF2-40B4-BE49-F238E27FC236}">
                <a16:creationId xmlns:a16="http://schemas.microsoft.com/office/drawing/2014/main" id="{9A4BD5C1-C06B-48F2-B44E-9BA9CD5C0EE4}"/>
              </a:ext>
            </a:extLst>
          </p:cNvPr>
          <p:cNvSpPr txBox="1"/>
          <p:nvPr/>
        </p:nvSpPr>
        <p:spPr>
          <a:xfrm>
            <a:off x="738274" y="2041374"/>
            <a:ext cx="1485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Running Pods</a:t>
            </a:r>
          </a:p>
          <a:p>
            <a:pPr algn="ctr"/>
            <a:r>
              <a:rPr lang="en-GB" dirty="0"/>
              <a:t>(~containers)</a:t>
            </a:r>
          </a:p>
        </p:txBody>
      </p:sp>
      <p:pic>
        <p:nvPicPr>
          <p:cNvPr id="23" name="Picture 2" descr="Image result for kubernetes">
            <a:extLst>
              <a:ext uri="{FF2B5EF4-FFF2-40B4-BE49-F238E27FC236}">
                <a16:creationId xmlns:a16="http://schemas.microsoft.com/office/drawing/2014/main" id="{DD69B7F0-0E6B-4EF6-988D-1BE03DE85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88" y="4639787"/>
            <a:ext cx="1143786" cy="114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kubernetes">
            <a:extLst>
              <a:ext uri="{FF2B5EF4-FFF2-40B4-BE49-F238E27FC236}">
                <a16:creationId xmlns:a16="http://schemas.microsoft.com/office/drawing/2014/main" id="{29686814-EF73-4330-B164-3DA4C85EE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95" y="4639787"/>
            <a:ext cx="1143786" cy="114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Shape 338" descr="Compute-Engine_256px.png">
            <a:extLst>
              <a:ext uri="{FF2B5EF4-FFF2-40B4-BE49-F238E27FC236}">
                <a16:creationId xmlns:a16="http://schemas.microsoft.com/office/drawing/2014/main" id="{5FAD6711-6808-4B78-9312-2BE2FC482DB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3304547" y="3076332"/>
            <a:ext cx="836079" cy="75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338" descr="Compute-Engine_256px.png">
            <a:extLst>
              <a:ext uri="{FF2B5EF4-FFF2-40B4-BE49-F238E27FC236}">
                <a16:creationId xmlns:a16="http://schemas.microsoft.com/office/drawing/2014/main" id="{4E994FA2-A9D8-4766-95DD-3FE1CC25C4F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5028589" y="3076332"/>
            <a:ext cx="836079" cy="75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338" descr="Compute-Engine_256px.png">
            <a:extLst>
              <a:ext uri="{FF2B5EF4-FFF2-40B4-BE49-F238E27FC236}">
                <a16:creationId xmlns:a16="http://schemas.microsoft.com/office/drawing/2014/main" id="{5CB1A763-4E79-47C8-BFDE-116D5D92B85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6630543" y="3076332"/>
            <a:ext cx="836079" cy="75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338" descr="Compute-Engine_256px.png">
            <a:extLst>
              <a:ext uri="{FF2B5EF4-FFF2-40B4-BE49-F238E27FC236}">
                <a16:creationId xmlns:a16="http://schemas.microsoft.com/office/drawing/2014/main" id="{1E194384-37E2-4B14-9E62-E0D77D8DC1D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8273489" y="3090082"/>
            <a:ext cx="836079" cy="75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338" descr="Compute-Engine_256px.png">
            <a:extLst>
              <a:ext uri="{FF2B5EF4-FFF2-40B4-BE49-F238E27FC236}">
                <a16:creationId xmlns:a16="http://schemas.microsoft.com/office/drawing/2014/main" id="{03DDE297-350A-4C6C-9E56-7AE36CCA70D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9911196" y="3074013"/>
            <a:ext cx="836079" cy="750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roup 30">
            <a:extLst>
              <a:ext uri="{FF2B5EF4-FFF2-40B4-BE49-F238E27FC236}">
                <a16:creationId xmlns:a16="http://schemas.microsoft.com/office/drawing/2014/main" id="{7226B629-00FF-401C-9303-CB76D8464E07}"/>
              </a:ext>
            </a:extLst>
          </p:cNvPr>
          <p:cNvGrpSpPr/>
          <p:nvPr/>
        </p:nvGrpSpPr>
        <p:grpSpPr>
          <a:xfrm>
            <a:off x="3304547" y="2037250"/>
            <a:ext cx="823114" cy="654577"/>
            <a:chOff x="4536186" y="1204040"/>
            <a:chExt cx="823114" cy="654577"/>
          </a:xfrm>
        </p:grpSpPr>
        <p:pic>
          <p:nvPicPr>
            <p:cNvPr id="31" name="Shape 339" descr="Container-Engine_256px.png">
              <a:extLst>
                <a:ext uri="{FF2B5EF4-FFF2-40B4-BE49-F238E27FC236}">
                  <a16:creationId xmlns:a16="http://schemas.microsoft.com/office/drawing/2014/main" id="{289167D0-79FB-4CFB-A8E6-C72D3F1209F8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536186" y="1530445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Shape 339" descr="Container-Engine_256px.png">
              <a:extLst>
                <a:ext uri="{FF2B5EF4-FFF2-40B4-BE49-F238E27FC236}">
                  <a16:creationId xmlns:a16="http://schemas.microsoft.com/office/drawing/2014/main" id="{ADE22F2C-6554-424A-AB04-B8E89D970D7B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993930" y="1530445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Shape 339" descr="Container-Engine_256px.png">
              <a:extLst>
                <a:ext uri="{FF2B5EF4-FFF2-40B4-BE49-F238E27FC236}">
                  <a16:creationId xmlns:a16="http://schemas.microsoft.com/office/drawing/2014/main" id="{84E54FD9-14DA-4C49-8454-B02E6C3F99CA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764920" y="1204040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" name="Group 31">
            <a:extLst>
              <a:ext uri="{FF2B5EF4-FFF2-40B4-BE49-F238E27FC236}">
                <a16:creationId xmlns:a16="http://schemas.microsoft.com/office/drawing/2014/main" id="{6CC320E5-8391-48FD-B193-61AE699B3290}"/>
              </a:ext>
            </a:extLst>
          </p:cNvPr>
          <p:cNvGrpSpPr/>
          <p:nvPr/>
        </p:nvGrpSpPr>
        <p:grpSpPr>
          <a:xfrm>
            <a:off x="5006961" y="2359533"/>
            <a:ext cx="823114" cy="328172"/>
            <a:chOff x="4402848" y="2355936"/>
            <a:chExt cx="823114" cy="328172"/>
          </a:xfrm>
        </p:grpSpPr>
        <p:pic>
          <p:nvPicPr>
            <p:cNvPr id="35" name="Shape 339" descr="Container-Engine_256px.png">
              <a:extLst>
                <a:ext uri="{FF2B5EF4-FFF2-40B4-BE49-F238E27FC236}">
                  <a16:creationId xmlns:a16="http://schemas.microsoft.com/office/drawing/2014/main" id="{CDB259D5-27FA-4833-B837-FFE0FBF14C22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402848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Shape 339" descr="Container-Engine_256px.png">
              <a:extLst>
                <a:ext uri="{FF2B5EF4-FFF2-40B4-BE49-F238E27FC236}">
                  <a16:creationId xmlns:a16="http://schemas.microsoft.com/office/drawing/2014/main" id="{065E2450-F55B-4C7A-87B3-8B990693E121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860592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" name="Shape 339" descr="Container-Engine_256px.png">
            <a:extLst>
              <a:ext uri="{FF2B5EF4-FFF2-40B4-BE49-F238E27FC236}">
                <a16:creationId xmlns:a16="http://schemas.microsoft.com/office/drawing/2014/main" id="{CA4036E1-7AE2-45E0-8109-BCAB421EDFF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92" b="5092"/>
          <a:stretch/>
        </p:blipFill>
        <p:spPr>
          <a:xfrm>
            <a:off x="6865897" y="2359533"/>
            <a:ext cx="365370" cy="3281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Group 70">
            <a:extLst>
              <a:ext uri="{FF2B5EF4-FFF2-40B4-BE49-F238E27FC236}">
                <a16:creationId xmlns:a16="http://schemas.microsoft.com/office/drawing/2014/main" id="{9155DFD0-0CA5-4C9C-900B-7671A4D8B567}"/>
              </a:ext>
            </a:extLst>
          </p:cNvPr>
          <p:cNvGrpSpPr/>
          <p:nvPr/>
        </p:nvGrpSpPr>
        <p:grpSpPr>
          <a:xfrm>
            <a:off x="8266070" y="2369082"/>
            <a:ext cx="823114" cy="328172"/>
            <a:chOff x="4402848" y="2355936"/>
            <a:chExt cx="823114" cy="328172"/>
          </a:xfrm>
        </p:grpSpPr>
        <p:pic>
          <p:nvPicPr>
            <p:cNvPr id="39" name="Shape 339" descr="Container-Engine_256px.png">
              <a:extLst>
                <a:ext uri="{FF2B5EF4-FFF2-40B4-BE49-F238E27FC236}">
                  <a16:creationId xmlns:a16="http://schemas.microsoft.com/office/drawing/2014/main" id="{DC2B3385-4EF9-43D9-830D-78CAA72A9032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402848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Shape 339" descr="Container-Engine_256px.png">
              <a:extLst>
                <a:ext uri="{FF2B5EF4-FFF2-40B4-BE49-F238E27FC236}">
                  <a16:creationId xmlns:a16="http://schemas.microsoft.com/office/drawing/2014/main" id="{7E2799A0-CEFD-4759-BB7C-B03BD1C6F1B5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860592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" name="Group 73">
            <a:extLst>
              <a:ext uri="{FF2B5EF4-FFF2-40B4-BE49-F238E27FC236}">
                <a16:creationId xmlns:a16="http://schemas.microsoft.com/office/drawing/2014/main" id="{C01FF55A-9C37-47F2-846A-C7A39FA6F652}"/>
              </a:ext>
            </a:extLst>
          </p:cNvPr>
          <p:cNvGrpSpPr/>
          <p:nvPr/>
        </p:nvGrpSpPr>
        <p:grpSpPr>
          <a:xfrm>
            <a:off x="8260081" y="1945769"/>
            <a:ext cx="823114" cy="328172"/>
            <a:chOff x="4402848" y="2355936"/>
            <a:chExt cx="823114" cy="328172"/>
          </a:xfrm>
        </p:grpSpPr>
        <p:pic>
          <p:nvPicPr>
            <p:cNvPr id="42" name="Shape 339" descr="Container-Engine_256px.png">
              <a:extLst>
                <a:ext uri="{FF2B5EF4-FFF2-40B4-BE49-F238E27FC236}">
                  <a16:creationId xmlns:a16="http://schemas.microsoft.com/office/drawing/2014/main" id="{30B09EF7-9BAD-4FE2-BDA6-47F7E35FB12B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402848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Shape 339" descr="Container-Engine_256px.png">
              <a:extLst>
                <a:ext uri="{FF2B5EF4-FFF2-40B4-BE49-F238E27FC236}">
                  <a16:creationId xmlns:a16="http://schemas.microsoft.com/office/drawing/2014/main" id="{D9031DDD-BACC-414F-A782-3CB9929FED85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860592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9453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AKS: Managed Kubernetes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7DF53-E144-4AA4-8FF5-3928F205A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987" y="3965808"/>
            <a:ext cx="4573384" cy="22588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4ED0FD-5608-4D71-BF51-03C29106A5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89" b="13875"/>
          <a:stretch/>
        </p:blipFill>
        <p:spPr>
          <a:xfrm>
            <a:off x="5993372" y="4010329"/>
            <a:ext cx="4493749" cy="226284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880B8E3-C6DA-41AD-B20A-B745F05F81DC}"/>
              </a:ext>
            </a:extLst>
          </p:cNvPr>
          <p:cNvSpPr txBox="1">
            <a:spLocks/>
          </p:cNvSpPr>
          <p:nvPr/>
        </p:nvSpPr>
        <p:spPr>
          <a:xfrm>
            <a:off x="536922" y="1187643"/>
            <a:ext cx="11655078" cy="31777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GB" sz="2800" dirty="0">
                <a:solidFill>
                  <a:schemeClr val="tx1"/>
                </a:solidFill>
              </a:rPr>
              <a:t>Azure</a:t>
            </a:r>
            <a:r>
              <a:rPr lang="zh-CN" altLang="en-US" sz="2800" dirty="0">
                <a:solidFill>
                  <a:schemeClr val="tx1"/>
                </a:solidFill>
              </a:rPr>
              <a:t>托管控制面板</a:t>
            </a:r>
            <a:endParaRPr lang="en-GB" sz="2800" dirty="0">
              <a:solidFill>
                <a:schemeClr val="tx1"/>
              </a:solidFill>
            </a:endParaRPr>
          </a:p>
          <a:p>
            <a:pPr marL="914400" lvl="1" indent="-457200"/>
            <a:r>
              <a:rPr lang="zh-CN" altLang="en-US" sz="2800" dirty="0"/>
              <a:t>不需要管理主节点和付费</a:t>
            </a:r>
            <a:endParaRPr lang="en-GB" sz="2800" dirty="0"/>
          </a:p>
          <a:p>
            <a:pPr marL="457200" indent="-457200"/>
            <a:r>
              <a:rPr lang="zh-CN" altLang="en-US" sz="2800" dirty="0">
                <a:solidFill>
                  <a:schemeClr val="tx1"/>
                </a:solidFill>
              </a:rPr>
              <a:t>自动升级和打补丁</a:t>
            </a:r>
            <a:endParaRPr lang="en-GB" sz="2800" dirty="0">
              <a:solidFill>
                <a:schemeClr val="tx1"/>
              </a:solidFill>
            </a:endParaRPr>
          </a:p>
          <a:p>
            <a:pPr marL="914400" lvl="1" indent="-457200"/>
            <a:r>
              <a:rPr lang="zh-CN" altLang="en-US" sz="2800" dirty="0"/>
              <a:t>很容易升级控制面板和工作节点到新版本</a:t>
            </a:r>
            <a:r>
              <a:rPr lang="en-GB" sz="2800" dirty="0"/>
              <a:t> </a:t>
            </a:r>
          </a:p>
          <a:p>
            <a:pPr marL="457200" indent="-457200"/>
            <a:r>
              <a:rPr lang="zh-CN" altLang="en-US" sz="2800" dirty="0">
                <a:solidFill>
                  <a:schemeClr val="tx1"/>
                </a:solidFill>
              </a:rPr>
              <a:t>扩展</a:t>
            </a:r>
            <a:r>
              <a:rPr lang="en-GB" sz="2800" dirty="0">
                <a:solidFill>
                  <a:schemeClr val="tx1"/>
                </a:solidFill>
              </a:rPr>
              <a:t> agent pool </a:t>
            </a:r>
            <a:r>
              <a:rPr lang="zh-CN" altLang="en-US" sz="2800" dirty="0">
                <a:solidFill>
                  <a:schemeClr val="tx1"/>
                </a:solidFill>
              </a:rPr>
              <a:t>增加或者减少容量</a:t>
            </a:r>
            <a:endParaRPr lang="en-GB" sz="2800" dirty="0">
              <a:solidFill>
                <a:schemeClr val="tx1"/>
              </a:solidFill>
            </a:endParaRPr>
          </a:p>
          <a:p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1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</a:t>
            </a:r>
            <a:r>
              <a:rPr lang="zh-CN" altLang="en-US" dirty="0"/>
              <a:t>概述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880B8E3-C6DA-41AD-B20A-B745F05F81DC}"/>
              </a:ext>
            </a:extLst>
          </p:cNvPr>
          <p:cNvSpPr txBox="1">
            <a:spLocks/>
          </p:cNvSpPr>
          <p:nvPr/>
        </p:nvSpPr>
        <p:spPr>
          <a:xfrm>
            <a:off x="536922" y="1464816"/>
            <a:ext cx="11655078" cy="4873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</a:rPr>
              <a:t>也称为 </a:t>
            </a:r>
            <a:r>
              <a:rPr lang="en-US" altLang="zh-CN" sz="2800" dirty="0">
                <a:solidFill>
                  <a:schemeClr val="tx1"/>
                </a:solidFill>
              </a:rPr>
              <a:t>K8 </a:t>
            </a:r>
            <a:r>
              <a:rPr lang="zh-CN" altLang="en-US" sz="2800" dirty="0">
                <a:solidFill>
                  <a:schemeClr val="tx1"/>
                </a:solidFill>
              </a:rPr>
              <a:t>或 </a:t>
            </a:r>
            <a:r>
              <a:rPr lang="en-US" altLang="zh-CN" sz="2800" dirty="0" err="1">
                <a:solidFill>
                  <a:schemeClr val="tx1"/>
                </a:solidFill>
              </a:rPr>
              <a:t>Kube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最初由谷歌开发， 创始团队的多个成员在微软</a:t>
            </a:r>
          </a:p>
          <a:p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由云原生计算基金会（</a:t>
            </a:r>
            <a:r>
              <a:rPr lang="en-US" altLang="zh-CN" sz="2800" dirty="0">
                <a:solidFill>
                  <a:schemeClr val="tx1"/>
                </a:solidFill>
              </a:rPr>
              <a:t>CNCF</a:t>
            </a:r>
            <a:r>
              <a:rPr lang="zh-CN" altLang="en-US" sz="2800" dirty="0">
                <a:solidFill>
                  <a:schemeClr val="tx1"/>
                </a:solidFill>
              </a:rPr>
              <a:t>）维护</a:t>
            </a:r>
          </a:p>
          <a:p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用</a:t>
            </a:r>
            <a:r>
              <a:rPr lang="en-US" altLang="zh-CN" sz="2800" dirty="0">
                <a:solidFill>
                  <a:schemeClr val="tx1"/>
                </a:solidFill>
              </a:rPr>
              <a:t>go</a:t>
            </a:r>
            <a:r>
              <a:rPr lang="zh-CN" altLang="en-US" sz="2800" dirty="0">
                <a:solidFill>
                  <a:schemeClr val="tx1"/>
                </a:solidFill>
              </a:rPr>
              <a:t>编写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开源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1544D54-A8B5-4AF1-9B1C-EC715346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239" y="2468644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0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</a:t>
            </a:r>
            <a:r>
              <a:rPr lang="zh-CN" altLang="en-US" dirty="0"/>
              <a:t>： 容器管理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880B8E3-C6DA-41AD-B20A-B745F05F81DC}"/>
              </a:ext>
            </a:extLst>
          </p:cNvPr>
          <p:cNvSpPr txBox="1">
            <a:spLocks/>
          </p:cNvSpPr>
          <p:nvPr/>
        </p:nvSpPr>
        <p:spPr>
          <a:xfrm>
            <a:off x="536922" y="1464816"/>
            <a:ext cx="11655078" cy="4873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</a:rPr>
              <a:t>编排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自动恢复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重启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复制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升级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1544D54-A8B5-4AF1-9B1C-EC715346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239" y="2468644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7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</a:t>
            </a:r>
            <a:r>
              <a:rPr lang="zh-CN" altLang="en-US" dirty="0"/>
              <a:t>： 架构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880B8E3-C6DA-41AD-B20A-B745F05F81DC}"/>
              </a:ext>
            </a:extLst>
          </p:cNvPr>
          <p:cNvSpPr txBox="1">
            <a:spLocks/>
          </p:cNvSpPr>
          <p:nvPr/>
        </p:nvSpPr>
        <p:spPr>
          <a:xfrm>
            <a:off x="536922" y="1464816"/>
            <a:ext cx="11655078" cy="4873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1544D54-A8B5-4AF1-9B1C-EC715346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899" y="2249008"/>
            <a:ext cx="2250995" cy="225099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BA73A39-5DA1-4A4E-8741-A3317B8F33BC}"/>
              </a:ext>
            </a:extLst>
          </p:cNvPr>
          <p:cNvSpPr/>
          <p:nvPr/>
        </p:nvSpPr>
        <p:spPr>
          <a:xfrm>
            <a:off x="981047" y="1964016"/>
            <a:ext cx="78522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zh-CN" sz="3200" dirty="0">
                <a:solidFill>
                  <a:schemeClr val="accent1"/>
                </a:solidFill>
              </a:rPr>
              <a:t>Master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控制节点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负责分配任务的节点</a:t>
            </a:r>
            <a:endParaRPr lang="pt-BR" altLang="zh-CN" sz="3200" b="1" dirty="0">
              <a:solidFill>
                <a:schemeClr val="accent1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endParaRPr lang="pt-BR" altLang="zh-CN" sz="3200" dirty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zh-CN" sz="3200" dirty="0">
                <a:solidFill>
                  <a:schemeClr val="accent1"/>
                </a:solidFill>
              </a:rPr>
              <a:t>Nodes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accent1"/>
                </a:solidFill>
              </a:rPr>
              <a:t>执行</a:t>
            </a:r>
            <a:r>
              <a:rPr lang="en-US" altLang="zh-CN" sz="3200" dirty="0">
                <a:solidFill>
                  <a:schemeClr val="accent1"/>
                </a:solidFill>
              </a:rPr>
              <a:t>Master</a:t>
            </a:r>
            <a:r>
              <a:rPr lang="zh-CN" altLang="en-US" sz="3200" dirty="0">
                <a:solidFill>
                  <a:schemeClr val="accent1"/>
                </a:solidFill>
              </a:rPr>
              <a:t>分配任务的节点</a:t>
            </a:r>
            <a:endParaRPr lang="pt-BR" altLang="zh-CN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8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</a:t>
            </a:r>
            <a:r>
              <a:rPr lang="zh-CN" altLang="en-US" dirty="0"/>
              <a:t>： 架构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880B8E3-C6DA-41AD-B20A-B745F05F81DC}"/>
              </a:ext>
            </a:extLst>
          </p:cNvPr>
          <p:cNvSpPr txBox="1">
            <a:spLocks/>
          </p:cNvSpPr>
          <p:nvPr/>
        </p:nvSpPr>
        <p:spPr>
          <a:xfrm>
            <a:off x="536922" y="1464816"/>
            <a:ext cx="11655078" cy="4873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Elipse 5">
            <a:extLst>
              <a:ext uri="{FF2B5EF4-FFF2-40B4-BE49-F238E27FC236}">
                <a16:creationId xmlns:a16="http://schemas.microsoft.com/office/drawing/2014/main" id="{586A543E-6A39-4580-92C6-D2CF99B725B2}"/>
              </a:ext>
            </a:extLst>
          </p:cNvPr>
          <p:cNvSpPr/>
          <p:nvPr/>
        </p:nvSpPr>
        <p:spPr bwMode="auto">
          <a:xfrm>
            <a:off x="568324" y="2415539"/>
            <a:ext cx="3505200" cy="350520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pt-BR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grpSp>
        <p:nvGrpSpPr>
          <p:cNvPr id="9" name="Agrupar 11">
            <a:extLst>
              <a:ext uri="{FF2B5EF4-FFF2-40B4-BE49-F238E27FC236}">
                <a16:creationId xmlns:a16="http://schemas.microsoft.com/office/drawing/2014/main" id="{52CA9133-9D37-409B-A39F-1B81EE8E8FE4}"/>
              </a:ext>
            </a:extLst>
          </p:cNvPr>
          <p:cNvGrpSpPr/>
          <p:nvPr/>
        </p:nvGrpSpPr>
        <p:grpSpPr>
          <a:xfrm>
            <a:off x="1932621" y="4449838"/>
            <a:ext cx="838200" cy="1002854"/>
            <a:chOff x="2865437" y="2278062"/>
            <a:chExt cx="1905000" cy="2286000"/>
          </a:xfrm>
        </p:grpSpPr>
        <p:sp>
          <p:nvSpPr>
            <p:cNvPr id="11" name="Retângulo: Único Canto Recortado 10">
              <a:extLst>
                <a:ext uri="{FF2B5EF4-FFF2-40B4-BE49-F238E27FC236}">
                  <a16:creationId xmlns:a16="http://schemas.microsoft.com/office/drawing/2014/main" id="{D3C15B04-0533-420D-A7DD-F1E91CFB9BD0}"/>
                </a:ext>
              </a:extLst>
            </p:cNvPr>
            <p:cNvSpPr/>
            <p:nvPr/>
          </p:nvSpPr>
          <p:spPr bwMode="auto">
            <a:xfrm>
              <a:off x="2865437" y="2278062"/>
              <a:ext cx="1905000" cy="2286000"/>
            </a:xfrm>
            <a:prstGeom prst="snip1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2" name="Imagem 6">
              <a:extLst>
                <a:ext uri="{FF2B5EF4-FFF2-40B4-BE49-F238E27FC236}">
                  <a16:creationId xmlns:a16="http://schemas.microsoft.com/office/drawing/2014/main" id="{E643B508-3200-46F6-8B72-9906B1943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1011" y="2757963"/>
              <a:ext cx="1633851" cy="1478598"/>
            </a:xfrm>
            <a:prstGeom prst="rect">
              <a:avLst/>
            </a:prstGeom>
          </p:spPr>
        </p:pic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038388D6-3375-499F-AF80-BFBC30B8EB25}"/>
              </a:ext>
            </a:extLst>
          </p:cNvPr>
          <p:cNvSpPr/>
          <p:nvPr/>
        </p:nvSpPr>
        <p:spPr bwMode="auto">
          <a:xfrm>
            <a:off x="5371824" y="1547116"/>
            <a:ext cx="6172200" cy="48752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pt-BR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7E8AB34-4F8D-4414-BE7B-28529FBB21B3}"/>
              </a:ext>
            </a:extLst>
          </p:cNvPr>
          <p:cNvSpPr txBox="1"/>
          <p:nvPr/>
        </p:nvSpPr>
        <p:spPr>
          <a:xfrm>
            <a:off x="5456237" y="1597341"/>
            <a:ext cx="1752600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Cluster</a:t>
            </a:r>
          </a:p>
        </p:txBody>
      </p:sp>
      <p:pic>
        <p:nvPicPr>
          <p:cNvPr id="15" name="Imagem 3">
            <a:extLst>
              <a:ext uri="{FF2B5EF4-FFF2-40B4-BE49-F238E27FC236}">
                <a16:creationId xmlns:a16="http://schemas.microsoft.com/office/drawing/2014/main" id="{35016718-7B85-4C23-8C95-AFA9040D7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78" y="3097092"/>
            <a:ext cx="1091997" cy="1091997"/>
          </a:xfrm>
          <a:prstGeom prst="rect">
            <a:avLst/>
          </a:prstGeom>
        </p:spPr>
      </p:pic>
      <p:sp>
        <p:nvSpPr>
          <p:cNvPr id="16" name="CaixaDeTexto 9">
            <a:extLst>
              <a:ext uri="{FF2B5EF4-FFF2-40B4-BE49-F238E27FC236}">
                <a16:creationId xmlns:a16="http://schemas.microsoft.com/office/drawing/2014/main" id="{34D931FA-95F4-4B63-A17D-943E98406483}"/>
              </a:ext>
            </a:extLst>
          </p:cNvPr>
          <p:cNvSpPr txBox="1"/>
          <p:nvPr/>
        </p:nvSpPr>
        <p:spPr>
          <a:xfrm>
            <a:off x="1939924" y="3301459"/>
            <a:ext cx="1752600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800" dirty="0" err="1"/>
              <a:t>kubectl</a:t>
            </a:r>
            <a:endParaRPr lang="pt-BR" sz="2800" dirty="0"/>
          </a:p>
        </p:txBody>
      </p:sp>
      <p:sp>
        <p:nvSpPr>
          <p:cNvPr id="17" name="Retângulo 8">
            <a:extLst>
              <a:ext uri="{FF2B5EF4-FFF2-40B4-BE49-F238E27FC236}">
                <a16:creationId xmlns:a16="http://schemas.microsoft.com/office/drawing/2014/main" id="{779B079E-840A-4500-B080-6B693024FD9B}"/>
              </a:ext>
            </a:extLst>
          </p:cNvPr>
          <p:cNvSpPr/>
          <p:nvPr/>
        </p:nvSpPr>
        <p:spPr bwMode="auto">
          <a:xfrm>
            <a:off x="6218237" y="3497262"/>
            <a:ext cx="1752600" cy="1371600"/>
          </a:xfrm>
          <a:prstGeom prst="rect">
            <a:avLst/>
          </a:prstGeom>
          <a:solidFill>
            <a:srgbClr val="00808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Master</a:t>
            </a:r>
          </a:p>
        </p:txBody>
      </p:sp>
      <p:sp>
        <p:nvSpPr>
          <p:cNvPr id="18" name="Retângulo 14">
            <a:extLst>
              <a:ext uri="{FF2B5EF4-FFF2-40B4-BE49-F238E27FC236}">
                <a16:creationId xmlns:a16="http://schemas.microsoft.com/office/drawing/2014/main" id="{670370B5-D8B3-4C54-8208-C83A618BA593}"/>
              </a:ext>
            </a:extLst>
          </p:cNvPr>
          <p:cNvSpPr/>
          <p:nvPr/>
        </p:nvSpPr>
        <p:spPr bwMode="auto">
          <a:xfrm>
            <a:off x="9113837" y="2314577"/>
            <a:ext cx="1752600" cy="1371600"/>
          </a:xfrm>
          <a:prstGeom prst="rect">
            <a:avLst/>
          </a:prstGeom>
          <a:solidFill>
            <a:srgbClr val="3366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Node 1</a:t>
            </a:r>
          </a:p>
        </p:txBody>
      </p:sp>
      <p:sp>
        <p:nvSpPr>
          <p:cNvPr id="19" name="Retângulo 15">
            <a:extLst>
              <a:ext uri="{FF2B5EF4-FFF2-40B4-BE49-F238E27FC236}">
                <a16:creationId xmlns:a16="http://schemas.microsoft.com/office/drawing/2014/main" id="{4DD064FE-058C-49B2-B161-B7DB80B5E418}"/>
              </a:ext>
            </a:extLst>
          </p:cNvPr>
          <p:cNvSpPr/>
          <p:nvPr/>
        </p:nvSpPr>
        <p:spPr bwMode="auto">
          <a:xfrm>
            <a:off x="9110344" y="4575568"/>
            <a:ext cx="1752600" cy="1371600"/>
          </a:xfrm>
          <a:prstGeom prst="rect">
            <a:avLst/>
          </a:prstGeom>
          <a:solidFill>
            <a:srgbClr val="3366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Node N</a:t>
            </a:r>
          </a:p>
        </p:txBody>
      </p:sp>
      <p:cxnSp>
        <p:nvCxnSpPr>
          <p:cNvPr id="20" name="Conector de Seta Reta 17">
            <a:extLst>
              <a:ext uri="{FF2B5EF4-FFF2-40B4-BE49-F238E27FC236}">
                <a16:creationId xmlns:a16="http://schemas.microsoft.com/office/drawing/2014/main" id="{5211DC08-9148-4858-A974-861A872DFEFE}"/>
              </a:ext>
            </a:extLst>
          </p:cNvPr>
          <p:cNvCxnSpPr/>
          <p:nvPr/>
        </p:nvCxnSpPr>
        <p:spPr>
          <a:xfrm>
            <a:off x="3322638" y="4189089"/>
            <a:ext cx="274319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18">
            <a:extLst>
              <a:ext uri="{FF2B5EF4-FFF2-40B4-BE49-F238E27FC236}">
                <a16:creationId xmlns:a16="http://schemas.microsoft.com/office/drawing/2014/main" id="{FA364F63-3FA5-4D6B-A2C8-BA12C136ABAD}"/>
              </a:ext>
            </a:extLst>
          </p:cNvPr>
          <p:cNvCxnSpPr>
            <a:cxnSpLocks/>
          </p:cNvCxnSpPr>
          <p:nvPr/>
        </p:nvCxnSpPr>
        <p:spPr>
          <a:xfrm flipV="1">
            <a:off x="8119745" y="3097092"/>
            <a:ext cx="917892" cy="8742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0">
            <a:extLst>
              <a:ext uri="{FF2B5EF4-FFF2-40B4-BE49-F238E27FC236}">
                <a16:creationId xmlns:a16="http://schemas.microsoft.com/office/drawing/2014/main" id="{7547C0B2-CBFC-4BEA-8EFA-3DB3F1B8BD13}"/>
              </a:ext>
            </a:extLst>
          </p:cNvPr>
          <p:cNvCxnSpPr>
            <a:cxnSpLocks/>
          </p:cNvCxnSpPr>
          <p:nvPr/>
        </p:nvCxnSpPr>
        <p:spPr>
          <a:xfrm>
            <a:off x="8157845" y="4620207"/>
            <a:ext cx="879792" cy="68881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E7BDBA7-1125-4AC7-8B44-AD7EA78ED5FB}"/>
              </a:ext>
            </a:extLst>
          </p:cNvPr>
          <p:cNvSpPr txBox="1"/>
          <p:nvPr/>
        </p:nvSpPr>
        <p:spPr>
          <a:xfrm>
            <a:off x="9037636" y="3686370"/>
            <a:ext cx="1825307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919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</a:t>
            </a:r>
            <a:r>
              <a:rPr lang="zh-CN" altLang="en-US" dirty="0"/>
              <a:t>： 架构</a:t>
            </a:r>
            <a:endParaRPr lang="en-GB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E72AB24-D9E1-45E9-8D58-1ED386130366}"/>
              </a:ext>
            </a:extLst>
          </p:cNvPr>
          <p:cNvSpPr/>
          <p:nvPr/>
        </p:nvSpPr>
        <p:spPr>
          <a:xfrm>
            <a:off x="981047" y="1964016"/>
            <a:ext cx="723652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1"/>
                </a:solidFill>
              </a:rPr>
              <a:t>Pod</a:t>
            </a:r>
            <a:endParaRPr lang="pt-BR" altLang="zh-CN" sz="3200" dirty="0">
              <a:solidFill>
                <a:schemeClr val="accent1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accent1"/>
                </a:solidFill>
              </a:rPr>
              <a:t>K8s</a:t>
            </a:r>
            <a:r>
              <a:rPr lang="zh-CN" altLang="en-US" sz="3200" b="1" dirty="0">
                <a:solidFill>
                  <a:schemeClr val="accent1"/>
                </a:solidFill>
              </a:rPr>
              <a:t>的原子部署单元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部署到节点的一个或多个容器组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有自己的</a:t>
            </a:r>
            <a:r>
              <a:rPr lang="en-US" altLang="zh-CN" sz="3200" b="1" dirty="0">
                <a:solidFill>
                  <a:schemeClr val="accent1"/>
                </a:solidFill>
              </a:rPr>
              <a:t>IP</a:t>
            </a:r>
            <a:r>
              <a:rPr lang="zh-CN" altLang="en-US" sz="3200" b="1" dirty="0">
                <a:solidFill>
                  <a:schemeClr val="accent1"/>
                </a:solidFill>
              </a:rPr>
              <a:t>地址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它的寿命很短，随时可更换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所有的容器共享存储和网络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我们不直接管理</a:t>
            </a:r>
            <a:r>
              <a:rPr lang="en-US" altLang="zh-CN" sz="3200" b="1" dirty="0">
                <a:solidFill>
                  <a:schemeClr val="accent1"/>
                </a:solidFill>
              </a:rPr>
              <a:t>Pod</a:t>
            </a:r>
            <a:r>
              <a:rPr lang="zh-CN" altLang="en-US" sz="3200" b="1" dirty="0">
                <a:solidFill>
                  <a:schemeClr val="accent1"/>
                </a:solidFill>
              </a:rPr>
              <a:t>，有更高级的对象</a:t>
            </a:r>
            <a:endParaRPr lang="pt-BR" altLang="zh-CN" sz="3200" dirty="0">
              <a:solidFill>
                <a:schemeClr val="accent1"/>
              </a:solidFill>
            </a:endParaRPr>
          </a:p>
        </p:txBody>
      </p:sp>
      <p:grpSp>
        <p:nvGrpSpPr>
          <p:cNvPr id="26" name="Group 5">
            <a:extLst>
              <a:ext uri="{FF2B5EF4-FFF2-40B4-BE49-F238E27FC236}">
                <a16:creationId xmlns:a16="http://schemas.microsoft.com/office/drawing/2014/main" id="{1296C0E4-C517-41A2-9A5D-3185C7FF3A84}"/>
              </a:ext>
            </a:extLst>
          </p:cNvPr>
          <p:cNvGrpSpPr/>
          <p:nvPr/>
        </p:nvGrpSpPr>
        <p:grpSpPr>
          <a:xfrm>
            <a:off x="8687064" y="2565999"/>
            <a:ext cx="1679713" cy="1214744"/>
            <a:chOff x="4850296" y="4262761"/>
            <a:chExt cx="1679713" cy="1214744"/>
          </a:xfrm>
        </p:grpSpPr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657BE95F-8952-41B5-A789-9889C40C51B6}"/>
                </a:ext>
              </a:extLst>
            </p:cNvPr>
            <p:cNvSpPr/>
            <p:nvPr/>
          </p:nvSpPr>
          <p:spPr>
            <a:xfrm>
              <a:off x="4850296" y="4328491"/>
              <a:ext cx="1679713" cy="10272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" name="Group 7">
              <a:extLst>
                <a:ext uri="{FF2B5EF4-FFF2-40B4-BE49-F238E27FC236}">
                  <a16:creationId xmlns:a16="http://schemas.microsoft.com/office/drawing/2014/main" id="{A297A196-40A1-4BAE-8554-AE25684A1542}"/>
                </a:ext>
              </a:extLst>
            </p:cNvPr>
            <p:cNvGrpSpPr/>
            <p:nvPr/>
          </p:nvGrpSpPr>
          <p:grpSpPr>
            <a:xfrm>
              <a:off x="5256745" y="4262761"/>
              <a:ext cx="866814" cy="915212"/>
              <a:chOff x="7245626" y="2134805"/>
              <a:chExt cx="866814" cy="915212"/>
            </a:xfrm>
          </p:grpSpPr>
          <p:pic>
            <p:nvPicPr>
              <p:cNvPr id="30" name="Picture 2" descr="Image result for container icon">
                <a:extLst>
                  <a:ext uri="{FF2B5EF4-FFF2-40B4-BE49-F238E27FC236}">
                    <a16:creationId xmlns:a16="http://schemas.microsoft.com/office/drawing/2014/main" id="{6161826A-E4CF-4FDB-B933-AF27D5AC3B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26" y="2134805"/>
                <a:ext cx="866814" cy="86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10">
                <a:extLst>
                  <a:ext uri="{FF2B5EF4-FFF2-40B4-BE49-F238E27FC236}">
                    <a16:creationId xmlns:a16="http://schemas.microsoft.com/office/drawing/2014/main" id="{2B5CF125-F3C1-484B-9D84-FC1D92752477}"/>
                  </a:ext>
                </a:extLst>
              </p:cNvPr>
              <p:cNvSpPr txBox="1"/>
              <p:nvPr/>
            </p:nvSpPr>
            <p:spPr>
              <a:xfrm>
                <a:off x="7307777" y="2773018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frontend</a:t>
                </a:r>
              </a:p>
            </p:txBody>
          </p:sp>
        </p:grp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60402C9C-8AAC-4E52-B4E7-AD18A20FB6B6}"/>
                </a:ext>
              </a:extLst>
            </p:cNvPr>
            <p:cNvSpPr/>
            <p:nvPr/>
          </p:nvSpPr>
          <p:spPr>
            <a:xfrm>
              <a:off x="5163377" y="5233996"/>
              <a:ext cx="1053548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10.1.0.11</a:t>
              </a:r>
            </a:p>
          </p:txBody>
        </p:sp>
      </p:grpSp>
      <p:grpSp>
        <p:nvGrpSpPr>
          <p:cNvPr id="32" name="Group 27">
            <a:extLst>
              <a:ext uri="{FF2B5EF4-FFF2-40B4-BE49-F238E27FC236}">
                <a16:creationId xmlns:a16="http://schemas.microsoft.com/office/drawing/2014/main" id="{4DFF179A-1D83-4484-8818-FFFDFF389F49}"/>
              </a:ext>
            </a:extLst>
          </p:cNvPr>
          <p:cNvGrpSpPr/>
          <p:nvPr/>
        </p:nvGrpSpPr>
        <p:grpSpPr>
          <a:xfrm>
            <a:off x="8527560" y="4231472"/>
            <a:ext cx="3261691" cy="1776338"/>
            <a:chOff x="3511826" y="3633032"/>
            <a:chExt cx="3261691" cy="1776338"/>
          </a:xfrm>
        </p:grpSpPr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4BC27B05-893E-4A83-9AEC-91FB4A9FE71D}"/>
                </a:ext>
              </a:extLst>
            </p:cNvPr>
            <p:cNvSpPr/>
            <p:nvPr/>
          </p:nvSpPr>
          <p:spPr>
            <a:xfrm>
              <a:off x="3511826" y="3698761"/>
              <a:ext cx="3261691" cy="15888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4" name="Group 13">
              <a:extLst>
                <a:ext uri="{FF2B5EF4-FFF2-40B4-BE49-F238E27FC236}">
                  <a16:creationId xmlns:a16="http://schemas.microsoft.com/office/drawing/2014/main" id="{DF61285B-6014-4471-8D7E-099AC0A213BA}"/>
                </a:ext>
              </a:extLst>
            </p:cNvPr>
            <p:cNvGrpSpPr/>
            <p:nvPr/>
          </p:nvGrpSpPr>
          <p:grpSpPr>
            <a:xfrm>
              <a:off x="3918275" y="3633032"/>
              <a:ext cx="866814" cy="915212"/>
              <a:chOff x="7245626" y="2134805"/>
              <a:chExt cx="866814" cy="915212"/>
            </a:xfrm>
          </p:grpSpPr>
          <p:pic>
            <p:nvPicPr>
              <p:cNvPr id="44" name="Picture 2" descr="Image result for container icon">
                <a:extLst>
                  <a:ext uri="{FF2B5EF4-FFF2-40B4-BE49-F238E27FC236}">
                    <a16:creationId xmlns:a16="http://schemas.microsoft.com/office/drawing/2014/main" id="{7840B5DF-27C7-483D-9CD8-F5C752B900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26" y="2134805"/>
                <a:ext cx="866814" cy="86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TextBox 16">
                <a:extLst>
                  <a:ext uri="{FF2B5EF4-FFF2-40B4-BE49-F238E27FC236}">
                    <a16:creationId xmlns:a16="http://schemas.microsoft.com/office/drawing/2014/main" id="{64014439-5F93-4193-AF6B-77FAE49154DF}"/>
                  </a:ext>
                </a:extLst>
              </p:cNvPr>
              <p:cNvSpPr txBox="1"/>
              <p:nvPr/>
            </p:nvSpPr>
            <p:spPr>
              <a:xfrm>
                <a:off x="7307777" y="2773018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frontend</a:t>
                </a:r>
              </a:p>
            </p:txBody>
          </p:sp>
        </p:grpSp>
        <p:sp>
          <p:nvSpPr>
            <p:cNvPr id="35" name="Rectangle 14">
              <a:extLst>
                <a:ext uri="{FF2B5EF4-FFF2-40B4-BE49-F238E27FC236}">
                  <a16:creationId xmlns:a16="http://schemas.microsoft.com/office/drawing/2014/main" id="{2207E572-58EE-46B9-B30A-099BFBA455D5}"/>
                </a:ext>
              </a:extLst>
            </p:cNvPr>
            <p:cNvSpPr/>
            <p:nvPr/>
          </p:nvSpPr>
          <p:spPr>
            <a:xfrm>
              <a:off x="4615897" y="5165861"/>
              <a:ext cx="1053548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10.1.0.11</a:t>
              </a:r>
            </a:p>
          </p:txBody>
        </p:sp>
        <p:grpSp>
          <p:nvGrpSpPr>
            <p:cNvPr id="36" name="Group 17">
              <a:extLst>
                <a:ext uri="{FF2B5EF4-FFF2-40B4-BE49-F238E27FC236}">
                  <a16:creationId xmlns:a16="http://schemas.microsoft.com/office/drawing/2014/main" id="{0C28C3BC-3A07-467D-8C14-C781F890CA69}"/>
                </a:ext>
              </a:extLst>
            </p:cNvPr>
            <p:cNvGrpSpPr/>
            <p:nvPr/>
          </p:nvGrpSpPr>
          <p:grpSpPr>
            <a:xfrm>
              <a:off x="5588704" y="3649169"/>
              <a:ext cx="930063" cy="915212"/>
              <a:chOff x="7313972" y="2134805"/>
              <a:chExt cx="930063" cy="915212"/>
            </a:xfrm>
          </p:grpSpPr>
          <p:pic>
            <p:nvPicPr>
              <p:cNvPr id="42" name="Picture 2" descr="Image result for container icon">
                <a:extLst>
                  <a:ext uri="{FF2B5EF4-FFF2-40B4-BE49-F238E27FC236}">
                    <a16:creationId xmlns:a16="http://schemas.microsoft.com/office/drawing/2014/main" id="{804C9007-8498-4ED3-BE87-EEBCA76834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5596" y="2134805"/>
                <a:ext cx="866814" cy="86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19">
                <a:extLst>
                  <a:ext uri="{FF2B5EF4-FFF2-40B4-BE49-F238E27FC236}">
                    <a16:creationId xmlns:a16="http://schemas.microsoft.com/office/drawing/2014/main" id="{91C393ED-9663-4D0B-8EDF-9B002AF05B16}"/>
                  </a:ext>
                </a:extLst>
              </p:cNvPr>
              <p:cNvSpPr txBox="1"/>
              <p:nvPr/>
            </p:nvSpPr>
            <p:spPr>
              <a:xfrm>
                <a:off x="7313972" y="2773018"/>
                <a:ext cx="9300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Log spooler</a:t>
                </a:r>
              </a:p>
            </p:txBody>
          </p:sp>
        </p:grpSp>
        <p:grpSp>
          <p:nvGrpSpPr>
            <p:cNvPr id="37" name="Group 22">
              <a:extLst>
                <a:ext uri="{FF2B5EF4-FFF2-40B4-BE49-F238E27FC236}">
                  <a16:creationId xmlns:a16="http://schemas.microsoft.com/office/drawing/2014/main" id="{7E64F6F4-81A1-4045-A102-BB4E3C411DEE}"/>
                </a:ext>
              </a:extLst>
            </p:cNvPr>
            <p:cNvGrpSpPr/>
            <p:nvPr/>
          </p:nvGrpSpPr>
          <p:grpSpPr>
            <a:xfrm>
              <a:off x="4779431" y="4579217"/>
              <a:ext cx="726481" cy="571808"/>
              <a:chOff x="4658641" y="4545652"/>
              <a:chExt cx="726481" cy="571808"/>
            </a:xfrm>
          </p:grpSpPr>
          <p:sp>
            <p:nvSpPr>
              <p:cNvPr id="40" name="Flowchart: Multidocument 20">
                <a:extLst>
                  <a:ext uri="{FF2B5EF4-FFF2-40B4-BE49-F238E27FC236}">
                    <a16:creationId xmlns:a16="http://schemas.microsoft.com/office/drawing/2014/main" id="{5088EA14-51E1-439E-B3B5-1BD9F941D7AF}"/>
                  </a:ext>
                </a:extLst>
              </p:cNvPr>
              <p:cNvSpPr/>
              <p:nvPr/>
            </p:nvSpPr>
            <p:spPr>
              <a:xfrm>
                <a:off x="4803220" y="4545652"/>
                <a:ext cx="437322" cy="327992"/>
              </a:xfrm>
              <a:prstGeom prst="flowChartMultidocument">
                <a:avLst/>
              </a:prstGeom>
              <a:solidFill>
                <a:srgbClr val="FFFF00"/>
              </a:solidFill>
              <a:ln>
                <a:solidFill>
                  <a:srgbClr val="F8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TextBox 21">
                <a:extLst>
                  <a:ext uri="{FF2B5EF4-FFF2-40B4-BE49-F238E27FC236}">
                    <a16:creationId xmlns:a16="http://schemas.microsoft.com/office/drawing/2014/main" id="{0DDB79A1-1B42-426D-90BE-9000462FA451}"/>
                  </a:ext>
                </a:extLst>
              </p:cNvPr>
              <p:cNvSpPr txBox="1"/>
              <p:nvPr/>
            </p:nvSpPr>
            <p:spPr>
              <a:xfrm>
                <a:off x="4658641" y="4840461"/>
                <a:ext cx="7264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/</a:t>
                </a:r>
                <a:r>
                  <a:rPr lang="en-GB" sz="1200" dirty="0" err="1"/>
                  <a:t>var</a:t>
                </a:r>
                <a:r>
                  <a:rPr lang="en-GB" sz="1200" dirty="0"/>
                  <a:t>/logs</a:t>
                </a:r>
              </a:p>
            </p:txBody>
          </p:sp>
        </p:grpSp>
        <p:sp>
          <p:nvSpPr>
            <p:cNvPr id="38" name="Arrow: Bent-Up 25">
              <a:extLst>
                <a:ext uri="{FF2B5EF4-FFF2-40B4-BE49-F238E27FC236}">
                  <a16:creationId xmlns:a16="http://schemas.microsoft.com/office/drawing/2014/main" id="{8E85215C-AE76-44E3-A4B4-A6227854371E}"/>
                </a:ext>
              </a:extLst>
            </p:cNvPr>
            <p:cNvSpPr/>
            <p:nvPr/>
          </p:nvSpPr>
          <p:spPr>
            <a:xfrm rot="5400000">
              <a:off x="4489366" y="4433114"/>
              <a:ext cx="207232" cy="524565"/>
            </a:xfrm>
            <a:prstGeom prst="bentUpArrow">
              <a:avLst>
                <a:gd name="adj1" fmla="val 7200"/>
                <a:gd name="adj2" fmla="val 12049"/>
                <a:gd name="adj3" fmla="val 25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rrow: Bent-Up 26">
              <a:extLst>
                <a:ext uri="{FF2B5EF4-FFF2-40B4-BE49-F238E27FC236}">
                  <a16:creationId xmlns:a16="http://schemas.microsoft.com/office/drawing/2014/main" id="{1795212C-9222-46BC-8027-AB17EDFF9C27}"/>
                </a:ext>
              </a:extLst>
            </p:cNvPr>
            <p:cNvSpPr/>
            <p:nvPr/>
          </p:nvSpPr>
          <p:spPr>
            <a:xfrm rot="16200000" flipH="1">
              <a:off x="5630779" y="4427527"/>
              <a:ext cx="207232" cy="524565"/>
            </a:xfrm>
            <a:prstGeom prst="bentUpArrow">
              <a:avLst>
                <a:gd name="adj1" fmla="val 7200"/>
                <a:gd name="adj2" fmla="val 12049"/>
                <a:gd name="adj3" fmla="val 25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6348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</a:t>
            </a:r>
            <a:r>
              <a:rPr lang="zh-CN" altLang="en-US" dirty="0"/>
              <a:t>： 架构</a:t>
            </a:r>
            <a:endParaRPr lang="en-GB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E72AB24-D9E1-45E9-8D58-1ED386130366}"/>
              </a:ext>
            </a:extLst>
          </p:cNvPr>
          <p:cNvSpPr/>
          <p:nvPr/>
        </p:nvSpPr>
        <p:spPr>
          <a:xfrm>
            <a:off x="981047" y="1964016"/>
            <a:ext cx="72365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1"/>
                </a:solidFill>
              </a:rPr>
              <a:t>Deployment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对</a:t>
            </a:r>
            <a:r>
              <a:rPr lang="en-US" altLang="zh-CN" sz="3200" b="1" dirty="0">
                <a:solidFill>
                  <a:schemeClr val="accent1"/>
                </a:solidFill>
              </a:rPr>
              <a:t>Pod </a:t>
            </a:r>
            <a:r>
              <a:rPr lang="zh-CN" altLang="en-US" sz="3200" b="1" dirty="0">
                <a:solidFill>
                  <a:schemeClr val="accent1"/>
                </a:solidFill>
              </a:rPr>
              <a:t>附加功能的抽象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带状态管理的</a:t>
            </a:r>
            <a:r>
              <a:rPr lang="en-US" altLang="zh-CN" sz="3200" b="1" dirty="0">
                <a:solidFill>
                  <a:schemeClr val="accent1"/>
                </a:solidFill>
              </a:rPr>
              <a:t>Account</a:t>
            </a:r>
          </a:p>
        </p:txBody>
      </p:sp>
      <p:grpSp>
        <p:nvGrpSpPr>
          <p:cNvPr id="47" name="Agrupar 5">
            <a:extLst>
              <a:ext uri="{FF2B5EF4-FFF2-40B4-BE49-F238E27FC236}">
                <a16:creationId xmlns:a16="http://schemas.microsoft.com/office/drawing/2014/main" id="{C54B6483-9B6B-4B4E-8F5F-8AE70B4863CE}"/>
              </a:ext>
            </a:extLst>
          </p:cNvPr>
          <p:cNvGrpSpPr/>
          <p:nvPr/>
        </p:nvGrpSpPr>
        <p:grpSpPr>
          <a:xfrm>
            <a:off x="7259768" y="2257208"/>
            <a:ext cx="3924300" cy="2933700"/>
            <a:chOff x="7871777" y="2521902"/>
            <a:chExt cx="3924300" cy="2933700"/>
          </a:xfrm>
        </p:grpSpPr>
        <p:sp>
          <p:nvSpPr>
            <p:cNvPr id="48" name="Retângulo 7">
              <a:extLst>
                <a:ext uri="{FF2B5EF4-FFF2-40B4-BE49-F238E27FC236}">
                  <a16:creationId xmlns:a16="http://schemas.microsoft.com/office/drawing/2014/main" id="{CAFAD026-AA5F-48B0-8003-9B1894879BAD}"/>
                </a:ext>
              </a:extLst>
            </p:cNvPr>
            <p:cNvSpPr/>
            <p:nvPr/>
          </p:nvSpPr>
          <p:spPr bwMode="auto">
            <a:xfrm>
              <a:off x="7871777" y="2521902"/>
              <a:ext cx="3924300" cy="2933700"/>
            </a:xfrm>
            <a:prstGeom prst="rect">
              <a:avLst/>
            </a:prstGeom>
            <a:solidFill>
              <a:srgbClr val="EAEAEA"/>
            </a:solidFill>
            <a:ln>
              <a:solidFill>
                <a:srgbClr val="B2B2B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2000" dirty="0">
                  <a:solidFill>
                    <a:srgbClr val="292929"/>
                  </a:solidFill>
                </a:rPr>
                <a:t>Deployment</a:t>
              </a:r>
            </a:p>
          </p:txBody>
        </p:sp>
        <p:sp>
          <p:nvSpPr>
            <p:cNvPr id="49" name="Retângulo 3">
              <a:extLst>
                <a:ext uri="{FF2B5EF4-FFF2-40B4-BE49-F238E27FC236}">
                  <a16:creationId xmlns:a16="http://schemas.microsoft.com/office/drawing/2014/main" id="{636A088B-D8D8-431D-AE1B-1B5461CED75E}"/>
                </a:ext>
              </a:extLst>
            </p:cNvPr>
            <p:cNvSpPr/>
            <p:nvPr/>
          </p:nvSpPr>
          <p:spPr bwMode="auto">
            <a:xfrm>
              <a:off x="8309927" y="3200082"/>
              <a:ext cx="3048000" cy="1828800"/>
            </a:xfrm>
            <a:prstGeom prst="rect">
              <a:avLst/>
            </a:prstGeom>
            <a:solidFill>
              <a:srgbClr val="EAEAEA"/>
            </a:solidFill>
            <a:ln>
              <a:solidFill>
                <a:srgbClr val="B2B2B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2000" dirty="0">
                  <a:solidFill>
                    <a:srgbClr val="292929"/>
                  </a:solidFill>
                </a:rPr>
                <a:t>POD</a:t>
              </a:r>
            </a:p>
          </p:txBody>
        </p:sp>
        <p:sp>
          <p:nvSpPr>
            <p:cNvPr id="50" name="Retângulo 4">
              <a:extLst>
                <a:ext uri="{FF2B5EF4-FFF2-40B4-BE49-F238E27FC236}">
                  <a16:creationId xmlns:a16="http://schemas.microsoft.com/office/drawing/2014/main" id="{A6952D2E-355A-47DB-8C87-BE65EF44165C}"/>
                </a:ext>
              </a:extLst>
            </p:cNvPr>
            <p:cNvSpPr/>
            <p:nvPr/>
          </p:nvSpPr>
          <p:spPr bwMode="auto">
            <a:xfrm>
              <a:off x="8729027" y="3885882"/>
              <a:ext cx="2209800" cy="685800"/>
            </a:xfrm>
            <a:prstGeom prst="rect">
              <a:avLst/>
            </a:prstGeom>
            <a:solidFill>
              <a:srgbClr val="FF66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200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rPr>
                <a:t>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61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</a:t>
            </a:r>
            <a:r>
              <a:rPr lang="zh-CN" altLang="en-US" dirty="0"/>
              <a:t>： 架构</a:t>
            </a:r>
            <a:endParaRPr lang="en-GB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E72AB24-D9E1-45E9-8D58-1ED386130366}"/>
              </a:ext>
            </a:extLst>
          </p:cNvPr>
          <p:cNvSpPr/>
          <p:nvPr/>
        </p:nvSpPr>
        <p:spPr>
          <a:xfrm>
            <a:off x="740415" y="1942051"/>
            <a:ext cx="73688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1"/>
                </a:solidFill>
              </a:rPr>
              <a:t>Service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更稳定的对象（连续创建或者删除）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在访问</a:t>
            </a:r>
            <a:r>
              <a:rPr lang="en-US" altLang="zh-CN" sz="3200" b="1" dirty="0">
                <a:solidFill>
                  <a:schemeClr val="accent1"/>
                </a:solidFill>
              </a:rPr>
              <a:t>Pod</a:t>
            </a:r>
            <a:r>
              <a:rPr lang="zh-CN" altLang="en-US" sz="3200" b="1" dirty="0">
                <a:solidFill>
                  <a:schemeClr val="accent1"/>
                </a:solidFill>
              </a:rPr>
              <a:t>的时候充当负载均衡器</a:t>
            </a:r>
            <a:endParaRPr lang="en-US" altLang="zh-CN" sz="3200" b="1" dirty="0">
              <a:solidFill>
                <a:schemeClr val="accent1"/>
              </a:solidFill>
            </a:endParaRPr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F71306D1-CE5E-4C9E-A0DF-D8D64B0BD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494" y="2726881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29E3130-F95C-4AAE-9806-9637513CA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97" y="1589591"/>
            <a:ext cx="11234123" cy="4677394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微软最有价值专家</a:t>
            </a:r>
            <a:r>
              <a:rPr lang="pt-BR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(MVP)</a:t>
            </a:r>
          </a:p>
          <a:p>
            <a:endParaRPr lang="pt-BR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在技术领域拥有超过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年的经验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技术作者和演讲者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运营微信公众号“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dotnet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跨平台”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和“移动开发和机器学习”</a:t>
            </a:r>
          </a:p>
          <a:p>
            <a:endParaRPr lang="zh-TW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E0D272-7FA6-4BF8-9914-55CD897E4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744" y="2309761"/>
            <a:ext cx="2054530" cy="829128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2A4230B0-B871-4468-A5C1-698C0660593E}"/>
              </a:ext>
            </a:extLst>
          </p:cNvPr>
          <p:cNvSpPr txBox="1">
            <a:spLocks/>
          </p:cNvSpPr>
          <p:nvPr/>
        </p:nvSpPr>
        <p:spPr>
          <a:xfrm>
            <a:off x="0" y="6442130"/>
            <a:ext cx="12191117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</a:t>
            </a:r>
            <a:r>
              <a:rPr lang="en-US" altLang="zh-CN" sz="1836" spc="300" dirty="0">
                <a:solidFill>
                  <a:schemeClr val="bg1"/>
                </a:solidFill>
              </a:rPr>
              <a:t>www.cnblogs</a:t>
            </a:r>
            <a:r>
              <a:rPr lang="pt-BR" sz="1836" spc="300" dirty="0">
                <a:solidFill>
                  <a:schemeClr val="bg1"/>
                </a:solidFill>
              </a:rPr>
              <a:t>.com/</a:t>
            </a:r>
            <a:r>
              <a:rPr lang="en-US" altLang="zh-CN" sz="1836" spc="300" dirty="0">
                <a:solidFill>
                  <a:schemeClr val="bg1"/>
                </a:solidFill>
              </a:rPr>
              <a:t>shanyou</a:t>
            </a:r>
            <a:r>
              <a:rPr lang="pt-BR" sz="1836" spc="300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3A9364-77B9-4A3C-BE68-4E37FB027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282" y="3399960"/>
            <a:ext cx="28384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87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</a:t>
            </a:r>
            <a:r>
              <a:rPr lang="zh-CN" altLang="en-US" dirty="0"/>
              <a:t>： 架构</a:t>
            </a:r>
            <a:endParaRPr lang="en-GB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E72AB24-D9E1-45E9-8D58-1ED386130366}"/>
              </a:ext>
            </a:extLst>
          </p:cNvPr>
          <p:cNvSpPr/>
          <p:nvPr/>
        </p:nvSpPr>
        <p:spPr>
          <a:xfrm>
            <a:off x="740415" y="1942051"/>
            <a:ext cx="73688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1"/>
                </a:solidFill>
              </a:rPr>
              <a:t>Replication Controller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控制</a:t>
            </a:r>
            <a:r>
              <a:rPr lang="en-US" altLang="zh-CN" sz="3200" b="1" dirty="0">
                <a:solidFill>
                  <a:schemeClr val="accent1"/>
                </a:solidFill>
              </a:rPr>
              <a:t>Pod</a:t>
            </a:r>
            <a:r>
              <a:rPr lang="zh-CN" altLang="en-US" sz="3200" b="1" dirty="0">
                <a:solidFill>
                  <a:schemeClr val="accent1"/>
                </a:solidFill>
              </a:rPr>
              <a:t>的副本数量以及在集群中的位置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altLang="zh-CN" sz="3200" b="1" dirty="0" err="1">
                <a:solidFill>
                  <a:schemeClr val="accent1"/>
                </a:solidFill>
              </a:rPr>
              <a:t>Kubelet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pPr marL="914400" lvl="3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确保服务的初始化和节点中的容器运行</a:t>
            </a:r>
            <a:endParaRPr lang="en-US" altLang="zh-CN" sz="3200" b="1" dirty="0">
              <a:solidFill>
                <a:schemeClr val="accent1"/>
              </a:solidFill>
            </a:endParaRPr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F71306D1-CE5E-4C9E-A0DF-D8D64B0BD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494" y="2726881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9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</a:t>
            </a:r>
            <a:r>
              <a:rPr lang="zh-CN" altLang="en-US" dirty="0"/>
              <a:t>： 架构</a:t>
            </a:r>
            <a:endParaRPr lang="en-GB" dirty="0"/>
          </a:p>
        </p:txBody>
      </p:sp>
      <p:sp>
        <p:nvSpPr>
          <p:cNvPr id="6" name="Retângulo 8">
            <a:extLst>
              <a:ext uri="{FF2B5EF4-FFF2-40B4-BE49-F238E27FC236}">
                <a16:creationId xmlns:a16="http://schemas.microsoft.com/office/drawing/2014/main" id="{76E8FE51-8E38-4B3B-88E0-8D6D78955FBE}"/>
              </a:ext>
            </a:extLst>
          </p:cNvPr>
          <p:cNvSpPr/>
          <p:nvPr/>
        </p:nvSpPr>
        <p:spPr bwMode="auto">
          <a:xfrm>
            <a:off x="9180145" y="1494755"/>
            <a:ext cx="1718148" cy="1344637"/>
          </a:xfrm>
          <a:prstGeom prst="rect">
            <a:avLst/>
          </a:prstGeom>
          <a:solidFill>
            <a:srgbClr val="00808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pt-BR" sz="2745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Master</a:t>
            </a:r>
          </a:p>
        </p:txBody>
      </p:sp>
      <p:sp>
        <p:nvSpPr>
          <p:cNvPr id="7" name="CaixaDeTexto 19">
            <a:extLst>
              <a:ext uri="{FF2B5EF4-FFF2-40B4-BE49-F238E27FC236}">
                <a16:creationId xmlns:a16="http://schemas.microsoft.com/office/drawing/2014/main" id="{68C14C25-3DE9-4C73-99C7-F5D762FA0089}"/>
              </a:ext>
            </a:extLst>
          </p:cNvPr>
          <p:cNvSpPr txBox="1"/>
          <p:nvPr/>
        </p:nvSpPr>
        <p:spPr>
          <a:xfrm>
            <a:off x="2636555" y="5151387"/>
            <a:ext cx="1718148" cy="66983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pt-BR" sz="274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Nodes</a:t>
            </a:r>
          </a:p>
        </p:txBody>
      </p:sp>
      <p:sp>
        <p:nvSpPr>
          <p:cNvPr id="8" name="Retângulo 23">
            <a:extLst>
              <a:ext uri="{FF2B5EF4-FFF2-40B4-BE49-F238E27FC236}">
                <a16:creationId xmlns:a16="http://schemas.microsoft.com/office/drawing/2014/main" id="{E971E17D-7764-45D0-B28F-239016DF48A3}"/>
              </a:ext>
            </a:extLst>
          </p:cNvPr>
          <p:cNvSpPr/>
          <p:nvPr/>
        </p:nvSpPr>
        <p:spPr bwMode="auto">
          <a:xfrm>
            <a:off x="4354702" y="4627229"/>
            <a:ext cx="1942254" cy="1718148"/>
          </a:xfrm>
          <a:prstGeom prst="rect">
            <a:avLst/>
          </a:prstGeom>
          <a:solidFill>
            <a:srgbClr val="3366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pt-BR" sz="2745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tângulo 24">
            <a:extLst>
              <a:ext uri="{FF2B5EF4-FFF2-40B4-BE49-F238E27FC236}">
                <a16:creationId xmlns:a16="http://schemas.microsoft.com/office/drawing/2014/main" id="{C940F167-20B8-4825-A530-35325C81CE2A}"/>
              </a:ext>
            </a:extLst>
          </p:cNvPr>
          <p:cNvSpPr/>
          <p:nvPr/>
        </p:nvSpPr>
        <p:spPr bwMode="auto">
          <a:xfrm>
            <a:off x="6704082" y="4627229"/>
            <a:ext cx="1942254" cy="1718148"/>
          </a:xfrm>
          <a:prstGeom prst="rect">
            <a:avLst/>
          </a:prstGeom>
          <a:solidFill>
            <a:srgbClr val="3366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pt-BR" sz="2745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tângulo 25">
            <a:extLst>
              <a:ext uri="{FF2B5EF4-FFF2-40B4-BE49-F238E27FC236}">
                <a16:creationId xmlns:a16="http://schemas.microsoft.com/office/drawing/2014/main" id="{204DE59C-DFAC-4951-98E0-A655398757ED}"/>
              </a:ext>
            </a:extLst>
          </p:cNvPr>
          <p:cNvSpPr/>
          <p:nvPr/>
        </p:nvSpPr>
        <p:spPr bwMode="auto">
          <a:xfrm>
            <a:off x="9068092" y="4627229"/>
            <a:ext cx="1942254" cy="1718148"/>
          </a:xfrm>
          <a:prstGeom prst="rect">
            <a:avLst/>
          </a:prstGeom>
          <a:solidFill>
            <a:srgbClr val="3366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pt-BR" sz="2745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cxnSp>
        <p:nvCxnSpPr>
          <p:cNvPr id="12" name="Conector de Seta Reta 26">
            <a:extLst>
              <a:ext uri="{FF2B5EF4-FFF2-40B4-BE49-F238E27FC236}">
                <a16:creationId xmlns:a16="http://schemas.microsoft.com/office/drawing/2014/main" id="{CD21DBF2-4BCF-4940-9C53-A9967FC46823}"/>
              </a:ext>
            </a:extLst>
          </p:cNvPr>
          <p:cNvCxnSpPr>
            <a:cxnSpLocks/>
          </p:cNvCxnSpPr>
          <p:nvPr/>
        </p:nvCxnSpPr>
        <p:spPr>
          <a:xfrm>
            <a:off x="10144425" y="2861000"/>
            <a:ext cx="0" cy="17377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27">
            <a:extLst>
              <a:ext uri="{FF2B5EF4-FFF2-40B4-BE49-F238E27FC236}">
                <a16:creationId xmlns:a16="http://schemas.microsoft.com/office/drawing/2014/main" id="{517A2F10-B69B-4E31-BC5B-241137698C5D}"/>
              </a:ext>
            </a:extLst>
          </p:cNvPr>
          <p:cNvCxnSpPr>
            <a:cxnSpLocks/>
          </p:cNvCxnSpPr>
          <p:nvPr/>
        </p:nvCxnSpPr>
        <p:spPr>
          <a:xfrm flipH="1">
            <a:off x="7817143" y="2889491"/>
            <a:ext cx="2016956" cy="17092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29">
            <a:extLst>
              <a:ext uri="{FF2B5EF4-FFF2-40B4-BE49-F238E27FC236}">
                <a16:creationId xmlns:a16="http://schemas.microsoft.com/office/drawing/2014/main" id="{07CF0400-B4BC-490E-95F0-FEE821AEFF7B}"/>
              </a:ext>
            </a:extLst>
          </p:cNvPr>
          <p:cNvCxnSpPr>
            <a:cxnSpLocks/>
          </p:cNvCxnSpPr>
          <p:nvPr/>
        </p:nvCxnSpPr>
        <p:spPr>
          <a:xfrm flipH="1">
            <a:off x="5426677" y="2627444"/>
            <a:ext cx="3735103" cy="197129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31">
            <a:extLst>
              <a:ext uri="{FF2B5EF4-FFF2-40B4-BE49-F238E27FC236}">
                <a16:creationId xmlns:a16="http://schemas.microsoft.com/office/drawing/2014/main" id="{60551380-888B-4CB3-B750-AA9E290A2840}"/>
              </a:ext>
            </a:extLst>
          </p:cNvPr>
          <p:cNvSpPr txBox="1"/>
          <p:nvPr/>
        </p:nvSpPr>
        <p:spPr>
          <a:xfrm>
            <a:off x="627381" y="1458301"/>
            <a:ext cx="1718148" cy="66983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pt-BR" sz="2745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Pods</a:t>
            </a:r>
            <a:endParaRPr lang="pt-BR" sz="2745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tângulo 33">
            <a:extLst>
              <a:ext uri="{FF2B5EF4-FFF2-40B4-BE49-F238E27FC236}">
                <a16:creationId xmlns:a16="http://schemas.microsoft.com/office/drawing/2014/main" id="{9ADCED8B-14A6-47EB-B395-6EB4CEFFD6D5}"/>
              </a:ext>
            </a:extLst>
          </p:cNvPr>
          <p:cNvSpPr/>
          <p:nvPr/>
        </p:nvSpPr>
        <p:spPr bwMode="auto">
          <a:xfrm>
            <a:off x="844016" y="2084298"/>
            <a:ext cx="522914" cy="52415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pt-BR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A</a:t>
            </a:r>
          </a:p>
        </p:txBody>
      </p:sp>
      <p:sp>
        <p:nvSpPr>
          <p:cNvPr id="17" name="Retângulo 34">
            <a:extLst>
              <a:ext uri="{FF2B5EF4-FFF2-40B4-BE49-F238E27FC236}">
                <a16:creationId xmlns:a16="http://schemas.microsoft.com/office/drawing/2014/main" id="{DED0C3F7-1045-4F84-A1C3-6F1FDC94500B}"/>
              </a:ext>
            </a:extLst>
          </p:cNvPr>
          <p:cNvSpPr/>
          <p:nvPr/>
        </p:nvSpPr>
        <p:spPr bwMode="auto">
          <a:xfrm>
            <a:off x="844016" y="2784006"/>
            <a:ext cx="522914" cy="5241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pt-BR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B</a:t>
            </a:r>
          </a:p>
        </p:txBody>
      </p:sp>
      <p:sp>
        <p:nvSpPr>
          <p:cNvPr id="18" name="Retângulo 35">
            <a:extLst>
              <a:ext uri="{FF2B5EF4-FFF2-40B4-BE49-F238E27FC236}">
                <a16:creationId xmlns:a16="http://schemas.microsoft.com/office/drawing/2014/main" id="{96A48A11-3C97-42A4-A24F-6EFB2A60F264}"/>
              </a:ext>
            </a:extLst>
          </p:cNvPr>
          <p:cNvSpPr/>
          <p:nvPr/>
        </p:nvSpPr>
        <p:spPr bwMode="auto">
          <a:xfrm>
            <a:off x="844016" y="3482035"/>
            <a:ext cx="522914" cy="52415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pt-BR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C</a:t>
            </a:r>
          </a:p>
        </p:txBody>
      </p:sp>
      <p:sp>
        <p:nvSpPr>
          <p:cNvPr id="19" name="CaixaDeTexto 36">
            <a:extLst>
              <a:ext uri="{FF2B5EF4-FFF2-40B4-BE49-F238E27FC236}">
                <a16:creationId xmlns:a16="http://schemas.microsoft.com/office/drawing/2014/main" id="{41515599-AE00-44E1-AB84-93EB39F2674C}"/>
              </a:ext>
            </a:extLst>
          </p:cNvPr>
          <p:cNvSpPr txBox="1"/>
          <p:nvPr/>
        </p:nvSpPr>
        <p:spPr>
          <a:xfrm>
            <a:off x="1366930" y="2060016"/>
            <a:ext cx="2341600" cy="5687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pt-BR" sz="1961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replicas: 2</a:t>
            </a:r>
          </a:p>
        </p:txBody>
      </p:sp>
      <p:sp>
        <p:nvSpPr>
          <p:cNvPr id="20" name="CaixaDeTexto 37">
            <a:extLst>
              <a:ext uri="{FF2B5EF4-FFF2-40B4-BE49-F238E27FC236}">
                <a16:creationId xmlns:a16="http://schemas.microsoft.com/office/drawing/2014/main" id="{AE5E8944-2BE9-4693-95A4-D278897A4308}"/>
              </a:ext>
            </a:extLst>
          </p:cNvPr>
          <p:cNvSpPr txBox="1"/>
          <p:nvPr/>
        </p:nvSpPr>
        <p:spPr>
          <a:xfrm>
            <a:off x="1386227" y="2771025"/>
            <a:ext cx="2341600" cy="5687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pt-BR" sz="1961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replicas: 1</a:t>
            </a:r>
          </a:p>
        </p:txBody>
      </p:sp>
      <p:sp>
        <p:nvSpPr>
          <p:cNvPr id="21" name="CaixaDeTexto 38">
            <a:extLst>
              <a:ext uri="{FF2B5EF4-FFF2-40B4-BE49-F238E27FC236}">
                <a16:creationId xmlns:a16="http://schemas.microsoft.com/office/drawing/2014/main" id="{82BE5195-5042-43B3-8F81-E673A9EF353D}"/>
              </a:ext>
            </a:extLst>
          </p:cNvPr>
          <p:cNvSpPr txBox="1"/>
          <p:nvPr/>
        </p:nvSpPr>
        <p:spPr>
          <a:xfrm>
            <a:off x="1386227" y="3482035"/>
            <a:ext cx="2341600" cy="5687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pt-BR" sz="1961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replicas: 3</a:t>
            </a:r>
          </a:p>
        </p:txBody>
      </p:sp>
      <p:sp>
        <p:nvSpPr>
          <p:cNvPr id="22" name="Retângulo 39">
            <a:extLst>
              <a:ext uri="{FF2B5EF4-FFF2-40B4-BE49-F238E27FC236}">
                <a16:creationId xmlns:a16="http://schemas.microsoft.com/office/drawing/2014/main" id="{EB502E48-BCDD-4848-BC80-E217C4953132}"/>
              </a:ext>
            </a:extLst>
          </p:cNvPr>
          <p:cNvSpPr/>
          <p:nvPr/>
        </p:nvSpPr>
        <p:spPr bwMode="auto">
          <a:xfrm>
            <a:off x="4541458" y="4776633"/>
            <a:ext cx="522914" cy="52415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pt-BR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A</a:t>
            </a:r>
          </a:p>
        </p:txBody>
      </p:sp>
      <p:sp>
        <p:nvSpPr>
          <p:cNvPr id="23" name="Retângulo 40">
            <a:extLst>
              <a:ext uri="{FF2B5EF4-FFF2-40B4-BE49-F238E27FC236}">
                <a16:creationId xmlns:a16="http://schemas.microsoft.com/office/drawing/2014/main" id="{CD03D09D-2CD2-424F-B740-635051D3FA09}"/>
              </a:ext>
            </a:extLst>
          </p:cNvPr>
          <p:cNvSpPr/>
          <p:nvPr/>
        </p:nvSpPr>
        <p:spPr bwMode="auto">
          <a:xfrm>
            <a:off x="6920719" y="4776633"/>
            <a:ext cx="522914" cy="52415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pt-BR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A</a:t>
            </a:r>
          </a:p>
        </p:txBody>
      </p:sp>
      <p:sp>
        <p:nvSpPr>
          <p:cNvPr id="24" name="Retângulo 41">
            <a:extLst>
              <a:ext uri="{FF2B5EF4-FFF2-40B4-BE49-F238E27FC236}">
                <a16:creationId xmlns:a16="http://schemas.microsoft.com/office/drawing/2014/main" id="{0E362682-620C-497F-A47F-57171472A92B}"/>
              </a:ext>
            </a:extLst>
          </p:cNvPr>
          <p:cNvSpPr/>
          <p:nvPr/>
        </p:nvSpPr>
        <p:spPr bwMode="auto">
          <a:xfrm>
            <a:off x="4553285" y="5673058"/>
            <a:ext cx="522914" cy="52415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pt-BR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C</a:t>
            </a:r>
          </a:p>
        </p:txBody>
      </p:sp>
      <p:sp>
        <p:nvSpPr>
          <p:cNvPr id="26" name="Retângulo 42">
            <a:extLst>
              <a:ext uri="{FF2B5EF4-FFF2-40B4-BE49-F238E27FC236}">
                <a16:creationId xmlns:a16="http://schemas.microsoft.com/office/drawing/2014/main" id="{31A2D482-478A-4ED1-AFA0-EE2C23B324D3}"/>
              </a:ext>
            </a:extLst>
          </p:cNvPr>
          <p:cNvSpPr/>
          <p:nvPr/>
        </p:nvSpPr>
        <p:spPr bwMode="auto">
          <a:xfrm>
            <a:off x="6914802" y="5673058"/>
            <a:ext cx="522914" cy="52415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pt-BR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C</a:t>
            </a:r>
          </a:p>
        </p:txBody>
      </p:sp>
      <p:sp>
        <p:nvSpPr>
          <p:cNvPr id="27" name="Retângulo 44">
            <a:extLst>
              <a:ext uri="{FF2B5EF4-FFF2-40B4-BE49-F238E27FC236}">
                <a16:creationId xmlns:a16="http://schemas.microsoft.com/office/drawing/2014/main" id="{67568C58-2DCE-42A3-863F-7F39461A6D6C}"/>
              </a:ext>
            </a:extLst>
          </p:cNvPr>
          <p:cNvSpPr/>
          <p:nvPr/>
        </p:nvSpPr>
        <p:spPr bwMode="auto">
          <a:xfrm>
            <a:off x="10282312" y="5224224"/>
            <a:ext cx="522914" cy="5241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pt-BR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B</a:t>
            </a:r>
          </a:p>
        </p:txBody>
      </p:sp>
      <p:sp>
        <p:nvSpPr>
          <p:cNvPr id="28" name="Retângulo 45">
            <a:extLst>
              <a:ext uri="{FF2B5EF4-FFF2-40B4-BE49-F238E27FC236}">
                <a16:creationId xmlns:a16="http://schemas.microsoft.com/office/drawing/2014/main" id="{2B8B2D08-5F18-48A5-8FA6-C317413334AD}"/>
              </a:ext>
            </a:extLst>
          </p:cNvPr>
          <p:cNvSpPr/>
          <p:nvPr/>
        </p:nvSpPr>
        <p:spPr bwMode="auto">
          <a:xfrm>
            <a:off x="9311185" y="5689751"/>
            <a:ext cx="522914" cy="52415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pt-BR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1340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FC8B91A-BC7E-4D55-8116-70BE0E0159EC}"/>
              </a:ext>
            </a:extLst>
          </p:cNvPr>
          <p:cNvSpPr/>
          <p:nvPr/>
        </p:nvSpPr>
        <p:spPr>
          <a:xfrm>
            <a:off x="4215852" y="4080013"/>
            <a:ext cx="6945791" cy="21567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865FC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Upgrade policy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595032-E3DC-4F8A-A854-869B70F12FEE}"/>
              </a:ext>
            </a:extLst>
          </p:cNvPr>
          <p:cNvSpPr/>
          <p:nvPr/>
        </p:nvSpPr>
        <p:spPr>
          <a:xfrm>
            <a:off x="4378187" y="4467638"/>
            <a:ext cx="6619461" cy="1679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6CC3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9F8FF-04D0-4C67-BB07-62C54830C76E}"/>
              </a:ext>
            </a:extLst>
          </p:cNvPr>
          <p:cNvSpPr/>
          <p:nvPr/>
        </p:nvSpPr>
        <p:spPr>
          <a:xfrm>
            <a:off x="246819" y="2686849"/>
            <a:ext cx="3624471" cy="35499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865FC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497302-E800-4A65-BC68-E27B8E98BBAC}"/>
              </a:ext>
            </a:extLst>
          </p:cNvPr>
          <p:cNvSpPr/>
          <p:nvPr/>
        </p:nvSpPr>
        <p:spPr>
          <a:xfrm>
            <a:off x="385971" y="3847886"/>
            <a:ext cx="3322984" cy="2299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6CC3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 err="1">
                <a:solidFill>
                  <a:schemeClr val="tx1"/>
                </a:solidFill>
              </a:rPr>
              <a:t>ReplicaSet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ACD1B7-ECD3-44FC-B63C-3E259BEC69F1}"/>
              </a:ext>
            </a:extLst>
          </p:cNvPr>
          <p:cNvSpPr/>
          <p:nvPr/>
        </p:nvSpPr>
        <p:spPr>
          <a:xfrm>
            <a:off x="735497" y="4805570"/>
            <a:ext cx="2787926" cy="1131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3CCD47-1AEE-42F7-AFEC-4209CF06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391" y="241918"/>
            <a:ext cx="8872992" cy="72939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K8s </a:t>
            </a:r>
            <a:r>
              <a:rPr lang="zh-CN" altLang="en-US" dirty="0"/>
              <a:t>对象通过</a:t>
            </a:r>
            <a:r>
              <a:rPr lang="en-GB" dirty="0"/>
              <a:t>REST API </a:t>
            </a:r>
            <a:r>
              <a:rPr lang="zh-CN" altLang="en-US" dirty="0"/>
              <a:t>创建</a:t>
            </a:r>
            <a:endParaRPr lang="en-GB" dirty="0"/>
          </a:p>
        </p:txBody>
      </p:sp>
      <p:pic>
        <p:nvPicPr>
          <p:cNvPr id="6" name="Picture 4" descr="https://azurecomcdn.azureedge.net/cvt-24785e47728636324a1dff85ae88874c1e17999e0f66965132e5c5ad37455466/images/page/services/container-service/01-create.png">
            <a:extLst>
              <a:ext uri="{FF2B5EF4-FFF2-40B4-BE49-F238E27FC236}">
                <a16:creationId xmlns:a16="http://schemas.microsoft.com/office/drawing/2014/main" id="{AF75F598-27B2-4FA9-94CB-F77553EB0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" y="490612"/>
            <a:ext cx="2081264" cy="100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0830A7-CD46-4315-90B4-37311ECD537A}"/>
              </a:ext>
            </a:extLst>
          </p:cNvPr>
          <p:cNvSpPr/>
          <p:nvPr/>
        </p:nvSpPr>
        <p:spPr>
          <a:xfrm>
            <a:off x="316396" y="2890202"/>
            <a:ext cx="33229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</a:rPr>
              <a:t>apiVersion</a:t>
            </a:r>
            <a:r>
              <a:rPr lang="en-GB" sz="1200" dirty="0">
                <a:latin typeface="Consolas" panose="020B0609020204030204" pitchFamily="49" charset="0"/>
              </a:rPr>
              <a:t>: </a:t>
            </a:r>
            <a:r>
              <a:rPr lang="en-GB" sz="1200" b="1" dirty="0">
                <a:latin typeface="Consolas" panose="020B0609020204030204" pitchFamily="49" charset="0"/>
              </a:rPr>
              <a:t>apps/v1beta1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kind: </a:t>
            </a:r>
            <a:r>
              <a:rPr lang="en-GB" sz="1200" b="1" dirty="0">
                <a:latin typeface="Consolas" panose="020B0609020204030204" pitchFamily="49" charset="0"/>
              </a:rPr>
              <a:t>Deployment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metadata: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name: </a:t>
            </a:r>
            <a:r>
              <a:rPr lang="en-GB" sz="1200" b="1" dirty="0">
                <a:latin typeface="Consolas" panose="020B0609020204030204" pitchFamily="49" charset="0"/>
              </a:rPr>
              <a:t>frontend-</a:t>
            </a:r>
            <a:r>
              <a:rPr lang="en-GB" sz="1200" b="1" dirty="0" err="1">
                <a:latin typeface="Consolas" panose="020B0609020204030204" pitchFamily="49" charset="0"/>
              </a:rPr>
              <a:t>dpy</a:t>
            </a:r>
            <a:endParaRPr lang="en-GB" sz="1200" b="1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spec: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replicas: </a:t>
            </a:r>
            <a:r>
              <a:rPr lang="en-GB" sz="1200" b="1" dirty="0">
                <a:latin typeface="Consolas" panose="020B0609020204030204" pitchFamily="49" charset="0"/>
              </a:rPr>
              <a:t>3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app: </a:t>
            </a:r>
            <a:r>
              <a:rPr lang="en-GB" sz="1200" b="1" dirty="0">
                <a:latin typeface="Consolas" panose="020B0609020204030204" pitchFamily="49" charset="0"/>
              </a:rPr>
              <a:t>frontend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spec: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- name: </a:t>
            </a:r>
            <a:r>
              <a:rPr lang="en-GB" sz="1200" b="1" dirty="0">
                <a:latin typeface="Consolas" panose="020B0609020204030204" pitchFamily="49" charset="0"/>
              </a:rPr>
              <a:t>frontend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image: </a:t>
            </a:r>
            <a:r>
              <a:rPr lang="en-GB" sz="1200" b="1" dirty="0" err="1">
                <a:latin typeface="Consolas" panose="020B0609020204030204" pitchFamily="49" charset="0"/>
              </a:rPr>
              <a:t>myreg</a:t>
            </a:r>
            <a:r>
              <a:rPr lang="en-GB" sz="1200" b="1" dirty="0">
                <a:latin typeface="Consolas" panose="020B0609020204030204" pitchFamily="49" charset="0"/>
              </a:rPr>
              <a:t>/</a:t>
            </a:r>
            <a:r>
              <a:rPr lang="en-GB" sz="1200" b="1" dirty="0" err="1">
                <a:latin typeface="Consolas" panose="020B0609020204030204" pitchFamily="49" charset="0"/>
              </a:rPr>
              <a:t>frontend:latest</a:t>
            </a:r>
            <a:endParaRPr lang="en-GB" sz="1200" b="1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- </a:t>
            </a:r>
            <a:r>
              <a:rPr lang="en-GB" sz="1200" dirty="0" err="1">
                <a:latin typeface="Consolas" panose="020B0609020204030204" pitchFamily="49" charset="0"/>
              </a:rPr>
              <a:t>containerPort</a:t>
            </a:r>
            <a:r>
              <a:rPr lang="en-GB" sz="1200" dirty="0">
                <a:latin typeface="Consolas" panose="020B0609020204030204" pitchFamily="49" charset="0"/>
              </a:rPr>
              <a:t>: </a:t>
            </a:r>
            <a:r>
              <a:rPr lang="en-GB" sz="1200" b="1" dirty="0">
                <a:latin typeface="Consolas" panose="020B0609020204030204" pitchFamily="49" charset="0"/>
              </a:rPr>
              <a:t>80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A1BB6B-FF27-43C6-BB58-AF2AFC9DB4D7}"/>
              </a:ext>
            </a:extLst>
          </p:cNvPr>
          <p:cNvGrpSpPr/>
          <p:nvPr/>
        </p:nvGrpSpPr>
        <p:grpSpPr>
          <a:xfrm>
            <a:off x="4825448" y="4615599"/>
            <a:ext cx="1679713" cy="1214744"/>
            <a:chOff x="4850296" y="4262761"/>
            <a:chExt cx="1679713" cy="121474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C153D7-0221-453E-81A3-1764E7355E6D}"/>
                </a:ext>
              </a:extLst>
            </p:cNvPr>
            <p:cNvSpPr/>
            <p:nvPr/>
          </p:nvSpPr>
          <p:spPr>
            <a:xfrm>
              <a:off x="4850296" y="4328491"/>
              <a:ext cx="1679713" cy="10272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3B793D-6A61-485C-B112-DB4F60F222D7}"/>
                </a:ext>
              </a:extLst>
            </p:cNvPr>
            <p:cNvGrpSpPr/>
            <p:nvPr/>
          </p:nvGrpSpPr>
          <p:grpSpPr>
            <a:xfrm>
              <a:off x="5256745" y="4262761"/>
              <a:ext cx="866814" cy="915212"/>
              <a:chOff x="7245626" y="2134805"/>
              <a:chExt cx="866814" cy="915212"/>
            </a:xfrm>
          </p:grpSpPr>
          <p:pic>
            <p:nvPicPr>
              <p:cNvPr id="2050" name="Picture 2" descr="Image result for container icon">
                <a:extLst>
                  <a:ext uri="{FF2B5EF4-FFF2-40B4-BE49-F238E27FC236}">
                    <a16:creationId xmlns:a16="http://schemas.microsoft.com/office/drawing/2014/main" id="{676B9240-D028-4CDD-B6C7-755A006F52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26" y="2134805"/>
                <a:ext cx="866814" cy="86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FDD62F-9449-4AD1-B31F-CA5A2DBA8A0B}"/>
                  </a:ext>
                </a:extLst>
              </p:cNvPr>
              <p:cNvSpPr txBox="1"/>
              <p:nvPr/>
            </p:nvSpPr>
            <p:spPr>
              <a:xfrm>
                <a:off x="7307777" y="2773018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frontend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564719-A3E7-4FA9-A62C-CAA5FF29769F}"/>
                </a:ext>
              </a:extLst>
            </p:cNvPr>
            <p:cNvSpPr/>
            <p:nvPr/>
          </p:nvSpPr>
          <p:spPr>
            <a:xfrm>
              <a:off x="5163377" y="5233996"/>
              <a:ext cx="1053548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10.1.0.11:80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8DA2F5-FB1C-42D0-AEF2-AAE76072F5E6}"/>
              </a:ext>
            </a:extLst>
          </p:cNvPr>
          <p:cNvGrpSpPr/>
          <p:nvPr/>
        </p:nvGrpSpPr>
        <p:grpSpPr>
          <a:xfrm>
            <a:off x="6898131" y="4615599"/>
            <a:ext cx="1679713" cy="1214744"/>
            <a:chOff x="4850296" y="4262761"/>
            <a:chExt cx="1679713" cy="121474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227DA7C-F6B8-4D41-AD79-FC221379321B}"/>
                </a:ext>
              </a:extLst>
            </p:cNvPr>
            <p:cNvSpPr/>
            <p:nvPr/>
          </p:nvSpPr>
          <p:spPr>
            <a:xfrm>
              <a:off x="4850296" y="4328491"/>
              <a:ext cx="1679713" cy="10272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BB40AD-B2D6-4A30-91A6-5CBEB79207A4}"/>
                </a:ext>
              </a:extLst>
            </p:cNvPr>
            <p:cNvGrpSpPr/>
            <p:nvPr/>
          </p:nvGrpSpPr>
          <p:grpSpPr>
            <a:xfrm>
              <a:off x="5256745" y="4262761"/>
              <a:ext cx="866814" cy="915212"/>
              <a:chOff x="7245626" y="2134805"/>
              <a:chExt cx="866814" cy="915212"/>
            </a:xfrm>
          </p:grpSpPr>
          <p:pic>
            <p:nvPicPr>
              <p:cNvPr id="22" name="Picture 2" descr="Image result for container icon">
                <a:extLst>
                  <a:ext uri="{FF2B5EF4-FFF2-40B4-BE49-F238E27FC236}">
                    <a16:creationId xmlns:a16="http://schemas.microsoft.com/office/drawing/2014/main" id="{DF32F6B3-AA3A-4BE3-8686-953EF08CB9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26" y="2134805"/>
                <a:ext cx="866814" cy="86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CD026E-8F28-4896-8B83-5C5283A253A9}"/>
                  </a:ext>
                </a:extLst>
              </p:cNvPr>
              <p:cNvSpPr txBox="1"/>
              <p:nvPr/>
            </p:nvSpPr>
            <p:spPr>
              <a:xfrm>
                <a:off x="7307777" y="2773018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frontend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A5E3B1-3FE4-4856-91CE-9E51D6D93FD8}"/>
                </a:ext>
              </a:extLst>
            </p:cNvPr>
            <p:cNvSpPr/>
            <p:nvPr/>
          </p:nvSpPr>
          <p:spPr>
            <a:xfrm>
              <a:off x="5163377" y="5233996"/>
              <a:ext cx="1053548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10.1.0.19:80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AE7E43-9628-4B79-A14B-DE58846E3292}"/>
              </a:ext>
            </a:extLst>
          </p:cNvPr>
          <p:cNvGrpSpPr/>
          <p:nvPr/>
        </p:nvGrpSpPr>
        <p:grpSpPr>
          <a:xfrm>
            <a:off x="8970814" y="4615599"/>
            <a:ext cx="1679713" cy="1214744"/>
            <a:chOff x="4850296" y="4262761"/>
            <a:chExt cx="1679713" cy="121474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6CE859-000A-47BA-8D5F-F356C0DB36EC}"/>
                </a:ext>
              </a:extLst>
            </p:cNvPr>
            <p:cNvSpPr/>
            <p:nvPr/>
          </p:nvSpPr>
          <p:spPr>
            <a:xfrm>
              <a:off x="4850296" y="4328491"/>
              <a:ext cx="1679713" cy="10272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F4E0D8-656E-48E1-8847-BF953E99903A}"/>
                </a:ext>
              </a:extLst>
            </p:cNvPr>
            <p:cNvGrpSpPr/>
            <p:nvPr/>
          </p:nvGrpSpPr>
          <p:grpSpPr>
            <a:xfrm>
              <a:off x="5256745" y="4262761"/>
              <a:ext cx="866814" cy="915212"/>
              <a:chOff x="7245626" y="2134805"/>
              <a:chExt cx="866814" cy="915212"/>
            </a:xfrm>
          </p:grpSpPr>
          <p:pic>
            <p:nvPicPr>
              <p:cNvPr id="28" name="Picture 2" descr="Image result for container icon">
                <a:extLst>
                  <a:ext uri="{FF2B5EF4-FFF2-40B4-BE49-F238E27FC236}">
                    <a16:creationId xmlns:a16="http://schemas.microsoft.com/office/drawing/2014/main" id="{A87637B9-1947-42CA-941B-90F78BC1A9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26" y="2134805"/>
                <a:ext cx="866814" cy="86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2F56C3-461A-4287-BBB0-61790E2430C0}"/>
                  </a:ext>
                </a:extLst>
              </p:cNvPr>
              <p:cNvSpPr txBox="1"/>
              <p:nvPr/>
            </p:nvSpPr>
            <p:spPr>
              <a:xfrm>
                <a:off x="7307777" y="2773018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frontend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CEF8C9-3995-4A65-8D4C-5B44315AEC20}"/>
                </a:ext>
              </a:extLst>
            </p:cNvPr>
            <p:cNvSpPr/>
            <p:nvPr/>
          </p:nvSpPr>
          <p:spPr>
            <a:xfrm>
              <a:off x="5163377" y="5233996"/>
              <a:ext cx="1053548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10.1.0.47:80</a:t>
              </a:r>
            </a:p>
          </p:txBody>
        </p:sp>
      </p:grp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E07ED16-D5E4-4FAE-9992-729BBC43B692}"/>
              </a:ext>
            </a:extLst>
          </p:cNvPr>
          <p:cNvSpPr/>
          <p:nvPr/>
        </p:nvSpPr>
        <p:spPr>
          <a:xfrm>
            <a:off x="4825448" y="5853426"/>
            <a:ext cx="993913" cy="16896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app: frontend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C5DEB743-7EE0-436D-B857-6D14C1721E38}"/>
              </a:ext>
            </a:extLst>
          </p:cNvPr>
          <p:cNvSpPr/>
          <p:nvPr/>
        </p:nvSpPr>
        <p:spPr>
          <a:xfrm>
            <a:off x="6893531" y="5853426"/>
            <a:ext cx="993913" cy="16896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app: frontend</a:t>
            </a: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5E98C75B-A16D-4F4F-A3A2-0B71BFDF7155}"/>
              </a:ext>
            </a:extLst>
          </p:cNvPr>
          <p:cNvSpPr/>
          <p:nvPr/>
        </p:nvSpPr>
        <p:spPr>
          <a:xfrm>
            <a:off x="8970814" y="5853426"/>
            <a:ext cx="993913" cy="16896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app: frontend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ACBFEE-4BB6-475F-9D28-4B05BF79CDF2}"/>
              </a:ext>
            </a:extLst>
          </p:cNvPr>
          <p:cNvSpPr/>
          <p:nvPr/>
        </p:nvSpPr>
        <p:spPr>
          <a:xfrm>
            <a:off x="9671813" y="1368871"/>
            <a:ext cx="2203791" cy="2156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37947466-3FA8-4F55-8EC0-CC9D159D8FA2}"/>
              </a:ext>
            </a:extLst>
          </p:cNvPr>
          <p:cNvSpPr/>
          <p:nvPr/>
        </p:nvSpPr>
        <p:spPr>
          <a:xfrm>
            <a:off x="9717157" y="1658144"/>
            <a:ext cx="19944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</a:rPr>
              <a:t>apiVersion</a:t>
            </a:r>
            <a:r>
              <a:rPr lang="en-GB" sz="1200" dirty="0">
                <a:latin typeface="Consolas" panose="020B0609020204030204" pitchFamily="49" charset="0"/>
              </a:rPr>
              <a:t>: </a:t>
            </a:r>
            <a:r>
              <a:rPr lang="en-GB" sz="1200" b="1" dirty="0">
                <a:latin typeface="Consolas" panose="020B0609020204030204" pitchFamily="49" charset="0"/>
              </a:rPr>
              <a:t>v1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kind: </a:t>
            </a:r>
            <a:r>
              <a:rPr lang="en-GB" sz="1200" b="1" dirty="0">
                <a:latin typeface="Consolas" panose="020B0609020204030204" pitchFamily="49" charset="0"/>
              </a:rPr>
              <a:t>Service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metadata: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name: </a:t>
            </a:r>
            <a:r>
              <a:rPr lang="en-GB" sz="1200" b="1" dirty="0">
                <a:latin typeface="Consolas" panose="020B0609020204030204" pitchFamily="49" charset="0"/>
              </a:rPr>
              <a:t>frontend-svc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spec: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ports: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- port: </a:t>
            </a:r>
            <a:r>
              <a:rPr lang="en-GB" sz="1200" b="1" dirty="0">
                <a:latin typeface="Consolas" panose="020B0609020204030204" pitchFamily="49" charset="0"/>
              </a:rPr>
              <a:t>80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app: </a:t>
            </a:r>
            <a:r>
              <a:rPr lang="en-GB" sz="1200" b="1" dirty="0">
                <a:latin typeface="Consolas" panose="020B0609020204030204" pitchFamily="49" charset="0"/>
              </a:rPr>
              <a:t>frontend</a:t>
            </a:r>
            <a:endParaRPr lang="en-GB" sz="1200" b="1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904D2CB8-4408-48CD-AD4E-98586F13545C}"/>
              </a:ext>
            </a:extLst>
          </p:cNvPr>
          <p:cNvGrpSpPr/>
          <p:nvPr/>
        </p:nvGrpSpPr>
        <p:grpSpPr>
          <a:xfrm>
            <a:off x="6709396" y="2535307"/>
            <a:ext cx="2057180" cy="790103"/>
            <a:chOff x="6659327" y="2021840"/>
            <a:chExt cx="2057180" cy="79010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3408F79-78F3-4DC4-8FAD-6E2874F65C8B}"/>
                </a:ext>
              </a:extLst>
            </p:cNvPr>
            <p:cNvSpPr/>
            <p:nvPr/>
          </p:nvSpPr>
          <p:spPr>
            <a:xfrm>
              <a:off x="6659327" y="2021840"/>
              <a:ext cx="2057180" cy="7901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90474A1-3DB0-4A5B-B664-2BE58B53E8A9}"/>
                </a:ext>
              </a:extLst>
            </p:cNvPr>
            <p:cNvSpPr/>
            <p:nvPr/>
          </p:nvSpPr>
          <p:spPr>
            <a:xfrm>
              <a:off x="6954215" y="2173382"/>
              <a:ext cx="1467404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HOST: frontend-svc</a:t>
              </a:r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D6919B8E-8626-4B42-87DC-4FAD9DEF1FF6}"/>
                </a:ext>
              </a:extLst>
            </p:cNvPr>
            <p:cNvSpPr/>
            <p:nvPr/>
          </p:nvSpPr>
          <p:spPr>
            <a:xfrm>
              <a:off x="6807623" y="2546099"/>
              <a:ext cx="993913" cy="168965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app: frontend</a:t>
              </a:r>
            </a:p>
          </p:txBody>
        </p:sp>
      </p:grpSp>
      <p:cxnSp>
        <p:nvCxnSpPr>
          <p:cNvPr id="2053" name="Straight Arrow Connector 2052">
            <a:extLst>
              <a:ext uri="{FF2B5EF4-FFF2-40B4-BE49-F238E27FC236}">
                <a16:creationId xmlns:a16="http://schemas.microsoft.com/office/drawing/2014/main" id="{889293BC-9BB1-4B1A-A21C-9CF4A5A134E1}"/>
              </a:ext>
            </a:extLst>
          </p:cNvPr>
          <p:cNvCxnSpPr>
            <a:stCxn id="38" idx="2"/>
            <a:endCxn id="2050" idx="0"/>
          </p:cNvCxnSpPr>
          <p:nvPr/>
        </p:nvCxnSpPr>
        <p:spPr>
          <a:xfrm flipH="1">
            <a:off x="5665304" y="3325410"/>
            <a:ext cx="2072682" cy="1290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B7565D86-4295-4D69-8724-05B5A0B0741E}"/>
              </a:ext>
            </a:extLst>
          </p:cNvPr>
          <p:cNvCxnSpPr>
            <a:stCxn id="38" idx="2"/>
            <a:endCxn id="22" idx="0"/>
          </p:cNvCxnSpPr>
          <p:nvPr/>
        </p:nvCxnSpPr>
        <p:spPr>
          <a:xfrm>
            <a:off x="7737986" y="3325410"/>
            <a:ext cx="1" cy="1290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>
            <a:extLst>
              <a:ext uri="{FF2B5EF4-FFF2-40B4-BE49-F238E27FC236}">
                <a16:creationId xmlns:a16="http://schemas.microsoft.com/office/drawing/2014/main" id="{A7FCE437-0D9C-40F7-80B9-A4C9A94E36F5}"/>
              </a:ext>
            </a:extLst>
          </p:cNvPr>
          <p:cNvCxnSpPr>
            <a:stCxn id="38" idx="2"/>
            <a:endCxn id="28" idx="0"/>
          </p:cNvCxnSpPr>
          <p:nvPr/>
        </p:nvCxnSpPr>
        <p:spPr>
          <a:xfrm>
            <a:off x="7737986" y="3325410"/>
            <a:ext cx="2072684" cy="1290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5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7" grpId="0" animBg="1"/>
      <p:bldP spid="11" grpId="0" animBg="1"/>
      <p:bldP spid="10" grpId="0" animBg="1"/>
      <p:bldP spid="8" grpId="0" animBg="1"/>
      <p:bldP spid="30" grpId="0" animBg="1"/>
      <p:bldP spid="33" grpId="0" animBg="1"/>
      <p:bldP spid="34" grpId="0" animBg="1"/>
      <p:bldP spid="36" grpId="0" animBg="1"/>
      <p:bldP spid="20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2628356"/>
            <a:ext cx="11079822" cy="957600"/>
          </a:xfrm>
        </p:spPr>
        <p:txBody>
          <a:bodyPr/>
          <a:lstStyle/>
          <a:p>
            <a:pPr algn="ctr"/>
            <a:r>
              <a:rPr lang="zh-CN" altLang="en-US" dirty="0"/>
              <a:t>来点实用的例子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61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应用</a:t>
            </a:r>
            <a:endParaRPr lang="en-GB" dirty="0"/>
          </a:p>
        </p:txBody>
      </p:sp>
      <p:pic>
        <p:nvPicPr>
          <p:cNvPr id="5" name="Imagem 6">
            <a:extLst>
              <a:ext uri="{FF2B5EF4-FFF2-40B4-BE49-F238E27FC236}">
                <a16:creationId xmlns:a16="http://schemas.microsoft.com/office/drawing/2014/main" id="{BB904016-B6FB-425F-8830-C9F0F74D0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334" y="2406398"/>
            <a:ext cx="2870023" cy="28700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B863E3-8E63-431E-91A9-F68752914466}"/>
              </a:ext>
            </a:extLst>
          </p:cNvPr>
          <p:cNvSpPr/>
          <p:nvPr/>
        </p:nvSpPr>
        <p:spPr>
          <a:xfrm>
            <a:off x="692289" y="2564136"/>
            <a:ext cx="73688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accent1"/>
                </a:solidFill>
              </a:rPr>
              <a:t>使用 </a:t>
            </a:r>
            <a:r>
              <a:rPr lang="en-US" altLang="zh-CN" sz="3200" dirty="0">
                <a:solidFill>
                  <a:schemeClr val="accent1"/>
                </a:solidFill>
              </a:rPr>
              <a:t>asp. net Core 2.0 </a:t>
            </a:r>
            <a:r>
              <a:rPr lang="zh-CN" altLang="en-US" sz="3200" dirty="0">
                <a:solidFill>
                  <a:schemeClr val="accent1"/>
                </a:solidFill>
              </a:rPr>
              <a:t>创建的 </a:t>
            </a:r>
            <a:r>
              <a:rPr lang="en-US" altLang="zh-CN" sz="3200" dirty="0">
                <a:solidFill>
                  <a:schemeClr val="accent1"/>
                </a:solidFill>
              </a:rPr>
              <a:t>REST API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accent1"/>
                </a:solidFill>
              </a:rPr>
              <a:t>访问计数</a:t>
            </a:r>
            <a:r>
              <a:rPr lang="en-US" altLang="zh-CN" sz="3200" dirty="0">
                <a:solidFill>
                  <a:schemeClr val="accent1"/>
                </a:solidFill>
              </a:rPr>
              <a:t>, </a:t>
            </a:r>
            <a:r>
              <a:rPr lang="zh-CN" altLang="en-US" sz="3200" dirty="0">
                <a:solidFill>
                  <a:schemeClr val="accent1"/>
                </a:solidFill>
              </a:rPr>
              <a:t>以及显示正在使用的计算机名称和操作系统</a:t>
            </a:r>
            <a:endParaRPr lang="en-US" altLang="zh-CN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3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应用</a:t>
            </a:r>
            <a:endParaRPr lang="en-GB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B863E3-8E63-431E-91A9-F68752914466}"/>
              </a:ext>
            </a:extLst>
          </p:cNvPr>
          <p:cNvSpPr/>
          <p:nvPr/>
        </p:nvSpPr>
        <p:spPr>
          <a:xfrm>
            <a:off x="553453" y="2323505"/>
            <a:ext cx="115422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https://github.com/geffzhang/Ocelot/tree/develop/samples/OelotKube</a:t>
            </a:r>
          </a:p>
        </p:txBody>
      </p:sp>
      <p:pic>
        <p:nvPicPr>
          <p:cNvPr id="7" name="Imagem 4">
            <a:extLst>
              <a:ext uri="{FF2B5EF4-FFF2-40B4-BE49-F238E27FC236}">
                <a16:creationId xmlns:a16="http://schemas.microsoft.com/office/drawing/2014/main" id="{3F8AF692-2BA1-48F2-80BB-958218A9C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494" y="3786020"/>
            <a:ext cx="2281020" cy="228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8667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应用程序容器化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en-US" altLang="zh-CN" dirty="0"/>
              <a:t>Azure Container Registry –</a:t>
            </a:r>
            <a:r>
              <a:rPr lang="zh-CN" altLang="en-US" dirty="0"/>
              <a:t>发布</a:t>
            </a:r>
            <a:endParaRPr lang="en-GB" dirty="0"/>
          </a:p>
        </p:txBody>
      </p:sp>
      <p:pic>
        <p:nvPicPr>
          <p:cNvPr id="6" name="Imagem 4">
            <a:extLst>
              <a:ext uri="{FF2B5EF4-FFF2-40B4-BE49-F238E27FC236}">
                <a16:creationId xmlns:a16="http://schemas.microsoft.com/office/drawing/2014/main" id="{8BB5770B-4242-411E-8841-4BB716878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281" y="4259780"/>
            <a:ext cx="4725198" cy="2480729"/>
          </a:xfrm>
          <a:prstGeom prst="rect">
            <a:avLst/>
          </a:prstGeom>
        </p:spPr>
      </p:pic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035E76A8-AED1-4B29-90CC-8D91BD19E66B}"/>
              </a:ext>
            </a:extLst>
          </p:cNvPr>
          <p:cNvSpPr txBox="1">
            <a:spLocks/>
          </p:cNvSpPr>
          <p:nvPr/>
        </p:nvSpPr>
        <p:spPr>
          <a:xfrm>
            <a:off x="544125" y="1803651"/>
            <a:ext cx="10896599" cy="2359877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b="1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tag </a:t>
            </a:r>
            <a:r>
              <a:rPr lang="pt-BR" sz="2200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apicontagem:latest groffecr.azurecr.io/apicontagem</a:t>
            </a:r>
          </a:p>
          <a:p>
            <a:endParaRPr lang="pt-BR" sz="2200" dirty="0">
              <a:solidFill>
                <a:srgbClr val="4949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b="1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login </a:t>
            </a:r>
            <a:r>
              <a:rPr lang="pt-BR" sz="2200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groffecr.azurecr.io </a:t>
            </a:r>
            <a:r>
              <a:rPr lang="pt-BR" sz="2200" b="1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-u </a:t>
            </a:r>
            <a:r>
              <a:rPr lang="pt-BR" sz="2200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USUÁRIO </a:t>
            </a:r>
            <a:r>
              <a:rPr lang="pt-BR" sz="2200" b="1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 </a:t>
            </a:r>
            <a:r>
              <a:rPr lang="pt-BR" sz="2200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SENHA</a:t>
            </a:r>
          </a:p>
          <a:p>
            <a:endParaRPr lang="pt-BR" sz="2200" dirty="0">
              <a:solidFill>
                <a:srgbClr val="4949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b="1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push</a:t>
            </a:r>
            <a:r>
              <a:rPr lang="pt-BR" sz="2200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groffecr.azurecr.io/apicontagem</a:t>
            </a:r>
          </a:p>
          <a:p>
            <a:endParaRPr lang="pt-BR" sz="2200" dirty="0">
              <a:solidFill>
                <a:srgbClr val="4949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7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en-US" altLang="zh-CN" dirty="0"/>
              <a:t>Azure Container Registry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1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pt-BR" altLang="zh-CN" dirty="0"/>
              <a:t>Azure CLI 2.0</a:t>
            </a:r>
            <a:endParaRPr lang="en-GB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D77A-7020-483B-B844-FD49C8F8CF88}"/>
              </a:ext>
            </a:extLst>
          </p:cNvPr>
          <p:cNvSpPr/>
          <p:nvPr/>
        </p:nvSpPr>
        <p:spPr>
          <a:xfrm>
            <a:off x="677863" y="1897128"/>
            <a:ext cx="77724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通过命令行管理和管理 </a:t>
            </a:r>
            <a:r>
              <a:rPr lang="en-US" altLang="zh-CN" sz="3200" dirty="0"/>
              <a:t>Microsoft Azure </a:t>
            </a:r>
            <a:r>
              <a:rPr lang="zh-CN" altLang="en-US" sz="3200" dirty="0"/>
              <a:t>资源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多平台 </a:t>
            </a:r>
            <a:r>
              <a:rPr lang="en-US" altLang="zh-CN" sz="3200" dirty="0"/>
              <a:t>(Windows</a:t>
            </a:r>
            <a:r>
              <a:rPr lang="zh-CN" altLang="en-US" sz="3200" dirty="0"/>
              <a:t>、</a:t>
            </a:r>
            <a:r>
              <a:rPr lang="en-US" altLang="zh-CN" sz="3200" dirty="0"/>
              <a:t>Linux </a:t>
            </a:r>
            <a:r>
              <a:rPr lang="zh-CN" altLang="en-US" sz="3200" dirty="0"/>
              <a:t>和 </a:t>
            </a:r>
            <a:r>
              <a:rPr lang="en-US" altLang="zh-CN" sz="3200" dirty="0"/>
              <a:t>macOS)</a:t>
            </a:r>
            <a:endParaRPr lang="zh-CN" altLang="en-US" sz="3200" dirty="0"/>
          </a:p>
        </p:txBody>
      </p:sp>
      <p:pic>
        <p:nvPicPr>
          <p:cNvPr id="7" name="Imagem 5">
            <a:extLst>
              <a:ext uri="{FF2B5EF4-FFF2-40B4-BE49-F238E27FC236}">
                <a16:creationId xmlns:a16="http://schemas.microsoft.com/office/drawing/2014/main" id="{D8B9CAD0-C181-4408-A0A2-C61A67FAE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837" y="2201862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2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3B2FB-2FB0-493A-AA8E-C7088A96D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87" y="146667"/>
            <a:ext cx="11034445" cy="1589854"/>
          </a:xfrm>
        </p:spPr>
        <p:txBody>
          <a:bodyPr/>
          <a:lstStyle/>
          <a:p>
            <a:r>
              <a:rPr lang="zh-CN" altLang="en-US" dirty="0"/>
              <a:t>议程</a:t>
            </a:r>
            <a:endParaRPr lang="zh-TW" altLang="en-US" dirty="0"/>
          </a:p>
        </p:txBody>
      </p:sp>
      <p:sp>
        <p:nvSpPr>
          <p:cNvPr id="3" name="內容版面配置區 1">
            <a:extLst>
              <a:ext uri="{FF2B5EF4-FFF2-40B4-BE49-F238E27FC236}">
                <a16:creationId xmlns:a16="http://schemas.microsoft.com/office/drawing/2014/main" id="{B8520709-030C-4E3D-B941-FE3BC19DEF35}"/>
              </a:ext>
            </a:extLst>
          </p:cNvPr>
          <p:cNvSpPr txBox="1">
            <a:spLocks/>
          </p:cNvSpPr>
          <p:nvPr/>
        </p:nvSpPr>
        <p:spPr>
          <a:xfrm>
            <a:off x="673287" y="1912690"/>
            <a:ext cx="11234123" cy="48744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容器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容器化的困境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K8s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协调器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ASP.NET Core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容器化实例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4793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AKS </a:t>
            </a:r>
            <a:r>
              <a:rPr lang="zh-CN" altLang="en-US" dirty="0"/>
              <a:t>集群</a:t>
            </a:r>
            <a:endParaRPr lang="en-GB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AD1AC848-A96F-4DDA-B495-2BF505BE864B}"/>
              </a:ext>
            </a:extLst>
          </p:cNvPr>
          <p:cNvSpPr txBox="1">
            <a:spLocks/>
          </p:cNvSpPr>
          <p:nvPr/>
        </p:nvSpPr>
        <p:spPr>
          <a:xfrm>
            <a:off x="613611" y="1532104"/>
            <a:ext cx="11369841" cy="235987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b="1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 provider register -n </a:t>
            </a:r>
            <a:r>
              <a:rPr lang="pt-BR" sz="2200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Microsoft.ContainerService  </a:t>
            </a:r>
          </a:p>
          <a:p>
            <a:endParaRPr lang="pt-BR" sz="2200" dirty="0">
              <a:solidFill>
                <a:srgbClr val="4949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b="1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 group create --name </a:t>
            </a:r>
            <a:r>
              <a:rPr lang="pt-BR" sz="2200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TesteKubernetes --location eastus  </a:t>
            </a:r>
          </a:p>
          <a:p>
            <a:endParaRPr lang="pt-BR" sz="2200" dirty="0">
              <a:solidFill>
                <a:srgbClr val="4949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b="1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 aks create --resource-group</a:t>
            </a:r>
            <a:r>
              <a:rPr lang="pt-BR" sz="2200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TesteKubernetes </a:t>
            </a:r>
            <a:r>
              <a:rPr lang="pt-BR" sz="2200" b="1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pt-BR" sz="2200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ContagemService </a:t>
            </a:r>
            <a:r>
              <a:rPr lang="pt-BR" sz="2200" b="1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--node-count </a:t>
            </a:r>
            <a:r>
              <a:rPr lang="pt-BR" sz="2200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pt-BR" sz="2200" b="1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--generate-ssh-keys</a:t>
            </a:r>
          </a:p>
        </p:txBody>
      </p:sp>
      <p:pic>
        <p:nvPicPr>
          <p:cNvPr id="7" name="Imagem 5">
            <a:extLst>
              <a:ext uri="{FF2B5EF4-FFF2-40B4-BE49-F238E27FC236}">
                <a16:creationId xmlns:a16="http://schemas.microsoft.com/office/drawing/2014/main" id="{CE4DF1C9-164E-4196-A0CE-3FBDBBA21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474" y="4453889"/>
            <a:ext cx="1910499" cy="1910499"/>
          </a:xfrm>
          <a:prstGeom prst="rect">
            <a:avLst/>
          </a:prstGeom>
        </p:spPr>
      </p:pic>
      <p:pic>
        <p:nvPicPr>
          <p:cNvPr id="8" name="Imagem 6">
            <a:extLst>
              <a:ext uri="{FF2B5EF4-FFF2-40B4-BE49-F238E27FC236}">
                <a16:creationId xmlns:a16="http://schemas.microsoft.com/office/drawing/2014/main" id="{C4600AC5-C074-4D9D-9354-1C824F3A0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951" y="4484051"/>
            <a:ext cx="2905827" cy="1683689"/>
          </a:xfrm>
          <a:prstGeom prst="rect">
            <a:avLst/>
          </a:prstGeom>
        </p:spPr>
      </p:pic>
      <p:sp>
        <p:nvSpPr>
          <p:cNvPr id="9" name="Retângulo 7">
            <a:extLst>
              <a:ext uri="{FF2B5EF4-FFF2-40B4-BE49-F238E27FC236}">
                <a16:creationId xmlns:a16="http://schemas.microsoft.com/office/drawing/2014/main" id="{E6178AF6-4391-4E8C-95F0-4C4EB8CF2611}"/>
              </a:ext>
            </a:extLst>
          </p:cNvPr>
          <p:cNvSpPr/>
          <p:nvPr/>
        </p:nvSpPr>
        <p:spPr>
          <a:xfrm>
            <a:off x="5600973" y="4394871"/>
            <a:ext cx="134618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5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3268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获取访问</a:t>
            </a:r>
            <a:r>
              <a:rPr lang="en-US" altLang="zh-CN" dirty="0"/>
              <a:t>AKS</a:t>
            </a:r>
            <a:r>
              <a:rPr lang="zh-CN" altLang="en-US" dirty="0"/>
              <a:t>集群凭证</a:t>
            </a:r>
            <a:endParaRPr lang="en-GB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D015F411-EC8C-49D6-A13D-EF7233DA6C17}"/>
              </a:ext>
            </a:extLst>
          </p:cNvPr>
          <p:cNvSpPr txBox="1">
            <a:spLocks/>
          </p:cNvSpPr>
          <p:nvPr/>
        </p:nvSpPr>
        <p:spPr>
          <a:xfrm>
            <a:off x="452514" y="2009356"/>
            <a:ext cx="10896599" cy="11749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get-credentials --resource-group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TesteKubernetes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ContagemService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200" dirty="0">
              <a:solidFill>
                <a:srgbClr val="4949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agem 5">
            <a:extLst>
              <a:ext uri="{FF2B5EF4-FFF2-40B4-BE49-F238E27FC236}">
                <a16:creationId xmlns:a16="http://schemas.microsoft.com/office/drawing/2014/main" id="{9A605AA2-03CB-459B-A68C-CBA81DA14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08" y="4139046"/>
            <a:ext cx="1910499" cy="1910499"/>
          </a:xfrm>
          <a:prstGeom prst="rect">
            <a:avLst/>
          </a:prstGeom>
        </p:spPr>
      </p:pic>
      <p:pic>
        <p:nvPicPr>
          <p:cNvPr id="12" name="Imagem 6">
            <a:extLst>
              <a:ext uri="{FF2B5EF4-FFF2-40B4-BE49-F238E27FC236}">
                <a16:creationId xmlns:a16="http://schemas.microsoft.com/office/drawing/2014/main" id="{A58692A4-BB5C-4F9B-8998-E8BAD4EE4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885" y="4169208"/>
            <a:ext cx="2905827" cy="1683689"/>
          </a:xfrm>
          <a:prstGeom prst="rect">
            <a:avLst/>
          </a:prstGeom>
        </p:spPr>
      </p:pic>
      <p:sp>
        <p:nvSpPr>
          <p:cNvPr id="13" name="Retângulo 7">
            <a:extLst>
              <a:ext uri="{FF2B5EF4-FFF2-40B4-BE49-F238E27FC236}">
                <a16:creationId xmlns:a16="http://schemas.microsoft.com/office/drawing/2014/main" id="{5F1122EA-8957-4BB2-BF56-8917EA4B5F40}"/>
              </a:ext>
            </a:extLst>
          </p:cNvPr>
          <p:cNvSpPr/>
          <p:nvPr/>
        </p:nvSpPr>
        <p:spPr>
          <a:xfrm>
            <a:off x="5522907" y="4080028"/>
            <a:ext cx="134618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5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9443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获取访问</a:t>
            </a:r>
            <a:r>
              <a:rPr lang="en-US" altLang="zh-CN" dirty="0"/>
              <a:t>Container Register </a:t>
            </a:r>
            <a:r>
              <a:rPr lang="zh-CN" altLang="en-US" dirty="0"/>
              <a:t>凭证</a:t>
            </a:r>
            <a:endParaRPr lang="en-GB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888E3942-7872-48B8-891A-2BC66F18671B}"/>
              </a:ext>
            </a:extLst>
          </p:cNvPr>
          <p:cNvSpPr txBox="1">
            <a:spLocks/>
          </p:cNvSpPr>
          <p:nvPr/>
        </p:nvSpPr>
        <p:spPr>
          <a:xfrm>
            <a:off x="274638" y="1820862"/>
            <a:ext cx="10896599" cy="1411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secret docker-registry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contagemregistrykey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--docker-server=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https://groffecr.azurecr.io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--docker-username=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&lt;USUÁRIO&gt;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--docker-password==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&lt;SENHA&gt;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--docker-email=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renato.groffe@yahoo.com.br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Imagem 5">
            <a:extLst>
              <a:ext uri="{FF2B5EF4-FFF2-40B4-BE49-F238E27FC236}">
                <a16:creationId xmlns:a16="http://schemas.microsoft.com/office/drawing/2014/main" id="{0D7C5D76-7E79-4D66-9E8C-C4EBC5BAB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533" y="4788752"/>
            <a:ext cx="1910499" cy="1910499"/>
          </a:xfrm>
          <a:prstGeom prst="rect">
            <a:avLst/>
          </a:prstGeom>
        </p:spPr>
      </p:pic>
      <p:sp>
        <p:nvSpPr>
          <p:cNvPr id="9" name="Retângulo 7">
            <a:extLst>
              <a:ext uri="{FF2B5EF4-FFF2-40B4-BE49-F238E27FC236}">
                <a16:creationId xmlns:a16="http://schemas.microsoft.com/office/drawing/2014/main" id="{61188CC0-A189-47E8-9978-795A06E5ADD9}"/>
              </a:ext>
            </a:extLst>
          </p:cNvPr>
          <p:cNvSpPr/>
          <p:nvPr/>
        </p:nvSpPr>
        <p:spPr>
          <a:xfrm>
            <a:off x="5345032" y="4729734"/>
            <a:ext cx="134618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5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pic>
        <p:nvPicPr>
          <p:cNvPr id="14" name="Imagem 8">
            <a:extLst>
              <a:ext uri="{FF2B5EF4-FFF2-40B4-BE49-F238E27FC236}">
                <a16:creationId xmlns:a16="http://schemas.microsoft.com/office/drawing/2014/main" id="{A41F49A2-A1B7-490A-9252-CCE519A24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037" y="4785042"/>
            <a:ext cx="3594707" cy="188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Pod</a:t>
            </a:r>
            <a:r>
              <a:rPr lang="pt-BR" altLang="zh-CN" dirty="0"/>
              <a:t>(Deployment) </a:t>
            </a:r>
            <a:endParaRPr lang="en-GB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D2FE2754-39E9-4CBA-B41C-8B7D1E2302F9}"/>
              </a:ext>
            </a:extLst>
          </p:cNvPr>
          <p:cNvSpPr txBox="1">
            <a:spLocks/>
          </p:cNvSpPr>
          <p:nvPr/>
        </p:nvSpPr>
        <p:spPr>
          <a:xfrm>
            <a:off x="452514" y="1992641"/>
            <a:ext cx="10896599" cy="917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contagem.yaml</a:t>
            </a:r>
            <a:endParaRPr lang="pt-B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agem 5">
            <a:extLst>
              <a:ext uri="{FF2B5EF4-FFF2-40B4-BE49-F238E27FC236}">
                <a16:creationId xmlns:a16="http://schemas.microsoft.com/office/drawing/2014/main" id="{3184055D-D7C3-4819-B285-FC803F4C4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09" y="4018731"/>
            <a:ext cx="1910499" cy="1910499"/>
          </a:xfrm>
          <a:prstGeom prst="rect">
            <a:avLst/>
          </a:prstGeom>
        </p:spPr>
      </p:pic>
      <p:sp>
        <p:nvSpPr>
          <p:cNvPr id="12" name="Retângulo 7">
            <a:extLst>
              <a:ext uri="{FF2B5EF4-FFF2-40B4-BE49-F238E27FC236}">
                <a16:creationId xmlns:a16="http://schemas.microsoft.com/office/drawing/2014/main" id="{4ECFDC2D-89BC-46FC-863C-4C5126CF141A}"/>
              </a:ext>
            </a:extLst>
          </p:cNvPr>
          <p:cNvSpPr/>
          <p:nvPr/>
        </p:nvSpPr>
        <p:spPr>
          <a:xfrm>
            <a:off x="5522908" y="3959713"/>
            <a:ext cx="134618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5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pic>
        <p:nvPicPr>
          <p:cNvPr id="13" name="Imagem 6">
            <a:extLst>
              <a:ext uri="{FF2B5EF4-FFF2-40B4-BE49-F238E27FC236}">
                <a16:creationId xmlns:a16="http://schemas.microsoft.com/office/drawing/2014/main" id="{1BEC0EEA-DDCB-4A01-B5BF-B965A575C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886" y="4048893"/>
            <a:ext cx="2905827" cy="16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6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Service</a:t>
            </a:r>
            <a:endParaRPr lang="en-GB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D2FE2754-39E9-4CBA-B41C-8B7D1E2302F9}"/>
              </a:ext>
            </a:extLst>
          </p:cNvPr>
          <p:cNvSpPr txBox="1">
            <a:spLocks/>
          </p:cNvSpPr>
          <p:nvPr/>
        </p:nvSpPr>
        <p:spPr>
          <a:xfrm>
            <a:off x="452514" y="1992641"/>
            <a:ext cx="10896599" cy="917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service.yaml</a:t>
            </a:r>
            <a:endParaRPr lang="pt-BR" altLang="zh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agem 5">
            <a:extLst>
              <a:ext uri="{FF2B5EF4-FFF2-40B4-BE49-F238E27FC236}">
                <a16:creationId xmlns:a16="http://schemas.microsoft.com/office/drawing/2014/main" id="{3184055D-D7C3-4819-B285-FC803F4C4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09" y="4018731"/>
            <a:ext cx="1910499" cy="1910499"/>
          </a:xfrm>
          <a:prstGeom prst="rect">
            <a:avLst/>
          </a:prstGeom>
        </p:spPr>
      </p:pic>
      <p:sp>
        <p:nvSpPr>
          <p:cNvPr id="12" name="Retângulo 7">
            <a:extLst>
              <a:ext uri="{FF2B5EF4-FFF2-40B4-BE49-F238E27FC236}">
                <a16:creationId xmlns:a16="http://schemas.microsoft.com/office/drawing/2014/main" id="{4ECFDC2D-89BC-46FC-863C-4C5126CF141A}"/>
              </a:ext>
            </a:extLst>
          </p:cNvPr>
          <p:cNvSpPr/>
          <p:nvPr/>
        </p:nvSpPr>
        <p:spPr>
          <a:xfrm>
            <a:off x="5522908" y="3959713"/>
            <a:ext cx="134618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5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pic>
        <p:nvPicPr>
          <p:cNvPr id="13" name="Imagem 6">
            <a:extLst>
              <a:ext uri="{FF2B5EF4-FFF2-40B4-BE49-F238E27FC236}">
                <a16:creationId xmlns:a16="http://schemas.microsoft.com/office/drawing/2014/main" id="{1BEC0EEA-DDCB-4A01-B5BF-B965A575C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886" y="4048893"/>
            <a:ext cx="2905827" cy="16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3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 err="1"/>
              <a:t>Kubectl</a:t>
            </a:r>
            <a:r>
              <a:rPr lang="en-US" altLang="zh-CN" dirty="0"/>
              <a:t> </a:t>
            </a:r>
            <a:r>
              <a:rPr lang="zh-CN" altLang="en-US" dirty="0"/>
              <a:t>查看部署对象</a:t>
            </a:r>
            <a:endParaRPr lang="en-GB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D2FE2754-39E9-4CBA-B41C-8B7D1E2302F9}"/>
              </a:ext>
            </a:extLst>
          </p:cNvPr>
          <p:cNvSpPr txBox="1">
            <a:spLocks/>
          </p:cNvSpPr>
          <p:nvPr/>
        </p:nvSpPr>
        <p:spPr>
          <a:xfrm>
            <a:off x="452514" y="1992641"/>
            <a:ext cx="10896599" cy="917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 deployment</a:t>
            </a:r>
            <a:endParaRPr lang="pt-BR" altLang="zh-CN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39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 err="1"/>
              <a:t>Kubectl</a:t>
            </a:r>
            <a:r>
              <a:rPr lang="en-US" altLang="zh-CN" dirty="0"/>
              <a:t> </a:t>
            </a:r>
            <a:r>
              <a:rPr lang="zh-CN" altLang="en-US" dirty="0"/>
              <a:t>查看</a:t>
            </a:r>
            <a:r>
              <a:rPr lang="en-US" altLang="zh-CN" dirty="0"/>
              <a:t>Service</a:t>
            </a:r>
            <a:endParaRPr lang="en-GB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D2FE2754-39E9-4CBA-B41C-8B7D1E2302F9}"/>
              </a:ext>
            </a:extLst>
          </p:cNvPr>
          <p:cNvSpPr txBox="1">
            <a:spLocks/>
          </p:cNvSpPr>
          <p:nvPr/>
        </p:nvSpPr>
        <p:spPr>
          <a:xfrm>
            <a:off x="452514" y="1992641"/>
            <a:ext cx="10896599" cy="917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 services</a:t>
            </a:r>
            <a:endParaRPr lang="pt-BR" altLang="zh-CN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29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 err="1"/>
              <a:t>Kubectl</a:t>
            </a:r>
            <a:r>
              <a:rPr lang="en-US" altLang="zh-CN" dirty="0"/>
              <a:t> </a:t>
            </a:r>
            <a:r>
              <a:rPr lang="zh-CN" altLang="en-US" dirty="0"/>
              <a:t>查看</a:t>
            </a:r>
            <a:r>
              <a:rPr lang="en-US" altLang="zh-CN" dirty="0"/>
              <a:t>Pods</a:t>
            </a:r>
            <a:endParaRPr lang="en-GB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D2FE2754-39E9-4CBA-B41C-8B7D1E2302F9}"/>
              </a:ext>
            </a:extLst>
          </p:cNvPr>
          <p:cNvSpPr txBox="1">
            <a:spLocks/>
          </p:cNvSpPr>
          <p:nvPr/>
        </p:nvSpPr>
        <p:spPr>
          <a:xfrm>
            <a:off x="452514" y="1992641"/>
            <a:ext cx="10896599" cy="917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 pods</a:t>
            </a:r>
            <a:endParaRPr lang="pt-BR" altLang="zh-CN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2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/>
              <a:t>Kubernetes </a:t>
            </a:r>
            <a:r>
              <a:rPr lang="zh-CN" altLang="en-US" dirty="0"/>
              <a:t>仪表板访问群集</a:t>
            </a:r>
            <a:endParaRPr lang="en-GB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D2FE2754-39E9-4CBA-B41C-8B7D1E2302F9}"/>
              </a:ext>
            </a:extLst>
          </p:cNvPr>
          <p:cNvSpPr txBox="1">
            <a:spLocks/>
          </p:cNvSpPr>
          <p:nvPr/>
        </p:nvSpPr>
        <p:spPr>
          <a:xfrm>
            <a:off x="452514" y="1992641"/>
            <a:ext cx="10896599" cy="917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az aks browse -g </a:t>
            </a:r>
            <a:r>
              <a:rPr lang="pt-BR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TesteKubernetes </a:t>
            </a:r>
            <a:r>
              <a:rPr lang="pt-BR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 </a:t>
            </a:r>
            <a:r>
              <a:rPr lang="pt-BR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ContagemService</a:t>
            </a:r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0FDEC21F-2ABA-4C64-93DA-634AF9DDF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659" y="4163110"/>
            <a:ext cx="1910499" cy="1910499"/>
          </a:xfrm>
          <a:prstGeom prst="rect">
            <a:avLst/>
          </a:prstGeom>
        </p:spPr>
      </p:pic>
      <p:sp>
        <p:nvSpPr>
          <p:cNvPr id="5" name="Retângulo 7">
            <a:extLst>
              <a:ext uri="{FF2B5EF4-FFF2-40B4-BE49-F238E27FC236}">
                <a16:creationId xmlns:a16="http://schemas.microsoft.com/office/drawing/2014/main" id="{C2947383-5955-4B38-B82C-74352367C27F}"/>
              </a:ext>
            </a:extLst>
          </p:cNvPr>
          <p:cNvSpPr/>
          <p:nvPr/>
        </p:nvSpPr>
        <p:spPr>
          <a:xfrm>
            <a:off x="5393158" y="4104092"/>
            <a:ext cx="134618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5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6BE5EF3E-C2B7-419E-AACA-3CF439E91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36" y="4193272"/>
            <a:ext cx="2905827" cy="16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/>
              <a:t>Kubernetes </a:t>
            </a:r>
            <a:r>
              <a:rPr lang="zh-CN" altLang="en-US" dirty="0"/>
              <a:t>仪表板访问群集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35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5626B-FF0D-4FB1-B125-A9029DEB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容器是个啥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E3921D-1315-4BD5-8787-800851EA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Imagem 3">
            <a:extLst>
              <a:ext uri="{FF2B5EF4-FFF2-40B4-BE49-F238E27FC236}">
                <a16:creationId xmlns:a16="http://schemas.microsoft.com/office/drawing/2014/main" id="{24D97556-0308-4280-B45A-99C9A7DB7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54" y="1720605"/>
            <a:ext cx="8207209" cy="47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86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/>
              <a:t>Kubernetes </a:t>
            </a:r>
            <a:r>
              <a:rPr lang="zh-CN" altLang="en-US" dirty="0"/>
              <a:t>仪表板访问群集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38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/>
              <a:t>Kubernetes </a:t>
            </a:r>
            <a:r>
              <a:rPr lang="zh-CN" altLang="en-US" dirty="0"/>
              <a:t>仪表板访问群集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02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/>
              <a:t>Kubernetes </a:t>
            </a:r>
            <a:r>
              <a:rPr lang="zh-CN" altLang="en-US" dirty="0"/>
              <a:t>仪表板访问群集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89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/>
              <a:t>Kubernetes </a:t>
            </a:r>
            <a:r>
              <a:rPr lang="zh-CN" altLang="en-US" dirty="0"/>
              <a:t>仪表板访问群集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27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 err="1"/>
              <a:t>Kubectl</a:t>
            </a:r>
            <a:r>
              <a:rPr lang="en-US" altLang="zh-CN" dirty="0"/>
              <a:t> </a:t>
            </a:r>
            <a:r>
              <a:rPr lang="zh-CN" altLang="en-US" dirty="0"/>
              <a:t>扩展应用程序</a:t>
            </a:r>
            <a:endParaRPr lang="en-GB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D2FE2754-39E9-4CBA-B41C-8B7D1E2302F9}"/>
              </a:ext>
            </a:extLst>
          </p:cNvPr>
          <p:cNvSpPr txBox="1">
            <a:spLocks/>
          </p:cNvSpPr>
          <p:nvPr/>
        </p:nvSpPr>
        <p:spPr>
          <a:xfrm>
            <a:off x="452514" y="1992641"/>
            <a:ext cx="10896599" cy="917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zh-CN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D63D21A9-BF20-42CD-8887-7714AA790A07}"/>
              </a:ext>
            </a:extLst>
          </p:cNvPr>
          <p:cNvSpPr txBox="1">
            <a:spLocks/>
          </p:cNvSpPr>
          <p:nvPr/>
        </p:nvSpPr>
        <p:spPr>
          <a:xfrm>
            <a:off x="381001" y="2383918"/>
            <a:ext cx="11810999" cy="5262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kubectl scale deployment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contagem-deployment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 --replicas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=5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96E6540F-BC9A-4F4A-83AA-A330DECF4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896" y="4410008"/>
            <a:ext cx="1910499" cy="1910499"/>
          </a:xfrm>
          <a:prstGeom prst="rect">
            <a:avLst/>
          </a:prstGeom>
        </p:spPr>
      </p:pic>
      <p:sp>
        <p:nvSpPr>
          <p:cNvPr id="6" name="Retângulo 7">
            <a:extLst>
              <a:ext uri="{FF2B5EF4-FFF2-40B4-BE49-F238E27FC236}">
                <a16:creationId xmlns:a16="http://schemas.microsoft.com/office/drawing/2014/main" id="{F70464A9-1309-47C6-BE1A-063C14FA40E6}"/>
              </a:ext>
            </a:extLst>
          </p:cNvPr>
          <p:cNvSpPr/>
          <p:nvPr/>
        </p:nvSpPr>
        <p:spPr>
          <a:xfrm>
            <a:off x="5451395" y="4350990"/>
            <a:ext cx="134618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CAC857-5F76-4491-AB19-78F970881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373" y="4440170"/>
            <a:ext cx="2905827" cy="16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0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 err="1"/>
              <a:t>Kubectl</a:t>
            </a:r>
            <a:r>
              <a:rPr lang="en-US" altLang="zh-CN" dirty="0"/>
              <a:t> </a:t>
            </a:r>
            <a:r>
              <a:rPr lang="zh-CN" altLang="en-US" dirty="0"/>
              <a:t>查看</a:t>
            </a:r>
            <a:r>
              <a:rPr lang="en-US" altLang="zh-CN" dirty="0"/>
              <a:t>Pods</a:t>
            </a:r>
            <a:endParaRPr lang="en-GB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D2FE2754-39E9-4CBA-B41C-8B7D1E2302F9}"/>
              </a:ext>
            </a:extLst>
          </p:cNvPr>
          <p:cNvSpPr txBox="1">
            <a:spLocks/>
          </p:cNvSpPr>
          <p:nvPr/>
        </p:nvSpPr>
        <p:spPr>
          <a:xfrm>
            <a:off x="452514" y="1992641"/>
            <a:ext cx="10896599" cy="917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 pods</a:t>
            </a:r>
            <a:endParaRPr lang="pt-BR" altLang="zh-CN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 err="1"/>
              <a:t>Kubectl</a:t>
            </a:r>
            <a:r>
              <a:rPr lang="en-US" altLang="zh-CN" dirty="0"/>
              <a:t> </a:t>
            </a:r>
            <a:r>
              <a:rPr lang="zh-CN" altLang="en-US" dirty="0"/>
              <a:t>删除集群</a:t>
            </a:r>
            <a:endParaRPr lang="en-GB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D2FE2754-39E9-4CBA-B41C-8B7D1E2302F9}"/>
              </a:ext>
            </a:extLst>
          </p:cNvPr>
          <p:cNvSpPr txBox="1">
            <a:spLocks/>
          </p:cNvSpPr>
          <p:nvPr/>
        </p:nvSpPr>
        <p:spPr>
          <a:xfrm>
            <a:off x="452514" y="1992641"/>
            <a:ext cx="10896599" cy="917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delete --name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ContagemService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--resource-group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TesteKubernetes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--no-wait </a:t>
            </a:r>
            <a:endParaRPr lang="pt-BR" altLang="zh-CN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B8764DDA-2493-4C1A-9FB6-4094EFE53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330" y="4141560"/>
            <a:ext cx="1910499" cy="1910499"/>
          </a:xfrm>
          <a:prstGeom prst="rect">
            <a:avLst/>
          </a:prstGeom>
        </p:spPr>
      </p:pic>
      <p:sp>
        <p:nvSpPr>
          <p:cNvPr id="5" name="Retângulo 7">
            <a:extLst>
              <a:ext uri="{FF2B5EF4-FFF2-40B4-BE49-F238E27FC236}">
                <a16:creationId xmlns:a16="http://schemas.microsoft.com/office/drawing/2014/main" id="{AB31BC64-983E-45F2-94A5-48511F1D4DDC}"/>
              </a:ext>
            </a:extLst>
          </p:cNvPr>
          <p:cNvSpPr/>
          <p:nvPr/>
        </p:nvSpPr>
        <p:spPr>
          <a:xfrm>
            <a:off x="4662829" y="4082542"/>
            <a:ext cx="134618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18882604-8477-429F-AA98-A5B15142D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807" y="4171722"/>
            <a:ext cx="2905827" cy="16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2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>
            <a:normAutofit/>
          </a:bodyPr>
          <a:lstStyle/>
          <a:p>
            <a:r>
              <a:rPr lang="zh-CN" altLang="en-US" dirty="0"/>
              <a:t>微服务架构 </a:t>
            </a:r>
            <a:r>
              <a:rPr lang="en-US" altLang="zh-CN" dirty="0"/>
              <a:t>on AKS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4EB398-4CAE-403A-992F-B98BEE62A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88" y="1287925"/>
            <a:ext cx="11009823" cy="540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2681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C193190-AC50-4D06-AF86-CA035B519EF4}"/>
              </a:ext>
            </a:extLst>
          </p:cNvPr>
          <p:cNvSpPr txBox="1"/>
          <p:nvPr/>
        </p:nvSpPr>
        <p:spPr>
          <a:xfrm>
            <a:off x="560798" y="367989"/>
            <a:ext cx="11079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solidFill>
                  <a:schemeClr val="tx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特别感谢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ADF8BE4-22FF-4E28-8E27-2C94EED6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32" y="5539306"/>
            <a:ext cx="3441658" cy="95070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C5AC4AD-A5C4-4AAE-B4C3-C91000C85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4" y="1970057"/>
            <a:ext cx="3195335" cy="9920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99C3AF3-D968-465F-96A3-74AB0691B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502" y="1543872"/>
            <a:ext cx="3288995" cy="132698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B345BD4-BABB-E143-8013-7679C2C08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155" y="3429000"/>
            <a:ext cx="3195334" cy="319533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7BF75C6-A62C-094D-9405-2C3DD6A051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3111" y="1147707"/>
            <a:ext cx="2381250" cy="211931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A68AE29-5919-9B4D-8E17-D937BD5908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19" y="3729254"/>
            <a:ext cx="5740426" cy="141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7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5626B-FF0D-4FB1-B125-A9029DEB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</a:t>
            </a:r>
            <a:r>
              <a:rPr lang="en-US" altLang="zh-CN" dirty="0"/>
              <a:t>Docker</a:t>
            </a:r>
            <a:r>
              <a:rPr lang="zh-CN" altLang="en-US" dirty="0"/>
              <a:t>容器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DE7EEB-79B5-4B93-A24C-6F076426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98" y="1627464"/>
            <a:ext cx="11079822" cy="427508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500" dirty="0"/>
              <a:t>分离</a:t>
            </a:r>
          </a:p>
          <a:p>
            <a:endParaRPr lang="zh-CN" altLang="en-US" sz="3500" dirty="0"/>
          </a:p>
          <a:p>
            <a:r>
              <a:rPr lang="zh-CN" altLang="en-US" sz="3500" dirty="0"/>
              <a:t>更合理地利用资源</a:t>
            </a:r>
          </a:p>
          <a:p>
            <a:endParaRPr lang="zh-CN" altLang="en-US" sz="3500" dirty="0"/>
          </a:p>
          <a:p>
            <a:r>
              <a:rPr lang="zh-CN" altLang="en-US" sz="3500" dirty="0"/>
              <a:t>部署的速度</a:t>
            </a:r>
          </a:p>
          <a:p>
            <a:endParaRPr lang="zh-CN" altLang="en-US" sz="3500" dirty="0"/>
          </a:p>
          <a:p>
            <a:r>
              <a:rPr lang="zh-CN" altLang="en-US" sz="3500" dirty="0"/>
              <a:t>减少对环境的依赖</a:t>
            </a:r>
          </a:p>
          <a:p>
            <a:endParaRPr lang="zh-CN" altLang="en-US" sz="3500" dirty="0"/>
          </a:p>
          <a:p>
            <a:r>
              <a:rPr lang="zh-CN" altLang="en-US" sz="3500" dirty="0"/>
              <a:t>微服务获得实力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E3921D-1315-4BD5-8787-800851EA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FB889AB2-054B-4630-B8E8-BE56BDF9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85" y="2704288"/>
            <a:ext cx="2719108" cy="22500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5890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5626B-FF0D-4FB1-B125-A9029DEB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容器可以安装什么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DE7EEB-79B5-4B93-A24C-6F076426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98" y="2046914"/>
            <a:ext cx="11079822" cy="4275081"/>
          </a:xfrm>
        </p:spPr>
        <p:txBody>
          <a:bodyPr>
            <a:normAutofit/>
          </a:bodyPr>
          <a:lstStyle/>
          <a:p>
            <a:r>
              <a:rPr lang="zh-CN" altLang="en-US" sz="3500" dirty="0"/>
              <a:t>数据库服务器</a:t>
            </a:r>
          </a:p>
          <a:p>
            <a:endParaRPr lang="zh-CN" altLang="en-US" sz="3500" dirty="0"/>
          </a:p>
          <a:p>
            <a:r>
              <a:rPr lang="zh-CN" altLang="en-US" sz="3500" dirty="0"/>
              <a:t>网络应用程序</a:t>
            </a:r>
          </a:p>
          <a:p>
            <a:endParaRPr lang="zh-CN" altLang="en-US" sz="3500" dirty="0"/>
          </a:p>
          <a:p>
            <a:r>
              <a:rPr lang="zh-CN" altLang="en-US" sz="3500" dirty="0"/>
              <a:t>一般服务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E3921D-1315-4BD5-8787-800851EA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68F6B7C1-407C-431F-A75A-296C4BCAA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304" y="2046914"/>
            <a:ext cx="2007704" cy="2007704"/>
          </a:xfrm>
          <a:prstGeom prst="rect">
            <a:avLst/>
          </a:prstGeom>
        </p:spPr>
      </p:pic>
      <p:pic>
        <p:nvPicPr>
          <p:cNvPr id="7" name="Imagem 11">
            <a:extLst>
              <a:ext uri="{FF2B5EF4-FFF2-40B4-BE49-F238E27FC236}">
                <a16:creationId xmlns:a16="http://schemas.microsoft.com/office/drawing/2014/main" id="{9BA4A27D-B19B-4A8C-B18B-5FD307F03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16" y="3902368"/>
            <a:ext cx="2433638" cy="191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2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5626B-FF0D-4FB1-B125-A9029DEB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容器有什么困难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DE7EEB-79B5-4B93-A24C-6F076426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026" y="1476464"/>
            <a:ext cx="5251508" cy="521795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如何爬上容器？</a:t>
            </a:r>
          </a:p>
          <a:p>
            <a:endParaRPr lang="zh-CN" altLang="en-US" sz="3200" dirty="0"/>
          </a:p>
          <a:p>
            <a:r>
              <a:rPr lang="zh-CN" altLang="en-US" sz="3200" dirty="0"/>
              <a:t>如何确保应用程序的不同容器之间的协调工作？</a:t>
            </a:r>
          </a:p>
          <a:p>
            <a:endParaRPr lang="zh-CN" altLang="en-US" sz="3200" dirty="0"/>
          </a:p>
          <a:p>
            <a:r>
              <a:rPr lang="zh-CN" altLang="en-US" sz="3200" dirty="0"/>
              <a:t>如何检测有故障的容器并自动修复？</a:t>
            </a:r>
          </a:p>
          <a:p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E3921D-1315-4BD5-8787-800851EA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4689DD-DAA5-4264-AD16-FBC71A3B7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29" y="1400961"/>
            <a:ext cx="5985123" cy="529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9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5626B-FF0D-4FB1-B125-A9029DEB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如何克服这些困难呢？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E3921D-1315-4BD5-8787-800851EA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76F079F-C09D-4234-B515-BD31E2B3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056"/>
            <a:ext cx="12192000" cy="55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2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5626B-FF0D-4FB1-B125-A9029DEB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使用协调器</a:t>
            </a:r>
            <a:endParaRPr lang="zh-TW" altLang="en-US" dirty="0"/>
          </a:p>
        </p:txBody>
      </p:sp>
      <p:pic>
        <p:nvPicPr>
          <p:cNvPr id="5" name="Imagem 9">
            <a:extLst>
              <a:ext uri="{FF2B5EF4-FFF2-40B4-BE49-F238E27FC236}">
                <a16:creationId xmlns:a16="http://schemas.microsoft.com/office/drawing/2014/main" id="{A13DE832-7C1E-4D4A-8C60-E3E61DAF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" y="2102728"/>
            <a:ext cx="3568811" cy="3522463"/>
          </a:xfrm>
          <a:prstGeom prst="rect">
            <a:avLst/>
          </a:prstGeom>
        </p:spPr>
      </p:pic>
      <p:pic>
        <p:nvPicPr>
          <p:cNvPr id="6" name="Imagem 14">
            <a:extLst>
              <a:ext uri="{FF2B5EF4-FFF2-40B4-BE49-F238E27FC236}">
                <a16:creationId xmlns:a16="http://schemas.microsoft.com/office/drawing/2014/main" id="{99D05B8B-8BA1-4291-A271-50ED6E0A6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809" y="2102727"/>
            <a:ext cx="3659595" cy="35224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F5F7F9-3570-4015-A366-7F5FF3621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126" y="2625297"/>
            <a:ext cx="2497781" cy="269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79056"/>
      </p:ext>
    </p:extLst>
  </p:cSld>
  <p:clrMapOvr>
    <a:masterClrMapping/>
  </p:clrMapOvr>
</p:sld>
</file>

<file path=ppt/theme/theme1.xml><?xml version="1.0" encoding="utf-8"?>
<a:theme xmlns:a="http://schemas.openxmlformats.org/drawingml/2006/main" name="ABC">
  <a:themeElements>
    <a:clrScheme name="Azure Basic">
      <a:dk1>
        <a:srgbClr val="00B0F0"/>
      </a:dk1>
      <a:lt1>
        <a:srgbClr val="FFFFFF"/>
      </a:lt1>
      <a:dk2>
        <a:srgbClr val="44546A"/>
      </a:dk2>
      <a:lt2>
        <a:srgbClr val="FFFFFF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C" id="{DAD27DF9-B8F8-48F1-92D1-E425BB63DF8F}" vid="{F48C7D22-04BA-450E-A40E-8496C34BEBD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921</Words>
  <Application>Microsoft Office PowerPoint</Application>
  <PresentationFormat>宽屏</PresentationFormat>
  <Paragraphs>254</Paragraphs>
  <Slides>49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等线</vt:lpstr>
      <vt:lpstr>Microsoft YaHei</vt:lpstr>
      <vt:lpstr>Arial</vt:lpstr>
      <vt:lpstr>Calibri</vt:lpstr>
      <vt:lpstr>Consolas</vt:lpstr>
      <vt:lpstr>Courier New</vt:lpstr>
      <vt:lpstr>Segoe UI</vt:lpstr>
      <vt:lpstr>Segoe UI Light</vt:lpstr>
      <vt:lpstr>ABC</vt:lpstr>
      <vt:lpstr>ASP.NET Core + Kubernetes + Azure</vt:lpstr>
      <vt:lpstr>PowerPoint 演示文稿</vt:lpstr>
      <vt:lpstr>议程</vt:lpstr>
      <vt:lpstr>Docker容器是个啥</vt:lpstr>
      <vt:lpstr>为什么要用Docker容器</vt:lpstr>
      <vt:lpstr>Docker容器可以安装什么</vt:lpstr>
      <vt:lpstr>Docker容器有什么困难</vt:lpstr>
      <vt:lpstr>如何克服这些困难呢？</vt:lpstr>
      <vt:lpstr>使用协调器</vt:lpstr>
      <vt:lpstr>微软云是怎么用K8s的呢</vt:lpstr>
      <vt:lpstr>微软云是怎么用K8s的呢</vt:lpstr>
      <vt:lpstr>AKS: Managed Kubernetes</vt:lpstr>
      <vt:lpstr>Kubernetes 概述</vt:lpstr>
      <vt:lpstr>Kubernetes ： 容器管理</vt:lpstr>
      <vt:lpstr>Kubernetes ： 架构</vt:lpstr>
      <vt:lpstr>Kubernetes ： 架构</vt:lpstr>
      <vt:lpstr>Kubernetes ： 架构</vt:lpstr>
      <vt:lpstr>Kubernetes ： 架构</vt:lpstr>
      <vt:lpstr>Kubernetes ： 架构</vt:lpstr>
      <vt:lpstr>Kubernetes ： 架构</vt:lpstr>
      <vt:lpstr>Kubernetes ： 架构</vt:lpstr>
      <vt:lpstr>K8s 对象通过REST API 创建</vt:lpstr>
      <vt:lpstr>来点实用的例子</vt:lpstr>
      <vt:lpstr>应用</vt:lpstr>
      <vt:lpstr>应用</vt:lpstr>
      <vt:lpstr>应用程序容器化</vt:lpstr>
      <vt:lpstr>Azure Container Registry –发布</vt:lpstr>
      <vt:lpstr>Azure Container Registry</vt:lpstr>
      <vt:lpstr>Azure CLI 2.0</vt:lpstr>
      <vt:lpstr>创建 AKS 集群</vt:lpstr>
      <vt:lpstr>获取访问AKS集群凭证</vt:lpstr>
      <vt:lpstr>获取访问Container Register 凭证</vt:lpstr>
      <vt:lpstr>创建Pod(Deployment) </vt:lpstr>
      <vt:lpstr>创建Service</vt:lpstr>
      <vt:lpstr>通过 Kubectl 查看部署对象</vt:lpstr>
      <vt:lpstr>通过 Kubectl 查看Service</vt:lpstr>
      <vt:lpstr>通过 Kubectl 查看Pods</vt:lpstr>
      <vt:lpstr>通过 Kubernetes 仪表板访问群集</vt:lpstr>
      <vt:lpstr>通过 Kubernetes 仪表板访问群集</vt:lpstr>
      <vt:lpstr>通过 Kubernetes 仪表板访问群集</vt:lpstr>
      <vt:lpstr>通过 Kubernetes 仪表板访问群集</vt:lpstr>
      <vt:lpstr>通过 Kubernetes 仪表板访问群集</vt:lpstr>
      <vt:lpstr>通过 Kubernetes 仪表板访问群集</vt:lpstr>
      <vt:lpstr>通过 Kubectl 扩展应用程序</vt:lpstr>
      <vt:lpstr>通过 Kubectl 查看Pods</vt:lpstr>
      <vt:lpstr>通过 Kubectl 删除集群</vt:lpstr>
      <vt:lpstr>微服务架构 on AKS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2018-04-16T07:08:40Z</dcterms:created>
  <dcterms:modified xsi:type="dcterms:W3CDTF">2019-04-14T23:01:18Z</dcterms:modified>
</cp:coreProperties>
</file>