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68" r:id="rId5"/>
    <p:sldId id="266" r:id="rId6"/>
    <p:sldId id="267" r:id="rId7"/>
    <p:sldId id="260" r:id="rId8"/>
    <p:sldId id="261" r:id="rId9"/>
    <p:sldId id="262" r:id="rId10"/>
    <p:sldId id="263" r:id="rId11"/>
    <p:sldId id="265" r:id="rId12"/>
    <p:sldId id="269" r:id="rId13"/>
    <p:sldId id="270" r:id="rId14"/>
    <p:sldId id="271" r:id="rId15"/>
    <p:sldId id="272" r:id="rId16"/>
  </p:sldIdLst>
  <p:sldSz cx="9144000" cy="5143500" type="screen16x9"/>
  <p:notesSz cx="6858000" cy="9144000"/>
  <p:embeddedFontLst>
    <p:embeddedFont>
      <p:font typeface="Lato" panose="020F0502020204030204" pitchFamily="34" charset="0"/>
      <p:regular r:id="rId18"/>
      <p:bold r:id="rId19"/>
      <p:italic r:id="rId20"/>
      <p:boldItalic r:id="rId21"/>
    </p:embeddedFont>
    <p:embeddedFont>
      <p:font typeface="Montserrat" panose="020F0502020204030204"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p:scale>
          <a:sx n="75" d="100"/>
          <a:sy n="75" d="100"/>
        </p:scale>
        <p:origin x="1085" y="94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c744ac343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c744ac343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c744ac343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c744ac343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c77fad67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c77fad67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c77fad67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c77fad67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c77fad67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c77fad67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c77fad67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c77fad67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6c77fad67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6c77fad67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978349" y="712475"/>
            <a:ext cx="5266191" cy="214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b="1" dirty="0">
                <a:latin typeface="Times New Roman"/>
                <a:ea typeface="Times New Roman"/>
                <a:cs typeface="Times New Roman"/>
                <a:sym typeface="Times New Roman"/>
              </a:rPr>
              <a:t>OFFICE AUTOMATION SYSTEM</a:t>
            </a:r>
            <a:endParaRPr sz="3200" b="1" dirty="0">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03725" y="233025"/>
            <a:ext cx="7038900" cy="597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REQUIREMENTS</a:t>
            </a:r>
            <a:endParaRPr dirty="0"/>
          </a:p>
        </p:txBody>
      </p:sp>
      <p:sp>
        <p:nvSpPr>
          <p:cNvPr id="177" name="Google Shape;177;p20"/>
          <p:cNvSpPr txBox="1">
            <a:spLocks noGrp="1"/>
          </p:cNvSpPr>
          <p:nvPr>
            <p:ph type="body" idx="1"/>
          </p:nvPr>
        </p:nvSpPr>
        <p:spPr>
          <a:xfrm>
            <a:off x="1287425" y="1245700"/>
            <a:ext cx="75930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dirty="0">
                <a:latin typeface="Times New Roman"/>
                <a:ea typeface="Times New Roman"/>
                <a:cs typeface="Times New Roman"/>
                <a:sym typeface="Times New Roman"/>
              </a:rPr>
              <a:t>Functional Requirements:</a:t>
            </a:r>
            <a:endParaRPr sz="1800" b="1" dirty="0">
              <a:latin typeface="Times New Roman"/>
              <a:ea typeface="Times New Roman"/>
              <a:cs typeface="Times New Roman"/>
              <a:sym typeface="Times New Roman"/>
            </a:endParaRPr>
          </a:p>
          <a:p>
            <a:pPr marL="457200" lvl="0" indent="-334327" algn="l" rtl="0">
              <a:spcBef>
                <a:spcPts val="1200"/>
              </a:spcBef>
              <a:spcAft>
                <a:spcPts val="0"/>
              </a:spcAft>
              <a:buSzPct val="100000"/>
              <a:buFont typeface="Times New Roman"/>
              <a:buAutoNum type="arabicPeriod"/>
            </a:pPr>
            <a:r>
              <a:rPr lang="en-GB" sz="1800" b="1" dirty="0">
                <a:latin typeface="Times New Roman"/>
                <a:ea typeface="Times New Roman"/>
                <a:cs typeface="Times New Roman"/>
                <a:sym typeface="Times New Roman"/>
              </a:rPr>
              <a:t>User Authentication</a:t>
            </a:r>
            <a:endParaRPr sz="1800" b="1"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GB" sz="1800" b="1" dirty="0">
                <a:latin typeface="Times New Roman"/>
                <a:ea typeface="Times New Roman"/>
                <a:cs typeface="Times New Roman"/>
                <a:sym typeface="Times New Roman"/>
              </a:rPr>
              <a:t>Document Request</a:t>
            </a:r>
            <a:endParaRPr sz="1800" b="1"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GB" sz="1800" b="1" dirty="0">
                <a:latin typeface="Times New Roman"/>
                <a:ea typeface="Times New Roman"/>
                <a:cs typeface="Times New Roman"/>
                <a:sym typeface="Times New Roman"/>
              </a:rPr>
              <a:t>User Interface</a:t>
            </a:r>
            <a:endParaRPr sz="1800" b="1" dirty="0">
              <a:latin typeface="Times New Roman"/>
              <a:ea typeface="Times New Roman"/>
              <a:cs typeface="Times New Roman"/>
              <a:sym typeface="Times New Roman"/>
            </a:endParaRPr>
          </a:p>
          <a:p>
            <a:pPr marL="457200" lvl="0" indent="0" algn="l" rtl="0">
              <a:spcBef>
                <a:spcPts val="1200"/>
              </a:spcBef>
              <a:spcAft>
                <a:spcPts val="0"/>
              </a:spcAft>
              <a:buNone/>
            </a:pPr>
            <a:endParaRPr sz="1800" b="1" dirty="0">
              <a:latin typeface="Times New Roman"/>
              <a:ea typeface="Times New Roman"/>
              <a:cs typeface="Times New Roman"/>
              <a:sym typeface="Times New Roman"/>
            </a:endParaRPr>
          </a:p>
          <a:p>
            <a:pPr marL="0" lvl="0" indent="0" algn="l" rtl="0">
              <a:spcBef>
                <a:spcPts val="1200"/>
              </a:spcBef>
              <a:spcAft>
                <a:spcPts val="0"/>
              </a:spcAft>
              <a:buNone/>
            </a:pPr>
            <a:r>
              <a:rPr lang="en-GB" sz="1800" b="1" dirty="0">
                <a:latin typeface="Times New Roman"/>
                <a:ea typeface="Times New Roman"/>
                <a:cs typeface="Times New Roman"/>
                <a:sym typeface="Times New Roman"/>
              </a:rPr>
              <a:t>Non-Functional Requirements:</a:t>
            </a:r>
            <a:endParaRPr sz="1800" b="1" dirty="0">
              <a:latin typeface="Times New Roman"/>
              <a:ea typeface="Times New Roman"/>
              <a:cs typeface="Times New Roman"/>
              <a:sym typeface="Times New Roman"/>
            </a:endParaRPr>
          </a:p>
          <a:p>
            <a:pPr marL="457200" lvl="0" indent="-334327" algn="l" rtl="0">
              <a:spcBef>
                <a:spcPts val="1200"/>
              </a:spcBef>
              <a:spcAft>
                <a:spcPts val="0"/>
              </a:spcAft>
              <a:buSzPct val="100000"/>
              <a:buFont typeface="Times New Roman"/>
              <a:buAutoNum type="arabicPeriod"/>
            </a:pPr>
            <a:r>
              <a:rPr lang="en-GB" sz="1800" b="1" dirty="0">
                <a:latin typeface="Times New Roman"/>
                <a:ea typeface="Times New Roman"/>
                <a:cs typeface="Times New Roman"/>
                <a:sym typeface="Times New Roman"/>
              </a:rPr>
              <a:t>Security</a:t>
            </a:r>
            <a:endParaRPr sz="1800" b="1"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GB" sz="1800" b="1" dirty="0">
                <a:latin typeface="Times New Roman"/>
                <a:ea typeface="Times New Roman"/>
                <a:cs typeface="Times New Roman"/>
                <a:sym typeface="Times New Roman"/>
              </a:rPr>
              <a:t>Performance</a:t>
            </a:r>
            <a:endParaRPr sz="1800" b="1"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GB" sz="1800" b="1" dirty="0">
                <a:latin typeface="Times New Roman"/>
                <a:ea typeface="Times New Roman"/>
                <a:cs typeface="Times New Roman"/>
                <a:sym typeface="Times New Roman"/>
              </a:rPr>
              <a:t>Reliability</a:t>
            </a:r>
            <a:endParaRPr sz="1800" b="1"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GB" sz="1800" b="1" dirty="0">
                <a:latin typeface="Times New Roman"/>
                <a:ea typeface="Times New Roman"/>
                <a:cs typeface="Times New Roman"/>
                <a:sym typeface="Times New Roman"/>
              </a:rPr>
              <a:t>Scalability</a:t>
            </a:r>
            <a:endParaRPr sz="1800" b="1" dirty="0">
              <a:latin typeface="Times New Roman"/>
              <a:ea typeface="Times New Roman"/>
              <a:cs typeface="Times New Roman"/>
              <a:sym typeface="Times New Roman"/>
            </a:endParaRPr>
          </a:p>
          <a:p>
            <a:pPr marL="0" lvl="0" indent="0" algn="l" rtl="0">
              <a:spcBef>
                <a:spcPts val="1200"/>
              </a:spcBef>
              <a:spcAft>
                <a:spcPts val="0"/>
              </a:spcAft>
              <a:buNone/>
            </a:pPr>
            <a:endParaRPr sz="1800" b="1" dirty="0">
              <a:latin typeface="Times New Roman"/>
              <a:ea typeface="Times New Roman"/>
              <a:cs typeface="Times New Roman"/>
              <a:sym typeface="Times New Roman"/>
            </a:endParaRPr>
          </a:p>
          <a:p>
            <a:pPr marL="0" lvl="0" indent="0" algn="l" rtl="0">
              <a:spcBef>
                <a:spcPts val="1200"/>
              </a:spcBef>
              <a:spcAft>
                <a:spcPts val="1200"/>
              </a:spcAft>
              <a:buNone/>
            </a:pPr>
            <a:endParaRPr sz="1800" b="1"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SYSTEM DESIGN</a:t>
            </a:r>
            <a:endParaRPr dirty="0"/>
          </a:p>
        </p:txBody>
      </p:sp>
      <p:pic>
        <p:nvPicPr>
          <p:cNvPr id="2" name="Picture 1">
            <a:extLst>
              <a:ext uri="{FF2B5EF4-FFF2-40B4-BE49-F238E27FC236}">
                <a16:creationId xmlns:a16="http://schemas.microsoft.com/office/drawing/2014/main" id="{ED86AF9B-4294-88CD-C7BC-C5718EB2EB7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90" t="7215"/>
          <a:stretch/>
        </p:blipFill>
        <p:spPr bwMode="auto">
          <a:xfrm>
            <a:off x="1257423" y="850800"/>
            <a:ext cx="6589077" cy="40182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3376-3F7C-4967-DB49-2EC318730F2E}"/>
              </a:ext>
            </a:extLst>
          </p:cNvPr>
          <p:cNvSpPr>
            <a:spLocks noGrp="1"/>
          </p:cNvSpPr>
          <p:nvPr>
            <p:ph type="title"/>
          </p:nvPr>
        </p:nvSpPr>
        <p:spPr/>
        <p:txBody>
          <a:bodyPr/>
          <a:lstStyle/>
          <a:p>
            <a:pPr marL="457200" lvl="0" indent="-342900" rtl="0">
              <a:spcBef>
                <a:spcPts val="0"/>
              </a:spcBef>
              <a:spcAft>
                <a:spcPts val="0"/>
              </a:spcAft>
            </a:pPr>
            <a:r>
              <a:rPr lang="en-GB" sz="2400" dirty="0">
                <a:latin typeface="Times New Roman"/>
                <a:ea typeface="Times New Roman"/>
                <a:cs typeface="Times New Roman"/>
                <a:sym typeface="Times New Roman"/>
              </a:rPr>
              <a:t>Actual Result</a:t>
            </a:r>
          </a:p>
        </p:txBody>
      </p:sp>
      <p:pic>
        <p:nvPicPr>
          <p:cNvPr id="4" name="Picture 3">
            <a:extLst>
              <a:ext uri="{FF2B5EF4-FFF2-40B4-BE49-F238E27FC236}">
                <a16:creationId xmlns:a16="http://schemas.microsoft.com/office/drawing/2014/main" id="{82B77A9B-7DB7-C253-50CB-5830B1537AC7}"/>
              </a:ext>
            </a:extLst>
          </p:cNvPr>
          <p:cNvPicPr>
            <a:picLocks noChangeAspect="1"/>
          </p:cNvPicPr>
          <p:nvPr/>
        </p:nvPicPr>
        <p:blipFill>
          <a:blip r:embed="rId2"/>
          <a:stretch>
            <a:fillRect/>
          </a:stretch>
        </p:blipFill>
        <p:spPr>
          <a:xfrm>
            <a:off x="1390490" y="968197"/>
            <a:ext cx="6852920" cy="3781553"/>
          </a:xfrm>
          <a:prstGeom prst="rect">
            <a:avLst/>
          </a:prstGeom>
        </p:spPr>
      </p:pic>
    </p:spTree>
    <p:extLst>
      <p:ext uri="{BB962C8B-B14F-4D97-AF65-F5344CB8AC3E}">
        <p14:creationId xmlns:p14="http://schemas.microsoft.com/office/powerpoint/2010/main" val="1546805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529-D035-10D4-814B-5F2FDD9427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a:t>
            </a:r>
          </a:p>
        </p:txBody>
      </p:sp>
      <p:sp>
        <p:nvSpPr>
          <p:cNvPr id="3" name="Text Placeholder 2">
            <a:extLst>
              <a:ext uri="{FF2B5EF4-FFF2-40B4-BE49-F238E27FC236}">
                <a16:creationId xmlns:a16="http://schemas.microsoft.com/office/drawing/2014/main" id="{7CD68AB8-F39D-E7DA-4A3E-2A2EC9F320CE}"/>
              </a:ext>
            </a:extLst>
          </p:cNvPr>
          <p:cNvSpPr>
            <a:spLocks noGrp="1"/>
          </p:cNvSpPr>
          <p:nvPr>
            <p:ph type="body"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Letter Submission and Approval: The primary application of your system would be to automate the process of letter submission and approval within the college. This includes letters such as leave requests, permissions, and other administrative documents.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Real-Time Tracking: Your system can provide real-time tracking of the status of each letter, allowing teachers and administrators to monitor the progress of their submissions at any given time.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Role-Based Access Control: Implementing role-based access control ensures that only authorized users have access to specific functions and information within the system, enhancing security and confidentiality.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Automated Notifications: Your system can send automated notifications to users at various stages of the approval process, keeping them informed about any updates or actions required on their part.</a:t>
            </a:r>
          </a:p>
        </p:txBody>
      </p:sp>
    </p:spTree>
    <p:extLst>
      <p:ext uri="{BB962C8B-B14F-4D97-AF65-F5344CB8AC3E}">
        <p14:creationId xmlns:p14="http://schemas.microsoft.com/office/powerpoint/2010/main" val="294206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0B1C-E434-A8A6-BA22-3A18C6B1F7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3" name="Text Placeholder 2">
            <a:extLst>
              <a:ext uri="{FF2B5EF4-FFF2-40B4-BE49-F238E27FC236}">
                <a16:creationId xmlns:a16="http://schemas.microsoft.com/office/drawing/2014/main" id="{57297C7E-020A-F35C-AB92-053CA55B0DF1}"/>
              </a:ext>
            </a:extLst>
          </p:cNvPr>
          <p:cNvSpPr>
            <a:spLocks noGrp="1"/>
          </p:cNvSpPr>
          <p:nvPr>
            <p:ph type="body" idx="1"/>
          </p:nvPr>
        </p:nvSpPr>
        <p:spPr/>
        <p:txBody>
          <a:bodyPr>
            <a:noAutofit/>
          </a:bodyPr>
          <a:lstStyle/>
          <a:p>
            <a:pPr marL="146050" indent="0">
              <a:buNone/>
            </a:pPr>
            <a:r>
              <a:rPr lang="en-US" sz="1200" dirty="0">
                <a:latin typeface="Times New Roman" panose="02020603050405020304" pitchFamily="18" charset="0"/>
                <a:cs typeface="Times New Roman" panose="02020603050405020304" pitchFamily="18" charset="0"/>
              </a:rPr>
              <a:t>Enhanced Communication Features: In the future, the Office Automation System could be expanded to include additional communication features such as chat functionalities, discussion forums, and announcements to facilitate seamless collaboration and information sharing among users.</a:t>
            </a:r>
          </a:p>
          <a:p>
            <a:pPr marL="146050" indent="0">
              <a:buNone/>
            </a:pPr>
            <a:endParaRPr lang="en-US" sz="1200" dirty="0">
              <a:latin typeface="Times New Roman" panose="02020603050405020304" pitchFamily="18" charset="0"/>
              <a:cs typeface="Times New Roman" panose="02020603050405020304" pitchFamily="18" charset="0"/>
            </a:endParaRPr>
          </a:p>
          <a:p>
            <a:pPr marL="146050" indent="0">
              <a:buNone/>
            </a:pPr>
            <a:r>
              <a:rPr lang="en-US" sz="1200" dirty="0">
                <a:latin typeface="Times New Roman" panose="02020603050405020304" pitchFamily="18" charset="0"/>
                <a:cs typeface="Times New Roman" panose="02020603050405020304" pitchFamily="18" charset="0"/>
              </a:rPr>
              <a:t>Integration with External Systems: The system could be enhanced to integrate with external systems such as email servers, student information systems, and calendar applications to streamline data exchange and improve interoperability with other college systems.</a:t>
            </a:r>
          </a:p>
          <a:p>
            <a:pPr marL="146050" indent="0">
              <a:buNone/>
            </a:pPr>
            <a:endParaRPr lang="en-US" sz="1200" dirty="0">
              <a:latin typeface="Times New Roman" panose="02020603050405020304" pitchFamily="18" charset="0"/>
              <a:cs typeface="Times New Roman" panose="02020603050405020304" pitchFamily="18" charset="0"/>
            </a:endParaRPr>
          </a:p>
          <a:p>
            <a:pPr marL="146050" indent="0">
              <a:buNone/>
            </a:pPr>
            <a:r>
              <a:rPr lang="en-US" sz="1200" dirty="0">
                <a:latin typeface="Times New Roman" panose="02020603050405020304" pitchFamily="18" charset="0"/>
                <a:cs typeface="Times New Roman" panose="02020603050405020304" pitchFamily="18" charset="0"/>
              </a:rPr>
              <a:t>Advanced Analytics and Reporting: Implementing advanced analytics and reporting capabilities can provide deeper insights into administrative processes, letter approval trends, and user behavior, enabling informed decision-making and continuous process improvement.</a:t>
            </a:r>
          </a:p>
          <a:p>
            <a:pPr marL="146050" indent="0">
              <a:buNone/>
            </a:pPr>
            <a:endParaRPr lang="en-US" sz="1200" dirty="0">
              <a:latin typeface="Times New Roman" panose="02020603050405020304" pitchFamily="18" charset="0"/>
              <a:cs typeface="Times New Roman" panose="02020603050405020304" pitchFamily="18" charset="0"/>
            </a:endParaRPr>
          </a:p>
          <a:p>
            <a:pPr marL="146050" indent="0">
              <a:buNone/>
            </a:pPr>
            <a:r>
              <a:rPr lang="en-US" sz="1200" dirty="0">
                <a:latin typeface="Times New Roman" panose="02020603050405020304" pitchFamily="18" charset="0"/>
                <a:cs typeface="Times New Roman" panose="02020603050405020304" pitchFamily="18" charset="0"/>
              </a:rPr>
              <a:t>Artificial Intelligence (AI) Integration: Integration of AI technologies such as natural language processing (NLP) and machine learning (ML) can automate routine tasks, provide personalized recommendations, and enhance the efficiency and effectiveness of the Office Automation System.</a:t>
            </a:r>
          </a:p>
        </p:txBody>
      </p:sp>
    </p:spTree>
    <p:extLst>
      <p:ext uri="{BB962C8B-B14F-4D97-AF65-F5344CB8AC3E}">
        <p14:creationId xmlns:p14="http://schemas.microsoft.com/office/powerpoint/2010/main" val="56283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AC68-6621-66A7-301B-A7F3991A384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D579AA9-A059-4841-C2B1-E7D36DD7D6A3}"/>
              </a:ext>
            </a:extLst>
          </p:cNvPr>
          <p:cNvSpPr>
            <a:spLocks noGrp="1"/>
          </p:cNvSpPr>
          <p:nvPr>
            <p:ph type="body" idx="1"/>
          </p:nvPr>
        </p:nvSpPr>
        <p:spPr/>
        <p:txBody>
          <a:bodyPr>
            <a:normAutofit/>
          </a:bodyPr>
          <a:lstStyle/>
          <a:p>
            <a:r>
              <a:rPr lang="en-US" sz="1400" dirty="0">
                <a:latin typeface="Times New Roman" panose="02020603050405020304" pitchFamily="18" charset="0"/>
                <a:cs typeface="Times New Roman" panose="02020603050405020304" pitchFamily="18" charset="0"/>
              </a:rPr>
              <a:t>The Office Automation System has not only simplified administrative tasks but has also empowered teachers, Heads of Departments (HODs), and administrative staff to focus their time and energy on more value-added activities. Through real-time tracking, automated notifications, and role-based access control, we have created a user-friendly platform that enhances communication, collaboration, and decision-making across the college.</a:t>
            </a:r>
          </a:p>
        </p:txBody>
      </p:sp>
    </p:spTree>
    <p:extLst>
      <p:ext uri="{BB962C8B-B14F-4D97-AF65-F5344CB8AC3E}">
        <p14:creationId xmlns:p14="http://schemas.microsoft.com/office/powerpoint/2010/main" val="103010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30450" y="393750"/>
            <a:ext cx="75060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GB" sz="2000" dirty="0">
                <a:latin typeface="Times New Roman"/>
                <a:ea typeface="Times New Roman"/>
                <a:cs typeface="Times New Roman"/>
                <a:sym typeface="Times New Roman"/>
              </a:rPr>
              <a:t>          </a:t>
            </a:r>
            <a:r>
              <a:rPr lang="en-GB" sz="2000" b="1" dirty="0">
                <a:latin typeface="Times New Roman"/>
                <a:ea typeface="Times New Roman"/>
                <a:cs typeface="Times New Roman"/>
                <a:sym typeface="Times New Roman"/>
              </a:rPr>
              <a:t>GOVERMENT POLYTECHNIC DHARASHIV</a:t>
            </a:r>
            <a:endParaRPr sz="2000" b="1" dirty="0">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645775" y="15407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dirty="0">
              <a:latin typeface="Times New Roman"/>
              <a:ea typeface="Times New Roman"/>
              <a:cs typeface="Times New Roman"/>
              <a:sym typeface="Times New Roman"/>
            </a:endParaRPr>
          </a:p>
          <a:p>
            <a:pPr marL="0" lvl="0" indent="0" algn="l" rtl="0">
              <a:spcBef>
                <a:spcPts val="1200"/>
              </a:spcBef>
              <a:spcAft>
                <a:spcPts val="0"/>
              </a:spcAft>
              <a:buNone/>
            </a:pPr>
            <a:r>
              <a:rPr lang="en-GB" sz="1600" dirty="0">
                <a:latin typeface="Times New Roman"/>
                <a:ea typeface="Times New Roman"/>
                <a:cs typeface="Times New Roman"/>
                <a:sym typeface="Times New Roman"/>
              </a:rPr>
              <a:t>          </a:t>
            </a:r>
            <a:r>
              <a:rPr lang="en-GB" sz="1600" b="1" dirty="0">
                <a:latin typeface="Times New Roman"/>
                <a:ea typeface="Times New Roman"/>
                <a:cs typeface="Times New Roman"/>
                <a:sym typeface="Times New Roman"/>
              </a:rPr>
              <a:t>PROJECT NAME - OFFICE AUTOMATION SYSTEM</a:t>
            </a:r>
            <a:endParaRPr sz="1600" b="1" dirty="0">
              <a:latin typeface="Times New Roman"/>
              <a:ea typeface="Times New Roman"/>
              <a:cs typeface="Times New Roman"/>
              <a:sym typeface="Times New Roman"/>
            </a:endParaRPr>
          </a:p>
          <a:p>
            <a:pPr marL="0" lvl="0" indent="0" algn="l" rtl="0">
              <a:spcBef>
                <a:spcPts val="1200"/>
              </a:spcBef>
              <a:spcAft>
                <a:spcPts val="1200"/>
              </a:spcAft>
              <a:buNone/>
            </a:pPr>
            <a:r>
              <a:rPr lang="en-GB" sz="1600" b="1" dirty="0">
                <a:latin typeface="Times New Roman"/>
                <a:ea typeface="Times New Roman"/>
                <a:cs typeface="Times New Roman"/>
                <a:sym typeface="Times New Roman"/>
              </a:rPr>
              <a:t>          PRESENTED BY – Om Shingare, Prerana </a:t>
            </a:r>
            <a:r>
              <a:rPr lang="en-GB" sz="1600" b="1" dirty="0" err="1">
                <a:latin typeface="Times New Roman"/>
                <a:ea typeface="Times New Roman"/>
                <a:cs typeface="Times New Roman"/>
                <a:sym typeface="Times New Roman"/>
              </a:rPr>
              <a:t>Kupade</a:t>
            </a:r>
            <a:endParaRPr sz="1600" b="1"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664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    </a:t>
            </a:r>
            <a:r>
              <a:rPr lang="en-GB" b="1">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147" name="Google Shape;147;p15"/>
          <p:cNvSpPr txBox="1">
            <a:spLocks noGrp="1"/>
          </p:cNvSpPr>
          <p:nvPr>
            <p:ph type="body" idx="1"/>
          </p:nvPr>
        </p:nvSpPr>
        <p:spPr>
          <a:xfrm>
            <a:off x="1297500" y="1058250"/>
            <a:ext cx="4239700" cy="336135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AutoNum type="arabicPeriod"/>
            </a:pPr>
            <a:r>
              <a:rPr lang="en-GB" sz="1800" dirty="0">
                <a:latin typeface="Times New Roman"/>
                <a:ea typeface="Times New Roman"/>
                <a:cs typeface="Times New Roman"/>
                <a:sym typeface="Times New Roman"/>
              </a:rPr>
              <a:t>Introduction</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US" sz="1800" dirty="0">
                <a:latin typeface="Times New Roman"/>
                <a:ea typeface="Times New Roman"/>
                <a:cs typeface="Times New Roman"/>
                <a:sym typeface="Times New Roman"/>
              </a:rPr>
              <a:t>Pain Point Of College</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dirty="0">
                <a:latin typeface="Times New Roman"/>
                <a:ea typeface="Times New Roman"/>
                <a:cs typeface="Times New Roman"/>
                <a:sym typeface="Times New Roman"/>
              </a:rPr>
              <a:t>Aim</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dirty="0">
                <a:latin typeface="Times New Roman"/>
                <a:ea typeface="Times New Roman"/>
                <a:cs typeface="Times New Roman"/>
                <a:sym typeface="Times New Roman"/>
              </a:rPr>
              <a:t>Project Outcomes</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dirty="0">
                <a:latin typeface="Times New Roman"/>
                <a:ea typeface="Times New Roman"/>
                <a:cs typeface="Times New Roman"/>
                <a:sym typeface="Times New Roman"/>
              </a:rPr>
              <a:t>Requirements</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dirty="0">
                <a:latin typeface="Times New Roman"/>
                <a:ea typeface="Times New Roman"/>
                <a:cs typeface="Times New Roman"/>
                <a:sym typeface="Times New Roman"/>
              </a:rPr>
              <a:t>System Design</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dirty="0">
                <a:latin typeface="Times New Roman"/>
                <a:ea typeface="Times New Roman"/>
                <a:cs typeface="Times New Roman"/>
                <a:sym typeface="Times New Roman"/>
              </a:rPr>
              <a:t>Actual Result</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dirty="0">
                <a:latin typeface="Times New Roman"/>
                <a:ea typeface="Times New Roman"/>
                <a:cs typeface="Times New Roman"/>
                <a:sym typeface="Times New Roman"/>
              </a:rPr>
              <a:t>Application</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dirty="0">
                <a:latin typeface="Times New Roman"/>
                <a:ea typeface="Times New Roman"/>
                <a:cs typeface="Times New Roman"/>
                <a:sym typeface="Times New Roman"/>
              </a:rPr>
              <a:t>Future Scope</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dirty="0">
                <a:latin typeface="Times New Roman"/>
                <a:ea typeface="Times New Roman"/>
                <a:cs typeface="Times New Roman"/>
                <a:sym typeface="Times New Roman"/>
              </a:rPr>
              <a:t>Conclusion</a:t>
            </a:r>
            <a:endParaRPr sz="18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2;p16">
            <a:extLst>
              <a:ext uri="{FF2B5EF4-FFF2-40B4-BE49-F238E27FC236}">
                <a16:creationId xmlns:a16="http://schemas.microsoft.com/office/drawing/2014/main" id="{CF25FA54-71A0-5DBF-23C1-58EFED3A6D89}"/>
              </a:ext>
            </a:extLst>
          </p:cNvPr>
          <p:cNvSpPr txBox="1">
            <a:spLocks noGrp="1"/>
          </p:cNvSpPr>
          <p:nvPr>
            <p:ph type="title"/>
          </p:nvPr>
        </p:nvSpPr>
        <p:spPr>
          <a:xfrm>
            <a:off x="1297500" y="393750"/>
            <a:ext cx="7038900" cy="65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5" name="Google Shape;153;p16">
            <a:extLst>
              <a:ext uri="{FF2B5EF4-FFF2-40B4-BE49-F238E27FC236}">
                <a16:creationId xmlns:a16="http://schemas.microsoft.com/office/drawing/2014/main" id="{81D725FF-4E50-6540-57FA-3921BEA646B5}"/>
              </a:ext>
            </a:extLst>
          </p:cNvPr>
          <p:cNvSpPr txBox="1">
            <a:spLocks noGrp="1"/>
          </p:cNvSpPr>
          <p:nvPr>
            <p:ph type="body" idx="1"/>
          </p:nvPr>
        </p:nvSpPr>
        <p:spPr>
          <a:xfrm>
            <a:off x="348250" y="1044750"/>
            <a:ext cx="8666100" cy="387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800" dirty="0">
              <a:solidFill>
                <a:schemeClr val="bg1"/>
              </a:solidFill>
              <a:latin typeface="Times New Roman"/>
              <a:ea typeface="Times New Roman"/>
              <a:cs typeface="Times New Roman"/>
              <a:sym typeface="Times New Roman"/>
            </a:endParaRPr>
          </a:p>
          <a:p>
            <a:pPr marL="457200" lvl="0" indent="-342900" algn="just" rtl="0">
              <a:spcBef>
                <a:spcPts val="1200"/>
              </a:spcBef>
              <a:spcAft>
                <a:spcPts val="0"/>
              </a:spcAft>
              <a:buClr>
                <a:srgbClr val="ECECEC"/>
              </a:buClr>
              <a:buSzPts val="1800"/>
              <a:buFont typeface="Times New Roman"/>
              <a:buChar char="●"/>
            </a:pPr>
            <a:r>
              <a:rPr lang="en-GB" sz="1800" dirty="0">
                <a:solidFill>
                  <a:schemeClr val="bg1"/>
                </a:solidFill>
                <a:latin typeface="Times New Roman"/>
                <a:ea typeface="Times New Roman"/>
                <a:cs typeface="Times New Roman"/>
                <a:sym typeface="Times New Roman"/>
              </a:rPr>
              <a:t>Welcome to the presentation on the transformation journey of Government Polytechnic College, Dharashiv.</a:t>
            </a:r>
            <a:endParaRPr sz="1800" dirty="0">
              <a:solidFill>
                <a:schemeClr val="bg1"/>
              </a:solidFill>
              <a:latin typeface="Times New Roman"/>
              <a:ea typeface="Times New Roman"/>
              <a:cs typeface="Times New Roman"/>
              <a:sym typeface="Times New Roman"/>
            </a:endParaRPr>
          </a:p>
          <a:p>
            <a:pPr marL="457200" lvl="0" indent="-342900" algn="just" rtl="0">
              <a:spcBef>
                <a:spcPts val="0"/>
              </a:spcBef>
              <a:spcAft>
                <a:spcPts val="0"/>
              </a:spcAft>
              <a:buClr>
                <a:srgbClr val="ECECEC"/>
              </a:buClr>
              <a:buSzPts val="1800"/>
              <a:buFont typeface="Times New Roman"/>
              <a:buChar char="●"/>
            </a:pPr>
            <a:r>
              <a:rPr lang="en-GB" sz="1800" dirty="0">
                <a:solidFill>
                  <a:schemeClr val="bg1"/>
                </a:solidFill>
                <a:latin typeface="Times New Roman"/>
                <a:ea typeface="Times New Roman"/>
                <a:cs typeface="Times New Roman"/>
                <a:sym typeface="Times New Roman"/>
              </a:rPr>
              <a:t>In today's digital age, technology has become an integral part of our daily lives, revolutionizing the way we work, communicate, and learn. Educational institutions, too, have embraced this digital transformation, leveraging technology to enhance administrative efficiency, communication, and overall student experiences.</a:t>
            </a:r>
            <a:endParaRPr sz="1800" dirty="0">
              <a:solidFill>
                <a:schemeClr val="bg1"/>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solidFill>
                  <a:schemeClr val="bg1"/>
                </a:solidFill>
                <a:latin typeface="Times New Roman"/>
                <a:ea typeface="Times New Roman"/>
                <a:cs typeface="Times New Roman"/>
                <a:sym typeface="Times New Roman"/>
              </a:rPr>
              <a:t>We aim to implement a centralized Office Automation System (OAS) to manage letter creation, printing, tracking.</a:t>
            </a:r>
            <a:endParaRPr sz="1800" dirty="0">
              <a:solidFill>
                <a:schemeClr val="bg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2606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E291-0772-87E5-E3ED-644495CE93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Pain Point Of </a:t>
            </a:r>
            <a:r>
              <a:rPr lang="en-US" sz="2400" dirty="0">
                <a:latin typeface="Times New Roman" panose="02020603050405020304" pitchFamily="18" charset="0"/>
                <a:ea typeface="Times New Roman"/>
                <a:cs typeface="Times New Roman" panose="02020603050405020304" pitchFamily="18" charset="0"/>
                <a:sym typeface="Times New Roman"/>
              </a:rPr>
              <a:t>College</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1695B37-FA02-1DDA-5D94-EC6927EA86FC}"/>
              </a:ext>
            </a:extLst>
          </p:cNvPr>
          <p:cNvSpPr>
            <a:spLocks noGrp="1"/>
          </p:cNvSpPr>
          <p:nvPr>
            <p:ph type="body" idx="1"/>
          </p:nvPr>
        </p:nvSpPr>
        <p:spPr/>
        <p:txBody>
          <a:bodyPr>
            <a:noAutofit/>
          </a:bodyPr>
          <a:lstStyle/>
          <a:p>
            <a:pPr marL="146050" indent="0">
              <a:buNone/>
            </a:pPr>
            <a:r>
              <a:rPr lang="en-US" sz="1400" dirty="0">
                <a:latin typeface="Times New Roman" panose="02020603050405020304" pitchFamily="18" charset="0"/>
                <a:cs typeface="Times New Roman" panose="02020603050405020304" pitchFamily="18" charset="0"/>
              </a:rPr>
              <a:t>Manual Administrative Processes: Many administrative tasks, such as handling letters, managing student records, and processing payments, may still be done manually, leading to inefficiencies and delays.</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Lack of Transparency: The lack of transparent processes can lead to confusion among students, faculty, and staff regarding policies, procedures, and decision-making.</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Limited Communication Channels: Inadequate communication channels between different departments, faculty, and students may result in misunderstandings, missed deadlines, and decreased collaboration.</a:t>
            </a:r>
          </a:p>
          <a:p>
            <a:pPr marL="14605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44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A91C7-B440-A638-8E81-19A54FAE9FBB}"/>
              </a:ext>
            </a:extLst>
          </p:cNvPr>
          <p:cNvSpPr>
            <a:spLocks noGrp="1"/>
          </p:cNvSpPr>
          <p:nvPr>
            <p:ph type="body" idx="1"/>
          </p:nvPr>
        </p:nvSpPr>
        <p:spPr/>
        <p:txBody>
          <a:bodyPr>
            <a:normAutofit/>
          </a:bodyPr>
          <a:lstStyle/>
          <a:p>
            <a:pPr marL="146050" indent="0">
              <a:buNone/>
            </a:pPr>
            <a:r>
              <a:rPr lang="en-US" sz="1400" dirty="0">
                <a:latin typeface="Times New Roman" panose="02020603050405020304" pitchFamily="18" charset="0"/>
                <a:cs typeface="Times New Roman" panose="02020603050405020304" pitchFamily="18" charset="0"/>
              </a:rPr>
              <a:t>Outdated Technology Infrastructure: Colleges may struggle with outdated technology infrastructure, including outdated software systems, slow internet connections, and insufficient hardware resources, hindering productivity and innovation.</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Difficulty in Accessing Information: Difficulty in accessing important information, such as course schedules, academic resources, and campus announcements, can impede students' academic progress and faculty/staff efficiency.</a:t>
            </a:r>
          </a:p>
          <a:p>
            <a:endParaRPr lang="en-US" sz="1400" dirty="0"/>
          </a:p>
        </p:txBody>
      </p:sp>
      <p:sp>
        <p:nvSpPr>
          <p:cNvPr id="4" name="Title 1">
            <a:extLst>
              <a:ext uri="{FF2B5EF4-FFF2-40B4-BE49-F238E27FC236}">
                <a16:creationId xmlns:a16="http://schemas.microsoft.com/office/drawing/2014/main" id="{3D0CDBA5-7473-99AE-D956-893FA0CF8A37}"/>
              </a:ext>
            </a:extLst>
          </p:cNvPr>
          <p:cNvSpPr>
            <a:spLocks noGrp="1"/>
          </p:cNvSpPr>
          <p:nvPr>
            <p:ph type="title"/>
          </p:nvPr>
        </p:nvSpPr>
        <p:spPr>
          <a:xfrm>
            <a:off x="1296988" y="393700"/>
            <a:ext cx="7038975" cy="914400"/>
          </a:xfrm>
        </p:spPr>
        <p:txBody>
          <a:bodyPr/>
          <a:lstStyle/>
          <a:p>
            <a:r>
              <a:rPr lang="en-US" dirty="0">
                <a:latin typeface="Times New Roman" panose="02020603050405020304" pitchFamily="18" charset="0"/>
                <a:cs typeface="Times New Roman" panose="02020603050405020304" pitchFamily="18" charset="0"/>
              </a:rPr>
              <a:t>Pain Point Of </a:t>
            </a:r>
            <a:r>
              <a:rPr lang="en-US" sz="2400" dirty="0">
                <a:latin typeface="Times New Roman" panose="02020603050405020304" pitchFamily="18" charset="0"/>
                <a:ea typeface="Times New Roman"/>
                <a:cs typeface="Times New Roman" panose="02020603050405020304" pitchFamily="18" charset="0"/>
                <a:sym typeface="Times New Roman"/>
              </a:rPr>
              <a:t>College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21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664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Times New Roman"/>
                <a:ea typeface="Times New Roman"/>
                <a:cs typeface="Times New Roman"/>
                <a:sym typeface="Times New Roman"/>
              </a:rPr>
              <a:t>KEY FEATURES</a:t>
            </a:r>
            <a:endParaRPr b="1">
              <a:latin typeface="Times New Roman"/>
              <a:ea typeface="Times New Roman"/>
              <a:cs typeface="Times New Roman"/>
              <a:sym typeface="Times New Roman"/>
            </a:endParaRPr>
          </a:p>
        </p:txBody>
      </p:sp>
      <p:sp>
        <p:nvSpPr>
          <p:cNvPr id="159" name="Google Shape;159;p17"/>
          <p:cNvSpPr txBox="1">
            <a:spLocks noGrp="1"/>
          </p:cNvSpPr>
          <p:nvPr>
            <p:ph type="body" idx="1"/>
          </p:nvPr>
        </p:nvSpPr>
        <p:spPr>
          <a:xfrm>
            <a:off x="870650" y="1151925"/>
            <a:ext cx="8010000" cy="3326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rgbClr val="ECECEC"/>
              </a:buClr>
              <a:buSzPts val="1800"/>
              <a:buFont typeface="Times New Roman"/>
              <a:buChar char="●"/>
            </a:pPr>
            <a:r>
              <a:rPr lang="en-GB" sz="1800" dirty="0">
                <a:solidFill>
                  <a:srgbClr val="ECECEC"/>
                </a:solidFill>
                <a:latin typeface="Times New Roman"/>
                <a:ea typeface="Times New Roman"/>
                <a:cs typeface="Times New Roman"/>
                <a:sym typeface="Times New Roman"/>
              </a:rPr>
              <a:t>Streamline the process of creating, printing, and tracking letters within a centralized system.</a:t>
            </a:r>
            <a:endParaRPr sz="1800" dirty="0">
              <a:solidFill>
                <a:srgbClr val="ECECEC"/>
              </a:solidFill>
              <a:latin typeface="Times New Roman"/>
              <a:ea typeface="Times New Roman"/>
              <a:cs typeface="Times New Roman"/>
              <a:sym typeface="Times New Roman"/>
            </a:endParaRPr>
          </a:p>
          <a:p>
            <a:pPr marL="457200" lvl="0" indent="-342900" algn="just" rtl="0">
              <a:spcBef>
                <a:spcPts val="0"/>
              </a:spcBef>
              <a:spcAft>
                <a:spcPts val="0"/>
              </a:spcAft>
              <a:buClr>
                <a:srgbClr val="ECECEC"/>
              </a:buClr>
              <a:buSzPts val="1800"/>
              <a:buFont typeface="Times New Roman"/>
              <a:buChar char="●"/>
            </a:pPr>
            <a:r>
              <a:rPr lang="en-GB" sz="1800" dirty="0">
                <a:solidFill>
                  <a:srgbClr val="ECECEC"/>
                </a:solidFill>
                <a:latin typeface="Times New Roman"/>
                <a:ea typeface="Times New Roman"/>
                <a:cs typeface="Times New Roman"/>
                <a:sym typeface="Times New Roman"/>
              </a:rPr>
              <a:t>Eliminate manual administrative tasks and ensure efficient handling of correspondence.</a:t>
            </a:r>
            <a:endParaRPr sz="1800" dirty="0">
              <a:solidFill>
                <a:srgbClr val="ECECEC"/>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solidFill>
                  <a:srgbClr val="ECECEC"/>
                </a:solidFill>
                <a:latin typeface="Times New Roman"/>
                <a:ea typeface="Times New Roman"/>
                <a:cs typeface="Times New Roman"/>
                <a:sym typeface="Times New Roman"/>
              </a:rPr>
              <a:t>Track the status of document requests and streamline approval processes.</a:t>
            </a:r>
            <a:endParaRPr sz="1800" dirty="0">
              <a:solidFill>
                <a:srgbClr val="ECECEC"/>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solidFill>
                  <a:srgbClr val="ECECEC"/>
                </a:solidFill>
                <a:latin typeface="Times New Roman"/>
                <a:ea typeface="Times New Roman"/>
                <a:cs typeface="Times New Roman"/>
                <a:sym typeface="Times New Roman"/>
              </a:rPr>
              <a:t>Design the OAS with a user-friendly interface to enhance accessibility and usability for all users.</a:t>
            </a:r>
            <a:endParaRPr sz="1800" dirty="0">
              <a:solidFill>
                <a:srgbClr val="ECECEC"/>
              </a:solidFill>
              <a:latin typeface="Times New Roman"/>
              <a:ea typeface="Times New Roman"/>
              <a:cs typeface="Times New Roman"/>
              <a:sym typeface="Times New Roman"/>
            </a:endParaRPr>
          </a:p>
          <a:p>
            <a:pPr marL="457200" lvl="0" indent="-342900" algn="just" rtl="0">
              <a:spcBef>
                <a:spcPts val="0"/>
              </a:spcBef>
              <a:spcAft>
                <a:spcPts val="0"/>
              </a:spcAft>
              <a:buClr>
                <a:srgbClr val="ECECEC"/>
              </a:buClr>
              <a:buSzPts val="1800"/>
              <a:buFont typeface="Times New Roman"/>
              <a:buChar char="●"/>
            </a:pPr>
            <a:r>
              <a:rPr lang="en-GB" sz="1800" dirty="0">
                <a:solidFill>
                  <a:srgbClr val="ECECEC"/>
                </a:solidFill>
                <a:latin typeface="Times New Roman"/>
                <a:ea typeface="Times New Roman"/>
                <a:cs typeface="Times New Roman"/>
                <a:sym typeface="Times New Roman"/>
              </a:rPr>
              <a:t>Allow for future enhancements and updates to accommodate changing requirements and technological advancements.</a:t>
            </a:r>
            <a:endParaRPr sz="1800" dirty="0">
              <a:solidFill>
                <a:srgbClr val="ECECEC"/>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Times New Roman"/>
                <a:ea typeface="Times New Roman"/>
                <a:cs typeface="Times New Roman"/>
                <a:sym typeface="Times New Roman"/>
              </a:rPr>
              <a:t>AIM</a:t>
            </a:r>
            <a:endParaRPr b="1">
              <a:latin typeface="Times New Roman"/>
              <a:ea typeface="Times New Roman"/>
              <a:cs typeface="Times New Roman"/>
              <a:sym typeface="Times New Roman"/>
            </a:endParaRPr>
          </a:p>
        </p:txBody>
      </p:sp>
      <p:sp>
        <p:nvSpPr>
          <p:cNvPr id="165" name="Google Shape;165;p18"/>
          <p:cNvSpPr txBox="1">
            <a:spLocks noGrp="1"/>
          </p:cNvSpPr>
          <p:nvPr>
            <p:ph type="body" idx="1"/>
          </p:nvPr>
        </p:nvSpPr>
        <p:spPr>
          <a:xfrm>
            <a:off x="817075" y="1446600"/>
            <a:ext cx="8130600" cy="3455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800" dirty="0">
                <a:latin typeface="Times New Roman"/>
                <a:ea typeface="Times New Roman"/>
                <a:cs typeface="Times New Roman"/>
                <a:sym typeface="Times New Roman"/>
              </a:rPr>
              <a:t>The primary aim of the Office Automation System (OAS) project is to create a user-friendly and efficient web-based platform centralized system to manage various administrative tasks, including letter creation, printing, tracking, document requests, feedback mechanisms, and information dissemination.</a:t>
            </a:r>
            <a:endParaRPr sz="1800" dirty="0">
              <a:latin typeface="Times New Roman"/>
              <a:ea typeface="Times New Roman"/>
              <a:cs typeface="Times New Roman"/>
              <a:sym typeface="Times New Roman"/>
            </a:endParaRPr>
          </a:p>
          <a:p>
            <a:pPr marL="0" lvl="0" indent="0" algn="just" rtl="0">
              <a:spcBef>
                <a:spcPts val="1200"/>
              </a:spcBef>
              <a:spcAft>
                <a:spcPts val="0"/>
              </a:spcAft>
              <a:buNone/>
            </a:pPr>
            <a:r>
              <a:rPr lang="en-GB" sz="1800" dirty="0">
                <a:latin typeface="Times New Roman"/>
                <a:ea typeface="Times New Roman"/>
                <a:cs typeface="Times New Roman"/>
                <a:sym typeface="Times New Roman"/>
              </a:rPr>
              <a:t>We aim to demonstrate how the OAS aligns with the institution's objectives of efficiency, transparency, and student engagement, ultimately enhancing the overall operational effectiveness of Government Polytechnic College, Dharashiv.</a:t>
            </a:r>
            <a:endParaRPr sz="1800" dirty="0">
              <a:latin typeface="Times New Roman"/>
              <a:ea typeface="Times New Roman"/>
              <a:cs typeface="Times New Roman"/>
              <a:sym typeface="Times New Roman"/>
            </a:endParaRPr>
          </a:p>
          <a:p>
            <a:pPr marL="0" lvl="0" indent="0" algn="just" rtl="0">
              <a:spcBef>
                <a:spcPts val="1200"/>
              </a:spcBef>
              <a:spcAft>
                <a:spcPts val="1200"/>
              </a:spcAft>
              <a:buNone/>
            </a:pPr>
            <a:endParaRPr sz="18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Times New Roman"/>
                <a:ea typeface="Times New Roman"/>
                <a:cs typeface="Times New Roman"/>
                <a:sym typeface="Times New Roman"/>
              </a:rPr>
              <a:t>PROJECT OUTCOMES</a:t>
            </a:r>
            <a:endParaRPr b="1">
              <a:latin typeface="Times New Roman"/>
              <a:ea typeface="Times New Roman"/>
              <a:cs typeface="Times New Roman"/>
              <a:sym typeface="Times New Roman"/>
            </a:endParaRPr>
          </a:p>
        </p:txBody>
      </p:sp>
      <p:sp>
        <p:nvSpPr>
          <p:cNvPr id="171" name="Google Shape;171;p19"/>
          <p:cNvSpPr txBox="1">
            <a:spLocks noGrp="1"/>
          </p:cNvSpPr>
          <p:nvPr>
            <p:ph type="body" idx="1"/>
          </p:nvPr>
        </p:nvSpPr>
        <p:spPr>
          <a:xfrm>
            <a:off x="977800" y="1406450"/>
            <a:ext cx="7889400" cy="33135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Times New Roman"/>
              <a:buChar char="●"/>
            </a:pPr>
            <a:r>
              <a:rPr lang="en-GB" sz="1800" dirty="0">
                <a:latin typeface="Times New Roman"/>
                <a:ea typeface="Times New Roman"/>
                <a:cs typeface="Times New Roman"/>
                <a:sym typeface="Times New Roman"/>
              </a:rPr>
              <a:t>Streamlined administrative tasks such as letter management, document requests, and feedback mechanisms.</a:t>
            </a: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latin typeface="Times New Roman"/>
                <a:ea typeface="Times New Roman"/>
                <a:cs typeface="Times New Roman"/>
                <a:sym typeface="Times New Roman"/>
              </a:rPr>
              <a:t>Centralized system for managing and tracking letters, documents, and feedback submissions.</a:t>
            </a: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latin typeface="Times New Roman"/>
                <a:ea typeface="Times New Roman"/>
                <a:cs typeface="Times New Roman"/>
                <a:sym typeface="Times New Roman"/>
              </a:rPr>
              <a:t>Provision of user-friendly interfaces and timely information for students.</a:t>
            </a: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latin typeface="Times New Roman"/>
                <a:ea typeface="Times New Roman"/>
                <a:cs typeface="Times New Roman"/>
                <a:sym typeface="Times New Roman"/>
              </a:rPr>
              <a:t>Reduction in paper usage, printing costs, and administrative overhead.</a:t>
            </a: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latin typeface="Times New Roman"/>
                <a:ea typeface="Times New Roman"/>
                <a:cs typeface="Times New Roman"/>
                <a:sym typeface="Times New Roman"/>
              </a:rPr>
              <a:t>Design of the Office Automation System (OAS) to be scalable and adaptable to meet evolving needs.</a:t>
            </a:r>
            <a:endParaRPr sz="18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903</Words>
  <Application>Microsoft Office PowerPoint</Application>
  <PresentationFormat>On-screen Show (16:9)</PresentationFormat>
  <Paragraphs>78</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Lato</vt:lpstr>
      <vt:lpstr>Montserrat</vt:lpstr>
      <vt:lpstr>Times New Roman</vt:lpstr>
      <vt:lpstr>Focus</vt:lpstr>
      <vt:lpstr>OFFICE AUTOMATION SYSTEM</vt:lpstr>
      <vt:lpstr>                 GOVERMENT POLYTECHNIC DHARASHIV</vt:lpstr>
      <vt:lpstr>    CONTENTS</vt:lpstr>
      <vt:lpstr>INTRODUCTION</vt:lpstr>
      <vt:lpstr>Pain Point Of College</vt:lpstr>
      <vt:lpstr>Pain Point Of College</vt:lpstr>
      <vt:lpstr>KEY FEATURES</vt:lpstr>
      <vt:lpstr>AIM</vt:lpstr>
      <vt:lpstr>PROJECT OUTCOMES</vt:lpstr>
      <vt:lpstr>REQUIREMENTS</vt:lpstr>
      <vt:lpstr>SYSTEM DESIGN</vt:lpstr>
      <vt:lpstr>Actual Result</vt:lpstr>
      <vt:lpstr>APPLICATIONS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AUTOMATION SYSTEM</dc:title>
  <dc:creator>Om Shingare</dc:creator>
  <cp:lastModifiedBy>Om Shingare</cp:lastModifiedBy>
  <cp:revision>2</cp:revision>
  <dcterms:modified xsi:type="dcterms:W3CDTF">2024-04-06T12:13:47Z</dcterms:modified>
</cp:coreProperties>
</file>