
<file path=[Content_Types].xml><?xml version="1.0" encoding="utf-8"?>
<Types xmlns="http://schemas.openxmlformats.org/package/2006/content-types">
  <Override PartName="/_rels/.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slideLayouts/slideLayout12.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ja-JP" sz="2800" spc="-1" strike="noStrike">
              <a:solidFill>
                <a:srgbClr val="000000"/>
              </a:solid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ja-JP" sz="2800" spc="-1" strike="noStrike">
              <a:solidFill>
                <a:srgbClr val="000000"/>
              </a:solidFill>
              <a:latin typeface="Calibri"/>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ja-JP" sz="2800" spc="-1" strike="noStrike">
              <a:solidFill>
                <a:srgbClr val="000000"/>
              </a:solid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p>
            <a:endParaRPr b="0" lang="ja-JP" sz="1800" spc="-1" strike="noStrike">
              <a:solidFill>
                <a:srgbClr val="000000"/>
              </a:solid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ja-JP" sz="2800" spc="-1" strike="noStrike">
              <a:solidFill>
                <a:srgbClr val="000000"/>
              </a:solid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ja-JP"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65040"/>
            <a:ext cx="7886520" cy="1325160"/>
          </a:xfrm>
          <a:prstGeom prst="rect">
            <a:avLst/>
          </a:prstGeom>
        </p:spPr>
        <p:txBody>
          <a:bodyPr anchor="ctr"/>
          <a:p>
            <a:pPr>
              <a:lnSpc>
                <a:spcPct val="90000"/>
              </a:lnSpc>
            </a:pPr>
            <a:r>
              <a:rPr b="0" lang="ja-JP" sz="4400" spc="-1" strike="noStrike">
                <a:solidFill>
                  <a:srgbClr val="000000"/>
                </a:solidFill>
                <a:latin typeface="Calibri Light"/>
              </a:rPr>
              <a:t>マ</a:t>
            </a:r>
            <a:r>
              <a:rPr b="0" lang="ja-JP" sz="4400" spc="-1" strike="noStrike">
                <a:solidFill>
                  <a:srgbClr val="000000"/>
                </a:solidFill>
                <a:latin typeface="Calibri Light"/>
              </a:rPr>
              <a:t>ス</a:t>
            </a:r>
            <a:r>
              <a:rPr b="0" lang="ja-JP" sz="4400" spc="-1" strike="noStrike">
                <a:solidFill>
                  <a:srgbClr val="000000"/>
                </a:solidFill>
                <a:latin typeface="Calibri Light"/>
              </a:rPr>
              <a:t>タ</a:t>
            </a:r>
            <a:r>
              <a:rPr b="0" lang="ja-JP" sz="4400" spc="-1" strike="noStrike">
                <a:solidFill>
                  <a:srgbClr val="000000"/>
                </a:solidFill>
                <a:latin typeface="Calibri Light"/>
              </a:rPr>
              <a:t>ー</a:t>
            </a:r>
            <a:r>
              <a:rPr b="0" lang="ja-JP" sz="4400" spc="-1" strike="noStrike">
                <a:solidFill>
                  <a:srgbClr val="000000"/>
                </a:solidFill>
                <a:latin typeface="Calibri Light"/>
              </a:rPr>
              <a:t> </a:t>
            </a:r>
            <a:r>
              <a:rPr b="0" lang="ja-JP" sz="4400" spc="-1" strike="noStrike">
                <a:solidFill>
                  <a:srgbClr val="000000"/>
                </a:solidFill>
                <a:latin typeface="Calibri Light"/>
              </a:rPr>
              <a:t>タ</a:t>
            </a:r>
            <a:r>
              <a:rPr b="0" lang="ja-JP" sz="4400" spc="-1" strike="noStrike">
                <a:solidFill>
                  <a:srgbClr val="000000"/>
                </a:solidFill>
                <a:latin typeface="Calibri Light"/>
              </a:rPr>
              <a:t>イ</a:t>
            </a:r>
            <a:r>
              <a:rPr b="0" lang="ja-JP" sz="4400" spc="-1" strike="noStrike">
                <a:solidFill>
                  <a:srgbClr val="000000"/>
                </a:solidFill>
                <a:latin typeface="Calibri Light"/>
              </a:rPr>
              <a:t>ト</a:t>
            </a:r>
            <a:r>
              <a:rPr b="0" lang="ja-JP" sz="4400" spc="-1" strike="noStrike">
                <a:solidFill>
                  <a:srgbClr val="000000"/>
                </a:solidFill>
                <a:latin typeface="Calibri Light"/>
              </a:rPr>
              <a:t>ル</a:t>
            </a:r>
            <a:r>
              <a:rPr b="0" lang="ja-JP" sz="4400" spc="-1" strike="noStrike">
                <a:solidFill>
                  <a:srgbClr val="000000"/>
                </a:solidFill>
                <a:latin typeface="Calibri Light"/>
              </a:rPr>
              <a:t>の</a:t>
            </a:r>
            <a:r>
              <a:rPr b="0" lang="ja-JP" sz="4400" spc="-1" strike="noStrike">
                <a:solidFill>
                  <a:srgbClr val="000000"/>
                </a:solidFill>
                <a:latin typeface="Calibri Light"/>
              </a:rPr>
              <a:t>書</a:t>
            </a:r>
            <a:r>
              <a:rPr b="0" lang="ja-JP" sz="4400" spc="-1" strike="noStrike">
                <a:solidFill>
                  <a:srgbClr val="000000"/>
                </a:solidFill>
                <a:latin typeface="Calibri Light"/>
              </a:rPr>
              <a:t>式</a:t>
            </a:r>
            <a:r>
              <a:rPr b="0" lang="ja-JP" sz="4400" spc="-1" strike="noStrike">
                <a:solidFill>
                  <a:srgbClr val="000000"/>
                </a:solidFill>
                <a:latin typeface="Calibri Light"/>
              </a:rPr>
              <a:t>設</a:t>
            </a:r>
            <a:r>
              <a:rPr b="0" lang="ja-JP" sz="4400" spc="-1" strike="noStrike">
                <a:solidFill>
                  <a:srgbClr val="000000"/>
                </a:solidFill>
                <a:latin typeface="Calibri Light"/>
              </a:rPr>
              <a:t>定</a:t>
            </a:r>
            <a:endParaRPr b="0" lang="ja-JP" sz="4400" spc="-1" strike="noStrike">
              <a:solidFill>
                <a:srgbClr val="000000"/>
              </a:solidFill>
              <a:latin typeface="Calibri"/>
            </a:endParaRPr>
          </a:p>
        </p:txBody>
      </p:sp>
      <p:sp>
        <p:nvSpPr>
          <p:cNvPr id="1" name="PlaceHolder 2"/>
          <p:cNvSpPr>
            <a:spLocks noGrp="1"/>
          </p:cNvSpPr>
          <p:nvPr>
            <p:ph type="body"/>
          </p:nvPr>
        </p:nvSpPr>
        <p:spPr>
          <a:xfrm>
            <a:off x="628560" y="1825560"/>
            <a:ext cx="7886520" cy="4350960"/>
          </a:xfrm>
          <a:prstGeom prst="rect">
            <a:avLst/>
          </a:prstGeom>
        </p:spPr>
        <p:txBody>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マスター テキストの書式設定</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第 </a:t>
            </a:r>
            <a:r>
              <a:rPr b="0" lang="ja-JP" sz="2400" spc="-1" strike="noStrike">
                <a:solidFill>
                  <a:srgbClr val="000000"/>
                </a:solidFill>
                <a:latin typeface="Calibri"/>
              </a:rPr>
              <a:t>2 </a:t>
            </a:r>
            <a:r>
              <a:rPr b="0" lang="ja-JP" sz="2400" spc="-1" strike="noStrike">
                <a:solidFill>
                  <a:srgbClr val="000000"/>
                </a:solidFill>
                <a:latin typeface="Calibri"/>
              </a:rPr>
              <a:t>レベル</a:t>
            </a:r>
            <a:endParaRPr b="0" lang="ja-JP"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ja-JP" sz="2000" spc="-1" strike="noStrike">
                <a:solidFill>
                  <a:srgbClr val="000000"/>
                </a:solidFill>
                <a:latin typeface="Calibri"/>
              </a:rPr>
              <a:t>第 </a:t>
            </a:r>
            <a:r>
              <a:rPr b="0" lang="ja-JP" sz="2000" spc="-1" strike="noStrike">
                <a:solidFill>
                  <a:srgbClr val="000000"/>
                </a:solidFill>
                <a:latin typeface="Calibri"/>
              </a:rPr>
              <a:t>3 </a:t>
            </a:r>
            <a:r>
              <a:rPr b="0" lang="ja-JP" sz="2000" spc="-1" strike="noStrike">
                <a:solidFill>
                  <a:srgbClr val="000000"/>
                </a:solidFill>
                <a:latin typeface="Calibri"/>
              </a:rPr>
              <a:t>レベル</a:t>
            </a:r>
            <a:endParaRPr b="0" lang="ja-JP"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ja-JP" sz="1800" spc="-1" strike="noStrike">
                <a:solidFill>
                  <a:srgbClr val="000000"/>
                </a:solidFill>
                <a:latin typeface="Calibri"/>
              </a:rPr>
              <a:t>第 </a:t>
            </a:r>
            <a:r>
              <a:rPr b="0" lang="ja-JP" sz="1800" spc="-1" strike="noStrike">
                <a:solidFill>
                  <a:srgbClr val="000000"/>
                </a:solidFill>
                <a:latin typeface="Calibri"/>
              </a:rPr>
              <a:t>4 </a:t>
            </a:r>
            <a:r>
              <a:rPr b="0" lang="ja-JP" sz="1800" spc="-1" strike="noStrike">
                <a:solidFill>
                  <a:srgbClr val="000000"/>
                </a:solidFill>
                <a:latin typeface="Calibri"/>
              </a:rPr>
              <a:t>レベル</a:t>
            </a:r>
            <a:endParaRPr b="0" lang="ja-JP"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ja-JP" sz="1800" spc="-1" strike="noStrike">
                <a:solidFill>
                  <a:srgbClr val="000000"/>
                </a:solidFill>
                <a:latin typeface="Calibri"/>
              </a:rPr>
              <a:t>第 </a:t>
            </a:r>
            <a:r>
              <a:rPr b="0" lang="ja-JP" sz="1800" spc="-1" strike="noStrike">
                <a:solidFill>
                  <a:srgbClr val="000000"/>
                </a:solidFill>
                <a:latin typeface="Calibri"/>
              </a:rPr>
              <a:t>5 </a:t>
            </a:r>
            <a:r>
              <a:rPr b="0" lang="ja-JP" sz="1800" spc="-1" strike="noStrike">
                <a:solidFill>
                  <a:srgbClr val="000000"/>
                </a:solidFill>
                <a:latin typeface="Calibri"/>
              </a:rPr>
              <a:t>レベル</a:t>
            </a:r>
            <a:endParaRPr b="0" lang="ja-JP" sz="1800" spc="-1" strike="noStrike">
              <a:solidFill>
                <a:srgbClr val="000000"/>
              </a:solidFill>
              <a:latin typeface="Calibri"/>
            </a:endParaRPr>
          </a:p>
        </p:txBody>
      </p:sp>
      <p:sp>
        <p:nvSpPr>
          <p:cNvPr id="2" name="PlaceHolder 3"/>
          <p:cNvSpPr>
            <a:spLocks noGrp="1"/>
          </p:cNvSpPr>
          <p:nvPr>
            <p:ph type="dt"/>
          </p:nvPr>
        </p:nvSpPr>
        <p:spPr>
          <a:xfrm>
            <a:off x="628560" y="6356520"/>
            <a:ext cx="2057040" cy="364680"/>
          </a:xfrm>
          <a:prstGeom prst="rect">
            <a:avLst/>
          </a:prstGeom>
        </p:spPr>
        <p:txBody>
          <a:bodyPr anchor="ctr"/>
          <a:p>
            <a:pPr>
              <a:lnSpc>
                <a:spcPct val="100000"/>
              </a:lnSpc>
            </a:pPr>
            <a:fld id="{27C1D907-334E-44AD-8542-7879B5258C96}" type="datetime">
              <a:rPr b="0" lang="en-US" sz="1200" spc="-1" strike="noStrike">
                <a:solidFill>
                  <a:srgbClr val="8b8b8b"/>
                </a:solidFill>
                <a:latin typeface="Calibri"/>
              </a:rPr>
              <a:t>5/30/20</a:t>
            </a:fld>
            <a:endParaRPr b="0" lang="en-US" sz="1200" spc="-1" strike="noStrike">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p>
            <a:endParaRPr b="0" lang="en-US" sz="2400" spc="-1" strike="noStrike">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p>
            <a:pPr algn="r">
              <a:lnSpc>
                <a:spcPct val="100000"/>
              </a:lnSpc>
            </a:pPr>
            <a:fld id="{1CBD8566-91DA-4BCA-860F-4FE0CF4015F0}" type="slidenum">
              <a:rPr b="0" lang="en-US" sz="1200" spc="-1" strike="noStrike">
                <a:solidFill>
                  <a:srgbClr val="8b8b8b"/>
                </a:solidFill>
                <a:latin typeface="Calibri"/>
              </a:rPr>
              <a:t>&lt;番号&gt;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628560" y="365040"/>
            <a:ext cx="7886520" cy="1325160"/>
          </a:xfrm>
          <a:prstGeom prst="rect">
            <a:avLst/>
          </a:prstGeom>
          <a:noFill/>
          <a:ln>
            <a:noFill/>
          </a:ln>
        </p:spPr>
        <p:txBody>
          <a:bodyPr anchor="ctr"/>
          <a:p>
            <a:pPr>
              <a:lnSpc>
                <a:spcPct val="90000"/>
              </a:lnSpc>
            </a:pPr>
            <a:r>
              <a:rPr b="0" lang="ja-JP" sz="4400" spc="-1" strike="noStrike">
                <a:solidFill>
                  <a:srgbClr val="000000"/>
                </a:solidFill>
                <a:latin typeface="Calibri Light"/>
              </a:rPr>
              <a:t>モデル</a:t>
            </a:r>
            <a:endParaRPr b="0" lang="ja-JP" sz="4400" spc="-1" strike="noStrike">
              <a:solidFill>
                <a:srgbClr val="000000"/>
              </a:solidFill>
              <a:latin typeface="Calibri"/>
            </a:endParaRPr>
          </a:p>
        </p:txBody>
      </p:sp>
      <p:sp>
        <p:nvSpPr>
          <p:cNvPr id="42" name="TextShape 2"/>
          <p:cNvSpPr txBox="1"/>
          <p:nvPr/>
        </p:nvSpPr>
        <p:spPr>
          <a:xfrm>
            <a:off x="628560" y="1527840"/>
            <a:ext cx="7886520" cy="2359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3U</a:t>
            </a:r>
            <a:r>
              <a:rPr b="0" lang="ja-JP" sz="2800" spc="-1" strike="noStrike">
                <a:solidFill>
                  <a:srgbClr val="000000"/>
                </a:solidFill>
                <a:latin typeface="Calibri"/>
              </a:rPr>
              <a:t>サイズ、ミッション部・バス部・パネルに分ける</a:t>
            </a:r>
            <a:endParaRPr b="0" lang="ja-JP"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各ノードの各面ごとにちゃんと熱のやり取りを考慮する</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当初ここを簡略化しようとしたんですけどやっぱり難しい気がするので全部考えることにしました…</a:t>
            </a:r>
            <a:endParaRPr b="0" lang="ja-JP" sz="2400" spc="-1" strike="noStrike">
              <a:solidFill>
                <a:srgbClr val="000000"/>
              </a:solidFill>
              <a:latin typeface="Calibri"/>
            </a:endParaRPr>
          </a:p>
        </p:txBody>
      </p:sp>
      <p:sp>
        <p:nvSpPr>
          <p:cNvPr id="43" name="CustomShape 3"/>
          <p:cNvSpPr/>
          <p:nvPr/>
        </p:nvSpPr>
        <p:spPr>
          <a:xfrm>
            <a:off x="1635480" y="4188240"/>
            <a:ext cx="6980760" cy="2373480"/>
          </a:xfrm>
          <a:prstGeom prst="rect">
            <a:avLst/>
          </a:prstGeom>
          <a:solidFill>
            <a:schemeClr val="bg1"/>
          </a:solidFill>
          <a:ln w="76320"/>
        </p:spPr>
        <p:style>
          <a:lnRef idx="2">
            <a:schemeClr val="accent1">
              <a:shade val="50000"/>
            </a:schemeClr>
          </a:lnRef>
          <a:fillRef idx="1">
            <a:schemeClr val="accent1"/>
          </a:fillRef>
          <a:effectRef idx="0">
            <a:schemeClr val="accent1"/>
          </a:effectRef>
          <a:fontRef idx="minor"/>
        </p:style>
      </p:sp>
      <p:sp>
        <p:nvSpPr>
          <p:cNvPr id="44" name="CustomShape 4"/>
          <p:cNvSpPr/>
          <p:nvPr/>
        </p:nvSpPr>
        <p:spPr>
          <a:xfrm>
            <a:off x="1779120" y="4338000"/>
            <a:ext cx="2092320" cy="2074680"/>
          </a:xfrm>
          <a:prstGeom prst="rect">
            <a:avLst/>
          </a:prstGeom>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latin typeface="Calibri"/>
              </a:rPr>
              <a:t>Node 1</a:t>
            </a:r>
            <a:endParaRPr b="0" lang="en-US" sz="1800" spc="-1" strike="noStrike">
              <a:latin typeface="Arial"/>
            </a:endParaRPr>
          </a:p>
          <a:p>
            <a:pPr algn="ctr">
              <a:lnSpc>
                <a:spcPct val="100000"/>
              </a:lnSpc>
            </a:pPr>
            <a:r>
              <a:rPr b="0" lang="en-US" sz="1800" spc="-1" strike="noStrike">
                <a:solidFill>
                  <a:srgbClr val="ffffff"/>
                </a:solidFill>
                <a:latin typeface="Calibri"/>
              </a:rPr>
              <a:t>MISSION</a:t>
            </a:r>
            <a:endParaRPr b="0" lang="en-US" sz="1800" spc="-1" strike="noStrike">
              <a:latin typeface="Arial"/>
            </a:endParaRPr>
          </a:p>
        </p:txBody>
      </p:sp>
      <p:sp>
        <p:nvSpPr>
          <p:cNvPr id="45" name="CustomShape 5"/>
          <p:cNvSpPr/>
          <p:nvPr/>
        </p:nvSpPr>
        <p:spPr>
          <a:xfrm>
            <a:off x="4109040" y="4338000"/>
            <a:ext cx="4269600" cy="207468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0" lang="en-US" sz="1800" spc="-1" strike="noStrike">
                <a:solidFill>
                  <a:srgbClr val="ffffff"/>
                </a:solidFill>
                <a:latin typeface="Calibri"/>
              </a:rPr>
              <a:t>Node 2</a:t>
            </a:r>
            <a:endParaRPr b="0" lang="en-US" sz="1800" spc="-1" strike="noStrike">
              <a:latin typeface="Arial"/>
            </a:endParaRPr>
          </a:p>
          <a:p>
            <a:pPr algn="ctr">
              <a:lnSpc>
                <a:spcPct val="100000"/>
              </a:lnSpc>
            </a:pPr>
            <a:r>
              <a:rPr b="0" lang="en-US" sz="1800" spc="-1" strike="noStrike">
                <a:solidFill>
                  <a:srgbClr val="ffffff"/>
                </a:solidFill>
                <a:latin typeface="Calibri"/>
              </a:rPr>
              <a:t>BUS</a:t>
            </a:r>
            <a:endParaRPr b="0" lang="en-US" sz="1800" spc="-1" strike="noStrike">
              <a:latin typeface="Arial"/>
            </a:endParaRPr>
          </a:p>
        </p:txBody>
      </p:sp>
      <p:sp>
        <p:nvSpPr>
          <p:cNvPr id="46" name="CustomShape 6"/>
          <p:cNvSpPr/>
          <p:nvPr/>
        </p:nvSpPr>
        <p:spPr>
          <a:xfrm>
            <a:off x="2637720" y="3709080"/>
            <a:ext cx="1633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Node 3 PANEL</a:t>
            </a:r>
            <a:endParaRPr b="0" lang="en-US" sz="1800" spc="-1" strike="noStrike">
              <a:latin typeface="Arial"/>
            </a:endParaRPr>
          </a:p>
        </p:txBody>
      </p:sp>
      <p:sp>
        <p:nvSpPr>
          <p:cNvPr id="47" name="Line 7"/>
          <p:cNvSpPr/>
          <p:nvPr/>
        </p:nvSpPr>
        <p:spPr>
          <a:xfrm>
            <a:off x="4271400" y="3893760"/>
            <a:ext cx="854280" cy="294480"/>
          </a:xfrm>
          <a:prstGeom prst="line">
            <a:avLst/>
          </a:prstGeom>
          <a:ln w="38160"/>
        </p:spPr>
        <p:style>
          <a:lnRef idx="1">
            <a:schemeClr val="dk1"/>
          </a:lnRef>
          <a:fillRef idx="0">
            <a:schemeClr val="dk1"/>
          </a:fillRef>
          <a:effectRef idx="0">
            <a:schemeClr val="dk1"/>
          </a:effectRef>
          <a:fontRef idx="minor"/>
        </p:style>
      </p:sp>
      <p:sp>
        <p:nvSpPr>
          <p:cNvPr id="48" name="CustomShape 8"/>
          <p:cNvSpPr/>
          <p:nvPr/>
        </p:nvSpPr>
        <p:spPr>
          <a:xfrm flipH="1">
            <a:off x="394920" y="5375520"/>
            <a:ext cx="623880" cy="360"/>
          </a:xfrm>
          <a:custGeom>
            <a:avLst/>
            <a:gdLst/>
            <a:ahLst/>
            <a:rect l="l" t="t" r="r" b="b"/>
            <a:pathLst>
              <a:path w="21600" h="21600">
                <a:moveTo>
                  <a:pt x="0" y="0"/>
                </a:moveTo>
                <a:lnTo>
                  <a:pt x="21600" y="21600"/>
                </a:lnTo>
              </a:path>
            </a:pathLst>
          </a:custGeom>
          <a:noFill/>
          <a:ln w="28440">
            <a:tailEnd len="med" type="triangle" w="med"/>
          </a:ln>
        </p:spPr>
        <p:style>
          <a:lnRef idx="1">
            <a:schemeClr val="dk1"/>
          </a:lnRef>
          <a:fillRef idx="0">
            <a:schemeClr val="dk1"/>
          </a:fillRef>
          <a:effectRef idx="0">
            <a:schemeClr val="dk1"/>
          </a:effectRef>
          <a:fontRef idx="minor"/>
        </p:style>
      </p:sp>
      <p:sp>
        <p:nvSpPr>
          <p:cNvPr id="49" name="CustomShape 9"/>
          <p:cNvSpPr/>
          <p:nvPr/>
        </p:nvSpPr>
        <p:spPr>
          <a:xfrm flipV="1">
            <a:off x="1028880" y="4715280"/>
            <a:ext cx="360" cy="659160"/>
          </a:xfrm>
          <a:custGeom>
            <a:avLst/>
            <a:gdLst/>
            <a:ahLst/>
            <a:rect l="l" t="t" r="r" b="b"/>
            <a:pathLst>
              <a:path w="21600" h="21600">
                <a:moveTo>
                  <a:pt x="0" y="0"/>
                </a:moveTo>
                <a:lnTo>
                  <a:pt x="21600" y="21600"/>
                </a:lnTo>
              </a:path>
            </a:pathLst>
          </a:custGeom>
          <a:noFill/>
          <a:ln w="28440">
            <a:tailEnd len="med" type="triangle" w="med"/>
          </a:ln>
        </p:spPr>
        <p:style>
          <a:lnRef idx="1">
            <a:schemeClr val="dk1"/>
          </a:lnRef>
          <a:fillRef idx="0">
            <a:schemeClr val="dk1"/>
          </a:fillRef>
          <a:effectRef idx="0">
            <a:schemeClr val="dk1"/>
          </a:effectRef>
          <a:fontRef idx="minor"/>
        </p:style>
      </p:sp>
      <p:sp>
        <p:nvSpPr>
          <p:cNvPr id="50" name="CustomShape 10"/>
          <p:cNvSpPr/>
          <p:nvPr/>
        </p:nvSpPr>
        <p:spPr>
          <a:xfrm>
            <a:off x="923040" y="5261040"/>
            <a:ext cx="212040" cy="210600"/>
          </a:xfrm>
          <a:prstGeom prst="ellipse">
            <a:avLst/>
          </a:prstGeom>
          <a:solidFill>
            <a:schemeClr val="bg1"/>
          </a:solid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51" name="CustomShape 11"/>
          <p:cNvSpPr/>
          <p:nvPr/>
        </p:nvSpPr>
        <p:spPr>
          <a:xfrm>
            <a:off x="992880" y="5331600"/>
            <a:ext cx="71640" cy="71640"/>
          </a:xfrm>
          <a:prstGeom prst="ellipse">
            <a:avLst/>
          </a:prstGeom>
          <a:solidFill>
            <a:schemeClr val="tx1"/>
          </a:solid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52" name="CustomShape 12"/>
          <p:cNvSpPr/>
          <p:nvPr/>
        </p:nvSpPr>
        <p:spPr>
          <a:xfrm>
            <a:off x="1084320" y="5403600"/>
            <a:ext cx="217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x</a:t>
            </a:r>
            <a:endParaRPr b="0" lang="en-US" sz="1800" spc="-1" strike="noStrike">
              <a:latin typeface="Arial"/>
            </a:endParaRPr>
          </a:p>
        </p:txBody>
      </p:sp>
      <p:sp>
        <p:nvSpPr>
          <p:cNvPr id="53" name="CustomShape 13"/>
          <p:cNvSpPr/>
          <p:nvPr/>
        </p:nvSpPr>
        <p:spPr>
          <a:xfrm>
            <a:off x="1046880" y="4531320"/>
            <a:ext cx="217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y</a:t>
            </a:r>
            <a:endParaRPr b="0" lang="en-US" sz="1800" spc="-1" strike="noStrike">
              <a:latin typeface="Arial"/>
            </a:endParaRPr>
          </a:p>
        </p:txBody>
      </p:sp>
      <p:sp>
        <p:nvSpPr>
          <p:cNvPr id="54" name="CustomShape 14"/>
          <p:cNvSpPr/>
          <p:nvPr/>
        </p:nvSpPr>
        <p:spPr>
          <a:xfrm>
            <a:off x="169560" y="5314320"/>
            <a:ext cx="217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z</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628560" y="365040"/>
            <a:ext cx="7886520" cy="1325160"/>
          </a:xfrm>
          <a:prstGeom prst="rect">
            <a:avLst/>
          </a:prstGeom>
          <a:noFill/>
          <a:ln>
            <a:noFill/>
          </a:ln>
        </p:spPr>
        <p:txBody>
          <a:bodyPr anchor="ctr"/>
          <a:p>
            <a:pPr>
              <a:lnSpc>
                <a:spcPct val="90000"/>
              </a:lnSpc>
            </a:pPr>
            <a:r>
              <a:rPr b="0" lang="ja-JP" sz="4400" spc="-1" strike="noStrike">
                <a:solidFill>
                  <a:srgbClr val="000000"/>
                </a:solidFill>
                <a:latin typeface="Calibri Light"/>
              </a:rPr>
              <a:t>入力量</a:t>
            </a:r>
            <a:endParaRPr b="0" lang="ja-JP" sz="4400" spc="-1" strike="noStrike">
              <a:solidFill>
                <a:srgbClr val="000000"/>
              </a:solidFill>
              <a:latin typeface="Calibri"/>
            </a:endParaRPr>
          </a:p>
        </p:txBody>
      </p:sp>
      <p:sp>
        <p:nvSpPr>
          <p:cNvPr id="56" name="TextShape 2"/>
          <p:cNvSpPr txBox="1"/>
          <p:nvPr/>
        </p:nvSpPr>
        <p:spPr>
          <a:xfrm>
            <a:off x="628560" y="1564200"/>
            <a:ext cx="7886520" cy="5161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physical_properties.csv</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熱容量・重量・発熱量を格納</a:t>
            </a:r>
            <a:endParaRPr b="0" lang="ja-JP"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Cij.csv</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各ノード間の熱コンダクタンスを格納</a:t>
            </a:r>
            <a:endParaRPr b="0" lang="ja-JP"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area_properties</a:t>
            </a:r>
            <a:r>
              <a:rPr b="0" lang="ja-JP" sz="2800" spc="-1" strike="noStrike">
                <a:solidFill>
                  <a:srgbClr val="000000"/>
                </a:solidFill>
                <a:latin typeface="Calibri"/>
              </a:rPr>
              <a:t>フォルダ</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ノードごとに</a:t>
            </a:r>
            <a:r>
              <a:rPr b="0" lang="ja-JP" sz="2400" spc="-1" strike="noStrike">
                <a:solidFill>
                  <a:srgbClr val="000000"/>
                </a:solidFill>
                <a:latin typeface="Calibri"/>
              </a:rPr>
              <a:t>csv</a:t>
            </a:r>
            <a:r>
              <a:rPr b="0" lang="ja-JP" sz="2400" spc="-1" strike="noStrike">
                <a:solidFill>
                  <a:srgbClr val="000000"/>
                </a:solidFill>
                <a:latin typeface="Calibri"/>
              </a:rPr>
              <a:t>ファイルをわける</a:t>
            </a:r>
            <a:endParaRPr b="0" lang="ja-JP"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各面の表面特性・面積</a:t>
            </a:r>
            <a:endParaRPr b="0" lang="ja-JP"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628560" y="365040"/>
            <a:ext cx="7886520" cy="1325160"/>
          </a:xfrm>
          <a:prstGeom prst="rect">
            <a:avLst/>
          </a:prstGeom>
          <a:noFill/>
          <a:ln>
            <a:noFill/>
          </a:ln>
        </p:spPr>
        <p:txBody>
          <a:bodyPr anchor="ctr"/>
          <a:p>
            <a:pPr>
              <a:lnSpc>
                <a:spcPct val="90000"/>
              </a:lnSpc>
            </a:pPr>
            <a:r>
              <a:rPr b="0" lang="ja-JP" sz="4400" spc="-1" strike="noStrike">
                <a:solidFill>
                  <a:srgbClr val="000000"/>
                </a:solidFill>
                <a:latin typeface="Calibri Light"/>
              </a:rPr>
              <a:t>入力量</a:t>
            </a:r>
            <a:endParaRPr b="0" lang="ja-JP" sz="4400" spc="-1" strike="noStrike">
              <a:solidFill>
                <a:srgbClr val="000000"/>
              </a:solidFill>
              <a:latin typeface="Calibri"/>
            </a:endParaRPr>
          </a:p>
        </p:txBody>
      </p:sp>
      <p:sp>
        <p:nvSpPr>
          <p:cNvPr id="58" name="TextShape 2"/>
          <p:cNvSpPr txBox="1"/>
          <p:nvPr/>
        </p:nvSpPr>
        <p:spPr>
          <a:xfrm>
            <a:off x="628560" y="1825560"/>
            <a:ext cx="788652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view_properties</a:t>
            </a:r>
            <a:r>
              <a:rPr b="0" lang="ja-JP" sz="2800" spc="-1" strike="noStrike">
                <a:solidFill>
                  <a:srgbClr val="000000"/>
                </a:solidFill>
                <a:latin typeface="Calibri"/>
              </a:rPr>
              <a:t>フォルダ</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各面の他ノードへの</a:t>
            </a:r>
            <a:r>
              <a:rPr b="0" lang="ja-JP" sz="2400" spc="-1" strike="noStrike">
                <a:solidFill>
                  <a:srgbClr val="000000"/>
                </a:solidFill>
                <a:latin typeface="Calibri"/>
              </a:rPr>
              <a:t>View Factor</a:t>
            </a:r>
            <a:endParaRPr b="0" lang="ja-JP"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in_out_properties</a:t>
            </a:r>
            <a:r>
              <a:rPr b="0" lang="ja-JP" sz="2800" spc="-1" strike="noStrike">
                <a:solidFill>
                  <a:srgbClr val="000000"/>
                </a:solidFill>
                <a:latin typeface="Calibri"/>
              </a:rPr>
              <a:t>フォルダ</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自分と相手の位置関係（内外どちらの面の表面特性を使うか）</a:t>
            </a:r>
            <a:endParaRPr b="0" lang="ja-JP"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1</a:t>
            </a:r>
            <a:r>
              <a:rPr b="0" lang="ja-JP" sz="2400" spc="-1" strike="noStrike">
                <a:solidFill>
                  <a:srgbClr val="000000"/>
                </a:solidFill>
                <a:latin typeface="Calibri"/>
              </a:rPr>
              <a:t>：自分と相手共に</a:t>
            </a:r>
            <a:r>
              <a:rPr b="0" lang="ja-JP" sz="2400" spc="-1" strike="noStrike">
                <a:solidFill>
                  <a:srgbClr val="000000"/>
                </a:solidFill>
                <a:latin typeface="Calibri"/>
              </a:rPr>
              <a:t>outside</a:t>
            </a:r>
            <a:r>
              <a:rPr b="0" lang="ja-JP" sz="2400" spc="-1" strike="noStrike">
                <a:solidFill>
                  <a:srgbClr val="000000"/>
                </a:solidFill>
                <a:latin typeface="Calibri"/>
              </a:rPr>
              <a:t>の表面特性で計算</a:t>
            </a:r>
            <a:endParaRPr b="0" lang="ja-JP"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2</a:t>
            </a:r>
            <a:r>
              <a:rPr b="0" lang="ja-JP" sz="2400" spc="-1" strike="noStrike">
                <a:solidFill>
                  <a:srgbClr val="000000"/>
                </a:solidFill>
                <a:latin typeface="Calibri"/>
              </a:rPr>
              <a:t>：自分の</a:t>
            </a:r>
            <a:r>
              <a:rPr b="0" lang="ja-JP" sz="2400" spc="-1" strike="noStrike">
                <a:solidFill>
                  <a:srgbClr val="000000"/>
                </a:solidFill>
                <a:latin typeface="Calibri"/>
              </a:rPr>
              <a:t>outside</a:t>
            </a:r>
            <a:r>
              <a:rPr b="0" lang="ja-JP" sz="2400" spc="-1" strike="noStrike">
                <a:solidFill>
                  <a:srgbClr val="000000"/>
                </a:solidFill>
                <a:latin typeface="Calibri"/>
              </a:rPr>
              <a:t>と相手の</a:t>
            </a:r>
            <a:r>
              <a:rPr b="0" lang="ja-JP" sz="2400" spc="-1" strike="noStrike">
                <a:solidFill>
                  <a:srgbClr val="000000"/>
                </a:solidFill>
                <a:latin typeface="Calibri"/>
              </a:rPr>
              <a:t>inside</a:t>
            </a:r>
            <a:r>
              <a:rPr b="0" lang="ja-JP" sz="2400" spc="-1" strike="noStrike">
                <a:solidFill>
                  <a:srgbClr val="000000"/>
                </a:solidFill>
                <a:latin typeface="Calibri"/>
              </a:rPr>
              <a:t>の表面特性で計算</a:t>
            </a:r>
            <a:endParaRPr b="0" lang="ja-JP"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3</a:t>
            </a:r>
            <a:r>
              <a:rPr b="0" lang="ja-JP" sz="2400" spc="-1" strike="noStrike">
                <a:solidFill>
                  <a:srgbClr val="000000"/>
                </a:solidFill>
                <a:latin typeface="Calibri"/>
              </a:rPr>
              <a:t>：自分の</a:t>
            </a:r>
            <a:r>
              <a:rPr b="0" lang="ja-JP" sz="2400" spc="-1" strike="noStrike">
                <a:solidFill>
                  <a:srgbClr val="000000"/>
                </a:solidFill>
                <a:latin typeface="Calibri"/>
              </a:rPr>
              <a:t>inside</a:t>
            </a:r>
            <a:r>
              <a:rPr b="0" lang="ja-JP" sz="2400" spc="-1" strike="noStrike">
                <a:solidFill>
                  <a:srgbClr val="000000"/>
                </a:solidFill>
                <a:latin typeface="Calibri"/>
              </a:rPr>
              <a:t>と相手の</a:t>
            </a:r>
            <a:r>
              <a:rPr b="0" lang="ja-JP" sz="2400" spc="-1" strike="noStrike">
                <a:solidFill>
                  <a:srgbClr val="000000"/>
                </a:solidFill>
                <a:latin typeface="Calibri"/>
              </a:rPr>
              <a:t>outside</a:t>
            </a:r>
            <a:r>
              <a:rPr b="0" lang="ja-JP" sz="2400" spc="-1" strike="noStrike">
                <a:solidFill>
                  <a:srgbClr val="000000"/>
                </a:solidFill>
                <a:latin typeface="Calibri"/>
              </a:rPr>
              <a:t>の表面特性で計算</a:t>
            </a:r>
            <a:endParaRPr b="0" lang="ja-JP"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99</a:t>
            </a:r>
            <a:r>
              <a:rPr b="0" lang="ja-JP" sz="2400" spc="-1" strike="noStrike">
                <a:solidFill>
                  <a:srgbClr val="000000"/>
                </a:solidFill>
                <a:latin typeface="Calibri"/>
              </a:rPr>
              <a:t>：無効</a:t>
            </a:r>
            <a:endParaRPr b="0" lang="ja-JP" sz="2400" spc="-1" strike="noStrike">
              <a:solidFill>
                <a:srgbClr val="000000"/>
              </a:solidFill>
              <a:latin typeface="Calibri"/>
            </a:endParaRPr>
          </a:p>
          <a:p>
            <a:pPr>
              <a:lnSpc>
                <a:spcPct val="90000"/>
              </a:lnSpc>
              <a:spcBef>
                <a:spcPts val="1001"/>
              </a:spcBef>
            </a:pPr>
            <a:endParaRPr b="0" lang="ja-JP" sz="24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628560" y="365040"/>
            <a:ext cx="7886520" cy="1325160"/>
          </a:xfrm>
          <a:prstGeom prst="rect">
            <a:avLst/>
          </a:prstGeom>
          <a:noFill/>
          <a:ln>
            <a:noFill/>
          </a:ln>
        </p:spPr>
        <p:txBody>
          <a:bodyPr anchor="ctr"/>
          <a:p>
            <a:pPr>
              <a:lnSpc>
                <a:spcPct val="90000"/>
              </a:lnSpc>
            </a:pPr>
            <a:r>
              <a:rPr b="0" lang="ja-JP" sz="4400" spc="-1" strike="noStrike">
                <a:solidFill>
                  <a:srgbClr val="000000"/>
                </a:solidFill>
                <a:latin typeface="Calibri Light"/>
              </a:rPr>
              <a:t>各</a:t>
            </a:r>
            <a:r>
              <a:rPr b="0" lang="ja-JP" sz="4400" spc="-1" strike="noStrike">
                <a:solidFill>
                  <a:srgbClr val="000000"/>
                </a:solidFill>
                <a:latin typeface="Calibri Light"/>
              </a:rPr>
              <a:t>種</a:t>
            </a:r>
            <a:r>
              <a:rPr b="0" lang="ja-JP" sz="4400" spc="-1" strike="noStrike">
                <a:solidFill>
                  <a:srgbClr val="000000"/>
                </a:solidFill>
                <a:latin typeface="Calibri Light"/>
              </a:rPr>
              <a:t>要</a:t>
            </a:r>
            <a:r>
              <a:rPr b="0" lang="ja-JP" sz="4400" spc="-1" strike="noStrike">
                <a:solidFill>
                  <a:srgbClr val="000000"/>
                </a:solidFill>
                <a:latin typeface="Calibri Light"/>
              </a:rPr>
              <a:t>素</a:t>
            </a:r>
            <a:r>
              <a:rPr b="0" lang="ja-JP" sz="4400" spc="-1" strike="noStrike">
                <a:solidFill>
                  <a:srgbClr val="000000"/>
                </a:solidFill>
                <a:latin typeface="Calibri Light"/>
              </a:rPr>
              <a:t>の</a:t>
            </a:r>
            <a:r>
              <a:rPr b="0" lang="ja-JP" sz="4400" spc="-1" strike="noStrike">
                <a:solidFill>
                  <a:srgbClr val="000000"/>
                </a:solidFill>
                <a:latin typeface="Calibri Light"/>
              </a:rPr>
              <a:t>計</a:t>
            </a:r>
            <a:r>
              <a:rPr b="0" lang="ja-JP" sz="4400" spc="-1" strike="noStrike">
                <a:solidFill>
                  <a:srgbClr val="000000"/>
                </a:solidFill>
                <a:latin typeface="Calibri Light"/>
              </a:rPr>
              <a:t>算</a:t>
            </a:r>
            <a:endParaRPr b="0" lang="ja-JP" sz="4400" spc="-1" strike="noStrike">
              <a:solidFill>
                <a:srgbClr val="000000"/>
              </a:solidFill>
              <a:latin typeface="Calibri"/>
            </a:endParaRPr>
          </a:p>
        </p:txBody>
      </p:sp>
      <p:sp>
        <p:nvSpPr>
          <p:cNvPr id="60" name="TextShape 2"/>
          <p:cNvSpPr txBox="1"/>
          <p:nvPr/>
        </p:nvSpPr>
        <p:spPr>
          <a:xfrm>
            <a:off x="628560" y="1825560"/>
            <a:ext cx="80697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輻射計算</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各ノードの面ごとに面積</a:t>
            </a:r>
            <a:r>
              <a:rPr b="0" lang="ja-JP" sz="2400" spc="-1" strike="noStrike">
                <a:solidFill>
                  <a:srgbClr val="000000"/>
                </a:solidFill>
                <a:latin typeface="Calibri"/>
              </a:rPr>
              <a:t>×</a:t>
            </a:r>
            <a:r>
              <a:rPr b="0" lang="ja-JP" sz="2400" spc="-1" strike="noStrike">
                <a:solidFill>
                  <a:srgbClr val="000000"/>
                </a:solidFill>
                <a:latin typeface="Calibri"/>
              </a:rPr>
              <a:t>自分の</a:t>
            </a:r>
            <a:r>
              <a:rPr b="0" lang="ja-JP" sz="2400" spc="-1" strike="noStrike">
                <a:solidFill>
                  <a:srgbClr val="000000"/>
                </a:solidFill>
                <a:latin typeface="Calibri"/>
              </a:rPr>
              <a:t>ε×</a:t>
            </a:r>
            <a:r>
              <a:rPr b="0" lang="ja-JP" sz="2400" spc="-1" strike="noStrike">
                <a:solidFill>
                  <a:srgbClr val="000000"/>
                </a:solidFill>
                <a:latin typeface="Calibri"/>
              </a:rPr>
              <a:t>相手の</a:t>
            </a:r>
            <a:r>
              <a:rPr b="0" lang="ja-JP" sz="2400" spc="-1" strike="noStrike">
                <a:solidFill>
                  <a:srgbClr val="000000"/>
                </a:solidFill>
                <a:latin typeface="Calibri"/>
              </a:rPr>
              <a:t>ε×View Factor</a:t>
            </a:r>
            <a:r>
              <a:rPr b="0" lang="ja-JP" sz="2400" spc="-1" strike="noStrike">
                <a:solidFill>
                  <a:srgbClr val="000000"/>
                </a:solidFill>
                <a:latin typeface="Calibri"/>
              </a:rPr>
              <a:t>を計算して、全て足し合わせることでトータルの</a:t>
            </a:r>
            <a:r>
              <a:rPr b="0" lang="ja-JP" sz="2400" spc="-1" strike="noStrike">
                <a:solidFill>
                  <a:srgbClr val="000000"/>
                </a:solidFill>
                <a:latin typeface="Calibri"/>
              </a:rPr>
              <a:t>R_ij</a:t>
            </a:r>
            <a:r>
              <a:rPr b="0" lang="ja-JP" sz="2400" spc="-1" strike="noStrike">
                <a:solidFill>
                  <a:srgbClr val="000000"/>
                </a:solidFill>
                <a:latin typeface="Calibri"/>
              </a:rPr>
              <a:t>を計算する</a:t>
            </a:r>
            <a:endParaRPr b="0" lang="ja-JP"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太陽フラックスなど諸々の計算</a:t>
            </a:r>
            <a:endParaRPr b="0" lang="ja-JP"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Calibri"/>
              </a:rPr>
              <a:t>各ノードの面ごとで、</a:t>
            </a:r>
            <a:r>
              <a:rPr b="0" lang="ja-JP" sz="2400" spc="-1" strike="noStrike">
                <a:solidFill>
                  <a:srgbClr val="000000"/>
                </a:solidFill>
                <a:latin typeface="Calibri"/>
              </a:rPr>
              <a:t>space</a:t>
            </a:r>
            <a:r>
              <a:rPr b="0" lang="ja-JP" sz="2400" spc="-1" strike="noStrike">
                <a:solidFill>
                  <a:srgbClr val="000000"/>
                </a:solidFill>
                <a:latin typeface="Calibri"/>
              </a:rPr>
              <a:t>に対する</a:t>
            </a:r>
            <a:r>
              <a:rPr b="0" lang="ja-JP" sz="2400" spc="-1" strike="noStrike">
                <a:solidFill>
                  <a:srgbClr val="000000"/>
                </a:solidFill>
                <a:latin typeface="Calibri"/>
              </a:rPr>
              <a:t>view</a:t>
            </a:r>
            <a:r>
              <a:rPr b="0" lang="ja-JP" sz="2400" spc="-1" strike="noStrike">
                <a:solidFill>
                  <a:srgbClr val="000000"/>
                </a:solidFill>
                <a:latin typeface="Calibri"/>
              </a:rPr>
              <a:t>がある場合だけ、その面の法線ベクトルと入射方向ベクトルの内積</a:t>
            </a:r>
            <a:r>
              <a:rPr b="0" lang="ja-JP" sz="2400" spc="-1" strike="noStrike">
                <a:solidFill>
                  <a:srgbClr val="000000"/>
                </a:solidFill>
                <a:latin typeface="Calibri"/>
              </a:rPr>
              <a:t>×α×</a:t>
            </a:r>
            <a:r>
              <a:rPr b="0" lang="ja-JP" sz="2400" spc="-1" strike="noStrike">
                <a:solidFill>
                  <a:srgbClr val="000000"/>
                </a:solidFill>
                <a:latin typeface="Calibri"/>
              </a:rPr>
              <a:t>面積で入熱量を計算</a:t>
            </a:r>
            <a:endParaRPr b="0" lang="ja-JP" sz="24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628560" y="365040"/>
            <a:ext cx="7886520" cy="1325160"/>
          </a:xfrm>
          <a:prstGeom prst="rect">
            <a:avLst/>
          </a:prstGeom>
          <a:noFill/>
          <a:ln>
            <a:noFill/>
          </a:ln>
        </p:spPr>
        <p:txBody>
          <a:bodyPr anchor="ctr"/>
          <a:p>
            <a:pPr>
              <a:lnSpc>
                <a:spcPct val="90000"/>
              </a:lnSpc>
            </a:pPr>
            <a:r>
              <a:rPr b="0" lang="ja-JP" sz="4400" spc="-1" strike="noStrike">
                <a:solidFill>
                  <a:srgbClr val="000000"/>
                </a:solidFill>
                <a:latin typeface="Calibri Light"/>
              </a:rPr>
              <a:t>その他</a:t>
            </a:r>
            <a:endParaRPr b="0" lang="ja-JP" sz="4400" spc="-1" strike="noStrike">
              <a:solidFill>
                <a:srgbClr val="000000"/>
              </a:solidFill>
              <a:latin typeface="Calibri"/>
            </a:endParaRPr>
          </a:p>
        </p:txBody>
      </p:sp>
      <p:sp>
        <p:nvSpPr>
          <p:cNvPr id="62" name="TextShape 2"/>
          <p:cNvSpPr txBox="1"/>
          <p:nvPr/>
        </p:nvSpPr>
        <p:spPr>
          <a:xfrm>
            <a:off x="628560" y="1825560"/>
            <a:ext cx="788652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ごめん、やっぱり各面の面積を指定する方がパラメータとして入れやすいのでそういう形にさせてください…</a:t>
            </a:r>
            <a:endParaRPr b="0" lang="ja-JP"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ひとまず各入熱方向ベクトルは一定で</a:t>
            </a:r>
            <a:r>
              <a:rPr b="0" lang="ja-JP" sz="2800" spc="-1" strike="noStrike">
                <a:solidFill>
                  <a:srgbClr val="000000"/>
                </a:solidFill>
                <a:latin typeface="Calibri"/>
              </a:rPr>
              <a:t>OK</a:t>
            </a:r>
            <a:r>
              <a:rPr b="0" lang="ja-JP" sz="2800" spc="-1" strike="noStrike">
                <a:solidFill>
                  <a:srgbClr val="000000"/>
                </a:solidFill>
                <a:latin typeface="Calibri"/>
              </a:rPr>
              <a:t>です。</a:t>
            </a:r>
            <a:endParaRPr b="0" lang="ja-JP"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ja-JP" sz="2800" spc="-1" strike="noStrike">
                <a:solidFill>
                  <a:srgbClr val="000000"/>
                </a:solidFill>
                <a:latin typeface="Calibri"/>
              </a:rPr>
              <a:t>入力パラメータのフォーマットはこれよりもいいものは確実にある気がするので、「こうやった方がいいだろ！」みたいなのがあったら遠慮なく変えてください。</a:t>
            </a:r>
            <a:endParaRPr b="0" lang="ja-JP"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71</TotalTime>
  <Application>LibreOffice/6.0.7.3$Linux_X86_64 LibreOffice_project/00m0$Build-3</Application>
  <Words>310</Words>
  <Paragraphs>38</Paragraphs>
  <Company>Toshiba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2020-05-30T05:57:43Z</dcterms:created>
  <dc:creator>shibukawa</dc:creator>
  <dc:description/>
  <dc:language>ja-JP</dc:language>
  <cp:lastModifiedBy/>
  <dcterms:modified xsi:type="dcterms:W3CDTF">2020-05-30T16:21:24Z</dcterms:modified>
  <cp:revision>12</cp:revision>
  <dc:subject/>
  <dc:title>モデル</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Toshiba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画面に合わせる (4:3)</vt:lpwstr>
  </property>
  <property fmtid="{D5CDD505-2E9C-101B-9397-08002B2CF9AE}" pid="10" name="ScaleCrop">
    <vt:bool>0</vt:bool>
  </property>
  <property fmtid="{D5CDD505-2E9C-101B-9397-08002B2CF9AE}" pid="11" name="ShareDoc">
    <vt:bool>0</vt:bool>
  </property>
  <property fmtid="{D5CDD505-2E9C-101B-9397-08002B2CF9AE}" pid="12" name="Slides">
    <vt:i4>5</vt:i4>
  </property>
</Properties>
</file>