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d95b1b0f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d95b1b0f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d95b1b0f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d95b1b0f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d95b1b0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d95b1b0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da9b6f2b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da9b6f2b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d95b1b0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d95b1b0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da9b6f2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da9b6f2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da9b6f2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da9b6f2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95b1b0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95b1b0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95b1b0f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95b1b0f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d95b1b0f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d95b1b0f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d95b1b0f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d95b1b0f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d95b1b0f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d95b1b0f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tudy.com/academy/lesson/richard-neutra-biography-quotes.html" TargetMode="External"/><Relationship Id="rId4" Type="http://schemas.openxmlformats.org/officeDocument/2006/relationships/hyperlink" Target="https://www.azquotes.com/author/24971-Richard_Neutra" TargetMode="External"/><Relationship Id="rId11" Type="http://schemas.openxmlformats.org/officeDocument/2006/relationships/hyperlink" Target="https://www.slideshare.net/swapnilkahar1/richard-neutra-palm-spring-house" TargetMode="External"/><Relationship Id="rId10" Type="http://schemas.openxmlformats.org/officeDocument/2006/relationships/hyperlink" Target="https://www.mcmdaily.com/the-kaufmann-desert-house/" TargetMode="External"/><Relationship Id="rId9" Type="http://schemas.openxmlformats.org/officeDocument/2006/relationships/hyperlink" Target="https://www.archdaily.com/104112/ad-classics-kaufmann-house-richard-neutra" TargetMode="External"/><Relationship Id="rId5" Type="http://schemas.openxmlformats.org/officeDocument/2006/relationships/hyperlink" Target="https://en.wikipedia.org/wiki/Richard_Neutra" TargetMode="External"/><Relationship Id="rId6" Type="http://schemas.openxmlformats.org/officeDocument/2006/relationships/hyperlink" Target="https://en.wikipedia.org/wiki/Modern_architecture#American_modernism_-_Frank_Lloyd_Wright,_Rudolph_Schindler,_Richard_Neutra_(1919%E2%80%931939)" TargetMode="External"/><Relationship Id="rId7" Type="http://schemas.openxmlformats.org/officeDocument/2006/relationships/hyperlink" Target="https://en.wikipedia.org/wiki/Kaufmann_Desert_House" TargetMode="External"/><Relationship Id="rId8" Type="http://schemas.openxmlformats.org/officeDocument/2006/relationships/hyperlink" Target="https://www.dezeen.com/2018/02/16/richard-neutra-kaufmann-house-desert-architecture-palm-springs-modernism-wee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p:nvPr/>
        </p:nvSpPr>
        <p:spPr>
          <a:xfrm>
            <a:off x="0" y="8450"/>
            <a:ext cx="9144000" cy="1217100"/>
          </a:xfrm>
          <a:prstGeom prst="rect">
            <a:avLst/>
          </a:prstGeom>
          <a:solidFill>
            <a:srgbClr val="26262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250850" y="139725"/>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3F3F3"/>
                </a:solidFill>
              </a:rPr>
              <a:t>Kaufman Desert House</a:t>
            </a:r>
            <a:endParaRPr sz="3600">
              <a:solidFill>
                <a:srgbClr val="F3F3F3"/>
              </a:solidFill>
            </a:endParaRPr>
          </a:p>
        </p:txBody>
      </p:sp>
      <p:sp>
        <p:nvSpPr>
          <p:cNvPr id="57" name="Google Shape;57;p13"/>
          <p:cNvSpPr txBox="1"/>
          <p:nvPr/>
        </p:nvSpPr>
        <p:spPr>
          <a:xfrm>
            <a:off x="1986000" y="707625"/>
            <a:ext cx="48678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Chris DeChamplain</a:t>
            </a:r>
            <a:endParaRPr>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73" name="Shape 173"/>
        <p:cNvGrpSpPr/>
        <p:nvPr/>
      </p:nvGrpSpPr>
      <p:grpSpPr>
        <a:xfrm>
          <a:off x="0" y="0"/>
          <a:ext cx="0" cy="0"/>
          <a:chOff x="0" y="0"/>
          <a:chExt cx="0" cy="0"/>
        </a:xfrm>
      </p:grpSpPr>
      <p:sp>
        <p:nvSpPr>
          <p:cNvPr id="174" name="Google Shape;174;p22"/>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Circulation</a:t>
            </a:r>
            <a:endParaRPr sz="3600">
              <a:solidFill>
                <a:srgbClr val="FFFFFF"/>
              </a:solidFill>
            </a:endParaRPr>
          </a:p>
        </p:txBody>
      </p:sp>
      <p:pic>
        <p:nvPicPr>
          <p:cNvPr id="176" name="Google Shape;176;p22"/>
          <p:cNvPicPr preferRelativeResize="0"/>
          <p:nvPr/>
        </p:nvPicPr>
        <p:blipFill>
          <a:blip r:embed="rId3">
            <a:alphaModFix/>
          </a:blip>
          <a:stretch>
            <a:fillRect/>
          </a:stretch>
        </p:blipFill>
        <p:spPr>
          <a:xfrm>
            <a:off x="4788799" y="3979579"/>
            <a:ext cx="3770224" cy="937206"/>
          </a:xfrm>
          <a:prstGeom prst="rect">
            <a:avLst/>
          </a:prstGeom>
          <a:noFill/>
          <a:ln>
            <a:noFill/>
          </a:ln>
        </p:spPr>
      </p:pic>
      <p:sp>
        <p:nvSpPr>
          <p:cNvPr id="177" name="Google Shape;177;p22"/>
          <p:cNvSpPr txBox="1"/>
          <p:nvPr/>
        </p:nvSpPr>
        <p:spPr>
          <a:xfrm>
            <a:off x="4701173" y="4876216"/>
            <a:ext cx="3843900" cy="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Hallway ventilation, side view</a:t>
            </a:r>
            <a:endParaRPr i="1" sz="1200">
              <a:solidFill>
                <a:srgbClr val="B7B7B7"/>
              </a:solidFill>
            </a:endParaRPr>
          </a:p>
        </p:txBody>
      </p:sp>
      <p:sp>
        <p:nvSpPr>
          <p:cNvPr id="178" name="Google Shape;178;p22"/>
          <p:cNvSpPr txBox="1"/>
          <p:nvPr/>
        </p:nvSpPr>
        <p:spPr>
          <a:xfrm>
            <a:off x="4715131" y="3630163"/>
            <a:ext cx="3843900" cy="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Home ventilation, top view</a:t>
            </a:r>
            <a:endParaRPr i="1" sz="1200">
              <a:solidFill>
                <a:srgbClr val="B7B7B7"/>
              </a:solidFill>
            </a:endParaRPr>
          </a:p>
        </p:txBody>
      </p:sp>
      <p:sp>
        <p:nvSpPr>
          <p:cNvPr id="179" name="Google Shape;179;p22"/>
          <p:cNvSpPr txBox="1"/>
          <p:nvPr/>
        </p:nvSpPr>
        <p:spPr>
          <a:xfrm>
            <a:off x="145800" y="923400"/>
            <a:ext cx="3729600" cy="4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D9D9D9"/>
                </a:solidFill>
              </a:rPr>
              <a:t>Natural ventilation and intelligent use of materials with high thermal mass makes for efficient heating and cooling and reduces the need for air conditioning.</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Apertures are placed in the walls to accommodate the northwestern flow of wind. With these apertures at both ends of rooms, air can flow in and through without needing to rebound off of surfaces, maintaining a fresh and breathable atmosphere at all times.</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Meanwhile, stone walls placed in strategic locations completely block these same winds, preventing unwanted airflow in living areas such as bedrooms.</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The main living room, located on the southern side of the structure, has no shading or overhangs to speak of. This results in a wide open, friendly and inviting space for inhabitants to enjoy, socialize and relax.</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p:txBody>
      </p:sp>
      <p:pic>
        <p:nvPicPr>
          <p:cNvPr id="180" name="Google Shape;180;p22"/>
          <p:cNvPicPr preferRelativeResize="0"/>
          <p:nvPr/>
        </p:nvPicPr>
        <p:blipFill>
          <a:blip r:embed="rId4">
            <a:alphaModFix/>
          </a:blip>
          <a:stretch>
            <a:fillRect/>
          </a:stretch>
        </p:blipFill>
        <p:spPr>
          <a:xfrm>
            <a:off x="4914400" y="860150"/>
            <a:ext cx="3569517" cy="2701550"/>
          </a:xfrm>
          <a:prstGeom prst="rect">
            <a:avLst/>
          </a:prstGeom>
          <a:noFill/>
          <a:ln>
            <a:noFill/>
          </a:ln>
        </p:spPr>
      </p:pic>
      <p:sp>
        <p:nvSpPr>
          <p:cNvPr id="181" name="Google Shape;181;p22"/>
          <p:cNvSpPr txBox="1"/>
          <p:nvPr/>
        </p:nvSpPr>
        <p:spPr>
          <a:xfrm>
            <a:off x="7463329" y="1017925"/>
            <a:ext cx="1222800" cy="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Air Flow</a:t>
            </a:r>
            <a:endParaRPr>
              <a:solidFill>
                <a:srgbClr val="FFFFFF"/>
              </a:solidFill>
            </a:endParaRPr>
          </a:p>
        </p:txBody>
      </p:sp>
      <p:sp>
        <p:nvSpPr>
          <p:cNvPr id="182" name="Google Shape;182;p22"/>
          <p:cNvSpPr txBox="1"/>
          <p:nvPr/>
        </p:nvSpPr>
        <p:spPr>
          <a:xfrm>
            <a:off x="7463329" y="1303075"/>
            <a:ext cx="1222800" cy="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Stone Wall</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86" name="Shape 186"/>
        <p:cNvGrpSpPr/>
        <p:nvPr/>
      </p:nvGrpSpPr>
      <p:grpSpPr>
        <a:xfrm>
          <a:off x="0" y="0"/>
          <a:ext cx="0" cy="0"/>
          <a:chOff x="0" y="0"/>
          <a:chExt cx="0" cy="0"/>
        </a:xfrm>
      </p:grpSpPr>
      <p:sp>
        <p:nvSpPr>
          <p:cNvPr id="187" name="Google Shape;187;p23"/>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Modernist Style</a:t>
            </a:r>
            <a:endParaRPr sz="3600">
              <a:solidFill>
                <a:srgbClr val="FFFFFF"/>
              </a:solidFill>
            </a:endParaRPr>
          </a:p>
        </p:txBody>
      </p:sp>
      <p:sp>
        <p:nvSpPr>
          <p:cNvPr id="189" name="Google Shape;189;p23"/>
          <p:cNvSpPr txBox="1"/>
          <p:nvPr/>
        </p:nvSpPr>
        <p:spPr>
          <a:xfrm>
            <a:off x="4055000" y="4636300"/>
            <a:ext cx="4809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Jardinette Apartments, The Guggenheim, Villa Savoye, Rainier Tower.</a:t>
            </a:r>
            <a:endParaRPr i="1" sz="1200">
              <a:solidFill>
                <a:srgbClr val="B7B7B7"/>
              </a:solidFill>
            </a:endParaRPr>
          </a:p>
        </p:txBody>
      </p:sp>
      <p:sp>
        <p:nvSpPr>
          <p:cNvPr id="190" name="Google Shape;190;p23"/>
          <p:cNvSpPr txBox="1"/>
          <p:nvPr/>
        </p:nvSpPr>
        <p:spPr>
          <a:xfrm>
            <a:off x="147950" y="921936"/>
            <a:ext cx="3660900" cy="39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D9D9D9"/>
                </a:solidFill>
              </a:rPr>
              <a:t>Modernist architectural style first started appearing in the early 1900s, but didn’t become commonplace until shortly after the second World War, and was popular until the 1980s. </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Made popular by Frank Lloyd Wright, Rudolph Schindler and Neutra himself, Modernism is defined by the use of man-made materials such as glass, steel and concrete in structures as well as the idea that form should follow function in architectural designs.</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Linear lines play a large part in structures built in this style, and most modernist structures have a clearly defined form as a result.</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Minimalism is a key factor as well, with buildings created in the style featuring little to no ornamentation on facades. Carvings and embellishments are effectively absent, bringing focus instead to their architectural elements.</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p:txBody>
      </p:sp>
      <p:pic>
        <p:nvPicPr>
          <p:cNvPr id="191" name="Google Shape;191;p23"/>
          <p:cNvPicPr preferRelativeResize="0"/>
          <p:nvPr/>
        </p:nvPicPr>
        <p:blipFill>
          <a:blip r:embed="rId3">
            <a:alphaModFix/>
          </a:blip>
          <a:stretch>
            <a:fillRect/>
          </a:stretch>
        </p:blipFill>
        <p:spPr>
          <a:xfrm>
            <a:off x="4055000" y="926432"/>
            <a:ext cx="2573978" cy="1930483"/>
          </a:xfrm>
          <a:prstGeom prst="rect">
            <a:avLst/>
          </a:prstGeom>
          <a:noFill/>
          <a:ln>
            <a:noFill/>
          </a:ln>
        </p:spPr>
      </p:pic>
      <p:pic>
        <p:nvPicPr>
          <p:cNvPr id="192" name="Google Shape;192;p23"/>
          <p:cNvPicPr preferRelativeResize="0"/>
          <p:nvPr/>
        </p:nvPicPr>
        <p:blipFill>
          <a:blip r:embed="rId4">
            <a:alphaModFix/>
          </a:blip>
          <a:stretch>
            <a:fillRect/>
          </a:stretch>
        </p:blipFill>
        <p:spPr>
          <a:xfrm>
            <a:off x="6776235" y="926432"/>
            <a:ext cx="2088191" cy="1389800"/>
          </a:xfrm>
          <a:prstGeom prst="rect">
            <a:avLst/>
          </a:prstGeom>
          <a:noFill/>
          <a:ln>
            <a:noFill/>
          </a:ln>
        </p:spPr>
      </p:pic>
      <p:pic>
        <p:nvPicPr>
          <p:cNvPr id="193" name="Google Shape;193;p23"/>
          <p:cNvPicPr preferRelativeResize="0"/>
          <p:nvPr/>
        </p:nvPicPr>
        <p:blipFill>
          <a:blip r:embed="rId5">
            <a:alphaModFix/>
          </a:blip>
          <a:stretch>
            <a:fillRect/>
          </a:stretch>
        </p:blipFill>
        <p:spPr>
          <a:xfrm>
            <a:off x="6776235" y="2521577"/>
            <a:ext cx="2088190" cy="2088188"/>
          </a:xfrm>
          <a:prstGeom prst="rect">
            <a:avLst/>
          </a:prstGeom>
          <a:noFill/>
          <a:ln>
            <a:noFill/>
          </a:ln>
        </p:spPr>
      </p:pic>
      <p:pic>
        <p:nvPicPr>
          <p:cNvPr id="194" name="Google Shape;194;p23"/>
          <p:cNvPicPr preferRelativeResize="0"/>
          <p:nvPr/>
        </p:nvPicPr>
        <p:blipFill>
          <a:blip r:embed="rId6">
            <a:alphaModFix/>
          </a:blip>
          <a:stretch>
            <a:fillRect/>
          </a:stretch>
        </p:blipFill>
        <p:spPr>
          <a:xfrm>
            <a:off x="4055000" y="3017786"/>
            <a:ext cx="2573979" cy="15919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0" name="Google Shape;200;p24"/>
          <p:cNvSpPr/>
          <p:nvPr/>
        </p:nvSpPr>
        <p:spPr>
          <a:xfrm>
            <a:off x="0" y="0"/>
            <a:ext cx="9144000" cy="5143500"/>
          </a:xfrm>
          <a:prstGeom prst="rect">
            <a:avLst/>
          </a:prstGeom>
          <a:solidFill>
            <a:srgbClr val="26262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txBox="1"/>
          <p:nvPr/>
        </p:nvSpPr>
        <p:spPr>
          <a:xfrm>
            <a:off x="1250850" y="845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Architect</a:t>
            </a:r>
            <a:endParaRPr sz="3600">
              <a:solidFill>
                <a:srgbClr val="FFFFFF"/>
              </a:solidFill>
            </a:endParaRPr>
          </a:p>
        </p:txBody>
      </p:sp>
      <p:sp>
        <p:nvSpPr>
          <p:cNvPr id="203" name="Google Shape;203;p24"/>
          <p:cNvSpPr txBox="1"/>
          <p:nvPr/>
        </p:nvSpPr>
        <p:spPr>
          <a:xfrm>
            <a:off x="187800" y="997325"/>
            <a:ext cx="5173800" cy="3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rPr>
              <a:t>Richard J. Neutra (April 8, 1892 - April 16 1970) was an architect of Austrian-American descent. For the majority of his career he lived and built in southern California. He is considered among the most important and influential modernist architects.</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Before his architecture career he served as an artillery lieutenant during World War 1. Afterwards he worked in Switzerland with landscape architect Gustav Ammann, and moved to the United States in 1923 where he</a:t>
            </a:r>
            <a:r>
              <a:rPr lang="en" sz="1200">
                <a:solidFill>
                  <a:srgbClr val="D9D9D9"/>
                </a:solidFill>
              </a:rPr>
              <a:t> eventually worked with Frank Lloyd Wright and Rudolf Schindler. His first works in America were in landscape architecture, but eventually he went on to open his own practice in 1930 and designed numerous buildings in the International style. Twelve of these are designated as Historic Cultural Monuments.</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He became celebrated for his airy and geometric structures, symbolizing a West Coast variation on mid-century modern residence.</a:t>
            </a:r>
            <a:endParaRPr sz="1200">
              <a:solidFill>
                <a:srgbClr val="D9D9D9"/>
              </a:solidFill>
            </a:endParaRPr>
          </a:p>
        </p:txBody>
      </p:sp>
      <p:pic>
        <p:nvPicPr>
          <p:cNvPr id="204" name="Google Shape;204;p24"/>
          <p:cNvPicPr preferRelativeResize="0"/>
          <p:nvPr/>
        </p:nvPicPr>
        <p:blipFill>
          <a:blip r:embed="rId3">
            <a:alphaModFix/>
          </a:blip>
          <a:stretch>
            <a:fillRect/>
          </a:stretch>
        </p:blipFill>
        <p:spPr>
          <a:xfrm>
            <a:off x="5857874" y="923401"/>
            <a:ext cx="3041850" cy="404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208" name="Shape 208"/>
        <p:cNvGrpSpPr/>
        <p:nvPr/>
      </p:nvGrpSpPr>
      <p:grpSpPr>
        <a:xfrm>
          <a:off x="0" y="0"/>
          <a:ext cx="0" cy="0"/>
          <a:chOff x="0" y="0"/>
          <a:chExt cx="0" cy="0"/>
        </a:xfrm>
      </p:grpSpPr>
      <p:sp>
        <p:nvSpPr>
          <p:cNvPr id="209" name="Google Shape;209;p25"/>
          <p:cNvSpPr/>
          <p:nvPr/>
        </p:nvSpPr>
        <p:spPr>
          <a:xfrm>
            <a:off x="0" y="0"/>
            <a:ext cx="9144000" cy="5143500"/>
          </a:xfrm>
          <a:prstGeom prst="rect">
            <a:avLst/>
          </a:prstGeom>
          <a:solidFill>
            <a:srgbClr val="26262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nvSpPr>
        <p:spPr>
          <a:xfrm>
            <a:off x="1250850" y="845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Citations</a:t>
            </a:r>
            <a:endParaRPr sz="3600">
              <a:solidFill>
                <a:srgbClr val="FFFFFF"/>
              </a:solidFill>
            </a:endParaRPr>
          </a:p>
        </p:txBody>
      </p:sp>
      <p:sp>
        <p:nvSpPr>
          <p:cNvPr id="212" name="Google Shape;212;p25"/>
          <p:cNvSpPr txBox="1"/>
          <p:nvPr/>
        </p:nvSpPr>
        <p:spPr>
          <a:xfrm>
            <a:off x="238900" y="1025225"/>
            <a:ext cx="8679600" cy="38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Study.com : </a:t>
            </a:r>
            <a:endParaRPr sz="1200">
              <a:solidFill>
                <a:srgbClr val="FFFFFF"/>
              </a:solidFill>
            </a:endParaRPr>
          </a:p>
          <a:p>
            <a:pPr indent="0" lvl="0" marL="0" rtl="0" algn="l">
              <a:spcBef>
                <a:spcPts val="0"/>
              </a:spcBef>
              <a:spcAft>
                <a:spcPts val="0"/>
              </a:spcAft>
              <a:buNone/>
            </a:pPr>
            <a:r>
              <a:rPr lang="en" sz="1200" u="sng">
                <a:solidFill>
                  <a:schemeClr val="hlink"/>
                </a:solidFill>
                <a:hlinkClick r:id="rId3"/>
              </a:rPr>
              <a:t>https://study.com/academy/lesson/richard-neutra-biography-quotes.html</a:t>
            </a:r>
            <a:endParaRPr sz="1200">
              <a:solidFill>
                <a:srgbClr val="A4C2F4"/>
              </a:solidFill>
            </a:endParaRPr>
          </a:p>
          <a:p>
            <a:pPr indent="0" lvl="0" marL="0" rtl="0" algn="l">
              <a:spcBef>
                <a:spcPts val="0"/>
              </a:spcBef>
              <a:spcAft>
                <a:spcPts val="0"/>
              </a:spcAft>
              <a:buNone/>
            </a:pPr>
            <a:r>
              <a:t/>
            </a:r>
            <a:endParaRPr sz="1200">
              <a:solidFill>
                <a:srgbClr val="A4C2F4"/>
              </a:solidFill>
            </a:endParaRPr>
          </a:p>
          <a:p>
            <a:pPr indent="0" lvl="0" marL="0" rtl="0" algn="l">
              <a:spcBef>
                <a:spcPts val="0"/>
              </a:spcBef>
              <a:spcAft>
                <a:spcPts val="0"/>
              </a:spcAft>
              <a:buNone/>
            </a:pPr>
            <a:r>
              <a:rPr lang="en" sz="1200">
                <a:solidFill>
                  <a:srgbClr val="FFFFFF"/>
                </a:solidFill>
              </a:rPr>
              <a:t>azquotes.com : </a:t>
            </a:r>
            <a:endParaRPr sz="1200">
              <a:solidFill>
                <a:srgbClr val="FFFFFF"/>
              </a:solidFill>
            </a:endParaRPr>
          </a:p>
          <a:p>
            <a:pPr indent="0" lvl="0" marL="0" rtl="0" algn="l">
              <a:spcBef>
                <a:spcPts val="0"/>
              </a:spcBef>
              <a:spcAft>
                <a:spcPts val="0"/>
              </a:spcAft>
              <a:buNone/>
            </a:pPr>
            <a:r>
              <a:rPr lang="en" sz="1200" u="sng">
                <a:solidFill>
                  <a:schemeClr val="hlink"/>
                </a:solidFill>
                <a:hlinkClick r:id="rId4"/>
              </a:rPr>
              <a:t>https://www.azquotes.com/author/24971-Richard_Neutra</a:t>
            </a:r>
            <a:endParaRPr sz="1200">
              <a:solidFill>
                <a:srgbClr val="A4C2F4"/>
              </a:solidFill>
            </a:endParaRPr>
          </a:p>
          <a:p>
            <a:pPr indent="0" lvl="0" marL="0" rtl="0" algn="l">
              <a:spcBef>
                <a:spcPts val="0"/>
              </a:spcBef>
              <a:spcAft>
                <a:spcPts val="0"/>
              </a:spcAft>
              <a:buNone/>
            </a:pPr>
            <a:r>
              <a:t/>
            </a:r>
            <a:endParaRPr sz="1200">
              <a:solidFill>
                <a:srgbClr val="A4C2F4"/>
              </a:solidFill>
            </a:endParaRPr>
          </a:p>
          <a:p>
            <a:pPr indent="0" lvl="0" marL="0" rtl="0" algn="l">
              <a:spcBef>
                <a:spcPts val="0"/>
              </a:spcBef>
              <a:spcAft>
                <a:spcPts val="0"/>
              </a:spcAft>
              <a:buNone/>
            </a:pPr>
            <a:r>
              <a:rPr lang="en" sz="1200">
                <a:solidFill>
                  <a:srgbClr val="FFFFFF"/>
                </a:solidFill>
              </a:rPr>
              <a:t>Wikipedia.org : </a:t>
            </a:r>
            <a:endParaRPr sz="1200">
              <a:solidFill>
                <a:srgbClr val="FFFFFF"/>
              </a:solidFill>
            </a:endParaRPr>
          </a:p>
          <a:p>
            <a:pPr indent="0" lvl="0" marL="0" rtl="0" algn="l">
              <a:spcBef>
                <a:spcPts val="0"/>
              </a:spcBef>
              <a:spcAft>
                <a:spcPts val="0"/>
              </a:spcAft>
              <a:buNone/>
            </a:pPr>
            <a:r>
              <a:rPr lang="en" sz="1200" u="sng">
                <a:solidFill>
                  <a:schemeClr val="hlink"/>
                </a:solidFill>
                <a:hlinkClick r:id="rId5"/>
              </a:rPr>
              <a:t>https://en.wikipedia.org/wiki/Richard_Neutra</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u="sng">
                <a:solidFill>
                  <a:schemeClr val="hlink"/>
                </a:solidFill>
                <a:hlinkClick r:id="rId6"/>
              </a:rPr>
              <a:t>https://en.wikipedia.org/wiki/Modern_architecture#American_modernism_-_Frank_Lloyd_Wright,_Rudolph_Schindler,_Richard_Neutra_(1919%E2%80%931939)</a:t>
            </a:r>
            <a:endParaRPr sz="1200">
              <a:solidFill>
                <a:srgbClr val="A4C2F4"/>
              </a:solidFill>
            </a:endParaRPr>
          </a:p>
          <a:p>
            <a:pPr indent="0" lvl="0" marL="0" rtl="0" algn="l">
              <a:spcBef>
                <a:spcPts val="0"/>
              </a:spcBef>
              <a:spcAft>
                <a:spcPts val="0"/>
              </a:spcAft>
              <a:buNone/>
            </a:pPr>
            <a:r>
              <a:t/>
            </a:r>
            <a:endParaRPr sz="1200">
              <a:solidFill>
                <a:srgbClr val="A4C2F4"/>
              </a:solidFill>
            </a:endParaRPr>
          </a:p>
          <a:p>
            <a:pPr indent="0" lvl="0" marL="0" rtl="0" algn="l">
              <a:spcBef>
                <a:spcPts val="0"/>
              </a:spcBef>
              <a:spcAft>
                <a:spcPts val="0"/>
              </a:spcAft>
              <a:buNone/>
            </a:pPr>
            <a:r>
              <a:rPr lang="en" sz="1200" u="sng">
                <a:solidFill>
                  <a:schemeClr val="hlink"/>
                </a:solidFill>
                <a:hlinkClick r:id="rId7"/>
              </a:rPr>
              <a:t>https://en.wikipedia.org/wiki/Kaufmann_Desert_House</a:t>
            </a:r>
            <a:endParaRPr sz="1200">
              <a:solidFill>
                <a:srgbClr val="A4C2F4"/>
              </a:solidFill>
            </a:endParaRPr>
          </a:p>
          <a:p>
            <a:pPr indent="0" lvl="0" marL="0" rtl="0" algn="l">
              <a:spcBef>
                <a:spcPts val="0"/>
              </a:spcBef>
              <a:spcAft>
                <a:spcPts val="0"/>
              </a:spcAft>
              <a:buNone/>
            </a:pPr>
            <a:r>
              <a:t/>
            </a:r>
            <a:endParaRPr sz="1200">
              <a:solidFill>
                <a:srgbClr val="A4C2F4"/>
              </a:solidFill>
            </a:endParaRPr>
          </a:p>
          <a:p>
            <a:pPr indent="0" lvl="0" marL="0" rtl="0" algn="l">
              <a:spcBef>
                <a:spcPts val="0"/>
              </a:spcBef>
              <a:spcAft>
                <a:spcPts val="0"/>
              </a:spcAft>
              <a:buNone/>
            </a:pPr>
            <a:r>
              <a:rPr lang="en" sz="1200">
                <a:solidFill>
                  <a:srgbClr val="FFFFFF"/>
                </a:solidFill>
              </a:rPr>
              <a:t>Other:</a:t>
            </a:r>
            <a:endParaRPr sz="1200">
              <a:solidFill>
                <a:srgbClr val="FFFFFF"/>
              </a:solidFill>
            </a:endParaRPr>
          </a:p>
          <a:p>
            <a:pPr indent="0" lvl="0" marL="0" rtl="0" algn="l">
              <a:spcBef>
                <a:spcPts val="0"/>
              </a:spcBef>
              <a:spcAft>
                <a:spcPts val="0"/>
              </a:spcAft>
              <a:buNone/>
            </a:pPr>
            <a:r>
              <a:rPr lang="en" sz="1200" u="sng">
                <a:solidFill>
                  <a:schemeClr val="hlink"/>
                </a:solidFill>
                <a:hlinkClick r:id="rId8"/>
              </a:rPr>
              <a:t>https://www.dezeen.com/2018/02/16/richard-neutra-kaufmann-house-desert-architecture-palm-springs-modernism-week/</a:t>
            </a:r>
            <a:endParaRPr sz="1200">
              <a:solidFill>
                <a:srgbClr val="FFFFFF"/>
              </a:solidFill>
            </a:endParaRPr>
          </a:p>
          <a:p>
            <a:pPr indent="0" lvl="0" marL="0" rtl="0" algn="l">
              <a:spcBef>
                <a:spcPts val="0"/>
              </a:spcBef>
              <a:spcAft>
                <a:spcPts val="0"/>
              </a:spcAft>
              <a:buNone/>
            </a:pPr>
            <a:r>
              <a:rPr lang="en" sz="1200" u="sng">
                <a:solidFill>
                  <a:schemeClr val="hlink"/>
                </a:solidFill>
                <a:hlinkClick r:id="rId9"/>
              </a:rPr>
              <a:t>https://www.archdaily.com/104112/ad-classics-kaufmann-house-richard-neutra</a:t>
            </a:r>
            <a:endParaRPr sz="1200">
              <a:solidFill>
                <a:srgbClr val="A4C2F4"/>
              </a:solidFill>
            </a:endParaRPr>
          </a:p>
          <a:p>
            <a:pPr indent="0" lvl="0" marL="0" rtl="0" algn="l">
              <a:spcBef>
                <a:spcPts val="0"/>
              </a:spcBef>
              <a:spcAft>
                <a:spcPts val="0"/>
              </a:spcAft>
              <a:buNone/>
            </a:pPr>
            <a:r>
              <a:rPr lang="en" sz="1200" u="sng">
                <a:solidFill>
                  <a:schemeClr val="hlink"/>
                </a:solidFill>
                <a:hlinkClick r:id="rId10"/>
              </a:rPr>
              <a:t>https://www.mcmdaily.com/the-kaufmann-desert-house/</a:t>
            </a:r>
            <a:endParaRPr sz="1200">
              <a:solidFill>
                <a:srgbClr val="A4C2F4"/>
              </a:solidFill>
            </a:endParaRPr>
          </a:p>
          <a:p>
            <a:pPr indent="0" lvl="0" marL="0" rtl="0" algn="l">
              <a:spcBef>
                <a:spcPts val="0"/>
              </a:spcBef>
              <a:spcAft>
                <a:spcPts val="0"/>
              </a:spcAft>
              <a:buNone/>
            </a:pPr>
            <a:r>
              <a:rPr lang="en" sz="1200" u="sng">
                <a:solidFill>
                  <a:schemeClr val="hlink"/>
                </a:solidFill>
                <a:hlinkClick r:id="rId11"/>
              </a:rPr>
              <a:t>https://www.slideshare.net/swapnilkahar1/richard-neutra-palm-spring-house</a:t>
            </a:r>
            <a:endParaRPr sz="1200">
              <a:solidFill>
                <a:srgbClr val="A4C2F4"/>
              </a:solidFill>
            </a:endParaRPr>
          </a:p>
          <a:p>
            <a:pPr indent="0" lvl="0" marL="0" rtl="0" algn="l">
              <a:spcBef>
                <a:spcPts val="0"/>
              </a:spcBef>
              <a:spcAft>
                <a:spcPts val="0"/>
              </a:spcAft>
              <a:buNone/>
            </a:pPr>
            <a:r>
              <a:t/>
            </a:r>
            <a:endParaRPr sz="1200">
              <a:solidFill>
                <a:srgbClr val="A4C2F4"/>
              </a:solidFill>
            </a:endParaRPr>
          </a:p>
          <a:p>
            <a:pPr indent="0" lvl="0" marL="0" rtl="0" algn="l">
              <a:spcBef>
                <a:spcPts val="0"/>
              </a:spcBef>
              <a:spcAft>
                <a:spcPts val="0"/>
              </a:spcAft>
              <a:buNone/>
            </a:pPr>
            <a:r>
              <a:t/>
            </a:r>
            <a:endParaRPr>
              <a:solidFill>
                <a:srgbClr val="A4C2F4"/>
              </a:solidFill>
            </a:endParaRPr>
          </a:p>
          <a:p>
            <a:pPr indent="0" lvl="0" marL="0" rtl="0" algn="l">
              <a:spcBef>
                <a:spcPts val="0"/>
              </a:spcBef>
              <a:spcAft>
                <a:spcPts val="0"/>
              </a:spcAft>
              <a:buClr>
                <a:schemeClr val="dk1"/>
              </a:buClr>
              <a:buSzPts val="1100"/>
              <a:buFont typeface="Arial"/>
              <a:buNone/>
            </a:pPr>
            <a:r>
              <a:t/>
            </a:r>
            <a:endParaRPr>
              <a:solidFill>
                <a:srgbClr val="A4C2F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61" name="Shape 61"/>
        <p:cNvGrpSpPr/>
        <p:nvPr/>
      </p:nvGrpSpPr>
      <p:grpSpPr>
        <a:xfrm>
          <a:off x="0" y="0"/>
          <a:ext cx="0" cy="0"/>
          <a:chOff x="0" y="0"/>
          <a:chExt cx="0" cy="0"/>
        </a:xfrm>
      </p:grpSpPr>
      <p:sp>
        <p:nvSpPr>
          <p:cNvPr id="62" name="Google Shape;62;p14"/>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Style</a:t>
            </a:r>
            <a:endParaRPr sz="3600">
              <a:solidFill>
                <a:srgbClr val="FFFFFF"/>
              </a:solidFill>
            </a:endParaRPr>
          </a:p>
        </p:txBody>
      </p:sp>
      <p:sp>
        <p:nvSpPr>
          <p:cNvPr id="64" name="Google Shape;64;p14"/>
          <p:cNvSpPr txBox="1"/>
          <p:nvPr/>
        </p:nvSpPr>
        <p:spPr>
          <a:xfrm>
            <a:off x="196650" y="1005925"/>
            <a:ext cx="36918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rPr>
              <a:t>Built in 1946 as a vacation home for Edgar J. Kaufmann Sr, this 2.6 acre site was constructed in an isolated region near the foot of Mt. San Jacinto by Richard J. Neutra. </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The terrain, rough and rugged desert, made for a truly unique location for a home. The goal of the design was to fashion a home that didn’t completely blend into nature yet still took advantage of the surrounding terrain and ecology. </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Opting for an object-in-space approach not unlike those used in classical European villas, Neutra used materials that speak directly to the Modernist style: Glass, steel, stone and concrete.</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This home helped to define the style now referred to as Desert Modernism.</a:t>
            </a:r>
            <a:endParaRPr sz="1200">
              <a:solidFill>
                <a:srgbClr val="D9D9D9"/>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65" name="Google Shape;65;p14"/>
          <p:cNvPicPr preferRelativeResize="0"/>
          <p:nvPr/>
        </p:nvPicPr>
        <p:blipFill>
          <a:blip r:embed="rId3">
            <a:alphaModFix/>
          </a:blip>
          <a:stretch>
            <a:fillRect/>
          </a:stretch>
        </p:blipFill>
        <p:spPr>
          <a:xfrm>
            <a:off x="6470995" y="952975"/>
            <a:ext cx="2393421" cy="1595617"/>
          </a:xfrm>
          <a:prstGeom prst="rect">
            <a:avLst/>
          </a:prstGeom>
          <a:noFill/>
          <a:ln>
            <a:noFill/>
          </a:ln>
        </p:spPr>
      </p:pic>
      <p:pic>
        <p:nvPicPr>
          <p:cNvPr id="66" name="Google Shape;66;p14"/>
          <p:cNvPicPr preferRelativeResize="0"/>
          <p:nvPr/>
        </p:nvPicPr>
        <p:blipFill>
          <a:blip r:embed="rId4">
            <a:alphaModFix/>
          </a:blip>
          <a:stretch>
            <a:fillRect/>
          </a:stretch>
        </p:blipFill>
        <p:spPr>
          <a:xfrm>
            <a:off x="4055000" y="952975"/>
            <a:ext cx="2317898" cy="3479747"/>
          </a:xfrm>
          <a:prstGeom prst="rect">
            <a:avLst/>
          </a:prstGeom>
          <a:noFill/>
          <a:ln>
            <a:noFill/>
          </a:ln>
        </p:spPr>
      </p:pic>
      <p:pic>
        <p:nvPicPr>
          <p:cNvPr id="67" name="Google Shape;67;p14"/>
          <p:cNvPicPr preferRelativeResize="0"/>
          <p:nvPr/>
        </p:nvPicPr>
        <p:blipFill>
          <a:blip r:embed="rId5">
            <a:alphaModFix/>
          </a:blip>
          <a:stretch>
            <a:fillRect/>
          </a:stretch>
        </p:blipFill>
        <p:spPr>
          <a:xfrm>
            <a:off x="6471002" y="2637650"/>
            <a:ext cx="2393424" cy="1795074"/>
          </a:xfrm>
          <a:prstGeom prst="rect">
            <a:avLst/>
          </a:prstGeom>
          <a:noFill/>
          <a:ln>
            <a:noFill/>
          </a:ln>
        </p:spPr>
      </p:pic>
      <p:sp>
        <p:nvSpPr>
          <p:cNvPr id="68" name="Google Shape;68;p14"/>
          <p:cNvSpPr txBox="1"/>
          <p:nvPr/>
        </p:nvSpPr>
        <p:spPr>
          <a:xfrm>
            <a:off x="3949061" y="4379871"/>
            <a:ext cx="3822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Exterior photos of Kaufman Desert House</a:t>
            </a:r>
            <a:endParaRPr i="1" sz="120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72" name="Shape 72"/>
        <p:cNvGrpSpPr/>
        <p:nvPr/>
      </p:nvGrpSpPr>
      <p:grpSpPr>
        <a:xfrm>
          <a:off x="0" y="0"/>
          <a:ext cx="0" cy="0"/>
          <a:chOff x="0" y="0"/>
          <a:chExt cx="0" cy="0"/>
        </a:xfrm>
      </p:grpSpPr>
      <p:sp>
        <p:nvSpPr>
          <p:cNvPr id="73" name="Google Shape;73;p15"/>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Form</a:t>
            </a:r>
            <a:endParaRPr sz="3600">
              <a:solidFill>
                <a:srgbClr val="FFFFFF"/>
              </a:solidFill>
            </a:endParaRPr>
          </a:p>
        </p:txBody>
      </p:sp>
      <p:sp>
        <p:nvSpPr>
          <p:cNvPr id="75" name="Google Shape;75;p15"/>
          <p:cNvSpPr txBox="1"/>
          <p:nvPr/>
        </p:nvSpPr>
        <p:spPr>
          <a:xfrm>
            <a:off x="196650" y="1005925"/>
            <a:ext cx="36984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rPr>
              <a:t>The design Neutra utilized for this home was highly dependent on a mix of private and public, built and unbuilt spaces. Every piece serves a specific need, and is organised to flow naturally and intuitively.</a:t>
            </a:r>
            <a:endParaRPr sz="1200">
              <a:solidFill>
                <a:srgbClr val="D9D9D9"/>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800">
                <a:solidFill>
                  <a:schemeClr val="lt1"/>
                </a:solidFill>
              </a:rPr>
              <a:t>Floating Effect</a:t>
            </a:r>
            <a:endParaRPr sz="18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rgbClr val="D9D9D9"/>
                </a:solidFill>
              </a:rPr>
              <a:t>Through clever blending of glass doors and interesting overhangs, Neutra was able to skew perception on what was indoors and outdoors within the home.</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Cantilevers allowed him to remove the need for corner posts in various rooms (such as the master bedroom) and create a floating effect to the entire structure.</a:t>
            </a:r>
            <a:endParaRPr sz="1200">
              <a:solidFill>
                <a:srgbClr val="D9D9D9"/>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76" name="Google Shape;76;p15"/>
          <p:cNvPicPr preferRelativeResize="0"/>
          <p:nvPr/>
        </p:nvPicPr>
        <p:blipFill>
          <a:blip r:embed="rId3">
            <a:alphaModFix/>
          </a:blip>
          <a:stretch>
            <a:fillRect/>
          </a:stretch>
        </p:blipFill>
        <p:spPr>
          <a:xfrm>
            <a:off x="4055000" y="952975"/>
            <a:ext cx="4809425" cy="2707013"/>
          </a:xfrm>
          <a:prstGeom prst="rect">
            <a:avLst/>
          </a:prstGeom>
          <a:noFill/>
          <a:ln>
            <a:noFill/>
          </a:ln>
        </p:spPr>
      </p:pic>
      <p:sp>
        <p:nvSpPr>
          <p:cNvPr id="77" name="Google Shape;77;p15"/>
          <p:cNvSpPr txBox="1"/>
          <p:nvPr/>
        </p:nvSpPr>
        <p:spPr>
          <a:xfrm>
            <a:off x="3968736" y="3599861"/>
            <a:ext cx="3822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3D rendering of the structure</a:t>
            </a:r>
            <a:endParaRPr i="1" sz="120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81" name="Shape 81"/>
        <p:cNvGrpSpPr/>
        <p:nvPr/>
      </p:nvGrpSpPr>
      <p:grpSpPr>
        <a:xfrm>
          <a:off x="0" y="0"/>
          <a:ext cx="0" cy="0"/>
          <a:chOff x="0" y="0"/>
          <a:chExt cx="0" cy="0"/>
        </a:xfrm>
      </p:grpSpPr>
      <p:sp>
        <p:nvSpPr>
          <p:cNvPr id="82" name="Google Shape;82;p16"/>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Form</a:t>
            </a:r>
            <a:endParaRPr sz="3600">
              <a:solidFill>
                <a:srgbClr val="FFFFFF"/>
              </a:solidFill>
            </a:endParaRPr>
          </a:p>
        </p:txBody>
      </p:sp>
      <p:sp>
        <p:nvSpPr>
          <p:cNvPr id="84" name="Google Shape;84;p16"/>
          <p:cNvSpPr txBox="1"/>
          <p:nvPr/>
        </p:nvSpPr>
        <p:spPr>
          <a:xfrm>
            <a:off x="196650" y="1005925"/>
            <a:ext cx="37251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The Pinwheel</a:t>
            </a:r>
            <a:endParaRPr sz="1800">
              <a:solidFill>
                <a:srgbClr val="FFFFFF"/>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Neutra utilized another unusual feature to bring style and uniqueness to the structure: a pinwheel formation. </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Various wings extend from a core central branch, with each wing serving a different and specific purpose (a common theme in Modernism.) Each is connected to the central hub through the use of airflow, leading lines, hallways and materials.</a:t>
            </a:r>
            <a:endParaRPr sz="1200">
              <a:solidFill>
                <a:srgbClr val="D9D9D9"/>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85" name="Google Shape;85;p16"/>
          <p:cNvSpPr txBox="1"/>
          <p:nvPr/>
        </p:nvSpPr>
        <p:spPr>
          <a:xfrm>
            <a:off x="7477200" y="1132225"/>
            <a:ext cx="15603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Stone Wall</a:t>
            </a:r>
            <a:endParaRPr>
              <a:solidFill>
                <a:srgbClr val="FFFFFF"/>
              </a:solidFill>
            </a:endParaRPr>
          </a:p>
        </p:txBody>
      </p:sp>
      <p:sp>
        <p:nvSpPr>
          <p:cNvPr id="86" name="Google Shape;86;p16"/>
          <p:cNvSpPr txBox="1"/>
          <p:nvPr/>
        </p:nvSpPr>
        <p:spPr>
          <a:xfrm>
            <a:off x="7477200" y="1519086"/>
            <a:ext cx="15603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Interior</a:t>
            </a:r>
            <a:r>
              <a:rPr lang="en">
                <a:solidFill>
                  <a:srgbClr val="FFFFFF"/>
                </a:solidFill>
              </a:rPr>
              <a:t> Space</a:t>
            </a:r>
            <a:endParaRPr>
              <a:solidFill>
                <a:srgbClr val="FFFFFF"/>
              </a:solidFill>
            </a:endParaRPr>
          </a:p>
        </p:txBody>
      </p:sp>
      <p:sp>
        <p:nvSpPr>
          <p:cNvPr id="87" name="Google Shape;87;p16"/>
          <p:cNvSpPr txBox="1"/>
          <p:nvPr/>
        </p:nvSpPr>
        <p:spPr>
          <a:xfrm>
            <a:off x="7477200" y="1905947"/>
            <a:ext cx="15603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Exterior</a:t>
            </a:r>
            <a:r>
              <a:rPr lang="en">
                <a:solidFill>
                  <a:srgbClr val="FFFFFF"/>
                </a:solidFill>
              </a:rPr>
              <a:t> Space</a:t>
            </a:r>
            <a:endParaRPr>
              <a:solidFill>
                <a:srgbClr val="FFFFFF"/>
              </a:solidFill>
            </a:endParaRPr>
          </a:p>
        </p:txBody>
      </p:sp>
      <p:pic>
        <p:nvPicPr>
          <p:cNvPr id="88" name="Google Shape;88;p16"/>
          <p:cNvPicPr preferRelativeResize="0"/>
          <p:nvPr/>
        </p:nvPicPr>
        <p:blipFill>
          <a:blip r:embed="rId3">
            <a:alphaModFix/>
          </a:blip>
          <a:stretch>
            <a:fillRect/>
          </a:stretch>
        </p:blipFill>
        <p:spPr>
          <a:xfrm>
            <a:off x="4041175" y="957700"/>
            <a:ext cx="4836349" cy="3660325"/>
          </a:xfrm>
          <a:prstGeom prst="rect">
            <a:avLst/>
          </a:prstGeom>
          <a:noFill/>
          <a:ln>
            <a:noFill/>
          </a:ln>
        </p:spPr>
      </p:pic>
      <p:sp>
        <p:nvSpPr>
          <p:cNvPr id="89" name="Google Shape;89;p16"/>
          <p:cNvSpPr txBox="1"/>
          <p:nvPr/>
        </p:nvSpPr>
        <p:spPr>
          <a:xfrm>
            <a:off x="3862578" y="4654950"/>
            <a:ext cx="5015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Form diagram showing interior, exterior and stone walls</a:t>
            </a:r>
            <a:endParaRPr i="1" sz="1200">
              <a:solidFill>
                <a:srgbClr val="B7B7B7"/>
              </a:solidFill>
            </a:endParaRPr>
          </a:p>
        </p:txBody>
      </p:sp>
      <p:sp>
        <p:nvSpPr>
          <p:cNvPr id="90" name="Google Shape;90;p16"/>
          <p:cNvSpPr txBox="1"/>
          <p:nvPr/>
        </p:nvSpPr>
        <p:spPr>
          <a:xfrm>
            <a:off x="196650" y="3661950"/>
            <a:ext cx="35922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B7B7B7"/>
                </a:solidFill>
              </a:rPr>
              <a:t>“The architect who really designs for a human being has to know a great deal more than just the Five Canons of Vitruvius.” - Neutra</a:t>
            </a:r>
            <a:endParaRPr i="1">
              <a:solidFill>
                <a:srgbClr val="B7B7B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94" name="Shape 94"/>
        <p:cNvGrpSpPr/>
        <p:nvPr/>
      </p:nvGrpSpPr>
      <p:grpSpPr>
        <a:xfrm>
          <a:off x="0" y="0"/>
          <a:ext cx="0" cy="0"/>
          <a:chOff x="0" y="0"/>
          <a:chExt cx="0" cy="0"/>
        </a:xfrm>
      </p:grpSpPr>
      <p:sp>
        <p:nvSpPr>
          <p:cNvPr id="95" name="Google Shape;95;p17"/>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Space</a:t>
            </a:r>
            <a:endParaRPr sz="3600">
              <a:solidFill>
                <a:srgbClr val="FFFFFF"/>
              </a:solidFill>
            </a:endParaRPr>
          </a:p>
        </p:txBody>
      </p:sp>
      <p:sp>
        <p:nvSpPr>
          <p:cNvPr id="97" name="Google Shape;97;p17"/>
          <p:cNvSpPr/>
          <p:nvPr/>
        </p:nvSpPr>
        <p:spPr>
          <a:xfrm>
            <a:off x="4159726" y="1730248"/>
            <a:ext cx="687000" cy="15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4507093" y="1545324"/>
            <a:ext cx="339600" cy="3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4331899" y="1583850"/>
            <a:ext cx="514800" cy="30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4464237" y="1608020"/>
            <a:ext cx="48600" cy="128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779593" y="1571582"/>
            <a:ext cx="2477400" cy="317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002784" y="1730259"/>
            <a:ext cx="3290100" cy="15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022783" y="1817601"/>
            <a:ext cx="3576900" cy="714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5139292" y="1180572"/>
            <a:ext cx="423300" cy="44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5538744" y="1072687"/>
            <a:ext cx="209400" cy="555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5689604" y="1488802"/>
            <a:ext cx="296700" cy="292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5768005" y="1520572"/>
            <a:ext cx="1045800" cy="3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5846406" y="1571582"/>
            <a:ext cx="1526700" cy="30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4173182" y="1918983"/>
            <a:ext cx="27408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Northern Elevation</a:t>
            </a:r>
            <a:endParaRPr i="1" sz="1200">
              <a:solidFill>
                <a:srgbClr val="B7B7B7"/>
              </a:solidFill>
            </a:endParaRPr>
          </a:p>
        </p:txBody>
      </p:sp>
      <p:sp>
        <p:nvSpPr>
          <p:cNvPr id="110" name="Google Shape;110;p17"/>
          <p:cNvSpPr/>
          <p:nvPr/>
        </p:nvSpPr>
        <p:spPr>
          <a:xfrm>
            <a:off x="4173175" y="2933176"/>
            <a:ext cx="3757500" cy="233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4842295" y="2772012"/>
            <a:ext cx="3757500" cy="394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4762999" y="2772012"/>
            <a:ext cx="3836700" cy="3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924779" y="2739697"/>
            <a:ext cx="3675000" cy="3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5386648" y="2707381"/>
            <a:ext cx="243300" cy="3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930265" y="2268465"/>
            <a:ext cx="672300" cy="477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4188470" y="3191826"/>
            <a:ext cx="27408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Southern</a:t>
            </a:r>
            <a:r>
              <a:rPr i="1" lang="en" sz="1200">
                <a:solidFill>
                  <a:srgbClr val="B7B7B7"/>
                </a:solidFill>
              </a:rPr>
              <a:t> Elevation</a:t>
            </a:r>
            <a:endParaRPr i="1" sz="1200">
              <a:solidFill>
                <a:srgbClr val="B7B7B7"/>
              </a:solidFill>
            </a:endParaRPr>
          </a:p>
        </p:txBody>
      </p:sp>
      <p:sp>
        <p:nvSpPr>
          <p:cNvPr id="117" name="Google Shape;117;p17"/>
          <p:cNvSpPr/>
          <p:nvPr/>
        </p:nvSpPr>
        <p:spPr>
          <a:xfrm>
            <a:off x="4174274" y="4080305"/>
            <a:ext cx="4425600" cy="501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5525961" y="3781932"/>
            <a:ext cx="1093800" cy="366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5299990" y="3713653"/>
            <a:ext cx="1362600" cy="43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5434487" y="3713653"/>
            <a:ext cx="1185600" cy="21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6138190" y="3609775"/>
            <a:ext cx="122100" cy="416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4188485" y="4581306"/>
            <a:ext cx="27408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Western</a:t>
            </a:r>
            <a:r>
              <a:rPr i="1" lang="en" sz="1200">
                <a:solidFill>
                  <a:srgbClr val="B7B7B7"/>
                </a:solidFill>
              </a:rPr>
              <a:t> Elevation</a:t>
            </a:r>
            <a:endParaRPr i="1" sz="1200">
              <a:solidFill>
                <a:srgbClr val="B7B7B7"/>
              </a:solidFill>
            </a:endParaRPr>
          </a:p>
        </p:txBody>
      </p:sp>
      <p:sp>
        <p:nvSpPr>
          <p:cNvPr id="123" name="Google Shape;123;p17"/>
          <p:cNvSpPr txBox="1"/>
          <p:nvPr/>
        </p:nvSpPr>
        <p:spPr>
          <a:xfrm>
            <a:off x="196650" y="1005925"/>
            <a:ext cx="37251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rPr>
              <a:t>The structure itself is purposely designed to look man-made to stand out from the natural setting. Through this stark contrast to the surrounding terrain the home gains an aspect of power over it, and seems to take ownership over the desert.</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The hills, valleys, trees and mountains around the home creates a juxtaposition to this claiming, however, and grant it the ability to still blend into the region and seem as if it belongs.</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Through varying ceiling heights in one space to the next, inhabitants get a sense of where they are in the home compared to other areas thanks to the differing form of each section.</a:t>
            </a:r>
            <a:endParaRPr sz="1200">
              <a:solidFill>
                <a:srgbClr val="D9D9D9"/>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24" name="Google Shape;124;p17"/>
          <p:cNvSpPr/>
          <p:nvPr/>
        </p:nvSpPr>
        <p:spPr>
          <a:xfrm>
            <a:off x="4173174" y="4009961"/>
            <a:ext cx="15300" cy="416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4499484" y="4009961"/>
            <a:ext cx="15300" cy="416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4866455" y="4004200"/>
            <a:ext cx="15300" cy="416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274745" y="3746332"/>
            <a:ext cx="122100" cy="416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31" name="Shape 131"/>
        <p:cNvGrpSpPr/>
        <p:nvPr/>
      </p:nvGrpSpPr>
      <p:grpSpPr>
        <a:xfrm>
          <a:off x="0" y="0"/>
          <a:ext cx="0" cy="0"/>
          <a:chOff x="0" y="0"/>
          <a:chExt cx="0" cy="0"/>
        </a:xfrm>
      </p:grpSpPr>
      <p:sp>
        <p:nvSpPr>
          <p:cNvPr id="132" name="Google Shape;132;p18"/>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Space</a:t>
            </a:r>
            <a:endParaRPr sz="3600">
              <a:solidFill>
                <a:srgbClr val="FFFFFF"/>
              </a:solidFill>
            </a:endParaRPr>
          </a:p>
        </p:txBody>
      </p:sp>
      <p:pic>
        <p:nvPicPr>
          <p:cNvPr id="134" name="Google Shape;134;p18"/>
          <p:cNvPicPr preferRelativeResize="0"/>
          <p:nvPr/>
        </p:nvPicPr>
        <p:blipFill>
          <a:blip r:embed="rId3">
            <a:alphaModFix/>
          </a:blip>
          <a:stretch>
            <a:fillRect/>
          </a:stretch>
        </p:blipFill>
        <p:spPr>
          <a:xfrm>
            <a:off x="4675776" y="933050"/>
            <a:ext cx="4056375" cy="2444650"/>
          </a:xfrm>
          <a:prstGeom prst="rect">
            <a:avLst/>
          </a:prstGeom>
          <a:noFill/>
          <a:ln>
            <a:noFill/>
          </a:ln>
        </p:spPr>
      </p:pic>
      <p:sp>
        <p:nvSpPr>
          <p:cNvPr id="135" name="Google Shape;135;p18"/>
          <p:cNvSpPr txBox="1"/>
          <p:nvPr/>
        </p:nvSpPr>
        <p:spPr>
          <a:xfrm>
            <a:off x="145800" y="874800"/>
            <a:ext cx="3868800" cy="4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rPr>
              <a:t>The design Neutra utilized for this home was highly dependent on a mix of private and public, built and unbuilt spaces.</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None/>
            </a:pPr>
            <a:r>
              <a:rPr lang="en" sz="1800">
                <a:solidFill>
                  <a:srgbClr val="FFFFFF"/>
                </a:solidFill>
              </a:rPr>
              <a:t>Built Spaces</a:t>
            </a:r>
            <a:endParaRPr sz="18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D9D9D9"/>
                </a:solidFill>
              </a:rPr>
              <a:t>The west wing houses a kitchen, service areas and rooms for staff, accessible via a breezy deck area.</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The south wing connects to the primary public sphere and contains two long covered walkways as well as a marquee.</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The lounge and dining area are situated in the center of the house, forming an accessible social area.</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A patio is connected to the northern gallery, and also connects to a bedroom suite.</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Large sliding windows lead into a spacious and open living room and master bedroom. These also open to the swimming pool.</a:t>
            </a:r>
            <a:endParaRPr sz="1200">
              <a:solidFill>
                <a:srgbClr val="D9D9D9"/>
              </a:solidFill>
            </a:endParaRPr>
          </a:p>
          <a:p>
            <a:pPr indent="0" lvl="0" marL="0" rtl="0" algn="l">
              <a:spcBef>
                <a:spcPts val="0"/>
              </a:spcBef>
              <a:spcAft>
                <a:spcPts val="0"/>
              </a:spcAft>
              <a:buNone/>
            </a:pPr>
            <a:r>
              <a:t/>
            </a:r>
            <a:endParaRPr sz="1200">
              <a:solidFill>
                <a:srgbClr val="D9D9D9"/>
              </a:solidFill>
            </a:endParaRPr>
          </a:p>
        </p:txBody>
      </p:sp>
      <p:sp>
        <p:nvSpPr>
          <p:cNvPr id="136" name="Google Shape;136;p18"/>
          <p:cNvSpPr txBox="1"/>
          <p:nvPr/>
        </p:nvSpPr>
        <p:spPr>
          <a:xfrm>
            <a:off x="4675786" y="3553411"/>
            <a:ext cx="3822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Built and Unbuilt space create disparate elements that seamlessly blend together.</a:t>
            </a:r>
            <a:endParaRPr i="1" sz="1200">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40" name="Shape 140"/>
        <p:cNvGrpSpPr/>
        <p:nvPr/>
      </p:nvGrpSpPr>
      <p:grpSpPr>
        <a:xfrm>
          <a:off x="0" y="0"/>
          <a:ext cx="0" cy="0"/>
          <a:chOff x="0" y="0"/>
          <a:chExt cx="0" cy="0"/>
        </a:xfrm>
      </p:grpSpPr>
      <p:sp>
        <p:nvSpPr>
          <p:cNvPr id="141" name="Google Shape;141;p19"/>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Space</a:t>
            </a:r>
            <a:endParaRPr sz="3600">
              <a:solidFill>
                <a:srgbClr val="FFFFFF"/>
              </a:solidFill>
            </a:endParaRPr>
          </a:p>
        </p:txBody>
      </p:sp>
      <p:sp>
        <p:nvSpPr>
          <p:cNvPr id="143" name="Google Shape;143;p19"/>
          <p:cNvSpPr txBox="1"/>
          <p:nvPr/>
        </p:nvSpPr>
        <p:spPr>
          <a:xfrm>
            <a:off x="145800" y="874800"/>
            <a:ext cx="3762600" cy="4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Unbuilt </a:t>
            </a:r>
            <a:r>
              <a:rPr lang="en" sz="1800">
                <a:solidFill>
                  <a:srgbClr val="FFFFFF"/>
                </a:solidFill>
              </a:rPr>
              <a:t>Spaces</a:t>
            </a:r>
            <a:endParaRPr sz="18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D9D9D9"/>
                </a:solidFill>
              </a:rPr>
              <a:t>A wisely positioned swimming pool in the south east side of the property is the key feature of the unbuilt area of the structure. </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It serves as the focal point of the home, and acts as a composite balance to the entire house by creating harmony. This was necessary due to the unusual pinwheel structure that is otherwise of unequal proportions.</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It helps to calm the design and ground it with the natural landscape around it, and merges well into the build spaces which helps to maintain a visual balance.</a:t>
            </a:r>
            <a:endParaRPr sz="1200">
              <a:solidFill>
                <a:srgbClr val="D9D9D9"/>
              </a:solidFill>
            </a:endParaRPr>
          </a:p>
          <a:p>
            <a:pPr indent="0" lvl="0" marL="0" rtl="0" algn="l">
              <a:spcBef>
                <a:spcPts val="0"/>
              </a:spcBef>
              <a:spcAft>
                <a:spcPts val="0"/>
              </a:spcAft>
              <a:buNone/>
            </a:pPr>
            <a:r>
              <a:t/>
            </a:r>
            <a:endParaRPr sz="1200"/>
          </a:p>
        </p:txBody>
      </p:sp>
      <p:sp>
        <p:nvSpPr>
          <p:cNvPr id="144" name="Google Shape;144;p19"/>
          <p:cNvSpPr txBox="1"/>
          <p:nvPr/>
        </p:nvSpPr>
        <p:spPr>
          <a:xfrm>
            <a:off x="3958872" y="4113025"/>
            <a:ext cx="49056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The interior Built spaces are bright and airy, while the Unbuilt space blends the home into the surrounding landscape.</a:t>
            </a:r>
            <a:endParaRPr i="1" sz="1200">
              <a:solidFill>
                <a:srgbClr val="B7B7B7"/>
              </a:solidFill>
            </a:endParaRPr>
          </a:p>
        </p:txBody>
      </p:sp>
      <p:pic>
        <p:nvPicPr>
          <p:cNvPr id="145" name="Google Shape;145;p19"/>
          <p:cNvPicPr preferRelativeResize="0"/>
          <p:nvPr/>
        </p:nvPicPr>
        <p:blipFill>
          <a:blip r:embed="rId3">
            <a:alphaModFix/>
          </a:blip>
          <a:stretch>
            <a:fillRect/>
          </a:stretch>
        </p:blipFill>
        <p:spPr>
          <a:xfrm>
            <a:off x="4055000" y="952975"/>
            <a:ext cx="2188976" cy="1720398"/>
          </a:xfrm>
          <a:prstGeom prst="rect">
            <a:avLst/>
          </a:prstGeom>
          <a:noFill/>
          <a:ln>
            <a:noFill/>
          </a:ln>
        </p:spPr>
      </p:pic>
      <p:pic>
        <p:nvPicPr>
          <p:cNvPr id="146" name="Google Shape;146;p19"/>
          <p:cNvPicPr preferRelativeResize="0"/>
          <p:nvPr/>
        </p:nvPicPr>
        <p:blipFill>
          <a:blip r:embed="rId4">
            <a:alphaModFix/>
          </a:blip>
          <a:stretch>
            <a:fillRect/>
          </a:stretch>
        </p:blipFill>
        <p:spPr>
          <a:xfrm>
            <a:off x="6236578" y="952975"/>
            <a:ext cx="2627846" cy="1720400"/>
          </a:xfrm>
          <a:prstGeom prst="rect">
            <a:avLst/>
          </a:prstGeom>
          <a:noFill/>
          <a:ln>
            <a:noFill/>
          </a:ln>
        </p:spPr>
      </p:pic>
      <p:pic>
        <p:nvPicPr>
          <p:cNvPr id="147" name="Google Shape;147;p19"/>
          <p:cNvPicPr preferRelativeResize="0"/>
          <p:nvPr/>
        </p:nvPicPr>
        <p:blipFill>
          <a:blip r:embed="rId5">
            <a:alphaModFix/>
          </a:blip>
          <a:stretch>
            <a:fillRect/>
          </a:stretch>
        </p:blipFill>
        <p:spPr>
          <a:xfrm>
            <a:off x="6236575" y="2407350"/>
            <a:ext cx="2627850" cy="1751900"/>
          </a:xfrm>
          <a:prstGeom prst="rect">
            <a:avLst/>
          </a:prstGeom>
          <a:noFill/>
          <a:ln>
            <a:noFill/>
          </a:ln>
        </p:spPr>
      </p:pic>
      <p:pic>
        <p:nvPicPr>
          <p:cNvPr id="148" name="Google Shape;148;p19"/>
          <p:cNvPicPr preferRelativeResize="0"/>
          <p:nvPr/>
        </p:nvPicPr>
        <p:blipFill>
          <a:blip r:embed="rId6">
            <a:alphaModFix/>
          </a:blip>
          <a:stretch>
            <a:fillRect/>
          </a:stretch>
        </p:blipFill>
        <p:spPr>
          <a:xfrm>
            <a:off x="4055000" y="2407350"/>
            <a:ext cx="2627850" cy="1751900"/>
          </a:xfrm>
          <a:prstGeom prst="rect">
            <a:avLst/>
          </a:prstGeom>
          <a:noFill/>
          <a:ln>
            <a:noFill/>
          </a:ln>
        </p:spPr>
      </p:pic>
      <p:sp>
        <p:nvSpPr>
          <p:cNvPr id="149" name="Google Shape;149;p19"/>
          <p:cNvSpPr/>
          <p:nvPr/>
        </p:nvSpPr>
        <p:spPr>
          <a:xfrm>
            <a:off x="6145875" y="874800"/>
            <a:ext cx="98100" cy="15327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6633000" y="2388850"/>
            <a:ext cx="98100" cy="17889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3908400" y="2399200"/>
            <a:ext cx="5065800" cy="85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55" name="Shape 155"/>
        <p:cNvGrpSpPr/>
        <p:nvPr/>
      </p:nvGrpSpPr>
      <p:grpSpPr>
        <a:xfrm>
          <a:off x="0" y="0"/>
          <a:ext cx="0" cy="0"/>
          <a:chOff x="0" y="0"/>
          <a:chExt cx="0" cy="0"/>
        </a:xfrm>
      </p:grpSpPr>
      <p:sp>
        <p:nvSpPr>
          <p:cNvPr id="156" name="Google Shape;156;p20"/>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Organization</a:t>
            </a:r>
            <a:endParaRPr sz="3600">
              <a:solidFill>
                <a:srgbClr val="FFFFFF"/>
              </a:solidFill>
            </a:endParaRPr>
          </a:p>
        </p:txBody>
      </p:sp>
      <p:sp>
        <p:nvSpPr>
          <p:cNvPr id="158" name="Google Shape;158;p20"/>
          <p:cNvSpPr txBox="1"/>
          <p:nvPr/>
        </p:nvSpPr>
        <p:spPr>
          <a:xfrm>
            <a:off x="145800" y="923400"/>
            <a:ext cx="3676500" cy="4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D9D9D9"/>
                </a:solidFill>
              </a:rPr>
              <a:t>Every part of the structure is carefully placed, with the central hub acting as the balance of the structure. </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Note the northwest quadrant, where the guesthouse would otherwise break the visual balance. The southeastern quadrant features the pool, providing an counterbalance that brings harmony to the design through bilateral symmetry.</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This creates a strong focal point directly in the center of the property, and helps to bring order to an otherwise unusual placement of features. </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p:txBody>
      </p:sp>
      <p:pic>
        <p:nvPicPr>
          <p:cNvPr id="159" name="Google Shape;159;p20"/>
          <p:cNvPicPr preferRelativeResize="0"/>
          <p:nvPr/>
        </p:nvPicPr>
        <p:blipFill>
          <a:blip r:embed="rId3">
            <a:alphaModFix/>
          </a:blip>
          <a:stretch>
            <a:fillRect/>
          </a:stretch>
        </p:blipFill>
        <p:spPr>
          <a:xfrm>
            <a:off x="4055000" y="952975"/>
            <a:ext cx="4809426" cy="3639948"/>
          </a:xfrm>
          <a:prstGeom prst="rect">
            <a:avLst/>
          </a:prstGeom>
          <a:noFill/>
          <a:ln>
            <a:noFill/>
          </a:ln>
        </p:spPr>
      </p:pic>
      <p:sp>
        <p:nvSpPr>
          <p:cNvPr id="160" name="Google Shape;160;p20"/>
          <p:cNvSpPr txBox="1"/>
          <p:nvPr/>
        </p:nvSpPr>
        <p:spPr>
          <a:xfrm>
            <a:off x="3958886" y="4623978"/>
            <a:ext cx="3822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Vertical and Horizontal balance of the structure</a:t>
            </a:r>
            <a:endParaRPr i="1" sz="1200">
              <a:solidFill>
                <a:srgbClr val="B7B7B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64" name="Shape 164"/>
        <p:cNvGrpSpPr/>
        <p:nvPr/>
      </p:nvGrpSpPr>
      <p:grpSpPr>
        <a:xfrm>
          <a:off x="0" y="0"/>
          <a:ext cx="0" cy="0"/>
          <a:chOff x="0" y="0"/>
          <a:chExt cx="0" cy="0"/>
        </a:xfrm>
      </p:grpSpPr>
      <p:sp>
        <p:nvSpPr>
          <p:cNvPr id="165" name="Google Shape;165;p21"/>
          <p:cNvSpPr/>
          <p:nvPr/>
        </p:nvSpPr>
        <p:spPr>
          <a:xfrm>
            <a:off x="0" y="8450"/>
            <a:ext cx="9144000" cy="699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nvSpPr>
        <p:spPr>
          <a:xfrm>
            <a:off x="1250850" y="0"/>
            <a:ext cx="66423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Geography</a:t>
            </a:r>
            <a:endParaRPr sz="3600">
              <a:solidFill>
                <a:srgbClr val="FFFFFF"/>
              </a:solidFill>
            </a:endParaRPr>
          </a:p>
        </p:txBody>
      </p:sp>
      <p:sp>
        <p:nvSpPr>
          <p:cNvPr id="167" name="Google Shape;167;p21"/>
          <p:cNvSpPr txBox="1"/>
          <p:nvPr/>
        </p:nvSpPr>
        <p:spPr>
          <a:xfrm>
            <a:off x="145800" y="923400"/>
            <a:ext cx="3683100" cy="4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D9D9D9"/>
                </a:solidFill>
              </a:rPr>
              <a:t>Desert landscape surrounds the structure, providing a link between it and the terrain that is both pleasant and natural. The various elements used in the home take advantage of the region and are designed to make the most from it.</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None/>
            </a:pPr>
            <a:r>
              <a:rPr lang="en" sz="1200">
                <a:solidFill>
                  <a:srgbClr val="D9D9D9"/>
                </a:solidFill>
              </a:rPr>
              <a:t>Winds come primarily from the northwest and can often lead to dust storms, so thick stone walls were very carefully placed to mitigate this problem. </a:t>
            </a:r>
            <a:endParaRPr sz="1200">
              <a:solidFill>
                <a:srgbClr val="D9D9D9"/>
              </a:solidFill>
            </a:endParaRPr>
          </a:p>
          <a:p>
            <a:pPr indent="0" lvl="0" marL="0" rtl="0" algn="l">
              <a:spcBef>
                <a:spcPts val="0"/>
              </a:spcBef>
              <a:spcAft>
                <a:spcPts val="0"/>
              </a:spcAft>
              <a:buNone/>
            </a:pPr>
            <a:r>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Sunlight bathes the house from a southern direction, and Neutra used this to his advantage: The swimming pool located on the south-east side of the building allows it to reflect the entire structure like a mirror while simultaneously creating a microclimate that is calm and inviting, and feels as if the house is a part of the surrounding landscape.</a:t>
            </a:r>
            <a:endParaRPr sz="1200">
              <a:solidFill>
                <a:srgbClr val="D9D9D9"/>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t/>
            </a:r>
            <a:endParaRPr sz="1200">
              <a:solidFill>
                <a:srgbClr val="FFFFFF"/>
              </a:solidFill>
            </a:endParaRPr>
          </a:p>
        </p:txBody>
      </p:sp>
      <p:pic>
        <p:nvPicPr>
          <p:cNvPr id="168" name="Google Shape;168;p21"/>
          <p:cNvPicPr preferRelativeResize="0"/>
          <p:nvPr/>
        </p:nvPicPr>
        <p:blipFill>
          <a:blip r:embed="rId3">
            <a:alphaModFix/>
          </a:blip>
          <a:stretch>
            <a:fillRect/>
          </a:stretch>
        </p:blipFill>
        <p:spPr>
          <a:xfrm>
            <a:off x="4310550" y="931531"/>
            <a:ext cx="4594800" cy="3054824"/>
          </a:xfrm>
          <a:prstGeom prst="rect">
            <a:avLst/>
          </a:prstGeom>
          <a:noFill/>
          <a:ln>
            <a:noFill/>
          </a:ln>
        </p:spPr>
      </p:pic>
      <p:sp>
        <p:nvSpPr>
          <p:cNvPr id="169" name="Google Shape;169;p21"/>
          <p:cNvSpPr txBox="1"/>
          <p:nvPr/>
        </p:nvSpPr>
        <p:spPr>
          <a:xfrm>
            <a:off x="4310550" y="4157250"/>
            <a:ext cx="3822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B7B7B7"/>
                </a:solidFill>
              </a:rPr>
              <a:t>Calm, inviting space. Awful 60’s haircuts.</a:t>
            </a:r>
            <a:endParaRPr i="1" sz="1200">
              <a:solidFill>
                <a:srgbClr val="B7B7B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