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810" r:id="rId2"/>
  </p:sldMasterIdLst>
  <p:sldIdLst>
    <p:sldId id="291" r:id="rId3"/>
    <p:sldId id="257" r:id="rId4"/>
    <p:sldId id="258" r:id="rId5"/>
    <p:sldId id="260" r:id="rId6"/>
    <p:sldId id="292" r:id="rId7"/>
    <p:sldId id="294" r:id="rId8"/>
    <p:sldId id="293" r:id="rId9"/>
    <p:sldId id="295" r:id="rId10"/>
    <p:sldId id="299" r:id="rId11"/>
    <p:sldId id="280" r:id="rId12"/>
    <p:sldId id="278" r:id="rId13"/>
    <p:sldId id="270" r:id="rId14"/>
    <p:sldId id="271" r:id="rId15"/>
    <p:sldId id="283" r:id="rId16"/>
    <p:sldId id="281" r:id="rId17"/>
    <p:sldId id="273" r:id="rId18"/>
    <p:sldId id="285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A21E-FC66-4BE5-8573-88A605F64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A162A-C357-4070-9C4F-685FD2BA7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A3123-FF35-4D0E-9E2B-214F32D3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A3392-27C2-4B62-9722-F24B0E83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51DBE-ACBA-43CC-847A-C6DDAECD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151C4-8DC3-47A4-BA10-4A387BA8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A32DA-CC1F-4029-A6BE-882BDFC8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3FFFA-55AE-412B-B647-6BBFB26D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03549-BCA5-4646-8B16-B53BF53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CF7EE-953B-4EA9-B521-81EA755D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76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B60C9-A4A3-4D05-B92F-528D63A0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2814D-488D-4BC3-81B2-79CE1852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E2839-B352-4B47-B42C-89C730AF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04427-F582-465D-A540-BFDB7F09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EF6F7-79E8-429E-93BA-6C45628F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21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20639-18DE-4ED3-A876-1ACB31D6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A1689-FDAA-44A1-A5E9-70BF55664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DC67F3-11D5-4D94-8E5C-12A08650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9B320-8FF2-468F-BABF-ED35E81C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73113-5B86-4451-9102-98EB15F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C0633C-C3D4-4C34-9D47-7EEC28C3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16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C2385-429A-49D3-AC4D-47023657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8491A-856B-4AAD-B0F0-F93E5839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295C6E-83AC-473F-9560-0BE77353A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2CF2B5-EF7A-42A4-9214-831754608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9FAE68-9ABC-4CD9-9954-AA64AC878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647EE7-387F-436A-9375-9ADA03A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89BB95-5244-41AB-9FEA-038BB44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D27250-9BC8-4CE5-8DD5-97C2CB09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0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6D66A-6BC5-4CF6-B02C-1D92F883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12ADDC-4DA1-432D-8DC0-3F4A9510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A5EEC7-EF03-4C52-8F3E-DC24756A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70A1D4-8DDD-4227-9DFE-48210243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8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932D0B-91AA-42A6-8D49-0F1A6616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EB451-1C0E-400C-BB13-D9F2608F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82ED4-FDDE-428D-A478-BC7B3285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6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09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010B9-66FD-4F58-AAF5-FA11E478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A031C-14E8-4392-904B-D4579B46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06627-8FB7-4DDE-9D94-415E864A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C40356-F84E-4BDD-AC73-85C2FF85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C2FBA-2426-4325-B83F-35A8484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6631D5-7D14-40E5-867E-5CDFFA2D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227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AC6D8-FE2E-4188-831E-56C210F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03CBB-FD10-41B6-9F06-5515B8067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2D24-EFBF-4FAF-886C-92C0A8E7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B9FCDB-E57A-40D7-A6B0-855EA9D1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B72AA-AC3D-4245-9A11-A8AE2C3E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9F57D-7C6A-4D40-8CEA-894C027D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036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34888-8391-425A-8EFC-95DDAC2D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DEC4F8-2DF8-44FD-BC77-49A9910A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0B178-31BB-4AA5-9333-42B6B541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9E813-C176-4C16-B045-7BCD9FAA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995D6F-22CE-4ED6-88BD-97C6A4D8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46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DE0F80-62A7-448E-971E-B03770B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74315-AFDF-4A84-BF61-40B7B3AD4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9D5AD-6341-4479-A29F-4F540AA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3208C-8176-4F2A-B307-C1650706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39FAE-8771-48F1-AB09-00B05270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52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0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A68B-51E9-4CB4-BE38-6FB1DC1B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03278-79CA-46A7-B950-8D882A84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7D9F9B-5EE1-46B7-A936-5D20A7959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53656-9BC2-4849-B0BF-81A93C5A2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CEA19-DD8D-4683-94E0-3AE0DE0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11.png"/><Relationship Id="rId12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42.png"/><Relationship Id="rId5" Type="http://schemas.openxmlformats.org/officeDocument/2006/relationships/image" Target="../media/image24.png"/><Relationship Id="rId10" Type="http://schemas.openxmlformats.org/officeDocument/2006/relationships/image" Target="../media/image41.png"/><Relationship Id="rId4" Type="http://schemas.openxmlformats.org/officeDocument/2006/relationships/image" Target="../media/image38.sv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010C390-EC3B-4EEF-9F8D-3651D7F1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1084198"/>
            <a:ext cx="5668248" cy="3753105"/>
          </a:xfrm>
        </p:spPr>
        <p:txBody>
          <a:bodyPr anchor="t">
            <a:normAutofit/>
          </a:bodyPr>
          <a:lstStyle/>
          <a:p>
            <a:r>
              <a:rPr lang="de-DE" sz="9600">
                <a:solidFill>
                  <a:schemeClr val="bg1"/>
                </a:solidFill>
              </a:rPr>
              <a:t>Pokémon</a:t>
            </a:r>
            <a:br>
              <a:rPr lang="de-DE" sz="9600">
                <a:solidFill>
                  <a:schemeClr val="bg1"/>
                </a:solidFill>
              </a:rPr>
            </a:br>
            <a:r>
              <a:rPr lang="de-DE" sz="9600">
                <a:solidFill>
                  <a:schemeClr val="bg1"/>
                </a:solidFill>
              </a:rPr>
              <a:t>Arena</a:t>
            </a:r>
            <a:endParaRPr lang="de-DE" sz="9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 algn="r"/>
            <a:r>
              <a:rPr lang="de-DE" sz="1800"/>
              <a:t>von Jens Müller, Patrick Rückbeil, Cedric Herrling, Ramón Aufrecht</a:t>
            </a:r>
          </a:p>
        </p:txBody>
      </p:sp>
    </p:spTree>
    <p:extLst>
      <p:ext uri="{BB962C8B-B14F-4D97-AF65-F5344CB8AC3E}">
        <p14:creationId xmlns:p14="http://schemas.microsoft.com/office/powerpoint/2010/main" val="96668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10223500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– Die Oberfläche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026" y="190149"/>
            <a:ext cx="1647348" cy="1199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9B94C3-ED2D-4474-8CAA-37FC0B9C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8" y="1757938"/>
            <a:ext cx="10302952" cy="49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Login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047" y="1677243"/>
            <a:ext cx="1647517" cy="710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1. Einloggen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F53FC0A2-CB0B-43A0-A3B8-75FE5A474785}"/>
              </a:ext>
            </a:extLst>
          </p:cNvPr>
          <p:cNvSpPr txBox="1">
            <a:spLocks/>
          </p:cNvSpPr>
          <p:nvPr/>
        </p:nvSpPr>
        <p:spPr>
          <a:xfrm>
            <a:off x="9277572" y="2062738"/>
            <a:ext cx="2059354" cy="1475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2. Chat betreten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63924DE1-675B-4E3C-AF54-2C1E1BAF1380}"/>
              </a:ext>
            </a:extLst>
          </p:cNvPr>
          <p:cNvSpPr txBox="1">
            <a:spLocks/>
          </p:cNvSpPr>
          <p:nvPr/>
        </p:nvSpPr>
        <p:spPr>
          <a:xfrm>
            <a:off x="6451451" y="4528713"/>
            <a:ext cx="2059354" cy="1475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3. Reiter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CC7FDF3-ADE4-4902-BDEC-123A1BD9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64" y="2128808"/>
            <a:ext cx="3256903" cy="121470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BAE185-C875-408D-9CC0-DCD4A7A8B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62" y="4056298"/>
            <a:ext cx="3256905" cy="87111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C7FFD2D-1B3C-428E-9EE3-103774694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162" y="5640204"/>
            <a:ext cx="3256905" cy="617395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41C653D-5CD0-4A7A-9DC1-A2D874712563}"/>
              </a:ext>
            </a:extLst>
          </p:cNvPr>
          <p:cNvCxnSpPr/>
          <p:nvPr/>
        </p:nvCxnSpPr>
        <p:spPr>
          <a:xfrm>
            <a:off x="3010614" y="3429000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85A50DD-A92C-4E77-BC89-69F52BE07950}"/>
              </a:ext>
            </a:extLst>
          </p:cNvPr>
          <p:cNvCxnSpPr/>
          <p:nvPr/>
        </p:nvCxnSpPr>
        <p:spPr>
          <a:xfrm>
            <a:off x="3010614" y="5045762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DA-A638-4B6F-8CA9-18F71A6CB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61" y="452599"/>
            <a:ext cx="2450060" cy="261067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0C41B7D-3EC0-46E8-89F7-FA5A2382D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0" y="3329385"/>
            <a:ext cx="2450060" cy="26106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E93CC3E-C708-46C4-8FBF-5276FE681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80" y="927074"/>
            <a:ext cx="2450060" cy="2610678"/>
          </a:xfrm>
          <a:prstGeom prst="rect">
            <a:avLst/>
          </a:prstGeom>
        </p:spPr>
      </p:pic>
      <p:pic>
        <p:nvPicPr>
          <p:cNvPr id="20" name="Grafik 19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5CFEC436-405D-4103-AD9C-9E26A5572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1" y="1320616"/>
            <a:ext cx="363334" cy="360000"/>
          </a:xfrm>
          <a:prstGeom prst="rect">
            <a:avLst/>
          </a:prstGeom>
        </p:spPr>
      </p:pic>
      <p:pic>
        <p:nvPicPr>
          <p:cNvPr id="22" name="Grafik 21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2D432EBB-9C2B-484E-90A1-69BB57CF0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23" y="4194956"/>
            <a:ext cx="363334" cy="360000"/>
          </a:xfrm>
          <a:prstGeom prst="rect">
            <a:avLst/>
          </a:prstGeom>
        </p:spPr>
      </p:pic>
      <p:pic>
        <p:nvPicPr>
          <p:cNvPr id="23" name="Grafik 22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8D575546-9B4E-46BC-81CE-E766C5C63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22" y="1702738"/>
            <a:ext cx="36333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5922D36-78F1-447F-BE13-18B0C7CA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62" y="2246023"/>
            <a:ext cx="2450060" cy="261067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0F855FB-429E-4CEF-935E-662E5A8C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3" b="1970"/>
          <a:stretch/>
        </p:blipFill>
        <p:spPr>
          <a:xfrm>
            <a:off x="6037264" y="4149101"/>
            <a:ext cx="2541224" cy="2740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Chat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33" y="989128"/>
            <a:ext cx="2493617" cy="1155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1. Chat betreten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DB2B23EE-7119-4A73-B65A-55DD892CDA6B}"/>
              </a:ext>
            </a:extLst>
          </p:cNvPr>
          <p:cNvSpPr txBox="1">
            <a:spLocks/>
          </p:cNvSpPr>
          <p:nvPr/>
        </p:nvSpPr>
        <p:spPr>
          <a:xfrm>
            <a:off x="9815093" y="1516104"/>
            <a:ext cx="2588735" cy="1155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2. Nachricht eingeben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3B01438C-F3E2-4A69-9E66-9616798D6DBD}"/>
              </a:ext>
            </a:extLst>
          </p:cNvPr>
          <p:cNvSpPr txBox="1">
            <a:spLocks/>
          </p:cNvSpPr>
          <p:nvPr/>
        </p:nvSpPr>
        <p:spPr>
          <a:xfrm>
            <a:off x="7939546" y="3190158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3. Nachricht an alle verteilen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F0B4EAF-2835-4DF1-972A-08FA00D684CD}"/>
              </a:ext>
            </a:extLst>
          </p:cNvPr>
          <p:cNvSpPr txBox="1">
            <a:spLocks/>
          </p:cNvSpPr>
          <p:nvPr/>
        </p:nvSpPr>
        <p:spPr>
          <a:xfrm>
            <a:off x="6144428" y="5347286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4. Nachricht einsehen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963FB7-9D08-43AC-94A8-47166AC8C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36" y="3066333"/>
            <a:ext cx="6153150" cy="247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8FE622-1445-425D-AD7C-31B5A6859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29" y="4929604"/>
            <a:ext cx="5069778" cy="80834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686ACD-D7B5-4627-AE29-1DAFBDB67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6" y="3972393"/>
            <a:ext cx="6134956" cy="238158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2531AD1-D88E-4171-809C-56B055D78243}"/>
              </a:ext>
            </a:extLst>
          </p:cNvPr>
          <p:cNvCxnSpPr/>
          <p:nvPr/>
        </p:nvCxnSpPr>
        <p:spPr>
          <a:xfrm>
            <a:off x="3341918" y="3425448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4CC2464-59B2-4CCC-A098-2B153E189073}"/>
              </a:ext>
            </a:extLst>
          </p:cNvPr>
          <p:cNvCxnSpPr/>
          <p:nvPr/>
        </p:nvCxnSpPr>
        <p:spPr>
          <a:xfrm>
            <a:off x="3341918" y="4350270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2457D3D5-E0EB-457F-83CC-B2058684B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90" r="-1778"/>
          <a:stretch/>
        </p:blipFill>
        <p:spPr>
          <a:xfrm>
            <a:off x="6593986" y="-1"/>
            <a:ext cx="2493616" cy="247779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EB1D5B3-82DF-40FA-9CDD-BAD85C36F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4" b="396"/>
          <a:stretch/>
        </p:blipFill>
        <p:spPr>
          <a:xfrm>
            <a:off x="9578598" y="142727"/>
            <a:ext cx="2588735" cy="2949668"/>
          </a:xfrm>
          <a:prstGeom prst="rect">
            <a:avLst/>
          </a:prstGeom>
        </p:spPr>
      </p:pic>
      <p:pic>
        <p:nvPicPr>
          <p:cNvPr id="17" name="Grafik 16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626CA6DE-CFFE-4474-B8C6-84026D340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27" y="654375"/>
            <a:ext cx="363334" cy="3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EC1B968-44CF-41CC-89A4-85942E649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892" y="3822269"/>
            <a:ext cx="468000" cy="468000"/>
          </a:xfrm>
          <a:prstGeom prst="rect">
            <a:avLst/>
          </a:prstGeom>
        </p:spPr>
      </p:pic>
      <p:pic>
        <p:nvPicPr>
          <p:cNvPr id="24" name="Grafik 23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B5210E20-DD09-40F3-A31E-0858509D8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396" y="1156104"/>
            <a:ext cx="363334" cy="36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88F90AE-0ED3-4F95-A241-E1FDD01F2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1918" y="1943467"/>
            <a:ext cx="2160000" cy="409460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DA9014C-4853-44AF-8E95-684E82C0709D}"/>
              </a:ext>
            </a:extLst>
          </p:cNvPr>
          <p:cNvCxnSpPr/>
          <p:nvPr/>
        </p:nvCxnSpPr>
        <p:spPr>
          <a:xfrm>
            <a:off x="3341918" y="247460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246D93D0-FD43-409C-B691-B750FFE12B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69" y="4929604"/>
            <a:ext cx="47233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D33587D-71E1-4080-AB3B-39CA4469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00" y="3225895"/>
            <a:ext cx="2623959" cy="279597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0CB6A92-BA6E-42A5-88A8-CC22B548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410" y="4623884"/>
            <a:ext cx="468000" cy="468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4C9D98-0B94-4F32-8CF7-F769107C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79" y="3003922"/>
            <a:ext cx="2623959" cy="27959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2F6A742-A658-46F7-9CFB-065D4434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67" y="405816"/>
            <a:ext cx="2623959" cy="27959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Arena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D92E0D-4DD3-460B-9EA9-B98398FBD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73" y="2968374"/>
            <a:ext cx="6143625" cy="24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4AD402-AEB5-4883-AD81-EAFEF4F2F1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74" r="2028"/>
          <a:stretch/>
        </p:blipFill>
        <p:spPr>
          <a:xfrm>
            <a:off x="703799" y="3860343"/>
            <a:ext cx="5972175" cy="3595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591436C-193E-4EEC-B6C1-42FFFC35E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10" y="4800985"/>
            <a:ext cx="2190750" cy="6762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379693-7909-4D50-A9EE-B33D2B306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799" y="6058343"/>
            <a:ext cx="5972175" cy="35242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B5BB20F-29B7-468C-AE32-F61A9F96A16F}"/>
              </a:ext>
            </a:extLst>
          </p:cNvPr>
          <p:cNvCxnSpPr/>
          <p:nvPr/>
        </p:nvCxnSpPr>
        <p:spPr>
          <a:xfrm>
            <a:off x="3671907" y="3308186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5C42FC8-1D10-45B3-9ED7-A23741B52419}"/>
              </a:ext>
            </a:extLst>
          </p:cNvPr>
          <p:cNvCxnSpPr/>
          <p:nvPr/>
        </p:nvCxnSpPr>
        <p:spPr>
          <a:xfrm>
            <a:off x="3671907" y="4264787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46715F3-657B-4B8D-998D-B3DF31FB5A1A}"/>
              </a:ext>
            </a:extLst>
          </p:cNvPr>
          <p:cNvCxnSpPr/>
          <p:nvPr/>
        </p:nvCxnSpPr>
        <p:spPr>
          <a:xfrm>
            <a:off x="3671907" y="5530885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39848619-24CA-435F-AD6E-40A9D1F3A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49" y="39839"/>
            <a:ext cx="2623959" cy="2795978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FCBD9593-02B2-42B8-A056-38A43A1B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428" y="1152784"/>
            <a:ext cx="2493617" cy="161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1. Arena betreten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73D3E844-1A82-4D3A-BA35-E0924DC86DE1}"/>
              </a:ext>
            </a:extLst>
          </p:cNvPr>
          <p:cNvSpPr txBox="1">
            <a:spLocks/>
          </p:cNvSpPr>
          <p:nvPr/>
        </p:nvSpPr>
        <p:spPr>
          <a:xfrm>
            <a:off x="9317813" y="1500889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2. Spieler auswählen und herausfordern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878B66C3-DB5B-4B44-8B5F-A76F3E0FC17F}"/>
              </a:ext>
            </a:extLst>
          </p:cNvPr>
          <p:cNvSpPr txBox="1">
            <a:spLocks/>
          </p:cNvSpPr>
          <p:nvPr/>
        </p:nvSpPr>
        <p:spPr>
          <a:xfrm>
            <a:off x="6962095" y="4092487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3. Herausforderung akzeptieren / ablehnen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DD6AC838-969E-44BD-8442-3013D89BCF1E}"/>
              </a:ext>
            </a:extLst>
          </p:cNvPr>
          <p:cNvSpPr txBox="1">
            <a:spLocks/>
          </p:cNvSpPr>
          <p:nvPr/>
        </p:nvSpPr>
        <p:spPr>
          <a:xfrm>
            <a:off x="9841945" y="4300842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4. Raum zuweisen</a:t>
            </a:r>
          </a:p>
        </p:txBody>
      </p:sp>
      <p:pic>
        <p:nvPicPr>
          <p:cNvPr id="24" name="Grafik 23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1F80D2BF-57CA-4964-953C-4D1DE670CC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39" y="792784"/>
            <a:ext cx="363334" cy="360000"/>
          </a:xfrm>
          <a:prstGeom prst="rect">
            <a:avLst/>
          </a:prstGeom>
        </p:spPr>
      </p:pic>
      <p:pic>
        <p:nvPicPr>
          <p:cNvPr id="25" name="Grafik 24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B4BBF3DB-A23C-45C3-9D50-6301F1993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035" y="1095369"/>
            <a:ext cx="363334" cy="360000"/>
          </a:xfrm>
          <a:prstGeom prst="rect">
            <a:avLst/>
          </a:prstGeom>
        </p:spPr>
      </p:pic>
      <p:pic>
        <p:nvPicPr>
          <p:cNvPr id="26" name="Grafik 25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DE5D13F4-09BE-4B26-84AC-7751D7EA0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91" y="3705146"/>
            <a:ext cx="363334" cy="360000"/>
          </a:xfrm>
          <a:prstGeom prst="rect">
            <a:avLst/>
          </a:prstGeom>
        </p:spPr>
      </p:pic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E6887F-D1AF-446D-BE79-29E2509D79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0173" y="1917211"/>
            <a:ext cx="2160000" cy="400451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A04EDB1-2A03-4DCA-9155-BF243E40C3F3}"/>
              </a:ext>
            </a:extLst>
          </p:cNvPr>
          <p:cNvCxnSpPr/>
          <p:nvPr/>
        </p:nvCxnSpPr>
        <p:spPr>
          <a:xfrm>
            <a:off x="3684314" y="2433541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Untertitel 2">
            <a:extLst>
              <a:ext uri="{FF2B5EF4-FFF2-40B4-BE49-F238E27FC236}">
                <a16:creationId xmlns:a16="http://schemas.microsoft.com/office/drawing/2014/main" id="{D9AE1E4E-0D76-4144-8255-09C41F1B7B5D}"/>
              </a:ext>
            </a:extLst>
          </p:cNvPr>
          <p:cNvSpPr txBox="1">
            <a:spLocks/>
          </p:cNvSpPr>
          <p:nvPr/>
        </p:nvSpPr>
        <p:spPr>
          <a:xfrm>
            <a:off x="8276238" y="3657950"/>
            <a:ext cx="359006" cy="613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437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CB91C23-E06B-4F69-A39A-4A4626B5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91" y="3518972"/>
            <a:ext cx="2762109" cy="29431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2A3236-6743-4E94-9566-A4FCCF34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78" y="3017512"/>
            <a:ext cx="2623959" cy="27959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0E9BB9-45B0-48B0-BAB9-C7EC9A89E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31" y="633022"/>
            <a:ext cx="2623959" cy="2795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7F53A5-28B3-4720-BAE2-6C009582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50" y="74383"/>
            <a:ext cx="2623959" cy="27959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521200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Pokédex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069" y="1257632"/>
            <a:ext cx="2493617" cy="161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1. Pokédex betreten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C0C5C032-DAE8-476A-BE5E-215B21E9C21B}"/>
              </a:ext>
            </a:extLst>
          </p:cNvPr>
          <p:cNvSpPr txBox="1">
            <a:spLocks/>
          </p:cNvSpPr>
          <p:nvPr/>
        </p:nvSpPr>
        <p:spPr>
          <a:xfrm>
            <a:off x="8880966" y="1687114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2. Pokémons einsehen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64D77C2-2749-40FB-80B8-6972FC1207F2}"/>
              </a:ext>
            </a:extLst>
          </p:cNvPr>
          <p:cNvSpPr txBox="1">
            <a:spLocks/>
          </p:cNvSpPr>
          <p:nvPr/>
        </p:nvSpPr>
        <p:spPr>
          <a:xfrm>
            <a:off x="5925101" y="4092231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3. Pokémons zum Team hinzufügen / entfernen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E143995-DA39-42E8-9EDE-4A50F5E14714}"/>
              </a:ext>
            </a:extLst>
          </p:cNvPr>
          <p:cNvSpPr txBox="1">
            <a:spLocks/>
          </p:cNvSpPr>
          <p:nvPr/>
        </p:nvSpPr>
        <p:spPr>
          <a:xfrm>
            <a:off x="8995945" y="4630148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4. Wahl des Benutzers umsetzen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A03BBB-41E5-42D6-BC53-6592FB4C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92" y="1978286"/>
            <a:ext cx="2160000" cy="4245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D20DEAF-8F9F-4F7B-8647-3D5B4AFD8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81" y="5330044"/>
            <a:ext cx="5337954" cy="44563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06B441-DE44-42FE-B723-26DC0EB8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479" y="3449446"/>
            <a:ext cx="2486025" cy="1285875"/>
          </a:xfrm>
          <a:prstGeom prst="rect">
            <a:avLst/>
          </a:prstGeom>
        </p:spPr>
      </p:pic>
      <p:pic>
        <p:nvPicPr>
          <p:cNvPr id="18" name="Grafik 17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05FE0252-800E-48BE-B2AB-2FA80BF58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62" y="897632"/>
            <a:ext cx="363334" cy="360000"/>
          </a:xfrm>
          <a:prstGeom prst="rect">
            <a:avLst/>
          </a:prstGeom>
        </p:spPr>
      </p:pic>
      <p:pic>
        <p:nvPicPr>
          <p:cNvPr id="19" name="Grafik 18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DE224F98-3C6B-4F6D-9E25-015A7ED78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03" y="1282026"/>
            <a:ext cx="363334" cy="360000"/>
          </a:xfrm>
          <a:prstGeom prst="rect">
            <a:avLst/>
          </a:prstGeom>
        </p:spPr>
      </p:pic>
      <p:pic>
        <p:nvPicPr>
          <p:cNvPr id="20" name="Grafik 19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166F9C45-8A90-461D-9953-D65CF1A6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90" y="3681040"/>
            <a:ext cx="363334" cy="36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67F153C-4296-480F-A4E9-08E0A8F303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37" y="5265806"/>
            <a:ext cx="468000" cy="468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B4CFBB0-581C-461E-88D1-12F1817923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191" y="5265806"/>
            <a:ext cx="468000" cy="468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C287894-275B-4871-AF7A-644C3E92A7C8}"/>
              </a:ext>
            </a:extLst>
          </p:cNvPr>
          <p:cNvCxnSpPr/>
          <p:nvPr/>
        </p:nvCxnSpPr>
        <p:spPr>
          <a:xfrm>
            <a:off x="3168492" y="2650553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F1CF7F7-B34A-40E6-B0BD-442AA2EF8108}"/>
              </a:ext>
            </a:extLst>
          </p:cNvPr>
          <p:cNvCxnSpPr>
            <a:cxnSpLocks/>
          </p:cNvCxnSpPr>
          <p:nvPr/>
        </p:nvCxnSpPr>
        <p:spPr>
          <a:xfrm rot="16200000">
            <a:off x="324671" y="533305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C30CA5-4219-483A-A1F4-E9B2122BF49F}"/>
              </a:ext>
            </a:extLst>
          </p:cNvPr>
          <p:cNvCxnSpPr>
            <a:cxnSpLocks/>
          </p:cNvCxnSpPr>
          <p:nvPr/>
        </p:nvCxnSpPr>
        <p:spPr>
          <a:xfrm rot="16200000">
            <a:off x="1251415" y="3814001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06B3FB9-62A3-49AB-B889-1BD972C1034D}"/>
              </a:ext>
            </a:extLst>
          </p:cNvPr>
          <p:cNvCxnSpPr>
            <a:cxnSpLocks/>
          </p:cNvCxnSpPr>
          <p:nvPr/>
        </p:nvCxnSpPr>
        <p:spPr>
          <a:xfrm>
            <a:off x="9950603" y="5509309"/>
            <a:ext cx="480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3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68862E3B-E45A-40D3-9F42-52DA365E8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08" y="3772700"/>
            <a:ext cx="804796" cy="585778"/>
          </a:xfrm>
          <a:prstGeom prst="rect">
            <a:avLst/>
          </a:prstGeom>
        </p:spPr>
      </p:pic>
      <p:pic>
        <p:nvPicPr>
          <p:cNvPr id="27" name="Grafik 26" descr="Pfeil Kreis">
            <a:extLst>
              <a:ext uri="{FF2B5EF4-FFF2-40B4-BE49-F238E27FC236}">
                <a16:creationId xmlns:a16="http://schemas.microsoft.com/office/drawing/2014/main" id="{D6BB270C-19BB-4014-A794-D0E6B7757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692" y="1856193"/>
            <a:ext cx="689486" cy="6894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56F5518-0682-4054-9E46-57891E811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88" y="731010"/>
            <a:ext cx="2623959" cy="27959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B7D8CF-9383-4838-BA09-95672F310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38" y="3116210"/>
            <a:ext cx="2623959" cy="27959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5F2FC47-5D50-406E-B1F3-A75735E23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2" y="185067"/>
            <a:ext cx="2623959" cy="2795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41060E-2C24-420F-8B15-970005E87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30" y="3551292"/>
            <a:ext cx="2623959" cy="27959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Kampf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532" y="1322634"/>
            <a:ext cx="2493617" cy="161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1. Arena aufbauen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AC2D6EC5-EB98-4C6C-AE3E-753F3F7AE068}"/>
              </a:ext>
            </a:extLst>
          </p:cNvPr>
          <p:cNvSpPr txBox="1">
            <a:spLocks/>
          </p:cNvSpPr>
          <p:nvPr/>
        </p:nvSpPr>
        <p:spPr>
          <a:xfrm>
            <a:off x="8744930" y="1693980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2. Daten laden (Pokémon-Teams, …)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3C51029-13F1-469F-820B-E392230090D2}"/>
              </a:ext>
            </a:extLst>
          </p:cNvPr>
          <p:cNvSpPr txBox="1">
            <a:spLocks/>
          </p:cNvSpPr>
          <p:nvPr/>
        </p:nvSpPr>
        <p:spPr>
          <a:xfrm>
            <a:off x="6083380" y="4142916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3. Pokémon auswählen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6EA04C17-7072-4444-8C06-DF458001359C}"/>
              </a:ext>
            </a:extLst>
          </p:cNvPr>
          <p:cNvSpPr txBox="1">
            <a:spLocks/>
          </p:cNvSpPr>
          <p:nvPr/>
        </p:nvSpPr>
        <p:spPr>
          <a:xfrm>
            <a:off x="8877801" y="4707675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4. Attacke auswählen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5978507-75CC-4092-97E0-E6C9E6835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38" y="2271101"/>
            <a:ext cx="468000" cy="468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F02AEED-53BC-4209-8729-85CD78475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34" y="1660998"/>
            <a:ext cx="468000" cy="468000"/>
          </a:xfrm>
          <a:prstGeom prst="rect">
            <a:avLst/>
          </a:prstGeom>
        </p:spPr>
      </p:pic>
      <p:pic>
        <p:nvPicPr>
          <p:cNvPr id="19" name="Grafik 18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B0F501A6-6A39-43F9-A5B5-22BB548E4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38" y="4403535"/>
            <a:ext cx="363334" cy="360000"/>
          </a:xfrm>
          <a:prstGeom prst="rect">
            <a:avLst/>
          </a:prstGeom>
        </p:spPr>
      </p:pic>
      <p:pic>
        <p:nvPicPr>
          <p:cNvPr id="20" name="Grafik 19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5EC5E881-B100-464E-9DD1-2068A0849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72" y="4399838"/>
            <a:ext cx="363334" cy="360000"/>
          </a:xfrm>
          <a:prstGeom prst="rect">
            <a:avLst/>
          </a:prstGeom>
        </p:spPr>
      </p:pic>
      <p:pic>
        <p:nvPicPr>
          <p:cNvPr id="22" name="Grafik 21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2E53CBD1-E389-4E14-AF17-6CC518D2A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04" y="3804944"/>
            <a:ext cx="363334" cy="360000"/>
          </a:xfrm>
          <a:prstGeom prst="rect">
            <a:avLst/>
          </a:prstGeom>
        </p:spPr>
      </p:pic>
      <p:pic>
        <p:nvPicPr>
          <p:cNvPr id="23" name="Grafik 22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06BE7C2A-5280-4319-BE9D-2613279D5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38" y="3801247"/>
            <a:ext cx="363334" cy="360000"/>
          </a:xfrm>
          <a:prstGeom prst="rect">
            <a:avLst/>
          </a:prstGeom>
        </p:spPr>
      </p:pic>
      <p:pic>
        <p:nvPicPr>
          <p:cNvPr id="25" name="Grafik 24" descr="Einzelnes Zahnrad">
            <a:extLst>
              <a:ext uri="{FF2B5EF4-FFF2-40B4-BE49-F238E27FC236}">
                <a16:creationId xmlns:a16="http://schemas.microsoft.com/office/drawing/2014/main" id="{B8C6D05D-8B18-4029-AFDC-B19EE6EF62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72123" y="2003372"/>
            <a:ext cx="395128" cy="395128"/>
          </a:xfrm>
          <a:prstGeom prst="rect">
            <a:avLst/>
          </a:prstGeom>
        </p:spPr>
      </p:pic>
      <p:sp>
        <p:nvSpPr>
          <p:cNvPr id="29" name="Untertitel 2">
            <a:extLst>
              <a:ext uri="{FF2B5EF4-FFF2-40B4-BE49-F238E27FC236}">
                <a16:creationId xmlns:a16="http://schemas.microsoft.com/office/drawing/2014/main" id="{F32AB42E-E889-4A1E-83AA-CCC05B8625A6}"/>
              </a:ext>
            </a:extLst>
          </p:cNvPr>
          <p:cNvSpPr txBox="1">
            <a:spLocks/>
          </p:cNvSpPr>
          <p:nvPr/>
        </p:nvSpPr>
        <p:spPr>
          <a:xfrm>
            <a:off x="2532699" y="2972326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Loading data...</a:t>
            </a:r>
          </a:p>
        </p:txBody>
      </p:sp>
      <p:sp>
        <p:nvSpPr>
          <p:cNvPr id="30" name="Untertitel 2">
            <a:extLst>
              <a:ext uri="{FF2B5EF4-FFF2-40B4-BE49-F238E27FC236}">
                <a16:creationId xmlns:a16="http://schemas.microsoft.com/office/drawing/2014/main" id="{2A5BE378-E712-43DD-ABEA-2C549A536CB1}"/>
              </a:ext>
            </a:extLst>
          </p:cNvPr>
          <p:cNvSpPr txBox="1">
            <a:spLocks/>
          </p:cNvSpPr>
          <p:nvPr/>
        </p:nvSpPr>
        <p:spPr>
          <a:xfrm>
            <a:off x="2570290" y="2012525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Building...</a:t>
            </a:r>
          </a:p>
        </p:txBody>
      </p:sp>
      <p:pic>
        <p:nvPicPr>
          <p:cNvPr id="33" name="Grafik 32" descr="Ein Bild, das Gebäude, Seite, Straße, weiß enthält.&#10;&#10;Automatisch generierte Beschreibung">
            <a:extLst>
              <a:ext uri="{FF2B5EF4-FFF2-40B4-BE49-F238E27FC236}">
                <a16:creationId xmlns:a16="http://schemas.microsoft.com/office/drawing/2014/main" id="{95822B5E-8ACF-4D11-BAA3-F3ED5DACF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87" y="2931298"/>
            <a:ext cx="449600" cy="4496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98C7E9F7-C1D5-420F-9371-B664C9E9C0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73" y="4130277"/>
            <a:ext cx="414654" cy="414654"/>
          </a:xfrm>
          <a:prstGeom prst="rect">
            <a:avLst/>
          </a:prstGeom>
        </p:spPr>
      </p:pic>
      <p:sp>
        <p:nvSpPr>
          <p:cNvPr id="37" name="Untertitel 2">
            <a:extLst>
              <a:ext uri="{FF2B5EF4-FFF2-40B4-BE49-F238E27FC236}">
                <a16:creationId xmlns:a16="http://schemas.microsoft.com/office/drawing/2014/main" id="{84E7174C-1336-4999-B9E3-276A85DB9D5C}"/>
              </a:ext>
            </a:extLst>
          </p:cNvPr>
          <p:cNvSpPr txBox="1">
            <a:spLocks/>
          </p:cNvSpPr>
          <p:nvPr/>
        </p:nvSpPr>
        <p:spPr>
          <a:xfrm>
            <a:off x="2425821" y="4007070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Select Pokémon</a:t>
            </a:r>
          </a:p>
        </p:txBody>
      </p:sp>
      <p:sp>
        <p:nvSpPr>
          <p:cNvPr id="39" name="Untertitel 2">
            <a:extLst>
              <a:ext uri="{FF2B5EF4-FFF2-40B4-BE49-F238E27FC236}">
                <a16:creationId xmlns:a16="http://schemas.microsoft.com/office/drawing/2014/main" id="{AE562844-014D-41BF-A62E-0C2A726A917F}"/>
              </a:ext>
            </a:extLst>
          </p:cNvPr>
          <p:cNvSpPr txBox="1">
            <a:spLocks/>
          </p:cNvSpPr>
          <p:nvPr/>
        </p:nvSpPr>
        <p:spPr>
          <a:xfrm>
            <a:off x="2601178" y="5031204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Select Attack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DD3DB514-7825-4B88-8580-B661E7FE83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3" y="4894674"/>
            <a:ext cx="601206" cy="601206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EB95070-DE42-4D70-B121-0CB88F90D6C0}"/>
              </a:ext>
            </a:extLst>
          </p:cNvPr>
          <p:cNvCxnSpPr/>
          <p:nvPr/>
        </p:nvCxnSpPr>
        <p:spPr>
          <a:xfrm>
            <a:off x="3168492" y="2447672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B8D2F2E-E1B8-4D36-9A4D-C4E76DD44A13}"/>
              </a:ext>
            </a:extLst>
          </p:cNvPr>
          <p:cNvCxnSpPr/>
          <p:nvPr/>
        </p:nvCxnSpPr>
        <p:spPr>
          <a:xfrm>
            <a:off x="3163088" y="4483267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C04115-B6D9-4720-8AE4-5EBE8F043394}"/>
              </a:ext>
            </a:extLst>
          </p:cNvPr>
          <p:cNvCxnSpPr/>
          <p:nvPr/>
        </p:nvCxnSpPr>
        <p:spPr>
          <a:xfrm>
            <a:off x="3168492" y="3449601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B78736-706C-41C8-8739-98EE80BD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88" y="731010"/>
            <a:ext cx="2623959" cy="27959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A64952-DD23-45AF-A501-EDAC7169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38" y="3116210"/>
            <a:ext cx="2623959" cy="27959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8AA0CA-F40B-447B-9776-3D0929F3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2" y="185066"/>
            <a:ext cx="2734711" cy="2913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D03E8F-2C32-4438-AE49-996D97DA5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30" y="3551292"/>
            <a:ext cx="2623959" cy="27959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Kampf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752" y="2609336"/>
            <a:ext cx="2493617" cy="161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Calculate damage…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sp>
        <p:nvSpPr>
          <p:cNvPr id="11" name="Untertitel 2">
            <a:extLst>
              <a:ext uri="{FF2B5EF4-FFF2-40B4-BE49-F238E27FC236}">
                <a16:creationId xmlns:a16="http://schemas.microsoft.com/office/drawing/2014/main" id="{8CEC4C3F-333A-4575-8214-E343EB5F951F}"/>
              </a:ext>
            </a:extLst>
          </p:cNvPr>
          <p:cNvSpPr txBox="1">
            <a:spLocks/>
          </p:cNvSpPr>
          <p:nvPr/>
        </p:nvSpPr>
        <p:spPr>
          <a:xfrm>
            <a:off x="5778664" y="1353808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5. Schaden und Runde berechnen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044B2E8D-3E01-4A4E-A3F8-B00D65051521}"/>
              </a:ext>
            </a:extLst>
          </p:cNvPr>
          <p:cNvSpPr txBox="1">
            <a:spLocks/>
          </p:cNvSpPr>
          <p:nvPr/>
        </p:nvSpPr>
        <p:spPr>
          <a:xfrm>
            <a:off x="8697113" y="1870732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6. Resultat einsehen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E1798F91-8D5D-4B28-9ECB-42EB566B6688}"/>
              </a:ext>
            </a:extLst>
          </p:cNvPr>
          <p:cNvSpPr txBox="1">
            <a:spLocks/>
          </p:cNvSpPr>
          <p:nvPr/>
        </p:nvSpPr>
        <p:spPr>
          <a:xfrm>
            <a:off x="6083380" y="4237698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7.1. Nächste Attacke wählen (falls am Leben)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E842B1D-6650-4E83-9808-863FC0A8B889}"/>
              </a:ext>
            </a:extLst>
          </p:cNvPr>
          <p:cNvSpPr txBox="1">
            <a:spLocks/>
          </p:cNvSpPr>
          <p:nvPr/>
        </p:nvSpPr>
        <p:spPr>
          <a:xfrm>
            <a:off x="8877801" y="4707675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7.2. Nächstes Pokémon anfragen (falls tot)</a:t>
            </a:r>
          </a:p>
        </p:txBody>
      </p:sp>
      <p:pic>
        <p:nvPicPr>
          <p:cNvPr id="15" name="Grafik 14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5A06A970-5F5A-48A8-A7DF-BDD6EA48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54" y="1514821"/>
            <a:ext cx="36333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D9EDD7A-800B-4E8E-A533-A1ABD8FB9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72" y="1926172"/>
            <a:ext cx="468000" cy="468000"/>
          </a:xfrm>
          <a:prstGeom prst="rect">
            <a:avLst/>
          </a:prstGeom>
        </p:spPr>
      </p:pic>
      <p:pic>
        <p:nvPicPr>
          <p:cNvPr id="20" name="Grafik 19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477A17E2-8C38-4EBE-965E-508F82D0A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42" y="3907799"/>
            <a:ext cx="363334" cy="360000"/>
          </a:xfrm>
          <a:prstGeom prst="rect">
            <a:avLst/>
          </a:prstGeom>
        </p:spPr>
      </p:pic>
      <p:pic>
        <p:nvPicPr>
          <p:cNvPr id="21" name="Grafik 20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44E2101A-95E6-4AFA-88FD-8AC4C0395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76" y="3904102"/>
            <a:ext cx="363334" cy="360000"/>
          </a:xfrm>
          <a:prstGeom prst="rect">
            <a:avLst/>
          </a:prstGeom>
        </p:spPr>
      </p:pic>
      <p:pic>
        <p:nvPicPr>
          <p:cNvPr id="22" name="Grafik 21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D15BF0C0-772B-4868-A30A-B2B2B4C9A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38" y="4377031"/>
            <a:ext cx="363334" cy="360000"/>
          </a:xfrm>
          <a:prstGeom prst="rect">
            <a:avLst/>
          </a:prstGeom>
        </p:spPr>
      </p:pic>
      <p:pic>
        <p:nvPicPr>
          <p:cNvPr id="23" name="Grafik 22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628AFE74-11DC-481B-B18A-3657AEEAB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72" y="4373334"/>
            <a:ext cx="363334" cy="360000"/>
          </a:xfrm>
          <a:prstGeom prst="rect">
            <a:avLst/>
          </a:prstGeom>
        </p:spPr>
      </p:pic>
      <p:sp>
        <p:nvSpPr>
          <p:cNvPr id="24" name="Untertitel 2">
            <a:extLst>
              <a:ext uri="{FF2B5EF4-FFF2-40B4-BE49-F238E27FC236}">
                <a16:creationId xmlns:a16="http://schemas.microsoft.com/office/drawing/2014/main" id="{2C83DED4-D307-430E-B97B-5D4227A1C37D}"/>
              </a:ext>
            </a:extLst>
          </p:cNvPr>
          <p:cNvSpPr txBox="1">
            <a:spLocks/>
          </p:cNvSpPr>
          <p:nvPr/>
        </p:nvSpPr>
        <p:spPr>
          <a:xfrm>
            <a:off x="2161288" y="3674387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Display result…</a:t>
            </a: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191F768A-703C-4874-9863-F196539BCDDE}"/>
              </a:ext>
            </a:extLst>
          </p:cNvPr>
          <p:cNvSpPr txBox="1">
            <a:spLocks/>
          </p:cNvSpPr>
          <p:nvPr/>
        </p:nvSpPr>
        <p:spPr>
          <a:xfrm>
            <a:off x="1200332" y="5287116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Select attack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B9AF4BF-F43C-4770-91A0-E4F300866EF9}"/>
              </a:ext>
            </a:extLst>
          </p:cNvPr>
          <p:cNvSpPr txBox="1">
            <a:spLocks/>
          </p:cNvSpPr>
          <p:nvPr/>
        </p:nvSpPr>
        <p:spPr>
          <a:xfrm>
            <a:off x="3587234" y="5287116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Request Pokémon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1C1BD53-CB64-43F1-9748-9BDB0C82E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8" y="5201253"/>
            <a:ext cx="601206" cy="601206"/>
          </a:xfrm>
          <a:prstGeom prst="rect">
            <a:avLst/>
          </a:prstGeom>
        </p:spPr>
      </p:pic>
      <p:pic>
        <p:nvPicPr>
          <p:cNvPr id="5" name="Grafik 4" descr="Blitz">
            <a:extLst>
              <a:ext uri="{FF2B5EF4-FFF2-40B4-BE49-F238E27FC236}">
                <a16:creationId xmlns:a16="http://schemas.microsoft.com/office/drawing/2014/main" id="{8FE41C34-5488-4346-8F32-AE56CF25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54605">
            <a:off x="1498169" y="3566091"/>
            <a:ext cx="427396" cy="427396"/>
          </a:xfrm>
          <a:prstGeom prst="rect">
            <a:avLst/>
          </a:prstGeom>
        </p:spPr>
      </p:pic>
      <p:pic>
        <p:nvPicPr>
          <p:cNvPr id="28" name="Grafik 27" descr="Ein Bild, das Elektronik, Computer enthält.&#10;&#10;Automatisch generierte Beschreibung">
            <a:extLst>
              <a:ext uri="{FF2B5EF4-FFF2-40B4-BE49-F238E27FC236}">
                <a16:creationId xmlns:a16="http://schemas.microsoft.com/office/drawing/2014/main" id="{886A190D-747B-4735-A7A6-FBCDABE2E1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88" y="3502309"/>
            <a:ext cx="784038" cy="680702"/>
          </a:xfrm>
          <a:prstGeom prst="rect">
            <a:avLst/>
          </a:prstGeom>
        </p:spPr>
      </p:pic>
      <p:pic>
        <p:nvPicPr>
          <p:cNvPr id="30" name="Grafik 29" descr="Taschenrechner">
            <a:extLst>
              <a:ext uri="{FF2B5EF4-FFF2-40B4-BE49-F238E27FC236}">
                <a16:creationId xmlns:a16="http://schemas.microsoft.com/office/drawing/2014/main" id="{A7201FB4-42B5-4681-825A-F80CF7185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9653" y="2489450"/>
            <a:ext cx="536708" cy="53670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5BB80B0-1AB8-450C-9D28-7598464007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48" y="5172585"/>
            <a:ext cx="612568" cy="61256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D590B34-3F6D-4285-83C9-B11B05630A52}"/>
              </a:ext>
            </a:extLst>
          </p:cNvPr>
          <p:cNvCxnSpPr/>
          <p:nvPr/>
        </p:nvCxnSpPr>
        <p:spPr>
          <a:xfrm>
            <a:off x="2929953" y="3100659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5A75902F-9AB0-4B93-8F58-44CFB6A744BA}"/>
              </a:ext>
            </a:extLst>
          </p:cNvPr>
          <p:cNvCxnSpPr>
            <a:cxnSpLocks/>
          </p:cNvCxnSpPr>
          <p:nvPr/>
        </p:nvCxnSpPr>
        <p:spPr>
          <a:xfrm rot="5400000">
            <a:off x="1716664" y="4322471"/>
            <a:ext cx="842558" cy="796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AD39F079-B2CE-47BC-AE42-B22BDD28DD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5061" y="4322471"/>
            <a:ext cx="842558" cy="796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E39152D-E66B-4942-AD5B-1FA99C9BDDC1}"/>
              </a:ext>
            </a:extLst>
          </p:cNvPr>
          <p:cNvCxnSpPr/>
          <p:nvPr/>
        </p:nvCxnSpPr>
        <p:spPr>
          <a:xfrm>
            <a:off x="2925848" y="2000729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2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B78736-706C-41C8-8739-98EE80BD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5" y="1161305"/>
            <a:ext cx="2623959" cy="27959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A64952-DD23-45AF-A501-EDAC7169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91" y="3462637"/>
            <a:ext cx="2623959" cy="27959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8AA0CA-F40B-447B-9776-3D0929F3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64" y="300596"/>
            <a:ext cx="2734711" cy="29139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Gameplay - Kampf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327" y="2822006"/>
            <a:ext cx="2493617" cy="1612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Repeat 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sp>
        <p:nvSpPr>
          <p:cNvPr id="11" name="Untertitel 2">
            <a:extLst>
              <a:ext uri="{FF2B5EF4-FFF2-40B4-BE49-F238E27FC236}">
                <a16:creationId xmlns:a16="http://schemas.microsoft.com/office/drawing/2014/main" id="{8CEC4C3F-333A-4575-8214-E343EB5F951F}"/>
              </a:ext>
            </a:extLst>
          </p:cNvPr>
          <p:cNvSpPr txBox="1">
            <a:spLocks/>
          </p:cNvSpPr>
          <p:nvPr/>
        </p:nvSpPr>
        <p:spPr>
          <a:xfrm>
            <a:off x="5992543" y="1289164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8.1. Wiederholen (falls Attacke selectiert)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044B2E8D-3E01-4A4E-A3F8-B00D65051521}"/>
              </a:ext>
            </a:extLst>
          </p:cNvPr>
          <p:cNvSpPr txBox="1">
            <a:spLocks/>
          </p:cNvSpPr>
          <p:nvPr/>
        </p:nvSpPr>
        <p:spPr>
          <a:xfrm>
            <a:off x="8863527" y="2095528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8.2. Nächstes Pokémon erhalten (falls angefragt)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E1798F91-8D5D-4B28-9ECB-42EB566B6688}"/>
              </a:ext>
            </a:extLst>
          </p:cNvPr>
          <p:cNvSpPr txBox="1">
            <a:spLocks/>
          </p:cNvSpPr>
          <p:nvPr/>
        </p:nvSpPr>
        <p:spPr>
          <a:xfrm>
            <a:off x="6607533" y="4584125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9.2. Wiederholen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57852D4-1E12-4CEC-8C29-62562CAE3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41" y="4922489"/>
            <a:ext cx="468000" cy="468000"/>
          </a:xfrm>
          <a:prstGeom prst="rect">
            <a:avLst/>
          </a:prstGeom>
        </p:spPr>
      </p:pic>
      <p:pic>
        <p:nvPicPr>
          <p:cNvPr id="17" name="Grafik 16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5846C382-84A5-47B1-AE4F-16A94C58E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51" y="1750441"/>
            <a:ext cx="363334" cy="360000"/>
          </a:xfrm>
          <a:prstGeom prst="rect">
            <a:avLst/>
          </a:prstGeom>
        </p:spPr>
      </p:pic>
      <p:pic>
        <p:nvPicPr>
          <p:cNvPr id="18" name="Grafik 17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DDFA41F6-0FA4-473B-BE9A-5B2904EA4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85" y="1746744"/>
            <a:ext cx="363334" cy="360000"/>
          </a:xfrm>
          <a:prstGeom prst="rect">
            <a:avLst/>
          </a:prstGeom>
        </p:spPr>
      </p:pic>
      <p:pic>
        <p:nvPicPr>
          <p:cNvPr id="19" name="Grafik 18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2AEF8793-4D01-4245-9FC2-42EF7E110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74" y="4221696"/>
            <a:ext cx="363334" cy="36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14D58B7-2754-483C-A8FE-115FFCE96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09" y="2181408"/>
            <a:ext cx="468000" cy="468000"/>
          </a:xfrm>
          <a:prstGeom prst="rect">
            <a:avLst/>
          </a:prstGeom>
        </p:spPr>
      </p:pic>
      <p:pic>
        <p:nvPicPr>
          <p:cNvPr id="21" name="Grafik 20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8D9CCA16-B9F9-4DC2-8F76-75923EB6E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30" y="949575"/>
            <a:ext cx="363334" cy="360000"/>
          </a:xfrm>
          <a:prstGeom prst="rect">
            <a:avLst/>
          </a:prstGeom>
        </p:spPr>
      </p:pic>
      <p:pic>
        <p:nvPicPr>
          <p:cNvPr id="5" name="Grafik 4" descr="Aktualisieren">
            <a:extLst>
              <a:ext uri="{FF2B5EF4-FFF2-40B4-BE49-F238E27FC236}">
                <a16:creationId xmlns:a16="http://schemas.microsoft.com/office/drawing/2014/main" id="{EBB54B16-28A6-43BD-85A8-20F346CDA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067" y="2736774"/>
            <a:ext cx="524374" cy="524374"/>
          </a:xfrm>
          <a:prstGeom prst="rect">
            <a:avLst/>
          </a:prstGeom>
        </p:spPr>
      </p:pic>
      <p:sp>
        <p:nvSpPr>
          <p:cNvPr id="23" name="Untertitel 2">
            <a:extLst>
              <a:ext uri="{FF2B5EF4-FFF2-40B4-BE49-F238E27FC236}">
                <a16:creationId xmlns:a16="http://schemas.microsoft.com/office/drawing/2014/main" id="{8F730798-0886-42F1-A83B-AA043DEB37AA}"/>
              </a:ext>
            </a:extLst>
          </p:cNvPr>
          <p:cNvSpPr txBox="1">
            <a:spLocks/>
          </p:cNvSpPr>
          <p:nvPr/>
        </p:nvSpPr>
        <p:spPr>
          <a:xfrm>
            <a:off x="3267221" y="2876959"/>
            <a:ext cx="2734711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Receive next Pokémon…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36EDF145-8310-43B4-917E-D94294FB9847}"/>
              </a:ext>
            </a:extLst>
          </p:cNvPr>
          <p:cNvSpPr txBox="1">
            <a:spLocks/>
          </p:cNvSpPr>
          <p:nvPr/>
        </p:nvSpPr>
        <p:spPr>
          <a:xfrm>
            <a:off x="3964476" y="4316624"/>
            <a:ext cx="2493617" cy="1612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Repeat </a:t>
            </a:r>
          </a:p>
        </p:txBody>
      </p:sp>
      <p:pic>
        <p:nvPicPr>
          <p:cNvPr id="25" name="Grafik 24" descr="Aktualisieren">
            <a:extLst>
              <a:ext uri="{FF2B5EF4-FFF2-40B4-BE49-F238E27FC236}">
                <a16:creationId xmlns:a16="http://schemas.microsoft.com/office/drawing/2014/main" id="{141F4689-B519-4DDF-8FB2-17DA1B5EE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7216" y="4231392"/>
            <a:ext cx="524374" cy="5243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81F971-688F-44EA-814C-61D33CEA6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9800" y="2599585"/>
            <a:ext cx="724358" cy="724358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F3802F5-73C8-4F36-979D-4248D5560C16}"/>
              </a:ext>
            </a:extLst>
          </p:cNvPr>
          <p:cNvCxnSpPr/>
          <p:nvPr/>
        </p:nvCxnSpPr>
        <p:spPr>
          <a:xfrm>
            <a:off x="1627135" y="2095528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27F97EC-B29B-4C1E-A157-8292EB3F1C43}"/>
              </a:ext>
            </a:extLst>
          </p:cNvPr>
          <p:cNvCxnSpPr/>
          <p:nvPr/>
        </p:nvCxnSpPr>
        <p:spPr>
          <a:xfrm>
            <a:off x="4350457" y="210674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CAB1D81-F19C-4DB9-9E74-60C701C70357}"/>
              </a:ext>
            </a:extLst>
          </p:cNvPr>
          <p:cNvCxnSpPr/>
          <p:nvPr/>
        </p:nvCxnSpPr>
        <p:spPr>
          <a:xfrm>
            <a:off x="4360827" y="3445212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6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20431"/>
            <a:ext cx="4267981" cy="1475014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Ready to fight?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6" name="Grafik 5" descr="Ein Bild, das Draht enthält.&#10;&#10;Automatisch generierte Beschreibung">
            <a:extLst>
              <a:ext uri="{FF2B5EF4-FFF2-40B4-BE49-F238E27FC236}">
                <a16:creationId xmlns:a16="http://schemas.microsoft.com/office/drawing/2014/main" id="{4D97A643-120D-484F-8737-2F8280E92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0" b="16547"/>
          <a:stretch/>
        </p:blipFill>
        <p:spPr>
          <a:xfrm>
            <a:off x="9861452" y="4781411"/>
            <a:ext cx="2294478" cy="20765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0182A3A-0106-4B07-9AEE-426F06BDB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29" y="3050561"/>
            <a:ext cx="2428736" cy="242873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DCB1EB7-86AD-4A6F-AFD2-D907E7817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85" y="1757938"/>
            <a:ext cx="2360128" cy="23601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1610059-F3F2-4C97-8A34-51C797AD2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56" y="3191530"/>
            <a:ext cx="1171026" cy="1171026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EF7C53E8-48A4-430E-BED4-B97FA5C05463}"/>
              </a:ext>
            </a:extLst>
          </p:cNvPr>
          <p:cNvSpPr txBox="1">
            <a:spLocks/>
          </p:cNvSpPr>
          <p:nvPr/>
        </p:nvSpPr>
        <p:spPr>
          <a:xfrm>
            <a:off x="2896534" y="4321134"/>
            <a:ext cx="4267981" cy="1475014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6439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 err="1">
                <a:solidFill>
                  <a:schemeClr val="bg1"/>
                </a:solidFill>
              </a:rPr>
              <a:t>Inhalt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Projektidee</a:t>
            </a:r>
          </a:p>
          <a:p>
            <a:r>
              <a:rPr lang="en-US" sz="3200"/>
              <a:t>Aufgabenaufteilung</a:t>
            </a:r>
          </a:p>
          <a:p>
            <a:r>
              <a:rPr lang="en-US" sz="3200"/>
              <a:t>Aufbau</a:t>
            </a:r>
          </a:p>
          <a:p>
            <a:pPr marL="0" indent="0">
              <a:buNone/>
            </a:pPr>
            <a:r>
              <a:rPr lang="en-US" sz="3200">
                <a:sym typeface="Wingdings" panose="05000000000000000000" pitchFamily="2" charset="2"/>
              </a:rPr>
              <a:t>	 </a:t>
            </a:r>
            <a:r>
              <a:rPr lang="en-US" sz="3200"/>
              <a:t>Schnittstellen (Sockets, APIs)</a:t>
            </a:r>
          </a:p>
          <a:p>
            <a:r>
              <a:rPr lang="en-US" sz="3200"/>
              <a:t>Gameplay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 err="1">
                <a:solidFill>
                  <a:schemeClr val="bg1"/>
                </a:solidFill>
              </a:rPr>
              <a:t>Projektidee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/>
              <a:t>Angehängt an Pokemón von Game Freak, Inc.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Spieler kann Team zusammenstellen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Spieler vs Spieler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Integrierter Chat 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8B636F-10F0-4952-BBD6-CAE1346A0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36" y="4156369"/>
            <a:ext cx="614020" cy="6140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CD2D2B-8BB1-4C39-96C9-BBE960E5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41" y="3192240"/>
            <a:ext cx="795130" cy="795130"/>
          </a:xfrm>
          <a:prstGeom prst="rect">
            <a:avLst/>
          </a:prstGeom>
        </p:spPr>
      </p:pic>
      <p:pic>
        <p:nvPicPr>
          <p:cNvPr id="10" name="Grafik 9" descr="Chat RNL">
            <a:extLst>
              <a:ext uri="{FF2B5EF4-FFF2-40B4-BE49-F238E27FC236}">
                <a16:creationId xmlns:a16="http://schemas.microsoft.com/office/drawing/2014/main" id="{426F9E1D-F7A6-47BD-9527-7F5FDFFEC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4046" y="4988679"/>
            <a:ext cx="914400" cy="914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4130DB7-B53C-4508-9418-28C0D7459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91" y="1967545"/>
            <a:ext cx="1346550" cy="13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Objekt, schwarz, weiß, hängend enthält.&#10;&#10;Automatisch generierte Beschreibung">
            <a:extLst>
              <a:ext uri="{FF2B5EF4-FFF2-40B4-BE49-F238E27FC236}">
                <a16:creationId xmlns:a16="http://schemas.microsoft.com/office/drawing/2014/main" id="{90BCACBE-E27E-4756-9A86-85D51168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14" y="5145337"/>
            <a:ext cx="658702" cy="658702"/>
          </a:xfrm>
          <a:prstGeom prst="rect">
            <a:avLst/>
          </a:prstGeom>
        </p:spPr>
      </p:pic>
      <p:pic>
        <p:nvPicPr>
          <p:cNvPr id="18" name="Grafik 17" descr="Ein Bild, das Objekt, schwarz, weiß, hängend enthält.&#10;&#10;Automatisch generierte Beschreibung">
            <a:extLst>
              <a:ext uri="{FF2B5EF4-FFF2-40B4-BE49-F238E27FC236}">
                <a16:creationId xmlns:a16="http://schemas.microsoft.com/office/drawing/2014/main" id="{07B1EE50-EC7A-417B-B7B6-E2595357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12" y="5097463"/>
            <a:ext cx="740106" cy="7401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Aufgabenaufteilung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Jens – Datenbankanbindung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Patrick – User-Interface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/>
              <a:t>Cedric </a:t>
            </a:r>
            <a:r>
              <a:rPr lang="en-US"/>
              <a:t>– Kampfscenen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Ramón - BPMN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1E6239-997B-4BFE-839D-C67DA622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43" y="2310199"/>
            <a:ext cx="651710" cy="651710"/>
          </a:xfrm>
          <a:prstGeom prst="rect">
            <a:avLst/>
          </a:prstGeom>
        </p:spPr>
      </p:pic>
      <p:pic>
        <p:nvPicPr>
          <p:cNvPr id="9" name="Grafik 8" descr="Ein Bild, das schwarz, Apfel, Telefon, Wasser enthält.&#10;&#10;Automatisch generierte Beschreibung">
            <a:extLst>
              <a:ext uri="{FF2B5EF4-FFF2-40B4-BE49-F238E27FC236}">
                <a16:creationId xmlns:a16="http://schemas.microsoft.com/office/drawing/2014/main" id="{0B89B15E-C908-48A5-ADA7-DF90C8CA5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52" y="3287764"/>
            <a:ext cx="628704" cy="62293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AF171C-D576-48AF-8843-19BBB3A49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13" y="4229507"/>
            <a:ext cx="685214" cy="685214"/>
          </a:xfrm>
          <a:prstGeom prst="rect">
            <a:avLst/>
          </a:prstGeom>
        </p:spPr>
      </p:pic>
      <p:pic>
        <p:nvPicPr>
          <p:cNvPr id="11" name="Grafik 10" descr="Zahnräder">
            <a:extLst>
              <a:ext uri="{FF2B5EF4-FFF2-40B4-BE49-F238E27FC236}">
                <a16:creationId xmlns:a16="http://schemas.microsoft.com/office/drawing/2014/main" id="{A8169807-8ED2-457A-9294-6019B84E4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2118" y="5145337"/>
            <a:ext cx="658702" cy="658702"/>
          </a:xfrm>
          <a:prstGeom prst="rect">
            <a:avLst/>
          </a:prstGeom>
        </p:spPr>
      </p:pic>
      <p:pic>
        <p:nvPicPr>
          <p:cNvPr id="13" name="Grafik 12" descr="Umschlag">
            <a:extLst>
              <a:ext uri="{FF2B5EF4-FFF2-40B4-BE49-F238E27FC236}">
                <a16:creationId xmlns:a16="http://schemas.microsoft.com/office/drawing/2014/main" id="{3CD8192E-92A0-46E5-9CB1-F29261800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6037" y="5282994"/>
            <a:ext cx="383388" cy="38338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267859C-D913-4E56-AF42-FAC32E4F0D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68" y="3156549"/>
            <a:ext cx="885364" cy="8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A702CE4D-573B-4379-866B-AA7E4AA5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51" y="1688363"/>
            <a:ext cx="8193030" cy="48171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Aufbau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466084-815E-46B7-BC24-2FDDDCF65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09" y="2680975"/>
            <a:ext cx="651710" cy="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APIs – User API / JPA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028A7845-FBCB-4F47-8774-31B2A5ED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REST-basierte API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Schnittstelle zur Nutzerverwaltung</a:t>
            </a:r>
          </a:p>
          <a:p>
            <a:endParaRPr lang="en-US" sz="3200"/>
          </a:p>
          <a:p>
            <a:r>
              <a:rPr lang="en-US" sz="3200"/>
              <a:t>Anbindung an Datenbank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ORM-Realisierung mit Hibernate </a:t>
            </a:r>
          </a:p>
          <a:p>
            <a:endParaRPr lang="en-US" sz="32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6F28B7-301F-4657-8383-4A4E2793D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5" y="4630333"/>
            <a:ext cx="651710" cy="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APIs – PokeKotlin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Schnittstelle zu öffentlicher Poké-API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Wrapper-Library geschrieben in Kotlin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Abrufen von Pokémons</a:t>
            </a:r>
          </a:p>
          <a:p>
            <a:pPr marL="0" indent="0">
              <a:buNone/>
            </a:pPr>
            <a:r>
              <a:rPr lang="en-US" sz="3200">
                <a:sym typeface="Wingdings" panose="05000000000000000000" pitchFamily="2" charset="2"/>
              </a:rPr>
              <a:t>	 Sprites, Attribute, …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D62E153-75B8-4829-B527-EDEE36694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5" y="4479407"/>
            <a:ext cx="999890" cy="9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4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Sockets – Chat Socket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Chatroom der Pokémon-Arena</a:t>
            </a:r>
          </a:p>
          <a:p>
            <a:pPr marL="0" indent="0">
              <a:buNone/>
            </a:pPr>
            <a:endParaRPr lang="en-US" sz="3200"/>
          </a:p>
          <a:p>
            <a:r>
              <a:rPr lang="en-US" sz="3200"/>
              <a:t>Nachrichtenaustausch zwischen Spielern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5" name="Grafik 4" descr="Chat RNL">
            <a:extLst>
              <a:ext uri="{FF2B5EF4-FFF2-40B4-BE49-F238E27FC236}">
                <a16:creationId xmlns:a16="http://schemas.microsoft.com/office/drawing/2014/main" id="{2CCDD87D-6A0B-4000-9A28-9D54CC9D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0070" y="23074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277C-019C-4C6F-89BB-A69CB5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wrap="square" lIns="91440" tIns="45720" rIns="91440" bIns="45720" rtlCol="0" anchor="t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Sockets – Arena Socket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62BD7C-EE1E-4A3E-84EC-2DB056EC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95445"/>
            <a:ext cx="10225530" cy="3342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Regelt</a:t>
            </a:r>
            <a:r>
              <a:rPr lang="en-US" sz="3200" dirty="0"/>
              <a:t> </a:t>
            </a:r>
            <a:r>
              <a:rPr lang="en-US" sz="3200" dirty="0" err="1"/>
              <a:t>Kommunikation</a:t>
            </a:r>
            <a:r>
              <a:rPr lang="en-US" sz="3200" dirty="0"/>
              <a:t> </a:t>
            </a:r>
            <a:r>
              <a:rPr lang="en-US" sz="3200" dirty="0" err="1"/>
              <a:t>im</a:t>
            </a:r>
            <a:r>
              <a:rPr lang="en-US" sz="3200" dirty="0"/>
              <a:t> </a:t>
            </a:r>
            <a:r>
              <a:rPr lang="en-US" sz="3200" dirty="0" err="1"/>
              <a:t>Kampf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Verbindung</a:t>
            </a:r>
            <a:r>
              <a:rPr lang="en-US" sz="3200" dirty="0"/>
              <a:t> </a:t>
            </a:r>
            <a:r>
              <a:rPr lang="en-US" sz="3200" dirty="0" err="1"/>
              <a:t>zwischen</a:t>
            </a:r>
            <a:r>
              <a:rPr lang="en-US" sz="3200" dirty="0"/>
              <a:t> den </a:t>
            </a:r>
            <a:r>
              <a:rPr lang="en-US" sz="3200" dirty="0" err="1"/>
              <a:t>Duellpartnern</a:t>
            </a:r>
            <a:r>
              <a:rPr lang="en-US" sz="3200" dirty="0"/>
              <a:t> und dem Server</a:t>
            </a:r>
          </a:p>
          <a:p>
            <a:endParaRPr lang="en-US" sz="3200" dirty="0"/>
          </a:p>
          <a:p>
            <a:r>
              <a:rPr lang="en-US" sz="3200" dirty="0" err="1"/>
              <a:t>Ermöglicht</a:t>
            </a:r>
            <a:r>
              <a:rPr lang="en-US" sz="3200" dirty="0"/>
              <a:t> das </a:t>
            </a:r>
            <a:r>
              <a:rPr lang="en-US" sz="3200" dirty="0" err="1"/>
              <a:t>Kampfgeschehen</a:t>
            </a:r>
            <a:r>
              <a:rPr lang="en-US" sz="3200" dirty="0"/>
              <a:t> </a:t>
            </a:r>
          </a:p>
        </p:txBody>
      </p:sp>
      <p:pic>
        <p:nvPicPr>
          <p:cNvPr id="42" name="Grafik 41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9FDFC8E-2570-4F63-92C1-86BBC2F2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6" y="5479297"/>
            <a:ext cx="1647348" cy="11990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296D38-DDBA-4674-B57F-A6A914BD0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79" y="2251453"/>
            <a:ext cx="1021834" cy="10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803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98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Elephant</vt:lpstr>
      <vt:lpstr>BrushVTI</vt:lpstr>
      <vt:lpstr>Office</vt:lpstr>
      <vt:lpstr>Pokémon Arena</vt:lpstr>
      <vt:lpstr>Inhalt</vt:lpstr>
      <vt:lpstr>Projektidee</vt:lpstr>
      <vt:lpstr>Aufgabenaufteilung</vt:lpstr>
      <vt:lpstr>Aufbau</vt:lpstr>
      <vt:lpstr>APIs – User API / JPA</vt:lpstr>
      <vt:lpstr>APIs – PokeKotlin API</vt:lpstr>
      <vt:lpstr>Sockets – Chat Socket</vt:lpstr>
      <vt:lpstr>Sockets – Arena Socket</vt:lpstr>
      <vt:lpstr>Gameplay – Die Oberfläche</vt:lpstr>
      <vt:lpstr>Gameplay - Login</vt:lpstr>
      <vt:lpstr>Gameplay - Chat</vt:lpstr>
      <vt:lpstr>Gameplay - Arena</vt:lpstr>
      <vt:lpstr>Gameplay - Pokédex</vt:lpstr>
      <vt:lpstr>Gameplay - Kampf</vt:lpstr>
      <vt:lpstr>Gameplay - Kampf</vt:lpstr>
      <vt:lpstr>Gameplay - Kampf</vt:lpstr>
      <vt:lpstr>Ready to fight?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Arena</dc:title>
  <dc:creator>Ramón Ramón</dc:creator>
  <cp:lastModifiedBy>Ramón Ramón</cp:lastModifiedBy>
  <cp:revision>64</cp:revision>
  <dcterms:created xsi:type="dcterms:W3CDTF">2020-03-28T12:25:26Z</dcterms:created>
  <dcterms:modified xsi:type="dcterms:W3CDTF">2020-03-30T01:08:40Z</dcterms:modified>
</cp:coreProperties>
</file>