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2" r:id="rId2"/>
    <p:sldId id="3563" r:id="rId3"/>
    <p:sldId id="3572" r:id="rId4"/>
    <p:sldId id="258" r:id="rId5"/>
    <p:sldId id="259" r:id="rId6"/>
    <p:sldId id="3574" r:id="rId7"/>
    <p:sldId id="3579" r:id="rId8"/>
    <p:sldId id="3581" r:id="rId9"/>
    <p:sldId id="3578" r:id="rId10"/>
    <p:sldId id="3583" r:id="rId11"/>
    <p:sldId id="3580" r:id="rId12"/>
    <p:sldId id="3582" r:id="rId13"/>
    <p:sldId id="263"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08"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8703-FC6F-4485-B1EA-A6766441B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193122-D6FB-4759-A69E-176F63206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3AEE1-3F6F-4A0C-9F90-1C67050FD689}"/>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5" name="Footer Placeholder 4">
            <a:extLst>
              <a:ext uri="{FF2B5EF4-FFF2-40B4-BE49-F238E27FC236}">
                <a16:creationId xmlns:a16="http://schemas.microsoft.com/office/drawing/2014/main" id="{52A527FA-D736-4436-B59C-324887D43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900CB-B62D-4C86-AEBD-0C889DC4F622}"/>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117213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44AC-2F14-4707-8FE4-3697004E06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AF113E-23FA-457B-934D-32D190670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F9B7-8304-4226-8BB9-05C22C42F229}"/>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5" name="Footer Placeholder 4">
            <a:extLst>
              <a:ext uri="{FF2B5EF4-FFF2-40B4-BE49-F238E27FC236}">
                <a16:creationId xmlns:a16="http://schemas.microsoft.com/office/drawing/2014/main" id="{C1CAE2FD-FEC8-4DC2-ADF3-D958B53E1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E3853-4A69-4FD8-9A0E-5C4D297D2105}"/>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215264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203B2-6C6B-4270-8C11-A5F1A0677B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7D2C6F-277E-4301-8798-E3D3C83946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51B6E-D87D-4410-A53A-CAD072CDA1A0}"/>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5" name="Footer Placeholder 4">
            <a:extLst>
              <a:ext uri="{FF2B5EF4-FFF2-40B4-BE49-F238E27FC236}">
                <a16:creationId xmlns:a16="http://schemas.microsoft.com/office/drawing/2014/main" id="{E4682520-17EF-4A34-AAA5-76AAAC2E5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F8332-9609-4E2F-B367-D14CFBBB28B3}"/>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343942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2777-B3C7-4BC0-9BD2-4E89FC405C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08329-9A78-4D25-AC5F-B93F19C4D5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80E2C-89C9-487F-8501-4D9E2C1476F4}"/>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5" name="Footer Placeholder 4">
            <a:extLst>
              <a:ext uri="{FF2B5EF4-FFF2-40B4-BE49-F238E27FC236}">
                <a16:creationId xmlns:a16="http://schemas.microsoft.com/office/drawing/2014/main" id="{2AAC003A-9E2B-4DA5-B93A-81BC1C1A1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009BE-BB36-4E84-8A19-1DD2953F0DF4}"/>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376977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6C06-5C9A-44FC-A406-8BBD4479F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727214-4201-4754-BCE0-8F43EDCD6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2849CE-3CC4-4E18-A99E-131ABE61B12D}"/>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5" name="Footer Placeholder 4">
            <a:extLst>
              <a:ext uri="{FF2B5EF4-FFF2-40B4-BE49-F238E27FC236}">
                <a16:creationId xmlns:a16="http://schemas.microsoft.com/office/drawing/2014/main" id="{A6EF03C6-5D83-44CB-BAB2-2030CEF61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5D925-6123-45BB-BA98-B444B6B92313}"/>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374768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20DD-0A10-4043-BACE-B667B2F7A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791E2-6AB4-4DA5-8D74-960925973B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514CCA-CABA-49FD-ADCF-D8532E9C8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6037C-F5E4-4155-9707-1F2401803862}"/>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6" name="Footer Placeholder 5">
            <a:extLst>
              <a:ext uri="{FF2B5EF4-FFF2-40B4-BE49-F238E27FC236}">
                <a16:creationId xmlns:a16="http://schemas.microsoft.com/office/drawing/2014/main" id="{59E2ED3F-7337-4FBC-95B3-C3964DDA9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D1F10-0AE8-42F7-9D8E-62FC6D39FF45}"/>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245660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E056-CEDE-4079-AA97-4F04B244EA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9C67B5-1AD1-4B23-8FF6-97687900D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04AA8-79D2-4BE1-885E-D62485CBAB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A1DB73-85E1-4D37-AC6E-63EF7ADE8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D8D64-7AD9-4855-A536-DFA163A3E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5F0FC5-E49C-437B-A134-91514EF9126E}"/>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8" name="Footer Placeholder 7">
            <a:extLst>
              <a:ext uri="{FF2B5EF4-FFF2-40B4-BE49-F238E27FC236}">
                <a16:creationId xmlns:a16="http://schemas.microsoft.com/office/drawing/2014/main" id="{11CFBB51-809D-41CC-97BB-AAA1F0DCD0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8154F4-DF52-480E-8505-ECB13FD17623}"/>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334908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1492-B2D3-491D-9FAB-FDF8A7D142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44C8D4-9E91-409E-91FC-0D7CDB2A21F0}"/>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4" name="Footer Placeholder 3">
            <a:extLst>
              <a:ext uri="{FF2B5EF4-FFF2-40B4-BE49-F238E27FC236}">
                <a16:creationId xmlns:a16="http://schemas.microsoft.com/office/drawing/2014/main" id="{20FD4263-CE74-4B97-82CD-FA371722F1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AA7F8-E82D-442E-9246-AD3B7C19433D}"/>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91316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AD51B-64B6-4E2A-B87E-126A47D7811A}"/>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3" name="Footer Placeholder 2">
            <a:extLst>
              <a:ext uri="{FF2B5EF4-FFF2-40B4-BE49-F238E27FC236}">
                <a16:creationId xmlns:a16="http://schemas.microsoft.com/office/drawing/2014/main" id="{5C230995-B1F4-4455-8075-6DF2556BA3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6F7BE7-56C7-44FD-A4BD-7D7BE1FC1DE3}"/>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234293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BD89-43AF-4FC2-BBDD-83F065C61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66B0CB-E3F4-46BF-943A-E5A2468EB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451328-4F8F-4B87-A76F-C60210E1C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708CA-72FD-4CC1-BEF5-5B97BC6A62F1}"/>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6" name="Footer Placeholder 5">
            <a:extLst>
              <a:ext uri="{FF2B5EF4-FFF2-40B4-BE49-F238E27FC236}">
                <a16:creationId xmlns:a16="http://schemas.microsoft.com/office/drawing/2014/main" id="{CDBE0A7A-FF5A-4666-BE3A-78F1F8EE8A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99357-A5C8-4835-B383-CD46585AF3F8}"/>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94079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998F-B5FA-4CFE-9BCB-B240A3489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9849B0-5A8C-4972-8F91-232BD269D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6F63C0-E51B-4AC6-8C9F-BA763EE53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C7135-6722-4308-BC0C-8C52353B7CEA}"/>
              </a:ext>
            </a:extLst>
          </p:cNvPr>
          <p:cNvSpPr>
            <a:spLocks noGrp="1"/>
          </p:cNvSpPr>
          <p:nvPr>
            <p:ph type="dt" sz="half" idx="10"/>
          </p:nvPr>
        </p:nvSpPr>
        <p:spPr/>
        <p:txBody>
          <a:bodyPr/>
          <a:lstStyle/>
          <a:p>
            <a:fld id="{F152FB83-0029-4A82-8156-CACC4262AF4B}" type="datetimeFigureOut">
              <a:rPr lang="en-US" smtClean="0"/>
              <a:t>7/8/2022</a:t>
            </a:fld>
            <a:endParaRPr lang="en-US"/>
          </a:p>
        </p:txBody>
      </p:sp>
      <p:sp>
        <p:nvSpPr>
          <p:cNvPr id="6" name="Footer Placeholder 5">
            <a:extLst>
              <a:ext uri="{FF2B5EF4-FFF2-40B4-BE49-F238E27FC236}">
                <a16:creationId xmlns:a16="http://schemas.microsoft.com/office/drawing/2014/main" id="{258980DB-FB6D-4CF5-BBDC-EFD060295D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F0A2E-30B8-4741-8E29-13391553BD5F}"/>
              </a:ext>
            </a:extLst>
          </p:cNvPr>
          <p:cNvSpPr>
            <a:spLocks noGrp="1"/>
          </p:cNvSpPr>
          <p:nvPr>
            <p:ph type="sldNum" sz="quarter" idx="12"/>
          </p:nvPr>
        </p:nvSpPr>
        <p:spPr/>
        <p:txBody>
          <a:bodyPr/>
          <a:lstStyle/>
          <a:p>
            <a:fld id="{A4C99B04-68BA-4248-93E4-65C7987FC714}" type="slidenum">
              <a:rPr lang="en-US" smtClean="0"/>
              <a:t>‹#›</a:t>
            </a:fld>
            <a:endParaRPr lang="en-US"/>
          </a:p>
        </p:txBody>
      </p:sp>
    </p:spTree>
    <p:extLst>
      <p:ext uri="{BB962C8B-B14F-4D97-AF65-F5344CB8AC3E}">
        <p14:creationId xmlns:p14="http://schemas.microsoft.com/office/powerpoint/2010/main" val="414133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A3C031-FFD7-4ACD-B1DE-B2CD1006D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059D3-3173-4451-85A5-201340522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270B6-A90E-4603-952D-CE1BD4347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2FB83-0029-4A82-8156-CACC4262AF4B}" type="datetimeFigureOut">
              <a:rPr lang="en-US" smtClean="0"/>
              <a:t>7/8/2022</a:t>
            </a:fld>
            <a:endParaRPr lang="en-US"/>
          </a:p>
        </p:txBody>
      </p:sp>
      <p:sp>
        <p:nvSpPr>
          <p:cNvPr id="5" name="Footer Placeholder 4">
            <a:extLst>
              <a:ext uri="{FF2B5EF4-FFF2-40B4-BE49-F238E27FC236}">
                <a16:creationId xmlns:a16="http://schemas.microsoft.com/office/drawing/2014/main" id="{04433ADE-4858-47F2-8B9C-16BCAB5CA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4EE16E-6D73-492F-BD45-594A98D60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99B04-68BA-4248-93E4-65C7987FC714}" type="slidenum">
              <a:rPr lang="en-US" smtClean="0"/>
              <a:t>‹#›</a:t>
            </a:fld>
            <a:endParaRPr lang="en-US"/>
          </a:p>
        </p:txBody>
      </p:sp>
    </p:spTree>
    <p:extLst>
      <p:ext uri="{BB962C8B-B14F-4D97-AF65-F5344CB8AC3E}">
        <p14:creationId xmlns:p14="http://schemas.microsoft.com/office/powerpoint/2010/main" val="88019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giss.nasa.gov/gistemp/maps/index_v4.htm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orldbankgroup.sharepoint.com/sites/IFCECON/SitePages/CPSD-Methodology-Guidance-&amp;-Tools.aspx"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iportal.ifc.org/p2/home/" TargetMode="External"/><Relationship Id="rId13" Type="http://schemas.openxmlformats.org/officeDocument/2006/relationships/hyperlink" Target="https://about.bnef.com/product/" TargetMode="External"/><Relationship Id="rId1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hyperlink" Target="https://bireporting.worldbank.org/BOE/BI" TargetMode="External"/><Relationship Id="rId12" Type="http://schemas.openxmlformats.org/officeDocument/2006/relationships/hyperlink" Target="https://library.worldbankimflib.org/en/forms/ask-a-librarian-form.html" TargetMode="External"/><Relationship Id="rId17" Type="http://schemas.openxmlformats.org/officeDocument/2006/relationships/image" Target="../media/image22.png"/><Relationship Id="rId2" Type="http://schemas.openxmlformats.org/officeDocument/2006/relationships/image" Target="../media/image17.png"/><Relationship Id="rId16"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hyperlink" Target="https://worldbankgroup.sharepoint.com/sites/IFCECON/SitePages/Resources-on-Climate-Issues.aspx" TargetMode="External"/><Relationship Id="rId11" Type="http://schemas.openxmlformats.org/officeDocument/2006/relationships/hyperlink" Target="https://malenainternal.ifc.org/#/home" TargetMode="External"/><Relationship Id="rId5" Type="http://schemas.openxmlformats.org/officeDocument/2006/relationships/hyperlink" Target="https://worldbankgroup.sharepoint.com/sites/ifcupstream/SitePages/Upstream%20Climate.aspx" TargetMode="External"/><Relationship Id="rId15" Type="http://schemas.openxmlformats.org/officeDocument/2006/relationships/image" Target="../media/image20.png"/><Relationship Id="rId10" Type="http://schemas.openxmlformats.org/officeDocument/2006/relationships/hyperlink" Target="https://worldbankgroup.sharepoint.com/sites/ifcintranet/community/cross_border_investment_tracker/SitePages/Home.aspx" TargetMode="External"/><Relationship Id="rId4" Type="http://schemas.openxmlformats.org/officeDocument/2006/relationships/hyperlink" Target="https://worldbankgroup.sharepoint.com/sites/ifccoo/SitePages/Climate-Business.aspx" TargetMode="External"/><Relationship Id="rId9" Type="http://schemas.openxmlformats.org/officeDocument/2006/relationships/hyperlink" Target="https://tab.worldbank.org/t/WBG/views/IFCPortfolioExplorer/PortfolioBalances?iframeSizedToWindow=true&amp;:embed=y&amp;:showAppBanner=false&amp;:display_count=no&amp;:showVizHome=no#3" TargetMode="External"/><Relationship Id="rId1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tab.worldbank.org/t/WBG/views/Sector/Main?:iid=1&amp;:isGuestRedirectFromVizportal=y&amp;:embed=y"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s://public.tableau.com/app/profile/lali3941/viz/SectorPotential/Potential?publish=y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6C3115-5898-4488-A607-B008CE2AE6DE}"/>
              </a:ext>
            </a:extLst>
          </p:cNvPr>
          <p:cNvSpPr txBox="1">
            <a:spLocks/>
          </p:cNvSpPr>
          <p:nvPr/>
        </p:nvSpPr>
        <p:spPr>
          <a:xfrm>
            <a:off x="477981" y="1122363"/>
            <a:ext cx="4023360" cy="3204134"/>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Fedra Sans Std Book" panose="020B0403040000020004" pitchFamily="34" charset="0"/>
              </a:rPr>
              <a:t>IFC Economics Country Climate &amp; </a:t>
            </a:r>
            <a:r>
              <a:rPr lang="en-US" sz="3200" dirty="0">
                <a:solidFill>
                  <a:schemeClr val="bg1"/>
                </a:solidFill>
                <a:latin typeface="Fedra Sans Std Book" panose="020B0403040000020004" pitchFamily="34" charset="0"/>
              </a:rPr>
              <a:t>Development</a:t>
            </a:r>
            <a:r>
              <a:rPr lang="en-US" sz="3600" dirty="0">
                <a:solidFill>
                  <a:schemeClr val="bg1"/>
                </a:solidFill>
                <a:latin typeface="Fedra Sans Std Book" panose="020B0403040000020004" pitchFamily="34" charset="0"/>
              </a:rPr>
              <a:t> Report Workshop</a:t>
            </a:r>
          </a:p>
        </p:txBody>
      </p:sp>
      <p:sp>
        <p:nvSpPr>
          <p:cNvPr id="5" name="Subtitle 2">
            <a:extLst>
              <a:ext uri="{FF2B5EF4-FFF2-40B4-BE49-F238E27FC236}">
                <a16:creationId xmlns:a16="http://schemas.microsoft.com/office/drawing/2014/main" id="{0B5EA3E6-8E6E-4ECD-908F-F64DF5AEA340}"/>
              </a:ext>
            </a:extLst>
          </p:cNvPr>
          <p:cNvSpPr txBox="1">
            <a:spLocks/>
          </p:cNvSpPr>
          <p:nvPr/>
        </p:nvSpPr>
        <p:spPr>
          <a:xfrm>
            <a:off x="477981" y="4872922"/>
            <a:ext cx="3933306" cy="120814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Retrospective &amp; Look Ahead</a:t>
            </a:r>
          </a:p>
          <a:p>
            <a:pPr marL="0" indent="0">
              <a:buNone/>
            </a:pPr>
            <a:endParaRPr lang="en-US" sz="2400" dirty="0">
              <a:solidFill>
                <a:schemeClr val="bg1"/>
              </a:solidFill>
            </a:endParaRPr>
          </a:p>
          <a:p>
            <a:pPr marL="0" indent="0">
              <a:buNone/>
            </a:pPr>
            <a:r>
              <a:rPr lang="en-US" sz="2400" dirty="0">
                <a:solidFill>
                  <a:schemeClr val="bg1"/>
                </a:solidFill>
              </a:rPr>
              <a:t>11 July 2022</a:t>
            </a:r>
          </a:p>
        </p:txBody>
      </p:sp>
      <p:pic>
        <p:nvPicPr>
          <p:cNvPr id="6" name="Picture 2" descr="The global map shows sea temperature rises of 0.5 to 1 degree Celsius; land temperature rises of 1 to 2 degree Celsius; and Arctic temperature rises of up to 4 degrees Celsius.">
            <a:extLst>
              <a:ext uri="{FF2B5EF4-FFF2-40B4-BE49-F238E27FC236}">
                <a16:creationId xmlns:a16="http://schemas.microsoft.com/office/drawing/2014/main" id="{EF21C9F9-96BF-422D-930C-7CBFA9E36E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6770" y="1256317"/>
            <a:ext cx="4828183" cy="43453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819D062-91F9-451D-AFC6-1708766524DF}"/>
              </a:ext>
            </a:extLst>
          </p:cNvPr>
          <p:cNvSpPr txBox="1"/>
          <p:nvPr/>
        </p:nvSpPr>
        <p:spPr>
          <a:xfrm>
            <a:off x="9226193" y="6535602"/>
            <a:ext cx="3071973" cy="276999"/>
          </a:xfrm>
          <a:prstGeom prst="rect">
            <a:avLst/>
          </a:prstGeom>
          <a:noFill/>
        </p:spPr>
        <p:txBody>
          <a:bodyPr wrap="square" rtlCol="0">
            <a:spAutoFit/>
          </a:bodyPr>
          <a:lstStyle/>
          <a:p>
            <a:r>
              <a:rPr lang="en-US" sz="1200" dirty="0">
                <a:latin typeface="+mj-lt"/>
              </a:rPr>
              <a:t>Source: </a:t>
            </a:r>
            <a:r>
              <a:rPr lang="en-US" sz="1200" b="0" i="0" u="sng" dirty="0">
                <a:solidFill>
                  <a:srgbClr val="0645AD"/>
                </a:solidFill>
                <a:effectLst/>
                <a:latin typeface="+mj-lt"/>
                <a:hlinkClick r:id="rId3"/>
              </a:rPr>
              <a:t>NASA’s Scientific Visualization Studio</a:t>
            </a:r>
            <a:r>
              <a:rPr lang="en-US" sz="1200" b="0" i="0" dirty="0">
                <a:solidFill>
                  <a:srgbClr val="54595D"/>
                </a:solidFill>
                <a:effectLst/>
                <a:latin typeface="+mj-lt"/>
              </a:rPr>
              <a:t> </a:t>
            </a:r>
            <a:endParaRPr lang="en-US" sz="1200" dirty="0">
              <a:latin typeface="+mj-lt"/>
            </a:endParaRPr>
          </a:p>
        </p:txBody>
      </p:sp>
      <p:pic>
        <p:nvPicPr>
          <p:cNvPr id="8" name="Picture 7">
            <a:extLst>
              <a:ext uri="{FF2B5EF4-FFF2-40B4-BE49-F238E27FC236}">
                <a16:creationId xmlns:a16="http://schemas.microsoft.com/office/drawing/2014/main" id="{24115F08-0410-41D4-A2F4-9DD19A3C6158}"/>
              </a:ext>
            </a:extLst>
          </p:cNvPr>
          <p:cNvPicPr>
            <a:picLocks noChangeAspect="1"/>
          </p:cNvPicPr>
          <p:nvPr/>
        </p:nvPicPr>
        <p:blipFill>
          <a:blip r:embed="rId4"/>
          <a:stretch>
            <a:fillRect/>
          </a:stretch>
        </p:blipFill>
        <p:spPr>
          <a:xfrm>
            <a:off x="0" y="0"/>
            <a:ext cx="4932218" cy="6857999"/>
          </a:xfrm>
          <a:prstGeom prst="rect">
            <a:avLst/>
          </a:prstGeom>
        </p:spPr>
      </p:pic>
      <p:grpSp>
        <p:nvGrpSpPr>
          <p:cNvPr id="9" name="Group 8">
            <a:extLst>
              <a:ext uri="{FF2B5EF4-FFF2-40B4-BE49-F238E27FC236}">
                <a16:creationId xmlns:a16="http://schemas.microsoft.com/office/drawing/2014/main" id="{BF88A6FF-145D-4DF5-83E6-59DDE88872D6}"/>
              </a:ext>
            </a:extLst>
          </p:cNvPr>
          <p:cNvGrpSpPr/>
          <p:nvPr/>
        </p:nvGrpSpPr>
        <p:grpSpPr>
          <a:xfrm>
            <a:off x="477981" y="1122363"/>
            <a:ext cx="4023360" cy="4958700"/>
            <a:chOff x="477981" y="1122363"/>
            <a:chExt cx="4023360" cy="4958700"/>
          </a:xfrm>
        </p:grpSpPr>
        <p:sp>
          <p:nvSpPr>
            <p:cNvPr id="10" name="Title 1">
              <a:extLst>
                <a:ext uri="{FF2B5EF4-FFF2-40B4-BE49-F238E27FC236}">
                  <a16:creationId xmlns:a16="http://schemas.microsoft.com/office/drawing/2014/main" id="{B543E023-64C6-4EC6-9FA9-FDFDC1542C8F}"/>
                </a:ext>
              </a:extLst>
            </p:cNvPr>
            <p:cNvSpPr txBox="1">
              <a:spLocks/>
            </p:cNvSpPr>
            <p:nvPr/>
          </p:nvSpPr>
          <p:spPr>
            <a:xfrm>
              <a:off x="477981" y="1122363"/>
              <a:ext cx="4023360" cy="3204134"/>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Fedra Sans Std Book" panose="020B0403040000020004" pitchFamily="34" charset="0"/>
                </a:rPr>
                <a:t>IFC Economics Country Climate &amp; </a:t>
              </a:r>
              <a:r>
                <a:rPr lang="en-US" sz="3200" dirty="0">
                  <a:solidFill>
                    <a:schemeClr val="bg1"/>
                  </a:solidFill>
                  <a:latin typeface="Fedra Sans Std Book" panose="020B0403040000020004" pitchFamily="34" charset="0"/>
                </a:rPr>
                <a:t>Development</a:t>
              </a:r>
              <a:r>
                <a:rPr lang="en-US" sz="3600" dirty="0">
                  <a:solidFill>
                    <a:schemeClr val="bg1"/>
                  </a:solidFill>
                  <a:latin typeface="Fedra Sans Std Book" panose="020B0403040000020004" pitchFamily="34" charset="0"/>
                </a:rPr>
                <a:t> Report Workshop</a:t>
              </a:r>
            </a:p>
          </p:txBody>
        </p:sp>
        <p:sp>
          <p:nvSpPr>
            <p:cNvPr id="11" name="Subtitle 2">
              <a:extLst>
                <a:ext uri="{FF2B5EF4-FFF2-40B4-BE49-F238E27FC236}">
                  <a16:creationId xmlns:a16="http://schemas.microsoft.com/office/drawing/2014/main" id="{56315138-A69D-480A-A719-F2FD4B44BD5A}"/>
                </a:ext>
              </a:extLst>
            </p:cNvPr>
            <p:cNvSpPr txBox="1">
              <a:spLocks/>
            </p:cNvSpPr>
            <p:nvPr/>
          </p:nvSpPr>
          <p:spPr>
            <a:xfrm>
              <a:off x="477981" y="4872922"/>
              <a:ext cx="3933306" cy="120814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Retrospective &amp; Look Ahead</a:t>
              </a:r>
            </a:p>
            <a:p>
              <a:pPr marL="0" indent="0">
                <a:buNone/>
              </a:pPr>
              <a:endParaRPr lang="en-US" sz="2400" dirty="0">
                <a:solidFill>
                  <a:schemeClr val="bg1"/>
                </a:solidFill>
              </a:endParaRPr>
            </a:p>
            <a:p>
              <a:pPr marL="0" indent="0">
                <a:buNone/>
              </a:pPr>
              <a:r>
                <a:rPr lang="en-US" sz="2400" dirty="0">
                  <a:solidFill>
                    <a:schemeClr val="bg1"/>
                  </a:solidFill>
                </a:rPr>
                <a:t>11 July 2022</a:t>
              </a:r>
            </a:p>
          </p:txBody>
        </p:sp>
      </p:grpSp>
    </p:spTree>
    <p:extLst>
      <p:ext uri="{BB962C8B-B14F-4D97-AF65-F5344CB8AC3E}">
        <p14:creationId xmlns:p14="http://schemas.microsoft.com/office/powerpoint/2010/main" val="2323429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1F78-F76E-4820-8F9E-EB6FB90458E5}"/>
              </a:ext>
            </a:extLst>
          </p:cNvPr>
          <p:cNvSpPr>
            <a:spLocks noGrp="1"/>
          </p:cNvSpPr>
          <p:nvPr>
            <p:ph type="title"/>
          </p:nvPr>
        </p:nvSpPr>
        <p:spPr>
          <a:xfrm>
            <a:off x="838200" y="296545"/>
            <a:ext cx="11353800" cy="1325563"/>
          </a:xfrm>
        </p:spPr>
        <p:txBody>
          <a:bodyPr/>
          <a:lstStyle/>
          <a:p>
            <a:r>
              <a:rPr lang="en-US" dirty="0">
                <a:latin typeface="Fedra Sans Std Light" panose="020B0303040000020004" pitchFamily="34" charset="0"/>
              </a:rPr>
              <a:t>CPSD Climate Methodology Guidance Note</a:t>
            </a:r>
            <a:endParaRPr lang="en-US" dirty="0">
              <a:solidFill>
                <a:schemeClr val="bg1">
                  <a:lumMod val="50000"/>
                </a:schemeClr>
              </a:solidFill>
              <a:latin typeface="Fedra Sans Std Light" panose="020B0303040000020004" pitchFamily="34" charset="0"/>
            </a:endParaRPr>
          </a:p>
        </p:txBody>
      </p:sp>
      <p:sp>
        <p:nvSpPr>
          <p:cNvPr id="4" name="Content Placeholder 3">
            <a:extLst>
              <a:ext uri="{FF2B5EF4-FFF2-40B4-BE49-F238E27FC236}">
                <a16:creationId xmlns:a16="http://schemas.microsoft.com/office/drawing/2014/main" id="{472CADFE-0E1D-479C-9683-886E2F93A665}"/>
              </a:ext>
            </a:extLst>
          </p:cNvPr>
          <p:cNvSpPr>
            <a:spLocks noGrp="1"/>
          </p:cNvSpPr>
          <p:nvPr>
            <p:ph sz="half" idx="2"/>
          </p:nvPr>
        </p:nvSpPr>
        <p:spPr>
          <a:xfrm>
            <a:off x="4103370" y="1690687"/>
            <a:ext cx="7250430" cy="4802187"/>
          </a:xfrm>
        </p:spPr>
        <p:txBody>
          <a:bodyPr>
            <a:normAutofit fontScale="92500" lnSpcReduction="20000"/>
          </a:bodyPr>
          <a:lstStyle/>
          <a:p>
            <a:pPr marL="0" indent="0">
              <a:buNone/>
            </a:pPr>
            <a:r>
              <a:rPr lang="en-US" b="1" dirty="0"/>
              <a:t>Objective: </a:t>
            </a:r>
          </a:p>
          <a:p>
            <a:pPr lvl="1">
              <a:lnSpc>
                <a:spcPct val="100000"/>
              </a:lnSpc>
              <a:spcBef>
                <a:spcPts val="600"/>
              </a:spcBef>
              <a:spcAft>
                <a:spcPts val="600"/>
              </a:spcAft>
            </a:pPr>
            <a:r>
              <a:rPr lang="en-US" sz="2000" dirty="0"/>
              <a:t>The primary objective is to help TTLs integrate climate into the CPSD concept note and evaluate the importance of climate as a source of constraints on or opportunities for private sector development. </a:t>
            </a:r>
          </a:p>
          <a:p>
            <a:pPr marL="0" indent="0">
              <a:buNone/>
            </a:pPr>
            <a:r>
              <a:rPr lang="en-US" b="1" dirty="0"/>
              <a:t>Content: </a:t>
            </a:r>
          </a:p>
          <a:p>
            <a:pPr lvl="1">
              <a:spcBef>
                <a:spcPts val="600"/>
              </a:spcBef>
              <a:spcAft>
                <a:spcPts val="600"/>
              </a:spcAft>
            </a:pPr>
            <a:r>
              <a:rPr lang="en-US" sz="2000" dirty="0">
                <a:highlight>
                  <a:srgbClr val="FFFF00"/>
                </a:highlight>
              </a:rPr>
              <a:t>Although designed for CPSD TTLs, the content is also helpful in preparing for CCDR consultation and drafting IFC inputs.</a:t>
            </a:r>
          </a:p>
          <a:p>
            <a:pPr lvl="1">
              <a:spcBef>
                <a:spcPts val="600"/>
              </a:spcBef>
              <a:spcAft>
                <a:spcPts val="600"/>
              </a:spcAft>
            </a:pPr>
            <a:r>
              <a:rPr lang="en-US" sz="2000" dirty="0"/>
              <a:t>Overview  of  climate  change issues relevant to private sector development</a:t>
            </a:r>
          </a:p>
          <a:p>
            <a:pPr lvl="1">
              <a:spcBef>
                <a:spcPts val="600"/>
              </a:spcBef>
              <a:spcAft>
                <a:spcPts val="600"/>
              </a:spcAft>
            </a:pPr>
            <a:r>
              <a:rPr lang="en-US" sz="2000" dirty="0"/>
              <a:t>Menu of reliable data sources, indicators, and other relevant references through 2021.</a:t>
            </a:r>
          </a:p>
          <a:p>
            <a:pPr marL="0" indent="0">
              <a:buNone/>
            </a:pPr>
            <a:r>
              <a:rPr lang="en-US" b="1" dirty="0"/>
              <a:t>Status: </a:t>
            </a:r>
          </a:p>
          <a:p>
            <a:pPr lvl="1">
              <a:lnSpc>
                <a:spcPct val="110000"/>
              </a:lnSpc>
              <a:spcBef>
                <a:spcPts val="600"/>
              </a:spcBef>
              <a:spcAft>
                <a:spcPts val="600"/>
              </a:spcAft>
            </a:pPr>
            <a:r>
              <a:rPr lang="en-US" sz="2000" dirty="0"/>
              <a:t>Guidance note is available </a:t>
            </a:r>
            <a:r>
              <a:rPr lang="en-US" sz="2000" dirty="0">
                <a:hlinkClick r:id="rId2"/>
              </a:rPr>
              <a:t>online</a:t>
            </a:r>
            <a:r>
              <a:rPr lang="en-US" sz="2000" dirty="0"/>
              <a:t>.</a:t>
            </a:r>
          </a:p>
          <a:p>
            <a:pPr lvl="1">
              <a:lnSpc>
                <a:spcPct val="110000"/>
              </a:lnSpc>
              <a:spcBef>
                <a:spcPts val="600"/>
              </a:spcBef>
              <a:spcAft>
                <a:spcPts val="600"/>
              </a:spcAft>
            </a:pPr>
            <a:r>
              <a:rPr lang="en-US" sz="2000" dirty="0"/>
              <a:t>2022 update TBC. </a:t>
            </a:r>
          </a:p>
          <a:p>
            <a:pPr lvl="1">
              <a:lnSpc>
                <a:spcPct val="110000"/>
              </a:lnSpc>
              <a:spcBef>
                <a:spcPts val="600"/>
              </a:spcBef>
              <a:spcAft>
                <a:spcPts val="600"/>
              </a:spcAft>
            </a:pPr>
            <a:endParaRPr lang="en-US" sz="2000" dirty="0"/>
          </a:p>
        </p:txBody>
      </p:sp>
      <p:sp>
        <p:nvSpPr>
          <p:cNvPr id="5" name="Rectangle 4">
            <a:extLst>
              <a:ext uri="{FF2B5EF4-FFF2-40B4-BE49-F238E27FC236}">
                <a16:creationId xmlns:a16="http://schemas.microsoft.com/office/drawing/2014/main" id="{C23DE9AA-2B1F-4F7B-91D0-E2C07521995F}"/>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29876E-C690-471A-833C-E15A080F757C}"/>
              </a:ext>
            </a:extLst>
          </p:cNvPr>
          <p:cNvSpPr/>
          <p:nvPr/>
        </p:nvSpPr>
        <p:spPr>
          <a:xfrm>
            <a:off x="7859730" y="1266641"/>
            <a:ext cx="4332270" cy="1643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A1491E1-9DB5-4CF3-A51C-8DEEF6734AAA}"/>
              </a:ext>
            </a:extLst>
          </p:cNvPr>
          <p:cNvPicPr>
            <a:picLocks noChangeAspect="1"/>
          </p:cNvPicPr>
          <p:nvPr/>
        </p:nvPicPr>
        <p:blipFill>
          <a:blip r:embed="rId3"/>
          <a:stretch>
            <a:fillRect/>
          </a:stretch>
        </p:blipFill>
        <p:spPr>
          <a:xfrm>
            <a:off x="948647" y="1815958"/>
            <a:ext cx="2552700" cy="3405187"/>
          </a:xfrm>
          <a:prstGeom prst="rect">
            <a:avLst/>
          </a:prstGeom>
          <a:ln>
            <a:solidFill>
              <a:schemeClr val="tx1"/>
            </a:solidFill>
          </a:ln>
        </p:spPr>
      </p:pic>
      <p:grpSp>
        <p:nvGrpSpPr>
          <p:cNvPr id="7" name="Group 6">
            <a:extLst>
              <a:ext uri="{FF2B5EF4-FFF2-40B4-BE49-F238E27FC236}">
                <a16:creationId xmlns:a16="http://schemas.microsoft.com/office/drawing/2014/main" id="{F1F38393-B8CE-47CA-B3DC-C2D6CF3BEE18}"/>
              </a:ext>
            </a:extLst>
          </p:cNvPr>
          <p:cNvGrpSpPr/>
          <p:nvPr/>
        </p:nvGrpSpPr>
        <p:grpSpPr>
          <a:xfrm>
            <a:off x="0" y="1263721"/>
            <a:ext cx="12192000" cy="167307"/>
            <a:chOff x="0" y="1263721"/>
            <a:chExt cx="12192000" cy="167307"/>
          </a:xfrm>
        </p:grpSpPr>
        <p:sp>
          <p:nvSpPr>
            <p:cNvPr id="8" name="Rectangle 7">
              <a:extLst>
                <a:ext uri="{FF2B5EF4-FFF2-40B4-BE49-F238E27FC236}">
                  <a16:creationId xmlns:a16="http://schemas.microsoft.com/office/drawing/2014/main" id="{20081772-5510-4F56-BD61-48DDF4440119}"/>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6BE4E4-623A-4BAF-A22D-69016D210A89}"/>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E5B57D27-7368-4A27-8A03-CB0899525E2A}"/>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spTree>
    <p:extLst>
      <p:ext uri="{BB962C8B-B14F-4D97-AF65-F5344CB8AC3E}">
        <p14:creationId xmlns:p14="http://schemas.microsoft.com/office/powerpoint/2010/main" val="95439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1F78-F76E-4820-8F9E-EB6FB90458E5}"/>
              </a:ext>
            </a:extLst>
          </p:cNvPr>
          <p:cNvSpPr>
            <a:spLocks noGrp="1"/>
          </p:cNvSpPr>
          <p:nvPr>
            <p:ph type="title"/>
          </p:nvPr>
        </p:nvSpPr>
        <p:spPr>
          <a:xfrm>
            <a:off x="838199" y="296545"/>
            <a:ext cx="10723075" cy="1325563"/>
          </a:xfrm>
        </p:spPr>
        <p:txBody>
          <a:bodyPr/>
          <a:lstStyle/>
          <a:p>
            <a:r>
              <a:rPr lang="en-US" dirty="0">
                <a:latin typeface="Fedra Sans Std Light" panose="020B0303040000020004" pitchFamily="34" charset="0"/>
              </a:rPr>
              <a:t>CCDR Private Sector Check List</a:t>
            </a:r>
          </a:p>
        </p:txBody>
      </p:sp>
      <p:sp>
        <p:nvSpPr>
          <p:cNvPr id="4" name="Content Placeholder 3">
            <a:extLst>
              <a:ext uri="{FF2B5EF4-FFF2-40B4-BE49-F238E27FC236}">
                <a16:creationId xmlns:a16="http://schemas.microsoft.com/office/drawing/2014/main" id="{472CADFE-0E1D-479C-9683-886E2F93A665}"/>
              </a:ext>
            </a:extLst>
          </p:cNvPr>
          <p:cNvSpPr>
            <a:spLocks noGrp="1"/>
          </p:cNvSpPr>
          <p:nvPr>
            <p:ph sz="half" idx="2"/>
          </p:nvPr>
        </p:nvSpPr>
        <p:spPr>
          <a:xfrm>
            <a:off x="4330254" y="1622108"/>
            <a:ext cx="7638975" cy="5024654"/>
          </a:xfrm>
        </p:spPr>
        <p:txBody>
          <a:bodyPr>
            <a:normAutofit fontScale="25000" lnSpcReduction="20000"/>
          </a:bodyPr>
          <a:lstStyle/>
          <a:p>
            <a:pPr marL="0" indent="0">
              <a:buNone/>
            </a:pPr>
            <a:r>
              <a:rPr lang="en-US" sz="10400" b="1" dirty="0"/>
              <a:t>Objective: </a:t>
            </a:r>
          </a:p>
          <a:p>
            <a:pPr lvl="1">
              <a:lnSpc>
                <a:spcPct val="120000"/>
              </a:lnSpc>
            </a:pPr>
            <a:r>
              <a:rPr lang="en-US" sz="6400" dirty="0">
                <a:effectLst/>
                <a:ea typeface="Calibri" panose="020F0502020204030204" pitchFamily="34" charset="0"/>
                <a:cs typeface="Times New Roman" panose="02020603050405020304" pitchFamily="18" charset="0"/>
              </a:rPr>
              <a:t>The CCDR Checklist is intended to </a:t>
            </a:r>
            <a:r>
              <a:rPr lang="en-US" sz="6400" b="1" dirty="0">
                <a:effectLst/>
                <a:ea typeface="Calibri" panose="020F0502020204030204" pitchFamily="34" charset="0"/>
                <a:cs typeface="Times New Roman" panose="02020603050405020304" pitchFamily="18" charset="0"/>
              </a:rPr>
              <a:t>assist IFC regional teams in bringing private sector perspectives to CCDRs</a:t>
            </a:r>
            <a:r>
              <a:rPr lang="en-US" sz="6400" b="1" dirty="0">
                <a:ea typeface="Calibri" panose="020F0502020204030204" pitchFamily="34" charset="0"/>
                <a:cs typeface="Times New Roman" panose="02020603050405020304" pitchFamily="18" charset="0"/>
              </a:rPr>
              <a:t>, </a:t>
            </a:r>
            <a:r>
              <a:rPr lang="en-US" sz="6400" dirty="0">
                <a:ea typeface="Calibri" panose="020F0502020204030204" pitchFamily="34" charset="0"/>
                <a:cs typeface="Times New Roman" panose="02020603050405020304" pitchFamily="18" charset="0"/>
              </a:rPr>
              <a:t>focusing on </a:t>
            </a:r>
            <a:r>
              <a:rPr lang="en-US" sz="6400" dirty="0">
                <a:effectLst/>
                <a:ea typeface="Calibri" panose="020F0502020204030204" pitchFamily="34" charset="0"/>
                <a:cs typeface="Times New Roman" panose="02020603050405020304" pitchFamily="18" charset="0"/>
              </a:rPr>
              <a:t>the key systems of the </a:t>
            </a:r>
            <a:r>
              <a:rPr lang="en-US" sz="6400" dirty="0">
                <a:cs typeface="Times New Roman" panose="02020603050405020304" pitchFamily="18" charset="0"/>
              </a:rPr>
              <a:t>Climate Change Action Plan 2021-2025 (CCAP)</a:t>
            </a:r>
            <a:r>
              <a:rPr lang="en-US" sz="6400" dirty="0">
                <a:effectLst/>
                <a:ea typeface="Calibri" panose="020F0502020204030204" pitchFamily="34" charset="0"/>
                <a:cs typeface="Times New Roman" panose="02020603050405020304" pitchFamily="18" charset="0"/>
              </a:rPr>
              <a:t>. </a:t>
            </a:r>
          </a:p>
          <a:p>
            <a:pPr lvl="1">
              <a:lnSpc>
                <a:spcPct val="120000"/>
              </a:lnSpc>
            </a:pPr>
            <a:r>
              <a:rPr lang="en-US" sz="6400" dirty="0">
                <a:effectLst/>
                <a:ea typeface="Calibri" panose="020F0502020204030204" pitchFamily="34" charset="0"/>
                <a:cs typeface="Times New Roman" panose="02020603050405020304" pitchFamily="18" charset="0"/>
              </a:rPr>
              <a:t>The objective is to identify climate-related mitigation and adaptation interventions that can be prioritized </a:t>
            </a:r>
            <a:r>
              <a:rPr lang="en-US" sz="6400" dirty="0">
                <a:ea typeface="Calibri" panose="020F0502020204030204" pitchFamily="34" charset="0"/>
                <a:cs typeface="Times New Roman" panose="02020603050405020304" pitchFamily="18" charset="0"/>
              </a:rPr>
              <a:t>by</a:t>
            </a:r>
            <a:r>
              <a:rPr lang="en-US" sz="6400" dirty="0">
                <a:effectLst/>
                <a:ea typeface="Calibri" panose="020F0502020204030204" pitchFamily="34" charset="0"/>
                <a:cs typeface="Times New Roman" panose="02020603050405020304" pitchFamily="18" charset="0"/>
              </a:rPr>
              <a:t> the private sector over the next 5 years. </a:t>
            </a:r>
            <a:endParaRPr lang="en-US" sz="6400" dirty="0"/>
          </a:p>
          <a:p>
            <a:pPr marL="0" indent="0">
              <a:spcAft>
                <a:spcPts val="600"/>
              </a:spcAft>
              <a:buNone/>
            </a:pPr>
            <a:r>
              <a:rPr lang="en-US" sz="10400" b="1" dirty="0"/>
              <a:t>Content:  </a:t>
            </a:r>
          </a:p>
          <a:p>
            <a:pPr lvl="1">
              <a:lnSpc>
                <a:spcPct val="120000"/>
              </a:lnSpc>
              <a:spcBef>
                <a:spcPts val="0"/>
              </a:spcBef>
              <a:spcAft>
                <a:spcPts val="600"/>
              </a:spcAft>
            </a:pPr>
            <a:r>
              <a:rPr lang="en-US" sz="6400" dirty="0">
                <a:cs typeface="Times New Roman" panose="02020603050405020304" pitchFamily="18" charset="0"/>
              </a:rPr>
              <a:t>For each key transition system of the CCAP, such as agriculture or energy, the Checklist provides detailed information on CCAP focus areas, transition pathways, adaptation challenges, and guiding questions.</a:t>
            </a:r>
          </a:p>
          <a:p>
            <a:pPr lvl="1">
              <a:lnSpc>
                <a:spcPct val="120000"/>
              </a:lnSpc>
              <a:spcBef>
                <a:spcPts val="600"/>
              </a:spcBef>
              <a:spcAft>
                <a:spcPts val="600"/>
              </a:spcAft>
            </a:pPr>
            <a:r>
              <a:rPr lang="en-US" sz="6400" dirty="0">
                <a:cs typeface="Times New Roman" panose="02020603050405020304" pitchFamily="18" charset="0"/>
              </a:rPr>
              <a:t>The Checklist Annex provides a list of mitigation and adaptation activities, typical areas for private sector involvement during key system transitions, potential upstream and mainstream actions, IFC examples, CCAP guidelines specific to IFC and sector-specific sources.</a:t>
            </a:r>
          </a:p>
          <a:p>
            <a:pPr marL="0" indent="0">
              <a:buNone/>
            </a:pPr>
            <a:r>
              <a:rPr lang="en-US" sz="10400" b="1" dirty="0"/>
              <a:t>Status: </a:t>
            </a:r>
          </a:p>
          <a:p>
            <a:pPr lvl="1"/>
            <a:r>
              <a:rPr lang="en-US" sz="6400" dirty="0"/>
              <a:t>Available on request.</a:t>
            </a:r>
          </a:p>
          <a:p>
            <a:pPr marL="0" indent="0">
              <a:buNone/>
            </a:pPr>
            <a:endParaRPr lang="en-US" dirty="0"/>
          </a:p>
        </p:txBody>
      </p:sp>
      <p:sp>
        <p:nvSpPr>
          <p:cNvPr id="5" name="Rectangle 4">
            <a:extLst>
              <a:ext uri="{FF2B5EF4-FFF2-40B4-BE49-F238E27FC236}">
                <a16:creationId xmlns:a16="http://schemas.microsoft.com/office/drawing/2014/main" id="{C23DE9AA-2B1F-4F7B-91D0-E2C07521995F}"/>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29876E-C690-471A-833C-E15A080F757C}"/>
              </a:ext>
            </a:extLst>
          </p:cNvPr>
          <p:cNvSpPr/>
          <p:nvPr/>
        </p:nvSpPr>
        <p:spPr>
          <a:xfrm>
            <a:off x="7859730" y="1266641"/>
            <a:ext cx="4332270" cy="1643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1BBF680-2019-4508-A091-60FBBE5F3819}"/>
              </a:ext>
            </a:extLst>
          </p:cNvPr>
          <p:cNvPicPr>
            <a:picLocks noChangeAspect="1"/>
          </p:cNvPicPr>
          <p:nvPr/>
        </p:nvPicPr>
        <p:blipFill>
          <a:blip r:embed="rId2"/>
          <a:stretch>
            <a:fillRect/>
          </a:stretch>
        </p:blipFill>
        <p:spPr>
          <a:xfrm>
            <a:off x="999692" y="1803056"/>
            <a:ext cx="2614110" cy="3791223"/>
          </a:xfrm>
          <a:prstGeom prst="rect">
            <a:avLst/>
          </a:prstGeom>
          <a:ln>
            <a:solidFill>
              <a:schemeClr val="tx1"/>
            </a:solidFill>
          </a:ln>
        </p:spPr>
      </p:pic>
      <p:grpSp>
        <p:nvGrpSpPr>
          <p:cNvPr id="10" name="Group 9">
            <a:extLst>
              <a:ext uri="{FF2B5EF4-FFF2-40B4-BE49-F238E27FC236}">
                <a16:creationId xmlns:a16="http://schemas.microsoft.com/office/drawing/2014/main" id="{FA58515D-F9AA-47D6-9307-4B6C7579AA76}"/>
              </a:ext>
            </a:extLst>
          </p:cNvPr>
          <p:cNvGrpSpPr/>
          <p:nvPr/>
        </p:nvGrpSpPr>
        <p:grpSpPr>
          <a:xfrm>
            <a:off x="0" y="1263721"/>
            <a:ext cx="12192000" cy="167307"/>
            <a:chOff x="0" y="1263721"/>
            <a:chExt cx="12192000" cy="167307"/>
          </a:xfrm>
        </p:grpSpPr>
        <p:sp>
          <p:nvSpPr>
            <p:cNvPr id="11" name="Rectangle 10">
              <a:extLst>
                <a:ext uri="{FF2B5EF4-FFF2-40B4-BE49-F238E27FC236}">
                  <a16:creationId xmlns:a16="http://schemas.microsoft.com/office/drawing/2014/main" id="{D12879A9-E9A8-4A76-8D92-2C45B860D78A}"/>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792822-D467-414D-B425-DA65EF794CB6}"/>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5CF5C33F-C379-4350-AD55-6164D914EFB7}"/>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spTree>
    <p:extLst>
      <p:ext uri="{BB962C8B-B14F-4D97-AF65-F5344CB8AC3E}">
        <p14:creationId xmlns:p14="http://schemas.microsoft.com/office/powerpoint/2010/main" val="3516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22" name="Picture 14" descr="Image result for emis logo">
            <a:extLst>
              <a:ext uri="{FF2B5EF4-FFF2-40B4-BE49-F238E27FC236}">
                <a16:creationId xmlns:a16="http://schemas.microsoft.com/office/drawing/2014/main" id="{D365293D-ABC6-4E1B-A409-DC69F7ECF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84" y="46578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Capital Economics (@CapEconomics) / Twitter">
            <a:extLst>
              <a:ext uri="{FF2B5EF4-FFF2-40B4-BE49-F238E27FC236}">
                <a16:creationId xmlns:a16="http://schemas.microsoft.com/office/drawing/2014/main" id="{E83BB768-A494-47B7-9398-08874E8EA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44" y="2563087"/>
            <a:ext cx="1329281" cy="1329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D41F78-F76E-4820-8F9E-EB6FB90458E5}"/>
              </a:ext>
            </a:extLst>
          </p:cNvPr>
          <p:cNvSpPr>
            <a:spLocks noGrp="1"/>
          </p:cNvSpPr>
          <p:nvPr>
            <p:ph type="title"/>
          </p:nvPr>
        </p:nvSpPr>
        <p:spPr>
          <a:xfrm>
            <a:off x="838200" y="296545"/>
            <a:ext cx="10515600" cy="1325563"/>
          </a:xfrm>
        </p:spPr>
        <p:txBody>
          <a:bodyPr/>
          <a:lstStyle/>
          <a:p>
            <a:r>
              <a:rPr lang="en-US" dirty="0">
                <a:latin typeface="Fedra Sans Std Light" panose="020B0303040000020004" pitchFamily="34" charset="0"/>
              </a:rPr>
              <a:t>IFC Resources</a:t>
            </a:r>
            <a:endParaRPr lang="en-US" dirty="0">
              <a:solidFill>
                <a:schemeClr val="bg1">
                  <a:lumMod val="50000"/>
                </a:schemeClr>
              </a:solidFill>
              <a:latin typeface="Fedra Sans Std Light" panose="020B0303040000020004" pitchFamily="34" charset="0"/>
            </a:endParaRPr>
          </a:p>
        </p:txBody>
      </p:sp>
      <p:sp>
        <p:nvSpPr>
          <p:cNvPr id="4" name="Content Placeholder 3">
            <a:extLst>
              <a:ext uri="{FF2B5EF4-FFF2-40B4-BE49-F238E27FC236}">
                <a16:creationId xmlns:a16="http://schemas.microsoft.com/office/drawing/2014/main" id="{472CADFE-0E1D-479C-9683-886E2F93A665}"/>
              </a:ext>
            </a:extLst>
          </p:cNvPr>
          <p:cNvSpPr>
            <a:spLocks noGrp="1"/>
          </p:cNvSpPr>
          <p:nvPr>
            <p:ph sz="half" idx="2"/>
          </p:nvPr>
        </p:nvSpPr>
        <p:spPr>
          <a:xfrm>
            <a:off x="4173850" y="1690687"/>
            <a:ext cx="7179949" cy="4802187"/>
          </a:xfrm>
        </p:spPr>
        <p:txBody>
          <a:bodyPr>
            <a:normAutofit fontScale="62500" lnSpcReduction="20000"/>
          </a:bodyPr>
          <a:lstStyle/>
          <a:p>
            <a:pPr marL="0" indent="0">
              <a:buNone/>
            </a:pPr>
            <a:r>
              <a:rPr lang="en-US" b="1" dirty="0"/>
              <a:t>Intranet: </a:t>
            </a:r>
          </a:p>
          <a:p>
            <a:pPr lvl="1">
              <a:lnSpc>
                <a:spcPct val="100000"/>
              </a:lnSpc>
              <a:spcBef>
                <a:spcPts val="600"/>
              </a:spcBef>
            </a:pPr>
            <a:r>
              <a:rPr lang="en-US" sz="2000" dirty="0">
                <a:hlinkClick r:id="rId4"/>
              </a:rPr>
              <a:t>Climate Business</a:t>
            </a:r>
            <a:endParaRPr lang="en-US" sz="2000" dirty="0"/>
          </a:p>
          <a:p>
            <a:pPr lvl="1">
              <a:lnSpc>
                <a:spcPct val="100000"/>
              </a:lnSpc>
              <a:spcBef>
                <a:spcPts val="600"/>
              </a:spcBef>
            </a:pPr>
            <a:r>
              <a:rPr lang="en-US" sz="2000" dirty="0">
                <a:hlinkClick r:id="rId5"/>
              </a:rPr>
              <a:t>Upstream Climate</a:t>
            </a:r>
            <a:endParaRPr lang="en-US" sz="2000" dirty="0"/>
          </a:p>
          <a:p>
            <a:pPr lvl="1">
              <a:lnSpc>
                <a:spcPct val="100000"/>
              </a:lnSpc>
              <a:spcBef>
                <a:spcPts val="600"/>
              </a:spcBef>
            </a:pPr>
            <a:r>
              <a:rPr lang="en-US" sz="2000" dirty="0">
                <a:hlinkClick r:id="rId6"/>
              </a:rPr>
              <a:t>CERCD Climate Resources</a:t>
            </a:r>
            <a:endParaRPr lang="en-US" sz="2000" dirty="0"/>
          </a:p>
          <a:p>
            <a:pPr lvl="1">
              <a:lnSpc>
                <a:spcPct val="100000"/>
              </a:lnSpc>
              <a:spcBef>
                <a:spcPts val="600"/>
              </a:spcBef>
            </a:pPr>
            <a:r>
              <a:rPr lang="en-US" sz="2000" dirty="0">
                <a:hlinkClick r:id="rId7"/>
              </a:rPr>
              <a:t>IFC Country Report Summary (BI Reporting)</a:t>
            </a:r>
            <a:endParaRPr lang="en-US" sz="2000" dirty="0"/>
          </a:p>
          <a:p>
            <a:pPr lvl="1">
              <a:lnSpc>
                <a:spcPct val="100000"/>
              </a:lnSpc>
              <a:spcBef>
                <a:spcPts val="600"/>
              </a:spcBef>
            </a:pPr>
            <a:r>
              <a:rPr lang="en-US" sz="2000" dirty="0"/>
              <a:t>Sector Insights (</a:t>
            </a:r>
            <a:r>
              <a:rPr lang="en-US" sz="2000" dirty="0">
                <a:hlinkClick r:id="rId8"/>
              </a:rPr>
              <a:t>iPortal</a:t>
            </a:r>
            <a:r>
              <a:rPr lang="en-US" sz="2000" dirty="0"/>
              <a:t>)</a:t>
            </a:r>
          </a:p>
          <a:p>
            <a:pPr marL="0" indent="0">
              <a:spcBef>
                <a:spcPts val="1800"/>
              </a:spcBef>
              <a:spcAft>
                <a:spcPts val="600"/>
              </a:spcAft>
              <a:buNone/>
            </a:pPr>
            <a:r>
              <a:rPr lang="en-US" b="1" dirty="0"/>
              <a:t>Internal Dashboards: </a:t>
            </a:r>
          </a:p>
          <a:p>
            <a:pPr lvl="1">
              <a:spcBef>
                <a:spcPts val="600"/>
              </a:spcBef>
            </a:pPr>
            <a:r>
              <a:rPr lang="en-US" sz="2000" dirty="0">
                <a:hlinkClick r:id="rId9"/>
              </a:rPr>
              <a:t>IFC Portfolio Explorer</a:t>
            </a:r>
            <a:endParaRPr lang="en-US" sz="2000" dirty="0"/>
          </a:p>
          <a:p>
            <a:pPr lvl="1">
              <a:spcBef>
                <a:spcPts val="600"/>
              </a:spcBef>
            </a:pPr>
            <a:r>
              <a:rPr lang="en-US" sz="2000" dirty="0">
                <a:hlinkClick r:id="rId10"/>
              </a:rPr>
              <a:t>Cross-Border Investment Tracker</a:t>
            </a:r>
            <a:endParaRPr lang="en-US" sz="2000" dirty="0"/>
          </a:p>
          <a:p>
            <a:pPr lvl="1">
              <a:spcBef>
                <a:spcPts val="600"/>
              </a:spcBef>
            </a:pPr>
            <a:r>
              <a:rPr lang="en-US" sz="2000" dirty="0"/>
              <a:t>CDI Jobs Dashboard</a:t>
            </a:r>
          </a:p>
          <a:p>
            <a:pPr lvl="1">
              <a:spcBef>
                <a:spcPts val="600"/>
              </a:spcBef>
            </a:pPr>
            <a:r>
              <a:rPr lang="en-US" sz="2000" dirty="0">
                <a:hlinkClick r:id="rId11"/>
              </a:rPr>
              <a:t>MALENA</a:t>
            </a:r>
            <a:r>
              <a:rPr lang="en-US" sz="2000" dirty="0"/>
              <a:t> ESG Dashboard</a:t>
            </a:r>
          </a:p>
          <a:p>
            <a:pPr marL="0" indent="0">
              <a:spcBef>
                <a:spcPts val="1800"/>
              </a:spcBef>
              <a:spcAft>
                <a:spcPts val="600"/>
              </a:spcAft>
              <a:buNone/>
            </a:pPr>
            <a:r>
              <a:rPr lang="en-US" b="1" dirty="0"/>
              <a:t>IFC Subscription Services: </a:t>
            </a:r>
          </a:p>
          <a:p>
            <a:pPr lvl="1">
              <a:lnSpc>
                <a:spcPct val="110000"/>
              </a:lnSpc>
              <a:spcBef>
                <a:spcPts val="0"/>
              </a:spcBef>
              <a:spcAft>
                <a:spcPts val="600"/>
              </a:spcAft>
            </a:pPr>
            <a:r>
              <a:rPr lang="en-US" sz="2000" dirty="0"/>
              <a:t>Fitch Connect =&gt; Moody’s, S&amp;P Global</a:t>
            </a:r>
          </a:p>
          <a:p>
            <a:pPr lvl="1">
              <a:lnSpc>
                <a:spcPct val="110000"/>
              </a:lnSpc>
              <a:spcBef>
                <a:spcPts val="0"/>
              </a:spcBef>
              <a:spcAft>
                <a:spcPts val="600"/>
              </a:spcAft>
            </a:pPr>
            <a:r>
              <a:rPr lang="en-US" sz="2000" dirty="0"/>
              <a:t>EMIS =&gt; EIU Country Intelligence, Oxford Economics</a:t>
            </a:r>
          </a:p>
          <a:p>
            <a:pPr lvl="1">
              <a:lnSpc>
                <a:spcPct val="110000"/>
              </a:lnSpc>
              <a:spcBef>
                <a:spcPts val="0"/>
              </a:spcBef>
              <a:spcAft>
                <a:spcPts val="600"/>
              </a:spcAft>
            </a:pPr>
            <a:r>
              <a:rPr lang="en-US" sz="2000" dirty="0"/>
              <a:t>Verisk Maplecroft</a:t>
            </a:r>
          </a:p>
          <a:p>
            <a:pPr lvl="1">
              <a:lnSpc>
                <a:spcPct val="110000"/>
              </a:lnSpc>
              <a:spcBef>
                <a:spcPts val="0"/>
              </a:spcBef>
              <a:spcAft>
                <a:spcPts val="600"/>
              </a:spcAft>
            </a:pPr>
            <a:r>
              <a:rPr lang="en-US" sz="2000" dirty="0"/>
              <a:t>FT’s </a:t>
            </a:r>
            <a:r>
              <a:rPr lang="en-US" sz="2000" dirty="0" err="1"/>
              <a:t>fDiMarkets</a:t>
            </a:r>
            <a:r>
              <a:rPr lang="en-US" sz="2000" dirty="0"/>
              <a:t> (available upon request)</a:t>
            </a:r>
          </a:p>
          <a:p>
            <a:pPr lvl="1">
              <a:lnSpc>
                <a:spcPct val="110000"/>
              </a:lnSpc>
              <a:spcBef>
                <a:spcPts val="0"/>
              </a:spcBef>
              <a:spcAft>
                <a:spcPts val="600"/>
              </a:spcAft>
            </a:pPr>
            <a:r>
              <a:rPr lang="en-US" sz="2000" dirty="0"/>
              <a:t>Capital Economics (available upon request)</a:t>
            </a:r>
          </a:p>
          <a:p>
            <a:pPr lvl="1">
              <a:lnSpc>
                <a:spcPct val="110000"/>
              </a:lnSpc>
              <a:spcBef>
                <a:spcPts val="0"/>
              </a:spcBef>
              <a:spcAft>
                <a:spcPts val="600"/>
              </a:spcAft>
            </a:pPr>
            <a:r>
              <a:rPr lang="en-US" sz="2000" dirty="0">
                <a:hlinkClick r:id="rId12"/>
              </a:rPr>
              <a:t>Ask our librarians</a:t>
            </a:r>
            <a:endParaRPr lang="en-US" sz="2000" dirty="0"/>
          </a:p>
        </p:txBody>
      </p:sp>
      <p:sp>
        <p:nvSpPr>
          <p:cNvPr id="5" name="Rectangle 4">
            <a:extLst>
              <a:ext uri="{FF2B5EF4-FFF2-40B4-BE49-F238E27FC236}">
                <a16:creationId xmlns:a16="http://schemas.microsoft.com/office/drawing/2014/main" id="{C23DE9AA-2B1F-4F7B-91D0-E2C07521995F}"/>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29876E-C690-471A-833C-E15A080F757C}"/>
              </a:ext>
            </a:extLst>
          </p:cNvPr>
          <p:cNvSpPr/>
          <p:nvPr/>
        </p:nvSpPr>
        <p:spPr>
          <a:xfrm>
            <a:off x="7859730" y="1266641"/>
            <a:ext cx="4332270" cy="1643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9CF86B-C9B7-409B-BCD2-57AD14DC77DB}"/>
              </a:ext>
            </a:extLst>
          </p:cNvPr>
          <p:cNvGrpSpPr/>
          <p:nvPr/>
        </p:nvGrpSpPr>
        <p:grpSpPr>
          <a:xfrm>
            <a:off x="0" y="1263721"/>
            <a:ext cx="12192000" cy="167307"/>
            <a:chOff x="0" y="1263721"/>
            <a:chExt cx="12192000" cy="167307"/>
          </a:xfrm>
        </p:grpSpPr>
        <p:sp>
          <p:nvSpPr>
            <p:cNvPr id="12" name="Rectangle 11">
              <a:extLst>
                <a:ext uri="{FF2B5EF4-FFF2-40B4-BE49-F238E27FC236}">
                  <a16:creationId xmlns:a16="http://schemas.microsoft.com/office/drawing/2014/main" id="{2379D959-77D2-460B-9829-6B53AC46315C}"/>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13783-A5F3-4554-8624-25B961DC27E5}"/>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410" name="Picture 2" descr="Product | BloombergNEF | Bloomberg Finance LP">
            <a:hlinkClick r:id="rId13"/>
            <a:extLst>
              <a:ext uri="{FF2B5EF4-FFF2-40B4-BE49-F238E27FC236}">
                <a16:creationId xmlns:a16="http://schemas.microsoft.com/office/drawing/2014/main" id="{5568C52E-FB81-49AB-95FE-1ACB98F899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3364" y="2311782"/>
            <a:ext cx="2473867" cy="35599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412" name="Picture 4" descr="South Korea's environmental ambition tackles the coal challenge | Powering  Past Coal Alliance">
            <a:extLst>
              <a:ext uri="{FF2B5EF4-FFF2-40B4-BE49-F238E27FC236}">
                <a16:creationId xmlns:a16="http://schemas.microsoft.com/office/drawing/2014/main" id="{87F0D6A1-FA7A-43F2-8301-664B11FC3D8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8976" y="1948678"/>
            <a:ext cx="2095233" cy="40912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fDi Markets - Global Investment Database">
            <a:extLst>
              <a:ext uri="{FF2B5EF4-FFF2-40B4-BE49-F238E27FC236}">
                <a16:creationId xmlns:a16="http://schemas.microsoft.com/office/drawing/2014/main" id="{8BF9812F-AC28-469E-A1D2-60255C75038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173" y="1590572"/>
            <a:ext cx="1087571" cy="1087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ED8F1E-A226-43D6-9EAC-679C9413A17E}"/>
              </a:ext>
            </a:extLst>
          </p:cNvPr>
          <p:cNvSpPr txBox="1"/>
          <p:nvPr/>
        </p:nvSpPr>
        <p:spPr>
          <a:xfrm>
            <a:off x="2184944" y="2207814"/>
            <a:ext cx="1757465" cy="276999"/>
          </a:xfrm>
          <a:prstGeom prst="rect">
            <a:avLst/>
          </a:prstGeom>
          <a:noFill/>
        </p:spPr>
        <p:txBody>
          <a:bodyPr wrap="square" rtlCol="0">
            <a:spAutoFit/>
          </a:bodyPr>
          <a:lstStyle/>
          <a:p>
            <a:r>
              <a:rPr lang="en-US" sz="1200" i="1" dirty="0"/>
              <a:t>Click to explore</a:t>
            </a:r>
          </a:p>
        </p:txBody>
      </p:sp>
      <p:pic>
        <p:nvPicPr>
          <p:cNvPr id="17420" name="Picture 12" descr="Insights &amp; Analysis on the Latest Trends | Maplecroft">
            <a:extLst>
              <a:ext uri="{FF2B5EF4-FFF2-40B4-BE49-F238E27FC236}">
                <a16:creationId xmlns:a16="http://schemas.microsoft.com/office/drawing/2014/main" id="{1AC0CC7E-0D5E-465A-91EF-D9437FAF4B77}"/>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20223" t="30030" r="20518" b="33368"/>
          <a:stretch/>
        </p:blipFill>
        <p:spPr bwMode="auto">
          <a:xfrm>
            <a:off x="87943" y="5942028"/>
            <a:ext cx="1687693" cy="585706"/>
          </a:xfrm>
          <a:prstGeom prst="rect">
            <a:avLst/>
          </a:prstGeom>
          <a:noFill/>
          <a:extLst>
            <a:ext uri="{909E8E84-426E-40DD-AFC4-6F175D3DCCD1}">
              <a14:hiddenFill xmlns:a14="http://schemas.microsoft.com/office/drawing/2010/main">
                <a:solidFill>
                  <a:srgbClr val="FFFFFF"/>
                </a:solidFill>
              </a14:hiddenFill>
            </a:ext>
          </a:extLst>
        </p:spPr>
      </p:pic>
      <p:pic>
        <p:nvPicPr>
          <p:cNvPr id="17424" name="Picture 16" descr="Image result for fitch solutions logo">
            <a:extLst>
              <a:ext uri="{FF2B5EF4-FFF2-40B4-BE49-F238E27FC236}">
                <a16:creationId xmlns:a16="http://schemas.microsoft.com/office/drawing/2014/main" id="{DDC70C0E-32ED-467B-A2DE-A5A50E0C85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582" y="3828421"/>
            <a:ext cx="1423782" cy="89335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420CA22-8B9F-4D3A-8E52-3AA7BE30E32C}"/>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spTree>
    <p:extLst>
      <p:ext uri="{BB962C8B-B14F-4D97-AF65-F5344CB8AC3E}">
        <p14:creationId xmlns:p14="http://schemas.microsoft.com/office/powerpoint/2010/main" val="90233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1F78-F76E-4820-8F9E-EB6FB90458E5}"/>
              </a:ext>
            </a:extLst>
          </p:cNvPr>
          <p:cNvSpPr>
            <a:spLocks noGrp="1"/>
          </p:cNvSpPr>
          <p:nvPr>
            <p:ph type="title"/>
          </p:nvPr>
        </p:nvSpPr>
        <p:spPr>
          <a:xfrm>
            <a:off x="838199" y="296545"/>
            <a:ext cx="10723075" cy="1325563"/>
          </a:xfrm>
        </p:spPr>
        <p:txBody>
          <a:bodyPr/>
          <a:lstStyle/>
          <a:p>
            <a:r>
              <a:rPr lang="en-US" dirty="0">
                <a:latin typeface="Fedra Sans Std Light" panose="020B0303040000020004" pitchFamily="34" charset="0"/>
              </a:rPr>
              <a:t>Climate Business Opportunity Snapshot</a:t>
            </a:r>
          </a:p>
        </p:txBody>
      </p:sp>
      <p:sp>
        <p:nvSpPr>
          <p:cNvPr id="4" name="Content Placeholder 3">
            <a:extLst>
              <a:ext uri="{FF2B5EF4-FFF2-40B4-BE49-F238E27FC236}">
                <a16:creationId xmlns:a16="http://schemas.microsoft.com/office/drawing/2014/main" id="{472CADFE-0E1D-479C-9683-886E2F93A665}"/>
              </a:ext>
            </a:extLst>
          </p:cNvPr>
          <p:cNvSpPr>
            <a:spLocks noGrp="1"/>
          </p:cNvSpPr>
          <p:nvPr>
            <p:ph sz="half" idx="2"/>
          </p:nvPr>
        </p:nvSpPr>
        <p:spPr>
          <a:xfrm>
            <a:off x="4330254" y="1622108"/>
            <a:ext cx="7638975" cy="5024654"/>
          </a:xfrm>
        </p:spPr>
        <p:txBody>
          <a:bodyPr>
            <a:normAutofit fontScale="25000" lnSpcReduction="20000"/>
          </a:bodyPr>
          <a:lstStyle/>
          <a:p>
            <a:pPr marL="0" indent="0">
              <a:buNone/>
            </a:pPr>
            <a:r>
              <a:rPr lang="en-US" sz="10400" b="1" dirty="0"/>
              <a:t>Objective: </a:t>
            </a:r>
          </a:p>
          <a:p>
            <a:pPr lvl="1">
              <a:lnSpc>
                <a:spcPct val="120000"/>
              </a:lnSpc>
            </a:pPr>
            <a:r>
              <a:rPr lang="en-US" sz="7200" dirty="0">
                <a:cs typeface="Times New Roman" panose="02020603050405020304" pitchFamily="18" charset="0"/>
              </a:rPr>
              <a:t>Provides potential climate business opportunities and typical enablers for private sector climate action, as well as interventions IFC entities could explore.</a:t>
            </a:r>
          </a:p>
          <a:p>
            <a:endParaRPr lang="en-US" sz="7600" dirty="0">
              <a:cs typeface="Times New Roman" panose="02020603050405020304" pitchFamily="18" charset="0"/>
            </a:endParaRPr>
          </a:p>
          <a:p>
            <a:pPr marL="0" indent="0">
              <a:lnSpc>
                <a:spcPct val="100000"/>
              </a:lnSpc>
              <a:spcBef>
                <a:spcPts val="600"/>
              </a:spcBef>
              <a:spcAft>
                <a:spcPts val="600"/>
              </a:spcAft>
              <a:buNone/>
            </a:pPr>
            <a:r>
              <a:rPr lang="en-US" sz="10400" b="1" dirty="0"/>
              <a:t>Content:  </a:t>
            </a:r>
          </a:p>
          <a:p>
            <a:pPr lvl="1">
              <a:lnSpc>
                <a:spcPct val="120000"/>
              </a:lnSpc>
              <a:spcAft>
                <a:spcPts val="600"/>
              </a:spcAft>
            </a:pPr>
            <a:r>
              <a:rPr lang="en-US" sz="7200" dirty="0">
                <a:cs typeface="Times New Roman" panose="02020603050405020304" pitchFamily="18" charset="0"/>
              </a:rPr>
              <a:t>For each specific country: Climate Change Context, GHG Emissions, Climate Mitigation &amp; Adaptation Investments and Government Actions, Climate Finance, IFC Existing Climate Business, NDC Mapping vs IFC Business, IFC Climate Business Potential &amp; Risks.</a:t>
            </a:r>
          </a:p>
          <a:p>
            <a:pPr marL="0" indent="0">
              <a:buNone/>
            </a:pPr>
            <a:r>
              <a:rPr lang="en-US" sz="10400" b="1" dirty="0"/>
              <a:t>Status: </a:t>
            </a:r>
          </a:p>
          <a:p>
            <a:pPr lvl="1">
              <a:lnSpc>
                <a:spcPct val="120000"/>
              </a:lnSpc>
              <a:spcAft>
                <a:spcPts val="600"/>
              </a:spcAft>
            </a:pPr>
            <a:r>
              <a:rPr lang="en-US" sz="7200" dirty="0">
                <a:cs typeface="Times New Roman" panose="02020603050405020304" pitchFamily="18" charset="0"/>
              </a:rPr>
              <a:t>Drafted for South Africa, Indonesia, Bangladesh, Turkey as an example.</a:t>
            </a:r>
          </a:p>
        </p:txBody>
      </p:sp>
      <p:sp>
        <p:nvSpPr>
          <p:cNvPr id="5" name="Rectangle 4">
            <a:extLst>
              <a:ext uri="{FF2B5EF4-FFF2-40B4-BE49-F238E27FC236}">
                <a16:creationId xmlns:a16="http://schemas.microsoft.com/office/drawing/2014/main" id="{C23DE9AA-2B1F-4F7B-91D0-E2C07521995F}"/>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29876E-C690-471A-833C-E15A080F757C}"/>
              </a:ext>
            </a:extLst>
          </p:cNvPr>
          <p:cNvSpPr/>
          <p:nvPr/>
        </p:nvSpPr>
        <p:spPr>
          <a:xfrm>
            <a:off x="7859730" y="1266641"/>
            <a:ext cx="4332270" cy="1643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DB5CF46-C4D9-4BF2-975A-D8B9D804B854}"/>
              </a:ext>
            </a:extLst>
          </p:cNvPr>
          <p:cNvPicPr>
            <a:picLocks noChangeAspect="1"/>
          </p:cNvPicPr>
          <p:nvPr/>
        </p:nvPicPr>
        <p:blipFill>
          <a:blip r:embed="rId2"/>
          <a:stretch>
            <a:fillRect/>
          </a:stretch>
        </p:blipFill>
        <p:spPr>
          <a:xfrm>
            <a:off x="484872" y="3761952"/>
            <a:ext cx="3514959" cy="2209600"/>
          </a:xfrm>
          <a:prstGeom prst="rect">
            <a:avLst/>
          </a:prstGeom>
        </p:spPr>
      </p:pic>
      <p:pic>
        <p:nvPicPr>
          <p:cNvPr id="11" name="Picture 10">
            <a:extLst>
              <a:ext uri="{FF2B5EF4-FFF2-40B4-BE49-F238E27FC236}">
                <a16:creationId xmlns:a16="http://schemas.microsoft.com/office/drawing/2014/main" id="{3290731E-0C47-451A-B2D1-F64B483268B1}"/>
              </a:ext>
            </a:extLst>
          </p:cNvPr>
          <p:cNvPicPr>
            <a:picLocks noChangeAspect="1"/>
          </p:cNvPicPr>
          <p:nvPr/>
        </p:nvPicPr>
        <p:blipFill>
          <a:blip r:embed="rId3"/>
          <a:stretch>
            <a:fillRect/>
          </a:stretch>
        </p:blipFill>
        <p:spPr>
          <a:xfrm>
            <a:off x="484872" y="1697748"/>
            <a:ext cx="3514959" cy="1858000"/>
          </a:xfrm>
          <a:prstGeom prst="rect">
            <a:avLst/>
          </a:prstGeom>
        </p:spPr>
      </p:pic>
      <p:grpSp>
        <p:nvGrpSpPr>
          <p:cNvPr id="9" name="Group 8">
            <a:extLst>
              <a:ext uri="{FF2B5EF4-FFF2-40B4-BE49-F238E27FC236}">
                <a16:creationId xmlns:a16="http://schemas.microsoft.com/office/drawing/2014/main" id="{A6D2372F-A497-42E8-ACB5-29DB117C3F9F}"/>
              </a:ext>
            </a:extLst>
          </p:cNvPr>
          <p:cNvGrpSpPr/>
          <p:nvPr/>
        </p:nvGrpSpPr>
        <p:grpSpPr>
          <a:xfrm>
            <a:off x="0" y="1263721"/>
            <a:ext cx="12192000" cy="167307"/>
            <a:chOff x="0" y="1263721"/>
            <a:chExt cx="12192000" cy="167307"/>
          </a:xfrm>
        </p:grpSpPr>
        <p:sp>
          <p:nvSpPr>
            <p:cNvPr id="10" name="Rectangle 9">
              <a:extLst>
                <a:ext uri="{FF2B5EF4-FFF2-40B4-BE49-F238E27FC236}">
                  <a16:creationId xmlns:a16="http://schemas.microsoft.com/office/drawing/2014/main" id="{0BF7538B-8623-405E-B293-1F1EC3A8FD84}"/>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659DC7-F2C8-44A9-91D2-93D14815665B}"/>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8F101C0-D4F0-4E4F-ABD9-DE10BA5F4A35}"/>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spTree>
    <p:extLst>
      <p:ext uri="{BB962C8B-B14F-4D97-AF65-F5344CB8AC3E}">
        <p14:creationId xmlns:p14="http://schemas.microsoft.com/office/powerpoint/2010/main" val="193830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1F78-F76E-4820-8F9E-EB6FB90458E5}"/>
              </a:ext>
            </a:extLst>
          </p:cNvPr>
          <p:cNvSpPr>
            <a:spLocks noGrp="1"/>
          </p:cNvSpPr>
          <p:nvPr>
            <p:ph type="title"/>
          </p:nvPr>
        </p:nvSpPr>
        <p:spPr>
          <a:xfrm>
            <a:off x="838199" y="296545"/>
            <a:ext cx="10723075" cy="1325563"/>
          </a:xfrm>
        </p:spPr>
        <p:txBody>
          <a:bodyPr/>
          <a:lstStyle/>
          <a:p>
            <a:r>
              <a:rPr lang="en-US" dirty="0">
                <a:latin typeface="Fedra Sans Std Light" panose="020B0303040000020004" pitchFamily="34" charset="0"/>
              </a:rPr>
              <a:t>Climate Adaptation Snapshot</a:t>
            </a:r>
          </a:p>
        </p:txBody>
      </p:sp>
      <p:sp>
        <p:nvSpPr>
          <p:cNvPr id="4" name="Content Placeholder 3">
            <a:extLst>
              <a:ext uri="{FF2B5EF4-FFF2-40B4-BE49-F238E27FC236}">
                <a16:creationId xmlns:a16="http://schemas.microsoft.com/office/drawing/2014/main" id="{472CADFE-0E1D-479C-9683-886E2F93A665}"/>
              </a:ext>
            </a:extLst>
          </p:cNvPr>
          <p:cNvSpPr>
            <a:spLocks noGrp="1"/>
          </p:cNvSpPr>
          <p:nvPr>
            <p:ph sz="half" idx="2"/>
          </p:nvPr>
        </p:nvSpPr>
        <p:spPr>
          <a:xfrm>
            <a:off x="4330254" y="1622108"/>
            <a:ext cx="7638975" cy="5024654"/>
          </a:xfrm>
        </p:spPr>
        <p:txBody>
          <a:bodyPr>
            <a:normAutofit fontScale="25000" lnSpcReduction="20000"/>
          </a:bodyPr>
          <a:lstStyle/>
          <a:p>
            <a:pPr marL="0" indent="0">
              <a:buNone/>
            </a:pPr>
            <a:r>
              <a:rPr lang="en-US" sz="10400" b="1" dirty="0"/>
              <a:t>Objective: </a:t>
            </a:r>
          </a:p>
          <a:p>
            <a:pPr lvl="1">
              <a:lnSpc>
                <a:spcPct val="120000"/>
              </a:lnSpc>
            </a:pPr>
            <a:r>
              <a:rPr lang="en-US" sz="7200" dirty="0">
                <a:cs typeface="Times New Roman" panose="02020603050405020304" pitchFamily="18" charset="0"/>
              </a:rPr>
              <a:t>Explore potential interventions and typical enablers for adaptation investments and actions for specific sectors in a country for IFC entities to identify potentials for private sector involvement.</a:t>
            </a:r>
          </a:p>
          <a:p>
            <a:pPr marL="0" indent="0">
              <a:lnSpc>
                <a:spcPct val="100000"/>
              </a:lnSpc>
              <a:spcBef>
                <a:spcPts val="600"/>
              </a:spcBef>
              <a:spcAft>
                <a:spcPts val="600"/>
              </a:spcAft>
              <a:buNone/>
            </a:pPr>
            <a:r>
              <a:rPr lang="en-US" sz="10400" b="1" dirty="0"/>
              <a:t>Content:  </a:t>
            </a:r>
          </a:p>
          <a:p>
            <a:pPr lvl="1">
              <a:lnSpc>
                <a:spcPct val="120000"/>
              </a:lnSpc>
              <a:spcAft>
                <a:spcPts val="600"/>
              </a:spcAft>
            </a:pPr>
            <a:r>
              <a:rPr lang="en-US" sz="7200" dirty="0">
                <a:cs typeface="Times New Roman" panose="02020603050405020304" pitchFamily="18" charset="0"/>
              </a:rPr>
              <a:t>Content created based on information provided by CBD. </a:t>
            </a:r>
          </a:p>
          <a:p>
            <a:pPr lvl="1">
              <a:lnSpc>
                <a:spcPct val="120000"/>
              </a:lnSpc>
              <a:spcAft>
                <a:spcPts val="600"/>
              </a:spcAft>
            </a:pPr>
            <a:r>
              <a:rPr lang="en-US" sz="7200" dirty="0">
                <a:cs typeface="Times New Roman" panose="02020603050405020304" pitchFamily="18" charset="0"/>
              </a:rPr>
              <a:t>For selected sectors/subsectors (such as aquaculture, crop production, buildings): Specific Adaptation Issue, Adaptation Investments, Guiding Questions.</a:t>
            </a:r>
          </a:p>
          <a:p>
            <a:pPr lvl="1">
              <a:lnSpc>
                <a:spcPct val="120000"/>
              </a:lnSpc>
              <a:spcAft>
                <a:spcPts val="600"/>
              </a:spcAft>
            </a:pPr>
            <a:r>
              <a:rPr lang="en-US" sz="7200" dirty="0">
                <a:cs typeface="Times New Roman" panose="02020603050405020304" pitchFamily="18" charset="0"/>
              </a:rPr>
              <a:t>For specific countries: Country Specific Climate Adaptation Context, National Climate Adaptation Policy, Focus Areas and Adaptation Finance Needs.</a:t>
            </a:r>
          </a:p>
          <a:p>
            <a:pPr marL="0" indent="0">
              <a:buNone/>
            </a:pPr>
            <a:r>
              <a:rPr lang="en-US" sz="10400" b="1" dirty="0"/>
              <a:t>Status: </a:t>
            </a:r>
          </a:p>
          <a:p>
            <a:pPr lvl="1"/>
            <a:r>
              <a:rPr lang="en-US" sz="7200" dirty="0"/>
              <a:t>Drafted for South Africa as an example.</a:t>
            </a:r>
            <a:endParaRPr lang="en-US" dirty="0"/>
          </a:p>
        </p:txBody>
      </p:sp>
      <p:sp>
        <p:nvSpPr>
          <p:cNvPr id="5" name="Rectangle 4">
            <a:extLst>
              <a:ext uri="{FF2B5EF4-FFF2-40B4-BE49-F238E27FC236}">
                <a16:creationId xmlns:a16="http://schemas.microsoft.com/office/drawing/2014/main" id="{C23DE9AA-2B1F-4F7B-91D0-E2C07521995F}"/>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29876E-C690-471A-833C-E15A080F757C}"/>
              </a:ext>
            </a:extLst>
          </p:cNvPr>
          <p:cNvSpPr/>
          <p:nvPr/>
        </p:nvSpPr>
        <p:spPr>
          <a:xfrm>
            <a:off x="7859730" y="1266641"/>
            <a:ext cx="4332270" cy="1643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66B2DCD-D3BF-44DA-A1A8-5010A6990B89}"/>
              </a:ext>
            </a:extLst>
          </p:cNvPr>
          <p:cNvPicPr>
            <a:picLocks noChangeAspect="1"/>
          </p:cNvPicPr>
          <p:nvPr/>
        </p:nvPicPr>
        <p:blipFill>
          <a:blip r:embed="rId2"/>
          <a:stretch>
            <a:fillRect/>
          </a:stretch>
        </p:blipFill>
        <p:spPr>
          <a:xfrm>
            <a:off x="385063" y="2118344"/>
            <a:ext cx="3945191" cy="2432391"/>
          </a:xfrm>
          <a:prstGeom prst="rect">
            <a:avLst/>
          </a:prstGeom>
        </p:spPr>
      </p:pic>
      <p:grpSp>
        <p:nvGrpSpPr>
          <p:cNvPr id="8" name="Group 7">
            <a:extLst>
              <a:ext uri="{FF2B5EF4-FFF2-40B4-BE49-F238E27FC236}">
                <a16:creationId xmlns:a16="http://schemas.microsoft.com/office/drawing/2014/main" id="{B6D7CE68-5DF3-45A1-8381-BA74A5DFE298}"/>
              </a:ext>
            </a:extLst>
          </p:cNvPr>
          <p:cNvGrpSpPr/>
          <p:nvPr/>
        </p:nvGrpSpPr>
        <p:grpSpPr>
          <a:xfrm>
            <a:off x="0" y="1263721"/>
            <a:ext cx="12192000" cy="167307"/>
            <a:chOff x="0" y="1263721"/>
            <a:chExt cx="12192000" cy="167307"/>
          </a:xfrm>
        </p:grpSpPr>
        <p:sp>
          <p:nvSpPr>
            <p:cNvPr id="10" name="Rectangle 9">
              <a:extLst>
                <a:ext uri="{FF2B5EF4-FFF2-40B4-BE49-F238E27FC236}">
                  <a16:creationId xmlns:a16="http://schemas.microsoft.com/office/drawing/2014/main" id="{B7DA2404-E456-422A-88B8-81F416EF9599}"/>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D0B68F-0FCC-4AF9-94C9-9D5D223B551E}"/>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2AC92CB-4131-4818-806F-D8CF82630CB8}"/>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spTree>
    <p:extLst>
      <p:ext uri="{BB962C8B-B14F-4D97-AF65-F5344CB8AC3E}">
        <p14:creationId xmlns:p14="http://schemas.microsoft.com/office/powerpoint/2010/main" val="83274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EE602A2-B89B-476E-B80B-708136119408}"/>
              </a:ext>
            </a:extLst>
          </p:cNvPr>
          <p:cNvGraphicFramePr>
            <a:graphicFrameLocks noGrp="1"/>
          </p:cNvGraphicFramePr>
          <p:nvPr>
            <p:extLst>
              <p:ext uri="{D42A27DB-BD31-4B8C-83A1-F6EECF244321}">
                <p14:modId xmlns:p14="http://schemas.microsoft.com/office/powerpoint/2010/main" val="1114795518"/>
              </p:ext>
            </p:extLst>
          </p:nvPr>
        </p:nvGraphicFramePr>
        <p:xfrm>
          <a:off x="838200" y="1620981"/>
          <a:ext cx="7021530" cy="5126184"/>
        </p:xfrm>
        <a:graphic>
          <a:graphicData uri="http://schemas.openxmlformats.org/drawingml/2006/table">
            <a:tbl>
              <a:tblPr firstRow="1" firstCol="1" bandRow="1"/>
              <a:tblGrid>
                <a:gridCol w="789275">
                  <a:extLst>
                    <a:ext uri="{9D8B030D-6E8A-4147-A177-3AD203B41FA5}">
                      <a16:colId xmlns:a16="http://schemas.microsoft.com/office/drawing/2014/main" val="2362518386"/>
                    </a:ext>
                  </a:extLst>
                </a:gridCol>
                <a:gridCol w="6232255">
                  <a:extLst>
                    <a:ext uri="{9D8B030D-6E8A-4147-A177-3AD203B41FA5}">
                      <a16:colId xmlns:a16="http://schemas.microsoft.com/office/drawing/2014/main" val="165964327"/>
                    </a:ext>
                  </a:extLst>
                </a:gridCol>
              </a:tblGrid>
              <a:tr h="427182">
                <a:tc gridSpan="2">
                  <a:txBody>
                    <a:bodyPr/>
                    <a:lstStyle/>
                    <a:p>
                      <a:pPr marL="0" marR="0">
                        <a:spcBef>
                          <a:spcPts val="600"/>
                        </a:spcBef>
                        <a:spcAft>
                          <a:spcPts val="0"/>
                        </a:spcAft>
                      </a:pPr>
                      <a:r>
                        <a:rPr lang="en-US" sz="2000" b="1" dirty="0">
                          <a:solidFill>
                            <a:srgbClr val="FFFFFF"/>
                          </a:solidFill>
                          <a:effectLst/>
                          <a:latin typeface="Calibri" panose="020F0502020204030204" pitchFamily="34" charset="0"/>
                          <a:ea typeface="Calibri" panose="020F0502020204030204" pitchFamily="34" charset="0"/>
                        </a:rPr>
                        <a:t>Session 1: Retrospective</a:t>
                      </a:r>
                      <a:endParaRPr lang="en-US" sz="2000" dirty="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1F3864"/>
                    </a:solidFill>
                  </a:tcPr>
                </a:tc>
                <a:tc hMerge="1">
                  <a:txBody>
                    <a:bodyPr/>
                    <a:lstStyle/>
                    <a:p>
                      <a:endParaRPr lang="en-US"/>
                    </a:p>
                  </a:txBody>
                  <a:tcPr/>
                </a:tc>
                <a:extLst>
                  <a:ext uri="{0D108BD9-81ED-4DB2-BD59-A6C34878D82A}">
                    <a16:rowId xmlns:a16="http://schemas.microsoft.com/office/drawing/2014/main" val="1811677901"/>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10:00</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dirty="0">
                          <a:solidFill>
                            <a:srgbClr val="000000"/>
                          </a:solidFill>
                          <a:effectLst/>
                          <a:latin typeface="Calibri" panose="020F0502020204030204" pitchFamily="34" charset="0"/>
                          <a:ea typeface="Calibri" panose="020F0502020204030204" pitchFamily="34" charset="0"/>
                        </a:rPr>
                        <a:t>Opening remarks</a:t>
                      </a:r>
                      <a:endParaRPr lang="en-US" sz="1600" dirty="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359943799"/>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10:05</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dirty="0">
                          <a:solidFill>
                            <a:srgbClr val="000000"/>
                          </a:solidFill>
                          <a:effectLst/>
                          <a:latin typeface="Calibri" panose="020F0502020204030204" pitchFamily="34" charset="0"/>
                          <a:ea typeface="Calibri" panose="020F0502020204030204" pitchFamily="34" charset="0"/>
                        </a:rPr>
                        <a:t>CCDR “Meta-Analysis” of IFC Inputs &amp; CCDR Recommendations</a:t>
                      </a:r>
                      <a:endParaRPr lang="en-US" sz="1600" dirty="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744159443"/>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10:10</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dirty="0">
                          <a:solidFill>
                            <a:srgbClr val="000000"/>
                          </a:solidFill>
                          <a:effectLst/>
                          <a:latin typeface="Calibri" panose="020F0502020204030204" pitchFamily="34" charset="0"/>
                          <a:ea typeface="Calibri" panose="020F0502020204030204" pitchFamily="34" charset="0"/>
                        </a:rPr>
                        <a:t>IFC Regional Economics Retrospective by Region</a:t>
                      </a:r>
                      <a:endParaRPr lang="en-US" sz="1600" dirty="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225293118"/>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10:30</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Q&amp;A</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299207653"/>
                  </a:ext>
                </a:extLst>
              </a:tr>
              <a:tr h="427182">
                <a:tc gridSpan="2">
                  <a:txBody>
                    <a:bodyPr/>
                    <a:lstStyle/>
                    <a:p>
                      <a:pPr marL="0" marR="0">
                        <a:spcBef>
                          <a:spcPts val="600"/>
                        </a:spcBef>
                        <a:spcAft>
                          <a:spcPts val="0"/>
                        </a:spcAft>
                      </a:pPr>
                      <a:r>
                        <a:rPr lang="en-US" sz="2000" b="1" dirty="0">
                          <a:solidFill>
                            <a:srgbClr val="FFFFFF"/>
                          </a:solidFill>
                          <a:effectLst/>
                          <a:latin typeface="Calibri" panose="020F0502020204030204" pitchFamily="34" charset="0"/>
                          <a:ea typeface="Calibri" panose="020F0502020204030204" pitchFamily="34" charset="0"/>
                        </a:rPr>
                        <a:t>Session 2: Forward Look</a:t>
                      </a:r>
                      <a:endParaRPr lang="en-US" sz="2000" dirty="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1F3864"/>
                    </a:solidFill>
                  </a:tcPr>
                </a:tc>
                <a:tc hMerge="1">
                  <a:txBody>
                    <a:bodyPr/>
                    <a:lstStyle/>
                    <a:p>
                      <a:endParaRPr lang="en-US"/>
                    </a:p>
                  </a:txBody>
                  <a:tcPr/>
                </a:tc>
                <a:extLst>
                  <a:ext uri="{0D108BD9-81ED-4DB2-BD59-A6C34878D82A}">
                    <a16:rowId xmlns:a16="http://schemas.microsoft.com/office/drawing/2014/main" val="2922937547"/>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10:45</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dirty="0">
                          <a:solidFill>
                            <a:srgbClr val="000000"/>
                          </a:solidFill>
                          <a:effectLst/>
                          <a:latin typeface="Calibri" panose="020F0502020204030204" pitchFamily="34" charset="0"/>
                          <a:ea typeface="Calibri" panose="020F0502020204030204" pitchFamily="34" charset="0"/>
                        </a:rPr>
                        <a:t>Tools &amp; Resources Update</a:t>
                      </a:r>
                      <a:endParaRPr lang="en-US" sz="1600" dirty="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993137197"/>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10:55</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Development Impact Work Program Update</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32374340"/>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11:00</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Climate Business Work Program Update</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716383327"/>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11:05</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dirty="0">
                          <a:solidFill>
                            <a:srgbClr val="000000"/>
                          </a:solidFill>
                          <a:effectLst/>
                          <a:latin typeface="Calibri" panose="020F0502020204030204" pitchFamily="34" charset="0"/>
                          <a:ea typeface="Calibri" panose="020F0502020204030204" pitchFamily="34" charset="0"/>
                        </a:rPr>
                        <a:t>Q&amp;A</a:t>
                      </a:r>
                      <a:endParaRPr lang="en-US" sz="1600" dirty="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880528743"/>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11:20</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dirty="0">
                          <a:solidFill>
                            <a:srgbClr val="000000"/>
                          </a:solidFill>
                          <a:effectLst/>
                          <a:latin typeface="Calibri" panose="020F0502020204030204" pitchFamily="34" charset="0"/>
                          <a:ea typeface="Calibri" panose="020F0502020204030204" pitchFamily="34" charset="0"/>
                        </a:rPr>
                        <a:t>Next Steps</a:t>
                      </a:r>
                      <a:endParaRPr lang="en-US" sz="1600" dirty="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34886709"/>
                  </a:ext>
                </a:extLst>
              </a:tr>
              <a:tr h="427182">
                <a:tc>
                  <a:txBody>
                    <a:bodyPr/>
                    <a:lstStyle/>
                    <a:p>
                      <a:pPr marL="0" marR="0" algn="r">
                        <a:spcBef>
                          <a:spcPts val="600"/>
                        </a:spcBef>
                        <a:spcAft>
                          <a:spcPts val="0"/>
                        </a:spcAft>
                      </a:pPr>
                      <a:r>
                        <a:rPr lang="en-US" sz="1600">
                          <a:solidFill>
                            <a:srgbClr val="000000"/>
                          </a:solidFill>
                          <a:effectLst/>
                          <a:latin typeface="Calibri" panose="020F0502020204030204" pitchFamily="34" charset="0"/>
                          <a:ea typeface="Calibri" panose="020F0502020204030204" pitchFamily="34" charset="0"/>
                        </a:rPr>
                        <a:t>11:30</a:t>
                      </a:r>
                      <a:endParaRPr lang="en-US" sz="160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tc>
                  <a:txBody>
                    <a:bodyPr/>
                    <a:lstStyle/>
                    <a:p>
                      <a:pPr marL="0" marR="0">
                        <a:spcBef>
                          <a:spcPts val="600"/>
                        </a:spcBef>
                        <a:spcAft>
                          <a:spcPts val="0"/>
                        </a:spcAft>
                      </a:pPr>
                      <a:r>
                        <a:rPr lang="en-US" sz="1600" dirty="0">
                          <a:solidFill>
                            <a:srgbClr val="000000"/>
                          </a:solidFill>
                          <a:effectLst/>
                          <a:latin typeface="Calibri" panose="020F0502020204030204" pitchFamily="34" charset="0"/>
                          <a:ea typeface="Calibri" panose="020F0502020204030204" pitchFamily="34" charset="0"/>
                        </a:rPr>
                        <a:t>Closing remarks</a:t>
                      </a:r>
                      <a:endParaRPr lang="en-US" sz="1600" dirty="0">
                        <a:effectLst/>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194955369"/>
                  </a:ext>
                </a:extLst>
              </a:tr>
            </a:tbl>
          </a:graphicData>
        </a:graphic>
      </p:graphicFrame>
      <p:sp>
        <p:nvSpPr>
          <p:cNvPr id="4" name="Title 1">
            <a:extLst>
              <a:ext uri="{FF2B5EF4-FFF2-40B4-BE49-F238E27FC236}">
                <a16:creationId xmlns:a16="http://schemas.microsoft.com/office/drawing/2014/main" id="{0DE5FE1E-8B1B-4191-A275-C123BABC072C}"/>
              </a:ext>
            </a:extLst>
          </p:cNvPr>
          <p:cNvSpPr txBox="1">
            <a:spLocks/>
          </p:cNvSpPr>
          <p:nvPr/>
        </p:nvSpPr>
        <p:spPr>
          <a:xfrm>
            <a:off x="838200" y="296546"/>
            <a:ext cx="10515600" cy="964256"/>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Fedra Sans Std Light" panose="020B0303040000020004" pitchFamily="34" charset="0"/>
              </a:rPr>
              <a:t>Agenda</a:t>
            </a:r>
          </a:p>
        </p:txBody>
      </p:sp>
      <p:grpSp>
        <p:nvGrpSpPr>
          <p:cNvPr id="5" name="Group 4">
            <a:extLst>
              <a:ext uri="{FF2B5EF4-FFF2-40B4-BE49-F238E27FC236}">
                <a16:creationId xmlns:a16="http://schemas.microsoft.com/office/drawing/2014/main" id="{188E7812-2EB1-456C-B257-5C212FB38D12}"/>
              </a:ext>
            </a:extLst>
          </p:cNvPr>
          <p:cNvGrpSpPr/>
          <p:nvPr/>
        </p:nvGrpSpPr>
        <p:grpSpPr>
          <a:xfrm>
            <a:off x="0" y="1263721"/>
            <a:ext cx="12192000" cy="167307"/>
            <a:chOff x="0" y="1263721"/>
            <a:chExt cx="12192000" cy="167307"/>
          </a:xfrm>
        </p:grpSpPr>
        <p:sp>
          <p:nvSpPr>
            <p:cNvPr id="6" name="Rectangle 5">
              <a:extLst>
                <a:ext uri="{FF2B5EF4-FFF2-40B4-BE49-F238E27FC236}">
                  <a16:creationId xmlns:a16="http://schemas.microsoft.com/office/drawing/2014/main" id="{C4484062-DD30-488C-B442-81519F7E96B0}"/>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60B1E9-8D38-4805-8A78-66B3C7E2249D}"/>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690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6C3115-5898-4488-A607-B008CE2AE6DE}"/>
              </a:ext>
            </a:extLst>
          </p:cNvPr>
          <p:cNvSpPr txBox="1">
            <a:spLocks/>
          </p:cNvSpPr>
          <p:nvPr/>
        </p:nvSpPr>
        <p:spPr>
          <a:xfrm>
            <a:off x="477981" y="1122363"/>
            <a:ext cx="4023360" cy="3204134"/>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Fedra Sans Std Book" panose="020B0403040000020004" pitchFamily="34" charset="0"/>
              </a:rPr>
              <a:t>IFC Economics Country Climate &amp; </a:t>
            </a:r>
            <a:r>
              <a:rPr lang="en-US" sz="3200" dirty="0">
                <a:solidFill>
                  <a:schemeClr val="bg1"/>
                </a:solidFill>
                <a:latin typeface="Fedra Sans Std Book" panose="020B0403040000020004" pitchFamily="34" charset="0"/>
              </a:rPr>
              <a:t>Development</a:t>
            </a:r>
            <a:r>
              <a:rPr lang="en-US" sz="3600" dirty="0">
                <a:solidFill>
                  <a:schemeClr val="bg1"/>
                </a:solidFill>
                <a:latin typeface="Fedra Sans Std Book" panose="020B0403040000020004" pitchFamily="34" charset="0"/>
              </a:rPr>
              <a:t> Report Workshop</a:t>
            </a:r>
          </a:p>
        </p:txBody>
      </p:sp>
      <p:sp>
        <p:nvSpPr>
          <p:cNvPr id="5" name="Subtitle 2">
            <a:extLst>
              <a:ext uri="{FF2B5EF4-FFF2-40B4-BE49-F238E27FC236}">
                <a16:creationId xmlns:a16="http://schemas.microsoft.com/office/drawing/2014/main" id="{0B5EA3E6-8E6E-4ECD-908F-F64DF5AEA340}"/>
              </a:ext>
            </a:extLst>
          </p:cNvPr>
          <p:cNvSpPr txBox="1">
            <a:spLocks/>
          </p:cNvSpPr>
          <p:nvPr/>
        </p:nvSpPr>
        <p:spPr>
          <a:xfrm>
            <a:off x="477981" y="4872922"/>
            <a:ext cx="3933306" cy="120814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Retrospective &amp; Look Ahead</a:t>
            </a:r>
          </a:p>
          <a:p>
            <a:pPr marL="0" indent="0">
              <a:buNone/>
            </a:pPr>
            <a:endParaRPr lang="en-US" sz="2400" dirty="0">
              <a:solidFill>
                <a:schemeClr val="bg1"/>
              </a:solidFill>
            </a:endParaRPr>
          </a:p>
          <a:p>
            <a:pPr marL="0" indent="0">
              <a:buNone/>
            </a:pPr>
            <a:r>
              <a:rPr lang="en-US" sz="2400" dirty="0">
                <a:solidFill>
                  <a:schemeClr val="bg1"/>
                </a:solidFill>
              </a:rPr>
              <a:t>11 July 2022</a:t>
            </a:r>
          </a:p>
        </p:txBody>
      </p:sp>
      <p:pic>
        <p:nvPicPr>
          <p:cNvPr id="8" name="Picture 7">
            <a:extLst>
              <a:ext uri="{FF2B5EF4-FFF2-40B4-BE49-F238E27FC236}">
                <a16:creationId xmlns:a16="http://schemas.microsoft.com/office/drawing/2014/main" id="{24115F08-0410-41D4-A2F4-9DD19A3C6158}"/>
              </a:ext>
            </a:extLst>
          </p:cNvPr>
          <p:cNvPicPr>
            <a:picLocks noChangeAspect="1"/>
          </p:cNvPicPr>
          <p:nvPr/>
        </p:nvPicPr>
        <p:blipFill>
          <a:blip r:embed="rId2"/>
          <a:stretch>
            <a:fillRect/>
          </a:stretch>
        </p:blipFill>
        <p:spPr>
          <a:xfrm>
            <a:off x="0" y="0"/>
            <a:ext cx="4932218" cy="6857999"/>
          </a:xfrm>
          <a:prstGeom prst="rect">
            <a:avLst/>
          </a:prstGeom>
        </p:spPr>
      </p:pic>
      <p:grpSp>
        <p:nvGrpSpPr>
          <p:cNvPr id="9" name="Group 8">
            <a:extLst>
              <a:ext uri="{FF2B5EF4-FFF2-40B4-BE49-F238E27FC236}">
                <a16:creationId xmlns:a16="http://schemas.microsoft.com/office/drawing/2014/main" id="{BF88A6FF-145D-4DF5-83E6-59DDE88872D6}"/>
              </a:ext>
            </a:extLst>
          </p:cNvPr>
          <p:cNvGrpSpPr/>
          <p:nvPr/>
        </p:nvGrpSpPr>
        <p:grpSpPr>
          <a:xfrm>
            <a:off x="477981" y="1122363"/>
            <a:ext cx="4023360" cy="4958701"/>
            <a:chOff x="477981" y="1122363"/>
            <a:chExt cx="4023360" cy="4958701"/>
          </a:xfrm>
        </p:grpSpPr>
        <p:sp>
          <p:nvSpPr>
            <p:cNvPr id="10" name="Title 1">
              <a:extLst>
                <a:ext uri="{FF2B5EF4-FFF2-40B4-BE49-F238E27FC236}">
                  <a16:creationId xmlns:a16="http://schemas.microsoft.com/office/drawing/2014/main" id="{B543E023-64C6-4EC6-9FA9-FDFDC1542C8F}"/>
                </a:ext>
              </a:extLst>
            </p:cNvPr>
            <p:cNvSpPr txBox="1">
              <a:spLocks/>
            </p:cNvSpPr>
            <p:nvPr/>
          </p:nvSpPr>
          <p:spPr>
            <a:xfrm>
              <a:off x="477981" y="1122363"/>
              <a:ext cx="4023360" cy="2973623"/>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chemeClr val="bg1"/>
                  </a:solidFill>
                  <a:latin typeface="Fedra Sans Std Book" panose="020B0403040000020004" pitchFamily="34" charset="0"/>
                </a:rPr>
                <a:t>“Meta-Analysis” of IFC Inputs &amp; CCDR Recommendations</a:t>
              </a:r>
            </a:p>
          </p:txBody>
        </p:sp>
        <p:sp>
          <p:nvSpPr>
            <p:cNvPr id="11" name="Subtitle 2">
              <a:extLst>
                <a:ext uri="{FF2B5EF4-FFF2-40B4-BE49-F238E27FC236}">
                  <a16:creationId xmlns:a16="http://schemas.microsoft.com/office/drawing/2014/main" id="{56315138-A69D-480A-A719-F2FD4B44BD5A}"/>
                </a:ext>
              </a:extLst>
            </p:cNvPr>
            <p:cNvSpPr txBox="1">
              <a:spLocks/>
            </p:cNvSpPr>
            <p:nvPr/>
          </p:nvSpPr>
          <p:spPr>
            <a:xfrm>
              <a:off x="477981" y="4401880"/>
              <a:ext cx="3933306" cy="16791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Preliminary findings from rapid assessment of substantive IFC Econ inputs to FY22 CCDRs</a:t>
              </a:r>
            </a:p>
          </p:txBody>
        </p:sp>
      </p:grpSp>
    </p:spTree>
    <p:extLst>
      <p:ext uri="{BB962C8B-B14F-4D97-AF65-F5344CB8AC3E}">
        <p14:creationId xmlns:p14="http://schemas.microsoft.com/office/powerpoint/2010/main" val="152383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86CC6D6-AD24-405E-B69E-81F35FA3B383}"/>
              </a:ext>
            </a:extLst>
          </p:cNvPr>
          <p:cNvSpPr txBox="1">
            <a:spLocks/>
          </p:cNvSpPr>
          <p:nvPr/>
        </p:nvSpPr>
        <p:spPr>
          <a:xfrm>
            <a:off x="420800" y="122780"/>
            <a:ext cx="11399554" cy="113802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sz="3200" dirty="0">
                <a:latin typeface="Fedra Sans Std Light" panose="020B0303040000020004" pitchFamily="34" charset="0"/>
              </a:rPr>
              <a:t>IFC contributions to CCDRs, on average, cover ~4 sectors and provide ~2 pages of mostly qualitative insight, based on preliminary analysis. </a:t>
            </a:r>
          </a:p>
        </p:txBody>
      </p:sp>
      <p:sp>
        <p:nvSpPr>
          <p:cNvPr id="8" name="TextBox 7">
            <a:extLst>
              <a:ext uri="{FF2B5EF4-FFF2-40B4-BE49-F238E27FC236}">
                <a16:creationId xmlns:a16="http://schemas.microsoft.com/office/drawing/2014/main" id="{3144BD9B-2D71-4251-9347-571E533F9F7F}"/>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grpSp>
        <p:nvGrpSpPr>
          <p:cNvPr id="9" name="Group 8">
            <a:extLst>
              <a:ext uri="{FF2B5EF4-FFF2-40B4-BE49-F238E27FC236}">
                <a16:creationId xmlns:a16="http://schemas.microsoft.com/office/drawing/2014/main" id="{EC416DCD-0A58-4A13-B6B0-4079A7311779}"/>
              </a:ext>
            </a:extLst>
          </p:cNvPr>
          <p:cNvGrpSpPr/>
          <p:nvPr/>
        </p:nvGrpSpPr>
        <p:grpSpPr>
          <a:xfrm>
            <a:off x="174401" y="1433300"/>
            <a:ext cx="5635536" cy="3406626"/>
            <a:chOff x="174401" y="1433300"/>
            <a:chExt cx="5635536" cy="3406626"/>
          </a:xfrm>
        </p:grpSpPr>
        <p:sp>
          <p:nvSpPr>
            <p:cNvPr id="10" name="TextBox 9">
              <a:extLst>
                <a:ext uri="{FF2B5EF4-FFF2-40B4-BE49-F238E27FC236}">
                  <a16:creationId xmlns:a16="http://schemas.microsoft.com/office/drawing/2014/main" id="{156FB757-B692-49DC-AB71-4B371D4A15F5}"/>
                </a:ext>
              </a:extLst>
            </p:cNvPr>
            <p:cNvSpPr txBox="1"/>
            <p:nvPr/>
          </p:nvSpPr>
          <p:spPr>
            <a:xfrm>
              <a:off x="420800" y="1433300"/>
              <a:ext cx="5312180" cy="584775"/>
            </a:xfrm>
            <a:prstGeom prst="rect">
              <a:avLst/>
            </a:prstGeom>
            <a:noFill/>
          </p:spPr>
          <p:txBody>
            <a:bodyPr wrap="square" rtlCol="0">
              <a:spAutoFit/>
            </a:bodyPr>
            <a:lstStyle/>
            <a:p>
              <a:r>
                <a:rPr lang="en-US" sz="1600" b="1" dirty="0"/>
                <a:t>Figure 1: Distribution of sectoral coverage (breadth) and average pages contributed (depth) for each country.</a:t>
              </a:r>
            </a:p>
          </p:txBody>
        </p:sp>
        <p:pic>
          <p:nvPicPr>
            <p:cNvPr id="11" name="Picture 4">
              <a:extLst>
                <a:ext uri="{FF2B5EF4-FFF2-40B4-BE49-F238E27FC236}">
                  <a16:creationId xmlns:a16="http://schemas.microsoft.com/office/drawing/2014/main" id="{D140A56F-CC08-41F3-8885-8E5504110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01" y="1953767"/>
              <a:ext cx="5635536" cy="28861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7BD0FC17-6C9C-4FCC-86AB-75D8AFAC4A9D}"/>
              </a:ext>
            </a:extLst>
          </p:cNvPr>
          <p:cNvGrpSpPr/>
          <p:nvPr/>
        </p:nvGrpSpPr>
        <p:grpSpPr>
          <a:xfrm>
            <a:off x="6108223" y="1458654"/>
            <a:ext cx="5712131" cy="3794019"/>
            <a:chOff x="6108223" y="1458654"/>
            <a:chExt cx="5712131" cy="3794019"/>
          </a:xfrm>
        </p:grpSpPr>
        <p:sp>
          <p:nvSpPr>
            <p:cNvPr id="13" name="TextBox 12">
              <a:extLst>
                <a:ext uri="{FF2B5EF4-FFF2-40B4-BE49-F238E27FC236}">
                  <a16:creationId xmlns:a16="http://schemas.microsoft.com/office/drawing/2014/main" id="{1DC65AA3-CAB7-4A6B-A979-5848AF59CF70}"/>
                </a:ext>
              </a:extLst>
            </p:cNvPr>
            <p:cNvSpPr txBox="1"/>
            <p:nvPr/>
          </p:nvSpPr>
          <p:spPr>
            <a:xfrm>
              <a:off x="6244786" y="1458654"/>
              <a:ext cx="4592548" cy="338554"/>
            </a:xfrm>
            <a:prstGeom prst="rect">
              <a:avLst/>
            </a:prstGeom>
            <a:noFill/>
          </p:spPr>
          <p:txBody>
            <a:bodyPr wrap="square" rtlCol="0">
              <a:spAutoFit/>
            </a:bodyPr>
            <a:lstStyle/>
            <a:p>
              <a:r>
                <a:rPr lang="en-US" sz="1600" b="1" dirty="0"/>
                <a:t>Figure 2: Depth of contributions per country, sector.</a:t>
              </a:r>
            </a:p>
          </p:txBody>
        </p:sp>
        <p:pic>
          <p:nvPicPr>
            <p:cNvPr id="14" name="Picture 13">
              <a:extLst>
                <a:ext uri="{FF2B5EF4-FFF2-40B4-BE49-F238E27FC236}">
                  <a16:creationId xmlns:a16="http://schemas.microsoft.com/office/drawing/2014/main" id="{E570410F-3875-4880-8024-FF6D35867959}"/>
                </a:ext>
              </a:extLst>
            </p:cNvPr>
            <p:cNvPicPr>
              <a:picLocks noChangeAspect="1"/>
            </p:cNvPicPr>
            <p:nvPr/>
          </p:nvPicPr>
          <p:blipFill>
            <a:blip r:embed="rId3"/>
            <a:stretch>
              <a:fillRect/>
            </a:stretch>
          </p:blipFill>
          <p:spPr>
            <a:xfrm>
              <a:off x="6108223" y="1786082"/>
              <a:ext cx="5712131" cy="3466591"/>
            </a:xfrm>
            <a:prstGeom prst="rect">
              <a:avLst/>
            </a:prstGeom>
          </p:spPr>
        </p:pic>
      </p:grpSp>
      <p:sp>
        <p:nvSpPr>
          <p:cNvPr id="15" name="TextBox 14">
            <a:extLst>
              <a:ext uri="{FF2B5EF4-FFF2-40B4-BE49-F238E27FC236}">
                <a16:creationId xmlns:a16="http://schemas.microsoft.com/office/drawing/2014/main" id="{DDCE54D3-F2FA-49D3-8E09-95BD57C40A15}"/>
              </a:ext>
            </a:extLst>
          </p:cNvPr>
          <p:cNvSpPr txBox="1"/>
          <p:nvPr/>
        </p:nvSpPr>
        <p:spPr>
          <a:xfrm>
            <a:off x="226287" y="4777876"/>
            <a:ext cx="5857489" cy="1815882"/>
          </a:xfrm>
          <a:prstGeom prst="rect">
            <a:avLst/>
          </a:prstGeom>
          <a:noFill/>
        </p:spPr>
        <p:txBody>
          <a:bodyPr wrap="square" rtlCol="0">
            <a:spAutoFit/>
          </a:bodyPr>
          <a:lstStyle/>
          <a:p>
            <a:pPr marL="171450" indent="-171450">
              <a:buFont typeface="Wingdings" panose="05000000000000000000" pitchFamily="2" charset="2"/>
              <a:buChar char="§"/>
            </a:pPr>
            <a:r>
              <a:rPr lang="en-US" sz="1400" b="1" dirty="0"/>
              <a:t>The average coverage (breadth) of IFC’s contribution to CCDR is </a:t>
            </a:r>
            <a:r>
              <a:rPr lang="en-US" sz="1400" b="1" dirty="0">
                <a:solidFill>
                  <a:srgbClr val="00B050"/>
                </a:solidFill>
              </a:rPr>
              <a:t>4.2 sectors</a:t>
            </a:r>
            <a:r>
              <a:rPr lang="en-US" sz="1400" b="1" dirty="0"/>
              <a:t>, and the average written input (depth) is </a:t>
            </a:r>
            <a:r>
              <a:rPr lang="en-US" sz="1400" b="1" dirty="0">
                <a:solidFill>
                  <a:srgbClr val="00B050"/>
                </a:solidFill>
              </a:rPr>
              <a:t>2.18 pages </a:t>
            </a:r>
            <a:r>
              <a:rPr lang="en-US" sz="1400" b="1" dirty="0"/>
              <a:t>per sector.</a:t>
            </a:r>
          </a:p>
          <a:p>
            <a:pPr marL="171450" indent="-171450">
              <a:buFont typeface="Wingdings" panose="05000000000000000000" pitchFamily="2" charset="2"/>
              <a:buChar char="§"/>
            </a:pPr>
            <a:r>
              <a:rPr lang="en-US" sz="1400" b="1" dirty="0"/>
              <a:t>96.8% of contributions are qualitative input, and 12.5% contributions involve some data research.</a:t>
            </a:r>
          </a:p>
          <a:p>
            <a:pPr marL="171450" indent="-171450">
              <a:buFont typeface="Wingdings" panose="05000000000000000000" pitchFamily="2" charset="2"/>
              <a:buChar char="§"/>
            </a:pPr>
            <a:r>
              <a:rPr lang="en-US" sz="1400" dirty="0"/>
              <a:t>The most sectoral coverage is seen in Jordan CCDR, and the highest number of pages contributed is in the Indonesia CCDR. </a:t>
            </a:r>
          </a:p>
          <a:p>
            <a:pPr marL="171450" indent="-171450">
              <a:buFont typeface="Wingdings" panose="05000000000000000000" pitchFamily="2" charset="2"/>
              <a:buChar char="§"/>
            </a:pPr>
            <a:r>
              <a:rPr lang="en-US" sz="1400" dirty="0"/>
              <a:t>There is a significant negative correlation of 0.54 between sectoral coverage and depth of contributions.</a:t>
            </a:r>
          </a:p>
        </p:txBody>
      </p:sp>
      <p:sp>
        <p:nvSpPr>
          <p:cNvPr id="16" name="TextBox 15">
            <a:extLst>
              <a:ext uri="{FF2B5EF4-FFF2-40B4-BE49-F238E27FC236}">
                <a16:creationId xmlns:a16="http://schemas.microsoft.com/office/drawing/2014/main" id="{ECC59179-2604-4CF1-A08B-FE531DF9B14D}"/>
              </a:ext>
            </a:extLst>
          </p:cNvPr>
          <p:cNvSpPr txBox="1"/>
          <p:nvPr/>
        </p:nvSpPr>
        <p:spPr>
          <a:xfrm>
            <a:off x="6139045" y="5348720"/>
            <a:ext cx="5857489" cy="1169551"/>
          </a:xfrm>
          <a:prstGeom prst="rect">
            <a:avLst/>
          </a:prstGeom>
          <a:noFill/>
        </p:spPr>
        <p:txBody>
          <a:bodyPr wrap="square" rtlCol="0">
            <a:spAutoFit/>
          </a:bodyPr>
          <a:lstStyle/>
          <a:p>
            <a:pPr marL="171450" indent="-171450">
              <a:buFont typeface="Wingdings" panose="05000000000000000000" pitchFamily="2" charset="2"/>
              <a:buChar char="§"/>
            </a:pPr>
            <a:r>
              <a:rPr lang="en-US" sz="1400" dirty="0"/>
              <a:t>Most contributions are done in </a:t>
            </a:r>
            <a:r>
              <a:rPr lang="en-US" sz="1400" b="1" dirty="0">
                <a:solidFill>
                  <a:srgbClr val="00B050"/>
                </a:solidFill>
              </a:rPr>
              <a:t>Green Finance</a:t>
            </a:r>
            <a:r>
              <a:rPr lang="en-US" sz="1400" dirty="0"/>
              <a:t>, </a:t>
            </a:r>
            <a:r>
              <a:rPr lang="en-US" sz="1400" b="1" dirty="0">
                <a:solidFill>
                  <a:srgbClr val="00B050"/>
                </a:solidFill>
              </a:rPr>
              <a:t>Energy, and Green Buildings </a:t>
            </a:r>
            <a:r>
              <a:rPr lang="en-US" sz="1400" dirty="0"/>
              <a:t>accounting for 24.6%, 18.3%, and 12.3%  of all IFC contributions. </a:t>
            </a:r>
          </a:p>
          <a:p>
            <a:pPr marL="171450" indent="-171450">
              <a:buFont typeface="Wingdings" panose="05000000000000000000" pitchFamily="2" charset="2"/>
              <a:buChar char="§"/>
            </a:pPr>
            <a:r>
              <a:rPr lang="en-US" sz="1400" dirty="0"/>
              <a:t>Also, 42.11% of contributions to the Indonesia CCDR were on Green Finance; 32.43% of contributions to the China CCDR were on Energy; and 42.25% of contributions to the Turkey CCDR were on Green Buildings.</a:t>
            </a:r>
          </a:p>
        </p:txBody>
      </p:sp>
      <p:sp>
        <p:nvSpPr>
          <p:cNvPr id="17" name="TextBox 16">
            <a:extLst>
              <a:ext uri="{FF2B5EF4-FFF2-40B4-BE49-F238E27FC236}">
                <a16:creationId xmlns:a16="http://schemas.microsoft.com/office/drawing/2014/main" id="{0D62BF32-FBC0-4CCC-A025-063822513F53}"/>
              </a:ext>
            </a:extLst>
          </p:cNvPr>
          <p:cNvSpPr txBox="1"/>
          <p:nvPr/>
        </p:nvSpPr>
        <p:spPr>
          <a:xfrm>
            <a:off x="53689" y="6588547"/>
            <a:ext cx="9347165" cy="276999"/>
          </a:xfrm>
          <a:prstGeom prst="rect">
            <a:avLst/>
          </a:prstGeom>
          <a:noFill/>
        </p:spPr>
        <p:txBody>
          <a:bodyPr wrap="square" rtlCol="0">
            <a:spAutoFit/>
          </a:bodyPr>
          <a:lstStyle/>
          <a:p>
            <a:r>
              <a:rPr lang="en-US" sz="1200" i="1" dirty="0"/>
              <a:t>Note:  Analysis based on substantive written inputs to 15 of 23 CCDRs, as of July 8, 2022.</a:t>
            </a:r>
          </a:p>
        </p:txBody>
      </p:sp>
      <p:grpSp>
        <p:nvGrpSpPr>
          <p:cNvPr id="18" name="Group 17">
            <a:extLst>
              <a:ext uri="{FF2B5EF4-FFF2-40B4-BE49-F238E27FC236}">
                <a16:creationId xmlns:a16="http://schemas.microsoft.com/office/drawing/2014/main" id="{CEF8C93E-05F9-4586-9B95-995945EED210}"/>
              </a:ext>
            </a:extLst>
          </p:cNvPr>
          <p:cNvGrpSpPr/>
          <p:nvPr/>
        </p:nvGrpSpPr>
        <p:grpSpPr>
          <a:xfrm>
            <a:off x="0" y="1263721"/>
            <a:ext cx="12192000" cy="167307"/>
            <a:chOff x="0" y="1263721"/>
            <a:chExt cx="12192000" cy="167307"/>
          </a:xfrm>
        </p:grpSpPr>
        <p:sp>
          <p:nvSpPr>
            <p:cNvPr id="19" name="Rectangle 18">
              <a:extLst>
                <a:ext uri="{FF2B5EF4-FFF2-40B4-BE49-F238E27FC236}">
                  <a16:creationId xmlns:a16="http://schemas.microsoft.com/office/drawing/2014/main" id="{BF0CA0AF-8F28-498D-A4DE-037DAC04D369}"/>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0D89973-C6DB-4BC5-87C5-03D8646C328F}"/>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090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86CC6D6-AD24-405E-B69E-81F35FA3B383}"/>
              </a:ext>
            </a:extLst>
          </p:cNvPr>
          <p:cNvSpPr txBox="1">
            <a:spLocks/>
          </p:cNvSpPr>
          <p:nvPr/>
        </p:nvSpPr>
        <p:spPr>
          <a:xfrm>
            <a:off x="838200" y="296546"/>
            <a:ext cx="10515600" cy="96425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sz="3200" dirty="0">
                <a:latin typeface="Fedra Sans Std Light" panose="020B0303040000020004" pitchFamily="34" charset="0"/>
              </a:rPr>
              <a:t>Roughly 10% of CCDR recommendations are focused on near-term, private sector-related issues, based on preliminary analysis. </a:t>
            </a:r>
          </a:p>
        </p:txBody>
      </p:sp>
      <p:pic>
        <p:nvPicPr>
          <p:cNvPr id="2" name="Picture 1">
            <a:extLst>
              <a:ext uri="{FF2B5EF4-FFF2-40B4-BE49-F238E27FC236}">
                <a16:creationId xmlns:a16="http://schemas.microsoft.com/office/drawing/2014/main" id="{0FFEE498-B9E2-4117-BCFC-72121BBE9D2B}"/>
              </a:ext>
            </a:extLst>
          </p:cNvPr>
          <p:cNvPicPr>
            <a:picLocks noChangeAspect="1"/>
          </p:cNvPicPr>
          <p:nvPr/>
        </p:nvPicPr>
        <p:blipFill rotWithShape="1">
          <a:blip r:embed="rId2"/>
          <a:srcRect l="14965" r="3247"/>
          <a:stretch/>
        </p:blipFill>
        <p:spPr>
          <a:xfrm>
            <a:off x="838200" y="1428108"/>
            <a:ext cx="4756935" cy="2828789"/>
          </a:xfrm>
          <a:prstGeom prst="rect">
            <a:avLst/>
          </a:prstGeom>
        </p:spPr>
      </p:pic>
      <p:pic>
        <p:nvPicPr>
          <p:cNvPr id="9" name="Picture 8">
            <a:extLst>
              <a:ext uri="{FF2B5EF4-FFF2-40B4-BE49-F238E27FC236}">
                <a16:creationId xmlns:a16="http://schemas.microsoft.com/office/drawing/2014/main" id="{7FBB74DE-71C0-449E-AEAC-B67AE3F47853}"/>
              </a:ext>
            </a:extLst>
          </p:cNvPr>
          <p:cNvPicPr>
            <a:picLocks noChangeAspect="1"/>
          </p:cNvPicPr>
          <p:nvPr/>
        </p:nvPicPr>
        <p:blipFill rotWithShape="1">
          <a:blip r:embed="rId3"/>
          <a:srcRect l="9101" r="8405"/>
          <a:stretch/>
        </p:blipFill>
        <p:spPr>
          <a:xfrm>
            <a:off x="6657654" y="4189352"/>
            <a:ext cx="5270642" cy="2511770"/>
          </a:xfrm>
          <a:prstGeom prst="rect">
            <a:avLst/>
          </a:prstGeom>
          <a:ln>
            <a:noFill/>
          </a:ln>
        </p:spPr>
      </p:pic>
      <p:pic>
        <p:nvPicPr>
          <p:cNvPr id="11" name="Picture 10">
            <a:extLst>
              <a:ext uri="{FF2B5EF4-FFF2-40B4-BE49-F238E27FC236}">
                <a16:creationId xmlns:a16="http://schemas.microsoft.com/office/drawing/2014/main" id="{06FE25FD-D16E-421A-8016-BA94E8B9B6E2}"/>
              </a:ext>
            </a:extLst>
          </p:cNvPr>
          <p:cNvPicPr>
            <a:picLocks noChangeAspect="1"/>
          </p:cNvPicPr>
          <p:nvPr/>
        </p:nvPicPr>
        <p:blipFill rotWithShape="1">
          <a:blip r:embed="rId4"/>
          <a:srcRect l="14258" r="4118"/>
          <a:stretch/>
        </p:blipFill>
        <p:spPr>
          <a:xfrm>
            <a:off x="514563" y="4256897"/>
            <a:ext cx="5404207" cy="2944623"/>
          </a:xfrm>
          <a:prstGeom prst="rect">
            <a:avLst/>
          </a:prstGeom>
        </p:spPr>
      </p:pic>
      <p:pic>
        <p:nvPicPr>
          <p:cNvPr id="12" name="Picture 11">
            <a:extLst>
              <a:ext uri="{FF2B5EF4-FFF2-40B4-BE49-F238E27FC236}">
                <a16:creationId xmlns:a16="http://schemas.microsoft.com/office/drawing/2014/main" id="{6DA8EFB4-1435-4777-B2DD-D235873D19BD}"/>
              </a:ext>
            </a:extLst>
          </p:cNvPr>
          <p:cNvPicPr>
            <a:picLocks noChangeAspect="1"/>
          </p:cNvPicPr>
          <p:nvPr/>
        </p:nvPicPr>
        <p:blipFill>
          <a:blip r:embed="rId5"/>
          <a:stretch>
            <a:fillRect/>
          </a:stretch>
        </p:blipFill>
        <p:spPr>
          <a:xfrm>
            <a:off x="5595135" y="1470564"/>
            <a:ext cx="6523285" cy="2950720"/>
          </a:xfrm>
          <a:prstGeom prst="rect">
            <a:avLst/>
          </a:prstGeom>
        </p:spPr>
      </p:pic>
      <p:sp>
        <p:nvSpPr>
          <p:cNvPr id="8" name="TextBox 7">
            <a:extLst>
              <a:ext uri="{FF2B5EF4-FFF2-40B4-BE49-F238E27FC236}">
                <a16:creationId xmlns:a16="http://schemas.microsoft.com/office/drawing/2014/main" id="{3144BD9B-2D71-4251-9347-571E533F9F7F}"/>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grpSp>
        <p:nvGrpSpPr>
          <p:cNvPr id="13" name="Group 12">
            <a:extLst>
              <a:ext uri="{FF2B5EF4-FFF2-40B4-BE49-F238E27FC236}">
                <a16:creationId xmlns:a16="http://schemas.microsoft.com/office/drawing/2014/main" id="{B3ECBB08-E9C5-48BC-89B9-6C72F260A793}"/>
              </a:ext>
            </a:extLst>
          </p:cNvPr>
          <p:cNvGrpSpPr/>
          <p:nvPr/>
        </p:nvGrpSpPr>
        <p:grpSpPr>
          <a:xfrm>
            <a:off x="0" y="1263721"/>
            <a:ext cx="12192000" cy="167307"/>
            <a:chOff x="0" y="1263721"/>
            <a:chExt cx="12192000" cy="167307"/>
          </a:xfrm>
        </p:grpSpPr>
        <p:sp>
          <p:nvSpPr>
            <p:cNvPr id="14" name="Rectangle 13">
              <a:extLst>
                <a:ext uri="{FF2B5EF4-FFF2-40B4-BE49-F238E27FC236}">
                  <a16:creationId xmlns:a16="http://schemas.microsoft.com/office/drawing/2014/main" id="{880939CE-9BD3-4645-9C64-01AC3BD401B3}"/>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CB6892-672C-4086-A1A1-B3A49A60D8D2}"/>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750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6C3115-5898-4488-A607-B008CE2AE6DE}"/>
              </a:ext>
            </a:extLst>
          </p:cNvPr>
          <p:cNvSpPr txBox="1">
            <a:spLocks/>
          </p:cNvSpPr>
          <p:nvPr/>
        </p:nvSpPr>
        <p:spPr>
          <a:xfrm>
            <a:off x="477981" y="1122363"/>
            <a:ext cx="4023360" cy="3204134"/>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Fedra Sans Std Book" panose="020B0403040000020004" pitchFamily="34" charset="0"/>
              </a:rPr>
              <a:t>IFC Economics Country Climate &amp; </a:t>
            </a:r>
            <a:r>
              <a:rPr lang="en-US" sz="3200" dirty="0">
                <a:solidFill>
                  <a:schemeClr val="bg1"/>
                </a:solidFill>
                <a:latin typeface="Fedra Sans Std Book" panose="020B0403040000020004" pitchFamily="34" charset="0"/>
              </a:rPr>
              <a:t>Development</a:t>
            </a:r>
            <a:r>
              <a:rPr lang="en-US" sz="3600" dirty="0">
                <a:solidFill>
                  <a:schemeClr val="bg1"/>
                </a:solidFill>
                <a:latin typeface="Fedra Sans Std Book" panose="020B0403040000020004" pitchFamily="34" charset="0"/>
              </a:rPr>
              <a:t> Report Workshop</a:t>
            </a:r>
          </a:p>
        </p:txBody>
      </p:sp>
      <p:sp>
        <p:nvSpPr>
          <p:cNvPr id="5" name="Subtitle 2">
            <a:extLst>
              <a:ext uri="{FF2B5EF4-FFF2-40B4-BE49-F238E27FC236}">
                <a16:creationId xmlns:a16="http://schemas.microsoft.com/office/drawing/2014/main" id="{0B5EA3E6-8E6E-4ECD-908F-F64DF5AEA340}"/>
              </a:ext>
            </a:extLst>
          </p:cNvPr>
          <p:cNvSpPr txBox="1">
            <a:spLocks/>
          </p:cNvSpPr>
          <p:nvPr/>
        </p:nvSpPr>
        <p:spPr>
          <a:xfrm>
            <a:off x="477981" y="4872922"/>
            <a:ext cx="3933306" cy="120814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Retrospective &amp; Look Ahead</a:t>
            </a:r>
          </a:p>
          <a:p>
            <a:pPr marL="0" indent="0">
              <a:buNone/>
            </a:pPr>
            <a:endParaRPr lang="en-US" sz="2400" dirty="0">
              <a:solidFill>
                <a:schemeClr val="bg1"/>
              </a:solidFill>
            </a:endParaRPr>
          </a:p>
          <a:p>
            <a:pPr marL="0" indent="0">
              <a:buNone/>
            </a:pPr>
            <a:r>
              <a:rPr lang="en-US" sz="2400" dirty="0">
                <a:solidFill>
                  <a:schemeClr val="bg1"/>
                </a:solidFill>
              </a:rPr>
              <a:t>11 July 2022</a:t>
            </a:r>
          </a:p>
        </p:txBody>
      </p:sp>
      <p:pic>
        <p:nvPicPr>
          <p:cNvPr id="8" name="Picture 7">
            <a:extLst>
              <a:ext uri="{FF2B5EF4-FFF2-40B4-BE49-F238E27FC236}">
                <a16:creationId xmlns:a16="http://schemas.microsoft.com/office/drawing/2014/main" id="{24115F08-0410-41D4-A2F4-9DD19A3C6158}"/>
              </a:ext>
            </a:extLst>
          </p:cNvPr>
          <p:cNvPicPr>
            <a:picLocks noChangeAspect="1"/>
          </p:cNvPicPr>
          <p:nvPr/>
        </p:nvPicPr>
        <p:blipFill>
          <a:blip r:embed="rId2"/>
          <a:stretch>
            <a:fillRect/>
          </a:stretch>
        </p:blipFill>
        <p:spPr>
          <a:xfrm>
            <a:off x="0" y="0"/>
            <a:ext cx="4932218" cy="6857999"/>
          </a:xfrm>
          <a:prstGeom prst="rect">
            <a:avLst/>
          </a:prstGeom>
        </p:spPr>
      </p:pic>
      <p:grpSp>
        <p:nvGrpSpPr>
          <p:cNvPr id="9" name="Group 8">
            <a:extLst>
              <a:ext uri="{FF2B5EF4-FFF2-40B4-BE49-F238E27FC236}">
                <a16:creationId xmlns:a16="http://schemas.microsoft.com/office/drawing/2014/main" id="{BF88A6FF-145D-4DF5-83E6-59DDE88872D6}"/>
              </a:ext>
            </a:extLst>
          </p:cNvPr>
          <p:cNvGrpSpPr/>
          <p:nvPr/>
        </p:nvGrpSpPr>
        <p:grpSpPr>
          <a:xfrm>
            <a:off x="477981" y="1122363"/>
            <a:ext cx="4023360" cy="4958700"/>
            <a:chOff x="477981" y="1122363"/>
            <a:chExt cx="4023360" cy="4958700"/>
          </a:xfrm>
        </p:grpSpPr>
        <p:sp>
          <p:nvSpPr>
            <p:cNvPr id="10" name="Title 1">
              <a:extLst>
                <a:ext uri="{FF2B5EF4-FFF2-40B4-BE49-F238E27FC236}">
                  <a16:creationId xmlns:a16="http://schemas.microsoft.com/office/drawing/2014/main" id="{B543E023-64C6-4EC6-9FA9-FDFDC1542C8F}"/>
                </a:ext>
              </a:extLst>
            </p:cNvPr>
            <p:cNvSpPr txBox="1">
              <a:spLocks/>
            </p:cNvSpPr>
            <p:nvPr/>
          </p:nvSpPr>
          <p:spPr>
            <a:xfrm>
              <a:off x="477981" y="1122363"/>
              <a:ext cx="4023360" cy="2973623"/>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Fedra Sans Std Book" panose="020B0403040000020004" pitchFamily="34" charset="0"/>
                </a:rPr>
                <a:t>Tools &amp; Resources Update</a:t>
              </a:r>
            </a:p>
          </p:txBody>
        </p:sp>
        <p:sp>
          <p:nvSpPr>
            <p:cNvPr id="11" name="Subtitle 2">
              <a:extLst>
                <a:ext uri="{FF2B5EF4-FFF2-40B4-BE49-F238E27FC236}">
                  <a16:creationId xmlns:a16="http://schemas.microsoft.com/office/drawing/2014/main" id="{56315138-A69D-480A-A719-F2FD4B44BD5A}"/>
                </a:ext>
              </a:extLst>
            </p:cNvPr>
            <p:cNvSpPr txBox="1">
              <a:spLocks/>
            </p:cNvSpPr>
            <p:nvPr/>
          </p:nvSpPr>
          <p:spPr>
            <a:xfrm>
              <a:off x="477981" y="4872922"/>
              <a:ext cx="3933306" cy="12081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grpSp>
    </p:spTree>
    <p:extLst>
      <p:ext uri="{BB962C8B-B14F-4D97-AF65-F5344CB8AC3E}">
        <p14:creationId xmlns:p14="http://schemas.microsoft.com/office/powerpoint/2010/main" val="61717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2CADFE-0E1D-479C-9683-886E2F93A665}"/>
              </a:ext>
            </a:extLst>
          </p:cNvPr>
          <p:cNvSpPr>
            <a:spLocks noGrp="1"/>
          </p:cNvSpPr>
          <p:nvPr>
            <p:ph sz="half" idx="2"/>
          </p:nvPr>
        </p:nvSpPr>
        <p:spPr>
          <a:xfrm>
            <a:off x="4103370" y="1688053"/>
            <a:ext cx="7829097" cy="5024654"/>
          </a:xfrm>
        </p:spPr>
        <p:txBody>
          <a:bodyPr>
            <a:normAutofit fontScale="92500" lnSpcReduction="20000"/>
          </a:bodyPr>
          <a:lstStyle/>
          <a:p>
            <a:pPr marL="0" indent="0">
              <a:buNone/>
            </a:pPr>
            <a:r>
              <a:rPr lang="en-US" b="1" dirty="0"/>
              <a:t>Objective: </a:t>
            </a:r>
          </a:p>
          <a:p>
            <a:pPr lvl="1">
              <a:spcBef>
                <a:spcPts val="600"/>
              </a:spcBef>
              <a:spcAft>
                <a:spcPts val="600"/>
              </a:spcAft>
            </a:pPr>
            <a:r>
              <a:rPr lang="en-US" sz="1800" dirty="0"/>
              <a:t>Explore countries’ competitive strengths and potential opportunities associated with products in green value chains </a:t>
            </a:r>
          </a:p>
          <a:p>
            <a:pPr marL="0" indent="0">
              <a:lnSpc>
                <a:spcPct val="100000"/>
              </a:lnSpc>
              <a:spcBef>
                <a:spcPts val="600"/>
              </a:spcBef>
              <a:spcAft>
                <a:spcPts val="600"/>
              </a:spcAft>
              <a:buNone/>
            </a:pPr>
            <a:r>
              <a:rPr lang="en-US" b="1" dirty="0"/>
              <a:t>Content: </a:t>
            </a:r>
          </a:p>
          <a:p>
            <a:pPr lvl="1">
              <a:spcBef>
                <a:spcPts val="600"/>
              </a:spcBef>
              <a:spcAft>
                <a:spcPts val="600"/>
              </a:spcAft>
            </a:pPr>
            <a:r>
              <a:rPr lang="en-US" sz="1800" dirty="0"/>
              <a:t>What are countries’ strengths and opportunities in the value chains of wind, solar, electric vehicles? </a:t>
            </a:r>
            <a:r>
              <a:rPr lang="en-US" sz="1800" dirty="0">
                <a:cs typeface="Times New Roman" panose="02020603050405020304" pitchFamily="18" charset="0"/>
              </a:rPr>
              <a:t>Available for 190+ countries, reflecting latest available annual trade data (BACI, 2020). </a:t>
            </a:r>
            <a:endParaRPr lang="en-US" sz="1800" dirty="0"/>
          </a:p>
          <a:p>
            <a:pPr lvl="1">
              <a:spcBef>
                <a:spcPts val="600"/>
              </a:spcBef>
              <a:spcAft>
                <a:spcPts val="600"/>
              </a:spcAft>
            </a:pPr>
            <a:r>
              <a:rPr lang="en-US" sz="1800" dirty="0"/>
              <a:t>How have market shares in these products evolved, both for specific countries and globally? </a:t>
            </a:r>
          </a:p>
          <a:p>
            <a:pPr lvl="1">
              <a:spcBef>
                <a:spcPts val="600"/>
              </a:spcBef>
              <a:spcAft>
                <a:spcPts val="600"/>
              </a:spcAft>
            </a:pPr>
            <a:r>
              <a:rPr lang="en-US" sz="1800" dirty="0"/>
              <a:t>What are the underlying product characteristics? Is the product established in a country? Where is it positioned in the value chain? Does the country export the product under consideration with high export quality? Is the product technologically sophisticated?</a:t>
            </a:r>
          </a:p>
          <a:p>
            <a:pPr lvl="1">
              <a:spcBef>
                <a:spcPts val="600"/>
              </a:spcBef>
              <a:spcAft>
                <a:spcPts val="600"/>
              </a:spcAft>
            </a:pPr>
            <a:r>
              <a:rPr lang="en-US" sz="1800" dirty="0"/>
              <a:t>How do a country’s strengths and potential opportunities compare to regional, structural or aspirational peers? </a:t>
            </a:r>
          </a:p>
          <a:p>
            <a:pPr marL="0" indent="0">
              <a:spcBef>
                <a:spcPts val="600"/>
              </a:spcBef>
              <a:spcAft>
                <a:spcPts val="600"/>
              </a:spcAft>
              <a:buNone/>
            </a:pPr>
            <a:r>
              <a:rPr lang="en-US" b="1" dirty="0"/>
              <a:t>Status: </a:t>
            </a:r>
          </a:p>
          <a:p>
            <a:pPr lvl="1">
              <a:spcBef>
                <a:spcPts val="600"/>
              </a:spcBef>
              <a:spcAft>
                <a:spcPts val="600"/>
              </a:spcAft>
            </a:pPr>
            <a:r>
              <a:rPr lang="en-US" sz="1800" dirty="0"/>
              <a:t>Finalized; work on adoption side of green products/technologies is now taking place </a:t>
            </a:r>
          </a:p>
          <a:p>
            <a:pPr marL="0" indent="0">
              <a:buNone/>
            </a:pPr>
            <a:endParaRPr lang="en-US" dirty="0"/>
          </a:p>
        </p:txBody>
      </p:sp>
      <p:sp>
        <p:nvSpPr>
          <p:cNvPr id="2" name="Title 1">
            <a:extLst>
              <a:ext uri="{FF2B5EF4-FFF2-40B4-BE49-F238E27FC236}">
                <a16:creationId xmlns:a16="http://schemas.microsoft.com/office/drawing/2014/main" id="{E9D41F78-F76E-4820-8F9E-EB6FB90458E5}"/>
              </a:ext>
            </a:extLst>
          </p:cNvPr>
          <p:cNvSpPr>
            <a:spLocks noGrp="1"/>
          </p:cNvSpPr>
          <p:nvPr>
            <p:ph type="title"/>
          </p:nvPr>
        </p:nvSpPr>
        <p:spPr>
          <a:xfrm>
            <a:off x="838199" y="296545"/>
            <a:ext cx="10723075" cy="1325563"/>
          </a:xfrm>
        </p:spPr>
        <p:txBody>
          <a:bodyPr/>
          <a:lstStyle/>
          <a:p>
            <a:r>
              <a:rPr lang="en-US" dirty="0">
                <a:latin typeface="Fedra Sans Std Light" panose="020B0303040000020004" pitchFamily="34" charset="0"/>
              </a:rPr>
              <a:t>Green Value Chain Explorer</a:t>
            </a:r>
          </a:p>
        </p:txBody>
      </p:sp>
      <p:sp>
        <p:nvSpPr>
          <p:cNvPr id="5" name="Rectangle 4">
            <a:extLst>
              <a:ext uri="{FF2B5EF4-FFF2-40B4-BE49-F238E27FC236}">
                <a16:creationId xmlns:a16="http://schemas.microsoft.com/office/drawing/2014/main" id="{C23DE9AA-2B1F-4F7B-91D0-E2C07521995F}"/>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29876E-C690-471A-833C-E15A080F757C}"/>
              </a:ext>
            </a:extLst>
          </p:cNvPr>
          <p:cNvSpPr/>
          <p:nvPr/>
        </p:nvSpPr>
        <p:spPr>
          <a:xfrm>
            <a:off x="7859730" y="1266641"/>
            <a:ext cx="4332270" cy="1643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913475-450B-4FB3-AB8E-DA1804072D5C}"/>
              </a:ext>
            </a:extLst>
          </p:cNvPr>
          <p:cNvPicPr>
            <a:picLocks noChangeAspect="1"/>
          </p:cNvPicPr>
          <p:nvPr/>
        </p:nvPicPr>
        <p:blipFill>
          <a:blip r:embed="rId2"/>
          <a:stretch>
            <a:fillRect/>
          </a:stretch>
        </p:blipFill>
        <p:spPr>
          <a:xfrm>
            <a:off x="633683" y="1690689"/>
            <a:ext cx="3239345" cy="3538858"/>
          </a:xfrm>
          <a:prstGeom prst="rect">
            <a:avLst/>
          </a:prstGeom>
          <a:ln w="12700">
            <a:solidFill>
              <a:srgbClr val="00B050"/>
            </a:solidFill>
          </a:ln>
        </p:spPr>
      </p:pic>
      <p:sp>
        <p:nvSpPr>
          <p:cNvPr id="12" name="TextBox 11">
            <a:extLst>
              <a:ext uri="{FF2B5EF4-FFF2-40B4-BE49-F238E27FC236}">
                <a16:creationId xmlns:a16="http://schemas.microsoft.com/office/drawing/2014/main" id="{B2DE1FC6-ED43-4F2F-B683-4CC348B2E249}"/>
              </a:ext>
            </a:extLst>
          </p:cNvPr>
          <p:cNvSpPr txBox="1"/>
          <p:nvPr/>
        </p:nvSpPr>
        <p:spPr>
          <a:xfrm>
            <a:off x="259533" y="5363446"/>
            <a:ext cx="3983059" cy="461665"/>
          </a:xfrm>
          <a:prstGeom prst="rect">
            <a:avLst/>
          </a:prstGeom>
          <a:noFill/>
        </p:spPr>
        <p:txBody>
          <a:bodyPr wrap="square" rtlCol="0">
            <a:spAutoFit/>
          </a:bodyPr>
          <a:lstStyle/>
          <a:p>
            <a:pPr algn="ctr"/>
            <a:r>
              <a:rPr lang="en-US" sz="2400" b="1" dirty="0">
                <a:solidFill>
                  <a:srgbClr val="00B050"/>
                </a:solidFill>
              </a:rPr>
              <a:t>Explore the tool: </a:t>
            </a:r>
            <a:r>
              <a:rPr lang="en-US" sz="2400" b="1" dirty="0">
                <a:solidFill>
                  <a:srgbClr val="00B050"/>
                </a:solidFill>
                <a:hlinkClick r:id="rId3"/>
              </a:rPr>
              <a:t>gvce/</a:t>
            </a:r>
            <a:endParaRPr lang="en-US" sz="2400" b="1" dirty="0">
              <a:solidFill>
                <a:srgbClr val="00B050"/>
              </a:solidFill>
            </a:endParaRPr>
          </a:p>
        </p:txBody>
      </p:sp>
      <p:grpSp>
        <p:nvGrpSpPr>
          <p:cNvPr id="16" name="Group 15">
            <a:extLst>
              <a:ext uri="{FF2B5EF4-FFF2-40B4-BE49-F238E27FC236}">
                <a16:creationId xmlns:a16="http://schemas.microsoft.com/office/drawing/2014/main" id="{261FD0A3-5E98-4C55-8067-17226A4CF210}"/>
              </a:ext>
            </a:extLst>
          </p:cNvPr>
          <p:cNvGrpSpPr/>
          <p:nvPr/>
        </p:nvGrpSpPr>
        <p:grpSpPr>
          <a:xfrm>
            <a:off x="0" y="1263721"/>
            <a:ext cx="12192000" cy="167307"/>
            <a:chOff x="0" y="1263721"/>
            <a:chExt cx="12192000" cy="167307"/>
          </a:xfrm>
        </p:grpSpPr>
        <p:sp>
          <p:nvSpPr>
            <p:cNvPr id="17" name="Rectangle 16">
              <a:extLst>
                <a:ext uri="{FF2B5EF4-FFF2-40B4-BE49-F238E27FC236}">
                  <a16:creationId xmlns:a16="http://schemas.microsoft.com/office/drawing/2014/main" id="{69CD02C5-DDDB-491C-BABC-0995460657B3}"/>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BC27F0-BDF1-4E4E-A5EB-4F510C94B482}"/>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A388217D-81AF-4A9E-B93B-69FED784F14C}"/>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spTree>
    <p:extLst>
      <p:ext uri="{BB962C8B-B14F-4D97-AF65-F5344CB8AC3E}">
        <p14:creationId xmlns:p14="http://schemas.microsoft.com/office/powerpoint/2010/main" val="237924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F4AA389-6B5A-4F7D-9D79-2EC731C290BC}"/>
              </a:ext>
            </a:extLst>
          </p:cNvPr>
          <p:cNvPicPr>
            <a:picLocks noChangeAspect="1"/>
          </p:cNvPicPr>
          <p:nvPr/>
        </p:nvPicPr>
        <p:blipFill>
          <a:blip r:embed="rId2"/>
          <a:stretch>
            <a:fillRect/>
          </a:stretch>
        </p:blipFill>
        <p:spPr>
          <a:xfrm>
            <a:off x="447312" y="1690687"/>
            <a:ext cx="3505850" cy="1494890"/>
          </a:xfrm>
          <a:prstGeom prst="rect">
            <a:avLst/>
          </a:prstGeom>
          <a:ln w="9525">
            <a:solidFill>
              <a:schemeClr val="tx1"/>
            </a:solidFill>
          </a:ln>
        </p:spPr>
      </p:pic>
      <p:pic>
        <p:nvPicPr>
          <p:cNvPr id="18" name="Picture 17">
            <a:extLst>
              <a:ext uri="{FF2B5EF4-FFF2-40B4-BE49-F238E27FC236}">
                <a16:creationId xmlns:a16="http://schemas.microsoft.com/office/drawing/2014/main" id="{989546AD-AFB2-42D2-8FDF-7E97766EF293}"/>
              </a:ext>
            </a:extLst>
          </p:cNvPr>
          <p:cNvPicPr>
            <a:picLocks noChangeAspect="1"/>
          </p:cNvPicPr>
          <p:nvPr/>
        </p:nvPicPr>
        <p:blipFill>
          <a:blip r:embed="rId3"/>
          <a:stretch>
            <a:fillRect/>
          </a:stretch>
        </p:blipFill>
        <p:spPr>
          <a:xfrm>
            <a:off x="765595" y="2988017"/>
            <a:ext cx="2818288" cy="2666144"/>
          </a:xfrm>
          <a:prstGeom prst="rect">
            <a:avLst/>
          </a:prstGeom>
          <a:ln w="9525">
            <a:solidFill>
              <a:schemeClr val="tx1"/>
            </a:solidFill>
          </a:ln>
        </p:spPr>
      </p:pic>
      <p:sp>
        <p:nvSpPr>
          <p:cNvPr id="2" name="Title 1">
            <a:extLst>
              <a:ext uri="{FF2B5EF4-FFF2-40B4-BE49-F238E27FC236}">
                <a16:creationId xmlns:a16="http://schemas.microsoft.com/office/drawing/2014/main" id="{E9D41F78-F76E-4820-8F9E-EB6FB90458E5}"/>
              </a:ext>
            </a:extLst>
          </p:cNvPr>
          <p:cNvSpPr>
            <a:spLocks noGrp="1"/>
          </p:cNvSpPr>
          <p:nvPr>
            <p:ph type="title"/>
          </p:nvPr>
        </p:nvSpPr>
        <p:spPr>
          <a:xfrm>
            <a:off x="838200" y="296545"/>
            <a:ext cx="11353800" cy="1325563"/>
          </a:xfrm>
        </p:spPr>
        <p:txBody>
          <a:bodyPr/>
          <a:lstStyle/>
          <a:p>
            <a:r>
              <a:rPr lang="en-US" dirty="0">
                <a:latin typeface="Fedra Sans Std Light" panose="020B0303040000020004" pitchFamily="34" charset="0"/>
              </a:rPr>
              <a:t>CPSD Sector Scan Dashboard</a:t>
            </a:r>
            <a:endParaRPr lang="en-US" dirty="0">
              <a:solidFill>
                <a:schemeClr val="bg1">
                  <a:lumMod val="50000"/>
                </a:schemeClr>
              </a:solidFill>
              <a:latin typeface="Fedra Sans Std Light" panose="020B0303040000020004" pitchFamily="34" charset="0"/>
            </a:endParaRPr>
          </a:p>
        </p:txBody>
      </p:sp>
      <p:sp>
        <p:nvSpPr>
          <p:cNvPr id="4" name="Content Placeholder 3">
            <a:extLst>
              <a:ext uri="{FF2B5EF4-FFF2-40B4-BE49-F238E27FC236}">
                <a16:creationId xmlns:a16="http://schemas.microsoft.com/office/drawing/2014/main" id="{472CADFE-0E1D-479C-9683-886E2F93A665}"/>
              </a:ext>
            </a:extLst>
          </p:cNvPr>
          <p:cNvSpPr>
            <a:spLocks noGrp="1"/>
          </p:cNvSpPr>
          <p:nvPr>
            <p:ph sz="half" idx="2"/>
          </p:nvPr>
        </p:nvSpPr>
        <p:spPr>
          <a:xfrm>
            <a:off x="4103370" y="1690687"/>
            <a:ext cx="7250430" cy="4802187"/>
          </a:xfrm>
        </p:spPr>
        <p:txBody>
          <a:bodyPr>
            <a:normAutofit fontScale="77500" lnSpcReduction="20000"/>
          </a:bodyPr>
          <a:lstStyle/>
          <a:p>
            <a:pPr marL="0" indent="0">
              <a:buNone/>
            </a:pPr>
            <a:r>
              <a:rPr lang="en-US" b="1" dirty="0"/>
              <a:t>Objective: </a:t>
            </a:r>
          </a:p>
          <a:p>
            <a:pPr lvl="1">
              <a:lnSpc>
                <a:spcPct val="100000"/>
              </a:lnSpc>
              <a:spcBef>
                <a:spcPts val="600"/>
              </a:spcBef>
              <a:spcAft>
                <a:spcPts val="600"/>
              </a:spcAft>
            </a:pPr>
            <a:r>
              <a:rPr lang="en-US" sz="2000" dirty="0"/>
              <a:t>A dynamic and interactive tool to allow CPSD TTLs to scan, review, and identify tradeable sectors (both goods and services) that may present opportunities for private investment to transform or create markets. </a:t>
            </a:r>
          </a:p>
          <a:p>
            <a:pPr marL="0" indent="0">
              <a:buNone/>
            </a:pPr>
            <a:r>
              <a:rPr lang="en-US" b="1" dirty="0"/>
              <a:t>Content: </a:t>
            </a:r>
          </a:p>
          <a:p>
            <a:pPr lvl="1">
              <a:lnSpc>
                <a:spcPct val="100000"/>
              </a:lnSpc>
              <a:spcBef>
                <a:spcPts val="600"/>
              </a:spcBef>
              <a:spcAft>
                <a:spcPts val="600"/>
              </a:spcAft>
            </a:pPr>
            <a:r>
              <a:rPr lang="en-US" sz="2000" dirty="0">
                <a:highlight>
                  <a:srgbClr val="FFFF00"/>
                </a:highlight>
              </a:rPr>
              <a:t>Although designed for CPSD TTLs, the content is also helpful in preparing for CCDR consultation and drafting IFC inputs.</a:t>
            </a:r>
          </a:p>
          <a:p>
            <a:pPr lvl="1">
              <a:lnSpc>
                <a:spcPct val="100000"/>
              </a:lnSpc>
              <a:spcBef>
                <a:spcPts val="600"/>
              </a:spcBef>
              <a:spcAft>
                <a:spcPts val="600"/>
              </a:spcAft>
            </a:pPr>
            <a:r>
              <a:rPr lang="en-US" sz="2000" dirty="0"/>
              <a:t>The Sector Scan has currently three dimensions: (1) Sector Performance: characterizing a country’s trade context; (2) Sector Potential: which sectors show promise? (3) Sector Constraints: what are a country’s constraints on export competitiveness at the sector level?</a:t>
            </a:r>
          </a:p>
          <a:p>
            <a:pPr lvl="1">
              <a:lnSpc>
                <a:spcPct val="100000"/>
              </a:lnSpc>
              <a:spcBef>
                <a:spcPts val="600"/>
              </a:spcBef>
              <a:spcAft>
                <a:spcPts val="600"/>
              </a:spcAft>
            </a:pPr>
            <a:r>
              <a:rPr lang="en-US" sz="2000" dirty="0"/>
              <a:t>Relevant green indicators, examples: </a:t>
            </a:r>
            <a:r>
              <a:rPr lang="it-IT" sz="2000" dirty="0"/>
              <a:t>CO2 emissions per capita per sector, CO2 intensity of gross exports by sector, </a:t>
            </a:r>
            <a:r>
              <a:rPr lang="en-US" sz="2000" dirty="0"/>
              <a:t>% of products traded in green value chains, % of products traded with environmental benefits</a:t>
            </a:r>
          </a:p>
          <a:p>
            <a:pPr marL="0" indent="0">
              <a:buNone/>
            </a:pPr>
            <a:r>
              <a:rPr lang="en-US" b="1" dirty="0"/>
              <a:t>Status: </a:t>
            </a:r>
          </a:p>
          <a:p>
            <a:pPr lvl="1">
              <a:lnSpc>
                <a:spcPct val="110000"/>
              </a:lnSpc>
              <a:spcBef>
                <a:spcPts val="600"/>
              </a:spcBef>
              <a:spcAft>
                <a:spcPts val="600"/>
              </a:spcAft>
            </a:pPr>
            <a:r>
              <a:rPr lang="en-US" sz="2000" dirty="0"/>
              <a:t>Beta version of the Tableau dashboard is available </a:t>
            </a:r>
            <a:r>
              <a:rPr lang="en-US" sz="2000" dirty="0">
                <a:hlinkClick r:id="rId4"/>
              </a:rPr>
              <a:t>online</a:t>
            </a:r>
            <a:r>
              <a:rPr lang="en-US" sz="2000" dirty="0"/>
              <a:t>.</a:t>
            </a:r>
          </a:p>
          <a:p>
            <a:pPr lvl="1">
              <a:lnSpc>
                <a:spcPct val="110000"/>
              </a:lnSpc>
              <a:spcBef>
                <a:spcPts val="600"/>
              </a:spcBef>
              <a:spcAft>
                <a:spcPts val="600"/>
              </a:spcAft>
            </a:pPr>
            <a:r>
              <a:rPr lang="en-US" sz="2000" dirty="0"/>
              <a:t>Data available through 2020. </a:t>
            </a:r>
          </a:p>
        </p:txBody>
      </p:sp>
      <p:sp>
        <p:nvSpPr>
          <p:cNvPr id="5" name="Rectangle 4">
            <a:extLst>
              <a:ext uri="{FF2B5EF4-FFF2-40B4-BE49-F238E27FC236}">
                <a16:creationId xmlns:a16="http://schemas.microsoft.com/office/drawing/2014/main" id="{C23DE9AA-2B1F-4F7B-91D0-E2C07521995F}"/>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29876E-C690-471A-833C-E15A080F757C}"/>
              </a:ext>
            </a:extLst>
          </p:cNvPr>
          <p:cNvSpPr/>
          <p:nvPr/>
        </p:nvSpPr>
        <p:spPr>
          <a:xfrm>
            <a:off x="7859730" y="1266641"/>
            <a:ext cx="4332270" cy="1643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EBC150A-2C08-4CC1-BDC7-A5853A02B0EC}"/>
              </a:ext>
            </a:extLst>
          </p:cNvPr>
          <p:cNvPicPr>
            <a:picLocks noChangeAspect="1"/>
          </p:cNvPicPr>
          <p:nvPr/>
        </p:nvPicPr>
        <p:blipFill>
          <a:blip r:embed="rId5"/>
          <a:stretch>
            <a:fillRect/>
          </a:stretch>
        </p:blipFill>
        <p:spPr>
          <a:xfrm>
            <a:off x="123153" y="2625450"/>
            <a:ext cx="1976482" cy="2093948"/>
          </a:xfrm>
          <a:prstGeom prst="rect">
            <a:avLst/>
          </a:prstGeom>
          <a:ln w="9525">
            <a:solidFill>
              <a:schemeClr val="tx1"/>
            </a:solidFill>
          </a:ln>
        </p:spPr>
      </p:pic>
      <p:grpSp>
        <p:nvGrpSpPr>
          <p:cNvPr id="19" name="Group 18">
            <a:extLst>
              <a:ext uri="{FF2B5EF4-FFF2-40B4-BE49-F238E27FC236}">
                <a16:creationId xmlns:a16="http://schemas.microsoft.com/office/drawing/2014/main" id="{8376734D-39DC-442D-A220-993FB47FEF64}"/>
              </a:ext>
            </a:extLst>
          </p:cNvPr>
          <p:cNvGrpSpPr/>
          <p:nvPr/>
        </p:nvGrpSpPr>
        <p:grpSpPr>
          <a:xfrm>
            <a:off x="0" y="1263721"/>
            <a:ext cx="12192000" cy="167307"/>
            <a:chOff x="0" y="1263721"/>
            <a:chExt cx="12192000" cy="167307"/>
          </a:xfrm>
        </p:grpSpPr>
        <p:sp>
          <p:nvSpPr>
            <p:cNvPr id="20" name="Rectangle 19">
              <a:extLst>
                <a:ext uri="{FF2B5EF4-FFF2-40B4-BE49-F238E27FC236}">
                  <a16:creationId xmlns:a16="http://schemas.microsoft.com/office/drawing/2014/main" id="{088F37B3-6667-45DC-A914-A12A76FBB9DC}"/>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CAAD4C0-24C2-4216-B4D4-678590C5A0E6}"/>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98C0FF98-6CEB-4DE6-A739-2A3B18F9C0DC}"/>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spTree>
    <p:extLst>
      <p:ext uri="{BB962C8B-B14F-4D97-AF65-F5344CB8AC3E}">
        <p14:creationId xmlns:p14="http://schemas.microsoft.com/office/powerpoint/2010/main" val="211131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1F78-F76E-4820-8F9E-EB6FB90458E5}"/>
              </a:ext>
            </a:extLst>
          </p:cNvPr>
          <p:cNvSpPr>
            <a:spLocks noGrp="1"/>
          </p:cNvSpPr>
          <p:nvPr>
            <p:ph type="title"/>
          </p:nvPr>
        </p:nvSpPr>
        <p:spPr>
          <a:xfrm>
            <a:off x="838200" y="296545"/>
            <a:ext cx="10515600" cy="1325563"/>
          </a:xfrm>
        </p:spPr>
        <p:txBody>
          <a:bodyPr/>
          <a:lstStyle/>
          <a:p>
            <a:r>
              <a:rPr lang="en-US" dirty="0">
                <a:latin typeface="Fedra Sans Std Light" panose="020B0303040000020004" pitchFamily="34" charset="0"/>
              </a:rPr>
              <a:t>IFC Climate Finance Insights </a:t>
            </a:r>
            <a:r>
              <a:rPr lang="en-US" sz="1600" dirty="0">
                <a:solidFill>
                  <a:schemeClr val="bg1">
                    <a:lumMod val="50000"/>
                  </a:schemeClr>
                </a:solidFill>
                <a:latin typeface="Fedra Sans Std Light" panose="020B0303040000020004" pitchFamily="34" charset="0"/>
              </a:rPr>
              <a:t>(working title)</a:t>
            </a:r>
            <a:endParaRPr lang="en-US" dirty="0">
              <a:solidFill>
                <a:schemeClr val="bg1">
                  <a:lumMod val="50000"/>
                </a:schemeClr>
              </a:solidFill>
              <a:latin typeface="Fedra Sans Std Light" panose="020B0303040000020004" pitchFamily="34" charset="0"/>
            </a:endParaRPr>
          </a:p>
        </p:txBody>
      </p:sp>
      <p:sp>
        <p:nvSpPr>
          <p:cNvPr id="4" name="Content Placeholder 3">
            <a:extLst>
              <a:ext uri="{FF2B5EF4-FFF2-40B4-BE49-F238E27FC236}">
                <a16:creationId xmlns:a16="http://schemas.microsoft.com/office/drawing/2014/main" id="{472CADFE-0E1D-479C-9683-886E2F93A665}"/>
              </a:ext>
            </a:extLst>
          </p:cNvPr>
          <p:cNvSpPr>
            <a:spLocks noGrp="1"/>
          </p:cNvSpPr>
          <p:nvPr>
            <p:ph sz="half" idx="2"/>
          </p:nvPr>
        </p:nvSpPr>
        <p:spPr>
          <a:xfrm>
            <a:off x="4103370" y="1690687"/>
            <a:ext cx="7250430" cy="4802187"/>
          </a:xfrm>
        </p:spPr>
        <p:txBody>
          <a:bodyPr>
            <a:normAutofit fontScale="85000" lnSpcReduction="20000"/>
          </a:bodyPr>
          <a:lstStyle/>
          <a:p>
            <a:pPr marL="0" indent="0">
              <a:buNone/>
            </a:pPr>
            <a:r>
              <a:rPr lang="en-US" b="1" dirty="0"/>
              <a:t>Objective: </a:t>
            </a:r>
          </a:p>
          <a:p>
            <a:pPr lvl="1">
              <a:lnSpc>
                <a:spcPct val="100000"/>
              </a:lnSpc>
              <a:spcBef>
                <a:spcPts val="600"/>
              </a:spcBef>
              <a:spcAft>
                <a:spcPts val="600"/>
              </a:spcAft>
            </a:pPr>
            <a:r>
              <a:rPr lang="en-US" sz="2000" dirty="0"/>
              <a:t>To provide an illustrative snapshot of private sector interest in climate-related investment via evidence-based insights drawn from IFC’s climate finance commitments and mobilization.</a:t>
            </a:r>
          </a:p>
          <a:p>
            <a:pPr marL="0" indent="0">
              <a:buNone/>
            </a:pPr>
            <a:r>
              <a:rPr lang="en-US" b="1" dirty="0"/>
              <a:t>Content: </a:t>
            </a:r>
          </a:p>
          <a:p>
            <a:pPr lvl="1">
              <a:spcBef>
                <a:spcPts val="600"/>
              </a:spcBef>
              <a:spcAft>
                <a:spcPts val="600"/>
              </a:spcAft>
            </a:pPr>
            <a:r>
              <a:rPr lang="en-US" sz="2000" dirty="0"/>
              <a:t>IFC climate finance and mobilization over time, benchmarked by sector, country, and region.</a:t>
            </a:r>
          </a:p>
          <a:p>
            <a:pPr lvl="1">
              <a:spcBef>
                <a:spcPts val="600"/>
              </a:spcBef>
              <a:spcAft>
                <a:spcPts val="600"/>
              </a:spcAft>
            </a:pPr>
            <a:r>
              <a:rPr lang="en-US" sz="2000" dirty="0"/>
              <a:t>Deal characteristics and curated insights on key success factors.</a:t>
            </a:r>
          </a:p>
          <a:p>
            <a:pPr lvl="1">
              <a:spcBef>
                <a:spcPts val="600"/>
              </a:spcBef>
              <a:spcAft>
                <a:spcPts val="600"/>
              </a:spcAft>
            </a:pPr>
            <a:r>
              <a:rPr lang="en-US" sz="2000" dirty="0"/>
              <a:t>Integrated data from across IFC departments and tools, including: Corporate Strategy, Upstream/IS/AS Portfolio, Development Impact, Risk, and Potential.</a:t>
            </a:r>
          </a:p>
          <a:p>
            <a:pPr marL="0" indent="0">
              <a:buNone/>
            </a:pPr>
            <a:r>
              <a:rPr lang="en-US" b="1" dirty="0"/>
              <a:t>Status: </a:t>
            </a:r>
          </a:p>
          <a:p>
            <a:pPr lvl="1">
              <a:lnSpc>
                <a:spcPct val="110000"/>
              </a:lnSpc>
              <a:spcBef>
                <a:spcPts val="600"/>
              </a:spcBef>
              <a:spcAft>
                <a:spcPts val="600"/>
              </a:spcAft>
            </a:pPr>
            <a:r>
              <a:rPr lang="en-US" sz="2000" dirty="0"/>
              <a:t>IFC-only Tableau dashboard nearly complete. </a:t>
            </a:r>
          </a:p>
          <a:p>
            <a:pPr lvl="1">
              <a:lnSpc>
                <a:spcPct val="110000"/>
              </a:lnSpc>
              <a:spcBef>
                <a:spcPts val="600"/>
              </a:spcBef>
              <a:spcAft>
                <a:spcPts val="600"/>
              </a:spcAft>
            </a:pPr>
            <a:r>
              <a:rPr lang="en-US" sz="2000" dirty="0"/>
              <a:t>Additional non-IFC FDI data being considered for integration.</a:t>
            </a:r>
          </a:p>
          <a:p>
            <a:pPr lvl="1">
              <a:lnSpc>
                <a:spcPct val="110000"/>
              </a:lnSpc>
              <a:spcBef>
                <a:spcPts val="600"/>
              </a:spcBef>
              <a:spcAft>
                <a:spcPts val="600"/>
              </a:spcAft>
            </a:pPr>
            <a:r>
              <a:rPr lang="en-US" sz="2000" dirty="0"/>
              <a:t>Output to be developed for two pilot countries (Turkey, one other TBD). </a:t>
            </a:r>
          </a:p>
        </p:txBody>
      </p:sp>
      <p:sp>
        <p:nvSpPr>
          <p:cNvPr id="5" name="Rectangle 4">
            <a:extLst>
              <a:ext uri="{FF2B5EF4-FFF2-40B4-BE49-F238E27FC236}">
                <a16:creationId xmlns:a16="http://schemas.microsoft.com/office/drawing/2014/main" id="{C23DE9AA-2B1F-4F7B-91D0-E2C07521995F}"/>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29876E-C690-471A-833C-E15A080F757C}"/>
              </a:ext>
            </a:extLst>
          </p:cNvPr>
          <p:cNvSpPr/>
          <p:nvPr/>
        </p:nvSpPr>
        <p:spPr>
          <a:xfrm>
            <a:off x="7859730" y="1266641"/>
            <a:ext cx="4332270" cy="1643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A623CC3-EEE5-41A9-8BC6-1CB862FEF367}"/>
              </a:ext>
            </a:extLst>
          </p:cNvPr>
          <p:cNvPicPr>
            <a:picLocks noChangeAspect="1"/>
          </p:cNvPicPr>
          <p:nvPr/>
        </p:nvPicPr>
        <p:blipFill>
          <a:blip r:embed="rId2"/>
          <a:stretch>
            <a:fillRect/>
          </a:stretch>
        </p:blipFill>
        <p:spPr>
          <a:xfrm>
            <a:off x="215130" y="1690687"/>
            <a:ext cx="3833130" cy="2141574"/>
          </a:xfrm>
          <a:prstGeom prst="rect">
            <a:avLst/>
          </a:prstGeom>
          <a:ln>
            <a:solidFill>
              <a:srgbClr val="00B050"/>
            </a:solidFill>
          </a:ln>
        </p:spPr>
      </p:pic>
      <p:pic>
        <p:nvPicPr>
          <p:cNvPr id="9" name="Picture 8">
            <a:extLst>
              <a:ext uri="{FF2B5EF4-FFF2-40B4-BE49-F238E27FC236}">
                <a16:creationId xmlns:a16="http://schemas.microsoft.com/office/drawing/2014/main" id="{897EFBA9-0993-4676-81D6-E61A0E3CD7B3}"/>
              </a:ext>
            </a:extLst>
          </p:cNvPr>
          <p:cNvPicPr>
            <a:picLocks noChangeAspect="1"/>
          </p:cNvPicPr>
          <p:nvPr/>
        </p:nvPicPr>
        <p:blipFill>
          <a:blip r:embed="rId3"/>
          <a:stretch>
            <a:fillRect/>
          </a:stretch>
        </p:blipFill>
        <p:spPr>
          <a:xfrm>
            <a:off x="1373642" y="2897760"/>
            <a:ext cx="2251563" cy="2907139"/>
          </a:xfrm>
          <a:prstGeom prst="rect">
            <a:avLst/>
          </a:prstGeom>
          <a:ln w="9525">
            <a:solidFill>
              <a:schemeClr val="tx1"/>
            </a:solidFill>
          </a:ln>
        </p:spPr>
      </p:pic>
      <p:grpSp>
        <p:nvGrpSpPr>
          <p:cNvPr id="12" name="Group 11">
            <a:extLst>
              <a:ext uri="{FF2B5EF4-FFF2-40B4-BE49-F238E27FC236}">
                <a16:creationId xmlns:a16="http://schemas.microsoft.com/office/drawing/2014/main" id="{E1C19887-8637-4783-AD77-CCBD5D1E86C4}"/>
              </a:ext>
            </a:extLst>
          </p:cNvPr>
          <p:cNvGrpSpPr/>
          <p:nvPr/>
        </p:nvGrpSpPr>
        <p:grpSpPr>
          <a:xfrm>
            <a:off x="0" y="1263721"/>
            <a:ext cx="12192000" cy="167307"/>
            <a:chOff x="0" y="1263721"/>
            <a:chExt cx="12192000" cy="167307"/>
          </a:xfrm>
        </p:grpSpPr>
        <p:sp>
          <p:nvSpPr>
            <p:cNvPr id="13" name="Rectangle 12">
              <a:extLst>
                <a:ext uri="{FF2B5EF4-FFF2-40B4-BE49-F238E27FC236}">
                  <a16:creationId xmlns:a16="http://schemas.microsoft.com/office/drawing/2014/main" id="{0C3FA734-E011-4081-9DB0-434BAAA298F6}"/>
                </a:ext>
              </a:extLst>
            </p:cNvPr>
            <p:cNvSpPr/>
            <p:nvPr/>
          </p:nvSpPr>
          <p:spPr>
            <a:xfrm>
              <a:off x="0" y="1263721"/>
              <a:ext cx="12192000" cy="16438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72F8A4-F4A7-49E1-8B01-134C1B628444}"/>
                </a:ext>
              </a:extLst>
            </p:cNvPr>
            <p:cNvSpPr/>
            <p:nvPr/>
          </p:nvSpPr>
          <p:spPr>
            <a:xfrm>
              <a:off x="7859730" y="1266641"/>
              <a:ext cx="4332270" cy="1643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566E2EA6-8C05-437A-87E5-8D8B27F021A2}"/>
              </a:ext>
            </a:extLst>
          </p:cNvPr>
          <p:cNvSpPr txBox="1"/>
          <p:nvPr/>
        </p:nvSpPr>
        <p:spPr>
          <a:xfrm>
            <a:off x="7859730" y="6544244"/>
            <a:ext cx="4342544" cy="313756"/>
          </a:xfrm>
          <a:prstGeom prst="rect">
            <a:avLst/>
          </a:prstGeom>
          <a:solidFill>
            <a:srgbClr val="002060"/>
          </a:solidFill>
        </p:spPr>
        <p:txBody>
          <a:bodyPr wrap="square" rtlCol="0">
            <a:spAutoFit/>
          </a:bodyPr>
          <a:lstStyle/>
          <a:p>
            <a:pPr algn="r"/>
            <a:r>
              <a:rPr lang="en-US" sz="1400" dirty="0">
                <a:solidFill>
                  <a:schemeClr val="bg1"/>
                </a:solidFill>
                <a:latin typeface="Fedra Sans Std Bold" panose="020B0803040000020004" pitchFamily="34" charset="0"/>
              </a:rPr>
              <a:t>IFC ECONOMICS CCDR WORKSHOP JULY 2022</a:t>
            </a:r>
          </a:p>
        </p:txBody>
      </p:sp>
    </p:spTree>
    <p:extLst>
      <p:ext uri="{BB962C8B-B14F-4D97-AF65-F5344CB8AC3E}">
        <p14:creationId xmlns:p14="http://schemas.microsoft.com/office/powerpoint/2010/main" val="1326597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1439</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Fedra Sans Std Bold</vt:lpstr>
      <vt:lpstr>Fedra Sans Std Book</vt:lpstr>
      <vt:lpstr>Fedra Sans Std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Green Value Chain Explorer</vt:lpstr>
      <vt:lpstr>CPSD Sector Scan Dashboard</vt:lpstr>
      <vt:lpstr>IFC Climate Finance Insights (working title)</vt:lpstr>
      <vt:lpstr>CPSD Climate Methodology Guidance Note</vt:lpstr>
      <vt:lpstr>CCDR Private Sector Check List</vt:lpstr>
      <vt:lpstr>IFC Resources</vt:lpstr>
      <vt:lpstr>Climate Business Opportunity Snapshot</vt:lpstr>
      <vt:lpstr>Climate Adaptation Snapshot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Miles McKenna</dc:creator>
  <cp:lastModifiedBy>Miles McKenna</cp:lastModifiedBy>
  <cp:revision>27</cp:revision>
  <dcterms:created xsi:type="dcterms:W3CDTF">2022-05-02T16:12:30Z</dcterms:created>
  <dcterms:modified xsi:type="dcterms:W3CDTF">2022-07-08T18:33:26Z</dcterms:modified>
</cp:coreProperties>
</file>