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5" r:id="rId6"/>
    <p:sldId id="286" r:id="rId7"/>
    <p:sldId id="261" r:id="rId8"/>
    <p:sldId id="298" r:id="rId9"/>
    <p:sldId id="303" r:id="rId10"/>
    <p:sldId id="307" r:id="rId11"/>
    <p:sldId id="304" r:id="rId12"/>
    <p:sldId id="306" r:id="rId13"/>
    <p:sldId id="293" r:id="rId14"/>
    <p:sldId id="308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109"/>
  </p:normalViewPr>
  <p:slideViewPr>
    <p:cSldViewPr snapToGrid="0">
      <p:cViewPr>
        <p:scale>
          <a:sx n="90" d="100"/>
          <a:sy n="90" d="100"/>
        </p:scale>
        <p:origin x="7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defRPr>
            </a:lvl1pPr>
          </a:lstStyle>
          <a:p>
            <a:fld id="{3CAA7E89-ABB9-485B-8EAF-4D6A08193F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hyperlink" Target="http://www.bilibili.com/video/av3191534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88531" y="133018"/>
            <a:ext cx="5570538" cy="6804490"/>
            <a:chOff x="3565437" y="299817"/>
            <a:chExt cx="5070953" cy="6257425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1849149" cy="42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第一次习题课</a:t>
              </a:r>
              <a:endParaRPr lang="zh-CN" altLang="en-US" sz="2400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623625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44838" y="3700269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/>
            <a:srcRect l="35176"/>
            <a:stretch>
              <a:fillRect/>
            </a:stretch>
          </p:blipFill>
          <p:spPr>
            <a:xfrm>
              <a:off x="3710673" y="3637863"/>
              <a:ext cx="2404662" cy="2919379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4104455" y="2673079"/>
              <a:ext cx="3992917" cy="84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b="1" dirty="0" smtClean="0">
                  <a:solidFill>
                    <a:schemeClr val="bg1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电子政务导论</a:t>
              </a:r>
              <a:endParaRPr lang="zh-CN" altLang="en-US" sz="54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740740" cy="461962"/>
            <a:chOff x="0" y="242888"/>
            <a:chExt cx="2741456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339713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阅读文献？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31" name="Picture 4" descr="https://pic4.zhimg.com/0ff30a9d5e513b6f425115c14348e3ab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5" y="877835"/>
            <a:ext cx="5949950" cy="21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pic4.zhimg.com/e650d8556210984b4bd9e0b95b9db88b_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81174"/>
            <a:ext cx="5540217" cy="44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8532884" y="704553"/>
            <a:ext cx="183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BEFORE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效率低</a:t>
            </a:r>
            <a:endParaRPr lang="en-US" altLang="zh-CN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思路混乱</a:t>
            </a:r>
            <a:endParaRPr lang="zh-CN" altLang="en-US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39476" y="4187558"/>
            <a:ext cx="3902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NOW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改变阅读论文的思维！</a:t>
            </a:r>
            <a:endParaRPr lang="zh-CN" altLang="en-US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664070" cy="461962"/>
            <a:chOff x="0" y="242888"/>
            <a:chExt cx="3665027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3263284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如何写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好论文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摘要？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229657" y="300038"/>
            <a:ext cx="5038418" cy="2171270"/>
            <a:chOff x="6639013" y="1549333"/>
            <a:chExt cx="4820607" cy="2115259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58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写摘要的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方子（</a:t>
              </a:r>
              <a:r>
                <a:rPr lang="en-US" altLang="zh-CN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PARI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）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5823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写论文的时候，照方抓药即可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 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 Problem: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文章要解决什么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问题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 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 Approach: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文章用得是什么方法解决提出的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问题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 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 Results: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解决了问题得到了些什么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结果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 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 Impacts: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这些结果有什么具体理论或者实际的影响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6229657" y="3234203"/>
            <a:ext cx="5024626" cy="3419010"/>
            <a:chOff x="6639013" y="4154731"/>
            <a:chExt cx="4820607" cy="3190778"/>
          </a:xfrm>
        </p:grpSpPr>
        <p:sp>
          <p:nvSpPr>
            <p:cNvPr id="34" name="矩形 33"/>
            <p:cNvSpPr/>
            <p:nvPr/>
          </p:nvSpPr>
          <p:spPr>
            <a:xfrm>
              <a:off x="6921551" y="4638716"/>
              <a:ext cx="4538069" cy="27067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按照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以下四个句式写四句话，概括研究成果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endPara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The 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problem I am trying to solve in this paper is 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...</a:t>
              </a:r>
              <a:endPara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 The approach I adopt to solve the problem is 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...</a:t>
              </a:r>
              <a:endPara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 The results obtained in this research include 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...</a:t>
              </a:r>
              <a:endPara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 The impacts of our obtained results are ...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煮药的过程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4895176" cy="461962"/>
            <a:chOff x="0" y="242888"/>
            <a:chExt cx="4896454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4494711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如何写出一篇逻辑清晰的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214350" y="676252"/>
            <a:ext cx="5728981" cy="2024318"/>
            <a:chOff x="6639013" y="1549333"/>
            <a:chExt cx="4820607" cy="1972098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097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议论文三要素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439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论点（正确、鲜明阐述作者观点的句子）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论据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（支撑论点的材料，是作者用来证明论点的理由和根据）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论证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（揭示出论点和论据之间的内在逻辑关系）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6243449" y="2695141"/>
            <a:ext cx="5024626" cy="887936"/>
            <a:chOff x="6639013" y="4154731"/>
            <a:chExt cx="4820607" cy="828663"/>
          </a:xfrm>
        </p:grpSpPr>
        <p:sp>
          <p:nvSpPr>
            <p:cNvPr id="34" name="矩形 33"/>
            <p:cNvSpPr/>
            <p:nvPr/>
          </p:nvSpPr>
          <p:spPr>
            <a:xfrm>
              <a:off x="6921551" y="4638716"/>
              <a:ext cx="4538069" cy="3446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化整为零，拆分论点，层层递进，环环相扣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39013" y="4154731"/>
              <a:ext cx="4820607" cy="48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原则</a:t>
              </a:r>
            </a:p>
          </p:txBody>
        </p:sp>
      </p:grpSp>
      <p:grpSp>
        <p:nvGrpSpPr>
          <p:cNvPr id="38" name="组合 82"/>
          <p:cNvGrpSpPr>
            <a:grpSpLocks/>
          </p:cNvGrpSpPr>
          <p:nvPr/>
        </p:nvGrpSpPr>
        <p:grpSpPr bwMode="auto">
          <a:xfrm>
            <a:off x="6337341" y="4026498"/>
            <a:ext cx="5024626" cy="2272930"/>
            <a:chOff x="6639013" y="4154731"/>
            <a:chExt cx="4820607" cy="2121203"/>
          </a:xfrm>
        </p:grpSpPr>
        <p:sp>
          <p:nvSpPr>
            <p:cNvPr id="41" name="矩形 40"/>
            <p:cNvSpPr/>
            <p:nvPr/>
          </p:nvSpPr>
          <p:spPr>
            <a:xfrm>
              <a:off x="6921551" y="4638716"/>
              <a:ext cx="4538069" cy="163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亚里士多德的三段论：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所有的人都会死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苏格拉底是一个人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因此，苏格拉底会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死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7F7F7F"/>
                  </a:solidFill>
                  <a:latin typeface="Microsoft YaHei" charset="0"/>
                  <a:hlinkClick r:id="rId5"/>
                </a:rPr>
                <a:t>一个极好的</a:t>
              </a:r>
              <a:r>
                <a:rPr lang="zh-CN" altLang="en-US" b="1" dirty="0" smtClean="0">
                  <a:solidFill>
                    <a:srgbClr val="7F7F7F"/>
                  </a:solidFill>
                  <a:latin typeface="Microsoft YaHei" charset="0"/>
                  <a:hlinkClick r:id="rId5"/>
                </a:rPr>
                <a:t>栗子</a:t>
              </a:r>
              <a:endParaRPr lang="zh-CN" altLang="en-US" b="1" dirty="0">
                <a:solidFill>
                  <a:srgbClr val="7F7F7F"/>
                </a:solidFill>
                <a:latin typeface="Microsoft YaHei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39013" y="4154731"/>
              <a:ext cx="4820607" cy="48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例子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论文格式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Paper format Paper format Paper format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Paper format Paper format Paper format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Paper format Paper format Paper format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432963" cy="461962"/>
            <a:chOff x="0" y="242888"/>
            <a:chExt cx="2433598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031855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论文格式要求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168770" y="676252"/>
            <a:ext cx="5774562" cy="5132862"/>
            <a:chOff x="6600660" y="1549333"/>
            <a:chExt cx="4858960" cy="5000453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097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格式要求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600660" y="2082213"/>
              <a:ext cx="4851021" cy="4467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严格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按照群文件中的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《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电子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政务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导论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-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参考模板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》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修改格式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文章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层次分明，大标题和下层标题字号分明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正文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字体全部使用宋体，小四，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1.5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倍行距；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引用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部分使用引号，并把参考文献标注其后；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页眉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的左边：电子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政务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导论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2016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秋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                         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6.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页眉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的右边：教师：毛明志 助教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郝思佳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7.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严禁</a:t>
              </a:r>
              <a:r>
                <a:rPr lang="zh-CN" altLang="en-US" sz="2800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抄袭！！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！</a:t>
              </a:r>
              <a:endPara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771987"/>
            <a:chOff x="277329" y="1093495"/>
            <a:chExt cx="5427948" cy="177206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1446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 &amp; A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09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Question &amp; Answer Question &amp; Answer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955" y="273020"/>
            <a:ext cx="5072002" cy="603570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92840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电子政务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Century Gothic" pitchFamily="34" charset="0"/>
                </a:rPr>
                <a:t>导论习题课</a:t>
              </a:r>
              <a:endParaRPr lang="zh-CN" altLang="en-US" sz="2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/>
            <a:srcRect l="35176"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14300" y="1765300"/>
            <a:ext cx="11796713" cy="4574975"/>
            <a:chOff x="114547" y="1764793"/>
            <a:chExt cx="11796471" cy="4576065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411404" y="1764793"/>
              <a:ext cx="4784627" cy="1242198"/>
              <a:chOff x="411404" y="1764793"/>
              <a:chExt cx="4784627" cy="1242198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1968455" y="1764793"/>
                <a:ext cx="3168839" cy="461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课程内容及成绩组成</a:t>
                </a: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65430" y="2268151"/>
                <a:ext cx="4230601" cy="738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Course content and achievement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composition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Course content and achievement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composition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Course content and achievement composition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114547" y="3876258"/>
              <a:ext cx="4819551" cy="1268015"/>
              <a:chOff x="375408" y="1737945"/>
              <a:chExt cx="4819551" cy="1268015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论文格式</a:t>
                </a: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75408" y="2267121"/>
                <a:ext cx="4819551" cy="7388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format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010337" y="3008956"/>
              <a:ext cx="4900681" cy="1228640"/>
              <a:chOff x="277330" y="1745441"/>
              <a:chExt cx="4900681" cy="1228640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3848190" cy="46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作业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要求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&amp;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参考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tips</a:t>
                </a: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299724" y="2235241"/>
                <a:ext cx="4819551" cy="7388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Job requirements &amp; reference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tips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Job requirements &amp; reference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tips</a:t>
                </a:r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Job requirements &amp; reference tips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847261" y="5542796"/>
              <a:ext cx="4900248" cy="798062"/>
              <a:chOff x="277330" y="1745441"/>
              <a:chExt cx="4900248" cy="798062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Q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&amp;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9291" y="2235653"/>
                <a:ext cx="4819551" cy="3078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Question &amp; Answer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Question &amp;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Answer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>
              <a:grpSpLocks/>
            </p:cNvGrpSpPr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835063" cy="2052210"/>
            <a:chOff x="277329" y="1093495"/>
            <a:chExt cx="5474423" cy="205229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课程内容及成绩组成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3804" y="231476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Course content and achievement composition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Course content and achievement composition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Course content and achievement composition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356293" cy="461962"/>
            <a:chOff x="0" y="242888"/>
            <a:chExt cx="3357169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955426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课程内容及成绩组成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20224" y="3921369"/>
              <a:ext cx="1148776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Course </a:t>
              </a:r>
              <a:endParaRPr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content </a:t>
              </a:r>
              <a:endPara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638925" y="959634"/>
            <a:ext cx="4821238" cy="1319232"/>
            <a:chOff x="6639013" y="1549333"/>
            <a:chExt cx="4820607" cy="1319075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课程内容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1551" y="1914414"/>
              <a:ext cx="4538069" cy="9539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宏观介绍电子政务发展历程，帮助同学们更好的了解电子政务理念、评价指标等；在具备相关基本概念后，基于分析一系列真实案例及其发展现状，结合日前大热的“云计算”研究如何更好实现信息共享。</a:t>
              </a: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638925" y="2602365"/>
            <a:ext cx="4821238" cy="1709096"/>
            <a:chOff x="6639013" y="2635727"/>
            <a:chExt cx="4820607" cy="1649826"/>
          </a:xfrm>
        </p:grpSpPr>
        <p:sp>
          <p:nvSpPr>
            <p:cNvPr id="63" name="矩形 62"/>
            <p:cNvSpPr/>
            <p:nvPr/>
          </p:nvSpPr>
          <p:spPr>
            <a:xfrm>
              <a:off x="6921551" y="2948589"/>
              <a:ext cx="4538069" cy="13369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学生了解、体验电子政务平台的使用方法、更新观念；了解电子政务的一般流程和简单应用，能利用计算机搜集、索取、存储、展示、交流政务信息；学会政务资源的分析、共享和交流、能利用网络进行协同工作；能在网络上实现政务信息简单的交互，了解电子政务应用系统的开发流程。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课程目标</a:t>
              </a: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638925" y="4567700"/>
            <a:ext cx="4821238" cy="1708845"/>
            <a:chOff x="6639013" y="4154731"/>
            <a:chExt cx="4820607" cy="1707711"/>
          </a:xfrm>
        </p:grpSpPr>
        <p:sp>
          <p:nvSpPr>
            <p:cNvPr id="64" name="矩形 63"/>
            <p:cNvSpPr/>
            <p:nvPr/>
          </p:nvSpPr>
          <p:spPr>
            <a:xfrm>
              <a:off x="6921551" y="4478366"/>
              <a:ext cx="4538069" cy="13840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平时分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60%</a:t>
              </a:r>
              <a:endPara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 考勤：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15%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＋  论文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25%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＋  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PPT20%</a:t>
              </a:r>
              <a:endPara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（注意！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PPT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全部同学都要交，不是只有展示的同学交，展示的同学是另外加分的。）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期末考试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40%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369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成绩组成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768600"/>
            <a:ext cx="6797675" cy="1726773"/>
            <a:chOff x="277329" y="1418946"/>
            <a:chExt cx="5444478" cy="172684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作业要求</a:t>
              </a: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tips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3859" y="231476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Job requirements &amp; reference tips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Job requirements &amp; reference tips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Job requirements &amp; reference tips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329042" cy="461962"/>
            <a:chOff x="0" y="242888"/>
            <a:chExt cx="3329912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928169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作业要求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&amp;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考试形式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638937" y="4072061"/>
              <a:ext cx="1566150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Requirement 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413805" y="757220"/>
            <a:ext cx="5038418" cy="3672264"/>
            <a:chOff x="6639013" y="1549333"/>
            <a:chExt cx="4820607" cy="3671827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231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作业要求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31389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作业的命名规则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 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专业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学号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姓名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初稿／终稿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字数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要求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 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8000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字以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上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题目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老师这边会统一给出可选题目，大概有</a:t>
              </a:r>
              <a:r>
                <a:rPr lang="en-US" altLang="zh-CN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200</a:t>
              </a: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来个，大家可以自行选择，但是尽量不要重复。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选题截至日期：</a:t>
              </a:r>
              <a:r>
                <a:rPr lang="en-US" altLang="zh-CN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2016-9-28</a:t>
              </a:r>
              <a:endParaRPr lang="zh-CN" altLang="en-US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初稿截止日期：</a:t>
              </a:r>
              <a:r>
                <a:rPr lang="en-US" altLang="zh-CN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2016-11-16</a:t>
              </a:r>
              <a:endParaRPr lang="zh-CN" altLang="en-US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终稿截止日期：</a:t>
              </a:r>
              <a:r>
                <a:rPr lang="en-US" altLang="zh-CN" b="1" dirty="0" smtClean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2016-12-4</a:t>
              </a:r>
              <a:endParaRPr lang="zh-CN" altLang="en-US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427597" y="4648200"/>
            <a:ext cx="5024626" cy="1130638"/>
            <a:chOff x="6639013" y="4154731"/>
            <a:chExt cx="4820607" cy="1129887"/>
          </a:xfrm>
        </p:grpSpPr>
        <p:sp>
          <p:nvSpPr>
            <p:cNvPr id="64" name="矩形 63"/>
            <p:cNvSpPr/>
            <p:nvPr/>
          </p:nvSpPr>
          <p:spPr>
            <a:xfrm>
              <a:off x="6921551" y="4638716"/>
              <a:ext cx="4538069" cy="64590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开卷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题目答案在书上可以直接找出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考试形式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705309" y="3560097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b="1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269038" y="1771650"/>
            <a:ext cx="1728787" cy="1728788"/>
            <a:chOff x="6269753" y="1914525"/>
            <a:chExt cx="1728787" cy="1728787"/>
          </a:xfrm>
        </p:grpSpPr>
        <p:sp>
          <p:nvSpPr>
            <p:cNvPr id="7" name="椭圆 6"/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4" name="Freeform 139"/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897938" y="1771650"/>
            <a:ext cx="1728787" cy="1728788"/>
            <a:chOff x="8898653" y="1914525"/>
            <a:chExt cx="1728787" cy="1728787"/>
          </a:xfrm>
        </p:grpSpPr>
        <p:sp>
          <p:nvSpPr>
            <p:cNvPr id="8" name="椭圆 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2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40138" y="1771650"/>
            <a:ext cx="1728787" cy="1728788"/>
            <a:chOff x="3640853" y="1914525"/>
            <a:chExt cx="1728787" cy="1728787"/>
          </a:xfrm>
        </p:grpSpPr>
        <p:sp>
          <p:nvSpPr>
            <p:cNvPr id="6" name="椭圆 5"/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0" name="Freeform 133"/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9305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5594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81883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49313" y="3609974"/>
            <a:ext cx="1990725" cy="1138713"/>
            <a:chOff x="940651" y="3609990"/>
            <a:chExt cx="1989370" cy="1138780"/>
          </a:xfrm>
        </p:grpSpPr>
        <p:sp>
          <p:nvSpPr>
            <p:cNvPr id="20" name="文本框 19"/>
            <p:cNvSpPr txBox="1"/>
            <p:nvPr/>
          </p:nvSpPr>
          <p:spPr>
            <a:xfrm>
              <a:off x="958011" y="3609990"/>
              <a:ext cx="1954654" cy="40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选择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论文题目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1" y="4010063"/>
              <a:ext cx="1989370" cy="7387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在预先给的题目中选择，尽量每人都选择不同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的研究主题。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09963" y="3609981"/>
            <a:ext cx="1990725" cy="1569601"/>
            <a:chOff x="3510560" y="3609990"/>
            <a:chExt cx="1989370" cy="1569691"/>
          </a:xfrm>
        </p:grpSpPr>
        <p:sp>
          <p:nvSpPr>
            <p:cNvPr id="21" name="文本框 20"/>
            <p:cNvSpPr txBox="1"/>
            <p:nvPr/>
          </p:nvSpPr>
          <p:spPr>
            <a:xfrm>
              <a:off x="3784226" y="3609990"/>
              <a:ext cx="1442042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收集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资料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0560" y="4010063"/>
              <a:ext cx="1989370" cy="11696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提取出题目中的关键字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搜索，尽可能多的收集与论文相关的资料，包括现有论文、学术报刊等等。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027997" y="3609983"/>
            <a:ext cx="2212465" cy="1785045"/>
            <a:chOff x="6028673" y="3609990"/>
            <a:chExt cx="2210959" cy="1785146"/>
          </a:xfrm>
        </p:grpSpPr>
        <p:sp>
          <p:nvSpPr>
            <p:cNvPr id="22" name="文本框 21"/>
            <p:cNvSpPr txBox="1"/>
            <p:nvPr/>
          </p:nvSpPr>
          <p:spPr>
            <a:xfrm>
              <a:off x="6028673" y="3609990"/>
              <a:ext cx="2210959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3.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写摘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要、定目录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9463" y="4010063"/>
              <a:ext cx="1989370" cy="1385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摘要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——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论文之灵魂！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——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论文之骨架！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始终围绕三个问题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What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Why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How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656101" y="3609979"/>
            <a:ext cx="2212465" cy="1354157"/>
            <a:chOff x="8656442" y="3609990"/>
            <a:chExt cx="2212723" cy="1354793"/>
          </a:xfrm>
        </p:grpSpPr>
        <p:sp>
          <p:nvSpPr>
            <p:cNvPr id="23" name="文本框 22"/>
            <p:cNvSpPr txBox="1"/>
            <p:nvPr/>
          </p:nvSpPr>
          <p:spPr>
            <a:xfrm>
              <a:off x="8656442" y="3609990"/>
              <a:ext cx="2212723" cy="4002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4.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丰富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你的论文！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2" y="4010228"/>
              <a:ext cx="1989370" cy="9545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补血补肉补能量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让你的论文丰富生动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事例、图表数据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注意格式的规范性！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如何写好一篇论文？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477CBD-9230-41AA-AD60-A751BEE4EEE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6000750" y="1014413"/>
            <a:ext cx="5451475" cy="4954587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196548" y="1317924"/>
            <a:ext cx="5109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第一次写学术论文无从下手怎么办？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6457950" y="1871663"/>
            <a:ext cx="45862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272213" y="2055811"/>
            <a:ext cx="49720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查找、阅读文献，用文献管理软件管理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proposal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伦理委员会审批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做预研究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正式研究，收集数据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根据数据结果完善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intro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按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method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discussion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abstract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的顺序完成文章。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初稿完成，然后做好起码改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次的准备。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401638" y="242888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如何写好一篇论文？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0" y="862403"/>
            <a:ext cx="4800923" cy="59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740740" cy="461962"/>
            <a:chOff x="0" y="242888"/>
            <a:chExt cx="2741456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339713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阅读文献？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413805" y="1328877"/>
            <a:ext cx="5038418" cy="1733272"/>
            <a:chOff x="6639013" y="1549333"/>
            <a:chExt cx="4820607" cy="1733066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231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阅读文献的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目的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2001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如何表述我的观点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如何扩充我不了解的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学习写作技巧：论文的结构和论证方法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阅读参考文献的文献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413805" y="3612058"/>
            <a:ext cx="5024626" cy="1684636"/>
            <a:chOff x="6639013" y="4154731"/>
            <a:chExt cx="4820607" cy="1683517"/>
          </a:xfrm>
        </p:grpSpPr>
        <p:sp>
          <p:nvSpPr>
            <p:cNvPr id="64" name="矩形 63"/>
            <p:cNvSpPr/>
            <p:nvPr/>
          </p:nvSpPr>
          <p:spPr>
            <a:xfrm>
              <a:off x="6921551" y="4638716"/>
              <a:ext cx="4538069" cy="11995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图书馆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知网、万方等数据库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谷歌文库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维基百科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获得文献的渠道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theme/theme1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1456</TotalTime>
  <Words>1020</Words>
  <Application>Microsoft Macintosh PowerPoint</Application>
  <PresentationFormat>宽屏</PresentationFormat>
  <Paragraphs>173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Calibri</vt:lpstr>
      <vt:lpstr>Century Gothic</vt:lpstr>
      <vt:lpstr>Lantinghei SC Demibold</vt:lpstr>
      <vt:lpstr>Microsoft YaHei</vt:lpstr>
      <vt:lpstr>Microsoft YaHei UI Light</vt:lpstr>
      <vt:lpstr>Wingdings</vt:lpstr>
      <vt:lpstr>方正清刻本悦宋简体</vt:lpstr>
      <vt:lpstr>宋体</vt:lpstr>
      <vt:lpstr>微软雅黑</vt:lpstr>
      <vt:lpstr>微软雅黑 Light</vt:lpstr>
      <vt:lpstr>Arial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杨桉楠</dc:creator>
  <cp:lastModifiedBy>Microsoft Office 用户</cp:lastModifiedBy>
  <cp:revision>158</cp:revision>
  <dcterms:created xsi:type="dcterms:W3CDTF">2015-02-01T03:08:30Z</dcterms:created>
  <dcterms:modified xsi:type="dcterms:W3CDTF">2016-09-08T06:01:00Z</dcterms:modified>
</cp:coreProperties>
</file>