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3"/>
    <p:sldId id="299" r:id="rId4"/>
    <p:sldId id="306" r:id="rId5"/>
    <p:sldId id="307" r:id="rId7"/>
    <p:sldId id="308" r:id="rId8"/>
    <p:sldId id="309" r:id="rId9"/>
    <p:sldId id="311" r:id="rId10"/>
    <p:sldId id="312" r:id="rId11"/>
    <p:sldId id="300" r:id="rId12"/>
    <p:sldId id="301" r:id="rId13"/>
    <p:sldId id="302" r:id="rId14"/>
    <p:sldId id="303" r:id="rId15"/>
    <p:sldId id="310" r:id="rId16"/>
    <p:sldId id="305" r:id="rId17"/>
    <p:sldId id="26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728" y="184"/>
      </p:cViewPr>
      <p:guideLst>
        <p:guide orient="horz" pos="717"/>
        <p:guide pos="4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1597819"/>
            <a:ext cx="7777162" cy="1102519"/>
          </a:xfrm>
        </p:spPr>
        <p:txBody>
          <a:bodyPr lIns="0" tIns="0" rIns="0" bIns="0" anchor="t">
            <a:normAutofit/>
          </a:bodyPr>
          <a:lstStyle>
            <a:lvl1pPr algn="l">
              <a:defRPr sz="3600" b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 lIns="0" bIns="0">
            <a:normAutofit/>
          </a:bodyPr>
          <a:lstStyle>
            <a:lvl1pPr marL="0" indent="0" algn="l">
              <a:buNone/>
              <a:defRPr sz="1800" b="1" i="0">
                <a:solidFill>
                  <a:srgbClr val="FFFFFF"/>
                </a:solidFill>
                <a:latin typeface="Calibri" panose="020F0502020204030204"/>
                <a:cs typeface="Calibri" panose="020F050202020403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F6AE53F-E227-A345-A672-286B2CEC4DE6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871671"/>
            <a:ext cx="2225674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10537617-F04D-2D48-8B5D-62F0364B9B54}" type="slidenum">
              <a:rPr lang="en-US" smtClean="0"/>
            </a:fld>
            <a:endParaRPr lang="en-US" dirty="0"/>
          </a:p>
        </p:txBody>
      </p:sp>
      <p:pic>
        <p:nvPicPr>
          <p:cNvPr id="5" name="Picture 4" descr="Queens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6" y="40478"/>
            <a:ext cx="1406347" cy="1069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defRPr sz="2400">
                <a:latin typeface="Palatino Linotype" panose="02040502050505030304"/>
                <a:cs typeface="Palatino Linotype" panose="02040502050505030304"/>
              </a:defRPr>
            </a:lvl1pPr>
            <a:lvl2pPr marL="455930" indent="-227330">
              <a:defRPr sz="2400">
                <a:latin typeface="Palatino Linotype" panose="02040502050505030304"/>
                <a:cs typeface="Palatino Linotype" panose="02040502050505030304"/>
              </a:defRPr>
            </a:lvl2pPr>
            <a:lvl3pPr marL="684530" indent="-228600">
              <a:defRPr sz="2400">
                <a:latin typeface="Palatino Linotype" panose="02040502050505030304"/>
                <a:cs typeface="Palatino Linotype" panose="02040502050505030304"/>
              </a:defRPr>
            </a:lvl3pPr>
            <a:lvl4pPr marL="911225" indent="-227330">
              <a:defRPr>
                <a:latin typeface="Palatino Linotype" panose="02040502050505030304"/>
                <a:cs typeface="Palatino Linotype" panose="02040502050505030304"/>
              </a:defRPr>
            </a:lvl4pPr>
            <a:lvl5pPr marL="1139825" indent="-228600">
              <a:defRPr>
                <a:latin typeface="Palatino Linotype" panose="02040502050505030304"/>
                <a:cs typeface="Palatino Linotype" panose="020405020505050303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53F-E227-A345-A672-286B2CEC4DE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53F-E227-A345-A672-286B2CEC4DE6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53F-E227-A345-A672-286B2CEC4DE6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1" y="1138238"/>
            <a:ext cx="7772349" cy="3090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038" y="4335626"/>
            <a:ext cx="5486400" cy="536045"/>
          </a:xfrm>
        </p:spPr>
        <p:txBody>
          <a:bodyPr/>
          <a:lstStyle>
            <a:lvl1pPr marL="0" indent="0">
              <a:buNone/>
              <a:defRPr sz="1400" b="1" i="0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53F-E227-A345-A672-286B2CEC4DE6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1"/>
            <a:ext cx="6122987" cy="1019196"/>
          </a:xfrm>
          <a:prstGeom prst="rect">
            <a:avLst/>
          </a:prstGeom>
        </p:spPr>
        <p:txBody>
          <a:bodyPr vert="horz" lIns="0" tIns="45720" rIns="9144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138238"/>
            <a:ext cx="8005762" cy="345638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2F6AE53F-E227-A345-A672-286B2CEC4DE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871671"/>
            <a:ext cx="2225674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0537617-F04D-2D48-8B5D-62F0364B9B54}" type="slidenum">
              <a:rPr lang="en-US" smtClean="0"/>
            </a:fld>
            <a:endParaRPr lang="en-US" dirty="0"/>
          </a:p>
        </p:txBody>
      </p:sp>
      <p:pic>
        <p:nvPicPr>
          <p:cNvPr id="10" name="Picture 9" descr="QueensLogo_colour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40" y="42308"/>
            <a:ext cx="1404518" cy="10680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1" kern="1200">
          <a:solidFill>
            <a:srgbClr val="91092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b="0" i="0" kern="1200">
          <a:solidFill>
            <a:schemeClr val="tx1"/>
          </a:solidFill>
          <a:latin typeface="Palatino Linotype" panose="02040502050505030304"/>
          <a:ea typeface="+mn-ea"/>
          <a:cs typeface="Palatino Linotype" panose="02040502050505030304"/>
        </a:defRPr>
      </a:lvl1pPr>
      <a:lvl2pPr marL="455930" indent="-227330" algn="l" defTabSz="457200" rtl="0" eaLnBrk="1" latinLnBrk="0" hangingPunct="1">
        <a:spcBef>
          <a:spcPct val="20000"/>
        </a:spcBef>
        <a:buFont typeface="Arial" panose="020B0604020202020204"/>
        <a:buChar char="–"/>
        <a:defRPr sz="2400" b="0" i="0" kern="1200">
          <a:solidFill>
            <a:schemeClr val="tx1"/>
          </a:solidFill>
          <a:latin typeface="Palatino Linotype" panose="02040502050505030304"/>
          <a:ea typeface="+mn-ea"/>
          <a:cs typeface="Palatino Linotype" panose="02040502050505030304"/>
        </a:defRPr>
      </a:lvl2pPr>
      <a:lvl3pPr marL="68453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b="0" i="0" kern="1200">
          <a:solidFill>
            <a:schemeClr val="tx1"/>
          </a:solidFill>
          <a:latin typeface="Palatino Linotype" panose="02040502050505030304"/>
          <a:ea typeface="+mn-ea"/>
          <a:cs typeface="Palatino Linotype" panose="02040502050505030304"/>
        </a:defRPr>
      </a:lvl3pPr>
      <a:lvl4pPr marL="911225" indent="-22733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b="0" i="0" kern="1200">
          <a:solidFill>
            <a:schemeClr val="tx1"/>
          </a:solidFill>
          <a:latin typeface="Palatino Linotype" panose="02040502050505030304"/>
          <a:ea typeface="+mn-ea"/>
          <a:cs typeface="Palatino Linotype" panose="02040502050505030304"/>
        </a:defRPr>
      </a:lvl4pPr>
      <a:lvl5pPr marL="1139825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b="0" i="0" kern="1200">
          <a:solidFill>
            <a:schemeClr val="tx1"/>
          </a:solidFill>
          <a:latin typeface="Palatino Linotype" panose="02040502050505030304"/>
          <a:ea typeface="+mn-ea"/>
          <a:cs typeface="Palatino Linotype" panose="020405020505050303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260" y="1252220"/>
            <a:ext cx="7776845" cy="182943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/>
              <a:t>visualization and analysis of Vancouver crime data</a:t>
            </a:r>
            <a:endParaRPr lang="en-US" sz="32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78015" y="3599815"/>
            <a:ext cx="7772400" cy="1314450"/>
          </a:xfrm>
        </p:spPr>
        <p:txBody>
          <a:bodyPr/>
          <a:lstStyle/>
          <a:p>
            <a:r>
              <a:rPr lang="en-US"/>
              <a:t>Zili Luo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Potential relationship cont.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860" y="1019175"/>
            <a:ext cx="5020945" cy="3237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05" y="2477770"/>
            <a:ext cx="3778885" cy="190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Predictive model?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From all the visualization, there would be some potential features of different crimes.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 not expect good result before start the experiment as most data is related to theft, and the dataset is not clear enough at visualization stage.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Preprocessing part.2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Merage some classes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Feature selection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Ordinal to category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76350" y="10941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Predictve Result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Not good at all</a:t>
            </a:r>
            <a:endParaRPr lang="en-US" altLang="zh-CN"/>
          </a:p>
          <a:p>
            <a:r>
              <a:rPr lang="en-US" altLang="zh-CN"/>
              <a:t>38% accuracy during training</a:t>
            </a:r>
            <a:endParaRPr lang="en-US" altLang="zh-CN"/>
          </a:p>
          <a:p>
            <a:r>
              <a:rPr lang="en-US" altLang="zh-CN"/>
              <a:t>classified all cases into class 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and class 3</a:t>
            </a:r>
            <a:endParaRPr lang="en-US" altLang="zh-CN"/>
          </a:p>
          <a:p>
            <a:r>
              <a:rPr lang="en-US" altLang="zh-CN"/>
              <a:t>But all in expectation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8725" y="1138555"/>
            <a:ext cx="3648075" cy="1971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https://vancouver.ca/files/cov/social-indicators-profile-city-of-vancouver.pdf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https://www.kaggle.com/wosaku/crime-in-vancouver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https://dailyhive.com/vancouver/34-biggest-moments-vancouver-history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https://vpd.ca/police/about/strategic-planning/index.html</a:t>
            </a:r>
            <a:endParaRPr lang="zh-CN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87763" y="1910874"/>
            <a:ext cx="7777162" cy="1102519"/>
          </a:xfrm>
        </p:spPr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  <a:p>
            <a:r>
              <a:rPr lang="en-US" altLang="zh-CN"/>
              <a:t>Initial preprocessing</a:t>
            </a:r>
            <a:endParaRPr lang="en-US" altLang="zh-CN"/>
          </a:p>
          <a:p>
            <a:r>
              <a:rPr lang="en-US" altLang="zh-CN">
                <a:sym typeface="+mn-ea"/>
              </a:rPr>
              <a:t>Visualization result</a:t>
            </a:r>
            <a:endParaRPr lang="en-US" altLang="zh-CN">
              <a:sym typeface="+mn-ea"/>
            </a:endParaRPr>
          </a:p>
          <a:p>
            <a:r>
              <a:rPr lang="en-US" altLang="zh-CN"/>
              <a:t>Potential correlation</a:t>
            </a:r>
            <a:endParaRPr lang="en-US" altLang="zh-CN"/>
          </a:p>
          <a:p>
            <a:r>
              <a:rPr lang="en-US" altLang="zh-CN"/>
              <a:t>Predictive model</a:t>
            </a:r>
            <a:endParaRPr lang="en-US" altLang="zh-CN"/>
          </a:p>
          <a:p>
            <a:r>
              <a:rPr lang="en-US" altLang="zh-CN">
                <a:sym typeface="+mn-ea"/>
              </a:rPr>
              <a:t>Preprocessing for predictive model</a:t>
            </a:r>
            <a:endParaRPr lang="en-US" altLang="zh-CN">
              <a:sym typeface="+mn-ea"/>
            </a:endParaRPr>
          </a:p>
          <a:p>
            <a:r>
              <a:rPr lang="en-US" altLang="zh-CN"/>
              <a:t>Predictive result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Vancouver crime dataset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530,652 records</a:t>
            </a:r>
            <a:endParaRPr lang="en-US" altLang="zh-CN"/>
          </a:p>
          <a:p>
            <a:r>
              <a:rPr lang="en-US" altLang="zh-CN"/>
              <a:t>not that much information</a:t>
            </a:r>
            <a:endParaRPr lang="en-US" altLang="zh-CN"/>
          </a:p>
          <a:p>
            <a:r>
              <a:rPr lang="en-US" altLang="zh-CN"/>
              <a:t>9 types of crime but mostly kinds of theft</a:t>
            </a:r>
            <a:endParaRPr lang="en-US" altLang="zh-CN"/>
          </a:p>
          <a:p>
            <a:r>
              <a:rPr lang="en-US" altLang="zh-CN"/>
              <a:t>about 10% of the data is anonymous</a:t>
            </a:r>
            <a:endParaRPr lang="en-US" altLang="zh-CN"/>
          </a:p>
          <a:p>
            <a:r>
              <a:rPr lang="en-US" altLang="zh-CN"/>
              <a:t>about 1% of data is missing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665605"/>
            <a:ext cx="7197090" cy="491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Preprocessing part.1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Drop the missing data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Drop the anamyous data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Drop the outliers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7810" y="1138555"/>
            <a:ext cx="334899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Visualize Results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1355" y="1019175"/>
            <a:ext cx="6054725" cy="3456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Visualize Results cont.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974725"/>
            <a:ext cx="6198870" cy="3481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Visualize Results cont.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699135"/>
            <a:ext cx="3375660" cy="3860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15" y="699135"/>
            <a:ext cx="3648075" cy="240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015" y="3099435"/>
            <a:ext cx="3648710" cy="190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07610" y="325120"/>
            <a:ext cx="1564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crimes by hour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329805" y="3388995"/>
            <a:ext cx="1498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crimes by</a:t>
            </a:r>
            <a:endParaRPr lang="en-US" altLang="zh-CN"/>
          </a:p>
          <a:p>
            <a:r>
              <a:rPr lang="en-US" altLang="zh-CN"/>
              <a:t>neighborhood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97275" y="854710"/>
            <a:ext cx="459740" cy="1445895"/>
          </a:xfrm>
          <a:prstGeom prst="rect">
            <a:avLst/>
          </a:prstGeom>
          <a:noFill/>
        </p:spPr>
        <p:txBody>
          <a:bodyPr vert="eaVert" wrap="none" rtlCol="0" anchor="t">
            <a:spAutoFit/>
          </a:bodyPr>
          <a:p>
            <a:r>
              <a:rPr lang="en-US" altLang="zh-CN">
                <a:sym typeface="+mn-ea"/>
              </a:rPr>
              <a:t>crimes by type</a:t>
            </a:r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5" y="226695"/>
            <a:ext cx="7449820" cy="2352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65" y="2635250"/>
            <a:ext cx="426720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Visualize Results cont.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019175"/>
            <a:ext cx="4138295" cy="3910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1019175"/>
            <a:ext cx="3237865" cy="3910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Potential relationship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1355" y="1720215"/>
            <a:ext cx="4131945" cy="2924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1594485"/>
            <a:ext cx="4179570" cy="317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8100"/>
            <a:ext cx="4431030" cy="2488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5" y="2526665"/>
            <a:ext cx="4431030" cy="2515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numdgm"/>
</p:tagLst>
</file>

<file path=ppt/tags/tag2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Queen's PPT template 2011">
  <a:themeElements>
    <a:clrScheme name="Queen's triclour">
      <a:dk1>
        <a:sysClr val="windowText" lastClr="000000"/>
      </a:dk1>
      <a:lt1>
        <a:sysClr val="window" lastClr="FFFFFF"/>
      </a:lt1>
      <a:dk2>
        <a:srgbClr val="061D38"/>
      </a:dk2>
      <a:lt2>
        <a:srgbClr val="FFFFFF"/>
      </a:lt2>
      <a:accent1>
        <a:srgbClr val="910A29"/>
      </a:accent1>
      <a:accent2>
        <a:srgbClr val="F1AB1F"/>
      </a:accent2>
      <a:accent3>
        <a:srgbClr val="061D38"/>
      </a:accent3>
      <a:accent4>
        <a:srgbClr val="CDCDCD"/>
      </a:accent4>
      <a:accent5>
        <a:srgbClr val="7E7E7E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Queen's PPT template 2011.thmx</Template>
  <TotalTime>0</TotalTime>
  <Words>1354</Words>
  <Application>WPS 演示</Application>
  <PresentationFormat>On-screen Show (16:9)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Arial</vt:lpstr>
      <vt:lpstr>Palatino Linotype</vt:lpstr>
      <vt:lpstr>Calibri</vt:lpstr>
      <vt:lpstr>微软雅黑</vt:lpstr>
      <vt:lpstr>Arial Unicode MS</vt:lpstr>
      <vt:lpstr>Calibri</vt:lpstr>
      <vt:lpstr>Queen's PPT template 2011</vt:lpstr>
      <vt:lpstr>visualization and analysis on vancouver crime data</vt:lpstr>
      <vt:lpstr>Intro</vt:lpstr>
      <vt:lpstr>Dataset</vt:lpstr>
      <vt:lpstr>Preprocessing part.1</vt:lpstr>
      <vt:lpstr>Visualize Results</vt:lpstr>
      <vt:lpstr>Visualize Results cont.</vt:lpstr>
      <vt:lpstr>Visualize Results cont.</vt:lpstr>
      <vt:lpstr>Visualize Results cont.</vt:lpstr>
      <vt:lpstr>Potential relationship</vt:lpstr>
      <vt:lpstr>Potential relationship cont.</vt:lpstr>
      <vt:lpstr>Predictive model?</vt:lpstr>
      <vt:lpstr>Preprocessing part.2</vt:lpstr>
      <vt:lpstr>Predictve Result</vt:lpstr>
      <vt:lpstr>Reference</vt:lpstr>
      <vt:lpstr>Thanks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Harris</dc:creator>
  <cp:lastModifiedBy>lzlstar耀</cp:lastModifiedBy>
  <cp:revision>43</cp:revision>
  <dcterms:created xsi:type="dcterms:W3CDTF">2011-07-05T18:52:00Z</dcterms:created>
  <dcterms:modified xsi:type="dcterms:W3CDTF">2021-03-29T19:27:11Z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