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3" r:id="rId7"/>
    <p:sldId id="264" r:id="rId8"/>
    <p:sldId id="267" r:id="rId9"/>
    <p:sldId id="265" r:id="rId10"/>
    <p:sldId id="268" r:id="rId11"/>
    <p:sldId id="269" r:id="rId12"/>
    <p:sldId id="270" r:id="rId13"/>
    <p:sldId id="271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126"/>
    <a:srgbClr val="686868"/>
    <a:srgbClr val="4272E1"/>
    <a:srgbClr val="E54022"/>
    <a:srgbClr val="DAE3F3"/>
    <a:srgbClr val="E7AAE0"/>
    <a:srgbClr val="AEC1E4"/>
    <a:srgbClr val="E9AAE0"/>
    <a:srgbClr val="E3ABE1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660"/>
  </p:normalViewPr>
  <p:slideViewPr>
    <p:cSldViewPr snapToGrid="0">
      <p:cViewPr>
        <p:scale>
          <a:sx n="150" d="100"/>
          <a:sy n="150" d="100"/>
        </p:scale>
        <p:origin x="-1614" y="-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64150-5523-480D-A8E2-A427D93CC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3080-6B3C-416B-A607-D22AD96EC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ACBDC-97DE-4D2C-B837-F0599659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63981-FC4C-48B4-8D98-B14928DF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6A768-BC42-4911-98F3-054690F5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5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99AA8-BA04-47E7-B6B4-BD0DE01B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652C6-51B4-4184-B60B-ACEF6C3F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47028-787F-4AAD-8B8D-6E33CE20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9370C-BD35-44C2-ACA0-A84419A5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B814-CF17-4482-ADF8-D40A99C6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0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25133A-DFB7-413F-9D4A-02AD5A87F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C0449-7F37-418E-897C-90F3FC50F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AAA0E-9BA4-4C7D-B24A-8BF2ECB5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7527D-6399-4E72-9BD6-1563E4FA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6980-4BBC-4259-94EB-2A6CEFDC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0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64835-2972-4B31-AC0C-16CA58B9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B27A5-383C-4E3F-BCA2-6908E753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AEBE5-64E8-4F8C-8027-F3D05731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AFD01-6F58-4FC3-92AA-6D093BF8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90A43-B190-4CDA-857A-AFE463A1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8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66423-D7FE-4C4E-96D8-39CCE99C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56465-C1DC-4628-B6BB-6FD32288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F68E1-961E-40E3-9F57-00BCA719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40585-4410-4E3E-B8C0-F279C06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496F4-AEAF-4E6A-9CB0-3C053699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9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AA08-A10E-4D3A-B346-1DF6C04F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58D2-1CF7-43C9-8D81-3BE80BB0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B06D7-CBB9-48B1-841D-338F68248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8368E-190E-4636-AD38-CB03FE82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10C4F-5694-446F-9D77-C7A4E8BD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01B64-C40F-45EB-BF34-311CCD7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F710D-9820-4DFF-B9ED-754A073D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6AB7B-A1E0-467D-B723-1A8FAC134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05F76-96F6-4866-BFFC-FC4185C46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6FFBB-EA94-4E51-AAFA-0AB7D0013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3F8123-D035-4A3D-972D-78FCA75B8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A10FCF-CA77-486A-AF5A-2D0DC841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F933C7-5FAA-4953-B478-8CDBB138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82DC9A-7D48-437A-8336-475E77E3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5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FD9C-49A0-4978-AB12-855573B6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37194B-B618-4C11-9BBD-1DD1E92A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B41F49-4347-428D-898D-695B1FB6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60D8-29D1-468B-B9E4-9581FC31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7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5AD85-5A24-4977-8A2A-040D7C0F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398EFA-5929-4664-86AE-01C678AC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31ECC-496B-4795-A006-F6DE2DA7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589A2-5C9D-43B3-B59D-3112F262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E2B71-D0ED-460E-875B-AE6F7E80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D5E79-73B6-403F-9846-6368977AD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392D5-461D-4FF3-80B7-B30E2AC7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73502-B769-4325-9CD9-47AEE83E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D1053-9EFA-486B-9EA2-05BAE4ED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B4EDB-5714-475D-B526-CE408C9D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F0851-A61D-4073-863C-B47C5EE9B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04FC9-0294-429C-BB7C-1CFB7B3A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4F527-F1EE-45DD-B92D-753A3BD8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8F865-B675-4B69-B5BA-493E0660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2FB3B-1704-4A59-A879-16A1215A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A14F9B-43C6-43C1-B905-36D6871D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537E3-C9DB-4748-928E-6BC343CD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856E6-3FC8-4490-A1EF-08445015F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1A5F-709B-4F3C-8FB8-505B675E4AE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7950F-5D27-42BE-86EF-D892EBC22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8B5D4-A3B1-4C2F-AAE5-BC09501D1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rial Note">
            <a:extLst>
              <a:ext uri="{FF2B5EF4-FFF2-40B4-BE49-F238E27FC236}">
                <a16:creationId xmlns:a16="http://schemas.microsoft.com/office/drawing/2014/main" id="{423D22B1-4A69-48E0-AD38-B5C456D76758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6" name="Shopping Cart Icon">
              <a:extLst>
                <a:ext uri="{FF2B5EF4-FFF2-40B4-BE49-F238E27FC236}">
                  <a16:creationId xmlns:a16="http://schemas.microsoft.com/office/drawing/2014/main" id="{E85FE6A6-FBFE-490B-B540-9EB33F7217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" name="Message">
              <a:extLst>
                <a:ext uri="{FF2B5EF4-FFF2-40B4-BE49-F238E27FC236}">
                  <a16:creationId xmlns:a16="http://schemas.microsoft.com/office/drawing/2014/main" id="{1001957E-7A1A-4AEE-B573-F2ACB38BAAC5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8" name="Title">
                <a:extLst>
                  <a:ext uri="{FF2B5EF4-FFF2-40B4-BE49-F238E27FC236}">
                    <a16:creationId xmlns:a16="http://schemas.microsoft.com/office/drawing/2014/main" id="{DFE5D4DE-8FD6-4B53-A94A-4D8E5C772AF7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9" name="Body">
                <a:extLst>
                  <a:ext uri="{FF2B5EF4-FFF2-40B4-BE49-F238E27FC236}">
                    <a16:creationId xmlns:a16="http://schemas.microsoft.com/office/drawing/2014/main" id="{034FD3DA-6F9C-407D-ADEA-59A7745B3D61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3D7449-4B57-49AE-A9F6-A41163237444}"/>
              </a:ext>
            </a:extLst>
          </p:cNvPr>
          <p:cNvGrpSpPr/>
          <p:nvPr/>
        </p:nvGrpSpPr>
        <p:grpSpPr>
          <a:xfrm>
            <a:off x="383395" y="646908"/>
            <a:ext cx="3357677" cy="5502238"/>
            <a:chOff x="135745" y="677881"/>
            <a:chExt cx="3357677" cy="550223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0C1AB8-C00A-4682-8121-193FEE345C2A}"/>
                </a:ext>
              </a:extLst>
            </p:cNvPr>
            <p:cNvSpPr/>
            <p:nvPr/>
          </p:nvSpPr>
          <p:spPr>
            <a:xfrm>
              <a:off x="429389" y="1232298"/>
              <a:ext cx="2816513" cy="43680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64E4B77-7A07-48A2-8963-A1A421B5F641}"/>
                </a:ext>
              </a:extLst>
            </p:cNvPr>
            <p:cNvGrpSpPr/>
            <p:nvPr/>
          </p:nvGrpSpPr>
          <p:grpSpPr>
            <a:xfrm>
              <a:off x="135745" y="677881"/>
              <a:ext cx="3357677" cy="5502238"/>
              <a:chOff x="-5100173" y="1348185"/>
              <a:chExt cx="3357677" cy="5502238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DB4790B2-03C6-479A-9AF2-C6C0FEECC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100173" y="1348185"/>
                <a:ext cx="3357677" cy="5502238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2B50F6-84BD-4EFA-BBC2-B84395086DDC}"/>
                  </a:ext>
                </a:extLst>
              </p:cNvPr>
              <p:cNvSpPr txBox="1"/>
              <p:nvPr/>
            </p:nvSpPr>
            <p:spPr>
              <a:xfrm>
                <a:off x="-4251471" y="4229706"/>
                <a:ext cx="17063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코로나</a:t>
                </a:r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19 </a:t>
                </a:r>
                <a:r>
                  <a:rPr lang="ko-KR" altLang="en-US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필수 앱</a:t>
                </a:r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</a:t>
                </a:r>
              </a:p>
              <a:p>
                <a:pPr algn="ctr"/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COVID19 HELPER</a:t>
                </a:r>
                <a:endPara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821A0A-CB4B-4118-8D73-E3B2853B8FC1}"/>
                </a:ext>
              </a:extLst>
            </p:cNvPr>
            <p:cNvSpPr txBox="1"/>
            <p:nvPr/>
          </p:nvSpPr>
          <p:spPr>
            <a:xfrm>
              <a:off x="1527201" y="5186636"/>
              <a:ext cx="7360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>
                  <a:solidFill>
                    <a:schemeClr val="bg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Microsoft GothicNeo" panose="020B0500000101010101" pitchFamily="50" charset="-127"/>
                </a:rPr>
                <a:t>LODING…</a:t>
              </a:r>
              <a:endParaRPr lang="ko-KR" altLang="en-US" sz="1050"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B1B1886-07C5-491A-A0C6-A4C810C7F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C7BDD0"/>
                </a:clrFrom>
                <a:clrTo>
                  <a:srgbClr val="C7BDD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824" y="2363055"/>
              <a:ext cx="1097517" cy="109751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A3F1AC2-649E-4FF7-A7CF-94EADC74E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52" y="1531850"/>
            <a:ext cx="921648" cy="96064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FFDA640-3CDA-4B69-9A48-D41AD956FB5C}"/>
              </a:ext>
            </a:extLst>
          </p:cNvPr>
          <p:cNvGrpSpPr/>
          <p:nvPr/>
        </p:nvGrpSpPr>
        <p:grpSpPr>
          <a:xfrm>
            <a:off x="8821858" y="1276186"/>
            <a:ext cx="921648" cy="1058800"/>
            <a:chOff x="5820232" y="1531850"/>
            <a:chExt cx="921648" cy="105880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86FA98C-7F6C-4884-B7E8-75C9065BB0B3}"/>
                </a:ext>
              </a:extLst>
            </p:cNvPr>
            <p:cNvSpPr/>
            <p:nvPr/>
          </p:nvSpPr>
          <p:spPr>
            <a:xfrm>
              <a:off x="5820232" y="1531850"/>
              <a:ext cx="921648" cy="960646"/>
            </a:xfrm>
            <a:prstGeom prst="roundRect">
              <a:avLst/>
            </a:prstGeom>
            <a:gradFill flip="none" rotWithShape="1">
              <a:gsLst>
                <a:gs pos="0">
                  <a:srgbClr val="AEC1E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E7AAE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한컴 윤체 B" panose="02020603020101020101" pitchFamily="18" charset="-127"/>
                <a:ea typeface="한컴 윤체 B" panose="02020603020101020101" pitchFamily="18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B98CBA-4405-44EB-99F1-B98093419DAF}"/>
                </a:ext>
              </a:extLst>
            </p:cNvPr>
            <p:cNvSpPr txBox="1"/>
            <p:nvPr/>
          </p:nvSpPr>
          <p:spPr>
            <a:xfrm>
              <a:off x="5871208" y="1728876"/>
              <a:ext cx="81969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SemiBold SemiConden" panose="020B0502040204020203" pitchFamily="34" charset="0"/>
                  <a:ea typeface="한컴 윤체 B" panose="02020603020101020101" pitchFamily="18" charset="-127"/>
                  <a:cs typeface="Microsoft GothicNeo" panose="020B0500000101010101" pitchFamily="50" charset="-127"/>
                </a:rPr>
                <a:t>COVID19</a:t>
              </a:r>
            </a:p>
            <a:p>
              <a:pPr algn="ct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SemiBold SemiConden" panose="020B0502040204020203" pitchFamily="34" charset="0"/>
                  <a:ea typeface="한컴 윤체 B" panose="02020603020101020101" pitchFamily="18" charset="-127"/>
                  <a:cs typeface="Microsoft GothicNeo" panose="020B0500000101010101" pitchFamily="50" charset="-127"/>
                </a:rPr>
                <a:t>HELPER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ea typeface="한컴 윤체 B" panose="02020603020101020101" pitchFamily="18" charset="-127"/>
                <a:cs typeface="Microsoft GothicNeo" panose="020B0500000101010101" pitchFamily="50" charset="-127"/>
              </a:endParaRPr>
            </a:p>
            <a:p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03A2197D-C324-4750-A76A-FC08ECC7D9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" b="9441"/>
          <a:stretch/>
        </p:blipFill>
        <p:spPr>
          <a:xfrm>
            <a:off x="7064702" y="1276186"/>
            <a:ext cx="921648" cy="960646"/>
          </a:xfrm>
          <a:prstGeom prst="roundRect">
            <a:avLst>
              <a:gd name="adj" fmla="val 18723"/>
            </a:avLst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58EC64-DF3F-4849-AAAB-E9AC474AFAFD}"/>
              </a:ext>
            </a:extLst>
          </p:cNvPr>
          <p:cNvSpPr/>
          <p:nvPr/>
        </p:nvSpPr>
        <p:spPr>
          <a:xfrm>
            <a:off x="5454650" y="2971800"/>
            <a:ext cx="1085850" cy="665163"/>
          </a:xfrm>
          <a:prstGeom prst="rect">
            <a:avLst/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9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55787F0-82CE-48D1-88F6-311B6617C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70" y="2714513"/>
            <a:ext cx="3391373" cy="943107"/>
          </a:xfrm>
          <a:prstGeom prst="rect">
            <a:avLst/>
          </a:prstGeom>
        </p:spPr>
      </p:pic>
      <p:sp>
        <p:nvSpPr>
          <p:cNvPr id="26" name="Rectangle 1">
            <a:extLst>
              <a:ext uri="{FF2B5EF4-FFF2-40B4-BE49-F238E27FC236}">
                <a16:creationId xmlns:a16="http://schemas.microsoft.com/office/drawing/2014/main" id="{7BFBC24A-F140-452B-ABAF-984243FD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E1486F90-D442-4C14-9B3C-0461246E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" panose="020B0604020202020204" pitchFamily="34" charset="0"/>
                <a:ea typeface="Noto Sans"/>
              </a:rPr>
              <a:t>4 / 5000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A8CF76F-94FA-4951-8FFE-44657878F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8612D51-5CCA-4813-A21F-B62BE90D4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F4FEF402-D9C1-4459-9191-85CCCE25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6DB48067-2229-45D6-A003-D1EAF1E68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9BB2F9-588D-4B08-AC0A-6FA2934E1209}"/>
              </a:ext>
            </a:extLst>
          </p:cNvPr>
          <p:cNvGrpSpPr/>
          <p:nvPr/>
        </p:nvGrpSpPr>
        <p:grpSpPr>
          <a:xfrm>
            <a:off x="5864465" y="1600180"/>
            <a:ext cx="2389839" cy="457240"/>
            <a:chOff x="5864465" y="1600180"/>
            <a:chExt cx="2389839" cy="45724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B92A239-AA3B-4A1D-B59E-362685712F8A}"/>
                </a:ext>
              </a:extLst>
            </p:cNvPr>
            <p:cNvGrpSpPr/>
            <p:nvPr/>
          </p:nvGrpSpPr>
          <p:grpSpPr>
            <a:xfrm>
              <a:off x="5864465" y="1600180"/>
              <a:ext cx="2389839" cy="457240"/>
              <a:chOff x="5864465" y="1600180"/>
              <a:chExt cx="2389839" cy="45724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9419CC4-3D15-472C-87BC-5699BD512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4465" y="1600180"/>
                <a:ext cx="2389839" cy="45724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D284EE8-5BB6-43BF-939C-394782D5DF94}"/>
                  </a:ext>
                </a:extLst>
              </p:cNvPr>
              <p:cNvSpPr/>
              <p:nvPr/>
            </p:nvSpPr>
            <p:spPr>
              <a:xfrm>
                <a:off x="6073140" y="1722120"/>
                <a:ext cx="1935481" cy="213360"/>
              </a:xfrm>
              <a:prstGeom prst="rect">
                <a:avLst/>
              </a:prstGeom>
              <a:solidFill>
                <a:srgbClr val="4272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82E800AE-8E2C-494C-9B7C-0FAD8DC0D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373" y="1685371"/>
              <a:ext cx="133530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fontAlgn="t" latinLnBrk="0"/>
              <a:r>
                <a:rPr lang="ja-JP" altLang="en-US" b="1">
                  <a:solidFill>
                    <a:schemeClr val="bg1"/>
                  </a:solidFill>
                </a:rPr>
                <a:t> アラーム</a:t>
              </a:r>
              <a:r>
                <a:rPr lang="ko-KR" altLang="en-US" sz="2000" b="1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 </a:t>
              </a: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Noto Sans"/>
                </a:rPr>
                <a:t>+ </a:t>
              </a:r>
              <a:endPara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E0F8DF1-194D-4306-81E1-6085278C62ED}"/>
              </a:ext>
            </a:extLst>
          </p:cNvPr>
          <p:cNvGrpSpPr/>
          <p:nvPr/>
        </p:nvGrpSpPr>
        <p:grpSpPr>
          <a:xfrm>
            <a:off x="4901080" y="3200380"/>
            <a:ext cx="2389839" cy="457240"/>
            <a:chOff x="4901080" y="3200380"/>
            <a:chExt cx="2389839" cy="45724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DC181CB-0DE0-4E51-B74D-9F950204EEF3}"/>
                </a:ext>
              </a:extLst>
            </p:cNvPr>
            <p:cNvGrpSpPr/>
            <p:nvPr/>
          </p:nvGrpSpPr>
          <p:grpSpPr>
            <a:xfrm>
              <a:off x="4901080" y="3200380"/>
              <a:ext cx="2389839" cy="457240"/>
              <a:chOff x="4901080" y="3200380"/>
              <a:chExt cx="2389839" cy="45724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707ECB0E-6F3A-4185-A3C5-72FAE25A6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1080" y="3200380"/>
                <a:ext cx="2389839" cy="457240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27F6771-AF85-451B-AACC-9B3A37E801CE}"/>
                  </a:ext>
                </a:extLst>
              </p:cNvPr>
              <p:cNvSpPr/>
              <p:nvPr/>
            </p:nvSpPr>
            <p:spPr>
              <a:xfrm>
                <a:off x="5554980" y="3268980"/>
                <a:ext cx="1036320" cy="304800"/>
              </a:xfrm>
              <a:prstGeom prst="rect">
                <a:avLst/>
              </a:prstGeom>
              <a:solidFill>
                <a:srgbClr val="E54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DengXian" panose="02010600030101010101" pitchFamily="2" charset="-122"/>
                </a:endParaRPr>
              </a:p>
            </p:txBody>
          </p:sp>
        </p:grp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6CA63737-A778-47B1-8755-7AC060EB7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796" y="3258449"/>
              <a:ext cx="120706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fontAlgn="t" latinLnBrk="0"/>
              <a:r>
                <a:rPr lang="ja-JP" altLang="en-US" b="1">
                  <a:solidFill>
                    <a:schemeClr val="bg1"/>
                  </a:solidFill>
                </a:rPr>
                <a:t>自己診断</a:t>
              </a:r>
              <a:r>
                <a:rPr lang="ko-KR" altLang="en-US" b="1">
                  <a:solidFill>
                    <a:schemeClr val="bg1"/>
                  </a:solidFill>
                  <a:latin typeface="DengXian" panose="02010600030101010101" pitchFamily="2" charset="-122"/>
                </a:rPr>
                <a:t> </a:t>
              </a:r>
              <a:r>
                <a:rPr kumimoji="0" lang="en-US" altLang="ko-KR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ea typeface="DengXian" panose="02010600030101010101" pitchFamily="2" charset="-122"/>
                  <a:cs typeface="Arial" panose="020B0604020202020204" pitchFamily="34" charset="0"/>
                </a:rPr>
                <a:t>+</a:t>
              </a:r>
              <a:r>
                <a:rPr kumimoji="0" lang="en-US" altLang="ko-KR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0" lang="ko-KR" altLang="ko-KR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engXian" panose="02010600030101010101" pitchFamily="2" charset="-122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E2C2EA3-822F-4CB8-ACDF-1127A1DF8612}"/>
              </a:ext>
            </a:extLst>
          </p:cNvPr>
          <p:cNvGrpSpPr/>
          <p:nvPr/>
        </p:nvGrpSpPr>
        <p:grpSpPr>
          <a:xfrm>
            <a:off x="3969263" y="4221440"/>
            <a:ext cx="2389839" cy="463336"/>
            <a:chOff x="3969263" y="4221440"/>
            <a:chExt cx="2389839" cy="46333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8EB58A5-F757-4076-A916-32D0576C97E7}"/>
                </a:ext>
              </a:extLst>
            </p:cNvPr>
            <p:cNvGrpSpPr/>
            <p:nvPr/>
          </p:nvGrpSpPr>
          <p:grpSpPr>
            <a:xfrm>
              <a:off x="3969263" y="4221440"/>
              <a:ext cx="2389839" cy="463336"/>
              <a:chOff x="3969263" y="4221440"/>
              <a:chExt cx="2389839" cy="46333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C90769D-CA97-4AF7-91F5-A50261FD2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263" y="4221440"/>
                <a:ext cx="2389839" cy="463336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DEB2F6C-748E-4B62-B726-69A2E16B6BBE}"/>
                  </a:ext>
                </a:extLst>
              </p:cNvPr>
              <p:cNvSpPr/>
              <p:nvPr/>
            </p:nvSpPr>
            <p:spPr>
              <a:xfrm>
                <a:off x="4160518" y="4346428"/>
                <a:ext cx="1935481" cy="21336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DengXian" panose="02010600030101010101" pitchFamily="2" charset="-122"/>
                </a:endParaRPr>
              </a:p>
            </p:txBody>
          </p:sp>
        </p:grpSp>
        <p:sp>
          <p:nvSpPr>
            <p:cNvPr id="34" name="Rectangle 7">
              <a:extLst>
                <a:ext uri="{FF2B5EF4-FFF2-40B4-BE49-F238E27FC236}">
                  <a16:creationId xmlns:a16="http://schemas.microsoft.com/office/drawing/2014/main" id="{6831277D-0281-476F-B3A7-B38CB1BFA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18" y="4327567"/>
              <a:ext cx="212397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fontAlgn="t" latinLnBrk="0"/>
              <a:r>
                <a:rPr lang="ja-JP" altLang="en-US" sz="1600" b="1">
                  <a:solidFill>
                    <a:schemeClr val="bg1"/>
                  </a:solidFill>
                </a:rPr>
                <a:t>症状及び予防の心得 </a:t>
              </a: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ea typeface="DengXian" panose="02010600030101010101" pitchFamily="2" charset="-122"/>
                  <a:cs typeface="Arial" panose="020B0604020202020204" pitchFamily="34" charset="0"/>
                </a:rPr>
                <a:t>+</a:t>
              </a: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0" lang="ko-KR" altLang="ko-KR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engXian" panose="02010600030101010101" pitchFamily="2" charset="-122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71FDF12-D16D-4451-A446-7187A1E6677C}"/>
              </a:ext>
            </a:extLst>
          </p:cNvPr>
          <p:cNvGrpSpPr/>
          <p:nvPr/>
        </p:nvGrpSpPr>
        <p:grpSpPr>
          <a:xfrm>
            <a:off x="7087433" y="4221439"/>
            <a:ext cx="2389839" cy="463336"/>
            <a:chOff x="7087433" y="4221439"/>
            <a:chExt cx="2389839" cy="46333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489A692-6A4F-427F-AB7F-1DF69EAB8918}"/>
                </a:ext>
              </a:extLst>
            </p:cNvPr>
            <p:cNvGrpSpPr/>
            <p:nvPr/>
          </p:nvGrpSpPr>
          <p:grpSpPr>
            <a:xfrm>
              <a:off x="7087433" y="4221439"/>
              <a:ext cx="2389839" cy="463336"/>
              <a:chOff x="7159417" y="4221440"/>
              <a:chExt cx="2389839" cy="46333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0B772BE-F9E1-4C37-996B-44D447865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9417" y="4221440"/>
                <a:ext cx="2389839" cy="463336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709B4B0-FF8B-4FEE-BB18-DDCEFD6624C8}"/>
                  </a:ext>
                </a:extLst>
              </p:cNvPr>
              <p:cNvSpPr/>
              <p:nvPr/>
            </p:nvSpPr>
            <p:spPr>
              <a:xfrm>
                <a:off x="7475220" y="4346428"/>
                <a:ext cx="1935481" cy="213360"/>
              </a:xfrm>
              <a:prstGeom prst="rect">
                <a:avLst/>
              </a:prstGeom>
              <a:solidFill>
                <a:srgbClr val="ED91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5BA552E1-F42B-4BF1-ACCA-757DCA33D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6612" y="4327566"/>
              <a:ext cx="1715213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fontAlgn="t" latinLnBrk="0"/>
              <a:r>
                <a:rPr lang="zh-TW" altLang="en-US" b="1">
                  <a:solidFill>
                    <a:schemeClr val="bg1"/>
                  </a:solidFill>
                  <a:latin typeface="Yu Gothic (본문)"/>
                </a:rPr>
                <a:t>電子出入名簿</a:t>
              </a:r>
              <a:r>
                <a:rPr lang="ko-KR" altLang="en-US" b="1">
                  <a:solidFill>
                    <a:schemeClr val="bg1"/>
                  </a:solidFill>
                  <a:latin typeface="Yu Gothic (본문)"/>
                </a:rPr>
                <a:t> </a:t>
              </a:r>
              <a:r>
                <a:rPr kumimoji="0" lang="en-US" altLang="ko-KR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Yu Gothic (본문)"/>
                  <a:ea typeface="DengXian" panose="02010600030101010101" pitchFamily="2" charset="-122"/>
                  <a:cs typeface="Arial" panose="020B0604020202020204" pitchFamily="34" charset="0"/>
                </a:rPr>
                <a:t>+</a:t>
              </a:r>
              <a:r>
                <a:rPr kumimoji="0" lang="en-US" altLang="ko-KR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Yu Gothic (본문)"/>
                  <a:ea typeface="DengXian" panose="02010600030101010101" pitchFamily="2" charset="-122"/>
                </a:rPr>
                <a:t> </a:t>
              </a:r>
              <a:endParaRPr kumimoji="0" lang="ko-KR" altLang="ko-KR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Yu Gothic (본문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5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FD76A-464F-4266-A3BF-B8AC9255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2D993-3003-4301-ADD2-854584CD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5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C668D-0801-4506-A5DE-ECEE5BEB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547DB-B9F2-42A3-B733-C28590534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1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5F7B-1A00-4722-B591-E814944D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B6B8A-C682-4093-B957-95BA7E99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5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3039C-B167-4BBF-AC49-5BB17E3C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※ </a:t>
            </a:r>
            <a:r>
              <a:rPr lang="ko-KR" altLang="en-US" sz="2000"/>
              <a:t>이 설문지는 코로나</a:t>
            </a:r>
            <a:r>
              <a:rPr lang="en-US" altLang="ko-KR" sz="2000"/>
              <a:t>-19 </a:t>
            </a:r>
            <a:r>
              <a:rPr lang="ko-KR" altLang="en-US" sz="2000"/>
              <a:t>감염예방을 위하여 학생의 건강 상태를 확인하는 내용입니다</a:t>
            </a:r>
            <a:r>
              <a:rPr lang="en-US" altLang="ko-KR" sz="2000"/>
              <a:t>.</a:t>
            </a:r>
            <a:br>
              <a:rPr lang="en-US" altLang="ko-KR" sz="2000"/>
            </a:br>
            <a:r>
              <a:rPr lang="en-US" altLang="ko-KR" sz="2000"/>
              <a:t>※ </a:t>
            </a:r>
            <a:r>
              <a:rPr lang="ko-KR" altLang="en-US" sz="2000"/>
              <a:t>설문에 성실하게 응답하여 주시기 바랍니다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9DA952B-E412-41CB-9E13-1B79E60B1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405697"/>
              </p:ext>
            </p:extLst>
          </p:nvPr>
        </p:nvGraphicFramePr>
        <p:xfrm>
          <a:off x="838200" y="2082025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900863899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학생의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몸에 열이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 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해당사항 선택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b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기저질환 등으로 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와 관계없이 평소에 발열 증상이 계속되는 경우는 제외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51318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37.5℃ 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미만 </a:t>
                      </a:r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37.5℃ 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이상 및 발열감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0521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28FA6C-1E59-49CA-958A-A223DA8C0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43298"/>
              </p:ext>
            </p:extLst>
          </p:nvPr>
        </p:nvGraphicFramePr>
        <p:xfrm>
          <a:off x="838200" y="3328621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24519790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2. 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학생에게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가 의심되는 증상이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 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해당사항 모두 선택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b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기저질환 등으로 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와 관계없이 평소에 다음 증상이 계속되는 경우는 제외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4755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기침 호흡곤란 오한 근육통 두통 인후통 후각</a:t>
                      </a:r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‧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미각 소실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26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71E1B8-CBE0-42FB-B227-A355D615B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64682"/>
              </p:ext>
            </p:extLst>
          </p:nvPr>
        </p:nvGraphicFramePr>
        <p:xfrm>
          <a:off x="838200" y="4575217"/>
          <a:ext cx="10515600" cy="698464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172332894"/>
                    </a:ext>
                  </a:extLst>
                </a:gridCol>
              </a:tblGrid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3. 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학생이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최근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(14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일 이내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해외여행을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다녀온 사실이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369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예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706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59ED33-D715-41FC-9017-C9E04DE79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18291"/>
              </p:ext>
            </p:extLst>
          </p:nvPr>
        </p:nvGraphicFramePr>
        <p:xfrm>
          <a:off x="838200" y="5367412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715864642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4. 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동거가족 중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최근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(14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일 이내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해외여행을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다녀온 사실이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 (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국제선 항공기 및 선박 승무원 등 직업특성상 매번 해외 입출국하고 의심증상이 없는 경우는 제외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240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예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4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94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94A7-B799-4D42-BD2C-539AE8D2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202A9-2427-4AD6-BBFE-63DC3B97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/>
              <a:t>집합시설 출입을 위한 </a:t>
            </a:r>
            <a:r>
              <a:rPr lang="en-US" altLang="ko-KR"/>
              <a:t>QR</a:t>
            </a:r>
            <a:r>
              <a:rPr lang="ko-KR" altLang="en-US"/>
              <a:t>체크인</a:t>
            </a:r>
            <a:endParaRPr lang="en-US" altLang="ko-KR"/>
          </a:p>
          <a:p>
            <a:r>
              <a:rPr lang="ko-KR" altLang="en-US"/>
              <a:t>감염병의 예방 및 관리에 관한 법률 제</a:t>
            </a:r>
            <a:r>
              <a:rPr lang="en-US" altLang="ko-KR"/>
              <a:t>49</a:t>
            </a:r>
            <a:r>
              <a:rPr lang="ko-KR" altLang="en-US"/>
              <a:t>에 따른 감염병의 예방 및 감염 전파를 차단하기 위하여 개인정보 보호법 제 </a:t>
            </a:r>
            <a:r>
              <a:rPr lang="en-US" altLang="ko-KR"/>
              <a:t>15</a:t>
            </a:r>
            <a:r>
              <a:rPr lang="ko-KR" altLang="en-US"/>
              <a:t>조</a:t>
            </a:r>
            <a:r>
              <a:rPr lang="en-US" altLang="ko-KR"/>
              <a:t>, </a:t>
            </a:r>
            <a:r>
              <a:rPr lang="ko-KR" altLang="en-US"/>
              <a:t>제</a:t>
            </a:r>
            <a:r>
              <a:rPr lang="en-US" altLang="ko-KR"/>
              <a:t>17</a:t>
            </a:r>
            <a:r>
              <a:rPr lang="ko-KR" altLang="en-US"/>
              <a:t>조에 따라 이용자의 개인정보를 수집</a:t>
            </a:r>
            <a:r>
              <a:rPr lang="en-US" altLang="ko-KR"/>
              <a:t>.</a:t>
            </a:r>
            <a:r>
              <a:rPr lang="ko-KR" altLang="en-US"/>
              <a:t>이용</a:t>
            </a:r>
            <a:r>
              <a:rPr lang="en-US" altLang="ko-KR"/>
              <a:t>.</a:t>
            </a:r>
            <a:r>
              <a:rPr lang="ko-KR" altLang="en-US"/>
              <a:t>제</a:t>
            </a:r>
            <a:r>
              <a:rPr lang="en-US" altLang="ko-KR"/>
              <a:t>3</a:t>
            </a:r>
            <a:r>
              <a:rPr lang="ko-KR" altLang="en-US"/>
              <a:t>자 제공합니다</a:t>
            </a:r>
            <a:r>
              <a:rPr lang="en-US" altLang="ko-KR"/>
              <a:t>.</a:t>
            </a:r>
          </a:p>
          <a:p>
            <a:r>
              <a:rPr lang="ko-KR" altLang="en-US"/>
              <a:t>개인정보 수집 및 제공 동의에 모두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보건복지부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보건복지부 개인정보 제공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네이버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네이버 개인정보 제공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908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7E1D-1FC7-4E52-9585-EB85382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9CD3D-C708-4C43-8D0F-4547F17A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보건복지부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1. </a:t>
            </a:r>
            <a:r>
              <a:rPr lang="ko-KR" altLang="en-US"/>
              <a:t>수집하는 항목</a:t>
            </a:r>
            <a:r>
              <a:rPr lang="en-US" altLang="ko-KR"/>
              <a:t>: </a:t>
            </a:r>
            <a:r>
              <a:rPr lang="ko-KR" altLang="en-US"/>
              <a:t>본 서비스를 통해 생성한 </a:t>
            </a:r>
            <a:r>
              <a:rPr lang="en-US" altLang="ko-KR"/>
              <a:t>QR</a:t>
            </a:r>
            <a:r>
              <a:rPr lang="ko-KR" altLang="en-US"/>
              <a:t>코드를 시설관리자 등에게 제시하여 인식하게 하는 경우 시설관리자등이 인식한 </a:t>
            </a:r>
            <a:r>
              <a:rPr lang="en-US" altLang="ko-KR"/>
              <a:t>QR</a:t>
            </a:r>
            <a:r>
              <a:rPr lang="ko-KR" altLang="en-US"/>
              <a:t>코드</a:t>
            </a:r>
            <a:r>
              <a:rPr lang="en-US" altLang="ko-KR"/>
              <a:t>, </a:t>
            </a:r>
            <a:r>
              <a:rPr lang="ko-KR" altLang="en-US"/>
              <a:t>시설관리자 등이 </a:t>
            </a:r>
            <a:r>
              <a:rPr lang="en-US" altLang="ko-KR"/>
              <a:t>QR</a:t>
            </a:r>
            <a:r>
              <a:rPr lang="ko-KR" altLang="en-US"/>
              <a:t>코드를 인식한 시각</a:t>
            </a:r>
            <a:r>
              <a:rPr lang="en-US" altLang="ko-KR"/>
              <a:t>, QR</a:t>
            </a:r>
            <a:r>
              <a:rPr lang="ko-KR" altLang="en-US"/>
              <a:t>코드를 인식한 시설관리자등의 소속 시설명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41AF22-4DE2-4574-BAF0-4629A9DC39A3}"/>
              </a:ext>
            </a:extLst>
          </p:cNvPr>
          <p:cNvGrpSpPr/>
          <p:nvPr/>
        </p:nvGrpSpPr>
        <p:grpSpPr>
          <a:xfrm>
            <a:off x="0" y="533437"/>
            <a:ext cx="2724150" cy="5073649"/>
            <a:chOff x="590591" y="647699"/>
            <a:chExt cx="3324144" cy="52863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F5CB742-D1A4-4B13-9BFA-FE6E80D58F03}"/>
                </a:ext>
              </a:extLst>
            </p:cNvPr>
            <p:cNvGrpSpPr/>
            <p:nvPr/>
          </p:nvGrpSpPr>
          <p:grpSpPr>
            <a:xfrm>
              <a:off x="590591" y="647699"/>
              <a:ext cx="3324144" cy="5286375"/>
              <a:chOff x="590591" y="647699"/>
              <a:chExt cx="3324144" cy="528637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996D4FF-9197-4940-AEC4-E00BD8B52F54}"/>
                  </a:ext>
                </a:extLst>
              </p:cNvPr>
              <p:cNvSpPr/>
              <p:nvPr/>
            </p:nvSpPr>
            <p:spPr>
              <a:xfrm>
                <a:off x="866775" y="1114425"/>
                <a:ext cx="2771776" cy="43529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EC836C1-28AB-4F8C-9F87-E0F8F88D5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591" y="647699"/>
                <a:ext cx="3324144" cy="5286375"/>
              </a:xfrm>
              <a:prstGeom prst="rect">
                <a:avLst/>
              </a:prstGeom>
            </p:spPr>
          </p:pic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E7E192-1FF3-4CE8-9B54-4279F9161FE4}"/>
                </a:ext>
              </a:extLst>
            </p:cNvPr>
            <p:cNvSpPr/>
            <p:nvPr/>
          </p:nvSpPr>
          <p:spPr>
            <a:xfrm>
              <a:off x="966788" y="2062460"/>
              <a:ext cx="2590800" cy="5772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5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코로나바이러스 대응 앱</a:t>
              </a:r>
              <a:endParaRPr lang="en-US" altLang="ko-KR" sz="15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algn="ctr"/>
              <a:r>
                <a:rPr lang="en-US" altLang="ko-KR" sz="15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COVID19 HELPER</a:t>
              </a:r>
              <a:endParaRPr lang="en-US" altLang="ko-KR" sz="15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C3AC867-9FE2-4506-B6CE-126FFB06A36B}"/>
                </a:ext>
              </a:extLst>
            </p:cNvPr>
            <p:cNvSpPr/>
            <p:nvPr/>
          </p:nvSpPr>
          <p:spPr>
            <a:xfrm>
              <a:off x="1095375" y="2961768"/>
              <a:ext cx="2362200" cy="391237"/>
            </a:xfrm>
            <a:prstGeom prst="roundRect">
              <a:avLst/>
            </a:prstGeom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아이디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5BCF2F6-FF0B-42A5-8BAA-EA79B1DCA78C}"/>
                </a:ext>
              </a:extLst>
            </p:cNvPr>
            <p:cNvSpPr/>
            <p:nvPr/>
          </p:nvSpPr>
          <p:spPr>
            <a:xfrm>
              <a:off x="1095375" y="3439655"/>
              <a:ext cx="2362200" cy="380075"/>
            </a:xfrm>
            <a:prstGeom prst="roundRect">
              <a:avLst/>
            </a:prstGeom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9585AF-A1FD-47B3-A8E2-8C4BA211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443" y="1542418"/>
              <a:ext cx="539490" cy="4668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CCB95E-BD59-49EF-BBF1-81109294632A}"/>
                </a:ext>
              </a:extLst>
            </p:cNvPr>
            <p:cNvSpPr/>
            <p:nvPr/>
          </p:nvSpPr>
          <p:spPr>
            <a:xfrm>
              <a:off x="1095375" y="4058574"/>
              <a:ext cx="2362200" cy="3800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로그인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49D772-BC2C-4366-A6D6-770D721AD018}"/>
                </a:ext>
              </a:extLst>
            </p:cNvPr>
            <p:cNvSpPr/>
            <p:nvPr/>
          </p:nvSpPr>
          <p:spPr>
            <a:xfrm>
              <a:off x="1095375" y="4525300"/>
              <a:ext cx="2362200" cy="3800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CB8B10-2D08-4172-8FD1-F4D1B8BAF3F4}"/>
                </a:ext>
              </a:extLst>
            </p:cNvPr>
            <p:cNvSpPr txBox="1"/>
            <p:nvPr/>
          </p:nvSpPr>
          <p:spPr>
            <a:xfrm>
              <a:off x="1280182" y="4999096"/>
              <a:ext cx="17716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비밀번호를 잊어버리셨나요</a:t>
              </a:r>
              <a:r>
                <a:rPr lang="en-US" altLang="ko-KR" sz="1000" u="sng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u="sng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C4109B-4DE6-4318-BBEF-EA3299B82B7D}"/>
              </a:ext>
            </a:extLst>
          </p:cNvPr>
          <p:cNvGrpSpPr/>
          <p:nvPr/>
        </p:nvGrpSpPr>
        <p:grpSpPr>
          <a:xfrm>
            <a:off x="3176587" y="2116175"/>
            <a:ext cx="3171825" cy="828675"/>
            <a:chOff x="4510087" y="2846386"/>
            <a:chExt cx="3171825" cy="8286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2CBAFC7-A6B3-47A2-AAB3-18A4D291D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0087" y="2846386"/>
              <a:ext cx="3171825" cy="82867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C4F953-0B0D-429E-A855-E993911029DD}"/>
                </a:ext>
              </a:extLst>
            </p:cNvPr>
            <p:cNvSpPr/>
            <p:nvPr/>
          </p:nvSpPr>
          <p:spPr>
            <a:xfrm>
              <a:off x="4743450" y="3132596"/>
              <a:ext cx="711200" cy="296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0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E62C4E-1A26-4CB5-92BE-8FEE9AA20EC2}"/>
              </a:ext>
            </a:extLst>
          </p:cNvPr>
          <p:cNvGrpSpPr/>
          <p:nvPr/>
        </p:nvGrpSpPr>
        <p:grpSpPr>
          <a:xfrm>
            <a:off x="529446" y="586130"/>
            <a:ext cx="3322608" cy="5285690"/>
            <a:chOff x="529446" y="586130"/>
            <a:chExt cx="3322608" cy="52856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35C5E0-AD13-4F95-A77D-6317D3F0E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46" y="586130"/>
              <a:ext cx="3322608" cy="528569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8B87B51-62B6-4E40-96C5-D589977EB76E}"/>
                </a:ext>
              </a:extLst>
            </p:cNvPr>
            <p:cNvSpPr/>
            <p:nvPr/>
          </p:nvSpPr>
          <p:spPr>
            <a:xfrm>
              <a:off x="840105" y="1300460"/>
              <a:ext cx="2756536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약관동의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C55E571C-30FE-4569-84D3-C05A8093F482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1B8A0D9-8214-4BDB-8F13-83DEA0D7DA0D}"/>
                </a:ext>
              </a:extLst>
            </p:cNvPr>
            <p:cNvSpPr/>
            <p:nvPr/>
          </p:nvSpPr>
          <p:spPr>
            <a:xfrm>
              <a:off x="1037273" y="4896488"/>
              <a:ext cx="2362200" cy="3077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확인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D604A34-4C1A-4F41-923E-95885EEA9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44" t="15595" r="2858" b="1677"/>
            <a:stretch/>
          </p:blipFill>
          <p:spPr>
            <a:xfrm>
              <a:off x="1160694" y="2108516"/>
              <a:ext cx="2164080" cy="264096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F4B8845-F4E6-4D40-9CD4-363DD8AD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02" t="4377" r="6633" b="87985"/>
            <a:stretch/>
          </p:blipFill>
          <p:spPr>
            <a:xfrm>
              <a:off x="1160694" y="1783359"/>
              <a:ext cx="2164080" cy="25165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5437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AD02F9-87F3-4E70-B10C-08E26B90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6" y="586130"/>
            <a:ext cx="3322608" cy="528569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5FC85F1-0B34-4188-8D36-F57E361CF315}"/>
              </a:ext>
            </a:extLst>
          </p:cNvPr>
          <p:cNvGrpSpPr/>
          <p:nvPr/>
        </p:nvGrpSpPr>
        <p:grpSpPr>
          <a:xfrm>
            <a:off x="841335" y="1295306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3F13A24-5ACC-44BF-A450-9233DD5727AF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 b="0" cap="none" spc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3" name="L 도형 12">
              <a:extLst>
                <a:ext uri="{FF2B5EF4-FFF2-40B4-BE49-F238E27FC236}">
                  <a16:creationId xmlns:a16="http://schemas.microsoft.com/office/drawing/2014/main" id="{84E8DDDA-0D51-49C8-B3B7-152785C7B6A9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9B62CC-7FCA-4FD5-AB68-4A61FFEDB054}"/>
              </a:ext>
            </a:extLst>
          </p:cNvPr>
          <p:cNvSpPr/>
          <p:nvPr/>
        </p:nvSpPr>
        <p:spPr>
          <a:xfrm>
            <a:off x="1079006" y="1946909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이름을 입력해주세요</a:t>
            </a: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F5B3-16DB-4DE6-8C8A-E3EF58CEBFE4}"/>
              </a:ext>
            </a:extLst>
          </p:cNvPr>
          <p:cNvSpPr txBox="1"/>
          <p:nvPr/>
        </p:nvSpPr>
        <p:spPr>
          <a:xfrm>
            <a:off x="1066232" y="1708889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107D73-1D20-431C-8AC5-7336930F189D}"/>
              </a:ext>
            </a:extLst>
          </p:cNvPr>
          <p:cNvSpPr/>
          <p:nvPr/>
        </p:nvSpPr>
        <p:spPr>
          <a:xfrm>
            <a:off x="1066232" y="2434856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YYMMDD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887BDC-418F-4979-92E5-32E9940E47A3}"/>
              </a:ext>
            </a:extLst>
          </p:cNvPr>
          <p:cNvSpPr txBox="1"/>
          <p:nvPr/>
        </p:nvSpPr>
        <p:spPr>
          <a:xfrm>
            <a:off x="1053458" y="2196836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생년월일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428230-8660-4AB5-B29D-4E5BC9DBD114}"/>
              </a:ext>
            </a:extLst>
          </p:cNvPr>
          <p:cNvSpPr/>
          <p:nvPr/>
        </p:nvSpPr>
        <p:spPr>
          <a:xfrm>
            <a:off x="1066232" y="2930215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000-0000-0000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9E462-1601-4C53-A7F0-EAD50C1F4305}"/>
              </a:ext>
            </a:extLst>
          </p:cNvPr>
          <p:cNvSpPr txBox="1"/>
          <p:nvPr/>
        </p:nvSpPr>
        <p:spPr>
          <a:xfrm>
            <a:off x="1053458" y="269219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아이디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68A048-9431-42E2-B33A-7240A08CE941}"/>
              </a:ext>
            </a:extLst>
          </p:cNvPr>
          <p:cNvSpPr/>
          <p:nvPr/>
        </p:nvSpPr>
        <p:spPr>
          <a:xfrm>
            <a:off x="1079006" y="3418162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정확한 학교명을 입력해주세요</a:t>
            </a: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4B2845-3191-44F3-99CC-3008806E6D5D}"/>
              </a:ext>
            </a:extLst>
          </p:cNvPr>
          <p:cNvSpPr txBox="1"/>
          <p:nvPr/>
        </p:nvSpPr>
        <p:spPr>
          <a:xfrm>
            <a:off x="1066232" y="318014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학교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23478B-CD87-4533-94E9-E480046C4EED}"/>
              </a:ext>
            </a:extLst>
          </p:cNvPr>
          <p:cNvSpPr/>
          <p:nvPr/>
        </p:nvSpPr>
        <p:spPr>
          <a:xfrm>
            <a:off x="1091779" y="3913521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E9CCD-CD49-4610-B276-4DEE3D646C2D}"/>
              </a:ext>
            </a:extLst>
          </p:cNvPr>
          <p:cNvSpPr txBox="1"/>
          <p:nvPr/>
        </p:nvSpPr>
        <p:spPr>
          <a:xfrm>
            <a:off x="1079005" y="3675501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DD150C-CF31-4C61-B831-7DB65CBBEAA9}"/>
              </a:ext>
            </a:extLst>
          </p:cNvPr>
          <p:cNvSpPr/>
          <p:nvPr/>
        </p:nvSpPr>
        <p:spPr>
          <a:xfrm>
            <a:off x="1091779" y="4408880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확인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D1FE15-D32D-456D-9A91-C1D3D5F39028}"/>
              </a:ext>
            </a:extLst>
          </p:cNvPr>
          <p:cNvSpPr txBox="1"/>
          <p:nvPr/>
        </p:nvSpPr>
        <p:spPr>
          <a:xfrm>
            <a:off x="1079005" y="4170860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확인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CF495D8-4D6C-47E9-8A4B-7EC76ECA7758}"/>
              </a:ext>
            </a:extLst>
          </p:cNvPr>
          <p:cNvSpPr/>
          <p:nvPr/>
        </p:nvSpPr>
        <p:spPr>
          <a:xfrm>
            <a:off x="1034693" y="4872327"/>
            <a:ext cx="2362200" cy="3077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회원가입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C0B5EB-AE57-48D6-B9E3-F8FF03BB9017}"/>
              </a:ext>
            </a:extLst>
          </p:cNvPr>
          <p:cNvSpPr/>
          <p:nvPr/>
        </p:nvSpPr>
        <p:spPr>
          <a:xfrm>
            <a:off x="4388840" y="3053325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63D610C-8214-4B1A-895D-C3116CA6135E}"/>
              </a:ext>
            </a:extLst>
          </p:cNvPr>
          <p:cNvGrpSpPr/>
          <p:nvPr/>
        </p:nvGrpSpPr>
        <p:grpSpPr>
          <a:xfrm>
            <a:off x="4721542" y="1073178"/>
            <a:ext cx="2748915" cy="307777"/>
            <a:chOff x="840105" y="1300460"/>
            <a:chExt cx="2748915" cy="30777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8432758-01AE-483C-883C-FB7B71BE0E2D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 b="0" cap="none" spc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25" name="L 도형 24">
              <a:extLst>
                <a:ext uri="{FF2B5EF4-FFF2-40B4-BE49-F238E27FC236}">
                  <a16:creationId xmlns:a16="http://schemas.microsoft.com/office/drawing/2014/main" id="{C58DF396-DAA5-4EC9-9D13-72AA8B12BA24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68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4D1BCF-A9D4-4D0C-9B5E-0B48E0820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16" y="786155"/>
            <a:ext cx="3322608" cy="5285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638CE0-8842-4660-8610-E32E3580B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2" r="4326"/>
          <a:stretch/>
        </p:blipFill>
        <p:spPr>
          <a:xfrm>
            <a:off x="1847850" y="1496695"/>
            <a:ext cx="2754630" cy="652145"/>
          </a:xfrm>
          <a:prstGeom prst="roundRect">
            <a:avLst>
              <a:gd name="adj" fmla="val 859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7F5CCD0-AFC2-458A-9CAA-E68BE76040F7}"/>
              </a:ext>
            </a:extLst>
          </p:cNvPr>
          <p:cNvSpPr/>
          <p:nvPr/>
        </p:nvSpPr>
        <p:spPr>
          <a:xfrm>
            <a:off x="2413000" y="2229311"/>
            <a:ext cx="15646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코로나바이러스 대응 앱</a:t>
            </a:r>
            <a:endParaRPr lang="en-US" altLang="ko-KR" sz="11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1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COVID19 HELPER</a:t>
            </a:r>
            <a:endParaRPr lang="ko-KR" altLang="en-US" sz="11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800BB8-F27B-4A8F-A771-2634241057D7}"/>
              </a:ext>
            </a:extLst>
          </p:cNvPr>
          <p:cNvSpPr/>
          <p:nvPr/>
        </p:nvSpPr>
        <p:spPr>
          <a:xfrm>
            <a:off x="2014220" y="3085422"/>
            <a:ext cx="2362200" cy="380076"/>
          </a:xfrm>
          <a:prstGeom prst="rect">
            <a:avLst/>
          </a:prstGeom>
          <a:solidFill>
            <a:srgbClr val="E740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자가진단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</a:t>
            </a:r>
            <a:endParaRPr lang="ko-KR" altLang="en-US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FF9B6D-31FD-4EAB-BAB4-AE2302CADB66}"/>
              </a:ext>
            </a:extLst>
          </p:cNvPr>
          <p:cNvSpPr/>
          <p:nvPr/>
        </p:nvSpPr>
        <p:spPr>
          <a:xfrm>
            <a:off x="2014220" y="3655783"/>
            <a:ext cx="2362200" cy="380076"/>
          </a:xfrm>
          <a:prstGeom prst="rect">
            <a:avLst/>
          </a:prstGeom>
          <a:solidFill>
            <a:srgbClr val="EF922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전자출입명부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 </a:t>
            </a:r>
            <a:endParaRPr lang="ko-KR" altLang="en-US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FAA19A-3DEE-4D57-A1B1-C3668958D435}"/>
              </a:ext>
            </a:extLst>
          </p:cNvPr>
          <p:cNvSpPr/>
          <p:nvPr/>
        </p:nvSpPr>
        <p:spPr>
          <a:xfrm>
            <a:off x="2014220" y="4216244"/>
            <a:ext cx="2362200" cy="380076"/>
          </a:xfrm>
          <a:prstGeom prst="rect">
            <a:avLst/>
          </a:prstGeom>
          <a:solidFill>
            <a:srgbClr val="4372E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마스크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자가진단 알리미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</a:t>
            </a:r>
            <a:endParaRPr lang="ko-KR" altLang="en-US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24A621-177D-4C5E-BDE7-59E0731AD7A5}"/>
              </a:ext>
            </a:extLst>
          </p:cNvPr>
          <p:cNvSpPr/>
          <p:nvPr/>
        </p:nvSpPr>
        <p:spPr>
          <a:xfrm>
            <a:off x="2014220" y="4776705"/>
            <a:ext cx="2362200" cy="380076"/>
          </a:xfrm>
          <a:prstGeom prst="rect">
            <a:avLst/>
          </a:prstGeom>
          <a:solidFill>
            <a:srgbClr val="69696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 </a:t>
            </a:r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증상 및 예방수칙 챗봇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</a:t>
            </a:r>
            <a:endParaRPr lang="ko-KR" altLang="en-US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605DAD8-B74E-4E49-9BE6-BE6C8CE40AD0}"/>
              </a:ext>
            </a:extLst>
          </p:cNvPr>
          <p:cNvSpPr/>
          <p:nvPr/>
        </p:nvSpPr>
        <p:spPr>
          <a:xfrm>
            <a:off x="2794838" y="2767780"/>
            <a:ext cx="461154" cy="1600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icrosoft GothicNeo" panose="020B0500000101010101" pitchFamily="50" charset="-127"/>
              </a:rPr>
              <a:t>한국어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B2E9673-1C97-4351-B5D8-43098DB9D0D8}"/>
              </a:ext>
            </a:extLst>
          </p:cNvPr>
          <p:cNvSpPr/>
          <p:nvPr/>
        </p:nvSpPr>
        <p:spPr>
          <a:xfrm>
            <a:off x="3339812" y="2767780"/>
            <a:ext cx="461154" cy="1600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b="1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icrosoft GothicNeo" panose="020B0500000101010101" pitchFamily="50" charset="-127"/>
              </a:rPr>
              <a:t>汉语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56FFB8-952A-4D9E-9E85-C53C9D8C6D3D}"/>
              </a:ext>
            </a:extLst>
          </p:cNvPr>
          <p:cNvSpPr/>
          <p:nvPr/>
        </p:nvSpPr>
        <p:spPr>
          <a:xfrm>
            <a:off x="3884786" y="2767780"/>
            <a:ext cx="461154" cy="1600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日本語</a:t>
            </a:r>
          </a:p>
        </p:txBody>
      </p:sp>
    </p:spTree>
    <p:extLst>
      <p:ext uri="{BB962C8B-B14F-4D97-AF65-F5344CB8AC3E}">
        <p14:creationId xmlns:p14="http://schemas.microsoft.com/office/powerpoint/2010/main" val="174524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19485B-A935-4006-BF86-7658D157A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99A365C-33EA-470B-B687-F1EC06AD00E8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55049E-2EA4-43A5-922B-D9D25D1E4BC8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0" name="L 도형 9">
              <a:extLst>
                <a:ext uri="{FF2B5EF4-FFF2-40B4-BE49-F238E27FC236}">
                  <a16:creationId xmlns:a16="http://schemas.microsoft.com/office/drawing/2014/main" id="{91C91095-E1CA-4289-AE94-D769D5E93FAE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8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CFE45A-46F4-484E-9D71-8AC1FC27E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8344294-D93A-43C2-8E67-FB2D1D73E6DB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F8B83E7-FFF7-4CB0-B09D-0D98E51FE2AF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전자출입명부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QR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코드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306C1DD2-8F9E-458A-855C-08DD9E51AA5E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09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A513E3F-1D59-4EBE-8727-C62CAFE10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B1C5CDD-2FBE-4A0B-81A5-8F25EB7A8898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DB3C15-251A-4797-A7CF-3B487F010E30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마스크 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&amp;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 알리미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1" name="L 도형 10">
              <a:extLst>
                <a:ext uri="{FF2B5EF4-FFF2-40B4-BE49-F238E27FC236}">
                  <a16:creationId xmlns:a16="http://schemas.microsoft.com/office/drawing/2014/main" id="{9D51BAF8-3F71-48BF-8ECE-3AFA659EC2AD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41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D3E6A2-3315-4D32-BD80-2E081F178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22E011E-23C8-475B-9418-68AFB88071B7}"/>
              </a:ext>
            </a:extLst>
          </p:cNvPr>
          <p:cNvGrpSpPr/>
          <p:nvPr/>
        </p:nvGrpSpPr>
        <p:grpSpPr>
          <a:xfrm>
            <a:off x="3972242" y="2122785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E6CA7E-BBA8-4276-A1DA-6AC9F44C0D77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증상 및 예방수칙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410AE119-2503-401A-8061-712392245B08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8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5500</TotalTime>
  <Words>447</Words>
  <Application>Microsoft Office PowerPoint</Application>
  <PresentationFormat>와이드스크린</PresentationFormat>
  <Paragraphs>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2" baseType="lpstr">
      <vt:lpstr>DengXian</vt:lpstr>
      <vt:lpstr>HY헤드라인M</vt:lpstr>
      <vt:lpstr>LG Smart UI Bold</vt:lpstr>
      <vt:lpstr>Microsoft GothicNeo</vt:lpstr>
      <vt:lpstr>Noto Sans</vt:lpstr>
      <vt:lpstr>新細明體</vt:lpstr>
      <vt:lpstr>游ゴシック</vt:lpstr>
      <vt:lpstr>Yu Gothic (본문)</vt:lpstr>
      <vt:lpstr>맑은 고딕</vt:lpstr>
      <vt:lpstr>한컴 윤체 B</vt:lpstr>
      <vt:lpstr>Arial</vt:lpstr>
      <vt:lpstr>Arial Rounded MT Bold</vt:lpstr>
      <vt:lpstr>Bahnschrift SemiBold SemiConden</vt:lpstr>
      <vt:lpstr>Segoe UI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※ 이 설문지는 코로나-19 감염예방을 위하여 학생의 건강 상태를 확인하는 내용입니다. ※ 설문에 성실하게 응답하여 주시기 바랍니다.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신잎새</dc:creator>
  <cp:lastModifiedBy>신잎새</cp:lastModifiedBy>
  <cp:revision>51</cp:revision>
  <dcterms:created xsi:type="dcterms:W3CDTF">2020-08-21T00:58:35Z</dcterms:created>
  <dcterms:modified xsi:type="dcterms:W3CDTF">2020-11-03T13:59:20Z</dcterms:modified>
</cp:coreProperties>
</file>