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6670A4C-3660-4384-8397-3F47F2925771}">
  <a:tblStyle styleId="{36670A4C-3660-4384-8397-3F47F2925771}"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60272F5B-813A-432E-AB66-0FF88A2EF317}"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Shape 154"/>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55" name="Shape 155"/>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60" name="Shape 16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Shape 174"/>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75" name="Shape 175"/>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82" name="Shape 18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89" name="Shape 18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98" name="Shape 19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06" name="Shape 20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Shape 213"/>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14" name="Shape 214"/>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4" name="Shape 22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02" name="Shape 10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38" name="Shape 23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08" name="Shape 10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 name="Shape 12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5" name="Shape 135"/>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 name="Shape 14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Shape 148"/>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9" name="Shape 149"/>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Shape 17"/>
          <p:cNvSpPr txBox="1"/>
          <p:nvPr>
            <p:ph type="ctrTitle"/>
          </p:nvPr>
        </p:nvSpPr>
        <p:spPr>
          <a:xfrm>
            <a:off x="3350360" y="1808226"/>
            <a:ext cx="5650085" cy="916230"/>
          </a:xfrm>
          <a:prstGeom prst="rect">
            <a:avLst/>
          </a:prstGeom>
          <a:noFill/>
          <a:ln>
            <a:noFill/>
          </a:ln>
          <a:effectLst>
            <a:outerShdw blurRad="50800" rotWithShape="0" algn="tl" dir="2700000" dist="38100">
              <a:srgbClr val="000000">
                <a:alpha val="40000"/>
              </a:srgbClr>
            </a:outerShdw>
          </a:effectLst>
        </p:spPr>
        <p:txBody>
          <a:bodyPr anchorCtr="0" anchor="ctr" bIns="91425" lIns="91425" spcFirstLastPara="1" rIns="91425" wrap="square" tIns="91425"/>
          <a:lstStyle>
            <a:lvl1pPr lvl="0" marR="0" rtl="0" algn="r">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Shape 18"/>
          <p:cNvSpPr txBox="1"/>
          <p:nvPr>
            <p:ph idx="1" type="subTitle"/>
          </p:nvPr>
        </p:nvSpPr>
        <p:spPr>
          <a:xfrm>
            <a:off x="3350360" y="2724455"/>
            <a:ext cx="5650085" cy="610820"/>
          </a:xfrm>
          <a:prstGeom prst="rect">
            <a:avLst/>
          </a:prstGeom>
          <a:noFill/>
          <a:ln>
            <a:noFill/>
          </a:ln>
        </p:spPr>
        <p:txBody>
          <a:bodyPr anchorCtr="0" anchor="t" bIns="91425" lIns="91425" spcFirstLastPara="1" rIns="91425" wrap="square" tIns="91425"/>
          <a:lstStyle>
            <a:lvl1pPr lvl="0" marR="0" rtl="0" algn="r">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9" name="Shape 19"/>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2" name="Shape 72"/>
        <p:cNvGrpSpPr/>
        <p:nvPr/>
      </p:nvGrpSpPr>
      <p:grpSpPr>
        <a:xfrm>
          <a:off x="0" y="0"/>
          <a:ext cx="0" cy="0"/>
          <a:chOff x="0" y="0"/>
          <a:chExt cx="0" cy="0"/>
        </a:xfrm>
      </p:grpSpPr>
      <p:sp>
        <p:nvSpPr>
          <p:cNvPr id="73" name="Shape 73"/>
          <p:cNvSpPr txBox="1"/>
          <p:nvPr>
            <p:ph type="title"/>
          </p:nvPr>
        </p:nvSpPr>
        <p:spPr>
          <a:xfrm>
            <a:off x="1792288" y="3600450"/>
            <a:ext cx="5486400" cy="425054"/>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Shape 74"/>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5" name="Shape 75"/>
          <p:cNvSpPr txBox="1"/>
          <p:nvPr>
            <p:ph idx="1" type="body"/>
          </p:nvPr>
        </p:nvSpPr>
        <p:spPr>
          <a:xfrm>
            <a:off x="1792288" y="4025503"/>
            <a:ext cx="5486400" cy="603647"/>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76" name="Shape 76"/>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9" name="Shape 79"/>
        <p:cNvGrpSpPr/>
        <p:nvPr/>
      </p:nvGrpSpPr>
      <p:grpSpPr>
        <a:xfrm>
          <a:off x="0" y="0"/>
          <a:ext cx="0" cy="0"/>
          <a:chOff x="0" y="0"/>
          <a:chExt cx="0" cy="0"/>
        </a:xfrm>
      </p:grpSpPr>
      <p:sp>
        <p:nvSpPr>
          <p:cNvPr id="80" name="Shape 80"/>
          <p:cNvSpPr txBox="1"/>
          <p:nvPr>
            <p:ph type="title"/>
          </p:nvPr>
        </p:nvSpPr>
        <p:spPr>
          <a:xfrm>
            <a:off x="457200" y="205979"/>
            <a:ext cx="8229600" cy="85725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1" name="Shape 81"/>
          <p:cNvSpPr txBox="1"/>
          <p:nvPr>
            <p:ph idx="1" type="body"/>
          </p:nvPr>
        </p:nvSpPr>
        <p:spPr>
          <a:xfrm rot="5400000">
            <a:off x="2874764" y="-1217413"/>
            <a:ext cx="3394472"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2" name="Shape 82"/>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Shape 8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Shape 86"/>
          <p:cNvSpPr txBox="1"/>
          <p:nvPr>
            <p:ph type="title"/>
          </p:nvPr>
        </p:nvSpPr>
        <p:spPr>
          <a:xfrm rot="5400000">
            <a:off x="5463778" y="1371601"/>
            <a:ext cx="4388644" cy="20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7" name="Shape 87"/>
          <p:cNvSpPr txBox="1"/>
          <p:nvPr>
            <p:ph idx="1" type="body"/>
          </p:nvPr>
        </p:nvSpPr>
        <p:spPr>
          <a:xfrm rot="5400000">
            <a:off x="1272778" y="-609599"/>
            <a:ext cx="4388644"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8" name="Shape 88"/>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Shape 89"/>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0" name="Shape 9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pic>
        <p:nvPicPr>
          <p:cNvPr descr="E:\websites\free-power-point-templates\2012\logos.png" id="91" name="Shape 91"/>
          <p:cNvPicPr preferRelativeResize="0"/>
          <p:nvPr/>
        </p:nvPicPr>
        <p:blipFill rotWithShape="1">
          <a:blip r:embed="rId2">
            <a:alphaModFix/>
          </a:blip>
          <a:srcRect b="0" l="0" r="0" t="0"/>
          <a:stretch/>
        </p:blipFill>
        <p:spPr>
          <a:xfrm>
            <a:off x="3918306" y="2326213"/>
            <a:ext cx="1463784" cy="5269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type="obj">
  <p:cSld name="OBJECT">
    <p:bg>
      <p:bgPr>
        <a:blipFill>
          <a:blip r:embed="rId2">
            <a:alphaModFix/>
          </a:blip>
          <a:stretch>
            <a:fillRect/>
          </a:stretch>
        </a:blipFill>
      </p:bgPr>
    </p:bg>
    <p:spTree>
      <p:nvGrpSpPr>
        <p:cNvPr id="22" name="Shape 22"/>
        <p:cNvGrpSpPr/>
        <p:nvPr/>
      </p:nvGrpSpPr>
      <p:grpSpPr>
        <a:xfrm>
          <a:off x="0" y="0"/>
          <a:ext cx="0" cy="0"/>
          <a:chOff x="0" y="0"/>
          <a:chExt cx="0" cy="0"/>
        </a:xfrm>
      </p:grpSpPr>
      <p:sp>
        <p:nvSpPr>
          <p:cNvPr id="23" name="Shape 23"/>
          <p:cNvSpPr txBox="1"/>
          <p:nvPr>
            <p:ph type="title"/>
          </p:nvPr>
        </p:nvSpPr>
        <p:spPr>
          <a:xfrm>
            <a:off x="2281425" y="281175"/>
            <a:ext cx="6108200" cy="57264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rgbClr val="00AACC"/>
              </a:buClr>
              <a:buSzPts val="3600"/>
              <a:buFont typeface="Calibri"/>
              <a:buNone/>
              <a:defRPr b="0" i="0" sz="3600" u="none" cap="none" strike="noStrike">
                <a:solidFill>
                  <a:srgbClr val="00AACC"/>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Shape 24"/>
          <p:cNvSpPr txBox="1"/>
          <p:nvPr>
            <p:ph idx="1" type="body"/>
          </p:nvPr>
        </p:nvSpPr>
        <p:spPr>
          <a:xfrm>
            <a:off x="2281425" y="1044701"/>
            <a:ext cx="6108200" cy="3663766"/>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5" name="Shape 25"/>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8" name="Shape 28"/>
        <p:cNvGrpSpPr/>
        <p:nvPr/>
      </p:nvGrpSpPr>
      <p:grpSpPr>
        <a:xfrm>
          <a:off x="0" y="0"/>
          <a:ext cx="0" cy="0"/>
          <a:chOff x="0" y="0"/>
          <a:chExt cx="0" cy="0"/>
        </a:xfrm>
      </p:grpSpPr>
      <p:sp>
        <p:nvSpPr>
          <p:cNvPr id="29" name="Shape 29"/>
          <p:cNvSpPr txBox="1"/>
          <p:nvPr>
            <p:ph type="title"/>
          </p:nvPr>
        </p:nvSpPr>
        <p:spPr>
          <a:xfrm>
            <a:off x="601670" y="433880"/>
            <a:ext cx="8093365" cy="61082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Clr>
                <a:srgbClr val="002060"/>
              </a:buClr>
              <a:buSzPts val="3600"/>
              <a:buFont typeface="Calibri"/>
              <a:buNone/>
              <a:defRPr b="0" i="0" sz="3600" u="none" cap="none" strike="noStrike">
                <a:solidFill>
                  <a:srgbClr val="00206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Shape 30"/>
          <p:cNvSpPr txBox="1"/>
          <p:nvPr>
            <p:ph idx="1" type="body"/>
          </p:nvPr>
        </p:nvSpPr>
        <p:spPr>
          <a:xfrm>
            <a:off x="536880" y="1641238"/>
            <a:ext cx="4040188" cy="479822"/>
          </a:xfrm>
          <a:prstGeom prst="rect">
            <a:avLst/>
          </a:prstGeom>
          <a:noFill/>
          <a:ln>
            <a:noFill/>
          </a:ln>
        </p:spPr>
        <p:txBody>
          <a:bodyPr anchorCtr="0" anchor="b" bIns="91425" lIns="91425" spcFirstLastPara="1" rIns="91425" wrap="square" tIns="91425"/>
          <a:lstStyle>
            <a:lvl1pPr indent="-228600" lvl="0" marL="457200" marR="0" rtl="0" algn="ctr">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1" name="Shape 31"/>
          <p:cNvSpPr txBox="1"/>
          <p:nvPr>
            <p:ph idx="2" type="body"/>
          </p:nvPr>
        </p:nvSpPr>
        <p:spPr>
          <a:xfrm>
            <a:off x="536880" y="2113635"/>
            <a:ext cx="4040188" cy="2276294"/>
          </a:xfrm>
          <a:prstGeom prst="rect">
            <a:avLst/>
          </a:prstGeom>
          <a:noFill/>
          <a:ln>
            <a:noFill/>
          </a:ln>
        </p:spPr>
        <p:txBody>
          <a:bodyPr anchorCtr="0" anchor="t" bIns="91425" lIns="91425" spcFirstLastPara="1" rIns="91425" wrap="square" tIns="91425"/>
          <a:lstStyle>
            <a:lvl1pPr indent="-381000" lvl="0" marL="457200" marR="0" rtl="0" algn="ctr">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ct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ctr">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ctr">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ctr">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32" name="Shape 32"/>
          <p:cNvSpPr txBox="1"/>
          <p:nvPr>
            <p:ph idx="3" type="body"/>
          </p:nvPr>
        </p:nvSpPr>
        <p:spPr>
          <a:xfrm>
            <a:off x="4572001" y="1641238"/>
            <a:ext cx="4041775" cy="479822"/>
          </a:xfrm>
          <a:prstGeom prst="rect">
            <a:avLst/>
          </a:prstGeom>
          <a:noFill/>
          <a:ln>
            <a:noFill/>
          </a:ln>
        </p:spPr>
        <p:txBody>
          <a:bodyPr anchorCtr="0" anchor="b" bIns="91425" lIns="91425" spcFirstLastPara="1" rIns="91425" wrap="square" tIns="91425"/>
          <a:lstStyle>
            <a:lvl1pPr indent="-228600" lvl="0" marL="457200" marR="0" rtl="0" algn="ctr">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3" name="Shape 33"/>
          <p:cNvSpPr txBox="1"/>
          <p:nvPr>
            <p:ph idx="4" type="body"/>
          </p:nvPr>
        </p:nvSpPr>
        <p:spPr>
          <a:xfrm>
            <a:off x="4572001" y="2113635"/>
            <a:ext cx="4041775" cy="2276294"/>
          </a:xfrm>
          <a:prstGeom prst="rect">
            <a:avLst/>
          </a:prstGeom>
          <a:noFill/>
          <a:ln>
            <a:noFill/>
          </a:ln>
        </p:spPr>
        <p:txBody>
          <a:bodyPr anchorCtr="0" anchor="t" bIns="91425" lIns="91425" spcFirstLastPara="1" rIns="91425" wrap="square" tIns="91425"/>
          <a:lstStyle>
            <a:lvl1pPr indent="-381000" lvl="0" marL="457200" marR="0" rtl="0" algn="ctr">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ct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ctr">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ctr">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ctr">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34" name="Shape 34"/>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7" name="Shape 37"/>
        <p:cNvGrpSpPr/>
        <p:nvPr/>
      </p:nvGrpSpPr>
      <p:grpSpPr>
        <a:xfrm>
          <a:off x="0" y="0"/>
          <a:ext cx="0" cy="0"/>
          <a:chOff x="0" y="0"/>
          <a:chExt cx="0" cy="0"/>
        </a:xfrm>
      </p:grpSpPr>
      <p:sp>
        <p:nvSpPr>
          <p:cNvPr id="38" name="Shape 38"/>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41" name="Shape 41"/>
        <p:cNvGrpSpPr/>
        <p:nvPr/>
      </p:nvGrpSpPr>
      <p:grpSpPr>
        <a:xfrm>
          <a:off x="0" y="0"/>
          <a:ext cx="0" cy="0"/>
          <a:chOff x="0" y="0"/>
          <a:chExt cx="0" cy="0"/>
        </a:xfrm>
      </p:grpSpPr>
      <p:sp>
        <p:nvSpPr>
          <p:cNvPr id="42" name="Shape 42"/>
          <p:cNvSpPr txBox="1"/>
          <p:nvPr>
            <p:ph type="title"/>
          </p:nvPr>
        </p:nvSpPr>
        <p:spPr>
          <a:xfrm>
            <a:off x="448965" y="433880"/>
            <a:ext cx="8246070" cy="610821"/>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Clr>
                <a:srgbClr val="002060"/>
              </a:buClr>
              <a:buSzPts val="3600"/>
              <a:buFont typeface="Calibri"/>
              <a:buNone/>
              <a:defRPr b="0" i="0" sz="3600" u="none" cap="none" strike="noStrike">
                <a:solidFill>
                  <a:srgbClr val="00206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3" name="Shape 43"/>
          <p:cNvSpPr txBox="1"/>
          <p:nvPr>
            <p:ph idx="1" type="body"/>
          </p:nvPr>
        </p:nvSpPr>
        <p:spPr>
          <a:xfrm>
            <a:off x="448966" y="1350111"/>
            <a:ext cx="8246070" cy="3512214"/>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4" name="Shape 44"/>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5" name="Shape 45"/>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6" name="Shape 4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7" name="Shape 47"/>
        <p:cNvGrpSpPr/>
        <p:nvPr/>
      </p:nvGrpSpPr>
      <p:grpSpPr>
        <a:xfrm>
          <a:off x="0" y="0"/>
          <a:ext cx="0" cy="0"/>
          <a:chOff x="0" y="0"/>
          <a:chExt cx="0" cy="0"/>
        </a:xfrm>
      </p:grpSpPr>
      <p:sp>
        <p:nvSpPr>
          <p:cNvPr id="48" name="Shape 48"/>
          <p:cNvSpPr txBox="1"/>
          <p:nvPr>
            <p:ph type="title"/>
          </p:nvPr>
        </p:nvSpPr>
        <p:spPr>
          <a:xfrm>
            <a:off x="722313" y="3305176"/>
            <a:ext cx="7772400" cy="1021556"/>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9" name="Shape 49"/>
          <p:cNvSpPr txBox="1"/>
          <p:nvPr>
            <p:ph idx="1" type="body"/>
          </p:nvPr>
        </p:nvSpPr>
        <p:spPr>
          <a:xfrm>
            <a:off x="722313" y="2180035"/>
            <a:ext cx="7772400" cy="1125140"/>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0" name="Shape 50"/>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Shape 51"/>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3" name="Shape 53"/>
        <p:cNvGrpSpPr/>
        <p:nvPr/>
      </p:nvGrpSpPr>
      <p:grpSpPr>
        <a:xfrm>
          <a:off x="0" y="0"/>
          <a:ext cx="0" cy="0"/>
          <a:chOff x="0" y="0"/>
          <a:chExt cx="0" cy="0"/>
        </a:xfrm>
      </p:grpSpPr>
      <p:sp>
        <p:nvSpPr>
          <p:cNvPr id="54" name="Shape 54"/>
          <p:cNvSpPr txBox="1"/>
          <p:nvPr>
            <p:ph type="title"/>
          </p:nvPr>
        </p:nvSpPr>
        <p:spPr>
          <a:xfrm>
            <a:off x="457200" y="205979"/>
            <a:ext cx="8229600" cy="85725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5" name="Shape 55"/>
          <p:cNvSpPr txBox="1"/>
          <p:nvPr>
            <p:ph idx="1" type="body"/>
          </p:nvPr>
        </p:nvSpPr>
        <p:spPr>
          <a:xfrm>
            <a:off x="457200" y="1200151"/>
            <a:ext cx="4038600" cy="3394472"/>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2" type="body"/>
          </p:nvPr>
        </p:nvSpPr>
        <p:spPr>
          <a:xfrm>
            <a:off x="4648200" y="1200151"/>
            <a:ext cx="4038600" cy="3394472"/>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Shape 58"/>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0" name="Shape 60"/>
        <p:cNvGrpSpPr/>
        <p:nvPr/>
      </p:nvGrpSpPr>
      <p:grpSpPr>
        <a:xfrm>
          <a:off x="0" y="0"/>
          <a:ext cx="0" cy="0"/>
          <a:chOff x="0" y="0"/>
          <a:chExt cx="0" cy="0"/>
        </a:xfrm>
      </p:grpSpPr>
      <p:sp>
        <p:nvSpPr>
          <p:cNvPr id="61" name="Shape 61"/>
          <p:cNvSpPr txBox="1"/>
          <p:nvPr>
            <p:ph type="title"/>
          </p:nvPr>
        </p:nvSpPr>
        <p:spPr>
          <a:xfrm>
            <a:off x="457200" y="205979"/>
            <a:ext cx="8229600" cy="85725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Shape 62"/>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5" name="Shape 65"/>
        <p:cNvGrpSpPr/>
        <p:nvPr/>
      </p:nvGrpSpPr>
      <p:grpSpPr>
        <a:xfrm>
          <a:off x="0" y="0"/>
          <a:ext cx="0" cy="0"/>
          <a:chOff x="0" y="0"/>
          <a:chExt cx="0" cy="0"/>
        </a:xfrm>
      </p:grpSpPr>
      <p:sp>
        <p:nvSpPr>
          <p:cNvPr id="66" name="Shape 66"/>
          <p:cNvSpPr txBox="1"/>
          <p:nvPr>
            <p:ph type="title"/>
          </p:nvPr>
        </p:nvSpPr>
        <p:spPr>
          <a:xfrm>
            <a:off x="457201" y="204787"/>
            <a:ext cx="3008313" cy="871538"/>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7" name="Shape 67"/>
          <p:cNvSpPr txBox="1"/>
          <p:nvPr>
            <p:ph idx="1" type="body"/>
          </p:nvPr>
        </p:nvSpPr>
        <p:spPr>
          <a:xfrm>
            <a:off x="3575050" y="204788"/>
            <a:ext cx="5111750" cy="4389835"/>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8" name="Shape 68"/>
          <p:cNvSpPr txBox="1"/>
          <p:nvPr>
            <p:ph idx="2" type="body"/>
          </p:nvPr>
        </p:nvSpPr>
        <p:spPr>
          <a:xfrm>
            <a:off x="457201" y="1076326"/>
            <a:ext cx="3008313" cy="3518297"/>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05979"/>
            <a:ext cx="8229600" cy="85725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Shape 11"/>
          <p:cNvSpPr txBox="1"/>
          <p:nvPr>
            <p:ph idx="1" type="body"/>
          </p:nvPr>
        </p:nvSpPr>
        <p:spPr>
          <a:xfrm>
            <a:off x="457200" y="1200151"/>
            <a:ext cx="8229600" cy="339447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
        <p:nvSpPr>
          <p:cNvPr id="15" name="Shape 15"/>
          <p:cNvSpPr txBox="1"/>
          <p:nvPr/>
        </p:nvSpPr>
        <p:spPr>
          <a:xfrm>
            <a:off x="-9150" y="5213747"/>
            <a:ext cx="838962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A5A5A5"/>
                </a:solidFill>
                <a:latin typeface="Calibri"/>
                <a:ea typeface="Calibri"/>
                <a:cs typeface="Calibri"/>
                <a:sym typeface="Calibri"/>
              </a:rPr>
              <a:t>This presentation uses a free template provided by FPPT.com</a:t>
            </a:r>
            <a:endParaRPr/>
          </a:p>
          <a:p>
            <a:pPr indent="0" lvl="0" marL="0" marR="0" rtl="0" algn="l">
              <a:spcBef>
                <a:spcPts val="0"/>
              </a:spcBef>
              <a:spcAft>
                <a:spcPts val="0"/>
              </a:spcAft>
              <a:buNone/>
            </a:pPr>
            <a:r>
              <a:rPr lang="en-US" sz="1400">
                <a:solidFill>
                  <a:srgbClr val="A5A5A5"/>
                </a:solidFill>
                <a:latin typeface="Calibri"/>
                <a:ea typeface="Calibri"/>
                <a:cs typeface="Calibri"/>
                <a:sym typeface="Calibri"/>
              </a:rPr>
              <a:t>www.free-power-point-templates.com</a:t>
            </a:r>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jpg"/><Relationship Id="rId4" Type="http://schemas.openxmlformats.org/officeDocument/2006/relationships/image" Target="../media/image12.jpg"/><Relationship Id="rId5" Type="http://schemas.openxmlformats.org/officeDocument/2006/relationships/image" Target="../media/image9.jpg"/><Relationship Id="rId6"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jp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jpg"/><Relationship Id="rId4" Type="http://schemas.openxmlformats.org/officeDocument/2006/relationships/image" Target="../media/image11.jpg"/><Relationship Id="rId5" Type="http://schemas.openxmlformats.org/officeDocument/2006/relationships/image" Target="../media/image1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21.png"/><Relationship Id="rId5" Type="http://schemas.openxmlformats.org/officeDocument/2006/relationships/image" Target="../media/image20.png"/><Relationship Id="rId6"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6.jpg"/><Relationship Id="rId4" Type="http://schemas.openxmlformats.org/officeDocument/2006/relationships/image" Target="../media/image7.jpg"/><Relationship Id="rId5" Type="http://schemas.openxmlformats.org/officeDocument/2006/relationships/image" Target="../media/image1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5" name="Shape 95"/>
        <p:cNvGrpSpPr/>
        <p:nvPr/>
      </p:nvGrpSpPr>
      <p:grpSpPr>
        <a:xfrm>
          <a:off x="0" y="0"/>
          <a:ext cx="0" cy="0"/>
          <a:chOff x="0" y="0"/>
          <a:chExt cx="0" cy="0"/>
        </a:xfrm>
      </p:grpSpPr>
      <p:sp>
        <p:nvSpPr>
          <p:cNvPr id="96" name="Shape 96"/>
          <p:cNvSpPr txBox="1"/>
          <p:nvPr>
            <p:ph type="ctrTitle"/>
          </p:nvPr>
        </p:nvSpPr>
        <p:spPr>
          <a:xfrm>
            <a:off x="399500" y="287125"/>
            <a:ext cx="8744700" cy="2434500"/>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000"/>
              <a:buFont typeface="Algerian"/>
              <a:buNone/>
            </a:pPr>
            <a:r>
              <a:rPr b="1" lang="en-US" sz="4000" u="sng">
                <a:latin typeface="Algerian"/>
                <a:ea typeface="Algerian"/>
                <a:cs typeface="Algerian"/>
                <a:sym typeface="Algerian"/>
              </a:rPr>
              <a:t>Borewell wATER ANALYSIS </a:t>
            </a:r>
            <a:endParaRPr b="1" sz="4000" u="sng">
              <a:latin typeface="Algerian"/>
              <a:ea typeface="Algerian"/>
              <a:cs typeface="Algerian"/>
              <a:sym typeface="Algerian"/>
            </a:endParaRPr>
          </a:p>
          <a:p>
            <a:pPr indent="0" lvl="0" marL="0" marR="0" rtl="0" algn="ctr">
              <a:spcBef>
                <a:spcPts val="0"/>
              </a:spcBef>
              <a:spcAft>
                <a:spcPts val="0"/>
              </a:spcAft>
              <a:buClr>
                <a:schemeClr val="lt1"/>
              </a:buClr>
              <a:buSzPts val="4000"/>
              <a:buFont typeface="Algerian"/>
              <a:buNone/>
            </a:pPr>
            <a:r>
              <a:rPr b="1" lang="en-US" sz="4000" u="sng">
                <a:latin typeface="Algerian"/>
                <a:ea typeface="Algerian"/>
                <a:cs typeface="Algerian"/>
                <a:sym typeface="Algerian"/>
              </a:rPr>
              <a:t>AND</a:t>
            </a:r>
            <a:endParaRPr b="1" sz="4000" u="sng">
              <a:latin typeface="Algerian"/>
              <a:ea typeface="Algerian"/>
              <a:cs typeface="Algerian"/>
              <a:sym typeface="Algerian"/>
            </a:endParaRPr>
          </a:p>
          <a:p>
            <a:pPr indent="0" lvl="0" marL="0" marR="0" rtl="0" algn="ctr">
              <a:spcBef>
                <a:spcPts val="0"/>
              </a:spcBef>
              <a:spcAft>
                <a:spcPts val="0"/>
              </a:spcAft>
              <a:buClr>
                <a:schemeClr val="lt1"/>
              </a:buClr>
              <a:buSzPts val="4000"/>
              <a:buFont typeface="Algerian"/>
              <a:buNone/>
            </a:pPr>
            <a:r>
              <a:rPr b="1" lang="en-US" sz="4000" u="sng">
                <a:latin typeface="Algerian"/>
                <a:ea typeface="Algerian"/>
                <a:cs typeface="Algerian"/>
                <a:sym typeface="Algerian"/>
              </a:rPr>
              <a:t> MOTOR TEMPERATURE DETECTION</a:t>
            </a:r>
            <a:endParaRPr b="1" i="0" sz="4000" u="sng" cap="none" strike="noStrike">
              <a:solidFill>
                <a:schemeClr val="lt1"/>
              </a:solidFill>
              <a:latin typeface="Algerian"/>
              <a:ea typeface="Algerian"/>
              <a:cs typeface="Algerian"/>
              <a:sym typeface="Algerian"/>
            </a:endParaRPr>
          </a:p>
        </p:txBody>
      </p:sp>
      <p:sp>
        <p:nvSpPr>
          <p:cNvPr id="97" name="Shape 97"/>
          <p:cNvSpPr/>
          <p:nvPr/>
        </p:nvSpPr>
        <p:spPr>
          <a:xfrm>
            <a:off x="3332801" y="2347625"/>
            <a:ext cx="6172200" cy="1980900"/>
          </a:xfrm>
          <a:custGeom>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Calibri"/>
              <a:buChar char="•"/>
            </a:pPr>
            <a:r>
              <a:t/>
            </a:r>
            <a:endParaRPr b="0" i="0" sz="1800" u="none" cap="none" strike="noStrike">
              <a:solidFill>
                <a:schemeClr val="dk1"/>
              </a:solidFill>
              <a:latin typeface="Calibri"/>
              <a:ea typeface="Calibri"/>
              <a:cs typeface="Calibri"/>
              <a:sym typeface="Calibri"/>
            </a:endParaRPr>
          </a:p>
        </p:txBody>
      </p:sp>
      <p:sp>
        <p:nvSpPr>
          <p:cNvPr id="98" name="Shape 98"/>
          <p:cNvSpPr/>
          <p:nvPr/>
        </p:nvSpPr>
        <p:spPr>
          <a:xfrm>
            <a:off x="3971975" y="3267300"/>
            <a:ext cx="4694100" cy="1722900"/>
          </a:xfrm>
          <a:prstGeom prst="roundRect">
            <a:avLst>
              <a:gd fmla="val 16667"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Shape 99"/>
          <p:cNvSpPr txBox="1"/>
          <p:nvPr/>
        </p:nvSpPr>
        <p:spPr>
          <a:xfrm>
            <a:off x="4309175" y="3354750"/>
            <a:ext cx="4356900" cy="1548000"/>
          </a:xfrm>
          <a:prstGeom prst="rect">
            <a:avLst/>
          </a:prstGeom>
          <a:noFill/>
          <a:ln>
            <a:noFill/>
          </a:ln>
        </p:spPr>
        <p:txBody>
          <a:bodyPr anchorCtr="0" anchor="t" bIns="91425" lIns="91425" spcFirstLastPara="1" rIns="91425" wrap="square" tIns="91425">
            <a:noAutofit/>
          </a:bodyPr>
          <a:lstStyle/>
          <a:p>
            <a:pPr indent="0" lvl="0" marL="0" rtl="0">
              <a:lnSpc>
                <a:spcPct val="75000"/>
              </a:lnSpc>
              <a:spcBef>
                <a:spcPts val="0"/>
              </a:spcBef>
              <a:spcAft>
                <a:spcPts val="0"/>
              </a:spcAft>
              <a:buNone/>
            </a:pPr>
            <a:r>
              <a:rPr b="1" lang="en-US" sz="1800">
                <a:solidFill>
                  <a:schemeClr val="dk1"/>
                </a:solidFill>
                <a:latin typeface="Calibri"/>
                <a:ea typeface="Calibri"/>
                <a:cs typeface="Calibri"/>
                <a:sym typeface="Calibri"/>
              </a:rPr>
              <a:t>Ministry Category: Ministry   of Coal</a:t>
            </a:r>
            <a:br>
              <a:rPr b="1" lang="en-US" sz="1800">
                <a:solidFill>
                  <a:schemeClr val="dk1"/>
                </a:solidFill>
                <a:latin typeface="Calibri"/>
                <a:ea typeface="Calibri"/>
                <a:cs typeface="Calibri"/>
                <a:sym typeface="Calibri"/>
              </a:rPr>
            </a:br>
            <a:r>
              <a:rPr b="1" lang="en-US" sz="1800">
                <a:solidFill>
                  <a:schemeClr val="dk1"/>
                </a:solidFill>
                <a:latin typeface="Calibri"/>
                <a:ea typeface="Calibri"/>
                <a:cs typeface="Calibri"/>
                <a:sym typeface="Calibri"/>
              </a:rPr>
              <a:t>Problem Code: #MOC1</a:t>
            </a:r>
            <a:br>
              <a:rPr b="1" lang="en-US" sz="1800">
                <a:solidFill>
                  <a:schemeClr val="dk1"/>
                </a:solidFill>
                <a:latin typeface="Calibri"/>
                <a:ea typeface="Calibri"/>
                <a:cs typeface="Calibri"/>
                <a:sym typeface="Calibri"/>
              </a:rPr>
            </a:br>
            <a:r>
              <a:rPr b="1" lang="en-US" sz="1800">
                <a:solidFill>
                  <a:schemeClr val="dk1"/>
                </a:solidFill>
                <a:latin typeface="Calibri"/>
                <a:ea typeface="Calibri"/>
                <a:cs typeface="Calibri"/>
                <a:sym typeface="Calibri"/>
              </a:rPr>
              <a:t>Team ID: 11752</a:t>
            </a:r>
            <a:br>
              <a:rPr b="1" lang="en-US" sz="1800">
                <a:solidFill>
                  <a:schemeClr val="dk1"/>
                </a:solidFill>
                <a:latin typeface="Calibri"/>
                <a:ea typeface="Calibri"/>
                <a:cs typeface="Calibri"/>
                <a:sym typeface="Calibri"/>
              </a:rPr>
            </a:br>
            <a:r>
              <a:rPr b="1" lang="en-US" sz="1800">
                <a:solidFill>
                  <a:schemeClr val="dk1"/>
                </a:solidFill>
                <a:latin typeface="Calibri"/>
                <a:ea typeface="Calibri"/>
                <a:cs typeface="Calibri"/>
                <a:sym typeface="Calibri"/>
              </a:rPr>
              <a:t>Team Leader Name: Shinjanee Gupta</a:t>
            </a:r>
            <a:endParaRPr sz="1800">
              <a:solidFill>
                <a:schemeClr val="dk1"/>
              </a:solidFill>
              <a:latin typeface="Calibri"/>
              <a:ea typeface="Calibri"/>
              <a:cs typeface="Calibri"/>
              <a:sym typeface="Calibri"/>
            </a:endParaRPr>
          </a:p>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blipFill>
          <a:blip r:embed="rId3">
            <a:alphaModFix/>
          </a:blip>
          <a:stretch>
            <a:fillRect/>
          </a:stretch>
        </a:blipFill>
      </p:bgPr>
    </p:bg>
    <p:spTree>
      <p:nvGrpSpPr>
        <p:cNvPr id="156" name="Shape 156"/>
        <p:cNvGrpSpPr/>
        <p:nvPr/>
      </p:nvGrpSpPr>
      <p:grpSpPr>
        <a:xfrm>
          <a:off x="0" y="0"/>
          <a:ext cx="0" cy="0"/>
          <a:chOff x="0" y="0"/>
          <a:chExt cx="0" cy="0"/>
        </a:xfrm>
      </p:grpSpPr>
      <p:pic>
        <p:nvPicPr>
          <p:cNvPr id="157" name="Shape 157"/>
          <p:cNvPicPr preferRelativeResize="0"/>
          <p:nvPr/>
        </p:nvPicPr>
        <p:blipFill>
          <a:blip r:embed="rId4">
            <a:alphaModFix/>
          </a:blip>
          <a:stretch>
            <a:fillRect/>
          </a:stretch>
        </p:blipFill>
        <p:spPr>
          <a:xfrm>
            <a:off x="1184275" y="80975"/>
            <a:ext cx="6583225" cy="4981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2281425" y="281174"/>
            <a:ext cx="6108300" cy="1147500"/>
          </a:xfrm>
          <a:prstGeom prst="rect">
            <a:avLst/>
          </a:prstGeom>
          <a:noFill/>
          <a:ln>
            <a:noFill/>
          </a:ln>
        </p:spPr>
        <p:txBody>
          <a:bodyPr anchorCtr="0" anchor="ctr" bIns="45700" lIns="91425" spcFirstLastPara="1" rIns="91425" wrap="square" tIns="45700">
            <a:noAutofit/>
          </a:bodyPr>
          <a:lstStyle/>
          <a:p>
            <a:pPr indent="0" lvl="0" marL="0" marR="0" rtl="0">
              <a:spcBef>
                <a:spcPts val="0"/>
              </a:spcBef>
              <a:spcAft>
                <a:spcPts val="0"/>
              </a:spcAft>
              <a:buClr>
                <a:srgbClr val="00AACC"/>
              </a:buClr>
              <a:buSzPts val="3200"/>
              <a:buFont typeface="Algerian"/>
              <a:buNone/>
            </a:pPr>
            <a:r>
              <a:rPr b="1" lang="en-US" sz="2400" u="sng">
                <a:latin typeface="Algerian"/>
                <a:ea typeface="Algerian"/>
                <a:cs typeface="Algerian"/>
                <a:sym typeface="Algerian"/>
              </a:rPr>
              <a:t>Hardware &amp; software requirements</a:t>
            </a:r>
            <a:endParaRPr b="0" i="0" sz="2400" u="sng" cap="none" strike="noStrike">
              <a:solidFill>
                <a:srgbClr val="00AACC"/>
              </a:solidFill>
              <a:latin typeface="Algerian"/>
              <a:ea typeface="Algerian"/>
              <a:cs typeface="Algerian"/>
              <a:sym typeface="Algerian"/>
            </a:endParaRPr>
          </a:p>
        </p:txBody>
      </p:sp>
      <p:sp>
        <p:nvSpPr>
          <p:cNvPr id="163" name="Shape 163"/>
          <p:cNvSpPr txBox="1"/>
          <p:nvPr>
            <p:ph idx="1" type="body"/>
          </p:nvPr>
        </p:nvSpPr>
        <p:spPr>
          <a:xfrm>
            <a:off x="2281425" y="1504949"/>
            <a:ext cx="6108300" cy="3203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   </a:t>
            </a:r>
            <a:endParaRPr/>
          </a:p>
          <a:p>
            <a:pPr indent="-342900" lvl="0" marL="342900" marR="0" rtl="0" algn="l">
              <a:spcBef>
                <a:spcPts val="56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     </a:t>
            </a:r>
            <a:endParaRPr/>
          </a:p>
          <a:p>
            <a:pPr indent="-342900" lvl="0" marL="342900" marR="0" rtl="0" algn="l">
              <a:spcBef>
                <a:spcPts val="560"/>
              </a:spcBef>
              <a:spcAft>
                <a:spcPts val="0"/>
              </a:spcAft>
              <a:buClr>
                <a:schemeClr val="dk1"/>
              </a:buClr>
              <a:buSzPts val="2800"/>
              <a:buFont typeface="Arial"/>
              <a:buNone/>
            </a:pPr>
            <a:br>
              <a:rPr b="0" i="0" lang="en-US" sz="2800" u="none" cap="none" strike="noStrike">
                <a:solidFill>
                  <a:schemeClr val="dk1"/>
                </a:solidFill>
                <a:latin typeface="Calibri"/>
                <a:ea typeface="Calibri"/>
                <a:cs typeface="Calibri"/>
                <a:sym typeface="Calibri"/>
              </a:rPr>
            </a:br>
            <a:endParaRPr b="0" i="0" sz="2800" u="none" cap="none" strike="noStrike">
              <a:solidFill>
                <a:schemeClr val="dk1"/>
              </a:solidFill>
              <a:latin typeface="Calibri"/>
              <a:ea typeface="Calibri"/>
              <a:cs typeface="Calibri"/>
              <a:sym typeface="Calibri"/>
            </a:endParaRPr>
          </a:p>
        </p:txBody>
      </p:sp>
      <p:sp>
        <p:nvSpPr>
          <p:cNvPr id="164" name="Shape 164"/>
          <p:cNvSpPr/>
          <p:nvPr/>
        </p:nvSpPr>
        <p:spPr>
          <a:xfrm>
            <a:off x="2286000" y="1244050"/>
            <a:ext cx="6629400" cy="3742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The hardware and </a:t>
            </a:r>
            <a:r>
              <a:rPr lang="en-US" sz="1800">
                <a:latin typeface="Calibri"/>
                <a:ea typeface="Calibri"/>
                <a:cs typeface="Calibri"/>
                <a:sym typeface="Calibri"/>
              </a:rPr>
              <a:t>software</a:t>
            </a:r>
            <a:r>
              <a:rPr lang="en-US" sz="1800">
                <a:latin typeface="Calibri"/>
                <a:ea typeface="Calibri"/>
                <a:cs typeface="Calibri"/>
                <a:sym typeface="Calibri"/>
              </a:rPr>
              <a:t> requirements of the project are as follows:</a:t>
            </a:r>
            <a:endParaRPr sz="1800">
              <a:latin typeface="Calibri"/>
              <a:ea typeface="Calibri"/>
              <a:cs typeface="Calibri"/>
              <a:sym typeface="Calibri"/>
            </a:endParaRPr>
          </a:p>
          <a:p>
            <a:pPr indent="-342900" lvl="0" marL="457200" marR="0" rtl="0" algn="l">
              <a:spcBef>
                <a:spcPts val="0"/>
              </a:spcBef>
              <a:spcAft>
                <a:spcPts val="0"/>
              </a:spcAft>
              <a:buSzPts val="1800"/>
              <a:buFont typeface="Calibri"/>
              <a:buAutoNum type="arabicPeriod"/>
            </a:pPr>
            <a:r>
              <a:rPr b="1" lang="en-US" sz="1800">
                <a:latin typeface="Calibri"/>
                <a:ea typeface="Calibri"/>
                <a:cs typeface="Calibri"/>
                <a:sym typeface="Calibri"/>
              </a:rPr>
              <a:t>Sensors</a:t>
            </a:r>
            <a:r>
              <a:rPr lang="en-US" sz="1800">
                <a:latin typeface="Calibri"/>
                <a:ea typeface="Calibri"/>
                <a:cs typeface="Calibri"/>
                <a:sym typeface="Calibri"/>
              </a:rPr>
              <a:t>- The sensors of pH, turbidity, temperature and water level are used to measure different parameters of water quality.</a:t>
            </a:r>
            <a:endParaRPr sz="1800">
              <a:latin typeface="Calibri"/>
              <a:ea typeface="Calibri"/>
              <a:cs typeface="Calibri"/>
              <a:sym typeface="Calibri"/>
            </a:endParaRPr>
          </a:p>
          <a:p>
            <a:pPr indent="-342900" lvl="0" marL="457200" marR="0" rtl="0" algn="l">
              <a:spcBef>
                <a:spcPts val="0"/>
              </a:spcBef>
              <a:spcAft>
                <a:spcPts val="0"/>
              </a:spcAft>
              <a:buSzPts val="1800"/>
              <a:buFont typeface="Calibri"/>
              <a:buAutoNum type="arabicPeriod"/>
            </a:pPr>
            <a:r>
              <a:rPr b="1" lang="en-US" sz="1800">
                <a:latin typeface="Calibri"/>
                <a:ea typeface="Calibri"/>
                <a:cs typeface="Calibri"/>
                <a:sym typeface="Calibri"/>
              </a:rPr>
              <a:t>Development Module(NodeMCU)-</a:t>
            </a:r>
            <a:r>
              <a:rPr lang="en-US" sz="1800">
                <a:solidFill>
                  <a:schemeClr val="dk1"/>
                </a:solidFill>
                <a:latin typeface="Calibri"/>
                <a:ea typeface="Calibri"/>
                <a:cs typeface="Calibri"/>
                <a:sym typeface="Calibri"/>
              </a:rPr>
              <a:t>It is  the ESP8266 WiFi module and a self contained SoC with integrated TCP/IP protocol stack that give any microcontroller access to the WiFi network.   </a:t>
            </a:r>
            <a:endParaRPr sz="1800">
              <a:latin typeface="Calibri"/>
              <a:ea typeface="Calibri"/>
              <a:cs typeface="Calibri"/>
              <a:sym typeface="Calibri"/>
            </a:endParaRPr>
          </a:p>
          <a:p>
            <a:pPr indent="-342900" lvl="0" marL="457200" marR="0" rtl="0" algn="l">
              <a:spcBef>
                <a:spcPts val="0"/>
              </a:spcBef>
              <a:spcAft>
                <a:spcPts val="0"/>
              </a:spcAft>
              <a:buSzPts val="1800"/>
              <a:buFont typeface="Calibri"/>
              <a:buAutoNum type="arabicPeriod"/>
            </a:pPr>
            <a:r>
              <a:rPr lang="en-US" sz="1800">
                <a:latin typeface="Calibri"/>
                <a:ea typeface="Calibri"/>
                <a:cs typeface="Calibri"/>
                <a:sym typeface="Calibri"/>
              </a:rPr>
              <a:t> </a:t>
            </a:r>
            <a:r>
              <a:rPr b="1" lang="en-US" sz="1800">
                <a:latin typeface="Calibri"/>
                <a:ea typeface="Calibri"/>
                <a:cs typeface="Calibri"/>
                <a:sym typeface="Calibri"/>
              </a:rPr>
              <a:t>Actuator-</a:t>
            </a:r>
            <a:r>
              <a:rPr lang="en-US" sz="1800">
                <a:latin typeface="Calibri"/>
                <a:ea typeface="Calibri"/>
                <a:cs typeface="Calibri"/>
                <a:sym typeface="Calibri"/>
              </a:rPr>
              <a:t> An electro-mechanical device for controlling the motor of borewell. It is used to turn the motor ON or OFF using the instructions from the app.</a:t>
            </a:r>
            <a:endParaRPr sz="1800">
              <a:latin typeface="Calibri"/>
              <a:ea typeface="Calibri"/>
              <a:cs typeface="Calibri"/>
              <a:sym typeface="Calibri"/>
            </a:endParaRPr>
          </a:p>
          <a:p>
            <a:pPr indent="-342900" lvl="0" marL="457200" marR="0" rtl="0" algn="l">
              <a:spcBef>
                <a:spcPts val="0"/>
              </a:spcBef>
              <a:spcAft>
                <a:spcPts val="0"/>
              </a:spcAft>
              <a:buSzPts val="1800"/>
              <a:buFont typeface="Calibri"/>
              <a:buAutoNum type="arabicPeriod"/>
            </a:pPr>
            <a:r>
              <a:rPr b="1" lang="en-US" sz="1800">
                <a:solidFill>
                  <a:schemeClr val="dk1"/>
                </a:solidFill>
                <a:latin typeface="Calibri"/>
                <a:ea typeface="Calibri"/>
                <a:cs typeface="Calibri"/>
                <a:sym typeface="Calibri"/>
              </a:rPr>
              <a:t>Communication modules - </a:t>
            </a:r>
            <a:r>
              <a:rPr lang="en-US" sz="1800">
                <a:solidFill>
                  <a:schemeClr val="dk1"/>
                </a:solidFill>
                <a:latin typeface="Calibri"/>
                <a:ea typeface="Calibri"/>
                <a:cs typeface="Calibri"/>
                <a:sym typeface="Calibri"/>
              </a:rPr>
              <a:t>For transmitting water quality related  information.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latin typeface="Calibri"/>
              <a:ea typeface="Calibri"/>
              <a:cs typeface="Calibri"/>
              <a:sym typeface="Calibri"/>
            </a:endParaRPr>
          </a:p>
          <a:p>
            <a:pPr indent="0" lvl="0" marL="0" marR="0" rtl="0" algn="l">
              <a:spcBef>
                <a:spcPts val="0"/>
              </a:spcBef>
              <a:spcAft>
                <a:spcPts val="0"/>
              </a:spcAft>
              <a:buNone/>
            </a:pPr>
            <a:r>
              <a:t/>
            </a:r>
            <a:endParaRPr sz="1800">
              <a:latin typeface="Calibri"/>
              <a:ea typeface="Calibri"/>
              <a:cs typeface="Calibri"/>
              <a:sym typeface="Calibri"/>
            </a:endParaRPr>
          </a:p>
          <a:p>
            <a:pPr indent="0" lvl="0" marL="0" marR="0" rtl="0" algn="just">
              <a:spcBef>
                <a:spcPts val="0"/>
              </a:spcBef>
              <a:spcAft>
                <a:spcPts val="0"/>
              </a:spcAft>
              <a:buNone/>
            </a:pPr>
            <a:r>
              <a:rPr lang="en-US" sz="1800">
                <a:latin typeface="Calibri"/>
                <a:ea typeface="Calibri"/>
                <a:cs typeface="Calibri"/>
                <a:sym typeface="Calibri"/>
              </a:rPr>
              <a:t> </a:t>
            </a:r>
            <a:endParaRPr sz="18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2281425" y="281175"/>
            <a:ext cx="6108300" cy="57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b="1" lang="en-US" u="sng"/>
              <a:t>COMMUNICATION   MODULES</a:t>
            </a:r>
            <a:endParaRPr b="1" u="sng"/>
          </a:p>
        </p:txBody>
      </p:sp>
      <p:sp>
        <p:nvSpPr>
          <p:cNvPr id="171" name="Shape 171"/>
          <p:cNvSpPr txBox="1"/>
          <p:nvPr>
            <p:ph idx="1" type="body"/>
          </p:nvPr>
        </p:nvSpPr>
        <p:spPr>
          <a:xfrm>
            <a:off x="2281425" y="1044701"/>
            <a:ext cx="6108300" cy="3663900"/>
          </a:xfrm>
          <a:prstGeom prst="rect">
            <a:avLst/>
          </a:prstGeom>
        </p:spPr>
        <p:txBody>
          <a:bodyPr anchorCtr="0" anchor="t" bIns="91425" lIns="91425" spcFirstLastPara="1" rIns="91425" wrap="square" tIns="91425">
            <a:noAutofit/>
          </a:bodyPr>
          <a:lstStyle/>
          <a:p>
            <a:pPr indent="0" lvl="0" marL="0">
              <a:spcBef>
                <a:spcPts val="560"/>
              </a:spcBef>
              <a:spcAft>
                <a:spcPts val="0"/>
              </a:spcAft>
              <a:buNone/>
            </a:pPr>
            <a:r>
              <a:rPr b="1" lang="en-US" sz="2400"/>
              <a:t>WiFi-</a:t>
            </a:r>
            <a:endParaRPr b="1" sz="2400"/>
          </a:p>
          <a:p>
            <a:pPr indent="0" lvl="0" marL="0">
              <a:spcBef>
                <a:spcPts val="560"/>
              </a:spcBef>
              <a:spcAft>
                <a:spcPts val="0"/>
              </a:spcAft>
              <a:buNone/>
            </a:pPr>
            <a:r>
              <a:rPr lang="en-US" sz="1800"/>
              <a:t>Stands for Wireless Fidelity.   Provides high speed internet connection and network connection without any use of cables.</a:t>
            </a:r>
            <a:endParaRPr sz="1800"/>
          </a:p>
          <a:p>
            <a:pPr indent="0" lvl="0" marL="0">
              <a:spcBef>
                <a:spcPts val="560"/>
              </a:spcBef>
              <a:spcAft>
                <a:spcPts val="0"/>
              </a:spcAft>
              <a:buNone/>
            </a:pPr>
            <a:r>
              <a:t/>
            </a:r>
            <a:endParaRPr sz="1800"/>
          </a:p>
          <a:p>
            <a:pPr indent="0" lvl="0" marL="0">
              <a:spcBef>
                <a:spcPts val="560"/>
              </a:spcBef>
              <a:spcAft>
                <a:spcPts val="0"/>
              </a:spcAft>
              <a:buNone/>
            </a:pPr>
            <a:r>
              <a:rPr b="1" lang="en-US" sz="2400"/>
              <a:t>GSM-</a:t>
            </a:r>
            <a:endParaRPr b="1" sz="2400"/>
          </a:p>
          <a:p>
            <a:pPr indent="0" lvl="0" marL="0">
              <a:spcBef>
                <a:spcPts val="560"/>
              </a:spcBef>
              <a:spcAft>
                <a:spcPts val="0"/>
              </a:spcAft>
              <a:buNone/>
            </a:pPr>
            <a:r>
              <a:rPr lang="en-US" sz="1800"/>
              <a:t>Stands for Global System for Mobile communication. It is an open, digital cellular technology used for transmitting mobile voice and data services. It is used here to send the information related to water quality parameters via SMS to the mobile.  </a:t>
            </a:r>
            <a:endParaRPr sz="1800"/>
          </a:p>
          <a:p>
            <a:pPr indent="0" lvl="0" marL="0">
              <a:spcBef>
                <a:spcPts val="560"/>
              </a:spcBef>
              <a:spcAft>
                <a:spcPts val="0"/>
              </a:spcAft>
              <a:buNone/>
            </a:pPr>
            <a:r>
              <a:t/>
            </a:r>
            <a:endParaRPr b="1" sz="2400"/>
          </a:p>
          <a:p>
            <a:pPr indent="0" lvl="0" marL="0">
              <a:spcBef>
                <a:spcPts val="560"/>
              </a:spcBef>
              <a:spcAft>
                <a:spcPts val="0"/>
              </a:spcAft>
              <a:buNone/>
            </a:pPr>
            <a:r>
              <a:t/>
            </a:r>
            <a:endParaRPr b="1"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601670" y="590550"/>
            <a:ext cx="8093365" cy="3810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002060"/>
              </a:buClr>
              <a:buSzPts val="3240"/>
              <a:buFont typeface="Algerian"/>
              <a:buNone/>
            </a:pPr>
            <a:r>
              <a:rPr b="1" i="0" lang="en-US" sz="3240" u="none" cap="none" strike="noStrike">
                <a:solidFill>
                  <a:srgbClr val="002060"/>
                </a:solidFill>
                <a:latin typeface="Algerian"/>
                <a:ea typeface="Algerian"/>
                <a:cs typeface="Algerian"/>
                <a:sym typeface="Algerian"/>
              </a:rPr>
              <a:t>SENSORS USED </a:t>
            </a:r>
            <a:endParaRPr b="0" i="0" sz="3240" u="none" cap="none" strike="noStrike">
              <a:solidFill>
                <a:srgbClr val="002060"/>
              </a:solidFill>
              <a:latin typeface="Algerian"/>
              <a:ea typeface="Algerian"/>
              <a:cs typeface="Algerian"/>
              <a:sym typeface="Algerian"/>
            </a:endParaRPr>
          </a:p>
        </p:txBody>
      </p:sp>
      <p:sp>
        <p:nvSpPr>
          <p:cNvPr id="178" name="Shape 178"/>
          <p:cNvSpPr txBox="1"/>
          <p:nvPr>
            <p:ph idx="2" type="body"/>
          </p:nvPr>
        </p:nvSpPr>
        <p:spPr>
          <a:xfrm>
            <a:off x="458942" y="1151725"/>
            <a:ext cx="8226000" cy="3733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Arial"/>
              <a:buNone/>
            </a:pPr>
            <a:r>
              <a:t/>
            </a:r>
            <a:endParaRPr b="0" i="1" sz="2400" u="none" cap="none" strike="noStrike">
              <a:solidFill>
                <a:schemeClr val="dk1"/>
              </a:solidFill>
              <a:latin typeface="Calibri"/>
              <a:ea typeface="Calibri"/>
              <a:cs typeface="Calibri"/>
              <a:sym typeface="Calibri"/>
            </a:endParaRPr>
          </a:p>
        </p:txBody>
      </p:sp>
      <p:graphicFrame>
        <p:nvGraphicFramePr>
          <p:cNvPr id="179" name="Shape 179"/>
          <p:cNvGraphicFramePr/>
          <p:nvPr/>
        </p:nvGraphicFramePr>
        <p:xfrm>
          <a:off x="99425" y="1036588"/>
          <a:ext cx="3000000" cy="3000000"/>
        </p:xfrm>
        <a:graphic>
          <a:graphicData uri="http://schemas.openxmlformats.org/drawingml/2006/table">
            <a:tbl>
              <a:tblPr bandRow="1">
                <a:noFill/>
                <a:tableStyleId>{36670A4C-3660-4384-8397-3F47F2925771}</a:tableStyleId>
              </a:tblPr>
              <a:tblGrid>
                <a:gridCol w="3195875"/>
                <a:gridCol w="5641525"/>
              </a:tblGrid>
              <a:tr h="562925">
                <a:tc>
                  <a:txBody>
                    <a:bodyPr>
                      <a:noAutofit/>
                    </a:bodyPr>
                    <a:lstStyle/>
                    <a:p>
                      <a:pPr indent="0" lvl="0" marL="0" marR="0" rtl="0" algn="just">
                        <a:lnSpc>
                          <a:spcPct val="200000"/>
                        </a:lnSpc>
                        <a:spcBef>
                          <a:spcPts val="0"/>
                        </a:spcBef>
                        <a:spcAft>
                          <a:spcPts val="0"/>
                        </a:spcAft>
                        <a:buNone/>
                      </a:pPr>
                      <a:r>
                        <a:rPr b="1" i="0" lang="en-US" sz="2000" u="none" cap="none" strike="noStrike">
                          <a:solidFill>
                            <a:schemeClr val="dk1"/>
                          </a:solidFill>
                          <a:latin typeface="Calibri"/>
                          <a:ea typeface="Calibri"/>
                          <a:cs typeface="Calibri"/>
                          <a:sym typeface="Calibri"/>
                        </a:rPr>
                        <a:t>pH Sensor</a:t>
                      </a:r>
                      <a:endParaRPr sz="2000" u="none" cap="none" strike="noStrike">
                        <a:solidFill>
                          <a:schemeClr val="dk1"/>
                        </a:solidFill>
                        <a:latin typeface="Calibri"/>
                        <a:ea typeface="Calibri"/>
                        <a:cs typeface="Calibri"/>
                        <a:sym typeface="Calibri"/>
                      </a:endParaRPr>
                    </a:p>
                  </a:txBody>
                  <a:tcPr marT="45725" marB="45725" marR="91450" marL="91450"/>
                </a:tc>
                <a:tc>
                  <a:txBody>
                    <a:bodyPr>
                      <a:noAutofit/>
                    </a:bodyPr>
                    <a:lstStyle/>
                    <a:p>
                      <a:pPr indent="0" lvl="0" marL="0" marR="0" rtl="0" algn="l">
                        <a:spcBef>
                          <a:spcPts val="0"/>
                        </a:spcBef>
                        <a:spcAft>
                          <a:spcPts val="0"/>
                        </a:spcAft>
                        <a:buNone/>
                      </a:pPr>
                      <a:r>
                        <a:rPr b="0" i="0" lang="en-US" sz="1200" u="none" cap="none" strike="noStrike">
                          <a:solidFill>
                            <a:srgbClr val="000000"/>
                          </a:solidFill>
                          <a:latin typeface="Arial"/>
                          <a:ea typeface="Arial"/>
                          <a:cs typeface="Arial"/>
                          <a:sym typeface="Arial"/>
                        </a:rPr>
                        <a:t>pH sensor is used to measure the pH of  water of the bore well and send the value to the concerned authority.  </a:t>
                      </a:r>
                      <a:endParaRPr b="0" i="0" sz="1200" u="none" cap="none" strike="noStrike">
                        <a:solidFill>
                          <a:srgbClr val="000000"/>
                        </a:solidFill>
                        <a:latin typeface="Arial"/>
                        <a:ea typeface="Arial"/>
                        <a:cs typeface="Arial"/>
                        <a:sym typeface="Arial"/>
                      </a:endParaRPr>
                    </a:p>
                    <a:p>
                      <a:pPr indent="0" lvl="0" marL="0" rtl="0">
                        <a:spcBef>
                          <a:spcPts val="400"/>
                        </a:spcBef>
                        <a:spcAft>
                          <a:spcPts val="0"/>
                        </a:spcAft>
                        <a:buNone/>
                      </a:pPr>
                      <a:r>
                        <a:rPr b="1" lang="en-US" sz="1200">
                          <a:latin typeface="Arial"/>
                          <a:ea typeface="Arial"/>
                          <a:cs typeface="Arial"/>
                          <a:sym typeface="Arial"/>
                        </a:rPr>
                        <a:t>SEN0161 DFROBOT </a:t>
                      </a:r>
                      <a:r>
                        <a:rPr lang="en-US" sz="1200">
                          <a:latin typeface="Arial"/>
                          <a:ea typeface="Arial"/>
                          <a:cs typeface="Arial"/>
                          <a:sym typeface="Arial"/>
                        </a:rPr>
                        <a:t>pH sensor</a:t>
                      </a:r>
                      <a:endParaRPr sz="1200">
                        <a:solidFill>
                          <a:srgbClr val="000000"/>
                        </a:solidFill>
                        <a:latin typeface="Arial"/>
                        <a:ea typeface="Arial"/>
                        <a:cs typeface="Arial"/>
                        <a:sym typeface="Arial"/>
                      </a:endParaRPr>
                    </a:p>
                  </a:txBody>
                  <a:tcPr marT="95250" marB="95250" marR="95250" marL="95250" anchor="ctr"/>
                </a:tc>
              </a:tr>
              <a:tr h="889625">
                <a:tc>
                  <a:txBody>
                    <a:bodyPr>
                      <a:noAutofit/>
                    </a:bodyPr>
                    <a:lstStyle/>
                    <a:p>
                      <a:pPr indent="0" lvl="0" marL="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Turbidi</a:t>
                      </a:r>
                      <a:r>
                        <a:rPr b="1" lang="en-US" sz="2000"/>
                        <a:t>t</a:t>
                      </a:r>
                      <a:r>
                        <a:rPr b="1" i="0" lang="en-US" sz="2000" u="none" cap="none" strike="noStrike">
                          <a:solidFill>
                            <a:schemeClr val="dk1"/>
                          </a:solidFill>
                          <a:latin typeface="Calibri"/>
                          <a:ea typeface="Calibri"/>
                          <a:cs typeface="Calibri"/>
                          <a:sym typeface="Calibri"/>
                        </a:rPr>
                        <a:t>y Sensor</a:t>
                      </a:r>
                      <a:endParaRPr sz="2000" u="none" cap="none" strike="noStrike">
                        <a:solidFill>
                          <a:schemeClr val="dk1"/>
                        </a:solidFill>
                        <a:latin typeface="Calibri"/>
                        <a:ea typeface="Calibri"/>
                        <a:cs typeface="Calibri"/>
                        <a:sym typeface="Calibri"/>
                      </a:endParaRPr>
                    </a:p>
                  </a:txBody>
                  <a:tcPr marT="95250" marB="95250" marR="95250" marL="95250" anchor="ctr"/>
                </a:tc>
                <a:tc>
                  <a:txBody>
                    <a:bodyPr>
                      <a:noAutofit/>
                    </a:bodyPr>
                    <a:lstStyle/>
                    <a:p>
                      <a:pPr indent="0" lvl="0" marL="0" marR="0" rtl="0" algn="l">
                        <a:spcBef>
                          <a:spcPts val="0"/>
                        </a:spcBef>
                        <a:spcAft>
                          <a:spcPts val="0"/>
                        </a:spcAft>
                        <a:buNone/>
                      </a:pPr>
                      <a:r>
                        <a:rPr b="0" i="0" lang="en-US" sz="1200" u="none" cap="none" strike="noStrike">
                          <a:solidFill>
                            <a:srgbClr val="000000"/>
                          </a:solidFill>
                          <a:latin typeface="Arial"/>
                          <a:ea typeface="Arial"/>
                          <a:cs typeface="Arial"/>
                          <a:sym typeface="Arial"/>
                        </a:rPr>
                        <a:t>Turbidity sensor is used to measure the turbidity of the water. The sand content of the water can be measured using this sensor. </a:t>
                      </a:r>
                      <a:endParaRPr b="0" i="0" sz="1200" u="none" cap="none" strike="noStrike">
                        <a:solidFill>
                          <a:srgbClr val="000000"/>
                        </a:solidFill>
                        <a:latin typeface="Arial"/>
                        <a:ea typeface="Arial"/>
                        <a:cs typeface="Arial"/>
                        <a:sym typeface="Arial"/>
                      </a:endParaRPr>
                    </a:p>
                    <a:p>
                      <a:pPr indent="0" lvl="0" marL="0" rtl="0">
                        <a:spcBef>
                          <a:spcPts val="0"/>
                        </a:spcBef>
                        <a:spcAft>
                          <a:spcPts val="0"/>
                        </a:spcAft>
                        <a:buNone/>
                      </a:pPr>
                      <a:r>
                        <a:rPr lang="en-US" sz="1200"/>
                        <a:t>Turbidity sensor used is </a:t>
                      </a:r>
                      <a:r>
                        <a:rPr b="1" lang="en-US" sz="1200"/>
                        <a:t>SKU: SEN0189.</a:t>
                      </a:r>
                      <a:r>
                        <a:rPr lang="en-US" sz="1200"/>
                        <a:t> It measures the turbidity by measuring the amount of light scattered at 90 degree.  </a:t>
                      </a:r>
                      <a:endParaRPr sz="1200">
                        <a:latin typeface="Arial"/>
                        <a:ea typeface="Arial"/>
                        <a:cs typeface="Arial"/>
                        <a:sym typeface="Arial"/>
                      </a:endParaRPr>
                    </a:p>
                    <a:p>
                      <a:pPr indent="0" lvl="0" marL="0" rtl="0">
                        <a:spcBef>
                          <a:spcPts val="0"/>
                        </a:spcBef>
                        <a:spcAft>
                          <a:spcPts val="0"/>
                        </a:spcAft>
                        <a:buNone/>
                      </a:pPr>
                      <a:r>
                        <a:t/>
                      </a:r>
                      <a:endParaRPr b="1" sz="1200"/>
                    </a:p>
                  </a:txBody>
                  <a:tcPr marT="95250" marB="95250" marR="95250" marL="95250" anchor="ctr"/>
                </a:tc>
              </a:tr>
              <a:tr h="500775">
                <a:tc>
                  <a:txBody>
                    <a:bodyPr>
                      <a:noAutofit/>
                    </a:bodyPr>
                    <a:lstStyle/>
                    <a:p>
                      <a:pPr indent="0" lvl="0" marL="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Water Level Sensor</a:t>
                      </a:r>
                      <a:endParaRPr sz="2000" u="none" cap="none" strike="noStrike">
                        <a:solidFill>
                          <a:schemeClr val="dk1"/>
                        </a:solidFill>
                        <a:latin typeface="Calibri"/>
                        <a:ea typeface="Calibri"/>
                        <a:cs typeface="Calibri"/>
                        <a:sym typeface="Calibri"/>
                      </a:endParaRPr>
                    </a:p>
                  </a:txBody>
                  <a:tcPr marT="95250" marB="95250" marR="95250" marL="95250" anchor="ctr"/>
                </a:tc>
                <a:tc>
                  <a:txBody>
                    <a:bodyPr>
                      <a:noAutofit/>
                    </a:bodyPr>
                    <a:lstStyle/>
                    <a:p>
                      <a:pPr indent="0" lvl="0" marL="0" marR="0" rtl="0" algn="l">
                        <a:spcBef>
                          <a:spcPts val="0"/>
                        </a:spcBef>
                        <a:spcAft>
                          <a:spcPts val="0"/>
                        </a:spcAft>
                        <a:buNone/>
                      </a:pPr>
                      <a:r>
                        <a:rPr b="0" i="0" lang="en-US" sz="1200" u="none" cap="none" strike="noStrike">
                          <a:solidFill>
                            <a:srgbClr val="000000"/>
                          </a:solidFill>
                          <a:latin typeface="Arial"/>
                          <a:ea typeface="Arial"/>
                          <a:cs typeface="Arial"/>
                          <a:sym typeface="Arial"/>
                        </a:rPr>
                        <a:t>Water level sensor is used to measure the level of water.</a:t>
                      </a:r>
                      <a:endParaRPr sz="1200"/>
                    </a:p>
                    <a:p>
                      <a:pPr indent="0" lvl="0" marL="0" marR="0" rtl="0" algn="l">
                        <a:spcBef>
                          <a:spcPts val="0"/>
                        </a:spcBef>
                        <a:spcAft>
                          <a:spcPts val="0"/>
                        </a:spcAft>
                        <a:buNone/>
                      </a:pPr>
                      <a:r>
                        <a:rPr b="0" i="0" lang="en-US" sz="1200" u="none" cap="none" strike="noStrike">
                          <a:solidFill>
                            <a:srgbClr val="000000"/>
                          </a:solidFill>
                          <a:latin typeface="Arial"/>
                          <a:ea typeface="Arial"/>
                          <a:cs typeface="Arial"/>
                          <a:sym typeface="Arial"/>
                        </a:rPr>
                        <a:t>The different levels indicate the depth of water.</a:t>
                      </a:r>
                      <a:endParaRPr b="0" i="0" sz="1200" u="none" cap="none" strike="noStrike">
                        <a:solidFill>
                          <a:srgbClr val="000000"/>
                        </a:solidFill>
                        <a:latin typeface="Arial"/>
                        <a:ea typeface="Arial"/>
                        <a:cs typeface="Arial"/>
                        <a:sym typeface="Arial"/>
                      </a:endParaRPr>
                    </a:p>
                    <a:p>
                      <a:pPr indent="0" lvl="0" marL="0" rtl="0">
                        <a:spcBef>
                          <a:spcPts val="0"/>
                        </a:spcBef>
                        <a:spcAft>
                          <a:spcPts val="0"/>
                        </a:spcAft>
                        <a:buNone/>
                      </a:pPr>
                      <a:r>
                        <a:rPr lang="en-US" sz="1200"/>
                        <a:t> Ultrasonic sensor used is </a:t>
                      </a:r>
                      <a:r>
                        <a:rPr b="1" lang="en-US" sz="1200"/>
                        <a:t>HC - SR04. </a:t>
                      </a:r>
                      <a:r>
                        <a:rPr lang="en-US" sz="1800"/>
                        <a:t> </a:t>
                      </a:r>
                      <a:r>
                        <a:rPr lang="en-US" sz="1200"/>
                        <a:t>Sensors measure their level against a pre-set reference.</a:t>
                      </a:r>
                      <a:endParaRPr sz="1200">
                        <a:solidFill>
                          <a:srgbClr val="000000"/>
                        </a:solidFill>
                        <a:latin typeface="Arial"/>
                        <a:ea typeface="Arial"/>
                        <a:cs typeface="Arial"/>
                        <a:sym typeface="Arial"/>
                      </a:endParaRPr>
                    </a:p>
                    <a:p>
                      <a:pPr indent="0" lvl="0" marL="0" marR="0" rtl="0" algn="l">
                        <a:spcBef>
                          <a:spcPts val="0"/>
                        </a:spcBef>
                        <a:spcAft>
                          <a:spcPts val="0"/>
                        </a:spcAft>
                        <a:buNone/>
                      </a:pPr>
                      <a:r>
                        <a:t/>
                      </a:r>
                      <a:endParaRPr sz="1200">
                        <a:solidFill>
                          <a:srgbClr val="000000"/>
                        </a:solidFill>
                        <a:latin typeface="Arial"/>
                        <a:ea typeface="Arial"/>
                        <a:cs typeface="Arial"/>
                        <a:sym typeface="Arial"/>
                      </a:endParaRPr>
                    </a:p>
                  </a:txBody>
                  <a:tcPr marT="95250" marB="95250" marR="95250" marL="95250" anchor="ctr"/>
                </a:tc>
              </a:tr>
              <a:tr h="976650">
                <a:tc>
                  <a:txBody>
                    <a:bodyPr>
                      <a:noAutofit/>
                    </a:bodyPr>
                    <a:lstStyle/>
                    <a:p>
                      <a:pPr indent="0" lvl="0" marL="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Temperature Sensor</a:t>
                      </a:r>
                      <a:endParaRPr sz="2000" u="none" cap="none" strike="noStrike">
                        <a:solidFill>
                          <a:schemeClr val="dk1"/>
                        </a:solidFill>
                        <a:latin typeface="Calibri"/>
                        <a:ea typeface="Calibri"/>
                        <a:cs typeface="Calibri"/>
                        <a:sym typeface="Calibri"/>
                      </a:endParaRPr>
                    </a:p>
                  </a:txBody>
                  <a:tcPr marT="95250" marB="95250" marR="95250" marL="95250" anchor="ctr"/>
                </a:tc>
                <a:tc>
                  <a:txBody>
                    <a:bodyPr>
                      <a:noAutofit/>
                    </a:bodyPr>
                    <a:lstStyle/>
                    <a:p>
                      <a:pPr indent="0" lvl="0" marL="0" marR="0" rtl="0" algn="l">
                        <a:spcBef>
                          <a:spcPts val="0"/>
                        </a:spcBef>
                        <a:spcAft>
                          <a:spcPts val="0"/>
                        </a:spcAft>
                        <a:buNone/>
                      </a:pPr>
                      <a:r>
                        <a:rPr b="0" i="0" lang="en-US" sz="1200" u="none" cap="none" strike="noStrike">
                          <a:solidFill>
                            <a:srgbClr val="000000"/>
                          </a:solidFill>
                          <a:latin typeface="Arial"/>
                          <a:ea typeface="Arial"/>
                          <a:cs typeface="Arial"/>
                          <a:sym typeface="Arial"/>
                        </a:rPr>
                        <a:t>Temperature sensor is used to measure the temperature of motor used in a borewell.</a:t>
                      </a:r>
                      <a:endParaRPr sz="1200">
                        <a:solidFill>
                          <a:srgbClr val="000000"/>
                        </a:solidFill>
                        <a:latin typeface="Arial"/>
                        <a:ea typeface="Arial"/>
                        <a:cs typeface="Arial"/>
                        <a:sym typeface="Arial"/>
                      </a:endParaRPr>
                    </a:p>
                    <a:p>
                      <a:pPr indent="0" lvl="0" marL="0" marR="0" rtl="0" algn="l">
                        <a:spcBef>
                          <a:spcPts val="0"/>
                        </a:spcBef>
                        <a:spcAft>
                          <a:spcPts val="0"/>
                        </a:spcAft>
                        <a:buNone/>
                      </a:pPr>
                      <a:r>
                        <a:rPr b="1" lang="en-US" sz="1200">
                          <a:latin typeface="Arial"/>
                          <a:ea typeface="Arial"/>
                          <a:cs typeface="Arial"/>
                          <a:sym typeface="Arial"/>
                        </a:rPr>
                        <a:t>DS18B20</a:t>
                      </a:r>
                      <a:r>
                        <a:rPr lang="en-US" sz="1200">
                          <a:latin typeface="Arial"/>
                          <a:ea typeface="Arial"/>
                          <a:cs typeface="Arial"/>
                          <a:sym typeface="Arial"/>
                        </a:rPr>
                        <a:t> sensor is used. </a:t>
                      </a:r>
                      <a:r>
                        <a:rPr lang="en-US" sz="1200"/>
                        <a:t>If the temperature gets higher than the threshold value, a notification is shown. Used in measuring water temperature(waterproof version)  and motor temperature.</a:t>
                      </a:r>
                      <a:endParaRPr sz="1200">
                        <a:latin typeface="Arial"/>
                        <a:ea typeface="Arial"/>
                        <a:cs typeface="Arial"/>
                        <a:sym typeface="Arial"/>
                      </a:endParaRPr>
                    </a:p>
                    <a:p>
                      <a:pPr indent="114300" lvl="0" marL="0" rtl="0">
                        <a:spcBef>
                          <a:spcPts val="0"/>
                        </a:spcBef>
                        <a:spcAft>
                          <a:spcPts val="0"/>
                        </a:spcAft>
                        <a:buClr>
                          <a:schemeClr val="dk1"/>
                        </a:buClr>
                        <a:buSzPts val="1800"/>
                        <a:buFont typeface="Arial"/>
                        <a:buNone/>
                      </a:pPr>
                      <a:r>
                        <a:t/>
                      </a:r>
                      <a:endParaRPr sz="1800"/>
                    </a:p>
                    <a:p>
                      <a:pPr indent="0" lvl="0" marL="0" marR="0" rtl="0" algn="l">
                        <a:spcBef>
                          <a:spcPts val="0"/>
                        </a:spcBef>
                        <a:spcAft>
                          <a:spcPts val="0"/>
                        </a:spcAft>
                        <a:buNone/>
                      </a:pPr>
                      <a:r>
                        <a:t/>
                      </a:r>
                      <a:endParaRPr sz="1200">
                        <a:latin typeface="Arial"/>
                        <a:ea typeface="Arial"/>
                        <a:cs typeface="Arial"/>
                        <a:sym typeface="Arial"/>
                      </a:endParaRPr>
                    </a:p>
                  </a:txBody>
                  <a:tcPr marT="95250" marB="95250" marR="95250" marL="95250"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2281425" y="281174"/>
            <a:ext cx="6108300" cy="1147500"/>
          </a:xfrm>
          <a:prstGeom prst="rect">
            <a:avLst/>
          </a:prstGeom>
          <a:noFill/>
          <a:ln>
            <a:noFill/>
          </a:ln>
        </p:spPr>
        <p:txBody>
          <a:bodyPr anchorCtr="0" anchor="ctr" bIns="45700" lIns="91425" spcFirstLastPara="1" rIns="91425" wrap="square" tIns="45700">
            <a:noAutofit/>
          </a:bodyPr>
          <a:lstStyle/>
          <a:p>
            <a:pPr indent="0" lvl="0" marL="0" marR="0" rtl="0">
              <a:spcBef>
                <a:spcPts val="0"/>
              </a:spcBef>
              <a:spcAft>
                <a:spcPts val="0"/>
              </a:spcAft>
              <a:buClr>
                <a:srgbClr val="00AACC"/>
              </a:buClr>
              <a:buSzPts val="3200"/>
              <a:buFont typeface="Algerian"/>
              <a:buNone/>
            </a:pPr>
            <a:r>
              <a:rPr lang="en-US" sz="3000" u="sng">
                <a:latin typeface="Algerian"/>
                <a:ea typeface="Algerian"/>
                <a:cs typeface="Algerian"/>
                <a:sym typeface="Algerian"/>
              </a:rPr>
              <a:t>IMPLEMENTATION</a:t>
            </a:r>
            <a:endParaRPr b="0" sz="3000" u="sng" cap="none" strike="noStrike">
              <a:solidFill>
                <a:srgbClr val="00AACC"/>
              </a:solidFill>
              <a:latin typeface="Algerian"/>
              <a:ea typeface="Algerian"/>
              <a:cs typeface="Algerian"/>
              <a:sym typeface="Algerian"/>
            </a:endParaRPr>
          </a:p>
        </p:txBody>
      </p:sp>
      <p:sp>
        <p:nvSpPr>
          <p:cNvPr id="185" name="Shape 185"/>
          <p:cNvSpPr txBox="1"/>
          <p:nvPr>
            <p:ph idx="1" type="body"/>
          </p:nvPr>
        </p:nvSpPr>
        <p:spPr>
          <a:xfrm>
            <a:off x="2281425" y="1504949"/>
            <a:ext cx="6108300" cy="3203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   </a:t>
            </a:r>
            <a:endParaRPr/>
          </a:p>
          <a:p>
            <a:pPr indent="-342900" lvl="0" marL="342900" marR="0" rtl="0" algn="l">
              <a:spcBef>
                <a:spcPts val="56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     </a:t>
            </a:r>
            <a:endParaRPr/>
          </a:p>
          <a:p>
            <a:pPr indent="-342900" lvl="0" marL="342900" marR="0" rtl="0" algn="l">
              <a:spcBef>
                <a:spcPts val="560"/>
              </a:spcBef>
              <a:spcAft>
                <a:spcPts val="0"/>
              </a:spcAft>
              <a:buClr>
                <a:schemeClr val="dk1"/>
              </a:buClr>
              <a:buSzPts val="2800"/>
              <a:buFont typeface="Arial"/>
              <a:buNone/>
            </a:pPr>
            <a:br>
              <a:rPr b="0" i="0" lang="en-US" sz="2800" u="none" cap="none" strike="noStrike">
                <a:solidFill>
                  <a:schemeClr val="dk1"/>
                </a:solidFill>
                <a:latin typeface="Calibri"/>
                <a:ea typeface="Calibri"/>
                <a:cs typeface="Calibri"/>
                <a:sym typeface="Calibri"/>
              </a:rPr>
            </a:br>
            <a:endParaRPr b="0" i="0" sz="2800" u="none" cap="none" strike="noStrike">
              <a:solidFill>
                <a:schemeClr val="dk1"/>
              </a:solidFill>
              <a:latin typeface="Calibri"/>
              <a:ea typeface="Calibri"/>
              <a:cs typeface="Calibri"/>
              <a:sym typeface="Calibri"/>
            </a:endParaRPr>
          </a:p>
        </p:txBody>
      </p:sp>
      <p:sp>
        <p:nvSpPr>
          <p:cNvPr id="186" name="Shape 186"/>
          <p:cNvSpPr/>
          <p:nvPr/>
        </p:nvSpPr>
        <p:spPr>
          <a:xfrm>
            <a:off x="2286000" y="1244050"/>
            <a:ext cx="6629400" cy="3742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t>The project includes four software implementations:</a:t>
            </a:r>
            <a:endParaRPr sz="1600"/>
          </a:p>
          <a:p>
            <a:pPr indent="-330200" lvl="0" marL="457200" marR="0" rtl="0" algn="l">
              <a:spcBef>
                <a:spcPts val="0"/>
              </a:spcBef>
              <a:spcAft>
                <a:spcPts val="0"/>
              </a:spcAft>
              <a:buSzPts val="1600"/>
              <a:buFont typeface="Calibri"/>
              <a:buAutoNum type="arabicPeriod"/>
            </a:pPr>
            <a:r>
              <a:rPr b="1" lang="en-US" sz="1600"/>
              <a:t>CLOUD</a:t>
            </a:r>
            <a:r>
              <a:rPr lang="en-US" sz="1600"/>
              <a:t>: A </a:t>
            </a:r>
            <a:r>
              <a:rPr lang="en-US" sz="1600">
                <a:solidFill>
                  <a:schemeClr val="dk1"/>
                </a:solidFill>
              </a:rPr>
              <a:t>cloud server is used  to store and retrieve data. It is used in the following way.Different Channels are created through which data is sent to the cloud and can be retrieved through read API keys</a:t>
            </a:r>
            <a:endParaRPr sz="1600">
              <a:solidFill>
                <a:schemeClr val="dk1"/>
              </a:solidFill>
            </a:endParaRPr>
          </a:p>
          <a:p>
            <a:pPr indent="-330200" lvl="0" marL="457200" marR="0" rtl="0" algn="l">
              <a:spcBef>
                <a:spcPts val="0"/>
              </a:spcBef>
              <a:spcAft>
                <a:spcPts val="0"/>
              </a:spcAft>
              <a:buSzPts val="1600"/>
              <a:buAutoNum type="arabicPeriod"/>
            </a:pPr>
            <a:r>
              <a:rPr b="1" lang="en-US" sz="1600">
                <a:solidFill>
                  <a:schemeClr val="dk1"/>
                </a:solidFill>
              </a:rPr>
              <a:t>APP</a:t>
            </a:r>
            <a:r>
              <a:rPr lang="en-US" sz="1600">
                <a:solidFill>
                  <a:schemeClr val="dk1"/>
                </a:solidFill>
              </a:rPr>
              <a:t>: When an option is selected, the app will fetch data from the cloud. It will provide the most recently data values along with the graph of the particular parameter.</a:t>
            </a:r>
            <a:endParaRPr sz="1600">
              <a:solidFill>
                <a:schemeClr val="dk1"/>
              </a:solidFill>
            </a:endParaRPr>
          </a:p>
          <a:p>
            <a:pPr indent="-330200" lvl="0" marL="457200" marR="0" rtl="0" algn="l">
              <a:spcBef>
                <a:spcPts val="0"/>
              </a:spcBef>
              <a:spcAft>
                <a:spcPts val="0"/>
              </a:spcAft>
              <a:buClr>
                <a:schemeClr val="dk1"/>
              </a:buClr>
              <a:buSzPts val="1600"/>
              <a:buAutoNum type="arabicPeriod"/>
            </a:pPr>
            <a:r>
              <a:rPr b="1" lang="en-US" sz="1600">
                <a:solidFill>
                  <a:schemeClr val="dk1"/>
                </a:solidFill>
              </a:rPr>
              <a:t>WEB PAGE</a:t>
            </a:r>
            <a:r>
              <a:rPr lang="en-US" sz="1600">
                <a:solidFill>
                  <a:schemeClr val="dk1"/>
                </a:solidFill>
              </a:rPr>
              <a:t>:Web page provides log of data on the channel. It can be used to view sensor values in tabular format for different locations and Graphs of sensor values for different locations</a:t>
            </a:r>
            <a:endParaRPr sz="1600">
              <a:solidFill>
                <a:schemeClr val="dk1"/>
              </a:solidFill>
            </a:endParaRPr>
          </a:p>
          <a:p>
            <a:pPr indent="-330200" lvl="0" marL="457200" rtl="0">
              <a:spcBef>
                <a:spcPts val="0"/>
              </a:spcBef>
              <a:spcAft>
                <a:spcPts val="0"/>
              </a:spcAft>
              <a:buClr>
                <a:schemeClr val="dk1"/>
              </a:buClr>
              <a:buSzPts val="1600"/>
              <a:buFont typeface="Calibri"/>
              <a:buAutoNum type="arabicPeriod"/>
            </a:pPr>
            <a:r>
              <a:rPr b="1" lang="en-US" sz="1600">
                <a:solidFill>
                  <a:schemeClr val="dk1"/>
                </a:solidFill>
              </a:rPr>
              <a:t>GSM</a:t>
            </a:r>
            <a:r>
              <a:rPr lang="en-US" sz="1600">
                <a:solidFill>
                  <a:schemeClr val="dk1"/>
                </a:solidFill>
              </a:rPr>
              <a:t>: In absence of internet, The GSM module will send message to the user, giving the description of the sensor values of the parameters which have crossed the threshold.  </a:t>
            </a:r>
            <a:endParaRPr sz="16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Shape 191"/>
          <p:cNvSpPr txBox="1"/>
          <p:nvPr>
            <p:ph type="title"/>
          </p:nvPr>
        </p:nvSpPr>
        <p:spPr>
          <a:xfrm>
            <a:off x="3057075" y="0"/>
            <a:ext cx="2755200" cy="574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0AACC"/>
              </a:buClr>
              <a:buSzPts val="3200"/>
              <a:buFont typeface="Algerian"/>
              <a:buNone/>
            </a:pPr>
            <a:r>
              <a:rPr lang="en-US" sz="3000" u="sng">
                <a:solidFill>
                  <a:schemeClr val="lt1"/>
                </a:solidFill>
                <a:latin typeface="Algerian"/>
                <a:ea typeface="Algerian"/>
                <a:cs typeface="Algerian"/>
                <a:sym typeface="Algerian"/>
              </a:rPr>
              <a:t>APP </a:t>
            </a:r>
            <a:endParaRPr sz="3000" u="sng">
              <a:solidFill>
                <a:schemeClr val="lt1"/>
              </a:solidFill>
              <a:latin typeface="Algerian"/>
              <a:ea typeface="Algerian"/>
              <a:cs typeface="Algerian"/>
              <a:sym typeface="Algerian"/>
            </a:endParaRPr>
          </a:p>
        </p:txBody>
      </p:sp>
      <p:sp>
        <p:nvSpPr>
          <p:cNvPr id="192" name="Shape 192"/>
          <p:cNvSpPr txBox="1"/>
          <p:nvPr>
            <p:ph idx="1" type="body"/>
          </p:nvPr>
        </p:nvSpPr>
        <p:spPr>
          <a:xfrm>
            <a:off x="2281425" y="1504949"/>
            <a:ext cx="6108300" cy="3203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   </a:t>
            </a:r>
            <a:endParaRPr/>
          </a:p>
          <a:p>
            <a:pPr indent="-342900" lvl="0" marL="342900" marR="0" rtl="0" algn="l">
              <a:spcBef>
                <a:spcPts val="56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     </a:t>
            </a:r>
            <a:endParaRPr/>
          </a:p>
          <a:p>
            <a:pPr indent="-342900" lvl="0" marL="342900" marR="0" rtl="0" algn="l">
              <a:spcBef>
                <a:spcPts val="560"/>
              </a:spcBef>
              <a:spcAft>
                <a:spcPts val="0"/>
              </a:spcAft>
              <a:buClr>
                <a:schemeClr val="dk1"/>
              </a:buClr>
              <a:buSzPts val="2800"/>
              <a:buFont typeface="Arial"/>
              <a:buNone/>
            </a:pPr>
            <a:br>
              <a:rPr b="0" i="0" lang="en-US" sz="2800" u="none" cap="none" strike="noStrike">
                <a:solidFill>
                  <a:schemeClr val="dk1"/>
                </a:solidFill>
                <a:latin typeface="Calibri"/>
                <a:ea typeface="Calibri"/>
                <a:cs typeface="Calibri"/>
                <a:sym typeface="Calibri"/>
              </a:rPr>
            </a:br>
            <a:endParaRPr b="0" i="0" sz="2800" u="none" cap="none" strike="noStrike">
              <a:solidFill>
                <a:schemeClr val="dk1"/>
              </a:solidFill>
              <a:latin typeface="Calibri"/>
              <a:ea typeface="Calibri"/>
              <a:cs typeface="Calibri"/>
              <a:sym typeface="Calibri"/>
            </a:endParaRPr>
          </a:p>
        </p:txBody>
      </p:sp>
      <p:pic>
        <p:nvPicPr>
          <p:cNvPr id="193" name="Shape 193"/>
          <p:cNvPicPr preferRelativeResize="0"/>
          <p:nvPr/>
        </p:nvPicPr>
        <p:blipFill>
          <a:blip r:embed="rId4">
            <a:alphaModFix/>
          </a:blip>
          <a:stretch>
            <a:fillRect/>
          </a:stretch>
        </p:blipFill>
        <p:spPr>
          <a:xfrm>
            <a:off x="-9" y="0"/>
            <a:ext cx="2893219" cy="5143501"/>
          </a:xfrm>
          <a:prstGeom prst="rect">
            <a:avLst/>
          </a:prstGeom>
          <a:noFill/>
          <a:ln>
            <a:noFill/>
          </a:ln>
        </p:spPr>
      </p:pic>
      <p:pic>
        <p:nvPicPr>
          <p:cNvPr id="194" name="Shape 194"/>
          <p:cNvPicPr preferRelativeResize="0"/>
          <p:nvPr/>
        </p:nvPicPr>
        <p:blipFill>
          <a:blip r:embed="rId5">
            <a:alphaModFix/>
          </a:blip>
          <a:stretch>
            <a:fillRect/>
          </a:stretch>
        </p:blipFill>
        <p:spPr>
          <a:xfrm>
            <a:off x="2988075" y="574200"/>
            <a:ext cx="2893199" cy="4569299"/>
          </a:xfrm>
          <a:prstGeom prst="rect">
            <a:avLst/>
          </a:prstGeom>
          <a:noFill/>
          <a:ln>
            <a:noFill/>
          </a:ln>
        </p:spPr>
      </p:pic>
      <p:pic>
        <p:nvPicPr>
          <p:cNvPr id="195" name="Shape 195"/>
          <p:cNvPicPr preferRelativeResize="0"/>
          <p:nvPr/>
        </p:nvPicPr>
        <p:blipFill>
          <a:blip r:embed="rId6">
            <a:alphaModFix/>
          </a:blip>
          <a:stretch>
            <a:fillRect/>
          </a:stretch>
        </p:blipFill>
        <p:spPr>
          <a:xfrm>
            <a:off x="5976149" y="0"/>
            <a:ext cx="3113551" cy="514350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99" name="Shape 199"/>
        <p:cNvGrpSpPr/>
        <p:nvPr/>
      </p:nvGrpSpPr>
      <p:grpSpPr>
        <a:xfrm>
          <a:off x="0" y="0"/>
          <a:ext cx="0" cy="0"/>
          <a:chOff x="0" y="0"/>
          <a:chExt cx="0" cy="0"/>
        </a:xfrm>
      </p:grpSpPr>
      <p:sp>
        <p:nvSpPr>
          <p:cNvPr id="200" name="Shape 200"/>
          <p:cNvSpPr txBox="1"/>
          <p:nvPr>
            <p:ph type="title"/>
          </p:nvPr>
        </p:nvSpPr>
        <p:spPr>
          <a:xfrm>
            <a:off x="4690075" y="299375"/>
            <a:ext cx="3699600" cy="1471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0AACC"/>
              </a:buClr>
              <a:buSzPts val="3200"/>
              <a:buFont typeface="Algerian"/>
              <a:buNone/>
            </a:pPr>
            <a:r>
              <a:rPr lang="en-US" sz="3000" u="sng">
                <a:solidFill>
                  <a:schemeClr val="lt1"/>
                </a:solidFill>
                <a:latin typeface="Algerian"/>
                <a:ea typeface="Algerian"/>
                <a:cs typeface="Algerian"/>
                <a:sym typeface="Algerian"/>
              </a:rPr>
              <a:t>APP notification</a:t>
            </a:r>
            <a:endParaRPr sz="3000" u="sng">
              <a:solidFill>
                <a:schemeClr val="lt1"/>
              </a:solidFill>
              <a:latin typeface="Algerian"/>
              <a:ea typeface="Algerian"/>
              <a:cs typeface="Algerian"/>
              <a:sym typeface="Algerian"/>
            </a:endParaRPr>
          </a:p>
        </p:txBody>
      </p:sp>
      <p:sp>
        <p:nvSpPr>
          <p:cNvPr id="201" name="Shape 201"/>
          <p:cNvSpPr txBox="1"/>
          <p:nvPr>
            <p:ph idx="1" type="body"/>
          </p:nvPr>
        </p:nvSpPr>
        <p:spPr>
          <a:xfrm>
            <a:off x="2281425" y="1504949"/>
            <a:ext cx="6108300" cy="3203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   </a:t>
            </a:r>
            <a:endParaRPr/>
          </a:p>
          <a:p>
            <a:pPr indent="-342900" lvl="0" marL="342900" marR="0" rtl="0" algn="l">
              <a:spcBef>
                <a:spcPts val="56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     </a:t>
            </a:r>
            <a:endParaRPr/>
          </a:p>
          <a:p>
            <a:pPr indent="-342900" lvl="0" marL="342900" marR="0" rtl="0" algn="l">
              <a:spcBef>
                <a:spcPts val="560"/>
              </a:spcBef>
              <a:spcAft>
                <a:spcPts val="0"/>
              </a:spcAft>
              <a:buClr>
                <a:schemeClr val="dk1"/>
              </a:buClr>
              <a:buSzPts val="2800"/>
              <a:buFont typeface="Arial"/>
              <a:buNone/>
            </a:pPr>
            <a:br>
              <a:rPr b="0" i="0" lang="en-US" sz="2800" u="none" cap="none" strike="noStrike">
                <a:solidFill>
                  <a:schemeClr val="dk1"/>
                </a:solidFill>
                <a:latin typeface="Calibri"/>
                <a:ea typeface="Calibri"/>
                <a:cs typeface="Calibri"/>
                <a:sym typeface="Calibri"/>
              </a:rPr>
            </a:br>
            <a:endParaRPr b="0" i="0" sz="2800" u="none" cap="none" strike="noStrike">
              <a:solidFill>
                <a:schemeClr val="dk1"/>
              </a:solidFill>
              <a:latin typeface="Calibri"/>
              <a:ea typeface="Calibri"/>
              <a:cs typeface="Calibri"/>
              <a:sym typeface="Calibri"/>
            </a:endParaRPr>
          </a:p>
        </p:txBody>
      </p:sp>
      <p:sp>
        <p:nvSpPr>
          <p:cNvPr id="202" name="Shape 202"/>
          <p:cNvSpPr/>
          <p:nvPr/>
        </p:nvSpPr>
        <p:spPr>
          <a:xfrm>
            <a:off x="499250" y="986900"/>
            <a:ext cx="8416200" cy="39996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None/>
            </a:pPr>
            <a:r>
              <a:t/>
            </a:r>
            <a:endParaRPr sz="1600">
              <a:solidFill>
                <a:schemeClr val="dk1"/>
              </a:solidFill>
            </a:endParaRPr>
          </a:p>
        </p:txBody>
      </p:sp>
      <p:pic>
        <p:nvPicPr>
          <p:cNvPr id="203" name="Shape 203"/>
          <p:cNvPicPr preferRelativeResize="0"/>
          <p:nvPr/>
        </p:nvPicPr>
        <p:blipFill>
          <a:blip r:embed="rId4">
            <a:alphaModFix/>
          </a:blip>
          <a:stretch>
            <a:fillRect/>
          </a:stretch>
        </p:blipFill>
        <p:spPr>
          <a:xfrm>
            <a:off x="815802" y="0"/>
            <a:ext cx="3420849" cy="514350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07" name="Shape 207"/>
        <p:cNvGrpSpPr/>
        <p:nvPr/>
      </p:nvGrpSpPr>
      <p:grpSpPr>
        <a:xfrm>
          <a:off x="0" y="0"/>
          <a:ext cx="0" cy="0"/>
          <a:chOff x="0" y="0"/>
          <a:chExt cx="0" cy="0"/>
        </a:xfrm>
      </p:grpSpPr>
      <p:sp>
        <p:nvSpPr>
          <p:cNvPr id="208" name="Shape 208"/>
          <p:cNvSpPr txBox="1"/>
          <p:nvPr>
            <p:ph type="title"/>
          </p:nvPr>
        </p:nvSpPr>
        <p:spPr>
          <a:xfrm>
            <a:off x="777900" y="281175"/>
            <a:ext cx="7611900" cy="508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0AACC"/>
              </a:buClr>
              <a:buSzPts val="3200"/>
              <a:buFont typeface="Algerian"/>
              <a:buNone/>
            </a:pPr>
            <a:r>
              <a:rPr lang="en-US" sz="3000" u="sng">
                <a:solidFill>
                  <a:schemeClr val="lt1"/>
                </a:solidFill>
                <a:latin typeface="Algerian"/>
                <a:ea typeface="Algerian"/>
                <a:cs typeface="Algerian"/>
                <a:sym typeface="Algerian"/>
              </a:rPr>
              <a:t>GSM</a:t>
            </a:r>
            <a:endParaRPr b="0" sz="3000" u="sng" cap="none" strike="noStrike">
              <a:solidFill>
                <a:schemeClr val="lt1"/>
              </a:solidFill>
              <a:latin typeface="Algerian"/>
              <a:ea typeface="Algerian"/>
              <a:cs typeface="Algerian"/>
              <a:sym typeface="Algerian"/>
            </a:endParaRPr>
          </a:p>
        </p:txBody>
      </p:sp>
      <p:pic>
        <p:nvPicPr>
          <p:cNvPr id="209" name="Shape 209"/>
          <p:cNvPicPr preferRelativeResize="0"/>
          <p:nvPr/>
        </p:nvPicPr>
        <p:blipFill>
          <a:blip r:embed="rId4">
            <a:alphaModFix/>
          </a:blip>
          <a:stretch>
            <a:fillRect/>
          </a:stretch>
        </p:blipFill>
        <p:spPr>
          <a:xfrm>
            <a:off x="5219075" y="0"/>
            <a:ext cx="3924925" cy="5143500"/>
          </a:xfrm>
          <a:prstGeom prst="rect">
            <a:avLst/>
          </a:prstGeom>
          <a:noFill/>
          <a:ln>
            <a:noFill/>
          </a:ln>
        </p:spPr>
      </p:pic>
      <p:pic>
        <p:nvPicPr>
          <p:cNvPr id="210" name="Shape 210"/>
          <p:cNvPicPr preferRelativeResize="0"/>
          <p:nvPr/>
        </p:nvPicPr>
        <p:blipFill>
          <a:blip r:embed="rId5">
            <a:alphaModFix/>
          </a:blip>
          <a:stretch>
            <a:fillRect/>
          </a:stretch>
        </p:blipFill>
        <p:spPr>
          <a:xfrm>
            <a:off x="0" y="0"/>
            <a:ext cx="3924925" cy="51435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601670" y="514350"/>
            <a:ext cx="8093365" cy="4572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002060"/>
              </a:buClr>
              <a:buSzPts val="3240"/>
              <a:buFont typeface="Algerian"/>
              <a:buNone/>
            </a:pPr>
            <a:r>
              <a:rPr b="1" lang="en-US" sz="3240">
                <a:latin typeface="Algerian"/>
                <a:ea typeface="Algerian"/>
                <a:cs typeface="Algerian"/>
                <a:sym typeface="Algerian"/>
              </a:rPr>
              <a:t>ANALYSIS</a:t>
            </a:r>
            <a:endParaRPr b="0" i="0" sz="3240" u="none" cap="none" strike="noStrike">
              <a:solidFill>
                <a:srgbClr val="002060"/>
              </a:solidFill>
              <a:latin typeface="Algerian"/>
              <a:ea typeface="Algerian"/>
              <a:cs typeface="Algerian"/>
              <a:sym typeface="Algerian"/>
            </a:endParaRPr>
          </a:p>
        </p:txBody>
      </p:sp>
      <p:sp>
        <p:nvSpPr>
          <p:cNvPr id="217" name="Shape 217"/>
          <p:cNvSpPr txBox="1"/>
          <p:nvPr>
            <p:ph idx="2" type="body"/>
          </p:nvPr>
        </p:nvSpPr>
        <p:spPr>
          <a:xfrm>
            <a:off x="152400" y="1200150"/>
            <a:ext cx="8610600" cy="3733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342900" lvl="0" marL="342900" marR="0" rtl="0" algn="l">
              <a:spcBef>
                <a:spcPts val="400"/>
              </a:spcBef>
              <a:spcAft>
                <a:spcPts val="0"/>
              </a:spcAft>
              <a:buClr>
                <a:schemeClr val="dk1"/>
              </a:buClr>
              <a:buSzPts val="2000"/>
              <a:buFont typeface="Arial"/>
              <a:buNone/>
            </a:pPr>
            <a:br>
              <a:rPr b="0" i="0" lang="en-US" sz="2000" u="none" cap="none" strike="noStrike">
                <a:solidFill>
                  <a:schemeClr val="dk1"/>
                </a:solidFill>
                <a:latin typeface="Calibri"/>
                <a:ea typeface="Calibri"/>
                <a:cs typeface="Calibri"/>
                <a:sym typeface="Calibri"/>
              </a:rPr>
            </a:br>
            <a:endParaRPr b="0" i="1" sz="2000" u="none" cap="none" strike="noStrike">
              <a:solidFill>
                <a:schemeClr val="dk1"/>
              </a:solidFill>
              <a:latin typeface="Calibri"/>
              <a:ea typeface="Calibri"/>
              <a:cs typeface="Calibri"/>
              <a:sym typeface="Calibri"/>
            </a:endParaRPr>
          </a:p>
        </p:txBody>
      </p:sp>
      <p:pic>
        <p:nvPicPr>
          <p:cNvPr id="218" name="Shape 218"/>
          <p:cNvPicPr preferRelativeResize="0"/>
          <p:nvPr/>
        </p:nvPicPr>
        <p:blipFill>
          <a:blip r:embed="rId3">
            <a:alphaModFix/>
          </a:blip>
          <a:stretch>
            <a:fillRect/>
          </a:stretch>
        </p:blipFill>
        <p:spPr>
          <a:xfrm>
            <a:off x="382075" y="1126225"/>
            <a:ext cx="3774524" cy="1869300"/>
          </a:xfrm>
          <a:prstGeom prst="rect">
            <a:avLst/>
          </a:prstGeom>
          <a:noFill/>
          <a:ln>
            <a:noFill/>
          </a:ln>
        </p:spPr>
      </p:pic>
      <p:pic>
        <p:nvPicPr>
          <p:cNvPr id="219" name="Shape 219"/>
          <p:cNvPicPr preferRelativeResize="0"/>
          <p:nvPr/>
        </p:nvPicPr>
        <p:blipFill>
          <a:blip r:embed="rId4">
            <a:alphaModFix/>
          </a:blip>
          <a:stretch>
            <a:fillRect/>
          </a:stretch>
        </p:blipFill>
        <p:spPr>
          <a:xfrm>
            <a:off x="4448525" y="1126225"/>
            <a:ext cx="4314476" cy="1869300"/>
          </a:xfrm>
          <a:prstGeom prst="rect">
            <a:avLst/>
          </a:prstGeom>
          <a:noFill/>
          <a:ln>
            <a:noFill/>
          </a:ln>
        </p:spPr>
      </p:pic>
      <p:pic>
        <p:nvPicPr>
          <p:cNvPr id="220" name="Shape 220"/>
          <p:cNvPicPr preferRelativeResize="0"/>
          <p:nvPr/>
        </p:nvPicPr>
        <p:blipFill>
          <a:blip r:embed="rId5">
            <a:alphaModFix/>
          </a:blip>
          <a:stretch>
            <a:fillRect/>
          </a:stretch>
        </p:blipFill>
        <p:spPr>
          <a:xfrm>
            <a:off x="382075" y="2995525"/>
            <a:ext cx="3774525" cy="2147975"/>
          </a:xfrm>
          <a:prstGeom prst="rect">
            <a:avLst/>
          </a:prstGeom>
          <a:noFill/>
          <a:ln>
            <a:noFill/>
          </a:ln>
        </p:spPr>
      </p:pic>
      <p:pic>
        <p:nvPicPr>
          <p:cNvPr id="221" name="Shape 221"/>
          <p:cNvPicPr preferRelativeResize="0"/>
          <p:nvPr/>
        </p:nvPicPr>
        <p:blipFill>
          <a:blip r:embed="rId6">
            <a:alphaModFix/>
          </a:blip>
          <a:stretch>
            <a:fillRect/>
          </a:stretch>
        </p:blipFill>
        <p:spPr>
          <a:xfrm>
            <a:off x="4448525" y="2995525"/>
            <a:ext cx="4314475" cy="2147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2362200" y="361950"/>
            <a:ext cx="6027300" cy="533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AACC"/>
              </a:buClr>
              <a:buSzPts val="4000"/>
              <a:buFont typeface="Algerian"/>
              <a:buNone/>
            </a:pPr>
            <a:r>
              <a:rPr b="1" lang="en-US" sz="4000" u="sng">
                <a:latin typeface="Algerian"/>
                <a:ea typeface="Algerian"/>
                <a:cs typeface="Algerian"/>
                <a:sym typeface="Algerian"/>
              </a:rPr>
              <a:t>APPlications</a:t>
            </a:r>
            <a:endParaRPr b="0" i="0" sz="4000" u="sng" cap="none" strike="noStrike">
              <a:solidFill>
                <a:srgbClr val="00AACC"/>
              </a:solidFill>
              <a:latin typeface="Algerian"/>
              <a:ea typeface="Algerian"/>
              <a:cs typeface="Algerian"/>
              <a:sym typeface="Algerian"/>
            </a:endParaRPr>
          </a:p>
        </p:txBody>
      </p:sp>
      <p:sp>
        <p:nvSpPr>
          <p:cNvPr id="227" name="Shape 227"/>
          <p:cNvSpPr txBox="1"/>
          <p:nvPr>
            <p:ph idx="1" type="body"/>
          </p:nvPr>
        </p:nvSpPr>
        <p:spPr>
          <a:xfrm>
            <a:off x="2281425" y="1044701"/>
            <a:ext cx="6108300" cy="36639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   </a:t>
            </a:r>
            <a:endParaRPr/>
          </a:p>
          <a:p>
            <a:pPr indent="-342900" lvl="0" marL="342900" marR="0" rtl="0" algn="l">
              <a:spcBef>
                <a:spcPts val="56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     </a:t>
            </a:r>
            <a:endParaRPr/>
          </a:p>
          <a:p>
            <a:pPr indent="-3429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228" name="Shape 228"/>
          <p:cNvSpPr/>
          <p:nvPr/>
        </p:nvSpPr>
        <p:spPr>
          <a:xfrm>
            <a:off x="2286000" y="1276350"/>
            <a:ext cx="6248400" cy="1938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 </a:t>
            </a:r>
            <a:endParaRPr b="1"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b="1" lang="en-US" sz="1800">
                <a:solidFill>
                  <a:schemeClr val="dk1"/>
                </a:solidFill>
                <a:latin typeface="Calibri"/>
                <a:ea typeface="Calibri"/>
                <a:cs typeface="Calibri"/>
                <a:sym typeface="Calibri"/>
              </a:rPr>
              <a:t>  Efficient for borewells both in urban as well as remote areas.</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342900" lvl="0" marL="457200" rtl="0">
              <a:spcBef>
                <a:spcPts val="0"/>
              </a:spcBef>
              <a:spcAft>
                <a:spcPts val="0"/>
              </a:spcAft>
              <a:buClr>
                <a:schemeClr val="dk1"/>
              </a:buClr>
              <a:buSzPts val="1800"/>
              <a:buFont typeface="Calibri"/>
              <a:buChar char="●"/>
            </a:pPr>
            <a:r>
              <a:rPr b="1"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One can develop a Portable water monitoring system       using this solution.</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b="1" lang="en-US" sz="1800">
                <a:solidFill>
                  <a:schemeClr val="dk1"/>
                </a:solidFill>
                <a:latin typeface="Calibri"/>
                <a:ea typeface="Calibri"/>
                <a:cs typeface="Calibri"/>
                <a:sym typeface="Calibri"/>
              </a:rPr>
              <a:t>    Can be used for water monitoring for both irrigation and     other purposes.</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3" name="Shape 103"/>
        <p:cNvGrpSpPr/>
        <p:nvPr/>
      </p:nvGrpSpPr>
      <p:grpSpPr>
        <a:xfrm>
          <a:off x="0" y="0"/>
          <a:ext cx="0" cy="0"/>
          <a:chOff x="0" y="0"/>
          <a:chExt cx="0" cy="0"/>
        </a:xfrm>
      </p:grpSpPr>
      <p:pic>
        <p:nvPicPr>
          <p:cNvPr id="104" name="Shape 104"/>
          <p:cNvPicPr preferRelativeResize="0"/>
          <p:nvPr/>
        </p:nvPicPr>
        <p:blipFill>
          <a:blip r:embed="rId4">
            <a:alphaModFix/>
          </a:blip>
          <a:stretch>
            <a:fillRect/>
          </a:stretch>
        </p:blipFill>
        <p:spPr>
          <a:xfrm>
            <a:off x="152400" y="152400"/>
            <a:ext cx="5165514" cy="4838701"/>
          </a:xfrm>
          <a:prstGeom prst="rect">
            <a:avLst/>
          </a:prstGeom>
          <a:noFill/>
          <a:ln>
            <a:noFill/>
          </a:ln>
        </p:spPr>
      </p:pic>
      <p:pic>
        <p:nvPicPr>
          <p:cNvPr id="105" name="Shape 105"/>
          <p:cNvPicPr preferRelativeResize="0"/>
          <p:nvPr/>
        </p:nvPicPr>
        <p:blipFill>
          <a:blip r:embed="rId5">
            <a:alphaModFix/>
          </a:blip>
          <a:stretch>
            <a:fillRect/>
          </a:stretch>
        </p:blipFill>
        <p:spPr>
          <a:xfrm>
            <a:off x="5501666" y="304800"/>
            <a:ext cx="3406784" cy="4838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2281425" y="281175"/>
            <a:ext cx="6108300" cy="57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b="1" lang="en-US" u="sng"/>
              <a:t>Total Cost of Implementation</a:t>
            </a:r>
            <a:endParaRPr b="1" u="sng"/>
          </a:p>
        </p:txBody>
      </p:sp>
      <p:graphicFrame>
        <p:nvGraphicFramePr>
          <p:cNvPr id="235" name="Shape 235"/>
          <p:cNvGraphicFramePr/>
          <p:nvPr/>
        </p:nvGraphicFramePr>
        <p:xfrm>
          <a:off x="2598425" y="1179535"/>
          <a:ext cx="3000000" cy="3000000"/>
        </p:xfrm>
        <a:graphic>
          <a:graphicData uri="http://schemas.openxmlformats.org/drawingml/2006/table">
            <a:tbl>
              <a:tblPr>
                <a:noFill/>
                <a:tableStyleId>{60272F5B-813A-432E-AB66-0FF88A2EF317}</a:tableStyleId>
              </a:tblPr>
              <a:tblGrid>
                <a:gridCol w="2594500"/>
                <a:gridCol w="2629450"/>
              </a:tblGrid>
              <a:tr h="394325">
                <a:tc>
                  <a:txBody>
                    <a:bodyPr>
                      <a:noAutofit/>
                    </a:bodyPr>
                    <a:lstStyle/>
                    <a:p>
                      <a:pPr indent="0" lvl="0" marL="0">
                        <a:spcBef>
                          <a:spcPts val="0"/>
                        </a:spcBef>
                        <a:spcAft>
                          <a:spcPts val="0"/>
                        </a:spcAft>
                        <a:buNone/>
                      </a:pPr>
                      <a:r>
                        <a:rPr b="1" lang="en-US" sz="1800"/>
                        <a:t>Device</a:t>
                      </a:r>
                      <a:endParaRPr b="1" sz="1800"/>
                    </a:p>
                  </a:txBody>
                  <a:tcPr marT="91425" marB="91425" marR="91425" marL="91425"/>
                </a:tc>
                <a:tc>
                  <a:txBody>
                    <a:bodyPr>
                      <a:noAutofit/>
                    </a:bodyPr>
                    <a:lstStyle/>
                    <a:p>
                      <a:pPr indent="0" lvl="0" marL="0">
                        <a:spcBef>
                          <a:spcPts val="0"/>
                        </a:spcBef>
                        <a:spcAft>
                          <a:spcPts val="0"/>
                        </a:spcAft>
                        <a:buNone/>
                      </a:pPr>
                      <a:r>
                        <a:rPr b="1" lang="en-US" sz="1800"/>
                        <a:t>Amount in Rs.</a:t>
                      </a:r>
                      <a:endParaRPr b="1" sz="1800"/>
                    </a:p>
                  </a:txBody>
                  <a:tcPr marT="91425" marB="91425" marR="91425" marL="91425"/>
                </a:tc>
              </a:tr>
              <a:tr h="337050">
                <a:tc>
                  <a:txBody>
                    <a:bodyPr>
                      <a:noAutofit/>
                    </a:bodyPr>
                    <a:lstStyle/>
                    <a:p>
                      <a:pPr indent="0" lvl="0" marL="0">
                        <a:spcBef>
                          <a:spcPts val="0"/>
                        </a:spcBef>
                        <a:spcAft>
                          <a:spcPts val="0"/>
                        </a:spcAft>
                        <a:buNone/>
                      </a:pPr>
                      <a:r>
                        <a:rPr lang="en-US"/>
                        <a:t>pH Sensor</a:t>
                      </a:r>
                      <a:endParaRPr/>
                    </a:p>
                  </a:txBody>
                  <a:tcPr marT="91425" marB="91425" marR="91425" marL="91425"/>
                </a:tc>
                <a:tc>
                  <a:txBody>
                    <a:bodyPr>
                      <a:noAutofit/>
                    </a:bodyPr>
                    <a:lstStyle/>
                    <a:p>
                      <a:pPr indent="0" lvl="0" marL="0">
                        <a:spcBef>
                          <a:spcPts val="0"/>
                        </a:spcBef>
                        <a:spcAft>
                          <a:spcPts val="0"/>
                        </a:spcAft>
                        <a:buNone/>
                      </a:pPr>
                      <a:r>
                        <a:rPr lang="en-US"/>
                        <a:t>1800/-</a:t>
                      </a:r>
                      <a:endParaRPr/>
                    </a:p>
                  </a:txBody>
                  <a:tcPr marT="91425" marB="91425" marR="91425" marL="91425"/>
                </a:tc>
              </a:tr>
              <a:tr h="337050">
                <a:tc>
                  <a:txBody>
                    <a:bodyPr>
                      <a:noAutofit/>
                    </a:bodyPr>
                    <a:lstStyle/>
                    <a:p>
                      <a:pPr indent="0" lvl="0" marL="0">
                        <a:spcBef>
                          <a:spcPts val="0"/>
                        </a:spcBef>
                        <a:spcAft>
                          <a:spcPts val="0"/>
                        </a:spcAft>
                        <a:buNone/>
                      </a:pPr>
                      <a:r>
                        <a:rPr lang="en-US"/>
                        <a:t>Turbidity Sensor</a:t>
                      </a:r>
                      <a:endParaRPr/>
                    </a:p>
                  </a:txBody>
                  <a:tcPr marT="91425" marB="91425" marR="91425" marL="91425"/>
                </a:tc>
                <a:tc>
                  <a:txBody>
                    <a:bodyPr>
                      <a:noAutofit/>
                    </a:bodyPr>
                    <a:lstStyle/>
                    <a:p>
                      <a:pPr indent="0" lvl="0" marL="0">
                        <a:spcBef>
                          <a:spcPts val="0"/>
                        </a:spcBef>
                        <a:spcAft>
                          <a:spcPts val="0"/>
                        </a:spcAft>
                        <a:buNone/>
                      </a:pPr>
                      <a:r>
                        <a:rPr lang="en-US"/>
                        <a:t>1000/-</a:t>
                      </a:r>
                      <a:endParaRPr/>
                    </a:p>
                  </a:txBody>
                  <a:tcPr marT="91425" marB="91425" marR="91425" marL="91425"/>
                </a:tc>
              </a:tr>
              <a:tr h="337050">
                <a:tc>
                  <a:txBody>
                    <a:bodyPr>
                      <a:noAutofit/>
                    </a:bodyPr>
                    <a:lstStyle/>
                    <a:p>
                      <a:pPr indent="0" lvl="0" marL="0" rtl="0">
                        <a:spcBef>
                          <a:spcPts val="0"/>
                        </a:spcBef>
                        <a:spcAft>
                          <a:spcPts val="0"/>
                        </a:spcAft>
                        <a:buNone/>
                      </a:pPr>
                      <a:r>
                        <a:rPr lang="en-US"/>
                        <a:t>Motor Temperature Sensor</a:t>
                      </a:r>
                      <a:endParaRPr/>
                    </a:p>
                  </a:txBody>
                  <a:tcPr marT="91425" marB="91425" marR="91425" marL="91425"/>
                </a:tc>
                <a:tc>
                  <a:txBody>
                    <a:bodyPr>
                      <a:noAutofit/>
                    </a:bodyPr>
                    <a:lstStyle/>
                    <a:p>
                      <a:pPr indent="0" lvl="0" marL="0">
                        <a:spcBef>
                          <a:spcPts val="0"/>
                        </a:spcBef>
                        <a:spcAft>
                          <a:spcPts val="0"/>
                        </a:spcAft>
                        <a:buNone/>
                      </a:pPr>
                      <a:r>
                        <a:rPr lang="en-US"/>
                        <a:t>75/-</a:t>
                      </a:r>
                      <a:endParaRPr/>
                    </a:p>
                  </a:txBody>
                  <a:tcPr marT="91425" marB="91425" marR="91425" marL="91425"/>
                </a:tc>
              </a:tr>
              <a:tr h="389375">
                <a:tc>
                  <a:txBody>
                    <a:bodyPr>
                      <a:noAutofit/>
                    </a:bodyPr>
                    <a:lstStyle/>
                    <a:p>
                      <a:pPr indent="0" lvl="0" marL="0">
                        <a:spcBef>
                          <a:spcPts val="0"/>
                        </a:spcBef>
                        <a:spcAft>
                          <a:spcPts val="0"/>
                        </a:spcAft>
                        <a:buNone/>
                      </a:pPr>
                      <a:r>
                        <a:rPr lang="en-US"/>
                        <a:t>Water Temperature Sensor</a:t>
                      </a:r>
                      <a:endParaRPr/>
                    </a:p>
                  </a:txBody>
                  <a:tcPr marT="91425" marB="91425" marR="91425" marL="91425"/>
                </a:tc>
                <a:tc>
                  <a:txBody>
                    <a:bodyPr>
                      <a:noAutofit/>
                    </a:bodyPr>
                    <a:lstStyle/>
                    <a:p>
                      <a:pPr indent="0" lvl="0" marL="0">
                        <a:spcBef>
                          <a:spcPts val="0"/>
                        </a:spcBef>
                        <a:spcAft>
                          <a:spcPts val="0"/>
                        </a:spcAft>
                        <a:buNone/>
                      </a:pPr>
                      <a:r>
                        <a:rPr lang="en-US"/>
                        <a:t>150/-</a:t>
                      </a:r>
                      <a:endParaRPr/>
                    </a:p>
                  </a:txBody>
                  <a:tcPr marT="91425" marB="91425" marR="91425" marL="91425"/>
                </a:tc>
              </a:tr>
              <a:tr h="389375">
                <a:tc>
                  <a:txBody>
                    <a:bodyPr>
                      <a:noAutofit/>
                    </a:bodyPr>
                    <a:lstStyle/>
                    <a:p>
                      <a:pPr indent="0" lvl="0" marL="0" rtl="0">
                        <a:spcBef>
                          <a:spcPts val="0"/>
                        </a:spcBef>
                        <a:spcAft>
                          <a:spcPts val="0"/>
                        </a:spcAft>
                        <a:buNone/>
                      </a:pPr>
                      <a:r>
                        <a:rPr lang="en-US"/>
                        <a:t>Water Level Ultrasonic Sensor</a:t>
                      </a:r>
                      <a:endParaRPr/>
                    </a:p>
                  </a:txBody>
                  <a:tcPr marT="91425" marB="91425" marR="91425" marL="91425"/>
                </a:tc>
                <a:tc>
                  <a:txBody>
                    <a:bodyPr>
                      <a:noAutofit/>
                    </a:bodyPr>
                    <a:lstStyle/>
                    <a:p>
                      <a:pPr indent="0" lvl="0" marL="0" rtl="0">
                        <a:spcBef>
                          <a:spcPts val="0"/>
                        </a:spcBef>
                        <a:spcAft>
                          <a:spcPts val="0"/>
                        </a:spcAft>
                        <a:buNone/>
                      </a:pPr>
                      <a:r>
                        <a:rPr lang="en-US"/>
                        <a:t>110/-</a:t>
                      </a:r>
                      <a:endParaRPr/>
                    </a:p>
                  </a:txBody>
                  <a:tcPr marT="91425" marB="91425" marR="91425" marL="91425"/>
                </a:tc>
              </a:tr>
              <a:tr h="337050">
                <a:tc>
                  <a:txBody>
                    <a:bodyPr>
                      <a:noAutofit/>
                    </a:bodyPr>
                    <a:lstStyle/>
                    <a:p>
                      <a:pPr indent="0" lvl="0" marL="0">
                        <a:spcBef>
                          <a:spcPts val="0"/>
                        </a:spcBef>
                        <a:spcAft>
                          <a:spcPts val="0"/>
                        </a:spcAft>
                        <a:buNone/>
                      </a:pPr>
                      <a:r>
                        <a:rPr lang="en-US"/>
                        <a:t>NodeMCU</a:t>
                      </a:r>
                      <a:endParaRPr/>
                    </a:p>
                  </a:txBody>
                  <a:tcPr marT="91425" marB="91425" marR="91425" marL="91425"/>
                </a:tc>
                <a:tc>
                  <a:txBody>
                    <a:bodyPr>
                      <a:noAutofit/>
                    </a:bodyPr>
                    <a:lstStyle/>
                    <a:p>
                      <a:pPr indent="0" lvl="0" marL="0">
                        <a:spcBef>
                          <a:spcPts val="0"/>
                        </a:spcBef>
                        <a:spcAft>
                          <a:spcPts val="0"/>
                        </a:spcAft>
                        <a:buNone/>
                      </a:pPr>
                      <a:r>
                        <a:rPr lang="en-US"/>
                        <a:t>300/-</a:t>
                      </a:r>
                      <a:endParaRPr/>
                    </a:p>
                  </a:txBody>
                  <a:tcPr marT="91425" marB="91425" marR="91425" marL="91425"/>
                </a:tc>
              </a:tr>
              <a:tr h="340325">
                <a:tc>
                  <a:txBody>
                    <a:bodyPr>
                      <a:noAutofit/>
                    </a:bodyPr>
                    <a:lstStyle/>
                    <a:p>
                      <a:pPr indent="0" lvl="0" marL="0" rtl="0">
                        <a:spcBef>
                          <a:spcPts val="0"/>
                        </a:spcBef>
                        <a:spcAft>
                          <a:spcPts val="0"/>
                        </a:spcAft>
                        <a:buNone/>
                      </a:pPr>
                      <a:r>
                        <a:rPr lang="en-US"/>
                        <a:t>Motor</a:t>
                      </a:r>
                      <a:endParaRPr/>
                    </a:p>
                  </a:txBody>
                  <a:tcPr marT="91425" marB="91425" marR="91425" marL="91425"/>
                </a:tc>
                <a:tc>
                  <a:txBody>
                    <a:bodyPr>
                      <a:noAutofit/>
                    </a:bodyPr>
                    <a:lstStyle/>
                    <a:p>
                      <a:pPr indent="0" lvl="0" marL="0" rtl="0">
                        <a:spcBef>
                          <a:spcPts val="0"/>
                        </a:spcBef>
                        <a:spcAft>
                          <a:spcPts val="0"/>
                        </a:spcAft>
                        <a:buNone/>
                      </a:pPr>
                      <a:r>
                        <a:rPr lang="en-US"/>
                        <a:t>50/-</a:t>
                      </a:r>
                      <a:endParaRPr/>
                    </a:p>
                  </a:txBody>
                  <a:tcPr marT="91425" marB="91425" marR="91425" marL="91425"/>
                </a:tc>
              </a:tr>
              <a:tr h="340325">
                <a:tc>
                  <a:txBody>
                    <a:bodyPr>
                      <a:noAutofit/>
                    </a:bodyPr>
                    <a:lstStyle/>
                    <a:p>
                      <a:pPr indent="0" lvl="0" marL="0" rtl="0">
                        <a:spcBef>
                          <a:spcPts val="0"/>
                        </a:spcBef>
                        <a:spcAft>
                          <a:spcPts val="0"/>
                        </a:spcAft>
                        <a:buNone/>
                      </a:pPr>
                      <a:r>
                        <a:rPr b="1" lang="en-US" sz="1800"/>
                        <a:t>Total</a:t>
                      </a:r>
                      <a:endParaRPr b="1" sz="1800"/>
                    </a:p>
                  </a:txBody>
                  <a:tcPr marT="91425" marB="91425" marR="91425" marL="91425"/>
                </a:tc>
                <a:tc>
                  <a:txBody>
                    <a:bodyPr>
                      <a:noAutofit/>
                    </a:bodyPr>
                    <a:lstStyle/>
                    <a:p>
                      <a:pPr indent="0" lvl="0" marL="0" rtl="0">
                        <a:spcBef>
                          <a:spcPts val="0"/>
                        </a:spcBef>
                        <a:spcAft>
                          <a:spcPts val="0"/>
                        </a:spcAft>
                        <a:buNone/>
                      </a:pPr>
                      <a:r>
                        <a:rPr b="1" lang="en-US" sz="1800"/>
                        <a:t>3485/-</a:t>
                      </a:r>
                      <a:endParaRPr b="1" sz="1800"/>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ctrTitle"/>
          </p:nvPr>
        </p:nvSpPr>
        <p:spPr>
          <a:xfrm>
            <a:off x="3350360" y="1962150"/>
            <a:ext cx="5650200" cy="914400"/>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                   </a:t>
            </a:r>
            <a:r>
              <a:rPr b="1" i="0" lang="en-US" sz="4800" u="none" cap="none" strike="noStrike">
                <a:solidFill>
                  <a:schemeClr val="lt1"/>
                </a:solidFill>
                <a:latin typeface="Algerian"/>
                <a:ea typeface="Algerian"/>
                <a:cs typeface="Algerian"/>
                <a:sym typeface="Algerian"/>
              </a:rPr>
              <a:t>THANK YOU    </a:t>
            </a:r>
            <a:endParaRPr b="1" i="0" sz="4800" u="none" cap="none" strike="noStrike">
              <a:solidFill>
                <a:schemeClr val="lt1"/>
              </a:solidFill>
              <a:latin typeface="Algerian"/>
              <a:ea typeface="Algerian"/>
              <a:cs typeface="Algerian"/>
              <a:sym typeface="Algeri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2281425" y="281175"/>
            <a:ext cx="6108300" cy="572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AACC"/>
              </a:buClr>
              <a:buSzPts val="3240"/>
              <a:buFont typeface="Algerian"/>
              <a:buNone/>
            </a:pPr>
            <a:r>
              <a:rPr b="1" i="0" lang="en-US" sz="3240" u="sng" cap="none" strike="noStrike">
                <a:solidFill>
                  <a:srgbClr val="00AACC"/>
                </a:solidFill>
                <a:latin typeface="Algerian"/>
                <a:ea typeface="Algerian"/>
                <a:cs typeface="Algerian"/>
                <a:sym typeface="Algerian"/>
              </a:rPr>
              <a:t>PROBLEM STATEMENT</a:t>
            </a:r>
            <a:endParaRPr b="1" i="0" sz="3240" u="sng" cap="none" strike="noStrike">
              <a:solidFill>
                <a:srgbClr val="00AACC"/>
              </a:solidFill>
              <a:latin typeface="Algerian"/>
              <a:ea typeface="Algerian"/>
              <a:cs typeface="Algerian"/>
              <a:sym typeface="Algerian"/>
            </a:endParaRPr>
          </a:p>
        </p:txBody>
      </p:sp>
      <p:sp>
        <p:nvSpPr>
          <p:cNvPr id="111" name="Shape 111"/>
          <p:cNvSpPr txBox="1"/>
          <p:nvPr>
            <p:ph idx="1" type="body"/>
          </p:nvPr>
        </p:nvSpPr>
        <p:spPr>
          <a:xfrm>
            <a:off x="2281425" y="853875"/>
            <a:ext cx="6108300" cy="42897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400"/>
              </a:spcBef>
              <a:spcAft>
                <a:spcPts val="0"/>
              </a:spcAft>
              <a:buClr>
                <a:schemeClr val="dk1"/>
              </a:buClr>
              <a:buSzPts val="1100"/>
              <a:buFont typeface="Arial"/>
              <a:buNone/>
            </a:pPr>
            <a:r>
              <a:rPr b="1" lang="en-US" sz="1800"/>
              <a:t>A suitable IT solution to be developed to measure water quality and motor temperature in bore wells using sensors. A centralized alerting system to be developed.</a:t>
            </a:r>
            <a:endParaRPr b="1" sz="1800"/>
          </a:p>
          <a:p>
            <a:pPr indent="0" lvl="0" marL="0" rtl="0" algn="just">
              <a:lnSpc>
                <a:spcPct val="115000"/>
              </a:lnSpc>
              <a:spcBef>
                <a:spcPts val="500"/>
              </a:spcBef>
              <a:spcAft>
                <a:spcPts val="0"/>
              </a:spcAft>
              <a:buClr>
                <a:schemeClr val="dk1"/>
              </a:buClr>
              <a:buSzPts val="1100"/>
              <a:buFont typeface="Arial"/>
              <a:buNone/>
            </a:pPr>
            <a:r>
              <a:rPr b="1" lang="en-US" sz="1900">
                <a:solidFill>
                  <a:srgbClr val="31859C"/>
                </a:solidFill>
              </a:rPr>
              <a:t>Why do we need it?</a:t>
            </a:r>
            <a:endParaRPr b="1" sz="1900">
              <a:solidFill>
                <a:srgbClr val="31859C"/>
              </a:solidFill>
            </a:endParaRPr>
          </a:p>
          <a:p>
            <a:pPr indent="0" lvl="0" marL="0" rtl="0" algn="just">
              <a:lnSpc>
                <a:spcPct val="115000"/>
              </a:lnSpc>
              <a:spcBef>
                <a:spcPts val="400"/>
              </a:spcBef>
              <a:spcAft>
                <a:spcPts val="0"/>
              </a:spcAft>
              <a:buClr>
                <a:schemeClr val="dk1"/>
              </a:buClr>
              <a:buSzPts val="1100"/>
              <a:buFont typeface="Arial"/>
              <a:buNone/>
            </a:pPr>
            <a:r>
              <a:rPr lang="en-US" sz="1600"/>
              <a:t>1) The quality of groundwater affects not only our health, but also</a:t>
            </a:r>
            <a:endParaRPr sz="1600"/>
          </a:p>
          <a:p>
            <a:pPr indent="0" lvl="0" marL="0" rtl="0" algn="just">
              <a:lnSpc>
                <a:spcPct val="115000"/>
              </a:lnSpc>
              <a:spcBef>
                <a:spcPts val="400"/>
              </a:spcBef>
              <a:spcAft>
                <a:spcPts val="0"/>
              </a:spcAft>
              <a:buClr>
                <a:schemeClr val="dk1"/>
              </a:buClr>
              <a:buSzPts val="1100"/>
              <a:buFont typeface="Arial"/>
              <a:buNone/>
            </a:pPr>
            <a:r>
              <a:rPr lang="en-US" sz="1600"/>
              <a:t>society and the economy.</a:t>
            </a:r>
            <a:endParaRPr sz="1600"/>
          </a:p>
          <a:p>
            <a:pPr indent="0" lvl="0" marL="0" rtl="0" algn="just">
              <a:lnSpc>
                <a:spcPct val="115000"/>
              </a:lnSpc>
              <a:spcBef>
                <a:spcPts val="400"/>
              </a:spcBef>
              <a:spcAft>
                <a:spcPts val="0"/>
              </a:spcAft>
              <a:buClr>
                <a:schemeClr val="dk1"/>
              </a:buClr>
              <a:buSzPts val="1100"/>
              <a:buFont typeface="Arial"/>
              <a:buNone/>
            </a:pPr>
            <a:r>
              <a:rPr lang="en-US" sz="1600"/>
              <a:t>2</a:t>
            </a:r>
            <a:r>
              <a:rPr lang="en-US" sz="1600"/>
              <a:t>) Groundwater contamination  adversely affects property values,             economic development, and the overall quality of life we all share.</a:t>
            </a:r>
            <a:endParaRPr sz="1600"/>
          </a:p>
          <a:p>
            <a:pPr indent="0" lvl="0" marL="0" rtl="0" algn="just">
              <a:lnSpc>
                <a:spcPct val="115000"/>
              </a:lnSpc>
              <a:spcBef>
                <a:spcPts val="400"/>
              </a:spcBef>
              <a:spcAft>
                <a:spcPts val="0"/>
              </a:spcAft>
              <a:buClr>
                <a:schemeClr val="dk1"/>
              </a:buClr>
              <a:buSzPts val="1100"/>
              <a:buFont typeface="Arial"/>
              <a:buNone/>
            </a:pPr>
            <a:r>
              <a:rPr lang="en-US" sz="1600"/>
              <a:t>3) The motor also needs to be maintained to avoid the damage due  to  overheating and dry run condition.</a:t>
            </a:r>
            <a:endParaRPr sz="1600"/>
          </a:p>
          <a:p>
            <a:pPr indent="0" lvl="0" marL="0" rtl="0" algn="just">
              <a:lnSpc>
                <a:spcPct val="115000"/>
              </a:lnSpc>
              <a:spcBef>
                <a:spcPts val="400"/>
              </a:spcBef>
              <a:spcAft>
                <a:spcPts val="0"/>
              </a:spcAft>
              <a:buClr>
                <a:schemeClr val="dk1"/>
              </a:buClr>
              <a:buSzPts val="1100"/>
              <a:buFont typeface="Arial"/>
              <a:buNone/>
            </a:pPr>
            <a:r>
              <a:rPr lang="en-US" sz="1600"/>
              <a:t>4) Hence it is the responsibility of the well owner to ensure a safe drinking water supply and to take immediate actions whenever required.</a:t>
            </a:r>
            <a:endParaRPr sz="1600"/>
          </a:p>
          <a:p>
            <a:pPr indent="-342900" lvl="0" marL="342900" marR="0" rtl="0" algn="just">
              <a:lnSpc>
                <a:spcPct val="90000"/>
              </a:lnSpc>
              <a:spcBef>
                <a:spcPts val="560"/>
              </a:spcBef>
              <a:spcAft>
                <a:spcPts val="0"/>
              </a:spcAft>
              <a:buClr>
                <a:schemeClr val="dk1"/>
              </a:buClr>
              <a:buSzPts val="2800"/>
              <a:buFont typeface="Arial"/>
              <a:buNone/>
            </a:pPr>
            <a:r>
              <a:t/>
            </a:r>
            <a:endParaRPr sz="1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2281425" y="281175"/>
            <a:ext cx="6108200" cy="57264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AACC"/>
              </a:buClr>
              <a:buSzPts val="3600"/>
              <a:buFont typeface="Algerian"/>
              <a:buNone/>
            </a:pPr>
            <a:r>
              <a:rPr b="1" i="0" lang="en-US" sz="3600" u="sng" cap="none" strike="noStrike">
                <a:solidFill>
                  <a:srgbClr val="00AACC"/>
                </a:solidFill>
                <a:latin typeface="Algerian"/>
                <a:ea typeface="Algerian"/>
                <a:cs typeface="Algerian"/>
                <a:sym typeface="Algerian"/>
              </a:rPr>
              <a:t>CONTENTS</a:t>
            </a:r>
            <a:endParaRPr b="1" i="0" sz="3600" u="sng" cap="none" strike="noStrike">
              <a:solidFill>
                <a:srgbClr val="00AACC"/>
              </a:solidFill>
              <a:latin typeface="Algerian"/>
              <a:ea typeface="Algerian"/>
              <a:cs typeface="Algerian"/>
              <a:sym typeface="Algerian"/>
            </a:endParaRPr>
          </a:p>
        </p:txBody>
      </p:sp>
      <p:sp>
        <p:nvSpPr>
          <p:cNvPr id="117" name="Shape 117"/>
          <p:cNvSpPr txBox="1"/>
          <p:nvPr>
            <p:ph idx="1" type="body"/>
          </p:nvPr>
        </p:nvSpPr>
        <p:spPr>
          <a:xfrm>
            <a:off x="2281425" y="1044701"/>
            <a:ext cx="6108200" cy="3663766"/>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   </a:t>
            </a:r>
            <a:endParaRPr/>
          </a:p>
          <a:p>
            <a:pPr indent="-342900" lvl="0" marL="342900" marR="0" rtl="0" algn="l">
              <a:spcBef>
                <a:spcPts val="56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     </a:t>
            </a:r>
            <a:endParaRPr/>
          </a:p>
          <a:p>
            <a:pPr indent="-342900" lvl="0" marL="342900" marR="0" rtl="0" algn="l">
              <a:spcBef>
                <a:spcPts val="560"/>
              </a:spcBef>
              <a:spcAft>
                <a:spcPts val="0"/>
              </a:spcAft>
              <a:buClr>
                <a:schemeClr val="dk1"/>
              </a:buClr>
              <a:buSzPts val="2800"/>
              <a:buFont typeface="Arial"/>
              <a:buNone/>
            </a:pPr>
            <a:br>
              <a:rPr b="0" i="0" lang="en-US" sz="2800" u="none" cap="none" strike="noStrike">
                <a:solidFill>
                  <a:schemeClr val="dk1"/>
                </a:solidFill>
                <a:latin typeface="Calibri"/>
                <a:ea typeface="Calibri"/>
                <a:cs typeface="Calibri"/>
                <a:sym typeface="Calibri"/>
              </a:rPr>
            </a:br>
            <a:endParaRPr b="0" i="0" sz="2800" u="none" cap="none" strike="noStrike">
              <a:solidFill>
                <a:schemeClr val="dk1"/>
              </a:solidFill>
              <a:latin typeface="Calibri"/>
              <a:ea typeface="Calibri"/>
              <a:cs typeface="Calibri"/>
              <a:sym typeface="Calibri"/>
            </a:endParaRPr>
          </a:p>
        </p:txBody>
      </p:sp>
      <p:sp>
        <p:nvSpPr>
          <p:cNvPr id="118" name="Shape 118"/>
          <p:cNvSpPr/>
          <p:nvPr/>
        </p:nvSpPr>
        <p:spPr>
          <a:xfrm>
            <a:off x="2286000" y="1140600"/>
            <a:ext cx="6194100" cy="3785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Current scenario</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Solution </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Solution flow chart</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Hardware and software  requirement</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Implementation</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Analysis</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Applications</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Cost of the Solution</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601670" y="433880"/>
            <a:ext cx="8093365" cy="61082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002060"/>
              </a:buClr>
              <a:buSzPts val="3240"/>
              <a:buFont typeface="Calibri"/>
              <a:buNone/>
            </a:pPr>
            <a:br>
              <a:rPr b="0" i="0" lang="en-US" sz="3240" u="none" cap="none" strike="noStrike">
                <a:solidFill>
                  <a:srgbClr val="002060"/>
                </a:solidFill>
                <a:latin typeface="Calibri"/>
                <a:ea typeface="Calibri"/>
                <a:cs typeface="Calibri"/>
                <a:sym typeface="Calibri"/>
              </a:rPr>
            </a:br>
            <a:r>
              <a:rPr b="1" i="0" lang="en-US" sz="3240" u="none" cap="none" strike="noStrike">
                <a:solidFill>
                  <a:srgbClr val="002060"/>
                </a:solidFill>
                <a:latin typeface="Calibri"/>
                <a:ea typeface="Calibri"/>
                <a:cs typeface="Calibri"/>
                <a:sym typeface="Calibri"/>
              </a:rPr>
              <a:t> </a:t>
            </a:r>
            <a:r>
              <a:rPr b="1" i="0" lang="en-US" sz="3240" u="none" cap="none" strike="noStrike">
                <a:solidFill>
                  <a:srgbClr val="002060"/>
                </a:solidFill>
                <a:latin typeface="Algerian"/>
                <a:ea typeface="Algerian"/>
                <a:cs typeface="Algerian"/>
                <a:sym typeface="Algerian"/>
              </a:rPr>
              <a:t>CURRENT  SCENARIO</a:t>
            </a:r>
            <a:r>
              <a:rPr b="1" i="0" lang="en-US" sz="3240" u="none" cap="none" strike="noStrike">
                <a:solidFill>
                  <a:srgbClr val="002060"/>
                </a:solidFill>
                <a:latin typeface="Calibri"/>
                <a:ea typeface="Calibri"/>
                <a:cs typeface="Calibri"/>
                <a:sym typeface="Calibri"/>
              </a:rPr>
              <a:t> </a:t>
            </a:r>
            <a:br>
              <a:rPr b="0" i="0" lang="en-US" sz="3240" u="none" cap="none" strike="noStrike">
                <a:solidFill>
                  <a:srgbClr val="002060"/>
                </a:solidFill>
                <a:latin typeface="Calibri"/>
                <a:ea typeface="Calibri"/>
                <a:cs typeface="Calibri"/>
                <a:sym typeface="Calibri"/>
              </a:rPr>
            </a:br>
            <a:endParaRPr b="0" i="0" sz="3240" u="none" cap="none" strike="noStrike">
              <a:solidFill>
                <a:srgbClr val="002060"/>
              </a:solidFill>
              <a:latin typeface="Calibri"/>
              <a:ea typeface="Calibri"/>
              <a:cs typeface="Calibri"/>
              <a:sym typeface="Calibri"/>
            </a:endParaRPr>
          </a:p>
        </p:txBody>
      </p:sp>
      <p:sp>
        <p:nvSpPr>
          <p:cNvPr id="124" name="Shape 124"/>
          <p:cNvSpPr txBox="1"/>
          <p:nvPr>
            <p:ph idx="2" type="body"/>
          </p:nvPr>
        </p:nvSpPr>
        <p:spPr>
          <a:xfrm>
            <a:off x="536880" y="1276350"/>
            <a:ext cx="8226000" cy="3733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None/>
            </a:pPr>
            <a:r>
              <a:rPr b="0" i="1" lang="en-US" sz="2400" u="none" cap="none" strike="noStrike">
                <a:solidFill>
                  <a:schemeClr val="dk1"/>
                </a:solidFill>
                <a:latin typeface="Calibri"/>
                <a:ea typeface="Calibri"/>
                <a:cs typeface="Calibri"/>
                <a:sym typeface="Calibri"/>
              </a:rPr>
              <a:t>  </a:t>
            </a:r>
            <a:endParaRPr/>
          </a:p>
          <a:p>
            <a:pPr indent="-342900" lvl="0" marL="457200" marR="0" rtl="0" algn="l">
              <a:spcBef>
                <a:spcPts val="480"/>
              </a:spcBef>
              <a:spcAft>
                <a:spcPts val="0"/>
              </a:spcAft>
              <a:buSzPts val="1800"/>
              <a:buAutoNum type="arabicParenR"/>
            </a:pPr>
            <a:r>
              <a:rPr b="0" i="0" lang="en-US" sz="1800" u="none" cap="none" strike="noStrike">
                <a:solidFill>
                  <a:schemeClr val="dk1"/>
                </a:solidFill>
                <a:latin typeface="Calibri"/>
                <a:ea typeface="Calibri"/>
                <a:cs typeface="Calibri"/>
                <a:sym typeface="Calibri"/>
              </a:rPr>
              <a:t>Existing system mechanisms </a:t>
            </a:r>
            <a:r>
              <a:rPr lang="en-US" sz="1800"/>
              <a:t>consist of </a:t>
            </a:r>
            <a:r>
              <a:rPr b="0" i="0" lang="en-US" sz="1800" u="none" cap="none" strike="noStrike">
                <a:solidFill>
                  <a:schemeClr val="dk1"/>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semi-automated or manually controlled devices</a:t>
            </a:r>
            <a:r>
              <a:rPr b="0" i="0" lang="en-US" sz="1800" u="none" cap="none" strike="noStrike">
                <a:solidFill>
                  <a:schemeClr val="dk1"/>
                </a:solidFill>
                <a:latin typeface="Calibri"/>
                <a:ea typeface="Calibri"/>
                <a:cs typeface="Calibri"/>
                <a:sym typeface="Calibri"/>
              </a:rPr>
              <a:t> . These </a:t>
            </a:r>
            <a:r>
              <a:rPr lang="en-US" sz="1800"/>
              <a:t>mechanisms provide information neither accurately nor timely.</a:t>
            </a:r>
            <a:endParaRPr sz="1800"/>
          </a:p>
          <a:p>
            <a:pPr indent="-342900" lvl="0" marL="457200" marR="0" rtl="0" algn="l">
              <a:spcBef>
                <a:spcPts val="0"/>
              </a:spcBef>
              <a:spcAft>
                <a:spcPts val="0"/>
              </a:spcAft>
              <a:buSzPts val="1800"/>
              <a:buAutoNum type="arabicParenR"/>
            </a:pPr>
            <a:r>
              <a:rPr lang="en-US"/>
              <a:t> </a:t>
            </a:r>
            <a:r>
              <a:rPr b="0" i="0" lang="en-US" sz="1800" u="none" cap="none" strike="noStrike">
                <a:solidFill>
                  <a:schemeClr val="dk1"/>
                </a:solidFill>
                <a:latin typeface="Calibri"/>
                <a:ea typeface="Calibri"/>
                <a:cs typeface="Calibri"/>
                <a:sym typeface="Calibri"/>
              </a:rPr>
              <a:t>These conventional methods are </a:t>
            </a:r>
            <a:r>
              <a:rPr b="1" i="0" lang="en-US" sz="1800" u="none" cap="none" strike="noStrike">
                <a:solidFill>
                  <a:schemeClr val="dk1"/>
                </a:solidFill>
                <a:latin typeface="Calibri"/>
                <a:ea typeface="Calibri"/>
                <a:cs typeface="Calibri"/>
                <a:sym typeface="Calibri"/>
              </a:rPr>
              <a:t>labor intensive, time</a:t>
            </a:r>
            <a:r>
              <a:rPr b="0" i="0" lang="en-US" sz="1800" u="none" cap="none" strike="noStrike">
                <a:solidFill>
                  <a:schemeClr val="dk1"/>
                </a:solidFill>
                <a:latin typeface="Calibri"/>
                <a:ea typeface="Calibri"/>
                <a:cs typeface="Calibri"/>
                <a:sym typeface="Calibri"/>
              </a:rPr>
              <a:t> </a:t>
            </a:r>
            <a:r>
              <a:rPr b="1" i="0" lang="en-US" sz="1800" u="none" cap="none" strike="noStrike">
                <a:solidFill>
                  <a:schemeClr val="dk1"/>
                </a:solidFill>
                <a:latin typeface="Calibri"/>
                <a:ea typeface="Calibri"/>
                <a:cs typeface="Calibri"/>
                <a:sym typeface="Calibri"/>
              </a:rPr>
              <a:t>consuming </a:t>
            </a:r>
            <a:r>
              <a:rPr b="0" i="0" lang="en-US" sz="1800" u="none" cap="none" strike="noStrike">
                <a:solidFill>
                  <a:schemeClr val="dk1"/>
                </a:solidFill>
                <a:latin typeface="Calibri"/>
                <a:ea typeface="Calibri"/>
                <a:cs typeface="Calibri"/>
                <a:sym typeface="Calibri"/>
              </a:rPr>
              <a:t>and</a:t>
            </a:r>
            <a:r>
              <a:rPr b="1" i="0" lang="en-US" sz="1800" u="none" cap="none" strike="noStrike">
                <a:solidFill>
                  <a:schemeClr val="dk1"/>
                </a:solidFill>
                <a:latin typeface="Calibri"/>
                <a:ea typeface="Calibri"/>
                <a:cs typeface="Calibri"/>
                <a:sym typeface="Calibri"/>
              </a:rPr>
              <a:t> costly</a:t>
            </a:r>
            <a:r>
              <a:rPr b="0" i="0" lang="en-US" sz="1800" u="none" cap="none" strike="noStrike">
                <a:solidFill>
                  <a:schemeClr val="dk1"/>
                </a:solidFill>
                <a:latin typeface="Calibri"/>
                <a:ea typeface="Calibri"/>
                <a:cs typeface="Calibri"/>
                <a:sym typeface="Calibri"/>
              </a:rPr>
              <a:t>. </a:t>
            </a:r>
            <a:r>
              <a:rPr lang="en-US" sz="1800"/>
              <a:t>A    cost effective and reliable </a:t>
            </a:r>
            <a:r>
              <a:rPr b="0" i="0" lang="en-US" sz="1800" u="none" cap="none" strike="noStrike">
                <a:solidFill>
                  <a:schemeClr val="dk1"/>
                </a:solidFill>
                <a:latin typeface="Calibri"/>
                <a:ea typeface="Calibri"/>
                <a:cs typeface="Calibri"/>
                <a:sym typeface="Calibri"/>
              </a:rPr>
              <a:t>system needs to be developed.</a:t>
            </a:r>
            <a:endParaRPr b="0" i="0" sz="1800" u="none" cap="none" strike="noStrike">
              <a:solidFill>
                <a:schemeClr val="dk1"/>
              </a:solidFill>
              <a:latin typeface="Calibri"/>
              <a:ea typeface="Calibri"/>
              <a:cs typeface="Calibri"/>
              <a:sym typeface="Calibri"/>
            </a:endParaRPr>
          </a:p>
          <a:p>
            <a:pPr indent="-342900" lvl="0" marL="457200" marR="0" rtl="0" algn="l">
              <a:spcBef>
                <a:spcPts val="0"/>
              </a:spcBef>
              <a:spcAft>
                <a:spcPts val="0"/>
              </a:spcAft>
              <a:buSzPts val="1800"/>
              <a:buAutoNum type="arabicParenR"/>
            </a:pPr>
            <a:r>
              <a:rPr lang="en-US" sz="1800"/>
              <a:t>The values determined by the conventional methods might be inaccurate and  these  are not recorded uniformly from time to time, thereby making the water quality analysis difficult. </a:t>
            </a:r>
            <a:endParaRPr sz="1800"/>
          </a:p>
          <a:p>
            <a:pPr indent="-342900" lvl="0" marL="457200" marR="0" rtl="0" algn="l">
              <a:spcBef>
                <a:spcPts val="0"/>
              </a:spcBef>
              <a:spcAft>
                <a:spcPts val="0"/>
              </a:spcAft>
              <a:buSzPts val="1800"/>
              <a:buAutoNum type="arabicParenR"/>
            </a:pPr>
            <a:r>
              <a:rPr b="0" i="0" lang="en-US" sz="1800" u="none" cap="none" strike="noStrike">
                <a:solidFill>
                  <a:schemeClr val="dk1"/>
                </a:solidFill>
                <a:latin typeface="Calibri"/>
                <a:ea typeface="Calibri"/>
                <a:cs typeface="Calibri"/>
                <a:sym typeface="Calibri"/>
              </a:rPr>
              <a:t> Our water quality measurement approach makes use of the technologies which  is quite efficient, uniform and progressive. </a:t>
            </a:r>
            <a:r>
              <a:rPr lang="en-US" sz="1800"/>
              <a:t>M</a:t>
            </a:r>
            <a:r>
              <a:rPr b="0" i="0" lang="en-US" sz="1800" u="none" cap="none" strike="noStrike">
                <a:solidFill>
                  <a:schemeClr val="dk1"/>
                </a:solidFill>
                <a:latin typeface="Calibri"/>
                <a:ea typeface="Calibri"/>
                <a:cs typeface="Calibri"/>
                <a:sym typeface="Calibri"/>
              </a:rPr>
              <a:t>oreover, it is designed to be really scalable and user friendly.</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2281425" y="281175"/>
            <a:ext cx="6108300" cy="572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AACC"/>
              </a:buClr>
              <a:buSzPts val="3600"/>
              <a:buFont typeface="Algerian"/>
              <a:buNone/>
            </a:pPr>
            <a:r>
              <a:rPr b="1" lang="en-US" u="sng">
                <a:latin typeface="Algerian"/>
                <a:ea typeface="Algerian"/>
                <a:cs typeface="Algerian"/>
                <a:sym typeface="Algerian"/>
              </a:rPr>
              <a:t>Solution </a:t>
            </a:r>
            <a:endParaRPr b="1" i="0" sz="2400" u="sng" cap="none" strike="noStrike">
              <a:solidFill>
                <a:srgbClr val="00AACC"/>
              </a:solidFill>
              <a:latin typeface="Algerian"/>
              <a:ea typeface="Algerian"/>
              <a:cs typeface="Algerian"/>
              <a:sym typeface="Algerian"/>
            </a:endParaRPr>
          </a:p>
        </p:txBody>
      </p:sp>
      <p:sp>
        <p:nvSpPr>
          <p:cNvPr id="130" name="Shape 130"/>
          <p:cNvSpPr txBox="1"/>
          <p:nvPr>
            <p:ph idx="1" type="body"/>
          </p:nvPr>
        </p:nvSpPr>
        <p:spPr>
          <a:xfrm>
            <a:off x="2281425" y="1044701"/>
            <a:ext cx="6108200" cy="3663766"/>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   </a:t>
            </a:r>
            <a:endParaRPr/>
          </a:p>
          <a:p>
            <a:pPr indent="-342900" lvl="0" marL="342900" marR="0" rtl="0" algn="l">
              <a:spcBef>
                <a:spcPts val="56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     </a:t>
            </a:r>
            <a:endParaRPr/>
          </a:p>
          <a:p>
            <a:pPr indent="-342900" lvl="0" marL="342900" marR="0" rtl="0" algn="l">
              <a:spcBef>
                <a:spcPts val="560"/>
              </a:spcBef>
              <a:spcAft>
                <a:spcPts val="0"/>
              </a:spcAft>
              <a:buClr>
                <a:schemeClr val="dk1"/>
              </a:buClr>
              <a:buSzPts val="2800"/>
              <a:buFont typeface="Arial"/>
              <a:buNone/>
            </a:pPr>
            <a:br>
              <a:rPr b="0" i="0" lang="en-US" sz="2800" u="none" cap="none" strike="noStrike">
                <a:solidFill>
                  <a:schemeClr val="dk1"/>
                </a:solidFill>
                <a:latin typeface="Calibri"/>
                <a:ea typeface="Calibri"/>
                <a:cs typeface="Calibri"/>
                <a:sym typeface="Calibri"/>
              </a:rPr>
            </a:br>
            <a:endParaRPr b="0" i="0" sz="2800" u="none" cap="none" strike="noStrike">
              <a:solidFill>
                <a:schemeClr val="dk1"/>
              </a:solidFill>
              <a:latin typeface="Calibri"/>
              <a:ea typeface="Calibri"/>
              <a:cs typeface="Calibri"/>
              <a:sym typeface="Calibri"/>
            </a:endParaRPr>
          </a:p>
        </p:txBody>
      </p:sp>
      <p:sp>
        <p:nvSpPr>
          <p:cNvPr id="131" name="Shape 131"/>
          <p:cNvSpPr/>
          <p:nvPr/>
        </p:nvSpPr>
        <p:spPr>
          <a:xfrm>
            <a:off x="2286000" y="1140604"/>
            <a:ext cx="6553200" cy="4002900"/>
          </a:xfrm>
          <a:prstGeom prst="rect">
            <a:avLst/>
          </a:prstGeom>
          <a:noFill/>
          <a:ln>
            <a:noFill/>
          </a:ln>
        </p:spPr>
        <p:txBody>
          <a:bodyPr anchorCtr="0" anchor="t" bIns="45700" lIns="91425" spcFirstLastPara="1" rIns="91425" wrap="square" tIns="45700">
            <a:noAutofit/>
          </a:bodyPr>
          <a:lstStyle/>
          <a:p>
            <a:pPr indent="-342900" lvl="0" marL="457200" rtl="0">
              <a:lnSpc>
                <a:spcPct val="90000"/>
              </a:lnSpc>
              <a:spcBef>
                <a:spcPts val="500"/>
              </a:spcBef>
              <a:spcAft>
                <a:spcPts val="0"/>
              </a:spcAft>
              <a:buClr>
                <a:schemeClr val="dk1"/>
              </a:buClr>
              <a:buSzPts val="1800"/>
              <a:buFont typeface="Calibri"/>
              <a:buChar char="●"/>
            </a:pPr>
            <a:r>
              <a:rPr b="1" lang="en-US" sz="1800">
                <a:solidFill>
                  <a:schemeClr val="dk1"/>
                </a:solidFill>
                <a:latin typeface="Calibri"/>
                <a:ea typeface="Calibri"/>
                <a:cs typeface="Calibri"/>
                <a:sym typeface="Calibri"/>
              </a:rPr>
              <a:t>A </a:t>
            </a:r>
            <a:r>
              <a:rPr b="1" lang="en-US" sz="1800">
                <a:solidFill>
                  <a:schemeClr val="dk1"/>
                </a:solidFill>
                <a:latin typeface="Calibri"/>
                <a:ea typeface="Calibri"/>
                <a:cs typeface="Calibri"/>
                <a:sym typeface="Calibri"/>
              </a:rPr>
              <a:t>centralized alerting system is developed as a</a:t>
            </a:r>
            <a:r>
              <a:rPr b="1" lang="en-US" sz="1800">
                <a:solidFill>
                  <a:schemeClr val="dk1"/>
                </a:solidFill>
                <a:latin typeface="Calibri"/>
                <a:ea typeface="Calibri"/>
                <a:cs typeface="Calibri"/>
                <a:sym typeface="Calibri"/>
              </a:rPr>
              <a:t> solution which</a:t>
            </a:r>
            <a:r>
              <a:rPr b="1"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measures water quality from different borewells and sends the data on cloud.  </a:t>
            </a:r>
            <a:endParaRPr b="1" sz="1800">
              <a:solidFill>
                <a:schemeClr val="dk1"/>
              </a:solidFill>
              <a:latin typeface="Calibri"/>
              <a:ea typeface="Calibri"/>
              <a:cs typeface="Calibri"/>
              <a:sym typeface="Calibri"/>
            </a:endParaRPr>
          </a:p>
          <a:p>
            <a:pPr indent="-342900" lvl="0" marL="457200" rtl="0">
              <a:lnSpc>
                <a:spcPct val="90000"/>
              </a:lnSpc>
              <a:spcBef>
                <a:spcPts val="0"/>
              </a:spcBef>
              <a:spcAft>
                <a:spcPts val="0"/>
              </a:spcAft>
              <a:buClr>
                <a:schemeClr val="dk1"/>
              </a:buClr>
              <a:buSzPts val="1800"/>
              <a:buFont typeface="Calibri"/>
              <a:buChar char="●"/>
            </a:pPr>
            <a:r>
              <a:rPr b="1" lang="en-US" sz="1800">
                <a:solidFill>
                  <a:schemeClr val="dk1"/>
                </a:solidFill>
                <a:latin typeface="Calibri"/>
                <a:ea typeface="Calibri"/>
                <a:cs typeface="Calibri"/>
                <a:sym typeface="Calibri"/>
              </a:rPr>
              <a:t>Motor temperature and dry run conditions are checked continuously and motor will be switched OFF automatically when values cross threshold.</a:t>
            </a:r>
            <a:endParaRPr b="1" sz="1800">
              <a:solidFill>
                <a:schemeClr val="dk1"/>
              </a:solidFill>
              <a:latin typeface="Calibri"/>
              <a:ea typeface="Calibri"/>
              <a:cs typeface="Calibri"/>
              <a:sym typeface="Calibri"/>
            </a:endParaRPr>
          </a:p>
          <a:p>
            <a:pPr indent="-342900" lvl="0" marL="457200" rtl="0">
              <a:lnSpc>
                <a:spcPct val="90000"/>
              </a:lnSpc>
              <a:spcBef>
                <a:spcPts val="0"/>
              </a:spcBef>
              <a:spcAft>
                <a:spcPts val="0"/>
              </a:spcAft>
              <a:buClr>
                <a:schemeClr val="dk1"/>
              </a:buClr>
              <a:buSzPts val="1800"/>
              <a:buFont typeface="Calibri"/>
              <a:buChar char="●"/>
            </a:pPr>
            <a:r>
              <a:rPr b="1" lang="en-US" sz="1800">
                <a:solidFill>
                  <a:schemeClr val="dk1"/>
                </a:solidFill>
                <a:latin typeface="Calibri"/>
                <a:ea typeface="Calibri"/>
                <a:cs typeface="Calibri"/>
                <a:sym typeface="Calibri"/>
              </a:rPr>
              <a:t>Notifications will be sent to the concerned authority on his/her mobile app to take immediate actions.</a:t>
            </a:r>
            <a:endParaRPr b="1" sz="1800">
              <a:solidFill>
                <a:schemeClr val="dk1"/>
              </a:solidFill>
              <a:latin typeface="Calibri"/>
              <a:ea typeface="Calibri"/>
              <a:cs typeface="Calibri"/>
              <a:sym typeface="Calibri"/>
            </a:endParaRPr>
          </a:p>
          <a:p>
            <a:pPr indent="-342900" lvl="0" marL="457200" rtl="0">
              <a:lnSpc>
                <a:spcPct val="90000"/>
              </a:lnSpc>
              <a:spcBef>
                <a:spcPts val="0"/>
              </a:spcBef>
              <a:spcAft>
                <a:spcPts val="0"/>
              </a:spcAft>
              <a:buClr>
                <a:schemeClr val="dk1"/>
              </a:buClr>
              <a:buSzPts val="1800"/>
              <a:buFont typeface="Calibri"/>
              <a:buChar char="●"/>
            </a:pPr>
            <a:r>
              <a:rPr b="1" lang="en-US" sz="1800">
                <a:solidFill>
                  <a:schemeClr val="dk1"/>
                </a:solidFill>
                <a:latin typeface="Calibri"/>
                <a:ea typeface="Calibri"/>
                <a:cs typeface="Calibri"/>
                <a:sym typeface="Calibri"/>
              </a:rPr>
              <a:t>Graphical analysis is also made available to the user on the webpage.</a:t>
            </a:r>
            <a:endParaRPr b="1" sz="1800">
              <a:solidFill>
                <a:schemeClr val="dk1"/>
              </a:solidFill>
              <a:latin typeface="Calibri"/>
              <a:ea typeface="Calibri"/>
              <a:cs typeface="Calibri"/>
              <a:sym typeface="Calibri"/>
            </a:endParaRPr>
          </a:p>
          <a:p>
            <a:pPr indent="-342900" lvl="0" marL="457200" rtl="0">
              <a:lnSpc>
                <a:spcPct val="90000"/>
              </a:lnSpc>
              <a:spcBef>
                <a:spcPts val="0"/>
              </a:spcBef>
              <a:spcAft>
                <a:spcPts val="0"/>
              </a:spcAft>
              <a:buClr>
                <a:schemeClr val="dk1"/>
              </a:buClr>
              <a:buSzPts val="1800"/>
              <a:buFont typeface="Calibri"/>
              <a:buChar char="●"/>
            </a:pPr>
            <a:r>
              <a:rPr b="1" lang="en-US" sz="1800">
                <a:solidFill>
                  <a:schemeClr val="dk1"/>
                </a:solidFill>
                <a:latin typeface="Calibri"/>
                <a:ea typeface="Calibri"/>
                <a:cs typeface="Calibri"/>
                <a:sym typeface="Calibri"/>
              </a:rPr>
              <a:t>An alert message could be sent to the concerned authority via GSM. </a:t>
            </a:r>
            <a:endParaRPr b="1" sz="1800">
              <a:solidFill>
                <a:schemeClr val="dk1"/>
              </a:solidFill>
              <a:latin typeface="Calibri"/>
              <a:ea typeface="Calibri"/>
              <a:cs typeface="Calibri"/>
              <a:sym typeface="Calibri"/>
            </a:endParaRPr>
          </a:p>
          <a:p>
            <a:pPr indent="0" lvl="0" marL="0" rtl="0">
              <a:lnSpc>
                <a:spcPct val="90000"/>
              </a:lnSpc>
              <a:spcBef>
                <a:spcPts val="500"/>
              </a:spcBef>
              <a:spcAft>
                <a:spcPts val="0"/>
              </a:spcAft>
              <a:buNone/>
            </a:pPr>
            <a:r>
              <a:rPr b="1" lang="en-US" sz="1800">
                <a:solidFill>
                  <a:schemeClr val="dk1"/>
                </a:solidFill>
                <a:latin typeface="Calibri"/>
                <a:ea typeface="Calibri"/>
                <a:cs typeface="Calibri"/>
                <a:sym typeface="Calibri"/>
              </a:rPr>
              <a:t>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u="sng">
              <a:solidFill>
                <a:srgbClr val="00AACC"/>
              </a:solidFill>
              <a:latin typeface="Algerian"/>
              <a:ea typeface="Algerian"/>
              <a:cs typeface="Algerian"/>
              <a:sym typeface="Algerian"/>
            </a:endParaRPr>
          </a:p>
          <a:p>
            <a:pPr indent="0" lvl="0" marL="0" marR="0" rtl="0" algn="l">
              <a:spcBef>
                <a:spcPts val="0"/>
              </a:spcBef>
              <a:spcAft>
                <a:spcPts val="0"/>
              </a:spcAft>
              <a:buNone/>
            </a:pPr>
            <a:r>
              <a:t/>
            </a:r>
            <a:endParaRPr sz="2200" u="sng">
              <a:solidFill>
                <a:srgbClr val="00AACC"/>
              </a:solidFill>
              <a:latin typeface="Algerian"/>
              <a:ea typeface="Algerian"/>
              <a:cs typeface="Algerian"/>
              <a:sym typeface="Algeri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2281425" y="281175"/>
            <a:ext cx="6108300" cy="57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               </a:t>
            </a:r>
            <a:r>
              <a:rPr b="1" lang="en-US"/>
              <a:t>APPROACH</a:t>
            </a:r>
            <a:endParaRPr b="1"/>
          </a:p>
        </p:txBody>
      </p:sp>
      <p:sp>
        <p:nvSpPr>
          <p:cNvPr id="138" name="Shape 138"/>
          <p:cNvSpPr txBox="1"/>
          <p:nvPr>
            <p:ph idx="1" type="body"/>
          </p:nvPr>
        </p:nvSpPr>
        <p:spPr>
          <a:xfrm>
            <a:off x="2281425" y="1044701"/>
            <a:ext cx="6108300" cy="3663900"/>
          </a:xfrm>
          <a:prstGeom prst="rect">
            <a:avLst/>
          </a:prstGeom>
        </p:spPr>
        <p:txBody>
          <a:bodyPr anchorCtr="0" anchor="t" bIns="91425" lIns="91425" spcFirstLastPara="1" rIns="91425" wrap="square" tIns="91425">
            <a:noAutofit/>
          </a:bodyPr>
          <a:lstStyle/>
          <a:p>
            <a:pPr indent="-443230" lvl="0" marL="457200" rtl="0">
              <a:lnSpc>
                <a:spcPct val="80000"/>
              </a:lnSpc>
              <a:spcBef>
                <a:spcPts val="400"/>
              </a:spcBef>
              <a:spcAft>
                <a:spcPts val="0"/>
              </a:spcAft>
              <a:buNone/>
            </a:pPr>
            <a:r>
              <a:rPr lang="en-US" sz="1800">
                <a:latin typeface="Arial"/>
                <a:ea typeface="Arial"/>
                <a:cs typeface="Arial"/>
                <a:sym typeface="Arial"/>
              </a:rPr>
              <a:t>1</a:t>
            </a:r>
            <a:r>
              <a:rPr lang="en-US" sz="1800">
                <a:latin typeface="Arial"/>
                <a:ea typeface="Arial"/>
                <a:cs typeface="Arial"/>
                <a:sym typeface="Arial"/>
              </a:rPr>
              <a:t>.Sensors will measure the corresponding values of water.</a:t>
            </a:r>
            <a:endParaRPr sz="1800">
              <a:latin typeface="Arial"/>
              <a:ea typeface="Arial"/>
              <a:cs typeface="Arial"/>
              <a:sym typeface="Arial"/>
            </a:endParaRPr>
          </a:p>
          <a:p>
            <a:pPr indent="-443230" lvl="0" marL="457200" rtl="0">
              <a:lnSpc>
                <a:spcPct val="80000"/>
              </a:lnSpc>
              <a:spcBef>
                <a:spcPts val="400"/>
              </a:spcBef>
              <a:spcAft>
                <a:spcPts val="0"/>
              </a:spcAft>
              <a:buClr>
                <a:schemeClr val="dk1"/>
              </a:buClr>
              <a:buSzPts val="1600"/>
              <a:buFont typeface="Arial"/>
              <a:buNone/>
            </a:pPr>
            <a:r>
              <a:t/>
            </a:r>
            <a:endParaRPr sz="1800">
              <a:latin typeface="Arial"/>
              <a:ea typeface="Arial"/>
              <a:cs typeface="Arial"/>
              <a:sym typeface="Arial"/>
            </a:endParaRPr>
          </a:p>
          <a:p>
            <a:pPr indent="-314958" lvl="0" marL="328928" rtl="0">
              <a:lnSpc>
                <a:spcPct val="80000"/>
              </a:lnSpc>
              <a:spcBef>
                <a:spcPts val="400"/>
              </a:spcBef>
              <a:spcAft>
                <a:spcPts val="0"/>
              </a:spcAft>
              <a:buNone/>
            </a:pPr>
            <a:r>
              <a:rPr lang="en-US" sz="1800">
                <a:latin typeface="Arial"/>
                <a:ea typeface="Arial"/>
                <a:cs typeface="Arial"/>
                <a:sym typeface="Arial"/>
              </a:rPr>
              <a:t>2. Digital signals given to NodeMCU.</a:t>
            </a:r>
            <a:endParaRPr sz="1800">
              <a:latin typeface="Arial"/>
              <a:ea typeface="Arial"/>
              <a:cs typeface="Arial"/>
              <a:sym typeface="Arial"/>
            </a:endParaRPr>
          </a:p>
          <a:p>
            <a:pPr indent="-314958" lvl="0" marL="328928" rtl="0">
              <a:lnSpc>
                <a:spcPct val="80000"/>
              </a:lnSpc>
              <a:spcBef>
                <a:spcPts val="400"/>
              </a:spcBef>
              <a:spcAft>
                <a:spcPts val="0"/>
              </a:spcAft>
              <a:buClr>
                <a:schemeClr val="dk1"/>
              </a:buClr>
              <a:buSzPts val="1600"/>
              <a:buFont typeface="Arial"/>
              <a:buNone/>
            </a:pPr>
            <a:r>
              <a:t/>
            </a:r>
            <a:endParaRPr sz="1800">
              <a:latin typeface="Arial"/>
              <a:ea typeface="Arial"/>
              <a:cs typeface="Arial"/>
              <a:sym typeface="Arial"/>
            </a:endParaRPr>
          </a:p>
          <a:p>
            <a:pPr indent="0" lvl="0" marL="0" rtl="0">
              <a:lnSpc>
                <a:spcPct val="80000"/>
              </a:lnSpc>
              <a:spcBef>
                <a:spcPts val="400"/>
              </a:spcBef>
              <a:spcAft>
                <a:spcPts val="0"/>
              </a:spcAft>
              <a:buNone/>
            </a:pPr>
            <a:r>
              <a:rPr lang="en-US" sz="1800">
                <a:latin typeface="Arial"/>
                <a:ea typeface="Arial"/>
                <a:cs typeface="Arial"/>
                <a:sym typeface="Arial"/>
              </a:rPr>
              <a:t>3. Node MCU will send the measured value to the cloud server on thingspeak.</a:t>
            </a:r>
            <a:endParaRPr sz="1800">
              <a:latin typeface="Arial"/>
              <a:ea typeface="Arial"/>
              <a:cs typeface="Arial"/>
              <a:sym typeface="Arial"/>
            </a:endParaRPr>
          </a:p>
          <a:p>
            <a:pPr indent="0" lvl="0" marL="0" rtl="0">
              <a:lnSpc>
                <a:spcPct val="80000"/>
              </a:lnSpc>
              <a:spcBef>
                <a:spcPts val="400"/>
              </a:spcBef>
              <a:spcAft>
                <a:spcPts val="0"/>
              </a:spcAft>
              <a:buClr>
                <a:schemeClr val="dk1"/>
              </a:buClr>
              <a:buSzPts val="1600"/>
              <a:buFont typeface="Arial"/>
              <a:buNone/>
            </a:pPr>
            <a:r>
              <a:t/>
            </a:r>
            <a:endParaRPr sz="1800">
              <a:latin typeface="Arial"/>
              <a:ea typeface="Arial"/>
              <a:cs typeface="Arial"/>
              <a:sym typeface="Arial"/>
            </a:endParaRPr>
          </a:p>
          <a:p>
            <a:pPr indent="0" lvl="0" marL="0" rtl="0">
              <a:lnSpc>
                <a:spcPct val="80000"/>
              </a:lnSpc>
              <a:spcBef>
                <a:spcPts val="400"/>
              </a:spcBef>
              <a:spcAft>
                <a:spcPts val="0"/>
              </a:spcAft>
              <a:buNone/>
            </a:pPr>
            <a:r>
              <a:rPr lang="en-US" sz="1800">
                <a:latin typeface="Arial"/>
                <a:ea typeface="Arial"/>
                <a:cs typeface="Arial"/>
                <a:sym typeface="Arial"/>
              </a:rPr>
              <a:t>4. The sensor values are then fetched from the cloud by the app developed.</a:t>
            </a:r>
            <a:endParaRPr sz="1800">
              <a:latin typeface="Arial"/>
              <a:ea typeface="Arial"/>
              <a:cs typeface="Arial"/>
              <a:sym typeface="Arial"/>
            </a:endParaRPr>
          </a:p>
          <a:p>
            <a:pPr indent="0" lvl="0" marL="0" rtl="0">
              <a:lnSpc>
                <a:spcPct val="80000"/>
              </a:lnSpc>
              <a:spcBef>
                <a:spcPts val="400"/>
              </a:spcBef>
              <a:spcAft>
                <a:spcPts val="0"/>
              </a:spcAft>
              <a:buClr>
                <a:schemeClr val="dk1"/>
              </a:buClr>
              <a:buSzPts val="1600"/>
              <a:buFont typeface="Arial"/>
              <a:buNone/>
            </a:pPr>
            <a:r>
              <a:t/>
            </a:r>
            <a:endParaRPr sz="1800">
              <a:latin typeface="Arial"/>
              <a:ea typeface="Arial"/>
              <a:cs typeface="Arial"/>
              <a:sym typeface="Arial"/>
            </a:endParaRPr>
          </a:p>
          <a:p>
            <a:pPr indent="0" lvl="0" marL="0" rtl="0">
              <a:lnSpc>
                <a:spcPct val="80000"/>
              </a:lnSpc>
              <a:spcBef>
                <a:spcPts val="400"/>
              </a:spcBef>
              <a:spcAft>
                <a:spcPts val="0"/>
              </a:spcAft>
              <a:buClr>
                <a:schemeClr val="dk1"/>
              </a:buClr>
              <a:buSzPts val="1600"/>
              <a:buFont typeface="Arial"/>
              <a:buNone/>
            </a:pPr>
            <a:r>
              <a:rPr lang="en-US" sz="1800">
                <a:latin typeface="Arial"/>
                <a:ea typeface="Arial"/>
                <a:cs typeface="Arial"/>
                <a:sym typeface="Arial"/>
              </a:rPr>
              <a:t>5. The app will show notifications according to the   variations in measured values.</a:t>
            </a:r>
            <a:endParaRPr b="1" sz="1800"/>
          </a:p>
          <a:p>
            <a:pPr indent="0" lvl="0" marL="0">
              <a:spcBef>
                <a:spcPts val="560"/>
              </a:spcBef>
              <a:spcAft>
                <a:spcPts val="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2281425" y="281174"/>
            <a:ext cx="6108200" cy="114757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0AACC"/>
              </a:buClr>
              <a:buSzPts val="3200"/>
              <a:buFont typeface="Algerian"/>
              <a:buNone/>
            </a:pPr>
            <a:r>
              <a:rPr b="1" i="0" lang="en-US" sz="3200" u="sng" cap="none" strike="noStrike">
                <a:solidFill>
                  <a:srgbClr val="00AACC"/>
                </a:solidFill>
                <a:latin typeface="Algerian"/>
                <a:ea typeface="Algerian"/>
                <a:cs typeface="Algerian"/>
                <a:sym typeface="Algerian"/>
              </a:rPr>
              <a:t>PARAMETERS OF WATER           </a:t>
            </a:r>
            <a:r>
              <a:rPr b="1" lang="en-US" sz="3200" u="sng">
                <a:latin typeface="Algerian"/>
                <a:ea typeface="Algerian"/>
                <a:cs typeface="Algerian"/>
                <a:sym typeface="Algerian"/>
              </a:rPr>
              <a:t>       </a:t>
            </a:r>
            <a:r>
              <a:rPr b="1" i="0" lang="en-US" sz="3200" u="sng" cap="none" strike="noStrike">
                <a:solidFill>
                  <a:srgbClr val="00AACC"/>
                </a:solidFill>
                <a:latin typeface="Algerian"/>
                <a:ea typeface="Algerian"/>
                <a:cs typeface="Algerian"/>
                <a:sym typeface="Algerian"/>
              </a:rPr>
              <a:t>MEASURED</a:t>
            </a:r>
            <a:endParaRPr b="0" i="0" sz="3200" u="sng" cap="none" strike="noStrike">
              <a:solidFill>
                <a:srgbClr val="00AACC"/>
              </a:solidFill>
              <a:latin typeface="Algerian"/>
              <a:ea typeface="Algerian"/>
              <a:cs typeface="Algerian"/>
              <a:sym typeface="Algerian"/>
            </a:endParaRPr>
          </a:p>
        </p:txBody>
      </p:sp>
      <p:sp>
        <p:nvSpPr>
          <p:cNvPr id="144" name="Shape 144"/>
          <p:cNvSpPr txBox="1"/>
          <p:nvPr>
            <p:ph idx="1" type="body"/>
          </p:nvPr>
        </p:nvSpPr>
        <p:spPr>
          <a:xfrm>
            <a:off x="2281425" y="1504949"/>
            <a:ext cx="6108200" cy="3203517"/>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   </a:t>
            </a:r>
            <a:endParaRPr/>
          </a:p>
          <a:p>
            <a:pPr indent="-342900" lvl="0" marL="342900" marR="0" rtl="0" algn="l">
              <a:spcBef>
                <a:spcPts val="56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     </a:t>
            </a:r>
            <a:endParaRPr/>
          </a:p>
          <a:p>
            <a:pPr indent="-342900" lvl="0" marL="342900" marR="0" rtl="0" algn="l">
              <a:spcBef>
                <a:spcPts val="560"/>
              </a:spcBef>
              <a:spcAft>
                <a:spcPts val="0"/>
              </a:spcAft>
              <a:buClr>
                <a:schemeClr val="dk1"/>
              </a:buClr>
              <a:buSzPts val="2800"/>
              <a:buFont typeface="Arial"/>
              <a:buNone/>
            </a:pPr>
            <a:br>
              <a:rPr b="0" i="0" lang="en-US" sz="2800" u="none" cap="none" strike="noStrike">
                <a:solidFill>
                  <a:schemeClr val="dk1"/>
                </a:solidFill>
                <a:latin typeface="Calibri"/>
                <a:ea typeface="Calibri"/>
                <a:cs typeface="Calibri"/>
                <a:sym typeface="Calibri"/>
              </a:rPr>
            </a:br>
            <a:endParaRPr b="0" i="0" sz="2800" u="none" cap="none" strike="noStrike">
              <a:solidFill>
                <a:schemeClr val="dk1"/>
              </a:solidFill>
              <a:latin typeface="Calibri"/>
              <a:ea typeface="Calibri"/>
              <a:cs typeface="Calibri"/>
              <a:sym typeface="Calibri"/>
            </a:endParaRPr>
          </a:p>
        </p:txBody>
      </p:sp>
      <p:sp>
        <p:nvSpPr>
          <p:cNvPr id="145" name="Shape 145"/>
          <p:cNvSpPr/>
          <p:nvPr/>
        </p:nvSpPr>
        <p:spPr>
          <a:xfrm>
            <a:off x="2286000" y="1809750"/>
            <a:ext cx="6629400" cy="2898600"/>
          </a:xfrm>
          <a:prstGeom prst="rect">
            <a:avLst/>
          </a:prstGeom>
          <a:noFill/>
          <a:ln>
            <a:noFill/>
          </a:ln>
        </p:spPr>
        <p:txBody>
          <a:bodyPr anchorCtr="0" anchor="t" bIns="45700" lIns="91425" spcFirstLastPara="1" rIns="91425" wrap="square" tIns="45700">
            <a:noAutofit/>
          </a:bodyPr>
          <a:lstStyle/>
          <a:p>
            <a:pPr indent="-342900" lvl="0" marL="457200" marR="0" rtl="0" algn="l">
              <a:spcBef>
                <a:spcPts val="0"/>
              </a:spcBef>
              <a:spcAft>
                <a:spcPts val="0"/>
              </a:spcAft>
              <a:buClr>
                <a:schemeClr val="dk1"/>
              </a:buClr>
              <a:buSzPts val="1800"/>
              <a:buFont typeface="Calibri"/>
              <a:buChar char="❖"/>
            </a:pPr>
            <a:r>
              <a:rPr b="1" lang="en-US" sz="1800">
                <a:solidFill>
                  <a:schemeClr val="dk1"/>
                </a:solidFill>
                <a:latin typeface="Calibri"/>
                <a:ea typeface="Calibri"/>
                <a:cs typeface="Calibri"/>
                <a:sym typeface="Calibri"/>
              </a:rPr>
              <a:t>Motor temperature- </a:t>
            </a:r>
            <a:r>
              <a:rPr lang="en-US" sz="1800">
                <a:solidFill>
                  <a:schemeClr val="dk1"/>
                </a:solidFill>
                <a:latin typeface="Calibri"/>
                <a:ea typeface="Calibri"/>
                <a:cs typeface="Calibri"/>
                <a:sym typeface="Calibri"/>
              </a:rPr>
              <a:t>The temperature of motor is measured to avoid dry run and overheating conditions.</a:t>
            </a:r>
            <a:endParaRPr sz="1800">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b="1" lang="en-US" sz="1800">
                <a:solidFill>
                  <a:schemeClr val="dk1"/>
                </a:solidFill>
                <a:latin typeface="Calibri"/>
                <a:ea typeface="Calibri"/>
                <a:cs typeface="Calibri"/>
                <a:sym typeface="Calibri"/>
              </a:rPr>
              <a:t>Water temperature-</a:t>
            </a:r>
            <a:r>
              <a:rPr lang="en-US" sz="1800">
                <a:solidFill>
                  <a:schemeClr val="dk1"/>
                </a:solidFill>
                <a:latin typeface="Calibri"/>
                <a:ea typeface="Calibri"/>
                <a:cs typeface="Calibri"/>
                <a:sym typeface="Calibri"/>
              </a:rPr>
              <a:t> Temperature has an important influence on water. </a:t>
            </a:r>
            <a:r>
              <a:rPr lang="en-US" sz="1800">
                <a:solidFill>
                  <a:schemeClr val="dk1"/>
                </a:solidFill>
              </a:rPr>
              <a:t>High water temperatures can increase the solubility and thus toxicity of certain compounds.</a:t>
            </a:r>
            <a:endParaRPr b="1" sz="1800"/>
          </a:p>
          <a:p>
            <a:pPr indent="-342900" lvl="0" marL="457200" marR="0" rtl="0" algn="l">
              <a:spcBef>
                <a:spcPts val="0"/>
              </a:spcBef>
              <a:spcAft>
                <a:spcPts val="0"/>
              </a:spcAft>
              <a:buClr>
                <a:schemeClr val="dk1"/>
              </a:buClr>
              <a:buSzPts val="1800"/>
              <a:buFont typeface="Calibri"/>
              <a:buChar char="❖"/>
            </a:pPr>
            <a:r>
              <a:rPr b="1" lang="en-US" sz="1800">
                <a:solidFill>
                  <a:schemeClr val="dk1"/>
                </a:solidFill>
                <a:latin typeface="Calibri"/>
                <a:ea typeface="Calibri"/>
                <a:cs typeface="Calibri"/>
                <a:sym typeface="Calibri"/>
              </a:rPr>
              <a:t>pH</a:t>
            </a:r>
            <a:r>
              <a:rPr lang="en-US" sz="1800">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measure of the acidity or basicity of an aqueous solution</a:t>
            </a:r>
            <a:endParaRPr sz="1800"/>
          </a:p>
          <a:p>
            <a:pPr indent="-342900" lvl="0" marL="457200" marR="0" rtl="0" algn="l">
              <a:spcBef>
                <a:spcPts val="0"/>
              </a:spcBef>
              <a:spcAft>
                <a:spcPts val="0"/>
              </a:spcAft>
              <a:buClr>
                <a:schemeClr val="dk1"/>
              </a:buClr>
              <a:buSzPts val="1800"/>
              <a:buFont typeface="Calibri"/>
              <a:buChar char="❖"/>
            </a:pPr>
            <a:r>
              <a:rPr b="1" lang="en-US" sz="1800">
                <a:solidFill>
                  <a:schemeClr val="dk1"/>
                </a:solidFill>
                <a:latin typeface="Calibri"/>
                <a:ea typeface="Calibri"/>
                <a:cs typeface="Calibri"/>
                <a:sym typeface="Calibri"/>
              </a:rPr>
              <a:t>Turbidity</a:t>
            </a:r>
            <a:r>
              <a:rPr lang="en-US" sz="1800">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Turbidity is the measure of water clarity.There are                                                                   suspended particles that are present in the water. These particles decrease the passage of light through the water </a:t>
            </a:r>
            <a:endParaRPr sz="1800"/>
          </a:p>
          <a:p>
            <a:pPr indent="-342900" lvl="0" marL="457200" marR="0" rtl="0" algn="l">
              <a:spcBef>
                <a:spcPts val="0"/>
              </a:spcBef>
              <a:spcAft>
                <a:spcPts val="0"/>
              </a:spcAft>
              <a:buClr>
                <a:schemeClr val="dk1"/>
              </a:buClr>
              <a:buSzPts val="1800"/>
              <a:buFont typeface="Calibri"/>
              <a:buChar char="❖"/>
            </a:pPr>
            <a:r>
              <a:rPr b="1" lang="en-US" sz="1800">
                <a:solidFill>
                  <a:schemeClr val="dk1"/>
                </a:solidFill>
                <a:latin typeface="Calibri"/>
                <a:ea typeface="Calibri"/>
                <a:cs typeface="Calibri"/>
                <a:sym typeface="Calibri"/>
              </a:rPr>
              <a:t>Water level-</a:t>
            </a:r>
            <a:r>
              <a:rPr lang="en-US" sz="1800">
                <a:solidFill>
                  <a:schemeClr val="dk1"/>
                </a:solidFill>
                <a:latin typeface="Calibri"/>
                <a:ea typeface="Calibri"/>
                <a:cs typeface="Calibri"/>
                <a:sym typeface="Calibri"/>
              </a:rPr>
              <a:t>measures the depth of water.</a:t>
            </a:r>
            <a:endParaRPr sz="1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0" name="Shape 150"/>
        <p:cNvGrpSpPr/>
        <p:nvPr/>
      </p:nvGrpSpPr>
      <p:grpSpPr>
        <a:xfrm>
          <a:off x="0" y="0"/>
          <a:ext cx="0" cy="0"/>
          <a:chOff x="0" y="0"/>
          <a:chExt cx="0" cy="0"/>
        </a:xfrm>
      </p:grpSpPr>
      <p:pic>
        <p:nvPicPr>
          <p:cNvPr id="151" name="Shape 151"/>
          <p:cNvPicPr preferRelativeResize="0"/>
          <p:nvPr/>
        </p:nvPicPr>
        <p:blipFill>
          <a:blip r:embed="rId4">
            <a:alphaModFix/>
          </a:blip>
          <a:stretch>
            <a:fillRect/>
          </a:stretch>
        </p:blipFill>
        <p:spPr>
          <a:xfrm>
            <a:off x="627250" y="160900"/>
            <a:ext cx="7966149"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