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标题幻灯片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标题和竖排文字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垂直排列标题与文本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标题和内容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节标题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两栏内容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比较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仅标题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空白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内容与标题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图片与标题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30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Relationship Id="rId7" Type="http://schemas.openxmlformats.org/officeDocument/2006/relationships/image" Target="../media/image27.png"/><Relationship Id="rId8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0" Type="http://schemas.openxmlformats.org/officeDocument/2006/relationships/image" Target="../media/image16.png"/><Relationship Id="rId9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23.jpg"/><Relationship Id="rId6" Type="http://schemas.openxmlformats.org/officeDocument/2006/relationships/image" Target="../media/image18.png"/><Relationship Id="rId7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1161"/>
            <a:ext cx="9143999" cy="282814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type="ctrTitle"/>
          </p:nvPr>
        </p:nvSpPr>
        <p:spPr>
          <a:xfrm>
            <a:off x="769025" y="1869150"/>
            <a:ext cx="7416900" cy="10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1396" lvl="0" marL="0" marR="0" rtl="0" algn="ctr">
              <a:spcBef>
                <a:spcPts val="0"/>
              </a:spcBef>
              <a:buClr>
                <a:schemeClr val="dk1"/>
              </a:buClr>
              <a:buSzPts val="3959"/>
              <a:buFont typeface="Calibri"/>
              <a:buNone/>
            </a:pPr>
            <a:r>
              <a:rPr b="1" i="0" lang="en-US" sz="3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A: Feature Engineering and Selection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1003258" y="4002467"/>
            <a:ext cx="6760800" cy="1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03200" lvl="0" marL="0" marR="0" rtl="0" algn="ctr">
              <a:spcBef>
                <a:spcPts val="0"/>
              </a:spcBef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F</a:t>
            </a:r>
          </a:p>
          <a:p>
            <a:pPr indent="-203200" lvl="0" marL="0" marR="0" rtl="0" algn="ctr">
              <a:spcBef>
                <a:spcPts val="0"/>
              </a:spcBef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03200" lvl="0" marL="0" marR="0" rtl="0" algn="ctr">
              <a:spcBef>
                <a:spcPts val="0"/>
              </a:spcBef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7375" y="293111"/>
            <a:ext cx="2226625" cy="73803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1223600" y="4746800"/>
            <a:ext cx="77187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1800"/>
              <a:t>JIALU.XU, ZHENGYU.WANG, XINJI. WANG, SHUXING.ZHOU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2325" y="434775"/>
            <a:ext cx="5754250" cy="6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825" y="439411"/>
            <a:ext cx="2226625" cy="73803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114550" y="-39000"/>
            <a:ext cx="6026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Feature validation evaluation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74675" y="1524900"/>
            <a:ext cx="3111000" cy="23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different   machining learning model to process different dataset we create.</a:t>
            </a:r>
          </a:p>
        </p:txBody>
      </p:sp>
      <p:sp>
        <p:nvSpPr>
          <p:cNvPr id="279" name="Shape 279"/>
          <p:cNvSpPr/>
          <p:nvPr/>
        </p:nvSpPr>
        <p:spPr>
          <a:xfrm>
            <a:off x="0" y="6587000"/>
            <a:ext cx="3016500" cy="2709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033000" y="6587050"/>
            <a:ext cx="3111000" cy="270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3016500" y="6592600"/>
            <a:ext cx="3016500" cy="27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/>
        </p:nvSpPr>
        <p:spPr>
          <a:xfrm>
            <a:off x="909675" y="64773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 F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102225" y="65164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SCC460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7283688" y="65164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CC4125"/>
                </a:solidFill>
              </a:rPr>
              <a:t>Page9</a:t>
            </a:r>
          </a:p>
        </p:txBody>
      </p:sp>
      <p:pic>
        <p:nvPicPr>
          <p:cNvPr id="285" name="Shape 2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5682" y="1524900"/>
            <a:ext cx="2678143" cy="26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/>
          <p:nvPr/>
        </p:nvSpPr>
        <p:spPr>
          <a:xfrm>
            <a:off x="5711425" y="1533050"/>
            <a:ext cx="3016500" cy="26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Evaluating training model and testing result using f1-score, precision, recall, roc.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613700" y="4549650"/>
            <a:ext cx="59166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all the result in one table and get to conclusion.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2007575" y="3975463"/>
            <a:ext cx="5685900" cy="914100"/>
          </a:xfrm>
          <a:prstGeom prst="flowChartAlternateProcess">
            <a:avLst/>
          </a:prstGeom>
          <a:solidFill>
            <a:srgbClr val="A61C00"/>
          </a:solidFill>
          <a:ln cap="flat" cmpd="sng" w="9525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2325" y="434775"/>
            <a:ext cx="5754250" cy="6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825" y="439411"/>
            <a:ext cx="2226625" cy="73803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 txBox="1"/>
          <p:nvPr/>
        </p:nvSpPr>
        <p:spPr>
          <a:xfrm>
            <a:off x="114550" y="-39000"/>
            <a:ext cx="6026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SVM</a:t>
            </a:r>
          </a:p>
        </p:txBody>
      </p:sp>
      <p:sp>
        <p:nvSpPr>
          <p:cNvPr id="296" name="Shape 296"/>
          <p:cNvSpPr/>
          <p:nvPr/>
        </p:nvSpPr>
        <p:spPr>
          <a:xfrm>
            <a:off x="0" y="6587000"/>
            <a:ext cx="3016500" cy="2709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6033000" y="6587050"/>
            <a:ext cx="3111000" cy="270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3016500" y="6592600"/>
            <a:ext cx="3016500" cy="27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909675" y="64773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 F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4102225" y="65164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SCC460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7283688" y="65164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CC4125"/>
                </a:solidFill>
              </a:rPr>
              <a:t>Page10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567000" y="1846725"/>
            <a:ext cx="18825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2400"/>
              <a:t>Definition: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2111175" y="1846725"/>
            <a:ext cx="61320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SVM is a supervised learning model with associated learning algorithms that analyze data used for classification and regression analysis.</a:t>
            </a:r>
            <a:r>
              <a:rPr lang="en-US" sz="180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304" name="Shape 3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125" y="3905987"/>
            <a:ext cx="1010825" cy="101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/>
          <p:nvPr/>
        </p:nvSpPr>
        <p:spPr>
          <a:xfrm>
            <a:off x="1845875" y="3911500"/>
            <a:ext cx="58476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</a:t>
            </a:r>
            <a:r>
              <a:rPr lang="en-US" sz="1800">
                <a:solidFill>
                  <a:srgbClr val="FFFFFF"/>
                </a:solidFill>
              </a:rPr>
              <a:t>An SVM model is to construct a good hyperplane which will maximum the distance to the nearest training data points in a high dimensional space.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1573050" y="1623763"/>
            <a:ext cx="1518000" cy="523500"/>
          </a:xfrm>
          <a:prstGeom prst="roundRect">
            <a:avLst>
              <a:gd fmla="val 16667" name="adj"/>
            </a:avLst>
          </a:prstGeom>
          <a:solidFill>
            <a:srgbClr val="A61C00"/>
          </a:solidFill>
          <a:ln cap="flat" cmpd="sng" w="9525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1647600" y="1674613"/>
            <a:ext cx="1368900" cy="42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2325" y="434775"/>
            <a:ext cx="5754250" cy="6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825" y="439411"/>
            <a:ext cx="2226625" cy="73803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Shape 314"/>
          <p:cNvSpPr txBox="1"/>
          <p:nvPr/>
        </p:nvSpPr>
        <p:spPr>
          <a:xfrm>
            <a:off x="114550" y="-39000"/>
            <a:ext cx="6026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KNN</a:t>
            </a:r>
          </a:p>
        </p:txBody>
      </p:sp>
      <p:sp>
        <p:nvSpPr>
          <p:cNvPr id="315" name="Shape 315"/>
          <p:cNvSpPr/>
          <p:nvPr/>
        </p:nvSpPr>
        <p:spPr>
          <a:xfrm>
            <a:off x="0" y="6587000"/>
            <a:ext cx="3016500" cy="2709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6033000" y="6587050"/>
            <a:ext cx="3111000" cy="270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3016500" y="6592600"/>
            <a:ext cx="3016500" cy="27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909675" y="64773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 F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4102225" y="65164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SCC460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7283688" y="65164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CC4125"/>
                </a:solidFill>
              </a:rPr>
              <a:t>Page11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511925" y="2209825"/>
            <a:ext cx="77877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K-nearest neighbor does not evaluate each observation until classification. A object is assigned to the k-nearest neighbor by a majority of votes. So in each object classification, the algorithm will traverse the whole dataset to find the k-nearest neighbor(where k is usually a positive integer) and assign the observation to the majority.This lead to KNN a time consuming algorithm.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1572250" y="1623675"/>
            <a:ext cx="31956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2400">
                <a:solidFill>
                  <a:srgbClr val="A61C00"/>
                </a:solidFill>
              </a:rPr>
              <a:t>Theorem:</a:t>
            </a:r>
          </a:p>
        </p:txBody>
      </p:sp>
      <p:pic>
        <p:nvPicPr>
          <p:cNvPr id="323" name="Shape 3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9663" y="1614050"/>
            <a:ext cx="56197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2325" y="434775"/>
            <a:ext cx="5754250" cy="6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825" y="439411"/>
            <a:ext cx="2226625" cy="73803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 txBox="1"/>
          <p:nvPr/>
        </p:nvSpPr>
        <p:spPr>
          <a:xfrm>
            <a:off x="114550" y="-39000"/>
            <a:ext cx="6026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 Result</a:t>
            </a:r>
          </a:p>
        </p:txBody>
      </p:sp>
      <p:sp>
        <p:nvSpPr>
          <p:cNvPr id="331" name="Shape 331"/>
          <p:cNvSpPr/>
          <p:nvPr/>
        </p:nvSpPr>
        <p:spPr>
          <a:xfrm>
            <a:off x="0" y="6587000"/>
            <a:ext cx="3016500" cy="2709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6033000" y="6587050"/>
            <a:ext cx="3111000" cy="270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3016500" y="6592600"/>
            <a:ext cx="3016500" cy="27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 txBox="1"/>
          <p:nvPr/>
        </p:nvSpPr>
        <p:spPr>
          <a:xfrm>
            <a:off x="909675" y="64773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 F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4102225" y="65164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SCC460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7283688" y="65164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CC4125"/>
                </a:solidFill>
              </a:rPr>
              <a:t>Page12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632525" y="1647150"/>
            <a:ext cx="31173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buSzPts val="2400"/>
              <a:buChar char="●"/>
            </a:pPr>
            <a:r>
              <a:rPr lang="en-US" sz="2400"/>
              <a:t>The result table</a:t>
            </a:r>
          </a:p>
        </p:txBody>
      </p:sp>
      <p:pic>
        <p:nvPicPr>
          <p:cNvPr id="338" name="Shape 3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163875"/>
            <a:ext cx="9144000" cy="2729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2325" y="434775"/>
            <a:ext cx="5754250" cy="6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825" y="439411"/>
            <a:ext cx="2226625" cy="73803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/>
          <p:nvPr/>
        </p:nvSpPr>
        <p:spPr>
          <a:xfrm>
            <a:off x="114550" y="-39000"/>
            <a:ext cx="6026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Result</a:t>
            </a: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46" name="Shape 346"/>
          <p:cNvSpPr/>
          <p:nvPr/>
        </p:nvSpPr>
        <p:spPr>
          <a:xfrm>
            <a:off x="0" y="6587000"/>
            <a:ext cx="3016500" cy="2709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6033000" y="6587050"/>
            <a:ext cx="3111000" cy="270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3016500" y="6592600"/>
            <a:ext cx="3016500" cy="27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 txBox="1"/>
          <p:nvPr/>
        </p:nvSpPr>
        <p:spPr>
          <a:xfrm>
            <a:off x="909675" y="64773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 F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4102225" y="65164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SCC460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7283688" y="65164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CC4125"/>
                </a:solidFill>
              </a:rPr>
              <a:t>Page13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339150" y="1511100"/>
            <a:ext cx="60828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Three most important features</a:t>
            </a:r>
          </a:p>
        </p:txBody>
      </p:sp>
      <p:pic>
        <p:nvPicPr>
          <p:cNvPr id="353" name="Shape 3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108100"/>
            <a:ext cx="8839201" cy="3849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275" y="2211163"/>
            <a:ext cx="23622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83800" y="2211163"/>
            <a:ext cx="23622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97275" y="2255438"/>
            <a:ext cx="23622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2050" y="2255450"/>
            <a:ext cx="6141374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/>
          <p:nvPr/>
        </p:nvSpPr>
        <p:spPr>
          <a:xfrm>
            <a:off x="6383425" y="2662650"/>
            <a:ext cx="2226600" cy="12954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8575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 txBox="1"/>
          <p:nvPr/>
        </p:nvSpPr>
        <p:spPr>
          <a:xfrm>
            <a:off x="6701225" y="2882400"/>
            <a:ext cx="1908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2400"/>
              <a:t>V995 </a:t>
            </a:r>
            <a:r>
              <a:rPr lang="en-US" sz="2400"/>
              <a:t>is the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 sz="2400"/>
              <a:t>best feature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2325" y="434775"/>
            <a:ext cx="5754250" cy="6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825" y="439411"/>
            <a:ext cx="2226625" cy="738039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 txBox="1"/>
          <p:nvPr/>
        </p:nvSpPr>
        <p:spPr>
          <a:xfrm>
            <a:off x="114550" y="-39000"/>
            <a:ext cx="6026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Conclusion</a:t>
            </a:r>
          </a:p>
        </p:txBody>
      </p:sp>
      <p:sp>
        <p:nvSpPr>
          <p:cNvPr id="367" name="Shape 367"/>
          <p:cNvSpPr/>
          <p:nvPr/>
        </p:nvSpPr>
        <p:spPr>
          <a:xfrm>
            <a:off x="0" y="6587000"/>
            <a:ext cx="3016500" cy="2709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6033000" y="6587050"/>
            <a:ext cx="3111000" cy="270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3016500" y="6592600"/>
            <a:ext cx="3016500" cy="27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 txBox="1"/>
          <p:nvPr/>
        </p:nvSpPr>
        <p:spPr>
          <a:xfrm>
            <a:off x="909675" y="64773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 F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4102225" y="65164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SCC460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283688" y="65164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CC4125"/>
                </a:solidFill>
              </a:rPr>
              <a:t>Page14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530175" y="15637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By using random forest in high dimension dataset, we selected about 50  features as our primary result.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By applying both original dataset and  dimension-reduced dataset in different models, we use evaluation criteria to compare and believe that the features selected are a good representation of the original dataset.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2325" y="434775"/>
            <a:ext cx="5754250" cy="6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Shape 3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825" y="439411"/>
            <a:ext cx="2226625" cy="73803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 txBox="1"/>
          <p:nvPr/>
        </p:nvSpPr>
        <p:spPr>
          <a:xfrm>
            <a:off x="114550" y="-39000"/>
            <a:ext cx="6026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</a:p>
        </p:txBody>
      </p:sp>
      <p:sp>
        <p:nvSpPr>
          <p:cNvPr id="381" name="Shape 381"/>
          <p:cNvSpPr/>
          <p:nvPr/>
        </p:nvSpPr>
        <p:spPr>
          <a:xfrm>
            <a:off x="0" y="6587000"/>
            <a:ext cx="3016500" cy="2709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6033000" y="6587050"/>
            <a:ext cx="3111000" cy="270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3016500" y="6592600"/>
            <a:ext cx="3016500" cy="27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 txBox="1"/>
          <p:nvPr/>
        </p:nvSpPr>
        <p:spPr>
          <a:xfrm>
            <a:off x="909675" y="64773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 F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4102225" y="65164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SCC460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7283688" y="65164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CC4125"/>
                </a:solidFill>
              </a:rPr>
              <a:t>Page15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934200" y="1860900"/>
            <a:ext cx="72756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09550" lvl="0" marL="34290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N. Chawla, K. Bowyer, L. Hall, and W. Kegelmeyer, “SMOTE: Synthetic minority over-sampling technique,”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Journal of Artificial Intelligence Research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vol. 16,pp. 321–357, 2002.)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911850" y="3735100"/>
            <a:ext cx="71679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09550" lvl="0" marL="34290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[2] Svetnik V, Liaw A, Tong C, et al. Random forest: a classification and regression tool for compound classification and QSAR modeling[J]. Journal of chemical information and computer sciences, 2003, 43(6): 1947-1958.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Shape 3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1161"/>
            <a:ext cx="9143999" cy="2828142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Shape 394"/>
          <p:cNvSpPr txBox="1"/>
          <p:nvPr>
            <p:ph type="ctrTitle"/>
          </p:nvPr>
        </p:nvSpPr>
        <p:spPr>
          <a:xfrm>
            <a:off x="769025" y="1869150"/>
            <a:ext cx="7416900" cy="10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1396" lvl="0" marL="0" marR="0" rtl="0" algn="ctr">
              <a:spcBef>
                <a:spcPts val="0"/>
              </a:spcBef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4800">
                <a:solidFill>
                  <a:srgbClr val="FFFFFF"/>
                </a:solidFill>
              </a:rPr>
              <a:t>Q&amp;A</a:t>
            </a:r>
          </a:p>
        </p:txBody>
      </p:sp>
      <p:pic>
        <p:nvPicPr>
          <p:cNvPr id="395" name="Shape 3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7375" y="293111"/>
            <a:ext cx="2226625" cy="738039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>
            <p:ph idx="1" type="subTitle"/>
          </p:nvPr>
        </p:nvSpPr>
        <p:spPr>
          <a:xfrm>
            <a:off x="1191608" y="4612067"/>
            <a:ext cx="6760800" cy="1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03200" lvl="0" marL="0" marR="0" rtl="0" algn="ctr">
              <a:spcBef>
                <a:spcPts val="0"/>
              </a:spcBef>
              <a:buClr>
                <a:srgbClr val="888888"/>
              </a:buClr>
              <a:buSzPts val="32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Thank you!</a:t>
            </a:r>
          </a:p>
          <a:p>
            <a:pPr indent="-203200" lvl="0" marL="0" marR="0" rtl="0" algn="ctr">
              <a:spcBef>
                <a:spcPts val="0"/>
              </a:spcBef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03200" lvl="0" marL="0" marR="0" rtl="0" algn="ctr">
              <a:spcBef>
                <a:spcPts val="0"/>
              </a:spcBef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514650"/>
            <a:ext cx="8229600" cy="4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</a:t>
            </a:r>
            <a:r>
              <a:rPr lang="en-US"/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Square company: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       </a:t>
            </a: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Group F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7780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9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2325" y="434775"/>
            <a:ext cx="5754250" cy="6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79000"/>
            <a:ext cx="5114725" cy="85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3825" y="439411"/>
            <a:ext cx="2226625" cy="738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1450" y="1600204"/>
            <a:ext cx="510375" cy="5103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825613" y="1630975"/>
            <a:ext cx="5103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US" sz="1800"/>
              <a:t>1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335925" y="2110575"/>
            <a:ext cx="5437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dataset is provided by Square.inc</a:t>
            </a:r>
          </a:p>
          <a:p>
            <a:pPr indent="-69850" lvl="0" mar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a financial services, mobile payment and merchant services aggregator company</a:t>
            </a:r>
          </a:p>
        </p:txBody>
      </p:sp>
      <p:grpSp>
        <p:nvGrpSpPr>
          <p:cNvPr id="100" name="Shape 100"/>
          <p:cNvGrpSpPr/>
          <p:nvPr/>
        </p:nvGrpSpPr>
        <p:grpSpPr>
          <a:xfrm>
            <a:off x="741450" y="3763254"/>
            <a:ext cx="510375" cy="510375"/>
            <a:chOff x="741450" y="3649429"/>
            <a:chExt cx="510375" cy="510375"/>
          </a:xfrm>
        </p:grpSpPr>
        <p:pic>
          <p:nvPicPr>
            <p:cNvPr id="101" name="Shape 10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1450" y="3649429"/>
              <a:ext cx="510375" cy="510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Shape 102"/>
            <p:cNvSpPr txBox="1"/>
            <p:nvPr/>
          </p:nvSpPr>
          <p:spPr>
            <a:xfrm>
              <a:off x="839288" y="3683650"/>
              <a:ext cx="314700" cy="27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rPr b="1" lang="en-US" sz="1800"/>
                <a:t>2</a:t>
              </a:r>
            </a:p>
          </p:txBody>
        </p:sp>
      </p:grpSp>
      <p:sp>
        <p:nvSpPr>
          <p:cNvPr id="103" name="Shape 103"/>
          <p:cNvSpPr txBox="1"/>
          <p:nvPr/>
        </p:nvSpPr>
        <p:spPr>
          <a:xfrm>
            <a:off x="1335925" y="3593325"/>
            <a:ext cx="51048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introduction: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1335925" y="4331325"/>
            <a:ext cx="5001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investigate whether a customer has the potential to paid plan on the platform using a high dimension data.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40725" y="2110575"/>
            <a:ext cx="160020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0" y="6587000"/>
            <a:ext cx="3016500" cy="2709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6033000" y="6587050"/>
            <a:ext cx="3111000" cy="270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3016500" y="6592600"/>
            <a:ext cx="3016500" cy="27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909675" y="64773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 F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102225" y="65164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SCC460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7283688" y="65164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CC4125"/>
                </a:solidFill>
              </a:rPr>
              <a:t>Page1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573150" y="1514650"/>
            <a:ext cx="8229600" cy="4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</a:t>
            </a:r>
            <a:r>
              <a:rPr lang="en-US" sz="2800"/>
              <a:t>Focus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       </a:t>
            </a: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9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2325" y="434775"/>
            <a:ext cx="5754250" cy="6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79000"/>
            <a:ext cx="5114725" cy="85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3825" y="439411"/>
            <a:ext cx="2226625" cy="738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1450" y="1600204"/>
            <a:ext cx="510375" cy="51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825613" y="1630975"/>
            <a:ext cx="5103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1800"/>
              <a:t>1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1335925" y="2079775"/>
            <a:ext cx="6714000" cy="15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342900" rtl="0">
              <a:spcBef>
                <a:spcPts val="0"/>
              </a:spcBef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1.Feature engineering and selection</a:t>
            </a:r>
          </a:p>
          <a:p>
            <a:pPr indent="-317500" lvl="0" marL="342900" rtl="0">
              <a:spcBef>
                <a:spcPts val="0"/>
              </a:spcBef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2.Probability of customer behavior estimate  </a:t>
            </a:r>
          </a:p>
        </p:txBody>
      </p:sp>
      <p:grpSp>
        <p:nvGrpSpPr>
          <p:cNvPr id="123" name="Shape 123"/>
          <p:cNvGrpSpPr/>
          <p:nvPr/>
        </p:nvGrpSpPr>
        <p:grpSpPr>
          <a:xfrm>
            <a:off x="741450" y="3173816"/>
            <a:ext cx="510375" cy="510375"/>
            <a:chOff x="741450" y="3649429"/>
            <a:chExt cx="510375" cy="510375"/>
          </a:xfrm>
        </p:grpSpPr>
        <p:pic>
          <p:nvPicPr>
            <p:cNvPr id="124" name="Shape 1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1450" y="3649429"/>
              <a:ext cx="510375" cy="510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Shape 125"/>
            <p:cNvSpPr txBox="1"/>
            <p:nvPr/>
          </p:nvSpPr>
          <p:spPr>
            <a:xfrm>
              <a:off x="839288" y="3683650"/>
              <a:ext cx="314700" cy="27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b="1" lang="en-US" sz="1800"/>
                <a:t>2</a:t>
              </a:r>
            </a:p>
          </p:txBody>
        </p:sp>
      </p:grpSp>
      <p:sp>
        <p:nvSpPr>
          <p:cNvPr id="126" name="Shape 126"/>
          <p:cNvSpPr txBox="1"/>
          <p:nvPr/>
        </p:nvSpPr>
        <p:spPr>
          <a:xfrm>
            <a:off x="1335925" y="3060013"/>
            <a:ext cx="51048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56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1335925" y="3583375"/>
            <a:ext cx="6461700" cy="24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342900" rtl="0">
              <a:spcBef>
                <a:spcPts val="640"/>
              </a:spcBef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1.Investigate high dimensional dataset and determine composite features. </a:t>
            </a:r>
          </a:p>
          <a:p>
            <a:pPr indent="-317500" lvl="0" marL="342900" rtl="0">
              <a:spcBef>
                <a:spcPts val="480"/>
              </a:spcBef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2.Test whether traditional feature selection heuristics are enough to optimize model accuracy.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152400" lvl="0" marL="0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0" y="6587000"/>
            <a:ext cx="3016500" cy="2709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6033000" y="6587050"/>
            <a:ext cx="3111000" cy="270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3016500" y="6592600"/>
            <a:ext cx="3016500" cy="27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909675" y="64773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 F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4102225" y="65164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SCC460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7283688" y="65164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CC4125"/>
                </a:solidFill>
              </a:rPr>
              <a:t>Page2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2325" y="434775"/>
            <a:ext cx="5754250" cy="6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825" y="439411"/>
            <a:ext cx="2226625" cy="73803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741450" y="-39012"/>
            <a:ext cx="5399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Research pipeline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855475" y="1177450"/>
            <a:ext cx="65634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92100" lvl="0" marL="342900" rtl="0">
              <a:spcBef>
                <a:spcPts val="0"/>
              </a:spcBef>
              <a:buClr>
                <a:schemeClr val="dk1"/>
              </a:buClr>
              <a:buSzPts val="2400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Find the best representation of the high dimension dataset </a:t>
            </a:r>
          </a:p>
          <a:p>
            <a:pPr indent="-292100" lvl="0" marL="342900" rtl="0">
              <a:spcBef>
                <a:spcPts val="0"/>
              </a:spcBef>
              <a:buClr>
                <a:schemeClr val="dk1"/>
              </a:buClr>
              <a:buSzPts val="2400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1775" y="2720750"/>
            <a:ext cx="7591425" cy="29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/>
          <p:nvPr/>
        </p:nvSpPr>
        <p:spPr>
          <a:xfrm>
            <a:off x="0" y="6587000"/>
            <a:ext cx="3016500" cy="2709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6033000" y="6587050"/>
            <a:ext cx="3111000" cy="270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3016500" y="6592600"/>
            <a:ext cx="3016500" cy="27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909675" y="64773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 F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102225" y="65164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SCC460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7283688" y="65164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CC4125"/>
                </a:solidFill>
              </a:rPr>
              <a:t>Page3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6577575" y="4151275"/>
            <a:ext cx="1326600" cy="39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224400" y="4151275"/>
            <a:ext cx="1128900" cy="39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2243925" y="4123225"/>
            <a:ext cx="1430400" cy="39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2325" y="434775"/>
            <a:ext cx="5754250" cy="6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825" y="439411"/>
            <a:ext cx="2226625" cy="73803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741450" y="-39012"/>
            <a:ext cx="5399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2600" y="1405038"/>
            <a:ext cx="2162175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3590313" y="1781125"/>
            <a:ext cx="1767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2400">
                <a:solidFill>
                  <a:srgbClr val="F4F9FD"/>
                </a:solidFill>
              </a:rPr>
              <a:t>Dimension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4396625" y="3506150"/>
            <a:ext cx="14100" cy="23568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2" name="Shape 162"/>
          <p:cNvSpPr txBox="1"/>
          <p:nvPr/>
        </p:nvSpPr>
        <p:spPr>
          <a:xfrm>
            <a:off x="903150" y="1910725"/>
            <a:ext cx="2098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US" sz="2400"/>
              <a:t>Incidence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US" sz="2400"/>
              <a:t>  dataset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6457138" y="8388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03200" lvl="0" marL="0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Response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dk1"/>
                </a:solidFill>
              </a:rPr>
              <a:t>  dataset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08625" y="3116450"/>
            <a:ext cx="7337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2400"/>
              <a:t>1818  * 100279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210375" y="4077250"/>
            <a:ext cx="17670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1800"/>
              <a:t>Attributes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215875" y="4077250"/>
            <a:ext cx="2098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1800"/>
              <a:t>Observations</a:t>
            </a:r>
          </a:p>
        </p:txBody>
      </p:sp>
      <p:cxnSp>
        <p:nvCxnSpPr>
          <p:cNvPr id="167" name="Shape 167"/>
          <p:cNvCxnSpPr/>
          <p:nvPr/>
        </p:nvCxnSpPr>
        <p:spPr>
          <a:xfrm>
            <a:off x="2352650" y="3590250"/>
            <a:ext cx="634500" cy="336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8" name="Shape 168"/>
          <p:cNvCxnSpPr/>
          <p:nvPr/>
        </p:nvCxnSpPr>
        <p:spPr>
          <a:xfrm flipH="1">
            <a:off x="547075" y="3590250"/>
            <a:ext cx="532800" cy="350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9" name="Shape 169"/>
          <p:cNvSpPr txBox="1"/>
          <p:nvPr/>
        </p:nvSpPr>
        <p:spPr>
          <a:xfrm>
            <a:off x="210375" y="4642125"/>
            <a:ext cx="46842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03200" lvl="0" marL="0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(with no column description)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6535450" y="3060000"/>
            <a:ext cx="38427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4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100279  </a:t>
            </a:r>
          </a:p>
          <a:p>
            <a:pPr indent="0" lvl="0" marL="0" rtl="0">
              <a:spcBef>
                <a:spcPts val="64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0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7054350" y="3621938"/>
            <a:ext cx="322500" cy="350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0" y="6587000"/>
            <a:ext cx="3016500" cy="2709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6033000" y="6587050"/>
            <a:ext cx="3111000" cy="270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3016500" y="6592600"/>
            <a:ext cx="3016500" cy="27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909675" y="64773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 F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4102225" y="65164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SCC460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7283688" y="65164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CC4125"/>
                </a:solidFill>
              </a:rPr>
              <a:t>Page4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2325" y="434775"/>
            <a:ext cx="5754250" cy="6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825" y="439411"/>
            <a:ext cx="2226625" cy="73803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741450" y="-39012"/>
            <a:ext cx="5399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5725" y="1811738"/>
            <a:ext cx="36290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5725" y="2548063"/>
            <a:ext cx="36290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45725" y="3284388"/>
            <a:ext cx="36290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12325" y="1787938"/>
            <a:ext cx="533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12325" y="2524250"/>
            <a:ext cx="533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12325" y="3260538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4880550" y="1811775"/>
            <a:ext cx="2226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Missing value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4880550" y="2421938"/>
            <a:ext cx="30000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Duplicate data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4880550" y="3158238"/>
            <a:ext cx="30000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Constant feature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3903675" y="1823925"/>
            <a:ext cx="4419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US" sz="1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3918375" y="2548100"/>
            <a:ext cx="3213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US" sz="1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3918375" y="3284375"/>
            <a:ext cx="6312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97" name="Shape 197"/>
          <p:cNvSpPr/>
          <p:nvPr/>
        </p:nvSpPr>
        <p:spPr>
          <a:xfrm>
            <a:off x="925625" y="1823925"/>
            <a:ext cx="2552400" cy="2002800"/>
          </a:xfrm>
          <a:prstGeom prst="roundRect">
            <a:avLst>
              <a:gd fmla="val 16667" name="adj"/>
            </a:avLst>
          </a:prstGeom>
          <a:solidFill>
            <a:srgbClr val="A61C00"/>
          </a:solidFill>
          <a:ln cap="flat" cmpd="sng" w="9525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1556725" y="2286000"/>
            <a:ext cx="15006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Data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Cleaning</a:t>
            </a:r>
          </a:p>
        </p:txBody>
      </p:sp>
      <p:sp>
        <p:nvSpPr>
          <p:cNvPr id="199" name="Shape 199"/>
          <p:cNvSpPr/>
          <p:nvPr/>
        </p:nvSpPr>
        <p:spPr>
          <a:xfrm>
            <a:off x="883550" y="4249425"/>
            <a:ext cx="7573200" cy="9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1119050" y="4563250"/>
            <a:ext cx="7337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2400"/>
              <a:t>                                </a:t>
            </a:r>
            <a:r>
              <a:rPr lang="en-US" sz="2400"/>
              <a:t>Result: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 sz="2400"/>
              <a:t>                  Dataset with 1318*</a:t>
            </a:r>
            <a:r>
              <a:rPr lang="en-US" sz="2400">
                <a:solidFill>
                  <a:schemeClr val="dk1"/>
                </a:solidFill>
              </a:rPr>
              <a:t>42079</a:t>
            </a:r>
          </a:p>
        </p:txBody>
      </p:sp>
      <p:sp>
        <p:nvSpPr>
          <p:cNvPr id="201" name="Shape 201"/>
          <p:cNvSpPr/>
          <p:nvPr/>
        </p:nvSpPr>
        <p:spPr>
          <a:xfrm>
            <a:off x="0" y="6587000"/>
            <a:ext cx="3016500" cy="2709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6033000" y="6587050"/>
            <a:ext cx="3111000" cy="270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3016500" y="6592600"/>
            <a:ext cx="3016500" cy="27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909675" y="64773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 F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4102225" y="65164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SCC460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7283688" y="65164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CC4125"/>
                </a:solidFill>
              </a:rPr>
              <a:t>Page5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2505300" y="5440488"/>
            <a:ext cx="4038900" cy="89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6116225" y="2165875"/>
            <a:ext cx="2490300" cy="2943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664125" y="2263400"/>
            <a:ext cx="2019600" cy="1558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2325" y="434775"/>
            <a:ext cx="5754250" cy="6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825" y="439411"/>
            <a:ext cx="2226625" cy="73803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741450" y="-39012"/>
            <a:ext cx="5399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balance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4075" y="2165876"/>
            <a:ext cx="3204325" cy="31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3015275" y="2489000"/>
            <a:ext cx="17250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   </a:t>
            </a:r>
            <a:r>
              <a:rPr lang="en-US" sz="2400">
                <a:solidFill>
                  <a:srgbClr val="FFFFFF"/>
                </a:solidFill>
              </a:rPr>
              <a:t>Under-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 sampling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228025" y="3436000"/>
            <a:ext cx="2343900" cy="18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    Over-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 sampling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4496175" y="2980200"/>
            <a:ext cx="12861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 Smote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659150" y="2257950"/>
            <a:ext cx="2145900" cy="18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1800"/>
              <a:t>Removing some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 sz="1800"/>
              <a:t>of the majority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 sz="1800"/>
              <a:t>of class (1:1 balanced data with 472 observations)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 sz="1800"/>
              <a:t>         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516225" y="5412350"/>
            <a:ext cx="45720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1800"/>
              <a:t>Adding more of the minority class (1:</a:t>
            </a:r>
            <a:r>
              <a:rPr lang="en-US" sz="1800"/>
              <a:t>1 balanced</a:t>
            </a:r>
            <a:r>
              <a:rPr lang="en-US" sz="1800"/>
              <a:t> data with around 90k observations)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 sz="1800"/>
              <a:t>                       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6142750" y="2117700"/>
            <a:ext cx="25665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4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Introducing new, non-replicated minority class examples from the line segments that join the five minority class nearest neighbors[1](1:0.7 nearly balanced data with around 14k observations)</a:t>
            </a:r>
          </a:p>
          <a:p>
            <a:pPr indent="0" lvl="0" marL="0" rtl="0">
              <a:spcBef>
                <a:spcPts val="64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0" y="6587000"/>
            <a:ext cx="3016500" cy="2709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6033000" y="6587050"/>
            <a:ext cx="3111000" cy="270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3016500" y="6592600"/>
            <a:ext cx="3016500" cy="27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909675" y="64773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 F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4102225" y="65164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SCC460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7283688" y="65164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CC4125"/>
                </a:solidFill>
              </a:rPr>
              <a:t>Page6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2325" y="434775"/>
            <a:ext cx="5754250" cy="6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825" y="439411"/>
            <a:ext cx="2226625" cy="73803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114550" y="-39000"/>
            <a:ext cx="6026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Modeling and feature selection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627575" y="762650"/>
            <a:ext cx="729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       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is an ensemble of unpruned regression or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classification trees which is created by using bootstrap samples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of the training data and random feature selection in tree induction.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806825" y="3486550"/>
            <a:ext cx="17886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1800"/>
              <a:t>Purity function: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806825" y="4170513"/>
            <a:ext cx="3644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Mean Decrease Gini function: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7189950" y="3560125"/>
            <a:ext cx="7530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(1)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7212000" y="4815088"/>
            <a:ext cx="7530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(2)</a:t>
            </a:r>
          </a:p>
        </p:txBody>
      </p:sp>
      <p:sp>
        <p:nvSpPr>
          <p:cNvPr id="242" name="Shape 242"/>
          <p:cNvSpPr/>
          <p:nvPr/>
        </p:nvSpPr>
        <p:spPr>
          <a:xfrm>
            <a:off x="0" y="6587000"/>
            <a:ext cx="3016500" cy="2709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6033000" y="6587050"/>
            <a:ext cx="3111000" cy="270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3016500" y="6592600"/>
            <a:ext cx="3016500" cy="27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909675" y="64773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 F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4102225" y="65164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SCC460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7283688" y="65164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CC4125"/>
                </a:solidFill>
              </a:rPr>
              <a:t>Page7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0951" y="3479426"/>
            <a:ext cx="4167278" cy="5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0128" y="4700234"/>
            <a:ext cx="3111000" cy="659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27688" y="5703625"/>
            <a:ext cx="6453794" cy="27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806825" y="2792000"/>
            <a:ext cx="6362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ts val="3000"/>
              <a:buChar char="●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selection criteria: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806825" y="1177450"/>
            <a:ext cx="48792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2325" y="434775"/>
            <a:ext cx="5754250" cy="6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825" y="439411"/>
            <a:ext cx="2226625" cy="73803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/>
        </p:nvSpPr>
        <p:spPr>
          <a:xfrm>
            <a:off x="114550" y="-39000"/>
            <a:ext cx="6026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Modeling and feature selection</a:t>
            </a:r>
          </a:p>
        </p:txBody>
      </p:sp>
      <p:pic>
        <p:nvPicPr>
          <p:cNvPr id="260" name="Shape 2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0525" y="1129989"/>
            <a:ext cx="3859199" cy="3115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8784" y="4114800"/>
            <a:ext cx="3310216" cy="21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977150" y="1613650"/>
            <a:ext cx="3859200" cy="1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1800"/>
              <a:t>F</a:t>
            </a:r>
            <a:r>
              <a:rPr lang="en-US" sz="1800"/>
              <a:t>igure 1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shows importance of attributes from a certain forest using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incNodepurity (1)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968150" y="4114800"/>
            <a:ext cx="3859200" cy="17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Figure 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indicates the weighted feature importance from several random forest. (If V995 is most important one among all features, then multiply it by 20. Second one multiply by 19, etc.)</a:t>
            </a:r>
          </a:p>
        </p:txBody>
      </p:sp>
      <p:sp>
        <p:nvSpPr>
          <p:cNvPr id="264" name="Shape 264"/>
          <p:cNvSpPr/>
          <p:nvPr/>
        </p:nvSpPr>
        <p:spPr>
          <a:xfrm>
            <a:off x="0" y="6587000"/>
            <a:ext cx="3016500" cy="2709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6033000" y="6587050"/>
            <a:ext cx="3111000" cy="270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3016500" y="6592600"/>
            <a:ext cx="3016500" cy="27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/>
        </p:nvSpPr>
        <p:spPr>
          <a:xfrm>
            <a:off x="909675" y="64773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 F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4102225" y="65164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SCC460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7283688" y="6516400"/>
            <a:ext cx="208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CC4125"/>
                </a:solidFill>
              </a:rPr>
              <a:t>Page8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32850" y="1263850"/>
            <a:ext cx="774025" cy="3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