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8" r:id="rId6"/>
    <p:sldId id="259" r:id="rId7"/>
    <p:sldId id="290" r:id="rId8"/>
    <p:sldId id="298" r:id="rId9"/>
    <p:sldId id="273" r:id="rId10"/>
    <p:sldId id="260" r:id="rId11"/>
    <p:sldId id="262" r:id="rId12"/>
    <p:sldId id="295" r:id="rId13"/>
    <p:sldId id="263" r:id="rId14"/>
    <p:sldId id="299" r:id="rId15"/>
    <p:sldId id="264" r:id="rId16"/>
    <p:sldId id="281" r:id="rId17"/>
    <p:sldId id="291" r:id="rId18"/>
    <p:sldId id="292" r:id="rId19"/>
    <p:sldId id="294" r:id="rId20"/>
    <p:sldId id="293" r:id="rId21"/>
    <p:sldId id="286" r:id="rId22"/>
    <p:sldId id="288" r:id="rId23"/>
    <p:sldId id="28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22" autoAdjust="0"/>
    <p:restoredTop sz="94681" autoAdjust="0"/>
  </p:normalViewPr>
  <p:slideViewPr>
    <p:cSldViewPr snapToGrid="0">
      <p:cViewPr varScale="1">
        <p:scale>
          <a:sx n="104" d="100"/>
          <a:sy n="104" d="100"/>
        </p:scale>
        <p:origin x="664" y="80"/>
      </p:cViewPr>
      <p:guideLst/>
    </p:cSldViewPr>
  </p:slideViewPr>
  <p:outlineViewPr>
    <p:cViewPr>
      <p:scale>
        <a:sx n="33" d="100"/>
        <a:sy n="33" d="100"/>
      </p:scale>
      <p:origin x="0" y="-9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2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51438A-DDA7-4680-A7E8-4CDE929992F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8216522-3FB9-4105-9469-02C718A80E32}">
      <dgm:prSet/>
      <dgm:spPr/>
      <dgm:t>
        <a:bodyPr/>
        <a:lstStyle/>
        <a:p>
          <a:r>
            <a:rPr lang="en-US"/>
            <a:t>Hospital utilization is a critical aspect of healthcare management.</a:t>
          </a:r>
        </a:p>
      </dgm:t>
    </dgm:pt>
    <dgm:pt modelId="{7BB49B60-B01C-459E-84C8-50ABD03C6471}" type="parTrans" cxnId="{698B067F-1747-471A-99B8-7724F8117064}">
      <dgm:prSet/>
      <dgm:spPr/>
      <dgm:t>
        <a:bodyPr/>
        <a:lstStyle/>
        <a:p>
          <a:endParaRPr lang="en-US"/>
        </a:p>
      </dgm:t>
    </dgm:pt>
    <dgm:pt modelId="{FB99B516-2518-4383-9FD1-6D6BD9549C1B}" type="sibTrans" cxnId="{698B067F-1747-471A-99B8-7724F8117064}">
      <dgm:prSet/>
      <dgm:spPr/>
      <dgm:t>
        <a:bodyPr/>
        <a:lstStyle/>
        <a:p>
          <a:endParaRPr lang="en-US"/>
        </a:p>
      </dgm:t>
    </dgm:pt>
    <dgm:pt modelId="{BC06983C-63E8-4656-9B92-188FD7CE1C3E}">
      <dgm:prSet/>
      <dgm:spPr/>
      <dgm:t>
        <a:bodyPr/>
        <a:lstStyle/>
        <a:p>
          <a:r>
            <a:rPr lang="en-US"/>
            <a:t>Understanding the factors influencing hospital visits can help policymakers, healthcare providers, and insurance companies optimize resource allocation, improve patient care, and manage healthcare costs.</a:t>
          </a:r>
        </a:p>
      </dgm:t>
    </dgm:pt>
    <dgm:pt modelId="{8806848A-CED8-4C76-8CF0-91617E9606C9}" type="parTrans" cxnId="{26EE5783-D86F-4457-B838-71D1735C3DC0}">
      <dgm:prSet/>
      <dgm:spPr/>
      <dgm:t>
        <a:bodyPr/>
        <a:lstStyle/>
        <a:p>
          <a:endParaRPr lang="en-US"/>
        </a:p>
      </dgm:t>
    </dgm:pt>
    <dgm:pt modelId="{E09B5329-F378-4189-8847-13F2047427FE}" type="sibTrans" cxnId="{26EE5783-D86F-4457-B838-71D1735C3DC0}">
      <dgm:prSet/>
      <dgm:spPr/>
      <dgm:t>
        <a:bodyPr/>
        <a:lstStyle/>
        <a:p>
          <a:endParaRPr lang="en-US"/>
        </a:p>
      </dgm:t>
    </dgm:pt>
    <dgm:pt modelId="{ADF70077-E688-4A10-98B8-98F1F484CE6E}" type="pres">
      <dgm:prSet presAssocID="{9351438A-DDA7-4680-A7E8-4CDE929992FA}" presName="root" presStyleCnt="0">
        <dgm:presLayoutVars>
          <dgm:dir/>
          <dgm:resizeHandles val="exact"/>
        </dgm:presLayoutVars>
      </dgm:prSet>
      <dgm:spPr/>
    </dgm:pt>
    <dgm:pt modelId="{013D6486-723D-417B-814E-6CFBCEF57E1A}" type="pres">
      <dgm:prSet presAssocID="{9351438A-DDA7-4680-A7E8-4CDE929992FA}" presName="container" presStyleCnt="0">
        <dgm:presLayoutVars>
          <dgm:dir/>
          <dgm:resizeHandles val="exact"/>
        </dgm:presLayoutVars>
      </dgm:prSet>
      <dgm:spPr/>
    </dgm:pt>
    <dgm:pt modelId="{4EB8FBFC-E800-42BC-B520-704B1359DF59}" type="pres">
      <dgm:prSet presAssocID="{18216522-3FB9-4105-9469-02C718A80E32}" presName="compNode" presStyleCnt="0"/>
      <dgm:spPr/>
    </dgm:pt>
    <dgm:pt modelId="{6380682E-CF99-4420-A310-CFC92107B550}" type="pres">
      <dgm:prSet presAssocID="{18216522-3FB9-4105-9469-02C718A80E32}" presName="iconBgRect" presStyleLbl="bgShp" presStyleIdx="0" presStyleCnt="2"/>
      <dgm:spPr/>
    </dgm:pt>
    <dgm:pt modelId="{D8EA67CB-96DD-4FFD-B302-E3FA659EE394}" type="pres">
      <dgm:prSet presAssocID="{18216522-3FB9-4105-9469-02C718A80E3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2DAB4246-5F48-4541-B0DF-830855F0B686}" type="pres">
      <dgm:prSet presAssocID="{18216522-3FB9-4105-9469-02C718A80E32}" presName="spaceRect" presStyleCnt="0"/>
      <dgm:spPr/>
    </dgm:pt>
    <dgm:pt modelId="{3E4E1EA6-C7AA-4450-A188-85CD8574BDD5}" type="pres">
      <dgm:prSet presAssocID="{18216522-3FB9-4105-9469-02C718A80E32}" presName="textRect" presStyleLbl="revTx" presStyleIdx="0" presStyleCnt="2">
        <dgm:presLayoutVars>
          <dgm:chMax val="1"/>
          <dgm:chPref val="1"/>
        </dgm:presLayoutVars>
      </dgm:prSet>
      <dgm:spPr/>
    </dgm:pt>
    <dgm:pt modelId="{F0FC316A-E187-4730-B214-B7D00615C7FB}" type="pres">
      <dgm:prSet presAssocID="{FB99B516-2518-4383-9FD1-6D6BD9549C1B}" presName="sibTrans" presStyleLbl="sibTrans2D1" presStyleIdx="0" presStyleCnt="0"/>
      <dgm:spPr/>
    </dgm:pt>
    <dgm:pt modelId="{B2536EB7-0FCA-4D22-A3F2-196CFFE8BADA}" type="pres">
      <dgm:prSet presAssocID="{BC06983C-63E8-4656-9B92-188FD7CE1C3E}" presName="compNode" presStyleCnt="0"/>
      <dgm:spPr/>
    </dgm:pt>
    <dgm:pt modelId="{15EDF51E-DE26-466C-841D-32EEA1149A1A}" type="pres">
      <dgm:prSet presAssocID="{BC06983C-63E8-4656-9B92-188FD7CE1C3E}" presName="iconBgRect" presStyleLbl="bgShp" presStyleIdx="1" presStyleCnt="2"/>
      <dgm:spPr/>
    </dgm:pt>
    <dgm:pt modelId="{6EE4FC75-4587-45E2-A0C8-30002DBEEE3C}" type="pres">
      <dgm:prSet presAssocID="{BC06983C-63E8-4656-9B92-188FD7CE1C3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479C49CB-E7C4-4440-BF03-CE72E278F8F5}" type="pres">
      <dgm:prSet presAssocID="{BC06983C-63E8-4656-9B92-188FD7CE1C3E}" presName="spaceRect" presStyleCnt="0"/>
      <dgm:spPr/>
    </dgm:pt>
    <dgm:pt modelId="{6A823B75-44FA-4976-BA96-94EFAF9B0A80}" type="pres">
      <dgm:prSet presAssocID="{BC06983C-63E8-4656-9B92-188FD7CE1C3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A255866-EE0D-4A76-BDD5-EE8D535497A5}" type="presOf" srcId="{FB99B516-2518-4383-9FD1-6D6BD9549C1B}" destId="{F0FC316A-E187-4730-B214-B7D00615C7FB}" srcOrd="0" destOrd="0" presId="urn:microsoft.com/office/officeart/2018/2/layout/IconCircleList"/>
    <dgm:cxn modelId="{66A5E54C-66A3-4BB3-988A-CBE763917D04}" type="presOf" srcId="{9351438A-DDA7-4680-A7E8-4CDE929992FA}" destId="{ADF70077-E688-4A10-98B8-98F1F484CE6E}" srcOrd="0" destOrd="0" presId="urn:microsoft.com/office/officeart/2018/2/layout/IconCircleList"/>
    <dgm:cxn modelId="{698B067F-1747-471A-99B8-7724F8117064}" srcId="{9351438A-DDA7-4680-A7E8-4CDE929992FA}" destId="{18216522-3FB9-4105-9469-02C718A80E32}" srcOrd="0" destOrd="0" parTransId="{7BB49B60-B01C-459E-84C8-50ABD03C6471}" sibTransId="{FB99B516-2518-4383-9FD1-6D6BD9549C1B}"/>
    <dgm:cxn modelId="{26EE5783-D86F-4457-B838-71D1735C3DC0}" srcId="{9351438A-DDA7-4680-A7E8-4CDE929992FA}" destId="{BC06983C-63E8-4656-9B92-188FD7CE1C3E}" srcOrd="1" destOrd="0" parTransId="{8806848A-CED8-4C76-8CF0-91617E9606C9}" sibTransId="{E09B5329-F378-4189-8847-13F2047427FE}"/>
    <dgm:cxn modelId="{9DD239AA-3999-4BE6-A6A7-5CA63F135C11}" type="presOf" srcId="{18216522-3FB9-4105-9469-02C718A80E32}" destId="{3E4E1EA6-C7AA-4450-A188-85CD8574BDD5}" srcOrd="0" destOrd="0" presId="urn:microsoft.com/office/officeart/2018/2/layout/IconCircleList"/>
    <dgm:cxn modelId="{9C8524BE-225C-44CF-AA03-8A86E0BB12C4}" type="presOf" srcId="{BC06983C-63E8-4656-9B92-188FD7CE1C3E}" destId="{6A823B75-44FA-4976-BA96-94EFAF9B0A80}" srcOrd="0" destOrd="0" presId="urn:microsoft.com/office/officeart/2018/2/layout/IconCircleList"/>
    <dgm:cxn modelId="{F7F47189-9D22-4E21-A049-0C80C44ED663}" type="presParOf" srcId="{ADF70077-E688-4A10-98B8-98F1F484CE6E}" destId="{013D6486-723D-417B-814E-6CFBCEF57E1A}" srcOrd="0" destOrd="0" presId="urn:microsoft.com/office/officeart/2018/2/layout/IconCircleList"/>
    <dgm:cxn modelId="{C5893EDF-43D4-4903-A5A3-475F318E2088}" type="presParOf" srcId="{013D6486-723D-417B-814E-6CFBCEF57E1A}" destId="{4EB8FBFC-E800-42BC-B520-704B1359DF59}" srcOrd="0" destOrd="0" presId="urn:microsoft.com/office/officeart/2018/2/layout/IconCircleList"/>
    <dgm:cxn modelId="{2CF3CF4A-483E-4342-9B83-FE5AC0C37EEA}" type="presParOf" srcId="{4EB8FBFC-E800-42BC-B520-704B1359DF59}" destId="{6380682E-CF99-4420-A310-CFC92107B550}" srcOrd="0" destOrd="0" presId="urn:microsoft.com/office/officeart/2018/2/layout/IconCircleList"/>
    <dgm:cxn modelId="{E2C19A7B-E1B0-4DAB-BC63-A133A882CB9F}" type="presParOf" srcId="{4EB8FBFC-E800-42BC-B520-704B1359DF59}" destId="{D8EA67CB-96DD-4FFD-B302-E3FA659EE394}" srcOrd="1" destOrd="0" presId="urn:microsoft.com/office/officeart/2018/2/layout/IconCircleList"/>
    <dgm:cxn modelId="{BDD93C4C-9D9F-406E-ABC5-79D6D48F04F1}" type="presParOf" srcId="{4EB8FBFC-E800-42BC-B520-704B1359DF59}" destId="{2DAB4246-5F48-4541-B0DF-830855F0B686}" srcOrd="2" destOrd="0" presId="urn:microsoft.com/office/officeart/2018/2/layout/IconCircleList"/>
    <dgm:cxn modelId="{07A51E0F-B525-4AAB-A765-64473617C3C9}" type="presParOf" srcId="{4EB8FBFC-E800-42BC-B520-704B1359DF59}" destId="{3E4E1EA6-C7AA-4450-A188-85CD8574BDD5}" srcOrd="3" destOrd="0" presId="urn:microsoft.com/office/officeart/2018/2/layout/IconCircleList"/>
    <dgm:cxn modelId="{AAE258AF-7C7E-4D5D-87EF-77D0F18853E8}" type="presParOf" srcId="{013D6486-723D-417B-814E-6CFBCEF57E1A}" destId="{F0FC316A-E187-4730-B214-B7D00615C7FB}" srcOrd="1" destOrd="0" presId="urn:microsoft.com/office/officeart/2018/2/layout/IconCircleList"/>
    <dgm:cxn modelId="{98310A60-4911-4AF3-B241-17DF6542572E}" type="presParOf" srcId="{013D6486-723D-417B-814E-6CFBCEF57E1A}" destId="{B2536EB7-0FCA-4D22-A3F2-196CFFE8BADA}" srcOrd="2" destOrd="0" presId="urn:microsoft.com/office/officeart/2018/2/layout/IconCircleList"/>
    <dgm:cxn modelId="{D09D8C08-1E68-4640-A57B-006F0D7CF0E0}" type="presParOf" srcId="{B2536EB7-0FCA-4D22-A3F2-196CFFE8BADA}" destId="{15EDF51E-DE26-466C-841D-32EEA1149A1A}" srcOrd="0" destOrd="0" presId="urn:microsoft.com/office/officeart/2018/2/layout/IconCircleList"/>
    <dgm:cxn modelId="{AB9D7C23-95FF-4AC2-A3F6-101DC222C05B}" type="presParOf" srcId="{B2536EB7-0FCA-4D22-A3F2-196CFFE8BADA}" destId="{6EE4FC75-4587-45E2-A0C8-30002DBEEE3C}" srcOrd="1" destOrd="0" presId="urn:microsoft.com/office/officeart/2018/2/layout/IconCircleList"/>
    <dgm:cxn modelId="{4E98FF22-B94E-4131-9520-C5A013366AC3}" type="presParOf" srcId="{B2536EB7-0FCA-4D22-A3F2-196CFFE8BADA}" destId="{479C49CB-E7C4-4440-BF03-CE72E278F8F5}" srcOrd="2" destOrd="0" presId="urn:microsoft.com/office/officeart/2018/2/layout/IconCircleList"/>
    <dgm:cxn modelId="{1F44FCDB-F835-466C-BF15-09E6432A3E6F}" type="presParOf" srcId="{B2536EB7-0FCA-4D22-A3F2-196CFFE8BADA}" destId="{6A823B75-44FA-4976-BA96-94EFAF9B0A8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1F4648-3375-464A-B75D-2A8D8C0FBA2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2FD33B-6002-4494-B51B-BE8556ED1E25}">
      <dgm:prSet/>
      <dgm:spPr/>
      <dgm:t>
        <a:bodyPr/>
        <a:lstStyle/>
        <a:p>
          <a:r>
            <a:rPr lang="en-US"/>
            <a:t>A built-in R package (AER) dataset based on “Australian Health Service Utilization Data.”</a:t>
          </a:r>
        </a:p>
      </dgm:t>
    </dgm:pt>
    <dgm:pt modelId="{CE1DC7C5-E1D6-4288-BD0C-E2F313DCAB90}" type="parTrans" cxnId="{F839A1B4-1E10-4A5F-BC16-C8C014150F03}">
      <dgm:prSet/>
      <dgm:spPr/>
      <dgm:t>
        <a:bodyPr/>
        <a:lstStyle/>
        <a:p>
          <a:endParaRPr lang="en-US"/>
        </a:p>
      </dgm:t>
    </dgm:pt>
    <dgm:pt modelId="{1C36444C-F717-423A-A38D-10D0921C8C5F}" type="sibTrans" cxnId="{F839A1B4-1E10-4A5F-BC16-C8C014150F03}">
      <dgm:prSet/>
      <dgm:spPr/>
      <dgm:t>
        <a:bodyPr/>
        <a:lstStyle/>
        <a:p>
          <a:endParaRPr lang="en-US"/>
        </a:p>
      </dgm:t>
    </dgm:pt>
    <dgm:pt modelId="{DB7E3C3A-F522-49BA-BF71-D1353CEC4D7F}">
      <dgm:prSet/>
      <dgm:spPr/>
      <dgm:t>
        <a:bodyPr/>
        <a:lstStyle/>
        <a:p>
          <a:r>
            <a:rPr lang="en-US"/>
            <a:t>The dataset has 12 variables &amp; 5190 Observations.</a:t>
          </a:r>
        </a:p>
      </dgm:t>
    </dgm:pt>
    <dgm:pt modelId="{B6A23EE2-843F-4D60-93DF-0AF7872F47AD}" type="parTrans" cxnId="{E8481A75-60BA-41BB-88C0-6264E4959102}">
      <dgm:prSet/>
      <dgm:spPr/>
      <dgm:t>
        <a:bodyPr/>
        <a:lstStyle/>
        <a:p>
          <a:endParaRPr lang="en-US"/>
        </a:p>
      </dgm:t>
    </dgm:pt>
    <dgm:pt modelId="{3D2DFC5D-EBD8-4CC7-976C-5B47F86877DF}" type="sibTrans" cxnId="{E8481A75-60BA-41BB-88C0-6264E4959102}">
      <dgm:prSet/>
      <dgm:spPr/>
      <dgm:t>
        <a:bodyPr/>
        <a:lstStyle/>
        <a:p>
          <a:endParaRPr lang="en-US"/>
        </a:p>
      </dgm:t>
    </dgm:pt>
    <dgm:pt modelId="{4ED34346-ED3A-4C1F-8D7B-1BDC3C0CA101}" type="pres">
      <dgm:prSet presAssocID="{6E1F4648-3375-464A-B75D-2A8D8C0FBA27}" presName="root" presStyleCnt="0">
        <dgm:presLayoutVars>
          <dgm:dir/>
          <dgm:resizeHandles val="exact"/>
        </dgm:presLayoutVars>
      </dgm:prSet>
      <dgm:spPr/>
    </dgm:pt>
    <dgm:pt modelId="{178F6BD8-0B47-46AA-B4CA-96D5F133523B}" type="pres">
      <dgm:prSet presAssocID="{752FD33B-6002-4494-B51B-BE8556ED1E25}" presName="compNode" presStyleCnt="0"/>
      <dgm:spPr/>
    </dgm:pt>
    <dgm:pt modelId="{5EDFDDCC-A061-4A68-B763-C38E50480638}" type="pres">
      <dgm:prSet presAssocID="{752FD33B-6002-4494-B51B-BE8556ED1E25}" presName="bgRect" presStyleLbl="bgShp" presStyleIdx="0" presStyleCnt="2"/>
      <dgm:spPr/>
    </dgm:pt>
    <dgm:pt modelId="{AB5E8FBE-7730-457D-B37E-86346CAAC31E}" type="pres">
      <dgm:prSet presAssocID="{752FD33B-6002-4494-B51B-BE8556ED1E2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DA4A47AF-7510-4936-9815-AEADB3AB99AE}" type="pres">
      <dgm:prSet presAssocID="{752FD33B-6002-4494-B51B-BE8556ED1E25}" presName="spaceRect" presStyleCnt="0"/>
      <dgm:spPr/>
    </dgm:pt>
    <dgm:pt modelId="{8F30B047-8E37-4DDC-894C-4FF071A95354}" type="pres">
      <dgm:prSet presAssocID="{752FD33B-6002-4494-B51B-BE8556ED1E25}" presName="parTx" presStyleLbl="revTx" presStyleIdx="0" presStyleCnt="2">
        <dgm:presLayoutVars>
          <dgm:chMax val="0"/>
          <dgm:chPref val="0"/>
        </dgm:presLayoutVars>
      </dgm:prSet>
      <dgm:spPr/>
    </dgm:pt>
    <dgm:pt modelId="{9337D28D-8FCB-4757-B6E4-9A0309BBD1A4}" type="pres">
      <dgm:prSet presAssocID="{1C36444C-F717-423A-A38D-10D0921C8C5F}" presName="sibTrans" presStyleCnt="0"/>
      <dgm:spPr/>
    </dgm:pt>
    <dgm:pt modelId="{38452BF2-039E-4A57-AA9C-46C6817363BF}" type="pres">
      <dgm:prSet presAssocID="{DB7E3C3A-F522-49BA-BF71-D1353CEC4D7F}" presName="compNode" presStyleCnt="0"/>
      <dgm:spPr/>
    </dgm:pt>
    <dgm:pt modelId="{AFAC9E5F-3AFB-4B70-82C1-CE966F51AF95}" type="pres">
      <dgm:prSet presAssocID="{DB7E3C3A-F522-49BA-BF71-D1353CEC4D7F}" presName="bgRect" presStyleLbl="bgShp" presStyleIdx="1" presStyleCnt="2"/>
      <dgm:spPr/>
    </dgm:pt>
    <dgm:pt modelId="{3A555943-E5E1-45E8-B809-FE3BD066A3D2}" type="pres">
      <dgm:prSet presAssocID="{DB7E3C3A-F522-49BA-BF71-D1353CEC4D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84F34B4-1DF2-4D9D-9CFD-9768B919D7DC}" type="pres">
      <dgm:prSet presAssocID="{DB7E3C3A-F522-49BA-BF71-D1353CEC4D7F}" presName="spaceRect" presStyleCnt="0"/>
      <dgm:spPr/>
    </dgm:pt>
    <dgm:pt modelId="{230DDB22-DD46-4F04-B5A7-70023A45BDF7}" type="pres">
      <dgm:prSet presAssocID="{DB7E3C3A-F522-49BA-BF71-D1353CEC4D7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52BD95C-13C3-4A7A-B43A-49779D225154}" type="presOf" srcId="{6E1F4648-3375-464A-B75D-2A8D8C0FBA27}" destId="{4ED34346-ED3A-4C1F-8D7B-1BDC3C0CA101}" srcOrd="0" destOrd="0" presId="urn:microsoft.com/office/officeart/2018/2/layout/IconVerticalSolidList"/>
    <dgm:cxn modelId="{E8481A75-60BA-41BB-88C0-6264E4959102}" srcId="{6E1F4648-3375-464A-B75D-2A8D8C0FBA27}" destId="{DB7E3C3A-F522-49BA-BF71-D1353CEC4D7F}" srcOrd="1" destOrd="0" parTransId="{B6A23EE2-843F-4D60-93DF-0AF7872F47AD}" sibTransId="{3D2DFC5D-EBD8-4CC7-976C-5B47F86877DF}"/>
    <dgm:cxn modelId="{B7556F92-3A28-48EE-A29C-E8BEBFD13BF1}" type="presOf" srcId="{752FD33B-6002-4494-B51B-BE8556ED1E25}" destId="{8F30B047-8E37-4DDC-894C-4FF071A95354}" srcOrd="0" destOrd="0" presId="urn:microsoft.com/office/officeart/2018/2/layout/IconVerticalSolidList"/>
    <dgm:cxn modelId="{11B6D7AF-1A76-4953-A1DE-5BAEB6FDB5B6}" type="presOf" srcId="{DB7E3C3A-F522-49BA-BF71-D1353CEC4D7F}" destId="{230DDB22-DD46-4F04-B5A7-70023A45BDF7}" srcOrd="0" destOrd="0" presId="urn:microsoft.com/office/officeart/2018/2/layout/IconVerticalSolidList"/>
    <dgm:cxn modelId="{F839A1B4-1E10-4A5F-BC16-C8C014150F03}" srcId="{6E1F4648-3375-464A-B75D-2A8D8C0FBA27}" destId="{752FD33B-6002-4494-B51B-BE8556ED1E25}" srcOrd="0" destOrd="0" parTransId="{CE1DC7C5-E1D6-4288-BD0C-E2F313DCAB90}" sibTransId="{1C36444C-F717-423A-A38D-10D0921C8C5F}"/>
    <dgm:cxn modelId="{6717A1A5-C07C-4773-ADA3-A03B04C97E1A}" type="presParOf" srcId="{4ED34346-ED3A-4C1F-8D7B-1BDC3C0CA101}" destId="{178F6BD8-0B47-46AA-B4CA-96D5F133523B}" srcOrd="0" destOrd="0" presId="urn:microsoft.com/office/officeart/2018/2/layout/IconVerticalSolidList"/>
    <dgm:cxn modelId="{913D2F84-0B3A-4451-B134-0B29202F1904}" type="presParOf" srcId="{178F6BD8-0B47-46AA-B4CA-96D5F133523B}" destId="{5EDFDDCC-A061-4A68-B763-C38E50480638}" srcOrd="0" destOrd="0" presId="urn:microsoft.com/office/officeart/2018/2/layout/IconVerticalSolidList"/>
    <dgm:cxn modelId="{8F83357F-B3CF-4B9B-9C50-688DC7E9F348}" type="presParOf" srcId="{178F6BD8-0B47-46AA-B4CA-96D5F133523B}" destId="{AB5E8FBE-7730-457D-B37E-86346CAAC31E}" srcOrd="1" destOrd="0" presId="urn:microsoft.com/office/officeart/2018/2/layout/IconVerticalSolidList"/>
    <dgm:cxn modelId="{6FE343A4-3C87-4F15-926B-A107132F2D2A}" type="presParOf" srcId="{178F6BD8-0B47-46AA-B4CA-96D5F133523B}" destId="{DA4A47AF-7510-4936-9815-AEADB3AB99AE}" srcOrd="2" destOrd="0" presId="urn:microsoft.com/office/officeart/2018/2/layout/IconVerticalSolidList"/>
    <dgm:cxn modelId="{D1B3A855-1DA3-40AB-9BF2-858C5E095DD7}" type="presParOf" srcId="{178F6BD8-0B47-46AA-B4CA-96D5F133523B}" destId="{8F30B047-8E37-4DDC-894C-4FF071A95354}" srcOrd="3" destOrd="0" presId="urn:microsoft.com/office/officeart/2018/2/layout/IconVerticalSolidList"/>
    <dgm:cxn modelId="{C700D78C-C14A-496B-859C-85720241E573}" type="presParOf" srcId="{4ED34346-ED3A-4C1F-8D7B-1BDC3C0CA101}" destId="{9337D28D-8FCB-4757-B6E4-9A0309BBD1A4}" srcOrd="1" destOrd="0" presId="urn:microsoft.com/office/officeart/2018/2/layout/IconVerticalSolidList"/>
    <dgm:cxn modelId="{85D9A572-AA2A-43F6-AA9C-68664FED4CE1}" type="presParOf" srcId="{4ED34346-ED3A-4C1F-8D7B-1BDC3C0CA101}" destId="{38452BF2-039E-4A57-AA9C-46C6817363BF}" srcOrd="2" destOrd="0" presId="urn:microsoft.com/office/officeart/2018/2/layout/IconVerticalSolidList"/>
    <dgm:cxn modelId="{520077FE-B743-4E3B-9D87-7D0D543B5D33}" type="presParOf" srcId="{38452BF2-039E-4A57-AA9C-46C6817363BF}" destId="{AFAC9E5F-3AFB-4B70-82C1-CE966F51AF95}" srcOrd="0" destOrd="0" presId="urn:microsoft.com/office/officeart/2018/2/layout/IconVerticalSolidList"/>
    <dgm:cxn modelId="{F044C8E6-EFC1-410C-A884-4F1ED737669E}" type="presParOf" srcId="{38452BF2-039E-4A57-AA9C-46C6817363BF}" destId="{3A555943-E5E1-45E8-B809-FE3BD066A3D2}" srcOrd="1" destOrd="0" presId="urn:microsoft.com/office/officeart/2018/2/layout/IconVerticalSolidList"/>
    <dgm:cxn modelId="{55A580B0-E159-4F8B-9253-C2F40D6601E8}" type="presParOf" srcId="{38452BF2-039E-4A57-AA9C-46C6817363BF}" destId="{A84F34B4-1DF2-4D9D-9CFD-9768B919D7DC}" srcOrd="2" destOrd="0" presId="urn:microsoft.com/office/officeart/2018/2/layout/IconVerticalSolidList"/>
    <dgm:cxn modelId="{F278B430-25F0-4C76-BD40-967E16315BB2}" type="presParOf" srcId="{38452BF2-039E-4A57-AA9C-46C6817363BF}" destId="{230DDB22-DD46-4F04-B5A7-70023A45BD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7AC8E28-23EA-4E86-BC27-3A423747748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71ED85B-B538-4D5C-93F1-EAF4F40AF532}">
      <dgm:prSet/>
      <dgm:spPr/>
      <dgm:t>
        <a:bodyPr/>
        <a:lstStyle/>
        <a:p>
          <a:r>
            <a:rPr lang="en-US"/>
            <a:t>No missing values.</a:t>
          </a:r>
        </a:p>
      </dgm:t>
    </dgm:pt>
    <dgm:pt modelId="{75853FD0-AF62-4921-9D78-781176BC733A}" type="parTrans" cxnId="{8D96BD74-A1AF-4695-8625-B6690C168C8E}">
      <dgm:prSet/>
      <dgm:spPr/>
      <dgm:t>
        <a:bodyPr/>
        <a:lstStyle/>
        <a:p>
          <a:endParaRPr lang="en-US"/>
        </a:p>
      </dgm:t>
    </dgm:pt>
    <dgm:pt modelId="{8FA427CB-EA34-49E1-ADAF-5BDCEC1E60CD}" type="sibTrans" cxnId="{8D96BD74-A1AF-4695-8625-B6690C168C8E}">
      <dgm:prSet/>
      <dgm:spPr/>
      <dgm:t>
        <a:bodyPr/>
        <a:lstStyle/>
        <a:p>
          <a:endParaRPr lang="en-US"/>
        </a:p>
      </dgm:t>
    </dgm:pt>
    <dgm:pt modelId="{0906A202-3B09-4A43-B026-6B0F9D8C91A5}">
      <dgm:prSet/>
      <dgm:spPr/>
      <dgm:t>
        <a:bodyPr/>
        <a:lstStyle/>
        <a:p>
          <a:r>
            <a:rPr lang="en-US"/>
            <a:t>I use the factor function for factorizing Gender, Private, Freepoor, Freerepat, nchronic, and lchronic variables.</a:t>
          </a:r>
        </a:p>
      </dgm:t>
    </dgm:pt>
    <dgm:pt modelId="{9F8D8151-0879-418D-A46D-9D51FF6E38CC}" type="parTrans" cxnId="{983B18DB-07AB-4540-938B-044E5EC3993E}">
      <dgm:prSet/>
      <dgm:spPr/>
      <dgm:t>
        <a:bodyPr/>
        <a:lstStyle/>
        <a:p>
          <a:endParaRPr lang="en-US"/>
        </a:p>
      </dgm:t>
    </dgm:pt>
    <dgm:pt modelId="{36AE6255-A9E1-4BEA-8508-9487814D7F92}" type="sibTrans" cxnId="{983B18DB-07AB-4540-938B-044E5EC3993E}">
      <dgm:prSet/>
      <dgm:spPr/>
      <dgm:t>
        <a:bodyPr/>
        <a:lstStyle/>
        <a:p>
          <a:endParaRPr lang="en-US"/>
        </a:p>
      </dgm:t>
    </dgm:pt>
    <dgm:pt modelId="{83072D6B-9F7D-4652-90C0-B58CDAF92923}">
      <dgm:prSet/>
      <dgm:spPr/>
      <dgm:t>
        <a:bodyPr/>
        <a:lstStyle/>
        <a:p>
          <a:r>
            <a:rPr lang="en-US"/>
            <a:t>Splitting the dataset.</a:t>
          </a:r>
        </a:p>
      </dgm:t>
    </dgm:pt>
    <dgm:pt modelId="{2EF0C94B-0B18-4BAD-ABB7-6CA2AACF64DE}" type="parTrans" cxnId="{D58E6BD7-66D8-49B1-9337-E00C69A42D15}">
      <dgm:prSet/>
      <dgm:spPr/>
      <dgm:t>
        <a:bodyPr/>
        <a:lstStyle/>
        <a:p>
          <a:endParaRPr lang="en-US"/>
        </a:p>
      </dgm:t>
    </dgm:pt>
    <dgm:pt modelId="{C4240FEE-340A-466D-BF7A-D2C21FBD845F}" type="sibTrans" cxnId="{D58E6BD7-66D8-49B1-9337-E00C69A42D15}">
      <dgm:prSet/>
      <dgm:spPr/>
      <dgm:t>
        <a:bodyPr/>
        <a:lstStyle/>
        <a:p>
          <a:endParaRPr lang="en-US"/>
        </a:p>
      </dgm:t>
    </dgm:pt>
    <dgm:pt modelId="{DD8E2F83-02C3-40E7-BEA7-36B249DA4C66}">
      <dgm:prSet/>
      <dgm:spPr/>
      <dgm:t>
        <a:bodyPr/>
        <a:lstStyle/>
        <a:p>
          <a:r>
            <a:rPr lang="en-US"/>
            <a:t>The training set (80% = 4152 observations) is used to build and learn the patterns in the data.</a:t>
          </a:r>
        </a:p>
      </dgm:t>
    </dgm:pt>
    <dgm:pt modelId="{0E823B38-1F4F-430E-9A56-0F7D61FAEA2E}" type="parTrans" cxnId="{D1E2D976-397F-45C8-AD25-36F7F719BB5A}">
      <dgm:prSet/>
      <dgm:spPr/>
      <dgm:t>
        <a:bodyPr/>
        <a:lstStyle/>
        <a:p>
          <a:endParaRPr lang="en-US"/>
        </a:p>
      </dgm:t>
    </dgm:pt>
    <dgm:pt modelId="{F799E544-7B93-4225-A00B-0744F2EA7379}" type="sibTrans" cxnId="{D1E2D976-397F-45C8-AD25-36F7F719BB5A}">
      <dgm:prSet/>
      <dgm:spPr/>
      <dgm:t>
        <a:bodyPr/>
        <a:lstStyle/>
        <a:p>
          <a:endParaRPr lang="en-US"/>
        </a:p>
      </dgm:t>
    </dgm:pt>
    <dgm:pt modelId="{9D5FCB3E-1816-4EAE-83C2-F867049B8A2F}">
      <dgm:prSet/>
      <dgm:spPr/>
      <dgm:t>
        <a:bodyPr/>
        <a:lstStyle/>
        <a:p>
          <a:r>
            <a:rPr lang="en-US"/>
            <a:t>The testing set (20% = 1038 observations) is used to evaluate the model's performance on unseen data.</a:t>
          </a:r>
        </a:p>
      </dgm:t>
    </dgm:pt>
    <dgm:pt modelId="{12CDAAA0-731D-4B0C-BD56-FAC18399ED40}" type="parTrans" cxnId="{4A58CB0B-E05B-4188-B4D6-9E024D601FFC}">
      <dgm:prSet/>
      <dgm:spPr/>
      <dgm:t>
        <a:bodyPr/>
        <a:lstStyle/>
        <a:p>
          <a:endParaRPr lang="en-US"/>
        </a:p>
      </dgm:t>
    </dgm:pt>
    <dgm:pt modelId="{4505C8AE-C272-43B0-8B6F-1A0C5AE84C38}" type="sibTrans" cxnId="{4A58CB0B-E05B-4188-B4D6-9E024D601FFC}">
      <dgm:prSet/>
      <dgm:spPr/>
      <dgm:t>
        <a:bodyPr/>
        <a:lstStyle/>
        <a:p>
          <a:endParaRPr lang="en-US"/>
        </a:p>
      </dgm:t>
    </dgm:pt>
    <dgm:pt modelId="{0CBDC206-5565-49C3-9066-2F2D2694B0BA}" type="pres">
      <dgm:prSet presAssocID="{47AC8E28-23EA-4E86-BC27-3A4237477484}" presName="Name0" presStyleCnt="0">
        <dgm:presLayoutVars>
          <dgm:dir/>
          <dgm:resizeHandles val="exact"/>
        </dgm:presLayoutVars>
      </dgm:prSet>
      <dgm:spPr/>
    </dgm:pt>
    <dgm:pt modelId="{F0FD1829-B0AD-4611-8721-1FB3F3DB166C}" type="pres">
      <dgm:prSet presAssocID="{E71ED85B-B538-4D5C-93F1-EAF4F40AF532}" presName="node" presStyleLbl="node1" presStyleIdx="0" presStyleCnt="5">
        <dgm:presLayoutVars>
          <dgm:bulletEnabled val="1"/>
        </dgm:presLayoutVars>
      </dgm:prSet>
      <dgm:spPr/>
    </dgm:pt>
    <dgm:pt modelId="{597807D3-3A6D-4979-B6B4-F09C0C412626}" type="pres">
      <dgm:prSet presAssocID="{8FA427CB-EA34-49E1-ADAF-5BDCEC1E60CD}" presName="sibTrans" presStyleLbl="sibTrans1D1" presStyleIdx="0" presStyleCnt="4"/>
      <dgm:spPr/>
    </dgm:pt>
    <dgm:pt modelId="{C7DD6BFD-4ED6-42F9-B65D-B87F9F95344D}" type="pres">
      <dgm:prSet presAssocID="{8FA427CB-EA34-49E1-ADAF-5BDCEC1E60CD}" presName="connectorText" presStyleLbl="sibTrans1D1" presStyleIdx="0" presStyleCnt="4"/>
      <dgm:spPr/>
    </dgm:pt>
    <dgm:pt modelId="{285DD633-434C-463A-A3C3-FA448F120ED6}" type="pres">
      <dgm:prSet presAssocID="{0906A202-3B09-4A43-B026-6B0F9D8C91A5}" presName="node" presStyleLbl="node1" presStyleIdx="1" presStyleCnt="5">
        <dgm:presLayoutVars>
          <dgm:bulletEnabled val="1"/>
        </dgm:presLayoutVars>
      </dgm:prSet>
      <dgm:spPr/>
    </dgm:pt>
    <dgm:pt modelId="{0A003A42-722A-450F-A993-C1ECDABA5EB7}" type="pres">
      <dgm:prSet presAssocID="{36AE6255-A9E1-4BEA-8508-9487814D7F92}" presName="sibTrans" presStyleLbl="sibTrans1D1" presStyleIdx="1" presStyleCnt="4"/>
      <dgm:spPr/>
    </dgm:pt>
    <dgm:pt modelId="{E3C44AB7-6C49-4BE1-B153-F2D5899F8D23}" type="pres">
      <dgm:prSet presAssocID="{36AE6255-A9E1-4BEA-8508-9487814D7F92}" presName="connectorText" presStyleLbl="sibTrans1D1" presStyleIdx="1" presStyleCnt="4"/>
      <dgm:spPr/>
    </dgm:pt>
    <dgm:pt modelId="{5013C97E-C110-4CD2-9ACF-05720DA9686B}" type="pres">
      <dgm:prSet presAssocID="{83072D6B-9F7D-4652-90C0-B58CDAF92923}" presName="node" presStyleLbl="node1" presStyleIdx="2" presStyleCnt="5">
        <dgm:presLayoutVars>
          <dgm:bulletEnabled val="1"/>
        </dgm:presLayoutVars>
      </dgm:prSet>
      <dgm:spPr/>
    </dgm:pt>
    <dgm:pt modelId="{EF062AAA-F95A-4F27-A80B-51A398F2C92A}" type="pres">
      <dgm:prSet presAssocID="{C4240FEE-340A-466D-BF7A-D2C21FBD845F}" presName="sibTrans" presStyleLbl="sibTrans1D1" presStyleIdx="2" presStyleCnt="4"/>
      <dgm:spPr/>
    </dgm:pt>
    <dgm:pt modelId="{87940246-3EAA-4260-80F1-5BD314AD714A}" type="pres">
      <dgm:prSet presAssocID="{C4240FEE-340A-466D-BF7A-D2C21FBD845F}" presName="connectorText" presStyleLbl="sibTrans1D1" presStyleIdx="2" presStyleCnt="4"/>
      <dgm:spPr/>
    </dgm:pt>
    <dgm:pt modelId="{F169A4AC-4FB6-42FC-B290-0D30E675CFDA}" type="pres">
      <dgm:prSet presAssocID="{DD8E2F83-02C3-40E7-BEA7-36B249DA4C66}" presName="node" presStyleLbl="node1" presStyleIdx="3" presStyleCnt="5">
        <dgm:presLayoutVars>
          <dgm:bulletEnabled val="1"/>
        </dgm:presLayoutVars>
      </dgm:prSet>
      <dgm:spPr/>
    </dgm:pt>
    <dgm:pt modelId="{A11805B5-F538-4C32-B277-E7D134784023}" type="pres">
      <dgm:prSet presAssocID="{F799E544-7B93-4225-A00B-0744F2EA7379}" presName="sibTrans" presStyleLbl="sibTrans1D1" presStyleIdx="3" presStyleCnt="4"/>
      <dgm:spPr/>
    </dgm:pt>
    <dgm:pt modelId="{0B9072E1-CCB4-4250-B767-8ECBD73A8D29}" type="pres">
      <dgm:prSet presAssocID="{F799E544-7B93-4225-A00B-0744F2EA7379}" presName="connectorText" presStyleLbl="sibTrans1D1" presStyleIdx="3" presStyleCnt="4"/>
      <dgm:spPr/>
    </dgm:pt>
    <dgm:pt modelId="{6353D951-1E1C-4E7E-8D5E-27EC44315D4A}" type="pres">
      <dgm:prSet presAssocID="{9D5FCB3E-1816-4EAE-83C2-F867049B8A2F}" presName="node" presStyleLbl="node1" presStyleIdx="4" presStyleCnt="5">
        <dgm:presLayoutVars>
          <dgm:bulletEnabled val="1"/>
        </dgm:presLayoutVars>
      </dgm:prSet>
      <dgm:spPr/>
    </dgm:pt>
  </dgm:ptLst>
  <dgm:cxnLst>
    <dgm:cxn modelId="{4A58CB0B-E05B-4188-B4D6-9E024D601FFC}" srcId="{47AC8E28-23EA-4E86-BC27-3A4237477484}" destId="{9D5FCB3E-1816-4EAE-83C2-F867049B8A2F}" srcOrd="4" destOrd="0" parTransId="{12CDAAA0-731D-4B0C-BD56-FAC18399ED40}" sibTransId="{4505C8AE-C272-43B0-8B6F-1A0C5AE84C38}"/>
    <dgm:cxn modelId="{5234C61F-E6F8-4F7F-B87B-81F05997BB3E}" type="presOf" srcId="{E71ED85B-B538-4D5C-93F1-EAF4F40AF532}" destId="{F0FD1829-B0AD-4611-8721-1FB3F3DB166C}" srcOrd="0" destOrd="0" presId="urn:microsoft.com/office/officeart/2016/7/layout/RepeatingBendingProcessNew"/>
    <dgm:cxn modelId="{2F21D127-AF41-43AB-889D-02BA0A6BD3A9}" type="presOf" srcId="{36AE6255-A9E1-4BEA-8508-9487814D7F92}" destId="{0A003A42-722A-450F-A993-C1ECDABA5EB7}" srcOrd="0" destOrd="0" presId="urn:microsoft.com/office/officeart/2016/7/layout/RepeatingBendingProcessNew"/>
    <dgm:cxn modelId="{B0776D28-6589-41EC-B321-53453977F28E}" type="presOf" srcId="{9D5FCB3E-1816-4EAE-83C2-F867049B8A2F}" destId="{6353D951-1E1C-4E7E-8D5E-27EC44315D4A}" srcOrd="0" destOrd="0" presId="urn:microsoft.com/office/officeart/2016/7/layout/RepeatingBendingProcessNew"/>
    <dgm:cxn modelId="{0B2CE63E-ED4F-4A0F-9B9A-32A4383ABBD4}" type="presOf" srcId="{36AE6255-A9E1-4BEA-8508-9487814D7F92}" destId="{E3C44AB7-6C49-4BE1-B153-F2D5899F8D23}" srcOrd="1" destOrd="0" presId="urn:microsoft.com/office/officeart/2016/7/layout/RepeatingBendingProcessNew"/>
    <dgm:cxn modelId="{C9C0C343-096C-49F1-ACD1-E1038D3C09C4}" type="presOf" srcId="{47AC8E28-23EA-4E86-BC27-3A4237477484}" destId="{0CBDC206-5565-49C3-9066-2F2D2694B0BA}" srcOrd="0" destOrd="0" presId="urn:microsoft.com/office/officeart/2016/7/layout/RepeatingBendingProcessNew"/>
    <dgm:cxn modelId="{93D7A944-6E86-49C9-A44F-45350B86E666}" type="presOf" srcId="{8FA427CB-EA34-49E1-ADAF-5BDCEC1E60CD}" destId="{597807D3-3A6D-4979-B6B4-F09C0C412626}" srcOrd="0" destOrd="0" presId="urn:microsoft.com/office/officeart/2016/7/layout/RepeatingBendingProcessNew"/>
    <dgm:cxn modelId="{C8069E73-60B8-4A43-B070-CC1C7FFD259F}" type="presOf" srcId="{F799E544-7B93-4225-A00B-0744F2EA7379}" destId="{A11805B5-F538-4C32-B277-E7D134784023}" srcOrd="0" destOrd="0" presId="urn:microsoft.com/office/officeart/2016/7/layout/RepeatingBendingProcessNew"/>
    <dgm:cxn modelId="{8D96BD74-A1AF-4695-8625-B6690C168C8E}" srcId="{47AC8E28-23EA-4E86-BC27-3A4237477484}" destId="{E71ED85B-B538-4D5C-93F1-EAF4F40AF532}" srcOrd="0" destOrd="0" parTransId="{75853FD0-AF62-4921-9D78-781176BC733A}" sibTransId="{8FA427CB-EA34-49E1-ADAF-5BDCEC1E60CD}"/>
    <dgm:cxn modelId="{D1E2D976-397F-45C8-AD25-36F7F719BB5A}" srcId="{47AC8E28-23EA-4E86-BC27-3A4237477484}" destId="{DD8E2F83-02C3-40E7-BEA7-36B249DA4C66}" srcOrd="3" destOrd="0" parTransId="{0E823B38-1F4F-430E-9A56-0F7D61FAEA2E}" sibTransId="{F799E544-7B93-4225-A00B-0744F2EA7379}"/>
    <dgm:cxn modelId="{A17C9F79-6F23-4205-8ECD-F4C7A710C441}" type="presOf" srcId="{DD8E2F83-02C3-40E7-BEA7-36B249DA4C66}" destId="{F169A4AC-4FB6-42FC-B290-0D30E675CFDA}" srcOrd="0" destOrd="0" presId="urn:microsoft.com/office/officeart/2016/7/layout/RepeatingBendingProcessNew"/>
    <dgm:cxn modelId="{2291FA87-FEFA-4D48-B655-15DA86FA0F83}" type="presOf" srcId="{8FA427CB-EA34-49E1-ADAF-5BDCEC1E60CD}" destId="{C7DD6BFD-4ED6-42F9-B65D-B87F9F95344D}" srcOrd="1" destOrd="0" presId="urn:microsoft.com/office/officeart/2016/7/layout/RepeatingBendingProcessNew"/>
    <dgm:cxn modelId="{52631BC4-0292-4553-A85A-84D15A1A5364}" type="presOf" srcId="{C4240FEE-340A-466D-BF7A-D2C21FBD845F}" destId="{EF062AAA-F95A-4F27-A80B-51A398F2C92A}" srcOrd="0" destOrd="0" presId="urn:microsoft.com/office/officeart/2016/7/layout/RepeatingBendingProcessNew"/>
    <dgm:cxn modelId="{D58E6BD7-66D8-49B1-9337-E00C69A42D15}" srcId="{47AC8E28-23EA-4E86-BC27-3A4237477484}" destId="{83072D6B-9F7D-4652-90C0-B58CDAF92923}" srcOrd="2" destOrd="0" parTransId="{2EF0C94B-0B18-4BAD-ABB7-6CA2AACF64DE}" sibTransId="{C4240FEE-340A-466D-BF7A-D2C21FBD845F}"/>
    <dgm:cxn modelId="{983B18DB-07AB-4540-938B-044E5EC3993E}" srcId="{47AC8E28-23EA-4E86-BC27-3A4237477484}" destId="{0906A202-3B09-4A43-B026-6B0F9D8C91A5}" srcOrd="1" destOrd="0" parTransId="{9F8D8151-0879-418D-A46D-9D51FF6E38CC}" sibTransId="{36AE6255-A9E1-4BEA-8508-9487814D7F92}"/>
    <dgm:cxn modelId="{E71DEBDF-F9AC-4022-81AD-CDDFD89F6448}" type="presOf" srcId="{83072D6B-9F7D-4652-90C0-B58CDAF92923}" destId="{5013C97E-C110-4CD2-9ACF-05720DA9686B}" srcOrd="0" destOrd="0" presId="urn:microsoft.com/office/officeart/2016/7/layout/RepeatingBendingProcessNew"/>
    <dgm:cxn modelId="{C4457DE9-71CF-475E-A14D-64AB59DA6878}" type="presOf" srcId="{F799E544-7B93-4225-A00B-0744F2EA7379}" destId="{0B9072E1-CCB4-4250-B767-8ECBD73A8D29}" srcOrd="1" destOrd="0" presId="urn:microsoft.com/office/officeart/2016/7/layout/RepeatingBendingProcessNew"/>
    <dgm:cxn modelId="{1A1A0CF3-4E2C-455F-90C2-CB369E3D851E}" type="presOf" srcId="{0906A202-3B09-4A43-B026-6B0F9D8C91A5}" destId="{285DD633-434C-463A-A3C3-FA448F120ED6}" srcOrd="0" destOrd="0" presId="urn:microsoft.com/office/officeart/2016/7/layout/RepeatingBendingProcessNew"/>
    <dgm:cxn modelId="{3DEB7EFA-5E88-4C59-94CA-AF2AC7EEBD10}" type="presOf" srcId="{C4240FEE-340A-466D-BF7A-D2C21FBD845F}" destId="{87940246-3EAA-4260-80F1-5BD314AD714A}" srcOrd="1" destOrd="0" presId="urn:microsoft.com/office/officeart/2016/7/layout/RepeatingBendingProcessNew"/>
    <dgm:cxn modelId="{D520AEB3-D607-4AF6-806A-9FFC0FE3E875}" type="presParOf" srcId="{0CBDC206-5565-49C3-9066-2F2D2694B0BA}" destId="{F0FD1829-B0AD-4611-8721-1FB3F3DB166C}" srcOrd="0" destOrd="0" presId="urn:microsoft.com/office/officeart/2016/7/layout/RepeatingBendingProcessNew"/>
    <dgm:cxn modelId="{99992C4C-583E-4AA0-AB79-EB88EF99908A}" type="presParOf" srcId="{0CBDC206-5565-49C3-9066-2F2D2694B0BA}" destId="{597807D3-3A6D-4979-B6B4-F09C0C412626}" srcOrd="1" destOrd="0" presId="urn:microsoft.com/office/officeart/2016/7/layout/RepeatingBendingProcessNew"/>
    <dgm:cxn modelId="{EAB2AEB4-F343-4FB2-A816-7DE29B8FA39A}" type="presParOf" srcId="{597807D3-3A6D-4979-B6B4-F09C0C412626}" destId="{C7DD6BFD-4ED6-42F9-B65D-B87F9F95344D}" srcOrd="0" destOrd="0" presId="urn:microsoft.com/office/officeart/2016/7/layout/RepeatingBendingProcessNew"/>
    <dgm:cxn modelId="{EA0E8F69-CC2C-41E8-AFAC-8A17A40CF4C4}" type="presParOf" srcId="{0CBDC206-5565-49C3-9066-2F2D2694B0BA}" destId="{285DD633-434C-463A-A3C3-FA448F120ED6}" srcOrd="2" destOrd="0" presId="urn:microsoft.com/office/officeart/2016/7/layout/RepeatingBendingProcessNew"/>
    <dgm:cxn modelId="{03D40A10-D8E5-44BA-A9A6-F74BD1E6FA64}" type="presParOf" srcId="{0CBDC206-5565-49C3-9066-2F2D2694B0BA}" destId="{0A003A42-722A-450F-A993-C1ECDABA5EB7}" srcOrd="3" destOrd="0" presId="urn:microsoft.com/office/officeart/2016/7/layout/RepeatingBendingProcessNew"/>
    <dgm:cxn modelId="{861E61A7-C627-4B1F-A37E-58BEA4091BD0}" type="presParOf" srcId="{0A003A42-722A-450F-A993-C1ECDABA5EB7}" destId="{E3C44AB7-6C49-4BE1-B153-F2D5899F8D23}" srcOrd="0" destOrd="0" presId="urn:microsoft.com/office/officeart/2016/7/layout/RepeatingBendingProcessNew"/>
    <dgm:cxn modelId="{42E4BA69-C274-40F9-AAA0-A22C137DBEB5}" type="presParOf" srcId="{0CBDC206-5565-49C3-9066-2F2D2694B0BA}" destId="{5013C97E-C110-4CD2-9ACF-05720DA9686B}" srcOrd="4" destOrd="0" presId="urn:microsoft.com/office/officeart/2016/7/layout/RepeatingBendingProcessNew"/>
    <dgm:cxn modelId="{3C95D751-C065-4318-943B-234435CCF0D0}" type="presParOf" srcId="{0CBDC206-5565-49C3-9066-2F2D2694B0BA}" destId="{EF062AAA-F95A-4F27-A80B-51A398F2C92A}" srcOrd="5" destOrd="0" presId="urn:microsoft.com/office/officeart/2016/7/layout/RepeatingBendingProcessNew"/>
    <dgm:cxn modelId="{E4144B9E-DC66-4099-9837-98D175D5F8B8}" type="presParOf" srcId="{EF062AAA-F95A-4F27-A80B-51A398F2C92A}" destId="{87940246-3EAA-4260-80F1-5BD314AD714A}" srcOrd="0" destOrd="0" presId="urn:microsoft.com/office/officeart/2016/7/layout/RepeatingBendingProcessNew"/>
    <dgm:cxn modelId="{27CABC80-4E21-44C0-8A72-D4652311F861}" type="presParOf" srcId="{0CBDC206-5565-49C3-9066-2F2D2694B0BA}" destId="{F169A4AC-4FB6-42FC-B290-0D30E675CFDA}" srcOrd="6" destOrd="0" presId="urn:microsoft.com/office/officeart/2016/7/layout/RepeatingBendingProcessNew"/>
    <dgm:cxn modelId="{9CF6D766-AA29-4A1D-9C2E-E6901AF1D82A}" type="presParOf" srcId="{0CBDC206-5565-49C3-9066-2F2D2694B0BA}" destId="{A11805B5-F538-4C32-B277-E7D134784023}" srcOrd="7" destOrd="0" presId="urn:microsoft.com/office/officeart/2016/7/layout/RepeatingBendingProcessNew"/>
    <dgm:cxn modelId="{8E7A97BA-6BA2-4B4F-9340-EF21CAE6A2FD}" type="presParOf" srcId="{A11805B5-F538-4C32-B277-E7D134784023}" destId="{0B9072E1-CCB4-4250-B767-8ECBD73A8D29}" srcOrd="0" destOrd="0" presId="urn:microsoft.com/office/officeart/2016/7/layout/RepeatingBendingProcessNew"/>
    <dgm:cxn modelId="{812D9326-13D0-4FF6-A044-4CDBCFFA0D7C}" type="presParOf" srcId="{0CBDC206-5565-49C3-9066-2F2D2694B0BA}" destId="{6353D951-1E1C-4E7E-8D5E-27EC44315D4A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4577AD8-80F5-40B5-BF01-DB74F899F52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4639C41-6D15-4194-BF11-6DB4ABF877F6}">
      <dgm:prSet/>
      <dgm:spPr/>
      <dgm:t>
        <a:bodyPr/>
        <a:lstStyle/>
        <a:p>
          <a:r>
            <a:rPr lang="en-US"/>
            <a:t>• Fit and compare GLMs &amp; Machine Learning models to predict hospital visits.</a:t>
          </a:r>
        </a:p>
      </dgm:t>
    </dgm:pt>
    <dgm:pt modelId="{A6AF6E5C-39B8-44D5-9C78-BBAC77322127}" type="parTrans" cxnId="{CD0E1944-A2CE-4B38-AA5E-47B6EB74FE75}">
      <dgm:prSet/>
      <dgm:spPr/>
      <dgm:t>
        <a:bodyPr/>
        <a:lstStyle/>
        <a:p>
          <a:endParaRPr lang="en-US"/>
        </a:p>
      </dgm:t>
    </dgm:pt>
    <dgm:pt modelId="{6ED872D7-019C-4619-811F-6AD34E6DA093}" type="sibTrans" cxnId="{CD0E1944-A2CE-4B38-AA5E-47B6EB74FE7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9FC2F4C-9E8D-4EF7-89D8-F6CBAF7E6881}">
      <dgm:prSet/>
      <dgm:spPr/>
      <dgm:t>
        <a:bodyPr/>
        <a:lstStyle/>
        <a:p>
          <a:r>
            <a:rPr lang="en-US"/>
            <a:t>• Identification of significant predictors and their impact on hospital utilization.</a:t>
          </a:r>
        </a:p>
      </dgm:t>
    </dgm:pt>
    <dgm:pt modelId="{789D7B1F-D85A-4E28-89DF-387A0314DC39}" type="parTrans" cxnId="{2D0E03B4-5B73-41FD-8F11-BCFA86A69A7C}">
      <dgm:prSet/>
      <dgm:spPr/>
      <dgm:t>
        <a:bodyPr/>
        <a:lstStyle/>
        <a:p>
          <a:endParaRPr lang="en-US"/>
        </a:p>
      </dgm:t>
    </dgm:pt>
    <dgm:pt modelId="{46C452F3-112E-43C4-A459-48EC803893A8}" type="sibTrans" cxnId="{2D0E03B4-5B73-41FD-8F11-BCFA86A69A7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25A89A3-B5FB-4247-B3E2-00AD2213A64D}">
      <dgm:prSet/>
      <dgm:spPr/>
      <dgm:t>
        <a:bodyPr/>
        <a:lstStyle/>
        <a:p>
          <a:r>
            <a:rPr lang="en-US"/>
            <a:t>• Interpret model results to offer policy recommendations for improving healthcare accessibility.</a:t>
          </a:r>
        </a:p>
      </dgm:t>
    </dgm:pt>
    <dgm:pt modelId="{681F73E2-19C7-48F4-93BD-884BFBAA7E7C}" type="parTrans" cxnId="{B9508C55-2C6F-472D-98E8-BB8D3710587A}">
      <dgm:prSet/>
      <dgm:spPr/>
      <dgm:t>
        <a:bodyPr/>
        <a:lstStyle/>
        <a:p>
          <a:endParaRPr lang="en-US"/>
        </a:p>
      </dgm:t>
    </dgm:pt>
    <dgm:pt modelId="{B7E8C417-FA39-4AB8-8975-C098FC858723}" type="sibTrans" cxnId="{B9508C55-2C6F-472D-98E8-BB8D3710587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2649D2A-614C-45A1-A0DD-2FE2F9A019FA}" type="pres">
      <dgm:prSet presAssocID="{F4577AD8-80F5-40B5-BF01-DB74F899F52F}" presName="Name0" presStyleCnt="0">
        <dgm:presLayoutVars>
          <dgm:animLvl val="lvl"/>
          <dgm:resizeHandles val="exact"/>
        </dgm:presLayoutVars>
      </dgm:prSet>
      <dgm:spPr/>
    </dgm:pt>
    <dgm:pt modelId="{685F4D9E-38A1-4062-985F-310A44631100}" type="pres">
      <dgm:prSet presAssocID="{94639C41-6D15-4194-BF11-6DB4ABF877F6}" presName="compositeNode" presStyleCnt="0">
        <dgm:presLayoutVars>
          <dgm:bulletEnabled val="1"/>
        </dgm:presLayoutVars>
      </dgm:prSet>
      <dgm:spPr/>
    </dgm:pt>
    <dgm:pt modelId="{DFC0E87E-1ACF-4AEC-8BAC-018A25E7FEE2}" type="pres">
      <dgm:prSet presAssocID="{94639C41-6D15-4194-BF11-6DB4ABF877F6}" presName="bgRect" presStyleLbl="bgAccFollowNode1" presStyleIdx="0" presStyleCnt="3"/>
      <dgm:spPr/>
    </dgm:pt>
    <dgm:pt modelId="{4D6285F0-BCE9-4C64-BBAF-A546DDB30A22}" type="pres">
      <dgm:prSet presAssocID="{6ED872D7-019C-4619-811F-6AD34E6DA093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6B7E636-8A5B-493E-8A40-6D712F0F3C15}" type="pres">
      <dgm:prSet presAssocID="{94639C41-6D15-4194-BF11-6DB4ABF877F6}" presName="bottomLine" presStyleLbl="alignNode1" presStyleIdx="1" presStyleCnt="6">
        <dgm:presLayoutVars/>
      </dgm:prSet>
      <dgm:spPr/>
    </dgm:pt>
    <dgm:pt modelId="{2095F839-8F11-48F6-8E63-F9FBB0235671}" type="pres">
      <dgm:prSet presAssocID="{94639C41-6D15-4194-BF11-6DB4ABF877F6}" presName="nodeText" presStyleLbl="bgAccFollowNode1" presStyleIdx="0" presStyleCnt="3">
        <dgm:presLayoutVars>
          <dgm:bulletEnabled val="1"/>
        </dgm:presLayoutVars>
      </dgm:prSet>
      <dgm:spPr/>
    </dgm:pt>
    <dgm:pt modelId="{13074850-EC23-438A-AFE9-196F38A2B78F}" type="pres">
      <dgm:prSet presAssocID="{6ED872D7-019C-4619-811F-6AD34E6DA093}" presName="sibTrans" presStyleCnt="0"/>
      <dgm:spPr/>
    </dgm:pt>
    <dgm:pt modelId="{68326ED1-4FB5-4807-B075-E1A68E68287D}" type="pres">
      <dgm:prSet presAssocID="{E9FC2F4C-9E8D-4EF7-89D8-F6CBAF7E6881}" presName="compositeNode" presStyleCnt="0">
        <dgm:presLayoutVars>
          <dgm:bulletEnabled val="1"/>
        </dgm:presLayoutVars>
      </dgm:prSet>
      <dgm:spPr/>
    </dgm:pt>
    <dgm:pt modelId="{824E39AB-3304-47F3-AB72-5D4F0B8CC18A}" type="pres">
      <dgm:prSet presAssocID="{E9FC2F4C-9E8D-4EF7-89D8-F6CBAF7E6881}" presName="bgRect" presStyleLbl="bgAccFollowNode1" presStyleIdx="1" presStyleCnt="3"/>
      <dgm:spPr/>
    </dgm:pt>
    <dgm:pt modelId="{62C4A99F-5479-480A-8840-9823E6FA6C54}" type="pres">
      <dgm:prSet presAssocID="{46C452F3-112E-43C4-A459-48EC803893A8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8CD62DC0-1F18-4823-B2C0-453963B65729}" type="pres">
      <dgm:prSet presAssocID="{E9FC2F4C-9E8D-4EF7-89D8-F6CBAF7E6881}" presName="bottomLine" presStyleLbl="alignNode1" presStyleIdx="3" presStyleCnt="6">
        <dgm:presLayoutVars/>
      </dgm:prSet>
      <dgm:spPr/>
    </dgm:pt>
    <dgm:pt modelId="{3CE885CD-691C-456E-B296-EC7C657D3A12}" type="pres">
      <dgm:prSet presAssocID="{E9FC2F4C-9E8D-4EF7-89D8-F6CBAF7E6881}" presName="nodeText" presStyleLbl="bgAccFollowNode1" presStyleIdx="1" presStyleCnt="3">
        <dgm:presLayoutVars>
          <dgm:bulletEnabled val="1"/>
        </dgm:presLayoutVars>
      </dgm:prSet>
      <dgm:spPr/>
    </dgm:pt>
    <dgm:pt modelId="{8B13CBDF-BCAD-48F1-AD95-53B3C724F0DF}" type="pres">
      <dgm:prSet presAssocID="{46C452F3-112E-43C4-A459-48EC803893A8}" presName="sibTrans" presStyleCnt="0"/>
      <dgm:spPr/>
    </dgm:pt>
    <dgm:pt modelId="{BC456744-5626-4417-B32B-BB2FCBE5FCA2}" type="pres">
      <dgm:prSet presAssocID="{625A89A3-B5FB-4247-B3E2-00AD2213A64D}" presName="compositeNode" presStyleCnt="0">
        <dgm:presLayoutVars>
          <dgm:bulletEnabled val="1"/>
        </dgm:presLayoutVars>
      </dgm:prSet>
      <dgm:spPr/>
    </dgm:pt>
    <dgm:pt modelId="{B84C5B59-F4AB-420A-8EF1-F3507F87FC2B}" type="pres">
      <dgm:prSet presAssocID="{625A89A3-B5FB-4247-B3E2-00AD2213A64D}" presName="bgRect" presStyleLbl="bgAccFollowNode1" presStyleIdx="2" presStyleCnt="3"/>
      <dgm:spPr/>
    </dgm:pt>
    <dgm:pt modelId="{07C9AD8E-C576-4EF6-8A14-315372F09A60}" type="pres">
      <dgm:prSet presAssocID="{B7E8C417-FA39-4AB8-8975-C098FC858723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4C8B817-CECD-4457-88C6-8FA2BCC20F59}" type="pres">
      <dgm:prSet presAssocID="{625A89A3-B5FB-4247-B3E2-00AD2213A64D}" presName="bottomLine" presStyleLbl="alignNode1" presStyleIdx="5" presStyleCnt="6">
        <dgm:presLayoutVars/>
      </dgm:prSet>
      <dgm:spPr/>
    </dgm:pt>
    <dgm:pt modelId="{29FF3C56-0578-4FF8-8AA6-6CBB1650E471}" type="pres">
      <dgm:prSet presAssocID="{625A89A3-B5FB-4247-B3E2-00AD2213A64D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C678408-7269-4D05-B96E-8C351598E32F}" type="presOf" srcId="{E9FC2F4C-9E8D-4EF7-89D8-F6CBAF7E6881}" destId="{824E39AB-3304-47F3-AB72-5D4F0B8CC18A}" srcOrd="0" destOrd="0" presId="urn:microsoft.com/office/officeart/2016/7/layout/BasicLinearProcessNumbered"/>
    <dgm:cxn modelId="{7A3FB917-6694-4C3E-8267-5B0FCE6E10D1}" type="presOf" srcId="{94639C41-6D15-4194-BF11-6DB4ABF877F6}" destId="{2095F839-8F11-48F6-8E63-F9FBB0235671}" srcOrd="1" destOrd="0" presId="urn:microsoft.com/office/officeart/2016/7/layout/BasicLinearProcessNumbered"/>
    <dgm:cxn modelId="{E36FF838-5832-4949-B131-7233C1E4A765}" type="presOf" srcId="{F4577AD8-80F5-40B5-BF01-DB74F899F52F}" destId="{02649D2A-614C-45A1-A0DD-2FE2F9A019FA}" srcOrd="0" destOrd="0" presId="urn:microsoft.com/office/officeart/2016/7/layout/BasicLinearProcessNumbered"/>
    <dgm:cxn modelId="{CBBFB63E-2FB8-45C9-8F9B-45B0FCFA7E26}" type="presOf" srcId="{94639C41-6D15-4194-BF11-6DB4ABF877F6}" destId="{DFC0E87E-1ACF-4AEC-8BAC-018A25E7FEE2}" srcOrd="0" destOrd="0" presId="urn:microsoft.com/office/officeart/2016/7/layout/BasicLinearProcessNumbered"/>
    <dgm:cxn modelId="{51A4163F-E9F3-4DFD-B745-2482BFED56BB}" type="presOf" srcId="{E9FC2F4C-9E8D-4EF7-89D8-F6CBAF7E6881}" destId="{3CE885CD-691C-456E-B296-EC7C657D3A12}" srcOrd="1" destOrd="0" presId="urn:microsoft.com/office/officeart/2016/7/layout/BasicLinearProcessNumbered"/>
    <dgm:cxn modelId="{CD0E1944-A2CE-4B38-AA5E-47B6EB74FE75}" srcId="{F4577AD8-80F5-40B5-BF01-DB74F899F52F}" destId="{94639C41-6D15-4194-BF11-6DB4ABF877F6}" srcOrd="0" destOrd="0" parTransId="{A6AF6E5C-39B8-44D5-9C78-BBAC77322127}" sibTransId="{6ED872D7-019C-4619-811F-6AD34E6DA093}"/>
    <dgm:cxn modelId="{B9508C55-2C6F-472D-98E8-BB8D3710587A}" srcId="{F4577AD8-80F5-40B5-BF01-DB74F899F52F}" destId="{625A89A3-B5FB-4247-B3E2-00AD2213A64D}" srcOrd="2" destOrd="0" parTransId="{681F73E2-19C7-48F4-93BD-884BFBAA7E7C}" sibTransId="{B7E8C417-FA39-4AB8-8975-C098FC858723}"/>
    <dgm:cxn modelId="{C74515A3-A5E6-415D-A2C7-2E6B38156578}" type="presOf" srcId="{6ED872D7-019C-4619-811F-6AD34E6DA093}" destId="{4D6285F0-BCE9-4C64-BBAF-A546DDB30A22}" srcOrd="0" destOrd="0" presId="urn:microsoft.com/office/officeart/2016/7/layout/BasicLinearProcessNumbered"/>
    <dgm:cxn modelId="{2D0E03B4-5B73-41FD-8F11-BCFA86A69A7C}" srcId="{F4577AD8-80F5-40B5-BF01-DB74F899F52F}" destId="{E9FC2F4C-9E8D-4EF7-89D8-F6CBAF7E6881}" srcOrd="1" destOrd="0" parTransId="{789D7B1F-D85A-4E28-89DF-387A0314DC39}" sibTransId="{46C452F3-112E-43C4-A459-48EC803893A8}"/>
    <dgm:cxn modelId="{984AD9BB-31DB-4ABF-8C72-2A1CCDC67F37}" type="presOf" srcId="{B7E8C417-FA39-4AB8-8975-C098FC858723}" destId="{07C9AD8E-C576-4EF6-8A14-315372F09A60}" srcOrd="0" destOrd="0" presId="urn:microsoft.com/office/officeart/2016/7/layout/BasicLinearProcessNumbered"/>
    <dgm:cxn modelId="{5DEA47DA-73F7-44F3-BC9D-F3073919C420}" type="presOf" srcId="{46C452F3-112E-43C4-A459-48EC803893A8}" destId="{62C4A99F-5479-480A-8840-9823E6FA6C54}" srcOrd="0" destOrd="0" presId="urn:microsoft.com/office/officeart/2016/7/layout/BasicLinearProcessNumbered"/>
    <dgm:cxn modelId="{08DA82F0-7F79-4B87-A2DE-B72AE9B07D09}" type="presOf" srcId="{625A89A3-B5FB-4247-B3E2-00AD2213A64D}" destId="{29FF3C56-0578-4FF8-8AA6-6CBB1650E471}" srcOrd="1" destOrd="0" presId="urn:microsoft.com/office/officeart/2016/7/layout/BasicLinearProcessNumbered"/>
    <dgm:cxn modelId="{879E46F7-A7F4-4286-90E1-D5AB9DAEC72B}" type="presOf" srcId="{625A89A3-B5FB-4247-B3E2-00AD2213A64D}" destId="{B84C5B59-F4AB-420A-8EF1-F3507F87FC2B}" srcOrd="0" destOrd="0" presId="urn:microsoft.com/office/officeart/2016/7/layout/BasicLinearProcessNumbered"/>
    <dgm:cxn modelId="{435631AA-93E5-4595-9A96-F76009AC4B70}" type="presParOf" srcId="{02649D2A-614C-45A1-A0DD-2FE2F9A019FA}" destId="{685F4D9E-38A1-4062-985F-310A44631100}" srcOrd="0" destOrd="0" presId="urn:microsoft.com/office/officeart/2016/7/layout/BasicLinearProcessNumbered"/>
    <dgm:cxn modelId="{9D75DEE2-8F16-4BFE-A72C-34D5C7776249}" type="presParOf" srcId="{685F4D9E-38A1-4062-985F-310A44631100}" destId="{DFC0E87E-1ACF-4AEC-8BAC-018A25E7FEE2}" srcOrd="0" destOrd="0" presId="urn:microsoft.com/office/officeart/2016/7/layout/BasicLinearProcessNumbered"/>
    <dgm:cxn modelId="{6DEDB72B-856F-49D8-B22A-59D6D67E5B58}" type="presParOf" srcId="{685F4D9E-38A1-4062-985F-310A44631100}" destId="{4D6285F0-BCE9-4C64-BBAF-A546DDB30A22}" srcOrd="1" destOrd="0" presId="urn:microsoft.com/office/officeart/2016/7/layout/BasicLinearProcessNumbered"/>
    <dgm:cxn modelId="{49D269DE-D9D8-40CE-A5BC-3C04F8485166}" type="presParOf" srcId="{685F4D9E-38A1-4062-985F-310A44631100}" destId="{66B7E636-8A5B-493E-8A40-6D712F0F3C15}" srcOrd="2" destOrd="0" presId="urn:microsoft.com/office/officeart/2016/7/layout/BasicLinearProcessNumbered"/>
    <dgm:cxn modelId="{1536162B-A43D-4804-87AA-9D5F2ADC147E}" type="presParOf" srcId="{685F4D9E-38A1-4062-985F-310A44631100}" destId="{2095F839-8F11-48F6-8E63-F9FBB0235671}" srcOrd="3" destOrd="0" presId="urn:microsoft.com/office/officeart/2016/7/layout/BasicLinearProcessNumbered"/>
    <dgm:cxn modelId="{0B1CD8E7-6942-4323-8AAE-FBF6766889C0}" type="presParOf" srcId="{02649D2A-614C-45A1-A0DD-2FE2F9A019FA}" destId="{13074850-EC23-438A-AFE9-196F38A2B78F}" srcOrd="1" destOrd="0" presId="urn:microsoft.com/office/officeart/2016/7/layout/BasicLinearProcessNumbered"/>
    <dgm:cxn modelId="{B6A0411C-CDF4-429B-BC00-3A4C41372682}" type="presParOf" srcId="{02649D2A-614C-45A1-A0DD-2FE2F9A019FA}" destId="{68326ED1-4FB5-4807-B075-E1A68E68287D}" srcOrd="2" destOrd="0" presId="urn:microsoft.com/office/officeart/2016/7/layout/BasicLinearProcessNumbered"/>
    <dgm:cxn modelId="{242AC333-4FF4-4EA3-9E3E-255E55C798B5}" type="presParOf" srcId="{68326ED1-4FB5-4807-B075-E1A68E68287D}" destId="{824E39AB-3304-47F3-AB72-5D4F0B8CC18A}" srcOrd="0" destOrd="0" presId="urn:microsoft.com/office/officeart/2016/7/layout/BasicLinearProcessNumbered"/>
    <dgm:cxn modelId="{B9BA70F4-D431-48F0-A9DC-F3E65577AF8D}" type="presParOf" srcId="{68326ED1-4FB5-4807-B075-E1A68E68287D}" destId="{62C4A99F-5479-480A-8840-9823E6FA6C54}" srcOrd="1" destOrd="0" presId="urn:microsoft.com/office/officeart/2016/7/layout/BasicLinearProcessNumbered"/>
    <dgm:cxn modelId="{DC4434A8-4DAC-4AA2-BD5D-96790B210E05}" type="presParOf" srcId="{68326ED1-4FB5-4807-B075-E1A68E68287D}" destId="{8CD62DC0-1F18-4823-B2C0-453963B65729}" srcOrd="2" destOrd="0" presId="urn:microsoft.com/office/officeart/2016/7/layout/BasicLinearProcessNumbered"/>
    <dgm:cxn modelId="{833ABABE-B076-434E-972B-2758C9EEEAF0}" type="presParOf" srcId="{68326ED1-4FB5-4807-B075-E1A68E68287D}" destId="{3CE885CD-691C-456E-B296-EC7C657D3A12}" srcOrd="3" destOrd="0" presId="urn:microsoft.com/office/officeart/2016/7/layout/BasicLinearProcessNumbered"/>
    <dgm:cxn modelId="{36A591CB-264F-4712-9BB1-D857EB04153D}" type="presParOf" srcId="{02649D2A-614C-45A1-A0DD-2FE2F9A019FA}" destId="{8B13CBDF-BCAD-48F1-AD95-53B3C724F0DF}" srcOrd="3" destOrd="0" presId="urn:microsoft.com/office/officeart/2016/7/layout/BasicLinearProcessNumbered"/>
    <dgm:cxn modelId="{43F903AE-1297-45E1-8DDB-E0BDEB7F43B0}" type="presParOf" srcId="{02649D2A-614C-45A1-A0DD-2FE2F9A019FA}" destId="{BC456744-5626-4417-B32B-BB2FCBE5FCA2}" srcOrd="4" destOrd="0" presId="urn:microsoft.com/office/officeart/2016/7/layout/BasicLinearProcessNumbered"/>
    <dgm:cxn modelId="{2A3D4ED1-A7B2-4D70-89E6-1B6D9A5B5598}" type="presParOf" srcId="{BC456744-5626-4417-B32B-BB2FCBE5FCA2}" destId="{B84C5B59-F4AB-420A-8EF1-F3507F87FC2B}" srcOrd="0" destOrd="0" presId="urn:microsoft.com/office/officeart/2016/7/layout/BasicLinearProcessNumbered"/>
    <dgm:cxn modelId="{A3A0E122-8485-4834-974F-E7BF5A79B3B8}" type="presParOf" srcId="{BC456744-5626-4417-B32B-BB2FCBE5FCA2}" destId="{07C9AD8E-C576-4EF6-8A14-315372F09A60}" srcOrd="1" destOrd="0" presId="urn:microsoft.com/office/officeart/2016/7/layout/BasicLinearProcessNumbered"/>
    <dgm:cxn modelId="{79B5D3AC-7D92-40F1-8E4E-D059E16ADA7E}" type="presParOf" srcId="{BC456744-5626-4417-B32B-BB2FCBE5FCA2}" destId="{84C8B817-CECD-4457-88C6-8FA2BCC20F59}" srcOrd="2" destOrd="0" presId="urn:microsoft.com/office/officeart/2016/7/layout/BasicLinearProcessNumbered"/>
    <dgm:cxn modelId="{8B66FDD0-506A-429A-B1C4-D78ECD701BDA}" type="presParOf" srcId="{BC456744-5626-4417-B32B-BB2FCBE5FCA2}" destId="{29FF3C56-0578-4FF8-8AA6-6CBB1650E47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88711FE-BB15-4CCC-9F07-788135D1866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00CEEF-6E3F-4F6A-ADA8-BD304638B883}">
      <dgm:prSet/>
      <dgm:spPr/>
      <dgm:t>
        <a:bodyPr/>
        <a:lstStyle/>
        <a:p>
          <a:r>
            <a:rPr lang="en-US"/>
            <a:t>Find out important interaction variables.</a:t>
          </a:r>
        </a:p>
      </dgm:t>
    </dgm:pt>
    <dgm:pt modelId="{665575AF-2E3E-4666-9201-28B221610DF5}" type="parTrans" cxnId="{4A047E6B-208E-4B28-9D4E-659E039312D4}">
      <dgm:prSet/>
      <dgm:spPr/>
      <dgm:t>
        <a:bodyPr/>
        <a:lstStyle/>
        <a:p>
          <a:endParaRPr lang="en-US"/>
        </a:p>
      </dgm:t>
    </dgm:pt>
    <dgm:pt modelId="{893C2103-B76E-4523-A2DA-2C763C856B73}" type="sibTrans" cxnId="{4A047E6B-208E-4B28-9D4E-659E039312D4}">
      <dgm:prSet/>
      <dgm:spPr/>
      <dgm:t>
        <a:bodyPr/>
        <a:lstStyle/>
        <a:p>
          <a:endParaRPr lang="en-US"/>
        </a:p>
      </dgm:t>
    </dgm:pt>
    <dgm:pt modelId="{EC66562A-72DE-477B-807A-379B30355996}">
      <dgm:prSet/>
      <dgm:spPr/>
      <dgm:t>
        <a:bodyPr/>
        <a:lstStyle/>
        <a:p>
          <a:r>
            <a:rPr lang="en-US"/>
            <a:t>Train the machine learning models.</a:t>
          </a:r>
        </a:p>
      </dgm:t>
    </dgm:pt>
    <dgm:pt modelId="{071BC68D-FF31-4494-83F2-7EAF245D5796}" type="parTrans" cxnId="{56CF0561-CD2A-467C-B42B-AF250FDFAF1B}">
      <dgm:prSet/>
      <dgm:spPr/>
      <dgm:t>
        <a:bodyPr/>
        <a:lstStyle/>
        <a:p>
          <a:endParaRPr lang="en-US"/>
        </a:p>
      </dgm:t>
    </dgm:pt>
    <dgm:pt modelId="{E879B5BA-B526-49DD-8733-BC966D851117}" type="sibTrans" cxnId="{56CF0561-CD2A-467C-B42B-AF250FDFAF1B}">
      <dgm:prSet/>
      <dgm:spPr/>
      <dgm:t>
        <a:bodyPr/>
        <a:lstStyle/>
        <a:p>
          <a:endParaRPr lang="en-US"/>
        </a:p>
      </dgm:t>
    </dgm:pt>
    <dgm:pt modelId="{10FBD2C2-94C6-4741-8EA5-67352A2ED166}" type="pres">
      <dgm:prSet presAssocID="{188711FE-BB15-4CCC-9F07-788135D1866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76B04FE-59ED-47D9-95B9-856DBC94DB88}" type="pres">
      <dgm:prSet presAssocID="{F600CEEF-6E3F-4F6A-ADA8-BD304638B883}" presName="hierRoot1" presStyleCnt="0"/>
      <dgm:spPr/>
    </dgm:pt>
    <dgm:pt modelId="{5F4EDED0-78B3-4628-B015-73386984F36E}" type="pres">
      <dgm:prSet presAssocID="{F600CEEF-6E3F-4F6A-ADA8-BD304638B883}" presName="composite" presStyleCnt="0"/>
      <dgm:spPr/>
    </dgm:pt>
    <dgm:pt modelId="{E5B8ADA6-60B6-4272-993C-A72478B4FB6B}" type="pres">
      <dgm:prSet presAssocID="{F600CEEF-6E3F-4F6A-ADA8-BD304638B883}" presName="background" presStyleLbl="node0" presStyleIdx="0" presStyleCnt="2"/>
      <dgm:spPr/>
    </dgm:pt>
    <dgm:pt modelId="{6E18415B-7C7E-4613-9DB9-74556811DB14}" type="pres">
      <dgm:prSet presAssocID="{F600CEEF-6E3F-4F6A-ADA8-BD304638B883}" presName="text" presStyleLbl="fgAcc0" presStyleIdx="0" presStyleCnt="2">
        <dgm:presLayoutVars>
          <dgm:chPref val="3"/>
        </dgm:presLayoutVars>
      </dgm:prSet>
      <dgm:spPr/>
    </dgm:pt>
    <dgm:pt modelId="{152C2F4D-51A3-4396-9146-389EF3D589EA}" type="pres">
      <dgm:prSet presAssocID="{F600CEEF-6E3F-4F6A-ADA8-BD304638B883}" presName="hierChild2" presStyleCnt="0"/>
      <dgm:spPr/>
    </dgm:pt>
    <dgm:pt modelId="{F5E33B4F-5430-4782-89E6-EE52BF4D0DA3}" type="pres">
      <dgm:prSet presAssocID="{EC66562A-72DE-477B-807A-379B30355996}" presName="hierRoot1" presStyleCnt="0"/>
      <dgm:spPr/>
    </dgm:pt>
    <dgm:pt modelId="{15FB557A-09DB-466C-B15C-3AD3DDEEC2E2}" type="pres">
      <dgm:prSet presAssocID="{EC66562A-72DE-477B-807A-379B30355996}" presName="composite" presStyleCnt="0"/>
      <dgm:spPr/>
    </dgm:pt>
    <dgm:pt modelId="{F19AF0EF-37CF-4027-951A-0930B174C2A8}" type="pres">
      <dgm:prSet presAssocID="{EC66562A-72DE-477B-807A-379B30355996}" presName="background" presStyleLbl="node0" presStyleIdx="1" presStyleCnt="2"/>
      <dgm:spPr/>
    </dgm:pt>
    <dgm:pt modelId="{C30E6499-F7C4-464B-A175-49850B8EC93B}" type="pres">
      <dgm:prSet presAssocID="{EC66562A-72DE-477B-807A-379B30355996}" presName="text" presStyleLbl="fgAcc0" presStyleIdx="1" presStyleCnt="2">
        <dgm:presLayoutVars>
          <dgm:chPref val="3"/>
        </dgm:presLayoutVars>
      </dgm:prSet>
      <dgm:spPr/>
    </dgm:pt>
    <dgm:pt modelId="{EE8BF145-5AAA-497A-B658-9A8D6E0E3FB0}" type="pres">
      <dgm:prSet presAssocID="{EC66562A-72DE-477B-807A-379B30355996}" presName="hierChild2" presStyleCnt="0"/>
      <dgm:spPr/>
    </dgm:pt>
  </dgm:ptLst>
  <dgm:cxnLst>
    <dgm:cxn modelId="{CBDA4737-D395-4EA5-BE7B-B201DBB82361}" type="presOf" srcId="{EC66562A-72DE-477B-807A-379B30355996}" destId="{C30E6499-F7C4-464B-A175-49850B8EC93B}" srcOrd="0" destOrd="0" presId="urn:microsoft.com/office/officeart/2005/8/layout/hierarchy1"/>
    <dgm:cxn modelId="{56CF0561-CD2A-467C-B42B-AF250FDFAF1B}" srcId="{188711FE-BB15-4CCC-9F07-788135D1866C}" destId="{EC66562A-72DE-477B-807A-379B30355996}" srcOrd="1" destOrd="0" parTransId="{071BC68D-FF31-4494-83F2-7EAF245D5796}" sibTransId="{E879B5BA-B526-49DD-8733-BC966D851117}"/>
    <dgm:cxn modelId="{4A047E6B-208E-4B28-9D4E-659E039312D4}" srcId="{188711FE-BB15-4CCC-9F07-788135D1866C}" destId="{F600CEEF-6E3F-4F6A-ADA8-BD304638B883}" srcOrd="0" destOrd="0" parTransId="{665575AF-2E3E-4666-9201-28B221610DF5}" sibTransId="{893C2103-B76E-4523-A2DA-2C763C856B73}"/>
    <dgm:cxn modelId="{FEA3067C-41FD-4B4C-BED0-854A9B16BEF0}" type="presOf" srcId="{188711FE-BB15-4CCC-9F07-788135D1866C}" destId="{10FBD2C2-94C6-4741-8EA5-67352A2ED166}" srcOrd="0" destOrd="0" presId="urn:microsoft.com/office/officeart/2005/8/layout/hierarchy1"/>
    <dgm:cxn modelId="{C41EEBCE-885C-4214-B52F-4774D1F77F4E}" type="presOf" srcId="{F600CEEF-6E3F-4F6A-ADA8-BD304638B883}" destId="{6E18415B-7C7E-4613-9DB9-74556811DB14}" srcOrd="0" destOrd="0" presId="urn:microsoft.com/office/officeart/2005/8/layout/hierarchy1"/>
    <dgm:cxn modelId="{988B4442-6170-4DD0-A4FE-3CC588D9BCEC}" type="presParOf" srcId="{10FBD2C2-94C6-4741-8EA5-67352A2ED166}" destId="{276B04FE-59ED-47D9-95B9-856DBC94DB88}" srcOrd="0" destOrd="0" presId="urn:microsoft.com/office/officeart/2005/8/layout/hierarchy1"/>
    <dgm:cxn modelId="{9271721D-C7A7-4B56-98CE-F19083F1226A}" type="presParOf" srcId="{276B04FE-59ED-47D9-95B9-856DBC94DB88}" destId="{5F4EDED0-78B3-4628-B015-73386984F36E}" srcOrd="0" destOrd="0" presId="urn:microsoft.com/office/officeart/2005/8/layout/hierarchy1"/>
    <dgm:cxn modelId="{B91585EE-6039-479E-A4F1-7048D73CF2C7}" type="presParOf" srcId="{5F4EDED0-78B3-4628-B015-73386984F36E}" destId="{E5B8ADA6-60B6-4272-993C-A72478B4FB6B}" srcOrd="0" destOrd="0" presId="urn:microsoft.com/office/officeart/2005/8/layout/hierarchy1"/>
    <dgm:cxn modelId="{338AD90E-5269-417A-A0F1-D9AA47AA713F}" type="presParOf" srcId="{5F4EDED0-78B3-4628-B015-73386984F36E}" destId="{6E18415B-7C7E-4613-9DB9-74556811DB14}" srcOrd="1" destOrd="0" presId="urn:microsoft.com/office/officeart/2005/8/layout/hierarchy1"/>
    <dgm:cxn modelId="{F050F2ED-A527-40D0-AFD6-333D68D0B9F6}" type="presParOf" srcId="{276B04FE-59ED-47D9-95B9-856DBC94DB88}" destId="{152C2F4D-51A3-4396-9146-389EF3D589EA}" srcOrd="1" destOrd="0" presId="urn:microsoft.com/office/officeart/2005/8/layout/hierarchy1"/>
    <dgm:cxn modelId="{3ECE88FC-3D41-4ED4-91A8-4FA56669AE6B}" type="presParOf" srcId="{10FBD2C2-94C6-4741-8EA5-67352A2ED166}" destId="{F5E33B4F-5430-4782-89E6-EE52BF4D0DA3}" srcOrd="1" destOrd="0" presId="urn:microsoft.com/office/officeart/2005/8/layout/hierarchy1"/>
    <dgm:cxn modelId="{672AE1BA-E17C-439B-8A36-43122CEF06BE}" type="presParOf" srcId="{F5E33B4F-5430-4782-89E6-EE52BF4D0DA3}" destId="{15FB557A-09DB-466C-B15C-3AD3DDEEC2E2}" srcOrd="0" destOrd="0" presId="urn:microsoft.com/office/officeart/2005/8/layout/hierarchy1"/>
    <dgm:cxn modelId="{5ADB9707-CACC-49F4-BEFE-B85BB4098867}" type="presParOf" srcId="{15FB557A-09DB-466C-B15C-3AD3DDEEC2E2}" destId="{F19AF0EF-37CF-4027-951A-0930B174C2A8}" srcOrd="0" destOrd="0" presId="urn:microsoft.com/office/officeart/2005/8/layout/hierarchy1"/>
    <dgm:cxn modelId="{F1919039-51C0-403D-AE3C-690EAC41C0FF}" type="presParOf" srcId="{15FB557A-09DB-466C-B15C-3AD3DDEEC2E2}" destId="{C30E6499-F7C4-464B-A175-49850B8EC93B}" srcOrd="1" destOrd="0" presId="urn:microsoft.com/office/officeart/2005/8/layout/hierarchy1"/>
    <dgm:cxn modelId="{79CF454A-9DC1-41FC-868B-A6503DE65C7A}" type="presParOf" srcId="{F5E33B4F-5430-4782-89E6-EE52BF4D0DA3}" destId="{EE8BF145-5AAA-497A-B658-9A8D6E0E3FB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4CF710-6DA0-4564-8D79-BE09FBEC8CB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A135945-AF14-4895-A433-E620D0A06C94}">
      <dgm:prSet/>
      <dgm:spPr/>
      <dgm:t>
        <a:bodyPr/>
        <a:lstStyle/>
        <a:p>
          <a:r>
            <a:rPr lang="en-US"/>
            <a:t>log (𝐸(𝑦𝑖)) = log(𝜇𝑖) = 𝛽0 + 𝛽1𝑋𝑖1 + ⋯ + 𝛽𝑝𝑋𝑖𝑝 </a:t>
          </a:r>
        </a:p>
      </dgm:t>
    </dgm:pt>
    <dgm:pt modelId="{7E62CF79-1FDC-42BB-9194-70FF555B12D2}" type="parTrans" cxnId="{71FCA154-0990-4323-AA3E-040F991AC418}">
      <dgm:prSet/>
      <dgm:spPr/>
      <dgm:t>
        <a:bodyPr/>
        <a:lstStyle/>
        <a:p>
          <a:endParaRPr lang="en-US"/>
        </a:p>
      </dgm:t>
    </dgm:pt>
    <dgm:pt modelId="{C9BD0231-61DD-4A8C-B881-9FC7C512C3C8}" type="sibTrans" cxnId="{71FCA154-0990-4323-AA3E-040F991AC418}">
      <dgm:prSet/>
      <dgm:spPr/>
      <dgm:t>
        <a:bodyPr/>
        <a:lstStyle/>
        <a:p>
          <a:endParaRPr lang="en-US"/>
        </a:p>
      </dgm:t>
    </dgm:pt>
    <dgm:pt modelId="{0204CFBF-F707-417E-BB76-C7C94EE7445F}">
      <dgm:prSet/>
      <dgm:spPr/>
      <dgm:t>
        <a:bodyPr/>
        <a:lstStyle/>
        <a:p>
          <a:r>
            <a:rPr lang="en-US"/>
            <a:t>Model 1 (Full Model) : glm(formula = visits ~ . , family = poisson(link = "log"), data = train_data)</a:t>
          </a:r>
        </a:p>
      </dgm:t>
    </dgm:pt>
    <dgm:pt modelId="{82342BD4-CACB-4188-BF41-BC51D4B98142}" type="parTrans" cxnId="{CF5F4A9D-CB38-4F5A-87CC-B0C640B2E96E}">
      <dgm:prSet/>
      <dgm:spPr/>
      <dgm:t>
        <a:bodyPr/>
        <a:lstStyle/>
        <a:p>
          <a:endParaRPr lang="en-US"/>
        </a:p>
      </dgm:t>
    </dgm:pt>
    <dgm:pt modelId="{FA62F2DA-F54B-4B56-9681-01ABF8E71D32}" type="sibTrans" cxnId="{CF5F4A9D-CB38-4F5A-87CC-B0C640B2E96E}">
      <dgm:prSet/>
      <dgm:spPr/>
      <dgm:t>
        <a:bodyPr/>
        <a:lstStyle/>
        <a:p>
          <a:endParaRPr lang="en-US"/>
        </a:p>
      </dgm:t>
    </dgm:pt>
    <dgm:pt modelId="{9C4CC230-9C7E-48B3-A307-971C0C17A840}">
      <dgm:prSet/>
      <dgm:spPr/>
      <dgm:t>
        <a:bodyPr/>
        <a:lstStyle/>
        <a:p>
          <a:r>
            <a:rPr lang="en-US"/>
            <a:t>Model 2 (Reduced model): glm(formula = visits ~ gender + illness + reduced + health + freepoor + lchronic, family = poisson(link = "log"), data = train_data)</a:t>
          </a:r>
        </a:p>
      </dgm:t>
    </dgm:pt>
    <dgm:pt modelId="{AB07B2D9-78DD-42DE-8921-0F6FEB18C6AC}" type="parTrans" cxnId="{E0D80033-9735-453B-8B9F-1E919C1F6BEB}">
      <dgm:prSet/>
      <dgm:spPr/>
      <dgm:t>
        <a:bodyPr/>
        <a:lstStyle/>
        <a:p>
          <a:endParaRPr lang="en-US"/>
        </a:p>
      </dgm:t>
    </dgm:pt>
    <dgm:pt modelId="{2565EE37-3C95-40A8-A2FE-633D69D6C2D2}" type="sibTrans" cxnId="{E0D80033-9735-453B-8B9F-1E919C1F6BEB}">
      <dgm:prSet/>
      <dgm:spPr/>
      <dgm:t>
        <a:bodyPr/>
        <a:lstStyle/>
        <a:p>
          <a:endParaRPr lang="en-US"/>
        </a:p>
      </dgm:t>
    </dgm:pt>
    <dgm:pt modelId="{A5189A6A-E18E-49FD-BF0D-76CC137DF751}">
      <dgm:prSet/>
      <dgm:spPr/>
      <dgm:t>
        <a:bodyPr/>
        <a:lstStyle/>
        <a:p>
          <a:r>
            <a:rPr lang="en-US"/>
            <a:t>Model 3 (Interaction Variables Model) : glm(formula = visits ~ age * gender + income * private + illness + reduced + health + freepoor + nchronic + lchronic, family = poisson(link = "log"), data = train_data)</a:t>
          </a:r>
        </a:p>
      </dgm:t>
    </dgm:pt>
    <dgm:pt modelId="{1D713416-5140-4262-BD70-9697ED74538E}" type="parTrans" cxnId="{B777BF5C-DFBB-46B8-BE30-8DEBA1137F46}">
      <dgm:prSet/>
      <dgm:spPr/>
      <dgm:t>
        <a:bodyPr/>
        <a:lstStyle/>
        <a:p>
          <a:endParaRPr lang="en-US"/>
        </a:p>
      </dgm:t>
    </dgm:pt>
    <dgm:pt modelId="{1C4D7D1A-7AF7-46FC-83A6-BF6899753277}" type="sibTrans" cxnId="{B777BF5C-DFBB-46B8-BE30-8DEBA1137F46}">
      <dgm:prSet/>
      <dgm:spPr/>
      <dgm:t>
        <a:bodyPr/>
        <a:lstStyle/>
        <a:p>
          <a:endParaRPr lang="en-US"/>
        </a:p>
      </dgm:t>
    </dgm:pt>
    <dgm:pt modelId="{E7F0BD80-FCC0-47B1-92D8-C92A315FD4F0}" type="pres">
      <dgm:prSet presAssocID="{A04CF710-6DA0-4564-8D79-BE09FBEC8CBF}" presName="vert0" presStyleCnt="0">
        <dgm:presLayoutVars>
          <dgm:dir/>
          <dgm:animOne val="branch"/>
          <dgm:animLvl val="lvl"/>
        </dgm:presLayoutVars>
      </dgm:prSet>
      <dgm:spPr/>
    </dgm:pt>
    <dgm:pt modelId="{99C2AB4C-7C0F-416C-8599-B0647FB12B76}" type="pres">
      <dgm:prSet presAssocID="{9A135945-AF14-4895-A433-E620D0A06C94}" presName="thickLine" presStyleLbl="alignNode1" presStyleIdx="0" presStyleCnt="4"/>
      <dgm:spPr/>
    </dgm:pt>
    <dgm:pt modelId="{B1BDC1BA-B5B6-4FA9-9A09-14B2DF1CDEF3}" type="pres">
      <dgm:prSet presAssocID="{9A135945-AF14-4895-A433-E620D0A06C94}" presName="horz1" presStyleCnt="0"/>
      <dgm:spPr/>
    </dgm:pt>
    <dgm:pt modelId="{CE0A9BA5-E279-440F-9996-D91B394FA71D}" type="pres">
      <dgm:prSet presAssocID="{9A135945-AF14-4895-A433-E620D0A06C94}" presName="tx1" presStyleLbl="revTx" presStyleIdx="0" presStyleCnt="4"/>
      <dgm:spPr/>
    </dgm:pt>
    <dgm:pt modelId="{20D3EEF6-746F-4402-AC61-C502AFABD89B}" type="pres">
      <dgm:prSet presAssocID="{9A135945-AF14-4895-A433-E620D0A06C94}" presName="vert1" presStyleCnt="0"/>
      <dgm:spPr/>
    </dgm:pt>
    <dgm:pt modelId="{F3CCCDCA-D06F-4C7E-8E5D-4CC3C8EE3909}" type="pres">
      <dgm:prSet presAssocID="{0204CFBF-F707-417E-BB76-C7C94EE7445F}" presName="thickLine" presStyleLbl="alignNode1" presStyleIdx="1" presStyleCnt="4"/>
      <dgm:spPr/>
    </dgm:pt>
    <dgm:pt modelId="{6B2AC9BC-3D3E-4169-93F8-F44EECD47170}" type="pres">
      <dgm:prSet presAssocID="{0204CFBF-F707-417E-BB76-C7C94EE7445F}" presName="horz1" presStyleCnt="0"/>
      <dgm:spPr/>
    </dgm:pt>
    <dgm:pt modelId="{00CD0F84-7802-4B0A-9893-F1F9BEA698B2}" type="pres">
      <dgm:prSet presAssocID="{0204CFBF-F707-417E-BB76-C7C94EE7445F}" presName="tx1" presStyleLbl="revTx" presStyleIdx="1" presStyleCnt="4"/>
      <dgm:spPr/>
    </dgm:pt>
    <dgm:pt modelId="{8D73DA53-A122-47C9-8EA1-005AE87B6FF1}" type="pres">
      <dgm:prSet presAssocID="{0204CFBF-F707-417E-BB76-C7C94EE7445F}" presName="vert1" presStyleCnt="0"/>
      <dgm:spPr/>
    </dgm:pt>
    <dgm:pt modelId="{BD34E2B8-ECA7-4A9D-BF63-A6E7215AC6CB}" type="pres">
      <dgm:prSet presAssocID="{9C4CC230-9C7E-48B3-A307-971C0C17A840}" presName="thickLine" presStyleLbl="alignNode1" presStyleIdx="2" presStyleCnt="4"/>
      <dgm:spPr/>
    </dgm:pt>
    <dgm:pt modelId="{33415F68-1822-405B-A8E9-5928B0789A56}" type="pres">
      <dgm:prSet presAssocID="{9C4CC230-9C7E-48B3-A307-971C0C17A840}" presName="horz1" presStyleCnt="0"/>
      <dgm:spPr/>
    </dgm:pt>
    <dgm:pt modelId="{122BB6F5-0468-40C5-86E4-2CB00B7DBDE7}" type="pres">
      <dgm:prSet presAssocID="{9C4CC230-9C7E-48B3-A307-971C0C17A840}" presName="tx1" presStyleLbl="revTx" presStyleIdx="2" presStyleCnt="4"/>
      <dgm:spPr/>
    </dgm:pt>
    <dgm:pt modelId="{3A046F6D-C80E-4ABE-BAFF-1D974B8AF907}" type="pres">
      <dgm:prSet presAssocID="{9C4CC230-9C7E-48B3-A307-971C0C17A840}" presName="vert1" presStyleCnt="0"/>
      <dgm:spPr/>
    </dgm:pt>
    <dgm:pt modelId="{22F1B20C-2362-49A1-9D2F-24205A4A4B2E}" type="pres">
      <dgm:prSet presAssocID="{A5189A6A-E18E-49FD-BF0D-76CC137DF751}" presName="thickLine" presStyleLbl="alignNode1" presStyleIdx="3" presStyleCnt="4"/>
      <dgm:spPr/>
    </dgm:pt>
    <dgm:pt modelId="{63D3EEC7-6A6D-47B0-BEB2-A0A46BCF4A70}" type="pres">
      <dgm:prSet presAssocID="{A5189A6A-E18E-49FD-BF0D-76CC137DF751}" presName="horz1" presStyleCnt="0"/>
      <dgm:spPr/>
    </dgm:pt>
    <dgm:pt modelId="{5057A0CF-B58E-46E6-9703-9CEAAED2D41C}" type="pres">
      <dgm:prSet presAssocID="{A5189A6A-E18E-49FD-BF0D-76CC137DF751}" presName="tx1" presStyleLbl="revTx" presStyleIdx="3" presStyleCnt="4"/>
      <dgm:spPr/>
    </dgm:pt>
    <dgm:pt modelId="{A5C241C3-7C34-4C81-8AE4-4D9C28C48405}" type="pres">
      <dgm:prSet presAssocID="{A5189A6A-E18E-49FD-BF0D-76CC137DF751}" presName="vert1" presStyleCnt="0"/>
      <dgm:spPr/>
    </dgm:pt>
  </dgm:ptLst>
  <dgm:cxnLst>
    <dgm:cxn modelId="{8C0D2C19-517A-47F7-89A5-BFD68DC10A21}" type="presOf" srcId="{9A135945-AF14-4895-A433-E620D0A06C94}" destId="{CE0A9BA5-E279-440F-9996-D91B394FA71D}" srcOrd="0" destOrd="0" presId="urn:microsoft.com/office/officeart/2008/layout/LinedList"/>
    <dgm:cxn modelId="{E0D80033-9735-453B-8B9F-1E919C1F6BEB}" srcId="{A04CF710-6DA0-4564-8D79-BE09FBEC8CBF}" destId="{9C4CC230-9C7E-48B3-A307-971C0C17A840}" srcOrd="2" destOrd="0" parTransId="{AB07B2D9-78DD-42DE-8921-0F6FEB18C6AC}" sibTransId="{2565EE37-3C95-40A8-A2FE-633D69D6C2D2}"/>
    <dgm:cxn modelId="{B777BF5C-DFBB-46B8-BE30-8DEBA1137F46}" srcId="{A04CF710-6DA0-4564-8D79-BE09FBEC8CBF}" destId="{A5189A6A-E18E-49FD-BF0D-76CC137DF751}" srcOrd="3" destOrd="0" parTransId="{1D713416-5140-4262-BD70-9697ED74538E}" sibTransId="{1C4D7D1A-7AF7-46FC-83A6-BF6899753277}"/>
    <dgm:cxn modelId="{71FCA154-0990-4323-AA3E-040F991AC418}" srcId="{A04CF710-6DA0-4564-8D79-BE09FBEC8CBF}" destId="{9A135945-AF14-4895-A433-E620D0A06C94}" srcOrd="0" destOrd="0" parTransId="{7E62CF79-1FDC-42BB-9194-70FF555B12D2}" sibTransId="{C9BD0231-61DD-4A8C-B881-9FC7C512C3C8}"/>
    <dgm:cxn modelId="{CF5F4A9D-CB38-4F5A-87CC-B0C640B2E96E}" srcId="{A04CF710-6DA0-4564-8D79-BE09FBEC8CBF}" destId="{0204CFBF-F707-417E-BB76-C7C94EE7445F}" srcOrd="1" destOrd="0" parTransId="{82342BD4-CACB-4188-BF41-BC51D4B98142}" sibTransId="{FA62F2DA-F54B-4B56-9681-01ABF8E71D32}"/>
    <dgm:cxn modelId="{6D3EE1BB-0150-4F65-8E2B-7E67720574AD}" type="presOf" srcId="{9C4CC230-9C7E-48B3-A307-971C0C17A840}" destId="{122BB6F5-0468-40C5-86E4-2CB00B7DBDE7}" srcOrd="0" destOrd="0" presId="urn:microsoft.com/office/officeart/2008/layout/LinedList"/>
    <dgm:cxn modelId="{AB11FBE1-C3EF-4533-A7FB-E574A6C15915}" type="presOf" srcId="{0204CFBF-F707-417E-BB76-C7C94EE7445F}" destId="{00CD0F84-7802-4B0A-9893-F1F9BEA698B2}" srcOrd="0" destOrd="0" presId="urn:microsoft.com/office/officeart/2008/layout/LinedList"/>
    <dgm:cxn modelId="{FCD951EA-2AF7-41A6-A181-48D76257FDB0}" type="presOf" srcId="{A04CF710-6DA0-4564-8D79-BE09FBEC8CBF}" destId="{E7F0BD80-FCC0-47B1-92D8-C92A315FD4F0}" srcOrd="0" destOrd="0" presId="urn:microsoft.com/office/officeart/2008/layout/LinedList"/>
    <dgm:cxn modelId="{F1F5E7FF-B481-4817-95AC-0512570C48C3}" type="presOf" srcId="{A5189A6A-E18E-49FD-BF0D-76CC137DF751}" destId="{5057A0CF-B58E-46E6-9703-9CEAAED2D41C}" srcOrd="0" destOrd="0" presId="urn:microsoft.com/office/officeart/2008/layout/LinedList"/>
    <dgm:cxn modelId="{1CD99626-23D5-4273-823B-472E40911090}" type="presParOf" srcId="{E7F0BD80-FCC0-47B1-92D8-C92A315FD4F0}" destId="{99C2AB4C-7C0F-416C-8599-B0647FB12B76}" srcOrd="0" destOrd="0" presId="urn:microsoft.com/office/officeart/2008/layout/LinedList"/>
    <dgm:cxn modelId="{0DD40384-EE39-401B-81D7-C172146D480B}" type="presParOf" srcId="{E7F0BD80-FCC0-47B1-92D8-C92A315FD4F0}" destId="{B1BDC1BA-B5B6-4FA9-9A09-14B2DF1CDEF3}" srcOrd="1" destOrd="0" presId="urn:microsoft.com/office/officeart/2008/layout/LinedList"/>
    <dgm:cxn modelId="{71BBEF3B-CCE7-4176-BC33-1B15F5553614}" type="presParOf" srcId="{B1BDC1BA-B5B6-4FA9-9A09-14B2DF1CDEF3}" destId="{CE0A9BA5-E279-440F-9996-D91B394FA71D}" srcOrd="0" destOrd="0" presId="urn:microsoft.com/office/officeart/2008/layout/LinedList"/>
    <dgm:cxn modelId="{622B8BD5-1750-425F-AFD3-99559966B2B9}" type="presParOf" srcId="{B1BDC1BA-B5B6-4FA9-9A09-14B2DF1CDEF3}" destId="{20D3EEF6-746F-4402-AC61-C502AFABD89B}" srcOrd="1" destOrd="0" presId="urn:microsoft.com/office/officeart/2008/layout/LinedList"/>
    <dgm:cxn modelId="{AD9C7D11-F186-4DDE-8B63-74E7491B5E12}" type="presParOf" srcId="{E7F0BD80-FCC0-47B1-92D8-C92A315FD4F0}" destId="{F3CCCDCA-D06F-4C7E-8E5D-4CC3C8EE3909}" srcOrd="2" destOrd="0" presId="urn:microsoft.com/office/officeart/2008/layout/LinedList"/>
    <dgm:cxn modelId="{E397B966-7868-45D0-B7C7-77F38522479A}" type="presParOf" srcId="{E7F0BD80-FCC0-47B1-92D8-C92A315FD4F0}" destId="{6B2AC9BC-3D3E-4169-93F8-F44EECD47170}" srcOrd="3" destOrd="0" presId="urn:microsoft.com/office/officeart/2008/layout/LinedList"/>
    <dgm:cxn modelId="{CDB80E7A-6223-47F2-9B60-C320CB1A0D7E}" type="presParOf" srcId="{6B2AC9BC-3D3E-4169-93F8-F44EECD47170}" destId="{00CD0F84-7802-4B0A-9893-F1F9BEA698B2}" srcOrd="0" destOrd="0" presId="urn:microsoft.com/office/officeart/2008/layout/LinedList"/>
    <dgm:cxn modelId="{3B12E969-CA9F-4A0B-8293-111183AD7FC7}" type="presParOf" srcId="{6B2AC9BC-3D3E-4169-93F8-F44EECD47170}" destId="{8D73DA53-A122-47C9-8EA1-005AE87B6FF1}" srcOrd="1" destOrd="0" presId="urn:microsoft.com/office/officeart/2008/layout/LinedList"/>
    <dgm:cxn modelId="{B64940CF-2782-412D-8BBF-021D9BF34F9F}" type="presParOf" srcId="{E7F0BD80-FCC0-47B1-92D8-C92A315FD4F0}" destId="{BD34E2B8-ECA7-4A9D-BF63-A6E7215AC6CB}" srcOrd="4" destOrd="0" presId="urn:microsoft.com/office/officeart/2008/layout/LinedList"/>
    <dgm:cxn modelId="{62E51FD1-C1DA-4FFD-AE65-60993164A003}" type="presParOf" srcId="{E7F0BD80-FCC0-47B1-92D8-C92A315FD4F0}" destId="{33415F68-1822-405B-A8E9-5928B0789A56}" srcOrd="5" destOrd="0" presId="urn:microsoft.com/office/officeart/2008/layout/LinedList"/>
    <dgm:cxn modelId="{C247EE27-5786-436F-B451-3DB2333EB9D2}" type="presParOf" srcId="{33415F68-1822-405B-A8E9-5928B0789A56}" destId="{122BB6F5-0468-40C5-86E4-2CB00B7DBDE7}" srcOrd="0" destOrd="0" presId="urn:microsoft.com/office/officeart/2008/layout/LinedList"/>
    <dgm:cxn modelId="{9CA55B94-E3B5-4067-8AB5-EC4E99070CE9}" type="presParOf" srcId="{33415F68-1822-405B-A8E9-5928B0789A56}" destId="{3A046F6D-C80E-4ABE-BAFF-1D974B8AF907}" srcOrd="1" destOrd="0" presId="urn:microsoft.com/office/officeart/2008/layout/LinedList"/>
    <dgm:cxn modelId="{0504BFC1-CA03-4124-A1C6-2F93A20AD03A}" type="presParOf" srcId="{E7F0BD80-FCC0-47B1-92D8-C92A315FD4F0}" destId="{22F1B20C-2362-49A1-9D2F-24205A4A4B2E}" srcOrd="6" destOrd="0" presId="urn:microsoft.com/office/officeart/2008/layout/LinedList"/>
    <dgm:cxn modelId="{2C2F3B63-6AEE-4E05-9572-D4294D7ED021}" type="presParOf" srcId="{E7F0BD80-FCC0-47B1-92D8-C92A315FD4F0}" destId="{63D3EEC7-6A6D-47B0-BEB2-A0A46BCF4A70}" srcOrd="7" destOrd="0" presId="urn:microsoft.com/office/officeart/2008/layout/LinedList"/>
    <dgm:cxn modelId="{E432A728-D791-4905-B1B1-B02459472FDA}" type="presParOf" srcId="{63D3EEC7-6A6D-47B0-BEB2-A0A46BCF4A70}" destId="{5057A0CF-B58E-46E6-9703-9CEAAED2D41C}" srcOrd="0" destOrd="0" presId="urn:microsoft.com/office/officeart/2008/layout/LinedList"/>
    <dgm:cxn modelId="{18AC768A-1173-4E7B-9378-63E60FAD8494}" type="presParOf" srcId="{63D3EEC7-6A6D-47B0-BEB2-A0A46BCF4A70}" destId="{A5C241C3-7C34-4C81-8AE4-4D9C28C4840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E02FDF7-BFF4-41EC-A5D9-C817D1BC3AD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2E69F6F-6713-4501-AE3D-132D6A58A2FE}">
      <dgm:prSet/>
      <dgm:spPr/>
      <dgm:t>
        <a:bodyPr/>
        <a:lstStyle/>
        <a:p>
          <a:r>
            <a:rPr lang="en-US"/>
            <a:t>According to the Likelihhod Ratio test, we can say that the interaction terms have a significant impact on the response variable.</a:t>
          </a:r>
        </a:p>
      </dgm:t>
    </dgm:pt>
    <dgm:pt modelId="{64ED1ADA-9D4B-4398-B913-0CE101083E7E}" type="parTrans" cxnId="{AF697CFC-24F4-4470-AB3A-BA85262DD604}">
      <dgm:prSet/>
      <dgm:spPr/>
      <dgm:t>
        <a:bodyPr/>
        <a:lstStyle/>
        <a:p>
          <a:endParaRPr lang="en-US"/>
        </a:p>
      </dgm:t>
    </dgm:pt>
    <dgm:pt modelId="{B2229249-58AF-4156-B23A-F31F8BBAF3F0}" type="sibTrans" cxnId="{AF697CFC-24F4-4470-AB3A-BA85262DD604}">
      <dgm:prSet/>
      <dgm:spPr/>
      <dgm:t>
        <a:bodyPr/>
        <a:lstStyle/>
        <a:p>
          <a:endParaRPr lang="en-US"/>
        </a:p>
      </dgm:t>
    </dgm:pt>
    <dgm:pt modelId="{8C3D0906-2D4B-4E5A-92AD-13F61DF1137A}">
      <dgm:prSet/>
      <dgm:spPr/>
      <dgm:t>
        <a:bodyPr/>
        <a:lstStyle/>
        <a:p>
          <a:r>
            <a:rPr lang="en-US"/>
            <a:t>Significant Predictors: Age, GenderFemale, Income, PrivateYes, Illness, Reduced, Health, FreepoorYes, Age : GenderFemale, Income : PrivateYes.</a:t>
          </a:r>
        </a:p>
      </dgm:t>
    </dgm:pt>
    <dgm:pt modelId="{4266B554-8C9F-4B69-BB2F-2EAE64026237}" type="parTrans" cxnId="{82E0EF21-1361-47D5-95C4-016B68BE4FC0}">
      <dgm:prSet/>
      <dgm:spPr/>
      <dgm:t>
        <a:bodyPr/>
        <a:lstStyle/>
        <a:p>
          <a:endParaRPr lang="en-US"/>
        </a:p>
      </dgm:t>
    </dgm:pt>
    <dgm:pt modelId="{3D5B33F3-77E1-43C4-84EA-CE4544F1DF4B}" type="sibTrans" cxnId="{82E0EF21-1361-47D5-95C4-016B68BE4FC0}">
      <dgm:prSet/>
      <dgm:spPr/>
      <dgm:t>
        <a:bodyPr/>
        <a:lstStyle/>
        <a:p>
          <a:endParaRPr lang="en-US"/>
        </a:p>
      </dgm:t>
    </dgm:pt>
    <dgm:pt modelId="{1AC7164B-EAAD-4C68-A160-FB8C29FFC68A}">
      <dgm:prSet/>
      <dgm:spPr/>
      <dgm:t>
        <a:bodyPr/>
        <a:lstStyle/>
        <a:p>
          <a:r>
            <a:rPr lang="en-US"/>
            <a:t>Not Significant Predictors: nchronic, lchronic</a:t>
          </a:r>
        </a:p>
      </dgm:t>
    </dgm:pt>
    <dgm:pt modelId="{F2128F63-9C6C-4CC7-99B2-4590099B8512}" type="parTrans" cxnId="{E8B2F828-5453-49DE-A353-9C82E9523046}">
      <dgm:prSet/>
      <dgm:spPr/>
      <dgm:t>
        <a:bodyPr/>
        <a:lstStyle/>
        <a:p>
          <a:endParaRPr lang="en-US"/>
        </a:p>
      </dgm:t>
    </dgm:pt>
    <dgm:pt modelId="{56C084DF-CEB1-4AF9-A5DB-CB3B8CC89F3E}" type="sibTrans" cxnId="{E8B2F828-5453-49DE-A353-9C82E9523046}">
      <dgm:prSet/>
      <dgm:spPr/>
      <dgm:t>
        <a:bodyPr/>
        <a:lstStyle/>
        <a:p>
          <a:endParaRPr lang="en-US"/>
        </a:p>
      </dgm:t>
    </dgm:pt>
    <dgm:pt modelId="{C373FA00-2003-4DCC-B3B8-2953CE4C9EDB}">
      <dgm:prSet/>
      <dgm:spPr/>
      <dgm:t>
        <a:bodyPr/>
        <a:lstStyle/>
        <a:p>
          <a:r>
            <a:rPr lang="en-US" dirty="0"/>
            <a:t> Age, female gender, reduced activity, and more illnesses increase doctor visits.</a:t>
          </a:r>
        </a:p>
      </dgm:t>
    </dgm:pt>
    <dgm:pt modelId="{32BDB0B6-4BEB-42EB-8A5A-A740E06F52EE}" type="parTrans" cxnId="{FF4E8AF4-8612-48BE-9CFF-AAF65C6DB7EB}">
      <dgm:prSet/>
      <dgm:spPr/>
      <dgm:t>
        <a:bodyPr/>
        <a:lstStyle/>
        <a:p>
          <a:endParaRPr lang="en-US"/>
        </a:p>
      </dgm:t>
    </dgm:pt>
    <dgm:pt modelId="{79740BAA-6B3B-4E29-B9FD-44E693317654}" type="sibTrans" cxnId="{FF4E8AF4-8612-48BE-9CFF-AAF65C6DB7EB}">
      <dgm:prSet/>
      <dgm:spPr/>
      <dgm:t>
        <a:bodyPr/>
        <a:lstStyle/>
        <a:p>
          <a:endParaRPr lang="en-US"/>
        </a:p>
      </dgm:t>
    </dgm:pt>
    <dgm:pt modelId="{A00141CD-4CBC-4F68-8AE3-462C92F8EEDC}">
      <dgm:prSet/>
      <dgm:spPr/>
      <dgm:t>
        <a:bodyPr/>
        <a:lstStyle/>
        <a:p>
          <a:r>
            <a:rPr lang="en-US"/>
            <a:t>Higher income and private insurance reduce visits, but when combined, they increase visits.</a:t>
          </a:r>
        </a:p>
      </dgm:t>
    </dgm:pt>
    <dgm:pt modelId="{68A0C6BC-76E7-4E84-BA30-38685DF0E04A}" type="parTrans" cxnId="{018EAAB9-57A2-4E3C-AF97-7477A7DA97DA}">
      <dgm:prSet/>
      <dgm:spPr/>
      <dgm:t>
        <a:bodyPr/>
        <a:lstStyle/>
        <a:p>
          <a:endParaRPr lang="en-US"/>
        </a:p>
      </dgm:t>
    </dgm:pt>
    <dgm:pt modelId="{7334B839-D587-4E0A-B085-9C6A593BFE16}" type="sibTrans" cxnId="{018EAAB9-57A2-4E3C-AF97-7477A7DA97DA}">
      <dgm:prSet/>
      <dgm:spPr/>
      <dgm:t>
        <a:bodyPr/>
        <a:lstStyle/>
        <a:p>
          <a:endParaRPr lang="en-US"/>
        </a:p>
      </dgm:t>
    </dgm:pt>
    <dgm:pt modelId="{B1E7A09A-12E3-4A0B-A558-086D2E0DE4CD}">
      <dgm:prSet/>
      <dgm:spPr/>
      <dgm:t>
        <a:bodyPr/>
        <a:lstStyle/>
        <a:p>
          <a:r>
            <a:rPr lang="en-US"/>
            <a:t>Being "free poor" significantly decreases visits.</a:t>
          </a:r>
        </a:p>
      </dgm:t>
    </dgm:pt>
    <dgm:pt modelId="{A96AC72A-0C8C-4E0E-A4E0-CB208EA638ED}" type="parTrans" cxnId="{E996F05E-A9F1-4052-81A5-91D04DB1A863}">
      <dgm:prSet/>
      <dgm:spPr/>
      <dgm:t>
        <a:bodyPr/>
        <a:lstStyle/>
        <a:p>
          <a:endParaRPr lang="en-US"/>
        </a:p>
      </dgm:t>
    </dgm:pt>
    <dgm:pt modelId="{7170A12B-3AE7-4E79-BD93-B7F3751EE343}" type="sibTrans" cxnId="{E996F05E-A9F1-4052-81A5-91D04DB1A863}">
      <dgm:prSet/>
      <dgm:spPr/>
      <dgm:t>
        <a:bodyPr/>
        <a:lstStyle/>
        <a:p>
          <a:endParaRPr lang="en-US"/>
        </a:p>
      </dgm:t>
    </dgm:pt>
    <dgm:pt modelId="{DE908F3B-4C04-4F53-AFBC-605A42045500}">
      <dgm:prSet/>
      <dgm:spPr/>
      <dgm:t>
        <a:bodyPr/>
        <a:lstStyle/>
        <a:p>
          <a:r>
            <a:rPr lang="en-US"/>
            <a:t>The effect of age on visits is lower for females.</a:t>
          </a:r>
        </a:p>
      </dgm:t>
    </dgm:pt>
    <dgm:pt modelId="{DD58FAAB-D94B-43A4-A420-C0DDA26AF54C}" type="parTrans" cxnId="{5FC6169D-1B00-46B8-8FED-D36BEFF3F8E7}">
      <dgm:prSet/>
      <dgm:spPr/>
      <dgm:t>
        <a:bodyPr/>
        <a:lstStyle/>
        <a:p>
          <a:endParaRPr lang="en-US"/>
        </a:p>
      </dgm:t>
    </dgm:pt>
    <dgm:pt modelId="{89D307AA-35FB-4D74-99AF-2171D71DC629}" type="sibTrans" cxnId="{5FC6169D-1B00-46B8-8FED-D36BEFF3F8E7}">
      <dgm:prSet/>
      <dgm:spPr/>
      <dgm:t>
        <a:bodyPr/>
        <a:lstStyle/>
        <a:p>
          <a:endParaRPr lang="en-US"/>
        </a:p>
      </dgm:t>
    </dgm:pt>
    <dgm:pt modelId="{CE60CF7A-6896-4BC9-B10F-71D2BD2F2DF8}" type="pres">
      <dgm:prSet presAssocID="{DE02FDF7-BFF4-41EC-A5D9-C817D1BC3ADE}" presName="linear" presStyleCnt="0">
        <dgm:presLayoutVars>
          <dgm:animLvl val="lvl"/>
          <dgm:resizeHandles val="exact"/>
        </dgm:presLayoutVars>
      </dgm:prSet>
      <dgm:spPr/>
    </dgm:pt>
    <dgm:pt modelId="{AF0AF0BF-C3C1-453B-A325-5E77B65F2E09}" type="pres">
      <dgm:prSet presAssocID="{82E69F6F-6713-4501-AE3D-132D6A58A2FE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6E0194C0-B5BE-4AB9-9B8B-C6940BA85BEA}" type="pres">
      <dgm:prSet presAssocID="{B2229249-58AF-4156-B23A-F31F8BBAF3F0}" presName="spacer" presStyleCnt="0"/>
      <dgm:spPr/>
    </dgm:pt>
    <dgm:pt modelId="{33A7B22F-CC0F-4F58-B1D0-FF57730A9CD6}" type="pres">
      <dgm:prSet presAssocID="{8C3D0906-2D4B-4E5A-92AD-13F61DF1137A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51EB638-9A1D-4D62-9F70-E887B562CFB1}" type="pres">
      <dgm:prSet presAssocID="{3D5B33F3-77E1-43C4-84EA-CE4544F1DF4B}" presName="spacer" presStyleCnt="0"/>
      <dgm:spPr/>
    </dgm:pt>
    <dgm:pt modelId="{EAE872A3-9430-4EE2-8F6F-42DDFE1D1B98}" type="pres">
      <dgm:prSet presAssocID="{1AC7164B-EAAD-4C68-A160-FB8C29FFC68A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5DC5A49F-77B1-41F4-8F4C-C77F3757EAFD}" type="pres">
      <dgm:prSet presAssocID="{56C084DF-CEB1-4AF9-A5DB-CB3B8CC89F3E}" presName="spacer" presStyleCnt="0"/>
      <dgm:spPr/>
    </dgm:pt>
    <dgm:pt modelId="{D623E153-7DFD-444E-B7F5-80CF13D5B117}" type="pres">
      <dgm:prSet presAssocID="{C373FA00-2003-4DCC-B3B8-2953CE4C9ED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72CAB41B-26E6-44D7-840B-BE3DB7CA65B5}" type="pres">
      <dgm:prSet presAssocID="{79740BAA-6B3B-4E29-B9FD-44E693317654}" presName="spacer" presStyleCnt="0"/>
      <dgm:spPr/>
    </dgm:pt>
    <dgm:pt modelId="{48205BD3-6BCA-4548-931F-63BF299F4964}" type="pres">
      <dgm:prSet presAssocID="{A00141CD-4CBC-4F68-8AE3-462C92F8EEDC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B86A6C9-574F-471F-B419-C4D6DE14A827}" type="pres">
      <dgm:prSet presAssocID="{7334B839-D587-4E0A-B085-9C6A593BFE16}" presName="spacer" presStyleCnt="0"/>
      <dgm:spPr/>
    </dgm:pt>
    <dgm:pt modelId="{EE235DF1-93AF-424A-A58F-265288C4AC88}" type="pres">
      <dgm:prSet presAssocID="{B1E7A09A-12E3-4A0B-A558-086D2E0DE4C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4AA096F-9829-405F-B10B-1D157DA1FE0F}" type="pres">
      <dgm:prSet presAssocID="{7170A12B-3AE7-4E79-BD93-B7F3751EE343}" presName="spacer" presStyleCnt="0"/>
      <dgm:spPr/>
    </dgm:pt>
    <dgm:pt modelId="{25A12F93-642F-445E-A110-4CF26A7E84B5}" type="pres">
      <dgm:prSet presAssocID="{DE908F3B-4C04-4F53-AFBC-605A4204550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6EF1C0C-D17E-44D7-95C0-545B608B4281}" type="presOf" srcId="{DE02FDF7-BFF4-41EC-A5D9-C817D1BC3ADE}" destId="{CE60CF7A-6896-4BC9-B10F-71D2BD2F2DF8}" srcOrd="0" destOrd="0" presId="urn:microsoft.com/office/officeart/2005/8/layout/vList2"/>
    <dgm:cxn modelId="{F82C790F-5D73-4BE8-AA5A-94602CFB5E63}" type="presOf" srcId="{DE908F3B-4C04-4F53-AFBC-605A42045500}" destId="{25A12F93-642F-445E-A110-4CF26A7E84B5}" srcOrd="0" destOrd="0" presId="urn:microsoft.com/office/officeart/2005/8/layout/vList2"/>
    <dgm:cxn modelId="{82E0EF21-1361-47D5-95C4-016B68BE4FC0}" srcId="{DE02FDF7-BFF4-41EC-A5D9-C817D1BC3ADE}" destId="{8C3D0906-2D4B-4E5A-92AD-13F61DF1137A}" srcOrd="1" destOrd="0" parTransId="{4266B554-8C9F-4B69-BB2F-2EAE64026237}" sibTransId="{3D5B33F3-77E1-43C4-84EA-CE4544F1DF4B}"/>
    <dgm:cxn modelId="{1EB77B22-A15D-4551-89A2-F6DAC6C65103}" type="presOf" srcId="{A00141CD-4CBC-4F68-8AE3-462C92F8EEDC}" destId="{48205BD3-6BCA-4548-931F-63BF299F4964}" srcOrd="0" destOrd="0" presId="urn:microsoft.com/office/officeart/2005/8/layout/vList2"/>
    <dgm:cxn modelId="{E8B2F828-5453-49DE-A353-9C82E9523046}" srcId="{DE02FDF7-BFF4-41EC-A5D9-C817D1BC3ADE}" destId="{1AC7164B-EAAD-4C68-A160-FB8C29FFC68A}" srcOrd="2" destOrd="0" parTransId="{F2128F63-9C6C-4CC7-99B2-4590099B8512}" sibTransId="{56C084DF-CEB1-4AF9-A5DB-CB3B8CC89F3E}"/>
    <dgm:cxn modelId="{E996F05E-A9F1-4052-81A5-91D04DB1A863}" srcId="{DE02FDF7-BFF4-41EC-A5D9-C817D1BC3ADE}" destId="{B1E7A09A-12E3-4A0B-A558-086D2E0DE4CD}" srcOrd="5" destOrd="0" parTransId="{A96AC72A-0C8C-4E0E-A4E0-CB208EA638ED}" sibTransId="{7170A12B-3AE7-4E79-BD93-B7F3751EE343}"/>
    <dgm:cxn modelId="{1157F84A-0E02-4034-A99A-93B53F468B82}" type="presOf" srcId="{B1E7A09A-12E3-4A0B-A558-086D2E0DE4CD}" destId="{EE235DF1-93AF-424A-A58F-265288C4AC88}" srcOrd="0" destOrd="0" presId="urn:microsoft.com/office/officeart/2005/8/layout/vList2"/>
    <dgm:cxn modelId="{72063A7A-98AB-4547-9654-41D0EE16D902}" type="presOf" srcId="{1AC7164B-EAAD-4C68-A160-FB8C29FFC68A}" destId="{EAE872A3-9430-4EE2-8F6F-42DDFE1D1B98}" srcOrd="0" destOrd="0" presId="urn:microsoft.com/office/officeart/2005/8/layout/vList2"/>
    <dgm:cxn modelId="{B477CF99-44EB-4D85-BCC2-85BC3D04AC20}" type="presOf" srcId="{82E69F6F-6713-4501-AE3D-132D6A58A2FE}" destId="{AF0AF0BF-C3C1-453B-A325-5E77B65F2E09}" srcOrd="0" destOrd="0" presId="urn:microsoft.com/office/officeart/2005/8/layout/vList2"/>
    <dgm:cxn modelId="{66B4009A-FEAE-409B-AF6A-F22CBB063E68}" type="presOf" srcId="{8C3D0906-2D4B-4E5A-92AD-13F61DF1137A}" destId="{33A7B22F-CC0F-4F58-B1D0-FF57730A9CD6}" srcOrd="0" destOrd="0" presId="urn:microsoft.com/office/officeart/2005/8/layout/vList2"/>
    <dgm:cxn modelId="{5FC6169D-1B00-46B8-8FED-D36BEFF3F8E7}" srcId="{DE02FDF7-BFF4-41EC-A5D9-C817D1BC3ADE}" destId="{DE908F3B-4C04-4F53-AFBC-605A42045500}" srcOrd="6" destOrd="0" parTransId="{DD58FAAB-D94B-43A4-A420-C0DDA26AF54C}" sibTransId="{89D307AA-35FB-4D74-99AF-2171D71DC629}"/>
    <dgm:cxn modelId="{018EAAB9-57A2-4E3C-AF97-7477A7DA97DA}" srcId="{DE02FDF7-BFF4-41EC-A5D9-C817D1BC3ADE}" destId="{A00141CD-4CBC-4F68-8AE3-462C92F8EEDC}" srcOrd="4" destOrd="0" parTransId="{68A0C6BC-76E7-4E84-BA30-38685DF0E04A}" sibTransId="{7334B839-D587-4E0A-B085-9C6A593BFE16}"/>
    <dgm:cxn modelId="{34EB15C0-0633-4D70-B105-2101E5DE95A8}" type="presOf" srcId="{C373FA00-2003-4DCC-B3B8-2953CE4C9EDB}" destId="{D623E153-7DFD-444E-B7F5-80CF13D5B117}" srcOrd="0" destOrd="0" presId="urn:microsoft.com/office/officeart/2005/8/layout/vList2"/>
    <dgm:cxn modelId="{FF4E8AF4-8612-48BE-9CFF-AAF65C6DB7EB}" srcId="{DE02FDF7-BFF4-41EC-A5D9-C817D1BC3ADE}" destId="{C373FA00-2003-4DCC-B3B8-2953CE4C9EDB}" srcOrd="3" destOrd="0" parTransId="{32BDB0B6-4BEB-42EB-8A5A-A740E06F52EE}" sibTransId="{79740BAA-6B3B-4E29-B9FD-44E693317654}"/>
    <dgm:cxn modelId="{AF697CFC-24F4-4470-AB3A-BA85262DD604}" srcId="{DE02FDF7-BFF4-41EC-A5D9-C817D1BC3ADE}" destId="{82E69F6F-6713-4501-AE3D-132D6A58A2FE}" srcOrd="0" destOrd="0" parTransId="{64ED1ADA-9D4B-4398-B913-0CE101083E7E}" sibTransId="{B2229249-58AF-4156-B23A-F31F8BBAF3F0}"/>
    <dgm:cxn modelId="{52BD23CA-9666-4E77-A959-5A2390A09D18}" type="presParOf" srcId="{CE60CF7A-6896-4BC9-B10F-71D2BD2F2DF8}" destId="{AF0AF0BF-C3C1-453B-A325-5E77B65F2E09}" srcOrd="0" destOrd="0" presId="urn:microsoft.com/office/officeart/2005/8/layout/vList2"/>
    <dgm:cxn modelId="{7CB8D4C6-ECF6-4278-BC50-3828289E2452}" type="presParOf" srcId="{CE60CF7A-6896-4BC9-B10F-71D2BD2F2DF8}" destId="{6E0194C0-B5BE-4AB9-9B8B-C6940BA85BEA}" srcOrd="1" destOrd="0" presId="urn:microsoft.com/office/officeart/2005/8/layout/vList2"/>
    <dgm:cxn modelId="{6695C011-2917-43FB-B4B3-F696D9FA92AE}" type="presParOf" srcId="{CE60CF7A-6896-4BC9-B10F-71D2BD2F2DF8}" destId="{33A7B22F-CC0F-4F58-B1D0-FF57730A9CD6}" srcOrd="2" destOrd="0" presId="urn:microsoft.com/office/officeart/2005/8/layout/vList2"/>
    <dgm:cxn modelId="{6EF9BE1E-3FD5-4073-8A9B-0158D69B85DF}" type="presParOf" srcId="{CE60CF7A-6896-4BC9-B10F-71D2BD2F2DF8}" destId="{B51EB638-9A1D-4D62-9F70-E887B562CFB1}" srcOrd="3" destOrd="0" presId="urn:microsoft.com/office/officeart/2005/8/layout/vList2"/>
    <dgm:cxn modelId="{53ABDC83-4366-4364-BEB5-7242A6A7E643}" type="presParOf" srcId="{CE60CF7A-6896-4BC9-B10F-71D2BD2F2DF8}" destId="{EAE872A3-9430-4EE2-8F6F-42DDFE1D1B98}" srcOrd="4" destOrd="0" presId="urn:microsoft.com/office/officeart/2005/8/layout/vList2"/>
    <dgm:cxn modelId="{467CF690-78E3-4037-A919-37E3458063AA}" type="presParOf" srcId="{CE60CF7A-6896-4BC9-B10F-71D2BD2F2DF8}" destId="{5DC5A49F-77B1-41F4-8F4C-C77F3757EAFD}" srcOrd="5" destOrd="0" presId="urn:microsoft.com/office/officeart/2005/8/layout/vList2"/>
    <dgm:cxn modelId="{0DCE060A-6091-4238-8BE9-93DADB875298}" type="presParOf" srcId="{CE60CF7A-6896-4BC9-B10F-71D2BD2F2DF8}" destId="{D623E153-7DFD-444E-B7F5-80CF13D5B117}" srcOrd="6" destOrd="0" presId="urn:microsoft.com/office/officeart/2005/8/layout/vList2"/>
    <dgm:cxn modelId="{26286DF8-DEE7-4E91-94DB-B1168D86BFBD}" type="presParOf" srcId="{CE60CF7A-6896-4BC9-B10F-71D2BD2F2DF8}" destId="{72CAB41B-26E6-44D7-840B-BE3DB7CA65B5}" srcOrd="7" destOrd="0" presId="urn:microsoft.com/office/officeart/2005/8/layout/vList2"/>
    <dgm:cxn modelId="{13896D15-C2B9-43C8-B0FC-F723E39C0063}" type="presParOf" srcId="{CE60CF7A-6896-4BC9-B10F-71D2BD2F2DF8}" destId="{48205BD3-6BCA-4548-931F-63BF299F4964}" srcOrd="8" destOrd="0" presId="urn:microsoft.com/office/officeart/2005/8/layout/vList2"/>
    <dgm:cxn modelId="{FF5F3954-E92D-4862-A355-DDC9EBBEC19B}" type="presParOf" srcId="{CE60CF7A-6896-4BC9-B10F-71D2BD2F2DF8}" destId="{3B86A6C9-574F-471F-B419-C4D6DE14A827}" srcOrd="9" destOrd="0" presId="urn:microsoft.com/office/officeart/2005/8/layout/vList2"/>
    <dgm:cxn modelId="{5B24C8E2-CB4B-49B5-B2C3-8EB8B9CD2706}" type="presParOf" srcId="{CE60CF7A-6896-4BC9-B10F-71D2BD2F2DF8}" destId="{EE235DF1-93AF-424A-A58F-265288C4AC88}" srcOrd="10" destOrd="0" presId="urn:microsoft.com/office/officeart/2005/8/layout/vList2"/>
    <dgm:cxn modelId="{4511235A-0D03-441A-BF26-929E7C79710B}" type="presParOf" srcId="{CE60CF7A-6896-4BC9-B10F-71D2BD2F2DF8}" destId="{64AA096F-9829-405F-B10B-1D157DA1FE0F}" srcOrd="11" destOrd="0" presId="urn:microsoft.com/office/officeart/2005/8/layout/vList2"/>
    <dgm:cxn modelId="{FB3D4878-E750-4015-921C-3C68AA509398}" type="presParOf" srcId="{CE60CF7A-6896-4BC9-B10F-71D2BD2F2DF8}" destId="{25A12F93-642F-445E-A110-4CF26A7E84B5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25908D1-6FB8-4254-8A63-278EB91B670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2225AB-DEF3-449F-821A-03D9EF704BF6}">
      <dgm:prSet/>
      <dgm:spPr/>
      <dgm:t>
        <a:bodyPr/>
        <a:lstStyle/>
        <a:p>
          <a:r>
            <a:rPr lang="en-US"/>
            <a:t>The dataset is from 1978 to 1979. </a:t>
          </a:r>
        </a:p>
      </dgm:t>
    </dgm:pt>
    <dgm:pt modelId="{1AA496F4-952A-47C8-B218-609DA6EFA27E}" type="parTrans" cxnId="{E49CD8CB-3525-400E-9DB8-3EC515E2AEBC}">
      <dgm:prSet/>
      <dgm:spPr/>
      <dgm:t>
        <a:bodyPr/>
        <a:lstStyle/>
        <a:p>
          <a:endParaRPr lang="en-US"/>
        </a:p>
      </dgm:t>
    </dgm:pt>
    <dgm:pt modelId="{B29F0F31-14FB-4531-AE33-57A9DFC48DDC}" type="sibTrans" cxnId="{E49CD8CB-3525-400E-9DB8-3EC515E2AEBC}">
      <dgm:prSet/>
      <dgm:spPr/>
      <dgm:t>
        <a:bodyPr/>
        <a:lstStyle/>
        <a:p>
          <a:endParaRPr lang="en-US"/>
        </a:p>
      </dgm:t>
    </dgm:pt>
    <dgm:pt modelId="{AF1E9BCC-E207-496C-89EF-D2E019301A63}">
      <dgm:prSet/>
      <dgm:spPr/>
      <dgm:t>
        <a:bodyPr/>
        <a:lstStyle/>
        <a:p>
          <a:r>
            <a:rPr lang="en-US"/>
            <a:t>Outdated Healthcare System</a:t>
          </a:r>
        </a:p>
      </dgm:t>
    </dgm:pt>
    <dgm:pt modelId="{DDA718FB-9377-4ACE-B037-A91E7CB9E247}" type="parTrans" cxnId="{8CAA3ACA-3BA2-4C8C-8F5A-CAD13B2FBA8D}">
      <dgm:prSet/>
      <dgm:spPr/>
      <dgm:t>
        <a:bodyPr/>
        <a:lstStyle/>
        <a:p>
          <a:endParaRPr lang="en-US"/>
        </a:p>
      </dgm:t>
    </dgm:pt>
    <dgm:pt modelId="{F820775F-034D-4316-9D24-A857B4185580}" type="sibTrans" cxnId="{8CAA3ACA-3BA2-4C8C-8F5A-CAD13B2FBA8D}">
      <dgm:prSet/>
      <dgm:spPr/>
      <dgm:t>
        <a:bodyPr/>
        <a:lstStyle/>
        <a:p>
          <a:endParaRPr lang="en-US"/>
        </a:p>
      </dgm:t>
    </dgm:pt>
    <dgm:pt modelId="{417297D6-60B7-4073-B3F4-88882DCBF26E}">
      <dgm:prSet/>
      <dgm:spPr/>
      <dgm:t>
        <a:bodyPr/>
        <a:lstStyle/>
        <a:p>
          <a:r>
            <a:rPr lang="en-US"/>
            <a:t>Policy recommendations based on this data might be misleading</a:t>
          </a:r>
        </a:p>
      </dgm:t>
    </dgm:pt>
    <dgm:pt modelId="{38CCCE0C-DCF2-48AF-BA14-2E5E64828175}" type="parTrans" cxnId="{5D053249-845E-45BC-AFEE-FA9A0A547AEA}">
      <dgm:prSet/>
      <dgm:spPr/>
      <dgm:t>
        <a:bodyPr/>
        <a:lstStyle/>
        <a:p>
          <a:endParaRPr lang="en-US"/>
        </a:p>
      </dgm:t>
    </dgm:pt>
    <dgm:pt modelId="{27666BAF-8968-47A6-9E9D-97DA852823E4}" type="sibTrans" cxnId="{5D053249-845E-45BC-AFEE-FA9A0A547AEA}">
      <dgm:prSet/>
      <dgm:spPr/>
      <dgm:t>
        <a:bodyPr/>
        <a:lstStyle/>
        <a:p>
          <a:endParaRPr lang="en-US"/>
        </a:p>
      </dgm:t>
    </dgm:pt>
    <dgm:pt modelId="{B21FE7CB-29E6-4EF7-A4EC-EE9652461AF5}" type="pres">
      <dgm:prSet presAssocID="{D25908D1-6FB8-4254-8A63-278EB91B670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7FE35F7-BC8B-403F-8851-35ACD1985EF6}" type="pres">
      <dgm:prSet presAssocID="{482225AB-DEF3-449F-821A-03D9EF704BF6}" presName="hierRoot1" presStyleCnt="0"/>
      <dgm:spPr/>
    </dgm:pt>
    <dgm:pt modelId="{1BEF975D-780E-45EE-81C5-E790A800BF67}" type="pres">
      <dgm:prSet presAssocID="{482225AB-DEF3-449F-821A-03D9EF704BF6}" presName="composite" presStyleCnt="0"/>
      <dgm:spPr/>
    </dgm:pt>
    <dgm:pt modelId="{4051562C-8A23-4407-BF6C-753048953972}" type="pres">
      <dgm:prSet presAssocID="{482225AB-DEF3-449F-821A-03D9EF704BF6}" presName="background" presStyleLbl="node0" presStyleIdx="0" presStyleCnt="3"/>
      <dgm:spPr/>
    </dgm:pt>
    <dgm:pt modelId="{C6F84763-0661-4DE2-96BF-C840E0563E32}" type="pres">
      <dgm:prSet presAssocID="{482225AB-DEF3-449F-821A-03D9EF704BF6}" presName="text" presStyleLbl="fgAcc0" presStyleIdx="0" presStyleCnt="3">
        <dgm:presLayoutVars>
          <dgm:chPref val="3"/>
        </dgm:presLayoutVars>
      </dgm:prSet>
      <dgm:spPr/>
    </dgm:pt>
    <dgm:pt modelId="{FF1F4299-1301-47B4-9874-D033E66C9D3C}" type="pres">
      <dgm:prSet presAssocID="{482225AB-DEF3-449F-821A-03D9EF704BF6}" presName="hierChild2" presStyleCnt="0"/>
      <dgm:spPr/>
    </dgm:pt>
    <dgm:pt modelId="{48FCE428-237F-4F74-8E51-B1ECC28767FA}" type="pres">
      <dgm:prSet presAssocID="{AF1E9BCC-E207-496C-89EF-D2E019301A63}" presName="hierRoot1" presStyleCnt="0"/>
      <dgm:spPr/>
    </dgm:pt>
    <dgm:pt modelId="{F5F81C03-A326-48AB-A35D-9DCE6723006C}" type="pres">
      <dgm:prSet presAssocID="{AF1E9BCC-E207-496C-89EF-D2E019301A63}" presName="composite" presStyleCnt="0"/>
      <dgm:spPr/>
    </dgm:pt>
    <dgm:pt modelId="{64C61223-6C54-4307-9E47-FFECD96D5AEE}" type="pres">
      <dgm:prSet presAssocID="{AF1E9BCC-E207-496C-89EF-D2E019301A63}" presName="background" presStyleLbl="node0" presStyleIdx="1" presStyleCnt="3"/>
      <dgm:spPr/>
    </dgm:pt>
    <dgm:pt modelId="{7AECEDE6-C70A-46C5-B4EF-99ADC0A93302}" type="pres">
      <dgm:prSet presAssocID="{AF1E9BCC-E207-496C-89EF-D2E019301A63}" presName="text" presStyleLbl="fgAcc0" presStyleIdx="1" presStyleCnt="3">
        <dgm:presLayoutVars>
          <dgm:chPref val="3"/>
        </dgm:presLayoutVars>
      </dgm:prSet>
      <dgm:spPr/>
    </dgm:pt>
    <dgm:pt modelId="{F8A0B3E7-4288-42AF-A64D-2C9DF4D822CE}" type="pres">
      <dgm:prSet presAssocID="{AF1E9BCC-E207-496C-89EF-D2E019301A63}" presName="hierChild2" presStyleCnt="0"/>
      <dgm:spPr/>
    </dgm:pt>
    <dgm:pt modelId="{B86B0588-81E1-4B98-B509-DFB57CC4FC12}" type="pres">
      <dgm:prSet presAssocID="{417297D6-60B7-4073-B3F4-88882DCBF26E}" presName="hierRoot1" presStyleCnt="0"/>
      <dgm:spPr/>
    </dgm:pt>
    <dgm:pt modelId="{E09B47FD-C0AE-4CC1-8E6B-97C146C29320}" type="pres">
      <dgm:prSet presAssocID="{417297D6-60B7-4073-B3F4-88882DCBF26E}" presName="composite" presStyleCnt="0"/>
      <dgm:spPr/>
    </dgm:pt>
    <dgm:pt modelId="{5934E6CF-3227-48C4-8678-574188361BA2}" type="pres">
      <dgm:prSet presAssocID="{417297D6-60B7-4073-B3F4-88882DCBF26E}" presName="background" presStyleLbl="node0" presStyleIdx="2" presStyleCnt="3"/>
      <dgm:spPr/>
    </dgm:pt>
    <dgm:pt modelId="{24A7F34E-EED5-49FE-ABA7-91B8F9FC78EE}" type="pres">
      <dgm:prSet presAssocID="{417297D6-60B7-4073-B3F4-88882DCBF26E}" presName="text" presStyleLbl="fgAcc0" presStyleIdx="2" presStyleCnt="3">
        <dgm:presLayoutVars>
          <dgm:chPref val="3"/>
        </dgm:presLayoutVars>
      </dgm:prSet>
      <dgm:spPr/>
    </dgm:pt>
    <dgm:pt modelId="{C0DBADBF-B592-45FB-B02F-DA3189622001}" type="pres">
      <dgm:prSet presAssocID="{417297D6-60B7-4073-B3F4-88882DCBF26E}" presName="hierChild2" presStyleCnt="0"/>
      <dgm:spPr/>
    </dgm:pt>
  </dgm:ptLst>
  <dgm:cxnLst>
    <dgm:cxn modelId="{B664BB21-B263-46AE-A29C-0367896DFACD}" type="presOf" srcId="{D25908D1-6FB8-4254-8A63-278EB91B6705}" destId="{B21FE7CB-29E6-4EF7-A4EC-EE9652461AF5}" srcOrd="0" destOrd="0" presId="urn:microsoft.com/office/officeart/2005/8/layout/hierarchy1"/>
    <dgm:cxn modelId="{5D053249-845E-45BC-AFEE-FA9A0A547AEA}" srcId="{D25908D1-6FB8-4254-8A63-278EB91B6705}" destId="{417297D6-60B7-4073-B3F4-88882DCBF26E}" srcOrd="2" destOrd="0" parTransId="{38CCCE0C-DCF2-48AF-BA14-2E5E64828175}" sibTransId="{27666BAF-8968-47A6-9E9D-97DA852823E4}"/>
    <dgm:cxn modelId="{92A8AD4A-8695-41A8-A6A4-1F6DA77C9EF0}" type="presOf" srcId="{417297D6-60B7-4073-B3F4-88882DCBF26E}" destId="{24A7F34E-EED5-49FE-ABA7-91B8F9FC78EE}" srcOrd="0" destOrd="0" presId="urn:microsoft.com/office/officeart/2005/8/layout/hierarchy1"/>
    <dgm:cxn modelId="{C3481E72-7463-4CE1-8601-F115BBCA3715}" type="presOf" srcId="{AF1E9BCC-E207-496C-89EF-D2E019301A63}" destId="{7AECEDE6-C70A-46C5-B4EF-99ADC0A93302}" srcOrd="0" destOrd="0" presId="urn:microsoft.com/office/officeart/2005/8/layout/hierarchy1"/>
    <dgm:cxn modelId="{4295C69F-5EE3-440F-855C-1CE453E6740C}" type="presOf" srcId="{482225AB-DEF3-449F-821A-03D9EF704BF6}" destId="{C6F84763-0661-4DE2-96BF-C840E0563E32}" srcOrd="0" destOrd="0" presId="urn:microsoft.com/office/officeart/2005/8/layout/hierarchy1"/>
    <dgm:cxn modelId="{8CAA3ACA-3BA2-4C8C-8F5A-CAD13B2FBA8D}" srcId="{D25908D1-6FB8-4254-8A63-278EB91B6705}" destId="{AF1E9BCC-E207-496C-89EF-D2E019301A63}" srcOrd="1" destOrd="0" parTransId="{DDA718FB-9377-4ACE-B037-A91E7CB9E247}" sibTransId="{F820775F-034D-4316-9D24-A857B4185580}"/>
    <dgm:cxn modelId="{E49CD8CB-3525-400E-9DB8-3EC515E2AEBC}" srcId="{D25908D1-6FB8-4254-8A63-278EB91B6705}" destId="{482225AB-DEF3-449F-821A-03D9EF704BF6}" srcOrd="0" destOrd="0" parTransId="{1AA496F4-952A-47C8-B218-609DA6EFA27E}" sibTransId="{B29F0F31-14FB-4531-AE33-57A9DFC48DDC}"/>
    <dgm:cxn modelId="{32B69A96-2B88-4195-872E-FD3A0F4074E3}" type="presParOf" srcId="{B21FE7CB-29E6-4EF7-A4EC-EE9652461AF5}" destId="{37FE35F7-BC8B-403F-8851-35ACD1985EF6}" srcOrd="0" destOrd="0" presId="urn:microsoft.com/office/officeart/2005/8/layout/hierarchy1"/>
    <dgm:cxn modelId="{EF4D8C75-132C-481D-98C7-575CF707D0E2}" type="presParOf" srcId="{37FE35F7-BC8B-403F-8851-35ACD1985EF6}" destId="{1BEF975D-780E-45EE-81C5-E790A800BF67}" srcOrd="0" destOrd="0" presId="urn:microsoft.com/office/officeart/2005/8/layout/hierarchy1"/>
    <dgm:cxn modelId="{6B3DA05F-B026-4B03-98FC-98260DE4E1F3}" type="presParOf" srcId="{1BEF975D-780E-45EE-81C5-E790A800BF67}" destId="{4051562C-8A23-4407-BF6C-753048953972}" srcOrd="0" destOrd="0" presId="urn:microsoft.com/office/officeart/2005/8/layout/hierarchy1"/>
    <dgm:cxn modelId="{B9E1B45B-82E0-4353-9497-5F6281745E9C}" type="presParOf" srcId="{1BEF975D-780E-45EE-81C5-E790A800BF67}" destId="{C6F84763-0661-4DE2-96BF-C840E0563E32}" srcOrd="1" destOrd="0" presId="urn:microsoft.com/office/officeart/2005/8/layout/hierarchy1"/>
    <dgm:cxn modelId="{9EE695F8-7F86-45E7-823B-77497E5D6034}" type="presParOf" srcId="{37FE35F7-BC8B-403F-8851-35ACD1985EF6}" destId="{FF1F4299-1301-47B4-9874-D033E66C9D3C}" srcOrd="1" destOrd="0" presId="urn:microsoft.com/office/officeart/2005/8/layout/hierarchy1"/>
    <dgm:cxn modelId="{9B499BB9-9D63-48EE-A140-CA367161E9B1}" type="presParOf" srcId="{B21FE7CB-29E6-4EF7-A4EC-EE9652461AF5}" destId="{48FCE428-237F-4F74-8E51-B1ECC28767FA}" srcOrd="1" destOrd="0" presId="urn:microsoft.com/office/officeart/2005/8/layout/hierarchy1"/>
    <dgm:cxn modelId="{AA187073-9ECF-4D1F-AF35-3D2EBA58A62D}" type="presParOf" srcId="{48FCE428-237F-4F74-8E51-B1ECC28767FA}" destId="{F5F81C03-A326-48AB-A35D-9DCE6723006C}" srcOrd="0" destOrd="0" presId="urn:microsoft.com/office/officeart/2005/8/layout/hierarchy1"/>
    <dgm:cxn modelId="{8048FFA3-1277-4A44-A4D9-D15E9F6041FF}" type="presParOf" srcId="{F5F81C03-A326-48AB-A35D-9DCE6723006C}" destId="{64C61223-6C54-4307-9E47-FFECD96D5AEE}" srcOrd="0" destOrd="0" presId="urn:microsoft.com/office/officeart/2005/8/layout/hierarchy1"/>
    <dgm:cxn modelId="{A7AA6B4D-D6C9-4303-BD3B-EE08994A68EF}" type="presParOf" srcId="{F5F81C03-A326-48AB-A35D-9DCE6723006C}" destId="{7AECEDE6-C70A-46C5-B4EF-99ADC0A93302}" srcOrd="1" destOrd="0" presId="urn:microsoft.com/office/officeart/2005/8/layout/hierarchy1"/>
    <dgm:cxn modelId="{3183F068-7FCB-48BC-B391-B20693933A9D}" type="presParOf" srcId="{48FCE428-237F-4F74-8E51-B1ECC28767FA}" destId="{F8A0B3E7-4288-42AF-A64D-2C9DF4D822CE}" srcOrd="1" destOrd="0" presId="urn:microsoft.com/office/officeart/2005/8/layout/hierarchy1"/>
    <dgm:cxn modelId="{ABCAA6AF-80CE-4987-B55F-E34663A6D5C1}" type="presParOf" srcId="{B21FE7CB-29E6-4EF7-A4EC-EE9652461AF5}" destId="{B86B0588-81E1-4B98-B509-DFB57CC4FC12}" srcOrd="2" destOrd="0" presId="urn:microsoft.com/office/officeart/2005/8/layout/hierarchy1"/>
    <dgm:cxn modelId="{B18D4317-CABC-4E56-829F-679F855034CE}" type="presParOf" srcId="{B86B0588-81E1-4B98-B509-DFB57CC4FC12}" destId="{E09B47FD-C0AE-4CC1-8E6B-97C146C29320}" srcOrd="0" destOrd="0" presId="urn:microsoft.com/office/officeart/2005/8/layout/hierarchy1"/>
    <dgm:cxn modelId="{62EFDEB7-9E71-42CE-8F8C-9D98E06AAA0D}" type="presParOf" srcId="{E09B47FD-C0AE-4CC1-8E6B-97C146C29320}" destId="{5934E6CF-3227-48C4-8678-574188361BA2}" srcOrd="0" destOrd="0" presId="urn:microsoft.com/office/officeart/2005/8/layout/hierarchy1"/>
    <dgm:cxn modelId="{2D165B81-00F2-4020-B349-63BCCCFB4052}" type="presParOf" srcId="{E09B47FD-C0AE-4CC1-8E6B-97C146C29320}" destId="{24A7F34E-EED5-49FE-ABA7-91B8F9FC78EE}" srcOrd="1" destOrd="0" presId="urn:microsoft.com/office/officeart/2005/8/layout/hierarchy1"/>
    <dgm:cxn modelId="{933554D7-9D34-4478-AE57-1D1ABB628C6F}" type="presParOf" srcId="{B86B0588-81E1-4B98-B509-DFB57CC4FC12}" destId="{C0DBADBF-B592-45FB-B02F-DA31896220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0682E-CF99-4420-A310-CFC92107B550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EA67CB-96DD-4FFD-B302-E3FA659EE394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4E1EA6-C7AA-4450-A188-85CD8574BDD5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Hospital utilization is a critical aspect of healthcare management.</a:t>
          </a:r>
        </a:p>
      </dsp:txBody>
      <dsp:txXfrm>
        <a:off x="1948202" y="1410409"/>
        <a:ext cx="3233964" cy="1371985"/>
      </dsp:txXfrm>
    </dsp:sp>
    <dsp:sp modelId="{15EDF51E-DE26-466C-841D-32EEA1149A1A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E4FC75-4587-45E2-A0C8-30002DBEEE3C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823B75-44FA-4976-BA96-94EFAF9B0A80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Understanding the factors influencing hospital visits can help policymakers, healthcare providers, and insurance companies optimize resource allocation, improve patient care, and manage healthcare costs.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FDDCC-A061-4A68-B763-C38E50480638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5E8FBE-7730-457D-B37E-86346CAAC31E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30B047-8E37-4DDC-894C-4FF071A95354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built-in R package (AER) dataset based on “Australian Health Service Utilization Data.”</a:t>
          </a:r>
        </a:p>
      </dsp:txBody>
      <dsp:txXfrm>
        <a:off x="1507738" y="707092"/>
        <a:ext cx="9007861" cy="1305401"/>
      </dsp:txXfrm>
    </dsp:sp>
    <dsp:sp modelId="{AFAC9E5F-3AFB-4B70-82C1-CE966F51AF95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555943-E5E1-45E8-B809-FE3BD066A3D2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0DDB22-DD46-4F04-B5A7-70023A45BDF7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dataset has 12 variables &amp; 5190 Observations.</a:t>
          </a:r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807D3-3A6D-4979-B6B4-F09C0C412626}">
      <dsp:nvSpPr>
        <dsp:cNvPr id="0" name=""/>
        <dsp:cNvSpPr/>
      </dsp:nvSpPr>
      <dsp:spPr>
        <a:xfrm>
          <a:off x="3238149" y="702855"/>
          <a:ext cx="5427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73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5185" y="745708"/>
        <a:ext cx="28666" cy="5733"/>
      </dsp:txXfrm>
    </dsp:sp>
    <dsp:sp modelId="{F0FD1829-B0AD-4611-8721-1FB3F3DB166C}">
      <dsp:nvSpPr>
        <dsp:cNvPr id="0" name=""/>
        <dsp:cNvSpPr/>
      </dsp:nvSpPr>
      <dsp:spPr>
        <a:xfrm>
          <a:off x="747167" y="741"/>
          <a:ext cx="2492781" cy="14956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48" tIns="128216" rIns="122148" bIns="1282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 missing values.</a:t>
          </a:r>
        </a:p>
      </dsp:txBody>
      <dsp:txXfrm>
        <a:off x="747167" y="741"/>
        <a:ext cx="2492781" cy="1495669"/>
      </dsp:txXfrm>
    </dsp:sp>
    <dsp:sp modelId="{0A003A42-722A-450F-A993-C1ECDABA5EB7}">
      <dsp:nvSpPr>
        <dsp:cNvPr id="0" name=""/>
        <dsp:cNvSpPr/>
      </dsp:nvSpPr>
      <dsp:spPr>
        <a:xfrm>
          <a:off x="6304270" y="702855"/>
          <a:ext cx="5427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73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61307" y="745708"/>
        <a:ext cx="28666" cy="5733"/>
      </dsp:txXfrm>
    </dsp:sp>
    <dsp:sp modelId="{285DD633-434C-463A-A3C3-FA448F120ED6}">
      <dsp:nvSpPr>
        <dsp:cNvPr id="0" name=""/>
        <dsp:cNvSpPr/>
      </dsp:nvSpPr>
      <dsp:spPr>
        <a:xfrm>
          <a:off x="3813289" y="741"/>
          <a:ext cx="2492781" cy="149566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48" tIns="128216" rIns="122148" bIns="1282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 use the factor function for factorizing Gender, Private, Freepoor, Freerepat, nchronic, and lchronic variables.</a:t>
          </a:r>
        </a:p>
      </dsp:txBody>
      <dsp:txXfrm>
        <a:off x="3813289" y="741"/>
        <a:ext cx="2492781" cy="1495669"/>
      </dsp:txXfrm>
    </dsp:sp>
    <dsp:sp modelId="{EF062AAA-F95A-4F27-A80B-51A398F2C92A}">
      <dsp:nvSpPr>
        <dsp:cNvPr id="0" name=""/>
        <dsp:cNvSpPr/>
      </dsp:nvSpPr>
      <dsp:spPr>
        <a:xfrm>
          <a:off x="1993558" y="1494610"/>
          <a:ext cx="6132243" cy="542739"/>
        </a:xfrm>
        <a:custGeom>
          <a:avLst/>
          <a:gdLst/>
          <a:ahLst/>
          <a:cxnLst/>
          <a:rect l="0" t="0" r="0" b="0"/>
          <a:pathLst>
            <a:path>
              <a:moveTo>
                <a:pt x="6132243" y="0"/>
              </a:moveTo>
              <a:lnTo>
                <a:pt x="6132243" y="288469"/>
              </a:lnTo>
              <a:lnTo>
                <a:pt x="0" y="288469"/>
              </a:lnTo>
              <a:lnTo>
                <a:pt x="0" y="542739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05705" y="1763113"/>
        <a:ext cx="307949" cy="5733"/>
      </dsp:txXfrm>
    </dsp:sp>
    <dsp:sp modelId="{5013C97E-C110-4CD2-9ACF-05720DA9686B}">
      <dsp:nvSpPr>
        <dsp:cNvPr id="0" name=""/>
        <dsp:cNvSpPr/>
      </dsp:nvSpPr>
      <dsp:spPr>
        <a:xfrm>
          <a:off x="6879410" y="741"/>
          <a:ext cx="2492781" cy="149566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48" tIns="128216" rIns="122148" bIns="1282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Splitting the dataset.</a:t>
          </a:r>
        </a:p>
      </dsp:txBody>
      <dsp:txXfrm>
        <a:off x="6879410" y="741"/>
        <a:ext cx="2492781" cy="1495669"/>
      </dsp:txXfrm>
    </dsp:sp>
    <dsp:sp modelId="{A11805B5-F538-4C32-B277-E7D134784023}">
      <dsp:nvSpPr>
        <dsp:cNvPr id="0" name=""/>
        <dsp:cNvSpPr/>
      </dsp:nvSpPr>
      <dsp:spPr>
        <a:xfrm>
          <a:off x="3238149" y="2771864"/>
          <a:ext cx="54273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273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495185" y="2814717"/>
        <a:ext cx="28666" cy="5733"/>
      </dsp:txXfrm>
    </dsp:sp>
    <dsp:sp modelId="{F169A4AC-4FB6-42FC-B290-0D30E675CFDA}">
      <dsp:nvSpPr>
        <dsp:cNvPr id="0" name=""/>
        <dsp:cNvSpPr/>
      </dsp:nvSpPr>
      <dsp:spPr>
        <a:xfrm>
          <a:off x="747167" y="2069749"/>
          <a:ext cx="2492781" cy="149566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48" tIns="128216" rIns="122148" bIns="1282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training set (80% = 4152 observations) is used to build and learn the patterns in the data.</a:t>
          </a:r>
        </a:p>
      </dsp:txBody>
      <dsp:txXfrm>
        <a:off x="747167" y="2069749"/>
        <a:ext cx="2492781" cy="1495669"/>
      </dsp:txXfrm>
    </dsp:sp>
    <dsp:sp modelId="{6353D951-1E1C-4E7E-8D5E-27EC44315D4A}">
      <dsp:nvSpPr>
        <dsp:cNvPr id="0" name=""/>
        <dsp:cNvSpPr/>
      </dsp:nvSpPr>
      <dsp:spPr>
        <a:xfrm>
          <a:off x="3813289" y="2069749"/>
          <a:ext cx="2492781" cy="1495669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2148" tIns="128216" rIns="122148" bIns="128216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testing set (20% = 1038 observations) is used to evaluate the model's performance on unseen data.</a:t>
          </a:r>
        </a:p>
      </dsp:txBody>
      <dsp:txXfrm>
        <a:off x="3813289" y="2069749"/>
        <a:ext cx="2492781" cy="14956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0E87E-1ACF-4AEC-8BAC-018A25E7FEE2}">
      <dsp:nvSpPr>
        <dsp:cNvPr id="0" name=""/>
        <dsp:cNvSpPr/>
      </dsp:nvSpPr>
      <dsp:spPr>
        <a:xfrm>
          <a:off x="0" y="0"/>
          <a:ext cx="3162299" cy="356616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Fit and compare GLMs &amp; Machine Learning models to predict hospital visits.</a:t>
          </a:r>
        </a:p>
      </dsp:txBody>
      <dsp:txXfrm>
        <a:off x="0" y="1355140"/>
        <a:ext cx="3162299" cy="2139696"/>
      </dsp:txXfrm>
    </dsp:sp>
    <dsp:sp modelId="{4D6285F0-BCE9-4C64-BBAF-A546DDB30A22}">
      <dsp:nvSpPr>
        <dsp:cNvPr id="0" name=""/>
        <dsp:cNvSpPr/>
      </dsp:nvSpPr>
      <dsp:spPr>
        <a:xfrm>
          <a:off x="1046225" y="356615"/>
          <a:ext cx="1069848" cy="106984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202901" y="513291"/>
        <a:ext cx="756496" cy="756496"/>
      </dsp:txXfrm>
    </dsp:sp>
    <dsp:sp modelId="{66B7E636-8A5B-493E-8A40-6D712F0F3C15}">
      <dsp:nvSpPr>
        <dsp:cNvPr id="0" name=""/>
        <dsp:cNvSpPr/>
      </dsp:nvSpPr>
      <dsp:spPr>
        <a:xfrm>
          <a:off x="0" y="3566088"/>
          <a:ext cx="3162299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4E39AB-3304-47F3-AB72-5D4F0B8CC18A}">
      <dsp:nvSpPr>
        <dsp:cNvPr id="0" name=""/>
        <dsp:cNvSpPr/>
      </dsp:nvSpPr>
      <dsp:spPr>
        <a:xfrm>
          <a:off x="3478529" y="0"/>
          <a:ext cx="3162299" cy="356616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Identification of significant predictors and their impact on hospital utilization.</a:t>
          </a:r>
        </a:p>
      </dsp:txBody>
      <dsp:txXfrm>
        <a:off x="3478529" y="1355140"/>
        <a:ext cx="3162299" cy="2139696"/>
      </dsp:txXfrm>
    </dsp:sp>
    <dsp:sp modelId="{62C4A99F-5479-480A-8840-9823E6FA6C54}">
      <dsp:nvSpPr>
        <dsp:cNvPr id="0" name=""/>
        <dsp:cNvSpPr/>
      </dsp:nvSpPr>
      <dsp:spPr>
        <a:xfrm>
          <a:off x="4524755" y="356615"/>
          <a:ext cx="1069848" cy="106984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681431" y="513291"/>
        <a:ext cx="756496" cy="756496"/>
      </dsp:txXfrm>
    </dsp:sp>
    <dsp:sp modelId="{8CD62DC0-1F18-4823-B2C0-453963B65729}">
      <dsp:nvSpPr>
        <dsp:cNvPr id="0" name=""/>
        <dsp:cNvSpPr/>
      </dsp:nvSpPr>
      <dsp:spPr>
        <a:xfrm>
          <a:off x="3478529" y="3566088"/>
          <a:ext cx="3162299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4C5B59-F4AB-420A-8EF1-F3507F87FC2B}">
      <dsp:nvSpPr>
        <dsp:cNvPr id="0" name=""/>
        <dsp:cNvSpPr/>
      </dsp:nvSpPr>
      <dsp:spPr>
        <a:xfrm>
          <a:off x="6957059" y="0"/>
          <a:ext cx="3162299" cy="35661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6545" tIns="330200" rIns="246545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Interpret model results to offer policy recommendations for improving healthcare accessibility.</a:t>
          </a:r>
        </a:p>
      </dsp:txBody>
      <dsp:txXfrm>
        <a:off x="6957059" y="1355140"/>
        <a:ext cx="3162299" cy="2139696"/>
      </dsp:txXfrm>
    </dsp:sp>
    <dsp:sp modelId="{07C9AD8E-C576-4EF6-8A14-315372F09A60}">
      <dsp:nvSpPr>
        <dsp:cNvPr id="0" name=""/>
        <dsp:cNvSpPr/>
      </dsp:nvSpPr>
      <dsp:spPr>
        <a:xfrm>
          <a:off x="8003285" y="356615"/>
          <a:ext cx="1069848" cy="106984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410" tIns="12700" rIns="8341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159961" y="513291"/>
        <a:ext cx="756496" cy="756496"/>
      </dsp:txXfrm>
    </dsp:sp>
    <dsp:sp modelId="{84C8B817-CECD-4457-88C6-8FA2BCC20F59}">
      <dsp:nvSpPr>
        <dsp:cNvPr id="0" name=""/>
        <dsp:cNvSpPr/>
      </dsp:nvSpPr>
      <dsp:spPr>
        <a:xfrm>
          <a:off x="6957059" y="3566088"/>
          <a:ext cx="3162299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B8ADA6-60B6-4272-993C-A72478B4FB6B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18415B-7C7E-4613-9DB9-74556811DB14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Find out important interaction variables.</a:t>
          </a:r>
        </a:p>
      </dsp:txBody>
      <dsp:txXfrm>
        <a:off x="696297" y="538547"/>
        <a:ext cx="4171627" cy="2590157"/>
      </dsp:txXfrm>
    </dsp:sp>
    <dsp:sp modelId="{F19AF0EF-37CF-4027-951A-0930B174C2A8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0E6499-F7C4-464B-A175-49850B8EC93B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Train the machine learning models.</a:t>
          </a:r>
        </a:p>
      </dsp:txBody>
      <dsp:txXfrm>
        <a:off x="5991936" y="538547"/>
        <a:ext cx="4171627" cy="25901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C2AB4C-7C0F-416C-8599-B0647FB12B76}">
      <dsp:nvSpPr>
        <dsp:cNvPr id="0" name=""/>
        <dsp:cNvSpPr/>
      </dsp:nvSpPr>
      <dsp:spPr>
        <a:xfrm>
          <a:off x="0" y="0"/>
          <a:ext cx="11276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0A9BA5-E279-440F-9996-D91B394FA71D}">
      <dsp:nvSpPr>
        <dsp:cNvPr id="0" name=""/>
        <dsp:cNvSpPr/>
      </dsp:nvSpPr>
      <dsp:spPr>
        <a:xfrm>
          <a:off x="0" y="0"/>
          <a:ext cx="11276066" cy="121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log (𝐸(𝑦𝑖)) = log(𝜇𝑖) = 𝛽0 + 𝛽1𝑋𝑖1 + ⋯ + 𝛽𝑝𝑋𝑖𝑝 </a:t>
          </a:r>
        </a:p>
      </dsp:txBody>
      <dsp:txXfrm>
        <a:off x="0" y="0"/>
        <a:ext cx="11276066" cy="1212303"/>
      </dsp:txXfrm>
    </dsp:sp>
    <dsp:sp modelId="{F3CCCDCA-D06F-4C7E-8E5D-4CC3C8EE3909}">
      <dsp:nvSpPr>
        <dsp:cNvPr id="0" name=""/>
        <dsp:cNvSpPr/>
      </dsp:nvSpPr>
      <dsp:spPr>
        <a:xfrm>
          <a:off x="0" y="1212303"/>
          <a:ext cx="11276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CD0F84-7802-4B0A-9893-F1F9BEA698B2}">
      <dsp:nvSpPr>
        <dsp:cNvPr id="0" name=""/>
        <dsp:cNvSpPr/>
      </dsp:nvSpPr>
      <dsp:spPr>
        <a:xfrm>
          <a:off x="0" y="1212303"/>
          <a:ext cx="11276066" cy="121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1 (Full Model) : glm(formula = visits ~ . , family = poisson(link = "log"), data = train_data)</a:t>
          </a:r>
        </a:p>
      </dsp:txBody>
      <dsp:txXfrm>
        <a:off x="0" y="1212303"/>
        <a:ext cx="11276066" cy="1212303"/>
      </dsp:txXfrm>
    </dsp:sp>
    <dsp:sp modelId="{BD34E2B8-ECA7-4A9D-BF63-A6E7215AC6CB}">
      <dsp:nvSpPr>
        <dsp:cNvPr id="0" name=""/>
        <dsp:cNvSpPr/>
      </dsp:nvSpPr>
      <dsp:spPr>
        <a:xfrm>
          <a:off x="0" y="2424607"/>
          <a:ext cx="11276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BB6F5-0468-40C5-86E4-2CB00B7DBDE7}">
      <dsp:nvSpPr>
        <dsp:cNvPr id="0" name=""/>
        <dsp:cNvSpPr/>
      </dsp:nvSpPr>
      <dsp:spPr>
        <a:xfrm>
          <a:off x="0" y="2424607"/>
          <a:ext cx="11276066" cy="121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2 (Reduced model): glm(formula = visits ~ gender + illness + reduced + health + freepoor + lchronic, family = poisson(link = "log"), data = train_data)</a:t>
          </a:r>
        </a:p>
      </dsp:txBody>
      <dsp:txXfrm>
        <a:off x="0" y="2424607"/>
        <a:ext cx="11276066" cy="1212303"/>
      </dsp:txXfrm>
    </dsp:sp>
    <dsp:sp modelId="{22F1B20C-2362-49A1-9D2F-24205A4A4B2E}">
      <dsp:nvSpPr>
        <dsp:cNvPr id="0" name=""/>
        <dsp:cNvSpPr/>
      </dsp:nvSpPr>
      <dsp:spPr>
        <a:xfrm>
          <a:off x="0" y="3636911"/>
          <a:ext cx="1127606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57A0CF-B58E-46E6-9703-9CEAAED2D41C}">
      <dsp:nvSpPr>
        <dsp:cNvPr id="0" name=""/>
        <dsp:cNvSpPr/>
      </dsp:nvSpPr>
      <dsp:spPr>
        <a:xfrm>
          <a:off x="0" y="3636911"/>
          <a:ext cx="11276066" cy="1212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Model 3 (Interaction Variables Model) : glm(formula = visits ~ age * gender + income * private + illness + reduced + health + freepoor + nchronic + lchronic, family = poisson(link = "log"), data = train_data)</a:t>
          </a:r>
        </a:p>
      </dsp:txBody>
      <dsp:txXfrm>
        <a:off x="0" y="3636911"/>
        <a:ext cx="11276066" cy="121230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0AF0BF-C3C1-453B-A325-5E77B65F2E09}">
      <dsp:nvSpPr>
        <dsp:cNvPr id="0" name=""/>
        <dsp:cNvSpPr/>
      </dsp:nvSpPr>
      <dsp:spPr>
        <a:xfrm>
          <a:off x="0" y="67484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According to the Likelihhod Ratio test, we can say that the interaction terms have a significant impact on the response variable.</a:t>
          </a:r>
        </a:p>
      </dsp:txBody>
      <dsp:txXfrm>
        <a:off x="33012" y="100496"/>
        <a:ext cx="10449576" cy="610236"/>
      </dsp:txXfrm>
    </dsp:sp>
    <dsp:sp modelId="{33A7B22F-CC0F-4F58-B1D0-FF57730A9CD6}">
      <dsp:nvSpPr>
        <dsp:cNvPr id="0" name=""/>
        <dsp:cNvSpPr/>
      </dsp:nvSpPr>
      <dsp:spPr>
        <a:xfrm>
          <a:off x="0" y="792704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Significant Predictors: Age, GenderFemale, Income, PrivateYes, Illness, Reduced, Health, FreepoorYes, Age : GenderFemale, Income : PrivateYes.</a:t>
          </a:r>
        </a:p>
      </dsp:txBody>
      <dsp:txXfrm>
        <a:off x="33012" y="825716"/>
        <a:ext cx="10449576" cy="610236"/>
      </dsp:txXfrm>
    </dsp:sp>
    <dsp:sp modelId="{EAE872A3-9430-4EE2-8F6F-42DDFE1D1B98}">
      <dsp:nvSpPr>
        <dsp:cNvPr id="0" name=""/>
        <dsp:cNvSpPr/>
      </dsp:nvSpPr>
      <dsp:spPr>
        <a:xfrm>
          <a:off x="0" y="1517924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 Significant Predictors: nchronic, lchronic</a:t>
          </a:r>
        </a:p>
      </dsp:txBody>
      <dsp:txXfrm>
        <a:off x="33012" y="1550936"/>
        <a:ext cx="10449576" cy="610236"/>
      </dsp:txXfrm>
    </dsp:sp>
    <dsp:sp modelId="{D623E153-7DFD-444E-B7F5-80CF13D5B117}">
      <dsp:nvSpPr>
        <dsp:cNvPr id="0" name=""/>
        <dsp:cNvSpPr/>
      </dsp:nvSpPr>
      <dsp:spPr>
        <a:xfrm>
          <a:off x="0" y="2243144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Age, female gender, reduced activity, and more illnesses increase doctor visits.</a:t>
          </a:r>
        </a:p>
      </dsp:txBody>
      <dsp:txXfrm>
        <a:off x="33012" y="2276156"/>
        <a:ext cx="10449576" cy="610236"/>
      </dsp:txXfrm>
    </dsp:sp>
    <dsp:sp modelId="{48205BD3-6BCA-4548-931F-63BF299F4964}">
      <dsp:nvSpPr>
        <dsp:cNvPr id="0" name=""/>
        <dsp:cNvSpPr/>
      </dsp:nvSpPr>
      <dsp:spPr>
        <a:xfrm>
          <a:off x="0" y="2968364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Higher income and private insurance reduce visits, but when combined, they increase visits.</a:t>
          </a:r>
        </a:p>
      </dsp:txBody>
      <dsp:txXfrm>
        <a:off x="33012" y="3001376"/>
        <a:ext cx="10449576" cy="610236"/>
      </dsp:txXfrm>
    </dsp:sp>
    <dsp:sp modelId="{EE235DF1-93AF-424A-A58F-265288C4AC88}">
      <dsp:nvSpPr>
        <dsp:cNvPr id="0" name=""/>
        <dsp:cNvSpPr/>
      </dsp:nvSpPr>
      <dsp:spPr>
        <a:xfrm>
          <a:off x="0" y="3693584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Being "free poor" significantly decreases visits.</a:t>
          </a:r>
        </a:p>
      </dsp:txBody>
      <dsp:txXfrm>
        <a:off x="33012" y="3726596"/>
        <a:ext cx="10449576" cy="610236"/>
      </dsp:txXfrm>
    </dsp:sp>
    <dsp:sp modelId="{25A12F93-642F-445E-A110-4CF26A7E84B5}">
      <dsp:nvSpPr>
        <dsp:cNvPr id="0" name=""/>
        <dsp:cNvSpPr/>
      </dsp:nvSpPr>
      <dsp:spPr>
        <a:xfrm>
          <a:off x="0" y="4418804"/>
          <a:ext cx="10515600" cy="676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effect of age on visits is lower for females.</a:t>
          </a:r>
        </a:p>
      </dsp:txBody>
      <dsp:txXfrm>
        <a:off x="33012" y="4451816"/>
        <a:ext cx="10449576" cy="61023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51562C-8A23-4407-BF6C-753048953972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84763-0661-4DE2-96BF-C840E0563E32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dataset is from 1978 to 1979. </a:t>
          </a:r>
        </a:p>
      </dsp:txBody>
      <dsp:txXfrm>
        <a:off x="378614" y="886531"/>
        <a:ext cx="2810360" cy="1744948"/>
      </dsp:txXfrm>
    </dsp:sp>
    <dsp:sp modelId="{64C61223-6C54-4307-9E47-FFECD96D5AEE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CEDE6-C70A-46C5-B4EF-99ADC0A93302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Outdated Healthcare System</a:t>
          </a:r>
        </a:p>
      </dsp:txBody>
      <dsp:txXfrm>
        <a:off x="3946203" y="886531"/>
        <a:ext cx="2810360" cy="1744948"/>
      </dsp:txXfrm>
    </dsp:sp>
    <dsp:sp modelId="{5934E6CF-3227-48C4-8678-574188361BA2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7F34E-EED5-49FE-ABA7-91B8F9FC78EE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Policy recommendations based on this data might be misleading</a:t>
          </a:r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145A6-6162-4F02-91D0-8973CD2B0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5FA92-3970-7E73-A70E-7CB890FBF3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BC9D4-AD05-BA84-F491-F8DF09FD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9540A-043B-4666-297F-0BF542E9F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CD22A-CDEE-CA43-EC27-D459B8D7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178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DD1EF-5318-D1C6-7B34-C9F430FE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4068D5-7F2C-5606-9B4A-C341A8F48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A38E6-6FFA-D32A-C8F4-08902233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AF34F-D6FD-B855-8B5D-3FB6AA92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1D5A7-EF80-81DB-EDA2-DC0208EDD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01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6AD61A-7732-45F1-4502-1C10281757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4ABC82-250A-18B2-8ACE-6566B823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F855C-8D42-B244-A328-8B3CBD66B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6070-3D29-0B15-F878-86EDD156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00678-0AD5-8DEF-DDBE-7B12C5CEC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2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F9ADB-1DED-4662-5B95-4CDD8ABC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0A1F6-3DFA-C883-82E1-3ED5B9413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32CFB-A3AF-3791-D2BC-CCDECC6A1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AB16-4EE9-6A7B-696B-416417630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A4E66-29DF-255A-80B5-D05F80BBF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3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98CBC-4C82-A23D-93EC-CA7AF7F9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45E15-EB59-86AC-C17C-9A51754C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1A776-DCF1-B2CF-C1F2-BE09A9E4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4240-ABC8-8A04-695A-E17507B26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0C2D1-670D-D033-E8C2-72F6CDA0A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0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A846C-ACCE-9FA0-8C1D-F3EB0977B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37EC0-5C87-F8A5-E8BC-8A59D0FFA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C22B7-5A22-C11B-C385-CC414C528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C9D87-3ABF-C486-1863-187B6F715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CB024F-3B86-A373-CD4B-9E8910FC3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022B5-07F1-E50E-7958-614E6761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22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FDF9D-E085-4E62-ACB5-A05571992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D051AE-ACCD-9C4F-5F0C-9743B43B6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47194-DE5E-A710-A015-5A5FB731B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0CD2A-1815-F8A5-70DF-E7E97F7C07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8DC5D6-1DAD-E95E-D297-C5794000B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FE678-1B8D-96EA-B6A3-DD50286B5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31E9A-0871-22BA-BF32-CE05F156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D45B75-09CB-6066-5BBC-0E1E6ED2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BD8EA-3331-C372-59DA-9400ABAEE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BD7440-BD38-EB2D-3843-B779CDA2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F6C748-A0ED-C556-A77F-A283F57B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DAFED-A7EC-4C46-24F7-3AEA497A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18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76E21-D737-97A5-DEF2-FF7EC231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3B7413-A0C7-5CF7-3A50-85ED87C33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C9C53-1E89-BCBE-DBCA-E9CCB5E1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24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18606-F973-1170-D132-22FC4100D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5999F-5F7E-B3D3-E211-259D35D2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669B5-F329-8CE0-F551-1634A8498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CEEEB-04B8-EB4D-F055-001803152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D1F7F-CC2B-E465-F521-86E9B82F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50E20-92A5-51D7-2904-6FB4E8FBA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15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CEDF-5292-9D07-7E66-91153FD8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B913-0311-AAAE-695F-64E6D5E999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79A36-AC6C-E8A1-303E-C7A1547E24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1D51E-37E2-4A00-42C3-6A91C40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7F271-4F98-12A4-4427-2E7CE485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80E25-9725-50FF-AEA5-B304AA92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6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EAFD0-B564-9492-4383-06DFF6372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3271B-BE16-0438-BE5D-DD697675F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8F64-EC6F-387B-0853-B7E7FCE8DF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894DD-F491-45C1-9006-A115D7963E24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C4B4B-EC84-B6CF-8CDB-B81BFAEFD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B1236-D205-C31D-6508-A2341FC78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02256-ECF2-420E-B536-05F7A2144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0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48765F-DF7E-2A14-893E-9532EF1AF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Title: Predicting Hospital Utilization - A Generalized Linear Model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0E3E4-69FD-335B-7BBA-17F738C8DB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endParaRPr lang="en-US" sz="1300"/>
          </a:p>
          <a:p>
            <a:pPr algn="l"/>
            <a:endParaRPr lang="en-US" sz="1300"/>
          </a:p>
          <a:p>
            <a:pPr algn="l"/>
            <a:r>
              <a:rPr lang="en-US" sz="1300"/>
              <a:t>Shinjon Ghosh</a:t>
            </a:r>
          </a:p>
          <a:p>
            <a:pPr algn="l"/>
            <a:r>
              <a:rPr lang="en-US" sz="1300"/>
              <a:t>Graduate Student</a:t>
            </a:r>
          </a:p>
          <a:p>
            <a:pPr algn="l"/>
            <a:r>
              <a:rPr lang="en-US" sz="1300"/>
              <a:t>Department of Mathematics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octor and an old person wearing masks and holding a clipboard&#10;&#10;AI-generated content may be incorrect.">
            <a:extLst>
              <a:ext uri="{FF2B5EF4-FFF2-40B4-BE49-F238E27FC236}">
                <a16:creationId xmlns:a16="http://schemas.microsoft.com/office/drawing/2014/main" id="{9429D689-2B5B-1202-3E28-ACBEC3EC6D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9" r="1439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77233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65C-6511-C12C-CA52-B90D46A19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GLMs – Poisson Regression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0F11CCC-802C-0D30-AFA0-F57C47F0ACB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85888"/>
          <a:ext cx="11276066" cy="4849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590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8BB7-2171-4568-BAFF-416343CC5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09344" cy="665876"/>
          </a:xfrm>
        </p:spPr>
        <p:txBody>
          <a:bodyPr/>
          <a:lstStyle/>
          <a:p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GLMs – Poisson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E670B-CC6C-D170-04DE-F70F92144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334" y="1172150"/>
            <a:ext cx="10666466" cy="5004813"/>
          </a:xfrm>
        </p:spPr>
        <p:txBody>
          <a:bodyPr/>
          <a:lstStyle/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– 4 (Forward Model) :  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(formula = visits ~ reduced + illness + age + health + gender + 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freepoor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family =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poisson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(link = “log”), data =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train_data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Model – 5 (Backward Model) :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(formula = visits ~ gender + income + illness + reduced + health + private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freepoor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freerepat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nchronic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lchronic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, family =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poisson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(link = “log”), data =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train_data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Model – 6 (Step-wise Model) :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(formula = visits ~ gender + income + illness + reduced + health + private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freepoor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freerepat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nchronic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lchronic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,  family =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poisson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(link = “log”), data =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train_data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US" sz="18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Model – 7 (Higher order with interaction variable model) :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glm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(formula = visits ~ age^2 + gender + income^2 * private^3 + illness + reduced + health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freepoor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 + nchronic^2 +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lchronic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,  family =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poisson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(link = “log”), data = </a:t>
            </a:r>
            <a:r>
              <a:rPr lang="en-US" sz="1800" dirty="0" err="1">
                <a:latin typeface="Aptos" panose="020B0004020202020204" pitchFamily="34" charset="0"/>
                <a:cs typeface="Times New Roman" panose="02020603050405020304" pitchFamily="18" charset="0"/>
              </a:rPr>
              <a:t>train_data</a:t>
            </a:r>
            <a:r>
              <a:rPr lang="en-US" sz="1800" dirty="0">
                <a:latin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36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A352-1A9F-4B91-8374-748A7616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US" sz="3200" dirty="0"/>
              <a:t>Goodness of Fit Measures – AIC , BIC &amp; Deviance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6FEBF-03A2-E8FA-C722-A769884FB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D5629B-F454-3949-55E8-FD879B4D0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770922"/>
              </p:ext>
            </p:extLst>
          </p:nvPr>
        </p:nvGraphicFramePr>
        <p:xfrm>
          <a:off x="4987672" y="1204927"/>
          <a:ext cx="6389347" cy="4457461"/>
        </p:xfrm>
        <a:graphic>
          <a:graphicData uri="http://schemas.openxmlformats.org/drawingml/2006/table">
            <a:tbl>
              <a:tblPr firstRow="1" firstCol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654900">
                  <a:extLst>
                    <a:ext uri="{9D8B030D-6E8A-4147-A177-3AD203B41FA5}">
                      <a16:colId xmlns:a16="http://schemas.microsoft.com/office/drawing/2014/main" val="3344125837"/>
                    </a:ext>
                  </a:extLst>
                </a:gridCol>
                <a:gridCol w="3085183">
                  <a:extLst>
                    <a:ext uri="{9D8B030D-6E8A-4147-A177-3AD203B41FA5}">
                      <a16:colId xmlns:a16="http://schemas.microsoft.com/office/drawing/2014/main" val="917180818"/>
                    </a:ext>
                  </a:extLst>
                </a:gridCol>
                <a:gridCol w="469764">
                  <a:extLst>
                    <a:ext uri="{9D8B030D-6E8A-4147-A177-3AD203B41FA5}">
                      <a16:colId xmlns:a16="http://schemas.microsoft.com/office/drawing/2014/main" val="3559006339"/>
                    </a:ext>
                  </a:extLst>
                </a:gridCol>
                <a:gridCol w="591098">
                  <a:extLst>
                    <a:ext uri="{9D8B030D-6E8A-4147-A177-3AD203B41FA5}">
                      <a16:colId xmlns:a16="http://schemas.microsoft.com/office/drawing/2014/main" val="372946274"/>
                    </a:ext>
                  </a:extLst>
                </a:gridCol>
                <a:gridCol w="588402">
                  <a:extLst>
                    <a:ext uri="{9D8B030D-6E8A-4147-A177-3AD203B41FA5}">
                      <a16:colId xmlns:a16="http://schemas.microsoft.com/office/drawing/2014/main" val="400529028"/>
                    </a:ext>
                  </a:extLst>
                </a:gridCol>
              </a:tblGrid>
              <a:tr h="2423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kern="100" cap="none" spc="0">
                          <a:solidFill>
                            <a:schemeClr val="bg1"/>
                          </a:solidFill>
                          <a:effectLst/>
                        </a:rPr>
                        <a:t>Model</a:t>
                      </a:r>
                      <a:endParaRPr lang="en-US" sz="8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kern="100" cap="none" spc="0">
                          <a:solidFill>
                            <a:schemeClr val="bg1"/>
                          </a:solidFill>
                          <a:effectLst/>
                        </a:rPr>
                        <a:t>Fitted Model in Details</a:t>
                      </a:r>
                      <a:endParaRPr lang="en-US" sz="8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kern="100" cap="none" spc="0">
                          <a:solidFill>
                            <a:schemeClr val="bg1"/>
                          </a:solidFill>
                          <a:effectLst/>
                        </a:rPr>
                        <a:t>AIC</a:t>
                      </a:r>
                      <a:endParaRPr lang="en-US" sz="8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kern="100" cap="none" spc="0">
                          <a:solidFill>
                            <a:schemeClr val="bg1"/>
                          </a:solidFill>
                          <a:effectLst/>
                        </a:rPr>
                        <a:t>Deviance</a:t>
                      </a:r>
                      <a:endParaRPr lang="en-US" sz="8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b="0" kern="100" cap="none" spc="0">
                          <a:solidFill>
                            <a:schemeClr val="bg1"/>
                          </a:solidFill>
                          <a:effectLst/>
                        </a:rPr>
                        <a:t>BIC</a:t>
                      </a:r>
                      <a:endParaRPr lang="en-US" sz="8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086239"/>
                  </a:ext>
                </a:extLst>
              </a:tr>
              <a:tr h="39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Model – 1 (Full Model)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glm(formula = visits ~ . , family = poisson(link = “log”), data = train_data)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5324.2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3432.3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5400.164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909468"/>
                  </a:ext>
                </a:extLst>
              </a:tr>
              <a:tr h="61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Model – 2 (Reduced Model)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glm(formula = visits ~ gender + illness + reduced + health +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freepoor + lchronic, family = poisson(link = “log”), data = train_data)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5336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3454.1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5380.278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16713"/>
                  </a:ext>
                </a:extLst>
              </a:tr>
              <a:tr h="74409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Model – 3 (Interaction Variables Model)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glm(formula = visits ~ age * gender + income * private + illness + reduced + health + freepoor + nchronic + lchronic, family = poisson(link = “log”),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data = train_data)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5309.9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3416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5392.191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1123359"/>
                  </a:ext>
                </a:extLst>
              </a:tr>
              <a:tr h="5400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Model – 4 (Forward Model)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glm(formula = visits ~ reduced + illness + age + health + gender +  freepoor, family = poisson(link = “log”), data = train_data)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5325.4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3443.6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5331.3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521020"/>
                  </a:ext>
                </a:extLst>
              </a:tr>
              <a:tr h="69189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Model – 5 (Backward Model)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glm(formula = visits ~ gender + income + illness + reduced +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health + private + freepoor + freerepat + nchronic + lchronic,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family = poisson(link = “log”), data = train_data)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5323.8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3434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5329.8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515997"/>
                  </a:ext>
                </a:extLst>
              </a:tr>
              <a:tr h="61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Model – 6 (Step-wise Model)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glm(formula = visits ~ gender + income + illness + reduced +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health + private + freepoor + freerepat + nchronic + lchronic,  family = poisson(link = “log”), data = train_data)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5323.8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3434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6350" cap="flat" cmpd="sng" algn="ctr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5329.8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9136604"/>
                  </a:ext>
                </a:extLst>
              </a:tr>
              <a:tr h="61596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Model – 7 (Higher order with Interaction variables model)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glm(formula = visits ~ age^2 + gender + income^2 * private^3 + 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illness + reduced + health + freepoor + nchronic^2 + lchronic,  family = poisson(link = “log”), data = train_data)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5316.6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3424.7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800" kern="100" cap="none" spc="0">
                          <a:solidFill>
                            <a:schemeClr val="tx1"/>
                          </a:solidFill>
                          <a:effectLst/>
                        </a:rPr>
                        <a:t>5392.541</a:t>
                      </a:r>
                      <a:endParaRPr lang="en-US" sz="8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46840" marR="14163" marT="36031" marB="36031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170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6948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DDEA-B27F-C9FF-436C-876699732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37" y="741391"/>
            <a:ext cx="2902759" cy="1616203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Likelihood-Ratio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DDEAD-2B50-CBF2-2F7D-795A507A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846634-E488-360B-6901-9264DEA70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821" y="1110827"/>
            <a:ext cx="8302114" cy="4253653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782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3E6A70-DC32-96C7-B202-4865CC767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484" y="739835"/>
            <a:ext cx="3702580" cy="1616203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Dispersion Ratio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ontent Placeholder 16">
                <a:extLst>
                  <a:ext uri="{FF2B5EF4-FFF2-40B4-BE49-F238E27FC236}">
                    <a16:creationId xmlns:a16="http://schemas.microsoft.com/office/drawing/2014/main" id="{687483E0-8BE4-7D61-39C9-280B53B76D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5484" y="2459116"/>
                <a:ext cx="3702579" cy="3524823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For a Poisson-distributed random variable 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KaTeX_Main"/>
                  </a:rPr>
                  <a:t>Y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: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Mean: 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KaTeX_Main"/>
                  </a:rPr>
                  <a:t>E(Y)=</a:t>
                </a:r>
                <a:r>
                  <a:rPr lang="el-GR" sz="1400" b="0" i="0">
                    <a:solidFill>
                      <a:srgbClr val="FFFFFF"/>
                    </a:solidFill>
                    <a:effectLst/>
                    <a:latin typeface="KaTeX_Main"/>
                  </a:rPr>
                  <a:t>μ</a:t>
                </a:r>
                <a:endParaRPr lang="el-GR" sz="1400" b="0" i="0">
                  <a:solidFill>
                    <a:srgbClr val="FFFFFF"/>
                  </a:solidFill>
                  <a:effectLst/>
                  <a:latin typeface="Inter"/>
                </a:endParaRPr>
              </a:p>
              <a:p>
                <a:pPr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Variance: 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KaTeX_Main"/>
                  </a:rPr>
                  <a:t>Var(Y)=</a:t>
                </a:r>
                <a:r>
                  <a:rPr lang="el-GR" sz="1400" b="0" i="0">
                    <a:solidFill>
                      <a:srgbClr val="FFFFFF"/>
                    </a:solidFill>
                    <a:effectLst/>
                    <a:latin typeface="KaTeX_Main"/>
                  </a:rPr>
                  <a:t>μ</a:t>
                </a:r>
                <a:endParaRPr lang="el-GR" sz="1400" b="0" i="0">
                  <a:solidFill>
                    <a:srgbClr val="FFFFFF"/>
                  </a:solidFill>
                  <a:effectLst/>
                  <a:latin typeface="Inter"/>
                </a:endParaRPr>
              </a:p>
              <a:p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If the variance is greater than the mean (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KaTeX_Main"/>
                  </a:rPr>
                  <a:t>Var(Y)&gt;</a:t>
                </a:r>
                <a:r>
                  <a:rPr lang="el-GR" sz="1400" b="0" i="0">
                    <a:solidFill>
                      <a:srgbClr val="FFFFFF"/>
                    </a:solidFill>
                    <a:effectLst/>
                    <a:latin typeface="KaTeX_Main"/>
                  </a:rPr>
                  <a:t>μ</a:t>
                </a:r>
                <a:r>
                  <a:rPr lang="el-GR" sz="1400" b="0" i="0">
                    <a:solidFill>
                      <a:srgbClr val="FFFFFF"/>
                    </a:solidFill>
                    <a:effectLst/>
                    <a:latin typeface="Inter"/>
                  </a:rPr>
                  <a:t>), 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the data is </a:t>
                </a:r>
                <a:r>
                  <a:rPr lang="en-US" sz="1400" b="1" i="0">
                    <a:solidFill>
                      <a:srgbClr val="FFFFFF"/>
                    </a:solidFill>
                    <a:effectLst/>
                    <a:latin typeface="Inter"/>
                  </a:rPr>
                  <a:t>overdispersed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.</a:t>
                </a:r>
              </a:p>
              <a:p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If the variance is less than the mean (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KaTeX_Main"/>
                  </a:rPr>
                  <a:t>Var(Y)&lt;</a:t>
                </a:r>
                <a:r>
                  <a:rPr lang="el-GR" sz="1400" b="0" i="0">
                    <a:solidFill>
                      <a:srgbClr val="FFFFFF"/>
                    </a:solidFill>
                    <a:effectLst/>
                    <a:latin typeface="KaTeX_Main"/>
                  </a:rPr>
                  <a:t>μ</a:t>
                </a:r>
                <a:r>
                  <a:rPr lang="el-GR" sz="1400" b="0" i="0">
                    <a:solidFill>
                      <a:srgbClr val="FFFFFF"/>
                    </a:solidFill>
                    <a:effectLst/>
                    <a:latin typeface="Inter"/>
                  </a:rPr>
                  <a:t>), 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the data is </a:t>
                </a:r>
                <a:r>
                  <a:rPr lang="en-US" sz="1400" b="1" i="0">
                    <a:solidFill>
                      <a:srgbClr val="FFFFFF"/>
                    </a:solidFill>
                    <a:effectLst/>
                    <a:latin typeface="Inter"/>
                  </a:rPr>
                  <a:t>underdispersed</a:t>
                </a:r>
                <a:r>
                  <a:rPr lang="en-US" sz="1400" b="0" i="0">
                    <a:solidFill>
                      <a:srgbClr val="FFFFFF"/>
                    </a:solidFill>
                    <a:effectLst/>
                    <a:latin typeface="Inter"/>
                  </a:rPr>
                  <a:t>.</a:t>
                </a:r>
              </a:p>
              <a:p>
                <a:pPr>
                  <a:buNone/>
                </a:pPr>
                <a:r>
                  <a:rPr lang="en-US" sz="1400">
                    <a:solidFill>
                      <a:srgbClr val="FFFFFF"/>
                    </a:solidFill>
                    <a:effectLst/>
                  </a:rPr>
                  <a:t>The dispersion ratio (</a:t>
                </a:r>
                <a:r>
                  <a:rPr lang="en-US" sz="1400" i="1">
                    <a:solidFill>
                      <a:srgbClr val="FFFFFF"/>
                    </a:solidFill>
                    <a:effectLst/>
                    <a:latin typeface="KaTeX_Math"/>
                  </a:rPr>
                  <a:t>D</a:t>
                </a:r>
                <a:r>
                  <a:rPr lang="en-US" sz="1400">
                    <a:solidFill>
                      <a:srgbClr val="FFFFFF"/>
                    </a:solidFill>
                    <a:effectLst/>
                  </a:rPr>
                  <a:t>) is defined as:</a:t>
                </a:r>
              </a:p>
              <a:p>
                <a:pPr marL="0" marR="0"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1400" i="1" kern="100">
                        <a:solidFill>
                          <a:srgbClr val="FFFFFF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400" i="1" kern="1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400" i="1" kern="1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𝑂𝑣𝑠𝑒𝑟𝑣𝑒𝑑</m:t>
                        </m:r>
                        <m:r>
                          <a:rPr lang="en-US" sz="1400" i="1" kern="1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400" i="1" kern="1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𝑉𝑎𝑟𝑖𝑎𝑛𝑐𝑒</m:t>
                        </m:r>
                      </m:num>
                      <m:den>
                        <m:r>
                          <a:rPr lang="en-US" sz="1400" i="1" kern="1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𝑂𝑣𝑠𝑒𝑟𝑣𝑒𝑑</m:t>
                        </m:r>
                        <m:r>
                          <a:rPr lang="en-US" sz="1400" i="1" kern="1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sz="1400" i="1" kern="100">
                            <a:solidFill>
                              <a:srgbClr val="FFFFFF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𝑀𝑒𝑎𝑛</m:t>
                        </m:r>
                      </m:den>
                    </m:f>
                  </m:oMath>
                </a14:m>
                <a:endParaRPr lang="en-US" sz="1400" kern="100">
                  <a:solidFill>
                    <a:srgbClr val="FFFFFF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br>
                  <a:rPr lang="en-US" sz="1400" b="0" i="0">
                    <a:solidFill>
                      <a:srgbClr val="FFFFFF"/>
                    </a:solidFill>
                    <a:effectLst/>
                    <a:latin typeface="KaTeX_Main"/>
                  </a:rPr>
                </a:br>
                <a:endParaRPr lang="en-US" sz="140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25" name="Content Placeholder 16">
                <a:extLst>
                  <a:ext uri="{FF2B5EF4-FFF2-40B4-BE49-F238E27FC236}">
                    <a16:creationId xmlns:a16="http://schemas.microsoft.com/office/drawing/2014/main" id="{687483E0-8BE4-7D61-39C9-280B53B76D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5484" y="2459116"/>
                <a:ext cx="3702579" cy="3524823"/>
              </a:xfrm>
              <a:blipFill>
                <a:blip r:embed="rId2"/>
                <a:stretch>
                  <a:fillRect l="-494" t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3B91E6A0-1C81-F9F8-B7DF-DD5065299E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508541"/>
              </p:ext>
            </p:extLst>
          </p:nvPr>
        </p:nvGraphicFramePr>
        <p:xfrm>
          <a:off x="6032385" y="2663734"/>
          <a:ext cx="5352841" cy="1530531"/>
        </p:xfrm>
        <a:graphic>
          <a:graphicData uri="http://schemas.openxmlformats.org/drawingml/2006/table">
            <a:tbl>
              <a:tblPr firstRow="1" firstCol="1" bandRow="1">
                <a:noFill/>
              </a:tblPr>
              <a:tblGrid>
                <a:gridCol w="2862105">
                  <a:extLst>
                    <a:ext uri="{9D8B030D-6E8A-4147-A177-3AD203B41FA5}">
                      <a16:colId xmlns:a16="http://schemas.microsoft.com/office/drawing/2014/main" val="3163259728"/>
                    </a:ext>
                  </a:extLst>
                </a:gridCol>
                <a:gridCol w="2490736">
                  <a:extLst>
                    <a:ext uri="{9D8B030D-6E8A-4147-A177-3AD203B41FA5}">
                      <a16:colId xmlns:a16="http://schemas.microsoft.com/office/drawing/2014/main" val="824530169"/>
                    </a:ext>
                  </a:extLst>
                </a:gridCol>
              </a:tblGrid>
              <a:tr h="153053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Dispersion Ratio</a:t>
                      </a:r>
                    </a:p>
                  </a:txBody>
                  <a:tcPr marL="335280" marR="251460" marT="167640" marB="167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300" b="1" kern="100" cap="none" spc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1.272289</a:t>
                      </a:r>
                    </a:p>
                  </a:txBody>
                  <a:tcPr marL="335280" marR="251460" marT="167640" marB="16764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5103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9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D2D46-26A3-88FF-9572-57ACE0E93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98487" cy="764066"/>
          </a:xfrm>
        </p:spPr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GLMs – Negative Binomial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02EDD-9394-952A-8CBD-DB4FAB50E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859"/>
            <a:ext cx="10515600" cy="4704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accent6"/>
                </a:solidFill>
              </a:rPr>
              <a:t>glm.nb</a:t>
            </a:r>
            <a:r>
              <a:rPr lang="en-US" sz="2000" dirty="0">
                <a:solidFill>
                  <a:schemeClr val="accent6"/>
                </a:solidFill>
              </a:rPr>
              <a:t>(visits ~ age * gender + income*private + illness + reduced + health + </a:t>
            </a:r>
            <a:r>
              <a:rPr lang="en-US" sz="2000" dirty="0" err="1">
                <a:solidFill>
                  <a:schemeClr val="accent6"/>
                </a:solidFill>
              </a:rPr>
              <a:t>freepoor</a:t>
            </a:r>
            <a:r>
              <a:rPr lang="en-US" sz="2000" dirty="0">
                <a:solidFill>
                  <a:schemeClr val="accent6"/>
                </a:solidFill>
              </a:rPr>
              <a:t>               +</a:t>
            </a:r>
            <a:r>
              <a:rPr lang="en-US" sz="2000" dirty="0" err="1">
                <a:solidFill>
                  <a:schemeClr val="accent6"/>
                </a:solidFill>
              </a:rPr>
              <a:t>nchronic</a:t>
            </a:r>
            <a:r>
              <a:rPr lang="en-US" sz="2000" dirty="0">
                <a:solidFill>
                  <a:schemeClr val="accent6"/>
                </a:solidFill>
              </a:rPr>
              <a:t> + </a:t>
            </a:r>
            <a:r>
              <a:rPr lang="en-US" sz="2000" dirty="0" err="1">
                <a:solidFill>
                  <a:schemeClr val="accent6"/>
                </a:solidFill>
              </a:rPr>
              <a:t>lchronic</a:t>
            </a:r>
            <a:r>
              <a:rPr lang="en-US" sz="2000" dirty="0">
                <a:solidFill>
                  <a:schemeClr val="accent6"/>
                </a:solidFill>
              </a:rPr>
              <a:t>, data = </a:t>
            </a:r>
            <a:r>
              <a:rPr lang="en-US" sz="2000" dirty="0" err="1">
                <a:solidFill>
                  <a:schemeClr val="accent6"/>
                </a:solidFill>
              </a:rPr>
              <a:t>train_data</a:t>
            </a:r>
            <a:r>
              <a:rPr lang="en-US" sz="2000" dirty="0">
                <a:solidFill>
                  <a:schemeClr val="accent6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1ADAEB-038C-A68D-7753-3DCB2CD989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913433"/>
              </p:ext>
            </p:extLst>
          </p:nvPr>
        </p:nvGraphicFramePr>
        <p:xfrm>
          <a:off x="1055549" y="2289068"/>
          <a:ext cx="7916617" cy="681198"/>
        </p:xfrm>
        <a:graphic>
          <a:graphicData uri="http://schemas.openxmlformats.org/drawingml/2006/table">
            <a:tbl>
              <a:tblPr firstRow="1" firstCol="1" bandRow="1"/>
              <a:tblGrid>
                <a:gridCol w="3084823">
                  <a:extLst>
                    <a:ext uri="{9D8B030D-6E8A-4147-A177-3AD203B41FA5}">
                      <a16:colId xmlns:a16="http://schemas.microsoft.com/office/drawing/2014/main" val="163641969"/>
                    </a:ext>
                  </a:extLst>
                </a:gridCol>
                <a:gridCol w="4831794">
                  <a:extLst>
                    <a:ext uri="{9D8B030D-6E8A-4147-A177-3AD203B41FA5}">
                      <a16:colId xmlns:a16="http://schemas.microsoft.com/office/drawing/2014/main" val="1070338284"/>
                    </a:ext>
                  </a:extLst>
                </a:gridCol>
              </a:tblGrid>
              <a:tr h="681198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Dispersion Ratio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000" dirty="0">
                          <a:effectLst/>
                        </a:rPr>
                        <a:t>0.9920598</a:t>
                      </a:r>
                      <a:endParaRPr lang="en-US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595109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07E237-72C9-9CBD-6ACB-8C0B5415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488129"/>
              </p:ext>
            </p:extLst>
          </p:nvPr>
        </p:nvGraphicFramePr>
        <p:xfrm>
          <a:off x="1055549" y="3258701"/>
          <a:ext cx="7996397" cy="1511007"/>
        </p:xfrm>
        <a:graphic>
          <a:graphicData uri="http://schemas.openxmlformats.org/drawingml/2006/table">
            <a:tbl>
              <a:tblPr firstRow="1" firstCol="1" bandRow="1"/>
              <a:tblGrid>
                <a:gridCol w="3164509">
                  <a:extLst>
                    <a:ext uri="{9D8B030D-6E8A-4147-A177-3AD203B41FA5}">
                      <a16:colId xmlns:a16="http://schemas.microsoft.com/office/drawing/2014/main" val="3144339566"/>
                    </a:ext>
                  </a:extLst>
                </a:gridCol>
                <a:gridCol w="1439337">
                  <a:extLst>
                    <a:ext uri="{9D8B030D-6E8A-4147-A177-3AD203B41FA5}">
                      <a16:colId xmlns:a16="http://schemas.microsoft.com/office/drawing/2014/main" val="1821693401"/>
                    </a:ext>
                  </a:extLst>
                </a:gridCol>
                <a:gridCol w="1080278">
                  <a:extLst>
                    <a:ext uri="{9D8B030D-6E8A-4147-A177-3AD203B41FA5}">
                      <a16:colId xmlns:a16="http://schemas.microsoft.com/office/drawing/2014/main" val="341584350"/>
                    </a:ext>
                  </a:extLst>
                </a:gridCol>
                <a:gridCol w="1451120">
                  <a:extLst>
                    <a:ext uri="{9D8B030D-6E8A-4147-A177-3AD203B41FA5}">
                      <a16:colId xmlns:a16="http://schemas.microsoft.com/office/drawing/2014/main" val="1514036768"/>
                    </a:ext>
                  </a:extLst>
                </a:gridCol>
                <a:gridCol w="861153">
                  <a:extLst>
                    <a:ext uri="{9D8B030D-6E8A-4147-A177-3AD203B41FA5}">
                      <a16:colId xmlns:a16="http://schemas.microsoft.com/office/drawing/2014/main" val="765496469"/>
                    </a:ext>
                  </a:extLst>
                </a:gridCol>
              </a:tblGrid>
              <a:tr h="10238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AIC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Deviance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McFadden’s Pseudo R-Squared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p-value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822016"/>
                  </a:ext>
                </a:extLst>
              </a:tr>
              <a:tr h="4871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Negative Binomial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5110.5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2460.5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100%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6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1.000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4991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3235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E5539EC-8CB8-002F-68C6-678840282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D55A6-9EFD-CDA3-20CC-A99812CE1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5B6E73B-6DFD-AE6C-1628-DF8DC30085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0E00FC4-DDBC-F424-CF71-73AF7A28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6336D2-C6F2-61DB-D267-4BE61305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GLMs – Negative Binomial Regression</a:t>
            </a:r>
            <a:endParaRPr lang="en-US" sz="32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2A124D4-DB03-2A02-6148-4F43292391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5335063"/>
              </p:ext>
            </p:extLst>
          </p:nvPr>
        </p:nvGraphicFramePr>
        <p:xfrm>
          <a:off x="1379473" y="2184851"/>
          <a:ext cx="9433444" cy="3796858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3588918">
                  <a:extLst>
                    <a:ext uri="{9D8B030D-6E8A-4147-A177-3AD203B41FA5}">
                      <a16:colId xmlns:a16="http://schemas.microsoft.com/office/drawing/2014/main" val="3742306856"/>
                    </a:ext>
                  </a:extLst>
                </a:gridCol>
                <a:gridCol w="2951107">
                  <a:extLst>
                    <a:ext uri="{9D8B030D-6E8A-4147-A177-3AD203B41FA5}">
                      <a16:colId xmlns:a16="http://schemas.microsoft.com/office/drawing/2014/main" val="4172626244"/>
                    </a:ext>
                  </a:extLst>
                </a:gridCol>
                <a:gridCol w="2893419">
                  <a:extLst>
                    <a:ext uri="{9D8B030D-6E8A-4147-A177-3AD203B41FA5}">
                      <a16:colId xmlns:a16="http://schemas.microsoft.com/office/drawing/2014/main" val="2898797073"/>
                    </a:ext>
                  </a:extLst>
                </a:gridCol>
              </a:tblGrid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Predictors</a:t>
                      </a: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Estimate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p-value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3708331994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Age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1.898243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0.001800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421728819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GenderFemale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0.616668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0.000293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3733459961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Income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-1.182246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0.001713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4091453760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PrivateYes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-0.307022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0.025958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1111583249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Illness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0.188026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4.87e-13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1604113966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Reduced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0.140732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&lt; 2e-16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1973743123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Health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0.046821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0.001558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4029847871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FreepoorYes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-0.651108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0.005449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1998034329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nchronicyes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0.132838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0.126492    </a:t>
                      </a:r>
                      <a:endParaRPr lang="en-US" sz="15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3534321509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lchronicyes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0.193847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solidFill>
                            <a:srgbClr val="FF0000"/>
                          </a:solidFill>
                          <a:effectLst/>
                        </a:rPr>
                        <a:t>0.086889</a:t>
                      </a:r>
                      <a:endParaRPr lang="en-US" sz="1500" kern="100" dirty="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2669011196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Age : GenderFemale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-0.922826   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0.008926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588137264"/>
                  </a:ext>
                </a:extLst>
              </a:tr>
              <a:tr h="29206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Income : PrivateYes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0.644924   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</a:rPr>
                        <a:t>0.003068</a:t>
                      </a:r>
                      <a:endParaRPr lang="en-US" sz="15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298" marR="85298" marT="0" marB="0"/>
                </a:tc>
                <a:extLst>
                  <a:ext uri="{0D108BD9-81ED-4DB2-BD59-A6C34878D82A}">
                    <a16:rowId xmlns:a16="http://schemas.microsoft.com/office/drawing/2014/main" val="1753229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519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1DA17-798C-66C7-1492-E3E6B46D9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3804" y="934327"/>
            <a:ext cx="8924392" cy="1058275"/>
          </a:xfrm>
        </p:spPr>
        <p:txBody>
          <a:bodyPr>
            <a:normAutofit/>
          </a:bodyPr>
          <a:lstStyle/>
          <a:p>
            <a:pPr algn="ctr"/>
            <a:r>
              <a:rPr lang="en-US" sz="3400"/>
              <a:t>Model Prediction – Negative Binomial &amp; Random Forest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3813" y="2337807"/>
            <a:ext cx="9604374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2190741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DC11C4-132B-C9A6-621E-BEC457FEB5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754711"/>
              </p:ext>
            </p:extLst>
          </p:nvPr>
        </p:nvGraphicFramePr>
        <p:xfrm>
          <a:off x="1937281" y="3181432"/>
          <a:ext cx="8317443" cy="1950030"/>
        </p:xfrm>
        <a:graphic>
          <a:graphicData uri="http://schemas.openxmlformats.org/drawingml/2006/table">
            <a:tbl>
              <a:tblPr firstRow="1" firstCol="1" bandRow="1"/>
              <a:tblGrid>
                <a:gridCol w="1561428">
                  <a:extLst>
                    <a:ext uri="{9D8B030D-6E8A-4147-A177-3AD203B41FA5}">
                      <a16:colId xmlns:a16="http://schemas.microsoft.com/office/drawing/2014/main" val="4051412851"/>
                    </a:ext>
                  </a:extLst>
                </a:gridCol>
                <a:gridCol w="1916298">
                  <a:extLst>
                    <a:ext uri="{9D8B030D-6E8A-4147-A177-3AD203B41FA5}">
                      <a16:colId xmlns:a16="http://schemas.microsoft.com/office/drawing/2014/main" val="3839251235"/>
                    </a:ext>
                  </a:extLst>
                </a:gridCol>
                <a:gridCol w="1916298">
                  <a:extLst>
                    <a:ext uri="{9D8B030D-6E8A-4147-A177-3AD203B41FA5}">
                      <a16:colId xmlns:a16="http://schemas.microsoft.com/office/drawing/2014/main" val="1793656743"/>
                    </a:ext>
                  </a:extLst>
                </a:gridCol>
                <a:gridCol w="1572346">
                  <a:extLst>
                    <a:ext uri="{9D8B030D-6E8A-4147-A177-3AD203B41FA5}">
                      <a16:colId xmlns:a16="http://schemas.microsoft.com/office/drawing/2014/main" val="3539069240"/>
                    </a:ext>
                  </a:extLst>
                </a:gridCol>
                <a:gridCol w="1351073">
                  <a:extLst>
                    <a:ext uri="{9D8B030D-6E8A-4147-A177-3AD203B41FA5}">
                      <a16:colId xmlns:a16="http://schemas.microsoft.com/office/drawing/2014/main" val="993009466"/>
                    </a:ext>
                  </a:extLst>
                </a:gridCol>
              </a:tblGrid>
              <a:tr h="338687">
                <a:tc row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Model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RMSE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MAE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60062"/>
                  </a:ext>
                </a:extLst>
              </a:tr>
              <a:tr h="3386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Train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Test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Train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Test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2400420"/>
                  </a:ext>
                </a:extLst>
              </a:tr>
              <a:tr h="636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Negative Binomial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0.7395115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0.8504019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0.4163303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0.4458986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7596465"/>
                  </a:ext>
                </a:extLst>
              </a:tr>
              <a:tr h="63632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Random Forest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0.4694575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0.8315878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0.2753708</a:t>
                      </a:r>
                      <a:endParaRPr lang="en-US" sz="17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  <a:tabLst>
                          <a:tab pos="1800225" algn="l"/>
                        </a:tabLst>
                      </a:pPr>
                      <a:r>
                        <a:rPr lang="en-US" sz="1800" kern="1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Vrinda" panose="020B0502040204020203" pitchFamily="34" charset="0"/>
                        </a:rPr>
                        <a:t>0.4297475</a:t>
                      </a:r>
                      <a:endParaRPr lang="en-US" sz="17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104300" marR="1043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549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02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58DC-74F5-B8BF-6776-EB5C70B4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928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Results &amp; Discussions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615B00-33FF-D2D6-B089-D06CCF588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2495324"/>
              </p:ext>
            </p:extLst>
          </p:nvPr>
        </p:nvGraphicFramePr>
        <p:xfrm>
          <a:off x="838200" y="1014414"/>
          <a:ext cx="10515600" cy="5162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2860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001477-C23F-DF14-77C8-CE3912053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Limitations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668AF3E-D637-6D9E-3287-B63DE57CBE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029078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5416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2A139-FAE3-AF6D-8FEB-CBC4A8F80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BAB7FF-39E4-BB74-465A-A8989CF2DB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942554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31526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8C4F0-486C-FDAF-E10A-69B366998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Questions???</a:t>
            </a:r>
          </a:p>
        </p:txBody>
      </p:sp>
      <p:pic>
        <p:nvPicPr>
          <p:cNvPr id="5" name="Content Placeholder 4" descr="A painting of a person sitting under a tree with apples&#10;&#10;AI-generated content may be incorrect.">
            <a:extLst>
              <a:ext uri="{FF2B5EF4-FFF2-40B4-BE49-F238E27FC236}">
                <a16:creationId xmlns:a16="http://schemas.microsoft.com/office/drawing/2014/main" id="{92568067-93DD-8EC7-1A51-30298CEE4D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E740D-6F05-CDD3-D071-A19FD0C9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FECABB-2231-854E-A9F4-E828EC4C7F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659856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2440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54F80-1008-27A3-B7EB-7CEF74C1F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Dataset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CE72D3-B293-0D3E-ADE7-BEE2B77E1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890847"/>
              </p:ext>
            </p:extLst>
          </p:nvPr>
        </p:nvGraphicFramePr>
        <p:xfrm>
          <a:off x="1094327" y="2112579"/>
          <a:ext cx="10027287" cy="4192812"/>
        </p:xfrm>
        <a:graphic>
          <a:graphicData uri="http://schemas.openxmlformats.org/drawingml/2006/table">
            <a:tbl>
              <a:tblPr firstRow="1" firstCol="1" bandRow="1"/>
              <a:tblGrid>
                <a:gridCol w="3214666">
                  <a:extLst>
                    <a:ext uri="{9D8B030D-6E8A-4147-A177-3AD203B41FA5}">
                      <a16:colId xmlns:a16="http://schemas.microsoft.com/office/drawing/2014/main" val="3233954145"/>
                    </a:ext>
                  </a:extLst>
                </a:gridCol>
                <a:gridCol w="6812621">
                  <a:extLst>
                    <a:ext uri="{9D8B030D-6E8A-4147-A177-3AD203B41FA5}">
                      <a16:colId xmlns:a16="http://schemas.microsoft.com/office/drawing/2014/main" val="2610679363"/>
                    </a:ext>
                  </a:extLst>
                </a:gridCol>
              </a:tblGrid>
              <a:tr h="34427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Variable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978199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Visits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Number of doctor visits in past 2 weeks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378355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Factor indicating gender. "male" -&gt; 1, "female" -&gt; 2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500092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Age in years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639176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Income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Annual income in tens of thousands of dollars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016815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Illness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Number of illnesses in past 2 weeks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8041832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Reduced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Number of days of reduced activity in past 2 weeks due to illness or injury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576877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Health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General health questionnaire score using Goldberg's method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3452513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Private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Indicator of private health insurance (factor: "yes" = 2 or "no" = 1)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707557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Freepoor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Indicator for eligibility for free government healthcare (factor: "yes" = 2 or "no" = 1)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025975"/>
                  </a:ext>
                </a:extLst>
              </a:tr>
              <a:tr h="56096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Freerepat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individual have free government health insurance due to old age, disability or veteran status (factor: “yes” = 2 or “no” = 1)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4110308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nchronic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chronic condition not limiting activity (factor: “yes” = 2 or “no” = 1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481587"/>
                  </a:ext>
                </a:extLst>
              </a:tr>
              <a:tr h="2988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lchronic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5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Chronic condition limiting activity (factor: “yes” = 2 or “no” = 1)</a:t>
                      </a:r>
                    </a:p>
                  </a:txBody>
                  <a:tcPr marL="85312" marR="8531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590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142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FE1EC756-41E9-4FD6-AD48-EF46A2813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66F6371-9EA5-9354-29DC-1D07B921F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2E3B19-C763-44AE-CFFF-31704EB7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95" y="307447"/>
            <a:ext cx="10693884" cy="933413"/>
          </a:xfrm>
        </p:spPr>
        <p:txBody>
          <a:bodyPr>
            <a:normAutofit/>
          </a:bodyPr>
          <a:lstStyle/>
          <a:p>
            <a:r>
              <a:rPr lang="en-US" sz="4000"/>
              <a:t>Goldberg’s Scoring Method (0-0-1-1 Method)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85435-E617-D841-1764-A2BD77562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0509" y="2357888"/>
            <a:ext cx="4265370" cy="3902635"/>
          </a:xfrm>
        </p:spPr>
        <p:txBody>
          <a:bodyPr anchor="ctr">
            <a:normAutofit/>
          </a:bodyPr>
          <a:lstStyle/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endParaRPr lang="en-US" sz="1700"/>
          </a:p>
          <a:p>
            <a:pPr marL="0" marR="0" indent="0">
              <a:spcAft>
                <a:spcPts val="800"/>
              </a:spcAft>
              <a:buNone/>
            </a:pPr>
            <a:r>
              <a:rPr lang="en-US" sz="1700" kern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Scores (0-4):</a:t>
            </a: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Likely to be in good health.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1700" kern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Moderate Scores (5-9):</a:t>
            </a: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Possible mild health issues.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indent="0">
              <a:spcAft>
                <a:spcPts val="800"/>
              </a:spcAft>
              <a:buNone/>
            </a:pPr>
            <a:r>
              <a:rPr lang="en-US" sz="1700" kern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7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Scores (10+):</a:t>
            </a:r>
            <a:r>
              <a:rPr lang="en-US" sz="1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Suggestive significant health issues.</a:t>
            </a:r>
            <a:endParaRPr lang="en-US" sz="17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sz="17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B77B901-504A-CE66-EDA8-111347081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4141826"/>
              </p:ext>
            </p:extLst>
          </p:nvPr>
        </p:nvGraphicFramePr>
        <p:xfrm>
          <a:off x="736122" y="2874135"/>
          <a:ext cx="5804956" cy="2743005"/>
        </p:xfrm>
        <a:graphic>
          <a:graphicData uri="http://schemas.openxmlformats.org/drawingml/2006/table">
            <a:tbl>
              <a:tblPr firstRow="1" firstCol="1" bandRow="1">
                <a:tableStyleId>{8EC20E35-A176-4012-BC5E-935CFFF8708E}</a:tableStyleId>
              </a:tblPr>
              <a:tblGrid>
                <a:gridCol w="4263594">
                  <a:extLst>
                    <a:ext uri="{9D8B030D-6E8A-4147-A177-3AD203B41FA5}">
                      <a16:colId xmlns:a16="http://schemas.microsoft.com/office/drawing/2014/main" val="1832566994"/>
                    </a:ext>
                  </a:extLst>
                </a:gridCol>
                <a:gridCol w="1541362">
                  <a:extLst>
                    <a:ext uri="{9D8B030D-6E8A-4147-A177-3AD203B41FA5}">
                      <a16:colId xmlns:a16="http://schemas.microsoft.com/office/drawing/2014/main" val="3518638064"/>
                    </a:ext>
                  </a:extLst>
                </a:gridCol>
              </a:tblGrid>
              <a:tr h="548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>
                          <a:effectLst/>
                        </a:rPr>
                        <a:t>Response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b="1" kern="100">
                          <a:effectLst/>
                        </a:rPr>
                        <a:t>Score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extLst>
                  <a:ext uri="{0D108BD9-81ED-4DB2-BD59-A6C34878D82A}">
                    <a16:rowId xmlns:a16="http://schemas.microsoft.com/office/drawing/2014/main" val="4101135904"/>
                  </a:ext>
                </a:extLst>
              </a:tr>
              <a:tr h="548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Not at all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extLst>
                  <a:ext uri="{0D108BD9-81ED-4DB2-BD59-A6C34878D82A}">
                    <a16:rowId xmlns:a16="http://schemas.microsoft.com/office/drawing/2014/main" val="3760239064"/>
                  </a:ext>
                </a:extLst>
              </a:tr>
              <a:tr h="548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No more than usual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0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extLst>
                  <a:ext uri="{0D108BD9-81ED-4DB2-BD59-A6C34878D82A}">
                    <a16:rowId xmlns:a16="http://schemas.microsoft.com/office/drawing/2014/main" val="3392017362"/>
                  </a:ext>
                </a:extLst>
              </a:tr>
              <a:tr h="548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Rather more than usual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extLst>
                  <a:ext uri="{0D108BD9-81ED-4DB2-BD59-A6C34878D82A}">
                    <a16:rowId xmlns:a16="http://schemas.microsoft.com/office/drawing/2014/main" val="3423716152"/>
                  </a:ext>
                </a:extLst>
              </a:tr>
              <a:tr h="54860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Much more than usual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2800" kern="100">
                          <a:effectLst/>
                        </a:rPr>
                        <a:t>1</a:t>
                      </a:r>
                      <a:endParaRPr lang="en-US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60219" marR="160219" marT="0" marB="0"/>
                </a:tc>
                <a:extLst>
                  <a:ext uri="{0D108BD9-81ED-4DB2-BD59-A6C34878D82A}">
                    <a16:rowId xmlns:a16="http://schemas.microsoft.com/office/drawing/2014/main" val="3833133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395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9C2C71-B76F-B0B6-0CFC-1294C4D1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Dataset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881264" y="-5116"/>
            <a:ext cx="3318648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2605762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C81F43-391A-4609-2149-AE6F774881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4190564"/>
              </p:ext>
            </p:extLst>
          </p:nvPr>
        </p:nvGraphicFramePr>
        <p:xfrm>
          <a:off x="1036320" y="2560320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5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A7D4C-99B7-5440-1106-B5ABB7B84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Goal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3B743C23-44C7-F9F5-B85C-462AE6B80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0205791"/>
              </p:ext>
            </p:extLst>
          </p:nvPr>
        </p:nvGraphicFramePr>
        <p:xfrm>
          <a:off x="1036320" y="2543633"/>
          <a:ext cx="1011936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882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2EC6F4-955E-9D50-02D2-EE357F30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Main Challenges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A0AA77-C2E6-CED7-FA1B-929B97745B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560040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0008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B7F6-EBE1-0BFD-FB84-D0DABAA1A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8029572" cy="10611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EDA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red and blue squares with white text&#10;&#10;AI-generated content may be incorrect.">
            <a:extLst>
              <a:ext uri="{FF2B5EF4-FFF2-40B4-BE49-F238E27FC236}">
                <a16:creationId xmlns:a16="http://schemas.microsoft.com/office/drawing/2014/main" id="{4C221818-5816-C560-B5A2-648B2664D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96" y="2404743"/>
            <a:ext cx="4023967" cy="2826836"/>
          </a:xfrm>
          <a:prstGeom prst="rect">
            <a:avLst/>
          </a:prstGeom>
        </p:spPr>
      </p:pic>
      <p:pic>
        <p:nvPicPr>
          <p:cNvPr id="7" name="Picture 6" descr="A chart with numbers and symbols&#10;&#10;AI-generated content may be incorrect.">
            <a:extLst>
              <a:ext uri="{FF2B5EF4-FFF2-40B4-BE49-F238E27FC236}">
                <a16:creationId xmlns:a16="http://schemas.microsoft.com/office/drawing/2014/main" id="{6D4CB5E1-AD18-81BF-0DBF-B16AD8DAC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72" y="2615715"/>
            <a:ext cx="3554596" cy="2497103"/>
          </a:xfrm>
          <a:prstGeom prst="rect">
            <a:avLst/>
          </a:prstGeom>
        </p:spPr>
      </p:pic>
      <p:pic>
        <p:nvPicPr>
          <p:cNvPr id="6" name="Content Placeholder 5" descr="A graph of a patient&#10;&#10;AI-generated content may be incorrect.">
            <a:extLst>
              <a:ext uri="{FF2B5EF4-FFF2-40B4-BE49-F238E27FC236}">
                <a16:creationId xmlns:a16="http://schemas.microsoft.com/office/drawing/2014/main" id="{098B5995-E48D-AAD0-EDBE-20A2E1B4B2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243146" y="2676677"/>
            <a:ext cx="3894971" cy="2736216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959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D635B6C471F54A9F8F1FDC6288A49D" ma:contentTypeVersion="3" ma:contentTypeDescription="Create a new document." ma:contentTypeScope="" ma:versionID="6f81bbbbcf563f3a9296052db7c4242a">
  <xsd:schema xmlns:xsd="http://www.w3.org/2001/XMLSchema" xmlns:xs="http://www.w3.org/2001/XMLSchema" xmlns:p="http://schemas.microsoft.com/office/2006/metadata/properties" xmlns:ns3="64ae74a4-9998-489e-bcc6-2275b5ec6138" targetNamespace="http://schemas.microsoft.com/office/2006/metadata/properties" ma:root="true" ma:fieldsID="19c91006c691b490e43723f34c790b2a" ns3:_="">
    <xsd:import namespace="64ae74a4-9998-489e-bcc6-2275b5ec613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ae74a4-9998-489e-bcc6-2275b5ec61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D9520DE-7114-4F0C-8664-FD6C3A546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ae74a4-9998-489e-bcc6-2275b5ec61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87C0E-4A8B-453C-AF66-34E8A20938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806AB4-F95C-4E9C-9E8B-3F0E597D2468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microsoft.com/office/2006/metadata/properties"/>
    <ds:schemaRef ds:uri="64ae74a4-9998-489e-bcc6-2275b5ec6138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1532</Words>
  <Application>Microsoft Office PowerPoint</Application>
  <PresentationFormat>Widescreen</PresentationFormat>
  <Paragraphs>233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Cambria Math</vt:lpstr>
      <vt:lpstr>Inter</vt:lpstr>
      <vt:lpstr>KaTeX_Main</vt:lpstr>
      <vt:lpstr>KaTeX_Math</vt:lpstr>
      <vt:lpstr>Symbol</vt:lpstr>
      <vt:lpstr>Times New Roman</vt:lpstr>
      <vt:lpstr>Office Theme</vt:lpstr>
      <vt:lpstr>         Title: Predicting Hospital Utilization - A Generalized Linear Model Approach</vt:lpstr>
      <vt:lpstr>Introduction</vt:lpstr>
      <vt:lpstr>Dataset</vt:lpstr>
      <vt:lpstr>Dataset</vt:lpstr>
      <vt:lpstr>Goldberg’s Scoring Method (0-0-1-1 Method)</vt:lpstr>
      <vt:lpstr>Dataset</vt:lpstr>
      <vt:lpstr>Goal</vt:lpstr>
      <vt:lpstr>Main Challenges</vt:lpstr>
      <vt:lpstr>EDA</vt:lpstr>
      <vt:lpstr>GLMs – Poisson Regression</vt:lpstr>
      <vt:lpstr>GLMs – Poisson Regression</vt:lpstr>
      <vt:lpstr>Goodness of Fit Measures – AIC , BIC &amp; Deviance</vt:lpstr>
      <vt:lpstr>Likelihood-Ratio Test</vt:lpstr>
      <vt:lpstr>Dispersion Ratio</vt:lpstr>
      <vt:lpstr>GLMs – Negative Binomial Regression</vt:lpstr>
      <vt:lpstr>GLMs – Negative Binomial Regression</vt:lpstr>
      <vt:lpstr>Model Prediction – Negative Binomial &amp; Random Forest</vt:lpstr>
      <vt:lpstr>Results &amp; Discussions</vt:lpstr>
      <vt:lpstr>Limitations</vt:lpstr>
      <vt:lpstr>Any 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 355 : GLM Project</dc:title>
  <dc:creator>Shinjon Ghosh</dc:creator>
  <cp:lastModifiedBy>Ghosh, Shinjon</cp:lastModifiedBy>
  <cp:revision>15</cp:revision>
  <dcterms:created xsi:type="dcterms:W3CDTF">2024-04-22T00:37:45Z</dcterms:created>
  <dcterms:modified xsi:type="dcterms:W3CDTF">2025-03-16T23:17:21Z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0x010100CAD635B6C471F54A9F8F1FDC6288A49D</vt:lpwstr>
  </property>
</Properties>
</file>