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300" r:id="rId6"/>
    <p:sldId id="322" r:id="rId7"/>
    <p:sldId id="301" r:id="rId8"/>
    <p:sldId id="302" r:id="rId9"/>
    <p:sldId id="303" r:id="rId10"/>
    <p:sldId id="304" r:id="rId11"/>
    <p:sldId id="305" r:id="rId12"/>
    <p:sldId id="311" r:id="rId13"/>
    <p:sldId id="306" r:id="rId14"/>
    <p:sldId id="312" r:id="rId15"/>
    <p:sldId id="307" r:id="rId16"/>
    <p:sldId id="308" r:id="rId17"/>
    <p:sldId id="309" r:id="rId18"/>
    <p:sldId id="310" r:id="rId19"/>
    <p:sldId id="313" r:id="rId20"/>
    <p:sldId id="314" r:id="rId21"/>
    <p:sldId id="323" r:id="rId22"/>
    <p:sldId id="316" r:id="rId23"/>
    <p:sldId id="317" r:id="rId24"/>
    <p:sldId id="318" r:id="rId25"/>
    <p:sldId id="319" r:id="rId26"/>
    <p:sldId id="320" r:id="rId27"/>
    <p:sldId id="324" r:id="rId28"/>
    <p:sldId id="32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2" autoAdjust="0"/>
    <p:restoredTop sz="94681" autoAdjust="0"/>
  </p:normalViewPr>
  <p:slideViewPr>
    <p:cSldViewPr snapToGrid="0">
      <p:cViewPr varScale="1">
        <p:scale>
          <a:sx n="104" d="100"/>
          <a:sy n="104" d="100"/>
        </p:scale>
        <p:origin x="664" y="80"/>
      </p:cViewPr>
      <p:guideLst/>
    </p:cSldViewPr>
  </p:slideViewPr>
  <p:outlineViewPr>
    <p:cViewPr>
      <p:scale>
        <a:sx n="33" d="100"/>
        <a:sy n="33" d="100"/>
      </p:scale>
      <p:origin x="0" y="-98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89BD97D-C039-46F2-868A-5CE25CF77C0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A51394-6D7B-4280-A104-0031E798D82A}">
      <dgm:prSet/>
      <dgm:spPr/>
      <dgm:t>
        <a:bodyPr/>
        <a:lstStyle/>
        <a:p>
          <a:r>
            <a:rPr lang="en-US"/>
            <a:t>In the era of big data, selecting the most relevant variables from a high-dimensional dataset is essential for building interpretable and efficient predictive models.</a:t>
          </a:r>
        </a:p>
      </dgm:t>
    </dgm:pt>
    <dgm:pt modelId="{577B6D71-0CE6-4106-879B-C33F31C850CE}" type="parTrans" cxnId="{A22706E8-D238-4F45-96A3-C8B9C7BF92E1}">
      <dgm:prSet/>
      <dgm:spPr/>
      <dgm:t>
        <a:bodyPr/>
        <a:lstStyle/>
        <a:p>
          <a:endParaRPr lang="en-US"/>
        </a:p>
      </dgm:t>
    </dgm:pt>
    <dgm:pt modelId="{88DA98B9-7946-4B25-9AB8-81C9CD45A5F0}" type="sibTrans" cxnId="{A22706E8-D238-4F45-96A3-C8B9C7BF92E1}">
      <dgm:prSet/>
      <dgm:spPr/>
      <dgm:t>
        <a:bodyPr/>
        <a:lstStyle/>
        <a:p>
          <a:endParaRPr lang="en-US"/>
        </a:p>
      </dgm:t>
    </dgm:pt>
    <dgm:pt modelId="{A38F331F-01D2-4DCA-9A1D-872AE0473CB1}">
      <dgm:prSet/>
      <dgm:spPr/>
      <dgm:t>
        <a:bodyPr/>
        <a:lstStyle/>
        <a:p>
          <a:r>
            <a:rPr lang="en-US"/>
            <a:t>This project explores variable selection techniques by combining insights from both simulated data and a real-world dataset involving bike rental counts. </a:t>
          </a:r>
        </a:p>
      </dgm:t>
    </dgm:pt>
    <dgm:pt modelId="{054976D4-8DDB-4247-853B-B3AC8D3ABEA6}" type="parTrans" cxnId="{A44AC8CC-B29B-4C2F-9EFB-E143BB877377}">
      <dgm:prSet/>
      <dgm:spPr/>
      <dgm:t>
        <a:bodyPr/>
        <a:lstStyle/>
        <a:p>
          <a:endParaRPr lang="en-US"/>
        </a:p>
      </dgm:t>
    </dgm:pt>
    <dgm:pt modelId="{8F9BF8B9-3D68-4940-B643-89E6C04ED7DD}" type="sibTrans" cxnId="{A44AC8CC-B29B-4C2F-9EFB-E143BB877377}">
      <dgm:prSet/>
      <dgm:spPr/>
      <dgm:t>
        <a:bodyPr/>
        <a:lstStyle/>
        <a:p>
          <a:endParaRPr lang="en-US"/>
        </a:p>
      </dgm:t>
    </dgm:pt>
    <dgm:pt modelId="{32145DB4-0A19-4163-85B4-8DAC21731439}" type="pres">
      <dgm:prSet presAssocID="{289BD97D-C039-46F2-868A-5CE25CF77C0A}" presName="root" presStyleCnt="0">
        <dgm:presLayoutVars>
          <dgm:dir/>
          <dgm:resizeHandles val="exact"/>
        </dgm:presLayoutVars>
      </dgm:prSet>
      <dgm:spPr/>
    </dgm:pt>
    <dgm:pt modelId="{28DFF508-FC6C-411D-9D02-A45F6353EC3E}" type="pres">
      <dgm:prSet presAssocID="{7DA51394-6D7B-4280-A104-0031E798D82A}" presName="compNode" presStyleCnt="0"/>
      <dgm:spPr/>
    </dgm:pt>
    <dgm:pt modelId="{5EEF2D0D-1B20-45A5-A8BA-6997926B7AA7}" type="pres">
      <dgm:prSet presAssocID="{7DA51394-6D7B-4280-A104-0031E798D82A}" presName="bgRect" presStyleLbl="bgShp" presStyleIdx="0" presStyleCnt="2"/>
      <dgm:spPr/>
    </dgm:pt>
    <dgm:pt modelId="{0D9F1BB8-E377-490A-9737-F6AC8D88C727}" type="pres">
      <dgm:prSet presAssocID="{7DA51394-6D7B-4280-A104-0031E798D8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4D0EBF3-3C1B-43BE-8901-2A2CFFDF6534}" type="pres">
      <dgm:prSet presAssocID="{7DA51394-6D7B-4280-A104-0031E798D82A}" presName="spaceRect" presStyleCnt="0"/>
      <dgm:spPr/>
    </dgm:pt>
    <dgm:pt modelId="{DD19094A-7103-4532-9547-09CBF145A2E7}" type="pres">
      <dgm:prSet presAssocID="{7DA51394-6D7B-4280-A104-0031E798D82A}" presName="parTx" presStyleLbl="revTx" presStyleIdx="0" presStyleCnt="2">
        <dgm:presLayoutVars>
          <dgm:chMax val="0"/>
          <dgm:chPref val="0"/>
        </dgm:presLayoutVars>
      </dgm:prSet>
      <dgm:spPr/>
    </dgm:pt>
    <dgm:pt modelId="{7CC94E36-6B7E-4126-A2AB-FBE456208758}" type="pres">
      <dgm:prSet presAssocID="{88DA98B9-7946-4B25-9AB8-81C9CD45A5F0}" presName="sibTrans" presStyleCnt="0"/>
      <dgm:spPr/>
    </dgm:pt>
    <dgm:pt modelId="{0041AD81-0818-4C07-BA2E-B2C6C44C9F20}" type="pres">
      <dgm:prSet presAssocID="{A38F331F-01D2-4DCA-9A1D-872AE0473CB1}" presName="compNode" presStyleCnt="0"/>
      <dgm:spPr/>
    </dgm:pt>
    <dgm:pt modelId="{D0891904-8E5C-4FAE-9293-7A8B000D260D}" type="pres">
      <dgm:prSet presAssocID="{A38F331F-01D2-4DCA-9A1D-872AE0473CB1}" presName="bgRect" presStyleLbl="bgShp" presStyleIdx="1" presStyleCnt="2"/>
      <dgm:spPr/>
    </dgm:pt>
    <dgm:pt modelId="{63E1B062-18CB-4255-8532-1506241BD74D}" type="pres">
      <dgm:prSet presAssocID="{A38F331F-01D2-4DCA-9A1D-872AE0473C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ke"/>
        </a:ext>
      </dgm:extLst>
    </dgm:pt>
    <dgm:pt modelId="{62A1872B-21BE-4433-B55E-00E24748CC90}" type="pres">
      <dgm:prSet presAssocID="{A38F331F-01D2-4DCA-9A1D-872AE0473CB1}" presName="spaceRect" presStyleCnt="0"/>
      <dgm:spPr/>
    </dgm:pt>
    <dgm:pt modelId="{99060BBE-CF7C-4968-80EE-A22508C10FE8}" type="pres">
      <dgm:prSet presAssocID="{A38F331F-01D2-4DCA-9A1D-872AE0473CB1}" presName="parTx" presStyleLbl="revTx" presStyleIdx="1" presStyleCnt="2">
        <dgm:presLayoutVars>
          <dgm:chMax val="0"/>
          <dgm:chPref val="0"/>
        </dgm:presLayoutVars>
      </dgm:prSet>
      <dgm:spPr/>
    </dgm:pt>
  </dgm:ptLst>
  <dgm:cxnLst>
    <dgm:cxn modelId="{2D626F03-61E3-467C-B748-A038848D6D08}" type="presOf" srcId="{289BD97D-C039-46F2-868A-5CE25CF77C0A}" destId="{32145DB4-0A19-4163-85B4-8DAC21731439}" srcOrd="0" destOrd="0" presId="urn:microsoft.com/office/officeart/2018/2/layout/IconVerticalSolidList"/>
    <dgm:cxn modelId="{24372E96-F21D-496F-9DFE-825F7B10EEA1}" type="presOf" srcId="{7DA51394-6D7B-4280-A104-0031E798D82A}" destId="{DD19094A-7103-4532-9547-09CBF145A2E7}" srcOrd="0" destOrd="0" presId="urn:microsoft.com/office/officeart/2018/2/layout/IconVerticalSolidList"/>
    <dgm:cxn modelId="{339554A8-A771-4247-830F-F396FCC31055}" type="presOf" srcId="{A38F331F-01D2-4DCA-9A1D-872AE0473CB1}" destId="{99060BBE-CF7C-4968-80EE-A22508C10FE8}" srcOrd="0" destOrd="0" presId="urn:microsoft.com/office/officeart/2018/2/layout/IconVerticalSolidList"/>
    <dgm:cxn modelId="{A44AC8CC-B29B-4C2F-9EFB-E143BB877377}" srcId="{289BD97D-C039-46F2-868A-5CE25CF77C0A}" destId="{A38F331F-01D2-4DCA-9A1D-872AE0473CB1}" srcOrd="1" destOrd="0" parTransId="{054976D4-8DDB-4247-853B-B3AC8D3ABEA6}" sibTransId="{8F9BF8B9-3D68-4940-B643-89E6C04ED7DD}"/>
    <dgm:cxn modelId="{A22706E8-D238-4F45-96A3-C8B9C7BF92E1}" srcId="{289BD97D-C039-46F2-868A-5CE25CF77C0A}" destId="{7DA51394-6D7B-4280-A104-0031E798D82A}" srcOrd="0" destOrd="0" parTransId="{577B6D71-0CE6-4106-879B-C33F31C850CE}" sibTransId="{88DA98B9-7946-4B25-9AB8-81C9CD45A5F0}"/>
    <dgm:cxn modelId="{3ACAF3D0-C506-4E7B-8D32-95AF971E1D37}" type="presParOf" srcId="{32145DB4-0A19-4163-85B4-8DAC21731439}" destId="{28DFF508-FC6C-411D-9D02-A45F6353EC3E}" srcOrd="0" destOrd="0" presId="urn:microsoft.com/office/officeart/2018/2/layout/IconVerticalSolidList"/>
    <dgm:cxn modelId="{3DC56E96-8B4B-4FE8-80C6-A70384B1DBFF}" type="presParOf" srcId="{28DFF508-FC6C-411D-9D02-A45F6353EC3E}" destId="{5EEF2D0D-1B20-45A5-A8BA-6997926B7AA7}" srcOrd="0" destOrd="0" presId="urn:microsoft.com/office/officeart/2018/2/layout/IconVerticalSolidList"/>
    <dgm:cxn modelId="{77390A06-60DA-4532-B4E0-8F405EC699E3}" type="presParOf" srcId="{28DFF508-FC6C-411D-9D02-A45F6353EC3E}" destId="{0D9F1BB8-E377-490A-9737-F6AC8D88C727}" srcOrd="1" destOrd="0" presId="urn:microsoft.com/office/officeart/2018/2/layout/IconVerticalSolidList"/>
    <dgm:cxn modelId="{C312507E-E85D-4816-B3F3-AB784A00A8C1}" type="presParOf" srcId="{28DFF508-FC6C-411D-9D02-A45F6353EC3E}" destId="{54D0EBF3-3C1B-43BE-8901-2A2CFFDF6534}" srcOrd="2" destOrd="0" presId="urn:microsoft.com/office/officeart/2018/2/layout/IconVerticalSolidList"/>
    <dgm:cxn modelId="{82331A18-4EC9-4CA5-B33B-6B38109AF310}" type="presParOf" srcId="{28DFF508-FC6C-411D-9D02-A45F6353EC3E}" destId="{DD19094A-7103-4532-9547-09CBF145A2E7}" srcOrd="3" destOrd="0" presId="urn:microsoft.com/office/officeart/2018/2/layout/IconVerticalSolidList"/>
    <dgm:cxn modelId="{85E44425-6752-4F65-89B4-55433B26FA74}" type="presParOf" srcId="{32145DB4-0A19-4163-85B4-8DAC21731439}" destId="{7CC94E36-6B7E-4126-A2AB-FBE456208758}" srcOrd="1" destOrd="0" presId="urn:microsoft.com/office/officeart/2018/2/layout/IconVerticalSolidList"/>
    <dgm:cxn modelId="{F40E5C0F-4647-4295-966C-2E853F931B0A}" type="presParOf" srcId="{32145DB4-0A19-4163-85B4-8DAC21731439}" destId="{0041AD81-0818-4C07-BA2E-B2C6C44C9F20}" srcOrd="2" destOrd="0" presId="urn:microsoft.com/office/officeart/2018/2/layout/IconVerticalSolidList"/>
    <dgm:cxn modelId="{3AFB75AF-60EF-4DC4-80D9-D9999F61698B}" type="presParOf" srcId="{0041AD81-0818-4C07-BA2E-B2C6C44C9F20}" destId="{D0891904-8E5C-4FAE-9293-7A8B000D260D}" srcOrd="0" destOrd="0" presId="urn:microsoft.com/office/officeart/2018/2/layout/IconVerticalSolidList"/>
    <dgm:cxn modelId="{37EA3E8C-EF38-4CAF-992E-DB83896C6623}" type="presParOf" srcId="{0041AD81-0818-4C07-BA2E-B2C6C44C9F20}" destId="{63E1B062-18CB-4255-8532-1506241BD74D}" srcOrd="1" destOrd="0" presId="urn:microsoft.com/office/officeart/2018/2/layout/IconVerticalSolidList"/>
    <dgm:cxn modelId="{FD54357C-23B3-4360-AC32-CDDCBD7A02CC}" type="presParOf" srcId="{0041AD81-0818-4C07-BA2E-B2C6C44C9F20}" destId="{62A1872B-21BE-4433-B55E-00E24748CC90}" srcOrd="2" destOrd="0" presId="urn:microsoft.com/office/officeart/2018/2/layout/IconVerticalSolidList"/>
    <dgm:cxn modelId="{B1910273-1FC0-421F-89E7-9628095827CD}" type="presParOf" srcId="{0041AD81-0818-4C07-BA2E-B2C6C44C9F20}" destId="{99060BBE-CF7C-4968-80EE-A22508C10F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F2D0D-1B20-45A5-A8BA-6997926B7AA7}">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F1BB8-E377-490A-9737-F6AC8D88C727}">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19094A-7103-4532-9547-09CBF145A2E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In the era of big data, selecting the most relevant variables from a high-dimensional dataset is essential for building interpretable and efficient predictive models.</a:t>
          </a:r>
        </a:p>
      </dsp:txBody>
      <dsp:txXfrm>
        <a:off x="1509882" y="708097"/>
        <a:ext cx="9005717" cy="1307257"/>
      </dsp:txXfrm>
    </dsp:sp>
    <dsp:sp modelId="{D0891904-8E5C-4FAE-9293-7A8B000D260D}">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1B062-18CB-4255-8532-1506241BD74D}">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60BBE-CF7C-4968-80EE-A22508C10FE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This project explores variable selection techniques by combining insights from both simulated data and a real-world dataset involving bike rental counts. </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45A6-6162-4F02-91D0-8973CD2B05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5FA92-3970-7E73-A70E-7CB890FBF3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BC9D4-AD05-BA84-F491-F8DF09FD17AB}"/>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5" name="Footer Placeholder 4">
            <a:extLst>
              <a:ext uri="{FF2B5EF4-FFF2-40B4-BE49-F238E27FC236}">
                <a16:creationId xmlns:a16="http://schemas.microsoft.com/office/drawing/2014/main" id="{7D09540A-043B-4666-297F-0BF542E9F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CD22A-CDEE-CA43-EC27-D459B8D7B05B}"/>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184817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D1EF-5318-D1C6-7B34-C9F430FE1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4068D5-7F2C-5606-9B4A-C341A8F48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A38E6-6FFA-D32A-C8F4-08902233B8EC}"/>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5" name="Footer Placeholder 4">
            <a:extLst>
              <a:ext uri="{FF2B5EF4-FFF2-40B4-BE49-F238E27FC236}">
                <a16:creationId xmlns:a16="http://schemas.microsoft.com/office/drawing/2014/main" id="{8CAAF34F-D6FD-B855-8B5D-3FB6AA929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1D5A7-EF80-81DB-EDA2-DC0208EDDE4B}"/>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78470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AD61A-7732-45F1-4502-1C10281757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4ABC82-250A-18B2-8ACE-6566B82331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F855C-8D42-B244-A328-8B3CBD66B625}"/>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5" name="Footer Placeholder 4">
            <a:extLst>
              <a:ext uri="{FF2B5EF4-FFF2-40B4-BE49-F238E27FC236}">
                <a16:creationId xmlns:a16="http://schemas.microsoft.com/office/drawing/2014/main" id="{2F326070-3D29-0B15-F878-86EDD1568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00678-0AD5-8DEF-DDBE-7B12C5CEC400}"/>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263532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9ADB-1DED-4662-5B95-4CDD8ABC0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0A1F6-3DFA-C883-82E1-3ED5B9413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32CFB-A3AF-3791-D2BC-CCDECC6A14BC}"/>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5" name="Footer Placeholder 4">
            <a:extLst>
              <a:ext uri="{FF2B5EF4-FFF2-40B4-BE49-F238E27FC236}">
                <a16:creationId xmlns:a16="http://schemas.microsoft.com/office/drawing/2014/main" id="{E372AB16-4EE9-6A7B-696B-416417630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A4E66-29DF-255A-80B5-D05F80BBFD41}"/>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420683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8CBC-4C82-A23D-93EC-CA7AF7F9A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845E15-EB59-86AC-C17C-9A51754CC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1A776-DCF1-B2CF-C1F2-BE09A9E4837F}"/>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5" name="Footer Placeholder 4">
            <a:extLst>
              <a:ext uri="{FF2B5EF4-FFF2-40B4-BE49-F238E27FC236}">
                <a16:creationId xmlns:a16="http://schemas.microsoft.com/office/drawing/2014/main" id="{64404240-ABC8-8A04-695A-E17507B26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0C2D1-670D-D033-E8C2-72F6CDA0AEB4}"/>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380537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846C-ACCE-9FA0-8C1D-F3EB0977B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37EC0-5C87-F8A5-E8BC-8A59D0FFA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C22B7-5A22-C11B-C385-CC414C528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C9D87-3ABF-C486-1863-187B6F715ABB}"/>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6" name="Footer Placeholder 5">
            <a:extLst>
              <a:ext uri="{FF2B5EF4-FFF2-40B4-BE49-F238E27FC236}">
                <a16:creationId xmlns:a16="http://schemas.microsoft.com/office/drawing/2014/main" id="{E8CB024F-3B86-A373-CD4B-9E8910FC3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022B5-07F1-E50E-7958-614E67617F4D}"/>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308042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DF9D-E085-4E62-ACB5-A055719926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D051AE-ACCD-9C4F-5F0C-9743B43B6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847194-DE5E-A710-A015-5A5FB731B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0CD2A-1815-F8A5-70DF-E7E97F7C0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DC5D6-1DAD-E95E-D297-C5794000B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FE678-1B8D-96EA-B6A3-DD50286B528C}"/>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8" name="Footer Placeholder 7">
            <a:extLst>
              <a:ext uri="{FF2B5EF4-FFF2-40B4-BE49-F238E27FC236}">
                <a16:creationId xmlns:a16="http://schemas.microsoft.com/office/drawing/2014/main" id="{4BC31E9A-0871-22BA-BF32-CE05F156B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D45B75-09CB-6066-5BBC-0E1E6ED27138}"/>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98374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D8EA-3331-C372-59DA-9400ABAEE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BD7440-BD38-EB2D-3843-B779CDA29847}"/>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4" name="Footer Placeholder 3">
            <a:extLst>
              <a:ext uri="{FF2B5EF4-FFF2-40B4-BE49-F238E27FC236}">
                <a16:creationId xmlns:a16="http://schemas.microsoft.com/office/drawing/2014/main" id="{EEF6C748-A0ED-C556-A77F-A283F57B0B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DAFED-A7EC-4C46-24F7-3AEA497A9346}"/>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226121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76E21-D737-97A5-DEF2-FF7EC23137F6}"/>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3" name="Footer Placeholder 2">
            <a:extLst>
              <a:ext uri="{FF2B5EF4-FFF2-40B4-BE49-F238E27FC236}">
                <a16:creationId xmlns:a16="http://schemas.microsoft.com/office/drawing/2014/main" id="{6E3B7413-A0C7-5CF7-3A50-85ED87C33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EC9C53-1E89-BCBE-DBCA-E9CCB5E159B0}"/>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359324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8606-F973-1170-D132-22FC4100D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5999F-5F7E-B3D3-E211-259D35D21C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5669B5-F329-8CE0-F551-1634A8498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CEEEB-04B8-EB4D-F055-001803152218}"/>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6" name="Footer Placeholder 5">
            <a:extLst>
              <a:ext uri="{FF2B5EF4-FFF2-40B4-BE49-F238E27FC236}">
                <a16:creationId xmlns:a16="http://schemas.microsoft.com/office/drawing/2014/main" id="{D0FD1F7F-CC2B-E465-F521-86E9B82F6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50E20-92A5-51D7-2904-6FB4E8FBAF70}"/>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250621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CEDF-5292-9D07-7E66-91153FD87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B913-0311-AAAE-695F-64E6D5E99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E79A36-AC6C-E8A1-303E-C7A1547E2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1D51E-37E2-4A00-42C3-6A91C40819BB}"/>
              </a:ext>
            </a:extLst>
          </p:cNvPr>
          <p:cNvSpPr>
            <a:spLocks noGrp="1"/>
          </p:cNvSpPr>
          <p:nvPr>
            <p:ph type="dt" sz="half" idx="10"/>
          </p:nvPr>
        </p:nvSpPr>
        <p:spPr/>
        <p:txBody>
          <a:bodyPr/>
          <a:lstStyle/>
          <a:p>
            <a:fld id="{CA1894DD-F491-45C1-9006-A115D7963E24}" type="datetimeFigureOut">
              <a:rPr lang="en-US" smtClean="0"/>
              <a:t>4/30/2025</a:t>
            </a:fld>
            <a:endParaRPr lang="en-US"/>
          </a:p>
        </p:txBody>
      </p:sp>
      <p:sp>
        <p:nvSpPr>
          <p:cNvPr id="6" name="Footer Placeholder 5">
            <a:extLst>
              <a:ext uri="{FF2B5EF4-FFF2-40B4-BE49-F238E27FC236}">
                <a16:creationId xmlns:a16="http://schemas.microsoft.com/office/drawing/2014/main" id="{D5F7F271-4F98-12A4-4427-2E7CE4855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80E25-9725-50FF-AEA5-B304AA923D58}"/>
              </a:ext>
            </a:extLst>
          </p:cNvPr>
          <p:cNvSpPr>
            <a:spLocks noGrp="1"/>
          </p:cNvSpPr>
          <p:nvPr>
            <p:ph type="sldNum" sz="quarter" idx="12"/>
          </p:nvPr>
        </p:nvSpPr>
        <p:spPr/>
        <p:txBody>
          <a:bodyPr/>
          <a:lstStyle/>
          <a:p>
            <a:fld id="{D7202256-ECF2-420E-B536-05F7A21442D5}" type="slidenum">
              <a:rPr lang="en-US" smtClean="0"/>
              <a:t>‹#›</a:t>
            </a:fld>
            <a:endParaRPr lang="en-US"/>
          </a:p>
        </p:txBody>
      </p:sp>
    </p:spTree>
    <p:extLst>
      <p:ext uri="{BB962C8B-B14F-4D97-AF65-F5344CB8AC3E}">
        <p14:creationId xmlns:p14="http://schemas.microsoft.com/office/powerpoint/2010/main" val="19836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EAFD0-B564-9492-4383-06DFF6372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3271B-BE16-0438-BE5D-DD697675F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68F64-EC6F-387B-0853-B7E7FCE8D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894DD-F491-45C1-9006-A115D7963E24}" type="datetimeFigureOut">
              <a:rPr lang="en-US" smtClean="0"/>
              <a:t>4/30/2025</a:t>
            </a:fld>
            <a:endParaRPr lang="en-US"/>
          </a:p>
        </p:txBody>
      </p:sp>
      <p:sp>
        <p:nvSpPr>
          <p:cNvPr id="5" name="Footer Placeholder 4">
            <a:extLst>
              <a:ext uri="{FF2B5EF4-FFF2-40B4-BE49-F238E27FC236}">
                <a16:creationId xmlns:a16="http://schemas.microsoft.com/office/drawing/2014/main" id="{6CCC4B4B-EC84-B6CF-8CDB-B81BFAEFD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B1236-D205-C31D-6508-A2341FC78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202256-ECF2-420E-B536-05F7A21442D5}" type="slidenum">
              <a:rPr lang="en-US" smtClean="0"/>
              <a:t>‹#›</a:t>
            </a:fld>
            <a:endParaRPr lang="en-US"/>
          </a:p>
        </p:txBody>
      </p:sp>
    </p:spTree>
    <p:extLst>
      <p:ext uri="{BB962C8B-B14F-4D97-AF65-F5344CB8AC3E}">
        <p14:creationId xmlns:p14="http://schemas.microsoft.com/office/powerpoint/2010/main" val="6760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38"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1" name="Freeform: Shape 4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48765F-DF7E-2A14-893E-9532EF1AF599}"/>
              </a:ext>
            </a:extLst>
          </p:cNvPr>
          <p:cNvSpPr>
            <a:spLocks noGrp="1"/>
          </p:cNvSpPr>
          <p:nvPr>
            <p:ph type="ctrTitle"/>
          </p:nvPr>
        </p:nvSpPr>
        <p:spPr>
          <a:xfrm>
            <a:off x="789708" y="841664"/>
            <a:ext cx="4874661" cy="5156800"/>
          </a:xfrm>
        </p:spPr>
        <p:txBody>
          <a:bodyPr anchor="ctr">
            <a:normAutofit/>
          </a:bodyPr>
          <a:lstStyle/>
          <a:p>
            <a:pPr algn="l"/>
            <a:br>
              <a:rPr lang="en-US" sz="2600" dirty="0">
                <a:solidFill>
                  <a:schemeClr val="bg1"/>
                </a:solidFill>
              </a:rPr>
            </a:br>
            <a:br>
              <a:rPr lang="en-US" sz="2600" dirty="0">
                <a:solidFill>
                  <a:schemeClr val="bg1"/>
                </a:solidFill>
              </a:rPr>
            </a:br>
            <a:br>
              <a:rPr lang="en-US" sz="2600" dirty="0">
                <a:solidFill>
                  <a:schemeClr val="bg1"/>
                </a:solidFill>
              </a:rPr>
            </a:br>
            <a:br>
              <a:rPr lang="en-US" sz="2600" dirty="0">
                <a:solidFill>
                  <a:schemeClr val="bg1"/>
                </a:solidFill>
              </a:rPr>
            </a:br>
            <a:br>
              <a:rPr lang="en-US" sz="2600" dirty="0">
                <a:solidFill>
                  <a:schemeClr val="bg1"/>
                </a:solidFill>
              </a:rPr>
            </a:br>
            <a:br>
              <a:rPr lang="en-US" sz="2600" dirty="0">
                <a:solidFill>
                  <a:schemeClr val="bg1"/>
                </a:solidFill>
              </a:rPr>
            </a:br>
            <a:br>
              <a:rPr lang="en-US" sz="2600" dirty="0">
                <a:solidFill>
                  <a:schemeClr val="bg1"/>
                </a:solidFill>
              </a:rPr>
            </a:br>
            <a:br>
              <a:rPr lang="en-US" sz="2600" dirty="0">
                <a:solidFill>
                  <a:schemeClr val="bg1"/>
                </a:solidFill>
              </a:rPr>
            </a:br>
            <a:br>
              <a:rPr lang="en-US" sz="2600" dirty="0">
                <a:solidFill>
                  <a:schemeClr val="bg1"/>
                </a:solidFill>
              </a:rPr>
            </a:br>
            <a:r>
              <a:rPr lang="en-US" sz="3200" dirty="0">
                <a:solidFill>
                  <a:schemeClr val="bg1"/>
                </a:solidFill>
              </a:rPr>
              <a:t>Title:Variable Selection Techniques for High-Dimensional Simulated Data &amp; Real Data (Bike Rentals)</a:t>
            </a:r>
          </a:p>
        </p:txBody>
      </p:sp>
      <p:sp>
        <p:nvSpPr>
          <p:cNvPr id="3" name="Subtitle 2">
            <a:extLst>
              <a:ext uri="{FF2B5EF4-FFF2-40B4-BE49-F238E27FC236}">
                <a16:creationId xmlns:a16="http://schemas.microsoft.com/office/drawing/2014/main" id="{1AF0E3E4-69FD-335B-7BBA-17F738C8DB64}"/>
              </a:ext>
            </a:extLst>
          </p:cNvPr>
          <p:cNvSpPr>
            <a:spLocks noGrp="1"/>
          </p:cNvSpPr>
          <p:nvPr>
            <p:ph type="subTitle" idx="1"/>
          </p:nvPr>
        </p:nvSpPr>
        <p:spPr>
          <a:xfrm>
            <a:off x="6534687" y="841664"/>
            <a:ext cx="4867605" cy="5156800"/>
          </a:xfrm>
        </p:spPr>
        <p:txBody>
          <a:bodyPr anchor="ctr">
            <a:normAutofit/>
          </a:bodyPr>
          <a:lstStyle/>
          <a:p>
            <a:pPr algn="l"/>
            <a:endParaRPr lang="en-US" dirty="0">
              <a:solidFill>
                <a:schemeClr val="tx2"/>
              </a:solidFill>
            </a:endParaRPr>
          </a:p>
          <a:p>
            <a:pPr algn="l"/>
            <a:endParaRPr lang="en-US" dirty="0">
              <a:solidFill>
                <a:schemeClr val="tx2"/>
              </a:solidFill>
            </a:endParaRPr>
          </a:p>
          <a:p>
            <a:pPr algn="l"/>
            <a:r>
              <a:rPr lang="en-US" dirty="0">
                <a:solidFill>
                  <a:schemeClr val="tx2"/>
                </a:solidFill>
              </a:rPr>
              <a:t>Prince Kofi &amp; Shinjon Ghosh</a:t>
            </a:r>
          </a:p>
          <a:p>
            <a:pPr algn="l"/>
            <a:r>
              <a:rPr lang="en-US" dirty="0">
                <a:solidFill>
                  <a:schemeClr val="tx2"/>
                </a:solidFill>
              </a:rPr>
              <a:t>Graduate Student</a:t>
            </a:r>
          </a:p>
          <a:p>
            <a:pPr algn="l"/>
            <a:r>
              <a:rPr lang="en-US" dirty="0">
                <a:solidFill>
                  <a:schemeClr val="tx2"/>
                </a:solidFill>
              </a:rPr>
              <a:t>Department of Mathematics</a:t>
            </a:r>
          </a:p>
        </p:txBody>
      </p:sp>
    </p:spTree>
    <p:extLst>
      <p:ext uri="{BB962C8B-B14F-4D97-AF65-F5344CB8AC3E}">
        <p14:creationId xmlns:p14="http://schemas.microsoft.com/office/powerpoint/2010/main" val="137723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7F95-EDDE-1E76-83E1-0096FFEAC7C0}"/>
              </a:ext>
            </a:extLst>
          </p:cNvPr>
          <p:cNvSpPr>
            <a:spLocks noGrp="1"/>
          </p:cNvSpPr>
          <p:nvPr>
            <p:ph type="title"/>
          </p:nvPr>
        </p:nvSpPr>
        <p:spPr>
          <a:xfrm>
            <a:off x="705746" y="365126"/>
            <a:ext cx="10420478" cy="586096"/>
          </a:xfrm>
        </p:spPr>
        <p:txBody>
          <a:bodyPr>
            <a:normAutofit fontScale="90000"/>
          </a:bodyPr>
          <a:lstStyle/>
          <a:p>
            <a:r>
              <a:rPr lang="en-US" b="1" dirty="0">
                <a:solidFill>
                  <a:schemeClr val="accent1"/>
                </a:solidFill>
              </a:rPr>
              <a:t>Results – Poisson GLM vs Lasso Vs Elastic Net</a:t>
            </a:r>
          </a:p>
        </p:txBody>
      </p:sp>
      <p:pic>
        <p:nvPicPr>
          <p:cNvPr id="4" name="Content Placeholder 3">
            <a:extLst>
              <a:ext uri="{FF2B5EF4-FFF2-40B4-BE49-F238E27FC236}">
                <a16:creationId xmlns:a16="http://schemas.microsoft.com/office/drawing/2014/main" id="{6A5BDCCF-A412-01BD-07EA-1B5F8D1787EA}"/>
              </a:ext>
            </a:extLst>
          </p:cNvPr>
          <p:cNvPicPr>
            <a:picLocks noGrp="1" noChangeAspect="1"/>
          </p:cNvPicPr>
          <p:nvPr>
            <p:ph idx="1"/>
          </p:nvPr>
        </p:nvPicPr>
        <p:blipFill>
          <a:blip r:embed="rId2"/>
          <a:stretch>
            <a:fillRect/>
          </a:stretch>
        </p:blipFill>
        <p:spPr>
          <a:xfrm>
            <a:off x="583493" y="1474156"/>
            <a:ext cx="5645473" cy="3298051"/>
          </a:xfrm>
          <a:prstGeom prst="rect">
            <a:avLst/>
          </a:prstGeom>
        </p:spPr>
      </p:pic>
      <p:pic>
        <p:nvPicPr>
          <p:cNvPr id="5" name="Picture 4">
            <a:extLst>
              <a:ext uri="{FF2B5EF4-FFF2-40B4-BE49-F238E27FC236}">
                <a16:creationId xmlns:a16="http://schemas.microsoft.com/office/drawing/2014/main" id="{91CE66D9-DA97-ED78-361E-D89F9405914A}"/>
              </a:ext>
            </a:extLst>
          </p:cNvPr>
          <p:cNvPicPr>
            <a:picLocks noChangeAspect="1"/>
          </p:cNvPicPr>
          <p:nvPr/>
        </p:nvPicPr>
        <p:blipFill>
          <a:blip r:embed="rId3"/>
          <a:stretch>
            <a:fillRect/>
          </a:stretch>
        </p:blipFill>
        <p:spPr>
          <a:xfrm>
            <a:off x="6144605" y="1391399"/>
            <a:ext cx="5463902" cy="3463564"/>
          </a:xfrm>
          <a:prstGeom prst="rect">
            <a:avLst/>
          </a:prstGeom>
        </p:spPr>
      </p:pic>
    </p:spTree>
    <p:extLst>
      <p:ext uri="{BB962C8B-B14F-4D97-AF65-F5344CB8AC3E}">
        <p14:creationId xmlns:p14="http://schemas.microsoft.com/office/powerpoint/2010/main" val="40039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4EBCC-9DA2-D531-373A-97E5CAE9AAEE}"/>
              </a:ext>
            </a:extLst>
          </p:cNvPr>
          <p:cNvSpPr>
            <a:spLocks noGrp="1"/>
          </p:cNvSpPr>
          <p:nvPr>
            <p:ph type="title"/>
          </p:nvPr>
        </p:nvSpPr>
        <p:spPr>
          <a:xfrm>
            <a:off x="1043631" y="809898"/>
            <a:ext cx="10173010" cy="1554480"/>
          </a:xfrm>
        </p:spPr>
        <p:txBody>
          <a:bodyPr anchor="ctr">
            <a:normAutofit/>
          </a:bodyPr>
          <a:lstStyle/>
          <a:p>
            <a:r>
              <a:rPr kumimoji="0" lang="en-US" sz="4800" b="0" i="0" u="none" strike="noStrike" kern="1200" cap="none" spc="0" normalizeH="0" baseline="0" noProof="0" dirty="0">
                <a:ln>
                  <a:noFill/>
                </a:ln>
                <a:effectLst/>
                <a:uLnTx/>
                <a:uFillTx/>
                <a:latin typeface="Calibri Light" panose="020F0302020204030204"/>
                <a:ea typeface="+mj-ea"/>
                <a:cs typeface="+mj-cs"/>
              </a:rPr>
              <a:t>Results – RandomForest vs XGBoost</a:t>
            </a:r>
            <a:endParaRPr lang="en-US" sz="4800" dirty="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84127DD0-2FC3-9801-EE14-5628A9AC9354}"/>
              </a:ext>
            </a:extLst>
          </p:cNvPr>
          <p:cNvGraphicFramePr>
            <a:graphicFrameLocks noGrp="1"/>
          </p:cNvGraphicFramePr>
          <p:nvPr>
            <p:ph idx="1"/>
            <p:extLst>
              <p:ext uri="{D42A27DB-BD31-4B8C-83A1-F6EECF244321}">
                <p14:modId xmlns:p14="http://schemas.microsoft.com/office/powerpoint/2010/main" val="2560706757"/>
              </p:ext>
            </p:extLst>
          </p:nvPr>
        </p:nvGraphicFramePr>
        <p:xfrm>
          <a:off x="1570200" y="3017519"/>
          <a:ext cx="9047248" cy="3209904"/>
        </p:xfrm>
        <a:graphic>
          <a:graphicData uri="http://schemas.openxmlformats.org/drawingml/2006/table">
            <a:tbl>
              <a:tblPr firstRow="1" bandRow="1"/>
              <a:tblGrid>
                <a:gridCol w="1186815">
                  <a:extLst>
                    <a:ext uri="{9D8B030D-6E8A-4147-A177-3AD203B41FA5}">
                      <a16:colId xmlns:a16="http://schemas.microsoft.com/office/drawing/2014/main" val="3905481549"/>
                    </a:ext>
                  </a:extLst>
                </a:gridCol>
                <a:gridCol w="1461741">
                  <a:extLst>
                    <a:ext uri="{9D8B030D-6E8A-4147-A177-3AD203B41FA5}">
                      <a16:colId xmlns:a16="http://schemas.microsoft.com/office/drawing/2014/main" val="1886197557"/>
                    </a:ext>
                  </a:extLst>
                </a:gridCol>
                <a:gridCol w="1011321">
                  <a:extLst>
                    <a:ext uri="{9D8B030D-6E8A-4147-A177-3AD203B41FA5}">
                      <a16:colId xmlns:a16="http://schemas.microsoft.com/office/drawing/2014/main" val="4117809923"/>
                    </a:ext>
                  </a:extLst>
                </a:gridCol>
                <a:gridCol w="1011321">
                  <a:extLst>
                    <a:ext uri="{9D8B030D-6E8A-4147-A177-3AD203B41FA5}">
                      <a16:colId xmlns:a16="http://schemas.microsoft.com/office/drawing/2014/main" val="4076015305"/>
                    </a:ext>
                  </a:extLst>
                </a:gridCol>
                <a:gridCol w="1011321">
                  <a:extLst>
                    <a:ext uri="{9D8B030D-6E8A-4147-A177-3AD203B41FA5}">
                      <a16:colId xmlns:a16="http://schemas.microsoft.com/office/drawing/2014/main" val="2125081702"/>
                    </a:ext>
                  </a:extLst>
                </a:gridCol>
                <a:gridCol w="1011321">
                  <a:extLst>
                    <a:ext uri="{9D8B030D-6E8A-4147-A177-3AD203B41FA5}">
                      <a16:colId xmlns:a16="http://schemas.microsoft.com/office/drawing/2014/main" val="130096824"/>
                    </a:ext>
                  </a:extLst>
                </a:gridCol>
                <a:gridCol w="1176704">
                  <a:extLst>
                    <a:ext uri="{9D8B030D-6E8A-4147-A177-3AD203B41FA5}">
                      <a16:colId xmlns:a16="http://schemas.microsoft.com/office/drawing/2014/main" val="3684353395"/>
                    </a:ext>
                  </a:extLst>
                </a:gridCol>
                <a:gridCol w="1176704">
                  <a:extLst>
                    <a:ext uri="{9D8B030D-6E8A-4147-A177-3AD203B41FA5}">
                      <a16:colId xmlns:a16="http://schemas.microsoft.com/office/drawing/2014/main" val="1302650791"/>
                    </a:ext>
                  </a:extLst>
                </a:gridCol>
              </a:tblGrid>
              <a:tr h="354864">
                <a:tc>
                  <a:txBody>
                    <a:bodyPr/>
                    <a:lstStyle/>
                    <a:p>
                      <a:r>
                        <a:rPr lang="en-US" sz="1600"/>
                        <a:t>Response</a:t>
                      </a:r>
                    </a:p>
                  </a:txBody>
                  <a:tcPr marL="80651" marR="80651" marT="40325" marB="40325" anchor="ctr">
                    <a:lnL>
                      <a:noFill/>
                    </a:lnL>
                    <a:lnR>
                      <a:noFill/>
                    </a:lnR>
                    <a:lnT>
                      <a:noFill/>
                    </a:lnT>
                    <a:lnB>
                      <a:noFill/>
                    </a:lnB>
                    <a:noFill/>
                  </a:tcPr>
                </a:tc>
                <a:tc>
                  <a:txBody>
                    <a:bodyPr/>
                    <a:lstStyle/>
                    <a:p>
                      <a:r>
                        <a:rPr lang="en-US" sz="1600"/>
                        <a:t>Model</a:t>
                      </a:r>
                    </a:p>
                  </a:txBody>
                  <a:tcPr marL="80651" marR="80651" marT="40325" marB="40325" anchor="ctr">
                    <a:lnL>
                      <a:noFill/>
                    </a:lnL>
                    <a:lnR>
                      <a:noFill/>
                    </a:lnR>
                    <a:lnT>
                      <a:noFill/>
                    </a:lnT>
                    <a:lnB>
                      <a:noFill/>
                    </a:lnB>
                    <a:noFill/>
                  </a:tcPr>
                </a:tc>
                <a:tc>
                  <a:txBody>
                    <a:bodyPr/>
                    <a:lstStyle/>
                    <a:p>
                      <a:r>
                        <a:rPr lang="en-US" sz="1600"/>
                        <a:t>TP</a:t>
                      </a:r>
                    </a:p>
                  </a:txBody>
                  <a:tcPr marL="80651" marR="80651" marT="40325" marB="40325" anchor="ctr">
                    <a:lnL>
                      <a:noFill/>
                    </a:lnL>
                    <a:lnR>
                      <a:noFill/>
                    </a:lnR>
                    <a:lnT>
                      <a:noFill/>
                    </a:lnT>
                    <a:lnB>
                      <a:noFill/>
                    </a:lnB>
                    <a:noFill/>
                  </a:tcPr>
                </a:tc>
                <a:tc>
                  <a:txBody>
                    <a:bodyPr/>
                    <a:lstStyle/>
                    <a:p>
                      <a:r>
                        <a:rPr lang="en-US" sz="1600"/>
                        <a:t>FP</a:t>
                      </a:r>
                    </a:p>
                  </a:txBody>
                  <a:tcPr marL="80651" marR="80651" marT="40325" marB="40325" anchor="ctr">
                    <a:lnL>
                      <a:noFill/>
                    </a:lnL>
                    <a:lnR>
                      <a:noFill/>
                    </a:lnR>
                    <a:lnT>
                      <a:noFill/>
                    </a:lnT>
                    <a:lnB>
                      <a:noFill/>
                    </a:lnB>
                    <a:noFill/>
                  </a:tcPr>
                </a:tc>
                <a:tc>
                  <a:txBody>
                    <a:bodyPr/>
                    <a:lstStyle/>
                    <a:p>
                      <a:r>
                        <a:rPr lang="en-US" sz="1600"/>
                        <a:t>FN</a:t>
                      </a:r>
                    </a:p>
                  </a:txBody>
                  <a:tcPr marL="80651" marR="80651" marT="40325" marB="40325" anchor="ctr">
                    <a:lnL>
                      <a:noFill/>
                    </a:lnL>
                    <a:lnR>
                      <a:noFill/>
                    </a:lnR>
                    <a:lnT>
                      <a:noFill/>
                    </a:lnT>
                    <a:lnB>
                      <a:noFill/>
                    </a:lnB>
                    <a:noFill/>
                  </a:tcPr>
                </a:tc>
                <a:tc>
                  <a:txBody>
                    <a:bodyPr/>
                    <a:lstStyle/>
                    <a:p>
                      <a:r>
                        <a:rPr lang="en-US" sz="1600"/>
                        <a:t>TN</a:t>
                      </a:r>
                    </a:p>
                  </a:txBody>
                  <a:tcPr marL="80651" marR="80651" marT="40325" marB="40325" anchor="ctr">
                    <a:lnL>
                      <a:noFill/>
                    </a:lnL>
                    <a:lnR>
                      <a:noFill/>
                    </a:lnR>
                    <a:lnT>
                      <a:noFill/>
                    </a:lnT>
                    <a:lnB>
                      <a:noFill/>
                    </a:lnB>
                    <a:noFill/>
                  </a:tcPr>
                </a:tc>
                <a:tc>
                  <a:txBody>
                    <a:bodyPr/>
                    <a:lstStyle/>
                    <a:p>
                      <a:r>
                        <a:rPr lang="en-US" sz="1600"/>
                        <a:t>TPR</a:t>
                      </a:r>
                    </a:p>
                  </a:txBody>
                  <a:tcPr marL="80651" marR="80651" marT="40325" marB="40325" anchor="ctr">
                    <a:lnL>
                      <a:noFill/>
                    </a:lnL>
                    <a:lnR>
                      <a:noFill/>
                    </a:lnR>
                    <a:lnT>
                      <a:noFill/>
                    </a:lnT>
                    <a:lnB>
                      <a:noFill/>
                    </a:lnB>
                    <a:noFill/>
                  </a:tcPr>
                </a:tc>
                <a:tc>
                  <a:txBody>
                    <a:bodyPr/>
                    <a:lstStyle/>
                    <a:p>
                      <a:r>
                        <a:rPr lang="en-US" sz="1600"/>
                        <a:t>TNR</a:t>
                      </a:r>
                    </a:p>
                  </a:txBody>
                  <a:tcPr marL="80651" marR="80651" marT="40325" marB="40325" anchor="ctr">
                    <a:lnL>
                      <a:noFill/>
                    </a:lnL>
                    <a:lnR>
                      <a:noFill/>
                    </a:lnR>
                    <a:lnT>
                      <a:noFill/>
                    </a:lnT>
                    <a:lnB>
                      <a:noFill/>
                    </a:lnB>
                    <a:noFill/>
                  </a:tcPr>
                </a:tc>
                <a:extLst>
                  <a:ext uri="{0D108BD9-81ED-4DB2-BD59-A6C34878D82A}">
                    <a16:rowId xmlns:a16="http://schemas.microsoft.com/office/drawing/2014/main" val="2324025046"/>
                  </a:ext>
                </a:extLst>
              </a:tr>
              <a:tr h="596816">
                <a:tc>
                  <a:txBody>
                    <a:bodyPr/>
                    <a:lstStyle/>
                    <a:p>
                      <a:r>
                        <a:rPr lang="en-US" sz="1600"/>
                        <a:t>y1</a:t>
                      </a:r>
                    </a:p>
                  </a:txBody>
                  <a:tcPr marL="80651" marR="80651" marT="40325" marB="40325" anchor="ctr">
                    <a:lnL>
                      <a:noFill/>
                    </a:lnL>
                    <a:lnR>
                      <a:noFill/>
                    </a:lnR>
                    <a:lnT>
                      <a:noFill/>
                    </a:lnT>
                    <a:lnB>
                      <a:noFill/>
                    </a:lnB>
                    <a:noFill/>
                  </a:tcPr>
                </a:tc>
                <a:tc>
                  <a:txBody>
                    <a:bodyPr/>
                    <a:lstStyle/>
                    <a:p>
                      <a:r>
                        <a:rPr lang="en-US" sz="1600" dirty="0"/>
                        <a:t>RandomForest</a:t>
                      </a:r>
                    </a:p>
                  </a:txBody>
                  <a:tcPr marL="80651" marR="80651" marT="40325" marB="40325" anchor="ctr">
                    <a:lnL>
                      <a:noFill/>
                    </a:lnL>
                    <a:lnR>
                      <a:noFill/>
                    </a:lnR>
                    <a:lnT>
                      <a:noFill/>
                    </a:lnT>
                    <a:lnB>
                      <a:noFill/>
                    </a:lnB>
                    <a:noFill/>
                  </a:tcPr>
                </a:tc>
                <a:tc>
                  <a:txBody>
                    <a:bodyPr/>
                    <a:lstStyle/>
                    <a:p>
                      <a:r>
                        <a:rPr lang="en-US" sz="1600"/>
                        <a:t>2.93</a:t>
                      </a:r>
                    </a:p>
                  </a:txBody>
                  <a:tcPr marL="80651" marR="80651" marT="40325" marB="40325" anchor="ctr">
                    <a:lnL>
                      <a:noFill/>
                    </a:lnL>
                    <a:lnR>
                      <a:noFill/>
                    </a:lnR>
                    <a:lnT>
                      <a:noFill/>
                    </a:lnT>
                    <a:lnB>
                      <a:noFill/>
                    </a:lnB>
                    <a:noFill/>
                  </a:tcPr>
                </a:tc>
                <a:tc>
                  <a:txBody>
                    <a:bodyPr/>
                    <a:lstStyle/>
                    <a:p>
                      <a:r>
                        <a:rPr lang="en-US" sz="1600"/>
                        <a:t>7.07</a:t>
                      </a:r>
                    </a:p>
                  </a:txBody>
                  <a:tcPr marL="80651" marR="80651" marT="40325" marB="40325" anchor="ctr">
                    <a:lnL>
                      <a:noFill/>
                    </a:lnL>
                    <a:lnR>
                      <a:noFill/>
                    </a:lnR>
                    <a:lnT>
                      <a:noFill/>
                    </a:lnT>
                    <a:lnB>
                      <a:noFill/>
                    </a:lnB>
                    <a:noFill/>
                  </a:tcPr>
                </a:tc>
                <a:tc>
                  <a:txBody>
                    <a:bodyPr/>
                    <a:lstStyle/>
                    <a:p>
                      <a:r>
                        <a:rPr lang="en-US" sz="1600"/>
                        <a:t>3.07</a:t>
                      </a:r>
                    </a:p>
                  </a:txBody>
                  <a:tcPr marL="80651" marR="80651" marT="40325" marB="40325" anchor="ctr">
                    <a:lnL>
                      <a:noFill/>
                    </a:lnL>
                    <a:lnR>
                      <a:noFill/>
                    </a:lnR>
                    <a:lnT>
                      <a:noFill/>
                    </a:lnT>
                    <a:lnB>
                      <a:noFill/>
                    </a:lnB>
                    <a:noFill/>
                  </a:tcPr>
                </a:tc>
                <a:tc>
                  <a:txBody>
                    <a:bodyPr/>
                    <a:lstStyle/>
                    <a:p>
                      <a:r>
                        <a:rPr lang="en-US" sz="1600"/>
                        <a:t>86.9</a:t>
                      </a:r>
                    </a:p>
                  </a:txBody>
                  <a:tcPr marL="80651" marR="80651" marT="40325" marB="40325" anchor="ctr">
                    <a:lnL>
                      <a:noFill/>
                    </a:lnL>
                    <a:lnR>
                      <a:noFill/>
                    </a:lnR>
                    <a:lnT>
                      <a:noFill/>
                    </a:lnT>
                    <a:lnB>
                      <a:noFill/>
                    </a:lnB>
                    <a:noFill/>
                  </a:tcPr>
                </a:tc>
                <a:tc>
                  <a:txBody>
                    <a:bodyPr/>
                    <a:lstStyle/>
                    <a:p>
                      <a:r>
                        <a:rPr lang="en-US" sz="1600"/>
                        <a:t>0.489</a:t>
                      </a:r>
                    </a:p>
                  </a:txBody>
                  <a:tcPr marL="80651" marR="80651" marT="40325" marB="40325" anchor="ctr">
                    <a:lnL>
                      <a:noFill/>
                    </a:lnL>
                    <a:lnR>
                      <a:noFill/>
                    </a:lnR>
                    <a:lnT>
                      <a:noFill/>
                    </a:lnT>
                    <a:lnB>
                      <a:noFill/>
                    </a:lnB>
                    <a:noFill/>
                  </a:tcPr>
                </a:tc>
                <a:tc>
                  <a:txBody>
                    <a:bodyPr/>
                    <a:lstStyle/>
                    <a:p>
                      <a:r>
                        <a:rPr lang="en-US" sz="1600"/>
                        <a:t>0.925</a:t>
                      </a:r>
                    </a:p>
                  </a:txBody>
                  <a:tcPr marL="80651" marR="80651" marT="40325" marB="40325" anchor="ctr">
                    <a:lnL>
                      <a:noFill/>
                    </a:lnL>
                    <a:lnR>
                      <a:noFill/>
                    </a:lnR>
                    <a:lnT>
                      <a:noFill/>
                    </a:lnT>
                    <a:lnB>
                      <a:noFill/>
                    </a:lnB>
                    <a:noFill/>
                  </a:tcPr>
                </a:tc>
                <a:extLst>
                  <a:ext uri="{0D108BD9-81ED-4DB2-BD59-A6C34878D82A}">
                    <a16:rowId xmlns:a16="http://schemas.microsoft.com/office/drawing/2014/main" val="499260417"/>
                  </a:ext>
                </a:extLst>
              </a:tr>
              <a:tr h="354864">
                <a:tc>
                  <a:txBody>
                    <a:bodyPr/>
                    <a:lstStyle/>
                    <a:p>
                      <a:r>
                        <a:rPr lang="en-US" sz="1600"/>
                        <a:t>y1</a:t>
                      </a:r>
                    </a:p>
                  </a:txBody>
                  <a:tcPr marL="80651" marR="80651" marT="40325" marB="40325" anchor="ctr">
                    <a:lnL>
                      <a:noFill/>
                    </a:lnL>
                    <a:lnR>
                      <a:noFill/>
                    </a:lnR>
                    <a:lnT>
                      <a:noFill/>
                    </a:lnT>
                    <a:lnB>
                      <a:noFill/>
                    </a:lnB>
                    <a:noFill/>
                  </a:tcPr>
                </a:tc>
                <a:tc>
                  <a:txBody>
                    <a:bodyPr/>
                    <a:lstStyle/>
                    <a:p>
                      <a:r>
                        <a:rPr lang="en-US" sz="1600" dirty="0"/>
                        <a:t>XGBoost</a:t>
                      </a:r>
                    </a:p>
                  </a:txBody>
                  <a:tcPr marL="80651" marR="80651" marT="40325" marB="40325" anchor="ctr">
                    <a:lnL>
                      <a:noFill/>
                    </a:lnL>
                    <a:lnR>
                      <a:noFill/>
                    </a:lnR>
                    <a:lnT>
                      <a:noFill/>
                    </a:lnT>
                    <a:lnB>
                      <a:noFill/>
                    </a:lnB>
                    <a:noFill/>
                  </a:tcPr>
                </a:tc>
                <a:tc>
                  <a:txBody>
                    <a:bodyPr/>
                    <a:lstStyle/>
                    <a:p>
                      <a:r>
                        <a:rPr lang="en-US" sz="1600"/>
                        <a:t>3.10</a:t>
                      </a:r>
                    </a:p>
                  </a:txBody>
                  <a:tcPr marL="80651" marR="80651" marT="40325" marB="40325" anchor="ctr">
                    <a:lnL>
                      <a:noFill/>
                    </a:lnL>
                    <a:lnR>
                      <a:noFill/>
                    </a:lnR>
                    <a:lnT>
                      <a:noFill/>
                    </a:lnT>
                    <a:lnB>
                      <a:noFill/>
                    </a:lnB>
                    <a:noFill/>
                  </a:tcPr>
                </a:tc>
                <a:tc>
                  <a:txBody>
                    <a:bodyPr/>
                    <a:lstStyle/>
                    <a:p>
                      <a:r>
                        <a:rPr lang="en-US" sz="1600"/>
                        <a:t>6.90</a:t>
                      </a:r>
                    </a:p>
                  </a:txBody>
                  <a:tcPr marL="80651" marR="80651" marT="40325" marB="40325" anchor="ctr">
                    <a:lnL>
                      <a:noFill/>
                    </a:lnL>
                    <a:lnR>
                      <a:noFill/>
                    </a:lnR>
                    <a:lnT>
                      <a:noFill/>
                    </a:lnT>
                    <a:lnB>
                      <a:noFill/>
                    </a:lnB>
                    <a:noFill/>
                  </a:tcPr>
                </a:tc>
                <a:tc>
                  <a:txBody>
                    <a:bodyPr/>
                    <a:lstStyle/>
                    <a:p>
                      <a:r>
                        <a:rPr lang="en-US" sz="1600"/>
                        <a:t>2.90</a:t>
                      </a:r>
                    </a:p>
                  </a:txBody>
                  <a:tcPr marL="80651" marR="80651" marT="40325" marB="40325" anchor="ctr">
                    <a:lnL>
                      <a:noFill/>
                    </a:lnL>
                    <a:lnR>
                      <a:noFill/>
                    </a:lnR>
                    <a:lnT>
                      <a:noFill/>
                    </a:lnT>
                    <a:lnB>
                      <a:noFill/>
                    </a:lnB>
                    <a:noFill/>
                  </a:tcPr>
                </a:tc>
                <a:tc>
                  <a:txBody>
                    <a:bodyPr/>
                    <a:lstStyle/>
                    <a:p>
                      <a:r>
                        <a:rPr lang="en-US" sz="1600"/>
                        <a:t>87.1</a:t>
                      </a:r>
                    </a:p>
                  </a:txBody>
                  <a:tcPr marL="80651" marR="80651" marT="40325" marB="40325" anchor="ctr">
                    <a:lnL>
                      <a:noFill/>
                    </a:lnL>
                    <a:lnR>
                      <a:noFill/>
                    </a:lnR>
                    <a:lnT>
                      <a:noFill/>
                    </a:lnT>
                    <a:lnB>
                      <a:noFill/>
                    </a:lnB>
                    <a:noFill/>
                  </a:tcPr>
                </a:tc>
                <a:tc>
                  <a:txBody>
                    <a:bodyPr/>
                    <a:lstStyle/>
                    <a:p>
                      <a:r>
                        <a:rPr lang="en-US" sz="1600"/>
                        <a:t>0.517</a:t>
                      </a:r>
                    </a:p>
                  </a:txBody>
                  <a:tcPr marL="80651" marR="80651" marT="40325" marB="40325" anchor="ctr">
                    <a:lnL>
                      <a:noFill/>
                    </a:lnL>
                    <a:lnR>
                      <a:noFill/>
                    </a:lnR>
                    <a:lnT>
                      <a:noFill/>
                    </a:lnT>
                    <a:lnB>
                      <a:noFill/>
                    </a:lnB>
                    <a:noFill/>
                  </a:tcPr>
                </a:tc>
                <a:tc>
                  <a:txBody>
                    <a:bodyPr/>
                    <a:lstStyle/>
                    <a:p>
                      <a:r>
                        <a:rPr lang="en-US" sz="1600"/>
                        <a:t>0.927</a:t>
                      </a:r>
                    </a:p>
                  </a:txBody>
                  <a:tcPr marL="80651" marR="80651" marT="40325" marB="40325" anchor="ctr">
                    <a:lnL>
                      <a:noFill/>
                    </a:lnL>
                    <a:lnR>
                      <a:noFill/>
                    </a:lnR>
                    <a:lnT>
                      <a:noFill/>
                    </a:lnT>
                    <a:lnB>
                      <a:noFill/>
                    </a:lnB>
                    <a:noFill/>
                  </a:tcPr>
                </a:tc>
                <a:extLst>
                  <a:ext uri="{0D108BD9-81ED-4DB2-BD59-A6C34878D82A}">
                    <a16:rowId xmlns:a16="http://schemas.microsoft.com/office/drawing/2014/main" val="3318114912"/>
                  </a:ext>
                </a:extLst>
              </a:tr>
              <a:tr h="596816">
                <a:tc>
                  <a:txBody>
                    <a:bodyPr/>
                    <a:lstStyle/>
                    <a:p>
                      <a:r>
                        <a:rPr lang="en-US" sz="1600"/>
                        <a:t>y2</a:t>
                      </a:r>
                    </a:p>
                  </a:txBody>
                  <a:tcPr marL="80651" marR="80651" marT="40325" marB="40325" anchor="ctr">
                    <a:lnL>
                      <a:noFill/>
                    </a:lnL>
                    <a:lnR>
                      <a:noFill/>
                    </a:lnR>
                    <a:lnT>
                      <a:noFill/>
                    </a:lnT>
                    <a:lnB>
                      <a:noFill/>
                    </a:lnB>
                    <a:noFill/>
                  </a:tcPr>
                </a:tc>
                <a:tc>
                  <a:txBody>
                    <a:bodyPr/>
                    <a:lstStyle/>
                    <a:p>
                      <a:r>
                        <a:rPr lang="en-US" sz="1600" dirty="0"/>
                        <a:t>RandomForest</a:t>
                      </a:r>
                    </a:p>
                  </a:txBody>
                  <a:tcPr marL="80651" marR="80651" marT="40325" marB="40325" anchor="ctr">
                    <a:lnL>
                      <a:noFill/>
                    </a:lnL>
                    <a:lnR>
                      <a:noFill/>
                    </a:lnR>
                    <a:lnT>
                      <a:noFill/>
                    </a:lnT>
                    <a:lnB>
                      <a:noFill/>
                    </a:lnB>
                    <a:noFill/>
                  </a:tcPr>
                </a:tc>
                <a:tc>
                  <a:txBody>
                    <a:bodyPr/>
                    <a:lstStyle/>
                    <a:p>
                      <a:r>
                        <a:rPr lang="en-US" sz="1600"/>
                        <a:t>1.80</a:t>
                      </a:r>
                    </a:p>
                  </a:txBody>
                  <a:tcPr marL="80651" marR="80651" marT="40325" marB="40325" anchor="ctr">
                    <a:lnL>
                      <a:noFill/>
                    </a:lnL>
                    <a:lnR>
                      <a:noFill/>
                    </a:lnR>
                    <a:lnT>
                      <a:noFill/>
                    </a:lnT>
                    <a:lnB>
                      <a:noFill/>
                    </a:lnB>
                    <a:noFill/>
                  </a:tcPr>
                </a:tc>
                <a:tc>
                  <a:txBody>
                    <a:bodyPr/>
                    <a:lstStyle/>
                    <a:p>
                      <a:r>
                        <a:rPr lang="en-US" sz="1600"/>
                        <a:t>8.20</a:t>
                      </a:r>
                    </a:p>
                  </a:txBody>
                  <a:tcPr marL="80651" marR="80651" marT="40325" marB="40325" anchor="ctr">
                    <a:lnL>
                      <a:noFill/>
                    </a:lnL>
                    <a:lnR>
                      <a:noFill/>
                    </a:lnR>
                    <a:lnT>
                      <a:noFill/>
                    </a:lnT>
                    <a:lnB>
                      <a:noFill/>
                    </a:lnB>
                    <a:noFill/>
                  </a:tcPr>
                </a:tc>
                <a:tc>
                  <a:txBody>
                    <a:bodyPr/>
                    <a:lstStyle/>
                    <a:p>
                      <a:r>
                        <a:rPr lang="en-US" sz="1600"/>
                        <a:t>4.20</a:t>
                      </a:r>
                    </a:p>
                  </a:txBody>
                  <a:tcPr marL="80651" marR="80651" marT="40325" marB="40325" anchor="ctr">
                    <a:lnL>
                      <a:noFill/>
                    </a:lnL>
                    <a:lnR>
                      <a:noFill/>
                    </a:lnR>
                    <a:lnT>
                      <a:noFill/>
                    </a:lnT>
                    <a:lnB>
                      <a:noFill/>
                    </a:lnB>
                    <a:noFill/>
                  </a:tcPr>
                </a:tc>
                <a:tc>
                  <a:txBody>
                    <a:bodyPr/>
                    <a:lstStyle/>
                    <a:p>
                      <a:r>
                        <a:rPr lang="en-US" sz="1600"/>
                        <a:t>85.8</a:t>
                      </a:r>
                    </a:p>
                  </a:txBody>
                  <a:tcPr marL="80651" marR="80651" marT="40325" marB="40325" anchor="ctr">
                    <a:lnL>
                      <a:noFill/>
                    </a:lnL>
                    <a:lnR>
                      <a:noFill/>
                    </a:lnR>
                    <a:lnT>
                      <a:noFill/>
                    </a:lnT>
                    <a:lnB>
                      <a:noFill/>
                    </a:lnB>
                    <a:noFill/>
                  </a:tcPr>
                </a:tc>
                <a:tc>
                  <a:txBody>
                    <a:bodyPr/>
                    <a:lstStyle/>
                    <a:p>
                      <a:r>
                        <a:rPr lang="en-US" sz="1600"/>
                        <a:t>0.300</a:t>
                      </a:r>
                    </a:p>
                  </a:txBody>
                  <a:tcPr marL="80651" marR="80651" marT="40325" marB="40325" anchor="ctr">
                    <a:lnL>
                      <a:noFill/>
                    </a:lnL>
                    <a:lnR>
                      <a:noFill/>
                    </a:lnR>
                    <a:lnT>
                      <a:noFill/>
                    </a:lnT>
                    <a:lnB>
                      <a:noFill/>
                    </a:lnB>
                    <a:noFill/>
                  </a:tcPr>
                </a:tc>
                <a:tc>
                  <a:txBody>
                    <a:bodyPr/>
                    <a:lstStyle/>
                    <a:p>
                      <a:r>
                        <a:rPr lang="en-US" sz="1600"/>
                        <a:t>0.913</a:t>
                      </a:r>
                    </a:p>
                  </a:txBody>
                  <a:tcPr marL="80651" marR="80651" marT="40325" marB="40325" anchor="ctr">
                    <a:lnL>
                      <a:noFill/>
                    </a:lnL>
                    <a:lnR>
                      <a:noFill/>
                    </a:lnR>
                    <a:lnT>
                      <a:noFill/>
                    </a:lnT>
                    <a:lnB>
                      <a:noFill/>
                    </a:lnB>
                    <a:noFill/>
                  </a:tcPr>
                </a:tc>
                <a:extLst>
                  <a:ext uri="{0D108BD9-81ED-4DB2-BD59-A6C34878D82A}">
                    <a16:rowId xmlns:a16="http://schemas.microsoft.com/office/drawing/2014/main" val="4057162330"/>
                  </a:ext>
                </a:extLst>
              </a:tr>
              <a:tr h="354864">
                <a:tc>
                  <a:txBody>
                    <a:bodyPr/>
                    <a:lstStyle/>
                    <a:p>
                      <a:r>
                        <a:rPr lang="en-US" sz="1600"/>
                        <a:t>y2</a:t>
                      </a:r>
                    </a:p>
                  </a:txBody>
                  <a:tcPr marL="80651" marR="80651" marT="40325" marB="40325" anchor="ctr">
                    <a:lnL>
                      <a:noFill/>
                    </a:lnL>
                    <a:lnR>
                      <a:noFill/>
                    </a:lnR>
                    <a:lnT>
                      <a:noFill/>
                    </a:lnT>
                    <a:lnB>
                      <a:noFill/>
                    </a:lnB>
                    <a:noFill/>
                  </a:tcPr>
                </a:tc>
                <a:tc>
                  <a:txBody>
                    <a:bodyPr/>
                    <a:lstStyle/>
                    <a:p>
                      <a:r>
                        <a:rPr lang="en-US" sz="1600" dirty="0"/>
                        <a:t>XGBoost</a:t>
                      </a:r>
                    </a:p>
                  </a:txBody>
                  <a:tcPr marL="80651" marR="80651" marT="40325" marB="40325" anchor="ctr">
                    <a:lnL>
                      <a:noFill/>
                    </a:lnL>
                    <a:lnR>
                      <a:noFill/>
                    </a:lnR>
                    <a:lnT>
                      <a:noFill/>
                    </a:lnT>
                    <a:lnB>
                      <a:noFill/>
                    </a:lnB>
                    <a:noFill/>
                  </a:tcPr>
                </a:tc>
                <a:tc>
                  <a:txBody>
                    <a:bodyPr/>
                    <a:lstStyle/>
                    <a:p>
                      <a:r>
                        <a:rPr lang="en-US" sz="1600"/>
                        <a:t>2.97</a:t>
                      </a:r>
                    </a:p>
                  </a:txBody>
                  <a:tcPr marL="80651" marR="80651" marT="40325" marB="40325" anchor="ctr">
                    <a:lnL>
                      <a:noFill/>
                    </a:lnL>
                    <a:lnR>
                      <a:noFill/>
                    </a:lnR>
                    <a:lnT>
                      <a:noFill/>
                    </a:lnT>
                    <a:lnB>
                      <a:noFill/>
                    </a:lnB>
                    <a:noFill/>
                  </a:tcPr>
                </a:tc>
                <a:tc>
                  <a:txBody>
                    <a:bodyPr/>
                    <a:lstStyle/>
                    <a:p>
                      <a:r>
                        <a:rPr lang="en-US" sz="1600"/>
                        <a:t>7.03</a:t>
                      </a:r>
                    </a:p>
                  </a:txBody>
                  <a:tcPr marL="80651" marR="80651" marT="40325" marB="40325" anchor="ctr">
                    <a:lnL>
                      <a:noFill/>
                    </a:lnL>
                    <a:lnR>
                      <a:noFill/>
                    </a:lnR>
                    <a:lnT>
                      <a:noFill/>
                    </a:lnT>
                    <a:lnB>
                      <a:noFill/>
                    </a:lnB>
                    <a:noFill/>
                  </a:tcPr>
                </a:tc>
                <a:tc>
                  <a:txBody>
                    <a:bodyPr/>
                    <a:lstStyle/>
                    <a:p>
                      <a:r>
                        <a:rPr lang="en-US" sz="1600"/>
                        <a:t>3.03</a:t>
                      </a:r>
                    </a:p>
                  </a:txBody>
                  <a:tcPr marL="80651" marR="80651" marT="40325" marB="40325" anchor="ctr">
                    <a:lnL>
                      <a:noFill/>
                    </a:lnL>
                    <a:lnR>
                      <a:noFill/>
                    </a:lnR>
                    <a:lnT>
                      <a:noFill/>
                    </a:lnT>
                    <a:lnB>
                      <a:noFill/>
                    </a:lnB>
                    <a:noFill/>
                  </a:tcPr>
                </a:tc>
                <a:tc>
                  <a:txBody>
                    <a:bodyPr/>
                    <a:lstStyle/>
                    <a:p>
                      <a:r>
                        <a:rPr lang="en-US" sz="1600"/>
                        <a:t>87.0</a:t>
                      </a:r>
                    </a:p>
                  </a:txBody>
                  <a:tcPr marL="80651" marR="80651" marT="40325" marB="40325" anchor="ctr">
                    <a:lnL>
                      <a:noFill/>
                    </a:lnL>
                    <a:lnR>
                      <a:noFill/>
                    </a:lnR>
                    <a:lnT>
                      <a:noFill/>
                    </a:lnT>
                    <a:lnB>
                      <a:noFill/>
                    </a:lnB>
                    <a:noFill/>
                  </a:tcPr>
                </a:tc>
                <a:tc>
                  <a:txBody>
                    <a:bodyPr/>
                    <a:lstStyle/>
                    <a:p>
                      <a:r>
                        <a:rPr lang="en-US" sz="1600"/>
                        <a:t>0.494</a:t>
                      </a:r>
                    </a:p>
                  </a:txBody>
                  <a:tcPr marL="80651" marR="80651" marT="40325" marB="40325" anchor="ctr">
                    <a:lnL>
                      <a:noFill/>
                    </a:lnL>
                    <a:lnR>
                      <a:noFill/>
                    </a:lnR>
                    <a:lnT>
                      <a:noFill/>
                    </a:lnT>
                    <a:lnB>
                      <a:noFill/>
                    </a:lnB>
                    <a:noFill/>
                  </a:tcPr>
                </a:tc>
                <a:tc>
                  <a:txBody>
                    <a:bodyPr/>
                    <a:lstStyle/>
                    <a:p>
                      <a:r>
                        <a:rPr lang="en-US" sz="1600"/>
                        <a:t>0.925</a:t>
                      </a:r>
                    </a:p>
                  </a:txBody>
                  <a:tcPr marL="80651" marR="80651" marT="40325" marB="40325" anchor="ctr">
                    <a:lnL>
                      <a:noFill/>
                    </a:lnL>
                    <a:lnR>
                      <a:noFill/>
                    </a:lnR>
                    <a:lnT>
                      <a:noFill/>
                    </a:lnT>
                    <a:lnB>
                      <a:noFill/>
                    </a:lnB>
                    <a:noFill/>
                  </a:tcPr>
                </a:tc>
                <a:extLst>
                  <a:ext uri="{0D108BD9-81ED-4DB2-BD59-A6C34878D82A}">
                    <a16:rowId xmlns:a16="http://schemas.microsoft.com/office/drawing/2014/main" val="2266170707"/>
                  </a:ext>
                </a:extLst>
              </a:tr>
              <a:tr h="596816">
                <a:tc>
                  <a:txBody>
                    <a:bodyPr/>
                    <a:lstStyle/>
                    <a:p>
                      <a:r>
                        <a:rPr lang="en-US" sz="1600"/>
                        <a:t>y3</a:t>
                      </a:r>
                    </a:p>
                  </a:txBody>
                  <a:tcPr marL="80651" marR="80651" marT="40325" marB="40325" anchor="ctr">
                    <a:lnL>
                      <a:noFill/>
                    </a:lnL>
                    <a:lnR>
                      <a:noFill/>
                    </a:lnR>
                    <a:lnT>
                      <a:noFill/>
                    </a:lnT>
                    <a:lnB>
                      <a:noFill/>
                    </a:lnB>
                    <a:noFill/>
                  </a:tcPr>
                </a:tc>
                <a:tc>
                  <a:txBody>
                    <a:bodyPr/>
                    <a:lstStyle/>
                    <a:p>
                      <a:r>
                        <a:rPr lang="en-US" sz="1600" dirty="0"/>
                        <a:t>RandomForest</a:t>
                      </a:r>
                    </a:p>
                  </a:txBody>
                  <a:tcPr marL="80651" marR="80651" marT="40325" marB="40325" anchor="ctr">
                    <a:lnL>
                      <a:noFill/>
                    </a:lnL>
                    <a:lnR>
                      <a:noFill/>
                    </a:lnR>
                    <a:lnT>
                      <a:noFill/>
                    </a:lnT>
                    <a:lnB>
                      <a:noFill/>
                    </a:lnB>
                    <a:noFill/>
                  </a:tcPr>
                </a:tc>
                <a:tc>
                  <a:txBody>
                    <a:bodyPr/>
                    <a:lstStyle/>
                    <a:p>
                      <a:r>
                        <a:rPr lang="en-US" sz="1600"/>
                        <a:t>1.77</a:t>
                      </a:r>
                    </a:p>
                  </a:txBody>
                  <a:tcPr marL="80651" marR="80651" marT="40325" marB="40325" anchor="ctr">
                    <a:lnL>
                      <a:noFill/>
                    </a:lnL>
                    <a:lnR>
                      <a:noFill/>
                    </a:lnR>
                    <a:lnT>
                      <a:noFill/>
                    </a:lnT>
                    <a:lnB>
                      <a:noFill/>
                    </a:lnB>
                    <a:noFill/>
                  </a:tcPr>
                </a:tc>
                <a:tc>
                  <a:txBody>
                    <a:bodyPr/>
                    <a:lstStyle/>
                    <a:p>
                      <a:r>
                        <a:rPr lang="en-US" sz="1600"/>
                        <a:t>8.23</a:t>
                      </a:r>
                    </a:p>
                  </a:txBody>
                  <a:tcPr marL="80651" marR="80651" marT="40325" marB="40325" anchor="ctr">
                    <a:lnL>
                      <a:noFill/>
                    </a:lnL>
                    <a:lnR>
                      <a:noFill/>
                    </a:lnR>
                    <a:lnT>
                      <a:noFill/>
                    </a:lnT>
                    <a:lnB>
                      <a:noFill/>
                    </a:lnB>
                    <a:noFill/>
                  </a:tcPr>
                </a:tc>
                <a:tc>
                  <a:txBody>
                    <a:bodyPr/>
                    <a:lstStyle/>
                    <a:p>
                      <a:r>
                        <a:rPr lang="en-US" sz="1600"/>
                        <a:t>4.23</a:t>
                      </a:r>
                    </a:p>
                  </a:txBody>
                  <a:tcPr marL="80651" marR="80651" marT="40325" marB="40325" anchor="ctr">
                    <a:lnL>
                      <a:noFill/>
                    </a:lnL>
                    <a:lnR>
                      <a:noFill/>
                    </a:lnR>
                    <a:lnT>
                      <a:noFill/>
                    </a:lnT>
                    <a:lnB>
                      <a:noFill/>
                    </a:lnB>
                    <a:noFill/>
                  </a:tcPr>
                </a:tc>
                <a:tc>
                  <a:txBody>
                    <a:bodyPr/>
                    <a:lstStyle/>
                    <a:p>
                      <a:r>
                        <a:rPr lang="en-US" sz="1600"/>
                        <a:t>85.8</a:t>
                      </a:r>
                    </a:p>
                  </a:txBody>
                  <a:tcPr marL="80651" marR="80651" marT="40325" marB="40325" anchor="ctr">
                    <a:lnL>
                      <a:noFill/>
                    </a:lnL>
                    <a:lnR>
                      <a:noFill/>
                    </a:lnR>
                    <a:lnT>
                      <a:noFill/>
                    </a:lnT>
                    <a:lnB>
                      <a:noFill/>
                    </a:lnB>
                    <a:noFill/>
                  </a:tcPr>
                </a:tc>
                <a:tc>
                  <a:txBody>
                    <a:bodyPr/>
                    <a:lstStyle/>
                    <a:p>
                      <a:r>
                        <a:rPr lang="en-US" sz="1600"/>
                        <a:t>0.294</a:t>
                      </a:r>
                    </a:p>
                  </a:txBody>
                  <a:tcPr marL="80651" marR="80651" marT="40325" marB="40325" anchor="ctr">
                    <a:lnL>
                      <a:noFill/>
                    </a:lnL>
                    <a:lnR>
                      <a:noFill/>
                    </a:lnR>
                    <a:lnT>
                      <a:noFill/>
                    </a:lnT>
                    <a:lnB>
                      <a:noFill/>
                    </a:lnB>
                    <a:noFill/>
                  </a:tcPr>
                </a:tc>
                <a:tc>
                  <a:txBody>
                    <a:bodyPr/>
                    <a:lstStyle/>
                    <a:p>
                      <a:r>
                        <a:rPr lang="en-US" sz="1600"/>
                        <a:t>0.912</a:t>
                      </a:r>
                    </a:p>
                  </a:txBody>
                  <a:tcPr marL="80651" marR="80651" marT="40325" marB="40325" anchor="ctr">
                    <a:lnL>
                      <a:noFill/>
                    </a:lnL>
                    <a:lnR>
                      <a:noFill/>
                    </a:lnR>
                    <a:lnT>
                      <a:noFill/>
                    </a:lnT>
                    <a:lnB>
                      <a:noFill/>
                    </a:lnB>
                    <a:noFill/>
                  </a:tcPr>
                </a:tc>
                <a:extLst>
                  <a:ext uri="{0D108BD9-81ED-4DB2-BD59-A6C34878D82A}">
                    <a16:rowId xmlns:a16="http://schemas.microsoft.com/office/drawing/2014/main" val="1145448073"/>
                  </a:ext>
                </a:extLst>
              </a:tr>
              <a:tr h="354864">
                <a:tc>
                  <a:txBody>
                    <a:bodyPr/>
                    <a:lstStyle/>
                    <a:p>
                      <a:r>
                        <a:rPr lang="en-US" sz="1600"/>
                        <a:t>y3</a:t>
                      </a:r>
                    </a:p>
                  </a:txBody>
                  <a:tcPr marL="80651" marR="80651" marT="40325" marB="40325" anchor="ctr">
                    <a:lnL>
                      <a:noFill/>
                    </a:lnL>
                    <a:lnR>
                      <a:noFill/>
                    </a:lnR>
                    <a:lnT>
                      <a:noFill/>
                    </a:lnT>
                    <a:lnB>
                      <a:noFill/>
                    </a:lnB>
                    <a:noFill/>
                  </a:tcPr>
                </a:tc>
                <a:tc>
                  <a:txBody>
                    <a:bodyPr/>
                    <a:lstStyle/>
                    <a:p>
                      <a:r>
                        <a:rPr lang="en-US" sz="1600" dirty="0"/>
                        <a:t>XGBoost</a:t>
                      </a:r>
                    </a:p>
                  </a:txBody>
                  <a:tcPr marL="80651" marR="80651" marT="40325" marB="40325" anchor="ctr">
                    <a:lnL>
                      <a:noFill/>
                    </a:lnL>
                    <a:lnR>
                      <a:noFill/>
                    </a:lnR>
                    <a:lnT>
                      <a:noFill/>
                    </a:lnT>
                    <a:lnB>
                      <a:noFill/>
                    </a:lnB>
                    <a:noFill/>
                  </a:tcPr>
                </a:tc>
                <a:tc>
                  <a:txBody>
                    <a:bodyPr/>
                    <a:lstStyle/>
                    <a:p>
                      <a:r>
                        <a:rPr lang="en-US" sz="1600"/>
                        <a:t>3.13</a:t>
                      </a:r>
                    </a:p>
                  </a:txBody>
                  <a:tcPr marL="80651" marR="80651" marT="40325" marB="40325" anchor="ctr">
                    <a:lnL>
                      <a:noFill/>
                    </a:lnL>
                    <a:lnR>
                      <a:noFill/>
                    </a:lnR>
                    <a:lnT>
                      <a:noFill/>
                    </a:lnT>
                    <a:lnB>
                      <a:noFill/>
                    </a:lnB>
                    <a:noFill/>
                  </a:tcPr>
                </a:tc>
                <a:tc>
                  <a:txBody>
                    <a:bodyPr/>
                    <a:lstStyle/>
                    <a:p>
                      <a:r>
                        <a:rPr lang="en-US" sz="1600"/>
                        <a:t>6.87</a:t>
                      </a:r>
                    </a:p>
                  </a:txBody>
                  <a:tcPr marL="80651" marR="80651" marT="40325" marB="40325" anchor="ctr">
                    <a:lnL>
                      <a:noFill/>
                    </a:lnL>
                    <a:lnR>
                      <a:noFill/>
                    </a:lnR>
                    <a:lnT>
                      <a:noFill/>
                    </a:lnT>
                    <a:lnB>
                      <a:noFill/>
                    </a:lnB>
                    <a:noFill/>
                  </a:tcPr>
                </a:tc>
                <a:tc>
                  <a:txBody>
                    <a:bodyPr/>
                    <a:lstStyle/>
                    <a:p>
                      <a:r>
                        <a:rPr lang="en-US" sz="1600"/>
                        <a:t>2.87</a:t>
                      </a:r>
                    </a:p>
                  </a:txBody>
                  <a:tcPr marL="80651" marR="80651" marT="40325" marB="40325" anchor="ctr">
                    <a:lnL>
                      <a:noFill/>
                    </a:lnL>
                    <a:lnR>
                      <a:noFill/>
                    </a:lnR>
                    <a:lnT>
                      <a:noFill/>
                    </a:lnT>
                    <a:lnB>
                      <a:noFill/>
                    </a:lnB>
                    <a:noFill/>
                  </a:tcPr>
                </a:tc>
                <a:tc>
                  <a:txBody>
                    <a:bodyPr/>
                    <a:lstStyle/>
                    <a:p>
                      <a:r>
                        <a:rPr lang="en-US" sz="1600"/>
                        <a:t>87.1</a:t>
                      </a:r>
                    </a:p>
                  </a:txBody>
                  <a:tcPr marL="80651" marR="80651" marT="40325" marB="40325" anchor="ctr">
                    <a:lnL>
                      <a:noFill/>
                    </a:lnL>
                    <a:lnR>
                      <a:noFill/>
                    </a:lnR>
                    <a:lnT>
                      <a:noFill/>
                    </a:lnT>
                    <a:lnB>
                      <a:noFill/>
                    </a:lnB>
                    <a:noFill/>
                  </a:tcPr>
                </a:tc>
                <a:tc>
                  <a:txBody>
                    <a:bodyPr/>
                    <a:lstStyle/>
                    <a:p>
                      <a:r>
                        <a:rPr lang="en-US" sz="1600"/>
                        <a:t>0.522</a:t>
                      </a:r>
                    </a:p>
                  </a:txBody>
                  <a:tcPr marL="80651" marR="80651" marT="40325" marB="40325" anchor="ctr">
                    <a:lnL>
                      <a:noFill/>
                    </a:lnL>
                    <a:lnR>
                      <a:noFill/>
                    </a:lnR>
                    <a:lnT>
                      <a:noFill/>
                    </a:lnT>
                    <a:lnB>
                      <a:noFill/>
                    </a:lnB>
                    <a:noFill/>
                  </a:tcPr>
                </a:tc>
                <a:tc>
                  <a:txBody>
                    <a:bodyPr/>
                    <a:lstStyle/>
                    <a:p>
                      <a:r>
                        <a:rPr lang="en-US" sz="1600"/>
                        <a:t>0.927</a:t>
                      </a:r>
                    </a:p>
                  </a:txBody>
                  <a:tcPr marL="80651" marR="80651" marT="40325" marB="40325" anchor="ctr">
                    <a:lnL>
                      <a:noFill/>
                    </a:lnL>
                    <a:lnR>
                      <a:noFill/>
                    </a:lnR>
                    <a:lnT>
                      <a:noFill/>
                    </a:lnT>
                    <a:lnB>
                      <a:noFill/>
                    </a:lnB>
                    <a:noFill/>
                  </a:tcPr>
                </a:tc>
                <a:extLst>
                  <a:ext uri="{0D108BD9-81ED-4DB2-BD59-A6C34878D82A}">
                    <a16:rowId xmlns:a16="http://schemas.microsoft.com/office/drawing/2014/main" val="2562754556"/>
                  </a:ext>
                </a:extLst>
              </a:tr>
            </a:tbl>
          </a:graphicData>
        </a:graphic>
      </p:graphicFrame>
    </p:spTree>
    <p:extLst>
      <p:ext uri="{BB962C8B-B14F-4D97-AF65-F5344CB8AC3E}">
        <p14:creationId xmlns:p14="http://schemas.microsoft.com/office/powerpoint/2010/main" val="3833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CCDC-B407-D9CD-19F6-162379650BBA}"/>
              </a:ext>
            </a:extLst>
          </p:cNvPr>
          <p:cNvSpPr>
            <a:spLocks noGrp="1"/>
          </p:cNvSpPr>
          <p:nvPr>
            <p:ph type="title"/>
          </p:nvPr>
        </p:nvSpPr>
        <p:spPr>
          <a:xfrm>
            <a:off x="220929" y="294572"/>
            <a:ext cx="11132871" cy="865306"/>
          </a:xfrm>
        </p:spPr>
        <p:txBody>
          <a:bodyPr/>
          <a:lstStyle/>
          <a:p>
            <a:r>
              <a:rPr lang="en-US" dirty="0">
                <a:solidFill>
                  <a:schemeClr val="accent1"/>
                </a:solidFill>
              </a:rPr>
              <a:t>Results – RandomForest vs XGBoost</a:t>
            </a:r>
          </a:p>
        </p:txBody>
      </p:sp>
      <p:pic>
        <p:nvPicPr>
          <p:cNvPr id="4" name="Content Placeholder 3">
            <a:extLst>
              <a:ext uri="{FF2B5EF4-FFF2-40B4-BE49-F238E27FC236}">
                <a16:creationId xmlns:a16="http://schemas.microsoft.com/office/drawing/2014/main" id="{9A5FBD36-D1FD-52B5-3268-8B01B8B1F57D}"/>
              </a:ext>
            </a:extLst>
          </p:cNvPr>
          <p:cNvPicPr>
            <a:picLocks noGrp="1" noChangeAspect="1"/>
          </p:cNvPicPr>
          <p:nvPr>
            <p:ph idx="1"/>
          </p:nvPr>
        </p:nvPicPr>
        <p:blipFill>
          <a:blip r:embed="rId2"/>
          <a:stretch>
            <a:fillRect/>
          </a:stretch>
        </p:blipFill>
        <p:spPr>
          <a:xfrm>
            <a:off x="702334" y="1650043"/>
            <a:ext cx="5085030" cy="2904335"/>
          </a:xfrm>
          <a:prstGeom prst="rect">
            <a:avLst/>
          </a:prstGeom>
        </p:spPr>
      </p:pic>
      <p:pic>
        <p:nvPicPr>
          <p:cNvPr id="5" name="Picture 4">
            <a:extLst>
              <a:ext uri="{FF2B5EF4-FFF2-40B4-BE49-F238E27FC236}">
                <a16:creationId xmlns:a16="http://schemas.microsoft.com/office/drawing/2014/main" id="{02A7F9B4-456B-0990-0CEB-23E5F02F38B4}"/>
              </a:ext>
            </a:extLst>
          </p:cNvPr>
          <p:cNvPicPr>
            <a:picLocks noChangeAspect="1"/>
          </p:cNvPicPr>
          <p:nvPr/>
        </p:nvPicPr>
        <p:blipFill>
          <a:blip r:embed="rId3"/>
          <a:stretch>
            <a:fillRect/>
          </a:stretch>
        </p:blipFill>
        <p:spPr>
          <a:xfrm>
            <a:off x="6040721" y="1399219"/>
            <a:ext cx="5666583" cy="3234151"/>
          </a:xfrm>
          <a:prstGeom prst="rect">
            <a:avLst/>
          </a:prstGeom>
        </p:spPr>
      </p:pic>
    </p:spTree>
    <p:extLst>
      <p:ext uri="{BB962C8B-B14F-4D97-AF65-F5344CB8AC3E}">
        <p14:creationId xmlns:p14="http://schemas.microsoft.com/office/powerpoint/2010/main" val="19055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E8AE-9980-FBB1-525D-701B6988C80F}"/>
              </a:ext>
            </a:extLst>
          </p:cNvPr>
          <p:cNvSpPr>
            <a:spLocks noGrp="1"/>
          </p:cNvSpPr>
          <p:nvPr>
            <p:ph type="title"/>
          </p:nvPr>
        </p:nvSpPr>
        <p:spPr>
          <a:xfrm>
            <a:off x="245477" y="306847"/>
            <a:ext cx="11108323" cy="687334"/>
          </a:xfrm>
        </p:spPr>
        <p:txBody>
          <a:bodyPr>
            <a:normAutofit fontScale="90000"/>
          </a:bodyPr>
          <a:lstStyle/>
          <a:p>
            <a:r>
              <a:rPr lang="en-US" dirty="0">
                <a:solidFill>
                  <a:schemeClr val="accent1"/>
                </a:solidFill>
              </a:rPr>
              <a:t>Results – RandomForest vs XGBoost</a:t>
            </a:r>
            <a:endParaRPr lang="en-US" dirty="0"/>
          </a:p>
        </p:txBody>
      </p:sp>
      <p:pic>
        <p:nvPicPr>
          <p:cNvPr id="4" name="Content Placeholder 3">
            <a:extLst>
              <a:ext uri="{FF2B5EF4-FFF2-40B4-BE49-F238E27FC236}">
                <a16:creationId xmlns:a16="http://schemas.microsoft.com/office/drawing/2014/main" id="{E2E52810-1A57-485C-8D55-2C685AFB13D4}"/>
              </a:ext>
            </a:extLst>
          </p:cNvPr>
          <p:cNvPicPr>
            <a:picLocks noGrp="1" noChangeAspect="1"/>
          </p:cNvPicPr>
          <p:nvPr>
            <p:ph idx="1"/>
          </p:nvPr>
        </p:nvPicPr>
        <p:blipFill>
          <a:blip r:embed="rId2"/>
          <a:stretch>
            <a:fillRect/>
          </a:stretch>
        </p:blipFill>
        <p:spPr>
          <a:xfrm>
            <a:off x="245478" y="1449493"/>
            <a:ext cx="11476025" cy="5178373"/>
          </a:xfrm>
          <a:prstGeom prst="rect">
            <a:avLst/>
          </a:prstGeom>
        </p:spPr>
      </p:pic>
    </p:spTree>
    <p:extLst>
      <p:ext uri="{BB962C8B-B14F-4D97-AF65-F5344CB8AC3E}">
        <p14:creationId xmlns:p14="http://schemas.microsoft.com/office/powerpoint/2010/main" val="423260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F92369-B0BE-5A35-EFD1-F2C1FED26304}"/>
              </a:ext>
            </a:extLst>
          </p:cNvPr>
          <p:cNvSpPr>
            <a:spLocks noGrp="1"/>
          </p:cNvSpPr>
          <p:nvPr>
            <p:ph type="title"/>
          </p:nvPr>
        </p:nvSpPr>
        <p:spPr>
          <a:xfrm>
            <a:off x="1371597" y="348865"/>
            <a:ext cx="10044023" cy="877729"/>
          </a:xfrm>
        </p:spPr>
        <p:txBody>
          <a:bodyPr anchor="ctr">
            <a:normAutofit/>
          </a:bodyPr>
          <a:lstStyle/>
          <a:p>
            <a:r>
              <a:rPr kumimoji="0" lang="en-US" sz="3100" b="0" i="0" u="none" strike="noStrike" kern="1200" cap="none" spc="0" normalizeH="0" baseline="0" noProof="0">
                <a:ln>
                  <a:noFill/>
                </a:ln>
                <a:solidFill>
                  <a:srgbClr val="FFFFFF"/>
                </a:solidFill>
                <a:effectLst/>
                <a:uLnTx/>
                <a:uFillTx/>
                <a:latin typeface="Calibri Light" panose="020F0302020204030204"/>
                <a:ea typeface="+mj-ea"/>
                <a:cs typeface="+mj-cs"/>
              </a:rPr>
              <a:t>Results – Normal prior vs. Laplace prior in Bayesian regression</a:t>
            </a:r>
            <a:endParaRPr lang="en-US" sz="3100">
              <a:solidFill>
                <a:srgbClr val="FFFFFF"/>
              </a:solidFill>
            </a:endParaRPr>
          </a:p>
        </p:txBody>
      </p:sp>
      <p:graphicFrame>
        <p:nvGraphicFramePr>
          <p:cNvPr id="4" name="Content Placeholder 3">
            <a:extLst>
              <a:ext uri="{FF2B5EF4-FFF2-40B4-BE49-F238E27FC236}">
                <a16:creationId xmlns:a16="http://schemas.microsoft.com/office/drawing/2014/main" id="{BAA45FC9-A2FA-5AEE-4DC1-9F73BFF56E4A}"/>
              </a:ext>
            </a:extLst>
          </p:cNvPr>
          <p:cNvGraphicFramePr>
            <a:graphicFrameLocks noGrp="1"/>
          </p:cNvGraphicFramePr>
          <p:nvPr>
            <p:ph idx="1"/>
            <p:extLst>
              <p:ext uri="{D42A27DB-BD31-4B8C-83A1-F6EECF244321}">
                <p14:modId xmlns:p14="http://schemas.microsoft.com/office/powerpoint/2010/main" val="1412789846"/>
              </p:ext>
            </p:extLst>
          </p:nvPr>
        </p:nvGraphicFramePr>
        <p:xfrm>
          <a:off x="644056" y="2342618"/>
          <a:ext cx="10927830" cy="3732731"/>
        </p:xfrm>
        <a:graphic>
          <a:graphicData uri="http://schemas.openxmlformats.org/drawingml/2006/table">
            <a:tbl>
              <a:tblPr firstRow="1" bandRow="1"/>
              <a:tblGrid>
                <a:gridCol w="1348190">
                  <a:extLst>
                    <a:ext uri="{9D8B030D-6E8A-4147-A177-3AD203B41FA5}">
                      <a16:colId xmlns:a16="http://schemas.microsoft.com/office/drawing/2014/main" val="3309378190"/>
                    </a:ext>
                  </a:extLst>
                </a:gridCol>
                <a:gridCol w="1490500">
                  <a:extLst>
                    <a:ext uri="{9D8B030D-6E8A-4147-A177-3AD203B41FA5}">
                      <a16:colId xmlns:a16="http://schemas.microsoft.com/office/drawing/2014/main" val="375027425"/>
                    </a:ext>
                  </a:extLst>
                </a:gridCol>
                <a:gridCol w="1348190">
                  <a:extLst>
                    <a:ext uri="{9D8B030D-6E8A-4147-A177-3AD203B41FA5}">
                      <a16:colId xmlns:a16="http://schemas.microsoft.com/office/drawing/2014/main" val="3869761090"/>
                    </a:ext>
                  </a:extLst>
                </a:gridCol>
                <a:gridCol w="1348190">
                  <a:extLst>
                    <a:ext uri="{9D8B030D-6E8A-4147-A177-3AD203B41FA5}">
                      <a16:colId xmlns:a16="http://schemas.microsoft.com/office/drawing/2014/main" val="1960661717"/>
                    </a:ext>
                  </a:extLst>
                </a:gridCol>
                <a:gridCol w="1348190">
                  <a:extLst>
                    <a:ext uri="{9D8B030D-6E8A-4147-A177-3AD203B41FA5}">
                      <a16:colId xmlns:a16="http://schemas.microsoft.com/office/drawing/2014/main" val="4212321200"/>
                    </a:ext>
                  </a:extLst>
                </a:gridCol>
                <a:gridCol w="1348190">
                  <a:extLst>
                    <a:ext uri="{9D8B030D-6E8A-4147-A177-3AD203B41FA5}">
                      <a16:colId xmlns:a16="http://schemas.microsoft.com/office/drawing/2014/main" val="3712885007"/>
                    </a:ext>
                  </a:extLst>
                </a:gridCol>
                <a:gridCol w="1348190">
                  <a:extLst>
                    <a:ext uri="{9D8B030D-6E8A-4147-A177-3AD203B41FA5}">
                      <a16:colId xmlns:a16="http://schemas.microsoft.com/office/drawing/2014/main" val="3803759336"/>
                    </a:ext>
                  </a:extLst>
                </a:gridCol>
                <a:gridCol w="1348190">
                  <a:extLst>
                    <a:ext uri="{9D8B030D-6E8A-4147-A177-3AD203B41FA5}">
                      <a16:colId xmlns:a16="http://schemas.microsoft.com/office/drawing/2014/main" val="1563821683"/>
                    </a:ext>
                  </a:extLst>
                </a:gridCol>
              </a:tblGrid>
              <a:tr h="412664">
                <a:tc>
                  <a:txBody>
                    <a:bodyPr/>
                    <a:lstStyle/>
                    <a:p>
                      <a:r>
                        <a:rPr lang="en-US" sz="1800"/>
                        <a:t>Response</a:t>
                      </a:r>
                    </a:p>
                  </a:txBody>
                  <a:tcPr marL="93787" marR="93787" marT="46894" marB="46894" anchor="ctr">
                    <a:lnL>
                      <a:noFill/>
                    </a:lnL>
                    <a:lnR>
                      <a:noFill/>
                    </a:lnR>
                    <a:lnT>
                      <a:noFill/>
                    </a:lnT>
                    <a:lnB>
                      <a:noFill/>
                    </a:lnB>
                    <a:noFill/>
                  </a:tcPr>
                </a:tc>
                <a:tc>
                  <a:txBody>
                    <a:bodyPr/>
                    <a:lstStyle/>
                    <a:p>
                      <a:r>
                        <a:rPr lang="en-US" sz="1800"/>
                        <a:t>Model</a:t>
                      </a:r>
                    </a:p>
                  </a:txBody>
                  <a:tcPr marL="93787" marR="93787" marT="46894" marB="46894" anchor="ctr">
                    <a:lnL>
                      <a:noFill/>
                    </a:lnL>
                    <a:lnR>
                      <a:noFill/>
                    </a:lnR>
                    <a:lnT>
                      <a:noFill/>
                    </a:lnT>
                    <a:lnB>
                      <a:noFill/>
                    </a:lnB>
                    <a:noFill/>
                  </a:tcPr>
                </a:tc>
                <a:tc>
                  <a:txBody>
                    <a:bodyPr/>
                    <a:lstStyle/>
                    <a:p>
                      <a:r>
                        <a:rPr lang="en-US" sz="1800"/>
                        <a:t>Mean TP</a:t>
                      </a:r>
                    </a:p>
                  </a:txBody>
                  <a:tcPr marL="93787" marR="93787" marT="46894" marB="46894" anchor="ctr">
                    <a:lnL>
                      <a:noFill/>
                    </a:lnL>
                    <a:lnR>
                      <a:noFill/>
                    </a:lnR>
                    <a:lnT>
                      <a:noFill/>
                    </a:lnT>
                    <a:lnB>
                      <a:noFill/>
                    </a:lnB>
                    <a:noFill/>
                  </a:tcPr>
                </a:tc>
                <a:tc>
                  <a:txBody>
                    <a:bodyPr/>
                    <a:lstStyle/>
                    <a:p>
                      <a:r>
                        <a:rPr lang="en-US" sz="1800"/>
                        <a:t>Mean FP</a:t>
                      </a:r>
                    </a:p>
                  </a:txBody>
                  <a:tcPr marL="93787" marR="93787" marT="46894" marB="46894" anchor="ctr">
                    <a:lnL>
                      <a:noFill/>
                    </a:lnL>
                    <a:lnR>
                      <a:noFill/>
                    </a:lnR>
                    <a:lnT>
                      <a:noFill/>
                    </a:lnT>
                    <a:lnB>
                      <a:noFill/>
                    </a:lnB>
                    <a:noFill/>
                  </a:tcPr>
                </a:tc>
                <a:tc>
                  <a:txBody>
                    <a:bodyPr/>
                    <a:lstStyle/>
                    <a:p>
                      <a:r>
                        <a:rPr lang="en-US" sz="1800"/>
                        <a:t>Mean FN</a:t>
                      </a:r>
                    </a:p>
                  </a:txBody>
                  <a:tcPr marL="93787" marR="93787" marT="46894" marB="46894" anchor="ctr">
                    <a:lnL>
                      <a:noFill/>
                    </a:lnL>
                    <a:lnR>
                      <a:noFill/>
                    </a:lnR>
                    <a:lnT>
                      <a:noFill/>
                    </a:lnT>
                    <a:lnB>
                      <a:noFill/>
                    </a:lnB>
                    <a:noFill/>
                  </a:tcPr>
                </a:tc>
                <a:tc>
                  <a:txBody>
                    <a:bodyPr/>
                    <a:lstStyle/>
                    <a:p>
                      <a:r>
                        <a:rPr lang="en-US" sz="1800"/>
                        <a:t>Mean TN</a:t>
                      </a:r>
                    </a:p>
                  </a:txBody>
                  <a:tcPr marL="93787" marR="93787" marT="46894" marB="46894" anchor="ctr">
                    <a:lnL>
                      <a:noFill/>
                    </a:lnL>
                    <a:lnR>
                      <a:noFill/>
                    </a:lnR>
                    <a:lnT>
                      <a:noFill/>
                    </a:lnT>
                    <a:lnB>
                      <a:noFill/>
                    </a:lnB>
                    <a:noFill/>
                  </a:tcPr>
                </a:tc>
                <a:tc>
                  <a:txBody>
                    <a:bodyPr/>
                    <a:lstStyle/>
                    <a:p>
                      <a:r>
                        <a:rPr lang="en-US" sz="1800"/>
                        <a:t>Mean TPR</a:t>
                      </a:r>
                    </a:p>
                  </a:txBody>
                  <a:tcPr marL="93787" marR="93787" marT="46894" marB="46894" anchor="ctr">
                    <a:lnL>
                      <a:noFill/>
                    </a:lnL>
                    <a:lnR>
                      <a:noFill/>
                    </a:lnR>
                    <a:lnT>
                      <a:noFill/>
                    </a:lnT>
                    <a:lnB>
                      <a:noFill/>
                    </a:lnB>
                    <a:noFill/>
                  </a:tcPr>
                </a:tc>
                <a:tc>
                  <a:txBody>
                    <a:bodyPr/>
                    <a:lstStyle/>
                    <a:p>
                      <a:r>
                        <a:rPr lang="en-US" sz="1800"/>
                        <a:t>Mean TNR</a:t>
                      </a:r>
                    </a:p>
                  </a:txBody>
                  <a:tcPr marL="93787" marR="93787" marT="46894" marB="46894" anchor="ctr">
                    <a:lnL>
                      <a:noFill/>
                    </a:lnL>
                    <a:lnR>
                      <a:noFill/>
                    </a:lnR>
                    <a:lnT>
                      <a:noFill/>
                    </a:lnT>
                    <a:lnB>
                      <a:noFill/>
                    </a:lnB>
                    <a:noFill/>
                  </a:tcPr>
                </a:tc>
                <a:extLst>
                  <a:ext uri="{0D108BD9-81ED-4DB2-BD59-A6C34878D82A}">
                    <a16:rowId xmlns:a16="http://schemas.microsoft.com/office/drawing/2014/main" val="3123784740"/>
                  </a:ext>
                </a:extLst>
              </a:tr>
              <a:tr h="412664">
                <a:tc>
                  <a:txBody>
                    <a:bodyPr/>
                    <a:lstStyle/>
                    <a:p>
                      <a:r>
                        <a:rPr lang="en-US" sz="1800" dirty="0"/>
                        <a:t>y1</a:t>
                      </a:r>
                    </a:p>
                  </a:txBody>
                  <a:tcPr marL="93787" marR="93787" marT="46894" marB="46894" anchor="ctr">
                    <a:lnL>
                      <a:noFill/>
                    </a:lnL>
                    <a:lnR>
                      <a:noFill/>
                    </a:lnR>
                    <a:lnT>
                      <a:noFill/>
                    </a:lnT>
                    <a:lnB>
                      <a:noFill/>
                    </a:lnB>
                    <a:noFill/>
                  </a:tcPr>
                </a:tc>
                <a:tc>
                  <a:txBody>
                    <a:bodyPr/>
                    <a:lstStyle/>
                    <a:p>
                      <a:r>
                        <a:rPr lang="en-US" sz="1800"/>
                        <a:t>NormalPrior</a:t>
                      </a:r>
                    </a:p>
                  </a:txBody>
                  <a:tcPr marL="93787" marR="93787" marT="46894" marB="46894" anchor="ctr">
                    <a:lnL>
                      <a:noFill/>
                    </a:lnL>
                    <a:lnR>
                      <a:noFill/>
                    </a:lnR>
                    <a:lnT>
                      <a:noFill/>
                    </a:lnT>
                    <a:lnB>
                      <a:noFill/>
                    </a:lnB>
                    <a:noFill/>
                  </a:tcPr>
                </a:tc>
                <a:tc>
                  <a:txBody>
                    <a:bodyPr/>
                    <a:lstStyle/>
                    <a:p>
                      <a:r>
                        <a:rPr lang="en-US" sz="1800"/>
                        <a:t>0.300</a:t>
                      </a:r>
                    </a:p>
                  </a:txBody>
                  <a:tcPr marL="93787" marR="93787" marT="46894" marB="46894" anchor="ctr">
                    <a:lnL>
                      <a:noFill/>
                    </a:lnL>
                    <a:lnR>
                      <a:noFill/>
                    </a:lnR>
                    <a:lnT>
                      <a:noFill/>
                    </a:lnT>
                    <a:lnB>
                      <a:noFill/>
                    </a:lnB>
                    <a:noFill/>
                  </a:tcPr>
                </a:tc>
                <a:tc>
                  <a:txBody>
                    <a:bodyPr/>
                    <a:lstStyle/>
                    <a:p>
                      <a:r>
                        <a:rPr lang="en-US" sz="1800"/>
                        <a:t>3.10</a:t>
                      </a:r>
                    </a:p>
                  </a:txBody>
                  <a:tcPr marL="93787" marR="93787" marT="46894" marB="46894" anchor="ctr">
                    <a:lnL>
                      <a:noFill/>
                    </a:lnL>
                    <a:lnR>
                      <a:noFill/>
                    </a:lnR>
                    <a:lnT>
                      <a:noFill/>
                    </a:lnT>
                    <a:lnB>
                      <a:noFill/>
                    </a:lnB>
                    <a:noFill/>
                  </a:tcPr>
                </a:tc>
                <a:tc>
                  <a:txBody>
                    <a:bodyPr/>
                    <a:lstStyle/>
                    <a:p>
                      <a:r>
                        <a:rPr lang="en-US" sz="1800"/>
                        <a:t>4.70</a:t>
                      </a:r>
                    </a:p>
                  </a:txBody>
                  <a:tcPr marL="93787" marR="93787" marT="46894" marB="46894" anchor="ctr">
                    <a:lnL>
                      <a:noFill/>
                    </a:lnL>
                    <a:lnR>
                      <a:noFill/>
                    </a:lnR>
                    <a:lnT>
                      <a:noFill/>
                    </a:lnT>
                    <a:lnB>
                      <a:noFill/>
                    </a:lnB>
                    <a:noFill/>
                  </a:tcPr>
                </a:tc>
                <a:tc>
                  <a:txBody>
                    <a:bodyPr/>
                    <a:lstStyle/>
                    <a:p>
                      <a:r>
                        <a:rPr lang="en-US" sz="1800"/>
                        <a:t>91.90</a:t>
                      </a:r>
                    </a:p>
                  </a:txBody>
                  <a:tcPr marL="93787" marR="93787" marT="46894" marB="46894" anchor="ctr">
                    <a:lnL>
                      <a:noFill/>
                    </a:lnL>
                    <a:lnR>
                      <a:noFill/>
                    </a:lnR>
                    <a:lnT>
                      <a:noFill/>
                    </a:lnT>
                    <a:lnB>
                      <a:noFill/>
                    </a:lnB>
                    <a:noFill/>
                  </a:tcPr>
                </a:tc>
                <a:tc>
                  <a:txBody>
                    <a:bodyPr/>
                    <a:lstStyle/>
                    <a:p>
                      <a:r>
                        <a:rPr lang="en-US" sz="1800"/>
                        <a:t>0.060</a:t>
                      </a:r>
                    </a:p>
                  </a:txBody>
                  <a:tcPr marL="93787" marR="93787" marT="46894" marB="46894" anchor="ctr">
                    <a:lnL>
                      <a:noFill/>
                    </a:lnL>
                    <a:lnR>
                      <a:noFill/>
                    </a:lnR>
                    <a:lnT>
                      <a:noFill/>
                    </a:lnT>
                    <a:lnB>
                      <a:noFill/>
                    </a:lnB>
                    <a:noFill/>
                  </a:tcPr>
                </a:tc>
                <a:tc>
                  <a:txBody>
                    <a:bodyPr/>
                    <a:lstStyle/>
                    <a:p>
                      <a:r>
                        <a:rPr lang="en-US" sz="1800"/>
                        <a:t>0.967</a:t>
                      </a:r>
                    </a:p>
                  </a:txBody>
                  <a:tcPr marL="93787" marR="93787" marT="46894" marB="46894" anchor="ctr">
                    <a:lnL>
                      <a:noFill/>
                    </a:lnL>
                    <a:lnR>
                      <a:noFill/>
                    </a:lnR>
                    <a:lnT>
                      <a:noFill/>
                    </a:lnT>
                    <a:lnB>
                      <a:noFill/>
                    </a:lnB>
                    <a:noFill/>
                  </a:tcPr>
                </a:tc>
                <a:extLst>
                  <a:ext uri="{0D108BD9-81ED-4DB2-BD59-A6C34878D82A}">
                    <a16:rowId xmlns:a16="http://schemas.microsoft.com/office/drawing/2014/main" val="2733760918"/>
                  </a:ext>
                </a:extLst>
              </a:tr>
              <a:tr h="694025">
                <a:tc>
                  <a:txBody>
                    <a:bodyPr/>
                    <a:lstStyle/>
                    <a:p>
                      <a:r>
                        <a:rPr lang="en-US" sz="1800"/>
                        <a:t>y1</a:t>
                      </a:r>
                    </a:p>
                  </a:txBody>
                  <a:tcPr marL="93787" marR="93787" marT="46894" marB="46894" anchor="ctr">
                    <a:lnL>
                      <a:noFill/>
                    </a:lnL>
                    <a:lnR>
                      <a:noFill/>
                    </a:lnR>
                    <a:lnT>
                      <a:noFill/>
                    </a:lnT>
                    <a:lnB>
                      <a:noFill/>
                    </a:lnB>
                    <a:noFill/>
                  </a:tcPr>
                </a:tc>
                <a:tc>
                  <a:txBody>
                    <a:bodyPr/>
                    <a:lstStyle/>
                    <a:p>
                      <a:r>
                        <a:rPr lang="en-US" sz="1800"/>
                        <a:t>LaplacePrior</a:t>
                      </a:r>
                    </a:p>
                  </a:txBody>
                  <a:tcPr marL="93787" marR="93787" marT="46894" marB="46894" anchor="ctr">
                    <a:lnL>
                      <a:noFill/>
                    </a:lnL>
                    <a:lnR>
                      <a:noFill/>
                    </a:lnR>
                    <a:lnT>
                      <a:noFill/>
                    </a:lnT>
                    <a:lnB>
                      <a:noFill/>
                    </a:lnB>
                    <a:noFill/>
                  </a:tcPr>
                </a:tc>
                <a:tc>
                  <a:txBody>
                    <a:bodyPr/>
                    <a:lstStyle/>
                    <a:p>
                      <a:r>
                        <a:rPr lang="en-US" sz="1800"/>
                        <a:t>0.367</a:t>
                      </a:r>
                    </a:p>
                  </a:txBody>
                  <a:tcPr marL="93787" marR="93787" marT="46894" marB="46894" anchor="ctr">
                    <a:lnL>
                      <a:noFill/>
                    </a:lnL>
                    <a:lnR>
                      <a:noFill/>
                    </a:lnR>
                    <a:lnT>
                      <a:noFill/>
                    </a:lnT>
                    <a:lnB>
                      <a:noFill/>
                    </a:lnB>
                    <a:noFill/>
                  </a:tcPr>
                </a:tc>
                <a:tc>
                  <a:txBody>
                    <a:bodyPr/>
                    <a:lstStyle/>
                    <a:p>
                      <a:r>
                        <a:rPr lang="en-US" sz="1800"/>
                        <a:t>2.97</a:t>
                      </a:r>
                    </a:p>
                  </a:txBody>
                  <a:tcPr marL="93787" marR="93787" marT="46894" marB="46894" anchor="ctr">
                    <a:lnL>
                      <a:noFill/>
                    </a:lnL>
                    <a:lnR>
                      <a:noFill/>
                    </a:lnR>
                    <a:lnT>
                      <a:noFill/>
                    </a:lnT>
                    <a:lnB>
                      <a:noFill/>
                    </a:lnB>
                    <a:noFill/>
                  </a:tcPr>
                </a:tc>
                <a:tc>
                  <a:txBody>
                    <a:bodyPr/>
                    <a:lstStyle/>
                    <a:p>
                      <a:r>
                        <a:rPr lang="en-US" sz="1800"/>
                        <a:t>4.63</a:t>
                      </a:r>
                    </a:p>
                  </a:txBody>
                  <a:tcPr marL="93787" marR="93787" marT="46894" marB="46894" anchor="ctr">
                    <a:lnL>
                      <a:noFill/>
                    </a:lnL>
                    <a:lnR>
                      <a:noFill/>
                    </a:lnR>
                    <a:lnT>
                      <a:noFill/>
                    </a:lnT>
                    <a:lnB>
                      <a:noFill/>
                    </a:lnB>
                    <a:noFill/>
                  </a:tcPr>
                </a:tc>
                <a:tc>
                  <a:txBody>
                    <a:bodyPr/>
                    <a:lstStyle/>
                    <a:p>
                      <a:r>
                        <a:rPr lang="en-US" sz="1800"/>
                        <a:t>92.00</a:t>
                      </a:r>
                    </a:p>
                  </a:txBody>
                  <a:tcPr marL="93787" marR="93787" marT="46894" marB="46894" anchor="ctr">
                    <a:lnL>
                      <a:noFill/>
                    </a:lnL>
                    <a:lnR>
                      <a:noFill/>
                    </a:lnR>
                    <a:lnT>
                      <a:noFill/>
                    </a:lnT>
                    <a:lnB>
                      <a:noFill/>
                    </a:lnB>
                    <a:noFill/>
                  </a:tcPr>
                </a:tc>
                <a:tc>
                  <a:txBody>
                    <a:bodyPr/>
                    <a:lstStyle/>
                    <a:p>
                      <a:r>
                        <a:rPr lang="en-US" sz="1800"/>
                        <a:t>0.073</a:t>
                      </a:r>
                    </a:p>
                  </a:txBody>
                  <a:tcPr marL="93787" marR="93787" marT="46894" marB="46894" anchor="ctr">
                    <a:lnL>
                      <a:noFill/>
                    </a:lnL>
                    <a:lnR>
                      <a:noFill/>
                    </a:lnR>
                    <a:lnT>
                      <a:noFill/>
                    </a:lnT>
                    <a:lnB>
                      <a:noFill/>
                    </a:lnB>
                    <a:noFill/>
                  </a:tcPr>
                </a:tc>
                <a:tc>
                  <a:txBody>
                    <a:bodyPr/>
                    <a:lstStyle/>
                    <a:p>
                      <a:r>
                        <a:rPr lang="en-US" sz="1800"/>
                        <a:t>0.969</a:t>
                      </a:r>
                    </a:p>
                  </a:txBody>
                  <a:tcPr marL="93787" marR="93787" marT="46894" marB="46894" anchor="ctr">
                    <a:lnL>
                      <a:noFill/>
                    </a:lnL>
                    <a:lnR>
                      <a:noFill/>
                    </a:lnR>
                    <a:lnT>
                      <a:noFill/>
                    </a:lnT>
                    <a:lnB>
                      <a:noFill/>
                    </a:lnB>
                    <a:noFill/>
                  </a:tcPr>
                </a:tc>
                <a:extLst>
                  <a:ext uri="{0D108BD9-81ED-4DB2-BD59-A6C34878D82A}">
                    <a16:rowId xmlns:a16="http://schemas.microsoft.com/office/drawing/2014/main" val="1178145815"/>
                  </a:ext>
                </a:extLst>
              </a:tr>
              <a:tr h="412664">
                <a:tc>
                  <a:txBody>
                    <a:bodyPr/>
                    <a:lstStyle/>
                    <a:p>
                      <a:r>
                        <a:rPr lang="en-US" sz="1800"/>
                        <a:t>y2</a:t>
                      </a:r>
                    </a:p>
                  </a:txBody>
                  <a:tcPr marL="93787" marR="93787" marT="46894" marB="46894" anchor="ctr">
                    <a:lnL>
                      <a:noFill/>
                    </a:lnL>
                    <a:lnR>
                      <a:noFill/>
                    </a:lnR>
                    <a:lnT>
                      <a:noFill/>
                    </a:lnT>
                    <a:lnB>
                      <a:noFill/>
                    </a:lnB>
                    <a:noFill/>
                  </a:tcPr>
                </a:tc>
                <a:tc>
                  <a:txBody>
                    <a:bodyPr/>
                    <a:lstStyle/>
                    <a:p>
                      <a:r>
                        <a:rPr lang="en-US" sz="1800"/>
                        <a:t>NormalPrior</a:t>
                      </a:r>
                    </a:p>
                  </a:txBody>
                  <a:tcPr marL="93787" marR="93787" marT="46894" marB="46894" anchor="ctr">
                    <a:lnL>
                      <a:noFill/>
                    </a:lnL>
                    <a:lnR>
                      <a:noFill/>
                    </a:lnR>
                    <a:lnT>
                      <a:noFill/>
                    </a:lnT>
                    <a:lnB>
                      <a:noFill/>
                    </a:lnB>
                    <a:noFill/>
                  </a:tcPr>
                </a:tc>
                <a:tc>
                  <a:txBody>
                    <a:bodyPr/>
                    <a:lstStyle/>
                    <a:p>
                      <a:r>
                        <a:rPr lang="en-US" sz="1800"/>
                        <a:t>0.700</a:t>
                      </a:r>
                    </a:p>
                  </a:txBody>
                  <a:tcPr marL="93787" marR="93787" marT="46894" marB="46894" anchor="ctr">
                    <a:lnL>
                      <a:noFill/>
                    </a:lnL>
                    <a:lnR>
                      <a:noFill/>
                    </a:lnR>
                    <a:lnT>
                      <a:noFill/>
                    </a:lnT>
                    <a:lnB>
                      <a:noFill/>
                    </a:lnB>
                    <a:noFill/>
                  </a:tcPr>
                </a:tc>
                <a:tc>
                  <a:txBody>
                    <a:bodyPr/>
                    <a:lstStyle/>
                    <a:p>
                      <a:r>
                        <a:rPr lang="en-US" sz="1800"/>
                        <a:t>10.00</a:t>
                      </a:r>
                    </a:p>
                  </a:txBody>
                  <a:tcPr marL="93787" marR="93787" marT="46894" marB="46894" anchor="ctr">
                    <a:lnL>
                      <a:noFill/>
                    </a:lnL>
                    <a:lnR>
                      <a:noFill/>
                    </a:lnR>
                    <a:lnT>
                      <a:noFill/>
                    </a:lnT>
                    <a:lnB>
                      <a:noFill/>
                    </a:lnB>
                    <a:noFill/>
                  </a:tcPr>
                </a:tc>
                <a:tc>
                  <a:txBody>
                    <a:bodyPr/>
                    <a:lstStyle/>
                    <a:p>
                      <a:r>
                        <a:rPr lang="en-US" sz="1800" dirty="0"/>
                        <a:t>4.30</a:t>
                      </a:r>
                    </a:p>
                  </a:txBody>
                  <a:tcPr marL="93787" marR="93787" marT="46894" marB="46894" anchor="ctr">
                    <a:lnL>
                      <a:noFill/>
                    </a:lnL>
                    <a:lnR>
                      <a:noFill/>
                    </a:lnR>
                    <a:lnT>
                      <a:noFill/>
                    </a:lnT>
                    <a:lnB>
                      <a:noFill/>
                    </a:lnB>
                    <a:noFill/>
                  </a:tcPr>
                </a:tc>
                <a:tc>
                  <a:txBody>
                    <a:bodyPr/>
                    <a:lstStyle/>
                    <a:p>
                      <a:r>
                        <a:rPr lang="en-US" sz="1800"/>
                        <a:t>85.00</a:t>
                      </a:r>
                    </a:p>
                  </a:txBody>
                  <a:tcPr marL="93787" marR="93787" marT="46894" marB="46894" anchor="ctr">
                    <a:lnL>
                      <a:noFill/>
                    </a:lnL>
                    <a:lnR>
                      <a:noFill/>
                    </a:lnR>
                    <a:lnT>
                      <a:noFill/>
                    </a:lnT>
                    <a:lnB>
                      <a:noFill/>
                    </a:lnB>
                    <a:noFill/>
                  </a:tcPr>
                </a:tc>
                <a:tc>
                  <a:txBody>
                    <a:bodyPr/>
                    <a:lstStyle/>
                    <a:p>
                      <a:r>
                        <a:rPr lang="en-US" sz="1800"/>
                        <a:t>0.140</a:t>
                      </a:r>
                    </a:p>
                  </a:txBody>
                  <a:tcPr marL="93787" marR="93787" marT="46894" marB="46894" anchor="ctr">
                    <a:lnL>
                      <a:noFill/>
                    </a:lnL>
                    <a:lnR>
                      <a:noFill/>
                    </a:lnR>
                    <a:lnT>
                      <a:noFill/>
                    </a:lnT>
                    <a:lnB>
                      <a:noFill/>
                    </a:lnB>
                    <a:noFill/>
                  </a:tcPr>
                </a:tc>
                <a:tc>
                  <a:txBody>
                    <a:bodyPr/>
                    <a:lstStyle/>
                    <a:p>
                      <a:r>
                        <a:rPr lang="en-US" sz="1800"/>
                        <a:t>0.895</a:t>
                      </a:r>
                    </a:p>
                  </a:txBody>
                  <a:tcPr marL="93787" marR="93787" marT="46894" marB="46894" anchor="ctr">
                    <a:lnL>
                      <a:noFill/>
                    </a:lnL>
                    <a:lnR>
                      <a:noFill/>
                    </a:lnR>
                    <a:lnT>
                      <a:noFill/>
                    </a:lnT>
                    <a:lnB>
                      <a:noFill/>
                    </a:lnB>
                    <a:noFill/>
                  </a:tcPr>
                </a:tc>
                <a:extLst>
                  <a:ext uri="{0D108BD9-81ED-4DB2-BD59-A6C34878D82A}">
                    <a16:rowId xmlns:a16="http://schemas.microsoft.com/office/drawing/2014/main" val="4287533745"/>
                  </a:ext>
                </a:extLst>
              </a:tr>
              <a:tr h="694025">
                <a:tc>
                  <a:txBody>
                    <a:bodyPr/>
                    <a:lstStyle/>
                    <a:p>
                      <a:r>
                        <a:rPr lang="en-US" sz="1800"/>
                        <a:t>y2</a:t>
                      </a:r>
                    </a:p>
                  </a:txBody>
                  <a:tcPr marL="93787" marR="93787" marT="46894" marB="46894" anchor="ctr">
                    <a:lnL>
                      <a:noFill/>
                    </a:lnL>
                    <a:lnR>
                      <a:noFill/>
                    </a:lnR>
                    <a:lnT>
                      <a:noFill/>
                    </a:lnT>
                    <a:lnB>
                      <a:noFill/>
                    </a:lnB>
                    <a:noFill/>
                  </a:tcPr>
                </a:tc>
                <a:tc>
                  <a:txBody>
                    <a:bodyPr/>
                    <a:lstStyle/>
                    <a:p>
                      <a:r>
                        <a:rPr lang="en-US" sz="1800"/>
                        <a:t>LaplacePrior</a:t>
                      </a:r>
                    </a:p>
                  </a:txBody>
                  <a:tcPr marL="93787" marR="93787" marT="46894" marB="46894" anchor="ctr">
                    <a:lnL>
                      <a:noFill/>
                    </a:lnL>
                    <a:lnR>
                      <a:noFill/>
                    </a:lnR>
                    <a:lnT>
                      <a:noFill/>
                    </a:lnT>
                    <a:lnB>
                      <a:noFill/>
                    </a:lnB>
                    <a:noFill/>
                  </a:tcPr>
                </a:tc>
                <a:tc>
                  <a:txBody>
                    <a:bodyPr/>
                    <a:lstStyle/>
                    <a:p>
                      <a:r>
                        <a:rPr lang="en-US" sz="1800"/>
                        <a:t>0.600</a:t>
                      </a:r>
                    </a:p>
                  </a:txBody>
                  <a:tcPr marL="93787" marR="93787" marT="46894" marB="46894" anchor="ctr">
                    <a:lnL>
                      <a:noFill/>
                    </a:lnL>
                    <a:lnR>
                      <a:noFill/>
                    </a:lnR>
                    <a:lnT>
                      <a:noFill/>
                    </a:lnT>
                    <a:lnB>
                      <a:noFill/>
                    </a:lnB>
                    <a:noFill/>
                  </a:tcPr>
                </a:tc>
                <a:tc>
                  <a:txBody>
                    <a:bodyPr/>
                    <a:lstStyle/>
                    <a:p>
                      <a:r>
                        <a:rPr lang="en-US" sz="1800"/>
                        <a:t>8.70</a:t>
                      </a:r>
                    </a:p>
                  </a:txBody>
                  <a:tcPr marL="93787" marR="93787" marT="46894" marB="46894" anchor="ctr">
                    <a:lnL>
                      <a:noFill/>
                    </a:lnL>
                    <a:lnR>
                      <a:noFill/>
                    </a:lnR>
                    <a:lnT>
                      <a:noFill/>
                    </a:lnT>
                    <a:lnB>
                      <a:noFill/>
                    </a:lnB>
                    <a:noFill/>
                  </a:tcPr>
                </a:tc>
                <a:tc>
                  <a:txBody>
                    <a:bodyPr/>
                    <a:lstStyle/>
                    <a:p>
                      <a:r>
                        <a:rPr lang="en-US" sz="1800"/>
                        <a:t>4.40</a:t>
                      </a:r>
                    </a:p>
                  </a:txBody>
                  <a:tcPr marL="93787" marR="93787" marT="46894" marB="46894" anchor="ctr">
                    <a:lnL>
                      <a:noFill/>
                    </a:lnL>
                    <a:lnR>
                      <a:noFill/>
                    </a:lnR>
                    <a:lnT>
                      <a:noFill/>
                    </a:lnT>
                    <a:lnB>
                      <a:noFill/>
                    </a:lnB>
                    <a:noFill/>
                  </a:tcPr>
                </a:tc>
                <a:tc>
                  <a:txBody>
                    <a:bodyPr/>
                    <a:lstStyle/>
                    <a:p>
                      <a:r>
                        <a:rPr lang="en-US" sz="1800"/>
                        <a:t>86.30</a:t>
                      </a:r>
                    </a:p>
                  </a:txBody>
                  <a:tcPr marL="93787" marR="93787" marT="46894" marB="46894" anchor="ctr">
                    <a:lnL>
                      <a:noFill/>
                    </a:lnL>
                    <a:lnR>
                      <a:noFill/>
                    </a:lnR>
                    <a:lnT>
                      <a:noFill/>
                    </a:lnT>
                    <a:lnB>
                      <a:noFill/>
                    </a:lnB>
                    <a:noFill/>
                  </a:tcPr>
                </a:tc>
                <a:tc>
                  <a:txBody>
                    <a:bodyPr/>
                    <a:lstStyle/>
                    <a:p>
                      <a:r>
                        <a:rPr lang="en-US" sz="1800"/>
                        <a:t>0.120</a:t>
                      </a:r>
                    </a:p>
                  </a:txBody>
                  <a:tcPr marL="93787" marR="93787" marT="46894" marB="46894" anchor="ctr">
                    <a:lnL>
                      <a:noFill/>
                    </a:lnL>
                    <a:lnR>
                      <a:noFill/>
                    </a:lnR>
                    <a:lnT>
                      <a:noFill/>
                    </a:lnT>
                    <a:lnB>
                      <a:noFill/>
                    </a:lnB>
                    <a:noFill/>
                  </a:tcPr>
                </a:tc>
                <a:tc>
                  <a:txBody>
                    <a:bodyPr/>
                    <a:lstStyle/>
                    <a:p>
                      <a:r>
                        <a:rPr lang="en-US" sz="1800"/>
                        <a:t>0.908</a:t>
                      </a:r>
                    </a:p>
                  </a:txBody>
                  <a:tcPr marL="93787" marR="93787" marT="46894" marB="46894" anchor="ctr">
                    <a:lnL>
                      <a:noFill/>
                    </a:lnL>
                    <a:lnR>
                      <a:noFill/>
                    </a:lnR>
                    <a:lnT>
                      <a:noFill/>
                    </a:lnT>
                    <a:lnB>
                      <a:noFill/>
                    </a:lnB>
                    <a:noFill/>
                  </a:tcPr>
                </a:tc>
                <a:extLst>
                  <a:ext uri="{0D108BD9-81ED-4DB2-BD59-A6C34878D82A}">
                    <a16:rowId xmlns:a16="http://schemas.microsoft.com/office/drawing/2014/main" val="2194827603"/>
                  </a:ext>
                </a:extLst>
              </a:tr>
              <a:tr h="412664">
                <a:tc>
                  <a:txBody>
                    <a:bodyPr/>
                    <a:lstStyle/>
                    <a:p>
                      <a:r>
                        <a:rPr lang="en-US" sz="1800"/>
                        <a:t>y3</a:t>
                      </a:r>
                    </a:p>
                  </a:txBody>
                  <a:tcPr marL="93787" marR="93787" marT="46894" marB="46894" anchor="ctr">
                    <a:lnL>
                      <a:noFill/>
                    </a:lnL>
                    <a:lnR>
                      <a:noFill/>
                    </a:lnR>
                    <a:lnT>
                      <a:noFill/>
                    </a:lnT>
                    <a:lnB>
                      <a:noFill/>
                    </a:lnB>
                    <a:noFill/>
                  </a:tcPr>
                </a:tc>
                <a:tc>
                  <a:txBody>
                    <a:bodyPr/>
                    <a:lstStyle/>
                    <a:p>
                      <a:r>
                        <a:rPr lang="en-US" sz="1800"/>
                        <a:t>NormalPrior</a:t>
                      </a:r>
                    </a:p>
                  </a:txBody>
                  <a:tcPr marL="93787" marR="93787" marT="46894" marB="46894" anchor="ctr">
                    <a:lnL>
                      <a:noFill/>
                    </a:lnL>
                    <a:lnR>
                      <a:noFill/>
                    </a:lnR>
                    <a:lnT>
                      <a:noFill/>
                    </a:lnT>
                    <a:lnB>
                      <a:noFill/>
                    </a:lnB>
                    <a:noFill/>
                  </a:tcPr>
                </a:tc>
                <a:tc>
                  <a:txBody>
                    <a:bodyPr/>
                    <a:lstStyle/>
                    <a:p>
                      <a:r>
                        <a:rPr lang="en-US" sz="1800"/>
                        <a:t>0.833</a:t>
                      </a:r>
                    </a:p>
                  </a:txBody>
                  <a:tcPr marL="93787" marR="93787" marT="46894" marB="46894" anchor="ctr">
                    <a:lnL>
                      <a:noFill/>
                    </a:lnL>
                    <a:lnR>
                      <a:noFill/>
                    </a:lnR>
                    <a:lnT>
                      <a:noFill/>
                    </a:lnT>
                    <a:lnB>
                      <a:noFill/>
                    </a:lnB>
                    <a:noFill/>
                  </a:tcPr>
                </a:tc>
                <a:tc>
                  <a:txBody>
                    <a:bodyPr/>
                    <a:lstStyle/>
                    <a:p>
                      <a:r>
                        <a:rPr lang="en-US" sz="1800"/>
                        <a:t>12.40</a:t>
                      </a:r>
                    </a:p>
                  </a:txBody>
                  <a:tcPr marL="93787" marR="93787" marT="46894" marB="46894" anchor="ctr">
                    <a:lnL>
                      <a:noFill/>
                    </a:lnL>
                    <a:lnR>
                      <a:noFill/>
                    </a:lnR>
                    <a:lnT>
                      <a:noFill/>
                    </a:lnT>
                    <a:lnB>
                      <a:noFill/>
                    </a:lnB>
                    <a:noFill/>
                  </a:tcPr>
                </a:tc>
                <a:tc>
                  <a:txBody>
                    <a:bodyPr/>
                    <a:lstStyle/>
                    <a:p>
                      <a:r>
                        <a:rPr lang="en-US" sz="1800"/>
                        <a:t>4.17</a:t>
                      </a:r>
                    </a:p>
                  </a:txBody>
                  <a:tcPr marL="93787" marR="93787" marT="46894" marB="46894" anchor="ctr">
                    <a:lnL>
                      <a:noFill/>
                    </a:lnL>
                    <a:lnR>
                      <a:noFill/>
                    </a:lnR>
                    <a:lnT>
                      <a:noFill/>
                    </a:lnT>
                    <a:lnB>
                      <a:noFill/>
                    </a:lnB>
                    <a:noFill/>
                  </a:tcPr>
                </a:tc>
                <a:tc>
                  <a:txBody>
                    <a:bodyPr/>
                    <a:lstStyle/>
                    <a:p>
                      <a:r>
                        <a:rPr lang="en-US" sz="1800"/>
                        <a:t>82.60</a:t>
                      </a:r>
                    </a:p>
                  </a:txBody>
                  <a:tcPr marL="93787" marR="93787" marT="46894" marB="46894" anchor="ctr">
                    <a:lnL>
                      <a:noFill/>
                    </a:lnL>
                    <a:lnR>
                      <a:noFill/>
                    </a:lnR>
                    <a:lnT>
                      <a:noFill/>
                    </a:lnT>
                    <a:lnB>
                      <a:noFill/>
                    </a:lnB>
                    <a:noFill/>
                  </a:tcPr>
                </a:tc>
                <a:tc>
                  <a:txBody>
                    <a:bodyPr/>
                    <a:lstStyle/>
                    <a:p>
                      <a:r>
                        <a:rPr lang="en-US" sz="1800"/>
                        <a:t>0.167</a:t>
                      </a:r>
                    </a:p>
                  </a:txBody>
                  <a:tcPr marL="93787" marR="93787" marT="46894" marB="46894" anchor="ctr">
                    <a:lnL>
                      <a:noFill/>
                    </a:lnL>
                    <a:lnR>
                      <a:noFill/>
                    </a:lnR>
                    <a:lnT>
                      <a:noFill/>
                    </a:lnT>
                    <a:lnB>
                      <a:noFill/>
                    </a:lnB>
                    <a:noFill/>
                  </a:tcPr>
                </a:tc>
                <a:tc>
                  <a:txBody>
                    <a:bodyPr/>
                    <a:lstStyle/>
                    <a:p>
                      <a:r>
                        <a:rPr lang="en-US" sz="1800"/>
                        <a:t>0.870</a:t>
                      </a:r>
                    </a:p>
                  </a:txBody>
                  <a:tcPr marL="93787" marR="93787" marT="46894" marB="46894" anchor="ctr">
                    <a:lnL>
                      <a:noFill/>
                    </a:lnL>
                    <a:lnR>
                      <a:noFill/>
                    </a:lnR>
                    <a:lnT>
                      <a:noFill/>
                    </a:lnT>
                    <a:lnB>
                      <a:noFill/>
                    </a:lnB>
                    <a:noFill/>
                  </a:tcPr>
                </a:tc>
                <a:extLst>
                  <a:ext uri="{0D108BD9-81ED-4DB2-BD59-A6C34878D82A}">
                    <a16:rowId xmlns:a16="http://schemas.microsoft.com/office/drawing/2014/main" val="1557733994"/>
                  </a:ext>
                </a:extLst>
              </a:tr>
              <a:tr h="694025">
                <a:tc>
                  <a:txBody>
                    <a:bodyPr/>
                    <a:lstStyle/>
                    <a:p>
                      <a:r>
                        <a:rPr lang="en-US" sz="1800"/>
                        <a:t>y3</a:t>
                      </a:r>
                    </a:p>
                  </a:txBody>
                  <a:tcPr marL="93787" marR="93787" marT="46894" marB="46894" anchor="ctr">
                    <a:lnL>
                      <a:noFill/>
                    </a:lnL>
                    <a:lnR>
                      <a:noFill/>
                    </a:lnR>
                    <a:lnT>
                      <a:noFill/>
                    </a:lnT>
                    <a:lnB>
                      <a:noFill/>
                    </a:lnB>
                    <a:noFill/>
                  </a:tcPr>
                </a:tc>
                <a:tc>
                  <a:txBody>
                    <a:bodyPr/>
                    <a:lstStyle/>
                    <a:p>
                      <a:r>
                        <a:rPr lang="en-US" sz="1800"/>
                        <a:t>LaplacePrior</a:t>
                      </a:r>
                    </a:p>
                  </a:txBody>
                  <a:tcPr marL="93787" marR="93787" marT="46894" marB="46894" anchor="ctr">
                    <a:lnL>
                      <a:noFill/>
                    </a:lnL>
                    <a:lnR>
                      <a:noFill/>
                    </a:lnR>
                    <a:lnT>
                      <a:noFill/>
                    </a:lnT>
                    <a:lnB>
                      <a:noFill/>
                    </a:lnB>
                    <a:noFill/>
                  </a:tcPr>
                </a:tc>
                <a:tc>
                  <a:txBody>
                    <a:bodyPr/>
                    <a:lstStyle/>
                    <a:p>
                      <a:r>
                        <a:rPr lang="en-US" sz="1800"/>
                        <a:t>0.767</a:t>
                      </a:r>
                    </a:p>
                  </a:txBody>
                  <a:tcPr marL="93787" marR="93787" marT="46894" marB="46894" anchor="ctr">
                    <a:lnL>
                      <a:noFill/>
                    </a:lnL>
                    <a:lnR>
                      <a:noFill/>
                    </a:lnR>
                    <a:lnT>
                      <a:noFill/>
                    </a:lnT>
                    <a:lnB>
                      <a:noFill/>
                    </a:lnB>
                    <a:noFill/>
                  </a:tcPr>
                </a:tc>
                <a:tc>
                  <a:txBody>
                    <a:bodyPr/>
                    <a:lstStyle/>
                    <a:p>
                      <a:r>
                        <a:rPr lang="en-US" sz="1800"/>
                        <a:t>11.30</a:t>
                      </a:r>
                    </a:p>
                  </a:txBody>
                  <a:tcPr marL="93787" marR="93787" marT="46894" marB="46894" anchor="ctr">
                    <a:lnL>
                      <a:noFill/>
                    </a:lnL>
                    <a:lnR>
                      <a:noFill/>
                    </a:lnR>
                    <a:lnT>
                      <a:noFill/>
                    </a:lnT>
                    <a:lnB>
                      <a:noFill/>
                    </a:lnB>
                    <a:noFill/>
                  </a:tcPr>
                </a:tc>
                <a:tc>
                  <a:txBody>
                    <a:bodyPr/>
                    <a:lstStyle/>
                    <a:p>
                      <a:r>
                        <a:rPr lang="en-US" sz="1800"/>
                        <a:t>4.23</a:t>
                      </a:r>
                    </a:p>
                  </a:txBody>
                  <a:tcPr marL="93787" marR="93787" marT="46894" marB="46894" anchor="ctr">
                    <a:lnL>
                      <a:noFill/>
                    </a:lnL>
                    <a:lnR>
                      <a:noFill/>
                    </a:lnR>
                    <a:lnT>
                      <a:noFill/>
                    </a:lnT>
                    <a:lnB>
                      <a:noFill/>
                    </a:lnB>
                    <a:noFill/>
                  </a:tcPr>
                </a:tc>
                <a:tc>
                  <a:txBody>
                    <a:bodyPr/>
                    <a:lstStyle/>
                    <a:p>
                      <a:r>
                        <a:rPr lang="en-US" sz="1800"/>
                        <a:t>83.70</a:t>
                      </a:r>
                    </a:p>
                  </a:txBody>
                  <a:tcPr marL="93787" marR="93787" marT="46894" marB="46894" anchor="ctr">
                    <a:lnL>
                      <a:noFill/>
                    </a:lnL>
                    <a:lnR>
                      <a:noFill/>
                    </a:lnR>
                    <a:lnT>
                      <a:noFill/>
                    </a:lnT>
                    <a:lnB>
                      <a:noFill/>
                    </a:lnB>
                    <a:noFill/>
                  </a:tcPr>
                </a:tc>
                <a:tc>
                  <a:txBody>
                    <a:bodyPr/>
                    <a:lstStyle/>
                    <a:p>
                      <a:r>
                        <a:rPr lang="en-US" sz="1800"/>
                        <a:t>0.153</a:t>
                      </a:r>
                    </a:p>
                  </a:txBody>
                  <a:tcPr marL="93787" marR="93787" marT="46894" marB="46894" anchor="ctr">
                    <a:lnL>
                      <a:noFill/>
                    </a:lnL>
                    <a:lnR>
                      <a:noFill/>
                    </a:lnR>
                    <a:lnT>
                      <a:noFill/>
                    </a:lnT>
                    <a:lnB>
                      <a:noFill/>
                    </a:lnB>
                    <a:noFill/>
                  </a:tcPr>
                </a:tc>
                <a:tc>
                  <a:txBody>
                    <a:bodyPr/>
                    <a:lstStyle/>
                    <a:p>
                      <a:r>
                        <a:rPr lang="en-US" sz="1800" dirty="0"/>
                        <a:t>0.881</a:t>
                      </a:r>
                    </a:p>
                  </a:txBody>
                  <a:tcPr marL="93787" marR="93787" marT="46894" marB="46894" anchor="ctr">
                    <a:lnL>
                      <a:noFill/>
                    </a:lnL>
                    <a:lnR>
                      <a:noFill/>
                    </a:lnR>
                    <a:lnT>
                      <a:noFill/>
                    </a:lnT>
                    <a:lnB>
                      <a:noFill/>
                    </a:lnB>
                    <a:noFill/>
                  </a:tcPr>
                </a:tc>
                <a:extLst>
                  <a:ext uri="{0D108BD9-81ED-4DB2-BD59-A6C34878D82A}">
                    <a16:rowId xmlns:a16="http://schemas.microsoft.com/office/drawing/2014/main" val="1647656704"/>
                  </a:ext>
                </a:extLst>
              </a:tr>
            </a:tbl>
          </a:graphicData>
        </a:graphic>
      </p:graphicFrame>
    </p:spTree>
    <p:extLst>
      <p:ext uri="{BB962C8B-B14F-4D97-AF65-F5344CB8AC3E}">
        <p14:creationId xmlns:p14="http://schemas.microsoft.com/office/powerpoint/2010/main" val="211509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F6A0-D9B7-CD95-551F-A11431276068}"/>
              </a:ext>
            </a:extLst>
          </p:cNvPr>
          <p:cNvSpPr>
            <a:spLocks noGrp="1"/>
          </p:cNvSpPr>
          <p:nvPr>
            <p:ph type="title"/>
          </p:nvPr>
        </p:nvSpPr>
        <p:spPr>
          <a:xfrm>
            <a:off x="427643" y="251613"/>
            <a:ext cx="10926157" cy="773251"/>
          </a:xfrm>
        </p:spPr>
        <p:txBody>
          <a:bodyPr>
            <a:normAutofit/>
          </a:bodyPr>
          <a:lstStyle/>
          <a:p>
            <a:r>
              <a:rPr kumimoji="0" lang="en-US" sz="3200" b="0" i="0" u="none" strike="noStrike" kern="1200" cap="none" spc="0" normalizeH="0" baseline="0" noProof="0" dirty="0">
                <a:ln>
                  <a:noFill/>
                </a:ln>
                <a:solidFill>
                  <a:srgbClr val="4472C4"/>
                </a:solidFill>
                <a:effectLst/>
                <a:uLnTx/>
                <a:uFillTx/>
                <a:latin typeface="Calibri Light" panose="020F0302020204030204"/>
                <a:ea typeface="+mj-ea"/>
                <a:cs typeface="+mj-cs"/>
              </a:rPr>
              <a:t>Results – Normal prior vs. Laplace prior in Bayesian regression</a:t>
            </a:r>
            <a:endParaRPr lang="en-US" sz="3200" dirty="0"/>
          </a:p>
        </p:txBody>
      </p:sp>
      <p:pic>
        <p:nvPicPr>
          <p:cNvPr id="5" name="Content Placeholder 4" descr="A graph with different colored squares">
            <a:extLst>
              <a:ext uri="{FF2B5EF4-FFF2-40B4-BE49-F238E27FC236}">
                <a16:creationId xmlns:a16="http://schemas.microsoft.com/office/drawing/2014/main" id="{BBDF3F40-1C3B-270C-DEAA-A8ABC1866C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43" y="1117360"/>
            <a:ext cx="5404597" cy="3562590"/>
          </a:xfrm>
        </p:spPr>
      </p:pic>
      <p:pic>
        <p:nvPicPr>
          <p:cNvPr id="7" name="Picture 6" descr="A diagram of a model">
            <a:extLst>
              <a:ext uri="{FF2B5EF4-FFF2-40B4-BE49-F238E27FC236}">
                <a16:creationId xmlns:a16="http://schemas.microsoft.com/office/drawing/2014/main" id="{730343FB-F522-3F5A-E3F4-F8165CBED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360" y="1024864"/>
            <a:ext cx="5642990" cy="3705288"/>
          </a:xfrm>
          <a:prstGeom prst="rect">
            <a:avLst/>
          </a:prstGeom>
        </p:spPr>
      </p:pic>
    </p:spTree>
    <p:extLst>
      <p:ext uri="{BB962C8B-B14F-4D97-AF65-F5344CB8AC3E}">
        <p14:creationId xmlns:p14="http://schemas.microsoft.com/office/powerpoint/2010/main" val="792969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C640C-54AF-4AE3-9DAC-109192F004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kumimoji="0" lang="en-US" sz="3200" b="0" i="0" u="none" strike="noStrike" kern="1200" cap="none" spc="0" normalizeH="0" baseline="0" noProof="0">
                <a:ln>
                  <a:noFill/>
                </a:ln>
                <a:solidFill>
                  <a:schemeClr val="bg1"/>
                </a:solidFill>
                <a:effectLst/>
                <a:uLnTx/>
                <a:uFillTx/>
                <a:latin typeface="+mj-lt"/>
                <a:ea typeface="+mj-ea"/>
                <a:cs typeface="+mj-cs"/>
              </a:rPr>
              <a:t>Results – Normal prior vs. Laplace prior in Bayesian regression</a:t>
            </a:r>
            <a:endParaRPr lang="en-US" sz="3200" kern="1200">
              <a:solidFill>
                <a:schemeClr val="bg1"/>
              </a:solidFill>
              <a:latin typeface="+mj-lt"/>
              <a:ea typeface="+mj-ea"/>
              <a:cs typeface="+mj-cs"/>
            </a:endParaRPr>
          </a:p>
        </p:txBody>
      </p:sp>
      <p:pic>
        <p:nvPicPr>
          <p:cNvPr id="7" name="Content Placeholder 6" descr="A graph showing a variable">
            <a:extLst>
              <a:ext uri="{FF2B5EF4-FFF2-40B4-BE49-F238E27FC236}">
                <a16:creationId xmlns:a16="http://schemas.microsoft.com/office/drawing/2014/main" id="{34EE8C7D-6D9F-428E-6FB4-3E0498529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858" y="1675227"/>
            <a:ext cx="9757691" cy="5036936"/>
          </a:xfrm>
          <a:prstGeom prst="rect">
            <a:avLst/>
          </a:prstGeom>
        </p:spPr>
      </p:pic>
    </p:spTree>
    <p:extLst>
      <p:ext uri="{BB962C8B-B14F-4D97-AF65-F5344CB8AC3E}">
        <p14:creationId xmlns:p14="http://schemas.microsoft.com/office/powerpoint/2010/main" val="387427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B8668-9063-ABE0-CEA0-01A447CA41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kumimoji="0" lang="en-US" sz="3200" b="0" i="0" u="none" strike="noStrike" kern="1200" cap="none" spc="0" normalizeH="0" baseline="0" noProof="0">
                <a:ln>
                  <a:noFill/>
                </a:ln>
                <a:solidFill>
                  <a:schemeClr val="bg1"/>
                </a:solidFill>
                <a:effectLst/>
                <a:uLnTx/>
                <a:uFillTx/>
                <a:latin typeface="+mj-lt"/>
                <a:ea typeface="+mj-ea"/>
                <a:cs typeface="+mj-cs"/>
              </a:rPr>
              <a:t>Results – Normal prior vs. Laplace prior in Bayesian regression</a:t>
            </a:r>
            <a:endParaRPr lang="en-US" sz="3200" kern="1200">
              <a:solidFill>
                <a:schemeClr val="bg1"/>
              </a:solidFill>
              <a:latin typeface="+mj-lt"/>
              <a:ea typeface="+mj-ea"/>
              <a:cs typeface="+mj-cs"/>
            </a:endParaRPr>
          </a:p>
        </p:txBody>
      </p:sp>
      <p:pic>
        <p:nvPicPr>
          <p:cNvPr id="7" name="Content Placeholder 6" descr="A graph showing a graph of a graph">
            <a:extLst>
              <a:ext uri="{FF2B5EF4-FFF2-40B4-BE49-F238E27FC236}">
                <a16:creationId xmlns:a16="http://schemas.microsoft.com/office/drawing/2014/main" id="{B5DAFE7F-F09D-3A61-293C-EE82CE8A8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950" y="1675227"/>
            <a:ext cx="11487150" cy="4738273"/>
          </a:xfrm>
          <a:prstGeom prst="rect">
            <a:avLst/>
          </a:prstGeom>
        </p:spPr>
      </p:pic>
    </p:spTree>
    <p:extLst>
      <p:ext uri="{BB962C8B-B14F-4D97-AF65-F5344CB8AC3E}">
        <p14:creationId xmlns:p14="http://schemas.microsoft.com/office/powerpoint/2010/main" val="81583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6244-FB39-D318-CAE8-8E55893E7C92}"/>
              </a:ext>
            </a:extLst>
          </p:cNvPr>
          <p:cNvSpPr>
            <a:spLocks noGrp="1"/>
          </p:cNvSpPr>
          <p:nvPr>
            <p:ph type="title"/>
          </p:nvPr>
        </p:nvSpPr>
        <p:spPr>
          <a:xfrm>
            <a:off x="838200" y="365126"/>
            <a:ext cx="10515600" cy="849984"/>
          </a:xfrm>
        </p:spPr>
        <p:txBody>
          <a:bodyPr>
            <a:normAutofit fontScale="90000"/>
          </a:bodyPr>
          <a:lstStyle/>
          <a:p>
            <a:r>
              <a:rPr lang="en-US" dirty="0">
                <a:solidFill>
                  <a:schemeClr val="accent2"/>
                </a:solidFill>
              </a:rPr>
              <a:t>Real Data Analysis – Data Collection &amp; Description</a:t>
            </a:r>
          </a:p>
        </p:txBody>
      </p:sp>
      <p:sp>
        <p:nvSpPr>
          <p:cNvPr id="3" name="Content Placeholder 2">
            <a:extLst>
              <a:ext uri="{FF2B5EF4-FFF2-40B4-BE49-F238E27FC236}">
                <a16:creationId xmlns:a16="http://schemas.microsoft.com/office/drawing/2014/main" id="{AD84EC1F-E3F1-2C2C-0147-65DC87C1A2CC}"/>
              </a:ext>
            </a:extLst>
          </p:cNvPr>
          <p:cNvSpPr>
            <a:spLocks noGrp="1"/>
          </p:cNvSpPr>
          <p:nvPr>
            <p:ph idx="1"/>
          </p:nvPr>
        </p:nvSpPr>
        <p:spPr>
          <a:xfrm>
            <a:off x="838200" y="1454449"/>
            <a:ext cx="10515600" cy="4166964"/>
          </a:xfrm>
        </p:spPr>
        <p:txBody>
          <a:bodyPr>
            <a:normAutofit fontScale="92500" lnSpcReduction="20000"/>
          </a:bodyPr>
          <a:lstStyle/>
          <a:p>
            <a:pPr>
              <a:buNone/>
            </a:pPr>
            <a:r>
              <a:rPr lang="en-US" sz="1800" b="1" i="0" dirty="0">
                <a:solidFill>
                  <a:srgbClr val="000000"/>
                </a:solidFill>
                <a:effectLst/>
                <a:latin typeface="CMSSBX10"/>
              </a:rPr>
              <a:t>Data Sources:</a:t>
            </a:r>
          </a:p>
          <a:p>
            <a:pPr>
              <a:buNone/>
            </a:pPr>
            <a:r>
              <a:rPr lang="en-US" sz="1800" b="0" i="1" dirty="0">
                <a:solidFill>
                  <a:srgbClr val="0D2659"/>
                </a:solidFill>
                <a:effectLst/>
                <a:latin typeface="CMSY10"/>
              </a:rPr>
              <a:t>• </a:t>
            </a:r>
            <a:r>
              <a:rPr lang="en-US" sz="1800" dirty="0">
                <a:solidFill>
                  <a:srgbClr val="000000"/>
                </a:solidFill>
                <a:latin typeface="CMSS10"/>
              </a:rPr>
              <a:t>Secondary</a:t>
            </a:r>
            <a:r>
              <a:rPr lang="en-US" sz="1800" b="0" i="0" dirty="0">
                <a:solidFill>
                  <a:srgbClr val="000000"/>
                </a:solidFill>
                <a:effectLst/>
                <a:latin typeface="CMSS10"/>
              </a:rPr>
              <a:t>: </a:t>
            </a:r>
            <a:r>
              <a:rPr lang="en-US" sz="1800" b="1" i="0" dirty="0">
                <a:solidFill>
                  <a:srgbClr val="000000"/>
                </a:solidFill>
                <a:effectLst/>
                <a:latin typeface="CMSSBX10"/>
              </a:rPr>
              <a:t>Capital Bikeshare </a:t>
            </a:r>
            <a:r>
              <a:rPr lang="en-US" sz="1800" b="0" i="0" dirty="0">
                <a:solidFill>
                  <a:srgbClr val="000000"/>
                </a:solidFill>
                <a:effectLst/>
                <a:latin typeface="CMSS10"/>
              </a:rPr>
              <a:t>(Washington D.C., 2011–2012)</a:t>
            </a:r>
          </a:p>
          <a:p>
            <a:pPr>
              <a:buNone/>
            </a:pPr>
            <a:r>
              <a:rPr lang="en-US" sz="1800" b="0" i="1" dirty="0">
                <a:solidFill>
                  <a:srgbClr val="0D2659"/>
                </a:solidFill>
                <a:effectLst/>
                <a:latin typeface="CMSY10"/>
              </a:rPr>
              <a:t>• </a:t>
            </a:r>
            <a:r>
              <a:rPr lang="en-US" sz="1800" b="0" i="0" dirty="0">
                <a:solidFill>
                  <a:srgbClr val="000000"/>
                </a:solidFill>
                <a:effectLst/>
                <a:latin typeface="CMSS10"/>
              </a:rPr>
              <a:t>Weather: Integrated from </a:t>
            </a:r>
            <a:r>
              <a:rPr lang="en-US" sz="1800" b="1" i="0" dirty="0">
                <a:solidFill>
                  <a:srgbClr val="000000"/>
                </a:solidFill>
                <a:effectLst/>
                <a:latin typeface="CMSSBX10"/>
              </a:rPr>
              <a:t>FreeMeteo </a:t>
            </a:r>
            <a:r>
              <a:rPr lang="en-US" sz="1800" b="0" i="0" dirty="0">
                <a:solidFill>
                  <a:srgbClr val="000000"/>
                </a:solidFill>
                <a:effectLst/>
                <a:latin typeface="CMSS10"/>
              </a:rPr>
              <a:t>(temp, humidity, windspeed)</a:t>
            </a:r>
          </a:p>
          <a:p>
            <a:pPr>
              <a:buNone/>
            </a:pPr>
            <a:endParaRPr lang="en-US" sz="1800" b="0" i="0" dirty="0">
              <a:solidFill>
                <a:srgbClr val="000000"/>
              </a:solidFill>
              <a:effectLst/>
              <a:latin typeface="CMSS10"/>
            </a:endParaRPr>
          </a:p>
          <a:p>
            <a:pPr>
              <a:buNone/>
            </a:pPr>
            <a:r>
              <a:rPr lang="en-US" sz="1800" b="1" i="0" dirty="0">
                <a:solidFill>
                  <a:srgbClr val="000000"/>
                </a:solidFill>
                <a:effectLst/>
                <a:latin typeface="CMSSBX10"/>
              </a:rPr>
              <a:t>Dataset Overview:</a:t>
            </a:r>
          </a:p>
          <a:p>
            <a:pPr>
              <a:buNone/>
            </a:pPr>
            <a:r>
              <a:rPr lang="en-US" sz="1800" b="0" i="1" dirty="0">
                <a:solidFill>
                  <a:srgbClr val="0D2659"/>
                </a:solidFill>
                <a:effectLst/>
                <a:latin typeface="CMSY10"/>
              </a:rPr>
              <a:t>• </a:t>
            </a:r>
            <a:r>
              <a:rPr lang="en-US" sz="1800" b="0" i="0" dirty="0">
                <a:solidFill>
                  <a:srgbClr val="000000"/>
                </a:solidFill>
                <a:effectLst/>
                <a:latin typeface="CMSS10"/>
              </a:rPr>
              <a:t>731 daily records, 16 variables (hourly/daily aggregation)</a:t>
            </a:r>
          </a:p>
          <a:p>
            <a:pPr>
              <a:buNone/>
            </a:pPr>
            <a:endParaRPr lang="en-US" sz="1800" b="0" i="0" dirty="0">
              <a:solidFill>
                <a:srgbClr val="000000"/>
              </a:solidFill>
              <a:effectLst/>
              <a:latin typeface="CMSS10"/>
            </a:endParaRPr>
          </a:p>
          <a:p>
            <a:pPr>
              <a:buNone/>
            </a:pPr>
            <a:r>
              <a:rPr lang="en-US" sz="1800" b="1" i="0" dirty="0">
                <a:solidFill>
                  <a:srgbClr val="000000"/>
                </a:solidFill>
                <a:effectLst/>
                <a:latin typeface="CMSSBX10"/>
              </a:rPr>
              <a:t>Key Variables:</a:t>
            </a:r>
          </a:p>
          <a:p>
            <a:pPr>
              <a:buNone/>
            </a:pPr>
            <a:r>
              <a:rPr lang="en-US" sz="1800" b="0" i="1" dirty="0">
                <a:solidFill>
                  <a:srgbClr val="0D2659"/>
                </a:solidFill>
                <a:effectLst/>
                <a:latin typeface="CMSY10"/>
              </a:rPr>
              <a:t>• </a:t>
            </a:r>
            <a:r>
              <a:rPr lang="en-US" sz="1800" b="1" i="0" dirty="0">
                <a:solidFill>
                  <a:srgbClr val="000000"/>
                </a:solidFill>
                <a:effectLst/>
                <a:latin typeface="CMSSBX10"/>
              </a:rPr>
              <a:t>Response: </a:t>
            </a:r>
            <a:r>
              <a:rPr lang="en-US" sz="1800" b="0" i="0" dirty="0">
                <a:solidFill>
                  <a:srgbClr val="000000"/>
                </a:solidFill>
                <a:effectLst/>
                <a:latin typeface="CMTT10"/>
              </a:rPr>
              <a:t>cnt </a:t>
            </a:r>
            <a:r>
              <a:rPr lang="en-US" sz="1800" b="0" i="0" dirty="0">
                <a:solidFill>
                  <a:srgbClr val="000000"/>
                </a:solidFill>
                <a:effectLst/>
                <a:latin typeface="CMSS10"/>
              </a:rPr>
              <a:t>(total rentals)</a:t>
            </a:r>
          </a:p>
          <a:p>
            <a:pPr>
              <a:buNone/>
            </a:pPr>
            <a:r>
              <a:rPr lang="en-US" sz="1800" b="0" i="1" dirty="0">
                <a:solidFill>
                  <a:srgbClr val="0D2659"/>
                </a:solidFill>
                <a:effectLst/>
                <a:latin typeface="CMSY10"/>
              </a:rPr>
              <a:t>• </a:t>
            </a:r>
            <a:r>
              <a:rPr lang="en-US" sz="1800" b="1" i="0" dirty="0">
                <a:solidFill>
                  <a:srgbClr val="000000"/>
                </a:solidFill>
                <a:effectLst/>
                <a:latin typeface="CMSSBX10"/>
              </a:rPr>
              <a:t>Predictors:</a:t>
            </a:r>
          </a:p>
          <a:p>
            <a:pPr>
              <a:buNone/>
            </a:pPr>
            <a:r>
              <a:rPr lang="en-US" sz="1800" b="0" i="1" dirty="0">
                <a:solidFill>
                  <a:srgbClr val="0D2659"/>
                </a:solidFill>
                <a:effectLst/>
                <a:latin typeface="CMSY9"/>
              </a:rPr>
              <a:t>• </a:t>
            </a:r>
            <a:r>
              <a:rPr lang="en-US" sz="1800" b="0" i="0" dirty="0">
                <a:solidFill>
                  <a:srgbClr val="000000"/>
                </a:solidFill>
                <a:effectLst/>
                <a:latin typeface="CMSS9"/>
              </a:rPr>
              <a:t>Temporal: Season, holiday, working day</a:t>
            </a:r>
          </a:p>
          <a:p>
            <a:pPr>
              <a:buNone/>
            </a:pPr>
            <a:r>
              <a:rPr lang="en-US" sz="1800" b="0" i="1" dirty="0">
                <a:solidFill>
                  <a:srgbClr val="0D2659"/>
                </a:solidFill>
                <a:effectLst/>
                <a:latin typeface="CMSY9"/>
              </a:rPr>
              <a:t>• </a:t>
            </a:r>
            <a:r>
              <a:rPr lang="en-US" sz="1800" b="0" i="0" dirty="0">
                <a:solidFill>
                  <a:srgbClr val="000000"/>
                </a:solidFill>
                <a:effectLst/>
                <a:latin typeface="CMSS9"/>
              </a:rPr>
              <a:t>Weather: Temp (</a:t>
            </a:r>
            <a:r>
              <a:rPr lang="en-US" sz="1800" b="0" i="0" dirty="0">
                <a:solidFill>
                  <a:srgbClr val="000000"/>
                </a:solidFill>
                <a:effectLst/>
                <a:latin typeface="SFSS0900"/>
              </a:rPr>
              <a:t>°</a:t>
            </a:r>
            <a:r>
              <a:rPr lang="en-US" sz="1800" b="0" i="0" dirty="0">
                <a:solidFill>
                  <a:srgbClr val="000000"/>
                </a:solidFill>
                <a:effectLst/>
                <a:latin typeface="CMSS9"/>
              </a:rPr>
              <a:t>C), humidity (%), windspeed (m/s)</a:t>
            </a:r>
            <a:r>
              <a:rPr lang="en-US" dirty="0"/>
              <a:t> </a:t>
            </a:r>
            <a:br>
              <a:rPr lang="en-US" dirty="0"/>
            </a:br>
            <a:endParaRPr lang="en-US" dirty="0"/>
          </a:p>
        </p:txBody>
      </p:sp>
    </p:spTree>
    <p:extLst>
      <p:ext uri="{BB962C8B-B14F-4D97-AF65-F5344CB8AC3E}">
        <p14:creationId xmlns:p14="http://schemas.microsoft.com/office/powerpoint/2010/main" val="426196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E9F5-1320-BF9F-B012-94ECB46A397B}"/>
              </a:ext>
            </a:extLst>
          </p:cNvPr>
          <p:cNvSpPr>
            <a:spLocks noGrp="1"/>
          </p:cNvSpPr>
          <p:nvPr>
            <p:ph type="title"/>
          </p:nvPr>
        </p:nvSpPr>
        <p:spPr>
          <a:xfrm>
            <a:off x="838200" y="365126"/>
            <a:ext cx="10515600" cy="622918"/>
          </a:xfrm>
        </p:spPr>
        <p:txBody>
          <a:bodyPr>
            <a:normAutofit/>
          </a:bodyPr>
          <a:lstStyle/>
          <a:p>
            <a:r>
              <a:rPr lang="en-US" sz="3600" dirty="0">
                <a:solidFill>
                  <a:schemeClr val="accent1"/>
                </a:solidFill>
              </a:rPr>
              <a:t>Real Data Analysis – Poisson GLM vs Lasso vs Elastic Net</a:t>
            </a:r>
          </a:p>
        </p:txBody>
      </p:sp>
      <p:pic>
        <p:nvPicPr>
          <p:cNvPr id="4" name="Content Placeholder 3">
            <a:extLst>
              <a:ext uri="{FF2B5EF4-FFF2-40B4-BE49-F238E27FC236}">
                <a16:creationId xmlns:a16="http://schemas.microsoft.com/office/drawing/2014/main" id="{211CF006-3608-D13F-0038-823396478BCC}"/>
              </a:ext>
            </a:extLst>
          </p:cNvPr>
          <p:cNvPicPr>
            <a:picLocks noGrp="1" noChangeAspect="1"/>
          </p:cNvPicPr>
          <p:nvPr>
            <p:ph idx="1"/>
          </p:nvPr>
        </p:nvPicPr>
        <p:blipFill>
          <a:blip r:embed="rId2"/>
          <a:stretch>
            <a:fillRect/>
          </a:stretch>
        </p:blipFill>
        <p:spPr>
          <a:xfrm>
            <a:off x="918555" y="2004453"/>
            <a:ext cx="5109978" cy="2707852"/>
          </a:xfrm>
          <a:prstGeom prst="rect">
            <a:avLst/>
          </a:prstGeom>
        </p:spPr>
      </p:pic>
      <p:pic>
        <p:nvPicPr>
          <p:cNvPr id="5" name="Picture 4">
            <a:extLst>
              <a:ext uri="{FF2B5EF4-FFF2-40B4-BE49-F238E27FC236}">
                <a16:creationId xmlns:a16="http://schemas.microsoft.com/office/drawing/2014/main" id="{38694CFD-DDAD-FA29-466B-1679AE03D733}"/>
              </a:ext>
            </a:extLst>
          </p:cNvPr>
          <p:cNvPicPr>
            <a:picLocks noChangeAspect="1"/>
          </p:cNvPicPr>
          <p:nvPr/>
        </p:nvPicPr>
        <p:blipFill>
          <a:blip r:embed="rId3"/>
          <a:stretch>
            <a:fillRect/>
          </a:stretch>
        </p:blipFill>
        <p:spPr>
          <a:xfrm>
            <a:off x="6485428" y="2004453"/>
            <a:ext cx="4868371" cy="2707852"/>
          </a:xfrm>
          <a:prstGeom prst="rect">
            <a:avLst/>
          </a:prstGeom>
        </p:spPr>
      </p:pic>
    </p:spTree>
    <p:extLst>
      <p:ext uri="{BB962C8B-B14F-4D97-AF65-F5344CB8AC3E}">
        <p14:creationId xmlns:p14="http://schemas.microsoft.com/office/powerpoint/2010/main" val="186891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1C7FD-FE63-F9E1-07EF-AFF97693BCFC}"/>
              </a:ext>
            </a:extLst>
          </p:cNvPr>
          <p:cNvSpPr>
            <a:spLocks noGrp="1"/>
          </p:cNvSpPr>
          <p:nvPr>
            <p:ph type="title"/>
          </p:nvPr>
        </p:nvSpPr>
        <p:spPr>
          <a:xfrm>
            <a:off x="841248" y="256032"/>
            <a:ext cx="10506456" cy="1014984"/>
          </a:xfrm>
        </p:spPr>
        <p:txBody>
          <a:bodyPr anchor="b">
            <a:normAutofit/>
          </a:bodyPr>
          <a:lstStyle/>
          <a:p>
            <a:r>
              <a:rPr lang="en-US"/>
              <a:t>Introduction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06DCB39-0715-EB73-FDD0-C78BB9657C98}"/>
              </a:ext>
            </a:extLst>
          </p:cNvPr>
          <p:cNvGraphicFramePr>
            <a:graphicFrameLocks noGrp="1"/>
          </p:cNvGraphicFramePr>
          <p:nvPr>
            <p:ph idx="1"/>
            <p:extLst>
              <p:ext uri="{D42A27DB-BD31-4B8C-83A1-F6EECF244321}">
                <p14:modId xmlns:p14="http://schemas.microsoft.com/office/powerpoint/2010/main" val="355206246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969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87A2-9344-162C-1550-8CBD5AB64D82}"/>
              </a:ext>
            </a:extLst>
          </p:cNvPr>
          <p:cNvSpPr>
            <a:spLocks noGrp="1"/>
          </p:cNvSpPr>
          <p:nvPr>
            <p:ph type="title"/>
          </p:nvPr>
        </p:nvSpPr>
        <p:spPr>
          <a:xfrm>
            <a:off x="312983" y="365125"/>
            <a:ext cx="11040817" cy="647465"/>
          </a:xfrm>
        </p:spPr>
        <p:txBody>
          <a:bodyPr>
            <a:normAutofit/>
          </a:bodyPr>
          <a:lstStyle/>
          <a:p>
            <a:r>
              <a:rPr kumimoji="0" lang="en-US" sz="3600" b="0" i="0" u="none" strike="noStrike" kern="1200" cap="none" spc="0" normalizeH="0" baseline="0" noProof="0" dirty="0">
                <a:ln>
                  <a:noFill/>
                </a:ln>
                <a:solidFill>
                  <a:srgbClr val="4472C4"/>
                </a:solidFill>
                <a:effectLst/>
                <a:uLnTx/>
                <a:uFillTx/>
                <a:latin typeface="Calibri Light" panose="020F0302020204030204"/>
                <a:ea typeface="+mj-ea"/>
                <a:cs typeface="+mj-cs"/>
              </a:rPr>
              <a:t>Real Data Analysis – Random Forest</a:t>
            </a:r>
            <a:endParaRPr lang="en-US" dirty="0"/>
          </a:p>
        </p:txBody>
      </p:sp>
      <p:pic>
        <p:nvPicPr>
          <p:cNvPr id="4" name="Content Placeholder 3">
            <a:extLst>
              <a:ext uri="{FF2B5EF4-FFF2-40B4-BE49-F238E27FC236}">
                <a16:creationId xmlns:a16="http://schemas.microsoft.com/office/drawing/2014/main" id="{05943257-12A4-B23F-ED8A-F00A2A4E6407}"/>
              </a:ext>
            </a:extLst>
          </p:cNvPr>
          <p:cNvPicPr>
            <a:picLocks noGrp="1" noChangeAspect="1"/>
          </p:cNvPicPr>
          <p:nvPr>
            <p:ph idx="1"/>
          </p:nvPr>
        </p:nvPicPr>
        <p:blipFill>
          <a:blip r:embed="rId2"/>
          <a:stretch>
            <a:fillRect/>
          </a:stretch>
        </p:blipFill>
        <p:spPr>
          <a:xfrm>
            <a:off x="626567" y="1382686"/>
            <a:ext cx="2952607" cy="2250366"/>
          </a:xfrm>
          <a:prstGeom prst="rect">
            <a:avLst/>
          </a:prstGeom>
        </p:spPr>
      </p:pic>
      <p:pic>
        <p:nvPicPr>
          <p:cNvPr id="6" name="Picture 5">
            <a:extLst>
              <a:ext uri="{FF2B5EF4-FFF2-40B4-BE49-F238E27FC236}">
                <a16:creationId xmlns:a16="http://schemas.microsoft.com/office/drawing/2014/main" id="{69DEFAA3-A025-7B21-887D-59F526397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101" y="1208972"/>
            <a:ext cx="7596192" cy="4338797"/>
          </a:xfrm>
          <a:prstGeom prst="rect">
            <a:avLst/>
          </a:prstGeom>
        </p:spPr>
      </p:pic>
    </p:spTree>
    <p:extLst>
      <p:ext uri="{BB962C8B-B14F-4D97-AF65-F5344CB8AC3E}">
        <p14:creationId xmlns:p14="http://schemas.microsoft.com/office/powerpoint/2010/main" val="76545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8A-9DC9-7C8D-57D3-909023FE14E1}"/>
              </a:ext>
            </a:extLst>
          </p:cNvPr>
          <p:cNvSpPr>
            <a:spLocks noGrp="1"/>
          </p:cNvSpPr>
          <p:nvPr>
            <p:ph type="title"/>
          </p:nvPr>
        </p:nvSpPr>
        <p:spPr>
          <a:xfrm>
            <a:off x="398899" y="331393"/>
            <a:ext cx="10954901" cy="613693"/>
          </a:xfrm>
        </p:spPr>
        <p:txBody>
          <a:bodyPr>
            <a:normAutofit/>
          </a:bodyPr>
          <a:lstStyle/>
          <a:p>
            <a:r>
              <a:rPr kumimoji="0" lang="en-US" sz="3600" b="0" i="0" u="none" strike="noStrike" kern="1200" cap="none" spc="0" normalizeH="0" baseline="0" noProof="0" dirty="0">
                <a:ln>
                  <a:noFill/>
                </a:ln>
                <a:solidFill>
                  <a:srgbClr val="4472C4"/>
                </a:solidFill>
                <a:effectLst/>
                <a:uLnTx/>
                <a:uFillTx/>
                <a:latin typeface="Calibri Light" panose="020F0302020204030204"/>
                <a:ea typeface="+mj-ea"/>
                <a:cs typeface="+mj-cs"/>
              </a:rPr>
              <a:t>Real Data Analysis – XGBoost</a:t>
            </a:r>
            <a:endParaRPr lang="en-US" dirty="0"/>
          </a:p>
        </p:txBody>
      </p:sp>
      <p:pic>
        <p:nvPicPr>
          <p:cNvPr id="4" name="Content Placeholder 3">
            <a:extLst>
              <a:ext uri="{FF2B5EF4-FFF2-40B4-BE49-F238E27FC236}">
                <a16:creationId xmlns:a16="http://schemas.microsoft.com/office/drawing/2014/main" id="{AEA0D070-090E-BAA5-415D-59188C6FA4FB}"/>
              </a:ext>
            </a:extLst>
          </p:cNvPr>
          <p:cNvPicPr>
            <a:picLocks noGrp="1" noChangeAspect="1"/>
          </p:cNvPicPr>
          <p:nvPr>
            <p:ph idx="1"/>
          </p:nvPr>
        </p:nvPicPr>
        <p:blipFill>
          <a:blip r:embed="rId2"/>
          <a:stretch>
            <a:fillRect/>
          </a:stretch>
        </p:blipFill>
        <p:spPr>
          <a:xfrm>
            <a:off x="650577" y="1260594"/>
            <a:ext cx="3141937" cy="2295405"/>
          </a:xfrm>
          <a:prstGeom prst="rect">
            <a:avLst/>
          </a:prstGeom>
        </p:spPr>
      </p:pic>
      <p:pic>
        <p:nvPicPr>
          <p:cNvPr id="6" name="Picture 5">
            <a:extLst>
              <a:ext uri="{FF2B5EF4-FFF2-40B4-BE49-F238E27FC236}">
                <a16:creationId xmlns:a16="http://schemas.microsoft.com/office/drawing/2014/main" id="{07D15732-A1B6-4C9C-3AF9-7840A82CD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589" y="1244278"/>
            <a:ext cx="7641821" cy="4364860"/>
          </a:xfrm>
          <a:prstGeom prst="rect">
            <a:avLst/>
          </a:prstGeom>
        </p:spPr>
      </p:pic>
    </p:spTree>
    <p:extLst>
      <p:ext uri="{BB962C8B-B14F-4D97-AF65-F5344CB8AC3E}">
        <p14:creationId xmlns:p14="http://schemas.microsoft.com/office/powerpoint/2010/main" val="1074184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0F30-B7FA-3CDF-29A7-B9DC211C0DE3}"/>
              </a:ext>
            </a:extLst>
          </p:cNvPr>
          <p:cNvSpPr>
            <a:spLocks noGrp="1"/>
          </p:cNvSpPr>
          <p:nvPr>
            <p:ph type="title"/>
          </p:nvPr>
        </p:nvSpPr>
        <p:spPr>
          <a:xfrm>
            <a:off x="748703" y="365126"/>
            <a:ext cx="10605097" cy="690424"/>
          </a:xfrm>
        </p:spPr>
        <p:txBody>
          <a:bodyPr>
            <a:normAutofit fontScale="90000"/>
          </a:bodyPr>
          <a:lstStyle/>
          <a:p>
            <a:r>
              <a:rPr kumimoji="0" lang="en-US" sz="3600" b="0" i="0" u="none" strike="noStrike" kern="1200" cap="none" spc="0" normalizeH="0" baseline="0" noProof="0" dirty="0">
                <a:ln>
                  <a:noFill/>
                </a:ln>
                <a:solidFill>
                  <a:srgbClr val="4472C4"/>
                </a:solidFill>
                <a:effectLst/>
                <a:uLnTx/>
                <a:uFillTx/>
                <a:latin typeface="Calibri Light" panose="020F0302020204030204"/>
                <a:ea typeface="+mj-ea"/>
                <a:cs typeface="+mj-cs"/>
              </a:rPr>
              <a:t>Real Data Analysis – Bayesian Regression – Normal vs Laplace</a:t>
            </a:r>
            <a:endParaRPr lang="en-US" dirty="0"/>
          </a:p>
        </p:txBody>
      </p:sp>
      <p:pic>
        <p:nvPicPr>
          <p:cNvPr id="5" name="Content Placeholder 4">
            <a:extLst>
              <a:ext uri="{FF2B5EF4-FFF2-40B4-BE49-F238E27FC236}">
                <a16:creationId xmlns:a16="http://schemas.microsoft.com/office/drawing/2014/main" id="{FAE42164-7CBA-D27E-A7AE-6BE9D4935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301" y="1669135"/>
            <a:ext cx="5647699" cy="3225856"/>
          </a:xfrm>
        </p:spPr>
      </p:pic>
      <p:pic>
        <p:nvPicPr>
          <p:cNvPr id="7" name="Picture 6">
            <a:extLst>
              <a:ext uri="{FF2B5EF4-FFF2-40B4-BE49-F238E27FC236}">
                <a16:creationId xmlns:a16="http://schemas.microsoft.com/office/drawing/2014/main" id="{C92DC810-FA4D-ED45-FA73-2B12F80E8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230" y="1669135"/>
            <a:ext cx="5928263" cy="3386109"/>
          </a:xfrm>
          <a:prstGeom prst="rect">
            <a:avLst/>
          </a:prstGeom>
        </p:spPr>
      </p:pic>
    </p:spTree>
    <p:extLst>
      <p:ext uri="{BB962C8B-B14F-4D97-AF65-F5344CB8AC3E}">
        <p14:creationId xmlns:p14="http://schemas.microsoft.com/office/powerpoint/2010/main" val="134043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341D-F9D1-8AA6-B9DF-D2F17B1BF6AE}"/>
              </a:ext>
            </a:extLst>
          </p:cNvPr>
          <p:cNvSpPr>
            <a:spLocks noGrp="1"/>
          </p:cNvSpPr>
          <p:nvPr>
            <p:ph type="title"/>
          </p:nvPr>
        </p:nvSpPr>
        <p:spPr>
          <a:xfrm>
            <a:off x="349804" y="233204"/>
            <a:ext cx="11003996" cy="447834"/>
          </a:xfrm>
        </p:spPr>
        <p:txBody>
          <a:bodyPr>
            <a:normAutofit fontScale="90000"/>
          </a:bodyPr>
          <a:lstStyle/>
          <a:p>
            <a:r>
              <a:rPr lang="en-US" dirty="0">
                <a:solidFill>
                  <a:schemeClr val="accent1"/>
                </a:solidFill>
              </a:rPr>
              <a:t>Conclusion</a:t>
            </a:r>
            <a:r>
              <a:rPr lang="en-US" dirty="0"/>
              <a:t> </a:t>
            </a:r>
          </a:p>
        </p:txBody>
      </p:sp>
      <p:sp>
        <p:nvSpPr>
          <p:cNvPr id="3" name="Content Placeholder 2">
            <a:extLst>
              <a:ext uri="{FF2B5EF4-FFF2-40B4-BE49-F238E27FC236}">
                <a16:creationId xmlns:a16="http://schemas.microsoft.com/office/drawing/2014/main" id="{E982AB0F-A3E9-4CD2-2423-87A5BD2756D0}"/>
              </a:ext>
            </a:extLst>
          </p:cNvPr>
          <p:cNvSpPr>
            <a:spLocks noGrp="1"/>
          </p:cNvSpPr>
          <p:nvPr>
            <p:ph idx="1"/>
          </p:nvPr>
        </p:nvSpPr>
        <p:spPr>
          <a:xfrm>
            <a:off x="527774" y="797798"/>
            <a:ext cx="11064854" cy="5652097"/>
          </a:xfrm>
        </p:spPr>
        <p:txBody>
          <a:bodyPr>
            <a:normAutofit/>
          </a:bodyPr>
          <a:lstStyle/>
          <a:p>
            <a:pPr marL="0" indent="0">
              <a:buNone/>
            </a:pPr>
            <a:r>
              <a:rPr lang="en-US" sz="1800" b="1" dirty="0"/>
              <a:t>Simulated Data Analysis</a:t>
            </a:r>
          </a:p>
          <a:p>
            <a:pPr>
              <a:buFont typeface="Arial" panose="020B0604020202020204" pitchFamily="34" charset="0"/>
              <a:buChar char="•"/>
            </a:pPr>
            <a:r>
              <a:rPr lang="en-US" sz="1800" dirty="0"/>
              <a:t>Based on </a:t>
            </a:r>
            <a:r>
              <a:rPr lang="en-US" sz="1800" b="1" dirty="0"/>
              <a:t>FPR, FNR &amp; Boxplot</a:t>
            </a:r>
            <a:r>
              <a:rPr lang="en-US" sz="1800" dirty="0"/>
              <a:t> analysis, </a:t>
            </a:r>
            <a:r>
              <a:rPr lang="en-US" sz="1800" b="1" dirty="0"/>
              <a:t>Lasso</a:t>
            </a:r>
            <a:r>
              <a:rPr lang="en-US" sz="1800" dirty="0"/>
              <a:t> outperforms </a:t>
            </a:r>
            <a:r>
              <a:rPr lang="en-US" sz="1800" b="1" dirty="0"/>
              <a:t>Poisson GLM</a:t>
            </a:r>
            <a:r>
              <a:rPr lang="en-US" sz="1800" dirty="0"/>
              <a:t> and </a:t>
            </a:r>
            <a:r>
              <a:rPr lang="en-US" sz="1800" b="1" dirty="0"/>
              <a:t>Elastic Net</a:t>
            </a:r>
            <a:r>
              <a:rPr lang="en-US" sz="1800" dirty="0"/>
              <a:t> in variable selection performance.</a:t>
            </a:r>
          </a:p>
          <a:p>
            <a:pPr>
              <a:buFont typeface="Arial" panose="020B0604020202020204" pitchFamily="34" charset="0"/>
              <a:buChar char="•"/>
            </a:pPr>
            <a:r>
              <a:rPr lang="en-US" sz="1800" dirty="0"/>
              <a:t>Based on </a:t>
            </a:r>
            <a:r>
              <a:rPr lang="en-US" sz="1800" b="1" dirty="0"/>
              <a:t>TPR, TNR &amp; Boxplot</a:t>
            </a:r>
            <a:r>
              <a:rPr lang="en-US" sz="1800" dirty="0"/>
              <a:t> analysis, </a:t>
            </a:r>
            <a:r>
              <a:rPr lang="en-US" sz="1800" b="1" dirty="0"/>
              <a:t>XGBoost</a:t>
            </a:r>
            <a:r>
              <a:rPr lang="en-US" sz="1800" dirty="0"/>
              <a:t> demonstrates better variable selection ability compared to </a:t>
            </a:r>
            <a:r>
              <a:rPr lang="en-US" sz="1800" b="1" dirty="0"/>
              <a:t>Random Forest</a:t>
            </a:r>
            <a:r>
              <a:rPr lang="en-US" sz="1800" dirty="0"/>
              <a:t>.</a:t>
            </a:r>
          </a:p>
          <a:p>
            <a:pPr>
              <a:buFont typeface="Arial" panose="020B0604020202020204" pitchFamily="34" charset="0"/>
              <a:buChar char="•"/>
            </a:pPr>
            <a:r>
              <a:rPr lang="en-US" sz="1800" dirty="0"/>
              <a:t>According to the </a:t>
            </a:r>
            <a:r>
              <a:rPr lang="en-US" sz="1800" b="1" dirty="0"/>
              <a:t>mean TPR, mean TNR, &amp; Line plot</a:t>
            </a:r>
            <a:r>
              <a:rPr lang="en-US" sz="1800" dirty="0"/>
              <a:t> results, </a:t>
            </a:r>
            <a:r>
              <a:rPr lang="en-US" sz="1800" b="1" dirty="0"/>
              <a:t>Bayesian regression with a Laplace prior</a:t>
            </a:r>
            <a:r>
              <a:rPr lang="en-US" sz="1800" dirty="0"/>
              <a:t> shrinks more unimportant variables to zero than the </a:t>
            </a:r>
            <a:r>
              <a:rPr lang="en-US" sz="1800" b="1" dirty="0"/>
              <a:t>Normal prior</a:t>
            </a:r>
            <a:r>
              <a:rPr lang="en-US" sz="1800" dirty="0"/>
              <a:t>, indicating stronger sparsity(the variables go to zero).</a:t>
            </a:r>
          </a:p>
          <a:p>
            <a:pPr marL="0" indent="0">
              <a:buNone/>
            </a:pPr>
            <a:r>
              <a:rPr lang="en-US" sz="1800" b="1" dirty="0"/>
              <a:t>Real Data Analysis</a:t>
            </a:r>
          </a:p>
          <a:p>
            <a:r>
              <a:rPr lang="en-US" sz="1800" dirty="0"/>
              <a:t>From Poisson GLM Model analysis, we can say that season, mnth, holiday, weekday, workingday, weathersit, temp, hum, windspeed variables significantly affect cnt (number of bike rentals).</a:t>
            </a:r>
          </a:p>
          <a:p>
            <a:r>
              <a:rPr lang="en-US" sz="1800" dirty="0"/>
              <a:t>According to Lasso and Elastic Net coefficient analysis, season, temp(positively), &amp; hum, windspeed, holiday, weathersit (negatively) in predicting bike rentals.</a:t>
            </a:r>
          </a:p>
          <a:p>
            <a:r>
              <a:rPr lang="en-US" sz="1800" dirty="0"/>
              <a:t>Based on Random Forest Analysis, temp, mnth, windspeed, hum, and season are more important variables. Moreover, in XGBoost Analysis, temp, hum, windspeed, and season are more influential variables in predicting bike rentals.</a:t>
            </a:r>
          </a:p>
          <a:p>
            <a:r>
              <a:rPr lang="en-US" sz="1800" dirty="0"/>
              <a:t>According to the Dot-Whisker plot, Bayesian regression with normal and Laplace prior shrinks more unimportant variables to zero. Only the temp variable has a significantly positive effect, and hum, windspeed variables have a significantly negative effect on predicting bike rentals.</a:t>
            </a:r>
          </a:p>
          <a:p>
            <a:pPr marL="0" indent="0">
              <a:buNone/>
            </a:pPr>
            <a:endParaRPr lang="en-US" sz="1800" dirty="0"/>
          </a:p>
          <a:p>
            <a:endParaRPr lang="en-US" sz="1800" dirty="0"/>
          </a:p>
          <a:p>
            <a:endParaRPr lang="en-US" sz="1800" dirty="0"/>
          </a:p>
          <a:p>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281520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76E8E-6A05-ABC0-C798-4B2806AC18E7}"/>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Limitations &amp; Future Developments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4B89B1B-1D5C-CF61-2146-1C3731D704DF}"/>
              </a:ext>
            </a:extLst>
          </p:cNvPr>
          <p:cNvSpPr>
            <a:spLocks noGrp="1"/>
          </p:cNvSpPr>
          <p:nvPr>
            <p:ph idx="1"/>
          </p:nvPr>
        </p:nvSpPr>
        <p:spPr>
          <a:xfrm>
            <a:off x="4447308" y="591344"/>
            <a:ext cx="6906491" cy="5585619"/>
          </a:xfrm>
        </p:spPr>
        <p:txBody>
          <a:bodyPr anchor="ctr">
            <a:normAutofit/>
          </a:bodyPr>
          <a:lstStyle/>
          <a:p>
            <a:pPr marL="0" indent="0">
              <a:buNone/>
            </a:pPr>
            <a:r>
              <a:rPr lang="en-US" sz="2400" b="1" dirty="0"/>
              <a:t>Simulation study:</a:t>
            </a:r>
          </a:p>
          <a:p>
            <a:pPr>
              <a:buFont typeface="Wingdings" panose="05000000000000000000" pitchFamily="2" charset="2"/>
              <a:buChar char="§"/>
            </a:pPr>
            <a:r>
              <a:rPr lang="en-US" sz="2400" dirty="0"/>
              <a:t>Use limited iterations and hyperparameters.</a:t>
            </a:r>
          </a:p>
          <a:p>
            <a:pPr>
              <a:buFont typeface="Wingdings" panose="05000000000000000000" pitchFamily="2" charset="2"/>
              <a:buChar char="§"/>
            </a:pPr>
            <a:r>
              <a:rPr lang="en-US" sz="2400" dirty="0"/>
              <a:t>Implement hierarchical priors and empirical Bayes to optimize model flexibility.</a:t>
            </a:r>
          </a:p>
          <a:p>
            <a:pPr marL="0" indent="0">
              <a:buNone/>
            </a:pPr>
            <a:endParaRPr lang="en-US" sz="2400" dirty="0"/>
          </a:p>
          <a:p>
            <a:pPr marL="0" indent="0">
              <a:buNone/>
            </a:pPr>
            <a:r>
              <a:rPr lang="en-US" sz="2400" b="1" dirty="0"/>
              <a:t>Real Data Study:</a:t>
            </a:r>
          </a:p>
          <a:p>
            <a:r>
              <a:rPr lang="en-US" sz="2400" b="0" i="0" dirty="0">
                <a:effectLst/>
                <a:latin typeface="CMSS10"/>
              </a:rPr>
              <a:t>Different locations, sample sizes, and data collection periods may</a:t>
            </a:r>
          </a:p>
          <a:p>
            <a:pPr marL="0" indent="0">
              <a:buNone/>
            </a:pPr>
            <a:r>
              <a:rPr lang="en-US" sz="2400" b="0" i="0" dirty="0">
                <a:effectLst/>
                <a:latin typeface="CMSS10"/>
              </a:rPr>
              <a:t>   lead to diverse findings.</a:t>
            </a:r>
            <a:r>
              <a:rPr lang="en-US" sz="2400" dirty="0"/>
              <a:t> </a:t>
            </a:r>
          </a:p>
          <a:p>
            <a:r>
              <a:rPr lang="en-US" sz="2400" b="0" i="0" dirty="0">
                <a:effectLst/>
                <a:latin typeface="CMSS10"/>
              </a:rPr>
              <a:t>Broader considerations can improve understanding of bike rental demand and enhance model accuracy.</a:t>
            </a:r>
            <a:r>
              <a:rPr lang="en-US" sz="2400" dirty="0"/>
              <a:t> </a:t>
            </a:r>
            <a:br>
              <a:rPr lang="en-US" sz="2400" dirty="0"/>
            </a:br>
            <a:br>
              <a:rPr lang="en-US" sz="2400" dirty="0"/>
            </a:br>
            <a:endParaRPr lang="en-US" sz="2400" b="1" dirty="0"/>
          </a:p>
        </p:txBody>
      </p:sp>
    </p:spTree>
    <p:extLst>
      <p:ext uri="{BB962C8B-B14F-4D97-AF65-F5344CB8AC3E}">
        <p14:creationId xmlns:p14="http://schemas.microsoft.com/office/powerpoint/2010/main" val="2055597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fferent colored question marks">
            <a:extLst>
              <a:ext uri="{FF2B5EF4-FFF2-40B4-BE49-F238E27FC236}">
                <a16:creationId xmlns:a16="http://schemas.microsoft.com/office/drawing/2014/main" id="{BDBC7658-C7CC-9CA1-887B-29F0989B8C91}"/>
              </a:ext>
            </a:extLst>
          </p:cNvPr>
          <p:cNvPicPr>
            <a:picLocks noChangeAspect="1"/>
          </p:cNvPicPr>
          <p:nvPr/>
        </p:nvPicPr>
        <p:blipFill>
          <a:blip r:embed="rId2"/>
          <a:srcRect l="1869" r="27031"/>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46B6FC-208A-3948-F405-4664C255FFE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Any Questions or Suggestions???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56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A4A0-012A-FF30-9E62-5EE41D064D04}"/>
              </a:ext>
            </a:extLst>
          </p:cNvPr>
          <p:cNvSpPr>
            <a:spLocks noGrp="1"/>
          </p:cNvSpPr>
          <p:nvPr>
            <p:ph type="title"/>
          </p:nvPr>
        </p:nvSpPr>
        <p:spPr>
          <a:xfrm>
            <a:off x="730293" y="245477"/>
            <a:ext cx="10623507" cy="902127"/>
          </a:xfrm>
        </p:spPr>
        <p:txBody>
          <a:bodyPr/>
          <a:lstStyle/>
          <a:p>
            <a:r>
              <a:rPr lang="en-US" dirty="0">
                <a:solidFill>
                  <a:schemeClr val="accent1"/>
                </a:solidFill>
              </a:rPr>
              <a:t>Goals</a:t>
            </a:r>
          </a:p>
        </p:txBody>
      </p:sp>
      <p:sp>
        <p:nvSpPr>
          <p:cNvPr id="3" name="Content Placeholder 2">
            <a:extLst>
              <a:ext uri="{FF2B5EF4-FFF2-40B4-BE49-F238E27FC236}">
                <a16:creationId xmlns:a16="http://schemas.microsoft.com/office/drawing/2014/main" id="{6C1EBA5A-499A-6DC5-ED91-5D4F17116F95}"/>
              </a:ext>
            </a:extLst>
          </p:cNvPr>
          <p:cNvSpPr>
            <a:spLocks noGrp="1"/>
          </p:cNvSpPr>
          <p:nvPr>
            <p:ph idx="1"/>
          </p:nvPr>
        </p:nvSpPr>
        <p:spPr>
          <a:xfrm>
            <a:off x="730293" y="1221246"/>
            <a:ext cx="10623507" cy="4955717"/>
          </a:xfrm>
        </p:spPr>
        <p:txBody>
          <a:bodyPr>
            <a:normAutofit/>
          </a:bodyPr>
          <a:lstStyle/>
          <a:p>
            <a:pPr marL="0" indent="0">
              <a:buNone/>
            </a:pPr>
            <a:r>
              <a:rPr lang="en-US" sz="1800" b="1" dirty="0"/>
              <a:t>Simulated Study :</a:t>
            </a:r>
          </a:p>
          <a:p>
            <a:pPr>
              <a:buFont typeface="Wingdings" panose="05000000000000000000" pitchFamily="2" charset="2"/>
              <a:buChar char="§"/>
            </a:pPr>
            <a:r>
              <a:rPr lang="en-US" sz="1800" dirty="0"/>
              <a:t>Evaluate and compare the </a:t>
            </a:r>
            <a:r>
              <a:rPr lang="en-US" sz="1800" b="1" dirty="0"/>
              <a:t>variable selection</a:t>
            </a:r>
            <a:r>
              <a:rPr lang="en-US" sz="1800" dirty="0"/>
              <a:t> ability of different models (Poisson GLM, Lasso, Elastic Net, Random Forest, XGBoost, Bayesian Regression[Normal &amp; Laplace Prior])</a:t>
            </a:r>
          </a:p>
          <a:p>
            <a:pPr>
              <a:buFont typeface="Wingdings" panose="05000000000000000000" pitchFamily="2" charset="2"/>
              <a:buChar char="§"/>
            </a:pPr>
            <a:r>
              <a:rPr lang="en-US" sz="1800" dirty="0"/>
              <a:t>Use </a:t>
            </a:r>
            <a:r>
              <a:rPr lang="en-US" sz="1800" b="1" dirty="0"/>
              <a:t>False Positive Rate (FPR)</a:t>
            </a:r>
            <a:r>
              <a:rPr lang="en-US" sz="1800" dirty="0"/>
              <a:t>, </a:t>
            </a:r>
            <a:r>
              <a:rPr lang="en-US" sz="1800" b="1" dirty="0"/>
              <a:t>False Negative Rate (FNR)</a:t>
            </a:r>
            <a:r>
              <a:rPr lang="en-US" sz="1800" dirty="0"/>
              <a:t>, and </a:t>
            </a:r>
            <a:r>
              <a:rPr lang="en-US" sz="1800" b="1" dirty="0"/>
              <a:t>True Positive Rate (TPR)</a:t>
            </a:r>
            <a:r>
              <a:rPr lang="en-US" sz="1800" dirty="0"/>
              <a:t> to evaluate model performance.</a:t>
            </a:r>
          </a:p>
          <a:p>
            <a:pPr>
              <a:buFont typeface="Wingdings" panose="05000000000000000000" pitchFamily="2" charset="2"/>
              <a:buChar char="§"/>
            </a:pPr>
            <a:r>
              <a:rPr lang="en-US" sz="1800" dirty="0"/>
              <a:t>Visualize variable importance and selection consistency across methods.</a:t>
            </a:r>
          </a:p>
          <a:p>
            <a:pPr marL="0" indent="0">
              <a:buNone/>
            </a:pPr>
            <a:endParaRPr lang="en-US" sz="1800" dirty="0"/>
          </a:p>
          <a:p>
            <a:pPr marL="0" indent="0">
              <a:buNone/>
            </a:pPr>
            <a:r>
              <a:rPr lang="en-US" sz="1800" b="1" dirty="0"/>
              <a:t>Real Data Study :</a:t>
            </a:r>
          </a:p>
          <a:p>
            <a:pPr>
              <a:buFont typeface="Wingdings" panose="05000000000000000000" pitchFamily="2" charset="2"/>
              <a:buChar char="§"/>
            </a:pPr>
            <a:r>
              <a:rPr lang="en-US" sz="1800" dirty="0"/>
              <a:t>Analyze variable importance using all models above.</a:t>
            </a:r>
          </a:p>
          <a:p>
            <a:pPr>
              <a:buFont typeface="Wingdings" panose="05000000000000000000" pitchFamily="2" charset="2"/>
              <a:buChar char="§"/>
            </a:pPr>
            <a:r>
              <a:rPr lang="en-US" sz="1800" dirty="0"/>
              <a:t>Interpret the impact of variables on bike rentals and compare how each model highlights different predictors.</a:t>
            </a:r>
          </a:p>
          <a:p>
            <a:pPr>
              <a:buFont typeface="Wingdings" panose="05000000000000000000" pitchFamily="2" charset="2"/>
              <a:buChar char="§"/>
            </a:pPr>
            <a:r>
              <a:rPr lang="en-US" sz="1800" dirty="0"/>
              <a:t>Provide practical policy insights on which factors drive bike rentals.</a:t>
            </a:r>
          </a:p>
          <a:p>
            <a:pPr marL="0" indent="0">
              <a:buNone/>
            </a:pPr>
            <a:endParaRPr lang="en-US" sz="1800" dirty="0"/>
          </a:p>
        </p:txBody>
      </p:sp>
    </p:spTree>
    <p:extLst>
      <p:ext uri="{BB962C8B-B14F-4D97-AF65-F5344CB8AC3E}">
        <p14:creationId xmlns:p14="http://schemas.microsoft.com/office/powerpoint/2010/main" val="428471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5BF6-75D5-3ABB-CE16-0547B1018E26}"/>
              </a:ext>
            </a:extLst>
          </p:cNvPr>
          <p:cNvSpPr>
            <a:spLocks noGrp="1"/>
          </p:cNvSpPr>
          <p:nvPr>
            <p:ph type="title"/>
          </p:nvPr>
        </p:nvSpPr>
        <p:spPr>
          <a:xfrm>
            <a:off x="838200" y="365125"/>
            <a:ext cx="10515600" cy="843847"/>
          </a:xfrm>
        </p:spPr>
        <p:txBody>
          <a:bodyPr/>
          <a:lstStyle/>
          <a:p>
            <a:r>
              <a:rPr lang="en-US" dirty="0">
                <a:solidFill>
                  <a:schemeClr val="accent1"/>
                </a:solidFill>
              </a:rPr>
              <a:t>Variable Selection Methods</a:t>
            </a:r>
          </a:p>
        </p:txBody>
      </p:sp>
      <p:sp>
        <p:nvSpPr>
          <p:cNvPr id="3" name="Content Placeholder 2">
            <a:extLst>
              <a:ext uri="{FF2B5EF4-FFF2-40B4-BE49-F238E27FC236}">
                <a16:creationId xmlns:a16="http://schemas.microsoft.com/office/drawing/2014/main" id="{EF35EFBA-6992-6BDB-F25A-1F0F5FD57B1C}"/>
              </a:ext>
            </a:extLst>
          </p:cNvPr>
          <p:cNvSpPr>
            <a:spLocks noGrp="1"/>
          </p:cNvSpPr>
          <p:nvPr>
            <p:ph idx="1"/>
          </p:nvPr>
        </p:nvSpPr>
        <p:spPr>
          <a:xfrm>
            <a:off x="838199" y="1521954"/>
            <a:ext cx="11096413" cy="5224286"/>
          </a:xfrm>
        </p:spPr>
        <p:txBody>
          <a:bodyPr/>
          <a:lstStyle/>
          <a:p>
            <a:r>
              <a:rPr lang="en-US" dirty="0"/>
              <a:t>Poisson GLM</a:t>
            </a:r>
          </a:p>
          <a:p>
            <a:pPr marL="0" indent="0">
              <a:buNone/>
            </a:pPr>
            <a:r>
              <a:rPr lang="en-US" dirty="0"/>
              <a:t>   log (𝐸(𝑦𝑖)) = log(𝜇𝑖) = 𝛽0 + 𝛽1𝑋𝑖1 + ⋯ + 𝛽𝑝𝑋𝑖𝑝</a:t>
            </a:r>
          </a:p>
          <a:p>
            <a:pPr marL="0" indent="0">
              <a:buNone/>
            </a:pPr>
            <a:r>
              <a:rPr lang="en-US" dirty="0"/>
              <a:t> </a:t>
            </a:r>
          </a:p>
          <a:p>
            <a:r>
              <a:rPr lang="en-US" dirty="0"/>
              <a:t>LASSO</a:t>
            </a:r>
          </a:p>
          <a:p>
            <a:pPr marL="0" indent="0">
              <a:buNone/>
            </a:pPr>
            <a:endParaRPr lang="en-US" dirty="0"/>
          </a:p>
          <a:p>
            <a:r>
              <a:rPr lang="en-US" dirty="0"/>
              <a:t> Elastic Net</a:t>
            </a:r>
          </a:p>
          <a:p>
            <a:pPr marL="0" indent="0">
              <a:buNone/>
            </a:pPr>
            <a:r>
              <a:rPr lang="en-US" dirty="0"/>
              <a:t>      </a:t>
            </a:r>
          </a:p>
          <a:p>
            <a:pPr marL="0" indent="0">
              <a:buNone/>
            </a:pPr>
            <a:r>
              <a:rPr lang="en-US" dirty="0"/>
              <a:t>                           </a:t>
            </a:r>
          </a:p>
          <a:p>
            <a:pPr marL="0" indent="0">
              <a:buNone/>
            </a:pPr>
            <a:endParaRPr lang="en-US" dirty="0"/>
          </a:p>
        </p:txBody>
      </p:sp>
      <p:pic>
        <p:nvPicPr>
          <p:cNvPr id="5" name="Picture 4">
            <a:extLst>
              <a:ext uri="{FF2B5EF4-FFF2-40B4-BE49-F238E27FC236}">
                <a16:creationId xmlns:a16="http://schemas.microsoft.com/office/drawing/2014/main" id="{F19B0521-B02A-4EC5-2A2E-9F69DFFB3E66}"/>
              </a:ext>
            </a:extLst>
          </p:cNvPr>
          <p:cNvPicPr>
            <a:picLocks noChangeAspect="1"/>
          </p:cNvPicPr>
          <p:nvPr/>
        </p:nvPicPr>
        <p:blipFill>
          <a:blip r:embed="rId2"/>
          <a:stretch>
            <a:fillRect/>
          </a:stretch>
        </p:blipFill>
        <p:spPr>
          <a:xfrm>
            <a:off x="3307795" y="2814649"/>
            <a:ext cx="5598079" cy="1233475"/>
          </a:xfrm>
          <a:prstGeom prst="rect">
            <a:avLst/>
          </a:prstGeom>
        </p:spPr>
      </p:pic>
      <p:pic>
        <p:nvPicPr>
          <p:cNvPr id="13" name="Picture 12">
            <a:extLst>
              <a:ext uri="{FF2B5EF4-FFF2-40B4-BE49-F238E27FC236}">
                <a16:creationId xmlns:a16="http://schemas.microsoft.com/office/drawing/2014/main" id="{ABD5A51B-685F-7DAA-001B-741EE7A41C42}"/>
              </a:ext>
            </a:extLst>
          </p:cNvPr>
          <p:cNvPicPr>
            <a:picLocks noChangeAspect="1"/>
          </p:cNvPicPr>
          <p:nvPr/>
        </p:nvPicPr>
        <p:blipFill>
          <a:blip r:embed="rId3"/>
          <a:stretch>
            <a:fillRect/>
          </a:stretch>
        </p:blipFill>
        <p:spPr>
          <a:xfrm>
            <a:off x="1628774" y="4683583"/>
            <a:ext cx="7277100" cy="1304925"/>
          </a:xfrm>
          <a:prstGeom prst="rect">
            <a:avLst/>
          </a:prstGeom>
        </p:spPr>
      </p:pic>
    </p:spTree>
    <p:extLst>
      <p:ext uri="{BB962C8B-B14F-4D97-AF65-F5344CB8AC3E}">
        <p14:creationId xmlns:p14="http://schemas.microsoft.com/office/powerpoint/2010/main" val="97215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194C-C67B-A971-9230-09A0621F2899}"/>
              </a:ext>
            </a:extLst>
          </p:cNvPr>
          <p:cNvSpPr>
            <a:spLocks noGrp="1"/>
          </p:cNvSpPr>
          <p:nvPr>
            <p:ph type="title"/>
          </p:nvPr>
        </p:nvSpPr>
        <p:spPr>
          <a:xfrm>
            <a:off x="838200" y="365126"/>
            <a:ext cx="10515600" cy="825436"/>
          </a:xfrm>
        </p:spPr>
        <p:txBody>
          <a:bodyPr/>
          <a:lstStyle/>
          <a:p>
            <a:r>
              <a:rPr kumimoji="0" lang="en-US" sz="4400" b="0" i="0" u="none" strike="noStrike" kern="1200" cap="none" spc="0" normalizeH="0" baseline="0" noProof="0" dirty="0">
                <a:ln>
                  <a:noFill/>
                </a:ln>
                <a:solidFill>
                  <a:srgbClr val="4472C4"/>
                </a:solidFill>
                <a:effectLst/>
                <a:uLnTx/>
                <a:uFillTx/>
                <a:latin typeface="Calibri Light" panose="020F0302020204030204"/>
                <a:ea typeface="+mj-ea"/>
                <a:cs typeface="+mj-cs"/>
              </a:rPr>
              <a:t>Variable Selection Methods</a:t>
            </a:r>
            <a:endParaRPr lang="en-US" dirty="0"/>
          </a:p>
        </p:txBody>
      </p:sp>
      <p:sp>
        <p:nvSpPr>
          <p:cNvPr id="3" name="Content Placeholder 2">
            <a:extLst>
              <a:ext uri="{FF2B5EF4-FFF2-40B4-BE49-F238E27FC236}">
                <a16:creationId xmlns:a16="http://schemas.microsoft.com/office/drawing/2014/main" id="{752446DF-9930-CC83-EB18-AEAF4D4ADC1D}"/>
              </a:ext>
            </a:extLst>
          </p:cNvPr>
          <p:cNvSpPr>
            <a:spLocks noGrp="1"/>
          </p:cNvSpPr>
          <p:nvPr>
            <p:ph idx="1"/>
          </p:nvPr>
        </p:nvSpPr>
        <p:spPr>
          <a:xfrm>
            <a:off x="838199" y="1509680"/>
            <a:ext cx="10852620" cy="5148869"/>
          </a:xfrm>
        </p:spPr>
        <p:txBody>
          <a:bodyPr/>
          <a:lstStyle/>
          <a:p>
            <a:r>
              <a:rPr lang="en-US" dirty="0"/>
              <a:t>Bayesian Regression</a:t>
            </a:r>
          </a:p>
          <a:p>
            <a:pPr marL="0" indent="0">
              <a:buNone/>
            </a:pPr>
            <a:r>
              <a:rPr lang="en-US" dirty="0"/>
              <a:t>    Normal – </a:t>
            </a:r>
          </a:p>
          <a:p>
            <a:pPr marL="0" indent="0">
              <a:buNone/>
            </a:pPr>
            <a:r>
              <a:rPr lang="en-US" dirty="0"/>
              <a:t>    </a:t>
            </a:r>
          </a:p>
          <a:p>
            <a:pPr marL="0" indent="0">
              <a:buNone/>
            </a:pPr>
            <a:endParaRPr lang="en-US" dirty="0"/>
          </a:p>
          <a:p>
            <a:pPr marL="0" indent="0">
              <a:buNone/>
            </a:pPr>
            <a:endParaRPr lang="en-US" dirty="0"/>
          </a:p>
          <a:p>
            <a:pPr marL="0" indent="0">
              <a:buNone/>
            </a:pPr>
            <a:r>
              <a:rPr lang="en-US" dirty="0"/>
              <a:t>    Laplace  -  </a:t>
            </a:r>
          </a:p>
        </p:txBody>
      </p:sp>
      <p:pic>
        <p:nvPicPr>
          <p:cNvPr id="5" name="Picture 4">
            <a:extLst>
              <a:ext uri="{FF2B5EF4-FFF2-40B4-BE49-F238E27FC236}">
                <a16:creationId xmlns:a16="http://schemas.microsoft.com/office/drawing/2014/main" id="{9B8FF105-43E7-DC5F-CCB3-5F5B3FAF7866}"/>
              </a:ext>
            </a:extLst>
          </p:cNvPr>
          <p:cNvPicPr>
            <a:picLocks noChangeAspect="1"/>
          </p:cNvPicPr>
          <p:nvPr/>
        </p:nvPicPr>
        <p:blipFill>
          <a:blip r:embed="rId2"/>
          <a:stretch>
            <a:fillRect/>
          </a:stretch>
        </p:blipFill>
        <p:spPr>
          <a:xfrm>
            <a:off x="2589779" y="2003961"/>
            <a:ext cx="7824563" cy="1655992"/>
          </a:xfrm>
          <a:prstGeom prst="rect">
            <a:avLst/>
          </a:prstGeom>
        </p:spPr>
      </p:pic>
      <p:pic>
        <p:nvPicPr>
          <p:cNvPr id="7" name="Picture 6">
            <a:extLst>
              <a:ext uri="{FF2B5EF4-FFF2-40B4-BE49-F238E27FC236}">
                <a16:creationId xmlns:a16="http://schemas.microsoft.com/office/drawing/2014/main" id="{1BB2D3EE-D532-41B3-FA77-40A651C8C521}"/>
              </a:ext>
            </a:extLst>
          </p:cNvPr>
          <p:cNvPicPr>
            <a:picLocks noChangeAspect="1"/>
          </p:cNvPicPr>
          <p:nvPr/>
        </p:nvPicPr>
        <p:blipFill>
          <a:blip r:embed="rId3"/>
          <a:stretch>
            <a:fillRect/>
          </a:stretch>
        </p:blipFill>
        <p:spPr>
          <a:xfrm>
            <a:off x="2589779" y="3979071"/>
            <a:ext cx="6969004" cy="1822662"/>
          </a:xfrm>
          <a:prstGeom prst="rect">
            <a:avLst/>
          </a:prstGeom>
        </p:spPr>
      </p:pic>
    </p:spTree>
    <p:extLst>
      <p:ext uri="{BB962C8B-B14F-4D97-AF65-F5344CB8AC3E}">
        <p14:creationId xmlns:p14="http://schemas.microsoft.com/office/powerpoint/2010/main" val="225412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1060-81C6-84EC-5121-FCED52627799}"/>
              </a:ext>
            </a:extLst>
          </p:cNvPr>
          <p:cNvSpPr>
            <a:spLocks noGrp="1"/>
          </p:cNvSpPr>
          <p:nvPr>
            <p:ph type="title"/>
          </p:nvPr>
        </p:nvSpPr>
        <p:spPr>
          <a:xfrm>
            <a:off x="337530" y="365125"/>
            <a:ext cx="11156908" cy="444947"/>
          </a:xfrm>
        </p:spPr>
        <p:txBody>
          <a:bodyPr>
            <a:normAutofit fontScale="90000"/>
          </a:bodyPr>
          <a:lstStyle/>
          <a:p>
            <a:r>
              <a:rPr lang="en-US" dirty="0">
                <a:solidFill>
                  <a:schemeClr val="accent1"/>
                </a:solidFill>
              </a:rPr>
              <a:t>Variable Selection Methods</a:t>
            </a:r>
          </a:p>
        </p:txBody>
      </p:sp>
      <p:sp>
        <p:nvSpPr>
          <p:cNvPr id="3" name="Content Placeholder 2">
            <a:extLst>
              <a:ext uri="{FF2B5EF4-FFF2-40B4-BE49-F238E27FC236}">
                <a16:creationId xmlns:a16="http://schemas.microsoft.com/office/drawing/2014/main" id="{2863A28E-689D-C8AD-C667-372043CC8067}"/>
              </a:ext>
            </a:extLst>
          </p:cNvPr>
          <p:cNvSpPr>
            <a:spLocks noGrp="1"/>
          </p:cNvSpPr>
          <p:nvPr>
            <p:ph idx="1"/>
          </p:nvPr>
        </p:nvSpPr>
        <p:spPr>
          <a:xfrm>
            <a:off x="337530" y="1012591"/>
            <a:ext cx="11696956" cy="5707328"/>
          </a:xfrm>
        </p:spPr>
        <p:txBody>
          <a:bodyPr/>
          <a:lstStyle/>
          <a:p>
            <a:r>
              <a:rPr lang="en-US" dirty="0"/>
              <a:t>Random Forest – </a:t>
            </a:r>
          </a:p>
          <a:p>
            <a:endParaRPr lang="en-US" dirty="0"/>
          </a:p>
          <a:p>
            <a:r>
              <a:rPr lang="en-US" dirty="0"/>
              <a:t>XGBoost – </a:t>
            </a:r>
          </a:p>
          <a:p>
            <a:endParaRPr lang="en-US" dirty="0"/>
          </a:p>
          <a:p>
            <a:r>
              <a:rPr lang="en-US" dirty="0"/>
              <a:t>Spike &amp; Slab </a:t>
            </a:r>
          </a:p>
          <a:p>
            <a:pPr marL="0" indent="0">
              <a:buNone/>
            </a:pPr>
            <a:r>
              <a:rPr lang="en-US" dirty="0"/>
              <a:t>         Prior – </a:t>
            </a:r>
          </a:p>
          <a:p>
            <a:pPr marL="0" indent="0">
              <a:buNone/>
            </a:pPr>
            <a:r>
              <a:rPr lang="en-US" dirty="0"/>
              <a:t>         </a:t>
            </a:r>
          </a:p>
          <a:p>
            <a:pPr marL="0" indent="0">
              <a:buNone/>
            </a:pPr>
            <a:r>
              <a:rPr lang="en-US" dirty="0"/>
              <a:t>         Posterior - </a:t>
            </a:r>
          </a:p>
          <a:p>
            <a:pPr marL="0" indent="0">
              <a:buNone/>
            </a:pPr>
            <a:r>
              <a:rPr lang="en-US" dirty="0"/>
              <a:t>        </a:t>
            </a:r>
          </a:p>
          <a:p>
            <a:pPr marL="0" indent="0">
              <a:buNone/>
            </a:pPr>
            <a:r>
              <a:rPr lang="en-US" dirty="0"/>
              <a:t>           </a:t>
            </a:r>
          </a:p>
        </p:txBody>
      </p:sp>
      <p:pic>
        <p:nvPicPr>
          <p:cNvPr id="5" name="Picture 4">
            <a:extLst>
              <a:ext uri="{FF2B5EF4-FFF2-40B4-BE49-F238E27FC236}">
                <a16:creationId xmlns:a16="http://schemas.microsoft.com/office/drawing/2014/main" id="{89851E68-B0B5-0E95-BEA6-F230D9E189D3}"/>
              </a:ext>
            </a:extLst>
          </p:cNvPr>
          <p:cNvPicPr>
            <a:picLocks noChangeAspect="1"/>
          </p:cNvPicPr>
          <p:nvPr/>
        </p:nvPicPr>
        <p:blipFill>
          <a:blip r:embed="rId2"/>
          <a:stretch>
            <a:fillRect/>
          </a:stretch>
        </p:blipFill>
        <p:spPr>
          <a:xfrm>
            <a:off x="3350755" y="810072"/>
            <a:ext cx="4222292" cy="962025"/>
          </a:xfrm>
          <a:prstGeom prst="rect">
            <a:avLst/>
          </a:prstGeom>
        </p:spPr>
      </p:pic>
      <p:pic>
        <p:nvPicPr>
          <p:cNvPr id="7" name="Picture 6">
            <a:extLst>
              <a:ext uri="{FF2B5EF4-FFF2-40B4-BE49-F238E27FC236}">
                <a16:creationId xmlns:a16="http://schemas.microsoft.com/office/drawing/2014/main" id="{E9E82720-CC06-EAD4-AEF1-EC878FA2982A}"/>
              </a:ext>
            </a:extLst>
          </p:cNvPr>
          <p:cNvPicPr>
            <a:picLocks noChangeAspect="1"/>
          </p:cNvPicPr>
          <p:nvPr/>
        </p:nvPicPr>
        <p:blipFill>
          <a:blip r:embed="rId3"/>
          <a:stretch>
            <a:fillRect/>
          </a:stretch>
        </p:blipFill>
        <p:spPr>
          <a:xfrm>
            <a:off x="2140373" y="1715951"/>
            <a:ext cx="5506720" cy="1095130"/>
          </a:xfrm>
          <a:prstGeom prst="rect">
            <a:avLst/>
          </a:prstGeom>
        </p:spPr>
      </p:pic>
      <p:pic>
        <p:nvPicPr>
          <p:cNvPr id="9" name="Picture 8">
            <a:extLst>
              <a:ext uri="{FF2B5EF4-FFF2-40B4-BE49-F238E27FC236}">
                <a16:creationId xmlns:a16="http://schemas.microsoft.com/office/drawing/2014/main" id="{D5C3F080-6633-B87B-DC70-432C29DD95B1}"/>
              </a:ext>
            </a:extLst>
          </p:cNvPr>
          <p:cNvPicPr>
            <a:picLocks noChangeAspect="1"/>
          </p:cNvPicPr>
          <p:nvPr/>
        </p:nvPicPr>
        <p:blipFill>
          <a:blip r:embed="rId4"/>
          <a:stretch>
            <a:fillRect/>
          </a:stretch>
        </p:blipFill>
        <p:spPr>
          <a:xfrm>
            <a:off x="2374027" y="3429000"/>
            <a:ext cx="4019550" cy="790575"/>
          </a:xfrm>
          <a:prstGeom prst="rect">
            <a:avLst/>
          </a:prstGeom>
        </p:spPr>
      </p:pic>
      <p:pic>
        <p:nvPicPr>
          <p:cNvPr id="11" name="Picture 10">
            <a:extLst>
              <a:ext uri="{FF2B5EF4-FFF2-40B4-BE49-F238E27FC236}">
                <a16:creationId xmlns:a16="http://schemas.microsoft.com/office/drawing/2014/main" id="{603022E9-6CE4-27BA-908B-7ED9C8B7C1FF}"/>
              </a:ext>
            </a:extLst>
          </p:cNvPr>
          <p:cNvPicPr>
            <a:picLocks noChangeAspect="1"/>
          </p:cNvPicPr>
          <p:nvPr/>
        </p:nvPicPr>
        <p:blipFill>
          <a:blip r:embed="rId5"/>
          <a:stretch>
            <a:fillRect/>
          </a:stretch>
        </p:blipFill>
        <p:spPr>
          <a:xfrm>
            <a:off x="2773054" y="4513644"/>
            <a:ext cx="2914650" cy="647700"/>
          </a:xfrm>
          <a:prstGeom prst="rect">
            <a:avLst/>
          </a:prstGeom>
        </p:spPr>
      </p:pic>
    </p:spTree>
    <p:extLst>
      <p:ext uri="{BB962C8B-B14F-4D97-AF65-F5344CB8AC3E}">
        <p14:creationId xmlns:p14="http://schemas.microsoft.com/office/powerpoint/2010/main" val="30079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576A-E994-F8A1-C15E-F3FA3EBB8AA2}"/>
              </a:ext>
            </a:extLst>
          </p:cNvPr>
          <p:cNvSpPr>
            <a:spLocks noGrp="1"/>
          </p:cNvSpPr>
          <p:nvPr>
            <p:ph type="title"/>
          </p:nvPr>
        </p:nvSpPr>
        <p:spPr>
          <a:xfrm>
            <a:off x="838200" y="365125"/>
            <a:ext cx="10515600" cy="629055"/>
          </a:xfrm>
        </p:spPr>
        <p:txBody>
          <a:bodyPr>
            <a:normAutofit fontScale="90000"/>
          </a:bodyPr>
          <a:lstStyle/>
          <a:p>
            <a:r>
              <a:rPr lang="en-US" dirty="0">
                <a:solidFill>
                  <a:schemeClr val="accent1"/>
                </a:solidFill>
              </a:rPr>
              <a:t>Simulated Data Analysis - Dataset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624F34-1479-664D-3C6F-D5D391F61C96}"/>
                  </a:ext>
                </a:extLst>
              </p:cNvPr>
              <p:cNvSpPr>
                <a:spLocks noGrp="1"/>
              </p:cNvSpPr>
              <p:nvPr>
                <p:ph idx="1"/>
              </p:nvPr>
            </p:nvSpPr>
            <p:spPr>
              <a:xfrm>
                <a:off x="905706" y="1282615"/>
                <a:ext cx="10515600" cy="4894348"/>
              </a:xfrm>
            </p:spPr>
            <p:txBody>
              <a:bodyPr/>
              <a:lstStyle/>
              <a:p>
                <a:pPr>
                  <a:buNone/>
                </a:pPr>
                <a:r>
                  <a:rPr lang="en-US" b="1" dirty="0"/>
                  <a:t>Design Matrix (X)</a:t>
                </a:r>
                <a:r>
                  <a:rPr lang="en-US" dirty="0"/>
                  <a:t>:</a:t>
                </a:r>
              </a:p>
              <a:p>
                <a:pPr>
                  <a:buFont typeface="Arial" panose="020B0604020202020204" pitchFamily="34" charset="0"/>
                  <a:buChar char="•"/>
                </a:pPr>
                <a:r>
                  <a:rPr lang="en-US" dirty="0"/>
                  <a:t>Simulated 30 times</a:t>
                </a:r>
              </a:p>
              <a:p>
                <a:pPr>
                  <a:buFont typeface="Arial" panose="020B0604020202020204" pitchFamily="34" charset="0"/>
                  <a:buChar char="•"/>
                </a:pPr>
                <a:r>
                  <a:rPr lang="en-US" dirty="0"/>
                  <a:t>n=100, p =  100</a:t>
                </a:r>
              </a:p>
              <a:p>
                <a:pPr marL="0" indent="0">
                  <a:buNone/>
                </a:pPr>
                <a:r>
                  <a:rPr lang="en-US" b="1" dirty="0"/>
                  <a:t>Response Variable (Y)</a:t>
                </a:r>
                <a:r>
                  <a:rPr lang="en-US" dirty="0"/>
                  <a:t>:</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=0.25+0.5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+0.1 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20</m:t>
                        </m:r>
                      </m:sub>
                    </m:sSub>
                    <m:r>
                      <a:rPr lang="en-US" b="0" i="1" smtClean="0">
                        <a:latin typeface="Cambria Math" panose="02040503050406030204" pitchFamily="18" charset="0"/>
                      </a:rPr>
                      <m:t>+0.2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40</m:t>
                        </m:r>
                      </m:sub>
                    </m:sSub>
                    <m:r>
                      <a:rPr lang="en-US" b="0" i="1" smtClean="0">
                        <a:latin typeface="Cambria Math" panose="02040503050406030204" pitchFamily="18" charset="0"/>
                      </a:rPr>
                      <m:t>+0.7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60</m:t>
                        </m:r>
                      </m:sub>
                    </m:sSub>
                    <m:r>
                      <a:rPr lang="en-US" b="0" i="1" smtClean="0">
                        <a:latin typeface="Cambria Math" panose="02040503050406030204" pitchFamily="18" charset="0"/>
                      </a:rPr>
                      <m:t>+1.2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80</m:t>
                        </m:r>
                      </m:sub>
                    </m:sSub>
                    <m:r>
                      <a:rPr lang="en-US" b="0" i="1" smtClean="0">
                        <a:latin typeface="Cambria Math" panose="02040503050406030204" pitchFamily="18" charset="0"/>
                      </a:rPr>
                      <m:t>+1.4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90</m:t>
                        </m:r>
                      </m:sub>
                    </m:sSub>
                  </m:oMath>
                </a14:m>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𝑌</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40</m:t>
                          </m:r>
                        </m:sub>
                      </m:sSub>
                      <m:r>
                        <a:rPr lang="en-US" b="0" i="1" smtClean="0">
                          <a:latin typeface="Cambria Math" panose="02040503050406030204" pitchFamily="18" charset="0"/>
                        </a:rPr>
                        <m:t> −1.7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60</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90</m:t>
                          </m:r>
                        </m:sub>
                      </m:sSub>
                    </m:oMath>
                  </m:oMathPara>
                </a14:m>
                <a:endParaRPr lang="en-US" dirty="0"/>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2</m:t>
                        </m:r>
                      </m:sub>
                    </m:sSub>
                    <m:r>
                      <a:rPr lang="en-US" b="0" i="1" smtClean="0">
                        <a:latin typeface="Cambria Math" panose="02040503050406030204" pitchFamily="18" charset="0"/>
                      </a:rPr>
                      <m:t>+0.20</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𝑋</m:t>
                            </m:r>
                          </m:e>
                          <m:sup>
                            <m:r>
                              <a:rPr lang="en-US" b="0" i="1" smtClean="0">
                                <a:latin typeface="Cambria Math" panose="02040503050406030204" pitchFamily="18" charset="0"/>
                              </a:rPr>
                              <m:t>2</m:t>
                            </m:r>
                          </m:sup>
                        </m:sSup>
                      </m:e>
                      <m:sub>
                        <m:r>
                          <a:rPr lang="en-US" b="0" i="1" smtClean="0">
                            <a:latin typeface="Cambria Math" panose="02040503050406030204" pitchFamily="18" charset="0"/>
                          </a:rPr>
                          <m:t>40</m:t>
                        </m:r>
                      </m:sub>
                    </m:sSub>
                  </m:oMath>
                </a14:m>
                <a:endParaRPr lang="en-US" dirty="0"/>
              </a:p>
              <a:p>
                <a:pPr marL="0" indent="0">
                  <a:buNone/>
                </a:pPr>
                <a:endParaRPr lang="en-US" dirty="0"/>
              </a:p>
              <a:p>
                <a:r>
                  <a:rPr lang="en-US" dirty="0"/>
                  <a:t>Combinations - 90</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4624F34-1479-664D-3C6F-D5D391F61C96}"/>
                  </a:ext>
                </a:extLst>
              </p:cNvPr>
              <p:cNvSpPr>
                <a:spLocks noGrp="1" noRot="1" noChangeAspect="1" noMove="1" noResize="1" noEditPoints="1" noAdjustHandles="1" noChangeArrowheads="1" noChangeShapeType="1" noTextEdit="1"/>
              </p:cNvSpPr>
              <p:nvPr>
                <p:ph idx="1"/>
              </p:nvPr>
            </p:nvSpPr>
            <p:spPr>
              <a:xfrm>
                <a:off x="905706" y="1282615"/>
                <a:ext cx="10515600" cy="4894348"/>
              </a:xfrm>
              <a:blipFill>
                <a:blip r:embed="rId2"/>
                <a:stretch>
                  <a:fillRect l="-1217" t="-1993"/>
                </a:stretch>
              </a:blipFill>
            </p:spPr>
            <p:txBody>
              <a:bodyPr/>
              <a:lstStyle/>
              <a:p>
                <a:r>
                  <a:rPr lang="en-US">
                    <a:noFill/>
                  </a:rPr>
                  <a:t> </a:t>
                </a:r>
              </a:p>
            </p:txBody>
          </p:sp>
        </mc:Fallback>
      </mc:AlternateContent>
    </p:spTree>
    <p:extLst>
      <p:ext uri="{BB962C8B-B14F-4D97-AF65-F5344CB8AC3E}">
        <p14:creationId xmlns:p14="http://schemas.microsoft.com/office/powerpoint/2010/main" val="297968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37383-826B-3FD4-6F93-B3B2DE426A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7B4D2E-7454-66CA-7B94-537C25095232}"/>
                  </a:ext>
                </a:extLst>
              </p:cNvPr>
              <p:cNvSpPr>
                <a:spLocks noGrp="1"/>
              </p:cNvSpPr>
              <p:nvPr>
                <p:ph idx="1"/>
              </p:nvPr>
            </p:nvSpPr>
            <p:spPr>
              <a:xfrm>
                <a:off x="4823613" y="405036"/>
                <a:ext cx="6541994" cy="5790492"/>
              </a:xfrm>
            </p:spPr>
            <p:txBody>
              <a:bodyPr anchor="ctr">
                <a:normAutofit/>
              </a:bodyPr>
              <a:lstStyle/>
              <a:p>
                <a:pPr>
                  <a:buFont typeface="Arial" panose="020B0604020202020204" pitchFamily="34" charset="0"/>
                  <a:buChar char="•"/>
                </a:pPr>
                <a:r>
                  <a:rPr lang="en-US" sz="1900" b="1" dirty="0"/>
                  <a:t>True Positive (TP)</a:t>
                </a:r>
                <a:r>
                  <a:rPr lang="en-US" sz="1900" dirty="0"/>
                  <a:t>:</a:t>
                </a:r>
                <a:br>
                  <a:rPr lang="en-US" sz="1900" dirty="0"/>
                </a:br>
                <a:r>
                  <a:rPr lang="en-US" sz="1900" dirty="0"/>
                  <a:t>A variable that is </a:t>
                </a:r>
                <a:r>
                  <a:rPr lang="en-US" sz="1900" b="1" dirty="0"/>
                  <a:t>truly relevant</a:t>
                </a:r>
                <a:r>
                  <a:rPr lang="en-US" sz="1900" dirty="0"/>
                  <a:t> (important) and was </a:t>
                </a:r>
                <a:r>
                  <a:rPr lang="en-US" sz="1900" b="1" dirty="0"/>
                  <a:t>correctly selected</a:t>
                </a:r>
                <a:r>
                  <a:rPr lang="en-US" sz="1900" dirty="0"/>
                  <a:t> by the model.</a:t>
                </a:r>
              </a:p>
              <a:p>
                <a:pPr marL="0" indent="0">
                  <a:buNone/>
                </a:pPr>
                <a:r>
                  <a:rPr lang="en-US" sz="1900" dirty="0"/>
                  <a:t>TPR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𝑇𝑃</m:t>
                        </m:r>
                      </m:num>
                      <m:den>
                        <m:r>
                          <a:rPr lang="en-US" sz="1900" b="0" i="1">
                            <a:latin typeface="Cambria Math" panose="02040503050406030204" pitchFamily="18" charset="0"/>
                          </a:rPr>
                          <m:t>𝑇𝑃</m:t>
                        </m:r>
                        <m:r>
                          <a:rPr lang="en-US" sz="1900" b="0" i="1">
                            <a:latin typeface="Cambria Math" panose="02040503050406030204" pitchFamily="18" charset="0"/>
                          </a:rPr>
                          <m:t>+</m:t>
                        </m:r>
                        <m:r>
                          <a:rPr lang="en-US" sz="1900" b="0" i="1">
                            <a:latin typeface="Cambria Math" panose="02040503050406030204" pitchFamily="18" charset="0"/>
                          </a:rPr>
                          <m:t>𝐹𝑁</m:t>
                        </m:r>
                      </m:den>
                    </m:f>
                  </m:oMath>
                </a14:m>
                <a:r>
                  <a:rPr lang="en-US" sz="1900" dirty="0"/>
                  <a:t>    </a:t>
                </a:r>
              </a:p>
              <a:p>
                <a:r>
                  <a:rPr lang="en-US" sz="1900" b="1" dirty="0"/>
                  <a:t>False Positive (FP)</a:t>
                </a:r>
                <a:r>
                  <a:rPr lang="en-US" sz="1900" dirty="0"/>
                  <a:t>:</a:t>
                </a:r>
                <a:br>
                  <a:rPr lang="en-US" sz="1900" dirty="0"/>
                </a:br>
                <a:r>
                  <a:rPr lang="en-US" sz="1900" dirty="0"/>
                  <a:t>A variable that is </a:t>
                </a:r>
                <a:r>
                  <a:rPr lang="en-US" sz="1900" b="1" dirty="0"/>
                  <a:t>not truly relevant</a:t>
                </a:r>
                <a:r>
                  <a:rPr lang="en-US" sz="1900" dirty="0"/>
                  <a:t>, but the model </a:t>
                </a:r>
                <a:r>
                  <a:rPr lang="en-US" sz="1900" b="1" dirty="0"/>
                  <a:t>incorrectly selected</a:t>
                </a:r>
                <a:r>
                  <a:rPr lang="en-US" sz="1900" dirty="0"/>
                  <a:t> it.</a:t>
                </a:r>
              </a:p>
              <a:p>
                <a:pPr marL="0" indent="0">
                  <a:buNone/>
                </a:pPr>
                <a:r>
                  <a:rPr lang="en-US" sz="1900" dirty="0"/>
                  <a:t>FPR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𝐹𝑃</m:t>
                        </m:r>
                      </m:num>
                      <m:den>
                        <m:r>
                          <a:rPr lang="en-US" sz="1900" b="0" i="1">
                            <a:latin typeface="Cambria Math" panose="02040503050406030204" pitchFamily="18" charset="0"/>
                          </a:rPr>
                          <m:t>𝐹𝑃</m:t>
                        </m:r>
                        <m:r>
                          <a:rPr lang="en-US" sz="1900" b="0" i="1">
                            <a:latin typeface="Cambria Math" panose="02040503050406030204" pitchFamily="18" charset="0"/>
                          </a:rPr>
                          <m:t>+</m:t>
                        </m:r>
                        <m:r>
                          <a:rPr lang="en-US" sz="1900" b="0" i="1">
                            <a:latin typeface="Cambria Math" panose="02040503050406030204" pitchFamily="18" charset="0"/>
                          </a:rPr>
                          <m:t>𝑇𝑁</m:t>
                        </m:r>
                      </m:den>
                    </m:f>
                  </m:oMath>
                </a14:m>
                <a:r>
                  <a:rPr lang="en-US" sz="1900" dirty="0"/>
                  <a:t>  </a:t>
                </a:r>
              </a:p>
              <a:p>
                <a:pPr>
                  <a:buFont typeface="Arial" panose="020B0604020202020204" pitchFamily="34" charset="0"/>
                  <a:buChar char="•"/>
                </a:pPr>
                <a:r>
                  <a:rPr lang="en-US" sz="1900" b="1" dirty="0"/>
                  <a:t>True Negative (TN)</a:t>
                </a:r>
                <a:r>
                  <a:rPr lang="en-US" sz="1900" dirty="0"/>
                  <a:t>:</a:t>
                </a:r>
                <a:br>
                  <a:rPr lang="en-US" sz="1900" dirty="0"/>
                </a:br>
                <a:r>
                  <a:rPr lang="en-US" sz="1900" dirty="0"/>
                  <a:t>A variable that is </a:t>
                </a:r>
                <a:r>
                  <a:rPr lang="en-US" sz="1900" b="1" dirty="0"/>
                  <a:t>not relevant</a:t>
                </a:r>
                <a:r>
                  <a:rPr lang="en-US" sz="1900" dirty="0"/>
                  <a:t> and was </a:t>
                </a:r>
                <a:r>
                  <a:rPr lang="en-US" sz="1900" b="1" dirty="0"/>
                  <a:t>correctly not selected</a:t>
                </a:r>
                <a:r>
                  <a:rPr lang="en-US" sz="1900" dirty="0"/>
                  <a:t>.</a:t>
                </a:r>
              </a:p>
              <a:p>
                <a:pPr marL="0" indent="0">
                  <a:buNone/>
                </a:pPr>
                <a:r>
                  <a:rPr lang="en-US" sz="1900" dirty="0"/>
                  <a:t>TNR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𝑇𝑁</m:t>
                        </m:r>
                      </m:num>
                      <m:den>
                        <m:r>
                          <a:rPr lang="en-US" sz="1900" b="0" i="1">
                            <a:latin typeface="Cambria Math" panose="02040503050406030204" pitchFamily="18" charset="0"/>
                          </a:rPr>
                          <m:t>𝑇𝑁</m:t>
                        </m:r>
                        <m:r>
                          <a:rPr lang="en-US" sz="1900" b="0" i="1">
                            <a:latin typeface="Cambria Math" panose="02040503050406030204" pitchFamily="18" charset="0"/>
                          </a:rPr>
                          <m:t>+</m:t>
                        </m:r>
                        <m:r>
                          <a:rPr lang="en-US" sz="1900" b="0" i="1">
                            <a:latin typeface="Cambria Math" panose="02040503050406030204" pitchFamily="18" charset="0"/>
                          </a:rPr>
                          <m:t>𝐹𝑃</m:t>
                        </m:r>
                      </m:den>
                    </m:f>
                  </m:oMath>
                </a14:m>
                <a:r>
                  <a:rPr lang="en-US" sz="1900" dirty="0"/>
                  <a:t> </a:t>
                </a:r>
              </a:p>
              <a:p>
                <a:pPr>
                  <a:buFont typeface="Arial" panose="020B0604020202020204" pitchFamily="34" charset="0"/>
                  <a:buChar char="•"/>
                </a:pPr>
                <a:r>
                  <a:rPr lang="en-US" sz="1900" b="1" dirty="0"/>
                  <a:t>False Negative (FN)</a:t>
                </a:r>
                <a:r>
                  <a:rPr lang="en-US" sz="1900" dirty="0"/>
                  <a:t>:</a:t>
                </a:r>
                <a:br>
                  <a:rPr lang="en-US" sz="1900" dirty="0"/>
                </a:br>
                <a:r>
                  <a:rPr lang="en-US" sz="1900" dirty="0"/>
                  <a:t>A variable that is </a:t>
                </a:r>
                <a:r>
                  <a:rPr lang="en-US" sz="1900" b="1" dirty="0"/>
                  <a:t>relevant</a:t>
                </a:r>
                <a:r>
                  <a:rPr lang="en-US" sz="1900" dirty="0"/>
                  <a:t>, but the model </a:t>
                </a:r>
                <a:r>
                  <a:rPr lang="en-US" sz="1900" b="1" dirty="0"/>
                  <a:t>failed to select</a:t>
                </a:r>
                <a:r>
                  <a:rPr lang="en-US" sz="1900" dirty="0"/>
                  <a:t> it.</a:t>
                </a:r>
              </a:p>
              <a:p>
                <a:pPr marL="0" indent="0">
                  <a:buNone/>
                </a:pPr>
                <a:r>
                  <a:rPr lang="en-US" sz="1900" dirty="0"/>
                  <a:t>FNR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𝐹𝑁</m:t>
                        </m:r>
                      </m:num>
                      <m:den>
                        <m:r>
                          <a:rPr lang="en-US" sz="1900" b="0" i="1">
                            <a:latin typeface="Cambria Math" panose="02040503050406030204" pitchFamily="18" charset="0"/>
                          </a:rPr>
                          <m:t>𝐹𝑁</m:t>
                        </m:r>
                        <m:r>
                          <a:rPr lang="en-US" sz="1900" b="0" i="1">
                            <a:latin typeface="Cambria Math" panose="02040503050406030204" pitchFamily="18" charset="0"/>
                          </a:rPr>
                          <m:t>+</m:t>
                        </m:r>
                        <m:r>
                          <a:rPr lang="en-US" sz="1900" b="0" i="1">
                            <a:latin typeface="Cambria Math" panose="02040503050406030204" pitchFamily="18" charset="0"/>
                          </a:rPr>
                          <m:t>𝑇𝑃</m:t>
                        </m:r>
                      </m:den>
                    </m:f>
                  </m:oMath>
                </a14:m>
                <a:r>
                  <a:rPr lang="en-US" sz="1900" dirty="0"/>
                  <a:t>   </a:t>
                </a:r>
              </a:p>
              <a:p>
                <a:pPr marL="0" indent="0">
                  <a:buNone/>
                </a:pPr>
                <a:endParaRPr lang="en-US" sz="1900" dirty="0"/>
              </a:p>
              <a:p>
                <a:endParaRPr lang="en-US" sz="1900" dirty="0"/>
              </a:p>
            </p:txBody>
          </p:sp>
        </mc:Choice>
        <mc:Fallback xmlns="">
          <p:sp>
            <p:nvSpPr>
              <p:cNvPr id="3" name="Content Placeholder 2">
                <a:extLst>
                  <a:ext uri="{FF2B5EF4-FFF2-40B4-BE49-F238E27FC236}">
                    <a16:creationId xmlns:a16="http://schemas.microsoft.com/office/drawing/2014/main" id="{207B4D2E-7454-66CA-7B94-537C25095232}"/>
                  </a:ext>
                </a:extLst>
              </p:cNvPr>
              <p:cNvSpPr>
                <a:spLocks noGrp="1" noRot="1" noChangeAspect="1" noMove="1" noResize="1" noEditPoints="1" noAdjustHandles="1" noChangeArrowheads="1" noChangeShapeType="1" noTextEdit="1"/>
              </p:cNvSpPr>
              <p:nvPr>
                <p:ph idx="1"/>
              </p:nvPr>
            </p:nvSpPr>
            <p:spPr>
              <a:xfrm>
                <a:off x="4823613" y="405036"/>
                <a:ext cx="6541994" cy="5790492"/>
              </a:xfrm>
              <a:blipFill>
                <a:blip r:embed="rId2"/>
                <a:stretch>
                  <a:fillRect l="-839" t="-1474" r="-93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158A6ED8-92C9-892C-7467-4716C2AF6625}"/>
              </a:ext>
            </a:extLst>
          </p:cNvPr>
          <p:cNvPicPr>
            <a:picLocks noChangeAspect="1"/>
          </p:cNvPicPr>
          <p:nvPr/>
        </p:nvPicPr>
        <p:blipFill>
          <a:blip r:embed="rId3"/>
          <a:stretch>
            <a:fillRect/>
          </a:stretch>
        </p:blipFill>
        <p:spPr>
          <a:xfrm>
            <a:off x="6259658" y="2697477"/>
            <a:ext cx="310923" cy="554784"/>
          </a:xfrm>
          <a:prstGeom prst="rect">
            <a:avLst/>
          </a:prstGeom>
        </p:spPr>
      </p:pic>
      <p:pic>
        <p:nvPicPr>
          <p:cNvPr id="11" name="Picture 10">
            <a:extLst>
              <a:ext uri="{FF2B5EF4-FFF2-40B4-BE49-F238E27FC236}">
                <a16:creationId xmlns:a16="http://schemas.microsoft.com/office/drawing/2014/main" id="{1F23D6F5-B299-F7FD-2660-D9D5C8F4048C}"/>
              </a:ext>
            </a:extLst>
          </p:cNvPr>
          <p:cNvPicPr>
            <a:picLocks noChangeAspect="1"/>
          </p:cNvPicPr>
          <p:nvPr/>
        </p:nvPicPr>
        <p:blipFill>
          <a:blip r:embed="rId4"/>
          <a:stretch>
            <a:fillRect/>
          </a:stretch>
        </p:blipFill>
        <p:spPr>
          <a:xfrm>
            <a:off x="6259658" y="5046124"/>
            <a:ext cx="310923" cy="560881"/>
          </a:xfrm>
          <a:prstGeom prst="rect">
            <a:avLst/>
          </a:prstGeom>
        </p:spPr>
      </p:pic>
      <p:sp>
        <p:nvSpPr>
          <p:cNvPr id="13" name="Arrow: Up 12">
            <a:extLst>
              <a:ext uri="{FF2B5EF4-FFF2-40B4-BE49-F238E27FC236}">
                <a16:creationId xmlns:a16="http://schemas.microsoft.com/office/drawing/2014/main" id="{52D9BD3E-0635-D64A-2A86-6658EE5E003D}"/>
              </a:ext>
            </a:extLst>
          </p:cNvPr>
          <p:cNvSpPr/>
          <p:nvPr/>
        </p:nvSpPr>
        <p:spPr>
          <a:xfrm>
            <a:off x="6274899" y="1314552"/>
            <a:ext cx="239333" cy="48481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306089D-98BE-1762-723E-D180DC9A279A}"/>
              </a:ext>
            </a:extLst>
          </p:cNvPr>
          <p:cNvPicPr>
            <a:picLocks noChangeAspect="1"/>
          </p:cNvPicPr>
          <p:nvPr/>
        </p:nvPicPr>
        <p:blipFill>
          <a:blip r:embed="rId5"/>
          <a:stretch>
            <a:fillRect/>
          </a:stretch>
        </p:blipFill>
        <p:spPr>
          <a:xfrm>
            <a:off x="6290141" y="3838803"/>
            <a:ext cx="280440" cy="506012"/>
          </a:xfrm>
          <a:prstGeom prst="rect">
            <a:avLst/>
          </a:prstGeom>
        </p:spPr>
      </p:pic>
    </p:spTree>
    <p:extLst>
      <p:ext uri="{BB962C8B-B14F-4D97-AF65-F5344CB8AC3E}">
        <p14:creationId xmlns:p14="http://schemas.microsoft.com/office/powerpoint/2010/main" val="69599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9810F-8213-1ABA-8B4E-8985BF3D3144}"/>
              </a:ext>
            </a:extLst>
          </p:cNvPr>
          <p:cNvSpPr>
            <a:spLocks noGrp="1"/>
          </p:cNvSpPr>
          <p:nvPr>
            <p:ph type="title"/>
          </p:nvPr>
        </p:nvSpPr>
        <p:spPr>
          <a:xfrm>
            <a:off x="1043631" y="809898"/>
            <a:ext cx="10173010" cy="1554480"/>
          </a:xfrm>
        </p:spPr>
        <p:txBody>
          <a:bodyPr anchor="ctr">
            <a:normAutofit/>
          </a:bodyPr>
          <a:lstStyle/>
          <a:p>
            <a:r>
              <a:rPr lang="en-US" sz="4800" b="1"/>
              <a:t>Results – Poisson GLM vs Lasso Vs Elastic Net</a:t>
            </a:r>
            <a:endParaRPr lang="en-US" sz="480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EE812A82-5AC5-28F0-A1BD-D25EF969C380}"/>
              </a:ext>
            </a:extLst>
          </p:cNvPr>
          <p:cNvGraphicFramePr>
            <a:graphicFrameLocks noGrp="1"/>
          </p:cNvGraphicFramePr>
          <p:nvPr>
            <p:ph idx="1"/>
            <p:extLst>
              <p:ext uri="{D42A27DB-BD31-4B8C-83A1-F6EECF244321}">
                <p14:modId xmlns:p14="http://schemas.microsoft.com/office/powerpoint/2010/main" val="1745307058"/>
              </p:ext>
            </p:extLst>
          </p:nvPr>
        </p:nvGraphicFramePr>
        <p:xfrm>
          <a:off x="904602" y="3023888"/>
          <a:ext cx="10378445" cy="3197170"/>
        </p:xfrm>
        <a:graphic>
          <a:graphicData uri="http://schemas.openxmlformats.org/drawingml/2006/table">
            <a:tbl>
              <a:tblPr firstRow="1" bandRow="1">
                <a:solidFill>
                  <a:schemeClr val="bg1"/>
                </a:solidFill>
              </a:tblPr>
              <a:tblGrid>
                <a:gridCol w="1457377">
                  <a:extLst>
                    <a:ext uri="{9D8B030D-6E8A-4147-A177-3AD203B41FA5}">
                      <a16:colId xmlns:a16="http://schemas.microsoft.com/office/drawing/2014/main" val="936889600"/>
                    </a:ext>
                  </a:extLst>
                </a:gridCol>
                <a:gridCol w="1457377">
                  <a:extLst>
                    <a:ext uri="{9D8B030D-6E8A-4147-A177-3AD203B41FA5}">
                      <a16:colId xmlns:a16="http://schemas.microsoft.com/office/drawing/2014/main" val="2401909223"/>
                    </a:ext>
                  </a:extLst>
                </a:gridCol>
                <a:gridCol w="1172258">
                  <a:extLst>
                    <a:ext uri="{9D8B030D-6E8A-4147-A177-3AD203B41FA5}">
                      <a16:colId xmlns:a16="http://schemas.microsoft.com/office/drawing/2014/main" val="1576778686"/>
                    </a:ext>
                  </a:extLst>
                </a:gridCol>
                <a:gridCol w="1172258">
                  <a:extLst>
                    <a:ext uri="{9D8B030D-6E8A-4147-A177-3AD203B41FA5}">
                      <a16:colId xmlns:a16="http://schemas.microsoft.com/office/drawing/2014/main" val="3075295720"/>
                    </a:ext>
                  </a:extLst>
                </a:gridCol>
                <a:gridCol w="1172258">
                  <a:extLst>
                    <a:ext uri="{9D8B030D-6E8A-4147-A177-3AD203B41FA5}">
                      <a16:colId xmlns:a16="http://schemas.microsoft.com/office/drawing/2014/main" val="1185223018"/>
                    </a:ext>
                  </a:extLst>
                </a:gridCol>
                <a:gridCol w="1172258">
                  <a:extLst>
                    <a:ext uri="{9D8B030D-6E8A-4147-A177-3AD203B41FA5}">
                      <a16:colId xmlns:a16="http://schemas.microsoft.com/office/drawing/2014/main" val="2297095739"/>
                    </a:ext>
                  </a:extLst>
                </a:gridCol>
                <a:gridCol w="1317282">
                  <a:extLst>
                    <a:ext uri="{9D8B030D-6E8A-4147-A177-3AD203B41FA5}">
                      <a16:colId xmlns:a16="http://schemas.microsoft.com/office/drawing/2014/main" val="3921689849"/>
                    </a:ext>
                  </a:extLst>
                </a:gridCol>
                <a:gridCol w="1457377">
                  <a:extLst>
                    <a:ext uri="{9D8B030D-6E8A-4147-A177-3AD203B41FA5}">
                      <a16:colId xmlns:a16="http://schemas.microsoft.com/office/drawing/2014/main" val="2872744196"/>
                    </a:ext>
                  </a:extLst>
                </a:gridCol>
              </a:tblGrid>
              <a:tr h="319717">
                <a:tc>
                  <a:txBody>
                    <a:bodyPr/>
                    <a:lstStyle/>
                    <a:p>
                      <a:r>
                        <a:rPr lang="en-US" sz="1000" b="0" cap="none" spc="0">
                          <a:solidFill>
                            <a:schemeClr val="bg1"/>
                          </a:solidFill>
                        </a:rPr>
                        <a:t>Response</a:t>
                      </a:r>
                    </a:p>
                  </a:txBody>
                  <a:tcPr marL="87809" marR="67546" marT="67546" marB="6754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dirty="0">
                          <a:solidFill>
                            <a:schemeClr val="bg1"/>
                          </a:solidFill>
                        </a:rPr>
                        <a:t>Model</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a:solidFill>
                            <a:schemeClr val="bg1"/>
                          </a:solidFill>
                        </a:rPr>
                        <a:t>TP</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a:solidFill>
                            <a:schemeClr val="bg1"/>
                          </a:solidFill>
                        </a:rPr>
                        <a:t>FP</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a:solidFill>
                            <a:schemeClr val="bg1"/>
                          </a:solidFill>
                        </a:rPr>
                        <a:t>FN</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a:solidFill>
                            <a:schemeClr val="bg1"/>
                          </a:solidFill>
                        </a:rPr>
                        <a:t>TN</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a:solidFill>
                            <a:schemeClr val="bg1"/>
                          </a:solidFill>
                        </a:rPr>
                        <a:t>FPR</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000" b="0" cap="none" spc="0">
                          <a:solidFill>
                            <a:schemeClr val="bg1"/>
                          </a:solidFill>
                        </a:rPr>
                        <a:t>FNR</a:t>
                      </a:r>
                    </a:p>
                  </a:txBody>
                  <a:tcPr marL="87809" marR="67546" marT="67546" marB="6754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528737471"/>
                  </a:ext>
                </a:extLst>
              </a:tr>
              <a:tr h="319717">
                <a:tc>
                  <a:txBody>
                    <a:bodyPr/>
                    <a:lstStyle/>
                    <a:p>
                      <a:r>
                        <a:rPr lang="en-US" sz="1000" cap="none" spc="0">
                          <a:solidFill>
                            <a:schemeClr val="tx1"/>
                          </a:solidFill>
                        </a:rPr>
                        <a:t>y1</a:t>
                      </a:r>
                    </a:p>
                  </a:txBody>
                  <a:tcPr marL="87809" marR="67546" marT="67546" marB="67546"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ElasticNet</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dirty="0">
                          <a:solidFill>
                            <a:schemeClr val="tx1"/>
                          </a:solidFill>
                        </a:rPr>
                        <a:t>5.87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41.9</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0.13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52.1</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0.446</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0.0222</a:t>
                      </a:r>
                    </a:p>
                  </a:txBody>
                  <a:tcPr marL="87809" marR="67546" marT="67546" marB="67546"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08329371"/>
                  </a:ext>
                </a:extLst>
              </a:tr>
              <a:tr h="319717">
                <a:tc>
                  <a:txBody>
                    <a:bodyPr/>
                    <a:lstStyle/>
                    <a:p>
                      <a:r>
                        <a:rPr lang="en-US" sz="1000" cap="none" spc="0">
                          <a:solidFill>
                            <a:schemeClr val="tx1"/>
                          </a:solidFill>
                        </a:rPr>
                        <a:t>y1</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GLM</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6.00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94.0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1.000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0.0000</a:t>
                      </a:r>
                    </a:p>
                  </a:txBody>
                  <a:tcPr marL="87809" marR="67546" marT="67546" marB="67546"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947839787"/>
                  </a:ext>
                </a:extLst>
              </a:tr>
              <a:tr h="319717">
                <a:tc>
                  <a:txBody>
                    <a:bodyPr/>
                    <a:lstStyle/>
                    <a:p>
                      <a:r>
                        <a:rPr lang="en-US" sz="1000" cap="none" spc="0">
                          <a:solidFill>
                            <a:schemeClr val="tx1"/>
                          </a:solidFill>
                        </a:rPr>
                        <a:t>y1</a:t>
                      </a:r>
                    </a:p>
                  </a:txBody>
                  <a:tcPr marL="87809" marR="67546" marT="67546" marB="6754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LASSO</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5.90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23.3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0.10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70.7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0.248</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0.0167</a:t>
                      </a:r>
                    </a:p>
                  </a:txBody>
                  <a:tcPr marL="87809" marR="67546" marT="67546" marB="6754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12189320"/>
                  </a:ext>
                </a:extLst>
              </a:tr>
              <a:tr h="319717">
                <a:tc>
                  <a:txBody>
                    <a:bodyPr/>
                    <a:lstStyle/>
                    <a:p>
                      <a:r>
                        <a:rPr lang="en-US" sz="1000" cap="none" spc="0">
                          <a:solidFill>
                            <a:schemeClr val="tx1"/>
                          </a:solidFill>
                        </a:rPr>
                        <a:t>y2</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ElasticNet</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3.53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31.2</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2.47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62.8</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0.332</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0.4110</a:t>
                      </a:r>
                    </a:p>
                  </a:txBody>
                  <a:tcPr marL="87809" marR="67546" marT="67546" marB="67546"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89970855"/>
                  </a:ext>
                </a:extLst>
              </a:tr>
              <a:tr h="319717">
                <a:tc>
                  <a:txBody>
                    <a:bodyPr/>
                    <a:lstStyle/>
                    <a:p>
                      <a:r>
                        <a:rPr lang="en-US" sz="1000" cap="none" spc="0">
                          <a:solidFill>
                            <a:schemeClr val="tx1"/>
                          </a:solidFill>
                        </a:rPr>
                        <a:t>y2</a:t>
                      </a:r>
                    </a:p>
                  </a:txBody>
                  <a:tcPr marL="87809" marR="67546" marT="67546" marB="6754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GLM</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6.00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94.0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1.000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0.0000</a:t>
                      </a:r>
                    </a:p>
                  </a:txBody>
                  <a:tcPr marL="87809" marR="67546" marT="67546" marB="6754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577924505"/>
                  </a:ext>
                </a:extLst>
              </a:tr>
              <a:tr h="319717">
                <a:tc>
                  <a:txBody>
                    <a:bodyPr/>
                    <a:lstStyle/>
                    <a:p>
                      <a:r>
                        <a:rPr lang="en-US" sz="1000" cap="none" spc="0">
                          <a:solidFill>
                            <a:schemeClr val="tx1"/>
                          </a:solidFill>
                        </a:rPr>
                        <a:t>y2</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LASSO</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3.70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27.7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2.30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66.3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0.294</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0.3830</a:t>
                      </a:r>
                    </a:p>
                  </a:txBody>
                  <a:tcPr marL="87809" marR="67546" marT="67546" marB="67546"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99338466"/>
                  </a:ext>
                </a:extLst>
              </a:tr>
              <a:tr h="319717">
                <a:tc>
                  <a:txBody>
                    <a:bodyPr/>
                    <a:lstStyle/>
                    <a:p>
                      <a:r>
                        <a:rPr lang="en-US" sz="1000" cap="none" spc="0">
                          <a:solidFill>
                            <a:schemeClr val="tx1"/>
                          </a:solidFill>
                        </a:rPr>
                        <a:t>y3</a:t>
                      </a:r>
                    </a:p>
                  </a:txBody>
                  <a:tcPr marL="87809" marR="67546" marT="67546" marB="6754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ElasticNet</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3.43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25.7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2.57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68.3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0.273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0.4280</a:t>
                      </a:r>
                    </a:p>
                  </a:txBody>
                  <a:tcPr marL="87809" marR="67546" marT="67546" marB="6754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52000535"/>
                  </a:ext>
                </a:extLst>
              </a:tr>
              <a:tr h="319717">
                <a:tc>
                  <a:txBody>
                    <a:bodyPr/>
                    <a:lstStyle/>
                    <a:p>
                      <a:r>
                        <a:rPr lang="en-US" sz="1000" cap="none" spc="0">
                          <a:solidFill>
                            <a:schemeClr val="tx1"/>
                          </a:solidFill>
                        </a:rPr>
                        <a:t>y3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GLM</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6.00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94.0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1.000</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000" cap="none" spc="0">
                          <a:solidFill>
                            <a:schemeClr val="tx1"/>
                          </a:solidFill>
                        </a:rPr>
                        <a:t>0.0000</a:t>
                      </a:r>
                    </a:p>
                  </a:txBody>
                  <a:tcPr marL="87809" marR="67546" marT="67546" marB="67546"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004787388"/>
                  </a:ext>
                </a:extLst>
              </a:tr>
              <a:tr h="319717">
                <a:tc>
                  <a:txBody>
                    <a:bodyPr/>
                    <a:lstStyle/>
                    <a:p>
                      <a:r>
                        <a:rPr lang="en-US" sz="1000" cap="none" spc="0">
                          <a:solidFill>
                            <a:schemeClr val="tx1"/>
                          </a:solidFill>
                        </a:rPr>
                        <a:t>y3</a:t>
                      </a:r>
                    </a:p>
                  </a:txBody>
                  <a:tcPr marL="87809" marR="67546" marT="67546" marB="6754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a:solidFill>
                            <a:schemeClr val="tx1"/>
                          </a:solidFill>
                        </a:rPr>
                        <a:t>LASSO</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a:solidFill>
                            <a:schemeClr val="tx1"/>
                          </a:solidFill>
                        </a:rPr>
                        <a:t>3.67</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a:solidFill>
                            <a:schemeClr val="tx1"/>
                          </a:solidFill>
                        </a:rPr>
                        <a:t>24.5</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a:solidFill>
                            <a:schemeClr val="tx1"/>
                          </a:solidFill>
                        </a:rPr>
                        <a:t>2.33</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a:solidFill>
                            <a:schemeClr val="tx1"/>
                          </a:solidFill>
                        </a:rPr>
                        <a:t>69.5</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a:solidFill>
                            <a:schemeClr val="tx1"/>
                          </a:solidFill>
                        </a:rPr>
                        <a:t>0.261</a:t>
                      </a:r>
                    </a:p>
                  </a:txBody>
                  <a:tcPr marL="87809" marR="67546" marT="67546" marB="6754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1000" cap="none" spc="0" dirty="0">
                          <a:solidFill>
                            <a:schemeClr val="tx1"/>
                          </a:solidFill>
                        </a:rPr>
                        <a:t>0.3890</a:t>
                      </a:r>
                    </a:p>
                  </a:txBody>
                  <a:tcPr marL="87809" marR="67546" marT="67546" marB="6754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14612182"/>
                  </a:ext>
                </a:extLst>
              </a:tr>
            </a:tbl>
          </a:graphicData>
        </a:graphic>
      </p:graphicFrame>
    </p:spTree>
    <p:extLst>
      <p:ext uri="{BB962C8B-B14F-4D97-AF65-F5344CB8AC3E}">
        <p14:creationId xmlns:p14="http://schemas.microsoft.com/office/powerpoint/2010/main" val="2106004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D635B6C471F54A9F8F1FDC6288A49D" ma:contentTypeVersion="3" ma:contentTypeDescription="Create a new document." ma:contentTypeScope="" ma:versionID="6f81bbbbcf563f3a9296052db7c4242a">
  <xsd:schema xmlns:xsd="http://www.w3.org/2001/XMLSchema" xmlns:xs="http://www.w3.org/2001/XMLSchema" xmlns:p="http://schemas.microsoft.com/office/2006/metadata/properties" xmlns:ns3="64ae74a4-9998-489e-bcc6-2275b5ec6138" targetNamespace="http://schemas.microsoft.com/office/2006/metadata/properties" ma:root="true" ma:fieldsID="19c91006c691b490e43723f34c790b2a" ns3:_="">
    <xsd:import namespace="64ae74a4-9998-489e-bcc6-2275b5ec6138"/>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ae74a4-9998-489e-bcc6-2275b5ec6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E87C0E-4A8B-453C-AF66-34E8A2093824}">
  <ds:schemaRefs>
    <ds:schemaRef ds:uri="http://schemas.microsoft.com/sharepoint/v3/contenttype/forms"/>
  </ds:schemaRefs>
</ds:datastoreItem>
</file>

<file path=customXml/itemProps2.xml><?xml version="1.0" encoding="utf-8"?>
<ds:datastoreItem xmlns:ds="http://schemas.openxmlformats.org/officeDocument/2006/customXml" ds:itemID="{8D9520DE-7114-4F0C-8664-FD6C3A546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ae74a4-9998-489e-bcc6-2275b5ec61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806AB4-F95C-4E9C-9E8B-3F0E597D2468}">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http://schemas.microsoft.com/office/2006/metadata/properties"/>
    <ds:schemaRef ds:uri="64ae74a4-9998-489e-bcc6-2275b5ec613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2356</TotalTime>
  <Words>1137</Words>
  <Application>Microsoft Office PowerPoint</Application>
  <PresentationFormat>Widescreen</PresentationFormat>
  <Paragraphs>307</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Calibri Light</vt:lpstr>
      <vt:lpstr>Cambria Math</vt:lpstr>
      <vt:lpstr>CMSS10</vt:lpstr>
      <vt:lpstr>CMSS9</vt:lpstr>
      <vt:lpstr>CMSSBX10</vt:lpstr>
      <vt:lpstr>CMSY10</vt:lpstr>
      <vt:lpstr>CMSY9</vt:lpstr>
      <vt:lpstr>CMTT10</vt:lpstr>
      <vt:lpstr>SFSS0900</vt:lpstr>
      <vt:lpstr>Wingdings</vt:lpstr>
      <vt:lpstr>Office Theme</vt:lpstr>
      <vt:lpstr>         Title:Variable Selection Techniques for High-Dimensional Simulated Data &amp; Real Data (Bike Rentals)</vt:lpstr>
      <vt:lpstr>Introduction</vt:lpstr>
      <vt:lpstr>Goals</vt:lpstr>
      <vt:lpstr>Variable Selection Methods</vt:lpstr>
      <vt:lpstr>Variable Selection Methods</vt:lpstr>
      <vt:lpstr>Variable Selection Methods</vt:lpstr>
      <vt:lpstr>Simulated Data Analysis - Dataset Design</vt:lpstr>
      <vt:lpstr>Evaluation Metrics</vt:lpstr>
      <vt:lpstr>Results – Poisson GLM vs Lasso Vs Elastic Net</vt:lpstr>
      <vt:lpstr>Results – Poisson GLM vs Lasso Vs Elastic Net</vt:lpstr>
      <vt:lpstr>Results – RandomForest vs XGBoost</vt:lpstr>
      <vt:lpstr>Results – RandomForest vs XGBoost</vt:lpstr>
      <vt:lpstr>Results – RandomForest vs XGBoost</vt:lpstr>
      <vt:lpstr>Results – Normal prior vs. Laplace prior in Bayesian regression</vt:lpstr>
      <vt:lpstr>Results – Normal prior vs. Laplace prior in Bayesian regression</vt:lpstr>
      <vt:lpstr>Results – Normal prior vs. Laplace prior in Bayesian regression</vt:lpstr>
      <vt:lpstr>Results – Normal prior vs. Laplace prior in Bayesian regression</vt:lpstr>
      <vt:lpstr>Real Data Analysis – Data Collection &amp; Description</vt:lpstr>
      <vt:lpstr>Real Data Analysis – Poisson GLM vs Lasso vs Elastic Net</vt:lpstr>
      <vt:lpstr>Real Data Analysis – Random Forest</vt:lpstr>
      <vt:lpstr>Real Data Analysis – XGBoost</vt:lpstr>
      <vt:lpstr>Real Data Analysis – Bayesian Regression – Normal vs Laplace</vt:lpstr>
      <vt:lpstr>Conclusion </vt:lpstr>
      <vt:lpstr>Limitations &amp; Future Developments</vt:lpstr>
      <vt:lpstr>Any Questions or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 355 : GLM Project</dc:title>
  <dc:creator>Shinjon Ghosh</dc:creator>
  <cp:lastModifiedBy>Ghosh, Shinjon</cp:lastModifiedBy>
  <cp:revision>24</cp:revision>
  <dcterms:created xsi:type="dcterms:W3CDTF">2024-04-22T00:37:45Z</dcterms:created>
  <dcterms:modified xsi:type="dcterms:W3CDTF">2025-04-30T21:33:55Z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0x010100CAD635B6C471F54A9F8F1FDC6288A49D</vt:lpwstr>
  </property>
</Properties>
</file>