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0" r:id="rId10"/>
    <p:sldId id="271" r:id="rId11"/>
    <p:sldId id="272" r:id="rId12"/>
    <p:sldId id="263" r:id="rId13"/>
    <p:sldId id="273" r:id="rId14"/>
    <p:sldId id="264" r:id="rId15"/>
    <p:sldId id="27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61E9-98D1-122C-9319-9FC82DA42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F1C85-6E1D-E239-2A13-14D327D2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BB1F-E5F5-24A4-B1E5-D14F78DA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6A90-831B-3F9B-EE85-9A7AA8F8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05EF-A876-99A7-EC5D-5B59A4F6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3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CF77-522B-B755-214A-B7C5F8C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9BACF-78BB-5C85-D868-FB5F0EA72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9179-D218-A7F0-D4CF-BB0E69CB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6AD-2410-3D0A-FC92-63E134EE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5567D-659B-0BD1-E61B-0E20ADC2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8B958-19F4-10B4-09FE-5D5D614A4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5E9CE-88F3-7D56-EA10-7D4F22C5D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45CE-344B-CF3A-2C26-F3E590C4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BFF5-8709-5847-4164-8F249547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3CDD-7241-D212-ED75-253DB2E8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0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E1D1-B3CA-AD39-D0C6-959F23F3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706A-1C26-7E8A-E559-69CA670E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DC34C-D1AC-56EB-BB71-25D9FBDC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52EB-0032-DA56-D0D3-22424409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3FE3-9D9F-9D7F-E229-02CC10E9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DC2A-1277-9943-7A56-230F7367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D330F-FA38-AB9D-AFE1-B0D7F730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53E0C-04E5-753B-9F82-06F3090A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6DBF-915D-70A5-93E6-AEEA373D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31E25-0E7A-CE6E-7B8A-BE6D7A6F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5F5F-B29B-2BF6-E6D4-9CF60815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5D1F-44FF-5A28-D07F-D546DE691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24510-7F53-95C9-F52F-477A937AC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0E248-A14B-703A-77D7-0CD19D8C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C0C97-93D6-6345-D37D-74897948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09D9D-3E29-AFF4-2EE4-BF7F12F1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C33F-A226-D8E0-A6BB-567A5556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AB85-F113-8DB7-A3D5-FA5EE5DA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7F0B8-2D05-451F-E58D-C1037FF3E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6B63-E1E8-C062-7550-8E6329538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267A1-AE0B-8F8D-1980-9B183D529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5B709-5EC8-04BD-188D-1ECB3212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2D3D3-4C7B-EB28-DAA0-724111A7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1761B-3ABE-4A9C-BB71-7A94C1A6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1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6380-2862-7823-2679-7E012027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2C511-BA80-226F-A320-605240F5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D8F10-5B51-598A-26CF-77400D33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D110F-875C-BDE3-3365-4935D660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4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947B1-4F81-56CB-1C78-D3A8424B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F632E-3BB8-D1B7-695C-23096AC2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1BD47-484B-7B07-B069-C9B48154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43F1-0A08-ECDD-A8BB-FB57F751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1F0C-8D99-82EF-4D91-6E5807C6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5438-1A2B-A103-5301-04B7BDFF4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6471A-8EA5-583C-0AE2-A9836EBD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01821-1A2B-F4BB-A95A-430AECA1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368EA-E920-39BC-F8F0-A59C8A7E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2E99-E5B8-40A0-9907-631C42DC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BBA02-2B38-BD39-C92D-C0186E269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CC76F-A5F9-9C7A-D01B-C962876B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59A4E-C510-CE5A-BCB2-C3A9C734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3232-096F-6B97-FAE0-678A280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AE52-0487-2706-6F44-A84627E9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7F795-DE4F-3B18-07A8-31EAC32A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9524A-D984-0B05-97E0-8669E790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95D8-DBE1-C50B-521B-07758425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5637-DE49-4C50-8E2F-ED26FFBB654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B668-9B1B-3321-57AC-B0C071295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F09C-ABD6-CA17-7F2D-79B6AFDD4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A824-1AD7-4D28-8026-21AF030D6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765F-DF7E-2A14-893E-9532EF1AF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5814"/>
            <a:ext cx="9334500" cy="1114424"/>
          </a:xfrm>
        </p:spPr>
        <p:txBody>
          <a:bodyPr>
            <a:normAutofit fontScale="90000"/>
          </a:bodyPr>
          <a:lstStyle/>
          <a:p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br>
              <a:rPr lang="en-US" sz="4400">
                <a:solidFill>
                  <a:srgbClr val="0070C0"/>
                </a:solidFill>
              </a:rPr>
            </a:br>
            <a:r>
              <a:rPr lang="en-US" sz="4400">
                <a:solidFill>
                  <a:srgbClr val="0070C0"/>
                </a:solidFill>
              </a:rPr>
              <a:t>MAT 411 : Deep Learning Project</a:t>
            </a:r>
            <a:br>
              <a:rPr lang="en-US" sz="4400">
                <a:solidFill>
                  <a:srgbClr val="0070C0"/>
                </a:solidFill>
              </a:rPr>
            </a:br>
            <a:endParaRPr lang="en-US" sz="440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0E3E4-69FD-335B-7BBA-17F738C8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863" y="2371725"/>
            <a:ext cx="9672637" cy="3386137"/>
          </a:xfrm>
        </p:spPr>
        <p:txBody>
          <a:bodyPr>
            <a:noAutofit/>
          </a:bodyPr>
          <a:lstStyle/>
          <a:p>
            <a:pPr algn="l"/>
            <a:r>
              <a:rPr lang="en-US" sz="3200">
                <a:solidFill>
                  <a:schemeClr val="accent5"/>
                </a:solidFill>
              </a:rPr>
              <a:t>Title: Deep Learning approach for detecting credit card fraud transactions.</a:t>
            </a:r>
          </a:p>
          <a:p>
            <a:pPr algn="l"/>
            <a:endParaRPr lang="en-US" sz="3200"/>
          </a:p>
          <a:p>
            <a:pPr algn="l"/>
            <a:r>
              <a:rPr lang="en-US" sz="3200"/>
              <a:t>Shinjon Ghosh</a:t>
            </a:r>
          </a:p>
          <a:p>
            <a:pPr algn="l"/>
            <a:r>
              <a:rPr lang="en-US" sz="3200"/>
              <a:t>Graduate Student</a:t>
            </a:r>
          </a:p>
          <a:p>
            <a:pPr algn="l"/>
            <a:r>
              <a:rPr lang="en-US" sz="3200"/>
              <a:t>Department of Mathematics</a:t>
            </a:r>
          </a:p>
        </p:txBody>
      </p:sp>
    </p:spTree>
    <p:extLst>
      <p:ext uri="{BB962C8B-B14F-4D97-AF65-F5344CB8AC3E}">
        <p14:creationId xmlns:p14="http://schemas.microsoft.com/office/powerpoint/2010/main" val="137723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2B91-F9F2-25ED-041C-287445A6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71488"/>
            <a:ext cx="11496675" cy="57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Autoencoder Model:</a:t>
            </a:r>
          </a:p>
          <a:p>
            <a:pPr marL="0" indent="0">
              <a:buNone/>
            </a:pPr>
            <a:r>
              <a:rPr lang="en-US" sz="1800" err="1"/>
              <a:t>input_dim</a:t>
            </a:r>
            <a:r>
              <a:rPr lang="en-US" sz="1800"/>
              <a:t> = </a:t>
            </a:r>
            <a:r>
              <a:rPr lang="en-US" sz="1800" err="1"/>
              <a:t>X_train.shape</a:t>
            </a:r>
            <a:r>
              <a:rPr lang="en-US" sz="1800"/>
              <a:t>[1]</a:t>
            </a:r>
          </a:p>
          <a:p>
            <a:pPr marL="0" indent="0">
              <a:buNone/>
            </a:pPr>
            <a:r>
              <a:rPr lang="en-US" sz="1800" err="1"/>
              <a:t>encoding_dim</a:t>
            </a:r>
            <a:r>
              <a:rPr lang="en-US" sz="1800"/>
              <a:t> = 30</a:t>
            </a:r>
          </a:p>
          <a:p>
            <a:pPr marL="0" indent="0">
              <a:buNone/>
            </a:pPr>
            <a:r>
              <a:rPr lang="en-US" sz="1800" err="1"/>
              <a:t>input_layer</a:t>
            </a:r>
            <a:r>
              <a:rPr lang="en-US" sz="1800"/>
              <a:t> = Input(shape=(</a:t>
            </a:r>
            <a:r>
              <a:rPr lang="en-US" sz="1800" err="1"/>
              <a:t>input_dim</a:t>
            </a:r>
            <a:r>
              <a:rPr lang="en-US" sz="1800"/>
              <a:t>, ))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encoder = Dense(</a:t>
            </a:r>
            <a:r>
              <a:rPr lang="en-US" sz="1800" err="1"/>
              <a:t>encoding_dim</a:t>
            </a:r>
            <a:r>
              <a:rPr lang="en-US" sz="1800"/>
              <a:t>, activation="tanh", </a:t>
            </a:r>
          </a:p>
          <a:p>
            <a:pPr marL="0" indent="0">
              <a:buNone/>
            </a:pPr>
            <a:r>
              <a:rPr lang="en-US" sz="1800"/>
              <a:t>                </a:t>
            </a:r>
            <a:r>
              <a:rPr lang="en-US" sz="1800" err="1"/>
              <a:t>activity_regularizer</a:t>
            </a:r>
            <a:r>
              <a:rPr lang="en-US" sz="1800"/>
              <a:t>=regularizers.l1(10e-10))(</a:t>
            </a:r>
            <a:r>
              <a:rPr lang="en-US" sz="1800" err="1"/>
              <a:t>input_layer</a:t>
            </a:r>
            <a:r>
              <a:rPr lang="en-US" sz="1800"/>
              <a:t>)</a:t>
            </a:r>
          </a:p>
          <a:p>
            <a:pPr marL="0" indent="0">
              <a:buNone/>
            </a:pPr>
            <a:r>
              <a:rPr lang="en-US" sz="1800"/>
              <a:t>encoder = Dense(int(</a:t>
            </a:r>
            <a:r>
              <a:rPr lang="en-US" sz="1800" err="1"/>
              <a:t>encoding_dim</a:t>
            </a:r>
            <a:r>
              <a:rPr lang="en-US" sz="1800"/>
              <a:t> - 16), activation=“tanh")(encoder)</a:t>
            </a:r>
          </a:p>
          <a:p>
            <a:pPr marL="0" indent="0">
              <a:buNone/>
            </a:pPr>
            <a:r>
              <a:rPr lang="en-US" sz="1800"/>
              <a:t>encoder = Dense(int(</a:t>
            </a:r>
            <a:r>
              <a:rPr lang="en-US" sz="1800" err="1"/>
              <a:t>encoding_dim</a:t>
            </a:r>
            <a:r>
              <a:rPr lang="en-US" sz="1800"/>
              <a:t> - 23), activation="</a:t>
            </a:r>
            <a:r>
              <a:rPr lang="en-US" sz="1800" err="1"/>
              <a:t>relu</a:t>
            </a:r>
            <a:r>
              <a:rPr lang="en-US" sz="1800"/>
              <a:t>")(encoder)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decoder = Dense(int(</a:t>
            </a:r>
            <a:r>
              <a:rPr lang="en-US" sz="1800" err="1"/>
              <a:t>encoding_dim</a:t>
            </a:r>
            <a:r>
              <a:rPr lang="en-US" sz="1800"/>
              <a:t> - 16), activation='tanh')(encoder)</a:t>
            </a:r>
          </a:p>
          <a:p>
            <a:pPr marL="0" indent="0">
              <a:buNone/>
            </a:pPr>
            <a:r>
              <a:rPr lang="en-US" sz="1800"/>
              <a:t>decoder = Dense(</a:t>
            </a:r>
            <a:r>
              <a:rPr lang="en-US" sz="1800" err="1"/>
              <a:t>input_dim</a:t>
            </a:r>
            <a:r>
              <a:rPr lang="en-US" sz="1800"/>
              <a:t>, activation='</a:t>
            </a:r>
            <a:r>
              <a:rPr lang="en-US" sz="1800" err="1"/>
              <a:t>relu</a:t>
            </a:r>
            <a:r>
              <a:rPr lang="en-US" sz="1800"/>
              <a:t>')(decoder)</a:t>
            </a:r>
          </a:p>
          <a:p>
            <a:pPr marL="0" indent="0">
              <a:buNone/>
            </a:pPr>
            <a:r>
              <a:rPr lang="en-US" sz="1800"/>
              <a:t>autoencoder = Model(inputs=</a:t>
            </a:r>
            <a:r>
              <a:rPr lang="en-US" sz="1800" err="1"/>
              <a:t>input_layer</a:t>
            </a:r>
            <a:r>
              <a:rPr lang="en-US" sz="1800"/>
              <a:t>, outputs=decoder)</a:t>
            </a:r>
          </a:p>
        </p:txBody>
      </p:sp>
    </p:spTree>
    <p:extLst>
      <p:ext uri="{BB962C8B-B14F-4D97-AF65-F5344CB8AC3E}">
        <p14:creationId xmlns:p14="http://schemas.microsoft.com/office/powerpoint/2010/main" val="43306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3725A-EE9A-A9D6-8DF8-50373DEC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85750"/>
            <a:ext cx="10839450" cy="62436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err="1"/>
              <a:t>nb_epoch</a:t>
            </a:r>
            <a:r>
              <a:rPr lang="en-US"/>
              <a:t> = 150</a:t>
            </a:r>
          </a:p>
          <a:p>
            <a:pPr marL="0" indent="0">
              <a:buNone/>
            </a:pPr>
            <a:r>
              <a:rPr lang="en-US" err="1"/>
              <a:t>batch_size</a:t>
            </a:r>
            <a:r>
              <a:rPr lang="en-US"/>
              <a:t> = 32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autoencoder.compile</a:t>
            </a:r>
            <a:r>
              <a:rPr lang="en-US"/>
              <a:t>(optimizer='</a:t>
            </a:r>
            <a:r>
              <a:rPr lang="en-US" err="1"/>
              <a:t>adam</a:t>
            </a:r>
            <a:r>
              <a:rPr lang="en-US"/>
              <a:t>', </a:t>
            </a:r>
          </a:p>
          <a:p>
            <a:pPr marL="0" indent="0">
              <a:buNone/>
            </a:pPr>
            <a:r>
              <a:rPr lang="en-US"/>
              <a:t>                    loss='</a:t>
            </a:r>
            <a:r>
              <a:rPr lang="en-US" err="1"/>
              <a:t>mean_squared_error</a:t>
            </a:r>
            <a:r>
              <a:rPr lang="en-US"/>
              <a:t>', </a:t>
            </a:r>
          </a:p>
          <a:p>
            <a:pPr marL="0" indent="0">
              <a:buNone/>
            </a:pPr>
            <a:r>
              <a:rPr lang="en-US"/>
              <a:t>                    metrics=['accuracy'])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checkpointer</a:t>
            </a:r>
            <a:r>
              <a:rPr lang="en-US"/>
              <a:t> = </a:t>
            </a:r>
            <a:r>
              <a:rPr lang="en-US" err="1"/>
              <a:t>ModelCheckpoint</a:t>
            </a:r>
            <a:r>
              <a:rPr lang="en-US"/>
              <a:t>(</a:t>
            </a:r>
            <a:r>
              <a:rPr lang="en-US" err="1"/>
              <a:t>filepath</a:t>
            </a:r>
            <a:r>
              <a:rPr lang="en-US"/>
              <a:t>="model.h5",</a:t>
            </a:r>
          </a:p>
          <a:p>
            <a:pPr marL="0" indent="0">
              <a:buNone/>
            </a:pPr>
            <a:r>
              <a:rPr lang="en-US"/>
              <a:t>                               verbose=0,</a:t>
            </a:r>
          </a:p>
          <a:p>
            <a:pPr marL="0" indent="0">
              <a:buNone/>
            </a:pPr>
            <a:r>
              <a:rPr lang="en-US"/>
              <a:t>                               </a:t>
            </a:r>
            <a:r>
              <a:rPr lang="en-US" err="1"/>
              <a:t>save_best_only</a:t>
            </a:r>
            <a:r>
              <a:rPr lang="en-US"/>
              <a:t>=True)</a:t>
            </a:r>
          </a:p>
          <a:p>
            <a:pPr marL="0" indent="0">
              <a:buNone/>
            </a:pPr>
            <a:r>
              <a:rPr lang="en-US" err="1"/>
              <a:t>tensorboard</a:t>
            </a:r>
            <a:r>
              <a:rPr lang="en-US"/>
              <a:t> = </a:t>
            </a:r>
            <a:r>
              <a:rPr lang="en-US" err="1"/>
              <a:t>TensorBoard</a:t>
            </a:r>
            <a:r>
              <a:rPr lang="en-US"/>
              <a:t>(</a:t>
            </a:r>
            <a:r>
              <a:rPr lang="en-US" err="1"/>
              <a:t>log_dir</a:t>
            </a:r>
            <a:r>
              <a:rPr lang="en-US"/>
              <a:t>='./logs',</a:t>
            </a:r>
          </a:p>
          <a:p>
            <a:pPr marL="0" indent="0">
              <a:buNone/>
            </a:pPr>
            <a:r>
              <a:rPr lang="en-US"/>
              <a:t>                          </a:t>
            </a:r>
            <a:r>
              <a:rPr lang="en-US" err="1"/>
              <a:t>histogram_freq</a:t>
            </a:r>
            <a:r>
              <a:rPr lang="en-US"/>
              <a:t>=0,</a:t>
            </a:r>
          </a:p>
          <a:p>
            <a:pPr marL="0" indent="0">
              <a:buNone/>
            </a:pPr>
            <a:r>
              <a:rPr lang="en-US"/>
              <a:t>                          </a:t>
            </a:r>
            <a:r>
              <a:rPr lang="en-US" err="1"/>
              <a:t>write_graph</a:t>
            </a:r>
            <a:r>
              <a:rPr lang="en-US"/>
              <a:t>=True,</a:t>
            </a:r>
          </a:p>
          <a:p>
            <a:pPr marL="0" indent="0">
              <a:buNone/>
            </a:pPr>
            <a:r>
              <a:rPr lang="en-US"/>
              <a:t>                          </a:t>
            </a:r>
            <a:r>
              <a:rPr lang="en-US" err="1"/>
              <a:t>write_images</a:t>
            </a:r>
            <a:r>
              <a:rPr lang="en-US"/>
              <a:t>=True)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history = </a:t>
            </a:r>
            <a:r>
              <a:rPr lang="en-US" err="1"/>
              <a:t>autoencoder.fit</a:t>
            </a:r>
            <a:r>
              <a:rPr lang="en-US"/>
              <a:t>(</a:t>
            </a:r>
            <a:r>
              <a:rPr lang="en-US" err="1"/>
              <a:t>X_train</a:t>
            </a:r>
            <a:r>
              <a:rPr lang="en-US"/>
              <a:t>, </a:t>
            </a:r>
            <a:r>
              <a:rPr lang="en-US" err="1"/>
              <a:t>X_train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           epochs=</a:t>
            </a:r>
            <a:r>
              <a:rPr lang="en-US" err="1"/>
              <a:t>nb_epoch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           </a:t>
            </a:r>
            <a:r>
              <a:rPr lang="en-US" err="1"/>
              <a:t>batch_size</a:t>
            </a:r>
            <a:r>
              <a:rPr lang="en-US"/>
              <a:t>=</a:t>
            </a:r>
            <a:r>
              <a:rPr lang="en-US" err="1"/>
              <a:t>batch_size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                    shuffle=True,</a:t>
            </a:r>
          </a:p>
          <a:p>
            <a:pPr marL="0" indent="0">
              <a:buNone/>
            </a:pPr>
            <a:r>
              <a:rPr lang="en-US"/>
              <a:t>                    </a:t>
            </a:r>
            <a:r>
              <a:rPr lang="en-US" err="1"/>
              <a:t>validation_data</a:t>
            </a:r>
            <a:r>
              <a:rPr lang="en-US"/>
              <a:t>=(</a:t>
            </a:r>
            <a:r>
              <a:rPr lang="en-US" err="1"/>
              <a:t>X_test</a:t>
            </a:r>
            <a:r>
              <a:rPr lang="en-US"/>
              <a:t>, </a:t>
            </a:r>
            <a:r>
              <a:rPr lang="en-US" err="1"/>
              <a:t>X_test</a:t>
            </a:r>
            <a:r>
              <a:rPr lang="en-US"/>
              <a:t>),</a:t>
            </a:r>
          </a:p>
          <a:p>
            <a:pPr marL="0" indent="0">
              <a:buNone/>
            </a:pPr>
            <a:r>
              <a:rPr lang="en-US"/>
              <a:t>                    verbose=1,</a:t>
            </a:r>
          </a:p>
          <a:p>
            <a:pPr marL="0" indent="0">
              <a:buNone/>
            </a:pPr>
            <a:r>
              <a:rPr lang="en-US"/>
              <a:t>                    callbacks=[</a:t>
            </a:r>
            <a:r>
              <a:rPr lang="en-US" err="1"/>
              <a:t>checkpointer</a:t>
            </a:r>
            <a:r>
              <a:rPr lang="en-US"/>
              <a:t>, </a:t>
            </a:r>
            <a:r>
              <a:rPr lang="en-US" err="1"/>
              <a:t>tensorboard</a:t>
            </a:r>
            <a:r>
              <a:rPr lang="en-US"/>
              <a:t>]).history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4836-FAB7-F702-8A87-80A6ECFD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Precision vs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EB15-2766-AAD8-F183-BFB4D594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Precision measures the relevancy of obtained results. </a:t>
            </a:r>
          </a:p>
          <a:p>
            <a:r>
              <a:rPr lang="en-US"/>
              <a:t>Recall measures how many relevant results are returned. </a:t>
            </a:r>
          </a:p>
          <a:p>
            <a:r>
              <a:rPr lang="en-US"/>
              <a:t>High recall but low precision means many results, most of which has low or no relevancy. </a:t>
            </a:r>
          </a:p>
          <a:p>
            <a:r>
              <a:rPr lang="en-US"/>
              <a:t>High precision high but low recall means few returned results with very high relevancy.</a:t>
            </a:r>
          </a:p>
          <a:p>
            <a:pPr marL="0" indent="0">
              <a:buNone/>
            </a:pPr>
            <a:r>
              <a:rPr lang="en-US"/>
              <a:t>A high area under the curve represents both high recall and high precision, where high precision relates to a low false positive rate, and high recall relates to a low false negative rate. </a:t>
            </a:r>
          </a:p>
        </p:txBody>
      </p:sp>
    </p:spTree>
    <p:extLst>
      <p:ext uri="{BB962C8B-B14F-4D97-AF65-F5344CB8AC3E}">
        <p14:creationId xmlns:p14="http://schemas.microsoft.com/office/powerpoint/2010/main" val="339366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3DCF-572A-FFBB-E36E-BBAD37E3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789"/>
            <a:ext cx="10515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b="1"/>
              <a:t>Precision and Recall plot:</a:t>
            </a:r>
          </a:p>
          <a:p>
            <a:pPr marL="0" indent="0">
              <a:buNone/>
            </a:pPr>
            <a:r>
              <a:rPr lang="en-US" sz="1800"/>
              <a:t>predictions = </a:t>
            </a:r>
            <a:r>
              <a:rPr lang="en-US" sz="1800" err="1"/>
              <a:t>autoencoder.predict</a:t>
            </a:r>
            <a:r>
              <a:rPr lang="en-US" sz="1800"/>
              <a:t>(</a:t>
            </a:r>
            <a:r>
              <a:rPr lang="en-US" sz="1800" err="1"/>
              <a:t>X_test</a:t>
            </a:r>
            <a:r>
              <a:rPr lang="en-US" sz="1800"/>
              <a:t>)</a:t>
            </a:r>
          </a:p>
          <a:p>
            <a:pPr marL="0" indent="0">
              <a:buNone/>
            </a:pPr>
            <a:r>
              <a:rPr lang="en-US" sz="1800" err="1"/>
              <a:t>mse</a:t>
            </a:r>
            <a:r>
              <a:rPr lang="en-US" sz="1800"/>
              <a:t> = </a:t>
            </a:r>
            <a:r>
              <a:rPr lang="en-US" sz="1800" err="1"/>
              <a:t>np.mean</a:t>
            </a:r>
            <a:r>
              <a:rPr lang="en-US" sz="1800"/>
              <a:t>(</a:t>
            </a:r>
            <a:r>
              <a:rPr lang="en-US" sz="1800" err="1"/>
              <a:t>np.power</a:t>
            </a:r>
            <a:r>
              <a:rPr lang="en-US" sz="1800"/>
              <a:t>(</a:t>
            </a:r>
            <a:r>
              <a:rPr lang="en-US" sz="1800" err="1"/>
              <a:t>X_test</a:t>
            </a:r>
            <a:r>
              <a:rPr lang="en-US" sz="1800"/>
              <a:t> - predictions, 2), axis=1)</a:t>
            </a:r>
          </a:p>
          <a:p>
            <a:pPr marL="0" indent="0">
              <a:buNone/>
            </a:pPr>
            <a:r>
              <a:rPr lang="en-US" sz="1800" err="1"/>
              <a:t>error_df</a:t>
            </a:r>
            <a:r>
              <a:rPr lang="en-US" sz="1800"/>
              <a:t> = </a:t>
            </a:r>
            <a:r>
              <a:rPr lang="en-US" sz="1800" err="1"/>
              <a:t>pd.DataFrame</a:t>
            </a:r>
            <a:r>
              <a:rPr lang="en-US" sz="1800"/>
              <a:t>({'</a:t>
            </a:r>
            <a:r>
              <a:rPr lang="en-US" sz="1800" err="1"/>
              <a:t>reconstruction_error</a:t>
            </a:r>
            <a:r>
              <a:rPr lang="en-US" sz="1800"/>
              <a:t>': </a:t>
            </a:r>
            <a:r>
              <a:rPr lang="en-US" sz="1800" err="1"/>
              <a:t>mse</a:t>
            </a:r>
            <a:r>
              <a:rPr lang="en-US" sz="1800"/>
              <a:t>,</a:t>
            </a:r>
          </a:p>
          <a:p>
            <a:pPr marL="0" indent="0">
              <a:buNone/>
            </a:pPr>
            <a:r>
              <a:rPr lang="en-US" sz="1800"/>
              <a:t>                        '</a:t>
            </a:r>
            <a:r>
              <a:rPr lang="en-US" sz="1800" err="1"/>
              <a:t>true_class</a:t>
            </a:r>
            <a:r>
              <a:rPr lang="en-US" sz="1800"/>
              <a:t>': </a:t>
            </a:r>
            <a:r>
              <a:rPr lang="en-US" sz="1800" err="1"/>
              <a:t>y_test</a:t>
            </a:r>
            <a:r>
              <a:rPr lang="en-US" sz="1800"/>
              <a:t>})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precision, recall, </a:t>
            </a:r>
            <a:r>
              <a:rPr lang="en-US" sz="1800" err="1"/>
              <a:t>th</a:t>
            </a:r>
            <a:r>
              <a:rPr lang="en-US" sz="1800"/>
              <a:t> = </a:t>
            </a:r>
            <a:r>
              <a:rPr lang="en-US" sz="1800" err="1"/>
              <a:t>precision_recall_curve</a:t>
            </a:r>
            <a:r>
              <a:rPr lang="en-US" sz="1800"/>
              <a:t>(</a:t>
            </a:r>
            <a:r>
              <a:rPr lang="en-US" sz="1800" err="1"/>
              <a:t>error_df.true_class</a:t>
            </a:r>
            <a:r>
              <a:rPr lang="en-US" sz="1800"/>
              <a:t>, </a:t>
            </a:r>
            <a:r>
              <a:rPr lang="en-US" sz="1800" err="1"/>
              <a:t>error_df.reconstruction_error</a:t>
            </a:r>
            <a:r>
              <a:rPr lang="en-US" sz="1800"/>
              <a:t>)</a:t>
            </a:r>
          </a:p>
          <a:p>
            <a:pPr marL="0" indent="0">
              <a:buNone/>
            </a:pPr>
            <a:r>
              <a:rPr lang="en-US" sz="1800" err="1"/>
              <a:t>plt.plot</a:t>
            </a:r>
            <a:r>
              <a:rPr lang="en-US" sz="1800"/>
              <a:t>(recall, precision, 'b', label='Precision-Recall curve')</a:t>
            </a:r>
          </a:p>
          <a:p>
            <a:pPr marL="0" indent="0">
              <a:buNone/>
            </a:pPr>
            <a:r>
              <a:rPr lang="en-US" sz="1800" err="1"/>
              <a:t>plt.title</a:t>
            </a:r>
            <a:r>
              <a:rPr lang="en-US" sz="1800"/>
              <a:t>('Recall vs Precision')</a:t>
            </a:r>
          </a:p>
          <a:p>
            <a:pPr marL="0" indent="0">
              <a:buNone/>
            </a:pPr>
            <a:r>
              <a:rPr lang="en-US" sz="1800" err="1"/>
              <a:t>plt.xlabel</a:t>
            </a:r>
            <a:r>
              <a:rPr lang="en-US" sz="1800"/>
              <a:t>('Recall')</a:t>
            </a:r>
          </a:p>
          <a:p>
            <a:pPr marL="0" indent="0">
              <a:buNone/>
            </a:pPr>
            <a:r>
              <a:rPr lang="en-US" sz="1800" err="1"/>
              <a:t>plt.ylabel</a:t>
            </a:r>
            <a:r>
              <a:rPr lang="en-US" sz="1800"/>
              <a:t>('Precision')</a:t>
            </a:r>
          </a:p>
          <a:p>
            <a:pPr marL="0" indent="0">
              <a:buNone/>
            </a:pPr>
            <a:r>
              <a:rPr lang="en-US" sz="1800" err="1"/>
              <a:t>plt.show</a:t>
            </a:r>
            <a:r>
              <a:rPr lang="en-US" sz="1800"/>
              <a:t>()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5664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0A94-0941-BCB6-9537-AFDE450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Precision vs Recall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25061-2C42-D181-A4D8-2E0EA26ED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943894"/>
            <a:ext cx="8901113" cy="491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2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0E92C-DEA2-AB26-4E61-E1064FC7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188"/>
            <a:ext cx="10515600" cy="581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Confusion Matrix:</a:t>
            </a:r>
          </a:p>
          <a:p>
            <a:pPr marL="0" indent="0">
              <a:buNone/>
            </a:pPr>
            <a:r>
              <a:rPr lang="en-US" sz="1800" err="1"/>
              <a:t>y_pred</a:t>
            </a:r>
            <a:r>
              <a:rPr lang="en-US" sz="1800"/>
              <a:t> = [1 if e &gt; threshold else 0 for e in </a:t>
            </a:r>
            <a:r>
              <a:rPr lang="en-US" sz="1800" err="1"/>
              <a:t>error_df.reconstruction_error.values</a:t>
            </a:r>
            <a:r>
              <a:rPr lang="en-US" sz="1800"/>
              <a:t>]</a:t>
            </a:r>
          </a:p>
          <a:p>
            <a:pPr marL="0" indent="0">
              <a:buNone/>
            </a:pPr>
            <a:r>
              <a:rPr lang="en-US" sz="1800" err="1"/>
              <a:t>conf_matrix</a:t>
            </a:r>
            <a:r>
              <a:rPr lang="en-US" sz="1800"/>
              <a:t> = </a:t>
            </a:r>
            <a:r>
              <a:rPr lang="en-US" sz="1800" err="1"/>
              <a:t>confusion_matrix</a:t>
            </a:r>
            <a:r>
              <a:rPr lang="en-US" sz="1800"/>
              <a:t>(</a:t>
            </a:r>
            <a:r>
              <a:rPr lang="en-US" sz="1800" err="1"/>
              <a:t>error_df.true_class</a:t>
            </a:r>
            <a:r>
              <a:rPr lang="en-US" sz="1800"/>
              <a:t>, </a:t>
            </a:r>
            <a:r>
              <a:rPr lang="en-US" sz="1800" err="1"/>
              <a:t>y_pred</a:t>
            </a:r>
            <a:r>
              <a:rPr lang="en-US" sz="1800"/>
              <a:t>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err="1"/>
              <a:t>plt.figure</a:t>
            </a:r>
            <a:r>
              <a:rPr lang="en-US" sz="1800"/>
              <a:t>(</a:t>
            </a:r>
            <a:r>
              <a:rPr lang="en-US" sz="1800" err="1"/>
              <a:t>figsize</a:t>
            </a:r>
            <a:r>
              <a:rPr lang="en-US" sz="1800"/>
              <a:t>=(12, 12))</a:t>
            </a:r>
          </a:p>
          <a:p>
            <a:pPr marL="0" indent="0">
              <a:buNone/>
            </a:pPr>
            <a:r>
              <a:rPr lang="en-US" sz="1800" err="1"/>
              <a:t>sns.heatmap</a:t>
            </a:r>
            <a:r>
              <a:rPr lang="en-US" sz="1800"/>
              <a:t>(</a:t>
            </a:r>
            <a:r>
              <a:rPr lang="en-US" sz="1800" err="1"/>
              <a:t>conf_matrix</a:t>
            </a:r>
            <a:r>
              <a:rPr lang="en-US" sz="1800"/>
              <a:t>, </a:t>
            </a:r>
            <a:r>
              <a:rPr lang="en-US" sz="1800" err="1"/>
              <a:t>xticklabels</a:t>
            </a:r>
            <a:r>
              <a:rPr lang="en-US" sz="1800"/>
              <a:t>=LABELS, </a:t>
            </a:r>
            <a:r>
              <a:rPr lang="en-US" sz="1800" err="1"/>
              <a:t>yticklabels</a:t>
            </a:r>
            <a:r>
              <a:rPr lang="en-US" sz="1800"/>
              <a:t>=LABELS, </a:t>
            </a:r>
            <a:r>
              <a:rPr lang="en-US" sz="1800" err="1"/>
              <a:t>annot</a:t>
            </a:r>
            <a:r>
              <a:rPr lang="en-US" sz="1800"/>
              <a:t>=True, </a:t>
            </a:r>
            <a:r>
              <a:rPr lang="en-US" sz="1800" err="1"/>
              <a:t>fmt</a:t>
            </a:r>
            <a:r>
              <a:rPr lang="en-US" sz="1800"/>
              <a:t>="d");</a:t>
            </a:r>
          </a:p>
          <a:p>
            <a:pPr marL="0" indent="0">
              <a:buNone/>
            </a:pPr>
            <a:r>
              <a:rPr lang="en-US" sz="1800" err="1"/>
              <a:t>plt.title</a:t>
            </a:r>
            <a:r>
              <a:rPr lang="en-US" sz="1800"/>
              <a:t>("Confusion matrix")</a:t>
            </a:r>
          </a:p>
          <a:p>
            <a:pPr marL="0" indent="0">
              <a:buNone/>
            </a:pPr>
            <a:r>
              <a:rPr lang="en-US" sz="1800" err="1"/>
              <a:t>plt.ylabel</a:t>
            </a:r>
            <a:r>
              <a:rPr lang="en-US" sz="1800"/>
              <a:t>('True </a:t>
            </a:r>
            <a:r>
              <a:rPr lang="en-US" sz="1800" err="1"/>
              <a:t>class'</a:t>
            </a:r>
            <a:r>
              <a:rPr lang="en-US" sz="1800"/>
              <a:t>)</a:t>
            </a:r>
          </a:p>
          <a:p>
            <a:pPr marL="0" indent="0">
              <a:buNone/>
            </a:pPr>
            <a:r>
              <a:rPr lang="en-US" sz="1800" err="1"/>
              <a:t>plt.xlabel</a:t>
            </a:r>
            <a:r>
              <a:rPr lang="en-US" sz="1800"/>
              <a:t>('Predicted </a:t>
            </a:r>
            <a:r>
              <a:rPr lang="en-US" sz="1800" err="1"/>
              <a:t>class'</a:t>
            </a:r>
            <a:r>
              <a:rPr lang="en-US" sz="1800"/>
              <a:t>)</a:t>
            </a:r>
          </a:p>
          <a:p>
            <a:pPr marL="0" indent="0">
              <a:buNone/>
            </a:pPr>
            <a:r>
              <a:rPr lang="en-US" sz="1800" err="1"/>
              <a:t>plt.show</a:t>
            </a:r>
            <a:r>
              <a:rPr lang="en-US" sz="180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7072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CF06-AEA8-10FE-8C2A-7DCB52BA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FA523-6562-1F44-9365-166D6D274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3" y="1357314"/>
            <a:ext cx="7829550" cy="55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503-1A7A-0BFD-3BFB-8F892869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753EA1-1AF8-0D8F-D2EC-AF9CB7F50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094" y="2257425"/>
            <a:ext cx="9313945" cy="33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44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570-67F3-0A3D-61E5-FCD44D4E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Model Discussion &amp;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9198-9383-F481-0FE2-63C79957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accuracy rate is 91%. So, the credit card transactions fraud detection rate is high with this model.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Almost, all of the data are Normal transaction data. We can address more fraud data based dataset that the model trained and predict more accurately. </a:t>
            </a:r>
          </a:p>
          <a:p>
            <a:pPr marL="0" indent="0">
              <a:buNone/>
            </a:pPr>
            <a:r>
              <a:rPr lang="en-US"/>
              <a:t>The network parameters could be optimized, including experimentation with different activation functions and regularization parameters, a higher number of hidden layers and units per hidden layer.</a:t>
            </a:r>
          </a:p>
        </p:txBody>
      </p:sp>
    </p:spTree>
    <p:extLst>
      <p:ext uri="{BB962C8B-B14F-4D97-AF65-F5344CB8AC3E}">
        <p14:creationId xmlns:p14="http://schemas.microsoft.com/office/powerpoint/2010/main" val="224264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322E6D-95FD-BA88-65CA-6A48C8AD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3188" cy="8207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Any 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7486-1C9E-483D-48F8-F69F7D48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10515600" cy="51149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5000"/>
          </a:p>
          <a:p>
            <a:pPr marL="0" indent="0" algn="ctr">
              <a:buNone/>
            </a:pPr>
            <a:endParaRPr lang="en-US" sz="40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40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40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40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40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40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84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0F504-20A4-E8E7-8587-C05332EE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1743074"/>
            <a:ext cx="9001125" cy="46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FEB1-3214-9951-60C9-58289995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601" cy="1335087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Background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FD56-60EE-C4E0-97B8-26490D018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57425"/>
            <a:ext cx="10515601" cy="3919537"/>
          </a:xfrm>
        </p:spPr>
        <p:txBody>
          <a:bodyPr/>
          <a:lstStyle/>
          <a:p>
            <a:r>
              <a:rPr lang="en-US"/>
              <a:t>Nowadays credit cards payments is most popular modern financial transactions. </a:t>
            </a:r>
          </a:p>
          <a:p>
            <a:r>
              <a:rPr lang="en-US"/>
              <a:t>It provides a convenient way to make purchases all over the world and financially flexible for users. </a:t>
            </a:r>
          </a:p>
          <a:p>
            <a:r>
              <a:rPr lang="en-US"/>
              <a:t>In the meantime, the North American institutions losses $246 million and globally almost $35 billion by credit cards fraud in 2023. Currently, a lot of financial security-based institutions try to find out how to protect fraud credit card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205091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6A39-D678-22DA-1FAA-AFEA5368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E927-E38A-58F9-4351-D370836F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9288"/>
          </a:xfrm>
        </p:spPr>
        <p:txBody>
          <a:bodyPr/>
          <a:lstStyle/>
          <a:p>
            <a:r>
              <a:rPr lang="en-US"/>
              <a:t>Collect the dataset from Kaggle.</a:t>
            </a:r>
          </a:p>
          <a:p>
            <a:r>
              <a:rPr lang="en-US"/>
              <a:t>It consists of two days’ worth of real bank transactions made by European cardholders in 2013.</a:t>
            </a:r>
          </a:p>
          <a:p>
            <a:r>
              <a:rPr lang="en-US"/>
              <a:t>The total number of transactions is 284,807. Only 492 (0.2 percent) of them are fraudulent. </a:t>
            </a:r>
          </a:p>
          <a:p>
            <a:r>
              <a:rPr lang="en-US"/>
              <a:t>Each credit card transaction is represented by 30 features. </a:t>
            </a:r>
          </a:p>
        </p:txBody>
      </p:sp>
    </p:spTree>
    <p:extLst>
      <p:ext uri="{BB962C8B-B14F-4D97-AF65-F5344CB8AC3E}">
        <p14:creationId xmlns:p14="http://schemas.microsoft.com/office/powerpoint/2010/main" val="29325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6E9C-1148-FD22-3C23-5FA39E35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Goal and Main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8785-84B3-A9CD-2710-10FBD4BC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training set of legal transactions and teach a deep learning algorithm to replicate the feature vector of each transections.</a:t>
            </a:r>
          </a:p>
          <a:p>
            <a:r>
              <a:rPr lang="en-US"/>
              <a:t> If the distance between the original and reproduced transactions falls below a specified threshold, the transaction is authentic.</a:t>
            </a:r>
          </a:p>
          <a:p>
            <a:r>
              <a:rPr lang="en-US"/>
              <a:t>However, if the distance exceeds the threshold, the transaction is flagged as a potential fraud candidate.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 have a highly imbalanced dataset. Normal transactions(284315) overwhelm the fraudulent(492) ones by a large margin.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6DA2-4FA1-A884-04B6-78BF565D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B01D-2E6B-68AA-3A66-0C4E7A51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797049"/>
            <a:ext cx="10515600" cy="4175125"/>
          </a:xfrm>
        </p:spPr>
        <p:txBody>
          <a:bodyPr/>
          <a:lstStyle/>
          <a:p>
            <a:r>
              <a:rPr lang="en-US"/>
              <a:t>An autoencoder is a feed-forward multilayer neural network that reproduces the input data on the output layer.</a:t>
            </a:r>
          </a:p>
          <a:p>
            <a:r>
              <a:rPr lang="en-US"/>
              <a:t>So, the number of output units must be the same as the number of input units.</a:t>
            </a:r>
          </a:p>
          <a:p>
            <a:r>
              <a:rPr lang="en-US"/>
              <a:t>The autoencoder is usually trained using the backpropagation algorithm against a loss function, like the mean squared error (MSE).</a:t>
            </a:r>
          </a:p>
        </p:txBody>
      </p:sp>
    </p:spTree>
    <p:extLst>
      <p:ext uri="{BB962C8B-B14F-4D97-AF65-F5344CB8AC3E}">
        <p14:creationId xmlns:p14="http://schemas.microsoft.com/office/powerpoint/2010/main" val="53251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B90F-2B0B-61D5-16EB-8E531539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6A879C-F0B6-F720-B8F4-248C7EEFA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3" y="1690688"/>
            <a:ext cx="8924033" cy="45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9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84ED-73E8-0C10-7BB9-6DC4E15A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8133-9A72-6F1C-6B31-248308228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Built an autoencoder with three hidden layers, with the number of units 30–14–7–14–30 and tanh </a:t>
            </a:r>
          </a:p>
          <a:p>
            <a:r>
              <a:rPr lang="en-US"/>
              <a:t>Use </a:t>
            </a:r>
            <a:r>
              <a:rPr lang="en-US" err="1"/>
              <a:t>reLu</a:t>
            </a:r>
            <a:r>
              <a:rPr lang="en-US"/>
              <a:t> as activation functions.</a:t>
            </a:r>
          </a:p>
          <a:p>
            <a:r>
              <a:rPr lang="en-US"/>
              <a:t>The autoencoder was trained with Adam — an optimized version of backpropagation — on just legal transactions.</a:t>
            </a:r>
          </a:p>
          <a:p>
            <a:r>
              <a:rPr lang="en-US"/>
              <a:t>Draw 150 epochs, against the MSE as a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425055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ED14-6C52-432B-DBD0-1ACFE944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8D01-7914-11B8-95B3-D8A7AB2B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3" y="1271588"/>
            <a:ext cx="11744325" cy="5329237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2ACABD-99D1-D9AD-51EE-C8F9B610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3271838"/>
            <a:ext cx="1857465" cy="1071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2B523F-CAA8-2B8C-5B5F-DA087CE6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384" y="4570954"/>
            <a:ext cx="1947967" cy="83099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36DE2A-EA4C-6847-84E3-05BE0A5CE1BE}"/>
              </a:ext>
            </a:extLst>
          </p:cNvPr>
          <p:cNvCxnSpPr>
            <a:cxnSpLocks/>
          </p:cNvCxnSpPr>
          <p:nvPr/>
        </p:nvCxnSpPr>
        <p:spPr>
          <a:xfrm flipV="1">
            <a:off x="2214653" y="2628900"/>
            <a:ext cx="814297" cy="64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CE6624-87A9-D3DA-FDC3-56901B92B31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14653" y="4343512"/>
            <a:ext cx="923731" cy="64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B135CC-E131-5608-3DD3-303BA51C0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2071800"/>
            <a:ext cx="1847940" cy="10326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E15760-E468-A915-17B2-3E455B6EF04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86351" y="4986450"/>
            <a:ext cx="2447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0BD9F2-CD01-34B4-FC5F-D2BA4E0C493F}"/>
              </a:ext>
            </a:extLst>
          </p:cNvPr>
          <p:cNvCxnSpPr/>
          <p:nvPr/>
        </p:nvCxnSpPr>
        <p:spPr>
          <a:xfrm>
            <a:off x="4886415" y="2257425"/>
            <a:ext cx="1209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765A0E-2243-D42B-B06A-00908E505262}"/>
              </a:ext>
            </a:extLst>
          </p:cNvPr>
          <p:cNvCxnSpPr>
            <a:cxnSpLocks/>
          </p:cNvCxnSpPr>
          <p:nvPr/>
        </p:nvCxnSpPr>
        <p:spPr>
          <a:xfrm>
            <a:off x="4886415" y="2971800"/>
            <a:ext cx="1209585" cy="64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3934CD8-DDCE-BEDB-53C9-FCC0722DC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946" y="3009841"/>
            <a:ext cx="974247" cy="107167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663363-3EE2-ACE2-C0EB-C0C9235835F6}"/>
              </a:ext>
            </a:extLst>
          </p:cNvPr>
          <p:cNvCxnSpPr>
            <a:cxnSpLocks/>
          </p:cNvCxnSpPr>
          <p:nvPr/>
        </p:nvCxnSpPr>
        <p:spPr>
          <a:xfrm>
            <a:off x="6500813" y="3807675"/>
            <a:ext cx="1033283" cy="68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EC64A9A-F2D7-B19D-EB64-858721CA7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096" y="4343512"/>
            <a:ext cx="1829083" cy="1058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CD9A3C-1736-9196-AD51-A74512220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179" y="4314119"/>
            <a:ext cx="2123971" cy="11172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3B1522-3CFE-6153-6E25-AE3FB1FD9F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612" y="1701436"/>
            <a:ext cx="1033283" cy="117267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3AA4A2-4C53-7DFE-8E35-DBDDDD6B8B30}"/>
              </a:ext>
            </a:extLst>
          </p:cNvPr>
          <p:cNvCxnSpPr/>
          <p:nvPr/>
        </p:nvCxnSpPr>
        <p:spPr>
          <a:xfrm flipV="1">
            <a:off x="7076895" y="2000250"/>
            <a:ext cx="1126421" cy="257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EAD9A1-BD3F-7B79-FAC4-AE23157799E4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076895" y="2287773"/>
            <a:ext cx="1033283" cy="341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366393F-B0BA-F579-923F-4872C1C523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4557" y="1456055"/>
            <a:ext cx="1188622" cy="8013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F80B3A7-AD8F-F39B-156E-81773DA382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0178" y="2343261"/>
            <a:ext cx="1253001" cy="80136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D40A4B-7CBE-BD58-4C81-9D065BD86A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0933" y="1679803"/>
            <a:ext cx="2325791" cy="121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620B-F3BE-B7CD-7DBE-2CFEC0F5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07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Data Processing:</a:t>
            </a:r>
          </a:p>
          <a:p>
            <a:pPr marL="0" indent="0">
              <a:buNone/>
            </a:pPr>
            <a:r>
              <a:rPr lang="en-US" sz="1800"/>
              <a:t>from sklearn.preprocessing import StandardScaler</a:t>
            </a:r>
          </a:p>
          <a:p>
            <a:pPr marL="0" indent="0">
              <a:buNone/>
            </a:pPr>
            <a:r>
              <a:rPr lang="en-US" sz="1800"/>
              <a:t>data = </a:t>
            </a:r>
            <a:r>
              <a:rPr lang="en-US" sz="1800" err="1"/>
              <a:t>df.drop</a:t>
            </a:r>
            <a:r>
              <a:rPr lang="en-US" sz="1800"/>
              <a:t>(['Time'], axis=1)</a:t>
            </a:r>
          </a:p>
          <a:p>
            <a:pPr marL="0" indent="0">
              <a:buNone/>
            </a:pPr>
            <a:r>
              <a:rPr lang="en-US" sz="1800"/>
              <a:t>Data['Amount'] = StandardScaler().</a:t>
            </a:r>
            <a:r>
              <a:rPr lang="en-US" sz="1800" err="1"/>
              <a:t>fit_transform</a:t>
            </a:r>
            <a:r>
              <a:rPr lang="en-US" sz="1800"/>
              <a:t>(data['Amount'].</a:t>
            </a:r>
            <a:r>
              <a:rPr lang="en-US" sz="1800" err="1"/>
              <a:t>values.reshape</a:t>
            </a:r>
            <a:r>
              <a:rPr lang="en-US" sz="1800"/>
              <a:t>(-1, 1))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err="1"/>
              <a:t>X_train</a:t>
            </a:r>
            <a:r>
              <a:rPr lang="en-US" sz="1800"/>
              <a:t>, </a:t>
            </a:r>
            <a:r>
              <a:rPr lang="en-US" sz="1800" err="1"/>
              <a:t>X_test</a:t>
            </a:r>
            <a:r>
              <a:rPr lang="en-US" sz="1800"/>
              <a:t> = </a:t>
            </a:r>
            <a:r>
              <a:rPr lang="en-US" sz="1800" err="1"/>
              <a:t>train_test_split</a:t>
            </a:r>
            <a:r>
              <a:rPr lang="en-US" sz="1800"/>
              <a:t>(data, </a:t>
            </a:r>
            <a:r>
              <a:rPr lang="en-US" sz="1800" err="1"/>
              <a:t>test_size</a:t>
            </a:r>
            <a:r>
              <a:rPr lang="en-US" sz="1800"/>
              <a:t>=0.1, </a:t>
            </a:r>
            <a:r>
              <a:rPr lang="en-US" sz="1800" err="1"/>
              <a:t>random_state</a:t>
            </a:r>
            <a:r>
              <a:rPr lang="en-US" sz="1800"/>
              <a:t>=RANDOM_SEED)</a:t>
            </a:r>
          </a:p>
          <a:p>
            <a:pPr marL="0" indent="0">
              <a:buNone/>
            </a:pPr>
            <a:r>
              <a:rPr lang="en-US" sz="1800" err="1"/>
              <a:t>X_train</a:t>
            </a:r>
            <a:r>
              <a:rPr lang="en-US" sz="1800"/>
              <a:t> = </a:t>
            </a:r>
            <a:r>
              <a:rPr lang="en-US" sz="1800" err="1"/>
              <a:t>X_train</a:t>
            </a:r>
            <a:r>
              <a:rPr lang="en-US" sz="1800"/>
              <a:t>[</a:t>
            </a:r>
            <a:r>
              <a:rPr lang="en-US" sz="1800" err="1"/>
              <a:t>X_train.Class</a:t>
            </a:r>
            <a:r>
              <a:rPr lang="en-US" sz="1800"/>
              <a:t> == 0]</a:t>
            </a:r>
          </a:p>
          <a:p>
            <a:pPr marL="0" indent="0">
              <a:buNone/>
            </a:pPr>
            <a:r>
              <a:rPr lang="en-US" sz="1800" err="1"/>
              <a:t>X_train</a:t>
            </a:r>
            <a:r>
              <a:rPr lang="en-US" sz="1800"/>
              <a:t> = </a:t>
            </a:r>
            <a:r>
              <a:rPr lang="en-US" sz="1800" err="1"/>
              <a:t>X_train.drop</a:t>
            </a:r>
            <a:r>
              <a:rPr lang="en-US" sz="1800"/>
              <a:t>(['Class'], axis=1)</a:t>
            </a:r>
          </a:p>
          <a:p>
            <a:pPr marL="0" indent="0">
              <a:buNone/>
            </a:pPr>
            <a:r>
              <a:rPr lang="en-US" sz="1800" err="1"/>
              <a:t>y_test</a:t>
            </a:r>
            <a:r>
              <a:rPr lang="en-US" sz="1800"/>
              <a:t> = </a:t>
            </a:r>
            <a:r>
              <a:rPr lang="en-US" sz="1800" err="1"/>
              <a:t>X_test</a:t>
            </a:r>
            <a:r>
              <a:rPr lang="en-US" sz="1800"/>
              <a:t>['Class']</a:t>
            </a:r>
          </a:p>
          <a:p>
            <a:pPr marL="0" indent="0">
              <a:buNone/>
            </a:pPr>
            <a:r>
              <a:rPr lang="en-US" sz="1800" err="1"/>
              <a:t>X_test</a:t>
            </a:r>
            <a:r>
              <a:rPr lang="en-US" sz="1800"/>
              <a:t> = </a:t>
            </a:r>
            <a:r>
              <a:rPr lang="en-US" sz="1800" err="1"/>
              <a:t>X_test.drop</a:t>
            </a:r>
            <a:r>
              <a:rPr lang="en-US" sz="1800"/>
              <a:t>(['Class'], axis=1)</a:t>
            </a:r>
          </a:p>
          <a:p>
            <a:pPr marL="0" indent="0">
              <a:buNone/>
            </a:pPr>
            <a:r>
              <a:rPr lang="en-US" sz="1800" err="1"/>
              <a:t>X_train</a:t>
            </a:r>
            <a:r>
              <a:rPr lang="en-US" sz="1800"/>
              <a:t> = </a:t>
            </a:r>
            <a:r>
              <a:rPr lang="en-US" sz="1800" err="1"/>
              <a:t>X_train.values</a:t>
            </a:r>
            <a:endParaRPr lang="en-US" sz="1800"/>
          </a:p>
          <a:p>
            <a:pPr marL="0" indent="0">
              <a:buNone/>
            </a:pPr>
            <a:r>
              <a:rPr lang="en-US" sz="1800" err="1"/>
              <a:t>X_test</a:t>
            </a:r>
            <a:r>
              <a:rPr lang="en-US" sz="1800"/>
              <a:t> = </a:t>
            </a:r>
            <a:r>
              <a:rPr lang="en-US" sz="1800" err="1"/>
              <a:t>X_test.values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469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1227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       MAT 411 : Deep Learning Project </vt:lpstr>
      <vt:lpstr> Background Study</vt:lpstr>
      <vt:lpstr>Dataset</vt:lpstr>
      <vt:lpstr>Goal and Main Challenges</vt:lpstr>
      <vt:lpstr>Autoencoder</vt:lpstr>
      <vt:lpstr>Autoencoder</vt:lpstr>
      <vt:lpstr>Building the Model</vt:lpstr>
      <vt:lpstr>Data Processing</vt:lpstr>
      <vt:lpstr>PowerPoint Presentation</vt:lpstr>
      <vt:lpstr>PowerPoint Presentation</vt:lpstr>
      <vt:lpstr>PowerPoint Presentation</vt:lpstr>
      <vt:lpstr>Precision vs Recall</vt:lpstr>
      <vt:lpstr>PowerPoint Presentation</vt:lpstr>
      <vt:lpstr>Precision vs Recall</vt:lpstr>
      <vt:lpstr>PowerPoint Presentation</vt:lpstr>
      <vt:lpstr>Confusion Matrix</vt:lpstr>
      <vt:lpstr>Model Accuracy</vt:lpstr>
      <vt:lpstr>Model Discussion &amp; Improvement</vt:lpstr>
      <vt:lpstr>Any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MAT 411 : Deep Learning Project </dc:title>
  <dc:creator>Shinjon Ghosh</dc:creator>
  <cp:lastModifiedBy>Shinjon Ghosh</cp:lastModifiedBy>
  <cp:revision>8</cp:revision>
  <dcterms:created xsi:type="dcterms:W3CDTF">2024-04-14T23:21:09Z</dcterms:created>
  <dcterms:modified xsi:type="dcterms:W3CDTF">2024-04-22T05:16:11Z</dcterms:modified>
</cp:coreProperties>
</file>