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73" r:id="rId8"/>
    <p:sldId id="260" r:id="rId9"/>
    <p:sldId id="261" r:id="rId10"/>
    <p:sldId id="262" r:id="rId11"/>
    <p:sldId id="263" r:id="rId12"/>
    <p:sldId id="264" r:id="rId13"/>
    <p:sldId id="274" r:id="rId14"/>
    <p:sldId id="275" r:id="rId15"/>
    <p:sldId id="277" r:id="rId16"/>
    <p:sldId id="278" r:id="rId17"/>
    <p:sldId id="279" r:id="rId18"/>
    <p:sldId id="280" r:id="rId19"/>
    <p:sldId id="267" r:id="rId20"/>
    <p:sldId id="281" r:id="rId21"/>
    <p:sldId id="271" r:id="rId22"/>
    <p:sldId id="272" r:id="rId23"/>
    <p:sldId id="282" r:id="rId24"/>
    <p:sldId id="283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45A6-6162-4F02-91D0-8973CD2B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FA92-3970-7E73-A70E-7CB890FB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C9D4-AD05-BA84-F491-F8DF09F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540A-043B-4666-297F-0BF542E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D22A-CDEE-CA43-EC27-D459B8D7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1EF-5318-D1C6-7B34-C9F430FE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068D5-7F2C-5606-9B4A-C341A8F4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38E6-6FFA-D32A-C8F4-08902233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F34F-D6FD-B855-8B5D-3FB6AA92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D5A7-EF80-81DB-EDA2-DC0208ED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AD61A-7732-45F1-4502-1C102817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ABC82-250A-18B2-8ACE-6566B823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855C-8D42-B244-A328-8B3CBD6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6070-3D29-0B15-F878-86EDD15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0678-0AD5-8DEF-DDBE-7B12C5C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9ADB-1DED-4662-5B95-4CDD8AB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A1F6-3DFA-C883-82E1-3ED5B941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2CFB-A3AF-3791-D2BC-CCDECC6A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AB16-4EE9-6A7B-696B-41641763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4E66-29DF-255A-80B5-D05F80B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8CBC-4C82-A23D-93EC-CA7AF7F9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5E15-EB59-86AC-C17C-9A51754C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A776-DCF1-B2CF-C1F2-BE09A9E4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4240-ABC8-8A04-695A-E17507B2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C2D1-670D-D033-E8C2-72F6CDA0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846C-ACCE-9FA0-8C1D-F3EB097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7EC0-5C87-F8A5-E8BC-8A59D0FFA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22B7-5A22-C11B-C385-CC414C528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9D87-3ABF-C486-1863-187B6F71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024F-3B86-A373-CD4B-9E8910FC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22B5-07F1-E50E-7958-614E6761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F9D-E085-4E62-ACB5-A055719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51AE-ACCD-9C4F-5F0C-9743B43B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7194-DE5E-A710-A015-5A5FB731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0CD2A-1815-F8A5-70DF-E7E97F7C0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C5D6-1DAD-E95E-D297-C5794000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FE678-1B8D-96EA-B6A3-DD50286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E9A-0871-22BA-BF32-CE05F156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45B75-09CB-6066-5BBC-0E1E6ED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8EA-3331-C372-59DA-9400ABAE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D7440-BD38-EB2D-3843-B779CDA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C748-A0ED-C556-A77F-A283F57B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DAFED-A7EC-4C46-24F7-3AEA497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76E21-D737-97A5-DEF2-FF7EC231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B7413-A0C7-5CF7-3A50-85ED87C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9C53-1E89-BCBE-DBCA-E9CCB5E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606-F973-1170-D132-22FC410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99F-5F7E-B3D3-E211-259D35D2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669B5-F329-8CE0-F551-1634A849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EEEB-04B8-EB4D-F055-0018031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F7F-CC2B-E465-F521-86E9B82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E20-92A5-51D7-2904-6FB4E8FB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CEDF-5292-9D07-7E66-91153FD8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B913-0311-AAAE-695F-64E6D5E99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9A36-AC6C-E8A1-303E-C7A1547E2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D51E-37E2-4A00-42C3-6A91C40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F271-4F98-12A4-4427-2E7CE485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E25-9725-50FF-AEA5-B304AA92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AFD0-B564-9492-4383-06DFF637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271B-BE16-0438-BE5D-DD697675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8F64-EC6F-387B-0853-B7E7FCE8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94DD-F491-45C1-9006-A115D7963E2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B4B-EC84-B6CF-8CDB-B81BFAEFD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1236-D205-C31D-6508-A2341FC78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65F-DF7E-2A14-893E-9532EF1A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57164"/>
            <a:ext cx="11344275" cy="657224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r>
              <a:rPr lang="en-US" sz="3100">
                <a:solidFill>
                  <a:srgbClr val="0070C0"/>
                </a:solidFill>
              </a:rPr>
              <a:t>Title</a:t>
            </a:r>
            <a:r>
              <a:rPr lang="en-US" sz="3100">
                <a:solidFill>
                  <a:schemeClr val="accent1"/>
                </a:solidFill>
              </a:rPr>
              <a:t>: </a:t>
            </a:r>
            <a:r>
              <a:rPr lang="en-US" sz="27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Netflix User Subscription Retention Prediction using Generalized Linear Models</a:t>
            </a:r>
            <a:endParaRPr lang="en-US" sz="270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E3E4-69FD-335B-7BBA-17F738C8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1057274"/>
            <a:ext cx="10372726" cy="5643561"/>
          </a:xfrm>
        </p:spPr>
        <p:txBody>
          <a:bodyPr>
            <a:noAutofit/>
          </a:bodyPr>
          <a:lstStyle/>
          <a:p>
            <a:pPr algn="l"/>
            <a:endParaRPr lang="en-US" sz="3200"/>
          </a:p>
          <a:p>
            <a:pPr algn="l"/>
            <a:endParaRPr lang="en-US" sz="3200"/>
          </a:p>
          <a:p>
            <a:pPr algn="l"/>
            <a:r>
              <a:rPr lang="en-US" sz="3200"/>
              <a:t>Shinjon Ghosh</a:t>
            </a:r>
          </a:p>
          <a:p>
            <a:pPr algn="l"/>
            <a:r>
              <a:rPr lang="en-US" sz="3200"/>
              <a:t>Graduate Student</a:t>
            </a:r>
          </a:p>
          <a:p>
            <a:pPr algn="l"/>
            <a:r>
              <a:rPr lang="en-US" sz="3200"/>
              <a:t>Department of Mathematics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3C18D-3572-619B-7B8A-2A9DE0D8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9" y="1250156"/>
            <a:ext cx="5244778" cy="52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2E62-4BDA-905C-0DC3-62B517B9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369F-5856-3C52-D6B0-9BE38E34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/>
              <a:t>glm(formula = active ~ Gender + Country + Subscription, family = binomial(link = "logit"), </a:t>
            </a:r>
          </a:p>
          <a:p>
            <a:pPr marL="0" indent="0">
              <a:buNone/>
            </a:pPr>
            <a:r>
              <a:rPr lang="en-US" sz="1400" b="1"/>
              <a:t>    data = nf)</a:t>
            </a:r>
          </a:p>
          <a:p>
            <a:pPr marL="0" indent="0">
              <a:buNone/>
            </a:pPr>
            <a:r>
              <a:rPr lang="en-US" sz="1400"/>
              <a:t>Coefficients:</a:t>
            </a:r>
          </a:p>
          <a:p>
            <a:pPr marL="0" indent="0">
              <a:buNone/>
            </a:pPr>
            <a:r>
              <a:rPr lang="en-US" sz="1400"/>
              <a:t>              Estimate        Std. Error    z value    Pr(&gt;|z|)    </a:t>
            </a:r>
          </a:p>
          <a:p>
            <a:pPr marL="0" indent="0">
              <a:buNone/>
            </a:pPr>
            <a:r>
              <a:rPr lang="en-US" sz="1400"/>
              <a:t>(Intercept)   -3.11088    0.37827  -8.224  &lt; 2e-16 ***</a:t>
            </a:r>
          </a:p>
          <a:p>
            <a:pPr marL="0" indent="0">
              <a:buNone/>
            </a:pPr>
            <a:r>
              <a:rPr lang="en-US" sz="1400"/>
              <a:t>GenderMale    -0.21528    0.16472  -1.307  0.19122    </a:t>
            </a:r>
          </a:p>
          <a:p>
            <a:pPr marL="0" indent="0">
              <a:buNone/>
            </a:pPr>
            <a:r>
              <a:rPr lang="en-US" sz="1400"/>
              <a:t>Country2       1.31218    0.40060   3.276  0.00105 ** </a:t>
            </a:r>
          </a:p>
          <a:p>
            <a:pPr marL="0" indent="0">
              <a:buNone/>
            </a:pPr>
            <a:r>
              <a:rPr lang="en-US" sz="1400"/>
              <a:t>Country3      -1.03274    0.52033  -1.985  0.04717 *  </a:t>
            </a:r>
          </a:p>
          <a:p>
            <a:pPr marL="0" indent="0">
              <a:buNone/>
            </a:pPr>
            <a:r>
              <a:rPr lang="en-US" sz="1400"/>
              <a:t>Country4       0.56696    0.45245   1.253  0.21017    </a:t>
            </a:r>
          </a:p>
          <a:p>
            <a:pPr marL="0" indent="0">
              <a:buNone/>
            </a:pPr>
            <a:r>
              <a:rPr lang="en-US" sz="1400"/>
              <a:t>Country5       1.20004    0.42976   2.792  0.00523 ** </a:t>
            </a:r>
          </a:p>
          <a:p>
            <a:pPr marL="0" indent="0">
              <a:buNone/>
            </a:pPr>
            <a:r>
              <a:rPr lang="en-US" sz="1400"/>
              <a:t>Country6      -0.13709    0.37852  -0.362  0.71722    </a:t>
            </a:r>
          </a:p>
          <a:p>
            <a:pPr marL="0" indent="0">
              <a:buNone/>
            </a:pPr>
            <a:r>
              <a:rPr lang="en-US" sz="1400"/>
              <a:t>Country7       0.25786    0.41826   0.616  0.53757    </a:t>
            </a:r>
          </a:p>
          <a:p>
            <a:pPr marL="0" indent="0">
              <a:buNone/>
            </a:pPr>
            <a:r>
              <a:rPr lang="en-US" sz="1400"/>
              <a:t>Country8       0.04975    0.49407   0.101  0.91979    </a:t>
            </a:r>
          </a:p>
          <a:p>
            <a:pPr marL="0" indent="0">
              <a:buNone/>
            </a:pPr>
            <a:r>
              <a:rPr lang="en-US" sz="1400"/>
              <a:t>Country9       0.40379    0.46479   0.869  0.38498    </a:t>
            </a:r>
          </a:p>
          <a:p>
            <a:pPr marL="0" indent="0">
              <a:buNone/>
            </a:pPr>
            <a:r>
              <a:rPr lang="en-US" sz="1400"/>
              <a:t>Country10     -0.07400    0.38450  -0.192  0.84738    </a:t>
            </a:r>
          </a:p>
        </p:txBody>
      </p:sp>
    </p:spTree>
    <p:extLst>
      <p:ext uri="{BB962C8B-B14F-4D97-AF65-F5344CB8AC3E}">
        <p14:creationId xmlns:p14="http://schemas.microsoft.com/office/powerpoint/2010/main" val="175013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0153-D33E-AD8F-C9CC-B86BAE32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704C-ADA2-4C49-5A58-06F7ABE8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Subscription2  0.32199    0.29729   1.083  0.27878    </a:t>
            </a:r>
          </a:p>
          <a:p>
            <a:pPr marL="0" indent="0">
              <a:buNone/>
            </a:pPr>
            <a:r>
              <a:rPr lang="en-US" sz="1400"/>
              <a:t>Subscription3  0.64145    0.24583   2.609  0.00907 ** </a:t>
            </a:r>
          </a:p>
          <a:p>
            <a:pPr marL="0" indent="0">
              <a:buNone/>
            </a:pPr>
            <a:r>
              <a:rPr lang="en-US" sz="1400"/>
              <a:t>---</a:t>
            </a:r>
          </a:p>
          <a:p>
            <a:pPr marL="0" indent="0">
              <a:buNone/>
            </a:pPr>
            <a:r>
              <a:rPr lang="en-US" sz="1400"/>
              <a:t>Signif. codes:  0 ‘***’ 0.001 ‘**’ 0.01 ‘*’ 0.05 ‘.’ 0.1 ‘ ’ 1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(Dispersion parameter for binomial family taken to be 1)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Null deviance: 1205.2  on 2499  degrees of freedom</a:t>
            </a:r>
          </a:p>
          <a:p>
            <a:pPr marL="0" indent="0">
              <a:buNone/>
            </a:pPr>
            <a:r>
              <a:rPr lang="en-US" sz="1400"/>
              <a:t>Residual deviance: 1153.3  on 2487  degrees of freedom</a:t>
            </a:r>
          </a:p>
          <a:p>
            <a:pPr marL="0" indent="0">
              <a:buNone/>
            </a:pPr>
            <a:r>
              <a:rPr lang="en-US" sz="1400"/>
              <a:t>AIC: 1179.3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Number of Fisher Scoring iterations: 6</a:t>
            </a: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9821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B762-179B-2737-4CD2-9F58C8C8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6F0-4894-BD84-CF39-FE0306AD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514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/>
              <a:t>glm(formula = active ~ Age + Revenue, family = binomial(link = "logit"), </a:t>
            </a:r>
          </a:p>
          <a:p>
            <a:pPr marL="0" indent="0">
              <a:buNone/>
            </a:pPr>
            <a:r>
              <a:rPr lang="en-US" sz="1400" b="1"/>
              <a:t>    data = nf)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Coefficients:</a:t>
            </a:r>
          </a:p>
          <a:p>
            <a:pPr marL="0" indent="0">
              <a:buNone/>
            </a:pPr>
            <a:r>
              <a:rPr lang="en-US" sz="1400"/>
              <a:t>             Estimate Std. Error z value Pr(&gt;|z|)    </a:t>
            </a:r>
          </a:p>
          <a:p>
            <a:pPr marL="0" indent="0">
              <a:buNone/>
            </a:pPr>
            <a:r>
              <a:rPr lang="en-US" sz="1400"/>
              <a:t>(Intercept) -2.730881   0.756200  -3.611 0.000305 ***</a:t>
            </a:r>
          </a:p>
          <a:p>
            <a:pPr marL="0" indent="0">
              <a:buNone/>
            </a:pPr>
            <a:r>
              <a:rPr lang="en-US" sz="1400"/>
              <a:t>Age          0.002329   0.011299   0.206 0.836706    </a:t>
            </a:r>
          </a:p>
          <a:p>
            <a:pPr marL="0" indent="0">
              <a:buNone/>
            </a:pPr>
            <a:r>
              <a:rPr lang="en-US" sz="1400"/>
              <a:t>Revenue     -0.001796   0.048047  -0.037 0.970180    </a:t>
            </a:r>
          </a:p>
          <a:p>
            <a:pPr marL="0" indent="0">
              <a:buNone/>
            </a:pPr>
            <a:r>
              <a:rPr lang="en-US" sz="1400"/>
              <a:t>---</a:t>
            </a:r>
          </a:p>
          <a:p>
            <a:pPr marL="0" indent="0">
              <a:buNone/>
            </a:pPr>
            <a:r>
              <a:rPr lang="en-US" sz="1400"/>
              <a:t>Signif. codes:  0 ‘***’ 0.001 ‘**’ 0.01 ‘*’ 0.05 ‘.’ 0.1 ‘ ’ 1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(Dispersion parameter for binomial family taken to be 1)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Null deviance: 1205.2  on 2499  degrees of freedom</a:t>
            </a:r>
          </a:p>
          <a:p>
            <a:pPr marL="0" indent="0">
              <a:buNone/>
            </a:pPr>
            <a:r>
              <a:rPr lang="en-US" sz="1400"/>
              <a:t>Residual deviance: 1205.2  on 2497  degrees of freedom</a:t>
            </a:r>
          </a:p>
          <a:p>
            <a:pPr marL="0" indent="0">
              <a:buNone/>
            </a:pPr>
            <a:r>
              <a:rPr lang="en-US" sz="1400"/>
              <a:t>AIC: 1211.2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Number of Fisher Scoring iterations: 5</a:t>
            </a:r>
          </a:p>
        </p:txBody>
      </p:sp>
    </p:spTree>
    <p:extLst>
      <p:ext uri="{BB962C8B-B14F-4D97-AF65-F5344CB8AC3E}">
        <p14:creationId xmlns:p14="http://schemas.microsoft.com/office/powerpoint/2010/main" val="69989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1D59-6456-4813-7A84-E4617F86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Influential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4273-548A-96DA-53E3-6E9170A9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/>
              <a:t>Influence measures of</a:t>
            </a:r>
          </a:p>
          <a:p>
            <a:pPr marL="0" indent="0">
              <a:buNone/>
            </a:pPr>
            <a:r>
              <a:rPr lang="en-US" sz="1400" b="1"/>
              <a:t>	 glm(formula = active ~ Gender + Country + Subscription, family = binomial(link = "logit"),      data = nf) :</a:t>
            </a:r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/>
              <a:t>    dfb.1_ dfb.GndM dfb.Cnt2 dfb.Cnt3 dfb.Cnt4 dfb.Cnt5 dfb.Cnt6 dfb.Cnt7 dfb.Cnt8</a:t>
            </a:r>
          </a:p>
          <a:p>
            <a:pPr marL="0" indent="0">
              <a:buNone/>
            </a:pPr>
            <a:r>
              <a:rPr lang="en-US" sz="1400"/>
              <a:t>1  -0.0317  0.00967   0.0275   0.0234   0.0273   0.0264   0.0312   0.0236   0.0337</a:t>
            </a:r>
          </a:p>
          <a:p>
            <a:pPr marL="0" indent="0">
              <a:buNone/>
            </a:pPr>
            <a:r>
              <a:rPr lang="en-US" sz="1400"/>
              <a:t>2  -0.0248 -0.00656   0.0224   0.0148   0.0202   0.0226   0.0188   0.0165   0.0138</a:t>
            </a:r>
          </a:p>
          <a:p>
            <a:pPr marL="0" indent="0">
              <a:buNone/>
            </a:pPr>
            <a:r>
              <a:rPr lang="en-US" sz="1400"/>
              <a:t>3  -0.0293 -0.01141   0.0308   0.0235   0.0258   0.0279   0.0331   0.0322   0.0214</a:t>
            </a:r>
          </a:p>
          <a:p>
            <a:pPr marL="0" indent="0">
              <a:buNone/>
            </a:pPr>
            <a:r>
              <a:rPr lang="en-US" sz="1400"/>
              <a:t>4  -0.0408  0.01246   0.0376   0.0287   0.0316   0.0339   0.0408   0.0394   0.0263</a:t>
            </a:r>
          </a:p>
          <a:p>
            <a:pPr marL="0" indent="0">
              <a:buNone/>
            </a:pPr>
            <a:r>
              <a:rPr lang="en-US" sz="1400"/>
              <a:t>5  -0.0293 -0.01141   0.0308   0.0235   0.0258   0.0279   0.0331   0.0322   0.0214</a:t>
            </a:r>
          </a:p>
          <a:p>
            <a:pPr marL="0" indent="0">
              <a:buNone/>
            </a:pPr>
            <a:r>
              <a:rPr lang="en-US" sz="1400"/>
              <a:t>6  -0.0333  0.00645   0.0275   0.0183   0.0249   0.0277   0.0233   0.0204   0.0170</a:t>
            </a:r>
          </a:p>
          <a:p>
            <a:pPr marL="0" indent="0">
              <a:buNone/>
            </a:pPr>
            <a:r>
              <a:rPr lang="en-US" sz="1400"/>
              <a:t>7  -0.0228 -0.00817   0.0224   0.0190   0.0223   0.0216   0.0252   0.0192   0.0274</a:t>
            </a:r>
          </a:p>
          <a:p>
            <a:pPr marL="0" indent="0">
              <a:buNone/>
            </a:pPr>
            <a:r>
              <a:rPr lang="en-US" sz="1400"/>
              <a:t>8  -0.0408  0.01246   0.0376   0.0287   0.0316   0.0339   0.0408   0.0394   0.0263</a:t>
            </a:r>
          </a:p>
          <a:p>
            <a:pPr marL="0" indent="0">
              <a:buNone/>
            </a:pPr>
            <a:r>
              <a:rPr lang="en-US" sz="1400"/>
              <a:t>9  -0.0293 -0.01141   0.0308   0.0235   0.0258   0.0279   0.0331   0.0322   0.0214</a:t>
            </a:r>
          </a:p>
          <a:p>
            <a:pPr marL="0" indent="0">
              <a:buNone/>
            </a:pPr>
            <a:r>
              <a:rPr lang="en-US" sz="1400"/>
              <a:t>10 -0.0248 -0.00656   0.0224   0.0148   0.0202   0.0226   0.0188   0.0165   0.0138</a:t>
            </a:r>
          </a:p>
          <a:p>
            <a:pPr marL="0" indent="0">
              <a:buNone/>
            </a:pPr>
            <a:r>
              <a:rPr lang="en-US" sz="1400"/>
              <a:t>11 -0.0408  0.01246   0.0376   0.0287   0.0316   0.0339   0.0408   0.0394   0.0263</a:t>
            </a:r>
          </a:p>
          <a:p>
            <a:pPr marL="0" indent="0">
              <a:buNone/>
            </a:pPr>
            <a:r>
              <a:rPr lang="en-US" sz="1400"/>
              <a:t>12 -0.0317  0.00967   0.0275   0.0234   0.0273   0.0264   0.0312   0.0236   0.0337</a:t>
            </a:r>
          </a:p>
          <a:p>
            <a:pPr marL="0" indent="0">
              <a:buNone/>
            </a:pPr>
            <a:r>
              <a:rPr lang="en-US" sz="1400"/>
              <a:t>13 -0.0248 -0.00656   0.0224   0.0148   0.0202   0.0226   0.0188   0.0165   0.0138</a:t>
            </a:r>
          </a:p>
          <a:p>
            <a:pPr marL="0" indent="0">
              <a:buNone/>
            </a:pPr>
            <a:r>
              <a:rPr lang="en-US" sz="1400"/>
              <a:t>14 -0.0228 -0.00817   0.0224   0.0190   0.0223   0.0216   0.0252   0.0192   0.0274</a:t>
            </a:r>
          </a:p>
          <a:p>
            <a:pPr marL="0" indent="0">
              <a:buNone/>
            </a:pPr>
            <a:r>
              <a:rPr lang="en-US" sz="1400"/>
              <a:t>15 -0.0293 -0.01141   0.0308   0.0235   0.0258   0.0279   0.0331   0.0322   0.0214</a:t>
            </a:r>
          </a:p>
          <a:p>
            <a:pPr marL="0" indent="0">
              <a:buNone/>
            </a:pPr>
            <a:r>
              <a:rPr lang="en-US" sz="1400"/>
              <a:t>16 -0.0408  0.01246   0.0376   0.0287   0.0316   0.0339   0.0408   0.0394   0.0263</a:t>
            </a:r>
          </a:p>
        </p:txBody>
      </p:sp>
    </p:spTree>
    <p:extLst>
      <p:ext uri="{BB962C8B-B14F-4D97-AF65-F5344CB8AC3E}">
        <p14:creationId xmlns:p14="http://schemas.microsoft.com/office/powerpoint/2010/main" val="161115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7D7B-52AF-7F35-66DA-846C5F9A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0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Influential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B237-2850-2754-FA3D-96B56FFC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/>
              <a:t>dfb.Cnt9 dfb.Cn10 dfb.Sbs2 dfb.Sbs3   dffit cov.r   cook.d     hat inf</a:t>
            </a:r>
          </a:p>
          <a:p>
            <a:pPr marL="0" indent="0">
              <a:buNone/>
            </a:pPr>
            <a:r>
              <a:rPr lang="en-US" sz="1400"/>
              <a:t>1    0.0359   0.0309 -0.01839  0.00647 -0.0457  1.01 3.84e-05 0.00798    </a:t>
            </a:r>
          </a:p>
          <a:p>
            <a:pPr marL="0" indent="0">
              <a:buNone/>
            </a:pPr>
            <a:r>
              <a:rPr lang="en-US" sz="1400"/>
              <a:t>2    0.0146   0.0200  0.01059  0.01380 -0.0274  1.01 1.37e-05 0.00489    </a:t>
            </a:r>
          </a:p>
          <a:p>
            <a:pPr marL="0" indent="0">
              <a:buNone/>
            </a:pPr>
            <a:r>
              <a:rPr lang="en-US" sz="1400"/>
              <a:t>3    0.0227   0.0322  0.00471 -0.00702 -0.0439  1.01 3.56e-05 0.00670    </a:t>
            </a:r>
          </a:p>
          <a:p>
            <a:pPr marL="0" indent="0">
              <a:buNone/>
            </a:pPr>
            <a:r>
              <a:rPr lang="en-US" sz="1400"/>
              <a:t>4    0.0281   0.0393  0.00506 -0.00905 -0.0532  1.01 5.26e-05 0.00795    </a:t>
            </a:r>
          </a:p>
          <a:p>
            <a:pPr marL="0" indent="0">
              <a:buNone/>
            </a:pPr>
            <a:r>
              <a:rPr lang="en-US" sz="1400"/>
              <a:t>5    0.0227   0.0322  0.00471 -0.00702 -0.0439  1.01 3.56e-05 0.00670    </a:t>
            </a:r>
          </a:p>
          <a:p>
            <a:pPr marL="0" indent="0">
              <a:buNone/>
            </a:pPr>
            <a:r>
              <a:rPr lang="en-US" sz="1400"/>
              <a:t>6    0.0181   0.0246  0.01263  0.01668 -0.0333  1.01 2.03e-05 0.00584    </a:t>
            </a:r>
          </a:p>
          <a:p>
            <a:pPr marL="0" indent="0">
              <a:buNone/>
            </a:pPr>
            <a:r>
              <a:rPr lang="en-US" sz="1400"/>
              <a:t>7    0.0291   0.0252 -0.01460  0.00558 -0.0374  1.01 2.55e-05 0.00660    </a:t>
            </a:r>
          </a:p>
          <a:p>
            <a:pPr marL="0" indent="0">
              <a:buNone/>
            </a:pPr>
            <a:r>
              <a:rPr lang="en-US" sz="1400"/>
              <a:t>8    0.0281   0.0393  0.00506 -0.00905 -0.0532  1.01 5.26e-05 0.00795    </a:t>
            </a:r>
          </a:p>
          <a:p>
            <a:pPr marL="0" indent="0">
              <a:buNone/>
            </a:pPr>
            <a:r>
              <a:rPr lang="en-US" sz="1400"/>
              <a:t>9    0.0227   0.0322  0.00471 -0.00702 -0.0439  1.01 3.56e-05 0.00670    </a:t>
            </a:r>
          </a:p>
          <a:p>
            <a:pPr marL="0" indent="0">
              <a:buNone/>
            </a:pPr>
            <a:r>
              <a:rPr lang="en-US" sz="1400"/>
              <a:t>10   0.0146   0.0200  0.01059  0.01380 -0.0274  1.01 1.37e-05 0.00489    </a:t>
            </a:r>
          </a:p>
          <a:p>
            <a:pPr marL="0" indent="0">
              <a:buNone/>
            </a:pPr>
            <a:r>
              <a:rPr lang="en-US" sz="1400"/>
              <a:t>11   0.0281   0.0393  0.00506 -0.00905 -0.0532  1.01 5.26e-05 0.00795    </a:t>
            </a:r>
          </a:p>
          <a:p>
            <a:pPr marL="0" indent="0">
              <a:buNone/>
            </a:pPr>
            <a:r>
              <a:rPr lang="en-US" sz="1400"/>
              <a:t>12   0.0359   0.0309 -0.01839  0.00647 -0.0457  1.01 3.84e-05 0.00798    </a:t>
            </a:r>
          </a:p>
          <a:p>
            <a:pPr marL="0" indent="0">
              <a:buNone/>
            </a:pPr>
            <a:r>
              <a:rPr lang="en-US" sz="1400"/>
              <a:t>13   0.0146   0.0200  0.01059  0.01380 -0.0274  1.01 1.37e-05 0.00489    </a:t>
            </a:r>
          </a:p>
          <a:p>
            <a:pPr marL="0" indent="0">
              <a:buNone/>
            </a:pPr>
            <a:r>
              <a:rPr lang="en-US" sz="1400"/>
              <a:t>14   0.0291   0.0252 -0.01460  0.00558 -0.0374  1.01 2.55e-05 0.00660    </a:t>
            </a:r>
          </a:p>
          <a:p>
            <a:pPr marL="0" indent="0">
              <a:buNone/>
            </a:pPr>
            <a:r>
              <a:rPr lang="en-US" sz="1400"/>
              <a:t>15   0.0227   0.0322  0.00471 -0.00702 -0.0439  1.01 3.56e-05 0.00670 </a:t>
            </a:r>
          </a:p>
        </p:txBody>
      </p:sp>
    </p:spTree>
    <p:extLst>
      <p:ext uri="{BB962C8B-B14F-4D97-AF65-F5344CB8AC3E}">
        <p14:creationId xmlns:p14="http://schemas.microsoft.com/office/powerpoint/2010/main" val="153533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3107-6A5C-CDB8-D278-668B0DE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4EB4-96E3-2F75-621E-E3230EBE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vif(nf2)</a:t>
            </a:r>
          </a:p>
          <a:p>
            <a:pPr marL="0" indent="0">
              <a:buNone/>
            </a:pPr>
            <a:r>
              <a:rPr lang="en-US" sz="2000"/>
              <a:t>                 GVIF            Df    GVIF^(1/(2*Df))</a:t>
            </a:r>
          </a:p>
          <a:p>
            <a:pPr marL="0" indent="0">
              <a:buNone/>
            </a:pPr>
            <a:r>
              <a:rPr lang="en-US" sz="2000"/>
              <a:t>Gender       1.001154   1        1.000577</a:t>
            </a:r>
          </a:p>
          <a:p>
            <a:pPr marL="0" indent="0">
              <a:buNone/>
            </a:pPr>
            <a:r>
              <a:rPr lang="en-US" sz="2000"/>
              <a:t>Country      3.349405    9        1.069461</a:t>
            </a:r>
          </a:p>
          <a:p>
            <a:pPr marL="0" indent="0">
              <a:buNone/>
            </a:pPr>
            <a:r>
              <a:rPr lang="en-US" sz="2000"/>
              <a:t>Subscription 3.349291  2      1.352814</a:t>
            </a:r>
          </a:p>
        </p:txBody>
      </p:sp>
    </p:spTree>
    <p:extLst>
      <p:ext uri="{BB962C8B-B14F-4D97-AF65-F5344CB8AC3E}">
        <p14:creationId xmlns:p14="http://schemas.microsoft.com/office/powerpoint/2010/main" val="54863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87D8-5BCE-CA37-A623-AB81DF1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Score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D2E3-B942-6239-AA11-1971817B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023"/>
            <a:ext cx="10515600" cy="236042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 c(z.score, P.score)</a:t>
            </a:r>
          </a:p>
          <a:p>
            <a:pPr marL="0" indent="0">
              <a:buNone/>
            </a:pPr>
            <a:r>
              <a:rPr lang="en-US"/>
              <a:t>[1] 44.56272  0.00000</a:t>
            </a:r>
          </a:p>
        </p:txBody>
      </p:sp>
    </p:spTree>
    <p:extLst>
      <p:ext uri="{BB962C8B-B14F-4D97-AF65-F5344CB8AC3E}">
        <p14:creationId xmlns:p14="http://schemas.microsoft.com/office/powerpoint/2010/main" val="423719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DDEA-B27F-C9FF-436C-87669973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Likelihood-Ratio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DEAD-2B50-CBF2-2F7D-795A507A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385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Model 1: active ~ Subscription</a:t>
            </a:r>
          </a:p>
          <a:p>
            <a:pPr marL="0" indent="0">
              <a:buNone/>
            </a:pPr>
            <a:r>
              <a:rPr lang="en-US" sz="2400"/>
              <a:t>Model 2: active ~ Gender + Country + Subscription</a:t>
            </a:r>
          </a:p>
          <a:p>
            <a:pPr marL="0" indent="0">
              <a:buNone/>
            </a:pPr>
            <a:r>
              <a:rPr lang="en-US" sz="2400"/>
              <a:t>  Resid. Df Resid. Dev Df Deviance  Pr(&gt;Chi)    </a:t>
            </a:r>
          </a:p>
          <a:p>
            <a:pPr marL="0" indent="0">
              <a:buNone/>
            </a:pPr>
            <a:r>
              <a:rPr lang="en-US" sz="2400"/>
              <a:t>1      2497     1203.2                          </a:t>
            </a:r>
          </a:p>
          <a:p>
            <a:pPr marL="0" indent="0">
              <a:buNone/>
            </a:pPr>
            <a:r>
              <a:rPr lang="en-US" sz="2400"/>
              <a:t>2      2487     1153.3 10   49.928 2.752e-07 ***</a:t>
            </a:r>
          </a:p>
          <a:p>
            <a:pPr marL="0" indent="0">
              <a:buNone/>
            </a:pPr>
            <a:r>
              <a:rPr lang="en-US" sz="2400"/>
              <a:t>---</a:t>
            </a:r>
          </a:p>
          <a:p>
            <a:pPr marL="0" indent="0">
              <a:buNone/>
            </a:pPr>
            <a:r>
              <a:rPr lang="en-US" sz="2400"/>
              <a:t>Signif.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9078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41DC-5AFC-0029-9891-29EB582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Q-Q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D837D2-C03C-5478-938A-03E53E768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485900"/>
            <a:ext cx="7029717" cy="4371975"/>
          </a:xfrm>
        </p:spPr>
      </p:pic>
    </p:spTree>
    <p:extLst>
      <p:ext uri="{BB962C8B-B14F-4D97-AF65-F5344CB8AC3E}">
        <p14:creationId xmlns:p14="http://schemas.microsoft.com/office/powerpoint/2010/main" val="66876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5136-D014-F679-CB76-8F2BF15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Fitted values vs Quantile Residual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A530-7767-FF36-108B-FD7B9C38B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943100"/>
            <a:ext cx="7416928" cy="4200525"/>
          </a:xfrm>
        </p:spPr>
      </p:pic>
    </p:spTree>
    <p:extLst>
      <p:ext uri="{BB962C8B-B14F-4D97-AF65-F5344CB8AC3E}">
        <p14:creationId xmlns:p14="http://schemas.microsoft.com/office/powerpoint/2010/main" val="429112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A139-FAE3-AF6D-8FEB-CBC4A8F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Background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8346-C7F5-1FC7-5001-1E935D4A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/>
          <a:lstStyle/>
          <a:p>
            <a:r>
              <a:rPr lang="en-US"/>
              <a:t>In the modern era, the streaming industry is highly competitive. </a:t>
            </a:r>
          </a:p>
          <a:p>
            <a:r>
              <a:rPr lang="en-US"/>
              <a:t>With the popularity of streaming platforms, it is crucial to understand user behavior and maintain subscription continuation. </a:t>
            </a:r>
          </a:p>
          <a:p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Predicting subscription retention can guide business strategies, improve user experience, and shape marketing efforts.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92D2-60D4-A38C-86AD-94C0BB4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36AC-4355-F23F-5462-E0257F7D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&gt; print(odds_ratios)</a:t>
            </a:r>
          </a:p>
          <a:p>
            <a:pPr marL="0" indent="0">
              <a:buNone/>
            </a:pPr>
            <a:r>
              <a:rPr lang="en-US"/>
              <a:t>  (Intercept)    GenderMale      Country2      Country3      Country4 </a:t>
            </a:r>
          </a:p>
          <a:p>
            <a:pPr marL="0" indent="0">
              <a:buNone/>
            </a:pPr>
            <a:r>
              <a:rPr lang="en-US"/>
              <a:t>   0.04456185    0.80631426    3.71425341    0.35603158    1.76290516 </a:t>
            </a:r>
          </a:p>
          <a:p>
            <a:pPr marL="0" indent="0">
              <a:buNone/>
            </a:pPr>
            <a:r>
              <a:rPr lang="en-US"/>
              <a:t>     Country5      Country6      Country7      Country8      Country9 </a:t>
            </a:r>
          </a:p>
          <a:p>
            <a:pPr marL="0" indent="0">
              <a:buNone/>
            </a:pPr>
            <a:r>
              <a:rPr lang="en-US"/>
              <a:t>   3.32023631    0.87189112    1.29415180    1.05101203    1.49748521 </a:t>
            </a:r>
          </a:p>
          <a:p>
            <a:pPr marL="0" indent="0">
              <a:buNone/>
            </a:pPr>
            <a:r>
              <a:rPr lang="en-US"/>
              <a:t>    Country10 Subscription2 Subscription3 </a:t>
            </a:r>
          </a:p>
          <a:p>
            <a:pPr marL="0" indent="0">
              <a:buNone/>
            </a:pPr>
            <a:r>
              <a:rPr lang="en-US"/>
              <a:t>   0.92866955    1.37986477    1.89923987 </a:t>
            </a:r>
          </a:p>
        </p:txBody>
      </p:sp>
    </p:spTree>
    <p:extLst>
      <p:ext uri="{BB962C8B-B14F-4D97-AF65-F5344CB8AC3E}">
        <p14:creationId xmlns:p14="http://schemas.microsoft.com/office/powerpoint/2010/main" val="174259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700A-66B9-F911-6B64-AD1E859D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Goodness of Fit(Hosmer-Lemeshow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1725-7979-EC3B-EF92-B576C5E8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3243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Hosmer and Lemeshow goodness of fit (GOF) test</a:t>
            </a:r>
          </a:p>
          <a:p>
            <a:pPr marL="0" indent="0">
              <a:buNone/>
            </a:pPr>
            <a:r>
              <a:rPr lang="en-US" sz="2000"/>
              <a:t>data:  nf2$y, fitted(nf2)</a:t>
            </a:r>
          </a:p>
          <a:p>
            <a:pPr marL="0" indent="0">
              <a:buNone/>
            </a:pPr>
            <a:r>
              <a:rPr lang="en-US" sz="2000"/>
              <a:t>X-squared = 9.0347, df = 8, p-value = 0.3394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2000"/>
              <a:t>High p-value(&gt;0.05) describes model fits the data well.</a:t>
            </a:r>
          </a:p>
        </p:txBody>
      </p:sp>
    </p:spTree>
    <p:extLst>
      <p:ext uri="{BB962C8B-B14F-4D97-AF65-F5344CB8AC3E}">
        <p14:creationId xmlns:p14="http://schemas.microsoft.com/office/powerpoint/2010/main" val="75425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8DC-74F5-B8BF-6776-EB5C70B4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290-9297-C81E-D075-5C233367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5162549"/>
          </a:xfrm>
        </p:spPr>
        <p:txBody>
          <a:bodyPr>
            <a:normAutofit/>
          </a:bodyPr>
          <a:lstStyle/>
          <a:p>
            <a:r>
              <a:rPr lang="en-US" sz="2000"/>
              <a:t>According to Score and Likelihhod Ratio test, we say that country, subscription  and Gender variables is significant for user retention. </a:t>
            </a:r>
          </a:p>
          <a:p>
            <a:pPr marL="0" indent="0">
              <a:buNone/>
            </a:pPr>
            <a:r>
              <a:rPr lang="en-US" sz="2000" b="1"/>
              <a:t>Odds Ratio:</a:t>
            </a:r>
          </a:p>
          <a:p>
            <a:r>
              <a:rPr lang="en-US" sz="2000"/>
              <a:t>On the otherhand, standard and premium subscribers retention percentage is exponentially 39% and 90% higher than basic subscribers continuation.</a:t>
            </a:r>
          </a:p>
          <a:p>
            <a:r>
              <a:rPr lang="en-US" sz="2000"/>
              <a:t>Moreover, males subscriber retention rate is exponentially 20% lower than females.</a:t>
            </a:r>
          </a:p>
          <a:p>
            <a:r>
              <a:rPr lang="en-US" sz="2000"/>
              <a:t>In addition, Brazil, Germany, Italy, Mexio, United kingdom, France subscribers retention rate is exponentially higher than Australia and US, Spain, Canada subscribers continuation rate is exponentially lower than Australia.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There is no influential measures by checking of cook’s distance, DFFITS and covariance ratio and there is no multicollinearity by checking VIF.</a:t>
            </a:r>
          </a:p>
          <a:p>
            <a:r>
              <a:rPr lang="en-US" sz="2000"/>
              <a:t>Subsequently, the model is adequate by Fitted values against quantile residuals plot and the data follows normal distribution according to Q-Q plot.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2860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8986-15FD-9737-EE28-67393A1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B791-C1D0-3E01-12B3-74835686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271963"/>
          </a:xfrm>
        </p:spPr>
        <p:txBody>
          <a:bodyPr>
            <a:normAutofit/>
          </a:bodyPr>
          <a:lstStyle/>
          <a:p>
            <a:r>
              <a:rPr lang="en-US"/>
              <a:t>Netflix should improve their basic subscription plan. They can reshape their pricing and control more ads.</a:t>
            </a:r>
          </a:p>
          <a:p>
            <a:r>
              <a:rPr lang="en-US"/>
              <a:t>They should rethink the subscription strategy of different countries according their consumer characterize. They can use famous local actors and create content diversity based on different country.</a:t>
            </a:r>
          </a:p>
          <a:p>
            <a:r>
              <a:rPr lang="en-US"/>
              <a:t>Moreover, they can add various audio subtitle when release contents. Furthermore, the authority can accept subscription payments based on individual country currency.</a:t>
            </a:r>
          </a:p>
          <a:p>
            <a:r>
              <a:rPr lang="en-US"/>
              <a:t>Netflix authority should focus on content choice variety by gender.</a:t>
            </a:r>
          </a:p>
        </p:txBody>
      </p:sp>
    </p:spTree>
    <p:extLst>
      <p:ext uri="{BB962C8B-B14F-4D97-AF65-F5344CB8AC3E}">
        <p14:creationId xmlns:p14="http://schemas.microsoft.com/office/powerpoint/2010/main" val="50645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477-C23F-DF14-77C8-CE39120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4C91-64FB-E544-94F5-1A19C8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2428875"/>
          </a:xfrm>
        </p:spPr>
        <p:txBody>
          <a:bodyPr/>
          <a:lstStyle/>
          <a:p>
            <a:r>
              <a:rPr lang="en-US"/>
              <a:t>If there is more variable in the dataset related to content (Genre, Runtime), then it may be impact the model significancy.</a:t>
            </a:r>
          </a:p>
          <a:p>
            <a:r>
              <a:rPr lang="en-US"/>
              <a:t>Response variable is highly imbalance data, so random forest model or gradient descent model can be effective.</a:t>
            </a:r>
          </a:p>
        </p:txBody>
      </p:sp>
    </p:spTree>
    <p:extLst>
      <p:ext uri="{BB962C8B-B14F-4D97-AF65-F5344CB8AC3E}">
        <p14:creationId xmlns:p14="http://schemas.microsoft.com/office/powerpoint/2010/main" val="1765416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C4F0-486C-FDAF-E10A-69B3669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Any Questions???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68067-93DD-8EC7-1A51-30298CEE4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443038"/>
            <a:ext cx="8201025" cy="5049835"/>
          </a:xfrm>
        </p:spPr>
      </p:pic>
    </p:spTree>
    <p:extLst>
      <p:ext uri="{BB962C8B-B14F-4D97-AF65-F5344CB8AC3E}">
        <p14:creationId xmlns:p14="http://schemas.microsoft.com/office/powerpoint/2010/main" val="32818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40D-6F05-CDD3-D071-A19FD0C9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4BB8-DC92-B7EA-82D4-F28F7EDF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2492"/>
          </a:xfrm>
        </p:spPr>
        <p:txBody>
          <a:bodyPr>
            <a:normAutofit/>
          </a:bodyPr>
          <a:lstStyle/>
          <a:p>
            <a:r>
              <a:rPr lang="en-US"/>
              <a:t>Collect the dataset from Kaggle. The dataset based on “Netflix Users”.</a:t>
            </a:r>
          </a:p>
          <a:p>
            <a:r>
              <a:rPr lang="en-US"/>
              <a:t>The dataset have 10 variables( User Id, Subscription, Country, Age, Revenue, Join Date, Last Payment Date, Plan Duration, Device, Gender) &amp; 2500 Observations.</a:t>
            </a:r>
          </a:p>
          <a:p>
            <a:r>
              <a:rPr lang="en-US"/>
              <a:t>Categorical Data – (Subscription, Country, Plan Duration, Gender, Device)  </a:t>
            </a:r>
          </a:p>
          <a:p>
            <a:r>
              <a:rPr lang="en-US"/>
              <a:t>Discrete Data – ( Age, Revenue, User 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C71-B76F-B0B6-0CFC-1294C4D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F256-EB58-5F7A-0A19-8C0CDD2F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1859"/>
          </a:xfrm>
        </p:spPr>
        <p:txBody>
          <a:bodyPr/>
          <a:lstStyle/>
          <a:p>
            <a:r>
              <a:rPr lang="en-US"/>
              <a:t>I find out active(2337) &amp; non-active(163) account according to last payment date and plan duration .</a:t>
            </a:r>
          </a:p>
          <a:p>
            <a:r>
              <a:rPr lang="en-US"/>
              <a:t> Then I use factor function for factorizing Gender, Country and Subscription, Device variable.</a:t>
            </a:r>
          </a:p>
          <a:p>
            <a:r>
              <a:rPr lang="en-US"/>
              <a:t>There is two type account. That means the response variable is binary outcome. So, I fit Binomial GLMs model.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D4C-99B7-5440-1106-B5ABB7B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E115-3785-A121-F273-3C9569EF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211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• A GLM model to predict subscription continuation with user characterize.</a:t>
            </a:r>
          </a:p>
          <a:p>
            <a:pPr marL="0" indent="0">
              <a:buNone/>
            </a:pPr>
            <a:r>
              <a:rPr lang="en-US"/>
              <a:t>• Identification of significant predictors and their impact on user retention.</a:t>
            </a:r>
          </a:p>
          <a:p>
            <a:pPr marL="0" indent="0">
              <a:buNone/>
            </a:pPr>
            <a:r>
              <a:rPr lang="en-US"/>
              <a:t>• Insights and recommendations for targeted continuation strategies to mitigate churn risk.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57B-B45A-B44C-EA55-45F7F950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Major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561B-88D6-15EB-ED6A-C551AD01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28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Improve Netflix's ability to proactively manage user churn and enhance customer retention.</a:t>
            </a:r>
            <a:endParaRPr lang="en-US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Contribute to a deeper understanding of user characterize in the streaming industry.</a:t>
            </a:r>
            <a:endParaRPr lang="en-US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Develop in user-centric strategies.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C6F4-955E-9D50-02D2-EE357F30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DA1C-83AE-9A47-C536-EEAF41F9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6438"/>
          </a:xfrm>
        </p:spPr>
        <p:txBody>
          <a:bodyPr/>
          <a:lstStyle/>
          <a:p>
            <a:r>
              <a:rPr lang="en-US"/>
              <a:t>Pre processing the dataset before analysis because the “last payment date” was different date format. It was difficult to identify when dataset is large.</a:t>
            </a:r>
          </a:p>
          <a:p>
            <a:r>
              <a:rPr lang="en-US"/>
              <a:t>Response variable data is highly imbalanced.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65C-6511-C12C-CA52-B90D46A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1137-1594-BAD1-84A3-A31E7D71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5329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/>
              <a:t>glm(formula = active ~ Age + Gender + Revenue + Country + Subscription, </a:t>
            </a:r>
          </a:p>
          <a:p>
            <a:pPr marL="0" indent="0">
              <a:buNone/>
            </a:pPr>
            <a:r>
              <a:rPr lang="en-US" sz="1400" b="1"/>
              <a:t>    family = binomial(link = "logit"), data = nf)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Coefficients:</a:t>
            </a:r>
          </a:p>
          <a:p>
            <a:pPr marL="0" indent="0">
              <a:buNone/>
            </a:pPr>
            <a:r>
              <a:rPr lang="en-US" sz="1400"/>
              <a:t>               Estimate        Std. Error     z value  Pr(&gt;|z|)                                                     </a:t>
            </a:r>
          </a:p>
          <a:p>
            <a:pPr marL="0" indent="0">
              <a:buNone/>
            </a:pPr>
            <a:r>
              <a:rPr lang="en-US" sz="1400"/>
              <a:t>(Intercept)   -3.091051   0.841998  -3.671 0.000242 ***</a:t>
            </a:r>
          </a:p>
          <a:p>
            <a:pPr marL="0" indent="0">
              <a:buNone/>
            </a:pPr>
            <a:r>
              <a:rPr lang="en-US" sz="1400"/>
              <a:t>Age            0.002554   0.011442   0.223 0.823398    </a:t>
            </a:r>
          </a:p>
          <a:p>
            <a:pPr marL="0" indent="0">
              <a:buNone/>
            </a:pPr>
            <a:r>
              <a:rPr lang="en-US" sz="1400"/>
              <a:t>GenderMale    -0.212121   0.165112  -1.285 0.198894    </a:t>
            </a:r>
          </a:p>
          <a:p>
            <a:pPr marL="0" indent="0">
              <a:buNone/>
            </a:pPr>
            <a:r>
              <a:rPr lang="en-US" sz="1400"/>
              <a:t>Revenue       -0.009745   0.048344  -0.202 0.840240    </a:t>
            </a:r>
          </a:p>
          <a:p>
            <a:pPr marL="0" indent="0">
              <a:buNone/>
            </a:pPr>
            <a:r>
              <a:rPr lang="en-US" sz="1400"/>
              <a:t>Country2       1.313331   0.400626   3.278 0.001045 ** </a:t>
            </a:r>
          </a:p>
          <a:p>
            <a:pPr marL="0" indent="0">
              <a:buNone/>
            </a:pPr>
            <a:r>
              <a:rPr lang="en-US" sz="1400"/>
              <a:t>Country3      -1.032447   0.520346  -1.984 0.047239 *  </a:t>
            </a:r>
          </a:p>
          <a:p>
            <a:pPr marL="0" indent="0">
              <a:buNone/>
            </a:pPr>
            <a:r>
              <a:rPr lang="en-US" sz="1400"/>
              <a:t>Country4       0.565881   0.452493   1.251 0.211086    </a:t>
            </a:r>
          </a:p>
          <a:p>
            <a:pPr marL="0" indent="0">
              <a:buNone/>
            </a:pPr>
            <a:r>
              <a:rPr lang="en-US" sz="1400"/>
              <a:t>Country5       1.203265   0.430120   2.798 0.005150 ** </a:t>
            </a:r>
          </a:p>
          <a:p>
            <a:pPr marL="0" indent="0">
              <a:buNone/>
            </a:pPr>
            <a:r>
              <a:rPr lang="en-US" sz="1400"/>
              <a:t>Country6      -0.135835   0.378622  -0.359 0.719773    </a:t>
            </a:r>
          </a:p>
          <a:p>
            <a:pPr marL="0" indent="0">
              <a:buNone/>
            </a:pPr>
            <a:r>
              <a:rPr lang="en-US" sz="1400"/>
              <a:t>Country7       0.257648   0.418452   0.616 0.538081    </a:t>
            </a:r>
          </a:p>
          <a:p>
            <a:pPr marL="0" indent="0">
              <a:buNone/>
            </a:pPr>
            <a:r>
              <a:rPr lang="en-US" sz="1400"/>
              <a:t>Country8       0.048241   0.494202   0.098 0.922240    </a:t>
            </a:r>
          </a:p>
          <a:p>
            <a:pPr marL="0" indent="0">
              <a:buNone/>
            </a:pPr>
            <a:r>
              <a:rPr lang="en-US" sz="1400"/>
              <a:t>Country9       0.406080   0.465067   0.873 0.382574    </a:t>
            </a:r>
          </a:p>
        </p:txBody>
      </p:sp>
    </p:spTree>
    <p:extLst>
      <p:ext uri="{BB962C8B-B14F-4D97-AF65-F5344CB8AC3E}">
        <p14:creationId xmlns:p14="http://schemas.microsoft.com/office/powerpoint/2010/main" val="22459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A352-1A9F-4B91-8374-748A761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FEBF-03A2-E8FA-C722-A769884F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400"/>
              <a:t>Country10     -0.072607   0.384679  -0.189 0.850292    </a:t>
            </a:r>
          </a:p>
          <a:p>
            <a:pPr marL="0" indent="0">
              <a:buNone/>
            </a:pPr>
            <a:r>
              <a:rPr lang="en-US" sz="1400"/>
              <a:t>Subscription2  0.321847   0.297236   1.083 0.278897    </a:t>
            </a:r>
          </a:p>
          <a:p>
            <a:pPr marL="0" indent="0">
              <a:buNone/>
            </a:pPr>
            <a:r>
              <a:rPr lang="en-US" sz="1400"/>
              <a:t>Subscription3  0.643340   0.245885   2.616 0.008886 ** </a:t>
            </a:r>
          </a:p>
          <a:p>
            <a:pPr marL="0" indent="0">
              <a:buNone/>
            </a:pPr>
            <a:r>
              <a:rPr lang="en-US" sz="1400"/>
              <a:t>---</a:t>
            </a:r>
          </a:p>
          <a:p>
            <a:pPr marL="0" indent="0">
              <a:buNone/>
            </a:pPr>
            <a:r>
              <a:rPr lang="en-US" sz="1400"/>
              <a:t>Signif. codes:  0 ‘***’ 0.001 ‘**’ 0.01 ‘*’ 0.05 ‘.’ 0.1 ‘ ’ 1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(Dispersion parameter for binomial family taken to be 1)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Null deviance: 1205.2  on 2499  degrees of freedom</a:t>
            </a:r>
          </a:p>
          <a:p>
            <a:pPr marL="0" indent="0">
              <a:buNone/>
            </a:pPr>
            <a:r>
              <a:rPr lang="en-US" sz="1400"/>
              <a:t>Residual deviance: 1153.2  on 2485  degrees of freedom</a:t>
            </a:r>
          </a:p>
          <a:p>
            <a:pPr marL="0" indent="0">
              <a:buNone/>
            </a:pPr>
            <a:r>
              <a:rPr lang="en-US" sz="1400"/>
              <a:t>AIC: 1183.2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Number of Fisher Scoring iterations: 6</a:t>
            </a: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694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635B6C471F54A9F8F1FDC6288A49D" ma:contentTypeVersion="3" ma:contentTypeDescription="Create a new document." ma:contentTypeScope="" ma:versionID="6f81bbbbcf563f3a9296052db7c4242a">
  <xsd:schema xmlns:xsd="http://www.w3.org/2001/XMLSchema" xmlns:xs="http://www.w3.org/2001/XMLSchema" xmlns:p="http://schemas.microsoft.com/office/2006/metadata/properties" xmlns:ns3="64ae74a4-9998-489e-bcc6-2275b5ec6138" targetNamespace="http://schemas.microsoft.com/office/2006/metadata/properties" ma:root="true" ma:fieldsID="19c91006c691b490e43723f34c790b2a" ns3:_="">
    <xsd:import namespace="64ae74a4-9998-489e-bcc6-2275b5ec6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e74a4-9998-489e-bcc6-2275b5ec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9520DE-7114-4F0C-8664-FD6C3A546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e74a4-9998-489e-bcc6-2275b5ec6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87C0E-4A8B-453C-AF66-34E8A20938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06AB4-F95C-4E9C-9E8B-3F0E597D2468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64ae74a4-9998-489e-bcc6-2275b5ec613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1737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Symbol</vt:lpstr>
      <vt:lpstr>Office Theme</vt:lpstr>
      <vt:lpstr>         Title: Netflix User Subscription Retention Prediction using Generalized Linear Models</vt:lpstr>
      <vt:lpstr>Background Study</vt:lpstr>
      <vt:lpstr>Dataset</vt:lpstr>
      <vt:lpstr>Dataset</vt:lpstr>
      <vt:lpstr>Goal</vt:lpstr>
      <vt:lpstr>Major Motivation</vt:lpstr>
      <vt:lpstr>Main Challenges</vt:lpstr>
      <vt:lpstr>GLMs</vt:lpstr>
      <vt:lpstr>GLMs</vt:lpstr>
      <vt:lpstr>GLMs</vt:lpstr>
      <vt:lpstr>GLMs</vt:lpstr>
      <vt:lpstr>GLMs</vt:lpstr>
      <vt:lpstr>Influential Measures</vt:lpstr>
      <vt:lpstr>Influential Measures</vt:lpstr>
      <vt:lpstr>Multicollinearity</vt:lpstr>
      <vt:lpstr>Score Test</vt:lpstr>
      <vt:lpstr>Likelihood-Ratio Test</vt:lpstr>
      <vt:lpstr>Q-Q Plot</vt:lpstr>
      <vt:lpstr>Fitted values vs Quantile Residual</vt:lpstr>
      <vt:lpstr>Odds Ratio</vt:lpstr>
      <vt:lpstr>Goodness of Fit(Hosmer-Lemeshow tests)</vt:lpstr>
      <vt:lpstr>Results</vt:lpstr>
      <vt:lpstr>Discussions</vt:lpstr>
      <vt:lpstr>Model Improvement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355 : GLM Project</dc:title>
  <dc:creator>Shinjon Ghosh</dc:creator>
  <cp:lastModifiedBy>Shinjon Ghosh</cp:lastModifiedBy>
  <cp:revision>9</cp:revision>
  <dcterms:created xsi:type="dcterms:W3CDTF">2024-04-22T00:37:45Z</dcterms:created>
  <dcterms:modified xsi:type="dcterms:W3CDTF">2024-04-24T15:46:41Z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0x010100CAD635B6C471F54A9F8F1FDC6288A49D</vt:lpwstr>
  </property>
</Properties>
</file>