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2" r:id="rId9"/>
    <p:sldId id="273" r:id="rId10"/>
    <p:sldId id="263" r:id="rId11"/>
    <p:sldId id="264" r:id="rId12"/>
    <p:sldId id="274" r:id="rId13"/>
    <p:sldId id="275" r:id="rId14"/>
    <p:sldId id="277" r:id="rId15"/>
    <p:sldId id="278" r:id="rId16"/>
    <p:sldId id="279" r:id="rId17"/>
    <p:sldId id="280" r:id="rId18"/>
    <p:sldId id="267" r:id="rId19"/>
    <p:sldId id="281" r:id="rId20"/>
    <p:sldId id="271" r:id="rId21"/>
    <p:sldId id="272" r:id="rId22"/>
    <p:sldId id="286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1CB84-2FD8-474F-BB82-A5ACD100AB72}" v="1" dt="2024-12-04T06:53:1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jon Ghosh" userId="6000f1ce1541897b" providerId="LiveId" clId="{87C1CB84-2FD8-474F-BB82-A5ACD100AB72}"/>
    <pc:docChg chg="custSel delSld modSld">
      <pc:chgData name="Shinjon Ghosh" userId="6000f1ce1541897b" providerId="LiveId" clId="{87C1CB84-2FD8-474F-BB82-A5ACD100AB72}" dt="2024-12-04T06:53:52.026" v="14" actId="14100"/>
      <pc:docMkLst>
        <pc:docMk/>
      </pc:docMkLst>
      <pc:sldChg chg="del">
        <pc:chgData name="Shinjon Ghosh" userId="6000f1ce1541897b" providerId="LiveId" clId="{87C1CB84-2FD8-474F-BB82-A5ACD100AB72}" dt="2024-12-04T05:13:28.472" v="0" actId="2696"/>
        <pc:sldMkLst>
          <pc:docMk/>
          <pc:sldMk cId="2023430213" sldId="261"/>
        </pc:sldMkLst>
      </pc:sldChg>
      <pc:sldChg chg="addSp delSp modSp mod">
        <pc:chgData name="Shinjon Ghosh" userId="6000f1ce1541897b" providerId="LiveId" clId="{87C1CB84-2FD8-474F-BB82-A5ACD100AB72}" dt="2024-12-04T06:53:52.026" v="14" actId="14100"/>
        <pc:sldMkLst>
          <pc:docMk/>
          <pc:sldMk cId="2245900156" sldId="263"/>
        </pc:sldMkLst>
        <pc:spChg chg="add del mod">
          <ac:chgData name="Shinjon Ghosh" userId="6000f1ce1541897b" providerId="LiveId" clId="{87C1CB84-2FD8-474F-BB82-A5ACD100AB72}" dt="2024-12-04T06:53:10.230" v="4"/>
          <ac:spMkLst>
            <pc:docMk/>
            <pc:sldMk cId="2245900156" sldId="263"/>
            <ac:spMk id="4" creationId="{59A21F81-B0E8-31BD-D361-617C75CF4EAB}"/>
          </ac:spMkLst>
        </pc:spChg>
        <pc:picChg chg="add mod">
          <ac:chgData name="Shinjon Ghosh" userId="6000f1ce1541897b" providerId="LiveId" clId="{87C1CB84-2FD8-474F-BB82-A5ACD100AB72}" dt="2024-12-04T06:53:52.026" v="14" actId="14100"/>
          <ac:picMkLst>
            <pc:docMk/>
            <pc:sldMk cId="2245900156" sldId="263"/>
            <ac:picMk id="5" creationId="{73EDDBC6-89BD-185F-7C3E-165F3DF7120D}"/>
          </ac:picMkLst>
        </pc:picChg>
        <pc:picChg chg="del mod">
          <ac:chgData name="Shinjon Ghosh" userId="6000f1ce1541897b" providerId="LiveId" clId="{87C1CB84-2FD8-474F-BB82-A5ACD100AB72}" dt="2024-12-04T06:52:17.519" v="3" actId="21"/>
          <ac:picMkLst>
            <pc:docMk/>
            <pc:sldMk cId="2245900156" sldId="263"/>
            <ac:picMk id="8" creationId="{2120AA88-6D94-50C3-B808-1F4CC894D515}"/>
          </ac:picMkLst>
        </pc:picChg>
        <pc:picChg chg="mod">
          <ac:chgData name="Shinjon Ghosh" userId="6000f1ce1541897b" providerId="LiveId" clId="{87C1CB84-2FD8-474F-BB82-A5ACD100AB72}" dt="2024-12-04T06:53:44.255" v="12" actId="14100"/>
          <ac:picMkLst>
            <pc:docMk/>
            <pc:sldMk cId="2245900156" sldId="263"/>
            <ac:picMk id="10" creationId="{1C7CC481-56AD-7CC7-846C-6F2097B9E9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45A6-6162-4F02-91D0-8973CD2B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FA92-3970-7E73-A70E-7CB890FB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C9D4-AD05-BA84-F491-F8DF09F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540A-043B-4666-297F-0BF542E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D22A-CDEE-CA43-EC27-D459B8D7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1EF-5318-D1C6-7B34-C9F430FE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068D5-7F2C-5606-9B4A-C341A8F4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38E6-6FFA-D32A-C8F4-08902233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F34F-D6FD-B855-8B5D-3FB6AA92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D5A7-EF80-81DB-EDA2-DC0208ED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AD61A-7732-45F1-4502-1C102817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ABC82-250A-18B2-8ACE-6566B823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855C-8D42-B244-A328-8B3CBD6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6070-3D29-0B15-F878-86EDD15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0678-0AD5-8DEF-DDBE-7B12C5C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9ADB-1DED-4662-5B95-4CDD8AB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A1F6-3DFA-C883-82E1-3ED5B941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2CFB-A3AF-3791-D2BC-CCDECC6A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AB16-4EE9-6A7B-696B-41641763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4E66-29DF-255A-80B5-D05F80B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8CBC-4C82-A23D-93EC-CA7AF7F9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5E15-EB59-86AC-C17C-9A51754C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A776-DCF1-B2CF-C1F2-BE09A9E4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4240-ABC8-8A04-695A-E17507B2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C2D1-670D-D033-E8C2-72F6CDA0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846C-ACCE-9FA0-8C1D-F3EB097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7EC0-5C87-F8A5-E8BC-8A59D0FFA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22B7-5A22-C11B-C385-CC414C528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9D87-3ABF-C486-1863-187B6F71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024F-3B86-A373-CD4B-9E8910FC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22B5-07F1-E50E-7958-614E6761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F9D-E085-4E62-ACB5-A055719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51AE-ACCD-9C4F-5F0C-9743B43B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7194-DE5E-A710-A015-5A5FB731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0CD2A-1815-F8A5-70DF-E7E97F7C0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C5D6-1DAD-E95E-D297-C5794000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FE678-1B8D-96EA-B6A3-DD50286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E9A-0871-22BA-BF32-CE05F156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45B75-09CB-6066-5BBC-0E1E6ED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8EA-3331-C372-59DA-9400ABAE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D7440-BD38-EB2D-3843-B779CDA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C748-A0ED-C556-A77F-A283F57B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DAFED-A7EC-4C46-24F7-3AEA497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76E21-D737-97A5-DEF2-FF7EC231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B7413-A0C7-5CF7-3A50-85ED87C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9C53-1E89-BCBE-DBCA-E9CCB5E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606-F973-1170-D132-22FC410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99F-5F7E-B3D3-E211-259D35D2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669B5-F329-8CE0-F551-1634A849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EEEB-04B8-EB4D-F055-0018031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F7F-CC2B-E465-F521-86E9B82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E20-92A5-51D7-2904-6FB4E8FB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CEDF-5292-9D07-7E66-91153FD8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B913-0311-AAAE-695F-64E6D5E99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9A36-AC6C-E8A1-303E-C7A1547E2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D51E-37E2-4A00-42C3-6A91C40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F271-4F98-12A4-4427-2E7CE485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E25-9725-50FF-AEA5-B304AA92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AFD0-B564-9492-4383-06DFF637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271B-BE16-0438-BE5D-DD697675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8F64-EC6F-387B-0853-B7E7FCE8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94DD-F491-45C1-9006-A115D7963E2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B4B-EC84-B6CF-8CDB-B81BFAEFD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1236-D205-C31D-6508-A2341FC78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65F-DF7E-2A14-893E-9532EF1A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57164"/>
            <a:ext cx="11401425" cy="614113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Title</a:t>
            </a:r>
            <a:r>
              <a:rPr lang="en-US" sz="2200" dirty="0">
                <a:solidFill>
                  <a:schemeClr val="accent1"/>
                </a:solidFill>
              </a:rPr>
              <a:t>: Evaluating the Impact of Employee Performance Metrics Across Multiple Variables Using MANOVA.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E3E4-69FD-335B-7BBA-17F738C8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4" y="1041622"/>
            <a:ext cx="11401425" cy="5659214"/>
          </a:xfrm>
        </p:spPr>
        <p:txBody>
          <a:bodyPr>
            <a:noAutofit/>
          </a:bodyPr>
          <a:lstStyle/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Shinjon Ghosh</a:t>
            </a:r>
          </a:p>
          <a:p>
            <a:pPr algn="l"/>
            <a:r>
              <a:rPr lang="en-US" sz="3200" dirty="0"/>
              <a:t>Graduate Student</a:t>
            </a:r>
          </a:p>
          <a:p>
            <a:pPr algn="l"/>
            <a:r>
              <a:rPr lang="en-US" sz="3200" dirty="0"/>
              <a:t>Department of Mathematics</a:t>
            </a:r>
          </a:p>
        </p:txBody>
      </p:sp>
      <p:pic>
        <p:nvPicPr>
          <p:cNvPr id="5" name="Picture 4" descr="A group of people sitting around a table with laptops">
            <a:extLst>
              <a:ext uri="{FF2B5EF4-FFF2-40B4-BE49-F238E27FC236}">
                <a16:creationId xmlns:a16="http://schemas.microsoft.com/office/drawing/2014/main" id="{6242F5E1-6943-90F2-4A28-D79C7C12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63" y="1498600"/>
            <a:ext cx="6154451" cy="41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0153-D33E-AD8F-C9CC-B86BAE3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9042" cy="75600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 Transformation        Normality Checking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F2F20-8D01-39F9-C6B0-6380793B9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844" y="1396254"/>
            <a:ext cx="4769716" cy="35772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93BAC16-FEEF-590D-1527-4B19EF074E56}"/>
              </a:ext>
            </a:extLst>
          </p:cNvPr>
          <p:cNvSpPr/>
          <p:nvPr/>
        </p:nvSpPr>
        <p:spPr>
          <a:xfrm>
            <a:off x="5351228" y="681037"/>
            <a:ext cx="811033" cy="79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7369149D-ECA4-DC70-CF00-1DAE54384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9" y="1654119"/>
            <a:ext cx="5739142" cy="25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1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B762-179B-2737-4CD2-9F58C8C8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12249" cy="57312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Square Root Transformation      Normality Checking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32BCD-4191-6342-8F41-BC12F933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332" y="1495302"/>
            <a:ext cx="4823183" cy="361738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E5D6ABC-A2FE-210F-0F00-A3B170A45C09}"/>
              </a:ext>
            </a:extLst>
          </p:cNvPr>
          <p:cNvSpPr/>
          <p:nvPr/>
        </p:nvSpPr>
        <p:spPr>
          <a:xfrm>
            <a:off x="5581816" y="584102"/>
            <a:ext cx="405516" cy="1351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test">
            <a:extLst>
              <a:ext uri="{FF2B5EF4-FFF2-40B4-BE49-F238E27FC236}">
                <a16:creationId xmlns:a16="http://schemas.microsoft.com/office/drawing/2014/main" id="{1D2A4E44-9D06-282C-7897-AEDE32339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" y="1657103"/>
            <a:ext cx="5140079" cy="21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1D59-6456-4813-7A84-E4617F86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Robust MANOVA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4273-548A-96DA-53E3-6E9170A9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1"/>
            <a:ext cx="10515600" cy="3257550"/>
          </a:xfrm>
        </p:spPr>
        <p:txBody>
          <a:bodyPr>
            <a:normAutofit/>
          </a:bodyPr>
          <a:lstStyle/>
          <a:p>
            <a:r>
              <a:rPr lang="en-US" sz="2000" dirty="0"/>
              <a:t>Robust MANOVA refers to modifications of the traditional MANOVA method that make it more resistant or "robust" to violations of its assumptions, particularly normality. </a:t>
            </a:r>
          </a:p>
          <a:p>
            <a:r>
              <a:rPr lang="en-US" sz="2000" dirty="0"/>
              <a:t>It can handle violations of normality in the data, making it useful for data that is skewed or has outliers.</a:t>
            </a:r>
          </a:p>
          <a:p>
            <a:r>
              <a:rPr lang="en-US" sz="2000" dirty="0"/>
              <a:t>The most common methods for making MANOVA robust is Bootstrap Resampling which Involves repeatedly sampling from the data to estimate the sampling distribution of the test statistics. </a:t>
            </a:r>
          </a:p>
          <a:p>
            <a:r>
              <a:rPr lang="en-US" sz="2000" dirty="0"/>
              <a:t>It provides empirical p-values that do not rely on normality assumptions.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5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7D7B-52AF-7F35-66DA-846C5F9A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Set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9B237-2850-2754-FA3D-96B56FFCB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163"/>
                <a:ext cx="10515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​:   </a:t>
                </a:r>
                <a:r>
                  <a:rPr lang="el-GR" sz="2400" dirty="0"/>
                  <a:t>μ1​</a:t>
                </a:r>
                <a:r>
                  <a:rPr lang="en-US" sz="2400" dirty="0"/>
                  <a:t> </a:t>
                </a:r>
                <a:r>
                  <a:rPr lang="el-GR" sz="2400" dirty="0"/>
                  <a:t>=</a:t>
                </a:r>
                <a:r>
                  <a:rPr lang="en-US" sz="2400" dirty="0"/>
                  <a:t> </a:t>
                </a:r>
                <a:r>
                  <a:rPr lang="el-GR" sz="2400" dirty="0"/>
                  <a:t>μ2​</a:t>
                </a:r>
                <a:r>
                  <a:rPr lang="en-US" sz="2400" dirty="0"/>
                  <a:t> (Gender has no effect on the combination of the dependent variables).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​:   </a:t>
                </a:r>
                <a:r>
                  <a:rPr lang="el-GR" sz="2400" dirty="0"/>
                  <a:t>μ1​</a:t>
                </a:r>
                <a:r>
                  <a:rPr lang="en-US" sz="2400" dirty="0"/>
                  <a:t> </a:t>
                </a:r>
                <a:r>
                  <a:rPr lang="el-GR" sz="2400" dirty="0"/>
                  <a:t>≠</a:t>
                </a:r>
                <a:r>
                  <a:rPr lang="en-US" sz="2400" dirty="0"/>
                  <a:t> </a:t>
                </a:r>
                <a:r>
                  <a:rPr lang="el-GR" sz="2400" dirty="0"/>
                  <a:t>μ2​</a:t>
                </a:r>
                <a:r>
                  <a:rPr lang="en-US" sz="2400" dirty="0"/>
                  <a:t> (Gender has a significant effect on the combination of dependent variables).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9B237-2850-2754-FA3D-96B56FFCB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163"/>
                <a:ext cx="10515600" cy="487680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33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3107-6A5C-CDB8-D278-668B0DE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Robust MANOVA</a:t>
            </a:r>
          </a:p>
        </p:txBody>
      </p:sp>
      <p:pic>
        <p:nvPicPr>
          <p:cNvPr id="7" name="Content Placeholder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0A3DD62-AB49-CB9B-C793-E19B3BCB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551729"/>
            <a:ext cx="7799643" cy="2807450"/>
          </a:xfrm>
        </p:spPr>
      </p:pic>
    </p:spTree>
    <p:extLst>
      <p:ext uri="{BB962C8B-B14F-4D97-AF65-F5344CB8AC3E}">
        <p14:creationId xmlns:p14="http://schemas.microsoft.com/office/powerpoint/2010/main" val="54863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87D8-5BCE-CA37-A623-AB81DF15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2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D2E3-B942-6239-AA11-1971817B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023"/>
            <a:ext cx="10778656" cy="40839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DE79E6-5EAD-6423-9C57-EEA068DA3BFB}"/>
                  </a:ext>
                </a:extLst>
              </p:cNvPr>
              <p:cNvSpPr txBox="1"/>
              <p:nvPr/>
            </p:nvSpPr>
            <p:spPr>
              <a:xfrm>
                <a:off x="1210587" y="2327946"/>
                <a:ext cx="35442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2000" dirty="0"/>
                  <a:t>​:</a:t>
                </a:r>
                <a:r>
                  <a:rPr lang="en-US" sz="2000" dirty="0"/>
                  <a:t> </a:t>
                </a:r>
                <a:r>
                  <a:rPr lang="el-GR" sz="2000" dirty="0"/>
                  <a:t>μ1</a:t>
                </a:r>
                <a:r>
                  <a:rPr lang="en-US" sz="2000" dirty="0"/>
                  <a:t> </a:t>
                </a:r>
                <a:r>
                  <a:rPr lang="el-GR" sz="2000" dirty="0"/>
                  <a:t>​=</a:t>
                </a:r>
                <a:r>
                  <a:rPr lang="en-US" sz="2000" dirty="0"/>
                  <a:t> </a:t>
                </a:r>
                <a:r>
                  <a:rPr lang="el-GR" sz="2000" dirty="0"/>
                  <a:t>μ2​</a:t>
                </a:r>
                <a:r>
                  <a:rPr lang="en-US" sz="2000" dirty="0"/>
                  <a:t> </a:t>
                </a:r>
                <a:r>
                  <a:rPr lang="el-GR" sz="2000" dirty="0"/>
                  <a:t>=</a:t>
                </a:r>
                <a:r>
                  <a:rPr lang="en-US" sz="2000" dirty="0"/>
                  <a:t> </a:t>
                </a:r>
                <a:r>
                  <a:rPr lang="el-GR" sz="2000" dirty="0"/>
                  <a:t>μ3</a:t>
                </a:r>
                <a:r>
                  <a:rPr lang="en-US" sz="2000" dirty="0"/>
                  <a:t> </a:t>
                </a:r>
                <a:r>
                  <a:rPr lang="el-GR" sz="2000" dirty="0"/>
                  <a:t>​=</a:t>
                </a:r>
                <a:r>
                  <a:rPr lang="en-US" sz="2000" dirty="0"/>
                  <a:t> </a:t>
                </a:r>
                <a:r>
                  <a:rPr lang="el-GR" sz="2000" dirty="0"/>
                  <a:t>μ4</a:t>
                </a:r>
                <a:r>
                  <a:rPr lang="en-US" sz="2000" dirty="0"/>
                  <a:t> </a:t>
                </a:r>
                <a:r>
                  <a:rPr lang="el-GR" sz="2000" dirty="0"/>
                  <a:t>​=</a:t>
                </a:r>
                <a:r>
                  <a:rPr lang="en-US" sz="2000" dirty="0"/>
                  <a:t> </a:t>
                </a:r>
                <a:r>
                  <a:rPr lang="el-GR" sz="2000" dirty="0"/>
                  <a:t>μ5</a:t>
                </a:r>
                <a:r>
                  <a:rPr lang="en-US" sz="2000" dirty="0"/>
                  <a:t> </a:t>
                </a:r>
                <a:r>
                  <a:rPr lang="el-GR" sz="2000" dirty="0"/>
                  <a:t>​=</a:t>
                </a:r>
                <a:r>
                  <a:rPr lang="en-US" sz="2000" dirty="0"/>
                  <a:t> </a:t>
                </a:r>
                <a:r>
                  <a:rPr lang="el-GR" sz="2000" dirty="0"/>
                  <a:t>μ6​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DE79E6-5EAD-6423-9C57-EEA068DA3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87" y="2327946"/>
                <a:ext cx="3544293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ED56-453F-D6AD-9093-5F87E83143F1}"/>
                  </a:ext>
                </a:extLst>
              </p:cNvPr>
              <p:cNvSpPr txBox="1"/>
              <p:nvPr/>
            </p:nvSpPr>
            <p:spPr>
              <a:xfrm>
                <a:off x="1075415" y="3088979"/>
                <a:ext cx="813219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(Position does not have a significant effect on the combination of  Performance Metrics.)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(Position does influence the dependent variables, with at least one group differing significantly from another.)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AFED56-453F-D6AD-9093-5F87E8314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15" y="3088979"/>
                <a:ext cx="8132196" cy="2031325"/>
              </a:xfrm>
              <a:prstGeom prst="rect">
                <a:avLst/>
              </a:prstGeom>
              <a:blipFill>
                <a:blip r:embed="rId3"/>
                <a:stretch>
                  <a:fillRect l="-600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19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DDEA-B27F-C9FF-436C-87669973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Robust MANOVA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A3B1823-92CB-C4F6-96D8-2CC7F69B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31" y="1895285"/>
            <a:ext cx="8654242" cy="3252448"/>
          </a:xfrm>
        </p:spPr>
      </p:pic>
    </p:spTree>
    <p:extLst>
      <p:ext uri="{BB962C8B-B14F-4D97-AF65-F5344CB8AC3E}">
        <p14:creationId xmlns:p14="http://schemas.microsoft.com/office/powerpoint/2010/main" val="11907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41DC-5AFC-0029-9891-29EB582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3D56BA-69BF-3596-480F-4EC36605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​: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μ1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​=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μ2​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μ3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​=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μ4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​=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l-G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μ5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3D56BA-69BF-3596-480F-4EC36605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30F94F-00FB-29C2-D1CF-A37FE0756075}"/>
                  </a:ext>
                </a:extLst>
              </p:cNvPr>
              <p:cNvSpPr txBox="1"/>
              <p:nvPr/>
            </p:nvSpPr>
            <p:spPr>
              <a:xfrm>
                <a:off x="838200" y="3088979"/>
                <a:ext cx="836941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(Department does not have a significant effect on the combination of  Performance Metrics.)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(Department does influence the dependent variables, with at least one group differing significantly from another.)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30F94F-00FB-29C2-D1CF-A37FE075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8979"/>
                <a:ext cx="8369411" cy="2031325"/>
              </a:xfrm>
              <a:prstGeom prst="rect">
                <a:avLst/>
              </a:prstGeom>
              <a:blipFill>
                <a:blip r:embed="rId3"/>
                <a:stretch>
                  <a:fillRect l="-656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76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5136-D014-F679-CB76-8F2BF15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Robust MANOVA</a:t>
            </a:r>
          </a:p>
        </p:txBody>
      </p:sp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865B9BA-56EA-8452-62A1-989A9729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26" y="1887619"/>
            <a:ext cx="8231627" cy="3082761"/>
          </a:xfrm>
        </p:spPr>
      </p:pic>
    </p:spTree>
    <p:extLst>
      <p:ext uri="{BB962C8B-B14F-4D97-AF65-F5344CB8AC3E}">
        <p14:creationId xmlns:p14="http://schemas.microsoft.com/office/powerpoint/2010/main" val="429112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8DC-74F5-B8BF-6776-EB5C70B4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290-9297-C81E-D075-5C233367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452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Effect of Gender on Performance Metrics:</a:t>
            </a:r>
          </a:p>
          <a:p>
            <a:pPr marL="0" indent="0">
              <a:buNone/>
            </a:pPr>
            <a:r>
              <a:rPr lang="en-US" sz="2000" dirty="0"/>
              <a:t>We fail to reject Null Hypothesis. Gender has no effect on Performance Metrics.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Effect of Position on Performance Metrics:</a:t>
            </a:r>
          </a:p>
          <a:p>
            <a:pPr marL="0" indent="0">
              <a:buNone/>
            </a:pPr>
            <a:r>
              <a:rPr lang="en-US" sz="2000" dirty="0"/>
              <a:t>We rejected null hypothesis. So, job position has significant impact on Performance Metrics.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Effect of Department on Performance Metrics:</a:t>
            </a:r>
          </a:p>
          <a:p>
            <a:pPr marL="0" indent="0">
              <a:buNone/>
            </a:pPr>
            <a:r>
              <a:rPr lang="en-US" sz="2000" dirty="0"/>
              <a:t>We fail to reject null hypothesis. Thus, department does not have significant effect of Performance Metrics.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8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A139-FAE3-AF6D-8FEB-CBC4A8F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Background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8346-C7F5-1FC7-5001-1E935D4A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83525" cy="2531690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Employee training and development programs are vital for organizations aiming to improve performance, productivity, and engagement across departments. 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This study aims to provide a comprehensive view of how several variables influences various performance metrics allowing for targeted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5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477-C23F-DF14-77C8-CE39120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 and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4C91-64FB-E544-94F5-1A19C8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707094" cy="3316563"/>
          </a:xfrm>
        </p:spPr>
        <p:txBody>
          <a:bodyPr/>
          <a:lstStyle/>
          <a:p>
            <a:r>
              <a:rPr lang="en-US" dirty="0"/>
              <a:t>Data is not normal. After removing missing values and outliers the total observation is 139. </a:t>
            </a:r>
          </a:p>
          <a:p>
            <a:r>
              <a:rPr lang="en-US" dirty="0"/>
              <a:t>When null hypothesis rejected, then further analysis (e.g., follow-up ANOVAs or post hoc tests) may be required to determine which specific dependent variables are affected.</a:t>
            </a:r>
          </a:p>
        </p:txBody>
      </p:sp>
    </p:spTree>
    <p:extLst>
      <p:ext uri="{BB962C8B-B14F-4D97-AF65-F5344CB8AC3E}">
        <p14:creationId xmlns:p14="http://schemas.microsoft.com/office/powerpoint/2010/main" val="176541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C4F0-486C-FDAF-E10A-69B3669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Any Questions???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68067-93DD-8EC7-1A51-30298CEE4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443038"/>
            <a:ext cx="8201025" cy="5049835"/>
          </a:xfrm>
        </p:spPr>
      </p:pic>
    </p:spTree>
    <p:extLst>
      <p:ext uri="{BB962C8B-B14F-4D97-AF65-F5344CB8AC3E}">
        <p14:creationId xmlns:p14="http://schemas.microsoft.com/office/powerpoint/2010/main" val="32818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40D-6F05-CDD3-D071-A19FD0C9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4BB8-DC92-B7EA-82D4-F28F7EDF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24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 the dataset from Kaggle. The dataset based on “Employee Performance Metrics”.</a:t>
            </a:r>
          </a:p>
          <a:p>
            <a:r>
              <a:rPr lang="en-US" dirty="0"/>
              <a:t>The dataset have 11 variables( Name, Age, Gender, Projects Completed, Satisfaction Rate%, Feedback Score, Productivity%, Join Date, Department, Position, &amp; Salary) &amp; 200 Observations.</a:t>
            </a:r>
          </a:p>
          <a:p>
            <a:r>
              <a:rPr lang="en-US" dirty="0"/>
              <a:t>Categorical Data – (Gender, Department, Position)  </a:t>
            </a:r>
          </a:p>
          <a:p>
            <a:r>
              <a:rPr lang="en-US" dirty="0"/>
              <a:t>Discrete Data – ( Projects Completed, Productivity, Satisfaction Rate)</a:t>
            </a:r>
          </a:p>
          <a:p>
            <a:r>
              <a:rPr lang="en-US" dirty="0"/>
              <a:t>Continuous Data – (Feedback Score)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D4C-99B7-5440-1106-B5ABB7B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E115-3785-A121-F273-3C9569EF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2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Effect of Gender on Performance Metrics.</a:t>
            </a:r>
          </a:p>
          <a:p>
            <a:pPr marL="0" indent="0">
              <a:buNone/>
            </a:pPr>
            <a:r>
              <a:rPr lang="en-US" dirty="0"/>
              <a:t>• Significant Impact of Department on Performance Metrics.</a:t>
            </a:r>
          </a:p>
          <a:p>
            <a:r>
              <a:rPr lang="en-US" dirty="0"/>
              <a:t>Significant Effect of Job Position on Performance Metrics.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2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C6F4-955E-9D50-02D2-EE357F30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DA1C-83AE-9A47-C536-EEAF41F9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6438"/>
          </a:xfrm>
        </p:spPr>
        <p:txBody>
          <a:bodyPr/>
          <a:lstStyle/>
          <a:p>
            <a:r>
              <a:rPr lang="en-US" dirty="0"/>
              <a:t>Pre-processing the dataset before analysis because there are few missing values and several outliers.</a:t>
            </a:r>
          </a:p>
          <a:p>
            <a:r>
              <a:rPr lang="en-US" dirty="0"/>
              <a:t>Dataset is not Normal.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C71-B76F-B0B6-0CFC-1294C4D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F256-EB58-5F7A-0A19-8C0CDD2F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4113" cy="2650959"/>
          </a:xfrm>
        </p:spPr>
        <p:txBody>
          <a:bodyPr/>
          <a:lstStyle/>
          <a:p>
            <a:r>
              <a:rPr lang="en-US" dirty="0"/>
              <a:t>I was formatting the categorical variables (Gender, Department, Position).</a:t>
            </a:r>
          </a:p>
          <a:p>
            <a:r>
              <a:rPr lang="en-US" dirty="0"/>
              <a:t>Then find out missing or empty values and remove them. </a:t>
            </a:r>
          </a:p>
        </p:txBody>
      </p:sp>
    </p:spTree>
    <p:extLst>
      <p:ext uri="{BB962C8B-B14F-4D97-AF65-F5344CB8AC3E}">
        <p14:creationId xmlns:p14="http://schemas.microsoft.com/office/powerpoint/2010/main" val="310715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65C-6511-C12C-CA52-B90D46A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Outlier Test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7CC481-56AD-7CC7-846C-6F2097B9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32" y="1442174"/>
            <a:ext cx="4361142" cy="5030564"/>
          </a:xfrm>
          <a:prstGeom prst="rect">
            <a:avLst/>
          </a:prstGeom>
        </p:spPr>
      </p:pic>
      <p:pic>
        <p:nvPicPr>
          <p:cNvPr id="5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3EDDBC6-89BD-185F-7C3E-165F3DF71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0" y="1442174"/>
            <a:ext cx="3785812" cy="5030564"/>
          </a:xfrm>
        </p:spPr>
      </p:pic>
    </p:spTree>
    <p:extLst>
      <p:ext uri="{BB962C8B-B14F-4D97-AF65-F5344CB8AC3E}">
        <p14:creationId xmlns:p14="http://schemas.microsoft.com/office/powerpoint/2010/main" val="22459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A352-1A9F-4B91-8374-748A761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Removing Outlier and Check by 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FEBF-03A2-E8FA-C722-A769884F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0B1E5-7973-13C1-4218-A9271B5D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6" y="1416074"/>
            <a:ext cx="3378202" cy="253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BC029-D7C4-0282-BF5A-4A7EFFDF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77" y="1416074"/>
            <a:ext cx="3378203" cy="2533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1C546-BDF9-A7A8-729D-70AF8C94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67" y="4044950"/>
            <a:ext cx="472440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2E62-4BDA-905C-0DC3-62B517B9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Normality Checking – Performance Metrics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2AEAD-1490-F27F-E10F-C73036052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9363"/>
            <a:ext cx="5257800" cy="3943350"/>
          </a:xfrm>
          <a:prstGeom prst="rect">
            <a:avLst/>
          </a:prstGeom>
        </p:spPr>
      </p:pic>
      <p:pic>
        <p:nvPicPr>
          <p:cNvPr id="6" name="Picture 5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071B0811-2F90-672D-B607-821BDAC4C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0" y="1376771"/>
            <a:ext cx="5685068" cy="17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635B6C471F54A9F8F1FDC6288A49D" ma:contentTypeVersion="3" ma:contentTypeDescription="Create a new document." ma:contentTypeScope="" ma:versionID="6f81bbbbcf563f3a9296052db7c4242a">
  <xsd:schema xmlns:xsd="http://www.w3.org/2001/XMLSchema" xmlns:xs="http://www.w3.org/2001/XMLSchema" xmlns:p="http://schemas.microsoft.com/office/2006/metadata/properties" xmlns:ns3="64ae74a4-9998-489e-bcc6-2275b5ec6138" targetNamespace="http://schemas.microsoft.com/office/2006/metadata/properties" ma:root="true" ma:fieldsID="19c91006c691b490e43723f34c790b2a" ns3:_="">
    <xsd:import namespace="64ae74a4-9998-489e-bcc6-2275b5ec6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e74a4-9998-489e-bcc6-2275b5ec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87C0E-4A8B-453C-AF66-34E8A20938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9520DE-7114-4F0C-8664-FD6C3A546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e74a4-9998-489e-bcc6-2275b5ec6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806AB4-F95C-4E9C-9E8B-3F0E597D2468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64ae74a4-9998-489e-bcc6-2275b5ec613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648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        Title: Evaluating the Impact of Employee Performance Metrics Across Multiple Variables Using MANOVA.</vt:lpstr>
      <vt:lpstr>Background Study</vt:lpstr>
      <vt:lpstr>Dataset</vt:lpstr>
      <vt:lpstr>Goal</vt:lpstr>
      <vt:lpstr>Main Challenges</vt:lpstr>
      <vt:lpstr>Data Pre-Processing</vt:lpstr>
      <vt:lpstr>Outlier Test</vt:lpstr>
      <vt:lpstr>Removing Outlier and Check by Box-Plot</vt:lpstr>
      <vt:lpstr>Normality Checking – Performance Metrics</vt:lpstr>
      <vt:lpstr>Log Transformation        Normality Checking </vt:lpstr>
      <vt:lpstr>Square Root Transformation      Normality Checking</vt:lpstr>
      <vt:lpstr>Robust MANOVA</vt:lpstr>
      <vt:lpstr>Set Hypothesis</vt:lpstr>
      <vt:lpstr>Robust MANOVA</vt:lpstr>
      <vt:lpstr>Set Hypothesis</vt:lpstr>
      <vt:lpstr>Robust MANOVA</vt:lpstr>
      <vt:lpstr>Set Hypothesis</vt:lpstr>
      <vt:lpstr>Robust MANOVA</vt:lpstr>
      <vt:lpstr>Results</vt:lpstr>
      <vt:lpstr>Limitations and Further Analysis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355 : GLM Project</dc:title>
  <dc:creator>Shinjon Ghosh</dc:creator>
  <cp:lastModifiedBy>Shinjon Ghosh</cp:lastModifiedBy>
  <cp:revision>10</cp:revision>
  <dcterms:created xsi:type="dcterms:W3CDTF">2024-04-22T00:37:45Z</dcterms:created>
  <dcterms:modified xsi:type="dcterms:W3CDTF">2024-12-04T06:54:01Z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0x010100CAD635B6C471F54A9F8F1FDC6288A49D</vt:lpwstr>
  </property>
</Properties>
</file>