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59" r:id="rId7"/>
    <p:sldId id="273" r:id="rId8"/>
    <p:sldId id="260" r:id="rId9"/>
    <p:sldId id="262" r:id="rId10"/>
    <p:sldId id="263" r:id="rId11"/>
    <p:sldId id="264" r:id="rId12"/>
    <p:sldId id="274" r:id="rId13"/>
    <p:sldId id="275" r:id="rId14"/>
    <p:sldId id="278" r:id="rId15"/>
    <p:sldId id="280" r:id="rId16"/>
    <p:sldId id="267" r:id="rId17"/>
    <p:sldId id="281" r:id="rId18"/>
    <p:sldId id="271" r:id="rId19"/>
    <p:sldId id="272" r:id="rId20"/>
    <p:sldId id="282" r:id="rId21"/>
    <p:sldId id="283" r:id="rId22"/>
    <p:sldId id="286" r:id="rId23"/>
    <p:sldId id="288" r:id="rId24"/>
    <p:sldId id="28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3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6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145A6-6162-4F02-91D0-8973CD2B05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45FA92-3970-7E73-A70E-7CB890FBF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BC9D4-AD05-BA84-F491-F8DF09FD1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94DD-F491-45C1-9006-A115D7963E2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9540A-043B-4666-297F-0BF542E9F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CD22A-CDEE-CA43-EC27-D459B8D7B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02256-ECF2-420E-B536-05F7A2144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78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DD1EF-5318-D1C6-7B34-C9F430FE1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4068D5-7F2C-5606-9B4A-C341A8F48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A38E6-6FFA-D32A-C8F4-08902233B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94DD-F491-45C1-9006-A115D7963E2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AF34F-D6FD-B855-8B5D-3FB6AA929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1D5A7-EF80-81DB-EDA2-DC0208ED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02256-ECF2-420E-B536-05F7A2144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01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6AD61A-7732-45F1-4502-1C10281757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4ABC82-250A-18B2-8ACE-6566B8233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F855C-8D42-B244-A328-8B3CBD66B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94DD-F491-45C1-9006-A115D7963E2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26070-3D29-0B15-F878-86EDD1568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00678-0AD5-8DEF-DDBE-7B12C5CEC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02256-ECF2-420E-B536-05F7A2144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29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F9ADB-1DED-4662-5B95-4CDD8ABC0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0A1F6-3DFA-C883-82E1-3ED5B9413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32CFB-A3AF-3791-D2BC-CCDECC6A1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94DD-F491-45C1-9006-A115D7963E2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2AB16-4EE9-6A7B-696B-416417630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A4E66-29DF-255A-80B5-D05F80BBF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02256-ECF2-420E-B536-05F7A2144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36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98CBC-4C82-A23D-93EC-CA7AF7F9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45E15-EB59-86AC-C17C-9A51754CC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1A776-DCF1-B2CF-C1F2-BE09A9E48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94DD-F491-45C1-9006-A115D7963E2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04240-ABC8-8A04-695A-E17507B26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0C2D1-670D-D033-E8C2-72F6CDA0A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02256-ECF2-420E-B536-05F7A2144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70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A846C-ACCE-9FA0-8C1D-F3EB0977B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37EC0-5C87-F8A5-E8BC-8A59D0FFA8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4C22B7-5A22-C11B-C385-CC414C528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2C9D87-3ABF-C486-1863-187B6F715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94DD-F491-45C1-9006-A115D7963E2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CB024F-3B86-A373-CD4B-9E8910FC3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C022B5-07F1-E50E-7958-614E67617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02256-ECF2-420E-B536-05F7A2144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22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FDF9D-E085-4E62-ACB5-A05571992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051AE-ACCD-9C4F-5F0C-9743B43B6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847194-DE5E-A710-A015-5A5FB731B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00CD2A-1815-F8A5-70DF-E7E97F7C07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8DC5D6-1DAD-E95E-D297-C5794000B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4FE678-1B8D-96EA-B6A3-DD50286B5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94DD-F491-45C1-9006-A115D7963E2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31E9A-0871-22BA-BF32-CE05F156B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D45B75-09CB-6066-5BBC-0E1E6ED27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02256-ECF2-420E-B536-05F7A2144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4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BD8EA-3331-C372-59DA-9400ABAEE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BD7440-BD38-EB2D-3843-B779CDA29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94DD-F491-45C1-9006-A115D7963E2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F6C748-A0ED-C556-A77F-A283F57B0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5DAFED-A7EC-4C46-24F7-3AEA497A9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02256-ECF2-420E-B536-05F7A2144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218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576E21-D737-97A5-DEF2-FF7EC2313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94DD-F491-45C1-9006-A115D7963E2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3B7413-A0C7-5CF7-3A50-85ED87C33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EC9C53-1E89-BCBE-DBCA-E9CCB5E15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02256-ECF2-420E-B536-05F7A2144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243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18606-F973-1170-D132-22FC4100D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5999F-5F7E-B3D3-E211-259D35D21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5669B5-F329-8CE0-F551-1634A8498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1CEEEB-04B8-EB4D-F055-00180315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94DD-F491-45C1-9006-A115D7963E2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FD1F7F-CC2B-E465-F521-86E9B82F6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50E20-92A5-51D7-2904-6FB4E8FBA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02256-ECF2-420E-B536-05F7A2144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215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4CEDF-5292-9D07-7E66-91153FD87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B913-0311-AAAE-695F-64E6D5E999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E79A36-AC6C-E8A1-303E-C7A1547E24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1D51E-37E2-4A00-42C3-6A91C4081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94DD-F491-45C1-9006-A115D7963E2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F7F271-4F98-12A4-4427-2E7CE4855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80E25-9725-50FF-AEA5-B304AA923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02256-ECF2-420E-B536-05F7A2144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66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4EAFD0-B564-9492-4383-06DFF6372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3271B-BE16-0438-BE5D-DD697675F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68F64-EC6F-387B-0853-B7E7FCE8DF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894DD-F491-45C1-9006-A115D7963E24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C4B4B-EC84-B6CF-8CDB-B81BFAEFDB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B1236-D205-C31D-6508-A2341FC78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02256-ECF2-420E-B536-05F7A2144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9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8765F-DF7E-2A14-893E-9532EF1AF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775" y="157164"/>
            <a:ext cx="11344275" cy="657224"/>
          </a:xfrm>
        </p:spPr>
        <p:txBody>
          <a:bodyPr>
            <a:normAutofit fontScale="90000"/>
          </a:bodyPr>
          <a:lstStyle/>
          <a:p>
            <a:pPr algn="l"/>
            <a:br>
              <a:rPr lang="en-US" sz="4400" dirty="0">
                <a:solidFill>
                  <a:srgbClr val="0070C0"/>
                </a:solidFill>
              </a:rPr>
            </a:br>
            <a:br>
              <a:rPr lang="en-US" sz="4400" dirty="0">
                <a:solidFill>
                  <a:srgbClr val="0070C0"/>
                </a:solidFill>
              </a:rPr>
            </a:br>
            <a:br>
              <a:rPr lang="en-US" sz="4400" dirty="0">
                <a:solidFill>
                  <a:srgbClr val="0070C0"/>
                </a:solidFill>
              </a:rPr>
            </a:br>
            <a:br>
              <a:rPr lang="en-US" sz="4400" dirty="0">
                <a:solidFill>
                  <a:srgbClr val="0070C0"/>
                </a:solidFill>
              </a:rPr>
            </a:br>
            <a:br>
              <a:rPr lang="en-US" sz="4400" dirty="0">
                <a:solidFill>
                  <a:srgbClr val="0070C0"/>
                </a:solidFill>
              </a:rPr>
            </a:br>
            <a:br>
              <a:rPr lang="en-US" sz="4400" dirty="0">
                <a:solidFill>
                  <a:srgbClr val="0070C0"/>
                </a:solidFill>
              </a:rPr>
            </a:br>
            <a:br>
              <a:rPr lang="en-US" sz="4400" dirty="0">
                <a:solidFill>
                  <a:srgbClr val="0070C0"/>
                </a:solidFill>
              </a:rPr>
            </a:br>
            <a:br>
              <a:rPr lang="en-US" sz="4400" dirty="0">
                <a:solidFill>
                  <a:srgbClr val="0070C0"/>
                </a:solidFill>
              </a:rPr>
            </a:br>
            <a:br>
              <a:rPr lang="en-US" sz="4400" dirty="0">
                <a:solidFill>
                  <a:srgbClr val="0070C0"/>
                </a:solidFill>
              </a:rPr>
            </a:br>
            <a:r>
              <a:rPr lang="en-US" sz="3100" dirty="0">
                <a:solidFill>
                  <a:srgbClr val="0070C0"/>
                </a:solidFill>
              </a:rPr>
              <a:t>Title</a:t>
            </a:r>
            <a:r>
              <a:rPr lang="en-US" sz="3100" dirty="0">
                <a:solidFill>
                  <a:schemeClr val="accent1"/>
                </a:solidFill>
              </a:rPr>
              <a:t>: Stroke Prediction with Regression based Analysis</a:t>
            </a:r>
            <a:endParaRPr lang="en-US" sz="2700" dirty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0E3E4-69FD-335B-7BBA-17F738C8DB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775" y="1057274"/>
            <a:ext cx="10372726" cy="5643561"/>
          </a:xfrm>
        </p:spPr>
        <p:txBody>
          <a:bodyPr>
            <a:noAutofit/>
          </a:bodyPr>
          <a:lstStyle/>
          <a:p>
            <a:pPr algn="l"/>
            <a:endParaRPr lang="en-US" sz="3200" dirty="0"/>
          </a:p>
          <a:p>
            <a:pPr algn="l"/>
            <a:endParaRPr lang="en-US" sz="3200" dirty="0"/>
          </a:p>
          <a:p>
            <a:pPr algn="l"/>
            <a:r>
              <a:rPr lang="en-US" sz="3200" dirty="0"/>
              <a:t>Shinjon Ghosh</a:t>
            </a:r>
          </a:p>
          <a:p>
            <a:pPr algn="l"/>
            <a:r>
              <a:rPr lang="en-US" sz="3200" dirty="0"/>
              <a:t>Graduate Student</a:t>
            </a:r>
          </a:p>
          <a:p>
            <a:pPr algn="l"/>
            <a:r>
              <a:rPr lang="en-US" sz="3200" dirty="0"/>
              <a:t>Department of Mathematics</a:t>
            </a:r>
          </a:p>
        </p:txBody>
      </p:sp>
      <p:pic>
        <p:nvPicPr>
          <p:cNvPr id="5" name="Picture 4" descr="A person looking at a computer&#10;&#10;Description automatically generated">
            <a:extLst>
              <a:ext uri="{FF2B5EF4-FFF2-40B4-BE49-F238E27FC236}">
                <a16:creationId xmlns:a16="http://schemas.microsoft.com/office/drawing/2014/main" id="{16169D27-1268-7234-57CB-9A2D2BC9B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018" y="1265999"/>
            <a:ext cx="6627000" cy="473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233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60153-D33E-AD8F-C9CC-B86BAE32E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GLMs      Stepwise Algorithm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0D80374-BC6D-CEB1-8074-E8E07366A1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3103" y="1461388"/>
            <a:ext cx="7403935" cy="4242214"/>
          </a:xfr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AD992EAD-5624-8D69-D154-76E4DFA11F6E}"/>
              </a:ext>
            </a:extLst>
          </p:cNvPr>
          <p:cNvSpPr/>
          <p:nvPr/>
        </p:nvSpPr>
        <p:spPr>
          <a:xfrm>
            <a:off x="2264521" y="963776"/>
            <a:ext cx="687334" cy="45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19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4B3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081D59-6456-4813-7A84-E4617F86A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Influential Measures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DA9582C-9244-9D80-CE7C-9EF104CBE9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33168" y="640080"/>
            <a:ext cx="6695606" cy="612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153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893107-6A5C-CDB8-D278-668B0DE3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Multicollinearity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37EB97D-4820-2DA0-8C28-395478626F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709991"/>
            <a:ext cx="7188199" cy="343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634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D87D8-5BCE-CA37-A623-AB81DF15A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Score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CD2E3-B942-6239-AA11-1971817BF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7023"/>
            <a:ext cx="10515600" cy="236042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6B2539-E413-C60A-1A34-0A8C13CB7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608" y="2580414"/>
            <a:ext cx="8287777" cy="152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196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EDDEA-B27F-C9FF-436C-876699732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6438"/>
          </a:xfrm>
        </p:spPr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Likelihood-Ratio Test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8C85B8-6703-6BCE-4E10-AC0E8E39AF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1882" y="2379556"/>
            <a:ext cx="8557326" cy="1468287"/>
          </a:xfrm>
        </p:spPr>
      </p:pic>
    </p:spTree>
    <p:extLst>
      <p:ext uri="{BB962C8B-B14F-4D97-AF65-F5344CB8AC3E}">
        <p14:creationId xmlns:p14="http://schemas.microsoft.com/office/powerpoint/2010/main" val="1190782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F241DC-5AFC-0029-9891-29EB58243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Q-Q Plot</a:t>
            </a:r>
          </a:p>
        </p:txBody>
      </p:sp>
      <p:pic>
        <p:nvPicPr>
          <p:cNvPr id="5" name="Content Placeholder 4" descr="A graph with a line&#10;&#10;Description automatically generated">
            <a:extLst>
              <a:ext uri="{FF2B5EF4-FFF2-40B4-BE49-F238E27FC236}">
                <a16:creationId xmlns:a16="http://schemas.microsoft.com/office/drawing/2014/main" id="{652171A1-0966-BC6A-A6BC-6BD3EE46E9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046115"/>
            <a:ext cx="6780700" cy="476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764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85136-D014-F679-CB76-8F2BF158B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738"/>
          </a:xfrm>
        </p:spPr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Fitted values vs Quantile Residual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4B5C5E-8A63-6A96-5929-C963D46FA0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5280" y="1928474"/>
            <a:ext cx="6121458" cy="430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127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9692D2-60D4-A38C-86AD-94C0BB476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Odds Ratio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65B2652-BA20-FF02-3B5B-347555F4F4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2843" y="1675227"/>
            <a:ext cx="988631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599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A700A-66B9-F911-6B64-AD1E859D2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725"/>
          </a:xfrm>
        </p:spPr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Goodness of Fit(Hosmer-Lemeshow tests)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A1725-7979-EC3B-EF92-B576C5E8D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1"/>
            <a:ext cx="10515600" cy="324326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r>
              <a:rPr lang="en-US" sz="2000"/>
              <a:t>High p-value(&gt;0.05) describes model fits the data well.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25243B-B3FE-8C0E-3653-F7E5DEC1B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656" y="3245019"/>
            <a:ext cx="5942076" cy="66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255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F58DC-74F5-B8BF-6776-EB5C70B40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9288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04290-9297-C81E-D075-5C233367A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4414"/>
            <a:ext cx="10515600" cy="5162549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According to Score and </a:t>
            </a:r>
            <a:r>
              <a:rPr lang="en-US" sz="2000" dirty="0" err="1"/>
              <a:t>Likelihhod</a:t>
            </a:r>
            <a:r>
              <a:rPr lang="en-US" sz="2000" dirty="0"/>
              <a:t> Ratio test, we say that age, </a:t>
            </a:r>
            <a:r>
              <a:rPr lang="en-US" sz="2000" dirty="0" err="1"/>
              <a:t>avg_glucose_level</a:t>
            </a:r>
            <a:r>
              <a:rPr lang="en-US" sz="2000" dirty="0"/>
              <a:t>, hypertension, </a:t>
            </a:r>
            <a:r>
              <a:rPr lang="en-US" sz="2000" dirty="0" err="1"/>
              <a:t>heart_disease</a:t>
            </a:r>
            <a:r>
              <a:rPr lang="en-US" sz="2000" dirty="0"/>
              <a:t>, work_type and </a:t>
            </a:r>
            <a:r>
              <a:rPr lang="en-US" sz="2000" dirty="0" err="1"/>
              <a:t>smoking_status</a:t>
            </a:r>
            <a:r>
              <a:rPr lang="en-US" sz="2000" dirty="0"/>
              <a:t> variables is significant for stroke. </a:t>
            </a:r>
          </a:p>
          <a:p>
            <a:pPr marL="0" indent="0">
              <a:buNone/>
            </a:pPr>
            <a:r>
              <a:rPr lang="en-US" sz="2000" b="1" dirty="0"/>
              <a:t>Odds Ratio: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one year increase of age, the odds of stroke increase by 3.4% and one unit increase of average glucose level, the odds of stroke slightly increase by 0.2%.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The odds that hypertension patient stroke risk 37% higher than those do not have hypertension and the odds that the stroke risk is 24% higher for heart disease patient rather than no heart disease patient.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Subsequently, the odds that the stroke risk is 16% lower for Smoking Status1 (</a:t>
            </a:r>
            <a:r>
              <a:rPr lang="en-US" sz="2000" dirty="0" err="1"/>
              <a:t>never_smoked</a:t>
            </a:r>
            <a:r>
              <a:rPr lang="en-US" sz="2000" dirty="0"/>
              <a:t>, </a:t>
            </a:r>
            <a:r>
              <a:rPr lang="en-US" sz="2000" dirty="0" err="1"/>
              <a:t>formerly_smoked</a:t>
            </a:r>
            <a:r>
              <a:rPr lang="en-US" sz="2000" dirty="0"/>
              <a:t>) patient rather than smoker patients. In addition, the odds that stroke risk is 14% lower for Work Type1 (children, govt. job, self employed, never worked) rather than private job holder.</a:t>
            </a:r>
          </a:p>
          <a:p>
            <a:r>
              <a:rPr lang="en-US" sz="2000" dirty="0"/>
              <a:t>There is no influential measures by checking of cook’s distance, DFFITS and covariance ratio and there is no multicollinearity by checking VIF.</a:t>
            </a:r>
          </a:p>
          <a:p>
            <a:r>
              <a:rPr lang="en-US" sz="2000" dirty="0"/>
              <a:t>Subsequently, the model is adequate by Fitted values against quantile residuals plot and the data follows normal distribution according to Q-Q plot.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2860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2A139-FAE3-AF6D-8FEB-CBC4A8F80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Background Study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48346-C7F5-1FC7-5001-1E935D4AF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98095" cy="3961484"/>
          </a:xfrm>
        </p:spPr>
        <p:txBody>
          <a:bodyPr/>
          <a:lstStyle/>
          <a:p>
            <a:r>
              <a:rPr lang="en-US" dirty="0"/>
              <a:t>Stroke is one of the leading causes of morbidity and mortality worldwide.</a:t>
            </a:r>
          </a:p>
          <a:p>
            <a:r>
              <a:rPr lang="en-US" dirty="0"/>
              <a:t> It has significant health and economic impacts on individuals and healthcare systems. </a:t>
            </a:r>
          </a:p>
          <a:p>
            <a:r>
              <a:rPr lang="en-US" dirty="0"/>
              <a:t>This project aims to develop predictive models to expect stroke and identify factors influencing stroke risk by World Health Organization stroke data.</a:t>
            </a:r>
          </a:p>
        </p:txBody>
      </p:sp>
    </p:spTree>
    <p:extLst>
      <p:ext uri="{BB962C8B-B14F-4D97-AF65-F5344CB8AC3E}">
        <p14:creationId xmlns:p14="http://schemas.microsoft.com/office/powerpoint/2010/main" val="20831526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01477-C23F-DF14-77C8-CE3912053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450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Limitations and Model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E4C91-64FB-E544-94F5-1A19C81AC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14463"/>
            <a:ext cx="10748291" cy="3617805"/>
          </a:xfrm>
        </p:spPr>
        <p:txBody>
          <a:bodyPr>
            <a:normAutofit/>
          </a:bodyPr>
          <a:lstStyle/>
          <a:p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Stroke predict dataset has 5100 observation and the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bmi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variable has a lot of missing values. After removing missing values, the total observation decreased (3426) and later in the model analysis, I found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bmi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variable was not significant</a:t>
            </a:r>
            <a:endParaRPr lang="en-US" dirty="0"/>
          </a:p>
          <a:p>
            <a:r>
              <a:rPr lang="en-US" dirty="0"/>
              <a:t>Response variable is highly imbalance data, so random forest model or gradient descent model can be effective.</a:t>
            </a:r>
          </a:p>
        </p:txBody>
      </p:sp>
    </p:spTree>
    <p:extLst>
      <p:ext uri="{BB962C8B-B14F-4D97-AF65-F5344CB8AC3E}">
        <p14:creationId xmlns:p14="http://schemas.microsoft.com/office/powerpoint/2010/main" val="17654162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8C4F0-486C-FDAF-E10A-69B366998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9300"/>
          </a:xfrm>
        </p:spPr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Any Questions???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568067-93DD-8EC7-1A51-30298CEE4D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775" y="1443038"/>
            <a:ext cx="8201025" cy="5049835"/>
          </a:xfrm>
        </p:spPr>
      </p:pic>
    </p:spTree>
    <p:extLst>
      <p:ext uri="{BB962C8B-B14F-4D97-AF65-F5344CB8AC3E}">
        <p14:creationId xmlns:p14="http://schemas.microsoft.com/office/powerpoint/2010/main" val="328184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E740D-6F05-CDD3-D071-A19FD0C9B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E4BB8-DC92-B7EA-82D4-F28F7EDF9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17607" cy="4219234"/>
          </a:xfrm>
        </p:spPr>
        <p:txBody>
          <a:bodyPr>
            <a:normAutofit/>
          </a:bodyPr>
          <a:lstStyle/>
          <a:p>
            <a:r>
              <a:rPr lang="en-US" dirty="0"/>
              <a:t>Collect the dataset from Kaggle. The dataset based on “ Stroke Data” from WHO .</a:t>
            </a:r>
          </a:p>
          <a:p>
            <a:r>
              <a:rPr lang="en-US" dirty="0"/>
              <a:t>The dataset have 12 variables &amp; 5110 Observations.</a:t>
            </a:r>
          </a:p>
          <a:p>
            <a:r>
              <a:rPr lang="en-US" dirty="0"/>
              <a:t>Categorical Data – (gender, work_type, </a:t>
            </a:r>
            <a:r>
              <a:rPr lang="en-US" dirty="0" err="1"/>
              <a:t>smoking_status</a:t>
            </a:r>
            <a:r>
              <a:rPr lang="en-US" dirty="0"/>
              <a:t>, </a:t>
            </a:r>
            <a:r>
              <a:rPr lang="en-US" dirty="0" err="1"/>
              <a:t>Residency_status</a:t>
            </a:r>
            <a:r>
              <a:rPr lang="en-US" dirty="0"/>
              <a:t>, </a:t>
            </a:r>
            <a:r>
              <a:rPr lang="en-US" dirty="0" err="1"/>
              <a:t>ever_married</a:t>
            </a:r>
            <a:r>
              <a:rPr lang="en-US" dirty="0"/>
              <a:t>, </a:t>
            </a:r>
            <a:r>
              <a:rPr lang="en-US" dirty="0" err="1"/>
              <a:t>heart_diseases</a:t>
            </a:r>
            <a:r>
              <a:rPr lang="en-US" dirty="0"/>
              <a:t>, hypertension, stroke)  </a:t>
            </a:r>
          </a:p>
          <a:p>
            <a:r>
              <a:rPr lang="en-US" dirty="0"/>
              <a:t>Discrete &amp; Continuous Data – ( Age, </a:t>
            </a:r>
            <a:r>
              <a:rPr lang="en-US" dirty="0" err="1"/>
              <a:t>Average_Glucose_level</a:t>
            </a:r>
            <a:r>
              <a:rPr lang="en-US" dirty="0"/>
              <a:t>, User ID, </a:t>
            </a:r>
            <a:r>
              <a:rPr lang="en-US" dirty="0" err="1"/>
              <a:t>bmi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440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C2C71-B76F-B0B6-0CFC-1294C4D14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Pre-processing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DF256-EB58-5F7A-0A19-8C0CDD2F6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85114" cy="4421752"/>
          </a:xfrm>
        </p:spPr>
        <p:txBody>
          <a:bodyPr>
            <a:normAutofit/>
          </a:bodyPr>
          <a:lstStyle/>
          <a:p>
            <a:r>
              <a:rPr lang="en-US" dirty="0"/>
              <a:t>There was a lot of missing values in </a:t>
            </a:r>
            <a:r>
              <a:rPr lang="en-US" dirty="0" err="1"/>
              <a:t>bmi</a:t>
            </a:r>
            <a:r>
              <a:rPr lang="en-US" dirty="0"/>
              <a:t> variable. After find out, I removed those missing observations.</a:t>
            </a:r>
          </a:p>
          <a:p>
            <a:r>
              <a:rPr lang="en-US" dirty="0"/>
              <a:t>Then I have total 3426 observations. Stroke occurs Yes(180) &amp; No(3246) according to stroke dataset.</a:t>
            </a:r>
          </a:p>
          <a:p>
            <a:r>
              <a:rPr lang="en-US" dirty="0"/>
              <a:t> Then I use factor function for factorizing gender, work_type, </a:t>
            </a:r>
            <a:r>
              <a:rPr lang="en-US" dirty="0" err="1"/>
              <a:t>smoking_status</a:t>
            </a:r>
            <a:r>
              <a:rPr lang="en-US" dirty="0"/>
              <a:t>, </a:t>
            </a:r>
            <a:r>
              <a:rPr lang="en-US" dirty="0" err="1"/>
              <a:t>Residency_status</a:t>
            </a:r>
            <a:r>
              <a:rPr lang="en-US" dirty="0"/>
              <a:t>, </a:t>
            </a:r>
            <a:r>
              <a:rPr lang="en-US" dirty="0" err="1"/>
              <a:t>ever_married</a:t>
            </a:r>
            <a:r>
              <a:rPr lang="en-US" dirty="0"/>
              <a:t>, </a:t>
            </a:r>
            <a:r>
              <a:rPr lang="en-US" dirty="0" err="1"/>
              <a:t>heart_diseases</a:t>
            </a:r>
            <a:r>
              <a:rPr lang="en-US" dirty="0"/>
              <a:t>, hypertension variable.</a:t>
            </a:r>
          </a:p>
          <a:p>
            <a:r>
              <a:rPr lang="en-US" dirty="0"/>
              <a:t> The response variable stroke is binary outcome. So, I fit Binomial GLMs model.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150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A7D4C-99B7-5440-1106-B5ABB7B84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2E115-3785-A121-F273-3C9569EFB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32113"/>
          </a:xfrm>
        </p:spPr>
        <p:txBody>
          <a:bodyPr/>
          <a:lstStyle/>
          <a:p>
            <a:pPr marL="342900" marR="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Build a generalized regression model to forecast stroke based on patient demographic and health data.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Identify key factors influencing stroke risk.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Evaluate model performance to identify early strokes and enhance patient treatment.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829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EC6F4-955E-9D50-02D2-EE357F30C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Main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4DA1C-83AE-9A47-C536-EEAF41F90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46438"/>
          </a:xfrm>
        </p:spPr>
        <p:txBody>
          <a:bodyPr/>
          <a:lstStyle/>
          <a:p>
            <a:r>
              <a:rPr lang="en-US" dirty="0"/>
              <a:t>Preprocessing the dataset before analysis because the </a:t>
            </a:r>
            <a:r>
              <a:rPr lang="en-US" dirty="0" err="1"/>
              <a:t>bmi</a:t>
            </a:r>
            <a:r>
              <a:rPr lang="en-US" dirty="0"/>
              <a:t> variable has a lot of missing values. </a:t>
            </a:r>
          </a:p>
          <a:p>
            <a:r>
              <a:rPr lang="en-US" dirty="0"/>
              <a:t>Response variable data is highly imbalanced.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08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3865C-6511-C12C-CA52-B90D46A19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928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GLMs Analysis By AIC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B1137-1594-BAD1-84A3-A31E7D714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5888"/>
            <a:ext cx="10515600" cy="53292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1A2D10F-175A-0FA2-B525-6A002A873330}"/>
              </a:ext>
            </a:extLst>
          </p:cNvPr>
          <p:cNvGraphicFramePr>
            <a:graphicFrameLocks noGrp="1"/>
          </p:cNvGraphicFramePr>
          <p:nvPr/>
        </p:nvGraphicFramePr>
        <p:xfrm>
          <a:off x="3127375" y="2540794"/>
          <a:ext cx="5937250" cy="2921000"/>
        </p:xfrm>
        <a:graphic>
          <a:graphicData uri="http://schemas.openxmlformats.org/drawingml/2006/table">
            <a:tbl>
              <a:tblPr firstRow="1" firstCol="1" bandRow="1"/>
              <a:tblGrid>
                <a:gridCol w="2968625">
                  <a:extLst>
                    <a:ext uri="{9D8B030D-6E8A-4147-A177-3AD203B41FA5}">
                      <a16:colId xmlns:a16="http://schemas.microsoft.com/office/drawing/2014/main" val="423643237"/>
                    </a:ext>
                  </a:extLst>
                </a:gridCol>
                <a:gridCol w="2968625">
                  <a:extLst>
                    <a:ext uri="{9D8B030D-6E8A-4147-A177-3AD203B41FA5}">
                      <a16:colId xmlns:a16="http://schemas.microsoft.com/office/drawing/2014/main" val="2397052124"/>
                    </a:ext>
                  </a:extLst>
                </a:gridCol>
              </a:tblGrid>
              <a:tr h="4508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800225" algn="l"/>
                        </a:tabLs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Models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800225" algn="l"/>
                        </a:tabLs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AIC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664612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800225" algn="l"/>
                        </a:tabLs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st1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800225" algn="l"/>
                        </a:tabLs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1164.3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0697175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800225" algn="l"/>
                        </a:tabLs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st2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800225" algn="l"/>
                        </a:tabLs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1161.5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474978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800225" algn="l"/>
                        </a:tabLs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st3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800225" algn="l"/>
                        </a:tabLs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1165.5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2739546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800225" algn="l"/>
                        </a:tabLs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st4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800225" algn="l"/>
                        </a:tabLs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1154.7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9449108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800225" algn="l"/>
                        </a:tabLs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st5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800225" algn="l"/>
                        </a:tabLs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1154.6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9063139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800225" algn="l"/>
                        </a:tabLs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st6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800225" algn="l"/>
                        </a:tabLs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1154.6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0908661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800225" algn="l"/>
                        </a:tabLs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st7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1800225" algn="l"/>
                        </a:tabLs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1154.6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301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5900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6A352-1A9F-4B91-8374-748A7616B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5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GLMs      Forward Selection Algorithm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6FEBF-03A2-E8FA-C722-A769884FB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5550"/>
            <a:ext cx="10515600" cy="512141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3373B125-43F1-C1E8-9FAA-40269678F227}"/>
              </a:ext>
            </a:extLst>
          </p:cNvPr>
          <p:cNvSpPr/>
          <p:nvPr/>
        </p:nvSpPr>
        <p:spPr>
          <a:xfrm>
            <a:off x="2117236" y="647364"/>
            <a:ext cx="662786" cy="6734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19F229-B30C-2841-48A7-DBDDCD237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021" y="1194749"/>
            <a:ext cx="8648376" cy="444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948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02E62-4BDA-905C-0DC3-62B517B97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GLMs     Backward Elimination Algorithm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50BFF75-8617-8A99-B885-DBE7EA9F39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6966" y="1456997"/>
            <a:ext cx="8221722" cy="4225784"/>
          </a:xfr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7A699BCC-AA56-BF66-9F1C-E71F922CAF82}"/>
              </a:ext>
            </a:extLst>
          </p:cNvPr>
          <p:cNvSpPr/>
          <p:nvPr/>
        </p:nvSpPr>
        <p:spPr>
          <a:xfrm>
            <a:off x="2111098" y="681037"/>
            <a:ext cx="552322" cy="6152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34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D635B6C471F54A9F8F1FDC6288A49D" ma:contentTypeVersion="3" ma:contentTypeDescription="Create a new document." ma:contentTypeScope="" ma:versionID="6f81bbbbcf563f3a9296052db7c4242a">
  <xsd:schema xmlns:xsd="http://www.w3.org/2001/XMLSchema" xmlns:xs="http://www.w3.org/2001/XMLSchema" xmlns:p="http://schemas.microsoft.com/office/2006/metadata/properties" xmlns:ns3="64ae74a4-9998-489e-bcc6-2275b5ec6138" targetNamespace="http://schemas.microsoft.com/office/2006/metadata/properties" ma:root="true" ma:fieldsID="19c91006c691b490e43723f34c790b2a" ns3:_="">
    <xsd:import namespace="64ae74a4-9998-489e-bcc6-2275b5ec613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ae74a4-9998-489e-bcc6-2275b5ec61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DE87C0E-4A8B-453C-AF66-34E8A209382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9520DE-7114-4F0C-8664-FD6C3A5466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ae74a4-9998-489e-bcc6-2275b5ec61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B806AB4-F95C-4E9C-9E8B-3F0E597D2468}">
  <ds:schemaRefs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microsoft.com/office/2006/metadata/properties"/>
    <ds:schemaRef ds:uri="64ae74a4-9998-489e-bcc6-2275b5ec6138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1056</TotalTime>
  <Words>670</Words>
  <Application>Microsoft Office PowerPoint</Application>
  <PresentationFormat>Widescreen</PresentationFormat>
  <Paragraphs>73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         Title: Stroke Prediction with Regression based Analysis</vt:lpstr>
      <vt:lpstr>Background Study</vt:lpstr>
      <vt:lpstr>Dataset</vt:lpstr>
      <vt:lpstr>Pre-processing Data</vt:lpstr>
      <vt:lpstr>Goal</vt:lpstr>
      <vt:lpstr>Main Challenges</vt:lpstr>
      <vt:lpstr>GLMs Analysis By AIC</vt:lpstr>
      <vt:lpstr>GLMs      Forward Selection Algorithm </vt:lpstr>
      <vt:lpstr>GLMs     Backward Elimination Algorithm</vt:lpstr>
      <vt:lpstr>GLMs      Stepwise Algorithm</vt:lpstr>
      <vt:lpstr>Influential Measures</vt:lpstr>
      <vt:lpstr>Multicollinearity</vt:lpstr>
      <vt:lpstr>Score Test</vt:lpstr>
      <vt:lpstr>Likelihood-Ratio Test</vt:lpstr>
      <vt:lpstr>Q-Q Plot</vt:lpstr>
      <vt:lpstr>Fitted values vs Quantile Residual</vt:lpstr>
      <vt:lpstr>Odds Ratio</vt:lpstr>
      <vt:lpstr>Goodness of Fit(Hosmer-Lemeshow tests)</vt:lpstr>
      <vt:lpstr>Results</vt:lpstr>
      <vt:lpstr>Limitations and Model Improvement</vt:lpstr>
      <vt:lpstr>Any Questions???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 355 : GLM Project</dc:title>
  <dc:creator>Shinjon Ghosh</dc:creator>
  <cp:lastModifiedBy>Shinjon Ghosh</cp:lastModifiedBy>
  <cp:revision>10</cp:revision>
  <dcterms:created xsi:type="dcterms:W3CDTF">2024-04-22T00:37:45Z</dcterms:created>
  <dcterms:modified xsi:type="dcterms:W3CDTF">2024-12-15T12:00:15Z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0x010100CAD635B6C471F54A9F8F1FDC6288A49D</vt:lpwstr>
  </property>
</Properties>
</file>