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5"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5" d="100"/>
          <a:sy n="75" d="100"/>
        </p:scale>
        <p:origin x="965"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8928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ikosh.indiaai.gov.in/web/datasets/details/pradhan_mantri_gram_sadak_y%20ojna_pmgsy.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rgbClr val="002060"/>
                </a:solidFill>
              </a:rPr>
              <a:t>Intelligent Classification of Rural Infrastructure Projects </a:t>
            </a:r>
            <a:endParaRPr lang="en-US" b="1" dirty="0">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21117" y="4458545"/>
            <a:ext cx="7980183"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gn="ctr"/>
            <a:r>
              <a:rPr lang="en-US" sz="2400" b="1" dirty="0">
                <a:solidFill>
                  <a:schemeClr val="accent3">
                    <a:lumMod val="60000"/>
                    <a:lumOff val="40000"/>
                  </a:schemeClr>
                </a:solidFill>
                <a:latin typeface="Arial"/>
                <a:cs typeface="Arial"/>
              </a:rPr>
              <a:t>1. Shinjoy Sen-MCKV Institute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851A0-6545-C663-FD6C-0E22DEA4B92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EC1248C-AEA7-FA16-4EB0-73F571E6C40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TextBox 5">
            <a:extLst>
              <a:ext uri="{FF2B5EF4-FFF2-40B4-BE49-F238E27FC236}">
                <a16:creationId xmlns:a16="http://schemas.microsoft.com/office/drawing/2014/main" id="{C0E4D812-C849-5613-9856-E1237CC0D1AE}"/>
              </a:ext>
            </a:extLst>
          </p:cNvPr>
          <p:cNvSpPr txBox="1"/>
          <p:nvPr/>
        </p:nvSpPr>
        <p:spPr>
          <a:xfrm>
            <a:off x="690880" y="5008880"/>
            <a:ext cx="8808720" cy="646331"/>
          </a:xfrm>
          <a:prstGeom prst="rect">
            <a:avLst/>
          </a:prstGeom>
          <a:noFill/>
        </p:spPr>
        <p:txBody>
          <a:bodyPr wrap="square" rtlCol="0">
            <a:spAutoFit/>
          </a:bodyPr>
          <a:lstStyle/>
          <a:p>
            <a:r>
              <a:rPr lang="en-US" dirty="0"/>
              <a:t>Based on the given input feature the output column is predicted with the mentioned accuracy(confidence).</a:t>
            </a:r>
          </a:p>
        </p:txBody>
      </p:sp>
      <p:pic>
        <p:nvPicPr>
          <p:cNvPr id="3" name="Picture 2">
            <a:extLst>
              <a:ext uri="{FF2B5EF4-FFF2-40B4-BE49-F238E27FC236}">
                <a16:creationId xmlns:a16="http://schemas.microsoft.com/office/drawing/2014/main" id="{C9E48BB0-A84E-BC28-AF89-3AE2CECE18E6}"/>
              </a:ext>
            </a:extLst>
          </p:cNvPr>
          <p:cNvPicPr>
            <a:picLocks noChangeAspect="1"/>
          </p:cNvPicPr>
          <p:nvPr/>
        </p:nvPicPr>
        <p:blipFill>
          <a:blip r:embed="rId2"/>
          <a:stretch>
            <a:fillRect/>
          </a:stretch>
        </p:blipFill>
        <p:spPr>
          <a:xfrm>
            <a:off x="581192" y="1343225"/>
            <a:ext cx="7545414" cy="3310056"/>
          </a:xfrm>
          <a:prstGeom prst="rect">
            <a:avLst/>
          </a:prstGeom>
        </p:spPr>
      </p:pic>
    </p:spTree>
    <p:extLst>
      <p:ext uri="{BB962C8B-B14F-4D97-AF65-F5344CB8AC3E}">
        <p14:creationId xmlns:p14="http://schemas.microsoft.com/office/powerpoint/2010/main" val="288135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proposed solution effectively addresses the challenge of classifying infrastructure projects into their correct PMGSY_SCHEME using a machine learning-based approach on IBM Cloud. Historical data, including the number of road works, bridges, and financial expenditures, was collected and preprocessed to remove inconsistencies and enhance data quality. Feature engineering and hyperparameter tuning were applied to build robust models using Random Forest and </a:t>
            </a:r>
            <a:r>
              <a:rPr lang="en-US" sz="2000" dirty="0" err="1"/>
              <a:t>XGBoost</a:t>
            </a:r>
            <a:r>
              <a:rPr lang="en-US" sz="2000" dirty="0"/>
              <a:t> classifiers. Among the generated pipelines, the </a:t>
            </a:r>
            <a:r>
              <a:rPr lang="en-US" sz="2000" dirty="0" err="1"/>
              <a:t>XGBoost</a:t>
            </a:r>
            <a:r>
              <a:rPr lang="en-US" sz="2000" dirty="0"/>
              <a:t>-based model achieved the highest accuracy of 92.4%. This model was deployed using IBM Watson Machine Learning, enabling real-time predictions based on project characteristics. The solution demonstrates high effectiveness in automating the classification process, offering scalability, adaptability, and integration potential for decision-making and policy implementation in infrastructure planning.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proposed machine learning solution holds significant potential for future expansion and impact. As more granular and diverse datasets become available—such as geographic information, terrain type, contractor performance history, and weather conditions—the model can be further refined to improve accuracy and contextual relevance. Integration with GIS (Geographic Information Systems) and real-time IoT sensors from ongoing projects can enable predictive insights and anomaly detection during execution phases. Additionally, automating model retraining with new data through </a:t>
            </a:r>
            <a:r>
              <a:rPr lang="en-US" sz="2000" dirty="0" err="1"/>
              <a:t>MLOps</a:t>
            </a:r>
            <a:r>
              <a:rPr lang="en-US" sz="2000" dirty="0"/>
              <a:t> pipelines on IBM Cloud will ensure sustained accuracy and adaptability. The solution can also be extended to predict project timelines, risk levels, or budget overruns, offering a comprehensive decision-support tool for government agencies. Ultimately, the model can aid in smarter resource allocation, improved transparency, and data-driven policymaking for rural infrastructure development.</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used: </a:t>
            </a:r>
            <a:r>
              <a:rPr lang="en-US" sz="2400" dirty="0"/>
              <a:t>AI Kosh dataset link – </a:t>
            </a:r>
            <a:r>
              <a:rPr lang="en-US" sz="2400" dirty="0">
                <a:hlinkClick r:id="rId2"/>
              </a:rPr>
              <a:t>https://aikosh.indiaai.gov.in/web/datasets/details/pradhan_mantri_gram_sadak_y ojna_pmgsy.html</a:t>
            </a:r>
            <a:endParaRPr lang="en-US" sz="2400" dirty="0"/>
          </a:p>
          <a:p>
            <a:pPr marL="305435" indent="-305435"/>
            <a:endParaRPr lang="en-US" sz="2400" dirty="0"/>
          </a:p>
          <a:p>
            <a:pPr marL="305435" indent="-305435"/>
            <a:r>
              <a:rPr lang="en-US" sz="2400" dirty="0"/>
              <a:t>Multiple ML model used:</a:t>
            </a:r>
            <a:r>
              <a:rPr lang="en-IN" sz="2400" dirty="0"/>
              <a:t> </a:t>
            </a:r>
            <a:r>
              <a:rPr lang="en-US" sz="2400" b="1" dirty="0"/>
              <a:t>: </a:t>
            </a:r>
            <a:r>
              <a:rPr lang="en-US" sz="2400" dirty="0" err="1"/>
              <a:t>xgboost</a:t>
            </a:r>
            <a:r>
              <a:rPr lang="en-US" sz="2400" dirty="0"/>
              <a:t>, </a:t>
            </a:r>
            <a:r>
              <a:rPr lang="en-US" sz="2400" dirty="0" err="1"/>
              <a:t>sklearn.ensemble.RandomForestClassifier</a:t>
            </a:r>
            <a:r>
              <a:rPr lang="en-US" sz="2400" dirty="0"/>
              <a:t> etc.</a:t>
            </a:r>
          </a:p>
          <a:p>
            <a:pPr marL="0" indent="0">
              <a:buNone/>
            </a:pP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648694"/>
          </a:xfrm>
        </p:spPr>
        <p:txBody>
          <a:bodyPr/>
          <a:lstStyle/>
          <a:p>
            <a:r>
              <a:rPr lang="en-IN" dirty="0"/>
              <a:t>Screenshot/ </a:t>
            </a:r>
            <a:r>
              <a:rPr lang="en-IN" dirty="0" err="1"/>
              <a:t>credly</a:t>
            </a:r>
            <a:r>
              <a:rPr lang="en-IN" dirty="0"/>
              <a:t> certificate( getting started with AI)</a:t>
            </a:r>
          </a:p>
          <a:p>
            <a:pPr marL="0" indent="0">
              <a:buNone/>
            </a:pPr>
            <a:endParaRPr lang="en-IN" dirty="0"/>
          </a:p>
        </p:txBody>
      </p:sp>
      <p:pic>
        <p:nvPicPr>
          <p:cNvPr id="5" name="Picture 4">
            <a:extLst>
              <a:ext uri="{FF2B5EF4-FFF2-40B4-BE49-F238E27FC236}">
                <a16:creationId xmlns:a16="http://schemas.microsoft.com/office/drawing/2014/main" id="{7F7BCA0E-D7DC-2907-5A38-BA3461BF2A01}"/>
              </a:ext>
            </a:extLst>
          </p:cNvPr>
          <p:cNvPicPr>
            <a:picLocks noChangeAspect="1"/>
          </p:cNvPicPr>
          <p:nvPr/>
        </p:nvPicPr>
        <p:blipFill>
          <a:blip r:embed="rId2"/>
          <a:stretch>
            <a:fillRect/>
          </a:stretch>
        </p:blipFill>
        <p:spPr>
          <a:xfrm>
            <a:off x="2682124" y="1712733"/>
            <a:ext cx="6510386" cy="503858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262614"/>
          </a:xfrm>
        </p:spPr>
        <p:txBody>
          <a:bodyPr>
            <a:normAutofit fontScale="85000" lnSpcReduction="20000"/>
          </a:bodyPr>
          <a:lstStyle/>
          <a:p>
            <a:r>
              <a:rPr lang="en-IN" sz="1400" dirty="0"/>
              <a:t>Screenshot/ </a:t>
            </a:r>
            <a:r>
              <a:rPr lang="en-IN" sz="1400" dirty="0" err="1"/>
              <a:t>credly</a:t>
            </a:r>
            <a:r>
              <a:rPr lang="en-IN" sz="1400" dirty="0"/>
              <a:t> certificate( Journey to Cloud)</a:t>
            </a:r>
          </a:p>
        </p:txBody>
      </p:sp>
      <p:pic>
        <p:nvPicPr>
          <p:cNvPr id="5" name="Picture 4">
            <a:extLst>
              <a:ext uri="{FF2B5EF4-FFF2-40B4-BE49-F238E27FC236}">
                <a16:creationId xmlns:a16="http://schemas.microsoft.com/office/drawing/2014/main" id="{14308F4A-AC13-E6B6-48BC-F6252F0894D9}"/>
              </a:ext>
            </a:extLst>
          </p:cNvPr>
          <p:cNvPicPr>
            <a:picLocks noChangeAspect="1"/>
          </p:cNvPicPr>
          <p:nvPr/>
        </p:nvPicPr>
        <p:blipFill>
          <a:blip r:embed="rId2"/>
          <a:stretch>
            <a:fillRect/>
          </a:stretch>
        </p:blipFill>
        <p:spPr>
          <a:xfrm>
            <a:off x="2044232" y="1699115"/>
            <a:ext cx="8392902" cy="515888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69433" y="967304"/>
            <a:ext cx="10340808" cy="986790"/>
          </a:xfrm>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D85D6BB4-FD95-D8B6-8BDE-82E8906BF156}"/>
              </a:ext>
            </a:extLst>
          </p:cNvPr>
          <p:cNvPicPr>
            <a:picLocks noChangeAspect="1"/>
          </p:cNvPicPr>
          <p:nvPr/>
        </p:nvPicPr>
        <p:blipFill>
          <a:blip r:embed="rId2"/>
          <a:stretch>
            <a:fillRect/>
          </a:stretch>
        </p:blipFill>
        <p:spPr>
          <a:xfrm>
            <a:off x="1923961" y="1645920"/>
            <a:ext cx="8472661" cy="521208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00000"/>
              </a:lnSpc>
              <a:buNone/>
            </a:pPr>
            <a:r>
              <a:rPr lang="en-US" sz="2400" dirty="0"/>
              <a:t>The Pradhan Mantri Gram Sadak Yojana (PMGSY) is a flagship rural development program in India, initiated to provide all-weather road connectivity to eligible unconnected habitations. </a:t>
            </a:r>
          </a:p>
          <a:p>
            <a:pPr marL="0" indent="0">
              <a:lnSpc>
                <a:spcPct val="120000"/>
              </a:lnSpc>
              <a:buNone/>
            </a:pPr>
            <a:r>
              <a:rPr lang="en-US" sz="2400" dirty="0"/>
              <a:t>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IN" sz="1300" b="1" dirty="0">
                <a:latin typeface="Calibri"/>
                <a:ea typeface="+mn-lt"/>
                <a:cs typeface="+mn-lt"/>
              </a:rPr>
              <a:t>The proposed solution aims to, </a:t>
            </a:r>
            <a:r>
              <a:rPr lang="en-US" sz="1300" dirty="0">
                <a:latin typeface="Calibri"/>
                <a:ea typeface="+mn-lt"/>
                <a:cs typeface="+mn-lt"/>
              </a:rPr>
              <a:t>D</a:t>
            </a:r>
            <a:r>
              <a:rPr lang="en-US" sz="1300" dirty="0"/>
              <a:t>esign, build, and evaluate a machine learning model that can automatically classify a road or bridge construction project into its correct PMGSY_SCHEME based on its physical and financial characteristics. </a:t>
            </a:r>
            <a:r>
              <a:rPr lang="en-IN" sz="1300" dirty="0">
                <a:latin typeface="Calibri"/>
                <a:ea typeface="+mn-lt"/>
                <a:cs typeface="+mn-lt"/>
              </a:rPr>
              <a:t>The solution will consist of the following components</a:t>
            </a:r>
            <a:r>
              <a:rPr lang="en-IN" sz="1300" b="1" dirty="0">
                <a:latin typeface="Calibri"/>
                <a:ea typeface="+mn-lt"/>
                <a:cs typeface="+mn-lt"/>
              </a:rPr>
              <a:t>:</a:t>
            </a:r>
            <a:endParaRPr lang="en-IN" sz="1300" b="1" dirty="0">
              <a:latin typeface="Calibri"/>
              <a:cs typeface="Calibri"/>
            </a:endParaRPr>
          </a:p>
          <a:p>
            <a:pPr marL="305435" indent="-305435">
              <a:lnSpc>
                <a:spcPct val="100000"/>
              </a:lnSpc>
            </a:pPr>
            <a:r>
              <a:rPr lang="en-IN" sz="1300" b="1" dirty="0">
                <a:latin typeface="Calibri"/>
                <a:ea typeface="+mn-lt"/>
                <a:cs typeface="+mn-lt"/>
              </a:rPr>
              <a:t>Data Collection:</a:t>
            </a:r>
            <a:endParaRPr lang="en-IN" sz="1300" b="1" dirty="0">
              <a:latin typeface="Calibri"/>
              <a:cs typeface="Calibri"/>
            </a:endParaRPr>
          </a:p>
          <a:p>
            <a:pPr marL="495935" lvl="1" indent="-171450"/>
            <a:r>
              <a:rPr lang="en-IN" sz="1300" dirty="0">
                <a:latin typeface="Calibri"/>
                <a:ea typeface="+mn-lt"/>
                <a:cs typeface="+mn-lt"/>
              </a:rPr>
              <a:t>Gather historical data on </a:t>
            </a:r>
            <a:r>
              <a:rPr lang="en-US" sz="1300" dirty="0"/>
              <a:t>Infrastructure Projects</a:t>
            </a:r>
            <a:r>
              <a:rPr lang="en-IN" sz="1300" dirty="0">
                <a:latin typeface="Calibri"/>
                <a:ea typeface="+mn-lt"/>
                <a:cs typeface="+mn-lt"/>
              </a:rPr>
              <a:t>, including no of road-work, no of bridges, expenditure and other relevant factors for a certain </a:t>
            </a:r>
            <a:r>
              <a:rPr lang="en-US" sz="1300" dirty="0"/>
              <a:t>PMGSY_SCHEME </a:t>
            </a:r>
            <a:r>
              <a:rPr lang="en-IN" sz="1300" dirty="0">
                <a:latin typeface="Calibri"/>
                <a:ea typeface="+mn-lt"/>
                <a:cs typeface="+mn-lt"/>
              </a:rPr>
              <a:t>.</a:t>
            </a:r>
          </a:p>
          <a:p>
            <a:pPr marL="305435" indent="-305435">
              <a:lnSpc>
                <a:spcPct val="100000"/>
              </a:lnSpc>
            </a:pPr>
            <a:r>
              <a:rPr lang="en-IN" sz="1300" b="1" dirty="0">
                <a:latin typeface="Calibri"/>
                <a:ea typeface="+mn-lt"/>
                <a:cs typeface="+mn-lt"/>
              </a:rPr>
              <a:t>Data Preprocessing:</a:t>
            </a:r>
            <a:endParaRPr lang="en-IN" sz="1300" b="1" dirty="0">
              <a:latin typeface="Calibri"/>
              <a:cs typeface="Calibri"/>
            </a:endParaRPr>
          </a:p>
          <a:p>
            <a:pPr marL="629920" lvl="1" indent="-305435"/>
            <a:r>
              <a:rPr lang="en-IN" sz="1300" dirty="0">
                <a:latin typeface="Calibri"/>
                <a:ea typeface="+mn-lt"/>
                <a:cs typeface="+mn-lt"/>
              </a:rPr>
              <a:t>Clean and preprocess the collected data to handle missing values, outliers, and inconsistencies.</a:t>
            </a:r>
            <a:endParaRPr lang="en-IN" sz="1300" dirty="0">
              <a:latin typeface="Calibri"/>
              <a:cs typeface="Calibri"/>
            </a:endParaRPr>
          </a:p>
          <a:p>
            <a:pPr marL="629920" lvl="1" indent="-305435"/>
            <a:r>
              <a:rPr lang="en-IN" sz="1300" dirty="0">
                <a:latin typeface="Calibri"/>
                <a:ea typeface="+mn-lt"/>
                <a:cs typeface="+mn-lt"/>
              </a:rPr>
              <a:t>Feature engineering to extract relevant features from the data that might impact </a:t>
            </a:r>
            <a:r>
              <a:rPr lang="en-US" sz="1300" dirty="0"/>
              <a:t>PMGSY_SCHEME prediction</a:t>
            </a:r>
            <a:r>
              <a:rPr lang="en-IN" sz="1300" dirty="0">
                <a:latin typeface="Calibri"/>
                <a:ea typeface="+mn-lt"/>
                <a:cs typeface="+mn-lt"/>
              </a:rPr>
              <a:t>.</a:t>
            </a:r>
            <a:endParaRPr lang="en-IN" sz="1300" dirty="0">
              <a:latin typeface="Calibri"/>
              <a:cs typeface="Calibri"/>
            </a:endParaRPr>
          </a:p>
          <a:p>
            <a:pPr marL="305435" indent="-305435">
              <a:lnSpc>
                <a:spcPct val="100000"/>
              </a:lnSpc>
            </a:pPr>
            <a:r>
              <a:rPr lang="en-IN" sz="1300" b="1" dirty="0">
                <a:latin typeface="Calibri"/>
                <a:ea typeface="+mn-lt"/>
                <a:cs typeface="+mn-lt"/>
              </a:rPr>
              <a:t>Machine Learning Algorithm:</a:t>
            </a:r>
            <a:endParaRPr lang="en-IN" sz="1300" b="1" dirty="0">
              <a:latin typeface="Calibri"/>
              <a:cs typeface="Calibri"/>
            </a:endParaRPr>
          </a:p>
          <a:p>
            <a:pPr marL="629920" lvl="1" indent="-305435"/>
            <a:r>
              <a:rPr lang="en-IN" sz="1300" dirty="0">
                <a:latin typeface="Calibri"/>
                <a:ea typeface="+mn-lt"/>
                <a:cs typeface="+mn-lt"/>
              </a:rPr>
              <a:t>Implement a machine learning algorithm, such as Random forest classifier, XGB classifier to predict PMGSY_SCHEME based on historical patterns.</a:t>
            </a:r>
          </a:p>
          <a:p>
            <a:pPr marL="629920" lvl="1" indent="-305435"/>
            <a:r>
              <a:rPr lang="en-IN" sz="1300" dirty="0">
                <a:latin typeface="Calibri"/>
                <a:ea typeface="+mn-lt"/>
                <a:cs typeface="+mn-lt"/>
              </a:rPr>
              <a:t>Tune the model by Hyperparameter optimization, Feature engineering to enhance accuracy.</a:t>
            </a:r>
            <a:endParaRPr lang="en-IN" sz="1300" dirty="0">
              <a:latin typeface="Calibri"/>
              <a:cs typeface="Calibri"/>
            </a:endParaRPr>
          </a:p>
          <a:p>
            <a:pPr marL="305435" indent="-305435">
              <a:lnSpc>
                <a:spcPct val="100000"/>
              </a:lnSpc>
            </a:pPr>
            <a:r>
              <a:rPr lang="en-IN" sz="1300" b="1" dirty="0">
                <a:latin typeface="Calibri"/>
                <a:ea typeface="+mn-lt"/>
                <a:cs typeface="+mn-lt"/>
              </a:rPr>
              <a:t>Deployment:</a:t>
            </a:r>
            <a:endParaRPr lang="en-IN" sz="1300" b="1" dirty="0">
              <a:latin typeface="Calibri"/>
              <a:cs typeface="Calibri"/>
            </a:endParaRPr>
          </a:p>
          <a:p>
            <a:pPr marL="629920" lvl="1" indent="-305435"/>
            <a:r>
              <a:rPr lang="en-IN" sz="1300" dirty="0">
                <a:latin typeface="Calibri"/>
                <a:cs typeface="Calibri"/>
              </a:rPr>
              <a:t>Deploy our model which have higher accuracy on the IBM Cloud platform where we can predict </a:t>
            </a:r>
            <a:r>
              <a:rPr lang="en-IN" sz="1300" dirty="0">
                <a:latin typeface="Calibri"/>
                <a:ea typeface="+mn-lt"/>
                <a:cs typeface="+mn-lt"/>
              </a:rPr>
              <a:t>PMGSY_SCHEME by providing the physical and financial characteristics. </a:t>
            </a:r>
            <a:endParaRPr lang="en-IN" sz="1300" dirty="0">
              <a:latin typeface="Calibri"/>
              <a:cs typeface="Calibri"/>
            </a:endParaRPr>
          </a:p>
          <a:p>
            <a:pPr marL="305435" indent="-305435">
              <a:lnSpc>
                <a:spcPct val="100000"/>
              </a:lnSpc>
            </a:pPr>
            <a:r>
              <a:rPr lang="en-IN" sz="1300" b="1" dirty="0">
                <a:latin typeface="Calibri"/>
                <a:ea typeface="+mn-lt"/>
                <a:cs typeface="+mn-lt"/>
              </a:rPr>
              <a:t>Evaluation:</a:t>
            </a:r>
            <a:endParaRPr lang="en-IN" sz="1300" b="1" dirty="0">
              <a:latin typeface="Calibri"/>
              <a:cs typeface="Calibri"/>
            </a:endParaRPr>
          </a:p>
          <a:p>
            <a:pPr marL="629920" lvl="1" indent="-305435"/>
            <a:r>
              <a:rPr lang="en-IN" sz="1300" dirty="0">
                <a:latin typeface="Calibri"/>
                <a:ea typeface="+mn-lt"/>
                <a:cs typeface="+mn-lt"/>
              </a:rPr>
              <a:t>Assess the model's performance using appropriate metrics such as Mean Absolute Error (MAE), Root Mean Squared Error (RMSE), or other relevant metrics.</a:t>
            </a:r>
            <a:endParaRPr lang="en-IN" sz="1300" dirty="0">
              <a:latin typeface="Calibri"/>
              <a:cs typeface="Calibri"/>
            </a:endParaRPr>
          </a:p>
          <a:p>
            <a:pPr marL="629920" lvl="1" indent="-305435"/>
            <a:r>
              <a:rPr lang="en-IN" sz="1300" dirty="0">
                <a:latin typeface="Calibri"/>
                <a:ea typeface="+mn-lt"/>
                <a:cs typeface="+mn-lt"/>
              </a:rPr>
              <a:t>Fine-tune the model based on feedback and continuous monitoring of prediction accuracy.</a:t>
            </a:r>
            <a:endParaRPr lang="en-IN" sz="13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System requirements</a:t>
            </a:r>
          </a:p>
          <a:p>
            <a:pPr marL="666900" lvl="1" indent="-342900">
              <a:buFont typeface="+mj-lt"/>
              <a:buAutoNum type="arabicPeriod"/>
            </a:pPr>
            <a:r>
              <a:rPr lang="en-IN" sz="1500" dirty="0">
                <a:solidFill>
                  <a:srgbClr val="0F0F0F"/>
                </a:solidFill>
              </a:rPr>
              <a:t>A Machine with min 8 GB RAM</a:t>
            </a:r>
            <a:r>
              <a:rPr lang="en-IN" sz="1500">
                <a:solidFill>
                  <a:srgbClr val="0F0F0F"/>
                </a:solidFill>
              </a:rPr>
              <a:t>, 1vCPU.</a:t>
            </a:r>
            <a:endParaRPr lang="en-IN" sz="1500" dirty="0">
              <a:solidFill>
                <a:srgbClr val="0F0F0F"/>
              </a:solidFill>
            </a:endParaRPr>
          </a:p>
          <a:p>
            <a:pPr marL="666900" lvl="1" indent="-342900">
              <a:buFont typeface="+mj-lt"/>
              <a:buAutoNum type="arabicPeriod"/>
            </a:pPr>
            <a:endParaRPr lang="en-IN" sz="1800" b="1" dirty="0">
              <a:solidFill>
                <a:srgbClr val="0F0F0F"/>
              </a:solidFill>
            </a:endParaRPr>
          </a:p>
          <a:p>
            <a:pPr marL="305435" indent="-305435"/>
            <a:r>
              <a:rPr lang="en-IN" sz="1800" b="1" dirty="0">
                <a:solidFill>
                  <a:srgbClr val="0F0F0F"/>
                </a:solidFill>
              </a:rPr>
              <a:t>Library required to build the model</a:t>
            </a:r>
          </a:p>
          <a:p>
            <a:pPr marL="629435" lvl="1" indent="-305435"/>
            <a:r>
              <a:rPr lang="en-US" sz="1600" b="1" dirty="0"/>
              <a:t>Data Handling &amp; Preprocessing </a:t>
            </a:r>
            <a:r>
              <a:rPr lang="en-US" sz="1600" dirty="0"/>
              <a:t>: pandas, </a:t>
            </a:r>
            <a:r>
              <a:rPr lang="en-US" sz="1600" dirty="0" err="1"/>
              <a:t>numpy</a:t>
            </a:r>
            <a:r>
              <a:rPr lang="en-US" sz="1600" dirty="0"/>
              <a:t>, scikit-learn etc.</a:t>
            </a:r>
          </a:p>
          <a:p>
            <a:pPr marL="629435" lvl="1" indent="-305435"/>
            <a:r>
              <a:rPr lang="en-US" sz="1600" b="1" dirty="0"/>
              <a:t>Modeling: </a:t>
            </a:r>
            <a:r>
              <a:rPr lang="en-US" sz="1600" dirty="0" err="1"/>
              <a:t>xgboost</a:t>
            </a:r>
            <a:r>
              <a:rPr lang="en-US" sz="1600" dirty="0"/>
              <a:t>, </a:t>
            </a:r>
            <a:r>
              <a:rPr lang="en-US" sz="1600" dirty="0" err="1"/>
              <a:t>sklearn.ensemble.RandomForestClassifier</a:t>
            </a:r>
            <a:r>
              <a:rPr lang="en-US" sz="1600" dirty="0"/>
              <a:t> etc.</a:t>
            </a:r>
          </a:p>
          <a:p>
            <a:pPr lvl="1"/>
            <a:r>
              <a:rPr lang="en-US" sz="1600" b="1" dirty="0">
                <a:solidFill>
                  <a:srgbClr val="0F0F0F"/>
                </a:solidFill>
              </a:rPr>
              <a:t>Fine-tuning:</a:t>
            </a:r>
          </a:p>
          <a:p>
            <a:pPr lvl="3"/>
            <a:r>
              <a:rPr lang="en-US" sz="1300" b="1" dirty="0">
                <a:solidFill>
                  <a:srgbClr val="0F0F0F"/>
                </a:solidFill>
              </a:rPr>
              <a:t> </a:t>
            </a:r>
            <a:r>
              <a:rPr lang="en-US" sz="1300" dirty="0" err="1"/>
              <a:t>hyperopt</a:t>
            </a:r>
            <a:r>
              <a:rPr lang="en-US" sz="1300" dirty="0"/>
              <a:t> for hyperparameter optimization.</a:t>
            </a:r>
          </a:p>
          <a:p>
            <a:pPr lvl="3"/>
            <a:r>
              <a:rPr lang="en-US" sz="1200" dirty="0" err="1"/>
              <a:t>sklearn.ensemble</a:t>
            </a:r>
            <a:r>
              <a:rPr lang="en-US" sz="1200" dirty="0"/>
              <a:t> etc.</a:t>
            </a:r>
            <a:endParaRPr lang="en-IN" sz="1200" b="1" dirty="0">
              <a:solidFill>
                <a:srgbClr val="0F0F0F"/>
              </a:solidFill>
            </a:endParaRPr>
          </a:p>
          <a:p>
            <a:pPr marL="629435" lvl="1" indent="-305435"/>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Based on the prediction result algorithm was chosen random-forest classifier, XGB boost classifier in different pipelines. Among these XGB classifier has better accuracy after specific fine tuning like Hyperparameter optimization, ensemble methods etc.</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This model takes input parameters as </a:t>
            </a:r>
            <a:r>
              <a:rPr lang="en-IN" dirty="0">
                <a:latin typeface="Calibri"/>
                <a:ea typeface="+mn-lt"/>
                <a:cs typeface="+mn-lt"/>
              </a:rPr>
              <a:t>no of road-work, no of bridges, expenditure and other relevant factors to predict PMGSY_SCHEME .</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The model is trained using provided data as 90% training data and 10% holding for testing.</a:t>
            </a:r>
          </a:p>
          <a:p>
            <a:pPr marL="629920" lvl="1" indent="-305435"/>
            <a:r>
              <a:rPr lang="en-IN" dirty="0">
                <a:ea typeface="+mn-lt"/>
                <a:cs typeface="+mn-lt"/>
              </a:rPr>
              <a:t>After training for increase the accuracy we use Hyperparameter optimization, Feature Engineering and other fine tuning methods.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After model trained and build we deploy our model in the cloud platform to test or predict result(</a:t>
            </a:r>
            <a:r>
              <a:rPr lang="en-IN" dirty="0"/>
              <a:t>PMGSY_SCHEME</a:t>
            </a:r>
            <a:r>
              <a:rPr lang="en-IN" dirty="0">
                <a:ea typeface="+mn-lt"/>
                <a:cs typeface="+mn-lt"/>
              </a:rPr>
              <a:t>) by provided input features like </a:t>
            </a:r>
            <a:r>
              <a:rPr lang="en-IN" dirty="0">
                <a:latin typeface="Calibri"/>
                <a:ea typeface="+mn-lt"/>
                <a:cs typeface="+mn-lt"/>
              </a:rPr>
              <a:t>no of road-work, no of bridges, expenditure etc </a:t>
            </a:r>
            <a:r>
              <a:rPr lang="en-US" dirty="0"/>
              <a:t>physical and financial characteristics.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366A587-E39F-8AFF-6A61-DD5F81A1132B}"/>
              </a:ext>
            </a:extLst>
          </p:cNvPr>
          <p:cNvPicPr>
            <a:picLocks noGrp="1" noChangeAspect="1"/>
          </p:cNvPicPr>
          <p:nvPr>
            <p:ph idx="1"/>
          </p:nvPr>
        </p:nvPicPr>
        <p:blipFill>
          <a:blip r:embed="rId2"/>
          <a:stretch>
            <a:fillRect/>
          </a:stretch>
        </p:blipFill>
        <p:spPr>
          <a:xfrm>
            <a:off x="581192" y="1377950"/>
            <a:ext cx="8038609" cy="4116070"/>
          </a:xfrm>
        </p:spPr>
      </p:pic>
      <p:sp>
        <p:nvSpPr>
          <p:cNvPr id="6" name="TextBox 5">
            <a:extLst>
              <a:ext uri="{FF2B5EF4-FFF2-40B4-BE49-F238E27FC236}">
                <a16:creationId xmlns:a16="http://schemas.microsoft.com/office/drawing/2014/main" id="{50775446-8A40-5DDF-DA4B-5D23E4704DF8}"/>
              </a:ext>
            </a:extLst>
          </p:cNvPr>
          <p:cNvSpPr txBox="1"/>
          <p:nvPr/>
        </p:nvSpPr>
        <p:spPr>
          <a:xfrm>
            <a:off x="8999220" y="1546860"/>
            <a:ext cx="2705100" cy="3139321"/>
          </a:xfrm>
          <a:prstGeom prst="rect">
            <a:avLst/>
          </a:prstGeom>
          <a:noFill/>
        </p:spPr>
        <p:txBody>
          <a:bodyPr wrap="square" rtlCol="0">
            <a:spAutoFit/>
          </a:bodyPr>
          <a:lstStyle/>
          <a:p>
            <a:r>
              <a:rPr lang="en-US" dirty="0"/>
              <a:t>Here we build our model in IBM cloud platform using watsonx.ai service.</a:t>
            </a:r>
          </a:p>
          <a:p>
            <a:endParaRPr lang="en-US" dirty="0"/>
          </a:p>
          <a:p>
            <a:r>
              <a:rPr lang="en-US" dirty="0"/>
              <a:t>In multiple pipelines the model is tuning and checking for accuracy. Then we select the pipeline which have max accuracy. Here pipeline 10.</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9DFFC-E2F0-33A7-FEFA-B521D3ED6D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CA8C1EB-E7B9-F5EA-355F-3166A0777E6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98D90651-E179-C095-CD4C-5BF5DBCE403A}"/>
              </a:ext>
            </a:extLst>
          </p:cNvPr>
          <p:cNvPicPr>
            <a:picLocks noChangeAspect="1"/>
          </p:cNvPicPr>
          <p:nvPr/>
        </p:nvPicPr>
        <p:blipFill>
          <a:blip r:embed="rId3"/>
          <a:stretch>
            <a:fillRect/>
          </a:stretch>
        </p:blipFill>
        <p:spPr>
          <a:xfrm>
            <a:off x="581192" y="1341303"/>
            <a:ext cx="8969208" cy="4564262"/>
          </a:xfrm>
          <a:prstGeom prst="rect">
            <a:avLst/>
          </a:prstGeom>
        </p:spPr>
      </p:pic>
      <p:sp>
        <p:nvSpPr>
          <p:cNvPr id="8" name="TextBox 7">
            <a:extLst>
              <a:ext uri="{FF2B5EF4-FFF2-40B4-BE49-F238E27FC236}">
                <a16:creationId xmlns:a16="http://schemas.microsoft.com/office/drawing/2014/main" id="{4FE9AAF0-916B-1E53-0E40-474661346B48}"/>
              </a:ext>
            </a:extLst>
          </p:cNvPr>
          <p:cNvSpPr txBox="1"/>
          <p:nvPr/>
        </p:nvSpPr>
        <p:spPr>
          <a:xfrm>
            <a:off x="581192" y="6155844"/>
            <a:ext cx="9245600" cy="369332"/>
          </a:xfrm>
          <a:prstGeom prst="rect">
            <a:avLst/>
          </a:prstGeom>
          <a:noFill/>
        </p:spPr>
        <p:txBody>
          <a:bodyPr wrap="square" rtlCol="0">
            <a:spAutoFit/>
          </a:bodyPr>
          <a:lstStyle/>
          <a:p>
            <a:r>
              <a:rPr lang="en-US" dirty="0"/>
              <a:t>Now we deploy our model in the deployment space in IBM cloud.</a:t>
            </a:r>
          </a:p>
        </p:txBody>
      </p:sp>
    </p:spTree>
    <p:extLst>
      <p:ext uri="{BB962C8B-B14F-4D97-AF65-F5344CB8AC3E}">
        <p14:creationId xmlns:p14="http://schemas.microsoft.com/office/powerpoint/2010/main" val="241849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BC3DD-B0D0-B216-DA4D-B1410493B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856400-0977-9637-31DB-91FFC9871FB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D95033B8-A404-71F3-8A38-E7C6DA07F9CB}"/>
              </a:ext>
            </a:extLst>
          </p:cNvPr>
          <p:cNvPicPr>
            <a:picLocks noChangeAspect="1"/>
          </p:cNvPicPr>
          <p:nvPr/>
        </p:nvPicPr>
        <p:blipFill>
          <a:blip r:embed="rId2"/>
          <a:stretch>
            <a:fillRect/>
          </a:stretch>
        </p:blipFill>
        <p:spPr>
          <a:xfrm>
            <a:off x="581192" y="1208534"/>
            <a:ext cx="7455368" cy="3447362"/>
          </a:xfrm>
          <a:prstGeom prst="rect">
            <a:avLst/>
          </a:prstGeom>
        </p:spPr>
      </p:pic>
      <p:sp>
        <p:nvSpPr>
          <p:cNvPr id="6" name="TextBox 5">
            <a:extLst>
              <a:ext uri="{FF2B5EF4-FFF2-40B4-BE49-F238E27FC236}">
                <a16:creationId xmlns:a16="http://schemas.microsoft.com/office/drawing/2014/main" id="{B70A8E20-30FB-A8E8-19B4-0E8BDB64BE92}"/>
              </a:ext>
            </a:extLst>
          </p:cNvPr>
          <p:cNvSpPr txBox="1"/>
          <p:nvPr/>
        </p:nvSpPr>
        <p:spPr>
          <a:xfrm>
            <a:off x="690880" y="5008880"/>
            <a:ext cx="8808720" cy="369332"/>
          </a:xfrm>
          <a:prstGeom prst="rect">
            <a:avLst/>
          </a:prstGeom>
          <a:noFill/>
        </p:spPr>
        <p:txBody>
          <a:bodyPr wrap="square" rtlCol="0">
            <a:spAutoFit/>
          </a:bodyPr>
          <a:lstStyle/>
          <a:p>
            <a:r>
              <a:rPr lang="en-US" dirty="0"/>
              <a:t>Provide the input features to predict the output.</a:t>
            </a:r>
          </a:p>
        </p:txBody>
      </p:sp>
    </p:spTree>
    <p:extLst>
      <p:ext uri="{BB962C8B-B14F-4D97-AF65-F5344CB8AC3E}">
        <p14:creationId xmlns:p14="http://schemas.microsoft.com/office/powerpoint/2010/main" val="14325253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226</TotalTime>
  <Words>1072</Words>
  <Application>Microsoft Office PowerPoint</Application>
  <PresentationFormat>Widescreen</PresentationFormat>
  <Paragraphs>78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Intelligent Classification of Rural Infrastructure Projects </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Shinjoy Sen</cp:lastModifiedBy>
  <cp:revision>26</cp:revision>
  <dcterms:created xsi:type="dcterms:W3CDTF">2021-05-26T16:50:10Z</dcterms:created>
  <dcterms:modified xsi:type="dcterms:W3CDTF">2025-08-04T18:28:30Z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