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2"/>
  </p:notesMasterIdLst>
  <p:sldIdLst>
    <p:sldId id="256" r:id="rId2"/>
    <p:sldId id="257" r:id="rId3"/>
    <p:sldId id="274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3" r:id="rId19"/>
    <p:sldId id="275" r:id="rId20"/>
    <p:sldId id="276" r:id="rId21"/>
    <p:sldId id="277" r:id="rId22"/>
    <p:sldId id="278" r:id="rId23"/>
    <p:sldId id="291" r:id="rId24"/>
    <p:sldId id="280" r:id="rId25"/>
    <p:sldId id="279" r:id="rId26"/>
    <p:sldId id="281" r:id="rId27"/>
    <p:sldId id="282" r:id="rId28"/>
    <p:sldId id="283" r:id="rId29"/>
    <p:sldId id="292" r:id="rId30"/>
    <p:sldId id="290" r:id="rId31"/>
    <p:sldId id="288" r:id="rId32"/>
    <p:sldId id="329" r:id="rId33"/>
    <p:sldId id="289" r:id="rId34"/>
    <p:sldId id="293" r:id="rId35"/>
    <p:sldId id="284" r:id="rId36"/>
    <p:sldId id="285" r:id="rId37"/>
    <p:sldId id="286" r:id="rId38"/>
    <p:sldId id="287" r:id="rId39"/>
    <p:sldId id="294" r:id="rId40"/>
    <p:sldId id="295" r:id="rId41"/>
    <p:sldId id="296" r:id="rId42"/>
    <p:sldId id="328" r:id="rId43"/>
    <p:sldId id="297" r:id="rId44"/>
    <p:sldId id="299" r:id="rId45"/>
    <p:sldId id="305" r:id="rId46"/>
    <p:sldId id="300" r:id="rId47"/>
    <p:sldId id="301" r:id="rId48"/>
    <p:sldId id="302" r:id="rId49"/>
    <p:sldId id="303" r:id="rId50"/>
    <p:sldId id="298" r:id="rId51"/>
    <p:sldId id="306" r:id="rId52"/>
    <p:sldId id="304" r:id="rId53"/>
    <p:sldId id="307" r:id="rId54"/>
    <p:sldId id="308" r:id="rId55"/>
    <p:sldId id="309" r:id="rId56"/>
    <p:sldId id="310" r:id="rId57"/>
    <p:sldId id="311" r:id="rId58"/>
    <p:sldId id="315" r:id="rId59"/>
    <p:sldId id="312" r:id="rId60"/>
    <p:sldId id="313" r:id="rId61"/>
    <p:sldId id="316" r:id="rId62"/>
    <p:sldId id="317" r:id="rId63"/>
    <p:sldId id="314" r:id="rId64"/>
    <p:sldId id="318" r:id="rId65"/>
    <p:sldId id="320" r:id="rId66"/>
    <p:sldId id="319" r:id="rId67"/>
    <p:sldId id="321" r:id="rId68"/>
    <p:sldId id="322" r:id="rId69"/>
    <p:sldId id="323" r:id="rId70"/>
    <p:sldId id="324" r:id="rId7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angwenyu" initials="z" lastIdx="1" clrIdx="0">
    <p:extLst>
      <p:ext uri="{19B8F6BF-5375-455C-9EA6-DF929625EA0E}">
        <p15:presenceInfo xmlns:p15="http://schemas.microsoft.com/office/powerpoint/2012/main" userId="zhangweny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CEB869-5A47-4BB6-B5CF-BDE0A3B78075}" type="datetimeFigureOut">
              <a:rPr lang="zh-CN" altLang="en-US" smtClean="0"/>
              <a:t>2018-03-29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1107DB-3C7B-4C19-805E-83A0C20128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499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1107DB-3C7B-4C19-805E-83A0C20128BE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814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1107DB-3C7B-4C19-805E-83A0C20128BE}" type="slidenum">
              <a:rPr lang="zh-CN" altLang="en-US" smtClean="0"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437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EA944-B1A1-43D3-B6F0-EF87D3DB5533}" type="datetimeFigureOut">
              <a:rPr lang="zh-CN" altLang="en-US" smtClean="0"/>
              <a:t>2018-03-29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42C62-B11D-4BA0-B335-E28DAB5620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0490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EA944-B1A1-43D3-B6F0-EF87D3DB5533}" type="datetimeFigureOut">
              <a:rPr lang="zh-CN" altLang="en-US" smtClean="0"/>
              <a:t>2018-03-29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42C62-B11D-4BA0-B335-E28DAB5620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394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EA944-B1A1-43D3-B6F0-EF87D3DB5533}" type="datetimeFigureOut">
              <a:rPr lang="zh-CN" altLang="en-US" smtClean="0"/>
              <a:t>2018-03-29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42C62-B11D-4BA0-B335-E28DAB5620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0557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EA944-B1A1-43D3-B6F0-EF87D3DB5533}" type="datetimeFigureOut">
              <a:rPr lang="zh-CN" altLang="en-US" smtClean="0"/>
              <a:t>2018-03-29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42C62-B11D-4BA0-B335-E28DAB5620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690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EA944-B1A1-43D3-B6F0-EF87D3DB5533}" type="datetimeFigureOut">
              <a:rPr lang="zh-CN" altLang="en-US" smtClean="0"/>
              <a:t>2018-03-29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42C62-B11D-4BA0-B335-E28DAB5620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204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EA944-B1A1-43D3-B6F0-EF87D3DB5533}" type="datetimeFigureOut">
              <a:rPr lang="zh-CN" altLang="en-US" smtClean="0"/>
              <a:t>2018-03-29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42C62-B11D-4BA0-B335-E28DAB5620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1548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EA944-B1A1-43D3-B6F0-EF87D3DB5533}" type="datetimeFigureOut">
              <a:rPr lang="zh-CN" altLang="en-US" smtClean="0"/>
              <a:t>2018-03-29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42C62-B11D-4BA0-B335-E28DAB5620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4485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EA944-B1A1-43D3-B6F0-EF87D3DB5533}" type="datetimeFigureOut">
              <a:rPr lang="zh-CN" altLang="en-US" smtClean="0"/>
              <a:t>2018-03-29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42C62-B11D-4BA0-B335-E28DAB5620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294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EA944-B1A1-43D3-B6F0-EF87D3DB5533}" type="datetimeFigureOut">
              <a:rPr lang="zh-CN" altLang="en-US" smtClean="0"/>
              <a:t>2018-03-29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42C62-B11D-4BA0-B335-E28DAB5620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3156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EA944-B1A1-43D3-B6F0-EF87D3DB5533}" type="datetimeFigureOut">
              <a:rPr lang="zh-CN" altLang="en-US" smtClean="0"/>
              <a:t>2018-03-29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42C62-B11D-4BA0-B335-E28DAB5620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063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EA944-B1A1-43D3-B6F0-EF87D3DB5533}" type="datetimeFigureOut">
              <a:rPr lang="zh-CN" altLang="en-US" smtClean="0"/>
              <a:t>2018-03-29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42C62-B11D-4BA0-B335-E28DAB5620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9667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EA944-B1A1-43D3-B6F0-EF87D3DB5533}" type="datetimeFigureOut">
              <a:rPr lang="zh-CN" altLang="en-US" smtClean="0"/>
              <a:t>2018-03-29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42C62-B11D-4BA0-B335-E28DAB5620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678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7.png"/><Relationship Id="rId4" Type="http://schemas.openxmlformats.org/officeDocument/2006/relationships/image" Target="../media/image26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40.wmf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3.wmf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emf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344642"/>
            <a:ext cx="7772400" cy="2387600"/>
          </a:xfrm>
        </p:spPr>
        <p:txBody>
          <a:bodyPr>
            <a:normAutofit/>
          </a:bodyPr>
          <a:lstStyle/>
          <a:p>
            <a:r>
              <a:rPr lang="en-US" altLang="zh-CN" sz="5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MATLAB</a:t>
            </a:r>
            <a:r>
              <a:rPr lang="zh-CN" altLang="en-US" sz="5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编程与</a:t>
            </a:r>
            <a:r>
              <a:rPr lang="en-US" altLang="zh-CN" sz="5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/>
            </a:r>
            <a:br>
              <a:rPr lang="en-US" altLang="zh-CN" sz="5400" dirty="0" smtClean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sz="5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建模应用</a:t>
            </a:r>
            <a:endParaRPr lang="zh-CN" altLang="en-US" sz="5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4157622"/>
            <a:ext cx="6858000" cy="1655762"/>
          </a:xfrm>
        </p:spPr>
        <p:txBody>
          <a:bodyPr/>
          <a:lstStyle/>
          <a:p>
            <a:r>
              <a:rPr lang="zh-CN" altLang="en-US" dirty="0" smtClean="0"/>
              <a:t>张文宇</a:t>
            </a:r>
            <a:endParaRPr lang="en-US" altLang="zh-CN" dirty="0" smtClean="0"/>
          </a:p>
          <a:p>
            <a:r>
              <a:rPr lang="en-US" altLang="zh-CN" dirty="0" smtClean="0"/>
              <a:t>2018/1/28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3857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557089" y="2722779"/>
            <a:ext cx="7199313" cy="3698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Clr>
                <a:schemeClr val="hlink"/>
              </a:buClr>
              <a:buFont typeface="Wingdings" pitchFamily="2" charset="2"/>
              <a:buChar char="q"/>
            </a:pPr>
            <a:r>
              <a:rPr lang="zh-CN" altLang="en-US" sz="1800" b="1" dirty="0">
                <a:ea typeface="黑体" pitchFamily="49" charset="-122"/>
              </a:rPr>
              <a:t> 联机帮助</a:t>
            </a:r>
            <a:endParaRPr lang="zh-CN" altLang="en-US" sz="1800" b="1" dirty="0">
              <a:solidFill>
                <a:srgbClr val="0033CC"/>
              </a:solidFill>
              <a:ea typeface="黑体" pitchFamily="49" charset="-122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915864" y="3221801"/>
            <a:ext cx="74168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Clr>
                <a:schemeClr val="hlink"/>
              </a:buClr>
              <a:buFont typeface="Wingdings" pitchFamily="2" charset="2"/>
              <a:buChar char="l"/>
            </a:pPr>
            <a:r>
              <a:rPr lang="en-US" altLang="zh-CN" sz="1800" b="1" dirty="0">
                <a:solidFill>
                  <a:srgbClr val="663300"/>
                </a:solidFill>
              </a:rPr>
              <a:t> </a:t>
            </a:r>
            <a:r>
              <a:rPr lang="en-US" altLang="zh-CN" sz="1800" b="1" dirty="0">
                <a:solidFill>
                  <a:srgbClr val="663300"/>
                </a:solidFill>
                <a:latin typeface="Courier New" pitchFamily="49" charset="0"/>
              </a:rPr>
              <a:t>help</a:t>
            </a:r>
            <a:r>
              <a:rPr lang="en-US" altLang="zh-CN" sz="1600" b="1" dirty="0">
                <a:solidFill>
                  <a:srgbClr val="0033CC"/>
                </a:solidFill>
              </a:rPr>
              <a:t>  </a:t>
            </a:r>
            <a:r>
              <a:rPr lang="zh-CN" altLang="en-US" sz="1600" b="1" dirty="0">
                <a:ea typeface="黑体" pitchFamily="49" charset="-122"/>
              </a:rPr>
              <a:t>显示指定命令的简短使用说明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095251" y="3720823"/>
            <a:ext cx="7416800" cy="633413"/>
          </a:xfrm>
          <a:prstGeom prst="rect">
            <a:avLst/>
          </a:prstGeom>
          <a:noFill/>
          <a:ln w="9525">
            <a:solidFill>
              <a:srgbClr val="00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zh-CN" altLang="en-US" sz="1600" b="1" dirty="0">
                <a:solidFill>
                  <a:schemeClr val="folHlink"/>
                </a:solidFill>
                <a:ea typeface="黑体" pitchFamily="49" charset="-122"/>
              </a:rPr>
              <a:t>例：</a:t>
            </a:r>
            <a:r>
              <a:rPr lang="zh-CN" altLang="en-US" sz="1600" b="1" dirty="0">
                <a:solidFill>
                  <a:srgbClr val="3333CC"/>
                </a:solidFill>
                <a:latin typeface="宋体" pitchFamily="2" charset="-122"/>
              </a:rPr>
              <a:t>&gt;&gt;</a:t>
            </a:r>
            <a:r>
              <a:rPr lang="zh-CN" altLang="en-US" sz="1600" b="1" dirty="0">
                <a:solidFill>
                  <a:srgbClr val="006600"/>
                </a:solidFill>
              </a:rPr>
              <a:t> </a:t>
            </a:r>
            <a:r>
              <a:rPr lang="en-US" altLang="zh-CN" sz="1600" b="1" dirty="0">
                <a:solidFill>
                  <a:srgbClr val="663300"/>
                </a:solidFill>
                <a:latin typeface="Courier New" pitchFamily="49" charset="0"/>
              </a:rPr>
              <a:t>help </a:t>
            </a:r>
            <a:r>
              <a:rPr lang="en-US" altLang="zh-CN" sz="1600" b="1" dirty="0" err="1">
                <a:solidFill>
                  <a:srgbClr val="0033CC"/>
                </a:solidFill>
                <a:latin typeface="Courier New" pitchFamily="49" charset="0"/>
              </a:rPr>
              <a:t>eig</a:t>
            </a:r>
            <a:endParaRPr lang="en-US" altLang="zh-CN" sz="1600" b="1" dirty="0">
              <a:solidFill>
                <a:srgbClr val="0033CC"/>
              </a:solidFill>
              <a:latin typeface="Courier New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en-US" sz="1600" b="1" dirty="0">
                <a:solidFill>
                  <a:srgbClr val="3333CC"/>
                </a:solidFill>
                <a:latin typeface="宋体" pitchFamily="2" charset="-122"/>
              </a:rPr>
              <a:t>    &gt;&gt;</a:t>
            </a:r>
            <a:r>
              <a:rPr lang="zh-CN" altLang="en-US" sz="1600" b="1" dirty="0">
                <a:solidFill>
                  <a:srgbClr val="006600"/>
                </a:solidFill>
              </a:rPr>
              <a:t> </a:t>
            </a:r>
            <a:r>
              <a:rPr lang="en-US" altLang="zh-CN" sz="1600" b="1" dirty="0">
                <a:solidFill>
                  <a:srgbClr val="663300"/>
                </a:solidFill>
                <a:latin typeface="Courier New" pitchFamily="49" charset="0"/>
              </a:rPr>
              <a:t>help </a:t>
            </a:r>
            <a:r>
              <a:rPr lang="en-US" altLang="zh-CN" sz="1600" b="1" dirty="0" err="1">
                <a:solidFill>
                  <a:srgbClr val="0033CC"/>
                </a:solidFill>
                <a:latin typeface="Courier New" pitchFamily="49" charset="0"/>
              </a:rPr>
              <a:t>help</a:t>
            </a:r>
            <a:r>
              <a:rPr lang="en-US" altLang="zh-CN" sz="1600" b="1" dirty="0">
                <a:solidFill>
                  <a:srgbClr val="663300"/>
                </a:solidFill>
              </a:rPr>
              <a:t>  </a:t>
            </a:r>
            <a:endParaRPr lang="zh-CN" altLang="en-US" sz="1600" b="1" dirty="0">
              <a:solidFill>
                <a:srgbClr val="663300"/>
              </a:solidFill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557089" y="4567613"/>
            <a:ext cx="619125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Clr>
                <a:schemeClr val="hlink"/>
              </a:buClr>
              <a:buFont typeface="Wingdings" pitchFamily="2" charset="2"/>
              <a:buChar char="q"/>
            </a:pPr>
            <a:r>
              <a:rPr lang="zh-CN" altLang="en-US" sz="1800" b="1" dirty="0">
                <a:ea typeface="黑体" pitchFamily="49" charset="-122"/>
              </a:rPr>
              <a:t> 详细使用帮助</a:t>
            </a:r>
            <a:endParaRPr lang="zh-CN" altLang="en-US" sz="1800" b="1" dirty="0">
              <a:solidFill>
                <a:srgbClr val="0033CC"/>
              </a:solidFill>
              <a:ea typeface="黑体" pitchFamily="49" charset="-122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915864" y="5035114"/>
            <a:ext cx="74168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Clr>
                <a:schemeClr val="hlink"/>
              </a:buClr>
              <a:buFont typeface="Wingdings" pitchFamily="2" charset="2"/>
              <a:buChar char="l"/>
            </a:pPr>
            <a:r>
              <a:rPr lang="en-US" altLang="zh-CN" sz="1800" b="1" dirty="0">
                <a:solidFill>
                  <a:srgbClr val="663300"/>
                </a:solidFill>
              </a:rPr>
              <a:t> </a:t>
            </a:r>
            <a:r>
              <a:rPr lang="en-US" altLang="zh-CN" sz="1800" b="1" dirty="0">
                <a:solidFill>
                  <a:srgbClr val="663300"/>
                </a:solidFill>
                <a:latin typeface="Courier New" pitchFamily="49" charset="0"/>
              </a:rPr>
              <a:t>doc</a:t>
            </a:r>
            <a:r>
              <a:rPr lang="en-US" altLang="zh-CN" sz="1600" b="1" dirty="0">
                <a:solidFill>
                  <a:srgbClr val="0033CC"/>
                </a:solidFill>
              </a:rPr>
              <a:t>  </a:t>
            </a:r>
            <a:r>
              <a:rPr lang="zh-CN" altLang="en-US" sz="1800" b="1" dirty="0">
                <a:ea typeface="黑体" pitchFamily="49" charset="-122"/>
              </a:rPr>
              <a:t>以网页形式</a:t>
            </a:r>
            <a:r>
              <a:rPr lang="zh-CN" altLang="en-US" sz="1600" b="1" dirty="0">
                <a:ea typeface="黑体" pitchFamily="49" charset="-122"/>
              </a:rPr>
              <a:t>显示指定命令的帮助页</a:t>
            </a: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988889" y="5502615"/>
            <a:ext cx="7343775" cy="371475"/>
          </a:xfrm>
          <a:prstGeom prst="rect">
            <a:avLst/>
          </a:prstGeom>
          <a:noFill/>
          <a:ln w="9525">
            <a:solidFill>
              <a:srgbClr val="00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1600" b="1">
                <a:solidFill>
                  <a:schemeClr val="folHlink"/>
                </a:solidFill>
                <a:ea typeface="黑体" pitchFamily="49" charset="-122"/>
              </a:rPr>
              <a:t>例：</a:t>
            </a:r>
            <a:r>
              <a:rPr lang="zh-CN" altLang="en-US" sz="1600" b="1">
                <a:solidFill>
                  <a:srgbClr val="3333CC"/>
                </a:solidFill>
                <a:latin typeface="宋体" pitchFamily="2" charset="-122"/>
              </a:rPr>
              <a:t>&gt;&gt;</a:t>
            </a:r>
            <a:r>
              <a:rPr lang="zh-CN" altLang="en-US" sz="1600" b="1">
                <a:solidFill>
                  <a:srgbClr val="006600"/>
                </a:solidFill>
              </a:rPr>
              <a:t> </a:t>
            </a:r>
            <a:r>
              <a:rPr lang="en-US" altLang="zh-CN" sz="1600" b="1">
                <a:solidFill>
                  <a:srgbClr val="663300"/>
                </a:solidFill>
                <a:latin typeface="Courier New" pitchFamily="49" charset="0"/>
              </a:rPr>
              <a:t>doc </a:t>
            </a:r>
            <a:r>
              <a:rPr lang="en-US" altLang="zh-CN" sz="1600" b="1">
                <a:solidFill>
                  <a:srgbClr val="0033CC"/>
                </a:solidFill>
                <a:latin typeface="Courier New" pitchFamily="49" charset="0"/>
              </a:rPr>
              <a:t>eig</a:t>
            </a:r>
            <a:r>
              <a:rPr lang="en-US" altLang="zh-CN" sz="1600" b="1">
                <a:solidFill>
                  <a:srgbClr val="663300"/>
                </a:solidFill>
              </a:rPr>
              <a:t> </a:t>
            </a:r>
            <a:endParaRPr lang="zh-CN" altLang="en-US" sz="1600" b="1">
              <a:solidFill>
                <a:srgbClr val="6633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49534" y="938768"/>
            <a:ext cx="2457724" cy="461665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altLang="zh-CN" sz="2400" dirty="0"/>
              <a:t>MATLAB</a:t>
            </a:r>
            <a:r>
              <a:rPr lang="zh-CN" altLang="en-US" sz="2400" dirty="0"/>
              <a:t>帮助系统</a:t>
            </a:r>
            <a:endParaRPr lang="en-US" altLang="zh-CN" sz="2400" dirty="0"/>
          </a:p>
        </p:txBody>
      </p:sp>
      <p:sp>
        <p:nvSpPr>
          <p:cNvPr id="14" name="文本框 13"/>
          <p:cNvSpPr txBox="1"/>
          <p:nvPr/>
        </p:nvSpPr>
        <p:spPr>
          <a:xfrm>
            <a:off x="640479" y="1614505"/>
            <a:ext cx="78715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MATLAB</a:t>
            </a:r>
            <a:r>
              <a:rPr lang="zh-CN" altLang="en-US" dirty="0" smtClean="0"/>
              <a:t>具有极其友好和完善的帮助系统，能够帮助用户迅速掌握函数和相关功能的用法，并提供示例。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不可能一下子把所有的函数都学会，现学现用是编程的常态；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744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4363" y="2460256"/>
            <a:ext cx="7886700" cy="1801026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 smtClean="0"/>
              <a:t>第二部分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b="1" dirty="0" smtClean="0">
                <a:solidFill>
                  <a:srgbClr val="C00000"/>
                </a:solidFill>
              </a:rPr>
              <a:t>MATLAB</a:t>
            </a:r>
            <a:r>
              <a:rPr lang="zh-CN" altLang="en-US" b="1" dirty="0" smtClean="0">
                <a:solidFill>
                  <a:srgbClr val="C00000"/>
                </a:solidFill>
              </a:rPr>
              <a:t>编程基础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195958" y="4412202"/>
            <a:ext cx="2686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半天掌握</a:t>
            </a:r>
            <a:r>
              <a:rPr lang="en-US" altLang="zh-CN" dirty="0" err="1" smtClean="0"/>
              <a:t>matlab</a:t>
            </a:r>
            <a:r>
              <a:rPr lang="zh-CN" altLang="en-US" dirty="0" smtClean="0"/>
              <a:t>不是梦！</a:t>
            </a:r>
            <a:endParaRPr lang="zh-CN" altLang="en-US" dirty="0"/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1467504" y="4083727"/>
            <a:ext cx="6143347" cy="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82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74785" y="969837"/>
            <a:ext cx="1913463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赋值运算</a:t>
            </a:r>
            <a:endParaRPr lang="zh-CN" altLang="en-US" sz="24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928368" y="2128663"/>
            <a:ext cx="239200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Clr>
                <a:schemeClr val="hlink"/>
              </a:buClr>
              <a:buFont typeface="Wingdings" pitchFamily="2" charset="2"/>
              <a:buChar char="q"/>
            </a:pPr>
            <a:r>
              <a:rPr lang="zh-CN" altLang="en-US" dirty="0">
                <a:ea typeface="黑体" pitchFamily="49" charset="-122"/>
              </a:rPr>
              <a:t> 变量命名原则</a:t>
            </a:r>
            <a:endParaRPr lang="zh-CN" altLang="en-US" dirty="0">
              <a:solidFill>
                <a:srgbClr val="0033CC"/>
              </a:solidFill>
              <a:ea typeface="黑体" pitchFamily="49" charset="-122"/>
            </a:endParaRP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1250450" y="2622078"/>
            <a:ext cx="5865813" cy="1676401"/>
            <a:chOff x="0" y="0"/>
            <a:chExt cx="3695" cy="1056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10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buClr>
                  <a:schemeClr val="hlink"/>
                </a:buClr>
                <a:buSzPct val="80000"/>
                <a:buFont typeface="Wingdings" pitchFamily="2" charset="2"/>
                <a:buChar char="u"/>
              </a:pPr>
              <a:r>
                <a:rPr lang="zh-CN" altLang="en-US" sz="2000" dirty="0">
                  <a:solidFill>
                    <a:srgbClr val="0033CC"/>
                  </a:solidFill>
                  <a:latin typeface="Arial" pitchFamily="34" charset="0"/>
                  <a:ea typeface="黑体" pitchFamily="49" charset="-122"/>
                </a:rPr>
                <a:t> 以</a:t>
              </a:r>
              <a:r>
                <a:rPr lang="zh-CN" altLang="en-US" sz="2000" dirty="0">
                  <a:solidFill>
                    <a:srgbClr val="996600"/>
                  </a:solidFill>
                  <a:latin typeface="Arial" pitchFamily="34" charset="0"/>
                  <a:ea typeface="黑体" pitchFamily="49" charset="-122"/>
                </a:rPr>
                <a:t>字母开头</a:t>
              </a: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0" y="272"/>
              <a:ext cx="269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buClr>
                  <a:schemeClr val="hlink"/>
                </a:buClr>
                <a:buSzPct val="80000"/>
                <a:buFont typeface="Wingdings" pitchFamily="2" charset="2"/>
                <a:buChar char="u"/>
              </a:pPr>
              <a:r>
                <a:rPr lang="zh-CN" altLang="en-US" sz="2000" dirty="0">
                  <a:solidFill>
                    <a:srgbClr val="0033CC"/>
                  </a:solidFill>
                  <a:latin typeface="Arial" pitchFamily="34" charset="0"/>
                  <a:ea typeface="黑体" pitchFamily="49" charset="-122"/>
                </a:rPr>
                <a:t> 后面可以跟 </a:t>
              </a:r>
              <a:r>
                <a:rPr lang="zh-CN" altLang="en-US" sz="2000" dirty="0">
                  <a:solidFill>
                    <a:srgbClr val="996600"/>
                  </a:solidFill>
                  <a:latin typeface="Arial" pitchFamily="34" charset="0"/>
                  <a:ea typeface="黑体" pitchFamily="49" charset="-122"/>
                </a:rPr>
                <a:t>字母、数字 </a:t>
              </a:r>
              <a:r>
                <a:rPr lang="zh-CN" altLang="en-US" sz="2000" dirty="0">
                  <a:solidFill>
                    <a:srgbClr val="0033CC"/>
                  </a:solidFill>
                  <a:latin typeface="Arial" pitchFamily="34" charset="0"/>
                  <a:ea typeface="黑体" pitchFamily="49" charset="-122"/>
                </a:rPr>
                <a:t>和 </a:t>
              </a:r>
              <a:r>
                <a:rPr lang="zh-CN" altLang="en-US" sz="2000" dirty="0">
                  <a:solidFill>
                    <a:srgbClr val="996600"/>
                  </a:solidFill>
                  <a:latin typeface="Arial" pitchFamily="34" charset="0"/>
                  <a:ea typeface="黑体" pitchFamily="49" charset="-122"/>
                </a:rPr>
                <a:t>下划线</a:t>
              </a:r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0" y="539"/>
              <a:ext cx="369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buClr>
                  <a:schemeClr val="hlink"/>
                </a:buClr>
                <a:buSzPct val="80000"/>
                <a:buFont typeface="Wingdings" pitchFamily="2" charset="2"/>
                <a:buChar char="u"/>
              </a:pPr>
              <a:r>
                <a:rPr lang="zh-CN" altLang="en-US" sz="2000" dirty="0">
                  <a:solidFill>
                    <a:srgbClr val="996600"/>
                  </a:solidFill>
                  <a:latin typeface="Arial" pitchFamily="34" charset="0"/>
                  <a:ea typeface="黑体" pitchFamily="49" charset="-122"/>
                </a:rPr>
                <a:t> </a:t>
              </a:r>
              <a:r>
                <a:rPr lang="zh-CN" altLang="en-US" sz="2000" dirty="0">
                  <a:solidFill>
                    <a:srgbClr val="0033CC"/>
                  </a:solidFill>
                  <a:latin typeface="Arial" pitchFamily="34" charset="0"/>
                  <a:ea typeface="黑体" pitchFamily="49" charset="-122"/>
                </a:rPr>
                <a:t>长度</a:t>
              </a:r>
              <a:r>
                <a:rPr lang="zh-CN" altLang="en-US" sz="2000" dirty="0">
                  <a:solidFill>
                    <a:srgbClr val="996600"/>
                  </a:solidFill>
                  <a:latin typeface="Arial" pitchFamily="34" charset="0"/>
                  <a:ea typeface="黑体" pitchFamily="49" charset="-122"/>
                </a:rPr>
                <a:t>不超过 </a:t>
              </a:r>
              <a:r>
                <a:rPr lang="en-US" altLang="zh-CN" sz="2000" dirty="0">
                  <a:solidFill>
                    <a:srgbClr val="996600"/>
                  </a:solidFill>
                  <a:latin typeface="Arial" pitchFamily="34" charset="0"/>
                  <a:ea typeface="黑体" pitchFamily="49" charset="-122"/>
                </a:rPr>
                <a:t>63 </a:t>
              </a:r>
              <a:r>
                <a:rPr lang="zh-CN" altLang="en-US" sz="2000" dirty="0">
                  <a:solidFill>
                    <a:srgbClr val="996600"/>
                  </a:solidFill>
                  <a:latin typeface="Arial" pitchFamily="34" charset="0"/>
                  <a:ea typeface="黑体" pitchFamily="49" charset="-122"/>
                </a:rPr>
                <a:t>个字符</a:t>
              </a:r>
              <a:r>
                <a:rPr lang="zh-CN" altLang="en-US" sz="2000" dirty="0">
                  <a:solidFill>
                    <a:srgbClr val="0033CC"/>
                  </a:solidFill>
                  <a:latin typeface="Arial" pitchFamily="34" charset="0"/>
                  <a:ea typeface="黑体" pitchFamily="49" charset="-122"/>
                </a:rPr>
                <a:t>（6.5 版本以前为</a:t>
              </a:r>
              <a:r>
                <a:rPr lang="zh-CN" altLang="en-US" sz="2000" dirty="0">
                  <a:solidFill>
                    <a:srgbClr val="996600"/>
                  </a:solidFill>
                  <a:latin typeface="Arial" pitchFamily="34" charset="0"/>
                  <a:ea typeface="黑体" pitchFamily="49" charset="-122"/>
                </a:rPr>
                <a:t> </a:t>
              </a:r>
              <a:r>
                <a:rPr lang="en-US" altLang="zh-CN" sz="2000" dirty="0">
                  <a:solidFill>
                    <a:srgbClr val="996600"/>
                  </a:solidFill>
                  <a:latin typeface="Arial" pitchFamily="34" charset="0"/>
                  <a:ea typeface="黑体" pitchFamily="49" charset="-122"/>
                </a:rPr>
                <a:t>19 </a:t>
              </a:r>
              <a:r>
                <a:rPr lang="zh-CN" altLang="en-US" sz="2000" dirty="0">
                  <a:solidFill>
                    <a:srgbClr val="996600"/>
                  </a:solidFill>
                  <a:latin typeface="Arial" pitchFamily="34" charset="0"/>
                  <a:ea typeface="黑体" pitchFamily="49" charset="-122"/>
                </a:rPr>
                <a:t>个</a:t>
              </a:r>
              <a:r>
                <a:rPr lang="zh-CN" altLang="en-US" sz="2000" dirty="0">
                  <a:solidFill>
                    <a:srgbClr val="0033CC"/>
                  </a:solidFill>
                  <a:latin typeface="Arial" pitchFamily="34" charset="0"/>
                  <a:ea typeface="黑体" pitchFamily="49" charset="-122"/>
                </a:rPr>
                <a:t>）</a:t>
              </a:r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0" y="804"/>
              <a:ext cx="221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buClr>
                  <a:schemeClr val="hlink"/>
                </a:buClr>
                <a:buSzPct val="80000"/>
                <a:buFont typeface="Wingdings" pitchFamily="2" charset="2"/>
                <a:buChar char="u"/>
              </a:pPr>
              <a:r>
                <a:rPr lang="zh-CN" altLang="en-US" sz="2000" dirty="0">
                  <a:solidFill>
                    <a:srgbClr val="0033CC"/>
                  </a:solidFill>
                  <a:latin typeface="Arial" pitchFamily="34" charset="0"/>
                  <a:ea typeface="黑体" pitchFamily="49" charset="-122"/>
                </a:rPr>
                <a:t> 变量名 </a:t>
              </a:r>
              <a:r>
                <a:rPr lang="zh-CN" altLang="en-US" sz="2000" dirty="0">
                  <a:solidFill>
                    <a:srgbClr val="996600"/>
                  </a:solidFill>
                  <a:latin typeface="Arial" pitchFamily="34" charset="0"/>
                  <a:ea typeface="黑体" pitchFamily="49" charset="-122"/>
                </a:rPr>
                <a:t>区分字母的 大小 写</a:t>
              </a:r>
            </a:p>
          </p:txBody>
        </p:sp>
      </p:grp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892206" y="4386585"/>
            <a:ext cx="37353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Clr>
                <a:schemeClr val="hlink"/>
              </a:buClr>
              <a:buFont typeface="Wingdings" pitchFamily="2" charset="2"/>
              <a:buChar char="q"/>
            </a:pPr>
            <a:r>
              <a:rPr lang="zh-CN" altLang="en-US">
                <a:ea typeface="黑体" pitchFamily="49" charset="-122"/>
              </a:rPr>
              <a:t> </a:t>
            </a:r>
            <a:r>
              <a:rPr lang="en-US" altLang="zh-CN">
                <a:ea typeface="黑体" pitchFamily="49" charset="-122"/>
              </a:rPr>
              <a:t>Matlab </a:t>
            </a:r>
            <a:r>
              <a:rPr lang="zh-CN" altLang="en-US">
                <a:ea typeface="黑体" pitchFamily="49" charset="-122"/>
              </a:rPr>
              <a:t>语句的通常形式</a:t>
            </a: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2481294" y="5024760"/>
            <a:ext cx="3090863" cy="461963"/>
          </a:xfrm>
          <a:prstGeom prst="rect">
            <a:avLst/>
          </a:prstGeom>
          <a:noFill/>
          <a:ln w="38100" cmpd="dbl">
            <a:solidFill>
              <a:srgbClr val="99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b="1" dirty="0">
                <a:solidFill>
                  <a:srgbClr val="C00000"/>
                </a:solidFill>
                <a:latin typeface="Arial" pitchFamily="34" charset="0"/>
                <a:ea typeface="黑体" pitchFamily="49" charset="-122"/>
              </a:rPr>
              <a:t>变量 </a:t>
            </a:r>
            <a:r>
              <a:rPr lang="en-US" altLang="zh-CN" b="1" dirty="0">
                <a:solidFill>
                  <a:srgbClr val="C00000"/>
                </a:solidFill>
                <a:latin typeface="Arial" pitchFamily="34" charset="0"/>
                <a:ea typeface="黑体" pitchFamily="49" charset="-122"/>
              </a:rPr>
              <a:t>= </a:t>
            </a:r>
            <a:r>
              <a:rPr lang="zh-CN" altLang="en-US" b="1" dirty="0">
                <a:solidFill>
                  <a:srgbClr val="C00000"/>
                </a:solidFill>
                <a:latin typeface="Arial" pitchFamily="34" charset="0"/>
                <a:ea typeface="黑体" pitchFamily="49" charset="-122"/>
              </a:rPr>
              <a:t>表达式</a:t>
            </a: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1250981" y="5681985"/>
            <a:ext cx="7848600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000" dirty="0">
                <a:solidFill>
                  <a:srgbClr val="0033CC"/>
                </a:solidFill>
                <a:latin typeface="Arial" pitchFamily="34" charset="0"/>
                <a:ea typeface="黑体" pitchFamily="49" charset="-122"/>
              </a:rPr>
              <a:t>表达式是用运算符将有关运算量连接起来的式子，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000" dirty="0">
                <a:solidFill>
                  <a:srgbClr val="0033CC"/>
                </a:solidFill>
                <a:latin typeface="Arial" pitchFamily="34" charset="0"/>
                <a:ea typeface="黑体" pitchFamily="49" charset="-122"/>
              </a:rPr>
              <a:t>其结果被赋给赋值号“</a:t>
            </a:r>
            <a:r>
              <a:rPr lang="en-US" altLang="zh-CN" sz="2000" dirty="0">
                <a:solidFill>
                  <a:srgbClr val="0033CC"/>
                </a:solidFill>
                <a:latin typeface="Arial" pitchFamily="34" charset="0"/>
                <a:ea typeface="黑体" pitchFamily="49" charset="-122"/>
              </a:rPr>
              <a:t>=”</a:t>
            </a:r>
            <a:r>
              <a:rPr lang="zh-CN" altLang="en-US" sz="2000" dirty="0">
                <a:solidFill>
                  <a:srgbClr val="0033CC"/>
                </a:solidFill>
                <a:latin typeface="Arial" pitchFamily="34" charset="0"/>
                <a:ea typeface="黑体" pitchFamily="49" charset="-122"/>
              </a:rPr>
              <a:t>左边的变量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974785" y="1570518"/>
            <a:ext cx="6417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给某个变量赋予一个值，可以是数字，也可以是字符串等等；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6764505" y="109075"/>
            <a:ext cx="1580505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运算符</a:t>
            </a:r>
            <a:endParaRPr lang="zh-CN" altLang="en-US" sz="24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3204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283" y="2112399"/>
            <a:ext cx="2143189" cy="1469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0747" y="3795118"/>
            <a:ext cx="4107730" cy="85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圆角矩形标注 3"/>
          <p:cNvSpPr/>
          <p:nvPr/>
        </p:nvSpPr>
        <p:spPr>
          <a:xfrm>
            <a:off x="4870646" y="1556792"/>
            <a:ext cx="2663227" cy="663445"/>
          </a:xfrm>
          <a:prstGeom prst="wedgeRoundRectCallout">
            <a:avLst>
              <a:gd name="adj1" fmla="val -94825"/>
              <a:gd name="adj2" fmla="val 5554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我们在</a:t>
            </a:r>
            <a:r>
              <a:rPr lang="en-US" altLang="zh-CN" dirty="0" err="1" smtClean="0"/>
              <a:t>Commad</a:t>
            </a:r>
            <a:r>
              <a:rPr lang="en-US" altLang="zh-CN" dirty="0" smtClean="0"/>
              <a:t> Window</a:t>
            </a:r>
            <a:r>
              <a:rPr lang="zh-CN" altLang="en-US" dirty="0" smtClean="0"/>
              <a:t>中输入该赋值语句</a:t>
            </a:r>
            <a:endParaRPr lang="zh-CN" altLang="en-US" dirty="0"/>
          </a:p>
        </p:txBody>
      </p:sp>
      <p:sp>
        <p:nvSpPr>
          <p:cNvPr id="5" name="圆角矩形标注 4"/>
          <p:cNvSpPr/>
          <p:nvPr/>
        </p:nvSpPr>
        <p:spPr>
          <a:xfrm>
            <a:off x="4402553" y="2724860"/>
            <a:ext cx="2965203" cy="857512"/>
          </a:xfrm>
          <a:prstGeom prst="wedgeRoundRectCallout">
            <a:avLst>
              <a:gd name="adj1" fmla="val -94396"/>
              <a:gd name="adj2" fmla="val -12133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0000FF"/>
                </a:solidFill>
              </a:rPr>
              <a:t>MATLAB</a:t>
            </a:r>
            <a:r>
              <a:rPr lang="zh-CN" altLang="en-US" b="1" dirty="0" smtClean="0">
                <a:solidFill>
                  <a:srgbClr val="0000FF"/>
                </a:solidFill>
              </a:rPr>
              <a:t>会计算出等式右边的值，并把这个值赋给</a:t>
            </a:r>
            <a:r>
              <a:rPr lang="en-US" altLang="zh-CN" b="1" dirty="0" smtClean="0">
                <a:solidFill>
                  <a:srgbClr val="0000FF"/>
                </a:solidFill>
              </a:rPr>
              <a:t>a</a:t>
            </a:r>
            <a:r>
              <a:rPr lang="zh-CN" altLang="en-US" dirty="0" smtClean="0"/>
              <a:t>，随后</a:t>
            </a:r>
            <a:r>
              <a:rPr lang="en-US" altLang="zh-CN" dirty="0" smtClean="0"/>
              <a:t>MATLAB</a:t>
            </a:r>
            <a:r>
              <a:rPr lang="zh-CN" altLang="en-US" dirty="0" smtClean="0"/>
              <a:t>将</a:t>
            </a:r>
            <a:r>
              <a:rPr lang="en-US" altLang="zh-CN" dirty="0" smtClean="0"/>
              <a:t>a</a:t>
            </a:r>
            <a:r>
              <a:rPr lang="zh-CN" altLang="en-US" dirty="0" smtClean="0"/>
              <a:t>显示出来</a:t>
            </a:r>
            <a:endParaRPr lang="zh-CN" altLang="en-US" dirty="0"/>
          </a:p>
        </p:txBody>
      </p:sp>
      <p:sp>
        <p:nvSpPr>
          <p:cNvPr id="6" name="圆角矩形标注 5"/>
          <p:cNvSpPr/>
          <p:nvPr/>
        </p:nvSpPr>
        <p:spPr>
          <a:xfrm>
            <a:off x="526996" y="3913037"/>
            <a:ext cx="2790375" cy="944896"/>
          </a:xfrm>
          <a:prstGeom prst="wedgeRoundRectCallout">
            <a:avLst>
              <a:gd name="adj1" fmla="val 69623"/>
              <a:gd name="adj2" fmla="val 6264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观察右上角的</a:t>
            </a:r>
            <a:r>
              <a:rPr lang="en-US" altLang="zh-CN" dirty="0" smtClean="0"/>
              <a:t>Workspace</a:t>
            </a:r>
            <a:r>
              <a:rPr lang="zh-CN" altLang="en-US" dirty="0" smtClean="0"/>
              <a:t>，会发现其中出现了一个</a:t>
            </a:r>
            <a:r>
              <a:rPr lang="en-US" altLang="zh-CN" dirty="0" smtClean="0"/>
              <a:t>a</a:t>
            </a:r>
            <a:r>
              <a:rPr lang="zh-CN" altLang="en-US" dirty="0" smtClean="0"/>
              <a:t>，双击可以打开</a:t>
            </a:r>
            <a:r>
              <a:rPr lang="en-US" altLang="zh-CN" dirty="0" smtClean="0"/>
              <a:t>a</a:t>
            </a:r>
            <a:r>
              <a:rPr lang="zh-CN" altLang="en-US" dirty="0" smtClean="0"/>
              <a:t>并查看</a:t>
            </a:r>
            <a:endParaRPr lang="zh-CN" altLang="en-US" dirty="0"/>
          </a:p>
        </p:txBody>
      </p:sp>
      <p:sp>
        <p:nvSpPr>
          <p:cNvPr id="7" name="TextBox 7"/>
          <p:cNvSpPr txBox="1"/>
          <p:nvPr/>
        </p:nvSpPr>
        <p:spPr>
          <a:xfrm>
            <a:off x="2215369" y="5333391"/>
            <a:ext cx="4563376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现在变量</a:t>
            </a:r>
            <a:r>
              <a:rPr lang="en-US" altLang="zh-CN" dirty="0" smtClean="0"/>
              <a:t>a</a:t>
            </a:r>
            <a:r>
              <a:rPr lang="zh-CN" altLang="en-US" dirty="0" smtClean="0"/>
              <a:t>就赋值完成了，在没有删掉之前，</a:t>
            </a:r>
            <a:r>
              <a:rPr lang="en-US" altLang="zh-CN" dirty="0" smtClean="0"/>
              <a:t>MATLAB</a:t>
            </a:r>
            <a:r>
              <a:rPr lang="zh-CN" altLang="en-US" dirty="0" smtClean="0"/>
              <a:t>可以随时找到并调用它。</a:t>
            </a:r>
            <a:endParaRPr lang="zh-CN" altLang="en-US" dirty="0"/>
          </a:p>
        </p:txBody>
      </p:sp>
      <p:sp>
        <p:nvSpPr>
          <p:cNvPr id="8" name="TextBox 9"/>
          <p:cNvSpPr txBox="1"/>
          <p:nvPr/>
        </p:nvSpPr>
        <p:spPr>
          <a:xfrm>
            <a:off x="858710" y="1372126"/>
            <a:ext cx="127657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赋值示例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9837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27784" y="1085948"/>
            <a:ext cx="3689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MATLAB</a:t>
            </a:r>
            <a:r>
              <a:rPr lang="zh-CN" altLang="en-US" dirty="0" smtClean="0"/>
              <a:t>常用预定义变量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格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48381795"/>
                  </p:ext>
                </p:extLst>
              </p:nvPr>
            </p:nvGraphicFramePr>
            <p:xfrm>
              <a:off x="1424473" y="1499146"/>
              <a:ext cx="6096000" cy="3992118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51216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8383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 smtClean="0">
                              <a:solidFill>
                                <a:srgbClr val="0000FF"/>
                              </a:solidFill>
                            </a:rPr>
                            <a:t>预定义变量</a:t>
                          </a:r>
                          <a:endParaRPr lang="zh-CN" altLang="en-US" sz="2000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 smtClean="0">
                              <a:solidFill>
                                <a:srgbClr val="0000FF"/>
                              </a:solidFill>
                            </a:rPr>
                            <a:t>描述</a:t>
                          </a:r>
                          <a:endParaRPr lang="zh-CN" altLang="en-US" sz="2000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err="1" smtClean="0">
                              <a:solidFill>
                                <a:srgbClr val="0000FF"/>
                              </a:solidFill>
                            </a:rPr>
                            <a:t>ans</a:t>
                          </a:r>
                          <a:endParaRPr lang="zh-CN" altLang="en-US" sz="2000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 smtClean="0">
                              <a:solidFill>
                                <a:srgbClr val="0000FF"/>
                              </a:solidFill>
                            </a:rPr>
                            <a:t>运行结果的默认变量名</a:t>
                          </a:r>
                          <a:endParaRPr lang="zh-CN" altLang="en-US" sz="2000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>
                              <a:solidFill>
                                <a:srgbClr val="0000FF"/>
                              </a:solidFill>
                            </a:rPr>
                            <a:t>pi</a:t>
                          </a:r>
                          <a:endParaRPr lang="zh-CN" altLang="en-US" sz="2000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 smtClean="0">
                              <a:solidFill>
                                <a:srgbClr val="0000FF"/>
                              </a:solidFill>
                            </a:rPr>
                            <a:t>圆周率</a:t>
                          </a:r>
                          <a14:m>
                            <m:oMath xmlns:m="http://schemas.openxmlformats.org/officeDocument/2006/math">
                              <m:r>
                                <a:rPr lang="zh-CN" altLang="en-US" sz="200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𝜋</m:t>
                              </m:r>
                            </m:oMath>
                          </a14:m>
                          <a:endParaRPr lang="zh-CN" altLang="en-US" sz="2000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err="1" smtClean="0">
                              <a:solidFill>
                                <a:srgbClr val="0000FF"/>
                              </a:solidFill>
                            </a:rPr>
                            <a:t>inf</a:t>
                          </a:r>
                          <a:endParaRPr lang="zh-CN" altLang="en-US" sz="2000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 smtClean="0">
                              <a:solidFill>
                                <a:srgbClr val="0000FF"/>
                              </a:solidFill>
                            </a:rPr>
                            <a:t>无穷大（如</a:t>
                          </a:r>
                          <a:r>
                            <a:rPr lang="en-US" altLang="zh-CN" sz="2000" dirty="0" smtClean="0">
                              <a:solidFill>
                                <a:srgbClr val="0000FF"/>
                              </a:solidFill>
                            </a:rPr>
                            <a:t>1/0</a:t>
                          </a:r>
                          <a:r>
                            <a:rPr lang="zh-CN" altLang="en-US" sz="2000" dirty="0" smtClean="0">
                              <a:solidFill>
                                <a:srgbClr val="0000FF"/>
                              </a:solidFill>
                            </a:rPr>
                            <a:t>）</a:t>
                          </a:r>
                          <a:endParaRPr lang="zh-CN" altLang="en-US" sz="2000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err="1" smtClean="0">
                              <a:solidFill>
                                <a:srgbClr val="0000FF"/>
                              </a:solidFill>
                            </a:rPr>
                            <a:t>NaN</a:t>
                          </a:r>
                          <a:endParaRPr lang="zh-CN" altLang="en-US" sz="2000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 smtClean="0">
                              <a:solidFill>
                                <a:srgbClr val="0000FF"/>
                              </a:solidFill>
                            </a:rPr>
                            <a:t>无法确定的值（</a:t>
                          </a:r>
                          <a:r>
                            <a:rPr lang="en-US" altLang="zh-CN" sz="2000" dirty="0" smtClean="0">
                              <a:solidFill>
                                <a:srgbClr val="0000FF"/>
                              </a:solidFill>
                            </a:rPr>
                            <a:t>0/0</a:t>
                          </a:r>
                          <a:r>
                            <a:rPr lang="zh-CN" altLang="en-US" sz="2000" dirty="0" smtClean="0">
                              <a:solidFill>
                                <a:srgbClr val="0000FF"/>
                              </a:solidFill>
                            </a:rPr>
                            <a:t>，</a:t>
                          </a:r>
                          <a:r>
                            <a:rPr lang="en-US" altLang="zh-CN" sz="2000" dirty="0" smtClean="0">
                              <a:solidFill>
                                <a:srgbClr val="0000FF"/>
                              </a:solidFill>
                            </a:rPr>
                            <a:t>0</a:t>
                          </a:r>
                          <a:r>
                            <a:rPr lang="zh-CN" altLang="en-US" sz="2000" dirty="0" smtClean="0">
                              <a:solidFill>
                                <a:srgbClr val="0000FF"/>
                              </a:solidFill>
                            </a:rPr>
                            <a:t>*∞，∞*∞）</a:t>
                          </a:r>
                          <a:endParaRPr lang="zh-CN" altLang="en-US" sz="2000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err="1" smtClean="0">
                              <a:solidFill>
                                <a:srgbClr val="0000FF"/>
                              </a:solidFill>
                            </a:rPr>
                            <a:t>i</a:t>
                          </a:r>
                          <a:r>
                            <a:rPr lang="zh-CN" altLang="en-US" sz="2000" dirty="0" smtClean="0">
                              <a:solidFill>
                                <a:srgbClr val="0000FF"/>
                              </a:solidFill>
                            </a:rPr>
                            <a:t>或</a:t>
                          </a:r>
                          <a:r>
                            <a:rPr lang="en-US" altLang="zh-CN" sz="2000" dirty="0" smtClean="0">
                              <a:solidFill>
                                <a:srgbClr val="0000FF"/>
                              </a:solidFill>
                            </a:rPr>
                            <a:t>j</a:t>
                          </a:r>
                          <a:endParaRPr lang="zh-CN" altLang="en-US" sz="2000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 smtClean="0">
                              <a:solidFill>
                                <a:srgbClr val="0000FF"/>
                              </a:solidFill>
                            </a:rPr>
                            <a:t>复数中的虚数单位（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CN" sz="2000" dirty="0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i</m:t>
                              </m:r>
                              <m:r>
                                <a:rPr lang="en-US" altLang="zh-CN" sz="2000" b="0" i="0" dirty="0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000" b="0" i="0" dirty="0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j</m:t>
                              </m:r>
                              <m:r>
                                <a:rPr lang="en-US" altLang="zh-CN" sz="2000" b="0" i="0" dirty="0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=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zh-CN" sz="2000" b="0" i="1" dirty="0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2000" b="0" i="1" dirty="0" smtClean="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−1</m:t>
                                  </m:r>
                                </m:e>
                              </m:rad>
                            </m:oMath>
                          </a14:m>
                          <a:r>
                            <a:rPr lang="zh-CN" altLang="en-US" sz="2000" dirty="0" smtClean="0">
                              <a:solidFill>
                                <a:srgbClr val="0000FF"/>
                              </a:solidFill>
                            </a:rPr>
                            <a:t>）</a:t>
                          </a:r>
                          <a:endParaRPr lang="zh-CN" altLang="en-US" sz="2000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err="1" smtClean="0">
                              <a:solidFill>
                                <a:srgbClr val="0000FF"/>
                              </a:solidFill>
                            </a:rPr>
                            <a:t>nargin</a:t>
                          </a:r>
                          <a:endParaRPr lang="zh-CN" altLang="en-US" sz="2000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 smtClean="0">
                              <a:solidFill>
                                <a:srgbClr val="0000FF"/>
                              </a:solidFill>
                            </a:rPr>
                            <a:t>函数输入变量数目</a:t>
                          </a:r>
                          <a:endParaRPr lang="zh-CN" altLang="en-US" sz="2000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err="1" smtClean="0">
                              <a:solidFill>
                                <a:srgbClr val="0000FF"/>
                              </a:solidFill>
                            </a:rPr>
                            <a:t>narout</a:t>
                          </a:r>
                          <a:endParaRPr lang="zh-CN" altLang="en-US" sz="2000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 smtClean="0">
                              <a:solidFill>
                                <a:srgbClr val="0000FF"/>
                              </a:solidFill>
                            </a:rPr>
                            <a:t>函数输出变量数目</a:t>
                          </a:r>
                          <a:endParaRPr lang="zh-CN" altLang="en-US" sz="2000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err="1" smtClean="0">
                              <a:solidFill>
                                <a:srgbClr val="0000FF"/>
                              </a:solidFill>
                            </a:rPr>
                            <a:t>realmax</a:t>
                          </a:r>
                          <a:endParaRPr lang="zh-CN" altLang="en-US" sz="2000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 smtClean="0">
                              <a:solidFill>
                                <a:srgbClr val="0000FF"/>
                              </a:solidFill>
                            </a:rPr>
                            <a:t>最大可用正实数</a:t>
                          </a:r>
                          <a:endParaRPr lang="zh-CN" altLang="en-US" sz="2000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err="1" smtClean="0">
                              <a:solidFill>
                                <a:srgbClr val="0000FF"/>
                              </a:solidFill>
                            </a:rPr>
                            <a:t>realmin</a:t>
                          </a:r>
                          <a:endParaRPr lang="zh-CN" altLang="en-US" sz="2000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 smtClean="0">
                              <a:solidFill>
                                <a:srgbClr val="0000FF"/>
                              </a:solidFill>
                            </a:rPr>
                            <a:t>最大可用正整数</a:t>
                          </a:r>
                          <a:endParaRPr lang="zh-CN" altLang="en-US" sz="2000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格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48381795"/>
                  </p:ext>
                </p:extLst>
              </p:nvPr>
            </p:nvGraphicFramePr>
            <p:xfrm>
              <a:off x="1424473" y="1499146"/>
              <a:ext cx="6096000" cy="3992118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51216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8383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 smtClean="0">
                              <a:solidFill>
                                <a:srgbClr val="0000FF"/>
                              </a:solidFill>
                            </a:rPr>
                            <a:t>预定义变量</a:t>
                          </a:r>
                          <a:endParaRPr lang="zh-CN" altLang="en-US" sz="2000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 smtClean="0">
                              <a:solidFill>
                                <a:srgbClr val="0000FF"/>
                              </a:solidFill>
                            </a:rPr>
                            <a:t>描述</a:t>
                          </a:r>
                          <a:endParaRPr lang="zh-CN" altLang="en-US" sz="2000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err="1" smtClean="0">
                              <a:solidFill>
                                <a:srgbClr val="0000FF"/>
                              </a:solidFill>
                            </a:rPr>
                            <a:t>ans</a:t>
                          </a:r>
                          <a:endParaRPr lang="zh-CN" altLang="en-US" sz="2000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 smtClean="0">
                              <a:solidFill>
                                <a:srgbClr val="0000FF"/>
                              </a:solidFill>
                            </a:rPr>
                            <a:t>运行结果的默认变量名</a:t>
                          </a:r>
                          <a:endParaRPr lang="zh-CN" altLang="en-US" sz="2000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>
                              <a:solidFill>
                                <a:srgbClr val="0000FF"/>
                              </a:solidFill>
                            </a:rPr>
                            <a:t>pi</a:t>
                          </a:r>
                          <a:endParaRPr lang="zh-CN" altLang="en-US" sz="2000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33068" t="-207692" r="-531" b="-73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err="1" smtClean="0">
                              <a:solidFill>
                                <a:srgbClr val="0000FF"/>
                              </a:solidFill>
                            </a:rPr>
                            <a:t>inf</a:t>
                          </a:r>
                          <a:endParaRPr lang="zh-CN" altLang="en-US" sz="2000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 smtClean="0">
                              <a:solidFill>
                                <a:srgbClr val="0000FF"/>
                              </a:solidFill>
                            </a:rPr>
                            <a:t>无穷大（如</a:t>
                          </a:r>
                          <a:r>
                            <a:rPr lang="en-US" altLang="zh-CN" sz="2000" dirty="0" smtClean="0">
                              <a:solidFill>
                                <a:srgbClr val="0000FF"/>
                              </a:solidFill>
                            </a:rPr>
                            <a:t>1/0</a:t>
                          </a:r>
                          <a:r>
                            <a:rPr lang="zh-CN" altLang="en-US" sz="2000" dirty="0" smtClean="0">
                              <a:solidFill>
                                <a:srgbClr val="0000FF"/>
                              </a:solidFill>
                            </a:rPr>
                            <a:t>）</a:t>
                          </a:r>
                          <a:endParaRPr lang="zh-CN" altLang="en-US" sz="2000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err="1" smtClean="0">
                              <a:solidFill>
                                <a:srgbClr val="0000FF"/>
                              </a:solidFill>
                            </a:rPr>
                            <a:t>NaN</a:t>
                          </a:r>
                          <a:endParaRPr lang="zh-CN" altLang="en-US" sz="2000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 smtClean="0">
                              <a:solidFill>
                                <a:srgbClr val="0000FF"/>
                              </a:solidFill>
                            </a:rPr>
                            <a:t>无法确定的值（</a:t>
                          </a:r>
                          <a:r>
                            <a:rPr lang="en-US" altLang="zh-CN" sz="2000" dirty="0" smtClean="0">
                              <a:solidFill>
                                <a:srgbClr val="0000FF"/>
                              </a:solidFill>
                            </a:rPr>
                            <a:t>0/0</a:t>
                          </a:r>
                          <a:r>
                            <a:rPr lang="zh-CN" altLang="en-US" sz="2000" dirty="0" smtClean="0">
                              <a:solidFill>
                                <a:srgbClr val="0000FF"/>
                              </a:solidFill>
                            </a:rPr>
                            <a:t>，</a:t>
                          </a:r>
                          <a:r>
                            <a:rPr lang="en-US" altLang="zh-CN" sz="2000" dirty="0" smtClean="0">
                              <a:solidFill>
                                <a:srgbClr val="0000FF"/>
                              </a:solidFill>
                            </a:rPr>
                            <a:t>0</a:t>
                          </a:r>
                          <a:r>
                            <a:rPr lang="zh-CN" altLang="en-US" sz="2000" dirty="0" smtClean="0">
                              <a:solidFill>
                                <a:srgbClr val="0000FF"/>
                              </a:solidFill>
                            </a:rPr>
                            <a:t>*∞，∞*∞）</a:t>
                          </a:r>
                          <a:endParaRPr lang="zh-CN" altLang="en-US" sz="2000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2595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err="1" smtClean="0">
                              <a:solidFill>
                                <a:srgbClr val="0000FF"/>
                              </a:solidFill>
                            </a:rPr>
                            <a:t>i</a:t>
                          </a:r>
                          <a:r>
                            <a:rPr lang="zh-CN" altLang="en-US" sz="2000" dirty="0" smtClean="0">
                              <a:solidFill>
                                <a:srgbClr val="0000FF"/>
                              </a:solidFill>
                            </a:rPr>
                            <a:t>或</a:t>
                          </a:r>
                          <a:r>
                            <a:rPr lang="en-US" altLang="zh-CN" sz="2000" dirty="0" smtClean="0">
                              <a:solidFill>
                                <a:srgbClr val="0000FF"/>
                              </a:solidFill>
                            </a:rPr>
                            <a:t>j</a:t>
                          </a:r>
                          <a:endParaRPr lang="zh-CN" altLang="en-US" sz="2000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33068" t="-472857" r="-531" b="-397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err="1" smtClean="0">
                              <a:solidFill>
                                <a:srgbClr val="0000FF"/>
                              </a:solidFill>
                            </a:rPr>
                            <a:t>nargin</a:t>
                          </a:r>
                          <a:endParaRPr lang="zh-CN" altLang="en-US" sz="2000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 smtClean="0">
                              <a:solidFill>
                                <a:srgbClr val="0000FF"/>
                              </a:solidFill>
                            </a:rPr>
                            <a:t>函数输入变量数目</a:t>
                          </a:r>
                          <a:endParaRPr lang="zh-CN" altLang="en-US" sz="2000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err="1" smtClean="0">
                              <a:solidFill>
                                <a:srgbClr val="0000FF"/>
                              </a:solidFill>
                            </a:rPr>
                            <a:t>narout</a:t>
                          </a:r>
                          <a:endParaRPr lang="zh-CN" altLang="en-US" sz="2000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 smtClean="0">
                              <a:solidFill>
                                <a:srgbClr val="0000FF"/>
                              </a:solidFill>
                            </a:rPr>
                            <a:t>函数输出变量数目</a:t>
                          </a:r>
                          <a:endParaRPr lang="zh-CN" altLang="en-US" sz="2000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err="1" smtClean="0">
                              <a:solidFill>
                                <a:srgbClr val="0000FF"/>
                              </a:solidFill>
                            </a:rPr>
                            <a:t>realmax</a:t>
                          </a:r>
                          <a:endParaRPr lang="zh-CN" altLang="en-US" sz="2000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 smtClean="0">
                              <a:solidFill>
                                <a:srgbClr val="0000FF"/>
                              </a:solidFill>
                            </a:rPr>
                            <a:t>最大可用正实数</a:t>
                          </a:r>
                          <a:endParaRPr lang="zh-CN" altLang="en-US" sz="2000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err="1" smtClean="0">
                              <a:solidFill>
                                <a:srgbClr val="0000FF"/>
                              </a:solidFill>
                            </a:rPr>
                            <a:t>realmin</a:t>
                          </a:r>
                          <a:endParaRPr lang="zh-CN" altLang="en-US" sz="2000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 smtClean="0">
                              <a:solidFill>
                                <a:srgbClr val="0000FF"/>
                              </a:solidFill>
                            </a:rPr>
                            <a:t>最大可用正整数</a:t>
                          </a:r>
                          <a:endParaRPr lang="zh-CN" altLang="en-US" sz="2000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TextBox 3"/>
          <p:cNvSpPr txBox="1"/>
          <p:nvPr/>
        </p:nvSpPr>
        <p:spPr>
          <a:xfrm>
            <a:off x="678063" y="5517232"/>
            <a:ext cx="76328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smtClean="0"/>
              <a:t>MATLAB</a:t>
            </a:r>
            <a:r>
              <a:rPr lang="zh-CN" altLang="en-US" dirty="0" smtClean="0"/>
              <a:t>中，这些预定义变量已经有特定的含义，使用时应</a:t>
            </a:r>
            <a:r>
              <a:rPr lang="zh-CN" altLang="en-US" b="1" dirty="0" smtClean="0">
                <a:solidFill>
                  <a:srgbClr val="C00000"/>
                </a:solidFill>
              </a:rPr>
              <a:t>尽量避免对这些变量重新赋值</a:t>
            </a:r>
            <a:r>
              <a:rPr lang="zh-CN" altLang="en-US" dirty="0" smtClean="0">
                <a:solidFill>
                  <a:srgbClr val="C00000"/>
                </a:solidFill>
              </a:rPr>
              <a:t>。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如果对预定义变量重新赋值，变量会失去原有的定义。</a:t>
            </a:r>
            <a:r>
              <a:rPr lang="zh-CN" altLang="en-US" b="1" dirty="0" smtClean="0">
                <a:solidFill>
                  <a:srgbClr val="C00000"/>
                </a:solidFill>
              </a:rPr>
              <a:t>比如定义</a:t>
            </a:r>
            <a:r>
              <a:rPr lang="en-US" altLang="zh-CN" b="1" dirty="0" err="1" smtClean="0">
                <a:solidFill>
                  <a:srgbClr val="C00000"/>
                </a:solidFill>
              </a:rPr>
              <a:t>i</a:t>
            </a:r>
            <a:r>
              <a:rPr lang="en-US" altLang="zh-CN" b="1" dirty="0" smtClean="0">
                <a:solidFill>
                  <a:srgbClr val="C00000"/>
                </a:solidFill>
              </a:rPr>
              <a:t>=1</a:t>
            </a:r>
            <a:r>
              <a:rPr lang="zh-CN" altLang="en-US" b="1" dirty="0" smtClean="0">
                <a:solidFill>
                  <a:srgbClr val="C00000"/>
                </a:solidFill>
              </a:rPr>
              <a:t>后，它将不再代表虚数单位</a:t>
            </a:r>
            <a:r>
              <a:rPr lang="zh-CN" altLang="en-US" dirty="0" smtClean="0">
                <a:solidFill>
                  <a:srgbClr val="C00000"/>
                </a:solidFill>
              </a:rPr>
              <a:t>。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2666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501843" y="2249958"/>
            <a:ext cx="79311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Clr>
                <a:schemeClr val="hlink"/>
              </a:buClr>
              <a:buFont typeface="Wingdings" pitchFamily="2" charset="2"/>
              <a:buChar char="q"/>
            </a:pPr>
            <a:r>
              <a:rPr lang="zh-CN" altLang="en-US" sz="1800" b="1" dirty="0">
                <a:ea typeface="黑体" pitchFamily="49" charset="-122"/>
              </a:rPr>
              <a:t> 存储指定的变量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01843" y="1462985"/>
            <a:ext cx="57906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Clr>
                <a:schemeClr val="hlink"/>
              </a:buClr>
              <a:buFont typeface="Wingdings" pitchFamily="2" charset="2"/>
              <a:buChar char="q"/>
            </a:pPr>
            <a:r>
              <a:rPr lang="zh-CN" altLang="en-US" sz="1800" b="1" dirty="0">
                <a:ea typeface="黑体" pitchFamily="49" charset="-122"/>
              </a:rPr>
              <a:t> 存储当前工作空间中的变量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78941" y="1905285"/>
            <a:ext cx="734377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Clr>
                <a:srgbClr val="0033CC"/>
              </a:buClr>
              <a:buSzPct val="80000"/>
              <a:buFont typeface="Wingdings" pitchFamily="2" charset="2"/>
              <a:buChar char="u"/>
            </a:pPr>
            <a:r>
              <a:rPr lang="en-US" altLang="zh-CN" sz="1600" b="1" dirty="0">
                <a:solidFill>
                  <a:srgbClr val="0033CC"/>
                </a:solidFill>
              </a:rPr>
              <a:t> </a:t>
            </a:r>
            <a:r>
              <a:rPr lang="en-US" altLang="zh-CN" sz="1600" b="1" dirty="0">
                <a:solidFill>
                  <a:srgbClr val="663300"/>
                </a:solidFill>
                <a:latin typeface="Courier New" pitchFamily="49" charset="0"/>
              </a:rPr>
              <a:t>save</a:t>
            </a:r>
            <a:r>
              <a:rPr lang="en-US" altLang="zh-CN" sz="1600" b="1" dirty="0">
                <a:solidFill>
                  <a:srgbClr val="0033CC"/>
                </a:solidFill>
                <a:latin typeface="Courier New" pitchFamily="49" charset="0"/>
              </a:rPr>
              <a:t> </a:t>
            </a:r>
            <a:r>
              <a:rPr lang="en-US" altLang="zh-CN" sz="1600" b="1" dirty="0">
                <a:solidFill>
                  <a:srgbClr val="0033CC"/>
                </a:solidFill>
              </a:rPr>
              <a:t> </a:t>
            </a:r>
            <a:r>
              <a:rPr lang="zh-CN" altLang="en-US" sz="1600" b="1" dirty="0">
                <a:ea typeface="黑体" pitchFamily="49" charset="-122"/>
              </a:rPr>
              <a:t>将所有变量存入文件</a:t>
            </a:r>
            <a:r>
              <a:rPr lang="zh-CN" altLang="en-US" sz="1600" b="1" dirty="0">
                <a:solidFill>
                  <a:srgbClr val="0033CC"/>
                </a:solidFill>
              </a:rPr>
              <a:t> </a:t>
            </a:r>
            <a:r>
              <a:rPr lang="en-US" altLang="zh-CN" sz="1600" b="1" dirty="0" err="1">
                <a:solidFill>
                  <a:srgbClr val="0033CC"/>
                </a:solidFill>
              </a:rPr>
              <a:t>matlab.mat</a:t>
            </a:r>
            <a:endParaRPr lang="zh-CN" altLang="en-US" sz="1600" b="1" dirty="0">
              <a:solidFill>
                <a:srgbClr val="0033CC"/>
              </a:solidFill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928973" y="2696836"/>
            <a:ext cx="4105275" cy="363176"/>
          </a:xfrm>
          <a:prstGeom prst="rect">
            <a:avLst/>
          </a:prstGeom>
          <a:noFill/>
          <a:ln w="9525">
            <a:solidFill>
              <a:srgbClr val="0033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10000"/>
              </a:lnSpc>
            </a:pPr>
            <a:r>
              <a:rPr lang="en-US" altLang="zh-CN" sz="1600" b="1" dirty="0">
                <a:solidFill>
                  <a:srgbClr val="663300"/>
                </a:solidFill>
                <a:latin typeface="Courier New" pitchFamily="49" charset="0"/>
              </a:rPr>
              <a:t>save</a:t>
            </a:r>
            <a:r>
              <a:rPr lang="en-US" altLang="zh-CN" sz="1600" b="1" dirty="0">
                <a:solidFill>
                  <a:srgbClr val="663300"/>
                </a:solidFill>
              </a:rPr>
              <a:t>  </a:t>
            </a:r>
            <a:r>
              <a:rPr lang="zh-CN" altLang="en-US" sz="1600" b="1" dirty="0">
                <a:ea typeface="黑体" pitchFamily="49" charset="-122"/>
              </a:rPr>
              <a:t>文件名  变量名列表</a:t>
            </a: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928973" y="3728919"/>
            <a:ext cx="269150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b="1" dirty="0">
                <a:solidFill>
                  <a:schemeClr val="folHlink"/>
                </a:solidFill>
                <a:ea typeface="黑体" pitchFamily="49" charset="-122"/>
              </a:rPr>
              <a:t>例</a:t>
            </a:r>
            <a:r>
              <a:rPr lang="zh-CN" altLang="en-US" sz="1600" b="1" dirty="0">
                <a:solidFill>
                  <a:schemeClr val="folHlink"/>
                </a:solidFill>
                <a:latin typeface="宋体" pitchFamily="2" charset="-122"/>
              </a:rPr>
              <a:t>：</a:t>
            </a:r>
            <a:r>
              <a:rPr lang="en-US" altLang="zh-CN" sz="1600" b="1" dirty="0">
                <a:solidFill>
                  <a:schemeClr val="folHlink"/>
                </a:solidFill>
                <a:latin typeface="宋体" pitchFamily="2" charset="-122"/>
              </a:rPr>
              <a:t>&gt;&gt;</a:t>
            </a:r>
            <a:r>
              <a:rPr lang="en-US" altLang="zh-CN" sz="1600" b="1" dirty="0">
                <a:solidFill>
                  <a:schemeClr val="folHlink"/>
                </a:solidFill>
                <a:ea typeface="黑体" pitchFamily="49" charset="-122"/>
              </a:rPr>
              <a:t> </a:t>
            </a:r>
            <a:r>
              <a:rPr lang="en-US" altLang="zh-CN" sz="1600" b="1" dirty="0">
                <a:solidFill>
                  <a:srgbClr val="663300"/>
                </a:solidFill>
                <a:latin typeface="Courier New" pitchFamily="49" charset="0"/>
              </a:rPr>
              <a:t>save</a:t>
            </a:r>
            <a:r>
              <a:rPr lang="en-US" altLang="zh-CN" sz="1600" b="1" dirty="0">
                <a:solidFill>
                  <a:srgbClr val="0033CC"/>
                </a:solidFill>
              </a:rPr>
              <a:t>  </a:t>
            </a:r>
            <a:r>
              <a:rPr lang="en-US" altLang="zh-CN" sz="1600" b="1" dirty="0" err="1">
                <a:solidFill>
                  <a:srgbClr val="0033CC"/>
                </a:solidFill>
              </a:rPr>
              <a:t>mydata</a:t>
            </a:r>
            <a:r>
              <a:rPr lang="en-US" altLang="zh-CN" sz="1600" b="1" dirty="0">
                <a:solidFill>
                  <a:srgbClr val="0033CC"/>
                </a:solidFill>
              </a:rPr>
              <a:t>  </a:t>
            </a:r>
            <a:r>
              <a:rPr lang="en-US" altLang="zh-CN" sz="1600" b="1" dirty="0">
                <a:solidFill>
                  <a:srgbClr val="993300"/>
                </a:solidFill>
              </a:rPr>
              <a:t>A x z</a:t>
            </a:r>
            <a:r>
              <a:rPr lang="en-US" altLang="zh-CN" sz="1600" b="1" dirty="0">
                <a:solidFill>
                  <a:srgbClr val="0033CC"/>
                </a:solidFill>
              </a:rPr>
              <a:t> </a:t>
            </a:r>
            <a:endParaRPr lang="zh-CN" altLang="en-US" sz="1600" b="1" dirty="0">
              <a:solidFill>
                <a:srgbClr val="0033CC"/>
              </a:solidFill>
            </a:endParaRPr>
          </a:p>
        </p:txBody>
      </p:sp>
      <p:sp>
        <p:nvSpPr>
          <p:cNvPr id="8" name="AutoShape 10"/>
          <p:cNvSpPr>
            <a:spLocks noChangeArrowheads="1"/>
          </p:cNvSpPr>
          <p:nvPr/>
        </p:nvSpPr>
        <p:spPr bwMode="auto">
          <a:xfrm>
            <a:off x="928973" y="3222146"/>
            <a:ext cx="6843712" cy="397907"/>
          </a:xfrm>
          <a:prstGeom prst="roundRect">
            <a:avLst>
              <a:gd name="adj" fmla="val 12449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800" b="1" dirty="0">
                <a:ea typeface="黑体" pitchFamily="49" charset="-122"/>
              </a:rPr>
              <a:t>变量名列表中各变量之间用</a:t>
            </a:r>
            <a:r>
              <a:rPr lang="zh-CN" altLang="en-US" sz="1800" b="1" dirty="0">
                <a:solidFill>
                  <a:srgbClr val="993300"/>
                </a:solidFill>
                <a:ea typeface="黑体" pitchFamily="49" charset="-122"/>
              </a:rPr>
              <a:t>空格</a:t>
            </a:r>
            <a:r>
              <a:rPr lang="zh-CN" altLang="en-US" sz="1800" b="1" dirty="0">
                <a:ea typeface="黑体" pitchFamily="49" charset="-122"/>
              </a:rPr>
              <a:t>分隔</a:t>
            </a:r>
            <a:endParaRPr lang="zh-CN" altLang="en-US" sz="1800" b="1" dirty="0">
              <a:solidFill>
                <a:srgbClr val="0033CC"/>
              </a:solidFill>
            </a:endParaRP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501843" y="4051603"/>
            <a:ext cx="793115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Clr>
                <a:schemeClr val="hlink"/>
              </a:buClr>
              <a:buFont typeface="Wingdings" pitchFamily="2" charset="2"/>
              <a:buChar char="q"/>
            </a:pPr>
            <a:r>
              <a:rPr lang="zh-CN" altLang="en-US" sz="1800" b="1" dirty="0">
                <a:ea typeface="黑体" pitchFamily="49" charset="-122"/>
              </a:rPr>
              <a:t> 将数据文件中的变量载入当前工作空间</a:t>
            </a: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678941" y="4506875"/>
            <a:ext cx="80645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Clr>
                <a:srgbClr val="0033CC"/>
              </a:buClr>
              <a:buSzPct val="80000"/>
              <a:buFont typeface="Wingdings" pitchFamily="2" charset="2"/>
              <a:buChar char="u"/>
            </a:pPr>
            <a:r>
              <a:rPr lang="en-US" altLang="zh-CN" sz="1600" b="1" dirty="0">
                <a:solidFill>
                  <a:srgbClr val="0033CC"/>
                </a:solidFill>
              </a:rPr>
              <a:t> </a:t>
            </a:r>
            <a:r>
              <a:rPr lang="en-US" altLang="zh-CN" sz="1600" b="1" dirty="0">
                <a:solidFill>
                  <a:srgbClr val="663300"/>
                </a:solidFill>
                <a:latin typeface="Courier New" pitchFamily="49" charset="0"/>
              </a:rPr>
              <a:t>load </a:t>
            </a:r>
            <a:r>
              <a:rPr lang="en-US" altLang="zh-CN" sz="1600" b="1" dirty="0" err="1">
                <a:solidFill>
                  <a:srgbClr val="3333CC"/>
                </a:solidFill>
                <a:latin typeface="Courier New" pitchFamily="49" charset="0"/>
              </a:rPr>
              <a:t>mydata</a:t>
            </a:r>
            <a:r>
              <a:rPr lang="en-US" altLang="zh-CN" sz="1600" b="1" dirty="0">
                <a:solidFill>
                  <a:srgbClr val="0033CC"/>
                </a:solidFill>
                <a:latin typeface="Courier New" pitchFamily="49" charset="0"/>
              </a:rPr>
              <a:t> </a:t>
            </a:r>
            <a:r>
              <a:rPr lang="en-US" altLang="zh-CN" sz="1600" b="1" dirty="0">
                <a:solidFill>
                  <a:srgbClr val="0033CC"/>
                </a:solidFill>
              </a:rPr>
              <a:t> </a:t>
            </a:r>
            <a:r>
              <a:rPr lang="zh-CN" altLang="en-US" sz="1600" b="1" dirty="0">
                <a:ea typeface="黑体" pitchFamily="49" charset="-122"/>
              </a:rPr>
              <a:t>载入数据文件中的所有变量</a:t>
            </a: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678941" y="4882363"/>
            <a:ext cx="8208962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Clr>
                <a:srgbClr val="0033CC"/>
              </a:buClr>
              <a:buSzPct val="80000"/>
              <a:buFont typeface="Wingdings" pitchFamily="2" charset="2"/>
              <a:buChar char="u"/>
            </a:pPr>
            <a:r>
              <a:rPr lang="en-US" altLang="zh-CN" sz="1600" b="1" dirty="0">
                <a:solidFill>
                  <a:srgbClr val="0033CC"/>
                </a:solidFill>
              </a:rPr>
              <a:t> </a:t>
            </a:r>
            <a:r>
              <a:rPr lang="en-US" altLang="zh-CN" sz="1600" b="1" dirty="0">
                <a:solidFill>
                  <a:srgbClr val="663300"/>
                </a:solidFill>
                <a:latin typeface="Courier New" pitchFamily="49" charset="0"/>
              </a:rPr>
              <a:t>load </a:t>
            </a:r>
            <a:r>
              <a:rPr lang="en-US" altLang="zh-CN" sz="1600" b="1" dirty="0" err="1">
                <a:solidFill>
                  <a:srgbClr val="3333CC"/>
                </a:solidFill>
                <a:latin typeface="Courier New" pitchFamily="49" charset="0"/>
              </a:rPr>
              <a:t>mydata</a:t>
            </a:r>
            <a:r>
              <a:rPr lang="en-US" altLang="zh-CN" sz="1600" b="1" dirty="0">
                <a:latin typeface="Courier New" pitchFamily="49" charset="0"/>
              </a:rPr>
              <a:t> </a:t>
            </a:r>
            <a:r>
              <a:rPr lang="en-US" altLang="zh-CN" sz="1600" b="1" dirty="0">
                <a:solidFill>
                  <a:srgbClr val="006600"/>
                </a:solidFill>
              </a:rPr>
              <a:t>A  x</a:t>
            </a:r>
            <a:r>
              <a:rPr lang="en-US" altLang="zh-CN" sz="1600" b="1" dirty="0">
                <a:solidFill>
                  <a:schemeClr val="hlink"/>
                </a:solidFill>
              </a:rPr>
              <a:t> </a:t>
            </a:r>
            <a:r>
              <a:rPr lang="en-US" altLang="zh-CN" sz="1600" b="1" dirty="0">
                <a:solidFill>
                  <a:srgbClr val="0033CC"/>
                </a:solidFill>
                <a:latin typeface="Courier New" pitchFamily="49" charset="0"/>
              </a:rPr>
              <a:t> </a:t>
            </a:r>
            <a:r>
              <a:rPr lang="en-US" altLang="zh-CN" sz="1600" b="1" dirty="0">
                <a:solidFill>
                  <a:srgbClr val="0033CC"/>
                </a:solidFill>
              </a:rPr>
              <a:t> </a:t>
            </a:r>
            <a:r>
              <a:rPr lang="zh-CN" altLang="en-US" sz="1600" b="1" dirty="0">
                <a:ea typeface="黑体" pitchFamily="49" charset="-122"/>
              </a:rPr>
              <a:t>从数据文件中提取指定变量</a:t>
            </a: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501843" y="5237297"/>
            <a:ext cx="79311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Clr>
                <a:schemeClr val="hlink"/>
              </a:buClr>
              <a:buFont typeface="Wingdings" pitchFamily="2" charset="2"/>
              <a:buChar char="q"/>
            </a:pPr>
            <a:r>
              <a:rPr lang="zh-CN" altLang="en-US" sz="1800" b="1" dirty="0">
                <a:ea typeface="黑体" pitchFamily="49" charset="-122"/>
              </a:rPr>
              <a:t> 清除当前工作空间中的变量</a:t>
            </a: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678941" y="5599808"/>
            <a:ext cx="80645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Clr>
                <a:srgbClr val="0033CC"/>
              </a:buClr>
              <a:buSzPct val="80000"/>
              <a:buFont typeface="Wingdings" pitchFamily="2" charset="2"/>
              <a:buChar char="u"/>
            </a:pPr>
            <a:r>
              <a:rPr lang="en-US" altLang="zh-CN" sz="1600" b="1" dirty="0">
                <a:solidFill>
                  <a:srgbClr val="0033CC"/>
                </a:solidFill>
              </a:rPr>
              <a:t> </a:t>
            </a:r>
            <a:r>
              <a:rPr lang="en-US" altLang="zh-CN" sz="1600" b="1" dirty="0">
                <a:solidFill>
                  <a:srgbClr val="663300"/>
                </a:solidFill>
                <a:latin typeface="Courier New" pitchFamily="49" charset="0"/>
              </a:rPr>
              <a:t>clear   </a:t>
            </a:r>
            <a:r>
              <a:rPr lang="zh-CN" altLang="en-US" sz="1600" b="1" dirty="0">
                <a:ea typeface="黑体" pitchFamily="49" charset="-122"/>
              </a:rPr>
              <a:t>清除当前工作空间中的所有变量</a:t>
            </a: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678941" y="5971122"/>
            <a:ext cx="820896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Clr>
                <a:srgbClr val="0033CC"/>
              </a:buClr>
              <a:buSzPct val="80000"/>
              <a:buFont typeface="Wingdings" pitchFamily="2" charset="2"/>
              <a:buChar char="u"/>
            </a:pPr>
            <a:r>
              <a:rPr lang="en-US" altLang="zh-CN" sz="1600" b="1" dirty="0">
                <a:solidFill>
                  <a:srgbClr val="0033CC"/>
                </a:solidFill>
              </a:rPr>
              <a:t> </a:t>
            </a:r>
            <a:r>
              <a:rPr lang="en-US" altLang="zh-CN" sz="1600" b="1" dirty="0">
                <a:solidFill>
                  <a:srgbClr val="663300"/>
                </a:solidFill>
                <a:latin typeface="Courier New" pitchFamily="49" charset="0"/>
              </a:rPr>
              <a:t>clear </a:t>
            </a:r>
            <a:r>
              <a:rPr lang="en-US" altLang="zh-CN" sz="1600" b="1" dirty="0">
                <a:solidFill>
                  <a:srgbClr val="006600"/>
                </a:solidFill>
              </a:rPr>
              <a:t>A  x</a:t>
            </a:r>
            <a:r>
              <a:rPr lang="en-US" altLang="zh-CN" sz="1600" b="1" dirty="0">
                <a:solidFill>
                  <a:schemeClr val="hlink"/>
                </a:solidFill>
              </a:rPr>
              <a:t> </a:t>
            </a:r>
            <a:r>
              <a:rPr lang="en-US" altLang="zh-CN" sz="1600" b="1" dirty="0">
                <a:solidFill>
                  <a:srgbClr val="0033CC"/>
                </a:solidFill>
                <a:latin typeface="Courier New" pitchFamily="49" charset="0"/>
              </a:rPr>
              <a:t> </a:t>
            </a:r>
            <a:r>
              <a:rPr lang="en-US" altLang="zh-CN" sz="1600" b="1" dirty="0">
                <a:solidFill>
                  <a:srgbClr val="0033CC"/>
                </a:solidFill>
              </a:rPr>
              <a:t> </a:t>
            </a:r>
            <a:r>
              <a:rPr lang="zh-CN" altLang="en-US" sz="1600" b="1" dirty="0">
                <a:ea typeface="黑体" pitchFamily="49" charset="-122"/>
              </a:rPr>
              <a:t>清除指定的变量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551177" y="824250"/>
            <a:ext cx="1723549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变量的存取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79548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997793" y="1509763"/>
            <a:ext cx="655161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Clr>
                <a:srgbClr val="0033CC"/>
              </a:buClr>
              <a:buSzPct val="80000"/>
              <a:buFont typeface="Wingdings" pitchFamily="2" charset="2"/>
              <a:buChar char="u"/>
            </a:pPr>
            <a:r>
              <a:rPr lang="en-US" altLang="zh-CN" sz="1800" b="1" dirty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000" b="1" dirty="0">
                <a:solidFill>
                  <a:srgbClr val="66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en-US" altLang="zh-CN" sz="1800" b="1" dirty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en-US" sz="1800" b="1" dirty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加法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997793" y="1957600"/>
            <a:ext cx="655161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Clr>
                <a:srgbClr val="0033CC"/>
              </a:buClr>
              <a:buSzPct val="80000"/>
              <a:buFont typeface="Wingdings" pitchFamily="2" charset="2"/>
              <a:buChar char="u"/>
            </a:pPr>
            <a:r>
              <a:rPr lang="en-US" altLang="zh-CN" sz="1800" b="1" dirty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000" b="1" dirty="0">
                <a:solidFill>
                  <a:srgbClr val="66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en-US" altLang="zh-CN" sz="1800" b="1" dirty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en-US" sz="1800" b="1" dirty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减法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997793" y="2394953"/>
            <a:ext cx="655161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Clr>
                <a:srgbClr val="0033CC"/>
              </a:buClr>
              <a:buSzPct val="80000"/>
              <a:buFont typeface="Wingdings" pitchFamily="2" charset="2"/>
              <a:buChar char="u"/>
            </a:pPr>
            <a:r>
              <a:rPr lang="en-US" altLang="zh-CN" sz="1800" b="1" dirty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000" b="1" dirty="0">
                <a:solidFill>
                  <a:srgbClr val="66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r>
              <a:rPr lang="en-US" altLang="zh-CN" sz="1800" b="1" dirty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en-US" sz="1800" b="1" dirty="0" smtClean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乘法  （千万记得不要省略）</a:t>
            </a:r>
            <a:endParaRPr lang="zh-CN" altLang="en-US" sz="1800" b="1" dirty="0">
              <a:solidFill>
                <a:srgbClr val="0033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981832" y="2798783"/>
            <a:ext cx="655161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Clr>
                <a:srgbClr val="0033CC"/>
              </a:buClr>
              <a:buSzPct val="80000"/>
              <a:buFont typeface="Wingdings" pitchFamily="2" charset="2"/>
              <a:buChar char="u"/>
            </a:pPr>
            <a:r>
              <a:rPr lang="en-US" altLang="zh-CN" sz="1800" b="1" dirty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000" b="1" dirty="0">
                <a:solidFill>
                  <a:srgbClr val="66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 </a:t>
            </a:r>
            <a:r>
              <a:rPr lang="zh-CN" altLang="en-US" sz="2000" b="1" dirty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zh-CN" altLang="en-US" sz="2000" b="1" dirty="0">
                <a:solidFill>
                  <a:srgbClr val="66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000" b="1" dirty="0">
                <a:solidFill>
                  <a:srgbClr val="66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\</a:t>
            </a:r>
            <a:r>
              <a:rPr lang="en-US" altLang="zh-CN" sz="1800" b="1" dirty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sz="1800" b="1" dirty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除法（右除和左除）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997793" y="3261262"/>
            <a:ext cx="655161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Clr>
                <a:srgbClr val="0033CC"/>
              </a:buClr>
              <a:buSzPct val="80000"/>
              <a:buFont typeface="Wingdings" pitchFamily="2" charset="2"/>
              <a:buChar char="u"/>
            </a:pPr>
            <a:r>
              <a:rPr lang="en-US" altLang="zh-CN" sz="1800" b="1" dirty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000" b="1" dirty="0">
                <a:solidFill>
                  <a:srgbClr val="66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^</a:t>
            </a:r>
            <a:r>
              <a:rPr lang="en-US" altLang="zh-CN" sz="1800" b="1" dirty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en-US" sz="1800" b="1" dirty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幂运算</a:t>
            </a: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981832" y="4159307"/>
            <a:ext cx="71628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Clr>
                <a:schemeClr val="hlink"/>
              </a:buClr>
              <a:buFont typeface="Wingdings" pitchFamily="2" charset="2"/>
              <a:buChar char="q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命令分隔符</a:t>
            </a: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1600" dirty="0" smtClean="0">
                <a:solidFill>
                  <a:srgbClr val="33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分号；</a:t>
            </a:r>
            <a:endParaRPr lang="zh-CN" altLang="en-US" sz="1600" dirty="0">
              <a:solidFill>
                <a:srgbClr val="3333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57545" y="828997"/>
            <a:ext cx="2862199" cy="52322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/>
              <a:t>数值运算符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997793" y="4754451"/>
            <a:ext cx="723001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至此，你已经可以将</a:t>
            </a:r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MATLAB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当作一个高级计算器来使用了！</a:t>
            </a:r>
            <a:endParaRPr lang="en-US" altLang="zh-CN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634774" y="3094047"/>
            <a:ext cx="3283996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一些大型运算符：</a:t>
            </a:r>
            <a:endParaRPr lang="en-US" altLang="zh-CN" sz="2000" dirty="0" smtClean="0"/>
          </a:p>
          <a:p>
            <a:r>
              <a:rPr lang="zh-CN" altLang="en-US" sz="1600" dirty="0" smtClean="0"/>
              <a:t>求和运算： </a:t>
            </a:r>
            <a:r>
              <a:rPr lang="en-US" altLang="zh-CN" sz="1600" dirty="0" smtClean="0"/>
              <a:t>sum(x);</a:t>
            </a:r>
          </a:p>
          <a:p>
            <a:r>
              <a:rPr lang="zh-CN" altLang="en-US" sz="1600" dirty="0" smtClean="0"/>
              <a:t>阶乘：          </a:t>
            </a:r>
            <a:r>
              <a:rPr lang="en-US" altLang="zh-CN" sz="1600" dirty="0" smtClean="0"/>
              <a:t>prod(x);</a:t>
            </a:r>
          </a:p>
          <a:p>
            <a:r>
              <a:rPr lang="zh-CN" altLang="en-US" dirty="0"/>
              <a:t>积分运算：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(f(x),</a:t>
            </a:r>
            <a:r>
              <a:rPr lang="en-US" altLang="zh-CN" sz="1600" dirty="0" err="1"/>
              <a:t>x,a,b</a:t>
            </a:r>
            <a:r>
              <a:rPr lang="en-US" altLang="zh-CN" sz="1600" dirty="0"/>
              <a:t>)</a:t>
            </a:r>
            <a:r>
              <a:rPr lang="zh-CN" altLang="en-US" sz="1600" dirty="0" smtClean="0"/>
              <a:t>；</a:t>
            </a:r>
            <a:endParaRPr lang="en-US" altLang="zh-CN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2619300" y="5493115"/>
                <a:ext cx="3308598" cy="7119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  <m:rad>
                            <m:radPr>
                              <m:degHide m:val="on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ln</m:t>
                                      </m:r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)−</m:t>
                                      </m:r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9300" y="5493115"/>
                <a:ext cx="3308598" cy="7119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/>
          <p:cNvSpPr txBox="1"/>
          <p:nvPr/>
        </p:nvSpPr>
        <p:spPr>
          <a:xfrm>
            <a:off x="997793" y="5197563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练习：对数高斯分布的函数表达式为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1149060" y="6205041"/>
                <a:ext cx="68283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如果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一个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对数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高斯分布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altLang="zh-CN" dirty="0" smtClean="0"/>
                  <a:t>=0.5</a:t>
                </a:r>
                <a:r>
                  <a:rPr lang="zh-CN" altLang="en-US" dirty="0" smtClean="0"/>
                  <a:t>，那么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 smtClean="0"/>
                  <a:t>=2</a:t>
                </a:r>
                <a:r>
                  <a:rPr lang="zh-CN" altLang="en-US" dirty="0" smtClean="0"/>
                  <a:t>时，其概率是多少？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9060" y="6205041"/>
                <a:ext cx="6828344" cy="369332"/>
              </a:xfrm>
              <a:prstGeom prst="rect">
                <a:avLst/>
              </a:prstGeom>
              <a:blipFill>
                <a:blip r:embed="rId3"/>
                <a:stretch>
                  <a:fillRect l="-268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997793" y="3677826"/>
            <a:ext cx="65516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Clr>
                <a:srgbClr val="0033CC"/>
              </a:buClr>
              <a:buSzPct val="80000"/>
              <a:buFont typeface="Wingdings" pitchFamily="2" charset="2"/>
              <a:buChar char="u"/>
            </a:pPr>
            <a:r>
              <a:rPr lang="en-US" altLang="zh-CN" sz="1800" b="1" dirty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800" b="1" dirty="0" err="1" smtClean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sqrt</a:t>
            </a:r>
            <a:r>
              <a:rPr lang="en-US" altLang="zh-CN" sz="1800" b="1" dirty="0" smtClean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(x) </a:t>
            </a:r>
            <a:r>
              <a:rPr lang="zh-CN" altLang="en-US" sz="1800" b="1" dirty="0" smtClean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开根号，等效于</a:t>
            </a:r>
            <a:r>
              <a:rPr lang="en-US" altLang="zh-CN" sz="1800" b="1" dirty="0" smtClean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x^(1/2)</a:t>
            </a:r>
            <a:endParaRPr lang="zh-CN" altLang="en-US" sz="1800" b="1" dirty="0">
              <a:solidFill>
                <a:srgbClr val="0033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91314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032533" y="2301597"/>
            <a:ext cx="3891389" cy="3147336"/>
            <a:chOff x="960889" y="1644651"/>
            <a:chExt cx="6576237" cy="3147336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971600" y="1644651"/>
              <a:ext cx="655161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buClr>
                  <a:srgbClr val="0033CC"/>
                </a:buClr>
                <a:buSzPct val="80000"/>
                <a:buFont typeface="Wingdings" pitchFamily="2" charset="2"/>
                <a:buChar char="u"/>
              </a:pPr>
              <a:r>
                <a:rPr lang="en-US" altLang="zh-CN" sz="2000" b="1" dirty="0">
                  <a:solidFill>
                    <a:srgbClr val="0033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en-US" altLang="zh-CN" sz="2000" b="1" dirty="0" smtClean="0">
                  <a:solidFill>
                    <a:srgbClr val="0033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en-US" altLang="zh-CN" b="1" dirty="0" smtClean="0">
                  <a:solidFill>
                    <a:srgbClr val="6633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&gt;</a:t>
              </a:r>
              <a:r>
                <a:rPr lang="en-US" altLang="zh-CN" sz="2000" b="1" dirty="0" smtClean="0">
                  <a:solidFill>
                    <a:srgbClr val="0033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  </a:t>
              </a:r>
              <a:r>
                <a:rPr lang="zh-CN" altLang="en-US" sz="2000" b="1" dirty="0" smtClean="0">
                  <a:solidFill>
                    <a:srgbClr val="0033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判断大于关系</a:t>
              </a:r>
              <a:endParaRPr lang="en-US" altLang="zh-CN" sz="2000" b="1" dirty="0" smtClean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985514" y="2167871"/>
              <a:ext cx="655161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buClr>
                  <a:srgbClr val="0033CC"/>
                </a:buClr>
                <a:buSzPct val="80000"/>
                <a:buFont typeface="Wingdings" pitchFamily="2" charset="2"/>
                <a:buChar char="u"/>
              </a:pPr>
              <a:r>
                <a:rPr lang="en-US" altLang="zh-CN" sz="2000" b="1" dirty="0">
                  <a:solidFill>
                    <a:srgbClr val="0033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en-US" altLang="zh-CN" b="1" dirty="0" smtClean="0">
                  <a:solidFill>
                    <a:srgbClr val="6633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&lt;</a:t>
              </a:r>
              <a:r>
                <a:rPr lang="en-US" altLang="zh-CN" sz="2000" b="1" dirty="0" smtClean="0">
                  <a:solidFill>
                    <a:srgbClr val="0033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  </a:t>
              </a:r>
              <a:r>
                <a:rPr lang="zh-CN" altLang="en-US" sz="2000" b="1" dirty="0" smtClean="0">
                  <a:solidFill>
                    <a:srgbClr val="0033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判断小于关系</a:t>
              </a:r>
              <a:endParaRPr lang="zh-CN" altLang="en-US" sz="2000" b="1" dirty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" name="Rectangle 3"/>
            <p:cNvSpPr>
              <a:spLocks noChangeArrowheads="1"/>
            </p:cNvSpPr>
            <p:nvPr/>
          </p:nvSpPr>
          <p:spPr bwMode="auto">
            <a:xfrm>
              <a:off x="985514" y="2716081"/>
              <a:ext cx="655161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buClr>
                  <a:srgbClr val="0033CC"/>
                </a:buClr>
                <a:buSzPct val="80000"/>
                <a:buFont typeface="Wingdings" pitchFamily="2" charset="2"/>
                <a:buChar char="u"/>
              </a:pPr>
              <a:r>
                <a:rPr lang="en-US" altLang="zh-CN" sz="2000" b="1" dirty="0">
                  <a:solidFill>
                    <a:srgbClr val="0033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en-US" altLang="zh-CN" b="1" dirty="0" smtClean="0">
                  <a:solidFill>
                    <a:srgbClr val="6633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==</a:t>
              </a:r>
              <a:r>
                <a:rPr lang="en-US" altLang="zh-CN" sz="2000" b="1" dirty="0" smtClean="0">
                  <a:solidFill>
                    <a:srgbClr val="0033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  </a:t>
              </a:r>
              <a:r>
                <a:rPr lang="zh-CN" altLang="en-US" sz="2000" b="1" dirty="0" smtClean="0">
                  <a:solidFill>
                    <a:srgbClr val="0033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判断等于关系</a:t>
              </a:r>
              <a:endParaRPr lang="zh-CN" altLang="en-US" sz="2000" b="1" dirty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" name="Rectangle 3"/>
            <p:cNvSpPr>
              <a:spLocks noChangeArrowheads="1"/>
            </p:cNvSpPr>
            <p:nvPr/>
          </p:nvSpPr>
          <p:spPr bwMode="auto">
            <a:xfrm>
              <a:off x="971600" y="3239301"/>
              <a:ext cx="655161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buClr>
                  <a:srgbClr val="0033CC"/>
                </a:buClr>
                <a:buSzPct val="80000"/>
                <a:buFont typeface="Wingdings" pitchFamily="2" charset="2"/>
                <a:buChar char="u"/>
              </a:pPr>
              <a:r>
                <a:rPr lang="en-US" altLang="zh-CN" sz="2000" b="1" dirty="0">
                  <a:solidFill>
                    <a:srgbClr val="0033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en-US" altLang="zh-CN" b="1" dirty="0" smtClean="0">
                  <a:solidFill>
                    <a:srgbClr val="6633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&gt;=</a:t>
              </a:r>
              <a:r>
                <a:rPr lang="en-US" altLang="zh-CN" sz="2000" b="1" dirty="0" smtClean="0">
                  <a:solidFill>
                    <a:srgbClr val="0033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  </a:t>
              </a:r>
              <a:r>
                <a:rPr lang="zh-CN" altLang="en-US" sz="2000" b="1" dirty="0" smtClean="0">
                  <a:solidFill>
                    <a:srgbClr val="0033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判断大于等于关系</a:t>
              </a:r>
              <a:endParaRPr lang="zh-CN" altLang="en-US" sz="2000" b="1" dirty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" name="Rectangle 3"/>
            <p:cNvSpPr>
              <a:spLocks noChangeArrowheads="1"/>
            </p:cNvSpPr>
            <p:nvPr/>
          </p:nvSpPr>
          <p:spPr bwMode="auto">
            <a:xfrm>
              <a:off x="971600" y="3778562"/>
              <a:ext cx="655161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buClr>
                  <a:srgbClr val="0033CC"/>
                </a:buClr>
                <a:buSzPct val="80000"/>
                <a:buFont typeface="Wingdings" pitchFamily="2" charset="2"/>
                <a:buChar char="u"/>
              </a:pPr>
              <a:r>
                <a:rPr lang="en-US" altLang="zh-CN" sz="2000" b="1" dirty="0">
                  <a:solidFill>
                    <a:srgbClr val="0033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en-US" altLang="zh-CN" b="1" dirty="0" smtClean="0">
                  <a:solidFill>
                    <a:srgbClr val="6633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&lt;=</a:t>
              </a:r>
              <a:r>
                <a:rPr lang="en-US" altLang="zh-CN" sz="2000" b="1" dirty="0" smtClean="0">
                  <a:solidFill>
                    <a:srgbClr val="0033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  </a:t>
              </a:r>
              <a:r>
                <a:rPr lang="zh-CN" altLang="en-US" sz="2000" b="1" dirty="0" smtClean="0">
                  <a:solidFill>
                    <a:srgbClr val="0033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判断小于等于关系</a:t>
              </a:r>
              <a:endParaRPr lang="zh-CN" altLang="en-US" sz="2000" b="1" dirty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" name="Rectangle 3"/>
            <p:cNvSpPr>
              <a:spLocks noChangeArrowheads="1"/>
            </p:cNvSpPr>
            <p:nvPr/>
          </p:nvSpPr>
          <p:spPr bwMode="auto">
            <a:xfrm>
              <a:off x="960889" y="4330322"/>
              <a:ext cx="655161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buClr>
                  <a:srgbClr val="0033CC"/>
                </a:buClr>
                <a:buSzPct val="80000"/>
                <a:buFont typeface="Wingdings" pitchFamily="2" charset="2"/>
                <a:buChar char="u"/>
              </a:pPr>
              <a:r>
                <a:rPr lang="en-US" altLang="zh-CN" sz="2000" b="1" dirty="0">
                  <a:solidFill>
                    <a:srgbClr val="0033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en-US" altLang="zh-CN" b="1" dirty="0" smtClean="0">
                  <a:solidFill>
                    <a:srgbClr val="6633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~=</a:t>
              </a:r>
              <a:r>
                <a:rPr lang="en-US" altLang="zh-CN" sz="2000" b="1" dirty="0" smtClean="0">
                  <a:solidFill>
                    <a:srgbClr val="0033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  </a:t>
              </a:r>
              <a:r>
                <a:rPr lang="zh-CN" altLang="en-US" sz="2000" b="1" dirty="0" smtClean="0">
                  <a:solidFill>
                    <a:srgbClr val="0033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判断小于等于关系</a:t>
              </a:r>
              <a:endParaRPr lang="zh-CN" altLang="en-US" sz="2000" b="1" dirty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473" y="1201473"/>
            <a:ext cx="3253625" cy="480477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12" name="矩形 11"/>
          <p:cNvSpPr/>
          <p:nvPr/>
        </p:nvSpPr>
        <p:spPr>
          <a:xfrm>
            <a:off x="1032533" y="1293820"/>
            <a:ext cx="2124733" cy="52322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/>
              <a:t>关系运算符</a:t>
            </a:r>
          </a:p>
        </p:txBody>
      </p:sp>
    </p:spTree>
    <p:extLst>
      <p:ext uri="{BB962C8B-B14F-4D97-AF65-F5344CB8AC3E}">
        <p14:creationId xmlns:p14="http://schemas.microsoft.com/office/powerpoint/2010/main" val="37802483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1340768"/>
            <a:ext cx="80648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MATLAB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中，</a:t>
            </a:r>
            <a:r>
              <a:rPr lang="en-US" altLang="zh-CN" sz="24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true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表示逻辑“真”，默认数值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为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  </a:t>
            </a:r>
            <a:r>
              <a:rPr lang="en-US" altLang="zh-CN" sz="24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false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表示逻辑“假”，默认数值为 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0。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40215" y="2890544"/>
            <a:ext cx="6551612" cy="2319338"/>
            <a:chOff x="684213" y="2060575"/>
            <a:chExt cx="6551612" cy="2319338"/>
          </a:xfrm>
        </p:grpSpPr>
        <p:sp>
          <p:nvSpPr>
            <p:cNvPr id="4" name="Rectangle 3"/>
            <p:cNvSpPr>
              <a:spLocks noChangeArrowheads="1"/>
            </p:cNvSpPr>
            <p:nvPr/>
          </p:nvSpPr>
          <p:spPr bwMode="auto">
            <a:xfrm>
              <a:off x="684213" y="2060575"/>
              <a:ext cx="655161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buClr>
                  <a:srgbClr val="0033CC"/>
                </a:buClr>
                <a:buSzPct val="80000"/>
                <a:buFont typeface="Wingdings" pitchFamily="2" charset="2"/>
                <a:buChar char="u"/>
              </a:pPr>
              <a:r>
                <a:rPr lang="en-US" altLang="zh-CN" b="1" dirty="0">
                  <a:solidFill>
                    <a:srgbClr val="0033CC"/>
                  </a:solidFill>
                </a:rPr>
                <a:t> </a:t>
              </a:r>
              <a:r>
                <a:rPr lang="en-US" altLang="zh-CN" sz="2800" b="1" dirty="0">
                  <a:solidFill>
                    <a:srgbClr val="663300"/>
                  </a:solidFill>
                  <a:latin typeface="Courier New" pitchFamily="49" charset="0"/>
                </a:rPr>
                <a:t>&amp;</a:t>
              </a:r>
              <a:r>
                <a:rPr lang="en-US" altLang="zh-CN" b="1" dirty="0" smtClean="0">
                  <a:solidFill>
                    <a:srgbClr val="0033CC"/>
                  </a:solidFill>
                </a:rPr>
                <a:t>   </a:t>
              </a:r>
              <a:r>
                <a:rPr lang="zh-CN" altLang="en-US" b="1" dirty="0" smtClean="0">
                  <a:solidFill>
                    <a:srgbClr val="0033CC"/>
                  </a:solidFill>
                </a:rPr>
                <a:t>逻辑与运算</a:t>
              </a:r>
              <a:endParaRPr lang="zh-CN" altLang="en-US" b="1" dirty="0">
                <a:solidFill>
                  <a:srgbClr val="0033CC"/>
                </a:solidFill>
                <a:latin typeface="Courier New" pitchFamily="49" charset="0"/>
              </a:endParaRPr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684213" y="2636838"/>
              <a:ext cx="655161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buClr>
                  <a:srgbClr val="0033CC"/>
                </a:buClr>
                <a:buSzPct val="80000"/>
                <a:buFont typeface="Wingdings" pitchFamily="2" charset="2"/>
                <a:buChar char="u"/>
              </a:pPr>
              <a:r>
                <a:rPr lang="en-US" altLang="zh-CN" b="1" dirty="0">
                  <a:solidFill>
                    <a:srgbClr val="0033CC"/>
                  </a:solidFill>
                </a:rPr>
                <a:t> </a:t>
              </a:r>
              <a:r>
                <a:rPr lang="en-US" altLang="zh-CN" sz="2800" b="1" dirty="0" smtClean="0">
                  <a:solidFill>
                    <a:srgbClr val="663300"/>
                  </a:solidFill>
                  <a:latin typeface="Courier New" pitchFamily="49" charset="0"/>
                </a:rPr>
                <a:t>|</a:t>
              </a:r>
              <a:r>
                <a:rPr lang="en-US" altLang="zh-CN" b="1" dirty="0" smtClean="0">
                  <a:solidFill>
                    <a:srgbClr val="0033CC"/>
                  </a:solidFill>
                </a:rPr>
                <a:t>   </a:t>
              </a:r>
              <a:r>
                <a:rPr lang="zh-CN" altLang="en-US" b="1" dirty="0" smtClean="0">
                  <a:solidFill>
                    <a:srgbClr val="0033CC"/>
                  </a:solidFill>
                </a:rPr>
                <a:t>逻辑或运算</a:t>
              </a:r>
              <a:endParaRPr lang="zh-CN" altLang="en-US" b="1" dirty="0">
                <a:solidFill>
                  <a:srgbClr val="0033CC"/>
                </a:solidFill>
                <a:latin typeface="Courier New" pitchFamily="49" charset="0"/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684213" y="3213100"/>
              <a:ext cx="655161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buClr>
                  <a:srgbClr val="0033CC"/>
                </a:buClr>
                <a:buSzPct val="80000"/>
                <a:buFont typeface="Wingdings" pitchFamily="2" charset="2"/>
                <a:buChar char="u"/>
              </a:pPr>
              <a:r>
                <a:rPr lang="en-US" altLang="zh-CN" b="1" dirty="0">
                  <a:solidFill>
                    <a:srgbClr val="0033CC"/>
                  </a:solidFill>
                </a:rPr>
                <a:t> </a:t>
              </a:r>
              <a:r>
                <a:rPr lang="en-US" altLang="zh-CN" sz="2800" b="1" dirty="0" smtClean="0">
                  <a:solidFill>
                    <a:srgbClr val="663300"/>
                  </a:solidFill>
                  <a:latin typeface="Courier New" pitchFamily="49" charset="0"/>
                </a:rPr>
                <a:t>~</a:t>
              </a:r>
              <a:r>
                <a:rPr lang="en-US" altLang="zh-CN" b="1" dirty="0" smtClean="0">
                  <a:solidFill>
                    <a:srgbClr val="0033CC"/>
                  </a:solidFill>
                </a:rPr>
                <a:t>   </a:t>
              </a:r>
              <a:r>
                <a:rPr lang="zh-CN" altLang="en-US" b="1" dirty="0" smtClean="0">
                  <a:solidFill>
                    <a:srgbClr val="0033CC"/>
                  </a:solidFill>
                </a:rPr>
                <a:t>非运算</a:t>
              </a:r>
              <a:endParaRPr lang="zh-CN" altLang="en-US" b="1" dirty="0">
                <a:solidFill>
                  <a:srgbClr val="0033CC"/>
                </a:solidFill>
                <a:latin typeface="Courier New" pitchFamily="49" charset="0"/>
              </a:endParaRPr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684213" y="3860800"/>
              <a:ext cx="6551612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buClr>
                  <a:srgbClr val="0033CC"/>
                </a:buClr>
                <a:buSzPct val="80000"/>
                <a:buFont typeface="Wingdings" pitchFamily="2" charset="2"/>
                <a:buChar char="u"/>
              </a:pPr>
              <a:r>
                <a:rPr lang="en-US" altLang="zh-CN" b="1" dirty="0">
                  <a:solidFill>
                    <a:srgbClr val="0033CC"/>
                  </a:solidFill>
                </a:rPr>
                <a:t> </a:t>
              </a:r>
              <a:r>
                <a:rPr lang="en-US" altLang="zh-CN" sz="2800" b="1" dirty="0" err="1" smtClean="0">
                  <a:solidFill>
                    <a:srgbClr val="663300"/>
                  </a:solidFill>
                  <a:latin typeface="Courier New" pitchFamily="49" charset="0"/>
                </a:rPr>
                <a:t>xor</a:t>
              </a:r>
              <a:r>
                <a:rPr lang="en-US" altLang="zh-CN" sz="2800" b="1" dirty="0" smtClean="0">
                  <a:solidFill>
                    <a:srgbClr val="663300"/>
                  </a:solidFill>
                  <a:latin typeface="Courier New" pitchFamily="49" charset="0"/>
                </a:rPr>
                <a:t> </a:t>
              </a:r>
              <a:r>
                <a:rPr lang="zh-CN" altLang="en-US" sz="2800" b="1" dirty="0" smtClean="0">
                  <a:solidFill>
                    <a:srgbClr val="0000FF"/>
                  </a:solidFill>
                  <a:latin typeface="Courier New" pitchFamily="49" charset="0"/>
                </a:rPr>
                <a:t>异或运算</a:t>
              </a:r>
              <a:endParaRPr lang="zh-CN" altLang="en-US" b="1" dirty="0">
                <a:solidFill>
                  <a:srgbClr val="0000FF"/>
                </a:solidFill>
                <a:latin typeface="Courier New" pitchFamily="49" charset="0"/>
              </a:endParaRPr>
            </a:p>
          </p:txBody>
        </p:sp>
      </p:grp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7290" y="2818092"/>
            <a:ext cx="3037063" cy="3745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7290" y="2343357"/>
            <a:ext cx="1487835" cy="428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/>
          <p:cNvSpPr/>
          <p:nvPr/>
        </p:nvSpPr>
        <p:spPr>
          <a:xfrm>
            <a:off x="840215" y="817548"/>
            <a:ext cx="2124733" cy="52322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 smtClean="0"/>
              <a:t>逻辑运算符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831871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6764505" y="109075"/>
            <a:ext cx="1580505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矩阵基础</a:t>
            </a:r>
            <a:endParaRPr lang="zh-CN" altLang="en-US" sz="24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816967" y="1770835"/>
            <a:ext cx="54832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Clr>
                <a:schemeClr val="hlink"/>
              </a:buClr>
              <a:buFont typeface="Wingdings" pitchFamily="2" charset="2"/>
              <a:buChar char="q"/>
            </a:pPr>
            <a:r>
              <a:rPr lang="en-US" altLang="zh-CN" sz="2800" b="1" dirty="0">
                <a:ea typeface="黑体" pitchFamily="49" charset="-122"/>
              </a:rPr>
              <a:t> </a:t>
            </a:r>
            <a:r>
              <a:rPr lang="zh-CN" altLang="en-US" sz="2800" b="1" dirty="0">
                <a:ea typeface="黑体" pitchFamily="49" charset="-122"/>
              </a:rPr>
              <a:t>定义矩阵：直接输入法</a:t>
            </a:r>
          </a:p>
        </p:txBody>
      </p:sp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827088" y="3209925"/>
            <a:ext cx="64008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chemeClr val="hlink"/>
              </a:buClr>
              <a:buFont typeface="Wingdings" pitchFamily="2" charset="2"/>
              <a:buChar char="l"/>
            </a:pPr>
            <a:r>
              <a:rPr lang="zh-CN" altLang="en-US" b="1">
                <a:solidFill>
                  <a:srgbClr val="0033CC"/>
                </a:solidFill>
                <a:latin typeface="Arial" pitchFamily="34" charset="0"/>
                <a:ea typeface="黑体" pitchFamily="49" charset="-122"/>
              </a:rPr>
              <a:t> 矩阵用方括号 “</a:t>
            </a:r>
            <a:r>
              <a:rPr lang="zh-CN" altLang="en-US" b="1">
                <a:solidFill>
                  <a:srgbClr val="663300"/>
                </a:solidFill>
                <a:latin typeface="Arial" pitchFamily="34" charset="0"/>
                <a:ea typeface="黑体" pitchFamily="49" charset="-122"/>
              </a:rPr>
              <a:t>[ ]</a:t>
            </a:r>
            <a:r>
              <a:rPr lang="zh-CN" altLang="en-US" b="1">
                <a:solidFill>
                  <a:srgbClr val="0033CC"/>
                </a:solidFill>
                <a:latin typeface="Arial" pitchFamily="34" charset="0"/>
                <a:ea typeface="黑体" pitchFamily="49" charset="-122"/>
              </a:rPr>
              <a:t>” 括起</a:t>
            </a: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900113" y="2565400"/>
            <a:ext cx="7694612" cy="539750"/>
          </a:xfrm>
          <a:prstGeom prst="rect">
            <a:avLst/>
          </a:prstGeom>
          <a:noFill/>
          <a:ln w="9525">
            <a:solidFill>
              <a:srgbClr val="66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b="1">
                <a:solidFill>
                  <a:schemeClr val="folHlink"/>
                </a:solidFill>
                <a:ea typeface="黑体" pitchFamily="49" charset="-122"/>
              </a:rPr>
              <a:t>例：</a:t>
            </a:r>
            <a:r>
              <a:rPr lang="zh-CN" altLang="en-US" b="1">
                <a:solidFill>
                  <a:srgbClr val="3333CC"/>
                </a:solidFill>
                <a:latin typeface="宋体" pitchFamily="2" charset="-122"/>
              </a:rPr>
              <a:t>&gt;&gt;</a:t>
            </a:r>
            <a:r>
              <a:rPr lang="zh-CN" altLang="en-US" b="1">
                <a:solidFill>
                  <a:srgbClr val="006600"/>
                </a:solidFill>
                <a:latin typeface="Courier New" pitchFamily="49" charset="0"/>
              </a:rPr>
              <a:t> </a:t>
            </a:r>
            <a:r>
              <a:rPr lang="en-US" altLang="zh-CN" b="1">
                <a:solidFill>
                  <a:srgbClr val="663300"/>
                </a:solidFill>
                <a:latin typeface="Courier New" pitchFamily="49" charset="0"/>
              </a:rPr>
              <a:t>A = [1  2  3; 4  5  6; 7  8  9]</a:t>
            </a:r>
            <a:endParaRPr lang="zh-CN" altLang="en-US" b="1">
              <a:solidFill>
                <a:srgbClr val="663300"/>
              </a:solidFill>
              <a:latin typeface="Courier New" pitchFamily="49" charset="0"/>
            </a:endParaRP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827088" y="3667125"/>
            <a:ext cx="73914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Char char="l"/>
            </a:pPr>
            <a:r>
              <a:rPr lang="zh-CN" altLang="en-US" b="1">
                <a:solidFill>
                  <a:srgbClr val="0033CC"/>
                </a:solidFill>
                <a:latin typeface="Arial" pitchFamily="34" charset="0"/>
                <a:ea typeface="黑体" pitchFamily="49" charset="-122"/>
              </a:rPr>
              <a:t> 矩阵同一行中的元素之间用 </a:t>
            </a:r>
            <a:r>
              <a:rPr lang="zh-CN" altLang="en-US" b="1">
                <a:solidFill>
                  <a:srgbClr val="663300"/>
                </a:solidFill>
                <a:latin typeface="Arial" pitchFamily="34" charset="0"/>
                <a:ea typeface="黑体" pitchFamily="49" charset="-122"/>
              </a:rPr>
              <a:t>空格 </a:t>
            </a:r>
            <a:r>
              <a:rPr lang="zh-CN" altLang="en-US" b="1">
                <a:solidFill>
                  <a:srgbClr val="0033CC"/>
                </a:solidFill>
                <a:latin typeface="Arial" pitchFamily="34" charset="0"/>
                <a:ea typeface="黑体" pitchFamily="49" charset="-122"/>
              </a:rPr>
              <a:t>或 </a:t>
            </a:r>
            <a:r>
              <a:rPr lang="zh-CN" altLang="en-US" b="1">
                <a:solidFill>
                  <a:srgbClr val="663300"/>
                </a:solidFill>
                <a:latin typeface="Arial" pitchFamily="34" charset="0"/>
                <a:ea typeface="黑体" pitchFamily="49" charset="-122"/>
              </a:rPr>
              <a:t>逗号</a:t>
            </a:r>
            <a:r>
              <a:rPr lang="zh-CN" altLang="en-US" b="1">
                <a:solidFill>
                  <a:srgbClr val="0033CC"/>
                </a:solidFill>
                <a:latin typeface="Arial" pitchFamily="34" charset="0"/>
                <a:ea typeface="黑体" pitchFamily="49" charset="-122"/>
              </a:rPr>
              <a:t> 分隔</a:t>
            </a: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827088" y="4124325"/>
            <a:ext cx="48768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Char char="l"/>
            </a:pPr>
            <a:r>
              <a:rPr lang="zh-CN" altLang="en-US" b="1">
                <a:solidFill>
                  <a:srgbClr val="0033CC"/>
                </a:solidFill>
                <a:latin typeface="Arial" pitchFamily="34" charset="0"/>
                <a:ea typeface="黑体" pitchFamily="49" charset="-122"/>
              </a:rPr>
              <a:t> 矩阵行与行之间用 </a:t>
            </a:r>
            <a:r>
              <a:rPr lang="zh-CN" altLang="en-US" b="1">
                <a:solidFill>
                  <a:srgbClr val="663300"/>
                </a:solidFill>
                <a:latin typeface="Arial" pitchFamily="34" charset="0"/>
                <a:ea typeface="黑体" pitchFamily="49" charset="-122"/>
              </a:rPr>
              <a:t>分号</a:t>
            </a:r>
            <a:r>
              <a:rPr lang="zh-CN" altLang="en-US" b="1">
                <a:solidFill>
                  <a:srgbClr val="0033CC"/>
                </a:solidFill>
                <a:latin typeface="Arial" pitchFamily="34" charset="0"/>
                <a:ea typeface="黑体" pitchFamily="49" charset="-122"/>
              </a:rPr>
              <a:t>  分开</a:t>
            </a:r>
          </a:p>
        </p:txBody>
      </p:sp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827088" y="4581525"/>
            <a:ext cx="60960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Char char="l"/>
            </a:pPr>
            <a:r>
              <a:rPr lang="zh-CN" altLang="en-US" b="1">
                <a:solidFill>
                  <a:srgbClr val="0033CC"/>
                </a:solidFill>
                <a:latin typeface="Arial" pitchFamily="34" charset="0"/>
                <a:ea typeface="黑体" pitchFamily="49" charset="-122"/>
              </a:rPr>
              <a:t> 直接输入法中，分号可以用 </a:t>
            </a:r>
            <a:r>
              <a:rPr lang="zh-CN" altLang="en-US" b="1">
                <a:solidFill>
                  <a:srgbClr val="663300"/>
                </a:solidFill>
                <a:latin typeface="Arial" pitchFamily="34" charset="0"/>
                <a:ea typeface="黑体" pitchFamily="49" charset="-122"/>
              </a:rPr>
              <a:t>回车 </a:t>
            </a:r>
            <a:r>
              <a:rPr lang="zh-CN" altLang="en-US" b="1">
                <a:solidFill>
                  <a:srgbClr val="0033CC"/>
                </a:solidFill>
                <a:latin typeface="Arial" pitchFamily="34" charset="0"/>
                <a:ea typeface="黑体" pitchFamily="49" charset="-122"/>
              </a:rPr>
              <a:t>代替</a:t>
            </a:r>
          </a:p>
        </p:txBody>
      </p:sp>
      <p:grpSp>
        <p:nvGrpSpPr>
          <p:cNvPr id="18" name="Group 8"/>
          <p:cNvGrpSpPr>
            <a:grpSpLocks/>
          </p:cNvGrpSpPr>
          <p:nvPr/>
        </p:nvGrpSpPr>
        <p:grpSpPr bwMode="auto">
          <a:xfrm>
            <a:off x="838200" y="5105400"/>
            <a:ext cx="2819400" cy="1373188"/>
            <a:chOff x="0" y="0"/>
            <a:chExt cx="1776" cy="865"/>
          </a:xfrm>
        </p:grpSpPr>
        <p:pic>
          <p:nvPicPr>
            <p:cNvPr id="19" name="Picture 9" descr="x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" y="48"/>
              <a:ext cx="1296" cy="8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Rectangle 10"/>
            <p:cNvSpPr>
              <a:spLocks noChangeArrowheads="1"/>
            </p:cNvSpPr>
            <p:nvPr/>
          </p:nvSpPr>
          <p:spPr bwMode="auto">
            <a:xfrm>
              <a:off x="0" y="0"/>
              <a:ext cx="50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b="1">
                  <a:solidFill>
                    <a:schemeClr val="folHlink"/>
                  </a:solidFill>
                  <a:ea typeface="黑体" pitchFamily="49" charset="-122"/>
                </a:rPr>
                <a:t>例：</a:t>
              </a:r>
            </a:p>
          </p:txBody>
        </p:sp>
      </p:grpSp>
      <p:sp>
        <p:nvSpPr>
          <p:cNvPr id="21" name="Rectangle 12"/>
          <p:cNvSpPr>
            <a:spLocks noChangeArrowheads="1"/>
          </p:cNvSpPr>
          <p:nvPr/>
        </p:nvSpPr>
        <p:spPr bwMode="auto">
          <a:xfrm>
            <a:off x="827088" y="1052513"/>
            <a:ext cx="68516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Wingdings" pitchFamily="2" charset="2"/>
              <a:buChar char="q"/>
              <a:defRPr/>
            </a:pPr>
            <a:r>
              <a:rPr lang="en-US" altLang="zh-CN" sz="2800" b="1" dirty="0">
                <a:ea typeface="黑体" pitchFamily="49" charset="-122"/>
              </a:rPr>
              <a:t> </a:t>
            </a:r>
            <a:r>
              <a:rPr lang="en-US" altLang="zh-CN" sz="2800" b="1" dirty="0" err="1">
                <a:ea typeface="黑体" pitchFamily="49" charset="-122"/>
              </a:rPr>
              <a:t>Matlab</a:t>
            </a:r>
            <a:r>
              <a:rPr lang="en-US" altLang="zh-CN" sz="2800" b="1" dirty="0">
                <a:ea typeface="黑体" pitchFamily="49" charset="-122"/>
              </a:rPr>
              <a:t> </a:t>
            </a:r>
            <a:r>
              <a:rPr lang="zh-CN" altLang="en-US" sz="2800" b="1" dirty="0">
                <a:ea typeface="黑体" pitchFamily="49" charset="-122"/>
              </a:rPr>
              <a:t>的操作对象是  </a:t>
            </a:r>
            <a:r>
              <a:rPr lang="zh-CN" altLang="en-US" sz="4000" b="1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新魏" pitchFamily="2" charset="-122"/>
              </a:rPr>
              <a:t>矩阵</a:t>
            </a:r>
          </a:p>
        </p:txBody>
      </p:sp>
    </p:spTree>
    <p:extLst>
      <p:ext uri="{BB962C8B-B14F-4D97-AF65-F5344CB8AC3E}">
        <p14:creationId xmlns:p14="http://schemas.microsoft.com/office/powerpoint/2010/main" val="1810197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utoUpdateAnimBg="0"/>
      <p:bldP spid="13" grpId="0" autoUpdateAnimBg="0"/>
      <p:bldP spid="14" grpId="0" animBg="1" autoUpdateAnimBg="0"/>
      <p:bldP spid="15" grpId="0" autoUpdateAnimBg="0"/>
      <p:bldP spid="16" grpId="0" autoUpdateAnimBg="0"/>
      <p:bldP spid="17" grpId="0" autoUpdateAnimBg="0"/>
      <p:bldP spid="21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107184" y="102981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/>
              <a:t>主要内容</a:t>
            </a:r>
            <a:endParaRPr lang="zh-CN" altLang="en-US" sz="3200" dirty="0"/>
          </a:p>
        </p:txBody>
      </p:sp>
      <p:sp>
        <p:nvSpPr>
          <p:cNvPr id="3" name="文本框 2"/>
          <p:cNvSpPr txBox="1"/>
          <p:nvPr/>
        </p:nvSpPr>
        <p:spPr>
          <a:xfrm>
            <a:off x="1253860" y="2453239"/>
            <a:ext cx="295415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C00000"/>
                </a:solidFill>
              </a:rPr>
              <a:t>1 MATLAB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入门介绍</a:t>
            </a:r>
            <a:endParaRPr lang="en-US" altLang="zh-CN" sz="2400" b="1" dirty="0" smtClean="0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什么是</a:t>
            </a:r>
            <a:r>
              <a:rPr lang="en-US" altLang="zh-CN" sz="1600" dirty="0" smtClean="0"/>
              <a:t>MATLAB?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MATLAB</a:t>
            </a:r>
            <a:r>
              <a:rPr lang="zh-CN" altLang="en-US" sz="1600" dirty="0" smtClean="0"/>
              <a:t>软件环境介绍</a:t>
            </a:r>
            <a:endParaRPr lang="en-US" altLang="zh-CN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MATLAB</a:t>
            </a:r>
            <a:r>
              <a:rPr lang="zh-CN" altLang="en-US" sz="1600" dirty="0"/>
              <a:t>帮助</a:t>
            </a:r>
            <a:r>
              <a:rPr lang="zh-CN" altLang="en-US" sz="1600" dirty="0" smtClean="0"/>
              <a:t>系统</a:t>
            </a:r>
            <a:endParaRPr lang="en-US" altLang="zh-CN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/>
          </a:p>
          <a:p>
            <a:r>
              <a:rPr lang="en-US" altLang="zh-CN" sz="2400" b="1" dirty="0" smtClean="0">
                <a:solidFill>
                  <a:srgbClr val="C00000"/>
                </a:solidFill>
              </a:rPr>
              <a:t>2 MATLAB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编程基础</a:t>
            </a:r>
            <a:endParaRPr lang="en-US" altLang="zh-CN" sz="2400" b="1" dirty="0" smtClean="0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MATLAB</a:t>
            </a:r>
            <a:r>
              <a:rPr lang="zh-CN" altLang="en-US" sz="1600" dirty="0"/>
              <a:t>变量及其操作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MATLAB</a:t>
            </a:r>
            <a:r>
              <a:rPr lang="zh-CN" altLang="en-US" sz="1600" dirty="0" smtClean="0"/>
              <a:t>运算符</a:t>
            </a:r>
            <a:endParaRPr lang="zh-CN" alt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MATLAB</a:t>
            </a:r>
            <a:r>
              <a:rPr lang="zh-CN" altLang="en-US" sz="1600" dirty="0"/>
              <a:t>矩阵</a:t>
            </a:r>
            <a:r>
              <a:rPr lang="zh-CN" altLang="en-US" sz="1600" dirty="0" smtClean="0"/>
              <a:t>基础</a:t>
            </a:r>
            <a:endParaRPr lang="en-US" altLang="zh-CN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MTALB</a:t>
            </a:r>
            <a:r>
              <a:rPr lang="zh-CN" altLang="en-US" sz="1600" dirty="0" smtClean="0"/>
              <a:t>导入数据</a:t>
            </a:r>
            <a:endParaRPr lang="en-US" altLang="zh-CN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MATLAB</a:t>
            </a:r>
            <a:r>
              <a:rPr lang="zh-CN" altLang="en-US" sz="1600" dirty="0" smtClean="0"/>
              <a:t>画图基础</a:t>
            </a:r>
            <a:endParaRPr lang="en-US" altLang="zh-CN" sz="1600" dirty="0" smtClean="0"/>
          </a:p>
        </p:txBody>
      </p:sp>
      <p:sp>
        <p:nvSpPr>
          <p:cNvPr id="4" name="矩形 3"/>
          <p:cNvSpPr/>
          <p:nvPr/>
        </p:nvSpPr>
        <p:spPr>
          <a:xfrm>
            <a:off x="4666993" y="1899241"/>
            <a:ext cx="4033123" cy="415498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C00000"/>
                </a:solidFill>
              </a:rPr>
              <a:t>3 MATLAB</a:t>
            </a:r>
            <a:r>
              <a:rPr lang="zh-CN" altLang="en-US" sz="2400" b="1" dirty="0">
                <a:solidFill>
                  <a:srgbClr val="C00000"/>
                </a:solidFill>
              </a:rPr>
              <a:t>程序设计</a:t>
            </a:r>
            <a:endParaRPr lang="en-US" altLang="zh-CN" sz="2400" b="1" dirty="0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MATLAB</a:t>
            </a:r>
            <a:r>
              <a:rPr lang="zh-CN" altLang="en-US" dirty="0"/>
              <a:t>程序设计原则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M</a:t>
            </a:r>
            <a:r>
              <a:rPr lang="zh-CN" altLang="en-US" dirty="0"/>
              <a:t>文件</a:t>
            </a:r>
          </a:p>
          <a:p>
            <a:r>
              <a:rPr lang="en-US" altLang="zh-CN" dirty="0"/>
              <a:t>	</a:t>
            </a:r>
            <a:r>
              <a:rPr lang="zh-CN" altLang="en-US" dirty="0"/>
              <a:t>脚本</a:t>
            </a:r>
            <a:r>
              <a:rPr lang="en-US" altLang="zh-CN" dirty="0"/>
              <a:t>M</a:t>
            </a:r>
            <a:r>
              <a:rPr lang="zh-CN" altLang="en-US" dirty="0"/>
              <a:t>文件</a:t>
            </a:r>
          </a:p>
          <a:p>
            <a:r>
              <a:rPr lang="en-US" altLang="zh-CN" dirty="0"/>
              <a:t>	</a:t>
            </a:r>
            <a:r>
              <a:rPr lang="zh-CN" altLang="en-US" dirty="0"/>
              <a:t>函数</a:t>
            </a:r>
            <a:r>
              <a:rPr lang="en-US" altLang="zh-CN" dirty="0"/>
              <a:t>M</a:t>
            </a:r>
            <a:r>
              <a:rPr lang="zh-CN" altLang="en-US" dirty="0"/>
              <a:t>文件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MATLAB</a:t>
            </a:r>
            <a:r>
              <a:rPr lang="zh-CN" altLang="en-US" dirty="0"/>
              <a:t>流程控制</a:t>
            </a:r>
          </a:p>
          <a:p>
            <a:r>
              <a:rPr lang="en-US" altLang="zh-CN" dirty="0"/>
              <a:t>	</a:t>
            </a:r>
            <a:r>
              <a:rPr lang="zh-CN" altLang="en-US" dirty="0"/>
              <a:t>顺序结构</a:t>
            </a:r>
          </a:p>
          <a:p>
            <a:r>
              <a:rPr lang="en-US" altLang="zh-CN" dirty="0"/>
              <a:t>	</a:t>
            </a:r>
            <a:r>
              <a:rPr lang="zh-CN" altLang="en-US" dirty="0"/>
              <a:t>分支结构</a:t>
            </a:r>
          </a:p>
          <a:p>
            <a:r>
              <a:rPr lang="en-US" altLang="zh-CN" dirty="0"/>
              <a:t>	</a:t>
            </a:r>
            <a:r>
              <a:rPr lang="zh-CN" altLang="en-US" dirty="0"/>
              <a:t>循环</a:t>
            </a:r>
            <a:r>
              <a:rPr lang="zh-CN" altLang="en-US" dirty="0" smtClean="0"/>
              <a:t>结构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sz="2400" b="1" dirty="0" smtClean="0">
                <a:solidFill>
                  <a:srgbClr val="C00000"/>
                </a:solidFill>
              </a:rPr>
              <a:t>4 MATLAB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与数学建模算法</a:t>
            </a:r>
            <a:endParaRPr lang="en-US" altLang="zh-CN" sz="2400" b="1" dirty="0" smtClean="0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主要算法介绍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主要算法实现案例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建模竞赛实例</a:t>
            </a:r>
            <a:r>
              <a:rPr lang="zh-CN" altLang="en-US" dirty="0"/>
              <a:t>学习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321166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900113" y="780140"/>
            <a:ext cx="69945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Clr>
                <a:schemeClr val="hlink"/>
              </a:buClr>
              <a:buFont typeface="Wingdings" pitchFamily="2" charset="2"/>
              <a:buChar char="q"/>
            </a:pPr>
            <a:r>
              <a:rPr lang="zh-CN" altLang="en-US" sz="2800" b="1">
                <a:ea typeface="黑体" pitchFamily="49" charset="-122"/>
              </a:rPr>
              <a:t> 大矩阵可以把小矩阵作为其元素</a:t>
            </a: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827088" y="1443714"/>
            <a:ext cx="65532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b="1">
                <a:solidFill>
                  <a:schemeClr val="folHlink"/>
                </a:solidFill>
                <a:ea typeface="黑体" pitchFamily="49" charset="-122"/>
              </a:rPr>
              <a:t>例：</a:t>
            </a:r>
            <a:r>
              <a:rPr lang="zh-CN" altLang="en-US" b="1">
                <a:solidFill>
                  <a:srgbClr val="3333CC"/>
                </a:solidFill>
                <a:latin typeface="宋体" pitchFamily="2" charset="-122"/>
              </a:rPr>
              <a:t>&gt;&gt;</a:t>
            </a:r>
            <a:r>
              <a:rPr lang="zh-CN" altLang="en-US" b="1">
                <a:solidFill>
                  <a:srgbClr val="006600"/>
                </a:solidFill>
              </a:rPr>
              <a:t> </a:t>
            </a:r>
            <a:r>
              <a:rPr lang="en-US" altLang="zh-CN" b="1">
                <a:solidFill>
                  <a:srgbClr val="663300"/>
                </a:solidFill>
                <a:latin typeface="Courier New" pitchFamily="49" charset="0"/>
              </a:rPr>
              <a:t>A</a:t>
            </a:r>
            <a:r>
              <a:rPr lang="en-US" altLang="zh-CN" b="1">
                <a:solidFill>
                  <a:srgbClr val="663300"/>
                </a:solidFill>
                <a:latin typeface="Courier New" pitchFamily="49" charset="0"/>
                <a:ea typeface="楷体_GB2312" pitchFamily="49" charset="-122"/>
              </a:rPr>
              <a:t>=[</a:t>
            </a:r>
            <a:r>
              <a:rPr lang="en-US" altLang="zh-CN" b="1">
                <a:solidFill>
                  <a:srgbClr val="3333CC"/>
                </a:solidFill>
                <a:latin typeface="Courier New" pitchFamily="49" charset="0"/>
                <a:ea typeface="楷体_GB2312" pitchFamily="49" charset="-122"/>
              </a:rPr>
              <a:t>A </a:t>
            </a:r>
            <a:r>
              <a:rPr lang="en-US" altLang="zh-CN" b="1">
                <a:solidFill>
                  <a:srgbClr val="006600"/>
                </a:solidFill>
                <a:ea typeface="楷体_GB2312" pitchFamily="49" charset="-122"/>
              </a:rPr>
              <a:t>;</a:t>
            </a:r>
            <a:r>
              <a:rPr lang="en-US" altLang="zh-CN" b="1">
                <a:solidFill>
                  <a:srgbClr val="663300"/>
                </a:solidFill>
                <a:latin typeface="Courier New" pitchFamily="49" charset="0"/>
                <a:ea typeface="楷体_GB2312" pitchFamily="49" charset="-122"/>
              </a:rPr>
              <a:t> </a:t>
            </a:r>
            <a:r>
              <a:rPr lang="en-US" altLang="zh-CN" b="1">
                <a:solidFill>
                  <a:srgbClr val="3333CC"/>
                </a:solidFill>
                <a:latin typeface="Courier New" pitchFamily="49" charset="0"/>
                <a:ea typeface="楷体_GB2312" pitchFamily="49" charset="-122"/>
              </a:rPr>
              <a:t>11  12  13</a:t>
            </a:r>
            <a:r>
              <a:rPr lang="en-US" altLang="zh-CN" b="1">
                <a:solidFill>
                  <a:srgbClr val="663300"/>
                </a:solidFill>
                <a:latin typeface="Courier New" pitchFamily="49" charset="0"/>
                <a:ea typeface="楷体_GB2312" pitchFamily="49" charset="-122"/>
              </a:rPr>
              <a:t>]</a:t>
            </a:r>
            <a:endParaRPr lang="zh-CN" altLang="en-US" b="1">
              <a:solidFill>
                <a:srgbClr val="663300"/>
              </a:solidFill>
              <a:latin typeface="Courier New" pitchFamily="49" charset="0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2266950" y="2118401"/>
            <a:ext cx="4535487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chemeClr val="hlink"/>
              </a:buClr>
              <a:buFont typeface="Wingdings" pitchFamily="2" charset="2"/>
              <a:buNone/>
            </a:pPr>
            <a:r>
              <a:rPr lang="zh-CN" altLang="en-US" b="1" dirty="0">
                <a:solidFill>
                  <a:srgbClr val="0033CC"/>
                </a:solidFill>
                <a:ea typeface="黑体" pitchFamily="49" charset="-122"/>
              </a:rPr>
              <a:t>在原矩阵的下方加一行</a:t>
            </a:r>
          </a:p>
        </p:txBody>
      </p:sp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827088" y="2775476"/>
            <a:ext cx="6192837" cy="568325"/>
            <a:chOff x="0" y="0"/>
            <a:chExt cx="3901" cy="358"/>
          </a:xfrm>
        </p:grpSpPr>
        <p:pic>
          <p:nvPicPr>
            <p:cNvPr id="6" name="Picture 7" descr="BD00028_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91"/>
              <a:ext cx="240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 Box 8"/>
            <p:cNvSpPr txBox="1">
              <a:spLocks noChangeArrowheads="1"/>
            </p:cNvSpPr>
            <p:nvPr/>
          </p:nvSpPr>
          <p:spPr bwMode="auto">
            <a:xfrm>
              <a:off x="288" y="0"/>
              <a:ext cx="3613" cy="3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buClr>
                  <a:schemeClr val="hlink"/>
                </a:buClr>
                <a:buFont typeface="Wingdings" pitchFamily="2" charset="2"/>
                <a:buNone/>
              </a:pPr>
              <a:r>
                <a:rPr lang="zh-CN" altLang="en-US" sz="2600" b="1" dirty="0">
                  <a:ea typeface="黑体" pitchFamily="49" charset="-122"/>
                </a:rPr>
                <a:t>如何在原矩阵的右边添加一列？</a:t>
              </a:r>
            </a:p>
          </p:txBody>
        </p:sp>
      </p:grpSp>
      <p:sp>
        <p:nvSpPr>
          <p:cNvPr id="8" name="AutoShape 9"/>
          <p:cNvSpPr>
            <a:spLocks noChangeArrowheads="1"/>
          </p:cNvSpPr>
          <p:nvPr/>
        </p:nvSpPr>
        <p:spPr bwMode="auto">
          <a:xfrm>
            <a:off x="1476375" y="2246082"/>
            <a:ext cx="790575" cy="257251"/>
          </a:xfrm>
          <a:prstGeom prst="rightArrow">
            <a:avLst>
              <a:gd name="adj1" fmla="val 50000"/>
              <a:gd name="adj2" fmla="val 687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017588" y="3615944"/>
            <a:ext cx="55755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随机生成一个</a:t>
            </a:r>
            <a:r>
              <a:rPr lang="en-US" altLang="zh-CN" sz="2400" dirty="0" smtClean="0"/>
              <a:t>10</a:t>
            </a:r>
            <a:r>
              <a:rPr lang="zh-CN" altLang="en-US" sz="2400" dirty="0" smtClean="0"/>
              <a:t>行</a:t>
            </a:r>
            <a:r>
              <a:rPr lang="en-US" altLang="zh-CN" sz="2400" dirty="0" smtClean="0"/>
              <a:t>5</a:t>
            </a:r>
            <a:r>
              <a:rPr lang="zh-CN" altLang="en-US" sz="2400" dirty="0" smtClean="0"/>
              <a:t>列的均匀分布矩阵；</a:t>
            </a:r>
            <a:endParaRPr lang="en-US" altLang="zh-CN" sz="2400" dirty="0" smtClean="0"/>
          </a:p>
          <a:p>
            <a:r>
              <a:rPr lang="en-US" altLang="zh-CN" sz="2400" dirty="0" smtClean="0"/>
              <a:t>A = rand(10,5);</a:t>
            </a:r>
            <a:endParaRPr lang="zh-CN" altLang="en-US" sz="2400" dirty="0"/>
          </a:p>
        </p:txBody>
      </p:sp>
      <p:sp>
        <p:nvSpPr>
          <p:cNvPr id="10" name="文本框 9"/>
          <p:cNvSpPr txBox="1"/>
          <p:nvPr/>
        </p:nvSpPr>
        <p:spPr>
          <a:xfrm>
            <a:off x="1017588" y="4519286"/>
            <a:ext cx="71409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一些常用的特殊矩阵：</a:t>
            </a:r>
            <a:endParaRPr lang="en-US" altLang="zh-CN" sz="2400" dirty="0" smtClean="0"/>
          </a:p>
          <a:p>
            <a:r>
              <a:rPr lang="en-US" altLang="zh-CN" sz="2400" dirty="0" smtClean="0"/>
              <a:t>A = zeros(</a:t>
            </a:r>
            <a:r>
              <a:rPr lang="en-US" altLang="zh-CN" sz="2400" dirty="0" err="1" smtClean="0"/>
              <a:t>m,n</a:t>
            </a:r>
            <a:r>
              <a:rPr lang="en-US" altLang="zh-CN" sz="2400" dirty="0" smtClean="0"/>
              <a:t>) ;  %</a:t>
            </a:r>
            <a:r>
              <a:rPr lang="zh-CN" altLang="en-US" sz="2400" dirty="0" smtClean="0"/>
              <a:t>生成全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矩阵</a:t>
            </a:r>
            <a:endParaRPr lang="en-US" altLang="zh-CN" sz="2400" dirty="0"/>
          </a:p>
          <a:p>
            <a:r>
              <a:rPr lang="en-US" altLang="zh-CN" sz="2400" dirty="0"/>
              <a:t>A = </a:t>
            </a:r>
            <a:r>
              <a:rPr lang="en-US" altLang="zh-CN" sz="2400" dirty="0" smtClean="0"/>
              <a:t>ones(</a:t>
            </a:r>
            <a:r>
              <a:rPr lang="en-US" altLang="zh-CN" sz="2400" dirty="0" err="1" smtClean="0"/>
              <a:t>m,n</a:t>
            </a:r>
            <a:r>
              <a:rPr lang="en-US" altLang="zh-CN" sz="2400" dirty="0"/>
              <a:t>) ;  %</a:t>
            </a:r>
            <a:r>
              <a:rPr lang="zh-CN" altLang="en-US" sz="2400" dirty="0"/>
              <a:t>生</a:t>
            </a:r>
            <a:r>
              <a:rPr lang="zh-CN" altLang="en-US" sz="2400" dirty="0" smtClean="0"/>
              <a:t>成全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矩阵</a:t>
            </a:r>
            <a:endParaRPr lang="en-US" altLang="zh-CN" sz="2400" dirty="0"/>
          </a:p>
          <a:p>
            <a:r>
              <a:rPr lang="en-US" altLang="zh-CN" sz="2400" dirty="0"/>
              <a:t>A = </a:t>
            </a:r>
            <a:r>
              <a:rPr lang="en-US" altLang="zh-CN" sz="2400" dirty="0" smtClean="0"/>
              <a:t>eye(m) </a:t>
            </a:r>
            <a:r>
              <a:rPr lang="en-US" altLang="zh-CN" sz="2400" dirty="0"/>
              <a:t>;  %</a:t>
            </a:r>
            <a:r>
              <a:rPr lang="zh-CN" altLang="en-US" sz="2400" dirty="0" smtClean="0"/>
              <a:t>生单位矩阵</a:t>
            </a:r>
            <a:endParaRPr lang="en-US" altLang="zh-CN" sz="2400" dirty="0"/>
          </a:p>
          <a:p>
            <a:r>
              <a:rPr lang="en-US" altLang="zh-CN" sz="2400" dirty="0"/>
              <a:t>A = </a:t>
            </a:r>
            <a:r>
              <a:rPr lang="en-US" altLang="zh-CN" sz="2400" dirty="0" smtClean="0"/>
              <a:t>rand(</a:t>
            </a:r>
            <a:r>
              <a:rPr lang="en-US" altLang="zh-CN" sz="2400" dirty="0" err="1" smtClean="0"/>
              <a:t>m,n</a:t>
            </a:r>
            <a:r>
              <a:rPr lang="en-US" altLang="zh-CN" sz="2400" dirty="0" smtClean="0"/>
              <a:t>) </a:t>
            </a:r>
            <a:r>
              <a:rPr lang="en-US" altLang="zh-CN" sz="2400" dirty="0"/>
              <a:t>;  %</a:t>
            </a:r>
            <a:r>
              <a:rPr lang="zh-CN" altLang="en-US" sz="2400" dirty="0" smtClean="0"/>
              <a:t>生</a:t>
            </a:r>
            <a:r>
              <a:rPr lang="en-US" altLang="zh-CN" sz="2400" dirty="0" smtClean="0"/>
              <a:t>0-1</a:t>
            </a:r>
            <a:r>
              <a:rPr lang="zh-CN" altLang="en-US" sz="2400" dirty="0" smtClean="0"/>
              <a:t>之间的随机矩阵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1485459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utoUpdateAnimBg="0"/>
      <p:bldP spid="4" grpId="1" autoUpdateAnimBg="0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789103" y="1387827"/>
            <a:ext cx="577056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Clr>
                <a:schemeClr val="hlink"/>
              </a:buClr>
              <a:buFont typeface="Wingdings" pitchFamily="2" charset="2"/>
              <a:buChar char="q"/>
            </a:pPr>
            <a:r>
              <a:rPr lang="zh-CN" altLang="en-US" b="1" dirty="0">
                <a:ea typeface="黑体" pitchFamily="49" charset="-122"/>
              </a:rPr>
              <a:t> 单个元素的引用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805773" y="1969379"/>
            <a:ext cx="2447925" cy="461665"/>
          </a:xfrm>
          <a:prstGeom prst="rect">
            <a:avLst/>
          </a:prstGeom>
          <a:noFill/>
          <a:ln w="9525">
            <a:solidFill>
              <a:srgbClr val="66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000" b="1">
                <a:solidFill>
                  <a:schemeClr val="folHlink"/>
                </a:solidFill>
                <a:ea typeface="黑体" pitchFamily="49" charset="-122"/>
              </a:rPr>
              <a:t>例：</a:t>
            </a:r>
            <a:r>
              <a:rPr lang="zh-CN" altLang="en-US" sz="2000" b="1">
                <a:solidFill>
                  <a:srgbClr val="3333CC"/>
                </a:solidFill>
                <a:latin typeface="宋体" pitchFamily="2" charset="-122"/>
              </a:rPr>
              <a:t>&gt;&gt;</a:t>
            </a:r>
            <a:r>
              <a:rPr lang="zh-CN" altLang="en-US" sz="2000" b="1">
                <a:solidFill>
                  <a:srgbClr val="006600"/>
                </a:solidFill>
              </a:rPr>
              <a:t> </a:t>
            </a:r>
            <a:r>
              <a:rPr lang="en-US" altLang="zh-CN" sz="2000" b="1">
                <a:solidFill>
                  <a:srgbClr val="663300"/>
                </a:solidFill>
                <a:latin typeface="Courier New" pitchFamily="49" charset="0"/>
              </a:rPr>
              <a:t>A(2</a:t>
            </a:r>
            <a:r>
              <a:rPr lang="en-US" altLang="zh-CN" sz="2000" b="1">
                <a:solidFill>
                  <a:srgbClr val="006600"/>
                </a:solidFill>
                <a:latin typeface="Courier New" pitchFamily="49" charset="0"/>
                <a:ea typeface="楷体_GB2312" pitchFamily="49" charset="-122"/>
              </a:rPr>
              <a:t>,</a:t>
            </a:r>
            <a:r>
              <a:rPr lang="en-US" altLang="zh-CN" sz="2000" b="1">
                <a:solidFill>
                  <a:srgbClr val="663300"/>
                </a:solidFill>
                <a:latin typeface="Courier New" pitchFamily="49" charset="0"/>
              </a:rPr>
              <a:t>3)</a:t>
            </a:r>
            <a:endParaRPr lang="zh-CN" altLang="en-US" sz="2000" b="1">
              <a:solidFill>
                <a:srgbClr val="663300"/>
              </a:solidFill>
              <a:latin typeface="Courier New" pitchFamily="49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89103" y="3640054"/>
            <a:ext cx="734536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Clr>
                <a:schemeClr val="hlink"/>
              </a:buClr>
              <a:buFont typeface="Wingdings" pitchFamily="2" charset="2"/>
              <a:buChar char="q"/>
            </a:pPr>
            <a:r>
              <a:rPr lang="zh-CN" altLang="en-US" b="1" dirty="0">
                <a:ea typeface="黑体" pitchFamily="49" charset="-122"/>
              </a:rPr>
              <a:t> 多个元素的引用：冒号的特殊用法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3469598" y="1969379"/>
            <a:ext cx="50403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chemeClr val="hlink"/>
              </a:buClr>
              <a:buFont typeface="Wingdings" pitchFamily="2" charset="2"/>
              <a:buNone/>
            </a:pPr>
            <a:r>
              <a:rPr lang="zh-CN" altLang="en-US" sz="2000" b="1">
                <a:solidFill>
                  <a:srgbClr val="0033CC"/>
                </a:solidFill>
                <a:ea typeface="黑体" pitchFamily="49" charset="-122"/>
              </a:rPr>
              <a:t>利用小括弧和元素所在的位置</a:t>
            </a:r>
            <a:r>
              <a:rPr lang="en-US" altLang="zh-CN" sz="2000" b="1">
                <a:solidFill>
                  <a:srgbClr val="0033CC"/>
                </a:solidFill>
                <a:ea typeface="黑体" pitchFamily="49" charset="-122"/>
              </a:rPr>
              <a:t>(</a:t>
            </a:r>
            <a:r>
              <a:rPr lang="zh-CN" altLang="en-US" sz="2000" b="1">
                <a:solidFill>
                  <a:srgbClr val="0033CC"/>
                </a:solidFill>
                <a:ea typeface="黑体" pitchFamily="49" charset="-122"/>
              </a:rPr>
              <a:t>下标</a:t>
            </a:r>
            <a:r>
              <a:rPr lang="en-US" altLang="zh-CN" sz="2000" b="1">
                <a:solidFill>
                  <a:srgbClr val="0033CC"/>
                </a:solidFill>
                <a:ea typeface="黑体" pitchFamily="49" charset="-122"/>
              </a:rPr>
              <a:t>)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805773" y="2618666"/>
            <a:ext cx="7056437" cy="800219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5000"/>
              </a:lnSpc>
            </a:pPr>
            <a:r>
              <a:rPr lang="en-US" altLang="zh-CN" sz="2000" b="1" dirty="0">
                <a:latin typeface="Courier New" pitchFamily="49" charset="0"/>
                <a:ea typeface="黑体" pitchFamily="49" charset="-122"/>
              </a:rPr>
              <a:t>x</a:t>
            </a:r>
            <a:r>
              <a:rPr lang="en-US" altLang="zh-CN" sz="900" b="1" dirty="0">
                <a:ea typeface="黑体" pitchFamily="49" charset="-122"/>
              </a:rPr>
              <a:t> </a:t>
            </a:r>
            <a:r>
              <a:rPr lang="en-US" altLang="zh-CN" sz="2000" b="1" dirty="0">
                <a:ea typeface="黑体" pitchFamily="49" charset="-122"/>
              </a:rPr>
              <a:t>(</a:t>
            </a:r>
            <a:r>
              <a:rPr lang="en-US" altLang="zh-CN" sz="900" b="1" dirty="0">
                <a:ea typeface="黑体" pitchFamily="49" charset="-122"/>
              </a:rPr>
              <a:t> </a:t>
            </a:r>
            <a:r>
              <a:rPr lang="en-US" altLang="zh-CN" sz="2000" b="1" i="1" dirty="0" err="1">
                <a:ea typeface="黑体" pitchFamily="49" charset="-122"/>
              </a:rPr>
              <a:t>i</a:t>
            </a:r>
            <a:r>
              <a:rPr lang="en-US" altLang="zh-CN" sz="900" b="1" dirty="0">
                <a:ea typeface="黑体" pitchFamily="49" charset="-122"/>
              </a:rPr>
              <a:t> </a:t>
            </a:r>
            <a:r>
              <a:rPr lang="en-US" altLang="zh-CN" sz="2000" b="1" dirty="0">
                <a:ea typeface="黑体" pitchFamily="49" charset="-122"/>
              </a:rPr>
              <a:t>) </a:t>
            </a:r>
            <a:r>
              <a:rPr lang="zh-CN" altLang="en-US" sz="2000" b="1" dirty="0">
                <a:solidFill>
                  <a:srgbClr val="0033CC"/>
                </a:solidFill>
                <a:ea typeface="黑体" pitchFamily="49" charset="-122"/>
              </a:rPr>
              <a:t>：向量 </a:t>
            </a:r>
            <a:r>
              <a:rPr lang="en-US" altLang="zh-CN" sz="2000" b="1" i="1" dirty="0">
                <a:solidFill>
                  <a:srgbClr val="0033CC"/>
                </a:solidFill>
                <a:ea typeface="黑体" pitchFamily="49" charset="-122"/>
              </a:rPr>
              <a:t>x </a:t>
            </a:r>
            <a:r>
              <a:rPr lang="zh-CN" altLang="en-US" sz="2000" b="1" dirty="0">
                <a:solidFill>
                  <a:srgbClr val="0033CC"/>
                </a:solidFill>
                <a:ea typeface="黑体" pitchFamily="49" charset="-122"/>
              </a:rPr>
              <a:t>中的第 </a:t>
            </a:r>
            <a:r>
              <a:rPr lang="en-US" altLang="zh-CN" sz="2000" b="1" i="1" dirty="0" err="1">
                <a:solidFill>
                  <a:srgbClr val="0033CC"/>
                </a:solidFill>
                <a:ea typeface="黑体" pitchFamily="49" charset="-122"/>
              </a:rPr>
              <a:t>i</a:t>
            </a:r>
            <a:r>
              <a:rPr lang="en-US" altLang="zh-CN" sz="2000" b="1" i="1" dirty="0">
                <a:solidFill>
                  <a:srgbClr val="0033CC"/>
                </a:solidFill>
                <a:ea typeface="黑体" pitchFamily="49" charset="-122"/>
              </a:rPr>
              <a:t>  </a:t>
            </a:r>
            <a:r>
              <a:rPr lang="zh-CN" altLang="en-US" sz="2000" b="1" dirty="0">
                <a:solidFill>
                  <a:srgbClr val="0033CC"/>
                </a:solidFill>
                <a:ea typeface="黑体" pitchFamily="49" charset="-122"/>
              </a:rPr>
              <a:t>个元素</a:t>
            </a:r>
          </a:p>
          <a:p>
            <a:pPr eaLnBrk="1" hangingPunct="1">
              <a:lnSpc>
                <a:spcPct val="115000"/>
              </a:lnSpc>
            </a:pPr>
            <a:r>
              <a:rPr lang="en-US" altLang="zh-CN" sz="2000" b="1" dirty="0">
                <a:latin typeface="Courier New" pitchFamily="49" charset="0"/>
                <a:ea typeface="黑体" pitchFamily="49" charset="-122"/>
              </a:rPr>
              <a:t>A</a:t>
            </a:r>
            <a:r>
              <a:rPr lang="en-US" altLang="zh-CN" sz="900" b="1" dirty="0">
                <a:ea typeface="黑体" pitchFamily="49" charset="-122"/>
              </a:rPr>
              <a:t> </a:t>
            </a:r>
            <a:r>
              <a:rPr lang="en-US" altLang="zh-CN" sz="2000" b="1" dirty="0">
                <a:ea typeface="黑体" pitchFamily="49" charset="-122"/>
              </a:rPr>
              <a:t>(</a:t>
            </a:r>
            <a:r>
              <a:rPr lang="en-US" altLang="zh-CN" sz="900" b="1" dirty="0">
                <a:ea typeface="黑体" pitchFamily="49" charset="-122"/>
              </a:rPr>
              <a:t> </a:t>
            </a:r>
            <a:r>
              <a:rPr lang="en-US" altLang="zh-CN" sz="2000" b="1" i="1" dirty="0" err="1">
                <a:ea typeface="黑体" pitchFamily="49" charset="-122"/>
              </a:rPr>
              <a:t>i</a:t>
            </a:r>
            <a:r>
              <a:rPr lang="en-US" altLang="zh-CN" sz="2000" b="1" i="1" dirty="0">
                <a:ea typeface="黑体" pitchFamily="49" charset="-122"/>
              </a:rPr>
              <a:t>,</a:t>
            </a:r>
            <a:r>
              <a:rPr lang="en-US" altLang="zh-CN" sz="900" b="1" dirty="0">
                <a:ea typeface="黑体" pitchFamily="49" charset="-122"/>
              </a:rPr>
              <a:t> </a:t>
            </a:r>
            <a:r>
              <a:rPr lang="en-US" altLang="zh-CN" sz="2000" b="1" i="1" dirty="0">
                <a:ea typeface="黑体" pitchFamily="49" charset="-122"/>
              </a:rPr>
              <a:t> j</a:t>
            </a:r>
            <a:r>
              <a:rPr lang="en-US" altLang="zh-CN" sz="900" b="1" dirty="0">
                <a:ea typeface="黑体" pitchFamily="49" charset="-122"/>
              </a:rPr>
              <a:t> </a:t>
            </a:r>
            <a:r>
              <a:rPr lang="en-US" altLang="zh-CN" sz="2000" b="1" dirty="0">
                <a:ea typeface="黑体" pitchFamily="49" charset="-122"/>
              </a:rPr>
              <a:t>) </a:t>
            </a:r>
            <a:r>
              <a:rPr lang="zh-CN" altLang="en-US" sz="2000" b="1" dirty="0">
                <a:solidFill>
                  <a:srgbClr val="0033CC"/>
                </a:solidFill>
                <a:ea typeface="黑体" pitchFamily="49" charset="-122"/>
              </a:rPr>
              <a:t>：矩阵 </a:t>
            </a:r>
            <a:r>
              <a:rPr lang="en-US" altLang="zh-CN" sz="2000" b="1" dirty="0">
                <a:solidFill>
                  <a:srgbClr val="0033CC"/>
                </a:solidFill>
                <a:ea typeface="黑体" pitchFamily="49" charset="-122"/>
              </a:rPr>
              <a:t>A </a:t>
            </a:r>
            <a:r>
              <a:rPr lang="zh-CN" altLang="en-US" sz="2000" b="1" dirty="0">
                <a:solidFill>
                  <a:srgbClr val="0033CC"/>
                </a:solidFill>
                <a:ea typeface="黑体" pitchFamily="49" charset="-122"/>
              </a:rPr>
              <a:t>中的第 </a:t>
            </a:r>
            <a:r>
              <a:rPr lang="en-US" altLang="zh-CN" sz="2000" b="1" i="1" dirty="0" err="1">
                <a:solidFill>
                  <a:srgbClr val="0033CC"/>
                </a:solidFill>
                <a:ea typeface="黑体" pitchFamily="49" charset="-122"/>
              </a:rPr>
              <a:t>i</a:t>
            </a:r>
            <a:r>
              <a:rPr lang="en-US" altLang="zh-CN" sz="2000" b="1" i="1" dirty="0">
                <a:solidFill>
                  <a:srgbClr val="0033CC"/>
                </a:solidFill>
                <a:ea typeface="黑体" pitchFamily="49" charset="-122"/>
              </a:rPr>
              <a:t> </a:t>
            </a:r>
            <a:r>
              <a:rPr lang="zh-CN" altLang="en-US" sz="2000" b="1" dirty="0">
                <a:solidFill>
                  <a:srgbClr val="0033CC"/>
                </a:solidFill>
                <a:ea typeface="黑体" pitchFamily="49" charset="-122"/>
              </a:rPr>
              <a:t>行，第 </a:t>
            </a:r>
            <a:r>
              <a:rPr lang="en-US" altLang="zh-CN" sz="2000" b="1" i="1" dirty="0">
                <a:solidFill>
                  <a:srgbClr val="0033CC"/>
                </a:solidFill>
                <a:ea typeface="黑体" pitchFamily="49" charset="-122"/>
              </a:rPr>
              <a:t>j</a:t>
            </a:r>
            <a:r>
              <a:rPr lang="zh-CN" altLang="en-US" sz="2000" b="1" dirty="0">
                <a:solidFill>
                  <a:srgbClr val="0033CC"/>
                </a:solidFill>
                <a:ea typeface="黑体" pitchFamily="49" charset="-122"/>
              </a:rPr>
              <a:t> 列元素</a:t>
            </a:r>
          </a:p>
        </p:txBody>
      </p:sp>
      <p:grpSp>
        <p:nvGrpSpPr>
          <p:cNvPr id="8" name="Group 8"/>
          <p:cNvGrpSpPr>
            <a:grpSpLocks/>
          </p:cNvGrpSpPr>
          <p:nvPr/>
        </p:nvGrpSpPr>
        <p:grpSpPr bwMode="auto">
          <a:xfrm>
            <a:off x="858160" y="4304755"/>
            <a:ext cx="7772400" cy="847725"/>
            <a:chOff x="0" y="0"/>
            <a:chExt cx="4896" cy="534"/>
          </a:xfrm>
        </p:grpSpPr>
        <p:sp>
          <p:nvSpPr>
            <p:cNvPr id="19" name="Rectangle 9"/>
            <p:cNvSpPr>
              <a:spLocks noChangeArrowheads="1"/>
            </p:cNvSpPr>
            <p:nvPr/>
          </p:nvSpPr>
          <p:spPr bwMode="auto">
            <a:xfrm>
              <a:off x="0" y="126"/>
              <a:ext cx="466" cy="252"/>
            </a:xfrm>
            <a:prstGeom prst="rect">
              <a:avLst/>
            </a:prstGeom>
            <a:noFill/>
            <a:ln w="952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 b="1">
                  <a:solidFill>
                    <a:srgbClr val="0033CC"/>
                  </a:solidFill>
                  <a:ea typeface="楷体_GB2312" pitchFamily="49" charset="-122"/>
                </a:rPr>
                <a:t>a:b:c</a:t>
              </a:r>
              <a:endParaRPr lang="zh-CN" altLang="en-US" sz="2000" b="1">
                <a:solidFill>
                  <a:srgbClr val="0033CC"/>
                </a:solidFill>
                <a:ea typeface="楷体_GB2312" pitchFamily="49" charset="-122"/>
              </a:endParaRPr>
            </a:p>
          </p:txBody>
        </p:sp>
        <p:sp>
          <p:nvSpPr>
            <p:cNvPr id="20" name="AutoShape 10" descr="再生纸"/>
            <p:cNvSpPr>
              <a:spLocks noChangeArrowheads="1"/>
            </p:cNvSpPr>
            <p:nvPr/>
          </p:nvSpPr>
          <p:spPr bwMode="auto">
            <a:xfrm>
              <a:off x="624" y="0"/>
              <a:ext cx="4272" cy="534"/>
            </a:xfrm>
            <a:prstGeom prst="roundRect">
              <a:avLst>
                <a:gd name="adj" fmla="val 16667"/>
              </a:avLst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lang="zh-CN" altLang="en-US" sz="2000" b="1" dirty="0">
                  <a:solidFill>
                    <a:srgbClr val="0033CC"/>
                  </a:solidFill>
                  <a:ea typeface="黑体" pitchFamily="49" charset="-122"/>
                </a:rPr>
                <a:t>产生一个由</a:t>
              </a:r>
              <a:r>
                <a:rPr lang="zh-CN" altLang="en-US" sz="2000" b="1" dirty="0">
                  <a:solidFill>
                    <a:srgbClr val="006600"/>
                  </a:solidFill>
                  <a:ea typeface="黑体" pitchFamily="49" charset="-122"/>
                </a:rPr>
                <a:t>等差序列</a:t>
              </a:r>
              <a:r>
                <a:rPr lang="zh-CN" altLang="en-US" sz="2000" b="1" dirty="0">
                  <a:solidFill>
                    <a:srgbClr val="0033CC"/>
                  </a:solidFill>
                  <a:ea typeface="黑体" pitchFamily="49" charset="-122"/>
                </a:rPr>
                <a:t>组成的向量； </a:t>
              </a:r>
              <a:r>
                <a:rPr lang="en-US" altLang="zh-CN" sz="2000" b="1" dirty="0">
                  <a:solidFill>
                    <a:srgbClr val="0033CC"/>
                  </a:solidFill>
                  <a:ea typeface="黑体" pitchFamily="49" charset="-122"/>
                </a:rPr>
                <a:t>a </a:t>
              </a:r>
              <a:r>
                <a:rPr lang="zh-CN" altLang="en-US" sz="2000" b="1" dirty="0">
                  <a:solidFill>
                    <a:srgbClr val="0033CC"/>
                  </a:solidFill>
                  <a:ea typeface="黑体" pitchFamily="49" charset="-122"/>
                </a:rPr>
                <a:t>是首项，</a:t>
              </a:r>
              <a:r>
                <a:rPr lang="en-US" altLang="zh-CN" sz="2000" b="1" dirty="0">
                  <a:solidFill>
                    <a:srgbClr val="0033CC"/>
                  </a:solidFill>
                  <a:ea typeface="黑体" pitchFamily="49" charset="-122"/>
                </a:rPr>
                <a:t>b </a:t>
              </a:r>
              <a:r>
                <a:rPr lang="zh-CN" altLang="en-US" sz="2000" b="1" dirty="0">
                  <a:solidFill>
                    <a:srgbClr val="0033CC"/>
                  </a:solidFill>
                  <a:ea typeface="黑体" pitchFamily="49" charset="-122"/>
                </a:rPr>
                <a:t>是公差，</a:t>
              </a:r>
              <a:r>
                <a:rPr lang="en-US" altLang="zh-CN" sz="2000" b="1" dirty="0">
                  <a:solidFill>
                    <a:srgbClr val="0033CC"/>
                  </a:solidFill>
                  <a:ea typeface="黑体" pitchFamily="49" charset="-122"/>
                </a:rPr>
                <a:t>c </a:t>
              </a:r>
              <a:r>
                <a:rPr lang="zh-CN" altLang="en-US" sz="2000" b="1" dirty="0">
                  <a:solidFill>
                    <a:srgbClr val="006600"/>
                  </a:solidFill>
                  <a:ea typeface="黑体" pitchFamily="49" charset="-122"/>
                </a:rPr>
                <a:t>确定</a:t>
              </a:r>
              <a:r>
                <a:rPr lang="zh-CN" altLang="en-US" sz="2000" b="1" dirty="0">
                  <a:solidFill>
                    <a:srgbClr val="0033CC"/>
                  </a:solidFill>
                  <a:ea typeface="黑体" pitchFamily="49" charset="-122"/>
                </a:rPr>
                <a:t>最后一项；</a:t>
              </a:r>
              <a:r>
                <a:rPr lang="zh-CN" altLang="en-US" sz="2000" b="1" dirty="0">
                  <a:solidFill>
                    <a:srgbClr val="C00000"/>
                  </a:solidFill>
                  <a:ea typeface="黑体" pitchFamily="49" charset="-122"/>
                </a:rPr>
                <a:t>若 </a:t>
              </a:r>
              <a:r>
                <a:rPr lang="en-US" altLang="zh-CN" sz="2000" b="1" dirty="0">
                  <a:solidFill>
                    <a:srgbClr val="C00000"/>
                  </a:solidFill>
                  <a:ea typeface="黑体" pitchFamily="49" charset="-122"/>
                </a:rPr>
                <a:t>b=1</a:t>
              </a:r>
              <a:r>
                <a:rPr lang="zh-CN" altLang="en-US" sz="2000" b="1" dirty="0">
                  <a:solidFill>
                    <a:srgbClr val="C00000"/>
                  </a:solidFill>
                  <a:ea typeface="黑体" pitchFamily="49" charset="-122"/>
                </a:rPr>
                <a:t>，则 </a:t>
              </a:r>
              <a:r>
                <a:rPr lang="en-US" altLang="zh-CN" sz="2000" b="1" dirty="0">
                  <a:solidFill>
                    <a:srgbClr val="C00000"/>
                  </a:solidFill>
                  <a:ea typeface="黑体" pitchFamily="49" charset="-122"/>
                </a:rPr>
                <a:t>b </a:t>
              </a:r>
              <a:r>
                <a:rPr lang="zh-CN" altLang="en-US" sz="2000" b="1" dirty="0">
                  <a:solidFill>
                    <a:srgbClr val="C00000"/>
                  </a:solidFill>
                  <a:ea typeface="黑体" pitchFamily="49" charset="-122"/>
                </a:rPr>
                <a:t>可以省略</a:t>
              </a:r>
              <a:r>
                <a:rPr lang="zh-CN" altLang="en-US" sz="2000" b="1" dirty="0">
                  <a:solidFill>
                    <a:srgbClr val="0033CC"/>
                  </a:solidFill>
                  <a:ea typeface="黑体" pitchFamily="49" charset="-122"/>
                </a:rPr>
                <a:t>。</a:t>
              </a:r>
            </a:p>
          </p:txBody>
        </p:sp>
      </p:grpSp>
      <p:grpSp>
        <p:nvGrpSpPr>
          <p:cNvPr id="9" name="Group 11"/>
          <p:cNvGrpSpPr>
            <a:grpSpLocks/>
          </p:cNvGrpSpPr>
          <p:nvPr/>
        </p:nvGrpSpPr>
        <p:grpSpPr bwMode="auto">
          <a:xfrm>
            <a:off x="445410" y="5426954"/>
            <a:ext cx="3228975" cy="1295400"/>
            <a:chOff x="0" y="0"/>
            <a:chExt cx="2034" cy="816"/>
          </a:xfrm>
        </p:grpSpPr>
        <p:grpSp>
          <p:nvGrpSpPr>
            <p:cNvPr id="15" name="Group 12"/>
            <p:cNvGrpSpPr>
              <a:grpSpLocks/>
            </p:cNvGrpSpPr>
            <p:nvPr/>
          </p:nvGrpSpPr>
          <p:grpSpPr bwMode="auto">
            <a:xfrm>
              <a:off x="0" y="45"/>
              <a:ext cx="2034" cy="614"/>
              <a:chOff x="0" y="0"/>
              <a:chExt cx="2034" cy="614"/>
            </a:xfrm>
          </p:grpSpPr>
          <p:sp>
            <p:nvSpPr>
              <p:cNvPr id="17" name="Text Box 13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1808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lnSpc>
                    <a:spcPct val="120000"/>
                  </a:lnSpc>
                </a:pPr>
                <a:r>
                  <a:rPr lang="zh-CN" altLang="en-US" sz="2000" b="1" dirty="0">
                    <a:solidFill>
                      <a:schemeClr val="folHlink"/>
                    </a:solidFill>
                    <a:ea typeface="黑体" pitchFamily="49" charset="-122"/>
                  </a:rPr>
                  <a:t>例：</a:t>
                </a:r>
                <a:r>
                  <a:rPr lang="zh-CN" altLang="en-US" sz="2000" b="1" dirty="0">
                    <a:solidFill>
                      <a:srgbClr val="3333CC"/>
                    </a:solidFill>
                    <a:latin typeface="宋体" pitchFamily="2" charset="-122"/>
                  </a:rPr>
                  <a:t>&gt;&gt;</a:t>
                </a:r>
                <a:r>
                  <a:rPr lang="zh-CN" altLang="en-US" sz="2000" b="1" dirty="0">
                    <a:solidFill>
                      <a:srgbClr val="006600"/>
                    </a:solidFill>
                  </a:rPr>
                  <a:t> </a:t>
                </a:r>
                <a:r>
                  <a:rPr lang="en-US" altLang="zh-CN" sz="2000" b="1" dirty="0" smtClean="0">
                    <a:solidFill>
                      <a:srgbClr val="006600"/>
                    </a:solidFill>
                    <a:latin typeface="Courier New" pitchFamily="49" charset="0"/>
                  </a:rPr>
                  <a:t>x=</a:t>
                </a:r>
                <a:r>
                  <a:rPr lang="en-US" altLang="zh-CN" sz="2000" b="1" dirty="0" smtClean="0">
                    <a:solidFill>
                      <a:srgbClr val="663300"/>
                    </a:solidFill>
                    <a:latin typeface="Courier New" pitchFamily="49" charset="0"/>
                  </a:rPr>
                  <a:t>1:2:100</a:t>
                </a:r>
                <a:endParaRPr lang="zh-CN" altLang="en-US" sz="2000" b="1" dirty="0">
                  <a:solidFill>
                    <a:srgbClr val="663300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18" name="Text Box 14"/>
              <p:cNvSpPr txBox="1">
                <a:spLocks noChangeArrowheads="1"/>
              </p:cNvSpPr>
              <p:nvPr/>
            </p:nvSpPr>
            <p:spPr bwMode="auto">
              <a:xfrm>
                <a:off x="384" y="336"/>
                <a:ext cx="1650" cy="2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lnSpc>
                    <a:spcPct val="120000"/>
                  </a:lnSpc>
                </a:pPr>
                <a:r>
                  <a:rPr lang="zh-CN" altLang="en-US" sz="2000" b="1" dirty="0">
                    <a:solidFill>
                      <a:srgbClr val="3333CC"/>
                    </a:solidFill>
                    <a:latin typeface="宋体" pitchFamily="2" charset="-122"/>
                  </a:rPr>
                  <a:t>&gt;&gt;</a:t>
                </a:r>
                <a:r>
                  <a:rPr lang="zh-CN" altLang="en-US" sz="2000" b="1" dirty="0">
                    <a:solidFill>
                      <a:srgbClr val="006600"/>
                    </a:solidFill>
                  </a:rPr>
                  <a:t> </a:t>
                </a:r>
                <a:r>
                  <a:rPr lang="en-US" altLang="zh-CN" sz="2000" b="1" dirty="0" smtClean="0">
                    <a:solidFill>
                      <a:srgbClr val="006600"/>
                    </a:solidFill>
                    <a:latin typeface="Courier New" pitchFamily="49" charset="0"/>
                  </a:rPr>
                  <a:t>y=</a:t>
                </a:r>
                <a:r>
                  <a:rPr lang="en-US" altLang="zh-CN" sz="2000" b="1" dirty="0" smtClean="0">
                    <a:solidFill>
                      <a:srgbClr val="663300"/>
                    </a:solidFill>
                    <a:latin typeface="Courier New" pitchFamily="49" charset="0"/>
                  </a:rPr>
                  <a:t>1:2:60</a:t>
                </a:r>
                <a:endParaRPr lang="zh-CN" altLang="en-US" sz="2000" b="1" dirty="0">
                  <a:solidFill>
                    <a:srgbClr val="663300"/>
                  </a:solidFill>
                  <a:latin typeface="Courier New" pitchFamily="49" charset="0"/>
                </a:endParaRPr>
              </a:p>
            </p:txBody>
          </p:sp>
        </p:grp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>
              <a:off x="1678" y="0"/>
              <a:ext cx="0" cy="816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600"/>
            </a:p>
          </p:txBody>
        </p:sp>
      </p:grpSp>
      <p:grpSp>
        <p:nvGrpSpPr>
          <p:cNvPr id="10" name="Group 16"/>
          <p:cNvGrpSpPr>
            <a:grpSpLocks/>
          </p:cNvGrpSpPr>
          <p:nvPr/>
        </p:nvGrpSpPr>
        <p:grpSpPr bwMode="auto">
          <a:xfrm>
            <a:off x="3258460" y="5461879"/>
            <a:ext cx="2514600" cy="1295400"/>
            <a:chOff x="0" y="0"/>
            <a:chExt cx="1584" cy="816"/>
          </a:xfrm>
        </p:grpSpPr>
        <p:sp>
          <p:nvSpPr>
            <p:cNvPr id="12" name="Text Box 17"/>
            <p:cNvSpPr txBox="1">
              <a:spLocks noChangeArrowheads="1"/>
            </p:cNvSpPr>
            <p:nvPr/>
          </p:nvSpPr>
          <p:spPr bwMode="auto">
            <a:xfrm>
              <a:off x="0" y="1"/>
              <a:ext cx="1584" cy="2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lang="zh-CN" altLang="en-US" sz="2000" b="1" dirty="0">
                  <a:solidFill>
                    <a:schemeClr val="folHlink"/>
                  </a:solidFill>
                  <a:ea typeface="黑体" pitchFamily="49" charset="-122"/>
                </a:rPr>
                <a:t>例：</a:t>
              </a:r>
              <a:r>
                <a:rPr lang="zh-CN" altLang="en-US" sz="2000" b="1" dirty="0">
                  <a:solidFill>
                    <a:srgbClr val="3333CC"/>
                  </a:solidFill>
                  <a:latin typeface="宋体" pitchFamily="2" charset="-122"/>
                </a:rPr>
                <a:t>&gt;&gt;</a:t>
              </a:r>
              <a:r>
                <a:rPr lang="zh-CN" altLang="en-US" sz="2000" b="1" dirty="0">
                  <a:solidFill>
                    <a:srgbClr val="006600"/>
                  </a:solidFill>
                </a:rPr>
                <a:t> </a:t>
              </a:r>
              <a:r>
                <a:rPr lang="en-US" altLang="zh-CN" sz="2000" b="1" dirty="0" smtClean="0">
                  <a:solidFill>
                    <a:srgbClr val="006600"/>
                  </a:solidFill>
                  <a:latin typeface="Courier New" pitchFamily="49" charset="0"/>
                </a:rPr>
                <a:t>x=</a:t>
              </a:r>
              <a:r>
                <a:rPr lang="en-US" altLang="zh-CN" sz="2000" b="1" dirty="0" smtClean="0">
                  <a:solidFill>
                    <a:srgbClr val="663300"/>
                  </a:solidFill>
                  <a:latin typeface="Courier New" pitchFamily="49" charset="0"/>
                </a:rPr>
                <a:t>2:1:50</a:t>
              </a:r>
              <a:endParaRPr lang="zh-CN" altLang="en-US" sz="2000" b="1" dirty="0">
                <a:solidFill>
                  <a:srgbClr val="663300"/>
                </a:solidFill>
                <a:latin typeface="Courier New" pitchFamily="49" charset="0"/>
              </a:endParaRPr>
            </a:p>
          </p:txBody>
        </p:sp>
        <p:sp>
          <p:nvSpPr>
            <p:cNvPr id="13" name="Text Box 18"/>
            <p:cNvSpPr txBox="1">
              <a:spLocks noChangeArrowheads="1"/>
            </p:cNvSpPr>
            <p:nvPr/>
          </p:nvSpPr>
          <p:spPr bwMode="auto">
            <a:xfrm>
              <a:off x="384" y="337"/>
              <a:ext cx="110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lang="zh-CN" altLang="en-US" sz="2000" b="1" dirty="0">
                  <a:solidFill>
                    <a:srgbClr val="3333CC"/>
                  </a:solidFill>
                  <a:latin typeface="宋体" pitchFamily="2" charset="-122"/>
                </a:rPr>
                <a:t>&gt;&gt;</a:t>
              </a:r>
              <a:r>
                <a:rPr lang="zh-CN" altLang="en-US" sz="2000" b="1" dirty="0">
                  <a:solidFill>
                    <a:srgbClr val="006600"/>
                  </a:solidFill>
                </a:rPr>
                <a:t> </a:t>
              </a:r>
              <a:r>
                <a:rPr lang="en-US" altLang="zh-CN" sz="2000" b="1" dirty="0">
                  <a:solidFill>
                    <a:srgbClr val="006600"/>
                  </a:solidFill>
                  <a:latin typeface="Courier New" pitchFamily="49" charset="0"/>
                </a:rPr>
                <a:t>y=</a:t>
              </a:r>
              <a:r>
                <a:rPr lang="en-US" altLang="zh-CN" sz="2000" b="1" dirty="0">
                  <a:solidFill>
                    <a:srgbClr val="663300"/>
                  </a:solidFill>
                  <a:latin typeface="Courier New" pitchFamily="49" charset="0"/>
                </a:rPr>
                <a:t>2:5</a:t>
              </a:r>
              <a:endParaRPr lang="zh-CN" altLang="en-US" sz="2000" b="1" dirty="0">
                <a:solidFill>
                  <a:srgbClr val="663300"/>
                </a:solidFill>
                <a:latin typeface="Courier New" pitchFamily="49" charset="0"/>
              </a:endParaRPr>
            </a:p>
          </p:txBody>
        </p:sp>
        <p:sp>
          <p:nvSpPr>
            <p:cNvPr id="14" name="Line 19"/>
            <p:cNvSpPr>
              <a:spLocks noChangeShapeType="1"/>
            </p:cNvSpPr>
            <p:nvPr/>
          </p:nvSpPr>
          <p:spPr bwMode="auto">
            <a:xfrm>
              <a:off x="1584" y="0"/>
              <a:ext cx="0" cy="816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600"/>
            </a:p>
          </p:txBody>
        </p:sp>
      </p:grpSp>
      <p:sp>
        <p:nvSpPr>
          <p:cNvPr id="11" name="Text Box 20"/>
          <p:cNvSpPr txBox="1">
            <a:spLocks noChangeArrowheads="1"/>
          </p:cNvSpPr>
          <p:nvPr/>
        </p:nvSpPr>
        <p:spPr bwMode="auto">
          <a:xfrm>
            <a:off x="5773060" y="5463466"/>
            <a:ext cx="2514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000" b="1" dirty="0">
                <a:solidFill>
                  <a:schemeClr val="folHlink"/>
                </a:solidFill>
                <a:ea typeface="黑体" pitchFamily="49" charset="-122"/>
              </a:rPr>
              <a:t>例：</a:t>
            </a:r>
            <a:r>
              <a:rPr lang="zh-CN" altLang="en-US" sz="2000" b="1" dirty="0">
                <a:solidFill>
                  <a:srgbClr val="3333CC"/>
                </a:solidFill>
                <a:latin typeface="宋体" pitchFamily="2" charset="-122"/>
              </a:rPr>
              <a:t>&gt;&gt;</a:t>
            </a:r>
            <a:r>
              <a:rPr lang="zh-CN" altLang="en-US" sz="2000" b="1" dirty="0">
                <a:solidFill>
                  <a:srgbClr val="006600"/>
                </a:solidFill>
              </a:rPr>
              <a:t> </a:t>
            </a:r>
            <a:r>
              <a:rPr lang="en-US" altLang="zh-CN" sz="2000" b="1" dirty="0" smtClean="0">
                <a:solidFill>
                  <a:srgbClr val="006600"/>
                </a:solidFill>
                <a:latin typeface="Courier New" pitchFamily="49" charset="0"/>
              </a:rPr>
              <a:t>x=</a:t>
            </a:r>
            <a:r>
              <a:rPr lang="en-US" altLang="zh-CN" sz="2000" b="1" dirty="0" smtClean="0">
                <a:solidFill>
                  <a:srgbClr val="663300"/>
                </a:solidFill>
                <a:latin typeface="Courier New" pitchFamily="49" charset="0"/>
              </a:rPr>
              <a:t>30:2:1</a:t>
            </a:r>
            <a:endParaRPr lang="zh-CN" altLang="en-US" sz="2000" b="1" dirty="0">
              <a:solidFill>
                <a:srgbClr val="663300"/>
              </a:solidFill>
              <a:latin typeface="Courier New" pitchFamily="49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89103" y="832469"/>
            <a:ext cx="2339102" cy="461665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zh-CN" altLang="en-US" sz="2400" dirty="0"/>
              <a:t>矩阵元素的引用</a:t>
            </a:r>
          </a:p>
        </p:txBody>
      </p:sp>
    </p:spTree>
    <p:extLst>
      <p:ext uri="{BB962C8B-B14F-4D97-AF65-F5344CB8AC3E}">
        <p14:creationId xmlns:p14="http://schemas.microsoft.com/office/powerpoint/2010/main" val="2357373012"/>
      </p:ext>
    </p:extLst>
  </p:cSld>
  <p:clrMapOvr>
    <a:masterClrMapping/>
  </p:clrMapOvr>
  <p:timing>
    <p:tnLst>
      <p:par>
        <p:cTn id="1" dur="indefinite" restart="never" nodeType="tmRoot"/>
      </p:par>
    </p:tnLst>
    <p:bldLst>
      <p:bldP spid="6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962819" y="1492868"/>
            <a:ext cx="7475538" cy="757130"/>
          </a:xfrm>
          <a:prstGeom prst="rect">
            <a:avLst/>
          </a:prstGeom>
          <a:noFill/>
          <a:ln w="9525">
            <a:solidFill>
              <a:srgbClr val="66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1800" b="1">
                <a:solidFill>
                  <a:schemeClr val="folHlink"/>
                </a:solidFill>
                <a:ea typeface="黑体" pitchFamily="49" charset="-122"/>
              </a:rPr>
              <a:t>例：</a:t>
            </a:r>
            <a:r>
              <a:rPr lang="zh-CN" altLang="en-US" sz="1800" b="1">
                <a:solidFill>
                  <a:srgbClr val="3333CC"/>
                </a:solidFill>
                <a:latin typeface="宋体" pitchFamily="2" charset="-122"/>
              </a:rPr>
              <a:t>&gt;&gt;</a:t>
            </a:r>
            <a:r>
              <a:rPr lang="zh-CN" altLang="en-US" sz="1800" b="1">
                <a:solidFill>
                  <a:srgbClr val="006600"/>
                </a:solidFill>
              </a:rPr>
              <a:t> </a:t>
            </a:r>
            <a:r>
              <a:rPr lang="en-US" altLang="zh-CN" sz="1800" b="1">
                <a:solidFill>
                  <a:srgbClr val="663300"/>
                </a:solidFill>
                <a:latin typeface="Courier New" pitchFamily="49" charset="0"/>
              </a:rPr>
              <a:t>x(1:3)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1800" b="1">
                <a:solidFill>
                  <a:srgbClr val="3333CC"/>
                </a:solidFill>
                <a:latin typeface="宋体" pitchFamily="2" charset="-122"/>
              </a:rPr>
              <a:t>    &gt;&gt;</a:t>
            </a:r>
            <a:r>
              <a:rPr lang="zh-CN" altLang="en-US" sz="1800" b="1">
                <a:solidFill>
                  <a:srgbClr val="006600"/>
                </a:solidFill>
              </a:rPr>
              <a:t> </a:t>
            </a:r>
            <a:r>
              <a:rPr lang="en-US" altLang="zh-CN" sz="1800" b="1">
                <a:solidFill>
                  <a:srgbClr val="663300"/>
                </a:solidFill>
                <a:latin typeface="Courier New" pitchFamily="49" charset="0"/>
              </a:rPr>
              <a:t>A(3,1:3)</a:t>
            </a:r>
            <a:endParaRPr lang="zh-CN" altLang="en-US" sz="1800" b="1">
              <a:solidFill>
                <a:srgbClr val="663300"/>
              </a:solidFill>
              <a:latin typeface="Courier New" pitchFamily="49" charset="0"/>
            </a:endParaRPr>
          </a:p>
        </p:txBody>
      </p:sp>
      <p:sp>
        <p:nvSpPr>
          <p:cNvPr id="3" name="AutoShape 4"/>
          <p:cNvSpPr>
            <a:spLocks noChangeArrowheads="1"/>
          </p:cNvSpPr>
          <p:nvPr/>
        </p:nvSpPr>
        <p:spPr bwMode="auto">
          <a:xfrm>
            <a:off x="962820" y="2321629"/>
            <a:ext cx="7475538" cy="736128"/>
          </a:xfrm>
          <a:prstGeom prst="roundRect">
            <a:avLst>
              <a:gd name="adj" fmla="val 12449"/>
            </a:avLst>
          </a:prstGeom>
          <a:ln>
            <a:headEnd/>
            <a:tailEnd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A(</a:t>
            </a:r>
            <a:r>
              <a:rPr lang="en-US" altLang="zh-CN" sz="1600" b="1" i="1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16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en-US" altLang="zh-CN" sz="1600" b="1" i="1" dirty="0" err="1"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en-US" altLang="zh-CN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lang="en-US" altLang="zh-CN" sz="1600" b="1" i="1" dirty="0"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lang="en-US" altLang="zh-CN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en-US" altLang="zh-CN" sz="1600" b="1" i="1" dirty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) </a:t>
            </a:r>
            <a:r>
              <a: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表示由矩阵 </a:t>
            </a:r>
            <a:r>
              <a:rPr lang="en-US" altLang="zh-CN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A </a:t>
            </a:r>
            <a:r>
              <a: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的第</a:t>
            </a:r>
            <a:r>
              <a:rPr lang="zh-CN" altLang="en-US" sz="1600" b="1" i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600" b="1" i="1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到第 </a:t>
            </a:r>
            <a:r>
              <a:rPr lang="en-US" altLang="zh-CN" sz="1600" b="1" i="1" dirty="0"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en-US" altLang="zh-CN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行和第 </a:t>
            </a:r>
            <a:r>
              <a:rPr lang="en-US" altLang="zh-CN" sz="1600" b="1" i="1" dirty="0"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lang="en-US" altLang="zh-CN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到第 </a:t>
            </a:r>
            <a:r>
              <a:rPr lang="en-US" altLang="zh-CN" sz="1600" b="1" i="1" dirty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列交叉线上的元素组成的</a:t>
            </a:r>
            <a:r>
              <a:rPr lang="zh-CN" altLang="en-US" sz="1600" b="1" dirty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子矩阵</a:t>
            </a:r>
            <a:r>
              <a:rPr lang="zh-CN" altLang="en-US" sz="1600" b="1" dirty="0">
                <a:solidFill>
                  <a:srgbClr val="00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</p:txBody>
      </p:sp>
      <p:sp>
        <p:nvSpPr>
          <p:cNvPr id="4" name="AutoShape 5" descr="水滴"/>
          <p:cNvSpPr>
            <a:spLocks noChangeArrowheads="1"/>
          </p:cNvSpPr>
          <p:nvPr/>
        </p:nvSpPr>
        <p:spPr bwMode="auto">
          <a:xfrm>
            <a:off x="962819" y="3145458"/>
            <a:ext cx="7475538" cy="459320"/>
          </a:xfrm>
          <a:prstGeom prst="roundRect">
            <a:avLst>
              <a:gd name="adj" fmla="val 12449"/>
            </a:avLst>
          </a:prstGeom>
          <a:ln>
            <a:headEnd/>
            <a:tailEnd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1800" b="1" dirty="0">
                <a:ea typeface="黑体" pitchFamily="49" charset="-122"/>
              </a:rPr>
              <a:t>可利用冒号提取矩阵 的整行或整列。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962819" y="3692479"/>
            <a:ext cx="7475538" cy="1089529"/>
          </a:xfrm>
          <a:prstGeom prst="rect">
            <a:avLst/>
          </a:prstGeom>
          <a:noFill/>
          <a:ln w="9525">
            <a:solidFill>
              <a:srgbClr val="66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1800" b="1">
                <a:solidFill>
                  <a:schemeClr val="folHlink"/>
                </a:solidFill>
                <a:ea typeface="黑体" pitchFamily="49" charset="-122"/>
              </a:rPr>
              <a:t>例：</a:t>
            </a:r>
            <a:r>
              <a:rPr lang="zh-CN" altLang="en-US" sz="1800" b="1">
                <a:solidFill>
                  <a:srgbClr val="3333CC"/>
                </a:solidFill>
                <a:latin typeface="宋体" pitchFamily="2" charset="-122"/>
              </a:rPr>
              <a:t>&gt;&gt;</a:t>
            </a:r>
            <a:r>
              <a:rPr lang="zh-CN" altLang="en-US" sz="1800" b="1">
                <a:solidFill>
                  <a:srgbClr val="006600"/>
                </a:solidFill>
              </a:rPr>
              <a:t> </a:t>
            </a:r>
            <a:r>
              <a:rPr lang="en-US" altLang="zh-CN" sz="1800" b="1">
                <a:solidFill>
                  <a:srgbClr val="663300"/>
                </a:solidFill>
                <a:latin typeface="Courier New" pitchFamily="49" charset="0"/>
              </a:rPr>
              <a:t>A(1, :)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1800" b="1">
                <a:solidFill>
                  <a:srgbClr val="3333CC"/>
                </a:solidFill>
                <a:latin typeface="宋体" pitchFamily="2" charset="-122"/>
              </a:rPr>
              <a:t>    &gt;&gt;</a:t>
            </a:r>
            <a:r>
              <a:rPr lang="zh-CN" altLang="en-US" sz="1800" b="1">
                <a:solidFill>
                  <a:srgbClr val="006600"/>
                </a:solidFill>
              </a:rPr>
              <a:t> </a:t>
            </a:r>
            <a:r>
              <a:rPr lang="en-US" altLang="zh-CN" sz="1800" b="1">
                <a:solidFill>
                  <a:srgbClr val="663300"/>
                </a:solidFill>
                <a:latin typeface="Courier New" pitchFamily="49" charset="0"/>
              </a:rPr>
              <a:t>A(:, 1:3)</a:t>
            </a:r>
            <a:endParaRPr lang="zh-CN" altLang="en-US" sz="1800" b="1">
              <a:solidFill>
                <a:srgbClr val="663300"/>
              </a:solidFill>
              <a:latin typeface="Courier New" pitchFamily="49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1800" b="1">
                <a:solidFill>
                  <a:srgbClr val="3333CC"/>
                </a:solidFill>
                <a:latin typeface="宋体" pitchFamily="2" charset="-122"/>
              </a:rPr>
              <a:t>    &gt;&gt;</a:t>
            </a:r>
            <a:r>
              <a:rPr lang="zh-CN" altLang="en-US" sz="1800" b="1">
                <a:solidFill>
                  <a:srgbClr val="006600"/>
                </a:solidFill>
              </a:rPr>
              <a:t> </a:t>
            </a:r>
            <a:r>
              <a:rPr lang="en-US" altLang="zh-CN" sz="1800" b="1">
                <a:solidFill>
                  <a:srgbClr val="663300"/>
                </a:solidFill>
                <a:latin typeface="Courier New" pitchFamily="49" charset="0"/>
              </a:rPr>
              <a:t>A(:, :)</a:t>
            </a:r>
            <a:endParaRPr lang="zh-CN" altLang="en-US" sz="1800" b="1">
              <a:solidFill>
                <a:srgbClr val="663300"/>
              </a:solidFill>
              <a:latin typeface="Courier New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96939" y="793696"/>
            <a:ext cx="5876724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zh-CN" altLang="en-US" sz="2400" dirty="0"/>
              <a:t>矩阵元素</a:t>
            </a:r>
            <a:r>
              <a:rPr lang="zh-CN" altLang="en-US" sz="2400" dirty="0" smtClean="0"/>
              <a:t>的批量引用（某些行，某列列）</a:t>
            </a:r>
            <a:endParaRPr lang="zh-CN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962819" y="5010991"/>
            <a:ext cx="7249026" cy="147732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zh-CN" altLang="en-US" dirty="0"/>
              <a:t>练习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）使用</a:t>
            </a:r>
            <a:r>
              <a:rPr lang="en-US" altLang="zh-CN" dirty="0" err="1" smtClean="0"/>
              <a:t>normrnd</a:t>
            </a:r>
            <a:r>
              <a:rPr lang="zh-CN" altLang="en-US" dirty="0" smtClean="0"/>
              <a:t>函数随机生成一个服从高斯分布的</a:t>
            </a:r>
            <a:r>
              <a:rPr lang="en-US" altLang="zh-CN" dirty="0" smtClean="0"/>
              <a:t>100</a:t>
            </a:r>
            <a:r>
              <a:rPr lang="zh-CN" altLang="en-US" dirty="0" smtClean="0"/>
              <a:t>*</a:t>
            </a:r>
            <a:r>
              <a:rPr lang="en-US" altLang="zh-CN" dirty="0" smtClean="0"/>
              <a:t>50</a:t>
            </a:r>
            <a:r>
              <a:rPr lang="zh-CN" altLang="en-US" dirty="0" smtClean="0"/>
              <a:t>的矩阵</a:t>
            </a:r>
            <a:r>
              <a:rPr lang="en-US" altLang="zh-CN" dirty="0" smtClean="0"/>
              <a:t>A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）读取</a:t>
            </a:r>
            <a:r>
              <a:rPr lang="en-US" altLang="zh-CN" dirty="0" smtClean="0"/>
              <a:t>A</a:t>
            </a:r>
            <a:r>
              <a:rPr lang="zh-CN" altLang="en-US" dirty="0" smtClean="0"/>
              <a:t>矩阵的第</a:t>
            </a:r>
            <a:r>
              <a:rPr lang="en-US" altLang="zh-CN" dirty="0" smtClean="0"/>
              <a:t>10</a:t>
            </a:r>
            <a:r>
              <a:rPr lang="zh-CN" altLang="en-US" dirty="0" smtClean="0"/>
              <a:t>行的数据；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）读取</a:t>
            </a:r>
            <a:r>
              <a:rPr lang="en-US" altLang="zh-CN" dirty="0" smtClean="0"/>
              <a:t>A</a:t>
            </a:r>
            <a:r>
              <a:rPr lang="zh-CN" altLang="en-US" dirty="0" smtClean="0"/>
              <a:t>矩阵的第</a:t>
            </a:r>
            <a:r>
              <a:rPr lang="en-US" altLang="zh-CN" dirty="0" smtClean="0"/>
              <a:t>50-53</a:t>
            </a:r>
            <a:r>
              <a:rPr lang="zh-CN" altLang="en-US" dirty="0" smtClean="0"/>
              <a:t>行，</a:t>
            </a:r>
            <a:r>
              <a:rPr lang="en-US" altLang="zh-CN" dirty="0" smtClean="0"/>
              <a:t>31-40</a:t>
            </a:r>
            <a:r>
              <a:rPr lang="zh-CN" altLang="en-US" dirty="0" smtClean="0"/>
              <a:t>列数据；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）再生成一个类似的矩阵</a:t>
            </a:r>
            <a:r>
              <a:rPr lang="en-US" altLang="zh-CN" dirty="0" smtClean="0"/>
              <a:t>B</a:t>
            </a:r>
            <a:r>
              <a:rPr lang="zh-CN" altLang="en-US" dirty="0" smtClean="0"/>
              <a:t>，求</a:t>
            </a:r>
            <a:r>
              <a:rPr lang="en-US" altLang="zh-CN" dirty="0" smtClean="0"/>
              <a:t>A.*B;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2135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autoUpdateAnimBg="0"/>
      <p:bldP spid="3" grpId="0" animBg="1" autoUpdateAnimBg="0"/>
      <p:bldP spid="4" grpId="0" animBg="1" autoUpdateAnimBg="0"/>
      <p:bldP spid="5" grpId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69001" y="1116555"/>
            <a:ext cx="1723549" cy="461665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zh-CN" altLang="en-US" sz="2400" dirty="0" smtClean="0"/>
              <a:t>矩阵的运算</a:t>
            </a:r>
            <a:endParaRPr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869001" y="1677880"/>
            <a:ext cx="4483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矩阵相乘  </a:t>
            </a:r>
            <a:r>
              <a:rPr lang="en-US" altLang="zh-CN" dirty="0" smtClean="0"/>
              <a:t>AB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3187370"/>
              </p:ext>
            </p:extLst>
          </p:nvPr>
        </p:nvGraphicFramePr>
        <p:xfrm>
          <a:off x="1293180" y="2517728"/>
          <a:ext cx="60960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5004128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19838811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031387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运算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数学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MATLAB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0408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加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A+B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A+B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2773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减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A-B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A-B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1967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相乘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AB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A*B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0964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除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A\B</a:t>
                      </a:r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zh-CN" altLang="en-US" baseline="0" dirty="0" smtClean="0">
                          <a:solidFill>
                            <a:schemeClr val="tx1"/>
                          </a:solidFill>
                        </a:rPr>
                        <a:t>或者</a:t>
                      </a:r>
                      <a:r>
                        <a:rPr lang="en-US" altLang="zh-CN" baseline="0" dirty="0" err="1" smtClean="0">
                          <a:solidFill>
                            <a:schemeClr val="tx1"/>
                          </a:solidFill>
                        </a:rPr>
                        <a:t>pinv</a:t>
                      </a:r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(A)*B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2864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点乘</a:t>
                      </a:r>
                      <a:endParaRPr lang="en-US" altLang="zh-CN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（元素之间相乘）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A.*B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4214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求幂</a:t>
                      </a:r>
                      <a:endParaRPr lang="en-US" altLang="zh-CN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</a:rPr>
                        <a:t>A.^n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75118"/>
                  </a:ext>
                </a:extLst>
              </a:tr>
            </a:tbl>
          </a:graphicData>
        </a:graphic>
      </p:graphicFrame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4130" y="4027465"/>
            <a:ext cx="438600" cy="24890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6510" y="4480030"/>
            <a:ext cx="1693840" cy="35666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3017" y="5040357"/>
            <a:ext cx="1067356" cy="346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177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76591" y="970209"/>
            <a:ext cx="3231751" cy="52322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 err="1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Matlab</a:t>
            </a:r>
            <a:r>
              <a:rPr lang="zh-CN" altLang="en-US" sz="28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导入数据</a:t>
            </a:r>
            <a:endParaRPr lang="zh-CN" altLang="en-US" sz="28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56808" y="1687484"/>
            <a:ext cx="6622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Matlab</a:t>
            </a:r>
            <a:r>
              <a:rPr lang="zh-CN" altLang="en-US" dirty="0" smtClean="0"/>
              <a:t>可以从</a:t>
            </a:r>
            <a:r>
              <a:rPr lang="en-US" altLang="zh-CN" dirty="0" smtClean="0"/>
              <a:t>txt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excel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csv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mat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jpg</a:t>
            </a:r>
            <a:r>
              <a:rPr lang="zh-CN" altLang="en-US" dirty="0" smtClean="0"/>
              <a:t>等文件中导入数据；</a:t>
            </a:r>
            <a:endParaRPr lang="en-US" altLang="zh-CN" dirty="0" smtClean="0"/>
          </a:p>
          <a:p>
            <a:r>
              <a:rPr lang="zh-CN" altLang="en-US" dirty="0" smtClean="0"/>
              <a:t>最简单、高效、不易出错的做法：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865711" y="5437649"/>
            <a:ext cx="53220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Data = load(‘./iris.txt’);</a:t>
            </a:r>
          </a:p>
          <a:p>
            <a:r>
              <a:rPr lang="en-US" altLang="zh-CN" dirty="0"/>
              <a:t>Data = load</a:t>
            </a:r>
            <a:r>
              <a:rPr lang="en-US" altLang="zh-CN" dirty="0" smtClean="0"/>
              <a:t>(‘./banana.txt</a:t>
            </a:r>
            <a:r>
              <a:rPr lang="en-US" altLang="zh-CN" dirty="0"/>
              <a:t>’);</a:t>
            </a:r>
          </a:p>
          <a:p>
            <a:r>
              <a:rPr lang="en-US" altLang="zh-CN" dirty="0" smtClean="0"/>
              <a:t>(</a:t>
            </a:r>
            <a:r>
              <a:rPr lang="zh-CN" altLang="en-US" dirty="0" smtClean="0"/>
              <a:t>其余很多格式的文件都可以用</a:t>
            </a:r>
            <a:r>
              <a:rPr lang="en-US" altLang="zh-CN" dirty="0" smtClean="0"/>
              <a:t>load</a:t>
            </a:r>
            <a:r>
              <a:rPr lang="zh-CN" altLang="en-US" dirty="0" smtClean="0"/>
              <a:t>函数读取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grpSp>
        <p:nvGrpSpPr>
          <p:cNvPr id="12" name="组合 11"/>
          <p:cNvGrpSpPr/>
          <p:nvPr/>
        </p:nvGrpSpPr>
        <p:grpSpPr>
          <a:xfrm>
            <a:off x="1016353" y="2706596"/>
            <a:ext cx="2042422" cy="2248868"/>
            <a:chOff x="2605456" y="2743341"/>
            <a:chExt cx="2042422" cy="2248868"/>
          </a:xfrm>
        </p:grpSpPr>
        <p:sp>
          <p:nvSpPr>
            <p:cNvPr id="4" name="矩形 3"/>
            <p:cNvSpPr/>
            <p:nvPr/>
          </p:nvSpPr>
          <p:spPr>
            <a:xfrm>
              <a:off x="2938508" y="2743341"/>
              <a:ext cx="1376318" cy="4350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原始数据</a:t>
              </a:r>
              <a:endParaRPr lang="zh-CN" altLang="en-US" dirty="0"/>
            </a:p>
          </p:txBody>
        </p:sp>
        <p:sp>
          <p:nvSpPr>
            <p:cNvPr id="5" name="矩形 4"/>
            <p:cNvSpPr/>
            <p:nvPr/>
          </p:nvSpPr>
          <p:spPr>
            <a:xfrm>
              <a:off x="2938508" y="3604976"/>
              <a:ext cx="1376318" cy="4350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存为</a:t>
              </a:r>
              <a:r>
                <a:rPr lang="en-US" altLang="zh-CN" dirty="0" smtClean="0"/>
                <a:t>txt</a:t>
              </a:r>
              <a:r>
                <a:rPr lang="zh-CN" altLang="en-US" dirty="0" smtClean="0"/>
                <a:t>文件</a:t>
              </a:r>
              <a:endParaRPr lang="zh-CN" altLang="en-US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2605456" y="4557203"/>
              <a:ext cx="2042422" cy="4350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Matlab</a:t>
              </a:r>
              <a:r>
                <a:rPr lang="zh-CN" altLang="en-US" dirty="0" smtClean="0"/>
                <a:t>直接读取</a:t>
              </a:r>
              <a:endParaRPr lang="zh-CN" altLang="en-US" dirty="0"/>
            </a:p>
          </p:txBody>
        </p:sp>
        <p:cxnSp>
          <p:nvCxnSpPr>
            <p:cNvPr id="9" name="直接箭头连接符 8"/>
            <p:cNvCxnSpPr>
              <a:stCxn id="4" idx="2"/>
              <a:endCxn id="5" idx="0"/>
            </p:cNvCxnSpPr>
            <p:nvPr/>
          </p:nvCxnSpPr>
          <p:spPr>
            <a:xfrm>
              <a:off x="3626667" y="3178347"/>
              <a:ext cx="0" cy="4266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stCxn id="5" idx="2"/>
              <a:endCxn id="6" idx="0"/>
            </p:cNvCxnSpPr>
            <p:nvPr/>
          </p:nvCxnSpPr>
          <p:spPr>
            <a:xfrm>
              <a:off x="3626667" y="4039982"/>
              <a:ext cx="0" cy="5172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矩形 15"/>
          <p:cNvSpPr/>
          <p:nvPr/>
        </p:nvSpPr>
        <p:spPr>
          <a:xfrm>
            <a:off x="4176945" y="3001153"/>
            <a:ext cx="4372251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454545"/>
                </a:solidFill>
                <a:latin typeface="tahoma" panose="020B0604030504040204" pitchFamily="34" charset="0"/>
              </a:rPr>
              <a:t>函数名      数值类型   分隔符    返回值</a:t>
            </a:r>
            <a:endParaRPr lang="en-US" altLang="zh-CN" dirty="0" smtClean="0">
              <a:solidFill>
                <a:srgbClr val="454545"/>
              </a:solidFill>
              <a:latin typeface="tahoma" panose="020B0604030504040204" pitchFamily="34" charset="0"/>
            </a:endParaRPr>
          </a:p>
          <a:p>
            <a:r>
              <a:rPr lang="en-US" altLang="zh-CN" dirty="0" smtClean="0">
                <a:solidFill>
                  <a:srgbClr val="454545"/>
                </a:solidFill>
                <a:latin typeface="tahoma" panose="020B0604030504040204" pitchFamily="34" charset="0"/>
              </a:rPr>
              <a:t>--------------------------------------------------</a:t>
            </a:r>
          </a:p>
          <a:p>
            <a:r>
              <a:rPr lang="en-US" altLang="zh-CN" dirty="0" err="1" smtClean="0">
                <a:solidFill>
                  <a:srgbClr val="454545"/>
                </a:solidFill>
                <a:latin typeface="tahoma" panose="020B0604030504040204" pitchFamily="34" charset="0"/>
              </a:rPr>
              <a:t>csvread</a:t>
            </a:r>
            <a:r>
              <a:rPr lang="en-US" altLang="zh-CN" dirty="0" smtClean="0">
                <a:solidFill>
                  <a:srgbClr val="454545"/>
                </a:solidFill>
                <a:latin typeface="tahoma" panose="020B0604030504040204" pitchFamily="34" charset="0"/>
              </a:rPr>
              <a:t> | </a:t>
            </a:r>
            <a:r>
              <a:rPr lang="zh-CN" altLang="en-US" dirty="0" smtClean="0">
                <a:solidFill>
                  <a:srgbClr val="454545"/>
                </a:solidFill>
                <a:latin typeface="tahoma" panose="020B0604030504040204" pitchFamily="34" charset="0"/>
              </a:rPr>
              <a:t>数值数据 </a:t>
            </a:r>
            <a:r>
              <a:rPr lang="en-US" altLang="zh-CN" dirty="0" smtClean="0">
                <a:solidFill>
                  <a:srgbClr val="454545"/>
                </a:solidFill>
                <a:latin typeface="tahoma" panose="020B0604030504040204" pitchFamily="34" charset="0"/>
              </a:rPr>
              <a:t>|  </a:t>
            </a:r>
            <a:r>
              <a:rPr lang="zh-CN" altLang="en-US" dirty="0" smtClean="0">
                <a:solidFill>
                  <a:srgbClr val="454545"/>
                </a:solidFill>
                <a:latin typeface="tahoma" panose="020B0604030504040204" pitchFamily="34" charset="0"/>
              </a:rPr>
              <a:t>仅</a:t>
            </a:r>
            <a:r>
              <a:rPr lang="en-US" altLang="zh-CN" dirty="0" err="1" smtClean="0">
                <a:solidFill>
                  <a:srgbClr val="454545"/>
                </a:solidFill>
                <a:latin typeface="tahoma" panose="020B0604030504040204" pitchFamily="34" charset="0"/>
              </a:rPr>
              <a:t>cooma</a:t>
            </a:r>
            <a:r>
              <a:rPr lang="en-US" altLang="zh-CN" dirty="0" smtClean="0">
                <a:solidFill>
                  <a:srgbClr val="454545"/>
                </a:solidFill>
                <a:latin typeface="tahoma" panose="020B0604030504040204" pitchFamily="34" charset="0"/>
              </a:rPr>
              <a:t> |    1</a:t>
            </a:r>
            <a:endParaRPr lang="en-US" altLang="zh-CN" dirty="0">
              <a:solidFill>
                <a:srgbClr val="454545"/>
              </a:solidFill>
              <a:latin typeface="tahoma" panose="020B0604030504040204" pitchFamily="34" charset="0"/>
            </a:endParaRPr>
          </a:p>
          <a:p>
            <a:r>
              <a:rPr lang="en-US" altLang="zh-CN" dirty="0" err="1">
                <a:solidFill>
                  <a:srgbClr val="454545"/>
                </a:solidFill>
                <a:latin typeface="tahoma" panose="020B0604030504040204" pitchFamily="34" charset="0"/>
              </a:rPr>
              <a:t>dlmread</a:t>
            </a:r>
            <a:r>
              <a:rPr lang="en-US" altLang="zh-CN" dirty="0">
                <a:solidFill>
                  <a:srgbClr val="454545"/>
                </a:solidFill>
                <a:latin typeface="tahoma" panose="020B0604030504040204" pitchFamily="34" charset="0"/>
              </a:rPr>
              <a:t>|</a:t>
            </a:r>
            <a:r>
              <a:rPr lang="zh-CN" altLang="en-US" dirty="0" smtClean="0">
                <a:solidFill>
                  <a:srgbClr val="454545"/>
                </a:solidFill>
                <a:latin typeface="tahoma" panose="020B0604030504040204" pitchFamily="34" charset="0"/>
              </a:rPr>
              <a:t>数值数据  </a:t>
            </a:r>
            <a:r>
              <a:rPr lang="en-US" altLang="zh-CN" dirty="0" smtClean="0">
                <a:solidFill>
                  <a:srgbClr val="454545"/>
                </a:solidFill>
                <a:latin typeface="tahoma" panose="020B0604030504040204" pitchFamily="34" charset="0"/>
              </a:rPr>
              <a:t>|   </a:t>
            </a:r>
            <a:r>
              <a:rPr lang="zh-CN" altLang="en-US" dirty="0" smtClean="0">
                <a:solidFill>
                  <a:srgbClr val="454545"/>
                </a:solidFill>
                <a:latin typeface="tahoma" panose="020B0604030504040204" pitchFamily="34" charset="0"/>
              </a:rPr>
              <a:t>任何</a:t>
            </a:r>
            <a:r>
              <a:rPr lang="zh-CN" altLang="en-US" dirty="0">
                <a:solidFill>
                  <a:srgbClr val="454545"/>
                </a:solidFill>
                <a:latin typeface="tahoma" panose="020B0604030504040204" pitchFamily="34" charset="0"/>
              </a:rPr>
              <a:t>字符</a:t>
            </a:r>
            <a:r>
              <a:rPr lang="en-US" altLang="zh-CN" dirty="0" smtClean="0">
                <a:solidFill>
                  <a:srgbClr val="454545"/>
                </a:solidFill>
                <a:latin typeface="tahoma" panose="020B0604030504040204" pitchFamily="34" charset="0"/>
              </a:rPr>
              <a:t>|    1</a:t>
            </a:r>
            <a:endParaRPr lang="en-US" altLang="zh-CN" dirty="0">
              <a:solidFill>
                <a:srgbClr val="454545"/>
              </a:solidFill>
              <a:latin typeface="tahoma" panose="020B0604030504040204" pitchFamily="34" charset="0"/>
            </a:endParaRPr>
          </a:p>
          <a:p>
            <a:r>
              <a:rPr lang="en-US" altLang="zh-CN" dirty="0" err="1" smtClean="0">
                <a:solidFill>
                  <a:srgbClr val="454545"/>
                </a:solidFill>
                <a:latin typeface="tahoma" panose="020B0604030504040204" pitchFamily="34" charset="0"/>
              </a:rPr>
              <a:t>fscanf</a:t>
            </a:r>
            <a:r>
              <a:rPr lang="en-US" altLang="zh-CN" dirty="0" smtClean="0">
                <a:solidFill>
                  <a:srgbClr val="454545"/>
                </a:solidFill>
                <a:latin typeface="tahoma" panose="020B0604030504040204" pitchFamily="34" charset="0"/>
              </a:rPr>
              <a:t>   |</a:t>
            </a:r>
            <a:r>
              <a:rPr lang="zh-CN" altLang="en-US" dirty="0">
                <a:solidFill>
                  <a:srgbClr val="454545"/>
                </a:solidFill>
                <a:latin typeface="tahoma" panose="020B0604030504040204" pitchFamily="34" charset="0"/>
              </a:rPr>
              <a:t>字母和数值</a:t>
            </a:r>
            <a:r>
              <a:rPr lang="en-US" altLang="zh-CN" dirty="0" smtClean="0">
                <a:solidFill>
                  <a:srgbClr val="454545"/>
                </a:solidFill>
                <a:latin typeface="tahoma" panose="020B0604030504040204" pitchFamily="34" charset="0"/>
              </a:rPr>
              <a:t>| </a:t>
            </a:r>
            <a:r>
              <a:rPr lang="zh-CN" altLang="en-US" dirty="0" smtClean="0">
                <a:solidFill>
                  <a:srgbClr val="454545"/>
                </a:solidFill>
                <a:latin typeface="tahoma" panose="020B0604030504040204" pitchFamily="34" charset="0"/>
              </a:rPr>
              <a:t>任何</a:t>
            </a:r>
            <a:r>
              <a:rPr lang="zh-CN" altLang="en-US" dirty="0">
                <a:solidFill>
                  <a:srgbClr val="454545"/>
                </a:solidFill>
                <a:latin typeface="tahoma" panose="020B0604030504040204" pitchFamily="34" charset="0"/>
              </a:rPr>
              <a:t>字符</a:t>
            </a:r>
            <a:r>
              <a:rPr lang="en-US" altLang="zh-CN" dirty="0" smtClean="0">
                <a:solidFill>
                  <a:srgbClr val="454545"/>
                </a:solidFill>
                <a:latin typeface="tahoma" panose="020B0604030504040204" pitchFamily="34" charset="0"/>
              </a:rPr>
              <a:t>|     1</a:t>
            </a:r>
            <a:endParaRPr lang="en-US" altLang="zh-CN" dirty="0">
              <a:solidFill>
                <a:srgbClr val="454545"/>
              </a:solidFill>
              <a:latin typeface="tahoma" panose="020B0604030504040204" pitchFamily="34" charset="0"/>
            </a:endParaRPr>
          </a:p>
          <a:p>
            <a:r>
              <a:rPr lang="en-US" altLang="zh-CN" dirty="0" smtClean="0">
                <a:solidFill>
                  <a:srgbClr val="454545"/>
                </a:solidFill>
                <a:latin typeface="tahoma" panose="020B0604030504040204" pitchFamily="34" charset="0"/>
              </a:rPr>
              <a:t>load      |</a:t>
            </a:r>
            <a:r>
              <a:rPr lang="zh-CN" altLang="en-US" dirty="0" smtClean="0">
                <a:solidFill>
                  <a:srgbClr val="454545"/>
                </a:solidFill>
                <a:latin typeface="tahoma" panose="020B0604030504040204" pitchFamily="34" charset="0"/>
              </a:rPr>
              <a:t>数值数据  </a:t>
            </a:r>
            <a:r>
              <a:rPr lang="en-US" altLang="zh-CN" dirty="0" smtClean="0">
                <a:solidFill>
                  <a:srgbClr val="454545"/>
                </a:solidFill>
                <a:latin typeface="tahoma" panose="020B0604030504040204" pitchFamily="34" charset="0"/>
              </a:rPr>
              <a:t>|  </a:t>
            </a:r>
            <a:r>
              <a:rPr lang="zh-CN" altLang="en-US" dirty="0" smtClean="0">
                <a:solidFill>
                  <a:srgbClr val="454545"/>
                </a:solidFill>
                <a:latin typeface="tahoma" panose="020B0604030504040204" pitchFamily="34" charset="0"/>
              </a:rPr>
              <a:t>仅</a:t>
            </a:r>
            <a:r>
              <a:rPr lang="en-US" altLang="zh-CN" dirty="0" smtClean="0">
                <a:solidFill>
                  <a:srgbClr val="454545"/>
                </a:solidFill>
                <a:latin typeface="tahoma" panose="020B0604030504040204" pitchFamily="34" charset="0"/>
              </a:rPr>
              <a:t>space  |    1</a:t>
            </a:r>
            <a:endParaRPr lang="en-US" altLang="zh-CN" dirty="0">
              <a:solidFill>
                <a:srgbClr val="454545"/>
              </a:solidFill>
              <a:latin typeface="tahoma" panose="020B0604030504040204" pitchFamily="34" charset="0"/>
            </a:endParaRPr>
          </a:p>
          <a:p>
            <a:r>
              <a:rPr lang="en-US" altLang="zh-CN" dirty="0" err="1">
                <a:solidFill>
                  <a:srgbClr val="454545"/>
                </a:solidFill>
                <a:latin typeface="tahoma" panose="020B0604030504040204" pitchFamily="34" charset="0"/>
              </a:rPr>
              <a:t>textread</a:t>
            </a:r>
            <a:r>
              <a:rPr lang="en-US" altLang="zh-CN" dirty="0">
                <a:solidFill>
                  <a:srgbClr val="454545"/>
                </a:solidFill>
                <a:latin typeface="tahoma" panose="020B0604030504040204" pitchFamily="34" charset="0"/>
              </a:rPr>
              <a:t>|</a:t>
            </a:r>
            <a:r>
              <a:rPr lang="zh-CN" altLang="en-US" dirty="0">
                <a:solidFill>
                  <a:srgbClr val="454545"/>
                </a:solidFill>
                <a:latin typeface="tahoma" panose="020B0604030504040204" pitchFamily="34" charset="0"/>
              </a:rPr>
              <a:t>字母和数值</a:t>
            </a:r>
            <a:r>
              <a:rPr lang="en-US" altLang="zh-CN" dirty="0">
                <a:solidFill>
                  <a:srgbClr val="454545"/>
                </a:solidFill>
                <a:latin typeface="tahoma" panose="020B0604030504040204" pitchFamily="34" charset="0"/>
              </a:rPr>
              <a:t>|</a:t>
            </a:r>
            <a:r>
              <a:rPr lang="zh-CN" altLang="en-US" dirty="0">
                <a:solidFill>
                  <a:srgbClr val="454545"/>
                </a:solidFill>
                <a:latin typeface="tahoma" panose="020B0604030504040204" pitchFamily="34" charset="0"/>
              </a:rPr>
              <a:t>任何</a:t>
            </a:r>
            <a:r>
              <a:rPr lang="zh-CN" altLang="en-US" dirty="0" smtClean="0">
                <a:solidFill>
                  <a:srgbClr val="454545"/>
                </a:solidFill>
                <a:latin typeface="tahoma" panose="020B0604030504040204" pitchFamily="34" charset="0"/>
              </a:rPr>
              <a:t>字符 </a:t>
            </a:r>
            <a:r>
              <a:rPr lang="en-US" altLang="zh-CN" dirty="0" smtClean="0">
                <a:solidFill>
                  <a:srgbClr val="454545"/>
                </a:solidFill>
                <a:latin typeface="tahoma" panose="020B0604030504040204" pitchFamily="34" charset="0"/>
              </a:rPr>
              <a:t>|</a:t>
            </a:r>
            <a:r>
              <a:rPr lang="zh-CN" altLang="en-US" dirty="0">
                <a:solidFill>
                  <a:srgbClr val="454545"/>
                </a:solidFill>
                <a:latin typeface="tahoma" panose="020B0604030504040204" pitchFamily="34" charset="0"/>
              </a:rPr>
              <a:t>多返回</a:t>
            </a:r>
            <a:r>
              <a:rPr lang="zh-CN" altLang="en-US" dirty="0" smtClean="0">
                <a:solidFill>
                  <a:srgbClr val="454545"/>
                </a:solidFill>
                <a:latin typeface="tahoma" panose="020B0604030504040204" pitchFamily="34" charset="0"/>
              </a:rPr>
              <a:t>值</a:t>
            </a:r>
            <a:endParaRPr lang="en-US" altLang="zh-CN" dirty="0" smtClean="0">
              <a:solidFill>
                <a:srgbClr val="454545"/>
              </a:solidFill>
              <a:latin typeface="tahoma" panose="020B0604030504040204" pitchFamily="34" charset="0"/>
            </a:endParaRPr>
          </a:p>
          <a:p>
            <a:r>
              <a:rPr lang="en-US" altLang="zh-CN" b="0" i="0" dirty="0" smtClean="0">
                <a:solidFill>
                  <a:srgbClr val="454545"/>
                </a:solidFill>
                <a:effectLst/>
                <a:latin typeface="tahoma" panose="020B0604030504040204" pitchFamily="34" charset="0"/>
              </a:rPr>
              <a:t>--------------------------------------------------</a:t>
            </a:r>
            <a:endParaRPr lang="zh-CN" altLang="en-US" b="0" i="0" dirty="0">
              <a:solidFill>
                <a:srgbClr val="454545"/>
              </a:solidFill>
              <a:effectLst/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8702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76591" y="925821"/>
            <a:ext cx="3231751" cy="52322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 err="1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Matlab</a:t>
            </a:r>
            <a:r>
              <a:rPr lang="zh-CN" altLang="en-US" sz="28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画图基础</a:t>
            </a:r>
            <a:endParaRPr lang="zh-CN" altLang="en-US" sz="28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538565" y="1758020"/>
            <a:ext cx="8208912" cy="41549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Adobe 黑体 Std R" pitchFamily="34" charset="-122"/>
                <a:ea typeface="Adobe 黑体 Std R" pitchFamily="34" charset="-122"/>
              </a:rPr>
              <a:t>MTALAB</a:t>
            </a:r>
            <a:r>
              <a:rPr lang="zh-CN" altLang="en-US" sz="2400" dirty="0" smtClean="0">
                <a:latin typeface="Adobe 黑体 Std R" pitchFamily="34" charset="-122"/>
                <a:ea typeface="Adobe 黑体 Std R" pitchFamily="34" charset="-122"/>
              </a:rPr>
              <a:t>绘图是通过</a:t>
            </a:r>
            <a:r>
              <a:rPr lang="zh-CN" altLang="en-US" sz="2400" dirty="0" smtClean="0">
                <a:solidFill>
                  <a:srgbClr val="0000FF"/>
                </a:solidFill>
                <a:latin typeface="Adobe 黑体 Std R" pitchFamily="34" charset="-122"/>
                <a:ea typeface="Adobe 黑体 Std R" pitchFamily="34" charset="-122"/>
              </a:rPr>
              <a:t>描点、连线</a:t>
            </a:r>
            <a:r>
              <a:rPr lang="zh-CN" altLang="en-US" sz="2400" dirty="0" smtClean="0">
                <a:latin typeface="Adobe 黑体 Std R" pitchFamily="34" charset="-122"/>
                <a:ea typeface="Adobe 黑体 Std R" pitchFamily="34" charset="-122"/>
              </a:rPr>
              <a:t>来实现图形的绘制的。因此在绘制图形之前，必须知道</a:t>
            </a:r>
            <a:r>
              <a:rPr lang="zh-CN" altLang="en-US" sz="2400" b="1" dirty="0" smtClean="0">
                <a:solidFill>
                  <a:srgbClr val="C00000"/>
                </a:solidFill>
                <a:latin typeface="Adobe 黑体 Std R" pitchFamily="34" charset="-122"/>
                <a:ea typeface="Adobe 黑体 Std R" pitchFamily="34" charset="-122"/>
              </a:rPr>
              <a:t>在坐标空间中要绘制目标图形的每个点的坐标</a:t>
            </a:r>
            <a:r>
              <a:rPr lang="zh-CN" altLang="en-US" sz="2400" dirty="0" smtClean="0">
                <a:latin typeface="Adobe 黑体 Std R" pitchFamily="34" charset="-122"/>
                <a:ea typeface="Adobe 黑体 Std R" pitchFamily="34" charset="-122"/>
              </a:rPr>
              <a:t>。</a:t>
            </a:r>
            <a:endParaRPr lang="en-US" altLang="zh-CN" sz="2400" dirty="0" smtClean="0">
              <a:latin typeface="Adobe 黑体 Std R" pitchFamily="34" charset="-122"/>
              <a:ea typeface="Adobe 黑体 Std R" pitchFamily="34" charset="-122"/>
            </a:endParaRPr>
          </a:p>
          <a:p>
            <a:endParaRPr lang="en-US" altLang="zh-CN" sz="2400" dirty="0">
              <a:latin typeface="Adobe 黑体 Std R" pitchFamily="34" charset="-122"/>
              <a:ea typeface="Adobe 黑体 Std R" pitchFamily="34" charset="-122"/>
            </a:endParaRPr>
          </a:p>
          <a:p>
            <a:r>
              <a:rPr lang="en-US" altLang="zh-CN" sz="2400" dirty="0" smtClean="0">
                <a:latin typeface="Adobe 黑体 Std R" pitchFamily="34" charset="-122"/>
                <a:ea typeface="Adobe 黑体 Std R" pitchFamily="34" charset="-122"/>
              </a:rPr>
              <a:t>MATLAB</a:t>
            </a:r>
            <a:r>
              <a:rPr lang="zh-CN" altLang="en-US" sz="2400" dirty="0" smtClean="0">
                <a:latin typeface="Adobe 黑体 Std R" pitchFamily="34" charset="-122"/>
                <a:ea typeface="Adobe 黑体 Std R" pitchFamily="34" charset="-122"/>
              </a:rPr>
              <a:t>绘图的一般步骤：</a:t>
            </a:r>
            <a:endParaRPr lang="en-US" altLang="zh-CN" sz="2400" dirty="0" smtClean="0">
              <a:latin typeface="Adobe 黑体 Std R" pitchFamily="34" charset="-122"/>
              <a:ea typeface="Adobe 黑体 Std R" pitchFamily="34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2400" b="1" dirty="0" smtClean="0">
                <a:solidFill>
                  <a:srgbClr val="C00000"/>
                </a:solidFill>
                <a:latin typeface="Adobe 黑体 Std R" pitchFamily="34" charset="-122"/>
                <a:ea typeface="Adobe 黑体 Std R" pitchFamily="34" charset="-122"/>
              </a:rPr>
              <a:t>定义自变量 </a:t>
            </a:r>
            <a:r>
              <a:rPr lang="en-US" altLang="zh-CN" sz="2400" b="1" dirty="0" smtClean="0">
                <a:solidFill>
                  <a:srgbClr val="C00000"/>
                </a:solidFill>
                <a:latin typeface="Adobe 黑体 Std R" pitchFamily="34" charset="-122"/>
                <a:ea typeface="Adobe 黑体 Std R" pitchFamily="34" charset="-122"/>
              </a:rPr>
              <a:t>X </a:t>
            </a:r>
            <a:r>
              <a:rPr lang="zh-CN" altLang="en-US" sz="2400" b="1" dirty="0" smtClean="0">
                <a:solidFill>
                  <a:srgbClr val="C00000"/>
                </a:solidFill>
                <a:latin typeface="Adobe 黑体 Std R" pitchFamily="34" charset="-122"/>
                <a:ea typeface="Adobe 黑体 Std R" pitchFamily="34" charset="-122"/>
              </a:rPr>
              <a:t>以及 </a:t>
            </a:r>
            <a:r>
              <a:rPr lang="en-US" altLang="zh-CN" sz="2400" b="1" dirty="0" smtClean="0">
                <a:solidFill>
                  <a:srgbClr val="C00000"/>
                </a:solidFill>
                <a:latin typeface="Adobe 黑体 Std R" pitchFamily="34" charset="-122"/>
                <a:ea typeface="Adobe 黑体 Std R" pitchFamily="34" charset="-122"/>
              </a:rPr>
              <a:t>X </a:t>
            </a:r>
            <a:r>
              <a:rPr lang="zh-CN" altLang="en-US" sz="2400" b="1" dirty="0" smtClean="0">
                <a:solidFill>
                  <a:srgbClr val="C00000"/>
                </a:solidFill>
                <a:latin typeface="Adobe 黑体 Std R" pitchFamily="34" charset="-122"/>
                <a:ea typeface="Adobe 黑体 Std R" pitchFamily="34" charset="-122"/>
              </a:rPr>
              <a:t>的取值空间；</a:t>
            </a:r>
            <a:endParaRPr lang="en-US" altLang="zh-CN" sz="2400" b="1" dirty="0" smtClean="0">
              <a:solidFill>
                <a:srgbClr val="C00000"/>
              </a:solidFill>
              <a:latin typeface="Adobe 黑体 Std R" pitchFamily="34" charset="-122"/>
              <a:ea typeface="Adobe 黑体 Std R" pitchFamily="34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2400" b="1" dirty="0" smtClean="0">
                <a:solidFill>
                  <a:srgbClr val="C00000"/>
                </a:solidFill>
                <a:latin typeface="Adobe 黑体 Std R" pitchFamily="34" charset="-122"/>
                <a:ea typeface="Adobe 黑体 Std R" pitchFamily="34" charset="-122"/>
              </a:rPr>
              <a:t>通过函数计算因变量 </a:t>
            </a:r>
            <a:r>
              <a:rPr lang="en-US" altLang="zh-CN" sz="2400" b="1" dirty="0" smtClean="0">
                <a:solidFill>
                  <a:srgbClr val="C00000"/>
                </a:solidFill>
                <a:latin typeface="Adobe 黑体 Std R" pitchFamily="34" charset="-122"/>
                <a:ea typeface="Adobe 黑体 Std R" pitchFamily="34" charset="-122"/>
              </a:rPr>
              <a:t>Y </a:t>
            </a:r>
            <a:r>
              <a:rPr lang="zh-CN" altLang="en-US" sz="2400" b="1" dirty="0" smtClean="0">
                <a:solidFill>
                  <a:srgbClr val="C00000"/>
                </a:solidFill>
                <a:latin typeface="Adobe 黑体 Std R" pitchFamily="34" charset="-122"/>
                <a:ea typeface="Adobe 黑体 Std R" pitchFamily="34" charset="-122"/>
              </a:rPr>
              <a:t>的取值空间；</a:t>
            </a:r>
            <a:endParaRPr lang="en-US" altLang="zh-CN" sz="2400" b="1" dirty="0" smtClean="0">
              <a:solidFill>
                <a:srgbClr val="C00000"/>
              </a:solidFill>
              <a:latin typeface="Adobe 黑体 Std R" pitchFamily="34" charset="-122"/>
              <a:ea typeface="Adobe 黑体 Std R" pitchFamily="34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2400" b="1" dirty="0" smtClean="0">
                <a:solidFill>
                  <a:srgbClr val="C00000"/>
                </a:solidFill>
                <a:latin typeface="Adobe 黑体 Std R" pitchFamily="34" charset="-122"/>
                <a:ea typeface="Adobe 黑体 Std R" pitchFamily="34" charset="-122"/>
              </a:rPr>
              <a:t>在空间中画出图形。</a:t>
            </a:r>
            <a:endParaRPr lang="en-US" altLang="zh-CN" sz="2400" b="1" dirty="0" smtClean="0">
              <a:solidFill>
                <a:srgbClr val="C00000"/>
              </a:solidFill>
              <a:latin typeface="Adobe 黑体 Std R" pitchFamily="34" charset="-122"/>
              <a:ea typeface="Adobe 黑体 Std R" pitchFamily="34" charset="-122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CN" sz="2400" dirty="0">
              <a:solidFill>
                <a:srgbClr val="0000FF"/>
              </a:solidFill>
              <a:latin typeface="Adobe 黑体 Std R" pitchFamily="34" charset="-122"/>
              <a:ea typeface="Adobe 黑体 Std R" pitchFamily="34" charset="-122"/>
            </a:endParaRPr>
          </a:p>
          <a:p>
            <a:r>
              <a:rPr lang="en-US" altLang="zh-CN" sz="2000" dirty="0" err="1" smtClean="0">
                <a:solidFill>
                  <a:schemeClr val="accent6">
                    <a:lumMod val="50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Matlab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并不会计算出一个函数所有的点，因为这是不可能的。它只会计算出有限个点，然后把它们连接起来。</a:t>
            </a:r>
            <a:endParaRPr lang="en-US" altLang="zh-CN" sz="2000" dirty="0" smtClean="0">
              <a:solidFill>
                <a:schemeClr val="accent6">
                  <a:lumMod val="50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30382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2222" y="1911901"/>
            <a:ext cx="8496944" cy="39703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C00000"/>
                </a:solidFill>
                <a:latin typeface="Adobe 黑体 Std R" pitchFamily="34" charset="-122"/>
                <a:ea typeface="Adobe 黑体 Std R" pitchFamily="34" charset="-122"/>
              </a:rPr>
              <a:t>方式一 ：  </a:t>
            </a:r>
            <a:r>
              <a:rPr lang="zh-CN" altLang="en-US" sz="2400" dirty="0" smtClean="0">
                <a:solidFill>
                  <a:srgbClr val="0000FF"/>
                </a:solidFill>
                <a:latin typeface="Adobe 黑体 Std R" pitchFamily="34" charset="-122"/>
                <a:ea typeface="Adobe 黑体 Std R" pitchFamily="34" charset="-122"/>
              </a:rPr>
              <a:t>变量名 </a:t>
            </a:r>
            <a:r>
              <a:rPr lang="en-US" altLang="zh-CN" sz="2400" dirty="0" smtClean="0">
                <a:solidFill>
                  <a:srgbClr val="0000FF"/>
                </a:solidFill>
                <a:latin typeface="Adobe 黑体 Std R" pitchFamily="34" charset="-122"/>
                <a:ea typeface="Adobe 黑体 Std R" pitchFamily="34" charset="-122"/>
              </a:rPr>
              <a:t>= </a:t>
            </a:r>
            <a:r>
              <a:rPr lang="zh-CN" altLang="en-US" sz="2400" dirty="0" smtClean="0">
                <a:solidFill>
                  <a:srgbClr val="0000FF"/>
                </a:solidFill>
                <a:latin typeface="Adobe 黑体 Std R" pitchFamily="34" charset="-122"/>
                <a:ea typeface="Adobe 黑体 Std R" pitchFamily="34" charset="-122"/>
              </a:rPr>
              <a:t>起始点：步长：终止点</a:t>
            </a:r>
            <a:endParaRPr lang="en-US" altLang="zh-CN" sz="2400" dirty="0" smtClean="0">
              <a:solidFill>
                <a:srgbClr val="0000FF"/>
              </a:solidFill>
              <a:latin typeface="Adobe 黑体 Std R" pitchFamily="34" charset="-122"/>
              <a:ea typeface="Adobe 黑体 Std R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Adobe 黑体 Std R" pitchFamily="34" charset="-122"/>
                <a:ea typeface="Adobe 黑体 Std R" pitchFamily="34" charset="-122"/>
              </a:rPr>
              <a:t>例如： </a:t>
            </a:r>
            <a:r>
              <a:rPr lang="en-US" altLang="zh-CN" sz="2000" dirty="0" smtClean="0">
                <a:latin typeface="Adobe 黑体 Std R" pitchFamily="34" charset="-122"/>
                <a:ea typeface="Adobe 黑体 Std R" pitchFamily="34" charset="-122"/>
              </a:rPr>
              <a:t>x1 = -1:0.1:2;</a:t>
            </a:r>
            <a:endParaRPr lang="en-US" altLang="zh-CN" sz="2000" dirty="0">
              <a:latin typeface="Adobe 黑体 Std R" pitchFamily="34" charset="-122"/>
              <a:ea typeface="Adobe 黑体 Std R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Adobe 黑体 Std R" pitchFamily="34" charset="-122"/>
                <a:ea typeface="Adobe 黑体 Std R" pitchFamily="34" charset="-122"/>
              </a:rPr>
              <a:t>表示取值空间从</a:t>
            </a:r>
            <a:r>
              <a:rPr lang="en-US" altLang="zh-CN" sz="2000" dirty="0" smtClean="0">
                <a:latin typeface="Adobe 黑体 Std R" pitchFamily="34" charset="-122"/>
                <a:ea typeface="Adobe 黑体 Std R" pitchFamily="34" charset="-122"/>
              </a:rPr>
              <a:t>-1</a:t>
            </a:r>
            <a:r>
              <a:rPr lang="zh-CN" altLang="en-US" sz="2000" dirty="0" smtClean="0">
                <a:latin typeface="Adobe 黑体 Std R" pitchFamily="34" charset="-122"/>
                <a:ea typeface="Adobe 黑体 Std R" pitchFamily="34" charset="-122"/>
              </a:rPr>
              <a:t>到</a:t>
            </a:r>
            <a:r>
              <a:rPr lang="en-US" altLang="zh-CN" sz="2000" dirty="0" smtClean="0">
                <a:latin typeface="Adobe 黑体 Std R" pitchFamily="34" charset="-122"/>
                <a:ea typeface="Adobe 黑体 Std R" pitchFamily="34" charset="-122"/>
              </a:rPr>
              <a:t>2</a:t>
            </a:r>
            <a:r>
              <a:rPr lang="zh-CN" altLang="en-US" sz="2000" dirty="0" smtClean="0">
                <a:latin typeface="Adobe 黑体 Std R" pitchFamily="34" charset="-122"/>
                <a:ea typeface="Adobe 黑体 Std R" pitchFamily="34" charset="-122"/>
              </a:rPr>
              <a:t>，中间每隔</a:t>
            </a:r>
            <a:r>
              <a:rPr lang="en-US" altLang="zh-CN" sz="2000" dirty="0" smtClean="0">
                <a:latin typeface="Adobe 黑体 Std R" pitchFamily="34" charset="-122"/>
                <a:ea typeface="Adobe 黑体 Std R" pitchFamily="34" charset="-122"/>
              </a:rPr>
              <a:t>0.1</a:t>
            </a:r>
            <a:r>
              <a:rPr lang="zh-CN" altLang="en-US" sz="2000" dirty="0" smtClean="0">
                <a:latin typeface="Adobe 黑体 Std R" pitchFamily="34" charset="-122"/>
                <a:ea typeface="Adobe 黑体 Std R" pitchFamily="34" charset="-122"/>
              </a:rPr>
              <a:t>取一个点，</a:t>
            </a:r>
            <a:r>
              <a:rPr lang="zh-CN" altLang="en-US" sz="2000" dirty="0">
                <a:latin typeface="Adobe 黑体 Std R" pitchFamily="34" charset="-122"/>
                <a:ea typeface="Adobe 黑体 Std R" pitchFamily="34" charset="-122"/>
              </a:rPr>
              <a:t>所以</a:t>
            </a:r>
            <a:r>
              <a:rPr lang="zh-CN" altLang="en-US" sz="2000" dirty="0" smtClean="0">
                <a:latin typeface="Adobe 黑体 Std R" pitchFamily="34" charset="-122"/>
                <a:ea typeface="Adobe 黑体 Std R" pitchFamily="34" charset="-122"/>
              </a:rPr>
              <a:t>一共取了</a:t>
            </a:r>
            <a:r>
              <a:rPr lang="en-US" altLang="zh-CN" sz="2000" dirty="0" smtClean="0">
                <a:latin typeface="Adobe 黑体 Std R" pitchFamily="34" charset="-122"/>
                <a:ea typeface="Adobe 黑体 Std R" pitchFamily="34" charset="-122"/>
              </a:rPr>
              <a:t>31</a:t>
            </a:r>
            <a:r>
              <a:rPr lang="zh-CN" altLang="en-US" sz="2000" dirty="0" smtClean="0">
                <a:latin typeface="Adobe 黑体 Std R" pitchFamily="34" charset="-122"/>
                <a:ea typeface="Adobe 黑体 Std R" pitchFamily="34" charset="-122"/>
              </a:rPr>
              <a:t>个点。</a:t>
            </a:r>
            <a:endParaRPr lang="en-US" altLang="zh-CN" sz="2000" dirty="0" smtClean="0">
              <a:latin typeface="Adobe 黑体 Std R" pitchFamily="34" charset="-122"/>
              <a:ea typeface="Adobe 黑体 Std R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 smtClean="0">
              <a:latin typeface="Adobe 黑体 Std R" pitchFamily="34" charset="-122"/>
              <a:ea typeface="Adobe 黑体 Std R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C00000"/>
                </a:solidFill>
                <a:latin typeface="Adobe 黑体 Std R" pitchFamily="34" charset="-122"/>
                <a:ea typeface="Adobe 黑体 Std R" pitchFamily="34" charset="-122"/>
              </a:rPr>
              <a:t>方式二 </a:t>
            </a:r>
            <a:r>
              <a:rPr lang="zh-CN" altLang="en-US" sz="2400" dirty="0">
                <a:solidFill>
                  <a:srgbClr val="C00000"/>
                </a:solidFill>
                <a:latin typeface="Adobe 黑体 Std R" pitchFamily="34" charset="-122"/>
                <a:ea typeface="Adobe 黑体 Std R" pitchFamily="34" charset="-122"/>
              </a:rPr>
              <a:t>： </a:t>
            </a:r>
            <a:r>
              <a:rPr lang="zh-CN" altLang="en-US" sz="2400" dirty="0" smtClean="0">
                <a:solidFill>
                  <a:srgbClr val="0000FF"/>
                </a:solidFill>
                <a:latin typeface="Adobe 黑体 Std R" pitchFamily="34" charset="-122"/>
                <a:ea typeface="Adobe 黑体 Std R" pitchFamily="34" charset="-122"/>
              </a:rPr>
              <a:t>变量</a:t>
            </a:r>
            <a:r>
              <a:rPr lang="zh-CN" altLang="en-US" sz="2400" dirty="0">
                <a:solidFill>
                  <a:srgbClr val="0000FF"/>
                </a:solidFill>
                <a:latin typeface="Adobe 黑体 Std R" pitchFamily="34" charset="-122"/>
                <a:ea typeface="Adobe 黑体 Std R" pitchFamily="34" charset="-122"/>
              </a:rPr>
              <a:t>名 </a:t>
            </a:r>
            <a:r>
              <a:rPr lang="en-US" altLang="zh-CN" sz="2400" dirty="0" smtClean="0">
                <a:solidFill>
                  <a:srgbClr val="0000FF"/>
                </a:solidFill>
                <a:latin typeface="Adobe 黑体 Std R" pitchFamily="34" charset="-122"/>
                <a:ea typeface="Adobe 黑体 Std R" pitchFamily="34" charset="-122"/>
              </a:rPr>
              <a:t>= </a:t>
            </a:r>
            <a:r>
              <a:rPr lang="en-US" altLang="zh-CN" sz="2400" dirty="0" err="1" smtClean="0">
                <a:solidFill>
                  <a:srgbClr val="0000FF"/>
                </a:solidFill>
                <a:latin typeface="Adobe 黑体 Std R" pitchFamily="34" charset="-122"/>
                <a:ea typeface="Adobe 黑体 Std R" pitchFamily="34" charset="-122"/>
              </a:rPr>
              <a:t>linspace</a:t>
            </a:r>
            <a:r>
              <a:rPr lang="en-US" altLang="zh-CN" sz="2400" dirty="0" smtClean="0">
                <a:solidFill>
                  <a:srgbClr val="0000FF"/>
                </a:solidFill>
                <a:latin typeface="Adobe 黑体 Std R" pitchFamily="34" charset="-122"/>
                <a:ea typeface="Adobe 黑体 Std R" pitchFamily="34" charset="-122"/>
              </a:rPr>
              <a:t>(</a:t>
            </a:r>
            <a:r>
              <a:rPr lang="zh-CN" altLang="en-US" sz="2400" dirty="0" smtClean="0">
                <a:solidFill>
                  <a:srgbClr val="0000FF"/>
                </a:solidFill>
                <a:latin typeface="Adobe 黑体 Std R" pitchFamily="34" charset="-122"/>
                <a:ea typeface="Adobe 黑体 Std R" pitchFamily="34" charset="-122"/>
              </a:rPr>
              <a:t>起始点，终止点，取点个数</a:t>
            </a:r>
            <a:r>
              <a:rPr lang="en-US" altLang="zh-CN" sz="2400" dirty="0" smtClean="0">
                <a:solidFill>
                  <a:srgbClr val="0000FF"/>
                </a:solidFill>
                <a:latin typeface="Adobe 黑体 Std R" pitchFamily="34" charset="-122"/>
                <a:ea typeface="Adobe 黑体 Std R" pitchFamily="34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Adobe 黑体 Std R" pitchFamily="34" charset="-122"/>
                <a:ea typeface="Adobe 黑体 Std R" pitchFamily="34" charset="-122"/>
              </a:rPr>
              <a:t>例如：</a:t>
            </a:r>
            <a:r>
              <a:rPr lang="en-US" altLang="zh-CN" sz="2000" dirty="0" smtClean="0">
                <a:latin typeface="Adobe 黑体 Std R" pitchFamily="34" charset="-122"/>
                <a:ea typeface="Adobe 黑体 Std R" pitchFamily="34" charset="-122"/>
              </a:rPr>
              <a:t>x2 = </a:t>
            </a:r>
            <a:r>
              <a:rPr lang="en-US" altLang="zh-CN" sz="2000" dirty="0" err="1" smtClean="0">
                <a:latin typeface="Adobe 黑体 Std R" pitchFamily="34" charset="-122"/>
                <a:ea typeface="Adobe 黑体 Std R" pitchFamily="34" charset="-122"/>
              </a:rPr>
              <a:t>linspace</a:t>
            </a:r>
            <a:r>
              <a:rPr lang="en-US" altLang="zh-CN" sz="2000" dirty="0" smtClean="0">
                <a:latin typeface="Adobe 黑体 Std R" pitchFamily="34" charset="-122"/>
                <a:ea typeface="Adobe 黑体 Std R" pitchFamily="34" charset="-122"/>
              </a:rPr>
              <a:t>(-1,2,31);</a:t>
            </a:r>
            <a:endParaRPr lang="en-US" altLang="zh-CN" sz="2000" dirty="0">
              <a:latin typeface="Adobe 黑体 Std R" pitchFamily="34" charset="-122"/>
              <a:ea typeface="Adobe 黑体 Std R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Adobe 黑体 Std R" pitchFamily="34" charset="-122"/>
                <a:ea typeface="Adobe 黑体 Std R" pitchFamily="34" charset="-122"/>
              </a:rPr>
              <a:t>表示取值空间从</a:t>
            </a:r>
            <a:r>
              <a:rPr lang="en-US" altLang="zh-CN" sz="2000" dirty="0">
                <a:latin typeface="Adobe 黑体 Std R" pitchFamily="34" charset="-122"/>
                <a:ea typeface="Adobe 黑体 Std R" pitchFamily="34" charset="-122"/>
              </a:rPr>
              <a:t>-1</a:t>
            </a:r>
            <a:r>
              <a:rPr lang="zh-CN" altLang="en-US" sz="2000" dirty="0">
                <a:latin typeface="Adobe 黑体 Std R" pitchFamily="34" charset="-122"/>
                <a:ea typeface="Adobe 黑体 Std R" pitchFamily="34" charset="-122"/>
              </a:rPr>
              <a:t>到</a:t>
            </a:r>
            <a:r>
              <a:rPr lang="en-US" altLang="zh-CN" sz="2000" dirty="0">
                <a:latin typeface="Adobe 黑体 Std R" pitchFamily="34" charset="-122"/>
                <a:ea typeface="Adobe 黑体 Std R" pitchFamily="34" charset="-122"/>
              </a:rPr>
              <a:t>2</a:t>
            </a:r>
            <a:r>
              <a:rPr lang="zh-CN" altLang="en-US" sz="2000" dirty="0" smtClean="0">
                <a:latin typeface="Adobe 黑体 Std R" pitchFamily="34" charset="-122"/>
                <a:ea typeface="Adobe 黑体 Std R" pitchFamily="34" charset="-122"/>
              </a:rPr>
              <a:t>，一共</a:t>
            </a:r>
            <a:r>
              <a:rPr lang="zh-CN" altLang="en-US" sz="2000" dirty="0">
                <a:latin typeface="Adobe 黑体 Std R" pitchFamily="34" charset="-122"/>
                <a:ea typeface="Adobe 黑体 Std R" pitchFamily="34" charset="-122"/>
              </a:rPr>
              <a:t>取了</a:t>
            </a:r>
            <a:r>
              <a:rPr lang="en-US" altLang="zh-CN" sz="2000" dirty="0">
                <a:latin typeface="Adobe 黑体 Std R" pitchFamily="34" charset="-122"/>
                <a:ea typeface="Adobe 黑体 Std R" pitchFamily="34" charset="-122"/>
              </a:rPr>
              <a:t>31</a:t>
            </a:r>
            <a:r>
              <a:rPr lang="zh-CN" altLang="en-US" sz="2000" dirty="0">
                <a:latin typeface="Adobe 黑体 Std R" pitchFamily="34" charset="-122"/>
                <a:ea typeface="Adobe 黑体 Std R" pitchFamily="34" charset="-122"/>
              </a:rPr>
              <a:t>个</a:t>
            </a:r>
            <a:r>
              <a:rPr lang="zh-CN" altLang="en-US" sz="2000" dirty="0" smtClean="0">
                <a:latin typeface="Adobe 黑体 Std R" pitchFamily="34" charset="-122"/>
                <a:ea typeface="Adobe 黑体 Std R" pitchFamily="34" charset="-122"/>
              </a:rPr>
              <a:t>点，所以间隔是</a:t>
            </a:r>
            <a:r>
              <a:rPr lang="en-US" altLang="zh-CN" sz="2000" dirty="0" smtClean="0">
                <a:latin typeface="Adobe 黑体 Std R" pitchFamily="34" charset="-122"/>
                <a:ea typeface="Adobe 黑体 Std R" pitchFamily="34" charset="-122"/>
              </a:rPr>
              <a:t>0.1</a:t>
            </a:r>
            <a:r>
              <a:rPr lang="zh-CN" altLang="en-US" sz="2000" dirty="0" smtClean="0">
                <a:latin typeface="Adobe 黑体 Std R" pitchFamily="34" charset="-122"/>
                <a:ea typeface="Adobe 黑体 Std R" pitchFamily="34" charset="-122"/>
              </a:rPr>
              <a:t>。</a:t>
            </a:r>
            <a:endParaRPr lang="en-US" altLang="zh-CN" sz="2000" dirty="0">
              <a:latin typeface="Adobe 黑体 Std R" pitchFamily="34" charset="-122"/>
              <a:ea typeface="Adobe 黑体 Std R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Adobe 黑体 Std R" pitchFamily="34" charset="-122"/>
                <a:ea typeface="Adobe 黑体 Std R" pitchFamily="34" charset="-122"/>
              </a:rPr>
              <a:t>（如果取点个数未指定，则默认为</a:t>
            </a:r>
            <a:r>
              <a:rPr lang="en-US" altLang="zh-CN" sz="2000" dirty="0" smtClean="0">
                <a:latin typeface="Adobe 黑体 Std R" pitchFamily="34" charset="-122"/>
                <a:ea typeface="Adobe 黑体 Std R" pitchFamily="34" charset="-122"/>
              </a:rPr>
              <a:t>100</a:t>
            </a:r>
            <a:r>
              <a:rPr lang="zh-CN" altLang="en-US" sz="2000" dirty="0" smtClean="0">
                <a:latin typeface="Adobe 黑体 Std R" pitchFamily="34" charset="-122"/>
                <a:ea typeface="Adobe 黑体 Std R" pitchFamily="34" charset="-122"/>
              </a:rPr>
              <a:t>个点）</a:t>
            </a:r>
            <a:endParaRPr lang="zh-CN" altLang="en-US" sz="2000" dirty="0"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23445" y="1078199"/>
            <a:ext cx="3185487" cy="5078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定义二维空间变量</a:t>
            </a:r>
            <a:r>
              <a:rPr lang="zh-CN" altLang="en-US" dirty="0">
                <a:latin typeface="Adobe 黑体 Std R" pitchFamily="34" charset="-122"/>
                <a:ea typeface="Adobe 黑体 Std R" pitchFamily="34" charset="-122"/>
              </a:rPr>
              <a:t>的取值</a:t>
            </a: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空间</a:t>
            </a:r>
            <a:endParaRPr lang="en-US" altLang="zh-CN" dirty="0">
              <a:latin typeface="Adobe 黑体 Std R" pitchFamily="34" charset="-122"/>
              <a:ea typeface="Adobe 黑体 Std R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84658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024182" y="927262"/>
            <a:ext cx="2339102" cy="461665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MATLAB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二维绘图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587457" y="1601977"/>
            <a:ext cx="7855206" cy="258532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FF0000"/>
                </a:solidFill>
                <a:latin typeface="Adobe 黑体 Std R" pitchFamily="34" charset="-122"/>
                <a:ea typeface="Adobe 黑体 Std R" pitchFamily="34" charset="-122"/>
              </a:rPr>
              <a:t>plot</a:t>
            </a:r>
            <a:r>
              <a:rPr lang="zh-CN" altLang="en-US" dirty="0" smtClean="0">
                <a:solidFill>
                  <a:srgbClr val="FF0000"/>
                </a:solidFill>
                <a:latin typeface="Adobe 黑体 Std R" pitchFamily="34" charset="-122"/>
                <a:ea typeface="Adobe 黑体 Std R" pitchFamily="34" charset="-122"/>
              </a:rPr>
              <a:t>函数</a:t>
            </a:r>
            <a:endParaRPr lang="en-US" altLang="zh-CN" dirty="0" smtClean="0">
              <a:solidFill>
                <a:srgbClr val="FF0000"/>
              </a:solidFill>
              <a:latin typeface="Adobe 黑体 Std R" pitchFamily="34" charset="-122"/>
              <a:ea typeface="Adobe 黑体 Std R" pitchFamily="34" charset="-122"/>
            </a:endParaRPr>
          </a:p>
          <a:p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用于绘制</a:t>
            </a:r>
            <a:r>
              <a:rPr lang="en-US" altLang="zh-CN" dirty="0" err="1" smtClean="0">
                <a:latin typeface="Adobe 黑体 Std R" pitchFamily="34" charset="-122"/>
                <a:ea typeface="Adobe 黑体 Std R" pitchFamily="34" charset="-122"/>
              </a:rPr>
              <a:t>xy</a:t>
            </a: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平面上的坐标曲线图。因此需要提供一组</a:t>
            </a:r>
            <a:r>
              <a:rPr lang="en-US" altLang="zh-CN" dirty="0" smtClean="0">
                <a:latin typeface="Adobe 黑体 Std R" pitchFamily="34" charset="-122"/>
                <a:ea typeface="Adobe 黑体 Std R" pitchFamily="34" charset="-122"/>
              </a:rPr>
              <a:t>x</a:t>
            </a: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坐标以及对应的</a:t>
            </a:r>
            <a:r>
              <a:rPr lang="en-US" altLang="zh-CN" dirty="0" smtClean="0">
                <a:latin typeface="Adobe 黑体 Std R" pitchFamily="34" charset="-122"/>
                <a:ea typeface="Adobe 黑体 Std R" pitchFamily="34" charset="-122"/>
              </a:rPr>
              <a:t>y</a:t>
            </a: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坐标。</a:t>
            </a:r>
            <a:endParaRPr lang="en-US" altLang="zh-CN" dirty="0" smtClean="0">
              <a:latin typeface="Adobe 黑体 Std R" pitchFamily="34" charset="-122"/>
              <a:ea typeface="Adobe 黑体 Std R" pitchFamily="34" charset="-122"/>
            </a:endParaRPr>
          </a:p>
          <a:p>
            <a:endParaRPr lang="en-US" altLang="zh-CN" dirty="0" smtClean="0">
              <a:latin typeface="Adobe 黑体 Std R" pitchFamily="34" charset="-122"/>
              <a:ea typeface="Adobe 黑体 Std R" pitchFamily="34" charset="-122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FF0000"/>
                </a:solidFill>
                <a:latin typeface="Adobe 黑体 Std R" pitchFamily="34" charset="-122"/>
                <a:ea typeface="Adobe 黑体 Std R" pitchFamily="34" charset="-122"/>
              </a:rPr>
              <a:t>plot</a:t>
            </a:r>
            <a:r>
              <a:rPr lang="zh-CN" altLang="en-US" dirty="0" smtClean="0">
                <a:solidFill>
                  <a:srgbClr val="FF0000"/>
                </a:solidFill>
                <a:latin typeface="Adobe 黑体 Std R" pitchFamily="34" charset="-122"/>
                <a:ea typeface="Adobe 黑体 Std R" pitchFamily="34" charset="-122"/>
              </a:rPr>
              <a:t>函数的调用格式有</a:t>
            </a:r>
            <a:endParaRPr lang="en-US" altLang="zh-CN" dirty="0" smtClean="0">
              <a:solidFill>
                <a:srgbClr val="FF0000"/>
              </a:solidFill>
              <a:latin typeface="Adobe 黑体 Std R" pitchFamily="34" charset="-122"/>
              <a:ea typeface="Adobe 黑体 Std R" pitchFamily="34" charset="-122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rgbClr val="0000FF"/>
                </a:solidFill>
                <a:latin typeface="Adobe 黑体 Std R" pitchFamily="34" charset="-122"/>
                <a:ea typeface="Adobe 黑体 Std R" pitchFamily="34" charset="-122"/>
              </a:rPr>
              <a:t>plot(y</a:t>
            </a:r>
            <a:r>
              <a:rPr lang="en-US" altLang="zh-CN" dirty="0">
                <a:solidFill>
                  <a:srgbClr val="0000FF"/>
                </a:solidFill>
                <a:latin typeface="Adobe 黑体 Std R" pitchFamily="34" charset="-122"/>
                <a:ea typeface="Adobe 黑体 Std R" pitchFamily="34" charset="-122"/>
              </a:rPr>
              <a:t>)</a:t>
            </a: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：默认绘图函数，</a:t>
            </a:r>
            <a:r>
              <a:rPr lang="en-US" altLang="zh-CN" dirty="0" smtClean="0">
                <a:latin typeface="Adobe 黑体 Std R" pitchFamily="34" charset="-122"/>
                <a:ea typeface="Adobe 黑体 Std R" pitchFamily="34" charset="-122"/>
              </a:rPr>
              <a:t>y</a:t>
            </a: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为向量，以元素</a:t>
            </a:r>
            <a:r>
              <a:rPr lang="en-US" altLang="zh-CN" dirty="0" smtClean="0">
                <a:latin typeface="Adobe 黑体 Std R" pitchFamily="34" charset="-122"/>
                <a:ea typeface="Adobe 黑体 Std R" pitchFamily="34" charset="-122"/>
              </a:rPr>
              <a:t>y</a:t>
            </a: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的坐标轴中的位置绘图。</a:t>
            </a:r>
            <a:endParaRPr lang="en-US" altLang="zh-CN" dirty="0" smtClean="0">
              <a:latin typeface="Adobe 黑体 Std R" pitchFamily="34" charset="-122"/>
              <a:ea typeface="Adobe 黑体 Std R" pitchFamily="34" charset="-122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0000FF"/>
                </a:solidFill>
                <a:latin typeface="Adobe 黑体 Std R" pitchFamily="34" charset="-122"/>
                <a:ea typeface="Adobe 黑体 Std R" pitchFamily="34" charset="-122"/>
              </a:rPr>
              <a:t>p</a:t>
            </a:r>
            <a:r>
              <a:rPr lang="en-US" altLang="zh-CN" dirty="0" smtClean="0">
                <a:solidFill>
                  <a:srgbClr val="0000FF"/>
                </a:solidFill>
                <a:latin typeface="Adobe 黑体 Std R" pitchFamily="34" charset="-122"/>
                <a:ea typeface="Adobe 黑体 Std R" pitchFamily="34" charset="-122"/>
              </a:rPr>
              <a:t>lot(x1,y1,…,</a:t>
            </a:r>
            <a:r>
              <a:rPr lang="en-US" altLang="zh-CN" dirty="0" err="1" smtClean="0">
                <a:solidFill>
                  <a:srgbClr val="0000FF"/>
                </a:solidFill>
                <a:latin typeface="Adobe 黑体 Std R" pitchFamily="34" charset="-122"/>
                <a:ea typeface="Adobe 黑体 Std R" pitchFamily="34" charset="-122"/>
              </a:rPr>
              <a:t>xn,yn</a:t>
            </a:r>
            <a:r>
              <a:rPr lang="en-US" altLang="zh-CN" dirty="0" smtClean="0">
                <a:solidFill>
                  <a:srgbClr val="0000FF"/>
                </a:solidFill>
                <a:latin typeface="Adobe 黑体 Std R" pitchFamily="34" charset="-122"/>
                <a:ea typeface="Adobe 黑体 Std R" pitchFamily="34" charset="-122"/>
              </a:rPr>
              <a:t>)</a:t>
            </a: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：在同一坐标轴中绘制</a:t>
            </a:r>
            <a:r>
              <a:rPr lang="en-US" altLang="zh-CN" dirty="0" smtClean="0">
                <a:latin typeface="Adobe 黑体 Std R" pitchFamily="34" charset="-122"/>
                <a:ea typeface="Adobe 黑体 Std R" pitchFamily="34" charset="-122"/>
              </a:rPr>
              <a:t>n</a:t>
            </a: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条曲线。</a:t>
            </a:r>
            <a:endParaRPr lang="en-US" altLang="zh-CN" dirty="0" smtClean="0">
              <a:latin typeface="Adobe 黑体 Std R" pitchFamily="34" charset="-122"/>
              <a:ea typeface="Adobe 黑体 Std R" pitchFamily="34" charset="-122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s-ES" altLang="zh-CN" dirty="0" smtClean="0">
                <a:solidFill>
                  <a:srgbClr val="0000FF"/>
                </a:solidFill>
                <a:latin typeface="Adobe 黑体 Std R" pitchFamily="34" charset="-122"/>
                <a:ea typeface="Adobe 黑体 Std R" pitchFamily="34" charset="-122"/>
              </a:rPr>
              <a:t>plot(x1,y1</a:t>
            </a:r>
            <a:r>
              <a:rPr lang="es-ES" altLang="zh-CN" dirty="0">
                <a:solidFill>
                  <a:srgbClr val="0000FF"/>
                </a:solidFill>
                <a:latin typeface="Adobe 黑体 Std R" pitchFamily="34" charset="-122"/>
                <a:ea typeface="Adobe 黑体 Std R" pitchFamily="34" charset="-122"/>
              </a:rPr>
              <a:t>,‘s1</a:t>
            </a:r>
            <a:r>
              <a:rPr lang="es-ES" altLang="zh-CN" dirty="0" smtClean="0">
                <a:solidFill>
                  <a:srgbClr val="0000FF"/>
                </a:solidFill>
                <a:latin typeface="Adobe 黑体 Std R" pitchFamily="34" charset="-122"/>
                <a:ea typeface="Adobe 黑体 Std R" pitchFamily="34" charset="-122"/>
              </a:rPr>
              <a:t>’,……,xn,yn</a:t>
            </a:r>
            <a:r>
              <a:rPr lang="es-ES" altLang="zh-CN" dirty="0">
                <a:solidFill>
                  <a:srgbClr val="0000FF"/>
                </a:solidFill>
                <a:latin typeface="Adobe 黑体 Std R" pitchFamily="34" charset="-122"/>
                <a:ea typeface="Adobe 黑体 Std R" pitchFamily="34" charset="-122"/>
              </a:rPr>
              <a:t>,‘sn’)</a:t>
            </a:r>
          </a:p>
          <a:p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在同一坐标轴中绘制</a:t>
            </a:r>
            <a:r>
              <a:rPr lang="en-US" altLang="zh-CN" dirty="0" smtClean="0">
                <a:latin typeface="Adobe 黑体 Std R" pitchFamily="34" charset="-122"/>
                <a:ea typeface="Adobe 黑体 Std R" pitchFamily="34" charset="-122"/>
              </a:rPr>
              <a:t>n</a:t>
            </a: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条曲线，且设置这</a:t>
            </a:r>
            <a:r>
              <a:rPr lang="en-US" altLang="zh-CN" dirty="0" smtClean="0">
                <a:latin typeface="Adobe 黑体 Std R" pitchFamily="34" charset="-122"/>
                <a:ea typeface="Adobe 黑体 Std R" pitchFamily="34" charset="-122"/>
              </a:rPr>
              <a:t>n</a:t>
            </a: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条曲线的参数（</a:t>
            </a:r>
            <a:r>
              <a:rPr lang="en-US" altLang="zh-CN" dirty="0" err="1" smtClean="0">
                <a:latin typeface="Adobe 黑体 Std R" pitchFamily="34" charset="-122"/>
                <a:ea typeface="Adobe 黑体 Std R" pitchFamily="34" charset="-122"/>
              </a:rPr>
              <a:t>LineSpec</a:t>
            </a: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），包括线性，颜色，标识符号。</a:t>
            </a:r>
            <a:endParaRPr lang="zh-CN" altLang="en-US" dirty="0"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87457" y="4400350"/>
            <a:ext cx="7855206" cy="193899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一般操作：</a:t>
            </a:r>
            <a:endParaRPr lang="en-US" altLang="zh-CN" sz="2000" dirty="0" smtClean="0"/>
          </a:p>
          <a:p>
            <a:r>
              <a:rPr lang="en-US" altLang="zh-CN" sz="2000" b="1" dirty="0" smtClean="0">
                <a:solidFill>
                  <a:srgbClr val="C00000"/>
                </a:solidFill>
              </a:rPr>
              <a:t>Plot(x1,y1,’s1’)</a:t>
            </a:r>
            <a:r>
              <a:rPr lang="zh-CN" altLang="en-US" sz="2000" dirty="0" smtClean="0"/>
              <a:t>；</a:t>
            </a:r>
            <a:endParaRPr lang="en-US" altLang="zh-CN" sz="2000" dirty="0" smtClean="0"/>
          </a:p>
          <a:p>
            <a:r>
              <a:rPr lang="en-US" altLang="zh-CN" sz="2000" dirty="0" smtClean="0"/>
              <a:t>%</a:t>
            </a:r>
            <a:r>
              <a:rPr lang="zh-CN" altLang="en-US" sz="2000" dirty="0" smtClean="0"/>
              <a:t>其中</a:t>
            </a:r>
            <a:r>
              <a:rPr lang="en-US" altLang="zh-CN" sz="2000" dirty="0" smtClean="0"/>
              <a:t>x</a:t>
            </a:r>
            <a:r>
              <a:rPr lang="zh-CN" altLang="en-US" sz="2000" dirty="0" smtClean="0"/>
              <a:t>为横轴坐标，</a:t>
            </a:r>
            <a:r>
              <a:rPr lang="en-US" altLang="zh-CN" sz="2000" dirty="0" smtClean="0"/>
              <a:t>y</a:t>
            </a:r>
            <a:r>
              <a:rPr lang="zh-CN" altLang="en-US" sz="2000" dirty="0" smtClean="0"/>
              <a:t>为要响应</a:t>
            </a:r>
            <a:r>
              <a:rPr lang="en-US" altLang="zh-CN" sz="2000" dirty="0" smtClean="0"/>
              <a:t>,’s1’</a:t>
            </a:r>
            <a:r>
              <a:rPr lang="zh-CN" altLang="en-US" sz="2000" dirty="0" smtClean="0"/>
              <a:t>为设置曲线的参数；</a:t>
            </a:r>
            <a:endParaRPr lang="en-US" altLang="zh-CN" sz="2000" dirty="0" smtClean="0"/>
          </a:p>
          <a:p>
            <a:r>
              <a:rPr lang="en-US" altLang="zh-CN" sz="2000" dirty="0" smtClean="0"/>
              <a:t>%</a:t>
            </a:r>
            <a:r>
              <a:rPr lang="zh-CN" altLang="en-US" sz="2000" dirty="0" smtClean="0"/>
              <a:t>如果要在个图中画出多条曲线，则可以使用</a:t>
            </a:r>
            <a:endParaRPr lang="en-US" altLang="zh-CN" sz="2000" dirty="0" smtClean="0"/>
          </a:p>
          <a:p>
            <a:r>
              <a:rPr lang="en-US" altLang="zh-CN" sz="2000" b="1" dirty="0" smtClean="0">
                <a:solidFill>
                  <a:srgbClr val="C00000"/>
                </a:solidFill>
              </a:rPr>
              <a:t>hold on</a:t>
            </a:r>
            <a:r>
              <a:rPr lang="en-US" altLang="zh-CN" sz="2000" dirty="0" smtClean="0"/>
              <a:t>; </a:t>
            </a:r>
            <a:endParaRPr lang="en-US" altLang="zh-CN" sz="2000" dirty="0"/>
          </a:p>
          <a:p>
            <a:r>
              <a:rPr lang="en-US" altLang="zh-CN" sz="2000" b="1" dirty="0" smtClean="0">
                <a:solidFill>
                  <a:srgbClr val="C00000"/>
                </a:solidFill>
              </a:rPr>
              <a:t>Plot(x2,y2,’s2’)</a:t>
            </a:r>
            <a:r>
              <a:rPr lang="zh-CN" altLang="en-US" sz="2000" dirty="0" smtClean="0"/>
              <a:t>；</a:t>
            </a:r>
            <a:r>
              <a:rPr lang="en-US" altLang="zh-CN" sz="2000" dirty="0" smtClean="0"/>
              <a:t>% </a:t>
            </a:r>
            <a:r>
              <a:rPr lang="zh-CN" altLang="en-US" sz="2000" dirty="0" smtClean="0"/>
              <a:t>添加新的曲线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7548437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6320" y="1987851"/>
            <a:ext cx="38913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Adobe 黑体 Std R" pitchFamily="34" charset="-122"/>
                <a:ea typeface="Adobe 黑体 Std R" pitchFamily="34" charset="-122"/>
              </a:rPr>
              <a:t>对与上述两个函数，在</a:t>
            </a:r>
            <a:r>
              <a:rPr lang="en-US" altLang="zh-CN" sz="2000" dirty="0" smtClean="0">
                <a:latin typeface="Adobe 黑体 Std R" pitchFamily="34" charset="-122"/>
                <a:ea typeface="Adobe 黑体 Std R" pitchFamily="34" charset="-122"/>
              </a:rPr>
              <a:t>[-2,2]</a:t>
            </a:r>
            <a:r>
              <a:rPr lang="zh-CN" altLang="en-US" sz="2000" dirty="0" smtClean="0">
                <a:latin typeface="Adobe 黑体 Std R" pitchFamily="34" charset="-122"/>
                <a:ea typeface="Adobe 黑体 Std R" pitchFamily="34" charset="-122"/>
              </a:rPr>
              <a:t>区间的同一坐标轴中绘制这两条曲线，并设置不同的属性区分它们。</a:t>
            </a:r>
            <a:endParaRPr lang="zh-CN" altLang="en-US" sz="2000" dirty="0">
              <a:latin typeface="Adobe 黑体 Std R" pitchFamily="34" charset="-122"/>
              <a:ea typeface="Adobe 黑体 Std R" pitchFamily="34" charset="-122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1352244"/>
              </p:ext>
            </p:extLst>
          </p:nvPr>
        </p:nvGraphicFramePr>
        <p:xfrm>
          <a:off x="556320" y="954867"/>
          <a:ext cx="2363787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" name="Equation" r:id="rId3" imgW="1244520" imgH="482400" progId="Equation.DSMT4">
                  <p:embed/>
                </p:oleObj>
              </mc:Choice>
              <mc:Fallback>
                <p:oleObj name="Equation" r:id="rId3" imgW="1244520" imgH="482400" progId="Equation.DSMT4">
                  <p:embed/>
                  <p:pic>
                    <p:nvPicPr>
                      <p:cNvPr id="3" name="对象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6320" y="954867"/>
                        <a:ext cx="2363787" cy="917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4734" y="674149"/>
            <a:ext cx="3871403" cy="290355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944726" y="3494772"/>
            <a:ext cx="7620015" cy="313932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dirty="0" smtClean="0"/>
              <a:t>f</a:t>
            </a:r>
            <a:r>
              <a:rPr lang="es-ES" altLang="zh-CN" dirty="0" smtClean="0"/>
              <a:t>igure         % </a:t>
            </a:r>
            <a:r>
              <a:rPr lang="zh-CN" altLang="en-US" dirty="0" smtClean="0"/>
              <a:t>新建图形</a:t>
            </a:r>
            <a:endParaRPr lang="es-ES" altLang="zh-CN" dirty="0"/>
          </a:p>
          <a:p>
            <a:r>
              <a:rPr lang="es-ES" altLang="zh-CN" dirty="0"/>
              <a:t>x = -2:0.1:2</a:t>
            </a:r>
            <a:r>
              <a:rPr lang="es-ES" altLang="zh-CN" dirty="0" smtClean="0"/>
              <a:t>;   </a:t>
            </a:r>
            <a:r>
              <a:rPr lang="en-US" altLang="zh-CN" dirty="0" smtClean="0"/>
              <a:t>% </a:t>
            </a:r>
            <a:r>
              <a:rPr lang="zh-CN" altLang="en-US" dirty="0" smtClean="0"/>
              <a:t>设置</a:t>
            </a:r>
            <a:r>
              <a:rPr lang="en-US" altLang="zh-CN" dirty="0" smtClean="0"/>
              <a:t>x</a:t>
            </a:r>
            <a:r>
              <a:rPr lang="zh-CN" altLang="en-US" dirty="0" smtClean="0"/>
              <a:t>轴坐标范围和步长</a:t>
            </a:r>
            <a:endParaRPr lang="es-ES" altLang="zh-CN" dirty="0"/>
          </a:p>
          <a:p>
            <a:r>
              <a:rPr lang="es-ES" altLang="zh-CN" dirty="0"/>
              <a:t>y1 = 3*x.*sin(x.^3</a:t>
            </a:r>
            <a:r>
              <a:rPr lang="es-ES" altLang="zh-CN" dirty="0" smtClean="0"/>
              <a:t>);    </a:t>
            </a:r>
            <a:r>
              <a:rPr lang="en-US" altLang="zh-CN" dirty="0" smtClean="0"/>
              <a:t>%</a:t>
            </a:r>
            <a:r>
              <a:rPr lang="zh-CN" altLang="en-US" dirty="0" smtClean="0"/>
              <a:t>计算</a:t>
            </a:r>
            <a:r>
              <a:rPr lang="en-US" altLang="zh-CN" dirty="0" smtClean="0"/>
              <a:t>y1</a:t>
            </a:r>
            <a:endParaRPr lang="es-ES" altLang="zh-CN" dirty="0"/>
          </a:p>
          <a:p>
            <a:r>
              <a:rPr lang="es-ES" altLang="zh-CN" dirty="0"/>
              <a:t>y2 = 3*(x+1).*cos(x.^2</a:t>
            </a:r>
            <a:r>
              <a:rPr lang="es-ES" altLang="zh-CN" dirty="0" smtClean="0"/>
              <a:t>);    %</a:t>
            </a:r>
            <a:r>
              <a:rPr lang="zh-CN" altLang="en-US" dirty="0" smtClean="0"/>
              <a:t>计算</a:t>
            </a:r>
            <a:r>
              <a:rPr lang="en-US" altLang="zh-CN" dirty="0" smtClean="0"/>
              <a:t>y2</a:t>
            </a:r>
            <a:endParaRPr lang="es-ES" altLang="zh-CN" dirty="0"/>
          </a:p>
          <a:p>
            <a:r>
              <a:rPr lang="es-ES" altLang="zh-CN" dirty="0"/>
              <a:t>plot(x,y1</a:t>
            </a:r>
            <a:r>
              <a:rPr lang="es-ES" altLang="zh-CN" dirty="0" smtClean="0"/>
              <a:t>,‘r-o’)    % </a:t>
            </a:r>
            <a:r>
              <a:rPr lang="zh-CN" altLang="en-US" dirty="0" smtClean="0"/>
              <a:t>画出</a:t>
            </a:r>
            <a:r>
              <a:rPr lang="en-US" altLang="zh-CN" dirty="0" smtClean="0"/>
              <a:t>y1</a:t>
            </a:r>
            <a:r>
              <a:rPr lang="zh-CN" altLang="en-US" dirty="0" smtClean="0"/>
              <a:t>的曲线，且用红色、带圆圈标记的线</a:t>
            </a:r>
            <a:endParaRPr lang="es-ES" altLang="zh-CN" dirty="0"/>
          </a:p>
          <a:p>
            <a:r>
              <a:rPr lang="es-ES" altLang="zh-CN" dirty="0"/>
              <a:t>hold </a:t>
            </a:r>
            <a:r>
              <a:rPr lang="es-ES" altLang="zh-CN" dirty="0" smtClean="0"/>
              <a:t>on;              % </a:t>
            </a:r>
            <a:r>
              <a:rPr lang="zh-CN" altLang="en-US" dirty="0" smtClean="0"/>
              <a:t>告知程序还要继续添加对象</a:t>
            </a:r>
            <a:endParaRPr lang="es-ES" altLang="zh-CN" dirty="0"/>
          </a:p>
          <a:p>
            <a:r>
              <a:rPr lang="es-ES" altLang="zh-CN" dirty="0" smtClean="0"/>
              <a:t>plot(x,y2,‘b-*’)   % </a:t>
            </a:r>
            <a:r>
              <a:rPr lang="zh-CN" altLang="en-US" dirty="0" smtClean="0"/>
              <a:t>画</a:t>
            </a:r>
            <a:r>
              <a:rPr lang="zh-CN" altLang="en-US" dirty="0"/>
              <a:t>出</a:t>
            </a:r>
            <a:r>
              <a:rPr lang="en-US" altLang="zh-CN" dirty="0" smtClean="0"/>
              <a:t>y2</a:t>
            </a:r>
            <a:r>
              <a:rPr lang="zh-CN" altLang="en-US" dirty="0" smtClean="0"/>
              <a:t>的</a:t>
            </a:r>
            <a:r>
              <a:rPr lang="zh-CN" altLang="en-US" dirty="0"/>
              <a:t>曲线，且</a:t>
            </a:r>
            <a:r>
              <a:rPr lang="zh-CN" altLang="en-US" dirty="0" smtClean="0"/>
              <a:t>用蓝色</a:t>
            </a:r>
            <a:r>
              <a:rPr lang="zh-CN" altLang="en-US" dirty="0"/>
              <a:t>、</a:t>
            </a:r>
            <a:r>
              <a:rPr lang="zh-CN" altLang="en-US" dirty="0" smtClean="0"/>
              <a:t>带雪花标记</a:t>
            </a:r>
            <a:r>
              <a:rPr lang="zh-CN" altLang="en-US" dirty="0"/>
              <a:t>的</a:t>
            </a:r>
            <a:r>
              <a:rPr lang="zh-CN" altLang="en-US" dirty="0" smtClean="0"/>
              <a:t>线</a:t>
            </a:r>
            <a:endParaRPr lang="es-ES" altLang="zh-CN" dirty="0" smtClean="0"/>
          </a:p>
          <a:p>
            <a:r>
              <a:rPr lang="es-ES" altLang="zh-CN" dirty="0" smtClean="0"/>
              <a:t>grid </a:t>
            </a:r>
            <a:r>
              <a:rPr lang="es-ES" altLang="zh-CN" dirty="0"/>
              <a:t>on</a:t>
            </a:r>
            <a:r>
              <a:rPr lang="es-ES" altLang="zh-CN" dirty="0" smtClean="0"/>
              <a:t>;               </a:t>
            </a:r>
            <a:r>
              <a:rPr lang="en-US" altLang="zh-CN" dirty="0" smtClean="0"/>
              <a:t>% </a:t>
            </a:r>
            <a:r>
              <a:rPr lang="zh-CN" altLang="en-US" dirty="0" smtClean="0"/>
              <a:t>给出网格</a:t>
            </a:r>
            <a:endParaRPr lang="es-ES" altLang="zh-CN" dirty="0"/>
          </a:p>
          <a:p>
            <a:r>
              <a:rPr lang="es-ES" altLang="zh-CN" dirty="0"/>
              <a:t>xlabel</a:t>
            </a:r>
            <a:r>
              <a:rPr lang="es-ES" altLang="zh-CN" dirty="0" smtClean="0"/>
              <a:t>(‘x’)           </a:t>
            </a:r>
            <a:r>
              <a:rPr lang="en-US" altLang="zh-CN" dirty="0" smtClean="0"/>
              <a:t>% </a:t>
            </a:r>
            <a:r>
              <a:rPr lang="zh-CN" altLang="en-US" dirty="0" smtClean="0"/>
              <a:t>设置</a:t>
            </a:r>
            <a:r>
              <a:rPr lang="en-US" altLang="zh-CN" dirty="0" smtClean="0"/>
              <a:t>x</a:t>
            </a:r>
            <a:r>
              <a:rPr lang="zh-CN" altLang="en-US" dirty="0" smtClean="0"/>
              <a:t>轴名称</a:t>
            </a:r>
            <a:endParaRPr lang="es-ES" altLang="zh-CN" dirty="0"/>
          </a:p>
          <a:p>
            <a:r>
              <a:rPr lang="es-ES" altLang="zh-CN" dirty="0"/>
              <a:t>ylabel</a:t>
            </a:r>
            <a:r>
              <a:rPr lang="es-ES" altLang="zh-CN" dirty="0" smtClean="0"/>
              <a:t>(‘y’)           </a:t>
            </a:r>
            <a:r>
              <a:rPr lang="en-US" altLang="zh-CN" dirty="0" smtClean="0"/>
              <a:t>% </a:t>
            </a:r>
            <a:r>
              <a:rPr lang="zh-CN" altLang="en-US" dirty="0" smtClean="0"/>
              <a:t>设置</a:t>
            </a:r>
            <a:r>
              <a:rPr lang="en-US" altLang="zh-CN" dirty="0" smtClean="0"/>
              <a:t>y</a:t>
            </a:r>
            <a:r>
              <a:rPr lang="zh-CN" altLang="en-US" dirty="0" smtClean="0"/>
              <a:t>轴名称</a:t>
            </a:r>
            <a:endParaRPr lang="es-ES" altLang="zh-CN" dirty="0"/>
          </a:p>
          <a:p>
            <a:r>
              <a:rPr lang="es-ES" altLang="zh-CN" dirty="0"/>
              <a:t>legend</a:t>
            </a:r>
            <a:r>
              <a:rPr lang="es-ES" altLang="zh-CN" dirty="0" smtClean="0"/>
              <a:t>(‘y1’,‘y2’) </a:t>
            </a:r>
            <a:r>
              <a:rPr lang="en-US" altLang="zh-CN" dirty="0" smtClean="0"/>
              <a:t>% </a:t>
            </a:r>
            <a:r>
              <a:rPr lang="zh-CN" altLang="en-US" dirty="0" smtClean="0"/>
              <a:t>设置图例（说明每个对象画的是什么）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55247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"/>
          <p:cNvSpPr txBox="1"/>
          <p:nvPr/>
        </p:nvSpPr>
        <p:spPr>
          <a:xfrm>
            <a:off x="467544" y="851509"/>
            <a:ext cx="8352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00FF"/>
                </a:solidFill>
                <a:latin typeface="Adobe 黑体 Std R" pitchFamily="34" charset="-122"/>
                <a:ea typeface="Adobe 黑体 Std R" pitchFamily="34" charset="-122"/>
              </a:rPr>
              <a:t>图形标注函数</a:t>
            </a:r>
            <a:endParaRPr lang="en-US" altLang="zh-CN" dirty="0" smtClean="0">
              <a:solidFill>
                <a:srgbClr val="0000FF"/>
              </a:solidFill>
              <a:latin typeface="Adobe 黑体 Std R" pitchFamily="34" charset="-122"/>
              <a:ea typeface="Adobe 黑体 Std R" pitchFamily="34" charset="-122"/>
            </a:endParaRPr>
          </a:p>
          <a:p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绘制图形时一般会有对图像进行标注的其他信息，比如标题、坐标轴注，文本解释等。</a:t>
            </a:r>
            <a:endParaRPr lang="en-US" altLang="zh-CN" dirty="0" smtClean="0"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077587" y="1590173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Adobe 黑体 Std R" pitchFamily="34" charset="-122"/>
                <a:ea typeface="Adobe 黑体 Std R" pitchFamily="34" charset="-122"/>
              </a:rPr>
              <a:t>常用的图形标注函数及描述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742134"/>
              </p:ext>
            </p:extLst>
          </p:nvPr>
        </p:nvGraphicFramePr>
        <p:xfrm>
          <a:off x="1674907" y="2078521"/>
          <a:ext cx="6279485" cy="16845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75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43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25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450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690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rgbClr val="0000FF"/>
                          </a:solidFill>
                          <a:latin typeface="Adobe 黑体 Std R" pitchFamily="34" charset="-122"/>
                          <a:ea typeface="Adobe 黑体 Std R" pitchFamily="34" charset="-122"/>
                        </a:rPr>
                        <a:t>函数</a:t>
                      </a:r>
                      <a:endParaRPr lang="zh-CN" altLang="en-US" sz="1400" dirty="0">
                        <a:solidFill>
                          <a:srgbClr val="0000FF"/>
                        </a:solidFill>
                        <a:latin typeface="Adobe 黑体 Std R" pitchFamily="34" charset="-122"/>
                        <a:ea typeface="Adobe 黑体 Std R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rgbClr val="0000FF"/>
                          </a:solidFill>
                          <a:latin typeface="Adobe 黑体 Std R" pitchFamily="34" charset="-122"/>
                          <a:ea typeface="Adobe 黑体 Std R" pitchFamily="34" charset="-122"/>
                        </a:rPr>
                        <a:t>描述</a:t>
                      </a:r>
                      <a:endParaRPr lang="zh-CN" altLang="en-US" sz="1400" dirty="0">
                        <a:solidFill>
                          <a:srgbClr val="0000FF"/>
                        </a:solidFill>
                        <a:latin typeface="Adobe 黑体 Std R" pitchFamily="34" charset="-122"/>
                        <a:ea typeface="Adobe 黑体 Std R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rgbClr val="0000FF"/>
                          </a:solidFill>
                          <a:latin typeface="Adobe 黑体 Std R" pitchFamily="34" charset="-122"/>
                          <a:ea typeface="Adobe 黑体 Std R" pitchFamily="34" charset="-122"/>
                        </a:rPr>
                        <a:t>函数</a:t>
                      </a:r>
                      <a:endParaRPr lang="zh-CN" altLang="en-US" sz="1400" dirty="0">
                        <a:solidFill>
                          <a:srgbClr val="0000FF"/>
                        </a:solidFill>
                        <a:latin typeface="Adobe 黑体 Std R" pitchFamily="34" charset="-122"/>
                        <a:ea typeface="Adobe 黑体 Std R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rgbClr val="0000FF"/>
                          </a:solidFill>
                          <a:latin typeface="Adobe 黑体 Std R" pitchFamily="34" charset="-122"/>
                          <a:ea typeface="Adobe 黑体 Std R" pitchFamily="34" charset="-122"/>
                        </a:rPr>
                        <a:t>描述</a:t>
                      </a:r>
                      <a:endParaRPr lang="zh-CN" altLang="en-US" sz="1400" dirty="0">
                        <a:solidFill>
                          <a:srgbClr val="0000FF"/>
                        </a:solidFill>
                        <a:latin typeface="Adobe 黑体 Std R" pitchFamily="34" charset="-122"/>
                        <a:ea typeface="Adobe 黑体 Std R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9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0000FF"/>
                          </a:solidFill>
                          <a:latin typeface="Adobe 黑体 Std R" pitchFamily="34" charset="-122"/>
                          <a:ea typeface="Adobe 黑体 Std R" pitchFamily="34" charset="-122"/>
                        </a:rPr>
                        <a:t>title</a:t>
                      </a:r>
                      <a:endParaRPr lang="zh-CN" altLang="en-US" sz="1400" dirty="0">
                        <a:solidFill>
                          <a:srgbClr val="0000FF"/>
                        </a:solidFill>
                        <a:latin typeface="Adobe 黑体 Std R" pitchFamily="34" charset="-122"/>
                        <a:ea typeface="Adobe 黑体 Std R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rgbClr val="0000FF"/>
                          </a:solidFill>
                          <a:latin typeface="Adobe 黑体 Std R" pitchFamily="34" charset="-122"/>
                          <a:ea typeface="Adobe 黑体 Std R" pitchFamily="34" charset="-122"/>
                        </a:rPr>
                        <a:t>添加标题</a:t>
                      </a:r>
                      <a:endParaRPr lang="zh-CN" altLang="en-US" sz="1400" dirty="0">
                        <a:solidFill>
                          <a:srgbClr val="0000FF"/>
                        </a:solidFill>
                        <a:latin typeface="Adobe 黑体 Std R" pitchFamily="34" charset="-122"/>
                        <a:ea typeface="Adobe 黑体 Std R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solidFill>
                            <a:srgbClr val="0000FF"/>
                          </a:solidFill>
                          <a:latin typeface="Adobe 黑体 Std R" pitchFamily="34" charset="-122"/>
                          <a:ea typeface="Adobe 黑体 Std R" pitchFamily="34" charset="-122"/>
                        </a:rPr>
                        <a:t>xlabel</a:t>
                      </a:r>
                      <a:endParaRPr lang="zh-CN" altLang="en-US" sz="1400" dirty="0">
                        <a:solidFill>
                          <a:srgbClr val="0000FF"/>
                        </a:solidFill>
                        <a:latin typeface="Adobe 黑体 Std R" pitchFamily="34" charset="-122"/>
                        <a:ea typeface="Adobe 黑体 Std R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0000FF"/>
                          </a:solidFill>
                          <a:latin typeface="Adobe 黑体 Std R" pitchFamily="34" charset="-122"/>
                          <a:ea typeface="Adobe 黑体 Std R" pitchFamily="34" charset="-122"/>
                        </a:rPr>
                        <a:t>X</a:t>
                      </a:r>
                      <a:r>
                        <a:rPr lang="zh-CN" altLang="en-US" sz="1400" dirty="0" smtClean="0">
                          <a:solidFill>
                            <a:srgbClr val="0000FF"/>
                          </a:solidFill>
                          <a:latin typeface="Adobe 黑体 Std R" pitchFamily="34" charset="-122"/>
                          <a:ea typeface="Adobe 黑体 Std R" pitchFamily="34" charset="-122"/>
                        </a:rPr>
                        <a:t>轴坐标注</a:t>
                      </a:r>
                      <a:endParaRPr lang="zh-CN" altLang="en-US" sz="1400" dirty="0">
                        <a:solidFill>
                          <a:srgbClr val="0000FF"/>
                        </a:solidFill>
                        <a:latin typeface="Adobe 黑体 Std R" pitchFamily="34" charset="-122"/>
                        <a:ea typeface="Adobe 黑体 Std R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9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0000FF"/>
                          </a:solidFill>
                          <a:latin typeface="Adobe 黑体 Std R" pitchFamily="34" charset="-122"/>
                          <a:ea typeface="Adobe 黑体 Std R" pitchFamily="34" charset="-122"/>
                        </a:rPr>
                        <a:t>legend</a:t>
                      </a:r>
                      <a:endParaRPr lang="zh-CN" altLang="en-US" sz="1400" dirty="0">
                        <a:solidFill>
                          <a:srgbClr val="0000FF"/>
                        </a:solidFill>
                        <a:latin typeface="Adobe 黑体 Std R" pitchFamily="34" charset="-122"/>
                        <a:ea typeface="Adobe 黑体 Std R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rgbClr val="0000FF"/>
                          </a:solidFill>
                          <a:latin typeface="Adobe 黑体 Std R" pitchFamily="34" charset="-122"/>
                          <a:ea typeface="Adobe 黑体 Std R" pitchFamily="34" charset="-122"/>
                        </a:rPr>
                        <a:t>添加图例说明</a:t>
                      </a:r>
                      <a:endParaRPr lang="zh-CN" altLang="en-US" sz="1400" dirty="0">
                        <a:solidFill>
                          <a:srgbClr val="0000FF"/>
                        </a:solidFill>
                        <a:latin typeface="Adobe 黑体 Std R" pitchFamily="34" charset="-122"/>
                        <a:ea typeface="Adobe 黑体 Std R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solidFill>
                            <a:srgbClr val="0000FF"/>
                          </a:solidFill>
                          <a:latin typeface="Adobe 黑体 Std R" pitchFamily="34" charset="-122"/>
                          <a:ea typeface="Adobe 黑体 Std R" pitchFamily="34" charset="-122"/>
                        </a:rPr>
                        <a:t>ylabel</a:t>
                      </a:r>
                      <a:endParaRPr lang="zh-CN" altLang="en-US" sz="1400" dirty="0">
                        <a:solidFill>
                          <a:srgbClr val="0000FF"/>
                        </a:solidFill>
                        <a:latin typeface="Adobe 黑体 Std R" pitchFamily="34" charset="-122"/>
                        <a:ea typeface="Adobe 黑体 Std R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0000FF"/>
                          </a:solidFill>
                          <a:latin typeface="Adobe 黑体 Std R" pitchFamily="34" charset="-122"/>
                          <a:ea typeface="Adobe 黑体 Std R" pitchFamily="34" charset="-122"/>
                        </a:rPr>
                        <a:t>Y</a:t>
                      </a:r>
                      <a:r>
                        <a:rPr lang="zh-CN" altLang="en-US" sz="1400" dirty="0" smtClean="0">
                          <a:solidFill>
                            <a:srgbClr val="0000FF"/>
                          </a:solidFill>
                          <a:latin typeface="Adobe 黑体 Std R" pitchFamily="34" charset="-122"/>
                          <a:ea typeface="Adobe 黑体 Std R" pitchFamily="34" charset="-122"/>
                        </a:rPr>
                        <a:t>轴坐标注</a:t>
                      </a:r>
                      <a:endParaRPr lang="zh-CN" altLang="en-US" sz="1400" dirty="0">
                        <a:solidFill>
                          <a:srgbClr val="0000FF"/>
                        </a:solidFill>
                        <a:latin typeface="Adobe 黑体 Std R" pitchFamily="34" charset="-122"/>
                        <a:ea typeface="Adobe 黑体 Std R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9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0000FF"/>
                          </a:solidFill>
                          <a:latin typeface="Adobe 黑体 Std R" pitchFamily="34" charset="-122"/>
                          <a:ea typeface="Adobe 黑体 Std R" pitchFamily="34" charset="-122"/>
                        </a:rPr>
                        <a:t>text</a:t>
                      </a:r>
                      <a:endParaRPr lang="zh-CN" altLang="en-US" sz="1400" dirty="0">
                        <a:solidFill>
                          <a:srgbClr val="0000FF"/>
                        </a:solidFill>
                        <a:latin typeface="Adobe 黑体 Std R" pitchFamily="34" charset="-122"/>
                        <a:ea typeface="Adobe 黑体 Std R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rgbClr val="0000FF"/>
                          </a:solidFill>
                          <a:latin typeface="Adobe 黑体 Std R" pitchFamily="34" charset="-122"/>
                          <a:ea typeface="Adobe 黑体 Std R" pitchFamily="34" charset="-122"/>
                        </a:rPr>
                        <a:t>指定位置添加文本</a:t>
                      </a:r>
                      <a:endParaRPr lang="zh-CN" altLang="en-US" sz="1400" dirty="0">
                        <a:solidFill>
                          <a:srgbClr val="0000FF"/>
                        </a:solidFill>
                        <a:latin typeface="Adobe 黑体 Std R" pitchFamily="34" charset="-122"/>
                        <a:ea typeface="Adobe 黑体 Std R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solidFill>
                            <a:srgbClr val="0000FF"/>
                          </a:solidFill>
                          <a:latin typeface="Adobe 黑体 Std R" pitchFamily="34" charset="-122"/>
                          <a:ea typeface="Adobe 黑体 Std R" pitchFamily="34" charset="-122"/>
                        </a:rPr>
                        <a:t>colorbar</a:t>
                      </a:r>
                      <a:endParaRPr lang="zh-CN" altLang="en-US" sz="1400" dirty="0">
                        <a:solidFill>
                          <a:srgbClr val="0000FF"/>
                        </a:solidFill>
                        <a:latin typeface="Adobe 黑体 Std R" pitchFamily="34" charset="-122"/>
                        <a:ea typeface="Adobe 黑体 Std R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rgbClr val="0000FF"/>
                          </a:solidFill>
                          <a:latin typeface="Adobe 黑体 Std R" pitchFamily="34" charset="-122"/>
                          <a:ea typeface="Adobe 黑体 Std R" pitchFamily="34" charset="-122"/>
                        </a:rPr>
                        <a:t>添加颜色条</a:t>
                      </a:r>
                      <a:endParaRPr lang="zh-CN" altLang="en-US" sz="1400" dirty="0">
                        <a:solidFill>
                          <a:srgbClr val="0000FF"/>
                        </a:solidFill>
                        <a:latin typeface="Adobe 黑体 Std R" pitchFamily="34" charset="-122"/>
                        <a:ea typeface="Adobe 黑体 Std R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9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0000FF"/>
                          </a:solidFill>
                          <a:latin typeface="Adobe 黑体 Std R" pitchFamily="34" charset="-122"/>
                          <a:ea typeface="Adobe 黑体 Std R" pitchFamily="34" charset="-122"/>
                        </a:rPr>
                        <a:t>grid</a:t>
                      </a:r>
                      <a:endParaRPr lang="zh-CN" altLang="en-US" sz="1400" dirty="0">
                        <a:solidFill>
                          <a:srgbClr val="0000FF"/>
                        </a:solidFill>
                        <a:latin typeface="Adobe 黑体 Std R" pitchFamily="34" charset="-122"/>
                        <a:ea typeface="Adobe 黑体 Std R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rgbClr val="0000FF"/>
                          </a:solidFill>
                          <a:latin typeface="Adobe 黑体 Std R" pitchFamily="34" charset="-122"/>
                          <a:ea typeface="Adobe 黑体 Std R" pitchFamily="34" charset="-122"/>
                        </a:rPr>
                        <a:t>网格线</a:t>
                      </a:r>
                      <a:endParaRPr lang="zh-CN" altLang="en-US" sz="1400" dirty="0">
                        <a:solidFill>
                          <a:srgbClr val="0000FF"/>
                        </a:solidFill>
                        <a:latin typeface="Adobe 黑体 Std R" pitchFamily="34" charset="-122"/>
                        <a:ea typeface="Adobe 黑体 Std R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0000FF"/>
                          </a:solidFill>
                          <a:latin typeface="Adobe 黑体 Std R" pitchFamily="34" charset="-122"/>
                          <a:ea typeface="Adobe 黑体 Std R" pitchFamily="34" charset="-122"/>
                        </a:rPr>
                        <a:t>box</a:t>
                      </a:r>
                      <a:endParaRPr lang="zh-CN" altLang="en-US" sz="1400" dirty="0">
                        <a:solidFill>
                          <a:srgbClr val="0000FF"/>
                        </a:solidFill>
                        <a:latin typeface="Adobe 黑体 Std R" pitchFamily="34" charset="-122"/>
                        <a:ea typeface="Adobe 黑体 Std R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rgbClr val="0000FF"/>
                          </a:solidFill>
                          <a:latin typeface="Adobe 黑体 Std R" pitchFamily="34" charset="-122"/>
                          <a:ea typeface="Adobe 黑体 Std R" pitchFamily="34" charset="-122"/>
                        </a:rPr>
                        <a:t>是否添加外框</a:t>
                      </a:r>
                      <a:endParaRPr lang="zh-CN" altLang="en-US" sz="1400" dirty="0">
                        <a:solidFill>
                          <a:srgbClr val="0000FF"/>
                        </a:solidFill>
                        <a:latin typeface="Adobe 黑体 Std R" pitchFamily="34" charset="-122"/>
                        <a:ea typeface="Adobe 黑体 Std R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630685" y="4066743"/>
            <a:ext cx="8026646" cy="258532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zh-CN" altLang="en-US" dirty="0">
                <a:latin typeface="Adobe 黑体 Std R" pitchFamily="34" charset="-122"/>
                <a:ea typeface="Adobe 黑体 Std R" pitchFamily="34" charset="-122"/>
              </a:rPr>
              <a:t>在绘制图形时，有时候需要在同一坐标轴中多次绘制图形。如果不进行控制，新绘制的图形会把原来的图形覆盖掉。因此有必要对图像进行重叠绘制控制。</a:t>
            </a:r>
            <a:endParaRPr lang="en-US" altLang="zh-CN" dirty="0">
              <a:latin typeface="Adobe 黑体 Std R" pitchFamily="34" charset="-122"/>
              <a:ea typeface="Adobe 黑体 Std R" pitchFamily="34" charset="-122"/>
            </a:endParaRPr>
          </a:p>
          <a:p>
            <a:endParaRPr lang="en-US" altLang="zh-CN" dirty="0">
              <a:latin typeface="Adobe 黑体 Std R" pitchFamily="34" charset="-122"/>
              <a:ea typeface="Adobe 黑体 Std R" pitchFamily="34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Adobe 黑体 Std R" pitchFamily="34" charset="-122"/>
                <a:ea typeface="Adobe 黑体 Std R" pitchFamily="34" charset="-122"/>
              </a:rPr>
              <a:t>hold on</a:t>
            </a:r>
            <a:r>
              <a:rPr lang="zh-CN" altLang="en-US" dirty="0">
                <a:latin typeface="Adobe 黑体 Std R" pitchFamily="34" charset="-122"/>
                <a:ea typeface="Adobe 黑体 Std R" pitchFamily="34" charset="-122"/>
              </a:rPr>
              <a:t>：使当前轴及图形保存不被刷新，准备接受继续绘图；</a:t>
            </a:r>
            <a:endParaRPr lang="en-US" altLang="zh-CN" dirty="0">
              <a:latin typeface="Adobe 黑体 Std R" pitchFamily="34" charset="-122"/>
              <a:ea typeface="Adobe 黑体 Std R" pitchFamily="34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Adobe 黑体 Std R" pitchFamily="34" charset="-122"/>
                <a:ea typeface="Adobe 黑体 Std R" pitchFamily="34" charset="-122"/>
              </a:rPr>
              <a:t>hold off</a:t>
            </a:r>
            <a:r>
              <a:rPr lang="zh-CN" altLang="en-US" dirty="0">
                <a:latin typeface="Adobe 黑体 Std R" pitchFamily="34" charset="-122"/>
                <a:ea typeface="Adobe 黑体 Std R" pitchFamily="34" charset="-122"/>
              </a:rPr>
              <a:t>：使当前轴及图形不再具备不被刷新的性质；</a:t>
            </a:r>
            <a:endParaRPr lang="en-US" altLang="zh-CN" dirty="0">
              <a:latin typeface="Adobe 黑体 Std R" pitchFamily="34" charset="-122"/>
              <a:ea typeface="Adobe 黑体 Std R" pitchFamily="34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Adobe 黑体 Std R" pitchFamily="34" charset="-122"/>
                <a:ea typeface="Adobe 黑体 Std R" pitchFamily="34" charset="-122"/>
              </a:rPr>
              <a:t>hold all</a:t>
            </a:r>
            <a:r>
              <a:rPr lang="zh-CN" altLang="en-US" dirty="0">
                <a:latin typeface="Adobe 黑体 Std R" pitchFamily="34" charset="-122"/>
                <a:ea typeface="Adobe 黑体 Std R" pitchFamily="34" charset="-122"/>
              </a:rPr>
              <a:t>：保留当前图形的颜色和风格</a:t>
            </a:r>
            <a:endParaRPr lang="en-US" altLang="zh-CN" dirty="0">
              <a:latin typeface="Adobe 黑体 Std R" pitchFamily="34" charset="-122"/>
              <a:ea typeface="Adobe 黑体 Std R" pitchFamily="34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Adobe 黑体 Std R" pitchFamily="34" charset="-122"/>
                <a:ea typeface="Adobe 黑体 Std R" pitchFamily="34" charset="-122"/>
              </a:rPr>
              <a:t>hold</a:t>
            </a:r>
            <a:r>
              <a:rPr lang="zh-CN" altLang="en-US" dirty="0">
                <a:latin typeface="Adobe 黑体 Std R" pitchFamily="34" charset="-122"/>
                <a:ea typeface="Adobe 黑体 Std R" pitchFamily="34" charset="-122"/>
              </a:rPr>
              <a:t>：当前图形是否具备不被刷新的的性质的双向开关；</a:t>
            </a:r>
            <a:endParaRPr lang="en-US" altLang="zh-CN" dirty="0">
              <a:latin typeface="Adobe 黑体 Std R" pitchFamily="34" charset="-122"/>
              <a:ea typeface="Adobe 黑体 Std R" pitchFamily="34" charset="-122"/>
            </a:endParaRPr>
          </a:p>
          <a:p>
            <a:endParaRPr lang="en-US" altLang="zh-CN" dirty="0">
              <a:latin typeface="Adobe 黑体 Std R" pitchFamily="34" charset="-122"/>
              <a:ea typeface="Adobe 黑体 Std R" pitchFamily="34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Adobe 黑体 Std R" pitchFamily="34" charset="-122"/>
                <a:ea typeface="Adobe 黑体 Std R" pitchFamily="34" charset="-122"/>
              </a:rPr>
              <a:t>figure</a:t>
            </a:r>
            <a:r>
              <a:rPr lang="zh-CN" altLang="en-US" dirty="0">
                <a:latin typeface="Adobe 黑体 Std R" pitchFamily="34" charset="-122"/>
                <a:ea typeface="Adobe 黑体 Std R" pitchFamily="34" charset="-122"/>
              </a:rPr>
              <a:t>：新建一个图像窗口，下一个绘图的图像在该新建的图像上进行绘制。</a:t>
            </a:r>
            <a:endParaRPr lang="en-US" altLang="zh-CN" dirty="0">
              <a:latin typeface="Adobe 黑体 Std R" pitchFamily="34" charset="-122"/>
              <a:ea typeface="Adobe 黑体 Std R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3866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1097" y="2051883"/>
            <a:ext cx="7886700" cy="1801026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 smtClean="0"/>
              <a:t>第一部分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b="1" dirty="0">
                <a:solidFill>
                  <a:srgbClr val="C00000"/>
                </a:solidFill>
              </a:rPr>
              <a:t>MATLAB</a:t>
            </a:r>
            <a:r>
              <a:rPr lang="zh-CN" altLang="en-US" b="1" dirty="0">
                <a:solidFill>
                  <a:srgbClr val="C00000"/>
                </a:solidFill>
              </a:rPr>
              <a:t>入门</a:t>
            </a:r>
            <a:r>
              <a:rPr lang="zh-CN" altLang="en-US" b="1" dirty="0" smtClean="0">
                <a:solidFill>
                  <a:srgbClr val="C00000"/>
                </a:solidFill>
              </a:rPr>
              <a:t>介绍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980098" y="4030462"/>
            <a:ext cx="3118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“除了生孩子，它无所不能！”</a:t>
            </a:r>
            <a:endParaRPr lang="zh-CN" altLang="en-US" dirty="0"/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1467506" y="3852908"/>
            <a:ext cx="6143347" cy="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25996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52787" y="1149220"/>
            <a:ext cx="3185487" cy="5078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定义三维空间变量</a:t>
            </a:r>
            <a:r>
              <a:rPr lang="zh-CN" altLang="en-US" dirty="0">
                <a:latin typeface="Adobe 黑体 Std R" pitchFamily="34" charset="-122"/>
                <a:ea typeface="Adobe 黑体 Std R" pitchFamily="34" charset="-122"/>
              </a:rPr>
              <a:t>的取值</a:t>
            </a: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空间</a:t>
            </a:r>
            <a:endParaRPr lang="en-US" altLang="zh-CN" dirty="0"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452787" y="1772638"/>
            <a:ext cx="80372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Adobe 黑体 Std R" pitchFamily="34" charset="-122"/>
                <a:ea typeface="Adobe 黑体 Std R" pitchFamily="34" charset="-122"/>
              </a:rPr>
              <a:t>函数：               </a:t>
            </a:r>
            <a:r>
              <a:rPr lang="en-US" altLang="zh-CN" sz="2400" dirty="0" smtClean="0">
                <a:solidFill>
                  <a:srgbClr val="0000FF"/>
                </a:solidFill>
                <a:latin typeface="Adobe 黑体 Std R" pitchFamily="34" charset="-122"/>
                <a:ea typeface="Adobe 黑体 Std R" pitchFamily="34" charset="-122"/>
              </a:rPr>
              <a:t>[X,Y] = </a:t>
            </a:r>
            <a:r>
              <a:rPr lang="en-US" altLang="zh-CN" sz="2400" dirty="0" err="1" smtClean="0">
                <a:solidFill>
                  <a:srgbClr val="0000FF"/>
                </a:solidFill>
                <a:latin typeface="Adobe 黑体 Std R" pitchFamily="34" charset="-122"/>
                <a:ea typeface="Adobe 黑体 Std R" pitchFamily="34" charset="-122"/>
              </a:rPr>
              <a:t>meshgrid</a:t>
            </a:r>
            <a:r>
              <a:rPr lang="en-US" altLang="zh-CN" sz="2400" dirty="0" smtClean="0">
                <a:solidFill>
                  <a:srgbClr val="0000FF"/>
                </a:solidFill>
                <a:latin typeface="Adobe 黑体 Std R" pitchFamily="34" charset="-122"/>
                <a:ea typeface="Adobe 黑体 Std R" pitchFamily="34" charset="-122"/>
              </a:rPr>
              <a:t>(</a:t>
            </a:r>
            <a:r>
              <a:rPr lang="en-US" altLang="zh-CN" sz="2400" dirty="0" err="1" smtClean="0">
                <a:solidFill>
                  <a:srgbClr val="0000FF"/>
                </a:solidFill>
                <a:latin typeface="Adobe 黑体 Std R" pitchFamily="34" charset="-122"/>
                <a:ea typeface="Adobe 黑体 Std R" pitchFamily="34" charset="-122"/>
              </a:rPr>
              <a:t>xgv,ygv</a:t>
            </a:r>
            <a:r>
              <a:rPr lang="en-US" altLang="zh-CN" sz="2400" dirty="0" smtClean="0">
                <a:solidFill>
                  <a:srgbClr val="0000FF"/>
                </a:solidFill>
                <a:latin typeface="Adobe 黑体 Std R" pitchFamily="34" charset="-122"/>
                <a:ea typeface="Adobe 黑体 Std R" pitchFamily="34" charset="-122"/>
              </a:rPr>
              <a:t>);</a:t>
            </a:r>
          </a:p>
          <a:p>
            <a:r>
              <a:rPr lang="zh-CN" altLang="en-US" sz="2000" dirty="0" smtClean="0">
                <a:solidFill>
                  <a:srgbClr val="0000FF"/>
                </a:solidFill>
                <a:latin typeface="Adobe 黑体 Std R" pitchFamily="34" charset="-122"/>
                <a:ea typeface="Adobe 黑体 Std R" pitchFamily="34" charset="-122"/>
              </a:rPr>
              <a:t>表示创建矩形坐标系，</a:t>
            </a:r>
            <a:r>
              <a:rPr lang="en-US" altLang="zh-CN" sz="2000" dirty="0" smtClean="0">
                <a:solidFill>
                  <a:srgbClr val="0000FF"/>
                </a:solidFill>
                <a:latin typeface="Adobe 黑体 Std R" pitchFamily="34" charset="-122"/>
                <a:ea typeface="Adobe 黑体 Std R" pitchFamily="34" charset="-122"/>
              </a:rPr>
              <a:t>x</a:t>
            </a:r>
            <a:r>
              <a:rPr lang="zh-CN" altLang="en-US" sz="2000" dirty="0" smtClean="0">
                <a:solidFill>
                  <a:srgbClr val="0000FF"/>
                </a:solidFill>
                <a:latin typeface="Adobe 黑体 Std R" pitchFamily="34" charset="-122"/>
                <a:ea typeface="Adobe 黑体 Std R" pitchFamily="34" charset="-122"/>
              </a:rPr>
              <a:t>轴取值范围是</a:t>
            </a:r>
            <a:r>
              <a:rPr lang="en-US" altLang="zh-CN" sz="2000" dirty="0" err="1" smtClean="0">
                <a:solidFill>
                  <a:srgbClr val="0000FF"/>
                </a:solidFill>
                <a:latin typeface="Adobe 黑体 Std R" pitchFamily="34" charset="-122"/>
                <a:ea typeface="Adobe 黑体 Std R" pitchFamily="34" charset="-122"/>
              </a:rPr>
              <a:t>xgv</a:t>
            </a:r>
            <a:r>
              <a:rPr lang="zh-CN" altLang="en-US" sz="2000" dirty="0" smtClean="0">
                <a:solidFill>
                  <a:srgbClr val="0000FF"/>
                </a:solidFill>
                <a:latin typeface="Adobe 黑体 Std R" pitchFamily="34" charset="-122"/>
                <a:ea typeface="Adobe 黑体 Std R" pitchFamily="34" charset="-122"/>
              </a:rPr>
              <a:t>，</a:t>
            </a:r>
            <a:r>
              <a:rPr lang="en-US" altLang="zh-CN" sz="2000" dirty="0" smtClean="0">
                <a:solidFill>
                  <a:srgbClr val="0000FF"/>
                </a:solidFill>
                <a:latin typeface="Adobe 黑体 Std R" pitchFamily="34" charset="-122"/>
                <a:ea typeface="Adobe 黑体 Std R" pitchFamily="34" charset="-122"/>
              </a:rPr>
              <a:t>y</a:t>
            </a:r>
            <a:r>
              <a:rPr lang="zh-CN" altLang="en-US" sz="2000" dirty="0" smtClean="0">
                <a:solidFill>
                  <a:srgbClr val="0000FF"/>
                </a:solidFill>
                <a:latin typeface="Adobe 黑体 Std R" pitchFamily="34" charset="-122"/>
                <a:ea typeface="Adobe 黑体 Std R" pitchFamily="34" charset="-122"/>
              </a:rPr>
              <a:t>轴取值范围是</a:t>
            </a:r>
            <a:r>
              <a:rPr lang="en-US" altLang="zh-CN" sz="2000" dirty="0" err="1" smtClean="0">
                <a:solidFill>
                  <a:srgbClr val="0000FF"/>
                </a:solidFill>
                <a:latin typeface="Adobe 黑体 Std R" pitchFamily="34" charset="-122"/>
                <a:ea typeface="Adobe 黑体 Std R" pitchFamily="34" charset="-122"/>
              </a:rPr>
              <a:t>ygv</a:t>
            </a:r>
            <a:r>
              <a:rPr lang="zh-CN" altLang="en-US" sz="2000" dirty="0" smtClean="0">
                <a:solidFill>
                  <a:srgbClr val="0000FF"/>
                </a:solidFill>
                <a:latin typeface="Adobe 黑体 Std R" pitchFamily="34" charset="-122"/>
                <a:ea typeface="Adobe 黑体 Std R" pitchFamily="34" charset="-122"/>
              </a:rPr>
              <a:t>。</a:t>
            </a:r>
            <a:endParaRPr lang="en-US" altLang="zh-CN" sz="2000" dirty="0" smtClean="0">
              <a:solidFill>
                <a:srgbClr val="0000FF"/>
              </a:solidFill>
              <a:latin typeface="Adobe 黑体 Std R" pitchFamily="34" charset="-122"/>
              <a:ea typeface="Adobe 黑体 Std R" pitchFamily="34" charset="-122"/>
            </a:endParaRPr>
          </a:p>
          <a:p>
            <a:r>
              <a:rPr lang="en-US" altLang="zh-CN" sz="2000" dirty="0" smtClean="0">
                <a:solidFill>
                  <a:srgbClr val="0000FF"/>
                </a:solidFill>
                <a:latin typeface="Adobe 黑体 Std R" pitchFamily="34" charset="-122"/>
                <a:ea typeface="Adobe 黑体 Std R" pitchFamily="34" charset="-122"/>
              </a:rPr>
              <a:t>X</a:t>
            </a:r>
            <a:r>
              <a:rPr lang="zh-CN" altLang="en-US" sz="2000" dirty="0" smtClean="0">
                <a:solidFill>
                  <a:srgbClr val="0000FF"/>
                </a:solidFill>
                <a:latin typeface="Adobe 黑体 Std R" pitchFamily="34" charset="-122"/>
                <a:ea typeface="Adobe 黑体 Std R" pitchFamily="34" charset="-122"/>
              </a:rPr>
              <a:t>表示有</a:t>
            </a:r>
            <a:r>
              <a:rPr lang="en-US" altLang="zh-CN" sz="2000" dirty="0" smtClean="0">
                <a:solidFill>
                  <a:srgbClr val="0000FF"/>
                </a:solidFill>
                <a:latin typeface="Adobe 黑体 Std R" pitchFamily="34" charset="-122"/>
                <a:ea typeface="Adobe 黑体 Std R" pitchFamily="34" charset="-122"/>
              </a:rPr>
              <a:t>N(</a:t>
            </a:r>
            <a:r>
              <a:rPr lang="en-US" altLang="zh-CN" sz="2000" dirty="0" err="1" smtClean="0">
                <a:solidFill>
                  <a:srgbClr val="0000FF"/>
                </a:solidFill>
                <a:latin typeface="Adobe 黑体 Std R" pitchFamily="34" charset="-122"/>
                <a:ea typeface="Adobe 黑体 Std R" pitchFamily="34" charset="-122"/>
              </a:rPr>
              <a:t>ygv</a:t>
            </a:r>
            <a:r>
              <a:rPr lang="en-US" altLang="zh-CN" sz="2000" dirty="0" smtClean="0">
                <a:solidFill>
                  <a:srgbClr val="0000FF"/>
                </a:solidFill>
                <a:latin typeface="Adobe 黑体 Std R" pitchFamily="34" charset="-122"/>
                <a:ea typeface="Adobe 黑体 Std R" pitchFamily="34" charset="-122"/>
              </a:rPr>
              <a:t>)</a:t>
            </a:r>
            <a:r>
              <a:rPr lang="zh-CN" altLang="en-US" sz="2000" dirty="0" smtClean="0">
                <a:solidFill>
                  <a:srgbClr val="0000FF"/>
                </a:solidFill>
                <a:latin typeface="Adobe 黑体 Std R" pitchFamily="34" charset="-122"/>
                <a:ea typeface="Adobe 黑体 Std R" pitchFamily="34" charset="-122"/>
              </a:rPr>
              <a:t>个重复的行向量</a:t>
            </a:r>
            <a:r>
              <a:rPr lang="en-US" altLang="zh-CN" sz="2000" dirty="0" err="1" smtClean="0">
                <a:solidFill>
                  <a:srgbClr val="0000FF"/>
                </a:solidFill>
                <a:latin typeface="Adobe 黑体 Std R" pitchFamily="34" charset="-122"/>
                <a:ea typeface="Adobe 黑体 Std R" pitchFamily="34" charset="-122"/>
              </a:rPr>
              <a:t>xgv</a:t>
            </a:r>
            <a:r>
              <a:rPr lang="zh-CN" altLang="en-US" sz="2000" dirty="0" smtClean="0">
                <a:solidFill>
                  <a:srgbClr val="0000FF"/>
                </a:solidFill>
                <a:latin typeface="Adobe 黑体 Std R" pitchFamily="34" charset="-122"/>
                <a:ea typeface="Adobe 黑体 Std R" pitchFamily="34" charset="-122"/>
              </a:rPr>
              <a:t>组成的矩阵，</a:t>
            </a:r>
            <a:r>
              <a:rPr lang="en-US" altLang="zh-CN" sz="2000" dirty="0" smtClean="0">
                <a:solidFill>
                  <a:srgbClr val="0000FF"/>
                </a:solidFill>
                <a:latin typeface="Adobe 黑体 Std R" pitchFamily="34" charset="-122"/>
                <a:ea typeface="Adobe 黑体 Std R" pitchFamily="34" charset="-122"/>
              </a:rPr>
              <a:t>Y</a:t>
            </a:r>
            <a:r>
              <a:rPr lang="zh-CN" altLang="en-US" sz="2000" dirty="0" smtClean="0">
                <a:solidFill>
                  <a:srgbClr val="0000FF"/>
                </a:solidFill>
                <a:latin typeface="Adobe 黑体 Std R" pitchFamily="34" charset="-122"/>
                <a:ea typeface="Adobe 黑体 Std R" pitchFamily="34" charset="-122"/>
              </a:rPr>
              <a:t>表示有</a:t>
            </a:r>
            <a:r>
              <a:rPr lang="en-US" altLang="zh-CN" sz="2000" dirty="0" smtClean="0">
                <a:solidFill>
                  <a:srgbClr val="0000FF"/>
                </a:solidFill>
                <a:latin typeface="Adobe 黑体 Std R" pitchFamily="34" charset="-122"/>
                <a:ea typeface="Adobe 黑体 Std R" pitchFamily="34" charset="-122"/>
              </a:rPr>
              <a:t>N(</a:t>
            </a:r>
            <a:r>
              <a:rPr lang="en-US" altLang="zh-CN" sz="2000" dirty="0" err="1" smtClean="0">
                <a:solidFill>
                  <a:srgbClr val="0000FF"/>
                </a:solidFill>
                <a:latin typeface="Adobe 黑体 Std R" pitchFamily="34" charset="-122"/>
                <a:ea typeface="Adobe 黑体 Std R" pitchFamily="34" charset="-122"/>
              </a:rPr>
              <a:t>xgv</a:t>
            </a:r>
            <a:r>
              <a:rPr lang="en-US" altLang="zh-CN" sz="2000" dirty="0" smtClean="0">
                <a:solidFill>
                  <a:srgbClr val="0000FF"/>
                </a:solidFill>
                <a:latin typeface="Adobe 黑体 Std R" pitchFamily="34" charset="-122"/>
                <a:ea typeface="Adobe 黑体 Std R" pitchFamily="34" charset="-122"/>
              </a:rPr>
              <a:t>)</a:t>
            </a:r>
            <a:r>
              <a:rPr lang="zh-CN" altLang="en-US" sz="2000" dirty="0" smtClean="0">
                <a:solidFill>
                  <a:srgbClr val="0000FF"/>
                </a:solidFill>
                <a:latin typeface="Adobe 黑体 Std R" pitchFamily="34" charset="-122"/>
                <a:ea typeface="Adobe 黑体 Std R" pitchFamily="34" charset="-122"/>
              </a:rPr>
              <a:t>个重复的列向量</a:t>
            </a:r>
            <a:r>
              <a:rPr lang="en-US" altLang="zh-CN" sz="2000" dirty="0" err="1" smtClean="0">
                <a:solidFill>
                  <a:srgbClr val="0000FF"/>
                </a:solidFill>
                <a:latin typeface="Adobe 黑体 Std R" pitchFamily="34" charset="-122"/>
                <a:ea typeface="Adobe 黑体 Std R" pitchFamily="34" charset="-122"/>
              </a:rPr>
              <a:t>ygv</a:t>
            </a:r>
            <a:r>
              <a:rPr lang="zh-CN" altLang="en-US" sz="2000" dirty="0" smtClean="0">
                <a:solidFill>
                  <a:srgbClr val="0000FF"/>
                </a:solidFill>
                <a:latin typeface="Adobe 黑体 Std R" pitchFamily="34" charset="-122"/>
                <a:ea typeface="Adobe 黑体 Std R" pitchFamily="34" charset="-122"/>
              </a:rPr>
              <a:t>组成的矩阵。</a:t>
            </a:r>
            <a:endParaRPr lang="en-US" altLang="zh-CN" sz="2000" dirty="0" smtClean="0">
              <a:solidFill>
                <a:srgbClr val="0000FF"/>
              </a:solidFill>
              <a:latin typeface="Adobe 黑体 Std R" pitchFamily="34" charset="-122"/>
              <a:ea typeface="Adobe 黑体 Std R" pitchFamily="34" charset="-122"/>
            </a:endParaRPr>
          </a:p>
          <a:p>
            <a:r>
              <a:rPr lang="zh-CN" altLang="en-US" sz="2000" dirty="0" smtClean="0">
                <a:latin typeface="Adobe 黑体 Std R" pitchFamily="34" charset="-122"/>
                <a:ea typeface="Adobe 黑体 Std R" pitchFamily="34" charset="-122"/>
              </a:rPr>
              <a:t>例如：</a:t>
            </a:r>
            <a:endParaRPr lang="en-US" altLang="zh-CN" sz="2000" dirty="0" smtClean="0">
              <a:latin typeface="Adobe 黑体 Std R" pitchFamily="34" charset="-122"/>
              <a:ea typeface="Adobe 黑体 Std R" pitchFamily="34" charset="-122"/>
            </a:endParaRPr>
          </a:p>
          <a:p>
            <a:pPr algn="ctr"/>
            <a:r>
              <a:rPr lang="es-ES" altLang="zh-CN" sz="2000" dirty="0">
                <a:latin typeface="Adobe 黑体 Std R" pitchFamily="34" charset="-122"/>
                <a:ea typeface="Adobe 黑体 Std R" pitchFamily="34" charset="-122"/>
              </a:rPr>
              <a:t>[X,Y] = meshgrid(-</a:t>
            </a:r>
            <a:r>
              <a:rPr lang="es-ES" altLang="zh-CN" sz="2000" dirty="0" smtClean="0">
                <a:latin typeface="Adobe 黑体 Std R" pitchFamily="34" charset="-122"/>
                <a:ea typeface="Adobe 黑体 Std R" pitchFamily="34" charset="-122"/>
              </a:rPr>
              <a:t>2:0.2:2</a:t>
            </a:r>
            <a:r>
              <a:rPr lang="es-ES" altLang="zh-CN" sz="2000" dirty="0">
                <a:latin typeface="Adobe 黑体 Std R" pitchFamily="34" charset="-122"/>
                <a:ea typeface="Adobe 黑体 Std R" pitchFamily="34" charset="-122"/>
              </a:rPr>
              <a:t>, -</a:t>
            </a:r>
            <a:r>
              <a:rPr lang="es-ES" altLang="zh-CN" sz="2000" dirty="0" smtClean="0">
                <a:latin typeface="Adobe 黑体 Std R" pitchFamily="34" charset="-122"/>
                <a:ea typeface="Adobe 黑体 Std R" pitchFamily="34" charset="-122"/>
              </a:rPr>
              <a:t>4:0.4:4);</a:t>
            </a:r>
          </a:p>
          <a:p>
            <a:endParaRPr lang="zh-CN" altLang="en-US" sz="2000" dirty="0"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05548" y="4356347"/>
            <a:ext cx="439442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0000FF"/>
                </a:solidFill>
              </a:rPr>
              <a:t>三维画图函数：</a:t>
            </a:r>
            <a:endParaRPr lang="en-US" altLang="zh-CN" dirty="0">
              <a:solidFill>
                <a:srgbClr val="0000FF"/>
              </a:solidFill>
            </a:endParaRPr>
          </a:p>
          <a:p>
            <a:r>
              <a:rPr lang="en-US" altLang="zh-CN" dirty="0" smtClean="0">
                <a:solidFill>
                  <a:srgbClr val="0000FF"/>
                </a:solidFill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plot3(X,Y,Z</a:t>
            </a:r>
            <a:r>
              <a:rPr lang="en-US" altLang="zh-CN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 : </a:t>
            </a:r>
            <a:r>
              <a:rPr lang="zh-CN" altLang="en-US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三维曲线画图</a:t>
            </a:r>
            <a:endParaRPr lang="en-US" altLang="zh-CN" dirty="0" smtClean="0">
              <a:solidFill>
                <a:srgbClr val="0000F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mesh(X,Y,Z)</a:t>
            </a:r>
            <a:r>
              <a:rPr lang="zh-CN" altLang="en-US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：三维网格画图</a:t>
            </a:r>
            <a:endParaRPr lang="en-US" altLang="zh-CN" dirty="0">
              <a:solidFill>
                <a:srgbClr val="0000F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r>
              <a:rPr lang="en-US" altLang="zh-CN" b="1" dirty="0" smtClean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surf(X,Y,Z)  </a:t>
            </a:r>
            <a:r>
              <a:rPr lang="zh-CN" altLang="en-US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： 三维曲面画图</a:t>
            </a:r>
            <a:endParaRPr lang="en-US" altLang="zh-CN" dirty="0" smtClean="0">
              <a:solidFill>
                <a:srgbClr val="0000F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endParaRPr lang="en-US" altLang="zh-CN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852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dministrator\Desktop\untitled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4385" y="2442411"/>
            <a:ext cx="53340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C:\Users\Administrator\Desktop\untitle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1582" y="2442411"/>
            <a:ext cx="53340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C:\Users\Administrator\Desktop\untitled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2320463"/>
            <a:ext cx="53340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454720" y="2163435"/>
            <a:ext cx="4572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clear all;</a:t>
            </a:r>
          </a:p>
          <a:p>
            <a:r>
              <a:rPr lang="en-US" altLang="zh-CN" dirty="0"/>
              <a:t>x = -pi:0.2:pi;</a:t>
            </a:r>
          </a:p>
          <a:p>
            <a:r>
              <a:rPr lang="en-US" altLang="zh-CN" dirty="0"/>
              <a:t>[</a:t>
            </a:r>
            <a:r>
              <a:rPr lang="en-US" altLang="zh-CN" dirty="0" err="1"/>
              <a:t>x,y</a:t>
            </a:r>
            <a:r>
              <a:rPr lang="en-US" altLang="zh-CN" dirty="0"/>
              <a:t>] = </a:t>
            </a:r>
            <a:r>
              <a:rPr lang="en-US" altLang="zh-CN" dirty="0" err="1"/>
              <a:t>meshgrid</a:t>
            </a:r>
            <a:r>
              <a:rPr lang="en-US" altLang="zh-CN" dirty="0"/>
              <a:t>(x);</a:t>
            </a:r>
          </a:p>
          <a:p>
            <a:r>
              <a:rPr lang="en-US" altLang="zh-CN" dirty="0"/>
              <a:t>z = sin(2*y)+sin(2*x).*</a:t>
            </a:r>
            <a:r>
              <a:rPr lang="en-US" altLang="zh-CN" dirty="0" err="1"/>
              <a:t>cos</a:t>
            </a:r>
            <a:r>
              <a:rPr lang="en-US" altLang="zh-CN" dirty="0"/>
              <a:t>(2*y);</a:t>
            </a:r>
          </a:p>
          <a:p>
            <a:r>
              <a:rPr lang="en-US" altLang="zh-CN" dirty="0"/>
              <a:t>figure;</a:t>
            </a:r>
          </a:p>
          <a:p>
            <a:r>
              <a:rPr lang="en-US" altLang="zh-CN" dirty="0"/>
              <a:t>plot3(</a:t>
            </a:r>
            <a:r>
              <a:rPr lang="en-US" altLang="zh-CN" dirty="0" err="1"/>
              <a:t>x,y,z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title('</a:t>
            </a:r>
            <a:r>
              <a:rPr lang="zh-CN" altLang="en-US" dirty="0"/>
              <a:t>三维曲线画图</a:t>
            </a:r>
            <a:r>
              <a:rPr lang="en-US" altLang="zh-CN" dirty="0"/>
              <a:t>plot3()');</a:t>
            </a:r>
          </a:p>
          <a:p>
            <a:r>
              <a:rPr lang="en-US" altLang="zh-CN" dirty="0"/>
              <a:t>figure;</a:t>
            </a:r>
          </a:p>
          <a:p>
            <a:r>
              <a:rPr lang="en-US" altLang="zh-CN" dirty="0"/>
              <a:t>mesh(</a:t>
            </a:r>
            <a:r>
              <a:rPr lang="en-US" altLang="zh-CN" dirty="0" err="1"/>
              <a:t>x,y,z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title('</a:t>
            </a:r>
            <a:r>
              <a:rPr lang="zh-CN" altLang="en-US" dirty="0"/>
              <a:t>三维网格画图</a:t>
            </a:r>
            <a:r>
              <a:rPr lang="en-US" altLang="zh-CN" dirty="0"/>
              <a:t>mesh()');</a:t>
            </a:r>
          </a:p>
          <a:p>
            <a:r>
              <a:rPr lang="en-US" altLang="zh-CN" dirty="0"/>
              <a:t>figure;</a:t>
            </a:r>
          </a:p>
          <a:p>
            <a:r>
              <a:rPr lang="en-US" altLang="zh-CN" dirty="0"/>
              <a:t>surf(</a:t>
            </a:r>
            <a:r>
              <a:rPr lang="en-US" altLang="zh-CN" dirty="0" err="1"/>
              <a:t>x,y,z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title('</a:t>
            </a:r>
            <a:r>
              <a:rPr lang="zh-CN" altLang="en-US" dirty="0"/>
              <a:t>三维曲面画图</a:t>
            </a:r>
            <a:r>
              <a:rPr lang="en-US" altLang="zh-CN" dirty="0"/>
              <a:t>surf()');</a:t>
            </a:r>
            <a:endParaRPr lang="zh-CN" altLang="en-US" dirty="0"/>
          </a:p>
        </p:txBody>
      </p:sp>
      <p:sp>
        <p:nvSpPr>
          <p:cNvPr id="6" name="TextBox 7"/>
          <p:cNvSpPr txBox="1"/>
          <p:nvPr/>
        </p:nvSpPr>
        <p:spPr>
          <a:xfrm>
            <a:off x="454720" y="1207946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画出在</a:t>
            </a:r>
            <a:r>
              <a:rPr lang="en-US" altLang="zh-CN" dirty="0" smtClean="0"/>
              <a:t>[-</a:t>
            </a:r>
            <a:r>
              <a:rPr lang="en-US" altLang="zh-CN" dirty="0" err="1" smtClean="0"/>
              <a:t>pi,pi</a:t>
            </a:r>
            <a:r>
              <a:rPr lang="en-US" altLang="zh-CN" dirty="0" smtClean="0"/>
              <a:t>]</a:t>
            </a:r>
            <a:r>
              <a:rPr lang="zh-CN" altLang="en-US" dirty="0" smtClean="0"/>
              <a:t>范围内函数 </a:t>
            </a:r>
            <a:r>
              <a:rPr lang="en-US" altLang="zh-CN" dirty="0" smtClean="0"/>
              <a:t>z = </a:t>
            </a:r>
            <a:r>
              <a:rPr lang="en-US" altLang="zh-CN" dirty="0"/>
              <a:t>sin(2*y)+sin(2*x).*</a:t>
            </a:r>
            <a:r>
              <a:rPr lang="en-US" altLang="zh-CN" dirty="0" err="1"/>
              <a:t>cos</a:t>
            </a:r>
            <a:r>
              <a:rPr lang="en-US" altLang="zh-CN" dirty="0"/>
              <a:t>(2*y</a:t>
            </a:r>
            <a:r>
              <a:rPr lang="en-US" altLang="zh-CN" dirty="0" smtClean="0"/>
              <a:t>) </a:t>
            </a:r>
            <a:r>
              <a:rPr lang="zh-CN" altLang="en-US" dirty="0" smtClean="0"/>
              <a:t>的三维图形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3637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4363" y="2460256"/>
            <a:ext cx="7886700" cy="1801026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 smtClean="0"/>
              <a:t>第三部分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b="1" dirty="0" smtClean="0">
                <a:solidFill>
                  <a:srgbClr val="C00000"/>
                </a:solidFill>
              </a:rPr>
              <a:t>MATLAB</a:t>
            </a:r>
            <a:r>
              <a:rPr lang="zh-CN" altLang="en-US" b="1" dirty="0" smtClean="0">
                <a:solidFill>
                  <a:srgbClr val="C00000"/>
                </a:solidFill>
              </a:rPr>
              <a:t>程序设计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754347" y="429326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一切都是套路</a:t>
            </a:r>
            <a:endParaRPr lang="zh-CN" altLang="en-US" dirty="0"/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1467504" y="4083727"/>
            <a:ext cx="6143347" cy="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83380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30419" y="953895"/>
            <a:ext cx="2616284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MATLAB</a:t>
            </a:r>
            <a:r>
              <a:rPr lang="zh-CN" altLang="en-US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程序设计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457680" y="1653457"/>
            <a:ext cx="83529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0000CC"/>
                </a:solidFill>
                <a:latin typeface="Adobe 黑体 Std R" pitchFamily="34" charset="-122"/>
                <a:ea typeface="Adobe 黑体 Std R" pitchFamily="34" charset="-122"/>
              </a:rPr>
              <a:t>在学习</a:t>
            </a:r>
            <a:r>
              <a:rPr lang="en-US" altLang="zh-CN" sz="2400" dirty="0" smtClean="0">
                <a:solidFill>
                  <a:srgbClr val="0000CC"/>
                </a:solidFill>
                <a:latin typeface="Adobe 黑体 Std R" pitchFamily="34" charset="-122"/>
                <a:ea typeface="Adobe 黑体 Std R" pitchFamily="34" charset="-122"/>
              </a:rPr>
              <a:t>MATLAB</a:t>
            </a:r>
            <a:r>
              <a:rPr lang="zh-CN" altLang="en-US" sz="2400" dirty="0" smtClean="0">
                <a:solidFill>
                  <a:srgbClr val="0000CC"/>
                </a:solidFill>
                <a:latin typeface="Adobe 黑体 Std R" pitchFamily="34" charset="-122"/>
                <a:ea typeface="Adobe 黑体 Std R" pitchFamily="34" charset="-122"/>
              </a:rPr>
              <a:t>程序设计之前，先了解程序设计的基本原则，可以让我们设计和编写的程序规范易懂，可读性高，易于修改以及提高运行效率。</a:t>
            </a:r>
            <a:endParaRPr lang="zh-CN" altLang="en-US" sz="2400" dirty="0">
              <a:solidFill>
                <a:srgbClr val="0000CC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4" name="TextBox 2"/>
          <p:cNvSpPr txBox="1"/>
          <p:nvPr/>
        </p:nvSpPr>
        <p:spPr>
          <a:xfrm>
            <a:off x="358328" y="3022598"/>
            <a:ext cx="820891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Adobe 黑体 Std R" pitchFamily="34" charset="-122"/>
                <a:ea typeface="Adobe 黑体 Std R" pitchFamily="34" charset="-122"/>
              </a:rPr>
              <a:t>MTALAB</a:t>
            </a:r>
            <a:r>
              <a:rPr lang="zh-CN" altLang="en-US" sz="2400" dirty="0" smtClean="0">
                <a:latin typeface="Adobe 黑体 Std R" pitchFamily="34" charset="-122"/>
                <a:ea typeface="Adobe 黑体 Std R" pitchFamily="34" charset="-122"/>
              </a:rPr>
              <a:t>程序设计有以下基本原则：</a:t>
            </a:r>
            <a:endParaRPr lang="en-US" altLang="zh-CN" sz="2400" dirty="0" smtClean="0">
              <a:latin typeface="Adobe 黑体 Std R" pitchFamily="34" charset="-122"/>
              <a:ea typeface="Adobe 黑体 Std R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400" b="1" dirty="0" smtClean="0">
                <a:solidFill>
                  <a:srgbClr val="C00000"/>
                </a:solidFill>
                <a:latin typeface="Adobe 黑体 Std R" pitchFamily="34" charset="-122"/>
                <a:ea typeface="Adobe 黑体 Std R" pitchFamily="34" charset="-122"/>
              </a:rPr>
              <a:t>善于运用注释使程序更具有可读性</a:t>
            </a:r>
            <a:endParaRPr lang="en-US" altLang="zh-CN" sz="2400" b="1" dirty="0" smtClean="0">
              <a:solidFill>
                <a:srgbClr val="C00000"/>
              </a:solidFill>
              <a:latin typeface="Adobe 黑体 Std R" pitchFamily="34" charset="-122"/>
              <a:ea typeface="Adobe 黑体 Std R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百分号“</a:t>
            </a:r>
            <a:r>
              <a:rPr lang="en-US" altLang="zh-CN" dirty="0" smtClean="0">
                <a:latin typeface="Adobe 黑体 Std R" pitchFamily="34" charset="-122"/>
                <a:ea typeface="Adobe 黑体 Std R" pitchFamily="34" charset="-122"/>
              </a:rPr>
              <a:t>%</a:t>
            </a: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”后面的内容即为程序的注释。可以是在程序之前对整个程序的功能说明，也可以是对某一段程序的说明，也可以是对某一句程序的解释。</a:t>
            </a:r>
            <a:endParaRPr lang="en-US" altLang="zh-CN" dirty="0" smtClean="0">
              <a:latin typeface="Adobe 黑体 Std R" pitchFamily="34" charset="-122"/>
              <a:ea typeface="Adobe 黑体 Std R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dirty="0" smtClean="0">
              <a:latin typeface="Adobe 黑体 Std R" pitchFamily="34" charset="-122"/>
              <a:ea typeface="Adobe 黑体 Std R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400" b="1" dirty="0" smtClean="0">
                <a:solidFill>
                  <a:srgbClr val="C00000"/>
                </a:solidFill>
                <a:latin typeface="Adobe 黑体 Std R" pitchFamily="34" charset="-122"/>
                <a:ea typeface="Adobe 黑体 Std R" pitchFamily="34" charset="-122"/>
              </a:rPr>
              <a:t>主程序开头用</a:t>
            </a:r>
            <a:r>
              <a:rPr lang="en-US" altLang="zh-CN" sz="2400" b="1" dirty="0" smtClean="0">
                <a:solidFill>
                  <a:srgbClr val="C00000"/>
                </a:solidFill>
                <a:latin typeface="Adobe 黑体 Std R" pitchFamily="34" charset="-122"/>
                <a:ea typeface="Adobe 黑体 Std R" pitchFamily="34" charset="-122"/>
              </a:rPr>
              <a:t>clear</a:t>
            </a:r>
            <a:r>
              <a:rPr lang="zh-CN" altLang="en-US" sz="2400" b="1" dirty="0" smtClean="0">
                <a:solidFill>
                  <a:srgbClr val="C00000"/>
                </a:solidFill>
                <a:latin typeface="Adobe 黑体 Std R" pitchFamily="34" charset="-122"/>
                <a:ea typeface="Adobe 黑体 Std R" pitchFamily="34" charset="-122"/>
              </a:rPr>
              <a:t>清除缓存变量</a:t>
            </a:r>
            <a:endParaRPr lang="en-US" altLang="zh-CN" sz="2400" b="1" dirty="0" smtClean="0">
              <a:solidFill>
                <a:srgbClr val="C00000"/>
              </a:solidFill>
              <a:latin typeface="Adobe 黑体 Std R" pitchFamily="34" charset="-122"/>
              <a:ea typeface="Adobe 黑体 Std R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养成及时清除变量的良好习惯，消除工作空间中其他变量对程序运行的影响，但是在子程序中不要用</a:t>
            </a:r>
            <a:r>
              <a:rPr lang="en-US" altLang="zh-CN" dirty="0" smtClean="0">
                <a:latin typeface="Adobe 黑体 Std R" pitchFamily="34" charset="-122"/>
                <a:ea typeface="Adobe 黑体 Std R" pitchFamily="34" charset="-122"/>
              </a:rPr>
              <a:t>clear</a:t>
            </a: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。</a:t>
            </a:r>
            <a:endParaRPr lang="zh-CN" altLang="en-US" dirty="0">
              <a:latin typeface="Adobe 黑体 Std R" pitchFamily="34" charset="-122"/>
              <a:ea typeface="Adobe 黑体 Std R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346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0926" y="1310433"/>
            <a:ext cx="820891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400" b="1" dirty="0">
                <a:solidFill>
                  <a:srgbClr val="C00000"/>
                </a:solidFill>
                <a:latin typeface="Adobe 黑体 Std R" pitchFamily="34" charset="-122"/>
                <a:ea typeface="Adobe 黑体 Std R" pitchFamily="34" charset="-122"/>
              </a:rPr>
              <a:t>重要</a:t>
            </a:r>
            <a:r>
              <a:rPr lang="zh-CN" altLang="en-US" sz="2400" b="1" dirty="0" smtClean="0">
                <a:solidFill>
                  <a:srgbClr val="C00000"/>
                </a:solidFill>
                <a:latin typeface="Adobe 黑体 Std R" pitchFamily="34" charset="-122"/>
                <a:ea typeface="Adobe 黑体 Std R" pitchFamily="34" charset="-122"/>
              </a:rPr>
              <a:t>参数值的设置放在程序的开头部分</a:t>
            </a:r>
            <a:endParaRPr lang="en-US" altLang="zh-CN" sz="2400" b="1" dirty="0" smtClean="0">
              <a:solidFill>
                <a:srgbClr val="C00000"/>
              </a:solidFill>
              <a:latin typeface="Adobe 黑体 Std R" pitchFamily="34" charset="-122"/>
              <a:ea typeface="Adobe 黑体 Std R" pitchFamily="34" charset="-122"/>
            </a:endParaRPr>
          </a:p>
          <a:p>
            <a:r>
              <a:rPr lang="zh-CN" altLang="en-US" sz="2400" dirty="0" smtClean="0">
                <a:latin typeface="Adobe 黑体 Std R" pitchFamily="34" charset="-122"/>
                <a:ea typeface="Adobe 黑体 Std R" pitchFamily="34" charset="-122"/>
              </a:rPr>
              <a:t>     可以方便维护和修改，在程序比较复杂时容易找到。</a:t>
            </a:r>
            <a:endParaRPr lang="en-US" altLang="zh-CN" sz="2400" dirty="0" smtClean="0">
              <a:latin typeface="Adobe 黑体 Std R" pitchFamily="34" charset="-122"/>
              <a:ea typeface="Adobe 黑体 Std R" pitchFamily="34" charset="-122"/>
            </a:endParaRPr>
          </a:p>
          <a:p>
            <a:endParaRPr lang="en-US" altLang="zh-CN" sz="2400" dirty="0" smtClean="0">
              <a:latin typeface="Adobe 黑体 Std R" pitchFamily="34" charset="-122"/>
              <a:ea typeface="Adobe 黑体 Std R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400" b="1" dirty="0" smtClean="0">
                <a:solidFill>
                  <a:srgbClr val="C00000"/>
                </a:solidFill>
                <a:latin typeface="Adobe 黑体 Std R" pitchFamily="34" charset="-122"/>
                <a:ea typeface="Adobe 黑体 Std R" pitchFamily="34" charset="-122"/>
              </a:rPr>
              <a:t>变量的命名要意义明确，容易分辨和记忆</a:t>
            </a:r>
            <a:endParaRPr lang="en-US" altLang="zh-CN" sz="2400" b="1" dirty="0" smtClean="0">
              <a:solidFill>
                <a:srgbClr val="C00000"/>
              </a:solidFill>
              <a:latin typeface="Adobe 黑体 Std R" pitchFamily="34" charset="-122"/>
              <a:ea typeface="Adobe 黑体 Std R" pitchFamily="34" charset="-122"/>
            </a:endParaRPr>
          </a:p>
          <a:p>
            <a:r>
              <a:rPr lang="zh-CN" altLang="en-US" sz="2400" dirty="0" smtClean="0">
                <a:latin typeface="Adobe 黑体 Std R" pitchFamily="34" charset="-122"/>
                <a:ea typeface="Adobe 黑体 Std R" pitchFamily="34" charset="-122"/>
              </a:rPr>
              <a:t>    多用英文单词和谐音词组来命名变量，最好做到一眼就能读懂。</a:t>
            </a:r>
            <a:endParaRPr lang="en-US" altLang="zh-CN" sz="2400" dirty="0" smtClean="0">
              <a:latin typeface="Adobe 黑体 Std R" pitchFamily="34" charset="-122"/>
              <a:ea typeface="Adobe 黑体 Std R" pitchFamily="34" charset="-122"/>
            </a:endParaRPr>
          </a:p>
          <a:p>
            <a:endParaRPr lang="en-US" altLang="zh-CN" sz="2400" dirty="0" smtClean="0">
              <a:latin typeface="Adobe 黑体 Std R" pitchFamily="34" charset="-122"/>
              <a:ea typeface="Adobe 黑体 Std R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400" b="1" dirty="0" smtClean="0">
                <a:solidFill>
                  <a:srgbClr val="C00000"/>
                </a:solidFill>
                <a:latin typeface="Adobe 黑体 Std R" pitchFamily="34" charset="-122"/>
                <a:ea typeface="Adobe 黑体 Std R" pitchFamily="34" charset="-122"/>
              </a:rPr>
              <a:t>程序应该尽量模块化</a:t>
            </a:r>
            <a:endParaRPr lang="en-US" altLang="zh-CN" sz="2400" b="1" dirty="0" smtClean="0">
              <a:solidFill>
                <a:srgbClr val="C00000"/>
              </a:solidFill>
              <a:latin typeface="Adobe 黑体 Std R" pitchFamily="34" charset="-122"/>
              <a:ea typeface="Adobe 黑体 Std R" pitchFamily="34" charset="-122"/>
            </a:endParaRPr>
          </a:p>
          <a:p>
            <a:r>
              <a:rPr lang="zh-CN" altLang="en-US" sz="2400" dirty="0" smtClean="0">
                <a:latin typeface="Adobe 黑体 Std R" pitchFamily="34" charset="-122"/>
                <a:ea typeface="Adobe 黑体 Std R" pitchFamily="34" charset="-122"/>
              </a:rPr>
              <a:t>     即采用主程序调用子程序的方法，将所有子程序合并在一起执行全部操作。</a:t>
            </a:r>
            <a:endParaRPr lang="en-US" altLang="zh-CN" sz="2400" dirty="0" smtClean="0">
              <a:latin typeface="Adobe 黑体 Std R" pitchFamily="34" charset="-122"/>
              <a:ea typeface="Adobe 黑体 Std R" pitchFamily="34" charset="-122"/>
            </a:endParaRPr>
          </a:p>
          <a:p>
            <a:endParaRPr lang="en-US" altLang="zh-CN" sz="2400" dirty="0" smtClean="0">
              <a:latin typeface="Adobe 黑体 Std R" pitchFamily="34" charset="-122"/>
              <a:ea typeface="Adobe 黑体 Std R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400" b="1" dirty="0" smtClean="0">
                <a:solidFill>
                  <a:srgbClr val="C00000"/>
                </a:solidFill>
                <a:latin typeface="Adobe 黑体 Std R" pitchFamily="34" charset="-122"/>
                <a:ea typeface="Adobe 黑体 Std R" pitchFamily="34" charset="-122"/>
              </a:rPr>
              <a:t>充分利用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Adobe 黑体 Std R" pitchFamily="34" charset="-122"/>
                <a:ea typeface="Adobe 黑体 Std R" pitchFamily="34" charset="-122"/>
              </a:rPr>
              <a:t>Debuger</a:t>
            </a:r>
            <a:r>
              <a:rPr lang="zh-CN" altLang="en-US" sz="2400" b="1" dirty="0" smtClean="0">
                <a:solidFill>
                  <a:srgbClr val="C00000"/>
                </a:solidFill>
                <a:latin typeface="Adobe 黑体 Std R" pitchFamily="34" charset="-122"/>
                <a:ea typeface="Adobe 黑体 Std R" pitchFamily="34" charset="-122"/>
              </a:rPr>
              <a:t>来进行程序调试</a:t>
            </a:r>
            <a:endParaRPr lang="en-US" altLang="zh-CN" sz="2400" b="1" dirty="0" smtClean="0">
              <a:solidFill>
                <a:srgbClr val="C00000"/>
              </a:solidFill>
              <a:latin typeface="Adobe 黑体 Std R" pitchFamily="34" charset="-122"/>
              <a:ea typeface="Adobe 黑体 Std R" pitchFamily="34" charset="-122"/>
            </a:endParaRPr>
          </a:p>
          <a:p>
            <a:r>
              <a:rPr lang="zh-CN" altLang="en-US" sz="2400" dirty="0" smtClean="0">
                <a:latin typeface="Adobe 黑体 Std R" pitchFamily="34" charset="-122"/>
                <a:ea typeface="Adobe 黑体 Std R" pitchFamily="34" charset="-122"/>
              </a:rPr>
              <a:t>    设置断点、单步执行、连续执行</a:t>
            </a:r>
            <a:endParaRPr lang="zh-CN" altLang="en-US" sz="2400" dirty="0">
              <a:latin typeface="Adobe 黑体 Std R" pitchFamily="34" charset="-122"/>
              <a:ea typeface="Adobe 黑体 Std R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829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2818" y="1216722"/>
            <a:ext cx="8280920" cy="489364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在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MTALAB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中，以文件形式保存的源代码使用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.m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文件作后缀名，这样的文件称为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文件。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buFont typeface="Wingdings" panose="05000000000000000000" pitchFamily="2" charset="2"/>
              <a:buChar char="u"/>
            </a:pP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文件有两种：</a:t>
            </a:r>
            <a:r>
              <a:rPr lang="zh-CN" altLang="en-US" sz="2400" dirty="0" smtClean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脚本</a:t>
            </a:r>
            <a:r>
              <a:rPr lang="en-US" altLang="zh-CN" sz="2400" dirty="0" smtClean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lang="zh-CN" altLang="en-US" sz="2400" dirty="0" smtClean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文件和函数</a:t>
            </a:r>
            <a:r>
              <a:rPr lang="en-US" altLang="zh-CN" sz="2400" dirty="0" smtClean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lang="zh-CN" altLang="en-US" sz="2400" dirty="0" smtClean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文件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buFont typeface="Wingdings" panose="05000000000000000000" pitchFamily="2" charset="2"/>
              <a:buChar char="u"/>
            </a:pP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创建一个新的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文件：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单击工具栏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NEW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，选择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New Script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，或者直接按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Ctrl+N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直接在命令行中输入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edit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文件。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打开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文件：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在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Editor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窗口下选择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File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菜单下的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O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pen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命令；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将目录下的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文件拖入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MATLAB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中；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在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命令行窗口输入 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edit+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文件名 或  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open+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文件名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58643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5435" y="857430"/>
            <a:ext cx="8352928" cy="224676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Adobe 黑体 Std R" pitchFamily="34" charset="-122"/>
                <a:ea typeface="Adobe 黑体 Std R" pitchFamily="34" charset="-122"/>
              </a:rPr>
              <a:t>函数</a:t>
            </a:r>
            <a:r>
              <a:rPr lang="en-US" altLang="zh-CN" sz="2000" dirty="0" smtClean="0">
                <a:latin typeface="Adobe 黑体 Std R" pitchFamily="34" charset="-122"/>
                <a:ea typeface="Adobe 黑体 Std R" pitchFamily="34" charset="-122"/>
              </a:rPr>
              <a:t>M</a:t>
            </a:r>
            <a:r>
              <a:rPr lang="zh-CN" altLang="en-US" sz="2000" dirty="0" smtClean="0">
                <a:latin typeface="Adobe 黑体 Std R" pitchFamily="34" charset="-122"/>
                <a:ea typeface="Adobe 黑体 Std R" pitchFamily="34" charset="-122"/>
              </a:rPr>
              <a:t>文件与脚本</a:t>
            </a:r>
            <a:r>
              <a:rPr lang="en-US" altLang="zh-CN" sz="2000" dirty="0" smtClean="0">
                <a:latin typeface="Adobe 黑体 Std R" pitchFamily="34" charset="-122"/>
                <a:ea typeface="Adobe 黑体 Std R" pitchFamily="34" charset="-122"/>
              </a:rPr>
              <a:t>M</a:t>
            </a:r>
            <a:r>
              <a:rPr lang="zh-CN" altLang="en-US" sz="2000" dirty="0" smtClean="0">
                <a:latin typeface="Adobe 黑体 Std R" pitchFamily="34" charset="-122"/>
                <a:ea typeface="Adobe 黑体 Std R" pitchFamily="34" charset="-122"/>
              </a:rPr>
              <a:t>文件的主要区别：</a:t>
            </a:r>
            <a:endParaRPr lang="en-US" altLang="zh-CN" sz="2000" dirty="0" smtClean="0">
              <a:latin typeface="Adobe 黑体 Std R" pitchFamily="34" charset="-122"/>
              <a:ea typeface="Adobe 黑体 Std R" pitchFamily="34" charset="-122"/>
            </a:endParaRPr>
          </a:p>
          <a:p>
            <a:endParaRPr lang="en-US" altLang="zh-CN" sz="2000" dirty="0" smtClean="0">
              <a:latin typeface="Adobe 黑体 Std R" pitchFamily="34" charset="-122"/>
              <a:ea typeface="Adobe 黑体 Std R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Adobe 黑体 Std R" pitchFamily="34" charset="-122"/>
                <a:ea typeface="Adobe 黑体 Std R" pitchFamily="34" charset="-122"/>
              </a:rPr>
              <a:t>函数</a:t>
            </a:r>
            <a:r>
              <a:rPr lang="en-US" altLang="zh-CN" sz="2000" dirty="0" smtClean="0">
                <a:latin typeface="Adobe 黑体 Std R" pitchFamily="34" charset="-122"/>
                <a:ea typeface="Adobe 黑体 Std R" pitchFamily="34" charset="-122"/>
              </a:rPr>
              <a:t>M</a:t>
            </a:r>
            <a:r>
              <a:rPr lang="zh-CN" altLang="en-US" sz="2000" dirty="0" smtClean="0">
                <a:latin typeface="Adobe 黑体 Std R" pitchFamily="34" charset="-122"/>
                <a:ea typeface="Adobe 黑体 Std R" pitchFamily="34" charset="-122"/>
              </a:rPr>
              <a:t>文件</a:t>
            </a:r>
            <a:r>
              <a:rPr lang="zh-CN" altLang="en-US" sz="2000" dirty="0" smtClean="0">
                <a:solidFill>
                  <a:srgbClr val="0000CC"/>
                </a:solidFill>
                <a:latin typeface="Adobe 黑体 Std R" pitchFamily="34" charset="-122"/>
                <a:ea typeface="Adobe 黑体 Std R" pitchFamily="34" charset="-122"/>
              </a:rPr>
              <a:t>由 </a:t>
            </a:r>
            <a:r>
              <a:rPr lang="en-US" altLang="zh-CN" sz="2000" dirty="0" smtClean="0">
                <a:solidFill>
                  <a:srgbClr val="0000CC"/>
                </a:solidFill>
                <a:latin typeface="Adobe 黑体 Std R" pitchFamily="34" charset="-122"/>
                <a:ea typeface="Adobe 黑体 Std R" pitchFamily="34" charset="-122"/>
              </a:rPr>
              <a:t>function </a:t>
            </a:r>
            <a:r>
              <a:rPr lang="zh-CN" altLang="en-US" sz="2000" dirty="0" smtClean="0">
                <a:solidFill>
                  <a:srgbClr val="0000CC"/>
                </a:solidFill>
                <a:latin typeface="Adobe 黑体 Std R" pitchFamily="34" charset="-122"/>
                <a:ea typeface="Adobe 黑体 Std R" pitchFamily="34" charset="-122"/>
              </a:rPr>
              <a:t>开头</a:t>
            </a:r>
            <a:r>
              <a:rPr lang="zh-CN" altLang="en-US" sz="2000" dirty="0" smtClean="0">
                <a:latin typeface="Adobe 黑体 Std R" pitchFamily="34" charset="-122"/>
                <a:ea typeface="Adobe 黑体 Std R" pitchFamily="34" charset="-122"/>
              </a:rPr>
              <a:t>来声明这是一个函数文件，后面跟着的</a:t>
            </a:r>
            <a:r>
              <a:rPr lang="zh-CN" altLang="en-US" sz="2000" dirty="0" smtClean="0">
                <a:solidFill>
                  <a:srgbClr val="0000CC"/>
                </a:solidFill>
                <a:latin typeface="Adobe 黑体 Std R" pitchFamily="34" charset="-122"/>
                <a:ea typeface="Adobe 黑体 Std R" pitchFamily="34" charset="-122"/>
              </a:rPr>
              <a:t>函数名必须与文件名相同</a:t>
            </a:r>
            <a:r>
              <a:rPr lang="zh-CN" altLang="en-US" sz="2000" dirty="0" smtClean="0">
                <a:latin typeface="Adobe 黑体 Std R" pitchFamily="34" charset="-122"/>
                <a:ea typeface="Adobe 黑体 Std R" pitchFamily="34" charset="-122"/>
              </a:rPr>
              <a:t>。</a:t>
            </a:r>
            <a:endParaRPr lang="en-US" altLang="zh-CN" sz="2000" dirty="0" smtClean="0">
              <a:latin typeface="Adobe 黑体 Std R" pitchFamily="34" charset="-122"/>
              <a:ea typeface="Adobe 黑体 Std R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rgbClr val="0000CC"/>
                </a:solidFill>
                <a:latin typeface="Adobe 黑体 Std R" pitchFamily="34" charset="-122"/>
                <a:ea typeface="Adobe 黑体 Std R" pitchFamily="34" charset="-122"/>
              </a:rPr>
              <a:t>有输入输出变量</a:t>
            </a:r>
            <a:r>
              <a:rPr lang="zh-CN" altLang="en-US" sz="2000" dirty="0" smtClean="0">
                <a:latin typeface="Adobe 黑体 Std R" pitchFamily="34" charset="-122"/>
                <a:ea typeface="Adobe 黑体 Std R" pitchFamily="34" charset="-122"/>
              </a:rPr>
              <a:t>，变量可以传递。</a:t>
            </a:r>
            <a:endParaRPr lang="en-US" altLang="zh-CN" sz="2000" dirty="0" smtClean="0">
              <a:latin typeface="Adobe 黑体 Std R" pitchFamily="34" charset="-122"/>
              <a:ea typeface="Adobe 黑体 Std R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Adobe 黑体 Std R" pitchFamily="34" charset="-122"/>
                <a:ea typeface="Adobe 黑体 Std R" pitchFamily="34" charset="-122"/>
              </a:rPr>
              <a:t>除非用</a:t>
            </a:r>
            <a:r>
              <a:rPr lang="en-US" altLang="zh-CN" sz="2000" dirty="0" smtClean="0">
                <a:latin typeface="Adobe 黑体 Std R" pitchFamily="34" charset="-122"/>
                <a:ea typeface="Adobe 黑体 Std R" pitchFamily="34" charset="-122"/>
              </a:rPr>
              <a:t>global</a:t>
            </a:r>
            <a:r>
              <a:rPr lang="zh-CN" altLang="en-US" sz="2000" dirty="0" smtClean="0">
                <a:latin typeface="Adobe 黑体 Std R" pitchFamily="34" charset="-122"/>
                <a:ea typeface="Adobe 黑体 Std R" pitchFamily="34" charset="-122"/>
              </a:rPr>
              <a:t>声明变量为全局变量，否则</a:t>
            </a:r>
            <a:r>
              <a:rPr lang="zh-CN" altLang="en-US" sz="2000" dirty="0" smtClean="0">
                <a:solidFill>
                  <a:srgbClr val="0000CC"/>
                </a:solidFill>
                <a:latin typeface="Adobe 黑体 Std R" pitchFamily="34" charset="-122"/>
                <a:ea typeface="Adobe 黑体 Std R" pitchFamily="34" charset="-122"/>
              </a:rPr>
              <a:t>程序内部的变量均为局部变量</a:t>
            </a:r>
            <a:r>
              <a:rPr lang="zh-CN" altLang="en-US" sz="2000" dirty="0" smtClean="0">
                <a:latin typeface="Adobe 黑体 Std R" pitchFamily="34" charset="-122"/>
                <a:ea typeface="Adobe 黑体 Std R" pitchFamily="34" charset="-122"/>
              </a:rPr>
              <a:t>，并且这些局部变量不会保存到工作空间中。</a:t>
            </a:r>
            <a:endParaRPr lang="zh-CN" altLang="en-US" sz="2000" dirty="0">
              <a:latin typeface="Adobe 黑体 Std R" pitchFamily="34" charset="-122"/>
              <a:ea typeface="Adobe 黑体 Std R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949" y="4060686"/>
            <a:ext cx="1552381" cy="2285714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75435" y="3104199"/>
            <a:ext cx="5668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function  [</a:t>
            </a:r>
            <a:r>
              <a:rPr lang="zh-CN" altLang="en-US" dirty="0" smtClean="0"/>
              <a:t>返回值</a:t>
            </a:r>
            <a:r>
              <a:rPr lang="en-US" altLang="zh-CN" dirty="0" smtClean="0"/>
              <a:t>1,…,</a:t>
            </a:r>
            <a:r>
              <a:rPr lang="zh-CN" altLang="en-US" dirty="0" smtClean="0"/>
              <a:t>返回值</a:t>
            </a:r>
            <a:r>
              <a:rPr lang="en-US" altLang="zh-CN" dirty="0" smtClean="0"/>
              <a:t>m] = </a:t>
            </a:r>
            <a:r>
              <a:rPr lang="zh-CN" altLang="en-US" dirty="0" smtClean="0"/>
              <a:t>函数名</a:t>
            </a:r>
            <a:r>
              <a:rPr lang="en-US" altLang="zh-CN" dirty="0" smtClean="0"/>
              <a:t>(</a:t>
            </a:r>
            <a:r>
              <a:rPr lang="zh-CN" altLang="en-US" dirty="0" smtClean="0"/>
              <a:t>参数</a:t>
            </a:r>
            <a:r>
              <a:rPr lang="en-US" altLang="zh-CN" dirty="0" smtClean="0"/>
              <a:t>1,…,</a:t>
            </a:r>
            <a:r>
              <a:rPr lang="zh-CN" altLang="en-US" dirty="0" smtClean="0"/>
              <a:t>参数</a:t>
            </a:r>
            <a:r>
              <a:rPr lang="en-US" altLang="zh-CN" dirty="0" smtClean="0"/>
              <a:t>n)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0255" y="3473531"/>
            <a:ext cx="3817267" cy="326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8705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资料\诺亚数模HiMCM\MATLAB_PPT\chengxu\MATLAB程序设计\example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644803"/>
            <a:ext cx="53340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1"/>
              <p:cNvSpPr txBox="1"/>
              <p:nvPr/>
            </p:nvSpPr>
            <p:spPr>
              <a:xfrm>
                <a:off x="260397" y="1210239"/>
                <a:ext cx="8568952" cy="50590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例：将函数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dirty="0">
                        <a:latin typeface="Cambria Math"/>
                      </a:rPr>
                      <m:t>cos</m:t>
                    </m:r>
                    <m:d>
                      <m:d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dirty="0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000" b="0" i="1" dirty="0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000" b="0" i="1" dirty="0" smtClean="0">
                            <a:latin typeface="Cambria Math"/>
                          </a:rPr>
                          <m:t>−2</m:t>
                        </m:r>
                        <m:r>
                          <a:rPr lang="en-US" altLang="zh-CN" sz="2000" b="0" i="1" dirty="0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altLang="zh-CN" sz="2000" b="0" i="1" dirty="0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dirty="0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altLang="zh-CN" sz="2000" b="0" i="1" dirty="0" smtClean="0">
                            <a:latin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dirty="0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000" b="0" i="1" dirty="0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sup>
                    </m:sSup>
                    <m:r>
                      <m:rPr>
                        <m:sty m:val="p"/>
                      </m:rPr>
                      <a:rPr lang="en-US" altLang="zh-CN" sz="2000" b="0" i="0" dirty="0" smtClean="0">
                        <a:latin typeface="Cambria Math"/>
                      </a:rPr>
                      <m:t>sin</m:t>
                    </m:r>
                    <m:r>
                      <a:rPr lang="en-US" altLang="zh-CN" sz="2000" b="0" i="1" dirty="0" smtClean="0">
                        <a:latin typeface="Cambria Math"/>
                      </a:rPr>
                      <m:t>⁡(</m:t>
                    </m:r>
                    <m:r>
                      <a:rPr lang="en-US" altLang="zh-CN" sz="2000" b="0" i="1" dirty="0" smtClean="0">
                        <a:latin typeface="Cambria Math"/>
                      </a:rPr>
                      <m:t>𝑦</m:t>
                    </m:r>
                    <m:r>
                      <a:rPr lang="en-US" altLang="zh-CN" sz="2000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sz="20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写成</a:t>
                </a:r>
                <a:r>
                  <a:rPr lang="en-US" altLang="zh-CN" sz="20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M</a:t>
                </a:r>
                <a:r>
                  <a:rPr lang="zh-CN" altLang="en-US" sz="20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文件，在命令窗口调用并画出它的图形。</a:t>
                </a:r>
                <a:r>
                  <a:rPr lang="en-US" altLang="zh-CN" sz="20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X</a:t>
                </a:r>
                <a:r>
                  <a:rPr lang="zh-CN" altLang="en-US" sz="20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  <a:r>
                  <a:rPr lang="en-US" altLang="zh-CN" sz="20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y</a:t>
                </a:r>
                <a:r>
                  <a:rPr lang="zh-CN" altLang="en-US" sz="20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的取值为</a:t>
                </a:r>
                <a:r>
                  <a:rPr lang="en-US" altLang="zh-CN" sz="20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[-5</a:t>
                </a:r>
                <a:r>
                  <a:rPr lang="zh-CN" altLang="en-US" sz="20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  <a:r>
                  <a:rPr lang="en-US" altLang="zh-CN" sz="20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5]</a:t>
                </a:r>
                <a:r>
                  <a:rPr lang="zh-CN" altLang="en-US" sz="20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。</a:t>
                </a:r>
                <a:endParaRPr lang="en-US" altLang="zh-CN" sz="20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endParaRPr lang="en-US" altLang="zh-CN" sz="20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en-US" sz="20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创建一下函数</a:t>
                </a:r>
                <a:r>
                  <a:rPr lang="en-US" altLang="zh-CN" sz="20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M</a:t>
                </a:r>
                <a:r>
                  <a:rPr lang="zh-CN" altLang="en-US" sz="20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文件并保存：</a:t>
                </a:r>
                <a:endParaRPr lang="en-US" altLang="zh-CN" sz="20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en-US" altLang="zh-CN" sz="2000" dirty="0">
                    <a:solidFill>
                      <a:srgbClr val="0000C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function f = example1(</a:t>
                </a:r>
                <a:r>
                  <a:rPr lang="en-US" altLang="zh-CN" sz="2000" dirty="0" err="1">
                    <a:solidFill>
                      <a:srgbClr val="0000C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x,y</a:t>
                </a:r>
                <a:r>
                  <a:rPr lang="en-US" altLang="zh-CN" sz="2000" dirty="0">
                    <a:solidFill>
                      <a:srgbClr val="0000C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)</a:t>
                </a:r>
              </a:p>
              <a:p>
                <a:r>
                  <a:rPr lang="es-ES" altLang="zh-CN" sz="2000" dirty="0" smtClean="0">
                    <a:solidFill>
                      <a:srgbClr val="0000C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f =</a:t>
                </a:r>
                <a:r>
                  <a:rPr lang="es-ES" altLang="zh-CN" sz="2000" dirty="0">
                    <a:solidFill>
                      <a:srgbClr val="0000C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cos(x.^2-2*y)+exp(-x.^2).*sin(y);</a:t>
                </a:r>
              </a:p>
              <a:p>
                <a:endParaRPr lang="es-ES" altLang="zh-CN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en-US" sz="20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再新建脚本文件，输入以下代码：</a:t>
                </a:r>
                <a:endParaRPr lang="en-US" altLang="zh-CN" sz="20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endParaRPr lang="en-US" altLang="zh-CN" sz="20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en-US" altLang="zh-CN" sz="2000" dirty="0" smtClean="0">
                    <a:solidFill>
                      <a:srgbClr val="0000C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clear</a:t>
                </a:r>
              </a:p>
              <a:p>
                <a:r>
                  <a:rPr lang="en-US" altLang="zh-CN" sz="2000" dirty="0" smtClean="0">
                    <a:solidFill>
                      <a:srgbClr val="0000C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close all;</a:t>
                </a:r>
              </a:p>
              <a:p>
                <a:endParaRPr lang="es-ES" altLang="zh-CN" sz="2000" dirty="0" smtClean="0">
                  <a:solidFill>
                    <a:srgbClr val="0000CC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es-ES" altLang="zh-CN" sz="2000" dirty="0" smtClean="0">
                    <a:solidFill>
                      <a:srgbClr val="0000C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[</a:t>
                </a:r>
                <a:r>
                  <a:rPr lang="es-ES" altLang="zh-CN" sz="2000" dirty="0">
                    <a:solidFill>
                      <a:srgbClr val="0000C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x,y] = meshgrid(-5:0.2:5);</a:t>
                </a:r>
              </a:p>
              <a:p>
                <a:r>
                  <a:rPr lang="es-ES" altLang="zh-CN" sz="2000" dirty="0" smtClean="0">
                    <a:solidFill>
                      <a:srgbClr val="0000C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z </a:t>
                </a:r>
                <a:r>
                  <a:rPr lang="es-ES" altLang="zh-CN" sz="2000" dirty="0">
                    <a:solidFill>
                      <a:srgbClr val="0000C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= example1(x,y</a:t>
                </a:r>
                <a:r>
                  <a:rPr lang="es-ES" altLang="zh-CN" sz="2000" dirty="0" smtClean="0">
                    <a:solidFill>
                      <a:srgbClr val="0000C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);</a:t>
                </a:r>
              </a:p>
              <a:p>
                <a:r>
                  <a:rPr lang="es-ES" altLang="zh-CN" sz="2000" dirty="0" smtClean="0">
                    <a:solidFill>
                      <a:srgbClr val="0000C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figure</a:t>
                </a:r>
              </a:p>
              <a:p>
                <a:r>
                  <a:rPr lang="en-US" altLang="zh-CN" sz="2000" dirty="0" smtClean="0">
                    <a:solidFill>
                      <a:srgbClr val="0000C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surf(</a:t>
                </a:r>
                <a:r>
                  <a:rPr lang="en-US" altLang="zh-CN" sz="2000" dirty="0" err="1" smtClean="0">
                    <a:solidFill>
                      <a:srgbClr val="0000C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x,y,z</a:t>
                </a:r>
                <a:r>
                  <a:rPr lang="en-US" altLang="zh-CN" sz="2000" dirty="0">
                    <a:solidFill>
                      <a:srgbClr val="0000C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)</a:t>
                </a:r>
                <a:endParaRPr lang="en-US" altLang="zh-CN" sz="2000" dirty="0" smtClean="0">
                  <a:solidFill>
                    <a:srgbClr val="0000CC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397" y="1210239"/>
                <a:ext cx="8568952" cy="5059077"/>
              </a:xfrm>
              <a:prstGeom prst="rect">
                <a:avLst/>
              </a:prstGeom>
              <a:blipFill>
                <a:blip r:embed="rId3"/>
                <a:stretch>
                  <a:fillRect l="-783" t="-121" r="-569" b="-13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6463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03428" y="1946760"/>
            <a:ext cx="777240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for</a:t>
            </a:r>
            <a:r>
              <a:rPr lang="zh-CN" altLang="en-US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循环允许一组命令以固定的和预定的次数重复执行，</a:t>
            </a:r>
            <a:r>
              <a:rPr lang="en-US" altLang="zh-CN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for</a:t>
            </a:r>
            <a:r>
              <a:rPr lang="zh-CN" altLang="en-US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循环的一般形式如下所示：</a:t>
            </a:r>
            <a:endParaRPr lang="en-US" altLang="zh-CN" dirty="0">
              <a:solidFill>
                <a:srgbClr val="00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dirty="0">
              <a:solidFill>
                <a:srgbClr val="00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for </a:t>
            </a:r>
            <a:r>
              <a:rPr lang="zh-CN" altLang="en-US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循环变量</a:t>
            </a:r>
            <a:r>
              <a:rPr lang="en-US" altLang="zh-CN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zh-CN" altLang="en-US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数组</a:t>
            </a:r>
          </a:p>
          <a:p>
            <a:r>
              <a:rPr lang="zh-CN" altLang="en-US" dirty="0" smtClean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循环体</a:t>
            </a:r>
            <a:r>
              <a:rPr lang="en-US" altLang="zh-CN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执行语句</a:t>
            </a:r>
            <a:r>
              <a:rPr lang="en-US" altLang="zh-CN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</a:p>
          <a:p>
            <a:r>
              <a:rPr lang="en-US" altLang="zh-CN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end</a:t>
            </a:r>
          </a:p>
          <a:p>
            <a:endParaRPr lang="en-US" altLang="zh-CN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</a:t>
            </a:r>
            <a:r>
              <a:rPr lang="en-US" altLang="zh-CN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for</a:t>
            </a:r>
            <a:r>
              <a:rPr lang="zh-CN" altLang="en-US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</a:t>
            </a:r>
            <a:r>
              <a:rPr lang="en-US" altLang="zh-CN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end</a:t>
            </a:r>
            <a:r>
              <a:rPr lang="zh-CN" altLang="en-US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语句之间的执行语句是按矩阵</a:t>
            </a:r>
            <a:r>
              <a:rPr lang="en-US" altLang="zh-CN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或数组</a:t>
            </a:r>
            <a:r>
              <a:rPr lang="en-US" altLang="zh-CN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中的每一列执行一次，即在每一次循环中，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矩阵</a:t>
            </a:r>
            <a:r>
              <a:rPr lang="en-US" altLang="zh-CN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或数组</a:t>
            </a:r>
            <a:r>
              <a:rPr lang="en-US" altLang="zh-CN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元素一个一个地被赋给循环变量</a:t>
            </a:r>
            <a:r>
              <a:rPr lang="zh-CN" altLang="en-US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，然后由执行语句执行。</a:t>
            </a:r>
          </a:p>
        </p:txBody>
      </p:sp>
      <p:sp>
        <p:nvSpPr>
          <p:cNvPr id="3" name="矩形 2"/>
          <p:cNvSpPr/>
          <p:nvPr/>
        </p:nvSpPr>
        <p:spPr>
          <a:xfrm>
            <a:off x="803428" y="811852"/>
            <a:ext cx="1904261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/>
              <a:t>流程控制</a:t>
            </a:r>
          </a:p>
        </p:txBody>
      </p:sp>
      <p:sp>
        <p:nvSpPr>
          <p:cNvPr id="6" name="矩形 5"/>
          <p:cNvSpPr/>
          <p:nvPr/>
        </p:nvSpPr>
        <p:spPr>
          <a:xfrm>
            <a:off x="2339266" y="4828094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da-DK" altLang="zh-CN" dirty="0"/>
          </a:p>
          <a:p>
            <a:r>
              <a:rPr lang="da-DK" altLang="zh-CN" dirty="0"/>
              <a:t>y = 0;</a:t>
            </a:r>
          </a:p>
          <a:p>
            <a:r>
              <a:rPr lang="da-DK" altLang="zh-CN" dirty="0"/>
              <a:t>for i = 1:1:100</a:t>
            </a:r>
          </a:p>
          <a:p>
            <a:r>
              <a:rPr lang="da-DK" altLang="zh-CN" dirty="0"/>
              <a:t>    y = y+i; </a:t>
            </a:r>
          </a:p>
          <a:p>
            <a:r>
              <a:rPr lang="da-DK" altLang="zh-CN" dirty="0"/>
              <a:t>end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803428" y="1401072"/>
            <a:ext cx="1157625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for</a:t>
            </a:r>
            <a:r>
              <a:rPr lang="zh-CN" altLang="en-US" sz="2400" dirty="0" smtClean="0"/>
              <a:t>循环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10021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25874" y="1353657"/>
            <a:ext cx="7736889" cy="2834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</a:t>
            </a:r>
            <a:r>
              <a:rPr lang="en-US" altLang="zh-CN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for</a:t>
            </a:r>
            <a:r>
              <a:rPr lang="zh-CN" altLang="en-US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循环</a:t>
            </a:r>
            <a:r>
              <a:rPr lang="zh-CN" altLang="en-US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固定的次数</a:t>
            </a:r>
            <a:r>
              <a:rPr lang="zh-CN" altLang="en-US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求一组命令的值相反，</a:t>
            </a:r>
            <a:r>
              <a:rPr lang="en-US" altLang="zh-CN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while</a:t>
            </a:r>
            <a:r>
              <a:rPr lang="zh-CN" altLang="en-US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循环以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不定的次数</a:t>
            </a:r>
            <a:r>
              <a:rPr lang="zh-CN" altLang="en-US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来求一组命令的值。</a:t>
            </a:r>
            <a:r>
              <a:rPr lang="en-US" altLang="zh-CN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while</a:t>
            </a:r>
            <a:r>
              <a:rPr lang="zh-CN" altLang="en-US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循环的一般形式如下：</a:t>
            </a:r>
            <a:endParaRPr lang="en-US" altLang="zh-CN" dirty="0">
              <a:solidFill>
                <a:srgbClr val="00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90000"/>
              </a:lnSpc>
            </a:pPr>
            <a:endParaRPr lang="zh-CN" altLang="en-US" dirty="0">
              <a:solidFill>
                <a:srgbClr val="00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while </a:t>
            </a:r>
            <a:r>
              <a:rPr lang="zh-CN" altLang="en-US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表达式</a:t>
            </a:r>
          </a:p>
          <a:p>
            <a:pPr>
              <a:lnSpc>
                <a:spcPct val="90000"/>
              </a:lnSpc>
            </a:pPr>
            <a:r>
              <a:rPr lang="zh-CN" altLang="en-US" dirty="0" smtClean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循环体</a:t>
            </a:r>
            <a:r>
              <a:rPr lang="en-US" altLang="zh-CN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执行语句</a:t>
            </a:r>
            <a:r>
              <a:rPr lang="en-US" altLang="zh-CN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</a:p>
          <a:p>
            <a:pPr>
              <a:lnSpc>
                <a:spcPct val="90000"/>
              </a:lnSpc>
            </a:pPr>
            <a:r>
              <a:rPr lang="en-US" altLang="zh-CN" dirty="0" smtClean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n+1</a:t>
            </a:r>
            <a:r>
              <a:rPr lang="zh-CN" altLang="en-US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r>
              <a:rPr lang="en-US" altLang="zh-CN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自增</a:t>
            </a:r>
            <a:r>
              <a:rPr lang="en-US" altLang="zh-CN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end</a:t>
            </a:r>
          </a:p>
          <a:p>
            <a:pPr>
              <a:lnSpc>
                <a:spcPct val="90000"/>
              </a:lnSpc>
            </a:pPr>
            <a:endParaRPr lang="en-US" altLang="zh-CN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90000"/>
              </a:lnSpc>
            </a:pPr>
            <a:r>
              <a:rPr lang="zh-CN" altLang="en-US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只要表达式中的元素为真，就执行</a:t>
            </a:r>
            <a:r>
              <a:rPr lang="en-US" altLang="zh-CN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while</a:t>
            </a:r>
            <a:r>
              <a:rPr lang="zh-CN" altLang="en-US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end</a:t>
            </a:r>
            <a:r>
              <a:rPr lang="zh-CN" altLang="en-US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语句之间的命令。通常，表达式给出的是一个标量值，但数组</a:t>
            </a:r>
            <a:r>
              <a:rPr lang="en-US" altLang="zh-CN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或矩阵</a:t>
            </a:r>
            <a:r>
              <a:rPr lang="en-US" altLang="zh-CN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同样有效。若为数组</a:t>
            </a:r>
            <a:r>
              <a:rPr lang="en-US" altLang="zh-CN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或矩阵</a:t>
            </a:r>
            <a:r>
              <a:rPr lang="en-US" altLang="zh-CN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，则要求所有的元素都必须为真。</a:t>
            </a:r>
          </a:p>
        </p:txBody>
      </p:sp>
      <p:sp>
        <p:nvSpPr>
          <p:cNvPr id="5" name="矩形 4"/>
          <p:cNvSpPr/>
          <p:nvPr/>
        </p:nvSpPr>
        <p:spPr>
          <a:xfrm>
            <a:off x="1007615" y="4354004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y=0;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k = 1;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while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y&lt;5000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  y =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y+k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  k = k+1;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32407" y="809129"/>
            <a:ext cx="1476686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while</a:t>
            </a:r>
            <a:r>
              <a:rPr lang="zh-CN" altLang="en-US" sz="2400" dirty="0" smtClean="0"/>
              <a:t>循环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52940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9"/>
          <p:cNvSpPr txBox="1"/>
          <p:nvPr/>
        </p:nvSpPr>
        <p:spPr>
          <a:xfrm>
            <a:off x="290261" y="1646555"/>
            <a:ext cx="856895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MATLAB</a:t>
            </a:r>
            <a:r>
              <a:rPr lang="zh-CN" altLang="en-US" sz="200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00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Matrix Laboratory</a:t>
            </a:r>
            <a:r>
              <a:rPr lang="zh-CN" altLang="en-US" sz="200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）矩阵实验室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，是美国</a:t>
            </a:r>
            <a:r>
              <a:rPr lang="en-US" altLang="zh-CN" sz="20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MathWorks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公司出品的商业数学软件。用于数值计算、算法开发、数据可视化以及数据分析的高级技术计算语言和交互式环境。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000" dirty="0" smtClean="0"/>
          </a:p>
          <a:p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主要作用和特点：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高效的数值计算和符号计算功能，使用户从繁杂的数学运算中解脱出来；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完备的图形处理功能，实现计算结果和编程的可视化；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接近数学的表达式的自然化语言，容易学习掌握；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功能丰富的工具箱，为用户提供大量方便实用的工具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</p:txBody>
      </p:sp>
      <p:sp>
        <p:nvSpPr>
          <p:cNvPr id="3" name="TextBox 20"/>
          <p:cNvSpPr txBox="1"/>
          <p:nvPr/>
        </p:nvSpPr>
        <p:spPr>
          <a:xfrm>
            <a:off x="2364875" y="5277976"/>
            <a:ext cx="4421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工欲善其事</a:t>
            </a:r>
            <a:r>
              <a:rPr lang="zh-CN" altLang="en-US" sz="2800" dirty="0"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lang="zh-CN" altLang="en-US" sz="28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   必先利其器</a:t>
            </a:r>
            <a:endParaRPr lang="en-US" altLang="zh-CN" sz="2800" dirty="0" smtClean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466013" y="5928687"/>
            <a:ext cx="44585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这是我们解决数学问题的武器！</a:t>
            </a:r>
          </a:p>
        </p:txBody>
      </p:sp>
      <p:sp>
        <p:nvSpPr>
          <p:cNvPr id="5" name="矩形 4"/>
          <p:cNvSpPr/>
          <p:nvPr/>
        </p:nvSpPr>
        <p:spPr>
          <a:xfrm>
            <a:off x="290261" y="1017975"/>
            <a:ext cx="2875274" cy="52322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C00000"/>
                </a:solidFill>
              </a:rPr>
              <a:t>什么是</a:t>
            </a:r>
            <a:r>
              <a:rPr lang="en-US" altLang="zh-CN" sz="2800" b="1" dirty="0" smtClean="0">
                <a:solidFill>
                  <a:srgbClr val="C00000"/>
                </a:solidFill>
              </a:rPr>
              <a:t>MATLAB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？</a:t>
            </a:r>
            <a:endParaRPr lang="en-US" altLang="zh-CN" sz="2800" b="1" dirty="0">
              <a:solidFill>
                <a:srgbClr val="C0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53162" y="4519542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C00000"/>
                </a:solidFill>
              </a:rPr>
              <a:t>简单、易学、功能强大</a:t>
            </a:r>
            <a:endParaRPr lang="zh-CN" altLang="en-US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8944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633486" y="1754276"/>
            <a:ext cx="5459767" cy="83099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/>
              <a:t>掌握以上内容</a:t>
            </a:r>
            <a:endParaRPr lang="en-US" altLang="zh-CN" sz="2400" dirty="0" smtClean="0"/>
          </a:p>
          <a:p>
            <a:pPr algn="ctr"/>
            <a:r>
              <a:rPr lang="zh-CN" altLang="en-US" sz="2400" dirty="0" smtClean="0"/>
              <a:t>足以开始任何</a:t>
            </a:r>
            <a:r>
              <a:rPr lang="en-US" altLang="zh-CN" sz="2400" dirty="0" err="1" smtClean="0"/>
              <a:t>matlab</a:t>
            </a:r>
            <a:r>
              <a:rPr lang="zh-CN" altLang="en-US" sz="2400" dirty="0" smtClean="0"/>
              <a:t>算法设计任务</a:t>
            </a:r>
            <a:endParaRPr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1633487" y="2984377"/>
            <a:ext cx="5459767" cy="83099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/>
              <a:t>不可能一下子学会所有，掌握基础，</a:t>
            </a:r>
            <a:endParaRPr lang="en-US" altLang="zh-CN" sz="2400" dirty="0" smtClean="0"/>
          </a:p>
          <a:p>
            <a:pPr algn="ctr"/>
            <a:r>
              <a:rPr lang="zh-CN" altLang="en-US" sz="2400" dirty="0" smtClean="0"/>
              <a:t>再现学现用，不断进步</a:t>
            </a:r>
            <a:endParaRPr lang="en-US" altLang="zh-CN" sz="2400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1633488" y="4184342"/>
            <a:ext cx="5459767" cy="83099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/>
              <a:t>MATLAB</a:t>
            </a:r>
            <a:r>
              <a:rPr lang="zh-CN" altLang="en-US" sz="2400" dirty="0" smtClean="0"/>
              <a:t>有自带的编程示例，这是最好的学习资源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34989756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739" y="1628648"/>
            <a:ext cx="7807784" cy="484317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55739" y="843379"/>
            <a:ext cx="46467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这是</a:t>
            </a:r>
            <a:r>
              <a:rPr lang="en-US" altLang="zh-CN" dirty="0" err="1" smtClean="0"/>
              <a:t>matlab</a:t>
            </a:r>
            <a:r>
              <a:rPr lang="zh-CN" altLang="en-US" dirty="0" smtClean="0"/>
              <a:t>自带的神经网络工具箱说明</a:t>
            </a:r>
            <a:endParaRPr lang="en-US" altLang="zh-CN" dirty="0" smtClean="0"/>
          </a:p>
          <a:p>
            <a:r>
              <a:rPr lang="zh-CN" altLang="en-US" dirty="0" smtClean="0"/>
              <a:t>全面而且附带各种示例，非常适合新手学习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46581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4363" y="2460256"/>
            <a:ext cx="7886700" cy="1801026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 smtClean="0"/>
              <a:t>第四部分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b="1" dirty="0">
                <a:solidFill>
                  <a:srgbClr val="C00000"/>
                </a:solidFill>
              </a:rPr>
              <a:t>MATLAB</a:t>
            </a:r>
            <a:r>
              <a:rPr lang="zh-CN" altLang="en-US" b="1" dirty="0">
                <a:solidFill>
                  <a:srgbClr val="C00000"/>
                </a:solidFill>
              </a:rPr>
              <a:t>与数学建模算法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886545" y="4261282"/>
            <a:ext cx="3305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单靠套路并不能解决所有问题</a:t>
            </a:r>
            <a:endParaRPr lang="zh-CN" altLang="en-US" dirty="0"/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1467504" y="4083727"/>
            <a:ext cx="6143347" cy="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5228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050988" y="48398"/>
            <a:ext cx="2646878" cy="461665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C00000"/>
                </a:solidFill>
              </a:rPr>
              <a:t>数学建模算法</a:t>
            </a:r>
            <a:r>
              <a:rPr lang="zh-CN" altLang="en-US" sz="2400" b="1" dirty="0">
                <a:solidFill>
                  <a:srgbClr val="C00000"/>
                </a:solidFill>
              </a:rPr>
              <a:t>实现</a:t>
            </a:r>
            <a:endParaRPr lang="en-US" altLang="zh-CN" sz="2400" b="1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8723" y="1956286"/>
            <a:ext cx="7301884" cy="4382370"/>
          </a:xfrm>
        </p:spPr>
        <p:txBody>
          <a:bodyPr>
            <a:normAutofit/>
          </a:bodyPr>
          <a:lstStyle/>
          <a:p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数学建模，就是使用数学理论解决实际（科研）问题；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数学是基础，建模是提升。建模体现了人对问题的思考过程和解决思路。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20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意义是什么？</a:t>
            </a:r>
            <a:endParaRPr lang="en-US" altLang="zh-CN" sz="2000" b="1" dirty="0" smtClean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主要意义并不在于是否获奖；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对思维素养的提升，会加速加深对事物的理解；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拓展知识面；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极大提升动手能力；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提升科技文献写作能力；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08723" y="1091119"/>
            <a:ext cx="6227687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/>
              <a:t>学习数学建模的主要意义不在于是否获奖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3989084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835475" y="1406861"/>
            <a:ext cx="7676263" cy="3744416"/>
            <a:chOff x="683568" y="2060848"/>
            <a:chExt cx="7676263" cy="3744416"/>
          </a:xfrm>
        </p:grpSpPr>
        <p:grpSp>
          <p:nvGrpSpPr>
            <p:cNvPr id="3" name="组合 2"/>
            <p:cNvGrpSpPr/>
            <p:nvPr/>
          </p:nvGrpSpPr>
          <p:grpSpPr>
            <a:xfrm>
              <a:off x="683568" y="2060848"/>
              <a:ext cx="3535582" cy="3744416"/>
              <a:chOff x="1756498" y="2204864"/>
              <a:chExt cx="3535582" cy="3744416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1778202" y="5301208"/>
                <a:ext cx="3513878" cy="64807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800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原始数据</a:t>
                </a:r>
                <a:r>
                  <a:rPr lang="en-US" altLang="zh-CN" sz="2800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/</a:t>
                </a:r>
                <a:r>
                  <a:rPr lang="zh-CN" altLang="en-US" sz="2800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信息</a:t>
                </a:r>
                <a:endParaRPr lang="zh-CN" altLang="en-US" sz="2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1778202" y="4293096"/>
                <a:ext cx="3513878" cy="64807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800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预处理</a:t>
                </a:r>
                <a:endParaRPr lang="zh-CN" altLang="en-US" sz="2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1763688" y="3284984"/>
                <a:ext cx="3528392" cy="64807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800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数学模型</a:t>
                </a:r>
                <a:endParaRPr lang="zh-CN" altLang="en-US" sz="2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1756498" y="2204864"/>
                <a:ext cx="3535582" cy="64807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800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结果</a:t>
                </a:r>
                <a:endParaRPr lang="zh-CN" altLang="en-US" sz="2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cxnSp>
            <p:nvCxnSpPr>
              <p:cNvPr id="14" name="直接箭头连接符 13"/>
              <p:cNvCxnSpPr>
                <a:stCxn id="12" idx="0"/>
                <a:endCxn id="13" idx="2"/>
              </p:cNvCxnSpPr>
              <p:nvPr/>
            </p:nvCxnSpPr>
            <p:spPr>
              <a:xfrm flipH="1" flipV="1">
                <a:off x="3524289" y="2852936"/>
                <a:ext cx="3595" cy="43204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5" name="直接箭头连接符 14"/>
              <p:cNvCxnSpPr>
                <a:stCxn id="11" idx="0"/>
                <a:endCxn id="12" idx="2"/>
              </p:cNvCxnSpPr>
              <p:nvPr/>
            </p:nvCxnSpPr>
            <p:spPr>
              <a:xfrm flipH="1" flipV="1">
                <a:off x="3527884" y="3933056"/>
                <a:ext cx="7257" cy="36004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6" name="直接箭头连接符 15"/>
              <p:cNvCxnSpPr>
                <a:stCxn id="10" idx="0"/>
                <a:endCxn id="11" idx="2"/>
              </p:cNvCxnSpPr>
              <p:nvPr/>
            </p:nvCxnSpPr>
            <p:spPr>
              <a:xfrm flipV="1">
                <a:off x="3535141" y="4941168"/>
                <a:ext cx="0" cy="36004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4" name="矩形 3"/>
            <p:cNvSpPr/>
            <p:nvPr/>
          </p:nvSpPr>
          <p:spPr>
            <a:xfrm>
              <a:off x="4824678" y="5157192"/>
              <a:ext cx="3513878" cy="64807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标量、向量、矩阵、异构</a:t>
              </a:r>
              <a:endPara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824678" y="4149080"/>
              <a:ext cx="3513878" cy="64807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除噪、校准、剔除离群点、插值、滤波、变换、归一化、调制解调</a:t>
              </a:r>
              <a:endPara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845953" y="3140968"/>
              <a:ext cx="3513878" cy="64807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评估、预测、分类识别、统计、</a:t>
              </a:r>
              <a:endParaRPr lang="en-US" altLang="zh-CN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algn="ctr"/>
              <a:r>
                <a:rPr lang="zh-CN" altLang="en-US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特征提取</a:t>
              </a:r>
              <a:endPara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7" name="直接箭头连接符 6"/>
            <p:cNvCxnSpPr>
              <a:stCxn id="6" idx="1"/>
              <a:endCxn id="12" idx="3"/>
            </p:cNvCxnSpPr>
            <p:nvPr/>
          </p:nvCxnSpPr>
          <p:spPr>
            <a:xfrm flipH="1">
              <a:off x="4219150" y="3465004"/>
              <a:ext cx="62680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>
              <a:stCxn id="5" idx="1"/>
              <a:endCxn id="11" idx="3"/>
            </p:cNvCxnSpPr>
            <p:nvPr/>
          </p:nvCxnSpPr>
          <p:spPr>
            <a:xfrm flipH="1">
              <a:off x="4219150" y="4473116"/>
              <a:ext cx="60552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>
              <a:stCxn id="4" idx="1"/>
              <a:endCxn id="10" idx="3"/>
            </p:cNvCxnSpPr>
            <p:nvPr/>
          </p:nvCxnSpPr>
          <p:spPr>
            <a:xfrm flipH="1">
              <a:off x="4219150" y="5481228"/>
              <a:ext cx="60552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146609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539552" y="793311"/>
            <a:ext cx="2880320" cy="684076"/>
          </a:xfrm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数据预处理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539551" y="1578521"/>
            <a:ext cx="8258219" cy="5106363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预处理的目的是什么？</a:t>
            </a:r>
            <a:endParaRPr lang="en-US" altLang="zh-CN" sz="2400" b="1" dirty="0" smtClean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消除数据的缺陷，为后续数学模型的计算奠定基础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24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常用的预处理方法</a:t>
            </a:r>
            <a:endParaRPr lang="en-US" altLang="zh-CN" sz="24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除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噪：滤除噪声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校准：校正数据，而不是剔除，一般要求精细操作的时候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剔除</a:t>
            </a:r>
            <a:r>
              <a:rPr lang="zh-CN" altLang="en-US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离群</a:t>
            </a:r>
            <a:r>
              <a:rPr lang="zh-CN" altLang="en-US" sz="24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点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：与一般的数据出现明显差异后直接剔除掉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插值：弥补数据的缺失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变换：对数据做一些基本的计算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归一化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4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使数据处于同一数量级</a:t>
            </a:r>
            <a:r>
              <a:rPr lang="en-US" altLang="zh-CN" sz="24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4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很重要</a:t>
            </a:r>
            <a:r>
              <a:rPr lang="en-US" altLang="zh-CN" sz="24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zh-CN" altLang="en-US" sz="24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458505" y="5723500"/>
            <a:ext cx="27831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mapminmax</a:t>
            </a:r>
            <a:r>
              <a:rPr lang="zh-CN" altLang="en-US" dirty="0"/>
              <a:t>函数</a:t>
            </a:r>
            <a:r>
              <a:rPr lang="en-US" altLang="zh-CN" dirty="0"/>
              <a:t>;</a:t>
            </a:r>
          </a:p>
          <a:p>
            <a:r>
              <a:rPr lang="en-US" altLang="zh-CN" dirty="0" err="1"/>
              <a:t>zscore</a:t>
            </a:r>
            <a:r>
              <a:rPr lang="zh-CN" altLang="en-US" dirty="0"/>
              <a:t>函数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3804757" y="5861226"/>
                <a:ext cx="1716945" cy="521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4757" y="5861226"/>
                <a:ext cx="1716945" cy="5212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38365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9712" y="903608"/>
            <a:ext cx="5364088" cy="652934"/>
          </a:xfrm>
          <a:solidFill>
            <a:srgbClr val="FFFF00"/>
          </a:solidFill>
        </p:spPr>
        <p:txBody>
          <a:bodyPr>
            <a:normAutofit fontScale="90000"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主要数学模型分类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264277"/>
          </a:xfrm>
        </p:spPr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5575" y="1986110"/>
            <a:ext cx="55707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Adobe 黑体 Std R" pitchFamily="34" charset="-122"/>
                <a:ea typeface="Adobe 黑体 Std R" pitchFamily="34" charset="-122"/>
              </a:rPr>
              <a:t>根据目的不同，可以分为以下几类</a:t>
            </a:r>
            <a:endParaRPr lang="zh-CN" altLang="en-US" sz="2800" dirty="0"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5" name="TextBox 7"/>
          <p:cNvSpPr txBox="1"/>
          <p:nvPr/>
        </p:nvSpPr>
        <p:spPr>
          <a:xfrm>
            <a:off x="755575" y="2708920"/>
            <a:ext cx="760425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b="1" dirty="0" smtClean="0">
                <a:solidFill>
                  <a:srgbClr val="C00000"/>
                </a:solidFill>
                <a:latin typeface="Adobe 黑体 Std R" pitchFamily="34" charset="-122"/>
                <a:ea typeface="Adobe 黑体 Std R" pitchFamily="34" charset="-122"/>
              </a:rPr>
              <a:t>分类</a:t>
            </a:r>
            <a:r>
              <a:rPr lang="en-US" altLang="zh-CN" sz="2000" b="1" dirty="0" smtClean="0">
                <a:solidFill>
                  <a:srgbClr val="C00000"/>
                </a:solidFill>
                <a:latin typeface="Adobe 黑体 Std R" pitchFamily="34" charset="-122"/>
                <a:ea typeface="Adobe 黑体 Std R" pitchFamily="34" charset="-122"/>
              </a:rPr>
              <a:t>/</a:t>
            </a:r>
            <a:r>
              <a:rPr lang="zh-CN" altLang="en-US" sz="2000" b="1" dirty="0">
                <a:solidFill>
                  <a:srgbClr val="C00000"/>
                </a:solidFill>
                <a:latin typeface="Adobe 黑体 Std R" pitchFamily="34" charset="-122"/>
                <a:ea typeface="Adobe 黑体 Std R" pitchFamily="34" charset="-122"/>
              </a:rPr>
              <a:t>拟合</a:t>
            </a:r>
            <a:r>
              <a:rPr lang="zh-CN" altLang="en-US" sz="2000" dirty="0" smtClean="0">
                <a:latin typeface="Adobe 黑体 Std R" pitchFamily="34" charset="-122"/>
                <a:ea typeface="Adobe 黑体 Std R" pitchFamily="34" charset="-122"/>
              </a:rPr>
              <a:t>：划分目标类别，或者寻找规律</a:t>
            </a:r>
            <a:endParaRPr lang="en-US" altLang="zh-CN" sz="2000" dirty="0" smtClean="0">
              <a:latin typeface="Adobe 黑体 Std R" pitchFamily="34" charset="-122"/>
              <a:ea typeface="Adobe 黑体 Std R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b="1" dirty="0" smtClean="0">
                <a:solidFill>
                  <a:srgbClr val="C00000"/>
                </a:solidFill>
                <a:latin typeface="Adobe 黑体 Std R" pitchFamily="34" charset="-122"/>
                <a:ea typeface="Adobe 黑体 Std R" pitchFamily="34" charset="-122"/>
              </a:rPr>
              <a:t>评估</a:t>
            </a:r>
            <a:r>
              <a:rPr lang="zh-CN" altLang="en-US" sz="2000" dirty="0" smtClean="0">
                <a:latin typeface="Adobe 黑体 Std R" pitchFamily="34" charset="-122"/>
                <a:ea typeface="Adobe 黑体 Std R" pitchFamily="34" charset="-122"/>
              </a:rPr>
              <a:t>：根据指标区分优劣</a:t>
            </a:r>
            <a:endParaRPr lang="en-US" altLang="zh-CN" sz="2000" dirty="0" smtClean="0">
              <a:latin typeface="Adobe 黑体 Std R" pitchFamily="34" charset="-122"/>
              <a:ea typeface="Adobe 黑体 Std R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b="1" dirty="0" smtClean="0">
                <a:solidFill>
                  <a:srgbClr val="C00000"/>
                </a:solidFill>
                <a:latin typeface="Adobe 黑体 Std R" pitchFamily="34" charset="-122"/>
                <a:ea typeface="Adobe 黑体 Std R" pitchFamily="34" charset="-122"/>
              </a:rPr>
              <a:t>预测</a:t>
            </a:r>
            <a:r>
              <a:rPr lang="zh-CN" altLang="en-US" sz="2000" dirty="0" smtClean="0">
                <a:latin typeface="Adobe 黑体 Std R" pitchFamily="34" charset="-122"/>
                <a:ea typeface="Adobe 黑体 Std R" pitchFamily="34" charset="-122"/>
              </a:rPr>
              <a:t>：摸索规律，预测未来走向</a:t>
            </a:r>
            <a:endParaRPr lang="en-US" altLang="zh-CN" sz="2000" dirty="0" smtClean="0">
              <a:latin typeface="Adobe 黑体 Std R" pitchFamily="34" charset="-122"/>
              <a:ea typeface="Adobe 黑体 Std R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b="1" dirty="0" smtClean="0">
                <a:solidFill>
                  <a:srgbClr val="C00000"/>
                </a:solidFill>
                <a:latin typeface="Adobe 黑体 Std R" pitchFamily="34" charset="-122"/>
                <a:ea typeface="Adobe 黑体 Std R" pitchFamily="34" charset="-122"/>
              </a:rPr>
              <a:t>统计分析</a:t>
            </a:r>
            <a:r>
              <a:rPr lang="zh-CN" altLang="en-US" sz="2000" dirty="0" smtClean="0">
                <a:latin typeface="Adobe 黑体 Std R" pitchFamily="34" charset="-122"/>
                <a:ea typeface="Adobe 黑体 Std R" pitchFamily="34" charset="-122"/>
              </a:rPr>
              <a:t>：研究指标之间的联系或发现特性</a:t>
            </a:r>
            <a:endParaRPr lang="en-US" altLang="zh-CN" sz="2000" dirty="0" smtClean="0">
              <a:latin typeface="Adobe 黑体 Std R" pitchFamily="34" charset="-122"/>
              <a:ea typeface="Adobe 黑体 Std R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b="1" dirty="0" smtClean="0">
                <a:solidFill>
                  <a:srgbClr val="C00000"/>
                </a:solidFill>
                <a:latin typeface="Adobe 黑体 Std R" pitchFamily="34" charset="-122"/>
                <a:ea typeface="Adobe 黑体 Std R" pitchFamily="34" charset="-122"/>
              </a:rPr>
              <a:t>特征提取</a:t>
            </a:r>
            <a:r>
              <a:rPr lang="zh-CN" altLang="en-US" sz="2000" dirty="0" smtClean="0">
                <a:latin typeface="Adobe 黑体 Std R" pitchFamily="34" charset="-122"/>
                <a:ea typeface="Adobe 黑体 Std R" pitchFamily="34" charset="-122"/>
              </a:rPr>
              <a:t>：提取目标或数据的在某一方面的特性</a:t>
            </a:r>
            <a:endParaRPr lang="en-US" altLang="zh-CN" sz="2000" dirty="0" smtClean="0">
              <a:latin typeface="Adobe 黑体 Std R" pitchFamily="34" charset="-122"/>
              <a:ea typeface="Adobe 黑体 Std R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b="1" dirty="0" smtClean="0">
                <a:solidFill>
                  <a:srgbClr val="C00000"/>
                </a:solidFill>
                <a:latin typeface="Adobe 黑体 Std R" pitchFamily="34" charset="-122"/>
                <a:ea typeface="Adobe 黑体 Std R" pitchFamily="34" charset="-122"/>
              </a:rPr>
              <a:t>优化</a:t>
            </a:r>
            <a:r>
              <a:rPr lang="zh-CN" altLang="en-US" sz="2000" dirty="0" smtClean="0">
                <a:latin typeface="Adobe 黑体 Std R" pitchFamily="34" charset="-122"/>
                <a:ea typeface="Adobe 黑体 Std R" pitchFamily="34" charset="-122"/>
              </a:rPr>
              <a:t>：根据已知信息和条件寻找最优方案</a:t>
            </a:r>
            <a:endParaRPr lang="en-US" altLang="zh-CN" sz="2000" dirty="0" smtClean="0">
              <a:latin typeface="Adobe 黑体 Std R" pitchFamily="34" charset="-122"/>
              <a:ea typeface="Adobe 黑体 Std R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b="1" dirty="0" smtClean="0">
                <a:solidFill>
                  <a:srgbClr val="C00000"/>
                </a:solidFill>
                <a:latin typeface="Adobe 黑体 Std R" pitchFamily="34" charset="-122"/>
                <a:ea typeface="Adobe 黑体 Std R" pitchFamily="34" charset="-122"/>
              </a:rPr>
              <a:t>更多的则是针对特定场景和应用灵活运用数学模型来解决问题</a:t>
            </a:r>
            <a:endParaRPr lang="zh-CN" altLang="en-US" sz="2000" b="1" dirty="0">
              <a:solidFill>
                <a:srgbClr val="C00000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188789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8429" y="938388"/>
            <a:ext cx="1800200" cy="652934"/>
          </a:xfrm>
          <a:solidFill>
            <a:srgbClr val="FFFF00"/>
          </a:solidFill>
        </p:spPr>
        <p:txBody>
          <a:bodyPr>
            <a:normAutofit/>
          </a:bodyPr>
          <a:lstStyle/>
          <a:p>
            <a:pPr algn="ctr"/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分类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38717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无监督分类（聚类）</a:t>
            </a:r>
            <a:endParaRPr lang="en-US" altLang="zh-CN" sz="2400" dirty="0" smtClean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没有先验知识，根据搜集数据的特征进行分类；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K-means(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基于距离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), DBSCAN(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基于密度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), BIRCH (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层次方法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等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一般用于分析数据之间的分布特性；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24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有监督分类（模式识别）</a:t>
            </a:r>
            <a:endParaRPr lang="en-US" altLang="zh-CN" sz="2400" b="1" dirty="0" smtClean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根据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先验知识学习训练后，对新搜集到的数据的特征进行分类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K-NN, 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神经网络，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SVM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（支持向量机），贝叶斯，模糊集等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一般用于模式识别、人工智能，也可以用于预测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84534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5062" y="911755"/>
            <a:ext cx="7725559" cy="490917"/>
          </a:xfrm>
          <a:solidFill>
            <a:srgbClr val="FFFF00"/>
          </a:solidFill>
        </p:spPr>
        <p:txBody>
          <a:bodyPr>
            <a:normAutofit/>
          </a:bodyPr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Statistics and Machine Learning Toolbox</a:t>
            </a:r>
            <a:endParaRPr lang="zh-CN" altLang="en-US" sz="24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512" y="1634690"/>
            <a:ext cx="2373204" cy="4668456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835153" y="2601158"/>
            <a:ext cx="2492990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统计与机器学习工具箱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728621" y="3183552"/>
            <a:ext cx="156966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概率分布；</a:t>
            </a:r>
            <a:endParaRPr lang="en-US" altLang="zh-CN" dirty="0" smtClean="0"/>
          </a:p>
          <a:p>
            <a:r>
              <a:rPr lang="zh-CN" altLang="en-US" dirty="0" smtClean="0"/>
              <a:t>假设检验；</a:t>
            </a:r>
            <a:endParaRPr lang="en-US" altLang="zh-CN" dirty="0" smtClean="0"/>
          </a:p>
          <a:p>
            <a:r>
              <a:rPr lang="zh-CN" altLang="en-US" dirty="0" smtClean="0"/>
              <a:t>聚类分析；</a:t>
            </a:r>
            <a:endParaRPr lang="en-US" altLang="zh-CN" dirty="0" smtClean="0"/>
          </a:p>
          <a:p>
            <a:r>
              <a:rPr lang="zh-CN" altLang="en-US" dirty="0" smtClean="0"/>
              <a:t>拟合；</a:t>
            </a:r>
            <a:endParaRPr lang="en-US" altLang="zh-CN" dirty="0" smtClean="0"/>
          </a:p>
          <a:p>
            <a:r>
              <a:rPr lang="zh-CN" altLang="en-US" dirty="0" smtClean="0"/>
              <a:t>分类；</a:t>
            </a:r>
            <a:endParaRPr lang="en-US" altLang="zh-CN" dirty="0" smtClean="0"/>
          </a:p>
          <a:p>
            <a:r>
              <a:rPr lang="zh-CN" altLang="en-US" dirty="0"/>
              <a:t>降</a:t>
            </a:r>
            <a:r>
              <a:rPr lang="zh-CN" altLang="en-US" dirty="0" smtClean="0"/>
              <a:t>维；</a:t>
            </a:r>
            <a:endParaRPr lang="en-US" altLang="zh-CN" dirty="0" smtClean="0"/>
          </a:p>
          <a:p>
            <a:r>
              <a:rPr lang="zh-CN" altLang="en-US" dirty="0" smtClean="0"/>
              <a:t>特征抽取等；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415010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956" y="762650"/>
            <a:ext cx="3764872" cy="282365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33" y="3736947"/>
            <a:ext cx="3812219" cy="2859164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416640" y="1651298"/>
            <a:ext cx="4150311" cy="449353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Courier New" panose="02070309020205020404" pitchFamily="49" charset="0"/>
              </a:rPr>
              <a:t>clear;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Courier New" panose="02070309020205020404" pitchFamily="49" charset="0"/>
              </a:rPr>
              <a:t>close </a:t>
            </a:r>
            <a:r>
              <a:rPr lang="en-US" altLang="zh-CN" sz="1100" dirty="0">
                <a:solidFill>
                  <a:srgbClr val="A020F0"/>
                </a:solidFill>
                <a:latin typeface="Courier New" panose="02070309020205020404" pitchFamily="49" charset="0"/>
              </a:rPr>
              <a:t>all</a:t>
            </a:r>
            <a:r>
              <a:rPr lang="en-US" altLang="zh-CN" sz="11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altLang="zh-CN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load </a:t>
            </a:r>
            <a:r>
              <a:rPr lang="en-US" altLang="zh-CN" sz="1100" dirty="0" err="1">
                <a:solidFill>
                  <a:srgbClr val="A020F0"/>
                </a:solidFill>
                <a:latin typeface="Courier New" panose="02070309020205020404" pitchFamily="49" charset="0"/>
              </a:rPr>
              <a:t>fisheriris</a:t>
            </a:r>
            <a:endParaRPr lang="en-US" altLang="zh-CN" sz="1100" dirty="0">
              <a:solidFill>
                <a:srgbClr val="A020F0"/>
              </a:solidFill>
              <a:latin typeface="Courier New" panose="02070309020205020404" pitchFamily="49" charset="0"/>
            </a:endParaRPr>
          </a:p>
          <a:p>
            <a:r>
              <a:rPr lang="en-US" altLang="zh-CN" sz="1100" dirty="0">
                <a:solidFill>
                  <a:srgbClr val="000000"/>
                </a:solidFill>
                <a:latin typeface="Courier New" panose="02070309020205020404" pitchFamily="49" charset="0"/>
              </a:rPr>
              <a:t>X = </a:t>
            </a:r>
            <a:r>
              <a:rPr lang="en-US" altLang="zh-CN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meas</a:t>
            </a:r>
            <a:r>
              <a:rPr lang="en-US" altLang="zh-CN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(:,3:4);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Courier New" panose="02070309020205020404" pitchFamily="49" charset="0"/>
              </a:rPr>
              <a:t>figure;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Courier New" panose="02070309020205020404" pitchFamily="49" charset="0"/>
              </a:rPr>
              <a:t>plot(X(:,1),X(:,2),</a:t>
            </a:r>
            <a:r>
              <a:rPr lang="en-US" altLang="zh-CN" sz="1100" dirty="0">
                <a:solidFill>
                  <a:srgbClr val="A020F0"/>
                </a:solidFill>
                <a:latin typeface="Courier New" panose="02070309020205020404" pitchFamily="49" charset="0"/>
              </a:rPr>
              <a:t>'k*'</a:t>
            </a:r>
            <a:r>
              <a:rPr lang="en-US" altLang="zh-CN" sz="11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sz="1100" dirty="0">
                <a:solidFill>
                  <a:srgbClr val="A020F0"/>
                </a:solidFill>
                <a:latin typeface="Courier New" panose="02070309020205020404" pitchFamily="49" charset="0"/>
              </a:rPr>
              <a:t>'MarkerSize'</a:t>
            </a:r>
            <a:r>
              <a:rPr lang="en-US" altLang="zh-CN" sz="1100" dirty="0">
                <a:solidFill>
                  <a:srgbClr val="000000"/>
                </a:solidFill>
                <a:latin typeface="Courier New" panose="02070309020205020404" pitchFamily="49" charset="0"/>
              </a:rPr>
              <a:t>,5);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Courier New" panose="02070309020205020404" pitchFamily="49" charset="0"/>
              </a:rPr>
              <a:t>title </a:t>
            </a:r>
            <a:r>
              <a:rPr lang="en-US" altLang="zh-CN" sz="110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altLang="zh-CN" sz="1100" dirty="0" err="1">
                <a:solidFill>
                  <a:srgbClr val="A020F0"/>
                </a:solidFill>
                <a:latin typeface="Courier New" panose="02070309020205020404" pitchFamily="49" charset="0"/>
              </a:rPr>
              <a:t>Fisher''s</a:t>
            </a:r>
            <a:r>
              <a:rPr lang="en-US" altLang="zh-CN" sz="1100" dirty="0">
                <a:solidFill>
                  <a:srgbClr val="A020F0"/>
                </a:solidFill>
                <a:latin typeface="Courier New" panose="02070309020205020404" pitchFamily="49" charset="0"/>
              </a:rPr>
              <a:t> Iris Data'</a:t>
            </a:r>
            <a:r>
              <a:rPr lang="en-US" altLang="zh-CN" sz="11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altLang="zh-CN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xlabel</a:t>
            </a:r>
            <a:r>
              <a:rPr lang="en-US" altLang="zh-CN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100" dirty="0">
                <a:solidFill>
                  <a:srgbClr val="A020F0"/>
                </a:solidFill>
                <a:latin typeface="Courier New" panose="02070309020205020404" pitchFamily="49" charset="0"/>
              </a:rPr>
              <a:t>'Petal Lengths (cm)'</a:t>
            </a:r>
            <a:r>
              <a:rPr lang="en-US" altLang="zh-CN" sz="11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</a:p>
          <a:p>
            <a:r>
              <a:rPr lang="en-US" altLang="zh-CN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ylabel</a:t>
            </a:r>
            <a:r>
              <a:rPr lang="en-US" altLang="zh-CN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100" dirty="0">
                <a:solidFill>
                  <a:srgbClr val="A020F0"/>
                </a:solidFill>
                <a:latin typeface="Courier New" panose="02070309020205020404" pitchFamily="49" charset="0"/>
              </a:rPr>
              <a:t>'Petal Widths (cm)'</a:t>
            </a:r>
            <a:r>
              <a:rPr lang="en-US" altLang="zh-CN" sz="11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</a:p>
          <a:p>
            <a:endParaRPr lang="en-US" altLang="zh-CN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rng</a:t>
            </a:r>
            <a:r>
              <a:rPr lang="en-US" altLang="zh-CN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(1</a:t>
            </a:r>
            <a:r>
              <a:rPr lang="en-US" altLang="zh-CN" sz="1100" dirty="0">
                <a:solidFill>
                  <a:srgbClr val="000000"/>
                </a:solidFill>
                <a:latin typeface="Courier New" panose="02070309020205020404" pitchFamily="49" charset="0"/>
              </a:rPr>
              <a:t>); </a:t>
            </a:r>
            <a:r>
              <a:rPr lang="en-US" altLang="zh-CN" sz="1100" dirty="0">
                <a:solidFill>
                  <a:srgbClr val="228B22"/>
                </a:solidFill>
                <a:latin typeface="Courier New" panose="02070309020205020404" pitchFamily="49" charset="0"/>
              </a:rPr>
              <a:t>% For reproducibility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altLang="zh-CN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idx,C</a:t>
            </a:r>
            <a:r>
              <a:rPr lang="en-US" altLang="zh-CN" sz="1100" dirty="0">
                <a:solidFill>
                  <a:srgbClr val="000000"/>
                </a:solidFill>
                <a:latin typeface="Courier New" panose="02070309020205020404" pitchFamily="49" charset="0"/>
              </a:rPr>
              <a:t>] = </a:t>
            </a:r>
            <a:r>
              <a:rPr lang="en-US" altLang="zh-CN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kmeans</a:t>
            </a:r>
            <a:r>
              <a:rPr lang="en-US" altLang="zh-CN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(X,3);</a:t>
            </a:r>
          </a:p>
          <a:p>
            <a:r>
              <a:rPr lang="en-US" altLang="zh-CN" sz="1100" dirty="0">
                <a:solidFill>
                  <a:srgbClr val="228B22"/>
                </a:solidFill>
                <a:latin typeface="Courier New" panose="02070309020205020404" pitchFamily="49" charset="0"/>
              </a:rPr>
              <a:t>%%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Courier New" panose="02070309020205020404" pitchFamily="49" charset="0"/>
              </a:rPr>
              <a:t>figure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Courier New" panose="02070309020205020404" pitchFamily="49" charset="0"/>
              </a:rPr>
              <a:t>plot(X(</a:t>
            </a:r>
            <a:r>
              <a:rPr lang="en-US" altLang="zh-CN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idx</a:t>
            </a:r>
            <a:r>
              <a:rPr lang="en-US" altLang="zh-CN" sz="1100" dirty="0">
                <a:solidFill>
                  <a:srgbClr val="000000"/>
                </a:solidFill>
                <a:latin typeface="Courier New" panose="02070309020205020404" pitchFamily="49" charset="0"/>
              </a:rPr>
              <a:t>==1,1),X(</a:t>
            </a:r>
            <a:r>
              <a:rPr lang="en-US" altLang="zh-CN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idx</a:t>
            </a:r>
            <a:r>
              <a:rPr lang="en-US" altLang="zh-CN" sz="1100" dirty="0">
                <a:solidFill>
                  <a:srgbClr val="000000"/>
                </a:solidFill>
                <a:latin typeface="Courier New" panose="02070309020205020404" pitchFamily="49" charset="0"/>
              </a:rPr>
              <a:t>==1,2),</a:t>
            </a:r>
            <a:r>
              <a:rPr lang="en-US" altLang="zh-CN" sz="1100" dirty="0">
                <a:solidFill>
                  <a:srgbClr val="A020F0"/>
                </a:solidFill>
                <a:latin typeface="Courier New" panose="02070309020205020404" pitchFamily="49" charset="0"/>
              </a:rPr>
              <a:t>'o'</a:t>
            </a:r>
            <a:r>
              <a:rPr lang="en-US" altLang="zh-CN" sz="11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Courier New" panose="02070309020205020404" pitchFamily="49" charset="0"/>
              </a:rPr>
              <a:t>hold </a:t>
            </a:r>
            <a:r>
              <a:rPr lang="en-US" altLang="zh-CN" sz="1100" dirty="0">
                <a:solidFill>
                  <a:srgbClr val="A020F0"/>
                </a:solidFill>
                <a:latin typeface="Courier New" panose="02070309020205020404" pitchFamily="49" charset="0"/>
              </a:rPr>
              <a:t>on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Courier New" panose="02070309020205020404" pitchFamily="49" charset="0"/>
              </a:rPr>
              <a:t>plot(X(</a:t>
            </a:r>
            <a:r>
              <a:rPr lang="en-US" altLang="zh-CN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idx</a:t>
            </a:r>
            <a:r>
              <a:rPr lang="en-US" altLang="zh-CN" sz="1100" dirty="0">
                <a:solidFill>
                  <a:srgbClr val="000000"/>
                </a:solidFill>
                <a:latin typeface="Courier New" panose="02070309020205020404" pitchFamily="49" charset="0"/>
              </a:rPr>
              <a:t>==2,1),X(</a:t>
            </a:r>
            <a:r>
              <a:rPr lang="en-US" altLang="zh-CN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idx</a:t>
            </a:r>
            <a:r>
              <a:rPr lang="en-US" altLang="zh-CN" sz="1100" dirty="0">
                <a:solidFill>
                  <a:srgbClr val="000000"/>
                </a:solidFill>
                <a:latin typeface="Courier New" panose="02070309020205020404" pitchFamily="49" charset="0"/>
              </a:rPr>
              <a:t>==2,2),</a:t>
            </a:r>
            <a:r>
              <a:rPr lang="en-US" altLang="zh-CN" sz="1100" dirty="0">
                <a:solidFill>
                  <a:srgbClr val="A020F0"/>
                </a:solidFill>
                <a:latin typeface="Courier New" panose="02070309020205020404" pitchFamily="49" charset="0"/>
              </a:rPr>
              <a:t>'x'</a:t>
            </a:r>
            <a:r>
              <a:rPr lang="en-US" altLang="zh-CN" sz="11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Courier New" panose="02070309020205020404" pitchFamily="49" charset="0"/>
              </a:rPr>
              <a:t>hold </a:t>
            </a:r>
            <a:r>
              <a:rPr lang="en-US" altLang="zh-CN" sz="1100" dirty="0">
                <a:solidFill>
                  <a:srgbClr val="A020F0"/>
                </a:solidFill>
                <a:latin typeface="Courier New" panose="02070309020205020404" pitchFamily="49" charset="0"/>
              </a:rPr>
              <a:t>on</a:t>
            </a:r>
          </a:p>
          <a:p>
            <a:r>
              <a:rPr lang="fr-FR" altLang="zh-CN" sz="1100" dirty="0">
                <a:solidFill>
                  <a:srgbClr val="000000"/>
                </a:solidFill>
                <a:latin typeface="Courier New" panose="02070309020205020404" pitchFamily="49" charset="0"/>
              </a:rPr>
              <a:t>plot(X(idx==3,1),X(idx==3,2),</a:t>
            </a:r>
            <a:r>
              <a:rPr lang="fr-FR" altLang="zh-CN" sz="1100" dirty="0">
                <a:solidFill>
                  <a:srgbClr val="A020F0"/>
                </a:solidFill>
                <a:latin typeface="Courier New" panose="02070309020205020404" pitchFamily="49" charset="0"/>
              </a:rPr>
              <a:t>'d'</a:t>
            </a:r>
            <a:r>
              <a:rPr lang="fr-FR" altLang="zh-CN" sz="11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Courier New" panose="02070309020205020404" pitchFamily="49" charset="0"/>
              </a:rPr>
              <a:t>title </a:t>
            </a:r>
            <a:r>
              <a:rPr lang="en-US" altLang="zh-CN" sz="1100" dirty="0">
                <a:solidFill>
                  <a:srgbClr val="A020F0"/>
                </a:solidFill>
                <a:latin typeface="Courier New" panose="02070309020205020404" pitchFamily="49" charset="0"/>
              </a:rPr>
              <a:t>'Clustering results'</a:t>
            </a:r>
            <a:r>
              <a:rPr lang="en-US" altLang="zh-CN" sz="11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altLang="zh-CN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xlabel</a:t>
            </a:r>
            <a:r>
              <a:rPr lang="en-US" altLang="zh-CN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100" dirty="0">
                <a:solidFill>
                  <a:srgbClr val="A020F0"/>
                </a:solidFill>
                <a:latin typeface="Courier New" panose="02070309020205020404" pitchFamily="49" charset="0"/>
              </a:rPr>
              <a:t>'Petal Lengths (cm)'</a:t>
            </a:r>
            <a:r>
              <a:rPr lang="en-US" altLang="zh-CN" sz="11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</a:p>
          <a:p>
            <a:r>
              <a:rPr lang="en-US" altLang="zh-CN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ylabel</a:t>
            </a:r>
            <a:r>
              <a:rPr lang="en-US" altLang="zh-CN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100" dirty="0">
                <a:solidFill>
                  <a:srgbClr val="A020F0"/>
                </a:solidFill>
                <a:latin typeface="Courier New" panose="02070309020205020404" pitchFamily="49" charset="0"/>
              </a:rPr>
              <a:t>'Petal Widths (cm)'</a:t>
            </a:r>
            <a:r>
              <a:rPr lang="en-US" altLang="zh-CN" sz="11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Courier New" panose="02070309020205020404" pitchFamily="49" charset="0"/>
              </a:rPr>
              <a:t>legend(</a:t>
            </a:r>
            <a:r>
              <a:rPr lang="en-US" altLang="zh-CN" sz="1100" dirty="0">
                <a:solidFill>
                  <a:srgbClr val="A020F0"/>
                </a:solidFill>
                <a:latin typeface="Courier New" panose="02070309020205020404" pitchFamily="49" charset="0"/>
              </a:rPr>
              <a:t>'Cluster 1'</a:t>
            </a:r>
            <a:r>
              <a:rPr lang="en-US" altLang="zh-CN" sz="11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1100" dirty="0">
                <a:solidFill>
                  <a:srgbClr val="A020F0"/>
                </a:solidFill>
                <a:latin typeface="Courier New" panose="02070309020205020404" pitchFamily="49" charset="0"/>
              </a:rPr>
              <a:t>'Cluster 2'</a:t>
            </a:r>
            <a:r>
              <a:rPr lang="en-US" altLang="zh-CN" sz="11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1100" dirty="0">
                <a:solidFill>
                  <a:srgbClr val="A020F0"/>
                </a:solidFill>
                <a:latin typeface="Courier New" panose="02070309020205020404" pitchFamily="49" charset="0"/>
              </a:rPr>
              <a:t>'Cluster 3'</a:t>
            </a:r>
            <a:r>
              <a:rPr lang="en-US" altLang="zh-CN" sz="11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772607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/>
          <a:srcRect l="1187" r="1293" b="1645"/>
          <a:stretch/>
        </p:blipFill>
        <p:spPr>
          <a:xfrm>
            <a:off x="994299" y="1274855"/>
            <a:ext cx="6983695" cy="5206106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034765" y="74572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主要界面</a:t>
            </a:r>
            <a:endParaRPr lang="zh-CN" altLang="en-US" sz="2400" dirty="0"/>
          </a:p>
        </p:txBody>
      </p:sp>
      <p:sp>
        <p:nvSpPr>
          <p:cNvPr id="17" name="TextBox 5"/>
          <p:cNvSpPr txBox="1"/>
          <p:nvPr/>
        </p:nvSpPr>
        <p:spPr>
          <a:xfrm>
            <a:off x="1166587" y="3554742"/>
            <a:ext cx="1152128" cy="27699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当前工作目录</a:t>
            </a:r>
            <a:endParaRPr lang="zh-CN" altLang="en-US" sz="1200" dirty="0"/>
          </a:p>
        </p:txBody>
      </p:sp>
      <p:sp>
        <p:nvSpPr>
          <p:cNvPr id="18" name="TextBox 5"/>
          <p:cNvSpPr txBox="1"/>
          <p:nvPr/>
        </p:nvSpPr>
        <p:spPr>
          <a:xfrm>
            <a:off x="3786979" y="3554742"/>
            <a:ext cx="1152128" cy="27699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脚本编辑窗口</a:t>
            </a:r>
            <a:endParaRPr lang="zh-CN" altLang="en-US" sz="1200" dirty="0"/>
          </a:p>
        </p:txBody>
      </p:sp>
      <p:sp>
        <p:nvSpPr>
          <p:cNvPr id="19" name="TextBox 5"/>
          <p:cNvSpPr txBox="1"/>
          <p:nvPr/>
        </p:nvSpPr>
        <p:spPr>
          <a:xfrm>
            <a:off x="6816988" y="3693241"/>
            <a:ext cx="1152128" cy="27699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变量存储窗口</a:t>
            </a:r>
            <a:endParaRPr lang="zh-CN" altLang="en-US" sz="1200" dirty="0"/>
          </a:p>
        </p:txBody>
      </p:sp>
      <p:sp>
        <p:nvSpPr>
          <p:cNvPr id="20" name="TextBox 5"/>
          <p:cNvSpPr txBox="1"/>
          <p:nvPr/>
        </p:nvSpPr>
        <p:spPr>
          <a:xfrm>
            <a:off x="3715757" y="5363723"/>
            <a:ext cx="1152128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命令编辑和结果显示窗口</a:t>
            </a:r>
            <a:endParaRPr lang="zh-CN" altLang="en-US" sz="1200" dirty="0"/>
          </a:p>
        </p:txBody>
      </p:sp>
      <p:sp>
        <p:nvSpPr>
          <p:cNvPr id="21" name="TextBox 5"/>
          <p:cNvSpPr txBox="1"/>
          <p:nvPr/>
        </p:nvSpPr>
        <p:spPr>
          <a:xfrm>
            <a:off x="3672686" y="1884260"/>
            <a:ext cx="1626920" cy="27699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软件操作菜单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54824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8"/>
          <p:cNvSpPr txBox="1"/>
          <p:nvPr/>
        </p:nvSpPr>
        <p:spPr>
          <a:xfrm>
            <a:off x="344224" y="1446953"/>
            <a:ext cx="83529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Adobe 黑体 Std R" pitchFamily="34" charset="-122"/>
                <a:ea typeface="Adobe 黑体 Std R" pitchFamily="34" charset="-122"/>
              </a:rPr>
              <a:t>在数学规划问题中，若</a:t>
            </a:r>
            <a:r>
              <a:rPr lang="zh-CN" altLang="en-US" sz="2400" b="1" dirty="0" smtClean="0">
                <a:solidFill>
                  <a:srgbClr val="002060"/>
                </a:solidFill>
                <a:latin typeface="Adobe 黑体 Std R" pitchFamily="34" charset="-122"/>
                <a:ea typeface="Adobe 黑体 Std R" pitchFamily="34" charset="-122"/>
              </a:rPr>
              <a:t>目标函数或约束条件中至少有一个是非线性函数</a:t>
            </a:r>
            <a:r>
              <a:rPr lang="zh-CN" altLang="en-US" sz="2400" dirty="0" smtClean="0">
                <a:latin typeface="Adobe 黑体 Std R" pitchFamily="34" charset="-122"/>
                <a:ea typeface="Adobe 黑体 Std R" pitchFamily="34" charset="-122"/>
              </a:rPr>
              <a:t>，这类问题称为非线性规划问题。</a:t>
            </a:r>
            <a:endParaRPr lang="en-US" altLang="zh-CN" sz="2400" dirty="0" smtClean="0">
              <a:latin typeface="Adobe 黑体 Std R" pitchFamily="34" charset="-122"/>
              <a:ea typeface="Adobe 黑体 Std R" pitchFamily="34" charset="-122"/>
            </a:endParaRPr>
          </a:p>
          <a:p>
            <a:r>
              <a:rPr lang="zh-CN" altLang="en-US" sz="2400" dirty="0" smtClean="0">
                <a:latin typeface="Adobe 黑体 Std R" pitchFamily="34" charset="-122"/>
                <a:ea typeface="Adobe 黑体 Std R" pitchFamily="34" charset="-122"/>
              </a:rPr>
              <a:t>非线性规划的一般形式可表示为：</a:t>
            </a:r>
            <a:endParaRPr lang="en-US" altLang="zh-CN" sz="2400" dirty="0" smtClean="0">
              <a:latin typeface="Adobe 黑体 Std R" pitchFamily="34" charset="-122"/>
              <a:ea typeface="Adobe 黑体 Std R" pitchFamily="34" charset="-122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1850523"/>
              </p:ext>
            </p:extLst>
          </p:nvPr>
        </p:nvGraphicFramePr>
        <p:xfrm>
          <a:off x="2420936" y="2780928"/>
          <a:ext cx="3447207" cy="16049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6" name="Equation" r:id="rId3" imgW="1638000" imgH="761760" progId="Equation.DSMT4">
                  <p:embed/>
                </p:oleObj>
              </mc:Choice>
              <mc:Fallback>
                <p:oleObj name="Equation" r:id="rId3" imgW="1638000" imgH="761760" progId="Equation.DSMT4">
                  <p:embed/>
                  <p:pic>
                    <p:nvPicPr>
                      <p:cNvPr id="1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0936" y="2780928"/>
                        <a:ext cx="3447207" cy="1604916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9956609"/>
              </p:ext>
            </p:extLst>
          </p:nvPr>
        </p:nvGraphicFramePr>
        <p:xfrm>
          <a:off x="2203626" y="4635381"/>
          <a:ext cx="3744416" cy="1927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7" name="Equation" r:id="rId5" imgW="1879560" imgH="965160" progId="Equation.DSMT4">
                  <p:embed/>
                </p:oleObj>
              </mc:Choice>
              <mc:Fallback>
                <p:oleObj name="Equation" r:id="rId5" imgW="1879560" imgH="965160" progId="Equation.DSMT4">
                  <p:embed/>
                  <p:pic>
                    <p:nvPicPr>
                      <p:cNvPr id="11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3626" y="4635381"/>
                        <a:ext cx="3744416" cy="192718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487280" y="790087"/>
            <a:ext cx="3987065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/>
              <a:t>优化问题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非线性优化</a:t>
            </a:r>
            <a:r>
              <a:rPr lang="en-US" altLang="zh-CN" sz="2800" dirty="0" smtClean="0"/>
              <a:t>)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6001182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525" y="1405783"/>
            <a:ext cx="4763718" cy="4808587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55592" y="881974"/>
            <a:ext cx="2595903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zh-CN" sz="2400" dirty="0" err="1" smtClean="0"/>
              <a:t>matlab</a:t>
            </a:r>
            <a:r>
              <a:rPr lang="zh-CN" altLang="en-US" sz="2400" dirty="0" smtClean="0"/>
              <a:t>优化工具箱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534597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 txBox="1"/>
          <p:nvPr/>
        </p:nvSpPr>
        <p:spPr>
          <a:xfrm>
            <a:off x="767695" y="966922"/>
            <a:ext cx="7922142" cy="40934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中求解多元非线性规划的函数：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sz="20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000" dirty="0" err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fmincon</a:t>
            </a:r>
            <a:r>
              <a:rPr lang="en-US" altLang="zh-CN" sz="20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(FUN,X0,A,B</a:t>
            </a:r>
            <a:r>
              <a:rPr lang="en-US" altLang="zh-CN" sz="2000" dirty="0" smtClean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CN" sz="20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= </a:t>
            </a:r>
            <a:r>
              <a:rPr lang="en-US" altLang="zh-CN" sz="2000" dirty="0" err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fmincon</a:t>
            </a:r>
            <a:r>
              <a:rPr lang="en-US" altLang="zh-CN" sz="20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(FUN,X0,A,B,Aeq,Beq</a:t>
            </a:r>
            <a:r>
              <a:rPr lang="en-US" altLang="zh-CN" sz="2000" dirty="0" smtClean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CN" sz="20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= </a:t>
            </a:r>
            <a:r>
              <a:rPr lang="en-US" altLang="zh-CN" sz="2000" dirty="0" err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fmincon</a:t>
            </a:r>
            <a:r>
              <a:rPr lang="en-US" altLang="zh-CN" sz="20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(FUN,X0,A,B,Aeq,Beq,LB,UB</a:t>
            </a:r>
            <a:r>
              <a:rPr lang="en-US" altLang="zh-CN" sz="2000" dirty="0" smtClean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CN" sz="20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= </a:t>
            </a:r>
            <a:r>
              <a:rPr lang="en-US" altLang="zh-CN" sz="2000" dirty="0" err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fmincon</a:t>
            </a:r>
            <a:r>
              <a:rPr lang="en-US" altLang="zh-CN" sz="20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(FUN,X0,A,B,Aeq,Beq,LB,UB,NONLCON</a:t>
            </a:r>
            <a:r>
              <a:rPr lang="en-US" altLang="zh-CN" sz="2000" dirty="0" smtClean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CN" sz="2000" dirty="0" smtClean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sz="20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000" dirty="0" err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fmincon</a:t>
            </a:r>
            <a:r>
              <a:rPr lang="en-US" altLang="zh-CN" sz="20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(FUN,X0,A,B,Aeq,Beq,LB,UB,NONLCON,OPTIONS) </a:t>
            </a:r>
            <a:endParaRPr lang="en-US" altLang="zh-CN" sz="2000" dirty="0" smtClean="0">
              <a:solidFill>
                <a:srgbClr val="00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[X,FVAL] = </a:t>
            </a:r>
            <a:r>
              <a:rPr lang="en-US" altLang="zh-CN" sz="2000" dirty="0" err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fmincon</a:t>
            </a:r>
            <a:r>
              <a:rPr lang="en-US" altLang="zh-CN" sz="20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(FUN,X0</a:t>
            </a:r>
            <a:r>
              <a:rPr lang="en-US" altLang="zh-CN" sz="2000" dirty="0" smtClean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,...)</a:t>
            </a:r>
          </a:p>
          <a:p>
            <a:r>
              <a:rPr lang="en-US" altLang="zh-CN" sz="2000" dirty="0" smtClean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0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X,FVAL,EXITFLAG] = </a:t>
            </a:r>
            <a:r>
              <a:rPr lang="en-US" altLang="zh-CN" sz="2000" dirty="0" err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fmincon</a:t>
            </a:r>
            <a:r>
              <a:rPr lang="en-US" altLang="zh-CN" sz="20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(FUN,X0</a:t>
            </a:r>
            <a:r>
              <a:rPr lang="en-US" altLang="zh-CN" sz="2000" dirty="0" smtClean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,...)</a:t>
            </a:r>
          </a:p>
          <a:p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其中</a:t>
            </a: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X0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表示开始寻找最佳答案的起始点，</a:t>
            </a: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NONLCON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的作用是通过接受的向量</a:t>
            </a: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来计算非线性不等式约束</a:t>
            </a: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C(x)≤0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与等式约束</a:t>
            </a:r>
            <a:r>
              <a:rPr lang="en-US" altLang="zh-CN" sz="2000" dirty="0" err="1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Ceq</a:t>
            </a: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(x)=0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分别在</a:t>
            </a: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处的估计</a:t>
            </a: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与</a:t>
            </a: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CEQ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，通过指定的函数句柄来使用。</a:t>
            </a:r>
            <a:endParaRPr lang="en-US" altLang="zh-CN" sz="2000" dirty="0" smtClean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OPTIONS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中其他设定参见帮助文档。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52256" y="5433134"/>
            <a:ext cx="4690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此外，还有遗传算法也常用与求解优化问题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045455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 txBox="1"/>
          <p:nvPr/>
        </p:nvSpPr>
        <p:spPr>
          <a:xfrm>
            <a:off x="382124" y="1423627"/>
            <a:ext cx="8416644" cy="30469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NONLCON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函数的一般形式为：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[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c,ceq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 =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mycon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(x)      %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建立非线性约束函数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mycon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=…                                            %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计算非线性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不等式约束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C(x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)≤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Ceq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=…			   %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计算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非线性不等式约束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C(x)=0</a:t>
            </a: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非线性不等式约束为空时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c=[]</a:t>
            </a:r>
          </a:p>
          <a:p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线性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不等式约束为空时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ceq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=[]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请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注意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C(x)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≤0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，如果原本是大于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，则需要在左边加负号。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539552" y="4653136"/>
            <a:ext cx="82592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非线性规划可能会出现局部最优解的情况，表现为初始搜索点取值不同时最后得到答案也不同。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718843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 txBox="1"/>
          <p:nvPr/>
        </p:nvSpPr>
        <p:spPr>
          <a:xfrm>
            <a:off x="539552" y="1064236"/>
            <a:ext cx="777686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求解下面的非线性函数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用</a:t>
            </a:r>
            <a:r>
              <a:rPr lang="en-US" altLang="zh-CN" dirty="0" smtClean="0"/>
              <a:t>MATLAB</a:t>
            </a:r>
            <a:r>
              <a:rPr lang="zh-CN" altLang="en-US" dirty="0" smtClean="0"/>
              <a:t>编写程序</a:t>
            </a:r>
            <a:r>
              <a:rPr lang="en-US" altLang="zh-CN" dirty="0" smtClean="0"/>
              <a:t>:</a:t>
            </a:r>
          </a:p>
          <a:p>
            <a:r>
              <a:rPr lang="en-US" altLang="zh-CN" dirty="0"/>
              <a:t>clear all;</a:t>
            </a:r>
          </a:p>
          <a:p>
            <a:r>
              <a:rPr lang="es-ES" altLang="zh-CN" dirty="0"/>
              <a:t>fun = 'cos(x(1)^2-2*x(2))+exp(-x(1)^2)*sin(x(2))';</a:t>
            </a:r>
          </a:p>
          <a:p>
            <a:r>
              <a:rPr lang="en-US" altLang="zh-CN" dirty="0"/>
              <a:t>x0 = [1.4,1];</a:t>
            </a:r>
          </a:p>
          <a:p>
            <a:r>
              <a:rPr lang="en-US" altLang="zh-CN" dirty="0"/>
              <a:t>A = [-1 2];</a:t>
            </a:r>
          </a:p>
          <a:p>
            <a:r>
              <a:rPr lang="en-US" altLang="zh-CN" dirty="0"/>
              <a:t>b=[1];</a:t>
            </a:r>
          </a:p>
          <a:p>
            <a:r>
              <a:rPr lang="en-US" altLang="zh-CN" dirty="0"/>
              <a:t>[</a:t>
            </a:r>
            <a:r>
              <a:rPr lang="en-US" altLang="zh-CN" dirty="0" err="1"/>
              <a:t>x,fval,exitflag</a:t>
            </a:r>
            <a:r>
              <a:rPr lang="en-US" altLang="zh-CN" dirty="0"/>
              <a:t>] = </a:t>
            </a:r>
            <a:r>
              <a:rPr lang="en-US" altLang="zh-CN" dirty="0" err="1"/>
              <a:t>fmincon</a:t>
            </a:r>
            <a:r>
              <a:rPr lang="en-US" altLang="zh-CN" dirty="0"/>
              <a:t>(fun,x0,A,b,[],[],[],[],@example5fun)</a:t>
            </a:r>
          </a:p>
          <a:p>
            <a:r>
              <a:rPr lang="zh-CN" altLang="en-US" dirty="0" smtClean="0"/>
              <a:t>其中，</a:t>
            </a:r>
            <a:r>
              <a:rPr lang="en-US" altLang="zh-CN" dirty="0"/>
              <a:t> </a:t>
            </a:r>
            <a:r>
              <a:rPr lang="en-US" altLang="zh-CN" dirty="0" smtClean="0"/>
              <a:t>example5fun</a:t>
            </a:r>
            <a:r>
              <a:rPr lang="zh-CN" altLang="en-US" dirty="0" smtClean="0"/>
              <a:t>为非线性约束</a:t>
            </a:r>
            <a:r>
              <a:rPr lang="zh-CN" altLang="en-US" dirty="0"/>
              <a:t>条件</a:t>
            </a:r>
            <a:endParaRPr lang="en-US" altLang="zh-CN" dirty="0" smtClean="0"/>
          </a:p>
          <a:p>
            <a:r>
              <a:rPr lang="en-US" altLang="zh-CN" dirty="0"/>
              <a:t>function [C </a:t>
            </a:r>
            <a:r>
              <a:rPr lang="en-US" altLang="zh-CN" dirty="0" err="1"/>
              <a:t>Ceq</a:t>
            </a:r>
            <a:r>
              <a:rPr lang="en-US" altLang="zh-CN" dirty="0"/>
              <a:t>] = example5fun(x)</a:t>
            </a:r>
          </a:p>
          <a:p>
            <a:r>
              <a:rPr lang="en-US" altLang="zh-CN" dirty="0"/>
              <a:t>C = x(1)-(x(2)-2).^2;    </a:t>
            </a:r>
            <a:r>
              <a:rPr lang="en-US" altLang="zh-CN" dirty="0" smtClean="0"/>
              <a:t>%</a:t>
            </a:r>
            <a:r>
              <a:rPr lang="zh-CN" altLang="en-US" dirty="0" smtClean="0"/>
              <a:t>非线性不等式约束</a:t>
            </a:r>
            <a:endParaRPr lang="en-US" altLang="zh-CN" dirty="0"/>
          </a:p>
          <a:p>
            <a:r>
              <a:rPr lang="en-US" altLang="zh-CN" dirty="0" err="1"/>
              <a:t>Ceq</a:t>
            </a:r>
            <a:r>
              <a:rPr lang="en-US" altLang="zh-CN" dirty="0"/>
              <a:t> = [];               </a:t>
            </a:r>
            <a:r>
              <a:rPr lang="en-US" altLang="zh-CN" dirty="0" smtClean="0"/>
              <a:t>         %</a:t>
            </a:r>
            <a:r>
              <a:rPr lang="zh-CN" altLang="en-US" dirty="0" smtClean="0"/>
              <a:t>非线性等式约束为空</a:t>
            </a:r>
            <a:endParaRPr lang="en-US" altLang="zh-CN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390562"/>
              </p:ext>
            </p:extLst>
          </p:nvPr>
        </p:nvGraphicFramePr>
        <p:xfrm>
          <a:off x="683002" y="1479876"/>
          <a:ext cx="4166192" cy="1368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7" name="Equation" r:id="rId3" imgW="2323800" imgH="761760" progId="Equation.DSMT4">
                  <p:embed/>
                </p:oleObj>
              </mc:Choice>
              <mc:Fallback>
                <p:oleObj name="Equation" r:id="rId3" imgW="2323800" imgH="761760" progId="Equation.DSMT4">
                  <p:embed/>
                  <p:pic>
                    <p:nvPicPr>
                      <p:cNvPr id="9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002" y="1479876"/>
                        <a:ext cx="4166192" cy="13681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5535307" y="1988840"/>
            <a:ext cx="331236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运行结果（结果不理想）</a:t>
            </a:r>
            <a:endParaRPr lang="en-US" altLang="zh-CN" dirty="0" smtClean="0"/>
          </a:p>
          <a:p>
            <a:r>
              <a:rPr lang="en-US" altLang="zh-CN" dirty="0" smtClean="0"/>
              <a:t>No </a:t>
            </a:r>
            <a:r>
              <a:rPr lang="en-US" altLang="zh-CN" dirty="0"/>
              <a:t>active inequalities</a:t>
            </a:r>
            <a:r>
              <a:rPr lang="en-US" altLang="zh-CN" dirty="0" smtClean="0"/>
              <a:t>.</a:t>
            </a:r>
            <a:endParaRPr lang="en-US" altLang="zh-CN" dirty="0"/>
          </a:p>
          <a:p>
            <a:r>
              <a:rPr lang="en-US" altLang="zh-CN" dirty="0"/>
              <a:t>x </a:t>
            </a:r>
            <a:r>
              <a:rPr lang="en-US" altLang="zh-CN" dirty="0" smtClean="0"/>
              <a:t>=</a:t>
            </a:r>
            <a:endParaRPr lang="en-US" altLang="zh-CN" dirty="0"/>
          </a:p>
          <a:p>
            <a:r>
              <a:rPr lang="en-US" altLang="zh-CN" dirty="0"/>
              <a:t>   44.3717  -</a:t>
            </a:r>
            <a:r>
              <a:rPr lang="en-US" altLang="zh-CN" dirty="0" smtClean="0"/>
              <a:t>25.6000</a:t>
            </a:r>
            <a:endParaRPr lang="en-US" altLang="zh-CN" dirty="0"/>
          </a:p>
          <a:p>
            <a:r>
              <a:rPr lang="en-US" altLang="zh-CN" dirty="0" err="1"/>
              <a:t>fval</a:t>
            </a:r>
            <a:r>
              <a:rPr lang="en-US" altLang="zh-CN" dirty="0"/>
              <a:t> </a:t>
            </a:r>
            <a:r>
              <a:rPr lang="en-US" altLang="zh-CN" dirty="0" smtClean="0"/>
              <a:t>=</a:t>
            </a:r>
            <a:endParaRPr lang="en-US" altLang="zh-CN" dirty="0"/>
          </a:p>
          <a:p>
            <a:r>
              <a:rPr lang="en-US" altLang="zh-CN" dirty="0"/>
              <a:t>   -</a:t>
            </a:r>
            <a:r>
              <a:rPr lang="en-US" altLang="zh-CN" dirty="0" smtClean="0"/>
              <a:t>1.0000</a:t>
            </a:r>
            <a:endParaRPr lang="en-US" altLang="zh-CN" dirty="0"/>
          </a:p>
          <a:p>
            <a:r>
              <a:rPr lang="en-US" altLang="zh-CN" dirty="0" err="1"/>
              <a:t>exitflag</a:t>
            </a:r>
            <a:r>
              <a:rPr lang="en-US" altLang="zh-CN" dirty="0"/>
              <a:t> </a:t>
            </a:r>
            <a:r>
              <a:rPr lang="en-US" altLang="zh-CN" dirty="0" smtClean="0"/>
              <a:t>=</a:t>
            </a:r>
            <a:endParaRPr lang="en-US" altLang="zh-CN" dirty="0"/>
          </a:p>
          <a:p>
            <a:r>
              <a:rPr lang="en-US" altLang="zh-CN" dirty="0"/>
              <a:t>     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366637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>
            <a:spLocks noGrp="1"/>
          </p:cNvSpPr>
          <p:nvPr>
            <p:ph idx="1"/>
          </p:nvPr>
        </p:nvSpPr>
        <p:spPr>
          <a:xfrm>
            <a:off x="620438" y="1489717"/>
            <a:ext cx="8229600" cy="45204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作用：根据搜集到的数据评判对象的优劣，一般用于决策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主要方法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加权求和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层次分析法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模糊评估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也可以使用统计学方法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比如主成分分析（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PCA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因子分析等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0213" y="896644"/>
            <a:ext cx="1473694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评估</a:t>
            </a:r>
          </a:p>
        </p:txBody>
      </p:sp>
    </p:spTree>
    <p:extLst>
      <p:ext uri="{BB962C8B-B14F-4D97-AF65-F5344CB8AC3E}">
        <p14:creationId xmlns:p14="http://schemas.microsoft.com/office/powerpoint/2010/main" val="2844386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0209" y="1304463"/>
            <a:ext cx="4220592" cy="3165444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597982" y="4785064"/>
            <a:ext cx="580599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dirty="0"/>
              <a:t>上</a:t>
            </a:r>
            <a:r>
              <a:rPr lang="zh-CN" altLang="en-US" dirty="0" smtClean="0"/>
              <a:t>图中每个点代表一个目的地，如何寻找最优的路线，使最终行走的总路程最短？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673347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343" y="1194930"/>
            <a:ext cx="4602333" cy="345175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354286" y="4748708"/>
            <a:ext cx="32886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simulated_annealing_</a:t>
            </a:r>
            <a:r>
              <a:rPr lang="zh-CN" altLang="en-US" dirty="0" smtClean="0"/>
              <a:t>example</a:t>
            </a:r>
            <a:r>
              <a:rPr lang="en-US" altLang="zh-CN" dirty="0" smtClean="0"/>
              <a:t>.m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405870" y="5220068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使用模拟退火算法求得的结果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084704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121" y="1757740"/>
            <a:ext cx="2276190" cy="30761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7250" y="1791073"/>
            <a:ext cx="2609524" cy="300952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241121" y="5166805"/>
            <a:ext cx="6145100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数学模型多种多样，平时有兴趣多看看多了解，非常有助于提升知识面的广度和深度；</a:t>
            </a:r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9826858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59294" y="1313895"/>
            <a:ext cx="8025414" cy="535531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审查试题，选择一个比较擅长，或者把握比较大的题目来做；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zh-CN" altLang="en-US" dirty="0" smtClean="0"/>
              <a:t>仔细审核试题，思考以下问题：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b="1" u="sng" dirty="0" smtClean="0">
                <a:solidFill>
                  <a:srgbClr val="C00000"/>
                </a:solidFill>
              </a:rPr>
              <a:t>（</a:t>
            </a:r>
            <a:r>
              <a:rPr lang="en-US" altLang="zh-CN" b="1" u="sng" dirty="0" smtClean="0">
                <a:solidFill>
                  <a:srgbClr val="C00000"/>
                </a:solidFill>
              </a:rPr>
              <a:t>1</a:t>
            </a:r>
            <a:r>
              <a:rPr lang="zh-CN" altLang="en-US" b="1" u="sng" dirty="0" smtClean="0">
                <a:solidFill>
                  <a:srgbClr val="C00000"/>
                </a:solidFill>
              </a:rPr>
              <a:t>）我有哪些已知信息，场景是什么样的？目的是什么？</a:t>
            </a:r>
            <a:endParaRPr lang="en-US" altLang="zh-CN" b="1" u="sng" dirty="0" smtClean="0">
              <a:solidFill>
                <a:srgbClr val="C00000"/>
              </a:solidFill>
            </a:endParaRPr>
          </a:p>
          <a:p>
            <a:endParaRPr lang="en-US" altLang="zh-CN" b="1" u="sng" dirty="0" smtClean="0">
              <a:solidFill>
                <a:srgbClr val="C00000"/>
              </a:solidFill>
            </a:endParaRPr>
          </a:p>
          <a:p>
            <a:r>
              <a:rPr lang="zh-CN" altLang="en-US" b="1" u="sng" dirty="0" smtClean="0">
                <a:solidFill>
                  <a:srgbClr val="C00000"/>
                </a:solidFill>
              </a:rPr>
              <a:t>（</a:t>
            </a:r>
            <a:r>
              <a:rPr lang="en-US" altLang="zh-CN" b="1" u="sng" dirty="0" smtClean="0">
                <a:solidFill>
                  <a:srgbClr val="C00000"/>
                </a:solidFill>
              </a:rPr>
              <a:t>2</a:t>
            </a:r>
            <a:r>
              <a:rPr lang="zh-CN" altLang="en-US" b="1" u="sng" dirty="0" smtClean="0">
                <a:solidFill>
                  <a:srgbClr val="C00000"/>
                </a:solidFill>
              </a:rPr>
              <a:t>）</a:t>
            </a:r>
            <a:r>
              <a:rPr lang="zh-CN" altLang="en-US" b="1" u="sng" dirty="0">
                <a:solidFill>
                  <a:srgbClr val="C00000"/>
                </a:solidFill>
              </a:rPr>
              <a:t>这是个什么问题</a:t>
            </a:r>
            <a:r>
              <a:rPr lang="zh-CN" altLang="en-US" b="1" u="sng" dirty="0" smtClean="0">
                <a:solidFill>
                  <a:srgbClr val="C00000"/>
                </a:solidFill>
              </a:rPr>
              <a:t>？（是通用的优化</a:t>
            </a:r>
            <a:r>
              <a:rPr lang="zh-CN" altLang="en-US" b="1" u="sng" dirty="0">
                <a:solidFill>
                  <a:srgbClr val="C00000"/>
                </a:solidFill>
              </a:rPr>
              <a:t>，评估，预测，关联分析？</a:t>
            </a:r>
            <a:r>
              <a:rPr lang="zh-CN" altLang="en-US" b="1" u="sng" dirty="0" smtClean="0">
                <a:solidFill>
                  <a:srgbClr val="C00000"/>
                </a:solidFill>
              </a:rPr>
              <a:t>还是特定领域需要专门知识和模型的？）</a:t>
            </a:r>
            <a:endParaRPr lang="en-US" altLang="zh-CN" b="1" u="sng" dirty="0" smtClean="0">
              <a:solidFill>
                <a:srgbClr val="C00000"/>
              </a:solidFill>
            </a:endParaRPr>
          </a:p>
          <a:p>
            <a:endParaRPr lang="en-US" altLang="zh-CN" b="1" u="sng" dirty="0" smtClean="0">
              <a:solidFill>
                <a:srgbClr val="C00000"/>
              </a:solidFill>
            </a:endParaRPr>
          </a:p>
          <a:p>
            <a:r>
              <a:rPr lang="zh-CN" altLang="en-US" b="1" u="sng" dirty="0" smtClean="0">
                <a:solidFill>
                  <a:srgbClr val="C00000"/>
                </a:solidFill>
              </a:rPr>
              <a:t>（</a:t>
            </a:r>
            <a:r>
              <a:rPr lang="en-US" altLang="zh-CN" b="1" u="sng" dirty="0" smtClean="0">
                <a:solidFill>
                  <a:srgbClr val="C00000"/>
                </a:solidFill>
              </a:rPr>
              <a:t>3</a:t>
            </a:r>
            <a:r>
              <a:rPr lang="zh-CN" altLang="en-US" b="1" u="sng" dirty="0" smtClean="0">
                <a:solidFill>
                  <a:srgbClr val="C00000"/>
                </a:solidFill>
              </a:rPr>
              <a:t>）这个问题有什么具体解决模型或者方法？有人处理过这个问题吗？</a:t>
            </a:r>
            <a:endParaRPr lang="en-US" altLang="zh-CN" b="1" u="sng" dirty="0" smtClean="0">
              <a:solidFill>
                <a:srgbClr val="C00000"/>
              </a:solidFill>
            </a:endParaRPr>
          </a:p>
          <a:p>
            <a:endParaRPr lang="en-US" altLang="zh-CN" b="1" u="sng" dirty="0">
              <a:solidFill>
                <a:srgbClr val="C00000"/>
              </a:solidFill>
            </a:endParaRPr>
          </a:p>
          <a:p>
            <a:r>
              <a:rPr lang="zh-CN" altLang="en-US" b="1" u="sng" dirty="0" smtClean="0">
                <a:solidFill>
                  <a:srgbClr val="002060"/>
                </a:solidFill>
              </a:rPr>
              <a:t>（</a:t>
            </a:r>
            <a:r>
              <a:rPr lang="en-US" altLang="zh-CN" b="1" u="sng" dirty="0" smtClean="0">
                <a:solidFill>
                  <a:srgbClr val="002060"/>
                </a:solidFill>
              </a:rPr>
              <a:t>4</a:t>
            </a:r>
            <a:r>
              <a:rPr lang="zh-CN" altLang="en-US" b="1" u="sng" dirty="0" smtClean="0">
                <a:solidFill>
                  <a:srgbClr val="002060"/>
                </a:solidFill>
              </a:rPr>
              <a:t>）该怎么建模？该怎么求解，关键点是什么？</a:t>
            </a:r>
            <a:endParaRPr lang="en-US" altLang="zh-CN" b="1" u="sng" dirty="0" smtClean="0">
              <a:solidFill>
                <a:srgbClr val="002060"/>
              </a:solidFill>
            </a:endParaRPr>
          </a:p>
          <a:p>
            <a:endParaRPr lang="en-US" altLang="zh-CN" b="1" u="sng" dirty="0" smtClean="0">
              <a:solidFill>
                <a:srgbClr val="C00000"/>
              </a:solidFill>
            </a:endParaRPr>
          </a:p>
          <a:p>
            <a:r>
              <a:rPr lang="zh-CN" altLang="en-US" b="1" u="sng" dirty="0" smtClean="0">
                <a:solidFill>
                  <a:srgbClr val="C00000"/>
                </a:solidFill>
              </a:rPr>
              <a:t>（</a:t>
            </a:r>
            <a:r>
              <a:rPr lang="en-US" altLang="zh-CN" b="1" u="sng" dirty="0" smtClean="0">
                <a:solidFill>
                  <a:srgbClr val="C00000"/>
                </a:solidFill>
              </a:rPr>
              <a:t>5</a:t>
            </a:r>
            <a:r>
              <a:rPr lang="zh-CN" altLang="en-US" b="1" u="sng" dirty="0" smtClean="0">
                <a:solidFill>
                  <a:srgbClr val="C00000"/>
                </a:solidFill>
              </a:rPr>
              <a:t>）该如何编程求解？是否有现成的代码可以借鉴使用？</a:t>
            </a:r>
            <a:endParaRPr lang="en-US" altLang="zh-CN" b="1" u="sng" dirty="0" smtClean="0">
              <a:solidFill>
                <a:srgbClr val="C00000"/>
              </a:solidFill>
            </a:endParaRPr>
          </a:p>
          <a:p>
            <a:endParaRPr lang="en-US" altLang="zh-CN" b="1" u="sng" dirty="0" smtClean="0">
              <a:solidFill>
                <a:srgbClr val="C00000"/>
              </a:solidFill>
            </a:endParaRPr>
          </a:p>
          <a:p>
            <a:r>
              <a:rPr lang="zh-CN" altLang="en-US" b="1" u="sng" dirty="0" smtClean="0">
                <a:solidFill>
                  <a:srgbClr val="C00000"/>
                </a:solidFill>
              </a:rPr>
              <a:t>（</a:t>
            </a:r>
            <a:r>
              <a:rPr lang="en-US" altLang="zh-CN" b="1" u="sng" dirty="0" smtClean="0">
                <a:solidFill>
                  <a:srgbClr val="C00000"/>
                </a:solidFill>
              </a:rPr>
              <a:t>6</a:t>
            </a:r>
            <a:r>
              <a:rPr lang="zh-CN" altLang="en-US" b="1" u="sng" dirty="0" smtClean="0">
                <a:solidFill>
                  <a:srgbClr val="C00000"/>
                </a:solidFill>
              </a:rPr>
              <a:t>）论文该如何写？结果该如何展示？</a:t>
            </a:r>
            <a:endParaRPr lang="en-US" altLang="zh-CN" b="1" u="sng" dirty="0" smtClean="0">
              <a:solidFill>
                <a:srgbClr val="C00000"/>
              </a:solidFill>
            </a:endParaRPr>
          </a:p>
          <a:p>
            <a:endParaRPr lang="en-US" altLang="zh-CN" dirty="0"/>
          </a:p>
          <a:p>
            <a:r>
              <a:rPr lang="zh-CN" altLang="en-US" dirty="0" smtClean="0"/>
              <a:t>按照以上步骤，逐步深入了解，逐步克服难点，直至最终解决问题；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b="1" dirty="0" smtClean="0">
                <a:solidFill>
                  <a:srgbClr val="C00000"/>
                </a:solidFill>
              </a:rPr>
              <a:t>模型设计合理是影响获奖与否的关键所在，要细致、全面、清晰、规范；</a:t>
            </a:r>
            <a:endParaRPr lang="en-US" altLang="zh-CN" b="1" dirty="0">
              <a:solidFill>
                <a:srgbClr val="C0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92459" y="754575"/>
            <a:ext cx="6032421" cy="461665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zh-CN" altLang="en-US" sz="2400" dirty="0" smtClean="0"/>
              <a:t>建模实例学习：如何</a:t>
            </a:r>
            <a:r>
              <a:rPr lang="zh-CN" altLang="en-US" sz="2400" dirty="0"/>
              <a:t>做一个建模竞赛题目？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33777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5" y="1272695"/>
            <a:ext cx="2846209" cy="1252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圆角矩形标注 6"/>
          <p:cNvSpPr/>
          <p:nvPr/>
        </p:nvSpPr>
        <p:spPr>
          <a:xfrm>
            <a:off x="694886" y="1127233"/>
            <a:ext cx="1728192" cy="792088"/>
          </a:xfrm>
          <a:prstGeom prst="wedgeRoundRectCallout">
            <a:avLst>
              <a:gd name="adj1" fmla="val 121433"/>
              <a:gd name="adj2" fmla="val 3485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新建一个脚本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（</a:t>
            </a:r>
            <a:r>
              <a:rPr lang="en-US" altLang="zh-CN" dirty="0" err="1" smtClean="0"/>
              <a:t>Ctrl+N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167454"/>
            <a:ext cx="1790700" cy="455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圆角矩形标注 8"/>
          <p:cNvSpPr/>
          <p:nvPr/>
        </p:nvSpPr>
        <p:spPr>
          <a:xfrm>
            <a:off x="2970767" y="2677399"/>
            <a:ext cx="1728192" cy="792088"/>
          </a:xfrm>
          <a:prstGeom prst="wedgeRoundRectCallout">
            <a:avLst>
              <a:gd name="adj1" fmla="val 13344"/>
              <a:gd name="adj2" fmla="val -12346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新建一个文件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（</a:t>
            </a:r>
            <a:r>
              <a:rPr lang="en-US" altLang="zh-CN" dirty="0" err="1" smtClean="0"/>
              <a:t>Ctrl+N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10" name="圆角矩形标注 9"/>
          <p:cNvSpPr/>
          <p:nvPr/>
        </p:nvSpPr>
        <p:spPr>
          <a:xfrm>
            <a:off x="5273026" y="2744924"/>
            <a:ext cx="1493155" cy="396044"/>
          </a:xfrm>
          <a:prstGeom prst="wedgeRoundRectCallout">
            <a:avLst>
              <a:gd name="adj1" fmla="val -70537"/>
              <a:gd name="adj2" fmla="val -21087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打开文件</a:t>
            </a:r>
            <a:endParaRPr lang="zh-CN" altLang="en-US" dirty="0"/>
          </a:p>
        </p:txBody>
      </p:sp>
      <p:sp>
        <p:nvSpPr>
          <p:cNvPr id="11" name="圆角矩形标注 10"/>
          <p:cNvSpPr/>
          <p:nvPr/>
        </p:nvSpPr>
        <p:spPr>
          <a:xfrm>
            <a:off x="6766181" y="1272695"/>
            <a:ext cx="1258119" cy="537186"/>
          </a:xfrm>
          <a:prstGeom prst="wedgeRoundRectCallout">
            <a:avLst>
              <a:gd name="adj1" fmla="val -111375"/>
              <a:gd name="adj2" fmla="val 16713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查找文件</a:t>
            </a:r>
            <a:endParaRPr lang="zh-CN" altLang="en-US" dirty="0"/>
          </a:p>
        </p:txBody>
      </p:sp>
      <p:sp>
        <p:nvSpPr>
          <p:cNvPr id="12" name="圆角矩形标注 11"/>
          <p:cNvSpPr/>
          <p:nvPr/>
        </p:nvSpPr>
        <p:spPr>
          <a:xfrm>
            <a:off x="6766181" y="1898861"/>
            <a:ext cx="1258119" cy="537186"/>
          </a:xfrm>
          <a:prstGeom prst="wedgeRoundRectCallout">
            <a:avLst>
              <a:gd name="adj1" fmla="val -124873"/>
              <a:gd name="adj2" fmla="val -29490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对比文件</a:t>
            </a:r>
            <a:endParaRPr lang="zh-CN" altLang="en-US" dirty="0"/>
          </a:p>
        </p:txBody>
      </p:sp>
      <p:grpSp>
        <p:nvGrpSpPr>
          <p:cNvPr id="13" name="组合 12"/>
          <p:cNvGrpSpPr/>
          <p:nvPr/>
        </p:nvGrpSpPr>
        <p:grpSpPr>
          <a:xfrm>
            <a:off x="3835810" y="4005064"/>
            <a:ext cx="4824536" cy="2376264"/>
            <a:chOff x="3835810" y="4005064"/>
            <a:chExt cx="4824536" cy="2376264"/>
          </a:xfrm>
        </p:grpSpPr>
        <p:sp>
          <p:nvSpPr>
            <p:cNvPr id="14" name="圆角矩形标注 13"/>
            <p:cNvSpPr/>
            <p:nvPr/>
          </p:nvSpPr>
          <p:spPr>
            <a:xfrm>
              <a:off x="3835810" y="4005064"/>
              <a:ext cx="4824536" cy="2376264"/>
            </a:xfrm>
            <a:prstGeom prst="wedgeRoundRectCallout">
              <a:avLst>
                <a:gd name="adj1" fmla="val -80443"/>
                <a:gd name="adj2" fmla="val -24043"/>
                <a:gd name="adj3" fmla="val 16667"/>
              </a:avLst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altLang="zh-CN" dirty="0"/>
            </a:p>
            <a:p>
              <a:endParaRPr lang="zh-CN" altLang="en-US" dirty="0"/>
            </a:p>
          </p:txBody>
        </p:sp>
        <p:sp>
          <p:nvSpPr>
            <p:cNvPr id="15" name="TextBox 3"/>
            <p:cNvSpPr txBox="1"/>
            <p:nvPr/>
          </p:nvSpPr>
          <p:spPr>
            <a:xfrm>
              <a:off x="4087838" y="4162144"/>
              <a:ext cx="4572508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可以新建的主要文件类型有：</a:t>
              </a:r>
              <a:endPara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600" b="1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Script</a:t>
              </a:r>
              <a:r>
                <a:rPr lang="zh-CN" altLang="en-US" sz="160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脚本，可以实现某个完整的功能。</a:t>
              </a:r>
              <a:endPara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600" b="1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Function</a:t>
              </a:r>
              <a:r>
                <a:rPr lang="zh-CN" altLang="en-US" sz="160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函数，实现输入输出的特定对应关系。</a:t>
              </a:r>
              <a:endPara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60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Example</a:t>
              </a:r>
              <a:r>
                <a:rPr lang="zh-CN" altLang="en-US" sz="160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新建一个</a:t>
              </a:r>
              <a:r>
                <a:rPr lang="en-US" altLang="zh-CN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MATLAB</a:t>
              </a:r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示例。</a:t>
              </a:r>
              <a:endPara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60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Class</a:t>
              </a:r>
              <a:r>
                <a:rPr lang="zh-CN" altLang="en-US" sz="160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新建一个类。</a:t>
              </a:r>
              <a:endPara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60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System Object</a:t>
              </a:r>
              <a:r>
                <a:rPr lang="zh-CN" altLang="en-US" sz="160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新建一个对象。</a:t>
              </a:r>
              <a:endPara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60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Figure</a:t>
              </a:r>
              <a:r>
                <a:rPr lang="zh-CN" altLang="en-US" sz="160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新建一个图像。</a:t>
              </a:r>
              <a:endPara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60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SIMULINK</a:t>
              </a:r>
              <a:r>
                <a:rPr lang="zh-CN" altLang="en-US" sz="160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新建</a:t>
              </a:r>
              <a:r>
                <a:rPr lang="en-US" altLang="zh-CN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SIMULINK</a:t>
              </a:r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模型等。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206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74450" y="1498795"/>
            <a:ext cx="763035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+mn-ea"/>
              </a:rPr>
              <a:t>随着导弹武器系统的不断发展，导弹在未来作战中将发挥越来越重要的作用。高技术条件下的现代化战争</a:t>
            </a:r>
            <a:r>
              <a:rPr lang="en-US" altLang="zh-CN" dirty="0">
                <a:solidFill>
                  <a:srgbClr val="000000"/>
                </a:solidFill>
                <a:latin typeface="+mn-ea"/>
              </a:rPr>
              <a:t>,</a:t>
            </a:r>
            <a:r>
              <a:rPr lang="zh-CN" altLang="en-US" dirty="0">
                <a:solidFill>
                  <a:srgbClr val="000000"/>
                </a:solidFill>
                <a:latin typeface="+mn-ea"/>
              </a:rPr>
              <a:t>突发性急骤增强</a:t>
            </a:r>
            <a:r>
              <a:rPr lang="en-US" altLang="zh-CN" dirty="0">
                <a:solidFill>
                  <a:srgbClr val="000000"/>
                </a:solidFill>
                <a:latin typeface="+mn-ea"/>
              </a:rPr>
              <a:t>,</a:t>
            </a:r>
            <a:r>
              <a:rPr lang="zh-CN" altLang="en-US" dirty="0">
                <a:solidFill>
                  <a:srgbClr val="000000"/>
                </a:solidFill>
                <a:latin typeface="+mn-ea"/>
              </a:rPr>
              <a:t>对导弹部队的机动能力提出了更高的要求。</a:t>
            </a:r>
            <a:r>
              <a:rPr lang="zh-CN" altLang="en-US" b="1" dirty="0">
                <a:solidFill>
                  <a:srgbClr val="C00000"/>
                </a:solidFill>
                <a:latin typeface="+mn-ea"/>
              </a:rPr>
              <a:t>机动路线制定的好坏直接决定着导弹暴露时间长短。</a:t>
            </a:r>
            <a:r>
              <a:rPr lang="zh-CN" altLang="en-US" dirty="0">
                <a:solidFill>
                  <a:srgbClr val="000000"/>
                </a:solidFill>
                <a:latin typeface="+mn-ea"/>
              </a:rPr>
              <a:t>要实现机动快、暴露时间短</a:t>
            </a:r>
            <a:r>
              <a:rPr lang="en-US" altLang="zh-CN" dirty="0">
                <a:solidFill>
                  <a:srgbClr val="000000"/>
                </a:solidFill>
                <a:latin typeface="+mn-ea"/>
              </a:rPr>
              <a:t>,</a:t>
            </a:r>
            <a:r>
              <a:rPr lang="zh-CN" altLang="en-US" dirty="0">
                <a:solidFill>
                  <a:srgbClr val="000000"/>
                </a:solidFill>
                <a:latin typeface="+mn-ea"/>
              </a:rPr>
              <a:t>就必须要有合理的机动方案</a:t>
            </a:r>
            <a:r>
              <a:rPr lang="en-US" altLang="zh-CN" dirty="0">
                <a:solidFill>
                  <a:srgbClr val="000000"/>
                </a:solidFill>
                <a:latin typeface="+mn-ea"/>
              </a:rPr>
              <a:t>,</a:t>
            </a:r>
            <a:r>
              <a:rPr lang="zh-CN" altLang="en-US" dirty="0">
                <a:solidFill>
                  <a:srgbClr val="000000"/>
                </a:solidFill>
                <a:latin typeface="+mn-ea"/>
              </a:rPr>
              <a:t>其中机动路线如何选择是机动作战决策的一个重要</a:t>
            </a:r>
            <a:r>
              <a:rPr lang="zh-CN" altLang="en-US" dirty="0" smtClean="0">
                <a:solidFill>
                  <a:srgbClr val="000000"/>
                </a:solidFill>
                <a:latin typeface="+mn-ea"/>
              </a:rPr>
              <a:t>问题。</a:t>
            </a:r>
            <a:endParaRPr lang="zh-CN" altLang="en-US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49977" y="792321"/>
            <a:ext cx="7577715" cy="461665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2017</a:t>
            </a:r>
            <a:r>
              <a:rPr lang="zh-CN" altLang="en-US" sz="2400" dirty="0" smtClean="0"/>
              <a:t>研究生数学建模竞赛：多波次导弹发射的规划问题</a:t>
            </a:r>
            <a:endParaRPr lang="en-US" altLang="zh-CN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6783" y="3119252"/>
            <a:ext cx="4319765" cy="331190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76545" y="3220932"/>
            <a:ext cx="346229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1600" dirty="0" smtClean="0"/>
          </a:p>
          <a:p>
            <a:r>
              <a:rPr lang="zh-CN" altLang="en-US" sz="1600" dirty="0" smtClean="0"/>
              <a:t>给出信息：</a:t>
            </a:r>
            <a:endParaRPr lang="en-US" altLang="zh-CN" sz="1600" dirty="0"/>
          </a:p>
          <a:p>
            <a:r>
              <a:rPr lang="zh-CN" altLang="en-US" sz="1600" dirty="0" smtClean="0"/>
              <a:t>各个节点之间的坐标</a:t>
            </a:r>
            <a:endParaRPr lang="en-US" altLang="zh-CN" sz="1600" dirty="0" smtClean="0"/>
          </a:p>
          <a:p>
            <a:r>
              <a:rPr lang="zh-CN" altLang="en-US" sz="1600" dirty="0" smtClean="0"/>
              <a:t>不同车道的行驶速度</a:t>
            </a:r>
            <a:endParaRPr lang="en-US" altLang="zh-CN" sz="1600" dirty="0"/>
          </a:p>
          <a:p>
            <a:endParaRPr lang="en-US" altLang="zh-CN" sz="1600" dirty="0" smtClean="0"/>
          </a:p>
          <a:p>
            <a:r>
              <a:rPr lang="en-US" altLang="zh-CN" sz="1600" dirty="0"/>
              <a:t>A</a:t>
            </a:r>
            <a:r>
              <a:rPr lang="zh-CN" altLang="en-US" sz="1600" dirty="0"/>
              <a:t>、</a:t>
            </a:r>
            <a:r>
              <a:rPr lang="en-US" altLang="zh-CN" sz="1600" dirty="0"/>
              <a:t>B</a:t>
            </a:r>
            <a:r>
              <a:rPr lang="zh-CN" altLang="en-US" sz="1600" dirty="0"/>
              <a:t>、</a:t>
            </a:r>
            <a:r>
              <a:rPr lang="en-US" altLang="zh-CN" sz="1600" dirty="0"/>
              <a:t>C</a:t>
            </a:r>
            <a:r>
              <a:rPr lang="zh-CN" altLang="en-US" sz="1600" dirty="0"/>
              <a:t>三类发射装置在主干道路上的平均行驶速度分别是</a:t>
            </a:r>
            <a:r>
              <a:rPr lang="en-US" altLang="zh-CN" sz="1600" dirty="0"/>
              <a:t>70</a:t>
            </a:r>
            <a:r>
              <a:rPr lang="zh-CN" altLang="en-US" sz="1600" dirty="0"/>
              <a:t>公里</a:t>
            </a:r>
            <a:r>
              <a:rPr lang="en-US" altLang="zh-CN" sz="1600" dirty="0"/>
              <a:t>/</a:t>
            </a:r>
            <a:r>
              <a:rPr lang="zh-CN" altLang="en-US" sz="1600" dirty="0"/>
              <a:t>小时、</a:t>
            </a:r>
            <a:r>
              <a:rPr lang="en-US" altLang="zh-CN" sz="1600" dirty="0"/>
              <a:t>60</a:t>
            </a:r>
            <a:r>
              <a:rPr lang="zh-CN" altLang="en-US" sz="1600" dirty="0"/>
              <a:t>公里</a:t>
            </a:r>
            <a:r>
              <a:rPr lang="en-US" altLang="zh-CN" sz="1600" dirty="0"/>
              <a:t>/</a:t>
            </a:r>
            <a:r>
              <a:rPr lang="zh-CN" altLang="en-US" sz="1600" dirty="0"/>
              <a:t>小时、</a:t>
            </a:r>
            <a:r>
              <a:rPr lang="en-US" altLang="zh-CN" sz="1600" dirty="0"/>
              <a:t>50</a:t>
            </a:r>
            <a:r>
              <a:rPr lang="zh-CN" altLang="en-US" sz="1600" dirty="0"/>
              <a:t>公里</a:t>
            </a:r>
            <a:r>
              <a:rPr lang="en-US" altLang="zh-CN" sz="1600" dirty="0"/>
              <a:t>/</a:t>
            </a:r>
            <a:r>
              <a:rPr lang="zh-CN" altLang="en-US" sz="1600" dirty="0"/>
              <a:t>小时，在其他道路上的平均行驶速度分别是</a:t>
            </a:r>
            <a:r>
              <a:rPr lang="en-US" altLang="zh-CN" sz="1600" dirty="0"/>
              <a:t>45</a:t>
            </a:r>
            <a:r>
              <a:rPr lang="zh-CN" altLang="en-US" sz="1600" dirty="0"/>
              <a:t>公里</a:t>
            </a:r>
            <a:r>
              <a:rPr lang="en-US" altLang="zh-CN" sz="1600" dirty="0"/>
              <a:t>/</a:t>
            </a:r>
            <a:r>
              <a:rPr lang="zh-CN" altLang="en-US" sz="1600" dirty="0"/>
              <a:t>小时、</a:t>
            </a:r>
            <a:r>
              <a:rPr lang="en-US" altLang="zh-CN" sz="1600" dirty="0"/>
              <a:t>35</a:t>
            </a:r>
            <a:r>
              <a:rPr lang="zh-CN" altLang="en-US" sz="1600" dirty="0"/>
              <a:t>公里</a:t>
            </a:r>
            <a:r>
              <a:rPr lang="en-US" altLang="zh-CN" sz="1600" dirty="0"/>
              <a:t>/</a:t>
            </a:r>
            <a:r>
              <a:rPr lang="zh-CN" altLang="en-US" sz="1600" dirty="0"/>
              <a:t>小时、</a:t>
            </a:r>
            <a:r>
              <a:rPr lang="en-US" altLang="zh-CN" sz="1600" dirty="0"/>
              <a:t>30</a:t>
            </a:r>
            <a:r>
              <a:rPr lang="zh-CN" altLang="en-US" sz="1600" dirty="0"/>
              <a:t>公里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小时。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zh-CN" altLang="en-US" sz="1600" dirty="0"/>
              <a:t>等</a:t>
            </a:r>
            <a:r>
              <a:rPr lang="zh-CN" altLang="en-US" sz="1600" dirty="0" smtClean="0"/>
              <a:t>其他必要信息；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67903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50162" y="1037299"/>
            <a:ext cx="770137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000000"/>
                </a:solidFill>
                <a:latin typeface="+mn-ea"/>
              </a:rPr>
              <a:t>问题一：</a:t>
            </a:r>
            <a:r>
              <a:rPr lang="zh-CN" altLang="en-US" dirty="0">
                <a:solidFill>
                  <a:srgbClr val="000000"/>
                </a:solidFill>
                <a:latin typeface="+mn-ea"/>
              </a:rPr>
              <a:t>该部接受到实施两个波次的齐射任务（齐射是指同一波次的导弹同一时刻发射），每个波次各发射</a:t>
            </a:r>
            <a:r>
              <a:rPr lang="en-US" altLang="zh-CN" dirty="0">
                <a:solidFill>
                  <a:srgbClr val="000000"/>
                </a:solidFill>
                <a:latin typeface="+mn-ea"/>
              </a:rPr>
              <a:t>24</a:t>
            </a:r>
            <a:r>
              <a:rPr lang="zh-CN" altLang="en-US" dirty="0">
                <a:solidFill>
                  <a:srgbClr val="000000"/>
                </a:solidFill>
                <a:latin typeface="+mn-ea"/>
              </a:rPr>
              <a:t>枚导弹。</a:t>
            </a:r>
            <a:r>
              <a:rPr lang="zh-CN" altLang="en-US" b="1" dirty="0">
                <a:solidFill>
                  <a:srgbClr val="C00000"/>
                </a:solidFill>
                <a:latin typeface="+mn-ea"/>
              </a:rPr>
              <a:t>给出具体发射点位分配及机动路线方案，使得完成两个波次发射任务的整体暴露时间最短</a:t>
            </a:r>
            <a:r>
              <a:rPr lang="zh-CN" altLang="en-US" dirty="0">
                <a:solidFill>
                  <a:srgbClr val="000000"/>
                </a:solidFill>
                <a:latin typeface="+mn-ea"/>
              </a:rPr>
              <a:t>。方案需按题目后面对附件</a:t>
            </a:r>
            <a:r>
              <a:rPr lang="en-US" altLang="zh-CN" dirty="0">
                <a:solidFill>
                  <a:srgbClr val="000000"/>
                </a:solidFill>
                <a:latin typeface="+mn-ea"/>
              </a:rPr>
              <a:t>2</a:t>
            </a:r>
            <a:r>
              <a:rPr lang="zh-CN" altLang="en-US" dirty="0">
                <a:solidFill>
                  <a:srgbClr val="000000"/>
                </a:solidFill>
                <a:latin typeface="+mn-ea"/>
              </a:rPr>
              <a:t>说明中规定的格式给出，并存入文件“</a:t>
            </a:r>
            <a:r>
              <a:rPr lang="en-US" altLang="zh-CN" dirty="0">
                <a:solidFill>
                  <a:srgbClr val="000000"/>
                </a:solidFill>
                <a:latin typeface="+mn-ea"/>
              </a:rPr>
              <a:t>E</a:t>
            </a:r>
            <a:r>
              <a:rPr lang="zh-CN" altLang="en-US" dirty="0">
                <a:solidFill>
                  <a:srgbClr val="000000"/>
                </a:solidFill>
                <a:latin typeface="+mn-ea"/>
              </a:rPr>
              <a:t>队号</a:t>
            </a:r>
            <a:r>
              <a:rPr lang="en-US" altLang="zh-CN" dirty="0">
                <a:solidFill>
                  <a:srgbClr val="000000"/>
                </a:solidFill>
                <a:latin typeface="+mn-ea"/>
              </a:rPr>
              <a:t>.</a:t>
            </a:r>
            <a:r>
              <a:rPr lang="en-US" altLang="zh-CN" dirty="0" err="1">
                <a:solidFill>
                  <a:srgbClr val="000000"/>
                </a:solidFill>
                <a:latin typeface="+mn-ea"/>
              </a:rPr>
              <a:t>xls</a:t>
            </a:r>
            <a:r>
              <a:rPr lang="zh-CN" altLang="en-US" dirty="0">
                <a:solidFill>
                  <a:srgbClr val="000000"/>
                </a:solidFill>
                <a:latin typeface="+mn-ea"/>
              </a:rPr>
              <a:t>”中。统一以第一波次</a:t>
            </a:r>
            <a:r>
              <a:rPr lang="zh-CN" altLang="en-US" dirty="0" smtClean="0">
                <a:solidFill>
                  <a:srgbClr val="000000"/>
                </a:solidFill>
                <a:latin typeface="+mn-ea"/>
              </a:rPr>
              <a:t>的。</a:t>
            </a:r>
            <a:endParaRPr lang="zh-CN" altLang="en-US" dirty="0">
              <a:latin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50161" y="2615070"/>
            <a:ext cx="64229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u="sng" dirty="0" smtClean="0">
                <a:solidFill>
                  <a:srgbClr val="C00000"/>
                </a:solidFill>
              </a:rPr>
              <a:t>（</a:t>
            </a:r>
            <a:r>
              <a:rPr lang="en-US" altLang="zh-CN" b="1" u="sng" dirty="0" smtClean="0">
                <a:solidFill>
                  <a:srgbClr val="C00000"/>
                </a:solidFill>
              </a:rPr>
              <a:t>1</a:t>
            </a:r>
            <a:r>
              <a:rPr lang="zh-CN" altLang="en-US" b="1" u="sng" dirty="0" smtClean="0">
                <a:solidFill>
                  <a:srgbClr val="C00000"/>
                </a:solidFill>
              </a:rPr>
              <a:t>）这</a:t>
            </a:r>
            <a:r>
              <a:rPr lang="zh-CN" altLang="en-US" b="1" u="sng" dirty="0">
                <a:solidFill>
                  <a:srgbClr val="C00000"/>
                </a:solidFill>
              </a:rPr>
              <a:t>是个什么问题？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50162" y="3232610"/>
            <a:ext cx="6878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这是个优化运筹问题，目的是要我设计合理方案使暴露时间最短；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50162" y="3729026"/>
            <a:ext cx="65472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u="sng" dirty="0" smtClean="0">
                <a:solidFill>
                  <a:srgbClr val="C00000"/>
                </a:solidFill>
              </a:rPr>
              <a:t>（</a:t>
            </a:r>
            <a:r>
              <a:rPr lang="en-US" altLang="zh-CN" b="1" u="sng" dirty="0" smtClean="0">
                <a:solidFill>
                  <a:srgbClr val="C00000"/>
                </a:solidFill>
              </a:rPr>
              <a:t>2</a:t>
            </a:r>
            <a:r>
              <a:rPr lang="zh-CN" altLang="en-US" b="1" u="sng" dirty="0" smtClean="0">
                <a:solidFill>
                  <a:srgbClr val="C00000"/>
                </a:solidFill>
              </a:rPr>
              <a:t>）我</a:t>
            </a:r>
            <a:r>
              <a:rPr lang="zh-CN" altLang="en-US" b="1" u="sng" dirty="0">
                <a:solidFill>
                  <a:srgbClr val="C00000"/>
                </a:solidFill>
              </a:rPr>
              <a:t>有哪些已知信息，场景是什么样的？目的是什么？</a:t>
            </a:r>
            <a:endParaRPr lang="en-US" altLang="zh-CN" b="1" u="sng" dirty="0">
              <a:solidFill>
                <a:srgbClr val="C0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750162" y="4319925"/>
            <a:ext cx="7257496" cy="206210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各个节点之间的</a:t>
            </a:r>
            <a:r>
              <a:rPr lang="zh-CN" altLang="en-US" sz="1600" dirty="0" smtClean="0"/>
              <a:t>坐标，不同</a:t>
            </a:r>
            <a:r>
              <a:rPr lang="zh-CN" altLang="en-US" sz="1600" dirty="0"/>
              <a:t>车道的</a:t>
            </a:r>
            <a:r>
              <a:rPr lang="zh-CN" altLang="en-US" sz="1600" dirty="0" smtClean="0"/>
              <a:t>行驶速度。</a:t>
            </a:r>
            <a:r>
              <a:rPr lang="en-US" altLang="zh-CN" sz="1600" dirty="0" smtClean="0"/>
              <a:t>A</a:t>
            </a:r>
            <a:r>
              <a:rPr lang="zh-CN" altLang="en-US" sz="1600" dirty="0"/>
              <a:t>、</a:t>
            </a:r>
            <a:r>
              <a:rPr lang="en-US" altLang="zh-CN" sz="1600" dirty="0"/>
              <a:t>B</a:t>
            </a:r>
            <a:r>
              <a:rPr lang="zh-CN" altLang="en-US" sz="1600" dirty="0"/>
              <a:t>、</a:t>
            </a:r>
            <a:r>
              <a:rPr lang="en-US" altLang="zh-CN" sz="1600" dirty="0"/>
              <a:t>C</a:t>
            </a:r>
            <a:r>
              <a:rPr lang="zh-CN" altLang="en-US" sz="1600" dirty="0"/>
              <a:t>三类发射装置在主干道路上的平均行驶速度分别是</a:t>
            </a:r>
            <a:r>
              <a:rPr lang="en-US" altLang="zh-CN" sz="1600" dirty="0"/>
              <a:t>70</a:t>
            </a:r>
            <a:r>
              <a:rPr lang="zh-CN" altLang="en-US" sz="1600" dirty="0"/>
              <a:t>公里</a:t>
            </a:r>
            <a:r>
              <a:rPr lang="en-US" altLang="zh-CN" sz="1600" dirty="0"/>
              <a:t>/</a:t>
            </a:r>
            <a:r>
              <a:rPr lang="zh-CN" altLang="en-US" sz="1600" dirty="0"/>
              <a:t>小时、</a:t>
            </a:r>
            <a:r>
              <a:rPr lang="en-US" altLang="zh-CN" sz="1600" dirty="0"/>
              <a:t>60</a:t>
            </a:r>
            <a:r>
              <a:rPr lang="zh-CN" altLang="en-US" sz="1600" dirty="0"/>
              <a:t>公里</a:t>
            </a:r>
            <a:r>
              <a:rPr lang="en-US" altLang="zh-CN" sz="1600" dirty="0"/>
              <a:t>/</a:t>
            </a:r>
            <a:r>
              <a:rPr lang="zh-CN" altLang="en-US" sz="1600" dirty="0"/>
              <a:t>小时、</a:t>
            </a:r>
            <a:r>
              <a:rPr lang="en-US" altLang="zh-CN" sz="1600" dirty="0"/>
              <a:t>50</a:t>
            </a:r>
            <a:r>
              <a:rPr lang="zh-CN" altLang="en-US" sz="1600" dirty="0"/>
              <a:t>公里</a:t>
            </a:r>
            <a:r>
              <a:rPr lang="en-US" altLang="zh-CN" sz="1600" dirty="0"/>
              <a:t>/</a:t>
            </a:r>
            <a:r>
              <a:rPr lang="zh-CN" altLang="en-US" sz="1600" dirty="0"/>
              <a:t>小时，在其他道路上的平均行驶速度分别是</a:t>
            </a:r>
            <a:r>
              <a:rPr lang="en-US" altLang="zh-CN" sz="1600" dirty="0"/>
              <a:t>45</a:t>
            </a:r>
            <a:r>
              <a:rPr lang="zh-CN" altLang="en-US" sz="1600" dirty="0"/>
              <a:t>公里</a:t>
            </a:r>
            <a:r>
              <a:rPr lang="en-US" altLang="zh-CN" sz="1600" dirty="0"/>
              <a:t>/</a:t>
            </a:r>
            <a:r>
              <a:rPr lang="zh-CN" altLang="en-US" sz="1600" dirty="0"/>
              <a:t>小时、</a:t>
            </a:r>
            <a:r>
              <a:rPr lang="en-US" altLang="zh-CN" sz="1600" dirty="0"/>
              <a:t>35</a:t>
            </a:r>
            <a:r>
              <a:rPr lang="zh-CN" altLang="en-US" sz="1600" dirty="0"/>
              <a:t>公里</a:t>
            </a:r>
            <a:r>
              <a:rPr lang="en-US" altLang="zh-CN" sz="1600" dirty="0"/>
              <a:t>/</a:t>
            </a:r>
            <a:r>
              <a:rPr lang="zh-CN" altLang="en-US" sz="1600" dirty="0"/>
              <a:t>小时、</a:t>
            </a:r>
            <a:r>
              <a:rPr lang="en-US" altLang="zh-CN" sz="1600" dirty="0"/>
              <a:t>30</a:t>
            </a:r>
            <a:r>
              <a:rPr lang="zh-CN" altLang="en-US" sz="1600" dirty="0"/>
              <a:t>公里</a:t>
            </a:r>
            <a:r>
              <a:rPr lang="en-US" altLang="zh-CN" sz="1600" dirty="0"/>
              <a:t>/</a:t>
            </a:r>
            <a:r>
              <a:rPr lang="zh-CN" altLang="en-US" sz="1600" dirty="0" smtClean="0"/>
              <a:t>小时（</a:t>
            </a:r>
            <a:r>
              <a:rPr lang="zh-CN" altLang="en-US" sz="1600" b="1" dirty="0">
                <a:solidFill>
                  <a:srgbClr val="C00000"/>
                </a:solidFill>
              </a:rPr>
              <a:t>可以用来求个点之间的运动时间</a:t>
            </a:r>
            <a:r>
              <a:rPr lang="zh-CN" altLang="en-US" sz="1600" dirty="0"/>
              <a:t>）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每</a:t>
            </a:r>
            <a:r>
              <a:rPr lang="zh-CN" altLang="en-US" sz="1600" dirty="0"/>
              <a:t>一发射点位只能容纳 </a:t>
            </a:r>
            <a:r>
              <a:rPr lang="en-US" altLang="zh-CN" sz="1600" dirty="0"/>
              <a:t>1</a:t>
            </a:r>
            <a:r>
              <a:rPr lang="zh-CN" altLang="en-US" sz="1600" dirty="0"/>
              <a:t>台发射装置。 各转载地域最多容纳 </a:t>
            </a:r>
            <a:r>
              <a:rPr lang="en-US" altLang="zh-CN" sz="1600" dirty="0"/>
              <a:t>2</a:t>
            </a:r>
            <a:r>
              <a:rPr lang="zh-CN" altLang="en-US" sz="1600" dirty="0"/>
              <a:t>台发射装置，但不能同时 作业单转载需台发射装置，但不能同时 作业单转载需台发射装置，但不能同时 </a:t>
            </a:r>
            <a:r>
              <a:rPr lang="zh-CN" altLang="en-US" sz="1600" dirty="0" smtClean="0"/>
              <a:t>作业；（</a:t>
            </a:r>
            <a:r>
              <a:rPr lang="zh-CN" altLang="en-US" sz="1600" b="1" dirty="0">
                <a:solidFill>
                  <a:srgbClr val="C00000"/>
                </a:solidFill>
              </a:rPr>
              <a:t>这些是约束条件</a:t>
            </a:r>
            <a:r>
              <a:rPr lang="zh-CN" altLang="en-US" sz="1600" dirty="0" smtClean="0"/>
              <a:t>）</a:t>
            </a:r>
            <a:endParaRPr lang="en-US" altLang="zh-CN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单</a:t>
            </a:r>
            <a:r>
              <a:rPr lang="zh-CN" altLang="en-US" sz="1600" dirty="0"/>
              <a:t>转载需</a:t>
            </a:r>
            <a:r>
              <a:rPr lang="en-US" altLang="zh-CN" sz="1600" dirty="0"/>
              <a:t>10</a:t>
            </a:r>
            <a:r>
              <a:rPr lang="zh-CN" altLang="en-US" sz="1600" dirty="0"/>
              <a:t>分 钟</a:t>
            </a:r>
            <a:r>
              <a:rPr lang="zh-CN" altLang="en-US" sz="1600" dirty="0" smtClean="0"/>
              <a:t>。（</a:t>
            </a:r>
            <a:r>
              <a:rPr lang="zh-CN" altLang="en-US" sz="1600" b="1" dirty="0" smtClean="0">
                <a:solidFill>
                  <a:srgbClr val="C00000"/>
                </a:solidFill>
              </a:rPr>
              <a:t>这也是时间，目标函数的一部分</a:t>
            </a:r>
            <a:r>
              <a:rPr lang="zh-CN" altLang="en-US" sz="1600" dirty="0" smtClean="0"/>
              <a:t>）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290464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63731" y="939683"/>
            <a:ext cx="81807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u="sng" dirty="0">
                <a:solidFill>
                  <a:srgbClr val="C00000"/>
                </a:solidFill>
              </a:rPr>
              <a:t>（</a:t>
            </a:r>
            <a:r>
              <a:rPr lang="en-US" altLang="zh-CN" b="1" u="sng" dirty="0">
                <a:solidFill>
                  <a:srgbClr val="C00000"/>
                </a:solidFill>
              </a:rPr>
              <a:t>3</a:t>
            </a:r>
            <a:r>
              <a:rPr lang="zh-CN" altLang="en-US" b="1" u="sng" dirty="0">
                <a:solidFill>
                  <a:srgbClr val="C00000"/>
                </a:solidFill>
              </a:rPr>
              <a:t>）这个问题有什么具体解决模型或者方法？有人处理过这个问题吗？</a:t>
            </a:r>
            <a:endParaRPr lang="en-US" altLang="zh-CN" b="1" u="sng" dirty="0">
              <a:solidFill>
                <a:srgbClr val="C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4652" y="1313065"/>
            <a:ext cx="72574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	</a:t>
            </a:r>
            <a:r>
              <a:rPr lang="zh-CN" altLang="en-US" dirty="0" smtClean="0"/>
              <a:t>通过查阅文献，发现论文</a:t>
            </a:r>
            <a:r>
              <a:rPr lang="en-US" altLang="zh-CN" dirty="0" smtClean="0"/>
              <a:t>《</a:t>
            </a:r>
            <a:r>
              <a:rPr lang="zh-CN" altLang="en-US" b="1" u="sng" dirty="0">
                <a:solidFill>
                  <a:srgbClr val="C00000"/>
                </a:solidFill>
              </a:rPr>
              <a:t>多车多波次导弹火力打击行动规划问题的 网络流模型及动态规划求解</a:t>
            </a:r>
            <a:r>
              <a:rPr lang="en-US" altLang="zh-CN" dirty="0" smtClean="0"/>
              <a:t>》</a:t>
            </a:r>
            <a:r>
              <a:rPr lang="zh-CN" altLang="en-US" dirty="0" smtClean="0"/>
              <a:t>对该问题进行了探讨；于是进行研读，看作者是如何解决该问题，重点借鉴其思路；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 smtClean="0"/>
              <a:t>该作者将多阶段导弹发射问题建模为一个多阶段网络流，本问题中，两个阶段的导弹发射问题可用以下图形表示。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8147" y="2790393"/>
            <a:ext cx="4826357" cy="359295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02630" y="3670447"/>
            <a:ext cx="28275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注：如果没有现有模型可以借鉴，则需要参赛者自己根据场景设计模型；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734752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45977" y="833152"/>
            <a:ext cx="72841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u="sng" dirty="0">
                <a:solidFill>
                  <a:srgbClr val="002060"/>
                </a:solidFill>
              </a:rPr>
              <a:t>（</a:t>
            </a:r>
            <a:r>
              <a:rPr lang="en-US" altLang="zh-CN" b="1" u="sng" dirty="0" smtClean="0">
                <a:solidFill>
                  <a:srgbClr val="002060"/>
                </a:solidFill>
              </a:rPr>
              <a:t>4-1</a:t>
            </a:r>
            <a:r>
              <a:rPr lang="zh-CN" altLang="en-US" b="1" u="sng" dirty="0" smtClean="0">
                <a:solidFill>
                  <a:srgbClr val="002060"/>
                </a:solidFill>
              </a:rPr>
              <a:t>）</a:t>
            </a:r>
            <a:r>
              <a:rPr lang="zh-CN" altLang="en-US" b="1" u="sng" dirty="0">
                <a:solidFill>
                  <a:srgbClr val="002060"/>
                </a:solidFill>
              </a:rPr>
              <a:t>该怎么建模</a:t>
            </a:r>
            <a:r>
              <a:rPr lang="zh-CN" altLang="en-US" b="1" u="sng" dirty="0" smtClean="0">
                <a:solidFill>
                  <a:srgbClr val="002060"/>
                </a:solidFill>
              </a:rPr>
              <a:t>？</a:t>
            </a:r>
            <a:endParaRPr lang="en-US" altLang="zh-CN" b="1" u="sng" dirty="0">
              <a:solidFill>
                <a:srgbClr val="00206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05521" y="1393794"/>
            <a:ext cx="70666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既然是一个优化问题，则需要明确以下问题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）需要知道目标函数，即暴露时间该怎么计算？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 smtClean="0"/>
              <a:t>经过建模思考，设定以下目标函数</a:t>
            </a:r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785" y="2518467"/>
            <a:ext cx="6238095" cy="34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12301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32238" y="760367"/>
            <a:ext cx="7901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）一个成熟的优化模型，要设定严谨的约束条件。仔细分析题目中的场景，可知</a:t>
            </a:r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763479" y="1352683"/>
            <a:ext cx="78389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约束条件一：连续两波次发射时，每个发射点位使用不超过一次。即在整个发射任务中，每个发射点位使用的次数不能高过一次</a:t>
            </a:r>
            <a:endParaRPr lang="zh-CN" altLang="en-US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723" y="2044407"/>
            <a:ext cx="1780952" cy="44761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34499" y="2515296"/>
            <a:ext cx="769693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约束条件二：各转载地域最多容纳</a:t>
            </a:r>
            <a:r>
              <a:rPr lang="en-US" altLang="zh-CN" sz="16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 </a:t>
            </a:r>
            <a:r>
              <a:rPr lang="zh-CN" altLang="en-US" sz="16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台发射装置，但不能同时作业。即在任意时刻</a:t>
            </a:r>
            <a:r>
              <a:rPr lang="en-US" altLang="zh-CN" sz="1600" i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  <a:r>
              <a:rPr lang="zh-CN" altLang="en-US" sz="16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，到达转载区域</a:t>
            </a:r>
            <a:r>
              <a:rPr lang="en-US" altLang="zh-CN" sz="1600" i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 </a:t>
            </a:r>
            <a:r>
              <a:rPr lang="zh-CN" altLang="en-US" sz="16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的发射装置不超过两台：</a:t>
            </a:r>
            <a:endParaRPr lang="zh-CN" altLang="en-US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8389" y="3204935"/>
            <a:ext cx="2047619" cy="4380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834498" y="3656662"/>
                <a:ext cx="7696939" cy="8508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r>
                  <a:rPr lang="zh-CN" altLang="en-US" sz="1600" dirty="0" smtClean="0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约束条件三：单车道不能双向通行，只能在各道路节点处回车。即是在任意时刻</a:t>
                </a:r>
                <a:r>
                  <a:rPr lang="en-US" altLang="zh-CN" sz="1600" dirty="0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t</a:t>
                </a:r>
                <a:r>
                  <a:rPr lang="zh-CN" altLang="en-US" sz="1600" dirty="0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，经过</a:t>
                </a:r>
                <a:r>
                  <a:rPr lang="zh-CN" altLang="en-US" sz="1600" dirty="0" smtClean="0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路线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𝑙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zh-CN" sz="1600" i="1" dirty="0" smtClean="0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en-US" sz="1600" dirty="0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的车载发射装置若有</a:t>
                </a:r>
                <a:r>
                  <a:rPr lang="en-US" altLang="zh-CN" sz="1600" i="1" dirty="0" err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i</a:t>
                </a:r>
                <a:r>
                  <a:rPr lang="zh-CN" altLang="en-US" sz="1600" dirty="0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→</a:t>
                </a:r>
                <a:r>
                  <a:rPr lang="en-US" altLang="zh-CN" sz="1600" i="1" dirty="0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j </a:t>
                </a:r>
                <a:r>
                  <a:rPr lang="zh-CN" altLang="en-US" sz="1600" dirty="0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行使的车载发射装置，则不能有</a:t>
                </a:r>
                <a:r>
                  <a:rPr lang="en-US" altLang="zh-CN" sz="1600" i="1" dirty="0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j </a:t>
                </a:r>
                <a:r>
                  <a:rPr lang="zh-CN" altLang="en-US" sz="1600" dirty="0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→</a:t>
                </a:r>
                <a:r>
                  <a:rPr lang="en-US" altLang="zh-CN" sz="1600" i="1" dirty="0" err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i</a:t>
                </a:r>
                <a:r>
                  <a:rPr lang="en-US" altLang="zh-CN" sz="1600" i="1" dirty="0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en-US" sz="1600" dirty="0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方向行使的发射装置：</a:t>
                </a:r>
                <a:endParaRPr lang="zh-CN" altLang="en-US" sz="16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498" y="3656662"/>
                <a:ext cx="7696939" cy="850810"/>
              </a:xfrm>
              <a:prstGeom prst="rect">
                <a:avLst/>
              </a:prstGeom>
              <a:blipFill>
                <a:blip r:embed="rId4"/>
                <a:stretch>
                  <a:fillRect l="-475" t="-2158" b="-93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6483" y="4507472"/>
            <a:ext cx="2371429" cy="40952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83737" y="4916996"/>
            <a:ext cx="4998459" cy="1765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29831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53306" y="1561363"/>
            <a:ext cx="3200281" cy="452431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为了解决上述多</a:t>
            </a: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阶段网络流模型，本文采用一种自适应差分进化算法（</a:t>
            </a:r>
            <a:r>
              <a:rPr lang="en-US" altLang="zh-CN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Adaptive Differential Evolution, ADE</a:t>
            </a: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）求解</a:t>
            </a:r>
            <a:r>
              <a:rPr lang="zh-CN" altLang="en-US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dirty="0" smtClean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差分</a:t>
            </a: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进化</a:t>
            </a:r>
            <a:r>
              <a:rPr lang="zh-CN" altLang="en-US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算法是</a:t>
            </a: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一种新兴的进化计算技术。它是由</a:t>
            </a:r>
            <a:r>
              <a:rPr lang="en-US" altLang="zh-CN" dirty="0" err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Storn</a:t>
            </a:r>
            <a:r>
              <a:rPr lang="en-US" altLang="zh-CN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等人于</a:t>
            </a:r>
            <a:r>
              <a:rPr lang="en-US" altLang="zh-CN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1995 </a:t>
            </a: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年提出的，是解决复杂优化问题的有效技术。本文在差分进化算法的基础上采用了自适应策略，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避免了参数的人工筛选，</a:t>
            </a: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提高了算法效率，从而解决多阶段网络流模型</a:t>
            </a:r>
            <a:r>
              <a:rPr lang="zh-CN" altLang="en-US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（这是遗传算法的一种）</a:t>
            </a:r>
            <a:endParaRPr lang="en-US" altLang="zh-CN" dirty="0" smtClean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53306" y="1007162"/>
            <a:ext cx="56204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u="sng" dirty="0" smtClean="0">
                <a:solidFill>
                  <a:srgbClr val="002060"/>
                </a:solidFill>
              </a:rPr>
              <a:t>4-2 </a:t>
            </a:r>
            <a:r>
              <a:rPr lang="zh-CN" altLang="en-US" b="1" u="sng" dirty="0" smtClean="0">
                <a:solidFill>
                  <a:srgbClr val="002060"/>
                </a:solidFill>
              </a:rPr>
              <a:t>我建立了优化模型，该</a:t>
            </a:r>
            <a:r>
              <a:rPr lang="zh-CN" altLang="en-US" b="1" u="sng" dirty="0">
                <a:solidFill>
                  <a:srgbClr val="002060"/>
                </a:solidFill>
              </a:rPr>
              <a:t>怎么求解，关键点是什么？</a:t>
            </a:r>
            <a:endParaRPr lang="en-US" altLang="zh-CN" b="1" u="sng" dirty="0">
              <a:solidFill>
                <a:srgbClr val="00206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6968" y="1376494"/>
            <a:ext cx="4120904" cy="455378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23545" y="6085678"/>
            <a:ext cx="794684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</a:rPr>
              <a:t>注：求解优化模型有很多算法，这只是其中一种，并不代表只有这一种解法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r>
              <a:rPr lang="zh-CN" altLang="en-US" b="1" dirty="0" smtClean="0">
                <a:solidFill>
                  <a:srgbClr val="C00000"/>
                </a:solidFill>
              </a:rPr>
              <a:t>但是对优化模型，应当具备一定的知识储备，能够知道怎么求解；</a:t>
            </a:r>
            <a:endParaRPr lang="en-US" altLang="zh-CN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07495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76796" y="1019583"/>
            <a:ext cx="71420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u="sng" dirty="0">
                <a:solidFill>
                  <a:srgbClr val="C00000"/>
                </a:solidFill>
              </a:rPr>
              <a:t>（</a:t>
            </a:r>
            <a:r>
              <a:rPr lang="en-US" altLang="zh-CN" b="1" u="sng" dirty="0">
                <a:solidFill>
                  <a:srgbClr val="C00000"/>
                </a:solidFill>
              </a:rPr>
              <a:t>5</a:t>
            </a:r>
            <a:r>
              <a:rPr lang="zh-CN" altLang="en-US" b="1" u="sng" dirty="0">
                <a:solidFill>
                  <a:srgbClr val="C00000"/>
                </a:solidFill>
              </a:rPr>
              <a:t>）该如何编程求解？是否有现成的代码可以借鉴使用？</a:t>
            </a:r>
            <a:endParaRPr lang="en-US" altLang="zh-CN" b="1" u="sng" dirty="0">
              <a:solidFill>
                <a:srgbClr val="C0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314" y="1513203"/>
            <a:ext cx="4120904" cy="455378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70264" y="2539013"/>
            <a:ext cx="353775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关于遗传算法</a:t>
            </a:r>
            <a:r>
              <a:rPr lang="en-US" altLang="zh-CN" dirty="0" smtClean="0"/>
              <a:t>MATLAB</a:t>
            </a:r>
            <a:r>
              <a:rPr lang="zh-CN" altLang="en-US" dirty="0" smtClean="0"/>
              <a:t>已经有成熟的算法和工具箱；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调用相关函数，编程实现了右侧的过程；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注：直接调用</a:t>
            </a:r>
            <a:r>
              <a:rPr lang="en-US" altLang="zh-CN" dirty="0" smtClean="0"/>
              <a:t>MATLAB</a:t>
            </a:r>
            <a:r>
              <a:rPr lang="zh-CN" altLang="en-US" dirty="0" smtClean="0"/>
              <a:t>优化模型有可能能求解；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其他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5765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52223" y="998283"/>
            <a:ext cx="4225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u="sng" dirty="0">
                <a:solidFill>
                  <a:srgbClr val="C00000"/>
                </a:solidFill>
              </a:rPr>
              <a:t>（</a:t>
            </a:r>
            <a:r>
              <a:rPr lang="en-US" altLang="zh-CN" b="1" u="sng" dirty="0">
                <a:solidFill>
                  <a:srgbClr val="C00000"/>
                </a:solidFill>
              </a:rPr>
              <a:t>6</a:t>
            </a:r>
            <a:r>
              <a:rPr lang="zh-CN" altLang="en-US" b="1" u="sng" dirty="0">
                <a:solidFill>
                  <a:srgbClr val="C00000"/>
                </a:solidFill>
              </a:rPr>
              <a:t>）论文该如何写？结果该如何展示？</a:t>
            </a:r>
            <a:endParaRPr lang="en-US" altLang="zh-CN" b="1" u="sng" dirty="0">
              <a:solidFill>
                <a:srgbClr val="C0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2327" y="1650508"/>
            <a:ext cx="5792280" cy="469760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462291" y="1784412"/>
            <a:ext cx="1997476" cy="466077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523390" y="1784412"/>
            <a:ext cx="2555290" cy="466077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142303" y="1784412"/>
            <a:ext cx="511946" cy="466077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92190" y="3107184"/>
            <a:ext cx="2775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需要展示详细的调度计划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768538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482" y="1641778"/>
            <a:ext cx="3334432" cy="311612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3394" y="1462217"/>
            <a:ext cx="3713693" cy="310925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947386" y="5078027"/>
            <a:ext cx="2315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再画出具体的路线图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773444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699" y="1345226"/>
            <a:ext cx="3613488" cy="280952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39699" y="4341181"/>
            <a:ext cx="38173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一个优化算法，收敛速度是重要性能指标，也有必要展示一下；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0160" y="1540104"/>
            <a:ext cx="4442723" cy="241976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449194" y="4253883"/>
            <a:ext cx="381739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有</a:t>
            </a:r>
            <a:r>
              <a:rPr lang="en-US" altLang="zh-CN" dirty="0" smtClean="0"/>
              <a:t>3</a:t>
            </a:r>
            <a:r>
              <a:rPr lang="zh-CN" altLang="en-US" dirty="0" smtClean="0"/>
              <a:t>类导弹发射装置，分析下它们的差异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56443" y="5726150"/>
            <a:ext cx="749115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注：这只是其中一个问题，剩余问题各位同学有兴趣还可以再详细了解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3513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2400645"/>
            <a:ext cx="2706562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圆角矩形标注 2"/>
          <p:cNvSpPr/>
          <p:nvPr/>
        </p:nvSpPr>
        <p:spPr>
          <a:xfrm>
            <a:off x="467544" y="1461790"/>
            <a:ext cx="1728192" cy="792088"/>
          </a:xfrm>
          <a:prstGeom prst="wedgeRoundRectCallout">
            <a:avLst>
              <a:gd name="adj1" fmla="val 113118"/>
              <a:gd name="adj2" fmla="val 109067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从现有文件中导入数据</a:t>
            </a:r>
            <a:endParaRPr lang="zh-CN" altLang="en-US" dirty="0"/>
          </a:p>
        </p:txBody>
      </p:sp>
      <p:sp>
        <p:nvSpPr>
          <p:cNvPr id="4" name="圆角矩形标注 3"/>
          <p:cNvSpPr/>
          <p:nvPr/>
        </p:nvSpPr>
        <p:spPr>
          <a:xfrm>
            <a:off x="619944" y="4221088"/>
            <a:ext cx="1728192" cy="792088"/>
          </a:xfrm>
          <a:prstGeom prst="wedgeRoundRectCallout">
            <a:avLst>
              <a:gd name="adj1" fmla="val 130503"/>
              <a:gd name="adj2" fmla="val -18448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保存当前工作空间中的数据</a:t>
            </a:r>
            <a:endParaRPr lang="zh-CN" altLang="en-US" dirty="0"/>
          </a:p>
        </p:txBody>
      </p:sp>
      <p:sp>
        <p:nvSpPr>
          <p:cNvPr id="5" name="圆角矩形标注 4"/>
          <p:cNvSpPr/>
          <p:nvPr/>
        </p:nvSpPr>
        <p:spPr>
          <a:xfrm>
            <a:off x="6372200" y="1461790"/>
            <a:ext cx="1728192" cy="792088"/>
          </a:xfrm>
          <a:prstGeom prst="wedgeRoundRectCallout">
            <a:avLst>
              <a:gd name="adj1" fmla="val -128004"/>
              <a:gd name="adj2" fmla="val 7938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新建一个变量</a:t>
            </a:r>
            <a:endParaRPr lang="zh-CN" altLang="en-US" dirty="0"/>
          </a:p>
        </p:txBody>
      </p:sp>
      <p:sp>
        <p:nvSpPr>
          <p:cNvPr id="6" name="圆角矩形标注 5"/>
          <p:cNvSpPr/>
          <p:nvPr/>
        </p:nvSpPr>
        <p:spPr>
          <a:xfrm>
            <a:off x="6516216" y="3429000"/>
            <a:ext cx="1728192" cy="792088"/>
          </a:xfrm>
          <a:prstGeom prst="wedgeRoundRectCallout">
            <a:avLst>
              <a:gd name="adj1" fmla="val -109863"/>
              <a:gd name="adj2" fmla="val -11851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打开一个变量</a:t>
            </a:r>
            <a:endParaRPr lang="zh-CN" altLang="en-US" dirty="0"/>
          </a:p>
        </p:txBody>
      </p:sp>
      <p:sp>
        <p:nvSpPr>
          <p:cNvPr id="7" name="圆角矩形标注 6"/>
          <p:cNvSpPr/>
          <p:nvPr/>
        </p:nvSpPr>
        <p:spPr>
          <a:xfrm>
            <a:off x="4283968" y="4617132"/>
            <a:ext cx="1728192" cy="792088"/>
          </a:xfrm>
          <a:prstGeom prst="wedgeRoundRectCallout">
            <a:avLst>
              <a:gd name="adj1" fmla="val -4797"/>
              <a:gd name="adj2" fmla="val -23066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清空工作空间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9455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006352" y="2361459"/>
            <a:ext cx="5362113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endParaRPr lang="en-US" altLang="zh-CN" sz="2400" dirty="0" smtClean="0"/>
          </a:p>
          <a:p>
            <a:pPr algn="ctr"/>
            <a:r>
              <a:rPr lang="zh-CN" altLang="en-US" sz="2400" dirty="0" smtClean="0"/>
              <a:t>祝</a:t>
            </a:r>
            <a:r>
              <a:rPr lang="zh-CN" altLang="en-US" sz="2400" dirty="0" smtClean="0"/>
              <a:t>大家取得好成绩！！</a:t>
            </a:r>
            <a:endParaRPr lang="en-US" altLang="zh-CN" sz="2400" dirty="0" smtClean="0"/>
          </a:p>
          <a:p>
            <a:pPr algn="ctr"/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09440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091614"/>
            <a:ext cx="2232248" cy="1419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圆角矩形标注 2"/>
          <p:cNvSpPr/>
          <p:nvPr/>
        </p:nvSpPr>
        <p:spPr>
          <a:xfrm>
            <a:off x="539552" y="2529793"/>
            <a:ext cx="1440160" cy="396044"/>
          </a:xfrm>
          <a:prstGeom prst="wedgeRoundRectCallout">
            <a:avLst>
              <a:gd name="adj1" fmla="val -25962"/>
              <a:gd name="adj2" fmla="val -146553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界面布局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73" y="2950418"/>
            <a:ext cx="2305050" cy="379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2276872"/>
            <a:ext cx="6012413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圆角矩形标注 5"/>
          <p:cNvSpPr/>
          <p:nvPr/>
        </p:nvSpPr>
        <p:spPr>
          <a:xfrm>
            <a:off x="3443009" y="1091614"/>
            <a:ext cx="1440160" cy="396044"/>
          </a:xfrm>
          <a:prstGeom prst="wedgeRoundRectCallout">
            <a:avLst>
              <a:gd name="adj1" fmla="val -109409"/>
              <a:gd name="adj2" fmla="val 24960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软件设置</a:t>
            </a:r>
            <a:endParaRPr lang="zh-CN" altLang="en-US" dirty="0"/>
          </a:p>
        </p:txBody>
      </p:sp>
      <p:sp>
        <p:nvSpPr>
          <p:cNvPr id="7" name="圆角矩形标注 6"/>
          <p:cNvSpPr/>
          <p:nvPr/>
        </p:nvSpPr>
        <p:spPr>
          <a:xfrm>
            <a:off x="3443009" y="1603128"/>
            <a:ext cx="1440160" cy="396044"/>
          </a:xfrm>
          <a:prstGeom prst="wedgeRoundRectCallout">
            <a:avLst>
              <a:gd name="adj1" fmla="val -112143"/>
              <a:gd name="adj2" fmla="val -3111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路径设置</a:t>
            </a:r>
            <a:endParaRPr lang="zh-CN" altLang="en-US" dirty="0"/>
          </a:p>
        </p:txBody>
      </p:sp>
      <p:sp>
        <p:nvSpPr>
          <p:cNvPr id="8" name="圆角矩形标注 7"/>
          <p:cNvSpPr/>
          <p:nvPr/>
        </p:nvSpPr>
        <p:spPr>
          <a:xfrm>
            <a:off x="5984422" y="3284984"/>
            <a:ext cx="1743405" cy="529728"/>
          </a:xfrm>
          <a:prstGeom prst="wedgeRoundRectCallout">
            <a:avLst>
              <a:gd name="adj1" fmla="val -129089"/>
              <a:gd name="adj2" fmla="val 11199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软件详细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设置界面</a:t>
            </a:r>
            <a:endParaRPr lang="zh-CN" altLang="en-US" dirty="0"/>
          </a:p>
        </p:txBody>
      </p:sp>
      <p:sp>
        <p:nvSpPr>
          <p:cNvPr id="9" name="圆角矩形标注 8"/>
          <p:cNvSpPr/>
          <p:nvPr/>
        </p:nvSpPr>
        <p:spPr>
          <a:xfrm>
            <a:off x="1259632" y="6129300"/>
            <a:ext cx="1512168" cy="612068"/>
          </a:xfrm>
          <a:prstGeom prst="wedgeRoundRectCallout">
            <a:avLst>
              <a:gd name="adj1" fmla="val -48032"/>
              <a:gd name="adj2" fmla="val -20110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设置界面和布局</a:t>
            </a:r>
            <a:endParaRPr lang="zh-CN" altLang="en-US" dirty="0"/>
          </a:p>
        </p:txBody>
      </p:sp>
      <p:sp>
        <p:nvSpPr>
          <p:cNvPr id="10" name="圆角矩形标注 9"/>
          <p:cNvSpPr/>
          <p:nvPr/>
        </p:nvSpPr>
        <p:spPr>
          <a:xfrm>
            <a:off x="3416883" y="2133749"/>
            <a:ext cx="1440160" cy="396044"/>
          </a:xfrm>
          <a:prstGeom prst="wedgeRoundRectCallout">
            <a:avLst>
              <a:gd name="adj1" fmla="val -113037"/>
              <a:gd name="adj2" fmla="val -60797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并行工作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5349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9000" y="1268760"/>
            <a:ext cx="2341413" cy="1398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圆角矩形标注 2"/>
          <p:cNvSpPr/>
          <p:nvPr/>
        </p:nvSpPr>
        <p:spPr>
          <a:xfrm>
            <a:off x="822960" y="1579591"/>
            <a:ext cx="1660808" cy="396044"/>
          </a:xfrm>
          <a:prstGeom prst="wedgeRoundRectCallout">
            <a:avLst>
              <a:gd name="adj1" fmla="val 110095"/>
              <a:gd name="adj2" fmla="val 4804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获取帮助说明</a:t>
            </a:r>
            <a:endParaRPr lang="zh-CN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132856"/>
            <a:ext cx="2175318" cy="3925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圆角矩形标注 4"/>
          <p:cNvSpPr/>
          <p:nvPr/>
        </p:nvSpPr>
        <p:spPr>
          <a:xfrm>
            <a:off x="6117860" y="1435985"/>
            <a:ext cx="2269278" cy="396044"/>
          </a:xfrm>
          <a:prstGeom prst="wedgeRoundRectCallout">
            <a:avLst>
              <a:gd name="adj1" fmla="val -97585"/>
              <a:gd name="adj2" fmla="val -17919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访问</a:t>
            </a:r>
            <a:r>
              <a:rPr lang="en-US" altLang="zh-CN" dirty="0" smtClean="0"/>
              <a:t>MATLAB</a:t>
            </a:r>
            <a:r>
              <a:rPr lang="zh-CN" altLang="en-US" dirty="0"/>
              <a:t>社区</a:t>
            </a:r>
          </a:p>
        </p:txBody>
      </p:sp>
      <p:sp>
        <p:nvSpPr>
          <p:cNvPr id="6" name="圆角矩形标注 5"/>
          <p:cNvSpPr/>
          <p:nvPr/>
        </p:nvSpPr>
        <p:spPr>
          <a:xfrm>
            <a:off x="6270260" y="1984429"/>
            <a:ext cx="2269278" cy="396044"/>
          </a:xfrm>
          <a:prstGeom prst="wedgeRoundRectCallout">
            <a:avLst>
              <a:gd name="adj1" fmla="val -90102"/>
              <a:gd name="adj2" fmla="val -5420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请求支持</a:t>
            </a:r>
            <a:endParaRPr lang="zh-CN" altLang="en-US" dirty="0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3844" y="3645024"/>
            <a:ext cx="3588625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圆角矩形标注 7"/>
          <p:cNvSpPr/>
          <p:nvPr/>
        </p:nvSpPr>
        <p:spPr>
          <a:xfrm>
            <a:off x="6117860" y="3027476"/>
            <a:ext cx="2269278" cy="396044"/>
          </a:xfrm>
          <a:prstGeom prst="wedgeRoundRectCallout">
            <a:avLst>
              <a:gd name="adj1" fmla="val -96434"/>
              <a:gd name="adj2" fmla="val -23231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添加资源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74703" y="2263806"/>
            <a:ext cx="2352582" cy="7636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243579" y="2768276"/>
            <a:ext cx="2723823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帮助文档和示例非常有用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1086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8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1898</TotalTime>
  <Words>5411</Words>
  <Application>Microsoft Office PowerPoint</Application>
  <PresentationFormat>全屏显示(4:3)</PresentationFormat>
  <Paragraphs>680</Paragraphs>
  <Slides>70</Slides>
  <Notes>2</Notes>
  <HiddenSlides>1</HiddenSlides>
  <MMClips>0</MMClips>
  <ScaleCrop>false</ScaleCrop>
  <HeadingPairs>
    <vt:vector size="8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70</vt:i4>
      </vt:variant>
    </vt:vector>
  </HeadingPairs>
  <TitlesOfParts>
    <vt:vector size="91" baseType="lpstr">
      <vt:lpstr>Adobe 黑体 Std R</vt:lpstr>
      <vt:lpstr>Arial Unicode MS</vt:lpstr>
      <vt:lpstr>等线</vt:lpstr>
      <vt:lpstr>等线 Light</vt:lpstr>
      <vt:lpstr>黑体</vt:lpstr>
      <vt:lpstr>华文行楷</vt:lpstr>
      <vt:lpstr>华文新魏</vt:lpstr>
      <vt:lpstr>楷体</vt:lpstr>
      <vt:lpstr>楷体_GB2312</vt:lpstr>
      <vt:lpstr>宋体</vt:lpstr>
      <vt:lpstr>微软雅黑</vt:lpstr>
      <vt:lpstr>Arial</vt:lpstr>
      <vt:lpstr>Calibri</vt:lpstr>
      <vt:lpstr>Calibri Light</vt:lpstr>
      <vt:lpstr>Cambria Math</vt:lpstr>
      <vt:lpstr>Courier New</vt:lpstr>
      <vt:lpstr>tahoma</vt:lpstr>
      <vt:lpstr>Times New Roman</vt:lpstr>
      <vt:lpstr>Wingdings</vt:lpstr>
      <vt:lpstr>Office 主题​​</vt:lpstr>
      <vt:lpstr>Equation</vt:lpstr>
      <vt:lpstr>MATLAB编程与 建模应用</vt:lpstr>
      <vt:lpstr>PowerPoint 演示文稿</vt:lpstr>
      <vt:lpstr>第一部分 MATLAB入门介绍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第二部分 MATLAB编程基础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第三部分 MATLAB程序设计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第四部分 MATLAB与数学建模算法</vt:lpstr>
      <vt:lpstr>PowerPoint 演示文稿</vt:lpstr>
      <vt:lpstr>PowerPoint 演示文稿</vt:lpstr>
      <vt:lpstr>数据预处理</vt:lpstr>
      <vt:lpstr>主要数学模型分类</vt:lpstr>
      <vt:lpstr>分类</vt:lpstr>
      <vt:lpstr>Statistics and Machine Learning Toolbox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MATLAB编程与 建模应用</dc:title>
  <dc:creator>zhangwenyu</dc:creator>
  <cp:lastModifiedBy>zhangwenyu</cp:lastModifiedBy>
  <cp:revision>246</cp:revision>
  <dcterms:created xsi:type="dcterms:W3CDTF">2018-01-25T03:06:00Z</dcterms:created>
  <dcterms:modified xsi:type="dcterms:W3CDTF">2018-03-29T06:49:12Z</dcterms:modified>
</cp:coreProperties>
</file>