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385" r:id="rId2"/>
    <p:sldId id="464" r:id="rId3"/>
    <p:sldId id="260" r:id="rId4"/>
    <p:sldId id="444" r:id="rId5"/>
    <p:sldId id="448" r:id="rId6"/>
    <p:sldId id="449" r:id="rId7"/>
    <p:sldId id="450" r:id="rId8"/>
    <p:sldId id="451" r:id="rId9"/>
    <p:sldId id="452" r:id="rId10"/>
    <p:sldId id="462" r:id="rId11"/>
    <p:sldId id="465" r:id="rId12"/>
    <p:sldId id="352" r:id="rId1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7A2D"/>
    <a:srgbClr val="F9A46F"/>
    <a:srgbClr val="A9D18E"/>
    <a:srgbClr val="0099CC"/>
    <a:srgbClr val="007F8E"/>
    <a:srgbClr val="1590FF"/>
    <a:srgbClr val="1F7BE1"/>
    <a:srgbClr val="94DDFE"/>
    <a:srgbClr val="CBEAFD"/>
    <a:srgbClr val="17A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38" autoAdjust="0"/>
  </p:normalViewPr>
  <p:slideViewPr>
    <p:cSldViewPr showGuides="1">
      <p:cViewPr varScale="1">
        <p:scale>
          <a:sx n="138" d="100"/>
          <a:sy n="138" d="100"/>
        </p:scale>
        <p:origin x="1440" y="168"/>
      </p:cViewPr>
      <p:guideLst>
        <p:guide orient="horz" pos="3239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5954B-2DC3-4E4B-BAA2-C81FED52DA46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51A7D-A901-428B-B551-9DE8D3F74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2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5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0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7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51A7D-A901-428B-B551-9DE8D3F742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7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E3C71-8709-48C7-97FC-C6D6BA12DF5D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7" name="Picture 2" descr="C:\Users\Administrator\Desktop\loog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468"/>
            <a:ext cx="1262254" cy="3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五边形 7"/>
          <p:cNvSpPr/>
          <p:nvPr userDrawn="1"/>
        </p:nvSpPr>
        <p:spPr>
          <a:xfrm>
            <a:off x="0" y="0"/>
            <a:ext cx="5148064" cy="408381"/>
          </a:xfrm>
          <a:prstGeom prst="homePlate">
            <a:avLst/>
          </a:prstGeom>
          <a:solidFill>
            <a:srgbClr val="10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8"/>
          <p:cNvSpPr/>
          <p:nvPr userDrawn="1"/>
        </p:nvSpPr>
        <p:spPr>
          <a:xfrm>
            <a:off x="5076056" y="0"/>
            <a:ext cx="432048" cy="408381"/>
          </a:xfrm>
          <a:prstGeom prst="chevron">
            <a:avLst/>
          </a:prstGeom>
          <a:solidFill>
            <a:srgbClr val="21D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06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502A3-8632-4418-803B-73FCF52F332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6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A8A99-3180-4902-BB69-B1867B7382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1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39C4AEAA-7C8B-4E04-AFCB-E61F25A5C1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394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2953942"/>
            <a:ext cx="4038600" cy="16406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B1867A73-AF83-464D-8F14-45B52375FB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7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180A264E-432C-45C5-BA4B-73B5265D33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9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E8C7B-0FBC-4248-B5C7-A5726714550E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7" name="Picture 2" descr="C:\Users\Administrator\Desktop\loog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468"/>
            <a:ext cx="1262254" cy="3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五边形 11"/>
          <p:cNvSpPr/>
          <p:nvPr userDrawn="1"/>
        </p:nvSpPr>
        <p:spPr>
          <a:xfrm>
            <a:off x="0" y="0"/>
            <a:ext cx="5148064" cy="408381"/>
          </a:xfrm>
          <a:prstGeom prst="homePlate">
            <a:avLst/>
          </a:prstGeom>
          <a:solidFill>
            <a:srgbClr val="10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燕尾形 12"/>
          <p:cNvSpPr/>
          <p:nvPr userDrawn="1"/>
        </p:nvSpPr>
        <p:spPr>
          <a:xfrm>
            <a:off x="5076056" y="0"/>
            <a:ext cx="504056" cy="408381"/>
          </a:xfrm>
          <a:prstGeom prst="chevron">
            <a:avLst/>
          </a:prstGeom>
          <a:solidFill>
            <a:srgbClr val="21D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4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1053B-0E9C-4418-956E-121C1BAF108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五边形 6"/>
          <p:cNvSpPr/>
          <p:nvPr userDrawn="1"/>
        </p:nvSpPr>
        <p:spPr>
          <a:xfrm>
            <a:off x="0" y="0"/>
            <a:ext cx="5148064" cy="408381"/>
          </a:xfrm>
          <a:prstGeom prst="homePlate">
            <a:avLst/>
          </a:prstGeom>
          <a:solidFill>
            <a:srgbClr val="10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 7"/>
          <p:cNvSpPr/>
          <p:nvPr userDrawn="1"/>
        </p:nvSpPr>
        <p:spPr>
          <a:xfrm>
            <a:off x="5076056" y="0"/>
            <a:ext cx="504056" cy="408381"/>
          </a:xfrm>
          <a:prstGeom prst="chevron">
            <a:avLst/>
          </a:prstGeom>
          <a:solidFill>
            <a:srgbClr val="21D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11C99-AAB8-461D-B88A-A2B1352E46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5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51C46-EA48-423D-8C32-EE9B966AAC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7D912-02FB-4CB0-8F40-0F51666158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9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FFFC2-DBC9-45AD-93B7-19107AD46D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95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5D439-2488-46B6-ADF7-099881A0CC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9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AACC8-6B12-40CE-BCC8-D1DD7A8165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54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2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727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05BB90-A3A0-467A-BD5E-425ABA0B79C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2" name="Picture 4" descr="C:\Users\Administrator\Desktop\tooopen_1410166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6" t="19706" r="2946" b="10942"/>
          <a:stretch/>
        </p:blipFill>
        <p:spPr bwMode="auto">
          <a:xfrm>
            <a:off x="0" y="0"/>
            <a:ext cx="9178925" cy="5143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</p:pic>
      <p:sp>
        <p:nvSpPr>
          <p:cNvPr id="3" name="同侧圆角矩形 2"/>
          <p:cNvSpPr/>
          <p:nvPr/>
        </p:nvSpPr>
        <p:spPr>
          <a:xfrm>
            <a:off x="0" y="2715766"/>
            <a:ext cx="9178925" cy="2427734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49000"/>
                  <a:alpha val="54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163158" y="915566"/>
            <a:ext cx="4852610" cy="81253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5200" b="1" dirty="0">
                <a:ln w="9525">
                  <a:noFill/>
                </a:ln>
                <a:gradFill flip="none" rotWithShape="1">
                  <a:gsLst>
                    <a:gs pos="100000">
                      <a:srgbClr val="17A0FD"/>
                    </a:gs>
                    <a:gs pos="52000">
                      <a:srgbClr val="60C7FA"/>
                    </a:gs>
                    <a:gs pos="0">
                      <a:srgbClr val="94DDFE"/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算法分析与设计</a:t>
            </a:r>
          </a:p>
        </p:txBody>
      </p:sp>
      <p:sp>
        <p:nvSpPr>
          <p:cNvPr id="8" name="对角圆角矩形 7"/>
          <p:cNvSpPr/>
          <p:nvPr/>
        </p:nvSpPr>
        <p:spPr>
          <a:xfrm>
            <a:off x="2521208" y="3870638"/>
            <a:ext cx="4067016" cy="50405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北京交通大学计算机与信息技术学院</a:t>
            </a:r>
            <a:endParaRPr lang="zh-CN" altLang="en-US" dirty="0"/>
          </a:p>
        </p:txBody>
      </p:sp>
      <p:pic>
        <p:nvPicPr>
          <p:cNvPr id="7" name="Picture 2" descr="C:\Users\Administrator\Desktop\loog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2727"/>
            <a:ext cx="1872208" cy="58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563888" y="3074933"/>
            <a:ext cx="2034766" cy="504929"/>
            <a:chOff x="3761370" y="3038248"/>
            <a:chExt cx="2034766" cy="504929"/>
          </a:xfrm>
        </p:grpSpPr>
        <p:sp>
          <p:nvSpPr>
            <p:cNvPr id="2" name="对角圆角矩形 1"/>
            <p:cNvSpPr/>
            <p:nvPr/>
          </p:nvSpPr>
          <p:spPr>
            <a:xfrm>
              <a:off x="3761370" y="3038248"/>
              <a:ext cx="2034766" cy="50405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77A2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799666" y="3081512"/>
              <a:ext cx="19884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李清勇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教授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586349" y="4665470"/>
            <a:ext cx="4052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算法实训平台</a:t>
            </a:r>
            <a:r>
              <a:rPr lang="zh-CN" altLang="en-US" dirty="0"/>
              <a:t>：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http://algo.bjtu.edu.cn</a:t>
            </a:r>
            <a:endParaRPr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7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5510" y="20210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439205-6CFA-0F44-B37D-3145828AE975}"/>
              </a:ext>
            </a:extLst>
          </p:cNvPr>
          <p:cNvSpPr/>
          <p:nvPr/>
        </p:nvSpPr>
        <p:spPr>
          <a:xfrm>
            <a:off x="251520" y="800174"/>
            <a:ext cx="3312368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zh-CN" dirty="0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LL </a:t>
            </a:r>
            <a:r>
              <a:rPr lang="es-ES" altLang="zh-CN" dirty="0" err="1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s-ES" altLang="zh-CN" dirty="0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 err="1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es-ES" altLang="zh-CN" dirty="0">
              <a:solidFill>
                <a:srgbClr val="A71D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altLang="zh-CN" dirty="0" err="1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n,k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altLang="zh-CN" dirty="0" err="1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a[1000011];  //</a:t>
            </a:r>
            <a:r>
              <a:rPr lang="zh-CN" altLang="es-E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全局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endParaRPr lang="es-ES" altLang="zh-C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altLang="zh-C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altLang="zh-CN" dirty="0" err="1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 err="1">
                <a:solidFill>
                  <a:srgbClr val="1F7B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altLang="zh-C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lvl="1"/>
            <a:r>
              <a:rPr lang="es-ES" altLang="zh-CN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(a,0,</a:t>
            </a:r>
            <a:r>
              <a:rPr lang="es-ES" altLang="zh-CN" dirty="0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(a));</a:t>
            </a:r>
          </a:p>
          <a:p>
            <a:pPr lvl="1"/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k; </a:t>
            </a:r>
          </a:p>
          <a:p>
            <a:pPr lvl="1"/>
            <a:r>
              <a:rPr lang="es-ES" altLang="zh-CN" dirty="0" err="1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dirty="0" err="1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i=0;i&lt;</a:t>
            </a:r>
            <a:r>
              <a:rPr lang="es-ES" altLang="zh-CN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lvl="1"/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CN" dirty="0" err="1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t;</a:t>
            </a: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t; </a:t>
            </a:r>
          </a:p>
          <a:p>
            <a:pPr lvl="1"/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CN" b="1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s-ES" altLang="zh-CN" b="1" dirty="0" err="1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t%k</a:t>
            </a:r>
            <a:r>
              <a:rPr lang="es-ES" altLang="zh-CN" b="1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]++;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1F7B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复用数组</a:t>
            </a:r>
            <a:r>
              <a:rPr lang="en-US" altLang="zh-CN" sz="1600" b="1" dirty="0">
                <a:solidFill>
                  <a:srgbClr val="1F7B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s-ES" altLang="zh-CN" sz="1600" b="1" dirty="0">
              <a:solidFill>
                <a:srgbClr val="1F7B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4EBE56-0579-4447-A6D1-B6FCEE671899}"/>
              </a:ext>
            </a:extLst>
          </p:cNvPr>
          <p:cNvSpPr/>
          <p:nvPr/>
        </p:nvSpPr>
        <p:spPr>
          <a:xfrm>
            <a:off x="4427984" y="807133"/>
            <a:ext cx="4248472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zh-CN" dirty="0" err="1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 err="1">
                <a:solidFill>
                  <a:srgbClr val="1F7B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lvl="1"/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</a:p>
          <a:p>
            <a:pPr lvl="1"/>
            <a:r>
              <a:rPr lang="es-ES" altLang="zh-CN" b="1" dirty="0" err="1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altLang="zh-C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zh-CN" b="1" dirty="0" err="1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altLang="zh-C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k;</a:t>
            </a: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i++) {</a:t>
            </a:r>
          </a:p>
          <a:p>
            <a:pPr lvl="2"/>
            <a:r>
              <a:rPr lang="es-ES" altLang="zh-CN" dirty="0" err="1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= (k-i)%k; </a:t>
            </a:r>
          </a:p>
          <a:p>
            <a:pPr lvl="2"/>
            <a:r>
              <a:rPr lang="es-ES" altLang="zh-CN" dirty="0" err="1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i) </a:t>
            </a:r>
            <a:r>
              <a:rPr lang="es-ES" altLang="zh-CN" dirty="0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避免重复</a:t>
            </a:r>
            <a:endParaRPr lang="es-ES" altLang="zh-C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s-ES" altLang="zh-CN" dirty="0" err="1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 err="1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dirty="0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(j==i)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或者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k/2</a:t>
            </a:r>
            <a:endParaRPr lang="es-ES" altLang="zh-C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CN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s-E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1LL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*a[i]*(a[i]-1)/2; </a:t>
            </a:r>
          </a:p>
          <a:p>
            <a:pPr lvl="2"/>
            <a:r>
              <a:rPr lang="zh-CN" altLang="en-US" dirty="0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 err="1">
                <a:solidFill>
                  <a:srgbClr val="A71D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CN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s-E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1LL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*a[i]*a[j]; </a:t>
            </a:r>
          </a:p>
          <a:p>
            <a:pPr lvl="1"/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1"/>
            <a:r>
              <a:rPr lang="es-ES" altLang="zh-CN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s-ES" altLang="zh-CN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s-ES" altLang="zh-CN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b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7E82A9-08ED-8349-9F03-5DEC2A920D54}"/>
              </a:ext>
            </a:extLst>
          </p:cNvPr>
          <p:cNvSpPr txBox="1"/>
          <p:nvPr/>
        </p:nvSpPr>
        <p:spPr>
          <a:xfrm>
            <a:off x="4441637" y="4650690"/>
            <a:ext cx="3874779" cy="369332"/>
          </a:xfrm>
          <a:prstGeom prst="rect">
            <a:avLst/>
          </a:prstGeom>
          <a:solidFill>
            <a:srgbClr val="CBEAFD"/>
          </a:solidFill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编程细节</a:t>
            </a:r>
            <a:r>
              <a:rPr kumimoji="1" lang="zh-CN" altLang="en-US" dirty="0"/>
              <a:t>：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s-ES" altLang="zh-CN" dirty="0">
                <a:solidFill>
                  <a:srgbClr val="F77A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1LL</a:t>
            </a:r>
            <a:r>
              <a:rPr lang="es-E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*a[i]*(a[i]-1)/2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4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95490C0-3943-4F41-BC6A-B281652E1326}"/>
              </a:ext>
            </a:extLst>
          </p:cNvPr>
          <p:cNvSpPr/>
          <p:nvPr/>
        </p:nvSpPr>
        <p:spPr>
          <a:xfrm>
            <a:off x="179512" y="699542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inherit"/>
              </a:rPr>
              <a:t>题目描述</a:t>
            </a:r>
            <a:endParaRPr lang="zh-CN" altLang="en-US" b="1" dirty="0">
              <a:solidFill>
                <a:srgbClr val="666666"/>
              </a:solidFill>
              <a:latin typeface="Open Sans Condensed"/>
            </a:endParaRPr>
          </a:p>
          <a:p>
            <a:r>
              <a:rPr lang="zh-CN" altLang="en-US" dirty="0">
                <a:solidFill>
                  <a:srgbClr val="666666"/>
                </a:solidFill>
              </a:rPr>
              <a:t>有形如：</a:t>
            </a:r>
            <a:r>
              <a:rPr lang="es-ES" altLang="zh-CN" dirty="0">
                <a:solidFill>
                  <a:srgbClr val="666666"/>
                </a:solidFill>
              </a:rPr>
              <a:t>ax3+bx2+cx+d=0 </a:t>
            </a:r>
            <a:r>
              <a:rPr lang="zh-CN" altLang="en-US" dirty="0">
                <a:solidFill>
                  <a:srgbClr val="666666"/>
                </a:solidFill>
              </a:rPr>
              <a:t>这样的一个一元三次方程。给出该方程中各项的系数</a:t>
            </a:r>
            <a:r>
              <a:rPr lang="en-US" altLang="zh-CN" dirty="0">
                <a:solidFill>
                  <a:srgbClr val="666666"/>
                </a:solidFill>
              </a:rPr>
              <a:t>(</a:t>
            </a:r>
            <a:r>
              <a:rPr lang="es-ES" altLang="zh-CN" dirty="0">
                <a:solidFill>
                  <a:srgbClr val="666666"/>
                </a:solidFill>
              </a:rPr>
              <a:t>a</a:t>
            </a:r>
            <a:r>
              <a:rPr lang="zh-CN" altLang="es-ES" dirty="0">
                <a:solidFill>
                  <a:srgbClr val="666666"/>
                </a:solidFill>
              </a:rPr>
              <a:t>，</a:t>
            </a:r>
            <a:r>
              <a:rPr lang="es-ES" altLang="zh-CN" dirty="0">
                <a:solidFill>
                  <a:srgbClr val="666666"/>
                </a:solidFill>
              </a:rPr>
              <a:t>b</a:t>
            </a:r>
            <a:r>
              <a:rPr lang="zh-CN" altLang="es-ES" dirty="0">
                <a:solidFill>
                  <a:srgbClr val="666666"/>
                </a:solidFill>
              </a:rPr>
              <a:t>，</a:t>
            </a:r>
            <a:r>
              <a:rPr lang="es-ES" altLang="zh-CN" dirty="0">
                <a:solidFill>
                  <a:srgbClr val="666666"/>
                </a:solidFill>
              </a:rPr>
              <a:t>c</a:t>
            </a:r>
            <a:r>
              <a:rPr lang="zh-CN" altLang="es-ES" dirty="0">
                <a:solidFill>
                  <a:srgbClr val="666666"/>
                </a:solidFill>
              </a:rPr>
              <a:t>，</a:t>
            </a:r>
            <a:r>
              <a:rPr lang="es-ES" altLang="zh-CN" dirty="0">
                <a:solidFill>
                  <a:srgbClr val="666666"/>
                </a:solidFill>
              </a:rPr>
              <a:t>d </a:t>
            </a:r>
            <a:r>
              <a:rPr lang="zh-CN" altLang="en-US" dirty="0">
                <a:solidFill>
                  <a:srgbClr val="666666"/>
                </a:solidFill>
              </a:rPr>
              <a:t>均为实数</a:t>
            </a:r>
            <a:r>
              <a:rPr lang="en-US" altLang="zh-CN" dirty="0">
                <a:solidFill>
                  <a:srgbClr val="666666"/>
                </a:solidFill>
              </a:rPr>
              <a:t>)</a:t>
            </a:r>
            <a:r>
              <a:rPr lang="zh-CN" altLang="en-US" dirty="0">
                <a:solidFill>
                  <a:srgbClr val="666666"/>
                </a:solidFill>
              </a:rPr>
              <a:t>，并约定该方程存在三个不同实根</a:t>
            </a:r>
            <a:r>
              <a:rPr lang="en-US" altLang="zh-CN" dirty="0">
                <a:solidFill>
                  <a:srgbClr val="666666"/>
                </a:solidFill>
              </a:rPr>
              <a:t>(</a:t>
            </a:r>
            <a:r>
              <a:rPr lang="zh-CN" altLang="en-US" dirty="0">
                <a:solidFill>
                  <a:srgbClr val="666666"/>
                </a:solidFill>
              </a:rPr>
              <a:t>根的范围在</a:t>
            </a:r>
            <a:r>
              <a:rPr lang="en-US" altLang="zh-CN" dirty="0">
                <a:solidFill>
                  <a:srgbClr val="666666"/>
                </a:solidFill>
              </a:rPr>
              <a:t>-100</a:t>
            </a:r>
            <a:r>
              <a:rPr lang="zh-CN" altLang="en-US" dirty="0">
                <a:solidFill>
                  <a:srgbClr val="666666"/>
                </a:solidFill>
              </a:rPr>
              <a:t>至</a:t>
            </a:r>
            <a:r>
              <a:rPr lang="en-US" altLang="zh-CN" dirty="0">
                <a:solidFill>
                  <a:srgbClr val="666666"/>
                </a:solidFill>
              </a:rPr>
              <a:t>100</a:t>
            </a:r>
            <a:r>
              <a:rPr lang="zh-CN" altLang="en-US" dirty="0">
                <a:solidFill>
                  <a:srgbClr val="666666"/>
                </a:solidFill>
              </a:rPr>
              <a:t>之间</a:t>
            </a:r>
            <a:r>
              <a:rPr lang="en-US" altLang="zh-CN" dirty="0">
                <a:solidFill>
                  <a:srgbClr val="666666"/>
                </a:solidFill>
              </a:rPr>
              <a:t>)</a:t>
            </a:r>
            <a:r>
              <a:rPr lang="zh-CN" altLang="en-US" dirty="0">
                <a:solidFill>
                  <a:srgbClr val="666666"/>
                </a:solidFill>
              </a:rPr>
              <a:t>，且根与根之差的绝对值</a:t>
            </a:r>
            <a:r>
              <a:rPr lang="en-US" altLang="zh-CN" dirty="0">
                <a:solidFill>
                  <a:srgbClr val="666666"/>
                </a:solidFill>
              </a:rPr>
              <a:t>&gt;=1</a:t>
            </a:r>
            <a:r>
              <a:rPr lang="zh-CN" altLang="en-US" dirty="0">
                <a:solidFill>
                  <a:srgbClr val="666666"/>
                </a:solidFill>
              </a:rPr>
              <a:t>。要求三个实根。</a:t>
            </a:r>
          </a:p>
          <a:p>
            <a:r>
              <a:rPr lang="zh-CN" altLang="en-US" b="1" dirty="0">
                <a:solidFill>
                  <a:srgbClr val="666666"/>
                </a:solidFill>
                <a:latin typeface="inherit"/>
              </a:rPr>
              <a:t>输入格式</a:t>
            </a:r>
            <a:endParaRPr lang="zh-CN" altLang="en-US" b="1" dirty="0">
              <a:solidFill>
                <a:srgbClr val="666666"/>
              </a:solidFill>
              <a:latin typeface="Open Sans Condensed"/>
            </a:endParaRPr>
          </a:p>
          <a:p>
            <a:r>
              <a:rPr lang="zh-CN" altLang="en-US" dirty="0">
                <a:solidFill>
                  <a:srgbClr val="666666"/>
                </a:solidFill>
              </a:rPr>
              <a:t>多组输入</a:t>
            </a:r>
            <a:r>
              <a:rPr lang="en-US" altLang="zh-CN" dirty="0">
                <a:solidFill>
                  <a:srgbClr val="666666"/>
                </a:solidFill>
              </a:rPr>
              <a:t>(&lt;=20</a:t>
            </a:r>
            <a:r>
              <a:rPr lang="zh-CN" altLang="en-US" dirty="0">
                <a:solidFill>
                  <a:srgbClr val="666666"/>
                </a:solidFill>
              </a:rPr>
              <a:t>组数据，读入以</a:t>
            </a:r>
            <a:r>
              <a:rPr lang="es-ES" altLang="zh-CN" dirty="0">
                <a:solidFill>
                  <a:srgbClr val="666666"/>
                </a:solidFill>
              </a:rPr>
              <a:t>EOF</a:t>
            </a:r>
            <a:r>
              <a:rPr lang="zh-CN" altLang="en-US" dirty="0">
                <a:solidFill>
                  <a:srgbClr val="666666"/>
                </a:solidFill>
              </a:rPr>
              <a:t>结尾</a:t>
            </a:r>
            <a:r>
              <a:rPr lang="en-US" altLang="zh-CN" dirty="0">
                <a:solidFill>
                  <a:srgbClr val="666666"/>
                </a:solidFill>
              </a:rPr>
              <a:t>)</a:t>
            </a:r>
          </a:p>
          <a:p>
            <a:r>
              <a:rPr lang="zh-CN" altLang="en-US" dirty="0">
                <a:solidFill>
                  <a:srgbClr val="666666"/>
                </a:solidFill>
              </a:rPr>
              <a:t>每组输入四个数字，</a:t>
            </a:r>
            <a:r>
              <a:rPr lang="es-ES" altLang="zh-CN" dirty="0">
                <a:solidFill>
                  <a:srgbClr val="666666"/>
                </a:solidFill>
              </a:rPr>
              <a:t>a</a:t>
            </a:r>
            <a:r>
              <a:rPr lang="zh-CN" altLang="es-ES" dirty="0">
                <a:solidFill>
                  <a:srgbClr val="666666"/>
                </a:solidFill>
              </a:rPr>
              <a:t>，</a:t>
            </a:r>
            <a:r>
              <a:rPr lang="es-ES" altLang="zh-CN" dirty="0">
                <a:solidFill>
                  <a:srgbClr val="666666"/>
                </a:solidFill>
              </a:rPr>
              <a:t>b</a:t>
            </a:r>
            <a:r>
              <a:rPr lang="zh-CN" altLang="es-ES" dirty="0">
                <a:solidFill>
                  <a:srgbClr val="666666"/>
                </a:solidFill>
              </a:rPr>
              <a:t>，</a:t>
            </a:r>
            <a:r>
              <a:rPr lang="es-ES" altLang="zh-CN" dirty="0">
                <a:solidFill>
                  <a:srgbClr val="666666"/>
                </a:solidFill>
              </a:rPr>
              <a:t>c</a:t>
            </a:r>
            <a:r>
              <a:rPr lang="zh-CN" altLang="es-ES" dirty="0">
                <a:solidFill>
                  <a:srgbClr val="666666"/>
                </a:solidFill>
              </a:rPr>
              <a:t>，</a:t>
            </a:r>
            <a:r>
              <a:rPr lang="es-ES" altLang="zh-CN" dirty="0">
                <a:solidFill>
                  <a:srgbClr val="666666"/>
                </a:solidFill>
              </a:rPr>
              <a:t>d (4</a:t>
            </a:r>
            <a:r>
              <a:rPr lang="zh-CN" altLang="en-US" dirty="0">
                <a:solidFill>
                  <a:srgbClr val="666666"/>
                </a:solidFill>
              </a:rPr>
              <a:t>个数绝对值小等于</a:t>
            </a:r>
            <a:r>
              <a:rPr lang="en-US" altLang="zh-CN" dirty="0">
                <a:solidFill>
                  <a:srgbClr val="666666"/>
                </a:solidFill>
              </a:rPr>
              <a:t>30)</a:t>
            </a:r>
          </a:p>
          <a:p>
            <a:r>
              <a:rPr lang="zh-CN" altLang="en-US" b="1" dirty="0">
                <a:solidFill>
                  <a:srgbClr val="666666"/>
                </a:solidFill>
                <a:latin typeface="inherit"/>
              </a:rPr>
              <a:t>输出格式</a:t>
            </a:r>
            <a:endParaRPr lang="zh-CN" altLang="en-US" b="1" dirty="0">
              <a:solidFill>
                <a:srgbClr val="666666"/>
              </a:solidFill>
              <a:latin typeface="Open Sans Condensed"/>
            </a:endParaRPr>
          </a:p>
          <a:p>
            <a:r>
              <a:rPr lang="zh-CN" altLang="en-US" dirty="0">
                <a:solidFill>
                  <a:srgbClr val="666666"/>
                </a:solidFill>
              </a:rPr>
              <a:t>每组输出一行结果，由小到大输出</a:t>
            </a:r>
            <a:r>
              <a:rPr lang="en-US" altLang="zh-CN" dirty="0">
                <a:solidFill>
                  <a:srgbClr val="666666"/>
                </a:solidFill>
              </a:rPr>
              <a:t>3</a:t>
            </a:r>
            <a:r>
              <a:rPr lang="zh-CN" altLang="en-US" dirty="0">
                <a:solidFill>
                  <a:srgbClr val="666666"/>
                </a:solidFill>
              </a:rPr>
              <a:t>个根</a:t>
            </a:r>
            <a:r>
              <a:rPr lang="en-US" altLang="zh-CN" dirty="0">
                <a:solidFill>
                  <a:srgbClr val="666666"/>
                </a:solidFill>
              </a:rPr>
              <a:t>(</a:t>
            </a:r>
            <a:r>
              <a:rPr lang="zh-CN" altLang="en-US" dirty="0">
                <a:solidFill>
                  <a:srgbClr val="666666"/>
                </a:solidFill>
              </a:rPr>
              <a:t>保留两位有效数字</a:t>
            </a:r>
            <a:r>
              <a:rPr lang="en-US" altLang="zh-CN" dirty="0">
                <a:solidFill>
                  <a:srgbClr val="666666"/>
                </a:solidFill>
              </a:rPr>
              <a:t>)</a:t>
            </a:r>
          </a:p>
          <a:p>
            <a:r>
              <a:rPr lang="zh-CN" altLang="en-US" b="1" dirty="0">
                <a:solidFill>
                  <a:srgbClr val="666666"/>
                </a:solidFill>
                <a:latin typeface="inherit"/>
              </a:rPr>
              <a:t>样例输入</a:t>
            </a:r>
            <a:endParaRPr lang="zh-CN" altLang="en-US" b="1" dirty="0">
              <a:solidFill>
                <a:srgbClr val="666666"/>
              </a:solidFill>
              <a:latin typeface="Open Sans Condensed"/>
            </a:endParaRPr>
          </a:p>
          <a:p>
            <a:r>
              <a:rPr lang="en-US" altLang="zh-CN" dirty="0">
                <a:latin typeface="inherit"/>
              </a:rPr>
              <a:t>1 -5 -4 20</a:t>
            </a:r>
          </a:p>
          <a:p>
            <a:r>
              <a:rPr lang="zh-CN" altLang="en-US" b="1" dirty="0">
                <a:solidFill>
                  <a:srgbClr val="666666"/>
                </a:solidFill>
                <a:latin typeface="inherit"/>
              </a:rPr>
              <a:t>样例输出</a:t>
            </a:r>
            <a:endParaRPr lang="zh-CN" altLang="en-US" b="1" dirty="0">
              <a:solidFill>
                <a:srgbClr val="666666"/>
              </a:solidFill>
              <a:latin typeface="Open Sans Condensed"/>
            </a:endParaRPr>
          </a:p>
          <a:p>
            <a:r>
              <a:rPr lang="en-US" altLang="zh-CN" dirty="0">
                <a:latin typeface="inherit"/>
              </a:rPr>
              <a:t>-2.00 2.00 5.00</a:t>
            </a:r>
            <a:endParaRPr lang="en-US" altLang="zh-CN" dirty="0">
              <a:effectLst/>
              <a:latin typeface="inheri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32E903-1DE0-3A4E-A8D5-13985E0DA92E}"/>
              </a:ext>
            </a:extLst>
          </p:cNvPr>
          <p:cNvSpPr/>
          <p:nvPr/>
        </p:nvSpPr>
        <p:spPr>
          <a:xfrm>
            <a:off x="135510" y="20210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课堂测试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5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2" name="Picture 4" descr="C:\Users\Administrator\Desktop\tooopen_1410166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64000"/>
                    </a14:imgEffect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6" t="19706" r="2946" b="10942"/>
          <a:stretch/>
        </p:blipFill>
        <p:spPr bwMode="auto">
          <a:xfrm>
            <a:off x="0" y="0"/>
            <a:ext cx="9178925" cy="5143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</p:pic>
      <p:sp>
        <p:nvSpPr>
          <p:cNvPr id="9" name="剪去单角的矩形 8"/>
          <p:cNvSpPr/>
          <p:nvPr/>
        </p:nvSpPr>
        <p:spPr>
          <a:xfrm>
            <a:off x="107504" y="1923678"/>
            <a:ext cx="6552728" cy="1224136"/>
          </a:xfrm>
          <a:prstGeom prst="snip1Rect">
            <a:avLst>
              <a:gd name="adj" fmla="val 46110"/>
            </a:avLst>
          </a:prstGeom>
          <a:solidFill>
            <a:srgbClr val="F9A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单角的矩形 3"/>
          <p:cNvSpPr/>
          <p:nvPr/>
        </p:nvSpPr>
        <p:spPr>
          <a:xfrm>
            <a:off x="-17512" y="1851670"/>
            <a:ext cx="6516216" cy="1152128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966069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 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7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520" y="26352"/>
            <a:ext cx="2565264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zh-CN" altLang="en-US" sz="22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引子 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730076"/>
            <a:ext cx="8064896" cy="13311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希腊神话：相传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Narcissus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（那喀索斯）是河神刻斐索斯与水泽女神利里俄珀之子。他是一位长相十分清秀的美少年，却对任何姑娘都不动心，只对自己的水中倒影爱慕不已，最终在顾影自怜中抑郁死去。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Narcissus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死后化作水仙花，仍留在水边守望着自己的影子。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b="1" dirty="0">
                <a:solidFill>
                  <a:srgbClr val="F77A2D"/>
                </a:solidFill>
              </a:rPr>
              <a:t>Narcissus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数则特指一个</a:t>
            </a:r>
            <a:r>
              <a:rPr lang="en-US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位数中各数字的</a:t>
            </a:r>
            <a:r>
              <a:rPr lang="en-US" altLang="zh-CN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次幂之和等于自身的数。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2427734"/>
            <a:ext cx="806489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“水仙花数”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定义为</a:t>
            </a:r>
            <a:r>
              <a:rPr lang="en-US" altLang="zh-CN" dirty="0"/>
              <a:t>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dirty="0"/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/>
              <a:t>Narcissus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数，如</a:t>
            </a:r>
            <a:r>
              <a:rPr lang="zh-CN" altLang="en-US" dirty="0"/>
              <a:t>：</a:t>
            </a:r>
            <a:r>
              <a:rPr lang="en-US" altLang="zh-CN" dirty="0"/>
              <a:t>153 = 1^3 + 5^3 + 3^3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请找出所有的“水仙花数”。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82331" y="3671421"/>
            <a:ext cx="414728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469900" indent="-4699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itchFamily="2" charset="2"/>
              <a:buChar char="ü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各位数字立方和是否等于该数本身</a:t>
            </a:r>
          </a:p>
        </p:txBody>
      </p:sp>
    </p:spTree>
    <p:extLst>
      <p:ext uri="{BB962C8B-B14F-4D97-AF65-F5344CB8AC3E}">
        <p14:creationId xmlns:p14="http://schemas.microsoft.com/office/powerpoint/2010/main" val="1021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4920" y="51470"/>
            <a:ext cx="244169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枚举算法基本思想</a:t>
            </a:r>
          </a:p>
        </p:txBody>
      </p:sp>
      <p:sp>
        <p:nvSpPr>
          <p:cNvPr id="19" name="矩形 18"/>
          <p:cNvSpPr/>
          <p:nvPr/>
        </p:nvSpPr>
        <p:spPr>
          <a:xfrm>
            <a:off x="467544" y="1093985"/>
            <a:ext cx="7993260" cy="13311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956" y="1200562"/>
            <a:ext cx="7488832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也称之为穷举算法，就是按照问题本身的性质，</a:t>
            </a: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一列举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出该问题所有可能的解，并在列举的过程中，</a:t>
            </a: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逐一检验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每个可能解是否是问题的真正解。若</a:t>
            </a:r>
            <a:r>
              <a:rPr lang="zh-CN" altLang="en-US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是则采纳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这个解；</a:t>
            </a:r>
            <a:r>
              <a:rPr lang="zh-CN" altLang="en-US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否则抛弃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9924" y="699542"/>
            <a:ext cx="1656556" cy="499992"/>
            <a:chOff x="611188" y="1297672"/>
            <a:chExt cx="1170503" cy="499992"/>
          </a:xfrm>
        </p:grpSpPr>
        <p:sp>
          <p:nvSpPr>
            <p:cNvPr id="16" name="对角圆角矩形 15"/>
            <p:cNvSpPr/>
            <p:nvPr/>
          </p:nvSpPr>
          <p:spPr>
            <a:xfrm>
              <a:off x="611188" y="1419622"/>
              <a:ext cx="1170503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23030" y="1297672"/>
              <a:ext cx="855387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枚举算法</a:t>
              </a:r>
            </a:p>
          </p:txBody>
        </p:sp>
      </p:grpSp>
      <p:sp>
        <p:nvSpPr>
          <p:cNvPr id="18" name="文本框 5"/>
          <p:cNvSpPr txBox="1"/>
          <p:nvPr/>
        </p:nvSpPr>
        <p:spPr>
          <a:xfrm>
            <a:off x="698209" y="2859782"/>
            <a:ext cx="4104456" cy="338554"/>
          </a:xfrm>
          <a:prstGeom prst="rect">
            <a:avLst/>
          </a:prstGeom>
          <a:noFill/>
          <a:ln w="28575">
            <a:solidFill>
              <a:srgbClr val="F77A2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不能遗漏，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否则可能导致结果不正确</a:t>
            </a:r>
          </a:p>
        </p:txBody>
      </p:sp>
      <p:sp>
        <p:nvSpPr>
          <p:cNvPr id="20" name="文本框 5"/>
          <p:cNvSpPr txBox="1"/>
          <p:nvPr/>
        </p:nvSpPr>
        <p:spPr>
          <a:xfrm>
            <a:off x="698209" y="3745364"/>
            <a:ext cx="4104456" cy="338554"/>
          </a:xfrm>
          <a:prstGeom prst="rect">
            <a:avLst/>
          </a:prstGeom>
          <a:noFill/>
          <a:ln w="28575">
            <a:solidFill>
              <a:srgbClr val="C6D9F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不要重复，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否则可能导致效率比较低</a:t>
            </a:r>
          </a:p>
        </p:txBody>
      </p:sp>
    </p:spTree>
    <p:extLst>
      <p:ext uri="{BB962C8B-B14F-4D97-AF65-F5344CB8AC3E}">
        <p14:creationId xmlns:p14="http://schemas.microsoft.com/office/powerpoint/2010/main" val="36330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244169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枚举算法基本思想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5"/>
          <p:cNvSpPr txBox="1"/>
          <p:nvPr/>
        </p:nvSpPr>
        <p:spPr>
          <a:xfrm>
            <a:off x="899592" y="2809260"/>
            <a:ext cx="6912768" cy="338554"/>
          </a:xfrm>
          <a:prstGeom prst="rect">
            <a:avLst/>
          </a:prstGeom>
          <a:noFill/>
          <a:ln w="28575">
            <a:solidFill>
              <a:srgbClr val="F77A2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枚举算法的解准确和全面 </a:t>
            </a:r>
          </a:p>
        </p:txBody>
      </p:sp>
      <p:sp>
        <p:nvSpPr>
          <p:cNvPr id="26" name="文本框 5"/>
          <p:cNvSpPr txBox="1"/>
          <p:nvPr/>
        </p:nvSpPr>
        <p:spPr>
          <a:xfrm>
            <a:off x="899592" y="3584368"/>
            <a:ext cx="6912768" cy="338554"/>
          </a:xfrm>
          <a:prstGeom prst="rect">
            <a:avLst/>
          </a:prstGeom>
          <a:noFill/>
          <a:ln w="28575">
            <a:solidFill>
              <a:srgbClr val="C6D9F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实现简单，通过循环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递归实现 </a:t>
            </a:r>
          </a:p>
        </p:txBody>
      </p:sp>
      <p:sp>
        <p:nvSpPr>
          <p:cNvPr id="27" name="文本框 5"/>
          <p:cNvSpPr txBox="1"/>
          <p:nvPr/>
        </p:nvSpPr>
        <p:spPr>
          <a:xfrm>
            <a:off x="899592" y="4393436"/>
            <a:ext cx="6912768" cy="33855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执行效率提升空间往往比较大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9094B5-41DE-5542-A290-0777EA8EB993}"/>
              </a:ext>
            </a:extLst>
          </p:cNvPr>
          <p:cNvSpPr/>
          <p:nvPr/>
        </p:nvSpPr>
        <p:spPr>
          <a:xfrm>
            <a:off x="467544" y="1093985"/>
            <a:ext cx="7993260" cy="13311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E2DC02-39BF-7D42-8C61-9DDF1E3823CC}"/>
              </a:ext>
            </a:extLst>
          </p:cNvPr>
          <p:cNvSpPr/>
          <p:nvPr/>
        </p:nvSpPr>
        <p:spPr>
          <a:xfrm>
            <a:off x="827956" y="1200562"/>
            <a:ext cx="7488832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也称之为穷举算法，就是按照问题本身的性质，</a:t>
            </a: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一列举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出该问题所有可能的解，并在列举的过程中，</a:t>
            </a:r>
            <a:r>
              <a:rPr lang="zh-CN" altLang="en-US" sz="16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逐一检验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每个可能解是否是问题的真正解。若</a:t>
            </a:r>
            <a:r>
              <a:rPr lang="zh-CN" altLang="en-US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是则采纳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这个解；</a:t>
            </a:r>
            <a:r>
              <a:rPr lang="zh-CN" altLang="en-US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否则抛弃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67C9F0D-9417-CE4D-BF6A-894012DB0646}"/>
              </a:ext>
            </a:extLst>
          </p:cNvPr>
          <p:cNvGrpSpPr/>
          <p:nvPr/>
        </p:nvGrpSpPr>
        <p:grpSpPr>
          <a:xfrm>
            <a:off x="539924" y="699542"/>
            <a:ext cx="1656556" cy="499992"/>
            <a:chOff x="611188" y="1297672"/>
            <a:chExt cx="1170503" cy="499992"/>
          </a:xfrm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0157C8CE-6BA4-2043-8284-E207DF628075}"/>
                </a:ext>
              </a:extLst>
            </p:cNvPr>
            <p:cNvSpPr/>
            <p:nvPr/>
          </p:nvSpPr>
          <p:spPr>
            <a:xfrm>
              <a:off x="611188" y="1419622"/>
              <a:ext cx="1170503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F254FE7-EE76-7743-B9A4-B3A4968A0170}"/>
                </a:ext>
              </a:extLst>
            </p:cNvPr>
            <p:cNvSpPr/>
            <p:nvPr/>
          </p:nvSpPr>
          <p:spPr>
            <a:xfrm>
              <a:off x="723030" y="1297672"/>
              <a:ext cx="855387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枚举算法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5"/>
          <p:cNvSpPr txBox="1"/>
          <p:nvPr/>
        </p:nvSpPr>
        <p:spPr>
          <a:xfrm>
            <a:off x="971600" y="1769027"/>
            <a:ext cx="7017780" cy="58477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p"/>
            </a:pP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920" y="51470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枚举三步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99592" y="759506"/>
            <a:ext cx="7056784" cy="843041"/>
            <a:chOff x="4218409" y="1056928"/>
            <a:chExt cx="7056784" cy="843041"/>
          </a:xfrm>
          <a:solidFill>
            <a:schemeClr val="bg1">
              <a:lumMod val="75000"/>
            </a:schemeClr>
          </a:solidFill>
        </p:grpSpPr>
        <p:sp>
          <p:nvSpPr>
            <p:cNvPr id="32" name="圆角矩形 31"/>
            <p:cNvSpPr/>
            <p:nvPr/>
          </p:nvSpPr>
          <p:spPr>
            <a:xfrm>
              <a:off x="4218409" y="1056928"/>
              <a:ext cx="7056784" cy="823263"/>
            </a:xfrm>
            <a:prstGeom prst="roundRect">
              <a:avLst>
                <a:gd name="adj" fmla="val 14903"/>
              </a:avLst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427983" y="1068972"/>
              <a:ext cx="66311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确定枚举对象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枚举对象也可以理解为是问题解的表达形式，一般需要用若干参数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(p</a:t>
              </a:r>
              <a:r>
                <a:rPr lang="en-US" altLang="zh-CN" sz="16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,p</a:t>
              </a:r>
              <a:r>
                <a:rPr lang="en-US" altLang="zh-CN" sz="16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,……,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1600" baseline="-25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来描述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71600" y="1684840"/>
            <a:ext cx="72224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参数之间需要</a:t>
            </a:r>
            <a:r>
              <a:rPr lang="zh-CN" altLang="en-US" sz="14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相互独立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，而且，参数数目越少，问题解的搜索空间的维度也相应地小</a:t>
            </a:r>
          </a:p>
          <a:p>
            <a:pPr marL="0"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每个参数的</a:t>
            </a:r>
            <a:r>
              <a:rPr lang="zh-CN" altLang="en-US" sz="1400" b="1" dirty="0">
                <a:solidFill>
                  <a:srgbClr val="F77A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取值范围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越小，问题解的搜索空间也越小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899592" y="2612583"/>
            <a:ext cx="7056784" cy="862172"/>
            <a:chOff x="4218409" y="1056928"/>
            <a:chExt cx="7056784" cy="862172"/>
          </a:xfrm>
          <a:solidFill>
            <a:schemeClr val="bg1">
              <a:lumMod val="75000"/>
            </a:schemeClr>
          </a:solidFill>
        </p:grpSpPr>
        <p:sp>
          <p:nvSpPr>
            <p:cNvPr id="35" name="圆角矩形 34"/>
            <p:cNvSpPr/>
            <p:nvPr/>
          </p:nvSpPr>
          <p:spPr>
            <a:xfrm>
              <a:off x="4218409" y="1056928"/>
              <a:ext cx="7056784" cy="823263"/>
            </a:xfrm>
            <a:prstGeom prst="roundRect">
              <a:avLst>
                <a:gd name="adj" fmla="val 14903"/>
              </a:avLst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427983" y="1088103"/>
              <a:ext cx="66311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逐一列举可能解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根据枚举对象的参数构造循环，一一列举其表达式的每一种取值情况。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99592" y="3764711"/>
            <a:ext cx="7056784" cy="862172"/>
            <a:chOff x="4218409" y="1056928"/>
            <a:chExt cx="7056784" cy="862172"/>
          </a:xfrm>
          <a:solidFill>
            <a:schemeClr val="bg1">
              <a:lumMod val="75000"/>
            </a:schemeClr>
          </a:solidFill>
        </p:grpSpPr>
        <p:sp>
          <p:nvSpPr>
            <p:cNvPr id="45" name="圆角矩形 44"/>
            <p:cNvSpPr/>
            <p:nvPr/>
          </p:nvSpPr>
          <p:spPr>
            <a:xfrm>
              <a:off x="4218409" y="1056928"/>
              <a:ext cx="7056784" cy="823263"/>
            </a:xfrm>
            <a:prstGeom prst="roundRect">
              <a:avLst>
                <a:gd name="adj" fmla="val 14903"/>
              </a:avLst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427983" y="1088103"/>
              <a:ext cx="66311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>
                  <a:solidFill>
                    <a:srgbClr val="F77A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逐一验证可能解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根据问题解的要求，一一验证枚举对象表达式的每一个取值，如果满足条件，则采纳它，否则，抛弃之。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52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数组配对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11188" y="1873736"/>
            <a:ext cx="1656556" cy="553998"/>
            <a:chOff x="611188" y="1297672"/>
            <a:chExt cx="1170503" cy="553998"/>
          </a:xfrm>
        </p:grpSpPr>
        <p:sp>
          <p:nvSpPr>
            <p:cNvPr id="41" name="对角圆角矩形 40"/>
            <p:cNvSpPr/>
            <p:nvPr/>
          </p:nvSpPr>
          <p:spPr>
            <a:xfrm>
              <a:off x="611188" y="1419622"/>
              <a:ext cx="1170503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78133" y="1297672"/>
              <a:ext cx="78289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  入：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05830" y="389302"/>
            <a:ext cx="1656556" cy="499992"/>
            <a:chOff x="611188" y="1297672"/>
            <a:chExt cx="1170503" cy="499992"/>
          </a:xfrm>
        </p:grpSpPr>
        <p:sp>
          <p:nvSpPr>
            <p:cNvPr id="19" name="对角圆角矩形 18"/>
            <p:cNvSpPr/>
            <p:nvPr/>
          </p:nvSpPr>
          <p:spPr>
            <a:xfrm>
              <a:off x="611188" y="1419622"/>
              <a:ext cx="1170503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23030" y="1297672"/>
              <a:ext cx="1036613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任务描述：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628682" y="890907"/>
            <a:ext cx="7489204" cy="1096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给你一个长度为</a:t>
            </a:r>
            <a:r>
              <a:rPr lang="es-E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和一个正整数</a:t>
            </a:r>
            <a:r>
              <a:rPr lang="es-E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s-E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问从数组中任选两个数使其和是</a:t>
            </a:r>
            <a:r>
              <a:rPr lang="es-E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的倍数，有多少种选法。对于数组</a:t>
            </a:r>
            <a:r>
              <a:rPr lang="es-E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a1=1 , a2=2 , a3=2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而言：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s-E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a1,a2)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s-E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a2,a1)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被认为是同一种选法；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s-E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a1,a2)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s-E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a1,a3)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被认为是不同的选法。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38718" y="2481206"/>
            <a:ext cx="7489204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第一行有两个正整数</a:t>
            </a:r>
            <a:r>
              <a:rPr lang="es-ES" altLang="zh-CN" sz="1400" dirty="0"/>
              <a:t>n</a:t>
            </a:r>
            <a:r>
              <a:rPr lang="zh-CN" altLang="es-ES" sz="1400" dirty="0"/>
              <a:t>，</a:t>
            </a:r>
            <a:r>
              <a:rPr lang="es-ES" altLang="zh-CN" sz="1400" dirty="0"/>
              <a:t>k</a:t>
            </a:r>
            <a:r>
              <a:rPr lang="zh-CN" altLang="es-ES" sz="1400" dirty="0"/>
              <a:t>。</a:t>
            </a:r>
            <a:r>
              <a:rPr lang="es-ES" altLang="zh-CN" sz="1400" dirty="0"/>
              <a:t>n&lt;=1000000</a:t>
            </a:r>
            <a:r>
              <a:rPr lang="zh-CN" altLang="es-ES" sz="1400" dirty="0"/>
              <a:t>，</a:t>
            </a:r>
            <a:r>
              <a:rPr lang="es-ES" altLang="zh-CN" sz="1400" dirty="0"/>
              <a:t>k&lt;=1000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第二行有</a:t>
            </a:r>
            <a:r>
              <a:rPr lang="es-ES" altLang="zh-CN" sz="1400" dirty="0"/>
              <a:t>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个正整数</a:t>
            </a:r>
            <a:r>
              <a:rPr lang="zh-CN" altLang="en-US" sz="1400" dirty="0"/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每个数的大小不超过</a:t>
            </a:r>
            <a:r>
              <a:rPr lang="en-US" altLang="zh-CN" sz="1400" dirty="0"/>
              <a:t>1</a:t>
            </a:r>
            <a:r>
              <a:rPr lang="es-ES" altLang="zh-CN" sz="1400" dirty="0"/>
              <a:t>e9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05830" y="2964985"/>
            <a:ext cx="1656556" cy="553998"/>
            <a:chOff x="611188" y="1297672"/>
            <a:chExt cx="1170503" cy="553998"/>
          </a:xfrm>
        </p:grpSpPr>
        <p:sp>
          <p:nvSpPr>
            <p:cNvPr id="23" name="对角圆角矩形 22"/>
            <p:cNvSpPr/>
            <p:nvPr/>
          </p:nvSpPr>
          <p:spPr>
            <a:xfrm>
              <a:off x="611188" y="1419622"/>
              <a:ext cx="1170503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8133" y="1297672"/>
              <a:ext cx="78289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  出：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605830" y="3513292"/>
            <a:ext cx="7489204" cy="310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选出一对数使其和是</a:t>
            </a:r>
            <a:r>
              <a:rPr lang="es-E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的倍数的选法个数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552BD9-2206-6B48-94BD-ECA3844DA666}"/>
              </a:ext>
            </a:extLst>
          </p:cNvPr>
          <p:cNvSpPr/>
          <p:nvPr/>
        </p:nvSpPr>
        <p:spPr>
          <a:xfrm>
            <a:off x="612983" y="4013736"/>
            <a:ext cx="2061073" cy="861774"/>
          </a:xfrm>
          <a:prstGeom prst="rect">
            <a:avLst/>
          </a:prstGeom>
          <a:solidFill>
            <a:srgbClr val="CBEAFD"/>
          </a:solidFill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5 6 </a:t>
            </a:r>
          </a:p>
          <a:p>
            <a:r>
              <a:rPr lang="en-US" altLang="zh-CN" dirty="0"/>
              <a:t>1 2 3 4 5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26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5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11188" y="509510"/>
            <a:ext cx="1656556" cy="499992"/>
            <a:chOff x="611188" y="1297672"/>
            <a:chExt cx="1170503" cy="499992"/>
          </a:xfrm>
        </p:grpSpPr>
        <p:sp>
          <p:nvSpPr>
            <p:cNvPr id="23" name="对角圆角矩形 22"/>
            <p:cNvSpPr/>
            <p:nvPr/>
          </p:nvSpPr>
          <p:spPr>
            <a:xfrm>
              <a:off x="611188" y="1419622"/>
              <a:ext cx="1170503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23030" y="1297672"/>
              <a:ext cx="855387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枚举对象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611188" y="1178852"/>
            <a:ext cx="7489204" cy="34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1&lt;=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j&lt;= n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11188" y="1934014"/>
            <a:ext cx="6985148" cy="1224502"/>
            <a:chOff x="611188" y="1639378"/>
            <a:chExt cx="6985148" cy="1224502"/>
          </a:xfrm>
        </p:grpSpPr>
        <p:sp>
          <p:nvSpPr>
            <p:cNvPr id="26" name="矩形 25"/>
            <p:cNvSpPr/>
            <p:nvPr/>
          </p:nvSpPr>
          <p:spPr>
            <a:xfrm>
              <a:off x="611188" y="1707654"/>
              <a:ext cx="6985148" cy="322601"/>
            </a:xfrm>
            <a:prstGeom prst="rect">
              <a:avLst/>
            </a:prstGeom>
            <a:solidFill>
              <a:srgbClr val="CBEA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71600" y="1639378"/>
              <a:ext cx="4536504" cy="1224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逐一列举</a:t>
              </a:r>
            </a:p>
            <a:p>
              <a:pPr>
                <a:lnSpc>
                  <a:spcPct val="16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for(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=0;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&lt;n;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++)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for(j=i+1; j&lt;n;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j++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1188" y="3417647"/>
            <a:ext cx="6985148" cy="830548"/>
            <a:chOff x="611188" y="2575482"/>
            <a:chExt cx="6985148" cy="830548"/>
          </a:xfrm>
        </p:grpSpPr>
        <p:sp>
          <p:nvSpPr>
            <p:cNvPr id="28" name="矩形 27"/>
            <p:cNvSpPr/>
            <p:nvPr/>
          </p:nvSpPr>
          <p:spPr>
            <a:xfrm>
              <a:off x="611188" y="2643758"/>
              <a:ext cx="6985148" cy="322601"/>
            </a:xfrm>
            <a:prstGeom prst="rect">
              <a:avLst/>
            </a:prstGeom>
            <a:solidFill>
              <a:srgbClr val="CBEA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71600" y="2575482"/>
              <a:ext cx="4536504" cy="830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逐一验证</a:t>
              </a:r>
            </a:p>
            <a:p>
              <a:pPr>
                <a:lnSpc>
                  <a:spcPct val="16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+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aj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)%k = 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C61B900-CBAB-A346-AF5C-B7668B49766B}"/>
                  </a:ext>
                </a:extLst>
              </p:cNvPr>
              <p:cNvSpPr txBox="1"/>
              <p:nvPr/>
            </p:nvSpPr>
            <p:spPr>
              <a:xfrm>
                <a:off x="6012160" y="1196741"/>
                <a:ext cx="847476" cy="3693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C61B900-CBAB-A346-AF5C-B7668B497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196741"/>
                <a:ext cx="847476" cy="369332"/>
              </a:xfrm>
              <a:prstGeom prst="rect">
                <a:avLst/>
              </a:prstGeom>
              <a:blipFill>
                <a:blip r:embed="rId2"/>
                <a:stretch>
                  <a:fillRect l="-4286" r="-8571" b="-28125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AD0FE92-07B3-4D4C-8E24-EA2B818E6A6A}"/>
              </a:ext>
            </a:extLst>
          </p:cNvPr>
          <p:cNvSpPr txBox="1"/>
          <p:nvPr/>
        </p:nvSpPr>
        <p:spPr>
          <a:xfrm>
            <a:off x="6012160" y="2496139"/>
            <a:ext cx="264848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kumimoji="1" lang="zh-CN" altLang="en-US" dirty="0"/>
              <a:t> </a:t>
            </a:r>
            <a:r>
              <a:rPr kumimoji="1" lang="en-US" altLang="zh-CN" dirty="0"/>
              <a:t>n=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en-US" altLang="zh-CN" baseline="30000" dirty="0"/>
              <a:t>6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 需要循环验证 </a:t>
            </a:r>
            <a:r>
              <a:rPr kumimoji="1" lang="en-US" altLang="zh-CN" b="1" dirty="0"/>
              <a:t>10</a:t>
            </a:r>
            <a:r>
              <a:rPr kumimoji="1" lang="en-US" altLang="zh-CN" b="1" baseline="30000" dirty="0"/>
              <a:t>12</a:t>
            </a:r>
            <a:r>
              <a:rPr kumimoji="1" lang="zh-CN" altLang="en-US" baseline="30000" dirty="0"/>
              <a:t> </a:t>
            </a:r>
            <a:r>
              <a:rPr kumimoji="1" lang="zh-CN" altLang="en-US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53181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11188" y="509510"/>
            <a:ext cx="1656556" cy="499992"/>
            <a:chOff x="611188" y="1297672"/>
            <a:chExt cx="1170503" cy="499992"/>
          </a:xfrm>
        </p:grpSpPr>
        <p:sp>
          <p:nvSpPr>
            <p:cNvPr id="23" name="对角圆角矩形 22"/>
            <p:cNvSpPr/>
            <p:nvPr/>
          </p:nvSpPr>
          <p:spPr>
            <a:xfrm>
              <a:off x="611188" y="1419622"/>
              <a:ext cx="1170503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23030" y="1297672"/>
              <a:ext cx="855387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枚举对象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11188" y="1178852"/>
                <a:ext cx="3672780" cy="397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lnSpc>
                    <a:spcPct val="11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𝑂𝑏𝑗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𝑎𝑗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), 1&lt;=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&lt;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𝑗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&lt;=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1178852"/>
                <a:ext cx="3672780" cy="397032"/>
              </a:xfrm>
              <a:prstGeom prst="rect">
                <a:avLst/>
              </a:prstGeom>
              <a:blipFill>
                <a:blip r:embed="rId2"/>
                <a:stretch>
                  <a:fillRect l="-692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235B7-741C-AF40-9981-EE8781C52D3E}"/>
                  </a:ext>
                </a:extLst>
              </p:cNvPr>
              <p:cNvSpPr/>
              <p:nvPr/>
            </p:nvSpPr>
            <p:spPr>
              <a:xfrm>
                <a:off x="657853" y="1921937"/>
                <a:ext cx="2115066" cy="369332"/>
              </a:xfrm>
              <a:prstGeom prst="rect">
                <a:avLst/>
              </a:prstGeom>
              <a:ln>
                <a:solidFill>
                  <a:srgbClr val="1F7BE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lang="en-US" altLang="zh-CN" i="1" baseline="-25000" dirty="0" err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+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lang="en-US" altLang="zh-CN" i="1" baseline="-25000" dirty="0" err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𝑗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)%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𝑘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=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235B7-741C-AF40-9981-EE8781C52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53" y="1921937"/>
                <a:ext cx="2115066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  <a:ln>
                <a:solidFill>
                  <a:srgbClr val="1F7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0574E71-15FC-B647-B7C3-4418C489CA04}"/>
                  </a:ext>
                </a:extLst>
              </p:cNvPr>
              <p:cNvSpPr/>
              <p:nvPr/>
            </p:nvSpPr>
            <p:spPr>
              <a:xfrm>
                <a:off x="4705221" y="1923215"/>
                <a:ext cx="2675091" cy="369332"/>
              </a:xfrm>
              <a:prstGeom prst="rect">
                <a:avLst/>
              </a:prstGeom>
              <a:ln>
                <a:solidFill>
                  <a:srgbClr val="1F7BE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lang="en-US" altLang="zh-CN" i="1" baseline="-25000" dirty="0" err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%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𝑘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lang="en-US" altLang="zh-CN" i="1" baseline="-25000" dirty="0" err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𝑗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%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𝑘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)%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𝑘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=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0574E71-15FC-B647-B7C3-4418C489C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221" y="1923215"/>
                <a:ext cx="2675091" cy="369332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  <a:ln>
                <a:solidFill>
                  <a:srgbClr val="1F7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20A2A02-59E2-F349-ABAE-13FB289572AE}"/>
              </a:ext>
            </a:extLst>
          </p:cNvPr>
          <p:cNvSpPr txBox="1"/>
          <p:nvPr/>
        </p:nvSpPr>
        <p:spPr>
          <a:xfrm>
            <a:off x="3789541" y="33591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…….</a:t>
            </a:r>
            <a:endParaRPr kumimoji="1" lang="zh-CN" altLang="en-US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1F5F151-246C-6A4C-A531-75421083AF65}"/>
              </a:ext>
            </a:extLst>
          </p:cNvPr>
          <p:cNvGrpSpPr/>
          <p:nvPr/>
        </p:nvGrpSpPr>
        <p:grpSpPr>
          <a:xfrm>
            <a:off x="802174" y="3244707"/>
            <a:ext cx="1145185" cy="1229158"/>
            <a:chOff x="802174" y="3656140"/>
            <a:chExt cx="1145185" cy="1229158"/>
          </a:xfrm>
        </p:grpSpPr>
        <p:sp>
          <p:nvSpPr>
            <p:cNvPr id="20" name="罐形 19">
              <a:extLst>
                <a:ext uri="{FF2B5EF4-FFF2-40B4-BE49-F238E27FC236}">
                  <a16:creationId xmlns:a16="http://schemas.microsoft.com/office/drawing/2014/main" id="{1335C21B-ED98-C84B-9E76-C5FC3AFA818A}"/>
                </a:ext>
              </a:extLst>
            </p:cNvPr>
            <p:cNvSpPr/>
            <p:nvPr/>
          </p:nvSpPr>
          <p:spPr>
            <a:xfrm>
              <a:off x="960628" y="3656140"/>
              <a:ext cx="828278" cy="648072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</a:t>
              </a:r>
              <a:r>
                <a:rPr kumimoji="1" lang="en-US" altLang="zh-CN" baseline="-25000" dirty="0">
                  <a:solidFill>
                    <a:schemeClr val="tx1"/>
                  </a:solidFill>
                </a:rPr>
                <a:t>0</a:t>
              </a:r>
              <a:endParaRPr kumimoji="1" lang="zh-CN" altLang="en-US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3A27513E-10AA-A64C-B001-EDFCE4225738}"/>
                    </a:ext>
                  </a:extLst>
                </p:cNvPr>
                <p:cNvSpPr txBox="1"/>
                <p:nvPr/>
              </p:nvSpPr>
              <p:spPr>
                <a:xfrm>
                  <a:off x="802174" y="4515966"/>
                  <a:ext cx="11451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3A27513E-10AA-A64C-B001-EDFCE4225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74" y="4515966"/>
                  <a:ext cx="11451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12CC88D-1471-1247-A070-F925FF7D02BB}"/>
              </a:ext>
            </a:extLst>
          </p:cNvPr>
          <p:cNvGrpSpPr/>
          <p:nvPr/>
        </p:nvGrpSpPr>
        <p:grpSpPr>
          <a:xfrm>
            <a:off x="2406306" y="3240437"/>
            <a:ext cx="1145185" cy="1233428"/>
            <a:chOff x="2406306" y="3651870"/>
            <a:chExt cx="1145185" cy="1233428"/>
          </a:xfrm>
        </p:grpSpPr>
        <p:sp>
          <p:nvSpPr>
            <p:cNvPr id="18" name="罐形 17">
              <a:extLst>
                <a:ext uri="{FF2B5EF4-FFF2-40B4-BE49-F238E27FC236}">
                  <a16:creationId xmlns:a16="http://schemas.microsoft.com/office/drawing/2014/main" id="{91378609-D762-4045-A782-3369BC4BD3AA}"/>
                </a:ext>
              </a:extLst>
            </p:cNvPr>
            <p:cNvSpPr/>
            <p:nvPr/>
          </p:nvSpPr>
          <p:spPr>
            <a:xfrm>
              <a:off x="2564760" y="3651870"/>
              <a:ext cx="828278" cy="648072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</a:t>
              </a:r>
              <a:r>
                <a:rPr kumimoji="1" lang="en-US" altLang="zh-CN" baseline="-25000" dirty="0">
                  <a:solidFill>
                    <a:schemeClr val="tx1"/>
                  </a:solidFill>
                </a:rPr>
                <a:t>1</a:t>
              </a:r>
              <a:endParaRPr kumimoji="1" lang="zh-CN" altLang="en-US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4E8D69A9-C445-4F44-AC0D-CE8E2590EC7F}"/>
                    </a:ext>
                  </a:extLst>
                </p:cNvPr>
                <p:cNvSpPr txBox="1"/>
                <p:nvPr/>
              </p:nvSpPr>
              <p:spPr>
                <a:xfrm>
                  <a:off x="2406306" y="4515966"/>
                  <a:ext cx="11451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4E8D69A9-C445-4F44-AC0D-CE8E2590E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306" y="4515966"/>
                  <a:ext cx="114518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86B49D-923C-AC45-A400-4F627C6C0529}"/>
              </a:ext>
            </a:extLst>
          </p:cNvPr>
          <p:cNvGrpSpPr/>
          <p:nvPr/>
        </p:nvGrpSpPr>
        <p:grpSpPr>
          <a:xfrm>
            <a:off x="4529896" y="3240437"/>
            <a:ext cx="1554272" cy="1233428"/>
            <a:chOff x="4529896" y="3651870"/>
            <a:chExt cx="1554272" cy="1233428"/>
          </a:xfrm>
        </p:grpSpPr>
        <p:sp>
          <p:nvSpPr>
            <p:cNvPr id="19" name="罐形 18">
              <a:extLst>
                <a:ext uri="{FF2B5EF4-FFF2-40B4-BE49-F238E27FC236}">
                  <a16:creationId xmlns:a16="http://schemas.microsoft.com/office/drawing/2014/main" id="{304AA366-A28E-B048-8DD6-AB8D1AA2ED20}"/>
                </a:ext>
              </a:extLst>
            </p:cNvPr>
            <p:cNvSpPr/>
            <p:nvPr/>
          </p:nvSpPr>
          <p:spPr>
            <a:xfrm>
              <a:off x="4895850" y="3651870"/>
              <a:ext cx="828278" cy="648072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</a:t>
              </a:r>
              <a:r>
                <a:rPr kumimoji="1" lang="en-US" altLang="zh-CN" baseline="-25000" dirty="0">
                  <a:solidFill>
                    <a:schemeClr val="tx1"/>
                  </a:solidFill>
                </a:rPr>
                <a:t>k-2</a:t>
              </a:r>
              <a:endParaRPr kumimoji="1" lang="zh-CN" altLang="en-US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7BC5F19-360F-6346-9493-3E391B3808CF}"/>
                    </a:ext>
                  </a:extLst>
                </p:cNvPr>
                <p:cNvSpPr txBox="1"/>
                <p:nvPr/>
              </p:nvSpPr>
              <p:spPr>
                <a:xfrm>
                  <a:off x="4529896" y="4515966"/>
                  <a:ext cx="15542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7BC5F19-360F-6346-9493-3E391B380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896" y="4515966"/>
                  <a:ext cx="155427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D07CC4-FE9A-364B-B90D-A203BA27A2E0}"/>
              </a:ext>
            </a:extLst>
          </p:cNvPr>
          <p:cNvGrpSpPr/>
          <p:nvPr/>
        </p:nvGrpSpPr>
        <p:grpSpPr>
          <a:xfrm>
            <a:off x="6213746" y="3219822"/>
            <a:ext cx="1554272" cy="1254043"/>
            <a:chOff x="6213746" y="3631255"/>
            <a:chExt cx="1554272" cy="1254043"/>
          </a:xfrm>
        </p:grpSpPr>
        <p:sp>
          <p:nvSpPr>
            <p:cNvPr id="8" name="罐形 7">
              <a:extLst>
                <a:ext uri="{FF2B5EF4-FFF2-40B4-BE49-F238E27FC236}">
                  <a16:creationId xmlns:a16="http://schemas.microsoft.com/office/drawing/2014/main" id="{96DC489C-A1EE-F94B-AC37-904D45E5316E}"/>
                </a:ext>
              </a:extLst>
            </p:cNvPr>
            <p:cNvSpPr/>
            <p:nvPr/>
          </p:nvSpPr>
          <p:spPr>
            <a:xfrm>
              <a:off x="6552034" y="3631255"/>
              <a:ext cx="828278" cy="648072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</a:t>
              </a:r>
              <a:r>
                <a:rPr kumimoji="1" lang="en-US" altLang="zh-CN" baseline="-25000" dirty="0">
                  <a:solidFill>
                    <a:schemeClr val="tx1"/>
                  </a:solidFill>
                </a:rPr>
                <a:t>k-1</a:t>
              </a:r>
              <a:endParaRPr kumimoji="1" lang="zh-CN" altLang="en-US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FD17C63-3126-DC48-BF47-F7DD8FBA5642}"/>
                    </a:ext>
                  </a:extLst>
                </p:cNvPr>
                <p:cNvSpPr txBox="1"/>
                <p:nvPr/>
              </p:nvSpPr>
              <p:spPr>
                <a:xfrm>
                  <a:off x="6213746" y="4515966"/>
                  <a:ext cx="15542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FD17C63-3126-DC48-BF47-F7DD8FBA5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46" y="4515966"/>
                  <a:ext cx="155427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左右箭头 10">
            <a:extLst>
              <a:ext uri="{FF2B5EF4-FFF2-40B4-BE49-F238E27FC236}">
                <a16:creationId xmlns:a16="http://schemas.microsoft.com/office/drawing/2014/main" id="{D4E13D0B-E5A3-524D-8C53-759F30372198}"/>
              </a:ext>
            </a:extLst>
          </p:cNvPr>
          <p:cNvSpPr/>
          <p:nvPr/>
        </p:nvSpPr>
        <p:spPr>
          <a:xfrm>
            <a:off x="3389466" y="1983738"/>
            <a:ext cx="811265" cy="307531"/>
          </a:xfrm>
          <a:prstGeom prst="leftRightArrow">
            <a:avLst/>
          </a:prstGeom>
          <a:solidFill>
            <a:srgbClr val="F77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23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9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920" y="51470"/>
            <a:ext cx="131318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zh-CN" altLang="en-US" sz="2200" b="1" dirty="0">
              <a:solidFill>
                <a:srgbClr val="F9A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11188" y="509510"/>
            <a:ext cx="1656556" cy="499992"/>
            <a:chOff x="611188" y="1297672"/>
            <a:chExt cx="1170503" cy="499992"/>
          </a:xfrm>
        </p:grpSpPr>
        <p:sp>
          <p:nvSpPr>
            <p:cNvPr id="23" name="对角圆角矩形 22"/>
            <p:cNvSpPr/>
            <p:nvPr/>
          </p:nvSpPr>
          <p:spPr>
            <a:xfrm>
              <a:off x="611188" y="1419622"/>
              <a:ext cx="1170503" cy="378042"/>
            </a:xfrm>
            <a:prstGeom prst="round2DiagRect">
              <a:avLst>
                <a:gd name="adj1" fmla="val 45986"/>
                <a:gd name="adj2" fmla="val 0"/>
              </a:avLst>
            </a:prstGeom>
            <a:solidFill>
              <a:srgbClr val="F77A2D"/>
            </a:solidFill>
            <a:ln>
              <a:noFill/>
            </a:ln>
            <a:effectLst>
              <a:outerShdw blurRad="50800" dist="50800" dir="8100000" sx="103000" sy="103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77A2D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23030" y="1297672"/>
              <a:ext cx="855387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枚举对象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686895" y="1225948"/>
            <a:ext cx="2372937" cy="34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0&lt;=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&lt;= k-1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11188" y="1934014"/>
            <a:ext cx="6985148" cy="1224502"/>
            <a:chOff x="611188" y="1639378"/>
            <a:chExt cx="6985148" cy="1224502"/>
          </a:xfrm>
        </p:grpSpPr>
        <p:sp>
          <p:nvSpPr>
            <p:cNvPr id="26" name="矩形 25"/>
            <p:cNvSpPr/>
            <p:nvPr/>
          </p:nvSpPr>
          <p:spPr>
            <a:xfrm>
              <a:off x="611188" y="1707654"/>
              <a:ext cx="6985148" cy="322601"/>
            </a:xfrm>
            <a:prstGeom prst="rect">
              <a:avLst/>
            </a:prstGeom>
            <a:solidFill>
              <a:srgbClr val="CBEA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71600" y="1639378"/>
              <a:ext cx="4536504" cy="1224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逐一列举</a:t>
              </a:r>
            </a:p>
            <a:p>
              <a:pPr>
                <a:lnSpc>
                  <a:spcPct val="16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for(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=0;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&lt;k;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++)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1188" y="3417647"/>
            <a:ext cx="6985148" cy="1222386"/>
            <a:chOff x="611188" y="2575482"/>
            <a:chExt cx="6985148" cy="1222386"/>
          </a:xfrm>
        </p:grpSpPr>
        <p:sp>
          <p:nvSpPr>
            <p:cNvPr id="28" name="矩形 27"/>
            <p:cNvSpPr/>
            <p:nvPr/>
          </p:nvSpPr>
          <p:spPr>
            <a:xfrm>
              <a:off x="611188" y="2643758"/>
              <a:ext cx="6985148" cy="322601"/>
            </a:xfrm>
            <a:prstGeom prst="rect">
              <a:avLst/>
            </a:prstGeom>
            <a:solidFill>
              <a:srgbClr val="CBEA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/>
                <p:cNvSpPr/>
                <p:nvPr/>
              </p:nvSpPr>
              <p:spPr>
                <a:xfrm>
                  <a:off x="971600" y="2575482"/>
                  <a:ext cx="4536504" cy="12223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altLang="en-US" sz="16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逐一验证</a:t>
                  </a:r>
                </a:p>
                <a:p>
                  <a:pPr>
                    <a:lnSpc>
                      <a:spcPct val="160000"/>
                    </a:lnSpc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s-ES" altLang="zh-CN" sz="16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altLang="zh-CN" sz="1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s-E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altLang="zh-CN" sz="16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altLang="zh-CN" sz="16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s-ES" altLang="zh-CN" sz="1600" i="1" dirty="0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s-ES" altLang="zh-CN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endParaRPr lang="es-ES" altLang="zh-CN" sz="1600" dirty="0"/>
                </a:p>
                <a:p>
                  <a:pPr>
                    <a:lnSpc>
                      <a:spcPct val="160000"/>
                    </a:lnSpc>
                  </a:pPr>
                  <a:r>
                    <a:rPr lang="es-ES" altLang="zh-CN" sz="1600" dirty="0"/>
                    <a:t> </a:t>
                  </a:r>
                  <a14:m>
                    <m:oMath xmlns:m="http://schemas.openxmlformats.org/officeDocument/2006/math">
                      <m:r>
                        <a:rPr lang="es-ES" altLang="zh-CN" sz="1600" i="1" dirty="0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s-ES" altLang="zh-CN" sz="1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altLang="zh-CN" sz="1600" i="1" dirty="0" err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s-ES" altLang="zh-CN" sz="1600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s-ES" altLang="zh-CN" sz="1600" i="1" dirty="0" err="1" smtClean="0">
                          <a:latin typeface="Cambria Math" panose="02040503050406030204" pitchFamily="18" charset="0"/>
                        </a:rPr>
                        <m:t>𝑏𝑗</m:t>
                      </m:r>
                    </m:oMath>
                  </a14:m>
                  <a:endParaRPr lang="es-ES" altLang="zh-CN" sz="1600" dirty="0"/>
                </a:p>
              </p:txBody>
            </p:sp>
          </mc:Choice>
          <mc:Fallback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2575482"/>
                  <a:ext cx="4536504" cy="1222386"/>
                </a:xfrm>
                <a:prstGeom prst="rect">
                  <a:avLst/>
                </a:prstGeom>
                <a:blipFill>
                  <a:blip r:embed="rId3"/>
                  <a:stretch>
                    <a:fillRect l="-838" b="-309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C61B900-CBAB-A346-AF5C-B7668B49766B}"/>
                  </a:ext>
                </a:extLst>
              </p:cNvPr>
              <p:cNvSpPr txBox="1"/>
              <p:nvPr/>
            </p:nvSpPr>
            <p:spPr>
              <a:xfrm>
                <a:off x="5877212" y="2735211"/>
                <a:ext cx="689632" cy="3693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kumimoji="1"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C61B900-CBAB-A346-AF5C-B7668B497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212" y="2735211"/>
                <a:ext cx="689632" cy="369332"/>
              </a:xfrm>
              <a:prstGeom prst="rect">
                <a:avLst/>
              </a:prstGeom>
              <a:blipFill>
                <a:blip r:embed="rId4"/>
                <a:stretch>
                  <a:fillRect l="-8772" r="-14035" b="-2500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4BF9334D-8907-0042-B892-F3E7567E0766}"/>
              </a:ext>
            </a:extLst>
          </p:cNvPr>
          <p:cNvGrpSpPr/>
          <p:nvPr/>
        </p:nvGrpSpPr>
        <p:grpSpPr>
          <a:xfrm>
            <a:off x="5580112" y="555526"/>
            <a:ext cx="1097993" cy="1233428"/>
            <a:chOff x="2406306" y="3651870"/>
            <a:chExt cx="1097993" cy="1233428"/>
          </a:xfrm>
        </p:grpSpPr>
        <p:sp>
          <p:nvSpPr>
            <p:cNvPr id="16" name="罐形 15">
              <a:extLst>
                <a:ext uri="{FF2B5EF4-FFF2-40B4-BE49-F238E27FC236}">
                  <a16:creationId xmlns:a16="http://schemas.microsoft.com/office/drawing/2014/main" id="{CF21E2A9-4F50-BA45-8CBA-83168749A671}"/>
                </a:ext>
              </a:extLst>
            </p:cNvPr>
            <p:cNvSpPr/>
            <p:nvPr/>
          </p:nvSpPr>
          <p:spPr>
            <a:xfrm>
              <a:off x="2564760" y="3651870"/>
              <a:ext cx="828278" cy="648072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</a:t>
              </a:r>
              <a:r>
                <a:rPr kumimoji="1" lang="en-US" altLang="zh-CN" baseline="-25000" dirty="0">
                  <a:solidFill>
                    <a:schemeClr val="tx1"/>
                  </a:solidFill>
                </a:rPr>
                <a:t>i</a:t>
              </a:r>
              <a:endParaRPr kumimoji="1" lang="zh-CN" altLang="en-US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6CF8389-AB3B-DE45-B2B5-3BFC0974DC2A}"/>
                    </a:ext>
                  </a:extLst>
                </p:cNvPr>
                <p:cNvSpPr txBox="1"/>
                <p:nvPr/>
              </p:nvSpPr>
              <p:spPr>
                <a:xfrm>
                  <a:off x="2406306" y="4515966"/>
                  <a:ext cx="10979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6CF8389-AB3B-DE45-B2B5-3BFC0974D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306" y="4515966"/>
                  <a:ext cx="109799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90DD90FA-E119-2847-BD5B-78B467929A9F}"/>
              </a:ext>
            </a:extLst>
          </p:cNvPr>
          <p:cNvSpPr/>
          <p:nvPr/>
        </p:nvSpPr>
        <p:spPr>
          <a:xfrm>
            <a:off x="3506961" y="4155926"/>
            <a:ext cx="1353071" cy="479683"/>
          </a:xfrm>
          <a:prstGeom prst="rect">
            <a:avLst/>
          </a:prstGeom>
          <a:solidFill>
            <a:srgbClr val="F77A2D"/>
          </a:solidFill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s-E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情况：</a:t>
            </a:r>
            <a:endParaRPr lang="es-E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D2C4A8A-6CED-1B4B-9EE0-FEB4DEF4F52A}"/>
                  </a:ext>
                </a:extLst>
              </p:cNvPr>
              <p:cNvSpPr txBox="1"/>
              <p:nvPr/>
            </p:nvSpPr>
            <p:spPr>
              <a:xfrm>
                <a:off x="4850924" y="4011910"/>
                <a:ext cx="4041556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kumimoji="1" lang="es-E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s-E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∗(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𝑏𝑗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             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D2C4A8A-6CED-1B4B-9EE0-FEB4DEF4F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924" y="4011910"/>
                <a:ext cx="4041556" cy="884281"/>
              </a:xfrm>
              <a:prstGeom prst="rect">
                <a:avLst/>
              </a:prstGeom>
              <a:blipFill>
                <a:blip r:embed="rId6"/>
                <a:stretch>
                  <a:fillRect l="-16928" t="-228169" b="-3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3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1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3149</TotalTime>
  <Words>1195</Words>
  <Application>Microsoft Macintosh PowerPoint</Application>
  <PresentationFormat>全屏显示(16:9)</PresentationFormat>
  <Paragraphs>126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SimHei</vt:lpstr>
      <vt:lpstr>SimHei</vt:lpstr>
      <vt:lpstr>宋体</vt:lpstr>
      <vt:lpstr>微软雅黑</vt:lpstr>
      <vt:lpstr>inherit</vt:lpstr>
      <vt:lpstr>Open Sans Condensed</vt:lpstr>
      <vt:lpstr>Arial</vt:lpstr>
      <vt:lpstr>Calibri</vt:lpstr>
      <vt:lpstr>Cambria Math</vt:lpstr>
      <vt:lpstr>Times New Roman</vt:lpstr>
      <vt:lpstr>Wingdings</vt:lpstr>
      <vt:lpstr>1_默认设计模板</vt:lpstr>
      <vt:lpstr>PowerPoint 演示文稿</vt:lpstr>
      <vt:lpstr>引子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Microsoft Office User</cp:lastModifiedBy>
  <cp:revision>387</cp:revision>
  <dcterms:created xsi:type="dcterms:W3CDTF">1601-01-01T00:00:00Z</dcterms:created>
  <dcterms:modified xsi:type="dcterms:W3CDTF">2018-09-16T15:56:25Z</dcterms:modified>
</cp:coreProperties>
</file>