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BE1"/>
    <a:srgbClr val="F77A2D"/>
    <a:srgbClr val="94DDFE"/>
    <a:srgbClr val="0099CC"/>
    <a:srgbClr val="CBEAFD"/>
    <a:srgbClr val="1590FF"/>
    <a:srgbClr val="17A0FD"/>
    <a:srgbClr val="F9A46F"/>
    <a:srgbClr val="60C7FA"/>
    <a:srgbClr val="78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84" autoAdjust="0"/>
  </p:normalViewPr>
  <p:slideViewPr>
    <p:cSldViewPr showGuides="1">
      <p:cViewPr varScale="1">
        <p:scale>
          <a:sx n="129" d="100"/>
          <a:sy n="129" d="100"/>
        </p:scale>
        <p:origin x="130" y="110"/>
      </p:cViewPr>
      <p:guideLst>
        <p:guide orient="horz" pos="323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954B-2DC3-4E4B-BAA2-C81FED52DA46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1A7D-A901-428B-B551-9DE8D3F7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2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6742FC3-7BFB-4676-BF0C-C24AE73BE923}" type="slidenum">
              <a:rPr lang="zh-CN" altLang="en-US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比如说操作系统，很多服务器程序</a:t>
            </a:r>
          </a:p>
        </p:txBody>
      </p:sp>
    </p:spTree>
    <p:extLst>
      <p:ext uri="{BB962C8B-B14F-4D97-AF65-F5344CB8AC3E}">
        <p14:creationId xmlns:p14="http://schemas.microsoft.com/office/powerpoint/2010/main" val="249210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E3C71-8709-48C7-97FC-C6D6BA12DF5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五边形 7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 userDrawn="1"/>
        </p:nvSpPr>
        <p:spPr>
          <a:xfrm>
            <a:off x="5076056" y="0"/>
            <a:ext cx="432048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502A3-8632-4418-803B-73FCF52F33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A8A99-3180-4902-BB69-B1867B7382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39C4AEAA-7C8B-4E04-AFCB-E61F25A5C1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B1867A73-AF83-464D-8F14-45B52375FB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80A264E-432C-45C5-BA4B-73B5265D3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9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6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E8C7B-0FBC-4248-B5C7-A5726714550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五边形 11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 12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4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1053B-0E9C-4418-956E-121C1BAF10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五边形 6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11C99-AAB8-461D-B88A-A2B1352E4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5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1C46-EA48-423D-8C32-EE9B966AA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912-02FB-4CB0-8F40-0F51666158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9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FFFC2-DBC9-45AD-93B7-19107AD46D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D439-2488-46B6-ADF7-099881A0C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9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AACC8-6B12-40CE-BCC8-D1DD7A8165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5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05BB90-A3A0-467A-BD5E-425ABA0B79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Qingyong\software\java\jdk150.chm::/jdk150/api/java/util/HashMap.html#containsKey(java.lang.Object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90026"/>
            <a:ext cx="8229600" cy="1299591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输  入：有零个或多个外部量作为算法的输入。 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输  出：算法产生至少一个量作为输出。 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确定性：组成算法的每条指令清晰、无歧义。 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有限性：算法中每条指令的执行次数有限，执行每条指令的时间也有限。</a:t>
            </a:r>
            <a:endParaRPr lang="zh-CN" altLang="en-US" sz="16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37445"/>
            <a:ext cx="2630848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什么是算法 </a:t>
            </a: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 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3528" y="771550"/>
            <a:ext cx="7488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是解决问题的方法或过程，严格地讲是满足下述性质的指令序列。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9183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common language for nature, human, and computer.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Wigderson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19458" y="1719131"/>
            <a:ext cx="8229600" cy="100060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搜索算法的两个逻辑步骤：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5763" indent="-385763">
              <a:lnSpc>
                <a:spcPct val="90000"/>
              </a:lnSpc>
              <a:buFont typeface="Verdana" pitchFamily="34" charset="0"/>
              <a:buAutoNum type="arabicPeriod"/>
            </a:pPr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问题的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解空间</a:t>
            </a:r>
          </a:p>
          <a:p>
            <a:pPr marL="385763" indent="-385763">
              <a:lnSpc>
                <a:spcPct val="90000"/>
              </a:lnSpc>
              <a:buFont typeface="Verdana" pitchFamily="34" charset="0"/>
              <a:buAutoNum type="arabicPeriod"/>
            </a:pPr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解空间，并在搜索过程中用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剪枝策略</a:t>
            </a: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避免无效搜索</a:t>
            </a:r>
          </a:p>
        </p:txBody>
      </p:sp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251520" y="59438"/>
            <a:ext cx="260840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算法篇 </a:t>
            </a: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－ 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搜索策略</a:t>
            </a:r>
          </a:p>
        </p:txBody>
      </p:sp>
      <p:sp>
        <p:nvSpPr>
          <p:cNvPr id="2" name="矩形 1"/>
          <p:cNvSpPr/>
          <p:nvPr/>
        </p:nvSpPr>
        <p:spPr>
          <a:xfrm>
            <a:off x="219458" y="905209"/>
            <a:ext cx="8333669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/>
              <a:t>搜索</a:t>
            </a:r>
            <a:r>
              <a:rPr lang="zh-CN" altLang="en-US" sz="1600" dirty="0"/>
              <a:t>算法</a:t>
            </a:r>
            <a:r>
              <a:rPr lang="zh-CN" altLang="zh-CN" sz="1600" dirty="0"/>
              <a:t>是一种</a:t>
            </a:r>
            <a:r>
              <a:rPr lang="zh-CN" altLang="zh-CN" sz="1600" dirty="0">
                <a:solidFill>
                  <a:srgbClr val="FF0000"/>
                </a:solidFill>
              </a:rPr>
              <a:t>通用的问题求解方法</a:t>
            </a:r>
            <a:r>
              <a:rPr lang="zh-CN" altLang="en-US" sz="1600" dirty="0"/>
              <a:t>：</a:t>
            </a:r>
            <a:r>
              <a:rPr lang="zh-CN" altLang="zh-CN" sz="1600" dirty="0"/>
              <a:t>首先把问题表示转换为一个状态空间图，然后设计特定的</a:t>
            </a:r>
            <a:r>
              <a:rPr lang="zh-CN" altLang="zh-CN" sz="1600" b="1" dirty="0">
                <a:solidFill>
                  <a:srgbClr val="0070C0"/>
                </a:solidFill>
              </a:rPr>
              <a:t>图遍历方法</a:t>
            </a:r>
            <a:r>
              <a:rPr lang="zh-CN" altLang="zh-CN" sz="1600" dirty="0"/>
              <a:t>在状态空间中搜索问题的解</a:t>
            </a:r>
            <a:endParaRPr lang="en-US" altLang="zh-CN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1520" y="2801152"/>
            <a:ext cx="5715000" cy="20522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CN" sz="1500" dirty="0"/>
              <a:t> </a:t>
            </a:r>
            <a:r>
              <a:rPr lang="zh-CN" altLang="zh-CN" sz="1500" dirty="0"/>
              <a:t>基于枚举策略的搜索</a:t>
            </a:r>
            <a:endParaRPr lang="en-US" altLang="zh-CN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500" dirty="0"/>
              <a:t>深度优先搜索</a:t>
            </a:r>
            <a:endParaRPr lang="en-US" altLang="zh-CN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500" dirty="0"/>
              <a:t>广度优先搜索</a:t>
            </a:r>
            <a:endParaRPr lang="en-US" altLang="zh-CN" sz="1500" dirty="0"/>
          </a:p>
          <a:p>
            <a:pPr>
              <a:buFont typeface="Wingdings" pitchFamily="2" charset="2"/>
              <a:buChar char="n"/>
            </a:pPr>
            <a:r>
              <a:rPr lang="en-US" altLang="zh-CN" sz="1500" dirty="0"/>
              <a:t> </a:t>
            </a:r>
            <a:r>
              <a:rPr lang="zh-CN" altLang="zh-CN" sz="1500" dirty="0"/>
              <a:t>优化</a:t>
            </a:r>
            <a:r>
              <a:rPr lang="en-US" altLang="zh-CN" sz="1500" dirty="0"/>
              <a:t>+</a:t>
            </a:r>
            <a:r>
              <a:rPr lang="zh-CN" altLang="zh-CN" sz="1500" dirty="0"/>
              <a:t>枚举的搜索</a:t>
            </a:r>
            <a:endParaRPr lang="en-US" altLang="zh-CN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500" dirty="0"/>
              <a:t>回溯算法</a:t>
            </a:r>
            <a:r>
              <a:rPr lang="en-US" altLang="zh-CN" sz="1500" dirty="0"/>
              <a:t> = </a:t>
            </a:r>
            <a:r>
              <a:rPr lang="zh-CN" altLang="zh-CN" sz="1500" dirty="0"/>
              <a:t>深度优先搜索</a:t>
            </a:r>
            <a:r>
              <a:rPr lang="en-US" altLang="zh-CN" sz="1500" dirty="0"/>
              <a:t> + </a:t>
            </a:r>
            <a:r>
              <a:rPr lang="zh-CN" altLang="zh-CN" sz="1500" dirty="0"/>
              <a:t>剪枝策略</a:t>
            </a:r>
            <a:endParaRPr lang="en-US" altLang="zh-CN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500" dirty="0"/>
              <a:t>分支限界算法</a:t>
            </a:r>
            <a:r>
              <a:rPr lang="en-US" altLang="zh-CN" sz="1500" dirty="0"/>
              <a:t> = </a:t>
            </a:r>
            <a:r>
              <a:rPr lang="zh-CN" altLang="zh-CN" sz="1500" dirty="0"/>
              <a:t>广度优先搜索</a:t>
            </a:r>
            <a:r>
              <a:rPr lang="en-US" altLang="zh-CN" sz="1500" dirty="0"/>
              <a:t> + </a:t>
            </a:r>
            <a:r>
              <a:rPr lang="zh-CN" altLang="zh-CN" sz="1500" dirty="0"/>
              <a:t>剪枝策略</a:t>
            </a:r>
            <a:endParaRPr lang="en-US" altLang="zh-CN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5580112" y="3147814"/>
            <a:ext cx="2608406" cy="415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1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优化枚举，提前判定</a:t>
            </a:r>
          </a:p>
        </p:txBody>
      </p:sp>
    </p:spTree>
    <p:extLst>
      <p:ext uri="{BB962C8B-B14F-4D97-AF65-F5344CB8AC3E}">
        <p14:creationId xmlns:p14="http://schemas.microsoft.com/office/powerpoint/2010/main" val="1501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2" grpId="0"/>
      <p:bldP spid="6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37023"/>
            <a:ext cx="2630848" cy="248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什么是算法 </a:t>
            </a: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 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计数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5536" y="699542"/>
            <a:ext cx="3874779" cy="323165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n"/>
            </a:pPr>
            <a:r>
              <a:rPr lang="zh-CN" altLang="en-US" sz="1500" b="1" dirty="0">
                <a:latin typeface="+mn-lt"/>
              </a:rPr>
              <a:t>判断一个</a:t>
            </a:r>
            <a:r>
              <a:rPr lang="en-US" altLang="zh-CN" sz="1500" b="1" dirty="0">
                <a:latin typeface="+mn-lt"/>
              </a:rPr>
              <a:t>byte</a:t>
            </a:r>
            <a:r>
              <a:rPr lang="zh-CN" altLang="en-US" sz="1500" b="1" dirty="0">
                <a:latin typeface="+mn-lt"/>
              </a:rPr>
              <a:t>里面有多少个</a:t>
            </a:r>
            <a:r>
              <a:rPr lang="en-US" altLang="zh-CN" sz="1500" b="1" dirty="0">
                <a:latin typeface="+mn-lt"/>
              </a:rPr>
              <a:t>bit</a:t>
            </a:r>
            <a:r>
              <a:rPr lang="zh-CN" altLang="en-US" sz="1500" b="1" dirty="0">
                <a:latin typeface="+mn-lt"/>
              </a:rPr>
              <a:t>的值为</a:t>
            </a:r>
            <a:r>
              <a:rPr lang="en-US" altLang="zh-CN" sz="1500" b="1" dirty="0">
                <a:latin typeface="+mn-lt"/>
              </a:rPr>
              <a:t>1</a:t>
            </a:r>
            <a:r>
              <a:rPr lang="zh-CN" altLang="en-US" sz="1500" b="1" dirty="0">
                <a:latin typeface="+mn-lt"/>
              </a:rPr>
              <a:t>？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36976" y="1203598"/>
            <a:ext cx="2591897" cy="1754326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00" dirty="0" err="1">
                <a:latin typeface="+mn-lt"/>
              </a:rPr>
              <a:t>int</a:t>
            </a:r>
            <a:r>
              <a:rPr lang="en-US" altLang="zh-CN" sz="1200" dirty="0">
                <a:latin typeface="+mn-lt"/>
              </a:rPr>
              <a:t> Cal(</a:t>
            </a:r>
            <a:r>
              <a:rPr lang="en-US" altLang="zh-CN" sz="1200" dirty="0" err="1">
                <a:latin typeface="+mn-lt"/>
              </a:rPr>
              <a:t>int</a:t>
            </a:r>
            <a:r>
              <a:rPr lang="en-US" altLang="zh-CN" sz="1200" dirty="0">
                <a:latin typeface="+mn-lt"/>
              </a:rPr>
              <a:t> </a:t>
            </a:r>
            <a:r>
              <a:rPr lang="en-US" altLang="zh-CN" sz="1200" dirty="0" err="1">
                <a:latin typeface="+mn-lt"/>
              </a:rPr>
              <a:t>iValue</a:t>
            </a:r>
            <a:r>
              <a:rPr lang="en-US" altLang="zh-CN" sz="1200" dirty="0">
                <a:latin typeface="+mn-lt"/>
              </a:rPr>
              <a:t>){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while(</a:t>
            </a:r>
            <a:r>
              <a:rPr lang="en-US" altLang="zh-CN" sz="1200" dirty="0" err="1">
                <a:latin typeface="+mn-lt"/>
              </a:rPr>
              <a:t>iValue</a:t>
            </a:r>
            <a:r>
              <a:rPr lang="en-US" altLang="zh-CN" sz="1200" dirty="0">
                <a:latin typeface="+mn-lt"/>
              </a:rPr>
              <a:t>!=0){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     </a:t>
            </a:r>
            <a:r>
              <a:rPr lang="en-US" altLang="zh-CN" sz="1200" dirty="0" err="1">
                <a:latin typeface="+mn-lt"/>
              </a:rPr>
              <a:t>iReminder</a:t>
            </a:r>
            <a:r>
              <a:rPr lang="en-US" altLang="zh-CN" sz="1200" dirty="0">
                <a:latin typeface="+mn-lt"/>
              </a:rPr>
              <a:t>=iValue%2;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     if(</a:t>
            </a:r>
            <a:r>
              <a:rPr lang="en-US" altLang="zh-CN" sz="1200" dirty="0" err="1">
                <a:latin typeface="+mn-lt"/>
              </a:rPr>
              <a:t>iReminder</a:t>
            </a:r>
            <a:r>
              <a:rPr lang="en-US" altLang="zh-CN" sz="1200" dirty="0">
                <a:latin typeface="+mn-lt"/>
              </a:rPr>
              <a:t>==1)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        </a:t>
            </a:r>
            <a:r>
              <a:rPr lang="en-US" altLang="zh-CN" sz="1200" dirty="0" err="1">
                <a:latin typeface="+mn-lt"/>
              </a:rPr>
              <a:t>iCount</a:t>
            </a:r>
            <a:r>
              <a:rPr lang="en-US" altLang="zh-CN" sz="1200" dirty="0">
                <a:latin typeface="+mn-lt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     </a:t>
            </a:r>
            <a:r>
              <a:rPr lang="en-US" altLang="zh-CN" sz="1200" dirty="0" err="1">
                <a:latin typeface="+mn-lt"/>
              </a:rPr>
              <a:t>iValue</a:t>
            </a:r>
            <a:r>
              <a:rPr lang="en-US" altLang="zh-CN" sz="1200" dirty="0">
                <a:latin typeface="+mn-lt"/>
              </a:rPr>
              <a:t>=</a:t>
            </a:r>
            <a:r>
              <a:rPr lang="en-US" altLang="zh-CN" sz="1200" dirty="0" err="1">
                <a:latin typeface="+mn-lt"/>
              </a:rPr>
              <a:t>iValue</a:t>
            </a:r>
            <a:r>
              <a:rPr lang="en-US" altLang="zh-CN" sz="1200" dirty="0">
                <a:latin typeface="+mn-lt"/>
              </a:rPr>
              <a:t>/2;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  return </a:t>
            </a:r>
            <a:r>
              <a:rPr lang="en-US" altLang="zh-CN" sz="1200" dirty="0" err="1">
                <a:latin typeface="+mn-lt"/>
              </a:rPr>
              <a:t>iCount</a:t>
            </a:r>
            <a:r>
              <a:rPr lang="en-US" altLang="zh-CN" sz="1200" dirty="0">
                <a:latin typeface="+mn-lt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1200" dirty="0">
                <a:latin typeface="+mn-lt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7544" y="3138815"/>
            <a:ext cx="39421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214313" indent="-214313" eaLnBrk="1" hangingPunct="1">
              <a:buFont typeface="Wingdings" panose="05000000000000000000" pitchFamily="2" charset="2"/>
              <a:buChar char="n"/>
            </a:pPr>
            <a:r>
              <a:rPr lang="zh-CN" altLang="en-US" sz="1350" b="1" dirty="0"/>
              <a:t>如果这个子函数需要调用很多次，内存空间足够，怎样提高性能？</a:t>
            </a:r>
            <a:endParaRPr lang="en-US" altLang="zh-CN" sz="1350" b="1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67544" y="4068170"/>
            <a:ext cx="352839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214313" indent="-214313" eaLnBrk="1" hangingPunct="1">
              <a:buFont typeface="Wingdings" panose="05000000000000000000" pitchFamily="2" charset="2"/>
              <a:buChar char="n"/>
            </a:pPr>
            <a:r>
              <a:rPr lang="zh-CN" altLang="en-US" sz="1350" b="1" dirty="0"/>
              <a:t>如果既想省时间，又想省空间，怎样改进？</a:t>
            </a:r>
            <a:endParaRPr lang="en-US" altLang="zh-CN" sz="1350" b="1" dirty="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716016" y="2895786"/>
            <a:ext cx="1727987" cy="646331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Tx/>
              <a:buNone/>
              <a:defRPr sz="1600">
                <a:ea typeface="宋体" pitchFamily="2" charset="-122"/>
              </a:defRPr>
            </a:lvl1pPr>
            <a:lvl2pPr marL="742950" indent="-285750" eaLnBrk="0" hangingPunct="0">
              <a:defRPr sz="30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iTables</a:t>
            </a:r>
            <a:r>
              <a:rPr lang="en-US" altLang="zh-CN" sz="1200" dirty="0"/>
              <a:t>[256] = {…};</a:t>
            </a:r>
          </a:p>
          <a:p>
            <a:r>
              <a:rPr lang="en-US" altLang="zh-CN" sz="1200" dirty="0" err="1"/>
              <a:t>iCount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iTables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iValue</a:t>
            </a:r>
            <a:r>
              <a:rPr lang="en-US" altLang="zh-CN" sz="1200" dirty="0"/>
              <a:t>];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721696" y="3939902"/>
            <a:ext cx="3156296" cy="10156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Tx/>
              <a:buNone/>
              <a:defRPr sz="1600">
                <a:ea typeface="宋体" pitchFamily="2" charset="-122"/>
              </a:defRPr>
            </a:lvl1pPr>
            <a:lvl2pPr marL="742950" indent="-285750" eaLnBrk="0" hangingPunct="0">
              <a:defRPr sz="30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1200" dirty="0" err="1"/>
              <a:t>HashMap</a:t>
            </a:r>
            <a:r>
              <a:rPr lang="en-US" altLang="zh-CN" sz="1200" dirty="0"/>
              <a:t> Maps;</a:t>
            </a:r>
          </a:p>
          <a:p>
            <a:r>
              <a:rPr lang="en-US" altLang="zh-CN" sz="1200" dirty="0"/>
              <a:t>If(Maps. </a:t>
            </a:r>
            <a:r>
              <a:rPr lang="en-US" altLang="zh-CN" sz="1200" dirty="0" err="1">
                <a:hlinkClick r:id="rId2"/>
              </a:rPr>
              <a:t>containsKey</a:t>
            </a:r>
            <a:r>
              <a:rPr lang="en-US" altLang="zh-CN" sz="1200" dirty="0"/>
              <a:t> (Value)){</a:t>
            </a:r>
          </a:p>
          <a:p>
            <a:r>
              <a:rPr lang="en-US" altLang="zh-CN" sz="1200" dirty="0"/>
              <a:t>   Count=</a:t>
            </a:r>
            <a:r>
              <a:rPr lang="en-US" altLang="zh-CN" sz="1200" dirty="0" err="1"/>
              <a:t>Maps.get</a:t>
            </a:r>
            <a:r>
              <a:rPr lang="en-US" altLang="zh-CN" sz="1200" dirty="0"/>
              <a:t>(Value)}</a:t>
            </a:r>
          </a:p>
          <a:p>
            <a:r>
              <a:rPr lang="en-US" altLang="zh-CN" sz="1200" dirty="0"/>
              <a:t>else{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Maps.put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Value,new</a:t>
            </a:r>
            <a:r>
              <a:rPr lang="en-US" altLang="zh-CN" sz="1200" dirty="0"/>
              <a:t> Integer(Cal(</a:t>
            </a:r>
            <a:r>
              <a:rPr lang="en-US" altLang="zh-CN" sz="1200" dirty="0" err="1"/>
              <a:t>iValue</a:t>
            </a:r>
            <a:r>
              <a:rPr lang="en-US" altLang="zh-CN" sz="1200" dirty="0"/>
              <a:t>)))}</a:t>
            </a:r>
          </a:p>
        </p:txBody>
      </p:sp>
    </p:spTree>
    <p:extLst>
      <p:ext uri="{BB962C8B-B14F-4D97-AF65-F5344CB8AC3E}">
        <p14:creationId xmlns:p14="http://schemas.microsoft.com/office/powerpoint/2010/main" val="8349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  <p:bldP spid="27653" grpId="0" animBg="1" autoUpdateAnimBg="0"/>
      <p:bldP spid="27654" grpId="0" autoUpdateAnimBg="0"/>
      <p:bldP spid="27655" grpId="0" autoUpdateAnimBg="0"/>
      <p:bldP spid="27656" grpId="0" animBg="1" autoUpdateAnimBg="0"/>
      <p:bldP spid="2765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8334"/>
            <a:ext cx="424026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什么是算法 </a:t>
            </a: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最大和连续子数列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67544" y="843558"/>
            <a:ext cx="799288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469900" indent="-4699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1500" b="1" dirty="0"/>
              <a:t>问题描述</a:t>
            </a:r>
            <a:r>
              <a:rPr lang="en-US" altLang="zh-CN" sz="1500" b="1" dirty="0"/>
              <a:t>:</a:t>
            </a:r>
            <a:r>
              <a:rPr lang="en-US" altLang="zh-CN" sz="1500" dirty="0"/>
              <a:t> </a:t>
            </a:r>
            <a:r>
              <a:rPr lang="zh-CN" altLang="en-US" sz="1500" dirty="0"/>
              <a:t>给定一个整数数列</a:t>
            </a:r>
            <a:r>
              <a:rPr lang="en-US" altLang="zh-CN" sz="1500" dirty="0"/>
              <a:t>{A</a:t>
            </a:r>
            <a:r>
              <a:rPr lang="en-US" altLang="zh-CN" sz="1500" baseline="-25000" dirty="0"/>
              <a:t>1</a:t>
            </a:r>
            <a:r>
              <a:rPr lang="en-US" altLang="zh-CN" sz="1500" dirty="0"/>
              <a:t>,A</a:t>
            </a:r>
            <a:r>
              <a:rPr lang="en-US" altLang="zh-CN" sz="1500" baseline="-25000" dirty="0"/>
              <a:t>2</a:t>
            </a:r>
            <a:r>
              <a:rPr lang="en-US" altLang="zh-CN" sz="1500" dirty="0"/>
              <a:t>,</a:t>
            </a:r>
            <a:r>
              <a:rPr lang="en-US" altLang="zh-CN" sz="1500" dirty="0">
                <a:latin typeface="Arial" charset="0"/>
              </a:rPr>
              <a:t>…</a:t>
            </a:r>
            <a:r>
              <a:rPr lang="en-US" altLang="zh-CN" sz="1500" dirty="0"/>
              <a:t>,A</a:t>
            </a:r>
            <a:r>
              <a:rPr lang="en-US" altLang="zh-CN" sz="1500" baseline="-25000" dirty="0"/>
              <a:t>n</a:t>
            </a:r>
            <a:r>
              <a:rPr lang="en-US" altLang="zh-CN" sz="1500" dirty="0"/>
              <a:t>}</a:t>
            </a:r>
            <a:r>
              <a:rPr lang="zh-CN" altLang="en-US" sz="1500" dirty="0"/>
              <a:t>，求</a:t>
            </a:r>
            <a:r>
              <a:rPr lang="en-US" altLang="zh-CN" sz="1500" dirty="0"/>
              <a:t>A</a:t>
            </a:r>
            <a:r>
              <a:rPr lang="en-US" altLang="zh-CN" sz="1500" baseline="-25000" dirty="0"/>
              <a:t>i</a:t>
            </a:r>
            <a:r>
              <a:rPr lang="en-US" altLang="zh-CN" sz="1500" dirty="0"/>
              <a:t>+A</a:t>
            </a:r>
            <a:r>
              <a:rPr lang="en-US" altLang="zh-CN" sz="1500" baseline="-25000" dirty="0"/>
              <a:t>i+1</a:t>
            </a:r>
            <a:r>
              <a:rPr lang="en-US" altLang="zh-CN" sz="1500" dirty="0"/>
              <a:t>+</a:t>
            </a:r>
            <a:r>
              <a:rPr lang="en-US" altLang="zh-CN" sz="1500" dirty="0">
                <a:latin typeface="Arial" charset="0"/>
              </a:rPr>
              <a:t>…</a:t>
            </a:r>
            <a:r>
              <a:rPr lang="en-US" altLang="zh-CN" sz="1500" dirty="0"/>
              <a:t>+A</a:t>
            </a:r>
            <a:r>
              <a:rPr lang="en-US" altLang="zh-CN" sz="1500" baseline="-25000" dirty="0"/>
              <a:t>j-1</a:t>
            </a:r>
            <a:r>
              <a:rPr lang="en-US" altLang="zh-CN" sz="1500" dirty="0"/>
              <a:t>+A</a:t>
            </a:r>
            <a:r>
              <a:rPr lang="en-US" altLang="zh-CN" sz="1500" baseline="-25000" dirty="0"/>
              <a:t>j</a:t>
            </a:r>
            <a:r>
              <a:rPr lang="zh-CN" altLang="en-US" sz="1500" dirty="0"/>
              <a:t>的最大值，并确定对应的子序列。如果所有的整数都是负数，那么最大连续子数列和为</a:t>
            </a:r>
            <a:r>
              <a:rPr lang="en-US" altLang="zh-CN" sz="1500" dirty="0"/>
              <a:t>0</a:t>
            </a:r>
            <a:r>
              <a:rPr lang="zh-CN" altLang="en-US" sz="1500" dirty="0"/>
              <a:t>。</a:t>
            </a:r>
            <a:endParaRPr lang="en-US" altLang="zh-CN" sz="1500" dirty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1500" dirty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sz="1500" dirty="0"/>
          </a:p>
          <a:p>
            <a:pPr eaLnBrk="1" hangingPunct="1">
              <a:buFontTx/>
              <a:buNone/>
            </a:pPr>
            <a:r>
              <a:rPr lang="zh-CN" altLang="en-US" sz="1500" b="1" dirty="0">
                <a:latin typeface="+mn-ea"/>
                <a:ea typeface="+mn-ea"/>
              </a:rPr>
              <a:t>例如</a:t>
            </a:r>
            <a:r>
              <a:rPr lang="en-US" altLang="zh-CN" sz="1500" b="1" dirty="0">
                <a:latin typeface="+mn-ea"/>
                <a:ea typeface="+mn-ea"/>
              </a:rPr>
              <a:t>: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{1,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-3, 4, 5}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的最大子数列为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{4, 5}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，因为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4+5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最大；</a:t>
            </a:r>
            <a:endParaRPr lang="en-US" altLang="zh-CN" sz="15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{3, 4, -5, 8, -4}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的最大子数列为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{3, 4, -5, 8}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，因为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3+4-5+8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最大为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15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{4, 3, -1, 2}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的最大子数列为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{4, 3, -1, 2}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，因为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4+3-1+2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最大为</a:t>
            </a:r>
            <a:r>
              <a:rPr lang="en-US" altLang="zh-CN" sz="15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15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9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5" indent="-428625">
              <a:buFont typeface="+mj-lt"/>
              <a:buAutoNum type="romanUcPeriod"/>
            </a:pPr>
            <a:r>
              <a:rPr lang="zh-CN" altLang="en-US" sz="2100" dirty="0"/>
              <a:t>算法复杂性</a:t>
            </a:r>
            <a:endParaRPr lang="en-US" altLang="zh-CN" sz="2100" dirty="0"/>
          </a:p>
          <a:p>
            <a:pPr marL="428625" indent="-428625">
              <a:buFont typeface="+mj-lt"/>
              <a:buAutoNum type="romanUcPeriod"/>
            </a:pPr>
            <a:r>
              <a:rPr lang="zh-CN" altLang="en-US" sz="2100" dirty="0"/>
              <a:t>枚举策略</a:t>
            </a:r>
            <a:endParaRPr lang="en-US" altLang="zh-CN" sz="2100" dirty="0"/>
          </a:p>
          <a:p>
            <a:pPr marL="428625" indent="-428625">
              <a:buFont typeface="+mj-lt"/>
              <a:buAutoNum type="romanUcPeriod"/>
            </a:pPr>
            <a:r>
              <a:rPr lang="zh-CN" altLang="en-US" sz="2100" dirty="0"/>
              <a:t>递归与分治</a:t>
            </a:r>
            <a:endParaRPr lang="en-US" altLang="zh-CN" sz="2100" dirty="0"/>
          </a:p>
          <a:p>
            <a:pPr marL="428625" indent="-428625">
              <a:buFont typeface="+mj-lt"/>
              <a:buAutoNum type="romanUcPeriod"/>
            </a:pPr>
            <a:r>
              <a:rPr lang="zh-CN" altLang="en-US" sz="2100" dirty="0"/>
              <a:t>动态规划</a:t>
            </a:r>
            <a:endParaRPr lang="en-US" altLang="zh-CN" sz="2100" dirty="0"/>
          </a:p>
          <a:p>
            <a:pPr marL="428625" indent="-428625">
              <a:buFont typeface="+mj-lt"/>
              <a:buAutoNum type="romanUcPeriod"/>
            </a:pPr>
            <a:r>
              <a:rPr lang="zh-CN" altLang="en-US" sz="2100" dirty="0"/>
              <a:t>贪心算法</a:t>
            </a:r>
            <a:endParaRPr lang="en-US" altLang="zh-CN" sz="2100" dirty="0"/>
          </a:p>
          <a:p>
            <a:pPr marL="428625" indent="-428625">
              <a:buFont typeface="+mj-lt"/>
              <a:buAutoNum type="romanUcPeriod"/>
            </a:pPr>
            <a:r>
              <a:rPr lang="zh-CN" altLang="en-US" sz="2100" dirty="0"/>
              <a:t>搜索技术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423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14855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19569"/>
            <a:ext cx="21595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Text Box 3"/>
              <p:cNvSpPr txBox="1">
                <a:spLocks noChangeArrowheads="1"/>
              </p:cNvSpPr>
              <p:nvPr/>
            </p:nvSpPr>
            <p:spPr bwMode="auto">
              <a:xfrm>
                <a:off x="467544" y="987574"/>
                <a:ext cx="7488832" cy="2354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r>
                  <a:rPr lang="zh-CN" altLang="en-US" sz="2100" dirty="0"/>
                  <a:t>时间复杂性函数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100" dirty="0"/>
                  <a:t>的定义</a:t>
                </a:r>
              </a:p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endParaRPr lang="zh-CN" altLang="en-US" sz="2100" dirty="0"/>
              </a:p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endParaRPr lang="zh-CN" altLang="en-US" sz="2100" dirty="0"/>
              </a:p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r>
                  <a:rPr lang="zh-CN" altLang="en-US" sz="2100" b="1" dirty="0"/>
                  <a:t>渐进复杂性函数</a:t>
                </a:r>
                <a:r>
                  <a:rPr lang="zh-CN" altLang="en-US" sz="2100" dirty="0"/>
                  <a:t>的定义，知道怎样按照渐进阶进行排序</a:t>
                </a:r>
                <a:endParaRPr lang="en-US" altLang="zh-CN" sz="2100" dirty="0"/>
              </a:p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endParaRPr lang="en-US" altLang="zh-CN" sz="2100" dirty="0"/>
              </a:p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endParaRPr lang="en-US" altLang="zh-CN" sz="2100" dirty="0"/>
              </a:p>
              <a:p>
                <a:pPr marL="342900" indent="-342900" algn="just" eaLnBrk="1" hangingPunct="1">
                  <a:buFont typeface="Wingdings" panose="05000000000000000000" pitchFamily="2" charset="2"/>
                  <a:buChar char="u"/>
                </a:pPr>
                <a:r>
                  <a:rPr lang="zh-CN" altLang="en-US" sz="2100" dirty="0"/>
                  <a:t> 记号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O</a:t>
                </a:r>
                <a:r>
                  <a:rPr lang="zh-CN" altLang="en-US" sz="2100" dirty="0"/>
                  <a:t>的定义和使用</a:t>
                </a:r>
              </a:p>
            </p:txBody>
          </p:sp>
        </mc:Choice>
        <mc:Fallback xmlns="">
          <p:sp>
            <p:nvSpPr>
              <p:cNvPr id="51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987574"/>
                <a:ext cx="7488832" cy="2354491"/>
              </a:xfrm>
              <a:prstGeom prst="rect">
                <a:avLst/>
              </a:prstGeom>
              <a:blipFill rotWithShape="0">
                <a:blip r:embed="rId2"/>
                <a:stretch>
                  <a:fillRect l="-814" t="-2332" b="-44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1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79233" y="1092783"/>
            <a:ext cx="8229600" cy="1439102"/>
          </a:xfrm>
        </p:spPr>
        <p:txBody>
          <a:bodyPr>
            <a:normAutofit/>
          </a:bodyPr>
          <a:lstStyle/>
          <a:p>
            <a:pPr marL="385763" indent="-385763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700" b="1" dirty="0"/>
              <a:t>确定枚举对象</a:t>
            </a:r>
            <a:r>
              <a:rPr lang="zh-CN" altLang="en-US" sz="1700" dirty="0"/>
              <a:t> 枚举对象也可以理解为是问题解的表达形式，</a:t>
            </a:r>
            <a:r>
              <a:rPr lang="zh-CN" altLang="en-US" sz="1700" u="sng" dirty="0">
                <a:solidFill>
                  <a:srgbClr val="0000CC"/>
                </a:solidFill>
              </a:rPr>
              <a:t>一般需要用若干参数来描述</a:t>
            </a:r>
            <a:endParaRPr lang="zh-CN" altLang="en-US" sz="1700" dirty="0"/>
          </a:p>
          <a:p>
            <a:pPr marL="725091" lvl="1" indent="-37147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300" dirty="0"/>
              <a:t>参数之间需要相互独立，而且参数数目越少，问题解的搜索空间的维度也相应地小；</a:t>
            </a:r>
          </a:p>
          <a:p>
            <a:pPr marL="725091" lvl="1" indent="-37147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300" dirty="0"/>
              <a:t>每个参数的取值范围越小，问题解的搜索空间也越小。</a:t>
            </a:r>
            <a:endParaRPr lang="zh-CN" altLang="en-US" sz="1300" b="1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8334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枚举算法</a:t>
            </a:r>
            <a:endParaRPr lang="en-US" altLang="zh-CN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69927" y="2679912"/>
            <a:ext cx="8238906" cy="66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sz="1600" b="1" dirty="0"/>
              <a:t>逐一列举可能解</a:t>
            </a:r>
            <a:r>
              <a:rPr lang="zh-CN" altLang="en-US" sz="1600" dirty="0"/>
              <a:t> 根据枚举对象的参数</a:t>
            </a:r>
            <a:r>
              <a:rPr lang="zh-CN" altLang="en-US" sz="1600" b="1" u="sng" dirty="0">
                <a:solidFill>
                  <a:srgbClr val="0000CC"/>
                </a:solidFill>
              </a:rPr>
              <a:t>构造循环</a:t>
            </a:r>
            <a:r>
              <a:rPr lang="zh-CN" altLang="en-US" sz="1600" dirty="0"/>
              <a:t>，一一列举其表达式的每一种取值情况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79233" y="3491117"/>
            <a:ext cx="8153207" cy="66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sz="1600" b="1" dirty="0"/>
              <a:t>逐一验证可能解</a:t>
            </a:r>
            <a:r>
              <a:rPr lang="zh-CN" altLang="en-US" sz="1600" dirty="0"/>
              <a:t> 根据问题解的要求，</a:t>
            </a:r>
            <a:r>
              <a:rPr lang="zh-CN" altLang="en-US" sz="1600" b="1" u="sng" dirty="0">
                <a:solidFill>
                  <a:srgbClr val="0000CC"/>
                </a:solidFill>
              </a:rPr>
              <a:t>一一验证</a:t>
            </a:r>
            <a:r>
              <a:rPr lang="zh-CN" altLang="en-US" sz="1600" dirty="0"/>
              <a:t>枚举对象表达式的每一个取值，如果满足条件，则采纳它，否则，抛弃之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67944" y="598082"/>
            <a:ext cx="1261884" cy="415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1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大道至简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3399655" y="4517138"/>
            <a:ext cx="22621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/>
              <a:t>百钱百鸡、二分枚举</a:t>
            </a:r>
          </a:p>
        </p:txBody>
      </p:sp>
    </p:spTree>
    <p:extLst>
      <p:ext uri="{BB962C8B-B14F-4D97-AF65-F5344CB8AC3E}">
        <p14:creationId xmlns:p14="http://schemas.microsoft.com/office/powerpoint/2010/main" val="32759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0" grpId="0"/>
      <p:bldP spid="65541" grpId="0"/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961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分治策略</a:t>
            </a:r>
            <a:endParaRPr lang="en-US" altLang="zh-CN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51520" y="607012"/>
            <a:ext cx="7848872" cy="152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indent="-35242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分治法所能解决的问题特征：</a:t>
            </a:r>
          </a:p>
          <a:p>
            <a:pPr marL="352425" indent="-3524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宋体" pitchFamily="2" charset="-122"/>
              </a:rPr>
              <a:t>该问题的规模</a:t>
            </a:r>
            <a:r>
              <a:rPr lang="zh-CN" altLang="en-US" sz="1400" b="1" dirty="0">
                <a:latin typeface="宋体" pitchFamily="2" charset="-122"/>
              </a:rPr>
              <a:t>缩小到一定的程度</a:t>
            </a:r>
            <a:r>
              <a:rPr lang="zh-CN" altLang="en-US" sz="1400" dirty="0">
                <a:latin typeface="宋体" pitchFamily="2" charset="-122"/>
              </a:rPr>
              <a:t>就可以容易地解决</a:t>
            </a:r>
          </a:p>
          <a:p>
            <a:pPr marL="352425" indent="-3524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宋体" pitchFamily="2" charset="-122"/>
              </a:rPr>
              <a:t>该问题可以</a:t>
            </a:r>
            <a:r>
              <a:rPr lang="zh-CN" altLang="en-US" sz="1400" b="1" dirty="0">
                <a:latin typeface="宋体" pitchFamily="2" charset="-122"/>
              </a:rPr>
              <a:t>分解为若干个规模较小的</a:t>
            </a:r>
            <a:r>
              <a:rPr lang="zh-CN" altLang="en-US" sz="1400" b="1" dirty="0">
                <a:solidFill>
                  <a:srgbClr val="0070C0"/>
                </a:solidFill>
                <a:latin typeface="宋体" pitchFamily="2" charset="-122"/>
              </a:rPr>
              <a:t>相同</a:t>
            </a:r>
            <a:r>
              <a:rPr lang="zh-CN" altLang="en-US" sz="1400" b="1" dirty="0">
                <a:latin typeface="宋体" pitchFamily="2" charset="-122"/>
              </a:rPr>
              <a:t>问题</a:t>
            </a:r>
            <a:endParaRPr lang="zh-CN" altLang="en-US" sz="1400" dirty="0">
              <a:latin typeface="宋体" pitchFamily="2" charset="-122"/>
            </a:endParaRPr>
          </a:p>
          <a:p>
            <a:pPr marL="352425" indent="-3524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宋体" pitchFamily="2" charset="-122"/>
              </a:rPr>
              <a:t>利用该问题分解出的子问题的解可以</a:t>
            </a:r>
            <a:r>
              <a:rPr lang="zh-CN" altLang="en-US" sz="1400" b="1" dirty="0">
                <a:solidFill>
                  <a:srgbClr val="0070C0"/>
                </a:solidFill>
                <a:latin typeface="宋体" pitchFamily="2" charset="-122"/>
              </a:rPr>
              <a:t>合并</a:t>
            </a:r>
            <a:r>
              <a:rPr lang="zh-CN" altLang="en-US" sz="1400" dirty="0">
                <a:latin typeface="宋体" pitchFamily="2" charset="-122"/>
              </a:rPr>
              <a:t>为该问题的解</a:t>
            </a:r>
          </a:p>
          <a:p>
            <a:pPr marL="352425" indent="-3524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宋体" pitchFamily="2" charset="-122"/>
              </a:rPr>
              <a:t>该问题所分解出的各个子问题是相互独立的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56851" y="2337385"/>
            <a:ext cx="6000750" cy="18859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楷体_GB2312" pitchFamily="49" charset="-122"/>
              </a:rPr>
              <a:t>divide-and-conquer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(P)</a:t>
            </a:r>
          </a:p>
          <a:p>
            <a:pPr eaLnBrk="1" hangingPunct="1"/>
            <a:r>
              <a:rPr lang="en-US" altLang="zh-CN" sz="1400" dirty="0">
                <a:latin typeface="+mn-lt"/>
                <a:ea typeface="楷体_GB2312" pitchFamily="49" charset="-122"/>
              </a:rPr>
              <a:t>  {</a:t>
            </a:r>
          </a:p>
          <a:p>
            <a:pPr eaLnBrk="1" hangingPunct="1"/>
            <a:r>
              <a:rPr lang="en-US" altLang="zh-CN" sz="1400" dirty="0">
                <a:latin typeface="+mn-lt"/>
                <a:ea typeface="楷体_GB2312" pitchFamily="49" charset="-122"/>
              </a:rPr>
              <a:t>    </a:t>
            </a:r>
            <a:r>
              <a:rPr lang="en-US" altLang="zh-CN" sz="1400" b="1" dirty="0">
                <a:latin typeface="+mn-lt"/>
                <a:ea typeface="楷体_GB2312" pitchFamily="49" charset="-122"/>
              </a:rPr>
              <a:t>if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( | P | &lt;= n</a:t>
            </a:r>
            <a:r>
              <a:rPr lang="en-US" altLang="zh-CN" sz="1400" baseline="-25000" dirty="0">
                <a:latin typeface="+mn-lt"/>
                <a:ea typeface="楷体_GB2312" pitchFamily="49" charset="-122"/>
              </a:rPr>
              <a:t>0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) </a:t>
            </a:r>
            <a:r>
              <a:rPr lang="en-US" altLang="zh-CN" sz="1400" b="1" dirty="0" err="1">
                <a:latin typeface="+mn-lt"/>
                <a:ea typeface="楷体_GB2312" pitchFamily="49" charset="-122"/>
              </a:rPr>
              <a:t>adhoc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(P);                                     </a:t>
            </a:r>
            <a:r>
              <a:rPr lang="en-US" altLang="zh-CN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//</a:t>
            </a:r>
            <a:r>
              <a:rPr lang="zh-CN" altLang="en-US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解决小规模的问题</a:t>
            </a:r>
          </a:p>
          <a:p>
            <a:pPr eaLnBrk="1" hangingPunct="1"/>
            <a:r>
              <a:rPr lang="zh-CN" altLang="en-US" sz="1400" dirty="0">
                <a:latin typeface="+mn-lt"/>
                <a:ea typeface="楷体_GB2312" pitchFamily="49" charset="-122"/>
              </a:rPr>
              <a:t>    </a:t>
            </a:r>
            <a:r>
              <a:rPr lang="en-US" altLang="zh-CN" sz="1400" b="1" dirty="0">
                <a:latin typeface="+mn-lt"/>
                <a:ea typeface="楷体_GB2312" pitchFamily="49" charset="-122"/>
              </a:rPr>
              <a:t>divide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P into smaller 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subinstances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P</a:t>
            </a:r>
            <a:r>
              <a:rPr lang="en-US" altLang="zh-CN" sz="1400" baseline="-25000" dirty="0">
                <a:latin typeface="+mn-lt"/>
                <a:ea typeface="楷体_GB2312" pitchFamily="49" charset="-122"/>
              </a:rPr>
              <a:t>1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,P</a:t>
            </a:r>
            <a:r>
              <a:rPr lang="en-US" altLang="zh-CN" sz="1400" baseline="-25000" dirty="0">
                <a:latin typeface="+mn-lt"/>
                <a:ea typeface="楷体_GB2312" pitchFamily="49" charset="-122"/>
              </a:rPr>
              <a:t>2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,...,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P</a:t>
            </a:r>
            <a:r>
              <a:rPr lang="en-US" altLang="zh-CN" sz="1400" baseline="-25000" dirty="0" err="1">
                <a:latin typeface="+mn-lt"/>
                <a:ea typeface="楷体_GB2312" pitchFamily="49" charset="-122"/>
              </a:rPr>
              <a:t>k</a:t>
            </a:r>
            <a:r>
              <a:rPr lang="en-US" altLang="zh-CN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；//</a:t>
            </a:r>
            <a:r>
              <a:rPr lang="zh-CN" altLang="en-US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分解问题</a:t>
            </a:r>
          </a:p>
          <a:p>
            <a:pPr eaLnBrk="1" hangingPunct="1"/>
            <a:r>
              <a:rPr lang="zh-CN" altLang="en-US" sz="1400" dirty="0">
                <a:latin typeface="+mn-lt"/>
                <a:ea typeface="楷体_GB2312" pitchFamily="49" charset="-122"/>
              </a:rPr>
              <a:t>    </a:t>
            </a:r>
            <a:r>
              <a:rPr lang="en-US" altLang="zh-CN" sz="1400" b="1" dirty="0">
                <a:latin typeface="+mn-lt"/>
                <a:ea typeface="楷体_GB2312" pitchFamily="49" charset="-122"/>
              </a:rPr>
              <a:t>for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(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i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= 1; 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i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&lt;= k; 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i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++)</a:t>
            </a:r>
          </a:p>
          <a:p>
            <a:pPr eaLnBrk="1" hangingPunct="1"/>
            <a:r>
              <a:rPr lang="en-US" altLang="zh-CN" sz="1400" dirty="0">
                <a:latin typeface="+mn-lt"/>
                <a:ea typeface="楷体_GB2312" pitchFamily="49" charset="-122"/>
              </a:rPr>
              <a:t>      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y</a:t>
            </a:r>
            <a:r>
              <a:rPr lang="en-US" altLang="zh-CN" sz="1400" baseline="-25000" dirty="0" err="1">
                <a:latin typeface="+mn-lt"/>
                <a:ea typeface="楷体_GB2312" pitchFamily="49" charset="-122"/>
              </a:rPr>
              <a:t>i</a:t>
            </a:r>
            <a:r>
              <a:rPr lang="en-US" altLang="zh-CN" sz="1400" baseline="-25000" dirty="0">
                <a:latin typeface="+mn-lt"/>
                <a:ea typeface="楷体_GB2312" pitchFamily="49" charset="-122"/>
              </a:rPr>
              <a:t> 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= </a:t>
            </a:r>
            <a:r>
              <a:rPr lang="en-US" altLang="zh-CN" sz="1400" b="1" dirty="0">
                <a:latin typeface="+mn-lt"/>
                <a:ea typeface="楷体_GB2312" pitchFamily="49" charset="-122"/>
              </a:rPr>
              <a:t>divide-and-conquer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(P</a:t>
            </a:r>
            <a:r>
              <a:rPr lang="en-US" altLang="zh-CN" sz="1400" baseline="-25000" dirty="0">
                <a:latin typeface="+mn-lt"/>
                <a:ea typeface="楷体_GB2312" pitchFamily="49" charset="-122"/>
              </a:rPr>
              <a:t>i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);  </a:t>
            </a:r>
            <a:r>
              <a:rPr lang="en-US" altLang="zh-CN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//</a:t>
            </a:r>
            <a:r>
              <a:rPr lang="zh-CN" altLang="en-US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递归的解各子问题</a:t>
            </a:r>
          </a:p>
          <a:p>
            <a:pPr eaLnBrk="1" hangingPunct="1"/>
            <a:r>
              <a:rPr lang="zh-CN" altLang="en-US" sz="1400" dirty="0">
                <a:latin typeface="+mn-lt"/>
                <a:ea typeface="楷体_GB2312" pitchFamily="49" charset="-122"/>
              </a:rPr>
              <a:t>    </a:t>
            </a:r>
            <a:r>
              <a:rPr lang="en-US" altLang="zh-CN" sz="1400" b="1" dirty="0">
                <a:latin typeface="+mn-lt"/>
                <a:ea typeface="楷体_GB2312" pitchFamily="49" charset="-122"/>
              </a:rPr>
              <a:t>return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 merge(y</a:t>
            </a:r>
            <a:r>
              <a:rPr lang="en-US" altLang="zh-CN" sz="1400" baseline="-25000" dirty="0">
                <a:latin typeface="+mn-lt"/>
                <a:ea typeface="楷体_GB2312" pitchFamily="49" charset="-122"/>
              </a:rPr>
              <a:t>1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,...,</a:t>
            </a:r>
            <a:r>
              <a:rPr lang="en-US" altLang="zh-CN" sz="1400" dirty="0" err="1">
                <a:latin typeface="+mn-lt"/>
                <a:ea typeface="楷体_GB2312" pitchFamily="49" charset="-122"/>
              </a:rPr>
              <a:t>y</a:t>
            </a:r>
            <a:r>
              <a:rPr lang="en-US" altLang="zh-CN" sz="1400" baseline="-25000" dirty="0" err="1">
                <a:latin typeface="+mn-lt"/>
                <a:ea typeface="楷体_GB2312" pitchFamily="49" charset="-122"/>
              </a:rPr>
              <a:t>k</a:t>
            </a:r>
            <a:r>
              <a:rPr lang="en-US" altLang="zh-CN" sz="1400" dirty="0">
                <a:latin typeface="+mn-lt"/>
                <a:ea typeface="楷体_GB2312" pitchFamily="49" charset="-122"/>
              </a:rPr>
              <a:t>);             </a:t>
            </a:r>
            <a:r>
              <a:rPr lang="en-US" altLang="zh-CN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 //</a:t>
            </a:r>
            <a:r>
              <a:rPr lang="zh-CN" altLang="en-US" sz="1400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将各子问题的解合并为原问题的解</a:t>
            </a:r>
          </a:p>
          <a:p>
            <a:pPr eaLnBrk="1" hangingPunct="1"/>
            <a:r>
              <a:rPr lang="zh-CN" altLang="en-US" sz="1400" dirty="0">
                <a:latin typeface="+mn-lt"/>
                <a:ea typeface="楷体_GB2312" pitchFamily="49" charset="-122"/>
              </a:rPr>
              <a:t>  }</a:t>
            </a:r>
          </a:p>
          <a:p>
            <a:pPr algn="ctr" eaLnBrk="1" hangingPunct="1"/>
            <a:endParaRPr lang="zh-CN" altLang="en-US" sz="1400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0112" y="627534"/>
            <a:ext cx="3147015" cy="415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100" dirty="0">
                <a:latin typeface="华文行楷" panose="02010800040101010101" pitchFamily="2" charset="-122"/>
                <a:ea typeface="华文行楷" panose="02010800040101010101" pitchFamily="2" charset="-122"/>
              </a:rPr>
              <a:t>治众如治寡，分数是也！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849066" y="4443958"/>
            <a:ext cx="34163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/>
              <a:t>合并排序、快速排序、二分查找</a:t>
            </a:r>
          </a:p>
        </p:txBody>
      </p:sp>
    </p:spTree>
    <p:extLst>
      <p:ext uri="{BB962C8B-B14F-4D97-AF65-F5344CB8AC3E}">
        <p14:creationId xmlns:p14="http://schemas.microsoft.com/office/powerpoint/2010/main" val="2128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8" grpId="0" animBg="1" autoUpdateAnimBg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5039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动态规划</a:t>
            </a:r>
            <a:endParaRPr lang="en-US" altLang="zh-CN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1560" y="1388249"/>
            <a:ext cx="62293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分析最优解的性质，并刻划其</a:t>
            </a:r>
            <a:r>
              <a:rPr lang="zh-CN" altLang="en-US" sz="16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最优子结构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</a:p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endParaRPr lang="zh-CN" altLang="en-US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16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状态表示</a:t>
            </a:r>
            <a:r>
              <a: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S(x1,x2,…)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6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状态转移方程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，递归地定义最优值</a:t>
            </a:r>
          </a:p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状态转移顺序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，以自底向上的方式计算出最优值</a:t>
            </a:r>
          </a:p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根据计算最优值时得到的信息，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构造最优解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4198" y="671390"/>
            <a:ext cx="2608406" cy="415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100" dirty="0">
                <a:latin typeface="华文行楷" panose="02010800040101010101" pitchFamily="2" charset="-122"/>
                <a:ea typeface="华文行楷" panose="02010800040101010101" pitchFamily="2" charset="-122"/>
              </a:rPr>
              <a:t>前事不忘，后事之师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2267744" y="3939902"/>
            <a:ext cx="4801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/>
              <a:t>矩阵连乘、多段图最短路径、最长公共子序列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217651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272811" y="25039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算法篇</a:t>
            </a: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－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贪心算法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2155" y="4371950"/>
            <a:ext cx="433965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CC"/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buFontTx/>
              <a:buNone/>
              <a:defRPr sz="2400">
                <a:ea typeface="宋体" pitchFamily="2" charset="-122"/>
              </a:defRPr>
            </a:lvl1pPr>
          </a:lstStyle>
          <a:p>
            <a:r>
              <a:rPr lang="zh-CN" altLang="en-US" sz="1800" dirty="0"/>
              <a:t>活动安排问题、哈夫曼编码，最小生成树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2190485"/>
            <a:ext cx="7416824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贪心算法的三个逻辑步骤：</a:t>
            </a:r>
            <a:endParaRPr lang="zh-CN" altLang="en-US" sz="1500" dirty="0">
              <a:cs typeface="宋体" pitchFamily="2" charset="-122"/>
            </a:endParaRPr>
          </a:p>
          <a:p>
            <a:pPr defTabSz="685800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分解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将原问题求解过程划分为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连续的若干个决策阶段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决策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在每一个阶段依据贪心策略进行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局部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贪心决策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，并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缩小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待求解问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</a:p>
          <a:p>
            <a:pPr defTabSz="685800" eaLnBrk="0" hangingPunct="0"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 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题的规模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合并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将各个阶段的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局部解合并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为原问题的一个全局可行解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753895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latin typeface="Times New Roman" pitchFamily="18" charset="0"/>
                <a:cs typeface="Times New Roman" pitchFamily="18" charset="0"/>
              </a:rPr>
              <a:t>贪心算法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也是一种</a:t>
            </a:r>
            <a:r>
              <a:rPr lang="zh-CN" altLang="zh-CN" sz="1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基于子问题思想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的策略。贪心算法</a:t>
            </a: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是一个分阶段决策过程，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在每个局部阶段，贪心法都做出一个</a:t>
            </a:r>
            <a:r>
              <a:rPr lang="zh-CN" altLang="zh-CN" sz="1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当前最优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1500" b="1" dirty="0">
                <a:latin typeface="Times New Roman" pitchFamily="18" charset="0"/>
                <a:cs typeface="Times New Roman" pitchFamily="18" charset="0"/>
              </a:rPr>
              <a:t>局部</a:t>
            </a:r>
            <a:r>
              <a:rPr lang="zh-CN" altLang="zh-CN" sz="1500" b="1" dirty="0">
                <a:latin typeface="Times New Roman" pitchFamily="18" charset="0"/>
                <a:cs typeface="Times New Roman" pitchFamily="18" charset="0"/>
              </a:rPr>
              <a:t>决策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，并期望通过每次所做的</a:t>
            </a:r>
            <a:r>
              <a:rPr lang="zh-CN" altLang="zh-CN" sz="1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局部最优决策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产生一个</a:t>
            </a:r>
            <a:r>
              <a:rPr lang="zh-CN" altLang="zh-CN" sz="1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全局最优解</a:t>
            </a:r>
            <a:r>
              <a:rPr lang="zh-CN" altLang="zh-CN" sz="15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1500" dirty="0">
              <a:cs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47292" y="81577"/>
            <a:ext cx="1261884" cy="415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1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盲人爬山</a:t>
            </a:r>
          </a:p>
        </p:txBody>
      </p:sp>
    </p:spTree>
    <p:extLst>
      <p:ext uri="{BB962C8B-B14F-4D97-AF65-F5344CB8AC3E}">
        <p14:creationId xmlns:p14="http://schemas.microsoft.com/office/powerpoint/2010/main" val="30336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  <p:bldP spid="7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1006</Words>
  <Application>Microsoft Office PowerPoint</Application>
  <PresentationFormat>全屏显示(16:9)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黑体</vt:lpstr>
      <vt:lpstr>华文行楷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1_默认设计模板</vt:lpstr>
      <vt:lpstr>什么是算法 — 定义</vt:lpstr>
      <vt:lpstr>什么是算法 — 计数</vt:lpstr>
      <vt:lpstr>什么是算法 —最大和连续子数列</vt:lpstr>
      <vt:lpstr>课程内容</vt:lpstr>
      <vt:lpstr>时间复杂度分析</vt:lpstr>
      <vt:lpstr>枚举算法</vt:lpstr>
      <vt:lpstr>分治策略</vt:lpstr>
      <vt:lpstr>动态规划</vt:lpstr>
      <vt:lpstr>算法篇－贪心算法</vt:lpstr>
      <vt:lpstr>算法篇 － 搜索策略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赵彦阳</cp:lastModifiedBy>
  <cp:revision>314</cp:revision>
  <dcterms:created xsi:type="dcterms:W3CDTF">1601-01-01T00:00:00Z</dcterms:created>
  <dcterms:modified xsi:type="dcterms:W3CDTF">2019-12-23T11:07:25Z</dcterms:modified>
</cp:coreProperties>
</file>