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0" r:id="rId3"/>
    <p:sldId id="259" r:id="rId4"/>
    <p:sldId id="261" r:id="rId5"/>
    <p:sldId id="282" r:id="rId6"/>
    <p:sldId id="318" r:id="rId7"/>
    <p:sldId id="317" r:id="rId8"/>
    <p:sldId id="312" r:id="rId9"/>
    <p:sldId id="300" r:id="rId10"/>
    <p:sldId id="310" r:id="rId11"/>
    <p:sldId id="313" r:id="rId12"/>
    <p:sldId id="284" r:id="rId13"/>
    <p:sldId id="302" r:id="rId14"/>
    <p:sldId id="296" r:id="rId15"/>
    <p:sldId id="262" r:id="rId16"/>
    <p:sldId id="286" r:id="rId17"/>
    <p:sldId id="319" r:id="rId18"/>
    <p:sldId id="288" r:id="rId19"/>
    <p:sldId id="324" r:id="rId20"/>
    <p:sldId id="320" r:id="rId21"/>
    <p:sldId id="304" r:id="rId22"/>
    <p:sldId id="287" r:id="rId23"/>
    <p:sldId id="321" r:id="rId24"/>
    <p:sldId id="315" r:id="rId25"/>
    <p:sldId id="281" r:id="rId26"/>
    <p:sldId id="263" r:id="rId27"/>
    <p:sldId id="316" r:id="rId28"/>
    <p:sldId id="305" r:id="rId29"/>
    <p:sldId id="289" r:id="rId30"/>
    <p:sldId id="323" r:id="rId31"/>
    <p:sldId id="309" r:id="rId32"/>
    <p:sldId id="325" r:id="rId33"/>
    <p:sldId id="326" r:id="rId34"/>
    <p:sldId id="264" r:id="rId35"/>
    <p:sldId id="290" r:id="rId36"/>
    <p:sldId id="327" r:id="rId37"/>
    <p:sldId id="306" r:id="rId38"/>
    <p:sldId id="265" r:id="rId39"/>
    <p:sldId id="298" r:id="rId40"/>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4546B"/>
    <a:srgbClr val="7F7F7F"/>
    <a:srgbClr val="D145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6362" autoAdjust="0"/>
    <p:restoredTop sz="89610" autoAdjust="0"/>
  </p:normalViewPr>
  <p:slideViewPr>
    <p:cSldViewPr snapToGrid="0" showGuides="1">
      <p:cViewPr varScale="1">
        <p:scale>
          <a:sx n="60" d="100"/>
          <a:sy n="60" d="100"/>
        </p:scale>
        <p:origin x="-1288" y="-84"/>
      </p:cViewPr>
      <p:guideLst>
        <p:guide orient="horz" pos="2160"/>
        <p:guide pos="3840"/>
      </p:guideLst>
    </p:cSldViewPr>
  </p:slideViewPr>
  <p:outlineViewPr>
    <p:cViewPr>
      <p:scale>
        <a:sx n="33" d="100"/>
        <a:sy n="33" d="100"/>
      </p:scale>
      <p:origin x="0" y="364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C7A9D6-173A-4C7B-87B3-04756FA009A5}" type="doc">
      <dgm:prSet loTypeId="urn:microsoft.com/office/officeart/2005/8/layout/process1" loCatId="process" qsTypeId="urn:microsoft.com/office/officeart/2005/8/quickstyle/simple1" qsCatId="simple" csTypeId="urn:microsoft.com/office/officeart/2005/8/colors/accent1_2" csCatId="accent1" phldr="1"/>
      <dgm:spPr/>
    </dgm:pt>
    <dgm:pt modelId="{DE0F945A-336F-4DC7-8C36-B4CD3DCB4FE8}">
      <dgm:prSet phldrT="[文本]"/>
      <dgm:spPr/>
      <dgm:t>
        <a:bodyPr/>
        <a:lstStyle/>
        <a:p>
          <a:r>
            <a:rPr lang="zh-CN" altLang="en-US" dirty="0" smtClean="0"/>
            <a:t>加温过程</a:t>
          </a:r>
          <a:endParaRPr lang="zh-CN" altLang="en-US" dirty="0"/>
        </a:p>
      </dgm:t>
    </dgm:pt>
    <dgm:pt modelId="{C997E881-0FD3-4675-99F3-DA1584D63083}" type="parTrans" cxnId="{C5F01539-BD1A-4641-8F33-D72D511488FF}">
      <dgm:prSet/>
      <dgm:spPr/>
      <dgm:t>
        <a:bodyPr/>
        <a:lstStyle/>
        <a:p>
          <a:endParaRPr lang="zh-CN" altLang="en-US"/>
        </a:p>
      </dgm:t>
    </dgm:pt>
    <dgm:pt modelId="{02851C8A-BB22-4879-8C41-E3C1D1062E4B}" type="sibTrans" cxnId="{C5F01539-BD1A-4641-8F33-D72D511488FF}">
      <dgm:prSet/>
      <dgm:spPr/>
      <dgm:t>
        <a:bodyPr/>
        <a:lstStyle/>
        <a:p>
          <a:endParaRPr lang="zh-CN" altLang="en-US"/>
        </a:p>
      </dgm:t>
    </dgm:pt>
    <dgm:pt modelId="{899B0F27-1AE6-4ACB-8AE5-E539A5CA7254}">
      <dgm:prSet phldrT="[文本]"/>
      <dgm:spPr/>
      <dgm:t>
        <a:bodyPr/>
        <a:lstStyle/>
        <a:p>
          <a:r>
            <a:rPr lang="zh-CN" altLang="en-US" dirty="0" smtClean="0"/>
            <a:t>等温过程</a:t>
          </a:r>
          <a:endParaRPr lang="zh-CN" altLang="en-US" dirty="0"/>
        </a:p>
      </dgm:t>
    </dgm:pt>
    <dgm:pt modelId="{80D7D0AE-8C03-4350-9222-3597CEFB61D9}" type="parTrans" cxnId="{4E43F16E-B042-4677-A454-F2B72ACD07A2}">
      <dgm:prSet/>
      <dgm:spPr/>
      <dgm:t>
        <a:bodyPr/>
        <a:lstStyle/>
        <a:p>
          <a:endParaRPr lang="zh-CN" altLang="en-US"/>
        </a:p>
      </dgm:t>
    </dgm:pt>
    <dgm:pt modelId="{691299D5-A79C-4B98-9B24-984316705CE3}" type="sibTrans" cxnId="{4E43F16E-B042-4677-A454-F2B72ACD07A2}">
      <dgm:prSet/>
      <dgm:spPr/>
      <dgm:t>
        <a:bodyPr/>
        <a:lstStyle/>
        <a:p>
          <a:endParaRPr lang="zh-CN" altLang="en-US"/>
        </a:p>
      </dgm:t>
    </dgm:pt>
    <dgm:pt modelId="{98A7C578-69C0-4471-933F-B23385E66ADB}">
      <dgm:prSet phldrT="[文本]"/>
      <dgm:spPr/>
      <dgm:t>
        <a:bodyPr/>
        <a:lstStyle/>
        <a:p>
          <a:r>
            <a:rPr lang="zh-CN" altLang="en-US" dirty="0" smtClean="0"/>
            <a:t>冷却过程</a:t>
          </a:r>
          <a:endParaRPr lang="zh-CN" altLang="en-US" dirty="0"/>
        </a:p>
      </dgm:t>
    </dgm:pt>
    <dgm:pt modelId="{B8B92E46-127C-4097-B41C-B60352E829DD}" type="parTrans" cxnId="{50E2D755-678E-4052-B20B-04E44DA2D9FB}">
      <dgm:prSet/>
      <dgm:spPr/>
      <dgm:t>
        <a:bodyPr/>
        <a:lstStyle/>
        <a:p>
          <a:endParaRPr lang="zh-CN" altLang="en-US"/>
        </a:p>
      </dgm:t>
    </dgm:pt>
    <dgm:pt modelId="{98451646-B69C-4780-88CC-7BBE18EF02B1}" type="sibTrans" cxnId="{50E2D755-678E-4052-B20B-04E44DA2D9FB}">
      <dgm:prSet/>
      <dgm:spPr/>
      <dgm:t>
        <a:bodyPr/>
        <a:lstStyle/>
        <a:p>
          <a:endParaRPr lang="zh-CN" altLang="en-US"/>
        </a:p>
      </dgm:t>
    </dgm:pt>
    <dgm:pt modelId="{22349CF6-E4FF-4B7D-BD56-0A0A854C1EF0}" type="pres">
      <dgm:prSet presAssocID="{3FC7A9D6-173A-4C7B-87B3-04756FA009A5}" presName="Name0" presStyleCnt="0">
        <dgm:presLayoutVars>
          <dgm:dir/>
          <dgm:resizeHandles val="exact"/>
        </dgm:presLayoutVars>
      </dgm:prSet>
      <dgm:spPr/>
    </dgm:pt>
    <dgm:pt modelId="{E072768B-D630-47EE-9125-EB547F3CED4D}" type="pres">
      <dgm:prSet presAssocID="{DE0F945A-336F-4DC7-8C36-B4CD3DCB4FE8}" presName="node" presStyleLbl="node1" presStyleIdx="0" presStyleCnt="3">
        <dgm:presLayoutVars>
          <dgm:bulletEnabled val="1"/>
        </dgm:presLayoutVars>
      </dgm:prSet>
      <dgm:spPr/>
      <dgm:t>
        <a:bodyPr/>
        <a:lstStyle/>
        <a:p>
          <a:endParaRPr lang="zh-CN" altLang="en-US"/>
        </a:p>
      </dgm:t>
    </dgm:pt>
    <dgm:pt modelId="{C206E96A-3B38-4360-91B3-8BF684DA14A5}" type="pres">
      <dgm:prSet presAssocID="{02851C8A-BB22-4879-8C41-E3C1D1062E4B}" presName="sibTrans" presStyleLbl="sibTrans2D1" presStyleIdx="0" presStyleCnt="2"/>
      <dgm:spPr/>
      <dgm:t>
        <a:bodyPr/>
        <a:lstStyle/>
        <a:p>
          <a:endParaRPr lang="zh-CN" altLang="en-US"/>
        </a:p>
      </dgm:t>
    </dgm:pt>
    <dgm:pt modelId="{2138B368-5C5E-48C2-8D1D-13CA37084B39}" type="pres">
      <dgm:prSet presAssocID="{02851C8A-BB22-4879-8C41-E3C1D1062E4B}" presName="connectorText" presStyleLbl="sibTrans2D1" presStyleIdx="0" presStyleCnt="2"/>
      <dgm:spPr/>
      <dgm:t>
        <a:bodyPr/>
        <a:lstStyle/>
        <a:p>
          <a:endParaRPr lang="zh-CN" altLang="en-US"/>
        </a:p>
      </dgm:t>
    </dgm:pt>
    <dgm:pt modelId="{0EE8AB7B-9659-402B-BA0F-634E82BC65BB}" type="pres">
      <dgm:prSet presAssocID="{899B0F27-1AE6-4ACB-8AE5-E539A5CA7254}" presName="node" presStyleLbl="node1" presStyleIdx="1" presStyleCnt="3">
        <dgm:presLayoutVars>
          <dgm:bulletEnabled val="1"/>
        </dgm:presLayoutVars>
      </dgm:prSet>
      <dgm:spPr/>
      <dgm:t>
        <a:bodyPr/>
        <a:lstStyle/>
        <a:p>
          <a:endParaRPr lang="zh-CN" altLang="en-US"/>
        </a:p>
      </dgm:t>
    </dgm:pt>
    <dgm:pt modelId="{47458B32-0975-4F47-84CA-A187FD8A74FB}" type="pres">
      <dgm:prSet presAssocID="{691299D5-A79C-4B98-9B24-984316705CE3}" presName="sibTrans" presStyleLbl="sibTrans2D1" presStyleIdx="1" presStyleCnt="2"/>
      <dgm:spPr/>
      <dgm:t>
        <a:bodyPr/>
        <a:lstStyle/>
        <a:p>
          <a:endParaRPr lang="zh-CN" altLang="en-US"/>
        </a:p>
      </dgm:t>
    </dgm:pt>
    <dgm:pt modelId="{B5F9F314-DEEA-4FDE-8D93-5B7EF21FBFC6}" type="pres">
      <dgm:prSet presAssocID="{691299D5-A79C-4B98-9B24-984316705CE3}" presName="connectorText" presStyleLbl="sibTrans2D1" presStyleIdx="1" presStyleCnt="2"/>
      <dgm:spPr/>
      <dgm:t>
        <a:bodyPr/>
        <a:lstStyle/>
        <a:p>
          <a:endParaRPr lang="zh-CN" altLang="en-US"/>
        </a:p>
      </dgm:t>
    </dgm:pt>
    <dgm:pt modelId="{882F6FC1-0F42-4C04-9E71-10BDDC7E0872}" type="pres">
      <dgm:prSet presAssocID="{98A7C578-69C0-4471-933F-B23385E66ADB}" presName="node" presStyleLbl="node1" presStyleIdx="2" presStyleCnt="3">
        <dgm:presLayoutVars>
          <dgm:bulletEnabled val="1"/>
        </dgm:presLayoutVars>
      </dgm:prSet>
      <dgm:spPr/>
      <dgm:t>
        <a:bodyPr/>
        <a:lstStyle/>
        <a:p>
          <a:endParaRPr lang="zh-CN" altLang="en-US"/>
        </a:p>
      </dgm:t>
    </dgm:pt>
  </dgm:ptLst>
  <dgm:cxnLst>
    <dgm:cxn modelId="{B6C36055-E59C-48B1-B2AD-C2F7ECE720DC}" type="presOf" srcId="{691299D5-A79C-4B98-9B24-984316705CE3}" destId="{B5F9F314-DEEA-4FDE-8D93-5B7EF21FBFC6}" srcOrd="1" destOrd="0" presId="urn:microsoft.com/office/officeart/2005/8/layout/process1"/>
    <dgm:cxn modelId="{C5F01539-BD1A-4641-8F33-D72D511488FF}" srcId="{3FC7A9D6-173A-4C7B-87B3-04756FA009A5}" destId="{DE0F945A-336F-4DC7-8C36-B4CD3DCB4FE8}" srcOrd="0" destOrd="0" parTransId="{C997E881-0FD3-4675-99F3-DA1584D63083}" sibTransId="{02851C8A-BB22-4879-8C41-E3C1D1062E4B}"/>
    <dgm:cxn modelId="{180CB856-DE13-40B1-A4F1-86DFA66F673C}" type="presOf" srcId="{899B0F27-1AE6-4ACB-8AE5-E539A5CA7254}" destId="{0EE8AB7B-9659-402B-BA0F-634E82BC65BB}" srcOrd="0" destOrd="0" presId="urn:microsoft.com/office/officeart/2005/8/layout/process1"/>
    <dgm:cxn modelId="{4E20F2C7-7E4D-4E8A-B6AB-3431F3EA704D}" type="presOf" srcId="{02851C8A-BB22-4879-8C41-E3C1D1062E4B}" destId="{C206E96A-3B38-4360-91B3-8BF684DA14A5}" srcOrd="0" destOrd="0" presId="urn:microsoft.com/office/officeart/2005/8/layout/process1"/>
    <dgm:cxn modelId="{9E02C56E-7A25-4448-B44F-1B9270D3C532}" type="presOf" srcId="{02851C8A-BB22-4879-8C41-E3C1D1062E4B}" destId="{2138B368-5C5E-48C2-8D1D-13CA37084B39}" srcOrd="1" destOrd="0" presId="urn:microsoft.com/office/officeart/2005/8/layout/process1"/>
    <dgm:cxn modelId="{D9CBE7A8-E8CF-40E3-AEF3-526A04B1D8C3}" type="presOf" srcId="{DE0F945A-336F-4DC7-8C36-B4CD3DCB4FE8}" destId="{E072768B-D630-47EE-9125-EB547F3CED4D}" srcOrd="0" destOrd="0" presId="urn:microsoft.com/office/officeart/2005/8/layout/process1"/>
    <dgm:cxn modelId="{5298AE1F-DF27-48AC-AB77-F26951A8E517}" type="presOf" srcId="{98A7C578-69C0-4471-933F-B23385E66ADB}" destId="{882F6FC1-0F42-4C04-9E71-10BDDC7E0872}" srcOrd="0" destOrd="0" presId="urn:microsoft.com/office/officeart/2005/8/layout/process1"/>
    <dgm:cxn modelId="{F1AB6E92-3AD9-4D15-ABE1-A02313137517}" type="presOf" srcId="{3FC7A9D6-173A-4C7B-87B3-04756FA009A5}" destId="{22349CF6-E4FF-4B7D-BD56-0A0A854C1EF0}" srcOrd="0" destOrd="0" presId="urn:microsoft.com/office/officeart/2005/8/layout/process1"/>
    <dgm:cxn modelId="{4E43F16E-B042-4677-A454-F2B72ACD07A2}" srcId="{3FC7A9D6-173A-4C7B-87B3-04756FA009A5}" destId="{899B0F27-1AE6-4ACB-8AE5-E539A5CA7254}" srcOrd="1" destOrd="0" parTransId="{80D7D0AE-8C03-4350-9222-3597CEFB61D9}" sibTransId="{691299D5-A79C-4B98-9B24-984316705CE3}"/>
    <dgm:cxn modelId="{50E2D755-678E-4052-B20B-04E44DA2D9FB}" srcId="{3FC7A9D6-173A-4C7B-87B3-04756FA009A5}" destId="{98A7C578-69C0-4471-933F-B23385E66ADB}" srcOrd="2" destOrd="0" parTransId="{B8B92E46-127C-4097-B41C-B60352E829DD}" sibTransId="{98451646-B69C-4780-88CC-7BBE18EF02B1}"/>
    <dgm:cxn modelId="{471B35A7-CAFB-473C-BEA0-725558C64BD3}" type="presOf" srcId="{691299D5-A79C-4B98-9B24-984316705CE3}" destId="{47458B32-0975-4F47-84CA-A187FD8A74FB}" srcOrd="0" destOrd="0" presId="urn:microsoft.com/office/officeart/2005/8/layout/process1"/>
    <dgm:cxn modelId="{BA3AED46-C7E7-4B68-875B-CF96D5AB52A8}" type="presParOf" srcId="{22349CF6-E4FF-4B7D-BD56-0A0A854C1EF0}" destId="{E072768B-D630-47EE-9125-EB547F3CED4D}" srcOrd="0" destOrd="0" presId="urn:microsoft.com/office/officeart/2005/8/layout/process1"/>
    <dgm:cxn modelId="{56EFD9EC-3411-4731-A98D-8903C03A3794}" type="presParOf" srcId="{22349CF6-E4FF-4B7D-BD56-0A0A854C1EF0}" destId="{C206E96A-3B38-4360-91B3-8BF684DA14A5}" srcOrd="1" destOrd="0" presId="urn:microsoft.com/office/officeart/2005/8/layout/process1"/>
    <dgm:cxn modelId="{A9C2E74B-D757-4FDA-8921-746199DA66B9}" type="presParOf" srcId="{C206E96A-3B38-4360-91B3-8BF684DA14A5}" destId="{2138B368-5C5E-48C2-8D1D-13CA37084B39}" srcOrd="0" destOrd="0" presId="urn:microsoft.com/office/officeart/2005/8/layout/process1"/>
    <dgm:cxn modelId="{4DA99D35-E40A-4DF1-8D78-6C3FB2825A2F}" type="presParOf" srcId="{22349CF6-E4FF-4B7D-BD56-0A0A854C1EF0}" destId="{0EE8AB7B-9659-402B-BA0F-634E82BC65BB}" srcOrd="2" destOrd="0" presId="urn:microsoft.com/office/officeart/2005/8/layout/process1"/>
    <dgm:cxn modelId="{BFBD9EE8-BC13-4A7A-AFC3-366E9E27E852}" type="presParOf" srcId="{22349CF6-E4FF-4B7D-BD56-0A0A854C1EF0}" destId="{47458B32-0975-4F47-84CA-A187FD8A74FB}" srcOrd="3" destOrd="0" presId="urn:microsoft.com/office/officeart/2005/8/layout/process1"/>
    <dgm:cxn modelId="{3CCD9C6D-D57D-40C0-A68D-1027EDD15A8E}" type="presParOf" srcId="{47458B32-0975-4F47-84CA-A187FD8A74FB}" destId="{B5F9F314-DEEA-4FDE-8D93-5B7EF21FBFC6}" srcOrd="0" destOrd="0" presId="urn:microsoft.com/office/officeart/2005/8/layout/process1"/>
    <dgm:cxn modelId="{E13FE5E1-C6DA-440C-B497-4ABE653DEA47}" type="presParOf" srcId="{22349CF6-E4FF-4B7D-BD56-0A0A854C1EF0}" destId="{882F6FC1-0F42-4C04-9E71-10BDDC7E0872}"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2768B-D630-47EE-9125-EB547F3CED4D}">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dirty="0" smtClean="0"/>
            <a:t>加温过程</a:t>
          </a:r>
          <a:endParaRPr lang="zh-CN" altLang="en-US" sz="3500" kern="1200" dirty="0"/>
        </a:p>
      </dsp:txBody>
      <dsp:txXfrm>
        <a:off x="44665" y="2106299"/>
        <a:ext cx="2060143" cy="1206068"/>
      </dsp:txXfrm>
    </dsp:sp>
    <dsp:sp modelId="{C206E96A-3B38-4360-91B3-8BF684DA14A5}">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355850" y="2550475"/>
        <a:ext cx="316861" cy="317716"/>
      </dsp:txXfrm>
    </dsp:sp>
    <dsp:sp modelId="{0EE8AB7B-9659-402B-BA0F-634E82BC65BB}">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dirty="0" smtClean="0"/>
            <a:t>等温过程</a:t>
          </a:r>
          <a:endParaRPr lang="zh-CN" altLang="en-US" sz="3500" kern="1200" dirty="0"/>
        </a:p>
      </dsp:txBody>
      <dsp:txXfrm>
        <a:off x="3033928" y="2106299"/>
        <a:ext cx="2060143" cy="1206068"/>
      </dsp:txXfrm>
    </dsp:sp>
    <dsp:sp modelId="{47458B32-0975-4F47-84CA-A187FD8A74FB}">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5345112" y="2550475"/>
        <a:ext cx="316861" cy="317716"/>
      </dsp:txXfrm>
    </dsp:sp>
    <dsp:sp modelId="{882F6FC1-0F42-4C04-9E71-10BDDC7E0872}">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dirty="0" smtClean="0"/>
            <a:t>冷却过程</a:t>
          </a:r>
          <a:endParaRPr lang="zh-CN" altLang="en-US" sz="3500" kern="1200" dirty="0"/>
        </a:p>
      </dsp:txBody>
      <dsp:txXfrm>
        <a:off x="6023190" y="2106299"/>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9BF49-395B-4E31-B52F-58A1B936D99E}" type="datetimeFigureOut">
              <a:rPr lang="zh-CN" altLang="en-US" smtClean="0"/>
              <a:t>2020/2/20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097F6-6ACE-4101-BD33-590D4CF866A6}" type="slidenum">
              <a:rPr lang="zh-CN" altLang="en-US" smtClean="0"/>
              <a:t>‹#›</a:t>
            </a:fld>
            <a:endParaRPr lang="zh-CN" altLang="en-US"/>
          </a:p>
        </p:txBody>
      </p:sp>
    </p:spTree>
    <p:extLst>
      <p:ext uri="{BB962C8B-B14F-4D97-AF65-F5344CB8AC3E}">
        <p14:creationId xmlns:p14="http://schemas.microsoft.com/office/powerpoint/2010/main" val="3961084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1</a:t>
            </a:fld>
            <a:endParaRPr lang="zh-CN" altLang="en-US"/>
          </a:p>
        </p:txBody>
      </p:sp>
    </p:spTree>
    <p:extLst>
      <p:ext uri="{BB962C8B-B14F-4D97-AF65-F5344CB8AC3E}">
        <p14:creationId xmlns:p14="http://schemas.microsoft.com/office/powerpoint/2010/main" val="1845412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模拟退火算法的核心思想是：首先随机选择一个解作为开始，接下来产生一个随机扰动，如果找到比上一个解更接近最优解的解，那么就直接接受这个解。而如果找到的解离得更远了，没关系，以一定的概率接受。或者这样解释：在一定温度下，搜索从一个状态随机地变化到另一个状态；随着温度的不断下降直到最低温度，搜索过程以概率</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停留在最优解。</a:t>
            </a:r>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10</a:t>
            </a:fld>
            <a:endParaRPr lang="zh-CN" altLang="en-US"/>
          </a:p>
        </p:txBody>
      </p:sp>
    </p:spTree>
    <p:extLst>
      <p:ext uri="{BB962C8B-B14F-4D97-AF65-F5344CB8AC3E}">
        <p14:creationId xmlns:p14="http://schemas.microsoft.com/office/powerpoint/2010/main" val="185990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简单说，模拟退火是一种随机化算法。当一个问题的方案数量极大（甚至是无穷的）而且不是一个单峰函数时，我们常使用模拟退火求解。</a:t>
            </a:r>
          </a:p>
          <a:p>
            <a:r>
              <a:rPr lang="zh-CN" altLang="en-US" dirty="0" smtClean="0"/>
              <a:t>它与爬山算法最大的不同是，在寻找到一个局部最优解时，赋予了它一个跳出去的概率，也就有更大的机会能找到全局最优解。</a:t>
            </a:r>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11</a:t>
            </a:fld>
            <a:endParaRPr lang="zh-CN" altLang="en-US"/>
          </a:p>
        </p:txBody>
      </p:sp>
    </p:spTree>
    <p:extLst>
      <p:ext uri="{BB962C8B-B14F-4D97-AF65-F5344CB8AC3E}">
        <p14:creationId xmlns:p14="http://schemas.microsoft.com/office/powerpoint/2010/main" val="18599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两者比较，简单了解</a:t>
            </a:r>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12</a:t>
            </a:fld>
            <a:endParaRPr lang="zh-CN" altLang="en-US"/>
          </a:p>
        </p:txBody>
      </p:sp>
    </p:spTree>
    <p:extLst>
      <p:ext uri="{BB962C8B-B14F-4D97-AF65-F5344CB8AC3E}">
        <p14:creationId xmlns:p14="http://schemas.microsoft.com/office/powerpoint/2010/main" val="3712055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这条公式就表示：温度越高，出现一次能量差为</a:t>
                </a:r>
                <a14:m>
                  <m:oMath xmlns:m="http://schemas.openxmlformats.org/officeDocument/2006/math">
                    <m:r>
                      <a:rPr lang="el-GR" altLang="zh-CN" sz="1200" b="1" i="1" noProof="1" smtClean="0">
                        <a:solidFill>
                          <a:srgbClr val="44465B"/>
                        </a:solidFill>
                        <a:latin typeface="Cambria Math" panose="02040503050406030204" pitchFamily="18" charset="0"/>
                      </a:rPr>
                      <m:t>𝜟</m:t>
                    </m:r>
                  </m:oMath>
                </a14:m>
                <a:r>
                  <a:rPr lang="zh-CN" altLang="zh-CN" sz="1200" kern="1200" dirty="0" smtClean="0">
                    <a:solidFill>
                      <a:schemeClr val="tx1"/>
                    </a:solidFill>
                    <a:effectLst/>
                    <a:latin typeface="+mn-lt"/>
                    <a:ea typeface="+mn-ea"/>
                    <a:cs typeface="+mn-cs"/>
                  </a:rPr>
                  <a:t>E的降温的概率就越大；温度越低，则出现降温的概率就越小。</a:t>
                </a:r>
                <a:endParaRPr lang="zh-CN" altLang="zh-CN" sz="1200" dirty="0" smtClean="0">
                  <a:effectLst/>
                </a:endParaRPr>
              </a:p>
              <a:p>
                <a:r>
                  <a:rPr lang="zh-CN" altLang="zh-CN" sz="1200" kern="1200" dirty="0" smtClean="0">
                    <a:solidFill>
                      <a:schemeClr val="tx1"/>
                    </a:solidFill>
                    <a:effectLst/>
                    <a:latin typeface="+mn-lt"/>
                    <a:ea typeface="+mn-ea"/>
                    <a:cs typeface="+mn-cs"/>
                  </a:rPr>
                  <a:t>又由于</a:t>
                </a:r>
                <a14:m>
                  <m:oMath xmlns:m="http://schemas.openxmlformats.org/officeDocument/2006/math">
                    <m:r>
                      <a:rPr lang="el-GR" altLang="zh-CN" sz="1200" b="1" i="1" noProof="1" smtClean="0">
                        <a:solidFill>
                          <a:srgbClr val="44465B"/>
                        </a:solidFill>
                        <a:latin typeface="Cambria Math" panose="02040503050406030204" pitchFamily="18" charset="0"/>
                      </a:rPr>
                      <m:t>𝜟</m:t>
                    </m:r>
                  </m:oMath>
                </a14:m>
                <a:r>
                  <a:rPr lang="zh-CN" altLang="zh-CN" sz="1200" kern="1200" dirty="0" smtClean="0">
                    <a:solidFill>
                      <a:schemeClr val="tx1"/>
                    </a:solidFill>
                    <a:effectLst/>
                    <a:latin typeface="+mn-lt"/>
                    <a:ea typeface="+mn-ea"/>
                    <a:cs typeface="+mn-cs"/>
                  </a:rPr>
                  <a:t>dE总是小于0（因为退火的过程是温度逐渐下降的过程），因此</a:t>
                </a:r>
                <a14:m>
                  <m:oMath xmlns:m="http://schemas.openxmlformats.org/officeDocument/2006/math">
                    <m:r>
                      <a:rPr lang="el-GR" altLang="zh-CN" sz="1200" b="1" i="1" noProof="1" smtClean="0">
                        <a:solidFill>
                          <a:srgbClr val="44465B"/>
                        </a:solidFill>
                        <a:latin typeface="Cambria Math" panose="02040503050406030204" pitchFamily="18" charset="0"/>
                      </a:rPr>
                      <m:t>𝜟</m:t>
                    </m:r>
                  </m:oMath>
                </a14:m>
                <a:r>
                  <a:rPr lang="zh-CN" altLang="zh-CN" sz="1200" kern="1200" dirty="0" smtClean="0">
                    <a:solidFill>
                      <a:schemeClr val="tx1"/>
                    </a:solidFill>
                    <a:effectLst/>
                    <a:latin typeface="+mn-lt"/>
                    <a:ea typeface="+mn-ea"/>
                    <a:cs typeface="+mn-cs"/>
                  </a:rPr>
                  <a:t>E/kT &lt; 0 </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k</a:t>
                </a:r>
                <a:r>
                  <a:rPr lang="zh-CN" altLang="en-US" sz="1200" kern="1200" dirty="0" smtClean="0">
                    <a:solidFill>
                      <a:schemeClr val="tx1"/>
                    </a:solidFill>
                    <a:effectLst/>
                    <a:latin typeface="+mn-lt"/>
                    <a:ea typeface="+mn-ea"/>
                    <a:cs typeface="+mn-cs"/>
                  </a:rPr>
                  <a:t>为常数）</a:t>
                </a:r>
                <a:r>
                  <a:rPr lang="zh-CN" altLang="zh-CN" sz="1200" kern="1200" dirty="0" smtClean="0">
                    <a:solidFill>
                      <a:schemeClr val="tx1"/>
                    </a:solidFill>
                    <a:effectLst/>
                    <a:latin typeface="+mn-lt"/>
                    <a:ea typeface="+mn-ea"/>
                    <a:cs typeface="+mn-cs"/>
                  </a:rPr>
                  <a:t>，所以P(</a:t>
                </a:r>
                <a14:m>
                  <m:oMath xmlns:m="http://schemas.openxmlformats.org/officeDocument/2006/math">
                    <m:r>
                      <a:rPr lang="el-GR" altLang="zh-CN" sz="1200" b="1" i="1" noProof="1" smtClean="0">
                        <a:solidFill>
                          <a:srgbClr val="44465B"/>
                        </a:solidFill>
                        <a:latin typeface="Cambria Math" panose="02040503050406030204" pitchFamily="18" charset="0"/>
                      </a:rPr>
                      <m:t>𝜟</m:t>
                    </m:r>
                  </m:oMath>
                </a14:m>
                <a:r>
                  <a:rPr lang="zh-CN" altLang="zh-CN" sz="1200" kern="1200" dirty="0" smtClean="0">
                    <a:solidFill>
                      <a:schemeClr val="tx1"/>
                    </a:solidFill>
                    <a:effectLst/>
                    <a:latin typeface="+mn-lt"/>
                    <a:ea typeface="+mn-ea"/>
                    <a:cs typeface="+mn-cs"/>
                  </a:rPr>
                  <a:t>E)的函数取值范围是(0,1) 。</a:t>
                </a:r>
                <a:endParaRPr lang="zh-CN" altLang="zh-CN" sz="1200" dirty="0" smtClean="0">
                  <a:effectLst/>
                </a:endParaRPr>
              </a:p>
              <a:p>
                <a:r>
                  <a:rPr lang="zh-CN" altLang="zh-CN" sz="1200" kern="1200" dirty="0" smtClean="0">
                    <a:solidFill>
                      <a:schemeClr val="tx1"/>
                    </a:solidFill>
                    <a:effectLst/>
                    <a:latin typeface="+mn-lt"/>
                    <a:ea typeface="+mn-ea"/>
                    <a:cs typeface="+mn-cs"/>
                  </a:rPr>
                  <a:t>随着温度T的降低，P(</a:t>
                </a:r>
                <a14:m>
                  <m:oMath xmlns:m="http://schemas.openxmlformats.org/officeDocument/2006/math">
                    <m:r>
                      <a:rPr lang="el-GR" altLang="zh-CN" sz="1200" b="1" i="1" noProof="1" smtClean="0">
                        <a:solidFill>
                          <a:srgbClr val="44465B"/>
                        </a:solidFill>
                        <a:latin typeface="Cambria Math" panose="02040503050406030204" pitchFamily="18" charset="0"/>
                      </a:rPr>
                      <m:t>𝜟</m:t>
                    </m:r>
                  </m:oMath>
                </a14:m>
                <a:r>
                  <a:rPr lang="zh-CN" altLang="zh-CN" sz="1200" kern="1200" dirty="0" smtClean="0">
                    <a:solidFill>
                      <a:schemeClr val="tx1"/>
                    </a:solidFill>
                    <a:effectLst/>
                    <a:latin typeface="+mn-lt"/>
                    <a:ea typeface="+mn-ea"/>
                    <a:cs typeface="+mn-cs"/>
                  </a:rPr>
                  <a:t>E)会逐渐降低。</a:t>
                </a:r>
                <a:endParaRPr lang="zh-CN" altLang="zh-CN" sz="1200" dirty="0" smtClean="0">
                  <a:effectLst/>
                </a:endParaRPr>
              </a:p>
              <a:p>
                <a:r>
                  <a:rPr lang="zh-CN" altLang="en-US" dirty="0" smtClean="0"/>
                  <a:t>模拟退火算法最大的优势在于其通用性：函数形式如何复杂我不管，我就一步步瞎跑，然后按</a:t>
                </a:r>
                <a:r>
                  <a:rPr lang="en-US" altLang="zh-CN" dirty="0" smtClean="0"/>
                  <a:t>Metropolis</a:t>
                </a:r>
                <a:r>
                  <a:rPr lang="zh-CN" altLang="en-US" dirty="0" smtClean="0"/>
                  <a:t>判据概率性的接受这一步就行。</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这条公式就表示：温度越高，出现一次能量差为</a:t>
                </a:r>
                <a:r>
                  <a:rPr lang="el-GR" altLang="zh-CN" sz="1200" b="1" i="0" noProof="1" smtClean="0">
                    <a:solidFill>
                      <a:srgbClr val="44465B"/>
                    </a:solidFill>
                    <a:latin typeface="Cambria Math" panose="02040503050406030204" pitchFamily="18" charset="0"/>
                  </a:rPr>
                  <a:t>𝜟</a:t>
                </a:r>
                <a:r>
                  <a:rPr lang="zh-CN" altLang="zh-CN" sz="1200" kern="1200" dirty="0" smtClean="0">
                    <a:solidFill>
                      <a:schemeClr val="tx1"/>
                    </a:solidFill>
                    <a:effectLst/>
                    <a:latin typeface="+mn-lt"/>
                    <a:ea typeface="+mn-ea"/>
                    <a:cs typeface="+mn-cs"/>
                  </a:rPr>
                  <a:t>E的降温的概率就越大；温度越低，则出现降温的概率就越小。</a:t>
                </a:r>
                <a:endParaRPr lang="zh-CN" altLang="zh-CN" sz="1200" dirty="0" smtClean="0">
                  <a:effectLst/>
                </a:endParaRPr>
              </a:p>
              <a:p>
                <a:r>
                  <a:rPr lang="zh-CN" altLang="zh-CN" sz="1200" kern="1200" dirty="0" smtClean="0">
                    <a:solidFill>
                      <a:schemeClr val="tx1"/>
                    </a:solidFill>
                    <a:effectLst/>
                    <a:latin typeface="+mn-lt"/>
                    <a:ea typeface="+mn-ea"/>
                    <a:cs typeface="+mn-cs"/>
                  </a:rPr>
                  <a:t>又由于</a:t>
                </a:r>
                <a:r>
                  <a:rPr lang="el-GR" altLang="zh-CN" sz="1200" b="1" i="0" noProof="1" smtClean="0">
                    <a:solidFill>
                      <a:srgbClr val="44465B"/>
                    </a:solidFill>
                    <a:latin typeface="Cambria Math" panose="02040503050406030204" pitchFamily="18" charset="0"/>
                  </a:rPr>
                  <a:t>𝜟</a:t>
                </a:r>
                <a:r>
                  <a:rPr lang="zh-CN" altLang="zh-CN" sz="1200" kern="1200" dirty="0" smtClean="0">
                    <a:solidFill>
                      <a:schemeClr val="tx1"/>
                    </a:solidFill>
                    <a:effectLst/>
                    <a:latin typeface="+mn-lt"/>
                    <a:ea typeface="+mn-ea"/>
                    <a:cs typeface="+mn-cs"/>
                  </a:rPr>
                  <a:t>dE总是小于0（因为退火的过程是温度逐渐下降的过程），因此</a:t>
                </a:r>
                <a:r>
                  <a:rPr lang="el-GR" altLang="zh-CN" sz="1200" b="1" i="0" noProof="1" smtClean="0">
                    <a:solidFill>
                      <a:srgbClr val="44465B"/>
                    </a:solidFill>
                    <a:latin typeface="Cambria Math" panose="02040503050406030204" pitchFamily="18" charset="0"/>
                  </a:rPr>
                  <a:t>𝜟</a:t>
                </a:r>
                <a:r>
                  <a:rPr lang="zh-CN" altLang="zh-CN" sz="1200" kern="1200" dirty="0" smtClean="0">
                    <a:solidFill>
                      <a:schemeClr val="tx1"/>
                    </a:solidFill>
                    <a:effectLst/>
                    <a:latin typeface="+mn-lt"/>
                    <a:ea typeface="+mn-ea"/>
                    <a:cs typeface="+mn-cs"/>
                  </a:rPr>
                  <a:t>E/kT &lt; 0 </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k</a:t>
                </a:r>
                <a:r>
                  <a:rPr lang="zh-CN" altLang="en-US" sz="1200" kern="1200" dirty="0" smtClean="0">
                    <a:solidFill>
                      <a:schemeClr val="tx1"/>
                    </a:solidFill>
                    <a:effectLst/>
                    <a:latin typeface="+mn-lt"/>
                    <a:ea typeface="+mn-ea"/>
                    <a:cs typeface="+mn-cs"/>
                  </a:rPr>
                  <a:t>为常数）</a:t>
                </a:r>
                <a:r>
                  <a:rPr lang="zh-CN" altLang="zh-CN" sz="1200" kern="1200" dirty="0" smtClean="0">
                    <a:solidFill>
                      <a:schemeClr val="tx1"/>
                    </a:solidFill>
                    <a:effectLst/>
                    <a:latin typeface="+mn-lt"/>
                    <a:ea typeface="+mn-ea"/>
                    <a:cs typeface="+mn-cs"/>
                  </a:rPr>
                  <a:t>，所以P(</a:t>
                </a:r>
                <a:r>
                  <a:rPr lang="el-GR" altLang="zh-CN" sz="1200" b="1" i="0" noProof="1" smtClean="0">
                    <a:solidFill>
                      <a:srgbClr val="44465B"/>
                    </a:solidFill>
                    <a:latin typeface="Cambria Math" panose="02040503050406030204" pitchFamily="18" charset="0"/>
                  </a:rPr>
                  <a:t>𝜟</a:t>
                </a:r>
                <a:r>
                  <a:rPr lang="zh-CN" altLang="zh-CN" sz="1200" kern="1200" dirty="0" smtClean="0">
                    <a:solidFill>
                      <a:schemeClr val="tx1"/>
                    </a:solidFill>
                    <a:effectLst/>
                    <a:latin typeface="+mn-lt"/>
                    <a:ea typeface="+mn-ea"/>
                    <a:cs typeface="+mn-cs"/>
                  </a:rPr>
                  <a:t>E)的函数取值范围是(0,1) 。</a:t>
                </a:r>
                <a:endParaRPr lang="zh-CN" altLang="zh-CN" sz="1200" dirty="0" smtClean="0">
                  <a:effectLst/>
                </a:endParaRPr>
              </a:p>
              <a:p>
                <a:r>
                  <a:rPr lang="zh-CN" altLang="zh-CN" sz="1200" kern="1200" dirty="0" smtClean="0">
                    <a:solidFill>
                      <a:schemeClr val="tx1"/>
                    </a:solidFill>
                    <a:effectLst/>
                    <a:latin typeface="+mn-lt"/>
                    <a:ea typeface="+mn-ea"/>
                    <a:cs typeface="+mn-cs"/>
                  </a:rPr>
                  <a:t>随着温度T的降低，P(</a:t>
                </a:r>
                <a:r>
                  <a:rPr lang="el-GR" altLang="zh-CN" sz="1200" b="1" i="0" noProof="1" smtClean="0">
                    <a:solidFill>
                      <a:srgbClr val="44465B"/>
                    </a:solidFill>
                    <a:latin typeface="Cambria Math" panose="02040503050406030204" pitchFamily="18" charset="0"/>
                  </a:rPr>
                  <a:t>𝜟</a:t>
                </a:r>
                <a:r>
                  <a:rPr lang="zh-CN" altLang="zh-CN" sz="1200" kern="1200" dirty="0" smtClean="0">
                    <a:solidFill>
                      <a:schemeClr val="tx1"/>
                    </a:solidFill>
                    <a:effectLst/>
                    <a:latin typeface="+mn-lt"/>
                    <a:ea typeface="+mn-ea"/>
                    <a:cs typeface="+mn-cs"/>
                  </a:rPr>
                  <a:t>E)会逐渐降低。</a:t>
                </a:r>
                <a:endParaRPr lang="zh-CN" altLang="zh-CN" sz="1200" dirty="0" smtClean="0">
                  <a:effectLst/>
                </a:endParaRPr>
              </a:p>
              <a:p>
                <a:r>
                  <a:rPr lang="zh-CN" altLang="en-US" dirty="0" smtClean="0"/>
                  <a:t>模拟</a:t>
                </a:r>
                <a:r>
                  <a:rPr lang="zh-CN" altLang="en-US" dirty="0" smtClean="0"/>
                  <a:t>退火算法最大的优势在于其通用性：函数形式如何复杂我不管，我就一步步瞎跑，然后按</a:t>
                </a:r>
                <a:r>
                  <a:rPr lang="en-US" altLang="zh-CN" dirty="0" smtClean="0"/>
                  <a:t>Metropolis</a:t>
                </a:r>
                <a:r>
                  <a:rPr lang="zh-CN" altLang="en-US" dirty="0" smtClean="0"/>
                  <a:t>判据概率性的接受这一步就行。</a:t>
                </a:r>
                <a:endParaRPr lang="zh-CN" altLang="en-US" dirty="0"/>
              </a:p>
            </p:txBody>
          </p:sp>
        </mc:Fallback>
      </mc:AlternateContent>
      <p:sp>
        <p:nvSpPr>
          <p:cNvPr id="4" name="灯片编号占位符 3"/>
          <p:cNvSpPr>
            <a:spLocks noGrp="1"/>
          </p:cNvSpPr>
          <p:nvPr>
            <p:ph type="sldNum" sz="quarter" idx="5"/>
          </p:nvPr>
        </p:nvSpPr>
        <p:spPr/>
        <p:txBody>
          <a:bodyPr/>
          <a:lstStyle/>
          <a:p>
            <a:fld id="{0EB097F6-6ACE-4101-BD33-590D4CF866A6}" type="slidenum">
              <a:rPr lang="zh-CN" altLang="en-US" smtClean="0"/>
              <a:t>13</a:t>
            </a:fld>
            <a:endParaRPr lang="zh-CN" altLang="en-US"/>
          </a:p>
        </p:txBody>
      </p:sp>
    </p:spTree>
    <p:extLst>
      <p:ext uri="{BB962C8B-B14F-4D97-AF65-F5344CB8AC3E}">
        <p14:creationId xmlns:p14="http://schemas.microsoft.com/office/powerpoint/2010/main" val="3712055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14</a:t>
            </a:fld>
            <a:endParaRPr lang="zh-CN" altLang="en-US"/>
          </a:p>
        </p:txBody>
      </p:sp>
    </p:spTree>
    <p:extLst>
      <p:ext uri="{BB962C8B-B14F-4D97-AF65-F5344CB8AC3E}">
        <p14:creationId xmlns:p14="http://schemas.microsoft.com/office/powerpoint/2010/main" val="1302556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15</a:t>
            </a:fld>
            <a:endParaRPr lang="zh-CN" altLang="en-US"/>
          </a:p>
        </p:txBody>
      </p:sp>
    </p:spTree>
    <p:extLst>
      <p:ext uri="{BB962C8B-B14F-4D97-AF65-F5344CB8AC3E}">
        <p14:creationId xmlns:p14="http://schemas.microsoft.com/office/powerpoint/2010/main" val="4385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16</a:t>
            </a:fld>
            <a:endParaRPr lang="zh-CN" altLang="en-US"/>
          </a:p>
        </p:txBody>
      </p:sp>
    </p:spTree>
    <p:extLst>
      <p:ext uri="{BB962C8B-B14F-4D97-AF65-F5344CB8AC3E}">
        <p14:creationId xmlns:p14="http://schemas.microsoft.com/office/powerpoint/2010/main" val="531803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17</a:t>
            </a:fld>
            <a:endParaRPr lang="zh-CN" altLang="en-US"/>
          </a:p>
        </p:txBody>
      </p:sp>
    </p:spTree>
    <p:extLst>
      <p:ext uri="{BB962C8B-B14F-4D97-AF65-F5344CB8AC3E}">
        <p14:creationId xmlns:p14="http://schemas.microsoft.com/office/powerpoint/2010/main" val="531803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一般选第一种</a:t>
            </a:r>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18</a:t>
            </a:fld>
            <a:endParaRPr lang="zh-CN" altLang="en-US"/>
          </a:p>
        </p:txBody>
      </p:sp>
    </p:spTree>
    <p:extLst>
      <p:ext uri="{BB962C8B-B14F-4D97-AF65-F5344CB8AC3E}">
        <p14:creationId xmlns:p14="http://schemas.microsoft.com/office/powerpoint/2010/main" val="818327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19</a:t>
            </a:fld>
            <a:endParaRPr lang="zh-CN" altLang="en-US"/>
          </a:p>
        </p:txBody>
      </p:sp>
    </p:spTree>
    <p:extLst>
      <p:ext uri="{BB962C8B-B14F-4D97-AF65-F5344CB8AC3E}">
        <p14:creationId xmlns:p14="http://schemas.microsoft.com/office/powerpoint/2010/main" val="531803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拟退火后来在组合优化方面应用了很久。它的思想是迭代改进，而且在局部地区的搜索能力很强。经过理论的验证，模拟退火算法在全局范围内可以得到最小值，所以在专家学者中很受欢迎，所以模拟退火算法的发展速度非常快。</a:t>
            </a:r>
            <a:endParaRPr lang="en-US" altLang="zh-CN" dirty="0" smtClean="0"/>
          </a:p>
          <a:p>
            <a:r>
              <a:rPr lang="zh-CN" altLang="en-US" dirty="0" smtClean="0"/>
              <a:t>与国外相比，模拟退火算法在我国被引入的时间较短，还没有达到很深入的研究层次但是它在工程方面的应用效果非常好。（详见第十页模拟退火的运用）</a:t>
            </a:r>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2</a:t>
            </a:fld>
            <a:endParaRPr lang="zh-CN" altLang="en-US"/>
          </a:p>
        </p:txBody>
      </p:sp>
    </p:spTree>
    <p:extLst>
      <p:ext uri="{BB962C8B-B14F-4D97-AF65-F5344CB8AC3E}">
        <p14:creationId xmlns:p14="http://schemas.microsoft.com/office/powerpoint/2010/main" val="2079748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20</a:t>
            </a:fld>
            <a:endParaRPr lang="zh-CN" altLang="en-US"/>
          </a:p>
        </p:txBody>
      </p:sp>
    </p:spTree>
    <p:extLst>
      <p:ext uri="{BB962C8B-B14F-4D97-AF65-F5344CB8AC3E}">
        <p14:creationId xmlns:p14="http://schemas.microsoft.com/office/powerpoint/2010/main" val="531803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21</a:t>
            </a:fld>
            <a:endParaRPr lang="zh-CN" altLang="en-US"/>
          </a:p>
        </p:txBody>
      </p:sp>
    </p:spTree>
    <p:extLst>
      <p:ext uri="{BB962C8B-B14F-4D97-AF65-F5344CB8AC3E}">
        <p14:creationId xmlns:p14="http://schemas.microsoft.com/office/powerpoint/2010/main" val="4051729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22</a:t>
            </a:fld>
            <a:endParaRPr lang="zh-CN" altLang="en-US"/>
          </a:p>
        </p:txBody>
      </p:sp>
    </p:spTree>
    <p:extLst>
      <p:ext uri="{BB962C8B-B14F-4D97-AF65-F5344CB8AC3E}">
        <p14:creationId xmlns:p14="http://schemas.microsoft.com/office/powerpoint/2010/main" val="2318722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23</a:t>
            </a:fld>
            <a:endParaRPr lang="zh-CN" altLang="en-US"/>
          </a:p>
        </p:txBody>
      </p:sp>
    </p:spTree>
    <p:extLst>
      <p:ext uri="{BB962C8B-B14F-4D97-AF65-F5344CB8AC3E}">
        <p14:creationId xmlns:p14="http://schemas.microsoft.com/office/powerpoint/2010/main" val="2318722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24</a:t>
            </a:fld>
            <a:endParaRPr lang="zh-CN" altLang="en-US"/>
          </a:p>
        </p:txBody>
      </p:sp>
    </p:spTree>
    <p:extLst>
      <p:ext uri="{BB962C8B-B14F-4D97-AF65-F5344CB8AC3E}">
        <p14:creationId xmlns:p14="http://schemas.microsoft.com/office/powerpoint/2010/main" val="2318722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25</a:t>
            </a:fld>
            <a:endParaRPr lang="zh-CN" altLang="en-US"/>
          </a:p>
        </p:txBody>
      </p:sp>
    </p:spTree>
    <p:extLst>
      <p:ext uri="{BB962C8B-B14F-4D97-AF65-F5344CB8AC3E}">
        <p14:creationId xmlns:p14="http://schemas.microsoft.com/office/powerpoint/2010/main" val="4051729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26</a:t>
            </a:fld>
            <a:endParaRPr lang="zh-CN" altLang="en-US"/>
          </a:p>
        </p:txBody>
      </p:sp>
    </p:spTree>
    <p:extLst>
      <p:ext uri="{BB962C8B-B14F-4D97-AF65-F5344CB8AC3E}">
        <p14:creationId xmlns:p14="http://schemas.microsoft.com/office/powerpoint/2010/main" val="1404289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27</a:t>
            </a:fld>
            <a:endParaRPr lang="zh-CN" altLang="en-US"/>
          </a:p>
        </p:txBody>
      </p:sp>
    </p:spTree>
    <p:extLst>
      <p:ext uri="{BB962C8B-B14F-4D97-AF65-F5344CB8AC3E}">
        <p14:creationId xmlns:p14="http://schemas.microsoft.com/office/powerpoint/2010/main" val="1551209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28</a:t>
            </a:fld>
            <a:endParaRPr lang="zh-CN" altLang="en-US"/>
          </a:p>
        </p:txBody>
      </p:sp>
    </p:spTree>
    <p:extLst>
      <p:ext uri="{BB962C8B-B14F-4D97-AF65-F5344CB8AC3E}">
        <p14:creationId xmlns:p14="http://schemas.microsoft.com/office/powerpoint/2010/main" val="1551209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29</a:t>
            </a:fld>
            <a:endParaRPr lang="zh-CN" altLang="en-US"/>
          </a:p>
        </p:txBody>
      </p:sp>
    </p:spTree>
    <p:extLst>
      <p:ext uri="{BB962C8B-B14F-4D97-AF65-F5344CB8AC3E}">
        <p14:creationId xmlns:p14="http://schemas.microsoft.com/office/powerpoint/2010/main" val="1551209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3</a:t>
            </a:fld>
            <a:endParaRPr lang="zh-CN" altLang="en-US"/>
          </a:p>
        </p:txBody>
      </p:sp>
    </p:spTree>
    <p:extLst>
      <p:ext uri="{BB962C8B-B14F-4D97-AF65-F5344CB8AC3E}">
        <p14:creationId xmlns:p14="http://schemas.microsoft.com/office/powerpoint/2010/main" val="967776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30</a:t>
            </a:fld>
            <a:endParaRPr lang="zh-CN" altLang="en-US"/>
          </a:p>
        </p:txBody>
      </p:sp>
    </p:spTree>
    <p:extLst>
      <p:ext uri="{BB962C8B-B14F-4D97-AF65-F5344CB8AC3E}">
        <p14:creationId xmlns:p14="http://schemas.microsoft.com/office/powerpoint/2010/main" val="1551209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31</a:t>
            </a:fld>
            <a:endParaRPr lang="zh-CN" altLang="en-US"/>
          </a:p>
        </p:txBody>
      </p:sp>
    </p:spTree>
    <p:extLst>
      <p:ext uri="{BB962C8B-B14F-4D97-AF65-F5344CB8AC3E}">
        <p14:creationId xmlns:p14="http://schemas.microsoft.com/office/powerpoint/2010/main" val="1551209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32</a:t>
            </a:fld>
            <a:endParaRPr lang="zh-CN" altLang="en-US"/>
          </a:p>
        </p:txBody>
      </p:sp>
    </p:spTree>
    <p:extLst>
      <p:ext uri="{BB962C8B-B14F-4D97-AF65-F5344CB8AC3E}">
        <p14:creationId xmlns:p14="http://schemas.microsoft.com/office/powerpoint/2010/main" val="15512094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33</a:t>
            </a:fld>
            <a:endParaRPr lang="zh-CN" altLang="en-US"/>
          </a:p>
        </p:txBody>
      </p:sp>
    </p:spTree>
    <p:extLst>
      <p:ext uri="{BB962C8B-B14F-4D97-AF65-F5344CB8AC3E}">
        <p14:creationId xmlns:p14="http://schemas.microsoft.com/office/powerpoint/2010/main" val="15512094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34</a:t>
            </a:fld>
            <a:endParaRPr lang="zh-CN" altLang="en-US"/>
          </a:p>
        </p:txBody>
      </p:sp>
    </p:spTree>
    <p:extLst>
      <p:ext uri="{BB962C8B-B14F-4D97-AF65-F5344CB8AC3E}">
        <p14:creationId xmlns:p14="http://schemas.microsoft.com/office/powerpoint/2010/main" val="55632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35</a:t>
            </a:fld>
            <a:endParaRPr lang="zh-CN" altLang="en-US"/>
          </a:p>
        </p:txBody>
      </p:sp>
    </p:spTree>
    <p:extLst>
      <p:ext uri="{BB962C8B-B14F-4D97-AF65-F5344CB8AC3E}">
        <p14:creationId xmlns:p14="http://schemas.microsoft.com/office/powerpoint/2010/main" val="2032018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36</a:t>
            </a:fld>
            <a:endParaRPr lang="zh-CN" altLang="en-US"/>
          </a:p>
        </p:txBody>
      </p:sp>
    </p:spTree>
    <p:extLst>
      <p:ext uri="{BB962C8B-B14F-4D97-AF65-F5344CB8AC3E}">
        <p14:creationId xmlns:p14="http://schemas.microsoft.com/office/powerpoint/2010/main" val="2032018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37</a:t>
            </a:fld>
            <a:endParaRPr lang="zh-CN" altLang="en-US"/>
          </a:p>
        </p:txBody>
      </p:sp>
    </p:spTree>
    <p:extLst>
      <p:ext uri="{BB962C8B-B14F-4D97-AF65-F5344CB8AC3E}">
        <p14:creationId xmlns:p14="http://schemas.microsoft.com/office/powerpoint/2010/main" val="1551209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38</a:t>
            </a:fld>
            <a:endParaRPr lang="zh-CN" altLang="en-US"/>
          </a:p>
        </p:txBody>
      </p:sp>
    </p:spTree>
    <p:extLst>
      <p:ext uri="{BB962C8B-B14F-4D97-AF65-F5344CB8AC3E}">
        <p14:creationId xmlns:p14="http://schemas.microsoft.com/office/powerpoint/2010/main" val="2971474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39</a:t>
            </a:fld>
            <a:endParaRPr lang="zh-CN" altLang="en-US"/>
          </a:p>
        </p:txBody>
      </p:sp>
    </p:spTree>
    <p:extLst>
      <p:ext uri="{BB962C8B-B14F-4D97-AF65-F5344CB8AC3E}">
        <p14:creationId xmlns:p14="http://schemas.microsoft.com/office/powerpoint/2010/main" val="3633366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t>4</a:t>
            </a:fld>
            <a:endParaRPr lang="zh-CN" altLang="en-US"/>
          </a:p>
        </p:txBody>
      </p:sp>
    </p:spTree>
    <p:extLst>
      <p:ext uri="{BB962C8B-B14F-4D97-AF65-F5344CB8AC3E}">
        <p14:creationId xmlns:p14="http://schemas.microsoft.com/office/powerpoint/2010/main" val="326827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5</a:t>
            </a:fld>
            <a:endParaRPr lang="zh-CN" altLang="en-US"/>
          </a:p>
        </p:txBody>
      </p:sp>
    </p:spTree>
    <p:extLst>
      <p:ext uri="{BB962C8B-B14F-4D97-AF65-F5344CB8AC3E}">
        <p14:creationId xmlns:p14="http://schemas.microsoft.com/office/powerpoint/2010/main" val="3642306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720000">
              <a:lnSpc>
                <a:spcPts val="3600"/>
              </a:lnSpc>
            </a:pPr>
            <a:r>
              <a:rPr lang="zh-CN" altLang="en-US" sz="1200" dirty="0" smtClean="0"/>
              <a:t>现在想求函数的（全局）最优解。如果采用贪婪算法，那么从</a:t>
            </a:r>
            <a:r>
              <a:rPr lang="en-US" altLang="zh-CN" sz="1200" dirty="0" smtClean="0"/>
              <a:t>A</a:t>
            </a:r>
            <a:r>
              <a:rPr lang="zh-CN" altLang="en-US" sz="1200" dirty="0" smtClean="0"/>
              <a:t>点开始试探，如果函数值继续减少，那么试探过程就会继续。而当到达点</a:t>
            </a:r>
            <a:r>
              <a:rPr lang="en-US" altLang="zh-CN" sz="1200" dirty="0" smtClean="0"/>
              <a:t>B</a:t>
            </a:r>
            <a:r>
              <a:rPr lang="zh-CN" altLang="en-US" sz="1200" dirty="0" smtClean="0"/>
              <a:t>时，显然我们的探求过程就结束了（因为无论朝哪个方向努力，结果只会越来越大）。最终我们只能找到一个局部最优解</a:t>
            </a:r>
            <a:r>
              <a:rPr lang="en-US" altLang="zh-CN" sz="1200" dirty="0" smtClean="0"/>
              <a:t>B</a:t>
            </a:r>
            <a:r>
              <a:rPr lang="zh-CN" altLang="en-US" sz="1200" dirty="0" smtClean="0"/>
              <a:t>。</a:t>
            </a:r>
          </a:p>
          <a:p>
            <a:r>
              <a:rPr lang="en-US" altLang="zh-CN" dirty="0" smtClean="0"/>
              <a:t>	</a:t>
            </a:r>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6</a:t>
            </a:fld>
            <a:endParaRPr lang="zh-CN" altLang="en-US"/>
          </a:p>
        </p:txBody>
      </p:sp>
    </p:spTree>
    <p:extLst>
      <p:ext uri="{BB962C8B-B14F-4D97-AF65-F5344CB8AC3E}">
        <p14:creationId xmlns:p14="http://schemas.microsoft.com/office/powerpoint/2010/main" val="3642306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要了解模拟退火，首先要知道金属退火。</a:t>
            </a:r>
          </a:p>
          <a:p>
            <a:r>
              <a:rPr lang="zh-CN" altLang="en-US" dirty="0" smtClean="0"/>
              <a:t>简单来说，就是将金属加热到一定温度，保持足够时间，然后以适宜速度冷却。</a:t>
            </a:r>
            <a:endParaRPr lang="en-US" altLang="zh-CN" dirty="0" smtClean="0"/>
          </a:p>
          <a:p>
            <a:r>
              <a:rPr lang="zh-CN" altLang="en-US" dirty="0" smtClean="0"/>
              <a:t>最终变成晶体也就是我们所要的内能最小的稳定状态。</a:t>
            </a:r>
            <a:r>
              <a:rPr lang="en-US" altLang="zh-CN" dirty="0" smtClean="0"/>
              <a:t>	</a:t>
            </a:r>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7</a:t>
            </a:fld>
            <a:endParaRPr lang="zh-CN" altLang="en-US"/>
          </a:p>
        </p:txBody>
      </p:sp>
    </p:spTree>
    <p:extLst>
      <p:ext uri="{BB962C8B-B14F-4D97-AF65-F5344CB8AC3E}">
        <p14:creationId xmlns:p14="http://schemas.microsoft.com/office/powerpoint/2010/main" val="3642306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097F6-6ACE-4101-BD33-590D4CF866A6}" type="slidenum">
              <a:rPr lang="zh-CN" altLang="en-US" smtClean="0"/>
              <a:t>8</a:t>
            </a:fld>
            <a:endParaRPr lang="zh-CN" altLang="en-US"/>
          </a:p>
        </p:txBody>
      </p:sp>
    </p:spTree>
    <p:extLst>
      <p:ext uri="{BB962C8B-B14F-4D97-AF65-F5344CB8AC3E}">
        <p14:creationId xmlns:p14="http://schemas.microsoft.com/office/powerpoint/2010/main" val="3642306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缓缓降温，使得物体分子在每一温度时，能够有足够时间找到安顿位置，则逐渐地，到最后可得到最低能态，系统最安稳。</a:t>
            </a:r>
            <a:endParaRPr lang="zh-CN" altLang="en-US" sz="1200" dirty="0" smtClean="0">
              <a:solidFill>
                <a:schemeClr val="bg2"/>
              </a:solidFill>
            </a:endParaRPr>
          </a:p>
        </p:txBody>
      </p:sp>
      <p:sp>
        <p:nvSpPr>
          <p:cNvPr id="4" name="灯片编号占位符 3"/>
          <p:cNvSpPr>
            <a:spLocks noGrp="1"/>
          </p:cNvSpPr>
          <p:nvPr>
            <p:ph type="sldNum" sz="quarter" idx="5"/>
          </p:nvPr>
        </p:nvSpPr>
        <p:spPr/>
        <p:txBody>
          <a:bodyPr/>
          <a:lstStyle/>
          <a:p>
            <a:fld id="{0EB097F6-6ACE-4101-BD33-590D4CF866A6}" type="slidenum">
              <a:rPr lang="zh-CN" altLang="en-US" smtClean="0"/>
              <a:t>9</a:t>
            </a:fld>
            <a:endParaRPr lang="zh-CN" altLang="en-US"/>
          </a:p>
        </p:txBody>
      </p:sp>
    </p:spTree>
    <p:extLst>
      <p:ext uri="{BB962C8B-B14F-4D97-AF65-F5344CB8AC3E}">
        <p14:creationId xmlns:p14="http://schemas.microsoft.com/office/powerpoint/2010/main" val="185990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688A0493-F3F2-4D5B-9E13-F3A993D5A13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矩形 2">
            <a:extLst>
              <a:ext uri="{FF2B5EF4-FFF2-40B4-BE49-F238E27FC236}">
                <a16:creationId xmlns:a16="http://schemas.microsoft.com/office/drawing/2014/main" xmlns="" id="{911B01BA-F16E-4B6C-88B6-698276D46F12}"/>
              </a:ext>
            </a:extLst>
          </p:cNvPr>
          <p:cNvSpPr/>
          <p:nvPr userDrawn="1"/>
        </p:nvSpPr>
        <p:spPr>
          <a:xfrm>
            <a:off x="0" y="0"/>
            <a:ext cx="12192000" cy="6858000"/>
          </a:xfrm>
          <a:prstGeom prst="rect">
            <a:avLst/>
          </a:prstGeom>
          <a:solidFill>
            <a:srgbClr val="F2F2F2">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Tree>
    <p:extLst>
      <p:ext uri="{BB962C8B-B14F-4D97-AF65-F5344CB8AC3E}">
        <p14:creationId xmlns:p14="http://schemas.microsoft.com/office/powerpoint/2010/main" val="50060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4FF04F67-E404-4195-85C1-FDA36A76971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矩形 5">
            <a:extLst>
              <a:ext uri="{FF2B5EF4-FFF2-40B4-BE49-F238E27FC236}">
                <a16:creationId xmlns:a16="http://schemas.microsoft.com/office/drawing/2014/main" xmlns="" id="{B5B48FAC-A02A-4044-A924-4BD3F6DAE991}"/>
              </a:ext>
            </a:extLst>
          </p:cNvPr>
          <p:cNvSpPr/>
          <p:nvPr userDrawn="1"/>
        </p:nvSpPr>
        <p:spPr>
          <a:xfrm>
            <a:off x="0" y="0"/>
            <a:ext cx="12192000" cy="6858000"/>
          </a:xfrm>
          <a:prstGeom prst="rect">
            <a:avLst/>
          </a:prstGeom>
          <a:solidFill>
            <a:srgbClr val="F2F2F2">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
        <p:nvSpPr>
          <p:cNvPr id="2" name="标题 1">
            <a:extLst>
              <a:ext uri="{FF2B5EF4-FFF2-40B4-BE49-F238E27FC236}">
                <a16:creationId xmlns:a16="http://schemas.microsoft.com/office/drawing/2014/main" xmlns="" id="{181D9823-9087-4703-9A44-A3AAC1D332C5}"/>
              </a:ext>
            </a:extLst>
          </p:cNvPr>
          <p:cNvSpPr>
            <a:spLocks noGrp="1"/>
          </p:cNvSpPr>
          <p:nvPr>
            <p:ph type="title"/>
          </p:nvPr>
        </p:nvSpPr>
        <p:spPr>
          <a:xfrm>
            <a:off x="787031" y="287313"/>
            <a:ext cx="4493538" cy="523220"/>
          </a:xfrm>
        </p:spPr>
        <p:txBody>
          <a:bodyPr wrap="none">
            <a:spAutoFit/>
          </a:bodyPr>
          <a:lstStyle>
            <a:lvl1pPr>
              <a:lnSpc>
                <a:spcPct val="100000"/>
              </a:lnSpc>
              <a:defRPr sz="2800">
                <a:solidFill>
                  <a:schemeClr val="accent1"/>
                </a:solidFill>
              </a:defRPr>
            </a:lvl1pPr>
          </a:lstStyle>
          <a:p>
            <a:r>
              <a:rPr lang="zh-CN" altLang="en-US"/>
              <a:t>单击此处编辑母版标题样式</a:t>
            </a:r>
          </a:p>
        </p:txBody>
      </p:sp>
      <p:sp>
        <p:nvSpPr>
          <p:cNvPr id="3" name="任意多边形: 形状 2">
            <a:extLst>
              <a:ext uri="{FF2B5EF4-FFF2-40B4-BE49-F238E27FC236}">
                <a16:creationId xmlns:a16="http://schemas.microsoft.com/office/drawing/2014/main" xmlns="" id="{C067DEAD-37C1-4776-93DE-2F2FC6E3940B}"/>
              </a:ext>
            </a:extLst>
          </p:cNvPr>
          <p:cNvSpPr/>
          <p:nvPr userDrawn="1"/>
        </p:nvSpPr>
        <p:spPr>
          <a:xfrm>
            <a:off x="293213" y="355950"/>
            <a:ext cx="37172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任意多边形: 形状 3">
            <a:extLst>
              <a:ext uri="{FF2B5EF4-FFF2-40B4-BE49-F238E27FC236}">
                <a16:creationId xmlns:a16="http://schemas.microsoft.com/office/drawing/2014/main" xmlns="" id="{61F9A50D-1B85-42D2-AA2C-6DA5B7533A1E}"/>
              </a:ext>
            </a:extLst>
          </p:cNvPr>
          <p:cNvSpPr/>
          <p:nvPr userDrawn="1"/>
        </p:nvSpPr>
        <p:spPr>
          <a:xfrm>
            <a:off x="590966" y="355950"/>
            <a:ext cx="196065"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58816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8137CA-D131-4EF6-9B14-D9F7E276C745}" type="datetimeFigureOut">
              <a:rPr lang="zh-CN" altLang="en-US" smtClean="0"/>
              <a:t>2020/2/20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t>‹#›</a:t>
            </a:fld>
            <a:endParaRPr lang="zh-CN" altLang="en-US"/>
          </a:p>
        </p:txBody>
      </p:sp>
    </p:spTree>
    <p:extLst>
      <p:ext uri="{BB962C8B-B14F-4D97-AF65-F5344CB8AC3E}">
        <p14:creationId xmlns:p14="http://schemas.microsoft.com/office/powerpoint/2010/main" val="173674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8137CA-D131-4EF6-9B14-D9F7E276C745}" type="datetimeFigureOut">
              <a:rPr lang="zh-CN" altLang="en-US" smtClean="0"/>
              <a:t>2020/2/20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t>‹#›</a:t>
            </a:fld>
            <a:endParaRPr lang="zh-CN" altLang="en-US"/>
          </a:p>
        </p:txBody>
      </p:sp>
    </p:spTree>
    <p:extLst>
      <p:ext uri="{BB962C8B-B14F-4D97-AF65-F5344CB8AC3E}">
        <p14:creationId xmlns:p14="http://schemas.microsoft.com/office/powerpoint/2010/main" val="84989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8137CA-D131-4EF6-9B14-D9F7E276C745}" type="datetimeFigureOut">
              <a:rPr lang="zh-CN" altLang="en-US" smtClean="0"/>
              <a:t>2020/2/20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t>‹#›</a:t>
            </a:fld>
            <a:endParaRPr lang="zh-CN" altLang="en-US"/>
          </a:p>
        </p:txBody>
      </p:sp>
    </p:spTree>
    <p:extLst>
      <p:ext uri="{BB962C8B-B14F-4D97-AF65-F5344CB8AC3E}">
        <p14:creationId xmlns:p14="http://schemas.microsoft.com/office/powerpoint/2010/main" val="166110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8137CA-D131-4EF6-9B14-D9F7E276C745}" type="datetimeFigureOut">
              <a:rPr lang="zh-CN" altLang="en-US" smtClean="0"/>
              <a:t>2020/2/20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t>‹#›</a:t>
            </a:fld>
            <a:endParaRPr lang="zh-CN" altLang="en-US"/>
          </a:p>
        </p:txBody>
      </p:sp>
    </p:spTree>
    <p:extLst>
      <p:ext uri="{BB962C8B-B14F-4D97-AF65-F5344CB8AC3E}">
        <p14:creationId xmlns:p14="http://schemas.microsoft.com/office/powerpoint/2010/main" val="1674423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8137CA-D131-4EF6-9B14-D9F7E276C745}" type="datetimeFigureOut">
              <a:rPr lang="zh-CN" altLang="en-US" smtClean="0"/>
              <a:t>2020/2/20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t>‹#›</a:t>
            </a:fld>
            <a:endParaRPr lang="zh-CN" altLang="en-US"/>
          </a:p>
        </p:txBody>
      </p:sp>
    </p:spTree>
    <p:extLst>
      <p:ext uri="{BB962C8B-B14F-4D97-AF65-F5344CB8AC3E}">
        <p14:creationId xmlns:p14="http://schemas.microsoft.com/office/powerpoint/2010/main" val="22008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8137CA-D131-4EF6-9B14-D9F7E276C745}" type="datetimeFigureOut">
              <a:rPr lang="zh-CN" altLang="en-US" smtClean="0"/>
              <a:t>2020/2/20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t>‹#›</a:t>
            </a:fld>
            <a:endParaRPr lang="zh-CN" altLang="en-US"/>
          </a:p>
        </p:txBody>
      </p:sp>
      <p:sp>
        <p:nvSpPr>
          <p:cNvPr id="7" name="矩形 6"/>
          <p:cNvSpPr/>
          <p:nvPr userDrawn="1"/>
        </p:nvSpPr>
        <p:spPr>
          <a:xfrm>
            <a:off x="8782440" y="6431122"/>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216496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EDF7F50-9DDC-429D-A844-AD51A1F5FD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E12E0433-87B9-4779-86C5-57874C3D4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8FD3B07-D806-4BE0-B72B-DB0275B7B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137CA-D131-4EF6-9B14-D9F7E276C745}" type="datetimeFigureOut">
              <a:rPr lang="zh-CN" altLang="en-US" smtClean="0"/>
              <a:t>2020/2/20</a:t>
            </a:fld>
            <a:endParaRPr lang="zh-CN" altLang="en-US"/>
          </a:p>
        </p:txBody>
      </p:sp>
      <p:sp>
        <p:nvSpPr>
          <p:cNvPr id="5" name="页脚占位符 4">
            <a:extLst>
              <a:ext uri="{FF2B5EF4-FFF2-40B4-BE49-F238E27FC236}">
                <a16:creationId xmlns:a16="http://schemas.microsoft.com/office/drawing/2014/main" xmlns="" id="{0C1F2046-F07B-4D3E-A33F-27E4276A78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095F106-1773-47AA-88ED-9215FDFC77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55A1B-FC52-483B-B683-58CCB7978464}" type="slidenum">
              <a:rPr lang="zh-CN" altLang="en-US" smtClean="0"/>
              <a:t>‹#›</a:t>
            </a:fld>
            <a:endParaRPr lang="zh-CN" altLang="en-US"/>
          </a:p>
        </p:txBody>
      </p:sp>
    </p:spTree>
    <p:extLst>
      <p:ext uri="{BB962C8B-B14F-4D97-AF65-F5344CB8AC3E}">
        <p14:creationId xmlns:p14="http://schemas.microsoft.com/office/powerpoint/2010/main" val="536053326"/>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56" r:id="rId3"/>
    <p:sldLayoutId id="2147483657" r:id="rId4"/>
    <p:sldLayoutId id="2147483658" r:id="rId5"/>
    <p:sldLayoutId id="2147483659" r:id="rId6"/>
    <p:sldLayoutId id="2147483660" r:id="rId7"/>
    <p:sldLayoutId id="2147483661"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AB10FB2A-D1C1-4494-89BE-3113207D9059}"/>
              </a:ext>
            </a:extLst>
          </p:cNvPr>
          <p:cNvSpPr/>
          <p:nvPr/>
        </p:nvSpPr>
        <p:spPr>
          <a:xfrm>
            <a:off x="0" y="3226897"/>
            <a:ext cx="4097079" cy="41112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cs typeface="+mn-ea"/>
              <a:sym typeface="+mn-lt"/>
            </a:endParaRPr>
          </a:p>
        </p:txBody>
      </p:sp>
      <p:sp>
        <p:nvSpPr>
          <p:cNvPr id="4" name="矩形 3">
            <a:extLst>
              <a:ext uri="{FF2B5EF4-FFF2-40B4-BE49-F238E27FC236}">
                <a16:creationId xmlns:a16="http://schemas.microsoft.com/office/drawing/2014/main" xmlns="" id="{C128EA61-D2B4-4A74-95E1-D7AF5A971BE5}"/>
              </a:ext>
            </a:extLst>
          </p:cNvPr>
          <p:cNvSpPr/>
          <p:nvPr/>
        </p:nvSpPr>
        <p:spPr>
          <a:xfrm>
            <a:off x="0" y="3793962"/>
            <a:ext cx="12192000" cy="126000"/>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dirty="0">
              <a:cs typeface="+mn-ea"/>
              <a:sym typeface="+mn-lt"/>
            </a:endParaRPr>
          </a:p>
        </p:txBody>
      </p:sp>
      <p:sp>
        <p:nvSpPr>
          <p:cNvPr id="5" name="文本框 4">
            <a:extLst>
              <a:ext uri="{FF2B5EF4-FFF2-40B4-BE49-F238E27FC236}">
                <a16:creationId xmlns:a16="http://schemas.microsoft.com/office/drawing/2014/main" xmlns="" id="{CB6D62AF-6A07-4969-8107-F05A84C79418}"/>
              </a:ext>
            </a:extLst>
          </p:cNvPr>
          <p:cNvSpPr txBox="1"/>
          <p:nvPr/>
        </p:nvSpPr>
        <p:spPr>
          <a:xfrm>
            <a:off x="6290306" y="3154716"/>
            <a:ext cx="3890809" cy="707886"/>
          </a:xfrm>
          <a:prstGeom prst="rect">
            <a:avLst/>
          </a:prstGeom>
          <a:noFill/>
        </p:spPr>
        <p:txBody>
          <a:bodyPr wrap="none" rtlCol="0">
            <a:spAutoFit/>
          </a:bodyPr>
          <a:lstStyle/>
          <a:p>
            <a:r>
              <a:rPr lang="en-US" altLang="zh-CN" sz="4000" dirty="0" smtClean="0">
                <a:solidFill>
                  <a:srgbClr val="44546B"/>
                </a:solidFill>
                <a:cs typeface="+mn-ea"/>
                <a:sym typeface="+mn-lt"/>
              </a:rPr>
              <a:t>2020</a:t>
            </a:r>
            <a:r>
              <a:rPr lang="zh-CN" altLang="en-US" sz="4000" dirty="0" smtClean="0">
                <a:solidFill>
                  <a:srgbClr val="44546B"/>
                </a:solidFill>
                <a:cs typeface="+mn-ea"/>
                <a:sym typeface="+mn-lt"/>
              </a:rPr>
              <a:t>年美赛讲座</a:t>
            </a:r>
            <a:endParaRPr lang="zh-CN" altLang="en-US" sz="4000" dirty="0">
              <a:solidFill>
                <a:srgbClr val="44546B"/>
              </a:solidFill>
              <a:cs typeface="+mn-ea"/>
              <a:sym typeface="+mn-lt"/>
            </a:endParaRPr>
          </a:p>
        </p:txBody>
      </p:sp>
      <p:sp>
        <p:nvSpPr>
          <p:cNvPr id="6" name="矩形: 圆角 5">
            <a:extLst>
              <a:ext uri="{FF2B5EF4-FFF2-40B4-BE49-F238E27FC236}">
                <a16:creationId xmlns:a16="http://schemas.microsoft.com/office/drawing/2014/main" xmlns="" id="{621C55C9-A182-469C-AA67-A93D90F9E7A3}"/>
              </a:ext>
            </a:extLst>
          </p:cNvPr>
          <p:cNvSpPr/>
          <p:nvPr/>
        </p:nvSpPr>
        <p:spPr>
          <a:xfrm>
            <a:off x="8281430" y="4836619"/>
            <a:ext cx="1129270" cy="461665"/>
          </a:xfrm>
          <a:prstGeom prst="roundRect">
            <a:avLst>
              <a:gd name="adj" fmla="val 25472"/>
            </a:avLst>
          </a:prstGeom>
          <a:noFill/>
          <a:ln w="9525">
            <a:solidFill>
              <a:schemeClr val="accent1">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zh-CN" altLang="en-US" dirty="0">
                <a:solidFill>
                  <a:schemeClr val="tx2">
                    <a:alpha val="55000"/>
                  </a:schemeClr>
                </a:solidFill>
                <a:cs typeface="+mn-ea"/>
                <a:sym typeface="+mn-lt"/>
              </a:rPr>
              <a:t>主讲人</a:t>
            </a:r>
          </a:p>
        </p:txBody>
      </p:sp>
      <p:sp>
        <p:nvSpPr>
          <p:cNvPr id="9" name="文本框 8">
            <a:extLst>
              <a:ext uri="{FF2B5EF4-FFF2-40B4-BE49-F238E27FC236}">
                <a16:creationId xmlns:a16="http://schemas.microsoft.com/office/drawing/2014/main" xmlns="" id="{52DED7AE-7F3A-44E3-B636-B7B3381E38AE}"/>
              </a:ext>
            </a:extLst>
          </p:cNvPr>
          <p:cNvSpPr txBox="1"/>
          <p:nvPr/>
        </p:nvSpPr>
        <p:spPr>
          <a:xfrm>
            <a:off x="9646904" y="4867397"/>
            <a:ext cx="2072855" cy="430887"/>
          </a:xfrm>
          <a:prstGeom prst="rect">
            <a:avLst/>
          </a:prstGeom>
          <a:noFill/>
        </p:spPr>
        <p:txBody>
          <a:bodyPr wrap="square" rtlCol="0">
            <a:spAutoFit/>
          </a:bodyPr>
          <a:lstStyle/>
          <a:p>
            <a:r>
              <a:rPr lang="zh-CN" altLang="en-US" sz="2200" dirty="0" smtClean="0">
                <a:solidFill>
                  <a:srgbClr val="44546B"/>
                </a:solidFill>
                <a:cs typeface="+mn-ea"/>
                <a:sym typeface="+mn-lt"/>
              </a:rPr>
              <a:t>金融</a:t>
            </a:r>
            <a:r>
              <a:rPr lang="en-US" altLang="zh-CN" sz="2200" dirty="0" smtClean="0">
                <a:solidFill>
                  <a:srgbClr val="44546B"/>
                </a:solidFill>
                <a:cs typeface="+mn-ea"/>
                <a:sym typeface="+mn-lt"/>
              </a:rPr>
              <a:t>181</a:t>
            </a:r>
            <a:r>
              <a:rPr lang="zh-CN" altLang="en-US" sz="2200" dirty="0" smtClean="0">
                <a:solidFill>
                  <a:srgbClr val="44546B"/>
                </a:solidFill>
                <a:cs typeface="+mn-ea"/>
                <a:sym typeface="+mn-lt"/>
              </a:rPr>
              <a:t>郑依灵</a:t>
            </a:r>
            <a:endParaRPr lang="en-US" altLang="zh-CN" sz="2200" dirty="0" smtClean="0">
              <a:solidFill>
                <a:srgbClr val="44546B"/>
              </a:solidFill>
              <a:cs typeface="+mn-ea"/>
              <a:sym typeface="+mn-lt"/>
            </a:endParaRPr>
          </a:p>
        </p:txBody>
      </p:sp>
      <p:sp>
        <p:nvSpPr>
          <p:cNvPr id="10" name="文本框 9">
            <a:extLst>
              <a:ext uri="{FF2B5EF4-FFF2-40B4-BE49-F238E27FC236}">
                <a16:creationId xmlns:a16="http://schemas.microsoft.com/office/drawing/2014/main" xmlns="" id="{BEAF654A-A2FC-4EDD-94DA-33B373764D7C}"/>
              </a:ext>
            </a:extLst>
          </p:cNvPr>
          <p:cNvSpPr txBox="1"/>
          <p:nvPr/>
        </p:nvSpPr>
        <p:spPr>
          <a:xfrm>
            <a:off x="2888511" y="1216468"/>
            <a:ext cx="6575529" cy="1862048"/>
          </a:xfrm>
          <a:prstGeom prst="rect">
            <a:avLst/>
          </a:prstGeom>
          <a:noFill/>
        </p:spPr>
        <p:txBody>
          <a:bodyPr wrap="square" rtlCol="0">
            <a:spAutoFit/>
          </a:bodyPr>
          <a:lstStyle/>
          <a:p>
            <a:r>
              <a:rPr lang="zh-CN" altLang="en-US" sz="11500" spc="-300" dirty="0" smtClean="0">
                <a:solidFill>
                  <a:schemeClr val="tx2"/>
                </a:solidFill>
                <a:latin typeface="华文行楷" panose="02010800040101010101" pitchFamily="2" charset="-122"/>
                <a:ea typeface="华文行楷" panose="02010800040101010101" pitchFamily="2" charset="-122"/>
                <a:cs typeface="+mn-ea"/>
                <a:sym typeface="+mn-lt"/>
              </a:rPr>
              <a:t>模拟退火</a:t>
            </a:r>
            <a:endParaRPr lang="zh-CN" altLang="en-US" sz="11500" spc="-300" dirty="0">
              <a:solidFill>
                <a:schemeClr val="tx2"/>
              </a:solidFill>
              <a:latin typeface="华文行楷" panose="02010800040101010101" pitchFamily="2" charset="-122"/>
              <a:ea typeface="华文行楷" panose="02010800040101010101" pitchFamily="2" charset="-122"/>
              <a:cs typeface="+mn-ea"/>
              <a:sym typeface="+mn-lt"/>
            </a:endParaRPr>
          </a:p>
        </p:txBody>
      </p:sp>
      <p:sp>
        <p:nvSpPr>
          <p:cNvPr id="11" name="矩形 10">
            <a:extLst>
              <a:ext uri="{FF2B5EF4-FFF2-40B4-BE49-F238E27FC236}">
                <a16:creationId xmlns:a16="http://schemas.microsoft.com/office/drawing/2014/main" xmlns="" id="{AB10FB2A-D1C1-4494-89BE-3113207D9059}"/>
              </a:ext>
            </a:extLst>
          </p:cNvPr>
          <p:cNvSpPr/>
          <p:nvPr/>
        </p:nvSpPr>
        <p:spPr>
          <a:xfrm>
            <a:off x="10578537" y="3238221"/>
            <a:ext cx="1613463" cy="39980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cs typeface="+mn-ea"/>
              <a:sym typeface="+mn-lt"/>
            </a:endParaRPr>
          </a:p>
        </p:txBody>
      </p:sp>
      <p:sp>
        <p:nvSpPr>
          <p:cNvPr id="7" name="矩形 6"/>
          <p:cNvSpPr/>
          <p:nvPr/>
        </p:nvSpPr>
        <p:spPr>
          <a:xfrm>
            <a:off x="3758593" y="2653446"/>
            <a:ext cx="4522837" cy="584775"/>
          </a:xfrm>
          <a:prstGeom prst="rect">
            <a:avLst/>
          </a:prstGeom>
        </p:spPr>
        <p:txBody>
          <a:bodyPr wrap="square">
            <a:spAutoFit/>
          </a:bodyPr>
          <a:lstStyle/>
          <a:p>
            <a:r>
              <a:rPr lang="en-US" altLang="zh-CN" sz="3200" spc="300" dirty="0" smtClean="0">
                <a:latin typeface="华文隶书" panose="02010800040101010101" pitchFamily="2" charset="-122"/>
                <a:ea typeface="华文隶书" panose="02010800040101010101" pitchFamily="2" charset="-122"/>
              </a:rPr>
              <a:t>Simulate  Anneal</a:t>
            </a:r>
            <a:r>
              <a:rPr lang="zh-CN" altLang="en-US" sz="3200" spc="300" dirty="0" smtClean="0">
                <a:latin typeface="华文隶书" panose="02010800040101010101" pitchFamily="2" charset="-122"/>
                <a:ea typeface="华文隶书" panose="02010800040101010101" pitchFamily="2" charset="-122"/>
              </a:rPr>
              <a:t>（</a:t>
            </a:r>
            <a:r>
              <a:rPr lang="en-US" altLang="zh-CN" sz="3200" spc="300" dirty="0" smtClean="0">
                <a:latin typeface="华文隶书" panose="02010800040101010101" pitchFamily="2" charset="-122"/>
                <a:ea typeface="华文隶书" panose="02010800040101010101" pitchFamily="2" charset="-122"/>
              </a:rPr>
              <a:t>SA</a:t>
            </a:r>
            <a:r>
              <a:rPr lang="zh-CN" altLang="en-US" sz="3200" spc="300" dirty="0" smtClean="0">
                <a:latin typeface="华文隶书" panose="02010800040101010101" pitchFamily="2" charset="-122"/>
                <a:ea typeface="华文隶书" panose="02010800040101010101" pitchFamily="2" charset="-122"/>
              </a:rPr>
              <a:t>）</a:t>
            </a:r>
            <a:endParaRPr lang="zh-CN" altLang="en-US" sz="3200" spc="300" dirty="0">
              <a:latin typeface="华文隶书" panose="02010800040101010101" pitchFamily="2" charset="-122"/>
              <a:ea typeface="华文隶书" panose="02010800040101010101" pitchFamily="2" charset="-122"/>
            </a:endParaRPr>
          </a:p>
        </p:txBody>
      </p:sp>
      <p:sp>
        <p:nvSpPr>
          <p:cNvPr id="12" name="矩形 11"/>
          <p:cNvSpPr/>
          <p:nvPr/>
        </p:nvSpPr>
        <p:spPr>
          <a:xfrm>
            <a:off x="8281430" y="5500492"/>
            <a:ext cx="3570208" cy="461665"/>
          </a:xfrm>
          <a:prstGeom prst="rect">
            <a:avLst/>
          </a:prstGeom>
        </p:spPr>
        <p:txBody>
          <a:bodyPr wrap="none">
            <a:spAutoFit/>
          </a:bodyPr>
          <a:lstStyle/>
          <a:p>
            <a:r>
              <a:rPr lang="zh-CN" altLang="en-US" sz="2400" dirty="0" smtClean="0"/>
              <a:t>大连大学数学建模工作室</a:t>
            </a:r>
            <a:endParaRPr lang="zh-CN" altLang="en-US" sz="2400" dirty="0"/>
          </a:p>
        </p:txBody>
      </p:sp>
    </p:spTree>
    <p:extLst>
      <p:ext uri="{BB962C8B-B14F-4D97-AF65-F5344CB8AC3E}">
        <p14:creationId xmlns:p14="http://schemas.microsoft.com/office/powerpoint/2010/main" val="42693360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6"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in)">
                                      <p:cBhvr>
                                        <p:cTn id="32" dur="2000"/>
                                        <p:tgtEl>
                                          <p:spTgt spid="12"/>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circle(in)">
                                      <p:cBhvr>
                                        <p:cTn id="3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animBg="1"/>
      <p:bldP spid="9" grpId="0"/>
      <p:bldP spid="10" grpId="0"/>
      <p:bldP spid="11" grpId="0" animBg="1"/>
      <p:bldP spid="7"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2698175" cy="523220"/>
          </a:xfrm>
        </p:spPr>
        <p:txBody>
          <a:bodyPr/>
          <a:lstStyle/>
          <a:p>
            <a:r>
              <a:rPr lang="zh-CN" altLang="en-US" b="1" dirty="0">
                <a:latin typeface="+mn-lt"/>
                <a:ea typeface="+mn-ea"/>
                <a:cs typeface="+mn-ea"/>
                <a:sym typeface="+mn-lt"/>
              </a:rPr>
              <a:t>什么是</a:t>
            </a:r>
            <a:r>
              <a:rPr lang="zh-CN" altLang="en-US" b="1" dirty="0" smtClean="0">
                <a:latin typeface="+mn-lt"/>
                <a:ea typeface="+mn-ea"/>
                <a:cs typeface="+mn-ea"/>
                <a:sym typeface="+mn-lt"/>
              </a:rPr>
              <a:t>模拟退火</a:t>
            </a:r>
            <a:endParaRPr lang="zh-CN" altLang="en-US" b="1" dirty="0">
              <a:latin typeface="+mn-lt"/>
              <a:ea typeface="+mn-ea"/>
              <a:cs typeface="+mn-ea"/>
              <a:sym typeface="+mn-lt"/>
            </a:endParaRPr>
          </a:p>
        </p:txBody>
      </p:sp>
      <p:sp>
        <p:nvSpPr>
          <p:cNvPr id="39" name="矩形 38"/>
          <p:cNvSpPr/>
          <p:nvPr/>
        </p:nvSpPr>
        <p:spPr>
          <a:xfrm>
            <a:off x="847420" y="2592588"/>
            <a:ext cx="10225240" cy="2031325"/>
          </a:xfrm>
          <a:prstGeom prst="rect">
            <a:avLst/>
          </a:prstGeom>
        </p:spPr>
        <p:txBody>
          <a:bodyPr wrap="square">
            <a:spAutoFit/>
          </a:bodyPr>
          <a:lstStyle/>
          <a:p>
            <a:pPr indent="720000">
              <a:lnSpc>
                <a:spcPct val="150000"/>
              </a:lnSpc>
            </a:pPr>
            <a:r>
              <a:rPr lang="zh-CN" altLang="en-US" sz="2800" dirty="0" smtClean="0"/>
              <a:t>模仿自然界退火现象而得，利用了物理中固体物质的退火过程与一般优化问题的相似性。从某一初始温度开始，伴随着温度的不断下降，结合</a:t>
            </a:r>
            <a:r>
              <a:rPr lang="zh-CN" altLang="en-US" sz="2800" dirty="0" smtClean="0">
                <a:solidFill>
                  <a:schemeClr val="accent2"/>
                </a:solidFill>
              </a:rPr>
              <a:t>概率突跳</a:t>
            </a:r>
            <a:r>
              <a:rPr lang="zh-CN" altLang="en-US" sz="2800" dirty="0" smtClean="0"/>
              <a:t>特性在解空间中</a:t>
            </a:r>
            <a:r>
              <a:rPr lang="zh-CN" altLang="en-US" sz="2800" dirty="0" smtClean="0">
                <a:solidFill>
                  <a:schemeClr val="accent2"/>
                </a:solidFill>
              </a:rPr>
              <a:t>随机</a:t>
            </a:r>
            <a:r>
              <a:rPr lang="zh-CN" altLang="en-US" sz="2800" dirty="0" smtClean="0"/>
              <a:t>寻找</a:t>
            </a:r>
            <a:r>
              <a:rPr lang="zh-CN" altLang="en-US" sz="2800" dirty="0" smtClean="0">
                <a:solidFill>
                  <a:schemeClr val="accent2"/>
                </a:solidFill>
              </a:rPr>
              <a:t>全局最优解</a:t>
            </a:r>
            <a:r>
              <a:rPr lang="zh-CN" altLang="en-US" sz="2800" dirty="0" smtClean="0"/>
              <a:t>。</a:t>
            </a:r>
            <a:endParaRPr lang="en-US" altLang="zh-CN" sz="2800" dirty="0" smtClean="0"/>
          </a:p>
        </p:txBody>
      </p:sp>
      <p:sp>
        <p:nvSpPr>
          <p:cNvPr id="43" name="TextBox 42"/>
          <p:cNvSpPr txBox="1"/>
          <p:nvPr/>
        </p:nvSpPr>
        <p:spPr>
          <a:xfrm>
            <a:off x="2838450" y="1587402"/>
            <a:ext cx="2535865" cy="584775"/>
          </a:xfrm>
          <a:prstGeom prst="rect">
            <a:avLst/>
          </a:prstGeom>
          <a:noFill/>
        </p:spPr>
        <p:txBody>
          <a:bodyPr wrap="square" rtlCol="0">
            <a:spAutoFit/>
          </a:bodyPr>
          <a:lstStyle/>
          <a:p>
            <a:r>
              <a:rPr lang="zh-CN" altLang="en-US" sz="3200" dirty="0" smtClean="0"/>
              <a:t>热力学理论</a:t>
            </a:r>
            <a:endParaRPr lang="zh-CN" altLang="en-US" sz="3200" dirty="0"/>
          </a:p>
        </p:txBody>
      </p:sp>
      <p:sp>
        <p:nvSpPr>
          <p:cNvPr id="44" name="右箭头 43"/>
          <p:cNvSpPr/>
          <p:nvPr/>
        </p:nvSpPr>
        <p:spPr>
          <a:xfrm>
            <a:off x="5669333" y="1670782"/>
            <a:ext cx="581414" cy="29490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sz="3200"/>
          </a:p>
        </p:txBody>
      </p:sp>
      <p:sp>
        <p:nvSpPr>
          <p:cNvPr id="45" name="TextBox 44"/>
          <p:cNvSpPr txBox="1"/>
          <p:nvPr/>
        </p:nvSpPr>
        <p:spPr>
          <a:xfrm>
            <a:off x="6492760" y="1587402"/>
            <a:ext cx="2039424" cy="584775"/>
          </a:xfrm>
          <a:prstGeom prst="rect">
            <a:avLst/>
          </a:prstGeom>
          <a:noFill/>
        </p:spPr>
        <p:txBody>
          <a:bodyPr wrap="square" rtlCol="0">
            <a:spAutoFit/>
          </a:bodyPr>
          <a:lstStyle/>
          <a:p>
            <a:r>
              <a:rPr lang="zh-CN" altLang="en-US" sz="3200" dirty="0" smtClean="0"/>
              <a:t>统计学</a:t>
            </a:r>
            <a:endParaRPr lang="zh-CN" altLang="en-US" sz="32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953" y="5066428"/>
            <a:ext cx="1270000" cy="1270000"/>
          </a:xfrm>
          <a:prstGeom prst="rect">
            <a:avLst/>
          </a:prstGeom>
        </p:spPr>
      </p:pic>
    </p:spTree>
    <p:extLst>
      <p:ext uri="{BB962C8B-B14F-4D97-AF65-F5344CB8AC3E}">
        <p14:creationId xmlns:p14="http://schemas.microsoft.com/office/powerpoint/2010/main" val="108484211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80">
                                          <p:stCondLst>
                                            <p:cond delay="0"/>
                                          </p:stCondLst>
                                        </p:cTn>
                                        <p:tgtEl>
                                          <p:spTgt spid="43"/>
                                        </p:tgtEl>
                                      </p:cBhvr>
                                    </p:animEffect>
                                    <p:anim calcmode="lin" valueType="num">
                                      <p:cBhvr>
                                        <p:cTn id="8"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13" dur="26">
                                          <p:stCondLst>
                                            <p:cond delay="650"/>
                                          </p:stCondLst>
                                        </p:cTn>
                                        <p:tgtEl>
                                          <p:spTgt spid="43"/>
                                        </p:tgtEl>
                                      </p:cBhvr>
                                      <p:to x="100000" y="60000"/>
                                    </p:animScale>
                                    <p:animScale>
                                      <p:cBhvr>
                                        <p:cTn id="14" dur="166" decel="50000">
                                          <p:stCondLst>
                                            <p:cond delay="676"/>
                                          </p:stCondLst>
                                        </p:cTn>
                                        <p:tgtEl>
                                          <p:spTgt spid="43"/>
                                        </p:tgtEl>
                                      </p:cBhvr>
                                      <p:to x="100000" y="100000"/>
                                    </p:animScale>
                                    <p:animScale>
                                      <p:cBhvr>
                                        <p:cTn id="15" dur="26">
                                          <p:stCondLst>
                                            <p:cond delay="1312"/>
                                          </p:stCondLst>
                                        </p:cTn>
                                        <p:tgtEl>
                                          <p:spTgt spid="43"/>
                                        </p:tgtEl>
                                      </p:cBhvr>
                                      <p:to x="100000" y="80000"/>
                                    </p:animScale>
                                    <p:animScale>
                                      <p:cBhvr>
                                        <p:cTn id="16" dur="166" decel="50000">
                                          <p:stCondLst>
                                            <p:cond delay="1338"/>
                                          </p:stCondLst>
                                        </p:cTn>
                                        <p:tgtEl>
                                          <p:spTgt spid="43"/>
                                        </p:tgtEl>
                                      </p:cBhvr>
                                      <p:to x="100000" y="100000"/>
                                    </p:animScale>
                                    <p:animScale>
                                      <p:cBhvr>
                                        <p:cTn id="17" dur="26">
                                          <p:stCondLst>
                                            <p:cond delay="1642"/>
                                          </p:stCondLst>
                                        </p:cTn>
                                        <p:tgtEl>
                                          <p:spTgt spid="43"/>
                                        </p:tgtEl>
                                      </p:cBhvr>
                                      <p:to x="100000" y="90000"/>
                                    </p:animScale>
                                    <p:animScale>
                                      <p:cBhvr>
                                        <p:cTn id="18" dur="166" decel="50000">
                                          <p:stCondLst>
                                            <p:cond delay="1668"/>
                                          </p:stCondLst>
                                        </p:cTn>
                                        <p:tgtEl>
                                          <p:spTgt spid="43"/>
                                        </p:tgtEl>
                                      </p:cBhvr>
                                      <p:to x="100000" y="100000"/>
                                    </p:animScale>
                                    <p:animScale>
                                      <p:cBhvr>
                                        <p:cTn id="19" dur="26">
                                          <p:stCondLst>
                                            <p:cond delay="1808"/>
                                          </p:stCondLst>
                                        </p:cTn>
                                        <p:tgtEl>
                                          <p:spTgt spid="43"/>
                                        </p:tgtEl>
                                      </p:cBhvr>
                                      <p:to x="100000" y="95000"/>
                                    </p:animScale>
                                    <p:animScale>
                                      <p:cBhvr>
                                        <p:cTn id="20" dur="166" decel="50000">
                                          <p:stCondLst>
                                            <p:cond delay="1834"/>
                                          </p:stCondLst>
                                        </p:cTn>
                                        <p:tgtEl>
                                          <p:spTgt spid="4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80">
                                          <p:stCondLst>
                                            <p:cond delay="0"/>
                                          </p:stCondLst>
                                        </p:cTn>
                                        <p:tgtEl>
                                          <p:spTgt spid="44"/>
                                        </p:tgtEl>
                                      </p:cBhvr>
                                    </p:animEffect>
                                    <p:anim calcmode="lin" valueType="num">
                                      <p:cBhvr>
                                        <p:cTn id="24"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29" dur="26">
                                          <p:stCondLst>
                                            <p:cond delay="650"/>
                                          </p:stCondLst>
                                        </p:cTn>
                                        <p:tgtEl>
                                          <p:spTgt spid="44"/>
                                        </p:tgtEl>
                                      </p:cBhvr>
                                      <p:to x="100000" y="60000"/>
                                    </p:animScale>
                                    <p:animScale>
                                      <p:cBhvr>
                                        <p:cTn id="30" dur="166" decel="50000">
                                          <p:stCondLst>
                                            <p:cond delay="676"/>
                                          </p:stCondLst>
                                        </p:cTn>
                                        <p:tgtEl>
                                          <p:spTgt spid="44"/>
                                        </p:tgtEl>
                                      </p:cBhvr>
                                      <p:to x="100000" y="100000"/>
                                    </p:animScale>
                                    <p:animScale>
                                      <p:cBhvr>
                                        <p:cTn id="31" dur="26">
                                          <p:stCondLst>
                                            <p:cond delay="1312"/>
                                          </p:stCondLst>
                                        </p:cTn>
                                        <p:tgtEl>
                                          <p:spTgt spid="44"/>
                                        </p:tgtEl>
                                      </p:cBhvr>
                                      <p:to x="100000" y="80000"/>
                                    </p:animScale>
                                    <p:animScale>
                                      <p:cBhvr>
                                        <p:cTn id="32" dur="166" decel="50000">
                                          <p:stCondLst>
                                            <p:cond delay="1338"/>
                                          </p:stCondLst>
                                        </p:cTn>
                                        <p:tgtEl>
                                          <p:spTgt spid="44"/>
                                        </p:tgtEl>
                                      </p:cBhvr>
                                      <p:to x="100000" y="100000"/>
                                    </p:animScale>
                                    <p:animScale>
                                      <p:cBhvr>
                                        <p:cTn id="33" dur="26">
                                          <p:stCondLst>
                                            <p:cond delay="1642"/>
                                          </p:stCondLst>
                                        </p:cTn>
                                        <p:tgtEl>
                                          <p:spTgt spid="44"/>
                                        </p:tgtEl>
                                      </p:cBhvr>
                                      <p:to x="100000" y="90000"/>
                                    </p:animScale>
                                    <p:animScale>
                                      <p:cBhvr>
                                        <p:cTn id="34" dur="166" decel="50000">
                                          <p:stCondLst>
                                            <p:cond delay="1668"/>
                                          </p:stCondLst>
                                        </p:cTn>
                                        <p:tgtEl>
                                          <p:spTgt spid="44"/>
                                        </p:tgtEl>
                                      </p:cBhvr>
                                      <p:to x="100000" y="100000"/>
                                    </p:animScale>
                                    <p:animScale>
                                      <p:cBhvr>
                                        <p:cTn id="35" dur="26">
                                          <p:stCondLst>
                                            <p:cond delay="1808"/>
                                          </p:stCondLst>
                                        </p:cTn>
                                        <p:tgtEl>
                                          <p:spTgt spid="44"/>
                                        </p:tgtEl>
                                      </p:cBhvr>
                                      <p:to x="100000" y="95000"/>
                                    </p:animScale>
                                    <p:animScale>
                                      <p:cBhvr>
                                        <p:cTn id="36" dur="166" decel="50000">
                                          <p:stCondLst>
                                            <p:cond delay="1834"/>
                                          </p:stCondLst>
                                        </p:cTn>
                                        <p:tgtEl>
                                          <p:spTgt spid="44"/>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down)">
                                      <p:cBhvr>
                                        <p:cTn id="39" dur="580">
                                          <p:stCondLst>
                                            <p:cond delay="0"/>
                                          </p:stCondLst>
                                        </p:cTn>
                                        <p:tgtEl>
                                          <p:spTgt spid="45"/>
                                        </p:tgtEl>
                                      </p:cBhvr>
                                    </p:animEffect>
                                    <p:anim calcmode="lin" valueType="num">
                                      <p:cBhvr>
                                        <p:cTn id="40"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45" dur="26">
                                          <p:stCondLst>
                                            <p:cond delay="650"/>
                                          </p:stCondLst>
                                        </p:cTn>
                                        <p:tgtEl>
                                          <p:spTgt spid="45"/>
                                        </p:tgtEl>
                                      </p:cBhvr>
                                      <p:to x="100000" y="60000"/>
                                    </p:animScale>
                                    <p:animScale>
                                      <p:cBhvr>
                                        <p:cTn id="46" dur="166" decel="50000">
                                          <p:stCondLst>
                                            <p:cond delay="676"/>
                                          </p:stCondLst>
                                        </p:cTn>
                                        <p:tgtEl>
                                          <p:spTgt spid="45"/>
                                        </p:tgtEl>
                                      </p:cBhvr>
                                      <p:to x="100000" y="100000"/>
                                    </p:animScale>
                                    <p:animScale>
                                      <p:cBhvr>
                                        <p:cTn id="47" dur="26">
                                          <p:stCondLst>
                                            <p:cond delay="1312"/>
                                          </p:stCondLst>
                                        </p:cTn>
                                        <p:tgtEl>
                                          <p:spTgt spid="45"/>
                                        </p:tgtEl>
                                      </p:cBhvr>
                                      <p:to x="100000" y="80000"/>
                                    </p:animScale>
                                    <p:animScale>
                                      <p:cBhvr>
                                        <p:cTn id="48" dur="166" decel="50000">
                                          <p:stCondLst>
                                            <p:cond delay="1338"/>
                                          </p:stCondLst>
                                        </p:cTn>
                                        <p:tgtEl>
                                          <p:spTgt spid="45"/>
                                        </p:tgtEl>
                                      </p:cBhvr>
                                      <p:to x="100000" y="100000"/>
                                    </p:animScale>
                                    <p:animScale>
                                      <p:cBhvr>
                                        <p:cTn id="49" dur="26">
                                          <p:stCondLst>
                                            <p:cond delay="1642"/>
                                          </p:stCondLst>
                                        </p:cTn>
                                        <p:tgtEl>
                                          <p:spTgt spid="45"/>
                                        </p:tgtEl>
                                      </p:cBhvr>
                                      <p:to x="100000" y="90000"/>
                                    </p:animScale>
                                    <p:animScale>
                                      <p:cBhvr>
                                        <p:cTn id="50" dur="166" decel="50000">
                                          <p:stCondLst>
                                            <p:cond delay="1668"/>
                                          </p:stCondLst>
                                        </p:cTn>
                                        <p:tgtEl>
                                          <p:spTgt spid="45"/>
                                        </p:tgtEl>
                                      </p:cBhvr>
                                      <p:to x="100000" y="100000"/>
                                    </p:animScale>
                                    <p:animScale>
                                      <p:cBhvr>
                                        <p:cTn id="51" dur="26">
                                          <p:stCondLst>
                                            <p:cond delay="1808"/>
                                          </p:stCondLst>
                                        </p:cTn>
                                        <p:tgtEl>
                                          <p:spTgt spid="45"/>
                                        </p:tgtEl>
                                      </p:cBhvr>
                                      <p:to x="100000" y="95000"/>
                                    </p:animScale>
                                    <p:animScale>
                                      <p:cBhvr>
                                        <p:cTn id="52" dur="166" decel="50000">
                                          <p:stCondLst>
                                            <p:cond delay="1834"/>
                                          </p:stCondLst>
                                        </p:cTn>
                                        <p:tgtEl>
                                          <p:spTgt spid="45"/>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down)">
                                      <p:cBhvr>
                                        <p:cTn id="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p:bldP spid="44" grpId="0" animBg="1"/>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2339102" cy="523220"/>
          </a:xfrm>
        </p:spPr>
        <p:txBody>
          <a:bodyPr/>
          <a:lstStyle/>
          <a:p>
            <a:r>
              <a:rPr lang="zh-CN" altLang="en-US" b="1" dirty="0" smtClean="0">
                <a:latin typeface="+mn-lt"/>
                <a:ea typeface="+mn-ea"/>
                <a:cs typeface="+mn-ea"/>
                <a:sym typeface="+mn-lt"/>
              </a:rPr>
              <a:t>运用模拟退火</a:t>
            </a:r>
            <a:endParaRPr lang="zh-CN" altLang="en-US" b="1" dirty="0">
              <a:latin typeface="+mn-lt"/>
              <a:ea typeface="+mn-ea"/>
              <a:cs typeface="+mn-ea"/>
              <a:sym typeface="+mn-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9007" y="969791"/>
            <a:ext cx="5701395" cy="300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122254" y="4384725"/>
            <a:ext cx="10104546" cy="1990288"/>
          </a:xfrm>
          <a:prstGeom prst="rect">
            <a:avLst/>
          </a:prstGeom>
        </p:spPr>
        <p:txBody>
          <a:bodyPr wrap="square">
            <a:spAutoFit/>
          </a:bodyPr>
          <a:lstStyle/>
          <a:p>
            <a:pPr indent="720000">
              <a:lnSpc>
                <a:spcPts val="3700"/>
              </a:lnSpc>
            </a:pPr>
            <a:r>
              <a:rPr lang="zh-CN" altLang="en-US" sz="2800" dirty="0" smtClean="0"/>
              <a:t>模拟</a:t>
            </a:r>
            <a:r>
              <a:rPr lang="zh-CN" altLang="en-US" sz="2800" dirty="0"/>
              <a:t>退火算法在搜索到局部最优</a:t>
            </a:r>
            <a:r>
              <a:rPr lang="zh-CN" altLang="en-US" sz="2800" dirty="0" smtClean="0"/>
              <a:t>解后</a:t>
            </a:r>
            <a:r>
              <a:rPr lang="zh-CN" altLang="en-US" sz="2800" dirty="0"/>
              <a:t>，会以一定的概率</a:t>
            </a:r>
            <a:r>
              <a:rPr lang="zh-CN" altLang="en-US" sz="2800" dirty="0" smtClean="0"/>
              <a:t>接受一个比当前解要差的解向右</a:t>
            </a:r>
            <a:r>
              <a:rPr lang="zh-CN" altLang="en-US" sz="2800" dirty="0"/>
              <a:t>继续移动</a:t>
            </a:r>
            <a:r>
              <a:rPr lang="zh-CN" altLang="en-US" sz="2800" dirty="0" smtClean="0"/>
              <a:t>。经过</a:t>
            </a:r>
            <a:r>
              <a:rPr lang="zh-CN" altLang="en-US" sz="2800" dirty="0"/>
              <a:t>几次这样的不是局部最优的移动后会</a:t>
            </a:r>
            <a:r>
              <a:rPr lang="zh-CN" altLang="en-US" sz="2800" dirty="0" smtClean="0"/>
              <a:t>到达函数的</a:t>
            </a:r>
            <a:r>
              <a:rPr lang="zh-CN" altLang="en-US" sz="2800" dirty="0"/>
              <a:t>峰点，于是就跳出了局部</a:t>
            </a:r>
            <a:r>
              <a:rPr lang="zh-CN" altLang="en-US" sz="2800" dirty="0" smtClean="0"/>
              <a:t>最小值，达到全局最优解</a:t>
            </a:r>
            <a:r>
              <a:rPr lang="en-US" altLang="zh-CN" sz="2800" dirty="0" smtClean="0"/>
              <a:t>G</a:t>
            </a:r>
            <a:r>
              <a:rPr lang="zh-CN" altLang="en-US" sz="2800" dirty="0" smtClean="0"/>
              <a:t>。</a:t>
            </a:r>
            <a:endParaRPr lang="zh-CN" altLang="en-US" sz="2800" dirty="0"/>
          </a:p>
        </p:txBody>
      </p:sp>
    </p:spTree>
    <p:extLst>
      <p:ext uri="{BB962C8B-B14F-4D97-AF65-F5344CB8AC3E}">
        <p14:creationId xmlns:p14="http://schemas.microsoft.com/office/powerpoint/2010/main" val="64211359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1261884" cy="523220"/>
          </a:xfrm>
        </p:spPr>
        <p:txBody>
          <a:bodyPr/>
          <a:lstStyle/>
          <a:p>
            <a:r>
              <a:rPr lang="zh-CN" altLang="en-US" b="1" dirty="0">
                <a:latin typeface="+mn-lt"/>
                <a:ea typeface="+mn-ea"/>
                <a:cs typeface="+mn-ea"/>
                <a:sym typeface="+mn-lt"/>
              </a:rPr>
              <a:t>相似性</a:t>
            </a:r>
          </a:p>
        </p:txBody>
      </p:sp>
      <p:grpSp>
        <p:nvGrpSpPr>
          <p:cNvPr id="3" name="组合 2">
            <a:extLst>
              <a:ext uri="{FF2B5EF4-FFF2-40B4-BE49-F238E27FC236}">
                <a16:creationId xmlns:a16="http://schemas.microsoft.com/office/drawing/2014/main" xmlns="" id="{005024F6-747F-456B-8442-CD92848EDFD3}"/>
              </a:ext>
            </a:extLst>
          </p:cNvPr>
          <p:cNvGrpSpPr/>
          <p:nvPr/>
        </p:nvGrpSpPr>
        <p:grpSpPr>
          <a:xfrm>
            <a:off x="1234447" y="1188501"/>
            <a:ext cx="3279491" cy="663428"/>
            <a:chOff x="4064000" y="1654629"/>
            <a:chExt cx="2510972" cy="1364342"/>
          </a:xfrm>
        </p:grpSpPr>
        <p:sp>
          <p:nvSpPr>
            <p:cNvPr id="4" name="平行四边形 3">
              <a:extLst>
                <a:ext uri="{FF2B5EF4-FFF2-40B4-BE49-F238E27FC236}">
                  <a16:creationId xmlns:a16="http://schemas.microsoft.com/office/drawing/2014/main" xmlns="" id="{AEB8B6DB-30F8-44A7-A9AC-BBD257ADDF12}"/>
                </a:ext>
              </a:extLst>
            </p:cNvPr>
            <p:cNvSpPr/>
            <p:nvPr/>
          </p:nvSpPr>
          <p:spPr>
            <a:xfrm>
              <a:off x="4064000" y="1654629"/>
              <a:ext cx="2510972" cy="1364342"/>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xmlns="" id="{6A96BFE2-AB3A-461A-BC83-C8094A9DB032}"/>
                </a:ext>
              </a:extLst>
            </p:cNvPr>
            <p:cNvSpPr txBox="1"/>
            <p:nvPr/>
          </p:nvSpPr>
          <p:spPr>
            <a:xfrm>
              <a:off x="4245458" y="1909563"/>
              <a:ext cx="2148054" cy="789642"/>
            </a:xfrm>
            <a:prstGeom prst="rect">
              <a:avLst/>
            </a:prstGeom>
            <a:noFill/>
          </p:spPr>
          <p:txBody>
            <a:bodyPr wrap="none" rtlCol="0">
              <a:spAutoFit/>
            </a:bodyPr>
            <a:lstStyle/>
            <a:p>
              <a:pPr lvl="0" algn="ctr"/>
              <a:r>
                <a:rPr lang="zh-CN" altLang="en-US" sz="2400" dirty="0" smtClean="0">
                  <a:solidFill>
                    <a:schemeClr val="bg1"/>
                  </a:solidFill>
                  <a:effectLst/>
                  <a:cs typeface="+mn-ea"/>
                  <a:sym typeface="+mn-lt"/>
                </a:rPr>
                <a:t>退火过程中的状态</a:t>
              </a:r>
              <a:endParaRPr lang="zh-CN" altLang="en-US" sz="2400" dirty="0">
                <a:solidFill>
                  <a:schemeClr val="bg1"/>
                </a:solidFill>
                <a:effectLst/>
                <a:cs typeface="+mn-ea"/>
                <a:sym typeface="+mn-lt"/>
              </a:endParaRPr>
            </a:p>
          </p:txBody>
        </p:sp>
      </p:grpSp>
      <p:grpSp>
        <p:nvGrpSpPr>
          <p:cNvPr id="8" name="组合 7">
            <a:extLst>
              <a:ext uri="{FF2B5EF4-FFF2-40B4-BE49-F238E27FC236}">
                <a16:creationId xmlns:a16="http://schemas.microsoft.com/office/drawing/2014/main" xmlns="" id="{7A6EDA22-8246-4B09-9F4D-823B75539B27}"/>
              </a:ext>
            </a:extLst>
          </p:cNvPr>
          <p:cNvGrpSpPr/>
          <p:nvPr/>
        </p:nvGrpSpPr>
        <p:grpSpPr>
          <a:xfrm>
            <a:off x="6567198" y="1188501"/>
            <a:ext cx="3347293" cy="663428"/>
            <a:chOff x="4064000" y="1654629"/>
            <a:chExt cx="2510972" cy="1364342"/>
          </a:xfrm>
          <a:noFill/>
        </p:grpSpPr>
        <p:sp>
          <p:nvSpPr>
            <p:cNvPr id="9" name="平行四边形 8">
              <a:extLst>
                <a:ext uri="{FF2B5EF4-FFF2-40B4-BE49-F238E27FC236}">
                  <a16:creationId xmlns:a16="http://schemas.microsoft.com/office/drawing/2014/main" xmlns="" id="{21B6FD01-0CB1-437F-8C43-4A25A0A402E2}"/>
                </a:ext>
              </a:extLst>
            </p:cNvPr>
            <p:cNvSpPr/>
            <p:nvPr/>
          </p:nvSpPr>
          <p:spPr>
            <a:xfrm>
              <a:off x="4064000" y="1654629"/>
              <a:ext cx="2510972" cy="1364342"/>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1" name="文本框 10">
              <a:extLst>
                <a:ext uri="{FF2B5EF4-FFF2-40B4-BE49-F238E27FC236}">
                  <a16:creationId xmlns:a16="http://schemas.microsoft.com/office/drawing/2014/main" xmlns="" id="{08B289A1-5CB3-4B08-9218-0D13D49C221D}"/>
                </a:ext>
              </a:extLst>
            </p:cNvPr>
            <p:cNvSpPr txBox="1"/>
            <p:nvPr/>
          </p:nvSpPr>
          <p:spPr>
            <a:xfrm>
              <a:off x="4482702" y="1931428"/>
              <a:ext cx="1673567" cy="789644"/>
            </a:xfrm>
            <a:prstGeom prst="rect">
              <a:avLst/>
            </a:prstGeom>
            <a:grpFill/>
          </p:spPr>
          <p:txBody>
            <a:bodyPr wrap="none" rtlCol="0">
              <a:spAutoFit/>
            </a:bodyPr>
            <a:lstStyle/>
            <a:p>
              <a:pPr lvl="0" algn="ctr"/>
              <a:r>
                <a:rPr lang="zh-CN" altLang="en-US" sz="2400" dirty="0" smtClean="0">
                  <a:solidFill>
                    <a:schemeClr val="bg1"/>
                  </a:solidFill>
                  <a:cs typeface="+mn-ea"/>
                  <a:sym typeface="+mn-lt"/>
                </a:rPr>
                <a:t>优化问题中的解</a:t>
              </a:r>
              <a:endParaRPr lang="zh-CN" altLang="en-US" sz="2400" dirty="0">
                <a:solidFill>
                  <a:schemeClr val="bg1"/>
                </a:solidFill>
                <a:effectLst/>
                <a:cs typeface="+mn-ea"/>
                <a:sym typeface="+mn-lt"/>
              </a:endParaRPr>
            </a:p>
          </p:txBody>
        </p:sp>
      </p:grpSp>
      <p:sp>
        <p:nvSpPr>
          <p:cNvPr id="23" name="箭头: V 形 22">
            <a:extLst>
              <a:ext uri="{FF2B5EF4-FFF2-40B4-BE49-F238E27FC236}">
                <a16:creationId xmlns:a16="http://schemas.microsoft.com/office/drawing/2014/main" xmlns="" id="{26CD3DE5-DA39-45E4-8A27-242E8BE04EBB}"/>
              </a:ext>
            </a:extLst>
          </p:cNvPr>
          <p:cNvSpPr/>
          <p:nvPr/>
        </p:nvSpPr>
        <p:spPr>
          <a:xfrm>
            <a:off x="5288550" y="1379074"/>
            <a:ext cx="394138" cy="394138"/>
          </a:xfrm>
          <a:prstGeom prst="chevr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4" name="箭头: V 形 33">
            <a:extLst>
              <a:ext uri="{FF2B5EF4-FFF2-40B4-BE49-F238E27FC236}">
                <a16:creationId xmlns:a16="http://schemas.microsoft.com/office/drawing/2014/main" xmlns="" id="{31F772BC-D967-4849-A6C5-550FBEC4A049}"/>
              </a:ext>
            </a:extLst>
          </p:cNvPr>
          <p:cNvSpPr/>
          <p:nvPr/>
        </p:nvSpPr>
        <p:spPr>
          <a:xfrm flipH="1">
            <a:off x="5350261" y="2357560"/>
            <a:ext cx="394138" cy="394138"/>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48" name="组合 47">
            <a:extLst>
              <a:ext uri="{FF2B5EF4-FFF2-40B4-BE49-F238E27FC236}">
                <a16:creationId xmlns:a16="http://schemas.microsoft.com/office/drawing/2014/main" xmlns="" id="{005024F6-747F-456B-8442-CD92848EDFD3}"/>
              </a:ext>
            </a:extLst>
          </p:cNvPr>
          <p:cNvGrpSpPr/>
          <p:nvPr/>
        </p:nvGrpSpPr>
        <p:grpSpPr>
          <a:xfrm>
            <a:off x="1434177" y="2233595"/>
            <a:ext cx="3279491" cy="663428"/>
            <a:chOff x="4064000" y="1654629"/>
            <a:chExt cx="2510972" cy="1364342"/>
          </a:xfrm>
        </p:grpSpPr>
        <p:sp>
          <p:nvSpPr>
            <p:cNvPr id="49" name="平行四边形 48">
              <a:extLst>
                <a:ext uri="{FF2B5EF4-FFF2-40B4-BE49-F238E27FC236}">
                  <a16:creationId xmlns:a16="http://schemas.microsoft.com/office/drawing/2014/main" xmlns="" id="{AEB8B6DB-30F8-44A7-A9AC-BBD257ADDF12}"/>
                </a:ext>
              </a:extLst>
            </p:cNvPr>
            <p:cNvSpPr/>
            <p:nvPr/>
          </p:nvSpPr>
          <p:spPr>
            <a:xfrm>
              <a:off x="4064000" y="1654629"/>
              <a:ext cx="2510972" cy="1364342"/>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文本框 5">
              <a:extLst>
                <a:ext uri="{FF2B5EF4-FFF2-40B4-BE49-F238E27FC236}">
                  <a16:creationId xmlns:a16="http://schemas.microsoft.com/office/drawing/2014/main" xmlns="" id="{6A96BFE2-AB3A-461A-BC83-C8094A9DB032}"/>
                </a:ext>
              </a:extLst>
            </p:cNvPr>
            <p:cNvSpPr txBox="1"/>
            <p:nvPr/>
          </p:nvSpPr>
          <p:spPr>
            <a:xfrm>
              <a:off x="4423999" y="1909563"/>
              <a:ext cx="1790955" cy="949416"/>
            </a:xfrm>
            <a:prstGeom prst="rect">
              <a:avLst/>
            </a:prstGeom>
            <a:noFill/>
          </p:spPr>
          <p:txBody>
            <a:bodyPr wrap="none" rtlCol="0">
              <a:spAutoFit/>
            </a:bodyPr>
            <a:lstStyle/>
            <a:p>
              <a:pPr lvl="0" algn="ctr"/>
              <a:r>
                <a:rPr lang="zh-CN" altLang="en-US" sz="2400" dirty="0">
                  <a:solidFill>
                    <a:schemeClr val="bg1"/>
                  </a:solidFill>
                  <a:cs typeface="+mn-ea"/>
                  <a:sym typeface="+mn-lt"/>
                </a:rPr>
                <a:t>某一</a:t>
              </a:r>
              <a:r>
                <a:rPr lang="zh-CN" altLang="en-US" sz="2400" dirty="0" smtClean="0">
                  <a:solidFill>
                    <a:schemeClr val="bg1"/>
                  </a:solidFill>
                  <a:cs typeface="+mn-ea"/>
                  <a:sym typeface="+mn-lt"/>
                </a:rPr>
                <a:t>状态的能量</a:t>
              </a:r>
              <a:endParaRPr lang="zh-CN" altLang="en-US" sz="2400" dirty="0">
                <a:solidFill>
                  <a:schemeClr val="bg1"/>
                </a:solidFill>
                <a:effectLst/>
                <a:cs typeface="+mn-ea"/>
                <a:sym typeface="+mn-lt"/>
              </a:endParaRPr>
            </a:p>
          </p:txBody>
        </p:sp>
      </p:grpSp>
      <p:grpSp>
        <p:nvGrpSpPr>
          <p:cNvPr id="51" name="组合 50">
            <a:extLst>
              <a:ext uri="{FF2B5EF4-FFF2-40B4-BE49-F238E27FC236}">
                <a16:creationId xmlns:a16="http://schemas.microsoft.com/office/drawing/2014/main" xmlns="" id="{005024F6-747F-456B-8442-CD92848EDFD3}"/>
              </a:ext>
            </a:extLst>
          </p:cNvPr>
          <p:cNvGrpSpPr/>
          <p:nvPr/>
        </p:nvGrpSpPr>
        <p:grpSpPr>
          <a:xfrm>
            <a:off x="963970" y="3236865"/>
            <a:ext cx="3279491" cy="663428"/>
            <a:chOff x="4064000" y="1654629"/>
            <a:chExt cx="2510972" cy="1364342"/>
          </a:xfrm>
        </p:grpSpPr>
        <p:sp>
          <p:nvSpPr>
            <p:cNvPr id="52" name="平行四边形 51">
              <a:extLst>
                <a:ext uri="{FF2B5EF4-FFF2-40B4-BE49-F238E27FC236}">
                  <a16:creationId xmlns:a16="http://schemas.microsoft.com/office/drawing/2014/main" xmlns="" id="{AEB8B6DB-30F8-44A7-A9AC-BBD257ADDF12}"/>
                </a:ext>
              </a:extLst>
            </p:cNvPr>
            <p:cNvSpPr/>
            <p:nvPr/>
          </p:nvSpPr>
          <p:spPr>
            <a:xfrm>
              <a:off x="4064000" y="1654629"/>
              <a:ext cx="2510972" cy="1364342"/>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文本框 5">
              <a:extLst>
                <a:ext uri="{FF2B5EF4-FFF2-40B4-BE49-F238E27FC236}">
                  <a16:creationId xmlns:a16="http://schemas.microsoft.com/office/drawing/2014/main" xmlns="" id="{6A96BFE2-AB3A-461A-BC83-C8094A9DB032}"/>
                </a:ext>
              </a:extLst>
            </p:cNvPr>
            <p:cNvSpPr txBox="1"/>
            <p:nvPr/>
          </p:nvSpPr>
          <p:spPr>
            <a:xfrm>
              <a:off x="4306184" y="1909563"/>
              <a:ext cx="2026606" cy="949416"/>
            </a:xfrm>
            <a:prstGeom prst="rect">
              <a:avLst/>
            </a:prstGeom>
            <a:noFill/>
          </p:spPr>
          <p:txBody>
            <a:bodyPr wrap="none" rtlCol="0">
              <a:spAutoFit/>
            </a:bodyPr>
            <a:lstStyle/>
            <a:p>
              <a:pPr lvl="0" algn="ctr"/>
              <a:r>
                <a:rPr lang="zh-CN" altLang="en-US" sz="2400" dirty="0" smtClean="0">
                  <a:solidFill>
                    <a:schemeClr val="bg1"/>
                  </a:solidFill>
                  <a:effectLst/>
                  <a:cs typeface="+mn-ea"/>
                  <a:sym typeface="+mn-lt"/>
                </a:rPr>
                <a:t>根据能量取舍状态</a:t>
              </a:r>
              <a:endParaRPr lang="zh-CN" altLang="en-US" sz="2400" dirty="0">
                <a:solidFill>
                  <a:schemeClr val="bg1"/>
                </a:solidFill>
                <a:effectLst/>
                <a:cs typeface="+mn-ea"/>
                <a:sym typeface="+mn-lt"/>
              </a:endParaRPr>
            </a:p>
          </p:txBody>
        </p:sp>
      </p:grpSp>
      <p:grpSp>
        <p:nvGrpSpPr>
          <p:cNvPr id="54" name="组合 53">
            <a:extLst>
              <a:ext uri="{FF2B5EF4-FFF2-40B4-BE49-F238E27FC236}">
                <a16:creationId xmlns:a16="http://schemas.microsoft.com/office/drawing/2014/main" xmlns="" id="{005024F6-747F-456B-8442-CD92848EDFD3}"/>
              </a:ext>
            </a:extLst>
          </p:cNvPr>
          <p:cNvGrpSpPr/>
          <p:nvPr/>
        </p:nvGrpSpPr>
        <p:grpSpPr>
          <a:xfrm>
            <a:off x="1730153" y="4169099"/>
            <a:ext cx="3279491" cy="663428"/>
            <a:chOff x="4064000" y="1654629"/>
            <a:chExt cx="2510972" cy="1364342"/>
          </a:xfrm>
        </p:grpSpPr>
        <p:sp>
          <p:nvSpPr>
            <p:cNvPr id="55" name="平行四边形 54">
              <a:extLst>
                <a:ext uri="{FF2B5EF4-FFF2-40B4-BE49-F238E27FC236}">
                  <a16:creationId xmlns:a16="http://schemas.microsoft.com/office/drawing/2014/main" xmlns="" id="{AEB8B6DB-30F8-44A7-A9AC-BBD257ADDF12}"/>
                </a:ext>
              </a:extLst>
            </p:cNvPr>
            <p:cNvSpPr/>
            <p:nvPr/>
          </p:nvSpPr>
          <p:spPr>
            <a:xfrm>
              <a:off x="4064000" y="1654629"/>
              <a:ext cx="2510972" cy="1364342"/>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文本框 5">
              <a:extLst>
                <a:ext uri="{FF2B5EF4-FFF2-40B4-BE49-F238E27FC236}">
                  <a16:creationId xmlns:a16="http://schemas.microsoft.com/office/drawing/2014/main" xmlns="" id="{6A96BFE2-AB3A-461A-BC83-C8094A9DB032}"/>
                </a:ext>
              </a:extLst>
            </p:cNvPr>
            <p:cNvSpPr txBox="1"/>
            <p:nvPr/>
          </p:nvSpPr>
          <p:spPr>
            <a:xfrm>
              <a:off x="4306184" y="1909563"/>
              <a:ext cx="2026606" cy="949416"/>
            </a:xfrm>
            <a:prstGeom prst="rect">
              <a:avLst/>
            </a:prstGeom>
            <a:noFill/>
          </p:spPr>
          <p:txBody>
            <a:bodyPr wrap="none" rtlCol="0">
              <a:spAutoFit/>
            </a:bodyPr>
            <a:lstStyle/>
            <a:p>
              <a:pPr lvl="0" algn="ctr"/>
              <a:r>
                <a:rPr lang="zh-CN" altLang="en-US" sz="2400" dirty="0" smtClean="0">
                  <a:solidFill>
                    <a:schemeClr val="bg1"/>
                  </a:solidFill>
                  <a:effectLst/>
                  <a:cs typeface="+mn-ea"/>
                  <a:sym typeface="+mn-lt"/>
                </a:rPr>
                <a:t>能量最小值</a:t>
              </a:r>
              <a:r>
                <a:rPr lang="zh-CN" altLang="en-US" sz="2400" dirty="0" smtClean="0">
                  <a:solidFill>
                    <a:schemeClr val="bg1"/>
                  </a:solidFill>
                  <a:cs typeface="+mn-ea"/>
                  <a:sym typeface="+mn-lt"/>
                </a:rPr>
                <a:t>的状态</a:t>
              </a:r>
              <a:endParaRPr lang="zh-CN" altLang="en-US" sz="2400" dirty="0">
                <a:solidFill>
                  <a:schemeClr val="bg1"/>
                </a:solidFill>
                <a:effectLst/>
                <a:cs typeface="+mn-ea"/>
                <a:sym typeface="+mn-lt"/>
              </a:endParaRPr>
            </a:p>
          </p:txBody>
        </p:sp>
      </p:grpSp>
      <p:grpSp>
        <p:nvGrpSpPr>
          <p:cNvPr id="57" name="组合 56">
            <a:extLst>
              <a:ext uri="{FF2B5EF4-FFF2-40B4-BE49-F238E27FC236}">
                <a16:creationId xmlns:a16="http://schemas.microsoft.com/office/drawing/2014/main" xmlns="" id="{005024F6-747F-456B-8442-CD92848EDFD3}"/>
              </a:ext>
            </a:extLst>
          </p:cNvPr>
          <p:cNvGrpSpPr/>
          <p:nvPr/>
        </p:nvGrpSpPr>
        <p:grpSpPr>
          <a:xfrm>
            <a:off x="1280278" y="5104050"/>
            <a:ext cx="3279491" cy="663428"/>
            <a:chOff x="4064000" y="1654629"/>
            <a:chExt cx="2510972" cy="1364342"/>
          </a:xfrm>
        </p:grpSpPr>
        <p:sp>
          <p:nvSpPr>
            <p:cNvPr id="58" name="平行四边形 57">
              <a:extLst>
                <a:ext uri="{FF2B5EF4-FFF2-40B4-BE49-F238E27FC236}">
                  <a16:creationId xmlns:a16="http://schemas.microsoft.com/office/drawing/2014/main" xmlns="" id="{AEB8B6DB-30F8-44A7-A9AC-BBD257ADDF12}"/>
                </a:ext>
              </a:extLst>
            </p:cNvPr>
            <p:cNvSpPr/>
            <p:nvPr/>
          </p:nvSpPr>
          <p:spPr>
            <a:xfrm>
              <a:off x="4064000" y="1654629"/>
              <a:ext cx="2510972" cy="1364342"/>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文本框 5">
              <a:extLst>
                <a:ext uri="{FF2B5EF4-FFF2-40B4-BE49-F238E27FC236}">
                  <a16:creationId xmlns:a16="http://schemas.microsoft.com/office/drawing/2014/main" xmlns="" id="{6A96BFE2-AB3A-461A-BC83-C8094A9DB032}"/>
                </a:ext>
              </a:extLst>
            </p:cNvPr>
            <p:cNvSpPr txBox="1"/>
            <p:nvPr/>
          </p:nvSpPr>
          <p:spPr>
            <a:xfrm>
              <a:off x="4777480" y="1909563"/>
              <a:ext cx="1083999" cy="949416"/>
            </a:xfrm>
            <a:prstGeom prst="rect">
              <a:avLst/>
            </a:prstGeom>
            <a:noFill/>
          </p:spPr>
          <p:txBody>
            <a:bodyPr wrap="none" rtlCol="0">
              <a:spAutoFit/>
            </a:bodyPr>
            <a:lstStyle/>
            <a:p>
              <a:pPr lvl="0" algn="ctr"/>
              <a:r>
                <a:rPr lang="zh-CN" altLang="en-US" sz="2400" dirty="0" smtClean="0">
                  <a:solidFill>
                    <a:schemeClr val="bg1"/>
                  </a:solidFill>
                  <a:cs typeface="+mn-ea"/>
                  <a:sym typeface="+mn-lt"/>
                </a:rPr>
                <a:t>温度改变</a:t>
              </a:r>
              <a:endParaRPr lang="zh-CN" altLang="en-US" sz="2400" dirty="0">
                <a:solidFill>
                  <a:schemeClr val="bg1"/>
                </a:solidFill>
                <a:effectLst/>
                <a:cs typeface="+mn-ea"/>
                <a:sym typeface="+mn-lt"/>
              </a:endParaRPr>
            </a:p>
          </p:txBody>
        </p:sp>
      </p:grpSp>
      <p:grpSp>
        <p:nvGrpSpPr>
          <p:cNvPr id="60" name="组合 59">
            <a:extLst>
              <a:ext uri="{FF2B5EF4-FFF2-40B4-BE49-F238E27FC236}">
                <a16:creationId xmlns:a16="http://schemas.microsoft.com/office/drawing/2014/main" xmlns="" id="{7A6EDA22-8246-4B09-9F4D-823B75539B27}"/>
              </a:ext>
            </a:extLst>
          </p:cNvPr>
          <p:cNvGrpSpPr/>
          <p:nvPr/>
        </p:nvGrpSpPr>
        <p:grpSpPr>
          <a:xfrm>
            <a:off x="6806379" y="2189512"/>
            <a:ext cx="3347293" cy="663428"/>
            <a:chOff x="4064000" y="1654629"/>
            <a:chExt cx="2510972" cy="1364342"/>
          </a:xfrm>
          <a:noFill/>
        </p:grpSpPr>
        <p:sp>
          <p:nvSpPr>
            <p:cNvPr id="61" name="平行四边形 60">
              <a:extLst>
                <a:ext uri="{FF2B5EF4-FFF2-40B4-BE49-F238E27FC236}">
                  <a16:creationId xmlns:a16="http://schemas.microsoft.com/office/drawing/2014/main" xmlns="" id="{21B6FD01-0CB1-437F-8C43-4A25A0A402E2}"/>
                </a:ext>
              </a:extLst>
            </p:cNvPr>
            <p:cNvSpPr/>
            <p:nvPr/>
          </p:nvSpPr>
          <p:spPr>
            <a:xfrm>
              <a:off x="4064000" y="1654629"/>
              <a:ext cx="2510972" cy="1364342"/>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2" name="文本框 10">
              <a:extLst>
                <a:ext uri="{FF2B5EF4-FFF2-40B4-BE49-F238E27FC236}">
                  <a16:creationId xmlns:a16="http://schemas.microsoft.com/office/drawing/2014/main" xmlns="" id="{08B289A1-5CB3-4B08-9218-0D13D49C221D}"/>
                </a:ext>
              </a:extLst>
            </p:cNvPr>
            <p:cNvSpPr txBox="1"/>
            <p:nvPr/>
          </p:nvSpPr>
          <p:spPr>
            <a:xfrm>
              <a:off x="4442140" y="1931428"/>
              <a:ext cx="1754677" cy="949416"/>
            </a:xfrm>
            <a:prstGeom prst="rect">
              <a:avLst/>
            </a:prstGeom>
            <a:grpFill/>
          </p:spPr>
          <p:txBody>
            <a:bodyPr wrap="none" rtlCol="0">
              <a:spAutoFit/>
            </a:bodyPr>
            <a:lstStyle/>
            <a:p>
              <a:pPr lvl="0" algn="ctr"/>
              <a:r>
                <a:rPr lang="zh-CN" altLang="en-US" sz="2400" dirty="0" smtClean="0">
                  <a:solidFill>
                    <a:schemeClr val="bg1"/>
                  </a:solidFill>
                  <a:cs typeface="+mn-ea"/>
                  <a:sym typeface="+mn-lt"/>
                </a:rPr>
                <a:t>某一解的函数值</a:t>
              </a:r>
              <a:endParaRPr lang="zh-CN" altLang="en-US" sz="2400" dirty="0">
                <a:solidFill>
                  <a:schemeClr val="bg1"/>
                </a:solidFill>
                <a:effectLst/>
                <a:cs typeface="+mn-ea"/>
                <a:sym typeface="+mn-lt"/>
              </a:endParaRPr>
            </a:p>
          </p:txBody>
        </p:sp>
      </p:grpSp>
      <p:grpSp>
        <p:nvGrpSpPr>
          <p:cNvPr id="63" name="组合 62">
            <a:extLst>
              <a:ext uri="{FF2B5EF4-FFF2-40B4-BE49-F238E27FC236}">
                <a16:creationId xmlns:a16="http://schemas.microsoft.com/office/drawing/2014/main" xmlns="" id="{7A6EDA22-8246-4B09-9F4D-823B75539B27}"/>
              </a:ext>
            </a:extLst>
          </p:cNvPr>
          <p:cNvGrpSpPr/>
          <p:nvPr/>
        </p:nvGrpSpPr>
        <p:grpSpPr>
          <a:xfrm>
            <a:off x="6256402" y="3236865"/>
            <a:ext cx="3347293" cy="663428"/>
            <a:chOff x="4064000" y="1654629"/>
            <a:chExt cx="2510972" cy="1364342"/>
          </a:xfrm>
          <a:noFill/>
        </p:grpSpPr>
        <p:sp>
          <p:nvSpPr>
            <p:cNvPr id="64" name="平行四边形 63">
              <a:extLst>
                <a:ext uri="{FF2B5EF4-FFF2-40B4-BE49-F238E27FC236}">
                  <a16:creationId xmlns:a16="http://schemas.microsoft.com/office/drawing/2014/main" xmlns="" id="{21B6FD01-0CB1-437F-8C43-4A25A0A402E2}"/>
                </a:ext>
              </a:extLst>
            </p:cNvPr>
            <p:cNvSpPr/>
            <p:nvPr/>
          </p:nvSpPr>
          <p:spPr>
            <a:xfrm>
              <a:off x="4064000" y="1654629"/>
              <a:ext cx="2510972" cy="1364342"/>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5" name="文本框 10">
              <a:extLst>
                <a:ext uri="{FF2B5EF4-FFF2-40B4-BE49-F238E27FC236}">
                  <a16:creationId xmlns:a16="http://schemas.microsoft.com/office/drawing/2014/main" xmlns="" id="{08B289A1-5CB3-4B08-9218-0D13D49C221D}"/>
                </a:ext>
              </a:extLst>
            </p:cNvPr>
            <p:cNvSpPr txBox="1"/>
            <p:nvPr/>
          </p:nvSpPr>
          <p:spPr>
            <a:xfrm>
              <a:off x="4326701" y="1931428"/>
              <a:ext cx="1985556" cy="949416"/>
            </a:xfrm>
            <a:prstGeom prst="rect">
              <a:avLst/>
            </a:prstGeom>
            <a:grpFill/>
          </p:spPr>
          <p:txBody>
            <a:bodyPr wrap="none" rtlCol="0">
              <a:spAutoFit/>
            </a:bodyPr>
            <a:lstStyle/>
            <a:p>
              <a:pPr lvl="0" algn="ctr"/>
              <a:r>
                <a:rPr lang="zh-CN" altLang="en-US" sz="2400" dirty="0" smtClean="0">
                  <a:solidFill>
                    <a:schemeClr val="bg1"/>
                  </a:solidFill>
                  <a:cs typeface="+mn-ea"/>
                  <a:sym typeface="+mn-lt"/>
                </a:rPr>
                <a:t>根据函数值取舍解</a:t>
              </a:r>
              <a:endParaRPr lang="zh-CN" altLang="en-US" sz="2400" dirty="0">
                <a:solidFill>
                  <a:schemeClr val="bg1"/>
                </a:solidFill>
                <a:effectLst/>
                <a:cs typeface="+mn-ea"/>
                <a:sym typeface="+mn-lt"/>
              </a:endParaRPr>
            </a:p>
          </p:txBody>
        </p:sp>
      </p:grpSp>
      <p:grpSp>
        <p:nvGrpSpPr>
          <p:cNvPr id="66" name="组合 65">
            <a:extLst>
              <a:ext uri="{FF2B5EF4-FFF2-40B4-BE49-F238E27FC236}">
                <a16:creationId xmlns:a16="http://schemas.microsoft.com/office/drawing/2014/main" xmlns="" id="{7A6EDA22-8246-4B09-9F4D-823B75539B27}"/>
              </a:ext>
            </a:extLst>
          </p:cNvPr>
          <p:cNvGrpSpPr/>
          <p:nvPr/>
        </p:nvGrpSpPr>
        <p:grpSpPr>
          <a:xfrm>
            <a:off x="7061140" y="5104050"/>
            <a:ext cx="3347293" cy="663428"/>
            <a:chOff x="4064000" y="1654629"/>
            <a:chExt cx="2510972" cy="1364342"/>
          </a:xfrm>
          <a:noFill/>
        </p:grpSpPr>
        <p:sp>
          <p:nvSpPr>
            <p:cNvPr id="67" name="平行四边形 66">
              <a:extLst>
                <a:ext uri="{FF2B5EF4-FFF2-40B4-BE49-F238E27FC236}">
                  <a16:creationId xmlns:a16="http://schemas.microsoft.com/office/drawing/2014/main" xmlns="" id="{21B6FD01-0CB1-437F-8C43-4A25A0A402E2}"/>
                </a:ext>
              </a:extLst>
            </p:cNvPr>
            <p:cNvSpPr/>
            <p:nvPr/>
          </p:nvSpPr>
          <p:spPr>
            <a:xfrm>
              <a:off x="4064000" y="1654629"/>
              <a:ext cx="2510972" cy="1364342"/>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8" name="文本框 10">
              <a:extLst>
                <a:ext uri="{FF2B5EF4-FFF2-40B4-BE49-F238E27FC236}">
                  <a16:creationId xmlns:a16="http://schemas.microsoft.com/office/drawing/2014/main" xmlns="" id="{08B289A1-5CB3-4B08-9218-0D13D49C221D}"/>
                </a:ext>
              </a:extLst>
            </p:cNvPr>
            <p:cNvSpPr txBox="1"/>
            <p:nvPr/>
          </p:nvSpPr>
          <p:spPr>
            <a:xfrm>
              <a:off x="4557583" y="1931428"/>
              <a:ext cx="1523799" cy="949416"/>
            </a:xfrm>
            <a:prstGeom prst="rect">
              <a:avLst/>
            </a:prstGeom>
            <a:grpFill/>
          </p:spPr>
          <p:txBody>
            <a:bodyPr wrap="none" rtlCol="0">
              <a:spAutoFit/>
            </a:bodyPr>
            <a:lstStyle/>
            <a:p>
              <a:pPr lvl="0" algn="ctr"/>
              <a:r>
                <a:rPr lang="zh-CN" altLang="en-US" sz="2400" dirty="0">
                  <a:solidFill>
                    <a:schemeClr val="bg1"/>
                  </a:solidFill>
                  <a:cs typeface="+mn-ea"/>
                  <a:sym typeface="+mn-lt"/>
                </a:rPr>
                <a:t>迭代</a:t>
              </a:r>
              <a:r>
                <a:rPr lang="zh-CN" altLang="en-US" sz="2400" dirty="0" smtClean="0">
                  <a:solidFill>
                    <a:schemeClr val="bg1"/>
                  </a:solidFill>
                  <a:cs typeface="+mn-ea"/>
                  <a:sym typeface="+mn-lt"/>
                </a:rPr>
                <a:t>次数改变</a:t>
              </a:r>
              <a:endParaRPr lang="zh-CN" altLang="en-US" sz="2400" dirty="0">
                <a:solidFill>
                  <a:schemeClr val="bg1"/>
                </a:solidFill>
                <a:effectLst/>
                <a:cs typeface="+mn-ea"/>
                <a:sym typeface="+mn-lt"/>
              </a:endParaRPr>
            </a:p>
          </p:txBody>
        </p:sp>
      </p:grpSp>
      <p:grpSp>
        <p:nvGrpSpPr>
          <p:cNvPr id="69" name="组合 68">
            <a:extLst>
              <a:ext uri="{FF2B5EF4-FFF2-40B4-BE49-F238E27FC236}">
                <a16:creationId xmlns:a16="http://schemas.microsoft.com/office/drawing/2014/main" xmlns="" id="{7A6EDA22-8246-4B09-9F4D-823B75539B27}"/>
              </a:ext>
            </a:extLst>
          </p:cNvPr>
          <p:cNvGrpSpPr/>
          <p:nvPr/>
        </p:nvGrpSpPr>
        <p:grpSpPr>
          <a:xfrm>
            <a:off x="6433076" y="4192182"/>
            <a:ext cx="3347293" cy="663428"/>
            <a:chOff x="4064000" y="1654629"/>
            <a:chExt cx="2510972" cy="1364342"/>
          </a:xfrm>
          <a:noFill/>
        </p:grpSpPr>
        <p:sp>
          <p:nvSpPr>
            <p:cNvPr id="70" name="平行四边形 69">
              <a:extLst>
                <a:ext uri="{FF2B5EF4-FFF2-40B4-BE49-F238E27FC236}">
                  <a16:creationId xmlns:a16="http://schemas.microsoft.com/office/drawing/2014/main" xmlns="" id="{21B6FD01-0CB1-437F-8C43-4A25A0A402E2}"/>
                </a:ext>
              </a:extLst>
            </p:cNvPr>
            <p:cNvSpPr/>
            <p:nvPr/>
          </p:nvSpPr>
          <p:spPr>
            <a:xfrm>
              <a:off x="4064000" y="1654629"/>
              <a:ext cx="2510972" cy="1364342"/>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1" name="文本框 10">
              <a:extLst>
                <a:ext uri="{FF2B5EF4-FFF2-40B4-BE49-F238E27FC236}">
                  <a16:creationId xmlns:a16="http://schemas.microsoft.com/office/drawing/2014/main" xmlns="" id="{08B289A1-5CB3-4B08-9218-0D13D49C221D}"/>
                </a:ext>
              </a:extLst>
            </p:cNvPr>
            <p:cNvSpPr txBox="1"/>
            <p:nvPr/>
          </p:nvSpPr>
          <p:spPr>
            <a:xfrm>
              <a:off x="4903900" y="1931428"/>
              <a:ext cx="831164" cy="949416"/>
            </a:xfrm>
            <a:prstGeom prst="rect">
              <a:avLst/>
            </a:prstGeom>
            <a:grpFill/>
          </p:spPr>
          <p:txBody>
            <a:bodyPr wrap="none" rtlCol="0">
              <a:spAutoFit/>
            </a:bodyPr>
            <a:lstStyle/>
            <a:p>
              <a:pPr lvl="0" algn="ctr"/>
              <a:r>
                <a:rPr lang="zh-CN" altLang="en-US" sz="2400" dirty="0">
                  <a:solidFill>
                    <a:schemeClr val="bg1"/>
                  </a:solidFill>
                  <a:cs typeface="+mn-ea"/>
                  <a:sym typeface="+mn-lt"/>
                </a:rPr>
                <a:t>最优解</a:t>
              </a:r>
              <a:endParaRPr lang="zh-CN" altLang="en-US" sz="2400" dirty="0">
                <a:solidFill>
                  <a:schemeClr val="bg1"/>
                </a:solidFill>
                <a:effectLst/>
                <a:cs typeface="+mn-ea"/>
                <a:sym typeface="+mn-lt"/>
              </a:endParaRPr>
            </a:p>
          </p:txBody>
        </p:sp>
      </p:grpSp>
      <p:sp>
        <p:nvSpPr>
          <p:cNvPr id="72" name="箭头: V 形 22">
            <a:extLst>
              <a:ext uri="{FF2B5EF4-FFF2-40B4-BE49-F238E27FC236}">
                <a16:creationId xmlns:a16="http://schemas.microsoft.com/office/drawing/2014/main" xmlns="" id="{26CD3DE5-DA39-45E4-8A27-242E8BE04EBB}"/>
              </a:ext>
            </a:extLst>
          </p:cNvPr>
          <p:cNvSpPr/>
          <p:nvPr/>
        </p:nvSpPr>
        <p:spPr>
          <a:xfrm>
            <a:off x="5009644" y="3360830"/>
            <a:ext cx="394138" cy="394138"/>
          </a:xfrm>
          <a:prstGeom prst="chevr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3" name="箭头: V 形 22">
            <a:extLst>
              <a:ext uri="{FF2B5EF4-FFF2-40B4-BE49-F238E27FC236}">
                <a16:creationId xmlns:a16="http://schemas.microsoft.com/office/drawing/2014/main" xmlns="" id="{26CD3DE5-DA39-45E4-8A27-242E8BE04EBB}"/>
              </a:ext>
            </a:extLst>
          </p:cNvPr>
          <p:cNvSpPr/>
          <p:nvPr/>
        </p:nvSpPr>
        <p:spPr>
          <a:xfrm>
            <a:off x="5611023" y="5272410"/>
            <a:ext cx="394138" cy="394138"/>
          </a:xfrm>
          <a:prstGeom prst="chevr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4" name="箭头: V 形 33">
            <a:extLst>
              <a:ext uri="{FF2B5EF4-FFF2-40B4-BE49-F238E27FC236}">
                <a16:creationId xmlns:a16="http://schemas.microsoft.com/office/drawing/2014/main" xmlns="" id="{31F772BC-D967-4849-A6C5-550FBEC4A049}"/>
              </a:ext>
            </a:extLst>
          </p:cNvPr>
          <p:cNvSpPr/>
          <p:nvPr/>
        </p:nvSpPr>
        <p:spPr>
          <a:xfrm flipH="1">
            <a:off x="5383196" y="4345910"/>
            <a:ext cx="394138" cy="394138"/>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5" name="矩形标注 74"/>
          <p:cNvSpPr/>
          <p:nvPr/>
        </p:nvSpPr>
        <p:spPr>
          <a:xfrm>
            <a:off x="3245970" y="2023363"/>
            <a:ext cx="5424902" cy="1864237"/>
          </a:xfrm>
          <a:prstGeom prst="wedgeRectCallout">
            <a:avLst>
              <a:gd name="adj1" fmla="val -2297"/>
              <a:gd name="adj2" fmla="val 81633"/>
            </a:avLst>
          </a:prstGeom>
          <a:solidFill>
            <a:schemeClr val="bg1"/>
          </a:solidFill>
          <a:ln w="38100">
            <a:solidFill>
              <a:srgbClr val="44546B"/>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zh-CN" altLang="en-US" sz="2400" dirty="0" smtClean="0">
                <a:solidFill>
                  <a:schemeClr val="bg1">
                    <a:lumMod val="10000"/>
                  </a:schemeClr>
                </a:solidFill>
              </a:rPr>
              <a:t>根据相似性</a:t>
            </a:r>
            <a:endParaRPr lang="en-US" altLang="zh-CN" sz="2400" dirty="0" smtClean="0">
              <a:solidFill>
                <a:schemeClr val="bg1">
                  <a:lumMod val="10000"/>
                </a:schemeClr>
              </a:solidFill>
            </a:endParaRPr>
          </a:p>
          <a:p>
            <a:pPr algn="ctr"/>
            <a:r>
              <a:rPr lang="zh-CN" altLang="en-US" sz="2400" dirty="0" smtClean="0">
                <a:solidFill>
                  <a:schemeClr val="bg1">
                    <a:lumMod val="10000"/>
                  </a:schemeClr>
                </a:solidFill>
              </a:rPr>
              <a:t>并</a:t>
            </a:r>
            <a:r>
              <a:rPr lang="zh-CN" altLang="en-US" sz="2400" dirty="0">
                <a:solidFill>
                  <a:schemeClr val="bg1">
                    <a:lumMod val="10000"/>
                  </a:schemeClr>
                </a:solidFill>
              </a:rPr>
              <a:t>依据</a:t>
            </a:r>
            <a:r>
              <a:rPr lang="en-US" altLang="zh-CN" sz="2400" b="1" dirty="0">
                <a:solidFill>
                  <a:srgbClr val="C00000"/>
                </a:solidFill>
              </a:rPr>
              <a:t>Metropolis</a:t>
            </a:r>
            <a:r>
              <a:rPr lang="zh-CN" altLang="en-US" sz="2400" b="1" dirty="0" smtClean="0">
                <a:solidFill>
                  <a:srgbClr val="C00000"/>
                </a:solidFill>
              </a:rPr>
              <a:t>准则</a:t>
            </a:r>
            <a:r>
              <a:rPr lang="zh-CN" altLang="en-US" sz="2400" dirty="0" smtClean="0">
                <a:solidFill>
                  <a:schemeClr val="bg1">
                    <a:lumMod val="10000"/>
                  </a:schemeClr>
                </a:solidFill>
              </a:rPr>
              <a:t>取舍进行迭代</a:t>
            </a:r>
            <a:endParaRPr lang="en-US" altLang="zh-CN" sz="2400" dirty="0" smtClean="0">
              <a:solidFill>
                <a:schemeClr val="bg1">
                  <a:lumMod val="10000"/>
                </a:schemeClr>
              </a:solidFill>
            </a:endParaRPr>
          </a:p>
          <a:p>
            <a:pPr algn="ctr"/>
            <a:r>
              <a:rPr lang="zh-CN" altLang="en-US" sz="2400" dirty="0" smtClean="0">
                <a:solidFill>
                  <a:schemeClr val="bg1">
                    <a:lumMod val="10000"/>
                  </a:schemeClr>
                </a:solidFill>
              </a:rPr>
              <a:t>就</a:t>
            </a:r>
            <a:r>
              <a:rPr lang="zh-CN" altLang="en-US" sz="2400" dirty="0">
                <a:solidFill>
                  <a:schemeClr val="bg1">
                    <a:lumMod val="10000"/>
                  </a:schemeClr>
                </a:solidFill>
              </a:rPr>
              <a:t>形成了模拟退火算法</a:t>
            </a:r>
          </a:p>
        </p:txBody>
      </p:sp>
    </p:spTree>
    <p:extLst>
      <p:ext uri="{BB962C8B-B14F-4D97-AF65-F5344CB8AC3E}">
        <p14:creationId xmlns:p14="http://schemas.microsoft.com/office/powerpoint/2010/main" val="7394596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1000" fill="hold"/>
                                        <p:tgtEl>
                                          <p:spTgt spid="23"/>
                                        </p:tgtEl>
                                        <p:attrNameLst>
                                          <p:attrName>ppt_w</p:attrName>
                                        </p:attrNameLst>
                                      </p:cBhvr>
                                      <p:tavLst>
                                        <p:tav tm="0">
                                          <p:val>
                                            <p:fltVal val="0"/>
                                          </p:val>
                                        </p:tav>
                                        <p:tav tm="100000">
                                          <p:val>
                                            <p:strVal val="#ppt_w"/>
                                          </p:val>
                                        </p:tav>
                                      </p:tavLst>
                                    </p:anim>
                                    <p:anim calcmode="lin" valueType="num">
                                      <p:cBhvr>
                                        <p:cTn id="21" dur="1000" fill="hold"/>
                                        <p:tgtEl>
                                          <p:spTgt spid="23"/>
                                        </p:tgtEl>
                                        <p:attrNameLst>
                                          <p:attrName>ppt_h</p:attrName>
                                        </p:attrNameLst>
                                      </p:cBhvr>
                                      <p:tavLst>
                                        <p:tav tm="0">
                                          <p:val>
                                            <p:fltVal val="0"/>
                                          </p:val>
                                        </p:tav>
                                        <p:tav tm="100000">
                                          <p:val>
                                            <p:strVal val="#ppt_h"/>
                                          </p:val>
                                        </p:tav>
                                      </p:tavLst>
                                    </p:anim>
                                    <p:anim calcmode="lin" valueType="num">
                                      <p:cBhvr>
                                        <p:cTn id="22" dur="1000" fill="hold"/>
                                        <p:tgtEl>
                                          <p:spTgt spid="23"/>
                                        </p:tgtEl>
                                        <p:attrNameLst>
                                          <p:attrName>style.rotation</p:attrName>
                                        </p:attrNameLst>
                                      </p:cBhvr>
                                      <p:tavLst>
                                        <p:tav tm="0">
                                          <p:val>
                                            <p:fltVal val="90"/>
                                          </p:val>
                                        </p:tav>
                                        <p:tav tm="100000">
                                          <p:val>
                                            <p:fltVal val="0"/>
                                          </p:val>
                                        </p:tav>
                                      </p:tavLst>
                                    </p:anim>
                                    <p:animEffect transition="in" filter="fade">
                                      <p:cBhvr>
                                        <p:cTn id="23" dur="1000"/>
                                        <p:tgtEl>
                                          <p:spTgt spid="2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childTnLst>
                          </p:cTn>
                        </p:par>
                        <p:par>
                          <p:cTn id="29" fill="hold">
                            <p:stCondLst>
                              <p:cond delay="1000"/>
                            </p:stCondLst>
                            <p:childTnLst>
                              <p:par>
                                <p:cTn id="30" presetID="2" presetClass="entr" presetSubtype="2"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1+#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 presetClass="entr" presetSubtype="2"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1+#ppt_w/2"/>
                                          </p:val>
                                        </p:tav>
                                        <p:tav tm="100000">
                                          <p:val>
                                            <p:strVal val="#ppt_x"/>
                                          </p:val>
                                        </p:tav>
                                      </p:tavLst>
                                    </p:anim>
                                    <p:anim calcmode="lin" valueType="num">
                                      <p:cBhvr additive="base">
                                        <p:cTn id="43" dur="500" fill="hold"/>
                                        <p:tgtEl>
                                          <p:spTgt spid="54"/>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fill="hold"/>
                                        <p:tgtEl>
                                          <p:spTgt spid="57"/>
                                        </p:tgtEl>
                                        <p:attrNameLst>
                                          <p:attrName>ppt_x</p:attrName>
                                        </p:attrNameLst>
                                      </p:cBhvr>
                                      <p:tavLst>
                                        <p:tav tm="0">
                                          <p:val>
                                            <p:strVal val="1+#ppt_w/2"/>
                                          </p:val>
                                        </p:tav>
                                        <p:tav tm="100000">
                                          <p:val>
                                            <p:strVal val="#ppt_x"/>
                                          </p:val>
                                        </p:tav>
                                      </p:tavLst>
                                    </p:anim>
                                    <p:anim calcmode="lin" valueType="num">
                                      <p:cBhvr additive="base">
                                        <p:cTn id="48" dur="500" fill="hold"/>
                                        <p:tgtEl>
                                          <p:spTgt spid="57"/>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0-#ppt_w/2"/>
                                          </p:val>
                                        </p:tav>
                                        <p:tav tm="100000">
                                          <p:val>
                                            <p:strVal val="#ppt_x"/>
                                          </p:val>
                                        </p:tav>
                                      </p:tavLst>
                                    </p:anim>
                                    <p:anim calcmode="lin" valueType="num">
                                      <p:cBhvr additive="base">
                                        <p:cTn id="52" dur="500" fill="hold"/>
                                        <p:tgtEl>
                                          <p:spTgt spid="60"/>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500" fill="hold"/>
                                        <p:tgtEl>
                                          <p:spTgt spid="63"/>
                                        </p:tgtEl>
                                        <p:attrNameLst>
                                          <p:attrName>ppt_x</p:attrName>
                                        </p:attrNameLst>
                                      </p:cBhvr>
                                      <p:tavLst>
                                        <p:tav tm="0">
                                          <p:val>
                                            <p:strVal val="0-#ppt_w/2"/>
                                          </p:val>
                                        </p:tav>
                                        <p:tav tm="100000">
                                          <p:val>
                                            <p:strVal val="#ppt_x"/>
                                          </p:val>
                                        </p:tav>
                                      </p:tavLst>
                                    </p:anim>
                                    <p:anim calcmode="lin" valueType="num">
                                      <p:cBhvr additive="base">
                                        <p:cTn id="56" dur="500" fill="hold"/>
                                        <p:tgtEl>
                                          <p:spTgt spid="63"/>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500" fill="hold"/>
                                        <p:tgtEl>
                                          <p:spTgt spid="66"/>
                                        </p:tgtEl>
                                        <p:attrNameLst>
                                          <p:attrName>ppt_x</p:attrName>
                                        </p:attrNameLst>
                                      </p:cBhvr>
                                      <p:tavLst>
                                        <p:tav tm="0">
                                          <p:val>
                                            <p:strVal val="0-#ppt_w/2"/>
                                          </p:val>
                                        </p:tav>
                                        <p:tav tm="100000">
                                          <p:val>
                                            <p:strVal val="#ppt_x"/>
                                          </p:val>
                                        </p:tav>
                                      </p:tavLst>
                                    </p:anim>
                                    <p:anim calcmode="lin" valueType="num">
                                      <p:cBhvr additive="base">
                                        <p:cTn id="60" dur="500" fill="hold"/>
                                        <p:tgtEl>
                                          <p:spTgt spid="66"/>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anim calcmode="lin" valueType="num">
                                      <p:cBhvr additive="base">
                                        <p:cTn id="63" dur="500" fill="hold"/>
                                        <p:tgtEl>
                                          <p:spTgt spid="69"/>
                                        </p:tgtEl>
                                        <p:attrNameLst>
                                          <p:attrName>ppt_x</p:attrName>
                                        </p:attrNameLst>
                                      </p:cBhvr>
                                      <p:tavLst>
                                        <p:tav tm="0">
                                          <p:val>
                                            <p:strVal val="0-#ppt_w/2"/>
                                          </p:val>
                                        </p:tav>
                                        <p:tav tm="100000">
                                          <p:val>
                                            <p:strVal val="#ppt_x"/>
                                          </p:val>
                                        </p:tav>
                                      </p:tavLst>
                                    </p:anim>
                                    <p:anim calcmode="lin" valueType="num">
                                      <p:cBhvr additive="base">
                                        <p:cTn id="64" dur="500" fill="hold"/>
                                        <p:tgtEl>
                                          <p:spTgt spid="69"/>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53" presetClass="entr" presetSubtype="16" fill="hold" grpId="0" nodeType="afterEffect">
                                  <p:stCondLst>
                                    <p:cond delay="0"/>
                                  </p:stCondLst>
                                  <p:childTnLst>
                                    <p:set>
                                      <p:cBhvr>
                                        <p:cTn id="67" dur="1" fill="hold">
                                          <p:stCondLst>
                                            <p:cond delay="0"/>
                                          </p:stCondLst>
                                        </p:cTn>
                                        <p:tgtEl>
                                          <p:spTgt spid="72"/>
                                        </p:tgtEl>
                                        <p:attrNameLst>
                                          <p:attrName>style.visibility</p:attrName>
                                        </p:attrNameLst>
                                      </p:cBhvr>
                                      <p:to>
                                        <p:strVal val="visible"/>
                                      </p:to>
                                    </p:set>
                                    <p:anim calcmode="lin" valueType="num">
                                      <p:cBhvr>
                                        <p:cTn id="68" dur="500" fill="hold"/>
                                        <p:tgtEl>
                                          <p:spTgt spid="72"/>
                                        </p:tgtEl>
                                        <p:attrNameLst>
                                          <p:attrName>ppt_w</p:attrName>
                                        </p:attrNameLst>
                                      </p:cBhvr>
                                      <p:tavLst>
                                        <p:tav tm="0">
                                          <p:val>
                                            <p:fltVal val="0"/>
                                          </p:val>
                                        </p:tav>
                                        <p:tav tm="100000">
                                          <p:val>
                                            <p:strVal val="#ppt_w"/>
                                          </p:val>
                                        </p:tav>
                                      </p:tavLst>
                                    </p:anim>
                                    <p:anim calcmode="lin" valueType="num">
                                      <p:cBhvr>
                                        <p:cTn id="69" dur="500" fill="hold"/>
                                        <p:tgtEl>
                                          <p:spTgt spid="72"/>
                                        </p:tgtEl>
                                        <p:attrNameLst>
                                          <p:attrName>ppt_h</p:attrName>
                                        </p:attrNameLst>
                                      </p:cBhvr>
                                      <p:tavLst>
                                        <p:tav tm="0">
                                          <p:val>
                                            <p:fltVal val="0"/>
                                          </p:val>
                                        </p:tav>
                                        <p:tav tm="100000">
                                          <p:val>
                                            <p:strVal val="#ppt_h"/>
                                          </p:val>
                                        </p:tav>
                                      </p:tavLst>
                                    </p:anim>
                                    <p:animEffect transition="in" filter="fade">
                                      <p:cBhvr>
                                        <p:cTn id="70" dur="500"/>
                                        <p:tgtEl>
                                          <p:spTgt spid="72"/>
                                        </p:tgtEl>
                                      </p:cBhvr>
                                    </p:animEffect>
                                  </p:childTnLst>
                                </p:cTn>
                              </p:par>
                            </p:childTnLst>
                          </p:cTn>
                        </p:par>
                        <p:par>
                          <p:cTn id="71" fill="hold">
                            <p:stCondLst>
                              <p:cond delay="3500"/>
                            </p:stCondLst>
                            <p:childTnLst>
                              <p:par>
                                <p:cTn id="72" presetID="53" presetClass="entr" presetSubtype="16" fill="hold" grpId="0" nodeType="afterEffect">
                                  <p:stCondLst>
                                    <p:cond delay="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Effect transition="in" filter="fade">
                                      <p:cBhvr>
                                        <p:cTn id="76" dur="500"/>
                                        <p:tgtEl>
                                          <p:spTgt spid="7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 calcmode="lin" valueType="num">
                                      <p:cBhvr>
                                        <p:cTn id="79" dur="500" fill="hold"/>
                                        <p:tgtEl>
                                          <p:spTgt spid="74"/>
                                        </p:tgtEl>
                                        <p:attrNameLst>
                                          <p:attrName>ppt_w</p:attrName>
                                        </p:attrNameLst>
                                      </p:cBhvr>
                                      <p:tavLst>
                                        <p:tav tm="0">
                                          <p:val>
                                            <p:fltVal val="0"/>
                                          </p:val>
                                        </p:tav>
                                        <p:tav tm="100000">
                                          <p:val>
                                            <p:strVal val="#ppt_w"/>
                                          </p:val>
                                        </p:tav>
                                      </p:tavLst>
                                    </p:anim>
                                    <p:anim calcmode="lin" valueType="num">
                                      <p:cBhvr>
                                        <p:cTn id="80" dur="500" fill="hold"/>
                                        <p:tgtEl>
                                          <p:spTgt spid="74"/>
                                        </p:tgtEl>
                                        <p:attrNameLst>
                                          <p:attrName>ppt_h</p:attrName>
                                        </p:attrNameLst>
                                      </p:cBhvr>
                                      <p:tavLst>
                                        <p:tav tm="0">
                                          <p:val>
                                            <p:fltVal val="0"/>
                                          </p:val>
                                        </p:tav>
                                        <p:tav tm="100000">
                                          <p:val>
                                            <p:strVal val="#ppt_h"/>
                                          </p:val>
                                        </p:tav>
                                      </p:tavLst>
                                    </p:anim>
                                    <p:animEffect transition="in" filter="fade">
                                      <p:cBhvr>
                                        <p:cTn id="81" dur="500"/>
                                        <p:tgtEl>
                                          <p:spTgt spid="74"/>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barn(inVertical)">
                                      <p:cBhvr>
                                        <p:cTn id="86" dur="500"/>
                                        <p:tgtEl>
                                          <p:spTgt spid="7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5">
                                            <p:txEl>
                                              <p:pRg st="0" end="0"/>
                                            </p:txEl>
                                          </p:spTgt>
                                        </p:tgtEl>
                                        <p:attrNameLst>
                                          <p:attrName>style.visibility</p:attrName>
                                        </p:attrNameLst>
                                      </p:cBhvr>
                                      <p:to>
                                        <p:strVal val="visible"/>
                                      </p:to>
                                    </p:set>
                                    <p:animEffect transition="in" filter="fade">
                                      <p:cBhvr>
                                        <p:cTn id="91" dur="500"/>
                                        <p:tgtEl>
                                          <p:spTgt spid="75">
                                            <p:txEl>
                                              <p:pRg st="0" end="0"/>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75">
                                            <p:txEl>
                                              <p:pRg st="1" end="1"/>
                                            </p:txEl>
                                          </p:spTgt>
                                        </p:tgtEl>
                                        <p:attrNameLst>
                                          <p:attrName>style.visibility</p:attrName>
                                        </p:attrNameLst>
                                      </p:cBhvr>
                                      <p:to>
                                        <p:strVal val="visible"/>
                                      </p:to>
                                    </p:set>
                                    <p:animEffect transition="in" filter="fade">
                                      <p:cBhvr>
                                        <p:cTn id="94" dur="500"/>
                                        <p:tgtEl>
                                          <p:spTgt spid="75">
                                            <p:txEl>
                                              <p:pRg st="1" end="1"/>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75">
                                            <p:txEl>
                                              <p:pRg st="2" end="2"/>
                                            </p:txEl>
                                          </p:spTgt>
                                        </p:tgtEl>
                                        <p:attrNameLst>
                                          <p:attrName>style.visibility</p:attrName>
                                        </p:attrNameLst>
                                      </p:cBhvr>
                                      <p:to>
                                        <p:strVal val="visible"/>
                                      </p:to>
                                    </p:set>
                                    <p:animEffect transition="in" filter="fade">
                                      <p:cBhvr>
                                        <p:cTn id="97" dur="500"/>
                                        <p:tgtEl>
                                          <p:spTgt spid="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4" grpId="0" animBg="1"/>
      <p:bldP spid="72" grpId="0" animBg="1"/>
      <p:bldP spid="73" grpId="0" animBg="1"/>
      <p:bldP spid="74" grpId="0" animBg="1"/>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2720617" cy="523220"/>
          </a:xfrm>
        </p:spPr>
        <p:txBody>
          <a:bodyPr/>
          <a:lstStyle/>
          <a:p>
            <a:r>
              <a:rPr lang="en-US" altLang="zh-CN" b="1" dirty="0">
                <a:latin typeface="+mn-lt"/>
                <a:ea typeface="+mn-ea"/>
                <a:cs typeface="+mn-ea"/>
                <a:sym typeface="+mn-lt"/>
              </a:rPr>
              <a:t>Metropolis</a:t>
            </a:r>
            <a:r>
              <a:rPr lang="zh-CN" altLang="en-US" b="1" dirty="0">
                <a:latin typeface="+mn-lt"/>
                <a:ea typeface="+mn-ea"/>
                <a:cs typeface="+mn-ea"/>
                <a:sym typeface="+mn-lt"/>
              </a:rPr>
              <a:t>准则</a:t>
            </a:r>
          </a:p>
        </p:txBody>
      </p:sp>
      <p:sp>
        <p:nvSpPr>
          <p:cNvPr id="7" name="矩形 6"/>
          <p:cNvSpPr/>
          <p:nvPr/>
        </p:nvSpPr>
        <p:spPr>
          <a:xfrm>
            <a:off x="1353592" y="1476976"/>
            <a:ext cx="9856382" cy="1631216"/>
          </a:xfrm>
          <a:prstGeom prst="rect">
            <a:avLst/>
          </a:prstGeom>
        </p:spPr>
        <p:txBody>
          <a:bodyPr wrap="square">
            <a:spAutoFit/>
          </a:bodyPr>
          <a:lstStyle/>
          <a:p>
            <a:pPr>
              <a:lnSpc>
                <a:spcPts val="4000"/>
              </a:lnSpc>
            </a:pPr>
            <a:r>
              <a:rPr lang="zh-CN" altLang="en-US" sz="2400" dirty="0" smtClean="0"/>
              <a:t>在</a:t>
            </a:r>
            <a:r>
              <a:rPr lang="zh-CN" altLang="en-US" sz="2400" dirty="0"/>
              <a:t>某个温度下固体分子从一个状态转移到另一个状态时</a:t>
            </a:r>
            <a:r>
              <a:rPr lang="zh-CN" altLang="en-US" sz="2400" dirty="0" smtClean="0"/>
              <a:t>，</a:t>
            </a:r>
            <a:endParaRPr lang="en-US" altLang="zh-CN" sz="2400" dirty="0" smtClean="0"/>
          </a:p>
          <a:p>
            <a:pPr>
              <a:lnSpc>
                <a:spcPts val="4000"/>
              </a:lnSpc>
            </a:pPr>
            <a:r>
              <a:rPr lang="zh-CN" altLang="en-US" sz="2400" dirty="0" smtClean="0"/>
              <a:t>如果</a:t>
            </a:r>
            <a:r>
              <a:rPr lang="zh-CN" altLang="en-US" sz="2400" dirty="0"/>
              <a:t>新状态的内能小，则无条件接受</a:t>
            </a:r>
            <a:r>
              <a:rPr lang="zh-CN" altLang="en-US" sz="2400" dirty="0" smtClean="0"/>
              <a:t>；</a:t>
            </a:r>
            <a:endParaRPr lang="en-US" altLang="zh-CN" sz="2400" dirty="0" smtClean="0"/>
          </a:p>
          <a:p>
            <a:pPr>
              <a:lnSpc>
                <a:spcPts val="4000"/>
              </a:lnSpc>
            </a:pPr>
            <a:r>
              <a:rPr lang="zh-CN" altLang="en-US" sz="2400" dirty="0" smtClean="0"/>
              <a:t>如果</a:t>
            </a:r>
            <a:r>
              <a:rPr lang="zh-CN" altLang="en-US" sz="2400" dirty="0"/>
              <a:t>新状态的内能大，</a:t>
            </a:r>
            <a:r>
              <a:rPr lang="zh-CN" altLang="en-US" sz="2400" dirty="0" smtClean="0"/>
              <a:t>则以一定的概率接受它。</a:t>
            </a:r>
            <a:endParaRPr lang="zh-CN" altLang="en-US" sz="2400" dirty="0"/>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520" y="3238687"/>
            <a:ext cx="7404100" cy="147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接连接符 11"/>
          <p:cNvCxnSpPr/>
          <p:nvPr/>
        </p:nvCxnSpPr>
        <p:spPr>
          <a:xfrm>
            <a:off x="5033048" y="3052536"/>
            <a:ext cx="17930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5202879" y="3052536"/>
            <a:ext cx="425302" cy="75491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5289118" y="4597189"/>
            <a:ext cx="64858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5959262" y="3087366"/>
            <a:ext cx="0" cy="15098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流程图: 过程 35"/>
          <p:cNvSpPr/>
          <p:nvPr/>
        </p:nvSpPr>
        <p:spPr>
          <a:xfrm>
            <a:off x="3448502" y="3787131"/>
            <a:ext cx="2342707" cy="361508"/>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
        <p:nvSpPr>
          <p:cNvPr id="37" name="流程图: 过程 36"/>
          <p:cNvSpPr/>
          <p:nvPr/>
        </p:nvSpPr>
        <p:spPr>
          <a:xfrm>
            <a:off x="4423160" y="4232527"/>
            <a:ext cx="430323" cy="405569"/>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Tree>
    <p:extLst>
      <p:ext uri="{BB962C8B-B14F-4D97-AF65-F5344CB8AC3E}">
        <p14:creationId xmlns:p14="http://schemas.microsoft.com/office/powerpoint/2010/main" val="23177017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randombar(horizontal)">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7BBA00AA-D1CD-4770-9F52-CB86597B5DB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861300" y="0"/>
            <a:ext cx="4330700" cy="6858000"/>
          </a:xfrm>
          <a:prstGeom prst="rect">
            <a:avLst/>
          </a:prstGeom>
        </p:spPr>
      </p:pic>
      <p:sp>
        <p:nvSpPr>
          <p:cNvPr id="3" name="矩形 2">
            <a:extLst>
              <a:ext uri="{FF2B5EF4-FFF2-40B4-BE49-F238E27FC236}">
                <a16:creationId xmlns:a16="http://schemas.microsoft.com/office/drawing/2014/main" xmlns="" id="{039CA0F1-9BA4-486D-8DAF-527F48DB409F}"/>
              </a:ext>
            </a:extLst>
          </p:cNvPr>
          <p:cNvSpPr/>
          <p:nvPr/>
        </p:nvSpPr>
        <p:spPr>
          <a:xfrm>
            <a:off x="5866016" y="0"/>
            <a:ext cx="5449684" cy="6858000"/>
          </a:xfrm>
          <a:prstGeom prst="rect">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5" name="文本框 4">
            <a:extLst>
              <a:ext uri="{FF2B5EF4-FFF2-40B4-BE49-F238E27FC236}">
                <a16:creationId xmlns:a16="http://schemas.microsoft.com/office/drawing/2014/main" xmlns="" id="{E569A58D-61AB-4B35-AA6D-BC403AFD741E}"/>
              </a:ext>
            </a:extLst>
          </p:cNvPr>
          <p:cNvSpPr txBox="1"/>
          <p:nvPr/>
        </p:nvSpPr>
        <p:spPr>
          <a:xfrm>
            <a:off x="435258" y="1195601"/>
            <a:ext cx="5178675" cy="4119974"/>
          </a:xfrm>
          <a:prstGeom prst="rect">
            <a:avLst/>
          </a:prstGeom>
          <a:noFill/>
        </p:spPr>
        <p:txBody>
          <a:bodyPr wrap="square" rtlCol="0">
            <a:spAutoFit/>
          </a:bodyPr>
          <a:lstStyle/>
          <a:p>
            <a:pPr algn="just">
              <a:lnSpc>
                <a:spcPct val="120000"/>
              </a:lnSpc>
            </a:pPr>
            <a:r>
              <a:rPr lang="en-US" altLang="zh-CN" sz="2200" dirty="0" smtClean="0">
                <a:solidFill>
                  <a:schemeClr val="bg1"/>
                </a:solidFill>
                <a:cs typeface="+mn-ea"/>
                <a:sym typeface="+mn-lt"/>
              </a:rPr>
              <a:t>5 </a:t>
            </a:r>
            <a:r>
              <a:rPr lang="zh-CN" altLang="en-US" sz="2200" dirty="0">
                <a:solidFill>
                  <a:schemeClr val="bg1"/>
                </a:solidFill>
                <a:cs typeface="+mn-ea"/>
                <a:sym typeface="+mn-lt"/>
              </a:rPr>
              <a:t>在电路设计中的应用</a:t>
            </a:r>
          </a:p>
          <a:p>
            <a:pPr algn="just">
              <a:lnSpc>
                <a:spcPct val="120000"/>
              </a:lnSpc>
            </a:pPr>
            <a:r>
              <a:rPr lang="zh-CN" altLang="en-US" sz="2200" dirty="0">
                <a:solidFill>
                  <a:schemeClr val="bg1"/>
                </a:solidFill>
                <a:cs typeface="+mn-ea"/>
                <a:sym typeface="+mn-lt"/>
              </a:rPr>
              <a:t>在电力系统中对于无功补偿问题可以采用模拟退火算法来改变电容器的大小和位置，以此来提高电压等级。</a:t>
            </a:r>
          </a:p>
          <a:p>
            <a:pPr algn="just">
              <a:lnSpc>
                <a:spcPct val="120000"/>
              </a:lnSpc>
            </a:pPr>
            <a:endParaRPr lang="zh-CN" altLang="en-US" sz="2200" dirty="0">
              <a:solidFill>
                <a:schemeClr val="bg1"/>
              </a:solidFill>
              <a:cs typeface="+mn-ea"/>
              <a:sym typeface="+mn-lt"/>
            </a:endParaRPr>
          </a:p>
          <a:p>
            <a:pPr algn="just">
              <a:lnSpc>
                <a:spcPct val="120000"/>
              </a:lnSpc>
            </a:pPr>
            <a:r>
              <a:rPr lang="en-US" altLang="zh-CN" sz="2200" dirty="0" smtClean="0">
                <a:solidFill>
                  <a:schemeClr val="bg1"/>
                </a:solidFill>
                <a:cs typeface="+mn-ea"/>
                <a:sym typeface="+mn-lt"/>
              </a:rPr>
              <a:t>6 </a:t>
            </a:r>
            <a:r>
              <a:rPr lang="zh-CN" altLang="en-US" sz="2200" dirty="0">
                <a:solidFill>
                  <a:schemeClr val="bg1"/>
                </a:solidFill>
                <a:cs typeface="+mn-ea"/>
                <a:sym typeface="+mn-lt"/>
              </a:rPr>
              <a:t>在网络优化中的应用</a:t>
            </a:r>
          </a:p>
          <a:p>
            <a:pPr algn="just">
              <a:lnSpc>
                <a:spcPct val="120000"/>
              </a:lnSpc>
            </a:pPr>
            <a:r>
              <a:rPr lang="zh-CN" altLang="en-US" sz="2200" dirty="0">
                <a:solidFill>
                  <a:schemeClr val="bg1"/>
                </a:solidFill>
                <a:cs typeface="+mn-ea"/>
                <a:sym typeface="+mn-lt"/>
              </a:rPr>
              <a:t>运用多目标模拟退火算法可以对移动通信领城进行配置优化。对于运用时间驱动的传感器网络可以采用模拟退火算法进行路由优化</a:t>
            </a:r>
            <a:r>
              <a:rPr lang="zh-CN" altLang="en-US" sz="2200" dirty="0" smtClean="0">
                <a:solidFill>
                  <a:schemeClr val="bg1"/>
                </a:solidFill>
                <a:cs typeface="+mn-ea"/>
                <a:sym typeface="+mn-lt"/>
              </a:rPr>
              <a:t>。</a:t>
            </a:r>
            <a:endParaRPr lang="zh-CN" altLang="en-US" sz="2200" dirty="0">
              <a:solidFill>
                <a:schemeClr val="bg1"/>
              </a:solidFill>
              <a:cs typeface="+mn-ea"/>
              <a:sym typeface="+mn-lt"/>
            </a:endParaRPr>
          </a:p>
        </p:txBody>
      </p:sp>
      <p:sp>
        <p:nvSpPr>
          <p:cNvPr id="7" name="文本框 6">
            <a:extLst>
              <a:ext uri="{FF2B5EF4-FFF2-40B4-BE49-F238E27FC236}">
                <a16:creationId xmlns:a16="http://schemas.microsoft.com/office/drawing/2014/main" xmlns="" id="{8D980FB7-5224-4400-B918-6B37B07145E6}"/>
              </a:ext>
            </a:extLst>
          </p:cNvPr>
          <p:cNvSpPr txBox="1"/>
          <p:nvPr/>
        </p:nvSpPr>
        <p:spPr>
          <a:xfrm>
            <a:off x="545867" y="320793"/>
            <a:ext cx="3381057" cy="584775"/>
          </a:xfrm>
          <a:prstGeom prst="rect">
            <a:avLst/>
          </a:prstGeom>
          <a:noFill/>
        </p:spPr>
        <p:txBody>
          <a:bodyPr wrap="square" rtlCol="0">
            <a:spAutoFit/>
          </a:bodyPr>
          <a:lstStyle/>
          <a:p>
            <a:r>
              <a:rPr lang="zh-CN" altLang="en-US" sz="3200" b="1" dirty="0" smtClean="0">
                <a:solidFill>
                  <a:schemeClr val="accent1"/>
                </a:solidFill>
                <a:cs typeface="+mn-ea"/>
                <a:sym typeface="+mn-lt"/>
              </a:rPr>
              <a:t>模拟退火的应用</a:t>
            </a:r>
            <a:endParaRPr lang="zh-CN" altLang="en-US" sz="3200" b="1" dirty="0">
              <a:solidFill>
                <a:schemeClr val="accent1"/>
              </a:solidFill>
              <a:cs typeface="+mn-ea"/>
              <a:sym typeface="+mn-lt"/>
            </a:endParaRPr>
          </a:p>
        </p:txBody>
      </p:sp>
      <p:sp>
        <p:nvSpPr>
          <p:cNvPr id="8" name="矩形 7">
            <a:extLst>
              <a:ext uri="{FF2B5EF4-FFF2-40B4-BE49-F238E27FC236}">
                <a16:creationId xmlns:a16="http://schemas.microsoft.com/office/drawing/2014/main" xmlns="" id="{7BDAD48B-F27C-4790-AC81-87E77C5257D6}"/>
              </a:ext>
            </a:extLst>
          </p:cNvPr>
          <p:cNvSpPr/>
          <p:nvPr/>
        </p:nvSpPr>
        <p:spPr>
          <a:xfrm>
            <a:off x="2587827" y="6362929"/>
            <a:ext cx="315118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schemeClr>
              </a:solidFill>
              <a:cs typeface="+mn-ea"/>
              <a:sym typeface="+mn-lt"/>
            </a:endParaRPr>
          </a:p>
        </p:txBody>
      </p:sp>
      <p:sp>
        <p:nvSpPr>
          <p:cNvPr id="9" name="文本框 8">
            <a:extLst>
              <a:ext uri="{FF2B5EF4-FFF2-40B4-BE49-F238E27FC236}">
                <a16:creationId xmlns:a16="http://schemas.microsoft.com/office/drawing/2014/main" xmlns="" id="{90B14D1D-50BD-4639-A49F-B90F1C6D43CD}"/>
              </a:ext>
            </a:extLst>
          </p:cNvPr>
          <p:cNvSpPr txBox="1"/>
          <p:nvPr/>
        </p:nvSpPr>
        <p:spPr>
          <a:xfrm>
            <a:off x="449875" y="1133098"/>
            <a:ext cx="5149440" cy="4526239"/>
          </a:xfrm>
          <a:prstGeom prst="rect">
            <a:avLst/>
          </a:prstGeom>
          <a:noFill/>
        </p:spPr>
        <p:txBody>
          <a:bodyPr wrap="square" rtlCol="0">
            <a:spAutoFit/>
          </a:bodyPr>
          <a:lstStyle/>
          <a:p>
            <a:pPr algn="just">
              <a:lnSpc>
                <a:spcPct val="120000"/>
              </a:lnSpc>
            </a:pPr>
            <a:r>
              <a:rPr lang="en-US" altLang="zh-CN" sz="2200" dirty="0" smtClean="0">
                <a:solidFill>
                  <a:schemeClr val="bg1">
                    <a:lumMod val="50000"/>
                  </a:schemeClr>
                </a:solidFill>
                <a:cs typeface="+mn-ea"/>
                <a:sym typeface="+mn-lt"/>
              </a:rPr>
              <a:t>1 </a:t>
            </a:r>
            <a:r>
              <a:rPr lang="zh-CN" altLang="en-US" sz="2200" dirty="0">
                <a:solidFill>
                  <a:schemeClr val="bg1">
                    <a:lumMod val="50000"/>
                  </a:schemeClr>
                </a:solidFill>
                <a:cs typeface="+mn-ea"/>
                <a:sym typeface="+mn-lt"/>
              </a:rPr>
              <a:t>在图像处理中的应用</a:t>
            </a:r>
          </a:p>
          <a:p>
            <a:pPr algn="just">
              <a:lnSpc>
                <a:spcPct val="120000"/>
              </a:lnSpc>
            </a:pPr>
            <a:r>
              <a:rPr lang="zh-CN" altLang="en-US" sz="2200" dirty="0">
                <a:solidFill>
                  <a:schemeClr val="bg1">
                    <a:lumMod val="50000"/>
                  </a:schemeClr>
                </a:solidFill>
                <a:cs typeface="+mn-ea"/>
                <a:sym typeface="+mn-lt"/>
              </a:rPr>
              <a:t>模拟退火算法可以恢复在图像处理中的图像</a:t>
            </a:r>
            <a:r>
              <a:rPr lang="zh-CN" altLang="en-US" sz="2200" dirty="0" smtClean="0">
                <a:solidFill>
                  <a:schemeClr val="bg1">
                    <a:lumMod val="50000"/>
                  </a:schemeClr>
                </a:solidFill>
                <a:cs typeface="+mn-ea"/>
                <a:sym typeface="+mn-lt"/>
              </a:rPr>
              <a:t>。当图像被污染，可以采用模拟退火算法，将其恢复成未被污染的图像，其中有畸形变换的部位就会被筛掉。</a:t>
            </a:r>
          </a:p>
          <a:p>
            <a:pPr algn="just">
              <a:lnSpc>
                <a:spcPct val="120000"/>
              </a:lnSpc>
            </a:pPr>
            <a:endParaRPr lang="zh-CN" altLang="en-US" sz="2200" dirty="0" smtClean="0">
              <a:solidFill>
                <a:schemeClr val="bg1">
                  <a:lumMod val="50000"/>
                </a:schemeClr>
              </a:solidFill>
              <a:cs typeface="+mn-ea"/>
              <a:sym typeface="+mn-lt"/>
            </a:endParaRPr>
          </a:p>
          <a:p>
            <a:pPr algn="just">
              <a:lnSpc>
                <a:spcPct val="120000"/>
              </a:lnSpc>
            </a:pPr>
            <a:r>
              <a:rPr lang="en-US" altLang="zh-CN" sz="2200" dirty="0" smtClean="0">
                <a:solidFill>
                  <a:schemeClr val="bg1">
                    <a:lumMod val="50000"/>
                  </a:schemeClr>
                </a:solidFill>
                <a:cs typeface="+mn-ea"/>
                <a:sym typeface="+mn-lt"/>
              </a:rPr>
              <a:t>2 </a:t>
            </a:r>
            <a:r>
              <a:rPr lang="zh-CN" altLang="en-US" sz="2200" dirty="0">
                <a:solidFill>
                  <a:schemeClr val="bg1">
                    <a:lumMod val="50000"/>
                  </a:schemeClr>
                </a:solidFill>
                <a:cs typeface="+mn-ea"/>
                <a:sym typeface="+mn-lt"/>
              </a:rPr>
              <a:t>在生物工程中的应用</a:t>
            </a:r>
          </a:p>
          <a:p>
            <a:pPr algn="just">
              <a:lnSpc>
                <a:spcPct val="120000"/>
              </a:lnSpc>
            </a:pPr>
            <a:r>
              <a:rPr lang="zh-CN" altLang="en-US" sz="2200" dirty="0">
                <a:solidFill>
                  <a:schemeClr val="bg1">
                    <a:lumMod val="50000"/>
                  </a:schemeClr>
                </a:solidFill>
                <a:cs typeface="+mn-ea"/>
                <a:sym typeface="+mn-lt"/>
              </a:rPr>
              <a:t>多目标模拟退火算法可以对遗传因子进行基于特性选择的转录起始位点的预测，还可以与不编码蛋白质</a:t>
            </a:r>
            <a:r>
              <a:rPr lang="en-US" altLang="zh-CN" sz="2200" dirty="0">
                <a:solidFill>
                  <a:schemeClr val="bg1">
                    <a:lumMod val="50000"/>
                  </a:schemeClr>
                </a:solidFill>
                <a:cs typeface="+mn-ea"/>
                <a:sym typeface="+mn-lt"/>
              </a:rPr>
              <a:t>RNA</a:t>
            </a:r>
            <a:r>
              <a:rPr lang="zh-CN" altLang="en-US" sz="2200" dirty="0">
                <a:solidFill>
                  <a:schemeClr val="bg1">
                    <a:lumMod val="50000"/>
                  </a:schemeClr>
                </a:solidFill>
                <a:cs typeface="+mn-ea"/>
                <a:sym typeface="+mn-lt"/>
              </a:rPr>
              <a:t>相比较和预测多个损失函数，以此提高解的多样性</a:t>
            </a:r>
            <a:r>
              <a:rPr lang="zh-CN" altLang="en-US" sz="2200" dirty="0" smtClean="0">
                <a:solidFill>
                  <a:schemeClr val="bg1">
                    <a:lumMod val="50000"/>
                  </a:schemeClr>
                </a:solidFill>
                <a:cs typeface="+mn-ea"/>
                <a:sym typeface="+mn-lt"/>
              </a:rPr>
              <a:t>。</a:t>
            </a:r>
            <a:endParaRPr lang="zh-CN" altLang="en-US" sz="2200" dirty="0">
              <a:solidFill>
                <a:schemeClr val="bg1">
                  <a:lumMod val="50000"/>
                </a:schemeClr>
              </a:solidFill>
              <a:cs typeface="+mn-ea"/>
              <a:sym typeface="+mn-lt"/>
            </a:endParaRPr>
          </a:p>
        </p:txBody>
      </p:sp>
      <p:sp>
        <p:nvSpPr>
          <p:cNvPr id="11" name="矩形 10"/>
          <p:cNvSpPr/>
          <p:nvPr/>
        </p:nvSpPr>
        <p:spPr>
          <a:xfrm>
            <a:off x="6245754" y="1015328"/>
            <a:ext cx="4727045" cy="4967514"/>
          </a:xfrm>
          <a:prstGeom prst="rect">
            <a:avLst/>
          </a:prstGeom>
        </p:spPr>
        <p:txBody>
          <a:bodyPr wrap="square">
            <a:spAutoFit/>
          </a:bodyPr>
          <a:lstStyle/>
          <a:p>
            <a:pPr lvl="0" algn="just">
              <a:lnSpc>
                <a:spcPct val="120000"/>
              </a:lnSpc>
            </a:pPr>
            <a:r>
              <a:rPr lang="en-US" altLang="zh-CN" sz="2200" dirty="0" smtClean="0">
                <a:solidFill>
                  <a:schemeClr val="bg1"/>
                </a:solidFill>
                <a:cs typeface="+mn-ea"/>
                <a:sym typeface="+mn-lt"/>
              </a:rPr>
              <a:t>3 </a:t>
            </a:r>
            <a:r>
              <a:rPr lang="zh-CN" altLang="en-US" sz="2200" dirty="0">
                <a:solidFill>
                  <a:schemeClr val="bg1"/>
                </a:solidFill>
                <a:cs typeface="+mn-ea"/>
                <a:sym typeface="+mn-lt"/>
              </a:rPr>
              <a:t>在工业控制中的应用</a:t>
            </a:r>
          </a:p>
          <a:p>
            <a:pPr lvl="0" algn="just">
              <a:lnSpc>
                <a:spcPct val="120000"/>
              </a:lnSpc>
            </a:pPr>
            <a:r>
              <a:rPr lang="zh-CN" altLang="en-US" sz="2200" dirty="0">
                <a:solidFill>
                  <a:schemeClr val="bg1"/>
                </a:solidFill>
                <a:cs typeface="+mn-ea"/>
                <a:sym typeface="+mn-lt"/>
              </a:rPr>
              <a:t>对于</a:t>
            </a:r>
            <a:r>
              <a:rPr lang="en-US" altLang="zh-CN" sz="2200" dirty="0">
                <a:solidFill>
                  <a:schemeClr val="bg1"/>
                </a:solidFill>
                <a:cs typeface="+mn-ea"/>
                <a:sym typeface="+mn-lt"/>
              </a:rPr>
              <a:t>PID</a:t>
            </a:r>
            <a:r>
              <a:rPr lang="zh-CN" altLang="en-US" sz="2200" dirty="0">
                <a:solidFill>
                  <a:schemeClr val="bg1"/>
                </a:solidFill>
                <a:cs typeface="+mn-ea"/>
                <a:sym typeface="+mn-lt"/>
              </a:rPr>
              <a:t>控制器的设计问题，运用多目标模拟退火算法可以对其进行求解。对于不相关平行机台的资源分配问题，模拟退火算法可以对其优化以提供更好的工厂排程方法。</a:t>
            </a:r>
          </a:p>
          <a:p>
            <a:pPr lvl="0" algn="just">
              <a:lnSpc>
                <a:spcPct val="120000"/>
              </a:lnSpc>
            </a:pPr>
            <a:endParaRPr lang="en-US" altLang="zh-CN" sz="2200" dirty="0" smtClean="0">
              <a:solidFill>
                <a:schemeClr val="bg1"/>
              </a:solidFill>
              <a:cs typeface="+mn-ea"/>
              <a:sym typeface="+mn-lt"/>
            </a:endParaRPr>
          </a:p>
          <a:p>
            <a:pPr lvl="0" algn="just">
              <a:lnSpc>
                <a:spcPct val="120000"/>
              </a:lnSpc>
            </a:pPr>
            <a:r>
              <a:rPr lang="en-US" altLang="zh-CN" sz="2200" dirty="0" smtClean="0">
                <a:solidFill>
                  <a:schemeClr val="bg1"/>
                </a:solidFill>
                <a:cs typeface="+mn-ea"/>
                <a:sym typeface="+mn-lt"/>
              </a:rPr>
              <a:t>4 </a:t>
            </a:r>
            <a:r>
              <a:rPr lang="zh-CN" altLang="en-US" sz="2200" dirty="0">
                <a:solidFill>
                  <a:schemeClr val="bg1"/>
                </a:solidFill>
                <a:cs typeface="+mn-ea"/>
                <a:sym typeface="+mn-lt"/>
              </a:rPr>
              <a:t>在机械设计中的应用</a:t>
            </a:r>
          </a:p>
          <a:p>
            <a:pPr lvl="0" algn="just">
              <a:lnSpc>
                <a:spcPct val="120000"/>
              </a:lnSpc>
            </a:pPr>
            <a:r>
              <a:rPr lang="zh-CN" altLang="en-US" sz="2200" dirty="0">
                <a:solidFill>
                  <a:schemeClr val="bg1"/>
                </a:solidFill>
                <a:cs typeface="+mn-ea"/>
                <a:sym typeface="+mn-lt"/>
              </a:rPr>
              <a:t>模拟退火算法可以为运载火箭的弹道提供更好的设计。利用模拟退火算法还可以对高压共轨电控喷油器电磁阀的关键结构进行多目标优化设计。</a:t>
            </a:r>
          </a:p>
        </p:txBody>
      </p:sp>
      <p:sp>
        <p:nvSpPr>
          <p:cNvPr id="12" name="矩形 11"/>
          <p:cNvSpPr/>
          <p:nvPr/>
        </p:nvSpPr>
        <p:spPr>
          <a:xfrm>
            <a:off x="6245755" y="1133098"/>
            <a:ext cx="4727044" cy="3816429"/>
          </a:xfrm>
          <a:prstGeom prst="rect">
            <a:avLst/>
          </a:prstGeom>
        </p:spPr>
        <p:txBody>
          <a:bodyPr wrap="square">
            <a:spAutoFit/>
          </a:bodyPr>
          <a:lstStyle/>
          <a:p>
            <a:r>
              <a:rPr lang="en-US" altLang="zh-CN" sz="2200" dirty="0"/>
              <a:t>7 </a:t>
            </a:r>
            <a:r>
              <a:rPr lang="zh-CN" altLang="en-US" sz="2200" dirty="0"/>
              <a:t>在车间调度中的应用</a:t>
            </a:r>
          </a:p>
          <a:p>
            <a:r>
              <a:rPr lang="zh-CN" altLang="en-US" sz="2200" dirty="0"/>
              <a:t>对于车间的调动问题采用模拟退火算法可以降低完成工作时间。对于预约乘车调度问题也可以采用模拟退火算法来解决。</a:t>
            </a:r>
          </a:p>
          <a:p>
            <a:endParaRPr lang="zh-CN" altLang="en-US" sz="2200" dirty="0"/>
          </a:p>
          <a:p>
            <a:r>
              <a:rPr lang="en-US" altLang="zh-CN" sz="2200" dirty="0"/>
              <a:t>8 </a:t>
            </a:r>
            <a:r>
              <a:rPr lang="zh-CN" altLang="en-US" sz="2200" dirty="0"/>
              <a:t>其他应用</a:t>
            </a:r>
          </a:p>
          <a:p>
            <a:r>
              <a:rPr lang="zh-CN" altLang="en-US" sz="2200" dirty="0"/>
              <a:t>模拟退火算法可以解决不同矿物的混合问题以达到混合最佳化。空勤人员排班问题也可以用模拟退火算法来解决。</a:t>
            </a:r>
          </a:p>
        </p:txBody>
      </p:sp>
    </p:spTree>
    <p:extLst>
      <p:ext uri="{BB962C8B-B14F-4D97-AF65-F5344CB8AC3E}">
        <p14:creationId xmlns:p14="http://schemas.microsoft.com/office/powerpoint/2010/main" val="4877321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C 0.02748 -0.01944 0.12878 -0.0037 0.13021 -0.0037 C 0.44584 -0.00764 0.33295 -0.00741 0.46875 -0.00741 L 0.49896 0.00926 L 0.47188 -0.00926 " pathEditMode="relative" ptsTypes="ffAAA">
                                      <p:cBhvr>
                                        <p:cTn id="12" dur="2000" fill="hold"/>
                                        <p:tgtEl>
                                          <p:spTgt spid="7"/>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grpId="0" nodeType="clickEffect">
                                  <p:stCondLst>
                                    <p:cond delay="0"/>
                                  </p:stCondLst>
                                  <p:childTnLst>
                                    <p:animMotion origin="layout" path="M 1.875E-6 -1.85185E-6 L -0.46042 -1.85185E-6 " pathEditMode="relative" rAng="0" ptsTypes="AA">
                                      <p:cBhvr>
                                        <p:cTn id="16" dur="2000" fill="hold"/>
                                        <p:tgtEl>
                                          <p:spTgt spid="3"/>
                                        </p:tgtEl>
                                        <p:attrNameLst>
                                          <p:attrName>ppt_x</p:attrName>
                                          <p:attrName>ppt_y</p:attrName>
                                        </p:attrNameLst>
                                      </p:cBhvr>
                                      <p:rCtr x="-23021" y="0"/>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P spid="9"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C67F0F99-A45E-4B2E-8F2A-5C6DD407783B}"/>
              </a:ext>
            </a:extLst>
          </p:cNvPr>
          <p:cNvSpPr/>
          <p:nvPr/>
        </p:nvSpPr>
        <p:spPr>
          <a:xfrm>
            <a:off x="0" y="2451100"/>
            <a:ext cx="12192000" cy="1892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cs typeface="+mn-ea"/>
              <a:sym typeface="+mn-lt"/>
            </a:endParaRPr>
          </a:p>
        </p:txBody>
      </p:sp>
      <p:sp>
        <p:nvSpPr>
          <p:cNvPr id="5" name="矩形 4">
            <a:extLst>
              <a:ext uri="{FF2B5EF4-FFF2-40B4-BE49-F238E27FC236}">
                <a16:creationId xmlns:a16="http://schemas.microsoft.com/office/drawing/2014/main" xmlns="" id="{64AA6BCB-68D2-4F6D-A46B-FF7B1C2F28B1}"/>
              </a:ext>
            </a:extLst>
          </p:cNvPr>
          <p:cNvSpPr/>
          <p:nvPr/>
        </p:nvSpPr>
        <p:spPr>
          <a:xfrm>
            <a:off x="4800600" y="1956629"/>
            <a:ext cx="2590800" cy="109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6000" i="1" dirty="0">
                <a:cs typeface="+mn-ea"/>
                <a:sym typeface="+mn-lt"/>
              </a:rPr>
              <a:t>02</a:t>
            </a:r>
            <a:endParaRPr lang="zh-CN" altLang="en-US" sz="6000" i="1" dirty="0">
              <a:cs typeface="+mn-ea"/>
              <a:sym typeface="+mn-lt"/>
            </a:endParaRPr>
          </a:p>
        </p:txBody>
      </p:sp>
      <p:sp>
        <p:nvSpPr>
          <p:cNvPr id="6" name="文本框 5">
            <a:extLst>
              <a:ext uri="{FF2B5EF4-FFF2-40B4-BE49-F238E27FC236}">
                <a16:creationId xmlns:a16="http://schemas.microsoft.com/office/drawing/2014/main" xmlns="" id="{9CAA537D-DB78-4F18-BC83-3F5C7B0C286C}"/>
              </a:ext>
            </a:extLst>
          </p:cNvPr>
          <p:cNvSpPr txBox="1"/>
          <p:nvPr/>
        </p:nvSpPr>
        <p:spPr>
          <a:xfrm>
            <a:off x="4861954" y="3316357"/>
            <a:ext cx="2544286" cy="707886"/>
          </a:xfrm>
          <a:prstGeom prst="rect">
            <a:avLst/>
          </a:prstGeom>
          <a:noFill/>
        </p:spPr>
        <p:txBody>
          <a:bodyPr wrap="none" rtlCol="0">
            <a:spAutoFit/>
          </a:bodyPr>
          <a:lstStyle/>
          <a:p>
            <a:pPr algn="ctr"/>
            <a:r>
              <a:rPr lang="zh-CN" altLang="en-US" sz="4000" spc="600" dirty="0" smtClean="0">
                <a:solidFill>
                  <a:schemeClr val="bg1"/>
                </a:solidFill>
                <a:cs typeface="+mn-ea"/>
                <a:sym typeface="+mn-lt"/>
              </a:rPr>
              <a:t>算法步骤</a:t>
            </a:r>
            <a:endParaRPr lang="zh-CN" altLang="en-US" sz="4000" spc="600" dirty="0">
              <a:solidFill>
                <a:schemeClr val="bg1"/>
              </a:solidFill>
              <a:cs typeface="+mn-ea"/>
              <a:sym typeface="+mn-lt"/>
            </a:endParaRPr>
          </a:p>
        </p:txBody>
      </p:sp>
    </p:spTree>
    <p:extLst>
      <p:ext uri="{BB962C8B-B14F-4D97-AF65-F5344CB8AC3E}">
        <p14:creationId xmlns:p14="http://schemas.microsoft.com/office/powerpoint/2010/main" val="8209204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750"/>
                                        <p:tgtEl>
                                          <p:spTgt spid="4"/>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1620957" cy="523220"/>
          </a:xfrm>
        </p:spPr>
        <p:txBody>
          <a:bodyPr/>
          <a:lstStyle/>
          <a:p>
            <a:r>
              <a:rPr lang="zh-CN" altLang="en-US" b="1" dirty="0" smtClean="0">
                <a:latin typeface="+mn-lt"/>
                <a:ea typeface="+mn-ea"/>
                <a:cs typeface="+mn-ea"/>
                <a:sym typeface="+mn-lt"/>
              </a:rPr>
              <a:t>参数说明</a:t>
            </a:r>
            <a:endParaRPr lang="zh-CN" altLang="en-US" b="1" dirty="0">
              <a:latin typeface="+mn-lt"/>
              <a:ea typeface="+mn-ea"/>
              <a:cs typeface="+mn-ea"/>
              <a:sym typeface="+mn-lt"/>
            </a:endParaRPr>
          </a:p>
        </p:txBody>
      </p:sp>
      <p:sp>
        <p:nvSpPr>
          <p:cNvPr id="25" name="椭圆 24">
            <a:extLst>
              <a:ext uri="{FF2B5EF4-FFF2-40B4-BE49-F238E27FC236}">
                <a16:creationId xmlns:a16="http://schemas.microsoft.com/office/drawing/2014/main" xmlns="" id="{5F87C426-64A3-4DFD-ACF7-6D717D8E0AE5}"/>
              </a:ext>
            </a:extLst>
          </p:cNvPr>
          <p:cNvSpPr/>
          <p:nvPr/>
        </p:nvSpPr>
        <p:spPr>
          <a:xfrm>
            <a:off x="9737914" y="4321179"/>
            <a:ext cx="2229403" cy="220944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Box 1"/>
          <p:cNvSpPr txBox="1"/>
          <p:nvPr/>
        </p:nvSpPr>
        <p:spPr>
          <a:xfrm>
            <a:off x="989034" y="1366883"/>
            <a:ext cx="10136166" cy="1118255"/>
          </a:xfrm>
          <a:prstGeom prst="rect">
            <a:avLst/>
          </a:prstGeom>
          <a:noFill/>
        </p:spPr>
        <p:txBody>
          <a:bodyPr wrap="square" rtlCol="0">
            <a:spAutoFit/>
          </a:bodyPr>
          <a:lstStyle/>
          <a:p>
            <a:pPr indent="720000">
              <a:lnSpc>
                <a:spcPts val="4000"/>
              </a:lnSpc>
            </a:pPr>
            <a:r>
              <a:rPr lang="zh-CN" altLang="en-US" sz="2600" dirty="0" smtClean="0"/>
              <a:t>退火过程由一组初始参数，即冷却进度表控制</a:t>
            </a:r>
            <a:r>
              <a:rPr lang="zh-CN" altLang="en-US" sz="2600" dirty="0"/>
              <a:t>，它的</a:t>
            </a:r>
            <a:r>
              <a:rPr lang="zh-CN" altLang="en-US" sz="2600" dirty="0" smtClean="0"/>
              <a:t>合理选取是保证</a:t>
            </a:r>
            <a:r>
              <a:rPr lang="zh-CN" altLang="en-US" sz="2600" dirty="0"/>
              <a:t>算法的全局收敛性和效率的关键。冷却</a:t>
            </a:r>
            <a:r>
              <a:rPr lang="zh-CN" altLang="en-US" sz="2600" dirty="0" smtClean="0"/>
              <a:t>进度表包括：</a:t>
            </a:r>
            <a:endParaRPr lang="en-US" altLang="zh-CN" sz="2600" dirty="0" smtClean="0"/>
          </a:p>
        </p:txBody>
      </p:sp>
      <p:pic>
        <p:nvPicPr>
          <p:cNvPr id="6" name="图片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0142863" y="4719902"/>
            <a:ext cx="1419503" cy="1419503"/>
          </a:xfrm>
          <a:prstGeom prst="rect">
            <a:avLst/>
          </a:prstGeom>
          <a:ln>
            <a:noFill/>
          </a:ln>
        </p:spPr>
      </p:pic>
      <mc:AlternateContent xmlns:mc="http://schemas.openxmlformats.org/markup-compatibility/2006" xmlns:a14="http://schemas.microsoft.com/office/drawing/2010/main">
        <mc:Choice Requires="a14">
          <p:sp>
            <p:nvSpPr>
              <p:cNvPr id="4" name="矩形 3"/>
              <p:cNvSpPr/>
              <p:nvPr/>
            </p:nvSpPr>
            <p:spPr>
              <a:xfrm>
                <a:off x="989034" y="2817412"/>
                <a:ext cx="9557045" cy="3170099"/>
              </a:xfrm>
              <a:prstGeom prst="rect">
                <a:avLst/>
              </a:prstGeom>
            </p:spPr>
            <p:txBody>
              <a:bodyPr wrap="square">
                <a:spAutoFit/>
              </a:bodyPr>
              <a:lstStyle/>
              <a:p>
                <a:pPr lvl="0" indent="720000">
                  <a:lnSpc>
                    <a:spcPts val="4000"/>
                  </a:lnSpc>
                </a:pPr>
                <a:r>
                  <a:rPr lang="zh-CN" altLang="en-US" sz="2800" b="1" dirty="0" smtClean="0">
                    <a:solidFill>
                      <a:srgbClr val="44546B"/>
                    </a:solidFill>
                  </a:rPr>
                  <a:t>①</a:t>
                </a:r>
                <a:r>
                  <a:rPr lang="en-US" altLang="zh-CN" sz="2800" b="1" dirty="0" smtClean="0">
                    <a:solidFill>
                      <a:srgbClr val="44546B"/>
                    </a:solidFill>
                  </a:rPr>
                  <a:t>.</a:t>
                </a:r>
                <a:r>
                  <a:rPr lang="zh-CN" altLang="en-US" sz="2800" b="1" dirty="0">
                    <a:solidFill>
                      <a:srgbClr val="44546B"/>
                    </a:solidFill>
                  </a:rPr>
                  <a:t>控制参数的初值</a:t>
                </a:r>
                <a14:m>
                  <m:oMath xmlns:m="http://schemas.openxmlformats.org/officeDocument/2006/math">
                    <m:sSub>
                      <m:sSubPr>
                        <m:ctrlPr>
                          <a:rPr lang="en-US" altLang="zh-CN" sz="2800" b="1" i="1">
                            <a:solidFill>
                              <a:srgbClr val="44546B"/>
                            </a:solidFill>
                            <a:latin typeface="Cambria Math"/>
                          </a:rPr>
                        </m:ctrlPr>
                      </m:sSubPr>
                      <m:e>
                        <m:r>
                          <a:rPr lang="en-US" altLang="zh-CN" sz="2800" b="1" i="1">
                            <a:solidFill>
                              <a:srgbClr val="44546B"/>
                            </a:solidFill>
                            <a:latin typeface="Cambria Math"/>
                          </a:rPr>
                          <m:t>𝑻</m:t>
                        </m:r>
                      </m:e>
                      <m:sub>
                        <m:r>
                          <a:rPr lang="en-US" altLang="zh-CN" sz="2800" b="1" i="1">
                            <a:solidFill>
                              <a:srgbClr val="44546B"/>
                            </a:solidFill>
                            <a:latin typeface="Cambria Math"/>
                          </a:rPr>
                          <m:t>𝟎</m:t>
                        </m:r>
                      </m:sub>
                    </m:sSub>
                  </m:oMath>
                </a14:m>
                <a:r>
                  <a:rPr lang="zh-CN" altLang="en-US" sz="2800" dirty="0">
                    <a:solidFill>
                      <a:srgbClr val="44546B"/>
                    </a:solidFill>
                  </a:rPr>
                  <a:t>：冷却开始的</a:t>
                </a:r>
                <a:r>
                  <a:rPr lang="zh-CN" altLang="en-US" sz="2800" dirty="0" smtClean="0">
                    <a:solidFill>
                      <a:srgbClr val="44546B"/>
                    </a:solidFill>
                  </a:rPr>
                  <a:t>温度</a:t>
                </a:r>
                <a:endParaRPr lang="en-US" altLang="zh-CN" sz="2800" dirty="0" smtClean="0">
                  <a:solidFill>
                    <a:srgbClr val="44546B"/>
                  </a:solidFill>
                </a:endParaRPr>
              </a:p>
              <a:p>
                <a:pPr lvl="0" indent="720000">
                  <a:lnSpc>
                    <a:spcPts val="4000"/>
                  </a:lnSpc>
                </a:pPr>
                <a:r>
                  <a:rPr lang="zh-CN" altLang="en-US" sz="2600" dirty="0" smtClean="0">
                    <a:solidFill>
                      <a:srgbClr val="44546B"/>
                    </a:solidFill>
                  </a:rPr>
                  <a:t>一般来说</a:t>
                </a:r>
                <a:r>
                  <a:rPr lang="zh-CN" altLang="en-US" sz="2600" dirty="0">
                    <a:solidFill>
                      <a:srgbClr val="44546B"/>
                    </a:solidFill>
                  </a:rPr>
                  <a:t>，只有</a:t>
                </a:r>
                <a:r>
                  <a:rPr lang="zh-CN" altLang="en-US" sz="2600" dirty="0">
                    <a:solidFill>
                      <a:srgbClr val="C00000"/>
                    </a:solidFill>
                  </a:rPr>
                  <a:t>足够大的</a:t>
                </a:r>
                <a:r>
                  <a:rPr lang="en-US" altLang="zh-CN" sz="2600" dirty="0">
                    <a:solidFill>
                      <a:srgbClr val="C00000"/>
                    </a:solidFill>
                  </a:rPr>
                  <a:t>T0</a:t>
                </a:r>
                <a:r>
                  <a:rPr lang="zh-CN" altLang="en-US" sz="2600" dirty="0">
                    <a:solidFill>
                      <a:srgbClr val="44546B"/>
                    </a:solidFill>
                  </a:rPr>
                  <a:t>才能满足算法要求，但是由于不同问题处理的规模不同，所以这个“足够大”也是不同的，有的可能</a:t>
                </a:r>
                <a:r>
                  <a:rPr lang="en-US" altLang="zh-CN" sz="2600" dirty="0">
                    <a:solidFill>
                      <a:srgbClr val="44546B"/>
                    </a:solidFill>
                  </a:rPr>
                  <a:t>T0=100</a:t>
                </a:r>
                <a:r>
                  <a:rPr lang="zh-CN" altLang="en-US" sz="2600" dirty="0">
                    <a:solidFill>
                      <a:srgbClr val="44546B"/>
                    </a:solidFill>
                  </a:rPr>
                  <a:t>就好了，但是有的可能</a:t>
                </a:r>
                <a:r>
                  <a:rPr lang="en-US" altLang="zh-CN" sz="2600" dirty="0">
                    <a:solidFill>
                      <a:srgbClr val="44546B"/>
                    </a:solidFill>
                  </a:rPr>
                  <a:t>T0=1000</a:t>
                </a:r>
                <a:r>
                  <a:rPr lang="zh-CN" altLang="en-US" sz="2600" dirty="0">
                    <a:solidFill>
                      <a:srgbClr val="44546B"/>
                    </a:solidFill>
                  </a:rPr>
                  <a:t>还不够。</a:t>
                </a:r>
              </a:p>
              <a:p>
                <a:pPr lvl="0" indent="720000">
                  <a:lnSpc>
                    <a:spcPts val="4000"/>
                  </a:lnSpc>
                </a:pPr>
                <a:r>
                  <a:rPr lang="zh-CN" altLang="en-US" sz="2600" dirty="0">
                    <a:solidFill>
                      <a:srgbClr val="44546B"/>
                    </a:solidFill>
                  </a:rPr>
                  <a:t> </a:t>
                </a:r>
                <a:r>
                  <a:rPr lang="zh-CN" altLang="en-US" sz="2600" dirty="0" smtClean="0">
                    <a:solidFill>
                      <a:srgbClr val="44546B"/>
                    </a:solidFill>
                  </a:rPr>
                  <a:t>实验</a:t>
                </a:r>
                <a:r>
                  <a:rPr lang="zh-CN" altLang="en-US" sz="2600" dirty="0">
                    <a:solidFill>
                      <a:srgbClr val="44546B"/>
                    </a:solidFill>
                  </a:rPr>
                  <a:t>表明：</a:t>
                </a:r>
                <a:r>
                  <a:rPr lang="zh-CN" altLang="en-US" sz="2600" b="1" u="sng" dirty="0">
                    <a:solidFill>
                      <a:srgbClr val="44546B"/>
                    </a:solidFill>
                  </a:rPr>
                  <a:t>初温越大，获得全局最优解的机率越大</a:t>
                </a:r>
                <a:r>
                  <a:rPr lang="zh-CN" altLang="en-US" sz="2600" b="1" u="sng" dirty="0" smtClean="0">
                    <a:solidFill>
                      <a:srgbClr val="44546B"/>
                    </a:solidFill>
                  </a:rPr>
                  <a:t>，         但</a:t>
                </a:r>
                <a:r>
                  <a:rPr lang="zh-CN" altLang="en-US" sz="2600" b="1" u="sng" dirty="0">
                    <a:solidFill>
                      <a:srgbClr val="44546B"/>
                    </a:solidFill>
                  </a:rPr>
                  <a:t>花费的时间也会越</a:t>
                </a:r>
                <a:r>
                  <a:rPr lang="zh-CN" altLang="en-US" sz="2600" b="1" u="sng" dirty="0" smtClean="0">
                    <a:solidFill>
                      <a:srgbClr val="44546B"/>
                    </a:solidFill>
                  </a:rPr>
                  <a:t>长。</a:t>
                </a:r>
                <a:endParaRPr lang="en-US" altLang="zh-CN" sz="2600" b="1" u="sng" dirty="0">
                  <a:solidFill>
                    <a:srgbClr val="44546B"/>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989034" y="2817412"/>
                <a:ext cx="9557045" cy="3170099"/>
              </a:xfrm>
              <a:prstGeom prst="rect">
                <a:avLst/>
              </a:prstGeom>
              <a:blipFill rotWithShape="1">
                <a:blip r:embed="rId4"/>
                <a:stretch>
                  <a:fillRect l="-1084" t="-769" r="-765" b="-23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53658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820" fill="hold"/>
                                        <p:tgtEl>
                                          <p:spTgt spid="25"/>
                                        </p:tgtEl>
                                        <p:attrNameLst>
                                          <p:attrName>ppt_w</p:attrName>
                                        </p:attrNameLst>
                                      </p:cBhvr>
                                      <p:tavLst>
                                        <p:tav tm="0">
                                          <p:val>
                                            <p:fltVal val="0"/>
                                          </p:val>
                                        </p:tav>
                                        <p:tav tm="100000">
                                          <p:val>
                                            <p:strVal val="#ppt_w"/>
                                          </p:val>
                                        </p:tav>
                                      </p:tavLst>
                                    </p:anim>
                                    <p:anim calcmode="lin" valueType="num">
                                      <p:cBhvr>
                                        <p:cTn id="8" dur="820" fill="hold"/>
                                        <p:tgtEl>
                                          <p:spTgt spid="25"/>
                                        </p:tgtEl>
                                        <p:attrNameLst>
                                          <p:attrName>ppt_h</p:attrName>
                                        </p:attrNameLst>
                                      </p:cBhvr>
                                      <p:tavLst>
                                        <p:tav tm="0">
                                          <p:val>
                                            <p:fltVal val="0"/>
                                          </p:val>
                                        </p:tav>
                                        <p:tav tm="100000">
                                          <p:val>
                                            <p:strVal val="#ppt_h"/>
                                          </p:val>
                                        </p:tav>
                                      </p:tavLst>
                                    </p:anim>
                                    <p:animEffect transition="in" filter="fade">
                                      <p:cBhvr>
                                        <p:cTn id="9" dur="82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1620957" cy="523220"/>
          </a:xfrm>
        </p:spPr>
        <p:txBody>
          <a:bodyPr/>
          <a:lstStyle/>
          <a:p>
            <a:r>
              <a:rPr lang="zh-CN" altLang="en-US" b="1" dirty="0" smtClean="0">
                <a:latin typeface="+mn-lt"/>
                <a:ea typeface="+mn-ea"/>
                <a:cs typeface="+mn-ea"/>
                <a:sym typeface="+mn-lt"/>
              </a:rPr>
              <a:t>参数说明</a:t>
            </a:r>
            <a:endParaRPr lang="zh-CN" altLang="en-US" b="1" dirty="0">
              <a:latin typeface="+mn-lt"/>
              <a:ea typeface="+mn-ea"/>
              <a:cs typeface="+mn-ea"/>
              <a:sym typeface="+mn-lt"/>
            </a:endParaRPr>
          </a:p>
        </p:txBody>
      </p:sp>
      <p:sp>
        <p:nvSpPr>
          <p:cNvPr id="25" name="椭圆 24">
            <a:extLst>
              <a:ext uri="{FF2B5EF4-FFF2-40B4-BE49-F238E27FC236}">
                <a16:creationId xmlns:a16="http://schemas.microsoft.com/office/drawing/2014/main" xmlns="" id="{5F87C426-64A3-4DFD-ACF7-6D717D8E0AE5}"/>
              </a:ext>
            </a:extLst>
          </p:cNvPr>
          <p:cNvSpPr/>
          <p:nvPr/>
        </p:nvSpPr>
        <p:spPr>
          <a:xfrm>
            <a:off x="9454596" y="4102458"/>
            <a:ext cx="2229403" cy="220944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859545" y="4501181"/>
            <a:ext cx="1419503" cy="1419503"/>
          </a:xfrm>
          <a:prstGeom prst="rect">
            <a:avLst/>
          </a:prstGeom>
          <a:ln>
            <a:noFill/>
          </a:ln>
        </p:spPr>
      </p:pic>
      <p:sp>
        <p:nvSpPr>
          <p:cNvPr id="4" name="矩形 3"/>
          <p:cNvSpPr/>
          <p:nvPr/>
        </p:nvSpPr>
        <p:spPr>
          <a:xfrm>
            <a:off x="929277" y="1312488"/>
            <a:ext cx="9920514" cy="4196020"/>
          </a:xfrm>
          <a:prstGeom prst="rect">
            <a:avLst/>
          </a:prstGeom>
        </p:spPr>
        <p:txBody>
          <a:bodyPr wrap="square">
            <a:spAutoFit/>
          </a:bodyPr>
          <a:lstStyle/>
          <a:p>
            <a:pPr lvl="0" indent="720000">
              <a:lnSpc>
                <a:spcPts val="4000"/>
              </a:lnSpc>
            </a:pPr>
            <a:r>
              <a:rPr lang="zh-CN" altLang="en-US" sz="2800" b="1" dirty="0">
                <a:solidFill>
                  <a:srgbClr val="44546B"/>
                </a:solidFill>
              </a:rPr>
              <a:t>②</a:t>
            </a:r>
            <a:r>
              <a:rPr lang="en-US" altLang="zh-CN" sz="2800" b="1" dirty="0" smtClean="0">
                <a:solidFill>
                  <a:srgbClr val="44546B"/>
                </a:solidFill>
              </a:rPr>
              <a:t>.</a:t>
            </a:r>
            <a:r>
              <a:rPr lang="zh-CN" altLang="en-US" sz="2800" b="1" dirty="0">
                <a:solidFill>
                  <a:srgbClr val="44546B"/>
                </a:solidFill>
              </a:rPr>
              <a:t>控制参数</a:t>
            </a:r>
            <a:r>
              <a:rPr lang="en-US" altLang="zh-CN" sz="2800" b="1" dirty="0">
                <a:solidFill>
                  <a:srgbClr val="44546B"/>
                </a:solidFill>
              </a:rPr>
              <a:t>T</a:t>
            </a:r>
            <a:r>
              <a:rPr lang="zh-CN" altLang="en-US" sz="2800" b="1" dirty="0">
                <a:solidFill>
                  <a:srgbClr val="44546B"/>
                </a:solidFill>
              </a:rPr>
              <a:t>的衰减函数</a:t>
            </a:r>
            <a:r>
              <a:rPr lang="zh-CN" altLang="en-US" sz="2600" dirty="0" smtClean="0">
                <a:solidFill>
                  <a:srgbClr val="44546B"/>
                </a:solidFill>
              </a:rPr>
              <a:t>：衰减</a:t>
            </a:r>
            <a:r>
              <a:rPr lang="zh-CN" altLang="en-US" sz="2600" dirty="0">
                <a:solidFill>
                  <a:srgbClr val="44546B"/>
                </a:solidFill>
              </a:rPr>
              <a:t>函数也称为退火</a:t>
            </a:r>
            <a:r>
              <a:rPr lang="zh-CN" altLang="en-US" sz="2600" dirty="0" smtClean="0">
                <a:solidFill>
                  <a:srgbClr val="44546B"/>
                </a:solidFill>
              </a:rPr>
              <a:t>策略。</a:t>
            </a:r>
            <a:endParaRPr lang="en-US" altLang="zh-CN" sz="2600" dirty="0" smtClean="0">
              <a:solidFill>
                <a:srgbClr val="44546B"/>
              </a:solidFill>
            </a:endParaRPr>
          </a:p>
          <a:p>
            <a:pPr lvl="0" indent="720000">
              <a:lnSpc>
                <a:spcPts val="4000"/>
              </a:lnSpc>
            </a:pPr>
            <a:r>
              <a:rPr lang="zh-CN" altLang="en-US" sz="2600" dirty="0" smtClean="0">
                <a:solidFill>
                  <a:srgbClr val="44546B"/>
                </a:solidFill>
                <a:hlinkClick r:id="rId4" action="ppaction://hlinksldjump"/>
              </a:rPr>
              <a:t>不同退火</a:t>
            </a:r>
            <a:r>
              <a:rPr lang="zh-CN" altLang="en-US" sz="2600" dirty="0">
                <a:solidFill>
                  <a:srgbClr val="44546B"/>
                </a:solidFill>
                <a:hlinkClick r:id="rId4" action="ppaction://hlinksldjump"/>
              </a:rPr>
              <a:t>方法</a:t>
            </a:r>
            <a:r>
              <a:rPr lang="zh-CN" altLang="en-US" sz="2600" dirty="0">
                <a:solidFill>
                  <a:srgbClr val="44546B"/>
                </a:solidFill>
              </a:rPr>
              <a:t>的温度下降速度是不一样的</a:t>
            </a:r>
            <a:r>
              <a:rPr lang="en-US" altLang="zh-CN" sz="2600" dirty="0">
                <a:solidFill>
                  <a:srgbClr val="44546B"/>
                </a:solidFill>
              </a:rPr>
              <a:t>,</a:t>
            </a:r>
            <a:r>
              <a:rPr lang="zh-CN" altLang="en-US" sz="2600" dirty="0">
                <a:solidFill>
                  <a:srgbClr val="44546B"/>
                </a:solidFill>
              </a:rPr>
              <a:t>其中指数降温是最常用的一种退火策略</a:t>
            </a:r>
            <a:r>
              <a:rPr lang="en-US" altLang="zh-CN" sz="2600" dirty="0">
                <a:solidFill>
                  <a:srgbClr val="44546B"/>
                </a:solidFill>
              </a:rPr>
              <a:t>,</a:t>
            </a:r>
            <a:r>
              <a:rPr lang="zh-CN" altLang="en-US" sz="2600" dirty="0">
                <a:solidFill>
                  <a:srgbClr val="44546B"/>
                </a:solidFill>
              </a:rPr>
              <a:t>其温度变化很有规律</a:t>
            </a:r>
            <a:r>
              <a:rPr lang="en-US" altLang="zh-CN" sz="2600" dirty="0">
                <a:solidFill>
                  <a:srgbClr val="44546B"/>
                </a:solidFill>
              </a:rPr>
              <a:t>,</a:t>
            </a:r>
            <a:r>
              <a:rPr lang="zh-CN" altLang="en-US" sz="2600" dirty="0">
                <a:solidFill>
                  <a:srgbClr val="44546B"/>
                </a:solidFill>
              </a:rPr>
              <a:t>直接与参数相关</a:t>
            </a:r>
            <a:r>
              <a:rPr lang="en-US" altLang="zh-CN" sz="2600" dirty="0">
                <a:solidFill>
                  <a:srgbClr val="44546B"/>
                </a:solidFill>
              </a:rPr>
              <a:t>,</a:t>
            </a:r>
            <a:r>
              <a:rPr lang="zh-CN" altLang="en-US" sz="2600" dirty="0">
                <a:solidFill>
                  <a:srgbClr val="44546B"/>
                </a:solidFill>
              </a:rPr>
              <a:t>是我们研究的主要对象</a:t>
            </a:r>
            <a:r>
              <a:rPr lang="zh-CN" altLang="en-US" sz="2600" dirty="0" smtClean="0">
                <a:solidFill>
                  <a:srgbClr val="44546B"/>
                </a:solidFill>
              </a:rPr>
              <a:t>。</a:t>
            </a:r>
            <a:endParaRPr lang="en-US" altLang="zh-CN" sz="2600" dirty="0" smtClean="0">
              <a:solidFill>
                <a:srgbClr val="44546B"/>
              </a:solidFill>
            </a:endParaRPr>
          </a:p>
          <a:p>
            <a:pPr lvl="0" indent="720000">
              <a:lnSpc>
                <a:spcPts val="4000"/>
              </a:lnSpc>
            </a:pPr>
            <a:r>
              <a:rPr lang="en-US" altLang="zh-CN" sz="2600" dirty="0">
                <a:solidFill>
                  <a:srgbClr val="44546B"/>
                </a:solidFill>
              </a:rPr>
              <a:t>α</a:t>
            </a:r>
            <a:r>
              <a:rPr lang="zh-CN" altLang="en-US" sz="2600" dirty="0" smtClean="0">
                <a:solidFill>
                  <a:srgbClr val="44546B"/>
                </a:solidFill>
              </a:rPr>
              <a:t>是</a:t>
            </a:r>
            <a:r>
              <a:rPr lang="zh-CN" altLang="en-US" sz="2600" dirty="0">
                <a:solidFill>
                  <a:srgbClr val="44546B"/>
                </a:solidFill>
              </a:rPr>
              <a:t>一个</a:t>
            </a:r>
            <a:r>
              <a:rPr lang="zh-CN" altLang="en-US" sz="2600" dirty="0" smtClean="0">
                <a:solidFill>
                  <a:srgbClr val="44546B"/>
                </a:solidFill>
              </a:rPr>
              <a:t>接近</a:t>
            </a:r>
            <a:r>
              <a:rPr lang="en-US" altLang="zh-CN" sz="2600" dirty="0" smtClean="0">
                <a:solidFill>
                  <a:srgbClr val="44546B"/>
                </a:solidFill>
              </a:rPr>
              <a:t>1</a:t>
            </a:r>
            <a:r>
              <a:rPr lang="zh-CN" altLang="en-US" sz="2600" dirty="0" smtClean="0">
                <a:solidFill>
                  <a:srgbClr val="44546B"/>
                </a:solidFill>
              </a:rPr>
              <a:t>的常数，一般取</a:t>
            </a:r>
            <a:r>
              <a:rPr lang="en-US" altLang="zh-CN" sz="2600" dirty="0" smtClean="0">
                <a:solidFill>
                  <a:srgbClr val="C00000"/>
                </a:solidFill>
              </a:rPr>
              <a:t>0.5~0.99</a:t>
            </a:r>
            <a:r>
              <a:rPr lang="en-US" altLang="zh-CN" sz="2600" dirty="0" smtClean="0">
                <a:solidFill>
                  <a:srgbClr val="44546B"/>
                </a:solidFill>
              </a:rPr>
              <a:t>,</a:t>
            </a:r>
            <a:r>
              <a:rPr lang="zh-CN" altLang="en-US" sz="2600" dirty="0">
                <a:solidFill>
                  <a:srgbClr val="44546B"/>
                </a:solidFill>
              </a:rPr>
              <a:t>它的取值决定了降温的过程。小的衰减量可能导致算法进程迭代次数的增加</a:t>
            </a:r>
            <a:r>
              <a:rPr lang="en-US" altLang="zh-CN" sz="2600" dirty="0">
                <a:solidFill>
                  <a:srgbClr val="44546B"/>
                </a:solidFill>
              </a:rPr>
              <a:t>,</a:t>
            </a:r>
            <a:r>
              <a:rPr lang="zh-CN" altLang="en-US" sz="2600" dirty="0" smtClean="0">
                <a:solidFill>
                  <a:srgbClr val="44546B"/>
                </a:solidFill>
              </a:rPr>
              <a:t>从而          使</a:t>
            </a:r>
            <a:r>
              <a:rPr lang="zh-CN" altLang="en-US" sz="2600" dirty="0">
                <a:solidFill>
                  <a:srgbClr val="44546B"/>
                </a:solidFill>
              </a:rPr>
              <a:t>算法进程接受更多的变换</a:t>
            </a:r>
            <a:r>
              <a:rPr lang="en-US" altLang="zh-CN" sz="2600" dirty="0">
                <a:solidFill>
                  <a:srgbClr val="44546B"/>
                </a:solidFill>
              </a:rPr>
              <a:t>,</a:t>
            </a:r>
            <a:r>
              <a:rPr lang="zh-CN" altLang="en-US" sz="2600" dirty="0">
                <a:solidFill>
                  <a:srgbClr val="44546B"/>
                </a:solidFill>
              </a:rPr>
              <a:t>从而访问更多的邻域</a:t>
            </a:r>
            <a:r>
              <a:rPr lang="en-US" altLang="zh-CN" sz="2600" dirty="0">
                <a:solidFill>
                  <a:srgbClr val="44546B"/>
                </a:solidFill>
              </a:rPr>
              <a:t>,</a:t>
            </a:r>
            <a:r>
              <a:rPr lang="zh-CN" altLang="en-US" sz="2600" dirty="0">
                <a:solidFill>
                  <a:srgbClr val="44546B"/>
                </a:solidFill>
              </a:rPr>
              <a:t>搜索更</a:t>
            </a:r>
            <a:r>
              <a:rPr lang="zh-CN" altLang="en-US" sz="2600" dirty="0" smtClean="0">
                <a:solidFill>
                  <a:srgbClr val="44546B"/>
                </a:solidFill>
              </a:rPr>
              <a:t>大            范围</a:t>
            </a:r>
            <a:r>
              <a:rPr lang="zh-CN" altLang="en-US" sz="2600" dirty="0">
                <a:solidFill>
                  <a:srgbClr val="44546B"/>
                </a:solidFill>
              </a:rPr>
              <a:t>的解空间</a:t>
            </a:r>
            <a:r>
              <a:rPr lang="en-US" altLang="zh-CN" sz="2600" dirty="0">
                <a:solidFill>
                  <a:srgbClr val="44546B"/>
                </a:solidFill>
              </a:rPr>
              <a:t>,</a:t>
            </a:r>
            <a:r>
              <a:rPr lang="zh-CN" altLang="en-US" sz="2600" dirty="0" smtClean="0">
                <a:solidFill>
                  <a:srgbClr val="44546B"/>
                </a:solidFill>
              </a:rPr>
              <a:t>返回更</a:t>
            </a:r>
            <a:r>
              <a:rPr lang="zh-CN" altLang="en-US" sz="2600" dirty="0">
                <a:solidFill>
                  <a:srgbClr val="44546B"/>
                </a:solidFill>
              </a:rPr>
              <a:t>高质量的最终</a:t>
            </a:r>
            <a:r>
              <a:rPr lang="zh-CN" altLang="en-US" sz="2600" dirty="0" smtClean="0">
                <a:solidFill>
                  <a:srgbClr val="44546B"/>
                </a:solidFill>
              </a:rPr>
              <a:t>解。</a:t>
            </a:r>
            <a:endParaRPr lang="en-US" altLang="zh-CN" sz="2600" dirty="0">
              <a:solidFill>
                <a:srgbClr val="44546B"/>
              </a:solidFill>
            </a:endParaRPr>
          </a:p>
        </p:txBody>
      </p:sp>
    </p:spTree>
    <p:extLst>
      <p:ext uri="{BB962C8B-B14F-4D97-AF65-F5344CB8AC3E}">
        <p14:creationId xmlns:p14="http://schemas.microsoft.com/office/powerpoint/2010/main" val="24826476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820" fill="hold"/>
                                        <p:tgtEl>
                                          <p:spTgt spid="25"/>
                                        </p:tgtEl>
                                        <p:attrNameLst>
                                          <p:attrName>ppt_w</p:attrName>
                                        </p:attrNameLst>
                                      </p:cBhvr>
                                      <p:tavLst>
                                        <p:tav tm="0">
                                          <p:val>
                                            <p:fltVal val="0"/>
                                          </p:val>
                                        </p:tav>
                                        <p:tav tm="100000">
                                          <p:val>
                                            <p:strVal val="#ppt_w"/>
                                          </p:val>
                                        </p:tav>
                                      </p:tavLst>
                                    </p:anim>
                                    <p:anim calcmode="lin" valueType="num">
                                      <p:cBhvr>
                                        <p:cTn id="8" dur="820" fill="hold"/>
                                        <p:tgtEl>
                                          <p:spTgt spid="25"/>
                                        </p:tgtEl>
                                        <p:attrNameLst>
                                          <p:attrName>ppt_h</p:attrName>
                                        </p:attrNameLst>
                                      </p:cBhvr>
                                      <p:tavLst>
                                        <p:tav tm="0">
                                          <p:val>
                                            <p:fltVal val="0"/>
                                          </p:val>
                                        </p:tav>
                                        <p:tav tm="100000">
                                          <p:val>
                                            <p:strVal val="#ppt_h"/>
                                          </p:val>
                                        </p:tav>
                                      </p:tavLst>
                                    </p:anim>
                                    <p:animEffect transition="in" filter="fade">
                                      <p:cBhvr>
                                        <p:cTn id="9" dur="82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3057247" cy="523220"/>
          </a:xfrm>
        </p:spPr>
        <p:txBody>
          <a:bodyPr/>
          <a:lstStyle/>
          <a:p>
            <a:r>
              <a:rPr lang="zh-CN" altLang="en-US" b="1" dirty="0" smtClean="0">
                <a:latin typeface="+mn-lt"/>
                <a:ea typeface="+mn-ea"/>
                <a:cs typeface="+mn-ea"/>
                <a:sym typeface="+mn-lt"/>
              </a:rPr>
              <a:t>控制参数衰减函数</a:t>
            </a:r>
            <a:endParaRPr lang="zh-CN" altLang="en-US" b="1" dirty="0">
              <a:latin typeface="+mn-lt"/>
              <a:ea typeface="+mn-ea"/>
              <a:cs typeface="+mn-ea"/>
              <a:sym typeface="+mn-lt"/>
            </a:endParaRPr>
          </a:p>
        </p:txBody>
      </p:sp>
      <p:sp>
        <p:nvSpPr>
          <p:cNvPr id="4" name="矩形 3">
            <a:extLst>
              <a:ext uri="{FF2B5EF4-FFF2-40B4-BE49-F238E27FC236}">
                <a16:creationId xmlns:a16="http://schemas.microsoft.com/office/drawing/2014/main" xmlns="" id="{D4B2A254-DB93-493F-811D-722C7322677B}"/>
              </a:ext>
            </a:extLst>
          </p:cNvPr>
          <p:cNvSpPr/>
          <p:nvPr/>
        </p:nvSpPr>
        <p:spPr>
          <a:xfrm>
            <a:off x="1125045" y="1143000"/>
            <a:ext cx="9974756" cy="2108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a:extLst>
              <a:ext uri="{FF2B5EF4-FFF2-40B4-BE49-F238E27FC236}">
                <a16:creationId xmlns:a16="http://schemas.microsoft.com/office/drawing/2014/main" xmlns="" id="{122124BA-F7F0-42CF-A242-61E65433BF18}"/>
              </a:ext>
            </a:extLst>
          </p:cNvPr>
          <p:cNvGrpSpPr/>
          <p:nvPr/>
        </p:nvGrpSpPr>
        <p:grpSpPr>
          <a:xfrm>
            <a:off x="1346201" y="1336809"/>
            <a:ext cx="8874851" cy="1662510"/>
            <a:chOff x="1350356" y="2264644"/>
            <a:chExt cx="8406415" cy="1662510"/>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xmlns="" id="{49BA7A3A-A1EB-49F2-A302-32EEF126AE31}"/>
                    </a:ext>
                  </a:extLst>
                </p:cNvPr>
                <p:cNvSpPr txBox="1"/>
                <p:nvPr/>
              </p:nvSpPr>
              <p:spPr>
                <a:xfrm>
                  <a:off x="1350356" y="2264644"/>
                  <a:ext cx="6397392" cy="584775"/>
                </a:xfrm>
                <a:prstGeom prst="rect">
                  <a:avLst/>
                </a:prstGeom>
                <a:noFill/>
              </p:spPr>
              <p:txBody>
                <a:bodyPr wrap="none" rtlCol="0">
                  <a:spAutoFit/>
                </a:bodyPr>
                <a:lstStyle/>
                <a:p>
                  <a:pPr lvl="0"/>
                  <a:r>
                    <a:rPr lang="en-US" altLang="zh-CN" sz="3200" i="1" dirty="0" smtClean="0">
                      <a:cs typeface="+mn-ea"/>
                      <a:sym typeface="+mn-lt"/>
                    </a:rPr>
                    <a:t>01       </a:t>
                  </a:r>
                  <a14:m>
                    <m:oMath xmlns:m="http://schemas.openxmlformats.org/officeDocument/2006/math">
                      <m:sSub>
                        <m:sSubPr>
                          <m:ctrlPr>
                            <a:rPr lang="en-US" altLang="zh-CN" sz="3200" i="1" smtClean="0">
                              <a:latin typeface="Cambria Math"/>
                              <a:cs typeface="+mn-ea"/>
                              <a:sym typeface="+mn-lt"/>
                            </a:rPr>
                          </m:ctrlPr>
                        </m:sSubPr>
                        <m:e>
                          <m:r>
                            <a:rPr lang="en-US" altLang="zh-CN" sz="3200" b="0" i="1" smtClean="0">
                              <a:latin typeface="Cambria Math"/>
                              <a:cs typeface="+mn-ea"/>
                              <a:sym typeface="+mn-lt"/>
                            </a:rPr>
                            <m:t>𝑡</m:t>
                          </m:r>
                        </m:e>
                        <m:sub>
                          <m:r>
                            <m:rPr>
                              <m:sty m:val="p"/>
                            </m:rPr>
                            <a:rPr lang="en-US" altLang="zh-CN" sz="3200" i="1">
                              <a:latin typeface="Cambria Math"/>
                              <a:cs typeface="+mn-ea"/>
                              <a:sym typeface="+mn-lt"/>
                            </a:rPr>
                            <m:t>k</m:t>
                          </m:r>
                          <m:r>
                            <a:rPr lang="en-US" altLang="zh-CN" sz="3200" i="1">
                              <a:latin typeface="Cambria Math"/>
                              <a:cs typeface="+mn-ea"/>
                              <a:sym typeface="+mn-lt"/>
                            </a:rPr>
                            <m:t>+1</m:t>
                          </m:r>
                        </m:sub>
                      </m:sSub>
                      <m:r>
                        <a:rPr lang="en-US" altLang="zh-CN" sz="3200" b="0" i="1" smtClean="0">
                          <a:latin typeface="Cambria Math"/>
                          <a:cs typeface="+mn-ea"/>
                          <a:sym typeface="+mn-lt"/>
                        </a:rPr>
                        <m:t>=</m:t>
                      </m:r>
                      <m:r>
                        <a:rPr lang="zh-CN" altLang="en-US" sz="3200" b="0" i="1" smtClean="0">
                          <a:latin typeface="Cambria Math"/>
                          <a:cs typeface="+mn-ea"/>
                          <a:sym typeface="+mn-lt"/>
                        </a:rPr>
                        <m:t>𝛼</m:t>
                      </m:r>
                      <m:sSub>
                        <m:sSubPr>
                          <m:ctrlPr>
                            <a:rPr lang="en-US" altLang="zh-CN" sz="3200" b="0" i="1" smtClean="0">
                              <a:latin typeface="Cambria Math"/>
                              <a:cs typeface="+mn-ea"/>
                              <a:sym typeface="+mn-lt"/>
                            </a:rPr>
                          </m:ctrlPr>
                        </m:sSubPr>
                        <m:e>
                          <m:r>
                            <a:rPr lang="en-US" altLang="zh-CN" sz="3200" b="0" i="1" smtClean="0">
                              <a:latin typeface="Cambria Math"/>
                              <a:cs typeface="+mn-ea"/>
                              <a:sym typeface="+mn-lt"/>
                            </a:rPr>
                            <m:t>𝑡</m:t>
                          </m:r>
                        </m:e>
                        <m:sub>
                          <m:r>
                            <a:rPr lang="en-US" altLang="zh-CN" sz="3200" b="0" i="1" smtClean="0">
                              <a:latin typeface="Cambria Math"/>
                              <a:cs typeface="+mn-ea"/>
                              <a:sym typeface="+mn-lt"/>
                            </a:rPr>
                            <m:t>𝑘</m:t>
                          </m:r>
                        </m:sub>
                      </m:sSub>
                      <m:r>
                        <a:rPr lang="zh-CN" altLang="en-US" sz="3200" b="0" i="1" smtClean="0">
                          <a:latin typeface="Cambria Math"/>
                          <a:cs typeface="+mn-ea"/>
                          <a:sym typeface="+mn-lt"/>
                        </a:rPr>
                        <m:t>，</m:t>
                      </m:r>
                      <m:r>
                        <a:rPr lang="en-US" altLang="zh-CN" sz="3200" b="0" i="1" smtClean="0">
                          <a:latin typeface="Cambria Math"/>
                          <a:cs typeface="+mn-ea"/>
                          <a:sym typeface="+mn-lt"/>
                        </a:rPr>
                        <m:t>𝑘</m:t>
                      </m:r>
                      <m:r>
                        <a:rPr lang="en-US" altLang="zh-CN" sz="3200" b="0" i="1" smtClean="0">
                          <a:latin typeface="Cambria Math"/>
                          <a:cs typeface="+mn-ea"/>
                          <a:sym typeface="+mn-lt"/>
                        </a:rPr>
                        <m:t>=0</m:t>
                      </m:r>
                      <m:r>
                        <a:rPr lang="zh-CN" altLang="en-US" sz="3200" b="0" i="1" smtClean="0">
                          <a:latin typeface="Cambria Math"/>
                          <a:cs typeface="+mn-ea"/>
                          <a:sym typeface="+mn-lt"/>
                        </a:rPr>
                        <m:t>，</m:t>
                      </m:r>
                      <m:r>
                        <a:rPr lang="en-US" altLang="zh-CN" sz="3200" b="0" i="1" smtClean="0">
                          <a:latin typeface="Cambria Math"/>
                          <a:cs typeface="+mn-ea"/>
                          <a:sym typeface="+mn-lt"/>
                        </a:rPr>
                        <m:t>1</m:t>
                      </m:r>
                      <m:r>
                        <a:rPr lang="zh-CN" altLang="en-US" sz="3200" b="0" i="1" smtClean="0">
                          <a:latin typeface="Cambria Math"/>
                          <a:cs typeface="+mn-ea"/>
                          <a:sym typeface="+mn-lt"/>
                        </a:rPr>
                        <m:t>，</m:t>
                      </m:r>
                      <m:r>
                        <a:rPr lang="en-US" altLang="zh-CN" sz="3200" b="0" i="1" smtClean="0">
                          <a:latin typeface="Cambria Math"/>
                          <a:cs typeface="+mn-ea"/>
                          <a:sym typeface="+mn-lt"/>
                        </a:rPr>
                        <m:t>2</m:t>
                      </m:r>
                      <m:r>
                        <a:rPr lang="en-US" altLang="zh-CN" sz="3200" i="1">
                          <a:latin typeface="Cambria Math"/>
                          <a:cs typeface="+mn-ea"/>
                          <a:sym typeface="+mn-lt"/>
                        </a:rPr>
                        <m:t>…</m:t>
                      </m:r>
                    </m:oMath>
                  </a14:m>
                  <a:endParaRPr lang="zh-CN" altLang="en-US" dirty="0">
                    <a:effectLst/>
                    <a:cs typeface="+mn-ea"/>
                    <a:sym typeface="+mn-lt"/>
                  </a:endParaRPr>
                </a:p>
              </p:txBody>
            </p:sp>
          </mc:Choice>
          <mc:Fallback xmlns="">
            <p:sp>
              <p:nvSpPr>
                <p:cNvPr id="6" name="文本框 5">
                  <a:extLst>
                    <a:ext uri="{FF2B5EF4-FFF2-40B4-BE49-F238E27FC236}">
                      <a16:creationId xmlns="" xmlns:a16="http://schemas.microsoft.com/office/drawing/2014/main" id="{49BA7A3A-A1EB-49F2-A302-32EEF126AE31}"/>
                    </a:ext>
                  </a:extLst>
                </p:cNvPr>
                <p:cNvSpPr txBox="1">
                  <a:spLocks noRot="1" noChangeAspect="1" noMove="1" noResize="1" noEditPoints="1" noAdjustHandles="1" noChangeArrowheads="1" noChangeShapeType="1" noTextEdit="1"/>
                </p:cNvSpPr>
                <p:nvPr/>
              </p:nvSpPr>
              <p:spPr>
                <a:xfrm>
                  <a:off x="1350356" y="2264644"/>
                  <a:ext cx="6397392" cy="584775"/>
                </a:xfrm>
                <a:prstGeom prst="rect">
                  <a:avLst/>
                </a:prstGeom>
                <a:blipFill rotWithShape="1">
                  <a:blip r:embed="rId3"/>
                  <a:stretch>
                    <a:fillRect l="-2347" t="-13542" b="-3333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xmlns="" id="{882859BC-7678-459C-9D29-BD6426C38451}"/>
                </a:ext>
              </a:extLst>
            </p:cNvPr>
            <p:cNvSpPr txBox="1"/>
            <p:nvPr/>
          </p:nvSpPr>
          <p:spPr>
            <a:xfrm>
              <a:off x="1569914" y="2874558"/>
              <a:ext cx="8186857" cy="1052596"/>
            </a:xfrm>
            <a:prstGeom prst="rect">
              <a:avLst/>
            </a:prstGeom>
            <a:noFill/>
          </p:spPr>
          <p:txBody>
            <a:bodyPr wrap="none" rtlCol="0">
              <a:spAutoFit/>
            </a:bodyPr>
            <a:lstStyle/>
            <a:p>
              <a:pPr>
                <a:lnSpc>
                  <a:spcPct val="120000"/>
                </a:lnSpc>
              </a:pPr>
              <a:r>
                <a:rPr lang="zh-CN" altLang="en-US" sz="2600" dirty="0" smtClean="0">
                  <a:effectLst/>
                  <a:cs typeface="+mn-ea"/>
                  <a:sym typeface="+mn-lt"/>
                </a:rPr>
                <a:t>其中</a:t>
              </a:r>
              <a:r>
                <a:rPr lang="en-US" altLang="zh-CN" sz="2600" dirty="0" smtClean="0">
                  <a:effectLst/>
                  <a:cs typeface="+mn-ea"/>
                  <a:sym typeface="+mn-lt"/>
                </a:rPr>
                <a:t>α</a:t>
              </a:r>
              <a:r>
                <a:rPr lang="zh-CN" altLang="en-US" sz="2600" dirty="0" smtClean="0">
                  <a:effectLst/>
                  <a:cs typeface="+mn-ea"/>
                  <a:sym typeface="+mn-lt"/>
                </a:rPr>
                <a:t>是一个接近</a:t>
              </a:r>
              <a:r>
                <a:rPr lang="en-US" altLang="zh-CN" sz="2600" dirty="0" smtClean="0">
                  <a:effectLst/>
                  <a:cs typeface="+mn-ea"/>
                  <a:sym typeface="+mn-lt"/>
                </a:rPr>
                <a:t>1</a:t>
              </a:r>
              <a:r>
                <a:rPr lang="zh-CN" altLang="en-US" sz="2600" dirty="0" smtClean="0">
                  <a:effectLst/>
                  <a:cs typeface="+mn-ea"/>
                  <a:sym typeface="+mn-lt"/>
                </a:rPr>
                <a:t>的常数。一般取</a:t>
              </a:r>
              <a:r>
                <a:rPr lang="en-US" altLang="zh-CN" sz="2600" dirty="0" smtClean="0">
                  <a:effectLst/>
                  <a:cs typeface="+mn-ea"/>
                  <a:sym typeface="+mn-lt"/>
                </a:rPr>
                <a:t>0.5~0.99</a:t>
              </a:r>
              <a:r>
                <a:rPr lang="zh-CN" altLang="en-US" sz="2600" dirty="0" smtClean="0">
                  <a:effectLst/>
                  <a:cs typeface="+mn-ea"/>
                  <a:sym typeface="+mn-lt"/>
                </a:rPr>
                <a:t>。</a:t>
              </a:r>
              <a:endParaRPr lang="en-US" altLang="zh-CN" sz="2600" dirty="0" smtClean="0">
                <a:effectLst/>
                <a:cs typeface="+mn-ea"/>
                <a:sym typeface="+mn-lt"/>
              </a:endParaRPr>
            </a:p>
            <a:p>
              <a:pPr>
                <a:lnSpc>
                  <a:spcPct val="120000"/>
                </a:lnSpc>
              </a:pPr>
              <a:r>
                <a:rPr lang="zh-CN" altLang="en-US" sz="2600" dirty="0" smtClean="0">
                  <a:cs typeface="+mn-ea"/>
                  <a:sym typeface="+mn-lt"/>
                </a:rPr>
                <a:t>该衰减函数对控制参数的衰减量是随算法进程递减的。</a:t>
              </a:r>
              <a:endParaRPr lang="zh-CN" altLang="en-US" sz="2600" dirty="0">
                <a:effectLst/>
                <a:cs typeface="+mn-ea"/>
                <a:sym typeface="+mn-lt"/>
              </a:endParaRPr>
            </a:p>
          </p:txBody>
        </p:sp>
      </p:grpSp>
      <p:sp>
        <p:nvSpPr>
          <p:cNvPr id="9" name="矩形 8">
            <a:extLst>
              <a:ext uri="{FF2B5EF4-FFF2-40B4-BE49-F238E27FC236}">
                <a16:creationId xmlns:a16="http://schemas.microsoft.com/office/drawing/2014/main" xmlns="" id="{F50E1332-2010-48DA-99AC-3AE092B280E9}"/>
              </a:ext>
            </a:extLst>
          </p:cNvPr>
          <p:cNvSpPr/>
          <p:nvPr/>
        </p:nvSpPr>
        <p:spPr>
          <a:xfrm>
            <a:off x="1125045" y="3683000"/>
            <a:ext cx="9974756" cy="24548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a:extLst>
              <a:ext uri="{FF2B5EF4-FFF2-40B4-BE49-F238E27FC236}">
                <a16:creationId xmlns:a16="http://schemas.microsoft.com/office/drawing/2014/main" xmlns="" id="{5F979A3B-0AF8-4692-940C-5CE5B4658C54}"/>
              </a:ext>
            </a:extLst>
          </p:cNvPr>
          <p:cNvGrpSpPr/>
          <p:nvPr/>
        </p:nvGrpSpPr>
        <p:grpSpPr>
          <a:xfrm>
            <a:off x="1346201" y="3812344"/>
            <a:ext cx="9350575" cy="2196136"/>
            <a:chOff x="1438919" y="2103211"/>
            <a:chExt cx="8254847" cy="2196136"/>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xmlns="" id="{5D42FC8A-79BE-4C1B-B849-8C46EE728863}"/>
                    </a:ext>
                  </a:extLst>
                </p:cNvPr>
                <p:cNvSpPr txBox="1"/>
                <p:nvPr/>
              </p:nvSpPr>
              <p:spPr>
                <a:xfrm>
                  <a:off x="1438919" y="2103211"/>
                  <a:ext cx="6138925" cy="789062"/>
                </a:xfrm>
                <a:prstGeom prst="rect">
                  <a:avLst/>
                </a:prstGeom>
                <a:noFill/>
              </p:spPr>
              <p:txBody>
                <a:bodyPr wrap="none" rtlCol="0">
                  <a:spAutoFit/>
                </a:bodyPr>
                <a:lstStyle/>
                <a:p>
                  <a:pPr lvl="0"/>
                  <a:r>
                    <a:rPr lang="en-US" altLang="zh-CN" sz="3200" i="1" dirty="0" smtClean="0">
                      <a:solidFill>
                        <a:schemeClr val="accent2"/>
                      </a:solidFill>
                      <a:cs typeface="+mn-ea"/>
                      <a:sym typeface="+mn-lt"/>
                    </a:rPr>
                    <a:t>02       </a:t>
                  </a:r>
                  <a14:m>
                    <m:oMath xmlns:m="http://schemas.openxmlformats.org/officeDocument/2006/math">
                      <m:sSub>
                        <m:sSubPr>
                          <m:ctrlPr>
                            <a:rPr lang="en-US" altLang="zh-CN" sz="3200" i="1" smtClean="0">
                              <a:solidFill>
                                <a:schemeClr val="accent2"/>
                              </a:solidFill>
                              <a:latin typeface="Cambria Math"/>
                              <a:cs typeface="+mn-ea"/>
                              <a:sym typeface="+mn-lt"/>
                            </a:rPr>
                          </m:ctrlPr>
                        </m:sSubPr>
                        <m:e>
                          <m:r>
                            <a:rPr lang="en-US" altLang="zh-CN" sz="3200" b="0" i="1" smtClean="0">
                              <a:solidFill>
                                <a:schemeClr val="accent2"/>
                              </a:solidFill>
                              <a:latin typeface="Cambria Math"/>
                              <a:cs typeface="+mn-ea"/>
                              <a:sym typeface="+mn-lt"/>
                            </a:rPr>
                            <m:t>𝑡</m:t>
                          </m:r>
                        </m:e>
                        <m:sub>
                          <m:r>
                            <a:rPr lang="en-US" altLang="zh-CN" sz="3200" b="0" i="1" smtClean="0">
                              <a:solidFill>
                                <a:schemeClr val="accent2"/>
                              </a:solidFill>
                              <a:latin typeface="Cambria Math"/>
                              <a:cs typeface="+mn-ea"/>
                              <a:sym typeface="+mn-lt"/>
                            </a:rPr>
                            <m:t>𝑘</m:t>
                          </m:r>
                        </m:sub>
                      </m:sSub>
                      <m:r>
                        <a:rPr lang="en-US" altLang="zh-CN" sz="3200" b="0" i="1" smtClean="0">
                          <a:solidFill>
                            <a:schemeClr val="accent2"/>
                          </a:solidFill>
                          <a:latin typeface="Cambria Math"/>
                          <a:cs typeface="+mn-ea"/>
                          <a:sym typeface="+mn-lt"/>
                        </a:rPr>
                        <m:t>=</m:t>
                      </m:r>
                      <m:f>
                        <m:fPr>
                          <m:ctrlPr>
                            <a:rPr lang="en-US" altLang="zh-CN" sz="3200" b="0" i="1" smtClean="0">
                              <a:solidFill>
                                <a:schemeClr val="accent2"/>
                              </a:solidFill>
                              <a:latin typeface="Cambria Math"/>
                              <a:cs typeface="+mn-ea"/>
                              <a:sym typeface="+mn-lt"/>
                            </a:rPr>
                          </m:ctrlPr>
                        </m:fPr>
                        <m:num>
                          <m:r>
                            <a:rPr lang="en-US" altLang="zh-CN" sz="3200" b="0" i="1" smtClean="0">
                              <a:solidFill>
                                <a:schemeClr val="accent2"/>
                              </a:solidFill>
                              <a:latin typeface="Cambria Math"/>
                              <a:cs typeface="+mn-ea"/>
                              <a:sym typeface="+mn-lt"/>
                            </a:rPr>
                            <m:t>𝐿</m:t>
                          </m:r>
                          <m:r>
                            <a:rPr lang="en-US" altLang="zh-CN" sz="3200" b="0" i="1" smtClean="0">
                              <a:solidFill>
                                <a:schemeClr val="accent2"/>
                              </a:solidFill>
                              <a:latin typeface="Cambria Math"/>
                              <a:cs typeface="+mn-ea"/>
                              <a:sym typeface="+mn-lt"/>
                            </a:rPr>
                            <m:t>−</m:t>
                          </m:r>
                          <m:r>
                            <a:rPr lang="en-US" altLang="zh-CN" sz="3200" b="0" i="1" smtClean="0">
                              <a:solidFill>
                                <a:schemeClr val="accent2"/>
                              </a:solidFill>
                              <a:latin typeface="Cambria Math"/>
                              <a:cs typeface="+mn-ea"/>
                              <a:sym typeface="+mn-lt"/>
                            </a:rPr>
                            <m:t>𝐾</m:t>
                          </m:r>
                        </m:num>
                        <m:den>
                          <m:r>
                            <a:rPr lang="en-US" altLang="zh-CN" sz="3200" b="0" i="1" smtClean="0">
                              <a:solidFill>
                                <a:schemeClr val="accent2"/>
                              </a:solidFill>
                              <a:latin typeface="Cambria Math"/>
                              <a:cs typeface="+mn-ea"/>
                              <a:sym typeface="+mn-lt"/>
                            </a:rPr>
                            <m:t>𝐿</m:t>
                          </m:r>
                        </m:den>
                      </m:f>
                      <m:r>
                        <a:rPr lang="en-US" altLang="zh-CN" sz="3200" b="0" i="1" smtClean="0">
                          <a:solidFill>
                            <a:schemeClr val="accent2"/>
                          </a:solidFill>
                          <a:latin typeface="Cambria Math"/>
                          <a:cs typeface="+mn-ea"/>
                          <a:sym typeface="+mn-lt"/>
                        </a:rPr>
                        <m:t>−</m:t>
                      </m:r>
                      <m:r>
                        <a:rPr lang="en-US" altLang="zh-CN" sz="3200" b="0" i="1" smtClean="0">
                          <a:solidFill>
                            <a:schemeClr val="accent2"/>
                          </a:solidFill>
                          <a:latin typeface="Cambria Math"/>
                          <a:cs typeface="+mn-ea"/>
                          <a:sym typeface="+mn-lt"/>
                        </a:rPr>
                        <m:t>𝑡</m:t>
                      </m:r>
                      <m:r>
                        <a:rPr lang="zh-CN" altLang="en-US" sz="3200" b="0" i="1" smtClean="0">
                          <a:solidFill>
                            <a:schemeClr val="accent2"/>
                          </a:solidFill>
                          <a:latin typeface="Cambria Math"/>
                          <a:cs typeface="+mn-ea"/>
                          <a:sym typeface="+mn-lt"/>
                        </a:rPr>
                        <m:t>，</m:t>
                      </m:r>
                      <m:r>
                        <a:rPr lang="en-US" altLang="zh-CN" sz="3200" b="0" i="1" smtClean="0">
                          <a:solidFill>
                            <a:schemeClr val="accent2"/>
                          </a:solidFill>
                          <a:latin typeface="Cambria Math"/>
                          <a:cs typeface="+mn-ea"/>
                          <a:sym typeface="+mn-lt"/>
                        </a:rPr>
                        <m:t>𝑘</m:t>
                      </m:r>
                      <m:r>
                        <a:rPr lang="en-US" altLang="zh-CN" sz="3200" b="0" i="1" smtClean="0">
                          <a:solidFill>
                            <a:schemeClr val="accent2"/>
                          </a:solidFill>
                          <a:latin typeface="Cambria Math"/>
                          <a:cs typeface="+mn-ea"/>
                          <a:sym typeface="+mn-lt"/>
                        </a:rPr>
                        <m:t>=1</m:t>
                      </m:r>
                      <m:r>
                        <a:rPr lang="zh-CN" altLang="en-US" sz="3200" b="0" i="1" smtClean="0">
                          <a:solidFill>
                            <a:schemeClr val="accent2"/>
                          </a:solidFill>
                          <a:latin typeface="Cambria Math"/>
                          <a:cs typeface="+mn-ea"/>
                          <a:sym typeface="+mn-lt"/>
                        </a:rPr>
                        <m:t>，</m:t>
                      </m:r>
                      <m:r>
                        <a:rPr lang="en-US" altLang="zh-CN" sz="3200" b="0" i="1" smtClean="0">
                          <a:solidFill>
                            <a:schemeClr val="accent2"/>
                          </a:solidFill>
                          <a:latin typeface="Cambria Math"/>
                          <a:cs typeface="+mn-ea"/>
                          <a:sym typeface="+mn-lt"/>
                        </a:rPr>
                        <m:t>2</m:t>
                      </m:r>
                      <m:r>
                        <a:rPr lang="en-US" altLang="zh-CN" sz="3200" i="1">
                          <a:solidFill>
                            <a:schemeClr val="accent2"/>
                          </a:solidFill>
                          <a:latin typeface="Cambria Math"/>
                          <a:cs typeface="+mn-ea"/>
                          <a:sym typeface="+mn-lt"/>
                        </a:rPr>
                        <m:t>…</m:t>
                      </m:r>
                    </m:oMath>
                  </a14:m>
                  <a:endParaRPr lang="zh-CN" altLang="en-US" dirty="0">
                    <a:solidFill>
                      <a:schemeClr val="accent2"/>
                    </a:solidFill>
                    <a:effectLst/>
                    <a:cs typeface="+mn-ea"/>
                    <a:sym typeface="+mn-lt"/>
                  </a:endParaRPr>
                </a:p>
              </p:txBody>
            </p:sp>
          </mc:Choice>
          <mc:Fallback xmlns="">
            <p:sp>
              <p:nvSpPr>
                <p:cNvPr id="11" name="文本框 10">
                  <a:extLst>
                    <a:ext uri="{FF2B5EF4-FFF2-40B4-BE49-F238E27FC236}">
                      <a16:creationId xmlns="" xmlns:a16="http://schemas.microsoft.com/office/drawing/2014/main" id="{5D42FC8A-79BE-4C1B-B849-8C46EE728863}"/>
                    </a:ext>
                  </a:extLst>
                </p:cNvPr>
                <p:cNvSpPr txBox="1">
                  <a:spLocks noRot="1" noChangeAspect="1" noMove="1" noResize="1" noEditPoints="1" noAdjustHandles="1" noChangeArrowheads="1" noChangeShapeType="1" noTextEdit="1"/>
                </p:cNvSpPr>
                <p:nvPr/>
              </p:nvSpPr>
              <p:spPr>
                <a:xfrm>
                  <a:off x="1438919" y="2103211"/>
                  <a:ext cx="6138925" cy="789062"/>
                </a:xfrm>
                <a:prstGeom prst="rect">
                  <a:avLst/>
                </a:prstGeom>
                <a:blipFill rotWithShape="1">
                  <a:blip r:embed="rId4"/>
                  <a:stretch>
                    <a:fillRect l="-2279" b="-10000"/>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xmlns="" id="{A8FAD30C-572C-4179-96C0-1BEC5911230D}"/>
                </a:ext>
              </a:extLst>
            </p:cNvPr>
            <p:cNvSpPr txBox="1"/>
            <p:nvPr/>
          </p:nvSpPr>
          <p:spPr>
            <a:xfrm>
              <a:off x="1713405" y="2766620"/>
              <a:ext cx="7980361" cy="1532727"/>
            </a:xfrm>
            <a:prstGeom prst="rect">
              <a:avLst/>
            </a:prstGeom>
            <a:noFill/>
          </p:spPr>
          <p:txBody>
            <a:bodyPr wrap="none" rtlCol="0">
              <a:spAutoFit/>
            </a:bodyPr>
            <a:lstStyle/>
            <a:p>
              <a:pPr>
                <a:lnSpc>
                  <a:spcPct val="120000"/>
                </a:lnSpc>
              </a:pPr>
              <a:r>
                <a:rPr lang="en-US" altLang="zh-CN" sz="2600" dirty="0" smtClean="0">
                  <a:solidFill>
                    <a:schemeClr val="accent2"/>
                  </a:solidFill>
                  <a:effectLst/>
                  <a:cs typeface="+mn-ea"/>
                  <a:sym typeface="+mn-lt"/>
                </a:rPr>
                <a:t>L</a:t>
              </a:r>
              <a:r>
                <a:rPr lang="zh-CN" altLang="en-US" sz="2600" dirty="0" smtClean="0">
                  <a:solidFill>
                    <a:schemeClr val="accent2"/>
                  </a:solidFill>
                  <a:effectLst/>
                  <a:cs typeface="+mn-ea"/>
                  <a:sym typeface="+mn-lt"/>
                </a:rPr>
                <a:t>为算法控制参数下降的总次数，该衰减函数可以简单的控制</a:t>
              </a:r>
              <a:endParaRPr lang="en-US" altLang="zh-CN" sz="2600" dirty="0" smtClean="0">
                <a:solidFill>
                  <a:schemeClr val="accent2"/>
                </a:solidFill>
                <a:effectLst/>
                <a:cs typeface="+mn-ea"/>
                <a:sym typeface="+mn-lt"/>
              </a:endParaRPr>
            </a:p>
            <a:p>
              <a:pPr>
                <a:lnSpc>
                  <a:spcPct val="120000"/>
                </a:lnSpc>
              </a:pPr>
              <a:r>
                <a:rPr lang="zh-CN" altLang="en-US" sz="2600" dirty="0" smtClean="0">
                  <a:solidFill>
                    <a:schemeClr val="accent2"/>
                  </a:solidFill>
                  <a:cs typeface="+mn-ea"/>
                  <a:sym typeface="+mn-lt"/>
                </a:rPr>
                <a:t>控制参数下降的总次数，只适用于以迭代次数</a:t>
              </a:r>
              <a:r>
                <a:rPr lang="en-US" altLang="zh-CN" sz="2600" dirty="0" smtClean="0">
                  <a:solidFill>
                    <a:schemeClr val="accent2"/>
                  </a:solidFill>
                  <a:cs typeface="+mn-ea"/>
                  <a:sym typeface="+mn-lt"/>
                </a:rPr>
                <a:t>L</a:t>
              </a:r>
              <a:r>
                <a:rPr lang="zh-CN" altLang="en-US" sz="2600" dirty="0" smtClean="0">
                  <a:solidFill>
                    <a:schemeClr val="accent2"/>
                  </a:solidFill>
                  <a:cs typeface="+mn-ea"/>
                  <a:sym typeface="+mn-lt"/>
                </a:rPr>
                <a:t>为停止准则的</a:t>
              </a:r>
              <a:endParaRPr lang="en-US" altLang="zh-CN" sz="2600" dirty="0" smtClean="0">
                <a:solidFill>
                  <a:schemeClr val="accent2"/>
                </a:solidFill>
                <a:cs typeface="+mn-ea"/>
                <a:sym typeface="+mn-lt"/>
              </a:endParaRPr>
            </a:p>
            <a:p>
              <a:pPr>
                <a:lnSpc>
                  <a:spcPct val="120000"/>
                </a:lnSpc>
              </a:pPr>
              <a:r>
                <a:rPr lang="zh-CN" altLang="en-US" sz="2600" dirty="0" smtClean="0">
                  <a:solidFill>
                    <a:schemeClr val="accent2"/>
                  </a:solidFill>
                  <a:cs typeface="+mn-ea"/>
                  <a:sym typeface="+mn-lt"/>
                </a:rPr>
                <a:t>冷却进度表。</a:t>
              </a:r>
              <a:endParaRPr lang="zh-CN" altLang="en-US" sz="2600" dirty="0">
                <a:solidFill>
                  <a:schemeClr val="accent2"/>
                </a:solidFill>
                <a:effectLst/>
                <a:cs typeface="+mn-ea"/>
                <a:sym typeface="+mn-lt"/>
              </a:endParaRPr>
            </a:p>
          </p:txBody>
        </p:sp>
      </p:grpSp>
    </p:spTree>
    <p:extLst>
      <p:ext uri="{BB962C8B-B14F-4D97-AF65-F5344CB8AC3E}">
        <p14:creationId xmlns:p14="http://schemas.microsoft.com/office/powerpoint/2010/main" val="36654060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3"/>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203"/>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816"/>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41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1620957" cy="523220"/>
          </a:xfrm>
        </p:spPr>
        <p:txBody>
          <a:bodyPr/>
          <a:lstStyle/>
          <a:p>
            <a:r>
              <a:rPr lang="zh-CN" altLang="en-US" b="1" dirty="0" smtClean="0">
                <a:latin typeface="+mn-lt"/>
                <a:ea typeface="+mn-ea"/>
                <a:cs typeface="+mn-ea"/>
                <a:sym typeface="+mn-lt"/>
              </a:rPr>
              <a:t>参数说明</a:t>
            </a:r>
            <a:endParaRPr lang="zh-CN" altLang="en-US" b="1" dirty="0">
              <a:latin typeface="+mn-lt"/>
              <a:ea typeface="+mn-ea"/>
              <a:cs typeface="+mn-ea"/>
              <a:sym typeface="+mn-lt"/>
            </a:endParaRPr>
          </a:p>
        </p:txBody>
      </p:sp>
      <p:sp>
        <p:nvSpPr>
          <p:cNvPr id="25" name="椭圆 24">
            <a:extLst>
              <a:ext uri="{FF2B5EF4-FFF2-40B4-BE49-F238E27FC236}">
                <a16:creationId xmlns:a16="http://schemas.microsoft.com/office/drawing/2014/main" xmlns="" id="{5F87C426-64A3-4DFD-ACF7-6D717D8E0AE5}"/>
              </a:ext>
            </a:extLst>
          </p:cNvPr>
          <p:cNvSpPr/>
          <p:nvPr/>
        </p:nvSpPr>
        <p:spPr>
          <a:xfrm>
            <a:off x="9859545" y="4645574"/>
            <a:ext cx="2040717" cy="20538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mc:AlternateContent xmlns:mc="http://schemas.openxmlformats.org/markup-compatibility/2006" xmlns:a14="http://schemas.microsoft.com/office/drawing/2010/main">
        <mc:Choice Requires="a14">
          <p:sp>
            <p:nvSpPr>
              <p:cNvPr id="2" name="TextBox 1"/>
              <p:cNvSpPr txBox="1"/>
              <p:nvPr/>
            </p:nvSpPr>
            <p:spPr>
              <a:xfrm>
                <a:off x="929277" y="1237035"/>
                <a:ext cx="10754722" cy="4196020"/>
              </a:xfrm>
              <a:prstGeom prst="rect">
                <a:avLst/>
              </a:prstGeom>
              <a:noFill/>
            </p:spPr>
            <p:txBody>
              <a:bodyPr wrap="square" rtlCol="0">
                <a:spAutoFit/>
              </a:bodyPr>
              <a:lstStyle/>
              <a:p>
                <a:pPr indent="720000">
                  <a:lnSpc>
                    <a:spcPts val="4000"/>
                  </a:lnSpc>
                </a:pPr>
                <a:r>
                  <a:rPr lang="zh-CN" altLang="en-US" sz="2800" b="1" dirty="0" smtClean="0"/>
                  <a:t>③</a:t>
                </a:r>
                <a:r>
                  <a:rPr lang="en-US" altLang="zh-CN" sz="2800" b="1" dirty="0" smtClean="0"/>
                  <a:t>.</a:t>
                </a:r>
                <a:r>
                  <a:rPr lang="zh-CN" altLang="en-US" sz="2800" b="1" dirty="0"/>
                  <a:t>马尔科夫链的长度</a:t>
                </a:r>
                <a14:m>
                  <m:oMath xmlns:m="http://schemas.openxmlformats.org/officeDocument/2006/math">
                    <m:sSub>
                      <m:sSubPr>
                        <m:ctrlPr>
                          <a:rPr lang="en-US" altLang="zh-CN" sz="2800" b="1" i="1">
                            <a:latin typeface="Cambria Math"/>
                          </a:rPr>
                        </m:ctrlPr>
                      </m:sSubPr>
                      <m:e>
                        <m:r>
                          <a:rPr lang="en-US" altLang="zh-CN" sz="2800" b="1" i="1">
                            <a:latin typeface="Cambria Math"/>
                          </a:rPr>
                          <m:t>𝑳</m:t>
                        </m:r>
                      </m:e>
                      <m:sub>
                        <m:r>
                          <a:rPr lang="en-US" altLang="zh-CN" sz="2800" b="1" i="1">
                            <a:latin typeface="Cambria Math"/>
                          </a:rPr>
                          <m:t>𝒌</m:t>
                        </m:r>
                      </m:sub>
                    </m:sSub>
                  </m:oMath>
                </a14:m>
                <a:r>
                  <a:rPr lang="zh-CN" altLang="en-US" sz="2800" dirty="0"/>
                  <a:t>：任意温度</a:t>
                </a:r>
                <a:r>
                  <a:rPr lang="en-US" altLang="zh-CN" sz="2800" dirty="0"/>
                  <a:t>T</a:t>
                </a:r>
                <a:r>
                  <a:rPr lang="zh-CN" altLang="en-US" sz="2800" dirty="0"/>
                  <a:t>的迭代</a:t>
                </a:r>
                <a:r>
                  <a:rPr lang="zh-CN" altLang="en-US" sz="2800" dirty="0" smtClean="0"/>
                  <a:t>次数</a:t>
                </a:r>
                <a:endParaRPr lang="en-US" altLang="zh-CN" sz="2800" dirty="0" smtClean="0"/>
              </a:p>
              <a:p>
                <a:pPr indent="720000">
                  <a:lnSpc>
                    <a:spcPts val="4000"/>
                  </a:lnSpc>
                </a:pPr>
                <a:r>
                  <a:rPr lang="zh-CN" altLang="en-US" sz="2600" dirty="0" smtClean="0"/>
                  <a:t>算法</a:t>
                </a:r>
                <a:r>
                  <a:rPr lang="zh-CN" altLang="en-US" sz="2600" dirty="0"/>
                  <a:t>在马尔科夫链长度内持续进行“产生新解</a:t>
                </a:r>
                <a:r>
                  <a:rPr lang="en-US" altLang="zh-CN" sz="2600" dirty="0"/>
                  <a:t>—</a:t>
                </a:r>
                <a:r>
                  <a:rPr lang="zh-CN" altLang="en-US" sz="2600" dirty="0"/>
                  <a:t>判断</a:t>
                </a:r>
                <a:r>
                  <a:rPr lang="en-US" altLang="zh-CN" sz="2600" dirty="0"/>
                  <a:t>—</a:t>
                </a:r>
                <a:r>
                  <a:rPr lang="zh-CN" altLang="en-US" sz="2600" dirty="0" smtClean="0"/>
                  <a:t>接受</a:t>
                </a:r>
                <a:r>
                  <a:rPr lang="en-US" altLang="zh-CN" sz="2600" dirty="0"/>
                  <a:t>/</a:t>
                </a:r>
                <a:r>
                  <a:rPr lang="zh-CN" altLang="en-US" sz="2600" dirty="0" smtClean="0"/>
                  <a:t>舍弃</a:t>
                </a:r>
                <a:r>
                  <a:rPr lang="zh-CN" altLang="en-US" sz="2600" dirty="0"/>
                  <a:t>”的迭代过程，对应着固体在某一恒定温度下趋于热平衡的过程。若在一定的温度下做无限次迭代，相应的马尔科夫链可以达到平稳分布概率</a:t>
                </a:r>
                <a:r>
                  <a:rPr lang="zh-CN" altLang="en-US" sz="2600" dirty="0" smtClean="0"/>
                  <a:t>。</a:t>
                </a:r>
                <a:endParaRPr lang="en-US" altLang="zh-CN" sz="2600" dirty="0" smtClean="0"/>
              </a:p>
              <a:p>
                <a:pPr indent="720000">
                  <a:lnSpc>
                    <a:spcPts val="4000"/>
                  </a:lnSpc>
                </a:pPr>
                <a:r>
                  <a:rPr lang="zh-CN" altLang="en-US" sz="2600" dirty="0" smtClean="0"/>
                  <a:t>马尔科夫链的选取还与温度控制参数</a:t>
                </a:r>
                <a14:m>
                  <m:oMath xmlns:m="http://schemas.openxmlformats.org/officeDocument/2006/math">
                    <m:sSub>
                      <m:sSubPr>
                        <m:ctrlPr>
                          <a:rPr lang="en-US" altLang="zh-CN" sz="2600" i="1" smtClean="0">
                            <a:latin typeface="Cambria Math"/>
                          </a:rPr>
                        </m:ctrlPr>
                      </m:sSubPr>
                      <m:e>
                        <m:r>
                          <a:rPr lang="en-US" altLang="zh-CN" sz="2600" b="0" i="1" smtClean="0">
                            <a:latin typeface="Cambria Math"/>
                          </a:rPr>
                          <m:t>𝑇</m:t>
                        </m:r>
                      </m:e>
                      <m:sub>
                        <m:r>
                          <a:rPr lang="en-US" altLang="zh-CN" sz="2600" b="0" i="1" smtClean="0">
                            <a:latin typeface="Cambria Math"/>
                          </a:rPr>
                          <m:t>𝑘</m:t>
                        </m:r>
                      </m:sub>
                    </m:sSub>
                  </m:oMath>
                </a14:m>
                <a:r>
                  <a:rPr lang="zh-CN" altLang="en-US" sz="2600" dirty="0" smtClean="0"/>
                  <a:t>的下降密切相关，缓慢下降可以避免过长的马尔科夫链。在控制参数的衰减函数已经选定的前提下，让每个取值都能够达到准平衡状态。</a:t>
                </a:r>
                <a:endParaRPr lang="en-US" altLang="zh-CN" sz="2600" dirty="0" smtClean="0"/>
              </a:p>
              <a:p>
                <a:pPr indent="720000">
                  <a:lnSpc>
                    <a:spcPts val="4000"/>
                  </a:lnSpc>
                </a:pPr>
                <a:r>
                  <a:rPr lang="zh-CN" altLang="en-US" sz="2600" dirty="0" smtClean="0"/>
                  <a:t>根据这一原则一般取</a:t>
                </a:r>
                <a14:m>
                  <m:oMath xmlns:m="http://schemas.openxmlformats.org/officeDocument/2006/math">
                    <m:sSub>
                      <m:sSubPr>
                        <m:ctrlPr>
                          <a:rPr lang="en-US" altLang="zh-CN" sz="2600" i="1" smtClean="0">
                            <a:solidFill>
                              <a:srgbClr val="C00000"/>
                            </a:solidFill>
                            <a:latin typeface="Cambria Math"/>
                          </a:rPr>
                        </m:ctrlPr>
                      </m:sSubPr>
                      <m:e>
                        <m:r>
                          <a:rPr lang="en-US" altLang="zh-CN" sz="2600" b="0" i="1" smtClean="0">
                            <a:solidFill>
                              <a:srgbClr val="C00000"/>
                            </a:solidFill>
                            <a:latin typeface="Cambria Math"/>
                          </a:rPr>
                          <m:t>𝐿</m:t>
                        </m:r>
                      </m:e>
                      <m:sub>
                        <m:r>
                          <a:rPr lang="en-US" altLang="zh-CN" sz="2600" b="0" i="1" smtClean="0">
                            <a:solidFill>
                              <a:srgbClr val="C00000"/>
                            </a:solidFill>
                            <a:latin typeface="Cambria Math"/>
                          </a:rPr>
                          <m:t>𝑘</m:t>
                        </m:r>
                      </m:sub>
                    </m:sSub>
                    <m:r>
                      <a:rPr lang="en-US" altLang="zh-CN" sz="2600" b="0" i="1" smtClean="0">
                        <a:solidFill>
                          <a:srgbClr val="C00000"/>
                        </a:solidFill>
                        <a:latin typeface="Cambria Math"/>
                      </a:rPr>
                      <m:t>=100</m:t>
                    </m:r>
                    <m:r>
                      <a:rPr lang="en-US" altLang="zh-CN" sz="2600" b="0" i="1" smtClean="0">
                        <a:solidFill>
                          <a:srgbClr val="C00000"/>
                        </a:solidFill>
                        <a:latin typeface="Cambria Math"/>
                      </a:rPr>
                      <m:t>𝑁</m:t>
                    </m:r>
                  </m:oMath>
                </a14:m>
                <a:r>
                  <a:rPr lang="zh-CN" altLang="en-US" sz="2600" dirty="0" smtClean="0"/>
                  <a:t>，其中</a:t>
                </a:r>
                <a:r>
                  <a:rPr lang="en-US" altLang="zh-CN" sz="2600" dirty="0" smtClean="0"/>
                  <a:t>N</a:t>
                </a:r>
                <a:r>
                  <a:rPr lang="zh-CN" altLang="en-US" sz="2600" dirty="0" smtClean="0"/>
                  <a:t>为问题的规模。</a:t>
                </a:r>
                <a:endParaRPr lang="en-US" altLang="zh-CN" sz="2600"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929277" y="1237035"/>
                <a:ext cx="10754722" cy="4196020"/>
              </a:xfrm>
              <a:prstGeom prst="rect">
                <a:avLst/>
              </a:prstGeom>
              <a:blipFill rotWithShape="1">
                <a:blip r:embed="rId3"/>
                <a:stretch>
                  <a:fillRect l="-963" t="-581" r="-680" b="-1599"/>
                </a:stretch>
              </a:blipFill>
            </p:spPr>
            <p:txBody>
              <a:bodyPr/>
              <a:lstStyle/>
              <a:p>
                <a:r>
                  <a:rPr lang="zh-CN" altLang="en-US">
                    <a:noFill/>
                  </a:rPr>
                  <a:t> </a:t>
                </a:r>
              </a:p>
            </p:txBody>
          </p:sp>
        </mc:Fallback>
      </mc:AlternateContent>
      <p:pic>
        <p:nvPicPr>
          <p:cNvPr id="6" name="图片 5"/>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0208077" y="4934515"/>
            <a:ext cx="1475922" cy="1475922"/>
          </a:xfrm>
          <a:prstGeom prst="rect">
            <a:avLst/>
          </a:prstGeom>
          <a:ln>
            <a:noFill/>
          </a:ln>
        </p:spPr>
      </p:pic>
    </p:spTree>
    <p:extLst>
      <p:ext uri="{BB962C8B-B14F-4D97-AF65-F5344CB8AC3E}">
        <p14:creationId xmlns:p14="http://schemas.microsoft.com/office/powerpoint/2010/main" val="28091564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820" fill="hold"/>
                                        <p:tgtEl>
                                          <p:spTgt spid="25"/>
                                        </p:tgtEl>
                                        <p:attrNameLst>
                                          <p:attrName>ppt_w</p:attrName>
                                        </p:attrNameLst>
                                      </p:cBhvr>
                                      <p:tavLst>
                                        <p:tav tm="0">
                                          <p:val>
                                            <p:fltVal val="0"/>
                                          </p:val>
                                        </p:tav>
                                        <p:tav tm="100000">
                                          <p:val>
                                            <p:strVal val="#ppt_w"/>
                                          </p:val>
                                        </p:tav>
                                      </p:tavLst>
                                    </p:anim>
                                    <p:anim calcmode="lin" valueType="num">
                                      <p:cBhvr>
                                        <p:cTn id="8" dur="820" fill="hold"/>
                                        <p:tgtEl>
                                          <p:spTgt spid="25"/>
                                        </p:tgtEl>
                                        <p:attrNameLst>
                                          <p:attrName>ppt_h</p:attrName>
                                        </p:attrNameLst>
                                      </p:cBhvr>
                                      <p:tavLst>
                                        <p:tav tm="0">
                                          <p:val>
                                            <p:fltVal val="0"/>
                                          </p:val>
                                        </p:tav>
                                        <p:tav tm="100000">
                                          <p:val>
                                            <p:strVal val="#ppt_h"/>
                                          </p:val>
                                        </p:tav>
                                      </p:tavLst>
                                    </p:anim>
                                    <p:animEffect transition="in" filter="fade">
                                      <p:cBhvr>
                                        <p:cTn id="9" dur="82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43291A1-B7EB-4C5C-8EAD-D9139A58CC4C}"/>
              </a:ext>
            </a:extLst>
          </p:cNvPr>
          <p:cNvSpPr/>
          <p:nvPr/>
        </p:nvSpPr>
        <p:spPr>
          <a:xfrm>
            <a:off x="0" y="963545"/>
            <a:ext cx="11591925" cy="85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cs typeface="+mn-ea"/>
              <a:sym typeface="+mn-lt"/>
            </a:endParaRPr>
          </a:p>
        </p:txBody>
      </p:sp>
      <p:sp>
        <p:nvSpPr>
          <p:cNvPr id="5" name="矩形 4">
            <a:extLst>
              <a:ext uri="{FF2B5EF4-FFF2-40B4-BE49-F238E27FC236}">
                <a16:creationId xmlns:a16="http://schemas.microsoft.com/office/drawing/2014/main" xmlns="" id="{B3BF780D-0DD7-48F3-82BD-BB78ED46EC3D}"/>
              </a:ext>
            </a:extLst>
          </p:cNvPr>
          <p:cNvSpPr/>
          <p:nvPr/>
        </p:nvSpPr>
        <p:spPr>
          <a:xfrm>
            <a:off x="0" y="1868487"/>
            <a:ext cx="9486898"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cs typeface="+mn-ea"/>
              <a:sym typeface="+mn-lt"/>
            </a:endParaRPr>
          </a:p>
        </p:txBody>
      </p:sp>
      <p:sp>
        <p:nvSpPr>
          <p:cNvPr id="6" name="文本框 5">
            <a:extLst>
              <a:ext uri="{FF2B5EF4-FFF2-40B4-BE49-F238E27FC236}">
                <a16:creationId xmlns:a16="http://schemas.microsoft.com/office/drawing/2014/main" xmlns="" id="{04891F6A-E46A-4152-B367-139979F98D30}"/>
              </a:ext>
            </a:extLst>
          </p:cNvPr>
          <p:cNvSpPr txBox="1"/>
          <p:nvPr/>
        </p:nvSpPr>
        <p:spPr>
          <a:xfrm>
            <a:off x="468591" y="1036605"/>
            <a:ext cx="2236510" cy="707886"/>
          </a:xfrm>
          <a:prstGeom prst="rect">
            <a:avLst/>
          </a:prstGeom>
          <a:noFill/>
        </p:spPr>
        <p:txBody>
          <a:bodyPr wrap="none" rtlCol="0">
            <a:spAutoFit/>
          </a:bodyPr>
          <a:lstStyle/>
          <a:p>
            <a:r>
              <a:rPr lang="zh-CN" altLang="en-US" sz="4000" dirty="0" smtClean="0">
                <a:solidFill>
                  <a:schemeClr val="bg1"/>
                </a:solidFill>
                <a:cs typeface="+mn-ea"/>
                <a:sym typeface="+mn-lt"/>
              </a:rPr>
              <a:t>背景故事</a:t>
            </a:r>
            <a:endParaRPr lang="zh-CN" altLang="en-US" sz="4000" dirty="0">
              <a:solidFill>
                <a:schemeClr val="bg1"/>
              </a:solidFill>
              <a:cs typeface="+mn-ea"/>
              <a:sym typeface="+mn-lt"/>
            </a:endParaRPr>
          </a:p>
        </p:txBody>
      </p:sp>
      <p:sp>
        <p:nvSpPr>
          <p:cNvPr id="2" name="矩形 1"/>
          <p:cNvSpPr/>
          <p:nvPr/>
        </p:nvSpPr>
        <p:spPr>
          <a:xfrm>
            <a:off x="680084" y="2249270"/>
            <a:ext cx="10911841" cy="3941592"/>
          </a:xfrm>
          <a:prstGeom prst="rect">
            <a:avLst/>
          </a:prstGeom>
        </p:spPr>
        <p:txBody>
          <a:bodyPr wrap="square">
            <a:spAutoFit/>
          </a:bodyPr>
          <a:lstStyle/>
          <a:p>
            <a:pPr indent="720000">
              <a:lnSpc>
                <a:spcPts val="3800"/>
              </a:lnSpc>
            </a:pPr>
            <a:r>
              <a:rPr lang="zh-CN" altLang="en-US" sz="2400" dirty="0" smtClean="0"/>
              <a:t>模拟</a:t>
            </a:r>
            <a:r>
              <a:rPr lang="zh-CN" altLang="en-US" sz="2400" dirty="0"/>
              <a:t>退火</a:t>
            </a:r>
            <a:r>
              <a:rPr lang="zh-CN" altLang="en-US" sz="2400" dirty="0" smtClean="0"/>
              <a:t>算法是</a:t>
            </a:r>
            <a:r>
              <a:rPr lang="zh-CN" altLang="en-US" sz="2400" dirty="0"/>
              <a:t>一种</a:t>
            </a:r>
            <a:r>
              <a:rPr lang="zh-CN" altLang="en-US" sz="2400" b="1" u="sng" dirty="0"/>
              <a:t>基于蒙特卡洛思想</a:t>
            </a:r>
            <a:r>
              <a:rPr lang="zh-CN" altLang="en-US" sz="2400" dirty="0"/>
              <a:t>设计的</a:t>
            </a:r>
            <a:r>
              <a:rPr lang="zh-CN" altLang="en-US" sz="2400" b="1" u="sng" dirty="0" smtClean="0"/>
              <a:t>近似求解最优化问题</a:t>
            </a:r>
            <a:r>
              <a:rPr lang="zh-CN" altLang="en-US" sz="2400" dirty="0"/>
              <a:t>的方法</a:t>
            </a:r>
            <a:r>
              <a:rPr lang="zh-CN" altLang="en-US" sz="2400" dirty="0" smtClean="0"/>
              <a:t>。</a:t>
            </a:r>
            <a:endParaRPr lang="en-US" altLang="zh-CN" sz="2400" dirty="0" smtClean="0"/>
          </a:p>
          <a:p>
            <a:pPr indent="720000">
              <a:lnSpc>
                <a:spcPts val="3800"/>
              </a:lnSpc>
            </a:pPr>
            <a:r>
              <a:rPr lang="zh-CN" altLang="en-US" sz="2400" dirty="0"/>
              <a:t>美国物理学家 </a:t>
            </a:r>
            <a:r>
              <a:rPr lang="en-US" altLang="zh-CN" sz="2400" dirty="0" err="1"/>
              <a:t>N.Metropolis</a:t>
            </a:r>
            <a:r>
              <a:rPr lang="en-US" altLang="zh-CN" sz="2400" dirty="0"/>
              <a:t> </a:t>
            </a:r>
            <a:r>
              <a:rPr lang="zh-CN" altLang="en-US" sz="2400" dirty="0"/>
              <a:t>和同仁在</a:t>
            </a:r>
            <a:r>
              <a:rPr lang="en-US" altLang="zh-CN" sz="2400" dirty="0"/>
              <a:t>1953</a:t>
            </a:r>
            <a:r>
              <a:rPr lang="zh-CN" altLang="en-US" sz="2400" dirty="0"/>
              <a:t>年发表研究复杂系统、计算其中能量分布的文章，他们使用蒙特卡罗模拟法计算多分子系统中分子的能量分布</a:t>
            </a:r>
            <a:r>
              <a:rPr lang="zh-CN" altLang="en-US" sz="2400" dirty="0" smtClean="0"/>
              <a:t>。</a:t>
            </a:r>
            <a:endParaRPr lang="zh-CN" altLang="en-US" sz="2400" dirty="0"/>
          </a:p>
          <a:p>
            <a:pPr indent="720000">
              <a:lnSpc>
                <a:spcPts val="3800"/>
              </a:lnSpc>
            </a:pPr>
            <a:r>
              <a:rPr lang="en-US" altLang="zh-CN" sz="2400" dirty="0"/>
              <a:t>Kirkpatrick</a:t>
            </a:r>
            <a:r>
              <a:rPr lang="zh-CN" altLang="en-US" sz="2400" dirty="0"/>
              <a:t>等人受到</a:t>
            </a:r>
            <a:r>
              <a:rPr lang="en-US" altLang="zh-CN" sz="2400" dirty="0"/>
              <a:t>Metropolis</a:t>
            </a:r>
            <a:r>
              <a:rPr lang="zh-CN" altLang="en-US" sz="2400" dirty="0"/>
              <a:t>等人用蒙特卡罗模拟的启发而发明了“模拟退火”这个名词，因为它和物体退火过程相类似。几乎同时，欧洲物理学家 </a:t>
            </a:r>
            <a:r>
              <a:rPr lang="en-US" altLang="zh-CN" sz="2400" dirty="0" err="1"/>
              <a:t>V.Carny</a:t>
            </a:r>
            <a:r>
              <a:rPr lang="en-US" altLang="zh-CN" sz="2400" dirty="0"/>
              <a:t> </a:t>
            </a:r>
            <a:r>
              <a:rPr lang="zh-CN" altLang="en-US" sz="2400" dirty="0"/>
              <a:t>也发表了几乎相同的成果，但两者是各自独立发现的；寻找问题的最优解（最值）即类似寻找系统的最低能量。因此系统降温时，能量也逐渐下降，而同样意义地，问题的解也“下降”到最</a:t>
            </a:r>
            <a:r>
              <a:rPr lang="zh-CN" altLang="en-US" sz="2400" dirty="0" smtClean="0"/>
              <a:t>值。</a:t>
            </a:r>
            <a:endParaRPr lang="zh-CN" altLang="en-US" sz="2400" dirty="0"/>
          </a:p>
        </p:txBody>
      </p:sp>
    </p:spTree>
    <p:extLst>
      <p:ext uri="{BB962C8B-B14F-4D97-AF65-F5344CB8AC3E}">
        <p14:creationId xmlns:p14="http://schemas.microsoft.com/office/powerpoint/2010/main" val="319086308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1620957" cy="523220"/>
          </a:xfrm>
        </p:spPr>
        <p:txBody>
          <a:bodyPr/>
          <a:lstStyle/>
          <a:p>
            <a:r>
              <a:rPr lang="zh-CN" altLang="en-US" b="1" dirty="0" smtClean="0">
                <a:latin typeface="+mn-lt"/>
                <a:ea typeface="+mn-ea"/>
                <a:cs typeface="+mn-ea"/>
                <a:sym typeface="+mn-lt"/>
              </a:rPr>
              <a:t>参数说明</a:t>
            </a:r>
            <a:endParaRPr lang="zh-CN" altLang="en-US" b="1" dirty="0">
              <a:latin typeface="+mn-lt"/>
              <a:ea typeface="+mn-ea"/>
              <a:cs typeface="+mn-ea"/>
              <a:sym typeface="+mn-lt"/>
            </a:endParaRPr>
          </a:p>
        </p:txBody>
      </p:sp>
      <p:sp>
        <p:nvSpPr>
          <p:cNvPr id="25" name="椭圆 24">
            <a:extLst>
              <a:ext uri="{FF2B5EF4-FFF2-40B4-BE49-F238E27FC236}">
                <a16:creationId xmlns:a16="http://schemas.microsoft.com/office/drawing/2014/main" xmlns="" id="{5F87C426-64A3-4DFD-ACF7-6D717D8E0AE5}"/>
              </a:ext>
            </a:extLst>
          </p:cNvPr>
          <p:cNvSpPr/>
          <p:nvPr/>
        </p:nvSpPr>
        <p:spPr>
          <a:xfrm>
            <a:off x="9454596" y="4102458"/>
            <a:ext cx="2229403" cy="220944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mc:AlternateContent xmlns:mc="http://schemas.openxmlformats.org/markup-compatibility/2006" xmlns:a14="http://schemas.microsoft.com/office/drawing/2010/main">
        <mc:Choice Requires="a14">
          <p:sp>
            <p:nvSpPr>
              <p:cNvPr id="2" name="TextBox 1"/>
              <p:cNvSpPr txBox="1"/>
              <p:nvPr/>
            </p:nvSpPr>
            <p:spPr>
              <a:xfrm>
                <a:off x="929639" y="1231900"/>
                <a:ext cx="10754359" cy="3170099"/>
              </a:xfrm>
              <a:prstGeom prst="rect">
                <a:avLst/>
              </a:prstGeom>
              <a:noFill/>
            </p:spPr>
            <p:txBody>
              <a:bodyPr wrap="square" rtlCol="0">
                <a:spAutoFit/>
              </a:bodyPr>
              <a:lstStyle/>
              <a:p>
                <a:pPr indent="720000">
                  <a:lnSpc>
                    <a:spcPts val="4000"/>
                  </a:lnSpc>
                </a:pPr>
                <a:r>
                  <a:rPr lang="zh-CN" altLang="en-US" sz="2800" b="1" dirty="0">
                    <a:latin typeface="+mn-ea"/>
                  </a:rPr>
                  <a:t>④</a:t>
                </a:r>
                <a:r>
                  <a:rPr lang="en-US" altLang="zh-CN" sz="2800" b="1" dirty="0" smtClean="0">
                    <a:latin typeface="+mn-ea"/>
                  </a:rPr>
                  <a:t>.</a:t>
                </a:r>
                <a:r>
                  <a:rPr lang="zh-CN" altLang="en-US" sz="2800" b="1" dirty="0" smtClean="0">
                    <a:latin typeface="+mn-ea"/>
                  </a:rPr>
                  <a:t>控制参数</a:t>
                </a:r>
                <a:r>
                  <a:rPr lang="en-US" altLang="zh-CN" sz="2800" b="1" dirty="0" smtClean="0">
                    <a:latin typeface="+mn-ea"/>
                  </a:rPr>
                  <a:t>T</a:t>
                </a:r>
                <a:r>
                  <a:rPr lang="zh-CN" altLang="en-US" sz="2800" b="1" dirty="0" smtClean="0">
                    <a:latin typeface="+mn-ea"/>
                  </a:rPr>
                  <a:t>的终值</a:t>
                </a:r>
                <a14:m>
                  <m:oMath xmlns:m="http://schemas.openxmlformats.org/officeDocument/2006/math">
                    <m:sSub>
                      <m:sSubPr>
                        <m:ctrlPr>
                          <a:rPr lang="en-US" altLang="zh-CN" sz="2800" b="1" i="1" smtClean="0">
                            <a:latin typeface="Cambria Math"/>
                          </a:rPr>
                        </m:ctrlPr>
                      </m:sSubPr>
                      <m:e>
                        <m:r>
                          <a:rPr lang="en-US" altLang="zh-CN" sz="2800" b="1" i="1" smtClean="0">
                            <a:latin typeface="Cambria Math"/>
                          </a:rPr>
                          <m:t>𝑻</m:t>
                        </m:r>
                      </m:e>
                      <m:sub>
                        <m:r>
                          <a:rPr lang="en-US" altLang="zh-CN" sz="2800" b="1" i="1" smtClean="0">
                            <a:latin typeface="Cambria Math"/>
                          </a:rPr>
                          <m:t>𝒇</m:t>
                        </m:r>
                      </m:sub>
                    </m:sSub>
                  </m:oMath>
                </a14:m>
                <a:r>
                  <a:rPr lang="zh-CN" altLang="en-US" sz="2800" b="1" dirty="0" smtClean="0">
                    <a:latin typeface="+mn-ea"/>
                  </a:rPr>
                  <a:t>（停止准则）</a:t>
                </a:r>
                <a:r>
                  <a:rPr lang="zh-CN" altLang="en-US" sz="2600" dirty="0" smtClean="0"/>
                  <a:t>：</a:t>
                </a:r>
                <a:endParaRPr lang="en-US" altLang="zh-CN" sz="2600" dirty="0" smtClean="0"/>
              </a:p>
              <a:p>
                <a:pPr indent="720000">
                  <a:lnSpc>
                    <a:spcPts val="4000"/>
                  </a:lnSpc>
                </a:pPr>
                <a:r>
                  <a:rPr lang="zh-CN" altLang="en-US" sz="2600" dirty="0"/>
                  <a:t>合理的停止准则既能保证算法收敛于某一近似解</a:t>
                </a:r>
                <a:r>
                  <a:rPr lang="en-US" altLang="zh-CN" sz="2600" dirty="0"/>
                  <a:t>,</a:t>
                </a:r>
                <a:r>
                  <a:rPr lang="zh-CN" altLang="en-US" sz="2600" dirty="0"/>
                  <a:t>又能使最终解具有一定的全局性。通常可以根据迭代的次数或者终止的温度或者迭代过程在若干个相继的链中的解没有任何变化等条件来判断迭代的终止</a:t>
                </a:r>
                <a:r>
                  <a:rPr lang="zh-CN" altLang="en-US" sz="2600" dirty="0" smtClean="0"/>
                  <a:t>。</a:t>
                </a:r>
                <a:endParaRPr lang="en-US" altLang="zh-CN" sz="2600" dirty="0" smtClean="0"/>
              </a:p>
              <a:p>
                <a:pPr indent="720000">
                  <a:lnSpc>
                    <a:spcPts val="4000"/>
                  </a:lnSpc>
                </a:pPr>
                <a:r>
                  <a:rPr lang="zh-CN" altLang="en-US" sz="2600" dirty="0"/>
                  <a:t>最终</a:t>
                </a:r>
                <a:r>
                  <a:rPr lang="zh-CN" altLang="en-US" sz="2600" dirty="0" smtClean="0"/>
                  <a:t>温度通常</a:t>
                </a:r>
                <a:r>
                  <a:rPr lang="zh-CN" altLang="en-US" sz="2600" dirty="0"/>
                  <a:t>是</a:t>
                </a:r>
                <a:r>
                  <a:rPr lang="en-US" altLang="zh-CN" sz="2600" dirty="0"/>
                  <a:t>0</a:t>
                </a:r>
                <a:r>
                  <a:rPr lang="zh-CN" altLang="en-US" sz="2600" dirty="0"/>
                  <a:t>，但会耗掉许多模拟时间</a:t>
                </a:r>
                <a:r>
                  <a:rPr lang="zh-CN" altLang="en-US" sz="2600" dirty="0" smtClean="0"/>
                  <a:t>。温度</a:t>
                </a:r>
                <a:r>
                  <a:rPr lang="zh-CN" altLang="en-US" sz="2600" dirty="0"/>
                  <a:t>趋近于</a:t>
                </a:r>
                <a:r>
                  <a:rPr lang="en-US" altLang="zh-CN" sz="2600" dirty="0"/>
                  <a:t>0</a:t>
                </a:r>
                <a:r>
                  <a:rPr lang="zh-CN" altLang="en-US" sz="2600" dirty="0"/>
                  <a:t>，其周遭状态几乎是一样的</a:t>
                </a:r>
                <a:r>
                  <a:rPr lang="zh-CN" altLang="en-US" sz="2600" dirty="0" smtClean="0"/>
                  <a:t>。所以</a:t>
                </a:r>
                <a:r>
                  <a:rPr lang="zh-CN" altLang="en-US" sz="2600" dirty="0"/>
                  <a:t>找寻一个低到可接受的</a:t>
                </a:r>
                <a:r>
                  <a:rPr lang="zh-CN" altLang="en-US" sz="2600" dirty="0" smtClean="0"/>
                  <a:t>温度即可。</a:t>
                </a:r>
                <a:endParaRPr lang="zh-CN" altLang="en-US" sz="2600" dirty="0"/>
              </a:p>
            </p:txBody>
          </p:sp>
        </mc:Choice>
        <mc:Fallback xmlns="">
          <p:sp>
            <p:nvSpPr>
              <p:cNvPr id="2" name="TextBox 1"/>
              <p:cNvSpPr txBox="1">
                <a:spLocks noRot="1" noChangeAspect="1" noMove="1" noResize="1" noEditPoints="1" noAdjustHandles="1" noChangeArrowheads="1" noChangeShapeType="1" noTextEdit="1"/>
              </p:cNvSpPr>
              <p:nvPr/>
            </p:nvSpPr>
            <p:spPr>
              <a:xfrm>
                <a:off x="929639" y="1231900"/>
                <a:ext cx="10754359" cy="3170099"/>
              </a:xfrm>
              <a:prstGeom prst="rect">
                <a:avLst/>
              </a:prstGeom>
              <a:blipFill rotWithShape="1">
                <a:blip r:embed="rId3"/>
                <a:stretch>
                  <a:fillRect l="-963" t="-769" r="-680" b="-2308"/>
                </a:stretch>
              </a:blipFill>
            </p:spPr>
            <p:txBody>
              <a:bodyPr/>
              <a:lstStyle/>
              <a:p>
                <a:r>
                  <a:rPr lang="zh-CN" altLang="en-US">
                    <a:noFill/>
                  </a:rPr>
                  <a:t> </a:t>
                </a:r>
              </a:p>
            </p:txBody>
          </p:sp>
        </mc:Fallback>
      </mc:AlternateContent>
      <p:pic>
        <p:nvPicPr>
          <p:cNvPr id="6" name="图片 5"/>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859545" y="4501181"/>
            <a:ext cx="1419503" cy="1419503"/>
          </a:xfrm>
          <a:prstGeom prst="rect">
            <a:avLst/>
          </a:prstGeom>
          <a:ln>
            <a:noFill/>
          </a:ln>
        </p:spPr>
      </p:pic>
    </p:spTree>
    <p:extLst>
      <p:ext uri="{BB962C8B-B14F-4D97-AF65-F5344CB8AC3E}">
        <p14:creationId xmlns:p14="http://schemas.microsoft.com/office/powerpoint/2010/main" val="13882481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820" fill="hold"/>
                                        <p:tgtEl>
                                          <p:spTgt spid="25"/>
                                        </p:tgtEl>
                                        <p:attrNameLst>
                                          <p:attrName>ppt_w</p:attrName>
                                        </p:attrNameLst>
                                      </p:cBhvr>
                                      <p:tavLst>
                                        <p:tav tm="0">
                                          <p:val>
                                            <p:fltVal val="0"/>
                                          </p:val>
                                        </p:tav>
                                        <p:tav tm="100000">
                                          <p:val>
                                            <p:strVal val="#ppt_w"/>
                                          </p:val>
                                        </p:tav>
                                      </p:tavLst>
                                    </p:anim>
                                    <p:anim calcmode="lin" valueType="num">
                                      <p:cBhvr>
                                        <p:cTn id="8" dur="820" fill="hold"/>
                                        <p:tgtEl>
                                          <p:spTgt spid="25"/>
                                        </p:tgtEl>
                                        <p:attrNameLst>
                                          <p:attrName>ppt_h</p:attrName>
                                        </p:attrNameLst>
                                      </p:cBhvr>
                                      <p:tavLst>
                                        <p:tav tm="0">
                                          <p:val>
                                            <p:fltVal val="0"/>
                                          </p:val>
                                        </p:tav>
                                        <p:tav tm="100000">
                                          <p:val>
                                            <p:strVal val="#ppt_h"/>
                                          </p:val>
                                        </p:tav>
                                      </p:tavLst>
                                    </p:anim>
                                    <p:animEffect transition="in" filter="fade">
                                      <p:cBhvr>
                                        <p:cTn id="9" dur="82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2698175" cy="523220"/>
          </a:xfrm>
        </p:spPr>
        <p:txBody>
          <a:bodyPr/>
          <a:lstStyle/>
          <a:p>
            <a:r>
              <a:rPr lang="zh-CN" altLang="en-US" b="1" dirty="0" smtClean="0">
                <a:latin typeface="+mn-lt"/>
                <a:ea typeface="+mn-ea"/>
                <a:cs typeface="+mn-ea"/>
                <a:sym typeface="+mn-lt"/>
              </a:rPr>
              <a:t>全局最优的条件</a:t>
            </a:r>
            <a:endParaRPr lang="zh-CN" altLang="en-US" b="1" dirty="0">
              <a:latin typeface="+mn-lt"/>
              <a:ea typeface="+mn-ea"/>
              <a:cs typeface="+mn-ea"/>
              <a:sym typeface="+mn-lt"/>
            </a:endParaRPr>
          </a:p>
        </p:txBody>
      </p:sp>
      <p:sp>
        <p:nvSpPr>
          <p:cNvPr id="41" name="notes-tools-symbol-of-a-clipboard-and-notebook_52013">
            <a:extLst>
              <a:ext uri="{FF2B5EF4-FFF2-40B4-BE49-F238E27FC236}">
                <a16:creationId xmlns:a16="http://schemas.microsoft.com/office/drawing/2014/main" xmlns="" id="{1D9453AF-C194-4F23-8579-38EF28D92499}"/>
              </a:ext>
            </a:extLst>
          </p:cNvPr>
          <p:cNvSpPr>
            <a:spLocks noChangeAspect="1"/>
          </p:cNvSpPr>
          <p:nvPr/>
        </p:nvSpPr>
        <p:spPr bwMode="auto">
          <a:xfrm>
            <a:off x="1195000" y="1440367"/>
            <a:ext cx="609685" cy="517786"/>
          </a:xfrm>
          <a:custGeom>
            <a:avLst/>
            <a:gdLst>
              <a:gd name="connsiteX0" fmla="*/ 366251 w 519336"/>
              <a:gd name="connsiteY0" fmla="*/ 199177 h 441056"/>
              <a:gd name="connsiteX1" fmla="*/ 370553 w 519336"/>
              <a:gd name="connsiteY1" fmla="*/ 202401 h 441056"/>
              <a:gd name="connsiteX2" fmla="*/ 370553 w 519336"/>
              <a:gd name="connsiteY2" fmla="*/ 232495 h 441056"/>
              <a:gd name="connsiteX3" fmla="*/ 381308 w 519336"/>
              <a:gd name="connsiteY3" fmla="*/ 232495 h 441056"/>
              <a:gd name="connsiteX4" fmla="*/ 460893 w 519336"/>
              <a:gd name="connsiteY4" fmla="*/ 232495 h 441056"/>
              <a:gd name="connsiteX5" fmla="*/ 465195 w 519336"/>
              <a:gd name="connsiteY5" fmla="*/ 236794 h 441056"/>
              <a:gd name="connsiteX6" fmla="*/ 465195 w 519336"/>
              <a:gd name="connsiteY6" fmla="*/ 279785 h 441056"/>
              <a:gd name="connsiteX7" fmla="*/ 463044 w 519336"/>
              <a:gd name="connsiteY7" fmla="*/ 284084 h 441056"/>
              <a:gd name="connsiteX8" fmla="*/ 383458 w 519336"/>
              <a:gd name="connsiteY8" fmla="*/ 284084 h 441056"/>
              <a:gd name="connsiteX9" fmla="*/ 370553 w 519336"/>
              <a:gd name="connsiteY9" fmla="*/ 284084 h 441056"/>
              <a:gd name="connsiteX10" fmla="*/ 370553 w 519336"/>
              <a:gd name="connsiteY10" fmla="*/ 312028 h 441056"/>
              <a:gd name="connsiteX11" fmla="*/ 364100 w 519336"/>
              <a:gd name="connsiteY11" fmla="*/ 314177 h 441056"/>
              <a:gd name="connsiteX12" fmla="*/ 297420 w 519336"/>
              <a:gd name="connsiteY12" fmla="*/ 262588 h 441056"/>
              <a:gd name="connsiteX13" fmla="*/ 299571 w 519336"/>
              <a:gd name="connsiteY13" fmla="*/ 253990 h 441056"/>
              <a:gd name="connsiteX14" fmla="*/ 361949 w 519336"/>
              <a:gd name="connsiteY14" fmla="*/ 202401 h 441056"/>
              <a:gd name="connsiteX15" fmla="*/ 366251 w 519336"/>
              <a:gd name="connsiteY15" fmla="*/ 199177 h 441056"/>
              <a:gd name="connsiteX16" fmla="*/ 151861 w 519336"/>
              <a:gd name="connsiteY16" fmla="*/ 110092 h 441056"/>
              <a:gd name="connsiteX17" fmla="*/ 155094 w 519336"/>
              <a:gd name="connsiteY17" fmla="*/ 111974 h 441056"/>
              <a:gd name="connsiteX18" fmla="*/ 221907 w 519336"/>
              <a:gd name="connsiteY18" fmla="*/ 163596 h 441056"/>
              <a:gd name="connsiteX19" fmla="*/ 221907 w 519336"/>
              <a:gd name="connsiteY19" fmla="*/ 172200 h 441056"/>
              <a:gd name="connsiteX20" fmla="*/ 157249 w 519336"/>
              <a:gd name="connsiteY20" fmla="*/ 223822 h 441056"/>
              <a:gd name="connsiteX21" fmla="*/ 150783 w 519336"/>
              <a:gd name="connsiteY21" fmla="*/ 223822 h 441056"/>
              <a:gd name="connsiteX22" fmla="*/ 150783 w 519336"/>
              <a:gd name="connsiteY22" fmla="*/ 193709 h 441056"/>
              <a:gd name="connsiteX23" fmla="*/ 137852 w 519336"/>
              <a:gd name="connsiteY23" fmla="*/ 193709 h 441056"/>
              <a:gd name="connsiteX24" fmla="*/ 58106 w 519336"/>
              <a:gd name="connsiteY24" fmla="*/ 193709 h 441056"/>
              <a:gd name="connsiteX25" fmla="*/ 53796 w 519336"/>
              <a:gd name="connsiteY25" fmla="*/ 189407 h 441056"/>
              <a:gd name="connsiteX26" fmla="*/ 53796 w 519336"/>
              <a:gd name="connsiteY26" fmla="*/ 146389 h 441056"/>
              <a:gd name="connsiteX27" fmla="*/ 55951 w 519336"/>
              <a:gd name="connsiteY27" fmla="*/ 142087 h 441056"/>
              <a:gd name="connsiteX28" fmla="*/ 135696 w 519336"/>
              <a:gd name="connsiteY28" fmla="*/ 142087 h 441056"/>
              <a:gd name="connsiteX29" fmla="*/ 148628 w 519336"/>
              <a:gd name="connsiteY29" fmla="*/ 142087 h 441056"/>
              <a:gd name="connsiteX30" fmla="*/ 148628 w 519336"/>
              <a:gd name="connsiteY30" fmla="*/ 116276 h 441056"/>
              <a:gd name="connsiteX31" fmla="*/ 151861 w 519336"/>
              <a:gd name="connsiteY31" fmla="*/ 110092 h 441056"/>
              <a:gd name="connsiteX32" fmla="*/ 273634 w 519336"/>
              <a:gd name="connsiteY32" fmla="*/ 99173 h 441056"/>
              <a:gd name="connsiteX33" fmla="*/ 273634 w 519336"/>
              <a:gd name="connsiteY33" fmla="*/ 413104 h 441056"/>
              <a:gd name="connsiteX34" fmla="*/ 420193 w 519336"/>
              <a:gd name="connsiteY34" fmla="*/ 413104 h 441056"/>
              <a:gd name="connsiteX35" fmla="*/ 418038 w 519336"/>
              <a:gd name="connsiteY35" fmla="*/ 339997 h 441056"/>
              <a:gd name="connsiteX36" fmla="*/ 422348 w 519336"/>
              <a:gd name="connsiteY36" fmla="*/ 333546 h 441056"/>
              <a:gd name="connsiteX37" fmla="*/ 430970 w 519336"/>
              <a:gd name="connsiteY37" fmla="*/ 329246 h 441056"/>
              <a:gd name="connsiteX38" fmla="*/ 489162 w 519336"/>
              <a:gd name="connsiteY38" fmla="*/ 329246 h 441056"/>
              <a:gd name="connsiteX39" fmla="*/ 489162 w 519336"/>
              <a:gd name="connsiteY39" fmla="*/ 99173 h 441056"/>
              <a:gd name="connsiteX40" fmla="*/ 252081 w 519336"/>
              <a:gd name="connsiteY40" fmla="*/ 75521 h 441056"/>
              <a:gd name="connsiteX41" fmla="*/ 510715 w 519336"/>
              <a:gd name="connsiteY41" fmla="*/ 75521 h 441056"/>
              <a:gd name="connsiteX42" fmla="*/ 519336 w 519336"/>
              <a:gd name="connsiteY42" fmla="*/ 84122 h 441056"/>
              <a:gd name="connsiteX43" fmla="*/ 519336 w 519336"/>
              <a:gd name="connsiteY43" fmla="*/ 357198 h 441056"/>
              <a:gd name="connsiteX44" fmla="*/ 517181 w 519336"/>
              <a:gd name="connsiteY44" fmla="*/ 363649 h 441056"/>
              <a:gd name="connsiteX45" fmla="*/ 452522 w 519336"/>
              <a:gd name="connsiteY45" fmla="*/ 436756 h 441056"/>
              <a:gd name="connsiteX46" fmla="*/ 443901 w 519336"/>
              <a:gd name="connsiteY46" fmla="*/ 441056 h 441056"/>
              <a:gd name="connsiteX47" fmla="*/ 252081 w 519336"/>
              <a:gd name="connsiteY47" fmla="*/ 441056 h 441056"/>
              <a:gd name="connsiteX48" fmla="*/ 243460 w 519336"/>
              <a:gd name="connsiteY48" fmla="*/ 430305 h 441056"/>
              <a:gd name="connsiteX49" fmla="*/ 243460 w 519336"/>
              <a:gd name="connsiteY49" fmla="*/ 84122 h 441056"/>
              <a:gd name="connsiteX50" fmla="*/ 252081 w 519336"/>
              <a:gd name="connsiteY50" fmla="*/ 75521 h 441056"/>
              <a:gd name="connsiteX51" fmla="*/ 10776 w 519336"/>
              <a:gd name="connsiteY51" fmla="*/ 0 h 441056"/>
              <a:gd name="connsiteX52" fmla="*/ 267255 w 519336"/>
              <a:gd name="connsiteY52" fmla="*/ 0 h 441056"/>
              <a:gd name="connsiteX53" fmla="*/ 275876 w 519336"/>
              <a:gd name="connsiteY53" fmla="*/ 10761 h 441056"/>
              <a:gd name="connsiteX54" fmla="*/ 275876 w 519336"/>
              <a:gd name="connsiteY54" fmla="*/ 60262 h 441056"/>
              <a:gd name="connsiteX55" fmla="*/ 260789 w 519336"/>
              <a:gd name="connsiteY55" fmla="*/ 60262 h 441056"/>
              <a:gd name="connsiteX56" fmla="*/ 245702 w 519336"/>
              <a:gd name="connsiteY56" fmla="*/ 64567 h 441056"/>
              <a:gd name="connsiteX57" fmla="*/ 245702 w 519336"/>
              <a:gd name="connsiteY57" fmla="*/ 25827 h 441056"/>
              <a:gd name="connsiteX58" fmla="*/ 30174 w 519336"/>
              <a:gd name="connsiteY58" fmla="*/ 25827 h 441056"/>
              <a:gd name="connsiteX59" fmla="*/ 30174 w 519336"/>
              <a:gd name="connsiteY59" fmla="*/ 340053 h 441056"/>
              <a:gd name="connsiteX60" fmla="*/ 176733 w 519336"/>
              <a:gd name="connsiteY60" fmla="*/ 340053 h 441056"/>
              <a:gd name="connsiteX61" fmla="*/ 176733 w 519336"/>
              <a:gd name="connsiteY61" fmla="*/ 266877 h 441056"/>
              <a:gd name="connsiteX62" fmla="*/ 178888 w 519336"/>
              <a:gd name="connsiteY62" fmla="*/ 260421 h 441056"/>
              <a:gd name="connsiteX63" fmla="*/ 187509 w 519336"/>
              <a:gd name="connsiteY63" fmla="*/ 256116 h 441056"/>
              <a:gd name="connsiteX64" fmla="*/ 232770 w 519336"/>
              <a:gd name="connsiteY64" fmla="*/ 256116 h 441056"/>
              <a:gd name="connsiteX65" fmla="*/ 232770 w 519336"/>
              <a:gd name="connsiteY65" fmla="*/ 335749 h 441056"/>
              <a:gd name="connsiteX66" fmla="*/ 209062 w 519336"/>
              <a:gd name="connsiteY66" fmla="*/ 363728 h 441056"/>
              <a:gd name="connsiteX67" fmla="*/ 200441 w 519336"/>
              <a:gd name="connsiteY67" fmla="*/ 365880 h 441056"/>
              <a:gd name="connsiteX68" fmla="*/ 10776 w 519336"/>
              <a:gd name="connsiteY68" fmla="*/ 365880 h 441056"/>
              <a:gd name="connsiteX69" fmla="*/ 0 w 519336"/>
              <a:gd name="connsiteY69" fmla="*/ 357271 h 441056"/>
              <a:gd name="connsiteX70" fmla="*/ 0 w 519336"/>
              <a:gd name="connsiteY70" fmla="*/ 10761 h 441056"/>
              <a:gd name="connsiteX71" fmla="*/ 10776 w 519336"/>
              <a:gd name="connsiteY71" fmla="*/ 0 h 441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19336" h="441056">
                <a:moveTo>
                  <a:pt x="366251" y="199177"/>
                </a:moveTo>
                <a:cubicBezTo>
                  <a:pt x="368402" y="198102"/>
                  <a:pt x="370553" y="198102"/>
                  <a:pt x="370553" y="202401"/>
                </a:cubicBezTo>
                <a:lnTo>
                  <a:pt x="370553" y="232495"/>
                </a:lnTo>
                <a:lnTo>
                  <a:pt x="381308" y="232495"/>
                </a:lnTo>
                <a:lnTo>
                  <a:pt x="460893" y="232495"/>
                </a:lnTo>
                <a:cubicBezTo>
                  <a:pt x="460893" y="232495"/>
                  <a:pt x="465195" y="230345"/>
                  <a:pt x="465195" y="236794"/>
                </a:cubicBezTo>
                <a:lnTo>
                  <a:pt x="465195" y="279785"/>
                </a:lnTo>
                <a:cubicBezTo>
                  <a:pt x="465195" y="284084"/>
                  <a:pt x="463044" y="284084"/>
                  <a:pt x="463044" y="284084"/>
                </a:cubicBezTo>
                <a:lnTo>
                  <a:pt x="383458" y="284084"/>
                </a:lnTo>
                <a:lnTo>
                  <a:pt x="370553" y="284084"/>
                </a:lnTo>
                <a:lnTo>
                  <a:pt x="370553" y="312028"/>
                </a:lnTo>
                <a:cubicBezTo>
                  <a:pt x="370553" y="322775"/>
                  <a:pt x="364100" y="314177"/>
                  <a:pt x="364100" y="314177"/>
                </a:cubicBezTo>
                <a:cubicBezTo>
                  <a:pt x="364100" y="314177"/>
                  <a:pt x="303873" y="269037"/>
                  <a:pt x="297420" y="262588"/>
                </a:cubicBezTo>
                <a:cubicBezTo>
                  <a:pt x="293118" y="258289"/>
                  <a:pt x="299571" y="253990"/>
                  <a:pt x="299571" y="253990"/>
                </a:cubicBezTo>
                <a:lnTo>
                  <a:pt x="361949" y="202401"/>
                </a:lnTo>
                <a:cubicBezTo>
                  <a:pt x="361949" y="202401"/>
                  <a:pt x="364100" y="200252"/>
                  <a:pt x="366251" y="199177"/>
                </a:cubicBezTo>
                <a:close/>
                <a:moveTo>
                  <a:pt x="151861" y="110092"/>
                </a:moveTo>
                <a:cubicBezTo>
                  <a:pt x="153477" y="110361"/>
                  <a:pt x="155094" y="111974"/>
                  <a:pt x="155094" y="111974"/>
                </a:cubicBezTo>
                <a:cubicBezTo>
                  <a:pt x="155094" y="111974"/>
                  <a:pt x="215442" y="157143"/>
                  <a:pt x="221907" y="163596"/>
                </a:cubicBezTo>
                <a:cubicBezTo>
                  <a:pt x="226218" y="167898"/>
                  <a:pt x="221907" y="172200"/>
                  <a:pt x="221907" y="172200"/>
                </a:cubicBezTo>
                <a:lnTo>
                  <a:pt x="157249" y="223822"/>
                </a:lnTo>
                <a:cubicBezTo>
                  <a:pt x="157249" y="223822"/>
                  <a:pt x="150783" y="232425"/>
                  <a:pt x="150783" y="223822"/>
                </a:cubicBezTo>
                <a:lnTo>
                  <a:pt x="150783" y="193709"/>
                </a:lnTo>
                <a:lnTo>
                  <a:pt x="137852" y="193709"/>
                </a:lnTo>
                <a:lnTo>
                  <a:pt x="58106" y="193709"/>
                </a:lnTo>
                <a:cubicBezTo>
                  <a:pt x="58106" y="193709"/>
                  <a:pt x="53796" y="195860"/>
                  <a:pt x="53796" y="189407"/>
                </a:cubicBezTo>
                <a:lnTo>
                  <a:pt x="53796" y="146389"/>
                </a:lnTo>
                <a:cubicBezTo>
                  <a:pt x="53796" y="142087"/>
                  <a:pt x="55951" y="142087"/>
                  <a:pt x="55951" y="142087"/>
                </a:cubicBezTo>
                <a:lnTo>
                  <a:pt x="135696" y="142087"/>
                </a:lnTo>
                <a:lnTo>
                  <a:pt x="148628" y="142087"/>
                </a:lnTo>
                <a:lnTo>
                  <a:pt x="148628" y="116276"/>
                </a:lnTo>
                <a:cubicBezTo>
                  <a:pt x="148628" y="110899"/>
                  <a:pt x="150245" y="109824"/>
                  <a:pt x="151861" y="110092"/>
                </a:cubicBezTo>
                <a:close/>
                <a:moveTo>
                  <a:pt x="273634" y="99173"/>
                </a:moveTo>
                <a:lnTo>
                  <a:pt x="273634" y="413104"/>
                </a:lnTo>
                <a:lnTo>
                  <a:pt x="420193" y="413104"/>
                </a:lnTo>
                <a:lnTo>
                  <a:pt x="418038" y="339997"/>
                </a:lnTo>
                <a:cubicBezTo>
                  <a:pt x="418038" y="337846"/>
                  <a:pt x="420193" y="335696"/>
                  <a:pt x="422348" y="333546"/>
                </a:cubicBezTo>
                <a:cubicBezTo>
                  <a:pt x="424504" y="331396"/>
                  <a:pt x="426659" y="329246"/>
                  <a:pt x="430970" y="329246"/>
                </a:cubicBezTo>
                <a:lnTo>
                  <a:pt x="489162" y="329246"/>
                </a:lnTo>
                <a:lnTo>
                  <a:pt x="489162" y="99173"/>
                </a:lnTo>
                <a:close/>
                <a:moveTo>
                  <a:pt x="252081" y="75521"/>
                </a:moveTo>
                <a:lnTo>
                  <a:pt x="510715" y="75521"/>
                </a:lnTo>
                <a:cubicBezTo>
                  <a:pt x="515026" y="75521"/>
                  <a:pt x="519336" y="79821"/>
                  <a:pt x="519336" y="84122"/>
                </a:cubicBezTo>
                <a:lnTo>
                  <a:pt x="519336" y="357198"/>
                </a:lnTo>
                <a:cubicBezTo>
                  <a:pt x="519336" y="359348"/>
                  <a:pt x="519336" y="361499"/>
                  <a:pt x="517181" y="363649"/>
                </a:cubicBezTo>
                <a:lnTo>
                  <a:pt x="452522" y="436756"/>
                </a:lnTo>
                <a:cubicBezTo>
                  <a:pt x="450367" y="438906"/>
                  <a:pt x="448212" y="441056"/>
                  <a:pt x="443901" y="441056"/>
                </a:cubicBezTo>
                <a:lnTo>
                  <a:pt x="252081" y="441056"/>
                </a:lnTo>
                <a:cubicBezTo>
                  <a:pt x="247770" y="441056"/>
                  <a:pt x="243460" y="436756"/>
                  <a:pt x="243460" y="430305"/>
                </a:cubicBezTo>
                <a:lnTo>
                  <a:pt x="243460" y="84122"/>
                </a:lnTo>
                <a:cubicBezTo>
                  <a:pt x="243460" y="79821"/>
                  <a:pt x="247770" y="75521"/>
                  <a:pt x="252081" y="75521"/>
                </a:cubicBezTo>
                <a:close/>
                <a:moveTo>
                  <a:pt x="10776" y="0"/>
                </a:moveTo>
                <a:lnTo>
                  <a:pt x="267255" y="0"/>
                </a:lnTo>
                <a:cubicBezTo>
                  <a:pt x="271565" y="0"/>
                  <a:pt x="275876" y="6456"/>
                  <a:pt x="275876" y="10761"/>
                </a:cubicBezTo>
                <a:lnTo>
                  <a:pt x="275876" y="60262"/>
                </a:lnTo>
                <a:lnTo>
                  <a:pt x="260789" y="60262"/>
                </a:lnTo>
                <a:cubicBezTo>
                  <a:pt x="254323" y="60262"/>
                  <a:pt x="250013" y="62415"/>
                  <a:pt x="245702" y="64567"/>
                </a:cubicBezTo>
                <a:lnTo>
                  <a:pt x="245702" y="25827"/>
                </a:lnTo>
                <a:lnTo>
                  <a:pt x="30174" y="25827"/>
                </a:lnTo>
                <a:lnTo>
                  <a:pt x="30174" y="340053"/>
                </a:lnTo>
                <a:lnTo>
                  <a:pt x="176733" y="340053"/>
                </a:lnTo>
                <a:lnTo>
                  <a:pt x="176733" y="266877"/>
                </a:lnTo>
                <a:cubicBezTo>
                  <a:pt x="176733" y="264725"/>
                  <a:pt x="176733" y="262573"/>
                  <a:pt x="178888" y="260421"/>
                </a:cubicBezTo>
                <a:cubicBezTo>
                  <a:pt x="181044" y="258268"/>
                  <a:pt x="183199" y="256116"/>
                  <a:pt x="187509" y="256116"/>
                </a:cubicBezTo>
                <a:lnTo>
                  <a:pt x="232770" y="256116"/>
                </a:lnTo>
                <a:lnTo>
                  <a:pt x="232770" y="335749"/>
                </a:lnTo>
                <a:lnTo>
                  <a:pt x="209062" y="363728"/>
                </a:lnTo>
                <a:cubicBezTo>
                  <a:pt x="206907" y="365880"/>
                  <a:pt x="204752" y="365880"/>
                  <a:pt x="200441" y="365880"/>
                </a:cubicBezTo>
                <a:lnTo>
                  <a:pt x="10776" y="365880"/>
                </a:lnTo>
                <a:cubicBezTo>
                  <a:pt x="4310" y="365880"/>
                  <a:pt x="0" y="361576"/>
                  <a:pt x="0" y="357271"/>
                </a:cubicBezTo>
                <a:lnTo>
                  <a:pt x="0" y="10761"/>
                </a:lnTo>
                <a:cubicBezTo>
                  <a:pt x="0" y="6456"/>
                  <a:pt x="4310" y="0"/>
                  <a:pt x="10776" y="0"/>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3" name="文本框 8">
            <a:extLst>
              <a:ext uri="{FF2B5EF4-FFF2-40B4-BE49-F238E27FC236}">
                <a16:creationId xmlns:a16="http://schemas.microsoft.com/office/drawing/2014/main" xmlns="" id="{206D4268-A2EC-4F75-95AB-06702DD71A56}"/>
              </a:ext>
            </a:extLst>
          </p:cNvPr>
          <p:cNvSpPr txBox="1"/>
          <p:nvPr/>
        </p:nvSpPr>
        <p:spPr>
          <a:xfrm>
            <a:off x="2373643" y="1440367"/>
            <a:ext cx="2807955" cy="523220"/>
          </a:xfrm>
          <a:prstGeom prst="rect">
            <a:avLst/>
          </a:prstGeom>
          <a:noFill/>
        </p:spPr>
        <p:txBody>
          <a:bodyPr wrap="square" rtlCol="0">
            <a:spAutoFit/>
          </a:bodyPr>
          <a:lstStyle>
            <a:defPPr>
              <a:defRPr lang="zh-CN"/>
            </a:defPPr>
            <a:lvl1pPr>
              <a:defRPr>
                <a:solidFill>
                  <a:schemeClr val="accent1"/>
                </a:solidFill>
                <a:latin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smtClean="0">
                <a:latin typeface="+mn-lt"/>
                <a:cs typeface="+mn-ea"/>
                <a:sym typeface="+mn-lt"/>
              </a:rPr>
              <a:t>初始温度</a:t>
            </a:r>
            <a:r>
              <a:rPr lang="zh-CN" altLang="en-US" sz="2800" dirty="0">
                <a:latin typeface="+mn-lt"/>
                <a:cs typeface="+mn-ea"/>
                <a:sym typeface="+mn-lt"/>
              </a:rPr>
              <a:t>足够</a:t>
            </a:r>
            <a:r>
              <a:rPr lang="zh-CN" altLang="en-US" sz="2800" dirty="0" smtClean="0">
                <a:latin typeface="+mn-lt"/>
                <a:cs typeface="+mn-ea"/>
                <a:sym typeface="+mn-lt"/>
              </a:rPr>
              <a:t>高</a:t>
            </a:r>
            <a:endParaRPr lang="zh-CN" altLang="en-US" sz="2800" dirty="0">
              <a:latin typeface="+mn-lt"/>
              <a:cs typeface="+mn-ea"/>
              <a:sym typeface="+mn-lt"/>
            </a:endParaRPr>
          </a:p>
        </p:txBody>
      </p:sp>
      <p:sp>
        <p:nvSpPr>
          <p:cNvPr id="45" name="notes-tools-symbol-of-a-clipboard-and-notebook_52013">
            <a:extLst>
              <a:ext uri="{FF2B5EF4-FFF2-40B4-BE49-F238E27FC236}">
                <a16:creationId xmlns:a16="http://schemas.microsoft.com/office/drawing/2014/main" xmlns="" id="{3B66E7E8-52F3-4DD3-98D8-F3F9F49BDCAD}"/>
              </a:ext>
            </a:extLst>
          </p:cNvPr>
          <p:cNvSpPr>
            <a:spLocks noChangeAspect="1"/>
          </p:cNvSpPr>
          <p:nvPr/>
        </p:nvSpPr>
        <p:spPr bwMode="auto">
          <a:xfrm>
            <a:off x="1195000" y="2538414"/>
            <a:ext cx="609685" cy="549866"/>
          </a:xfrm>
          <a:custGeom>
            <a:avLst/>
            <a:gdLst>
              <a:gd name="T0" fmla="*/ 7830 w 8541"/>
              <a:gd name="T1" fmla="*/ 7703 h 7703"/>
              <a:gd name="T2" fmla="*/ 0 w 8541"/>
              <a:gd name="T3" fmla="*/ 7703 h 7703"/>
              <a:gd name="T4" fmla="*/ 0 w 8541"/>
              <a:gd name="T5" fmla="*/ 0 h 7703"/>
              <a:gd name="T6" fmla="*/ 632 w 8541"/>
              <a:gd name="T7" fmla="*/ 0 h 7703"/>
              <a:gd name="T8" fmla="*/ 632 w 8541"/>
              <a:gd name="T9" fmla="*/ 4272 h 7703"/>
              <a:gd name="T10" fmla="*/ 4513 w 8541"/>
              <a:gd name="T11" fmla="*/ 1449 h 7703"/>
              <a:gd name="T12" fmla="*/ 5841 w 8541"/>
              <a:gd name="T13" fmla="*/ 2017 h 7703"/>
              <a:gd name="T14" fmla="*/ 7667 w 8541"/>
              <a:gd name="T15" fmla="*/ 357 h 7703"/>
              <a:gd name="T16" fmla="*/ 7305 w 8541"/>
              <a:gd name="T17" fmla="*/ 0 h 7703"/>
              <a:gd name="T18" fmla="*/ 8541 w 8541"/>
              <a:gd name="T19" fmla="*/ 0 h 7703"/>
              <a:gd name="T20" fmla="*/ 8541 w 8541"/>
              <a:gd name="T21" fmla="*/ 1235 h 7703"/>
              <a:gd name="T22" fmla="*/ 8116 w 8541"/>
              <a:gd name="T23" fmla="*/ 806 h 7703"/>
              <a:gd name="T24" fmla="*/ 5965 w 8541"/>
              <a:gd name="T25" fmla="*/ 2756 h 7703"/>
              <a:gd name="T26" fmla="*/ 4593 w 8541"/>
              <a:gd name="T27" fmla="*/ 2172 h 7703"/>
              <a:gd name="T28" fmla="*/ 632 w 8541"/>
              <a:gd name="T29" fmla="*/ 5054 h 7703"/>
              <a:gd name="T30" fmla="*/ 632 w 8541"/>
              <a:gd name="T31" fmla="*/ 7072 h 7703"/>
              <a:gd name="T32" fmla="*/ 1348 w 8541"/>
              <a:gd name="T33" fmla="*/ 7072 h 7703"/>
              <a:gd name="T34" fmla="*/ 1348 w 8541"/>
              <a:gd name="T35" fmla="*/ 5289 h 7703"/>
              <a:gd name="T36" fmla="*/ 1980 w 8541"/>
              <a:gd name="T37" fmla="*/ 5289 h 7703"/>
              <a:gd name="T38" fmla="*/ 1980 w 8541"/>
              <a:gd name="T39" fmla="*/ 7072 h 7703"/>
              <a:gd name="T40" fmla="*/ 2517 w 8541"/>
              <a:gd name="T41" fmla="*/ 7072 h 7703"/>
              <a:gd name="T42" fmla="*/ 2517 w 8541"/>
              <a:gd name="T43" fmla="*/ 4558 h 7703"/>
              <a:gd name="T44" fmla="*/ 3149 w 8541"/>
              <a:gd name="T45" fmla="*/ 4558 h 7703"/>
              <a:gd name="T46" fmla="*/ 3149 w 8541"/>
              <a:gd name="T47" fmla="*/ 7072 h 7703"/>
              <a:gd name="T48" fmla="*/ 3686 w 8541"/>
              <a:gd name="T49" fmla="*/ 7072 h 7703"/>
              <a:gd name="T50" fmla="*/ 3686 w 8541"/>
              <a:gd name="T51" fmla="*/ 3824 h 7703"/>
              <a:gd name="T52" fmla="*/ 4318 w 8541"/>
              <a:gd name="T53" fmla="*/ 3824 h 7703"/>
              <a:gd name="T54" fmla="*/ 4318 w 8541"/>
              <a:gd name="T55" fmla="*/ 7072 h 7703"/>
              <a:gd name="T56" fmla="*/ 4855 w 8541"/>
              <a:gd name="T57" fmla="*/ 7072 h 7703"/>
              <a:gd name="T58" fmla="*/ 4855 w 8541"/>
              <a:gd name="T59" fmla="*/ 3458 h 7703"/>
              <a:gd name="T60" fmla="*/ 5491 w 8541"/>
              <a:gd name="T61" fmla="*/ 3458 h 7703"/>
              <a:gd name="T62" fmla="*/ 5491 w 8541"/>
              <a:gd name="T63" fmla="*/ 7072 h 7703"/>
              <a:gd name="T64" fmla="*/ 6028 w 8541"/>
              <a:gd name="T65" fmla="*/ 7072 h 7703"/>
              <a:gd name="T66" fmla="*/ 6028 w 8541"/>
              <a:gd name="T67" fmla="*/ 4193 h 7703"/>
              <a:gd name="T68" fmla="*/ 6660 w 8541"/>
              <a:gd name="T69" fmla="*/ 4193 h 7703"/>
              <a:gd name="T70" fmla="*/ 6660 w 8541"/>
              <a:gd name="T71" fmla="*/ 7072 h 7703"/>
              <a:gd name="T72" fmla="*/ 7197 w 8541"/>
              <a:gd name="T73" fmla="*/ 7072 h 7703"/>
              <a:gd name="T74" fmla="*/ 7197 w 8541"/>
              <a:gd name="T75" fmla="*/ 2728 h 7703"/>
              <a:gd name="T76" fmla="*/ 7830 w 8541"/>
              <a:gd name="T77" fmla="*/ 2728 h 7703"/>
              <a:gd name="T78" fmla="*/ 7830 w 8541"/>
              <a:gd name="T79" fmla="*/ 7703 h 7703"/>
              <a:gd name="T80" fmla="*/ 7830 w 8541"/>
              <a:gd name="T81" fmla="*/ 7703 h 7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41" h="7703">
                <a:moveTo>
                  <a:pt x="7830" y="7703"/>
                </a:moveTo>
                <a:lnTo>
                  <a:pt x="0" y="7703"/>
                </a:lnTo>
                <a:lnTo>
                  <a:pt x="0" y="0"/>
                </a:lnTo>
                <a:lnTo>
                  <a:pt x="632" y="0"/>
                </a:lnTo>
                <a:lnTo>
                  <a:pt x="632" y="4272"/>
                </a:lnTo>
                <a:lnTo>
                  <a:pt x="4513" y="1449"/>
                </a:lnTo>
                <a:lnTo>
                  <a:pt x="5841" y="2017"/>
                </a:lnTo>
                <a:lnTo>
                  <a:pt x="7667" y="357"/>
                </a:lnTo>
                <a:lnTo>
                  <a:pt x="7305" y="0"/>
                </a:lnTo>
                <a:lnTo>
                  <a:pt x="8541" y="0"/>
                </a:lnTo>
                <a:lnTo>
                  <a:pt x="8541" y="1235"/>
                </a:lnTo>
                <a:lnTo>
                  <a:pt x="8116" y="806"/>
                </a:lnTo>
                <a:lnTo>
                  <a:pt x="5965" y="2756"/>
                </a:lnTo>
                <a:lnTo>
                  <a:pt x="4593" y="2172"/>
                </a:lnTo>
                <a:lnTo>
                  <a:pt x="632" y="5054"/>
                </a:lnTo>
                <a:lnTo>
                  <a:pt x="632" y="7072"/>
                </a:lnTo>
                <a:lnTo>
                  <a:pt x="1348" y="7072"/>
                </a:lnTo>
                <a:lnTo>
                  <a:pt x="1348" y="5289"/>
                </a:lnTo>
                <a:lnTo>
                  <a:pt x="1980" y="5289"/>
                </a:lnTo>
                <a:lnTo>
                  <a:pt x="1980" y="7072"/>
                </a:lnTo>
                <a:lnTo>
                  <a:pt x="2517" y="7072"/>
                </a:lnTo>
                <a:lnTo>
                  <a:pt x="2517" y="4558"/>
                </a:lnTo>
                <a:lnTo>
                  <a:pt x="3149" y="4558"/>
                </a:lnTo>
                <a:lnTo>
                  <a:pt x="3149" y="7072"/>
                </a:lnTo>
                <a:lnTo>
                  <a:pt x="3686" y="7072"/>
                </a:lnTo>
                <a:lnTo>
                  <a:pt x="3686" y="3824"/>
                </a:lnTo>
                <a:lnTo>
                  <a:pt x="4318" y="3824"/>
                </a:lnTo>
                <a:lnTo>
                  <a:pt x="4318" y="7072"/>
                </a:lnTo>
                <a:lnTo>
                  <a:pt x="4855" y="7072"/>
                </a:lnTo>
                <a:lnTo>
                  <a:pt x="4855" y="3458"/>
                </a:lnTo>
                <a:lnTo>
                  <a:pt x="5491" y="3458"/>
                </a:lnTo>
                <a:lnTo>
                  <a:pt x="5491" y="7072"/>
                </a:lnTo>
                <a:lnTo>
                  <a:pt x="6028" y="7072"/>
                </a:lnTo>
                <a:lnTo>
                  <a:pt x="6028" y="4193"/>
                </a:lnTo>
                <a:lnTo>
                  <a:pt x="6660" y="4193"/>
                </a:lnTo>
                <a:lnTo>
                  <a:pt x="6660" y="7072"/>
                </a:lnTo>
                <a:lnTo>
                  <a:pt x="7197" y="7072"/>
                </a:lnTo>
                <a:lnTo>
                  <a:pt x="7197" y="2728"/>
                </a:lnTo>
                <a:lnTo>
                  <a:pt x="7830" y="2728"/>
                </a:lnTo>
                <a:lnTo>
                  <a:pt x="7830" y="7703"/>
                </a:lnTo>
                <a:lnTo>
                  <a:pt x="7830" y="7703"/>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47" name="文本框 15">
            <a:extLst>
              <a:ext uri="{FF2B5EF4-FFF2-40B4-BE49-F238E27FC236}">
                <a16:creationId xmlns:a16="http://schemas.microsoft.com/office/drawing/2014/main" xmlns="" id="{1220DEA3-B65F-4BAE-9523-6698D4985363}"/>
              </a:ext>
            </a:extLst>
          </p:cNvPr>
          <p:cNvSpPr txBox="1"/>
          <p:nvPr/>
        </p:nvSpPr>
        <p:spPr>
          <a:xfrm>
            <a:off x="2373643" y="2644376"/>
            <a:ext cx="3176255" cy="523220"/>
          </a:xfrm>
          <a:prstGeom prst="rect">
            <a:avLst/>
          </a:prstGeom>
          <a:noFill/>
        </p:spPr>
        <p:txBody>
          <a:bodyPr wrap="square" rtlCol="0">
            <a:spAutoFit/>
          </a:bodyPr>
          <a:lstStyle>
            <a:defPPr>
              <a:defRPr lang="zh-CN"/>
            </a:defPPr>
            <a:lvl1pPr>
              <a:defRPr>
                <a:solidFill>
                  <a:schemeClr val="accent1"/>
                </a:solidFill>
                <a:latin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latin typeface="+mn-lt"/>
                <a:cs typeface="+mn-ea"/>
                <a:sym typeface="+mn-lt"/>
              </a:rPr>
              <a:t>迭代</a:t>
            </a:r>
            <a:r>
              <a:rPr lang="zh-CN" altLang="en-US" sz="2800" dirty="0" smtClean="0">
                <a:latin typeface="+mn-lt"/>
                <a:cs typeface="+mn-ea"/>
                <a:sym typeface="+mn-lt"/>
              </a:rPr>
              <a:t>次数</a:t>
            </a:r>
            <a:r>
              <a:rPr lang="zh-CN" altLang="en-US" sz="2800" dirty="0">
                <a:latin typeface="+mn-lt"/>
                <a:cs typeface="+mn-ea"/>
                <a:sym typeface="+mn-lt"/>
              </a:rPr>
              <a:t>足够</a:t>
            </a:r>
            <a:r>
              <a:rPr lang="zh-CN" altLang="en-US" sz="2800" dirty="0" smtClean="0">
                <a:latin typeface="+mn-lt"/>
                <a:cs typeface="+mn-ea"/>
                <a:sym typeface="+mn-lt"/>
              </a:rPr>
              <a:t>大</a:t>
            </a:r>
            <a:endParaRPr lang="zh-CN" altLang="en-US" sz="2800" dirty="0">
              <a:latin typeface="+mn-lt"/>
              <a:cs typeface="+mn-ea"/>
              <a:sym typeface="+mn-lt"/>
            </a:endParaRPr>
          </a:p>
        </p:txBody>
      </p:sp>
      <p:sp>
        <p:nvSpPr>
          <p:cNvPr id="49" name="notes-tools-symbol-of-a-clipboard-and-notebook_52013">
            <a:extLst>
              <a:ext uri="{FF2B5EF4-FFF2-40B4-BE49-F238E27FC236}">
                <a16:creationId xmlns:a16="http://schemas.microsoft.com/office/drawing/2014/main" xmlns="" id="{9DF47053-5CDA-4E90-86E4-3C0572CAA7F2}"/>
              </a:ext>
            </a:extLst>
          </p:cNvPr>
          <p:cNvSpPr>
            <a:spLocks noChangeAspect="1"/>
          </p:cNvSpPr>
          <p:nvPr/>
        </p:nvSpPr>
        <p:spPr bwMode="auto">
          <a:xfrm>
            <a:off x="1141640" y="3828056"/>
            <a:ext cx="609685" cy="515849"/>
          </a:xfrm>
          <a:custGeom>
            <a:avLst/>
            <a:gdLst>
              <a:gd name="connsiteX0" fmla="*/ 82314 w 609332"/>
              <a:gd name="connsiteY0" fmla="*/ 471503 h 515551"/>
              <a:gd name="connsiteX1" fmla="*/ 66477 w 609332"/>
              <a:gd name="connsiteY1" fmla="*/ 487317 h 515551"/>
              <a:gd name="connsiteX2" fmla="*/ 82314 w 609332"/>
              <a:gd name="connsiteY2" fmla="*/ 503131 h 515551"/>
              <a:gd name="connsiteX3" fmla="*/ 98152 w 609332"/>
              <a:gd name="connsiteY3" fmla="*/ 487317 h 515551"/>
              <a:gd name="connsiteX4" fmla="*/ 82314 w 609332"/>
              <a:gd name="connsiteY4" fmla="*/ 471503 h 515551"/>
              <a:gd name="connsiteX5" fmla="*/ 519477 w 609332"/>
              <a:gd name="connsiteY5" fmla="*/ 331502 h 515551"/>
              <a:gd name="connsiteX6" fmla="*/ 500606 w 609332"/>
              <a:gd name="connsiteY6" fmla="*/ 350244 h 515551"/>
              <a:gd name="connsiteX7" fmla="*/ 519477 w 609332"/>
              <a:gd name="connsiteY7" fmla="*/ 369084 h 515551"/>
              <a:gd name="connsiteX8" fmla="*/ 538250 w 609332"/>
              <a:gd name="connsiteY8" fmla="*/ 350244 h 515551"/>
              <a:gd name="connsiteX9" fmla="*/ 519477 w 609332"/>
              <a:gd name="connsiteY9" fmla="*/ 331502 h 515551"/>
              <a:gd name="connsiteX10" fmla="*/ 33434 w 609332"/>
              <a:gd name="connsiteY10" fmla="*/ 294911 h 515551"/>
              <a:gd name="connsiteX11" fmla="*/ 33434 w 609332"/>
              <a:gd name="connsiteY11" fmla="*/ 439093 h 515551"/>
              <a:gd name="connsiteX12" fmla="*/ 131293 w 609332"/>
              <a:gd name="connsiteY12" fmla="*/ 439093 h 515551"/>
              <a:gd name="connsiteX13" fmla="*/ 131293 w 609332"/>
              <a:gd name="connsiteY13" fmla="*/ 294911 h 515551"/>
              <a:gd name="connsiteX14" fmla="*/ 20530 w 609332"/>
              <a:gd name="connsiteY14" fmla="*/ 254106 h 515551"/>
              <a:gd name="connsiteX15" fmla="*/ 144099 w 609332"/>
              <a:gd name="connsiteY15" fmla="*/ 254106 h 515551"/>
              <a:gd name="connsiteX16" fmla="*/ 164629 w 609332"/>
              <a:gd name="connsiteY16" fmla="*/ 274606 h 515551"/>
              <a:gd name="connsiteX17" fmla="*/ 164629 w 609332"/>
              <a:gd name="connsiteY17" fmla="*/ 494248 h 515551"/>
              <a:gd name="connsiteX18" fmla="*/ 144099 w 609332"/>
              <a:gd name="connsiteY18" fmla="*/ 514845 h 515551"/>
              <a:gd name="connsiteX19" fmla="*/ 20530 w 609332"/>
              <a:gd name="connsiteY19" fmla="*/ 514845 h 515551"/>
              <a:gd name="connsiteX20" fmla="*/ 0 w 609332"/>
              <a:gd name="connsiteY20" fmla="*/ 494248 h 515551"/>
              <a:gd name="connsiteX21" fmla="*/ 0 w 609332"/>
              <a:gd name="connsiteY21" fmla="*/ 274606 h 515551"/>
              <a:gd name="connsiteX22" fmla="*/ 20530 w 609332"/>
              <a:gd name="connsiteY22" fmla="*/ 254106 h 515551"/>
              <a:gd name="connsiteX23" fmla="*/ 97946 w 609332"/>
              <a:gd name="connsiteY23" fmla="*/ 147552 h 515551"/>
              <a:gd name="connsiteX24" fmla="*/ 314156 w 609332"/>
              <a:gd name="connsiteY24" fmla="*/ 147552 h 515551"/>
              <a:gd name="connsiteX25" fmla="*/ 347111 w 609332"/>
              <a:gd name="connsiteY25" fmla="*/ 180456 h 515551"/>
              <a:gd name="connsiteX26" fmla="*/ 347111 w 609332"/>
              <a:gd name="connsiteY26" fmla="*/ 482647 h 515551"/>
              <a:gd name="connsiteX27" fmla="*/ 314156 w 609332"/>
              <a:gd name="connsiteY27" fmla="*/ 515551 h 515551"/>
              <a:gd name="connsiteX28" fmla="*/ 192018 w 609332"/>
              <a:gd name="connsiteY28" fmla="*/ 515551 h 515551"/>
              <a:gd name="connsiteX29" fmla="*/ 195441 w 609332"/>
              <a:gd name="connsiteY29" fmla="*/ 497488 h 515551"/>
              <a:gd name="connsiteX30" fmla="*/ 195441 w 609332"/>
              <a:gd name="connsiteY30" fmla="*/ 492118 h 515551"/>
              <a:gd name="connsiteX31" fmla="*/ 206002 w 609332"/>
              <a:gd name="connsiteY31" fmla="*/ 495828 h 515551"/>
              <a:gd name="connsiteX32" fmla="*/ 224875 w 609332"/>
              <a:gd name="connsiteY32" fmla="*/ 476984 h 515551"/>
              <a:gd name="connsiteX33" fmla="*/ 206002 w 609332"/>
              <a:gd name="connsiteY33" fmla="*/ 458238 h 515551"/>
              <a:gd name="connsiteX34" fmla="*/ 195441 w 609332"/>
              <a:gd name="connsiteY34" fmla="*/ 461948 h 515551"/>
              <a:gd name="connsiteX35" fmla="*/ 195441 w 609332"/>
              <a:gd name="connsiteY35" fmla="*/ 425333 h 515551"/>
              <a:gd name="connsiteX36" fmla="*/ 301835 w 609332"/>
              <a:gd name="connsiteY36" fmla="*/ 425333 h 515551"/>
              <a:gd name="connsiteX37" fmla="*/ 301835 w 609332"/>
              <a:gd name="connsiteY37" fmla="*/ 199202 h 515551"/>
              <a:gd name="connsiteX38" fmla="*/ 110169 w 609332"/>
              <a:gd name="connsiteY38" fmla="*/ 199202 h 515551"/>
              <a:gd name="connsiteX39" fmla="*/ 110169 w 609332"/>
              <a:gd name="connsiteY39" fmla="*/ 226541 h 515551"/>
              <a:gd name="connsiteX40" fmla="*/ 64991 w 609332"/>
              <a:gd name="connsiteY40" fmla="*/ 226541 h 515551"/>
              <a:gd name="connsiteX41" fmla="*/ 64991 w 609332"/>
              <a:gd name="connsiteY41" fmla="*/ 180456 h 515551"/>
              <a:gd name="connsiteX42" fmla="*/ 97946 w 609332"/>
              <a:gd name="connsiteY42" fmla="*/ 147552 h 515551"/>
              <a:gd name="connsiteX43" fmla="*/ 183816 w 609332"/>
              <a:gd name="connsiteY43" fmla="*/ 0 h 515551"/>
              <a:gd name="connsiteX44" fmla="*/ 549103 w 609332"/>
              <a:gd name="connsiteY44" fmla="*/ 0 h 515551"/>
              <a:gd name="connsiteX45" fmla="*/ 609332 w 609332"/>
              <a:gd name="connsiteY45" fmla="*/ 60228 h 515551"/>
              <a:gd name="connsiteX46" fmla="*/ 609332 w 609332"/>
              <a:gd name="connsiteY46" fmla="*/ 338237 h 515551"/>
              <a:gd name="connsiteX47" fmla="*/ 549103 w 609332"/>
              <a:gd name="connsiteY47" fmla="*/ 398466 h 515551"/>
              <a:gd name="connsiteX48" fmla="*/ 421702 w 609332"/>
              <a:gd name="connsiteY48" fmla="*/ 398466 h 515551"/>
              <a:gd name="connsiteX49" fmla="*/ 421702 w 609332"/>
              <a:gd name="connsiteY49" fmla="*/ 439074 h 515551"/>
              <a:gd name="connsiteX50" fmla="*/ 477727 w 609332"/>
              <a:gd name="connsiteY50" fmla="*/ 439074 h 515551"/>
              <a:gd name="connsiteX51" fmla="*/ 500606 w 609332"/>
              <a:gd name="connsiteY51" fmla="*/ 461916 h 515551"/>
              <a:gd name="connsiteX52" fmla="*/ 500606 w 609332"/>
              <a:gd name="connsiteY52" fmla="*/ 491201 h 515551"/>
              <a:gd name="connsiteX53" fmla="*/ 477727 w 609332"/>
              <a:gd name="connsiteY53" fmla="*/ 514140 h 515551"/>
              <a:gd name="connsiteX54" fmla="*/ 369099 w 609332"/>
              <a:gd name="connsiteY54" fmla="*/ 514140 h 515551"/>
              <a:gd name="connsiteX55" fmla="*/ 377606 w 609332"/>
              <a:gd name="connsiteY55" fmla="*/ 485148 h 515551"/>
              <a:gd name="connsiteX56" fmla="*/ 377801 w 609332"/>
              <a:gd name="connsiteY56" fmla="*/ 384409 h 515551"/>
              <a:gd name="connsiteX57" fmla="*/ 377801 w 609332"/>
              <a:gd name="connsiteY57" fmla="*/ 309343 h 515551"/>
              <a:gd name="connsiteX58" fmla="*/ 534143 w 609332"/>
              <a:gd name="connsiteY58" fmla="*/ 309343 h 515551"/>
              <a:gd name="connsiteX59" fmla="*/ 557022 w 609332"/>
              <a:gd name="connsiteY59" fmla="*/ 286404 h 515551"/>
              <a:gd name="connsiteX60" fmla="*/ 557022 w 609332"/>
              <a:gd name="connsiteY60" fmla="*/ 71064 h 515551"/>
              <a:gd name="connsiteX61" fmla="*/ 534143 w 609332"/>
              <a:gd name="connsiteY61" fmla="*/ 48222 h 515551"/>
              <a:gd name="connsiteX62" fmla="*/ 198776 w 609332"/>
              <a:gd name="connsiteY62" fmla="*/ 48222 h 515551"/>
              <a:gd name="connsiteX63" fmla="*/ 175799 w 609332"/>
              <a:gd name="connsiteY63" fmla="*/ 71064 h 515551"/>
              <a:gd name="connsiteX64" fmla="*/ 175799 w 609332"/>
              <a:gd name="connsiteY64" fmla="*/ 116845 h 515551"/>
              <a:gd name="connsiteX65" fmla="*/ 123489 w 609332"/>
              <a:gd name="connsiteY65" fmla="*/ 116845 h 515551"/>
              <a:gd name="connsiteX66" fmla="*/ 123489 w 609332"/>
              <a:gd name="connsiteY66" fmla="*/ 60228 h 515551"/>
              <a:gd name="connsiteX67" fmla="*/ 183816 w 609332"/>
              <a:gd name="connsiteY67" fmla="*/ 0 h 51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9332" h="515551">
                <a:moveTo>
                  <a:pt x="82314" y="471503"/>
                </a:moveTo>
                <a:cubicBezTo>
                  <a:pt x="73614" y="471503"/>
                  <a:pt x="66477" y="478629"/>
                  <a:pt x="66477" y="487317"/>
                </a:cubicBezTo>
                <a:cubicBezTo>
                  <a:pt x="66477" y="496005"/>
                  <a:pt x="73614" y="503131"/>
                  <a:pt x="82314" y="503131"/>
                </a:cubicBezTo>
                <a:cubicBezTo>
                  <a:pt x="91015" y="503131"/>
                  <a:pt x="98152" y="496005"/>
                  <a:pt x="98152" y="487317"/>
                </a:cubicBezTo>
                <a:cubicBezTo>
                  <a:pt x="98152" y="478629"/>
                  <a:pt x="91015" y="471503"/>
                  <a:pt x="82314" y="471503"/>
                </a:cubicBezTo>
                <a:close/>
                <a:moveTo>
                  <a:pt x="519477" y="331502"/>
                </a:moveTo>
                <a:cubicBezTo>
                  <a:pt x="509015" y="331502"/>
                  <a:pt x="500606" y="339897"/>
                  <a:pt x="500606" y="350244"/>
                </a:cubicBezTo>
                <a:cubicBezTo>
                  <a:pt x="500606" y="360689"/>
                  <a:pt x="509015" y="369084"/>
                  <a:pt x="519477" y="369084"/>
                </a:cubicBezTo>
                <a:cubicBezTo>
                  <a:pt x="529841" y="369084"/>
                  <a:pt x="538250" y="360689"/>
                  <a:pt x="538250" y="350244"/>
                </a:cubicBezTo>
                <a:cubicBezTo>
                  <a:pt x="538250" y="339897"/>
                  <a:pt x="529841" y="331502"/>
                  <a:pt x="519477" y="331502"/>
                </a:cubicBezTo>
                <a:close/>
                <a:moveTo>
                  <a:pt x="33434" y="294911"/>
                </a:moveTo>
                <a:lnTo>
                  <a:pt x="33434" y="439093"/>
                </a:lnTo>
                <a:lnTo>
                  <a:pt x="131293" y="439093"/>
                </a:lnTo>
                <a:lnTo>
                  <a:pt x="131293" y="294911"/>
                </a:lnTo>
                <a:close/>
                <a:moveTo>
                  <a:pt x="20530" y="254106"/>
                </a:moveTo>
                <a:lnTo>
                  <a:pt x="144099" y="254106"/>
                </a:lnTo>
                <a:cubicBezTo>
                  <a:pt x="155440" y="254106"/>
                  <a:pt x="164629" y="263282"/>
                  <a:pt x="164629" y="274606"/>
                </a:cubicBezTo>
                <a:lnTo>
                  <a:pt x="164629" y="494248"/>
                </a:lnTo>
                <a:cubicBezTo>
                  <a:pt x="164629" y="505669"/>
                  <a:pt x="155440" y="514845"/>
                  <a:pt x="144099" y="514845"/>
                </a:cubicBezTo>
                <a:lnTo>
                  <a:pt x="20530" y="514845"/>
                </a:lnTo>
                <a:cubicBezTo>
                  <a:pt x="9190" y="514845"/>
                  <a:pt x="0" y="505669"/>
                  <a:pt x="0" y="494248"/>
                </a:cubicBezTo>
                <a:lnTo>
                  <a:pt x="0" y="274606"/>
                </a:lnTo>
                <a:cubicBezTo>
                  <a:pt x="0" y="263282"/>
                  <a:pt x="9190" y="254106"/>
                  <a:pt x="20530" y="254106"/>
                </a:cubicBezTo>
                <a:close/>
                <a:moveTo>
                  <a:pt x="97946" y="147552"/>
                </a:moveTo>
                <a:lnTo>
                  <a:pt x="314156" y="147552"/>
                </a:lnTo>
                <a:cubicBezTo>
                  <a:pt x="332345" y="147552"/>
                  <a:pt x="347111" y="162295"/>
                  <a:pt x="347111" y="180456"/>
                </a:cubicBezTo>
                <a:lnTo>
                  <a:pt x="347111" y="482647"/>
                </a:lnTo>
                <a:cubicBezTo>
                  <a:pt x="347111" y="500808"/>
                  <a:pt x="332345" y="515551"/>
                  <a:pt x="314156" y="515551"/>
                </a:cubicBezTo>
                <a:lnTo>
                  <a:pt x="192018" y="515551"/>
                </a:lnTo>
                <a:cubicBezTo>
                  <a:pt x="194072" y="509888"/>
                  <a:pt x="195441" y="503835"/>
                  <a:pt x="195441" y="497488"/>
                </a:cubicBezTo>
                <a:lnTo>
                  <a:pt x="195441" y="492118"/>
                </a:lnTo>
                <a:cubicBezTo>
                  <a:pt x="198472" y="494266"/>
                  <a:pt x="201993" y="495828"/>
                  <a:pt x="206002" y="495828"/>
                </a:cubicBezTo>
                <a:cubicBezTo>
                  <a:pt x="216368" y="495828"/>
                  <a:pt x="224875" y="487334"/>
                  <a:pt x="224875" y="476984"/>
                </a:cubicBezTo>
                <a:cubicBezTo>
                  <a:pt x="224875" y="466634"/>
                  <a:pt x="216368" y="458238"/>
                  <a:pt x="206002" y="458238"/>
                </a:cubicBezTo>
                <a:cubicBezTo>
                  <a:pt x="201993" y="458238"/>
                  <a:pt x="198472" y="459800"/>
                  <a:pt x="195441" y="461948"/>
                </a:cubicBezTo>
                <a:lnTo>
                  <a:pt x="195441" y="425333"/>
                </a:lnTo>
                <a:lnTo>
                  <a:pt x="301835" y="425333"/>
                </a:lnTo>
                <a:lnTo>
                  <a:pt x="301835" y="199202"/>
                </a:lnTo>
                <a:lnTo>
                  <a:pt x="110169" y="199202"/>
                </a:lnTo>
                <a:lnTo>
                  <a:pt x="110169" y="226541"/>
                </a:lnTo>
                <a:lnTo>
                  <a:pt x="64991" y="226541"/>
                </a:lnTo>
                <a:lnTo>
                  <a:pt x="64991" y="180456"/>
                </a:lnTo>
                <a:cubicBezTo>
                  <a:pt x="64991" y="162295"/>
                  <a:pt x="79757" y="147552"/>
                  <a:pt x="97946" y="147552"/>
                </a:cubicBezTo>
                <a:close/>
                <a:moveTo>
                  <a:pt x="183816" y="0"/>
                </a:moveTo>
                <a:lnTo>
                  <a:pt x="549103" y="0"/>
                </a:lnTo>
                <a:cubicBezTo>
                  <a:pt x="582346" y="0"/>
                  <a:pt x="609332" y="26942"/>
                  <a:pt x="609332" y="60228"/>
                </a:cubicBezTo>
                <a:lnTo>
                  <a:pt x="609332" y="338237"/>
                </a:lnTo>
                <a:cubicBezTo>
                  <a:pt x="609332" y="371427"/>
                  <a:pt x="582346" y="398466"/>
                  <a:pt x="549103" y="398466"/>
                </a:cubicBezTo>
                <a:lnTo>
                  <a:pt x="421702" y="398466"/>
                </a:lnTo>
                <a:lnTo>
                  <a:pt x="421702" y="439074"/>
                </a:lnTo>
                <a:lnTo>
                  <a:pt x="477727" y="439074"/>
                </a:lnTo>
                <a:cubicBezTo>
                  <a:pt x="490340" y="439074"/>
                  <a:pt x="500606" y="449324"/>
                  <a:pt x="500606" y="461916"/>
                </a:cubicBezTo>
                <a:lnTo>
                  <a:pt x="500606" y="491201"/>
                </a:lnTo>
                <a:cubicBezTo>
                  <a:pt x="500606" y="503891"/>
                  <a:pt x="490340" y="514140"/>
                  <a:pt x="477727" y="514140"/>
                </a:cubicBezTo>
                <a:lnTo>
                  <a:pt x="369099" y="514140"/>
                </a:lnTo>
                <a:cubicBezTo>
                  <a:pt x="374086" y="505452"/>
                  <a:pt x="377117" y="495691"/>
                  <a:pt x="377606" y="485148"/>
                </a:cubicBezTo>
                <a:cubicBezTo>
                  <a:pt x="377606" y="484270"/>
                  <a:pt x="377801" y="384409"/>
                  <a:pt x="377801" y="384409"/>
                </a:cubicBezTo>
                <a:lnTo>
                  <a:pt x="377801" y="309343"/>
                </a:lnTo>
                <a:lnTo>
                  <a:pt x="534143" y="309343"/>
                </a:lnTo>
                <a:cubicBezTo>
                  <a:pt x="546756" y="309343"/>
                  <a:pt x="557022" y="299094"/>
                  <a:pt x="557022" y="286404"/>
                </a:cubicBezTo>
                <a:lnTo>
                  <a:pt x="557022" y="71064"/>
                </a:lnTo>
                <a:cubicBezTo>
                  <a:pt x="557022" y="58471"/>
                  <a:pt x="546756" y="48222"/>
                  <a:pt x="534143" y="48222"/>
                </a:cubicBezTo>
                <a:lnTo>
                  <a:pt x="198776" y="48222"/>
                </a:lnTo>
                <a:cubicBezTo>
                  <a:pt x="186065" y="48222"/>
                  <a:pt x="175799" y="58471"/>
                  <a:pt x="175799" y="71064"/>
                </a:cubicBezTo>
                <a:lnTo>
                  <a:pt x="175799" y="116845"/>
                </a:lnTo>
                <a:lnTo>
                  <a:pt x="123489" y="116845"/>
                </a:lnTo>
                <a:lnTo>
                  <a:pt x="123489" y="60228"/>
                </a:lnTo>
                <a:cubicBezTo>
                  <a:pt x="123489" y="26942"/>
                  <a:pt x="150475" y="0"/>
                  <a:pt x="183816" y="0"/>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cs typeface="+mn-ea"/>
              <a:sym typeface="+mn-lt"/>
            </a:endParaRPr>
          </a:p>
        </p:txBody>
      </p:sp>
      <p:sp>
        <p:nvSpPr>
          <p:cNvPr id="51" name="文本框 20">
            <a:extLst>
              <a:ext uri="{FF2B5EF4-FFF2-40B4-BE49-F238E27FC236}">
                <a16:creationId xmlns:a16="http://schemas.microsoft.com/office/drawing/2014/main" xmlns="" id="{FF67BB14-9654-4625-AD5C-2C57FFDC077F}"/>
              </a:ext>
            </a:extLst>
          </p:cNvPr>
          <p:cNvSpPr txBox="1"/>
          <p:nvPr/>
        </p:nvSpPr>
        <p:spPr>
          <a:xfrm>
            <a:off x="2373643" y="3882240"/>
            <a:ext cx="329055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smtClean="0">
                <a:solidFill>
                  <a:schemeClr val="accent1"/>
                </a:solidFill>
                <a:cs typeface="+mn-ea"/>
                <a:sym typeface="+mn-lt"/>
              </a:rPr>
              <a:t>终止温度</a:t>
            </a:r>
            <a:r>
              <a:rPr lang="zh-CN" altLang="en-US" sz="2800" dirty="0">
                <a:solidFill>
                  <a:schemeClr val="accent1"/>
                </a:solidFill>
                <a:cs typeface="+mn-ea"/>
                <a:sym typeface="+mn-lt"/>
              </a:rPr>
              <a:t>足够</a:t>
            </a:r>
            <a:r>
              <a:rPr lang="zh-CN" altLang="en-US" sz="2800" dirty="0" smtClean="0">
                <a:solidFill>
                  <a:schemeClr val="accent1"/>
                </a:solidFill>
                <a:cs typeface="+mn-ea"/>
                <a:sym typeface="+mn-lt"/>
              </a:rPr>
              <a:t>低</a:t>
            </a:r>
            <a:endParaRPr lang="zh-CN" altLang="en-US" sz="2800" dirty="0">
              <a:solidFill>
                <a:schemeClr val="accent1"/>
              </a:solidFill>
              <a:cs typeface="+mn-ea"/>
              <a:sym typeface="+mn-lt"/>
            </a:endParaRPr>
          </a:p>
        </p:txBody>
      </p:sp>
      <p:sp>
        <p:nvSpPr>
          <p:cNvPr id="2" name="矩形 1"/>
          <p:cNvSpPr/>
          <p:nvPr/>
        </p:nvSpPr>
        <p:spPr>
          <a:xfrm>
            <a:off x="2401602" y="5015208"/>
            <a:ext cx="3492168" cy="523220"/>
          </a:xfrm>
          <a:prstGeom prst="rect">
            <a:avLst/>
          </a:prstGeom>
        </p:spPr>
        <p:txBody>
          <a:bodyPr wrap="square">
            <a:spAutoFit/>
          </a:bodyPr>
          <a:lstStyle/>
          <a:p>
            <a:r>
              <a:rPr lang="zh-CN" altLang="en-US" sz="2800" dirty="0" smtClean="0"/>
              <a:t>降温</a:t>
            </a:r>
            <a:r>
              <a:rPr lang="zh-CN" altLang="en-US" sz="2800" dirty="0"/>
              <a:t>过程足够</a:t>
            </a:r>
            <a:r>
              <a:rPr lang="zh-CN" altLang="en-US" sz="2800" dirty="0" smtClean="0"/>
              <a:t>缓慢</a:t>
            </a:r>
            <a:endParaRPr lang="zh-CN" altLang="en-US" sz="2800" dirty="0"/>
          </a:p>
        </p:txBody>
      </p:sp>
      <p:pic>
        <p:nvPicPr>
          <p:cNvPr id="513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000" y="5015208"/>
            <a:ext cx="637642" cy="62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云形标注 3"/>
          <p:cNvSpPr/>
          <p:nvPr/>
        </p:nvSpPr>
        <p:spPr>
          <a:xfrm>
            <a:off x="7158173" y="1314747"/>
            <a:ext cx="4236065" cy="1818280"/>
          </a:xfrm>
          <a:prstGeom prst="cloudCallout">
            <a:avLst>
              <a:gd name="adj1" fmla="val 49600"/>
              <a:gd name="adj2" fmla="val 6669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
        <p:nvSpPr>
          <p:cNvPr id="3" name="矩形 2"/>
          <p:cNvSpPr/>
          <p:nvPr/>
        </p:nvSpPr>
        <p:spPr>
          <a:xfrm>
            <a:off x="7539174" y="1704177"/>
            <a:ext cx="4134465" cy="954107"/>
          </a:xfrm>
          <a:prstGeom prst="rect">
            <a:avLst/>
          </a:prstGeom>
        </p:spPr>
        <p:txBody>
          <a:bodyPr wrap="none">
            <a:spAutoFit/>
          </a:bodyPr>
          <a:lstStyle/>
          <a:p>
            <a:r>
              <a:rPr lang="zh-CN" altLang="en-US" sz="2800" dirty="0">
                <a:solidFill>
                  <a:schemeClr val="tx1">
                    <a:lumMod val="75000"/>
                  </a:schemeClr>
                </a:solidFill>
              </a:rPr>
              <a:t>实际过程中要不断</a:t>
            </a:r>
            <a:r>
              <a:rPr lang="zh-CN" altLang="en-US" sz="2800" dirty="0" smtClean="0">
                <a:solidFill>
                  <a:schemeClr val="tx1">
                    <a:lumMod val="75000"/>
                  </a:schemeClr>
                </a:solidFill>
              </a:rPr>
              <a:t>调试，</a:t>
            </a:r>
            <a:endParaRPr lang="en-US" altLang="zh-CN" sz="2800" dirty="0" smtClean="0">
              <a:solidFill>
                <a:schemeClr val="tx1">
                  <a:lumMod val="75000"/>
                </a:schemeClr>
              </a:solidFill>
            </a:endParaRPr>
          </a:p>
          <a:p>
            <a:r>
              <a:rPr lang="zh-CN" altLang="en-US" sz="2800" dirty="0" smtClean="0">
                <a:solidFill>
                  <a:schemeClr val="tx1">
                    <a:lumMod val="75000"/>
                  </a:schemeClr>
                </a:solidFill>
              </a:rPr>
              <a:t>尽量</a:t>
            </a:r>
            <a:r>
              <a:rPr lang="zh-CN" altLang="en-US" sz="2800" dirty="0">
                <a:solidFill>
                  <a:schemeClr val="tx1">
                    <a:lumMod val="75000"/>
                  </a:schemeClr>
                </a:solidFill>
              </a:rPr>
              <a:t>得到最优的结果。</a:t>
            </a:r>
          </a:p>
        </p:txBody>
      </p:sp>
    </p:spTree>
    <p:extLst>
      <p:ext uri="{BB962C8B-B14F-4D97-AF65-F5344CB8AC3E}">
        <p14:creationId xmlns:p14="http://schemas.microsoft.com/office/powerpoint/2010/main" val="33345108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Effect transition="in" filter="fade">
                                      <p:cBhvr>
                                        <p:cTn id="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5" grpId="0" animBg="1"/>
      <p:bldP spid="4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1620957" cy="523220"/>
          </a:xfrm>
        </p:spPr>
        <p:txBody>
          <a:bodyPr/>
          <a:lstStyle/>
          <a:p>
            <a:r>
              <a:rPr lang="zh-CN" altLang="en-US" b="1" dirty="0" smtClean="0">
                <a:latin typeface="+mn-lt"/>
                <a:ea typeface="+mn-ea"/>
                <a:cs typeface="+mn-ea"/>
                <a:sym typeface="+mn-lt"/>
              </a:rPr>
              <a:t>算法步骤</a:t>
            </a:r>
            <a:endParaRPr lang="zh-CN" altLang="en-US" b="1" dirty="0">
              <a:latin typeface="+mn-lt"/>
              <a:ea typeface="+mn-ea"/>
              <a:cs typeface="+mn-ea"/>
              <a:sym typeface="+mn-lt"/>
            </a:endParaRPr>
          </a:p>
        </p:txBody>
      </p:sp>
      <p:grpSp>
        <p:nvGrpSpPr>
          <p:cNvPr id="3" name="组合 2">
            <a:extLst>
              <a:ext uri="{FF2B5EF4-FFF2-40B4-BE49-F238E27FC236}">
                <a16:creationId xmlns:a16="http://schemas.microsoft.com/office/drawing/2014/main" xmlns="" id="{B6EE13E6-28D2-4ADF-AB5A-B21F7F8F5393}"/>
              </a:ext>
            </a:extLst>
          </p:cNvPr>
          <p:cNvGrpSpPr/>
          <p:nvPr/>
        </p:nvGrpSpPr>
        <p:grpSpPr>
          <a:xfrm>
            <a:off x="1430188" y="3475250"/>
            <a:ext cx="4320455" cy="1916084"/>
            <a:chOff x="4099796" y="1614106"/>
            <a:chExt cx="4320455" cy="1916084"/>
          </a:xfrm>
        </p:grpSpPr>
        <p:sp>
          <p:nvSpPr>
            <p:cNvPr id="4" name="椭圆 3">
              <a:extLst>
                <a:ext uri="{FF2B5EF4-FFF2-40B4-BE49-F238E27FC236}">
                  <a16:creationId xmlns:a16="http://schemas.microsoft.com/office/drawing/2014/main" xmlns="" id="{8A6456CC-4750-43DE-B209-5CC851CD298A}"/>
                </a:ext>
              </a:extLst>
            </p:cNvPr>
            <p:cNvSpPr/>
            <p:nvPr/>
          </p:nvSpPr>
          <p:spPr>
            <a:xfrm>
              <a:off x="4099796" y="2321452"/>
              <a:ext cx="1208738" cy="12087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5" name="stack-of-two-books_46392">
              <a:extLst>
                <a:ext uri="{FF2B5EF4-FFF2-40B4-BE49-F238E27FC236}">
                  <a16:creationId xmlns:a16="http://schemas.microsoft.com/office/drawing/2014/main" xmlns="" id="{41958C9F-501E-491B-915E-C50311C4D7ED}"/>
                </a:ext>
              </a:extLst>
            </p:cNvPr>
            <p:cNvSpPr>
              <a:spLocks noChangeAspect="1"/>
            </p:cNvSpPr>
            <p:nvPr/>
          </p:nvSpPr>
          <p:spPr bwMode="auto">
            <a:xfrm>
              <a:off x="7644060" y="1614106"/>
              <a:ext cx="776191" cy="707346"/>
            </a:xfrm>
            <a:custGeom>
              <a:avLst/>
              <a:gdLst>
                <a:gd name="connsiteX0" fmla="*/ 238942 w 607620"/>
                <a:gd name="connsiteY0" fmla="*/ 508565 h 553727"/>
                <a:gd name="connsiteX1" fmla="*/ 261549 w 607620"/>
                <a:gd name="connsiteY1" fmla="*/ 531146 h 553727"/>
                <a:gd name="connsiteX2" fmla="*/ 239031 w 607620"/>
                <a:gd name="connsiteY2" fmla="*/ 553727 h 553727"/>
                <a:gd name="connsiteX3" fmla="*/ 238942 w 607620"/>
                <a:gd name="connsiteY3" fmla="*/ 553727 h 553727"/>
                <a:gd name="connsiteX4" fmla="*/ 216335 w 607620"/>
                <a:gd name="connsiteY4" fmla="*/ 531235 h 553727"/>
                <a:gd name="connsiteX5" fmla="*/ 238942 w 607620"/>
                <a:gd name="connsiteY5" fmla="*/ 508565 h 553727"/>
                <a:gd name="connsiteX6" fmla="*/ 179676 w 607620"/>
                <a:gd name="connsiteY6" fmla="*/ 508565 h 553727"/>
                <a:gd name="connsiteX7" fmla="*/ 202292 w 607620"/>
                <a:gd name="connsiteY7" fmla="*/ 531146 h 553727"/>
                <a:gd name="connsiteX8" fmla="*/ 179765 w 607620"/>
                <a:gd name="connsiteY8" fmla="*/ 553727 h 553727"/>
                <a:gd name="connsiteX9" fmla="*/ 179676 w 607620"/>
                <a:gd name="connsiteY9" fmla="*/ 553727 h 553727"/>
                <a:gd name="connsiteX10" fmla="*/ 157060 w 607620"/>
                <a:gd name="connsiteY10" fmla="*/ 531235 h 553727"/>
                <a:gd name="connsiteX11" fmla="*/ 179676 w 607620"/>
                <a:gd name="connsiteY11" fmla="*/ 508565 h 553727"/>
                <a:gd name="connsiteX12" fmla="*/ 299478 w 607620"/>
                <a:gd name="connsiteY12" fmla="*/ 508495 h 553727"/>
                <a:gd name="connsiteX13" fmla="*/ 322183 w 607620"/>
                <a:gd name="connsiteY13" fmla="*/ 531041 h 553727"/>
                <a:gd name="connsiteX14" fmla="*/ 299567 w 607620"/>
                <a:gd name="connsiteY14" fmla="*/ 553586 h 553727"/>
                <a:gd name="connsiteX15" fmla="*/ 276951 w 607620"/>
                <a:gd name="connsiteY15" fmla="*/ 531129 h 553727"/>
                <a:gd name="connsiteX16" fmla="*/ 299478 w 607620"/>
                <a:gd name="connsiteY16" fmla="*/ 508495 h 553727"/>
                <a:gd name="connsiteX17" fmla="*/ 360103 w 607620"/>
                <a:gd name="connsiteY17" fmla="*/ 508353 h 553727"/>
                <a:gd name="connsiteX18" fmla="*/ 382710 w 607620"/>
                <a:gd name="connsiteY18" fmla="*/ 530845 h 553727"/>
                <a:gd name="connsiteX19" fmla="*/ 360192 w 607620"/>
                <a:gd name="connsiteY19" fmla="*/ 553515 h 553727"/>
                <a:gd name="connsiteX20" fmla="*/ 360103 w 607620"/>
                <a:gd name="connsiteY20" fmla="*/ 553515 h 553727"/>
                <a:gd name="connsiteX21" fmla="*/ 337496 w 607620"/>
                <a:gd name="connsiteY21" fmla="*/ 530934 h 553727"/>
                <a:gd name="connsiteX22" fmla="*/ 360103 w 607620"/>
                <a:gd name="connsiteY22" fmla="*/ 508353 h 553727"/>
                <a:gd name="connsiteX23" fmla="*/ 420727 w 607620"/>
                <a:gd name="connsiteY23" fmla="*/ 508301 h 553727"/>
                <a:gd name="connsiteX24" fmla="*/ 443343 w 607620"/>
                <a:gd name="connsiteY24" fmla="*/ 530784 h 553727"/>
                <a:gd name="connsiteX25" fmla="*/ 420727 w 607620"/>
                <a:gd name="connsiteY25" fmla="*/ 553444 h 553727"/>
                <a:gd name="connsiteX26" fmla="*/ 398111 w 607620"/>
                <a:gd name="connsiteY26" fmla="*/ 530873 h 553727"/>
                <a:gd name="connsiteX27" fmla="*/ 420727 w 607620"/>
                <a:gd name="connsiteY27" fmla="*/ 508301 h 553727"/>
                <a:gd name="connsiteX28" fmla="*/ 481219 w 607620"/>
                <a:gd name="connsiteY28" fmla="*/ 508142 h 553727"/>
                <a:gd name="connsiteX29" fmla="*/ 503889 w 607620"/>
                <a:gd name="connsiteY29" fmla="*/ 530688 h 553727"/>
                <a:gd name="connsiteX30" fmla="*/ 481308 w 607620"/>
                <a:gd name="connsiteY30" fmla="*/ 553233 h 553727"/>
                <a:gd name="connsiteX31" fmla="*/ 458727 w 607620"/>
                <a:gd name="connsiteY31" fmla="*/ 530776 h 553727"/>
                <a:gd name="connsiteX32" fmla="*/ 481219 w 607620"/>
                <a:gd name="connsiteY32" fmla="*/ 508142 h 553727"/>
                <a:gd name="connsiteX33" fmla="*/ 545190 w 607620"/>
                <a:gd name="connsiteY33" fmla="*/ 496115 h 553727"/>
                <a:gd name="connsiteX34" fmla="*/ 559011 w 607620"/>
                <a:gd name="connsiteY34" fmla="*/ 506499 h 553727"/>
                <a:gd name="connsiteX35" fmla="*/ 551088 w 607620"/>
                <a:gd name="connsiteY35" fmla="*/ 537421 h 553727"/>
                <a:gd name="connsiteX36" fmla="*/ 539604 w 607620"/>
                <a:gd name="connsiteY36" fmla="*/ 540531 h 553727"/>
                <a:gd name="connsiteX37" fmla="*/ 520107 w 607620"/>
                <a:gd name="connsiteY37" fmla="*/ 529424 h 553727"/>
                <a:gd name="connsiteX38" fmla="*/ 528030 w 607620"/>
                <a:gd name="connsiteY38" fmla="*/ 498591 h 553727"/>
                <a:gd name="connsiteX39" fmla="*/ 545190 w 607620"/>
                <a:gd name="connsiteY39" fmla="*/ 496115 h 553727"/>
                <a:gd name="connsiteX40" fmla="*/ 586442 w 607620"/>
                <a:gd name="connsiteY40" fmla="*/ 451772 h 553727"/>
                <a:gd name="connsiteX41" fmla="*/ 599178 w 607620"/>
                <a:gd name="connsiteY41" fmla="*/ 481074 h 553727"/>
                <a:gd name="connsiteX42" fmla="*/ 578159 w 607620"/>
                <a:gd name="connsiteY42" fmla="*/ 495370 h 553727"/>
                <a:gd name="connsiteX43" fmla="*/ 569876 w 607620"/>
                <a:gd name="connsiteY43" fmla="*/ 493772 h 553727"/>
                <a:gd name="connsiteX44" fmla="*/ 557139 w 607620"/>
                <a:gd name="connsiteY44" fmla="*/ 464470 h 553727"/>
                <a:gd name="connsiteX45" fmla="*/ 586442 w 607620"/>
                <a:gd name="connsiteY45" fmla="*/ 451772 h 553727"/>
                <a:gd name="connsiteX46" fmla="*/ 574485 w 607620"/>
                <a:gd name="connsiteY46" fmla="*/ 391786 h 553727"/>
                <a:gd name="connsiteX47" fmla="*/ 602525 w 607620"/>
                <a:gd name="connsiteY47" fmla="*/ 407154 h 553727"/>
                <a:gd name="connsiteX48" fmla="*/ 587214 w 607620"/>
                <a:gd name="connsiteY48" fmla="*/ 435136 h 553727"/>
                <a:gd name="connsiteX49" fmla="*/ 580805 w 607620"/>
                <a:gd name="connsiteY49" fmla="*/ 436024 h 553727"/>
                <a:gd name="connsiteX50" fmla="*/ 559085 w 607620"/>
                <a:gd name="connsiteY50" fmla="*/ 419857 h 553727"/>
                <a:gd name="connsiteX51" fmla="*/ 574485 w 607620"/>
                <a:gd name="connsiteY51" fmla="*/ 391786 h 553727"/>
                <a:gd name="connsiteX52" fmla="*/ 542824 w 607620"/>
                <a:gd name="connsiteY52" fmla="*/ 342755 h 553727"/>
                <a:gd name="connsiteX53" fmla="*/ 559657 w 607620"/>
                <a:gd name="connsiteY53" fmla="*/ 346712 h 553727"/>
                <a:gd name="connsiteX54" fmla="*/ 564823 w 607620"/>
                <a:gd name="connsiteY54" fmla="*/ 378279 h 553727"/>
                <a:gd name="connsiteX55" fmla="*/ 546386 w 607620"/>
                <a:gd name="connsiteY55" fmla="*/ 387616 h 553727"/>
                <a:gd name="connsiteX56" fmla="*/ 533205 w 607620"/>
                <a:gd name="connsiteY56" fmla="*/ 383348 h 553727"/>
                <a:gd name="connsiteX57" fmla="*/ 528128 w 607620"/>
                <a:gd name="connsiteY57" fmla="*/ 351869 h 553727"/>
                <a:gd name="connsiteX58" fmla="*/ 542824 w 607620"/>
                <a:gd name="connsiteY58" fmla="*/ 342755 h 553727"/>
                <a:gd name="connsiteX59" fmla="*/ 428904 w 607620"/>
                <a:gd name="connsiteY59" fmla="*/ 325377 h 553727"/>
                <a:gd name="connsiteX60" fmla="*/ 451511 w 607620"/>
                <a:gd name="connsiteY60" fmla="*/ 347869 h 553727"/>
                <a:gd name="connsiteX61" fmla="*/ 428993 w 607620"/>
                <a:gd name="connsiteY61" fmla="*/ 370539 h 553727"/>
                <a:gd name="connsiteX62" fmla="*/ 428904 w 607620"/>
                <a:gd name="connsiteY62" fmla="*/ 370539 h 553727"/>
                <a:gd name="connsiteX63" fmla="*/ 406297 w 607620"/>
                <a:gd name="connsiteY63" fmla="*/ 347958 h 553727"/>
                <a:gd name="connsiteX64" fmla="*/ 428904 w 607620"/>
                <a:gd name="connsiteY64" fmla="*/ 325377 h 553727"/>
                <a:gd name="connsiteX65" fmla="*/ 489405 w 607620"/>
                <a:gd name="connsiteY65" fmla="*/ 325236 h 553727"/>
                <a:gd name="connsiteX66" fmla="*/ 512075 w 607620"/>
                <a:gd name="connsiteY66" fmla="*/ 347781 h 553727"/>
                <a:gd name="connsiteX67" fmla="*/ 489583 w 607620"/>
                <a:gd name="connsiteY67" fmla="*/ 370327 h 553727"/>
                <a:gd name="connsiteX68" fmla="*/ 489494 w 607620"/>
                <a:gd name="connsiteY68" fmla="*/ 370327 h 553727"/>
                <a:gd name="connsiteX69" fmla="*/ 466913 w 607620"/>
                <a:gd name="connsiteY69" fmla="*/ 347870 h 553727"/>
                <a:gd name="connsiteX70" fmla="*/ 489405 w 607620"/>
                <a:gd name="connsiteY70" fmla="*/ 325236 h 553727"/>
                <a:gd name="connsiteX71" fmla="*/ 374424 w 607620"/>
                <a:gd name="connsiteY71" fmla="*/ 324431 h 553727"/>
                <a:gd name="connsiteX72" fmla="*/ 390370 w 607620"/>
                <a:gd name="connsiteY72" fmla="*/ 352068 h 553727"/>
                <a:gd name="connsiteX73" fmla="*/ 368545 w 607620"/>
                <a:gd name="connsiteY73" fmla="*/ 368775 h 553727"/>
                <a:gd name="connsiteX74" fmla="*/ 362576 w 607620"/>
                <a:gd name="connsiteY74" fmla="*/ 367975 h 553727"/>
                <a:gd name="connsiteX75" fmla="*/ 346719 w 607620"/>
                <a:gd name="connsiteY75" fmla="*/ 340338 h 553727"/>
                <a:gd name="connsiteX76" fmla="*/ 374424 w 607620"/>
                <a:gd name="connsiteY76" fmla="*/ 324431 h 553727"/>
                <a:gd name="connsiteX77" fmla="*/ 325656 w 607620"/>
                <a:gd name="connsiteY77" fmla="*/ 281731 h 553727"/>
                <a:gd name="connsiteX78" fmla="*/ 351923 w 607620"/>
                <a:gd name="connsiteY78" fmla="*/ 299943 h 553727"/>
                <a:gd name="connsiteX79" fmla="*/ 333670 w 607620"/>
                <a:gd name="connsiteY79" fmla="*/ 326152 h 553727"/>
                <a:gd name="connsiteX80" fmla="*/ 329663 w 607620"/>
                <a:gd name="connsiteY80" fmla="*/ 326507 h 553727"/>
                <a:gd name="connsiteX81" fmla="*/ 307403 w 607620"/>
                <a:gd name="connsiteY81" fmla="*/ 307939 h 553727"/>
                <a:gd name="connsiteX82" fmla="*/ 325656 w 607620"/>
                <a:gd name="connsiteY82" fmla="*/ 281731 h 553727"/>
                <a:gd name="connsiteX83" fmla="*/ 110724 w 607620"/>
                <a:gd name="connsiteY83" fmla="*/ 258795 h 553727"/>
                <a:gd name="connsiteX84" fmla="*/ 78326 w 607620"/>
                <a:gd name="connsiteY84" fmla="*/ 291235 h 553727"/>
                <a:gd name="connsiteX85" fmla="*/ 110813 w 607620"/>
                <a:gd name="connsiteY85" fmla="*/ 323586 h 553727"/>
                <a:gd name="connsiteX86" fmla="*/ 143212 w 607620"/>
                <a:gd name="connsiteY86" fmla="*/ 291146 h 553727"/>
                <a:gd name="connsiteX87" fmla="*/ 110724 w 607620"/>
                <a:gd name="connsiteY87" fmla="*/ 258795 h 553727"/>
                <a:gd name="connsiteX88" fmla="*/ 354539 w 607620"/>
                <a:gd name="connsiteY88" fmla="*/ 228405 h 553727"/>
                <a:gd name="connsiteX89" fmla="*/ 369268 w 607620"/>
                <a:gd name="connsiteY89" fmla="*/ 237464 h 553727"/>
                <a:gd name="connsiteX90" fmla="*/ 364280 w 607620"/>
                <a:gd name="connsiteY90" fmla="*/ 269032 h 553727"/>
                <a:gd name="connsiteX91" fmla="*/ 351010 w 607620"/>
                <a:gd name="connsiteY91" fmla="*/ 273300 h 553727"/>
                <a:gd name="connsiteX92" fmla="*/ 332662 w 607620"/>
                <a:gd name="connsiteY92" fmla="*/ 263963 h 553727"/>
                <a:gd name="connsiteX93" fmla="*/ 337739 w 607620"/>
                <a:gd name="connsiteY93" fmla="*/ 232484 h 553727"/>
                <a:gd name="connsiteX94" fmla="*/ 354539 w 607620"/>
                <a:gd name="connsiteY94" fmla="*/ 228405 h 553727"/>
                <a:gd name="connsiteX95" fmla="*/ 474136 w 607620"/>
                <a:gd name="connsiteY95" fmla="*/ 217836 h 553727"/>
                <a:gd name="connsiteX96" fmla="*/ 496743 w 607620"/>
                <a:gd name="connsiteY96" fmla="*/ 240417 h 553727"/>
                <a:gd name="connsiteX97" fmla="*/ 474225 w 607620"/>
                <a:gd name="connsiteY97" fmla="*/ 262998 h 553727"/>
                <a:gd name="connsiteX98" fmla="*/ 474136 w 607620"/>
                <a:gd name="connsiteY98" fmla="*/ 262998 h 553727"/>
                <a:gd name="connsiteX99" fmla="*/ 451529 w 607620"/>
                <a:gd name="connsiteY99" fmla="*/ 240506 h 553727"/>
                <a:gd name="connsiteX100" fmla="*/ 474136 w 607620"/>
                <a:gd name="connsiteY100" fmla="*/ 217836 h 553727"/>
                <a:gd name="connsiteX101" fmla="*/ 409402 w 607620"/>
                <a:gd name="connsiteY101" fmla="*/ 217836 h 553727"/>
                <a:gd name="connsiteX102" fmla="*/ 431983 w 607620"/>
                <a:gd name="connsiteY102" fmla="*/ 240417 h 553727"/>
                <a:gd name="connsiteX103" fmla="*/ 409491 w 607620"/>
                <a:gd name="connsiteY103" fmla="*/ 262998 h 553727"/>
                <a:gd name="connsiteX104" fmla="*/ 409402 w 607620"/>
                <a:gd name="connsiteY104" fmla="*/ 262998 h 553727"/>
                <a:gd name="connsiteX105" fmla="*/ 386821 w 607620"/>
                <a:gd name="connsiteY105" fmla="*/ 240506 h 553727"/>
                <a:gd name="connsiteX106" fmla="*/ 409402 w 607620"/>
                <a:gd name="connsiteY106" fmla="*/ 217836 h 553727"/>
                <a:gd name="connsiteX107" fmla="*/ 110546 w 607620"/>
                <a:gd name="connsiteY107" fmla="*/ 175073 h 553727"/>
                <a:gd name="connsiteX108" fmla="*/ 110813 w 607620"/>
                <a:gd name="connsiteY108" fmla="*/ 175073 h 553727"/>
                <a:gd name="connsiteX109" fmla="*/ 189050 w 607620"/>
                <a:gd name="connsiteY109" fmla="*/ 206624 h 553727"/>
                <a:gd name="connsiteX110" fmla="*/ 221538 w 607620"/>
                <a:gd name="connsiteY110" fmla="*/ 283947 h 553727"/>
                <a:gd name="connsiteX111" fmla="*/ 111080 w 607620"/>
                <a:gd name="connsiteY111" fmla="*/ 493253 h 553727"/>
                <a:gd name="connsiteX112" fmla="*/ 0 w 607620"/>
                <a:gd name="connsiteY112" fmla="*/ 285903 h 553727"/>
                <a:gd name="connsiteX113" fmla="*/ 110546 w 607620"/>
                <a:gd name="connsiteY113" fmla="*/ 175073 h 553727"/>
                <a:gd name="connsiteX114" fmla="*/ 537831 w 607620"/>
                <a:gd name="connsiteY114" fmla="*/ 52891 h 553727"/>
                <a:gd name="connsiteX115" fmla="*/ 511393 w 607620"/>
                <a:gd name="connsiteY115" fmla="*/ 79381 h 553727"/>
                <a:gd name="connsiteX116" fmla="*/ 537920 w 607620"/>
                <a:gd name="connsiteY116" fmla="*/ 105693 h 553727"/>
                <a:gd name="connsiteX117" fmla="*/ 564358 w 607620"/>
                <a:gd name="connsiteY117" fmla="*/ 79292 h 553727"/>
                <a:gd name="connsiteX118" fmla="*/ 537831 w 607620"/>
                <a:gd name="connsiteY118" fmla="*/ 52891 h 553727"/>
                <a:gd name="connsiteX119" fmla="*/ 537742 w 607620"/>
                <a:gd name="connsiteY119" fmla="*/ 0 h 553727"/>
                <a:gd name="connsiteX120" fmla="*/ 537831 w 607620"/>
                <a:gd name="connsiteY120" fmla="*/ 0 h 553727"/>
                <a:gd name="connsiteX121" fmla="*/ 607620 w 607620"/>
                <a:gd name="connsiteY121" fmla="*/ 68447 h 553727"/>
                <a:gd name="connsiteX122" fmla="*/ 538009 w 607620"/>
                <a:gd name="connsiteY122" fmla="*/ 201253 h 553727"/>
                <a:gd name="connsiteX123" fmla="*/ 468131 w 607620"/>
                <a:gd name="connsiteY123" fmla="*/ 69781 h 553727"/>
                <a:gd name="connsiteX124" fmla="*/ 537742 w 607620"/>
                <a:gd name="connsiteY124" fmla="*/ 0 h 55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07620" h="553727">
                  <a:moveTo>
                    <a:pt x="238942" y="508565"/>
                  </a:moveTo>
                  <a:cubicBezTo>
                    <a:pt x="251402" y="508565"/>
                    <a:pt x="261549" y="518700"/>
                    <a:pt x="261549" y="531146"/>
                  </a:cubicBezTo>
                  <a:cubicBezTo>
                    <a:pt x="261638" y="543592"/>
                    <a:pt x="251491" y="553727"/>
                    <a:pt x="239031" y="553727"/>
                  </a:cubicBezTo>
                  <a:lnTo>
                    <a:pt x="238942" y="553727"/>
                  </a:lnTo>
                  <a:cubicBezTo>
                    <a:pt x="226481" y="553727"/>
                    <a:pt x="216424" y="543681"/>
                    <a:pt x="216335" y="531235"/>
                  </a:cubicBezTo>
                  <a:cubicBezTo>
                    <a:pt x="216335" y="518700"/>
                    <a:pt x="226481" y="508654"/>
                    <a:pt x="238942" y="508565"/>
                  </a:cubicBezTo>
                  <a:close/>
                  <a:moveTo>
                    <a:pt x="179676" y="508565"/>
                  </a:moveTo>
                  <a:cubicBezTo>
                    <a:pt x="192141" y="508565"/>
                    <a:pt x="202292" y="518700"/>
                    <a:pt x="202292" y="531146"/>
                  </a:cubicBezTo>
                  <a:cubicBezTo>
                    <a:pt x="202292" y="543592"/>
                    <a:pt x="192230" y="553727"/>
                    <a:pt x="179765" y="553727"/>
                  </a:cubicBezTo>
                  <a:lnTo>
                    <a:pt x="179676" y="553727"/>
                  </a:lnTo>
                  <a:cubicBezTo>
                    <a:pt x="167210" y="553727"/>
                    <a:pt x="157060" y="543681"/>
                    <a:pt x="157060" y="531235"/>
                  </a:cubicBezTo>
                  <a:cubicBezTo>
                    <a:pt x="157060" y="518700"/>
                    <a:pt x="167121" y="508654"/>
                    <a:pt x="179676" y="508565"/>
                  </a:cubicBezTo>
                  <a:close/>
                  <a:moveTo>
                    <a:pt x="299478" y="508495"/>
                  </a:moveTo>
                  <a:cubicBezTo>
                    <a:pt x="312032" y="508495"/>
                    <a:pt x="322183" y="518525"/>
                    <a:pt x="322183" y="531041"/>
                  </a:cubicBezTo>
                  <a:cubicBezTo>
                    <a:pt x="322183" y="543467"/>
                    <a:pt x="312121" y="553586"/>
                    <a:pt x="299567" y="553586"/>
                  </a:cubicBezTo>
                  <a:cubicBezTo>
                    <a:pt x="287101" y="553586"/>
                    <a:pt x="276951" y="543556"/>
                    <a:pt x="276951" y="531129"/>
                  </a:cubicBezTo>
                  <a:cubicBezTo>
                    <a:pt x="276951" y="518614"/>
                    <a:pt x="287012" y="508495"/>
                    <a:pt x="299478" y="508495"/>
                  </a:cubicBezTo>
                  <a:close/>
                  <a:moveTo>
                    <a:pt x="360103" y="508353"/>
                  </a:moveTo>
                  <a:cubicBezTo>
                    <a:pt x="372564" y="508353"/>
                    <a:pt x="382710" y="518399"/>
                    <a:pt x="382710" y="530845"/>
                  </a:cubicBezTo>
                  <a:cubicBezTo>
                    <a:pt x="382799" y="543380"/>
                    <a:pt x="372653" y="553515"/>
                    <a:pt x="360192" y="553515"/>
                  </a:cubicBezTo>
                  <a:lnTo>
                    <a:pt x="360103" y="553515"/>
                  </a:lnTo>
                  <a:cubicBezTo>
                    <a:pt x="347643" y="553515"/>
                    <a:pt x="337585" y="543380"/>
                    <a:pt x="337496" y="530934"/>
                  </a:cubicBezTo>
                  <a:cubicBezTo>
                    <a:pt x="337496" y="518488"/>
                    <a:pt x="347643" y="508353"/>
                    <a:pt x="360103" y="508353"/>
                  </a:cubicBezTo>
                  <a:close/>
                  <a:moveTo>
                    <a:pt x="420727" y="508301"/>
                  </a:moveTo>
                  <a:cubicBezTo>
                    <a:pt x="433193" y="508212"/>
                    <a:pt x="443343" y="518343"/>
                    <a:pt x="443343" y="530784"/>
                  </a:cubicBezTo>
                  <a:cubicBezTo>
                    <a:pt x="443343" y="543225"/>
                    <a:pt x="433282" y="553355"/>
                    <a:pt x="420727" y="553444"/>
                  </a:cubicBezTo>
                  <a:cubicBezTo>
                    <a:pt x="408262" y="553444"/>
                    <a:pt x="398111" y="543314"/>
                    <a:pt x="398111" y="530873"/>
                  </a:cubicBezTo>
                  <a:cubicBezTo>
                    <a:pt x="398111" y="518432"/>
                    <a:pt x="408173" y="508301"/>
                    <a:pt x="420727" y="508301"/>
                  </a:cubicBezTo>
                  <a:close/>
                  <a:moveTo>
                    <a:pt x="481219" y="508142"/>
                  </a:moveTo>
                  <a:cubicBezTo>
                    <a:pt x="493754" y="508142"/>
                    <a:pt x="503889" y="518261"/>
                    <a:pt x="503889" y="530688"/>
                  </a:cubicBezTo>
                  <a:cubicBezTo>
                    <a:pt x="503889" y="543114"/>
                    <a:pt x="493754" y="553233"/>
                    <a:pt x="481308" y="553233"/>
                  </a:cubicBezTo>
                  <a:cubicBezTo>
                    <a:pt x="468862" y="553233"/>
                    <a:pt x="458727" y="543203"/>
                    <a:pt x="458727" y="530776"/>
                  </a:cubicBezTo>
                  <a:cubicBezTo>
                    <a:pt x="458727" y="518350"/>
                    <a:pt x="468773" y="508231"/>
                    <a:pt x="481219" y="508142"/>
                  </a:cubicBezTo>
                  <a:close/>
                  <a:moveTo>
                    <a:pt x="545190" y="496115"/>
                  </a:moveTo>
                  <a:cubicBezTo>
                    <a:pt x="550799" y="497547"/>
                    <a:pt x="555851" y="501124"/>
                    <a:pt x="559011" y="506499"/>
                  </a:cubicBezTo>
                  <a:cubicBezTo>
                    <a:pt x="565421" y="517162"/>
                    <a:pt x="561860" y="531024"/>
                    <a:pt x="551088" y="537421"/>
                  </a:cubicBezTo>
                  <a:cubicBezTo>
                    <a:pt x="547438" y="539554"/>
                    <a:pt x="543521" y="540531"/>
                    <a:pt x="539604" y="540531"/>
                  </a:cubicBezTo>
                  <a:cubicBezTo>
                    <a:pt x="531858" y="540531"/>
                    <a:pt x="524380" y="536622"/>
                    <a:pt x="520107" y="529424"/>
                  </a:cubicBezTo>
                  <a:cubicBezTo>
                    <a:pt x="513697" y="518762"/>
                    <a:pt x="517258" y="504900"/>
                    <a:pt x="528030" y="498591"/>
                  </a:cubicBezTo>
                  <a:cubicBezTo>
                    <a:pt x="533416" y="495393"/>
                    <a:pt x="539581" y="494682"/>
                    <a:pt x="545190" y="496115"/>
                  </a:cubicBezTo>
                  <a:close/>
                  <a:moveTo>
                    <a:pt x="586442" y="451772"/>
                  </a:moveTo>
                  <a:cubicBezTo>
                    <a:pt x="598109" y="456390"/>
                    <a:pt x="603809" y="469442"/>
                    <a:pt x="599178" y="481074"/>
                  </a:cubicBezTo>
                  <a:cubicBezTo>
                    <a:pt x="595704" y="489953"/>
                    <a:pt x="587154" y="495370"/>
                    <a:pt x="578159" y="495370"/>
                  </a:cubicBezTo>
                  <a:cubicBezTo>
                    <a:pt x="575398" y="495370"/>
                    <a:pt x="572637" y="494837"/>
                    <a:pt x="569876" y="493772"/>
                  </a:cubicBezTo>
                  <a:cubicBezTo>
                    <a:pt x="558208" y="489154"/>
                    <a:pt x="552508" y="476102"/>
                    <a:pt x="557139" y="464470"/>
                  </a:cubicBezTo>
                  <a:cubicBezTo>
                    <a:pt x="561682" y="452927"/>
                    <a:pt x="574863" y="447244"/>
                    <a:pt x="586442" y="451772"/>
                  </a:cubicBezTo>
                  <a:close/>
                  <a:moveTo>
                    <a:pt x="574485" y="391786"/>
                  </a:moveTo>
                  <a:cubicBezTo>
                    <a:pt x="586413" y="388322"/>
                    <a:pt x="598965" y="395162"/>
                    <a:pt x="602525" y="407154"/>
                  </a:cubicBezTo>
                  <a:cubicBezTo>
                    <a:pt x="605997" y="419057"/>
                    <a:pt x="599143" y="431582"/>
                    <a:pt x="587214" y="435136"/>
                  </a:cubicBezTo>
                  <a:cubicBezTo>
                    <a:pt x="585078" y="435757"/>
                    <a:pt x="582941" y="436024"/>
                    <a:pt x="580805" y="436024"/>
                  </a:cubicBezTo>
                  <a:cubicBezTo>
                    <a:pt x="571013" y="436024"/>
                    <a:pt x="562022" y="429628"/>
                    <a:pt x="559085" y="419857"/>
                  </a:cubicBezTo>
                  <a:cubicBezTo>
                    <a:pt x="555613" y="407865"/>
                    <a:pt x="562467" y="395339"/>
                    <a:pt x="574485" y="391786"/>
                  </a:cubicBezTo>
                  <a:close/>
                  <a:moveTo>
                    <a:pt x="542824" y="342755"/>
                  </a:moveTo>
                  <a:cubicBezTo>
                    <a:pt x="548524" y="341821"/>
                    <a:pt x="554580" y="343066"/>
                    <a:pt x="559657" y="346712"/>
                  </a:cubicBezTo>
                  <a:cubicBezTo>
                    <a:pt x="569810" y="354003"/>
                    <a:pt x="572126" y="368142"/>
                    <a:pt x="564823" y="378279"/>
                  </a:cubicBezTo>
                  <a:cubicBezTo>
                    <a:pt x="560370" y="384326"/>
                    <a:pt x="553423" y="387616"/>
                    <a:pt x="546386" y="387616"/>
                  </a:cubicBezTo>
                  <a:cubicBezTo>
                    <a:pt x="541844" y="387616"/>
                    <a:pt x="537213" y="386193"/>
                    <a:pt x="533205" y="383348"/>
                  </a:cubicBezTo>
                  <a:cubicBezTo>
                    <a:pt x="523052" y="376056"/>
                    <a:pt x="520825" y="361917"/>
                    <a:pt x="528128" y="351869"/>
                  </a:cubicBezTo>
                  <a:cubicBezTo>
                    <a:pt x="531780" y="346801"/>
                    <a:pt x="537124" y="343688"/>
                    <a:pt x="542824" y="342755"/>
                  </a:cubicBezTo>
                  <a:close/>
                  <a:moveTo>
                    <a:pt x="428904" y="325377"/>
                  </a:moveTo>
                  <a:cubicBezTo>
                    <a:pt x="441365" y="325377"/>
                    <a:pt x="451511" y="335423"/>
                    <a:pt x="451511" y="347869"/>
                  </a:cubicBezTo>
                  <a:cubicBezTo>
                    <a:pt x="451600" y="360404"/>
                    <a:pt x="441454" y="370539"/>
                    <a:pt x="428993" y="370539"/>
                  </a:cubicBezTo>
                  <a:lnTo>
                    <a:pt x="428904" y="370539"/>
                  </a:lnTo>
                  <a:cubicBezTo>
                    <a:pt x="416444" y="370539"/>
                    <a:pt x="406386" y="360404"/>
                    <a:pt x="406297" y="347958"/>
                  </a:cubicBezTo>
                  <a:cubicBezTo>
                    <a:pt x="406297" y="335512"/>
                    <a:pt x="416444" y="325377"/>
                    <a:pt x="428904" y="325377"/>
                  </a:cubicBezTo>
                  <a:close/>
                  <a:moveTo>
                    <a:pt x="489405" y="325236"/>
                  </a:moveTo>
                  <a:cubicBezTo>
                    <a:pt x="501940" y="325236"/>
                    <a:pt x="512075" y="335355"/>
                    <a:pt x="512075" y="347781"/>
                  </a:cubicBezTo>
                  <a:cubicBezTo>
                    <a:pt x="512075" y="360208"/>
                    <a:pt x="502029" y="370327"/>
                    <a:pt x="489583" y="370327"/>
                  </a:cubicBezTo>
                  <a:lnTo>
                    <a:pt x="489494" y="370327"/>
                  </a:lnTo>
                  <a:cubicBezTo>
                    <a:pt x="477048" y="370327"/>
                    <a:pt x="466913" y="360297"/>
                    <a:pt x="466913" y="347870"/>
                  </a:cubicBezTo>
                  <a:cubicBezTo>
                    <a:pt x="466913" y="335443"/>
                    <a:pt x="476959" y="325325"/>
                    <a:pt x="489405" y="325236"/>
                  </a:cubicBezTo>
                  <a:close/>
                  <a:moveTo>
                    <a:pt x="374424" y="324431"/>
                  </a:moveTo>
                  <a:cubicBezTo>
                    <a:pt x="386450" y="327630"/>
                    <a:pt x="393666" y="340071"/>
                    <a:pt x="390370" y="352068"/>
                  </a:cubicBezTo>
                  <a:cubicBezTo>
                    <a:pt x="387608" y="362199"/>
                    <a:pt x="378522" y="368775"/>
                    <a:pt x="368545" y="368775"/>
                  </a:cubicBezTo>
                  <a:cubicBezTo>
                    <a:pt x="366585" y="368775"/>
                    <a:pt x="364625" y="368508"/>
                    <a:pt x="362576" y="367975"/>
                  </a:cubicBezTo>
                  <a:cubicBezTo>
                    <a:pt x="350550" y="364687"/>
                    <a:pt x="343423" y="352335"/>
                    <a:pt x="346719" y="340338"/>
                  </a:cubicBezTo>
                  <a:cubicBezTo>
                    <a:pt x="349926" y="328252"/>
                    <a:pt x="362398" y="321143"/>
                    <a:pt x="374424" y="324431"/>
                  </a:cubicBezTo>
                  <a:close/>
                  <a:moveTo>
                    <a:pt x="325656" y="281731"/>
                  </a:moveTo>
                  <a:cubicBezTo>
                    <a:pt x="337944" y="279510"/>
                    <a:pt x="349697" y="287683"/>
                    <a:pt x="351923" y="299943"/>
                  </a:cubicBezTo>
                  <a:cubicBezTo>
                    <a:pt x="354149" y="312203"/>
                    <a:pt x="345957" y="323930"/>
                    <a:pt x="333670" y="326152"/>
                  </a:cubicBezTo>
                  <a:cubicBezTo>
                    <a:pt x="332334" y="326418"/>
                    <a:pt x="330999" y="326507"/>
                    <a:pt x="329663" y="326507"/>
                  </a:cubicBezTo>
                  <a:cubicBezTo>
                    <a:pt x="318889" y="326507"/>
                    <a:pt x="309362" y="318867"/>
                    <a:pt x="307403" y="307939"/>
                  </a:cubicBezTo>
                  <a:cubicBezTo>
                    <a:pt x="305177" y="295679"/>
                    <a:pt x="313369" y="283952"/>
                    <a:pt x="325656" y="281731"/>
                  </a:cubicBezTo>
                  <a:close/>
                  <a:moveTo>
                    <a:pt x="110724" y="258795"/>
                  </a:moveTo>
                  <a:cubicBezTo>
                    <a:pt x="92834" y="258884"/>
                    <a:pt x="78326" y="273371"/>
                    <a:pt x="78326" y="291235"/>
                  </a:cubicBezTo>
                  <a:cubicBezTo>
                    <a:pt x="78415" y="309188"/>
                    <a:pt x="92923" y="323586"/>
                    <a:pt x="110813" y="323586"/>
                  </a:cubicBezTo>
                  <a:cubicBezTo>
                    <a:pt x="128793" y="323586"/>
                    <a:pt x="143212" y="309011"/>
                    <a:pt x="143212" y="291146"/>
                  </a:cubicBezTo>
                  <a:cubicBezTo>
                    <a:pt x="143212" y="273282"/>
                    <a:pt x="128615" y="258795"/>
                    <a:pt x="110724" y="258795"/>
                  </a:cubicBezTo>
                  <a:close/>
                  <a:moveTo>
                    <a:pt x="354539" y="228405"/>
                  </a:moveTo>
                  <a:cubicBezTo>
                    <a:pt x="360250" y="229305"/>
                    <a:pt x="365616" y="232396"/>
                    <a:pt x="369268" y="237464"/>
                  </a:cubicBezTo>
                  <a:cubicBezTo>
                    <a:pt x="376660" y="247512"/>
                    <a:pt x="374433" y="261651"/>
                    <a:pt x="364280" y="269032"/>
                  </a:cubicBezTo>
                  <a:cubicBezTo>
                    <a:pt x="360272" y="271877"/>
                    <a:pt x="355641" y="273300"/>
                    <a:pt x="351010" y="273300"/>
                  </a:cubicBezTo>
                  <a:cubicBezTo>
                    <a:pt x="344063" y="273300"/>
                    <a:pt x="337115" y="270099"/>
                    <a:pt x="332662" y="263963"/>
                  </a:cubicBezTo>
                  <a:cubicBezTo>
                    <a:pt x="325359" y="253915"/>
                    <a:pt x="327586" y="239776"/>
                    <a:pt x="337739" y="232484"/>
                  </a:cubicBezTo>
                  <a:cubicBezTo>
                    <a:pt x="342771" y="228794"/>
                    <a:pt x="348828" y="227505"/>
                    <a:pt x="354539" y="228405"/>
                  </a:cubicBezTo>
                  <a:close/>
                  <a:moveTo>
                    <a:pt x="474136" y="217836"/>
                  </a:moveTo>
                  <a:cubicBezTo>
                    <a:pt x="486597" y="217836"/>
                    <a:pt x="496743" y="227882"/>
                    <a:pt x="496743" y="240417"/>
                  </a:cubicBezTo>
                  <a:cubicBezTo>
                    <a:pt x="496832" y="252863"/>
                    <a:pt x="486686" y="262998"/>
                    <a:pt x="474225" y="262998"/>
                  </a:cubicBezTo>
                  <a:lnTo>
                    <a:pt x="474136" y="262998"/>
                  </a:lnTo>
                  <a:cubicBezTo>
                    <a:pt x="461676" y="262998"/>
                    <a:pt x="451618" y="252952"/>
                    <a:pt x="451529" y="240506"/>
                  </a:cubicBezTo>
                  <a:cubicBezTo>
                    <a:pt x="451529" y="228060"/>
                    <a:pt x="461676" y="217925"/>
                    <a:pt x="474136" y="217836"/>
                  </a:cubicBezTo>
                  <a:close/>
                  <a:moveTo>
                    <a:pt x="409402" y="217836"/>
                  </a:moveTo>
                  <a:cubicBezTo>
                    <a:pt x="421848" y="217836"/>
                    <a:pt x="431983" y="227882"/>
                    <a:pt x="431983" y="240417"/>
                  </a:cubicBezTo>
                  <a:cubicBezTo>
                    <a:pt x="431983" y="252863"/>
                    <a:pt x="421937" y="262998"/>
                    <a:pt x="409491" y="262998"/>
                  </a:cubicBezTo>
                  <a:lnTo>
                    <a:pt x="409402" y="262998"/>
                  </a:lnTo>
                  <a:cubicBezTo>
                    <a:pt x="396956" y="262998"/>
                    <a:pt x="386821" y="252952"/>
                    <a:pt x="386821" y="240506"/>
                  </a:cubicBezTo>
                  <a:cubicBezTo>
                    <a:pt x="386821" y="228060"/>
                    <a:pt x="396867" y="217925"/>
                    <a:pt x="409402" y="217836"/>
                  </a:cubicBezTo>
                  <a:close/>
                  <a:moveTo>
                    <a:pt x="110546" y="175073"/>
                  </a:moveTo>
                  <a:lnTo>
                    <a:pt x="110813" y="175073"/>
                  </a:lnTo>
                  <a:cubicBezTo>
                    <a:pt x="140453" y="175073"/>
                    <a:pt x="168223" y="186271"/>
                    <a:pt x="189050" y="206624"/>
                  </a:cubicBezTo>
                  <a:cubicBezTo>
                    <a:pt x="209967" y="227066"/>
                    <a:pt x="221538" y="254529"/>
                    <a:pt x="221538" y="283947"/>
                  </a:cubicBezTo>
                  <a:cubicBezTo>
                    <a:pt x="221627" y="331319"/>
                    <a:pt x="150332" y="439304"/>
                    <a:pt x="111080" y="493253"/>
                  </a:cubicBezTo>
                  <a:cubicBezTo>
                    <a:pt x="71739" y="439927"/>
                    <a:pt x="89" y="333274"/>
                    <a:pt x="0" y="285903"/>
                  </a:cubicBezTo>
                  <a:cubicBezTo>
                    <a:pt x="-89" y="224933"/>
                    <a:pt x="49488" y="175251"/>
                    <a:pt x="110546" y="175073"/>
                  </a:cubicBezTo>
                  <a:close/>
                  <a:moveTo>
                    <a:pt x="537831" y="52891"/>
                  </a:moveTo>
                  <a:cubicBezTo>
                    <a:pt x="523232" y="52891"/>
                    <a:pt x="511393" y="64714"/>
                    <a:pt x="511393" y="79381"/>
                  </a:cubicBezTo>
                  <a:cubicBezTo>
                    <a:pt x="511393" y="93959"/>
                    <a:pt x="523321" y="105782"/>
                    <a:pt x="537920" y="105693"/>
                  </a:cubicBezTo>
                  <a:cubicBezTo>
                    <a:pt x="552519" y="105693"/>
                    <a:pt x="564358" y="93871"/>
                    <a:pt x="564358" y="79292"/>
                  </a:cubicBezTo>
                  <a:cubicBezTo>
                    <a:pt x="564269" y="64625"/>
                    <a:pt x="552430" y="52891"/>
                    <a:pt x="537831" y="52891"/>
                  </a:cubicBezTo>
                  <a:close/>
                  <a:moveTo>
                    <a:pt x="537742" y="0"/>
                  </a:moveTo>
                  <a:lnTo>
                    <a:pt x="537831" y="0"/>
                  </a:lnTo>
                  <a:cubicBezTo>
                    <a:pt x="576909" y="0"/>
                    <a:pt x="607531" y="30046"/>
                    <a:pt x="607620" y="68447"/>
                  </a:cubicBezTo>
                  <a:cubicBezTo>
                    <a:pt x="607620" y="95204"/>
                    <a:pt x="568809" y="158229"/>
                    <a:pt x="538009" y="201253"/>
                  </a:cubicBezTo>
                  <a:cubicBezTo>
                    <a:pt x="507120" y="158762"/>
                    <a:pt x="468131" y="96537"/>
                    <a:pt x="468131" y="69781"/>
                  </a:cubicBezTo>
                  <a:cubicBezTo>
                    <a:pt x="468042" y="31379"/>
                    <a:pt x="499287" y="89"/>
                    <a:pt x="537742"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12" name="组合 11">
            <a:extLst>
              <a:ext uri="{FF2B5EF4-FFF2-40B4-BE49-F238E27FC236}">
                <a16:creationId xmlns:a16="http://schemas.microsoft.com/office/drawing/2014/main" xmlns="" id="{0296FDD7-D10C-405A-8302-60BF48BE6A8C}"/>
              </a:ext>
            </a:extLst>
          </p:cNvPr>
          <p:cNvGrpSpPr/>
          <p:nvPr/>
        </p:nvGrpSpPr>
        <p:grpSpPr>
          <a:xfrm>
            <a:off x="1524101" y="1202184"/>
            <a:ext cx="6173147" cy="1829801"/>
            <a:chOff x="1465811" y="1700389"/>
            <a:chExt cx="6173147" cy="1829801"/>
          </a:xfrm>
        </p:grpSpPr>
        <p:sp>
          <p:nvSpPr>
            <p:cNvPr id="13" name="椭圆 12">
              <a:extLst>
                <a:ext uri="{FF2B5EF4-FFF2-40B4-BE49-F238E27FC236}">
                  <a16:creationId xmlns:a16="http://schemas.microsoft.com/office/drawing/2014/main" xmlns="" id="{3D0A1A67-1D8F-4487-A14D-B882B4677F35}"/>
                </a:ext>
              </a:extLst>
            </p:cNvPr>
            <p:cNvSpPr/>
            <p:nvPr/>
          </p:nvSpPr>
          <p:spPr>
            <a:xfrm>
              <a:off x="1465811" y="2321452"/>
              <a:ext cx="1208738" cy="12087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stack-of-two-books_46392">
              <a:extLst>
                <a:ext uri="{FF2B5EF4-FFF2-40B4-BE49-F238E27FC236}">
                  <a16:creationId xmlns:a16="http://schemas.microsoft.com/office/drawing/2014/main" xmlns="" id="{06155D2D-2ED5-40DF-83EE-4156863E7ED2}"/>
                </a:ext>
              </a:extLst>
            </p:cNvPr>
            <p:cNvSpPr>
              <a:spLocks noChangeAspect="1"/>
            </p:cNvSpPr>
            <p:nvPr/>
          </p:nvSpPr>
          <p:spPr bwMode="auto">
            <a:xfrm>
              <a:off x="6862767" y="1700389"/>
              <a:ext cx="776191" cy="621063"/>
            </a:xfrm>
            <a:custGeom>
              <a:avLst/>
              <a:gdLst>
                <a:gd name="T0" fmla="*/ 669 w 669"/>
                <a:gd name="T1" fmla="*/ 237 h 536"/>
                <a:gd name="T2" fmla="*/ 643 w 669"/>
                <a:gd name="T3" fmla="*/ 180 h 536"/>
                <a:gd name="T4" fmla="*/ 637 w 669"/>
                <a:gd name="T5" fmla="*/ 174 h 536"/>
                <a:gd name="T6" fmla="*/ 303 w 669"/>
                <a:gd name="T7" fmla="*/ 2 h 536"/>
                <a:gd name="T8" fmla="*/ 289 w 669"/>
                <a:gd name="T9" fmla="*/ 2 h 536"/>
                <a:gd name="T10" fmla="*/ 11 w 669"/>
                <a:gd name="T11" fmla="*/ 146 h 536"/>
                <a:gd name="T12" fmla="*/ 2 w 669"/>
                <a:gd name="T13" fmla="*/ 160 h 536"/>
                <a:gd name="T14" fmla="*/ 11 w 669"/>
                <a:gd name="T15" fmla="*/ 174 h 536"/>
                <a:gd name="T16" fmla="*/ 20 w 669"/>
                <a:gd name="T17" fmla="*/ 179 h 536"/>
                <a:gd name="T18" fmla="*/ 27 w 669"/>
                <a:gd name="T19" fmla="*/ 207 h 536"/>
                <a:gd name="T20" fmla="*/ 19 w 669"/>
                <a:gd name="T21" fmla="*/ 238 h 536"/>
                <a:gd name="T22" fmla="*/ 4 w 669"/>
                <a:gd name="T23" fmla="*/ 247 h 536"/>
                <a:gd name="T24" fmla="*/ 11 w 669"/>
                <a:gd name="T25" fmla="*/ 268 h 536"/>
                <a:gd name="T26" fmla="*/ 20 w 669"/>
                <a:gd name="T27" fmla="*/ 273 h 536"/>
                <a:gd name="T28" fmla="*/ 27 w 669"/>
                <a:gd name="T29" fmla="*/ 302 h 536"/>
                <a:gd name="T30" fmla="*/ 19 w 669"/>
                <a:gd name="T31" fmla="*/ 333 h 536"/>
                <a:gd name="T32" fmla="*/ 4 w 669"/>
                <a:gd name="T33" fmla="*/ 341 h 536"/>
                <a:gd name="T34" fmla="*/ 11 w 669"/>
                <a:gd name="T35" fmla="*/ 362 h 536"/>
                <a:gd name="T36" fmla="*/ 345 w 669"/>
                <a:gd name="T37" fmla="*/ 534 h 536"/>
                <a:gd name="T38" fmla="*/ 352 w 669"/>
                <a:gd name="T39" fmla="*/ 536 h 536"/>
                <a:gd name="T40" fmla="*/ 359 w 669"/>
                <a:gd name="T41" fmla="*/ 534 h 536"/>
                <a:gd name="T42" fmla="*/ 635 w 669"/>
                <a:gd name="T43" fmla="*/ 392 h 536"/>
                <a:gd name="T44" fmla="*/ 669 w 669"/>
                <a:gd name="T45" fmla="*/ 332 h 536"/>
                <a:gd name="T46" fmla="*/ 655 w 669"/>
                <a:gd name="T47" fmla="*/ 285 h 536"/>
                <a:gd name="T48" fmla="*/ 669 w 669"/>
                <a:gd name="T49" fmla="*/ 237 h 536"/>
                <a:gd name="T50" fmla="*/ 296 w 669"/>
                <a:gd name="T51" fmla="*/ 87 h 536"/>
                <a:gd name="T52" fmla="*/ 492 w 669"/>
                <a:gd name="T53" fmla="*/ 188 h 536"/>
                <a:gd name="T54" fmla="*/ 352 w 669"/>
                <a:gd name="T55" fmla="*/ 260 h 536"/>
                <a:gd name="T56" fmla="*/ 155 w 669"/>
                <a:gd name="T57" fmla="*/ 160 h 536"/>
                <a:gd name="T58" fmla="*/ 296 w 669"/>
                <a:gd name="T59" fmla="*/ 87 h 536"/>
                <a:gd name="T60" fmla="*/ 630 w 669"/>
                <a:gd name="T61" fmla="*/ 361 h 536"/>
                <a:gd name="T62" fmla="*/ 629 w 669"/>
                <a:gd name="T63" fmla="*/ 361 h 536"/>
                <a:gd name="T64" fmla="*/ 627 w 669"/>
                <a:gd name="T65" fmla="*/ 362 h 536"/>
                <a:gd name="T66" fmla="*/ 623 w 669"/>
                <a:gd name="T67" fmla="*/ 363 h 536"/>
                <a:gd name="T68" fmla="*/ 623 w 669"/>
                <a:gd name="T69" fmla="*/ 363 h 536"/>
                <a:gd name="T70" fmla="*/ 352 w 669"/>
                <a:gd name="T71" fmla="*/ 503 h 536"/>
                <a:gd name="T72" fmla="*/ 34 w 669"/>
                <a:gd name="T73" fmla="*/ 339 h 536"/>
                <a:gd name="T74" fmla="*/ 42 w 669"/>
                <a:gd name="T75" fmla="*/ 302 h 536"/>
                <a:gd name="T76" fmla="*/ 41 w 669"/>
                <a:gd name="T77" fmla="*/ 283 h 536"/>
                <a:gd name="T78" fmla="*/ 345 w 669"/>
                <a:gd name="T79" fmla="*/ 440 h 536"/>
                <a:gd name="T80" fmla="*/ 352 w 669"/>
                <a:gd name="T81" fmla="*/ 441 h 536"/>
                <a:gd name="T82" fmla="*/ 359 w 669"/>
                <a:gd name="T83" fmla="*/ 440 h 536"/>
                <a:gd name="T84" fmla="*/ 627 w 669"/>
                <a:gd name="T85" fmla="*/ 302 h 536"/>
                <a:gd name="T86" fmla="*/ 629 w 669"/>
                <a:gd name="T87" fmla="*/ 302 h 536"/>
                <a:gd name="T88" fmla="*/ 637 w 669"/>
                <a:gd name="T89" fmla="*/ 332 h 536"/>
                <a:gd name="T90" fmla="*/ 630 w 669"/>
                <a:gd name="T91" fmla="*/ 361 h 536"/>
                <a:gd name="T92" fmla="*/ 630 w 669"/>
                <a:gd name="T93" fmla="*/ 267 h 536"/>
                <a:gd name="T94" fmla="*/ 630 w 669"/>
                <a:gd name="T95" fmla="*/ 267 h 536"/>
                <a:gd name="T96" fmla="*/ 627 w 669"/>
                <a:gd name="T97" fmla="*/ 268 h 536"/>
                <a:gd name="T98" fmla="*/ 623 w 669"/>
                <a:gd name="T99" fmla="*/ 268 h 536"/>
                <a:gd name="T100" fmla="*/ 623 w 669"/>
                <a:gd name="T101" fmla="*/ 269 h 536"/>
                <a:gd name="T102" fmla="*/ 352 w 669"/>
                <a:gd name="T103" fmla="*/ 408 h 536"/>
                <a:gd name="T104" fmla="*/ 34 w 669"/>
                <a:gd name="T105" fmla="*/ 245 h 536"/>
                <a:gd name="T106" fmla="*/ 42 w 669"/>
                <a:gd name="T107" fmla="*/ 207 h 536"/>
                <a:gd name="T108" fmla="*/ 41 w 669"/>
                <a:gd name="T109" fmla="*/ 189 h 536"/>
                <a:gd name="T110" fmla="*/ 345 w 669"/>
                <a:gd name="T111" fmla="*/ 345 h 536"/>
                <a:gd name="T112" fmla="*/ 352 w 669"/>
                <a:gd name="T113" fmla="*/ 347 h 536"/>
                <a:gd name="T114" fmla="*/ 359 w 669"/>
                <a:gd name="T115" fmla="*/ 345 h 536"/>
                <a:gd name="T116" fmla="*/ 627 w 669"/>
                <a:gd name="T117" fmla="*/ 207 h 536"/>
                <a:gd name="T118" fmla="*/ 629 w 669"/>
                <a:gd name="T119" fmla="*/ 207 h 536"/>
                <a:gd name="T120" fmla="*/ 637 w 669"/>
                <a:gd name="T121" fmla="*/ 237 h 536"/>
                <a:gd name="T122" fmla="*/ 630 w 669"/>
                <a:gd name="T123" fmla="*/ 267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9" h="536">
                  <a:moveTo>
                    <a:pt x="669" y="237"/>
                  </a:moveTo>
                  <a:cubicBezTo>
                    <a:pt x="669" y="209"/>
                    <a:pt x="659" y="188"/>
                    <a:pt x="643" y="180"/>
                  </a:cubicBezTo>
                  <a:cubicBezTo>
                    <a:pt x="642" y="177"/>
                    <a:pt x="640" y="175"/>
                    <a:pt x="637" y="174"/>
                  </a:cubicBezTo>
                  <a:lnTo>
                    <a:pt x="303" y="2"/>
                  </a:lnTo>
                  <a:cubicBezTo>
                    <a:pt x="299" y="0"/>
                    <a:pt x="293" y="0"/>
                    <a:pt x="289" y="2"/>
                  </a:cubicBezTo>
                  <a:lnTo>
                    <a:pt x="11" y="146"/>
                  </a:lnTo>
                  <a:cubicBezTo>
                    <a:pt x="5" y="148"/>
                    <a:pt x="2" y="154"/>
                    <a:pt x="2" y="160"/>
                  </a:cubicBezTo>
                  <a:cubicBezTo>
                    <a:pt x="2" y="165"/>
                    <a:pt x="5" y="171"/>
                    <a:pt x="11" y="174"/>
                  </a:cubicBezTo>
                  <a:lnTo>
                    <a:pt x="20" y="179"/>
                  </a:lnTo>
                  <a:cubicBezTo>
                    <a:pt x="24" y="185"/>
                    <a:pt x="27" y="195"/>
                    <a:pt x="27" y="207"/>
                  </a:cubicBezTo>
                  <a:cubicBezTo>
                    <a:pt x="27" y="221"/>
                    <a:pt x="23" y="232"/>
                    <a:pt x="19" y="238"/>
                  </a:cubicBezTo>
                  <a:cubicBezTo>
                    <a:pt x="13" y="238"/>
                    <a:pt x="7" y="241"/>
                    <a:pt x="4" y="247"/>
                  </a:cubicBezTo>
                  <a:cubicBezTo>
                    <a:pt x="0" y="255"/>
                    <a:pt x="3" y="264"/>
                    <a:pt x="11" y="268"/>
                  </a:cubicBezTo>
                  <a:lnTo>
                    <a:pt x="20" y="273"/>
                  </a:lnTo>
                  <a:cubicBezTo>
                    <a:pt x="24" y="280"/>
                    <a:pt x="27" y="289"/>
                    <a:pt x="27" y="302"/>
                  </a:cubicBezTo>
                  <a:cubicBezTo>
                    <a:pt x="27" y="316"/>
                    <a:pt x="23" y="326"/>
                    <a:pt x="19" y="333"/>
                  </a:cubicBezTo>
                  <a:cubicBezTo>
                    <a:pt x="13" y="332"/>
                    <a:pt x="7" y="335"/>
                    <a:pt x="4" y="341"/>
                  </a:cubicBezTo>
                  <a:cubicBezTo>
                    <a:pt x="0" y="349"/>
                    <a:pt x="3" y="359"/>
                    <a:pt x="11" y="362"/>
                  </a:cubicBezTo>
                  <a:lnTo>
                    <a:pt x="345" y="534"/>
                  </a:lnTo>
                  <a:cubicBezTo>
                    <a:pt x="347" y="535"/>
                    <a:pt x="349" y="536"/>
                    <a:pt x="352" y="536"/>
                  </a:cubicBezTo>
                  <a:cubicBezTo>
                    <a:pt x="354" y="536"/>
                    <a:pt x="357" y="535"/>
                    <a:pt x="359" y="534"/>
                  </a:cubicBezTo>
                  <a:lnTo>
                    <a:pt x="635" y="392"/>
                  </a:lnTo>
                  <a:cubicBezTo>
                    <a:pt x="655" y="388"/>
                    <a:pt x="669" y="364"/>
                    <a:pt x="669" y="332"/>
                  </a:cubicBezTo>
                  <a:cubicBezTo>
                    <a:pt x="669" y="312"/>
                    <a:pt x="663" y="295"/>
                    <a:pt x="655" y="285"/>
                  </a:cubicBezTo>
                  <a:cubicBezTo>
                    <a:pt x="663" y="274"/>
                    <a:pt x="669" y="257"/>
                    <a:pt x="669" y="237"/>
                  </a:cubicBezTo>
                  <a:close/>
                  <a:moveTo>
                    <a:pt x="296" y="87"/>
                  </a:moveTo>
                  <a:lnTo>
                    <a:pt x="492" y="188"/>
                  </a:lnTo>
                  <a:lnTo>
                    <a:pt x="352" y="260"/>
                  </a:lnTo>
                  <a:lnTo>
                    <a:pt x="155" y="160"/>
                  </a:lnTo>
                  <a:lnTo>
                    <a:pt x="296" y="87"/>
                  </a:lnTo>
                  <a:close/>
                  <a:moveTo>
                    <a:pt x="630" y="361"/>
                  </a:moveTo>
                  <a:cubicBezTo>
                    <a:pt x="630" y="361"/>
                    <a:pt x="630" y="361"/>
                    <a:pt x="629" y="361"/>
                  </a:cubicBezTo>
                  <a:cubicBezTo>
                    <a:pt x="629" y="362"/>
                    <a:pt x="628" y="362"/>
                    <a:pt x="627" y="362"/>
                  </a:cubicBezTo>
                  <a:cubicBezTo>
                    <a:pt x="625" y="362"/>
                    <a:pt x="624" y="362"/>
                    <a:pt x="623" y="363"/>
                  </a:cubicBezTo>
                  <a:cubicBezTo>
                    <a:pt x="623" y="363"/>
                    <a:pt x="623" y="363"/>
                    <a:pt x="623" y="363"/>
                  </a:cubicBezTo>
                  <a:lnTo>
                    <a:pt x="352" y="503"/>
                  </a:lnTo>
                  <a:lnTo>
                    <a:pt x="34" y="339"/>
                  </a:lnTo>
                  <a:cubicBezTo>
                    <a:pt x="39" y="330"/>
                    <a:pt x="42" y="317"/>
                    <a:pt x="42" y="302"/>
                  </a:cubicBezTo>
                  <a:cubicBezTo>
                    <a:pt x="42" y="295"/>
                    <a:pt x="42" y="289"/>
                    <a:pt x="41" y="283"/>
                  </a:cubicBezTo>
                  <a:lnTo>
                    <a:pt x="345" y="440"/>
                  </a:lnTo>
                  <a:cubicBezTo>
                    <a:pt x="347" y="441"/>
                    <a:pt x="349" y="441"/>
                    <a:pt x="352" y="441"/>
                  </a:cubicBezTo>
                  <a:cubicBezTo>
                    <a:pt x="354" y="441"/>
                    <a:pt x="357" y="441"/>
                    <a:pt x="359" y="440"/>
                  </a:cubicBezTo>
                  <a:lnTo>
                    <a:pt x="627" y="302"/>
                  </a:lnTo>
                  <a:cubicBezTo>
                    <a:pt x="628" y="302"/>
                    <a:pt x="628" y="302"/>
                    <a:pt x="629" y="302"/>
                  </a:cubicBezTo>
                  <a:cubicBezTo>
                    <a:pt x="631" y="303"/>
                    <a:pt x="637" y="314"/>
                    <a:pt x="637" y="332"/>
                  </a:cubicBezTo>
                  <a:cubicBezTo>
                    <a:pt x="637" y="349"/>
                    <a:pt x="631" y="360"/>
                    <a:pt x="630" y="361"/>
                  </a:cubicBezTo>
                  <a:close/>
                  <a:moveTo>
                    <a:pt x="630" y="267"/>
                  </a:moveTo>
                  <a:cubicBezTo>
                    <a:pt x="630" y="267"/>
                    <a:pt x="630" y="267"/>
                    <a:pt x="630" y="267"/>
                  </a:cubicBezTo>
                  <a:cubicBezTo>
                    <a:pt x="629" y="267"/>
                    <a:pt x="628" y="267"/>
                    <a:pt x="627" y="268"/>
                  </a:cubicBezTo>
                  <a:cubicBezTo>
                    <a:pt x="625" y="268"/>
                    <a:pt x="624" y="268"/>
                    <a:pt x="623" y="268"/>
                  </a:cubicBezTo>
                  <a:cubicBezTo>
                    <a:pt x="623" y="269"/>
                    <a:pt x="623" y="269"/>
                    <a:pt x="623" y="269"/>
                  </a:cubicBezTo>
                  <a:lnTo>
                    <a:pt x="352" y="408"/>
                  </a:lnTo>
                  <a:lnTo>
                    <a:pt x="34" y="245"/>
                  </a:lnTo>
                  <a:cubicBezTo>
                    <a:pt x="39" y="235"/>
                    <a:pt x="42" y="222"/>
                    <a:pt x="42" y="207"/>
                  </a:cubicBezTo>
                  <a:cubicBezTo>
                    <a:pt x="42" y="201"/>
                    <a:pt x="42" y="195"/>
                    <a:pt x="41" y="189"/>
                  </a:cubicBezTo>
                  <a:lnTo>
                    <a:pt x="345" y="345"/>
                  </a:lnTo>
                  <a:cubicBezTo>
                    <a:pt x="347" y="346"/>
                    <a:pt x="349" y="347"/>
                    <a:pt x="352" y="347"/>
                  </a:cubicBezTo>
                  <a:cubicBezTo>
                    <a:pt x="354" y="347"/>
                    <a:pt x="357" y="346"/>
                    <a:pt x="359" y="345"/>
                  </a:cubicBezTo>
                  <a:lnTo>
                    <a:pt x="627" y="207"/>
                  </a:lnTo>
                  <a:cubicBezTo>
                    <a:pt x="628" y="207"/>
                    <a:pt x="628" y="207"/>
                    <a:pt x="629" y="207"/>
                  </a:cubicBezTo>
                  <a:cubicBezTo>
                    <a:pt x="631" y="209"/>
                    <a:pt x="637" y="220"/>
                    <a:pt x="637" y="237"/>
                  </a:cubicBezTo>
                  <a:cubicBezTo>
                    <a:pt x="637" y="255"/>
                    <a:pt x="631" y="266"/>
                    <a:pt x="630" y="267"/>
                  </a:cubicBezTo>
                  <a:close/>
                </a:path>
              </a:pathLst>
            </a:custGeom>
            <a:solidFill>
              <a:schemeClr val="bg1"/>
            </a:solidFill>
            <a:ln>
              <a:noFill/>
            </a:ln>
          </p:spPr>
          <p:txBody>
            <a:bodyPr/>
            <a:lstStyle/>
            <a:p>
              <a:endParaRPr lang="zh-CN" altLang="en-US">
                <a:cs typeface="+mn-ea"/>
                <a:sym typeface="+mn-lt"/>
              </a:endParaRPr>
            </a:p>
          </p:txBody>
        </p:sp>
      </p:grpSp>
      <p:sp>
        <p:nvSpPr>
          <p:cNvPr id="15" name="文本框 14">
            <a:extLst>
              <a:ext uri="{FF2B5EF4-FFF2-40B4-BE49-F238E27FC236}">
                <a16:creationId xmlns:a16="http://schemas.microsoft.com/office/drawing/2014/main" xmlns="" id="{05516546-719E-402C-A278-31EC1B324CFA}"/>
              </a:ext>
            </a:extLst>
          </p:cNvPr>
          <p:cNvSpPr txBox="1"/>
          <p:nvPr/>
        </p:nvSpPr>
        <p:spPr>
          <a:xfrm>
            <a:off x="1844061" y="2135228"/>
            <a:ext cx="639919" cy="584775"/>
          </a:xfrm>
          <a:prstGeom prst="rect">
            <a:avLst/>
          </a:prstGeom>
          <a:noFill/>
        </p:spPr>
        <p:txBody>
          <a:bodyPr wrap="none" rtlCol="0">
            <a:spAutoFit/>
          </a:bodyPr>
          <a:lstStyle/>
          <a:p>
            <a:pPr lvl="0"/>
            <a:r>
              <a:rPr lang="en-US" altLang="zh-CN" sz="3200" i="1" dirty="0" smtClean="0">
                <a:solidFill>
                  <a:schemeClr val="bg1"/>
                </a:solidFill>
                <a:cs typeface="+mn-ea"/>
                <a:sym typeface="+mn-lt"/>
              </a:rPr>
              <a:t>01</a:t>
            </a:r>
            <a:endParaRPr lang="zh-CN" altLang="en-US" dirty="0">
              <a:solidFill>
                <a:schemeClr val="bg1"/>
              </a:solidFill>
              <a:effectLst/>
              <a:cs typeface="+mn-ea"/>
              <a:sym typeface="+mn-lt"/>
            </a:endParaRPr>
          </a:p>
        </p:txBody>
      </p:sp>
      <p:sp>
        <p:nvSpPr>
          <p:cNvPr id="16" name="文本框 15">
            <a:extLst>
              <a:ext uri="{FF2B5EF4-FFF2-40B4-BE49-F238E27FC236}">
                <a16:creationId xmlns:a16="http://schemas.microsoft.com/office/drawing/2014/main" xmlns="" id="{C0DC6DE7-6657-4E0D-BC8D-8DBFDB988F8C}"/>
              </a:ext>
            </a:extLst>
          </p:cNvPr>
          <p:cNvSpPr txBox="1"/>
          <p:nvPr/>
        </p:nvSpPr>
        <p:spPr>
          <a:xfrm>
            <a:off x="3270705" y="1801924"/>
            <a:ext cx="7908307" cy="1643527"/>
          </a:xfrm>
          <a:prstGeom prst="rect">
            <a:avLst/>
          </a:prstGeom>
          <a:noFill/>
        </p:spPr>
        <p:txBody>
          <a:bodyPr wrap="square" rtlCol="0">
            <a:spAutoFit/>
          </a:bodyPr>
          <a:lstStyle/>
          <a:p>
            <a:pPr>
              <a:lnSpc>
                <a:spcPct val="120000"/>
              </a:lnSpc>
            </a:pPr>
            <a:r>
              <a:rPr lang="zh-CN" altLang="en-US" sz="2800" b="1" dirty="0" smtClean="0">
                <a:solidFill>
                  <a:schemeClr val="accent1"/>
                </a:solidFill>
                <a:latin typeface="+mn-ea"/>
              </a:rPr>
              <a:t>设置当前解：</a:t>
            </a:r>
            <a:r>
              <a:rPr lang="zh-CN" altLang="en-US" sz="2800" dirty="0" smtClean="0">
                <a:solidFill>
                  <a:schemeClr val="accent1"/>
                </a:solidFill>
                <a:latin typeface="+mn-ea"/>
              </a:rPr>
              <a:t>开始</a:t>
            </a:r>
            <a:r>
              <a:rPr lang="zh-CN" altLang="en-US" sz="2800" dirty="0">
                <a:solidFill>
                  <a:schemeClr val="accent1"/>
                </a:solidFill>
                <a:latin typeface="+mn-ea"/>
              </a:rPr>
              <a:t>退火的</a:t>
            </a:r>
            <a:r>
              <a:rPr lang="zh-CN" altLang="en-US" sz="2800" dirty="0" smtClean="0">
                <a:solidFill>
                  <a:schemeClr val="accent1"/>
                </a:solidFill>
                <a:latin typeface="+mn-ea"/>
              </a:rPr>
              <a:t>初始温度</a:t>
            </a:r>
            <a:r>
              <a:rPr lang="zh-CN" altLang="en-US" sz="2800" dirty="0">
                <a:solidFill>
                  <a:srgbClr val="44546B"/>
                </a:solidFill>
                <a:latin typeface="+mn-ea"/>
              </a:rPr>
              <a:t>T=T</a:t>
            </a:r>
            <a:r>
              <a:rPr lang="zh-CN" altLang="en-US" sz="2800" baseline="-25000" dirty="0">
                <a:solidFill>
                  <a:srgbClr val="44546B"/>
                </a:solidFill>
                <a:latin typeface="+mn-ea"/>
              </a:rPr>
              <a:t>0 </a:t>
            </a:r>
            <a:r>
              <a:rPr lang="zh-CN" altLang="en-US" sz="2800" dirty="0" smtClean="0">
                <a:solidFill>
                  <a:schemeClr val="accent1"/>
                </a:solidFill>
                <a:latin typeface="+mn-ea"/>
              </a:rPr>
              <a:t>，</a:t>
            </a:r>
            <a:r>
              <a:rPr lang="zh-CN" altLang="en-US" sz="2800" dirty="0">
                <a:solidFill>
                  <a:schemeClr val="accent1"/>
                </a:solidFill>
                <a:latin typeface="+mn-ea"/>
              </a:rPr>
              <a:t>随机生成一个初始解x</a:t>
            </a:r>
            <a:r>
              <a:rPr lang="zh-CN" altLang="en-US" sz="2800" baseline="-25000" dirty="0">
                <a:solidFill>
                  <a:schemeClr val="accent1"/>
                </a:solidFill>
                <a:latin typeface="+mn-ea"/>
              </a:rPr>
              <a:t>0</a:t>
            </a:r>
            <a:r>
              <a:rPr lang="zh-CN" altLang="en-US" sz="2800" dirty="0">
                <a:solidFill>
                  <a:schemeClr val="accent1"/>
                </a:solidFill>
                <a:latin typeface="+mn-ea"/>
              </a:rPr>
              <a:t>，并计算相应的目标函数值E(x</a:t>
            </a:r>
            <a:r>
              <a:rPr lang="zh-CN" altLang="en-US" sz="2800" baseline="-25000" dirty="0">
                <a:solidFill>
                  <a:schemeClr val="accent1"/>
                </a:solidFill>
                <a:latin typeface="+mn-ea"/>
              </a:rPr>
              <a:t>0</a:t>
            </a:r>
            <a:r>
              <a:rPr lang="zh-CN" altLang="en-US" sz="2800" dirty="0" smtClean="0">
                <a:solidFill>
                  <a:schemeClr val="accent1"/>
                </a:solidFill>
                <a:latin typeface="+mn-ea"/>
              </a:rPr>
              <a:t>) 令</a:t>
            </a:r>
            <a:r>
              <a:rPr lang="en-US" altLang="zh-CN" sz="2800" dirty="0">
                <a:solidFill>
                  <a:schemeClr val="accent1"/>
                </a:solidFill>
                <a:latin typeface="+mn-ea"/>
              </a:rPr>
              <a:t>T</a:t>
            </a:r>
            <a:r>
              <a:rPr lang="zh-CN" altLang="en-US" sz="2800" dirty="0">
                <a:solidFill>
                  <a:schemeClr val="accent1"/>
                </a:solidFill>
                <a:latin typeface="+mn-ea"/>
              </a:rPr>
              <a:t>等于冷却进度表中的下一个值</a:t>
            </a:r>
            <a:r>
              <a:rPr lang="en-US" altLang="zh-CN" sz="2800" dirty="0" err="1">
                <a:solidFill>
                  <a:schemeClr val="accent1"/>
                </a:solidFill>
                <a:latin typeface="+mn-ea"/>
              </a:rPr>
              <a:t>Ti</a:t>
            </a:r>
            <a:r>
              <a:rPr lang="zh-CN" altLang="en-US" sz="2800" b="1" dirty="0" smtClean="0">
                <a:solidFill>
                  <a:schemeClr val="accent1"/>
                </a:solidFill>
                <a:latin typeface="+mn-ea"/>
              </a:rPr>
              <a:t>。</a:t>
            </a:r>
            <a:endParaRPr lang="zh-CN" altLang="en-US" sz="2800" b="1" dirty="0">
              <a:solidFill>
                <a:schemeClr val="accent1"/>
              </a:solidFill>
              <a:latin typeface="+mn-ea"/>
            </a:endParaRPr>
          </a:p>
        </p:txBody>
      </p:sp>
      <p:sp>
        <p:nvSpPr>
          <p:cNvPr id="17" name="文本框 16">
            <a:extLst>
              <a:ext uri="{FF2B5EF4-FFF2-40B4-BE49-F238E27FC236}">
                <a16:creationId xmlns:a16="http://schemas.microsoft.com/office/drawing/2014/main" xmlns="" id="{E6B8CD26-123D-435D-AC97-B8E71D88FCE0}"/>
              </a:ext>
            </a:extLst>
          </p:cNvPr>
          <p:cNvSpPr txBox="1"/>
          <p:nvPr/>
        </p:nvSpPr>
        <p:spPr>
          <a:xfrm>
            <a:off x="1762848" y="4494577"/>
            <a:ext cx="639919" cy="584775"/>
          </a:xfrm>
          <a:prstGeom prst="rect">
            <a:avLst/>
          </a:prstGeom>
          <a:noFill/>
        </p:spPr>
        <p:txBody>
          <a:bodyPr wrap="none" rtlCol="0">
            <a:spAutoFit/>
          </a:bodyPr>
          <a:lstStyle/>
          <a:p>
            <a:pPr lvl="0"/>
            <a:r>
              <a:rPr lang="en-US" altLang="zh-CN" sz="3200" i="1" dirty="0" smtClean="0">
                <a:solidFill>
                  <a:schemeClr val="bg1"/>
                </a:solidFill>
                <a:cs typeface="+mn-ea"/>
                <a:sym typeface="+mn-lt"/>
              </a:rPr>
              <a:t>02</a:t>
            </a:r>
            <a:endParaRPr lang="zh-CN" altLang="en-US" dirty="0">
              <a:solidFill>
                <a:schemeClr val="bg1"/>
              </a:solidFill>
              <a:effectLst/>
              <a:cs typeface="+mn-ea"/>
              <a:sym typeface="+mn-lt"/>
            </a:endParaRPr>
          </a:p>
        </p:txBody>
      </p:sp>
      <p:sp>
        <p:nvSpPr>
          <p:cNvPr id="42" name="文本框 18">
            <a:extLst>
              <a:ext uri="{FF2B5EF4-FFF2-40B4-BE49-F238E27FC236}">
                <a16:creationId xmlns:a16="http://schemas.microsoft.com/office/drawing/2014/main" xmlns="" id="{8535C898-6277-4F6F-9801-05F8DBA4EF2A}"/>
              </a:ext>
            </a:extLst>
          </p:cNvPr>
          <p:cNvSpPr txBox="1"/>
          <p:nvPr/>
        </p:nvSpPr>
        <p:spPr>
          <a:xfrm>
            <a:off x="492317" y="2761334"/>
            <a:ext cx="639919" cy="584775"/>
          </a:xfrm>
          <a:prstGeom prst="rect">
            <a:avLst/>
          </a:prstGeom>
          <a:noFill/>
        </p:spPr>
        <p:txBody>
          <a:bodyPr wrap="none" rtlCol="0">
            <a:spAutoFit/>
          </a:bodyPr>
          <a:lstStyle/>
          <a:p>
            <a:pPr lvl="0"/>
            <a:r>
              <a:rPr lang="en-US" altLang="zh-CN" sz="3200" i="1" dirty="0" smtClean="0">
                <a:solidFill>
                  <a:schemeClr val="bg1"/>
                </a:solidFill>
                <a:cs typeface="+mn-ea"/>
                <a:sym typeface="+mn-lt"/>
              </a:rPr>
              <a:t>03</a:t>
            </a:r>
            <a:endParaRPr lang="zh-CN" altLang="en-US" dirty="0">
              <a:solidFill>
                <a:schemeClr val="bg1"/>
              </a:solidFill>
              <a:effectLst/>
              <a:cs typeface="+mn-ea"/>
              <a:sym typeface="+mn-lt"/>
            </a:endParaRPr>
          </a:p>
        </p:txBody>
      </p:sp>
      <mc:AlternateContent xmlns:mc="http://schemas.openxmlformats.org/markup-compatibility/2006" xmlns:a14="http://schemas.microsoft.com/office/drawing/2010/main">
        <mc:Choice Requires="a14">
          <p:sp>
            <p:nvSpPr>
              <p:cNvPr id="43" name="文本框 19">
                <a:extLst>
                  <a:ext uri="{FF2B5EF4-FFF2-40B4-BE49-F238E27FC236}">
                    <a16:creationId xmlns:a16="http://schemas.microsoft.com/office/drawing/2014/main" xmlns="" id="{B9EC922F-5806-4EF4-B95B-AB53E73845E8}"/>
                  </a:ext>
                </a:extLst>
              </p:cNvPr>
              <p:cNvSpPr txBox="1"/>
              <p:nvPr/>
            </p:nvSpPr>
            <p:spPr>
              <a:xfrm>
                <a:off x="3034011" y="3972478"/>
                <a:ext cx="8060708" cy="1628972"/>
              </a:xfrm>
              <a:prstGeom prst="rect">
                <a:avLst/>
              </a:prstGeom>
              <a:noFill/>
            </p:spPr>
            <p:txBody>
              <a:bodyPr wrap="square" rtlCol="0">
                <a:spAutoFit/>
              </a:bodyPr>
              <a:lstStyle/>
              <a:p>
                <a:pPr lvl="0">
                  <a:lnSpc>
                    <a:spcPct val="120000"/>
                  </a:lnSpc>
                </a:pPr>
                <a:r>
                  <a:rPr lang="zh-CN" altLang="en-US" sz="2800" b="1" dirty="0">
                    <a:solidFill>
                      <a:schemeClr val="accent1"/>
                    </a:solidFill>
                    <a:latin typeface="+mn-ea"/>
                  </a:rPr>
                  <a:t>产生新解与当前解差值</a:t>
                </a:r>
                <a:r>
                  <a:rPr lang="zh-CN" altLang="en-US" sz="2800" dirty="0">
                    <a:solidFill>
                      <a:schemeClr val="accent1"/>
                    </a:solidFill>
                    <a:latin typeface="+mn-ea"/>
                  </a:rPr>
                  <a:t>：根据当前解</a:t>
                </a:r>
                <a:r>
                  <a:rPr lang="en-US" altLang="zh-CN" sz="2800" dirty="0">
                    <a:solidFill>
                      <a:schemeClr val="accent1"/>
                    </a:solidFill>
                    <a:latin typeface="+mn-ea"/>
                  </a:rPr>
                  <a:t>x</a:t>
                </a:r>
                <a:r>
                  <a:rPr lang="zh-CN" altLang="en-US" sz="2800" dirty="0">
                    <a:solidFill>
                      <a:schemeClr val="accent1"/>
                    </a:solidFill>
                    <a:latin typeface="+mn-ea"/>
                  </a:rPr>
                  <a:t>i进行扰动，产生一个新解xj,计算相应的目标函数值E(xj),得到</a:t>
                </a:r>
                <a:endParaRPr lang="en-US" altLang="zh-CN" sz="2800" dirty="0">
                  <a:solidFill>
                    <a:schemeClr val="accent1"/>
                  </a:solidFill>
                  <a:latin typeface="+mn-ea"/>
                </a:endParaRPr>
              </a:p>
              <a:p>
                <a:pPr lvl="0" defTabSz="914355"/>
                <a14:m>
                  <m:oMathPara xmlns:m="http://schemas.openxmlformats.org/officeDocument/2006/math">
                    <m:oMathParaPr>
                      <m:jc m:val="centerGroup"/>
                    </m:oMathParaPr>
                    <m:oMath xmlns:m="http://schemas.openxmlformats.org/officeDocument/2006/math">
                      <m:d>
                        <m:dPr>
                          <m:begChr m:val=""/>
                          <m:ctrlPr>
                            <a:rPr lang="zh-CN" altLang="en-US" sz="2800" b="1" i="1">
                              <a:solidFill>
                                <a:srgbClr val="44465B"/>
                              </a:solidFill>
                              <a:latin typeface="Cambria Math"/>
                            </a:rPr>
                          </m:ctrlPr>
                        </m:dPr>
                        <m:e>
                          <m:r>
                            <a:rPr lang="zh-CN" altLang="en-US" sz="2800" b="1" i="1">
                              <a:solidFill>
                                <a:srgbClr val="44465B"/>
                              </a:solidFill>
                              <a:latin typeface="Cambria Math" panose="02040503050406030204" pitchFamily="18" charset="0"/>
                            </a:rPr>
                            <m:t>𝜟</m:t>
                          </m:r>
                          <m:r>
                            <a:rPr lang="zh-CN" altLang="en-US" sz="2800" b="1" i="1">
                              <a:solidFill>
                                <a:srgbClr val="44465B"/>
                              </a:solidFill>
                              <a:latin typeface="Cambria Math" panose="02040503050406030204" pitchFamily="18" charset="0"/>
                            </a:rPr>
                            <m:t>𝑬</m:t>
                          </m:r>
                          <m:r>
                            <a:rPr lang="zh-CN" altLang="en-US" sz="2800" b="1">
                              <a:solidFill>
                                <a:srgbClr val="44465B"/>
                              </a:solidFill>
                              <a:latin typeface="Cambria Math" panose="02040503050406030204" pitchFamily="18" charset="0"/>
                            </a:rPr>
                            <m:t>=</m:t>
                          </m:r>
                          <m:r>
                            <a:rPr lang="zh-CN" altLang="en-US" sz="2800" b="1" i="1">
                              <a:solidFill>
                                <a:srgbClr val="44465B"/>
                              </a:solidFill>
                              <a:latin typeface="Cambria Math" panose="02040503050406030204" pitchFamily="18" charset="0"/>
                            </a:rPr>
                            <m:t>𝑬</m:t>
                          </m:r>
                          <m:r>
                            <a:rPr lang="zh-CN" altLang="en-US" sz="2800" b="1">
                              <a:solidFill>
                                <a:srgbClr val="44465B"/>
                              </a:solidFill>
                              <a:latin typeface="Cambria Math" panose="02040503050406030204" pitchFamily="18" charset="0"/>
                            </a:rPr>
                            <m:t>(</m:t>
                          </m:r>
                          <m:sSub>
                            <m:sSubPr>
                              <m:ctrlPr>
                                <a:rPr lang="zh-CN" altLang="en-US" sz="2800" b="1" i="1">
                                  <a:solidFill>
                                    <a:srgbClr val="44465B"/>
                                  </a:solidFill>
                                  <a:latin typeface="Cambria Math"/>
                                </a:rPr>
                              </m:ctrlPr>
                            </m:sSubPr>
                            <m:e>
                              <m:r>
                                <a:rPr lang="zh-CN" altLang="en-US" sz="2800" b="1" i="1">
                                  <a:solidFill>
                                    <a:srgbClr val="44465B"/>
                                  </a:solidFill>
                                  <a:latin typeface="Cambria Math" panose="02040503050406030204" pitchFamily="18" charset="0"/>
                                </a:rPr>
                                <m:t>𝒙</m:t>
                              </m:r>
                            </m:e>
                            <m:sub>
                              <m:r>
                                <a:rPr lang="zh-CN" altLang="en-US" sz="2800" b="1" i="1">
                                  <a:solidFill>
                                    <a:srgbClr val="44465B"/>
                                  </a:solidFill>
                                  <a:latin typeface="Cambria Math" panose="02040503050406030204" pitchFamily="18" charset="0"/>
                                </a:rPr>
                                <m:t>𝒋</m:t>
                              </m:r>
                            </m:sub>
                          </m:sSub>
                          <m:r>
                            <a:rPr lang="zh-CN" altLang="en-US" sz="2800" b="1">
                              <a:solidFill>
                                <a:srgbClr val="44465B"/>
                              </a:solidFill>
                              <a:latin typeface="Cambria Math" panose="02040503050406030204" pitchFamily="18" charset="0"/>
                            </a:rPr>
                            <m:t>)−</m:t>
                          </m:r>
                          <m:r>
                            <a:rPr lang="zh-CN" altLang="en-US" sz="2800" b="1" i="1">
                              <a:solidFill>
                                <a:srgbClr val="44465B"/>
                              </a:solidFill>
                              <a:latin typeface="Cambria Math" panose="02040503050406030204" pitchFamily="18" charset="0"/>
                            </a:rPr>
                            <m:t>𝑬</m:t>
                          </m:r>
                          <m:r>
                            <a:rPr lang="zh-CN" altLang="en-US" sz="2800" b="1">
                              <a:solidFill>
                                <a:srgbClr val="44465B"/>
                              </a:solidFill>
                              <a:latin typeface="Cambria Math" panose="02040503050406030204" pitchFamily="18" charset="0"/>
                            </a:rPr>
                            <m:t>(</m:t>
                          </m:r>
                          <m:sSub>
                            <m:sSubPr>
                              <m:ctrlPr>
                                <a:rPr lang="zh-CN" altLang="en-US" sz="2800" b="1" i="1">
                                  <a:solidFill>
                                    <a:srgbClr val="44465B"/>
                                  </a:solidFill>
                                  <a:latin typeface="Cambria Math"/>
                                </a:rPr>
                              </m:ctrlPr>
                            </m:sSubPr>
                            <m:e>
                              <m:r>
                                <a:rPr lang="zh-CN" altLang="en-US" sz="2800" b="1" i="1">
                                  <a:solidFill>
                                    <a:srgbClr val="44465B"/>
                                  </a:solidFill>
                                  <a:latin typeface="Cambria Math" panose="02040503050406030204" pitchFamily="18" charset="0"/>
                                </a:rPr>
                                <m:t>𝒙</m:t>
                              </m:r>
                            </m:e>
                            <m:sub>
                              <m:r>
                                <a:rPr lang="zh-CN" altLang="en-US" sz="2800" b="1" i="1">
                                  <a:solidFill>
                                    <a:srgbClr val="44465B"/>
                                  </a:solidFill>
                                  <a:latin typeface="Cambria Math" panose="02040503050406030204" pitchFamily="18" charset="0"/>
                                </a:rPr>
                                <m:t>𝒊</m:t>
                              </m:r>
                            </m:sub>
                          </m:sSub>
                        </m:e>
                      </m:d>
                    </m:oMath>
                  </m:oMathPara>
                </a14:m>
                <a:endParaRPr lang="zh-CN" altLang="en-US" sz="2800" b="1" dirty="0">
                  <a:solidFill>
                    <a:srgbClr val="000000"/>
                  </a:solidFill>
                  <a:latin typeface="黑体" panose="02010609060101010101" pitchFamily="49" charset="-122"/>
                  <a:ea typeface="黑体" panose="02010609060101010101" pitchFamily="49" charset="-122"/>
                </a:endParaRPr>
              </a:p>
            </p:txBody>
          </p:sp>
        </mc:Choice>
        <mc:Fallback xmlns="">
          <p:sp>
            <p:nvSpPr>
              <p:cNvPr id="43" name="文本框 19">
                <a:extLst>
                  <a:ext uri="{FF2B5EF4-FFF2-40B4-BE49-F238E27FC236}">
                    <a16:creationId xmlns="" xmlns:a16="http://schemas.microsoft.com/office/drawing/2014/main" xmlns:a14="http://schemas.microsoft.com/office/drawing/2010/main" id="{B9EC922F-5806-4EF4-B95B-AB53E73845E8}"/>
                  </a:ext>
                </a:extLst>
              </p:cNvPr>
              <p:cNvSpPr txBox="1">
                <a:spLocks noRot="1" noChangeAspect="1" noMove="1" noResize="1" noEditPoints="1" noAdjustHandles="1" noChangeArrowheads="1" noChangeShapeType="1" noTextEdit="1"/>
              </p:cNvSpPr>
              <p:nvPr/>
            </p:nvSpPr>
            <p:spPr>
              <a:xfrm>
                <a:off x="3034011" y="3972478"/>
                <a:ext cx="8060708" cy="1628972"/>
              </a:xfrm>
              <a:prstGeom prst="rect">
                <a:avLst/>
              </a:prstGeom>
              <a:blipFill rotWithShape="1">
                <a:blip r:embed="rId3"/>
                <a:stretch>
                  <a:fillRect l="-1589" t="-11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09567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2" presetClass="entr" presetSubtype="2" decel="10000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1+#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1+#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42" grpId="0"/>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1620957" cy="523220"/>
          </a:xfrm>
        </p:spPr>
        <p:txBody>
          <a:bodyPr/>
          <a:lstStyle/>
          <a:p>
            <a:r>
              <a:rPr lang="zh-CN" altLang="en-US" b="1" dirty="0" smtClean="0">
                <a:latin typeface="+mn-lt"/>
                <a:ea typeface="+mn-ea"/>
                <a:cs typeface="+mn-ea"/>
                <a:sym typeface="+mn-lt"/>
              </a:rPr>
              <a:t>算法步骤</a:t>
            </a:r>
            <a:endParaRPr lang="zh-CN" altLang="en-US" b="1" dirty="0">
              <a:latin typeface="+mn-lt"/>
              <a:ea typeface="+mn-ea"/>
              <a:cs typeface="+mn-ea"/>
              <a:sym typeface="+mn-lt"/>
            </a:endParaRPr>
          </a:p>
        </p:txBody>
      </p:sp>
      <p:sp>
        <p:nvSpPr>
          <p:cNvPr id="45" name="椭圆 44">
            <a:extLst>
              <a:ext uri="{FF2B5EF4-FFF2-40B4-BE49-F238E27FC236}">
                <a16:creationId xmlns:a16="http://schemas.microsoft.com/office/drawing/2014/main" xmlns="" id="{3D0A1A67-1D8F-4487-A14D-B882B4677F35}"/>
              </a:ext>
            </a:extLst>
          </p:cNvPr>
          <p:cNvSpPr/>
          <p:nvPr/>
        </p:nvSpPr>
        <p:spPr>
          <a:xfrm>
            <a:off x="1439808" y="1583295"/>
            <a:ext cx="1208738" cy="12087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文本框 14">
            <a:extLst>
              <a:ext uri="{FF2B5EF4-FFF2-40B4-BE49-F238E27FC236}">
                <a16:creationId xmlns:a16="http://schemas.microsoft.com/office/drawing/2014/main" xmlns="" id="{05516546-719E-402C-A278-31EC1B324CFA}"/>
              </a:ext>
            </a:extLst>
          </p:cNvPr>
          <p:cNvSpPr txBox="1"/>
          <p:nvPr/>
        </p:nvSpPr>
        <p:spPr>
          <a:xfrm>
            <a:off x="1725361" y="1895276"/>
            <a:ext cx="639919" cy="584775"/>
          </a:xfrm>
          <a:prstGeom prst="rect">
            <a:avLst/>
          </a:prstGeom>
          <a:noFill/>
        </p:spPr>
        <p:txBody>
          <a:bodyPr wrap="none" rtlCol="0">
            <a:spAutoFit/>
          </a:bodyPr>
          <a:lstStyle/>
          <a:p>
            <a:pPr lvl="0"/>
            <a:r>
              <a:rPr lang="en-US" altLang="zh-CN" sz="3200" i="1" dirty="0" smtClean="0">
                <a:solidFill>
                  <a:schemeClr val="bg1"/>
                </a:solidFill>
                <a:cs typeface="+mn-ea"/>
                <a:sym typeface="+mn-lt"/>
              </a:rPr>
              <a:t>03</a:t>
            </a:r>
            <a:endParaRPr lang="zh-CN" altLang="en-US" dirty="0">
              <a:solidFill>
                <a:schemeClr val="bg1"/>
              </a:solidFill>
              <a:effectLst/>
              <a:cs typeface="+mn-ea"/>
              <a:sym typeface="+mn-lt"/>
            </a:endParaRPr>
          </a:p>
        </p:txBody>
      </p:sp>
      <mc:AlternateContent xmlns:mc="http://schemas.openxmlformats.org/markup-compatibility/2006" xmlns:a14="http://schemas.microsoft.com/office/drawing/2010/main">
        <mc:Choice Requires="a14">
          <p:sp>
            <p:nvSpPr>
              <p:cNvPr id="19" name="文本框 21">
                <a:extLst>
                  <a:ext uri="{FF2B5EF4-FFF2-40B4-BE49-F238E27FC236}">
                    <a16:creationId xmlns:a16="http://schemas.microsoft.com/office/drawing/2014/main" xmlns="" id="{C253E7FB-8EC7-4F29-B286-C85BE262DC21}"/>
                  </a:ext>
                </a:extLst>
              </p:cNvPr>
              <p:cNvSpPr txBox="1"/>
              <p:nvPr/>
            </p:nvSpPr>
            <p:spPr>
              <a:xfrm>
                <a:off x="2957051" y="1267403"/>
                <a:ext cx="8747269" cy="2577244"/>
              </a:xfrm>
              <a:prstGeom prst="rect">
                <a:avLst/>
              </a:prstGeom>
              <a:noFill/>
            </p:spPr>
            <p:txBody>
              <a:bodyPr wrap="square" rtlCol="0">
                <a:spAutoFit/>
              </a:bodyPr>
              <a:lstStyle/>
              <a:p>
                <a:pPr lvl="0" defTabSz="914355"/>
                <a:r>
                  <a:rPr lang="zh-CN" altLang="en-US" sz="2800" b="1" noProof="1" smtClean="0">
                    <a:solidFill>
                      <a:schemeClr val="accent1"/>
                    </a:solidFill>
                    <a:latin typeface="+mn-ea"/>
                  </a:rPr>
                  <a:t>判断</a:t>
                </a:r>
                <a:r>
                  <a:rPr lang="zh-CN" altLang="en-US" sz="2800" b="1" noProof="1">
                    <a:solidFill>
                      <a:schemeClr val="accent1"/>
                    </a:solidFill>
                    <a:latin typeface="+mn-ea"/>
                  </a:rPr>
                  <a:t>新解是否被</a:t>
                </a:r>
                <a:r>
                  <a:rPr lang="zh-CN" altLang="en-US" sz="2800" b="1" noProof="1" smtClean="0">
                    <a:solidFill>
                      <a:schemeClr val="accent1"/>
                    </a:solidFill>
                    <a:latin typeface="+mn-ea"/>
                  </a:rPr>
                  <a:t>接受</a:t>
                </a:r>
                <a:r>
                  <a:rPr lang="zh-CN" altLang="en-US" sz="2800" noProof="1" smtClean="0">
                    <a:solidFill>
                      <a:schemeClr val="accent1"/>
                    </a:solidFill>
                    <a:latin typeface="+mn-ea"/>
                  </a:rPr>
                  <a:t>：</a:t>
                </a:r>
                <a:endParaRPr lang="en-US" altLang="zh-CN" sz="2800" noProof="1" smtClean="0">
                  <a:solidFill>
                    <a:schemeClr val="accent1"/>
                  </a:solidFill>
                  <a:latin typeface="+mn-ea"/>
                </a:endParaRPr>
              </a:p>
              <a:p>
                <a:pPr lvl="0" defTabSz="914355"/>
                <a:endParaRPr lang="en-US" altLang="zh-CN" sz="2800" noProof="1" smtClean="0">
                  <a:solidFill>
                    <a:schemeClr val="accent1"/>
                  </a:solidFill>
                  <a:latin typeface="+mn-ea"/>
                </a:endParaRPr>
              </a:p>
              <a:p>
                <a:pPr lvl="0" defTabSz="914355"/>
                <a:r>
                  <a:rPr lang="en-US" altLang="zh-CN" sz="2800" noProof="1" smtClean="0">
                    <a:solidFill>
                      <a:schemeClr val="accent1"/>
                    </a:solidFill>
                    <a:latin typeface="+mn-ea"/>
                  </a:rPr>
                  <a:t>若</a:t>
                </a:r>
                <a14:m>
                  <m:oMath xmlns:m="http://schemas.openxmlformats.org/officeDocument/2006/math">
                    <m:r>
                      <a:rPr lang="el-GR" altLang="zh-CN" sz="2800" noProof="1">
                        <a:solidFill>
                          <a:schemeClr val="accent1"/>
                        </a:solidFill>
                        <a:latin typeface="Cambria Math"/>
                      </a:rPr>
                      <m:t>𝜟</m:t>
                    </m:r>
                    <m:r>
                      <a:rPr lang="en-US" altLang="zh-CN" sz="2800" noProof="1">
                        <a:solidFill>
                          <a:schemeClr val="accent1"/>
                        </a:solidFill>
                        <a:latin typeface="Cambria Math"/>
                      </a:rPr>
                      <m:t>𝑬</m:t>
                    </m:r>
                    <m:r>
                      <a:rPr lang="en-US" altLang="zh-CN" sz="2800" noProof="1">
                        <a:solidFill>
                          <a:schemeClr val="accent1"/>
                        </a:solidFill>
                        <a:latin typeface="Cambria Math"/>
                      </a:rPr>
                      <m:t>&lt;</m:t>
                    </m:r>
                    <m:r>
                      <a:rPr lang="en-US" altLang="zh-CN" sz="2800" noProof="1">
                        <a:solidFill>
                          <a:schemeClr val="accent1"/>
                        </a:solidFill>
                        <a:latin typeface="Cambria Math"/>
                      </a:rPr>
                      <m:t>𝟎</m:t>
                    </m:r>
                  </m:oMath>
                </a14:m>
                <a:r>
                  <a:rPr lang="en-US" altLang="zh-CN" sz="2800" noProof="1">
                    <a:solidFill>
                      <a:schemeClr val="accent1"/>
                    </a:solidFill>
                    <a:latin typeface="+mn-ea"/>
                  </a:rPr>
                  <a:t>，则新解xj被接受，作为新的当前解；</a:t>
                </a:r>
              </a:p>
              <a:p>
                <a:pPr lvl="0" defTabSz="914355"/>
                <a:r>
                  <a:rPr lang="en-US" altLang="zh-CN" sz="2800" noProof="1">
                    <a:solidFill>
                      <a:schemeClr val="accent1"/>
                    </a:solidFill>
                    <a:latin typeface="+mn-ea"/>
                  </a:rPr>
                  <a:t>若</a:t>
                </a:r>
                <a:r>
                  <a:rPr lang="el-GR" altLang="zh-CN" sz="2800" noProof="1">
                    <a:solidFill>
                      <a:schemeClr val="accent1"/>
                    </a:solidFill>
                    <a:latin typeface="+mn-ea"/>
                  </a:rPr>
                  <a:t> </a:t>
                </a:r>
                <a14:m>
                  <m:oMath xmlns:m="http://schemas.openxmlformats.org/officeDocument/2006/math">
                    <m:r>
                      <a:rPr lang="el-GR" altLang="zh-CN" sz="2800" noProof="1">
                        <a:solidFill>
                          <a:schemeClr val="accent1"/>
                        </a:solidFill>
                        <a:latin typeface="Cambria Math"/>
                      </a:rPr>
                      <m:t>𝜟</m:t>
                    </m:r>
                    <m:r>
                      <a:rPr lang="en-US" altLang="zh-CN" sz="2800" noProof="1">
                        <a:solidFill>
                          <a:schemeClr val="accent1"/>
                        </a:solidFill>
                        <a:latin typeface="Cambria Math"/>
                      </a:rPr>
                      <m:t>𝑬</m:t>
                    </m:r>
                    <m:r>
                      <a:rPr lang="en-US" altLang="zh-CN" sz="2800" noProof="1">
                        <a:solidFill>
                          <a:schemeClr val="accent1"/>
                        </a:solidFill>
                        <a:latin typeface="Cambria Math"/>
                      </a:rPr>
                      <m:t>&gt;</m:t>
                    </m:r>
                    <m:r>
                      <a:rPr lang="en-US" altLang="zh-CN" sz="2800" noProof="1">
                        <a:solidFill>
                          <a:schemeClr val="accent1"/>
                        </a:solidFill>
                        <a:latin typeface="Cambria Math"/>
                      </a:rPr>
                      <m:t>𝟎</m:t>
                    </m:r>
                    <m:r>
                      <a:rPr lang="en-US" altLang="zh-CN" sz="2800" noProof="1">
                        <a:solidFill>
                          <a:schemeClr val="accent1"/>
                        </a:solidFill>
                        <a:latin typeface="Cambria Math"/>
                      </a:rPr>
                      <m:t> </m:t>
                    </m:r>
                  </m:oMath>
                </a14:m>
                <a:r>
                  <a:rPr lang="en-US" altLang="zh-CN" sz="2800" noProof="1">
                    <a:solidFill>
                      <a:schemeClr val="accent1"/>
                    </a:solidFill>
                    <a:latin typeface="+mn-ea"/>
                  </a:rPr>
                  <a:t>，则新解xj按概率</a:t>
                </a:r>
                <a14:m>
                  <m:oMath xmlns:m="http://schemas.openxmlformats.org/officeDocument/2006/math">
                    <m:sSup>
                      <m:sSupPr>
                        <m:ctrlPr>
                          <a:rPr lang="zh-CN" altLang="en-US" sz="2800" b="1" i="1" smtClean="0">
                            <a:solidFill>
                              <a:srgbClr val="44465B"/>
                            </a:solidFill>
                            <a:latin typeface="Cambria Math"/>
                          </a:rPr>
                        </m:ctrlPr>
                      </m:sSupPr>
                      <m:e>
                        <m:r>
                          <m:rPr>
                            <m:nor/>
                          </m:rPr>
                          <a:rPr lang="zh-CN" altLang="en-US" sz="2800" b="1">
                            <a:solidFill>
                              <a:srgbClr val="44465B"/>
                            </a:solidFill>
                            <a:latin typeface="黑体" panose="02010609060101010101" pitchFamily="49" charset="-122"/>
                            <a:ea typeface="黑体" panose="02010609060101010101" pitchFamily="49" charset="-122"/>
                          </a:rPr>
                          <m:t>e</m:t>
                        </m:r>
                      </m:e>
                      <m:sup>
                        <m:r>
                          <a:rPr lang="zh-CN" altLang="en-US" sz="2800" b="1">
                            <a:solidFill>
                              <a:srgbClr val="44465B"/>
                            </a:solidFill>
                            <a:latin typeface="Cambria Math" panose="02040503050406030204" pitchFamily="18" charset="0"/>
                          </a:rPr>
                          <m:t>−</m:t>
                        </m:r>
                        <m:f>
                          <m:fPr>
                            <m:ctrlPr>
                              <a:rPr lang="zh-CN" altLang="en-US" sz="2800" b="1" i="1">
                                <a:solidFill>
                                  <a:srgbClr val="44465B"/>
                                </a:solidFill>
                                <a:latin typeface="Cambria Math"/>
                              </a:rPr>
                            </m:ctrlPr>
                          </m:fPr>
                          <m:num>
                            <m:d>
                              <m:dPr>
                                <m:begChr m:val=""/>
                                <m:ctrlPr>
                                  <a:rPr lang="zh-CN" altLang="en-US" sz="2800" b="1" i="1">
                                    <a:solidFill>
                                      <a:srgbClr val="44465B"/>
                                    </a:solidFill>
                                    <a:latin typeface="Cambria Math"/>
                                  </a:rPr>
                                </m:ctrlPr>
                              </m:dPr>
                              <m:e>
                                <m:r>
                                  <a:rPr lang="zh-CN" altLang="en-US" sz="2800" b="1" i="1">
                                    <a:solidFill>
                                      <a:srgbClr val="44465B"/>
                                    </a:solidFill>
                                    <a:latin typeface="Cambria Math" panose="02040503050406030204" pitchFamily="18" charset="0"/>
                                  </a:rPr>
                                  <m:t>𝑬</m:t>
                                </m:r>
                                <m:r>
                                  <a:rPr lang="zh-CN" altLang="en-US" sz="2800" b="1">
                                    <a:solidFill>
                                      <a:srgbClr val="44465B"/>
                                    </a:solidFill>
                                    <a:latin typeface="Cambria Math" panose="02040503050406030204" pitchFamily="18" charset="0"/>
                                  </a:rPr>
                                  <m:t>(</m:t>
                                </m:r>
                                <m:sSub>
                                  <m:sSubPr>
                                    <m:ctrlPr>
                                      <a:rPr lang="zh-CN" altLang="en-US" sz="2800" b="1" i="1">
                                        <a:solidFill>
                                          <a:srgbClr val="44465B"/>
                                        </a:solidFill>
                                        <a:latin typeface="Cambria Math"/>
                                      </a:rPr>
                                    </m:ctrlPr>
                                  </m:sSubPr>
                                  <m:e>
                                    <m:r>
                                      <a:rPr lang="zh-CN" altLang="en-US" sz="2800" b="1" i="1">
                                        <a:solidFill>
                                          <a:srgbClr val="44465B"/>
                                        </a:solidFill>
                                        <a:latin typeface="Cambria Math" panose="02040503050406030204" pitchFamily="18" charset="0"/>
                                      </a:rPr>
                                      <m:t>𝒙</m:t>
                                    </m:r>
                                  </m:e>
                                  <m:sub>
                                    <m:r>
                                      <a:rPr lang="zh-CN" altLang="en-US" sz="2800" b="1" i="1">
                                        <a:solidFill>
                                          <a:srgbClr val="44465B"/>
                                        </a:solidFill>
                                        <a:latin typeface="Cambria Math" panose="02040503050406030204" pitchFamily="18" charset="0"/>
                                      </a:rPr>
                                      <m:t>𝒋</m:t>
                                    </m:r>
                                  </m:sub>
                                </m:sSub>
                                <m:r>
                                  <a:rPr lang="zh-CN" altLang="en-US" sz="2800" b="1">
                                    <a:solidFill>
                                      <a:srgbClr val="44465B"/>
                                    </a:solidFill>
                                    <a:latin typeface="Cambria Math" panose="02040503050406030204" pitchFamily="18" charset="0"/>
                                  </a:rPr>
                                  <m:t>)−</m:t>
                                </m:r>
                                <m:r>
                                  <a:rPr lang="zh-CN" altLang="en-US" sz="2800" b="1" i="1">
                                    <a:solidFill>
                                      <a:srgbClr val="44465B"/>
                                    </a:solidFill>
                                    <a:latin typeface="Cambria Math" panose="02040503050406030204" pitchFamily="18" charset="0"/>
                                  </a:rPr>
                                  <m:t>𝑬</m:t>
                                </m:r>
                                <m:r>
                                  <a:rPr lang="zh-CN" altLang="en-US" sz="2800" b="1">
                                    <a:solidFill>
                                      <a:srgbClr val="44465B"/>
                                    </a:solidFill>
                                    <a:latin typeface="Cambria Math" panose="02040503050406030204" pitchFamily="18" charset="0"/>
                                  </a:rPr>
                                  <m:t>(</m:t>
                                </m:r>
                                <m:sSub>
                                  <m:sSubPr>
                                    <m:ctrlPr>
                                      <a:rPr lang="zh-CN" altLang="en-US" sz="2800" b="1" i="1">
                                        <a:solidFill>
                                          <a:srgbClr val="44465B"/>
                                        </a:solidFill>
                                        <a:latin typeface="Cambria Math"/>
                                      </a:rPr>
                                    </m:ctrlPr>
                                  </m:sSubPr>
                                  <m:e>
                                    <m:r>
                                      <a:rPr lang="zh-CN" altLang="en-US" sz="2800" b="1" i="1">
                                        <a:solidFill>
                                          <a:srgbClr val="44465B"/>
                                        </a:solidFill>
                                        <a:latin typeface="Cambria Math" panose="02040503050406030204" pitchFamily="18" charset="0"/>
                                      </a:rPr>
                                      <m:t>𝒙</m:t>
                                    </m:r>
                                  </m:e>
                                  <m:sub>
                                    <m:r>
                                      <a:rPr lang="zh-CN" altLang="en-US" sz="2800" b="1" i="1">
                                        <a:solidFill>
                                          <a:srgbClr val="44465B"/>
                                        </a:solidFill>
                                        <a:latin typeface="Cambria Math" panose="02040503050406030204" pitchFamily="18" charset="0"/>
                                      </a:rPr>
                                      <m:t>𝒊</m:t>
                                    </m:r>
                                  </m:sub>
                                </m:sSub>
                              </m:e>
                            </m:d>
                          </m:num>
                          <m:den>
                            <m:r>
                              <a:rPr lang="zh-CN" altLang="en-US" sz="2800" b="1" i="1">
                                <a:solidFill>
                                  <a:srgbClr val="44465B"/>
                                </a:solidFill>
                                <a:latin typeface="Cambria Math" panose="02040503050406030204" pitchFamily="18" charset="0"/>
                              </a:rPr>
                              <m:t>𝑻</m:t>
                            </m:r>
                          </m:den>
                        </m:f>
                      </m:sup>
                    </m:sSup>
                  </m:oMath>
                </a14:m>
                <a:r>
                  <a:rPr lang="en-US" altLang="zh-CN" sz="2800" noProof="1">
                    <a:solidFill>
                      <a:schemeClr val="accent1"/>
                    </a:solidFill>
                    <a:latin typeface="+mn-ea"/>
                  </a:rPr>
                  <a:t>接受</a:t>
                </a:r>
                <a:r>
                  <a:rPr lang="zh-CN" altLang="en-US" sz="2800" noProof="1" smtClean="0">
                    <a:solidFill>
                      <a:schemeClr val="accent1"/>
                    </a:solidFill>
                    <a:latin typeface="+mn-ea"/>
                  </a:rPr>
                  <a:t>，</a:t>
                </a:r>
                <a:r>
                  <a:rPr lang="en-US" altLang="zh-CN" sz="2800" noProof="1" smtClean="0">
                    <a:solidFill>
                      <a:schemeClr val="accent1"/>
                    </a:solidFill>
                    <a:latin typeface="+mn-ea"/>
                  </a:rPr>
                  <a:t>T为当前温度</a:t>
                </a:r>
                <a:r>
                  <a:rPr lang="en-US" altLang="zh-CN" sz="2800" noProof="1">
                    <a:solidFill>
                      <a:schemeClr val="accent1"/>
                    </a:solidFill>
                    <a:latin typeface="+mn-ea"/>
                  </a:rPr>
                  <a:t>。</a:t>
                </a:r>
              </a:p>
            </p:txBody>
          </p:sp>
        </mc:Choice>
        <mc:Fallback xmlns="">
          <p:sp>
            <p:nvSpPr>
              <p:cNvPr id="19" name="文本框 21">
                <a:extLst>
                  <a:ext uri="{FF2B5EF4-FFF2-40B4-BE49-F238E27FC236}">
                    <a16:creationId xmlns="" xmlns:a16="http://schemas.microsoft.com/office/drawing/2014/main" xmlns:a14="http://schemas.microsoft.com/office/drawing/2010/main" id="{C253E7FB-8EC7-4F29-B286-C85BE262DC21}"/>
                  </a:ext>
                </a:extLst>
              </p:cNvPr>
              <p:cNvSpPr txBox="1">
                <a:spLocks noRot="1" noChangeAspect="1" noMove="1" noResize="1" noEditPoints="1" noAdjustHandles="1" noChangeArrowheads="1" noChangeShapeType="1" noTextEdit="1"/>
              </p:cNvSpPr>
              <p:nvPr/>
            </p:nvSpPr>
            <p:spPr>
              <a:xfrm>
                <a:off x="2957051" y="1267403"/>
                <a:ext cx="8747269" cy="2577244"/>
              </a:xfrm>
              <a:prstGeom prst="rect">
                <a:avLst/>
              </a:prstGeom>
              <a:blipFill rotWithShape="1">
                <a:blip r:embed="rId3"/>
                <a:stretch>
                  <a:fillRect l="-1394" t="-2364" b="-5674"/>
                </a:stretch>
              </a:blipFill>
            </p:spPr>
            <p:txBody>
              <a:bodyPr/>
              <a:lstStyle/>
              <a:p>
                <a:r>
                  <a:rPr lang="zh-CN" altLang="en-US">
                    <a:noFill/>
                  </a:rPr>
                  <a:t> </a:t>
                </a:r>
              </a:p>
            </p:txBody>
          </p:sp>
        </mc:Fallback>
      </mc:AlternateContent>
      <p:sp>
        <p:nvSpPr>
          <p:cNvPr id="20" name="椭圆 19">
            <a:extLst>
              <a:ext uri="{FF2B5EF4-FFF2-40B4-BE49-F238E27FC236}">
                <a16:creationId xmlns:a16="http://schemas.microsoft.com/office/drawing/2014/main" xmlns="" id="{49D1E151-DD1C-406C-AD7F-42C371762188}"/>
              </a:ext>
            </a:extLst>
          </p:cNvPr>
          <p:cNvSpPr/>
          <p:nvPr/>
        </p:nvSpPr>
        <p:spPr>
          <a:xfrm>
            <a:off x="1439808" y="4256605"/>
            <a:ext cx="1208738" cy="12087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xmlns="" id="{BC903F4C-D081-4F16-A5FB-94C5FFCF60CA}"/>
              </a:ext>
            </a:extLst>
          </p:cNvPr>
          <p:cNvSpPr txBox="1"/>
          <p:nvPr/>
        </p:nvSpPr>
        <p:spPr>
          <a:xfrm>
            <a:off x="1759955" y="4568586"/>
            <a:ext cx="639919" cy="584775"/>
          </a:xfrm>
          <a:prstGeom prst="rect">
            <a:avLst/>
          </a:prstGeom>
          <a:noFill/>
        </p:spPr>
        <p:txBody>
          <a:bodyPr wrap="none" rtlCol="0">
            <a:spAutoFit/>
          </a:bodyPr>
          <a:lstStyle/>
          <a:p>
            <a:pPr lvl="0"/>
            <a:r>
              <a:rPr lang="en-US" altLang="zh-CN" sz="3200" i="1" dirty="0" smtClean="0">
                <a:solidFill>
                  <a:schemeClr val="bg1"/>
                </a:solidFill>
                <a:cs typeface="+mn-ea"/>
                <a:sym typeface="+mn-lt"/>
              </a:rPr>
              <a:t>04</a:t>
            </a:r>
            <a:endParaRPr lang="zh-CN" altLang="en-US" dirty="0">
              <a:solidFill>
                <a:schemeClr val="bg1"/>
              </a:solidFill>
              <a:effectLst/>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3088287" y="4568586"/>
                <a:ext cx="7433573" cy="557910"/>
              </a:xfrm>
              <a:prstGeom prst="rect">
                <a:avLst/>
              </a:prstGeom>
            </p:spPr>
            <p:txBody>
              <a:bodyPr wrap="none">
                <a:spAutoFit/>
              </a:bodyPr>
              <a:lstStyle/>
              <a:p>
                <a:pPr defTabSz="914355"/>
                <a:r>
                  <a:rPr lang="zh-CN" altLang="en-US" sz="2800" b="1" dirty="0" smtClean="0">
                    <a:solidFill>
                      <a:schemeClr val="accent1"/>
                    </a:solidFill>
                    <a:latin typeface="+mn-ea"/>
                  </a:rPr>
                  <a:t>当新解被确定接受时</a:t>
                </a:r>
                <a:r>
                  <a:rPr lang="zh-CN" altLang="en-US" sz="2800" dirty="0">
                    <a:solidFill>
                      <a:schemeClr val="accent1"/>
                    </a:solidFill>
                    <a:latin typeface="+mn-ea"/>
                  </a:rPr>
                  <a:t>：</a:t>
                </a:r>
                <a:r>
                  <a:rPr lang="zh-CN" altLang="en-US" sz="2800" dirty="0" smtClean="0">
                    <a:solidFill>
                      <a:schemeClr val="accent1"/>
                    </a:solidFill>
                    <a:latin typeface="+mn-ea"/>
                  </a:rPr>
                  <a:t>新解</a:t>
                </a:r>
                <a14:m>
                  <m:oMath xmlns:m="http://schemas.openxmlformats.org/officeDocument/2006/math">
                    <m:sSub>
                      <m:sSubPr>
                        <m:ctrlPr>
                          <a:rPr lang="en-US" altLang="zh-CN" sz="2800" i="1" smtClean="0">
                            <a:solidFill>
                              <a:schemeClr val="accent1"/>
                            </a:solidFill>
                            <a:latin typeface="Cambria Math"/>
                          </a:rPr>
                        </m:ctrlPr>
                      </m:sSubPr>
                      <m:e>
                        <m:r>
                          <a:rPr lang="en-US" altLang="zh-CN" sz="2800" b="0" i="1" smtClean="0">
                            <a:solidFill>
                              <a:schemeClr val="accent1"/>
                            </a:solidFill>
                            <a:latin typeface="Cambria Math"/>
                          </a:rPr>
                          <m:t>𝑋</m:t>
                        </m:r>
                      </m:e>
                      <m:sub>
                        <m:r>
                          <a:rPr lang="en-US" altLang="zh-CN" sz="2800" b="0" i="1" smtClean="0">
                            <a:solidFill>
                              <a:schemeClr val="accent1"/>
                            </a:solidFill>
                            <a:latin typeface="Cambria Math"/>
                          </a:rPr>
                          <m:t>𝑗</m:t>
                        </m:r>
                      </m:sub>
                    </m:sSub>
                  </m:oMath>
                </a14:m>
                <a:r>
                  <a:rPr lang="zh-CN" altLang="en-US" sz="2800" dirty="0">
                    <a:solidFill>
                      <a:schemeClr val="accent1"/>
                    </a:solidFill>
                    <a:latin typeface="+mn-ea"/>
                  </a:rPr>
                  <a:t>被作为当前</a:t>
                </a:r>
                <a:r>
                  <a:rPr lang="zh-CN" altLang="en-US" sz="2800" dirty="0" smtClean="0">
                    <a:solidFill>
                      <a:schemeClr val="accent1"/>
                    </a:solidFill>
                    <a:latin typeface="+mn-ea"/>
                  </a:rPr>
                  <a:t>解。</a:t>
                </a:r>
                <a:endParaRPr lang="zh-CN" altLang="en-US" sz="2800" dirty="0">
                  <a:solidFill>
                    <a:schemeClr val="accent1"/>
                  </a:solidFill>
                  <a:latin typeface="+mn-ea"/>
                </a:endParaRPr>
              </a:p>
            </p:txBody>
          </p:sp>
        </mc:Choice>
        <mc:Fallback xmlns="">
          <p:sp>
            <p:nvSpPr>
              <p:cNvPr id="2" name="矩形 1"/>
              <p:cNvSpPr>
                <a:spLocks noRot="1" noChangeAspect="1" noMove="1" noResize="1" noEditPoints="1" noAdjustHandles="1" noChangeArrowheads="1" noChangeShapeType="1" noTextEdit="1"/>
              </p:cNvSpPr>
              <p:nvPr/>
            </p:nvSpPr>
            <p:spPr>
              <a:xfrm>
                <a:off x="3088287" y="4568586"/>
                <a:ext cx="7433573" cy="557910"/>
              </a:xfrm>
              <a:prstGeom prst="rect">
                <a:avLst/>
              </a:prstGeom>
              <a:blipFill rotWithShape="1">
                <a:blip r:embed="rId4"/>
                <a:stretch>
                  <a:fillRect l="-1723" t="-10870" b="-22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88958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2" presetClass="entr" presetSubtype="2" decel="10000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1+#ppt_w/2"/>
                                          </p:val>
                                        </p:tav>
                                        <p:tav tm="100000">
                                          <p:val>
                                            <p:strVal val="#ppt_x"/>
                                          </p:val>
                                        </p:tav>
                                      </p:tavLst>
                                    </p:anim>
                                    <p:anim calcmode="lin" valueType="num">
                                      <p:cBhvr additive="base">
                                        <p:cTn id="20" dur="75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9" grpId="0"/>
      <p:bldP spid="20" grpId="0" animBg="1"/>
      <p:bldP spid="21"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1620957" cy="523220"/>
          </a:xfrm>
        </p:spPr>
        <p:txBody>
          <a:bodyPr/>
          <a:lstStyle/>
          <a:p>
            <a:r>
              <a:rPr lang="zh-CN" altLang="en-US" b="1" dirty="0" smtClean="0">
                <a:latin typeface="+mn-lt"/>
                <a:ea typeface="+mn-ea"/>
                <a:cs typeface="+mn-ea"/>
                <a:sym typeface="+mn-lt"/>
              </a:rPr>
              <a:t>算法步骤</a:t>
            </a:r>
            <a:endParaRPr lang="zh-CN" altLang="en-US" b="1" dirty="0">
              <a:latin typeface="+mn-lt"/>
              <a:ea typeface="+mn-ea"/>
              <a:cs typeface="+mn-ea"/>
              <a:sym typeface="+mn-lt"/>
            </a:endParaRPr>
          </a:p>
        </p:txBody>
      </p:sp>
      <p:sp>
        <p:nvSpPr>
          <p:cNvPr id="19" name="椭圆 18">
            <a:extLst>
              <a:ext uri="{FF2B5EF4-FFF2-40B4-BE49-F238E27FC236}">
                <a16:creationId xmlns:a16="http://schemas.microsoft.com/office/drawing/2014/main" xmlns="" id="{3D0A1A67-1D8F-4487-A14D-B882B4677F35}"/>
              </a:ext>
            </a:extLst>
          </p:cNvPr>
          <p:cNvSpPr/>
          <p:nvPr/>
        </p:nvSpPr>
        <p:spPr>
          <a:xfrm>
            <a:off x="1795504" y="1649954"/>
            <a:ext cx="1208738" cy="12087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a:extLst>
              <a:ext uri="{FF2B5EF4-FFF2-40B4-BE49-F238E27FC236}">
                <a16:creationId xmlns:a16="http://schemas.microsoft.com/office/drawing/2014/main" xmlns="" id="{49D1E151-DD1C-406C-AD7F-42C371762188}"/>
              </a:ext>
            </a:extLst>
          </p:cNvPr>
          <p:cNvSpPr/>
          <p:nvPr/>
        </p:nvSpPr>
        <p:spPr>
          <a:xfrm>
            <a:off x="1795505" y="4052683"/>
            <a:ext cx="1208738" cy="12087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1" name="文本框 18">
            <a:extLst>
              <a:ext uri="{FF2B5EF4-FFF2-40B4-BE49-F238E27FC236}">
                <a16:creationId xmlns:a16="http://schemas.microsoft.com/office/drawing/2014/main" xmlns="" id="{8535C898-6277-4F6F-9801-05F8DBA4EF2A}"/>
              </a:ext>
            </a:extLst>
          </p:cNvPr>
          <p:cNvSpPr txBox="1"/>
          <p:nvPr/>
        </p:nvSpPr>
        <p:spPr>
          <a:xfrm>
            <a:off x="2071787" y="1985732"/>
            <a:ext cx="639919" cy="584775"/>
          </a:xfrm>
          <a:prstGeom prst="rect">
            <a:avLst/>
          </a:prstGeom>
          <a:noFill/>
        </p:spPr>
        <p:txBody>
          <a:bodyPr wrap="none" rtlCol="0">
            <a:spAutoFit/>
          </a:bodyPr>
          <a:lstStyle/>
          <a:p>
            <a:pPr lvl="0"/>
            <a:r>
              <a:rPr lang="en-US" altLang="zh-CN" sz="3200" i="1" dirty="0" smtClean="0">
                <a:solidFill>
                  <a:schemeClr val="bg1"/>
                </a:solidFill>
                <a:cs typeface="+mn-ea"/>
                <a:sym typeface="+mn-lt"/>
              </a:rPr>
              <a:t>05</a:t>
            </a:r>
            <a:endParaRPr lang="zh-CN" altLang="en-US" dirty="0">
              <a:solidFill>
                <a:schemeClr val="bg1"/>
              </a:solidFill>
              <a:effectLst/>
              <a:cs typeface="+mn-ea"/>
              <a:sym typeface="+mn-lt"/>
            </a:endParaRPr>
          </a:p>
        </p:txBody>
      </p:sp>
      <p:sp>
        <p:nvSpPr>
          <p:cNvPr id="33" name="文本框 18">
            <a:extLst>
              <a:ext uri="{FF2B5EF4-FFF2-40B4-BE49-F238E27FC236}">
                <a16:creationId xmlns:a16="http://schemas.microsoft.com/office/drawing/2014/main" xmlns="" id="{8535C898-6277-4F6F-9801-05F8DBA4EF2A}"/>
              </a:ext>
            </a:extLst>
          </p:cNvPr>
          <p:cNvSpPr txBox="1"/>
          <p:nvPr/>
        </p:nvSpPr>
        <p:spPr>
          <a:xfrm>
            <a:off x="2079914" y="4364664"/>
            <a:ext cx="639919" cy="584775"/>
          </a:xfrm>
          <a:prstGeom prst="rect">
            <a:avLst/>
          </a:prstGeom>
          <a:noFill/>
        </p:spPr>
        <p:txBody>
          <a:bodyPr wrap="none" rtlCol="0">
            <a:spAutoFit/>
          </a:bodyPr>
          <a:lstStyle/>
          <a:p>
            <a:pPr lvl="0"/>
            <a:r>
              <a:rPr lang="en-US" altLang="zh-CN" sz="3200" i="1" dirty="0" smtClean="0">
                <a:solidFill>
                  <a:schemeClr val="bg1"/>
                </a:solidFill>
                <a:cs typeface="+mn-ea"/>
                <a:sym typeface="+mn-lt"/>
              </a:rPr>
              <a:t>06</a:t>
            </a:r>
            <a:endParaRPr lang="zh-CN" altLang="en-US" dirty="0">
              <a:solidFill>
                <a:schemeClr val="bg1"/>
              </a:solidFill>
              <a:effectLst/>
              <a:cs typeface="+mn-ea"/>
              <a:sym typeface="+mn-lt"/>
            </a:endParaRPr>
          </a:p>
        </p:txBody>
      </p:sp>
      <p:sp>
        <p:nvSpPr>
          <p:cNvPr id="34" name="矩形 33"/>
          <p:cNvSpPr/>
          <p:nvPr/>
        </p:nvSpPr>
        <p:spPr>
          <a:xfrm>
            <a:off x="3312677" y="1801065"/>
            <a:ext cx="7729808" cy="954107"/>
          </a:xfrm>
          <a:prstGeom prst="rect">
            <a:avLst/>
          </a:prstGeom>
        </p:spPr>
        <p:txBody>
          <a:bodyPr wrap="square">
            <a:spAutoFit/>
          </a:bodyPr>
          <a:lstStyle/>
          <a:p>
            <a:pPr defTabSz="914355"/>
            <a:r>
              <a:rPr lang="zh-CN" altLang="en-US" sz="2800" b="1" dirty="0">
                <a:solidFill>
                  <a:schemeClr val="accent1"/>
                </a:solidFill>
                <a:latin typeface="+mn-ea"/>
              </a:rPr>
              <a:t>循环以上四个步骤</a:t>
            </a:r>
            <a:r>
              <a:rPr lang="zh-CN" altLang="en-US" sz="2800" dirty="0">
                <a:solidFill>
                  <a:schemeClr val="accent1"/>
                </a:solidFill>
                <a:latin typeface="+mn-ea"/>
              </a:rPr>
              <a:t>：在温度</a:t>
            </a:r>
            <a:r>
              <a:rPr lang="en-US" altLang="zh-CN" sz="2800" dirty="0" err="1">
                <a:solidFill>
                  <a:schemeClr val="accent1"/>
                </a:solidFill>
                <a:latin typeface="+mn-ea"/>
              </a:rPr>
              <a:t>Ti</a:t>
            </a:r>
            <a:r>
              <a:rPr lang="zh-CN" altLang="en-US" sz="2800" dirty="0">
                <a:solidFill>
                  <a:schemeClr val="accent1"/>
                </a:solidFill>
                <a:latin typeface="+mn-ea"/>
              </a:rPr>
              <a:t>下，重复</a:t>
            </a:r>
            <a:r>
              <a:rPr lang="en-US" altLang="zh-CN" sz="2800" dirty="0">
                <a:solidFill>
                  <a:schemeClr val="accent1"/>
                </a:solidFill>
                <a:latin typeface="+mn-ea"/>
              </a:rPr>
              <a:t>k</a:t>
            </a:r>
            <a:r>
              <a:rPr lang="zh-CN" altLang="en-US" sz="2800" dirty="0">
                <a:solidFill>
                  <a:schemeClr val="accent1"/>
                </a:solidFill>
                <a:latin typeface="+mn-ea"/>
              </a:rPr>
              <a:t>次的扰动和接受过程，即执行步骤</a:t>
            </a:r>
            <a:r>
              <a:rPr lang="en-US" altLang="zh-CN" sz="2800" dirty="0">
                <a:solidFill>
                  <a:schemeClr val="accent1"/>
                </a:solidFill>
                <a:latin typeface="+mn-ea"/>
              </a:rPr>
              <a:t>(3)</a:t>
            </a:r>
            <a:r>
              <a:rPr lang="zh-CN" altLang="en-US" sz="2800" dirty="0">
                <a:solidFill>
                  <a:schemeClr val="accent1"/>
                </a:solidFill>
                <a:latin typeface="+mn-ea"/>
              </a:rPr>
              <a:t>与</a:t>
            </a:r>
            <a:r>
              <a:rPr lang="en-US" altLang="zh-CN" sz="2800" dirty="0">
                <a:solidFill>
                  <a:schemeClr val="accent1"/>
                </a:solidFill>
                <a:latin typeface="+mn-ea"/>
              </a:rPr>
              <a:t>(4)</a:t>
            </a:r>
            <a:r>
              <a:rPr lang="zh-CN" altLang="en-US" sz="2800" dirty="0" smtClean="0">
                <a:solidFill>
                  <a:schemeClr val="accent1"/>
                </a:solidFill>
                <a:latin typeface="+mn-ea"/>
              </a:rPr>
              <a:t>。</a:t>
            </a:r>
            <a:endParaRPr lang="zh-CN" altLang="en-US" sz="2800" dirty="0">
              <a:solidFill>
                <a:schemeClr val="accent1"/>
              </a:solidFill>
              <a:latin typeface="+mn-ea"/>
            </a:endParaRPr>
          </a:p>
        </p:txBody>
      </p:sp>
      <p:sp>
        <p:nvSpPr>
          <p:cNvPr id="35" name="矩形 34"/>
          <p:cNvSpPr/>
          <p:nvPr/>
        </p:nvSpPr>
        <p:spPr>
          <a:xfrm>
            <a:off x="3312677" y="3876426"/>
            <a:ext cx="7353547" cy="1384995"/>
          </a:xfrm>
          <a:prstGeom prst="rect">
            <a:avLst/>
          </a:prstGeom>
        </p:spPr>
        <p:txBody>
          <a:bodyPr wrap="square">
            <a:spAutoFit/>
          </a:bodyPr>
          <a:lstStyle/>
          <a:p>
            <a:r>
              <a:rPr lang="zh-CN" altLang="en-US" sz="2800" b="1" dirty="0">
                <a:solidFill>
                  <a:schemeClr val="accent1"/>
                </a:solidFill>
                <a:latin typeface="+mn-ea"/>
              </a:rPr>
              <a:t>最后找到全局最优</a:t>
            </a:r>
            <a:r>
              <a:rPr lang="zh-CN" altLang="en-US" sz="2800" b="1" dirty="0" smtClean="0">
                <a:solidFill>
                  <a:schemeClr val="accent1"/>
                </a:solidFill>
                <a:latin typeface="+mn-ea"/>
              </a:rPr>
              <a:t>解</a:t>
            </a:r>
            <a:r>
              <a:rPr lang="en-US" altLang="zh-CN" sz="2800" b="1" dirty="0" smtClean="0">
                <a:solidFill>
                  <a:schemeClr val="accent1"/>
                </a:solidFill>
                <a:latin typeface="+mn-ea"/>
              </a:rPr>
              <a:t>:</a:t>
            </a:r>
          </a:p>
          <a:p>
            <a:r>
              <a:rPr lang="zh-CN" altLang="en-US" sz="2800" dirty="0" smtClean="0">
                <a:solidFill>
                  <a:schemeClr val="accent1"/>
                </a:solidFill>
                <a:latin typeface="+mn-ea"/>
              </a:rPr>
              <a:t>判断</a:t>
            </a:r>
            <a:r>
              <a:rPr lang="en-US" altLang="zh-CN" sz="2800" dirty="0">
                <a:solidFill>
                  <a:schemeClr val="accent1"/>
                </a:solidFill>
                <a:latin typeface="+mn-ea"/>
              </a:rPr>
              <a:t>T</a:t>
            </a:r>
            <a:r>
              <a:rPr lang="zh-CN" altLang="en-US" sz="2800" dirty="0">
                <a:solidFill>
                  <a:schemeClr val="accent1"/>
                </a:solidFill>
                <a:latin typeface="+mn-ea"/>
              </a:rPr>
              <a:t>是否已经达到终止温度</a:t>
            </a:r>
            <a:r>
              <a:rPr lang="en-US" altLang="zh-CN" sz="2800" noProof="1">
                <a:solidFill>
                  <a:schemeClr val="accent1"/>
                </a:solidFill>
                <a:latin typeface="+mn-ea"/>
              </a:rPr>
              <a:t>Tf </a:t>
            </a:r>
            <a:r>
              <a:rPr lang="zh-CN" altLang="en-US" sz="2800" dirty="0">
                <a:solidFill>
                  <a:schemeClr val="accent1"/>
                </a:solidFill>
                <a:latin typeface="+mn-ea"/>
              </a:rPr>
              <a:t>，是，则终止算法；否，则转到步骤</a:t>
            </a:r>
            <a:r>
              <a:rPr lang="en-US" altLang="zh-CN" sz="2800" dirty="0">
                <a:solidFill>
                  <a:schemeClr val="accent1"/>
                </a:solidFill>
                <a:latin typeface="+mn-ea"/>
              </a:rPr>
              <a:t>(2)</a:t>
            </a:r>
            <a:r>
              <a:rPr lang="zh-CN" altLang="en-US" sz="2800" dirty="0">
                <a:solidFill>
                  <a:schemeClr val="accent1"/>
                </a:solidFill>
                <a:latin typeface="+mn-ea"/>
              </a:rPr>
              <a:t>继续执行。</a:t>
            </a:r>
          </a:p>
        </p:txBody>
      </p:sp>
    </p:spTree>
    <p:extLst>
      <p:ext uri="{BB962C8B-B14F-4D97-AF65-F5344CB8AC3E}">
        <p14:creationId xmlns:p14="http://schemas.microsoft.com/office/powerpoint/2010/main" val="5494678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2" presetClass="entr" presetSubtype="2" decel="100000" fill="hold" grpId="0" nodeType="withEffect">
                                  <p:stCondLst>
                                    <p:cond delay="25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750" fill="hold"/>
                                        <p:tgtEl>
                                          <p:spTgt spid="33"/>
                                        </p:tgtEl>
                                        <p:attrNameLst>
                                          <p:attrName>ppt_x</p:attrName>
                                        </p:attrNameLst>
                                      </p:cBhvr>
                                      <p:tavLst>
                                        <p:tav tm="0">
                                          <p:val>
                                            <p:strVal val="1+#ppt_w/2"/>
                                          </p:val>
                                        </p:tav>
                                        <p:tav tm="100000">
                                          <p:val>
                                            <p:strVal val="#ppt_x"/>
                                          </p:val>
                                        </p:tav>
                                      </p:tavLst>
                                    </p:anim>
                                    <p:anim calcmode="lin" valueType="num">
                                      <p:cBhvr additive="base">
                                        <p:cTn id="14" dur="750" fill="hold"/>
                                        <p:tgtEl>
                                          <p:spTgt spid="33"/>
                                        </p:tgtEl>
                                        <p:attrNameLst>
                                          <p:attrName>ppt_y</p:attrName>
                                        </p:attrNameLst>
                                      </p:cBhvr>
                                      <p:tavLst>
                                        <p:tav tm="0">
                                          <p:val>
                                            <p:strVal val="#ppt_y"/>
                                          </p:val>
                                        </p:tav>
                                        <p:tav tm="100000">
                                          <p:val>
                                            <p:strVal val="#ppt_y"/>
                                          </p:val>
                                        </p:tav>
                                      </p:tavLst>
                                    </p:anim>
                                  </p:childTnLst>
                                </p:cTn>
                              </p:par>
                              <p:par>
                                <p:cTn id="15" presetID="2" presetClass="entr" presetSubtype="2" decel="100000" fill="hold" grpId="0" nodeType="withEffect">
                                  <p:stCondLst>
                                    <p:cond delay="25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750" fill="hold"/>
                                        <p:tgtEl>
                                          <p:spTgt spid="31"/>
                                        </p:tgtEl>
                                        <p:attrNameLst>
                                          <p:attrName>ppt_x</p:attrName>
                                        </p:attrNameLst>
                                      </p:cBhvr>
                                      <p:tavLst>
                                        <p:tav tm="0">
                                          <p:val>
                                            <p:strVal val="1+#ppt_w/2"/>
                                          </p:val>
                                        </p:tav>
                                        <p:tav tm="100000">
                                          <p:val>
                                            <p:strVal val="#ppt_x"/>
                                          </p:val>
                                        </p:tav>
                                      </p:tavLst>
                                    </p:anim>
                                    <p:anim calcmode="lin" valueType="num">
                                      <p:cBhvr additive="base">
                                        <p:cTn id="18" dur="75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0" grpId="0" animBg="1"/>
      <p:bldP spid="31" grpId="0"/>
      <p:bldP spid="33"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1620957" cy="523220"/>
          </a:xfrm>
        </p:spPr>
        <p:txBody>
          <a:bodyPr/>
          <a:lstStyle/>
          <a:p>
            <a:r>
              <a:rPr lang="zh-CN" altLang="en-US" b="1" dirty="0" smtClean="0">
                <a:latin typeface="+mn-lt"/>
                <a:ea typeface="+mn-ea"/>
                <a:cs typeface="+mn-ea"/>
                <a:sym typeface="+mn-lt"/>
              </a:rPr>
              <a:t>算法流程</a:t>
            </a:r>
            <a:endParaRPr lang="zh-CN" altLang="en-US" b="1" dirty="0">
              <a:latin typeface="+mn-lt"/>
              <a:ea typeface="+mn-ea"/>
              <a:cs typeface="+mn-ea"/>
              <a:sym typeface="+mn-lt"/>
            </a:endParaRPr>
          </a:p>
        </p:txBody>
      </p:sp>
      <p:sp>
        <p:nvSpPr>
          <p:cNvPr id="16" name="矩形 15"/>
          <p:cNvSpPr/>
          <p:nvPr/>
        </p:nvSpPr>
        <p:spPr>
          <a:xfrm>
            <a:off x="5467967" y="3163837"/>
            <a:ext cx="1531241" cy="564315"/>
          </a:xfrm>
          <a:prstGeom prst="rect">
            <a:avLst/>
          </a:prstGeom>
          <a:solidFill>
            <a:srgbClr val="FFFFFF"/>
          </a:solidFill>
          <a:ln w="25400" cap="flat" cmpd="sng" algn="ctr">
            <a:solidFill>
              <a:srgbClr val="44465B">
                <a:shade val="50000"/>
              </a:srgbClr>
            </a:solidFill>
            <a:prstDash val="solid"/>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接受新解</a:t>
            </a:r>
          </a:p>
        </p:txBody>
      </p:sp>
      <p:sp>
        <p:nvSpPr>
          <p:cNvPr id="17" name="矩形 16"/>
          <p:cNvSpPr/>
          <p:nvPr/>
        </p:nvSpPr>
        <p:spPr>
          <a:xfrm>
            <a:off x="2274816" y="4121572"/>
            <a:ext cx="1671638" cy="771525"/>
          </a:xfrm>
          <a:prstGeom prst="rect">
            <a:avLst/>
          </a:prstGeom>
          <a:solidFill>
            <a:srgbClr val="FFFFFF"/>
          </a:solidFill>
          <a:ln w="25400" cap="flat" cmpd="sng" algn="ctr">
            <a:solidFill>
              <a:srgbClr val="44465B">
                <a:shade val="50000"/>
              </a:srgbClr>
            </a:solidFill>
            <a:prstDash val="solid"/>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缩减温度</a:t>
            </a:r>
          </a:p>
        </p:txBody>
      </p:sp>
      <p:sp>
        <p:nvSpPr>
          <p:cNvPr id="18" name="矩形 17"/>
          <p:cNvSpPr/>
          <p:nvPr/>
        </p:nvSpPr>
        <p:spPr>
          <a:xfrm>
            <a:off x="4881437" y="369835"/>
            <a:ext cx="2704304" cy="561975"/>
          </a:xfrm>
          <a:prstGeom prst="rect">
            <a:avLst/>
          </a:prstGeom>
          <a:solidFill>
            <a:srgbClr val="FFFFFF"/>
          </a:solidFill>
          <a:ln w="25400" cap="flat" cmpd="sng" algn="ctr">
            <a:solidFill>
              <a:srgbClr val="44465B">
                <a:shade val="50000"/>
              </a:srgbClr>
            </a:solidFill>
            <a:prstDash val="solid"/>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随机生成初始解</a:t>
            </a:r>
            <a:r>
              <a:rPr kumimoji="0" lang="zh-CN" altLang="en-US" sz="2400" b="0" i="0" u="none" strike="noStrike" kern="0" cap="none" spc="0" normalizeH="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0" cap="none" spc="0" normalizeH="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x</a:t>
            </a:r>
            <a:endParaRPr kumimoji="0" lang="en-US" altLang="zh-CN" sz="2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0" name="矩形 19"/>
          <p:cNvSpPr/>
          <p:nvPr/>
        </p:nvSpPr>
        <p:spPr>
          <a:xfrm>
            <a:off x="4900945" y="1162642"/>
            <a:ext cx="2665287" cy="542925"/>
          </a:xfrm>
          <a:prstGeom prst="rect">
            <a:avLst/>
          </a:prstGeom>
          <a:solidFill>
            <a:srgbClr val="FFFFFF"/>
          </a:solidFill>
          <a:ln w="25400" cap="flat" cmpd="sng" algn="ctr">
            <a:solidFill>
              <a:srgbClr val="44465B">
                <a:shade val="50000"/>
              </a:srgbClr>
            </a:solidFill>
            <a:prstDash val="solid"/>
          </a:ln>
          <a:effectLst/>
        </p:spPr>
        <p:txBody>
          <a:bodyPr rtlCol="0" anchor="ctr"/>
          <a:lstStyle/>
          <a:p>
            <a:pPr lvl="0" algn="ctr" defTabSz="914355"/>
            <a:r>
              <a:rPr kumimoji="0" lang="zh-CN" altLang="en-US" sz="2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扰动产生新</a:t>
            </a:r>
            <a:r>
              <a:rPr lang="zh-CN" altLang="en-US" sz="2400" kern="0" dirty="0">
                <a:solidFill>
                  <a:srgbClr val="000000"/>
                </a:solidFill>
                <a:latin typeface="黑体" panose="02010609060101010101" pitchFamily="49" charset="-122"/>
                <a:ea typeface="黑体" panose="02010609060101010101" pitchFamily="49" charset="-122"/>
              </a:rPr>
              <a:t>解</a:t>
            </a:r>
            <a:r>
              <a:rPr lang="en-US" altLang="zh-CN" sz="2400" kern="0" dirty="0">
                <a:solidFill>
                  <a:srgbClr val="000000"/>
                </a:solidFill>
                <a:latin typeface="黑体" panose="02010609060101010101" pitchFamily="49" charset="-122"/>
                <a:ea typeface="黑体" panose="02010609060101010101" pitchFamily="49" charset="-122"/>
              </a:rPr>
              <a:t> </a:t>
            </a:r>
            <a:r>
              <a:rPr lang="en-US" altLang="zh-CN" sz="2400" dirty="0">
                <a:solidFill>
                  <a:srgbClr val="44465B"/>
                </a:solidFill>
                <a:latin typeface="黑体" panose="02010609060101010101" pitchFamily="49" charset="-122"/>
                <a:ea typeface="黑体" panose="02010609060101010101" pitchFamily="49" charset="-122"/>
              </a:rPr>
              <a:t>x</a:t>
            </a:r>
            <a:r>
              <a:rPr lang="zh-CN" altLang="en-US" sz="2400" baseline="-25000" dirty="0">
                <a:solidFill>
                  <a:srgbClr val="44465B"/>
                </a:solidFill>
                <a:latin typeface="黑体" panose="02010609060101010101" pitchFamily="49" charset="-122"/>
                <a:ea typeface="黑体" panose="02010609060101010101" pitchFamily="49" charset="-122"/>
              </a:rPr>
              <a:t>i</a:t>
            </a:r>
            <a:endParaRPr lang="en-US" altLang="zh-CN" sz="2400" kern="0" dirty="0">
              <a:solidFill>
                <a:srgbClr val="000000"/>
              </a:solidFill>
              <a:latin typeface="黑体" panose="02010609060101010101" pitchFamily="49" charset="-122"/>
              <a:ea typeface="黑体" panose="02010609060101010101" pitchFamily="49" charset="-122"/>
            </a:endParaRPr>
          </a:p>
        </p:txBody>
      </p:sp>
      <p:sp>
        <p:nvSpPr>
          <p:cNvPr id="21" name="矩形 20"/>
          <p:cNvSpPr/>
          <p:nvPr/>
        </p:nvSpPr>
        <p:spPr>
          <a:xfrm>
            <a:off x="5094337" y="5287227"/>
            <a:ext cx="2278503" cy="542925"/>
          </a:xfrm>
          <a:prstGeom prst="rect">
            <a:avLst/>
          </a:prstGeom>
          <a:solidFill>
            <a:srgbClr val="FFFFFF"/>
          </a:solidFill>
          <a:ln w="25400" cap="flat" cmpd="sng" algn="ctr">
            <a:solidFill>
              <a:srgbClr val="44465B">
                <a:shade val="50000"/>
              </a:srgbClr>
            </a:solidFill>
            <a:prstDash val="solid"/>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得到最优解</a:t>
            </a:r>
          </a:p>
        </p:txBody>
      </p:sp>
      <p:sp>
        <p:nvSpPr>
          <p:cNvPr id="22" name="菱形 21"/>
          <p:cNvSpPr/>
          <p:nvPr/>
        </p:nvSpPr>
        <p:spPr>
          <a:xfrm>
            <a:off x="4577543" y="1980358"/>
            <a:ext cx="3312090" cy="786509"/>
          </a:xfrm>
          <a:prstGeom prst="diamond">
            <a:avLst/>
          </a:prstGeom>
          <a:solidFill>
            <a:srgbClr val="FFFFFF"/>
          </a:solidFill>
          <a:ln w="25400" cap="flat" cmpd="sng" algn="ctr">
            <a:solidFill>
              <a:srgbClr val="44465B">
                <a:shade val="50000"/>
              </a:srgbClr>
            </a:solidFill>
            <a:prstDash val="solid"/>
          </a:ln>
          <a:effectLst/>
        </p:spPr>
        <p:txBody>
          <a:bodyPr rtlCol="0" anchor="ctr"/>
          <a:lstStyle/>
          <a:p>
            <a:pPr algn="ctr" defTabSz="914355">
              <a:defRPr/>
            </a:pPr>
            <a:r>
              <a:rPr lang="en-US" altLang="zh-CN" sz="2400" dirty="0">
                <a:solidFill>
                  <a:schemeClr val="bg1">
                    <a:lumMod val="10000"/>
                  </a:schemeClr>
                </a:solidFill>
              </a:rPr>
              <a:t>E(</a:t>
            </a:r>
            <a:r>
              <a:rPr lang="en-US" altLang="zh-CN" sz="2400" dirty="0">
                <a:solidFill>
                  <a:schemeClr val="bg1">
                    <a:lumMod val="10000"/>
                  </a:schemeClr>
                </a:solidFill>
                <a:latin typeface="黑体" panose="02010609060101010101" pitchFamily="49" charset="-122"/>
                <a:ea typeface="黑体" panose="02010609060101010101" pitchFamily="49" charset="-122"/>
              </a:rPr>
              <a:t>x</a:t>
            </a:r>
            <a:r>
              <a:rPr lang="zh-CN" altLang="en-US" sz="2400" baseline="-25000" dirty="0">
                <a:solidFill>
                  <a:schemeClr val="bg1">
                    <a:lumMod val="10000"/>
                  </a:schemeClr>
                </a:solidFill>
                <a:latin typeface="黑体" panose="02010609060101010101" pitchFamily="49" charset="-122"/>
                <a:ea typeface="黑体" panose="02010609060101010101" pitchFamily="49" charset="-122"/>
              </a:rPr>
              <a:t>i</a:t>
            </a:r>
            <a:r>
              <a:rPr lang="en-US" altLang="zh-CN" sz="2400" dirty="0">
                <a:solidFill>
                  <a:schemeClr val="bg1">
                    <a:lumMod val="10000"/>
                  </a:schemeClr>
                </a:solidFill>
              </a:rPr>
              <a:t>)&lt;E(x</a:t>
            </a:r>
            <a:r>
              <a:rPr lang="en-US" altLang="zh-CN" sz="2400" dirty="0" smtClean="0">
                <a:solidFill>
                  <a:schemeClr val="bg1">
                    <a:lumMod val="10000"/>
                  </a:schemeClr>
                </a:solidFill>
              </a:rPr>
              <a:t>)</a:t>
            </a:r>
            <a:endParaRPr lang="zh-CN" altLang="en-US" sz="2400" dirty="0">
              <a:solidFill>
                <a:schemeClr val="bg1">
                  <a:lumMod val="10000"/>
                </a:schemeClr>
              </a:solidFill>
            </a:endParaRPr>
          </a:p>
        </p:txBody>
      </p:sp>
      <p:sp>
        <p:nvSpPr>
          <p:cNvPr id="23" name="菱形 22"/>
          <p:cNvSpPr/>
          <p:nvPr/>
        </p:nvSpPr>
        <p:spPr>
          <a:xfrm>
            <a:off x="8466756" y="1782172"/>
            <a:ext cx="3010223" cy="1182883"/>
          </a:xfrm>
          <a:prstGeom prst="diamond">
            <a:avLst/>
          </a:prstGeom>
          <a:solidFill>
            <a:srgbClr val="FFFFFF"/>
          </a:solidFill>
          <a:ln w="25400" cap="flat" cmpd="sng" algn="ctr">
            <a:solidFill>
              <a:srgbClr val="44465B">
                <a:shade val="50000"/>
              </a:srgbClr>
            </a:solidFill>
            <a:prstDash val="solid"/>
          </a:ln>
          <a:effectLst/>
        </p:spPr>
        <p:txBody>
          <a:bodyPr rtlCol="0" anchor="ctr"/>
          <a:lstStyle/>
          <a:p>
            <a:pPr lvl="0" algn="ctr" defTabSz="914355"/>
            <a:r>
              <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是否</a:t>
            </a:r>
            <a:r>
              <a:rPr lang="zh-CN" altLang="en-US" sz="2000" kern="0" dirty="0" smtClean="0">
                <a:solidFill>
                  <a:srgbClr val="000000"/>
                </a:solidFill>
                <a:latin typeface="黑体" panose="02010609060101010101" pitchFamily="49" charset="-122"/>
                <a:ea typeface="黑体" panose="02010609060101010101" pitchFamily="49" charset="-122"/>
              </a:rPr>
              <a:t>满足</a:t>
            </a:r>
            <a:r>
              <a:rPr lang="en-US" altLang="zh-CN" sz="2000" kern="0" dirty="0">
                <a:solidFill>
                  <a:srgbClr val="000000"/>
                </a:solidFill>
                <a:latin typeface="黑体" panose="02010609060101010101" pitchFamily="49" charset="-122"/>
                <a:ea typeface="黑体" panose="02010609060101010101" pitchFamily="49" charset="-122"/>
              </a:rPr>
              <a:t>Metropolis</a:t>
            </a:r>
            <a:r>
              <a:rPr lang="zh-CN" altLang="en-US" sz="2000" kern="0" dirty="0">
                <a:solidFill>
                  <a:srgbClr val="000000"/>
                </a:solidFill>
                <a:latin typeface="黑体" panose="02010609060101010101" pitchFamily="49" charset="-122"/>
                <a:ea typeface="黑体" panose="02010609060101010101" pitchFamily="49" charset="-122"/>
              </a:rPr>
              <a:t>准则</a:t>
            </a:r>
            <a:endPar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endParaRPr>
          </a:p>
        </p:txBody>
      </p:sp>
      <p:sp>
        <p:nvSpPr>
          <p:cNvPr id="24" name="菱形 23"/>
          <p:cNvSpPr/>
          <p:nvPr/>
        </p:nvSpPr>
        <p:spPr>
          <a:xfrm>
            <a:off x="4710121" y="4011861"/>
            <a:ext cx="3046935" cy="990949"/>
          </a:xfrm>
          <a:prstGeom prst="diamond">
            <a:avLst/>
          </a:prstGeom>
          <a:solidFill>
            <a:srgbClr val="FFFFFF"/>
          </a:solidFill>
          <a:ln w="25400" cap="flat" cmpd="sng" algn="ctr">
            <a:solidFill>
              <a:srgbClr val="44465B">
                <a:shade val="50000"/>
              </a:srgbClr>
            </a:solidFill>
            <a:prstDash val="solid"/>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温度是否达到要求</a:t>
            </a:r>
          </a:p>
        </p:txBody>
      </p:sp>
      <p:sp>
        <p:nvSpPr>
          <p:cNvPr id="25" name="椭圆 24"/>
          <p:cNvSpPr/>
          <p:nvPr/>
        </p:nvSpPr>
        <p:spPr>
          <a:xfrm>
            <a:off x="5487662" y="6017542"/>
            <a:ext cx="1491854" cy="552819"/>
          </a:xfrm>
          <a:prstGeom prst="ellipse">
            <a:avLst/>
          </a:prstGeom>
          <a:solidFill>
            <a:srgbClr val="FFFFFF"/>
          </a:solidFill>
          <a:ln w="25400" cap="flat" cmpd="sng" algn="ctr">
            <a:solidFill>
              <a:srgbClr val="44465B">
                <a:shade val="50000"/>
              </a:srgbClr>
            </a:solidFill>
            <a:prstDash val="solid"/>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结束</a:t>
            </a:r>
          </a:p>
        </p:txBody>
      </p:sp>
      <p:cxnSp>
        <p:nvCxnSpPr>
          <p:cNvPr id="28" name="直接箭头连接符 27"/>
          <p:cNvCxnSpPr>
            <a:stCxn id="18" idx="2"/>
            <a:endCxn id="20" idx="0"/>
          </p:cNvCxnSpPr>
          <p:nvPr/>
        </p:nvCxnSpPr>
        <p:spPr>
          <a:xfrm>
            <a:off x="6233589" y="931810"/>
            <a:ext cx="0" cy="230832"/>
          </a:xfrm>
          <a:prstGeom prst="straightConnector1">
            <a:avLst/>
          </a:prstGeom>
          <a:noFill/>
          <a:ln w="19050" cap="flat" cmpd="sng" algn="ctr">
            <a:solidFill>
              <a:srgbClr val="44465B">
                <a:shade val="95000"/>
                <a:satMod val="105000"/>
              </a:srgbClr>
            </a:solidFill>
            <a:prstDash val="solid"/>
            <a:tailEnd type="arrow"/>
          </a:ln>
          <a:effectLst/>
        </p:spPr>
      </p:cxnSp>
      <p:cxnSp>
        <p:nvCxnSpPr>
          <p:cNvPr id="30" name="直接箭头连接符 29"/>
          <p:cNvCxnSpPr>
            <a:stCxn id="20" idx="2"/>
            <a:endCxn id="22" idx="0"/>
          </p:cNvCxnSpPr>
          <p:nvPr/>
        </p:nvCxnSpPr>
        <p:spPr>
          <a:xfrm flipH="1">
            <a:off x="6233588" y="1705567"/>
            <a:ext cx="1" cy="274791"/>
          </a:xfrm>
          <a:prstGeom prst="straightConnector1">
            <a:avLst/>
          </a:prstGeom>
          <a:noFill/>
          <a:ln w="19050" cap="flat" cmpd="sng" algn="ctr">
            <a:solidFill>
              <a:srgbClr val="44465B">
                <a:shade val="95000"/>
                <a:satMod val="105000"/>
              </a:srgbClr>
            </a:solidFill>
            <a:prstDash val="solid"/>
            <a:tailEnd type="arrow"/>
          </a:ln>
          <a:effectLst/>
        </p:spPr>
      </p:cxnSp>
      <p:cxnSp>
        <p:nvCxnSpPr>
          <p:cNvPr id="32" name="直接箭头连接符 31"/>
          <p:cNvCxnSpPr>
            <a:stCxn id="16" idx="2"/>
            <a:endCxn id="24" idx="0"/>
          </p:cNvCxnSpPr>
          <p:nvPr/>
        </p:nvCxnSpPr>
        <p:spPr>
          <a:xfrm>
            <a:off x="6233588" y="3728152"/>
            <a:ext cx="1" cy="283709"/>
          </a:xfrm>
          <a:prstGeom prst="straightConnector1">
            <a:avLst/>
          </a:prstGeom>
          <a:noFill/>
          <a:ln w="19050" cap="flat" cmpd="sng" algn="ctr">
            <a:solidFill>
              <a:srgbClr val="44465B">
                <a:shade val="95000"/>
                <a:satMod val="105000"/>
              </a:srgbClr>
            </a:solidFill>
            <a:prstDash val="solid"/>
            <a:tailEnd type="arrow"/>
          </a:ln>
          <a:effectLst/>
        </p:spPr>
      </p:cxnSp>
      <p:cxnSp>
        <p:nvCxnSpPr>
          <p:cNvPr id="33" name="直接箭头连接符 32"/>
          <p:cNvCxnSpPr>
            <a:stCxn id="24" idx="2"/>
            <a:endCxn id="21" idx="0"/>
          </p:cNvCxnSpPr>
          <p:nvPr/>
        </p:nvCxnSpPr>
        <p:spPr>
          <a:xfrm>
            <a:off x="6233589" y="5002810"/>
            <a:ext cx="0" cy="284417"/>
          </a:xfrm>
          <a:prstGeom prst="straightConnector1">
            <a:avLst/>
          </a:prstGeom>
          <a:noFill/>
          <a:ln w="19050" cap="flat" cmpd="sng" algn="ctr">
            <a:solidFill>
              <a:srgbClr val="44465B">
                <a:shade val="95000"/>
                <a:satMod val="105000"/>
              </a:srgbClr>
            </a:solidFill>
            <a:prstDash val="solid"/>
            <a:tailEnd type="arrow"/>
          </a:ln>
          <a:effectLst/>
        </p:spPr>
      </p:cxnSp>
      <p:cxnSp>
        <p:nvCxnSpPr>
          <p:cNvPr id="35" name="直接箭头连接符 34"/>
          <p:cNvCxnSpPr>
            <a:stCxn id="21" idx="2"/>
            <a:endCxn id="25" idx="0"/>
          </p:cNvCxnSpPr>
          <p:nvPr/>
        </p:nvCxnSpPr>
        <p:spPr>
          <a:xfrm>
            <a:off x="6233589" y="5830152"/>
            <a:ext cx="0" cy="187390"/>
          </a:xfrm>
          <a:prstGeom prst="straightConnector1">
            <a:avLst/>
          </a:prstGeom>
          <a:noFill/>
          <a:ln w="19050" cap="flat" cmpd="sng" algn="ctr">
            <a:solidFill>
              <a:srgbClr val="44465B">
                <a:shade val="95000"/>
                <a:satMod val="105000"/>
              </a:srgbClr>
            </a:solidFill>
            <a:prstDash val="solid"/>
            <a:tailEnd type="arrow"/>
          </a:ln>
          <a:effectLst/>
        </p:spPr>
      </p:cxnSp>
      <p:cxnSp>
        <p:nvCxnSpPr>
          <p:cNvPr id="38" name="肘形连接符 37"/>
          <p:cNvCxnSpPr>
            <a:stCxn id="17" idx="0"/>
            <a:endCxn id="20" idx="1"/>
          </p:cNvCxnSpPr>
          <p:nvPr/>
        </p:nvCxnSpPr>
        <p:spPr>
          <a:xfrm rot="5400000" flipH="1" flipV="1">
            <a:off x="2662057" y="1882684"/>
            <a:ext cx="2687467" cy="1790310"/>
          </a:xfrm>
          <a:prstGeom prst="bentConnector2">
            <a:avLst/>
          </a:prstGeom>
          <a:noFill/>
          <a:ln w="19050" cap="flat" cmpd="sng" algn="ctr">
            <a:solidFill>
              <a:srgbClr val="44465B">
                <a:shade val="95000"/>
                <a:satMod val="105000"/>
              </a:srgbClr>
            </a:solidFill>
            <a:prstDash val="solid"/>
            <a:tailEnd type="arrow"/>
          </a:ln>
          <a:effectLst/>
        </p:spPr>
      </p:cxnSp>
      <p:sp>
        <p:nvSpPr>
          <p:cNvPr id="53" name="TextBox 52"/>
          <p:cNvSpPr txBox="1"/>
          <p:nvPr/>
        </p:nvSpPr>
        <p:spPr>
          <a:xfrm>
            <a:off x="5378179" y="2626251"/>
            <a:ext cx="492443" cy="461665"/>
          </a:xfrm>
          <a:prstGeom prst="rect">
            <a:avLst/>
          </a:prstGeom>
          <a:noFill/>
        </p:spPr>
        <p:txBody>
          <a:bodyPr wrap="none" rtlCol="0">
            <a:spAutoFit/>
          </a:bodyPr>
          <a:lstStyle/>
          <a:p>
            <a:pPr defTabSz="914355"/>
            <a:r>
              <a:rPr lang="zh-CN" altLang="en-US" sz="2400" dirty="0" smtClean="0">
                <a:solidFill>
                  <a:srgbClr val="000000"/>
                </a:solidFill>
                <a:latin typeface="黑体" panose="02010609060101010101" pitchFamily="49" charset="-122"/>
                <a:ea typeface="黑体" panose="02010609060101010101" pitchFamily="49" charset="-122"/>
              </a:rPr>
              <a:t>是</a:t>
            </a:r>
            <a:endParaRPr lang="zh-CN" altLang="en-US" sz="2400" dirty="0">
              <a:solidFill>
                <a:srgbClr val="000000"/>
              </a:solidFill>
              <a:latin typeface="黑体" panose="02010609060101010101" pitchFamily="49" charset="-122"/>
              <a:ea typeface="黑体" panose="02010609060101010101" pitchFamily="49" charset="-122"/>
            </a:endParaRPr>
          </a:p>
        </p:txBody>
      </p:sp>
      <p:cxnSp>
        <p:nvCxnSpPr>
          <p:cNvPr id="54" name="直接箭头连接符 53"/>
          <p:cNvCxnSpPr>
            <a:stCxn id="22" idx="3"/>
            <a:endCxn id="23" idx="1"/>
          </p:cNvCxnSpPr>
          <p:nvPr/>
        </p:nvCxnSpPr>
        <p:spPr>
          <a:xfrm>
            <a:off x="7889633" y="2373613"/>
            <a:ext cx="577123" cy="1"/>
          </a:xfrm>
          <a:prstGeom prst="straightConnector1">
            <a:avLst/>
          </a:prstGeom>
          <a:noFill/>
          <a:ln w="19050" cap="flat" cmpd="sng" algn="ctr">
            <a:solidFill>
              <a:srgbClr val="44465B">
                <a:shade val="95000"/>
                <a:satMod val="105000"/>
              </a:srgbClr>
            </a:solidFill>
            <a:prstDash val="solid"/>
            <a:tailEnd type="arrow"/>
          </a:ln>
          <a:effectLst/>
        </p:spPr>
      </p:cxnSp>
      <p:sp>
        <p:nvSpPr>
          <p:cNvPr id="55" name="TextBox 54"/>
          <p:cNvSpPr txBox="1"/>
          <p:nvPr/>
        </p:nvSpPr>
        <p:spPr>
          <a:xfrm>
            <a:off x="7879399" y="1924503"/>
            <a:ext cx="492443" cy="461665"/>
          </a:xfrm>
          <a:prstGeom prst="rect">
            <a:avLst/>
          </a:prstGeom>
          <a:noFill/>
        </p:spPr>
        <p:txBody>
          <a:bodyPr wrap="none" rtlCol="0">
            <a:spAutoFit/>
          </a:bodyPr>
          <a:lstStyle/>
          <a:p>
            <a:pPr defTabSz="914355"/>
            <a:r>
              <a:rPr lang="zh-CN" altLang="en-US" sz="2400" dirty="0" smtClean="0">
                <a:solidFill>
                  <a:srgbClr val="000000"/>
                </a:solidFill>
                <a:latin typeface="黑体" panose="02010609060101010101" pitchFamily="49" charset="-122"/>
                <a:ea typeface="黑体" panose="02010609060101010101" pitchFamily="49" charset="-122"/>
              </a:rPr>
              <a:t>否</a:t>
            </a:r>
            <a:endParaRPr lang="zh-CN" altLang="en-US" sz="2400" dirty="0">
              <a:solidFill>
                <a:srgbClr val="000000"/>
              </a:solidFill>
              <a:latin typeface="黑体" panose="02010609060101010101" pitchFamily="49" charset="-122"/>
              <a:ea typeface="黑体" panose="02010609060101010101" pitchFamily="49" charset="-122"/>
            </a:endParaRPr>
          </a:p>
        </p:txBody>
      </p:sp>
      <p:cxnSp>
        <p:nvCxnSpPr>
          <p:cNvPr id="58" name="肘形连接符 57"/>
          <p:cNvCxnSpPr>
            <a:stCxn id="23" idx="0"/>
            <a:endCxn id="20" idx="3"/>
          </p:cNvCxnSpPr>
          <p:nvPr/>
        </p:nvCxnSpPr>
        <p:spPr>
          <a:xfrm rot="16200000" flipV="1">
            <a:off x="8595017" y="405321"/>
            <a:ext cx="348067" cy="2405636"/>
          </a:xfrm>
          <a:prstGeom prst="bentConnector2">
            <a:avLst/>
          </a:prstGeom>
          <a:noFill/>
          <a:ln w="19050" cap="flat" cmpd="sng" algn="ctr">
            <a:solidFill>
              <a:srgbClr val="44465B">
                <a:shade val="95000"/>
                <a:satMod val="105000"/>
              </a:srgbClr>
            </a:solidFill>
            <a:prstDash val="solid"/>
            <a:tailEnd type="arrow"/>
          </a:ln>
          <a:effectLst/>
        </p:spPr>
      </p:cxnSp>
      <p:cxnSp>
        <p:nvCxnSpPr>
          <p:cNvPr id="69" name="直接箭头连接符 68"/>
          <p:cNvCxnSpPr>
            <a:stCxn id="22" idx="2"/>
            <a:endCxn id="16" idx="0"/>
          </p:cNvCxnSpPr>
          <p:nvPr/>
        </p:nvCxnSpPr>
        <p:spPr>
          <a:xfrm>
            <a:off x="6233588" y="2766867"/>
            <a:ext cx="0" cy="396970"/>
          </a:xfrm>
          <a:prstGeom prst="straightConnector1">
            <a:avLst/>
          </a:prstGeom>
          <a:noFill/>
          <a:ln w="19050" cap="flat" cmpd="sng" algn="ctr">
            <a:solidFill>
              <a:srgbClr val="44465B">
                <a:shade val="95000"/>
                <a:satMod val="105000"/>
              </a:srgbClr>
            </a:solidFill>
            <a:prstDash val="solid"/>
            <a:tailEnd type="arrow"/>
          </a:ln>
          <a:effectLst/>
        </p:spPr>
      </p:cxnSp>
      <p:cxnSp>
        <p:nvCxnSpPr>
          <p:cNvPr id="105" name="肘形连接符 104"/>
          <p:cNvCxnSpPr>
            <a:stCxn id="23" idx="2"/>
            <a:endCxn id="16" idx="3"/>
          </p:cNvCxnSpPr>
          <p:nvPr/>
        </p:nvCxnSpPr>
        <p:spPr>
          <a:xfrm rot="5400000">
            <a:off x="8245068" y="1719195"/>
            <a:ext cx="480940" cy="2972660"/>
          </a:xfrm>
          <a:prstGeom prst="bentConnector2">
            <a:avLst/>
          </a:prstGeom>
          <a:noFill/>
          <a:ln w="19050" cap="flat" cmpd="sng" algn="ctr">
            <a:solidFill>
              <a:srgbClr val="44465B">
                <a:shade val="95000"/>
                <a:satMod val="105000"/>
              </a:srgbClr>
            </a:solidFill>
            <a:prstDash val="solid"/>
            <a:tailEnd type="arrow"/>
          </a:ln>
          <a:effectLst/>
        </p:spPr>
      </p:cxnSp>
      <p:sp>
        <p:nvSpPr>
          <p:cNvPr id="108" name="TextBox 107"/>
          <p:cNvSpPr txBox="1"/>
          <p:nvPr/>
        </p:nvSpPr>
        <p:spPr>
          <a:xfrm>
            <a:off x="8098762" y="3445995"/>
            <a:ext cx="492443" cy="461665"/>
          </a:xfrm>
          <a:prstGeom prst="rect">
            <a:avLst/>
          </a:prstGeom>
          <a:noFill/>
        </p:spPr>
        <p:txBody>
          <a:bodyPr wrap="none" rtlCol="0">
            <a:spAutoFit/>
          </a:bodyPr>
          <a:lstStyle/>
          <a:p>
            <a:pPr defTabSz="914355"/>
            <a:r>
              <a:rPr lang="zh-CN" altLang="en-US" sz="2400" dirty="0" smtClean="0">
                <a:solidFill>
                  <a:srgbClr val="000000"/>
                </a:solidFill>
                <a:latin typeface="黑体" panose="02010609060101010101" pitchFamily="49" charset="-122"/>
                <a:ea typeface="黑体" panose="02010609060101010101" pitchFamily="49" charset="-122"/>
              </a:rPr>
              <a:t>是</a:t>
            </a:r>
            <a:endParaRPr lang="zh-CN" altLang="en-US" sz="2400" dirty="0">
              <a:solidFill>
                <a:srgbClr val="000000"/>
              </a:solidFill>
              <a:latin typeface="黑体" panose="02010609060101010101" pitchFamily="49" charset="-122"/>
              <a:ea typeface="黑体" panose="02010609060101010101" pitchFamily="49" charset="-122"/>
            </a:endParaRPr>
          </a:p>
        </p:txBody>
      </p:sp>
      <p:sp>
        <p:nvSpPr>
          <p:cNvPr id="109" name="TextBox 108"/>
          <p:cNvSpPr txBox="1"/>
          <p:nvPr/>
        </p:nvSpPr>
        <p:spPr>
          <a:xfrm>
            <a:off x="8466756" y="931810"/>
            <a:ext cx="492443" cy="461665"/>
          </a:xfrm>
          <a:prstGeom prst="rect">
            <a:avLst/>
          </a:prstGeom>
          <a:noFill/>
        </p:spPr>
        <p:txBody>
          <a:bodyPr wrap="none" rtlCol="0">
            <a:spAutoFit/>
          </a:bodyPr>
          <a:lstStyle/>
          <a:p>
            <a:pPr defTabSz="914355"/>
            <a:r>
              <a:rPr lang="zh-CN" altLang="en-US" sz="2400" dirty="0" smtClean="0">
                <a:solidFill>
                  <a:srgbClr val="000000"/>
                </a:solidFill>
                <a:latin typeface="黑体" panose="02010609060101010101" pitchFamily="49" charset="-122"/>
                <a:ea typeface="黑体" panose="02010609060101010101" pitchFamily="49" charset="-122"/>
              </a:rPr>
              <a:t>否</a:t>
            </a:r>
            <a:endParaRPr lang="zh-CN" altLang="en-US" sz="2400" dirty="0">
              <a:solidFill>
                <a:srgbClr val="000000"/>
              </a:solidFill>
              <a:latin typeface="黑体" panose="02010609060101010101" pitchFamily="49" charset="-122"/>
              <a:ea typeface="黑体" panose="02010609060101010101" pitchFamily="49" charset="-122"/>
            </a:endParaRPr>
          </a:p>
        </p:txBody>
      </p:sp>
      <p:cxnSp>
        <p:nvCxnSpPr>
          <p:cNvPr id="110" name="直接箭头连接符 109"/>
          <p:cNvCxnSpPr>
            <a:stCxn id="24" idx="1"/>
            <a:endCxn id="17" idx="3"/>
          </p:cNvCxnSpPr>
          <p:nvPr/>
        </p:nvCxnSpPr>
        <p:spPr>
          <a:xfrm flipH="1" flipV="1">
            <a:off x="3946454" y="4507335"/>
            <a:ext cx="763667" cy="1"/>
          </a:xfrm>
          <a:prstGeom prst="straightConnector1">
            <a:avLst/>
          </a:prstGeom>
          <a:noFill/>
          <a:ln w="19050" cap="flat" cmpd="sng" algn="ctr">
            <a:solidFill>
              <a:srgbClr val="44465B">
                <a:shade val="95000"/>
                <a:satMod val="105000"/>
              </a:srgbClr>
            </a:solidFill>
            <a:prstDash val="solid"/>
            <a:tailEnd type="arrow"/>
          </a:ln>
          <a:effectLst/>
        </p:spPr>
      </p:cxnSp>
      <p:sp>
        <p:nvSpPr>
          <p:cNvPr id="120" name="TextBox 119"/>
          <p:cNvSpPr txBox="1"/>
          <p:nvPr/>
        </p:nvSpPr>
        <p:spPr>
          <a:xfrm>
            <a:off x="6690891" y="4825562"/>
            <a:ext cx="492443" cy="461665"/>
          </a:xfrm>
          <a:prstGeom prst="rect">
            <a:avLst/>
          </a:prstGeom>
          <a:noFill/>
        </p:spPr>
        <p:txBody>
          <a:bodyPr wrap="none" rtlCol="0">
            <a:spAutoFit/>
          </a:bodyPr>
          <a:lstStyle/>
          <a:p>
            <a:pPr defTabSz="914355"/>
            <a:r>
              <a:rPr lang="zh-CN" altLang="en-US" sz="2400" dirty="0" smtClean="0">
                <a:solidFill>
                  <a:srgbClr val="000000"/>
                </a:solidFill>
                <a:latin typeface="黑体" panose="02010609060101010101" pitchFamily="49" charset="-122"/>
                <a:ea typeface="黑体" panose="02010609060101010101" pitchFamily="49" charset="-122"/>
              </a:rPr>
              <a:t>是</a:t>
            </a:r>
            <a:endParaRPr lang="zh-CN" altLang="en-US" sz="2400" dirty="0">
              <a:solidFill>
                <a:srgbClr val="000000"/>
              </a:solidFill>
              <a:latin typeface="黑体" panose="02010609060101010101" pitchFamily="49" charset="-122"/>
              <a:ea typeface="黑体" panose="02010609060101010101" pitchFamily="49" charset="-122"/>
            </a:endParaRPr>
          </a:p>
        </p:txBody>
      </p:sp>
      <p:sp>
        <p:nvSpPr>
          <p:cNvPr id="121" name="TextBox 120"/>
          <p:cNvSpPr txBox="1"/>
          <p:nvPr/>
        </p:nvSpPr>
        <p:spPr>
          <a:xfrm>
            <a:off x="4074866" y="3926238"/>
            <a:ext cx="492443" cy="461665"/>
          </a:xfrm>
          <a:prstGeom prst="rect">
            <a:avLst/>
          </a:prstGeom>
          <a:noFill/>
        </p:spPr>
        <p:txBody>
          <a:bodyPr wrap="none" rtlCol="0">
            <a:spAutoFit/>
          </a:bodyPr>
          <a:lstStyle/>
          <a:p>
            <a:pPr defTabSz="914355"/>
            <a:r>
              <a:rPr lang="zh-CN" altLang="en-US" sz="2400" dirty="0" smtClean="0">
                <a:solidFill>
                  <a:srgbClr val="000000"/>
                </a:solidFill>
                <a:latin typeface="黑体" panose="02010609060101010101" pitchFamily="49" charset="-122"/>
                <a:ea typeface="黑体" panose="02010609060101010101" pitchFamily="49" charset="-122"/>
              </a:rPr>
              <a:t>否</a:t>
            </a:r>
            <a:endParaRPr lang="zh-CN" altLang="en-US" sz="2400"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3761793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randombar(horizontal)">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randombar(horizontal)">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randombar(horizontal)">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randombar(horizontal)">
                                      <p:cBhvr>
                                        <p:cTn id="36" dur="500"/>
                                        <p:tgtEl>
                                          <p:spTgt spid="6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randombar(horizontal)">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randombar(horizontal)">
                                      <p:cBhvr>
                                        <p:cTn id="46" dur="500"/>
                                        <p:tgtEl>
                                          <p:spTgt spid="55"/>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randombar(horizontal)">
                                      <p:cBhvr>
                                        <p:cTn id="51" dur="500"/>
                                        <p:tgtEl>
                                          <p:spTgt spid="54"/>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randombar(horizontal)">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randombar(horizontal)">
                                      <p:cBhvr>
                                        <p:cTn id="61" dur="500"/>
                                        <p:tgtEl>
                                          <p:spTgt spid="108"/>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nodeType="click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randombar(horizontal)">
                                      <p:cBhvr>
                                        <p:cTn id="66" dur="500"/>
                                        <p:tgtEl>
                                          <p:spTgt spid="105"/>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109"/>
                                        </p:tgtEl>
                                        <p:attrNameLst>
                                          <p:attrName>style.visibility</p:attrName>
                                        </p:attrNameLst>
                                      </p:cBhvr>
                                      <p:to>
                                        <p:strVal val="visible"/>
                                      </p:to>
                                    </p:set>
                                    <p:animEffect transition="in" filter="randombar(horizontal)">
                                      <p:cBhvr>
                                        <p:cTn id="71" dur="500"/>
                                        <p:tgtEl>
                                          <p:spTgt spid="109"/>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randombar(horizontal)">
                                      <p:cBhvr>
                                        <p:cTn id="76" dur="500"/>
                                        <p:tgtEl>
                                          <p:spTgt spid="58"/>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randombar(horizontal)">
                                      <p:cBhvr>
                                        <p:cTn id="81" dur="5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randombar(horizontal)">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120"/>
                                        </p:tgtEl>
                                        <p:attrNameLst>
                                          <p:attrName>style.visibility</p:attrName>
                                        </p:attrNameLst>
                                      </p:cBhvr>
                                      <p:to>
                                        <p:strVal val="visible"/>
                                      </p:to>
                                    </p:set>
                                    <p:animEffect transition="in" filter="randombar(horizontal)">
                                      <p:cBhvr>
                                        <p:cTn id="91" dur="500"/>
                                        <p:tgtEl>
                                          <p:spTgt spid="120"/>
                                        </p:tgtEl>
                                      </p:cBhvr>
                                    </p:animEffect>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nodeType="click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randombar(horizontal)">
                                      <p:cBhvr>
                                        <p:cTn id="96" dur="500"/>
                                        <p:tgtEl>
                                          <p:spTgt spid="33"/>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randombar(horizontal)">
                                      <p:cBhvr>
                                        <p:cTn id="101" dur="500"/>
                                        <p:tgtEl>
                                          <p:spTgt spid="21"/>
                                        </p:tgtEl>
                                      </p:cBhvr>
                                    </p:animEffect>
                                  </p:childTnLst>
                                </p:cTn>
                              </p:par>
                            </p:childTnLst>
                          </p:cTn>
                        </p:par>
                      </p:childTnLst>
                    </p:cTn>
                  </p:par>
                  <p:par>
                    <p:cTn id="102" fill="hold">
                      <p:stCondLst>
                        <p:cond delay="indefinite"/>
                      </p:stCondLst>
                      <p:childTnLst>
                        <p:par>
                          <p:cTn id="103" fill="hold">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121"/>
                                        </p:tgtEl>
                                        <p:attrNameLst>
                                          <p:attrName>style.visibility</p:attrName>
                                        </p:attrNameLst>
                                      </p:cBhvr>
                                      <p:to>
                                        <p:strVal val="visible"/>
                                      </p:to>
                                    </p:set>
                                    <p:animEffect transition="in" filter="randombar(horizontal)">
                                      <p:cBhvr>
                                        <p:cTn id="106" dur="500"/>
                                        <p:tgtEl>
                                          <p:spTgt spid="121"/>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nodeType="clickEffect">
                                  <p:stCondLst>
                                    <p:cond delay="0"/>
                                  </p:stCondLst>
                                  <p:childTnLst>
                                    <p:set>
                                      <p:cBhvr>
                                        <p:cTn id="110" dur="1" fill="hold">
                                          <p:stCondLst>
                                            <p:cond delay="0"/>
                                          </p:stCondLst>
                                        </p:cTn>
                                        <p:tgtEl>
                                          <p:spTgt spid="110"/>
                                        </p:tgtEl>
                                        <p:attrNameLst>
                                          <p:attrName>style.visibility</p:attrName>
                                        </p:attrNameLst>
                                      </p:cBhvr>
                                      <p:to>
                                        <p:strVal val="visible"/>
                                      </p:to>
                                    </p:set>
                                    <p:animEffect transition="in" filter="randombar(horizontal)">
                                      <p:cBhvr>
                                        <p:cTn id="111" dur="500"/>
                                        <p:tgtEl>
                                          <p:spTgt spid="110"/>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17"/>
                                        </p:tgtEl>
                                        <p:attrNameLst>
                                          <p:attrName>style.visibility</p:attrName>
                                        </p:attrNameLst>
                                      </p:cBhvr>
                                      <p:to>
                                        <p:strVal val="visible"/>
                                      </p:to>
                                    </p:set>
                                    <p:animEffect transition="in" filter="randombar(horizontal)">
                                      <p:cBhvr>
                                        <p:cTn id="116" dur="500"/>
                                        <p:tgtEl>
                                          <p:spTgt spid="17"/>
                                        </p:tgtEl>
                                      </p:cBhvr>
                                    </p:animEffect>
                                  </p:childTnLst>
                                </p:cTn>
                              </p:par>
                            </p:childTnLst>
                          </p:cTn>
                        </p:par>
                      </p:childTnLst>
                    </p:cTn>
                  </p:par>
                  <p:par>
                    <p:cTn id="117" fill="hold">
                      <p:stCondLst>
                        <p:cond delay="indefinite"/>
                      </p:stCondLst>
                      <p:childTnLst>
                        <p:par>
                          <p:cTn id="118" fill="hold">
                            <p:stCondLst>
                              <p:cond delay="0"/>
                            </p:stCondLst>
                            <p:childTnLst>
                              <p:par>
                                <p:cTn id="119" presetID="14" presetClass="entr" presetSubtype="10" fill="hold" nodeType="click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randombar(horizontal)">
                                      <p:cBhvr>
                                        <p:cTn id="121" dur="500"/>
                                        <p:tgtEl>
                                          <p:spTgt spid="38"/>
                                        </p:tgtEl>
                                      </p:cBhvr>
                                    </p:animEffect>
                                  </p:childTnLst>
                                </p:cTn>
                              </p:par>
                            </p:childTnLst>
                          </p:cTn>
                        </p:par>
                      </p:childTnLst>
                    </p:cTn>
                  </p:par>
                  <p:par>
                    <p:cTn id="122" fill="hold">
                      <p:stCondLst>
                        <p:cond delay="indefinite"/>
                      </p:stCondLst>
                      <p:childTnLst>
                        <p:par>
                          <p:cTn id="123" fill="hold">
                            <p:stCondLst>
                              <p:cond delay="0"/>
                            </p:stCondLst>
                            <p:childTnLst>
                              <p:par>
                                <p:cTn id="124" presetID="14" presetClass="entr" presetSubtype="10" fill="hold" nodeType="click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randombar(horizontal)">
                                      <p:cBhvr>
                                        <p:cTn id="126" dur="500"/>
                                        <p:tgtEl>
                                          <p:spTgt spid="35"/>
                                        </p:tgtEl>
                                      </p:cBhvr>
                                    </p:animEffect>
                                  </p:childTnLst>
                                </p:cTn>
                              </p:par>
                            </p:childTnLst>
                          </p:cTn>
                        </p:par>
                      </p:childTnLst>
                    </p:cTn>
                  </p:par>
                  <p:par>
                    <p:cTn id="127" fill="hold">
                      <p:stCondLst>
                        <p:cond delay="indefinite"/>
                      </p:stCondLst>
                      <p:childTnLst>
                        <p:par>
                          <p:cTn id="128" fill="hold">
                            <p:stCondLst>
                              <p:cond delay="0"/>
                            </p:stCondLst>
                            <p:childTnLst>
                              <p:par>
                                <p:cTn id="129" presetID="14" presetClass="entr" presetSubtype="10" fill="hold" grpId="0" nodeType="clickEffect">
                                  <p:stCondLst>
                                    <p:cond delay="0"/>
                                  </p:stCondLst>
                                  <p:childTnLst>
                                    <p:set>
                                      <p:cBhvr>
                                        <p:cTn id="130" dur="1" fill="hold">
                                          <p:stCondLst>
                                            <p:cond delay="0"/>
                                          </p:stCondLst>
                                        </p:cTn>
                                        <p:tgtEl>
                                          <p:spTgt spid="25"/>
                                        </p:tgtEl>
                                        <p:attrNameLst>
                                          <p:attrName>style.visibility</p:attrName>
                                        </p:attrNameLst>
                                      </p:cBhvr>
                                      <p:to>
                                        <p:strVal val="visible"/>
                                      </p:to>
                                    </p:set>
                                    <p:animEffect transition="in" filter="randombar(horizontal)">
                                      <p:cBhvr>
                                        <p:cTn id="1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1" grpId="0" animBg="1"/>
      <p:bldP spid="22" grpId="0" animBg="1"/>
      <p:bldP spid="23" grpId="0" animBg="1"/>
      <p:bldP spid="24" grpId="0" animBg="1"/>
      <p:bldP spid="25" grpId="0" animBg="1"/>
      <p:bldP spid="53" grpId="0"/>
      <p:bldP spid="55" grpId="0"/>
      <p:bldP spid="108" grpId="0"/>
      <p:bldP spid="109" grpId="0"/>
      <p:bldP spid="120" grpId="0"/>
      <p:bldP spid="1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C67F0F99-A45E-4B2E-8F2A-5C6DD407783B}"/>
              </a:ext>
            </a:extLst>
          </p:cNvPr>
          <p:cNvSpPr/>
          <p:nvPr/>
        </p:nvSpPr>
        <p:spPr>
          <a:xfrm>
            <a:off x="0" y="2451100"/>
            <a:ext cx="12192000" cy="1892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cs typeface="+mn-ea"/>
              <a:sym typeface="+mn-lt"/>
            </a:endParaRPr>
          </a:p>
        </p:txBody>
      </p:sp>
      <p:sp>
        <p:nvSpPr>
          <p:cNvPr id="5" name="矩形 4">
            <a:extLst>
              <a:ext uri="{FF2B5EF4-FFF2-40B4-BE49-F238E27FC236}">
                <a16:creationId xmlns:a16="http://schemas.microsoft.com/office/drawing/2014/main" xmlns="" id="{64AA6BCB-68D2-4F6D-A46B-FF7B1C2F28B1}"/>
              </a:ext>
            </a:extLst>
          </p:cNvPr>
          <p:cNvSpPr/>
          <p:nvPr/>
        </p:nvSpPr>
        <p:spPr>
          <a:xfrm>
            <a:off x="4800600" y="1956629"/>
            <a:ext cx="2590800" cy="109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6000" i="1" dirty="0">
                <a:cs typeface="+mn-ea"/>
                <a:sym typeface="+mn-lt"/>
              </a:rPr>
              <a:t>03</a:t>
            </a:r>
            <a:endParaRPr lang="zh-CN" altLang="en-US" sz="6000" i="1" dirty="0">
              <a:cs typeface="+mn-ea"/>
              <a:sym typeface="+mn-lt"/>
            </a:endParaRPr>
          </a:p>
        </p:txBody>
      </p:sp>
      <p:sp>
        <p:nvSpPr>
          <p:cNvPr id="6" name="文本框 5">
            <a:extLst>
              <a:ext uri="{FF2B5EF4-FFF2-40B4-BE49-F238E27FC236}">
                <a16:creationId xmlns:a16="http://schemas.microsoft.com/office/drawing/2014/main" xmlns="" id="{9CAA537D-DB78-4F18-BC83-3F5C7B0C286C}"/>
              </a:ext>
            </a:extLst>
          </p:cNvPr>
          <p:cNvSpPr txBox="1"/>
          <p:nvPr/>
        </p:nvSpPr>
        <p:spPr>
          <a:xfrm>
            <a:off x="4861956" y="3316357"/>
            <a:ext cx="2544287" cy="707886"/>
          </a:xfrm>
          <a:prstGeom prst="rect">
            <a:avLst/>
          </a:prstGeom>
          <a:noFill/>
        </p:spPr>
        <p:txBody>
          <a:bodyPr wrap="none" rtlCol="0">
            <a:spAutoFit/>
          </a:bodyPr>
          <a:lstStyle/>
          <a:p>
            <a:pPr algn="ctr"/>
            <a:r>
              <a:rPr lang="zh-CN" altLang="en-US" sz="4000" spc="600" dirty="0">
                <a:solidFill>
                  <a:schemeClr val="bg1"/>
                </a:solidFill>
                <a:cs typeface="+mn-ea"/>
                <a:sym typeface="+mn-lt"/>
              </a:rPr>
              <a:t>解决问题</a:t>
            </a:r>
          </a:p>
        </p:txBody>
      </p:sp>
    </p:spTree>
    <p:extLst>
      <p:ext uri="{BB962C8B-B14F-4D97-AF65-F5344CB8AC3E}">
        <p14:creationId xmlns:p14="http://schemas.microsoft.com/office/powerpoint/2010/main" val="817535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750"/>
                                        <p:tgtEl>
                                          <p:spTgt spid="4"/>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2339102" cy="523220"/>
          </a:xfrm>
        </p:spPr>
        <p:txBody>
          <a:bodyPr/>
          <a:lstStyle/>
          <a:p>
            <a:r>
              <a:rPr lang="zh-CN" altLang="en-US" b="1" dirty="0" smtClean="0"/>
              <a:t>求解</a:t>
            </a:r>
            <a:r>
              <a:rPr lang="zh-CN" altLang="en-US" b="1" dirty="0"/>
              <a:t>函数</a:t>
            </a:r>
            <a:r>
              <a:rPr lang="zh-CN" altLang="en-US" b="1" dirty="0" smtClean="0"/>
              <a:t>极值</a:t>
            </a:r>
            <a:endParaRPr lang="zh-CN" altLang="en-US" b="1" dirty="0">
              <a:latin typeface="+mn-lt"/>
              <a:ea typeface="+mn-ea"/>
              <a:cs typeface="+mn-ea"/>
              <a:sym typeface="+mn-lt"/>
            </a:endParaRPr>
          </a:p>
        </p:txBody>
      </p:sp>
      <mc:AlternateContent xmlns:mc="http://schemas.openxmlformats.org/markup-compatibility/2006" xmlns:a14="http://schemas.microsoft.com/office/drawing/2010/main">
        <mc:Choice Requires="a14">
          <p:sp>
            <p:nvSpPr>
              <p:cNvPr id="10" name="TextBox 9"/>
              <p:cNvSpPr txBox="1"/>
              <p:nvPr/>
            </p:nvSpPr>
            <p:spPr>
              <a:xfrm>
                <a:off x="1555750" y="1727200"/>
                <a:ext cx="9156700" cy="2785378"/>
              </a:xfrm>
              <a:prstGeom prst="rect">
                <a:avLst/>
              </a:prstGeom>
              <a:noFill/>
            </p:spPr>
            <p:txBody>
              <a:bodyPr wrap="square" rtlCol="0">
                <a:spAutoFit/>
              </a:bodyPr>
              <a:lstStyle/>
              <a:p>
                <a:pPr>
                  <a:lnSpc>
                    <a:spcPts val="3500"/>
                  </a:lnSpc>
                </a:pPr>
                <a:r>
                  <a:rPr lang="en-US" altLang="zh-CN" sz="2800" dirty="0" smtClean="0"/>
                  <a:t>Step1</a:t>
                </a:r>
                <a:r>
                  <a:rPr lang="zh-CN" altLang="en-US" sz="2800" dirty="0" smtClean="0"/>
                  <a:t>：在极值问题中，粒子状态就是点的位置，内能就</a:t>
                </a:r>
                <a:endParaRPr lang="en-US" altLang="zh-CN" sz="2800" dirty="0"/>
              </a:p>
              <a:p>
                <a:pPr>
                  <a:lnSpc>
                    <a:spcPts val="3500"/>
                  </a:lnSpc>
                </a:pPr>
                <a:r>
                  <a:rPr lang="en-US" altLang="zh-CN" sz="2800" dirty="0" smtClean="0"/>
                  <a:t>             </a:t>
                </a:r>
                <a:r>
                  <a:rPr lang="zh-CN" altLang="en-US" sz="2800" dirty="0" smtClean="0"/>
                  <a:t>是函数值。</a:t>
                </a:r>
              </a:p>
              <a:p>
                <a:pPr>
                  <a:lnSpc>
                    <a:spcPts val="3500"/>
                  </a:lnSpc>
                </a:pPr>
                <a:r>
                  <a:rPr lang="en-US" altLang="zh-CN" sz="2800" dirty="0" smtClean="0"/>
                  <a:t>Step2</a:t>
                </a:r>
                <a:r>
                  <a:rPr lang="zh-CN" altLang="en-US" sz="2800" dirty="0" smtClean="0"/>
                  <a:t>：在</a:t>
                </a:r>
                <a:r>
                  <a:rPr lang="zh-CN" altLang="en-US" sz="2800" dirty="0"/>
                  <a:t>上下界中随机产生一个数作为新解。</a:t>
                </a:r>
              </a:p>
              <a:p>
                <a:pPr>
                  <a:lnSpc>
                    <a:spcPts val="3500"/>
                  </a:lnSpc>
                </a:pPr>
                <a:r>
                  <a:rPr lang="en-US" altLang="zh-CN" sz="2800" dirty="0" smtClean="0"/>
                  <a:t>Step3</a:t>
                </a:r>
                <a:r>
                  <a:rPr lang="zh-CN" altLang="en-US" sz="2800" dirty="0" smtClean="0"/>
                  <a:t>：直接</a:t>
                </a:r>
                <a:r>
                  <a:rPr lang="zh-CN" altLang="en-US" sz="2800" dirty="0"/>
                  <a:t>使用原有的</a:t>
                </a:r>
                <a:r>
                  <a:rPr lang="en-US" altLang="zh-CN" sz="2800" dirty="0"/>
                  <a:t>Metropolis</a:t>
                </a:r>
                <a:r>
                  <a:rPr lang="zh-CN" altLang="en-US" sz="2800" dirty="0" smtClean="0"/>
                  <a:t>准则</a:t>
                </a:r>
                <a:endParaRPr lang="en-US" altLang="zh-CN" sz="2800" dirty="0" smtClean="0">
                  <a:latin typeface="Cambria Math"/>
                </a:endParaRPr>
              </a:p>
              <a:p>
                <a:pPr>
                  <a:lnSpc>
                    <a:spcPts val="3500"/>
                  </a:lnSpc>
                </a:pPr>
                <a14:m>
                  <m:oMathPara xmlns:m="http://schemas.openxmlformats.org/officeDocument/2006/math">
                    <m:oMathParaPr>
                      <m:jc m:val="centerGroup"/>
                    </m:oMathParaPr>
                    <m:oMath xmlns:m="http://schemas.openxmlformats.org/officeDocument/2006/math">
                      <m:r>
                        <m:rPr>
                          <m:sty m:val="p"/>
                        </m:rPr>
                        <a:rPr lang="en-US" altLang="zh-CN" sz="2800" dirty="0">
                          <a:latin typeface="Cambria Math"/>
                        </a:rPr>
                        <m:t>rand</m:t>
                      </m:r>
                      <m:r>
                        <a:rPr lang="en-US" altLang="zh-CN" sz="2800" b="0" i="1" dirty="0" smtClean="0">
                          <a:latin typeface="Cambria Math"/>
                        </a:rPr>
                        <m:t>&lt;</m:t>
                      </m:r>
                      <m:r>
                        <a:rPr lang="en-US" altLang="zh-CN" sz="2800" b="0" i="1" dirty="0" smtClean="0">
                          <a:latin typeface="Cambria Math"/>
                        </a:rPr>
                        <m:t>𝑝</m:t>
                      </m:r>
                      <m:r>
                        <a:rPr lang="en-US" altLang="zh-CN" sz="2800" b="0" i="0" dirty="0" smtClean="0">
                          <a:latin typeface="Cambria Math"/>
                        </a:rPr>
                        <m:t>=</m:t>
                      </m:r>
                      <m:r>
                        <m:rPr>
                          <m:sty m:val="p"/>
                        </m:rPr>
                        <a:rPr lang="en-US" altLang="zh-CN" sz="2800" b="0" i="0" dirty="0" smtClean="0">
                          <a:latin typeface="Cambria Math"/>
                        </a:rPr>
                        <m:t>exp</m:t>
                      </m:r>
                      <m:r>
                        <a:rPr lang="en-US" altLang="zh-CN" sz="2800" b="0" i="0" dirty="0" smtClean="0">
                          <a:latin typeface="Cambria Math"/>
                        </a:rPr>
                        <m:t>[−(</m:t>
                      </m:r>
                      <m:sSub>
                        <m:sSubPr>
                          <m:ctrlPr>
                            <a:rPr lang="en-US" altLang="zh-CN" sz="2800" b="0" i="1" dirty="0" smtClean="0">
                              <a:latin typeface="Cambria Math"/>
                            </a:rPr>
                          </m:ctrlPr>
                        </m:sSubPr>
                        <m:e>
                          <m:r>
                            <a:rPr lang="en-US" altLang="zh-CN" sz="2800" b="0" i="1" dirty="0" smtClean="0">
                              <a:latin typeface="Cambria Math"/>
                            </a:rPr>
                            <m:t>𝐸</m:t>
                          </m:r>
                        </m:e>
                        <m:sub>
                          <m:r>
                            <a:rPr lang="en-US" altLang="zh-CN" sz="2800" b="0" i="1" dirty="0" smtClean="0">
                              <a:latin typeface="Cambria Math"/>
                            </a:rPr>
                            <m:t>𝐽</m:t>
                          </m:r>
                        </m:sub>
                      </m:sSub>
                      <m:r>
                        <a:rPr lang="en-US" altLang="zh-CN" sz="2800" b="0" i="1" dirty="0" smtClean="0">
                          <a:latin typeface="Cambria Math"/>
                        </a:rPr>
                        <m:t>−</m:t>
                      </m:r>
                      <m:sSub>
                        <m:sSubPr>
                          <m:ctrlPr>
                            <a:rPr lang="en-US" altLang="zh-CN" sz="2800" b="0" i="1" dirty="0" smtClean="0">
                              <a:latin typeface="Cambria Math"/>
                            </a:rPr>
                          </m:ctrlPr>
                        </m:sSubPr>
                        <m:e>
                          <m:r>
                            <a:rPr lang="en-US" altLang="zh-CN" sz="2800" b="0" i="1" dirty="0" smtClean="0">
                              <a:latin typeface="Cambria Math"/>
                            </a:rPr>
                            <m:t>𝐸</m:t>
                          </m:r>
                        </m:e>
                        <m:sub>
                          <m:r>
                            <a:rPr lang="en-US" altLang="zh-CN" sz="2800" b="0" i="1" dirty="0" smtClean="0">
                              <a:latin typeface="Cambria Math"/>
                            </a:rPr>
                            <m:t>𝐼</m:t>
                          </m:r>
                        </m:sub>
                      </m:sSub>
                      <m:r>
                        <a:rPr lang="en-US" altLang="zh-CN" sz="2800" b="0" i="1" dirty="0" smtClean="0">
                          <a:latin typeface="Cambria Math"/>
                        </a:rPr>
                        <m:t>)</m:t>
                      </m:r>
                      <m:r>
                        <a:rPr lang="en-US" altLang="zh-CN" sz="2800" b="0" i="0" dirty="0" smtClean="0">
                          <a:latin typeface="Cambria Math"/>
                        </a:rPr>
                        <m:t>/</m:t>
                      </m:r>
                      <m:r>
                        <m:rPr>
                          <m:sty m:val="p"/>
                        </m:rPr>
                        <a:rPr lang="en-US" altLang="zh-CN" sz="2800" b="0" i="0" dirty="0" smtClean="0">
                          <a:latin typeface="Cambria Math"/>
                        </a:rPr>
                        <m:t>KT</m:t>
                      </m:r>
                      <m:r>
                        <a:rPr lang="en-US" altLang="zh-CN" sz="2800" b="0" i="0" dirty="0" smtClean="0">
                          <a:latin typeface="Cambria Math"/>
                        </a:rPr>
                        <m:t>]</m:t>
                      </m:r>
                    </m:oMath>
                  </m:oMathPara>
                </a14:m>
                <a:endParaRPr lang="zh-CN" altLang="en-US" sz="2800" dirty="0"/>
              </a:p>
              <a:p>
                <a:pPr>
                  <a:lnSpc>
                    <a:spcPts val="3500"/>
                  </a:lnSpc>
                </a:pPr>
                <a:r>
                  <a:rPr lang="en-US" altLang="zh-CN" sz="2800" dirty="0" smtClean="0"/>
                  <a:t>Step4</a:t>
                </a:r>
                <a:r>
                  <a:rPr lang="zh-CN" altLang="en-US" sz="2800" dirty="0" smtClean="0"/>
                  <a:t>：使用 </a:t>
                </a:r>
                <a:r>
                  <a:rPr lang="en-US" altLang="zh-CN" sz="2800" dirty="0" smtClean="0"/>
                  <a:t>T=α*T </a:t>
                </a:r>
                <a:r>
                  <a:rPr lang="zh-CN" altLang="en-US" sz="2800" dirty="0" smtClean="0"/>
                  <a:t>来</a:t>
                </a:r>
                <a:r>
                  <a:rPr lang="zh-CN" altLang="en-US" sz="2800" dirty="0"/>
                  <a:t>缩减温度，</a:t>
                </a:r>
                <a:r>
                  <a:rPr lang="zh-CN" altLang="en-US" sz="2800" dirty="0" smtClean="0"/>
                  <a:t>其中</a:t>
                </a:r>
                <a:r>
                  <a:rPr lang="en-US" altLang="zh-CN" sz="2800" dirty="0"/>
                  <a:t>α</a:t>
                </a:r>
                <a:r>
                  <a:rPr lang="zh-CN" altLang="en-US" sz="2800" dirty="0" smtClean="0"/>
                  <a:t>为</a:t>
                </a:r>
                <a:r>
                  <a:rPr lang="zh-CN" altLang="en-US" sz="2800" dirty="0"/>
                  <a:t>一个小于</a:t>
                </a:r>
                <a:r>
                  <a:rPr lang="en-US" altLang="zh-CN" sz="2800" dirty="0"/>
                  <a:t>1</a:t>
                </a:r>
                <a:r>
                  <a:rPr lang="zh-CN" altLang="en-US" sz="2800" dirty="0"/>
                  <a:t>的</a:t>
                </a:r>
                <a:r>
                  <a:rPr lang="zh-CN" altLang="en-US" sz="2800" dirty="0" smtClean="0"/>
                  <a:t>数</a:t>
                </a:r>
                <a:endParaRPr lang="zh-CN" alt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1555750" y="1727200"/>
                <a:ext cx="9156700" cy="2785378"/>
              </a:xfrm>
              <a:prstGeom prst="rect">
                <a:avLst/>
              </a:prstGeom>
              <a:blipFill rotWithShape="1">
                <a:blip r:embed="rId3"/>
                <a:stretch>
                  <a:fillRect l="-1332" t="-2626" r="-333" b="-4158"/>
                </a:stretch>
              </a:blipFill>
            </p:spPr>
            <p:txBody>
              <a:bodyPr/>
              <a:lstStyle/>
              <a:p>
                <a:r>
                  <a:rPr lang="zh-CN" altLang="en-US">
                    <a:noFill/>
                  </a:rPr>
                  <a:t> </a:t>
                </a:r>
              </a:p>
            </p:txBody>
          </p:sp>
        </mc:Fallback>
      </mc:AlternateContent>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1850" y="4512578"/>
            <a:ext cx="1847850" cy="1847850"/>
          </a:xfrm>
          <a:prstGeom prst="rect">
            <a:avLst/>
          </a:prstGeom>
        </p:spPr>
      </p:pic>
    </p:spTree>
    <p:extLst>
      <p:ext uri="{BB962C8B-B14F-4D97-AF65-F5344CB8AC3E}">
        <p14:creationId xmlns:p14="http://schemas.microsoft.com/office/powerpoint/2010/main" val="225082630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2339102" cy="523220"/>
          </a:xfrm>
        </p:spPr>
        <p:txBody>
          <a:bodyPr/>
          <a:lstStyle/>
          <a:p>
            <a:r>
              <a:rPr lang="zh-CN" altLang="en-US" b="1" dirty="0" smtClean="0"/>
              <a:t>求解</a:t>
            </a:r>
            <a:r>
              <a:rPr lang="zh-CN" altLang="en-US" b="1" dirty="0"/>
              <a:t>函数</a:t>
            </a:r>
            <a:r>
              <a:rPr lang="zh-CN" altLang="en-US" b="1" dirty="0" smtClean="0"/>
              <a:t>极值</a:t>
            </a:r>
            <a:endParaRPr lang="zh-CN" altLang="en-US" b="1" dirty="0">
              <a:latin typeface="+mn-lt"/>
              <a:ea typeface="+mn-ea"/>
              <a:cs typeface="+mn-ea"/>
              <a:sym typeface="+mn-lt"/>
            </a:endParaRPr>
          </a:p>
        </p:txBody>
      </p:sp>
      <mc:AlternateContent xmlns:mc="http://schemas.openxmlformats.org/markup-compatibility/2006" xmlns:a14="http://schemas.microsoft.com/office/drawing/2010/main">
        <mc:Choice Requires="a14">
          <p:sp>
            <p:nvSpPr>
              <p:cNvPr id="11" name="横卷形 10"/>
              <p:cNvSpPr/>
              <p:nvPr/>
            </p:nvSpPr>
            <p:spPr>
              <a:xfrm>
                <a:off x="996948" y="981978"/>
                <a:ext cx="9899651" cy="2586264"/>
              </a:xfrm>
              <a:prstGeom prst="horizontalScroll">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zh-CN" altLang="en-US" sz="3600" dirty="0" smtClean="0">
                    <a:solidFill>
                      <a:schemeClr val="bg1">
                        <a:lumMod val="10000"/>
                      </a:schemeClr>
                    </a:solidFill>
                  </a:rPr>
                  <a:t>例题：</a:t>
                </a:r>
                <a14:m>
                  <m:oMath xmlns:m="http://schemas.openxmlformats.org/officeDocument/2006/math">
                    <m:r>
                      <a:rPr lang="en-US" altLang="zh-CN" sz="3600" b="0" i="1" smtClean="0">
                        <a:solidFill>
                          <a:schemeClr val="bg1">
                            <a:lumMod val="10000"/>
                          </a:schemeClr>
                        </a:solidFill>
                        <a:latin typeface="Cambria Math"/>
                      </a:rPr>
                      <m:t>𝑓</m:t>
                    </m:r>
                    <m:d>
                      <m:dPr>
                        <m:ctrlPr>
                          <a:rPr lang="en-US" altLang="zh-CN" sz="3600" b="0" i="1" smtClean="0">
                            <a:solidFill>
                              <a:schemeClr val="bg1">
                                <a:lumMod val="10000"/>
                              </a:schemeClr>
                            </a:solidFill>
                            <a:latin typeface="Cambria Math"/>
                          </a:rPr>
                        </m:ctrlPr>
                      </m:dPr>
                      <m:e>
                        <m:r>
                          <a:rPr lang="en-US" altLang="zh-CN" sz="3600" b="0" i="1" smtClean="0">
                            <a:solidFill>
                              <a:schemeClr val="bg1">
                                <a:lumMod val="10000"/>
                              </a:schemeClr>
                            </a:solidFill>
                            <a:latin typeface="Cambria Math"/>
                          </a:rPr>
                          <m:t>𝑥</m:t>
                        </m:r>
                      </m:e>
                    </m:d>
                    <m:r>
                      <a:rPr lang="en-US" altLang="zh-CN" sz="3600" b="0" i="1" smtClean="0">
                        <a:solidFill>
                          <a:schemeClr val="bg1">
                            <a:lumMod val="10000"/>
                          </a:schemeClr>
                        </a:solidFill>
                        <a:latin typeface="Cambria Math"/>
                      </a:rPr>
                      <m:t>=</m:t>
                    </m:r>
                    <m:r>
                      <a:rPr lang="en-US" altLang="zh-CN" sz="3600" b="0" i="1" smtClean="0">
                        <a:solidFill>
                          <a:schemeClr val="bg1">
                            <a:lumMod val="10000"/>
                          </a:schemeClr>
                        </a:solidFill>
                        <a:latin typeface="Cambria Math"/>
                      </a:rPr>
                      <m:t>𝑥</m:t>
                    </m:r>
                    <m:r>
                      <a:rPr lang="en-US" altLang="zh-CN" sz="3600" b="0" i="1" smtClean="0">
                        <a:solidFill>
                          <a:schemeClr val="bg1">
                            <a:lumMod val="10000"/>
                          </a:schemeClr>
                        </a:solidFill>
                        <a:latin typeface="Cambria Math"/>
                      </a:rPr>
                      <m:t>+5</m:t>
                    </m:r>
                    <m:r>
                      <m:rPr>
                        <m:sty m:val="p"/>
                      </m:rPr>
                      <a:rPr lang="en-US" altLang="zh-CN" sz="3600" i="1">
                        <a:solidFill>
                          <a:schemeClr val="bg1">
                            <a:lumMod val="10000"/>
                          </a:schemeClr>
                        </a:solidFill>
                        <a:latin typeface="Cambria Math"/>
                      </a:rPr>
                      <m:t>sin</m:t>
                    </m:r>
                    <m:d>
                      <m:dPr>
                        <m:begChr m:val="（"/>
                        <m:endChr m:val="）"/>
                        <m:ctrlPr>
                          <a:rPr lang="zh-CN" altLang="en-US" sz="3600" b="0" i="1" smtClean="0">
                            <a:solidFill>
                              <a:schemeClr val="bg1">
                                <a:lumMod val="10000"/>
                              </a:schemeClr>
                            </a:solidFill>
                            <a:latin typeface="Cambria Math"/>
                          </a:rPr>
                        </m:ctrlPr>
                      </m:dPr>
                      <m:e>
                        <m:r>
                          <a:rPr lang="en-US" altLang="zh-CN" sz="3600" b="0" i="1" smtClean="0">
                            <a:solidFill>
                              <a:schemeClr val="bg1">
                                <a:lumMod val="10000"/>
                              </a:schemeClr>
                            </a:solidFill>
                            <a:latin typeface="Cambria Math"/>
                          </a:rPr>
                          <m:t>5</m:t>
                        </m:r>
                        <m:r>
                          <a:rPr lang="en-US" altLang="zh-CN" sz="3600" b="0" i="1" smtClean="0">
                            <a:solidFill>
                              <a:schemeClr val="bg1">
                                <a:lumMod val="10000"/>
                              </a:schemeClr>
                            </a:solidFill>
                            <a:latin typeface="Cambria Math"/>
                          </a:rPr>
                          <m:t>𝑥</m:t>
                        </m:r>
                      </m:e>
                    </m:d>
                    <m:r>
                      <a:rPr lang="en-US" altLang="zh-CN" sz="3600" b="0" i="1" smtClean="0">
                        <a:solidFill>
                          <a:schemeClr val="bg1">
                            <a:lumMod val="10000"/>
                          </a:schemeClr>
                        </a:solidFill>
                        <a:latin typeface="Cambria Math"/>
                      </a:rPr>
                      <m:t>+2</m:t>
                    </m:r>
                    <m:r>
                      <m:rPr>
                        <m:sty m:val="p"/>
                      </m:rPr>
                      <a:rPr lang="en-US" altLang="zh-CN" sz="3600" i="1">
                        <a:solidFill>
                          <a:schemeClr val="bg1">
                            <a:lumMod val="10000"/>
                          </a:schemeClr>
                        </a:solidFill>
                        <a:latin typeface="Cambria Math"/>
                      </a:rPr>
                      <m:t>cos</m:t>
                    </m:r>
                    <m:d>
                      <m:dPr>
                        <m:begChr m:val="（"/>
                        <m:endChr m:val="）"/>
                        <m:ctrlPr>
                          <a:rPr lang="zh-CN" altLang="en-US" sz="3600" b="0" i="1" smtClean="0">
                            <a:solidFill>
                              <a:schemeClr val="bg1">
                                <a:lumMod val="10000"/>
                              </a:schemeClr>
                            </a:solidFill>
                            <a:latin typeface="Cambria Math"/>
                          </a:rPr>
                        </m:ctrlPr>
                      </m:dPr>
                      <m:e>
                        <m:r>
                          <a:rPr lang="en-US" altLang="zh-CN" sz="3600" b="0" i="1" smtClean="0">
                            <a:solidFill>
                              <a:schemeClr val="bg1">
                                <a:lumMod val="10000"/>
                              </a:schemeClr>
                            </a:solidFill>
                            <a:latin typeface="Cambria Math"/>
                          </a:rPr>
                          <m:t>4</m:t>
                        </m:r>
                        <m:r>
                          <a:rPr lang="en-US" altLang="zh-CN" sz="3600" b="0" i="1" smtClean="0">
                            <a:solidFill>
                              <a:schemeClr val="bg1">
                                <a:lumMod val="10000"/>
                              </a:schemeClr>
                            </a:solidFill>
                            <a:latin typeface="Cambria Math"/>
                          </a:rPr>
                          <m:t>𝑥</m:t>
                        </m:r>
                      </m:e>
                    </m:d>
                  </m:oMath>
                </a14:m>
                <a:endParaRPr lang="en-US" altLang="zh-CN" sz="3600" dirty="0" smtClean="0"/>
              </a:p>
              <a:p>
                <a:pPr algn="ctr"/>
                <a:r>
                  <a:rPr lang="zh-CN" altLang="en-US" sz="3600" dirty="0">
                    <a:solidFill>
                      <a:schemeClr val="bg1">
                        <a:lumMod val="10000"/>
                      </a:schemeClr>
                    </a:solidFill>
                    <a:latin typeface="+mn-ea"/>
                  </a:rPr>
                  <a:t>在区间</a:t>
                </a:r>
                <a:r>
                  <a:rPr lang="en-US" altLang="zh-CN" sz="3600" dirty="0">
                    <a:solidFill>
                      <a:schemeClr val="bg1">
                        <a:lumMod val="10000"/>
                      </a:schemeClr>
                    </a:solidFill>
                    <a:latin typeface="+mn-ea"/>
                  </a:rPr>
                  <a:t>[0,10]</a:t>
                </a:r>
                <a:r>
                  <a:rPr lang="zh-CN" altLang="en-US" sz="3600" dirty="0">
                    <a:solidFill>
                      <a:schemeClr val="bg1">
                        <a:lumMod val="10000"/>
                      </a:schemeClr>
                    </a:solidFill>
                    <a:latin typeface="+mn-ea"/>
                  </a:rPr>
                  <a:t>上的最</a:t>
                </a:r>
                <a:r>
                  <a:rPr lang="zh-CN" altLang="en-US" sz="3600" dirty="0" smtClean="0">
                    <a:solidFill>
                      <a:schemeClr val="bg1">
                        <a:lumMod val="10000"/>
                      </a:schemeClr>
                    </a:solidFill>
                    <a:latin typeface="+mn-ea"/>
                  </a:rPr>
                  <a:t>值</a:t>
                </a:r>
                <a:r>
                  <a:rPr lang="zh-CN" altLang="en-US" sz="3600" dirty="0"/>
                  <a:t> </a:t>
                </a:r>
              </a:p>
            </p:txBody>
          </p:sp>
        </mc:Choice>
        <mc:Fallback xmlns="">
          <p:sp>
            <p:nvSpPr>
              <p:cNvPr id="11" name="横卷形 10"/>
              <p:cNvSpPr>
                <a:spLocks noRot="1" noChangeAspect="1" noMove="1" noResize="1" noEditPoints="1" noAdjustHandles="1" noChangeArrowheads="1" noChangeShapeType="1" noTextEdit="1"/>
              </p:cNvSpPr>
              <p:nvPr/>
            </p:nvSpPr>
            <p:spPr>
              <a:xfrm>
                <a:off x="996948" y="981978"/>
                <a:ext cx="9899651" cy="2586264"/>
              </a:xfrm>
              <a:prstGeom prst="horizontalScroll">
                <a:avLst/>
              </a:prstGeom>
              <a:blipFill rotWithShape="1">
                <a:blip r:embed="rId3"/>
                <a:stretch>
                  <a:fillRect/>
                </a:stretch>
              </a:blipFill>
              <a:ln>
                <a:solidFill>
                  <a:schemeClr val="tx2">
                    <a:lumMod val="50000"/>
                  </a:schemeClr>
                </a:solidFill>
              </a:ln>
            </p:spPr>
            <p:txBody>
              <a:bodyPr/>
              <a:lstStyle/>
              <a:p>
                <a:r>
                  <a:rPr lang="zh-CN" altLang="en-US">
                    <a:noFill/>
                  </a:rPr>
                  <a:t> </a:t>
                </a:r>
              </a:p>
            </p:txBody>
          </p:sp>
        </mc:Fallback>
      </mc:AlternateContent>
      <p:sp>
        <p:nvSpPr>
          <p:cNvPr id="2" name="TextBox 1"/>
          <p:cNvSpPr txBox="1"/>
          <p:nvPr/>
        </p:nvSpPr>
        <p:spPr>
          <a:xfrm>
            <a:off x="266700" y="6224032"/>
            <a:ext cx="2247900" cy="461665"/>
          </a:xfrm>
          <a:prstGeom prst="rect">
            <a:avLst/>
          </a:prstGeom>
          <a:noFill/>
        </p:spPr>
        <p:txBody>
          <a:bodyPr wrap="square" rtlCol="0">
            <a:spAutoFit/>
          </a:bodyPr>
          <a:lstStyle/>
          <a:p>
            <a:r>
              <a:rPr lang="zh-CN" altLang="en-US" sz="2400" dirty="0" smtClean="0">
                <a:latin typeface="方正粗黑宋简体" panose="02000000000000000000" pitchFamily="2" charset="-122"/>
                <a:ea typeface="方正粗黑宋简体" panose="02000000000000000000" pitchFamily="2" charset="-122"/>
              </a:rPr>
              <a:t>详解见附件一</a:t>
            </a:r>
            <a:endParaRPr lang="zh-CN" altLang="en-US" sz="2400" dirty="0">
              <a:latin typeface="方正粗黑宋简体" panose="02000000000000000000" pitchFamily="2" charset="-122"/>
              <a:ea typeface="方正粗黑宋简体" panose="02000000000000000000" pitchFamily="2" charset="-122"/>
            </a:endParaRPr>
          </a:p>
        </p:txBody>
      </p:sp>
      <p:sp>
        <p:nvSpPr>
          <p:cNvPr id="3" name="矩形 2"/>
          <p:cNvSpPr/>
          <p:nvPr/>
        </p:nvSpPr>
        <p:spPr>
          <a:xfrm>
            <a:off x="3412634" y="3794102"/>
            <a:ext cx="6264766" cy="1077218"/>
          </a:xfrm>
          <a:prstGeom prst="rect">
            <a:avLst/>
          </a:prstGeom>
        </p:spPr>
        <p:txBody>
          <a:bodyPr wrap="square">
            <a:spAutoFit/>
          </a:bodyPr>
          <a:lstStyle/>
          <a:p>
            <a:r>
              <a:rPr lang="es-ES" altLang="zh-CN" sz="3200" dirty="0"/>
              <a:t> </a:t>
            </a:r>
            <a:r>
              <a:rPr lang="zh-CN" altLang="en-US" sz="3200" dirty="0" smtClean="0"/>
              <a:t>定义目标函数：</a:t>
            </a:r>
            <a:endParaRPr lang="en-US" altLang="zh-CN" sz="3200" dirty="0" smtClean="0"/>
          </a:p>
          <a:p>
            <a:r>
              <a:rPr lang="es-ES" altLang="zh-CN" sz="3200" dirty="0" smtClean="0"/>
              <a:t>f </a:t>
            </a:r>
            <a:r>
              <a:rPr lang="es-ES" altLang="zh-CN" sz="3200" dirty="0"/>
              <a:t>= </a:t>
            </a:r>
            <a:r>
              <a:rPr lang="en-US" altLang="zh-CN" sz="3200" dirty="0"/>
              <a:t>x+5*sin(5*x)+2*cos(4*x</a:t>
            </a:r>
            <a:r>
              <a:rPr lang="en-US" altLang="zh-CN" sz="3200" dirty="0" smtClean="0"/>
              <a:t>)</a:t>
            </a:r>
            <a:endParaRPr lang="en-US" altLang="zh-CN" sz="3200" dirty="0"/>
          </a:p>
        </p:txBody>
      </p:sp>
    </p:spTree>
    <p:extLst>
      <p:ext uri="{BB962C8B-B14F-4D97-AF65-F5344CB8AC3E}">
        <p14:creationId xmlns:p14="http://schemas.microsoft.com/office/powerpoint/2010/main" val="319370941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2339102" cy="523220"/>
          </a:xfrm>
        </p:spPr>
        <p:txBody>
          <a:bodyPr/>
          <a:lstStyle/>
          <a:p>
            <a:r>
              <a:rPr lang="zh-CN" altLang="en-US" b="1" dirty="0" smtClean="0">
                <a:latin typeface="+mn-lt"/>
                <a:ea typeface="+mn-ea"/>
                <a:cs typeface="+mn-ea"/>
                <a:sym typeface="+mn-lt"/>
              </a:rPr>
              <a:t>工具箱的使用</a:t>
            </a:r>
            <a:endParaRPr lang="zh-CN" altLang="en-US" b="1" dirty="0">
              <a:latin typeface="+mn-lt"/>
              <a:ea typeface="+mn-ea"/>
              <a:cs typeface="+mn-ea"/>
              <a:sym typeface="+mn-lt"/>
            </a:endParaRPr>
          </a:p>
        </p:txBody>
      </p:sp>
      <p:sp>
        <p:nvSpPr>
          <p:cNvPr id="2" name="矩形 1"/>
          <p:cNvSpPr/>
          <p:nvPr/>
        </p:nvSpPr>
        <p:spPr>
          <a:xfrm>
            <a:off x="406400" y="1070841"/>
            <a:ext cx="3646054" cy="954107"/>
          </a:xfrm>
          <a:prstGeom prst="rect">
            <a:avLst/>
          </a:prstGeom>
        </p:spPr>
        <p:txBody>
          <a:bodyPr wrap="square">
            <a:spAutoFit/>
          </a:bodyPr>
          <a:lstStyle/>
          <a:p>
            <a:r>
              <a:rPr lang="zh-CN" altLang="en-US" sz="2800" dirty="0"/>
              <a:t>打开工具箱方法</a:t>
            </a:r>
            <a:r>
              <a:rPr lang="zh-CN" altLang="en-US" sz="2800" dirty="0" smtClean="0"/>
              <a:t>：</a:t>
            </a:r>
            <a:endParaRPr lang="zh-CN" altLang="en-US" sz="2800" dirty="0"/>
          </a:p>
          <a:p>
            <a:r>
              <a:rPr lang="zh-CN" altLang="en-US" sz="2800" dirty="0"/>
              <a:t>工作区输入 </a:t>
            </a:r>
            <a:r>
              <a:rPr lang="en-US" altLang="zh-CN" sz="2800" dirty="0" err="1" smtClean="0"/>
              <a:t>optimtool</a:t>
            </a:r>
            <a:endParaRPr lang="en-US" altLang="zh-CN"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9327" y="191311"/>
            <a:ext cx="7616024" cy="627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957610" y="1719777"/>
            <a:ext cx="6430825" cy="623247"/>
          </a:xfrm>
          <a:prstGeom prst="rect">
            <a:avLst/>
          </a:prstGeom>
          <a:noFill/>
          <a:ln w="38100"/>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zh-CN" altLang="en-US"/>
          </a:p>
        </p:txBody>
      </p:sp>
      <p:sp>
        <p:nvSpPr>
          <p:cNvPr id="12" name="TextBox 11"/>
          <p:cNvSpPr txBox="1"/>
          <p:nvPr/>
        </p:nvSpPr>
        <p:spPr>
          <a:xfrm>
            <a:off x="7523018" y="918303"/>
            <a:ext cx="3616037" cy="523220"/>
          </a:xfrm>
          <a:prstGeom prst="rect">
            <a:avLst/>
          </a:prstGeom>
          <a:noFill/>
        </p:spPr>
        <p:txBody>
          <a:bodyPr wrap="square" rtlCol="0">
            <a:spAutoFit/>
          </a:bodyPr>
          <a:lstStyle/>
          <a:p>
            <a:r>
              <a:rPr lang="zh-CN" altLang="en-US" sz="2800" dirty="0" smtClean="0">
                <a:solidFill>
                  <a:srgbClr val="C00000"/>
                </a:solidFill>
              </a:rPr>
              <a:t>选择工具箱里的算法</a:t>
            </a:r>
            <a:endParaRPr lang="zh-CN" altLang="en-US" sz="2800" dirty="0">
              <a:solidFill>
                <a:srgbClr val="C00000"/>
              </a:solidFill>
            </a:endParaRPr>
          </a:p>
        </p:txBody>
      </p:sp>
      <p:cxnSp>
        <p:nvCxnSpPr>
          <p:cNvPr id="14" name="直接箭头连接符 13"/>
          <p:cNvCxnSpPr>
            <a:stCxn id="12" idx="2"/>
          </p:cNvCxnSpPr>
          <p:nvPr/>
        </p:nvCxnSpPr>
        <p:spPr>
          <a:xfrm flipH="1">
            <a:off x="9331036" y="1441523"/>
            <a:ext cx="1" cy="278254"/>
          </a:xfrm>
          <a:prstGeom prst="straightConnector1">
            <a:avLst/>
          </a:prstGeom>
          <a:ln w="34925">
            <a:tailEnd type="arrow"/>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6406568" y="2556954"/>
            <a:ext cx="4296069" cy="461665"/>
          </a:xfrm>
          <a:prstGeom prst="rect">
            <a:avLst/>
          </a:prstGeom>
          <a:noFill/>
        </p:spPr>
        <p:txBody>
          <a:bodyPr wrap="square" rtlCol="0">
            <a:spAutoFit/>
          </a:bodyPr>
          <a:lstStyle/>
          <a:p>
            <a:r>
              <a:rPr lang="en-US" altLang="zh-CN" sz="2400" dirty="0" smtClean="0">
                <a:solidFill>
                  <a:srgbClr val="C00000"/>
                </a:solidFill>
              </a:rPr>
              <a:t>@+</a:t>
            </a:r>
            <a:r>
              <a:rPr lang="zh-CN" altLang="en-US" sz="2400" dirty="0" smtClean="0">
                <a:solidFill>
                  <a:srgbClr val="C00000"/>
                </a:solidFill>
              </a:rPr>
              <a:t>目标函数的</a:t>
            </a:r>
            <a:r>
              <a:rPr lang="en-US" altLang="zh-CN" sz="2400" dirty="0" smtClean="0">
                <a:solidFill>
                  <a:srgbClr val="C00000"/>
                </a:solidFill>
              </a:rPr>
              <a:t>m</a:t>
            </a:r>
            <a:r>
              <a:rPr lang="zh-CN" altLang="en-US" sz="2400" dirty="0" smtClean="0">
                <a:solidFill>
                  <a:srgbClr val="C00000"/>
                </a:solidFill>
              </a:rPr>
              <a:t>文件名称</a:t>
            </a:r>
            <a:endParaRPr lang="zh-CN" altLang="en-US" sz="2400" dirty="0">
              <a:solidFill>
                <a:srgbClr val="C00000"/>
              </a:solidFill>
            </a:endParaRPr>
          </a:p>
        </p:txBody>
      </p:sp>
      <p:sp>
        <p:nvSpPr>
          <p:cNvPr id="16" name="TextBox 15"/>
          <p:cNvSpPr txBox="1"/>
          <p:nvPr/>
        </p:nvSpPr>
        <p:spPr>
          <a:xfrm>
            <a:off x="6406567" y="3018619"/>
            <a:ext cx="4732487" cy="461665"/>
          </a:xfrm>
          <a:prstGeom prst="rect">
            <a:avLst/>
          </a:prstGeom>
          <a:noFill/>
        </p:spPr>
        <p:txBody>
          <a:bodyPr wrap="square" rtlCol="0">
            <a:spAutoFit/>
          </a:bodyPr>
          <a:lstStyle/>
          <a:p>
            <a:r>
              <a:rPr lang="zh-CN" altLang="en-US" sz="2400" dirty="0" smtClean="0">
                <a:solidFill>
                  <a:srgbClr val="C00000"/>
                </a:solidFill>
              </a:rPr>
              <a:t>起始点，若是二元函数即为矩阵</a:t>
            </a:r>
            <a:endParaRPr lang="zh-CN" altLang="en-US" sz="2400" dirty="0">
              <a:solidFill>
                <a:srgbClr val="C00000"/>
              </a:solidFill>
            </a:endParaRPr>
          </a:p>
        </p:txBody>
      </p:sp>
      <p:sp>
        <p:nvSpPr>
          <p:cNvPr id="17" name="TextBox 16"/>
          <p:cNvSpPr txBox="1"/>
          <p:nvPr/>
        </p:nvSpPr>
        <p:spPr>
          <a:xfrm>
            <a:off x="2119746" y="3913487"/>
            <a:ext cx="1620981" cy="523220"/>
          </a:xfrm>
          <a:prstGeom prst="rect">
            <a:avLst/>
          </a:prstGeom>
          <a:noFill/>
        </p:spPr>
        <p:txBody>
          <a:bodyPr wrap="square" rtlCol="0">
            <a:spAutoFit/>
          </a:bodyPr>
          <a:lstStyle/>
          <a:p>
            <a:r>
              <a:rPr lang="zh-CN" altLang="en-US" sz="2800" dirty="0" smtClean="0">
                <a:solidFill>
                  <a:srgbClr val="C00000"/>
                </a:solidFill>
              </a:rPr>
              <a:t>约束边界</a:t>
            </a:r>
            <a:endParaRPr lang="zh-CN" altLang="en-US" sz="2800" dirty="0">
              <a:solidFill>
                <a:srgbClr val="C00000"/>
              </a:solidFill>
            </a:endParaRPr>
          </a:p>
        </p:txBody>
      </p:sp>
      <p:sp>
        <p:nvSpPr>
          <p:cNvPr id="18" name="矩形 17"/>
          <p:cNvSpPr/>
          <p:nvPr/>
        </p:nvSpPr>
        <p:spPr>
          <a:xfrm>
            <a:off x="4052454" y="3990500"/>
            <a:ext cx="1233054" cy="369194"/>
          </a:xfrm>
          <a:prstGeom prst="rect">
            <a:avLst/>
          </a:prstGeom>
          <a:noFill/>
          <a:ln w="38100"/>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zh-CN" altLang="en-US"/>
          </a:p>
        </p:txBody>
      </p:sp>
      <p:sp>
        <p:nvSpPr>
          <p:cNvPr id="19" name="TextBox 18"/>
          <p:cNvSpPr txBox="1"/>
          <p:nvPr/>
        </p:nvSpPr>
        <p:spPr>
          <a:xfrm>
            <a:off x="7245927" y="3990500"/>
            <a:ext cx="1209672" cy="461665"/>
          </a:xfrm>
          <a:prstGeom prst="rect">
            <a:avLst/>
          </a:prstGeom>
          <a:noFill/>
        </p:spPr>
        <p:txBody>
          <a:bodyPr wrap="square" rtlCol="0">
            <a:spAutoFit/>
          </a:bodyPr>
          <a:lstStyle/>
          <a:p>
            <a:r>
              <a:rPr lang="zh-CN" altLang="en-US" sz="2400" dirty="0" smtClean="0">
                <a:solidFill>
                  <a:srgbClr val="C00000"/>
                </a:solidFill>
              </a:rPr>
              <a:t>最小值</a:t>
            </a:r>
            <a:endParaRPr lang="zh-CN" altLang="en-US" sz="2400" dirty="0">
              <a:solidFill>
                <a:srgbClr val="C00000"/>
              </a:solidFill>
            </a:endParaRPr>
          </a:p>
        </p:txBody>
      </p:sp>
      <p:sp>
        <p:nvSpPr>
          <p:cNvPr id="23" name="TextBox 22"/>
          <p:cNvSpPr txBox="1"/>
          <p:nvPr/>
        </p:nvSpPr>
        <p:spPr>
          <a:xfrm>
            <a:off x="9935730" y="3956883"/>
            <a:ext cx="1209672" cy="461665"/>
          </a:xfrm>
          <a:prstGeom prst="rect">
            <a:avLst/>
          </a:prstGeom>
          <a:noFill/>
        </p:spPr>
        <p:txBody>
          <a:bodyPr wrap="square" rtlCol="0">
            <a:spAutoFit/>
          </a:bodyPr>
          <a:lstStyle/>
          <a:p>
            <a:r>
              <a:rPr lang="zh-CN" altLang="en-US" sz="2400" dirty="0" smtClean="0">
                <a:solidFill>
                  <a:srgbClr val="C00000"/>
                </a:solidFill>
              </a:rPr>
              <a:t>最大值</a:t>
            </a:r>
            <a:endParaRPr lang="zh-CN" altLang="en-US" sz="2400" dirty="0">
              <a:solidFill>
                <a:srgbClr val="C00000"/>
              </a:solidFill>
            </a:endParaRPr>
          </a:p>
        </p:txBody>
      </p:sp>
      <p:cxnSp>
        <p:nvCxnSpPr>
          <p:cNvPr id="21" name="直接箭头连接符 20"/>
          <p:cNvCxnSpPr>
            <a:stCxn id="17" idx="3"/>
            <a:endCxn id="18" idx="1"/>
          </p:cNvCxnSpPr>
          <p:nvPr/>
        </p:nvCxnSpPr>
        <p:spPr>
          <a:xfrm>
            <a:off x="3740727" y="4175097"/>
            <a:ext cx="311727" cy="0"/>
          </a:xfrm>
          <a:prstGeom prst="straightConnector1">
            <a:avLst/>
          </a:prstGeom>
          <a:ln w="31750">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2258291" y="5472544"/>
            <a:ext cx="1482436" cy="461665"/>
          </a:xfrm>
          <a:prstGeom prst="rect">
            <a:avLst/>
          </a:prstGeom>
          <a:noFill/>
        </p:spPr>
        <p:txBody>
          <a:bodyPr wrap="square" rtlCol="0">
            <a:spAutoFit/>
          </a:bodyPr>
          <a:lstStyle/>
          <a:p>
            <a:r>
              <a:rPr lang="zh-CN" altLang="en-US" sz="2400" dirty="0" smtClean="0">
                <a:solidFill>
                  <a:srgbClr val="C00000"/>
                </a:solidFill>
              </a:rPr>
              <a:t>开始运算</a:t>
            </a:r>
            <a:endParaRPr lang="zh-CN" altLang="en-US" sz="2400" dirty="0">
              <a:solidFill>
                <a:srgbClr val="C00000"/>
              </a:solidFill>
            </a:endParaRPr>
          </a:p>
        </p:txBody>
      </p:sp>
      <p:cxnSp>
        <p:nvCxnSpPr>
          <p:cNvPr id="25" name="直接箭头连接符 24"/>
          <p:cNvCxnSpPr>
            <a:stCxn id="22" idx="3"/>
          </p:cNvCxnSpPr>
          <p:nvPr/>
        </p:nvCxnSpPr>
        <p:spPr>
          <a:xfrm flipV="1">
            <a:off x="3740727" y="5703376"/>
            <a:ext cx="457200" cy="1"/>
          </a:xfrm>
          <a:prstGeom prst="straightConnector1">
            <a:avLst/>
          </a:prstGeom>
          <a:ln w="34925">
            <a:tailEnd type="arrow"/>
          </a:ln>
        </p:spPr>
        <p:style>
          <a:lnRef idx="3">
            <a:schemeClr val="accent2"/>
          </a:lnRef>
          <a:fillRef idx="0">
            <a:schemeClr val="accent2"/>
          </a:fillRef>
          <a:effectRef idx="2">
            <a:schemeClr val="accent2"/>
          </a:effectRef>
          <a:fontRef idx="minor">
            <a:schemeClr val="tx1"/>
          </a:fontRef>
        </p:style>
      </p:cxnSp>
      <p:sp>
        <p:nvSpPr>
          <p:cNvPr id="27" name="TextBox 26"/>
          <p:cNvSpPr txBox="1"/>
          <p:nvPr/>
        </p:nvSpPr>
        <p:spPr>
          <a:xfrm>
            <a:off x="9621982" y="5269419"/>
            <a:ext cx="1676399" cy="461665"/>
          </a:xfrm>
          <a:prstGeom prst="rect">
            <a:avLst/>
          </a:prstGeom>
          <a:noFill/>
        </p:spPr>
        <p:txBody>
          <a:bodyPr wrap="square" rtlCol="0">
            <a:spAutoFit/>
          </a:bodyPr>
          <a:lstStyle/>
          <a:p>
            <a:r>
              <a:rPr lang="zh-CN" altLang="en-US" sz="2400" dirty="0" smtClean="0">
                <a:solidFill>
                  <a:srgbClr val="C00000"/>
                </a:solidFill>
              </a:rPr>
              <a:t>清除结果</a:t>
            </a:r>
            <a:endParaRPr lang="zh-CN" altLang="en-US" sz="2400" dirty="0">
              <a:solidFill>
                <a:srgbClr val="C00000"/>
              </a:solidFill>
            </a:endParaRPr>
          </a:p>
        </p:txBody>
      </p:sp>
      <p:cxnSp>
        <p:nvCxnSpPr>
          <p:cNvPr id="29" name="直接箭头连接符 28"/>
          <p:cNvCxnSpPr>
            <a:stCxn id="27" idx="2"/>
          </p:cNvCxnSpPr>
          <p:nvPr/>
        </p:nvCxnSpPr>
        <p:spPr>
          <a:xfrm>
            <a:off x="10460182" y="5731084"/>
            <a:ext cx="0" cy="258772"/>
          </a:xfrm>
          <a:prstGeom prst="straightConnector1">
            <a:avLst/>
          </a:prstGeom>
          <a:ln w="34925">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138241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94EF0AB8-10FF-4EAA-A0DC-366395C9288B}"/>
              </a:ext>
            </a:extLst>
          </p:cNvPr>
          <p:cNvSpPr/>
          <p:nvPr/>
        </p:nvSpPr>
        <p:spPr>
          <a:xfrm>
            <a:off x="632460" y="1019175"/>
            <a:ext cx="10927080" cy="51892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cs typeface="+mn-ea"/>
              <a:sym typeface="+mn-lt"/>
            </a:endParaRPr>
          </a:p>
        </p:txBody>
      </p:sp>
      <p:sp>
        <p:nvSpPr>
          <p:cNvPr id="3" name="矩形 2">
            <a:extLst>
              <a:ext uri="{FF2B5EF4-FFF2-40B4-BE49-F238E27FC236}">
                <a16:creationId xmlns:a16="http://schemas.microsoft.com/office/drawing/2014/main" xmlns="" id="{B9361563-1AB7-49CE-89E5-DF5136D49952}"/>
              </a:ext>
            </a:extLst>
          </p:cNvPr>
          <p:cNvSpPr/>
          <p:nvPr/>
        </p:nvSpPr>
        <p:spPr>
          <a:xfrm>
            <a:off x="3657600" y="-1"/>
            <a:ext cx="4876800" cy="1396899"/>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cs typeface="+mn-ea"/>
              <a:sym typeface="+mn-lt"/>
            </a:endParaRPr>
          </a:p>
        </p:txBody>
      </p:sp>
      <p:sp>
        <p:nvSpPr>
          <p:cNvPr id="4" name="矩形 3">
            <a:extLst>
              <a:ext uri="{FF2B5EF4-FFF2-40B4-BE49-F238E27FC236}">
                <a16:creationId xmlns:a16="http://schemas.microsoft.com/office/drawing/2014/main" xmlns="" id="{413FCE86-AAA9-465C-8D4E-EB0122DAD304}"/>
              </a:ext>
            </a:extLst>
          </p:cNvPr>
          <p:cNvSpPr/>
          <p:nvPr/>
        </p:nvSpPr>
        <p:spPr>
          <a:xfrm>
            <a:off x="4445262" y="373379"/>
            <a:ext cx="3301476" cy="13968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2400" dirty="0">
                <a:cs typeface="+mn-ea"/>
                <a:sym typeface="+mn-lt"/>
              </a:rPr>
              <a:t>CONTENTS</a:t>
            </a:r>
          </a:p>
          <a:p>
            <a:pPr algn="ctr"/>
            <a:r>
              <a:rPr lang="zh-CN" altLang="en-US" sz="3600" dirty="0">
                <a:cs typeface="+mn-ea"/>
                <a:sym typeface="+mn-lt"/>
              </a:rPr>
              <a:t>目录</a:t>
            </a:r>
          </a:p>
        </p:txBody>
      </p:sp>
      <p:grpSp>
        <p:nvGrpSpPr>
          <p:cNvPr id="5" name="组合 4">
            <a:extLst>
              <a:ext uri="{FF2B5EF4-FFF2-40B4-BE49-F238E27FC236}">
                <a16:creationId xmlns:a16="http://schemas.microsoft.com/office/drawing/2014/main" xmlns="" id="{307738DE-969F-4091-A8EB-4103FF382DA3}"/>
              </a:ext>
            </a:extLst>
          </p:cNvPr>
          <p:cNvGrpSpPr/>
          <p:nvPr/>
        </p:nvGrpSpPr>
        <p:grpSpPr>
          <a:xfrm>
            <a:off x="1467486" y="2411610"/>
            <a:ext cx="3485594" cy="847844"/>
            <a:chOff x="1838326" y="1647826"/>
            <a:chExt cx="3485594" cy="847844"/>
          </a:xfrm>
        </p:grpSpPr>
        <p:sp>
          <p:nvSpPr>
            <p:cNvPr id="6" name="平行四边形 5">
              <a:extLst>
                <a:ext uri="{FF2B5EF4-FFF2-40B4-BE49-F238E27FC236}">
                  <a16:creationId xmlns:a16="http://schemas.microsoft.com/office/drawing/2014/main" xmlns="" id="{53C6772A-D095-4C8B-8C8A-2D8FD227F51F}"/>
                </a:ext>
              </a:extLst>
            </p:cNvPr>
            <p:cNvSpPr/>
            <p:nvPr/>
          </p:nvSpPr>
          <p:spPr>
            <a:xfrm>
              <a:off x="1838326" y="1771651"/>
              <a:ext cx="685799" cy="589934"/>
            </a:xfrm>
            <a:prstGeom prst="parallelogram">
              <a:avLst>
                <a:gd name="adj" fmla="val 318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ctr"/>
              <a:r>
                <a:rPr lang="en-US" altLang="zh-CN" sz="2800" i="1" dirty="0">
                  <a:solidFill>
                    <a:schemeClr val="bg1"/>
                  </a:solidFill>
                  <a:cs typeface="+mn-ea"/>
                  <a:sym typeface="+mn-lt"/>
                </a:rPr>
                <a:t>1</a:t>
              </a:r>
              <a:endParaRPr lang="zh-CN" altLang="en-US" sz="2800" i="1" dirty="0">
                <a:solidFill>
                  <a:schemeClr val="bg1"/>
                </a:solidFill>
                <a:cs typeface="+mn-ea"/>
                <a:sym typeface="+mn-lt"/>
              </a:endParaRPr>
            </a:p>
          </p:txBody>
        </p:sp>
        <p:sp>
          <p:nvSpPr>
            <p:cNvPr id="7" name="文本框 6">
              <a:extLst>
                <a:ext uri="{FF2B5EF4-FFF2-40B4-BE49-F238E27FC236}">
                  <a16:creationId xmlns:a16="http://schemas.microsoft.com/office/drawing/2014/main" xmlns="" id="{F9524E98-B6C1-40A8-93EB-A4CEBC55928A}"/>
                </a:ext>
              </a:extLst>
            </p:cNvPr>
            <p:cNvSpPr txBox="1"/>
            <p:nvPr/>
          </p:nvSpPr>
          <p:spPr>
            <a:xfrm>
              <a:off x="2524125" y="1647826"/>
              <a:ext cx="1826141" cy="584775"/>
            </a:xfrm>
            <a:prstGeom prst="rect">
              <a:avLst/>
            </a:prstGeom>
            <a:noFill/>
          </p:spPr>
          <p:txBody>
            <a:bodyPr wrap="none" rtlCol="0">
              <a:spAutoFit/>
            </a:bodyPr>
            <a:lstStyle/>
            <a:p>
              <a:r>
                <a:rPr lang="zh-CN" altLang="en-US" sz="3200" i="1" dirty="0" smtClean="0">
                  <a:solidFill>
                    <a:schemeClr val="accent1"/>
                  </a:solidFill>
                  <a:cs typeface="+mn-ea"/>
                  <a:sym typeface="+mn-lt"/>
                </a:rPr>
                <a:t>算法简介</a:t>
              </a:r>
              <a:endParaRPr lang="zh-CN" altLang="en-US" sz="3200" i="1" dirty="0">
                <a:solidFill>
                  <a:schemeClr val="accent1"/>
                </a:solidFill>
                <a:cs typeface="+mn-ea"/>
                <a:sym typeface="+mn-lt"/>
              </a:endParaRPr>
            </a:p>
          </p:txBody>
        </p:sp>
        <p:sp>
          <p:nvSpPr>
            <p:cNvPr id="8" name="文本框 7">
              <a:extLst>
                <a:ext uri="{FF2B5EF4-FFF2-40B4-BE49-F238E27FC236}">
                  <a16:creationId xmlns:a16="http://schemas.microsoft.com/office/drawing/2014/main" xmlns="" id="{7AD596B5-0165-43D1-A273-550CCC24A323}"/>
                </a:ext>
              </a:extLst>
            </p:cNvPr>
            <p:cNvSpPr txBox="1"/>
            <p:nvPr/>
          </p:nvSpPr>
          <p:spPr>
            <a:xfrm>
              <a:off x="3143515" y="2157116"/>
              <a:ext cx="2180405" cy="338554"/>
            </a:xfrm>
            <a:prstGeom prst="rect">
              <a:avLst/>
            </a:prstGeom>
            <a:noFill/>
          </p:spPr>
          <p:txBody>
            <a:bodyPr wrap="none" rtlCol="0">
              <a:spAutoFit/>
            </a:bodyPr>
            <a:lstStyle/>
            <a:p>
              <a:r>
                <a:rPr lang="en-US" altLang="zh-CN" sz="1600" i="1" dirty="0" smtClean="0">
                  <a:solidFill>
                    <a:schemeClr val="accent1"/>
                  </a:solidFill>
                  <a:cs typeface="+mn-ea"/>
                  <a:sym typeface="+mn-lt"/>
                </a:rPr>
                <a:t>Algorithm Introduction</a:t>
              </a:r>
              <a:endParaRPr lang="zh-CN" altLang="en-US" sz="1600" i="1" dirty="0">
                <a:solidFill>
                  <a:schemeClr val="accent1"/>
                </a:solidFill>
                <a:cs typeface="+mn-ea"/>
                <a:sym typeface="+mn-lt"/>
              </a:endParaRPr>
            </a:p>
          </p:txBody>
        </p:sp>
      </p:grpSp>
      <p:grpSp>
        <p:nvGrpSpPr>
          <p:cNvPr id="9" name="组合 8">
            <a:extLst>
              <a:ext uri="{FF2B5EF4-FFF2-40B4-BE49-F238E27FC236}">
                <a16:creationId xmlns:a16="http://schemas.microsoft.com/office/drawing/2014/main" xmlns="" id="{F7B065D1-5549-4CCC-B419-65325336C19C}"/>
              </a:ext>
            </a:extLst>
          </p:cNvPr>
          <p:cNvGrpSpPr/>
          <p:nvPr/>
        </p:nvGrpSpPr>
        <p:grpSpPr>
          <a:xfrm>
            <a:off x="6862887" y="2406480"/>
            <a:ext cx="2995075" cy="847844"/>
            <a:chOff x="1838326" y="1647826"/>
            <a:chExt cx="2995075" cy="847844"/>
          </a:xfrm>
        </p:grpSpPr>
        <p:sp>
          <p:nvSpPr>
            <p:cNvPr id="10" name="平行四边形 9">
              <a:extLst>
                <a:ext uri="{FF2B5EF4-FFF2-40B4-BE49-F238E27FC236}">
                  <a16:creationId xmlns:a16="http://schemas.microsoft.com/office/drawing/2014/main" xmlns="" id="{65FDC803-85C3-45B5-8900-B3CBD53B16DD}"/>
                </a:ext>
              </a:extLst>
            </p:cNvPr>
            <p:cNvSpPr/>
            <p:nvPr/>
          </p:nvSpPr>
          <p:spPr>
            <a:xfrm>
              <a:off x="1838326" y="1771651"/>
              <a:ext cx="685799" cy="589934"/>
            </a:xfrm>
            <a:prstGeom prst="parallelogram">
              <a:avLst>
                <a:gd name="adj" fmla="val 318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ctr"/>
              <a:r>
                <a:rPr lang="en-US" altLang="zh-CN" sz="2800" i="1" dirty="0">
                  <a:solidFill>
                    <a:schemeClr val="bg1"/>
                  </a:solidFill>
                  <a:cs typeface="+mn-ea"/>
                  <a:sym typeface="+mn-lt"/>
                </a:rPr>
                <a:t>2</a:t>
              </a:r>
              <a:endParaRPr lang="zh-CN" altLang="en-US" sz="2800" i="1" dirty="0">
                <a:solidFill>
                  <a:schemeClr val="bg1"/>
                </a:solidFill>
                <a:cs typeface="+mn-ea"/>
                <a:sym typeface="+mn-lt"/>
              </a:endParaRPr>
            </a:p>
          </p:txBody>
        </p:sp>
        <p:sp>
          <p:nvSpPr>
            <p:cNvPr id="11" name="文本框 10">
              <a:extLst>
                <a:ext uri="{FF2B5EF4-FFF2-40B4-BE49-F238E27FC236}">
                  <a16:creationId xmlns:a16="http://schemas.microsoft.com/office/drawing/2014/main" xmlns="" id="{2D1A9885-DF42-4D58-80CC-B3674DB00DEF}"/>
                </a:ext>
              </a:extLst>
            </p:cNvPr>
            <p:cNvSpPr txBox="1"/>
            <p:nvPr/>
          </p:nvSpPr>
          <p:spPr>
            <a:xfrm>
              <a:off x="2524125" y="1647826"/>
              <a:ext cx="1826141" cy="584775"/>
            </a:xfrm>
            <a:prstGeom prst="rect">
              <a:avLst/>
            </a:prstGeom>
            <a:noFill/>
          </p:spPr>
          <p:txBody>
            <a:bodyPr wrap="none" rtlCol="0">
              <a:spAutoFit/>
            </a:bodyPr>
            <a:lstStyle/>
            <a:p>
              <a:r>
                <a:rPr lang="zh-CN" altLang="en-US" sz="3200" i="1" dirty="0" smtClean="0">
                  <a:solidFill>
                    <a:schemeClr val="accent1"/>
                  </a:solidFill>
                  <a:cs typeface="+mn-ea"/>
                  <a:sym typeface="+mn-lt"/>
                </a:rPr>
                <a:t>算法步骤</a:t>
              </a:r>
              <a:endParaRPr lang="zh-CN" altLang="en-US" sz="3200" i="1" dirty="0">
                <a:solidFill>
                  <a:schemeClr val="accent1"/>
                </a:solidFill>
                <a:cs typeface="+mn-ea"/>
                <a:sym typeface="+mn-lt"/>
              </a:endParaRPr>
            </a:p>
          </p:txBody>
        </p:sp>
        <p:sp>
          <p:nvSpPr>
            <p:cNvPr id="12" name="文本框 11">
              <a:extLst>
                <a:ext uri="{FF2B5EF4-FFF2-40B4-BE49-F238E27FC236}">
                  <a16:creationId xmlns:a16="http://schemas.microsoft.com/office/drawing/2014/main" xmlns="" id="{8A52ECC8-CE1B-4E14-8779-73ED8C2C577E}"/>
                </a:ext>
              </a:extLst>
            </p:cNvPr>
            <p:cNvSpPr txBox="1"/>
            <p:nvPr/>
          </p:nvSpPr>
          <p:spPr>
            <a:xfrm>
              <a:off x="3143515" y="2157116"/>
              <a:ext cx="1689886" cy="338554"/>
            </a:xfrm>
            <a:prstGeom prst="rect">
              <a:avLst/>
            </a:prstGeom>
            <a:noFill/>
          </p:spPr>
          <p:txBody>
            <a:bodyPr wrap="none" rtlCol="0">
              <a:spAutoFit/>
            </a:bodyPr>
            <a:lstStyle/>
            <a:p>
              <a:r>
                <a:rPr lang="en-US" altLang="zh-CN" sz="1600" i="1" dirty="0" smtClean="0">
                  <a:solidFill>
                    <a:schemeClr val="accent1"/>
                  </a:solidFill>
                  <a:cs typeface="+mn-ea"/>
                  <a:sym typeface="+mn-lt"/>
                </a:rPr>
                <a:t>Algorithm</a:t>
              </a:r>
              <a:r>
                <a:rPr lang="zh-CN" altLang="en-US" sz="1600" i="1" dirty="0" smtClean="0">
                  <a:solidFill>
                    <a:schemeClr val="accent1"/>
                  </a:solidFill>
                  <a:cs typeface="+mn-ea"/>
                  <a:sym typeface="+mn-lt"/>
                </a:rPr>
                <a:t> </a:t>
              </a:r>
              <a:r>
                <a:rPr lang="en-US" altLang="zh-CN" sz="1600" i="1" dirty="0" smtClean="0">
                  <a:solidFill>
                    <a:schemeClr val="accent1"/>
                  </a:solidFill>
                  <a:cs typeface="+mn-ea"/>
                  <a:sym typeface="+mn-lt"/>
                </a:rPr>
                <a:t>Steps</a:t>
              </a:r>
            </a:p>
          </p:txBody>
        </p:sp>
      </p:grpSp>
      <p:grpSp>
        <p:nvGrpSpPr>
          <p:cNvPr id="13" name="组合 12">
            <a:extLst>
              <a:ext uri="{FF2B5EF4-FFF2-40B4-BE49-F238E27FC236}">
                <a16:creationId xmlns:a16="http://schemas.microsoft.com/office/drawing/2014/main" xmlns="" id="{C6EF33C8-89DF-4817-B1B8-9B4558AB0D77}"/>
              </a:ext>
            </a:extLst>
          </p:cNvPr>
          <p:cNvGrpSpPr/>
          <p:nvPr/>
        </p:nvGrpSpPr>
        <p:grpSpPr>
          <a:xfrm>
            <a:off x="1467486" y="4209930"/>
            <a:ext cx="3142551" cy="847844"/>
            <a:chOff x="1838326" y="1647826"/>
            <a:chExt cx="3142551" cy="847844"/>
          </a:xfrm>
        </p:grpSpPr>
        <p:sp>
          <p:nvSpPr>
            <p:cNvPr id="14" name="平行四边形 13">
              <a:extLst>
                <a:ext uri="{FF2B5EF4-FFF2-40B4-BE49-F238E27FC236}">
                  <a16:creationId xmlns:a16="http://schemas.microsoft.com/office/drawing/2014/main" xmlns="" id="{CD31E8BC-FD2C-47C7-A299-EA240B6C3D58}"/>
                </a:ext>
              </a:extLst>
            </p:cNvPr>
            <p:cNvSpPr/>
            <p:nvPr/>
          </p:nvSpPr>
          <p:spPr>
            <a:xfrm>
              <a:off x="1838326" y="1771651"/>
              <a:ext cx="685799" cy="589934"/>
            </a:xfrm>
            <a:prstGeom prst="parallelogram">
              <a:avLst>
                <a:gd name="adj" fmla="val 318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ctr"/>
              <a:r>
                <a:rPr lang="en-US" altLang="zh-CN" sz="2800" i="1" dirty="0">
                  <a:solidFill>
                    <a:schemeClr val="bg1"/>
                  </a:solidFill>
                  <a:cs typeface="+mn-ea"/>
                  <a:sym typeface="+mn-lt"/>
                </a:rPr>
                <a:t>3</a:t>
              </a:r>
              <a:endParaRPr lang="zh-CN" altLang="en-US" sz="2800" i="1" dirty="0">
                <a:solidFill>
                  <a:schemeClr val="bg1"/>
                </a:solidFill>
                <a:cs typeface="+mn-ea"/>
                <a:sym typeface="+mn-lt"/>
              </a:endParaRPr>
            </a:p>
          </p:txBody>
        </p:sp>
        <p:sp>
          <p:nvSpPr>
            <p:cNvPr id="15" name="文本框 14">
              <a:extLst>
                <a:ext uri="{FF2B5EF4-FFF2-40B4-BE49-F238E27FC236}">
                  <a16:creationId xmlns:a16="http://schemas.microsoft.com/office/drawing/2014/main" xmlns="" id="{3914DCCE-E2D0-4632-8825-B09B5913104E}"/>
                </a:ext>
              </a:extLst>
            </p:cNvPr>
            <p:cNvSpPr txBox="1"/>
            <p:nvPr/>
          </p:nvSpPr>
          <p:spPr>
            <a:xfrm>
              <a:off x="2524125" y="1647826"/>
              <a:ext cx="1826141" cy="584775"/>
            </a:xfrm>
            <a:prstGeom prst="rect">
              <a:avLst/>
            </a:prstGeom>
            <a:noFill/>
          </p:spPr>
          <p:txBody>
            <a:bodyPr wrap="none" rtlCol="0">
              <a:spAutoFit/>
            </a:bodyPr>
            <a:lstStyle/>
            <a:p>
              <a:r>
                <a:rPr lang="zh-CN" altLang="en-US" sz="3200" i="1" dirty="0">
                  <a:solidFill>
                    <a:schemeClr val="accent1"/>
                  </a:solidFill>
                  <a:cs typeface="+mn-ea"/>
                  <a:sym typeface="+mn-lt"/>
                </a:rPr>
                <a:t>解决问题</a:t>
              </a:r>
            </a:p>
          </p:txBody>
        </p:sp>
        <p:sp>
          <p:nvSpPr>
            <p:cNvPr id="16" name="文本框 15">
              <a:extLst>
                <a:ext uri="{FF2B5EF4-FFF2-40B4-BE49-F238E27FC236}">
                  <a16:creationId xmlns:a16="http://schemas.microsoft.com/office/drawing/2014/main" xmlns="" id="{D0B66831-DB07-449B-9373-BB4CB54CD2B4}"/>
                </a:ext>
              </a:extLst>
            </p:cNvPr>
            <p:cNvSpPr txBox="1"/>
            <p:nvPr/>
          </p:nvSpPr>
          <p:spPr>
            <a:xfrm>
              <a:off x="3143515" y="2157116"/>
              <a:ext cx="1837362" cy="338554"/>
            </a:xfrm>
            <a:prstGeom prst="rect">
              <a:avLst/>
            </a:prstGeom>
            <a:noFill/>
          </p:spPr>
          <p:txBody>
            <a:bodyPr wrap="none" rtlCol="0">
              <a:spAutoFit/>
            </a:bodyPr>
            <a:lstStyle/>
            <a:p>
              <a:r>
                <a:rPr lang="en-US" altLang="zh-CN" sz="1600" i="1" dirty="0" smtClean="0">
                  <a:solidFill>
                    <a:schemeClr val="accent1"/>
                  </a:solidFill>
                  <a:cs typeface="+mn-ea"/>
                  <a:sym typeface="+mn-lt"/>
                </a:rPr>
                <a:t>Solve the problem</a:t>
              </a:r>
              <a:endParaRPr lang="zh-CN" altLang="en-US" sz="1600" i="1" dirty="0">
                <a:solidFill>
                  <a:schemeClr val="accent1"/>
                </a:solidFill>
                <a:cs typeface="+mn-ea"/>
                <a:sym typeface="+mn-lt"/>
              </a:endParaRPr>
            </a:p>
          </p:txBody>
        </p:sp>
      </p:grpSp>
      <p:grpSp>
        <p:nvGrpSpPr>
          <p:cNvPr id="17" name="组合 16">
            <a:extLst>
              <a:ext uri="{FF2B5EF4-FFF2-40B4-BE49-F238E27FC236}">
                <a16:creationId xmlns:a16="http://schemas.microsoft.com/office/drawing/2014/main" xmlns="" id="{53D12517-B56C-4519-A5A0-B454EEC122FB}"/>
              </a:ext>
            </a:extLst>
          </p:cNvPr>
          <p:cNvGrpSpPr/>
          <p:nvPr/>
        </p:nvGrpSpPr>
        <p:grpSpPr>
          <a:xfrm>
            <a:off x="6862887" y="4204800"/>
            <a:ext cx="3551967" cy="883036"/>
            <a:chOff x="1838326" y="1647826"/>
            <a:chExt cx="3551967" cy="883036"/>
          </a:xfrm>
        </p:grpSpPr>
        <p:sp>
          <p:nvSpPr>
            <p:cNvPr id="18" name="平行四边形 17">
              <a:extLst>
                <a:ext uri="{FF2B5EF4-FFF2-40B4-BE49-F238E27FC236}">
                  <a16:creationId xmlns:a16="http://schemas.microsoft.com/office/drawing/2014/main" xmlns="" id="{1AA550D7-1E1A-4389-9EA8-03E8B8F89124}"/>
                </a:ext>
              </a:extLst>
            </p:cNvPr>
            <p:cNvSpPr/>
            <p:nvPr/>
          </p:nvSpPr>
          <p:spPr>
            <a:xfrm>
              <a:off x="1838326" y="1771651"/>
              <a:ext cx="685799" cy="589934"/>
            </a:xfrm>
            <a:prstGeom prst="parallelogram">
              <a:avLst>
                <a:gd name="adj" fmla="val 318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ctr"/>
              <a:r>
                <a:rPr lang="en-US" altLang="zh-CN" sz="2800" i="1" dirty="0">
                  <a:solidFill>
                    <a:schemeClr val="bg1"/>
                  </a:solidFill>
                  <a:cs typeface="+mn-ea"/>
                  <a:sym typeface="+mn-lt"/>
                </a:rPr>
                <a:t>4</a:t>
              </a:r>
              <a:endParaRPr lang="zh-CN" altLang="en-US" sz="2800" i="1" dirty="0">
                <a:solidFill>
                  <a:schemeClr val="bg1"/>
                </a:solidFill>
                <a:cs typeface="+mn-ea"/>
                <a:sym typeface="+mn-lt"/>
              </a:endParaRPr>
            </a:p>
          </p:txBody>
        </p:sp>
        <p:sp>
          <p:nvSpPr>
            <p:cNvPr id="19" name="文本框 18">
              <a:extLst>
                <a:ext uri="{FF2B5EF4-FFF2-40B4-BE49-F238E27FC236}">
                  <a16:creationId xmlns:a16="http://schemas.microsoft.com/office/drawing/2014/main" xmlns="" id="{C49FE339-1DE3-4F58-978F-728113E9AA33}"/>
                </a:ext>
              </a:extLst>
            </p:cNvPr>
            <p:cNvSpPr txBox="1"/>
            <p:nvPr/>
          </p:nvSpPr>
          <p:spPr>
            <a:xfrm>
              <a:off x="2524125" y="1647826"/>
              <a:ext cx="2236510" cy="584775"/>
            </a:xfrm>
            <a:prstGeom prst="rect">
              <a:avLst/>
            </a:prstGeom>
            <a:noFill/>
          </p:spPr>
          <p:txBody>
            <a:bodyPr wrap="none" rtlCol="0">
              <a:spAutoFit/>
            </a:bodyPr>
            <a:lstStyle/>
            <a:p>
              <a:r>
                <a:rPr lang="zh-CN" altLang="en-US" sz="3200" i="1" dirty="0">
                  <a:solidFill>
                    <a:schemeClr val="accent1"/>
                  </a:solidFill>
                  <a:cs typeface="+mn-ea"/>
                  <a:sym typeface="+mn-lt"/>
                </a:rPr>
                <a:t>总结</a:t>
              </a:r>
              <a:r>
                <a:rPr lang="zh-CN" altLang="en-US" sz="3200" i="1" dirty="0" smtClean="0">
                  <a:solidFill>
                    <a:schemeClr val="accent1"/>
                  </a:solidFill>
                  <a:cs typeface="+mn-ea"/>
                  <a:sym typeface="+mn-lt"/>
                </a:rPr>
                <a:t>与作业</a:t>
              </a:r>
              <a:endParaRPr lang="zh-CN" altLang="en-US" sz="3200" i="1" dirty="0">
                <a:solidFill>
                  <a:schemeClr val="accent1"/>
                </a:solidFill>
                <a:cs typeface="+mn-ea"/>
                <a:sym typeface="+mn-lt"/>
              </a:endParaRPr>
            </a:p>
          </p:txBody>
        </p:sp>
        <p:sp>
          <p:nvSpPr>
            <p:cNvPr id="20" name="文本框 19">
              <a:extLst>
                <a:ext uri="{FF2B5EF4-FFF2-40B4-BE49-F238E27FC236}">
                  <a16:creationId xmlns:a16="http://schemas.microsoft.com/office/drawing/2014/main" xmlns="" id="{C88D95A1-782C-4FD3-AACD-4604EF7D5B2C}"/>
                </a:ext>
              </a:extLst>
            </p:cNvPr>
            <p:cNvSpPr txBox="1"/>
            <p:nvPr/>
          </p:nvSpPr>
          <p:spPr>
            <a:xfrm>
              <a:off x="3015925" y="2192308"/>
              <a:ext cx="2374368" cy="338554"/>
            </a:xfrm>
            <a:prstGeom prst="rect">
              <a:avLst/>
            </a:prstGeom>
            <a:noFill/>
          </p:spPr>
          <p:txBody>
            <a:bodyPr wrap="none" rtlCol="0">
              <a:spAutoFit/>
            </a:bodyPr>
            <a:lstStyle/>
            <a:p>
              <a:r>
                <a:rPr lang="en-US" altLang="zh-CN" sz="1600" i="1" dirty="0" smtClean="0">
                  <a:solidFill>
                    <a:schemeClr val="accent1"/>
                  </a:solidFill>
                  <a:cs typeface="+mn-ea"/>
                  <a:sym typeface="+mn-lt"/>
                </a:rPr>
                <a:t>Summary and operation</a:t>
              </a:r>
              <a:endParaRPr lang="zh-CN" altLang="en-US" sz="1600" i="1" dirty="0">
                <a:solidFill>
                  <a:schemeClr val="accent1"/>
                </a:solidFill>
                <a:cs typeface="+mn-ea"/>
                <a:sym typeface="+mn-lt"/>
              </a:endParaRPr>
            </a:p>
          </p:txBody>
        </p:sp>
      </p:grpSp>
    </p:spTree>
    <p:extLst>
      <p:ext uri="{BB962C8B-B14F-4D97-AF65-F5344CB8AC3E}">
        <p14:creationId xmlns:p14="http://schemas.microsoft.com/office/powerpoint/2010/main" val="26066205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16" presetClass="entr" presetSubtype="42" fill="hold" nodeType="with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par>
                                <p:cTn id="19" presetID="16" presetClass="entr" presetSubtype="42" fill="hold" nodeType="withEffect">
                                  <p:stCondLst>
                                    <p:cond delay="750"/>
                                  </p:stCondLst>
                                  <p:childTnLst>
                                    <p:set>
                                      <p:cBhvr>
                                        <p:cTn id="20" dur="1" fill="hold">
                                          <p:stCondLst>
                                            <p:cond delay="0"/>
                                          </p:stCondLst>
                                        </p:cTn>
                                        <p:tgtEl>
                                          <p:spTgt spid="9"/>
                                        </p:tgtEl>
                                        <p:attrNameLst>
                                          <p:attrName>style.visibility</p:attrName>
                                        </p:attrNameLst>
                                      </p:cBhvr>
                                      <p:to>
                                        <p:strVal val="visible"/>
                                      </p:to>
                                    </p:set>
                                    <p:animEffect transition="in" filter="barn(outHorizontal)">
                                      <p:cBhvr>
                                        <p:cTn id="21" dur="500"/>
                                        <p:tgtEl>
                                          <p:spTgt spid="9"/>
                                        </p:tgtEl>
                                      </p:cBhvr>
                                    </p:animEffect>
                                  </p:childTnLst>
                                </p:cTn>
                              </p:par>
                              <p:par>
                                <p:cTn id="22" presetID="16" presetClass="entr" presetSubtype="42" fill="hold" nodeType="withEffect">
                                  <p:stCondLst>
                                    <p:cond delay="1000"/>
                                  </p:stCondLst>
                                  <p:childTnLst>
                                    <p:set>
                                      <p:cBhvr>
                                        <p:cTn id="23" dur="1" fill="hold">
                                          <p:stCondLst>
                                            <p:cond delay="0"/>
                                          </p:stCondLst>
                                        </p:cTn>
                                        <p:tgtEl>
                                          <p:spTgt spid="13"/>
                                        </p:tgtEl>
                                        <p:attrNameLst>
                                          <p:attrName>style.visibility</p:attrName>
                                        </p:attrNameLst>
                                      </p:cBhvr>
                                      <p:to>
                                        <p:strVal val="visible"/>
                                      </p:to>
                                    </p:set>
                                    <p:animEffect transition="in" filter="barn(outHorizontal)">
                                      <p:cBhvr>
                                        <p:cTn id="24" dur="500"/>
                                        <p:tgtEl>
                                          <p:spTgt spid="13"/>
                                        </p:tgtEl>
                                      </p:cBhvr>
                                    </p:animEffect>
                                  </p:childTnLst>
                                </p:cTn>
                              </p:par>
                              <p:par>
                                <p:cTn id="25" presetID="16" presetClass="entr" presetSubtype="42" fill="hold" nodeType="withEffect">
                                  <p:stCondLst>
                                    <p:cond delay="1250"/>
                                  </p:stCondLst>
                                  <p:childTnLst>
                                    <p:set>
                                      <p:cBhvr>
                                        <p:cTn id="26" dur="1" fill="hold">
                                          <p:stCondLst>
                                            <p:cond delay="0"/>
                                          </p:stCondLst>
                                        </p:cTn>
                                        <p:tgtEl>
                                          <p:spTgt spid="17"/>
                                        </p:tgtEl>
                                        <p:attrNameLst>
                                          <p:attrName>style.visibility</p:attrName>
                                        </p:attrNameLst>
                                      </p:cBhvr>
                                      <p:to>
                                        <p:strVal val="visible"/>
                                      </p:to>
                                    </p:set>
                                    <p:animEffect transition="in" filter="barn(out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2339102" cy="523220"/>
          </a:xfrm>
        </p:spPr>
        <p:txBody>
          <a:bodyPr/>
          <a:lstStyle/>
          <a:p>
            <a:r>
              <a:rPr lang="zh-CN" altLang="en-US" b="1" dirty="0" smtClean="0">
                <a:latin typeface="+mn-lt"/>
                <a:ea typeface="+mn-ea"/>
                <a:cs typeface="+mn-ea"/>
                <a:sym typeface="+mn-lt"/>
              </a:rPr>
              <a:t>工具箱的使用</a:t>
            </a:r>
            <a:endParaRPr lang="zh-CN" altLang="en-US" b="1" dirty="0">
              <a:latin typeface="+mn-lt"/>
              <a:ea typeface="+mn-ea"/>
              <a:cs typeface="+mn-ea"/>
              <a:sym typeface="+mn-lt"/>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90" r="32634" b="9772"/>
          <a:stretch/>
        </p:blipFill>
        <p:spPr bwMode="auto">
          <a:xfrm>
            <a:off x="937090" y="1034560"/>
            <a:ext cx="6631330" cy="1525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187396" y="2081361"/>
            <a:ext cx="2166426" cy="461665"/>
          </a:xfrm>
          <a:prstGeom prst="rect">
            <a:avLst/>
          </a:prstGeom>
          <a:noFill/>
        </p:spPr>
        <p:txBody>
          <a:bodyPr wrap="square" rtlCol="0">
            <a:spAutoFit/>
          </a:bodyPr>
          <a:lstStyle/>
          <a:p>
            <a:r>
              <a:rPr lang="zh-CN" altLang="en-US" sz="2400" dirty="0" smtClean="0">
                <a:solidFill>
                  <a:srgbClr val="C00000"/>
                </a:solidFill>
              </a:rPr>
              <a:t>最大迭代次数</a:t>
            </a:r>
            <a:endParaRPr lang="zh-CN" altLang="en-US" sz="2400" dirty="0">
              <a:solidFill>
                <a:srgbClr val="C00000"/>
              </a:solidFill>
            </a:endParaRPr>
          </a:p>
        </p:txBody>
      </p:sp>
      <p:sp>
        <p:nvSpPr>
          <p:cNvPr id="5" name="矩形 4"/>
          <p:cNvSpPr/>
          <p:nvPr/>
        </p:nvSpPr>
        <p:spPr>
          <a:xfrm>
            <a:off x="3432517" y="2028271"/>
            <a:ext cx="4304714" cy="714929"/>
          </a:xfrm>
          <a:prstGeom prst="rect">
            <a:avLst/>
          </a:prstGeom>
          <a:noFill/>
          <a:ln w="38100"/>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zh-CN" altLang="en-US"/>
          </a:p>
        </p:txBody>
      </p:sp>
      <p:cxnSp>
        <p:nvCxnSpPr>
          <p:cNvPr id="7" name="直接箭头连接符 6"/>
          <p:cNvCxnSpPr>
            <a:stCxn id="3" idx="1"/>
          </p:cNvCxnSpPr>
          <p:nvPr/>
        </p:nvCxnSpPr>
        <p:spPr>
          <a:xfrm flipH="1">
            <a:off x="7737232" y="2312194"/>
            <a:ext cx="450164" cy="0"/>
          </a:xfrm>
          <a:prstGeom prst="straightConnector1">
            <a:avLst/>
          </a:prstGeom>
          <a:ln w="31750">
            <a:tailEnd type="arrow"/>
          </a:ln>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07" y="3143248"/>
            <a:ext cx="7250306" cy="1288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037428" y="3460652"/>
            <a:ext cx="4149968" cy="604911"/>
          </a:xfrm>
          <a:prstGeom prst="rect">
            <a:avLst/>
          </a:prstGeom>
          <a:noFill/>
          <a:ln w="38100"/>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zh-CN" altLang="en-US"/>
          </a:p>
        </p:txBody>
      </p:sp>
      <p:sp>
        <p:nvSpPr>
          <p:cNvPr id="28" name="TextBox 27"/>
          <p:cNvSpPr txBox="1"/>
          <p:nvPr/>
        </p:nvSpPr>
        <p:spPr>
          <a:xfrm>
            <a:off x="8607082" y="3532274"/>
            <a:ext cx="2166426" cy="461665"/>
          </a:xfrm>
          <a:prstGeom prst="rect">
            <a:avLst/>
          </a:prstGeom>
          <a:noFill/>
        </p:spPr>
        <p:txBody>
          <a:bodyPr wrap="square" rtlCol="0">
            <a:spAutoFit/>
          </a:bodyPr>
          <a:lstStyle/>
          <a:p>
            <a:r>
              <a:rPr lang="zh-CN" altLang="en-US" sz="2400" dirty="0" smtClean="0">
                <a:solidFill>
                  <a:srgbClr val="C00000"/>
                </a:solidFill>
              </a:rPr>
              <a:t>玻尔兹曼退火</a:t>
            </a:r>
            <a:endParaRPr lang="zh-CN" altLang="en-US" sz="2400" dirty="0">
              <a:solidFill>
                <a:srgbClr val="C00000"/>
              </a:solidFill>
            </a:endParaRPr>
          </a:p>
        </p:txBody>
      </p:sp>
      <p:cxnSp>
        <p:nvCxnSpPr>
          <p:cNvPr id="30" name="直接箭头连接符 29"/>
          <p:cNvCxnSpPr>
            <a:stCxn id="28" idx="1"/>
          </p:cNvCxnSpPr>
          <p:nvPr/>
        </p:nvCxnSpPr>
        <p:spPr>
          <a:xfrm flipH="1">
            <a:off x="8156918" y="3763107"/>
            <a:ext cx="450164" cy="0"/>
          </a:xfrm>
          <a:prstGeom prst="straightConnector1">
            <a:avLst/>
          </a:prstGeom>
          <a:ln w="31750">
            <a:tailEnd type="arrow"/>
          </a:ln>
        </p:spPr>
        <p:style>
          <a:lnRef idx="3">
            <a:schemeClr val="accent2"/>
          </a:lnRef>
          <a:fillRef idx="0">
            <a:schemeClr val="accent2"/>
          </a:fillRef>
          <a:effectRef idx="2">
            <a:schemeClr val="accent2"/>
          </a:effectRef>
          <a:fontRef idx="minor">
            <a:schemeClr val="tx1"/>
          </a:fontRef>
        </p:style>
      </p:cxn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612" y="4431321"/>
            <a:ext cx="7250306" cy="208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p:cNvSpPr txBox="1"/>
          <p:nvPr/>
        </p:nvSpPr>
        <p:spPr>
          <a:xfrm>
            <a:off x="8534400" y="5426875"/>
            <a:ext cx="2166426" cy="461665"/>
          </a:xfrm>
          <a:prstGeom prst="rect">
            <a:avLst/>
          </a:prstGeom>
          <a:noFill/>
        </p:spPr>
        <p:txBody>
          <a:bodyPr wrap="square" rtlCol="0">
            <a:spAutoFit/>
          </a:bodyPr>
          <a:lstStyle/>
          <a:p>
            <a:r>
              <a:rPr lang="zh-CN" altLang="en-US" sz="2400" dirty="0" smtClean="0">
                <a:solidFill>
                  <a:srgbClr val="C00000"/>
                </a:solidFill>
              </a:rPr>
              <a:t>输出图像</a:t>
            </a:r>
            <a:endParaRPr lang="zh-CN" altLang="en-US" sz="2400" dirty="0">
              <a:solidFill>
                <a:srgbClr val="C00000"/>
              </a:solidFill>
            </a:endParaRPr>
          </a:p>
        </p:txBody>
      </p:sp>
      <p:cxnSp>
        <p:nvCxnSpPr>
          <p:cNvPr id="32" name="直接箭头连接符 31"/>
          <p:cNvCxnSpPr>
            <a:stCxn id="31" idx="1"/>
          </p:cNvCxnSpPr>
          <p:nvPr/>
        </p:nvCxnSpPr>
        <p:spPr>
          <a:xfrm flipH="1">
            <a:off x="8084236" y="5657708"/>
            <a:ext cx="450164" cy="0"/>
          </a:xfrm>
          <a:prstGeom prst="straightConnector1">
            <a:avLst/>
          </a:prstGeom>
          <a:ln w="31750">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012042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2318263" cy="523220"/>
          </a:xfrm>
        </p:spPr>
        <p:txBody>
          <a:bodyPr/>
          <a:lstStyle/>
          <a:p>
            <a:r>
              <a:rPr lang="zh-CN" altLang="en-US" b="1" dirty="0" smtClean="0"/>
              <a:t>求解</a:t>
            </a:r>
            <a:r>
              <a:rPr lang="en-US" altLang="zh-CN" b="1" dirty="0" smtClean="0"/>
              <a:t>TSP</a:t>
            </a:r>
            <a:r>
              <a:rPr lang="zh-CN" altLang="en-US" b="1" dirty="0" smtClean="0"/>
              <a:t>问题</a:t>
            </a:r>
            <a:endParaRPr lang="zh-CN" altLang="en-US" b="1" dirty="0">
              <a:latin typeface="+mn-lt"/>
              <a:ea typeface="+mn-ea"/>
              <a:cs typeface="+mn-ea"/>
              <a:sym typeface="+mn-lt"/>
            </a:endParaRPr>
          </a:p>
        </p:txBody>
      </p:sp>
      <p:sp>
        <p:nvSpPr>
          <p:cNvPr id="10" name="TextBox 9"/>
          <p:cNvSpPr txBox="1"/>
          <p:nvPr/>
        </p:nvSpPr>
        <p:spPr>
          <a:xfrm>
            <a:off x="1277599" y="2943939"/>
            <a:ext cx="10109200" cy="2490425"/>
          </a:xfrm>
          <a:prstGeom prst="rect">
            <a:avLst/>
          </a:prstGeom>
          <a:noFill/>
        </p:spPr>
        <p:txBody>
          <a:bodyPr wrap="square" rtlCol="0">
            <a:spAutoFit/>
          </a:bodyPr>
          <a:lstStyle/>
          <a:p>
            <a:pPr>
              <a:lnSpc>
                <a:spcPts val="3500"/>
              </a:lnSpc>
            </a:pPr>
            <a:r>
              <a:rPr lang="en-US" altLang="zh-CN" sz="2800" b="1" dirty="0" smtClean="0"/>
              <a:t>Step2</a:t>
            </a:r>
            <a:r>
              <a:rPr lang="zh-CN" altLang="en-US" sz="2800" b="1" dirty="0"/>
              <a:t> </a:t>
            </a:r>
            <a:r>
              <a:rPr lang="zh-CN" altLang="en-US" sz="2800" b="1" dirty="0" smtClean="0"/>
              <a:t>  初始解</a:t>
            </a:r>
            <a:r>
              <a:rPr lang="zh-CN" altLang="en-US" sz="2800" dirty="0" smtClean="0"/>
              <a:t>：</a:t>
            </a:r>
            <a:endParaRPr lang="en-US" altLang="zh-CN" sz="2800" dirty="0" smtClean="0"/>
          </a:p>
          <a:p>
            <a:pPr indent="720000">
              <a:lnSpc>
                <a:spcPts val="3800"/>
              </a:lnSpc>
            </a:pPr>
            <a:r>
              <a:rPr lang="zh-CN" altLang="en-US" sz="2800" dirty="0" smtClean="0"/>
              <a:t>对于</a:t>
            </a:r>
            <a:r>
              <a:rPr lang="en-US" altLang="zh-CN" sz="2800" dirty="0" smtClean="0"/>
              <a:t>n</a:t>
            </a:r>
            <a:r>
              <a:rPr lang="zh-CN" altLang="en-US" sz="2800" dirty="0"/>
              <a:t>个</a:t>
            </a:r>
            <a:r>
              <a:rPr lang="zh-CN" altLang="en-US" sz="2800" dirty="0" smtClean="0"/>
              <a:t>城市的</a:t>
            </a:r>
            <a:r>
              <a:rPr lang="en-US" altLang="zh-CN" sz="2800" dirty="0" smtClean="0"/>
              <a:t>TSP</a:t>
            </a:r>
            <a:r>
              <a:rPr lang="zh-CN" altLang="en-US" sz="2800" dirty="0" smtClean="0"/>
              <a:t>问题，得到的解就是对</a:t>
            </a:r>
            <a:r>
              <a:rPr lang="en-US" altLang="zh-CN" sz="2800" dirty="0" smtClean="0"/>
              <a:t>1—n</a:t>
            </a:r>
            <a:r>
              <a:rPr lang="zh-CN" altLang="en-US" sz="2800" dirty="0" smtClean="0"/>
              <a:t>的一个排序，其中每个数字为对应城市的编号，</a:t>
            </a:r>
            <a:endParaRPr lang="en-US" altLang="zh-CN" sz="2800" dirty="0" smtClean="0"/>
          </a:p>
          <a:p>
            <a:pPr indent="720000">
              <a:lnSpc>
                <a:spcPts val="3800"/>
              </a:lnSpc>
            </a:pPr>
            <a:r>
              <a:rPr lang="zh-CN" altLang="en-US" sz="2800" dirty="0" smtClean="0"/>
              <a:t>如对</a:t>
            </a:r>
            <a:r>
              <a:rPr lang="en-US" altLang="zh-CN" sz="2800" dirty="0"/>
              <a:t>5</a:t>
            </a:r>
            <a:r>
              <a:rPr lang="zh-CN" altLang="en-US" sz="2800" dirty="0" smtClean="0"/>
              <a:t>个城市的</a:t>
            </a:r>
            <a:r>
              <a:rPr lang="en-US" altLang="zh-CN" sz="2800" dirty="0" smtClean="0"/>
              <a:t>TSP</a:t>
            </a:r>
            <a:r>
              <a:rPr lang="zh-CN" altLang="en-US" sz="2800" dirty="0" smtClean="0"/>
              <a:t>问题，则</a:t>
            </a:r>
            <a:r>
              <a:rPr lang="en-US" altLang="zh-CN" sz="2800" dirty="0" smtClean="0"/>
              <a:t>1|5|4|3|2</a:t>
            </a:r>
            <a:r>
              <a:rPr lang="zh-CN" altLang="en-US" sz="2800" dirty="0" smtClean="0"/>
              <a:t>就是一个合法的解，采用产生随机排列的方法产生一个初始解</a:t>
            </a:r>
            <a:r>
              <a:rPr lang="en-US" altLang="zh-CN" sz="2800" dirty="0" smtClean="0"/>
              <a:t>S</a:t>
            </a:r>
            <a:r>
              <a:rPr lang="zh-CN" altLang="en-US" sz="2800" dirty="0" smtClean="0"/>
              <a:t>。</a:t>
            </a:r>
            <a:endParaRPr lang="zh-CN" altLang="en-US" sz="2800" dirty="0"/>
          </a:p>
        </p:txBody>
      </p:sp>
      <p:sp>
        <p:nvSpPr>
          <p:cNvPr id="5" name="TextBox 4"/>
          <p:cNvSpPr txBox="1"/>
          <p:nvPr/>
        </p:nvSpPr>
        <p:spPr>
          <a:xfrm>
            <a:off x="1277599" y="1537643"/>
            <a:ext cx="10109200" cy="1028487"/>
          </a:xfrm>
          <a:prstGeom prst="rect">
            <a:avLst/>
          </a:prstGeom>
          <a:noFill/>
        </p:spPr>
        <p:txBody>
          <a:bodyPr wrap="square" rtlCol="0">
            <a:spAutoFit/>
          </a:bodyPr>
          <a:lstStyle/>
          <a:p>
            <a:pPr>
              <a:lnSpc>
                <a:spcPts val="3500"/>
              </a:lnSpc>
            </a:pPr>
            <a:r>
              <a:rPr lang="en-US" altLang="zh-CN" sz="2800" b="1" dirty="0" smtClean="0"/>
              <a:t>Step1</a:t>
            </a:r>
            <a:r>
              <a:rPr lang="zh-CN" altLang="en-US" sz="2800" b="1" dirty="0"/>
              <a:t> </a:t>
            </a:r>
            <a:r>
              <a:rPr lang="zh-CN" altLang="en-US" sz="2800" b="1" dirty="0" smtClean="0"/>
              <a:t>  控制参数的设置</a:t>
            </a:r>
            <a:r>
              <a:rPr lang="zh-CN" altLang="en-US" sz="2800" dirty="0" smtClean="0"/>
              <a:t>：</a:t>
            </a:r>
            <a:endParaRPr lang="en-US" altLang="zh-CN" sz="2800" dirty="0" smtClean="0"/>
          </a:p>
          <a:p>
            <a:pPr indent="720000">
              <a:lnSpc>
                <a:spcPts val="3800"/>
              </a:lnSpc>
            </a:pPr>
            <a:r>
              <a:rPr lang="zh-CN" altLang="en-US" sz="2800" dirty="0"/>
              <a:t>降温速率</a:t>
            </a:r>
            <a:r>
              <a:rPr lang="en-US" altLang="zh-CN" sz="2800" dirty="0"/>
              <a:t>q</a:t>
            </a:r>
            <a:r>
              <a:rPr lang="zh-CN" altLang="en-US" sz="2800" dirty="0"/>
              <a:t>，初始温度</a:t>
            </a:r>
            <a:r>
              <a:rPr lang="en-US" altLang="zh-CN" sz="2800" dirty="0"/>
              <a:t>T0</a:t>
            </a:r>
            <a:r>
              <a:rPr lang="zh-CN" altLang="en-US" sz="2800" dirty="0"/>
              <a:t>，结束温度</a:t>
            </a:r>
            <a:r>
              <a:rPr lang="en-US" altLang="zh-CN" sz="2800" dirty="0"/>
              <a:t>Tend</a:t>
            </a:r>
            <a:r>
              <a:rPr lang="zh-CN" altLang="en-US" sz="2800" dirty="0"/>
              <a:t>以及链长</a:t>
            </a:r>
            <a:r>
              <a:rPr lang="en-US" altLang="zh-CN" sz="2800" dirty="0"/>
              <a:t>L</a:t>
            </a:r>
            <a:endParaRPr lang="zh-CN" altLang="en-US" sz="2800" dirty="0"/>
          </a:p>
        </p:txBody>
      </p:sp>
      <p:pic>
        <p:nvPicPr>
          <p:cNvPr id="2" name="图片 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898419" y="5033347"/>
            <a:ext cx="1488380" cy="1397540"/>
          </a:xfrm>
          <a:prstGeom prst="rect">
            <a:avLst/>
          </a:prstGeom>
        </p:spPr>
      </p:pic>
    </p:spTree>
    <p:extLst>
      <p:ext uri="{BB962C8B-B14F-4D97-AF65-F5344CB8AC3E}">
        <p14:creationId xmlns:p14="http://schemas.microsoft.com/office/powerpoint/2010/main" val="251978072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2318263" cy="523220"/>
          </a:xfrm>
        </p:spPr>
        <p:txBody>
          <a:bodyPr/>
          <a:lstStyle/>
          <a:p>
            <a:r>
              <a:rPr lang="zh-CN" altLang="en-US" b="1" dirty="0" smtClean="0"/>
              <a:t>求解</a:t>
            </a:r>
            <a:r>
              <a:rPr lang="en-US" altLang="zh-CN" b="1" dirty="0" smtClean="0"/>
              <a:t>TSP</a:t>
            </a:r>
            <a:r>
              <a:rPr lang="zh-CN" altLang="en-US" b="1" dirty="0" smtClean="0"/>
              <a:t>问题</a:t>
            </a:r>
            <a:endParaRPr lang="zh-CN" altLang="en-US" b="1" dirty="0">
              <a:latin typeface="+mn-lt"/>
              <a:ea typeface="+mn-ea"/>
              <a:cs typeface="+mn-ea"/>
              <a:sym typeface="+mn-lt"/>
            </a:endParaRPr>
          </a:p>
        </p:txBody>
      </p:sp>
      <p:sp>
        <p:nvSpPr>
          <p:cNvPr id="5" name="TextBox 4"/>
          <p:cNvSpPr txBox="1"/>
          <p:nvPr/>
        </p:nvSpPr>
        <p:spPr>
          <a:xfrm>
            <a:off x="1109648" y="1295047"/>
            <a:ext cx="10109200" cy="4439677"/>
          </a:xfrm>
          <a:prstGeom prst="rect">
            <a:avLst/>
          </a:prstGeom>
          <a:noFill/>
        </p:spPr>
        <p:txBody>
          <a:bodyPr wrap="square" rtlCol="0">
            <a:spAutoFit/>
          </a:bodyPr>
          <a:lstStyle/>
          <a:p>
            <a:pPr>
              <a:lnSpc>
                <a:spcPts val="3500"/>
              </a:lnSpc>
            </a:pPr>
            <a:r>
              <a:rPr lang="en-US" altLang="zh-CN" sz="2800" b="1" dirty="0" smtClean="0"/>
              <a:t>Step3</a:t>
            </a:r>
            <a:r>
              <a:rPr lang="zh-CN" altLang="en-US" sz="2800" b="1" dirty="0" smtClean="0"/>
              <a:t>   解变换生成新解</a:t>
            </a:r>
            <a:r>
              <a:rPr lang="zh-CN" altLang="en-US" sz="2800" dirty="0" smtClean="0"/>
              <a:t>：</a:t>
            </a:r>
            <a:endParaRPr lang="en-US" altLang="zh-CN" sz="2800" dirty="0" smtClean="0"/>
          </a:p>
          <a:p>
            <a:pPr indent="720000">
              <a:lnSpc>
                <a:spcPts val="3800"/>
              </a:lnSpc>
            </a:pPr>
            <a:r>
              <a:rPr lang="zh-CN" altLang="en-US" sz="2800" dirty="0" smtClean="0"/>
              <a:t>对当前解</a:t>
            </a:r>
            <a:r>
              <a:rPr lang="en-US" altLang="zh-CN" sz="2800" dirty="0" smtClean="0"/>
              <a:t>S1</a:t>
            </a:r>
            <a:r>
              <a:rPr lang="zh-CN" altLang="en-US" sz="2800" dirty="0" smtClean="0"/>
              <a:t>进行变换，产生新的路径数组即新解，这里采用的变换是产生随机数的方法来产生将要交换的城市，用二领域变换法产生新的路径，即新的可行解</a:t>
            </a:r>
            <a:r>
              <a:rPr lang="en-US" altLang="zh-CN" sz="2800" dirty="0" smtClean="0"/>
              <a:t>S2</a:t>
            </a:r>
            <a:r>
              <a:rPr lang="zh-CN" altLang="en-US" sz="2800" dirty="0" smtClean="0"/>
              <a:t>。</a:t>
            </a:r>
            <a:endParaRPr lang="en-US" altLang="zh-CN" sz="2800" dirty="0" smtClean="0"/>
          </a:p>
          <a:p>
            <a:pPr indent="720000">
              <a:lnSpc>
                <a:spcPts val="3800"/>
              </a:lnSpc>
            </a:pPr>
            <a:r>
              <a:rPr lang="zh-CN" altLang="en-US" sz="2800" dirty="0" smtClean="0"/>
              <a:t>例如</a:t>
            </a:r>
            <a:r>
              <a:rPr lang="en-US" altLang="zh-CN" sz="2800" dirty="0" smtClean="0"/>
              <a:t>n=5</a:t>
            </a:r>
            <a:r>
              <a:rPr lang="zh-CN" altLang="en-US" sz="2800" dirty="0" smtClean="0"/>
              <a:t>时，产生两个</a:t>
            </a:r>
            <a:r>
              <a:rPr lang="en-US" altLang="zh-CN" sz="2800" dirty="0" smtClean="0"/>
              <a:t>[1</a:t>
            </a:r>
            <a:r>
              <a:rPr lang="zh-CN" altLang="en-US" sz="2800" dirty="0" smtClean="0"/>
              <a:t>，</a:t>
            </a:r>
            <a:r>
              <a:rPr lang="en-US" altLang="zh-CN" sz="2800" dirty="0" smtClean="0"/>
              <a:t>5]</a:t>
            </a:r>
            <a:r>
              <a:rPr lang="zh-CN" altLang="en-US" sz="2800" dirty="0" smtClean="0"/>
              <a:t>范围内的随机整数</a:t>
            </a:r>
            <a:r>
              <a:rPr lang="en-US" altLang="zh-CN" sz="2800" dirty="0" smtClean="0"/>
              <a:t>r1</a:t>
            </a:r>
            <a:r>
              <a:rPr lang="zh-CN" altLang="en-US" sz="2800" dirty="0" smtClean="0"/>
              <a:t>和</a:t>
            </a:r>
            <a:r>
              <a:rPr lang="en-US" altLang="zh-CN" sz="2800" dirty="0" smtClean="0"/>
              <a:t>r2</a:t>
            </a:r>
            <a:r>
              <a:rPr lang="zh-CN" altLang="en-US" sz="2800" dirty="0" smtClean="0"/>
              <a:t>，确定两个位置，将其对换位置。如</a:t>
            </a:r>
            <a:r>
              <a:rPr lang="en-US" altLang="zh-CN" sz="2800" dirty="0" smtClean="0"/>
              <a:t>r1=2</a:t>
            </a:r>
            <a:r>
              <a:rPr lang="zh-CN" altLang="en-US" sz="2800" dirty="0" smtClean="0"/>
              <a:t>，</a:t>
            </a:r>
            <a:r>
              <a:rPr lang="en-US" altLang="zh-CN" sz="2800" dirty="0" smtClean="0"/>
              <a:t>r2=4</a:t>
            </a:r>
          </a:p>
          <a:p>
            <a:pPr indent="720000" algn="ctr">
              <a:lnSpc>
                <a:spcPts val="3800"/>
              </a:lnSpc>
            </a:pPr>
            <a:r>
              <a:rPr lang="en-US" altLang="zh-CN" sz="2800" dirty="0" smtClean="0"/>
              <a:t>1 |5| 4 |3| 2</a:t>
            </a:r>
          </a:p>
          <a:p>
            <a:pPr indent="720000">
              <a:lnSpc>
                <a:spcPts val="3800"/>
              </a:lnSpc>
            </a:pPr>
            <a:r>
              <a:rPr lang="zh-CN" altLang="en-US" sz="2800" dirty="0" smtClean="0"/>
              <a:t>得到新解为：</a:t>
            </a:r>
            <a:endParaRPr lang="en-US" altLang="zh-CN" sz="2800" dirty="0" smtClean="0"/>
          </a:p>
          <a:p>
            <a:pPr indent="720000" algn="ctr">
              <a:lnSpc>
                <a:spcPts val="3800"/>
              </a:lnSpc>
            </a:pPr>
            <a:r>
              <a:rPr lang="en-US" altLang="zh-CN" sz="2800" dirty="0" smtClean="0"/>
              <a:t>1 |3| 4 |5|</a:t>
            </a:r>
            <a:r>
              <a:rPr lang="zh-CN" altLang="en-US" sz="2800" dirty="0"/>
              <a:t> </a:t>
            </a:r>
            <a:r>
              <a:rPr lang="en-US" altLang="zh-CN" sz="2800" dirty="0" smtClean="0"/>
              <a:t>2</a:t>
            </a:r>
            <a:endParaRPr lang="zh-CN" altLang="en-US" sz="2800" dirty="0"/>
          </a:p>
        </p:txBody>
      </p:sp>
      <p:pic>
        <p:nvPicPr>
          <p:cNvPr id="2" name="图片 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674484" y="4902717"/>
            <a:ext cx="1544364" cy="1450107"/>
          </a:xfrm>
          <a:prstGeom prst="rect">
            <a:avLst/>
          </a:prstGeom>
        </p:spPr>
      </p:pic>
    </p:spTree>
    <p:extLst>
      <p:ext uri="{BB962C8B-B14F-4D97-AF65-F5344CB8AC3E}">
        <p14:creationId xmlns:p14="http://schemas.microsoft.com/office/powerpoint/2010/main" val="39008104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2318263" cy="523220"/>
          </a:xfrm>
        </p:spPr>
        <p:txBody>
          <a:bodyPr/>
          <a:lstStyle/>
          <a:p>
            <a:r>
              <a:rPr lang="zh-CN" altLang="en-US" b="1" dirty="0" smtClean="0"/>
              <a:t>求解</a:t>
            </a:r>
            <a:r>
              <a:rPr lang="en-US" altLang="zh-CN" b="1" dirty="0" smtClean="0"/>
              <a:t>TSP</a:t>
            </a:r>
            <a:r>
              <a:rPr lang="zh-CN" altLang="en-US" b="1" dirty="0" smtClean="0"/>
              <a:t>问题</a:t>
            </a:r>
            <a:endParaRPr lang="zh-CN" altLang="en-US" b="1" dirty="0">
              <a:latin typeface="+mn-lt"/>
              <a:ea typeface="+mn-ea"/>
              <a:cs typeface="+mn-ea"/>
              <a:sym typeface="+mn-lt"/>
            </a:endParaRPr>
          </a:p>
        </p:txBody>
      </p:sp>
      <p:sp>
        <p:nvSpPr>
          <p:cNvPr id="10" name="TextBox 9"/>
          <p:cNvSpPr txBox="1"/>
          <p:nvPr/>
        </p:nvSpPr>
        <p:spPr>
          <a:xfrm>
            <a:off x="1277599" y="3905032"/>
            <a:ext cx="10109200" cy="1515800"/>
          </a:xfrm>
          <a:prstGeom prst="rect">
            <a:avLst/>
          </a:prstGeom>
          <a:noFill/>
        </p:spPr>
        <p:txBody>
          <a:bodyPr wrap="square" rtlCol="0">
            <a:spAutoFit/>
          </a:bodyPr>
          <a:lstStyle/>
          <a:p>
            <a:pPr>
              <a:lnSpc>
                <a:spcPts val="3500"/>
              </a:lnSpc>
            </a:pPr>
            <a:r>
              <a:rPr lang="en-US" altLang="zh-CN" sz="2800" b="1" dirty="0" smtClean="0"/>
              <a:t>Step5</a:t>
            </a:r>
            <a:r>
              <a:rPr lang="zh-CN" altLang="en-US" sz="2800" b="1" dirty="0" smtClean="0"/>
              <a:t>   </a:t>
            </a:r>
            <a:r>
              <a:rPr lang="zh-CN" altLang="en-US" sz="2800" b="1" dirty="0"/>
              <a:t>降温</a:t>
            </a:r>
            <a:r>
              <a:rPr lang="zh-CN" altLang="en-US" sz="2800" dirty="0" smtClean="0"/>
              <a:t>：</a:t>
            </a:r>
          </a:p>
          <a:p>
            <a:pPr indent="720000">
              <a:lnSpc>
                <a:spcPts val="3800"/>
              </a:lnSpc>
            </a:pPr>
            <a:r>
              <a:rPr lang="zh-CN" altLang="en-US" sz="2800" dirty="0" smtClean="0"/>
              <a:t>利用降温速率</a:t>
            </a:r>
            <a:r>
              <a:rPr lang="en-US" altLang="zh-CN" sz="2800" dirty="0" smtClean="0"/>
              <a:t>q</a:t>
            </a:r>
            <a:r>
              <a:rPr lang="zh-CN" altLang="en-US" sz="2800" dirty="0" smtClean="0"/>
              <a:t>进行降温，即</a:t>
            </a:r>
            <a:r>
              <a:rPr lang="en-US" altLang="zh-CN" sz="2800" dirty="0" smtClean="0"/>
              <a:t>T=q</a:t>
            </a:r>
            <a:r>
              <a:rPr lang="zh-CN" altLang="en-US" sz="2800" dirty="0" smtClean="0"/>
              <a:t>*</a:t>
            </a:r>
            <a:r>
              <a:rPr lang="en-US" altLang="zh-CN" sz="2800" dirty="0" smtClean="0"/>
              <a:t>T</a:t>
            </a:r>
            <a:r>
              <a:rPr lang="zh-CN" altLang="en-US" sz="2800" dirty="0" smtClean="0"/>
              <a:t>，若</a:t>
            </a:r>
            <a:r>
              <a:rPr lang="en-US" altLang="zh-CN" sz="2800" dirty="0" smtClean="0"/>
              <a:t>T</a:t>
            </a:r>
            <a:r>
              <a:rPr lang="zh-CN" altLang="en-US" sz="2800" dirty="0" smtClean="0"/>
              <a:t>小于结束温度，则停止迭代输出当前解状态，否则继续迭代。</a:t>
            </a:r>
            <a:endParaRPr lang="zh-CN" altLang="en-US" sz="2800" dirty="0"/>
          </a:p>
        </p:txBody>
      </p:sp>
      <p:sp>
        <p:nvSpPr>
          <p:cNvPr id="4" name="矩形 3"/>
          <p:cNvSpPr/>
          <p:nvPr/>
        </p:nvSpPr>
        <p:spPr>
          <a:xfrm>
            <a:off x="261937" y="6246168"/>
            <a:ext cx="2031325" cy="461665"/>
          </a:xfrm>
          <a:prstGeom prst="rect">
            <a:avLst/>
          </a:prstGeom>
        </p:spPr>
        <p:txBody>
          <a:bodyPr wrap="none">
            <a:spAutoFit/>
          </a:bodyPr>
          <a:lstStyle/>
          <a:p>
            <a:pPr lvl="0"/>
            <a:r>
              <a:rPr lang="zh-CN" altLang="en-US" sz="2400" dirty="0">
                <a:solidFill>
                  <a:srgbClr val="44546B"/>
                </a:solidFill>
                <a:latin typeface="方正粗黑宋简体" panose="02000000000000000000" pitchFamily="2" charset="-122"/>
                <a:ea typeface="方正粗黑宋简体" panose="02000000000000000000" pitchFamily="2" charset="-122"/>
              </a:rPr>
              <a:t>详解见</a:t>
            </a:r>
            <a:r>
              <a:rPr lang="zh-CN" altLang="en-US" sz="2400" dirty="0" smtClean="0">
                <a:solidFill>
                  <a:srgbClr val="44546B"/>
                </a:solidFill>
                <a:latin typeface="方正粗黑宋简体" panose="02000000000000000000" pitchFamily="2" charset="-122"/>
                <a:ea typeface="方正粗黑宋简体" panose="02000000000000000000" pitchFamily="2" charset="-122"/>
              </a:rPr>
              <a:t>附件</a:t>
            </a:r>
            <a:r>
              <a:rPr lang="zh-CN" altLang="en-US" sz="2400" dirty="0">
                <a:solidFill>
                  <a:srgbClr val="44546B"/>
                </a:solidFill>
                <a:latin typeface="方正粗黑宋简体" panose="02000000000000000000" pitchFamily="2" charset="-122"/>
                <a:ea typeface="方正粗黑宋简体" panose="02000000000000000000" pitchFamily="2" charset="-122"/>
              </a:rPr>
              <a:t>二</a:t>
            </a:r>
          </a:p>
        </p:txBody>
      </p:sp>
      <p:sp>
        <p:nvSpPr>
          <p:cNvPr id="5" name="TextBox 4"/>
          <p:cNvSpPr txBox="1"/>
          <p:nvPr/>
        </p:nvSpPr>
        <p:spPr>
          <a:xfrm>
            <a:off x="1277599" y="1537643"/>
            <a:ext cx="10109200" cy="2003112"/>
          </a:xfrm>
          <a:prstGeom prst="rect">
            <a:avLst/>
          </a:prstGeom>
          <a:noFill/>
        </p:spPr>
        <p:txBody>
          <a:bodyPr wrap="square" rtlCol="0">
            <a:spAutoFit/>
          </a:bodyPr>
          <a:lstStyle/>
          <a:p>
            <a:pPr>
              <a:lnSpc>
                <a:spcPts val="3500"/>
              </a:lnSpc>
            </a:pPr>
            <a:r>
              <a:rPr lang="en-US" altLang="zh-CN" sz="2800" b="1" dirty="0" smtClean="0"/>
              <a:t>Step4   Metropolis</a:t>
            </a:r>
            <a:r>
              <a:rPr lang="zh-CN" altLang="en-US" sz="2800" b="1" dirty="0" smtClean="0"/>
              <a:t>准则</a:t>
            </a:r>
            <a:r>
              <a:rPr lang="zh-CN" altLang="en-US" sz="2800" dirty="0" smtClean="0"/>
              <a:t>：</a:t>
            </a:r>
            <a:endParaRPr lang="en-US" altLang="zh-CN" sz="2800" dirty="0" smtClean="0"/>
          </a:p>
          <a:p>
            <a:pPr indent="720000">
              <a:lnSpc>
                <a:spcPts val="3800"/>
              </a:lnSpc>
            </a:pPr>
            <a:r>
              <a:rPr lang="zh-CN" altLang="en-US" sz="2800" dirty="0" smtClean="0"/>
              <a:t>若路径长度函数为</a:t>
            </a:r>
            <a:r>
              <a:rPr lang="en-US" altLang="zh-CN" sz="2800" dirty="0" smtClean="0"/>
              <a:t>f(S)</a:t>
            </a:r>
            <a:r>
              <a:rPr lang="zh-CN" altLang="en-US" sz="2800" dirty="0" smtClean="0"/>
              <a:t>，则当前解的路径为</a:t>
            </a:r>
            <a:r>
              <a:rPr lang="en-US" altLang="zh-CN" sz="2800" dirty="0" smtClean="0"/>
              <a:t>f(S1)</a:t>
            </a:r>
            <a:r>
              <a:rPr lang="zh-CN" altLang="en-US" sz="2800" dirty="0" smtClean="0"/>
              <a:t>，新解的路径为</a:t>
            </a:r>
            <a:r>
              <a:rPr lang="en-US" altLang="zh-CN" sz="2800" dirty="0" smtClean="0"/>
              <a:t>f(S2),</a:t>
            </a:r>
            <a:r>
              <a:rPr lang="zh-CN" altLang="en-US" sz="2800" dirty="0" smtClean="0"/>
              <a:t>路径差为</a:t>
            </a:r>
            <a:r>
              <a:rPr lang="en-US" altLang="zh-CN" sz="2800" dirty="0" err="1" smtClean="0"/>
              <a:t>df</a:t>
            </a:r>
            <a:r>
              <a:rPr lang="zh-CN" altLang="en-US" sz="2800" dirty="0" smtClean="0"/>
              <a:t>，根据</a:t>
            </a:r>
            <a:r>
              <a:rPr lang="en-US" altLang="zh-CN" sz="2800" dirty="0" smtClean="0"/>
              <a:t>Metropolis</a:t>
            </a:r>
            <a:r>
              <a:rPr lang="zh-CN" altLang="en-US" sz="2800" dirty="0" smtClean="0"/>
              <a:t>准则：如果</a:t>
            </a:r>
            <a:r>
              <a:rPr lang="en-US" altLang="zh-CN" sz="2800" dirty="0" err="1" smtClean="0"/>
              <a:t>df</a:t>
            </a:r>
            <a:r>
              <a:rPr lang="en-US" altLang="zh-CN" sz="2800" dirty="0" smtClean="0"/>
              <a:t>&lt;0,</a:t>
            </a:r>
            <a:r>
              <a:rPr lang="zh-CN" altLang="en-US" sz="2800" dirty="0" smtClean="0"/>
              <a:t>则以概率</a:t>
            </a:r>
            <a:r>
              <a:rPr lang="en-US" altLang="zh-CN" sz="2800" dirty="0" smtClean="0"/>
              <a:t>1</a:t>
            </a:r>
            <a:r>
              <a:rPr lang="zh-CN" altLang="en-US" sz="2800" dirty="0" smtClean="0"/>
              <a:t>接受新的路径，否则以概率</a:t>
            </a:r>
            <a:r>
              <a:rPr lang="en-US" altLang="zh-CN" sz="2800" dirty="0" err="1" smtClean="0"/>
              <a:t>exp</a:t>
            </a:r>
            <a:r>
              <a:rPr lang="en-US" altLang="zh-CN" sz="2800" dirty="0" smtClean="0"/>
              <a:t>(-</a:t>
            </a:r>
            <a:r>
              <a:rPr lang="en-US" altLang="zh-CN" sz="2800" dirty="0" err="1" smtClean="0"/>
              <a:t>df</a:t>
            </a:r>
            <a:r>
              <a:rPr lang="en-US" altLang="zh-CN" sz="2800" dirty="0" smtClean="0"/>
              <a:t>/T)</a:t>
            </a:r>
            <a:r>
              <a:rPr lang="zh-CN" altLang="en-US" sz="2800" dirty="0" smtClean="0"/>
              <a:t>接受新的路径。</a:t>
            </a:r>
            <a:endParaRPr lang="zh-CN" altLang="en-US" sz="2800" dirty="0"/>
          </a:p>
        </p:txBody>
      </p:sp>
      <p:pic>
        <p:nvPicPr>
          <p:cNvPr id="2" name="图片 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965094" y="5124598"/>
            <a:ext cx="1421705" cy="1421705"/>
          </a:xfrm>
          <a:prstGeom prst="rect">
            <a:avLst/>
          </a:prstGeom>
        </p:spPr>
      </p:pic>
    </p:spTree>
    <p:extLst>
      <p:ext uri="{BB962C8B-B14F-4D97-AF65-F5344CB8AC3E}">
        <p14:creationId xmlns:p14="http://schemas.microsoft.com/office/powerpoint/2010/main" val="59050875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C67F0F99-A45E-4B2E-8F2A-5C6DD407783B}"/>
              </a:ext>
            </a:extLst>
          </p:cNvPr>
          <p:cNvSpPr/>
          <p:nvPr/>
        </p:nvSpPr>
        <p:spPr>
          <a:xfrm>
            <a:off x="0" y="2451100"/>
            <a:ext cx="12192000" cy="1892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cs typeface="+mn-ea"/>
              <a:sym typeface="+mn-lt"/>
            </a:endParaRPr>
          </a:p>
        </p:txBody>
      </p:sp>
      <p:sp>
        <p:nvSpPr>
          <p:cNvPr id="5" name="矩形 4">
            <a:extLst>
              <a:ext uri="{FF2B5EF4-FFF2-40B4-BE49-F238E27FC236}">
                <a16:creationId xmlns:a16="http://schemas.microsoft.com/office/drawing/2014/main" xmlns="" id="{64AA6BCB-68D2-4F6D-A46B-FF7B1C2F28B1}"/>
              </a:ext>
            </a:extLst>
          </p:cNvPr>
          <p:cNvSpPr/>
          <p:nvPr/>
        </p:nvSpPr>
        <p:spPr>
          <a:xfrm>
            <a:off x="4800600" y="1956629"/>
            <a:ext cx="2590800" cy="109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6000" i="1" dirty="0">
                <a:cs typeface="+mn-ea"/>
                <a:sym typeface="+mn-lt"/>
              </a:rPr>
              <a:t>04</a:t>
            </a:r>
            <a:endParaRPr lang="zh-CN" altLang="en-US" sz="6000" i="1" dirty="0">
              <a:cs typeface="+mn-ea"/>
              <a:sym typeface="+mn-lt"/>
            </a:endParaRPr>
          </a:p>
        </p:txBody>
      </p:sp>
      <p:sp>
        <p:nvSpPr>
          <p:cNvPr id="6" name="文本框 5">
            <a:extLst>
              <a:ext uri="{FF2B5EF4-FFF2-40B4-BE49-F238E27FC236}">
                <a16:creationId xmlns:a16="http://schemas.microsoft.com/office/drawing/2014/main" xmlns="" id="{9CAA537D-DB78-4F18-BC83-3F5C7B0C286C}"/>
              </a:ext>
            </a:extLst>
          </p:cNvPr>
          <p:cNvSpPr txBox="1"/>
          <p:nvPr/>
        </p:nvSpPr>
        <p:spPr>
          <a:xfrm>
            <a:off x="4567003" y="3316357"/>
            <a:ext cx="3134191" cy="707886"/>
          </a:xfrm>
          <a:prstGeom prst="rect">
            <a:avLst/>
          </a:prstGeom>
          <a:noFill/>
        </p:spPr>
        <p:txBody>
          <a:bodyPr wrap="none" rtlCol="0">
            <a:spAutoFit/>
          </a:bodyPr>
          <a:lstStyle/>
          <a:p>
            <a:pPr algn="ctr"/>
            <a:r>
              <a:rPr lang="zh-CN" altLang="en-US" sz="4000" spc="600" dirty="0" smtClean="0">
                <a:solidFill>
                  <a:schemeClr val="bg1"/>
                </a:solidFill>
                <a:cs typeface="+mn-ea"/>
                <a:sym typeface="+mn-lt"/>
              </a:rPr>
              <a:t>总结与作业</a:t>
            </a:r>
            <a:endParaRPr lang="zh-CN" altLang="en-US" sz="4000" spc="600" dirty="0">
              <a:solidFill>
                <a:schemeClr val="bg1"/>
              </a:solidFill>
              <a:cs typeface="+mn-ea"/>
              <a:sym typeface="+mn-lt"/>
            </a:endParaRPr>
          </a:p>
        </p:txBody>
      </p:sp>
    </p:spTree>
    <p:extLst>
      <p:ext uri="{BB962C8B-B14F-4D97-AF65-F5344CB8AC3E}">
        <p14:creationId xmlns:p14="http://schemas.microsoft.com/office/powerpoint/2010/main" val="21725483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750"/>
                                        <p:tgtEl>
                                          <p:spTgt spid="4"/>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902811" cy="523220"/>
          </a:xfrm>
        </p:spPr>
        <p:txBody>
          <a:bodyPr/>
          <a:lstStyle/>
          <a:p>
            <a:r>
              <a:rPr lang="zh-CN" altLang="en-US" b="1" dirty="0">
                <a:latin typeface="+mn-lt"/>
                <a:ea typeface="+mn-ea"/>
                <a:cs typeface="+mn-ea"/>
                <a:sym typeface="+mn-lt"/>
              </a:rPr>
              <a:t>总结</a:t>
            </a:r>
          </a:p>
        </p:txBody>
      </p:sp>
      <p:sp>
        <p:nvSpPr>
          <p:cNvPr id="4" name="矩形 3"/>
          <p:cNvSpPr/>
          <p:nvPr/>
        </p:nvSpPr>
        <p:spPr>
          <a:xfrm>
            <a:off x="1517780" y="1567030"/>
            <a:ext cx="9977534" cy="3697807"/>
          </a:xfrm>
          <a:prstGeom prst="rect">
            <a:avLst/>
          </a:prstGeom>
        </p:spPr>
        <p:txBody>
          <a:bodyPr wrap="square">
            <a:spAutoFit/>
          </a:bodyPr>
          <a:lstStyle/>
          <a:p>
            <a:pPr>
              <a:lnSpc>
                <a:spcPct val="150000"/>
              </a:lnSpc>
            </a:pPr>
            <a:r>
              <a:rPr lang="en-US" altLang="zh-CN" sz="3200" dirty="0" smtClean="0"/>
              <a:t>1</a:t>
            </a:r>
            <a:r>
              <a:rPr lang="en-US" altLang="zh-CN" sz="3200" dirty="0"/>
              <a:t>.</a:t>
            </a:r>
            <a:r>
              <a:rPr lang="zh-CN" altLang="zh-CN" sz="3200" dirty="0"/>
              <a:t>以一定的概率接受恶化</a:t>
            </a:r>
            <a:r>
              <a:rPr lang="zh-CN" altLang="zh-CN" sz="3200" dirty="0" smtClean="0"/>
              <a:t>解</a:t>
            </a:r>
            <a:endParaRPr lang="en-US" altLang="zh-CN" sz="3200" dirty="0" smtClean="0"/>
          </a:p>
          <a:p>
            <a:pPr>
              <a:lnSpc>
                <a:spcPct val="150000"/>
              </a:lnSpc>
            </a:pPr>
            <a:r>
              <a:rPr lang="en-US" altLang="zh-CN" sz="3200" dirty="0"/>
              <a:t>2.</a:t>
            </a:r>
            <a:r>
              <a:rPr lang="zh-CN" altLang="zh-CN" sz="3200" dirty="0"/>
              <a:t>引进算法控制</a:t>
            </a:r>
            <a:r>
              <a:rPr lang="zh-CN" altLang="zh-CN" sz="3200" dirty="0" smtClean="0"/>
              <a:t>参数</a:t>
            </a:r>
            <a:r>
              <a:rPr lang="en-US" altLang="zh-CN" sz="3200" dirty="0"/>
              <a:t/>
            </a:r>
            <a:br>
              <a:rPr lang="en-US" altLang="zh-CN" sz="3200" dirty="0"/>
            </a:br>
            <a:r>
              <a:rPr lang="en-US" altLang="zh-CN" sz="3200" dirty="0"/>
              <a:t>3.</a:t>
            </a:r>
            <a:r>
              <a:rPr lang="zh-CN" altLang="zh-CN" sz="3200" dirty="0"/>
              <a:t>使用对象函数值进行</a:t>
            </a:r>
            <a:r>
              <a:rPr lang="zh-CN" altLang="zh-CN" sz="3200" dirty="0" smtClean="0"/>
              <a:t>搜索</a:t>
            </a:r>
            <a:endParaRPr lang="en-US" altLang="zh-CN" sz="3200" dirty="0" smtClean="0"/>
          </a:p>
          <a:p>
            <a:pPr>
              <a:lnSpc>
                <a:spcPct val="150000"/>
              </a:lnSpc>
            </a:pPr>
            <a:r>
              <a:rPr lang="en-US" altLang="zh-CN" sz="3200" dirty="0"/>
              <a:t>4.</a:t>
            </a:r>
            <a:r>
              <a:rPr lang="zh-CN" altLang="zh-CN" sz="3200" dirty="0"/>
              <a:t>隐含</a:t>
            </a:r>
            <a:r>
              <a:rPr lang="zh-CN" altLang="zh-CN" sz="3200" dirty="0" smtClean="0"/>
              <a:t>并行性</a:t>
            </a:r>
            <a:endParaRPr lang="en-US" altLang="zh-CN" sz="3200" dirty="0" smtClean="0"/>
          </a:p>
          <a:p>
            <a:pPr>
              <a:lnSpc>
                <a:spcPct val="150000"/>
              </a:lnSpc>
            </a:pPr>
            <a:r>
              <a:rPr lang="en-US" altLang="zh-CN" sz="3200" dirty="0"/>
              <a:t>5.</a:t>
            </a:r>
            <a:r>
              <a:rPr lang="zh-CN" altLang="zh-CN" sz="3200" dirty="0"/>
              <a:t>搜索复杂区域</a:t>
            </a:r>
            <a:endParaRPr lang="zh-CN" altLang="en-US" sz="3200" dirty="0"/>
          </a:p>
        </p:txBody>
      </p:sp>
    </p:spTree>
    <p:extLst>
      <p:ext uri="{BB962C8B-B14F-4D97-AF65-F5344CB8AC3E}">
        <p14:creationId xmlns:p14="http://schemas.microsoft.com/office/powerpoint/2010/main" val="607513196"/>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2698175" cy="523220"/>
          </a:xfrm>
        </p:spPr>
        <p:txBody>
          <a:bodyPr/>
          <a:lstStyle/>
          <a:p>
            <a:r>
              <a:rPr lang="zh-CN" altLang="en-US" b="1" dirty="0">
                <a:latin typeface="+mn-lt"/>
                <a:ea typeface="+mn-ea"/>
                <a:cs typeface="+mn-ea"/>
                <a:sym typeface="+mn-lt"/>
              </a:rPr>
              <a:t>模拟</a:t>
            </a:r>
            <a:r>
              <a:rPr lang="zh-CN" altLang="en-US" b="1" dirty="0" smtClean="0">
                <a:latin typeface="+mn-lt"/>
                <a:ea typeface="+mn-ea"/>
                <a:cs typeface="+mn-ea"/>
                <a:sym typeface="+mn-lt"/>
              </a:rPr>
              <a:t>退火优缺点</a:t>
            </a:r>
            <a:endParaRPr lang="zh-CN" altLang="en-US" b="1" dirty="0">
              <a:latin typeface="+mn-lt"/>
              <a:ea typeface="+mn-ea"/>
              <a:cs typeface="+mn-ea"/>
              <a:sym typeface="+mn-lt"/>
            </a:endParaRPr>
          </a:p>
        </p:txBody>
      </p:sp>
      <p:sp>
        <p:nvSpPr>
          <p:cNvPr id="10" name="矩形: 圆角 9">
            <a:extLst>
              <a:ext uri="{FF2B5EF4-FFF2-40B4-BE49-F238E27FC236}">
                <a16:creationId xmlns:a16="http://schemas.microsoft.com/office/drawing/2014/main" xmlns="" id="{5B926771-A68B-47F8-9789-84AC3CC93606}"/>
              </a:ext>
            </a:extLst>
          </p:cNvPr>
          <p:cNvSpPr/>
          <p:nvPr/>
        </p:nvSpPr>
        <p:spPr>
          <a:xfrm>
            <a:off x="893980" y="1896379"/>
            <a:ext cx="1968963" cy="8533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spc="600" dirty="0" smtClean="0">
                <a:cs typeface="+mn-ea"/>
                <a:sym typeface="+mn-lt"/>
              </a:rPr>
              <a:t>优点</a:t>
            </a:r>
            <a:endParaRPr lang="zh-CN" altLang="en-US" sz="4000" b="1" spc="600" dirty="0">
              <a:cs typeface="+mn-ea"/>
              <a:sym typeface="+mn-lt"/>
            </a:endParaRPr>
          </a:p>
        </p:txBody>
      </p:sp>
      <p:sp>
        <p:nvSpPr>
          <p:cNvPr id="18" name="矩形: 圆角 17">
            <a:extLst>
              <a:ext uri="{FF2B5EF4-FFF2-40B4-BE49-F238E27FC236}">
                <a16:creationId xmlns:a16="http://schemas.microsoft.com/office/drawing/2014/main" xmlns="" id="{45422306-65D6-4047-BEC8-B70D630273E6}"/>
              </a:ext>
            </a:extLst>
          </p:cNvPr>
          <p:cNvSpPr/>
          <p:nvPr/>
        </p:nvSpPr>
        <p:spPr>
          <a:xfrm>
            <a:off x="961160" y="4216273"/>
            <a:ext cx="1922702" cy="8467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spc="600" dirty="0" smtClean="0">
                <a:cs typeface="+mn-ea"/>
                <a:sym typeface="+mn-lt"/>
              </a:rPr>
              <a:t>缺点</a:t>
            </a:r>
            <a:endParaRPr lang="zh-CN" altLang="en-US" sz="4000" b="1" spc="600" dirty="0">
              <a:cs typeface="+mn-ea"/>
              <a:sym typeface="+mn-lt"/>
            </a:endParaRPr>
          </a:p>
        </p:txBody>
      </p:sp>
      <p:sp>
        <p:nvSpPr>
          <p:cNvPr id="2" name="矩形 1"/>
          <p:cNvSpPr/>
          <p:nvPr/>
        </p:nvSpPr>
        <p:spPr>
          <a:xfrm>
            <a:off x="3033152" y="1190358"/>
            <a:ext cx="8891370" cy="2528897"/>
          </a:xfrm>
          <a:prstGeom prst="rect">
            <a:avLst/>
          </a:prstGeom>
        </p:spPr>
        <p:txBody>
          <a:bodyPr wrap="square">
            <a:spAutoFit/>
          </a:bodyPr>
          <a:lstStyle/>
          <a:p>
            <a:pPr indent="720000">
              <a:lnSpc>
                <a:spcPts val="3800"/>
              </a:lnSpc>
            </a:pPr>
            <a:r>
              <a:rPr lang="zh-CN" altLang="en-US" sz="2800" dirty="0"/>
              <a:t>它能够处理具有任意程度的非线性、不连续性、随机性的</a:t>
            </a:r>
            <a:r>
              <a:rPr lang="zh-CN" altLang="en-US" sz="2800" dirty="0" smtClean="0"/>
              <a:t>目标函数，目标函数</a:t>
            </a:r>
            <a:r>
              <a:rPr lang="zh-CN" altLang="en-US" sz="2800" dirty="0"/>
              <a:t>可以具有任意边界条件和</a:t>
            </a:r>
            <a:r>
              <a:rPr lang="zh-CN" altLang="en-US" sz="2800" dirty="0" smtClean="0"/>
              <a:t>约束。</a:t>
            </a:r>
            <a:endParaRPr lang="zh-CN" altLang="en-US" sz="2800" dirty="0"/>
          </a:p>
          <a:p>
            <a:pPr indent="720000">
              <a:lnSpc>
                <a:spcPts val="3800"/>
              </a:lnSpc>
            </a:pPr>
            <a:r>
              <a:rPr lang="zh-CN" altLang="en-US" sz="2800" dirty="0"/>
              <a:t>比起其他的非线性优化算法，模拟退火的编程工作量小，且易于</a:t>
            </a:r>
            <a:r>
              <a:rPr lang="zh-CN" altLang="en-US" sz="2800" dirty="0" smtClean="0"/>
              <a:t>实现，统计</a:t>
            </a:r>
            <a:r>
              <a:rPr lang="zh-CN" altLang="en-US" sz="2800" dirty="0"/>
              <a:t>上可以保证找到全局最优</a:t>
            </a:r>
            <a:r>
              <a:rPr lang="zh-CN" altLang="en-US" sz="2800" dirty="0" smtClean="0"/>
              <a:t>解。</a:t>
            </a:r>
            <a:endParaRPr lang="zh-CN" altLang="en-US" sz="2800" dirty="0"/>
          </a:p>
        </p:txBody>
      </p:sp>
      <p:sp>
        <p:nvSpPr>
          <p:cNvPr id="3" name="矩形 2"/>
          <p:cNvSpPr/>
          <p:nvPr/>
        </p:nvSpPr>
        <p:spPr>
          <a:xfrm>
            <a:off x="2883862" y="4047545"/>
            <a:ext cx="8391952" cy="1517210"/>
          </a:xfrm>
          <a:prstGeom prst="rect">
            <a:avLst/>
          </a:prstGeom>
        </p:spPr>
        <p:txBody>
          <a:bodyPr wrap="square">
            <a:spAutoFit/>
          </a:bodyPr>
          <a:lstStyle/>
          <a:p>
            <a:pPr indent="720000">
              <a:lnSpc>
                <a:spcPts val="3800"/>
              </a:lnSpc>
            </a:pPr>
            <a:r>
              <a:rPr lang="zh-CN" altLang="en-US" sz="2800" dirty="0"/>
              <a:t>找到最优解要耗费非常多的时间</a:t>
            </a:r>
          </a:p>
          <a:p>
            <a:pPr indent="720000">
              <a:lnSpc>
                <a:spcPts val="3800"/>
              </a:lnSpc>
            </a:pPr>
            <a:r>
              <a:rPr lang="zh-CN" altLang="en-US" sz="2800" dirty="0"/>
              <a:t>参数调整到最合适比较困难</a:t>
            </a:r>
          </a:p>
          <a:p>
            <a:pPr indent="720000">
              <a:lnSpc>
                <a:spcPts val="3800"/>
              </a:lnSpc>
            </a:pPr>
            <a:r>
              <a:rPr lang="zh-CN" altLang="en-US" sz="2800" dirty="0"/>
              <a:t>使用不当</a:t>
            </a:r>
            <a:r>
              <a:rPr lang="en-US" altLang="zh-CN" sz="2800" dirty="0"/>
              <a:t>(</a:t>
            </a:r>
            <a:r>
              <a:rPr lang="zh-CN" altLang="en-US" sz="2800" dirty="0"/>
              <a:t>如降温过快等</a:t>
            </a:r>
            <a:r>
              <a:rPr lang="en-US" altLang="zh-CN" sz="2800" dirty="0"/>
              <a:t>)</a:t>
            </a:r>
            <a:r>
              <a:rPr lang="zh-CN" altLang="en-US" sz="2800" dirty="0"/>
              <a:t>会找到误差很大的结果</a:t>
            </a:r>
          </a:p>
        </p:txBody>
      </p:sp>
    </p:spTree>
    <p:extLst>
      <p:ext uri="{BB962C8B-B14F-4D97-AF65-F5344CB8AC3E}">
        <p14:creationId xmlns:p14="http://schemas.microsoft.com/office/powerpoint/2010/main" val="31588628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2698175" cy="523220"/>
          </a:xfrm>
        </p:spPr>
        <p:txBody>
          <a:bodyPr/>
          <a:lstStyle/>
          <a:p>
            <a:r>
              <a:rPr lang="zh-CN" altLang="en-US" b="1" dirty="0" smtClean="0">
                <a:latin typeface="+mn-lt"/>
                <a:ea typeface="+mn-ea"/>
                <a:cs typeface="+mn-ea"/>
                <a:sym typeface="+mn-lt"/>
              </a:rPr>
              <a:t>模拟退火的改进</a:t>
            </a:r>
            <a:endParaRPr lang="zh-CN" altLang="en-US" b="1" dirty="0">
              <a:latin typeface="+mn-lt"/>
              <a:ea typeface="+mn-ea"/>
              <a:cs typeface="+mn-ea"/>
              <a:sym typeface="+mn-lt"/>
            </a:endParaRPr>
          </a:p>
        </p:txBody>
      </p:sp>
      <p:sp>
        <p:nvSpPr>
          <p:cNvPr id="2" name="矩形 1"/>
          <p:cNvSpPr/>
          <p:nvPr/>
        </p:nvSpPr>
        <p:spPr>
          <a:xfrm>
            <a:off x="1826455" y="1559807"/>
            <a:ext cx="9814560" cy="3323987"/>
          </a:xfrm>
          <a:prstGeom prst="rect">
            <a:avLst/>
          </a:prstGeom>
        </p:spPr>
        <p:txBody>
          <a:bodyPr wrap="square">
            <a:spAutoFit/>
          </a:bodyPr>
          <a:lstStyle/>
          <a:p>
            <a:pPr indent="457200">
              <a:lnSpc>
                <a:spcPct val="150000"/>
              </a:lnSpc>
            </a:pPr>
            <a:r>
              <a:rPr lang="zh-CN" altLang="en-US" sz="2800" dirty="0" smtClean="0"/>
              <a:t>设计合适的状态产生函数（扰动），使其根据搜索进程的需要表现出状态的全空间分散性或局部区域性。</a:t>
            </a:r>
          </a:p>
          <a:p>
            <a:pPr indent="457200">
              <a:lnSpc>
                <a:spcPct val="150000"/>
              </a:lnSpc>
            </a:pPr>
            <a:r>
              <a:rPr lang="zh-CN" altLang="en-US" sz="2800" dirty="0" smtClean="0"/>
              <a:t>采用</a:t>
            </a:r>
            <a:r>
              <a:rPr lang="zh-CN" altLang="en-US" sz="2800" dirty="0"/>
              <a:t>并行搜索结构。</a:t>
            </a:r>
          </a:p>
          <a:p>
            <a:pPr indent="457200">
              <a:lnSpc>
                <a:spcPct val="150000"/>
              </a:lnSpc>
            </a:pPr>
            <a:r>
              <a:rPr lang="zh-CN" altLang="en-US" sz="2800" dirty="0" smtClean="0"/>
              <a:t>为</a:t>
            </a:r>
            <a:r>
              <a:rPr lang="zh-CN" altLang="en-US" sz="2800" dirty="0"/>
              <a:t>避免陷入局部极小，改进对温度的控制方式。</a:t>
            </a:r>
          </a:p>
          <a:p>
            <a:pPr indent="457200">
              <a:lnSpc>
                <a:spcPct val="150000"/>
              </a:lnSpc>
            </a:pPr>
            <a:r>
              <a:rPr lang="zh-CN" altLang="en-US" sz="2800" dirty="0" smtClean="0"/>
              <a:t>结合</a:t>
            </a:r>
            <a:r>
              <a:rPr lang="zh-CN" altLang="en-US" sz="2800" dirty="0"/>
              <a:t>其他搜索机制的算法，如遗传算法。</a:t>
            </a:r>
          </a:p>
        </p:txBody>
      </p:sp>
      <p:sp>
        <p:nvSpPr>
          <p:cNvPr id="11" name="椭圆 10">
            <a:extLst>
              <a:ext uri="{FF2B5EF4-FFF2-40B4-BE49-F238E27FC236}">
                <a16:creationId xmlns:a16="http://schemas.microsoft.com/office/drawing/2014/main" xmlns="" id="{35AF19BF-99F7-4F2C-ACFE-F1A23753C67E}"/>
              </a:ext>
            </a:extLst>
          </p:cNvPr>
          <p:cNvSpPr/>
          <p:nvPr/>
        </p:nvSpPr>
        <p:spPr>
          <a:xfrm>
            <a:off x="1571235" y="1840332"/>
            <a:ext cx="322870" cy="322870"/>
          </a:xfrm>
          <a:prstGeom prst="ellipse">
            <a:avLst/>
          </a:prstGeom>
          <a:solidFill>
            <a:schemeClr val="accent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xmlns="" id="{35AF19BF-99F7-4F2C-ACFE-F1A23753C67E}"/>
              </a:ext>
            </a:extLst>
          </p:cNvPr>
          <p:cNvSpPr/>
          <p:nvPr/>
        </p:nvSpPr>
        <p:spPr>
          <a:xfrm>
            <a:off x="1571235" y="3081765"/>
            <a:ext cx="322870" cy="322870"/>
          </a:xfrm>
          <a:prstGeom prst="ellipse">
            <a:avLst/>
          </a:prstGeom>
          <a:solidFill>
            <a:schemeClr val="accent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xmlns="" id="{35AF19BF-99F7-4F2C-ACFE-F1A23753C67E}"/>
              </a:ext>
            </a:extLst>
          </p:cNvPr>
          <p:cNvSpPr/>
          <p:nvPr/>
        </p:nvSpPr>
        <p:spPr>
          <a:xfrm>
            <a:off x="1571235" y="3698862"/>
            <a:ext cx="322870" cy="322870"/>
          </a:xfrm>
          <a:prstGeom prst="ellipse">
            <a:avLst/>
          </a:prstGeom>
          <a:solidFill>
            <a:schemeClr val="accent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xmlns="" id="{35AF19BF-99F7-4F2C-ACFE-F1A23753C67E}"/>
              </a:ext>
            </a:extLst>
          </p:cNvPr>
          <p:cNvSpPr/>
          <p:nvPr/>
        </p:nvSpPr>
        <p:spPr>
          <a:xfrm>
            <a:off x="1571235" y="4389239"/>
            <a:ext cx="322870" cy="322870"/>
          </a:xfrm>
          <a:prstGeom prst="ellipse">
            <a:avLst/>
          </a:prstGeom>
          <a:solidFill>
            <a:schemeClr val="accent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6874368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平行四边形 18">
            <a:extLst>
              <a:ext uri="{FF2B5EF4-FFF2-40B4-BE49-F238E27FC236}">
                <a16:creationId xmlns:a16="http://schemas.microsoft.com/office/drawing/2014/main" xmlns="" id="{D1F20C7A-9B56-4CD2-BDA3-A12BF27AA509}"/>
              </a:ext>
            </a:extLst>
          </p:cNvPr>
          <p:cNvSpPr/>
          <p:nvPr/>
        </p:nvSpPr>
        <p:spPr>
          <a:xfrm>
            <a:off x="0" y="0"/>
            <a:ext cx="3657600" cy="6858000"/>
          </a:xfrm>
          <a:prstGeom prst="parallelogram">
            <a:avLst>
              <a:gd name="adj" fmla="val 3538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 name="TextBox 1"/>
          <p:cNvSpPr txBox="1"/>
          <p:nvPr/>
        </p:nvSpPr>
        <p:spPr>
          <a:xfrm>
            <a:off x="1208326" y="1866900"/>
            <a:ext cx="1415772" cy="3390900"/>
          </a:xfrm>
          <a:prstGeom prst="rect">
            <a:avLst/>
          </a:prstGeom>
          <a:noFill/>
        </p:spPr>
        <p:txBody>
          <a:bodyPr vert="eaVert" wrap="square" rtlCol="0">
            <a:spAutoFit/>
          </a:bodyPr>
          <a:lstStyle/>
          <a:p>
            <a:r>
              <a:rPr lang="zh-CN" altLang="en-US" sz="8000" dirty="0" smtClean="0">
                <a:solidFill>
                  <a:srgbClr val="F2F2F2"/>
                </a:solidFill>
                <a:latin typeface="方正粗黑宋简体" panose="02000000000000000000" pitchFamily="2" charset="-122"/>
                <a:ea typeface="方正粗黑宋简体" panose="02000000000000000000" pitchFamily="2" charset="-122"/>
              </a:rPr>
              <a:t>作业</a:t>
            </a:r>
            <a:endParaRPr lang="zh-CN" altLang="en-US" sz="8000" dirty="0">
              <a:solidFill>
                <a:srgbClr val="F2F2F2"/>
              </a:solidFill>
              <a:latin typeface="方正粗黑宋简体" panose="02000000000000000000" pitchFamily="2" charset="-122"/>
              <a:ea typeface="方正粗黑宋简体" panose="02000000000000000000" pitchFamily="2" charset="-122"/>
            </a:endParaRPr>
          </a:p>
        </p:txBody>
      </p:sp>
      <p:sp>
        <p:nvSpPr>
          <p:cNvPr id="4" name="TextBox 3"/>
          <p:cNvSpPr txBox="1"/>
          <p:nvPr/>
        </p:nvSpPr>
        <p:spPr>
          <a:xfrm>
            <a:off x="4102100" y="1752600"/>
            <a:ext cx="7569200" cy="4001095"/>
          </a:xfrm>
          <a:prstGeom prst="rect">
            <a:avLst/>
          </a:prstGeom>
          <a:noFill/>
        </p:spPr>
        <p:txBody>
          <a:bodyPr wrap="square" rtlCol="0">
            <a:spAutoFit/>
          </a:bodyPr>
          <a:lstStyle/>
          <a:p>
            <a:pPr lvl="0" indent="457200" algn="just">
              <a:lnSpc>
                <a:spcPct val="150000"/>
              </a:lnSpc>
              <a:spcBef>
                <a:spcPts val="600"/>
              </a:spcBef>
              <a:buClr>
                <a:srgbClr val="DC5C31"/>
              </a:buClr>
              <a:buSzPct val="80000"/>
            </a:pPr>
            <a:r>
              <a:rPr lang="zh-CN" altLang="en-US" sz="3200" dirty="0" smtClean="0">
                <a:solidFill>
                  <a:srgbClr val="5F5F5F">
                    <a:lumMod val="50000"/>
                  </a:srgbClr>
                </a:solidFill>
                <a:latin typeface="微软雅黑"/>
              </a:rPr>
              <a:t>具体内容见“作业”文件夹</a:t>
            </a:r>
            <a:endParaRPr lang="en-US" altLang="zh-CN" sz="3200" dirty="0" smtClean="0">
              <a:solidFill>
                <a:srgbClr val="5F5F5F">
                  <a:lumMod val="50000"/>
                </a:srgbClr>
              </a:solidFill>
              <a:latin typeface="微软雅黑"/>
            </a:endParaRPr>
          </a:p>
          <a:p>
            <a:pPr lvl="0" indent="457200" algn="just">
              <a:lnSpc>
                <a:spcPct val="150000"/>
              </a:lnSpc>
              <a:spcBef>
                <a:spcPts val="600"/>
              </a:spcBef>
              <a:buClr>
                <a:srgbClr val="DC5C31"/>
              </a:buClr>
              <a:buSzPct val="80000"/>
            </a:pPr>
            <a:r>
              <a:rPr lang="en-US" altLang="zh-CN" sz="3200" dirty="0">
                <a:solidFill>
                  <a:srgbClr val="5F5F5F">
                    <a:lumMod val="50000"/>
                  </a:srgbClr>
                </a:solidFill>
                <a:latin typeface="微软雅黑"/>
              </a:rPr>
              <a:t> </a:t>
            </a:r>
            <a:r>
              <a:rPr lang="en-US" altLang="zh-CN" sz="3200" dirty="0" smtClean="0">
                <a:solidFill>
                  <a:srgbClr val="5F5F5F">
                    <a:lumMod val="50000"/>
                  </a:srgbClr>
                </a:solidFill>
                <a:latin typeface="微软雅黑"/>
              </a:rPr>
              <a:t>   </a:t>
            </a:r>
            <a:r>
              <a:rPr lang="zh-CN" altLang="en-US" sz="3200" dirty="0" smtClean="0">
                <a:solidFill>
                  <a:srgbClr val="5F5F5F">
                    <a:lumMod val="50000"/>
                  </a:srgbClr>
                </a:solidFill>
                <a:latin typeface="微软雅黑"/>
              </a:rPr>
              <a:t>提交作业格式：</a:t>
            </a:r>
            <a:r>
              <a:rPr lang="zh-CN" altLang="en-US" sz="3200" dirty="0">
                <a:solidFill>
                  <a:srgbClr val="5F5F5F">
                    <a:lumMod val="50000"/>
                  </a:srgbClr>
                </a:solidFill>
                <a:latin typeface="微软雅黑"/>
              </a:rPr>
              <a:t>班级</a:t>
            </a:r>
            <a:r>
              <a:rPr lang="en-US" altLang="zh-CN" sz="3200" dirty="0">
                <a:solidFill>
                  <a:srgbClr val="5F5F5F">
                    <a:lumMod val="50000"/>
                  </a:srgbClr>
                </a:solidFill>
                <a:latin typeface="微软雅黑"/>
              </a:rPr>
              <a:t>-</a:t>
            </a:r>
            <a:r>
              <a:rPr lang="zh-CN" altLang="en-US" sz="3200" dirty="0">
                <a:solidFill>
                  <a:srgbClr val="5F5F5F">
                    <a:lumMod val="50000"/>
                  </a:srgbClr>
                </a:solidFill>
                <a:latin typeface="微软雅黑"/>
              </a:rPr>
              <a:t>姓名</a:t>
            </a:r>
            <a:r>
              <a:rPr lang="en-US" altLang="zh-CN" sz="3200" dirty="0">
                <a:solidFill>
                  <a:srgbClr val="5F5F5F">
                    <a:lumMod val="50000"/>
                  </a:srgbClr>
                </a:solidFill>
                <a:latin typeface="微软雅黑"/>
              </a:rPr>
              <a:t>-</a:t>
            </a:r>
            <a:r>
              <a:rPr lang="zh-CN" altLang="en-US" sz="3200" dirty="0">
                <a:solidFill>
                  <a:srgbClr val="5F5F5F">
                    <a:lumMod val="50000"/>
                  </a:srgbClr>
                </a:solidFill>
                <a:latin typeface="微软雅黑"/>
              </a:rPr>
              <a:t>学</a:t>
            </a:r>
            <a:r>
              <a:rPr lang="zh-CN" altLang="en-US" sz="3200" dirty="0" smtClean="0">
                <a:solidFill>
                  <a:srgbClr val="5F5F5F">
                    <a:lumMod val="50000"/>
                  </a:srgbClr>
                </a:solidFill>
                <a:latin typeface="微软雅黑"/>
              </a:rPr>
              <a:t>号</a:t>
            </a:r>
            <a:endParaRPr lang="en-US" altLang="zh-CN" sz="3200" dirty="0" smtClean="0">
              <a:solidFill>
                <a:srgbClr val="5F5F5F">
                  <a:lumMod val="50000"/>
                </a:srgbClr>
              </a:solidFill>
              <a:latin typeface="微软雅黑"/>
            </a:endParaRPr>
          </a:p>
          <a:p>
            <a:pPr lvl="0" indent="457200" algn="just">
              <a:lnSpc>
                <a:spcPct val="150000"/>
              </a:lnSpc>
              <a:spcBef>
                <a:spcPts val="600"/>
              </a:spcBef>
              <a:buClr>
                <a:srgbClr val="DC5C31"/>
              </a:buClr>
              <a:buSzPct val="80000"/>
            </a:pPr>
            <a:endParaRPr lang="en-US" altLang="zh-CN" sz="2800" dirty="0">
              <a:solidFill>
                <a:srgbClr val="5F5F5F">
                  <a:lumMod val="50000"/>
                </a:srgbClr>
              </a:solidFill>
              <a:latin typeface="微软雅黑"/>
            </a:endParaRPr>
          </a:p>
          <a:p>
            <a:pPr lvl="0" indent="457200" algn="r">
              <a:lnSpc>
                <a:spcPct val="150000"/>
              </a:lnSpc>
              <a:spcBef>
                <a:spcPts val="600"/>
              </a:spcBef>
              <a:buClr>
                <a:srgbClr val="DC5C31"/>
              </a:buClr>
              <a:buSzPct val="80000"/>
            </a:pPr>
            <a:r>
              <a:rPr lang="en-US" altLang="zh-CN" sz="3200" dirty="0" smtClean="0">
                <a:solidFill>
                  <a:srgbClr val="5F5F5F">
                    <a:lumMod val="50000"/>
                  </a:srgbClr>
                </a:solidFill>
                <a:latin typeface="微软雅黑"/>
              </a:rPr>
              <a:t>2</a:t>
            </a:r>
            <a:r>
              <a:rPr lang="zh-CN" altLang="en-US" sz="3200" dirty="0" smtClean="0">
                <a:solidFill>
                  <a:srgbClr val="5F5F5F">
                    <a:lumMod val="50000"/>
                  </a:srgbClr>
                </a:solidFill>
                <a:latin typeface="微软雅黑"/>
              </a:rPr>
              <a:t>月</a:t>
            </a:r>
            <a:r>
              <a:rPr lang="en-US" altLang="zh-CN" sz="3200" dirty="0" smtClean="0">
                <a:solidFill>
                  <a:srgbClr val="5F5F5F">
                    <a:lumMod val="50000"/>
                  </a:srgbClr>
                </a:solidFill>
                <a:latin typeface="微软雅黑"/>
              </a:rPr>
              <a:t>23</a:t>
            </a:r>
            <a:r>
              <a:rPr lang="zh-CN" altLang="en-US" sz="3200" dirty="0" smtClean="0">
                <a:solidFill>
                  <a:srgbClr val="5F5F5F">
                    <a:lumMod val="50000"/>
                  </a:srgbClr>
                </a:solidFill>
                <a:latin typeface="微软雅黑"/>
              </a:rPr>
              <a:t>号</a:t>
            </a:r>
            <a:r>
              <a:rPr lang="en-US" altLang="zh-CN" sz="3200" dirty="0" smtClean="0">
                <a:solidFill>
                  <a:srgbClr val="5F5F5F">
                    <a:lumMod val="50000"/>
                  </a:srgbClr>
                </a:solidFill>
                <a:latin typeface="微软雅黑"/>
              </a:rPr>
              <a:t>24:00</a:t>
            </a:r>
            <a:r>
              <a:rPr lang="zh-CN" altLang="en-US" sz="3200" dirty="0">
                <a:solidFill>
                  <a:srgbClr val="5F5F5F">
                    <a:lumMod val="50000"/>
                  </a:srgbClr>
                </a:solidFill>
                <a:latin typeface="微软雅黑"/>
              </a:rPr>
              <a:t>前</a:t>
            </a:r>
            <a:endParaRPr lang="en-US" altLang="zh-CN" sz="3200" dirty="0">
              <a:solidFill>
                <a:srgbClr val="5F5F5F">
                  <a:lumMod val="50000"/>
                </a:srgbClr>
              </a:solidFill>
              <a:latin typeface="微软雅黑"/>
            </a:endParaRPr>
          </a:p>
          <a:p>
            <a:pPr lvl="0" indent="457200" algn="r">
              <a:lnSpc>
                <a:spcPct val="150000"/>
              </a:lnSpc>
              <a:spcBef>
                <a:spcPts val="600"/>
              </a:spcBef>
              <a:buClr>
                <a:srgbClr val="DC5C31"/>
              </a:buClr>
              <a:buSzPct val="80000"/>
            </a:pPr>
            <a:r>
              <a:rPr lang="zh-CN" altLang="en-US" sz="3200" b="1" dirty="0">
                <a:solidFill>
                  <a:srgbClr val="5F5F5F">
                    <a:lumMod val="50000"/>
                  </a:srgbClr>
                </a:solidFill>
                <a:latin typeface="微软雅黑"/>
              </a:rPr>
              <a:t>邮箱</a:t>
            </a:r>
            <a:r>
              <a:rPr lang="zh-CN" altLang="en-US" sz="3200" b="1" dirty="0" smtClean="0">
                <a:solidFill>
                  <a:srgbClr val="5F5F5F">
                    <a:lumMod val="50000"/>
                  </a:srgbClr>
                </a:solidFill>
                <a:latin typeface="微软雅黑"/>
              </a:rPr>
              <a:t>：</a:t>
            </a:r>
            <a:r>
              <a:rPr lang="en-US" altLang="zh-CN" sz="3200" b="1" dirty="0" smtClean="0">
                <a:solidFill>
                  <a:srgbClr val="5F5F5F">
                    <a:lumMod val="50000"/>
                  </a:srgbClr>
                </a:solidFill>
                <a:latin typeface="微软雅黑"/>
              </a:rPr>
              <a:t>1253574127@qq.com</a:t>
            </a:r>
            <a:endParaRPr lang="zh-CN" altLang="en-US" sz="3200" dirty="0"/>
          </a:p>
        </p:txBody>
      </p:sp>
    </p:spTree>
    <p:extLst>
      <p:ext uri="{BB962C8B-B14F-4D97-AF65-F5344CB8AC3E}">
        <p14:creationId xmlns:p14="http://schemas.microsoft.com/office/powerpoint/2010/main" val="383282304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AB10FB2A-D1C1-4494-89BE-3113207D9059}"/>
              </a:ext>
            </a:extLst>
          </p:cNvPr>
          <p:cNvSpPr/>
          <p:nvPr/>
        </p:nvSpPr>
        <p:spPr>
          <a:xfrm>
            <a:off x="0" y="2755790"/>
            <a:ext cx="4380837" cy="41112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cs typeface="+mn-ea"/>
              <a:sym typeface="+mn-lt"/>
            </a:endParaRPr>
          </a:p>
        </p:txBody>
      </p:sp>
      <p:sp>
        <p:nvSpPr>
          <p:cNvPr id="4" name="矩形 3">
            <a:extLst>
              <a:ext uri="{FF2B5EF4-FFF2-40B4-BE49-F238E27FC236}">
                <a16:creationId xmlns:a16="http://schemas.microsoft.com/office/drawing/2014/main" xmlns="" id="{C128EA61-D2B4-4A74-95E1-D7AF5A971BE5}"/>
              </a:ext>
            </a:extLst>
          </p:cNvPr>
          <p:cNvSpPr/>
          <p:nvPr/>
        </p:nvSpPr>
        <p:spPr>
          <a:xfrm>
            <a:off x="0" y="3322855"/>
            <a:ext cx="12192000" cy="126000"/>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dirty="0">
              <a:cs typeface="+mn-ea"/>
              <a:sym typeface="+mn-lt"/>
            </a:endParaRPr>
          </a:p>
        </p:txBody>
      </p:sp>
      <p:sp>
        <p:nvSpPr>
          <p:cNvPr id="5" name="文本框 4">
            <a:extLst>
              <a:ext uri="{FF2B5EF4-FFF2-40B4-BE49-F238E27FC236}">
                <a16:creationId xmlns:a16="http://schemas.microsoft.com/office/drawing/2014/main" xmlns="" id="{CB6D62AF-6A07-4969-8107-F05A84C79418}"/>
              </a:ext>
            </a:extLst>
          </p:cNvPr>
          <p:cNvSpPr txBox="1"/>
          <p:nvPr/>
        </p:nvSpPr>
        <p:spPr>
          <a:xfrm>
            <a:off x="4749679" y="1999416"/>
            <a:ext cx="4596130" cy="1323439"/>
          </a:xfrm>
          <a:prstGeom prst="rect">
            <a:avLst/>
          </a:prstGeom>
          <a:noFill/>
        </p:spPr>
        <p:txBody>
          <a:bodyPr wrap="none" rtlCol="0">
            <a:spAutoFit/>
          </a:bodyPr>
          <a:lstStyle/>
          <a:p>
            <a:r>
              <a:rPr lang="zh-CN" altLang="en-US" sz="8000" spc="600" dirty="0">
                <a:solidFill>
                  <a:srgbClr val="44546B"/>
                </a:solidFill>
                <a:cs typeface="+mn-ea"/>
                <a:sym typeface="+mn-lt"/>
              </a:rPr>
              <a:t>感谢聆听</a:t>
            </a:r>
          </a:p>
        </p:txBody>
      </p:sp>
    </p:spTree>
    <p:extLst>
      <p:ext uri="{BB962C8B-B14F-4D97-AF65-F5344CB8AC3E}">
        <p14:creationId xmlns:p14="http://schemas.microsoft.com/office/powerpoint/2010/main" val="34523011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C67F0F99-A45E-4B2E-8F2A-5C6DD407783B}"/>
              </a:ext>
            </a:extLst>
          </p:cNvPr>
          <p:cNvSpPr/>
          <p:nvPr/>
        </p:nvSpPr>
        <p:spPr>
          <a:xfrm>
            <a:off x="0" y="2451100"/>
            <a:ext cx="12192000" cy="1892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cs typeface="+mn-ea"/>
              <a:sym typeface="+mn-lt"/>
            </a:endParaRPr>
          </a:p>
        </p:txBody>
      </p:sp>
      <p:sp>
        <p:nvSpPr>
          <p:cNvPr id="5" name="矩形 4">
            <a:extLst>
              <a:ext uri="{FF2B5EF4-FFF2-40B4-BE49-F238E27FC236}">
                <a16:creationId xmlns:a16="http://schemas.microsoft.com/office/drawing/2014/main" xmlns="" id="{64AA6BCB-68D2-4F6D-A46B-FF7B1C2F28B1}"/>
              </a:ext>
            </a:extLst>
          </p:cNvPr>
          <p:cNvSpPr/>
          <p:nvPr/>
        </p:nvSpPr>
        <p:spPr>
          <a:xfrm>
            <a:off x="4800600" y="1956629"/>
            <a:ext cx="2590800" cy="109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6000" i="1" dirty="0">
                <a:cs typeface="+mn-ea"/>
                <a:sym typeface="+mn-lt"/>
              </a:rPr>
              <a:t>01</a:t>
            </a:r>
            <a:endParaRPr lang="zh-CN" altLang="en-US" sz="6000" i="1" dirty="0">
              <a:cs typeface="+mn-ea"/>
              <a:sym typeface="+mn-lt"/>
            </a:endParaRPr>
          </a:p>
        </p:txBody>
      </p:sp>
      <p:sp>
        <p:nvSpPr>
          <p:cNvPr id="6" name="文本框 5">
            <a:extLst>
              <a:ext uri="{FF2B5EF4-FFF2-40B4-BE49-F238E27FC236}">
                <a16:creationId xmlns:a16="http://schemas.microsoft.com/office/drawing/2014/main" xmlns="" id="{9CAA537D-DB78-4F18-BC83-3F5C7B0C286C}"/>
              </a:ext>
            </a:extLst>
          </p:cNvPr>
          <p:cNvSpPr txBox="1"/>
          <p:nvPr/>
        </p:nvSpPr>
        <p:spPr>
          <a:xfrm>
            <a:off x="4861955" y="3316357"/>
            <a:ext cx="2544286" cy="707886"/>
          </a:xfrm>
          <a:prstGeom prst="rect">
            <a:avLst/>
          </a:prstGeom>
          <a:noFill/>
        </p:spPr>
        <p:txBody>
          <a:bodyPr wrap="none" rtlCol="0">
            <a:spAutoFit/>
          </a:bodyPr>
          <a:lstStyle/>
          <a:p>
            <a:pPr algn="ctr"/>
            <a:r>
              <a:rPr lang="zh-CN" altLang="en-US" sz="4000" spc="600" dirty="0" smtClean="0">
                <a:solidFill>
                  <a:schemeClr val="bg1"/>
                </a:solidFill>
                <a:cs typeface="+mn-ea"/>
                <a:sym typeface="+mn-lt"/>
              </a:rPr>
              <a:t>算法简介</a:t>
            </a:r>
            <a:endParaRPr lang="zh-CN" altLang="en-US" sz="4000" spc="600" dirty="0">
              <a:solidFill>
                <a:schemeClr val="bg1"/>
              </a:solidFill>
              <a:cs typeface="+mn-ea"/>
              <a:sym typeface="+mn-lt"/>
            </a:endParaRPr>
          </a:p>
        </p:txBody>
      </p:sp>
    </p:spTree>
    <p:extLst>
      <p:ext uri="{BB962C8B-B14F-4D97-AF65-F5344CB8AC3E}">
        <p14:creationId xmlns:p14="http://schemas.microsoft.com/office/powerpoint/2010/main" val="30841314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750"/>
                                        <p:tgtEl>
                                          <p:spTgt spid="4"/>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902811" cy="523220"/>
          </a:xfrm>
        </p:spPr>
        <p:txBody>
          <a:bodyPr/>
          <a:lstStyle/>
          <a:p>
            <a:r>
              <a:rPr lang="zh-CN" altLang="en-US" b="1" dirty="0">
                <a:latin typeface="+mn-lt"/>
                <a:ea typeface="+mn-ea"/>
                <a:cs typeface="+mn-ea"/>
                <a:sym typeface="+mn-lt"/>
              </a:rPr>
              <a:t>引言</a:t>
            </a:r>
          </a:p>
        </p:txBody>
      </p:sp>
      <p:sp>
        <p:nvSpPr>
          <p:cNvPr id="2" name="AutoShape 2" descr="https://pic3.zhimg.com/v2-84a6990595370912b602b0d581a3f04e_b.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501" y="1862810"/>
            <a:ext cx="5011076" cy="2745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402953" y="1048841"/>
            <a:ext cx="9410172" cy="523220"/>
          </a:xfrm>
          <a:prstGeom prst="rect">
            <a:avLst/>
          </a:prstGeom>
        </p:spPr>
        <p:txBody>
          <a:bodyPr wrap="square">
            <a:spAutoFit/>
          </a:bodyPr>
          <a:lstStyle/>
          <a:p>
            <a:r>
              <a:rPr lang="zh-CN" altLang="en-US" sz="2800" dirty="0"/>
              <a:t>把问题抽象地看成一</a:t>
            </a:r>
            <a:r>
              <a:rPr lang="zh-CN" altLang="en-US" sz="2800" dirty="0" smtClean="0"/>
              <a:t>个函数</a:t>
            </a:r>
            <a:r>
              <a:rPr lang="zh-CN" altLang="en-US" sz="2800" dirty="0"/>
              <a:t>，而</a:t>
            </a:r>
            <a:r>
              <a:rPr lang="zh-CN" altLang="en-US" sz="2800" dirty="0" smtClean="0"/>
              <a:t>最优解是</a:t>
            </a:r>
            <a:r>
              <a:rPr lang="zh-CN" altLang="en-US" sz="2800" dirty="0"/>
              <a:t>函数的</a:t>
            </a:r>
            <a:r>
              <a:rPr lang="zh-CN" altLang="en-US" sz="2800" dirty="0" smtClean="0"/>
              <a:t>最低点。</a:t>
            </a:r>
            <a:endParaRPr lang="zh-CN" altLang="en-US" sz="2800" dirty="0"/>
          </a:p>
        </p:txBody>
      </p:sp>
      <p:sp>
        <p:nvSpPr>
          <p:cNvPr id="5" name="矩形 4"/>
          <p:cNvSpPr/>
          <p:nvPr/>
        </p:nvSpPr>
        <p:spPr>
          <a:xfrm>
            <a:off x="1168929" y="4907992"/>
            <a:ext cx="9878220" cy="1399229"/>
          </a:xfrm>
          <a:prstGeom prst="rect">
            <a:avLst/>
          </a:prstGeom>
        </p:spPr>
        <p:txBody>
          <a:bodyPr wrap="square">
            <a:spAutoFit/>
          </a:bodyPr>
          <a:lstStyle/>
          <a:p>
            <a:pPr indent="720000">
              <a:lnSpc>
                <a:spcPts val="3500"/>
              </a:lnSpc>
            </a:pPr>
            <a:r>
              <a:rPr lang="zh-CN" altLang="en-US" sz="2600" dirty="0" smtClean="0"/>
              <a:t>对于</a:t>
            </a:r>
            <a:r>
              <a:rPr lang="zh-CN" altLang="en-US" sz="2600" dirty="0"/>
              <a:t>一个没有办法在多项式复杂度的算法下完成求解的问题，我们通常会想到一种简单粗暴的方法</a:t>
            </a:r>
            <a:r>
              <a:rPr lang="en-US" altLang="zh-CN" sz="2600" dirty="0"/>
              <a:t>——</a:t>
            </a:r>
            <a:r>
              <a:rPr lang="zh-CN" altLang="en-US" sz="2600" dirty="0" smtClean="0"/>
              <a:t>贪心算法。选择问题的某一个状态，然后不断向更优的情况靠近。</a:t>
            </a:r>
            <a:endParaRPr lang="zh-CN" altLang="en-US" sz="2600" dirty="0"/>
          </a:p>
        </p:txBody>
      </p:sp>
    </p:spTree>
    <p:extLst>
      <p:ext uri="{BB962C8B-B14F-4D97-AF65-F5344CB8AC3E}">
        <p14:creationId xmlns:p14="http://schemas.microsoft.com/office/powerpoint/2010/main" val="3990878476"/>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902811" cy="523220"/>
          </a:xfrm>
        </p:spPr>
        <p:txBody>
          <a:bodyPr/>
          <a:lstStyle/>
          <a:p>
            <a:r>
              <a:rPr lang="zh-CN" altLang="en-US" b="1" dirty="0">
                <a:latin typeface="+mn-lt"/>
                <a:ea typeface="+mn-ea"/>
                <a:cs typeface="+mn-ea"/>
                <a:sym typeface="+mn-lt"/>
              </a:rPr>
              <a:t>引言</a:t>
            </a:r>
          </a:p>
        </p:txBody>
      </p:sp>
      <p:sp>
        <p:nvSpPr>
          <p:cNvPr id="2" name="AutoShape 2" descr="https://pic3.zhimg.com/v2-84a6990595370912b602b0d581a3f04e_b.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矩形 3"/>
          <p:cNvSpPr/>
          <p:nvPr/>
        </p:nvSpPr>
        <p:spPr>
          <a:xfrm>
            <a:off x="1168928" y="1048841"/>
            <a:ext cx="10273772" cy="492443"/>
          </a:xfrm>
          <a:prstGeom prst="rect">
            <a:avLst/>
          </a:prstGeom>
        </p:spPr>
        <p:txBody>
          <a:bodyPr wrap="square">
            <a:spAutoFit/>
          </a:bodyPr>
          <a:lstStyle/>
          <a:p>
            <a:r>
              <a:rPr lang="zh-CN" altLang="en-US" sz="2600" dirty="0"/>
              <a:t>比如从</a:t>
            </a:r>
            <a:r>
              <a:rPr lang="en-US" altLang="zh-CN" sz="2600" dirty="0"/>
              <a:t>A</a:t>
            </a:r>
            <a:r>
              <a:rPr lang="zh-CN" altLang="en-US" sz="2600" dirty="0"/>
              <a:t>出发，可以获得局部最优解</a:t>
            </a:r>
            <a:r>
              <a:rPr lang="en-US" altLang="zh-CN" sz="2600" dirty="0"/>
              <a:t>B</a:t>
            </a:r>
            <a:r>
              <a:rPr lang="zh-CN" altLang="en-US" sz="2600" dirty="0"/>
              <a:t>，但这显然不是全局最优解</a:t>
            </a:r>
          </a:p>
        </p:txBody>
      </p:sp>
      <p:sp>
        <p:nvSpPr>
          <p:cNvPr id="5" name="矩形 4"/>
          <p:cNvSpPr/>
          <p:nvPr/>
        </p:nvSpPr>
        <p:spPr>
          <a:xfrm>
            <a:off x="1168929" y="4907992"/>
            <a:ext cx="9878220" cy="990015"/>
          </a:xfrm>
          <a:prstGeom prst="rect">
            <a:avLst/>
          </a:prstGeom>
        </p:spPr>
        <p:txBody>
          <a:bodyPr wrap="square">
            <a:spAutoFit/>
          </a:bodyPr>
          <a:lstStyle/>
          <a:p>
            <a:pPr indent="720000">
              <a:lnSpc>
                <a:spcPts val="3500"/>
              </a:lnSpc>
            </a:pPr>
            <a:r>
              <a:rPr lang="zh-CN" altLang="en-US" sz="2800" dirty="0" smtClean="0"/>
              <a:t>这样</a:t>
            </a:r>
            <a:r>
              <a:rPr lang="zh-CN" altLang="en-US" sz="2800" dirty="0"/>
              <a:t>做的局限性是，过于局限在局部的一个凹部分而无法跳出去去寻找更优的</a:t>
            </a:r>
            <a:r>
              <a:rPr lang="zh-CN" altLang="en-US" sz="2800" dirty="0" smtClean="0"/>
              <a:t>解。</a:t>
            </a:r>
            <a:endParaRPr lang="zh-CN" alt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300" y="1673659"/>
            <a:ext cx="5304499" cy="3059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云形标注 2"/>
          <p:cNvSpPr/>
          <p:nvPr/>
        </p:nvSpPr>
        <p:spPr>
          <a:xfrm flipH="1">
            <a:off x="6305814" y="5534742"/>
            <a:ext cx="5764266" cy="1122769"/>
          </a:xfrm>
          <a:prstGeom prst="cloudCallout">
            <a:avLst>
              <a:gd name="adj1" fmla="val 56168"/>
              <a:gd name="adj2" fmla="val -3249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zh-CN" altLang="en-US" sz="3200" dirty="0" smtClean="0"/>
              <a:t>那我们该如何寻找呢？</a:t>
            </a:r>
            <a:endParaRPr lang="zh-CN" altLang="en-US" sz="3200" dirty="0"/>
          </a:p>
        </p:txBody>
      </p:sp>
    </p:spTree>
    <p:extLst>
      <p:ext uri="{BB962C8B-B14F-4D97-AF65-F5344CB8AC3E}">
        <p14:creationId xmlns:p14="http://schemas.microsoft.com/office/powerpoint/2010/main" val="2232464831"/>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1980029" cy="523220"/>
          </a:xfrm>
        </p:spPr>
        <p:txBody>
          <a:bodyPr/>
          <a:lstStyle/>
          <a:p>
            <a:r>
              <a:rPr lang="zh-CN" altLang="en-US" b="1" dirty="0" smtClean="0">
                <a:latin typeface="+mn-lt"/>
                <a:ea typeface="+mn-ea"/>
                <a:cs typeface="+mn-ea"/>
                <a:sym typeface="+mn-lt"/>
              </a:rPr>
              <a:t>什么是退火</a:t>
            </a:r>
            <a:endParaRPr lang="zh-CN" altLang="en-US" b="1" dirty="0">
              <a:latin typeface="+mn-lt"/>
              <a:ea typeface="+mn-ea"/>
              <a:cs typeface="+mn-ea"/>
              <a:sym typeface="+mn-lt"/>
            </a:endParaRPr>
          </a:p>
        </p:txBody>
      </p:sp>
      <p:sp>
        <p:nvSpPr>
          <p:cNvPr id="18" name="矩形 17"/>
          <p:cNvSpPr/>
          <p:nvPr/>
        </p:nvSpPr>
        <p:spPr>
          <a:xfrm>
            <a:off x="1080976" y="1399367"/>
            <a:ext cx="9879123" cy="1954509"/>
          </a:xfrm>
          <a:prstGeom prst="rect">
            <a:avLst/>
          </a:prstGeom>
        </p:spPr>
        <p:txBody>
          <a:bodyPr wrap="square">
            <a:spAutoFit/>
          </a:bodyPr>
          <a:lstStyle/>
          <a:p>
            <a:pPr indent="720000">
              <a:lnSpc>
                <a:spcPct val="150000"/>
              </a:lnSpc>
            </a:pPr>
            <a:r>
              <a:rPr lang="zh-CN" altLang="en-US" sz="2800" dirty="0" smtClean="0"/>
              <a:t>退火</a:t>
            </a:r>
            <a:r>
              <a:rPr lang="zh-CN" altLang="en-US" sz="2800" dirty="0"/>
              <a:t>是指将固体加热到足够高的温度，使分子呈随机排列状态</a:t>
            </a:r>
            <a:r>
              <a:rPr lang="zh-CN" altLang="en-US" sz="2800" dirty="0" smtClean="0"/>
              <a:t>，保持足够的时间，然后以适宜的速度逐步</a:t>
            </a:r>
            <a:r>
              <a:rPr lang="zh-CN" altLang="en-US" sz="2800" dirty="0"/>
              <a:t>降温使之冷却，最后分子以低能状态排列，固体</a:t>
            </a:r>
            <a:r>
              <a:rPr lang="zh-CN" altLang="en-US" sz="2800" dirty="0" smtClean="0"/>
              <a:t>达到内能最小的稳定状态。</a:t>
            </a:r>
            <a:endParaRPr lang="en-US" altLang="zh-CN" sz="2800" dirty="0" smtClean="0"/>
          </a:p>
        </p:txBody>
      </p:sp>
      <p:sp>
        <p:nvSpPr>
          <p:cNvPr id="2" name="AutoShape 2" descr="https://pic3.zhimg.com/v2-84a6990595370912b602b0d581a3f04e_b.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 name="图示 2"/>
          <p:cNvGraphicFramePr/>
          <p:nvPr>
            <p:extLst>
              <p:ext uri="{D42A27DB-BD31-4B8C-83A1-F6EECF244321}">
                <p14:modId xmlns:p14="http://schemas.microsoft.com/office/powerpoint/2010/main" val="1995434448"/>
              </p:ext>
            </p:extLst>
          </p:nvPr>
        </p:nvGraphicFramePr>
        <p:xfrm>
          <a:off x="1956537" y="20522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85159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B39C7C97-BAF8-49F8-AC9E-E4A46408F1D4}"/>
              </a:ext>
            </a:extLst>
          </p:cNvPr>
          <p:cNvSpPr/>
          <p:nvPr/>
        </p:nvSpPr>
        <p:spPr>
          <a:xfrm>
            <a:off x="1584909" y="1592843"/>
            <a:ext cx="9112706" cy="2257425"/>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dirty="0">
              <a:cs typeface="+mn-ea"/>
              <a:sym typeface="+mn-lt"/>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792" y="1050387"/>
            <a:ext cx="8536939" cy="241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1620957" cy="523220"/>
          </a:xfrm>
        </p:spPr>
        <p:txBody>
          <a:bodyPr/>
          <a:lstStyle/>
          <a:p>
            <a:r>
              <a:rPr lang="zh-CN" altLang="en-US" b="1" dirty="0" smtClean="0">
                <a:latin typeface="+mn-lt"/>
                <a:ea typeface="+mn-ea"/>
                <a:cs typeface="+mn-ea"/>
                <a:sym typeface="+mn-lt"/>
              </a:rPr>
              <a:t>退火过程</a:t>
            </a:r>
            <a:endParaRPr lang="zh-CN" altLang="en-US" b="1" dirty="0">
              <a:latin typeface="+mn-lt"/>
              <a:ea typeface="+mn-ea"/>
              <a:cs typeface="+mn-ea"/>
              <a:sym typeface="+mn-lt"/>
            </a:endParaRPr>
          </a:p>
        </p:txBody>
      </p:sp>
      <p:sp>
        <p:nvSpPr>
          <p:cNvPr id="5" name="椭圆 4">
            <a:extLst>
              <a:ext uri="{FF2B5EF4-FFF2-40B4-BE49-F238E27FC236}">
                <a16:creationId xmlns:a16="http://schemas.microsoft.com/office/drawing/2014/main" xmlns="" id="{BC6692F6-2E31-4258-A040-DE34BAC5B1F7}"/>
              </a:ext>
            </a:extLst>
          </p:cNvPr>
          <p:cNvSpPr/>
          <p:nvPr/>
        </p:nvSpPr>
        <p:spPr>
          <a:xfrm>
            <a:off x="2550746" y="3396594"/>
            <a:ext cx="917880" cy="917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400" dirty="0">
                <a:cs typeface="+mn-ea"/>
                <a:sym typeface="+mn-lt"/>
              </a:rPr>
              <a:t>01</a:t>
            </a:r>
            <a:endParaRPr lang="zh-CN" altLang="en-US" sz="2400" dirty="0">
              <a:cs typeface="+mn-ea"/>
              <a:sym typeface="+mn-lt"/>
            </a:endParaRPr>
          </a:p>
        </p:txBody>
      </p:sp>
      <p:sp>
        <p:nvSpPr>
          <p:cNvPr id="8" name="文本框 7">
            <a:extLst>
              <a:ext uri="{FF2B5EF4-FFF2-40B4-BE49-F238E27FC236}">
                <a16:creationId xmlns:a16="http://schemas.microsoft.com/office/drawing/2014/main" xmlns="" id="{7E0051CA-B15A-42F4-9532-97596BB0DB3E}"/>
              </a:ext>
            </a:extLst>
          </p:cNvPr>
          <p:cNvSpPr txBox="1"/>
          <p:nvPr/>
        </p:nvSpPr>
        <p:spPr>
          <a:xfrm>
            <a:off x="636310" y="4329619"/>
            <a:ext cx="3200399" cy="1399229"/>
          </a:xfrm>
          <a:prstGeom prst="rect">
            <a:avLst/>
          </a:prstGeom>
          <a:noFill/>
        </p:spPr>
        <p:txBody>
          <a:bodyPr wrap="square" rtlCol="0">
            <a:spAutoFit/>
          </a:bodyPr>
          <a:lstStyle/>
          <a:p>
            <a:pPr algn="ctr">
              <a:lnSpc>
                <a:spcPts val="3500"/>
              </a:lnSpc>
            </a:pPr>
            <a:r>
              <a:rPr lang="zh-CN" altLang="en-US" sz="2400" dirty="0"/>
              <a:t>在初始状态</a:t>
            </a:r>
            <a:r>
              <a:rPr lang="zh-CN" altLang="en-US" sz="2400" dirty="0" smtClean="0"/>
              <a:t>，</a:t>
            </a:r>
            <a:endParaRPr lang="en-US" altLang="zh-CN" sz="2400" dirty="0" smtClean="0"/>
          </a:p>
          <a:p>
            <a:pPr algn="ctr">
              <a:lnSpc>
                <a:spcPts val="3500"/>
              </a:lnSpc>
            </a:pPr>
            <a:r>
              <a:rPr lang="zh-CN" altLang="en-US" sz="2400" dirty="0" smtClean="0"/>
              <a:t>固体</a:t>
            </a:r>
            <a:r>
              <a:rPr lang="zh-CN" altLang="en-US" sz="2400" dirty="0"/>
              <a:t>内部的粒子存在非均匀状态。</a:t>
            </a:r>
          </a:p>
        </p:txBody>
      </p:sp>
      <p:sp>
        <p:nvSpPr>
          <p:cNvPr id="9" name="椭圆 8">
            <a:extLst>
              <a:ext uri="{FF2B5EF4-FFF2-40B4-BE49-F238E27FC236}">
                <a16:creationId xmlns:a16="http://schemas.microsoft.com/office/drawing/2014/main" xmlns="" id="{5FDF4570-D82A-4A75-A226-82316E4CE5A3}"/>
              </a:ext>
            </a:extLst>
          </p:cNvPr>
          <p:cNvSpPr/>
          <p:nvPr/>
        </p:nvSpPr>
        <p:spPr>
          <a:xfrm>
            <a:off x="5682322" y="3396594"/>
            <a:ext cx="917880" cy="917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400" dirty="0">
                <a:cs typeface="+mn-ea"/>
                <a:sym typeface="+mn-lt"/>
              </a:rPr>
              <a:t>02</a:t>
            </a:r>
            <a:endParaRPr lang="zh-CN" altLang="en-US" sz="2400" dirty="0">
              <a:cs typeface="+mn-ea"/>
              <a:sym typeface="+mn-lt"/>
            </a:endParaRPr>
          </a:p>
        </p:txBody>
      </p:sp>
      <p:sp>
        <p:nvSpPr>
          <p:cNvPr id="12" name="文本框 11">
            <a:extLst>
              <a:ext uri="{FF2B5EF4-FFF2-40B4-BE49-F238E27FC236}">
                <a16:creationId xmlns:a16="http://schemas.microsoft.com/office/drawing/2014/main" xmlns="" id="{8F6EFBA8-04AC-4725-B468-A696EF7614B2}"/>
              </a:ext>
            </a:extLst>
          </p:cNvPr>
          <p:cNvSpPr txBox="1"/>
          <p:nvPr/>
        </p:nvSpPr>
        <p:spPr>
          <a:xfrm>
            <a:off x="4064002" y="4268598"/>
            <a:ext cx="3759200" cy="1848070"/>
          </a:xfrm>
          <a:prstGeom prst="rect">
            <a:avLst/>
          </a:prstGeom>
          <a:noFill/>
        </p:spPr>
        <p:txBody>
          <a:bodyPr wrap="square" rtlCol="0">
            <a:spAutoFit/>
          </a:bodyPr>
          <a:lstStyle/>
          <a:p>
            <a:pPr algn="ctr">
              <a:lnSpc>
                <a:spcPts val="3500"/>
              </a:lnSpc>
            </a:pPr>
            <a:r>
              <a:rPr lang="zh-CN" altLang="en-US" sz="2400" dirty="0"/>
              <a:t>加热到一定温度，</a:t>
            </a:r>
            <a:endParaRPr lang="en-US" altLang="zh-CN" sz="2400" dirty="0"/>
          </a:p>
          <a:p>
            <a:pPr algn="ctr">
              <a:lnSpc>
                <a:spcPts val="3500"/>
              </a:lnSpc>
            </a:pPr>
            <a:r>
              <a:rPr lang="zh-CN" altLang="en-US" sz="2400" dirty="0"/>
              <a:t>增强其粒子的热运动，</a:t>
            </a:r>
            <a:endParaRPr lang="en-US" altLang="zh-CN" sz="2400" dirty="0"/>
          </a:p>
          <a:p>
            <a:pPr algn="ctr">
              <a:lnSpc>
                <a:spcPts val="3500"/>
              </a:lnSpc>
            </a:pPr>
            <a:r>
              <a:rPr lang="zh-CN" altLang="en-US" sz="2400" dirty="0"/>
              <a:t>使粒子偏离其平衡位置，消除原来的非均匀状态。</a:t>
            </a:r>
          </a:p>
        </p:txBody>
      </p:sp>
      <p:sp>
        <p:nvSpPr>
          <p:cNvPr id="13" name="椭圆 12">
            <a:extLst>
              <a:ext uri="{FF2B5EF4-FFF2-40B4-BE49-F238E27FC236}">
                <a16:creationId xmlns:a16="http://schemas.microsoft.com/office/drawing/2014/main" xmlns="" id="{18D81800-9F38-4F84-8757-8D7B3178B7F4}"/>
              </a:ext>
            </a:extLst>
          </p:cNvPr>
          <p:cNvSpPr/>
          <p:nvPr/>
        </p:nvSpPr>
        <p:spPr>
          <a:xfrm>
            <a:off x="9177780" y="3396594"/>
            <a:ext cx="917880" cy="917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400" dirty="0">
                <a:cs typeface="+mn-ea"/>
                <a:sym typeface="+mn-lt"/>
              </a:rPr>
              <a:t>03</a:t>
            </a:r>
            <a:endParaRPr lang="zh-CN" altLang="en-US" sz="2400" dirty="0">
              <a:cs typeface="+mn-ea"/>
              <a:sym typeface="+mn-lt"/>
            </a:endParaRPr>
          </a:p>
        </p:txBody>
      </p:sp>
      <p:sp>
        <p:nvSpPr>
          <p:cNvPr id="16" name="文本框 15">
            <a:extLst>
              <a:ext uri="{FF2B5EF4-FFF2-40B4-BE49-F238E27FC236}">
                <a16:creationId xmlns:a16="http://schemas.microsoft.com/office/drawing/2014/main" xmlns="" id="{AF1FE5F6-9CFB-49D4-A29E-DD5E5982F89F}"/>
              </a:ext>
            </a:extLst>
          </p:cNvPr>
          <p:cNvSpPr txBox="1"/>
          <p:nvPr/>
        </p:nvSpPr>
        <p:spPr>
          <a:xfrm>
            <a:off x="7632700" y="4344484"/>
            <a:ext cx="4178300" cy="1848070"/>
          </a:xfrm>
          <a:prstGeom prst="rect">
            <a:avLst/>
          </a:prstGeom>
          <a:noFill/>
        </p:spPr>
        <p:txBody>
          <a:bodyPr wrap="square" rtlCol="0">
            <a:spAutoFit/>
          </a:bodyPr>
          <a:lstStyle/>
          <a:p>
            <a:pPr algn="ctr">
              <a:lnSpc>
                <a:spcPts val="3500"/>
              </a:lnSpc>
            </a:pPr>
            <a:r>
              <a:rPr lang="zh-CN" altLang="en-US" sz="2400" dirty="0"/>
              <a:t>让温度</a:t>
            </a:r>
            <a:r>
              <a:rPr lang="zh-CN" altLang="en-US" sz="2400" dirty="0">
                <a:solidFill>
                  <a:srgbClr val="FF0000"/>
                </a:solidFill>
              </a:rPr>
              <a:t>慢慢降低</a:t>
            </a:r>
            <a:r>
              <a:rPr lang="zh-CN" altLang="en-US" sz="2400" dirty="0"/>
              <a:t>，</a:t>
            </a:r>
            <a:endParaRPr lang="en-US" altLang="zh-CN" sz="2400" dirty="0"/>
          </a:p>
          <a:p>
            <a:pPr algn="ctr">
              <a:lnSpc>
                <a:spcPts val="3500"/>
              </a:lnSpc>
            </a:pPr>
            <a:r>
              <a:rPr lang="zh-CN" altLang="en-US" sz="2400" dirty="0"/>
              <a:t>达到热平衡状态，</a:t>
            </a:r>
            <a:endParaRPr lang="en-US" altLang="zh-CN" sz="2400" dirty="0"/>
          </a:p>
          <a:p>
            <a:pPr algn="ctr">
              <a:lnSpc>
                <a:spcPts val="3500"/>
              </a:lnSpc>
            </a:pPr>
            <a:r>
              <a:rPr lang="zh-CN" altLang="en-US" sz="2400" dirty="0"/>
              <a:t>粒子逐渐均匀有序，</a:t>
            </a:r>
            <a:endParaRPr lang="en-US" altLang="zh-CN" sz="2400" dirty="0"/>
          </a:p>
          <a:p>
            <a:pPr algn="ctr">
              <a:lnSpc>
                <a:spcPts val="3500"/>
              </a:lnSpc>
            </a:pPr>
            <a:r>
              <a:rPr lang="zh-CN" altLang="en-US" sz="2400" dirty="0"/>
              <a:t>最终达到内能最小的状态。</a:t>
            </a:r>
          </a:p>
        </p:txBody>
      </p:sp>
      <p:sp>
        <p:nvSpPr>
          <p:cNvPr id="2" name="AutoShape 2" descr="https://pic3.zhimg.com/v2-84a6990595370912b602b0d581a3f04e_b.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984260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9" grpId="0" animBg="1"/>
      <p:bldP spid="12" grpId="0"/>
      <p:bldP spid="13"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xmlns="" id="{2F55D60A-7D48-4F83-85B5-87D5EF7EE587}"/>
              </a:ext>
            </a:extLst>
          </p:cNvPr>
          <p:cNvSpPr>
            <a:spLocks noGrp="1"/>
          </p:cNvSpPr>
          <p:nvPr>
            <p:ph type="title"/>
          </p:nvPr>
        </p:nvSpPr>
        <p:spPr>
          <a:xfrm>
            <a:off x="787031" y="287313"/>
            <a:ext cx="3057247" cy="523220"/>
          </a:xfrm>
        </p:spPr>
        <p:txBody>
          <a:bodyPr/>
          <a:lstStyle/>
          <a:p>
            <a:r>
              <a:rPr lang="zh-CN" altLang="en-US" b="1" dirty="0" smtClean="0">
                <a:latin typeface="+mn-lt"/>
                <a:ea typeface="+mn-ea"/>
                <a:cs typeface="+mn-ea"/>
                <a:sym typeface="+mn-lt"/>
              </a:rPr>
              <a:t>为什么要慢慢降温</a:t>
            </a:r>
            <a:endParaRPr lang="zh-CN" altLang="en-US" b="1" dirty="0">
              <a:latin typeface="+mn-lt"/>
              <a:ea typeface="+mn-ea"/>
              <a:cs typeface="+mn-ea"/>
              <a:sym typeface="+mn-lt"/>
            </a:endParaRPr>
          </a:p>
        </p:txBody>
      </p:sp>
      <p:sp>
        <p:nvSpPr>
          <p:cNvPr id="4" name="矩形 3"/>
          <p:cNvSpPr/>
          <p:nvPr/>
        </p:nvSpPr>
        <p:spPr>
          <a:xfrm>
            <a:off x="999460" y="1265275"/>
            <a:ext cx="10154093" cy="3293337"/>
          </a:xfrm>
          <a:prstGeom prst="rect">
            <a:avLst/>
          </a:prstGeom>
        </p:spPr>
        <p:txBody>
          <a:bodyPr wrap="square">
            <a:spAutoFit/>
          </a:bodyPr>
          <a:lstStyle/>
          <a:p>
            <a:pPr indent="720000">
              <a:lnSpc>
                <a:spcPts val="3600"/>
              </a:lnSpc>
            </a:pPr>
            <a:r>
              <a:rPr lang="zh-CN" altLang="en-US" sz="2800" dirty="0" smtClean="0"/>
              <a:t>对这个系统来说，晶体状态是能量最低状态，而所有缓慢冷却的系统都可以自然达到这个最低能量状态。</a:t>
            </a:r>
            <a:endParaRPr lang="en-US" altLang="zh-CN" sz="2800" dirty="0" smtClean="0"/>
          </a:p>
          <a:p>
            <a:pPr indent="720000">
              <a:lnSpc>
                <a:spcPts val="3600"/>
              </a:lnSpc>
            </a:pPr>
            <a:r>
              <a:rPr lang="zh-CN" altLang="en-US" sz="2800" dirty="0" smtClean="0"/>
              <a:t>实际上，如果液体金属被迅速冷却或猝熄，就不会达到这一状态，而只能达到一种具有较高能量的多晶体状态或非结晶状态。因此，这一过程的本质在于缓慢的冷却，以争取足够的时间，让大量原子在丧失可动性之前进行重新分布，这是确保最低能量状态所必需的条件。</a:t>
            </a:r>
            <a:endParaRPr lang="zh-CN" altLang="en-US" sz="2800" dirty="0"/>
          </a:p>
        </p:txBody>
      </p:sp>
      <p:sp>
        <p:nvSpPr>
          <p:cNvPr id="6" name="圆角矩形标注 5"/>
          <p:cNvSpPr/>
          <p:nvPr/>
        </p:nvSpPr>
        <p:spPr>
          <a:xfrm>
            <a:off x="5279508" y="4558612"/>
            <a:ext cx="6379092" cy="1588188"/>
          </a:xfrm>
          <a:prstGeom prst="wedgeRoundRectCallout">
            <a:avLst>
              <a:gd name="adj1" fmla="val 42237"/>
              <a:gd name="adj2" fmla="val 64323"/>
              <a:gd name="adj3" fmla="val 16667"/>
            </a:avLst>
          </a:prstGeom>
          <a:solidFill>
            <a:schemeClr val="accent1"/>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
        <p:nvSpPr>
          <p:cNvPr id="5" name="矩形 4"/>
          <p:cNvSpPr/>
          <p:nvPr/>
        </p:nvSpPr>
        <p:spPr>
          <a:xfrm>
            <a:off x="5419209" y="4686777"/>
            <a:ext cx="6239391" cy="1292662"/>
          </a:xfrm>
          <a:prstGeom prst="rect">
            <a:avLst/>
          </a:prstGeom>
        </p:spPr>
        <p:txBody>
          <a:bodyPr wrap="square">
            <a:spAutoFit/>
          </a:bodyPr>
          <a:lstStyle/>
          <a:p>
            <a:r>
              <a:rPr lang="zh-CN" altLang="en-US" sz="2600" dirty="0">
                <a:solidFill>
                  <a:schemeClr val="bg2"/>
                </a:solidFill>
              </a:rPr>
              <a:t>降温步骤太快，降低了粒子往其他方向运动的可能性，容易陷入局部最优</a:t>
            </a:r>
            <a:r>
              <a:rPr lang="zh-CN" altLang="en-US" sz="2600" dirty="0" smtClean="0">
                <a:solidFill>
                  <a:schemeClr val="bg2"/>
                </a:solidFill>
              </a:rPr>
              <a:t>；</a:t>
            </a:r>
            <a:endParaRPr lang="en-US" altLang="zh-CN" sz="2600" dirty="0" smtClean="0">
              <a:solidFill>
                <a:schemeClr val="bg2"/>
              </a:solidFill>
            </a:endParaRPr>
          </a:p>
          <a:p>
            <a:r>
              <a:rPr lang="zh-CN" altLang="en-US" sz="2600" dirty="0" smtClean="0">
                <a:solidFill>
                  <a:schemeClr val="bg2"/>
                </a:solidFill>
              </a:rPr>
              <a:t>降温</a:t>
            </a:r>
            <a:r>
              <a:rPr lang="zh-CN" altLang="en-US" sz="2600" dirty="0">
                <a:solidFill>
                  <a:schemeClr val="bg2"/>
                </a:solidFill>
              </a:rPr>
              <a:t>速度过慢，又会使整个退火时间过长。</a:t>
            </a:r>
          </a:p>
        </p:txBody>
      </p:sp>
    </p:spTree>
    <p:extLst>
      <p:ext uri="{BB962C8B-B14F-4D97-AF65-F5344CB8AC3E}">
        <p14:creationId xmlns:p14="http://schemas.microsoft.com/office/powerpoint/2010/main" val="85546236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第一PPT，www.1ppt.com">
  <a:themeElements>
    <a:clrScheme name="自定义 355">
      <a:dk1>
        <a:srgbClr val="44546B"/>
      </a:dk1>
      <a:lt1>
        <a:srgbClr val="F2F2F2"/>
      </a:lt1>
      <a:dk2>
        <a:srgbClr val="44546A"/>
      </a:dk2>
      <a:lt2>
        <a:srgbClr val="E7E6E6"/>
      </a:lt2>
      <a:accent1>
        <a:srgbClr val="44546B"/>
      </a:accent1>
      <a:accent2>
        <a:srgbClr val="D14553"/>
      </a:accent2>
      <a:accent3>
        <a:srgbClr val="A5A5A5"/>
      </a:accent3>
      <a:accent4>
        <a:srgbClr val="FFC000"/>
      </a:accent4>
      <a:accent5>
        <a:srgbClr val="5B9BD5"/>
      </a:accent5>
      <a:accent6>
        <a:srgbClr val="70AD47"/>
      </a:accent6>
      <a:hlink>
        <a:srgbClr val="0563C1"/>
      </a:hlink>
      <a:folHlink>
        <a:srgbClr val="954F72"/>
      </a:folHlink>
    </a:clrScheme>
    <a:fontScheme name="i5zulahp">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0" tIns="0" rIns="0" bIns="0"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18334</TotalTime>
  <Words>3355</Words>
  <Application>Microsoft Office PowerPoint</Application>
  <PresentationFormat>自定义</PresentationFormat>
  <Paragraphs>305</Paragraphs>
  <Slides>39</Slides>
  <Notes>39</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第一PPT，www.1ppt.com</vt:lpstr>
      <vt:lpstr>PowerPoint 演示文稿</vt:lpstr>
      <vt:lpstr>PowerPoint 演示文稿</vt:lpstr>
      <vt:lpstr>PowerPoint 演示文稿</vt:lpstr>
      <vt:lpstr>PowerPoint 演示文稿</vt:lpstr>
      <vt:lpstr>引言</vt:lpstr>
      <vt:lpstr>引言</vt:lpstr>
      <vt:lpstr>什么是退火</vt:lpstr>
      <vt:lpstr>退火过程</vt:lpstr>
      <vt:lpstr>为什么要慢慢降温</vt:lpstr>
      <vt:lpstr>什么是模拟退火</vt:lpstr>
      <vt:lpstr>运用模拟退火</vt:lpstr>
      <vt:lpstr>相似性</vt:lpstr>
      <vt:lpstr>Metropolis准则</vt:lpstr>
      <vt:lpstr>PowerPoint 演示文稿</vt:lpstr>
      <vt:lpstr>PowerPoint 演示文稿</vt:lpstr>
      <vt:lpstr>参数说明</vt:lpstr>
      <vt:lpstr>参数说明</vt:lpstr>
      <vt:lpstr>控制参数衰减函数</vt:lpstr>
      <vt:lpstr>参数说明</vt:lpstr>
      <vt:lpstr>参数说明</vt:lpstr>
      <vt:lpstr>全局最优的条件</vt:lpstr>
      <vt:lpstr>算法步骤</vt:lpstr>
      <vt:lpstr>算法步骤</vt:lpstr>
      <vt:lpstr>算法步骤</vt:lpstr>
      <vt:lpstr>算法流程</vt:lpstr>
      <vt:lpstr>PowerPoint 演示文稿</vt:lpstr>
      <vt:lpstr>求解函数极值</vt:lpstr>
      <vt:lpstr>求解函数极值</vt:lpstr>
      <vt:lpstr>工具箱的使用</vt:lpstr>
      <vt:lpstr>工具箱的使用</vt:lpstr>
      <vt:lpstr>求解TSP问题</vt:lpstr>
      <vt:lpstr>求解TSP问题</vt:lpstr>
      <vt:lpstr>求解TSP问题</vt:lpstr>
      <vt:lpstr>PowerPoint 演示文稿</vt:lpstr>
      <vt:lpstr>总结</vt:lpstr>
      <vt:lpstr>模拟退火优缺点</vt:lpstr>
      <vt:lpstr>模拟退火的改进</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第一PPT</dc:creator>
  <cp:keywords>www.1ppt.com</cp:keywords>
  <dc:description>www.1ppt.com</dc:description>
  <cp:lastModifiedBy>郑依灵</cp:lastModifiedBy>
  <cp:revision>203</cp:revision>
  <dcterms:created xsi:type="dcterms:W3CDTF">2019-03-13T05:38:41Z</dcterms:created>
  <dcterms:modified xsi:type="dcterms:W3CDTF">2020-02-20T14:24:59Z</dcterms:modified>
</cp:coreProperties>
</file>