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3"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0" y="4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29607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06A7DBA-E8A7-4074-ADE9-1A5F4B97E814}" type="datetimeFigureOut">
              <a:rPr lang="fr-FR" smtClean="0"/>
              <a:t>14/12/2018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3321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7199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134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2654210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1959422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4022010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1457969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86202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92992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37136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06A7DBA-E8A7-4074-ADE9-1A5F4B97E814}" type="datetimeFigureOut">
              <a:rPr lang="fr-FR" smtClean="0"/>
              <a:t>14/12/2018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52984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06A7DBA-E8A7-4074-ADE9-1A5F4B97E814}" type="datetimeFigureOut">
              <a:rPr lang="fr-FR" smtClean="0"/>
              <a:t>14/12/2018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78291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167843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69351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F06A7DBA-E8A7-4074-ADE9-1A5F4B97E814}" type="datetimeFigureOut">
              <a:rPr lang="fr-FR" smtClean="0"/>
              <a:t>14/12/2018</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158961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06A7DBA-E8A7-4074-ADE9-1A5F4B97E814}" type="datetimeFigureOut">
              <a:rPr lang="fr-FR" smtClean="0"/>
              <a:t>14/12/2018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4905B69-F491-4926-9BA6-6402CF964738}" type="slidenum">
              <a:rPr lang="fr-FR" smtClean="0"/>
              <a:t>‹N°›</a:t>
            </a:fld>
            <a:endParaRPr lang="fr-FR"/>
          </a:p>
        </p:txBody>
      </p:sp>
    </p:spTree>
    <p:extLst>
      <p:ext uri="{BB962C8B-B14F-4D97-AF65-F5344CB8AC3E}">
        <p14:creationId xmlns:p14="http://schemas.microsoft.com/office/powerpoint/2010/main" val="394154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6A7DBA-E8A7-4074-ADE9-1A5F4B97E814}" type="datetimeFigureOut">
              <a:rPr lang="fr-FR" smtClean="0"/>
              <a:t>14/12/2018</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905B69-F491-4926-9BA6-6402CF964738}" type="slidenum">
              <a:rPr lang="fr-FR" smtClean="0"/>
              <a:t>‹N°›</a:t>
            </a:fld>
            <a:endParaRPr lang="fr-FR"/>
          </a:p>
        </p:txBody>
      </p:sp>
    </p:spTree>
    <p:extLst>
      <p:ext uri="{BB962C8B-B14F-4D97-AF65-F5344CB8AC3E}">
        <p14:creationId xmlns:p14="http://schemas.microsoft.com/office/powerpoint/2010/main" val="1577905051"/>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499192"/>
            <a:ext cx="4621803" cy="1903637"/>
          </a:xfrm>
        </p:spPr>
        <p:txBody>
          <a:bodyPr>
            <a:noAutofit/>
          </a:bodyPr>
          <a:lstStyle/>
          <a:p>
            <a:pPr algn="r"/>
            <a:r>
              <a:rPr lang="fr-FR" sz="8800" dirty="0" smtClean="0">
                <a:effectLst>
                  <a:outerShdw blurRad="38100" dist="38100" dir="2700000" algn="tl">
                    <a:srgbClr val="000000">
                      <a:alpha val="43137"/>
                    </a:srgbClr>
                  </a:outerShdw>
                </a:effectLst>
              </a:rPr>
              <a:t>Logiciel</a:t>
            </a:r>
            <a:endParaRPr lang="fr-FR" dirty="0"/>
          </a:p>
        </p:txBody>
      </p:sp>
      <p:sp>
        <p:nvSpPr>
          <p:cNvPr id="3" name="Sous-titre 2"/>
          <p:cNvSpPr>
            <a:spLocks noGrp="1"/>
          </p:cNvSpPr>
          <p:nvPr>
            <p:ph type="subTitle" idx="1"/>
          </p:nvPr>
        </p:nvSpPr>
        <p:spPr/>
        <p:txBody>
          <a:bodyPr>
            <a:normAutofit/>
          </a:bodyPr>
          <a:lstStyle/>
          <a:p>
            <a:r>
              <a:rPr lang="fr-FR" sz="2800" dirty="0" smtClean="0"/>
              <a:t>Prenez l’habitude d’apprendre !</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16" y="656084"/>
            <a:ext cx="5822368" cy="4121296"/>
          </a:xfrm>
          <a:prstGeom prst="rect">
            <a:avLst/>
          </a:prstGeom>
        </p:spPr>
      </p:pic>
    </p:spTree>
    <p:extLst>
      <p:ext uri="{BB962C8B-B14F-4D97-AF65-F5344CB8AC3E}">
        <p14:creationId xmlns:p14="http://schemas.microsoft.com/office/powerpoint/2010/main" val="3140579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grpSp>
        <p:nvGrpSpPr>
          <p:cNvPr id="53" name="Groupe 52"/>
          <p:cNvGrpSpPr/>
          <p:nvPr/>
        </p:nvGrpSpPr>
        <p:grpSpPr>
          <a:xfrm>
            <a:off x="3943825" y="4502776"/>
            <a:ext cx="6836339" cy="1876466"/>
            <a:chOff x="3943825" y="4502776"/>
            <a:chExt cx="6836339" cy="1876466"/>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690" y="4502776"/>
              <a:ext cx="2639474" cy="1876466"/>
            </a:xfrm>
            <a:prstGeom prst="rect">
              <a:avLst/>
            </a:prstGeom>
          </p:spPr>
        </p:pic>
        <p:cxnSp>
          <p:nvCxnSpPr>
            <p:cNvPr id="32" name="Connecteur droit avec flèche 31"/>
            <p:cNvCxnSpPr/>
            <p:nvPr/>
          </p:nvCxnSpPr>
          <p:spPr>
            <a:xfrm flipH="1" flipV="1">
              <a:off x="6632167" y="5023876"/>
              <a:ext cx="1661228" cy="75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6632167" y="5380948"/>
              <a:ext cx="2373610"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6632167" y="5863817"/>
              <a:ext cx="2299182" cy="361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4889686" y="4898079"/>
              <a:ext cx="3025865" cy="307777"/>
            </a:xfrm>
            <a:prstGeom prst="rect">
              <a:avLst/>
            </a:prstGeom>
            <a:noFill/>
          </p:spPr>
          <p:txBody>
            <a:bodyPr wrap="square" rtlCol="0">
              <a:spAutoFit/>
            </a:bodyPr>
            <a:lstStyle/>
            <a:p>
              <a:r>
                <a:rPr lang="fr-FR" sz="1400" dirty="0" smtClean="0"/>
                <a:t>Phrase à reformer</a:t>
              </a:r>
              <a:endParaRPr lang="fr-FR" sz="1400" dirty="0"/>
            </a:p>
          </p:txBody>
        </p:sp>
        <p:sp>
          <p:nvSpPr>
            <p:cNvPr id="45" name="ZoneTexte 44"/>
            <p:cNvSpPr txBox="1"/>
            <p:nvPr/>
          </p:nvSpPr>
          <p:spPr>
            <a:xfrm>
              <a:off x="3943825" y="5380948"/>
              <a:ext cx="3025865" cy="307777"/>
            </a:xfrm>
            <a:prstGeom prst="rect">
              <a:avLst/>
            </a:prstGeom>
            <a:noFill/>
          </p:spPr>
          <p:txBody>
            <a:bodyPr wrap="square" rtlCol="0">
              <a:spAutoFit/>
            </a:bodyPr>
            <a:lstStyle/>
            <a:p>
              <a:r>
                <a:rPr lang="fr-FR" sz="1400" dirty="0" smtClean="0"/>
                <a:t>Zone pour reformer la phrase</a:t>
              </a:r>
              <a:endParaRPr lang="fr-FR" sz="1400" dirty="0"/>
            </a:p>
          </p:txBody>
        </p:sp>
        <p:sp>
          <p:nvSpPr>
            <p:cNvPr id="50" name="ZoneTexte 49"/>
            <p:cNvSpPr txBox="1"/>
            <p:nvPr/>
          </p:nvSpPr>
          <p:spPr>
            <a:xfrm>
              <a:off x="4886826" y="6071465"/>
              <a:ext cx="3025865" cy="307777"/>
            </a:xfrm>
            <a:prstGeom prst="rect">
              <a:avLst/>
            </a:prstGeom>
            <a:noFill/>
          </p:spPr>
          <p:txBody>
            <a:bodyPr wrap="square" rtlCol="0">
              <a:spAutoFit/>
            </a:bodyPr>
            <a:lstStyle/>
            <a:p>
              <a:r>
                <a:rPr lang="fr-FR" sz="1400" dirty="0" smtClean="0"/>
                <a:t>Mots a déplacer </a:t>
              </a:r>
              <a:endParaRPr lang="fr-FR" sz="1400" dirty="0"/>
            </a:p>
          </p:txBody>
        </p:sp>
      </p:grpSp>
      <p:grpSp>
        <p:nvGrpSpPr>
          <p:cNvPr id="37" name="Groupe 36"/>
          <p:cNvGrpSpPr/>
          <p:nvPr/>
        </p:nvGrpSpPr>
        <p:grpSpPr>
          <a:xfrm>
            <a:off x="256630" y="1092314"/>
            <a:ext cx="8312357" cy="3611594"/>
            <a:chOff x="214954" y="1394186"/>
            <a:chExt cx="8312357" cy="3611594"/>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94" y="2054714"/>
              <a:ext cx="2641298" cy="1883476"/>
            </a:xfrm>
            <a:prstGeom prst="rect">
              <a:avLst/>
            </a:prstGeom>
          </p:spPr>
        </p:pic>
        <p:cxnSp>
          <p:nvCxnSpPr>
            <p:cNvPr id="11" name="Connecteur droit avec flèche 10"/>
            <p:cNvCxnSpPr/>
            <p:nvPr/>
          </p:nvCxnSpPr>
          <p:spPr>
            <a:xfrm flipV="1">
              <a:off x="3413051" y="3271887"/>
              <a:ext cx="1435396" cy="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4848446" y="3091388"/>
              <a:ext cx="3678865" cy="307777"/>
            </a:xfrm>
            <a:prstGeom prst="rect">
              <a:avLst/>
            </a:prstGeom>
            <a:noFill/>
          </p:spPr>
          <p:txBody>
            <a:bodyPr wrap="square" rtlCol="0">
              <a:spAutoFit/>
            </a:bodyPr>
            <a:lstStyle/>
            <a:p>
              <a:r>
                <a:rPr lang="fr-FR" sz="1400" dirty="0" smtClean="0"/>
                <a:t>Phrases version langue choisis et français </a:t>
              </a:r>
              <a:endParaRPr lang="fr-FR" sz="1400" dirty="0"/>
            </a:p>
          </p:txBody>
        </p:sp>
        <p:cxnSp>
          <p:nvCxnSpPr>
            <p:cNvPr id="20" name="Connecteur droit avec flèche 19"/>
            <p:cNvCxnSpPr/>
            <p:nvPr/>
          </p:nvCxnSpPr>
          <p:spPr>
            <a:xfrm flipV="1">
              <a:off x="2965813" y="1743740"/>
              <a:ext cx="0" cy="54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3753293" y="2069412"/>
              <a:ext cx="723014" cy="21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1892595" y="3798380"/>
              <a:ext cx="21265" cy="41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3657600" y="3798380"/>
              <a:ext cx="876293" cy="3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026040" y="3399165"/>
              <a:ext cx="515682" cy="1247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2046771" y="3112062"/>
              <a:ext cx="1935121" cy="133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903227" y="1394186"/>
              <a:ext cx="2399756" cy="307777"/>
            </a:xfrm>
            <a:prstGeom prst="rect">
              <a:avLst/>
            </a:prstGeom>
            <a:noFill/>
          </p:spPr>
          <p:txBody>
            <a:bodyPr wrap="square" rtlCol="0">
              <a:spAutoFit/>
            </a:bodyPr>
            <a:lstStyle/>
            <a:p>
              <a:r>
                <a:rPr lang="fr-FR" sz="1400" dirty="0" smtClean="0"/>
                <a:t>Indicateur de progression</a:t>
              </a:r>
              <a:endParaRPr lang="fr-FR" sz="1400" dirty="0"/>
            </a:p>
          </p:txBody>
        </p:sp>
        <p:sp>
          <p:nvSpPr>
            <p:cNvPr id="46" name="ZoneTexte 45"/>
            <p:cNvSpPr txBox="1"/>
            <p:nvPr/>
          </p:nvSpPr>
          <p:spPr>
            <a:xfrm>
              <a:off x="4603001" y="1839292"/>
              <a:ext cx="2371957" cy="307777"/>
            </a:xfrm>
            <a:prstGeom prst="rect">
              <a:avLst/>
            </a:prstGeom>
            <a:noFill/>
          </p:spPr>
          <p:txBody>
            <a:bodyPr wrap="square" rtlCol="0">
              <a:spAutoFit/>
            </a:bodyPr>
            <a:lstStyle/>
            <a:p>
              <a:r>
                <a:rPr lang="fr-FR" sz="1400" dirty="0" smtClean="0"/>
                <a:t>Retour rapide à l’accueil </a:t>
              </a:r>
              <a:endParaRPr lang="fr-FR" sz="1400" dirty="0"/>
            </a:p>
          </p:txBody>
        </p:sp>
        <p:sp>
          <p:nvSpPr>
            <p:cNvPr id="47" name="ZoneTexte 46"/>
            <p:cNvSpPr txBox="1"/>
            <p:nvPr/>
          </p:nvSpPr>
          <p:spPr>
            <a:xfrm>
              <a:off x="4735912" y="3644888"/>
              <a:ext cx="1622171" cy="307777"/>
            </a:xfrm>
            <a:prstGeom prst="rect">
              <a:avLst/>
            </a:prstGeom>
            <a:noFill/>
          </p:spPr>
          <p:txBody>
            <a:bodyPr wrap="square" rtlCol="0">
              <a:spAutoFit/>
            </a:bodyPr>
            <a:lstStyle/>
            <a:p>
              <a:r>
                <a:rPr lang="fr-FR" sz="1400" dirty="0" smtClean="0"/>
                <a:t>Exercice suivant</a:t>
              </a:r>
              <a:endParaRPr lang="fr-FR" sz="1400" dirty="0"/>
            </a:p>
          </p:txBody>
        </p:sp>
        <p:sp>
          <p:nvSpPr>
            <p:cNvPr id="49" name="ZoneTexte 48"/>
            <p:cNvSpPr txBox="1"/>
            <p:nvPr/>
          </p:nvSpPr>
          <p:spPr>
            <a:xfrm>
              <a:off x="4178409" y="4265062"/>
              <a:ext cx="2564590" cy="307777"/>
            </a:xfrm>
            <a:prstGeom prst="rect">
              <a:avLst/>
            </a:prstGeom>
            <a:noFill/>
          </p:spPr>
          <p:txBody>
            <a:bodyPr wrap="square" rtlCol="0">
              <a:spAutoFit/>
            </a:bodyPr>
            <a:lstStyle/>
            <a:p>
              <a:r>
                <a:rPr lang="fr-FR" sz="1400" dirty="0" smtClean="0"/>
                <a:t>Zone d’affichage d’image</a:t>
              </a:r>
              <a:endParaRPr lang="fr-FR" sz="1400" dirty="0"/>
            </a:p>
          </p:txBody>
        </p:sp>
        <p:sp>
          <p:nvSpPr>
            <p:cNvPr id="51" name="ZoneTexte 50"/>
            <p:cNvSpPr txBox="1"/>
            <p:nvPr/>
          </p:nvSpPr>
          <p:spPr>
            <a:xfrm>
              <a:off x="1541722" y="4295825"/>
              <a:ext cx="2360427" cy="307777"/>
            </a:xfrm>
            <a:prstGeom prst="rect">
              <a:avLst/>
            </a:prstGeom>
            <a:noFill/>
          </p:spPr>
          <p:txBody>
            <a:bodyPr wrap="square" rtlCol="0">
              <a:spAutoFit/>
            </a:bodyPr>
            <a:lstStyle/>
            <a:p>
              <a:r>
                <a:rPr lang="fr-FR" sz="1400" dirty="0" smtClean="0"/>
                <a:t>Mot de lexique principal</a:t>
              </a:r>
              <a:endParaRPr lang="fr-FR" sz="1400" dirty="0"/>
            </a:p>
          </p:txBody>
        </p:sp>
        <p:sp>
          <p:nvSpPr>
            <p:cNvPr id="52" name="ZoneTexte 51"/>
            <p:cNvSpPr txBox="1"/>
            <p:nvPr/>
          </p:nvSpPr>
          <p:spPr>
            <a:xfrm>
              <a:off x="214954" y="4698003"/>
              <a:ext cx="2039148" cy="307777"/>
            </a:xfrm>
            <a:prstGeom prst="rect">
              <a:avLst/>
            </a:prstGeom>
            <a:noFill/>
          </p:spPr>
          <p:txBody>
            <a:bodyPr wrap="square" rtlCol="0">
              <a:spAutoFit/>
            </a:bodyPr>
            <a:lstStyle/>
            <a:p>
              <a:r>
                <a:rPr lang="fr-FR" sz="1400" dirty="0" smtClean="0"/>
                <a:t>Ecoute de la phrase</a:t>
              </a:r>
              <a:endParaRPr lang="fr-FR" sz="1400" dirty="0"/>
            </a:p>
          </p:txBody>
        </p:sp>
      </p:grpSp>
    </p:spTree>
    <p:extLst>
      <p:ext uri="{BB962C8B-B14F-4D97-AF65-F5344CB8AC3E}">
        <p14:creationId xmlns:p14="http://schemas.microsoft.com/office/powerpoint/2010/main" val="845345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grpSp>
        <p:nvGrpSpPr>
          <p:cNvPr id="23" name="Groupe 22"/>
          <p:cNvGrpSpPr/>
          <p:nvPr/>
        </p:nvGrpSpPr>
        <p:grpSpPr>
          <a:xfrm>
            <a:off x="382192" y="1239288"/>
            <a:ext cx="7791530" cy="3227887"/>
            <a:chOff x="254601" y="1410385"/>
            <a:chExt cx="7791530" cy="3227887"/>
          </a:xfrm>
        </p:grpSpPr>
        <p:grpSp>
          <p:nvGrpSpPr>
            <p:cNvPr id="22" name="Groupe 21"/>
            <p:cNvGrpSpPr/>
            <p:nvPr/>
          </p:nvGrpSpPr>
          <p:grpSpPr>
            <a:xfrm>
              <a:off x="254601" y="1410385"/>
              <a:ext cx="7791530" cy="3227887"/>
              <a:chOff x="233336" y="1271800"/>
              <a:chExt cx="7791530" cy="3227887"/>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95" y="1761787"/>
                <a:ext cx="2660550" cy="1895308"/>
              </a:xfrm>
              <a:prstGeom prst="rect">
                <a:avLst/>
              </a:prstGeom>
            </p:spPr>
          </p:pic>
          <p:cxnSp>
            <p:nvCxnSpPr>
              <p:cNvPr id="11" name="Connecteur droit avec flèche 10"/>
              <p:cNvCxnSpPr/>
              <p:nvPr/>
            </p:nvCxnSpPr>
            <p:spPr>
              <a:xfrm flipV="1">
                <a:off x="2563617" y="1895868"/>
                <a:ext cx="1573805" cy="111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3665266" y="1501640"/>
                <a:ext cx="4359600" cy="307777"/>
              </a:xfrm>
              <a:prstGeom prst="rect">
                <a:avLst/>
              </a:prstGeom>
              <a:noFill/>
            </p:spPr>
            <p:txBody>
              <a:bodyPr wrap="square" rtlCol="0">
                <a:spAutoFit/>
              </a:bodyPr>
              <a:lstStyle/>
              <a:p>
                <a:r>
                  <a:rPr lang="fr-FR" sz="1400" dirty="0" smtClean="0"/>
                  <a:t>Mots a déplacer ou cliquer pour finir la phrase</a:t>
                </a:r>
                <a:endParaRPr lang="fr-FR" sz="1400" dirty="0"/>
              </a:p>
            </p:txBody>
          </p:sp>
          <p:cxnSp>
            <p:nvCxnSpPr>
              <p:cNvPr id="24" name="Connecteur droit avec flèche 23"/>
              <p:cNvCxnSpPr/>
              <p:nvPr/>
            </p:nvCxnSpPr>
            <p:spPr>
              <a:xfrm flipH="1">
                <a:off x="1346932" y="2558212"/>
                <a:ext cx="135386" cy="156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3410101" y="3484745"/>
                <a:ext cx="130541" cy="38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346932" y="1271800"/>
                <a:ext cx="2399756" cy="307777"/>
              </a:xfrm>
              <a:prstGeom prst="rect">
                <a:avLst/>
              </a:prstGeom>
              <a:noFill/>
            </p:spPr>
            <p:txBody>
              <a:bodyPr wrap="square" rtlCol="0">
                <a:spAutoFit/>
              </a:bodyPr>
              <a:lstStyle/>
              <a:p>
                <a:r>
                  <a:rPr lang="fr-FR" sz="1400" dirty="0" smtClean="0"/>
                  <a:t>Indicateur de la question</a:t>
                </a:r>
                <a:endParaRPr lang="fr-FR" sz="1400" dirty="0"/>
              </a:p>
            </p:txBody>
          </p:sp>
          <p:sp>
            <p:nvSpPr>
              <p:cNvPr id="46" name="ZoneTexte 45"/>
              <p:cNvSpPr txBox="1"/>
              <p:nvPr/>
            </p:nvSpPr>
            <p:spPr>
              <a:xfrm>
                <a:off x="233336" y="4191910"/>
                <a:ext cx="3513352" cy="307777"/>
              </a:xfrm>
              <a:prstGeom prst="rect">
                <a:avLst/>
              </a:prstGeom>
              <a:noFill/>
            </p:spPr>
            <p:txBody>
              <a:bodyPr wrap="square" rtlCol="0">
                <a:spAutoFit/>
              </a:bodyPr>
              <a:lstStyle/>
              <a:p>
                <a:r>
                  <a:rPr lang="fr-FR" sz="1400" dirty="0" smtClean="0"/>
                  <a:t>Zone d’affichage de la phrase à finir</a:t>
                </a:r>
                <a:endParaRPr lang="fr-FR" sz="1400" dirty="0"/>
              </a:p>
            </p:txBody>
          </p:sp>
          <p:sp>
            <p:nvSpPr>
              <p:cNvPr id="47" name="ZoneTexte 46"/>
              <p:cNvSpPr txBox="1"/>
              <p:nvPr/>
            </p:nvSpPr>
            <p:spPr>
              <a:xfrm>
                <a:off x="3540642" y="3722100"/>
                <a:ext cx="1622171" cy="307777"/>
              </a:xfrm>
              <a:prstGeom prst="rect">
                <a:avLst/>
              </a:prstGeom>
              <a:noFill/>
            </p:spPr>
            <p:txBody>
              <a:bodyPr wrap="square" rtlCol="0">
                <a:spAutoFit/>
              </a:bodyPr>
              <a:lstStyle/>
              <a:p>
                <a:r>
                  <a:rPr lang="fr-FR" sz="1400" dirty="0" smtClean="0"/>
                  <a:t>Exercice suivant</a:t>
                </a:r>
                <a:endParaRPr lang="fr-FR" sz="1400" dirty="0"/>
              </a:p>
            </p:txBody>
          </p:sp>
        </p:grpSp>
        <p:cxnSp>
          <p:nvCxnSpPr>
            <p:cNvPr id="20" name="Connecteur droit avec flèche 19"/>
            <p:cNvCxnSpPr/>
            <p:nvPr/>
          </p:nvCxnSpPr>
          <p:spPr>
            <a:xfrm flipV="1">
              <a:off x="1955536" y="1601428"/>
              <a:ext cx="695715" cy="588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e 67"/>
          <p:cNvGrpSpPr/>
          <p:nvPr/>
        </p:nvGrpSpPr>
        <p:grpSpPr>
          <a:xfrm>
            <a:off x="4272150" y="2533207"/>
            <a:ext cx="6335019" cy="2138876"/>
            <a:chOff x="4272150" y="2533207"/>
            <a:chExt cx="6335019" cy="2138876"/>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439" y="2665409"/>
              <a:ext cx="2645730" cy="1883476"/>
            </a:xfrm>
            <a:prstGeom prst="rect">
              <a:avLst/>
            </a:prstGeom>
          </p:spPr>
        </p:pic>
        <p:cxnSp>
          <p:nvCxnSpPr>
            <p:cNvPr id="54" name="Connecteur droit avec flèche 53"/>
            <p:cNvCxnSpPr/>
            <p:nvPr/>
          </p:nvCxnSpPr>
          <p:spPr>
            <a:xfrm flipH="1" flipV="1">
              <a:off x="7233521" y="2892461"/>
              <a:ext cx="1180190" cy="59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endCxn id="59" idx="3"/>
            </p:cNvCxnSpPr>
            <p:nvPr/>
          </p:nvCxnSpPr>
          <p:spPr>
            <a:xfrm flipH="1" flipV="1">
              <a:off x="7531994" y="3363158"/>
              <a:ext cx="995319" cy="4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flipH="1">
              <a:off x="7102549" y="4145574"/>
              <a:ext cx="1871904" cy="36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4773862" y="2533207"/>
              <a:ext cx="3029591" cy="307777"/>
            </a:xfrm>
            <a:prstGeom prst="rect">
              <a:avLst/>
            </a:prstGeom>
            <a:noFill/>
          </p:spPr>
          <p:txBody>
            <a:bodyPr wrap="square" rtlCol="0">
              <a:spAutoFit/>
            </a:bodyPr>
            <a:lstStyle/>
            <a:p>
              <a:r>
                <a:rPr lang="fr-FR" sz="1400" dirty="0" smtClean="0"/>
                <a:t>Image correspondant au verbe</a:t>
              </a:r>
              <a:endParaRPr lang="fr-FR" sz="1400" dirty="0"/>
            </a:p>
          </p:txBody>
        </p:sp>
        <p:sp>
          <p:nvSpPr>
            <p:cNvPr id="59" name="ZoneTexte 58"/>
            <p:cNvSpPr txBox="1"/>
            <p:nvPr/>
          </p:nvSpPr>
          <p:spPr>
            <a:xfrm>
              <a:off x="4288021" y="3209269"/>
              <a:ext cx="3243973" cy="307777"/>
            </a:xfrm>
            <a:prstGeom prst="rect">
              <a:avLst/>
            </a:prstGeom>
            <a:noFill/>
          </p:spPr>
          <p:txBody>
            <a:bodyPr wrap="square" rtlCol="0">
              <a:spAutoFit/>
            </a:bodyPr>
            <a:lstStyle/>
            <a:p>
              <a:r>
                <a:rPr lang="fr-FR" sz="1400" dirty="0" smtClean="0"/>
                <a:t>Verbe avec zone cliquable pour </a:t>
              </a:r>
              <a:endParaRPr lang="fr-FR" sz="1400" dirty="0"/>
            </a:p>
          </p:txBody>
        </p:sp>
        <p:sp>
          <p:nvSpPr>
            <p:cNvPr id="60" name="ZoneTexte 59"/>
            <p:cNvSpPr txBox="1"/>
            <p:nvPr/>
          </p:nvSpPr>
          <p:spPr>
            <a:xfrm>
              <a:off x="4272150" y="4364306"/>
              <a:ext cx="3103779" cy="307777"/>
            </a:xfrm>
            <a:prstGeom prst="rect">
              <a:avLst/>
            </a:prstGeom>
            <a:noFill/>
          </p:spPr>
          <p:txBody>
            <a:bodyPr wrap="square" rtlCol="0">
              <a:spAutoFit/>
            </a:bodyPr>
            <a:lstStyle/>
            <a:p>
              <a:r>
                <a:rPr lang="fr-FR" sz="1400" dirty="0" smtClean="0"/>
                <a:t>Mot en cours de déplacement</a:t>
              </a:r>
              <a:endParaRPr lang="fr-FR" sz="1400" dirty="0"/>
            </a:p>
          </p:txBody>
        </p:sp>
      </p:grpSp>
      <p:grpSp>
        <p:nvGrpSpPr>
          <p:cNvPr id="69" name="Groupe 68"/>
          <p:cNvGrpSpPr/>
          <p:nvPr/>
        </p:nvGrpSpPr>
        <p:grpSpPr>
          <a:xfrm>
            <a:off x="1263957" y="4820831"/>
            <a:ext cx="8454200" cy="1883476"/>
            <a:chOff x="1263957" y="4820831"/>
            <a:chExt cx="8454200" cy="1883476"/>
          </a:xfrm>
        </p:grpSpPr>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957" y="4820831"/>
              <a:ext cx="2631587" cy="1883476"/>
            </a:xfrm>
            <a:prstGeom prst="rect">
              <a:avLst/>
            </a:prstGeom>
          </p:spPr>
        </p:pic>
        <p:sp>
          <p:nvSpPr>
            <p:cNvPr id="55" name="ZoneTexte 54"/>
            <p:cNvSpPr txBox="1"/>
            <p:nvPr/>
          </p:nvSpPr>
          <p:spPr>
            <a:xfrm>
              <a:off x="5311669" y="5160546"/>
              <a:ext cx="3215644" cy="307777"/>
            </a:xfrm>
            <a:prstGeom prst="rect">
              <a:avLst/>
            </a:prstGeom>
            <a:noFill/>
          </p:spPr>
          <p:txBody>
            <a:bodyPr wrap="square" rtlCol="0">
              <a:spAutoFit/>
            </a:bodyPr>
            <a:lstStyle/>
            <a:p>
              <a:r>
                <a:rPr lang="fr-FR" sz="1400" dirty="0" smtClean="0"/>
                <a:t>Indicateur de réussite de l’exercice</a:t>
              </a:r>
              <a:endParaRPr lang="fr-FR" sz="1400" dirty="0"/>
            </a:p>
          </p:txBody>
        </p:sp>
        <p:cxnSp>
          <p:nvCxnSpPr>
            <p:cNvPr id="61" name="Connecteur droit avec flèche 60"/>
            <p:cNvCxnSpPr/>
            <p:nvPr/>
          </p:nvCxnSpPr>
          <p:spPr>
            <a:xfrm flipV="1">
              <a:off x="2870791" y="5314435"/>
              <a:ext cx="2286000" cy="44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p:nvPr/>
          </p:nvCxnSpPr>
          <p:spPr>
            <a:xfrm flipV="1">
              <a:off x="2138868" y="5784245"/>
              <a:ext cx="2815904" cy="47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a:off x="2878326" y="6307138"/>
              <a:ext cx="2076446" cy="21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5311668" y="5675467"/>
              <a:ext cx="2992359" cy="307777"/>
            </a:xfrm>
            <a:prstGeom prst="rect">
              <a:avLst/>
            </a:prstGeom>
            <a:noFill/>
          </p:spPr>
          <p:txBody>
            <a:bodyPr wrap="square" rtlCol="0">
              <a:spAutoFit/>
            </a:bodyPr>
            <a:lstStyle/>
            <a:p>
              <a:r>
                <a:rPr lang="fr-FR" sz="1400" dirty="0" smtClean="0"/>
                <a:t>Bouton pour retour à l’accueil</a:t>
              </a:r>
              <a:endParaRPr lang="fr-FR" sz="1400" dirty="0"/>
            </a:p>
          </p:txBody>
        </p:sp>
        <p:sp>
          <p:nvSpPr>
            <p:cNvPr id="67" name="ZoneTexte 66"/>
            <p:cNvSpPr txBox="1"/>
            <p:nvPr/>
          </p:nvSpPr>
          <p:spPr>
            <a:xfrm>
              <a:off x="5311668" y="6232380"/>
              <a:ext cx="4406489" cy="307777"/>
            </a:xfrm>
            <a:prstGeom prst="rect">
              <a:avLst/>
            </a:prstGeom>
            <a:noFill/>
          </p:spPr>
          <p:txBody>
            <a:bodyPr wrap="square" rtlCol="0">
              <a:spAutoFit/>
            </a:bodyPr>
            <a:lstStyle/>
            <a:p>
              <a:r>
                <a:rPr lang="fr-FR" sz="1400" dirty="0" smtClean="0"/>
                <a:t>Bouton pour retour à la sélection des exercices</a:t>
              </a:r>
              <a:endParaRPr lang="fr-FR" sz="1400" dirty="0"/>
            </a:p>
          </p:txBody>
        </p:sp>
      </p:grpSp>
    </p:spTree>
    <p:extLst>
      <p:ext uri="{BB962C8B-B14F-4D97-AF65-F5344CB8AC3E}">
        <p14:creationId xmlns:p14="http://schemas.microsoft.com/office/powerpoint/2010/main" val="478375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Pourquoi </a:t>
            </a:r>
            <a:r>
              <a:rPr lang="fr-FR" sz="5400" dirty="0" err="1" smtClean="0">
                <a:effectLst>
                  <a:outerShdw blurRad="38100" dist="38100" dir="2700000" algn="tl">
                    <a:srgbClr val="000000">
                      <a:alpha val="43137"/>
                    </a:srgbClr>
                  </a:outerShdw>
                </a:effectLst>
              </a:rPr>
              <a:t>Belingo</a:t>
            </a:r>
            <a:r>
              <a:rPr lang="fr-FR" sz="5400" dirty="0" smtClean="0">
                <a:effectLst>
                  <a:outerShdw blurRad="38100" dist="38100" dir="2700000" algn="tl">
                    <a:srgbClr val="000000">
                      <a:alpha val="43137"/>
                    </a:srgbClr>
                  </a:outerShdw>
                </a:effectLst>
              </a:rPr>
              <a:t> ?</a:t>
            </a:r>
            <a:endParaRPr lang="fr-FR" sz="54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03312" y="2305450"/>
            <a:ext cx="8946541" cy="2808811"/>
          </a:xfrm>
        </p:spPr>
        <p:txBody>
          <a:bodyPr>
            <a:normAutofit/>
          </a:bodyPr>
          <a:lstStyle/>
          <a:p>
            <a:r>
              <a:rPr lang="fr-FR" dirty="0" smtClean="0"/>
              <a:t>Mettant l’accents sur le bien être de l’utilisateur, en nous choisissant vous vous assurerez une clientèle fidèle et satisfaite.</a:t>
            </a:r>
          </a:p>
          <a:p>
            <a:r>
              <a:rPr lang="fr-FR" dirty="0" smtClean="0"/>
              <a:t>Facile d’utilisation, ce logiciel permettra un apprentissage simple et poussé, à une large gamme d’utilisateur cible.</a:t>
            </a:r>
          </a:p>
          <a:p>
            <a:r>
              <a:rPr lang="fr-FR" dirty="0" smtClean="0"/>
              <a:t>De plus grâce à l’architecture mise en place celui-ci sera facilement maintenable et modifiable. </a:t>
            </a:r>
          </a:p>
        </p:txBody>
      </p:sp>
    </p:spTree>
    <p:extLst>
      <p:ext uri="{BB962C8B-B14F-4D97-AF65-F5344CB8AC3E}">
        <p14:creationId xmlns:p14="http://schemas.microsoft.com/office/powerpoint/2010/main" val="229721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Architecture MVC</a:t>
            </a:r>
            <a:endParaRPr lang="fr-FR" sz="54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03126" y="1359152"/>
            <a:ext cx="8946541" cy="2448505"/>
          </a:xfrm>
        </p:spPr>
        <p:txBody>
          <a:bodyPr/>
          <a:lstStyle/>
          <a:p>
            <a:r>
              <a:rPr lang="fr-FR" dirty="0" smtClean="0"/>
              <a:t>En fessant le choix d’une architecture MVC  nous permettons à votre logiciel la meilleure pérennité.</a:t>
            </a:r>
          </a:p>
          <a:p>
            <a:r>
              <a:rPr lang="fr-FR" dirty="0" smtClean="0"/>
              <a:t>Pourquoi MVC : ce </a:t>
            </a:r>
            <a:r>
              <a:rPr lang="fr-FR" dirty="0"/>
              <a:t>modèle </a:t>
            </a:r>
            <a:r>
              <a:rPr lang="fr-FR" dirty="0" smtClean="0"/>
              <a:t>offre </a:t>
            </a:r>
            <a:r>
              <a:rPr lang="fr-FR" dirty="0"/>
              <a:t>une séparation claire des responsabilités au sein d’une </a:t>
            </a:r>
            <a:r>
              <a:rPr lang="fr-FR" dirty="0" smtClean="0"/>
              <a:t>application : </a:t>
            </a:r>
            <a:r>
              <a:rPr lang="fr-FR" dirty="0"/>
              <a:t>responsabilité unique, couplage faible et cohésion forte.</a:t>
            </a:r>
            <a:endParaRPr lang="fr-FR" dirty="0" smtClean="0"/>
          </a:p>
          <a:p>
            <a:r>
              <a:rPr lang="fr-FR" dirty="0" smtClean="0"/>
              <a:t>Sont fonctionnement est réalisé comme suit :</a:t>
            </a:r>
            <a:endParaRPr lang="fr-FR" dirty="0"/>
          </a:p>
        </p:txBody>
      </p:sp>
      <p:grpSp>
        <p:nvGrpSpPr>
          <p:cNvPr id="27" name="Groupe 26"/>
          <p:cNvGrpSpPr/>
          <p:nvPr/>
        </p:nvGrpSpPr>
        <p:grpSpPr>
          <a:xfrm>
            <a:off x="2783559" y="3698255"/>
            <a:ext cx="6095999" cy="2846552"/>
            <a:chOff x="2678724" y="3472185"/>
            <a:chExt cx="6095999" cy="2846552"/>
          </a:xfrm>
        </p:grpSpPr>
        <p:sp>
          <p:nvSpPr>
            <p:cNvPr id="5" name="Rectangle 4"/>
            <p:cNvSpPr/>
            <p:nvPr/>
          </p:nvSpPr>
          <p:spPr>
            <a:xfrm>
              <a:off x="7247793" y="5401406"/>
              <a:ext cx="1526930" cy="917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Contrôleur</a:t>
              </a:r>
              <a:endParaRPr lang="fr-FR" dirty="0"/>
            </a:p>
          </p:txBody>
        </p:sp>
        <p:sp>
          <p:nvSpPr>
            <p:cNvPr id="6" name="Rectangle 5"/>
            <p:cNvSpPr/>
            <p:nvPr/>
          </p:nvSpPr>
          <p:spPr>
            <a:xfrm>
              <a:off x="4963075" y="3472185"/>
              <a:ext cx="1526930" cy="917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Modèle</a:t>
              </a:r>
              <a:endParaRPr lang="fr-FR" dirty="0"/>
            </a:p>
          </p:txBody>
        </p:sp>
        <p:sp>
          <p:nvSpPr>
            <p:cNvPr id="7" name="Rectangle 6"/>
            <p:cNvSpPr/>
            <p:nvPr/>
          </p:nvSpPr>
          <p:spPr>
            <a:xfrm>
              <a:off x="2678724" y="5401406"/>
              <a:ext cx="1526930" cy="917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Vue</a:t>
              </a:r>
              <a:endParaRPr lang="fr-FR" dirty="0"/>
            </a:p>
          </p:txBody>
        </p:sp>
        <p:cxnSp>
          <p:nvCxnSpPr>
            <p:cNvPr id="9" name="Connecteur droit avec flèche 8"/>
            <p:cNvCxnSpPr/>
            <p:nvPr/>
          </p:nvCxnSpPr>
          <p:spPr>
            <a:xfrm>
              <a:off x="4205470" y="5618285"/>
              <a:ext cx="3042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4205654" y="6157548"/>
              <a:ext cx="3042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839585" y="5818444"/>
              <a:ext cx="1774092" cy="307777"/>
            </a:xfrm>
            <a:prstGeom prst="rect">
              <a:avLst/>
            </a:prstGeom>
            <a:noFill/>
          </p:spPr>
          <p:txBody>
            <a:bodyPr wrap="square" rtlCol="0">
              <a:spAutoFit/>
            </a:bodyPr>
            <a:lstStyle/>
            <a:p>
              <a:r>
                <a:rPr lang="fr-FR" sz="1400" dirty="0" smtClean="0"/>
                <a:t>Met à jour la vue</a:t>
              </a:r>
              <a:endParaRPr lang="fr-FR" sz="1400" dirty="0"/>
            </a:p>
          </p:txBody>
        </p:sp>
        <p:sp>
          <p:nvSpPr>
            <p:cNvPr id="16" name="ZoneTexte 15"/>
            <p:cNvSpPr txBox="1"/>
            <p:nvPr/>
          </p:nvSpPr>
          <p:spPr>
            <a:xfrm>
              <a:off x="4766562" y="5294412"/>
              <a:ext cx="1953051" cy="307777"/>
            </a:xfrm>
            <a:prstGeom prst="rect">
              <a:avLst/>
            </a:prstGeom>
            <a:noFill/>
          </p:spPr>
          <p:txBody>
            <a:bodyPr wrap="square" rtlCol="0">
              <a:spAutoFit/>
            </a:bodyPr>
            <a:lstStyle/>
            <a:p>
              <a:r>
                <a:rPr lang="fr-FR" sz="1400" dirty="0" smtClean="0"/>
                <a:t>Envoie une requête</a:t>
              </a:r>
              <a:endParaRPr lang="fr-FR" sz="1400" dirty="0"/>
            </a:p>
          </p:txBody>
        </p:sp>
        <p:cxnSp>
          <p:nvCxnSpPr>
            <p:cNvPr id="18" name="Connecteur droit avec flèche 17"/>
            <p:cNvCxnSpPr>
              <a:stCxn id="7" idx="0"/>
            </p:cNvCxnSpPr>
            <p:nvPr/>
          </p:nvCxnSpPr>
          <p:spPr>
            <a:xfrm flipV="1">
              <a:off x="3442189" y="4248045"/>
              <a:ext cx="1520886" cy="1153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5" idx="0"/>
            </p:cNvCxnSpPr>
            <p:nvPr/>
          </p:nvCxnSpPr>
          <p:spPr>
            <a:xfrm flipH="1" flipV="1">
              <a:off x="6483961" y="4248045"/>
              <a:ext cx="1527297" cy="1153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rot="2274800">
              <a:off x="6373343" y="4601261"/>
              <a:ext cx="2183875" cy="307777"/>
            </a:xfrm>
            <a:prstGeom prst="rect">
              <a:avLst/>
            </a:prstGeom>
            <a:noFill/>
          </p:spPr>
          <p:txBody>
            <a:bodyPr wrap="square" rtlCol="0">
              <a:spAutoFit/>
            </a:bodyPr>
            <a:lstStyle/>
            <a:p>
              <a:r>
                <a:rPr lang="fr-FR" sz="1400" dirty="0" smtClean="0"/>
                <a:t>Manipule les données</a:t>
              </a:r>
              <a:endParaRPr lang="fr-FR" dirty="0"/>
            </a:p>
          </p:txBody>
        </p:sp>
        <p:sp>
          <p:nvSpPr>
            <p:cNvPr id="26" name="ZoneTexte 25"/>
            <p:cNvSpPr txBox="1"/>
            <p:nvPr/>
          </p:nvSpPr>
          <p:spPr>
            <a:xfrm rot="19348152">
              <a:off x="2956579" y="4500328"/>
              <a:ext cx="2177199" cy="307777"/>
            </a:xfrm>
            <a:prstGeom prst="rect">
              <a:avLst/>
            </a:prstGeom>
            <a:noFill/>
          </p:spPr>
          <p:txBody>
            <a:bodyPr wrap="none" rtlCol="0">
              <a:spAutoFit/>
            </a:bodyPr>
            <a:lstStyle/>
            <a:p>
              <a:r>
                <a:rPr lang="fr-FR" sz="1400" dirty="0" smtClean="0"/>
                <a:t>S’appuie sur le modèle</a:t>
              </a:r>
              <a:endParaRPr lang="fr-FR" sz="1400" dirty="0"/>
            </a:p>
          </p:txBody>
        </p:sp>
      </p:grpSp>
    </p:spTree>
    <p:extLst>
      <p:ext uri="{BB962C8B-B14F-4D97-AF65-F5344CB8AC3E}">
        <p14:creationId xmlns:p14="http://schemas.microsoft.com/office/powerpoint/2010/main" val="2225080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4988"/>
            <a:ext cx="9404723" cy="1400530"/>
          </a:xfrm>
        </p:spPr>
        <p:txBody>
          <a:bodyPr/>
          <a:lstStyle/>
          <a:p>
            <a:r>
              <a:rPr lang="fr-FR" sz="5400" dirty="0" smtClean="0">
                <a:effectLst>
                  <a:outerShdw blurRad="38100" dist="38100" dir="2700000" algn="tl">
                    <a:srgbClr val="000000">
                      <a:alpha val="43137"/>
                    </a:srgbClr>
                  </a:outerShdw>
                </a:effectLst>
              </a:rPr>
              <a:t>Architecture appliquer à votre Logiciel</a:t>
            </a:r>
            <a:endParaRPr lang="fr-FR" sz="5400" dirty="0">
              <a:effectLst>
                <a:outerShdw blurRad="38100" dist="38100" dir="2700000" algn="tl">
                  <a:srgbClr val="000000">
                    <a:alpha val="43137"/>
                  </a:srgbClr>
                </a:outerShdw>
              </a:effectLst>
            </a:endParaRPr>
          </a:p>
        </p:txBody>
      </p:sp>
      <p:sp>
        <p:nvSpPr>
          <p:cNvPr id="9" name="Espace réservé du contenu 8"/>
          <p:cNvSpPr>
            <a:spLocks noGrp="1"/>
          </p:cNvSpPr>
          <p:nvPr>
            <p:ph idx="1"/>
          </p:nvPr>
        </p:nvSpPr>
        <p:spPr>
          <a:xfrm>
            <a:off x="1103312" y="2052919"/>
            <a:ext cx="8946541" cy="1387052"/>
          </a:xfrm>
        </p:spPr>
        <p:txBody>
          <a:bodyPr>
            <a:normAutofit/>
          </a:bodyPr>
          <a:lstStyle/>
          <a:p>
            <a:r>
              <a:rPr lang="fr-FR" u="sng" dirty="0" smtClean="0"/>
              <a:t>Modèle connexion</a:t>
            </a:r>
            <a:r>
              <a:rPr lang="fr-FR" dirty="0" smtClean="0"/>
              <a:t> : identifiant, mot de passe, email, etc.</a:t>
            </a:r>
          </a:p>
          <a:p>
            <a:r>
              <a:rPr lang="fr-FR" u="sng" dirty="0" smtClean="0"/>
              <a:t>Contrôleur de connexion</a:t>
            </a:r>
            <a:r>
              <a:rPr lang="fr-FR" dirty="0" smtClean="0"/>
              <a:t> : manipule les données du modèle.</a:t>
            </a:r>
          </a:p>
          <a:p>
            <a:r>
              <a:rPr lang="fr-FR" u="sng" dirty="0" smtClean="0"/>
              <a:t>Vue</a:t>
            </a:r>
            <a:r>
              <a:rPr lang="fr-FR" dirty="0" smtClean="0"/>
              <a:t> : page de connexion des utilisateurs.</a:t>
            </a:r>
            <a:endParaRPr lang="fr-FR" dirty="0"/>
          </a:p>
        </p:txBody>
      </p:sp>
      <p:grpSp>
        <p:nvGrpSpPr>
          <p:cNvPr id="54" name="Groupe 53"/>
          <p:cNvGrpSpPr/>
          <p:nvPr/>
        </p:nvGrpSpPr>
        <p:grpSpPr>
          <a:xfrm>
            <a:off x="1182443" y="3439971"/>
            <a:ext cx="9837904" cy="3223913"/>
            <a:chOff x="493057" y="3415736"/>
            <a:chExt cx="9837904" cy="3223913"/>
          </a:xfrm>
        </p:grpSpPr>
        <p:sp>
          <p:nvSpPr>
            <p:cNvPr id="10" name="Rectangle 9"/>
            <p:cNvSpPr/>
            <p:nvPr/>
          </p:nvSpPr>
          <p:spPr>
            <a:xfrm>
              <a:off x="5846474" y="3415736"/>
              <a:ext cx="1526930" cy="917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Modèle</a:t>
              </a:r>
              <a:endParaRPr lang="fr-FR" dirty="0"/>
            </a:p>
          </p:txBody>
        </p:sp>
        <p:sp>
          <p:nvSpPr>
            <p:cNvPr id="11" name="Rectangle 10"/>
            <p:cNvSpPr/>
            <p:nvPr/>
          </p:nvSpPr>
          <p:spPr>
            <a:xfrm>
              <a:off x="7169271" y="5175739"/>
              <a:ext cx="3161690" cy="1254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u="sng" dirty="0" smtClean="0"/>
                <a:t>Contrôleur de connexion</a:t>
              </a:r>
            </a:p>
            <a:p>
              <a:pPr algn="ctr"/>
              <a:r>
                <a:rPr lang="fr-FR" dirty="0" err="1" smtClean="0"/>
                <a:t>showConnexionUtilisateur</a:t>
              </a:r>
              <a:endParaRPr lang="fr-FR" dirty="0" smtClean="0"/>
            </a:p>
            <a:p>
              <a:pPr marL="285750" indent="-285750" algn="ctr">
                <a:buFont typeface="Arial" panose="020B0604020202020204" pitchFamily="34" charset="0"/>
                <a:buChar char="•"/>
              </a:pPr>
              <a:r>
                <a:rPr lang="fr-FR" dirty="0" smtClean="0"/>
                <a:t>Fonction x</a:t>
              </a:r>
              <a:endParaRPr lang="fr-FR" dirty="0"/>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57" y="3778164"/>
              <a:ext cx="3185207" cy="2291860"/>
            </a:xfrm>
            <a:prstGeom prst="rect">
              <a:avLst/>
            </a:prstGeom>
          </p:spPr>
        </p:pic>
        <p:cxnSp>
          <p:nvCxnSpPr>
            <p:cNvPr id="18" name="Connecteur droit avec flèche 17"/>
            <p:cNvCxnSpPr>
              <a:stCxn id="11" idx="0"/>
            </p:cNvCxnSpPr>
            <p:nvPr/>
          </p:nvCxnSpPr>
          <p:spPr>
            <a:xfrm flipH="1" flipV="1">
              <a:off x="7373404" y="4200853"/>
              <a:ext cx="1376712" cy="974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rot="2139690">
              <a:off x="7219065" y="4380899"/>
              <a:ext cx="2183875" cy="307777"/>
            </a:xfrm>
            <a:prstGeom prst="rect">
              <a:avLst/>
            </a:prstGeom>
            <a:noFill/>
          </p:spPr>
          <p:txBody>
            <a:bodyPr wrap="square" rtlCol="0">
              <a:spAutoFit/>
            </a:bodyPr>
            <a:lstStyle/>
            <a:p>
              <a:r>
                <a:rPr lang="fr-FR" sz="1400" dirty="0" smtClean="0"/>
                <a:t>Manipule les données</a:t>
              </a:r>
              <a:endParaRPr lang="fr-FR" dirty="0"/>
            </a:p>
          </p:txBody>
        </p:sp>
        <p:cxnSp>
          <p:nvCxnSpPr>
            <p:cNvPr id="30" name="Connecteur droit avec flèche 29"/>
            <p:cNvCxnSpPr/>
            <p:nvPr/>
          </p:nvCxnSpPr>
          <p:spPr>
            <a:xfrm flipH="1">
              <a:off x="3676347" y="5893953"/>
              <a:ext cx="3492924" cy="1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en angle 35"/>
            <p:cNvCxnSpPr/>
            <p:nvPr/>
          </p:nvCxnSpPr>
          <p:spPr>
            <a:xfrm flipV="1">
              <a:off x="3499338" y="5277710"/>
              <a:ext cx="3669933" cy="394907"/>
            </a:xfrm>
            <a:prstGeom prst="bentConnector3">
              <a:avLst>
                <a:gd name="adj1" fmla="val 13584"/>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95233" y="4754490"/>
              <a:ext cx="3049399" cy="523220"/>
            </a:xfrm>
            <a:prstGeom prst="rect">
              <a:avLst/>
            </a:prstGeom>
            <a:noFill/>
          </p:spPr>
          <p:txBody>
            <a:bodyPr wrap="square" rtlCol="0">
              <a:spAutoFit/>
            </a:bodyPr>
            <a:lstStyle/>
            <a:p>
              <a:r>
                <a:rPr lang="fr-FR" sz="1400" dirty="0" smtClean="0"/>
                <a:t>Cliquer sur connexion produit une requête</a:t>
              </a:r>
              <a:endParaRPr lang="fr-FR" sz="1400" dirty="0"/>
            </a:p>
          </p:txBody>
        </p:sp>
        <p:sp>
          <p:nvSpPr>
            <p:cNvPr id="48" name="ZoneTexte 47"/>
            <p:cNvSpPr txBox="1"/>
            <p:nvPr/>
          </p:nvSpPr>
          <p:spPr>
            <a:xfrm>
              <a:off x="3895233" y="5900985"/>
              <a:ext cx="3049399" cy="738664"/>
            </a:xfrm>
            <a:prstGeom prst="rect">
              <a:avLst/>
            </a:prstGeom>
            <a:noFill/>
          </p:spPr>
          <p:txBody>
            <a:bodyPr wrap="square" rtlCol="0">
              <a:spAutoFit/>
            </a:bodyPr>
            <a:lstStyle/>
            <a:p>
              <a:r>
                <a:rPr lang="fr-FR" sz="1400" dirty="0" smtClean="0"/>
                <a:t>Le contrôleur réagit à la requête et met à jour la vue grâce à la fonction x</a:t>
              </a:r>
              <a:endParaRPr lang="fr-FR" sz="1400" dirty="0"/>
            </a:p>
          </p:txBody>
        </p:sp>
        <p:cxnSp>
          <p:nvCxnSpPr>
            <p:cNvPr id="49" name="Connecteur droit avec flèche 48"/>
            <p:cNvCxnSpPr/>
            <p:nvPr/>
          </p:nvCxnSpPr>
          <p:spPr>
            <a:xfrm flipV="1">
              <a:off x="3678264" y="4200853"/>
              <a:ext cx="21682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3673770" y="3865254"/>
              <a:ext cx="2177199" cy="307777"/>
            </a:xfrm>
            <a:prstGeom prst="rect">
              <a:avLst/>
            </a:prstGeom>
            <a:noFill/>
          </p:spPr>
          <p:txBody>
            <a:bodyPr wrap="none" rtlCol="0">
              <a:spAutoFit/>
            </a:bodyPr>
            <a:lstStyle/>
            <a:p>
              <a:r>
                <a:rPr lang="fr-FR" sz="1400" dirty="0" smtClean="0"/>
                <a:t>S’appuie sur le modèle</a:t>
              </a:r>
              <a:endParaRPr lang="fr-FR" sz="1400" dirty="0"/>
            </a:p>
          </p:txBody>
        </p:sp>
      </p:grpSp>
    </p:spTree>
    <p:extLst>
      <p:ext uri="{BB962C8B-B14F-4D97-AF65-F5344CB8AC3E}">
        <p14:creationId xmlns:p14="http://schemas.microsoft.com/office/powerpoint/2010/main" val="155466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Choix ergonomiques</a:t>
            </a:r>
            <a:endParaRPr lang="fr-FR" sz="54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03312" y="2679952"/>
            <a:ext cx="8946541" cy="5128734"/>
          </a:xfrm>
        </p:spPr>
        <p:txBody>
          <a:bodyPr>
            <a:normAutofit/>
          </a:bodyPr>
          <a:lstStyle/>
          <a:p>
            <a:r>
              <a:rPr lang="fr-FR" dirty="0" smtClean="0"/>
              <a:t>Au niveau de la  détermination du nom du logiciel et logo, nous sommes partis sur « </a:t>
            </a:r>
            <a:r>
              <a:rPr lang="fr-FR" dirty="0" err="1" smtClean="0"/>
              <a:t>Belingo</a:t>
            </a:r>
            <a:r>
              <a:rPr lang="fr-FR" dirty="0" smtClean="0"/>
              <a:t> » avec le « B » représenté sous la forme d’un caméléon en cours de changement de couleur, pour mettre en évidence une adaptation à un environnement différent. Quant au nom de l’application, elle fait référence au bilinguisme affin de plonger l’utilisateur dans une atmosphère d’apprentissage sérieuse.</a:t>
            </a:r>
          </a:p>
          <a:p>
            <a:pPr marL="0" indent="0">
              <a:buNone/>
            </a:pPr>
            <a:endParaRPr lang="fr-FR" dirty="0" smtClean="0"/>
          </a:p>
          <a:p>
            <a:r>
              <a:rPr lang="fr-FR" dirty="0" smtClean="0"/>
              <a:t>Dans un soucis d’optimisation du dialogue homme – ordinateur, nous avons opté pour votre logiciel, à la mise en place d’une interface sobre et fonctionnelle affin de pousser les utilisateurs à choisir votre logiciel plutôt qu’un autre.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447" y="273677"/>
            <a:ext cx="4278269" cy="3028323"/>
          </a:xfrm>
          <a:prstGeom prst="rect">
            <a:avLst/>
          </a:prstGeom>
        </p:spPr>
      </p:pic>
    </p:spTree>
    <p:extLst>
      <p:ext uri="{BB962C8B-B14F-4D97-AF65-F5344CB8AC3E}">
        <p14:creationId xmlns:p14="http://schemas.microsoft.com/office/powerpoint/2010/main" val="183968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Choix ergonomiques</a:t>
            </a:r>
            <a:endParaRPr lang="fr-FR" sz="54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03126" y="1359152"/>
            <a:ext cx="8946541" cy="5128734"/>
          </a:xfrm>
        </p:spPr>
        <p:txBody>
          <a:bodyPr>
            <a:normAutofit/>
          </a:bodyPr>
          <a:lstStyle/>
          <a:p>
            <a:r>
              <a:rPr lang="fr-FR" dirty="0" smtClean="0"/>
              <a:t>Dans le cadre de cette interface nous avons fait comme choix l’utilisation de deux couleurs prépondérante qui sont : </a:t>
            </a:r>
          </a:p>
          <a:p>
            <a:pPr marL="0" indent="0">
              <a:buNone/>
            </a:pPr>
            <a:endParaRPr lang="fr-FR" dirty="0" smtClean="0"/>
          </a:p>
          <a:p>
            <a:pPr lvl="1"/>
            <a:r>
              <a:rPr lang="fr-FR" dirty="0" smtClean="0"/>
              <a:t>Le « Bleu », utilisé </a:t>
            </a:r>
            <a:r>
              <a:rPr lang="fr-FR" dirty="0"/>
              <a:t>principalement au niveau des choix </a:t>
            </a:r>
            <a:r>
              <a:rPr lang="fr-FR" dirty="0" smtClean="0"/>
              <a:t>d’ateliers, </a:t>
            </a:r>
            <a:r>
              <a:rPr lang="fr-FR" dirty="0"/>
              <a:t>dans </a:t>
            </a:r>
            <a:r>
              <a:rPr lang="fr-FR" dirty="0" smtClean="0"/>
              <a:t>les parties outils et magazines, ainsi que dans les ateliers pour mettre en évidence les objets interactif et les aides à la compréhension de l’exercice, affin de donner une sensation de calme et de repos, une atmosphère essentielle à l’apprentissage.</a:t>
            </a:r>
          </a:p>
          <a:p>
            <a:pPr marL="457200" lvl="1" indent="0">
              <a:buNone/>
            </a:pPr>
            <a:endParaRPr lang="fr-FR" dirty="0" smtClean="0"/>
          </a:p>
          <a:p>
            <a:pPr lvl="1"/>
            <a:r>
              <a:rPr lang="fr-FR" dirty="0"/>
              <a:t>L</a:t>
            </a:r>
            <a:r>
              <a:rPr lang="fr-FR" dirty="0" smtClean="0"/>
              <a:t>e « Jaune-orangé », principalement utilisé au niveau de la section accueil du logiciel, pour les indication visuelle de la progression en cours, ainsi que pour les différents boutons de continuité et de confirmation, affin accentuer l’effet de stimulation et de joie que l’utilisateur ressentira, vous assurant une fidélité de celui-ci vis-à-vis de l’utilisation de votre logiciel.</a:t>
            </a:r>
          </a:p>
          <a:p>
            <a:endParaRPr lang="fr-FR" dirty="0" smtClean="0"/>
          </a:p>
        </p:txBody>
      </p:sp>
    </p:spTree>
    <p:extLst>
      <p:ext uri="{BB962C8B-B14F-4D97-AF65-F5344CB8AC3E}">
        <p14:creationId xmlns:p14="http://schemas.microsoft.com/office/powerpoint/2010/main" val="1441765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042" y="1770913"/>
            <a:ext cx="2612366" cy="1879682"/>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09" y="1805237"/>
            <a:ext cx="2616727" cy="1879682"/>
          </a:xfrm>
          <a:prstGeom prst="rect">
            <a:avLst/>
          </a:prstGeom>
        </p:spPr>
      </p:pic>
      <p:cxnSp>
        <p:nvCxnSpPr>
          <p:cNvPr id="8" name="Connecteur droit avec flèche 7"/>
          <p:cNvCxnSpPr/>
          <p:nvPr/>
        </p:nvCxnSpPr>
        <p:spPr>
          <a:xfrm>
            <a:off x="3842287" y="3338455"/>
            <a:ext cx="463899" cy="22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4012408" y="2945219"/>
            <a:ext cx="421369" cy="1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V="1">
            <a:off x="3285461" y="1838619"/>
            <a:ext cx="3791048" cy="59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433777" y="2791330"/>
            <a:ext cx="2324675" cy="307777"/>
          </a:xfrm>
          <a:prstGeom prst="rect">
            <a:avLst/>
          </a:prstGeom>
          <a:noFill/>
        </p:spPr>
        <p:txBody>
          <a:bodyPr wrap="none" rtlCol="0">
            <a:spAutoFit/>
          </a:bodyPr>
          <a:lstStyle/>
          <a:p>
            <a:r>
              <a:rPr lang="fr-FR" sz="1400" dirty="0" smtClean="0"/>
              <a:t>Différentes coordonnées</a:t>
            </a:r>
            <a:endParaRPr lang="fr-FR" sz="1400" dirty="0"/>
          </a:p>
        </p:txBody>
      </p:sp>
      <p:sp>
        <p:nvSpPr>
          <p:cNvPr id="20" name="ZoneTexte 19"/>
          <p:cNvSpPr txBox="1"/>
          <p:nvPr/>
        </p:nvSpPr>
        <p:spPr>
          <a:xfrm>
            <a:off x="4306186" y="3375952"/>
            <a:ext cx="2186817" cy="307777"/>
          </a:xfrm>
          <a:prstGeom prst="rect">
            <a:avLst/>
          </a:prstGeom>
          <a:noFill/>
        </p:spPr>
        <p:txBody>
          <a:bodyPr wrap="none" rtlCol="0">
            <a:spAutoFit/>
          </a:bodyPr>
          <a:lstStyle/>
          <a:p>
            <a:r>
              <a:rPr lang="fr-FR" sz="1400" dirty="0" smtClean="0"/>
              <a:t>Changement de page</a:t>
            </a:r>
            <a:endParaRPr lang="fr-FR" sz="1400" dirty="0"/>
          </a:p>
        </p:txBody>
      </p:sp>
      <p:sp>
        <p:nvSpPr>
          <p:cNvPr id="21" name="ZoneTexte 20"/>
          <p:cNvSpPr txBox="1"/>
          <p:nvPr/>
        </p:nvSpPr>
        <p:spPr>
          <a:xfrm rot="21120196">
            <a:off x="4842533" y="1740585"/>
            <a:ext cx="1593706" cy="307777"/>
          </a:xfrm>
          <a:prstGeom prst="rect">
            <a:avLst/>
          </a:prstGeom>
          <a:noFill/>
        </p:spPr>
        <p:txBody>
          <a:bodyPr wrap="none" rtlCol="0">
            <a:spAutoFit/>
          </a:bodyPr>
          <a:lstStyle/>
          <a:p>
            <a:r>
              <a:rPr lang="fr-FR" sz="1400" dirty="0" smtClean="0"/>
              <a:t>Partie inscription</a:t>
            </a:r>
          </a:p>
        </p:txBody>
      </p:sp>
      <p:cxnSp>
        <p:nvCxnSpPr>
          <p:cNvPr id="23" name="Connecteur droit avec flèche 22"/>
          <p:cNvCxnSpPr>
            <a:endCxn id="18" idx="3"/>
          </p:cNvCxnSpPr>
          <p:nvPr/>
        </p:nvCxnSpPr>
        <p:spPr>
          <a:xfrm flipH="1">
            <a:off x="6758452" y="2945218"/>
            <a:ext cx="17156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endCxn id="20" idx="3"/>
          </p:cNvCxnSpPr>
          <p:nvPr/>
        </p:nvCxnSpPr>
        <p:spPr>
          <a:xfrm flipH="1">
            <a:off x="6493003" y="3375952"/>
            <a:ext cx="2884913"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Imag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206" y="4365257"/>
            <a:ext cx="2634202" cy="1879682"/>
          </a:xfrm>
          <a:prstGeom prst="rect">
            <a:avLst/>
          </a:prstGeom>
        </p:spPr>
      </p:pic>
      <p:cxnSp>
        <p:nvCxnSpPr>
          <p:cNvPr id="31" name="Connecteur droit avec flèche 30"/>
          <p:cNvCxnSpPr/>
          <p:nvPr/>
        </p:nvCxnSpPr>
        <p:spPr>
          <a:xfrm flipV="1">
            <a:off x="4012170" y="5408512"/>
            <a:ext cx="421369" cy="1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4433539" y="5254623"/>
            <a:ext cx="1576072" cy="307777"/>
          </a:xfrm>
          <a:prstGeom prst="rect">
            <a:avLst/>
          </a:prstGeom>
          <a:noFill/>
        </p:spPr>
        <p:txBody>
          <a:bodyPr wrap="none" rtlCol="0">
            <a:spAutoFit/>
          </a:bodyPr>
          <a:lstStyle/>
          <a:p>
            <a:r>
              <a:rPr lang="fr-FR" sz="1400" dirty="0" smtClean="0"/>
              <a:t>Choix des profils</a:t>
            </a:r>
            <a:endParaRPr lang="fr-FR" sz="1400" dirty="0"/>
          </a:p>
        </p:txBody>
      </p:sp>
      <p:cxnSp>
        <p:nvCxnSpPr>
          <p:cNvPr id="33" name="Connecteur droit avec flèche 32"/>
          <p:cNvCxnSpPr/>
          <p:nvPr/>
        </p:nvCxnSpPr>
        <p:spPr>
          <a:xfrm>
            <a:off x="2987749" y="6049926"/>
            <a:ext cx="1445790" cy="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4433539" y="5914511"/>
            <a:ext cx="1747594" cy="307777"/>
          </a:xfrm>
          <a:prstGeom prst="rect">
            <a:avLst/>
          </a:prstGeom>
          <a:noFill/>
        </p:spPr>
        <p:txBody>
          <a:bodyPr wrap="none" rtlCol="0">
            <a:spAutoFit/>
          </a:bodyPr>
          <a:lstStyle/>
          <a:p>
            <a:r>
              <a:rPr lang="fr-FR" sz="1400" dirty="0" smtClean="0"/>
              <a:t>Gestion des profils</a:t>
            </a:r>
            <a:endParaRPr lang="fr-FR" sz="1400" dirty="0"/>
          </a:p>
        </p:txBody>
      </p:sp>
    </p:spTree>
    <p:extLst>
      <p:ext uri="{BB962C8B-B14F-4D97-AF65-F5344CB8AC3E}">
        <p14:creationId xmlns:p14="http://schemas.microsoft.com/office/powerpoint/2010/main" val="230124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grpSp>
        <p:nvGrpSpPr>
          <p:cNvPr id="4" name="Groupe 3"/>
          <p:cNvGrpSpPr/>
          <p:nvPr/>
        </p:nvGrpSpPr>
        <p:grpSpPr>
          <a:xfrm>
            <a:off x="134164" y="1270865"/>
            <a:ext cx="9101790" cy="3089028"/>
            <a:chOff x="1154890" y="1908818"/>
            <a:chExt cx="9101790" cy="3089028"/>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931" y="2632517"/>
              <a:ext cx="2630677" cy="1879682"/>
            </a:xfrm>
            <a:prstGeom prst="rect">
              <a:avLst/>
            </a:prstGeom>
          </p:spPr>
        </p:pic>
        <p:cxnSp>
          <p:nvCxnSpPr>
            <p:cNvPr id="11" name="Connecteur droit avec flèche 10"/>
            <p:cNvCxnSpPr/>
            <p:nvPr/>
          </p:nvCxnSpPr>
          <p:spPr>
            <a:xfrm flipH="1" flipV="1">
              <a:off x="2409531" y="2187806"/>
              <a:ext cx="89121" cy="67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49" idx="1"/>
            </p:cNvCxnSpPr>
            <p:nvPr/>
          </p:nvCxnSpPr>
          <p:spPr>
            <a:xfrm flipV="1">
              <a:off x="3211034" y="2139651"/>
              <a:ext cx="873803" cy="66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4373064" y="2803143"/>
              <a:ext cx="185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3337700" y="3380845"/>
              <a:ext cx="2892979" cy="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4373063" y="3848681"/>
              <a:ext cx="185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endCxn id="53" idx="1"/>
            </p:cNvCxnSpPr>
            <p:nvPr/>
          </p:nvCxnSpPr>
          <p:spPr>
            <a:xfrm>
              <a:off x="2799446" y="4399320"/>
              <a:ext cx="315607" cy="44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1154890" y="1908818"/>
              <a:ext cx="3025865" cy="307777"/>
            </a:xfrm>
            <a:prstGeom prst="rect">
              <a:avLst/>
            </a:prstGeom>
            <a:noFill/>
          </p:spPr>
          <p:txBody>
            <a:bodyPr wrap="square" rtlCol="0">
              <a:spAutoFit/>
            </a:bodyPr>
            <a:lstStyle/>
            <a:p>
              <a:r>
                <a:rPr lang="fr-FR" sz="1400" dirty="0" smtClean="0"/>
                <a:t>Logo pour retour à l’accueil</a:t>
              </a:r>
              <a:endParaRPr lang="fr-FR" sz="1400" dirty="0"/>
            </a:p>
          </p:txBody>
        </p:sp>
        <p:sp>
          <p:nvSpPr>
            <p:cNvPr id="49" name="ZoneTexte 48"/>
            <p:cNvSpPr txBox="1"/>
            <p:nvPr/>
          </p:nvSpPr>
          <p:spPr>
            <a:xfrm>
              <a:off x="4084837" y="1985762"/>
              <a:ext cx="2699778" cy="307777"/>
            </a:xfrm>
            <a:prstGeom prst="rect">
              <a:avLst/>
            </a:prstGeom>
            <a:noFill/>
          </p:spPr>
          <p:txBody>
            <a:bodyPr wrap="none" rtlCol="0">
              <a:spAutoFit/>
            </a:bodyPr>
            <a:lstStyle/>
            <a:p>
              <a:r>
                <a:rPr lang="fr-FR" sz="1400" dirty="0" smtClean="0"/>
                <a:t>Accès aux différentes parties</a:t>
              </a:r>
              <a:endParaRPr lang="fr-FR" sz="1400" dirty="0"/>
            </a:p>
          </p:txBody>
        </p:sp>
        <p:sp>
          <p:nvSpPr>
            <p:cNvPr id="50" name="ZoneTexte 49"/>
            <p:cNvSpPr txBox="1"/>
            <p:nvPr/>
          </p:nvSpPr>
          <p:spPr>
            <a:xfrm>
              <a:off x="6404344" y="2632517"/>
              <a:ext cx="3591048" cy="307777"/>
            </a:xfrm>
            <a:prstGeom prst="rect">
              <a:avLst/>
            </a:prstGeom>
            <a:noFill/>
          </p:spPr>
          <p:txBody>
            <a:bodyPr wrap="none" rtlCol="0">
              <a:spAutoFit/>
            </a:bodyPr>
            <a:lstStyle/>
            <a:p>
              <a:r>
                <a:rPr lang="fr-FR" sz="1400" dirty="0" smtClean="0"/>
                <a:t>Changement de langue et d’utilisateur</a:t>
              </a:r>
              <a:endParaRPr lang="fr-FR" sz="1400" dirty="0"/>
            </a:p>
          </p:txBody>
        </p:sp>
        <p:sp>
          <p:nvSpPr>
            <p:cNvPr id="51" name="ZoneTexte 50"/>
            <p:cNvSpPr txBox="1"/>
            <p:nvPr/>
          </p:nvSpPr>
          <p:spPr>
            <a:xfrm>
              <a:off x="6404343" y="3226956"/>
              <a:ext cx="3852337" cy="307777"/>
            </a:xfrm>
            <a:prstGeom prst="rect">
              <a:avLst/>
            </a:prstGeom>
            <a:noFill/>
          </p:spPr>
          <p:txBody>
            <a:bodyPr wrap="none" rtlCol="0">
              <a:spAutoFit/>
            </a:bodyPr>
            <a:lstStyle/>
            <a:p>
              <a:r>
                <a:rPr lang="fr-FR" sz="1400" dirty="0" smtClean="0"/>
                <a:t>Accès rapide à la dernière leçon en cours</a:t>
              </a:r>
              <a:endParaRPr lang="fr-FR" sz="1400" dirty="0"/>
            </a:p>
          </p:txBody>
        </p:sp>
        <p:sp>
          <p:nvSpPr>
            <p:cNvPr id="52" name="ZoneTexte 51"/>
            <p:cNvSpPr txBox="1"/>
            <p:nvPr/>
          </p:nvSpPr>
          <p:spPr>
            <a:xfrm>
              <a:off x="6404343" y="3667506"/>
              <a:ext cx="3656770" cy="307777"/>
            </a:xfrm>
            <a:prstGeom prst="rect">
              <a:avLst/>
            </a:prstGeom>
            <a:noFill/>
          </p:spPr>
          <p:txBody>
            <a:bodyPr wrap="none" rtlCol="0">
              <a:spAutoFit/>
            </a:bodyPr>
            <a:lstStyle/>
            <a:p>
              <a:r>
                <a:rPr lang="fr-FR" sz="1400" dirty="0" smtClean="0"/>
                <a:t>Accès rapide à la sélections des ateliers</a:t>
              </a:r>
              <a:endParaRPr lang="fr-FR" sz="1400" dirty="0"/>
            </a:p>
          </p:txBody>
        </p:sp>
        <p:sp>
          <p:nvSpPr>
            <p:cNvPr id="53" name="ZoneTexte 52"/>
            <p:cNvSpPr txBox="1"/>
            <p:nvPr/>
          </p:nvSpPr>
          <p:spPr>
            <a:xfrm>
              <a:off x="3115053" y="4690069"/>
              <a:ext cx="2779928" cy="307777"/>
            </a:xfrm>
            <a:prstGeom prst="rect">
              <a:avLst/>
            </a:prstGeom>
            <a:noFill/>
          </p:spPr>
          <p:txBody>
            <a:bodyPr wrap="none" rtlCol="0">
              <a:spAutoFit/>
            </a:bodyPr>
            <a:lstStyle/>
            <a:p>
              <a:r>
                <a:rPr lang="fr-FR" sz="1400" dirty="0" smtClean="0"/>
                <a:t>Accès rapide à la partie outils</a:t>
              </a:r>
              <a:endParaRPr lang="fr-FR" sz="1400" dirty="0"/>
            </a:p>
          </p:txBody>
        </p:sp>
        <p:cxnSp>
          <p:nvCxnSpPr>
            <p:cNvPr id="57" name="Connecteur droit avec flèche 56"/>
            <p:cNvCxnSpPr/>
            <p:nvPr/>
          </p:nvCxnSpPr>
          <p:spPr>
            <a:xfrm>
              <a:off x="4307342" y="4308858"/>
              <a:ext cx="185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6338622" y="4127683"/>
              <a:ext cx="2940228" cy="307777"/>
            </a:xfrm>
            <a:prstGeom prst="rect">
              <a:avLst/>
            </a:prstGeom>
            <a:noFill/>
          </p:spPr>
          <p:txBody>
            <a:bodyPr wrap="none" rtlCol="0">
              <a:spAutoFit/>
            </a:bodyPr>
            <a:lstStyle/>
            <a:p>
              <a:r>
                <a:rPr lang="fr-FR" sz="1400" dirty="0" smtClean="0"/>
                <a:t>Indicateur de suivie des progrès</a:t>
              </a:r>
              <a:endParaRPr lang="fr-FR" sz="1400" dirty="0"/>
            </a:p>
          </p:txBody>
        </p:sp>
      </p:grpSp>
      <p:grpSp>
        <p:nvGrpSpPr>
          <p:cNvPr id="16" name="Groupe 15"/>
          <p:cNvGrpSpPr/>
          <p:nvPr/>
        </p:nvGrpSpPr>
        <p:grpSpPr>
          <a:xfrm>
            <a:off x="3073099" y="4406381"/>
            <a:ext cx="6867363" cy="1941365"/>
            <a:chOff x="3073099" y="4406381"/>
            <a:chExt cx="6867363" cy="1941365"/>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785" y="4406381"/>
              <a:ext cx="2630677" cy="1888466"/>
            </a:xfrm>
            <a:prstGeom prst="rect">
              <a:avLst/>
            </a:prstGeom>
          </p:spPr>
        </p:pic>
        <p:cxnSp>
          <p:nvCxnSpPr>
            <p:cNvPr id="22" name="Connecteur droit avec flèche 21"/>
            <p:cNvCxnSpPr/>
            <p:nvPr/>
          </p:nvCxnSpPr>
          <p:spPr>
            <a:xfrm flipH="1" flipV="1">
              <a:off x="6166884" y="4846931"/>
              <a:ext cx="1318438" cy="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02509" y="5588861"/>
              <a:ext cx="2164375" cy="307777"/>
            </a:xfrm>
            <a:prstGeom prst="rect">
              <a:avLst/>
            </a:prstGeom>
            <a:noFill/>
          </p:spPr>
          <p:txBody>
            <a:bodyPr wrap="none" rtlCol="0">
              <a:spAutoFit/>
            </a:bodyPr>
            <a:lstStyle/>
            <a:p>
              <a:r>
                <a:rPr lang="fr-FR" sz="1400" dirty="0" smtClean="0"/>
                <a:t>Indicateur de la leçon </a:t>
              </a:r>
              <a:endParaRPr lang="fr-FR" sz="1400" dirty="0"/>
            </a:p>
          </p:txBody>
        </p:sp>
        <p:cxnSp>
          <p:nvCxnSpPr>
            <p:cNvPr id="27" name="Connecteur droit avec flèche 26"/>
            <p:cNvCxnSpPr/>
            <p:nvPr/>
          </p:nvCxnSpPr>
          <p:spPr>
            <a:xfrm flipH="1">
              <a:off x="6166884" y="4986412"/>
              <a:ext cx="1280345" cy="30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6166884" y="5219530"/>
              <a:ext cx="1594886" cy="53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H="1">
              <a:off x="6166884" y="6027958"/>
              <a:ext cx="3255682" cy="16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4782992" y="5128340"/>
              <a:ext cx="1303562" cy="307777"/>
            </a:xfrm>
            <a:prstGeom prst="rect">
              <a:avLst/>
            </a:prstGeom>
            <a:noFill/>
          </p:spPr>
          <p:txBody>
            <a:bodyPr wrap="none" rtlCol="0">
              <a:spAutoFit/>
            </a:bodyPr>
            <a:lstStyle/>
            <a:p>
              <a:r>
                <a:rPr lang="fr-FR" sz="1400" dirty="0" smtClean="0"/>
                <a:t>Thème choisi</a:t>
              </a:r>
              <a:endParaRPr lang="fr-FR" sz="1400" dirty="0"/>
            </a:p>
          </p:txBody>
        </p:sp>
        <p:sp>
          <p:nvSpPr>
            <p:cNvPr id="37" name="ZoneTexte 36"/>
            <p:cNvSpPr txBox="1"/>
            <p:nvPr/>
          </p:nvSpPr>
          <p:spPr>
            <a:xfrm>
              <a:off x="3073099" y="6039969"/>
              <a:ext cx="3095719" cy="307777"/>
            </a:xfrm>
            <a:prstGeom prst="rect">
              <a:avLst/>
            </a:prstGeom>
            <a:noFill/>
          </p:spPr>
          <p:txBody>
            <a:bodyPr wrap="none" rtlCol="0">
              <a:spAutoFit/>
            </a:bodyPr>
            <a:lstStyle/>
            <a:p>
              <a:r>
                <a:rPr lang="fr-FR" sz="1400" dirty="0" smtClean="0"/>
                <a:t>Lancement de la série d’exercice</a:t>
              </a:r>
              <a:endParaRPr lang="fr-FR" sz="1400" dirty="0"/>
            </a:p>
          </p:txBody>
        </p:sp>
        <p:sp>
          <p:nvSpPr>
            <p:cNvPr id="38" name="ZoneTexte 37"/>
            <p:cNvSpPr txBox="1"/>
            <p:nvPr/>
          </p:nvSpPr>
          <p:spPr>
            <a:xfrm>
              <a:off x="4159025" y="4674261"/>
              <a:ext cx="1970411" cy="307777"/>
            </a:xfrm>
            <a:prstGeom prst="rect">
              <a:avLst/>
            </a:prstGeom>
            <a:noFill/>
          </p:spPr>
          <p:txBody>
            <a:bodyPr wrap="none" rtlCol="0">
              <a:spAutoFit/>
            </a:bodyPr>
            <a:lstStyle/>
            <a:p>
              <a:r>
                <a:rPr lang="fr-FR" sz="1400" dirty="0" smtClean="0"/>
                <a:t>Choix de la difficulté</a:t>
              </a:r>
              <a:endParaRPr lang="fr-FR" sz="1400" dirty="0"/>
            </a:p>
          </p:txBody>
        </p:sp>
      </p:grpSp>
    </p:spTree>
    <p:extLst>
      <p:ext uri="{BB962C8B-B14F-4D97-AF65-F5344CB8AC3E}">
        <p14:creationId xmlns:p14="http://schemas.microsoft.com/office/powerpoint/2010/main" val="3190681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grpSp>
        <p:nvGrpSpPr>
          <p:cNvPr id="15" name="Groupe 14"/>
          <p:cNvGrpSpPr/>
          <p:nvPr/>
        </p:nvGrpSpPr>
        <p:grpSpPr>
          <a:xfrm>
            <a:off x="453141" y="1324028"/>
            <a:ext cx="6410177" cy="2424589"/>
            <a:chOff x="134164" y="1270865"/>
            <a:chExt cx="6410177" cy="2424589"/>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88" y="1809475"/>
              <a:ext cx="2630677" cy="1885979"/>
            </a:xfrm>
            <a:prstGeom prst="rect">
              <a:avLst/>
            </a:prstGeom>
          </p:spPr>
        </p:pic>
        <p:cxnSp>
          <p:nvCxnSpPr>
            <p:cNvPr id="11" name="Connecteur droit avec flèche 10"/>
            <p:cNvCxnSpPr/>
            <p:nvPr/>
          </p:nvCxnSpPr>
          <p:spPr>
            <a:xfrm flipV="1">
              <a:off x="1090158" y="1655586"/>
              <a:ext cx="0" cy="93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49" idx="1"/>
            </p:cNvCxnSpPr>
            <p:nvPr/>
          </p:nvCxnSpPr>
          <p:spPr>
            <a:xfrm flipV="1">
              <a:off x="2486842" y="1499064"/>
              <a:ext cx="554827" cy="739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V="1">
              <a:off x="2316974" y="2740036"/>
              <a:ext cx="1351259" cy="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134164" y="1270865"/>
              <a:ext cx="3025865" cy="307777"/>
            </a:xfrm>
            <a:prstGeom prst="rect">
              <a:avLst/>
            </a:prstGeom>
            <a:noFill/>
          </p:spPr>
          <p:txBody>
            <a:bodyPr wrap="square" rtlCol="0">
              <a:spAutoFit/>
            </a:bodyPr>
            <a:lstStyle/>
            <a:p>
              <a:r>
                <a:rPr lang="fr-FR" sz="1400" dirty="0" smtClean="0"/>
                <a:t>Choix des différents outils</a:t>
              </a:r>
              <a:endParaRPr lang="fr-FR" sz="1400" dirty="0"/>
            </a:p>
          </p:txBody>
        </p:sp>
        <p:sp>
          <p:nvSpPr>
            <p:cNvPr id="49" name="ZoneTexte 48"/>
            <p:cNvSpPr txBox="1"/>
            <p:nvPr/>
          </p:nvSpPr>
          <p:spPr>
            <a:xfrm>
              <a:off x="3041669" y="1345175"/>
              <a:ext cx="2866490" cy="307777"/>
            </a:xfrm>
            <a:prstGeom prst="rect">
              <a:avLst/>
            </a:prstGeom>
            <a:noFill/>
          </p:spPr>
          <p:txBody>
            <a:bodyPr wrap="none" rtlCol="0">
              <a:spAutoFit/>
            </a:bodyPr>
            <a:lstStyle/>
            <a:p>
              <a:r>
                <a:rPr lang="fr-FR" sz="1400" dirty="0" smtClean="0"/>
                <a:t>Indicateur des différents temps</a:t>
              </a:r>
              <a:endParaRPr lang="fr-FR" sz="1400" dirty="0"/>
            </a:p>
          </p:txBody>
        </p:sp>
        <p:sp>
          <p:nvSpPr>
            <p:cNvPr id="51" name="ZoneTexte 50"/>
            <p:cNvSpPr txBox="1"/>
            <p:nvPr/>
          </p:nvSpPr>
          <p:spPr>
            <a:xfrm>
              <a:off x="3668233" y="2589004"/>
              <a:ext cx="2876108" cy="307777"/>
            </a:xfrm>
            <a:prstGeom prst="rect">
              <a:avLst/>
            </a:prstGeom>
            <a:noFill/>
          </p:spPr>
          <p:txBody>
            <a:bodyPr wrap="none" rtlCol="0">
              <a:spAutoFit/>
            </a:bodyPr>
            <a:lstStyle/>
            <a:p>
              <a:r>
                <a:rPr lang="fr-FR" sz="1400" dirty="0" smtClean="0"/>
                <a:t>Zone d’affichage des données</a:t>
              </a:r>
              <a:endParaRPr lang="fr-FR" sz="1400" dirty="0"/>
            </a:p>
          </p:txBody>
        </p:sp>
      </p:grpSp>
      <p:grpSp>
        <p:nvGrpSpPr>
          <p:cNvPr id="31" name="Groupe 30"/>
          <p:cNvGrpSpPr/>
          <p:nvPr/>
        </p:nvGrpSpPr>
        <p:grpSpPr>
          <a:xfrm>
            <a:off x="1097964" y="4473553"/>
            <a:ext cx="7195431" cy="2023516"/>
            <a:chOff x="1097964" y="4473553"/>
            <a:chExt cx="7195431" cy="2023516"/>
          </a:xfrm>
        </p:grpSpPr>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964" y="4473553"/>
              <a:ext cx="2630677" cy="1869628"/>
            </a:xfrm>
            <a:prstGeom prst="rect">
              <a:avLst/>
            </a:prstGeom>
          </p:spPr>
        </p:pic>
        <p:cxnSp>
          <p:nvCxnSpPr>
            <p:cNvPr id="40" name="Connecteur droit avec flèche 39"/>
            <p:cNvCxnSpPr>
              <a:endCxn id="41" idx="1"/>
            </p:cNvCxnSpPr>
            <p:nvPr/>
          </p:nvCxnSpPr>
          <p:spPr>
            <a:xfrm>
              <a:off x="3093096" y="4922874"/>
              <a:ext cx="1737169" cy="6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4830265" y="5375741"/>
              <a:ext cx="3463130" cy="307777"/>
            </a:xfrm>
            <a:prstGeom prst="rect">
              <a:avLst/>
            </a:prstGeom>
            <a:noFill/>
          </p:spPr>
          <p:txBody>
            <a:bodyPr wrap="square" rtlCol="0">
              <a:spAutoFit/>
            </a:bodyPr>
            <a:lstStyle/>
            <a:p>
              <a:r>
                <a:rPr lang="fr-FR" sz="1400" dirty="0" smtClean="0"/>
                <a:t>Choix de l’exemple ou de l’utilisation</a:t>
              </a:r>
              <a:endParaRPr lang="fr-FR" sz="1400" dirty="0"/>
            </a:p>
          </p:txBody>
        </p:sp>
        <p:cxnSp>
          <p:nvCxnSpPr>
            <p:cNvPr id="42" name="Connecteur droit avec flèche 41"/>
            <p:cNvCxnSpPr/>
            <p:nvPr/>
          </p:nvCxnSpPr>
          <p:spPr>
            <a:xfrm>
              <a:off x="2250041" y="5104989"/>
              <a:ext cx="2543850" cy="87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3056722" y="5736425"/>
              <a:ext cx="1737169" cy="6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4832632" y="5801742"/>
              <a:ext cx="3290641" cy="307777"/>
            </a:xfrm>
            <a:prstGeom prst="rect">
              <a:avLst/>
            </a:prstGeom>
            <a:noFill/>
          </p:spPr>
          <p:txBody>
            <a:bodyPr wrap="square" rtlCol="0">
              <a:spAutoFit/>
            </a:bodyPr>
            <a:lstStyle/>
            <a:p>
              <a:r>
                <a:rPr lang="fr-FR" sz="1400" dirty="0" smtClean="0"/>
                <a:t>Présentation des différent temps</a:t>
              </a:r>
              <a:endParaRPr lang="fr-FR" sz="1400" dirty="0"/>
            </a:p>
          </p:txBody>
        </p:sp>
        <p:sp>
          <p:nvSpPr>
            <p:cNvPr id="47" name="ZoneTexte 46"/>
            <p:cNvSpPr txBox="1"/>
            <p:nvPr/>
          </p:nvSpPr>
          <p:spPr>
            <a:xfrm>
              <a:off x="4830265" y="6189292"/>
              <a:ext cx="2876108" cy="307777"/>
            </a:xfrm>
            <a:prstGeom prst="rect">
              <a:avLst/>
            </a:prstGeom>
            <a:noFill/>
          </p:spPr>
          <p:txBody>
            <a:bodyPr wrap="square" rtlCol="0">
              <a:spAutoFit/>
            </a:bodyPr>
            <a:lstStyle/>
            <a:p>
              <a:r>
                <a:rPr lang="fr-FR" sz="1400" dirty="0" smtClean="0"/>
                <a:t>Zone d’affichage des données</a:t>
              </a:r>
              <a:endParaRPr lang="fr-FR" sz="1400" dirty="0"/>
            </a:p>
          </p:txBody>
        </p:sp>
      </p:grpSp>
      <p:grpSp>
        <p:nvGrpSpPr>
          <p:cNvPr id="30" name="Groupe 29"/>
          <p:cNvGrpSpPr/>
          <p:nvPr/>
        </p:nvGrpSpPr>
        <p:grpSpPr>
          <a:xfrm>
            <a:off x="6684917" y="1541512"/>
            <a:ext cx="4803442" cy="3562117"/>
            <a:chOff x="6684917" y="1541512"/>
            <a:chExt cx="4803442" cy="3562117"/>
          </a:xfrm>
        </p:grpSpPr>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4917" y="3222056"/>
              <a:ext cx="2630677" cy="1881573"/>
            </a:xfrm>
            <a:prstGeom prst="rect">
              <a:avLst/>
            </a:prstGeom>
          </p:spPr>
        </p:pic>
        <p:cxnSp>
          <p:nvCxnSpPr>
            <p:cNvPr id="54" name="Connecteur droit avec flèche 53"/>
            <p:cNvCxnSpPr/>
            <p:nvPr/>
          </p:nvCxnSpPr>
          <p:spPr>
            <a:xfrm flipV="1">
              <a:off x="8346557" y="2805627"/>
              <a:ext cx="308345" cy="824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flipV="1">
              <a:off x="7846828" y="1921834"/>
              <a:ext cx="10632" cy="206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6778711" y="1541512"/>
              <a:ext cx="3981437" cy="307777"/>
            </a:xfrm>
            <a:prstGeom prst="rect">
              <a:avLst/>
            </a:prstGeom>
            <a:noFill/>
          </p:spPr>
          <p:txBody>
            <a:bodyPr wrap="square" rtlCol="0">
              <a:spAutoFit/>
            </a:bodyPr>
            <a:lstStyle/>
            <a:p>
              <a:r>
                <a:rPr lang="fr-FR" sz="1400" dirty="0" smtClean="0"/>
                <a:t>Choix des thèmes pour affichage des mots</a:t>
              </a:r>
              <a:endParaRPr lang="fr-FR" sz="1400" dirty="0"/>
            </a:p>
          </p:txBody>
        </p:sp>
        <p:sp>
          <p:nvSpPr>
            <p:cNvPr id="59" name="ZoneTexte 58"/>
            <p:cNvSpPr txBox="1"/>
            <p:nvPr/>
          </p:nvSpPr>
          <p:spPr>
            <a:xfrm>
              <a:off x="8025229" y="2408505"/>
              <a:ext cx="3463130" cy="307777"/>
            </a:xfrm>
            <a:prstGeom prst="rect">
              <a:avLst/>
            </a:prstGeom>
            <a:noFill/>
          </p:spPr>
          <p:txBody>
            <a:bodyPr wrap="square" rtlCol="0">
              <a:spAutoFit/>
            </a:bodyPr>
            <a:lstStyle/>
            <a:p>
              <a:r>
                <a:rPr lang="fr-FR" sz="1400" dirty="0" smtClean="0"/>
                <a:t>Choix de la difficulté</a:t>
              </a:r>
              <a:endParaRPr lang="fr-FR" sz="1400" dirty="0"/>
            </a:p>
          </p:txBody>
        </p:sp>
      </p:grpSp>
    </p:spTree>
    <p:extLst>
      <p:ext uri="{BB962C8B-B14F-4D97-AF65-F5344CB8AC3E}">
        <p14:creationId xmlns:p14="http://schemas.microsoft.com/office/powerpoint/2010/main" val="501821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49323"/>
            <a:ext cx="9404723" cy="1400530"/>
          </a:xfrm>
        </p:spPr>
        <p:txBody>
          <a:bodyPr/>
          <a:lstStyle/>
          <a:p>
            <a:r>
              <a:rPr lang="fr-FR" sz="5400" dirty="0" smtClean="0">
                <a:effectLst>
                  <a:outerShdw blurRad="38100" dist="38100" dir="2700000" algn="tl">
                    <a:srgbClr val="000000">
                      <a:alpha val="43137"/>
                    </a:srgbClr>
                  </a:outerShdw>
                </a:effectLst>
              </a:rPr>
              <a:t>Guide d’utilisation</a:t>
            </a:r>
            <a:endParaRPr lang="fr-FR" sz="5400" dirty="0">
              <a:effectLst>
                <a:outerShdw blurRad="38100" dist="38100" dir="2700000" algn="tl">
                  <a:srgbClr val="000000">
                    <a:alpha val="43137"/>
                  </a:srgbClr>
                </a:outerShdw>
              </a:effectLst>
            </a:endParaRPr>
          </a:p>
        </p:txBody>
      </p:sp>
      <p:grpSp>
        <p:nvGrpSpPr>
          <p:cNvPr id="23" name="Groupe 22"/>
          <p:cNvGrpSpPr/>
          <p:nvPr/>
        </p:nvGrpSpPr>
        <p:grpSpPr>
          <a:xfrm>
            <a:off x="1961834" y="1642766"/>
            <a:ext cx="4991858" cy="1883476"/>
            <a:chOff x="1015537" y="1820485"/>
            <a:chExt cx="4991858" cy="1883476"/>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7" y="1820485"/>
              <a:ext cx="2630677" cy="1883476"/>
            </a:xfrm>
            <a:prstGeom prst="rect">
              <a:avLst/>
            </a:prstGeom>
          </p:spPr>
        </p:pic>
        <p:grpSp>
          <p:nvGrpSpPr>
            <p:cNvPr id="22" name="Groupe 21"/>
            <p:cNvGrpSpPr/>
            <p:nvPr/>
          </p:nvGrpSpPr>
          <p:grpSpPr>
            <a:xfrm>
              <a:off x="1881963" y="2454446"/>
              <a:ext cx="4125432" cy="307777"/>
              <a:chOff x="1881963" y="2454446"/>
              <a:chExt cx="4125432" cy="307777"/>
            </a:xfrm>
          </p:grpSpPr>
          <p:cxnSp>
            <p:nvCxnSpPr>
              <p:cNvPr id="11" name="Connecteur droit avec flèche 10"/>
              <p:cNvCxnSpPr/>
              <p:nvPr/>
            </p:nvCxnSpPr>
            <p:spPr>
              <a:xfrm>
                <a:off x="1881963" y="2581895"/>
                <a:ext cx="2328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4385224" y="2454446"/>
                <a:ext cx="1622171" cy="307777"/>
              </a:xfrm>
              <a:prstGeom prst="rect">
                <a:avLst/>
              </a:prstGeom>
              <a:noFill/>
            </p:spPr>
            <p:txBody>
              <a:bodyPr wrap="square" rtlCol="0">
                <a:spAutoFit/>
              </a:bodyPr>
              <a:lstStyle/>
              <a:p>
                <a:r>
                  <a:rPr lang="fr-FR" sz="1400" dirty="0" smtClean="0"/>
                  <a:t>Choix du thème</a:t>
                </a:r>
                <a:endParaRPr lang="fr-FR" sz="1400" dirty="0"/>
              </a:p>
            </p:txBody>
          </p:sp>
        </p:grpSp>
      </p:grpSp>
      <p:grpSp>
        <p:nvGrpSpPr>
          <p:cNvPr id="24" name="Groupe 23"/>
          <p:cNvGrpSpPr/>
          <p:nvPr/>
        </p:nvGrpSpPr>
        <p:grpSpPr>
          <a:xfrm>
            <a:off x="2441867" y="4124833"/>
            <a:ext cx="6648878" cy="1872957"/>
            <a:chOff x="2441867" y="4124833"/>
            <a:chExt cx="6648878" cy="1872957"/>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501" y="4124833"/>
              <a:ext cx="2614244" cy="1872957"/>
            </a:xfrm>
            <a:prstGeom prst="rect">
              <a:avLst/>
            </a:prstGeom>
          </p:spPr>
        </p:pic>
        <p:cxnSp>
          <p:nvCxnSpPr>
            <p:cNvPr id="32" name="Connecteur droit avec flèche 31"/>
            <p:cNvCxnSpPr/>
            <p:nvPr/>
          </p:nvCxnSpPr>
          <p:spPr>
            <a:xfrm flipH="1" flipV="1">
              <a:off x="5050465" y="4455042"/>
              <a:ext cx="1552355" cy="18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5050466" y="4966004"/>
              <a:ext cx="2828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5050465" y="5650032"/>
              <a:ext cx="2190307" cy="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3307985" y="4329246"/>
              <a:ext cx="3025865" cy="307777"/>
            </a:xfrm>
            <a:prstGeom prst="rect">
              <a:avLst/>
            </a:prstGeom>
            <a:noFill/>
          </p:spPr>
          <p:txBody>
            <a:bodyPr wrap="square" rtlCol="0">
              <a:spAutoFit/>
            </a:bodyPr>
            <a:lstStyle/>
            <a:p>
              <a:r>
                <a:rPr lang="fr-FR" sz="1400" dirty="0" smtClean="0"/>
                <a:t>Choix du thème</a:t>
              </a:r>
              <a:endParaRPr lang="fr-FR" sz="1400" dirty="0"/>
            </a:p>
          </p:txBody>
        </p:sp>
        <p:sp>
          <p:nvSpPr>
            <p:cNvPr id="45" name="ZoneTexte 44"/>
            <p:cNvSpPr txBox="1"/>
            <p:nvPr/>
          </p:nvSpPr>
          <p:spPr>
            <a:xfrm>
              <a:off x="2441868" y="4812115"/>
              <a:ext cx="3025865" cy="307777"/>
            </a:xfrm>
            <a:prstGeom prst="rect">
              <a:avLst/>
            </a:prstGeom>
            <a:noFill/>
          </p:spPr>
          <p:txBody>
            <a:bodyPr wrap="square" rtlCol="0">
              <a:spAutoFit/>
            </a:bodyPr>
            <a:lstStyle/>
            <a:p>
              <a:r>
                <a:rPr lang="fr-FR" sz="1400" dirty="0" smtClean="0"/>
                <a:t>Zone d’affichage d’image</a:t>
              </a:r>
              <a:endParaRPr lang="fr-FR" sz="1400" dirty="0"/>
            </a:p>
          </p:txBody>
        </p:sp>
        <p:sp>
          <p:nvSpPr>
            <p:cNvPr id="50" name="ZoneTexte 49"/>
            <p:cNvSpPr txBox="1"/>
            <p:nvPr/>
          </p:nvSpPr>
          <p:spPr>
            <a:xfrm>
              <a:off x="2441867" y="5502632"/>
              <a:ext cx="3025865" cy="307777"/>
            </a:xfrm>
            <a:prstGeom prst="rect">
              <a:avLst/>
            </a:prstGeom>
            <a:noFill/>
          </p:spPr>
          <p:txBody>
            <a:bodyPr wrap="square" rtlCol="0">
              <a:spAutoFit/>
            </a:bodyPr>
            <a:lstStyle/>
            <a:p>
              <a:r>
                <a:rPr lang="fr-FR" sz="1400" dirty="0" smtClean="0"/>
                <a:t>Zone d’affichage de texte</a:t>
              </a:r>
              <a:endParaRPr lang="fr-FR" sz="1400" dirty="0"/>
            </a:p>
          </p:txBody>
        </p:sp>
      </p:grpSp>
    </p:spTree>
    <p:extLst>
      <p:ext uri="{BB962C8B-B14F-4D97-AF65-F5344CB8AC3E}">
        <p14:creationId xmlns:p14="http://schemas.microsoft.com/office/powerpoint/2010/main" val="3789312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353</TotalTime>
  <Words>467</Words>
  <Application>Microsoft Office PowerPoint</Application>
  <PresentationFormat>Grand écran</PresentationFormat>
  <Paragraphs>93</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Century Gothic</vt:lpstr>
      <vt:lpstr>Wingdings 3</vt:lpstr>
      <vt:lpstr>Ion</vt:lpstr>
      <vt:lpstr>Logiciel</vt:lpstr>
      <vt:lpstr>Architecture MVC</vt:lpstr>
      <vt:lpstr>Architecture appliquer à votre Logiciel</vt:lpstr>
      <vt:lpstr>Choix ergonomiques</vt:lpstr>
      <vt:lpstr>Choix ergonomiques</vt:lpstr>
      <vt:lpstr>Guide d’utilisation</vt:lpstr>
      <vt:lpstr>Guide d’utilisation</vt:lpstr>
      <vt:lpstr>Guide d’utilisation</vt:lpstr>
      <vt:lpstr>Guide d’utilisation</vt:lpstr>
      <vt:lpstr>Guide d’utilisation</vt:lpstr>
      <vt:lpstr>Guide d’utilisation</vt:lpstr>
      <vt:lpstr>Pourquoi Belingo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Belingo</dc:title>
  <dc:creator>Guillaume</dc:creator>
  <cp:lastModifiedBy>Guillaume</cp:lastModifiedBy>
  <cp:revision>31</cp:revision>
  <dcterms:created xsi:type="dcterms:W3CDTF">2018-12-14T16:33:39Z</dcterms:created>
  <dcterms:modified xsi:type="dcterms:W3CDTF">2018-12-14T22:27:19Z</dcterms:modified>
</cp:coreProperties>
</file>