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4c4affa8_2_117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874c4affa8_2_117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4c4aff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4c4aff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74c4aff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74c4aff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74c4aff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74c4aff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74c4affa8_2_189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874c4affa8_2_189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3050" lIns="86100" spcFirstLastPara="1" rIns="86100" wrap="square" tIns="43050">
            <a:noAutofit/>
          </a:bodyPr>
          <a:lstStyle/>
          <a:p>
            <a:pPr indent="-15875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Experimental setup – platform, compiler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Performance plot over a range of sizes with different code versions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Push input size to the limit in the experiments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Overall Speedup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7" name="Google Shape;287;g874c4affa8_2_189:notes"/>
          <p:cNvSpPr txBox="1"/>
          <p:nvPr>
            <p:ph idx="12" type="sldNum"/>
          </p:nvPr>
        </p:nvSpPr>
        <p:spPr>
          <a:xfrm>
            <a:off x="3884462" y="8685889"/>
            <a:ext cx="2972004" cy="458123"/>
          </a:xfrm>
          <a:prstGeom prst="rect">
            <a:avLst/>
          </a:prstGeom>
          <a:noFill/>
          <a:ln>
            <a:noFill/>
          </a:ln>
        </p:spPr>
        <p:txBody>
          <a:bodyPr anchorCtr="0" anchor="b" bIns="43050" lIns="86100" spcFirstLastPara="1" rIns="86100" wrap="square" tIns="43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74c4affa8_2_219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874c4affa8_2_219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74c4aff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74c4aff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74c4aff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74c4aff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74c4affa8_2_209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874c4affa8_2_209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3050" lIns="86100" spcFirstLastPara="1" rIns="86100" wrap="square" tIns="43050">
            <a:noAutofit/>
          </a:bodyPr>
          <a:lstStyle/>
          <a:p>
            <a:pPr indent="-15875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Experimental setup – platform, compiler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Performance plot over a range of sizes with different code versions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Push input size to the limit in the experiments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Overall Speedup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6" name="Google Shape;326;g874c4affa8_2_209:notes"/>
          <p:cNvSpPr txBox="1"/>
          <p:nvPr>
            <p:ph idx="12" type="sldNum"/>
          </p:nvPr>
        </p:nvSpPr>
        <p:spPr>
          <a:xfrm>
            <a:off x="3884462" y="8685889"/>
            <a:ext cx="2972004" cy="458123"/>
          </a:xfrm>
          <a:prstGeom prst="rect">
            <a:avLst/>
          </a:prstGeom>
          <a:noFill/>
          <a:ln>
            <a:noFill/>
          </a:ln>
        </p:spPr>
        <p:txBody>
          <a:bodyPr anchorCtr="0" anchor="b" bIns="43050" lIns="86100" spcFirstLastPara="1" rIns="86100" wrap="square" tIns="43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74c4affa8_2_199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874c4affa8_2_199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3050" lIns="86100" spcFirstLastPara="1" rIns="86100" wrap="square" tIns="43050">
            <a:noAutofit/>
          </a:bodyPr>
          <a:lstStyle/>
          <a:p>
            <a:pPr indent="-158750" lvl="1" marL="596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Experimental setup – platform, compiler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Performance plot over a range of sizes with different code versions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Push input size to the limit in the experiments</a:t>
            </a:r>
            <a:endParaRPr sz="1300"/>
          </a:p>
          <a:p>
            <a:pPr indent="-1587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Overall Speedup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6" name="Google Shape;336;g874c4affa8_2_199:notes"/>
          <p:cNvSpPr txBox="1"/>
          <p:nvPr>
            <p:ph idx="12" type="sldNum"/>
          </p:nvPr>
        </p:nvSpPr>
        <p:spPr>
          <a:xfrm>
            <a:off x="3884462" y="8685889"/>
            <a:ext cx="2972004" cy="458123"/>
          </a:xfrm>
          <a:prstGeom prst="rect">
            <a:avLst/>
          </a:prstGeom>
          <a:noFill/>
          <a:ln>
            <a:noFill/>
          </a:ln>
        </p:spPr>
        <p:txBody>
          <a:bodyPr anchorCtr="0" anchor="b" bIns="43050" lIns="86100" spcFirstLastPara="1" rIns="86100" wrap="square" tIns="43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74c4affa8_15_0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74c4affa8_15_0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4c4affa8_2_127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74c4affa8_2_127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3050" lIns="86100" spcFirstLastPara="1" rIns="86100" wrap="square" tIns="43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Algorithm that you consider:</a:t>
            </a:r>
            <a:endParaRPr sz="1300"/>
          </a:p>
          <a:p>
            <a:pPr indent="-15875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State problem that it solves (input:…, output: …)</a:t>
            </a:r>
            <a:endParaRPr sz="1300"/>
          </a:p>
          <a:p>
            <a:pPr indent="-15875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Visualize how it works</a:t>
            </a:r>
            <a:endParaRPr sz="1300"/>
          </a:p>
          <a:p>
            <a:pPr indent="-15875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State asymptotic runtime</a:t>
            </a:r>
            <a:endParaRPr sz="1300"/>
          </a:p>
        </p:txBody>
      </p:sp>
      <p:sp>
        <p:nvSpPr>
          <p:cNvPr id="180" name="Google Shape;180;g874c4affa8_2_127:notes"/>
          <p:cNvSpPr txBox="1"/>
          <p:nvPr>
            <p:ph idx="12" type="sldNum"/>
          </p:nvPr>
        </p:nvSpPr>
        <p:spPr>
          <a:xfrm>
            <a:off x="3884462" y="8685889"/>
            <a:ext cx="2972004" cy="458123"/>
          </a:xfrm>
          <a:prstGeom prst="rect">
            <a:avLst/>
          </a:prstGeom>
          <a:noFill/>
          <a:ln>
            <a:noFill/>
          </a:ln>
        </p:spPr>
        <p:txBody>
          <a:bodyPr anchorCtr="0" anchor="b" bIns="43050" lIns="86100" spcFirstLastPara="1" rIns="86100" wrap="square" tIns="43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74c4affa8_15_15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874c4affa8_15_15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74c4affa8_15_25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874c4affa8_15_25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74c4affa8_15_34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874c4affa8_15_34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4c4affa8_15_43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874c4affa8_15_43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74c4affa8_15_56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74c4affa8_15_56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4c4affa8_2_156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874c4affa8_2_156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3050" lIns="86100" spcFirstLastPara="1" rIns="86100" wrap="square" tIns="43050">
            <a:noAutofit/>
          </a:bodyPr>
          <a:lstStyle/>
          <a:p>
            <a:pPr indent="-15875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Cost Measures</a:t>
            </a:r>
            <a:endParaRPr sz="1300"/>
          </a:p>
          <a:p>
            <a:pPr indent="-158750" lvl="0" marL="165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en" sz="1300"/>
              <a:t>Exact Count</a:t>
            </a:r>
            <a:endParaRPr sz="1300"/>
          </a:p>
        </p:txBody>
      </p:sp>
      <p:sp>
        <p:nvSpPr>
          <p:cNvPr id="209" name="Google Shape;209;g874c4affa8_2_156:notes"/>
          <p:cNvSpPr txBox="1"/>
          <p:nvPr>
            <p:ph idx="12" type="sldNum"/>
          </p:nvPr>
        </p:nvSpPr>
        <p:spPr>
          <a:xfrm>
            <a:off x="3884462" y="8685889"/>
            <a:ext cx="2972004" cy="458123"/>
          </a:xfrm>
          <a:prstGeom prst="rect">
            <a:avLst/>
          </a:prstGeom>
          <a:noFill/>
          <a:ln>
            <a:noFill/>
          </a:ln>
        </p:spPr>
        <p:txBody>
          <a:bodyPr anchorCtr="0" anchor="b" bIns="43050" lIns="86100" spcFirstLastPara="1" rIns="86100" wrap="square" tIns="43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74c4affa8_2_167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74c4affa8_2_167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4c4affa8_2_175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74c4affa8_2_175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74c4affa8_2_182:notes"/>
          <p:cNvSpPr txBox="1"/>
          <p:nvPr>
            <p:ph idx="1" type="body"/>
          </p:nvPr>
        </p:nvSpPr>
        <p:spPr>
          <a:xfrm>
            <a:off x="685494" y="4401096"/>
            <a:ext cx="5487013" cy="3599736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874c4affa8_2_182:notes"/>
          <p:cNvSpPr/>
          <p:nvPr>
            <p:ph idx="2" type="sldImg"/>
          </p:nvPr>
        </p:nvSpPr>
        <p:spPr>
          <a:xfrm>
            <a:off x="463502" y="1143179"/>
            <a:ext cx="5930996" cy="30862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4c4aff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4c4aff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74c4aff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74c4aff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74c4aff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74c4aff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A">
  <p:cSld name="Titelfolie A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42983" y="3422907"/>
            <a:ext cx="8656852" cy="12550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25" spcFirstLastPara="1" rIns="108025" wrap="square" tIns="810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ctrTitle"/>
          </p:nvPr>
        </p:nvSpPr>
        <p:spPr>
          <a:xfrm>
            <a:off x="242983" y="2571750"/>
            <a:ext cx="8656852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25" spcFirstLastPara="1" rIns="108025" wrap="square" tIns="54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242983" y="464400"/>
            <a:ext cx="8656853" cy="210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Freifläche">
  <p:cSld name="Inhalt Freifläch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B">
  <p:cSld name="Titelfolie B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242983" y="3617479"/>
            <a:ext cx="8656853" cy="76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25" spcFirstLastPara="1" rIns="108025" wrap="square" tIns="81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42983" y="4357315"/>
            <a:ext cx="8656853" cy="320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81025" lIns="108025" spcFirstLastPara="1" rIns="1080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42983" y="465535"/>
            <a:ext cx="8656853" cy="315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C">
  <p:cSld name="Titelfolie C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242983" y="3617479"/>
            <a:ext cx="8656853" cy="760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25" spcFirstLastPara="1" rIns="108025" wrap="square" tIns="81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42983" y="4357315"/>
            <a:ext cx="8656853" cy="320651"/>
          </a:xfrm>
          <a:prstGeom prst="rect">
            <a:avLst/>
          </a:prstGeom>
          <a:noFill/>
          <a:ln>
            <a:noFill/>
          </a:ln>
        </p:spPr>
        <p:txBody>
          <a:bodyPr anchorCtr="0" anchor="b" bIns="81025" lIns="108025" spcFirstLastPara="1" rIns="1080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/>
          <p:nvPr>
            <p:ph idx="2" type="pic"/>
          </p:nvPr>
        </p:nvSpPr>
        <p:spPr>
          <a:xfrm>
            <a:off x="242983" y="465536"/>
            <a:ext cx="8656853" cy="3153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7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D (Hintergrundbild)" showMasterSp="0">
  <p:cSld name="Titelfolie D (Hintergrundbild)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>
            <p:ph idx="2" type="pic"/>
          </p:nvPr>
        </p:nvSpPr>
        <p:spPr>
          <a:xfrm>
            <a:off x="1" y="0"/>
            <a:ext cx="914401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ctrTitle"/>
          </p:nvPr>
        </p:nvSpPr>
        <p:spPr>
          <a:xfrm>
            <a:off x="242982" y="783001"/>
            <a:ext cx="8656854" cy="7350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1" name="Google Shape;111;p18"/>
          <p:cNvGrpSpPr/>
          <p:nvPr/>
        </p:nvGrpSpPr>
        <p:grpSpPr>
          <a:xfrm>
            <a:off x="108390" y="114301"/>
            <a:ext cx="8926965" cy="459581"/>
            <a:chOff x="144463" y="152401"/>
            <a:chExt cx="11897959" cy="612775"/>
          </a:xfrm>
        </p:grpSpPr>
        <p:sp>
          <p:nvSpPr>
            <p:cNvPr id="112" name="Google Shape;112;p18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242983" y="465536"/>
            <a:ext cx="8656853" cy="349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13425" spcFirstLastPara="1" rIns="108025" wrap="square" tIns="675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g_eth_logo_kurz_neg_Schutzraum.eps" id="116" name="Google Shape;1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95" y="229500"/>
            <a:ext cx="728296" cy="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42983" y="5218117"/>
            <a:ext cx="6374720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picture: Select picture – right click – change picture</a:t>
            </a:r>
            <a:endParaRPr sz="11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-283367" y="-288820"/>
            <a:ext cx="9317797" cy="5369813"/>
            <a:chOff x="-377675" y="-385094"/>
            <a:chExt cx="12418863" cy="7159751"/>
          </a:xfrm>
        </p:grpSpPr>
        <p:cxnSp>
          <p:nvCxnSpPr>
            <p:cNvPr id="119" name="Google Shape;119;p18"/>
            <p:cNvCxnSpPr/>
            <p:nvPr/>
          </p:nvCxnSpPr>
          <p:spPr>
            <a:xfrm rot="5400000">
              <a:off x="190800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8"/>
            <p:cNvCxnSpPr/>
            <p:nvPr/>
          </p:nvCxnSpPr>
          <p:spPr>
            <a:xfrm rot="5400000">
              <a:off x="11728139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-377675" y="3427045"/>
              <a:ext cx="262289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8"/>
            <p:cNvCxnSpPr/>
            <p:nvPr/>
          </p:nvCxnSpPr>
          <p:spPr>
            <a:xfrm>
              <a:off x="-377675" y="762794"/>
              <a:ext cx="262800" cy="128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8"/>
            <p:cNvCxnSpPr/>
            <p:nvPr/>
          </p:nvCxnSpPr>
          <p:spPr>
            <a:xfrm>
              <a:off x="-377675" y="6304951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8"/>
            <p:cNvCxnSpPr/>
            <p:nvPr/>
          </p:nvCxnSpPr>
          <p:spPr>
            <a:xfrm>
              <a:off x="-377675" y="6237242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>
              <a:off x="-377675" y="67746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8"/>
            <p:cNvCxnSpPr/>
            <p:nvPr/>
          </p:nvCxnSpPr>
          <p:spPr>
            <a:xfrm rot="5400000">
              <a:off x="5963529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8"/>
            <p:cNvCxnSpPr/>
            <p:nvPr/>
          </p:nvCxnSpPr>
          <p:spPr>
            <a:xfrm>
              <a:off x="-377675" y="619432"/>
              <a:ext cx="262800" cy="128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-377675" y="2020566"/>
              <a:ext cx="262289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-377675" y="48315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 rot="5400000">
              <a:off x="10959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 rot="5400000">
              <a:off x="11909273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1-spaltig">
  <p:cSld name="Inhalt 1-spaltig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42983" y="1518048"/>
            <a:ext cx="8656853" cy="315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2-spaltig">
  <p:cSld name="Inhalt 2-spaltig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42983" y="1518048"/>
            <a:ext cx="4184872" cy="3159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716021" y="1518048"/>
            <a:ext cx="4177040" cy="3159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nhalt Freifläche">
  <p:cSld name="1_Inhalt Freifläch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/>
          <p:cNvSpPr txBox="1"/>
          <p:nvPr>
            <p:ph type="ctrTitle"/>
          </p:nvPr>
        </p:nvSpPr>
        <p:spPr>
          <a:xfrm>
            <a:off x="242982" y="783001"/>
            <a:ext cx="8656854" cy="7350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242983" y="465536"/>
            <a:ext cx="8656853" cy="349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13425" spcFirstLastPara="1" rIns="108025" wrap="square" tIns="675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Vollbild">
  <p:cSld name="Inhalt Vollbil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/>
          <p:nvPr>
            <p:ph idx="2" type="pic"/>
          </p:nvPr>
        </p:nvSpPr>
        <p:spPr>
          <a:xfrm>
            <a:off x="242983" y="465535"/>
            <a:ext cx="8656853" cy="420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ohne Balken">
  <p:cSld name="Inhalt ohne Balke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0" y="0"/>
            <a:ext cx="9144010" cy="657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th_logo_kurz_pos.eps" id="165" name="Google Shape;1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95" y="229500"/>
            <a:ext cx="725233" cy="1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242983" y="4731545"/>
            <a:ext cx="1727906" cy="344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83367" y="-288820"/>
            <a:ext cx="9317797" cy="5369813"/>
            <a:chOff x="-377675" y="-385094"/>
            <a:chExt cx="12418863" cy="7159751"/>
          </a:xfrm>
        </p:grpSpPr>
        <p:cxnSp>
          <p:nvCxnSpPr>
            <p:cNvPr id="52" name="Google Shape;52;p13"/>
            <p:cNvCxnSpPr/>
            <p:nvPr/>
          </p:nvCxnSpPr>
          <p:spPr>
            <a:xfrm rot="5400000">
              <a:off x="190800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rot="5400000">
              <a:off x="11728139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-377675" y="3427045"/>
              <a:ext cx="262289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-377675" y="762794"/>
              <a:ext cx="262800" cy="128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-377675" y="6304951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-377675" y="6237242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377675" y="67746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 rot="5400000">
              <a:off x="5963529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377675" y="619432"/>
              <a:ext cx="262800" cy="128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377675" y="2020566"/>
              <a:ext cx="262289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-377675" y="4831557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5400000">
              <a:off x="10959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 rot="5400000">
              <a:off x="11909273" y="-254209"/>
              <a:ext cx="262800" cy="1031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" name="Google Shape;65;p13"/>
          <p:cNvGrpSpPr/>
          <p:nvPr/>
        </p:nvGrpSpPr>
        <p:grpSpPr>
          <a:xfrm>
            <a:off x="108390" y="114301"/>
            <a:ext cx="8926965" cy="459581"/>
            <a:chOff x="144463" y="152401"/>
            <a:chExt cx="11897959" cy="612775"/>
          </a:xfrm>
        </p:grpSpPr>
        <p:sp>
          <p:nvSpPr>
            <p:cNvPr id="66" name="Google Shape;66;p13"/>
            <p:cNvSpPr/>
            <p:nvPr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42983" y="1518048"/>
            <a:ext cx="8650077" cy="315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/>
        </p:nvSpPr>
        <p:spPr>
          <a:xfrm>
            <a:off x="8655593" y="4725142"/>
            <a:ext cx="105958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7000" spcFirstLastPara="1" rIns="27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100"/>
          </a:p>
        </p:txBody>
      </p:sp>
      <p:sp>
        <p:nvSpPr>
          <p:cNvPr id="74" name="Google Shape;74;p13"/>
          <p:cNvSpPr txBox="1"/>
          <p:nvPr/>
        </p:nvSpPr>
        <p:spPr>
          <a:xfrm>
            <a:off x="8087475" y="4725142"/>
            <a:ext cx="105958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7000" spcFirstLastPara="1" rIns="2700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100"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242983" y="465536"/>
            <a:ext cx="8650078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3"/>
          <p:cNvSpPr txBox="1"/>
          <p:nvPr/>
        </p:nvSpPr>
        <p:spPr>
          <a:xfrm>
            <a:off x="242983" y="4731545"/>
            <a:ext cx="4329022" cy="34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Placeholder for organisational unit name / logo</a:t>
            </a:r>
            <a:b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(edit in slide master via “View” &gt; “Slide Master”)</a:t>
            </a:r>
            <a:endParaRPr sz="1100"/>
          </a:p>
        </p:txBody>
      </p:sp>
      <p:pic>
        <p:nvPicPr>
          <p:cNvPr descr="g_eth_logo_kurz_neg_Schutzraum.eps" id="77" name="Google Shape;7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3095" y="229500"/>
            <a:ext cx="728296" cy="11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9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956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orient="horz" pos="2284">
          <p15:clr>
            <a:srgbClr val="F26B43"/>
          </p15:clr>
        </p15:guide>
        <p15:guide id="6" orient="horz" pos="2947">
          <p15:clr>
            <a:srgbClr val="F26B43"/>
          </p15:clr>
        </p15:guide>
        <p15:guide id="7" pos="153">
          <p15:clr>
            <a:srgbClr val="F26B43"/>
          </p15:clr>
        </p15:guide>
        <p15:guide id="8" pos="5602">
          <p15:clr>
            <a:srgbClr val="F26B43"/>
          </p15:clr>
        </p15:guide>
        <p15:guide id="9" pos="5688">
          <p15:clr>
            <a:srgbClr val="F26B43"/>
          </p15:clr>
        </p15:guide>
        <p15:guide id="10" orient="horz" pos="2998">
          <p15:clr>
            <a:srgbClr val="F26B43"/>
          </p15:clr>
        </p15:guide>
        <p15:guide id="11" orient="horz" pos="3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cs.ubc.ca/~lowe/papers/ijcv04.pdf" TargetMode="External"/><Relationship Id="rId4" Type="http://schemas.openxmlformats.org/officeDocument/2006/relationships/hyperlink" Target="https://sourceforge.net/p/ezsif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subTitle"/>
          </p:nvPr>
        </p:nvSpPr>
        <p:spPr>
          <a:xfrm>
            <a:off x="242983" y="3422907"/>
            <a:ext cx="8656852" cy="125505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08025" spcFirstLastPara="1" rIns="108025" wrap="square" tIns="81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Nicolas Hafner, Costanza Maria Improta, Zsombor Kalotay, Jan Leutwyler</a:t>
            </a:r>
            <a:endParaRPr sz="1100"/>
          </a:p>
        </p:txBody>
      </p:sp>
      <p:sp>
        <p:nvSpPr>
          <p:cNvPr id="172" name="Google Shape;172;p24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174" name="Google Shape;174;p24"/>
          <p:cNvSpPr txBox="1"/>
          <p:nvPr>
            <p:ph type="ctrTitle"/>
          </p:nvPr>
        </p:nvSpPr>
        <p:spPr>
          <a:xfrm>
            <a:off x="242975" y="2571750"/>
            <a:ext cx="8656800" cy="94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08025" spcFirstLastPara="1" rIns="108025" wrap="square" tIns="54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A SIFT Descriptor for Feature Matching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Advanced Systems Lab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Team 007</a:t>
            </a:r>
            <a:endParaRPr sz="900"/>
          </a:p>
        </p:txBody>
      </p:sp>
      <p:pic>
        <p:nvPicPr>
          <p:cNvPr id="176" name="Google Shape;176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04" l="0" r="0" t="6705"/>
          <a:stretch/>
        </p:blipFill>
        <p:spPr>
          <a:xfrm>
            <a:off x="242983" y="464400"/>
            <a:ext cx="8656853" cy="21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interesting plots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424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interesting plots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424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interesting plots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424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21.05.20</a:t>
            </a:r>
            <a:endParaRPr sz="1100"/>
          </a:p>
        </p:txBody>
      </p:sp>
      <p:sp>
        <p:nvSpPr>
          <p:cNvPr id="290" name="Google Shape;290;p36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007</a:t>
            </a:r>
            <a:endParaRPr sz="1100"/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92" name="Google Shape;292;p36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Experimental Results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1100"/>
          </a:p>
        </p:txBody>
      </p:sp>
      <p:sp>
        <p:nvSpPr>
          <p:cNvPr id="293" name="Google Shape;293;p36"/>
          <p:cNvSpPr txBox="1"/>
          <p:nvPr/>
        </p:nvSpPr>
        <p:spPr>
          <a:xfrm>
            <a:off x="6950175" y="587661"/>
            <a:ext cx="194966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Speedup: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699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00" name="Google Shape;300;p37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302" name="Google Shape;302;p37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Interesting Findings</a:t>
            </a:r>
            <a:endParaRPr sz="1100"/>
          </a:p>
        </p:txBody>
      </p:sp>
      <p:sp>
        <p:nvSpPr>
          <p:cNvPr id="303" name="Google Shape;303;p37"/>
          <p:cNvSpPr txBox="1"/>
          <p:nvPr/>
        </p:nvSpPr>
        <p:spPr>
          <a:xfrm>
            <a:off x="242983" y="955046"/>
            <a:ext cx="4410967" cy="38710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★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ezSIFT leaks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 by default (manually fixed)</a:t>
            </a:r>
            <a:endParaRPr sz="1100"/>
          </a:p>
          <a:p>
            <a:pPr indent="-209550" lvl="0" marL="2159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Noto Sans Symbols"/>
              <a:buChar char="★"/>
            </a:pPr>
            <a:r>
              <a:rPr b="1"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Helped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performance:</a:t>
            </a:r>
            <a:endParaRPr sz="1100"/>
          </a:p>
          <a:p>
            <a:pPr indent="-209550" lvl="1" marL="55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b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declarations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close to point of use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247650" lvl="1" marL="5969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</a:t>
            </a: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★"/>
            </a:pPr>
            <a:r>
              <a:rPr b="1" lang="en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Worsened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performance:</a:t>
            </a:r>
            <a:endParaRPr sz="1100"/>
          </a:p>
          <a:p>
            <a:pPr indent="-209550" lvl="1" marL="55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size_t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int</a:t>
            </a:r>
            <a:endParaRPr sz="1100"/>
          </a:p>
          <a:p>
            <a:pPr indent="-209550" lvl="1" marL="55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Forcing </a:t>
            </a:r>
            <a:r>
              <a:rPr b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b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paged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allocat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sz="1100"/>
          </a:p>
          <a:p>
            <a:pPr indent="-209550" lvl="0" marL="2159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★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helped sometimes hurt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Prefetching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6224125" y="1194525"/>
            <a:ext cx="2106900" cy="9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optimisations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711200" marR="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Calibri"/>
              <a:buAutoNum type="arabicParenR"/>
            </a:pPr>
            <a:r>
              <a:rPr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endParaRPr sz="1100">
              <a:solidFill>
                <a:srgbClr val="38761D"/>
              </a:solidFill>
            </a:endParaRPr>
          </a:p>
          <a:p>
            <a:pPr indent="-24765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Clang</a:t>
            </a:r>
            <a:endParaRPr sz="1100"/>
          </a:p>
          <a:p>
            <a:pPr indent="-247650" lvl="0" marL="711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Calibri"/>
              <a:buAutoNum type="arabicParenR"/>
            </a:pPr>
            <a:r>
              <a:rPr lang="en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ICC</a:t>
            </a:r>
            <a:endParaRPr sz="1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6224125" y="2890575"/>
            <a:ext cx="2106900" cy="9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optimisations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711200" marR="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Calibri"/>
              <a:buAutoNum type="arabicParenR"/>
            </a:pPr>
            <a:r>
              <a:rPr lang="en" sz="1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ICC</a:t>
            </a:r>
            <a:endParaRPr sz="1100">
              <a:solidFill>
                <a:srgbClr val="38761D"/>
              </a:solidFill>
            </a:endParaRPr>
          </a:p>
          <a:p>
            <a:pPr indent="-24765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Clang</a:t>
            </a:r>
            <a:endParaRPr sz="1100"/>
          </a:p>
          <a:p>
            <a:pPr indent="-247650" lvl="0" marL="711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Calibri"/>
              <a:buAutoNum type="arabicParenR"/>
            </a:pPr>
            <a:r>
              <a:rPr lang="en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endParaRPr sz="1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 Conclusion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360325" y="1165025"/>
            <a:ext cx="83754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SIFT is difficult to optimise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Gaussian</a:t>
            </a:r>
            <a:r>
              <a:rPr lang="en"/>
              <a:t> kernel convolution quickly becomes the </a:t>
            </a:r>
            <a:r>
              <a:rPr b="1" lang="en"/>
              <a:t>biggest bottleneck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parts achieved </a:t>
            </a:r>
            <a:r>
              <a:rPr b="1" lang="en"/>
              <a:t>up to 10x</a:t>
            </a:r>
            <a:r>
              <a:rPr lang="en"/>
              <a:t> speedup over the reference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Overall</a:t>
            </a:r>
            <a:r>
              <a:rPr lang="en"/>
              <a:t> achieved </a:t>
            </a:r>
            <a:r>
              <a:rPr b="1" lang="en"/>
              <a:t>~3x</a:t>
            </a:r>
            <a:r>
              <a:rPr lang="en"/>
              <a:t> speedup</a:t>
            </a:r>
            <a:endParaRPr/>
          </a:p>
        </p:txBody>
      </p:sp>
      <p:sp>
        <p:nvSpPr>
          <p:cNvPr id="312" name="Google Shape;312;p38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13" name="Google Shape;313;p38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243608" y="2207261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20" name="Google Shape;320;p39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21" name="Google Shape;321;p39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23.05.20</a:t>
            </a:r>
            <a:endParaRPr sz="1100"/>
          </a:p>
        </p:txBody>
      </p:sp>
      <p:sp>
        <p:nvSpPr>
          <p:cNvPr id="329" name="Google Shape;329;p40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007</a:t>
            </a:r>
            <a:endParaRPr sz="1100"/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Experimental Results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GCC)</a:t>
            </a:r>
            <a:endParaRPr sz="1100"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699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23.05.20</a:t>
            </a:r>
            <a:endParaRPr sz="1100"/>
          </a:p>
        </p:txBody>
      </p:sp>
      <p:sp>
        <p:nvSpPr>
          <p:cNvPr id="339" name="Google Shape;339;p41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Team 007</a:t>
            </a:r>
            <a:endParaRPr sz="1100"/>
          </a:p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41" name="Google Shape;341;p41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Experimental Results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CLANG)</a:t>
            </a:r>
            <a:endParaRPr sz="1100"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701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923" y="1518047"/>
            <a:ext cx="4182878" cy="2711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627809" y="1835513"/>
            <a:ext cx="3342502" cy="20855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49" l="-2872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349" name="Google Shape;349;p42"/>
          <p:cNvSpPr txBox="1"/>
          <p:nvPr/>
        </p:nvSpPr>
        <p:spPr>
          <a:xfrm>
            <a:off x="1284694" y="4131703"/>
            <a:ext cx="1572200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Constant multiplicative factor k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42"/>
          <p:cNvCxnSpPr>
            <a:stCxn id="349" idx="0"/>
          </p:cNvCxnSpPr>
          <p:nvPr/>
        </p:nvCxnSpPr>
        <p:spPr>
          <a:xfrm rot="10800000">
            <a:off x="2070794" y="3921103"/>
            <a:ext cx="0" cy="210600"/>
          </a:xfrm>
          <a:prstGeom prst="straightConnector1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42"/>
          <p:cNvSpPr txBox="1"/>
          <p:nvPr/>
        </p:nvSpPr>
        <p:spPr>
          <a:xfrm>
            <a:off x="3970311" y="2712344"/>
            <a:ext cx="120219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Repeatedly convolved with Gaussians</a:t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970311" y="1555957"/>
            <a:ext cx="1202194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each octave, image is downsampled by a factor of 2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>
            <p:ph idx="4294967295" type="title"/>
          </p:nvPr>
        </p:nvSpPr>
        <p:spPr>
          <a:xfrm>
            <a:off x="243608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1: Scale-space Extrema Detection</a:t>
            </a:r>
            <a:endParaRPr sz="1100"/>
          </a:p>
        </p:txBody>
      </p:sp>
      <p:sp>
        <p:nvSpPr>
          <p:cNvPr id="354" name="Google Shape;354;p42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55" name="Google Shape;355;p42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Team 007</a:t>
            </a:r>
            <a:endParaRPr sz="900"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243608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Our Algorithm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461" y="2295602"/>
            <a:ext cx="1053002" cy="59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1818092" y="2316139"/>
            <a:ext cx="705000" cy="554100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Pyramid</a:t>
            </a:r>
            <a:endParaRPr b="1"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2948885" y="2316139"/>
            <a:ext cx="705000" cy="554100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Pyramid</a:t>
            </a:r>
            <a:endParaRPr b="1"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079678" y="2233720"/>
            <a:ext cx="705000" cy="715500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Localize Extrema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DoG Pyramid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214591" y="2154556"/>
            <a:ext cx="848100" cy="877200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Extrema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assign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Orientation</a:t>
            </a:r>
            <a:endParaRPr sz="1100"/>
          </a:p>
        </p:txBody>
      </p:sp>
      <p:sp>
        <p:nvSpPr>
          <p:cNvPr id="191" name="Google Shape;191;p25"/>
          <p:cNvSpPr txBox="1"/>
          <p:nvPr/>
        </p:nvSpPr>
        <p:spPr>
          <a:xfrm>
            <a:off x="6439538" y="2154556"/>
            <a:ext cx="848100" cy="877200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Descriptor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keypoint from image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485" y="2295602"/>
            <a:ext cx="1053002" cy="592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5"/>
          <p:cNvCxnSpPr>
            <a:stCxn id="186" idx="3"/>
            <a:endCxn id="187" idx="1"/>
          </p:cNvCxnSpPr>
          <p:nvPr/>
        </p:nvCxnSpPr>
        <p:spPr>
          <a:xfrm>
            <a:off x="1389462" y="2591759"/>
            <a:ext cx="428700" cy="15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25"/>
          <p:cNvCxnSpPr>
            <a:stCxn id="187" idx="3"/>
            <a:endCxn id="188" idx="1"/>
          </p:cNvCxnSpPr>
          <p:nvPr/>
        </p:nvCxnSpPr>
        <p:spPr>
          <a:xfrm>
            <a:off x="2523092" y="2593189"/>
            <a:ext cx="4257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25"/>
          <p:cNvCxnSpPr>
            <a:stCxn id="188" idx="3"/>
            <a:endCxn id="189" idx="1"/>
          </p:cNvCxnSpPr>
          <p:nvPr/>
        </p:nvCxnSpPr>
        <p:spPr>
          <a:xfrm flipH="1" rot="10800000">
            <a:off x="3653885" y="2591389"/>
            <a:ext cx="425700" cy="1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5"/>
          <p:cNvCxnSpPr>
            <a:stCxn id="189" idx="3"/>
            <a:endCxn id="190" idx="1"/>
          </p:cNvCxnSpPr>
          <p:nvPr/>
        </p:nvCxnSpPr>
        <p:spPr>
          <a:xfrm>
            <a:off x="4784678" y="2591470"/>
            <a:ext cx="429900" cy="1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5"/>
          <p:cNvCxnSpPr>
            <a:stCxn id="190" idx="3"/>
            <a:endCxn id="191" idx="1"/>
          </p:cNvCxnSpPr>
          <p:nvPr/>
        </p:nvCxnSpPr>
        <p:spPr>
          <a:xfrm>
            <a:off x="6062691" y="2593156"/>
            <a:ext cx="3768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25"/>
          <p:cNvCxnSpPr>
            <a:stCxn id="191" idx="3"/>
            <a:endCxn id="192" idx="1"/>
          </p:cNvCxnSpPr>
          <p:nvPr/>
        </p:nvCxnSpPr>
        <p:spPr>
          <a:xfrm flipH="1" rot="10800000">
            <a:off x="7287638" y="2591656"/>
            <a:ext cx="376800" cy="15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7513" y="3305462"/>
            <a:ext cx="2390547" cy="16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7081" y="3334768"/>
            <a:ext cx="1134664" cy="81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2026" y="3292437"/>
            <a:ext cx="1158644" cy="111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4110" y="3305463"/>
            <a:ext cx="1134664" cy="910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2948874" y="1474725"/>
            <a:ext cx="778200" cy="715500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Gradient/Rotation Pyramid</a:t>
            </a:r>
            <a:endParaRPr b="1"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25"/>
          <p:cNvCxnSpPr>
            <a:stCxn id="203" idx="3"/>
            <a:endCxn id="190" idx="0"/>
          </p:cNvCxnSpPr>
          <p:nvPr/>
        </p:nvCxnSpPr>
        <p:spPr>
          <a:xfrm>
            <a:off x="3727074" y="1832475"/>
            <a:ext cx="1911600" cy="322200"/>
          </a:xfrm>
          <a:prstGeom prst="bentConnector2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25"/>
          <p:cNvCxnSpPr>
            <a:stCxn id="187" idx="0"/>
            <a:endCxn id="203" idx="1"/>
          </p:cNvCxnSpPr>
          <p:nvPr/>
        </p:nvCxnSpPr>
        <p:spPr>
          <a:xfrm rot="-5400000">
            <a:off x="2317892" y="1685239"/>
            <a:ext cx="483600" cy="778200"/>
          </a:xfrm>
          <a:prstGeom prst="bentConnector2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1130" y="1518047"/>
            <a:ext cx="2907912" cy="207912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 txBox="1"/>
          <p:nvPr/>
        </p:nvSpPr>
        <p:spPr>
          <a:xfrm>
            <a:off x="627809" y="1835513"/>
            <a:ext cx="4942565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local extrema in DoG pyramid by comparing a pixel to its 8 neighbour pixels in the same scale, as well as to the 9 pixels in each of the adjacent scales.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only selected if it is either larger or smaller than all of these other pixel values.</a:t>
            </a:r>
            <a:endParaRPr sz="1100"/>
          </a:p>
        </p:txBody>
      </p:sp>
      <p:sp>
        <p:nvSpPr>
          <p:cNvPr id="363" name="Google Shape;363;p43"/>
          <p:cNvSpPr txBox="1"/>
          <p:nvPr>
            <p:ph idx="4294967295" type="title"/>
          </p:nvPr>
        </p:nvSpPr>
        <p:spPr>
          <a:xfrm>
            <a:off x="243608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1: Scale-space Extrema Detection</a:t>
            </a:r>
            <a:endParaRPr sz="1100"/>
          </a:p>
        </p:txBody>
      </p:sp>
      <p:sp>
        <p:nvSpPr>
          <p:cNvPr id="364" name="Google Shape;364;p43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65" name="Google Shape;365;p43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66" name="Google Shape;366;p43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375333" y="1158987"/>
            <a:ext cx="7888200" cy="385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2" r="0" t="-15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372" name="Google Shape;372;p44"/>
          <p:cNvSpPr txBox="1"/>
          <p:nvPr>
            <p:ph idx="4294967295" type="title"/>
          </p:nvPr>
        </p:nvSpPr>
        <p:spPr>
          <a:xfrm>
            <a:off x="243608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2: Keypoint Localization</a:t>
            </a:r>
            <a:endParaRPr sz="1100"/>
          </a:p>
        </p:txBody>
      </p:sp>
      <p:sp>
        <p:nvSpPr>
          <p:cNvPr id="373" name="Google Shape;373;p44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74" name="Google Shape;374;p44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/>
        </p:nvSpPr>
        <p:spPr>
          <a:xfrm>
            <a:off x="627808" y="1187462"/>
            <a:ext cx="8177789" cy="33543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84" r="-1397" t="-177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381" name="Google Shape;381;p45"/>
          <p:cNvSpPr txBox="1"/>
          <p:nvPr>
            <p:ph idx="4294967295" type="title"/>
          </p:nvPr>
        </p:nvSpPr>
        <p:spPr>
          <a:xfrm>
            <a:off x="243608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3: Orientation Assignment</a:t>
            </a:r>
            <a:endParaRPr sz="1100"/>
          </a:p>
        </p:txBody>
      </p:sp>
      <p:sp>
        <p:nvSpPr>
          <p:cNvPr id="382" name="Google Shape;382;p45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83" name="Google Shape;383;p45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84" name="Google Shape;384;p45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/>
        </p:nvSpPr>
        <p:spPr>
          <a:xfrm>
            <a:off x="627808" y="1507189"/>
            <a:ext cx="4199849" cy="2908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step is to create a descriptor for the local image region: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consider a 16x16 pixel patch around the keypoint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patch is subdivided in 16 blocks of size 4x4, for each of these blocks an 8 bin orientation histogram is created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gives us a total of 128 bin values. These values are represented as a vector to form the keypoint descriptor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46"/>
          <p:cNvGrpSpPr/>
          <p:nvPr/>
        </p:nvGrpSpPr>
        <p:grpSpPr>
          <a:xfrm>
            <a:off x="5255547" y="1333240"/>
            <a:ext cx="3216399" cy="1603026"/>
            <a:chOff x="7063636" y="2447351"/>
            <a:chExt cx="4286852" cy="2137368"/>
          </a:xfrm>
        </p:grpSpPr>
        <p:pic>
          <p:nvPicPr>
            <p:cNvPr id="391" name="Google Shape;391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3636" y="2447351"/>
              <a:ext cx="4286852" cy="1906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46"/>
            <p:cNvSpPr txBox="1"/>
            <p:nvPr/>
          </p:nvSpPr>
          <p:spPr>
            <a:xfrm>
              <a:off x="7194331" y="4353887"/>
              <a:ext cx="402546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Figure: Shows a 2x2 descriptor array computed from an 8x8 set of samples</a:t>
              </a:r>
              <a:endParaRPr i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548" y="2974016"/>
            <a:ext cx="3218861" cy="181060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6"/>
          <p:cNvSpPr txBox="1"/>
          <p:nvPr>
            <p:ph idx="4294967295" type="title"/>
          </p:nvPr>
        </p:nvSpPr>
        <p:spPr>
          <a:xfrm>
            <a:off x="243608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STEP 4: Extraction of Keypoint Descriptor</a:t>
            </a:r>
            <a:endParaRPr sz="1100"/>
          </a:p>
        </p:txBody>
      </p:sp>
      <p:sp>
        <p:nvSpPr>
          <p:cNvPr id="395" name="Google Shape;395;p46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396" name="Google Shape;396;p46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242983" y="1518048"/>
            <a:ext cx="8656853" cy="315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5325" spcFirstLastPara="1" rIns="108025" wrap="square" tIns="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Distinctive Image Features from Scale-Invariant Keypoints [Lowe, 2004]</a:t>
            </a:r>
            <a:endParaRPr sz="1100"/>
          </a:p>
          <a:p>
            <a:pPr indent="-152400" lvl="0" marL="266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-266700" lvl="0" marL="266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Guohui Wang, ezSIFT: an easy-to-use standalone SIFT library, 2013</a:t>
            </a:r>
            <a:endParaRPr sz="1100"/>
          </a:p>
          <a:p>
            <a:pPr indent="-152400" lvl="0" marL="266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403" name="Google Shape;403;p47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100"/>
              <a:t>References</a:t>
            </a:r>
            <a:endParaRPr sz="1100"/>
          </a:p>
        </p:txBody>
      </p:sp>
      <p:sp>
        <p:nvSpPr>
          <p:cNvPr id="404" name="Google Shape;404;p47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405" name="Google Shape;405;p47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43595" y="465561"/>
            <a:ext cx="86568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Cost Analysis and Profiling</a:t>
            </a:r>
            <a:endParaRPr sz="1100"/>
          </a:p>
        </p:txBody>
      </p:sp>
      <p:sp>
        <p:nvSpPr>
          <p:cNvPr id="212" name="Google Shape;212;p26"/>
          <p:cNvSpPr txBox="1"/>
          <p:nvPr/>
        </p:nvSpPr>
        <p:spPr>
          <a:xfrm>
            <a:off x="242975" y="1194525"/>
            <a:ext cx="200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Flop count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accesses</a:t>
            </a:r>
            <a:endParaRPr sz="1100"/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6175"/>
            <a:ext cx="6080928" cy="1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242982" y="4101843"/>
            <a:ext cx="74847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Bottlenecks:</a:t>
            </a: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</a:rPr>
              <a:t>Gaussian Pyramid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lang="en">
                <a:solidFill>
                  <a:schemeClr val="dk1"/>
                </a:solidFill>
              </a:rPr>
              <a:t>Gradient and Rotation Pyramids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3121" l="36830" r="9893" t="7696"/>
          <a:stretch/>
        </p:blipFill>
        <p:spPr>
          <a:xfrm>
            <a:off x="6080925" y="1735050"/>
            <a:ext cx="3063075" cy="21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6080925" y="1471425"/>
            <a:ext cx="942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Runtime (proportional)</a:t>
            </a:r>
            <a:endParaRPr sz="600"/>
          </a:p>
        </p:txBody>
      </p:sp>
      <p:sp>
        <p:nvSpPr>
          <p:cNvPr id="217" name="Google Shape;217;p26"/>
          <p:cNvSpPr txBox="1"/>
          <p:nvPr>
            <p:ph idx="10" type="dt"/>
          </p:nvPr>
        </p:nvSpPr>
        <p:spPr>
          <a:xfrm>
            <a:off x="8190591" y="4731545"/>
            <a:ext cx="459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218" name="Google Shape;218;p26"/>
          <p:cNvSpPr txBox="1"/>
          <p:nvPr>
            <p:ph idx="11" type="ftr"/>
          </p:nvPr>
        </p:nvSpPr>
        <p:spPr>
          <a:xfrm>
            <a:off x="4572601" y="4731545"/>
            <a:ext cx="3475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Team 007</a:t>
            </a:r>
            <a:endParaRPr sz="900"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722095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220" name="Google Shape;220;p26"/>
          <p:cNvSpPr txBox="1"/>
          <p:nvPr/>
        </p:nvSpPr>
        <p:spPr>
          <a:xfrm>
            <a:off x="4425472" y="4101900"/>
            <a:ext cx="304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i="1" lang="en">
                <a:solidFill>
                  <a:schemeClr val="dk1"/>
                </a:solidFill>
              </a:rPr>
              <a:t>Reference Implementation: </a:t>
            </a:r>
            <a:endParaRPr b="1" i="1"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1"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ezSIFT</a:t>
            </a:r>
            <a:endParaRPr b="1"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226" name="Google Shape;226;p27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Baseline Implementation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4.4GHz)</a:t>
            </a:r>
            <a:endParaRPr sz="1100"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700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235" name="Google Shape;235;p28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Standard C optimisations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699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0" type="dt"/>
          </p:nvPr>
        </p:nvSpPr>
        <p:spPr>
          <a:xfrm>
            <a:off x="8190591" y="4731545"/>
            <a:ext cx="45918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23.05.20</a:t>
            </a:r>
            <a:endParaRPr sz="900"/>
          </a:p>
        </p:txBody>
      </p:sp>
      <p:sp>
        <p:nvSpPr>
          <p:cNvPr id="244" name="Google Shape;244;p29"/>
          <p:cNvSpPr txBox="1"/>
          <p:nvPr>
            <p:ph idx="11" type="ftr"/>
          </p:nvPr>
        </p:nvSpPr>
        <p:spPr>
          <a:xfrm>
            <a:off x="4572601" y="4731545"/>
            <a:ext cx="3475273" cy="3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Team 007</a:t>
            </a:r>
            <a:endParaRPr sz="1000"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8722095" y="4731545"/>
            <a:ext cx="266700" cy="35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242983" y="465536"/>
            <a:ext cx="8656853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AVX optimisations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699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interesting plots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424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interesting plots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424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242983" y="465536"/>
            <a:ext cx="8656800" cy="729000"/>
          </a:xfrm>
          <a:prstGeom prst="rect">
            <a:avLst/>
          </a:prstGeom>
        </p:spPr>
        <p:txBody>
          <a:bodyPr anchorCtr="0" anchor="t" bIns="0" lIns="108025" spcFirstLastPara="1" rIns="108025" wrap="square" tIns="4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interesting plots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(Intel i7-8700K @ 4.4GHz with ICC)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47424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TH">
  <a:themeElements>
    <a:clrScheme name="ETH 1 - Externe Kommunik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