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69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5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77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34E0-63BC-4A76-A9D6-8B0854BBCFD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6E19-89D2-4B8F-A740-025473910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34E0-63BC-4A76-A9D6-8B0854BBCFD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6E19-89D2-4B8F-A740-025473910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1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34E0-63BC-4A76-A9D6-8B0854BBCFD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6E19-89D2-4B8F-A740-025473910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3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34E0-63BC-4A76-A9D6-8B0854BBCFD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6E19-89D2-4B8F-A740-025473910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6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34E0-63BC-4A76-A9D6-8B0854BBCFD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6E19-89D2-4B8F-A740-025473910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1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34E0-63BC-4A76-A9D6-8B0854BBCFD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6E19-89D2-4B8F-A740-025473910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1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34E0-63BC-4A76-A9D6-8B0854BBCFD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6E19-89D2-4B8F-A740-025473910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04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34E0-63BC-4A76-A9D6-8B0854BBCFD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6E19-89D2-4B8F-A740-025473910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5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34E0-63BC-4A76-A9D6-8B0854BBCFD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6E19-89D2-4B8F-A740-025473910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6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34E0-63BC-4A76-A9D6-8B0854BBCFD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6E19-89D2-4B8F-A740-025473910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6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34E0-63BC-4A76-A9D6-8B0854BBCFD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6E19-89D2-4B8F-A740-025473910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6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B34E0-63BC-4A76-A9D6-8B0854BBCFD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6E19-89D2-4B8F-A740-025473910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2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791B06-5459-4DE9-A528-A67B8C1C8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135"/>
            <a:ext cx="6858000" cy="40840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D911EB-CBD9-450F-B10C-000176741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80" y="794735"/>
            <a:ext cx="381000" cy="381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7D8B9B-6314-4F39-B392-57C11CBA8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40" y="1274795"/>
            <a:ext cx="297028" cy="2970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A307B0-4F33-485F-99C1-D567C43DD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40" y="863163"/>
            <a:ext cx="381000" cy="381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1AAEF9-92DC-494E-8944-6A40781AB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20" y="1891863"/>
            <a:ext cx="381000" cy="381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9BDCBA-632A-454C-BB0F-586906FEC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88" y="2204131"/>
            <a:ext cx="221132" cy="2211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DF28C7-B457-4846-A076-C73476696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97551"/>
            <a:ext cx="381000" cy="381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6C5722-580C-467A-8571-A095CD8F0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3057571"/>
            <a:ext cx="221132" cy="2211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98FEF1-3D61-493C-9660-320618998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85235"/>
            <a:ext cx="228600" cy="2286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AF8DDB-B640-4BFB-BA76-481A2FC6AE51}"/>
              </a:ext>
            </a:extLst>
          </p:cNvPr>
          <p:cNvSpPr/>
          <p:nvPr/>
        </p:nvSpPr>
        <p:spPr>
          <a:xfrm>
            <a:off x="241440" y="4937982"/>
            <a:ext cx="2263157" cy="2161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F2E47F-64DE-453D-B8F2-B80948ED4A3E}"/>
              </a:ext>
            </a:extLst>
          </p:cNvPr>
          <p:cNvSpPr/>
          <p:nvPr/>
        </p:nvSpPr>
        <p:spPr>
          <a:xfrm>
            <a:off x="2697463" y="4937983"/>
            <a:ext cx="2263157" cy="2161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26AAF-1179-4CA4-9AB6-C5B372142222}"/>
              </a:ext>
            </a:extLst>
          </p:cNvPr>
          <p:cNvSpPr txBox="1"/>
          <p:nvPr/>
        </p:nvSpPr>
        <p:spPr>
          <a:xfrm>
            <a:off x="2770279" y="5038636"/>
            <a:ext cx="1242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</a:t>
            </a:r>
          </a:p>
          <a:p>
            <a:r>
              <a:rPr lang="en-US" altLang="ko-KR" dirty="0"/>
              <a:t>Top 5</a:t>
            </a:r>
          </a:p>
          <a:p>
            <a:r>
              <a:rPr lang="ko-KR" altLang="en-US" dirty="0"/>
              <a:t>강원 여행지 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3C8FB-9B01-4218-A482-EA1B0BED3A4A}"/>
              </a:ext>
            </a:extLst>
          </p:cNvPr>
          <p:cNvSpPr txBox="1"/>
          <p:nvPr/>
        </p:nvSpPr>
        <p:spPr>
          <a:xfrm>
            <a:off x="339632" y="4998912"/>
            <a:ext cx="2041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</a:t>
            </a:r>
          </a:p>
          <a:p>
            <a:r>
              <a:rPr lang="en-US" altLang="ko-KR" dirty="0"/>
              <a:t>Top 5</a:t>
            </a:r>
          </a:p>
          <a:p>
            <a:r>
              <a:rPr lang="ko-KR" altLang="en-US" dirty="0"/>
              <a:t>강원 여행지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춘천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홍천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~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AA0D23-D813-4A15-93A1-0EB63A566758}"/>
              </a:ext>
            </a:extLst>
          </p:cNvPr>
          <p:cNvSpPr/>
          <p:nvPr/>
        </p:nvSpPr>
        <p:spPr>
          <a:xfrm>
            <a:off x="334998" y="10917205"/>
            <a:ext cx="5262963" cy="1072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유동인구 별 그래프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0FC099-0BF0-4B4F-AF5A-40AF47CB5FFE}"/>
              </a:ext>
            </a:extLst>
          </p:cNvPr>
          <p:cNvSpPr/>
          <p:nvPr/>
        </p:nvSpPr>
        <p:spPr>
          <a:xfrm>
            <a:off x="5137816" y="2082363"/>
            <a:ext cx="1720184" cy="2291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61FC691-0713-4C41-86FB-5516CB83B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20" y="2081686"/>
            <a:ext cx="1720935" cy="13847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0080D0E-701D-49F6-B279-437AA5146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0" y="7370245"/>
            <a:ext cx="4604728" cy="3093802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3AC15A0D-F168-4BFF-A9FA-F130FB9987CD}"/>
              </a:ext>
            </a:extLst>
          </p:cNvPr>
          <p:cNvSpPr/>
          <p:nvPr/>
        </p:nvSpPr>
        <p:spPr>
          <a:xfrm>
            <a:off x="4732860" y="5777084"/>
            <a:ext cx="601151" cy="2280006"/>
          </a:xfrm>
          <a:custGeom>
            <a:avLst/>
            <a:gdLst>
              <a:gd name="connsiteX0" fmla="*/ 0 w 601151"/>
              <a:gd name="connsiteY0" fmla="*/ 0 h 2280006"/>
              <a:gd name="connsiteX1" fmla="*/ 204951 w 601151"/>
              <a:gd name="connsiteY1" fmla="*/ 141889 h 2280006"/>
              <a:gd name="connsiteX2" fmla="*/ 252248 w 601151"/>
              <a:gd name="connsiteY2" fmla="*/ 173420 h 2280006"/>
              <a:gd name="connsiteX3" fmla="*/ 331075 w 601151"/>
              <a:gd name="connsiteY3" fmla="*/ 252248 h 2280006"/>
              <a:gd name="connsiteX4" fmla="*/ 394138 w 601151"/>
              <a:gd name="connsiteY4" fmla="*/ 362607 h 2280006"/>
              <a:gd name="connsiteX5" fmla="*/ 425669 w 601151"/>
              <a:gd name="connsiteY5" fmla="*/ 425669 h 2280006"/>
              <a:gd name="connsiteX6" fmla="*/ 488731 w 601151"/>
              <a:gd name="connsiteY6" fmla="*/ 504496 h 2280006"/>
              <a:gd name="connsiteX7" fmla="*/ 551793 w 601151"/>
              <a:gd name="connsiteY7" fmla="*/ 646386 h 2280006"/>
              <a:gd name="connsiteX8" fmla="*/ 567558 w 601151"/>
              <a:gd name="connsiteY8" fmla="*/ 756745 h 2280006"/>
              <a:gd name="connsiteX9" fmla="*/ 599089 w 601151"/>
              <a:gd name="connsiteY9" fmla="*/ 804041 h 2280006"/>
              <a:gd name="connsiteX10" fmla="*/ 551793 w 601151"/>
              <a:gd name="connsiteY10" fmla="*/ 1261241 h 2280006"/>
              <a:gd name="connsiteX11" fmla="*/ 504496 w 601151"/>
              <a:gd name="connsiteY11" fmla="*/ 1324303 h 2280006"/>
              <a:gd name="connsiteX12" fmla="*/ 457200 w 601151"/>
              <a:gd name="connsiteY12" fmla="*/ 1355834 h 2280006"/>
              <a:gd name="connsiteX13" fmla="*/ 252248 w 601151"/>
              <a:gd name="connsiteY13" fmla="*/ 1340069 h 2280006"/>
              <a:gd name="connsiteX14" fmla="*/ 220717 w 601151"/>
              <a:gd name="connsiteY14" fmla="*/ 1292772 h 2280006"/>
              <a:gd name="connsiteX15" fmla="*/ 173420 w 601151"/>
              <a:gd name="connsiteY15" fmla="*/ 1087820 h 2280006"/>
              <a:gd name="connsiteX16" fmla="*/ 189186 w 601151"/>
              <a:gd name="connsiteY16" fmla="*/ 914400 h 2280006"/>
              <a:gd name="connsiteX17" fmla="*/ 425669 w 601151"/>
              <a:gd name="connsiteY17" fmla="*/ 977462 h 2280006"/>
              <a:gd name="connsiteX18" fmla="*/ 472965 w 601151"/>
              <a:gd name="connsiteY18" fmla="*/ 1008993 h 2280006"/>
              <a:gd name="connsiteX19" fmla="*/ 488731 w 601151"/>
              <a:gd name="connsiteY19" fmla="*/ 1087820 h 2280006"/>
              <a:gd name="connsiteX20" fmla="*/ 551793 w 601151"/>
              <a:gd name="connsiteY20" fmla="*/ 1213945 h 2280006"/>
              <a:gd name="connsiteX21" fmla="*/ 536027 w 601151"/>
              <a:gd name="connsiteY21" fmla="*/ 1576551 h 2280006"/>
              <a:gd name="connsiteX22" fmla="*/ 488731 w 601151"/>
              <a:gd name="connsiteY22" fmla="*/ 1671145 h 2280006"/>
              <a:gd name="connsiteX23" fmla="*/ 425669 w 601151"/>
              <a:gd name="connsiteY23" fmla="*/ 1797269 h 2280006"/>
              <a:gd name="connsiteX24" fmla="*/ 346841 w 601151"/>
              <a:gd name="connsiteY24" fmla="*/ 1907627 h 2280006"/>
              <a:gd name="connsiteX25" fmla="*/ 315310 w 601151"/>
              <a:gd name="connsiteY25" fmla="*/ 1970689 h 2280006"/>
              <a:gd name="connsiteX26" fmla="*/ 220717 w 601151"/>
              <a:gd name="connsiteY26" fmla="*/ 2065283 h 2280006"/>
              <a:gd name="connsiteX27" fmla="*/ 141889 w 601151"/>
              <a:gd name="connsiteY27" fmla="*/ 2175641 h 2280006"/>
              <a:gd name="connsiteX28" fmla="*/ 126124 w 601151"/>
              <a:gd name="connsiteY28" fmla="*/ 1797269 h 2280006"/>
              <a:gd name="connsiteX29" fmla="*/ 94593 w 601151"/>
              <a:gd name="connsiteY29" fmla="*/ 1734207 h 2280006"/>
              <a:gd name="connsiteX30" fmla="*/ 78827 w 601151"/>
              <a:gd name="connsiteY30" fmla="*/ 1797269 h 2280006"/>
              <a:gd name="connsiteX31" fmla="*/ 78827 w 601151"/>
              <a:gd name="connsiteY31" fmla="*/ 2270234 h 2280006"/>
              <a:gd name="connsiteX32" fmla="*/ 173420 w 601151"/>
              <a:gd name="connsiteY32" fmla="*/ 2238703 h 2280006"/>
              <a:gd name="connsiteX33" fmla="*/ 236482 w 601151"/>
              <a:gd name="connsiteY33" fmla="*/ 2222938 h 2280006"/>
              <a:gd name="connsiteX34" fmla="*/ 378372 w 601151"/>
              <a:gd name="connsiteY34" fmla="*/ 2175641 h 2280006"/>
              <a:gd name="connsiteX35" fmla="*/ 425669 w 601151"/>
              <a:gd name="connsiteY35" fmla="*/ 2159876 h 2280006"/>
              <a:gd name="connsiteX36" fmla="*/ 551793 w 601151"/>
              <a:gd name="connsiteY36" fmla="*/ 2128345 h 2280006"/>
              <a:gd name="connsiteX37" fmla="*/ 441434 w 601151"/>
              <a:gd name="connsiteY37" fmla="*/ 2033751 h 2280006"/>
              <a:gd name="connsiteX38" fmla="*/ 394138 w 601151"/>
              <a:gd name="connsiteY38" fmla="*/ 2017986 h 2280006"/>
              <a:gd name="connsiteX39" fmla="*/ 362606 w 601151"/>
              <a:gd name="connsiteY39" fmla="*/ 1986455 h 2280006"/>
              <a:gd name="connsiteX40" fmla="*/ 252248 w 601151"/>
              <a:gd name="connsiteY40" fmla="*/ 1923393 h 2280006"/>
              <a:gd name="connsiteX41" fmla="*/ 110358 w 601151"/>
              <a:gd name="connsiteY41" fmla="*/ 1797269 h 2280006"/>
              <a:gd name="connsiteX42" fmla="*/ 31531 w 601151"/>
              <a:gd name="connsiteY42" fmla="*/ 1718441 h 2280006"/>
              <a:gd name="connsiteX43" fmla="*/ 15765 w 601151"/>
              <a:gd name="connsiteY43" fmla="*/ 1718441 h 228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1151" h="2280006">
                <a:moveTo>
                  <a:pt x="0" y="0"/>
                </a:moveTo>
                <a:cubicBezTo>
                  <a:pt x="339889" y="226594"/>
                  <a:pt x="14995" y="6207"/>
                  <a:pt x="204951" y="141889"/>
                </a:cubicBezTo>
                <a:cubicBezTo>
                  <a:pt x="220370" y="152902"/>
                  <a:pt x="237988" y="160943"/>
                  <a:pt x="252248" y="173420"/>
                </a:cubicBezTo>
                <a:cubicBezTo>
                  <a:pt x="280213" y="197890"/>
                  <a:pt x="304799" y="225972"/>
                  <a:pt x="331075" y="252248"/>
                </a:cubicBezTo>
                <a:cubicBezTo>
                  <a:pt x="361611" y="374389"/>
                  <a:pt x="321886" y="261454"/>
                  <a:pt x="394138" y="362607"/>
                </a:cubicBezTo>
                <a:cubicBezTo>
                  <a:pt x="407798" y="381731"/>
                  <a:pt x="412633" y="406114"/>
                  <a:pt x="425669" y="425669"/>
                </a:cubicBezTo>
                <a:cubicBezTo>
                  <a:pt x="444334" y="453667"/>
                  <a:pt x="467710" y="478220"/>
                  <a:pt x="488731" y="504496"/>
                </a:cubicBezTo>
                <a:cubicBezTo>
                  <a:pt x="526254" y="617065"/>
                  <a:pt x="501826" y="571434"/>
                  <a:pt x="551793" y="646386"/>
                </a:cubicBezTo>
                <a:cubicBezTo>
                  <a:pt x="557048" y="683172"/>
                  <a:pt x="556880" y="721152"/>
                  <a:pt x="567558" y="756745"/>
                </a:cubicBezTo>
                <a:cubicBezTo>
                  <a:pt x="573003" y="774894"/>
                  <a:pt x="598332" y="785109"/>
                  <a:pt x="599089" y="804041"/>
                </a:cubicBezTo>
                <a:cubicBezTo>
                  <a:pt x="602674" y="893675"/>
                  <a:pt x="608148" y="1137262"/>
                  <a:pt x="551793" y="1261241"/>
                </a:cubicBezTo>
                <a:cubicBezTo>
                  <a:pt x="540920" y="1285162"/>
                  <a:pt x="523076" y="1305723"/>
                  <a:pt x="504496" y="1324303"/>
                </a:cubicBezTo>
                <a:cubicBezTo>
                  <a:pt x="491098" y="1337701"/>
                  <a:pt x="472965" y="1345324"/>
                  <a:pt x="457200" y="1355834"/>
                </a:cubicBezTo>
                <a:cubicBezTo>
                  <a:pt x="388883" y="1350579"/>
                  <a:pt x="318454" y="1357724"/>
                  <a:pt x="252248" y="1340069"/>
                </a:cubicBezTo>
                <a:cubicBezTo>
                  <a:pt x="233940" y="1335187"/>
                  <a:pt x="227192" y="1310579"/>
                  <a:pt x="220717" y="1292772"/>
                </a:cubicBezTo>
                <a:cubicBezTo>
                  <a:pt x="203816" y="1246294"/>
                  <a:pt x="184620" y="1143818"/>
                  <a:pt x="173420" y="1087820"/>
                </a:cubicBezTo>
                <a:cubicBezTo>
                  <a:pt x="178675" y="1030013"/>
                  <a:pt x="141953" y="948138"/>
                  <a:pt x="189186" y="914400"/>
                </a:cubicBezTo>
                <a:cubicBezTo>
                  <a:pt x="383062" y="775918"/>
                  <a:pt x="364418" y="916210"/>
                  <a:pt x="425669" y="977462"/>
                </a:cubicBezTo>
                <a:cubicBezTo>
                  <a:pt x="439067" y="990860"/>
                  <a:pt x="457200" y="998483"/>
                  <a:pt x="472965" y="1008993"/>
                </a:cubicBezTo>
                <a:cubicBezTo>
                  <a:pt x="478220" y="1035269"/>
                  <a:pt x="477848" y="1063333"/>
                  <a:pt x="488731" y="1087820"/>
                </a:cubicBezTo>
                <a:cubicBezTo>
                  <a:pt x="580613" y="1294554"/>
                  <a:pt x="503608" y="1021212"/>
                  <a:pt x="551793" y="1213945"/>
                </a:cubicBezTo>
                <a:cubicBezTo>
                  <a:pt x="546538" y="1334814"/>
                  <a:pt x="545306" y="1455924"/>
                  <a:pt x="536027" y="1576551"/>
                </a:cubicBezTo>
                <a:cubicBezTo>
                  <a:pt x="532687" y="1619973"/>
                  <a:pt x="508482" y="1634935"/>
                  <a:pt x="488731" y="1671145"/>
                </a:cubicBezTo>
                <a:cubicBezTo>
                  <a:pt x="466223" y="1712409"/>
                  <a:pt x="453871" y="1759666"/>
                  <a:pt x="425669" y="1797269"/>
                </a:cubicBezTo>
                <a:cubicBezTo>
                  <a:pt x="405367" y="1824338"/>
                  <a:pt x="365283" y="1875354"/>
                  <a:pt x="346841" y="1907627"/>
                </a:cubicBezTo>
                <a:cubicBezTo>
                  <a:pt x="335181" y="1928032"/>
                  <a:pt x="329991" y="1952337"/>
                  <a:pt x="315310" y="1970689"/>
                </a:cubicBezTo>
                <a:cubicBezTo>
                  <a:pt x="287454" y="2005509"/>
                  <a:pt x="240659" y="2025399"/>
                  <a:pt x="220717" y="2065283"/>
                </a:cubicBezTo>
                <a:cubicBezTo>
                  <a:pt x="179215" y="2148287"/>
                  <a:pt x="205804" y="2111727"/>
                  <a:pt x="141889" y="2175641"/>
                </a:cubicBezTo>
                <a:cubicBezTo>
                  <a:pt x="136634" y="2049517"/>
                  <a:pt x="139572" y="1922784"/>
                  <a:pt x="126124" y="1797269"/>
                </a:cubicBezTo>
                <a:cubicBezTo>
                  <a:pt x="123620" y="1773901"/>
                  <a:pt x="118095" y="1734207"/>
                  <a:pt x="94593" y="1734207"/>
                </a:cubicBezTo>
                <a:cubicBezTo>
                  <a:pt x="72925" y="1734207"/>
                  <a:pt x="84082" y="1776248"/>
                  <a:pt x="78827" y="1797269"/>
                </a:cubicBezTo>
                <a:cubicBezTo>
                  <a:pt x="60125" y="1946888"/>
                  <a:pt x="29950" y="2130584"/>
                  <a:pt x="78827" y="2270234"/>
                </a:cubicBezTo>
                <a:cubicBezTo>
                  <a:pt x="89807" y="2301605"/>
                  <a:pt x="141585" y="2248253"/>
                  <a:pt x="173420" y="2238703"/>
                </a:cubicBezTo>
                <a:cubicBezTo>
                  <a:pt x="194174" y="2232477"/>
                  <a:pt x="215728" y="2229164"/>
                  <a:pt x="236482" y="2222938"/>
                </a:cubicBezTo>
                <a:cubicBezTo>
                  <a:pt x="236520" y="2222927"/>
                  <a:pt x="354705" y="2183530"/>
                  <a:pt x="378372" y="2175641"/>
                </a:cubicBezTo>
                <a:cubicBezTo>
                  <a:pt x="394138" y="2170386"/>
                  <a:pt x="409373" y="2163135"/>
                  <a:pt x="425669" y="2159876"/>
                </a:cubicBezTo>
                <a:cubicBezTo>
                  <a:pt x="520792" y="2140851"/>
                  <a:pt x="479075" y="2152583"/>
                  <a:pt x="551793" y="2128345"/>
                </a:cubicBezTo>
                <a:cubicBezTo>
                  <a:pt x="514519" y="2091071"/>
                  <a:pt x="488624" y="2060717"/>
                  <a:pt x="441434" y="2033751"/>
                </a:cubicBezTo>
                <a:cubicBezTo>
                  <a:pt x="427005" y="2025506"/>
                  <a:pt x="409903" y="2023241"/>
                  <a:pt x="394138" y="2017986"/>
                </a:cubicBezTo>
                <a:cubicBezTo>
                  <a:pt x="383627" y="2007476"/>
                  <a:pt x="374974" y="1994700"/>
                  <a:pt x="362606" y="1986455"/>
                </a:cubicBezTo>
                <a:cubicBezTo>
                  <a:pt x="305508" y="1948390"/>
                  <a:pt x="300627" y="1966397"/>
                  <a:pt x="252248" y="1923393"/>
                </a:cubicBezTo>
                <a:cubicBezTo>
                  <a:pt x="90265" y="1779408"/>
                  <a:pt x="217700" y="1868829"/>
                  <a:pt x="110358" y="1797269"/>
                </a:cubicBezTo>
                <a:cubicBezTo>
                  <a:pt x="78828" y="1749973"/>
                  <a:pt x="84082" y="1744717"/>
                  <a:pt x="31531" y="1718441"/>
                </a:cubicBezTo>
                <a:cubicBezTo>
                  <a:pt x="26830" y="1716091"/>
                  <a:pt x="21020" y="1718441"/>
                  <a:pt x="15765" y="1718441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A4664A-991F-4E93-8EBA-F178BECAD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32" y="0"/>
            <a:ext cx="3524336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1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F6B0A9CF-D02D-4701-ACFC-0ECBC525B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2152"/>
            <a:ext cx="5488281" cy="277197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B63646B-0C5B-46E3-BC94-E6F26188902F}"/>
              </a:ext>
            </a:extLst>
          </p:cNvPr>
          <p:cNvSpPr txBox="1"/>
          <p:nvPr/>
        </p:nvSpPr>
        <p:spPr>
          <a:xfrm>
            <a:off x="5257587" y="3902152"/>
            <a:ext cx="2121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2020</a:t>
            </a:r>
          </a:p>
          <a:p>
            <a:r>
              <a:rPr lang="ko-KR" altLang="en-US" sz="24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달력</a:t>
            </a:r>
            <a:r>
              <a:rPr lang="en-US" altLang="ko-KR" sz="24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 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C3E2B703-4BAA-445C-A78A-8B092AD8F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52" y="4830718"/>
            <a:ext cx="1405492" cy="1057625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D08A688D-B323-4853-9182-A4A257678AF2}"/>
              </a:ext>
            </a:extLst>
          </p:cNvPr>
          <p:cNvGrpSpPr/>
          <p:nvPr/>
        </p:nvGrpSpPr>
        <p:grpSpPr>
          <a:xfrm>
            <a:off x="6079219" y="4291934"/>
            <a:ext cx="331816" cy="357731"/>
            <a:chOff x="3581594" y="1008366"/>
            <a:chExt cx="4861366" cy="48412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FB468D68-817C-43A4-9DC2-D3405E319C77}"/>
                </a:ext>
              </a:extLst>
            </p:cNvPr>
            <p:cNvSpPr/>
            <p:nvPr/>
          </p:nvSpPr>
          <p:spPr>
            <a:xfrm>
              <a:off x="3581594" y="1543851"/>
              <a:ext cx="4861366" cy="4305783"/>
            </a:xfrm>
            <a:prstGeom prst="roundRect">
              <a:avLst>
                <a:gd name="adj" fmla="val 10484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E60B53C0-9BE9-4646-BE69-9363E9E929ED}"/>
                </a:ext>
              </a:extLst>
            </p:cNvPr>
            <p:cNvSpPr/>
            <p:nvPr/>
          </p:nvSpPr>
          <p:spPr>
            <a:xfrm>
              <a:off x="7015840" y="1008366"/>
              <a:ext cx="645636" cy="1136326"/>
            </a:xfrm>
            <a:prstGeom prst="roundRect">
              <a:avLst>
                <a:gd name="adj" fmla="val 1344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4D604A34-17A1-463B-9156-6E5E4E6D7CBE}"/>
                </a:ext>
              </a:extLst>
            </p:cNvPr>
            <p:cNvSpPr/>
            <p:nvPr/>
          </p:nvSpPr>
          <p:spPr>
            <a:xfrm>
              <a:off x="4530525" y="1008366"/>
              <a:ext cx="645636" cy="1136326"/>
            </a:xfrm>
            <a:prstGeom prst="roundRect">
              <a:avLst>
                <a:gd name="adj" fmla="val 1344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1328FE6-7ED5-45BD-92FA-175DED33558C}"/>
                </a:ext>
              </a:extLst>
            </p:cNvPr>
            <p:cNvSpPr/>
            <p:nvPr/>
          </p:nvSpPr>
          <p:spPr>
            <a:xfrm>
              <a:off x="5222239" y="2900325"/>
              <a:ext cx="589397" cy="528675"/>
            </a:xfrm>
            <a:prstGeom prst="roundRect">
              <a:avLst>
                <a:gd name="adj" fmla="val 1344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E50E31A-50D9-4CEA-B89D-9B2FED2A538C}"/>
                </a:ext>
              </a:extLst>
            </p:cNvPr>
            <p:cNvSpPr/>
            <p:nvPr/>
          </p:nvSpPr>
          <p:spPr>
            <a:xfrm>
              <a:off x="6380366" y="2900324"/>
              <a:ext cx="589397" cy="528675"/>
            </a:xfrm>
            <a:prstGeom prst="roundRect">
              <a:avLst>
                <a:gd name="adj" fmla="val 1344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2B77B20D-B451-4040-8DCF-0A3309949F84}"/>
                </a:ext>
              </a:extLst>
            </p:cNvPr>
            <p:cNvSpPr/>
            <p:nvPr/>
          </p:nvSpPr>
          <p:spPr>
            <a:xfrm>
              <a:off x="7538493" y="2900324"/>
              <a:ext cx="589397" cy="528675"/>
            </a:xfrm>
            <a:prstGeom prst="roundRect">
              <a:avLst>
                <a:gd name="adj" fmla="val 1344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523D7C17-0641-4169-87C4-4AD71619169C}"/>
                </a:ext>
              </a:extLst>
            </p:cNvPr>
            <p:cNvSpPr/>
            <p:nvPr/>
          </p:nvSpPr>
          <p:spPr>
            <a:xfrm>
              <a:off x="5222239" y="3880765"/>
              <a:ext cx="589397" cy="528675"/>
            </a:xfrm>
            <a:prstGeom prst="roundRect">
              <a:avLst>
                <a:gd name="adj" fmla="val 1344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16023581-8273-4C99-8974-C54D1FAA2B19}"/>
                </a:ext>
              </a:extLst>
            </p:cNvPr>
            <p:cNvSpPr/>
            <p:nvPr/>
          </p:nvSpPr>
          <p:spPr>
            <a:xfrm>
              <a:off x="6380366" y="3880764"/>
              <a:ext cx="589397" cy="528675"/>
            </a:xfrm>
            <a:prstGeom prst="roundRect">
              <a:avLst>
                <a:gd name="adj" fmla="val 1344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7001065F-CF97-4331-9FDF-ED7DEE124F6A}"/>
                </a:ext>
              </a:extLst>
            </p:cNvPr>
            <p:cNvSpPr/>
            <p:nvPr/>
          </p:nvSpPr>
          <p:spPr>
            <a:xfrm>
              <a:off x="7538493" y="3880764"/>
              <a:ext cx="589397" cy="528675"/>
            </a:xfrm>
            <a:prstGeom prst="roundRect">
              <a:avLst>
                <a:gd name="adj" fmla="val 1344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2931942B-A971-415F-9FE3-A713A20400BE}"/>
                </a:ext>
              </a:extLst>
            </p:cNvPr>
            <p:cNvSpPr/>
            <p:nvPr/>
          </p:nvSpPr>
          <p:spPr>
            <a:xfrm>
              <a:off x="4064112" y="4901845"/>
              <a:ext cx="589397" cy="528675"/>
            </a:xfrm>
            <a:prstGeom prst="roundRect">
              <a:avLst>
                <a:gd name="adj" fmla="val 1344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B1BB15F9-7E10-4E53-9BD8-FD57FD019F40}"/>
                </a:ext>
              </a:extLst>
            </p:cNvPr>
            <p:cNvSpPr/>
            <p:nvPr/>
          </p:nvSpPr>
          <p:spPr>
            <a:xfrm>
              <a:off x="5222239" y="4901844"/>
              <a:ext cx="589397" cy="528675"/>
            </a:xfrm>
            <a:prstGeom prst="roundRect">
              <a:avLst>
                <a:gd name="adj" fmla="val 1344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D3EC257-C2EE-45B2-9A16-FD6C4D8876FA}"/>
                </a:ext>
              </a:extLst>
            </p:cNvPr>
            <p:cNvSpPr/>
            <p:nvPr/>
          </p:nvSpPr>
          <p:spPr>
            <a:xfrm>
              <a:off x="6380366" y="4901844"/>
              <a:ext cx="589397" cy="528675"/>
            </a:xfrm>
            <a:prstGeom prst="roundRect">
              <a:avLst>
                <a:gd name="adj" fmla="val 1344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71BFACF-CF34-47AA-8250-3E9F173192CC}"/>
                </a:ext>
              </a:extLst>
            </p:cNvPr>
            <p:cNvSpPr/>
            <p:nvPr/>
          </p:nvSpPr>
          <p:spPr>
            <a:xfrm>
              <a:off x="4064112" y="3880764"/>
              <a:ext cx="589397" cy="528675"/>
            </a:xfrm>
            <a:prstGeom prst="roundRect">
              <a:avLst>
                <a:gd name="adj" fmla="val 1344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F898531B-F860-4080-8594-B0B2E8D42CFB}"/>
                </a:ext>
              </a:extLst>
            </p:cNvPr>
            <p:cNvCxnSpPr>
              <a:cxnSpLocks/>
            </p:cNvCxnSpPr>
            <p:nvPr/>
          </p:nvCxnSpPr>
          <p:spPr>
            <a:xfrm>
              <a:off x="3581594" y="2560320"/>
              <a:ext cx="48613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1DC87784-3DFE-4A2F-8E98-991CDBC8D94D}"/>
              </a:ext>
            </a:extLst>
          </p:cNvPr>
          <p:cNvSpPr txBox="1"/>
          <p:nvPr/>
        </p:nvSpPr>
        <p:spPr>
          <a:xfrm>
            <a:off x="235567" y="3251466"/>
            <a:ext cx="367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코로나 피해서 놀러가자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한글 버전 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68CC3BCC-2FB1-483D-98B5-6A114E6A3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4" y="6955478"/>
            <a:ext cx="6183984" cy="309199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8158737-B8BC-4894-AACB-63E738E8F8DE}"/>
              </a:ext>
            </a:extLst>
          </p:cNvPr>
          <p:cNvSpPr txBox="1"/>
          <p:nvPr/>
        </p:nvSpPr>
        <p:spPr>
          <a:xfrm>
            <a:off x="309163" y="1967416"/>
            <a:ext cx="61539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http://digitalchosun.dizzo.com/site/data/html_dir/2020/08/10/2020081080065.html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64A94B2-EF11-4F4C-A151-FBC29F54B080}"/>
              </a:ext>
            </a:extLst>
          </p:cNvPr>
          <p:cNvSpPr txBox="1"/>
          <p:nvPr/>
        </p:nvSpPr>
        <p:spPr>
          <a:xfrm>
            <a:off x="319764" y="960365"/>
            <a:ext cx="615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코로나 이후 여행 성향 분석</a:t>
            </a:r>
          </a:p>
        </p:txBody>
      </p:sp>
    </p:spTree>
    <p:extLst>
      <p:ext uri="{BB962C8B-B14F-4D97-AF65-F5344CB8AC3E}">
        <p14:creationId xmlns:p14="http://schemas.microsoft.com/office/powerpoint/2010/main" val="198784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D22605A-7306-444E-94E4-8A22190212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t="25902" r="52952" b="61447"/>
          <a:stretch/>
        </p:blipFill>
        <p:spPr>
          <a:xfrm>
            <a:off x="372425" y="0"/>
            <a:ext cx="3761772" cy="10079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0597D3-DB1C-4958-A898-DFCC13A192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0" t="14718" r="4798" b="1540"/>
          <a:stretch/>
        </p:blipFill>
        <p:spPr>
          <a:xfrm>
            <a:off x="470857" y="1176188"/>
            <a:ext cx="3303271" cy="41829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377A5D-EF55-4749-96F0-39802746E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9" t="36284" r="37777" b="30011"/>
          <a:stretch/>
        </p:blipFill>
        <p:spPr>
          <a:xfrm>
            <a:off x="3975239" y="1774391"/>
            <a:ext cx="1900395" cy="29026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ED96D61-8F4B-45C3-9111-7A2B2CA33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00"/>
          <a:stretch/>
        </p:blipFill>
        <p:spPr>
          <a:xfrm>
            <a:off x="470857" y="8966291"/>
            <a:ext cx="3983032" cy="32707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4E37921-D0E1-4385-A7D1-EB8990663E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00"/>
          <a:stretch/>
        </p:blipFill>
        <p:spPr>
          <a:xfrm>
            <a:off x="345128" y="5527318"/>
            <a:ext cx="3983032" cy="327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1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F2C7C-84E6-4D48-AA38-4A7E399B7956}"/>
              </a:ext>
            </a:extLst>
          </p:cNvPr>
          <p:cNvSpPr txBox="1"/>
          <p:nvPr/>
        </p:nvSpPr>
        <p:spPr>
          <a:xfrm>
            <a:off x="144019" y="165887"/>
            <a:ext cx="656996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주제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코로나가 여행지에 미친 영향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프로젝트 명 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그 때 우리는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2020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지금 우리는 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자료 조사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지역별 </a:t>
            </a:r>
            <a:r>
              <a:rPr lang="ko-KR" altLang="en-US" sz="11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크롤링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파일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1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티맵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유동인구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예상 변수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1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확진자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추이에 따라 유동인구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변경된 요인은 날씨일 거다 추측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하지만 </a:t>
            </a:r>
            <a:r>
              <a:rPr lang="ko-KR" altLang="en-US" sz="11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티맵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유동인구 자료 확인 결과 당일에 도착지 검색했던 기록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&gt;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날씨에 상관없이 이동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1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신경썼다면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1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티맵을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키지도 않았다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.)</a:t>
            </a:r>
          </a:p>
          <a:p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실제 변수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정책 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예를 들어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숙박권 할인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소상공인지원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긴급경영안정자금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유동인구와 코로나 </a:t>
            </a:r>
            <a:r>
              <a:rPr lang="ko-KR" altLang="en-US" sz="11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확진자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추이에 따른 상관관계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그래프로 보여주기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시각화 자료 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2019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2020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여행 월별 횟수 비교 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1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티맵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유동인구 활용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2019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2020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지역별 월별 여행장소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top5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보여주기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보여주는 이유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코로나 유행시기에 사람들이 어디를 자주 찾게 되는지 시각화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서울은 여행지가 두드러지지 않음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경기도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포천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여수 같은 곳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여행에 영향을 끼쳤던  정책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정부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여행 관련 기업들의 관광산업 살리기 방안 모색 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소상공인 경영안정자금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관광지 활성화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‘코로나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 극복 경제 활성화 특별 대책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숙박업체 특별 할인 실시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(‘</a:t>
            </a:r>
            <a:r>
              <a:rPr lang="ko-KR" altLang="en-US" sz="11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야놀자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 협력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 </a:t>
            </a:r>
          </a:p>
          <a:p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긴급재난지원금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국민 대상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관광지활성화를 위한 정부의 숙박 할인 쿠폰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신천지 교회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코로나 </a:t>
            </a:r>
            <a:r>
              <a:rPr lang="ko-KR" altLang="en-US" sz="11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재확산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사회적 거리두기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재택근무 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4.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해외 여행 방문 시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 자가 격리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국내여행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DCF02-3833-4EE8-9E3F-758EAD654365}"/>
              </a:ext>
            </a:extLst>
          </p:cNvPr>
          <p:cNvSpPr txBox="1"/>
          <p:nvPr/>
        </p:nvSpPr>
        <p:spPr>
          <a:xfrm>
            <a:off x="144019" y="10993939"/>
            <a:ext cx="5747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사회적 </a:t>
            </a:r>
            <a:r>
              <a:rPr lang="ko-KR" altLang="en-US" sz="11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거리두기란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개념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22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부터 사용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코로나 전국 확산 트리거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대구 신천지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유동인구가 작년 보다 많은 이유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지역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대구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중심으로 확산 대구를 제외한 지역 활동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대통령 </a:t>
            </a:r>
            <a:r>
              <a:rPr lang="ko-KR" altLang="en-US" sz="11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거리두며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1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일상생활하라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권장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총선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세계 보관 기관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who </a:t>
            </a:r>
            <a:r>
              <a:rPr lang="ko-KR" altLang="en-US" sz="11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팬데믹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 전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3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</a:t>
            </a:r>
            <a:r>
              <a:rPr lang="ko-KR" altLang="en-US" sz="11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팬데믹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F370-C465-4758-A6B3-ED9995CD8BB2}"/>
              </a:ext>
            </a:extLst>
          </p:cNvPr>
          <p:cNvSpPr txBox="1"/>
          <p:nvPr/>
        </p:nvSpPr>
        <p:spPr>
          <a:xfrm>
            <a:off x="144019" y="7355043"/>
            <a:ext cx="656996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코로나 이후 여행 산업의 정책 변경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 sz="11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코로나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 사태 언제 끝나나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…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여행사 약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천 곳 문 닫았다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92881" indent="-192881">
              <a:buAutoNum type="arabicPeriod"/>
            </a:pP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해외 여행 금지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국내 여행 활기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 fontAlgn="base" latinLnBrk="0"/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 fontAlgn="base" latinLnBrk="0"/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호텔 다양한 프로모션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 fontAlgn="base" latinLnBrk="0"/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코로나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장기화 속 글로벌 호텔 체인의 묘수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… "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취소 수수료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x"</a:t>
            </a:r>
          </a:p>
          <a:p>
            <a:pPr algn="l" fontAlgn="base" latinLnBrk="0"/>
            <a:r>
              <a:rPr lang="ko-KR" altLang="en-US" sz="11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메리어트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·</a:t>
            </a:r>
            <a:r>
              <a:rPr lang="ko-KR" altLang="en-US" sz="11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아코르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오는 연말까지 </a:t>
            </a:r>
            <a:r>
              <a:rPr lang="ko-KR" altLang="en-US" sz="11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예약건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무료 취소 가능</a:t>
            </a:r>
            <a:b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1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하얏트는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내년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31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일까지 무료 취소 가능하도록 노력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각종 프로모션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한계점 있음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sz="11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문체부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 </a:t>
            </a:r>
            <a:r>
              <a:rPr lang="ko-KR" altLang="en-US" sz="11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숙박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·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여행 등 소비</a:t>
            </a:r>
            <a:r>
              <a:rPr lang="ko-KR" altLang="en-US" sz="11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할인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권 </a:t>
            </a:r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861</a:t>
            </a:r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만명에 선착순 지급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소비자 패턴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1200" b="0" i="0" dirty="0">
                <a:solidFill>
                  <a:srgbClr val="50505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코로나</a:t>
            </a:r>
            <a:r>
              <a:rPr lang="en-US" altLang="ko-KR" sz="1200" b="0" i="0" dirty="0">
                <a:solidFill>
                  <a:srgbClr val="50505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</a:t>
            </a:r>
            <a:r>
              <a:rPr lang="ko-KR" altLang="en-US" sz="1200" b="0" i="0" dirty="0">
                <a:solidFill>
                  <a:srgbClr val="50505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확산되면서 온라인 결제 서비스 이용이 증가한 것으로 조사됐다</a:t>
            </a:r>
            <a:r>
              <a:rPr lang="en-US" altLang="ko-KR" sz="1200" b="0" i="0" dirty="0">
                <a:solidFill>
                  <a:srgbClr val="50505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b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b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sz="1200" b="0" i="0" dirty="0">
                <a:solidFill>
                  <a:srgbClr val="50505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15</a:t>
            </a:r>
            <a:r>
              <a:rPr lang="ko-KR" altLang="en-US" sz="1200" b="0" i="0" dirty="0">
                <a:solidFill>
                  <a:srgbClr val="50505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한국은행에 의하면</a:t>
            </a:r>
            <a:r>
              <a:rPr lang="en-US" altLang="ko-KR" sz="1200" b="0" i="0" dirty="0">
                <a:solidFill>
                  <a:srgbClr val="50505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b="0" i="0" dirty="0">
                <a:solidFill>
                  <a:srgbClr val="50505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상반기 네이버페이</a:t>
            </a:r>
            <a:r>
              <a:rPr lang="en-US" altLang="ko-KR" sz="1200" b="0" i="0" dirty="0">
                <a:solidFill>
                  <a:srgbClr val="50505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b="0" i="0" dirty="0">
                <a:solidFill>
                  <a:srgbClr val="50505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카카오페이 등 간편송금 서비스가 일일 평균 </a:t>
            </a:r>
            <a:r>
              <a:rPr lang="en-US" altLang="ko-KR" sz="1200" b="0" i="0" dirty="0">
                <a:solidFill>
                  <a:srgbClr val="50505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291</a:t>
            </a:r>
            <a:r>
              <a:rPr lang="ko-KR" altLang="en-US" sz="1200" b="0" i="0" dirty="0" err="1">
                <a:solidFill>
                  <a:srgbClr val="50505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만건</a:t>
            </a:r>
            <a:r>
              <a:rPr lang="en-US" altLang="ko-KR" sz="1200" b="0" i="0" dirty="0">
                <a:solidFill>
                  <a:srgbClr val="50505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3226</a:t>
            </a:r>
            <a:r>
              <a:rPr lang="ko-KR" altLang="en-US" sz="1200" b="0" i="0" dirty="0">
                <a:solidFill>
                  <a:srgbClr val="50505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억원을 기록했다</a:t>
            </a:r>
            <a:r>
              <a:rPr lang="en-US" altLang="ko-KR" sz="1200" b="0" i="0" dirty="0">
                <a:solidFill>
                  <a:srgbClr val="50505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200" b="0" i="0" dirty="0">
                <a:solidFill>
                  <a:srgbClr val="50505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전기보다 각각 </a:t>
            </a:r>
            <a:r>
              <a:rPr lang="en-US" altLang="ko-KR" sz="1200" b="0" i="0" dirty="0">
                <a:solidFill>
                  <a:srgbClr val="50505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4.7%, 20.3% </a:t>
            </a:r>
            <a:r>
              <a:rPr lang="ko-KR" altLang="en-US" sz="1200" b="0" i="0" dirty="0">
                <a:solidFill>
                  <a:srgbClr val="50505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증가했다</a:t>
            </a:r>
            <a:r>
              <a:rPr lang="en-US" altLang="ko-KR" sz="1200" b="0" i="0" dirty="0">
                <a:solidFill>
                  <a:srgbClr val="50505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ko-KR" altLang="en-US" sz="1200" dirty="0">
                <a:solidFill>
                  <a:srgbClr val="50505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온라인 콘서트</a:t>
            </a:r>
            <a:r>
              <a:rPr lang="en-US" altLang="ko-KR" sz="1200" dirty="0">
                <a:solidFill>
                  <a:srgbClr val="50505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rgbClr val="50505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온라인 강의 </a:t>
            </a:r>
            <a:r>
              <a:rPr lang="en-US" altLang="ko-KR" sz="1200" dirty="0">
                <a:solidFill>
                  <a:srgbClr val="50505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rgbClr val="50505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키오스크 활성화 </a:t>
            </a:r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2CC598-143F-4EAD-93E2-C48F20542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19" y="5526257"/>
            <a:ext cx="6171511" cy="140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14350"/>
            <a:r>
              <a:rPr lang="en-US" altLang="ko-KR" sz="11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sz="11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14</a:t>
            </a:r>
            <a:r>
              <a:rPr lang="ko-KR" altLang="en-US" sz="11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 정부의 여행 지원 </a:t>
            </a:r>
            <a:endParaRPr lang="en-US" altLang="ko-KR" sz="1100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defTabSz="514350"/>
            <a:endParaRPr lang="en-US" altLang="ko-KR" sz="1100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defTabSz="514350"/>
            <a:endParaRPr lang="en-US" altLang="ko-KR" sz="1100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defTabSz="514350"/>
            <a:r>
              <a:rPr lang="ko-KR" altLang="ko-KR" sz="11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앞으로 신종 코로나바이러스 </a:t>
            </a:r>
            <a:r>
              <a:rPr lang="ko-KR" altLang="ko-KR" sz="1100" dirty="0" err="1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감염증</a:t>
            </a:r>
            <a:r>
              <a:rPr lang="ko-KR" altLang="ko-KR" sz="11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(코로나19) 등 1급 감염병 발생으로 </a:t>
            </a:r>
            <a:r>
              <a:rPr lang="ko-KR" altLang="ko-KR" sz="1100" dirty="0" err="1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여행·항공·숙박</a:t>
            </a:r>
            <a:r>
              <a:rPr lang="ko-KR" altLang="ko-KR" sz="11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서비스를 이용하기 어려울 경우, 소비자는 업체와 별도 합의 없이도 위약금을 내지 않고 계약을 취소할 수 있게 된다.</a:t>
            </a:r>
            <a:br>
              <a:rPr lang="ko-KR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ko-KR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defTabSz="514350"/>
            <a:r>
              <a:rPr lang="ko-KR" altLang="ko-KR" sz="11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공정거래위원회는 이 같은 내용을 담은 ‘소비자 분쟁 해결 기준 </a:t>
            </a:r>
            <a:r>
              <a:rPr lang="ko-KR" altLang="ko-KR" sz="1100" dirty="0" err="1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개정안’을</a:t>
            </a:r>
            <a:r>
              <a:rPr lang="ko-KR" altLang="ko-KR" sz="11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행정 예고했다. 적용 분야는 코로나19 발생으로 민원이 급증했던 </a:t>
            </a:r>
            <a:r>
              <a:rPr lang="ko-KR" altLang="ko-KR" sz="1100" dirty="0" err="1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여행·항공·숙박·외식</a:t>
            </a:r>
            <a:r>
              <a:rPr lang="ko-KR" altLang="ko-KR" sz="11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 4개다.</a:t>
            </a:r>
            <a:r>
              <a:rPr lang="ko-KR" altLang="ko-KR" sz="11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273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7681-C128-468E-BBD4-17C2694D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결론 </a:t>
            </a:r>
            <a:b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코로나 이후의 여행의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6ABAE-C238-40FB-8382-A460B138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5783016"/>
            <a:ext cx="5915025" cy="3391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대세는 여유롭고 안전한 </a:t>
            </a:r>
            <a:r>
              <a:rPr lang="ko-KR" altLang="en-US" sz="1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비대면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여행지 </a:t>
            </a:r>
            <a:endParaRPr lang="en-US" altLang="ko-KR" sz="1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문체부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한국관광공사 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2020 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특별여행주간 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1 – 7.19 )</a:t>
            </a:r>
            <a:endParaRPr lang="ko-KR" altLang="en-US" sz="1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---------------------------------------------------------------------</a:t>
            </a:r>
          </a:p>
          <a:p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향후 여행 어떻게 달라질지 예측하는 것 어렵지만 여행자가 예전보다 더 엄격한 기준으로 여행지의 위생 조건과 서비스 질을 고려할 가능성이 높아 보인다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여행지에서 안전한 체류를 위해 여행자의 편의와 서비스 개념 어느 때보다 </a:t>
            </a:r>
            <a:r>
              <a:rPr lang="ko-KR" altLang="en-US" sz="1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중요해졌고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이미 여행업계의 많은 업체는 이를 감지해 서비스 형태를 개선하고 있다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endParaRPr lang="en-US" altLang="ko-KR" sz="1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여행지 방문 대체하는 </a:t>
            </a:r>
            <a:r>
              <a:rPr lang="ko-KR" altLang="en-US" sz="1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언택트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문화 유행 예정</a:t>
            </a:r>
            <a:endParaRPr lang="en-US" altLang="ko-KR" sz="1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F98A1-DDCF-47EB-8219-C1880A95F43B}"/>
              </a:ext>
            </a:extLst>
          </p:cNvPr>
          <p:cNvSpPr txBox="1"/>
          <p:nvPr/>
        </p:nvSpPr>
        <p:spPr>
          <a:xfrm>
            <a:off x="563880" y="2607231"/>
            <a:ext cx="52730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70C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“코로나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19 </a:t>
            </a:r>
            <a:r>
              <a:rPr lang="ko-KR" altLang="en-US" b="0" i="0" dirty="0">
                <a:solidFill>
                  <a:srgbClr val="0070C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이전의 세상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 </a:t>
            </a:r>
            <a:r>
              <a:rPr lang="ko-KR" altLang="en-US" b="0" i="0" dirty="0">
                <a:solidFill>
                  <a:srgbClr val="0070C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완전한 일상으로 복귀하는 것은 어렵다” 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b="0" i="0" dirty="0">
                <a:solidFill>
                  <a:srgbClr val="0070C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정은경 중앙방역대책본부장</a:t>
            </a:r>
            <a:br>
              <a:rPr lang="ko-KR" altLang="en-US" b="0" i="0" dirty="0">
                <a:solidFill>
                  <a:srgbClr val="0070C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br>
              <a:rPr lang="ko-KR" altLang="en-US" b="0" i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코로나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장기화로 이전의 일상으로 완벽한 복귀가 불분명해진 가운데 새로운 환경에 대한 적응이 불가피해졌습니다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b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br>
              <a:rPr lang="ko-KR" altLang="en-US" b="0" i="0" dirty="0">
                <a:solidFill>
                  <a:srgbClr val="0070C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일상이 되어버린 사회적 거리 두기로 접촉을 최소화하여 비대면으로 진행하는 ‘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언택트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문화’가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빠르게 확산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59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7681-C128-468E-BBD4-17C2694D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2019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2020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비교</a:t>
            </a:r>
            <a:b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코로나 터지기 전 여행업계</a:t>
            </a:r>
            <a:b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2020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예측</a:t>
            </a:r>
            <a:b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http://digitalchosun.dizzo.com/site/data/html_dir/2019/12/17/2019121780035.html?rel</a:t>
            </a:r>
            <a:b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6ABAE-C238-40FB-8382-A460B138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6312159"/>
            <a:ext cx="5915025" cy="3391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대세는 여유롭고 안전한 </a:t>
            </a:r>
            <a:r>
              <a:rPr lang="ko-KR" altLang="en-US" sz="1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비대면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여행지 </a:t>
            </a:r>
            <a:endParaRPr lang="en-US" altLang="ko-KR" sz="1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문체부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한국관광공사 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2020 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특별여행주간 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1 – 7.19 )</a:t>
            </a:r>
            <a:endParaRPr lang="ko-KR" altLang="en-US" sz="1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---------------------------------------------------------------------</a:t>
            </a:r>
          </a:p>
          <a:p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향후 여행 어떻게 달라질지 예측하는 것 어렵지만 여행자가 예전보다 더 엄격한 기준으로 여행지의 위생 조건과 서비스 질을 고려할 가능성이 높아 보인다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여행지에서 안전한 체류를 위해 여행자의 편의와 서비스 개념 어느 때보다 </a:t>
            </a:r>
            <a:r>
              <a:rPr lang="ko-KR" altLang="en-US" sz="1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중요해졌고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이미 여행업계의 많은 업체는 이를 감지해 서비스 형태를 개선하고 있다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endParaRPr lang="en-US" altLang="ko-KR" sz="1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여행지 방문 대체하는 </a:t>
            </a:r>
            <a:r>
              <a:rPr lang="ko-KR" altLang="en-US" sz="1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언택트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문화 유행 예정</a:t>
            </a:r>
            <a:endParaRPr lang="en-US" altLang="ko-KR" sz="1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F98A1-DDCF-47EB-8219-C1880A95F43B}"/>
              </a:ext>
            </a:extLst>
          </p:cNvPr>
          <p:cNvSpPr txBox="1"/>
          <p:nvPr/>
        </p:nvSpPr>
        <p:spPr>
          <a:xfrm>
            <a:off x="471487" y="3017520"/>
            <a:ext cx="52730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70C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“코로나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19 </a:t>
            </a:r>
            <a:r>
              <a:rPr lang="ko-KR" altLang="en-US" b="0" i="0" dirty="0">
                <a:solidFill>
                  <a:srgbClr val="0070C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이전의 세상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 </a:t>
            </a:r>
            <a:r>
              <a:rPr lang="ko-KR" altLang="en-US" b="0" i="0" dirty="0">
                <a:solidFill>
                  <a:srgbClr val="0070C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완전한 일상으로 복귀하는 것은 어렵다” 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b="0" i="0" dirty="0">
                <a:solidFill>
                  <a:srgbClr val="0070C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정은경 중앙방역대책본부장</a:t>
            </a:r>
            <a:br>
              <a:rPr lang="ko-KR" altLang="en-US" b="0" i="0" dirty="0">
                <a:solidFill>
                  <a:srgbClr val="0070C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br>
              <a:rPr lang="ko-KR" altLang="en-US" b="0" i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코로나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장기화로 이전의 일상으로 완벽한 복귀가 불분명해진 가운데 새로운 환경에 대한 적응이 불가피해졌습니다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b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br>
              <a:rPr lang="ko-KR" altLang="en-US" b="0" i="0" dirty="0">
                <a:solidFill>
                  <a:srgbClr val="0070C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일상이 되어버린 사회적 거리 두기로 접촉을 최소화하여 비대면으로 진행하는 ‘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언택트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문화’가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빠르게 확산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54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5F9398-614E-4AAB-B4FE-D0800CF7C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3" y="457835"/>
            <a:ext cx="6191250" cy="4133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762665-7BCE-43B4-943E-06CB5525E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4" y="5257799"/>
            <a:ext cx="6191249" cy="619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3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67BA3CB-9013-41CE-AE03-F49BF4CC4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4835"/>
            <a:ext cx="6096000" cy="1038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6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5B1247-7C3F-4028-87EC-CBE4EF2A6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23975"/>
            <a:ext cx="6096000" cy="954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858460-E0EE-4BB4-9951-02C8F80AA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28662"/>
            <a:ext cx="6096000" cy="107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7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1482</TotalTime>
  <Words>831</Words>
  <Application>Microsoft Office PowerPoint</Application>
  <PresentationFormat>와이드스크린</PresentationFormat>
  <Paragraphs>81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Noto Sans CJK KR Regular</vt:lpstr>
      <vt:lpstr>에스코어 드림 7 ExtraBold</vt:lpstr>
      <vt:lpstr>Arial</vt:lpstr>
      <vt:lpstr>Calibri</vt:lpstr>
      <vt:lpstr>Calibri Light</vt:lpstr>
      <vt:lpstr>Helvetica</vt:lpstr>
      <vt:lpstr>Office 테마</vt:lpstr>
      <vt:lpstr>PowerPoint 프레젠테이션</vt:lpstr>
      <vt:lpstr>PowerPoint 프레젠테이션</vt:lpstr>
      <vt:lpstr>PowerPoint 프레젠테이션</vt:lpstr>
      <vt:lpstr>결론  코로나 이후의 여행의 패턴</vt:lpstr>
      <vt:lpstr>2019년 2020년 비교 코로나 터지기 전 여행업계 2020 예측 http://digitalchosun.dizzo.com/site/data/html_dir/2019/12/17/2019121780035.html?rel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frogisme@outlook.kr</dc:creator>
  <cp:lastModifiedBy>frogisme@outlook.kr</cp:lastModifiedBy>
  <cp:revision>10</cp:revision>
  <dcterms:created xsi:type="dcterms:W3CDTF">2020-10-14T07:20:44Z</dcterms:created>
  <dcterms:modified xsi:type="dcterms:W3CDTF">2020-10-15T08:15:37Z</dcterms:modified>
</cp:coreProperties>
</file>