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6" r:id="rId3"/>
    <p:sldId id="270" r:id="rId4"/>
    <p:sldId id="290" r:id="rId5"/>
    <p:sldId id="271" r:id="rId6"/>
    <p:sldId id="295" r:id="rId7"/>
    <p:sldId id="291" r:id="rId8"/>
    <p:sldId id="292" r:id="rId9"/>
    <p:sldId id="304" r:id="rId10"/>
    <p:sldId id="298" r:id="rId11"/>
    <p:sldId id="303" r:id="rId12"/>
    <p:sldId id="302" r:id="rId13"/>
    <p:sldId id="305" r:id="rId14"/>
    <p:sldId id="306" r:id="rId15"/>
    <p:sldId id="307" r:id="rId16"/>
    <p:sldId id="308" r:id="rId17"/>
    <p:sldId id="309" r:id="rId18"/>
    <p:sldId id="310" r:id="rId19"/>
    <p:sldId id="278" r:id="rId20"/>
    <p:sldId id="285" r:id="rId21"/>
    <p:sldId id="286" r:id="rId22"/>
    <p:sldId id="287" r:id="rId23"/>
    <p:sldId id="311" r:id="rId24"/>
    <p:sldId id="312" r:id="rId25"/>
    <p:sldId id="277" r:id="rId26"/>
    <p:sldId id="281" r:id="rId27"/>
    <p:sldId id="28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A87"/>
    <a:srgbClr val="FFDD4A"/>
    <a:srgbClr val="FFDD48"/>
    <a:srgbClr val="2D5BA9"/>
    <a:srgbClr val="003A64"/>
    <a:srgbClr val="9FBEDF"/>
    <a:srgbClr val="698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857" autoAdjust="0"/>
  </p:normalViewPr>
  <p:slideViewPr>
    <p:cSldViewPr snapToGrid="0">
      <p:cViewPr>
        <p:scale>
          <a:sx n="66" d="100"/>
          <a:sy n="66" d="100"/>
        </p:scale>
        <p:origin x="1330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140E-6556-4AA2-874E-8128258347D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4DA8E-233E-4E2F-9543-CD997BF96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97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설문조사 응답자 프로필</a:t>
            </a:r>
            <a:endParaRPr lang="en-US" altLang="ko-KR" dirty="0"/>
          </a:p>
          <a:p>
            <a:r>
              <a:rPr lang="ko-KR" altLang="en-US" dirty="0"/>
              <a:t>총 응답자 수 </a:t>
            </a:r>
            <a:r>
              <a:rPr lang="en-US" altLang="ko-KR" dirty="0"/>
              <a:t>1,126</a:t>
            </a:r>
            <a:r>
              <a:rPr lang="ko-KR" altLang="en-US" dirty="0"/>
              <a:t>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DA8E-233E-4E2F-9543-CD997BF9628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374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코로나 확진 지역 </a:t>
            </a:r>
            <a:r>
              <a:rPr lang="en-US" altLang="ko-KR" dirty="0"/>
              <a:t>144</a:t>
            </a:r>
            <a:r>
              <a:rPr lang="ko-KR" altLang="en-US" dirty="0"/>
              <a:t>개 시</a:t>
            </a:r>
            <a:r>
              <a:rPr lang="en-US" altLang="ko-KR" dirty="0"/>
              <a:t>,</a:t>
            </a:r>
            <a:r>
              <a:rPr lang="ko-KR" altLang="en-US" dirty="0"/>
              <a:t>군 중 월 누적 </a:t>
            </a:r>
            <a:r>
              <a:rPr lang="ko-KR" altLang="en-US" dirty="0" err="1"/>
              <a:t>확진자</a:t>
            </a:r>
            <a:r>
              <a:rPr lang="ko-KR" altLang="en-US" dirty="0"/>
              <a:t> 추리기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기준 </a:t>
            </a:r>
            <a:r>
              <a:rPr lang="en-US" altLang="ko-KR" dirty="0"/>
              <a:t>: </a:t>
            </a:r>
            <a:r>
              <a:rPr lang="ko-KR" altLang="en-US" dirty="0"/>
              <a:t>월별 </a:t>
            </a:r>
            <a:r>
              <a:rPr lang="ko-KR" altLang="en-US" dirty="0" err="1"/>
              <a:t>누적확진자가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 err="1"/>
              <a:t>명이하인</a:t>
            </a:r>
            <a:r>
              <a:rPr lang="ko-KR" altLang="en-US" dirty="0"/>
              <a:t> 시군은 제외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근거 </a:t>
            </a:r>
            <a:r>
              <a:rPr lang="en-US" altLang="ko-KR" dirty="0"/>
              <a:t>: </a:t>
            </a:r>
            <a:r>
              <a:rPr lang="ko-KR" altLang="en-US" dirty="0"/>
              <a:t>사회적 거리두기 단계 상향 조건을 근거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 err="1"/>
              <a:t>이과정</a:t>
            </a:r>
            <a:r>
              <a:rPr lang="ko-KR" altLang="en-US" dirty="0"/>
              <a:t> 지나고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지역 대략 </a:t>
            </a:r>
            <a:r>
              <a:rPr lang="en-US" altLang="ko-KR" dirty="0"/>
              <a:t>60</a:t>
            </a:r>
            <a:r>
              <a:rPr lang="ko-KR" altLang="en-US" dirty="0"/>
              <a:t>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2019, 2020 </a:t>
            </a:r>
            <a:r>
              <a:rPr lang="ko-KR" altLang="en-US" dirty="0"/>
              <a:t>각 년도 여행횟수</a:t>
            </a:r>
            <a:r>
              <a:rPr lang="en-US" altLang="ko-KR" dirty="0"/>
              <a:t>, </a:t>
            </a:r>
            <a:r>
              <a:rPr lang="ko-KR" altLang="en-US" dirty="0"/>
              <a:t>여행 증감 추이 시각화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코로나 </a:t>
            </a:r>
            <a:r>
              <a:rPr lang="ko-KR" altLang="en-US" dirty="0" err="1"/>
              <a:t>확진자</a:t>
            </a:r>
            <a:r>
              <a:rPr lang="ko-KR" altLang="en-US" dirty="0"/>
              <a:t> </a:t>
            </a:r>
            <a:r>
              <a:rPr lang="ko-KR" altLang="en-US" dirty="0" err="1"/>
              <a:t>증감추이랑</a:t>
            </a:r>
            <a:r>
              <a:rPr lang="ko-KR" altLang="en-US" dirty="0"/>
              <a:t> 비교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DA8E-233E-4E2F-9543-CD997BF9628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403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지자체 홈페이지에서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확진자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번호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확진 월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거주지</a:t>
            </a:r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수집</a:t>
            </a:r>
            <a:endParaRPr lang="en-US" altLang="ko-KR" sz="12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지역 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column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추가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[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지역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확진일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거주지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]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형태로 데이터화</a:t>
            </a:r>
            <a:endParaRPr lang="en-US" altLang="ko-KR" sz="12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확진 월 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column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추가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[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지역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확진일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거주지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확진 월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]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형태로 데이터화</a:t>
            </a:r>
            <a:endParaRPr lang="en-US" altLang="ko-KR" sz="12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DA8E-233E-4E2F-9543-CD997BF9628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66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여행횟수 증가하고 감소하는 경향에서 </a:t>
            </a:r>
            <a:r>
              <a:rPr lang="ko-KR" altLang="en-US" dirty="0" err="1"/>
              <a:t>확진자는</a:t>
            </a:r>
            <a:r>
              <a:rPr lang="ko-KR" altLang="en-US" dirty="0"/>
              <a:t> 유지되는 경향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DA8E-233E-4E2F-9543-CD997BF9628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780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DA8E-233E-4E2F-9543-CD997BF9628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110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DA8E-233E-4E2F-9543-CD997BF9628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959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DA8E-233E-4E2F-9543-CD997BF9628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314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여행횟수 증가하고 감소하는 경향에서 </a:t>
            </a:r>
            <a:r>
              <a:rPr lang="ko-KR" altLang="en-US" dirty="0" err="1"/>
              <a:t>확진자는</a:t>
            </a:r>
            <a:r>
              <a:rPr lang="ko-KR" altLang="en-US" dirty="0"/>
              <a:t> 유지되는 경향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DA8E-233E-4E2F-9543-CD997BF9628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230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여행횟수 증가하고 감소하는 경향에서 </a:t>
            </a:r>
            <a:r>
              <a:rPr lang="ko-KR" altLang="en-US" dirty="0" err="1"/>
              <a:t>확진자는</a:t>
            </a:r>
            <a:r>
              <a:rPr lang="ko-KR" altLang="en-US" dirty="0"/>
              <a:t> 유지되는 경향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DA8E-233E-4E2F-9543-CD997BF9628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964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DA8E-233E-4E2F-9543-CD997BF9628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417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DA8E-233E-4E2F-9543-CD997BF9628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65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설문조사 응답자 프로필</a:t>
            </a:r>
            <a:endParaRPr lang="en-US" altLang="ko-KR" dirty="0"/>
          </a:p>
          <a:p>
            <a:r>
              <a:rPr lang="ko-KR" altLang="en-US" dirty="0"/>
              <a:t>총 응답자 수 </a:t>
            </a:r>
            <a:r>
              <a:rPr lang="en-US" altLang="ko-KR" dirty="0"/>
              <a:t>1,126</a:t>
            </a:r>
            <a:r>
              <a:rPr lang="ko-KR" altLang="en-US" dirty="0"/>
              <a:t>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DA8E-233E-4E2F-9543-CD997BF9628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45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DA8E-233E-4E2F-9543-CD997BF9628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24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DA8E-233E-4E2F-9543-CD997BF9628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207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DA8E-233E-4E2F-9543-CD997BF9628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0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월</a:t>
            </a:r>
            <a:r>
              <a:rPr lang="en-US" altLang="ko-KR" dirty="0"/>
              <a:t>-8</a:t>
            </a:r>
            <a:r>
              <a:rPr lang="ko-KR" altLang="en-US" dirty="0"/>
              <a:t>월 까지 달력형태로 해당 월을 클릭하면 </a:t>
            </a:r>
            <a:endParaRPr lang="en-US" altLang="ko-KR" dirty="0"/>
          </a:p>
          <a:p>
            <a:r>
              <a:rPr lang="ko-KR" altLang="en-US" dirty="0"/>
              <a:t>오른쪽 창이 뜨고</a:t>
            </a:r>
            <a:endParaRPr lang="en-US" altLang="ko-KR" dirty="0"/>
          </a:p>
          <a:p>
            <a:r>
              <a:rPr lang="ko-KR" altLang="en-US" dirty="0"/>
              <a:t>탑</a:t>
            </a:r>
            <a:r>
              <a:rPr lang="en-US" altLang="ko-KR" dirty="0"/>
              <a:t>5 </a:t>
            </a:r>
            <a:r>
              <a:rPr lang="ko-KR" altLang="en-US" dirty="0"/>
              <a:t>선정 기준은 여행 횟수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왼쪽은 </a:t>
            </a:r>
            <a:r>
              <a:rPr lang="en-US" altLang="ko-KR" dirty="0"/>
              <a:t>2019</a:t>
            </a:r>
            <a:r>
              <a:rPr lang="ko-KR" altLang="en-US" dirty="0"/>
              <a:t>년 여행지 순서대로 탑</a:t>
            </a:r>
            <a:r>
              <a:rPr lang="en-US" altLang="ko-KR" dirty="0"/>
              <a:t>5 </a:t>
            </a:r>
            <a:r>
              <a:rPr lang="ko-KR" altLang="en-US" dirty="0"/>
              <a:t>지역을 보여줌</a:t>
            </a:r>
            <a:endParaRPr lang="en-US" altLang="ko-KR" dirty="0"/>
          </a:p>
          <a:p>
            <a:r>
              <a:rPr lang="en-US" altLang="ko-KR" dirty="0"/>
              <a:t>2020</a:t>
            </a:r>
            <a:r>
              <a:rPr lang="ko-KR" altLang="en-US" dirty="0"/>
              <a:t>년 여행지 순서대로 탑 </a:t>
            </a:r>
            <a:r>
              <a:rPr lang="en-US" altLang="ko-KR" dirty="0"/>
              <a:t>5</a:t>
            </a:r>
            <a:r>
              <a:rPr lang="ko-KR" altLang="en-US" dirty="0"/>
              <a:t>지역을 보여줌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DA8E-233E-4E2F-9543-CD997BF9628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771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데이터 집단의 상관관계를 분석</a:t>
            </a:r>
          </a:p>
          <a:p>
            <a:r>
              <a:rPr lang="ko-KR" altLang="en-US" dirty="0"/>
              <a:t>여행횟수의 증가가 일어나는 지역에 대해서는 코로나 유지 또는 하락이 발생하였고</a:t>
            </a:r>
            <a:r>
              <a:rPr lang="en-US" altLang="ko-KR" dirty="0"/>
              <a:t>, </a:t>
            </a:r>
            <a:r>
              <a:rPr lang="ko-KR" altLang="en-US" dirty="0"/>
              <a:t>반대로 여행이 하락하는 지역에 대해서는 코로나가 증가하는 경향이 나타남</a:t>
            </a:r>
          </a:p>
          <a:p>
            <a:endParaRPr lang="ko-KR" altLang="en-US" dirty="0"/>
          </a:p>
          <a:p>
            <a:r>
              <a:rPr lang="ko-KR" altLang="en-US" dirty="0"/>
              <a:t>분석 종합 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집단 모임을 위한 외출보다는 개활지</a:t>
            </a:r>
            <a:r>
              <a:rPr lang="en-US" altLang="ko-KR" dirty="0"/>
              <a:t>(</a:t>
            </a:r>
            <a:r>
              <a:rPr lang="ko-KR" altLang="en-US" dirty="0" err="1"/>
              <a:t>열려있는</a:t>
            </a:r>
            <a:r>
              <a:rPr lang="ko-KR" altLang="en-US" dirty="0"/>
              <a:t> 장소</a:t>
            </a:r>
            <a:r>
              <a:rPr lang="en-US" altLang="ko-KR" dirty="0"/>
              <a:t>; </a:t>
            </a:r>
            <a:r>
              <a:rPr lang="ko-KR" altLang="en-US" dirty="0"/>
              <a:t>바다</a:t>
            </a:r>
            <a:r>
              <a:rPr lang="en-US" altLang="ko-KR" dirty="0"/>
              <a:t>, </a:t>
            </a:r>
            <a:r>
              <a:rPr lang="ko-KR" altLang="en-US" dirty="0"/>
              <a:t>산 등</a:t>
            </a:r>
            <a:r>
              <a:rPr lang="en-US" altLang="ko-KR" dirty="0"/>
              <a:t>)</a:t>
            </a:r>
            <a:r>
              <a:rPr lang="ko-KR" altLang="en-US" dirty="0"/>
              <a:t>으로 외출하는 것이 코로나 확산 방지에 비교적 효과적인 영향을 미친다는 것으로 파악</a:t>
            </a:r>
          </a:p>
          <a:p>
            <a:r>
              <a:rPr lang="en-US" altLang="ko-KR" dirty="0"/>
              <a:t>2. 2019</a:t>
            </a:r>
            <a:r>
              <a:rPr lang="ko-KR" altLang="en-US" dirty="0"/>
              <a:t>년 </a:t>
            </a:r>
            <a:r>
              <a:rPr lang="en-US" altLang="ko-KR" dirty="0"/>
              <a:t>2020</a:t>
            </a:r>
            <a:r>
              <a:rPr lang="ko-KR" altLang="en-US" dirty="0"/>
              <a:t>년 가장 많이 간 지역을 비교했을 때 자연 속에서 여행이 가능한 곳으로 몰리는 것을 알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연구의 응용 </a:t>
            </a:r>
            <a:r>
              <a:rPr lang="en-US" altLang="ko-KR" dirty="0"/>
              <a:t>- </a:t>
            </a:r>
            <a:r>
              <a:rPr lang="ko-KR" altLang="en-US" dirty="0"/>
              <a:t>당일</a:t>
            </a:r>
            <a:r>
              <a:rPr lang="en-US" altLang="ko-KR" dirty="0"/>
              <a:t>, </a:t>
            </a:r>
            <a:r>
              <a:rPr lang="ko-KR" altLang="en-US" dirty="0"/>
              <a:t>여행지를 목적지로 하는 방문객의 수를 실시간으로 열람할 수 있도록 하여 한 지역에 집중되는 현상을 막을 수 있을 것으로 사료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DA8E-233E-4E2F-9543-CD997BF9628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602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데이터 수집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/ SK </a:t>
            </a:r>
            <a:r>
              <a:rPr lang="ko-KR" altLang="en-US" dirty="0"/>
              <a:t>빅데이터 허브 </a:t>
            </a:r>
            <a:r>
              <a:rPr lang="en-US" altLang="ko-KR" dirty="0"/>
              <a:t>/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필터링 </a:t>
            </a:r>
            <a:r>
              <a:rPr lang="en-US" altLang="ko-KR" dirty="0"/>
              <a:t>/ </a:t>
            </a:r>
            <a:r>
              <a:rPr lang="ko-KR" altLang="en-US" dirty="0" err="1"/>
              <a:t>컨캣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데이터 분석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데이터 시각화 </a:t>
            </a:r>
            <a:r>
              <a:rPr lang="en-US" altLang="ko-KR" dirty="0"/>
              <a:t>(?)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DA8E-233E-4E2F-9543-CD997BF9628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992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데이터 수집 </a:t>
            </a:r>
            <a:r>
              <a:rPr lang="en-US" altLang="ko-KR" dirty="0"/>
              <a:t>–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/ SK </a:t>
            </a:r>
            <a:r>
              <a:rPr lang="ko-KR" altLang="en-US" dirty="0"/>
              <a:t>빅데이터 허브 </a:t>
            </a:r>
            <a:r>
              <a:rPr lang="en-US" altLang="ko-KR" dirty="0"/>
              <a:t>/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필터링 </a:t>
            </a:r>
            <a:r>
              <a:rPr lang="en-US" altLang="ko-KR" dirty="0"/>
              <a:t>/ </a:t>
            </a:r>
            <a:r>
              <a:rPr lang="ko-KR" altLang="en-US" dirty="0" err="1"/>
              <a:t>컨캣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데이터 분석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데이터 시각화 </a:t>
            </a:r>
            <a:r>
              <a:rPr lang="en-US" altLang="ko-KR" dirty="0"/>
              <a:t>(?)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DA8E-233E-4E2F-9543-CD997BF9628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299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17</a:t>
            </a:r>
            <a:r>
              <a:rPr lang="ko-KR" altLang="en-US" dirty="0"/>
              <a:t>개의 범주로 나누어 각 지자체 홈페이지에서 </a:t>
            </a:r>
            <a:r>
              <a:rPr lang="ko-KR" altLang="en-US" dirty="0" err="1"/>
              <a:t>확진자</a:t>
            </a:r>
            <a:r>
              <a:rPr lang="ko-KR" altLang="en-US" dirty="0"/>
              <a:t> 현황</a:t>
            </a:r>
            <a:r>
              <a:rPr lang="en-US" altLang="ko-KR" dirty="0"/>
              <a:t>(</a:t>
            </a:r>
            <a:r>
              <a:rPr lang="ko-KR" altLang="en-US" dirty="0" err="1"/>
              <a:t>확진자</a:t>
            </a:r>
            <a:r>
              <a:rPr lang="ko-KR" altLang="en-US" dirty="0"/>
              <a:t> 번호</a:t>
            </a:r>
            <a:r>
              <a:rPr lang="en-US" altLang="ko-KR" dirty="0"/>
              <a:t>, </a:t>
            </a:r>
            <a:r>
              <a:rPr lang="ko-KR" altLang="en-US" dirty="0"/>
              <a:t>확진일</a:t>
            </a:r>
            <a:r>
              <a:rPr lang="en-US" altLang="ko-KR" dirty="0"/>
              <a:t>, </a:t>
            </a:r>
            <a:r>
              <a:rPr lang="ko-KR" altLang="en-US" dirty="0"/>
              <a:t>거주지</a:t>
            </a:r>
            <a:r>
              <a:rPr lang="en-US" altLang="ko-KR" dirty="0"/>
              <a:t>, </a:t>
            </a:r>
            <a:r>
              <a:rPr lang="ko-KR" altLang="en-US" dirty="0"/>
              <a:t>감염경로</a:t>
            </a:r>
            <a:r>
              <a:rPr lang="en-US" altLang="ko-KR" dirty="0"/>
              <a:t>) </a:t>
            </a:r>
            <a:r>
              <a:rPr lang="ko-KR" altLang="en-US" dirty="0"/>
              <a:t>부분을 </a:t>
            </a:r>
            <a:r>
              <a:rPr lang="en-US" altLang="ko-KR" dirty="0"/>
              <a:t>Selenium </a:t>
            </a:r>
            <a:r>
              <a:rPr lang="ko-KR" altLang="en-US" dirty="0"/>
              <a:t>패키지를 사용하여 데이터 수집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DA8E-233E-4E2F-9543-CD997BF9628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40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지자체 홈페이지에서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확진자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번호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확진 월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거주지</a:t>
            </a:r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수집</a:t>
            </a:r>
            <a:endParaRPr lang="en-US" altLang="ko-KR" sz="12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지역 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column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추가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[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지역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확진일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거주지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]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형태로 데이터화</a:t>
            </a:r>
            <a:endParaRPr lang="en-US" altLang="ko-KR" sz="12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확진 월 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column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추가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[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지역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확진일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거주지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확진 월</a:t>
            </a:r>
            <a:r>
              <a:rPr lang="en-US" altLang="ko-KR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] </a:t>
            </a:r>
            <a:r>
              <a:rPr lang="ko-KR" altLang="en-US" sz="12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형태로 데이터화</a:t>
            </a:r>
            <a:endParaRPr lang="en-US" altLang="ko-KR" sz="12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1.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월별 자료에서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검색지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유형이 여행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레저인 자료의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[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검색일자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지역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시도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지역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시군구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)]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만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slicing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2.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검색일자를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datetime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으로 변경 이후 요일 추출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3.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요일이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[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월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금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토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]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인 경우만 추출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4.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공휴일 추가 이후 검색일을 기준으로 정렬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5.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지역과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시군구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컬럼을 지역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시군구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컬럼으로 통합 후 지역별 여행 횟수 집계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 지역 추출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6.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지역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시군구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컬럼의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scale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코로나 데이터와 맞추고 년도별로 </a:t>
            </a:r>
            <a:r>
              <a:rPr lang="en-US" altLang="ko-KR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concat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7.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해당 년도의 월별 특정 지역 여행 횟수 집계 및 증감 집계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DA8E-233E-4E2F-9543-CD997BF9628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40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코로나 확진 지역 </a:t>
            </a:r>
            <a:r>
              <a:rPr lang="en-US" altLang="ko-KR" dirty="0"/>
              <a:t>144</a:t>
            </a:r>
            <a:r>
              <a:rPr lang="ko-KR" altLang="en-US" dirty="0"/>
              <a:t>개 시</a:t>
            </a:r>
            <a:r>
              <a:rPr lang="en-US" altLang="ko-KR" dirty="0"/>
              <a:t>,</a:t>
            </a:r>
            <a:r>
              <a:rPr lang="ko-KR" altLang="en-US" dirty="0"/>
              <a:t>군 중 월 누적 </a:t>
            </a:r>
            <a:r>
              <a:rPr lang="ko-KR" altLang="en-US" dirty="0" err="1"/>
              <a:t>확진자</a:t>
            </a:r>
            <a:r>
              <a:rPr lang="ko-KR" altLang="en-US" dirty="0"/>
              <a:t> 추리기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기준 </a:t>
            </a:r>
            <a:r>
              <a:rPr lang="en-US" altLang="ko-KR" dirty="0"/>
              <a:t>: </a:t>
            </a:r>
            <a:r>
              <a:rPr lang="ko-KR" altLang="en-US" dirty="0"/>
              <a:t>월별 </a:t>
            </a:r>
            <a:r>
              <a:rPr lang="ko-KR" altLang="en-US" dirty="0" err="1"/>
              <a:t>누적확진자가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 err="1"/>
              <a:t>명이하인</a:t>
            </a:r>
            <a:r>
              <a:rPr lang="ko-KR" altLang="en-US" dirty="0"/>
              <a:t> 시군은 제외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근거 </a:t>
            </a:r>
            <a:r>
              <a:rPr lang="en-US" altLang="ko-KR" dirty="0"/>
              <a:t>: </a:t>
            </a:r>
            <a:r>
              <a:rPr lang="ko-KR" altLang="en-US" dirty="0"/>
              <a:t>사회적 거리두기 단계 상향 조건을 근거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참조 </a:t>
            </a:r>
            <a:r>
              <a:rPr lang="en-US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: </a:t>
            </a:r>
            <a:r>
              <a:rPr lang="ko-KR" altLang="ko-KR" sz="1200" kern="0" dirty="0" err="1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권역별</a:t>
            </a:r>
            <a:r>
              <a:rPr lang="en-US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 1</a:t>
            </a:r>
            <a:r>
              <a:rPr lang="ko-KR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주 평균 일일 </a:t>
            </a:r>
            <a:r>
              <a:rPr lang="ko-KR" altLang="ko-KR" sz="1200" kern="0" dirty="0" err="1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확진자</a:t>
            </a:r>
            <a:r>
              <a:rPr lang="ko-KR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 수</a:t>
            </a:r>
            <a:r>
              <a:rPr lang="en-US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(</a:t>
            </a:r>
            <a:r>
              <a:rPr lang="ko-KR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국내 발생</a:t>
            </a:r>
            <a:r>
              <a:rPr lang="en-US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) </a:t>
            </a:r>
            <a:r>
              <a:rPr lang="ko-KR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기준을 </a:t>
            </a:r>
            <a:r>
              <a:rPr lang="ko-KR" altLang="ko-KR" sz="1200" kern="0" dirty="0" err="1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권역별</a:t>
            </a:r>
            <a:r>
              <a:rPr lang="ko-KR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 인구 수 등을 고려해 수도권은</a:t>
            </a:r>
            <a:r>
              <a:rPr lang="en-US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 40</a:t>
            </a:r>
            <a:r>
              <a:rPr lang="ko-KR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명</a:t>
            </a:r>
            <a:r>
              <a:rPr lang="en-US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 </a:t>
            </a:r>
            <a:r>
              <a:rPr lang="ko-KR" altLang="ko-KR" sz="1200" kern="0" dirty="0" err="1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경남권</a:t>
            </a:r>
            <a:r>
              <a:rPr lang="en-US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 25</a:t>
            </a:r>
            <a:r>
              <a:rPr lang="ko-KR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명</a:t>
            </a:r>
            <a:r>
              <a:rPr lang="en-US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 </a:t>
            </a:r>
            <a:r>
              <a:rPr lang="ko-KR" altLang="ko-KR" sz="1200" kern="0" dirty="0" err="1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충청·호남·경북권</a:t>
            </a:r>
            <a:r>
              <a:rPr lang="en-US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 20</a:t>
            </a:r>
            <a:r>
              <a:rPr lang="ko-KR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명</a:t>
            </a:r>
            <a:r>
              <a:rPr lang="en-US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 </a:t>
            </a:r>
            <a:r>
              <a:rPr lang="ko-KR" altLang="ko-KR" sz="1200" kern="0" dirty="0" err="1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강원·제주도</a:t>
            </a:r>
            <a:r>
              <a:rPr lang="en-US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 10</a:t>
            </a:r>
            <a:r>
              <a:rPr lang="ko-KR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명으로 설정했다</a:t>
            </a:r>
            <a:r>
              <a:rPr lang="en-US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 err="1"/>
              <a:t>이과정</a:t>
            </a:r>
            <a:r>
              <a:rPr lang="ko-KR" altLang="en-US" dirty="0"/>
              <a:t> 지나고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지역 대략 </a:t>
            </a:r>
            <a:r>
              <a:rPr lang="en-US" altLang="ko-KR" dirty="0"/>
              <a:t>60</a:t>
            </a:r>
            <a:r>
              <a:rPr lang="ko-KR" altLang="en-US" dirty="0"/>
              <a:t>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2019, 2020 </a:t>
            </a:r>
            <a:r>
              <a:rPr lang="ko-KR" altLang="en-US" dirty="0"/>
              <a:t>각 년도 여행횟수</a:t>
            </a:r>
            <a:r>
              <a:rPr lang="en-US" altLang="ko-KR" dirty="0"/>
              <a:t>, </a:t>
            </a:r>
            <a:r>
              <a:rPr lang="ko-KR" altLang="en-US" dirty="0"/>
              <a:t>여행 증감 추이 시각화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코로나 </a:t>
            </a:r>
            <a:r>
              <a:rPr lang="ko-KR" altLang="en-US" dirty="0" err="1"/>
              <a:t>확진자</a:t>
            </a:r>
            <a:r>
              <a:rPr lang="ko-KR" altLang="en-US" dirty="0"/>
              <a:t> </a:t>
            </a:r>
            <a:r>
              <a:rPr lang="ko-KR" altLang="en-US" dirty="0" err="1"/>
              <a:t>증감추이랑</a:t>
            </a:r>
            <a:r>
              <a:rPr lang="ko-KR" altLang="en-US" dirty="0"/>
              <a:t> 비교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DA8E-233E-4E2F-9543-CD997BF9628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01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유지 </a:t>
            </a:r>
            <a:r>
              <a:rPr lang="en-US" altLang="ko-KR" dirty="0"/>
              <a:t>: </a:t>
            </a:r>
            <a:r>
              <a:rPr lang="ko-KR" altLang="en-US" dirty="0"/>
              <a:t>칠곡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1-4</a:t>
            </a:r>
            <a:r>
              <a:rPr lang="ko-KR" altLang="en-US" dirty="0"/>
              <a:t>월까지 전반기</a:t>
            </a:r>
            <a:r>
              <a:rPr lang="en-US" altLang="ko-KR" dirty="0"/>
              <a:t>, 5-8</a:t>
            </a:r>
            <a:r>
              <a:rPr lang="ko-KR" altLang="en-US" dirty="0"/>
              <a:t>월 까지를 후반기로 보고 </a:t>
            </a:r>
            <a:r>
              <a:rPr lang="en-US" altLang="ko-KR" dirty="0"/>
              <a:t>5</a:t>
            </a:r>
            <a:r>
              <a:rPr lang="ko-KR" altLang="en-US" dirty="0"/>
              <a:t>월 이후 부터 누적 </a:t>
            </a:r>
            <a:r>
              <a:rPr lang="ko-KR" altLang="en-US" dirty="0" err="1"/>
              <a:t>확진자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명 이하인 지역은 유지로 분류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DA8E-233E-4E2F-9543-CD997BF9628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781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dirty="0" err="1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권역별</a:t>
            </a:r>
            <a:r>
              <a:rPr lang="ko-KR" altLang="en-US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 인구 수 대비 </a:t>
            </a:r>
            <a:r>
              <a:rPr lang="en-US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4</a:t>
            </a:r>
            <a:r>
              <a:rPr lang="ko-KR" altLang="en-US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주 평균 </a:t>
            </a:r>
            <a:r>
              <a:rPr lang="ko-KR" altLang="en-US" sz="1200" kern="0" dirty="0" err="1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확진자</a:t>
            </a:r>
            <a:r>
              <a:rPr lang="ko-KR" altLang="en-US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 </a:t>
            </a:r>
            <a:r>
              <a:rPr lang="ko-KR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수도권은</a:t>
            </a:r>
            <a:r>
              <a:rPr lang="en-US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 160</a:t>
            </a:r>
            <a:r>
              <a:rPr lang="ko-KR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명</a:t>
            </a:r>
            <a:r>
              <a:rPr lang="en-US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 </a:t>
            </a:r>
            <a:r>
              <a:rPr lang="ko-KR" altLang="ko-KR" sz="1200" kern="0" dirty="0" err="1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경남권</a:t>
            </a:r>
            <a:r>
              <a:rPr lang="en-US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 100</a:t>
            </a:r>
            <a:r>
              <a:rPr lang="ko-KR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명</a:t>
            </a:r>
            <a:r>
              <a:rPr lang="en-US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 </a:t>
            </a:r>
            <a:r>
              <a:rPr lang="ko-KR" altLang="ko-KR" sz="1200" kern="0" dirty="0" err="1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충청·호남·경북권</a:t>
            </a:r>
            <a:r>
              <a:rPr lang="en-US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 80</a:t>
            </a:r>
            <a:r>
              <a:rPr lang="ko-KR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명</a:t>
            </a:r>
            <a:r>
              <a:rPr lang="en-US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, </a:t>
            </a:r>
            <a:r>
              <a:rPr lang="ko-KR" altLang="ko-KR" sz="1200" kern="0" dirty="0" err="1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강원·제주도</a:t>
            </a:r>
            <a:r>
              <a:rPr lang="en-US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 40</a:t>
            </a:r>
            <a:r>
              <a:rPr lang="ko-KR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명</a:t>
            </a:r>
            <a:r>
              <a:rPr lang="en-US" altLang="ko-KR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 </a:t>
            </a:r>
            <a:r>
              <a:rPr lang="ko-KR" altLang="en-US" sz="1200" kern="0" dirty="0">
                <a:solidFill>
                  <a:schemeClr val="bg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굴림" panose="020B0600000101010101" pitchFamily="50" charset="-127"/>
              </a:rPr>
              <a:t>이상일 경우 급증으로 분류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 err="1"/>
              <a:t>이과정</a:t>
            </a:r>
            <a:r>
              <a:rPr lang="ko-KR" altLang="en-US" dirty="0"/>
              <a:t> 지나고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지역 대략 </a:t>
            </a:r>
            <a:r>
              <a:rPr lang="en-US" altLang="ko-KR" dirty="0"/>
              <a:t>60</a:t>
            </a:r>
            <a:r>
              <a:rPr lang="ko-KR" altLang="en-US" dirty="0"/>
              <a:t>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2019, 2020 </a:t>
            </a:r>
            <a:r>
              <a:rPr lang="ko-KR" altLang="en-US" dirty="0"/>
              <a:t>각 년도 여행횟수</a:t>
            </a:r>
            <a:r>
              <a:rPr lang="en-US" altLang="ko-KR" dirty="0"/>
              <a:t>, </a:t>
            </a:r>
            <a:r>
              <a:rPr lang="ko-KR" altLang="en-US" dirty="0"/>
              <a:t>여행 증감 추이 시각화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코로나 </a:t>
            </a:r>
            <a:r>
              <a:rPr lang="ko-KR" altLang="en-US" dirty="0" err="1"/>
              <a:t>확진자</a:t>
            </a:r>
            <a:r>
              <a:rPr lang="ko-KR" altLang="en-US" dirty="0"/>
              <a:t> </a:t>
            </a:r>
            <a:r>
              <a:rPr lang="ko-KR" altLang="en-US" dirty="0" err="1"/>
              <a:t>증감추이랑</a:t>
            </a:r>
            <a:r>
              <a:rPr lang="ko-KR" altLang="en-US" dirty="0"/>
              <a:t> 비교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DA8E-233E-4E2F-9543-CD997BF9628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877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F712A-5706-495D-B25A-B58613B77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86650F-252A-405A-8D2E-BA62081D4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E78CF-1E2D-47B7-8D1F-B22603E6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B256-617A-4EEE-BD74-F1A5C5F61853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E9263-9FCC-4223-9BAA-0DE4C90E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C6EB2-610E-4482-90A0-5F9D7821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04E4-C005-4D37-A1FD-DA69D8AB6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2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8E6FE-7F78-4C0A-88D1-458F2CCF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C152DC-2C6C-4955-89A5-4AFEBF859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636B1-C9FC-4A4A-9827-657C5FA0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B256-617A-4EEE-BD74-F1A5C5F61853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22333-2D3F-48BA-8D3A-CEB396FC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1CBAD-8611-41C0-8C9C-03BD868D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04E4-C005-4D37-A1FD-DA69D8AB6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70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82C757-2AF7-4D16-BAEA-28446722E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B2340B-6CAA-4F4C-9784-C697E45D3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8AA33-85A7-434D-995B-4AB1E96E1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B256-617A-4EEE-BD74-F1A5C5F61853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3E35A-0250-42A6-9C20-F27ED40C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A2EF5-EEC9-4DDA-94D8-80B4BB26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04E4-C005-4D37-A1FD-DA69D8AB6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02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413EB-B91F-4186-9559-CE2139E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B4F72-6D2F-419F-B6CA-5F2DDD836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468FA-D71F-49A6-B1F4-1D3343BF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B256-617A-4EEE-BD74-F1A5C5F61853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77238-CFF1-40AB-8A01-E0A764C6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36D88-C390-43EB-8B1E-097EA34B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04E4-C005-4D37-A1FD-DA69D8AB6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82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E9A30-D268-4972-BAA7-EE852F00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F12F9-949C-43A7-803F-AB4C2CEDF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9D6F44-93B2-40B5-9ACF-24CAF2BC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B256-617A-4EEE-BD74-F1A5C5F61853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D3A0C-A4F6-4DFE-958D-3C6C6145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E79A3-FE6F-449A-B1A1-A6D203F2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04E4-C005-4D37-A1FD-DA69D8AB6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74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AFBCB-3DA6-4EE0-8032-FBE4D5E6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70425-D9B2-4F34-BBAD-214B11EE0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31789-D5C1-4F57-85B3-8F0A92DBC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F12397-6528-4902-BA50-D80A69DC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B256-617A-4EEE-BD74-F1A5C5F61853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C096CE-8D1E-4823-B96F-8E9F6B33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7A9101-F278-4F6C-9EC4-3BC3C5CA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04E4-C005-4D37-A1FD-DA69D8AB6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34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B763E-3A52-48F3-ADC8-31A720D1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41B101-EC26-4230-BE48-01F84CA24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89F955-FA8E-4DCA-972B-726C54E5B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010F52-66A1-4153-8A4F-CAE8444F6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3C52AC-001E-4813-BD6F-0AC778C08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B53EC2-ACF0-407D-B32E-B14EB3A6A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B256-617A-4EEE-BD74-F1A5C5F61853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00054-E856-4588-9595-11A7523E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0CF9AD-3EF1-4A6A-BE24-D3E9FC0D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04E4-C005-4D37-A1FD-DA69D8AB6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11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D0885-AE80-4BE9-A8A5-A8479CD5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A0853-F11D-43B1-AFEC-5870A698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B256-617A-4EEE-BD74-F1A5C5F61853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D5DA66-F9EF-4BBB-A2BF-F889AA11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19607C-7B9B-4738-8122-7E8BA951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04E4-C005-4D37-A1FD-DA69D8AB6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0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D7AF1A-A2E8-4BCD-B489-67AE54A9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B256-617A-4EEE-BD74-F1A5C5F61853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7E7C27-F38C-495E-8D02-583FBB12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F9EAEE-6FBA-4589-9486-A888F0E0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04E4-C005-4D37-A1FD-DA69D8AB6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5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B2488-5AC7-471A-8172-7C40EB2E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273A6-4FD0-4027-A54E-9466E5684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5DEC3C-BBC8-4461-8ABA-F08AA8FC8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E0BBB0-322A-4C07-A1EE-71C2A76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B256-617A-4EEE-BD74-F1A5C5F61853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92174C-CA62-44F3-895A-8B50885F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D6DBE-C6AC-495D-A9E9-363D6C90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04E4-C005-4D37-A1FD-DA69D8AB6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59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5805D-D531-40FE-B94E-A1126A62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1EFB39-E07A-43C7-8E94-666AE2AC2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6262E8-FECE-4D44-AC8B-A79449859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4590A8-BA4C-49D1-A04F-BA6B9F63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B256-617A-4EEE-BD74-F1A5C5F61853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457F29-AF3B-4ADB-8640-C87DD1B4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EBF3CE-D44E-40F3-BABD-AEF21B06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04E4-C005-4D37-A1FD-DA69D8AB6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02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294F97-97EF-4A3E-96E2-521B08A5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F6143D-CB5B-44DF-8A77-91BC6C3A5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380AA-0849-4EC5-98E5-75FFA7689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9B256-617A-4EEE-BD74-F1A5C5F61853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E2EB7-4E23-4BE5-B976-7E5988EBB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E558F-E6C3-4F8B-BA67-91379D7D9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304E4-C005-4D37-A1FD-DA69D8AB6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2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27585F-674F-4802-B3AA-2B94E93ABC5A}"/>
              </a:ext>
            </a:extLst>
          </p:cNvPr>
          <p:cNvSpPr/>
          <p:nvPr/>
        </p:nvSpPr>
        <p:spPr>
          <a:xfrm>
            <a:off x="354" y="-1"/>
            <a:ext cx="12191293" cy="6858001"/>
          </a:xfrm>
          <a:prstGeom prst="rect">
            <a:avLst/>
          </a:prstGeom>
          <a:solidFill>
            <a:srgbClr val="2D5B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63CB2-1CC0-4F61-BC2F-4024CDF1A8D6}"/>
              </a:ext>
            </a:extLst>
          </p:cNvPr>
          <p:cNvSpPr txBox="1"/>
          <p:nvPr/>
        </p:nvSpPr>
        <p:spPr>
          <a:xfrm>
            <a:off x="8474496" y="4700980"/>
            <a:ext cx="3427928" cy="1774140"/>
          </a:xfrm>
          <a:prstGeom prst="rect">
            <a:avLst/>
          </a:prstGeom>
          <a:noFill/>
        </p:spPr>
        <p:txBody>
          <a:bodyPr wrap="square" lIns="111063" tIns="55531" rIns="111063" bIns="55531" rtlCol="0">
            <a:spAutoFit/>
          </a:bodyPr>
          <a:lstStyle/>
          <a:p>
            <a:r>
              <a:rPr lang="en-US" altLang="ko-KR" sz="2800" i="1" dirty="0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</a:t>
            </a:r>
            <a:r>
              <a:rPr lang="en-US" altLang="ko-KR" sz="2800" i="1" dirty="0">
                <a:solidFill>
                  <a:srgbClr val="FFDD4A"/>
                </a:solidFill>
                <a:latin typeface="Arial Black" panose="020B0A04020102020204" pitchFamily="34" charset="0"/>
                <a:ea typeface="G마켓 산스 TTF Bold" panose="02000000000000000000" pitchFamily="2" charset="-127"/>
              </a:rPr>
              <a:t>COPINOL</a:t>
            </a:r>
          </a:p>
          <a:p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[</a:t>
            </a: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멘토</a:t>
            </a:r>
            <a:r>
              <a:rPr lang="en-US" altLang="ko-KR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]</a:t>
            </a: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허정현</a:t>
            </a: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정경윤</a:t>
            </a:r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[PL]</a:t>
            </a: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신미용 </a:t>
            </a:r>
            <a:r>
              <a:rPr lang="en-US" altLang="ko-KR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[PM]</a:t>
            </a: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임서현 </a:t>
            </a:r>
            <a:r>
              <a:rPr lang="en-US" altLang="ko-KR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[FE]</a:t>
            </a: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박소현 </a:t>
            </a:r>
            <a:r>
              <a:rPr lang="en-US" altLang="ko-KR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[BE] </a:t>
            </a: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정재민</a:t>
            </a:r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4737D5-C869-484D-966E-3A0D5A90DA87}"/>
              </a:ext>
            </a:extLst>
          </p:cNvPr>
          <p:cNvSpPr/>
          <p:nvPr/>
        </p:nvSpPr>
        <p:spPr>
          <a:xfrm>
            <a:off x="2701940" y="1818654"/>
            <a:ext cx="2969011" cy="607065"/>
          </a:xfrm>
          <a:prstGeom prst="rect">
            <a:avLst/>
          </a:prstGeom>
          <a:solidFill>
            <a:srgbClr val="0C3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C6A9D-3DE7-47D4-8FD6-8916E5DE6824}"/>
              </a:ext>
            </a:extLst>
          </p:cNvPr>
          <p:cNvSpPr txBox="1"/>
          <p:nvPr/>
        </p:nvSpPr>
        <p:spPr>
          <a:xfrm>
            <a:off x="665820" y="1819759"/>
            <a:ext cx="59480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여행이 </a:t>
            </a:r>
            <a:r>
              <a:rPr lang="en-US" altLang="ko-KR" sz="4000" b="1" i="1" dirty="0">
                <a:solidFill>
                  <a:srgbClr val="FFDD4A"/>
                </a:solidFill>
                <a:latin typeface="Arial Black" panose="020B0A04020102020204" pitchFamily="34" charset="0"/>
                <a:ea typeface="G마켓 산스 TTF Bold" panose="02000000000000000000" pitchFamily="2" charset="-127"/>
              </a:rPr>
              <a:t>COVID-19</a:t>
            </a:r>
            <a:r>
              <a:rPr lang="en-US" altLang="ko-KR" sz="40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</a:t>
            </a:r>
            <a:endParaRPr lang="en-US" altLang="ko-KR" sz="40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영향을 미칠까 </a:t>
            </a:r>
            <a:r>
              <a:rPr lang="en-US" altLang="ko-KR" sz="40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767896-A16B-41BF-A013-C74DF8C1D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67" y="221546"/>
            <a:ext cx="1858165" cy="1653553"/>
          </a:xfrm>
          <a:prstGeom prst="rect">
            <a:avLst/>
          </a:prstGeom>
        </p:spPr>
      </p:pic>
      <p:pic>
        <p:nvPicPr>
          <p:cNvPr id="13" name="Picture 2" descr="시민과함께하는 경산시 보건소 - 건강정보 &gt;코로나바이러스감염증-19 &gt;발생동향">
            <a:extLst>
              <a:ext uri="{FF2B5EF4-FFF2-40B4-BE49-F238E27FC236}">
                <a16:creationId xmlns:a16="http://schemas.microsoft.com/office/drawing/2014/main" id="{81E50DA9-5B0C-4D61-BF11-689CE9CD9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19" t="39456"/>
          <a:stretch/>
        </p:blipFill>
        <p:spPr bwMode="auto">
          <a:xfrm>
            <a:off x="4054552" y="319337"/>
            <a:ext cx="1670292" cy="151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553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27585F-674F-4802-B3AA-2B94E93ABC5A}"/>
              </a:ext>
            </a:extLst>
          </p:cNvPr>
          <p:cNvSpPr/>
          <p:nvPr/>
        </p:nvSpPr>
        <p:spPr>
          <a:xfrm>
            <a:off x="3596639" y="-1"/>
            <a:ext cx="8595361" cy="6858001"/>
          </a:xfrm>
          <a:prstGeom prst="rect">
            <a:avLst/>
          </a:prstGeom>
          <a:solidFill>
            <a:srgbClr val="2D5B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4737D5-C869-484D-966E-3A0D5A90DA87}"/>
              </a:ext>
            </a:extLst>
          </p:cNvPr>
          <p:cNvSpPr/>
          <p:nvPr/>
        </p:nvSpPr>
        <p:spPr>
          <a:xfrm>
            <a:off x="443882" y="522178"/>
            <a:ext cx="2769833" cy="661720"/>
          </a:xfrm>
          <a:prstGeom prst="rect">
            <a:avLst/>
          </a:prstGeom>
          <a:solidFill>
            <a:srgbClr val="0C3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C6A9D-3DE7-47D4-8FD6-8916E5DE6824}"/>
              </a:ext>
            </a:extLst>
          </p:cNvPr>
          <p:cNvSpPr txBox="1"/>
          <p:nvPr/>
        </p:nvSpPr>
        <p:spPr>
          <a:xfrm>
            <a:off x="-1165544" y="556903"/>
            <a:ext cx="5948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i="1" dirty="0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분석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861E8-0C0F-4C46-961B-1D4E5BBF138C}"/>
              </a:ext>
            </a:extLst>
          </p:cNvPr>
          <p:cNvSpPr txBox="1"/>
          <p:nvPr/>
        </p:nvSpPr>
        <p:spPr>
          <a:xfrm>
            <a:off x="4267199" y="1328390"/>
            <a:ext cx="148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기준선정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049F5-8E41-4325-BC8D-6B3C6B10B325}"/>
              </a:ext>
            </a:extLst>
          </p:cNvPr>
          <p:cNvSpPr txBox="1"/>
          <p:nvPr/>
        </p:nvSpPr>
        <p:spPr>
          <a:xfrm>
            <a:off x="4267200" y="520692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시각화 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CD6CF6-B501-4DC7-B8C0-56F8D0C859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7" t="6102" b="3057"/>
          <a:stretch/>
        </p:blipFill>
        <p:spPr>
          <a:xfrm>
            <a:off x="6369273" y="1318229"/>
            <a:ext cx="5303211" cy="52349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4868C44-7EB0-4596-AE5F-36B94CC113E1}"/>
              </a:ext>
            </a:extLst>
          </p:cNvPr>
          <p:cNvSpPr txBox="1"/>
          <p:nvPr/>
        </p:nvSpPr>
        <p:spPr>
          <a:xfrm>
            <a:off x="4133214" y="1963961"/>
            <a:ext cx="20536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전반기</a:t>
            </a:r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(1-4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월</a:t>
            </a:r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후반기</a:t>
            </a:r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(5-8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월</a:t>
            </a:r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 정의</a:t>
            </a:r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kern="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후반기 월별 누적 </a:t>
            </a:r>
            <a:r>
              <a:rPr lang="ko-KR" altLang="en-US" kern="0" dirty="0" err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확진자가</a:t>
            </a:r>
            <a:r>
              <a:rPr lang="ko-KR" altLang="en-US" kern="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kern="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10</a:t>
            </a:r>
            <a:r>
              <a:rPr lang="ko-KR" altLang="en-US" kern="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 이하인 지역은 유지</a:t>
            </a:r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kern="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3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27585F-674F-4802-B3AA-2B94E93ABC5A}"/>
              </a:ext>
            </a:extLst>
          </p:cNvPr>
          <p:cNvSpPr/>
          <p:nvPr/>
        </p:nvSpPr>
        <p:spPr>
          <a:xfrm>
            <a:off x="3596639" y="-1"/>
            <a:ext cx="8595361" cy="6858001"/>
          </a:xfrm>
          <a:prstGeom prst="rect">
            <a:avLst/>
          </a:prstGeom>
          <a:solidFill>
            <a:srgbClr val="2D5B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4737D5-C869-484D-966E-3A0D5A90DA87}"/>
              </a:ext>
            </a:extLst>
          </p:cNvPr>
          <p:cNvSpPr/>
          <p:nvPr/>
        </p:nvSpPr>
        <p:spPr>
          <a:xfrm>
            <a:off x="443882" y="522178"/>
            <a:ext cx="2769833" cy="661720"/>
          </a:xfrm>
          <a:prstGeom prst="rect">
            <a:avLst/>
          </a:prstGeom>
          <a:solidFill>
            <a:srgbClr val="0C3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C6A9D-3DE7-47D4-8FD6-8916E5DE6824}"/>
              </a:ext>
            </a:extLst>
          </p:cNvPr>
          <p:cNvSpPr txBox="1"/>
          <p:nvPr/>
        </p:nvSpPr>
        <p:spPr>
          <a:xfrm>
            <a:off x="-1165544" y="556903"/>
            <a:ext cx="5948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i="1" dirty="0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분석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861E8-0C0F-4C46-961B-1D4E5BBF138C}"/>
              </a:ext>
            </a:extLst>
          </p:cNvPr>
          <p:cNvSpPr txBox="1"/>
          <p:nvPr/>
        </p:nvSpPr>
        <p:spPr>
          <a:xfrm>
            <a:off x="4185919" y="1328390"/>
            <a:ext cx="148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기준선정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049F5-8E41-4325-BC8D-6B3C6B10B325}"/>
              </a:ext>
            </a:extLst>
          </p:cNvPr>
          <p:cNvSpPr txBox="1"/>
          <p:nvPr/>
        </p:nvSpPr>
        <p:spPr>
          <a:xfrm>
            <a:off x="4185920" y="520692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시각화 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급증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A7979E-C335-4A31-B6EB-48B8CC4205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" t="5777" r="2000" b="3111"/>
          <a:stretch/>
        </p:blipFill>
        <p:spPr>
          <a:xfrm>
            <a:off x="6284298" y="1318230"/>
            <a:ext cx="5374605" cy="5180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7A14C2-EEB0-427D-A11D-B39E1AFE517D}"/>
              </a:ext>
            </a:extLst>
          </p:cNvPr>
          <p:cNvSpPr txBox="1"/>
          <p:nvPr/>
        </p:nvSpPr>
        <p:spPr>
          <a:xfrm>
            <a:off x="4133214" y="1963961"/>
            <a:ext cx="2257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사회적 거리 두기 단계 상향 조건에 부합하는 이상일 경우 급증</a:t>
            </a:r>
            <a:r>
              <a:rPr lang="ko-KR" altLang="en-US" kern="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19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27585F-674F-4802-B3AA-2B94E93ABC5A}"/>
              </a:ext>
            </a:extLst>
          </p:cNvPr>
          <p:cNvSpPr/>
          <p:nvPr/>
        </p:nvSpPr>
        <p:spPr>
          <a:xfrm>
            <a:off x="3596639" y="-1"/>
            <a:ext cx="8595361" cy="6858001"/>
          </a:xfrm>
          <a:prstGeom prst="rect">
            <a:avLst/>
          </a:prstGeom>
          <a:solidFill>
            <a:srgbClr val="2D5B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4737D5-C869-484D-966E-3A0D5A90DA87}"/>
              </a:ext>
            </a:extLst>
          </p:cNvPr>
          <p:cNvSpPr/>
          <p:nvPr/>
        </p:nvSpPr>
        <p:spPr>
          <a:xfrm>
            <a:off x="443882" y="522178"/>
            <a:ext cx="2769833" cy="661720"/>
          </a:xfrm>
          <a:prstGeom prst="rect">
            <a:avLst/>
          </a:prstGeom>
          <a:solidFill>
            <a:srgbClr val="0C3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C6A9D-3DE7-47D4-8FD6-8916E5DE6824}"/>
              </a:ext>
            </a:extLst>
          </p:cNvPr>
          <p:cNvSpPr txBox="1"/>
          <p:nvPr/>
        </p:nvSpPr>
        <p:spPr>
          <a:xfrm>
            <a:off x="-1165544" y="556903"/>
            <a:ext cx="5948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i="1" dirty="0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분석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2DC2A-336B-483D-8C2E-BC482EDF3778}"/>
              </a:ext>
            </a:extLst>
          </p:cNvPr>
          <p:cNvSpPr txBox="1"/>
          <p:nvPr/>
        </p:nvSpPr>
        <p:spPr>
          <a:xfrm>
            <a:off x="4267199" y="1328390"/>
            <a:ext cx="148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기준선정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C63E2F-C517-414E-8A44-BE6150C1C71D}"/>
              </a:ext>
            </a:extLst>
          </p:cNvPr>
          <p:cNvSpPr txBox="1"/>
          <p:nvPr/>
        </p:nvSpPr>
        <p:spPr>
          <a:xfrm>
            <a:off x="4267200" y="520692"/>
            <a:ext cx="487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시각화 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상승 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· </a:t>
            </a:r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하락 반복</a:t>
            </a:r>
          </a:p>
          <a:p>
            <a:endParaRPr lang="ko-KR" altLang="en-US" sz="32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5E4C74A-CB37-48A6-8761-FB7DE4BF07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" t="4148" r="1407" b="2370"/>
          <a:stretch/>
        </p:blipFill>
        <p:spPr>
          <a:xfrm>
            <a:off x="6340482" y="1318230"/>
            <a:ext cx="5359414" cy="52349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34BA73-2356-47A4-9493-719BB4ECE212}"/>
              </a:ext>
            </a:extLst>
          </p:cNvPr>
          <p:cNvSpPr txBox="1"/>
          <p:nvPr/>
        </p:nvSpPr>
        <p:spPr>
          <a:xfrm>
            <a:off x="4133214" y="1963961"/>
            <a:ext cx="20536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전반기</a:t>
            </a:r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후반기 상관없이 월별 누적 </a:t>
            </a:r>
            <a:r>
              <a:rPr lang="ko-KR" altLang="en-US" dirty="0" err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확진자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수가 상승 </a:t>
            </a:r>
            <a:r>
              <a:rPr lang="en-US" altLang="ko-KR" sz="1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· 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하락이 반복 되는 경향을 보이는 경우</a:t>
            </a:r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kern="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49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27585F-674F-4802-B3AA-2B94E93ABC5A}"/>
              </a:ext>
            </a:extLst>
          </p:cNvPr>
          <p:cNvSpPr/>
          <p:nvPr/>
        </p:nvSpPr>
        <p:spPr>
          <a:xfrm>
            <a:off x="3596639" y="-1"/>
            <a:ext cx="8595361" cy="6858001"/>
          </a:xfrm>
          <a:prstGeom prst="rect">
            <a:avLst/>
          </a:prstGeom>
          <a:solidFill>
            <a:srgbClr val="2D5B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4737D5-C869-484D-966E-3A0D5A90DA87}"/>
              </a:ext>
            </a:extLst>
          </p:cNvPr>
          <p:cNvSpPr/>
          <p:nvPr/>
        </p:nvSpPr>
        <p:spPr>
          <a:xfrm>
            <a:off x="443882" y="522178"/>
            <a:ext cx="2769833" cy="661720"/>
          </a:xfrm>
          <a:prstGeom prst="rect">
            <a:avLst/>
          </a:prstGeom>
          <a:solidFill>
            <a:srgbClr val="0C3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C6A9D-3DE7-47D4-8FD6-8916E5DE6824}"/>
              </a:ext>
            </a:extLst>
          </p:cNvPr>
          <p:cNvSpPr txBox="1"/>
          <p:nvPr/>
        </p:nvSpPr>
        <p:spPr>
          <a:xfrm>
            <a:off x="-1165544" y="542498"/>
            <a:ext cx="59480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i="1" dirty="0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분석</a:t>
            </a:r>
            <a:endParaRPr lang="ko-KR" altLang="en-US" sz="33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8FF3ED-ED42-40F2-AA52-34821A7F9B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8815" r="56016" b="6708"/>
          <a:stretch/>
        </p:blipFill>
        <p:spPr>
          <a:xfrm>
            <a:off x="7175636" y="850273"/>
            <a:ext cx="4452993" cy="47287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969FA-57F3-4239-BCF6-864C0EB37503}"/>
              </a:ext>
            </a:extLst>
          </p:cNvPr>
          <p:cNvSpPr txBox="1"/>
          <p:nvPr/>
        </p:nvSpPr>
        <p:spPr>
          <a:xfrm>
            <a:off x="3987151" y="757805"/>
            <a:ext cx="30350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2019, 2020</a:t>
            </a:r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년도</a:t>
            </a:r>
            <a:r>
              <a:rPr lang="en-US" altLang="ko-KR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여행 횟수</a:t>
            </a:r>
            <a:endParaRPr lang="en-US" altLang="ko-KR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해당 지역의 월별 여행 횟수를 집계</a:t>
            </a:r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여행 횟수 증감</a:t>
            </a:r>
            <a:endParaRPr lang="en-US" altLang="ko-KR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지역별</a:t>
            </a:r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월별 여행 횟수의 </a:t>
            </a:r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증감 추이를 추출</a:t>
            </a:r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kern="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259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27585F-674F-4802-B3AA-2B94E93ABC5A}"/>
              </a:ext>
            </a:extLst>
          </p:cNvPr>
          <p:cNvSpPr/>
          <p:nvPr/>
        </p:nvSpPr>
        <p:spPr>
          <a:xfrm>
            <a:off x="3596639" y="-1"/>
            <a:ext cx="8595361" cy="6858001"/>
          </a:xfrm>
          <a:prstGeom prst="rect">
            <a:avLst/>
          </a:prstGeom>
          <a:solidFill>
            <a:srgbClr val="2D5B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4737D5-C869-484D-966E-3A0D5A90DA87}"/>
              </a:ext>
            </a:extLst>
          </p:cNvPr>
          <p:cNvSpPr/>
          <p:nvPr/>
        </p:nvSpPr>
        <p:spPr>
          <a:xfrm>
            <a:off x="443882" y="522178"/>
            <a:ext cx="2769833" cy="661720"/>
          </a:xfrm>
          <a:prstGeom prst="rect">
            <a:avLst/>
          </a:prstGeom>
          <a:solidFill>
            <a:srgbClr val="0C3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861E8-0C0F-4C46-961B-1D4E5BBF138C}"/>
              </a:ext>
            </a:extLst>
          </p:cNvPr>
          <p:cNvSpPr txBox="1"/>
          <p:nvPr/>
        </p:nvSpPr>
        <p:spPr>
          <a:xfrm>
            <a:off x="4007519" y="473276"/>
            <a:ext cx="789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여행횟수의 증가에도 </a:t>
            </a:r>
            <a:r>
              <a:rPr lang="ko-KR" altLang="en-US" sz="28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확진자</a:t>
            </a:r>
            <a:r>
              <a:rPr lang="ko-KR" altLang="en-US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수가 감소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5B4E5A-0D70-44C3-B065-C270401A3C82}"/>
              </a:ext>
            </a:extLst>
          </p:cNvPr>
          <p:cNvSpPr/>
          <p:nvPr/>
        </p:nvSpPr>
        <p:spPr>
          <a:xfrm>
            <a:off x="3831220" y="1204218"/>
            <a:ext cx="8171727" cy="47825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EB773-080D-4E5B-98FC-343B61331769}"/>
              </a:ext>
            </a:extLst>
          </p:cNvPr>
          <p:cNvSpPr txBox="1"/>
          <p:nvPr/>
        </p:nvSpPr>
        <p:spPr>
          <a:xfrm>
            <a:off x="8441827" y="6068462"/>
            <a:ext cx="5948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전주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AC2CA9-99A6-4D6F-9CD0-507AE68BF3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" t="7195" r="1851" b="3711"/>
          <a:stretch/>
        </p:blipFill>
        <p:spPr>
          <a:xfrm>
            <a:off x="7813041" y="2032000"/>
            <a:ext cx="3647440" cy="34747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8D48131-2BE0-4FBF-BC58-EB92EA15E7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80" t="7614" r="5589" b="7614"/>
          <a:stretch/>
        </p:blipFill>
        <p:spPr>
          <a:xfrm>
            <a:off x="4596540" y="2032000"/>
            <a:ext cx="3406758" cy="33297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B38160-E295-49F0-A952-D2876ADC29E5}"/>
              </a:ext>
            </a:extLst>
          </p:cNvPr>
          <p:cNvSpPr txBox="1"/>
          <p:nvPr/>
        </p:nvSpPr>
        <p:spPr>
          <a:xfrm>
            <a:off x="-1165544" y="542498"/>
            <a:ext cx="59480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i="1" dirty="0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분석</a:t>
            </a:r>
            <a:endParaRPr lang="ko-KR" altLang="en-US" sz="33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286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27585F-674F-4802-B3AA-2B94E93ABC5A}"/>
              </a:ext>
            </a:extLst>
          </p:cNvPr>
          <p:cNvSpPr/>
          <p:nvPr/>
        </p:nvSpPr>
        <p:spPr>
          <a:xfrm>
            <a:off x="3596639" y="-1"/>
            <a:ext cx="8595361" cy="6858001"/>
          </a:xfrm>
          <a:prstGeom prst="rect">
            <a:avLst/>
          </a:prstGeom>
          <a:solidFill>
            <a:srgbClr val="2D5B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4737D5-C869-484D-966E-3A0D5A90DA87}"/>
              </a:ext>
            </a:extLst>
          </p:cNvPr>
          <p:cNvSpPr/>
          <p:nvPr/>
        </p:nvSpPr>
        <p:spPr>
          <a:xfrm>
            <a:off x="443882" y="522178"/>
            <a:ext cx="2769833" cy="661720"/>
          </a:xfrm>
          <a:prstGeom prst="rect">
            <a:avLst/>
          </a:prstGeom>
          <a:solidFill>
            <a:srgbClr val="0C3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5B4E5A-0D70-44C3-B065-C270401A3C82}"/>
              </a:ext>
            </a:extLst>
          </p:cNvPr>
          <p:cNvSpPr/>
          <p:nvPr/>
        </p:nvSpPr>
        <p:spPr>
          <a:xfrm>
            <a:off x="3831220" y="1183898"/>
            <a:ext cx="8171727" cy="47825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82007-AC3F-4E03-AAEC-54BA49D79ABB}"/>
              </a:ext>
            </a:extLst>
          </p:cNvPr>
          <p:cNvSpPr txBox="1"/>
          <p:nvPr/>
        </p:nvSpPr>
        <p:spPr>
          <a:xfrm>
            <a:off x="8441827" y="6068462"/>
            <a:ext cx="5948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포항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BB379A-8CB8-4D95-8846-632BABDD2A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7" t="5630" r="3186" b="5186"/>
          <a:stretch/>
        </p:blipFill>
        <p:spPr>
          <a:xfrm>
            <a:off x="7911489" y="1862374"/>
            <a:ext cx="3641434" cy="35529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770BD4-DCFA-4412-8194-6BF3268356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70" t="7614" r="6296" b="6901"/>
          <a:stretch/>
        </p:blipFill>
        <p:spPr>
          <a:xfrm>
            <a:off x="4394005" y="1891784"/>
            <a:ext cx="3586480" cy="34319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5E581D-D12C-459C-A7E5-4CA61D97BE28}"/>
              </a:ext>
            </a:extLst>
          </p:cNvPr>
          <p:cNvSpPr txBox="1"/>
          <p:nvPr/>
        </p:nvSpPr>
        <p:spPr>
          <a:xfrm>
            <a:off x="4007519" y="473276"/>
            <a:ext cx="789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여행횟수의 증가에도 </a:t>
            </a:r>
            <a:r>
              <a:rPr lang="ko-KR" altLang="en-US" sz="28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확진자</a:t>
            </a:r>
            <a:r>
              <a:rPr lang="ko-KR" altLang="en-US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수가 감소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A9E9F7-8796-4558-BE0C-D7F341DF92E1}"/>
              </a:ext>
            </a:extLst>
          </p:cNvPr>
          <p:cNvSpPr txBox="1"/>
          <p:nvPr/>
        </p:nvSpPr>
        <p:spPr>
          <a:xfrm>
            <a:off x="-1165544" y="542498"/>
            <a:ext cx="59480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i="1" dirty="0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분석</a:t>
            </a:r>
            <a:endParaRPr lang="ko-KR" altLang="en-US" sz="33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433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27585F-674F-4802-B3AA-2B94E93ABC5A}"/>
              </a:ext>
            </a:extLst>
          </p:cNvPr>
          <p:cNvSpPr/>
          <p:nvPr/>
        </p:nvSpPr>
        <p:spPr>
          <a:xfrm>
            <a:off x="3596639" y="-1"/>
            <a:ext cx="8595361" cy="6858001"/>
          </a:xfrm>
          <a:prstGeom prst="rect">
            <a:avLst/>
          </a:prstGeom>
          <a:solidFill>
            <a:srgbClr val="2D5B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4737D5-C869-484D-966E-3A0D5A90DA87}"/>
              </a:ext>
            </a:extLst>
          </p:cNvPr>
          <p:cNvSpPr/>
          <p:nvPr/>
        </p:nvSpPr>
        <p:spPr>
          <a:xfrm>
            <a:off x="443882" y="522178"/>
            <a:ext cx="2769833" cy="661720"/>
          </a:xfrm>
          <a:prstGeom prst="rect">
            <a:avLst/>
          </a:prstGeom>
          <a:solidFill>
            <a:srgbClr val="0C3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5B4E5A-0D70-44C3-B065-C270401A3C82}"/>
              </a:ext>
            </a:extLst>
          </p:cNvPr>
          <p:cNvSpPr/>
          <p:nvPr/>
        </p:nvSpPr>
        <p:spPr>
          <a:xfrm>
            <a:off x="3831220" y="1183898"/>
            <a:ext cx="8171727" cy="47825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63016-1D59-4A85-A83F-4AE66C6DF68A}"/>
              </a:ext>
            </a:extLst>
          </p:cNvPr>
          <p:cNvSpPr txBox="1"/>
          <p:nvPr/>
        </p:nvSpPr>
        <p:spPr>
          <a:xfrm>
            <a:off x="8441827" y="6068462"/>
            <a:ext cx="5948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가평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314BFF-5D4B-445E-94D4-40817B7E9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7" r="55667" b="5406"/>
          <a:stretch/>
        </p:blipFill>
        <p:spPr>
          <a:xfrm>
            <a:off x="4247002" y="1776267"/>
            <a:ext cx="3759078" cy="360039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713009-E416-43FF-B015-EABB78F26A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16" t="4552" r="251" b="2635"/>
          <a:stretch/>
        </p:blipFill>
        <p:spPr>
          <a:xfrm>
            <a:off x="7833921" y="1733439"/>
            <a:ext cx="3786947" cy="36432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F09BF4-CA19-428B-A87D-122A905726C7}"/>
              </a:ext>
            </a:extLst>
          </p:cNvPr>
          <p:cNvSpPr txBox="1"/>
          <p:nvPr/>
        </p:nvSpPr>
        <p:spPr>
          <a:xfrm>
            <a:off x="4007519" y="473276"/>
            <a:ext cx="789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여행횟수의 증가에도 </a:t>
            </a:r>
            <a:r>
              <a:rPr lang="ko-KR" altLang="en-US" sz="28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확진자</a:t>
            </a:r>
            <a:r>
              <a:rPr lang="ko-KR" altLang="en-US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수가 감소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CDEEE7-C8BD-48A9-B28F-8F0287DE1C12}"/>
              </a:ext>
            </a:extLst>
          </p:cNvPr>
          <p:cNvSpPr txBox="1"/>
          <p:nvPr/>
        </p:nvSpPr>
        <p:spPr>
          <a:xfrm>
            <a:off x="-1165544" y="542498"/>
            <a:ext cx="59480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i="1" dirty="0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분석</a:t>
            </a:r>
            <a:endParaRPr lang="ko-KR" altLang="en-US" sz="33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05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27585F-674F-4802-B3AA-2B94E93ABC5A}"/>
              </a:ext>
            </a:extLst>
          </p:cNvPr>
          <p:cNvSpPr/>
          <p:nvPr/>
        </p:nvSpPr>
        <p:spPr>
          <a:xfrm>
            <a:off x="3596639" y="-1"/>
            <a:ext cx="8595361" cy="6858001"/>
          </a:xfrm>
          <a:prstGeom prst="rect">
            <a:avLst/>
          </a:prstGeom>
          <a:solidFill>
            <a:srgbClr val="2D5B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4737D5-C869-484D-966E-3A0D5A90DA87}"/>
              </a:ext>
            </a:extLst>
          </p:cNvPr>
          <p:cNvSpPr/>
          <p:nvPr/>
        </p:nvSpPr>
        <p:spPr>
          <a:xfrm>
            <a:off x="443882" y="522178"/>
            <a:ext cx="2769833" cy="661720"/>
          </a:xfrm>
          <a:prstGeom prst="rect">
            <a:avLst/>
          </a:prstGeom>
          <a:solidFill>
            <a:srgbClr val="0C3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5B4E5A-0D70-44C3-B065-C270401A3C82}"/>
              </a:ext>
            </a:extLst>
          </p:cNvPr>
          <p:cNvSpPr/>
          <p:nvPr/>
        </p:nvSpPr>
        <p:spPr>
          <a:xfrm>
            <a:off x="3831220" y="1183898"/>
            <a:ext cx="8171727" cy="47825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AC1BC-A679-4943-9E4C-56A8A940853C}"/>
              </a:ext>
            </a:extLst>
          </p:cNvPr>
          <p:cNvSpPr txBox="1"/>
          <p:nvPr/>
        </p:nvSpPr>
        <p:spPr>
          <a:xfrm>
            <a:off x="8441827" y="6068462"/>
            <a:ext cx="5948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태안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83DFB4-5A27-4CEE-A953-10795B660D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" t="4446" r="1703" b="3852"/>
          <a:stretch/>
        </p:blipFill>
        <p:spPr>
          <a:xfrm>
            <a:off x="7907607" y="1791722"/>
            <a:ext cx="3755631" cy="36042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87D747-6981-4B35-BCD4-FEC0F40510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44" t="7614" r="4815" b="7614"/>
          <a:stretch/>
        </p:blipFill>
        <p:spPr>
          <a:xfrm>
            <a:off x="4610519" y="1891784"/>
            <a:ext cx="3517481" cy="33601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E207E5-70F2-4CCC-8827-D2206F0B233C}"/>
              </a:ext>
            </a:extLst>
          </p:cNvPr>
          <p:cNvSpPr txBox="1"/>
          <p:nvPr/>
        </p:nvSpPr>
        <p:spPr>
          <a:xfrm>
            <a:off x="4007519" y="473276"/>
            <a:ext cx="789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여행횟수의 증가에도 </a:t>
            </a:r>
            <a:r>
              <a:rPr lang="ko-KR" altLang="en-US" sz="28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확진자</a:t>
            </a:r>
            <a:r>
              <a:rPr lang="ko-KR" altLang="en-US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수가 감소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5BD054-630B-48E9-A322-AB89E7999A43}"/>
              </a:ext>
            </a:extLst>
          </p:cNvPr>
          <p:cNvSpPr txBox="1"/>
          <p:nvPr/>
        </p:nvSpPr>
        <p:spPr>
          <a:xfrm>
            <a:off x="-1165544" y="542498"/>
            <a:ext cx="59480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i="1" dirty="0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분석</a:t>
            </a:r>
            <a:endParaRPr lang="ko-KR" altLang="en-US" sz="33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842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27585F-674F-4802-B3AA-2B94E93ABC5A}"/>
              </a:ext>
            </a:extLst>
          </p:cNvPr>
          <p:cNvSpPr/>
          <p:nvPr/>
        </p:nvSpPr>
        <p:spPr>
          <a:xfrm>
            <a:off x="3596639" y="-1"/>
            <a:ext cx="8595361" cy="6858001"/>
          </a:xfrm>
          <a:prstGeom prst="rect">
            <a:avLst/>
          </a:prstGeom>
          <a:solidFill>
            <a:srgbClr val="2D5B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4737D5-C869-484D-966E-3A0D5A90DA87}"/>
              </a:ext>
            </a:extLst>
          </p:cNvPr>
          <p:cNvSpPr/>
          <p:nvPr/>
        </p:nvSpPr>
        <p:spPr>
          <a:xfrm>
            <a:off x="443882" y="522178"/>
            <a:ext cx="2769833" cy="661720"/>
          </a:xfrm>
          <a:prstGeom prst="rect">
            <a:avLst/>
          </a:prstGeom>
          <a:solidFill>
            <a:srgbClr val="0C3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5B4E5A-0D70-44C3-B065-C270401A3C82}"/>
              </a:ext>
            </a:extLst>
          </p:cNvPr>
          <p:cNvSpPr/>
          <p:nvPr/>
        </p:nvSpPr>
        <p:spPr>
          <a:xfrm>
            <a:off x="3831220" y="1204218"/>
            <a:ext cx="8171727" cy="47825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EB773-080D-4E5B-98FC-343B61331769}"/>
              </a:ext>
            </a:extLst>
          </p:cNvPr>
          <p:cNvSpPr txBox="1"/>
          <p:nvPr/>
        </p:nvSpPr>
        <p:spPr>
          <a:xfrm>
            <a:off x="8441827" y="6068462"/>
            <a:ext cx="5948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원주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486223-1552-4D18-A2EA-8BDB5D48F3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0" t="4446" r="3185" b="5481"/>
          <a:stretch/>
        </p:blipFill>
        <p:spPr>
          <a:xfrm>
            <a:off x="7772400" y="1732022"/>
            <a:ext cx="3986263" cy="39217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212E18-F1D9-42BE-B8F0-D96077B46B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33" t="6901" r="5555" b="7614"/>
          <a:stretch/>
        </p:blipFill>
        <p:spPr>
          <a:xfrm>
            <a:off x="4281543" y="1898218"/>
            <a:ext cx="3679733" cy="35781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45CAF5-71BD-4506-B130-4506BD0E9954}"/>
              </a:ext>
            </a:extLst>
          </p:cNvPr>
          <p:cNvSpPr txBox="1"/>
          <p:nvPr/>
        </p:nvSpPr>
        <p:spPr>
          <a:xfrm>
            <a:off x="4007519" y="473276"/>
            <a:ext cx="789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여행횟수의 증가에도 </a:t>
            </a:r>
            <a:r>
              <a:rPr lang="ko-KR" altLang="en-US" sz="28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확진자</a:t>
            </a:r>
            <a:r>
              <a:rPr lang="ko-KR" altLang="en-US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수가 감소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49EC86-1B12-4280-ADF4-80945EF031BF}"/>
              </a:ext>
            </a:extLst>
          </p:cNvPr>
          <p:cNvSpPr txBox="1"/>
          <p:nvPr/>
        </p:nvSpPr>
        <p:spPr>
          <a:xfrm>
            <a:off x="-1165544" y="542498"/>
            <a:ext cx="59480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i="1" dirty="0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분석</a:t>
            </a:r>
            <a:endParaRPr lang="ko-KR" altLang="en-US" sz="33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339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27585F-674F-4802-B3AA-2B94E93ABC5A}"/>
              </a:ext>
            </a:extLst>
          </p:cNvPr>
          <p:cNvSpPr/>
          <p:nvPr/>
        </p:nvSpPr>
        <p:spPr>
          <a:xfrm>
            <a:off x="3596639" y="-1"/>
            <a:ext cx="8595361" cy="6858001"/>
          </a:xfrm>
          <a:prstGeom prst="rect">
            <a:avLst/>
          </a:prstGeom>
          <a:solidFill>
            <a:srgbClr val="2D5B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4737D5-C869-484D-966E-3A0D5A90DA87}"/>
              </a:ext>
            </a:extLst>
          </p:cNvPr>
          <p:cNvSpPr/>
          <p:nvPr/>
        </p:nvSpPr>
        <p:spPr>
          <a:xfrm>
            <a:off x="443882" y="522178"/>
            <a:ext cx="2769833" cy="661720"/>
          </a:xfrm>
          <a:prstGeom prst="rect">
            <a:avLst/>
          </a:prstGeom>
          <a:solidFill>
            <a:srgbClr val="0C3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861E8-0C0F-4C46-961B-1D4E5BBF138C}"/>
              </a:ext>
            </a:extLst>
          </p:cNvPr>
          <p:cNvSpPr txBox="1"/>
          <p:nvPr/>
        </p:nvSpPr>
        <p:spPr>
          <a:xfrm>
            <a:off x="4108000" y="473276"/>
            <a:ext cx="716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여행횟수 증감에도 </a:t>
            </a:r>
            <a:r>
              <a:rPr lang="ko-KR" altLang="en-US" sz="28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확진자는</a:t>
            </a:r>
            <a:r>
              <a:rPr lang="ko-KR" altLang="en-US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유지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5B4E5A-0D70-44C3-B065-C270401A3C82}"/>
              </a:ext>
            </a:extLst>
          </p:cNvPr>
          <p:cNvSpPr/>
          <p:nvPr/>
        </p:nvSpPr>
        <p:spPr>
          <a:xfrm>
            <a:off x="3831220" y="1204218"/>
            <a:ext cx="8171727" cy="47825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B63003-77F8-40D3-B45B-31D0445314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00" t="10682" r="1450" b="6851"/>
          <a:stretch/>
        </p:blipFill>
        <p:spPr>
          <a:xfrm>
            <a:off x="8024214" y="1933521"/>
            <a:ext cx="3179178" cy="32918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DA0AD9-1A1A-4AEC-84D9-70A4B46F30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8815" r="56016" b="6708"/>
          <a:stretch/>
        </p:blipFill>
        <p:spPr>
          <a:xfrm>
            <a:off x="4594940" y="1859281"/>
            <a:ext cx="3220580" cy="342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3EB773-080D-4E5B-98FC-343B61331769}"/>
              </a:ext>
            </a:extLst>
          </p:cNvPr>
          <p:cNvSpPr txBox="1"/>
          <p:nvPr/>
        </p:nvSpPr>
        <p:spPr>
          <a:xfrm>
            <a:off x="8441827" y="6068462"/>
            <a:ext cx="5948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칠곡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C01D58-1A40-4969-8915-9852B3394500}"/>
              </a:ext>
            </a:extLst>
          </p:cNvPr>
          <p:cNvSpPr txBox="1"/>
          <p:nvPr/>
        </p:nvSpPr>
        <p:spPr>
          <a:xfrm>
            <a:off x="-1165544" y="542498"/>
            <a:ext cx="59480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i="1" dirty="0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분석</a:t>
            </a:r>
            <a:endParaRPr lang="ko-KR" altLang="en-US" sz="33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17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27585F-674F-4802-B3AA-2B94E93ABC5A}"/>
              </a:ext>
            </a:extLst>
          </p:cNvPr>
          <p:cNvSpPr/>
          <p:nvPr/>
        </p:nvSpPr>
        <p:spPr>
          <a:xfrm>
            <a:off x="3596639" y="-1"/>
            <a:ext cx="8595361" cy="6858001"/>
          </a:xfrm>
          <a:prstGeom prst="rect">
            <a:avLst/>
          </a:prstGeom>
          <a:solidFill>
            <a:srgbClr val="2D5B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4737D5-C869-484D-966E-3A0D5A90DA87}"/>
              </a:ext>
            </a:extLst>
          </p:cNvPr>
          <p:cNvSpPr/>
          <p:nvPr/>
        </p:nvSpPr>
        <p:spPr>
          <a:xfrm>
            <a:off x="443882" y="522178"/>
            <a:ext cx="2769833" cy="661720"/>
          </a:xfrm>
          <a:prstGeom prst="rect">
            <a:avLst/>
          </a:prstGeom>
          <a:solidFill>
            <a:srgbClr val="0C3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C6A9D-3DE7-47D4-8FD6-8916E5DE6824}"/>
              </a:ext>
            </a:extLst>
          </p:cNvPr>
          <p:cNvSpPr txBox="1"/>
          <p:nvPr/>
        </p:nvSpPr>
        <p:spPr>
          <a:xfrm>
            <a:off x="-1165544" y="522178"/>
            <a:ext cx="5948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i="1" dirty="0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차례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C793F-6286-4246-A7A6-5279458C6F72}"/>
              </a:ext>
            </a:extLst>
          </p:cNvPr>
          <p:cNvSpPr txBox="1"/>
          <p:nvPr/>
        </p:nvSpPr>
        <p:spPr>
          <a:xfrm>
            <a:off x="3986914" y="1262888"/>
            <a:ext cx="73657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1.</a:t>
            </a:r>
            <a:r>
              <a:rPr lang="en-US" altLang="ko-KR" sz="36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기획의도</a:t>
            </a:r>
            <a:endParaRPr lang="en-US" altLang="ko-KR" sz="36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3600" b="1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2.</a:t>
            </a:r>
            <a:r>
              <a:rPr lang="en-US" altLang="ko-KR" sz="36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과정</a:t>
            </a:r>
            <a:endParaRPr lang="en-US" altLang="ko-KR" sz="36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36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3. </a:t>
            </a:r>
            <a:r>
              <a:rPr lang="ko-KR" altLang="en-US" sz="36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 툴 </a:t>
            </a:r>
            <a:r>
              <a:rPr lang="en-US" altLang="ko-KR" sz="36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 </a:t>
            </a:r>
            <a:r>
              <a:rPr lang="ko-KR" altLang="en-US" sz="36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패키지</a:t>
            </a:r>
            <a:endParaRPr lang="en-US" altLang="ko-KR" sz="36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36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4. </a:t>
            </a:r>
            <a:r>
              <a:rPr lang="ko-KR" altLang="en-US" sz="36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데이터 수집 </a:t>
            </a:r>
            <a:r>
              <a:rPr lang="en-US" altLang="ko-KR" sz="36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SITE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5. </a:t>
            </a:r>
            <a:r>
              <a:rPr lang="ko-KR" altLang="en-US" sz="36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데이터 </a:t>
            </a:r>
            <a:r>
              <a:rPr lang="ko-KR" altLang="en-US" sz="3600" dirty="0" err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전처리</a:t>
            </a:r>
            <a:endParaRPr lang="en-US" altLang="ko-KR" sz="36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36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6. </a:t>
            </a:r>
            <a:r>
              <a:rPr lang="ko-KR" altLang="en-US" sz="36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데이터 분석</a:t>
            </a:r>
            <a:endParaRPr lang="en-US" altLang="ko-KR" sz="36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3600" b="1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7.</a:t>
            </a:r>
            <a:r>
              <a:rPr lang="ko-KR" altLang="en-US" sz="36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UI</a:t>
            </a:r>
            <a:r>
              <a:rPr lang="ko-KR" altLang="en-US" sz="36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소개 및 실행화면</a:t>
            </a:r>
            <a:endParaRPr lang="en-US" altLang="ko-KR" sz="36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3600" b="1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8.</a:t>
            </a:r>
            <a:r>
              <a:rPr lang="en-US" altLang="ko-KR" sz="36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결론</a:t>
            </a:r>
            <a:endParaRPr lang="en-US" altLang="ko-KR" sz="36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499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27585F-674F-4802-B3AA-2B94E93ABC5A}"/>
              </a:ext>
            </a:extLst>
          </p:cNvPr>
          <p:cNvSpPr/>
          <p:nvPr/>
        </p:nvSpPr>
        <p:spPr>
          <a:xfrm>
            <a:off x="3596639" y="-1"/>
            <a:ext cx="8595361" cy="6858001"/>
          </a:xfrm>
          <a:prstGeom prst="rect">
            <a:avLst/>
          </a:prstGeom>
          <a:solidFill>
            <a:srgbClr val="2D5B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4737D5-C869-484D-966E-3A0D5A90DA87}"/>
              </a:ext>
            </a:extLst>
          </p:cNvPr>
          <p:cNvSpPr/>
          <p:nvPr/>
        </p:nvSpPr>
        <p:spPr>
          <a:xfrm>
            <a:off x="443882" y="522178"/>
            <a:ext cx="2769833" cy="661720"/>
          </a:xfrm>
          <a:prstGeom prst="rect">
            <a:avLst/>
          </a:prstGeom>
          <a:solidFill>
            <a:srgbClr val="0C3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5B4E5A-0D70-44C3-B065-C270401A3C82}"/>
              </a:ext>
            </a:extLst>
          </p:cNvPr>
          <p:cNvSpPr/>
          <p:nvPr/>
        </p:nvSpPr>
        <p:spPr>
          <a:xfrm>
            <a:off x="3831220" y="1183898"/>
            <a:ext cx="8171727" cy="47825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507B60-BA3C-477F-8D54-1E2E89B2A8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" t="9388" r="55672" b="6881"/>
          <a:stretch/>
        </p:blipFill>
        <p:spPr>
          <a:xfrm>
            <a:off x="4541520" y="1878065"/>
            <a:ext cx="3336019" cy="33035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298CE0-5F25-4906-9CF6-1A62E6C436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58" t="9307" r="1100" b="4156"/>
          <a:stretch/>
        </p:blipFill>
        <p:spPr>
          <a:xfrm>
            <a:off x="8128000" y="1878065"/>
            <a:ext cx="3423920" cy="3394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A82007-AC3F-4E03-AAEC-54BA49D79ABB}"/>
              </a:ext>
            </a:extLst>
          </p:cNvPr>
          <p:cNvSpPr txBox="1"/>
          <p:nvPr/>
        </p:nvSpPr>
        <p:spPr>
          <a:xfrm>
            <a:off x="8441827" y="6068462"/>
            <a:ext cx="5948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안동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A8441-6F95-4669-B90F-B3574FDAD8E2}"/>
              </a:ext>
            </a:extLst>
          </p:cNvPr>
          <p:cNvSpPr txBox="1"/>
          <p:nvPr/>
        </p:nvSpPr>
        <p:spPr>
          <a:xfrm>
            <a:off x="4108000" y="473276"/>
            <a:ext cx="716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여행횟수 증감에도 </a:t>
            </a:r>
            <a:r>
              <a:rPr lang="ko-KR" altLang="en-US" sz="28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확진자는</a:t>
            </a:r>
            <a:r>
              <a:rPr lang="ko-KR" altLang="en-US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유지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22CA84-106E-476F-B08B-32BA139F43B9}"/>
              </a:ext>
            </a:extLst>
          </p:cNvPr>
          <p:cNvSpPr txBox="1"/>
          <p:nvPr/>
        </p:nvSpPr>
        <p:spPr>
          <a:xfrm>
            <a:off x="-1165544" y="542498"/>
            <a:ext cx="59480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i="1" dirty="0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분석</a:t>
            </a:r>
            <a:endParaRPr lang="ko-KR" altLang="en-US" sz="33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333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27585F-674F-4802-B3AA-2B94E93ABC5A}"/>
              </a:ext>
            </a:extLst>
          </p:cNvPr>
          <p:cNvSpPr/>
          <p:nvPr/>
        </p:nvSpPr>
        <p:spPr>
          <a:xfrm>
            <a:off x="3596639" y="-1"/>
            <a:ext cx="8595361" cy="6858001"/>
          </a:xfrm>
          <a:prstGeom prst="rect">
            <a:avLst/>
          </a:prstGeom>
          <a:solidFill>
            <a:srgbClr val="2D5B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4737D5-C869-484D-966E-3A0D5A90DA87}"/>
              </a:ext>
            </a:extLst>
          </p:cNvPr>
          <p:cNvSpPr/>
          <p:nvPr/>
        </p:nvSpPr>
        <p:spPr>
          <a:xfrm>
            <a:off x="443882" y="522178"/>
            <a:ext cx="2769833" cy="661720"/>
          </a:xfrm>
          <a:prstGeom prst="rect">
            <a:avLst/>
          </a:prstGeom>
          <a:solidFill>
            <a:srgbClr val="0C3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5B4E5A-0D70-44C3-B065-C270401A3C82}"/>
              </a:ext>
            </a:extLst>
          </p:cNvPr>
          <p:cNvSpPr/>
          <p:nvPr/>
        </p:nvSpPr>
        <p:spPr>
          <a:xfrm>
            <a:off x="3831220" y="1183898"/>
            <a:ext cx="8171727" cy="47825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AA03F0-EBDF-473A-8652-1CD29E41D5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5" r="53433" b="3115"/>
          <a:stretch/>
        </p:blipFill>
        <p:spPr>
          <a:xfrm>
            <a:off x="4357356" y="1713483"/>
            <a:ext cx="3760484" cy="36339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BCB02F-87F8-4661-96DD-B5B00E98E5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7" t="5018"/>
          <a:stretch/>
        </p:blipFill>
        <p:spPr>
          <a:xfrm>
            <a:off x="7934960" y="1713483"/>
            <a:ext cx="3535680" cy="36589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C63016-1D59-4A85-A83F-4AE66C6DF68A}"/>
              </a:ext>
            </a:extLst>
          </p:cNvPr>
          <p:cNvSpPr txBox="1"/>
          <p:nvPr/>
        </p:nvSpPr>
        <p:spPr>
          <a:xfrm>
            <a:off x="8441827" y="6068462"/>
            <a:ext cx="5948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봉화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A7082-16BF-4FA4-84F9-D527C4B5B92E}"/>
              </a:ext>
            </a:extLst>
          </p:cNvPr>
          <p:cNvSpPr txBox="1"/>
          <p:nvPr/>
        </p:nvSpPr>
        <p:spPr>
          <a:xfrm>
            <a:off x="4108000" y="473276"/>
            <a:ext cx="716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여행횟수 증감에도 </a:t>
            </a:r>
            <a:r>
              <a:rPr lang="ko-KR" altLang="en-US" sz="28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확진자는</a:t>
            </a:r>
            <a:r>
              <a:rPr lang="ko-KR" altLang="en-US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유지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9D4013-E9B6-495C-903F-B98010BDD42A}"/>
              </a:ext>
            </a:extLst>
          </p:cNvPr>
          <p:cNvSpPr txBox="1"/>
          <p:nvPr/>
        </p:nvSpPr>
        <p:spPr>
          <a:xfrm>
            <a:off x="-1165544" y="542498"/>
            <a:ext cx="59480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i="1" dirty="0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분석</a:t>
            </a:r>
            <a:endParaRPr lang="ko-KR" altLang="en-US" sz="33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145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27585F-674F-4802-B3AA-2B94E93ABC5A}"/>
              </a:ext>
            </a:extLst>
          </p:cNvPr>
          <p:cNvSpPr/>
          <p:nvPr/>
        </p:nvSpPr>
        <p:spPr>
          <a:xfrm>
            <a:off x="3596639" y="-1"/>
            <a:ext cx="8595361" cy="6858001"/>
          </a:xfrm>
          <a:prstGeom prst="rect">
            <a:avLst/>
          </a:prstGeom>
          <a:solidFill>
            <a:srgbClr val="2D5B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4737D5-C869-484D-966E-3A0D5A90DA87}"/>
              </a:ext>
            </a:extLst>
          </p:cNvPr>
          <p:cNvSpPr/>
          <p:nvPr/>
        </p:nvSpPr>
        <p:spPr>
          <a:xfrm>
            <a:off x="443882" y="522178"/>
            <a:ext cx="2769833" cy="661720"/>
          </a:xfrm>
          <a:prstGeom prst="rect">
            <a:avLst/>
          </a:prstGeom>
          <a:solidFill>
            <a:srgbClr val="0C3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5B4E5A-0D70-44C3-B065-C270401A3C82}"/>
              </a:ext>
            </a:extLst>
          </p:cNvPr>
          <p:cNvSpPr/>
          <p:nvPr/>
        </p:nvSpPr>
        <p:spPr>
          <a:xfrm>
            <a:off x="3831220" y="1183898"/>
            <a:ext cx="8171727" cy="47825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6A60C8-2492-45AF-979D-32CBF08B30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6" r="52477" b="3316"/>
          <a:stretch/>
        </p:blipFill>
        <p:spPr>
          <a:xfrm>
            <a:off x="4269677" y="1717518"/>
            <a:ext cx="3935601" cy="37236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F46986-16FD-4BF4-AD7A-49FB238661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3" t="3316" b="2550"/>
          <a:stretch/>
        </p:blipFill>
        <p:spPr>
          <a:xfrm>
            <a:off x="7829054" y="1671218"/>
            <a:ext cx="3857132" cy="37236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9AC1BC-A679-4943-9E4C-56A8A940853C}"/>
              </a:ext>
            </a:extLst>
          </p:cNvPr>
          <p:cNvSpPr txBox="1"/>
          <p:nvPr/>
        </p:nvSpPr>
        <p:spPr>
          <a:xfrm>
            <a:off x="8441827" y="6068462"/>
            <a:ext cx="5948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광양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498C9-DBCB-45C4-85F2-3AC36749ED85}"/>
              </a:ext>
            </a:extLst>
          </p:cNvPr>
          <p:cNvSpPr txBox="1"/>
          <p:nvPr/>
        </p:nvSpPr>
        <p:spPr>
          <a:xfrm>
            <a:off x="4108000" y="473276"/>
            <a:ext cx="716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여행횟수 증감에도 </a:t>
            </a:r>
            <a:r>
              <a:rPr lang="ko-KR" altLang="en-US" sz="28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확진자는</a:t>
            </a:r>
            <a:r>
              <a:rPr lang="ko-KR" altLang="en-US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유지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AA8D17-1220-4A39-B206-ED27AEA9BB91}"/>
              </a:ext>
            </a:extLst>
          </p:cNvPr>
          <p:cNvSpPr txBox="1"/>
          <p:nvPr/>
        </p:nvSpPr>
        <p:spPr>
          <a:xfrm>
            <a:off x="-1165544" y="542498"/>
            <a:ext cx="59480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i="1" dirty="0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분석</a:t>
            </a:r>
            <a:endParaRPr lang="ko-KR" altLang="en-US" sz="33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79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27585F-674F-4802-B3AA-2B94E93ABC5A}"/>
              </a:ext>
            </a:extLst>
          </p:cNvPr>
          <p:cNvSpPr/>
          <p:nvPr/>
        </p:nvSpPr>
        <p:spPr>
          <a:xfrm>
            <a:off x="3596639" y="-1"/>
            <a:ext cx="8595361" cy="6858001"/>
          </a:xfrm>
          <a:prstGeom prst="rect">
            <a:avLst/>
          </a:prstGeom>
          <a:solidFill>
            <a:srgbClr val="2D5B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4737D5-C869-484D-966E-3A0D5A90DA87}"/>
              </a:ext>
            </a:extLst>
          </p:cNvPr>
          <p:cNvSpPr/>
          <p:nvPr/>
        </p:nvSpPr>
        <p:spPr>
          <a:xfrm>
            <a:off x="443882" y="522178"/>
            <a:ext cx="2769833" cy="661720"/>
          </a:xfrm>
          <a:prstGeom prst="rect">
            <a:avLst/>
          </a:prstGeom>
          <a:solidFill>
            <a:srgbClr val="0C3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5B4E5A-0D70-44C3-B065-C270401A3C82}"/>
              </a:ext>
            </a:extLst>
          </p:cNvPr>
          <p:cNvSpPr/>
          <p:nvPr/>
        </p:nvSpPr>
        <p:spPr>
          <a:xfrm>
            <a:off x="3831220" y="1183898"/>
            <a:ext cx="8171727" cy="47825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82007-AC3F-4E03-AAEC-54BA49D79ABB}"/>
              </a:ext>
            </a:extLst>
          </p:cNvPr>
          <p:cNvSpPr txBox="1"/>
          <p:nvPr/>
        </p:nvSpPr>
        <p:spPr>
          <a:xfrm>
            <a:off x="8441827" y="6068462"/>
            <a:ext cx="5948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포천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A8441-6F95-4669-B90F-B3574FDAD8E2}"/>
              </a:ext>
            </a:extLst>
          </p:cNvPr>
          <p:cNvSpPr txBox="1"/>
          <p:nvPr/>
        </p:nvSpPr>
        <p:spPr>
          <a:xfrm>
            <a:off x="4108000" y="473276"/>
            <a:ext cx="716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여행횟수의 감소에도 </a:t>
            </a:r>
            <a:r>
              <a:rPr lang="ko-KR" altLang="en-US" sz="28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확진자</a:t>
            </a:r>
            <a:r>
              <a:rPr lang="ko-KR" altLang="en-US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수가 증가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4630CC-883A-4D95-A14B-533A2E368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07" t="7615" r="5995" b="8717"/>
          <a:stretch/>
        </p:blipFill>
        <p:spPr>
          <a:xfrm>
            <a:off x="4353628" y="1799965"/>
            <a:ext cx="3541750" cy="33484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2386FC-4A3A-4F0F-B8A1-E8B8789106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4" t="7614" r="4676" b="6901"/>
          <a:stretch/>
        </p:blipFill>
        <p:spPr>
          <a:xfrm>
            <a:off x="7917082" y="1860191"/>
            <a:ext cx="3541750" cy="3376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6F6E00-A683-4989-88BF-5BAE036C00A7}"/>
              </a:ext>
            </a:extLst>
          </p:cNvPr>
          <p:cNvSpPr txBox="1"/>
          <p:nvPr/>
        </p:nvSpPr>
        <p:spPr>
          <a:xfrm>
            <a:off x="-1165544" y="542498"/>
            <a:ext cx="59480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i="1" dirty="0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분석</a:t>
            </a:r>
            <a:endParaRPr lang="ko-KR" altLang="en-US" sz="33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5419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27585F-674F-4802-B3AA-2B94E93ABC5A}"/>
              </a:ext>
            </a:extLst>
          </p:cNvPr>
          <p:cNvSpPr/>
          <p:nvPr/>
        </p:nvSpPr>
        <p:spPr>
          <a:xfrm>
            <a:off x="3596639" y="-1"/>
            <a:ext cx="8595361" cy="6858001"/>
          </a:xfrm>
          <a:prstGeom prst="rect">
            <a:avLst/>
          </a:prstGeom>
          <a:solidFill>
            <a:srgbClr val="2D5B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4737D5-C869-484D-966E-3A0D5A90DA87}"/>
              </a:ext>
            </a:extLst>
          </p:cNvPr>
          <p:cNvSpPr/>
          <p:nvPr/>
        </p:nvSpPr>
        <p:spPr>
          <a:xfrm>
            <a:off x="443882" y="522178"/>
            <a:ext cx="2769833" cy="661720"/>
          </a:xfrm>
          <a:prstGeom prst="rect">
            <a:avLst/>
          </a:prstGeom>
          <a:solidFill>
            <a:srgbClr val="0C3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5B4E5A-0D70-44C3-B065-C270401A3C82}"/>
              </a:ext>
            </a:extLst>
          </p:cNvPr>
          <p:cNvSpPr/>
          <p:nvPr/>
        </p:nvSpPr>
        <p:spPr>
          <a:xfrm>
            <a:off x="3831220" y="1183898"/>
            <a:ext cx="8171727" cy="47825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63016-1D59-4A85-A83F-4AE66C6DF68A}"/>
              </a:ext>
            </a:extLst>
          </p:cNvPr>
          <p:cNvSpPr txBox="1"/>
          <p:nvPr/>
        </p:nvSpPr>
        <p:spPr>
          <a:xfrm>
            <a:off x="8441827" y="6068462"/>
            <a:ext cx="5948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김해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A7082-16BF-4FA4-84F9-D527C4B5B92E}"/>
              </a:ext>
            </a:extLst>
          </p:cNvPr>
          <p:cNvSpPr txBox="1"/>
          <p:nvPr/>
        </p:nvSpPr>
        <p:spPr>
          <a:xfrm>
            <a:off x="4108000" y="473276"/>
            <a:ext cx="716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여행횟수의 감소에도 </a:t>
            </a:r>
            <a:r>
              <a:rPr lang="ko-KR" altLang="en-US" sz="28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확진자</a:t>
            </a:r>
            <a:r>
              <a:rPr lang="ko-KR" altLang="en-US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수가 증가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B96022-58D7-4170-88F7-31D448336C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0" t="8644" r="5589" b="7614"/>
          <a:stretch/>
        </p:blipFill>
        <p:spPr>
          <a:xfrm>
            <a:off x="7816847" y="1811709"/>
            <a:ext cx="3632099" cy="35068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3DA905-4F66-461A-9045-441750F1F3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93" t="6901" r="4676" b="7614"/>
          <a:stretch/>
        </p:blipFill>
        <p:spPr>
          <a:xfrm>
            <a:off x="4357642" y="1752243"/>
            <a:ext cx="3583129" cy="34327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E4A344-40C4-4365-A33C-D8BEBE586427}"/>
              </a:ext>
            </a:extLst>
          </p:cNvPr>
          <p:cNvSpPr txBox="1"/>
          <p:nvPr/>
        </p:nvSpPr>
        <p:spPr>
          <a:xfrm>
            <a:off x="-1165544" y="542498"/>
            <a:ext cx="59480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i="1" dirty="0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분석</a:t>
            </a:r>
            <a:endParaRPr lang="ko-KR" altLang="en-US" sz="33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1342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27585F-674F-4802-B3AA-2B94E93ABC5A}"/>
              </a:ext>
            </a:extLst>
          </p:cNvPr>
          <p:cNvSpPr/>
          <p:nvPr/>
        </p:nvSpPr>
        <p:spPr>
          <a:xfrm>
            <a:off x="3596639" y="-1"/>
            <a:ext cx="8595361" cy="6858001"/>
          </a:xfrm>
          <a:prstGeom prst="rect">
            <a:avLst/>
          </a:prstGeom>
          <a:solidFill>
            <a:srgbClr val="2D5B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4737D5-C869-484D-966E-3A0D5A90DA87}"/>
              </a:ext>
            </a:extLst>
          </p:cNvPr>
          <p:cNvSpPr/>
          <p:nvPr/>
        </p:nvSpPr>
        <p:spPr>
          <a:xfrm>
            <a:off x="443882" y="522178"/>
            <a:ext cx="2769833" cy="661720"/>
          </a:xfrm>
          <a:prstGeom prst="rect">
            <a:avLst/>
          </a:prstGeom>
          <a:solidFill>
            <a:srgbClr val="0C3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C6A9D-3DE7-47D4-8FD6-8916E5DE6824}"/>
              </a:ext>
            </a:extLst>
          </p:cNvPr>
          <p:cNvSpPr txBox="1"/>
          <p:nvPr/>
        </p:nvSpPr>
        <p:spPr>
          <a:xfrm>
            <a:off x="-1165544" y="522178"/>
            <a:ext cx="5948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i="1" dirty="0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UI</a:t>
            </a:r>
            <a:r>
              <a:rPr lang="ko-KR" altLang="en-US" sz="4000" i="1" dirty="0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47474C-6067-437C-BDCC-68AF6C1FA1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" r="6270"/>
          <a:stretch/>
        </p:blipFill>
        <p:spPr>
          <a:xfrm>
            <a:off x="4105129" y="921936"/>
            <a:ext cx="2816197" cy="37671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EE2899-BEAD-49D2-8B93-DCF6910C48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5" r="2367" b="-1"/>
          <a:stretch/>
        </p:blipFill>
        <p:spPr>
          <a:xfrm>
            <a:off x="7732899" y="705288"/>
            <a:ext cx="3897333" cy="5230776"/>
          </a:xfrm>
          <a:prstGeom prst="rect">
            <a:avLst/>
          </a:prstGeom>
        </p:spPr>
      </p:pic>
      <p:pic>
        <p:nvPicPr>
          <p:cNvPr id="6" name="그래픽 5" descr="왼쪽으로 굽은 화살표">
            <a:extLst>
              <a:ext uri="{FF2B5EF4-FFF2-40B4-BE49-F238E27FC236}">
                <a16:creationId xmlns:a16="http://schemas.microsoft.com/office/drawing/2014/main" id="{228E8D11-AA78-4D88-8449-396BCE92F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4129116">
            <a:off x="6639917" y="47988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62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27585F-674F-4802-B3AA-2B94E93ABC5A}"/>
              </a:ext>
            </a:extLst>
          </p:cNvPr>
          <p:cNvSpPr/>
          <p:nvPr/>
        </p:nvSpPr>
        <p:spPr>
          <a:xfrm>
            <a:off x="3596639" y="-1"/>
            <a:ext cx="8595361" cy="6858001"/>
          </a:xfrm>
          <a:prstGeom prst="rect">
            <a:avLst/>
          </a:prstGeom>
          <a:solidFill>
            <a:srgbClr val="2D5B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4737D5-C869-484D-966E-3A0D5A90DA87}"/>
              </a:ext>
            </a:extLst>
          </p:cNvPr>
          <p:cNvSpPr/>
          <p:nvPr/>
        </p:nvSpPr>
        <p:spPr>
          <a:xfrm>
            <a:off x="443882" y="522178"/>
            <a:ext cx="2769833" cy="661720"/>
          </a:xfrm>
          <a:prstGeom prst="rect">
            <a:avLst/>
          </a:prstGeom>
          <a:solidFill>
            <a:srgbClr val="0C3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C6A9D-3DE7-47D4-8FD6-8916E5DE6824}"/>
              </a:ext>
            </a:extLst>
          </p:cNvPr>
          <p:cNvSpPr txBox="1"/>
          <p:nvPr/>
        </p:nvSpPr>
        <p:spPr>
          <a:xfrm>
            <a:off x="-1165544" y="522178"/>
            <a:ext cx="5948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i="1" dirty="0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결론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187BC-FA96-4387-B332-D50C6B775474}"/>
              </a:ext>
            </a:extLst>
          </p:cNvPr>
          <p:cNvSpPr txBox="1"/>
          <p:nvPr/>
        </p:nvSpPr>
        <p:spPr>
          <a:xfrm>
            <a:off x="4267200" y="975988"/>
            <a:ext cx="73558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두 데이터 집단의 상관관계를 분석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여행횟수의 증가가 일어나는 지역에 대해서는 코로나 유지 또는 하락이 발생하였고</a:t>
            </a:r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반대로 여행이 하락하는 지역에 대해서는 코로나가 증가하는 경향이 나타남</a:t>
            </a:r>
          </a:p>
          <a:p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 종합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집단 모임을 위한 외출보다는 개활지로 외출하는 것이 코로나 확산 방지에 비교적 효과적인 영향을 미친다는 것으로 파악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2019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2020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 가장 많이 간 지역을 비교했을 때 자연 속에서 여행이 가능한 곳으로 몰림</a:t>
            </a:r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연구의 응용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당일</a:t>
            </a:r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여행지를 목적지로 하는 방문객의 수를 실시간으로 열람할 수 있도록 하여 한 지역에 집중되는 현상을 막을 수 있을 것으로 사료</a:t>
            </a:r>
          </a:p>
          <a:p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245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27585F-674F-4802-B3AA-2B94E93ABC5A}"/>
              </a:ext>
            </a:extLst>
          </p:cNvPr>
          <p:cNvSpPr/>
          <p:nvPr/>
        </p:nvSpPr>
        <p:spPr>
          <a:xfrm>
            <a:off x="354" y="-1"/>
            <a:ext cx="12191293" cy="6858001"/>
          </a:xfrm>
          <a:prstGeom prst="rect">
            <a:avLst/>
          </a:prstGeom>
          <a:solidFill>
            <a:srgbClr val="2D5B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C6A9D-3DE7-47D4-8FD6-8916E5DE6824}"/>
              </a:ext>
            </a:extLst>
          </p:cNvPr>
          <p:cNvSpPr txBox="1"/>
          <p:nvPr/>
        </p:nvSpPr>
        <p:spPr>
          <a:xfrm>
            <a:off x="3121978" y="2875002"/>
            <a:ext cx="59480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 You.</a:t>
            </a:r>
            <a:endParaRPr lang="ko-KR" altLang="en-US" sz="6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9F2D5B-2EDB-4644-A54A-03279AA46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67" y="221546"/>
            <a:ext cx="1858165" cy="165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4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27585F-674F-4802-B3AA-2B94E93ABC5A}"/>
              </a:ext>
            </a:extLst>
          </p:cNvPr>
          <p:cNvSpPr/>
          <p:nvPr/>
        </p:nvSpPr>
        <p:spPr>
          <a:xfrm>
            <a:off x="3596639" y="-1"/>
            <a:ext cx="8595361" cy="6858001"/>
          </a:xfrm>
          <a:prstGeom prst="rect">
            <a:avLst/>
          </a:prstGeom>
          <a:solidFill>
            <a:srgbClr val="2D5B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4737D5-C869-484D-966E-3A0D5A90DA87}"/>
              </a:ext>
            </a:extLst>
          </p:cNvPr>
          <p:cNvSpPr/>
          <p:nvPr/>
        </p:nvSpPr>
        <p:spPr>
          <a:xfrm>
            <a:off x="443882" y="522178"/>
            <a:ext cx="2769833" cy="661720"/>
          </a:xfrm>
          <a:prstGeom prst="rect">
            <a:avLst/>
          </a:prstGeom>
          <a:solidFill>
            <a:srgbClr val="0C3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C6A9D-3DE7-47D4-8FD6-8916E5DE6824}"/>
              </a:ext>
            </a:extLst>
          </p:cNvPr>
          <p:cNvSpPr txBox="1"/>
          <p:nvPr/>
        </p:nvSpPr>
        <p:spPr>
          <a:xfrm>
            <a:off x="-1165544" y="522178"/>
            <a:ext cx="5948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i="1" dirty="0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기획의도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126713F-B9C6-4931-AEBB-0C629DB262DC}"/>
              </a:ext>
            </a:extLst>
          </p:cNvPr>
          <p:cNvGrpSpPr/>
          <p:nvPr/>
        </p:nvGrpSpPr>
        <p:grpSpPr>
          <a:xfrm>
            <a:off x="5760717" y="3101093"/>
            <a:ext cx="5045648" cy="3161009"/>
            <a:chOff x="6820873" y="1115413"/>
            <a:chExt cx="5045648" cy="3161009"/>
          </a:xfrm>
        </p:grpSpPr>
        <p:sp>
          <p:nvSpPr>
            <p:cNvPr id="12" name="곱하기 기호 11">
              <a:extLst>
                <a:ext uri="{FF2B5EF4-FFF2-40B4-BE49-F238E27FC236}">
                  <a16:creationId xmlns:a16="http://schemas.microsoft.com/office/drawing/2014/main" id="{07EDD638-BA81-4B3E-8C21-B14373BDBA97}"/>
                </a:ext>
              </a:extLst>
            </p:cNvPr>
            <p:cNvSpPr/>
            <p:nvPr/>
          </p:nvSpPr>
          <p:spPr>
            <a:xfrm>
              <a:off x="8782635" y="1441782"/>
              <a:ext cx="2834640" cy="2834640"/>
            </a:xfrm>
            <a:prstGeom prst="mathMultiply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831F0307-BBD5-4656-BD97-E026188C570C}"/>
                </a:ext>
              </a:extLst>
            </p:cNvPr>
            <p:cNvSpPr/>
            <p:nvPr/>
          </p:nvSpPr>
          <p:spPr>
            <a:xfrm>
              <a:off x="6820873" y="1909847"/>
              <a:ext cx="1898511" cy="1898511"/>
            </a:xfrm>
            <a:prstGeom prst="donu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말풍선: 타원형 13">
              <a:extLst>
                <a:ext uri="{FF2B5EF4-FFF2-40B4-BE49-F238E27FC236}">
                  <a16:creationId xmlns:a16="http://schemas.microsoft.com/office/drawing/2014/main" id="{0E750E18-EE3D-4737-9BDF-8E95937D0711}"/>
                </a:ext>
              </a:extLst>
            </p:cNvPr>
            <p:cNvSpPr/>
            <p:nvPr/>
          </p:nvSpPr>
          <p:spPr>
            <a:xfrm>
              <a:off x="8289990" y="1115413"/>
              <a:ext cx="1056640" cy="707949"/>
            </a:xfrm>
            <a:prstGeom prst="wedgeEllipseCallout">
              <a:avLst/>
            </a:prstGeom>
            <a:solidFill>
              <a:srgbClr val="0C3A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96%</a:t>
              </a:r>
              <a:endPara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5" name="말풍선: 타원형 14">
              <a:extLst>
                <a:ext uri="{FF2B5EF4-FFF2-40B4-BE49-F238E27FC236}">
                  <a16:creationId xmlns:a16="http://schemas.microsoft.com/office/drawing/2014/main" id="{B222A6D3-9462-4C90-844B-571D61BD38F7}"/>
                </a:ext>
              </a:extLst>
            </p:cNvPr>
            <p:cNvSpPr/>
            <p:nvPr/>
          </p:nvSpPr>
          <p:spPr>
            <a:xfrm>
              <a:off x="10809881" y="1115413"/>
              <a:ext cx="1056640" cy="707949"/>
            </a:xfrm>
            <a:prstGeom prst="wedgeEllipseCallout">
              <a:avLst/>
            </a:prstGeom>
            <a:solidFill>
              <a:srgbClr val="0C3A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4%</a:t>
              </a:r>
              <a:endPara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B078A8-D537-43DE-897D-61A05DAE6689}"/>
              </a:ext>
            </a:extLst>
          </p:cNvPr>
          <p:cNvSpPr/>
          <p:nvPr/>
        </p:nvSpPr>
        <p:spPr>
          <a:xfrm>
            <a:off x="4128043" y="1397328"/>
            <a:ext cx="2638517" cy="534093"/>
          </a:xfrm>
          <a:prstGeom prst="rect">
            <a:avLst/>
          </a:prstGeom>
          <a:solidFill>
            <a:srgbClr val="0C3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C68E9C-6284-4989-A80A-669DE25C1056}"/>
              </a:ext>
            </a:extLst>
          </p:cNvPr>
          <p:cNvSpPr txBox="1"/>
          <p:nvPr/>
        </p:nvSpPr>
        <p:spPr>
          <a:xfrm>
            <a:off x="4087403" y="1408679"/>
            <a:ext cx="7952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i="1" dirty="0">
                <a:solidFill>
                  <a:srgbClr val="FFDD4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포스트 코로나  </a:t>
            </a:r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시대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</a:p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여행을 떠나고 싶다는 생각이 </a:t>
            </a:r>
            <a:r>
              <a:rPr lang="ko-KR" altLang="en-US" sz="32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있으신가요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32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233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27585F-674F-4802-B3AA-2B94E93ABC5A}"/>
              </a:ext>
            </a:extLst>
          </p:cNvPr>
          <p:cNvSpPr/>
          <p:nvPr/>
        </p:nvSpPr>
        <p:spPr>
          <a:xfrm>
            <a:off x="3596639" y="-1"/>
            <a:ext cx="8595361" cy="6858001"/>
          </a:xfrm>
          <a:prstGeom prst="rect">
            <a:avLst/>
          </a:prstGeom>
          <a:solidFill>
            <a:srgbClr val="2D5B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4737D5-C869-484D-966E-3A0D5A90DA87}"/>
              </a:ext>
            </a:extLst>
          </p:cNvPr>
          <p:cNvSpPr/>
          <p:nvPr/>
        </p:nvSpPr>
        <p:spPr>
          <a:xfrm>
            <a:off x="443882" y="522178"/>
            <a:ext cx="2769833" cy="661720"/>
          </a:xfrm>
          <a:prstGeom prst="rect">
            <a:avLst/>
          </a:prstGeom>
          <a:solidFill>
            <a:srgbClr val="0C3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C6A9D-3DE7-47D4-8FD6-8916E5DE6824}"/>
              </a:ext>
            </a:extLst>
          </p:cNvPr>
          <p:cNvSpPr txBox="1"/>
          <p:nvPr/>
        </p:nvSpPr>
        <p:spPr>
          <a:xfrm>
            <a:off x="-1165544" y="522178"/>
            <a:ext cx="5948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i="1" dirty="0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기획의도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B078A8-D537-43DE-897D-61A05DAE6689}"/>
              </a:ext>
            </a:extLst>
          </p:cNvPr>
          <p:cNvSpPr/>
          <p:nvPr/>
        </p:nvSpPr>
        <p:spPr>
          <a:xfrm>
            <a:off x="9411243" y="1411978"/>
            <a:ext cx="1693637" cy="534093"/>
          </a:xfrm>
          <a:prstGeom prst="rect">
            <a:avLst/>
          </a:prstGeom>
          <a:solidFill>
            <a:srgbClr val="0C3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C68E9C-6284-4989-A80A-669DE25C1056}"/>
              </a:ext>
            </a:extLst>
          </p:cNvPr>
          <p:cNvSpPr txBox="1"/>
          <p:nvPr/>
        </p:nvSpPr>
        <p:spPr>
          <a:xfrm>
            <a:off x="4544603" y="1453809"/>
            <a:ext cx="7952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bg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춘천 지고 양양 떴다</a:t>
            </a:r>
            <a:r>
              <a:rPr lang="en-US" altLang="ko-KR" sz="2400" b="1" dirty="0">
                <a:solidFill>
                  <a:schemeClr val="bg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…</a:t>
            </a:r>
            <a:r>
              <a:rPr lang="ko-KR" altLang="en-US" sz="2400" b="1" dirty="0">
                <a:solidFill>
                  <a:schemeClr val="bg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코로나가 바꾼 </a:t>
            </a:r>
            <a:r>
              <a:rPr lang="ko-KR" altLang="en-US" sz="2400" b="1" i="1" dirty="0">
                <a:solidFill>
                  <a:srgbClr val="FFDD4A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인기 관광지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330F8A3-E9FF-4D0E-8C09-EC176022EC76}"/>
              </a:ext>
            </a:extLst>
          </p:cNvPr>
          <p:cNvGrpSpPr/>
          <p:nvPr/>
        </p:nvGrpSpPr>
        <p:grpSpPr>
          <a:xfrm>
            <a:off x="4217494" y="2873543"/>
            <a:ext cx="7376799" cy="2508640"/>
            <a:chOff x="4205919" y="2642043"/>
            <a:chExt cx="7376799" cy="250864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45BD882-FA92-4D29-ACE0-9678E50DC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5919" y="2642043"/>
              <a:ext cx="7376799" cy="183581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CC545A1-AF36-4232-B148-383D61D6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5505" y="3212193"/>
              <a:ext cx="5250687" cy="1938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503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27585F-674F-4802-B3AA-2B94E93ABC5A}"/>
              </a:ext>
            </a:extLst>
          </p:cNvPr>
          <p:cNvSpPr/>
          <p:nvPr/>
        </p:nvSpPr>
        <p:spPr>
          <a:xfrm>
            <a:off x="3596639" y="-1"/>
            <a:ext cx="8595361" cy="6858001"/>
          </a:xfrm>
          <a:prstGeom prst="rect">
            <a:avLst/>
          </a:prstGeom>
          <a:solidFill>
            <a:srgbClr val="2D5B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4737D5-C869-484D-966E-3A0D5A90DA87}"/>
              </a:ext>
            </a:extLst>
          </p:cNvPr>
          <p:cNvSpPr/>
          <p:nvPr/>
        </p:nvSpPr>
        <p:spPr>
          <a:xfrm>
            <a:off x="443882" y="522178"/>
            <a:ext cx="2769833" cy="661720"/>
          </a:xfrm>
          <a:prstGeom prst="rect">
            <a:avLst/>
          </a:prstGeom>
          <a:solidFill>
            <a:srgbClr val="0C3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C6A9D-3DE7-47D4-8FD6-8916E5DE6824}"/>
              </a:ext>
            </a:extLst>
          </p:cNvPr>
          <p:cNvSpPr txBox="1"/>
          <p:nvPr/>
        </p:nvSpPr>
        <p:spPr>
          <a:xfrm>
            <a:off x="-1165544" y="522178"/>
            <a:ext cx="5948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i="1" dirty="0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과정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2538B22-A44E-4AAE-B54A-9F2096D431BB}"/>
              </a:ext>
            </a:extLst>
          </p:cNvPr>
          <p:cNvGrpSpPr/>
          <p:nvPr/>
        </p:nvGrpSpPr>
        <p:grpSpPr>
          <a:xfrm>
            <a:off x="6213455" y="755858"/>
            <a:ext cx="3779522" cy="5086399"/>
            <a:chOff x="4232255" y="735538"/>
            <a:chExt cx="3779522" cy="50863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978F666-24C5-4789-B510-3F0FACB46330}"/>
                </a:ext>
              </a:extLst>
            </p:cNvPr>
            <p:cNvSpPr/>
            <p:nvPr/>
          </p:nvSpPr>
          <p:spPr>
            <a:xfrm>
              <a:off x="4232255" y="735538"/>
              <a:ext cx="3779522" cy="661720"/>
            </a:xfrm>
            <a:prstGeom prst="rect">
              <a:avLst/>
            </a:prstGeom>
            <a:solidFill>
              <a:srgbClr val="0C3A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i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데이터 수집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53EE301-A4DC-46DE-91D9-16BA99385DF7}"/>
                </a:ext>
              </a:extLst>
            </p:cNvPr>
            <p:cNvSpPr/>
            <p:nvPr/>
          </p:nvSpPr>
          <p:spPr>
            <a:xfrm>
              <a:off x="4232255" y="2218898"/>
              <a:ext cx="3779522" cy="661720"/>
            </a:xfrm>
            <a:prstGeom prst="rect">
              <a:avLst/>
            </a:prstGeom>
            <a:solidFill>
              <a:srgbClr val="0C3A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i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데이터 </a:t>
              </a:r>
              <a:r>
                <a:rPr lang="ko-KR" altLang="en-US" sz="3200" i="1" dirty="0" err="1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전처리</a:t>
              </a:r>
              <a:endParaRPr lang="ko-KR" altLang="en-US" sz="3200" i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CF0FFFC-326F-4AB6-9BE1-BE44E1ACDA04}"/>
                </a:ext>
              </a:extLst>
            </p:cNvPr>
            <p:cNvSpPr/>
            <p:nvPr/>
          </p:nvSpPr>
          <p:spPr>
            <a:xfrm>
              <a:off x="4232255" y="3656537"/>
              <a:ext cx="3779522" cy="661720"/>
            </a:xfrm>
            <a:prstGeom prst="rect">
              <a:avLst/>
            </a:prstGeom>
            <a:solidFill>
              <a:srgbClr val="0C3A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i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데이터 분석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0ABB2B-D083-467A-8316-CD8F39434A65}"/>
                </a:ext>
              </a:extLst>
            </p:cNvPr>
            <p:cNvSpPr/>
            <p:nvPr/>
          </p:nvSpPr>
          <p:spPr>
            <a:xfrm>
              <a:off x="4232255" y="5160217"/>
              <a:ext cx="3779522" cy="661720"/>
            </a:xfrm>
            <a:prstGeom prst="rect">
              <a:avLst/>
            </a:prstGeom>
            <a:solidFill>
              <a:srgbClr val="0C3A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i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데이터 시각화 및 </a:t>
              </a:r>
              <a:r>
                <a:rPr lang="en-US" altLang="ko-KR" sz="3200" i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UI</a:t>
              </a:r>
              <a:endParaRPr lang="ko-KR" altLang="en-US" sz="3200" i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CE067306-21EC-4885-B1E0-12A969A5CEE5}"/>
                </a:ext>
              </a:extLst>
            </p:cNvPr>
            <p:cNvSpPr/>
            <p:nvPr/>
          </p:nvSpPr>
          <p:spPr>
            <a:xfrm>
              <a:off x="5720080" y="1569978"/>
              <a:ext cx="751840" cy="495604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D348D881-C378-48EB-828E-DC45B4F23D9D}"/>
                </a:ext>
              </a:extLst>
            </p:cNvPr>
            <p:cNvSpPr/>
            <p:nvPr/>
          </p:nvSpPr>
          <p:spPr>
            <a:xfrm>
              <a:off x="5720080" y="3012440"/>
              <a:ext cx="751840" cy="495604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0182417E-CE00-470A-B080-C042727F1134}"/>
                </a:ext>
              </a:extLst>
            </p:cNvPr>
            <p:cNvSpPr/>
            <p:nvPr/>
          </p:nvSpPr>
          <p:spPr>
            <a:xfrm>
              <a:off x="5720080" y="4514745"/>
              <a:ext cx="751840" cy="495604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481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27585F-674F-4802-B3AA-2B94E93ABC5A}"/>
              </a:ext>
            </a:extLst>
          </p:cNvPr>
          <p:cNvSpPr/>
          <p:nvPr/>
        </p:nvSpPr>
        <p:spPr>
          <a:xfrm>
            <a:off x="3596639" y="-1"/>
            <a:ext cx="8595361" cy="6858001"/>
          </a:xfrm>
          <a:prstGeom prst="rect">
            <a:avLst/>
          </a:prstGeom>
          <a:solidFill>
            <a:srgbClr val="2D5B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4737D5-C869-484D-966E-3A0D5A90DA87}"/>
              </a:ext>
            </a:extLst>
          </p:cNvPr>
          <p:cNvSpPr/>
          <p:nvPr/>
        </p:nvSpPr>
        <p:spPr>
          <a:xfrm>
            <a:off x="386080" y="522178"/>
            <a:ext cx="2926080" cy="661720"/>
          </a:xfrm>
          <a:prstGeom prst="rect">
            <a:avLst/>
          </a:prstGeom>
          <a:solidFill>
            <a:srgbClr val="0C3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C6A9D-3DE7-47D4-8FD6-8916E5DE6824}"/>
              </a:ext>
            </a:extLst>
          </p:cNvPr>
          <p:cNvSpPr txBox="1"/>
          <p:nvPr/>
        </p:nvSpPr>
        <p:spPr>
          <a:xfrm>
            <a:off x="-1165544" y="562818"/>
            <a:ext cx="5948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i="1" dirty="0" err="1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사용툴</a:t>
            </a:r>
            <a:r>
              <a:rPr lang="ko-KR" altLang="en-US" sz="3200" i="1" dirty="0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3200" i="1" dirty="0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ko-KR" altLang="en-US" sz="3200" i="1" dirty="0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패키지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9FD4223-D451-49CB-9E1C-FD514ACE9E0B}"/>
              </a:ext>
            </a:extLst>
          </p:cNvPr>
          <p:cNvSpPr/>
          <p:nvPr/>
        </p:nvSpPr>
        <p:spPr>
          <a:xfrm>
            <a:off x="4155441" y="511921"/>
            <a:ext cx="7429730" cy="58136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A39FA1D-4F3C-4796-A4F4-9ECA4A4A81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" t="3786" r="1243" b="1252"/>
          <a:stretch/>
        </p:blipFill>
        <p:spPr>
          <a:xfrm>
            <a:off x="5241780" y="3719246"/>
            <a:ext cx="826355" cy="85110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A9C2010-14BE-4249-ACC6-6EC64854A7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90" t="-6891" b="-1"/>
          <a:stretch/>
        </p:blipFill>
        <p:spPr>
          <a:xfrm>
            <a:off x="6463956" y="3470389"/>
            <a:ext cx="826355" cy="126498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DFE5F7E-D412-4F6B-A867-3D8910E6B5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974" y="5013809"/>
            <a:ext cx="851108" cy="85110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F8209B4-99D7-4397-9137-2FBA18C79A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60" y="5013809"/>
            <a:ext cx="956109" cy="95610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48FEB92-4A75-48DE-B67B-699BC19FCB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597" y="3777648"/>
            <a:ext cx="1137632" cy="113763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00521F2-BD45-4D51-AD9B-846613E492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207" y="1422339"/>
            <a:ext cx="1137632" cy="11376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0A03D3A-43E2-4AEE-99FF-F67D5EDC87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781" y="1308778"/>
            <a:ext cx="1137632" cy="11376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DB1B25-BEA6-41F7-8823-B073EA6525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38" y="1308778"/>
            <a:ext cx="1038182" cy="10381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20B471-F9B1-4832-8739-D1019F255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185" y="5184978"/>
            <a:ext cx="2401705" cy="6137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82C0E0-22FE-4072-BD94-D04327A4C1F8}"/>
              </a:ext>
            </a:extLst>
          </p:cNvPr>
          <p:cNvSpPr txBox="1"/>
          <p:nvPr/>
        </p:nvSpPr>
        <p:spPr>
          <a:xfrm>
            <a:off x="5565207" y="790084"/>
            <a:ext cx="117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사용언어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A55B0D-C39D-4B34-8A3F-198989960401}"/>
              </a:ext>
            </a:extLst>
          </p:cNvPr>
          <p:cNvSpPr txBox="1"/>
          <p:nvPr/>
        </p:nvSpPr>
        <p:spPr>
          <a:xfrm>
            <a:off x="8962667" y="790084"/>
            <a:ext cx="117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 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4807A-C52D-48BF-B6E9-10E4309240C8}"/>
              </a:ext>
            </a:extLst>
          </p:cNvPr>
          <p:cNvSpPr txBox="1"/>
          <p:nvPr/>
        </p:nvSpPr>
        <p:spPr>
          <a:xfrm>
            <a:off x="9040212" y="2958332"/>
            <a:ext cx="117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협업 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432DE1-0068-4980-B6D0-2E299C505AB9}"/>
              </a:ext>
            </a:extLst>
          </p:cNvPr>
          <p:cNvSpPr txBox="1"/>
          <p:nvPr/>
        </p:nvSpPr>
        <p:spPr>
          <a:xfrm>
            <a:off x="5482444" y="2958332"/>
            <a:ext cx="1578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 패키지</a:t>
            </a:r>
            <a:endParaRPr lang="ko-KR" altLang="en-US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03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27585F-674F-4802-B3AA-2B94E93ABC5A}"/>
              </a:ext>
            </a:extLst>
          </p:cNvPr>
          <p:cNvSpPr/>
          <p:nvPr/>
        </p:nvSpPr>
        <p:spPr>
          <a:xfrm>
            <a:off x="3596639" y="-1"/>
            <a:ext cx="8595361" cy="6858001"/>
          </a:xfrm>
          <a:prstGeom prst="rect">
            <a:avLst/>
          </a:prstGeom>
          <a:solidFill>
            <a:srgbClr val="2D5B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4737D5-C869-484D-966E-3A0D5A90DA87}"/>
              </a:ext>
            </a:extLst>
          </p:cNvPr>
          <p:cNvSpPr/>
          <p:nvPr/>
        </p:nvSpPr>
        <p:spPr>
          <a:xfrm>
            <a:off x="443882" y="522178"/>
            <a:ext cx="2769833" cy="661720"/>
          </a:xfrm>
          <a:prstGeom prst="rect">
            <a:avLst/>
          </a:prstGeom>
          <a:solidFill>
            <a:srgbClr val="0C3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C6A9D-3DE7-47D4-8FD6-8916E5DE6824}"/>
              </a:ext>
            </a:extLst>
          </p:cNvPr>
          <p:cNvSpPr txBox="1"/>
          <p:nvPr/>
        </p:nvSpPr>
        <p:spPr>
          <a:xfrm>
            <a:off x="-1165544" y="522178"/>
            <a:ext cx="5948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수집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F195015-98A0-4BDA-92CE-D8FB89B2C4A3}"/>
              </a:ext>
            </a:extLst>
          </p:cNvPr>
          <p:cNvSpPr/>
          <p:nvPr/>
        </p:nvSpPr>
        <p:spPr>
          <a:xfrm>
            <a:off x="3996380" y="355599"/>
            <a:ext cx="7795878" cy="6146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D2135F9-5A8F-4DE4-B7B4-6F72AC7EA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179" y="1761081"/>
            <a:ext cx="1858165" cy="16535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54894C-BCE9-494A-88DE-8A86614B82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0" t="9563" r="-956"/>
          <a:stretch/>
        </p:blipFill>
        <p:spPr>
          <a:xfrm>
            <a:off x="4947920" y="3762967"/>
            <a:ext cx="2479040" cy="8042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37D990-8B26-43F9-87C6-40FF1F8C7B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7"/>
          <a:stretch/>
        </p:blipFill>
        <p:spPr>
          <a:xfrm>
            <a:off x="5224549" y="4973473"/>
            <a:ext cx="2068022" cy="8585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3D55AB-76A8-4E6C-8BB6-76007310EA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7221" y="2242535"/>
            <a:ext cx="2783411" cy="10183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B0F299-B97E-43D3-93D4-6290960DB26B}"/>
              </a:ext>
            </a:extLst>
          </p:cNvPr>
          <p:cNvSpPr txBox="1"/>
          <p:nvPr/>
        </p:nvSpPr>
        <p:spPr>
          <a:xfrm>
            <a:off x="4860539" y="1114750"/>
            <a:ext cx="31218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코로나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확진자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데이터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ADF04-0713-4E45-872A-5D2E8E93ADEA}"/>
              </a:ext>
            </a:extLst>
          </p:cNvPr>
          <p:cNvSpPr txBox="1"/>
          <p:nvPr/>
        </p:nvSpPr>
        <p:spPr>
          <a:xfrm>
            <a:off x="8553291" y="1114750"/>
            <a:ext cx="22483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 map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78F8845-9B81-44C4-8D4C-899D362CB8F7}"/>
              </a:ext>
            </a:extLst>
          </p:cNvPr>
          <p:cNvGrpSpPr/>
          <p:nvPr/>
        </p:nvGrpSpPr>
        <p:grpSpPr>
          <a:xfrm>
            <a:off x="8976315" y="3872732"/>
            <a:ext cx="2600052" cy="2424943"/>
            <a:chOff x="9027115" y="3832092"/>
            <a:chExt cx="2600052" cy="2424943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FC57F8B-5B92-418A-B961-88845AA27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9385" y="3832092"/>
              <a:ext cx="1131513" cy="111355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C31907B-0D98-4B25-9D08-D89DFE1BB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3449" y="4452368"/>
              <a:ext cx="1131513" cy="111355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3DC9F15E-D9C2-4752-87A4-53EA8D9A3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784" y="5314463"/>
              <a:ext cx="872366" cy="85852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8B96D4CF-9008-4872-934C-CAD8D5D98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7115" y="5516881"/>
              <a:ext cx="752091" cy="740154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6427658A-D40E-4DC5-B9B0-18F3CC0E9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5076" y="5035444"/>
              <a:ext cx="752091" cy="740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628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27585F-674F-4802-B3AA-2B94E93ABC5A}"/>
              </a:ext>
            </a:extLst>
          </p:cNvPr>
          <p:cNvSpPr/>
          <p:nvPr/>
        </p:nvSpPr>
        <p:spPr>
          <a:xfrm>
            <a:off x="3596639" y="-1"/>
            <a:ext cx="8595361" cy="6858001"/>
          </a:xfrm>
          <a:prstGeom prst="rect">
            <a:avLst/>
          </a:prstGeom>
          <a:solidFill>
            <a:srgbClr val="2D5B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4737D5-C869-484D-966E-3A0D5A90DA87}"/>
              </a:ext>
            </a:extLst>
          </p:cNvPr>
          <p:cNvSpPr/>
          <p:nvPr/>
        </p:nvSpPr>
        <p:spPr>
          <a:xfrm>
            <a:off x="443882" y="522178"/>
            <a:ext cx="2769833" cy="661720"/>
          </a:xfrm>
          <a:prstGeom prst="rect">
            <a:avLst/>
          </a:prstGeom>
          <a:solidFill>
            <a:srgbClr val="0C3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C6A9D-3DE7-47D4-8FD6-8916E5DE6824}"/>
              </a:ext>
            </a:extLst>
          </p:cNvPr>
          <p:cNvSpPr txBox="1"/>
          <p:nvPr/>
        </p:nvSpPr>
        <p:spPr>
          <a:xfrm>
            <a:off x="-1165544" y="542498"/>
            <a:ext cx="59480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i="1" dirty="0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</a:t>
            </a:r>
            <a:r>
              <a:rPr lang="ko-KR" altLang="en-US" sz="3300" i="1" dirty="0" err="1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전처리</a:t>
            </a:r>
            <a:r>
              <a:rPr lang="ko-KR" altLang="en-US" sz="3300" i="1" dirty="0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ko-KR" altLang="en-US" sz="33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F9390-1353-408F-85E7-1E560B88A959}"/>
              </a:ext>
            </a:extLst>
          </p:cNvPr>
          <p:cNvSpPr txBox="1"/>
          <p:nvPr/>
        </p:nvSpPr>
        <p:spPr>
          <a:xfrm>
            <a:off x="3982720" y="1185554"/>
            <a:ext cx="798576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지자체 홈페이지에서 </a:t>
            </a:r>
            <a:r>
              <a:rPr lang="ko-KR" altLang="en-US" sz="1800" dirty="0" err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확진자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현황 수집</a:t>
            </a:r>
            <a:endParaRPr lang="en-US" altLang="ko-KR" sz="18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[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지역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]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column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추가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[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지역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확진일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거주지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]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형태로 데이터화</a:t>
            </a:r>
            <a:endParaRPr lang="en-US" altLang="ko-KR" sz="18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[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확진 월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]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column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추가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[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확진일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확진월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] datetime  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변환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en-US" altLang="ko-KR" sz="18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[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지역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확진일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거주지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확진 월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]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형태로 데이터화</a:t>
            </a:r>
            <a:endParaRPr lang="en-US" altLang="ko-KR" sz="18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D380E-C8CE-4269-8E8F-65F731336252}"/>
              </a:ext>
            </a:extLst>
          </p:cNvPr>
          <p:cNvSpPr txBox="1"/>
          <p:nvPr/>
        </p:nvSpPr>
        <p:spPr>
          <a:xfrm>
            <a:off x="3982720" y="759791"/>
            <a:ext cx="211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코로나 </a:t>
            </a:r>
            <a:r>
              <a:rPr lang="ko-KR" altLang="en-US" sz="24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확진자</a:t>
            </a:r>
            <a:endParaRPr lang="ko-KR" altLang="en-US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A6C43C-193C-42FF-A20C-E89B5F322B87}"/>
              </a:ext>
            </a:extLst>
          </p:cNvPr>
          <p:cNvSpPr txBox="1"/>
          <p:nvPr/>
        </p:nvSpPr>
        <p:spPr>
          <a:xfrm>
            <a:off x="3982720" y="3945353"/>
            <a:ext cx="7985760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 err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검색지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유형에서 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‘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여행 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레저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‘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카테고리만 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추출</a:t>
            </a:r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요일이 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[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월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금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토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]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인 경우와 공휴일만 추출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지역별 여행 횟수 집계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상위 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 지역 추출</a:t>
            </a:r>
            <a:endParaRPr lang="en-US" altLang="ko-KR" sz="18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지역 </a:t>
            </a:r>
            <a:r>
              <a:rPr lang="ko-KR" altLang="en-US" sz="1800" dirty="0" err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시군구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컬럼의 </a:t>
            </a:r>
            <a:r>
              <a:rPr lang="en-US" altLang="ko-KR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scale</a:t>
            </a: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코로나 데이터와 맞추고 년도별로 </a:t>
            </a:r>
            <a:r>
              <a:rPr lang="en-US" altLang="ko-KR" sz="1800" dirty="0" err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concat</a:t>
            </a:r>
            <a:endParaRPr lang="en-US" altLang="ko-KR" sz="18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해당 년도의 월별 특정 지역 여행 횟수 집계 및 증감 집계</a:t>
            </a:r>
            <a:endParaRPr lang="en-US" altLang="ko-KR" sz="18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8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474AE-DAD2-458D-9EC8-4FC0C542F444}"/>
              </a:ext>
            </a:extLst>
          </p:cNvPr>
          <p:cNvSpPr txBox="1"/>
          <p:nvPr/>
        </p:nvSpPr>
        <p:spPr>
          <a:xfrm>
            <a:off x="3982720" y="3458630"/>
            <a:ext cx="255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 map </a:t>
            </a:r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69656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27585F-674F-4802-B3AA-2B94E93ABC5A}"/>
              </a:ext>
            </a:extLst>
          </p:cNvPr>
          <p:cNvSpPr/>
          <p:nvPr/>
        </p:nvSpPr>
        <p:spPr>
          <a:xfrm>
            <a:off x="3596639" y="-1"/>
            <a:ext cx="8595361" cy="6858001"/>
          </a:xfrm>
          <a:prstGeom prst="rect">
            <a:avLst/>
          </a:prstGeom>
          <a:solidFill>
            <a:srgbClr val="2D5B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4737D5-C869-484D-966E-3A0D5A90DA87}"/>
              </a:ext>
            </a:extLst>
          </p:cNvPr>
          <p:cNvSpPr/>
          <p:nvPr/>
        </p:nvSpPr>
        <p:spPr>
          <a:xfrm>
            <a:off x="443882" y="522178"/>
            <a:ext cx="2785455" cy="1144576"/>
          </a:xfrm>
          <a:prstGeom prst="rect">
            <a:avLst/>
          </a:prstGeom>
          <a:solidFill>
            <a:srgbClr val="0C3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C6A9D-3DE7-47D4-8FD6-8916E5DE6824}"/>
              </a:ext>
            </a:extLst>
          </p:cNvPr>
          <p:cNvSpPr txBox="1"/>
          <p:nvPr/>
        </p:nvSpPr>
        <p:spPr>
          <a:xfrm>
            <a:off x="-1165544" y="556903"/>
            <a:ext cx="59480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i="1" dirty="0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분석</a:t>
            </a:r>
            <a:endParaRPr lang="en-US" altLang="ko-KR" sz="3200" i="1" dirty="0">
              <a:solidFill>
                <a:srgbClr val="FFDD4A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en-US" altLang="ko-KR" sz="3200" i="1" dirty="0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3200" i="1" dirty="0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코로나 </a:t>
            </a:r>
            <a:r>
              <a:rPr lang="ko-KR" altLang="en-US" sz="3200" i="1" dirty="0" err="1">
                <a:solidFill>
                  <a:srgbClr val="FFDD4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확진자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861E8-0C0F-4C46-961B-1D4E5BBF138C}"/>
              </a:ext>
            </a:extLst>
          </p:cNvPr>
          <p:cNvSpPr txBox="1"/>
          <p:nvPr/>
        </p:nvSpPr>
        <p:spPr>
          <a:xfrm>
            <a:off x="4267199" y="1328390"/>
            <a:ext cx="148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기준선정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049F5-8E41-4325-BC8D-6B3C6B10B325}"/>
              </a:ext>
            </a:extLst>
          </p:cNvPr>
          <p:cNvSpPr txBox="1"/>
          <p:nvPr/>
        </p:nvSpPr>
        <p:spPr>
          <a:xfrm>
            <a:off x="4267200" y="520692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시각화 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예외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A848B1-75E0-4ECA-AD1E-BCC8299FCC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9" t="4445" r="1704" b="2667"/>
          <a:stretch/>
        </p:blipFill>
        <p:spPr>
          <a:xfrm>
            <a:off x="6277733" y="1318134"/>
            <a:ext cx="5294507" cy="5195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C9CF8-B9E7-41EF-B31E-1C8649FB21E4}"/>
              </a:ext>
            </a:extLst>
          </p:cNvPr>
          <p:cNvSpPr txBox="1"/>
          <p:nvPr/>
        </p:nvSpPr>
        <p:spPr>
          <a:xfrm>
            <a:off x="4133214" y="1963961"/>
            <a:ext cx="20536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월별 </a:t>
            </a:r>
            <a:r>
              <a:rPr lang="ko-KR" altLang="en-US" dirty="0" err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누적확진자가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10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 이하인 시</a:t>
            </a:r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군은 제외</a:t>
            </a:r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144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 시</a:t>
            </a:r>
            <a:r>
              <a:rPr lang="en-US" altLang="ko-KR" sz="1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· </a:t>
            </a:r>
            <a:r>
              <a:rPr lang="ko-KR" altLang="en-US" dirty="0" err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군구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중 </a:t>
            </a:r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86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 지역 제외</a:t>
            </a:r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kern="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45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1210</Words>
  <Application>Microsoft Office PowerPoint</Application>
  <PresentationFormat>와이드스크린</PresentationFormat>
  <Paragraphs>236</Paragraphs>
  <Slides>27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G마켓 산스 TTF Bold</vt:lpstr>
      <vt:lpstr>G마켓 산스 TTF Light</vt:lpstr>
      <vt:lpstr>G마켓 산스 TTF Medium</vt:lpstr>
      <vt:lpstr>HY견고딕</vt:lpstr>
      <vt:lpstr>맑은 고딕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015</dc:creator>
  <cp:lastModifiedBy>015</cp:lastModifiedBy>
  <cp:revision>72</cp:revision>
  <dcterms:created xsi:type="dcterms:W3CDTF">2020-10-20T06:32:29Z</dcterms:created>
  <dcterms:modified xsi:type="dcterms:W3CDTF">2020-10-22T06:16:46Z</dcterms:modified>
</cp:coreProperties>
</file>