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65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2" r:id="rId12"/>
    <p:sldId id="298" r:id="rId13"/>
  </p:sldIdLst>
  <p:sldSz cx="20104100" cy="11309350"/>
  <p:notesSz cx="20104100" cy="11309350"/>
  <p:embeddedFontLst>
    <p:embeddedFont>
      <p:font typeface="Formular" panose="02000000000000000000" pitchFamily="2" charset="0"/>
      <p:regular r:id="rId15"/>
      <p:bold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A5C"/>
    <a:srgbClr val="F7692B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7" autoAdjust="0"/>
    <p:restoredTop sz="94710"/>
  </p:normalViewPr>
  <p:slideViewPr>
    <p:cSldViewPr>
      <p:cViewPr varScale="1">
        <p:scale>
          <a:sx n="90" d="100"/>
          <a:sy n="90" d="100"/>
        </p:scale>
        <p:origin x="608" y="232"/>
      </p:cViewPr>
      <p:guideLst>
        <p:guide orient="horz" pos="1786"/>
        <p:guide pos="1052"/>
        <p:guide orient="horz" pos="538"/>
        <p:guide pos="11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8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2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4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3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2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67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9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7650" y="9102424"/>
            <a:ext cx="3568342" cy="1607363"/>
          </a:xfrm>
          <a:prstGeom prst="rect">
            <a:avLst/>
          </a:prstGeom>
        </p:spPr>
      </p:pic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1687512" y="1012592"/>
            <a:ext cx="15544800" cy="1524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>
              <a:lnSpc>
                <a:spcPct val="75000"/>
              </a:lnSpc>
            </a:pPr>
            <a:r>
              <a:rPr lang="ru-RU" sz="6000" kern="0" spc="-200" dirty="0">
                <a:solidFill>
                  <a:srgbClr val="0059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проект по программе «Специалист по искусственному интеллекту и машинному обучению»</a:t>
            </a:r>
          </a:p>
        </p:txBody>
      </p:sp>
      <p:grpSp>
        <p:nvGrpSpPr>
          <p:cNvPr id="5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5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59" y="8589350"/>
            <a:ext cx="3948128" cy="27366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74850" y="6030392"/>
            <a:ext cx="6796476" cy="472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Борисов Михаил Романович</a:t>
            </a: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Перспективные направления для дальнейшего анализа 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(факультативно) </a:t>
            </a: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</a:pPr>
            <a:r>
              <a:rPr lang="ru-RU" sz="36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влияния бренда на цену.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r>
              <a:rPr lang="ru-RU" sz="36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отзывов и рейтингов продавцов.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r>
              <a:rPr lang="ru-RU" sz="36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спроса с учетом сезонности.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02464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6306800" cy="1277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(Прикрепите скриншот итогового варианта </a:t>
            </a:r>
            <a:r>
              <a:rPr lang="ru-RU" sz="3600" kern="0" spc="-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дашборда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для демонстрации Заказчику. Кратко опишите возможности </a:t>
            </a:r>
            <a:r>
              <a:rPr lang="ru-RU" sz="3600" kern="0" spc="-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дашборда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— фильтры, кнопки)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22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400" b="1" kern="0" spc="-200" dirty="0">
                <a:solidFill>
                  <a:srgbClr val="005970"/>
                </a:solidFill>
                <a:latin typeface="Formular" panose="02000000000000000000" pitchFamily="2" charset="-52"/>
                <a:cs typeface="Tahoma"/>
              </a:rPr>
              <a:t>* </a:t>
            </a:r>
            <a:r>
              <a:rPr lang="ru-RU" sz="5000" b="1" kern="0" spc="-200" dirty="0" err="1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Дашборд</a:t>
            </a:r>
            <a:endParaRPr lang="ru-RU" sz="50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диаграмма, линия, План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AE337C62-1A48-6CF3-51BE-2D4C06B5C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4178050"/>
            <a:ext cx="16306800" cy="67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70303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8000" spc="-130" dirty="0">
                <a:solidFill>
                  <a:srgbClr val="0A4A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внимание!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  <a:endParaRPr lang="ru-RU" sz="2000" b="1" kern="0" spc="-2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705165"/>
            <a:ext cx="17068800" cy="849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Название проекта: </a:t>
            </a:r>
          </a:p>
          <a:p>
            <a:pPr lvl="1">
              <a:spcAft>
                <a:spcPts val="1200"/>
              </a:spcAft>
            </a:pPr>
            <a:r>
              <a:rPr lang="ru-RU" sz="44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Бизнес-цель заказчика: </a:t>
            </a:r>
            <a:r>
              <a:rPr lang="ru-RU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Выход на онлайн-рынок с конкурентным ассортиментом персональных компьютеров, снижение затрат на содержание магазина и рекламу на 10%</a:t>
            </a:r>
            <a:endParaRPr lang="ru-RU" sz="44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44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Объект исследования: </a:t>
            </a:r>
            <a:r>
              <a:rPr lang="ru-RU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Персональные компьютеры, представленные на онлайн-площадках</a:t>
            </a:r>
            <a:endParaRPr lang="ru-RU" sz="44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44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Предмет исследования: </a:t>
            </a:r>
            <a:r>
              <a:rPr lang="ru-RU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цены и популярности от технических характеристик компьютеров</a:t>
            </a:r>
            <a:endParaRPr lang="ru-RU" sz="44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Цель исследования: </a:t>
            </a:r>
            <a:r>
              <a:rPr lang="ru-RU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ключевые факторы, влияющие на цену и спрос, для формирования рекомендаций по ассортименту и ценообразованию</a:t>
            </a: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704957"/>
            <a:ext cx="17068800" cy="469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Требования к результату анализа: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Риски и условия реализации проекта (факультативно): </a:t>
            </a:r>
            <a:r>
              <a:rPr lang="ru-RU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Предоставить аналитический отчет с визуализацией, статистическими показателями и выводами</a:t>
            </a:r>
            <a:endParaRPr lang="ru-RU" sz="44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66302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6306800" cy="413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Источники данных, типы данных: </a:t>
            </a:r>
            <a:r>
              <a:rPr lang="ru-RU" sz="3600" kern="0" spc="-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Датсет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" sz="3600" kern="0" spc="-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wb_pc_easy</a:t>
            </a:r>
            <a:r>
              <a:rPr lang="en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содержащий информацию о товарах категории "Компьютеры и моноблоки" с онлайн-площадки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Числовые: цена, количество ядер, объем ОЗУ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Категориальные: тип процессора, видеопроцессор, операционная система</a:t>
            </a:r>
          </a:p>
          <a:p>
            <a:pPr algn="just"/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Способ(ы) получения данных: 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Данные предоставлены заказчиком, выгружены с онлайн-магазина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9626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670050" y="2050815"/>
            <a:ext cx="15544800" cy="5764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Этапы исследования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Планирование дизайна исследования: 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Определение целей, выбор уровня сложности (</a:t>
            </a:r>
            <a:r>
              <a:rPr lang="en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EASY)</a:t>
            </a:r>
            <a:endParaRPr lang="ru-RU" sz="36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Обработка данных: 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Заполнение пропусков, преобразование типов данных, очистка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данных: </a:t>
            </a:r>
            <a:r>
              <a:rPr lang="ru-RU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Анализ распределений, корреляций, визуализация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Статистическое исследование данных: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Описательная статистика, корреляционный анализ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Оформление результатов анализа: 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Подготовка выводов и рекомендаций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31576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6966985-FB2F-42ED-A814-675F9415922E}"/>
              </a:ext>
            </a:extLst>
          </p:cNvPr>
          <p:cNvSpPr txBox="1"/>
          <p:nvPr/>
        </p:nvSpPr>
        <p:spPr>
          <a:xfrm>
            <a:off x="1670050" y="2835275"/>
            <a:ext cx="17221200" cy="7077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Гипотеза исследования: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Гипотеза 1: </a:t>
            </a:r>
            <a:r>
              <a:rPr lang="ru-RU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Цена компьютера зависит от количества ядер процессора и объема ОЗУ.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Гипотеза 2: </a:t>
            </a:r>
            <a:r>
              <a:rPr lang="ru-RU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</a:t>
            </a:r>
            <a:r>
              <a:rPr lang="en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SSD </a:t>
            </a:r>
            <a:r>
              <a:rPr lang="ru-RU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накопителя увеличивает стоимость компьютера.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Метод(ы) проверки гипотезы: </a:t>
            </a:r>
            <a:r>
              <a:rPr lang="ru-RU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Корреляционный анализ, визуализация (</a:t>
            </a:r>
            <a:r>
              <a:rPr lang="ru-RU" sz="4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боксплоты</a:t>
            </a:r>
            <a:r>
              <a:rPr lang="ru-RU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scatterplot)</a:t>
            </a: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275645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7957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проверки гипотезы (графическое представление)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результатов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подтверждают сильную зависимость цены от технических характеристик</a:t>
            </a:r>
            <a:endParaRPr lang="ru-RU" sz="36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анализа</a:t>
            </a:r>
          </a:p>
        </p:txBody>
      </p:sp>
      <p:pic>
        <p:nvPicPr>
          <p:cNvPr id="3" name="Рисунок 2" descr="Изображение выглядит как диаграмма, линия, Граф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689F7CA-9FCB-9DF0-211E-11B416FED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3507383"/>
            <a:ext cx="7772400" cy="518160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иаграмма, прямоугольный&#10;&#10;Автоматически созданное описание">
            <a:extLst>
              <a:ext uri="{FF2B5EF4-FFF2-40B4-BE49-F238E27FC236}">
                <a16:creationId xmlns:a16="http://schemas.microsoft.com/office/drawing/2014/main" id="{E9E54DEA-7F8C-6267-7CEB-7934ECF90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225" y="3417324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4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377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Полученные результаты: 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выводы: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компьютеров находятся в среднем ценовом диапазоне.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Цена растет с увеличением количества ядер и объема ОЗУ.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 </a:t>
            </a: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накопители значительно влияют на цену.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популярные процессоры — 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Core i5 </a:t>
            </a: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i7.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2557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2500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*Рекомендации для Заказчика</a:t>
            </a:r>
            <a:r>
              <a:rPr lang="ru-RU" sz="4400" kern="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(факультативно) </a:t>
            </a: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для заказчика: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Фокусироваться на моделях с 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Core i5, 8-16 </a:t>
            </a: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 ОЗУ для массового рынка.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SSD </a:t>
            </a: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премиальных моделях.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Анализировать топовых продавцов для выбора партнеров.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5328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5838</TotalTime>
  <Words>437</Words>
  <Application>Microsoft Macintosh PowerPoint</Application>
  <PresentationFormat>Произвольный</PresentationFormat>
  <Paragraphs>74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Tahoma</vt:lpstr>
      <vt:lpstr>Times New Roman</vt:lpstr>
      <vt:lpstr>Calibri</vt:lpstr>
      <vt:lpstr>Formular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>User</dc:creator>
  <cp:lastModifiedBy>psevd0n1m03072004@gmail.com</cp:lastModifiedBy>
  <cp:revision>138</cp:revision>
  <dcterms:created xsi:type="dcterms:W3CDTF">2022-03-29T11:34:13Z</dcterms:created>
  <dcterms:modified xsi:type="dcterms:W3CDTF">2025-06-09T14:09:13Z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