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31540" y="120498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95736" y="119675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67944" y="120498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12160" y="120498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884368" y="120498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06794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2" idx="2"/>
            <a:endCxn id="7" idx="0"/>
          </p:cNvCxnSpPr>
          <p:nvPr/>
        </p:nvCxnSpPr>
        <p:spPr>
          <a:xfrm flipH="1">
            <a:off x="899592" y="548680"/>
            <a:ext cx="3636404" cy="6563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2"/>
            <a:endCxn id="8" idx="0"/>
          </p:cNvCxnSpPr>
          <p:nvPr/>
        </p:nvCxnSpPr>
        <p:spPr>
          <a:xfrm flipH="1">
            <a:off x="2663788" y="548680"/>
            <a:ext cx="1872208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2"/>
            <a:endCxn id="9" idx="0"/>
          </p:cNvCxnSpPr>
          <p:nvPr/>
        </p:nvCxnSpPr>
        <p:spPr>
          <a:xfrm>
            <a:off x="4535996" y="548680"/>
            <a:ext cx="0" cy="6563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2"/>
            <a:endCxn id="10" idx="0"/>
          </p:cNvCxnSpPr>
          <p:nvPr/>
        </p:nvCxnSpPr>
        <p:spPr>
          <a:xfrm>
            <a:off x="4535996" y="548680"/>
            <a:ext cx="1944216" cy="6563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2"/>
            <a:endCxn id="11" idx="0"/>
          </p:cNvCxnSpPr>
          <p:nvPr/>
        </p:nvCxnSpPr>
        <p:spPr>
          <a:xfrm>
            <a:off x="4535996" y="548680"/>
            <a:ext cx="3816424" cy="6563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4864" y="1237138"/>
            <a:ext cx="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收件箱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95736" y="1228228"/>
            <a:ext cx="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发件箱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81268" y="1237138"/>
            <a:ext cx="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草稿箱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25484" y="1228228"/>
            <a:ext cx="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垃圾箱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98269" y="1267117"/>
            <a:ext cx="909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星标邮件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81268" y="178767"/>
            <a:ext cx="909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邮件管理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8215" y="298580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081268" y="297104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025484" y="297104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884368" y="298102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195736" y="2995836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1540" y="3033763"/>
            <a:ext cx="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删    除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94593" y="2981028"/>
            <a:ext cx="90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</a:rPr>
              <a:t>全部标记为已读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25484" y="3047942"/>
            <a:ext cx="909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标记为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…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07905" y="3043163"/>
            <a:ext cx="909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移动到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…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95735" y="3064540"/>
            <a:ext cx="909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彻底删除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46" name="直接箭头连接符 45"/>
          <p:cNvCxnSpPr>
            <a:stCxn id="7" idx="2"/>
            <a:endCxn id="34" idx="0"/>
          </p:cNvCxnSpPr>
          <p:nvPr/>
        </p:nvCxnSpPr>
        <p:spPr>
          <a:xfrm flipH="1">
            <a:off x="886267" y="1637030"/>
            <a:ext cx="13325" cy="13487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7" idx="2"/>
            <a:endCxn id="35" idx="0"/>
          </p:cNvCxnSpPr>
          <p:nvPr/>
        </p:nvCxnSpPr>
        <p:spPr>
          <a:xfrm>
            <a:off x="899592" y="1637030"/>
            <a:ext cx="3649728" cy="13340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7" idx="2"/>
            <a:endCxn id="36" idx="0"/>
          </p:cNvCxnSpPr>
          <p:nvPr/>
        </p:nvCxnSpPr>
        <p:spPr>
          <a:xfrm>
            <a:off x="899592" y="1637030"/>
            <a:ext cx="5593944" cy="13340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7" idx="2"/>
            <a:endCxn id="37" idx="0"/>
          </p:cNvCxnSpPr>
          <p:nvPr/>
        </p:nvCxnSpPr>
        <p:spPr>
          <a:xfrm>
            <a:off x="899592" y="1637030"/>
            <a:ext cx="7452828" cy="1343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7" idx="2"/>
            <a:endCxn id="38" idx="0"/>
          </p:cNvCxnSpPr>
          <p:nvPr/>
        </p:nvCxnSpPr>
        <p:spPr>
          <a:xfrm>
            <a:off x="899592" y="1637030"/>
            <a:ext cx="1764196" cy="13588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8" idx="2"/>
            <a:endCxn id="34" idx="0"/>
          </p:cNvCxnSpPr>
          <p:nvPr/>
        </p:nvCxnSpPr>
        <p:spPr>
          <a:xfrm flipH="1">
            <a:off x="886267" y="1628800"/>
            <a:ext cx="1777521" cy="13570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8" idx="2"/>
            <a:endCxn id="35" idx="0"/>
          </p:cNvCxnSpPr>
          <p:nvPr/>
        </p:nvCxnSpPr>
        <p:spPr>
          <a:xfrm>
            <a:off x="2663788" y="1628800"/>
            <a:ext cx="1885532" cy="13422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8" idx="2"/>
            <a:endCxn id="36" idx="0"/>
          </p:cNvCxnSpPr>
          <p:nvPr/>
        </p:nvCxnSpPr>
        <p:spPr>
          <a:xfrm>
            <a:off x="2663788" y="1628800"/>
            <a:ext cx="3829748" cy="13422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8" idx="2"/>
            <a:endCxn id="37" idx="0"/>
          </p:cNvCxnSpPr>
          <p:nvPr/>
        </p:nvCxnSpPr>
        <p:spPr>
          <a:xfrm>
            <a:off x="2663788" y="1628800"/>
            <a:ext cx="5688632" cy="13522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8" idx="2"/>
            <a:endCxn id="38" idx="0"/>
          </p:cNvCxnSpPr>
          <p:nvPr/>
        </p:nvCxnSpPr>
        <p:spPr>
          <a:xfrm>
            <a:off x="2663788" y="1628800"/>
            <a:ext cx="0" cy="1367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9" idx="2"/>
            <a:endCxn id="38" idx="0"/>
          </p:cNvCxnSpPr>
          <p:nvPr/>
        </p:nvCxnSpPr>
        <p:spPr>
          <a:xfrm flipH="1">
            <a:off x="2663788" y="1637030"/>
            <a:ext cx="1872208" cy="13588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9" idx="2"/>
            <a:endCxn id="36" idx="0"/>
          </p:cNvCxnSpPr>
          <p:nvPr/>
        </p:nvCxnSpPr>
        <p:spPr>
          <a:xfrm>
            <a:off x="4535996" y="1637030"/>
            <a:ext cx="1957540" cy="13340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9" idx="2"/>
            <a:endCxn id="37" idx="0"/>
          </p:cNvCxnSpPr>
          <p:nvPr/>
        </p:nvCxnSpPr>
        <p:spPr>
          <a:xfrm>
            <a:off x="4535996" y="1637030"/>
            <a:ext cx="3816424" cy="1343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10" idx="2"/>
            <a:endCxn id="38" idx="0"/>
          </p:cNvCxnSpPr>
          <p:nvPr/>
        </p:nvCxnSpPr>
        <p:spPr>
          <a:xfrm flipH="1">
            <a:off x="2663788" y="1637030"/>
            <a:ext cx="3816424" cy="13588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0" idx="2"/>
            <a:endCxn id="35" idx="0"/>
          </p:cNvCxnSpPr>
          <p:nvPr/>
        </p:nvCxnSpPr>
        <p:spPr>
          <a:xfrm flipH="1">
            <a:off x="4549320" y="1637030"/>
            <a:ext cx="1930892" cy="13340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0" idx="2"/>
            <a:endCxn id="36" idx="0"/>
          </p:cNvCxnSpPr>
          <p:nvPr/>
        </p:nvCxnSpPr>
        <p:spPr>
          <a:xfrm>
            <a:off x="6480212" y="1637030"/>
            <a:ext cx="13324" cy="13340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0" idx="2"/>
            <a:endCxn id="37" idx="0"/>
          </p:cNvCxnSpPr>
          <p:nvPr/>
        </p:nvCxnSpPr>
        <p:spPr>
          <a:xfrm>
            <a:off x="6480212" y="1637030"/>
            <a:ext cx="1872208" cy="1343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1" idx="2"/>
            <a:endCxn id="34" idx="0"/>
          </p:cNvCxnSpPr>
          <p:nvPr/>
        </p:nvCxnSpPr>
        <p:spPr>
          <a:xfrm flipH="1">
            <a:off x="886267" y="1637030"/>
            <a:ext cx="7466153" cy="13487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11" idx="2"/>
            <a:endCxn id="35" idx="0"/>
          </p:cNvCxnSpPr>
          <p:nvPr/>
        </p:nvCxnSpPr>
        <p:spPr>
          <a:xfrm flipH="1">
            <a:off x="4549320" y="1637030"/>
            <a:ext cx="3803100" cy="13340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11" idx="2"/>
            <a:endCxn id="36" idx="0"/>
          </p:cNvCxnSpPr>
          <p:nvPr/>
        </p:nvCxnSpPr>
        <p:spPr>
          <a:xfrm flipH="1">
            <a:off x="6493536" y="1637030"/>
            <a:ext cx="1858884" cy="13340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11" idx="2"/>
            <a:endCxn id="37" idx="0"/>
          </p:cNvCxnSpPr>
          <p:nvPr/>
        </p:nvCxnSpPr>
        <p:spPr>
          <a:xfrm>
            <a:off x="8352420" y="1637030"/>
            <a:ext cx="0" cy="1343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1" idx="2"/>
            <a:endCxn id="38" idx="0"/>
          </p:cNvCxnSpPr>
          <p:nvPr/>
        </p:nvCxnSpPr>
        <p:spPr>
          <a:xfrm flipH="1">
            <a:off x="2663788" y="1637030"/>
            <a:ext cx="5688632" cy="13588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3217749" y="4365104"/>
            <a:ext cx="36004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4014237" y="4365104"/>
            <a:ext cx="36004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4812988" y="4365104"/>
            <a:ext cx="36004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5640401" y="4365104"/>
            <a:ext cx="36004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6821972" y="4359986"/>
            <a:ext cx="36004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7620723" y="4359986"/>
            <a:ext cx="36004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8448136" y="4359986"/>
            <a:ext cx="36004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/>
          <p:cNvCxnSpPr>
            <a:stCxn id="36" idx="2"/>
            <a:endCxn id="134" idx="0"/>
          </p:cNvCxnSpPr>
          <p:nvPr/>
        </p:nvCxnSpPr>
        <p:spPr>
          <a:xfrm flipH="1">
            <a:off x="3397769" y="3403095"/>
            <a:ext cx="3095767" cy="9620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36" idx="2"/>
            <a:endCxn id="135" idx="0"/>
          </p:cNvCxnSpPr>
          <p:nvPr/>
        </p:nvCxnSpPr>
        <p:spPr>
          <a:xfrm flipH="1">
            <a:off x="4194257" y="3403095"/>
            <a:ext cx="2299279" cy="9620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36" idx="2"/>
            <a:endCxn id="136" idx="0"/>
          </p:cNvCxnSpPr>
          <p:nvPr/>
        </p:nvCxnSpPr>
        <p:spPr>
          <a:xfrm flipH="1">
            <a:off x="4993008" y="3403095"/>
            <a:ext cx="1500528" cy="9620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36" idx="2"/>
            <a:endCxn id="137" idx="0"/>
          </p:cNvCxnSpPr>
          <p:nvPr/>
        </p:nvCxnSpPr>
        <p:spPr>
          <a:xfrm flipH="1">
            <a:off x="5820421" y="3403095"/>
            <a:ext cx="673115" cy="9620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37" idx="2"/>
            <a:endCxn id="139" idx="0"/>
          </p:cNvCxnSpPr>
          <p:nvPr/>
        </p:nvCxnSpPr>
        <p:spPr>
          <a:xfrm flipH="1">
            <a:off x="7001992" y="3413076"/>
            <a:ext cx="1350428" cy="9469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37" idx="2"/>
            <a:endCxn id="140" idx="0"/>
          </p:cNvCxnSpPr>
          <p:nvPr/>
        </p:nvCxnSpPr>
        <p:spPr>
          <a:xfrm flipH="1">
            <a:off x="7800743" y="3413076"/>
            <a:ext cx="551677" cy="9469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37" idx="2"/>
            <a:endCxn id="141" idx="0"/>
          </p:cNvCxnSpPr>
          <p:nvPr/>
        </p:nvCxnSpPr>
        <p:spPr>
          <a:xfrm>
            <a:off x="8352420" y="3413076"/>
            <a:ext cx="275736" cy="9469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3166936" y="4437112"/>
            <a:ext cx="461665" cy="1800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已    读    邮    件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963424" y="4444126"/>
            <a:ext cx="461665" cy="1800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未    读    邮    件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762175" y="4431994"/>
            <a:ext cx="461665" cy="1800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星    标    邮    件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589588" y="4440678"/>
            <a:ext cx="461665" cy="1800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取    消    星    标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771159" y="4444126"/>
            <a:ext cx="461665" cy="1800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收        件        箱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569910" y="4444126"/>
            <a:ext cx="461665" cy="1800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发        件        箱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8397323" y="4440678"/>
            <a:ext cx="461665" cy="1800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自 定 义 文 件 夹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706247" y="4359986"/>
            <a:ext cx="36004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55434" y="4444126"/>
            <a:ext cx="461665" cy="1800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垃        圾        箱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87" name="直接箭头连接符 186"/>
          <p:cNvCxnSpPr>
            <a:stCxn id="34" idx="2"/>
            <a:endCxn id="184" idx="0"/>
          </p:cNvCxnSpPr>
          <p:nvPr/>
        </p:nvCxnSpPr>
        <p:spPr>
          <a:xfrm>
            <a:off x="886267" y="3417855"/>
            <a:ext cx="0" cy="9421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78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3628" y="120498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87824" y="119675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76056" y="120498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948264" y="120498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36952" y="1237138"/>
            <a:ext cx="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收件箱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87824" y="1228228"/>
            <a:ext cx="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发件箱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89380" y="1228228"/>
            <a:ext cx="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垃圾箱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62165" y="1267117"/>
            <a:ext cx="909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星标邮件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81268" y="297104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94593" y="2981028"/>
            <a:ext cx="90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</a:rPr>
              <a:t>全部标记为已读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>
            <a:stCxn id="3" idx="2"/>
            <a:endCxn id="11" idx="0"/>
          </p:cNvCxnSpPr>
          <p:nvPr/>
        </p:nvCxnSpPr>
        <p:spPr>
          <a:xfrm>
            <a:off x="3455876" y="1628800"/>
            <a:ext cx="1093444" cy="13422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11" idx="0"/>
          </p:cNvCxnSpPr>
          <p:nvPr/>
        </p:nvCxnSpPr>
        <p:spPr>
          <a:xfrm flipH="1">
            <a:off x="4549320" y="1637030"/>
            <a:ext cx="994788" cy="13340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2"/>
            <a:endCxn id="11" idx="0"/>
          </p:cNvCxnSpPr>
          <p:nvPr/>
        </p:nvCxnSpPr>
        <p:spPr>
          <a:xfrm flipH="1">
            <a:off x="4549320" y="1637030"/>
            <a:ext cx="2866996" cy="13340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2" idx="2"/>
            <a:endCxn id="11" idx="0"/>
          </p:cNvCxnSpPr>
          <p:nvPr/>
        </p:nvCxnSpPr>
        <p:spPr>
          <a:xfrm>
            <a:off x="1691680" y="1637030"/>
            <a:ext cx="2857640" cy="13340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487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540" y="120498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95736" y="119675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67944" y="120498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12160" y="120498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84368" y="120498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4864" y="1237138"/>
            <a:ext cx="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收件箱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5736" y="1228228"/>
            <a:ext cx="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发件箱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81268" y="1237138"/>
            <a:ext cx="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草稿箱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25484" y="1228228"/>
            <a:ext cx="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垃圾箱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98269" y="1267117"/>
            <a:ext cx="909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星标邮件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67944" y="297104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067944" y="3047942"/>
            <a:ext cx="909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标记为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…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4" name="直接箭头连接符 13"/>
          <p:cNvCxnSpPr>
            <a:stCxn id="2" idx="2"/>
            <a:endCxn id="12" idx="0"/>
          </p:cNvCxnSpPr>
          <p:nvPr/>
        </p:nvCxnSpPr>
        <p:spPr>
          <a:xfrm>
            <a:off x="899592" y="1637030"/>
            <a:ext cx="3636404" cy="13340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2"/>
            <a:endCxn id="12" idx="0"/>
          </p:cNvCxnSpPr>
          <p:nvPr/>
        </p:nvCxnSpPr>
        <p:spPr>
          <a:xfrm>
            <a:off x="2663788" y="1628800"/>
            <a:ext cx="1872208" cy="13422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2"/>
            <a:endCxn id="12" idx="0"/>
          </p:cNvCxnSpPr>
          <p:nvPr/>
        </p:nvCxnSpPr>
        <p:spPr>
          <a:xfrm>
            <a:off x="4535996" y="1637030"/>
            <a:ext cx="0" cy="13340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 flipH="1">
            <a:off x="4535996" y="1637030"/>
            <a:ext cx="1944216" cy="13340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  <a:endCxn id="12" idx="0"/>
          </p:cNvCxnSpPr>
          <p:nvPr/>
        </p:nvCxnSpPr>
        <p:spPr>
          <a:xfrm flipH="1">
            <a:off x="4535996" y="1637030"/>
            <a:ext cx="3816424" cy="13340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110645" y="4365104"/>
            <a:ext cx="36004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907133" y="4365104"/>
            <a:ext cx="36004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705884" y="4365104"/>
            <a:ext cx="36004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533297" y="4365104"/>
            <a:ext cx="36004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12" idx="2"/>
            <a:endCxn id="19" idx="0"/>
          </p:cNvCxnSpPr>
          <p:nvPr/>
        </p:nvCxnSpPr>
        <p:spPr>
          <a:xfrm flipH="1">
            <a:off x="3290665" y="3403095"/>
            <a:ext cx="1245331" cy="9620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2"/>
            <a:endCxn id="20" idx="0"/>
          </p:cNvCxnSpPr>
          <p:nvPr/>
        </p:nvCxnSpPr>
        <p:spPr>
          <a:xfrm flipH="1">
            <a:off x="4087153" y="3403095"/>
            <a:ext cx="448843" cy="9620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2"/>
            <a:endCxn id="21" idx="0"/>
          </p:cNvCxnSpPr>
          <p:nvPr/>
        </p:nvCxnSpPr>
        <p:spPr>
          <a:xfrm>
            <a:off x="4535996" y="3403095"/>
            <a:ext cx="349908" cy="9620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2"/>
            <a:endCxn id="22" idx="0"/>
          </p:cNvCxnSpPr>
          <p:nvPr/>
        </p:nvCxnSpPr>
        <p:spPr>
          <a:xfrm>
            <a:off x="4535996" y="3403095"/>
            <a:ext cx="1177321" cy="9620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59832" y="4437112"/>
            <a:ext cx="461665" cy="1800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已    读    邮    件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56320" y="4444126"/>
            <a:ext cx="461665" cy="1800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未    读    邮    件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55071" y="4431994"/>
            <a:ext cx="461665" cy="1800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星    标    邮    件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82484" y="4440678"/>
            <a:ext cx="461665" cy="1800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取    消    星    标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8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540" y="120498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95736" y="119675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67944" y="120498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12160" y="120498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84368" y="120498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4864" y="1237138"/>
            <a:ext cx="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收件箱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5736" y="1228228"/>
            <a:ext cx="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发件箱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81268" y="1237138"/>
            <a:ext cx="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草稿箱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25484" y="1228228"/>
            <a:ext cx="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垃圾箱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98269" y="1267117"/>
            <a:ext cx="909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星标邮件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67944" y="298102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091481" y="3043163"/>
            <a:ext cx="909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移动到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…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4" name="直接箭头连接符 13"/>
          <p:cNvCxnSpPr>
            <a:stCxn id="2" idx="2"/>
            <a:endCxn id="12" idx="0"/>
          </p:cNvCxnSpPr>
          <p:nvPr/>
        </p:nvCxnSpPr>
        <p:spPr>
          <a:xfrm>
            <a:off x="899592" y="1637030"/>
            <a:ext cx="3636404" cy="1343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2"/>
            <a:endCxn id="12" idx="0"/>
          </p:cNvCxnSpPr>
          <p:nvPr/>
        </p:nvCxnSpPr>
        <p:spPr>
          <a:xfrm>
            <a:off x="2663788" y="1628800"/>
            <a:ext cx="1872208" cy="13522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2"/>
            <a:endCxn id="12" idx="0"/>
          </p:cNvCxnSpPr>
          <p:nvPr/>
        </p:nvCxnSpPr>
        <p:spPr>
          <a:xfrm>
            <a:off x="4535996" y="1637030"/>
            <a:ext cx="0" cy="1343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 flipH="1">
            <a:off x="4535996" y="1637030"/>
            <a:ext cx="1944216" cy="1343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  <a:endCxn id="12" idx="0"/>
          </p:cNvCxnSpPr>
          <p:nvPr/>
        </p:nvCxnSpPr>
        <p:spPr>
          <a:xfrm flipH="1">
            <a:off x="4535996" y="1637030"/>
            <a:ext cx="3816424" cy="1343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542693" y="4359986"/>
            <a:ext cx="36004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341444" y="4359986"/>
            <a:ext cx="36004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68857" y="4359986"/>
            <a:ext cx="36004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12" idx="2"/>
            <a:endCxn id="19" idx="0"/>
          </p:cNvCxnSpPr>
          <p:nvPr/>
        </p:nvCxnSpPr>
        <p:spPr>
          <a:xfrm flipH="1">
            <a:off x="3722713" y="3413076"/>
            <a:ext cx="813283" cy="9469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2"/>
            <a:endCxn id="20" idx="0"/>
          </p:cNvCxnSpPr>
          <p:nvPr/>
        </p:nvCxnSpPr>
        <p:spPr>
          <a:xfrm flipH="1">
            <a:off x="4521464" y="3413076"/>
            <a:ext cx="14532" cy="9469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2"/>
            <a:endCxn id="21" idx="0"/>
          </p:cNvCxnSpPr>
          <p:nvPr/>
        </p:nvCxnSpPr>
        <p:spPr>
          <a:xfrm>
            <a:off x="4535996" y="3413076"/>
            <a:ext cx="812881" cy="9469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91880" y="4444126"/>
            <a:ext cx="461665" cy="1800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收        件        箱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90631" y="4444126"/>
            <a:ext cx="461665" cy="1800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发        件        箱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18044" y="4440678"/>
            <a:ext cx="461665" cy="1800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自 定 义 文 件 夹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80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139952" y="332656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139952" y="350240"/>
            <a:ext cx="994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bg1"/>
                </a:solidFill>
              </a:rPr>
              <a:t>有“删除“功能的文件夹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63888" y="3861048"/>
            <a:ext cx="2160240" cy="739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菱形 20"/>
          <p:cNvSpPr/>
          <p:nvPr/>
        </p:nvSpPr>
        <p:spPr>
          <a:xfrm>
            <a:off x="4094320" y="1844824"/>
            <a:ext cx="1080120" cy="5760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102699" y="2027329"/>
            <a:ext cx="9997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solidFill>
                  <a:schemeClr val="bg1"/>
                </a:solidFill>
              </a:rPr>
              <a:t>能否放入垃圾箱？</a:t>
            </a:r>
            <a:endParaRPr lang="zh-CN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26" name="直接箭头连接符 25"/>
          <p:cNvCxnSpPr>
            <a:stCxn id="16" idx="2"/>
            <a:endCxn id="21" idx="0"/>
          </p:cNvCxnSpPr>
          <p:nvPr/>
        </p:nvCxnSpPr>
        <p:spPr>
          <a:xfrm>
            <a:off x="4608004" y="764704"/>
            <a:ext cx="26376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1" idx="2"/>
            <a:endCxn id="19" idx="0"/>
          </p:cNvCxnSpPr>
          <p:nvPr/>
        </p:nvCxnSpPr>
        <p:spPr>
          <a:xfrm>
            <a:off x="4634380" y="2420888"/>
            <a:ext cx="9628" cy="144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732240" y="19168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stCxn id="21" idx="3"/>
            <a:endCxn id="35" idx="1"/>
          </p:cNvCxnSpPr>
          <p:nvPr/>
        </p:nvCxnSpPr>
        <p:spPr>
          <a:xfrm>
            <a:off x="5174440" y="2132856"/>
            <a:ext cx="1557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93229" y="390750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</a:rPr>
              <a:t>邮件放入垃圾箱，即在服务器端将邮件从原表剪切到垃圾箱表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69024" y="193997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bg1"/>
                </a:solidFill>
              </a:rPr>
              <a:t>邮件保留在原文件夹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75856" y="112009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执行“删除”功能</a:t>
            </a:r>
            <a:endParaRPr lang="zh-CN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3770421" y="3017857"/>
            <a:ext cx="818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删除成功</a:t>
            </a:r>
            <a:endParaRPr lang="zh-CN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5544108" y="1781108"/>
            <a:ext cx="818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删除失败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3592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139952" y="332656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4094320" y="1844824"/>
            <a:ext cx="1080120" cy="5760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102699" y="2027329"/>
            <a:ext cx="9997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solidFill>
                  <a:schemeClr val="bg1"/>
                </a:solidFill>
              </a:rPr>
              <a:t>能否彻底删除？</a:t>
            </a:r>
            <a:endParaRPr lang="zh-CN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19" name="直接箭头连接符 18"/>
          <p:cNvCxnSpPr>
            <a:stCxn id="14" idx="2"/>
            <a:endCxn id="17" idx="0"/>
          </p:cNvCxnSpPr>
          <p:nvPr/>
        </p:nvCxnSpPr>
        <p:spPr>
          <a:xfrm>
            <a:off x="4608004" y="764704"/>
            <a:ext cx="26376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7" idx="2"/>
          </p:cNvCxnSpPr>
          <p:nvPr/>
        </p:nvCxnSpPr>
        <p:spPr>
          <a:xfrm>
            <a:off x="4634380" y="2420888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732240" y="19168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17" idx="3"/>
            <a:endCxn id="21" idx="1"/>
          </p:cNvCxnSpPr>
          <p:nvPr/>
        </p:nvCxnSpPr>
        <p:spPr>
          <a:xfrm>
            <a:off x="5174440" y="2132856"/>
            <a:ext cx="1557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31840" y="1120098"/>
            <a:ext cx="1545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执行“彻底删除”功能</a:t>
            </a:r>
            <a:endParaRPr lang="zh-CN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635896" y="3017857"/>
            <a:ext cx="952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彻底删除成功</a:t>
            </a:r>
            <a:endParaRPr lang="zh-CN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436096" y="1781108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彻底删除失败</a:t>
            </a:r>
            <a:endParaRPr lang="zh-CN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4107645" y="367824"/>
            <a:ext cx="99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solidFill>
                  <a:schemeClr val="bg1"/>
                </a:solidFill>
              </a:rPr>
              <a:t>有“彻底删除“功能的文件夹</a:t>
            </a:r>
            <a:endParaRPr lang="zh-CN" alt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63888" y="3861048"/>
            <a:ext cx="2160240" cy="739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593229" y="390750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</a:rPr>
              <a:t>邮件从原文件夹中彻底删除，即服务器端将邮件从表中彻底删除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69024" y="193997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bg1"/>
                </a:solidFill>
              </a:rPr>
              <a:t>邮件保留在原文件夹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73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635897" y="332656"/>
            <a:ext cx="20455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3635897" y="1844824"/>
            <a:ext cx="2045564" cy="5760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86309" y="2025680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solidFill>
                  <a:schemeClr val="bg1"/>
                </a:solidFill>
              </a:rPr>
              <a:t>能否全部标记为已读？</a:t>
            </a:r>
            <a:endParaRPr lang="zh-CN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>
            <a:stCxn id="14" idx="2"/>
            <a:endCxn id="15" idx="0"/>
          </p:cNvCxnSpPr>
          <p:nvPr/>
        </p:nvCxnSpPr>
        <p:spPr>
          <a:xfrm>
            <a:off x="4658679" y="764704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2"/>
          </p:cNvCxnSpPr>
          <p:nvPr/>
        </p:nvCxnSpPr>
        <p:spPr>
          <a:xfrm flipH="1">
            <a:off x="4634381" y="2420888"/>
            <a:ext cx="24298" cy="144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732240" y="19168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5" idx="3"/>
            <a:endCxn id="19" idx="1"/>
          </p:cNvCxnSpPr>
          <p:nvPr/>
        </p:nvCxnSpPr>
        <p:spPr>
          <a:xfrm>
            <a:off x="5681461" y="2132856"/>
            <a:ext cx="10507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71800" y="1120098"/>
            <a:ext cx="190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执行“全部标记为已读”功能</a:t>
            </a:r>
            <a:endParaRPr lang="zh-CN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3131840" y="3017857"/>
            <a:ext cx="1457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全部标记为已读成功</a:t>
            </a:r>
            <a:endParaRPr lang="zh-CN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74440" y="1781108"/>
            <a:ext cx="155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全部标记为已读失败</a:t>
            </a:r>
            <a:endParaRPr lang="zh-CN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35897" y="332656"/>
            <a:ext cx="2045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</a:rPr>
              <a:t>有“全部标记为已读“功能的文件夹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63888" y="3861048"/>
            <a:ext cx="2160240" cy="739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593229" y="390750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</a:rPr>
              <a:t>邮件全部标记为已读，即服务器端将邮件的状态标记为已读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50604" y="1973649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bg1"/>
                </a:solidFill>
              </a:rPr>
              <a:t>邮件保留原状态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73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534549" y="260648"/>
            <a:ext cx="20455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107505" y="1268760"/>
            <a:ext cx="1385036" cy="5760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8706" y="1441376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solidFill>
                  <a:schemeClr val="bg1"/>
                </a:solidFill>
              </a:rPr>
              <a:t>能否标记为已读？</a:t>
            </a:r>
            <a:endParaRPr lang="zh-CN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>
            <a:stCxn id="14" idx="2"/>
            <a:endCxn id="15" idx="0"/>
          </p:cNvCxnSpPr>
          <p:nvPr/>
        </p:nvCxnSpPr>
        <p:spPr>
          <a:xfrm flipH="1">
            <a:off x="800023" y="692696"/>
            <a:ext cx="3757308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2"/>
            <a:endCxn id="25" idx="0"/>
          </p:cNvCxnSpPr>
          <p:nvPr/>
        </p:nvCxnSpPr>
        <p:spPr>
          <a:xfrm flipH="1">
            <a:off x="791580" y="1844824"/>
            <a:ext cx="8443" cy="9201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195736" y="134076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5" idx="3"/>
            <a:endCxn id="19" idx="1"/>
          </p:cNvCxnSpPr>
          <p:nvPr/>
        </p:nvCxnSpPr>
        <p:spPr>
          <a:xfrm>
            <a:off x="1492541" y="1556792"/>
            <a:ext cx="70319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5617" y="743071"/>
            <a:ext cx="1905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执行“标记为</a:t>
            </a:r>
            <a:r>
              <a:rPr lang="en-US" altLang="zh-CN" sz="1000" dirty="0" smtClean="0"/>
              <a:t>… -- </a:t>
            </a:r>
            <a:r>
              <a:rPr lang="zh-CN" altLang="en-US" sz="1000" dirty="0" smtClean="0"/>
              <a:t>标记已读”功能</a:t>
            </a:r>
            <a:endParaRPr lang="zh-CN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35495" y="2027349"/>
            <a:ext cx="75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标记为已读成功</a:t>
            </a:r>
            <a:endParaRPr lang="zh-CN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416836" y="1628800"/>
            <a:ext cx="77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标记为已读失败</a:t>
            </a:r>
            <a:endParaRPr lang="zh-CN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06557" y="260648"/>
            <a:ext cx="2045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</a:rPr>
              <a:t>有“标记为</a:t>
            </a:r>
            <a:r>
              <a:rPr lang="en-US" altLang="zh-CN" sz="1100" b="1" dirty="0" smtClean="0">
                <a:solidFill>
                  <a:schemeClr val="bg1"/>
                </a:solidFill>
              </a:rPr>
              <a:t>…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“功能的文件夹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496" y="2764959"/>
            <a:ext cx="1512168" cy="739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5309" y="2811415"/>
            <a:ext cx="1492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</a:rPr>
              <a:t>邮件标记为已读，即服务器端将邮件的状态标记为已读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5736" y="1380001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bg1"/>
                </a:solidFill>
              </a:rPr>
              <a:t>邮件保留原状态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菱形 30"/>
          <p:cNvSpPr/>
          <p:nvPr/>
        </p:nvSpPr>
        <p:spPr>
          <a:xfrm>
            <a:off x="6084169" y="1193557"/>
            <a:ext cx="1385036" cy="5760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235370" y="1366173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solidFill>
                  <a:schemeClr val="bg1"/>
                </a:solidFill>
              </a:rPr>
              <a:t>能否标记为未读？</a:t>
            </a:r>
            <a:endParaRPr lang="zh-CN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33" name="直接箭头连接符 32"/>
          <p:cNvCxnSpPr>
            <a:stCxn id="31" idx="2"/>
          </p:cNvCxnSpPr>
          <p:nvPr/>
        </p:nvCxnSpPr>
        <p:spPr>
          <a:xfrm flipH="1">
            <a:off x="6768244" y="1769621"/>
            <a:ext cx="8443" cy="9201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172400" y="1265565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31" idx="3"/>
            <a:endCxn id="34" idx="1"/>
          </p:cNvCxnSpPr>
          <p:nvPr/>
        </p:nvCxnSpPr>
        <p:spPr>
          <a:xfrm>
            <a:off x="7469205" y="1481589"/>
            <a:ext cx="70319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12160" y="1952146"/>
            <a:ext cx="75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标记为未读成功</a:t>
            </a:r>
            <a:endParaRPr lang="zh-CN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393500" y="1553597"/>
            <a:ext cx="77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标记为未读失败</a:t>
            </a:r>
            <a:endParaRPr lang="zh-CN" altLang="en-US" sz="1000" dirty="0"/>
          </a:p>
        </p:txBody>
      </p:sp>
      <p:sp>
        <p:nvSpPr>
          <p:cNvPr id="38" name="矩形 37"/>
          <p:cNvSpPr/>
          <p:nvPr/>
        </p:nvSpPr>
        <p:spPr>
          <a:xfrm>
            <a:off x="6012161" y="2689756"/>
            <a:ext cx="1512168" cy="739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021973" y="2736212"/>
            <a:ext cx="1492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</a:rPr>
              <a:t>邮件标记为未读，即服务器端将邮件的状态标记为未读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72400" y="130479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bg1"/>
                </a:solidFill>
              </a:rPr>
              <a:t>邮件保留原状态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44" name="直接箭头连接符 43"/>
          <p:cNvCxnSpPr>
            <a:stCxn id="14" idx="2"/>
            <a:endCxn id="31" idx="0"/>
          </p:cNvCxnSpPr>
          <p:nvPr/>
        </p:nvCxnSpPr>
        <p:spPr>
          <a:xfrm>
            <a:off x="4557331" y="692696"/>
            <a:ext cx="2219356" cy="5008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菱形 44"/>
          <p:cNvSpPr/>
          <p:nvPr/>
        </p:nvSpPr>
        <p:spPr>
          <a:xfrm>
            <a:off x="5148065" y="4293096"/>
            <a:ext cx="1385036" cy="5760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299266" y="4465712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solidFill>
                  <a:schemeClr val="bg1"/>
                </a:solidFill>
              </a:rPr>
              <a:t>能否取消星标？</a:t>
            </a:r>
            <a:endParaRPr lang="zh-CN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47" name="直接箭头连接符 46"/>
          <p:cNvCxnSpPr>
            <a:stCxn id="45" idx="2"/>
          </p:cNvCxnSpPr>
          <p:nvPr/>
        </p:nvCxnSpPr>
        <p:spPr>
          <a:xfrm flipH="1">
            <a:off x="5832140" y="4869160"/>
            <a:ext cx="8443" cy="9201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236296" y="436510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>
            <a:stCxn id="45" idx="3"/>
            <a:endCxn id="48" idx="1"/>
          </p:cNvCxnSpPr>
          <p:nvPr/>
        </p:nvCxnSpPr>
        <p:spPr>
          <a:xfrm>
            <a:off x="6533101" y="4581128"/>
            <a:ext cx="70319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76056" y="5051685"/>
            <a:ext cx="75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取消星标成功</a:t>
            </a:r>
            <a:endParaRPr lang="zh-CN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6457396" y="4653136"/>
            <a:ext cx="77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取消星标失败</a:t>
            </a:r>
            <a:endParaRPr lang="zh-CN" altLang="en-US" sz="1000" dirty="0"/>
          </a:p>
        </p:txBody>
      </p:sp>
      <p:sp>
        <p:nvSpPr>
          <p:cNvPr id="52" name="矩形 51"/>
          <p:cNvSpPr/>
          <p:nvPr/>
        </p:nvSpPr>
        <p:spPr>
          <a:xfrm>
            <a:off x="5076057" y="5789295"/>
            <a:ext cx="1512168" cy="739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076056" y="5771711"/>
            <a:ext cx="1492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</a:rPr>
              <a:t>邮件标记为未星标，即服务器端将邮件从星标邮件表中删除掉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6296" y="4404337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bg1"/>
                </a:solidFill>
              </a:rPr>
              <a:t>邮件保留原状态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55" name="菱形 54"/>
          <p:cNvSpPr/>
          <p:nvPr/>
        </p:nvSpPr>
        <p:spPr>
          <a:xfrm>
            <a:off x="1115617" y="4361909"/>
            <a:ext cx="1385036" cy="5760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266818" y="4534525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solidFill>
                  <a:schemeClr val="bg1"/>
                </a:solidFill>
              </a:rPr>
              <a:t>能否标记为星标？</a:t>
            </a:r>
            <a:endParaRPr lang="zh-CN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57" name="直接箭头连接符 56"/>
          <p:cNvCxnSpPr>
            <a:stCxn id="55" idx="2"/>
          </p:cNvCxnSpPr>
          <p:nvPr/>
        </p:nvCxnSpPr>
        <p:spPr>
          <a:xfrm flipH="1">
            <a:off x="1799692" y="4937973"/>
            <a:ext cx="8443" cy="9201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203848" y="443391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stCxn id="55" idx="3"/>
            <a:endCxn id="58" idx="1"/>
          </p:cNvCxnSpPr>
          <p:nvPr/>
        </p:nvCxnSpPr>
        <p:spPr>
          <a:xfrm>
            <a:off x="2500653" y="4649941"/>
            <a:ext cx="70319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43608" y="5120498"/>
            <a:ext cx="75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标记为星标成功</a:t>
            </a:r>
            <a:endParaRPr lang="zh-CN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424948" y="4721949"/>
            <a:ext cx="77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标记为星标失败</a:t>
            </a:r>
            <a:endParaRPr lang="zh-CN" altLang="en-US" sz="1000" dirty="0"/>
          </a:p>
        </p:txBody>
      </p:sp>
      <p:sp>
        <p:nvSpPr>
          <p:cNvPr id="62" name="矩形 61"/>
          <p:cNvSpPr/>
          <p:nvPr/>
        </p:nvSpPr>
        <p:spPr>
          <a:xfrm>
            <a:off x="1043609" y="5858108"/>
            <a:ext cx="1512168" cy="739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053421" y="5838363"/>
            <a:ext cx="1492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</a:rPr>
              <a:t>邮件标记为星标，即服务器端将邮件从原文件夹复制到星标邮件表中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03848" y="4473150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bg1"/>
                </a:solidFill>
              </a:rPr>
              <a:t>邮件保留在原位置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68" name="直接箭头连接符 67"/>
          <p:cNvCxnSpPr>
            <a:stCxn id="14" idx="2"/>
            <a:endCxn id="55" idx="0"/>
          </p:cNvCxnSpPr>
          <p:nvPr/>
        </p:nvCxnSpPr>
        <p:spPr>
          <a:xfrm flipH="1">
            <a:off x="1808135" y="692696"/>
            <a:ext cx="2749196" cy="3669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14" idx="2"/>
            <a:endCxn id="45" idx="0"/>
          </p:cNvCxnSpPr>
          <p:nvPr/>
        </p:nvCxnSpPr>
        <p:spPr>
          <a:xfrm>
            <a:off x="4557331" y="692696"/>
            <a:ext cx="1283252" cy="3600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766574" y="2857581"/>
            <a:ext cx="10856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执行“</a:t>
            </a:r>
            <a:r>
              <a:rPr lang="zh-CN" altLang="en-US" sz="1000" dirty="0"/>
              <a:t>标记为</a:t>
            </a:r>
            <a:r>
              <a:rPr lang="en-US" altLang="zh-CN" sz="1000" dirty="0"/>
              <a:t>… </a:t>
            </a:r>
            <a:r>
              <a:rPr lang="en-US" altLang="zh-CN" sz="1000" dirty="0" smtClean="0"/>
              <a:t>--   </a:t>
            </a:r>
            <a:r>
              <a:rPr lang="zh-CN" altLang="en-US" sz="1000" dirty="0" smtClean="0"/>
              <a:t>标记星标”功能</a:t>
            </a:r>
            <a:endParaRPr lang="zh-CN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4351145" y="2857581"/>
            <a:ext cx="1079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执行“</a:t>
            </a:r>
            <a:r>
              <a:rPr lang="zh-CN" altLang="en-US" sz="1000" dirty="0"/>
              <a:t>标记为</a:t>
            </a:r>
            <a:r>
              <a:rPr lang="en-US" altLang="zh-CN" sz="1000" dirty="0"/>
              <a:t>… </a:t>
            </a:r>
            <a:r>
              <a:rPr lang="en-US" altLang="zh-CN" sz="1000" dirty="0" smtClean="0"/>
              <a:t>--  </a:t>
            </a:r>
            <a:r>
              <a:rPr lang="zh-CN" altLang="en-US" sz="1000" dirty="0" smtClean="0"/>
              <a:t>取消星标”功能</a:t>
            </a:r>
            <a:endParaRPr lang="zh-CN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667009" y="587459"/>
            <a:ext cx="1905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执行“</a:t>
            </a:r>
            <a:r>
              <a:rPr lang="zh-CN" altLang="en-US" sz="1000" dirty="0"/>
              <a:t>标记为</a:t>
            </a:r>
            <a:r>
              <a:rPr lang="en-US" altLang="zh-CN" sz="1000" dirty="0"/>
              <a:t>… </a:t>
            </a:r>
            <a:r>
              <a:rPr lang="en-US" altLang="zh-CN" sz="1000" dirty="0" smtClean="0"/>
              <a:t>--  </a:t>
            </a:r>
            <a:r>
              <a:rPr lang="zh-CN" altLang="en-US" sz="1000" dirty="0" smtClean="0"/>
              <a:t>标记未读”功能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6973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3635897" y="332656"/>
            <a:ext cx="20455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菱形 28"/>
          <p:cNvSpPr/>
          <p:nvPr/>
        </p:nvSpPr>
        <p:spPr>
          <a:xfrm>
            <a:off x="3635897" y="1844824"/>
            <a:ext cx="2045564" cy="5760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324016" y="2017440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solidFill>
                  <a:schemeClr val="bg1"/>
                </a:solidFill>
              </a:rPr>
              <a:t>能否移动？</a:t>
            </a:r>
            <a:endParaRPr lang="zh-CN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31" name="直接箭头连接符 30"/>
          <p:cNvCxnSpPr>
            <a:stCxn id="28" idx="2"/>
            <a:endCxn id="29" idx="0"/>
          </p:cNvCxnSpPr>
          <p:nvPr/>
        </p:nvCxnSpPr>
        <p:spPr>
          <a:xfrm>
            <a:off x="4658679" y="764704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9" idx="2"/>
          </p:cNvCxnSpPr>
          <p:nvPr/>
        </p:nvCxnSpPr>
        <p:spPr>
          <a:xfrm flipH="1">
            <a:off x="4634381" y="2420888"/>
            <a:ext cx="24298" cy="144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732240" y="19168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29" idx="3"/>
            <a:endCxn id="33" idx="1"/>
          </p:cNvCxnSpPr>
          <p:nvPr/>
        </p:nvCxnSpPr>
        <p:spPr>
          <a:xfrm>
            <a:off x="5681461" y="2132856"/>
            <a:ext cx="10507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1800" y="1120098"/>
            <a:ext cx="19059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执行“移动到</a:t>
            </a:r>
            <a:r>
              <a:rPr lang="en-US" altLang="zh-CN" sz="1000" dirty="0" smtClean="0"/>
              <a:t>… -- </a:t>
            </a:r>
            <a:r>
              <a:rPr lang="zh-CN" altLang="en-US" sz="1000" dirty="0" smtClean="0"/>
              <a:t>某文件夹”功能（此处的文件夹如概念图举例）</a:t>
            </a:r>
            <a:endParaRPr lang="zh-CN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3860363" y="3017857"/>
            <a:ext cx="728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移动成功</a:t>
            </a:r>
            <a:endParaRPr lang="zh-CN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5624388" y="1812547"/>
            <a:ext cx="155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移动失败</a:t>
            </a:r>
            <a:endParaRPr lang="zh-CN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3635897" y="332656"/>
            <a:ext cx="2045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</a:rPr>
              <a:t>有“移动到</a:t>
            </a:r>
            <a:r>
              <a:rPr lang="en-US" altLang="zh-CN" sz="1100" b="1" dirty="0" smtClean="0">
                <a:solidFill>
                  <a:schemeClr val="bg1"/>
                </a:solidFill>
              </a:rPr>
              <a:t>…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“功能的文件夹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63888" y="3861048"/>
            <a:ext cx="2160240" cy="739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593229" y="390750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</a:rPr>
              <a:t>邮件转移到某文件夹，即服务器端</a:t>
            </a:r>
            <a:r>
              <a:rPr lang="zh-CN" altLang="en-US" sz="1200" b="1" smtClean="0">
                <a:solidFill>
                  <a:schemeClr val="bg1"/>
                </a:solidFill>
              </a:rPr>
              <a:t>将邮件从原文件夹剪切，移动到目标文件夹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50604" y="1973649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bg1"/>
                </a:solidFill>
              </a:rPr>
              <a:t>邮件保留在原位置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73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165781"/>
              </p:ext>
            </p:extLst>
          </p:nvPr>
        </p:nvGraphicFramePr>
        <p:xfrm>
          <a:off x="2267744" y="836712"/>
          <a:ext cx="504056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242392"/>
                <a:gridCol w="15121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用户名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……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标记已读</a:t>
                      </a:r>
                      <a:r>
                        <a:rPr lang="en-US" altLang="zh-CN" b="1" dirty="0" smtClean="0"/>
                        <a:t>/</a:t>
                      </a:r>
                      <a:r>
                        <a:rPr lang="zh-CN" altLang="en-US" b="1" dirty="0" smtClean="0"/>
                        <a:t>未读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标记未星标</a:t>
                      </a:r>
                      <a:r>
                        <a:rPr lang="en-US" altLang="zh-CN" b="1" dirty="0" smtClean="0"/>
                        <a:t>/</a:t>
                      </a:r>
                      <a:r>
                        <a:rPr lang="zh-CN" altLang="en-US" b="1" dirty="0" smtClean="0"/>
                        <a:t>星标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即邮箱</a:t>
                      </a:r>
                      <a:r>
                        <a:rPr lang="en-US" altLang="zh-CN" b="1" dirty="0" smtClean="0"/>
                        <a:t>ID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……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r>
                        <a:rPr lang="zh-CN" altLang="en-US" b="1" dirty="0" smtClean="0"/>
                        <a:t>：未读</a:t>
                      </a:r>
                      <a:endParaRPr lang="en-US" altLang="zh-CN" b="1" dirty="0" smtClean="0"/>
                    </a:p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r>
                        <a:rPr lang="zh-CN" altLang="en-US" b="1" dirty="0" smtClean="0"/>
                        <a:t>：已读</a:t>
                      </a:r>
                      <a:endParaRPr lang="en-US" altLang="zh-CN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r>
                        <a:rPr lang="zh-CN" altLang="en-US" b="1" dirty="0" smtClean="0"/>
                        <a:t>：未星标</a:t>
                      </a:r>
                      <a:endParaRPr lang="en-US" altLang="zh-CN" b="1" dirty="0" smtClean="0"/>
                    </a:p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r>
                        <a:rPr lang="zh-CN" altLang="en-US" b="1" dirty="0" smtClean="0"/>
                        <a:t>：星标</a:t>
                      </a:r>
                      <a:endParaRPr lang="en-US" altLang="zh-CN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755576" y="3068960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收件箱表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7236296" y="3074413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草稿箱表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995936" y="3068960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发件箱表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652120" y="537321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星标</a:t>
            </a:r>
            <a:r>
              <a:rPr lang="zh-CN" altLang="en-US" sz="1400" b="1" dirty="0" smtClean="0"/>
              <a:t>邮件表（索引）</a:t>
            </a:r>
            <a:endParaRPr lang="zh-CN" altLang="en-US" sz="1400" b="1" dirty="0"/>
          </a:p>
        </p:txBody>
      </p:sp>
      <p:sp>
        <p:nvSpPr>
          <p:cNvPr id="7" name="矩形 6"/>
          <p:cNvSpPr/>
          <p:nvPr/>
        </p:nvSpPr>
        <p:spPr>
          <a:xfrm>
            <a:off x="2439580" y="537321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垃圾箱表</a:t>
            </a:r>
            <a:endParaRPr lang="zh-CN" altLang="en-US" b="1" dirty="0"/>
          </a:p>
        </p:txBody>
      </p:sp>
      <p:cxnSp>
        <p:nvCxnSpPr>
          <p:cNvPr id="15" name="直接箭头连接符 14"/>
          <p:cNvCxnSpPr>
            <a:stCxn id="3" idx="2"/>
            <a:endCxn id="6" idx="0"/>
          </p:cNvCxnSpPr>
          <p:nvPr/>
        </p:nvCxnSpPr>
        <p:spPr>
          <a:xfrm>
            <a:off x="1331640" y="3501008"/>
            <a:ext cx="4896544" cy="18722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74275" y="4486836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删除 </a:t>
            </a:r>
            <a:r>
              <a:rPr lang="en-US" altLang="zh-CN" sz="1000" dirty="0" smtClean="0"/>
              <a:t>| </a:t>
            </a:r>
            <a:r>
              <a:rPr lang="zh-CN" altLang="en-US" sz="1000" dirty="0" smtClean="0"/>
              <a:t>恢复</a:t>
            </a:r>
            <a:endParaRPr lang="en-US" altLang="zh-CN" sz="1000" dirty="0" smtClean="0"/>
          </a:p>
          <a:p>
            <a:r>
              <a:rPr lang="zh-CN" altLang="en-US" sz="1000" dirty="0" smtClean="0"/>
              <a:t>剪切、移动 </a:t>
            </a:r>
            <a:r>
              <a:rPr lang="en-US" altLang="zh-CN" sz="1000" dirty="0" smtClean="0"/>
              <a:t>| </a:t>
            </a:r>
            <a:r>
              <a:rPr lang="zh-CN" altLang="en-US" sz="1000" dirty="0" smtClean="0"/>
              <a:t>双向</a:t>
            </a:r>
            <a:endParaRPr lang="zh-CN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544493" y="4037002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星标</a:t>
            </a:r>
            <a:endParaRPr lang="en-US" altLang="zh-CN" sz="1000" dirty="0" smtClean="0"/>
          </a:p>
          <a:p>
            <a:r>
              <a:rPr lang="zh-CN" altLang="en-US" sz="1000" dirty="0"/>
              <a:t>标记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| </a:t>
            </a:r>
            <a:r>
              <a:rPr lang="zh-CN" altLang="en-US" sz="1000" dirty="0" smtClean="0"/>
              <a:t>单向</a:t>
            </a:r>
            <a:endParaRPr lang="zh-CN" altLang="en-US" sz="1000" dirty="0"/>
          </a:p>
        </p:txBody>
      </p:sp>
      <p:cxnSp>
        <p:nvCxnSpPr>
          <p:cNvPr id="23" name="直接箭头连接符 22"/>
          <p:cNvCxnSpPr>
            <a:stCxn id="3" idx="3"/>
            <a:endCxn id="5" idx="1"/>
          </p:cNvCxnSpPr>
          <p:nvPr/>
        </p:nvCxnSpPr>
        <p:spPr>
          <a:xfrm>
            <a:off x="1907704" y="3284984"/>
            <a:ext cx="20882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3" idx="2"/>
            <a:endCxn id="7" idx="0"/>
          </p:cNvCxnSpPr>
          <p:nvPr/>
        </p:nvCxnSpPr>
        <p:spPr>
          <a:xfrm>
            <a:off x="1331640" y="3501008"/>
            <a:ext cx="1684004" cy="18722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37707" y="2903885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移动到</a:t>
            </a:r>
            <a:r>
              <a:rPr lang="en-US" altLang="zh-CN" sz="1000" dirty="0" smtClean="0"/>
              <a:t>…</a:t>
            </a:r>
          </a:p>
          <a:p>
            <a:r>
              <a:rPr lang="zh-CN" altLang="en-US" sz="1000" dirty="0" smtClean="0"/>
              <a:t>剪切、移动 </a:t>
            </a:r>
            <a:r>
              <a:rPr lang="en-US" altLang="zh-CN" sz="1000" dirty="0" smtClean="0"/>
              <a:t>| </a:t>
            </a:r>
            <a:r>
              <a:rPr lang="zh-CN" altLang="en-US" sz="1000" dirty="0" smtClean="0"/>
              <a:t>双向</a:t>
            </a:r>
            <a:endParaRPr lang="zh-CN" altLang="en-US" sz="1000" dirty="0"/>
          </a:p>
        </p:txBody>
      </p:sp>
      <p:cxnSp>
        <p:nvCxnSpPr>
          <p:cNvPr id="30" name="直接箭头连接符 29"/>
          <p:cNvCxnSpPr>
            <a:stCxn id="5" idx="2"/>
            <a:endCxn id="7" idx="0"/>
          </p:cNvCxnSpPr>
          <p:nvPr/>
        </p:nvCxnSpPr>
        <p:spPr>
          <a:xfrm flipH="1">
            <a:off x="3015644" y="3501008"/>
            <a:ext cx="1556356" cy="18722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65928" y="3827104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删除 </a:t>
            </a:r>
            <a:r>
              <a:rPr lang="en-US" altLang="zh-CN" sz="1000" dirty="0" smtClean="0"/>
              <a:t>| </a:t>
            </a:r>
            <a:r>
              <a:rPr lang="zh-CN" altLang="en-US" sz="1000" dirty="0" smtClean="0"/>
              <a:t>恢复</a:t>
            </a:r>
            <a:endParaRPr lang="en-US" altLang="zh-CN" sz="1000" dirty="0" smtClean="0"/>
          </a:p>
          <a:p>
            <a:r>
              <a:rPr lang="zh-CN" altLang="en-US" sz="1000" dirty="0" smtClean="0"/>
              <a:t>剪切、移动 </a:t>
            </a:r>
            <a:r>
              <a:rPr lang="en-US" altLang="zh-CN" sz="1000" dirty="0" smtClean="0"/>
              <a:t>| </a:t>
            </a:r>
            <a:r>
              <a:rPr lang="zh-CN" altLang="en-US" sz="1000" dirty="0" smtClean="0"/>
              <a:t>双向</a:t>
            </a:r>
            <a:endParaRPr lang="zh-CN" altLang="en-US" sz="1000" dirty="0"/>
          </a:p>
        </p:txBody>
      </p:sp>
      <p:cxnSp>
        <p:nvCxnSpPr>
          <p:cNvPr id="33" name="直接箭头连接符 32"/>
          <p:cNvCxnSpPr>
            <a:stCxn id="5" idx="2"/>
            <a:endCxn id="6" idx="0"/>
          </p:cNvCxnSpPr>
          <p:nvPr/>
        </p:nvCxnSpPr>
        <p:spPr>
          <a:xfrm>
            <a:off x="4572000" y="3501008"/>
            <a:ext cx="1656184" cy="18722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44188" y="4318677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星标</a:t>
            </a:r>
            <a:endParaRPr lang="en-US" altLang="zh-CN" sz="1000" dirty="0" smtClean="0"/>
          </a:p>
          <a:p>
            <a:r>
              <a:rPr lang="zh-CN" altLang="en-US" sz="1000" dirty="0" smtClean="0"/>
              <a:t>标记 </a:t>
            </a:r>
            <a:r>
              <a:rPr lang="en-US" altLang="zh-CN" sz="1000" dirty="0" smtClean="0"/>
              <a:t>| </a:t>
            </a:r>
            <a:r>
              <a:rPr lang="zh-CN" altLang="en-US" sz="1000" dirty="0" smtClean="0"/>
              <a:t>单向</a:t>
            </a:r>
            <a:endParaRPr lang="zh-CN" altLang="en-US" sz="1000" dirty="0"/>
          </a:p>
        </p:txBody>
      </p:sp>
      <p:cxnSp>
        <p:nvCxnSpPr>
          <p:cNvPr id="37" name="直接箭头连接符 36"/>
          <p:cNvCxnSpPr>
            <a:stCxn id="4" idx="1"/>
            <a:endCxn id="5" idx="3"/>
          </p:cNvCxnSpPr>
          <p:nvPr/>
        </p:nvCxnSpPr>
        <p:spPr>
          <a:xfrm flipH="1" flipV="1">
            <a:off x="5148064" y="3284984"/>
            <a:ext cx="2088232" cy="54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78069" y="2887297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发送邮件</a:t>
            </a:r>
            <a:endParaRPr lang="en-US" altLang="zh-CN" sz="1000" dirty="0" smtClean="0"/>
          </a:p>
          <a:p>
            <a:r>
              <a:rPr lang="zh-CN" altLang="en-US" sz="1000" dirty="0" smtClean="0"/>
              <a:t>剪切、移动 </a:t>
            </a:r>
            <a:r>
              <a:rPr lang="en-US" altLang="zh-CN" sz="1000" dirty="0" smtClean="0"/>
              <a:t>| </a:t>
            </a:r>
            <a:r>
              <a:rPr lang="zh-CN" altLang="en-US" sz="1000" dirty="0" smtClean="0"/>
              <a:t>单向</a:t>
            </a:r>
            <a:endParaRPr lang="zh-CN" altLang="en-US" sz="1000" dirty="0"/>
          </a:p>
        </p:txBody>
      </p:sp>
      <p:cxnSp>
        <p:nvCxnSpPr>
          <p:cNvPr id="45" name="直接箭头连接符 44"/>
          <p:cNvCxnSpPr>
            <a:stCxn id="4" idx="2"/>
            <a:endCxn id="6" idx="0"/>
          </p:cNvCxnSpPr>
          <p:nvPr/>
        </p:nvCxnSpPr>
        <p:spPr>
          <a:xfrm flipH="1">
            <a:off x="6228184" y="3506461"/>
            <a:ext cx="1584176" cy="18667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12948" y="4225760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星标</a:t>
            </a:r>
            <a:endParaRPr lang="en-US" altLang="zh-CN" sz="1000" dirty="0" smtClean="0"/>
          </a:p>
          <a:p>
            <a:r>
              <a:rPr lang="zh-CN" altLang="en-US" sz="1000" dirty="0"/>
              <a:t>标记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| </a:t>
            </a:r>
            <a:r>
              <a:rPr lang="zh-CN" altLang="en-US" sz="1000" dirty="0" smtClean="0"/>
              <a:t>单向</a:t>
            </a:r>
            <a:endParaRPr lang="zh-CN" altLang="en-US" sz="1000" dirty="0"/>
          </a:p>
        </p:txBody>
      </p:sp>
      <p:sp>
        <p:nvSpPr>
          <p:cNvPr id="48" name="矩形 47"/>
          <p:cNvSpPr/>
          <p:nvPr/>
        </p:nvSpPr>
        <p:spPr>
          <a:xfrm>
            <a:off x="8028384" y="2492896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/>
              <a:t>彻底删除</a:t>
            </a:r>
            <a:endParaRPr lang="zh-CN" altLang="en-US" sz="1000" b="1" dirty="0"/>
          </a:p>
        </p:txBody>
      </p:sp>
      <p:sp>
        <p:nvSpPr>
          <p:cNvPr id="49" name="矩形 48"/>
          <p:cNvSpPr/>
          <p:nvPr/>
        </p:nvSpPr>
        <p:spPr>
          <a:xfrm>
            <a:off x="3205888" y="6093296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/>
              <a:t>彻底删除</a:t>
            </a:r>
            <a:endParaRPr lang="zh-CN" altLang="en-US" sz="1000" b="1" dirty="0"/>
          </a:p>
        </p:txBody>
      </p:sp>
      <p:sp>
        <p:nvSpPr>
          <p:cNvPr id="50" name="矩形 49"/>
          <p:cNvSpPr/>
          <p:nvPr/>
        </p:nvSpPr>
        <p:spPr>
          <a:xfrm>
            <a:off x="6444208" y="6093296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/>
              <a:t>取消星标</a:t>
            </a:r>
            <a:endParaRPr lang="zh-CN" altLang="en-US" sz="1000" b="1" dirty="0"/>
          </a:p>
        </p:txBody>
      </p:sp>
      <p:cxnSp>
        <p:nvCxnSpPr>
          <p:cNvPr id="52" name="直接箭头连接符 51"/>
          <p:cNvCxnSpPr>
            <a:stCxn id="7" idx="2"/>
            <a:endCxn id="49" idx="0"/>
          </p:cNvCxnSpPr>
          <p:nvPr/>
        </p:nvCxnSpPr>
        <p:spPr>
          <a:xfrm>
            <a:off x="3015644" y="5805264"/>
            <a:ext cx="550284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6" idx="2"/>
            <a:endCxn id="50" idx="0"/>
          </p:cNvCxnSpPr>
          <p:nvPr/>
        </p:nvCxnSpPr>
        <p:spPr>
          <a:xfrm>
            <a:off x="6228184" y="5805264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" idx="0"/>
            <a:endCxn id="48" idx="2"/>
          </p:cNvCxnSpPr>
          <p:nvPr/>
        </p:nvCxnSpPr>
        <p:spPr>
          <a:xfrm flipV="1">
            <a:off x="7812360" y="2780928"/>
            <a:ext cx="576064" cy="2934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65611" y="52150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星标</a:t>
            </a:r>
            <a:endParaRPr lang="en-US" altLang="zh-CN" sz="1000" dirty="0" smtClean="0"/>
          </a:p>
          <a:p>
            <a:r>
              <a:rPr lang="zh-CN" altLang="en-US" sz="1000" dirty="0"/>
              <a:t>标记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| </a:t>
            </a:r>
            <a:r>
              <a:rPr lang="zh-CN" altLang="en-US" sz="1000" dirty="0" smtClean="0"/>
              <a:t>单向</a:t>
            </a:r>
            <a:endParaRPr lang="zh-CN" altLang="en-US" sz="1000" dirty="0"/>
          </a:p>
        </p:txBody>
      </p:sp>
      <p:cxnSp>
        <p:nvCxnSpPr>
          <p:cNvPr id="65" name="直接箭头连接符 64"/>
          <p:cNvCxnSpPr>
            <a:stCxn id="7" idx="3"/>
            <a:endCxn id="6" idx="1"/>
          </p:cNvCxnSpPr>
          <p:nvPr/>
        </p:nvCxnSpPr>
        <p:spPr>
          <a:xfrm>
            <a:off x="3591708" y="5589240"/>
            <a:ext cx="20604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520989" y="276418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/>
              <a:t>删除行</a:t>
            </a:r>
            <a:endParaRPr lang="zh-CN" altLang="en-US" sz="1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586424" y="584707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/>
              <a:t>删除行</a:t>
            </a:r>
            <a:endParaRPr lang="zh-CN" altLang="en-US" sz="1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842328" y="584707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/>
              <a:t>删除行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416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707904" y="119675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763688" y="120498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652120" y="120498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77012" y="1237138"/>
            <a:ext cx="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收件箱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7904" y="1228228"/>
            <a:ext cx="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发件箱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07904" y="298580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21229" y="3033763"/>
            <a:ext cx="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删    除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74741" y="4359986"/>
            <a:ext cx="36004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23928" y="4444126"/>
            <a:ext cx="461665" cy="1800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垃        圾        箱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9" name="直接箭头连接符 8"/>
          <p:cNvCxnSpPr>
            <a:stCxn id="13" idx="2"/>
            <a:endCxn id="5" idx="0"/>
          </p:cNvCxnSpPr>
          <p:nvPr/>
        </p:nvCxnSpPr>
        <p:spPr>
          <a:xfrm>
            <a:off x="2231740" y="1637030"/>
            <a:ext cx="1944216" cy="13487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4" idx="2"/>
            <a:endCxn id="5" idx="0"/>
          </p:cNvCxnSpPr>
          <p:nvPr/>
        </p:nvCxnSpPr>
        <p:spPr>
          <a:xfrm>
            <a:off x="4175956" y="1628800"/>
            <a:ext cx="0" cy="13570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" idx="2"/>
            <a:endCxn id="5" idx="0"/>
          </p:cNvCxnSpPr>
          <p:nvPr/>
        </p:nvCxnSpPr>
        <p:spPr>
          <a:xfrm flipH="1">
            <a:off x="4175956" y="1637030"/>
            <a:ext cx="1944216" cy="13487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7" idx="0"/>
          </p:cNvCxnSpPr>
          <p:nvPr/>
        </p:nvCxnSpPr>
        <p:spPr>
          <a:xfrm flipH="1">
            <a:off x="4154761" y="3417855"/>
            <a:ext cx="21195" cy="9421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66021" y="1267117"/>
            <a:ext cx="909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星标邮件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5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67945" y="2995836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67944" y="3064540"/>
            <a:ext cx="909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彻底删除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1540" y="120498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119675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67944" y="120498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12160" y="120498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84368" y="120498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4864" y="1237138"/>
            <a:ext cx="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收件箱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95736" y="1228228"/>
            <a:ext cx="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发件箱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81268" y="1237138"/>
            <a:ext cx="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草稿箱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25484" y="1228228"/>
            <a:ext cx="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垃圾箱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98269" y="1267117"/>
            <a:ext cx="909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星标邮件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4" name="直接箭头连接符 13"/>
          <p:cNvCxnSpPr>
            <a:stCxn id="4" idx="2"/>
            <a:endCxn id="2" idx="0"/>
          </p:cNvCxnSpPr>
          <p:nvPr/>
        </p:nvCxnSpPr>
        <p:spPr>
          <a:xfrm>
            <a:off x="899592" y="1637030"/>
            <a:ext cx="3636405" cy="13588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2"/>
            <a:endCxn id="2" idx="0"/>
          </p:cNvCxnSpPr>
          <p:nvPr/>
        </p:nvCxnSpPr>
        <p:spPr>
          <a:xfrm>
            <a:off x="2663788" y="1628800"/>
            <a:ext cx="1872209" cy="1367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2"/>
            <a:endCxn id="2" idx="0"/>
          </p:cNvCxnSpPr>
          <p:nvPr/>
        </p:nvCxnSpPr>
        <p:spPr>
          <a:xfrm>
            <a:off x="4535996" y="1637030"/>
            <a:ext cx="1" cy="13588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2"/>
            <a:endCxn id="2" idx="0"/>
          </p:cNvCxnSpPr>
          <p:nvPr/>
        </p:nvCxnSpPr>
        <p:spPr>
          <a:xfrm flipH="1">
            <a:off x="4535997" y="1637030"/>
            <a:ext cx="1944215" cy="13588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2"/>
            <a:endCxn id="2" idx="0"/>
          </p:cNvCxnSpPr>
          <p:nvPr/>
        </p:nvCxnSpPr>
        <p:spPr>
          <a:xfrm flipH="1">
            <a:off x="4535997" y="1637030"/>
            <a:ext cx="3816423" cy="13588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89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687</Words>
  <Application>Microsoft Office PowerPoint</Application>
  <PresentationFormat>全屏显示(4:3)</PresentationFormat>
  <Paragraphs>144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ShinoharaYuuyoru</dc:creator>
  <cp:lastModifiedBy>ShinoharaYuyoru</cp:lastModifiedBy>
  <cp:revision>25</cp:revision>
  <dcterms:created xsi:type="dcterms:W3CDTF">2016-08-24T09:06:49Z</dcterms:created>
  <dcterms:modified xsi:type="dcterms:W3CDTF">2016-08-26T08:45:34Z</dcterms:modified>
</cp:coreProperties>
</file>