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71" r:id="rId4"/>
    <p:sldId id="266" r:id="rId5"/>
    <p:sldId id="283" r:id="rId6"/>
    <p:sldId id="284" r:id="rId7"/>
    <p:sldId id="285" r:id="rId8"/>
    <p:sldId id="282" r:id="rId9"/>
    <p:sldId id="286" r:id="rId10"/>
    <p:sldId id="287" r:id="rId11"/>
    <p:sldId id="280" r:id="rId12"/>
    <p:sldId id="281" r:id="rId13"/>
    <p:sldId id="288" r:id="rId14"/>
    <p:sldId id="272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4" userDrawn="1">
          <p15:clr>
            <a:srgbClr val="A4A3A4"/>
          </p15:clr>
        </p15:guide>
        <p15:guide id="2" pos="38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44"/>
        <p:guide pos="381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02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93.xml"/><Relationship Id="rId3" Type="http://schemas.openxmlformats.org/officeDocument/2006/relationships/image" Target="../media/image13.png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5.xml"/><Relationship Id="rId3" Type="http://schemas.openxmlformats.org/officeDocument/2006/relationships/image" Target="../media/image1.png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8.xml"/><Relationship Id="rId3" Type="http://schemas.openxmlformats.org/officeDocument/2006/relationships/image" Target="../media/image2.png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1.xml"/><Relationship Id="rId3" Type="http://schemas.openxmlformats.org/officeDocument/2006/relationships/image" Target="../media/image3.png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Relationship Id="rId3" Type="http://schemas.openxmlformats.org/officeDocument/2006/relationships/image" Target="../media/image5.png"/><Relationship Id="rId2" Type="http://schemas.openxmlformats.org/officeDocument/2006/relationships/tags" Target="../tags/tag8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6.xml"/><Relationship Id="rId3" Type="http://schemas.openxmlformats.org/officeDocument/2006/relationships/image" Target="../media/image6.png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2826385" y="1582420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lstStyle/>
          <a:p>
            <a:r>
              <a:rPr lang="zh-CN" altLang="en-US" sz="4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题目</a:t>
            </a:r>
            <a:endParaRPr lang="zh-CN" altLang="en-US" sz="48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3936365" y="1447165"/>
            <a:ext cx="5796915" cy="83185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基于在线相似度算法的音乐播放器的设计与实现 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2826385" y="2994660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lstStyle/>
          <a:p>
            <a:r>
              <a:rPr lang="zh-CN" altLang="en-US" sz="4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姓名</a:t>
            </a:r>
            <a:endParaRPr lang="en-US" altLang="zh-CN" sz="48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4"/>
            </p:custDataLst>
          </p:nvPr>
        </p:nvSpPr>
        <p:spPr>
          <a:xfrm>
            <a:off x="3936365" y="2800985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数媒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曹宇恒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2370455" y="4309745"/>
            <a:ext cx="1806575" cy="829945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p>
            <a:r>
              <a:rPr lang="zh-CN" altLang="en-US" sz="4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指导教师</a:t>
            </a:r>
            <a:endParaRPr lang="en-US" altLang="zh-CN" sz="48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4081780" y="4154805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叶斌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老师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55295" y="175895"/>
            <a:ext cx="2435225" cy="768350"/>
          </a:xfrm>
          <a:prstGeom prst="rect">
            <a:avLst/>
          </a:prstGeom>
          <a:noFill/>
        </p:spPr>
        <p:txBody>
          <a:bodyPr wrap="square" rtlCol="0">
            <a:normAutofit fontScale="500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解决</a:t>
            </a:r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的技术难题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158240" y="944245"/>
            <a:ext cx="9874885" cy="1804670"/>
          </a:xfrm>
          <a:prstGeom prst="rect">
            <a:avLst/>
          </a:prstGeom>
          <a:noFill/>
        </p:spPr>
        <p:txBody>
          <a:bodyPr wrap="square" bIns="46990" rtlCol="0" anchor="ctr" anchorCtr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推荐算法：基于音频特征（基本参数和部分频谱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分析），计算出推荐的音乐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播放列表。使用余弦相似度作为相似度度量，通过加权余弦相似度计算音乐之间的相似度。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综合运用了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sklearn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pandas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等科学计算库方法，使用了归一化统一特征，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已经解决了算法需要选取的参数，波形频谱的分析处理，波形频谱特征的提取，数据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归一化处理，不同参数的权值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调整。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35" y="2540000"/>
            <a:ext cx="5407025" cy="40024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55295" y="175895"/>
            <a:ext cx="2144395" cy="555625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剩余的工作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330325" y="1174115"/>
            <a:ext cx="9874885" cy="4204335"/>
          </a:xfrm>
          <a:prstGeom prst="rect">
            <a:avLst/>
          </a:prstGeom>
          <a:noFill/>
        </p:spPr>
        <p:txBody>
          <a:bodyPr wrap="square" bIns="46990" rtlCol="0" anchor="ctr" anchorCtr="0">
            <a:normAutofit lnSpcReduction="20000"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音频解析	  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使用librosa库进行音频解析，获取音频的各种信息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相似度算法	  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使用相似度算法计算音频的相似度，根据相似度来排序相似的音乐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音乐播放内核开发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使用多个音频库，对不同格式音乐做播放适配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GUI开发        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使用Pyside6创建音乐播放器的用户界面和功能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实现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项目的整合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    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将相似度算法和librosa获取的音频信息应用于音乐排序和推荐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和整理、测试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等    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后续测试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        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测试应用及后续调整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8880" y="3128645"/>
            <a:ext cx="9705975" cy="2153920"/>
          </a:xfrm>
          <a:prstGeom prst="rect">
            <a:avLst/>
          </a:prstGeom>
          <a:noFill/>
          <a:ln w="539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387475" y="1497330"/>
            <a:ext cx="9874885" cy="3328670"/>
          </a:xfrm>
          <a:prstGeom prst="rect">
            <a:avLst/>
          </a:prstGeom>
          <a:noFill/>
        </p:spPr>
        <p:txBody>
          <a:bodyPr wrap="square" bIns="46990" rtlCol="0" anchor="ctr" anchorCtr="0">
            <a:normAutofit lnSpcReduction="20000"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继续软件的实现和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整合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进一步优化音频处理模块的性能：加入多线程调用的方式，提高软件稳定性和可用性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对用户界面进行优化和改进，提高用户体验，增加交互性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进行系统整体的测试和调试，确保系统功能的稳定性和可靠性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毕业论文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436245" y="175895"/>
            <a:ext cx="2144395" cy="555625"/>
          </a:xfrm>
          <a:prstGeom prst="rect">
            <a:avLst/>
          </a:prstGeom>
          <a:noFill/>
        </p:spPr>
        <p:txBody>
          <a:bodyPr wrap="square" rtlCol="0">
            <a:normAutofit fontScale="50000"/>
          </a:bodyPr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后续工作计划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796790" y="2739390"/>
            <a:ext cx="2597785" cy="137858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感谢各位</a:t>
            </a:r>
            <a:endParaRPr lang="en-US" altLang="zh-CN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330325" y="1097915"/>
            <a:ext cx="9874885" cy="4204335"/>
          </a:xfrm>
          <a:prstGeom prst="rect">
            <a:avLst/>
          </a:prstGeom>
          <a:noFill/>
        </p:spPr>
        <p:txBody>
          <a:bodyPr wrap="square" bIns="46990" rtlCol="0" anchor="ctr" anchorCtr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音频解析	  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使用librosa库进行音频解析，获取音频的各种信息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相似度算法	  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使用相似度算法计算音频的相似度，根据相似度来排序相似的音乐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音乐播放内核开发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使用多个音频库，对不同格式音乐做播放适配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GUI开发        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使用Pyside6创建音乐播放器的用户界面和功能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实现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项目的整合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    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将相似度算法和librosa获取的音频信息应用于音乐排序和推荐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和整理、测试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等    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后续测试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        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测试应用及后续调整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455295" y="175895"/>
            <a:ext cx="3403600" cy="1085850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开题</a:t>
            </a:r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时进度安排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55295" y="175895"/>
            <a:ext cx="2435225" cy="768350"/>
          </a:xfrm>
          <a:prstGeom prst="rect">
            <a:avLst/>
          </a:prstGeom>
          <a:noFill/>
        </p:spPr>
        <p:txBody>
          <a:bodyPr wrap="square" rtlCol="0">
            <a:normAutofit fontScale="500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已经完成的工作</a:t>
            </a:r>
            <a:endParaRPr lang="en-US" altLang="zh-CN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330325" y="831215"/>
            <a:ext cx="9874885" cy="1280795"/>
          </a:xfrm>
          <a:prstGeom prst="rect">
            <a:avLst/>
          </a:prstGeom>
          <a:noFill/>
        </p:spPr>
        <p:txBody>
          <a:bodyPr wrap="square" bIns="46990" rtlCol="0" anchor="ctr" anchorCtr="0">
            <a:normAutofit fontScale="90000" lnSpcReduction="20000"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音频分析模块：已经完成音频文件的特征提取和相似度计算功能，实现了波形分析功能，已经测试过余弦相似度算法所需的标准值和各属性的权值，可以得到基于余弦相似度排序的播放列表。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该部分通过技术测试，还未整合到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软件中。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450" y="2188845"/>
            <a:ext cx="8144510" cy="44119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55295" y="175895"/>
            <a:ext cx="2435225" cy="768350"/>
          </a:xfrm>
          <a:prstGeom prst="rect">
            <a:avLst/>
          </a:prstGeom>
          <a:noFill/>
        </p:spPr>
        <p:txBody>
          <a:bodyPr wrap="square" rtlCol="0">
            <a:normAutofit fontScale="500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已经完成的工作</a:t>
            </a:r>
            <a:endParaRPr lang="en-US" altLang="zh-CN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835025" y="593090"/>
            <a:ext cx="9874885" cy="975995"/>
          </a:xfrm>
          <a:prstGeom prst="rect">
            <a:avLst/>
          </a:prstGeom>
          <a:noFill/>
        </p:spPr>
        <p:txBody>
          <a:bodyPr wrap="square" bIns="46990" rtlCol="0" anchor="ctr" anchorCtr="0">
            <a:normAutofit lnSpcReduction="20000"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文件路径管理模块：已经实现音频文件的添加和基本的播放列表管理功能。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15" y="1294765"/>
            <a:ext cx="10048875" cy="54432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55295" y="175895"/>
            <a:ext cx="2435225" cy="768350"/>
          </a:xfrm>
          <a:prstGeom prst="rect">
            <a:avLst/>
          </a:prstGeom>
          <a:noFill/>
        </p:spPr>
        <p:txBody>
          <a:bodyPr wrap="square" rtlCol="0">
            <a:normAutofit fontScale="500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已经完成的工作</a:t>
            </a:r>
            <a:endParaRPr lang="en-US" altLang="zh-CN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082675" y="774065"/>
            <a:ext cx="9874885" cy="709295"/>
          </a:xfrm>
          <a:prstGeom prst="rect">
            <a:avLst/>
          </a:prstGeom>
          <a:noFill/>
        </p:spPr>
        <p:txBody>
          <a:bodyPr wrap="square" bIns="46990" rtlCol="0" anchor="ctr" anchorCtr="0">
            <a:normAutofit fontScale="90000"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播放模块：已经实现了音频的播放、播放列表管理、音频播放进度控制和音频音量控制等功能。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45" y="1352550"/>
            <a:ext cx="9701530" cy="52552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9355" y="1068070"/>
            <a:ext cx="8467725" cy="237172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455295" y="175895"/>
            <a:ext cx="2435225" cy="768350"/>
          </a:xfrm>
          <a:prstGeom prst="rect">
            <a:avLst/>
          </a:prstGeom>
          <a:noFill/>
        </p:spPr>
        <p:txBody>
          <a:bodyPr wrap="square" rtlCol="0">
            <a:normAutofit fontScale="50000"/>
          </a:bodyPr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已经完成的工作</a:t>
            </a:r>
            <a:endParaRPr lang="en-US" altLang="zh-CN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1705" y="6997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上述整合：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41705" y="35636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完成占比约</a:t>
            </a:r>
            <a:r>
              <a:rPr lang="en-US" altLang="zh-CN"/>
              <a:t>60-70%</a:t>
            </a:r>
            <a:r>
              <a:rPr lang="zh-CN" altLang="en-US"/>
              <a:t>，</a:t>
            </a:r>
            <a:r>
              <a:rPr lang="zh-CN" altLang="en-US"/>
              <a:t>作业履历：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290" y="3563620"/>
            <a:ext cx="5304790" cy="31280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55295" y="175895"/>
            <a:ext cx="2435225" cy="768350"/>
          </a:xfrm>
          <a:prstGeom prst="rect">
            <a:avLst/>
          </a:prstGeom>
          <a:noFill/>
        </p:spPr>
        <p:txBody>
          <a:bodyPr wrap="square" rtlCol="0">
            <a:normAutofit fontScale="500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解决</a:t>
            </a:r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的技术难题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330325" y="1097915"/>
            <a:ext cx="9874885" cy="4204335"/>
          </a:xfrm>
          <a:prstGeom prst="rect">
            <a:avLst/>
          </a:prstGeom>
          <a:noFill/>
        </p:spPr>
        <p:txBody>
          <a:bodyPr wrap="square" bIns="46990" rtlCol="0" anchor="ctr" anchorCtr="0">
            <a:normAutofit lnSpcReduction="20000"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音频处理：使用librosa库进行音频文件的解析和特征提取，如频谱、熵等。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技术难点：选取和测试更能代表特征的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参数。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630" y="2366645"/>
            <a:ext cx="7994015" cy="29362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" y="671195"/>
            <a:ext cx="6546850" cy="4657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920" y="2375535"/>
            <a:ext cx="6712585" cy="427672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455295" y="175895"/>
            <a:ext cx="2435225" cy="768350"/>
          </a:xfrm>
          <a:prstGeom prst="rect">
            <a:avLst/>
          </a:prstGeom>
          <a:noFill/>
        </p:spPr>
        <p:txBody>
          <a:bodyPr wrap="square" rtlCol="0">
            <a:normAutofit fontScale="50000"/>
          </a:bodyPr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解决</a:t>
            </a:r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的技术难题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55295" y="175895"/>
            <a:ext cx="2435225" cy="768350"/>
          </a:xfrm>
          <a:prstGeom prst="rect">
            <a:avLst/>
          </a:prstGeom>
          <a:noFill/>
        </p:spPr>
        <p:txBody>
          <a:bodyPr wrap="square" rtlCol="0">
            <a:normAutofit fontScale="50000"/>
          </a:bodyPr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解决</a:t>
            </a:r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的技术难题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090e9095f839c837274146d175a4ffb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5" y="2510790"/>
            <a:ext cx="7486650" cy="40557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25" y="5629275"/>
            <a:ext cx="4114800" cy="742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225" y="2111375"/>
            <a:ext cx="3839845" cy="1676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225" y="4192905"/>
            <a:ext cx="3839845" cy="1031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65530" y="1195070"/>
            <a:ext cx="406400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波形提取和处理：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102.xml><?xml version="1.0" encoding="utf-8"?>
<p:tagLst xmlns:p="http://schemas.openxmlformats.org/presentationml/2006/main">
  <p:tag name="commondata" val="eyJoZGlkIjoiYWU3ODViNTE3ZDY2YjQ3OThiMTNjZjg3YTc4Nzg0NDA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2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2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2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2*l_h_i*1_2_1"/>
  <p:tag name="KSO_WM_TEMPLATE_CATEGORY" val="custom"/>
  <p:tag name="KSO_WM_TEMPLATE_INDEX" val="20205081"/>
  <p:tag name="KSO_WM_UNIT_LAYERLEVEL" val="1_1_1"/>
  <p:tag name="KSO_WM_TAG_VERSION" val="1.0"/>
  <p:tag name="KSO_WM_BEAUTIFY_FLAG" val="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2*l_h_f*1_2_1"/>
  <p:tag name="KSO_WM_TEMPLATE_CATEGORY" val="custom"/>
  <p:tag name="KSO_WM_TEMPLATE_INDEX" val="20205081"/>
  <p:tag name="KSO_WM_UNIT_LAYERLEVEL" val="1_1_1"/>
  <p:tag name="KSO_WM_TAG_VERSION" val="1.0"/>
  <p:tag name="KSO_WM_BEAUTIFY_FLAG" val="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  <p:tag name="KSO_WM_DIAGRAM_VIRTUALLY_FRAME" val="{&quot;height&quot;:331.05,&quot;left&quot;:104.75,&quot;top&quot;:86.45,&quot;width&quot;:777.55}"/>
</p:tagLst>
</file>

<file path=ppt/tags/tag71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73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UNIT_SHOW_EDIT_AREA_INDICATION" val="1"/>
  <p:tag name="KSO_WM_UNIT_TEXT_FILL_FORE_SCHEMECOLOR_INDEX" val="13"/>
  <p:tag name="KSO_WM_UNIT_TEXT_FILL_TYPE" val="1"/>
  <p:tag name="KSO_WM_UNIT_USESOURCEFORMAT_APPLY" val="1"/>
  <p:tag name="KSO_WM_DIAGRAM_VIRTUALLY_FRAME" val="{&quot;height&quot;:331.05,&quot;left&quot;:104.75,&quot;top&quot;:86.45,&quot;width&quot;:777.55}"/>
</p:tagLst>
</file>

<file path=ppt/tags/tag75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76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UNIT_SHOW_EDIT_AREA_INDICATION" val="1"/>
  <p:tag name="KSO_WM_UNIT_TEXT_FILL_FORE_SCHEMECOLOR_INDEX" val="13"/>
  <p:tag name="KSO_WM_UNIT_TEXT_FILL_TYPE" val="1"/>
  <p:tag name="KSO_WM_UNIT_USESOURCEFORMAT_APPLY" val="1"/>
  <p:tag name="KSO_WM_DIAGRAM_VIRTUALLY_FRAME" val="{&quot;height&quot;:331.05,&quot;left&quot;:104.75,&quot;top&quot;:86.45,&quot;width&quot;:777.55}"/>
</p:tagLst>
</file>

<file path=ppt/tags/tag78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79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UNIT_SHOW_EDIT_AREA_INDICATION" val="1"/>
  <p:tag name="KSO_WM_UNIT_TEXT_FILL_FORE_SCHEMECOLOR_INDEX" val="13"/>
  <p:tag name="KSO_WM_UNIT_TEXT_FILL_TYPE" val="1"/>
  <p:tag name="KSO_WM_UNIT_USESOURCEFORMAT_APPLY" val="1"/>
  <p:tag name="KSO_WM_DIAGRAM_VIRTUALLY_FRAME" val="{&quot;height&quot;:331.05,&quot;left&quot;:104.75,&quot;top&quot;:86.45,&quot;width&quot;:777.55}"/>
</p:tagLst>
</file>

<file path=ppt/tags/tag81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82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UNIT_SHOW_EDIT_AREA_INDICATION" val="1"/>
  <p:tag name="KSO_WM_UNIT_TEXT_FILL_FORE_SCHEMECOLOR_INDEX" val="13"/>
  <p:tag name="KSO_WM_UNIT_TEXT_FILL_TYPE" val="1"/>
  <p:tag name="KSO_WM_UNIT_USESOURCEFORMAT_APPLY" val="1"/>
  <p:tag name="KSO_WM_DIAGRAM_VIRTUALLY_FRAME" val="{&quot;height&quot;:331.05,&quot;left&quot;:104.75,&quot;top&quot;:86.45,&quot;width&quot;:777.55}"/>
</p:tagLst>
</file>

<file path=ppt/tags/tag86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87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UNIT_SHOW_EDIT_AREA_INDICATION" val="1"/>
  <p:tag name="KSO_WM_UNIT_TEXT_FILL_FORE_SCHEMECOLOR_INDEX" val="13"/>
  <p:tag name="KSO_WM_UNIT_TEXT_FILL_TYPE" val="1"/>
  <p:tag name="KSO_WM_UNIT_USESOURCEFORMAT_APPLY" val="1"/>
  <p:tag name="KSO_WM_DIAGRAM_VIRTUALLY_FRAME" val="{&quot;height&quot;:331.05,&quot;left&quot;:104.75,&quot;top&quot;:86.45,&quot;width&quot;:777.55}"/>
</p:tagLst>
</file>

<file path=ppt/tags/tag93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94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UNIT_SHOW_EDIT_AREA_INDICATION" val="1"/>
  <p:tag name="KSO_WM_UNIT_TEXT_FILL_FORE_SCHEMECOLOR_INDEX" val="13"/>
  <p:tag name="KSO_WM_UNIT_TEXT_FILL_TYPE" val="1"/>
  <p:tag name="KSO_WM_UNIT_USESOURCEFORMAT_APPLY" val="1"/>
  <p:tag name="KSO_WM_DIAGRAM_VIRTUALLY_FRAME" val="{&quot;height&quot;:331.05,&quot;left&quot;:104.75,&quot;top&quot;:86.45,&quot;width&quot;:777.55}"/>
</p:tagLst>
</file>

<file path=ppt/tags/tag96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9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UNIT_SHOW_EDIT_AREA_INDICATION" val="1"/>
  <p:tag name="KSO_WM_UNIT_TEXT_FILL_FORE_SCHEMECOLOR_INDEX" val="13"/>
  <p:tag name="KSO_WM_UNIT_TEXT_FILL_TYPE" val="1"/>
  <p:tag name="KSO_WM_UNIT_USESOURCEFORMAT_APPLY" val="1"/>
  <p:tag name="KSO_WM_DIAGRAM_VIRTUALLY_FRAME" val="{&quot;height&quot;:331.05,&quot;left&quot;:104.75,&quot;top&quot;:86.45,&quot;width&quot;:777.55}"/>
</p:tagLst>
</file>

<file path=ppt/tags/tag98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1166</Words>
  <Application>WPS 演示</Application>
  <PresentationFormat>宽屏</PresentationFormat>
  <Paragraphs>104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AliceMiro</cp:lastModifiedBy>
  <cp:revision>217</cp:revision>
  <dcterms:created xsi:type="dcterms:W3CDTF">2019-06-19T02:08:00Z</dcterms:created>
  <dcterms:modified xsi:type="dcterms:W3CDTF">2024-04-15T22:53:07Z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D9BCA2861CEC4FF9B7D839F1E4AFEF8A_11</vt:lpwstr>
  </property>
</Properties>
</file>