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479C98-D501-405E-9B78-CC0DB4964FCD}" v="618" dt="2024-10-13T22:17:09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lefonica.com/en/communication-room/blog/history-internet-how-come-being-how-evolved/" TargetMode="External"/><Relationship Id="rId2" Type="http://schemas.openxmlformats.org/officeDocument/2006/relationships/hyperlink" Target="https://en.wikipedia.org/wiki/History_of_the_Inter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hyperlink" Target="https://www.scienceandmediamuseum.org.uk/objects-and-stories/short-history-interne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y.com/academy/lesson/what-is-the-history-of-the-internet-origins-timelin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en.wikipedia.org/wiki/History_of_the_Intern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cienceandmediamuseum.org.uk/objects-and-stories/short-history-inter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testlab.poly.edu/blog/tcp-ip-protocol-stack/" TargetMode="Externa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scienceandmediamuseum.org.uk/objects-and-stories/short-history-intern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elefonica.com/en/communication-room/blog/history-internet-how-come-being-how-evolve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urses.lumenlearning.com/vccs-ite115-17sp/chapter/reading-the-world-wide-web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ilitaryatheists.org/askanatheist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e-tarask.wikipedia.org/wiki/Google_search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9F2931-70EC-414E-8957-39CC893D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FFBE11-4B3E-48D7-94D4-2EC8CC9F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02114" y="2039254"/>
            <a:ext cx="7387772" cy="2206171"/>
          </a:xfrm>
        </p:spPr>
        <p:txBody>
          <a:bodyPr anchor="ctr">
            <a:normAutofit/>
          </a:bodyPr>
          <a:lstStyle/>
          <a:p>
            <a:r>
              <a:rPr lang="fr-FR" sz="4400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History of the Internet and How It Was Developed</a:t>
            </a:r>
            <a:endParaRPr lang="fr-FR" sz="4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fr-FR" sz="4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92628" y="5158522"/>
            <a:ext cx="5689601" cy="1087477"/>
          </a:xfrm>
        </p:spPr>
        <p:txBody>
          <a:bodyPr anchor="ctr">
            <a:normAutofit/>
          </a:bodyPr>
          <a:lstStyle/>
          <a:p>
            <a:endParaRPr lang="fr-FR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FD2FD1-B3A5-4E1D-BCC8-7684A5440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AEF507-E9E3-B6E8-F631-B9D62E136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fr-FR" dirty="0"/>
              <a:t>Sources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4EEBAD-2E87-15F3-70F6-E32C1C14D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 dirty="0">
                <a:ea typeface="+mn-lt"/>
                <a:cs typeface="+mn-lt"/>
                <a:hlinkClick r:id="rId2"/>
              </a:rPr>
              <a:t>https://en.wikipedia.org/wiki/History_of_the_Internet</a:t>
            </a:r>
            <a:endParaRPr lang="fr-FR" sz="2000">
              <a:ea typeface="+mn-lt"/>
              <a:cs typeface="+mn-lt"/>
            </a:endParaRPr>
          </a:p>
          <a:p>
            <a:r>
              <a:rPr lang="fr-FR" sz="2000" dirty="0">
                <a:ea typeface="+mn-lt"/>
                <a:cs typeface="+mn-lt"/>
                <a:hlinkClick r:id="rId3"/>
              </a:rPr>
              <a:t>https://www.telefonica.com/en/communication-room/blog/history-internet-how-come-being-how-evolved/</a:t>
            </a:r>
            <a:endParaRPr lang="fr-FR" sz="2000"/>
          </a:p>
          <a:p>
            <a:r>
              <a:rPr lang="fr-FR" sz="2000" dirty="0">
                <a:solidFill>
                  <a:schemeClr val="accent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https://www.scienceandmediamuseum.org.uk/objects-and-stories/short-history-internet</a:t>
            </a:r>
            <a:endParaRPr lang="fr-FR" sz="2000">
              <a:solidFill>
                <a:schemeClr val="accent1"/>
              </a:solidFill>
              <a:hlinkClick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fr-FR" sz="2000" u="sng" dirty="0">
                <a:solidFill>
                  <a:schemeClr val="accent1"/>
                </a:solidFill>
                <a:ea typeface="+mn-lt"/>
                <a:cs typeface="+mn-lt"/>
              </a:rPr>
              <a:t>https://study.com/academy/lesson/what-is-the-history-of-the-internet-origins-timeline.html</a:t>
            </a:r>
            <a:endParaRPr lang="fr-FR" sz="2000" u="sng">
              <a:solidFill>
                <a:schemeClr val="accent1"/>
              </a:solidFill>
            </a:endParaRPr>
          </a:p>
        </p:txBody>
      </p:sp>
      <p:pic>
        <p:nvPicPr>
          <p:cNvPr id="18" name="Graphic 6" descr="POI">
            <a:extLst>
              <a:ext uri="{FF2B5EF4-FFF2-40B4-BE49-F238E27FC236}">
                <a16:creationId xmlns:a16="http://schemas.microsoft.com/office/drawing/2014/main" id="{2A1DD977-82E9-D9C5-E588-27081458CF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5662" y="2184914"/>
            <a:ext cx="3755915" cy="3755915"/>
          </a:xfrm>
          <a:prstGeom prst="rect">
            <a:avLst/>
          </a:prstGeom>
        </p:spPr>
      </p:pic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8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C95E7C-0CF7-26CA-F6D3-89079DDFC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The Cold War Origins</a:t>
            </a:r>
            <a:endParaRPr lang="fr-F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D1F632-A49D-5848-83DF-6039181D7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2000">
                <a:solidFill>
                  <a:schemeClr val="tx1">
                    <a:lumMod val="85000"/>
                    <a:lumOff val="15000"/>
                  </a:schemeClr>
                </a:solidFill>
                <a:latin typeface="Aptos"/>
                <a:ea typeface="Calibri"/>
                <a:cs typeface="Calibri"/>
              </a:rPr>
              <a:t>In the 1950s </a:t>
            </a:r>
          </a:p>
          <a:p>
            <a:r>
              <a:rPr lang="fr-FR" sz="2000">
                <a:solidFill>
                  <a:schemeClr val="tx1">
                    <a:lumMod val="85000"/>
                    <a:lumOff val="15000"/>
                  </a:schemeClr>
                </a:solidFill>
                <a:latin typeface="Aptos"/>
                <a:ea typeface="Calibri"/>
                <a:cs typeface="Calibri"/>
              </a:rPr>
              <a:t>U.S. was worried about a possible Soviet attack.</a:t>
            </a:r>
          </a:p>
          <a:p>
            <a:r>
              <a:rPr lang="fr-FR" sz="2000">
                <a:solidFill>
                  <a:schemeClr val="tx1">
                    <a:lumMod val="85000"/>
                    <a:lumOff val="15000"/>
                  </a:schemeClr>
                </a:solidFill>
                <a:latin typeface="Aptos"/>
                <a:ea typeface="Calibri"/>
                <a:cs typeface="Calibri"/>
              </a:rPr>
              <a:t>Decentralized communication network that could survive if destroyed.</a:t>
            </a:r>
          </a:p>
          <a:p>
            <a:endParaRPr lang="fr-FR" sz="2000">
              <a:solidFill>
                <a:schemeClr val="tx1">
                  <a:lumMod val="85000"/>
                  <a:lumOff val="15000"/>
                </a:schemeClr>
              </a:solidFill>
              <a:latin typeface="Aptos"/>
              <a:ea typeface="Calibri"/>
              <a:cs typeface="Calibri"/>
            </a:endParaRPr>
          </a:p>
          <a:p>
            <a:endParaRPr lang="fr-FR" sz="2000">
              <a:solidFill>
                <a:schemeClr val="tx1">
                  <a:lumMod val="85000"/>
                  <a:lumOff val="15000"/>
                </a:schemeClr>
              </a:solidFill>
              <a:latin typeface="Aptos"/>
              <a:ea typeface="Calibri"/>
              <a:cs typeface="Calibri"/>
            </a:endParaRPr>
          </a:p>
          <a:p>
            <a:endParaRPr lang="fr-FR" sz="2000">
              <a:solidFill>
                <a:schemeClr val="tx1">
                  <a:lumMod val="85000"/>
                  <a:lumOff val="15000"/>
                </a:schemeClr>
              </a:solidFill>
              <a:latin typeface="Aptos"/>
              <a:ea typeface="Calibri"/>
              <a:cs typeface="Calibri"/>
            </a:endParaRPr>
          </a:p>
          <a:p>
            <a:r>
              <a:rPr lang="fr-FR" sz="2000">
                <a:solidFill>
                  <a:schemeClr val="tx1">
                    <a:lumMod val="85000"/>
                    <a:lumOff val="15000"/>
                  </a:schemeClr>
                </a:solidFill>
                <a:latin typeface="Aptos"/>
                <a:ea typeface="+mn-lt"/>
                <a:cs typeface="+mn-lt"/>
                <a:hlinkClick r:id="rId2"/>
              </a:rPr>
              <a:t>https://study.com/academy/lesson/what-is-the-history-of-the-internet-origins-timeline.html</a:t>
            </a:r>
            <a:endParaRPr lang="fr-FR" sz="2000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Calibri"/>
            </a:endParaRPr>
          </a:p>
          <a:p>
            <a:endParaRPr lang="fr-FR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52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326F34-B545-C3FB-91D4-74C737F35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fr-FR" dirty="0">
                <a:ea typeface="+mj-lt"/>
                <a:cs typeface="+mj-lt"/>
              </a:rPr>
              <a:t>The Birth of ARPANET</a:t>
            </a:r>
            <a:endParaRPr lang="fr-FR" dirty="0"/>
          </a:p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6D1DDF-834A-1E52-5BC3-8C0EF30E9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sz="2000">
                <a:ea typeface="+mn-lt"/>
                <a:cs typeface="+mn-lt"/>
              </a:rPr>
              <a:t>1966, Robert Taylor at the Advanced Research Projects Agency (ARPA)</a:t>
            </a:r>
          </a:p>
          <a:p>
            <a:r>
              <a:rPr lang="fr-FR" sz="2000">
                <a:ea typeface="+mn-lt"/>
                <a:cs typeface="+mn-lt"/>
              </a:rPr>
              <a:t>October 29, 1969 first message "login" between UCLA and Stanford Research Institute.</a:t>
            </a:r>
          </a:p>
          <a:p>
            <a:r>
              <a:rPr lang="fr-FR" sz="2000"/>
              <a:t>By the end of that year, ARPANET connected 4 universities.</a:t>
            </a:r>
          </a:p>
          <a:p>
            <a:endParaRPr lang="fr-FR" sz="2000"/>
          </a:p>
          <a:p>
            <a:endParaRPr lang="fr-FR" sz="2000"/>
          </a:p>
          <a:p>
            <a:r>
              <a:rPr lang="fr-FR" sz="2000">
                <a:ea typeface="+mn-lt"/>
                <a:cs typeface="+mn-lt"/>
                <a:hlinkClick r:id="rId2"/>
              </a:rPr>
              <a:t>https://en.wikipedia.org/wiki/History_of_the_Internet</a:t>
            </a:r>
            <a:endParaRPr lang="fr-FR" sz="2000">
              <a:ea typeface="+mn-lt"/>
              <a:cs typeface="+mn-lt"/>
            </a:endParaRPr>
          </a:p>
          <a:p>
            <a:endParaRPr lang="fr-FR" sz="2000"/>
          </a:p>
        </p:txBody>
      </p:sp>
      <p:pic>
        <p:nvPicPr>
          <p:cNvPr id="4" name="Image 3" descr="Une image contenant texte, diagramme, carte, Plan&#10;&#10;Description générée automatiquement">
            <a:extLst>
              <a:ext uri="{FF2B5EF4-FFF2-40B4-BE49-F238E27FC236}">
                <a16:creationId xmlns:a16="http://schemas.microsoft.com/office/drawing/2014/main" id="{E11DB5F7-F61B-BDA5-1F91-C4DC30E6B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10" y="1746398"/>
            <a:ext cx="4737650" cy="338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7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A7B65DC-0AAA-B220-81F3-2B63ABA70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fr-FR" dirty="0">
                <a:ea typeface="+mj-lt"/>
                <a:cs typeface="+mj-lt"/>
              </a:rPr>
              <a:t>Key </a:t>
            </a:r>
            <a:r>
              <a:rPr lang="fr-FR" dirty="0" err="1">
                <a:ea typeface="+mj-lt"/>
                <a:cs typeface="+mj-lt"/>
              </a:rPr>
              <a:t>Technological</a:t>
            </a:r>
            <a:r>
              <a:rPr lang="fr-FR" dirty="0">
                <a:ea typeface="+mj-lt"/>
                <a:cs typeface="+mj-lt"/>
              </a:rPr>
              <a:t> Innovations</a:t>
            </a:r>
            <a:endParaRPr lang="fr-FR" dirty="0"/>
          </a:p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6332CC-0D73-1515-5FD8-C6658289C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fr-FR" sz="2000"/>
          </a:p>
          <a:p>
            <a:r>
              <a:rPr lang="fr-FR" sz="2000">
                <a:ea typeface="+mn-lt"/>
                <a:cs typeface="+mn-lt"/>
              </a:rPr>
              <a:t>Packet Switching : breaks data into smaller chunks for transmission</a:t>
            </a:r>
          </a:p>
          <a:p>
            <a:r>
              <a:rPr lang="fr-FR" sz="2000">
                <a:ea typeface="+mn-lt"/>
                <a:cs typeface="+mn-lt"/>
              </a:rPr>
              <a:t>Interface Message Processors (IMPs): routers that directed data between different computers</a:t>
            </a:r>
          </a:p>
          <a:p>
            <a:r>
              <a:rPr lang="fr-FR" sz="2000">
                <a:ea typeface="+mn-lt"/>
                <a:cs typeface="+mn-lt"/>
              </a:rPr>
              <a:t>Host-to-Host Protocols: This allowed computers to communicate directly.</a:t>
            </a:r>
          </a:p>
          <a:p>
            <a:r>
              <a:rPr lang="fr-FR" sz="2000">
                <a:ea typeface="+mn-lt"/>
                <a:cs typeface="+mn-lt"/>
                <a:hlinkClick r:id="rId2"/>
              </a:rPr>
              <a:t>https://www.scienceandmediamuseum.org.uk/objects-and-stories/short-history-internet</a:t>
            </a:r>
            <a:endParaRPr lang="fr-FR" sz="2000"/>
          </a:p>
          <a:p>
            <a:endParaRPr lang="fr-FR" sz="2000"/>
          </a:p>
        </p:txBody>
      </p:sp>
      <p:pic>
        <p:nvPicPr>
          <p:cNvPr id="4" name="Graphiqu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B6B27EBF-55F8-F5F0-E5C7-5A66D04A3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719367" y="3090399"/>
            <a:ext cx="4788505" cy="1944945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1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31BF59-385E-B7A2-F6FF-32AAC07BC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fr-FR" dirty="0">
                <a:ea typeface="+mj-lt"/>
                <a:cs typeface="+mj-lt"/>
              </a:rPr>
              <a:t>The Expansion of ARPANET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E95656-7185-BD8A-1E2A-7D664AD0D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sz="1700"/>
              <a:t>In 1973, 23 computers were connected with ARPANET</a:t>
            </a:r>
          </a:p>
          <a:p>
            <a:r>
              <a:rPr lang="fr-FR" sz="1700">
                <a:ea typeface="+mn-lt"/>
                <a:cs typeface="+mn-lt"/>
              </a:rPr>
              <a:t>First international connections to the UK and Norway</a:t>
            </a:r>
          </a:p>
          <a:p>
            <a:r>
              <a:rPr lang="fr-FR" sz="1700"/>
              <a:t>Need for a standardized way to communicate</a:t>
            </a:r>
          </a:p>
          <a:p>
            <a:r>
              <a:rPr lang="fr-FR" sz="1700">
                <a:ea typeface="+mn-lt"/>
                <a:cs typeface="+mn-lt"/>
              </a:rPr>
              <a:t>In 1974, Vint Cerf and Bob Kahn developed the Transmission Control Protocol (TCP) and Internet Protocol (IP).</a:t>
            </a:r>
          </a:p>
          <a:p>
            <a:endParaRPr lang="fr-FR" sz="1700"/>
          </a:p>
          <a:p>
            <a:r>
              <a:rPr lang="fr-FR" sz="1700">
                <a:ea typeface="+mn-lt"/>
                <a:cs typeface="+mn-lt"/>
                <a:hlinkClick r:id="rId2"/>
              </a:rPr>
              <a:t>https://www.scienceandmediamuseum.org.uk/objects-and-stories/short-history-internet</a:t>
            </a:r>
            <a:endParaRPr lang="fr-FR" sz="1700">
              <a:ea typeface="+mn-lt"/>
              <a:cs typeface="+mn-lt"/>
            </a:endParaRPr>
          </a:p>
          <a:p>
            <a:endParaRPr lang="fr-FR" sz="1700"/>
          </a:p>
        </p:txBody>
      </p:sp>
      <p:pic>
        <p:nvPicPr>
          <p:cNvPr id="4" name="Image 3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09F6DE76-6BE4-4780-B02D-59BE0E7D3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367" y="2985458"/>
            <a:ext cx="4788505" cy="2154826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94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1DCE744-DA10-0D42-762E-BA6238E6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fr-FR">
                <a:ea typeface="+mj-lt"/>
                <a:cs typeface="+mj-lt"/>
              </a:rPr>
              <a:t>From ARPANET to the Internet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46B6B7-9FB0-ADE8-4290-89EE7B3B7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 dirty="0"/>
              <a:t>1983, ARPANET </a:t>
            </a:r>
            <a:r>
              <a:rPr lang="fr-FR" sz="2000" dirty="0" err="1"/>
              <a:t>adopted</a:t>
            </a:r>
            <a:r>
              <a:rPr lang="fr-FR" sz="2000" dirty="0"/>
              <a:t> the TCP/IP </a:t>
            </a:r>
            <a:r>
              <a:rPr lang="fr-FR" sz="2000" dirty="0" err="1"/>
              <a:t>protocol</a:t>
            </a:r>
            <a:r>
              <a:rPr lang="fr-FR" sz="2000" dirty="0"/>
              <a:t>.</a:t>
            </a:r>
          </a:p>
          <a:p>
            <a:r>
              <a:rPr lang="fr-FR" sz="2000" dirty="0" err="1"/>
              <a:t>Other</a:t>
            </a:r>
            <a:r>
              <a:rPr lang="fr-FR" sz="2000" dirty="0"/>
              <a:t> networks </a:t>
            </a:r>
            <a:r>
              <a:rPr lang="fr-FR" sz="2000" dirty="0" err="1"/>
              <a:t>began</a:t>
            </a:r>
            <a:r>
              <a:rPr lang="fr-FR" sz="2000" dirty="0"/>
              <a:t> to </a:t>
            </a:r>
            <a:r>
              <a:rPr lang="fr-FR" sz="2000" dirty="0" err="1"/>
              <a:t>emerge</a:t>
            </a:r>
            <a:endParaRPr lang="fr-FR" sz="2000" dirty="0"/>
          </a:p>
          <a:p>
            <a:r>
              <a:rPr lang="fr-FR" sz="2000" dirty="0"/>
              <a:t>"Networks of networks" : the internet</a:t>
            </a:r>
          </a:p>
          <a:p>
            <a:endParaRPr lang="fr-FR" sz="2000"/>
          </a:p>
          <a:p>
            <a:endParaRPr lang="fr-FR" sz="2000"/>
          </a:p>
          <a:p>
            <a:endParaRPr lang="fr-FR" sz="2000"/>
          </a:p>
          <a:p>
            <a:r>
              <a:rPr lang="fr-FR" sz="2000" u="sng" dirty="0">
                <a:solidFill>
                  <a:schemeClr val="accent1"/>
                </a:solidFill>
                <a:ea typeface="+mn-lt"/>
                <a:cs typeface="+mn-lt"/>
              </a:rPr>
              <a:t>https://en.wikipedia.org/wiki/History_of_the_Internet</a:t>
            </a:r>
            <a:endParaRPr lang="fr-FR" sz="2000" u="sng">
              <a:solidFill>
                <a:schemeClr val="accent1"/>
              </a:solidFill>
            </a:endParaRPr>
          </a:p>
          <a:p>
            <a:endParaRPr lang="fr-FR" sz="2000"/>
          </a:p>
        </p:txBody>
      </p:sp>
      <p:pic>
        <p:nvPicPr>
          <p:cNvPr id="23" name="Image 22" descr="Clipart - Internet Icon">
            <a:extLst>
              <a:ext uri="{FF2B5EF4-FFF2-40B4-BE49-F238E27FC236}">
                <a16:creationId xmlns:a16="http://schemas.microsoft.com/office/drawing/2014/main" id="{C9105BAE-AEB7-754E-266C-EDC8B6DA4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662" y="2184914"/>
            <a:ext cx="3755915" cy="3755915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1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5B5CA6-FB63-B9A4-B054-029285B40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The Creation of the World Wide Web</a:t>
            </a:r>
            <a:endParaRPr lang="fr-F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A77775-5A68-798F-6B5A-8B1B9B18D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100" y="2647425"/>
            <a:ext cx="8276026" cy="332003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1989</a:t>
            </a: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, Tim Berners-Lee, </a:t>
            </a:r>
            <a:r>
              <a:rPr lang="fr-FR" sz="20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working</a:t>
            </a: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at CERN, </a:t>
            </a:r>
            <a:r>
              <a:rPr lang="fr-FR" sz="20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introduced</a:t>
            </a: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the concept of the World Wide Web.</a:t>
            </a:r>
          </a:p>
          <a:p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In 1991, the first web page </a:t>
            </a:r>
            <a:r>
              <a:rPr lang="fr-FR" sz="20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was</a:t>
            </a: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fr-FR" sz="20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created</a:t>
            </a: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.</a:t>
            </a:r>
          </a:p>
          <a:p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In 1993, the first </a:t>
            </a:r>
            <a:r>
              <a:rPr lang="fr-FR" sz="20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graphical</a:t>
            </a: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web browser, Mosaic, </a:t>
            </a:r>
            <a:r>
              <a:rPr lang="fr-FR" sz="20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was</a:t>
            </a: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fr-FR" sz="20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released</a:t>
            </a: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fr-FR" sz="2000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fr-FR" sz="2000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endParaRPr lang="fr-FR" sz="2000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r>
              <a:rPr lang="fr-FR" sz="2000" u="sng" dirty="0">
                <a:solidFill>
                  <a:schemeClr val="accent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https://www.telefonica.com/en/communication-room/blog/history-internet-how-come-being-how-evolved/</a:t>
            </a:r>
            <a:endParaRPr lang="fr-FR" sz="2000" u="sng">
              <a:solidFill>
                <a:schemeClr val="accent1"/>
              </a:solidFill>
              <a:ea typeface="+mn-lt"/>
              <a:cs typeface="+mn-lt"/>
            </a:endParaRPr>
          </a:p>
          <a:p>
            <a:endParaRPr lang="fr-FR" sz="170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endParaRPr lang="fr-FR" sz="170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Graphique, graphisme, Police&#10;&#10;Description générée automatiquement">
            <a:extLst>
              <a:ext uri="{FF2B5EF4-FFF2-40B4-BE49-F238E27FC236}">
                <a16:creationId xmlns:a16="http://schemas.microsoft.com/office/drawing/2014/main" id="{37671D4E-80CD-1692-60E8-67CBEFCE5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34709" y="2485125"/>
            <a:ext cx="3499450" cy="259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3">
            <a:extLst>
              <a:ext uri="{FF2B5EF4-FFF2-40B4-BE49-F238E27FC236}">
                <a16:creationId xmlns:a16="http://schemas.microsoft.com/office/drawing/2014/main" id="{2E4C77E0-AD32-4D51-A420-0A861D5A8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031A6E-656E-1CF6-754B-F60FC71F4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9"/>
            <a:ext cx="7071301" cy="1322888"/>
          </a:xfrm>
        </p:spPr>
        <p:txBody>
          <a:bodyPr>
            <a:normAutofit/>
          </a:bodyPr>
          <a:lstStyle/>
          <a:p>
            <a:r>
              <a:rPr lang="fr-FR" dirty="0">
                <a:ea typeface="+mj-lt"/>
                <a:cs typeface="+mj-lt"/>
              </a:rPr>
              <a:t>The Internet Goes Mainstream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8FCCCD-9679-27ED-2A62-20CBE748E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337641"/>
            <a:ext cx="7071301" cy="36803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 dirty="0"/>
              <a:t>1990s : explosion in internet use.</a:t>
            </a:r>
          </a:p>
          <a:p>
            <a:r>
              <a:rPr lang="fr-FR" sz="2000" dirty="0">
                <a:ea typeface="+mn-lt"/>
                <a:cs typeface="+mn-lt"/>
              </a:rPr>
              <a:t>In 1991, the internet </a:t>
            </a:r>
            <a:r>
              <a:rPr lang="fr-FR" sz="2000" dirty="0" err="1">
                <a:ea typeface="+mn-lt"/>
                <a:cs typeface="+mn-lt"/>
              </a:rPr>
              <a:t>was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opened</a:t>
            </a:r>
            <a:r>
              <a:rPr lang="fr-FR" sz="2000" dirty="0">
                <a:ea typeface="+mn-lt"/>
                <a:cs typeface="+mn-lt"/>
              </a:rPr>
              <a:t> up for commercial use.</a:t>
            </a:r>
          </a:p>
          <a:p>
            <a:r>
              <a:rPr lang="fr-FR" sz="2000" dirty="0">
                <a:ea typeface="+mn-lt"/>
                <a:cs typeface="+mn-lt"/>
              </a:rPr>
              <a:t>In 1995, Amazon and eBay </a:t>
            </a:r>
            <a:r>
              <a:rPr lang="fr-FR" sz="2000" dirty="0" err="1">
                <a:ea typeface="+mn-lt"/>
                <a:cs typeface="+mn-lt"/>
              </a:rPr>
              <a:t>launched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their</a:t>
            </a:r>
            <a:r>
              <a:rPr lang="fr-FR" sz="2000" dirty="0">
                <a:ea typeface="+mn-lt"/>
                <a:cs typeface="+mn-lt"/>
              </a:rPr>
              <a:t> online marketplaces.</a:t>
            </a:r>
          </a:p>
          <a:p>
            <a:r>
              <a:rPr lang="fr-FR" sz="2000" dirty="0"/>
              <a:t>In 1998, </a:t>
            </a:r>
            <a:r>
              <a:rPr lang="fr-FR" sz="2000" dirty="0">
                <a:ea typeface="+mn-lt"/>
                <a:cs typeface="+mn-lt"/>
              </a:rPr>
              <a:t>Google </a:t>
            </a:r>
            <a:r>
              <a:rPr lang="fr-FR" sz="2000" dirty="0" err="1">
                <a:ea typeface="+mn-lt"/>
                <a:cs typeface="+mn-lt"/>
              </a:rPr>
              <a:t>was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founded</a:t>
            </a:r>
            <a:r>
              <a:rPr lang="fr-FR" sz="2000" dirty="0">
                <a:ea typeface="+mn-lt"/>
                <a:cs typeface="+mn-lt"/>
              </a:rPr>
              <a:t>.</a:t>
            </a:r>
          </a:p>
          <a:p>
            <a:endParaRPr lang="fr-FR" sz="2000">
              <a:ea typeface="+mn-lt"/>
              <a:cs typeface="+mn-lt"/>
            </a:endParaRPr>
          </a:p>
          <a:p>
            <a:endParaRPr lang="fr-FR" sz="2000">
              <a:ea typeface="+mn-lt"/>
              <a:cs typeface="+mn-lt"/>
            </a:endParaRPr>
          </a:p>
          <a:p>
            <a:endParaRPr lang="fr-FR" sz="2000">
              <a:ea typeface="+mn-lt"/>
              <a:cs typeface="+mn-lt"/>
            </a:endParaRPr>
          </a:p>
          <a:p>
            <a:r>
              <a:rPr lang="fr-FR" sz="2000" u="sng" dirty="0">
                <a:solidFill>
                  <a:schemeClr val="accent1"/>
                </a:solidFill>
                <a:ea typeface="+mn-lt"/>
                <a:cs typeface="+mn-lt"/>
              </a:rPr>
              <a:t>https://en.wikipedia.org/wiki/History_of_the_Internet</a:t>
            </a:r>
          </a:p>
        </p:txBody>
      </p:sp>
      <p:pic>
        <p:nvPicPr>
          <p:cNvPr id="4" name="Image 3" descr="Une image contenant logo, Graphique, clipart, symbole&#10;&#10;Description générée automatiquement">
            <a:extLst>
              <a:ext uri="{FF2B5EF4-FFF2-40B4-BE49-F238E27FC236}">
                <a16:creationId xmlns:a16="http://schemas.microsoft.com/office/drawing/2014/main" id="{C850A0FA-4295-B697-8756-46A37444F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68996" y="1330134"/>
            <a:ext cx="2366929" cy="1923130"/>
          </a:xfrm>
          <a:prstGeom prst="rect">
            <a:avLst/>
          </a:prstGeom>
        </p:spPr>
      </p:pic>
      <p:pic>
        <p:nvPicPr>
          <p:cNvPr id="7" name="Image 6" descr="Une image contenant Graphique, Police, Caractère coloré, cercle&#10;&#10;Description générée automatiquement">
            <a:extLst>
              <a:ext uri="{FF2B5EF4-FFF2-40B4-BE49-F238E27FC236}">
                <a16:creationId xmlns:a16="http://schemas.microsoft.com/office/drawing/2014/main" id="{414B4532-4307-20DC-0B3F-C6C73CBC2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965498" y="4020695"/>
            <a:ext cx="2402679" cy="816910"/>
          </a:xfrm>
          <a:prstGeom prst="rect">
            <a:avLst/>
          </a:prstGeom>
        </p:spPr>
      </p:pic>
      <p:sp>
        <p:nvSpPr>
          <p:cNvPr id="23" name="Freeform: Shape 15">
            <a:extLst>
              <a:ext uri="{FF2B5EF4-FFF2-40B4-BE49-F238E27FC236}">
                <a16:creationId xmlns:a16="http://schemas.microsoft.com/office/drawing/2014/main" id="{7900702D-FF4F-4820-9979-F623BBCC6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29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742CC20-26F0-F57C-A498-0341DB0F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fr-FR" dirty="0">
                <a:ea typeface="+mj-lt"/>
                <a:cs typeface="+mj-lt"/>
              </a:rPr>
              <a:t>The Modern </a:t>
            </a:r>
            <a:r>
              <a:rPr lang="fr-FR" dirty="0" err="1">
                <a:ea typeface="+mj-lt"/>
                <a:cs typeface="+mj-lt"/>
              </a:rPr>
              <a:t>Era</a:t>
            </a:r>
            <a:r>
              <a:rPr lang="fr-FR" dirty="0">
                <a:ea typeface="+mj-lt"/>
                <a:cs typeface="+mj-lt"/>
              </a:rPr>
              <a:t> and Beyond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E5585A-24AE-7632-DBDD-15E8053C5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sz="2000"/>
              <a:t>Internet connects billions of devices.</a:t>
            </a:r>
          </a:p>
          <a:p>
            <a:r>
              <a:rPr lang="fr-FR" sz="2000"/>
              <a:t>5G, AI are about to transform the internet even further.</a:t>
            </a:r>
          </a:p>
          <a:p>
            <a:r>
              <a:rPr lang="fr-FR" sz="2000"/>
              <a:t>Faster speeds, smarter devices, more integrated global systems.</a:t>
            </a:r>
          </a:p>
        </p:txBody>
      </p:sp>
      <p:pic>
        <p:nvPicPr>
          <p:cNvPr id="4" name="Image 3" descr="image - Free stock photo - Public Domain photo - CC0 Images">
            <a:extLst>
              <a:ext uri="{FF2B5EF4-FFF2-40B4-BE49-F238E27FC236}">
                <a16:creationId xmlns:a16="http://schemas.microsoft.com/office/drawing/2014/main" id="{323D8586-F912-F0AE-8C2D-E36EC98AB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716104"/>
            <a:ext cx="4788505" cy="2693534"/>
          </a:xfrm>
          <a:prstGeom prst="rect">
            <a:avLst/>
          </a:prstGeom>
        </p:spPr>
      </p:pic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330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History of the Internet and How It Was Developed </vt:lpstr>
      <vt:lpstr>The Cold War Origins</vt:lpstr>
      <vt:lpstr>The Birth of ARPANET </vt:lpstr>
      <vt:lpstr>Key Technological Innovations </vt:lpstr>
      <vt:lpstr>The Expansion of ARPANET</vt:lpstr>
      <vt:lpstr>From ARPANET to the Internet</vt:lpstr>
      <vt:lpstr>The Creation of the World Wide Web</vt:lpstr>
      <vt:lpstr>The Internet Goes Mainstream</vt:lpstr>
      <vt:lpstr>The Modern Era and Beyond</vt:lpstr>
      <vt:lpstr>Sources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220</cp:revision>
  <dcterms:created xsi:type="dcterms:W3CDTF">2024-10-13T21:30:25Z</dcterms:created>
  <dcterms:modified xsi:type="dcterms:W3CDTF">2024-10-13T22:17:26Z</dcterms:modified>
</cp:coreProperties>
</file>