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napToGrid="0">
      <p:cViewPr varScale="1">
        <p:scale>
          <a:sx n="61" d="100"/>
          <a:sy n="61" d="100"/>
        </p:scale>
        <p:origin x="100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clg\employee_data%20chart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b\Downloads\certificate%206\Project%20-8.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chart1.xlsx]Sheet2!PivotTable2</c:name>
    <c:fmtId val="3"/>
  </c:pivotSource>
  <c:chart>
    <c:autoTitleDeleted val="1"/>
    <c:pivotFmts>
      <c:pivotFmt>
        <c:idx val="0"/>
      </c:pivotFmt>
      <c:pivotFmt>
        <c:idx val="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9"/>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0"/>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s>
    <c:plotArea>
      <c:layout>
        <c:manualLayout>
          <c:layoutTarget val="inner"/>
          <c:xMode val="edge"/>
          <c:yMode val="edge"/>
          <c:x val="6.4451041137934081E-2"/>
          <c:y val="0.14909581970974237"/>
          <c:w val="0.65849733291159451"/>
          <c:h val="0.4148979906923399"/>
        </c:manualLayout>
      </c:layout>
      <c:barChart>
        <c:barDir val="col"/>
        <c:grouping val="stacked"/>
        <c:varyColors val="0"/>
        <c:ser>
          <c:idx val="5"/>
          <c:order val="0"/>
          <c:tx>
            <c:strRef>
              <c:f>Sheet2!$I$4:$I$6</c:f>
              <c:strCache>
                <c:ptCount val="1"/>
                <c:pt idx="0">
                  <c:v>(blank) - (blank)</c:v>
                </c:pt>
              </c:strCache>
            </c:strRef>
          </c:tx>
          <c:spPr>
            <a:gradFill rotWithShape="1">
              <a:gsLst>
                <a:gs pos="0">
                  <a:schemeClr val="accent5">
                    <a:lumMod val="60000"/>
                    <a:tint val="96000"/>
                    <a:lumMod val="100000"/>
                  </a:schemeClr>
                </a:gs>
                <a:gs pos="78000">
                  <a:schemeClr val="accent5">
                    <a:lumMod val="60000"/>
                    <a:shade val="94000"/>
                    <a:lumMod val="94000"/>
                  </a:schemeClr>
                </a:gs>
              </a:gsLst>
              <a:lin ang="5400000" scaled="0"/>
            </a:gradFill>
            <a:ln>
              <a:noFill/>
            </a:ln>
            <a:effectLst/>
          </c:spPr>
          <c:invertIfNegative val="0"/>
          <c:cat>
            <c:multiLvlStrRef>
              <c:f>Sheet2!$A$7:$A$29</c:f>
              <c:multiLvlStrCache>
                <c:ptCount val="11"/>
                <c:lvl>
                  <c:pt idx="0">
                    <c:v>Uriah</c:v>
                  </c:pt>
                  <c:pt idx="1">
                    <c:v>Paula</c:v>
                  </c:pt>
                  <c:pt idx="2">
                    <c:v>Edward</c:v>
                  </c:pt>
                  <c:pt idx="3">
                    <c:v>Michael</c:v>
                  </c:pt>
                  <c:pt idx="4">
                    <c:v>Jasmine</c:v>
                  </c:pt>
                  <c:pt idx="5">
                    <c:v>Maruk</c:v>
                  </c:pt>
                  <c:pt idx="6">
                    <c:v>Latia</c:v>
                  </c:pt>
                  <c:pt idx="7">
                    <c:v>Sharlene</c:v>
                  </c:pt>
                  <c:pt idx="8">
                    <c:v>Jac</c:v>
                  </c:pt>
                  <c:pt idx="9">
                    <c:v>Joseph</c:v>
                  </c:pt>
                  <c:pt idx="10">
                    <c:v>(blank)</c:v>
                  </c:pt>
                </c:lvl>
                <c:lvl>
                  <c:pt idx="0">
                    <c:v>3427</c:v>
                  </c:pt>
                  <c:pt idx="1">
                    <c:v>3428</c:v>
                  </c:pt>
                  <c:pt idx="2">
                    <c:v>3429</c:v>
                  </c:pt>
                  <c:pt idx="3">
                    <c:v>3430</c:v>
                  </c:pt>
                  <c:pt idx="4">
                    <c:v>3431</c:v>
                  </c:pt>
                  <c:pt idx="5">
                    <c:v>3432</c:v>
                  </c:pt>
                  <c:pt idx="6">
                    <c:v>3433</c:v>
                  </c:pt>
                  <c:pt idx="7">
                    <c:v>3434</c:v>
                  </c:pt>
                  <c:pt idx="8">
                    <c:v>3435</c:v>
                  </c:pt>
                  <c:pt idx="9">
                    <c:v>3436</c:v>
                  </c:pt>
                  <c:pt idx="10">
                    <c:v>(blank)</c:v>
                  </c:pt>
                </c:lvl>
              </c:multiLvlStrCache>
            </c:multiLvlStrRef>
          </c:cat>
          <c:val>
            <c:numRef>
              <c:f>Sheet2!$I$7:$I$29</c:f>
              <c:numCache>
                <c:formatCode>General</c:formatCode>
                <c:ptCount val="11"/>
              </c:numCache>
            </c:numRef>
          </c:val>
          <c:extLst>
            <c:ext xmlns:c16="http://schemas.microsoft.com/office/drawing/2014/chart" uri="{C3380CC4-5D6E-409C-BE32-E72D297353CC}">
              <c16:uniqueId val="{00000005-4C7E-49EC-96CD-F4F598A4DD25}"/>
            </c:ext>
          </c:extLst>
        </c:ser>
        <c:dLbls>
          <c:showLegendKey val="0"/>
          <c:showVal val="0"/>
          <c:showCatName val="0"/>
          <c:showSerName val="0"/>
          <c:showPercent val="0"/>
          <c:showBubbleSize val="0"/>
        </c:dLbls>
        <c:gapWidth val="150"/>
        <c:overlap val="100"/>
        <c:serLines>
          <c:spPr>
            <a:ln w="9525">
              <a:solidFill>
                <a:schemeClr val="tx2">
                  <a:lumMod val="60000"/>
                  <a:lumOff val="40000"/>
                </a:schemeClr>
              </a:solidFill>
              <a:prstDash val="dash"/>
            </a:ln>
            <a:effectLst/>
          </c:spPr>
        </c:serLines>
        <c:axId val="229613520"/>
        <c:axId val="229619008"/>
      </c:barChart>
      <c:catAx>
        <c:axId val="229613520"/>
        <c:scaling>
          <c:orientation val="minMax"/>
        </c:scaling>
        <c:delete val="1"/>
        <c:axPos val="b"/>
        <c:numFmt formatCode="General" sourceLinked="1"/>
        <c:majorTickMark val="none"/>
        <c:minorTickMark val="none"/>
        <c:tickLblPos val="nextTo"/>
        <c:crossAx val="229619008"/>
        <c:crosses val="autoZero"/>
        <c:auto val="1"/>
        <c:lblAlgn val="ctr"/>
        <c:lblOffset val="100"/>
        <c:noMultiLvlLbl val="0"/>
      </c:catAx>
      <c:valAx>
        <c:axId val="229619008"/>
        <c:scaling>
          <c:orientation val="minMax"/>
        </c:scaling>
        <c:delete val="1"/>
        <c:axPos val="l"/>
        <c:numFmt formatCode="General" sourceLinked="1"/>
        <c:majorTickMark val="none"/>
        <c:minorTickMark val="none"/>
        <c:tickLblPos val="nextTo"/>
        <c:crossAx val="22961352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[Project -8.xlsx]Sheet2!Sheet2</c:name>
    <c:fmtId val="-1"/>
  </c:pivotSource>
  <c:chart>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pivotFmt>
      <c:pivotFmt>
        <c:idx val="3"/>
        <c:spPr>
          <a:solidFill>
            <a:schemeClr val="accent2"/>
          </a:solidFill>
          <a:ln>
            <a:noFill/>
          </a:ln>
          <a:effectLst/>
        </c:spPr>
        <c:marker>
          <c:symbol val="none"/>
        </c:marker>
      </c:pivotFmt>
      <c:pivotFmt>
        <c:idx val="4"/>
        <c:spPr>
          <a:solidFill>
            <a:schemeClr val="accent2"/>
          </a:solidFill>
          <a:ln>
            <a:noFill/>
          </a:ln>
          <a:effectLst/>
        </c:spPr>
        <c:marker>
          <c:symbol val="none"/>
        </c:marker>
      </c:pivotFmt>
      <c:pivotFmt>
        <c:idx val="5"/>
        <c:spPr>
          <a:solidFill>
            <a:schemeClr val="accent2"/>
          </a:solidFill>
          <a:ln>
            <a:noFill/>
          </a:ln>
          <a:effectLst/>
        </c:spPr>
        <c:marker>
          <c:symbol val="none"/>
        </c:marker>
      </c:pivotFmt>
    </c:pivotFmts>
    <c:plotArea>
      <c:layout>
        <c:manualLayout>
          <c:layoutTarget val="inner"/>
          <c:xMode val="edge"/>
          <c:yMode val="edge"/>
          <c:x val="9.5615485564304464E-2"/>
          <c:y val="5.5555555555555552E-2"/>
          <c:w val="0.53232830271216103"/>
          <c:h val="0.74429461942257213"/>
        </c:manualLayout>
      </c:layout>
      <c:barChart>
        <c:barDir val="col"/>
        <c:grouping val="clustered"/>
        <c:varyColors val="0"/>
        <c:ser>
          <c:idx val="0"/>
          <c:order val="0"/>
          <c:tx>
            <c:strRef>
              <c:f>Sheet2!$B$4:$B$5</c:f>
              <c:strCache>
                <c:ptCount val="1"/>
                <c:pt idx="0">
                  <c:v>Fully Meets</c:v>
                </c:pt>
              </c:strCache>
            </c:strRef>
          </c:tx>
          <c:spPr>
            <a:solidFill>
              <a:schemeClr val="accent2">
                <a:shade val="76000"/>
              </a:schemeClr>
            </a:solidFill>
            <a:ln>
              <a:noFill/>
            </a:ln>
            <a:effectLst/>
          </c:spPr>
          <c:invertIfNegative val="0"/>
          <c:trendline>
            <c:spPr>
              <a:ln w="19050" cap="rnd">
                <a:solidFill>
                  <a:schemeClr val="accent2">
                    <a:shade val="76000"/>
                  </a:schemeClr>
                </a:solidFill>
                <a:prstDash val="sysDot"/>
              </a:ln>
              <a:effectLst/>
            </c:spPr>
            <c:trendlineType val="movingAvg"/>
            <c:period val="2"/>
            <c:dispRSqr val="0"/>
            <c:dispEq val="0"/>
          </c:trendline>
          <c:cat>
            <c:strRef>
              <c:f>Sheet2!$A$6:$A$16</c:f>
              <c:strCache>
                <c:ptCount val="10"/>
                <c:pt idx="0">
                  <c:v>Albert</c:v>
                </c:pt>
                <c:pt idx="1">
                  <c:v>Brendon</c:v>
                </c:pt>
                <c:pt idx="2">
                  <c:v>Cristal</c:v>
                </c:pt>
                <c:pt idx="3">
                  <c:v>Jaiden</c:v>
                </c:pt>
                <c:pt idx="4">
                  <c:v>Jaslene</c:v>
                </c:pt>
                <c:pt idx="5">
                  <c:v>Jerimiah</c:v>
                </c:pt>
                <c:pt idx="6">
                  <c:v>Leland</c:v>
                </c:pt>
                <c:pt idx="7">
                  <c:v>Sarai</c:v>
                </c:pt>
                <c:pt idx="8">
                  <c:v>Sonny</c:v>
                </c:pt>
                <c:pt idx="9">
                  <c:v>Thomas</c:v>
                </c:pt>
              </c:strCache>
            </c:strRef>
          </c:cat>
          <c:val>
            <c:numRef>
              <c:f>Sheet2!$B$6:$B$16</c:f>
              <c:numCache>
                <c:formatCode>General</c:formatCode>
                <c:ptCount val="10"/>
                <c:pt idx="0">
                  <c:v>3484</c:v>
                </c:pt>
                <c:pt idx="1">
                  <c:v>3486</c:v>
                </c:pt>
                <c:pt idx="3">
                  <c:v>3485</c:v>
                </c:pt>
                <c:pt idx="4">
                  <c:v>3483</c:v>
                </c:pt>
                <c:pt idx="5">
                  <c:v>3480</c:v>
                </c:pt>
                <c:pt idx="6">
                  <c:v>3481</c:v>
                </c:pt>
                <c:pt idx="7">
                  <c:v>3479</c:v>
                </c:pt>
                <c:pt idx="9">
                  <c:v>3478</c:v>
                </c:pt>
              </c:numCache>
            </c:numRef>
          </c:val>
          <c:extLst>
            <c:ext xmlns:c16="http://schemas.microsoft.com/office/drawing/2014/chart" uri="{C3380CC4-5D6E-409C-BE32-E72D297353CC}">
              <c16:uniqueId val="{00000001-0BEC-463F-A08B-465D43BC1634}"/>
            </c:ext>
          </c:extLst>
        </c:ser>
        <c:ser>
          <c:idx val="1"/>
          <c:order val="1"/>
          <c:tx>
            <c:strRef>
              <c:f>Sheet2!$C$4:$C$5</c:f>
              <c:strCache>
                <c:ptCount val="1"/>
                <c:pt idx="0">
                  <c:v>Needs Improvement</c:v>
                </c:pt>
              </c:strCache>
            </c:strRef>
          </c:tx>
          <c:spPr>
            <a:solidFill>
              <a:schemeClr val="accent2">
                <a:tint val="77000"/>
              </a:schemeClr>
            </a:solidFill>
            <a:ln>
              <a:noFill/>
            </a:ln>
            <a:effectLst/>
          </c:spPr>
          <c:invertIfNegative val="0"/>
          <c:trendline>
            <c:spPr>
              <a:ln w="19050" cap="rnd">
                <a:solidFill>
                  <a:schemeClr val="accent2">
                    <a:tint val="77000"/>
                  </a:schemeClr>
                </a:solidFill>
                <a:prstDash val="sysDot"/>
              </a:ln>
              <a:effectLst/>
            </c:spPr>
            <c:trendlineType val="exp"/>
            <c:dispRSqr val="0"/>
            <c:dispEq val="0"/>
          </c:trendline>
          <c:cat>
            <c:strRef>
              <c:f>Sheet2!$A$6:$A$16</c:f>
              <c:strCache>
                <c:ptCount val="10"/>
                <c:pt idx="0">
                  <c:v>Albert</c:v>
                </c:pt>
                <c:pt idx="1">
                  <c:v>Brendon</c:v>
                </c:pt>
                <c:pt idx="2">
                  <c:v>Cristal</c:v>
                </c:pt>
                <c:pt idx="3">
                  <c:v>Jaiden</c:v>
                </c:pt>
                <c:pt idx="4">
                  <c:v>Jaslene</c:v>
                </c:pt>
                <c:pt idx="5">
                  <c:v>Jerimiah</c:v>
                </c:pt>
                <c:pt idx="6">
                  <c:v>Leland</c:v>
                </c:pt>
                <c:pt idx="7">
                  <c:v>Sarai</c:v>
                </c:pt>
                <c:pt idx="8">
                  <c:v>Sonny</c:v>
                </c:pt>
                <c:pt idx="9">
                  <c:v>Thomas</c:v>
                </c:pt>
              </c:strCache>
            </c:strRef>
          </c:cat>
          <c:val>
            <c:numRef>
              <c:f>Sheet2!$C$6:$C$16</c:f>
              <c:numCache>
                <c:formatCode>General</c:formatCode>
                <c:ptCount val="10"/>
                <c:pt idx="2">
                  <c:v>3482</c:v>
                </c:pt>
                <c:pt idx="8">
                  <c:v>3477</c:v>
                </c:pt>
              </c:numCache>
            </c:numRef>
          </c:val>
          <c:extLst>
            <c:ext xmlns:c16="http://schemas.microsoft.com/office/drawing/2014/chart" uri="{C3380CC4-5D6E-409C-BE32-E72D297353CC}">
              <c16:uniqueId val="{00000003-0BEC-463F-A08B-465D43BC1634}"/>
            </c:ext>
          </c:extLst>
        </c:ser>
        <c:dLbls>
          <c:showLegendKey val="0"/>
          <c:showVal val="0"/>
          <c:showCatName val="0"/>
          <c:showSerName val="0"/>
          <c:showPercent val="0"/>
          <c:showBubbleSize val="0"/>
        </c:dLbls>
        <c:gapWidth val="219"/>
        <c:overlap val="-27"/>
        <c:axId val="229614304"/>
        <c:axId val="229613912"/>
      </c:barChart>
      <c:catAx>
        <c:axId val="229614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9613912"/>
        <c:crosses val="autoZero"/>
        <c:auto val="1"/>
        <c:lblAlgn val="ctr"/>
        <c:lblOffset val="100"/>
        <c:noMultiLvlLbl val="0"/>
      </c:catAx>
      <c:valAx>
        <c:axId val="229613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96143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dgm:spPr/>
      <dgm:t>
        <a:bodyPr/>
        <a:lstStyle/>
        <a:p>
          <a:r>
            <a:rPr lang="en-US"/>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DF2499-5546-4773-B27E-D5F0E0B933D0}" type="doc">
      <dgm:prSet loTypeId="urn:microsoft.com/office/officeart/2005/8/layout/cycle6" loCatId="cycle" qsTypeId="urn:microsoft.com/office/officeart/2005/8/quickstyle/simple1" qsCatId="simple" csTypeId="urn:microsoft.com/office/officeart/2005/8/colors/colorful2" csCatId="colorful"/>
      <dgm:spPr/>
      <dgm:t>
        <a:bodyPr/>
        <a:lstStyle/>
        <a:p>
          <a:endParaRPr lang="en-US"/>
        </a:p>
      </dgm:t>
    </dgm:pt>
    <dgm:pt modelId="{06B08957-6F5C-47AE-8C36-AB8166B71815}">
      <dgm:prSet/>
      <dgm:spPr/>
      <dgm:t>
        <a:bodyPr/>
        <a:lstStyle/>
        <a:p>
          <a:pPr rtl="0"/>
          <a:r>
            <a:rPr lang="en-US"/>
            <a:t>Begin with cleaning and preparing the data to ensure consistency and accuracy. Address missing values, incorrect entries, and ensure that all data fields are correctly formatted.</a:t>
          </a:r>
        </a:p>
      </dgm:t>
    </dgm:pt>
    <dgm:pt modelId="{7E38FCE0-244D-4DF8-811E-6D23519B8CF2}" type="parTrans" cxnId="{6FB1194F-876F-460B-8A6B-9A243EC413A9}">
      <dgm:prSet/>
      <dgm:spPr/>
      <dgm:t>
        <a:bodyPr/>
        <a:lstStyle/>
        <a:p>
          <a:endParaRPr lang="en-US"/>
        </a:p>
      </dgm:t>
    </dgm:pt>
    <dgm:pt modelId="{76E8ECED-4009-4780-BE3F-177F1BE0526E}" type="sibTrans" cxnId="{6FB1194F-876F-460B-8A6B-9A243EC413A9}">
      <dgm:prSet/>
      <dgm:spPr/>
      <dgm:t>
        <a:bodyPr/>
        <a:lstStyle/>
        <a:p>
          <a:endParaRPr lang="en-US"/>
        </a:p>
      </dgm:t>
    </dgm:pt>
    <dgm:pt modelId="{AB2A8769-4420-46F1-909E-5E7FF0B3F538}">
      <dgm:prSet/>
      <dgm:spPr/>
      <dgm:t>
        <a:bodyPr/>
        <a:lstStyle/>
        <a:p>
          <a:pPr rtl="0"/>
          <a:r>
            <a:rPr lang="en-US"/>
            <a:t>Analyze employee performance ratings and scores across various factors such as job function, employment type, and location. Identify patterns and correlations that explain performance discrepancies.</a:t>
          </a:r>
        </a:p>
      </dgm:t>
    </dgm:pt>
    <dgm:pt modelId="{160700FD-3AA9-49FA-8848-2136D0395765}" type="parTrans" cxnId="{6D678798-4FB7-407B-9C87-8997DE6568F5}">
      <dgm:prSet/>
      <dgm:spPr/>
      <dgm:t>
        <a:bodyPr/>
        <a:lstStyle/>
        <a:p>
          <a:endParaRPr lang="en-US"/>
        </a:p>
      </dgm:t>
    </dgm:pt>
    <dgm:pt modelId="{EF8B52E3-222C-4908-A088-696A29E58AE6}" type="sibTrans" cxnId="{6D678798-4FB7-407B-9C87-8997DE6568F5}">
      <dgm:prSet/>
      <dgm:spPr/>
      <dgm:t>
        <a:bodyPr/>
        <a:lstStyle/>
        <a:p>
          <a:endParaRPr lang="en-US"/>
        </a:p>
      </dgm:t>
    </dgm:pt>
    <dgm:pt modelId="{C97AF607-51A6-483E-87FB-D1238A839B9A}">
      <dgm:prSet/>
      <dgm:spPr/>
      <dgm:t>
        <a:bodyPr/>
        <a:lstStyle/>
        <a:p>
          <a:pPr rtl="0"/>
          <a:r>
            <a:rPr lang="en-US"/>
            <a:t>Investigate the reasons behind different termination types and statuses. Examine if certain employment types or statuses are associated with higher turnover rates or performance issues.</a:t>
          </a:r>
        </a:p>
      </dgm:t>
    </dgm:pt>
    <dgm:pt modelId="{85EB4846-5EAA-48E0-94A1-D85E1A2AEC39}" type="parTrans" cxnId="{FA3EE915-BC61-4856-9E97-ED524199A487}">
      <dgm:prSet/>
      <dgm:spPr/>
      <dgm:t>
        <a:bodyPr/>
        <a:lstStyle/>
        <a:p>
          <a:endParaRPr lang="en-US"/>
        </a:p>
      </dgm:t>
    </dgm:pt>
    <dgm:pt modelId="{84C7D393-D76C-4365-A409-F6948B5D9EA3}" type="sibTrans" cxnId="{FA3EE915-BC61-4856-9E97-ED524199A487}">
      <dgm:prSet/>
      <dgm:spPr/>
      <dgm:t>
        <a:bodyPr/>
        <a:lstStyle/>
        <a:p>
          <a:endParaRPr lang="en-US"/>
        </a:p>
      </dgm:t>
    </dgm:pt>
    <dgm:pt modelId="{D7B1C789-581B-4D27-91DC-9117721054F7}">
      <dgm:prSet/>
      <dgm:spPr/>
      <dgm:t>
        <a:bodyPr/>
        <a:lstStyle/>
        <a:p>
          <a:pPr rtl="0"/>
          <a:r>
            <a:rPr lang="en-US"/>
            <a:t>Assess the distribution of gender, race, and marital status within the employee population. Compare these distributions to industry standards and organizational goals to identify any areas requiring attention.</a:t>
          </a:r>
        </a:p>
      </dgm:t>
    </dgm:pt>
    <dgm:pt modelId="{72CD34CB-29C4-4E49-9C1F-009D4916C4E9}" type="parTrans" cxnId="{34363AED-253D-455B-96C1-930B7A6135EC}">
      <dgm:prSet/>
      <dgm:spPr/>
      <dgm:t>
        <a:bodyPr/>
        <a:lstStyle/>
        <a:p>
          <a:endParaRPr lang="en-US"/>
        </a:p>
      </dgm:t>
    </dgm:pt>
    <dgm:pt modelId="{C066E55D-D4F2-4178-B9B9-CCE637C9A512}" type="sibTrans" cxnId="{34363AED-253D-455B-96C1-930B7A6135EC}">
      <dgm:prSet/>
      <dgm:spPr/>
      <dgm:t>
        <a:bodyPr/>
        <a:lstStyle/>
        <a:p>
          <a:endParaRPr lang="en-US"/>
        </a:p>
      </dgm:t>
    </dgm:pt>
    <dgm:pt modelId="{F39F17A0-6342-4332-8514-69801A41DD28}">
      <dgm:prSet/>
      <dgm:spPr/>
      <dgm:t>
        <a:bodyPr/>
        <a:lstStyle/>
        <a:p>
          <a:pPr rtl="0"/>
          <a:r>
            <a:rPr lang="en-US"/>
            <a:t>Evaluate the impact of different supervisors on employee performance ratings. Determine if certain supervisors consistently have higher or lower performance scores and investigate possible causes.</a:t>
          </a:r>
        </a:p>
      </dgm:t>
    </dgm:pt>
    <dgm:pt modelId="{9AE4A114-3953-4A0E-AEAF-68CC54EB9739}" type="parTrans" cxnId="{D4FB6C46-0B35-4720-9840-768875CC4370}">
      <dgm:prSet/>
      <dgm:spPr/>
      <dgm:t>
        <a:bodyPr/>
        <a:lstStyle/>
        <a:p>
          <a:endParaRPr lang="en-US"/>
        </a:p>
      </dgm:t>
    </dgm:pt>
    <dgm:pt modelId="{C2BE8790-06CD-4CEF-9D42-104E91ACFF49}" type="sibTrans" cxnId="{D4FB6C46-0B35-4720-9840-768875CC4370}">
      <dgm:prSet/>
      <dgm:spPr/>
      <dgm:t>
        <a:bodyPr/>
        <a:lstStyle/>
        <a:p>
          <a:endParaRPr lang="en-US"/>
        </a:p>
      </dgm:t>
    </dgm:pt>
    <dgm:pt modelId="{FC238255-72AE-43CD-9A6D-AE4CADB3DAC1}" type="pres">
      <dgm:prSet presAssocID="{88DF2499-5546-4773-B27E-D5F0E0B933D0}" presName="cycle" presStyleCnt="0">
        <dgm:presLayoutVars>
          <dgm:dir/>
          <dgm:resizeHandles val="exact"/>
        </dgm:presLayoutVars>
      </dgm:prSet>
      <dgm:spPr/>
    </dgm:pt>
    <dgm:pt modelId="{6F34299B-9733-4BCB-A562-94ED9CE9FE75}" type="pres">
      <dgm:prSet presAssocID="{06B08957-6F5C-47AE-8C36-AB8166B71815}" presName="node" presStyleLbl="node1" presStyleIdx="0" presStyleCnt="5">
        <dgm:presLayoutVars>
          <dgm:bulletEnabled val="1"/>
        </dgm:presLayoutVars>
      </dgm:prSet>
      <dgm:spPr/>
    </dgm:pt>
    <dgm:pt modelId="{1BD86D5C-66BA-4EC5-8B19-C0B157510129}" type="pres">
      <dgm:prSet presAssocID="{06B08957-6F5C-47AE-8C36-AB8166B71815}" presName="spNode" presStyleCnt="0"/>
      <dgm:spPr/>
    </dgm:pt>
    <dgm:pt modelId="{19E29707-42D2-4DAE-A83A-2423E93EC908}" type="pres">
      <dgm:prSet presAssocID="{76E8ECED-4009-4780-BE3F-177F1BE0526E}" presName="sibTrans" presStyleLbl="sibTrans1D1" presStyleIdx="0" presStyleCnt="5"/>
      <dgm:spPr/>
    </dgm:pt>
    <dgm:pt modelId="{B15748BC-9F9C-464E-9D5B-BD883D20ACF9}" type="pres">
      <dgm:prSet presAssocID="{AB2A8769-4420-46F1-909E-5E7FF0B3F538}" presName="node" presStyleLbl="node1" presStyleIdx="1" presStyleCnt="5">
        <dgm:presLayoutVars>
          <dgm:bulletEnabled val="1"/>
        </dgm:presLayoutVars>
      </dgm:prSet>
      <dgm:spPr/>
    </dgm:pt>
    <dgm:pt modelId="{CDA85EB9-7CAF-4F9C-93DA-5955A533DCB6}" type="pres">
      <dgm:prSet presAssocID="{AB2A8769-4420-46F1-909E-5E7FF0B3F538}" presName="spNode" presStyleCnt="0"/>
      <dgm:spPr/>
    </dgm:pt>
    <dgm:pt modelId="{19CE564E-1DCB-496E-8426-6BF77B1DDD5E}" type="pres">
      <dgm:prSet presAssocID="{EF8B52E3-222C-4908-A088-696A29E58AE6}" presName="sibTrans" presStyleLbl="sibTrans1D1" presStyleIdx="1" presStyleCnt="5"/>
      <dgm:spPr/>
    </dgm:pt>
    <dgm:pt modelId="{5DEC4D5A-8309-452D-B09F-C0752F291670}" type="pres">
      <dgm:prSet presAssocID="{C97AF607-51A6-483E-87FB-D1238A839B9A}" presName="node" presStyleLbl="node1" presStyleIdx="2" presStyleCnt="5">
        <dgm:presLayoutVars>
          <dgm:bulletEnabled val="1"/>
        </dgm:presLayoutVars>
      </dgm:prSet>
      <dgm:spPr/>
    </dgm:pt>
    <dgm:pt modelId="{19E4F91A-04C2-47E0-943E-A3D3CC91766D}" type="pres">
      <dgm:prSet presAssocID="{C97AF607-51A6-483E-87FB-D1238A839B9A}" presName="spNode" presStyleCnt="0"/>
      <dgm:spPr/>
    </dgm:pt>
    <dgm:pt modelId="{2B04509E-8086-4451-B726-CA47A8D7CE67}" type="pres">
      <dgm:prSet presAssocID="{84C7D393-D76C-4365-A409-F6948B5D9EA3}" presName="sibTrans" presStyleLbl="sibTrans1D1" presStyleIdx="2" presStyleCnt="5"/>
      <dgm:spPr/>
    </dgm:pt>
    <dgm:pt modelId="{57FE143C-9B1E-4DE1-9F9D-158C37F8D631}" type="pres">
      <dgm:prSet presAssocID="{D7B1C789-581B-4D27-91DC-9117721054F7}" presName="node" presStyleLbl="node1" presStyleIdx="3" presStyleCnt="5">
        <dgm:presLayoutVars>
          <dgm:bulletEnabled val="1"/>
        </dgm:presLayoutVars>
      </dgm:prSet>
      <dgm:spPr/>
    </dgm:pt>
    <dgm:pt modelId="{B2F675D1-0842-4EE3-BF4C-4A3BCFA5018E}" type="pres">
      <dgm:prSet presAssocID="{D7B1C789-581B-4D27-91DC-9117721054F7}" presName="spNode" presStyleCnt="0"/>
      <dgm:spPr/>
    </dgm:pt>
    <dgm:pt modelId="{CEE8313B-D4B0-46BA-89F6-78A58A4BA308}" type="pres">
      <dgm:prSet presAssocID="{C066E55D-D4F2-4178-B9B9-CCE637C9A512}" presName="sibTrans" presStyleLbl="sibTrans1D1" presStyleIdx="3" presStyleCnt="5"/>
      <dgm:spPr/>
    </dgm:pt>
    <dgm:pt modelId="{B70E0E17-3035-4821-9CFC-9D8944C5989E}" type="pres">
      <dgm:prSet presAssocID="{F39F17A0-6342-4332-8514-69801A41DD28}" presName="node" presStyleLbl="node1" presStyleIdx="4" presStyleCnt="5">
        <dgm:presLayoutVars>
          <dgm:bulletEnabled val="1"/>
        </dgm:presLayoutVars>
      </dgm:prSet>
      <dgm:spPr/>
    </dgm:pt>
    <dgm:pt modelId="{503D9011-86CB-4488-9293-FD875DFBC2B6}" type="pres">
      <dgm:prSet presAssocID="{F39F17A0-6342-4332-8514-69801A41DD28}" presName="spNode" presStyleCnt="0"/>
      <dgm:spPr/>
    </dgm:pt>
    <dgm:pt modelId="{25241A97-18D8-41EC-B6FA-E8FE4D388D0F}" type="pres">
      <dgm:prSet presAssocID="{C2BE8790-06CD-4CEF-9D42-104E91ACFF49}" presName="sibTrans" presStyleLbl="sibTrans1D1" presStyleIdx="4" presStyleCnt="5"/>
      <dgm:spPr/>
    </dgm:pt>
  </dgm:ptLst>
  <dgm:cxnLst>
    <dgm:cxn modelId="{FA3EE915-BC61-4856-9E97-ED524199A487}" srcId="{88DF2499-5546-4773-B27E-D5F0E0B933D0}" destId="{C97AF607-51A6-483E-87FB-D1238A839B9A}" srcOrd="2" destOrd="0" parTransId="{85EB4846-5EAA-48E0-94A1-D85E1A2AEC39}" sibTransId="{84C7D393-D76C-4365-A409-F6948B5D9EA3}"/>
    <dgm:cxn modelId="{2E881223-2B1A-472C-B944-84EE48BD008C}" type="presOf" srcId="{F39F17A0-6342-4332-8514-69801A41DD28}" destId="{B70E0E17-3035-4821-9CFC-9D8944C5989E}" srcOrd="0" destOrd="0" presId="urn:microsoft.com/office/officeart/2005/8/layout/cycle6"/>
    <dgm:cxn modelId="{D4FB6C46-0B35-4720-9840-768875CC4370}" srcId="{88DF2499-5546-4773-B27E-D5F0E0B933D0}" destId="{F39F17A0-6342-4332-8514-69801A41DD28}" srcOrd="4" destOrd="0" parTransId="{9AE4A114-3953-4A0E-AEAF-68CC54EB9739}" sibTransId="{C2BE8790-06CD-4CEF-9D42-104E91ACFF49}"/>
    <dgm:cxn modelId="{5A8FB046-87EC-472E-AC74-ACF45FFDC5BE}" type="presOf" srcId="{AB2A8769-4420-46F1-909E-5E7FF0B3F538}" destId="{B15748BC-9F9C-464E-9D5B-BD883D20ACF9}" srcOrd="0" destOrd="0" presId="urn:microsoft.com/office/officeart/2005/8/layout/cycle6"/>
    <dgm:cxn modelId="{A05E5F4D-F3B6-4AA3-96D6-19DD2676AF5D}" type="presOf" srcId="{EF8B52E3-222C-4908-A088-696A29E58AE6}" destId="{19CE564E-1DCB-496E-8426-6BF77B1DDD5E}" srcOrd="0" destOrd="0" presId="urn:microsoft.com/office/officeart/2005/8/layout/cycle6"/>
    <dgm:cxn modelId="{80BB376E-9C57-4CD6-BEB4-1C6323B3C27C}" type="presOf" srcId="{C066E55D-D4F2-4178-B9B9-CCE637C9A512}" destId="{CEE8313B-D4B0-46BA-89F6-78A58A4BA308}" srcOrd="0" destOrd="0" presId="urn:microsoft.com/office/officeart/2005/8/layout/cycle6"/>
    <dgm:cxn modelId="{6FB1194F-876F-460B-8A6B-9A243EC413A9}" srcId="{88DF2499-5546-4773-B27E-D5F0E0B933D0}" destId="{06B08957-6F5C-47AE-8C36-AB8166B71815}" srcOrd="0" destOrd="0" parTransId="{7E38FCE0-244D-4DF8-811E-6D23519B8CF2}" sibTransId="{76E8ECED-4009-4780-BE3F-177F1BE0526E}"/>
    <dgm:cxn modelId="{BEBBE06F-2667-418D-89E7-2C22D81717E3}" type="presOf" srcId="{88DF2499-5546-4773-B27E-D5F0E0B933D0}" destId="{FC238255-72AE-43CD-9A6D-AE4CADB3DAC1}" srcOrd="0" destOrd="0" presId="urn:microsoft.com/office/officeart/2005/8/layout/cycle6"/>
    <dgm:cxn modelId="{3BBA8B86-D978-4206-B49D-35D15E1A41AE}" type="presOf" srcId="{C2BE8790-06CD-4CEF-9D42-104E91ACFF49}" destId="{25241A97-18D8-41EC-B6FA-E8FE4D388D0F}" srcOrd="0" destOrd="0" presId="urn:microsoft.com/office/officeart/2005/8/layout/cycle6"/>
    <dgm:cxn modelId="{6D678798-4FB7-407B-9C87-8997DE6568F5}" srcId="{88DF2499-5546-4773-B27E-D5F0E0B933D0}" destId="{AB2A8769-4420-46F1-909E-5E7FF0B3F538}" srcOrd="1" destOrd="0" parTransId="{160700FD-3AA9-49FA-8848-2136D0395765}" sibTransId="{EF8B52E3-222C-4908-A088-696A29E58AE6}"/>
    <dgm:cxn modelId="{32C400C5-04D6-4203-A959-3F8B26E01967}" type="presOf" srcId="{D7B1C789-581B-4D27-91DC-9117721054F7}" destId="{57FE143C-9B1E-4DE1-9F9D-158C37F8D631}" srcOrd="0" destOrd="0" presId="urn:microsoft.com/office/officeart/2005/8/layout/cycle6"/>
    <dgm:cxn modelId="{CA35C6C8-831D-4B7F-97AE-79200EA08356}" type="presOf" srcId="{84C7D393-D76C-4365-A409-F6948B5D9EA3}" destId="{2B04509E-8086-4451-B726-CA47A8D7CE67}" srcOrd="0" destOrd="0" presId="urn:microsoft.com/office/officeart/2005/8/layout/cycle6"/>
    <dgm:cxn modelId="{5BA262CB-995F-472A-9DCF-EC0A2D105645}" type="presOf" srcId="{06B08957-6F5C-47AE-8C36-AB8166B71815}" destId="{6F34299B-9733-4BCB-A562-94ED9CE9FE75}" srcOrd="0" destOrd="0" presId="urn:microsoft.com/office/officeart/2005/8/layout/cycle6"/>
    <dgm:cxn modelId="{363FC2D1-92D0-4084-98E8-284CF6A89EC6}" type="presOf" srcId="{C97AF607-51A6-483E-87FB-D1238A839B9A}" destId="{5DEC4D5A-8309-452D-B09F-C0752F291670}" srcOrd="0" destOrd="0" presId="urn:microsoft.com/office/officeart/2005/8/layout/cycle6"/>
    <dgm:cxn modelId="{0F361CDE-0F7C-4A1C-A04E-40EC17AA41D3}" type="presOf" srcId="{76E8ECED-4009-4780-BE3F-177F1BE0526E}" destId="{19E29707-42D2-4DAE-A83A-2423E93EC908}" srcOrd="0" destOrd="0" presId="urn:microsoft.com/office/officeart/2005/8/layout/cycle6"/>
    <dgm:cxn modelId="{34363AED-253D-455B-96C1-930B7A6135EC}" srcId="{88DF2499-5546-4773-B27E-D5F0E0B933D0}" destId="{D7B1C789-581B-4D27-91DC-9117721054F7}" srcOrd="3" destOrd="0" parTransId="{72CD34CB-29C4-4E49-9C1F-009D4916C4E9}" sibTransId="{C066E55D-D4F2-4178-B9B9-CCE637C9A512}"/>
    <dgm:cxn modelId="{2D8F6FF6-23ED-41BC-9F17-AC9DDB6C86B0}" type="presParOf" srcId="{FC238255-72AE-43CD-9A6D-AE4CADB3DAC1}" destId="{6F34299B-9733-4BCB-A562-94ED9CE9FE75}" srcOrd="0" destOrd="0" presId="urn:microsoft.com/office/officeart/2005/8/layout/cycle6"/>
    <dgm:cxn modelId="{4A818701-B451-4A96-87C8-48E9BB380C9E}" type="presParOf" srcId="{FC238255-72AE-43CD-9A6D-AE4CADB3DAC1}" destId="{1BD86D5C-66BA-4EC5-8B19-C0B157510129}" srcOrd="1" destOrd="0" presId="urn:microsoft.com/office/officeart/2005/8/layout/cycle6"/>
    <dgm:cxn modelId="{9A040B62-2251-4F57-945F-FD43B81CA1CE}" type="presParOf" srcId="{FC238255-72AE-43CD-9A6D-AE4CADB3DAC1}" destId="{19E29707-42D2-4DAE-A83A-2423E93EC908}" srcOrd="2" destOrd="0" presId="urn:microsoft.com/office/officeart/2005/8/layout/cycle6"/>
    <dgm:cxn modelId="{877B085D-5852-439D-B60D-401772CA3F3C}" type="presParOf" srcId="{FC238255-72AE-43CD-9A6D-AE4CADB3DAC1}" destId="{B15748BC-9F9C-464E-9D5B-BD883D20ACF9}" srcOrd="3" destOrd="0" presId="urn:microsoft.com/office/officeart/2005/8/layout/cycle6"/>
    <dgm:cxn modelId="{63849B00-AC56-4BE3-960F-006C216A7BE6}" type="presParOf" srcId="{FC238255-72AE-43CD-9A6D-AE4CADB3DAC1}" destId="{CDA85EB9-7CAF-4F9C-93DA-5955A533DCB6}" srcOrd="4" destOrd="0" presId="urn:microsoft.com/office/officeart/2005/8/layout/cycle6"/>
    <dgm:cxn modelId="{6D6B2720-9D3E-4E89-9472-C51755162F15}" type="presParOf" srcId="{FC238255-72AE-43CD-9A6D-AE4CADB3DAC1}" destId="{19CE564E-1DCB-496E-8426-6BF77B1DDD5E}" srcOrd="5" destOrd="0" presId="urn:microsoft.com/office/officeart/2005/8/layout/cycle6"/>
    <dgm:cxn modelId="{C8A29C2F-C068-4913-9491-EC2A4D18420E}" type="presParOf" srcId="{FC238255-72AE-43CD-9A6D-AE4CADB3DAC1}" destId="{5DEC4D5A-8309-452D-B09F-C0752F291670}" srcOrd="6" destOrd="0" presId="urn:microsoft.com/office/officeart/2005/8/layout/cycle6"/>
    <dgm:cxn modelId="{00304217-7361-4733-B7BF-42AB5E5659AA}" type="presParOf" srcId="{FC238255-72AE-43CD-9A6D-AE4CADB3DAC1}" destId="{19E4F91A-04C2-47E0-943E-A3D3CC91766D}" srcOrd="7" destOrd="0" presId="urn:microsoft.com/office/officeart/2005/8/layout/cycle6"/>
    <dgm:cxn modelId="{FA08D9FF-5F42-4396-BD8F-05821A9343C9}" type="presParOf" srcId="{FC238255-72AE-43CD-9A6D-AE4CADB3DAC1}" destId="{2B04509E-8086-4451-B726-CA47A8D7CE67}" srcOrd="8" destOrd="0" presId="urn:microsoft.com/office/officeart/2005/8/layout/cycle6"/>
    <dgm:cxn modelId="{C698990E-C4B2-42FC-8C74-B8092EC90813}" type="presParOf" srcId="{FC238255-72AE-43CD-9A6D-AE4CADB3DAC1}" destId="{57FE143C-9B1E-4DE1-9F9D-158C37F8D631}" srcOrd="9" destOrd="0" presId="urn:microsoft.com/office/officeart/2005/8/layout/cycle6"/>
    <dgm:cxn modelId="{FCB93F5C-7330-4FEF-828D-1EFB161E29D0}" type="presParOf" srcId="{FC238255-72AE-43CD-9A6D-AE4CADB3DAC1}" destId="{B2F675D1-0842-4EE3-BF4C-4A3BCFA5018E}" srcOrd="10" destOrd="0" presId="urn:microsoft.com/office/officeart/2005/8/layout/cycle6"/>
    <dgm:cxn modelId="{49357303-7E13-4677-AE1B-D2899535BBD7}" type="presParOf" srcId="{FC238255-72AE-43CD-9A6D-AE4CADB3DAC1}" destId="{CEE8313B-D4B0-46BA-89F6-78A58A4BA308}" srcOrd="11" destOrd="0" presId="urn:microsoft.com/office/officeart/2005/8/layout/cycle6"/>
    <dgm:cxn modelId="{01270E13-06B2-4163-8940-7B9F46B67D81}" type="presParOf" srcId="{FC238255-72AE-43CD-9A6D-AE4CADB3DAC1}" destId="{B70E0E17-3035-4821-9CFC-9D8944C5989E}" srcOrd="12" destOrd="0" presId="urn:microsoft.com/office/officeart/2005/8/layout/cycle6"/>
    <dgm:cxn modelId="{62F7BF67-B056-4829-9657-3FEFFAFE25B6}" type="presParOf" srcId="{FC238255-72AE-43CD-9A6D-AE4CADB3DAC1}" destId="{503D9011-86CB-4488-9293-FD875DFBC2B6}" srcOrd="13" destOrd="0" presId="urn:microsoft.com/office/officeart/2005/8/layout/cycle6"/>
    <dgm:cxn modelId="{8603B582-4768-4A3D-96A0-892D19AF247E}" type="presParOf" srcId="{FC238255-72AE-43CD-9A6D-AE4CADB3DAC1}" destId="{25241A97-18D8-41EC-B6FA-E8FE4D388D0F}"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8CD5FA-649D-409A-AB13-5590FFB290F1}" type="doc">
      <dgm:prSet loTypeId="urn:microsoft.com/office/officeart/2005/8/layout/hierarchy4" loCatId="hierarchy" qsTypeId="urn:microsoft.com/office/officeart/2005/8/quickstyle/simple4" qsCatId="simple" csTypeId="urn:microsoft.com/office/officeart/2005/8/colors/accent2_2" csCatId="accent2" phldr="1"/>
      <dgm:spPr/>
      <dgm:t>
        <a:bodyPr/>
        <a:lstStyle/>
        <a:p>
          <a:endParaRPr lang="en-US"/>
        </a:p>
      </dgm:t>
    </dgm:pt>
    <dgm:pt modelId="{A866F0C3-EE89-4A00-9F86-DE76FA9C32F5}">
      <dgm:prSet/>
      <dgm:spPr/>
      <dgm:t>
        <a:bodyPr/>
        <a:lstStyle/>
        <a:p>
          <a:r>
            <a:rPr lang="en-US" dirty="0"/>
            <a:t>Human Resources (HR) Department  </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r>
            <a:rPr lang="en-US"/>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0F7F17B1-3C09-42A1-AF90-CF3E6A476A2E}" type="pres">
      <dgm:prSet presAssocID="{658CD5FA-649D-409A-AB13-5590FFB290F1}" presName="Name0" presStyleCnt="0">
        <dgm:presLayoutVars>
          <dgm:chPref val="1"/>
          <dgm:dir/>
          <dgm:animOne val="branch"/>
          <dgm:animLvl val="lvl"/>
          <dgm:resizeHandles/>
        </dgm:presLayoutVars>
      </dgm:prSet>
      <dgm:spPr/>
    </dgm:pt>
    <dgm:pt modelId="{7691A6FF-5222-40FE-97C8-D0226432D694}" type="pres">
      <dgm:prSet presAssocID="{A866F0C3-EE89-4A00-9F86-DE76FA9C32F5}" presName="vertOne" presStyleCnt="0"/>
      <dgm:spPr/>
    </dgm:pt>
    <dgm:pt modelId="{9EABF0CC-7271-46BA-ACEE-7A53DCEECA97}" type="pres">
      <dgm:prSet presAssocID="{A866F0C3-EE89-4A00-9F86-DE76FA9C32F5}" presName="txOne" presStyleLbl="node0" presStyleIdx="0" presStyleCnt="5">
        <dgm:presLayoutVars>
          <dgm:chPref val="3"/>
        </dgm:presLayoutVars>
      </dgm:prSet>
      <dgm:spPr/>
    </dgm:pt>
    <dgm:pt modelId="{99FB2FC2-A015-482A-91C6-B7F41B82D9D0}" type="pres">
      <dgm:prSet presAssocID="{A866F0C3-EE89-4A00-9F86-DE76FA9C32F5}" presName="horzOne" presStyleCnt="0"/>
      <dgm:spPr/>
    </dgm:pt>
    <dgm:pt modelId="{958E3C08-9DB5-41A4-9C21-EDB3EEBD6ED5}" type="pres">
      <dgm:prSet presAssocID="{C41F2E6E-50FC-41EC-AC54-A3C1CB5EB4A4}" presName="sibSpaceOne" presStyleCnt="0"/>
      <dgm:spPr/>
    </dgm:pt>
    <dgm:pt modelId="{BF45E503-56B9-458E-85F1-FEE2FFFF14EA}" type="pres">
      <dgm:prSet presAssocID="{1D244653-2238-4EA4-82F4-89DE61AD31BC}" presName="vertOne" presStyleCnt="0"/>
      <dgm:spPr/>
    </dgm:pt>
    <dgm:pt modelId="{C4AB5D51-28D6-4BAE-A428-6B37764E6A2A}" type="pres">
      <dgm:prSet presAssocID="{1D244653-2238-4EA4-82F4-89DE61AD31BC}" presName="txOne" presStyleLbl="node0" presStyleIdx="1" presStyleCnt="5">
        <dgm:presLayoutVars>
          <dgm:chPref val="3"/>
        </dgm:presLayoutVars>
      </dgm:prSet>
      <dgm:spPr/>
    </dgm:pt>
    <dgm:pt modelId="{6499D562-7067-40A2-8652-EF389A676BA6}" type="pres">
      <dgm:prSet presAssocID="{1D244653-2238-4EA4-82F4-89DE61AD31BC}" presName="horzOne" presStyleCnt="0"/>
      <dgm:spPr/>
    </dgm:pt>
    <dgm:pt modelId="{82C339FA-4AEB-486A-9199-2AD9B7B17F87}" type="pres">
      <dgm:prSet presAssocID="{FA03C3EB-97DE-4D3A-873A-2775DEB4C561}" presName="sibSpaceOne" presStyleCnt="0"/>
      <dgm:spPr/>
    </dgm:pt>
    <dgm:pt modelId="{C6227EEA-9108-45F4-9981-725ADB9CB85A}" type="pres">
      <dgm:prSet presAssocID="{FD41BEA5-4598-4803-B3D4-E724E987CACC}" presName="vertOne" presStyleCnt="0"/>
      <dgm:spPr/>
    </dgm:pt>
    <dgm:pt modelId="{2FFA7F8F-2C72-45D7-B2BA-59D70D63033B}" type="pres">
      <dgm:prSet presAssocID="{FD41BEA5-4598-4803-B3D4-E724E987CACC}" presName="txOne" presStyleLbl="node0" presStyleIdx="2" presStyleCnt="5">
        <dgm:presLayoutVars>
          <dgm:chPref val="3"/>
        </dgm:presLayoutVars>
      </dgm:prSet>
      <dgm:spPr/>
    </dgm:pt>
    <dgm:pt modelId="{2780B8F2-ADAB-4F11-82D4-AC0E72D9E31E}" type="pres">
      <dgm:prSet presAssocID="{FD41BEA5-4598-4803-B3D4-E724E987CACC}" presName="horzOne" presStyleCnt="0"/>
      <dgm:spPr/>
    </dgm:pt>
    <dgm:pt modelId="{17BD72EF-B23C-4D4E-8A23-089D6F378B65}" type="pres">
      <dgm:prSet presAssocID="{7932AE51-4A74-4458-BB40-3DA7A739400A}" presName="sibSpaceOne" presStyleCnt="0"/>
      <dgm:spPr/>
    </dgm:pt>
    <dgm:pt modelId="{4C33160F-E18A-455E-947E-8AEB2C1D0910}" type="pres">
      <dgm:prSet presAssocID="{38731D6D-5C8D-443E-A8A3-65A9E3716F3E}" presName="vertOne" presStyleCnt="0"/>
      <dgm:spPr/>
    </dgm:pt>
    <dgm:pt modelId="{0F2AC153-3608-473F-83FA-48AA05929D4E}" type="pres">
      <dgm:prSet presAssocID="{38731D6D-5C8D-443E-A8A3-65A9E3716F3E}" presName="txOne" presStyleLbl="node0" presStyleIdx="3" presStyleCnt="5">
        <dgm:presLayoutVars>
          <dgm:chPref val="3"/>
        </dgm:presLayoutVars>
      </dgm:prSet>
      <dgm:spPr/>
    </dgm:pt>
    <dgm:pt modelId="{25B21A68-7D53-4BCC-9B14-12BCC8EA12CE}" type="pres">
      <dgm:prSet presAssocID="{38731D6D-5C8D-443E-A8A3-65A9E3716F3E}" presName="horzOne" presStyleCnt="0"/>
      <dgm:spPr/>
    </dgm:pt>
    <dgm:pt modelId="{F56B73CE-5840-4BE5-BD3A-C597E31910B5}" type="pres">
      <dgm:prSet presAssocID="{A3B5EDA5-CFC0-476C-B16C-1EA19363EB90}" presName="sibSpaceOne" presStyleCnt="0"/>
      <dgm:spPr/>
    </dgm:pt>
    <dgm:pt modelId="{37FFBA32-53DB-49A1-8984-7A0B037ABD7E}" type="pres">
      <dgm:prSet presAssocID="{F38AD4C5-235E-4450-BFD9-70E9C2CE6F84}" presName="vertOne" presStyleCnt="0"/>
      <dgm:spPr/>
    </dgm:pt>
    <dgm:pt modelId="{5C386841-EF1D-498C-BA61-B74D608E8D91}" type="pres">
      <dgm:prSet presAssocID="{F38AD4C5-235E-4450-BFD9-70E9C2CE6F84}" presName="txOne" presStyleLbl="node0" presStyleIdx="4" presStyleCnt="5">
        <dgm:presLayoutVars>
          <dgm:chPref val="3"/>
        </dgm:presLayoutVars>
      </dgm:prSet>
      <dgm:spPr/>
    </dgm:pt>
    <dgm:pt modelId="{9FC19ADE-CE50-4DD3-885D-D87F544D4D72}" type="pres">
      <dgm:prSet presAssocID="{F38AD4C5-235E-4450-BFD9-70E9C2CE6F84}" presName="horzOne" presStyleCnt="0"/>
      <dgm:spPr/>
    </dgm:pt>
  </dgm:ptLst>
  <dgm:cxnLst>
    <dgm:cxn modelId="{62393F01-4841-4E1F-8EBE-29C3C72DCF0C}" type="presOf" srcId="{A866F0C3-EE89-4A00-9F86-DE76FA9C32F5}" destId="{9EABF0CC-7271-46BA-ACEE-7A53DCEECA97}" srcOrd="0" destOrd="0" presId="urn:microsoft.com/office/officeart/2005/8/layout/hierarchy4"/>
    <dgm:cxn modelId="{04C3CC0C-CC39-4DCC-B31A-9C514DA9E01C}" srcId="{658CD5FA-649D-409A-AB13-5590FFB290F1}" destId="{A866F0C3-EE89-4A00-9F86-DE76FA9C32F5}" srcOrd="0" destOrd="0" parTransId="{62BDF331-94DF-485C-BC5C-916C3905C7F2}" sibTransId="{C41F2E6E-50FC-41EC-AC54-A3C1CB5EB4A4}"/>
    <dgm:cxn modelId="{59067D15-73B1-48AB-8F95-7CBE19997F41}" srcId="{658CD5FA-649D-409A-AB13-5590FFB290F1}" destId="{F38AD4C5-235E-4450-BFD9-70E9C2CE6F84}" srcOrd="4" destOrd="0" parTransId="{7B210181-429E-4DFD-9A75-5E75432756A9}" sibTransId="{5F8ECA51-A9D8-41DE-A532-81DAECCDD3D2}"/>
    <dgm:cxn modelId="{4FEDB63F-7F5F-4F29-BF36-DF77ECBAF5F2}" type="presOf" srcId="{FD41BEA5-4598-4803-B3D4-E724E987CACC}" destId="{2FFA7F8F-2C72-45D7-B2BA-59D70D63033B}" srcOrd="0" destOrd="0" presId="urn:microsoft.com/office/officeart/2005/8/layout/hierarchy4"/>
    <dgm:cxn modelId="{32E5E759-F4D1-4B2B-82CD-E0F63B90632F}" type="presOf" srcId="{F38AD4C5-235E-4450-BFD9-70E9C2CE6F84}" destId="{5C386841-EF1D-498C-BA61-B74D608E8D91}" srcOrd="0" destOrd="0" presId="urn:microsoft.com/office/officeart/2005/8/layout/hierarchy4"/>
    <dgm:cxn modelId="{AF62C59F-C9AB-4575-A5C9-0C85D4686674}" srcId="{658CD5FA-649D-409A-AB13-5590FFB290F1}" destId="{1D244653-2238-4EA4-82F4-89DE61AD31BC}" srcOrd="1" destOrd="0" parTransId="{5153D895-3A1D-4D89-8A6C-394F2E5AFB08}" sibTransId="{FA03C3EB-97DE-4D3A-873A-2775DEB4C561}"/>
    <dgm:cxn modelId="{A954BCBA-9712-4C12-A046-4EEDD82FE9A9}" type="presOf" srcId="{1D244653-2238-4EA4-82F4-89DE61AD31BC}" destId="{C4AB5D51-28D6-4BAE-A428-6B37764E6A2A}" srcOrd="0" destOrd="0" presId="urn:microsoft.com/office/officeart/2005/8/layout/hierarchy4"/>
    <dgm:cxn modelId="{276476E9-938F-4116-96B7-BACAC8E8526E}" srcId="{658CD5FA-649D-409A-AB13-5590FFB290F1}" destId="{FD41BEA5-4598-4803-B3D4-E724E987CACC}" srcOrd="2" destOrd="0" parTransId="{B23E819B-5FA2-45C5-8FE4-17AB0D221F30}" sibTransId="{7932AE51-4A74-4458-BB40-3DA7A739400A}"/>
    <dgm:cxn modelId="{27C2FEEF-BB8E-49E3-85B4-3F688F3DC13C}" type="presOf" srcId="{658CD5FA-649D-409A-AB13-5590FFB290F1}" destId="{0F7F17B1-3C09-42A1-AF90-CF3E6A476A2E}" srcOrd="0" destOrd="0" presId="urn:microsoft.com/office/officeart/2005/8/layout/hierarchy4"/>
    <dgm:cxn modelId="{E5A812F5-ECA2-4305-B5F5-130235BBC812}" type="presOf" srcId="{38731D6D-5C8D-443E-A8A3-65A9E3716F3E}" destId="{0F2AC153-3608-473F-83FA-48AA05929D4E}" srcOrd="0" destOrd="0" presId="urn:microsoft.com/office/officeart/2005/8/layout/hierarchy4"/>
    <dgm:cxn modelId="{2E9293FF-BA3E-4C12-82D7-A8A2E8EA30A0}" srcId="{658CD5FA-649D-409A-AB13-5590FFB290F1}" destId="{38731D6D-5C8D-443E-A8A3-65A9E3716F3E}" srcOrd="3" destOrd="0" parTransId="{DF36BC72-E341-4A43-8E0F-050A19CA0110}" sibTransId="{A3B5EDA5-CFC0-476C-B16C-1EA19363EB90}"/>
    <dgm:cxn modelId="{CEE7B758-140E-4D83-B193-347516EA8318}" type="presParOf" srcId="{0F7F17B1-3C09-42A1-AF90-CF3E6A476A2E}" destId="{7691A6FF-5222-40FE-97C8-D0226432D694}" srcOrd="0" destOrd="0" presId="urn:microsoft.com/office/officeart/2005/8/layout/hierarchy4"/>
    <dgm:cxn modelId="{7BE68B48-6159-4DC0-A5CB-1CADCE097E57}" type="presParOf" srcId="{7691A6FF-5222-40FE-97C8-D0226432D694}" destId="{9EABF0CC-7271-46BA-ACEE-7A53DCEECA97}" srcOrd="0" destOrd="0" presId="urn:microsoft.com/office/officeart/2005/8/layout/hierarchy4"/>
    <dgm:cxn modelId="{60B3F601-8CF9-460E-BAC9-FFA6FD7EB1B2}" type="presParOf" srcId="{7691A6FF-5222-40FE-97C8-D0226432D694}" destId="{99FB2FC2-A015-482A-91C6-B7F41B82D9D0}" srcOrd="1" destOrd="0" presId="urn:microsoft.com/office/officeart/2005/8/layout/hierarchy4"/>
    <dgm:cxn modelId="{24DAF270-8085-482F-B17D-85436570F224}" type="presParOf" srcId="{0F7F17B1-3C09-42A1-AF90-CF3E6A476A2E}" destId="{958E3C08-9DB5-41A4-9C21-EDB3EEBD6ED5}" srcOrd="1" destOrd="0" presId="urn:microsoft.com/office/officeart/2005/8/layout/hierarchy4"/>
    <dgm:cxn modelId="{10C4BFC3-3C80-4027-8A55-80CB7E4D280D}" type="presParOf" srcId="{0F7F17B1-3C09-42A1-AF90-CF3E6A476A2E}" destId="{BF45E503-56B9-458E-85F1-FEE2FFFF14EA}" srcOrd="2" destOrd="0" presId="urn:microsoft.com/office/officeart/2005/8/layout/hierarchy4"/>
    <dgm:cxn modelId="{B045005F-3DE1-43A4-8D27-71A8E41562C9}" type="presParOf" srcId="{BF45E503-56B9-458E-85F1-FEE2FFFF14EA}" destId="{C4AB5D51-28D6-4BAE-A428-6B37764E6A2A}" srcOrd="0" destOrd="0" presId="urn:microsoft.com/office/officeart/2005/8/layout/hierarchy4"/>
    <dgm:cxn modelId="{A4D90F77-5488-4FCD-A80B-7029462D1B9E}" type="presParOf" srcId="{BF45E503-56B9-458E-85F1-FEE2FFFF14EA}" destId="{6499D562-7067-40A2-8652-EF389A676BA6}" srcOrd="1" destOrd="0" presId="urn:microsoft.com/office/officeart/2005/8/layout/hierarchy4"/>
    <dgm:cxn modelId="{EB692A87-2D43-4663-AC1E-137A94B8E3C1}" type="presParOf" srcId="{0F7F17B1-3C09-42A1-AF90-CF3E6A476A2E}" destId="{82C339FA-4AEB-486A-9199-2AD9B7B17F87}" srcOrd="3" destOrd="0" presId="urn:microsoft.com/office/officeart/2005/8/layout/hierarchy4"/>
    <dgm:cxn modelId="{2937989F-11E7-4177-98A3-49F535F7DF70}" type="presParOf" srcId="{0F7F17B1-3C09-42A1-AF90-CF3E6A476A2E}" destId="{C6227EEA-9108-45F4-9981-725ADB9CB85A}" srcOrd="4" destOrd="0" presId="urn:microsoft.com/office/officeart/2005/8/layout/hierarchy4"/>
    <dgm:cxn modelId="{63B83450-9B7C-410C-B9EE-754EB7174761}" type="presParOf" srcId="{C6227EEA-9108-45F4-9981-725ADB9CB85A}" destId="{2FFA7F8F-2C72-45D7-B2BA-59D70D63033B}" srcOrd="0" destOrd="0" presId="urn:microsoft.com/office/officeart/2005/8/layout/hierarchy4"/>
    <dgm:cxn modelId="{A86A950C-B863-44C7-8CBD-EF3AB89F7216}" type="presParOf" srcId="{C6227EEA-9108-45F4-9981-725ADB9CB85A}" destId="{2780B8F2-ADAB-4F11-82D4-AC0E72D9E31E}" srcOrd="1" destOrd="0" presId="urn:microsoft.com/office/officeart/2005/8/layout/hierarchy4"/>
    <dgm:cxn modelId="{A0C982F7-23EA-4681-998A-FC427AA91DAE}" type="presParOf" srcId="{0F7F17B1-3C09-42A1-AF90-CF3E6A476A2E}" destId="{17BD72EF-B23C-4D4E-8A23-089D6F378B65}" srcOrd="5" destOrd="0" presId="urn:microsoft.com/office/officeart/2005/8/layout/hierarchy4"/>
    <dgm:cxn modelId="{9B959641-984F-4B7B-B003-5753DDCC0918}" type="presParOf" srcId="{0F7F17B1-3C09-42A1-AF90-CF3E6A476A2E}" destId="{4C33160F-E18A-455E-947E-8AEB2C1D0910}" srcOrd="6" destOrd="0" presId="urn:microsoft.com/office/officeart/2005/8/layout/hierarchy4"/>
    <dgm:cxn modelId="{E836F5D6-2E4E-4D03-820A-AFC4E447806D}" type="presParOf" srcId="{4C33160F-E18A-455E-947E-8AEB2C1D0910}" destId="{0F2AC153-3608-473F-83FA-48AA05929D4E}" srcOrd="0" destOrd="0" presId="urn:microsoft.com/office/officeart/2005/8/layout/hierarchy4"/>
    <dgm:cxn modelId="{5F910AEB-B08B-42C6-BE3E-F91A9C2622F3}" type="presParOf" srcId="{4C33160F-E18A-455E-947E-8AEB2C1D0910}" destId="{25B21A68-7D53-4BCC-9B14-12BCC8EA12CE}" srcOrd="1" destOrd="0" presId="urn:microsoft.com/office/officeart/2005/8/layout/hierarchy4"/>
    <dgm:cxn modelId="{B1B3277F-046F-4CD1-BFAA-8B6BD6A065AB}" type="presParOf" srcId="{0F7F17B1-3C09-42A1-AF90-CF3E6A476A2E}" destId="{F56B73CE-5840-4BE5-BD3A-C597E31910B5}" srcOrd="7" destOrd="0" presId="urn:microsoft.com/office/officeart/2005/8/layout/hierarchy4"/>
    <dgm:cxn modelId="{E91A7DBA-3899-4C53-A154-F03E308DEF91}" type="presParOf" srcId="{0F7F17B1-3C09-42A1-AF90-CF3E6A476A2E}" destId="{37FFBA32-53DB-49A1-8984-7A0B037ABD7E}" srcOrd="8" destOrd="0" presId="urn:microsoft.com/office/officeart/2005/8/layout/hierarchy4"/>
    <dgm:cxn modelId="{89E1B71B-4BC6-4163-A559-C77C1A307DE5}" type="presParOf" srcId="{37FFBA32-53DB-49A1-8984-7A0B037ABD7E}" destId="{5C386841-EF1D-498C-BA61-B74D608E8D91}" srcOrd="0" destOrd="0" presId="urn:microsoft.com/office/officeart/2005/8/layout/hierarchy4"/>
    <dgm:cxn modelId="{8F0868E6-9AE8-45DB-8DDA-93B107E5281E}" type="presParOf" srcId="{37FFBA32-53DB-49A1-8984-7A0B037ABD7E}" destId="{9FC19ADE-CE50-4DD3-885D-D87F544D4D72}"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Employee Performance Analysis Using Excel</a:t>
          </a:r>
        </a:p>
      </dsp:txBody>
      <dsp:txXfrm>
        <a:off x="600164" y="0"/>
        <a:ext cx="6768044" cy="12003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4299B-9733-4BCB-A562-94ED9CE9FE75}">
      <dsp:nvSpPr>
        <dsp:cNvPr id="0" name=""/>
        <dsp:cNvSpPr/>
      </dsp:nvSpPr>
      <dsp:spPr>
        <a:xfrm>
          <a:off x="4388652" y="3591"/>
          <a:ext cx="1731856" cy="1125706"/>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a:t>Begin with cleaning and preparing the data to ensure consistency and accuracy. Address missing values, incorrect entries, and ensure that all data fields are correctly formatted.</a:t>
          </a:r>
        </a:p>
      </dsp:txBody>
      <dsp:txXfrm>
        <a:off x="4443604" y="58543"/>
        <a:ext cx="1621952" cy="1015802"/>
      </dsp:txXfrm>
    </dsp:sp>
    <dsp:sp modelId="{19E29707-42D2-4DAE-A83A-2423E93EC908}">
      <dsp:nvSpPr>
        <dsp:cNvPr id="0" name=""/>
        <dsp:cNvSpPr/>
      </dsp:nvSpPr>
      <dsp:spPr>
        <a:xfrm>
          <a:off x="3006561" y="566445"/>
          <a:ext cx="4496038" cy="4496038"/>
        </a:xfrm>
        <a:custGeom>
          <a:avLst/>
          <a:gdLst/>
          <a:ahLst/>
          <a:cxnLst/>
          <a:rect l="0" t="0" r="0" b="0"/>
          <a:pathLst>
            <a:path>
              <a:moveTo>
                <a:pt x="3125832" y="178469"/>
              </a:moveTo>
              <a:arcTo wR="2248019" hR="2248019" stAng="17579072" swAng="1960375"/>
            </a:path>
          </a:pathLst>
        </a:custGeom>
        <a:noFill/>
        <a:ln w="12700"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5748BC-9F9C-464E-9D5B-BD883D20ACF9}">
      <dsp:nvSpPr>
        <dsp:cNvPr id="0" name=""/>
        <dsp:cNvSpPr/>
      </dsp:nvSpPr>
      <dsp:spPr>
        <a:xfrm>
          <a:off x="6526645" y="1556935"/>
          <a:ext cx="1731856" cy="1125706"/>
        </a:xfrm>
        <a:prstGeom prst="roundRect">
          <a:avLst/>
        </a:prstGeom>
        <a:solidFill>
          <a:schemeClr val="accent2">
            <a:hueOff val="-4844262"/>
            <a:satOff val="5585"/>
            <a:lumOff val="186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a:t>Analyze employee performance ratings and scores across various factors such as job function, employment type, and location. Identify patterns and correlations that explain performance discrepancies.</a:t>
          </a:r>
        </a:p>
      </dsp:txBody>
      <dsp:txXfrm>
        <a:off x="6581597" y="1611887"/>
        <a:ext cx="1621952" cy="1015802"/>
      </dsp:txXfrm>
    </dsp:sp>
    <dsp:sp modelId="{19CE564E-1DCB-496E-8426-6BF77B1DDD5E}">
      <dsp:nvSpPr>
        <dsp:cNvPr id="0" name=""/>
        <dsp:cNvSpPr/>
      </dsp:nvSpPr>
      <dsp:spPr>
        <a:xfrm>
          <a:off x="3006561" y="566445"/>
          <a:ext cx="4496038" cy="4496038"/>
        </a:xfrm>
        <a:custGeom>
          <a:avLst/>
          <a:gdLst/>
          <a:ahLst/>
          <a:cxnLst/>
          <a:rect l="0" t="0" r="0" b="0"/>
          <a:pathLst>
            <a:path>
              <a:moveTo>
                <a:pt x="4492968" y="2130560"/>
              </a:moveTo>
              <a:arcTo wR="2248019" hR="2248019" stAng="21420297" swAng="2195409"/>
            </a:path>
          </a:pathLst>
        </a:custGeom>
        <a:noFill/>
        <a:ln w="12700" cap="rnd" cmpd="sng" algn="ctr">
          <a:solidFill>
            <a:schemeClr val="accent2">
              <a:hueOff val="-4844262"/>
              <a:satOff val="5585"/>
              <a:lumOff val="1862"/>
              <a:alphaOff val="0"/>
            </a:schemeClr>
          </a:solidFill>
          <a:prstDash val="solid"/>
        </a:ln>
        <a:effectLst/>
      </dsp:spPr>
      <dsp:style>
        <a:lnRef idx="1">
          <a:scrgbClr r="0" g="0" b="0"/>
        </a:lnRef>
        <a:fillRef idx="0">
          <a:scrgbClr r="0" g="0" b="0"/>
        </a:fillRef>
        <a:effectRef idx="0">
          <a:scrgbClr r="0" g="0" b="0"/>
        </a:effectRef>
        <a:fontRef idx="minor"/>
      </dsp:style>
    </dsp:sp>
    <dsp:sp modelId="{5DEC4D5A-8309-452D-B09F-C0752F291670}">
      <dsp:nvSpPr>
        <dsp:cNvPr id="0" name=""/>
        <dsp:cNvSpPr/>
      </dsp:nvSpPr>
      <dsp:spPr>
        <a:xfrm>
          <a:off x="5710005" y="4070297"/>
          <a:ext cx="1731856" cy="1125706"/>
        </a:xfrm>
        <a:prstGeom prst="roundRect">
          <a:avLst/>
        </a:prstGeom>
        <a:solidFill>
          <a:schemeClr val="accent2">
            <a:hueOff val="-9688523"/>
            <a:satOff val="11169"/>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a:t>Investigate the reasons behind different termination types and statuses. Examine if certain employment types or statuses are associated with higher turnover rates or performance issues.</a:t>
          </a:r>
        </a:p>
      </dsp:txBody>
      <dsp:txXfrm>
        <a:off x="5764957" y="4125249"/>
        <a:ext cx="1621952" cy="1015802"/>
      </dsp:txXfrm>
    </dsp:sp>
    <dsp:sp modelId="{2B04509E-8086-4451-B726-CA47A8D7CE67}">
      <dsp:nvSpPr>
        <dsp:cNvPr id="0" name=""/>
        <dsp:cNvSpPr/>
      </dsp:nvSpPr>
      <dsp:spPr>
        <a:xfrm>
          <a:off x="3006561" y="566445"/>
          <a:ext cx="4496038" cy="4496038"/>
        </a:xfrm>
        <a:custGeom>
          <a:avLst/>
          <a:gdLst/>
          <a:ahLst/>
          <a:cxnLst/>
          <a:rect l="0" t="0" r="0" b="0"/>
          <a:pathLst>
            <a:path>
              <a:moveTo>
                <a:pt x="2694520" y="4451250"/>
              </a:moveTo>
              <a:arcTo wR="2248019" hR="2248019" stAng="4712624" swAng="1374751"/>
            </a:path>
          </a:pathLst>
        </a:custGeom>
        <a:noFill/>
        <a:ln w="12700" cap="rnd" cmpd="sng" algn="ctr">
          <a:solidFill>
            <a:schemeClr val="accent2">
              <a:hueOff val="-9688523"/>
              <a:satOff val="11169"/>
              <a:lumOff val="3725"/>
              <a:alphaOff val="0"/>
            </a:schemeClr>
          </a:solidFill>
          <a:prstDash val="solid"/>
        </a:ln>
        <a:effectLst/>
      </dsp:spPr>
      <dsp:style>
        <a:lnRef idx="1">
          <a:scrgbClr r="0" g="0" b="0"/>
        </a:lnRef>
        <a:fillRef idx="0">
          <a:scrgbClr r="0" g="0" b="0"/>
        </a:fillRef>
        <a:effectRef idx="0">
          <a:scrgbClr r="0" g="0" b="0"/>
        </a:effectRef>
        <a:fontRef idx="minor"/>
      </dsp:style>
    </dsp:sp>
    <dsp:sp modelId="{57FE143C-9B1E-4DE1-9F9D-158C37F8D631}">
      <dsp:nvSpPr>
        <dsp:cNvPr id="0" name=""/>
        <dsp:cNvSpPr/>
      </dsp:nvSpPr>
      <dsp:spPr>
        <a:xfrm>
          <a:off x="3067299" y="4070297"/>
          <a:ext cx="1731856" cy="1125706"/>
        </a:xfrm>
        <a:prstGeom prst="roundRect">
          <a:avLst/>
        </a:prstGeom>
        <a:solidFill>
          <a:schemeClr val="accent2">
            <a:hueOff val="-14532784"/>
            <a:satOff val="16754"/>
            <a:lumOff val="558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a:t>Assess the distribution of gender, race, and marital status within the employee population. Compare these distributions to industry standards and organizational goals to identify any areas requiring attention.</a:t>
          </a:r>
        </a:p>
      </dsp:txBody>
      <dsp:txXfrm>
        <a:off x="3122251" y="4125249"/>
        <a:ext cx="1621952" cy="1015802"/>
      </dsp:txXfrm>
    </dsp:sp>
    <dsp:sp modelId="{CEE8313B-D4B0-46BA-89F6-78A58A4BA308}">
      <dsp:nvSpPr>
        <dsp:cNvPr id="0" name=""/>
        <dsp:cNvSpPr/>
      </dsp:nvSpPr>
      <dsp:spPr>
        <a:xfrm>
          <a:off x="3006561" y="566445"/>
          <a:ext cx="4496038" cy="4496038"/>
        </a:xfrm>
        <a:custGeom>
          <a:avLst/>
          <a:gdLst/>
          <a:ahLst/>
          <a:cxnLst/>
          <a:rect l="0" t="0" r="0" b="0"/>
          <a:pathLst>
            <a:path>
              <a:moveTo>
                <a:pt x="375489" y="3491894"/>
              </a:moveTo>
              <a:arcTo wR="2248019" hR="2248019" stAng="8784294" swAng="2195409"/>
            </a:path>
          </a:pathLst>
        </a:custGeom>
        <a:noFill/>
        <a:ln w="12700" cap="rnd" cmpd="sng" algn="ctr">
          <a:solidFill>
            <a:schemeClr val="accent2">
              <a:hueOff val="-14532784"/>
              <a:satOff val="16754"/>
              <a:lumOff val="5587"/>
              <a:alphaOff val="0"/>
            </a:schemeClr>
          </a:solidFill>
          <a:prstDash val="solid"/>
        </a:ln>
        <a:effectLst/>
      </dsp:spPr>
      <dsp:style>
        <a:lnRef idx="1">
          <a:scrgbClr r="0" g="0" b="0"/>
        </a:lnRef>
        <a:fillRef idx="0">
          <a:scrgbClr r="0" g="0" b="0"/>
        </a:fillRef>
        <a:effectRef idx="0">
          <a:scrgbClr r="0" g="0" b="0"/>
        </a:effectRef>
        <a:fontRef idx="minor"/>
      </dsp:style>
    </dsp:sp>
    <dsp:sp modelId="{B70E0E17-3035-4821-9CFC-9D8944C5989E}">
      <dsp:nvSpPr>
        <dsp:cNvPr id="0" name=""/>
        <dsp:cNvSpPr/>
      </dsp:nvSpPr>
      <dsp:spPr>
        <a:xfrm>
          <a:off x="2250658" y="1556935"/>
          <a:ext cx="1731856" cy="1125706"/>
        </a:xfrm>
        <a:prstGeom prst="roundRect">
          <a:avLst/>
        </a:prstGeom>
        <a:solidFill>
          <a:schemeClr val="accent2">
            <a:hueOff val="-19377047"/>
            <a:satOff val="22338"/>
            <a:lumOff val="745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a:t>Evaluate the impact of different supervisors on employee performance ratings. Determine if certain supervisors consistently have higher or lower performance scores and investigate possible causes.</a:t>
          </a:r>
        </a:p>
      </dsp:txBody>
      <dsp:txXfrm>
        <a:off x="2305610" y="1611887"/>
        <a:ext cx="1621952" cy="1015802"/>
      </dsp:txXfrm>
    </dsp:sp>
    <dsp:sp modelId="{25241A97-18D8-41EC-B6FA-E8FE4D388D0F}">
      <dsp:nvSpPr>
        <dsp:cNvPr id="0" name=""/>
        <dsp:cNvSpPr/>
      </dsp:nvSpPr>
      <dsp:spPr>
        <a:xfrm>
          <a:off x="3006561" y="566445"/>
          <a:ext cx="4496038" cy="4496038"/>
        </a:xfrm>
        <a:custGeom>
          <a:avLst/>
          <a:gdLst/>
          <a:ahLst/>
          <a:cxnLst/>
          <a:rect l="0" t="0" r="0" b="0"/>
          <a:pathLst>
            <a:path>
              <a:moveTo>
                <a:pt x="391875" y="979823"/>
              </a:moveTo>
              <a:arcTo wR="2248019" hR="2248019" stAng="12860553" swAng="1960375"/>
            </a:path>
          </a:pathLst>
        </a:custGeom>
        <a:noFill/>
        <a:ln w="12700" cap="rnd" cmpd="sng" algn="ctr">
          <a:solidFill>
            <a:schemeClr val="accent2">
              <a:hueOff val="-19377047"/>
              <a:satOff val="22338"/>
              <a:lumOff val="745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BF0CC-7271-46BA-ACEE-7A53DCEECA97}">
      <dsp:nvSpPr>
        <dsp:cNvPr id="0" name=""/>
        <dsp:cNvSpPr/>
      </dsp:nvSpPr>
      <dsp:spPr>
        <a:xfrm>
          <a:off x="928" y="0"/>
          <a:ext cx="1643590" cy="4031087"/>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Human Resources (HR) Department  </a:t>
          </a:r>
        </a:p>
      </dsp:txBody>
      <dsp:txXfrm>
        <a:off x="49067" y="48139"/>
        <a:ext cx="1547312" cy="3934809"/>
      </dsp:txXfrm>
    </dsp:sp>
    <dsp:sp modelId="{C4AB5D51-28D6-4BAE-A428-6B37764E6A2A}">
      <dsp:nvSpPr>
        <dsp:cNvPr id="0" name=""/>
        <dsp:cNvSpPr/>
      </dsp:nvSpPr>
      <dsp:spPr>
        <a:xfrm>
          <a:off x="1920642" y="0"/>
          <a:ext cx="1643590" cy="4031087"/>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Department Managers (Sales &amp; Production)</a:t>
          </a:r>
        </a:p>
      </dsp:txBody>
      <dsp:txXfrm>
        <a:off x="1968781" y="48139"/>
        <a:ext cx="1547312" cy="3934809"/>
      </dsp:txXfrm>
    </dsp:sp>
    <dsp:sp modelId="{2FFA7F8F-2C72-45D7-B2BA-59D70D63033B}">
      <dsp:nvSpPr>
        <dsp:cNvPr id="0" name=""/>
        <dsp:cNvSpPr/>
      </dsp:nvSpPr>
      <dsp:spPr>
        <a:xfrm>
          <a:off x="3840356" y="0"/>
          <a:ext cx="1643590" cy="4031087"/>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Senior Leadership/Executives</a:t>
          </a:r>
        </a:p>
      </dsp:txBody>
      <dsp:txXfrm>
        <a:off x="3888495" y="48139"/>
        <a:ext cx="1547312" cy="3934809"/>
      </dsp:txXfrm>
    </dsp:sp>
    <dsp:sp modelId="{0F2AC153-3608-473F-83FA-48AA05929D4E}">
      <dsp:nvSpPr>
        <dsp:cNvPr id="0" name=""/>
        <dsp:cNvSpPr/>
      </dsp:nvSpPr>
      <dsp:spPr>
        <a:xfrm>
          <a:off x="5760070" y="0"/>
          <a:ext cx="1643590" cy="4031087"/>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Employees</a:t>
          </a:r>
        </a:p>
      </dsp:txBody>
      <dsp:txXfrm>
        <a:off x="5808209" y="48139"/>
        <a:ext cx="1547312" cy="3934809"/>
      </dsp:txXfrm>
    </dsp:sp>
    <dsp:sp modelId="{5C386841-EF1D-498C-BA61-B74D608E8D91}">
      <dsp:nvSpPr>
        <dsp:cNvPr id="0" name=""/>
        <dsp:cNvSpPr/>
      </dsp:nvSpPr>
      <dsp:spPr>
        <a:xfrm>
          <a:off x="7679784" y="0"/>
          <a:ext cx="1643590" cy="4031087"/>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Finance/Compensation Teams</a:t>
          </a:r>
        </a:p>
      </dsp:txBody>
      <dsp:txXfrm>
        <a:off x="7727923" y="48139"/>
        <a:ext cx="1547312" cy="393480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782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1388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5197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4051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2752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6276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26287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56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22193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2928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25854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5979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016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578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71940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4133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102968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636104" y="3452191"/>
            <a:ext cx="10588487" cy="1569660"/>
          </a:xfrm>
          <a:prstGeom prst="rect">
            <a:avLst/>
          </a:prstGeom>
          <a:noFill/>
        </p:spPr>
        <p:txBody>
          <a:bodyPr wrap="square" rtlCol="0">
            <a:spAutoFit/>
          </a:bodyPr>
          <a:lstStyle/>
          <a:p>
            <a:r>
              <a:rPr lang="en-US" sz="2400" dirty="0"/>
              <a:t>PRESENTED BY: RAGHUL N</a:t>
            </a:r>
          </a:p>
          <a:p>
            <a:r>
              <a:rPr lang="en-US" sz="2400" dirty="0"/>
              <a:t>REGISTER NO.:  312204509</a:t>
            </a:r>
          </a:p>
          <a:p>
            <a:r>
              <a:rPr lang="en-US" sz="2400" dirty="0"/>
              <a:t>DEPARTMENT:    COMMERCE</a:t>
            </a:r>
          </a:p>
          <a:p>
            <a:r>
              <a:rPr lang="en-US" sz="2400" dirty="0"/>
              <a:t>COLLEGE:         SIR THEAGARAYA COLLEGE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graphicFrame>
        <p:nvGraphicFramePr>
          <p:cNvPr id="4" name="Chart 3">
            <a:extLst>
              <a:ext uri="{FF2B5EF4-FFF2-40B4-BE49-F238E27FC236}">
                <a16:creationId xmlns:a16="http://schemas.microsoft.com/office/drawing/2014/main" id="{E8AB570A-50DD-4AC7-96F1-8169B324E2B1}"/>
              </a:ext>
            </a:extLst>
          </p:cNvPr>
          <p:cNvGraphicFramePr>
            <a:graphicFrameLocks/>
          </p:cNvGraphicFramePr>
          <p:nvPr>
            <p:extLst>
              <p:ext uri="{D42A27DB-BD31-4B8C-83A1-F6EECF244321}">
                <p14:modId xmlns:p14="http://schemas.microsoft.com/office/powerpoint/2010/main" val="962566204"/>
              </p:ext>
            </p:extLst>
          </p:nvPr>
        </p:nvGraphicFramePr>
        <p:xfrm>
          <a:off x="6471920" y="1785328"/>
          <a:ext cx="5171440" cy="47069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987576731"/>
              </p:ext>
            </p:extLst>
          </p:nvPr>
        </p:nvGraphicFramePr>
        <p:xfrm>
          <a:off x="1259983" y="1877094"/>
          <a:ext cx="8435810" cy="46151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3" name="TextBox 2">
            <a:extLst>
              <a:ext uri="{FF2B5EF4-FFF2-40B4-BE49-F238E27FC236}">
                <a16:creationId xmlns:a16="http://schemas.microsoft.com/office/drawing/2014/main" id="{F8F81060-0014-4B65-9A40-3816E13FC2E4}"/>
              </a:ext>
            </a:extLst>
          </p:cNvPr>
          <p:cNvSpPr txBox="1"/>
          <p:nvPr/>
        </p:nvSpPr>
        <p:spPr>
          <a:xfrm>
            <a:off x="596349" y="1711698"/>
            <a:ext cx="9745386" cy="3785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analysis will provide insights into the reasons behind performance disparities and offer recommendations for targeted interventions to improve overall performance.</a:t>
            </a:r>
          </a:p>
          <a:p>
            <a:r>
              <a:rPr lang="en-US" sz="2000" dirty="0">
                <a:latin typeface="Arial" panose="020B0604020202020204" pitchFamily="34" charset="0"/>
                <a:cs typeface="Arial" panose="020B0604020202020204" pitchFamily="34" charset="0"/>
              </a:rPr>
              <a:t>The analysis will provide insights into the reasons behind performance disparities and offer recommendations for targeted interventions to improve overall performance.</a:t>
            </a:r>
          </a:p>
          <a:p>
            <a:r>
              <a:rPr lang="en-US" sz="2000" dirty="0">
                <a:latin typeface="Arial" panose="020B0604020202020204" pitchFamily="34" charset="0"/>
                <a:cs typeface="Arial" panose="020B0604020202020204" pitchFamily="34" charset="0"/>
              </a:rPr>
              <a:t>The project will highlight any gaps in diversity and inclusion, offering recommendations for improving hiring practices and creating a more inclusive work environment.</a:t>
            </a:r>
          </a:p>
          <a:p>
            <a:r>
              <a:rPr lang="en-US" sz="2000" dirty="0">
                <a:latin typeface="Arial" panose="020B0604020202020204" pitchFamily="34" charset="0"/>
                <a:cs typeface="Arial" panose="020B0604020202020204" pitchFamily="34" charset="0"/>
              </a:rPr>
              <a:t>Insights into supervisor effectiveness will inform management practices and help in designing training programs to enhance supervisory skills and support employee development.</a:t>
            </a:r>
          </a:p>
        </p:txBody>
      </p:sp>
    </p:spTree>
    <p:extLst>
      <p:ext uri="{BB962C8B-B14F-4D97-AF65-F5344CB8AC3E}">
        <p14:creationId xmlns:p14="http://schemas.microsoft.com/office/powerpoint/2010/main" val="371291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3" name="Text Placeholder 2">
            <a:extLst>
              <a:ext uri="{FF2B5EF4-FFF2-40B4-BE49-F238E27FC236}">
                <a16:creationId xmlns:a16="http://schemas.microsoft.com/office/drawing/2014/main" id="{C88AC415-C681-421E-B395-E370663BDE66}"/>
              </a:ext>
            </a:extLst>
          </p:cNvPr>
          <p:cNvSpPr>
            <a:spLocks noGrp="1"/>
          </p:cNvSpPr>
          <p:nvPr>
            <p:ph type="body" idx="1"/>
          </p:nvPr>
        </p:nvSpPr>
        <p:spPr>
          <a:xfrm>
            <a:off x="549105" y="1823761"/>
            <a:ext cx="9382959" cy="4445952"/>
          </a:xfrm>
        </p:spPr>
        <p:txBody>
          <a:bodyPr>
            <a:normAutofit fontScale="92500" lnSpcReduction="10000"/>
          </a:bodyPr>
          <a:lstStyle/>
          <a:p>
            <a:pPr marL="342900" indent="-342900">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There are varying performance ratings across employees, with some receiving ratings of "Needs Improvement" and others rated as "Fully Meets." Identifying the reasons behind these disparities is essential for improving overall team performance.</a:t>
            </a:r>
          </a:p>
          <a:p>
            <a:pPr marL="342900" indent="-342900">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Analysis is needed to evaluate if different business units or departments are performing efficiently and to identify any patterns related to performance ratings.</a:t>
            </a:r>
          </a:p>
          <a:p>
            <a:pPr marL="342900" indent="-342900">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The employee data reflects different gender, race, and marital status distributions. Analyzing these factors is important to ensure that diversity and inclusion goals are being met and that there are no biases in employment practices.</a:t>
            </a:r>
          </a:p>
          <a:p>
            <a:pPr marL="342900" indent="-342900">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Different business units and locations are represented in the data. Analyzing performance and employment trends across these units can identify areas of strength and those needing improvement.</a:t>
            </a:r>
          </a:p>
          <a:p>
            <a:pPr marL="342900" indent="-342900">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Ensuring that the data reflects compliance with employment regulations, especially in terms of classifications, pay zones, and employee types.</a:t>
            </a: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3" name="TextBox 2">
            <a:extLst>
              <a:ext uri="{FF2B5EF4-FFF2-40B4-BE49-F238E27FC236}">
                <a16:creationId xmlns:a16="http://schemas.microsoft.com/office/drawing/2014/main" id="{D48EE540-A719-4638-BDB1-988C8E52931C}"/>
              </a:ext>
            </a:extLst>
          </p:cNvPr>
          <p:cNvSpPr txBox="1"/>
          <p:nvPr/>
        </p:nvSpPr>
        <p:spPr>
          <a:xfrm>
            <a:off x="397565" y="1084085"/>
            <a:ext cx="7235687" cy="369332"/>
          </a:xfrm>
          <a:prstGeom prst="rect">
            <a:avLst/>
          </a:prstGeom>
          <a:noFill/>
        </p:spPr>
        <p:txBody>
          <a:bodyPr wrap="square" rtlCol="0">
            <a:spAutoFit/>
          </a:bodyPr>
          <a:lstStyle/>
          <a:p>
            <a:r>
              <a:rPr lang="en-US" dirty="0"/>
              <a:t>[Employee Performance Improvement and Pay Zone Optimization]</a:t>
            </a:r>
          </a:p>
        </p:txBody>
      </p:sp>
      <p:graphicFrame>
        <p:nvGraphicFramePr>
          <p:cNvPr id="11" name="Diagram 10"/>
          <p:cNvGraphicFramePr/>
          <p:nvPr>
            <p:extLst>
              <p:ext uri="{D42A27DB-BD31-4B8C-83A1-F6EECF244321}">
                <p14:modId xmlns:p14="http://schemas.microsoft.com/office/powerpoint/2010/main" val="2407812751"/>
              </p:ext>
            </p:extLst>
          </p:nvPr>
        </p:nvGraphicFramePr>
        <p:xfrm>
          <a:off x="-1" y="1584101"/>
          <a:ext cx="10509161" cy="5273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a16="http://schemas.microsoft.com/office/drawing/2014/main" id="{81764151-B9B3-4C8D-937B-F049C9C4FEF4}"/>
              </a:ext>
            </a:extLst>
          </p:cNvPr>
          <p:cNvGraphicFramePr/>
          <p:nvPr>
            <p:extLst>
              <p:ext uri="{D42A27DB-BD31-4B8C-83A1-F6EECF244321}">
                <p14:modId xmlns:p14="http://schemas.microsoft.com/office/powerpoint/2010/main" val="719129049"/>
              </p:ext>
            </p:extLst>
          </p:nvPr>
        </p:nvGraphicFramePr>
        <p:xfrm>
          <a:off x="399245" y="1571223"/>
          <a:ext cx="9324304" cy="4031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a16="http://schemas.microsoft.com/office/drawing/2014/main" id="{A620A2CE-FFE9-4505-8508-445497B29450}"/>
              </a:ext>
            </a:extLst>
          </p:cNvPr>
          <p:cNvSpPr txBox="1"/>
          <p:nvPr/>
        </p:nvSpPr>
        <p:spPr>
          <a:xfrm>
            <a:off x="556590" y="2491409"/>
            <a:ext cx="9765970" cy="3139321"/>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Filtering -</a:t>
            </a:r>
            <a:r>
              <a:rPr lang="en-US" sz="2000" dirty="0"/>
              <a:t> Remove missing values.</a:t>
            </a:r>
          </a:p>
          <a:p>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Conditional</a:t>
            </a:r>
            <a:r>
              <a:rPr lang="en-US" sz="2000" dirty="0"/>
              <a:t> </a:t>
            </a:r>
            <a:r>
              <a:rPr lang="en-US" sz="2000" dirty="0">
                <a:effectLst>
                  <a:outerShdw blurRad="38100" dist="38100" dir="2700000" algn="tl">
                    <a:srgbClr val="000000">
                      <a:alpha val="43137"/>
                    </a:srgbClr>
                  </a:outerShdw>
                </a:effectLst>
              </a:rPr>
              <a:t>Formatting -</a:t>
            </a:r>
            <a:r>
              <a:rPr lang="en-US" sz="2000" dirty="0"/>
              <a:t> Blanks, Background Color Shading, Data Bars, Values.</a:t>
            </a:r>
            <a:endParaRPr lang="en-US" dirty="0"/>
          </a:p>
          <a:p>
            <a:endParaRPr lang="en-US" dirty="0"/>
          </a:p>
          <a:p>
            <a:r>
              <a:rPr lang="en-US" sz="2000" dirty="0">
                <a:effectLst>
                  <a:outerShdw blurRad="38100" dist="38100" dir="2700000" algn="tl">
                    <a:srgbClr val="000000">
                      <a:alpha val="43137"/>
                    </a:srgbClr>
                  </a:outerShdw>
                </a:effectLst>
              </a:rPr>
              <a:t>Data Filtering and Sorting - </a:t>
            </a:r>
            <a:r>
              <a:rPr lang="en-US" sz="2000" dirty="0"/>
              <a:t>Identify specific employee performance groups, such as those with exceeds, needs improvement and fully meets.</a:t>
            </a:r>
          </a:p>
          <a:p>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Pivot</a:t>
            </a:r>
            <a:r>
              <a:rPr lang="en-US" sz="2000" dirty="0"/>
              <a:t> </a:t>
            </a:r>
            <a:r>
              <a:rPr lang="en-US" sz="2000" dirty="0">
                <a:effectLst>
                  <a:outerShdw blurRad="38100" dist="38100" dir="2700000" algn="tl">
                    <a:srgbClr val="000000">
                      <a:alpha val="43137"/>
                    </a:srgbClr>
                  </a:outerShdw>
                </a:effectLst>
              </a:rPr>
              <a:t>table -</a:t>
            </a:r>
            <a:r>
              <a:rPr lang="en-US" sz="2000" dirty="0"/>
              <a:t> Summary of employee performance under their employee Id.</a:t>
            </a:r>
          </a:p>
          <a:p>
            <a:endParaRPr lang="en-US" sz="2000" dirty="0"/>
          </a:p>
          <a:p>
            <a:r>
              <a:rPr lang="en-US" sz="2000" dirty="0">
                <a:effectLst>
                  <a:outerShdw blurRad="38100" dist="38100" dir="2700000" algn="tl">
                    <a:srgbClr val="000000">
                      <a:alpha val="43137"/>
                    </a:srgbClr>
                  </a:outerShdw>
                </a:effectLst>
              </a:rPr>
              <a:t>Graphs -</a:t>
            </a:r>
            <a:r>
              <a:rPr lang="en-US" sz="2000" dirty="0"/>
              <a:t> Final Report with Trend line.</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795130" y="1603513"/>
            <a:ext cx="7699514" cy="4154984"/>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EMPLOYEE ID</a:t>
            </a:r>
            <a:r>
              <a:rPr lang="en-US" sz="2000" dirty="0"/>
              <a:t>: Unique identifier for each employee in the    organization.</a:t>
            </a:r>
          </a:p>
          <a:p>
            <a:endParaRPr lang="en-US" sz="2000" dirty="0"/>
          </a:p>
          <a:p>
            <a:r>
              <a:rPr lang="en-US" sz="2000" dirty="0">
                <a:effectLst>
                  <a:outerShdw blurRad="38100" dist="38100" dir="2700000" algn="tl">
                    <a:srgbClr val="000000">
                      <a:alpha val="43137"/>
                    </a:srgbClr>
                  </a:outerShdw>
                </a:effectLst>
              </a:rPr>
              <a:t>FIRST NAME</a:t>
            </a:r>
            <a:r>
              <a:rPr lang="en-US" sz="2000" dirty="0"/>
              <a:t>: The first name of the employee.</a:t>
            </a:r>
          </a:p>
          <a:p>
            <a:endParaRPr lang="en-US" sz="2000" dirty="0"/>
          </a:p>
          <a:p>
            <a:r>
              <a:rPr lang="en-US" sz="2000" dirty="0">
                <a:effectLst>
                  <a:outerShdw blurRad="38100" dist="38100" dir="2700000" algn="tl">
                    <a:srgbClr val="000000">
                      <a:alpha val="43137"/>
                    </a:srgbClr>
                  </a:outerShdw>
                </a:effectLst>
              </a:rPr>
              <a:t>PAY ZONE</a:t>
            </a:r>
            <a:r>
              <a:rPr lang="en-US" sz="2000" dirty="0"/>
              <a:t>: The pay zone or salary band to which the employee's compensation falls.</a:t>
            </a:r>
          </a:p>
          <a:p>
            <a:endParaRPr lang="en-US" sz="2000" dirty="0"/>
          </a:p>
          <a:p>
            <a:r>
              <a:rPr lang="en-US" sz="2000" dirty="0">
                <a:effectLst>
                  <a:outerShdw blurRad="38100" dist="38100" dir="2700000" algn="tl">
                    <a:srgbClr val="000000">
                      <a:alpha val="43137"/>
                    </a:srgbClr>
                  </a:outerShdw>
                </a:effectLst>
              </a:rPr>
              <a:t>DEPARTMENT TYPE</a:t>
            </a:r>
            <a:r>
              <a:rPr lang="en-US" sz="2000" dirty="0"/>
              <a:t>: The broader category or type of department the employee's work is associated with.</a:t>
            </a:r>
          </a:p>
          <a:p>
            <a:endParaRPr lang="en-US" sz="2000" dirty="0"/>
          </a:p>
          <a:p>
            <a:r>
              <a:rPr lang="en-US" sz="2000" dirty="0">
                <a:effectLst>
                  <a:outerShdw blurRad="38100" dist="38100" dir="2700000" algn="tl">
                    <a:srgbClr val="000000">
                      <a:alpha val="43137"/>
                    </a:srgbClr>
                  </a:outerShdw>
                </a:effectLst>
              </a:rPr>
              <a:t>CURRENT EMPLOYEE RATING</a:t>
            </a:r>
            <a:r>
              <a:rPr lang="en-US" sz="2000" dirty="0"/>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a16="http://schemas.microsoft.com/office/drawing/2014/main" id="{615D1BE8-D50D-445F-BF7A-D1E5619C1381}"/>
              </a:ext>
            </a:extLst>
          </p:cNvPr>
          <p:cNvSpPr txBox="1"/>
          <p:nvPr/>
        </p:nvSpPr>
        <p:spPr>
          <a:xfrm>
            <a:off x="755374" y="1868557"/>
            <a:ext cx="8958469" cy="3477875"/>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DATA SET</a:t>
            </a:r>
            <a:r>
              <a:rPr lang="en-US" sz="2000" dirty="0"/>
              <a:t>: Kaggle, Employee dataset.</a:t>
            </a:r>
          </a:p>
          <a:p>
            <a:endParaRPr lang="en-US" sz="2000" dirty="0"/>
          </a:p>
          <a:p>
            <a:r>
              <a:rPr lang="en-US" sz="2000" dirty="0">
                <a:effectLst>
                  <a:outerShdw blurRad="38100" dist="38100" dir="2700000" algn="tl">
                    <a:srgbClr val="000000">
                      <a:alpha val="43137"/>
                    </a:srgbClr>
                  </a:outerShdw>
                </a:effectLst>
              </a:rPr>
              <a:t>FEATURE SELECTION</a:t>
            </a:r>
            <a:r>
              <a:rPr lang="en-US" sz="2000" dirty="0"/>
              <a:t>: Slicer, Conditional Formatting, Designing.</a:t>
            </a:r>
          </a:p>
          <a:p>
            <a:endParaRPr lang="en-US" sz="2000" dirty="0"/>
          </a:p>
          <a:p>
            <a:r>
              <a:rPr lang="en-US" sz="2000" dirty="0">
                <a:effectLst>
                  <a:outerShdw blurRad="38100" dist="38100" dir="2700000" algn="tl">
                    <a:srgbClr val="000000">
                      <a:alpha val="43137"/>
                    </a:srgbClr>
                  </a:outerShdw>
                </a:effectLst>
              </a:rPr>
              <a:t>DATA CLEANING</a:t>
            </a:r>
            <a:r>
              <a:rPr lang="en-US" sz="2000" dirty="0"/>
              <a:t>: Missing values, Irrelevant data, Correct Errors, Remove Unnecessary Columns and Rows.</a:t>
            </a:r>
          </a:p>
          <a:p>
            <a:endParaRPr lang="en-US" sz="2000" dirty="0"/>
          </a:p>
          <a:p>
            <a:r>
              <a:rPr lang="en-US" sz="2000" dirty="0">
                <a:effectLst>
                  <a:outerShdw blurRad="38100" dist="38100" dir="2700000" algn="tl">
                    <a:srgbClr val="000000">
                      <a:alpha val="43137"/>
                    </a:srgbClr>
                  </a:outerShdw>
                </a:effectLst>
              </a:rPr>
              <a:t>PIVOT TABLE: </a:t>
            </a:r>
            <a:r>
              <a:rPr lang="en-US" sz="2000" dirty="0"/>
              <a:t>Employee ID, First Name, Performance Score.</a:t>
            </a:r>
          </a:p>
          <a:p>
            <a:endParaRPr lang="en-US" sz="2000" dirty="0"/>
          </a:p>
          <a:p>
            <a:r>
              <a:rPr lang="en-US" sz="2000" dirty="0">
                <a:effectLst>
                  <a:outerShdw blurRad="38100" dist="38100" dir="2700000" algn="tl">
                    <a:srgbClr val="000000">
                      <a:alpha val="43137"/>
                    </a:srgbClr>
                  </a:outerShdw>
                </a:effectLst>
              </a:rPr>
              <a:t>CHART: </a:t>
            </a:r>
            <a:r>
              <a:rPr lang="en-US" sz="2000" dirty="0"/>
              <a:t>Report of Employee Performance based on their Employee Id is represent in Values and Performance Score presented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571</TotalTime>
  <Words>711</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Wingdings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dasarathan n</cp:lastModifiedBy>
  <cp:revision>49</cp:revision>
  <dcterms:created xsi:type="dcterms:W3CDTF">2024-08-21T00:32:52Z</dcterms:created>
  <dcterms:modified xsi:type="dcterms:W3CDTF">2024-08-28T10:55:01Z</dcterms:modified>
</cp:coreProperties>
</file>